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2.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sldIdLst>
    <p:sldId id="352" r:id="rId2"/>
    <p:sldId id="293" r:id="rId3"/>
    <p:sldId id="428" r:id="rId4"/>
    <p:sldId id="446" r:id="rId5"/>
    <p:sldId id="370" r:id="rId6"/>
    <p:sldId id="371" r:id="rId7"/>
    <p:sldId id="372" r:id="rId8"/>
    <p:sldId id="478" r:id="rId9"/>
    <p:sldId id="479" r:id="rId10"/>
    <p:sldId id="355" r:id="rId11"/>
    <p:sldId id="480" r:id="rId12"/>
    <p:sldId id="481" r:id="rId13"/>
    <p:sldId id="482" r:id="rId14"/>
    <p:sldId id="483" r:id="rId15"/>
    <p:sldId id="361" r:id="rId16"/>
    <p:sldId id="359" r:id="rId17"/>
    <p:sldId id="484" r:id="rId18"/>
    <p:sldId id="485" r:id="rId19"/>
    <p:sldId id="486" r:id="rId20"/>
    <p:sldId id="487" r:id="rId21"/>
    <p:sldId id="488" r:id="rId22"/>
    <p:sldId id="489" r:id="rId23"/>
    <p:sldId id="490" r:id="rId24"/>
    <p:sldId id="491" r:id="rId25"/>
    <p:sldId id="375" r:id="rId26"/>
    <p:sldId id="493" r:id="rId27"/>
    <p:sldId id="494" r:id="rId28"/>
    <p:sldId id="495" r:id="rId29"/>
    <p:sldId id="378" r:id="rId30"/>
    <p:sldId id="379" r:id="rId31"/>
    <p:sldId id="380" r:id="rId32"/>
    <p:sldId id="381" r:id="rId33"/>
    <p:sldId id="382" r:id="rId34"/>
    <p:sldId id="383" r:id="rId35"/>
    <p:sldId id="384" r:id="rId36"/>
    <p:sldId id="385" r:id="rId37"/>
    <p:sldId id="415" r:id="rId38"/>
    <p:sldId id="496" r:id="rId39"/>
    <p:sldId id="497" r:id="rId40"/>
    <p:sldId id="498" r:id="rId41"/>
    <p:sldId id="499" r:id="rId42"/>
    <p:sldId id="500" r:id="rId43"/>
    <p:sldId id="501" r:id="rId44"/>
    <p:sldId id="502" r:id="rId45"/>
    <p:sldId id="503" r:id="rId46"/>
    <p:sldId id="504" r:id="rId47"/>
    <p:sldId id="505" r:id="rId48"/>
    <p:sldId id="492" r:id="rId49"/>
    <p:sldId id="506" r:id="rId50"/>
    <p:sldId id="507" r:id="rId51"/>
    <p:sldId id="508" r:id="rId52"/>
    <p:sldId id="509" r:id="rId53"/>
    <p:sldId id="510" r:id="rId54"/>
    <p:sldId id="511" r:id="rId55"/>
    <p:sldId id="512" r:id="rId56"/>
    <p:sldId id="513" r:id="rId57"/>
    <p:sldId id="514" r:id="rId58"/>
    <p:sldId id="515" r:id="rId59"/>
    <p:sldId id="516" r:id="rId60"/>
    <p:sldId id="517" r:id="rId61"/>
    <p:sldId id="518" r:id="rId62"/>
    <p:sldId id="519" r:id="rId63"/>
    <p:sldId id="520" r:id="rId64"/>
    <p:sldId id="521" r:id="rId65"/>
    <p:sldId id="522" r:id="rId66"/>
    <p:sldId id="523" r:id="rId67"/>
    <p:sldId id="524" r:id="rId68"/>
    <p:sldId id="525" r:id="rId69"/>
    <p:sldId id="526" r:id="rId70"/>
    <p:sldId id="527" r:id="rId71"/>
    <p:sldId id="528" r:id="rId72"/>
    <p:sldId id="529" r:id="rId73"/>
    <p:sldId id="530" r:id="rId74"/>
    <p:sldId id="531" r:id="rId75"/>
    <p:sldId id="532" r:id="rId76"/>
    <p:sldId id="533" r:id="rId77"/>
    <p:sldId id="534" r:id="rId78"/>
    <p:sldId id="535" r:id="rId79"/>
    <p:sldId id="536" r:id="rId80"/>
    <p:sldId id="537" r:id="rId81"/>
    <p:sldId id="538" r:id="rId82"/>
    <p:sldId id="539" r:id="rId83"/>
    <p:sldId id="540" r:id="rId84"/>
    <p:sldId id="541" r:id="rId85"/>
    <p:sldId id="542" r:id="rId86"/>
    <p:sldId id="543" r:id="rId87"/>
    <p:sldId id="544" r:id="rId88"/>
    <p:sldId id="545" r:id="rId89"/>
    <p:sldId id="546" r:id="rId90"/>
    <p:sldId id="547" r:id="rId91"/>
    <p:sldId id="548" r:id="rId92"/>
    <p:sldId id="549" r:id="rId93"/>
    <p:sldId id="550" r:id="rId94"/>
    <p:sldId id="551" r:id="rId95"/>
    <p:sldId id="552" r:id="rId96"/>
    <p:sldId id="553" r:id="rId97"/>
    <p:sldId id="554" r:id="rId98"/>
    <p:sldId id="555" r:id="rId99"/>
    <p:sldId id="556" r:id="rId100"/>
    <p:sldId id="557" r:id="rId101"/>
    <p:sldId id="558" r:id="rId102"/>
    <p:sldId id="559" r:id="rId103"/>
    <p:sldId id="560" r:id="rId104"/>
    <p:sldId id="561" r:id="rId105"/>
    <p:sldId id="562" r:id="rId106"/>
    <p:sldId id="563" r:id="rId107"/>
    <p:sldId id="564" r:id="rId108"/>
    <p:sldId id="565" r:id="rId109"/>
    <p:sldId id="566" r:id="rId110"/>
    <p:sldId id="567" r:id="rId111"/>
    <p:sldId id="568" r:id="rId112"/>
    <p:sldId id="569" r:id="rId113"/>
    <p:sldId id="570" r:id="rId114"/>
    <p:sldId id="571" r:id="rId115"/>
    <p:sldId id="572" r:id="rId116"/>
    <p:sldId id="573" r:id="rId117"/>
    <p:sldId id="574" r:id="rId118"/>
    <p:sldId id="575" r:id="rId119"/>
    <p:sldId id="576" r:id="rId120"/>
    <p:sldId id="577" r:id="rId121"/>
    <p:sldId id="578" r:id="rId122"/>
    <p:sldId id="579" r:id="rId123"/>
    <p:sldId id="580" r:id="rId124"/>
    <p:sldId id="581" r:id="rId125"/>
    <p:sldId id="582" r:id="rId126"/>
    <p:sldId id="583" r:id="rId127"/>
    <p:sldId id="584" r:id="rId128"/>
    <p:sldId id="585" r:id="rId129"/>
    <p:sldId id="586" r:id="rId130"/>
    <p:sldId id="587" r:id="rId131"/>
    <p:sldId id="588" r:id="rId132"/>
    <p:sldId id="589" r:id="rId133"/>
    <p:sldId id="590" r:id="rId134"/>
    <p:sldId id="591" r:id="rId135"/>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chitects Daughter" pitchFamily="2" charset="0"/>
        <a:ea typeface="+mn-ea"/>
        <a:cs typeface="+mn-cs"/>
      </a:defRPr>
    </a:lvl1pPr>
    <a:lvl2pPr marL="457200" algn="l" rtl="0" eaLnBrk="0" fontAlgn="base" hangingPunct="0">
      <a:spcBef>
        <a:spcPct val="0"/>
      </a:spcBef>
      <a:spcAft>
        <a:spcPct val="0"/>
      </a:spcAft>
      <a:defRPr kern="1200">
        <a:solidFill>
          <a:schemeClr val="tx1"/>
        </a:solidFill>
        <a:latin typeface="Architects Daughter" pitchFamily="2" charset="0"/>
        <a:ea typeface="+mn-ea"/>
        <a:cs typeface="+mn-cs"/>
      </a:defRPr>
    </a:lvl2pPr>
    <a:lvl3pPr marL="914400" algn="l" rtl="0" eaLnBrk="0" fontAlgn="base" hangingPunct="0">
      <a:spcBef>
        <a:spcPct val="0"/>
      </a:spcBef>
      <a:spcAft>
        <a:spcPct val="0"/>
      </a:spcAft>
      <a:defRPr kern="1200">
        <a:solidFill>
          <a:schemeClr val="tx1"/>
        </a:solidFill>
        <a:latin typeface="Architects Daughter" pitchFamily="2" charset="0"/>
        <a:ea typeface="+mn-ea"/>
        <a:cs typeface="+mn-cs"/>
      </a:defRPr>
    </a:lvl3pPr>
    <a:lvl4pPr marL="1371600" algn="l" rtl="0" eaLnBrk="0" fontAlgn="base" hangingPunct="0">
      <a:spcBef>
        <a:spcPct val="0"/>
      </a:spcBef>
      <a:spcAft>
        <a:spcPct val="0"/>
      </a:spcAft>
      <a:defRPr kern="1200">
        <a:solidFill>
          <a:schemeClr val="tx1"/>
        </a:solidFill>
        <a:latin typeface="Architects Daughter" pitchFamily="2" charset="0"/>
        <a:ea typeface="+mn-ea"/>
        <a:cs typeface="+mn-cs"/>
      </a:defRPr>
    </a:lvl4pPr>
    <a:lvl5pPr marL="1828800" algn="l" rtl="0" eaLnBrk="0" fontAlgn="base" hangingPunct="0">
      <a:spcBef>
        <a:spcPct val="0"/>
      </a:spcBef>
      <a:spcAft>
        <a:spcPct val="0"/>
      </a:spcAft>
      <a:defRPr kern="1200">
        <a:solidFill>
          <a:schemeClr val="tx1"/>
        </a:solidFill>
        <a:latin typeface="Architects Daughter" pitchFamily="2" charset="0"/>
        <a:ea typeface="+mn-ea"/>
        <a:cs typeface="+mn-cs"/>
      </a:defRPr>
    </a:lvl5pPr>
    <a:lvl6pPr marL="2286000" algn="l" defTabSz="914400" rtl="0" eaLnBrk="1" latinLnBrk="0" hangingPunct="1">
      <a:defRPr kern="1200">
        <a:solidFill>
          <a:schemeClr val="tx1"/>
        </a:solidFill>
        <a:latin typeface="Architects Daughter" pitchFamily="2" charset="0"/>
        <a:ea typeface="+mn-ea"/>
        <a:cs typeface="+mn-cs"/>
      </a:defRPr>
    </a:lvl6pPr>
    <a:lvl7pPr marL="2743200" algn="l" defTabSz="914400" rtl="0" eaLnBrk="1" latinLnBrk="0" hangingPunct="1">
      <a:defRPr kern="1200">
        <a:solidFill>
          <a:schemeClr val="tx1"/>
        </a:solidFill>
        <a:latin typeface="Architects Daughter" pitchFamily="2" charset="0"/>
        <a:ea typeface="+mn-ea"/>
        <a:cs typeface="+mn-cs"/>
      </a:defRPr>
    </a:lvl7pPr>
    <a:lvl8pPr marL="3200400" algn="l" defTabSz="914400" rtl="0" eaLnBrk="1" latinLnBrk="0" hangingPunct="1">
      <a:defRPr kern="1200">
        <a:solidFill>
          <a:schemeClr val="tx1"/>
        </a:solidFill>
        <a:latin typeface="Architects Daughter" pitchFamily="2" charset="0"/>
        <a:ea typeface="+mn-ea"/>
        <a:cs typeface="+mn-cs"/>
      </a:defRPr>
    </a:lvl8pPr>
    <a:lvl9pPr marL="3657600" algn="l" defTabSz="914400" rtl="0" eaLnBrk="1" latinLnBrk="0" hangingPunct="1">
      <a:defRPr kern="1200">
        <a:solidFill>
          <a:schemeClr val="tx1"/>
        </a:solidFill>
        <a:latin typeface="Architects Daughter" pitchFamily="2"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obhan Loughran" initials="SL" lastIdx="3" clrIdx="0">
    <p:extLst>
      <p:ext uri="{19B8F6BF-5375-455C-9EA6-DF929625EA0E}">
        <p15:presenceInfo xmlns:p15="http://schemas.microsoft.com/office/powerpoint/2012/main" userId="8a928b5e2361b812" providerId="Windows Live"/>
      </p:ext>
    </p:extLst>
  </p:cmAuthor>
  <p:cmAuthor id="2" name="Jose Miguel Gimenez Lozano" initials="JMGL" lastIdx="1" clrIdx="1">
    <p:extLst>
      <p:ext uri="{19B8F6BF-5375-455C-9EA6-DF929625EA0E}">
        <p15:presenceInfo xmlns:p15="http://schemas.microsoft.com/office/powerpoint/2012/main" userId="929829479174d2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52"/>
    <a:srgbClr val="F3BDB7"/>
    <a:srgbClr val="313031"/>
    <a:srgbClr val="231F20"/>
    <a:srgbClr val="51A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D4F4C-DC45-44F1-9610-F0D5CA7D49BC}" v="1" dt="2022-06-22T09:35:26.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411" autoAdjust="0"/>
  </p:normalViewPr>
  <p:slideViewPr>
    <p:cSldViewPr snapToGrid="0">
      <p:cViewPr varScale="1">
        <p:scale>
          <a:sx n="114" d="100"/>
          <a:sy n="114" d="100"/>
        </p:scale>
        <p:origin x="474" y="114"/>
      </p:cViewPr>
      <p:guideLst/>
    </p:cSldViewPr>
  </p:slideViewPr>
  <p:notesTextViewPr>
    <p:cViewPr>
      <p:scale>
        <a:sx n="1" d="1"/>
        <a:sy n="1" d="1"/>
      </p:scale>
      <p:origin x="0" y="0"/>
    </p:cViewPr>
  </p:notesTextViewPr>
  <p:sorterViewPr>
    <p:cViewPr varScale="1">
      <p:scale>
        <a:sx n="1" d="1"/>
        <a:sy n="1" d="1"/>
      </p:scale>
      <p:origin x="0" y="-4444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2T12:47:38.611" idx="3">
    <p:pos x="10" y="10"/>
    <p:text>Co-production</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2-08-12T09:55:57.319" idx="1">
    <p:pos x="10" y="10"/>
    <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9016DB-9C25-4036-A10C-DB7BB880907D}" type="doc">
      <dgm:prSet loTypeId="urn:microsoft.com/office/officeart/2005/8/layout/bProcess2" loCatId="process" qsTypeId="urn:microsoft.com/office/officeart/2005/8/quickstyle/simple1" qsCatId="simple" csTypeId="urn:microsoft.com/office/officeart/2005/8/colors/accent2_3" csCatId="accent2" phldr="1"/>
      <dgm:spPr/>
      <dgm:t>
        <a:bodyPr/>
        <a:lstStyle/>
        <a:p>
          <a:endParaRPr lang="en-GB"/>
        </a:p>
      </dgm:t>
    </dgm:pt>
    <dgm:pt modelId="{9BE63C42-B82D-4B82-BA6F-81ED41F18E86}">
      <dgm:prSet phldrT="[Text]"/>
      <dgm:spPr/>
      <dgm:t>
        <a:bodyPr/>
        <a:lstStyle/>
        <a:p>
          <a:r>
            <a:rPr lang="en-GB" b="1" dirty="0" err="1"/>
            <a:t>Dirigir</a:t>
          </a:r>
          <a:endParaRPr lang="en-GB" b="1" dirty="0"/>
        </a:p>
      </dgm:t>
    </dgm:pt>
    <dgm:pt modelId="{44BB3696-93C2-40EA-973D-AEACB43F0917}" type="parTrans" cxnId="{8938232C-6E8F-46BC-878E-E54FFBF001D4}">
      <dgm:prSet/>
      <dgm:spPr/>
      <dgm:t>
        <a:bodyPr/>
        <a:lstStyle/>
        <a:p>
          <a:endParaRPr lang="en-GB"/>
        </a:p>
      </dgm:t>
    </dgm:pt>
    <dgm:pt modelId="{45AC0EBD-AA52-475B-AD6F-51A23AECF6B1}" type="sibTrans" cxnId="{8938232C-6E8F-46BC-878E-E54FFBF001D4}">
      <dgm:prSet/>
      <dgm:spPr/>
      <dgm:t>
        <a:bodyPr/>
        <a:lstStyle/>
        <a:p>
          <a:endParaRPr lang="en-GB"/>
        </a:p>
      </dgm:t>
    </dgm:pt>
    <dgm:pt modelId="{C472D2B9-2D26-4993-9206-B59C5F4D4611}">
      <dgm:prSet phldrT="[Text]" custT="1"/>
      <dgm:spPr>
        <a:solidFill>
          <a:srgbClr val="C7DD21"/>
        </a:solidFill>
      </dgm:spPr>
      <dgm:t>
        <a:bodyPr/>
        <a:lstStyle/>
        <a:p>
          <a:r>
            <a:rPr lang="en-GB" sz="1200" b="1" dirty="0" err="1"/>
            <a:t>Enfatizar</a:t>
          </a:r>
          <a:endParaRPr lang="en-GB" sz="1200" b="1" dirty="0"/>
        </a:p>
      </dgm:t>
    </dgm:pt>
    <dgm:pt modelId="{2A6A7EF3-6ADB-476D-9B79-295D8EC1BF46}" type="parTrans" cxnId="{80CAA177-881E-4005-9439-D9A844139DBA}">
      <dgm:prSet/>
      <dgm:spPr/>
      <dgm:t>
        <a:bodyPr/>
        <a:lstStyle/>
        <a:p>
          <a:endParaRPr lang="en-GB"/>
        </a:p>
      </dgm:t>
    </dgm:pt>
    <dgm:pt modelId="{556C3C29-6514-4AD0-8EA7-E3BB12586AEE}" type="sibTrans" cxnId="{80CAA177-881E-4005-9439-D9A844139DBA}">
      <dgm:prSet/>
      <dgm:spPr>
        <a:solidFill>
          <a:srgbClr val="C7DD21"/>
        </a:solidFill>
      </dgm:spPr>
      <dgm:t>
        <a:bodyPr/>
        <a:lstStyle/>
        <a:p>
          <a:endParaRPr lang="en-GB"/>
        </a:p>
      </dgm:t>
    </dgm:pt>
    <dgm:pt modelId="{83364C02-509E-4941-8993-CFD39EE849F6}">
      <dgm:prSet phldrT="[Text]"/>
      <dgm:spPr>
        <a:solidFill>
          <a:srgbClr val="8BD529"/>
        </a:solidFill>
      </dgm:spPr>
      <dgm:t>
        <a:bodyPr/>
        <a:lstStyle/>
        <a:p>
          <a:r>
            <a:rPr lang="en-GB" b="1" dirty="0" err="1"/>
            <a:t>Motivar</a:t>
          </a:r>
          <a:endParaRPr lang="en-GB" b="1" dirty="0"/>
        </a:p>
      </dgm:t>
    </dgm:pt>
    <dgm:pt modelId="{FC3CD988-DB49-4FA8-9418-39806206D765}" type="parTrans" cxnId="{5C3CA2FB-F807-46D9-9304-F0FCDDC072D1}">
      <dgm:prSet/>
      <dgm:spPr/>
      <dgm:t>
        <a:bodyPr/>
        <a:lstStyle/>
        <a:p>
          <a:endParaRPr lang="en-GB"/>
        </a:p>
      </dgm:t>
    </dgm:pt>
    <dgm:pt modelId="{315D0298-A86E-4C27-99B2-56B7F8A20C36}" type="sibTrans" cxnId="{5C3CA2FB-F807-46D9-9304-F0FCDDC072D1}">
      <dgm:prSet/>
      <dgm:spPr>
        <a:solidFill>
          <a:srgbClr val="8BD529"/>
        </a:solidFill>
      </dgm:spPr>
      <dgm:t>
        <a:bodyPr/>
        <a:lstStyle/>
        <a:p>
          <a:endParaRPr lang="en-GB"/>
        </a:p>
      </dgm:t>
    </dgm:pt>
    <dgm:pt modelId="{4CA0E73F-CB00-4604-9475-08107EC0E840}">
      <dgm:prSet phldrT="[Text]"/>
      <dgm:spPr>
        <a:solidFill>
          <a:srgbClr val="7EEE32"/>
        </a:solidFill>
      </dgm:spPr>
      <dgm:t>
        <a:bodyPr/>
        <a:lstStyle/>
        <a:p>
          <a:r>
            <a:rPr lang="en-GB" b="1" dirty="0" err="1"/>
            <a:t>Aconsejar</a:t>
          </a:r>
          <a:endParaRPr lang="en-GB" b="1" dirty="0"/>
        </a:p>
      </dgm:t>
    </dgm:pt>
    <dgm:pt modelId="{AB0DFB9B-652F-4110-AD73-CCFC37648F81}" type="parTrans" cxnId="{11098B5F-F357-46B5-9FF7-4B371BED4C7F}">
      <dgm:prSet/>
      <dgm:spPr/>
      <dgm:t>
        <a:bodyPr/>
        <a:lstStyle/>
        <a:p>
          <a:endParaRPr lang="en-GB"/>
        </a:p>
      </dgm:t>
    </dgm:pt>
    <dgm:pt modelId="{6843D858-0106-401F-BE3B-BD10C5BB2AA0}" type="sibTrans" cxnId="{11098B5F-F357-46B5-9FF7-4B371BED4C7F}">
      <dgm:prSet/>
      <dgm:spPr>
        <a:solidFill>
          <a:srgbClr val="7EEE32"/>
        </a:solidFill>
      </dgm:spPr>
      <dgm:t>
        <a:bodyPr/>
        <a:lstStyle/>
        <a:p>
          <a:endParaRPr lang="en-GB"/>
        </a:p>
      </dgm:t>
    </dgm:pt>
    <dgm:pt modelId="{6C97F7C8-B236-451B-8D74-BF6FD3043B19}">
      <dgm:prSet phldrT="[Text]"/>
      <dgm:spPr>
        <a:solidFill>
          <a:srgbClr val="59F549"/>
        </a:solidFill>
      </dgm:spPr>
      <dgm:t>
        <a:bodyPr/>
        <a:lstStyle/>
        <a:p>
          <a:r>
            <a:rPr lang="en-GB" b="1" dirty="0" err="1"/>
            <a:t>Escuchar</a:t>
          </a:r>
          <a:endParaRPr lang="en-GB" b="1" dirty="0"/>
        </a:p>
      </dgm:t>
    </dgm:pt>
    <dgm:pt modelId="{C8113DEE-E498-46AC-A238-ED39190A1AC3}" type="parTrans" cxnId="{8BFF190B-1A31-40B1-A096-3D12F24097E3}">
      <dgm:prSet/>
      <dgm:spPr/>
      <dgm:t>
        <a:bodyPr/>
        <a:lstStyle/>
        <a:p>
          <a:endParaRPr lang="en-GB"/>
        </a:p>
      </dgm:t>
    </dgm:pt>
    <dgm:pt modelId="{1283D9B7-4FA5-48F2-A4FD-B42A43FAE3B4}" type="sibTrans" cxnId="{8BFF190B-1A31-40B1-A096-3D12F24097E3}">
      <dgm:prSet/>
      <dgm:spPr>
        <a:solidFill>
          <a:srgbClr val="59F549"/>
        </a:solidFill>
      </dgm:spPr>
      <dgm:t>
        <a:bodyPr/>
        <a:lstStyle/>
        <a:p>
          <a:endParaRPr lang="en-GB"/>
        </a:p>
      </dgm:t>
    </dgm:pt>
    <dgm:pt modelId="{743AA229-5067-4D58-9DDA-7FBCC3CED9FC}">
      <dgm:prSet phldrT="[Text]"/>
      <dgm:spPr>
        <a:solidFill>
          <a:srgbClr val="00B050"/>
        </a:solidFill>
      </dgm:spPr>
      <dgm:t>
        <a:bodyPr/>
        <a:lstStyle/>
        <a:p>
          <a:r>
            <a:rPr lang="en-GB" b="1" dirty="0" err="1"/>
            <a:t>Guíar</a:t>
          </a:r>
          <a:endParaRPr lang="en-GB" b="1" dirty="0"/>
        </a:p>
      </dgm:t>
    </dgm:pt>
    <dgm:pt modelId="{2AB78CC8-0E99-4762-87AC-30153391D009}" type="parTrans" cxnId="{0CCD2B2B-B442-4F76-8052-71D5045EE09D}">
      <dgm:prSet/>
      <dgm:spPr/>
      <dgm:t>
        <a:bodyPr/>
        <a:lstStyle/>
        <a:p>
          <a:endParaRPr lang="en-GB"/>
        </a:p>
      </dgm:t>
    </dgm:pt>
    <dgm:pt modelId="{92ED4DCC-5AF2-41D7-AC89-6C2764DEAA26}" type="sibTrans" cxnId="{0CCD2B2B-B442-4F76-8052-71D5045EE09D}">
      <dgm:prSet/>
      <dgm:spPr>
        <a:solidFill>
          <a:srgbClr val="00B050"/>
        </a:solidFill>
      </dgm:spPr>
      <dgm:t>
        <a:bodyPr/>
        <a:lstStyle/>
        <a:p>
          <a:endParaRPr lang="en-GB"/>
        </a:p>
      </dgm:t>
    </dgm:pt>
    <dgm:pt modelId="{62AB61D2-02D8-4667-A657-DBE02DBA017F}">
      <dgm:prSet phldrT="[Text]"/>
      <dgm:spPr>
        <a:solidFill>
          <a:srgbClr val="92D050"/>
        </a:solidFill>
      </dgm:spPr>
      <dgm:t>
        <a:bodyPr/>
        <a:lstStyle/>
        <a:p>
          <a:r>
            <a:rPr lang="en-GB" b="1" dirty="0" err="1"/>
            <a:t>Involucrar</a:t>
          </a:r>
          <a:endParaRPr lang="en-GB" b="1" dirty="0"/>
        </a:p>
      </dgm:t>
    </dgm:pt>
    <dgm:pt modelId="{FB83E805-DC14-4819-AD1C-F4173213FFA7}" type="parTrans" cxnId="{0F8BD8C1-A15A-4C44-B2C9-329F782FE226}">
      <dgm:prSet/>
      <dgm:spPr/>
      <dgm:t>
        <a:bodyPr/>
        <a:lstStyle/>
        <a:p>
          <a:endParaRPr lang="en-GB"/>
        </a:p>
      </dgm:t>
    </dgm:pt>
    <dgm:pt modelId="{C4B10745-524C-4A3E-978F-39F9A1011729}" type="sibTrans" cxnId="{0F8BD8C1-A15A-4C44-B2C9-329F782FE226}">
      <dgm:prSet/>
      <dgm:spPr>
        <a:solidFill>
          <a:srgbClr val="92D050"/>
        </a:solidFill>
      </dgm:spPr>
      <dgm:t>
        <a:bodyPr/>
        <a:lstStyle/>
        <a:p>
          <a:endParaRPr lang="en-GB"/>
        </a:p>
      </dgm:t>
    </dgm:pt>
    <dgm:pt modelId="{5EE151F6-8BCF-41E0-B6E2-846A69C0FBD3}">
      <dgm:prSet phldrT="[Text]"/>
      <dgm:spPr>
        <a:solidFill>
          <a:srgbClr val="77E4E1"/>
        </a:solidFill>
      </dgm:spPr>
      <dgm:t>
        <a:bodyPr/>
        <a:lstStyle/>
        <a:p>
          <a:r>
            <a:rPr lang="en-GB" b="1" dirty="0" err="1"/>
            <a:t>Empoderar</a:t>
          </a:r>
          <a:endParaRPr lang="en-GB" b="1" dirty="0"/>
        </a:p>
      </dgm:t>
    </dgm:pt>
    <dgm:pt modelId="{C34EE2EA-DC97-4627-A651-17AD9DAA3D06}" type="parTrans" cxnId="{932FEA85-9292-467D-A999-907FFF8148D3}">
      <dgm:prSet/>
      <dgm:spPr/>
      <dgm:t>
        <a:bodyPr/>
        <a:lstStyle/>
        <a:p>
          <a:endParaRPr lang="en-GB"/>
        </a:p>
      </dgm:t>
    </dgm:pt>
    <dgm:pt modelId="{9A833CAE-33C4-4B10-A6D9-A45264811CA0}" type="sibTrans" cxnId="{932FEA85-9292-467D-A999-907FFF8148D3}">
      <dgm:prSet/>
      <dgm:spPr>
        <a:solidFill>
          <a:srgbClr val="77E4E1"/>
        </a:solidFill>
      </dgm:spPr>
      <dgm:t>
        <a:bodyPr/>
        <a:lstStyle/>
        <a:p>
          <a:endParaRPr lang="en-GB"/>
        </a:p>
      </dgm:t>
    </dgm:pt>
    <dgm:pt modelId="{C5E2520A-ADAF-49FF-9A3D-69B5F3412A1D}">
      <dgm:prSet phldrT="[Text]"/>
      <dgm:spPr>
        <a:solidFill>
          <a:schemeClr val="accent3">
            <a:lumMod val="75000"/>
          </a:schemeClr>
        </a:solidFill>
      </dgm:spPr>
      <dgm:t>
        <a:bodyPr/>
        <a:lstStyle/>
        <a:p>
          <a:r>
            <a:rPr lang="en-GB" b="1" dirty="0" err="1"/>
            <a:t>Señalización</a:t>
          </a:r>
          <a:endParaRPr lang="en-GB" b="1" dirty="0"/>
        </a:p>
      </dgm:t>
    </dgm:pt>
    <dgm:pt modelId="{CD347AFB-5300-4744-B6C1-853535748FCC}" type="parTrans" cxnId="{75681513-6FEE-4D2F-8C23-2CFCEFDAB447}">
      <dgm:prSet/>
      <dgm:spPr/>
      <dgm:t>
        <a:bodyPr/>
        <a:lstStyle/>
        <a:p>
          <a:endParaRPr lang="en-GB"/>
        </a:p>
      </dgm:t>
    </dgm:pt>
    <dgm:pt modelId="{EAFC6004-C183-4846-B4CF-6B581D13F455}" type="sibTrans" cxnId="{75681513-6FEE-4D2F-8C23-2CFCEFDAB447}">
      <dgm:prSet/>
      <dgm:spPr/>
      <dgm:t>
        <a:bodyPr/>
        <a:lstStyle/>
        <a:p>
          <a:endParaRPr lang="en-GB"/>
        </a:p>
      </dgm:t>
    </dgm:pt>
    <dgm:pt modelId="{49989DE3-B4C5-4D85-82F6-5C0541BAF54D}" type="pres">
      <dgm:prSet presAssocID="{639016DB-9C25-4036-A10C-DB7BB880907D}" presName="diagram" presStyleCnt="0">
        <dgm:presLayoutVars>
          <dgm:dir/>
          <dgm:resizeHandles/>
        </dgm:presLayoutVars>
      </dgm:prSet>
      <dgm:spPr/>
    </dgm:pt>
    <dgm:pt modelId="{E5AA7779-9770-49A0-8B2E-A5E6C844632A}" type="pres">
      <dgm:prSet presAssocID="{9BE63C42-B82D-4B82-BA6F-81ED41F18E86}" presName="firstNode" presStyleLbl="node1" presStyleIdx="0" presStyleCnt="9">
        <dgm:presLayoutVars>
          <dgm:bulletEnabled val="1"/>
        </dgm:presLayoutVars>
      </dgm:prSet>
      <dgm:spPr/>
    </dgm:pt>
    <dgm:pt modelId="{8EF3B863-636D-45B7-9573-B9A4E40F38F2}" type="pres">
      <dgm:prSet presAssocID="{45AC0EBD-AA52-475B-AD6F-51A23AECF6B1}" presName="sibTrans" presStyleLbl="sibTrans2D1" presStyleIdx="0" presStyleCnt="8"/>
      <dgm:spPr/>
    </dgm:pt>
    <dgm:pt modelId="{0A392019-BDD3-4691-A59D-131220E7872B}" type="pres">
      <dgm:prSet presAssocID="{C472D2B9-2D26-4993-9206-B59C5F4D4611}" presName="middleNode" presStyleCnt="0"/>
      <dgm:spPr/>
    </dgm:pt>
    <dgm:pt modelId="{8A5E1DA3-FEAB-4B0C-BB1F-FE584C834C38}" type="pres">
      <dgm:prSet presAssocID="{C472D2B9-2D26-4993-9206-B59C5F4D4611}" presName="padding" presStyleLbl="node1" presStyleIdx="0" presStyleCnt="9"/>
      <dgm:spPr/>
    </dgm:pt>
    <dgm:pt modelId="{23FEDDEE-A099-42A5-B9C1-0CBC3CE2550A}" type="pres">
      <dgm:prSet presAssocID="{C472D2B9-2D26-4993-9206-B59C5F4D4611}" presName="shape" presStyleLbl="node1" presStyleIdx="1" presStyleCnt="9" custScaleX="120673">
        <dgm:presLayoutVars>
          <dgm:bulletEnabled val="1"/>
        </dgm:presLayoutVars>
      </dgm:prSet>
      <dgm:spPr/>
    </dgm:pt>
    <dgm:pt modelId="{41C726AA-AEEB-4667-9EAB-3A0F231C9EA4}" type="pres">
      <dgm:prSet presAssocID="{556C3C29-6514-4AD0-8EA7-E3BB12586AEE}" presName="sibTrans" presStyleLbl="sibTrans2D1" presStyleIdx="1" presStyleCnt="8"/>
      <dgm:spPr/>
    </dgm:pt>
    <dgm:pt modelId="{E1EAE43F-3FFC-401E-B0E0-70B1B0F082E2}" type="pres">
      <dgm:prSet presAssocID="{83364C02-509E-4941-8993-CFD39EE849F6}" presName="middleNode" presStyleCnt="0"/>
      <dgm:spPr/>
    </dgm:pt>
    <dgm:pt modelId="{9941084C-D783-49CF-A12E-1D91CEF8D112}" type="pres">
      <dgm:prSet presAssocID="{83364C02-509E-4941-8993-CFD39EE849F6}" presName="padding" presStyleLbl="node1" presStyleIdx="1" presStyleCnt="9"/>
      <dgm:spPr/>
    </dgm:pt>
    <dgm:pt modelId="{5EEE2B4A-99EC-4410-A50E-7C2C1AF9F5C9}" type="pres">
      <dgm:prSet presAssocID="{83364C02-509E-4941-8993-CFD39EE849F6}" presName="shape" presStyleLbl="node1" presStyleIdx="2" presStyleCnt="9">
        <dgm:presLayoutVars>
          <dgm:bulletEnabled val="1"/>
        </dgm:presLayoutVars>
      </dgm:prSet>
      <dgm:spPr/>
    </dgm:pt>
    <dgm:pt modelId="{3C4B0DB4-E93B-419C-9CBE-E789F568278C}" type="pres">
      <dgm:prSet presAssocID="{315D0298-A86E-4C27-99B2-56B7F8A20C36}" presName="sibTrans" presStyleLbl="sibTrans2D1" presStyleIdx="2" presStyleCnt="8"/>
      <dgm:spPr/>
    </dgm:pt>
    <dgm:pt modelId="{57027024-EFA6-4FBD-B3A1-EF0EB0D471C1}" type="pres">
      <dgm:prSet presAssocID="{4CA0E73F-CB00-4604-9475-08107EC0E840}" presName="middleNode" presStyleCnt="0"/>
      <dgm:spPr/>
    </dgm:pt>
    <dgm:pt modelId="{26C5C16E-ED64-40C8-9D47-C32E8E5C21C2}" type="pres">
      <dgm:prSet presAssocID="{4CA0E73F-CB00-4604-9475-08107EC0E840}" presName="padding" presStyleLbl="node1" presStyleIdx="2" presStyleCnt="9"/>
      <dgm:spPr/>
    </dgm:pt>
    <dgm:pt modelId="{C8461952-B96A-4A2D-97CD-8EF6442603D0}" type="pres">
      <dgm:prSet presAssocID="{4CA0E73F-CB00-4604-9475-08107EC0E840}" presName="shape" presStyleLbl="node1" presStyleIdx="3" presStyleCnt="9">
        <dgm:presLayoutVars>
          <dgm:bulletEnabled val="1"/>
        </dgm:presLayoutVars>
      </dgm:prSet>
      <dgm:spPr/>
    </dgm:pt>
    <dgm:pt modelId="{EA8C56A9-46C4-4738-A979-F6A40A215B61}" type="pres">
      <dgm:prSet presAssocID="{6843D858-0106-401F-BE3B-BD10C5BB2AA0}" presName="sibTrans" presStyleLbl="sibTrans2D1" presStyleIdx="3" presStyleCnt="8"/>
      <dgm:spPr/>
    </dgm:pt>
    <dgm:pt modelId="{06456E93-71D3-4113-AD88-522BB42C6BD5}" type="pres">
      <dgm:prSet presAssocID="{6C97F7C8-B236-451B-8D74-BF6FD3043B19}" presName="middleNode" presStyleCnt="0"/>
      <dgm:spPr/>
    </dgm:pt>
    <dgm:pt modelId="{776BDA93-BC97-41A6-B54A-086402155F42}" type="pres">
      <dgm:prSet presAssocID="{6C97F7C8-B236-451B-8D74-BF6FD3043B19}" presName="padding" presStyleLbl="node1" presStyleIdx="3" presStyleCnt="9"/>
      <dgm:spPr/>
    </dgm:pt>
    <dgm:pt modelId="{582683BA-3C8B-46AF-9281-38349719E9CD}" type="pres">
      <dgm:prSet presAssocID="{6C97F7C8-B236-451B-8D74-BF6FD3043B19}" presName="shape" presStyleLbl="node1" presStyleIdx="4" presStyleCnt="9">
        <dgm:presLayoutVars>
          <dgm:bulletEnabled val="1"/>
        </dgm:presLayoutVars>
      </dgm:prSet>
      <dgm:spPr/>
    </dgm:pt>
    <dgm:pt modelId="{C533495F-7FF3-4783-A138-6642117035E8}" type="pres">
      <dgm:prSet presAssocID="{1283D9B7-4FA5-48F2-A4FD-B42A43FAE3B4}" presName="sibTrans" presStyleLbl="sibTrans2D1" presStyleIdx="4" presStyleCnt="8"/>
      <dgm:spPr/>
    </dgm:pt>
    <dgm:pt modelId="{AB0BFBEB-1C11-4FA4-8E81-26CF853FD280}" type="pres">
      <dgm:prSet presAssocID="{743AA229-5067-4D58-9DDA-7FBCC3CED9FC}" presName="middleNode" presStyleCnt="0"/>
      <dgm:spPr/>
    </dgm:pt>
    <dgm:pt modelId="{39B8DEFE-2E7A-4C66-B1A4-E7ED655F3DEA}" type="pres">
      <dgm:prSet presAssocID="{743AA229-5067-4D58-9DDA-7FBCC3CED9FC}" presName="padding" presStyleLbl="node1" presStyleIdx="4" presStyleCnt="9"/>
      <dgm:spPr/>
    </dgm:pt>
    <dgm:pt modelId="{AE509B97-E9D5-422E-8A4D-3DE9F22F27D0}" type="pres">
      <dgm:prSet presAssocID="{743AA229-5067-4D58-9DDA-7FBCC3CED9FC}" presName="shape" presStyleLbl="node1" presStyleIdx="5" presStyleCnt="9" custLinFactNeighborX="-4895">
        <dgm:presLayoutVars>
          <dgm:bulletEnabled val="1"/>
        </dgm:presLayoutVars>
      </dgm:prSet>
      <dgm:spPr/>
    </dgm:pt>
    <dgm:pt modelId="{94A5776B-D47C-416D-AC64-219DF38F4B2A}" type="pres">
      <dgm:prSet presAssocID="{92ED4DCC-5AF2-41D7-AC89-6C2764DEAA26}" presName="sibTrans" presStyleLbl="sibTrans2D1" presStyleIdx="5" presStyleCnt="8"/>
      <dgm:spPr/>
    </dgm:pt>
    <dgm:pt modelId="{6378F8F4-A4B3-4117-BE55-0ABB64B96BA5}" type="pres">
      <dgm:prSet presAssocID="{62AB61D2-02D8-4667-A657-DBE02DBA017F}" presName="middleNode" presStyleCnt="0"/>
      <dgm:spPr/>
    </dgm:pt>
    <dgm:pt modelId="{9CEDA937-EB5A-43C7-AC3F-259303513E42}" type="pres">
      <dgm:prSet presAssocID="{62AB61D2-02D8-4667-A657-DBE02DBA017F}" presName="padding" presStyleLbl="node1" presStyleIdx="5" presStyleCnt="9"/>
      <dgm:spPr/>
    </dgm:pt>
    <dgm:pt modelId="{7246CAE0-B091-44E9-B42C-71734415B139}" type="pres">
      <dgm:prSet presAssocID="{62AB61D2-02D8-4667-A657-DBE02DBA017F}" presName="shape" presStyleLbl="node1" presStyleIdx="6" presStyleCnt="9">
        <dgm:presLayoutVars>
          <dgm:bulletEnabled val="1"/>
        </dgm:presLayoutVars>
      </dgm:prSet>
      <dgm:spPr/>
    </dgm:pt>
    <dgm:pt modelId="{65F832EC-7421-4AA9-9F55-AE2CFC0DED28}" type="pres">
      <dgm:prSet presAssocID="{C4B10745-524C-4A3E-978F-39F9A1011729}" presName="sibTrans" presStyleLbl="sibTrans2D1" presStyleIdx="6" presStyleCnt="8"/>
      <dgm:spPr/>
    </dgm:pt>
    <dgm:pt modelId="{D2BB554B-5235-40F6-90C5-3B959F45C850}" type="pres">
      <dgm:prSet presAssocID="{5EE151F6-8BCF-41E0-B6E2-846A69C0FBD3}" presName="middleNode" presStyleCnt="0"/>
      <dgm:spPr/>
    </dgm:pt>
    <dgm:pt modelId="{E7072EDF-0CBC-43F4-9603-FECBBA24769C}" type="pres">
      <dgm:prSet presAssocID="{5EE151F6-8BCF-41E0-B6E2-846A69C0FBD3}" presName="padding" presStyleLbl="node1" presStyleIdx="6" presStyleCnt="9"/>
      <dgm:spPr/>
    </dgm:pt>
    <dgm:pt modelId="{346A062D-DEA6-47B4-9831-1BC631CC545D}" type="pres">
      <dgm:prSet presAssocID="{5EE151F6-8BCF-41E0-B6E2-846A69C0FBD3}" presName="shape" presStyleLbl="node1" presStyleIdx="7" presStyleCnt="9">
        <dgm:presLayoutVars>
          <dgm:bulletEnabled val="1"/>
        </dgm:presLayoutVars>
      </dgm:prSet>
      <dgm:spPr/>
    </dgm:pt>
    <dgm:pt modelId="{6437BB6B-1BC2-46CF-811F-BC3D97201906}" type="pres">
      <dgm:prSet presAssocID="{9A833CAE-33C4-4B10-A6D9-A45264811CA0}" presName="sibTrans" presStyleLbl="sibTrans2D1" presStyleIdx="7" presStyleCnt="8"/>
      <dgm:spPr/>
    </dgm:pt>
    <dgm:pt modelId="{A568B821-340C-4296-83ED-85E9148FE148}" type="pres">
      <dgm:prSet presAssocID="{C5E2520A-ADAF-49FF-9A3D-69B5F3412A1D}" presName="lastNode" presStyleLbl="node1" presStyleIdx="8" presStyleCnt="9">
        <dgm:presLayoutVars>
          <dgm:bulletEnabled val="1"/>
        </dgm:presLayoutVars>
      </dgm:prSet>
      <dgm:spPr/>
    </dgm:pt>
  </dgm:ptLst>
  <dgm:cxnLst>
    <dgm:cxn modelId="{69AA7F01-9DDB-4E2B-AC35-E024908D55EA}" type="presOf" srcId="{C472D2B9-2D26-4993-9206-B59C5F4D4611}" destId="{23FEDDEE-A099-42A5-B9C1-0CBC3CE2550A}" srcOrd="0" destOrd="0" presId="urn:microsoft.com/office/officeart/2005/8/layout/bProcess2"/>
    <dgm:cxn modelId="{8BFF190B-1A31-40B1-A096-3D12F24097E3}" srcId="{639016DB-9C25-4036-A10C-DB7BB880907D}" destId="{6C97F7C8-B236-451B-8D74-BF6FD3043B19}" srcOrd="4" destOrd="0" parTransId="{C8113DEE-E498-46AC-A238-ED39190A1AC3}" sibTransId="{1283D9B7-4FA5-48F2-A4FD-B42A43FAE3B4}"/>
    <dgm:cxn modelId="{75681513-6FEE-4D2F-8C23-2CFCEFDAB447}" srcId="{639016DB-9C25-4036-A10C-DB7BB880907D}" destId="{C5E2520A-ADAF-49FF-9A3D-69B5F3412A1D}" srcOrd="8" destOrd="0" parTransId="{CD347AFB-5300-4744-B6C1-853535748FCC}" sibTransId="{EAFC6004-C183-4846-B4CF-6B581D13F455}"/>
    <dgm:cxn modelId="{794C1020-A5CD-415B-BAF7-98E2C7486DF3}" type="presOf" srcId="{C5E2520A-ADAF-49FF-9A3D-69B5F3412A1D}" destId="{A568B821-340C-4296-83ED-85E9148FE148}" srcOrd="0" destOrd="0" presId="urn:microsoft.com/office/officeart/2005/8/layout/bProcess2"/>
    <dgm:cxn modelId="{84CC3B28-DA77-4359-BA09-208E92EF2194}" type="presOf" srcId="{5EE151F6-8BCF-41E0-B6E2-846A69C0FBD3}" destId="{346A062D-DEA6-47B4-9831-1BC631CC545D}" srcOrd="0" destOrd="0" presId="urn:microsoft.com/office/officeart/2005/8/layout/bProcess2"/>
    <dgm:cxn modelId="{0CCD2B2B-B442-4F76-8052-71D5045EE09D}" srcId="{639016DB-9C25-4036-A10C-DB7BB880907D}" destId="{743AA229-5067-4D58-9DDA-7FBCC3CED9FC}" srcOrd="5" destOrd="0" parTransId="{2AB78CC8-0E99-4762-87AC-30153391D009}" sibTransId="{92ED4DCC-5AF2-41D7-AC89-6C2764DEAA26}"/>
    <dgm:cxn modelId="{8938232C-6E8F-46BC-878E-E54FFBF001D4}" srcId="{639016DB-9C25-4036-A10C-DB7BB880907D}" destId="{9BE63C42-B82D-4B82-BA6F-81ED41F18E86}" srcOrd="0" destOrd="0" parTransId="{44BB3696-93C2-40EA-973D-AEACB43F0917}" sibTransId="{45AC0EBD-AA52-475B-AD6F-51A23AECF6B1}"/>
    <dgm:cxn modelId="{11098B5F-F357-46B5-9FF7-4B371BED4C7F}" srcId="{639016DB-9C25-4036-A10C-DB7BB880907D}" destId="{4CA0E73F-CB00-4604-9475-08107EC0E840}" srcOrd="3" destOrd="0" parTransId="{AB0DFB9B-652F-4110-AD73-CCFC37648F81}" sibTransId="{6843D858-0106-401F-BE3B-BD10C5BB2AA0}"/>
    <dgm:cxn modelId="{25E85F64-12E7-4966-A4DD-BC87FE35969C}" type="presOf" srcId="{92ED4DCC-5AF2-41D7-AC89-6C2764DEAA26}" destId="{94A5776B-D47C-416D-AC64-219DF38F4B2A}" srcOrd="0" destOrd="0" presId="urn:microsoft.com/office/officeart/2005/8/layout/bProcess2"/>
    <dgm:cxn modelId="{51FE894E-287B-445C-AEBD-34F3B462897B}" type="presOf" srcId="{62AB61D2-02D8-4667-A657-DBE02DBA017F}" destId="{7246CAE0-B091-44E9-B42C-71734415B139}" srcOrd="0" destOrd="0" presId="urn:microsoft.com/office/officeart/2005/8/layout/bProcess2"/>
    <dgm:cxn modelId="{A896C774-17CA-4CA4-B853-FB66743DEC8C}" type="presOf" srcId="{83364C02-509E-4941-8993-CFD39EE849F6}" destId="{5EEE2B4A-99EC-4410-A50E-7C2C1AF9F5C9}" srcOrd="0" destOrd="0" presId="urn:microsoft.com/office/officeart/2005/8/layout/bProcess2"/>
    <dgm:cxn modelId="{80CAA177-881E-4005-9439-D9A844139DBA}" srcId="{639016DB-9C25-4036-A10C-DB7BB880907D}" destId="{C472D2B9-2D26-4993-9206-B59C5F4D4611}" srcOrd="1" destOrd="0" parTransId="{2A6A7EF3-6ADB-476D-9B79-295D8EC1BF46}" sibTransId="{556C3C29-6514-4AD0-8EA7-E3BB12586AEE}"/>
    <dgm:cxn modelId="{A8CB0358-BC77-4AAC-87D6-9835685142D3}" type="presOf" srcId="{743AA229-5067-4D58-9DDA-7FBCC3CED9FC}" destId="{AE509B97-E9D5-422E-8A4D-3DE9F22F27D0}" srcOrd="0" destOrd="0" presId="urn:microsoft.com/office/officeart/2005/8/layout/bProcess2"/>
    <dgm:cxn modelId="{56E67859-AF45-4F41-8EAC-3FE5668C1B5E}" type="presOf" srcId="{6C97F7C8-B236-451B-8D74-BF6FD3043B19}" destId="{582683BA-3C8B-46AF-9281-38349719E9CD}" srcOrd="0" destOrd="0" presId="urn:microsoft.com/office/officeart/2005/8/layout/bProcess2"/>
    <dgm:cxn modelId="{30615959-7E26-4538-8C24-1906BCF2E0DA}" type="presOf" srcId="{9A833CAE-33C4-4B10-A6D9-A45264811CA0}" destId="{6437BB6B-1BC2-46CF-811F-BC3D97201906}" srcOrd="0" destOrd="0" presId="urn:microsoft.com/office/officeart/2005/8/layout/bProcess2"/>
    <dgm:cxn modelId="{932FEA85-9292-467D-A999-907FFF8148D3}" srcId="{639016DB-9C25-4036-A10C-DB7BB880907D}" destId="{5EE151F6-8BCF-41E0-B6E2-846A69C0FBD3}" srcOrd="7" destOrd="0" parTransId="{C34EE2EA-DC97-4627-A651-17AD9DAA3D06}" sibTransId="{9A833CAE-33C4-4B10-A6D9-A45264811CA0}"/>
    <dgm:cxn modelId="{1E829AAD-5250-432A-A125-100DF3A85A65}" type="presOf" srcId="{556C3C29-6514-4AD0-8EA7-E3BB12586AEE}" destId="{41C726AA-AEEB-4667-9EAB-3A0F231C9EA4}" srcOrd="0" destOrd="0" presId="urn:microsoft.com/office/officeart/2005/8/layout/bProcess2"/>
    <dgm:cxn modelId="{0AA301AF-6C76-4AEE-9036-CDA72C5346A8}" type="presOf" srcId="{C4B10745-524C-4A3E-978F-39F9A1011729}" destId="{65F832EC-7421-4AA9-9F55-AE2CFC0DED28}" srcOrd="0" destOrd="0" presId="urn:microsoft.com/office/officeart/2005/8/layout/bProcess2"/>
    <dgm:cxn modelId="{125ED2B5-26B7-44DF-8EB9-F2EADF22CCEE}" type="presOf" srcId="{1283D9B7-4FA5-48F2-A4FD-B42A43FAE3B4}" destId="{C533495F-7FF3-4783-A138-6642117035E8}" srcOrd="0" destOrd="0" presId="urn:microsoft.com/office/officeart/2005/8/layout/bProcess2"/>
    <dgm:cxn modelId="{4D1DFFB7-4B3F-4C69-BABB-FE0D79D68034}" type="presOf" srcId="{4CA0E73F-CB00-4604-9475-08107EC0E840}" destId="{C8461952-B96A-4A2D-97CD-8EF6442603D0}" srcOrd="0" destOrd="0" presId="urn:microsoft.com/office/officeart/2005/8/layout/bProcess2"/>
    <dgm:cxn modelId="{6E4D2BBA-9176-493E-AC5F-7D58F4AE3363}" type="presOf" srcId="{315D0298-A86E-4C27-99B2-56B7F8A20C36}" destId="{3C4B0DB4-E93B-419C-9CBE-E789F568278C}" srcOrd="0" destOrd="0" presId="urn:microsoft.com/office/officeart/2005/8/layout/bProcess2"/>
    <dgm:cxn modelId="{EEE5F2BE-2602-4F69-ADE0-8E45F03E28BB}" type="presOf" srcId="{6843D858-0106-401F-BE3B-BD10C5BB2AA0}" destId="{EA8C56A9-46C4-4738-A979-F6A40A215B61}" srcOrd="0" destOrd="0" presId="urn:microsoft.com/office/officeart/2005/8/layout/bProcess2"/>
    <dgm:cxn modelId="{EBC14FC0-6665-4BB5-AA2A-91A4BE60E6F0}" type="presOf" srcId="{45AC0EBD-AA52-475B-AD6F-51A23AECF6B1}" destId="{8EF3B863-636D-45B7-9573-B9A4E40F38F2}" srcOrd="0" destOrd="0" presId="urn:microsoft.com/office/officeart/2005/8/layout/bProcess2"/>
    <dgm:cxn modelId="{0F8BD8C1-A15A-4C44-B2C9-329F782FE226}" srcId="{639016DB-9C25-4036-A10C-DB7BB880907D}" destId="{62AB61D2-02D8-4667-A657-DBE02DBA017F}" srcOrd="6" destOrd="0" parTransId="{FB83E805-DC14-4819-AD1C-F4173213FFA7}" sibTransId="{C4B10745-524C-4A3E-978F-39F9A1011729}"/>
    <dgm:cxn modelId="{C7DAF3C6-80BA-4122-803E-89BEBECC82F2}" type="presOf" srcId="{639016DB-9C25-4036-A10C-DB7BB880907D}" destId="{49989DE3-B4C5-4D85-82F6-5C0541BAF54D}" srcOrd="0" destOrd="0" presId="urn:microsoft.com/office/officeart/2005/8/layout/bProcess2"/>
    <dgm:cxn modelId="{84FF96DF-6364-446D-AA50-455682F50B4B}" type="presOf" srcId="{9BE63C42-B82D-4B82-BA6F-81ED41F18E86}" destId="{E5AA7779-9770-49A0-8B2E-A5E6C844632A}" srcOrd="0" destOrd="0" presId="urn:microsoft.com/office/officeart/2005/8/layout/bProcess2"/>
    <dgm:cxn modelId="{5C3CA2FB-F807-46D9-9304-F0FCDDC072D1}" srcId="{639016DB-9C25-4036-A10C-DB7BB880907D}" destId="{83364C02-509E-4941-8993-CFD39EE849F6}" srcOrd="2" destOrd="0" parTransId="{FC3CD988-DB49-4FA8-9418-39806206D765}" sibTransId="{315D0298-A86E-4C27-99B2-56B7F8A20C36}"/>
    <dgm:cxn modelId="{0B8E9E96-E0BA-4E88-A4FE-EB0D2B9AB070}" type="presParOf" srcId="{49989DE3-B4C5-4D85-82F6-5C0541BAF54D}" destId="{E5AA7779-9770-49A0-8B2E-A5E6C844632A}" srcOrd="0" destOrd="0" presId="urn:microsoft.com/office/officeart/2005/8/layout/bProcess2"/>
    <dgm:cxn modelId="{65F1839F-8132-4DA4-B536-4D6A52B9E401}" type="presParOf" srcId="{49989DE3-B4C5-4D85-82F6-5C0541BAF54D}" destId="{8EF3B863-636D-45B7-9573-B9A4E40F38F2}" srcOrd="1" destOrd="0" presId="urn:microsoft.com/office/officeart/2005/8/layout/bProcess2"/>
    <dgm:cxn modelId="{A8B2C509-27A4-4FD5-814B-FDFF419D9193}" type="presParOf" srcId="{49989DE3-B4C5-4D85-82F6-5C0541BAF54D}" destId="{0A392019-BDD3-4691-A59D-131220E7872B}" srcOrd="2" destOrd="0" presId="urn:microsoft.com/office/officeart/2005/8/layout/bProcess2"/>
    <dgm:cxn modelId="{F3C869A1-67B5-4319-9FC7-0B443EB0F386}" type="presParOf" srcId="{0A392019-BDD3-4691-A59D-131220E7872B}" destId="{8A5E1DA3-FEAB-4B0C-BB1F-FE584C834C38}" srcOrd="0" destOrd="0" presId="urn:microsoft.com/office/officeart/2005/8/layout/bProcess2"/>
    <dgm:cxn modelId="{27A3A7C7-D0FA-46F5-955C-EE0106BF1D76}" type="presParOf" srcId="{0A392019-BDD3-4691-A59D-131220E7872B}" destId="{23FEDDEE-A099-42A5-B9C1-0CBC3CE2550A}" srcOrd="1" destOrd="0" presId="urn:microsoft.com/office/officeart/2005/8/layout/bProcess2"/>
    <dgm:cxn modelId="{AE104EF5-9E99-4EB2-B21A-0366E1A2CE32}" type="presParOf" srcId="{49989DE3-B4C5-4D85-82F6-5C0541BAF54D}" destId="{41C726AA-AEEB-4667-9EAB-3A0F231C9EA4}" srcOrd="3" destOrd="0" presId="urn:microsoft.com/office/officeart/2005/8/layout/bProcess2"/>
    <dgm:cxn modelId="{84561CF9-CDA3-4D98-9853-DFEB3C2701DD}" type="presParOf" srcId="{49989DE3-B4C5-4D85-82F6-5C0541BAF54D}" destId="{E1EAE43F-3FFC-401E-B0E0-70B1B0F082E2}" srcOrd="4" destOrd="0" presId="urn:microsoft.com/office/officeart/2005/8/layout/bProcess2"/>
    <dgm:cxn modelId="{F9E7B5FD-BCF9-42E7-B6DA-894253E42235}" type="presParOf" srcId="{E1EAE43F-3FFC-401E-B0E0-70B1B0F082E2}" destId="{9941084C-D783-49CF-A12E-1D91CEF8D112}" srcOrd="0" destOrd="0" presId="urn:microsoft.com/office/officeart/2005/8/layout/bProcess2"/>
    <dgm:cxn modelId="{2FE24061-AF9C-45EC-99CC-F968B25FF054}" type="presParOf" srcId="{E1EAE43F-3FFC-401E-B0E0-70B1B0F082E2}" destId="{5EEE2B4A-99EC-4410-A50E-7C2C1AF9F5C9}" srcOrd="1" destOrd="0" presId="urn:microsoft.com/office/officeart/2005/8/layout/bProcess2"/>
    <dgm:cxn modelId="{1B022CF6-ECFF-4101-8398-5A49E5BFF10A}" type="presParOf" srcId="{49989DE3-B4C5-4D85-82F6-5C0541BAF54D}" destId="{3C4B0DB4-E93B-419C-9CBE-E789F568278C}" srcOrd="5" destOrd="0" presId="urn:microsoft.com/office/officeart/2005/8/layout/bProcess2"/>
    <dgm:cxn modelId="{CACF200D-1790-463B-A46F-898C2DC3123D}" type="presParOf" srcId="{49989DE3-B4C5-4D85-82F6-5C0541BAF54D}" destId="{57027024-EFA6-4FBD-B3A1-EF0EB0D471C1}" srcOrd="6" destOrd="0" presId="urn:microsoft.com/office/officeart/2005/8/layout/bProcess2"/>
    <dgm:cxn modelId="{585FAC94-0F3D-4D30-BF0A-20F85B723E15}" type="presParOf" srcId="{57027024-EFA6-4FBD-B3A1-EF0EB0D471C1}" destId="{26C5C16E-ED64-40C8-9D47-C32E8E5C21C2}" srcOrd="0" destOrd="0" presId="urn:microsoft.com/office/officeart/2005/8/layout/bProcess2"/>
    <dgm:cxn modelId="{16AA4791-DEB0-485A-A978-EB905942EED1}" type="presParOf" srcId="{57027024-EFA6-4FBD-B3A1-EF0EB0D471C1}" destId="{C8461952-B96A-4A2D-97CD-8EF6442603D0}" srcOrd="1" destOrd="0" presId="urn:microsoft.com/office/officeart/2005/8/layout/bProcess2"/>
    <dgm:cxn modelId="{B6E5BDD3-7481-4826-96F7-ED90FCF196D9}" type="presParOf" srcId="{49989DE3-B4C5-4D85-82F6-5C0541BAF54D}" destId="{EA8C56A9-46C4-4738-A979-F6A40A215B61}" srcOrd="7" destOrd="0" presId="urn:microsoft.com/office/officeart/2005/8/layout/bProcess2"/>
    <dgm:cxn modelId="{02ED9DA6-335A-4EE7-9785-799481D38DF4}" type="presParOf" srcId="{49989DE3-B4C5-4D85-82F6-5C0541BAF54D}" destId="{06456E93-71D3-4113-AD88-522BB42C6BD5}" srcOrd="8" destOrd="0" presId="urn:microsoft.com/office/officeart/2005/8/layout/bProcess2"/>
    <dgm:cxn modelId="{005A66BB-EFBC-46D4-902C-9060770AD63E}" type="presParOf" srcId="{06456E93-71D3-4113-AD88-522BB42C6BD5}" destId="{776BDA93-BC97-41A6-B54A-086402155F42}" srcOrd="0" destOrd="0" presId="urn:microsoft.com/office/officeart/2005/8/layout/bProcess2"/>
    <dgm:cxn modelId="{FB7CBB68-8B5F-4FDA-A7E2-927BB2C40F2C}" type="presParOf" srcId="{06456E93-71D3-4113-AD88-522BB42C6BD5}" destId="{582683BA-3C8B-46AF-9281-38349719E9CD}" srcOrd="1" destOrd="0" presId="urn:microsoft.com/office/officeart/2005/8/layout/bProcess2"/>
    <dgm:cxn modelId="{7E087323-DF01-44D7-8885-6FDFE6F949BF}" type="presParOf" srcId="{49989DE3-B4C5-4D85-82F6-5C0541BAF54D}" destId="{C533495F-7FF3-4783-A138-6642117035E8}" srcOrd="9" destOrd="0" presId="urn:microsoft.com/office/officeart/2005/8/layout/bProcess2"/>
    <dgm:cxn modelId="{6F47AC4E-F2AC-4166-B60F-1BC35DBC13CB}" type="presParOf" srcId="{49989DE3-B4C5-4D85-82F6-5C0541BAF54D}" destId="{AB0BFBEB-1C11-4FA4-8E81-26CF853FD280}" srcOrd="10" destOrd="0" presId="urn:microsoft.com/office/officeart/2005/8/layout/bProcess2"/>
    <dgm:cxn modelId="{B406294F-7F21-43C1-A2CF-02167FD0F9DA}" type="presParOf" srcId="{AB0BFBEB-1C11-4FA4-8E81-26CF853FD280}" destId="{39B8DEFE-2E7A-4C66-B1A4-E7ED655F3DEA}" srcOrd="0" destOrd="0" presId="urn:microsoft.com/office/officeart/2005/8/layout/bProcess2"/>
    <dgm:cxn modelId="{B5ECDF2F-8214-4566-9201-3D75BD396A69}" type="presParOf" srcId="{AB0BFBEB-1C11-4FA4-8E81-26CF853FD280}" destId="{AE509B97-E9D5-422E-8A4D-3DE9F22F27D0}" srcOrd="1" destOrd="0" presId="urn:microsoft.com/office/officeart/2005/8/layout/bProcess2"/>
    <dgm:cxn modelId="{8A1D1800-29AE-49B7-87AF-57101B1C3EBA}" type="presParOf" srcId="{49989DE3-B4C5-4D85-82F6-5C0541BAF54D}" destId="{94A5776B-D47C-416D-AC64-219DF38F4B2A}" srcOrd="11" destOrd="0" presId="urn:microsoft.com/office/officeart/2005/8/layout/bProcess2"/>
    <dgm:cxn modelId="{0BBCFB32-EC51-4816-BE3C-26937567F268}" type="presParOf" srcId="{49989DE3-B4C5-4D85-82F6-5C0541BAF54D}" destId="{6378F8F4-A4B3-4117-BE55-0ABB64B96BA5}" srcOrd="12" destOrd="0" presId="urn:microsoft.com/office/officeart/2005/8/layout/bProcess2"/>
    <dgm:cxn modelId="{E92930A0-0248-409F-8EBE-4AE1F346A53A}" type="presParOf" srcId="{6378F8F4-A4B3-4117-BE55-0ABB64B96BA5}" destId="{9CEDA937-EB5A-43C7-AC3F-259303513E42}" srcOrd="0" destOrd="0" presId="urn:microsoft.com/office/officeart/2005/8/layout/bProcess2"/>
    <dgm:cxn modelId="{55EEAD5F-8F26-4BF6-B464-40C8C9F62B0E}" type="presParOf" srcId="{6378F8F4-A4B3-4117-BE55-0ABB64B96BA5}" destId="{7246CAE0-B091-44E9-B42C-71734415B139}" srcOrd="1" destOrd="0" presId="urn:microsoft.com/office/officeart/2005/8/layout/bProcess2"/>
    <dgm:cxn modelId="{1B14A398-FB10-4253-AEE1-871D19781911}" type="presParOf" srcId="{49989DE3-B4C5-4D85-82F6-5C0541BAF54D}" destId="{65F832EC-7421-4AA9-9F55-AE2CFC0DED28}" srcOrd="13" destOrd="0" presId="urn:microsoft.com/office/officeart/2005/8/layout/bProcess2"/>
    <dgm:cxn modelId="{F75A49E2-22E1-4548-8C10-9E5568B839DF}" type="presParOf" srcId="{49989DE3-B4C5-4D85-82F6-5C0541BAF54D}" destId="{D2BB554B-5235-40F6-90C5-3B959F45C850}" srcOrd="14" destOrd="0" presId="urn:microsoft.com/office/officeart/2005/8/layout/bProcess2"/>
    <dgm:cxn modelId="{EBFC4177-BD60-44D0-872F-00198B3DE337}" type="presParOf" srcId="{D2BB554B-5235-40F6-90C5-3B959F45C850}" destId="{E7072EDF-0CBC-43F4-9603-FECBBA24769C}" srcOrd="0" destOrd="0" presId="urn:microsoft.com/office/officeart/2005/8/layout/bProcess2"/>
    <dgm:cxn modelId="{60B76EF4-ECCB-4493-8E29-3B03F6825F90}" type="presParOf" srcId="{D2BB554B-5235-40F6-90C5-3B959F45C850}" destId="{346A062D-DEA6-47B4-9831-1BC631CC545D}" srcOrd="1" destOrd="0" presId="urn:microsoft.com/office/officeart/2005/8/layout/bProcess2"/>
    <dgm:cxn modelId="{56A886B8-6584-4230-A47E-4E75F3884A0A}" type="presParOf" srcId="{49989DE3-B4C5-4D85-82F6-5C0541BAF54D}" destId="{6437BB6B-1BC2-46CF-811F-BC3D97201906}" srcOrd="15" destOrd="0" presId="urn:microsoft.com/office/officeart/2005/8/layout/bProcess2"/>
    <dgm:cxn modelId="{AA492405-4C53-44D0-B036-30D3CCBD83AF}" type="presParOf" srcId="{49989DE3-B4C5-4D85-82F6-5C0541BAF54D}" destId="{A568B821-340C-4296-83ED-85E9148FE148}"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FBEC52-8F38-4007-A359-20F4AE3FA12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ES"/>
        </a:p>
      </dgm:t>
    </dgm:pt>
    <dgm:pt modelId="{DA3BE66B-E58F-4088-876A-786DDFA4B5B9}">
      <dgm:prSet phldrT="[Texto]" custT="1"/>
      <dgm:spPr>
        <a:solidFill>
          <a:schemeClr val="bg1"/>
        </a:solidFill>
        <a:ln>
          <a:solidFill>
            <a:schemeClr val="tx1"/>
          </a:solidFill>
        </a:ln>
      </dgm:spPr>
      <dgm:t>
        <a:bodyPr/>
        <a:lstStyle/>
        <a:p>
          <a:r>
            <a:rPr lang="es-ES" sz="1400" b="1" dirty="0"/>
            <a:t>Paso 1</a:t>
          </a:r>
        </a:p>
      </dgm:t>
    </dgm:pt>
    <dgm:pt modelId="{A9FB7E13-CCF3-4022-B87E-58D4549DC89F}" type="parTrans" cxnId="{74074CA4-8B5B-40C9-94BF-415101F9BE69}">
      <dgm:prSet/>
      <dgm:spPr/>
      <dgm:t>
        <a:bodyPr/>
        <a:lstStyle/>
        <a:p>
          <a:endParaRPr lang="es-ES"/>
        </a:p>
      </dgm:t>
    </dgm:pt>
    <dgm:pt modelId="{73CAA163-9C11-4935-ACBF-45D77627F0E4}" type="sibTrans" cxnId="{74074CA4-8B5B-40C9-94BF-415101F9BE69}">
      <dgm:prSet/>
      <dgm:spPr/>
      <dgm:t>
        <a:bodyPr/>
        <a:lstStyle/>
        <a:p>
          <a:endParaRPr lang="es-ES"/>
        </a:p>
      </dgm:t>
    </dgm:pt>
    <dgm:pt modelId="{6670C17E-E9E0-4436-9CDC-A911900AA134}">
      <dgm:prSet phldrT="[Texto]" custT="1"/>
      <dgm:spPr>
        <a:solidFill>
          <a:schemeClr val="bg1"/>
        </a:solidFill>
      </dgm:spPr>
      <dgm:t>
        <a:bodyPr/>
        <a:lstStyle/>
        <a:p>
          <a:r>
            <a:rPr lang="es-ES" sz="1050" b="1" dirty="0">
              <a:solidFill>
                <a:schemeClr val="tx2">
                  <a:lumMod val="75000"/>
                </a:schemeClr>
              </a:solidFill>
            </a:rPr>
            <a:t>Ayuda autodirigida y recursos de salud y bienestar</a:t>
          </a:r>
        </a:p>
      </dgm:t>
    </dgm:pt>
    <dgm:pt modelId="{F349DF15-267E-433C-B1A2-27ADFA04792D}" type="parTrans" cxnId="{2B731469-1652-4211-B4E8-33DEC9E2B756}">
      <dgm:prSet/>
      <dgm:spPr/>
      <dgm:t>
        <a:bodyPr/>
        <a:lstStyle/>
        <a:p>
          <a:endParaRPr lang="es-ES"/>
        </a:p>
      </dgm:t>
    </dgm:pt>
    <dgm:pt modelId="{9C7A4D05-7C7C-47EA-AF88-58CFF2829E80}" type="sibTrans" cxnId="{2B731469-1652-4211-B4E8-33DEC9E2B756}">
      <dgm:prSet/>
      <dgm:spPr/>
      <dgm:t>
        <a:bodyPr/>
        <a:lstStyle/>
        <a:p>
          <a:endParaRPr lang="es-ES"/>
        </a:p>
      </dgm:t>
    </dgm:pt>
    <dgm:pt modelId="{0807ACCA-9FBC-417E-BB71-AD2A70547462}">
      <dgm:prSet phldrT="[Texto]" custT="1"/>
      <dgm:spPr>
        <a:solidFill>
          <a:schemeClr val="bg1"/>
        </a:solidFill>
      </dgm:spPr>
      <dgm:t>
        <a:bodyPr/>
        <a:lstStyle/>
        <a:p>
          <a:r>
            <a:rPr lang="es-ES" sz="1050" b="1" dirty="0">
              <a:solidFill>
                <a:schemeClr val="tx2">
                  <a:lumMod val="75000"/>
                </a:schemeClr>
              </a:solidFill>
            </a:rPr>
            <a:t>El apoyo a este nivel suele consistir en responder al estrés y a las dificultades emocionales leves, que pueden resolverse mediante ajustes del estilo de vida centrados en la recuperación y la adopción de nuevas estrategias de resolución de problemas y de afrontamiento.</a:t>
          </a:r>
        </a:p>
      </dgm:t>
    </dgm:pt>
    <dgm:pt modelId="{D5F86786-D301-4F2A-B00F-F7777FA6DC54}" type="parTrans" cxnId="{F17D1189-56DA-4527-AEED-FD4F2B276486}">
      <dgm:prSet/>
      <dgm:spPr/>
      <dgm:t>
        <a:bodyPr/>
        <a:lstStyle/>
        <a:p>
          <a:endParaRPr lang="es-ES"/>
        </a:p>
      </dgm:t>
    </dgm:pt>
    <dgm:pt modelId="{15936D26-CBA6-43E0-A2BB-46E9866AFFFC}" type="sibTrans" cxnId="{F17D1189-56DA-4527-AEED-FD4F2B276486}">
      <dgm:prSet/>
      <dgm:spPr/>
      <dgm:t>
        <a:bodyPr/>
        <a:lstStyle/>
        <a:p>
          <a:endParaRPr lang="es-ES"/>
        </a:p>
      </dgm:t>
    </dgm:pt>
    <dgm:pt modelId="{EBE348C7-0B27-4886-A5B2-2CF49A46C452}">
      <dgm:prSet phldrT="[Texto]" custT="1"/>
      <dgm:spPr>
        <a:solidFill>
          <a:schemeClr val="tx2">
            <a:lumMod val="40000"/>
            <a:lumOff val="60000"/>
          </a:schemeClr>
        </a:solidFill>
      </dgm:spPr>
      <dgm:t>
        <a:bodyPr/>
        <a:lstStyle/>
        <a:p>
          <a:r>
            <a:rPr lang="es-ES" sz="1400" b="1" dirty="0"/>
            <a:t>Paso 2</a:t>
          </a:r>
        </a:p>
      </dgm:t>
    </dgm:pt>
    <dgm:pt modelId="{4E561037-82F9-49FE-A3D0-EA6F543F963A}" type="parTrans" cxnId="{9465280F-093E-447E-A40F-617264823A1A}">
      <dgm:prSet/>
      <dgm:spPr/>
      <dgm:t>
        <a:bodyPr/>
        <a:lstStyle/>
        <a:p>
          <a:endParaRPr lang="es-ES"/>
        </a:p>
      </dgm:t>
    </dgm:pt>
    <dgm:pt modelId="{7E8C40A6-A4EA-4742-921D-41F7F98045CA}" type="sibTrans" cxnId="{9465280F-093E-447E-A40F-617264823A1A}">
      <dgm:prSet/>
      <dgm:spPr/>
      <dgm:t>
        <a:bodyPr/>
        <a:lstStyle/>
        <a:p>
          <a:endParaRPr lang="es-ES"/>
        </a:p>
      </dgm:t>
    </dgm:pt>
    <dgm:pt modelId="{1A37B8B3-EDAC-4901-A5AB-35B75F353879}">
      <dgm:prSet phldrT="[Texto]" custT="1"/>
      <dgm:spPr>
        <a:solidFill>
          <a:schemeClr val="bg2">
            <a:lumMod val="75000"/>
          </a:schemeClr>
        </a:solidFill>
        <a:ln>
          <a:noFill/>
        </a:ln>
      </dgm:spPr>
      <dgm:t>
        <a:bodyPr/>
        <a:lstStyle/>
        <a:p>
          <a:r>
            <a:rPr lang="es-ES" sz="1050" b="1" dirty="0">
              <a:solidFill>
                <a:schemeClr val="tx2">
                  <a:lumMod val="75000"/>
                </a:schemeClr>
              </a:solidFill>
            </a:rPr>
            <a:t>El apoyo a este nivel suele consistir en responder a las dificultades emocionales y de salud mental, como la ansiedad y la depresión. El apoyo centrado en la recuperación implica una combinación de terapias de conversación y consejos sobre el estilo de vida</a:t>
          </a:r>
        </a:p>
      </dgm:t>
    </dgm:pt>
    <dgm:pt modelId="{766CC8E5-E9D0-445C-822C-0848E611C601}" type="parTrans" cxnId="{E48D7CDD-0126-46B5-ADB5-548A99500B8E}">
      <dgm:prSet/>
      <dgm:spPr/>
      <dgm:t>
        <a:bodyPr/>
        <a:lstStyle/>
        <a:p>
          <a:endParaRPr lang="es-ES"/>
        </a:p>
      </dgm:t>
    </dgm:pt>
    <dgm:pt modelId="{F51AA800-6BDF-4CDA-889D-7DD131508C68}" type="sibTrans" cxnId="{E48D7CDD-0126-46B5-ADB5-548A99500B8E}">
      <dgm:prSet/>
      <dgm:spPr/>
      <dgm:t>
        <a:bodyPr/>
        <a:lstStyle/>
        <a:p>
          <a:endParaRPr lang="es-ES"/>
        </a:p>
      </dgm:t>
    </dgm:pt>
    <dgm:pt modelId="{F4201BC6-661A-4EE5-87C6-381036E1AE77}">
      <dgm:prSet phldrT="[Texto]" custT="1"/>
      <dgm:spPr>
        <a:solidFill>
          <a:schemeClr val="accent5">
            <a:lumMod val="20000"/>
            <a:lumOff val="80000"/>
          </a:schemeClr>
        </a:solidFill>
      </dgm:spPr>
      <dgm:t>
        <a:bodyPr/>
        <a:lstStyle/>
        <a:p>
          <a:r>
            <a:rPr lang="es-ES" sz="1400" b="1" dirty="0"/>
            <a:t>Paso 3 </a:t>
          </a:r>
        </a:p>
      </dgm:t>
    </dgm:pt>
    <dgm:pt modelId="{40318233-4CAF-40A7-9EC6-8D04A4B146F8}" type="parTrans" cxnId="{E3AE3EF4-797D-4DF0-9542-E27F9B1D923A}">
      <dgm:prSet/>
      <dgm:spPr/>
      <dgm:t>
        <a:bodyPr/>
        <a:lstStyle/>
        <a:p>
          <a:endParaRPr lang="es-ES"/>
        </a:p>
      </dgm:t>
    </dgm:pt>
    <dgm:pt modelId="{0D17F9FF-69B6-467F-876D-64C0180B158E}" type="sibTrans" cxnId="{E3AE3EF4-797D-4DF0-9542-E27F9B1D923A}">
      <dgm:prSet/>
      <dgm:spPr/>
      <dgm:t>
        <a:bodyPr/>
        <a:lstStyle/>
        <a:p>
          <a:endParaRPr lang="es-ES"/>
        </a:p>
      </dgm:t>
    </dgm:pt>
    <dgm:pt modelId="{440DF038-9313-4CFF-A516-60AE8DF61F88}">
      <dgm:prSet phldrT="[Texto]" custT="1"/>
      <dgm:spPr>
        <a:solidFill>
          <a:schemeClr val="accent5">
            <a:lumMod val="20000"/>
            <a:lumOff val="80000"/>
          </a:schemeClr>
        </a:solidFill>
        <a:ln>
          <a:noFill/>
        </a:ln>
      </dgm:spPr>
      <dgm:t>
        <a:bodyPr/>
        <a:lstStyle/>
        <a:p>
          <a:r>
            <a:rPr lang="es-ES" sz="1050" b="1" dirty="0">
              <a:solidFill>
                <a:schemeClr val="tx2">
                  <a:lumMod val="75000"/>
                </a:schemeClr>
              </a:solidFill>
            </a:rPr>
            <a:t>Servicio comunitario especialista de salud mental</a:t>
          </a:r>
        </a:p>
      </dgm:t>
    </dgm:pt>
    <dgm:pt modelId="{60EDFA81-D715-4B15-9D8C-97FFCA576EE1}" type="parTrans" cxnId="{40301D6F-F37E-42D8-A78A-5950837461CC}">
      <dgm:prSet/>
      <dgm:spPr/>
      <dgm:t>
        <a:bodyPr/>
        <a:lstStyle/>
        <a:p>
          <a:endParaRPr lang="es-ES"/>
        </a:p>
      </dgm:t>
    </dgm:pt>
    <dgm:pt modelId="{DC405DD5-47C4-4593-91FF-910F707947A6}" type="sibTrans" cxnId="{40301D6F-F37E-42D8-A78A-5950837461CC}">
      <dgm:prSet/>
      <dgm:spPr/>
      <dgm:t>
        <a:bodyPr/>
        <a:lstStyle/>
        <a:p>
          <a:endParaRPr lang="es-ES"/>
        </a:p>
      </dgm:t>
    </dgm:pt>
    <dgm:pt modelId="{A9EDE388-79E3-47D4-B418-DB7F882E65DA}">
      <dgm:prSet phldrT="[Texto]" custT="1"/>
      <dgm:spPr>
        <a:solidFill>
          <a:schemeClr val="accent5">
            <a:lumMod val="20000"/>
            <a:lumOff val="80000"/>
          </a:schemeClr>
        </a:solidFill>
        <a:ln>
          <a:noFill/>
        </a:ln>
      </dgm:spPr>
      <dgm:t>
        <a:bodyPr/>
        <a:lstStyle/>
        <a:p>
          <a:r>
            <a:rPr lang="es-ES" sz="1050" b="1" dirty="0">
              <a:solidFill>
                <a:schemeClr val="tx2">
                  <a:lumMod val="75000"/>
                </a:schemeClr>
              </a:solidFill>
            </a:rPr>
            <a:t>El apoyo a este nivel suele consistir en responder a los problemas de salud mental que afectan negativamente a la calidad de la vida personal/cotidiana y/o a la vida laboral de la familia. El tratamiento de apoyo centrado en la recuperación implicará una combinación de terapias psicológicas y/o terapias farmacológicas. </a:t>
          </a:r>
        </a:p>
      </dgm:t>
    </dgm:pt>
    <dgm:pt modelId="{BBCB6F6C-3932-4B41-B3AE-9607546D5BDD}" type="parTrans" cxnId="{4DA1869B-BF1C-457E-8D7F-7512C2276E17}">
      <dgm:prSet/>
      <dgm:spPr/>
      <dgm:t>
        <a:bodyPr/>
        <a:lstStyle/>
        <a:p>
          <a:endParaRPr lang="es-ES"/>
        </a:p>
      </dgm:t>
    </dgm:pt>
    <dgm:pt modelId="{9C4846B5-55BF-4C4C-AD5C-0D7AA7832156}" type="sibTrans" cxnId="{4DA1869B-BF1C-457E-8D7F-7512C2276E17}">
      <dgm:prSet/>
      <dgm:spPr/>
      <dgm:t>
        <a:bodyPr/>
        <a:lstStyle/>
        <a:p>
          <a:endParaRPr lang="es-ES"/>
        </a:p>
      </dgm:t>
    </dgm:pt>
    <dgm:pt modelId="{1C5B1DA2-6019-4C75-B359-3BB6E022B4E4}">
      <dgm:prSet custT="1"/>
      <dgm:spPr>
        <a:solidFill>
          <a:schemeClr val="tx2">
            <a:lumMod val="40000"/>
            <a:lumOff val="60000"/>
          </a:schemeClr>
        </a:solidFill>
        <a:ln>
          <a:noFill/>
        </a:ln>
      </dgm:spPr>
      <dgm:t>
        <a:bodyPr/>
        <a:lstStyle/>
        <a:p>
          <a:r>
            <a:rPr lang="es-ES" sz="1050" b="1" dirty="0">
              <a:solidFill>
                <a:schemeClr val="tx2">
                  <a:lumMod val="75000"/>
                </a:schemeClr>
              </a:solidFill>
            </a:rPr>
            <a:t>Terapias de conversación en atención primaria </a:t>
          </a:r>
        </a:p>
      </dgm:t>
    </dgm:pt>
    <dgm:pt modelId="{85934EC7-BD63-4FF3-BC26-218397C2A3FA}" type="sibTrans" cxnId="{2CEB84FE-772D-4E65-B439-D0FA40ECD11B}">
      <dgm:prSet/>
      <dgm:spPr/>
      <dgm:t>
        <a:bodyPr/>
        <a:lstStyle/>
        <a:p>
          <a:endParaRPr lang="es-ES"/>
        </a:p>
      </dgm:t>
    </dgm:pt>
    <dgm:pt modelId="{952464FA-D22D-4480-ADD1-A3AF592EFF66}" type="parTrans" cxnId="{2CEB84FE-772D-4E65-B439-D0FA40ECD11B}">
      <dgm:prSet/>
      <dgm:spPr/>
      <dgm:t>
        <a:bodyPr/>
        <a:lstStyle/>
        <a:p>
          <a:endParaRPr lang="es-ES"/>
        </a:p>
      </dgm:t>
    </dgm:pt>
    <dgm:pt modelId="{BA9F199A-632F-4E30-B349-9EEC77813814}">
      <dgm:prSet phldrT="[Texto]" custT="1"/>
      <dgm:spPr>
        <a:solidFill>
          <a:srgbClr val="0070C0"/>
        </a:solidFill>
      </dgm:spPr>
      <dgm:t>
        <a:bodyPr/>
        <a:lstStyle/>
        <a:p>
          <a:r>
            <a:rPr lang="es-ES" sz="1400" b="1" dirty="0">
              <a:solidFill>
                <a:schemeClr val="bg1"/>
              </a:solidFill>
            </a:rPr>
            <a:t>Step 4</a:t>
          </a:r>
        </a:p>
      </dgm:t>
    </dgm:pt>
    <dgm:pt modelId="{0E1EDC82-51B4-4E85-A2B5-46E1A928BF2E}" type="parTrans" cxnId="{ECCC06A1-9B20-4CD1-8C05-BB049CDB73BF}">
      <dgm:prSet/>
      <dgm:spPr/>
      <dgm:t>
        <a:bodyPr/>
        <a:lstStyle/>
        <a:p>
          <a:endParaRPr lang="es-ES"/>
        </a:p>
      </dgm:t>
    </dgm:pt>
    <dgm:pt modelId="{5F978A32-3F73-4B37-8446-585F538D8D67}" type="sibTrans" cxnId="{ECCC06A1-9B20-4CD1-8C05-BB049CDB73BF}">
      <dgm:prSet/>
      <dgm:spPr/>
      <dgm:t>
        <a:bodyPr/>
        <a:lstStyle/>
        <a:p>
          <a:endParaRPr lang="es-ES"/>
        </a:p>
      </dgm:t>
    </dgm:pt>
    <dgm:pt modelId="{DA0835B7-419F-431E-AC6C-9174BB0C731B}">
      <dgm:prSet phldrT="[Texto]" custT="1"/>
      <dgm:spPr>
        <a:solidFill>
          <a:schemeClr val="accent5">
            <a:lumMod val="75000"/>
          </a:schemeClr>
        </a:solidFill>
      </dgm:spPr>
      <dgm:t>
        <a:bodyPr/>
        <a:lstStyle/>
        <a:p>
          <a:r>
            <a:rPr lang="es-ES" sz="1400" b="1" dirty="0">
              <a:solidFill>
                <a:schemeClr val="bg1"/>
              </a:solidFill>
            </a:rPr>
            <a:t>Step 5 </a:t>
          </a:r>
        </a:p>
      </dgm:t>
    </dgm:pt>
    <dgm:pt modelId="{3DD845CA-4047-4343-BD68-353FC66763BF}" type="parTrans" cxnId="{832F6359-FB62-4D77-90B5-7ADC67C14373}">
      <dgm:prSet/>
      <dgm:spPr/>
      <dgm:t>
        <a:bodyPr/>
        <a:lstStyle/>
        <a:p>
          <a:endParaRPr lang="es-ES"/>
        </a:p>
      </dgm:t>
    </dgm:pt>
    <dgm:pt modelId="{7FAA2078-F385-4D15-AD90-A3C4B16A7C8B}" type="sibTrans" cxnId="{832F6359-FB62-4D77-90B5-7ADC67C14373}">
      <dgm:prSet/>
      <dgm:spPr/>
      <dgm:t>
        <a:bodyPr/>
        <a:lstStyle/>
        <a:p>
          <a:endParaRPr lang="es-ES"/>
        </a:p>
      </dgm:t>
    </dgm:pt>
    <dgm:pt modelId="{41DDBB51-CFA1-4C7E-8E34-34CADC78F68A}" type="pres">
      <dgm:prSet presAssocID="{88FBEC52-8F38-4007-A359-20F4AE3FA123}" presName="theList" presStyleCnt="0">
        <dgm:presLayoutVars>
          <dgm:dir/>
          <dgm:animLvl val="lvl"/>
          <dgm:resizeHandles val="exact"/>
        </dgm:presLayoutVars>
      </dgm:prSet>
      <dgm:spPr/>
    </dgm:pt>
    <dgm:pt modelId="{8E9103FA-377E-495C-9B5D-44A9C1C5F511}" type="pres">
      <dgm:prSet presAssocID="{DA3BE66B-E58F-4088-876A-786DDFA4B5B9}" presName="compNode" presStyleCnt="0"/>
      <dgm:spPr/>
    </dgm:pt>
    <dgm:pt modelId="{C44BF970-C6F1-474D-AD93-2F89AC5B27CE}" type="pres">
      <dgm:prSet presAssocID="{DA3BE66B-E58F-4088-876A-786DDFA4B5B9}" presName="aNode" presStyleLbl="bgShp" presStyleIdx="0" presStyleCnt="5"/>
      <dgm:spPr/>
    </dgm:pt>
    <dgm:pt modelId="{BA2606DF-331E-4FFF-949E-EEA4CE65BE28}" type="pres">
      <dgm:prSet presAssocID="{DA3BE66B-E58F-4088-876A-786DDFA4B5B9}" presName="textNode" presStyleLbl="bgShp" presStyleIdx="0" presStyleCnt="5"/>
      <dgm:spPr/>
    </dgm:pt>
    <dgm:pt modelId="{668A4AA2-7418-435A-B6AA-119FA4787AE6}" type="pres">
      <dgm:prSet presAssocID="{DA3BE66B-E58F-4088-876A-786DDFA4B5B9}" presName="compChildNode" presStyleCnt="0"/>
      <dgm:spPr/>
    </dgm:pt>
    <dgm:pt modelId="{1CD62550-E445-42CE-97F8-34708FC7E6FD}" type="pres">
      <dgm:prSet presAssocID="{DA3BE66B-E58F-4088-876A-786DDFA4B5B9}" presName="theInnerList" presStyleCnt="0"/>
      <dgm:spPr/>
    </dgm:pt>
    <dgm:pt modelId="{041F97FC-C960-4D25-B13F-5C57EB1F272C}" type="pres">
      <dgm:prSet presAssocID="{6670C17E-E9E0-4436-9CDC-A911900AA134}" presName="childNode" presStyleLbl="node1" presStyleIdx="0" presStyleCnt="6" custScaleY="30858" custLinFactNeighborX="2740" custLinFactNeighborY="-98926">
        <dgm:presLayoutVars>
          <dgm:bulletEnabled val="1"/>
        </dgm:presLayoutVars>
      </dgm:prSet>
      <dgm:spPr/>
    </dgm:pt>
    <dgm:pt modelId="{FDC1B811-31DE-472D-A71B-745775670A4D}" type="pres">
      <dgm:prSet presAssocID="{6670C17E-E9E0-4436-9CDC-A911900AA134}" presName="aSpace2" presStyleCnt="0"/>
      <dgm:spPr/>
    </dgm:pt>
    <dgm:pt modelId="{EADAC773-7BA0-44D8-A4E4-DFEEEBFCF652}" type="pres">
      <dgm:prSet presAssocID="{0807ACCA-9FBC-417E-BB71-AD2A70547462}" presName="childNode" presStyleLbl="node1" presStyleIdx="1" presStyleCnt="6" custScaleX="113053" custScaleY="57913" custLinFactNeighborX="-176" custLinFactNeighborY="-88729">
        <dgm:presLayoutVars>
          <dgm:bulletEnabled val="1"/>
        </dgm:presLayoutVars>
      </dgm:prSet>
      <dgm:spPr/>
    </dgm:pt>
    <dgm:pt modelId="{92B1CE04-08AC-4504-9638-A6EAC0F2FAF2}" type="pres">
      <dgm:prSet presAssocID="{DA3BE66B-E58F-4088-876A-786DDFA4B5B9}" presName="aSpace" presStyleCnt="0"/>
      <dgm:spPr/>
    </dgm:pt>
    <dgm:pt modelId="{A03963F1-2BA7-486D-8F5F-FF9A10C245FD}" type="pres">
      <dgm:prSet presAssocID="{EBE348C7-0B27-4886-A5B2-2CF49A46C452}" presName="compNode" presStyleCnt="0"/>
      <dgm:spPr/>
    </dgm:pt>
    <dgm:pt modelId="{2F63F565-5C7A-4829-AA9A-66B44055D882}" type="pres">
      <dgm:prSet presAssocID="{EBE348C7-0B27-4886-A5B2-2CF49A46C452}" presName="aNode" presStyleLbl="bgShp" presStyleIdx="1" presStyleCnt="5" custLinFactNeighborX="2200" custLinFactNeighborY="7066"/>
      <dgm:spPr/>
    </dgm:pt>
    <dgm:pt modelId="{6CDA0E93-E13C-4972-AF80-04C3B45E940E}" type="pres">
      <dgm:prSet presAssocID="{EBE348C7-0B27-4886-A5B2-2CF49A46C452}" presName="textNode" presStyleLbl="bgShp" presStyleIdx="1" presStyleCnt="5"/>
      <dgm:spPr/>
    </dgm:pt>
    <dgm:pt modelId="{704958F7-F910-4F63-AFEA-A17C7D48742E}" type="pres">
      <dgm:prSet presAssocID="{EBE348C7-0B27-4886-A5B2-2CF49A46C452}" presName="compChildNode" presStyleCnt="0"/>
      <dgm:spPr/>
    </dgm:pt>
    <dgm:pt modelId="{F7A652F1-F63C-4479-B2B5-D1DA19CD66A5}" type="pres">
      <dgm:prSet presAssocID="{EBE348C7-0B27-4886-A5B2-2CF49A46C452}" presName="theInnerList" presStyleCnt="0"/>
      <dgm:spPr/>
    </dgm:pt>
    <dgm:pt modelId="{BF6243C7-DC32-4B5D-913A-7D131BEFA26E}" type="pres">
      <dgm:prSet presAssocID="{1C5B1DA2-6019-4C75-B359-3BB6E022B4E4}" presName="childNode" presStyleLbl="node1" presStyleIdx="2" presStyleCnt="6" custScaleY="39185" custLinFactY="-25207" custLinFactNeighborX="3246" custLinFactNeighborY="-100000">
        <dgm:presLayoutVars>
          <dgm:bulletEnabled val="1"/>
        </dgm:presLayoutVars>
      </dgm:prSet>
      <dgm:spPr/>
    </dgm:pt>
    <dgm:pt modelId="{33684067-7055-42D9-8080-3EDEF933EA9E}" type="pres">
      <dgm:prSet presAssocID="{1C5B1DA2-6019-4C75-B359-3BB6E022B4E4}" presName="aSpace2" presStyleCnt="0"/>
      <dgm:spPr/>
    </dgm:pt>
    <dgm:pt modelId="{198C3A57-B960-4ED9-B34F-FB2F8971AC83}" type="pres">
      <dgm:prSet presAssocID="{1A37B8B3-EDAC-4901-A5AB-35B75F353879}" presName="childNode" presStyleLbl="node1" presStyleIdx="3" presStyleCnt="6" custScaleX="103912" custScaleY="223287">
        <dgm:presLayoutVars>
          <dgm:bulletEnabled val="1"/>
        </dgm:presLayoutVars>
      </dgm:prSet>
      <dgm:spPr/>
    </dgm:pt>
    <dgm:pt modelId="{B36F20B2-F074-47D7-817C-99DE51AF9ECD}" type="pres">
      <dgm:prSet presAssocID="{EBE348C7-0B27-4886-A5B2-2CF49A46C452}" presName="aSpace" presStyleCnt="0"/>
      <dgm:spPr/>
    </dgm:pt>
    <dgm:pt modelId="{491063DD-C6B8-44AA-93C0-8588BC544DE4}" type="pres">
      <dgm:prSet presAssocID="{F4201BC6-661A-4EE5-87C6-381036E1AE77}" presName="compNode" presStyleCnt="0"/>
      <dgm:spPr/>
    </dgm:pt>
    <dgm:pt modelId="{156D651D-5EBF-4249-BDD3-8D2381EC5B6D}" type="pres">
      <dgm:prSet presAssocID="{F4201BC6-661A-4EE5-87C6-381036E1AE77}" presName="aNode" presStyleLbl="bgShp" presStyleIdx="2" presStyleCnt="5" custLinFactNeighborX="980" custLinFactNeighborY="-260"/>
      <dgm:spPr/>
    </dgm:pt>
    <dgm:pt modelId="{04E8136F-F954-4B14-B37F-14DDCF8F621D}" type="pres">
      <dgm:prSet presAssocID="{F4201BC6-661A-4EE5-87C6-381036E1AE77}" presName="textNode" presStyleLbl="bgShp" presStyleIdx="2" presStyleCnt="5"/>
      <dgm:spPr/>
    </dgm:pt>
    <dgm:pt modelId="{5427E713-E7DF-43DE-A1E9-1ABBEB8DEA47}" type="pres">
      <dgm:prSet presAssocID="{F4201BC6-661A-4EE5-87C6-381036E1AE77}" presName="compChildNode" presStyleCnt="0"/>
      <dgm:spPr/>
    </dgm:pt>
    <dgm:pt modelId="{BF9183DB-E9CB-481F-B87F-93EB71BB73B8}" type="pres">
      <dgm:prSet presAssocID="{F4201BC6-661A-4EE5-87C6-381036E1AE77}" presName="theInnerList" presStyleCnt="0"/>
      <dgm:spPr/>
    </dgm:pt>
    <dgm:pt modelId="{9337415B-CCD1-42FD-96C4-A47E571E161F}" type="pres">
      <dgm:prSet presAssocID="{440DF038-9313-4CFF-A516-60AE8DF61F88}" presName="childNode" presStyleLbl="node1" presStyleIdx="4" presStyleCnt="6" custScaleY="24025" custLinFactY="-22596" custLinFactNeighborX="-1687" custLinFactNeighborY="-100000">
        <dgm:presLayoutVars>
          <dgm:bulletEnabled val="1"/>
        </dgm:presLayoutVars>
      </dgm:prSet>
      <dgm:spPr/>
    </dgm:pt>
    <dgm:pt modelId="{83290B63-B448-441C-8518-6F7B3B528BC1}" type="pres">
      <dgm:prSet presAssocID="{440DF038-9313-4CFF-A516-60AE8DF61F88}" presName="aSpace2" presStyleCnt="0"/>
      <dgm:spPr/>
    </dgm:pt>
    <dgm:pt modelId="{A3110E96-D0C1-4407-9AEB-5BC96F7D9948}" type="pres">
      <dgm:prSet presAssocID="{A9EDE388-79E3-47D4-B418-DB7F882E65DA}" presName="childNode" presStyleLbl="node1" presStyleIdx="5" presStyleCnt="6" custScaleX="122330" custScaleY="496645" custLinFactY="17862" custLinFactNeighborX="5332" custLinFactNeighborY="100000">
        <dgm:presLayoutVars>
          <dgm:bulletEnabled val="1"/>
        </dgm:presLayoutVars>
      </dgm:prSet>
      <dgm:spPr/>
    </dgm:pt>
    <dgm:pt modelId="{4F4C5215-F176-4655-AE56-7EFE9378743C}" type="pres">
      <dgm:prSet presAssocID="{F4201BC6-661A-4EE5-87C6-381036E1AE77}" presName="aSpace" presStyleCnt="0"/>
      <dgm:spPr/>
    </dgm:pt>
    <dgm:pt modelId="{0ACD298D-6E01-4C6A-8C3A-04047A682FDA}" type="pres">
      <dgm:prSet presAssocID="{BA9F199A-632F-4E30-B349-9EEC77813814}" presName="compNode" presStyleCnt="0"/>
      <dgm:spPr/>
    </dgm:pt>
    <dgm:pt modelId="{9C156724-3E10-4ECB-A613-413CB6F88875}" type="pres">
      <dgm:prSet presAssocID="{BA9F199A-632F-4E30-B349-9EEC77813814}" presName="aNode" presStyleLbl="bgShp" presStyleIdx="3" presStyleCnt="5" custLinFactNeighborX="1940"/>
      <dgm:spPr/>
    </dgm:pt>
    <dgm:pt modelId="{EC5B8847-24CE-4763-A1DF-FA4D2F6076B5}" type="pres">
      <dgm:prSet presAssocID="{BA9F199A-632F-4E30-B349-9EEC77813814}" presName="textNode" presStyleLbl="bgShp" presStyleIdx="3" presStyleCnt="5"/>
      <dgm:spPr/>
    </dgm:pt>
    <dgm:pt modelId="{93D4740F-1F04-405D-AAD7-00012C6F463A}" type="pres">
      <dgm:prSet presAssocID="{BA9F199A-632F-4E30-B349-9EEC77813814}" presName="compChildNode" presStyleCnt="0"/>
      <dgm:spPr/>
    </dgm:pt>
    <dgm:pt modelId="{3BDCD9A4-E3D0-4BB9-90DD-48BF449C63AE}" type="pres">
      <dgm:prSet presAssocID="{BA9F199A-632F-4E30-B349-9EEC77813814}" presName="theInnerList" presStyleCnt="0"/>
      <dgm:spPr/>
    </dgm:pt>
    <dgm:pt modelId="{8303AB1F-EF6E-41CB-9476-EEEC823E8520}" type="pres">
      <dgm:prSet presAssocID="{BA9F199A-632F-4E30-B349-9EEC77813814}" presName="aSpace" presStyleCnt="0"/>
      <dgm:spPr/>
    </dgm:pt>
    <dgm:pt modelId="{BC526EAC-DA0B-4DD8-B62A-02BFD807B3D3}" type="pres">
      <dgm:prSet presAssocID="{DA0835B7-419F-431E-AC6C-9174BB0C731B}" presName="compNode" presStyleCnt="0"/>
      <dgm:spPr/>
    </dgm:pt>
    <dgm:pt modelId="{7E61F8F9-5560-4314-9BAF-53D02B6885E9}" type="pres">
      <dgm:prSet presAssocID="{DA0835B7-419F-431E-AC6C-9174BB0C731B}" presName="aNode" presStyleLbl="bgShp" presStyleIdx="4" presStyleCnt="5" custLinFactNeighborX="4521" custLinFactNeighborY="-786"/>
      <dgm:spPr/>
    </dgm:pt>
    <dgm:pt modelId="{72438FB6-BF6F-4852-BD78-B7960B38D1E5}" type="pres">
      <dgm:prSet presAssocID="{DA0835B7-419F-431E-AC6C-9174BB0C731B}" presName="textNode" presStyleLbl="bgShp" presStyleIdx="4" presStyleCnt="5"/>
      <dgm:spPr/>
    </dgm:pt>
    <dgm:pt modelId="{FA063D02-9AB5-483C-92A3-AE7C96927456}" type="pres">
      <dgm:prSet presAssocID="{DA0835B7-419F-431E-AC6C-9174BB0C731B}" presName="compChildNode" presStyleCnt="0"/>
      <dgm:spPr/>
    </dgm:pt>
    <dgm:pt modelId="{54EE690E-E319-43C3-B1ED-570EDF63E408}" type="pres">
      <dgm:prSet presAssocID="{DA0835B7-419F-431E-AC6C-9174BB0C731B}" presName="theInnerList" presStyleCnt="0"/>
      <dgm:spPr/>
    </dgm:pt>
  </dgm:ptLst>
  <dgm:cxnLst>
    <dgm:cxn modelId="{EB7D8301-9926-4F0A-9A0F-09C5D70CE007}" type="presOf" srcId="{EBE348C7-0B27-4886-A5B2-2CF49A46C452}" destId="{6CDA0E93-E13C-4972-AF80-04C3B45E940E}" srcOrd="1" destOrd="0" presId="urn:microsoft.com/office/officeart/2005/8/layout/lProcess2"/>
    <dgm:cxn modelId="{6FC60B08-292E-4FEF-A9EB-AE24B7BC4BDF}" type="presOf" srcId="{DA3BE66B-E58F-4088-876A-786DDFA4B5B9}" destId="{C44BF970-C6F1-474D-AD93-2F89AC5B27CE}" srcOrd="0" destOrd="0" presId="urn:microsoft.com/office/officeart/2005/8/layout/lProcess2"/>
    <dgm:cxn modelId="{9465280F-093E-447E-A40F-617264823A1A}" srcId="{88FBEC52-8F38-4007-A359-20F4AE3FA123}" destId="{EBE348C7-0B27-4886-A5B2-2CF49A46C452}" srcOrd="1" destOrd="0" parTransId="{4E561037-82F9-49FE-A3D0-EA6F543F963A}" sibTransId="{7E8C40A6-A4EA-4742-921D-41F7F98045CA}"/>
    <dgm:cxn modelId="{C8E53628-B225-4A50-AC0D-73FE9770AC4C}" type="presOf" srcId="{1C5B1DA2-6019-4C75-B359-3BB6E022B4E4}" destId="{BF6243C7-DC32-4B5D-913A-7D131BEFA26E}" srcOrd="0" destOrd="0" presId="urn:microsoft.com/office/officeart/2005/8/layout/lProcess2"/>
    <dgm:cxn modelId="{5F0FC429-4393-4B79-875C-796C349EC312}" type="presOf" srcId="{440DF038-9313-4CFF-A516-60AE8DF61F88}" destId="{9337415B-CCD1-42FD-96C4-A47E571E161F}" srcOrd="0" destOrd="0" presId="urn:microsoft.com/office/officeart/2005/8/layout/lProcess2"/>
    <dgm:cxn modelId="{5C68EE2C-913F-4F9A-9F2D-6D51A8C8E297}" type="presOf" srcId="{BA9F199A-632F-4E30-B349-9EEC77813814}" destId="{9C156724-3E10-4ECB-A613-413CB6F88875}" srcOrd="0" destOrd="0" presId="urn:microsoft.com/office/officeart/2005/8/layout/lProcess2"/>
    <dgm:cxn modelId="{8191DA64-23E5-42EA-A25E-79A515F45A60}" type="presOf" srcId="{1A37B8B3-EDAC-4901-A5AB-35B75F353879}" destId="{198C3A57-B960-4ED9-B34F-FB2F8971AC83}" srcOrd="0" destOrd="0" presId="urn:microsoft.com/office/officeart/2005/8/layout/lProcess2"/>
    <dgm:cxn modelId="{2B731469-1652-4211-B4E8-33DEC9E2B756}" srcId="{DA3BE66B-E58F-4088-876A-786DDFA4B5B9}" destId="{6670C17E-E9E0-4436-9CDC-A911900AA134}" srcOrd="0" destOrd="0" parTransId="{F349DF15-267E-433C-B1A2-27ADFA04792D}" sibTransId="{9C7A4D05-7C7C-47EA-AF88-58CFF2829E80}"/>
    <dgm:cxn modelId="{BA5EB56B-4941-47DF-A46F-60576E858ABC}" type="presOf" srcId="{F4201BC6-661A-4EE5-87C6-381036E1AE77}" destId="{04E8136F-F954-4B14-B37F-14DDCF8F621D}" srcOrd="1" destOrd="0" presId="urn:microsoft.com/office/officeart/2005/8/layout/lProcess2"/>
    <dgm:cxn modelId="{40301D6F-F37E-42D8-A78A-5950837461CC}" srcId="{F4201BC6-661A-4EE5-87C6-381036E1AE77}" destId="{440DF038-9313-4CFF-A516-60AE8DF61F88}" srcOrd="0" destOrd="0" parTransId="{60EDFA81-D715-4B15-9D8C-97FFCA576EE1}" sibTransId="{DC405DD5-47C4-4593-91FF-910F707947A6}"/>
    <dgm:cxn modelId="{B4CFC850-2A88-4422-80CF-38E0AB336FB2}" type="presOf" srcId="{A9EDE388-79E3-47D4-B418-DB7F882E65DA}" destId="{A3110E96-D0C1-4407-9AEB-5BC96F7D9948}" srcOrd="0" destOrd="0" presId="urn:microsoft.com/office/officeart/2005/8/layout/lProcess2"/>
    <dgm:cxn modelId="{832F6359-FB62-4D77-90B5-7ADC67C14373}" srcId="{88FBEC52-8F38-4007-A359-20F4AE3FA123}" destId="{DA0835B7-419F-431E-AC6C-9174BB0C731B}" srcOrd="4" destOrd="0" parTransId="{3DD845CA-4047-4343-BD68-353FC66763BF}" sibTransId="{7FAA2078-F385-4D15-AD90-A3C4B16A7C8B}"/>
    <dgm:cxn modelId="{B0BBD07C-314D-4F92-AB08-901EAB052215}" type="presOf" srcId="{6670C17E-E9E0-4436-9CDC-A911900AA134}" destId="{041F97FC-C960-4D25-B13F-5C57EB1F272C}" srcOrd="0" destOrd="0" presId="urn:microsoft.com/office/officeart/2005/8/layout/lProcess2"/>
    <dgm:cxn modelId="{F17D1189-56DA-4527-AEED-FD4F2B276486}" srcId="{DA3BE66B-E58F-4088-876A-786DDFA4B5B9}" destId="{0807ACCA-9FBC-417E-BB71-AD2A70547462}" srcOrd="1" destOrd="0" parTransId="{D5F86786-D301-4F2A-B00F-F7777FA6DC54}" sibTransId="{15936D26-CBA6-43E0-A2BB-46E9866AFFFC}"/>
    <dgm:cxn modelId="{4DA1869B-BF1C-457E-8D7F-7512C2276E17}" srcId="{F4201BC6-661A-4EE5-87C6-381036E1AE77}" destId="{A9EDE388-79E3-47D4-B418-DB7F882E65DA}" srcOrd="1" destOrd="0" parTransId="{BBCB6F6C-3932-4B41-B3AE-9607546D5BDD}" sibTransId="{9C4846B5-55BF-4C4C-AD5C-0D7AA7832156}"/>
    <dgm:cxn modelId="{D006A19B-4023-46AE-B2C0-8A9732CB2FCA}" type="presOf" srcId="{0807ACCA-9FBC-417E-BB71-AD2A70547462}" destId="{EADAC773-7BA0-44D8-A4E4-DFEEEBFCF652}" srcOrd="0" destOrd="0" presId="urn:microsoft.com/office/officeart/2005/8/layout/lProcess2"/>
    <dgm:cxn modelId="{ECCC06A1-9B20-4CD1-8C05-BB049CDB73BF}" srcId="{88FBEC52-8F38-4007-A359-20F4AE3FA123}" destId="{BA9F199A-632F-4E30-B349-9EEC77813814}" srcOrd="3" destOrd="0" parTransId="{0E1EDC82-51B4-4E85-A2B5-46E1A928BF2E}" sibTransId="{5F978A32-3F73-4B37-8446-585F538D8D67}"/>
    <dgm:cxn modelId="{74074CA4-8B5B-40C9-94BF-415101F9BE69}" srcId="{88FBEC52-8F38-4007-A359-20F4AE3FA123}" destId="{DA3BE66B-E58F-4088-876A-786DDFA4B5B9}" srcOrd="0" destOrd="0" parTransId="{A9FB7E13-CCF3-4022-B87E-58D4549DC89F}" sibTransId="{73CAA163-9C11-4935-ACBF-45D77627F0E4}"/>
    <dgm:cxn modelId="{AA061CAD-E334-49FE-A29B-7522C2C17433}" type="presOf" srcId="{DA0835B7-419F-431E-AC6C-9174BB0C731B}" destId="{72438FB6-BF6F-4852-BD78-B7960B38D1E5}" srcOrd="1" destOrd="0" presId="urn:microsoft.com/office/officeart/2005/8/layout/lProcess2"/>
    <dgm:cxn modelId="{34CF4EC0-BB0C-42F3-923C-DDD9ACD91576}" type="presOf" srcId="{DA0835B7-419F-431E-AC6C-9174BB0C731B}" destId="{7E61F8F9-5560-4314-9BAF-53D02B6885E9}" srcOrd="0" destOrd="0" presId="urn:microsoft.com/office/officeart/2005/8/layout/lProcess2"/>
    <dgm:cxn modelId="{7FD0EAC8-C87A-49C1-83A7-969602B83C59}" type="presOf" srcId="{F4201BC6-661A-4EE5-87C6-381036E1AE77}" destId="{156D651D-5EBF-4249-BDD3-8D2381EC5B6D}" srcOrd="0" destOrd="0" presId="urn:microsoft.com/office/officeart/2005/8/layout/lProcess2"/>
    <dgm:cxn modelId="{E48D7CDD-0126-46B5-ADB5-548A99500B8E}" srcId="{EBE348C7-0B27-4886-A5B2-2CF49A46C452}" destId="{1A37B8B3-EDAC-4901-A5AB-35B75F353879}" srcOrd="1" destOrd="0" parTransId="{766CC8E5-E9D0-445C-822C-0848E611C601}" sibTransId="{F51AA800-6BDF-4CDA-889D-7DD131508C68}"/>
    <dgm:cxn modelId="{4E5331E7-C5D6-41CB-84DF-0B9AEB567050}" type="presOf" srcId="{DA3BE66B-E58F-4088-876A-786DDFA4B5B9}" destId="{BA2606DF-331E-4FFF-949E-EEA4CE65BE28}" srcOrd="1" destOrd="0" presId="urn:microsoft.com/office/officeart/2005/8/layout/lProcess2"/>
    <dgm:cxn modelId="{571C78E8-34E7-40E7-9FD5-04FFE675C899}" type="presOf" srcId="{88FBEC52-8F38-4007-A359-20F4AE3FA123}" destId="{41DDBB51-CFA1-4C7E-8E34-34CADC78F68A}" srcOrd="0" destOrd="0" presId="urn:microsoft.com/office/officeart/2005/8/layout/lProcess2"/>
    <dgm:cxn modelId="{E3AE3EF4-797D-4DF0-9542-E27F9B1D923A}" srcId="{88FBEC52-8F38-4007-A359-20F4AE3FA123}" destId="{F4201BC6-661A-4EE5-87C6-381036E1AE77}" srcOrd="2" destOrd="0" parTransId="{40318233-4CAF-40A7-9EC6-8D04A4B146F8}" sibTransId="{0D17F9FF-69B6-467F-876D-64C0180B158E}"/>
    <dgm:cxn modelId="{132534F9-FE88-4EF4-96F1-B09FF1FAD77D}" type="presOf" srcId="{BA9F199A-632F-4E30-B349-9EEC77813814}" destId="{EC5B8847-24CE-4763-A1DF-FA4D2F6076B5}" srcOrd="1" destOrd="0" presId="urn:microsoft.com/office/officeart/2005/8/layout/lProcess2"/>
    <dgm:cxn modelId="{1BC8AFF9-B1D2-4509-8738-522727F48546}" type="presOf" srcId="{EBE348C7-0B27-4886-A5B2-2CF49A46C452}" destId="{2F63F565-5C7A-4829-AA9A-66B44055D882}" srcOrd="0" destOrd="0" presId="urn:microsoft.com/office/officeart/2005/8/layout/lProcess2"/>
    <dgm:cxn modelId="{2CEB84FE-772D-4E65-B439-D0FA40ECD11B}" srcId="{EBE348C7-0B27-4886-A5B2-2CF49A46C452}" destId="{1C5B1DA2-6019-4C75-B359-3BB6E022B4E4}" srcOrd="0" destOrd="0" parTransId="{952464FA-D22D-4480-ADD1-A3AF592EFF66}" sibTransId="{85934EC7-BD63-4FF3-BC26-218397C2A3FA}"/>
    <dgm:cxn modelId="{83C32403-E789-49C3-A469-074FE49080A9}" type="presParOf" srcId="{41DDBB51-CFA1-4C7E-8E34-34CADC78F68A}" destId="{8E9103FA-377E-495C-9B5D-44A9C1C5F511}" srcOrd="0" destOrd="0" presId="urn:microsoft.com/office/officeart/2005/8/layout/lProcess2"/>
    <dgm:cxn modelId="{92D6C732-8D29-4178-A636-9FAB4FC3BE6A}" type="presParOf" srcId="{8E9103FA-377E-495C-9B5D-44A9C1C5F511}" destId="{C44BF970-C6F1-474D-AD93-2F89AC5B27CE}" srcOrd="0" destOrd="0" presId="urn:microsoft.com/office/officeart/2005/8/layout/lProcess2"/>
    <dgm:cxn modelId="{0DB55719-740E-4AAB-B3A1-A54895FAB1AA}" type="presParOf" srcId="{8E9103FA-377E-495C-9B5D-44A9C1C5F511}" destId="{BA2606DF-331E-4FFF-949E-EEA4CE65BE28}" srcOrd="1" destOrd="0" presId="urn:microsoft.com/office/officeart/2005/8/layout/lProcess2"/>
    <dgm:cxn modelId="{63078C6B-ECD7-4EB3-B24A-D2516EDD7888}" type="presParOf" srcId="{8E9103FA-377E-495C-9B5D-44A9C1C5F511}" destId="{668A4AA2-7418-435A-B6AA-119FA4787AE6}" srcOrd="2" destOrd="0" presId="urn:microsoft.com/office/officeart/2005/8/layout/lProcess2"/>
    <dgm:cxn modelId="{FA5A97ED-CF20-47A5-B21E-FE55D757CAEC}" type="presParOf" srcId="{668A4AA2-7418-435A-B6AA-119FA4787AE6}" destId="{1CD62550-E445-42CE-97F8-34708FC7E6FD}" srcOrd="0" destOrd="0" presId="urn:microsoft.com/office/officeart/2005/8/layout/lProcess2"/>
    <dgm:cxn modelId="{70761EB4-FE7B-4EBD-912B-224FFB814311}" type="presParOf" srcId="{1CD62550-E445-42CE-97F8-34708FC7E6FD}" destId="{041F97FC-C960-4D25-B13F-5C57EB1F272C}" srcOrd="0" destOrd="0" presId="urn:microsoft.com/office/officeart/2005/8/layout/lProcess2"/>
    <dgm:cxn modelId="{A12371A9-6C48-420A-9981-5D3BC720F6BD}" type="presParOf" srcId="{1CD62550-E445-42CE-97F8-34708FC7E6FD}" destId="{FDC1B811-31DE-472D-A71B-745775670A4D}" srcOrd="1" destOrd="0" presId="urn:microsoft.com/office/officeart/2005/8/layout/lProcess2"/>
    <dgm:cxn modelId="{44509602-A7A7-4453-B283-F48AA532524B}" type="presParOf" srcId="{1CD62550-E445-42CE-97F8-34708FC7E6FD}" destId="{EADAC773-7BA0-44D8-A4E4-DFEEEBFCF652}" srcOrd="2" destOrd="0" presId="urn:microsoft.com/office/officeart/2005/8/layout/lProcess2"/>
    <dgm:cxn modelId="{F8B0043A-B480-4EE4-AA46-57959E667C09}" type="presParOf" srcId="{41DDBB51-CFA1-4C7E-8E34-34CADC78F68A}" destId="{92B1CE04-08AC-4504-9638-A6EAC0F2FAF2}" srcOrd="1" destOrd="0" presId="urn:microsoft.com/office/officeart/2005/8/layout/lProcess2"/>
    <dgm:cxn modelId="{3D876DBF-CC12-42D4-A09A-7873BF5A93FC}" type="presParOf" srcId="{41DDBB51-CFA1-4C7E-8E34-34CADC78F68A}" destId="{A03963F1-2BA7-486D-8F5F-FF9A10C245FD}" srcOrd="2" destOrd="0" presId="urn:microsoft.com/office/officeart/2005/8/layout/lProcess2"/>
    <dgm:cxn modelId="{0041FAD4-4036-4BAB-B47B-30B102AC5456}" type="presParOf" srcId="{A03963F1-2BA7-486D-8F5F-FF9A10C245FD}" destId="{2F63F565-5C7A-4829-AA9A-66B44055D882}" srcOrd="0" destOrd="0" presId="urn:microsoft.com/office/officeart/2005/8/layout/lProcess2"/>
    <dgm:cxn modelId="{F28949ED-513B-43FD-B18D-0209E090DA54}" type="presParOf" srcId="{A03963F1-2BA7-486D-8F5F-FF9A10C245FD}" destId="{6CDA0E93-E13C-4972-AF80-04C3B45E940E}" srcOrd="1" destOrd="0" presId="urn:microsoft.com/office/officeart/2005/8/layout/lProcess2"/>
    <dgm:cxn modelId="{7EACCE0A-9BB3-4A62-ADC5-7094818EDB64}" type="presParOf" srcId="{A03963F1-2BA7-486D-8F5F-FF9A10C245FD}" destId="{704958F7-F910-4F63-AFEA-A17C7D48742E}" srcOrd="2" destOrd="0" presId="urn:microsoft.com/office/officeart/2005/8/layout/lProcess2"/>
    <dgm:cxn modelId="{84D934F8-BCDE-4C45-B286-FFA969A3BD1F}" type="presParOf" srcId="{704958F7-F910-4F63-AFEA-A17C7D48742E}" destId="{F7A652F1-F63C-4479-B2B5-D1DA19CD66A5}" srcOrd="0" destOrd="0" presId="urn:microsoft.com/office/officeart/2005/8/layout/lProcess2"/>
    <dgm:cxn modelId="{DAE5CBE2-0139-407C-888A-F4362B375F01}" type="presParOf" srcId="{F7A652F1-F63C-4479-B2B5-D1DA19CD66A5}" destId="{BF6243C7-DC32-4B5D-913A-7D131BEFA26E}" srcOrd="0" destOrd="0" presId="urn:microsoft.com/office/officeart/2005/8/layout/lProcess2"/>
    <dgm:cxn modelId="{D43FB7B4-0B46-4073-8836-E4267AA97D9A}" type="presParOf" srcId="{F7A652F1-F63C-4479-B2B5-D1DA19CD66A5}" destId="{33684067-7055-42D9-8080-3EDEF933EA9E}" srcOrd="1" destOrd="0" presId="urn:microsoft.com/office/officeart/2005/8/layout/lProcess2"/>
    <dgm:cxn modelId="{03D29D99-3C58-4DF8-8090-77C9FC6758AF}" type="presParOf" srcId="{F7A652F1-F63C-4479-B2B5-D1DA19CD66A5}" destId="{198C3A57-B960-4ED9-B34F-FB2F8971AC83}" srcOrd="2" destOrd="0" presId="urn:microsoft.com/office/officeart/2005/8/layout/lProcess2"/>
    <dgm:cxn modelId="{9425EFC0-61EC-4973-9952-0D8B73D961A6}" type="presParOf" srcId="{41DDBB51-CFA1-4C7E-8E34-34CADC78F68A}" destId="{B36F20B2-F074-47D7-817C-99DE51AF9ECD}" srcOrd="3" destOrd="0" presId="urn:microsoft.com/office/officeart/2005/8/layout/lProcess2"/>
    <dgm:cxn modelId="{60AF4F68-2315-474C-BF83-A0ED17C934C0}" type="presParOf" srcId="{41DDBB51-CFA1-4C7E-8E34-34CADC78F68A}" destId="{491063DD-C6B8-44AA-93C0-8588BC544DE4}" srcOrd="4" destOrd="0" presId="urn:microsoft.com/office/officeart/2005/8/layout/lProcess2"/>
    <dgm:cxn modelId="{BAC7FCD5-917F-4510-8AD0-ABB21816B561}" type="presParOf" srcId="{491063DD-C6B8-44AA-93C0-8588BC544DE4}" destId="{156D651D-5EBF-4249-BDD3-8D2381EC5B6D}" srcOrd="0" destOrd="0" presId="urn:microsoft.com/office/officeart/2005/8/layout/lProcess2"/>
    <dgm:cxn modelId="{A2A0BAA7-C435-4B17-8542-4915924CE7BC}" type="presParOf" srcId="{491063DD-C6B8-44AA-93C0-8588BC544DE4}" destId="{04E8136F-F954-4B14-B37F-14DDCF8F621D}" srcOrd="1" destOrd="0" presId="urn:microsoft.com/office/officeart/2005/8/layout/lProcess2"/>
    <dgm:cxn modelId="{E0DD2E2D-ADCB-4B15-922C-1D9DCAF372D7}" type="presParOf" srcId="{491063DD-C6B8-44AA-93C0-8588BC544DE4}" destId="{5427E713-E7DF-43DE-A1E9-1ABBEB8DEA47}" srcOrd="2" destOrd="0" presId="urn:microsoft.com/office/officeart/2005/8/layout/lProcess2"/>
    <dgm:cxn modelId="{DE9CC15A-CCE5-431F-A35D-3016B833406A}" type="presParOf" srcId="{5427E713-E7DF-43DE-A1E9-1ABBEB8DEA47}" destId="{BF9183DB-E9CB-481F-B87F-93EB71BB73B8}" srcOrd="0" destOrd="0" presId="urn:microsoft.com/office/officeart/2005/8/layout/lProcess2"/>
    <dgm:cxn modelId="{A4D71A8F-8324-4147-80AB-F2FAAFC1018B}" type="presParOf" srcId="{BF9183DB-E9CB-481F-B87F-93EB71BB73B8}" destId="{9337415B-CCD1-42FD-96C4-A47E571E161F}" srcOrd="0" destOrd="0" presId="urn:microsoft.com/office/officeart/2005/8/layout/lProcess2"/>
    <dgm:cxn modelId="{66E87F2E-BDAA-4617-8A12-ED9323F796B3}" type="presParOf" srcId="{BF9183DB-E9CB-481F-B87F-93EB71BB73B8}" destId="{83290B63-B448-441C-8518-6F7B3B528BC1}" srcOrd="1" destOrd="0" presId="urn:microsoft.com/office/officeart/2005/8/layout/lProcess2"/>
    <dgm:cxn modelId="{59BD9EE7-5000-4486-9C53-F7E8EDF19E47}" type="presParOf" srcId="{BF9183DB-E9CB-481F-B87F-93EB71BB73B8}" destId="{A3110E96-D0C1-4407-9AEB-5BC96F7D9948}" srcOrd="2" destOrd="0" presId="urn:microsoft.com/office/officeart/2005/8/layout/lProcess2"/>
    <dgm:cxn modelId="{B54E2D88-B25B-414A-A2C4-C6454A61DA6C}" type="presParOf" srcId="{41DDBB51-CFA1-4C7E-8E34-34CADC78F68A}" destId="{4F4C5215-F176-4655-AE56-7EFE9378743C}" srcOrd="5" destOrd="0" presId="urn:microsoft.com/office/officeart/2005/8/layout/lProcess2"/>
    <dgm:cxn modelId="{978ED1AD-5290-4CDB-A9E5-5241DCDDB0F3}" type="presParOf" srcId="{41DDBB51-CFA1-4C7E-8E34-34CADC78F68A}" destId="{0ACD298D-6E01-4C6A-8C3A-04047A682FDA}" srcOrd="6" destOrd="0" presId="urn:microsoft.com/office/officeart/2005/8/layout/lProcess2"/>
    <dgm:cxn modelId="{AD100BBE-15C0-4C94-9C91-5D1681A4EF0C}" type="presParOf" srcId="{0ACD298D-6E01-4C6A-8C3A-04047A682FDA}" destId="{9C156724-3E10-4ECB-A613-413CB6F88875}" srcOrd="0" destOrd="0" presId="urn:microsoft.com/office/officeart/2005/8/layout/lProcess2"/>
    <dgm:cxn modelId="{23025792-9A3A-46F7-871B-647BDFFACC54}" type="presParOf" srcId="{0ACD298D-6E01-4C6A-8C3A-04047A682FDA}" destId="{EC5B8847-24CE-4763-A1DF-FA4D2F6076B5}" srcOrd="1" destOrd="0" presId="urn:microsoft.com/office/officeart/2005/8/layout/lProcess2"/>
    <dgm:cxn modelId="{8A5248BB-3CA5-465A-8F9A-87D9337E0FDF}" type="presParOf" srcId="{0ACD298D-6E01-4C6A-8C3A-04047A682FDA}" destId="{93D4740F-1F04-405D-AAD7-00012C6F463A}" srcOrd="2" destOrd="0" presId="urn:microsoft.com/office/officeart/2005/8/layout/lProcess2"/>
    <dgm:cxn modelId="{53515DDB-7352-44C5-BD20-CC926AA0A951}" type="presParOf" srcId="{93D4740F-1F04-405D-AAD7-00012C6F463A}" destId="{3BDCD9A4-E3D0-4BB9-90DD-48BF449C63AE}" srcOrd="0" destOrd="0" presId="urn:microsoft.com/office/officeart/2005/8/layout/lProcess2"/>
    <dgm:cxn modelId="{A77C786D-4FE3-4F75-8A9B-CEBB9ABBDE56}" type="presParOf" srcId="{41DDBB51-CFA1-4C7E-8E34-34CADC78F68A}" destId="{8303AB1F-EF6E-41CB-9476-EEEC823E8520}" srcOrd="7" destOrd="0" presId="urn:microsoft.com/office/officeart/2005/8/layout/lProcess2"/>
    <dgm:cxn modelId="{2155F83C-195C-41A0-90AF-F86EB62164B1}" type="presParOf" srcId="{41DDBB51-CFA1-4C7E-8E34-34CADC78F68A}" destId="{BC526EAC-DA0B-4DD8-B62A-02BFD807B3D3}" srcOrd="8" destOrd="0" presId="urn:microsoft.com/office/officeart/2005/8/layout/lProcess2"/>
    <dgm:cxn modelId="{FC42524E-88B6-495F-8B50-CF6A94ADB97E}" type="presParOf" srcId="{BC526EAC-DA0B-4DD8-B62A-02BFD807B3D3}" destId="{7E61F8F9-5560-4314-9BAF-53D02B6885E9}" srcOrd="0" destOrd="0" presId="urn:microsoft.com/office/officeart/2005/8/layout/lProcess2"/>
    <dgm:cxn modelId="{8DBC316B-BADB-4072-B860-F552724A9619}" type="presParOf" srcId="{BC526EAC-DA0B-4DD8-B62A-02BFD807B3D3}" destId="{72438FB6-BF6F-4852-BD78-B7960B38D1E5}" srcOrd="1" destOrd="0" presId="urn:microsoft.com/office/officeart/2005/8/layout/lProcess2"/>
    <dgm:cxn modelId="{914984CB-1CF4-40EB-A11B-111AD9E96FD6}" type="presParOf" srcId="{BC526EAC-DA0B-4DD8-B62A-02BFD807B3D3}" destId="{FA063D02-9AB5-483C-92A3-AE7C96927456}" srcOrd="2" destOrd="0" presId="urn:microsoft.com/office/officeart/2005/8/layout/lProcess2"/>
    <dgm:cxn modelId="{D49EBF50-129F-4511-B890-EFE1C3AB0384}" type="presParOf" srcId="{FA063D02-9AB5-483C-92A3-AE7C96927456}" destId="{54EE690E-E319-43C3-B1ED-570EDF63E408}"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A7779-9770-49A0-8B2E-A5E6C844632A}">
      <dsp:nvSpPr>
        <dsp:cNvPr id="0" name=""/>
        <dsp:cNvSpPr/>
      </dsp:nvSpPr>
      <dsp:spPr>
        <a:xfrm>
          <a:off x="1821245" y="1983"/>
          <a:ext cx="1426414" cy="1426414"/>
        </a:xfrm>
        <a:prstGeom prst="ellips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err="1"/>
            <a:t>Dirigir</a:t>
          </a:r>
          <a:endParaRPr lang="en-GB" sz="1400" b="1" kern="1200" dirty="0"/>
        </a:p>
      </dsp:txBody>
      <dsp:txXfrm>
        <a:off x="2030138" y="210876"/>
        <a:ext cx="1008628" cy="1008628"/>
      </dsp:txXfrm>
    </dsp:sp>
    <dsp:sp modelId="{8EF3B863-636D-45B7-9573-B9A4E40F38F2}">
      <dsp:nvSpPr>
        <dsp:cNvPr id="0" name=""/>
        <dsp:cNvSpPr/>
      </dsp:nvSpPr>
      <dsp:spPr>
        <a:xfrm rot="10800000">
          <a:off x="2284830" y="1612583"/>
          <a:ext cx="499245" cy="390473"/>
        </a:xfrm>
        <a:prstGeom prst="triangle">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FEDDEE-A099-42A5-B9C1-0CBC3CE2550A}">
      <dsp:nvSpPr>
        <dsp:cNvPr id="0" name=""/>
        <dsp:cNvSpPr/>
      </dsp:nvSpPr>
      <dsp:spPr>
        <a:xfrm>
          <a:off x="1960400" y="2165140"/>
          <a:ext cx="1148105" cy="951418"/>
        </a:xfrm>
        <a:prstGeom prst="ellipse">
          <a:avLst/>
        </a:prstGeom>
        <a:solidFill>
          <a:srgbClr val="C7DD2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err="1"/>
            <a:t>Enfatizar</a:t>
          </a:r>
          <a:endParaRPr lang="en-GB" sz="1200" b="1" kern="1200" dirty="0"/>
        </a:p>
      </dsp:txBody>
      <dsp:txXfrm>
        <a:off x="2128536" y="2304472"/>
        <a:ext cx="811833" cy="672754"/>
      </dsp:txXfrm>
    </dsp:sp>
    <dsp:sp modelId="{41C726AA-AEEB-4667-9EAB-3A0F231C9EA4}">
      <dsp:nvSpPr>
        <dsp:cNvPr id="0" name=""/>
        <dsp:cNvSpPr/>
      </dsp:nvSpPr>
      <dsp:spPr>
        <a:xfrm rot="10800000">
          <a:off x="2284830" y="3419493"/>
          <a:ext cx="499245" cy="390473"/>
        </a:xfrm>
        <a:prstGeom prst="triangle">
          <a:avLst/>
        </a:prstGeom>
        <a:solidFill>
          <a:srgbClr val="C7DD21"/>
        </a:solidFill>
        <a:ln>
          <a:noFill/>
        </a:ln>
        <a:effectLst/>
      </dsp:spPr>
      <dsp:style>
        <a:lnRef idx="0">
          <a:scrgbClr r="0" g="0" b="0"/>
        </a:lnRef>
        <a:fillRef idx="1">
          <a:scrgbClr r="0" g="0" b="0"/>
        </a:fillRef>
        <a:effectRef idx="0">
          <a:scrgbClr r="0" g="0" b="0"/>
        </a:effectRef>
        <a:fontRef idx="minor">
          <a:schemeClr val="lt1"/>
        </a:fontRef>
      </dsp:style>
    </dsp:sp>
    <dsp:sp modelId="{5EEE2B4A-99EC-4410-A50E-7C2C1AF9F5C9}">
      <dsp:nvSpPr>
        <dsp:cNvPr id="0" name=""/>
        <dsp:cNvSpPr/>
      </dsp:nvSpPr>
      <dsp:spPr>
        <a:xfrm>
          <a:off x="2058743" y="4090800"/>
          <a:ext cx="951418" cy="951418"/>
        </a:xfrm>
        <a:prstGeom prst="ellipse">
          <a:avLst/>
        </a:prstGeom>
        <a:solidFill>
          <a:srgbClr val="8BD52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err="1"/>
            <a:t>Motivar</a:t>
          </a:r>
          <a:endParaRPr lang="en-GB" sz="1000" b="1" kern="1200" dirty="0"/>
        </a:p>
      </dsp:txBody>
      <dsp:txXfrm>
        <a:off x="2198075" y="4230132"/>
        <a:ext cx="672754" cy="672754"/>
      </dsp:txXfrm>
    </dsp:sp>
    <dsp:sp modelId="{3C4B0DB4-E93B-419C-9CBE-E789F568278C}">
      <dsp:nvSpPr>
        <dsp:cNvPr id="0" name=""/>
        <dsp:cNvSpPr/>
      </dsp:nvSpPr>
      <dsp:spPr>
        <a:xfrm rot="5400000">
          <a:off x="3365692" y="4371272"/>
          <a:ext cx="499245" cy="390473"/>
        </a:xfrm>
        <a:prstGeom prst="triangle">
          <a:avLst/>
        </a:prstGeom>
        <a:solidFill>
          <a:srgbClr val="8BD529"/>
        </a:solidFill>
        <a:ln>
          <a:noFill/>
        </a:ln>
        <a:effectLst/>
      </dsp:spPr>
      <dsp:style>
        <a:lnRef idx="0">
          <a:scrgbClr r="0" g="0" b="0"/>
        </a:lnRef>
        <a:fillRef idx="1">
          <a:scrgbClr r="0" g="0" b="0"/>
        </a:fillRef>
        <a:effectRef idx="0">
          <a:scrgbClr r="0" g="0" b="0"/>
        </a:effectRef>
        <a:fontRef idx="minor">
          <a:schemeClr val="lt1"/>
        </a:fontRef>
      </dsp:style>
    </dsp:sp>
    <dsp:sp modelId="{C8461952-B96A-4A2D-97CD-8EF6442603D0}">
      <dsp:nvSpPr>
        <dsp:cNvPr id="0" name=""/>
        <dsp:cNvSpPr/>
      </dsp:nvSpPr>
      <dsp:spPr>
        <a:xfrm>
          <a:off x="4198365" y="4090800"/>
          <a:ext cx="951418" cy="951418"/>
        </a:xfrm>
        <a:prstGeom prst="ellipse">
          <a:avLst/>
        </a:prstGeom>
        <a:solidFill>
          <a:srgbClr val="7EEE3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err="1"/>
            <a:t>Aconsejar</a:t>
          </a:r>
          <a:endParaRPr lang="en-GB" sz="1000" b="1" kern="1200" dirty="0"/>
        </a:p>
      </dsp:txBody>
      <dsp:txXfrm>
        <a:off x="4337697" y="4230132"/>
        <a:ext cx="672754" cy="672754"/>
      </dsp:txXfrm>
    </dsp:sp>
    <dsp:sp modelId="{EA8C56A9-46C4-4738-A979-F6A40A215B61}">
      <dsp:nvSpPr>
        <dsp:cNvPr id="0" name=""/>
        <dsp:cNvSpPr/>
      </dsp:nvSpPr>
      <dsp:spPr>
        <a:xfrm>
          <a:off x="4424451" y="3397391"/>
          <a:ext cx="499245" cy="390473"/>
        </a:xfrm>
        <a:prstGeom prst="triangle">
          <a:avLst/>
        </a:prstGeom>
        <a:solidFill>
          <a:srgbClr val="7EEE32"/>
        </a:solidFill>
        <a:ln>
          <a:noFill/>
        </a:ln>
        <a:effectLst/>
      </dsp:spPr>
      <dsp:style>
        <a:lnRef idx="0">
          <a:scrgbClr r="0" g="0" b="0"/>
        </a:lnRef>
        <a:fillRef idx="1">
          <a:scrgbClr r="0" g="0" b="0"/>
        </a:fillRef>
        <a:effectRef idx="0">
          <a:scrgbClr r="0" g="0" b="0"/>
        </a:effectRef>
        <a:fontRef idx="minor">
          <a:schemeClr val="lt1"/>
        </a:fontRef>
      </dsp:style>
    </dsp:sp>
    <dsp:sp modelId="{582683BA-3C8B-46AF-9281-38349719E9CD}">
      <dsp:nvSpPr>
        <dsp:cNvPr id="0" name=""/>
        <dsp:cNvSpPr/>
      </dsp:nvSpPr>
      <dsp:spPr>
        <a:xfrm>
          <a:off x="4198365" y="2165140"/>
          <a:ext cx="951418" cy="951418"/>
        </a:xfrm>
        <a:prstGeom prst="ellipse">
          <a:avLst/>
        </a:prstGeom>
        <a:solidFill>
          <a:srgbClr val="59F54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err="1"/>
            <a:t>Escuchar</a:t>
          </a:r>
          <a:endParaRPr lang="en-GB" sz="1000" b="1" kern="1200" dirty="0"/>
        </a:p>
      </dsp:txBody>
      <dsp:txXfrm>
        <a:off x="4337697" y="2304472"/>
        <a:ext cx="672754" cy="672754"/>
      </dsp:txXfrm>
    </dsp:sp>
    <dsp:sp modelId="{C533495F-7FF3-4783-A138-6642117035E8}">
      <dsp:nvSpPr>
        <dsp:cNvPr id="0" name=""/>
        <dsp:cNvSpPr/>
      </dsp:nvSpPr>
      <dsp:spPr>
        <a:xfrm rot="21516875">
          <a:off x="4400898" y="1471735"/>
          <a:ext cx="499245" cy="390473"/>
        </a:xfrm>
        <a:prstGeom prst="triangle">
          <a:avLst/>
        </a:prstGeom>
        <a:solidFill>
          <a:srgbClr val="59F549"/>
        </a:solidFill>
        <a:ln>
          <a:noFill/>
        </a:ln>
        <a:effectLst/>
      </dsp:spPr>
      <dsp:style>
        <a:lnRef idx="0">
          <a:scrgbClr r="0" g="0" b="0"/>
        </a:lnRef>
        <a:fillRef idx="1">
          <a:scrgbClr r="0" g="0" b="0"/>
        </a:fillRef>
        <a:effectRef idx="0">
          <a:scrgbClr r="0" g="0" b="0"/>
        </a:effectRef>
        <a:fontRef idx="minor">
          <a:schemeClr val="lt1"/>
        </a:fontRef>
      </dsp:style>
    </dsp:sp>
    <dsp:sp modelId="{AE509B97-E9D5-422E-8A4D-3DE9F22F27D0}">
      <dsp:nvSpPr>
        <dsp:cNvPr id="0" name=""/>
        <dsp:cNvSpPr/>
      </dsp:nvSpPr>
      <dsp:spPr>
        <a:xfrm>
          <a:off x="4151793" y="239481"/>
          <a:ext cx="951418" cy="951418"/>
        </a:xfrm>
        <a:prstGeom prst="ellipse">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err="1"/>
            <a:t>Guíar</a:t>
          </a:r>
          <a:endParaRPr lang="en-GB" sz="1000" b="1" kern="1200" dirty="0"/>
        </a:p>
      </dsp:txBody>
      <dsp:txXfrm>
        <a:off x="4291125" y="378813"/>
        <a:ext cx="672754" cy="672754"/>
      </dsp:txXfrm>
    </dsp:sp>
    <dsp:sp modelId="{94A5776B-D47C-416D-AC64-219DF38F4B2A}">
      <dsp:nvSpPr>
        <dsp:cNvPr id="0" name=""/>
        <dsp:cNvSpPr/>
      </dsp:nvSpPr>
      <dsp:spPr>
        <a:xfrm rot="5400000">
          <a:off x="5482027" y="519953"/>
          <a:ext cx="499245" cy="390473"/>
        </a:xfrm>
        <a:prstGeom prst="triangle">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7246CAE0-B091-44E9-B42C-71734415B139}">
      <dsp:nvSpPr>
        <dsp:cNvPr id="0" name=""/>
        <dsp:cNvSpPr/>
      </dsp:nvSpPr>
      <dsp:spPr>
        <a:xfrm>
          <a:off x="6337986" y="239481"/>
          <a:ext cx="951418" cy="951418"/>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err="1"/>
            <a:t>Involucrar</a:t>
          </a:r>
          <a:endParaRPr lang="en-GB" sz="1000" b="1" kern="1200" dirty="0"/>
        </a:p>
      </dsp:txBody>
      <dsp:txXfrm>
        <a:off x="6477318" y="378813"/>
        <a:ext cx="672754" cy="672754"/>
      </dsp:txXfrm>
    </dsp:sp>
    <dsp:sp modelId="{65F832EC-7421-4AA9-9F55-AE2CFC0DED28}">
      <dsp:nvSpPr>
        <dsp:cNvPr id="0" name=""/>
        <dsp:cNvSpPr/>
      </dsp:nvSpPr>
      <dsp:spPr>
        <a:xfrm rot="10800000">
          <a:off x="6564073" y="1493834"/>
          <a:ext cx="499245" cy="390473"/>
        </a:xfrm>
        <a:prstGeom prst="triangle">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346A062D-DEA6-47B4-9831-1BC631CC545D}">
      <dsp:nvSpPr>
        <dsp:cNvPr id="0" name=""/>
        <dsp:cNvSpPr/>
      </dsp:nvSpPr>
      <dsp:spPr>
        <a:xfrm>
          <a:off x="6337986" y="2165140"/>
          <a:ext cx="951418" cy="951418"/>
        </a:xfrm>
        <a:prstGeom prst="ellipse">
          <a:avLst/>
        </a:prstGeom>
        <a:solidFill>
          <a:srgbClr val="77E4E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b="1" kern="1200" dirty="0" err="1"/>
            <a:t>Empoderar</a:t>
          </a:r>
          <a:endParaRPr lang="en-GB" sz="1000" b="1" kern="1200" dirty="0"/>
        </a:p>
      </dsp:txBody>
      <dsp:txXfrm>
        <a:off x="6477318" y="2304472"/>
        <a:ext cx="672754" cy="672754"/>
      </dsp:txXfrm>
    </dsp:sp>
    <dsp:sp modelId="{6437BB6B-1BC2-46CF-811F-BC3D97201906}">
      <dsp:nvSpPr>
        <dsp:cNvPr id="0" name=""/>
        <dsp:cNvSpPr/>
      </dsp:nvSpPr>
      <dsp:spPr>
        <a:xfrm rot="10800000">
          <a:off x="6564073" y="3300744"/>
          <a:ext cx="499245" cy="390473"/>
        </a:xfrm>
        <a:prstGeom prst="triangle">
          <a:avLst/>
        </a:prstGeom>
        <a:solidFill>
          <a:srgbClr val="77E4E1"/>
        </a:solidFill>
        <a:ln>
          <a:noFill/>
        </a:ln>
        <a:effectLst/>
      </dsp:spPr>
      <dsp:style>
        <a:lnRef idx="0">
          <a:scrgbClr r="0" g="0" b="0"/>
        </a:lnRef>
        <a:fillRef idx="1">
          <a:scrgbClr r="0" g="0" b="0"/>
        </a:fillRef>
        <a:effectRef idx="0">
          <a:scrgbClr r="0" g="0" b="0"/>
        </a:effectRef>
        <a:fontRef idx="minor">
          <a:schemeClr val="lt1"/>
        </a:fontRef>
      </dsp:style>
    </dsp:sp>
    <dsp:sp modelId="{A568B821-340C-4296-83ED-85E9148FE148}">
      <dsp:nvSpPr>
        <dsp:cNvPr id="0" name=""/>
        <dsp:cNvSpPr/>
      </dsp:nvSpPr>
      <dsp:spPr>
        <a:xfrm>
          <a:off x="6100488" y="3853302"/>
          <a:ext cx="1426414" cy="1426414"/>
        </a:xfrm>
        <a:prstGeom prst="ellipse">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kern="1200" dirty="0" err="1"/>
            <a:t>Señalización</a:t>
          </a:r>
          <a:endParaRPr lang="en-GB" sz="1400" b="1" kern="1200" dirty="0"/>
        </a:p>
      </dsp:txBody>
      <dsp:txXfrm>
        <a:off x="6309381" y="4062195"/>
        <a:ext cx="1008628" cy="1008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BF970-C6F1-474D-AD93-2F89AC5B27CE}">
      <dsp:nvSpPr>
        <dsp:cNvPr id="0" name=""/>
        <dsp:cNvSpPr/>
      </dsp:nvSpPr>
      <dsp:spPr>
        <a:xfrm>
          <a:off x="3707" y="0"/>
          <a:ext cx="1301006" cy="4947121"/>
        </a:xfrm>
        <a:prstGeom prst="roundRect">
          <a:avLst>
            <a:gd name="adj" fmla="val 1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Paso 1</a:t>
          </a:r>
        </a:p>
      </dsp:txBody>
      <dsp:txXfrm>
        <a:off x="3707" y="0"/>
        <a:ext cx="1301006" cy="1484136"/>
      </dsp:txXfrm>
    </dsp:sp>
    <dsp:sp modelId="{041F97FC-C960-4D25-B13F-5C57EB1F272C}">
      <dsp:nvSpPr>
        <dsp:cNvPr id="0" name=""/>
        <dsp:cNvSpPr/>
      </dsp:nvSpPr>
      <dsp:spPr>
        <a:xfrm>
          <a:off x="162326" y="1014568"/>
          <a:ext cx="1040804" cy="952548"/>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s-ES" sz="1050" b="1" kern="1200" dirty="0">
              <a:solidFill>
                <a:schemeClr val="tx2">
                  <a:lumMod val="75000"/>
                </a:schemeClr>
              </a:solidFill>
            </a:rPr>
            <a:t>Ayuda autodirigida y recursos de salud y bienestar</a:t>
          </a:r>
        </a:p>
      </dsp:txBody>
      <dsp:txXfrm>
        <a:off x="190225" y="1042467"/>
        <a:ext cx="985006" cy="896750"/>
      </dsp:txXfrm>
    </dsp:sp>
    <dsp:sp modelId="{EADAC773-7BA0-44D8-A4E4-DFEEEBFCF652}">
      <dsp:nvSpPr>
        <dsp:cNvPr id="0" name=""/>
        <dsp:cNvSpPr/>
      </dsp:nvSpPr>
      <dsp:spPr>
        <a:xfrm>
          <a:off x="64048" y="2490447"/>
          <a:ext cx="1176661" cy="1787703"/>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s-ES" sz="1050" b="1" kern="1200" dirty="0">
              <a:solidFill>
                <a:schemeClr val="tx2">
                  <a:lumMod val="75000"/>
                </a:schemeClr>
              </a:solidFill>
            </a:rPr>
            <a:t>El apoyo a este nivel suele consistir en responder al estrés y a las dificultades emocionales leves, que pueden resolverse mediante ajustes del estilo de vida centrados en la recuperación y la adopción de nuevas estrategias de resolución de problemas y de afrontamiento.</a:t>
          </a:r>
        </a:p>
      </dsp:txBody>
      <dsp:txXfrm>
        <a:off x="98511" y="2524910"/>
        <a:ext cx="1107735" cy="1718777"/>
      </dsp:txXfrm>
    </dsp:sp>
    <dsp:sp modelId="{2F63F565-5C7A-4829-AA9A-66B44055D882}">
      <dsp:nvSpPr>
        <dsp:cNvPr id="0" name=""/>
        <dsp:cNvSpPr/>
      </dsp:nvSpPr>
      <dsp:spPr>
        <a:xfrm>
          <a:off x="1430911" y="0"/>
          <a:ext cx="1301006" cy="4947121"/>
        </a:xfrm>
        <a:prstGeom prst="roundRect">
          <a:avLst>
            <a:gd name="adj" fmla="val 10000"/>
          </a:avLst>
        </a:prstGeom>
        <a:solidFill>
          <a:schemeClr val="tx2">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Paso 2</a:t>
          </a:r>
        </a:p>
      </dsp:txBody>
      <dsp:txXfrm>
        <a:off x="1430911" y="0"/>
        <a:ext cx="1301006" cy="1484136"/>
      </dsp:txXfrm>
    </dsp:sp>
    <dsp:sp modelId="{BF6243C7-DC32-4B5D-913A-7D131BEFA26E}">
      <dsp:nvSpPr>
        <dsp:cNvPr id="0" name=""/>
        <dsp:cNvSpPr/>
      </dsp:nvSpPr>
      <dsp:spPr>
        <a:xfrm>
          <a:off x="1566174" y="1014569"/>
          <a:ext cx="1040804" cy="453443"/>
        </a:xfrm>
        <a:prstGeom prst="roundRect">
          <a:avLst>
            <a:gd name="adj" fmla="val 10000"/>
          </a:avLst>
        </a:prstGeom>
        <a:solidFill>
          <a:schemeClr val="tx2">
            <a:lumMod val="40000"/>
            <a:lumOff val="6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s-ES" sz="1050" b="1" kern="1200" dirty="0">
              <a:solidFill>
                <a:schemeClr val="tx2">
                  <a:lumMod val="75000"/>
                </a:schemeClr>
              </a:solidFill>
            </a:rPr>
            <a:t>Terapias de conversación en atención primaria </a:t>
          </a:r>
        </a:p>
      </dsp:txBody>
      <dsp:txXfrm>
        <a:off x="1579455" y="1027850"/>
        <a:ext cx="1014242" cy="426881"/>
      </dsp:txXfrm>
    </dsp:sp>
    <dsp:sp modelId="{198C3A57-B960-4ED9-B34F-FB2F8971AC83}">
      <dsp:nvSpPr>
        <dsp:cNvPr id="0" name=""/>
        <dsp:cNvSpPr/>
      </dsp:nvSpPr>
      <dsp:spPr>
        <a:xfrm>
          <a:off x="1512031" y="2115763"/>
          <a:ext cx="1081521" cy="2583847"/>
        </a:xfrm>
        <a:prstGeom prst="roundRect">
          <a:avLst>
            <a:gd name="adj" fmla="val 10000"/>
          </a:avLst>
        </a:prstGeom>
        <a:solidFill>
          <a:schemeClr val="bg2">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s-ES" sz="1050" b="1" kern="1200" dirty="0">
              <a:solidFill>
                <a:schemeClr val="tx2">
                  <a:lumMod val="75000"/>
                </a:schemeClr>
              </a:solidFill>
            </a:rPr>
            <a:t>El apoyo a este nivel suele consistir en responder a las dificultades emocionales y de salud mental, como la ansiedad y la depresión. El apoyo centrado en la recuperación implica una combinación de terapias de conversación y consejos sobre el estilo de vida</a:t>
          </a:r>
        </a:p>
      </dsp:txBody>
      <dsp:txXfrm>
        <a:off x="1543708" y="2147440"/>
        <a:ext cx="1018167" cy="2520493"/>
      </dsp:txXfrm>
    </dsp:sp>
    <dsp:sp modelId="{156D651D-5EBF-4249-BDD3-8D2381EC5B6D}">
      <dsp:nvSpPr>
        <dsp:cNvPr id="0" name=""/>
        <dsp:cNvSpPr/>
      </dsp:nvSpPr>
      <dsp:spPr>
        <a:xfrm>
          <a:off x="2813620" y="0"/>
          <a:ext cx="1301006" cy="4947121"/>
        </a:xfrm>
        <a:prstGeom prst="roundRect">
          <a:avLst>
            <a:gd name="adj" fmla="val 10000"/>
          </a:avLst>
        </a:prstGeom>
        <a:solidFill>
          <a:schemeClr val="accent5">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t>Paso 3 </a:t>
          </a:r>
        </a:p>
      </dsp:txBody>
      <dsp:txXfrm>
        <a:off x="2813620" y="0"/>
        <a:ext cx="1301006" cy="1484136"/>
      </dsp:txXfrm>
    </dsp:sp>
    <dsp:sp modelId="{9337415B-CCD1-42FD-96C4-A47E571E161F}">
      <dsp:nvSpPr>
        <dsp:cNvPr id="0" name=""/>
        <dsp:cNvSpPr/>
      </dsp:nvSpPr>
      <dsp:spPr>
        <a:xfrm>
          <a:off x="2913412" y="1256545"/>
          <a:ext cx="1040804" cy="144099"/>
        </a:xfrm>
        <a:prstGeom prst="roundRect">
          <a:avLst>
            <a:gd name="adj" fmla="val 10000"/>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s-ES" sz="1050" b="1" kern="1200" dirty="0">
              <a:solidFill>
                <a:schemeClr val="tx2">
                  <a:lumMod val="75000"/>
                </a:schemeClr>
              </a:solidFill>
            </a:rPr>
            <a:t>Servicio comunitario especialista de salud mental</a:t>
          </a:r>
        </a:p>
      </dsp:txBody>
      <dsp:txXfrm>
        <a:off x="2917633" y="1260766"/>
        <a:ext cx="1032362" cy="135657"/>
      </dsp:txXfrm>
    </dsp:sp>
    <dsp:sp modelId="{A3110E96-D0C1-4407-9AEB-5BC96F7D9948}">
      <dsp:nvSpPr>
        <dsp:cNvPr id="0" name=""/>
        <dsp:cNvSpPr/>
      </dsp:nvSpPr>
      <dsp:spPr>
        <a:xfrm>
          <a:off x="2870260" y="1920134"/>
          <a:ext cx="1273216" cy="2978827"/>
        </a:xfrm>
        <a:prstGeom prst="roundRect">
          <a:avLst>
            <a:gd name="adj" fmla="val 10000"/>
          </a:avLst>
        </a:prstGeom>
        <a:solidFill>
          <a:schemeClr val="accent5">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66725">
            <a:lnSpc>
              <a:spcPct val="90000"/>
            </a:lnSpc>
            <a:spcBef>
              <a:spcPct val="0"/>
            </a:spcBef>
            <a:spcAft>
              <a:spcPct val="35000"/>
            </a:spcAft>
            <a:buNone/>
          </a:pPr>
          <a:r>
            <a:rPr lang="es-ES" sz="1050" b="1" kern="1200" dirty="0">
              <a:solidFill>
                <a:schemeClr val="tx2">
                  <a:lumMod val="75000"/>
                </a:schemeClr>
              </a:solidFill>
            </a:rPr>
            <a:t>El apoyo a este nivel suele consistir en responder a los problemas de salud mental que afectan negativamente a la calidad de la vida personal/cotidiana y/o a la vida laboral de la familia. El tratamiento de apoyo centrado en la recuperación implicará una combinación de terapias psicológicas y/o terapias farmacológicas. </a:t>
          </a:r>
        </a:p>
      </dsp:txBody>
      <dsp:txXfrm>
        <a:off x="2907551" y="1957425"/>
        <a:ext cx="1198634" cy="2904245"/>
      </dsp:txXfrm>
    </dsp:sp>
    <dsp:sp modelId="{9C156724-3E10-4ECB-A613-413CB6F88875}">
      <dsp:nvSpPr>
        <dsp:cNvPr id="0" name=""/>
        <dsp:cNvSpPr/>
      </dsp:nvSpPr>
      <dsp:spPr>
        <a:xfrm>
          <a:off x="4224691" y="0"/>
          <a:ext cx="1301006" cy="4947121"/>
        </a:xfrm>
        <a:prstGeom prst="roundRect">
          <a:avLst>
            <a:gd name="adj" fmla="val 10000"/>
          </a:avLst>
        </a:prstGeom>
        <a:solidFill>
          <a:srgbClr val="0070C0"/>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bg1"/>
              </a:solidFill>
            </a:rPr>
            <a:t>Step 4</a:t>
          </a:r>
        </a:p>
      </dsp:txBody>
      <dsp:txXfrm>
        <a:off x="4224691" y="0"/>
        <a:ext cx="1301006" cy="1484136"/>
      </dsp:txXfrm>
    </dsp:sp>
    <dsp:sp modelId="{7E61F8F9-5560-4314-9BAF-53D02B6885E9}">
      <dsp:nvSpPr>
        <dsp:cNvPr id="0" name=""/>
        <dsp:cNvSpPr/>
      </dsp:nvSpPr>
      <dsp:spPr>
        <a:xfrm>
          <a:off x="5601740" y="0"/>
          <a:ext cx="1301006" cy="4947121"/>
        </a:xfrm>
        <a:prstGeom prst="roundRect">
          <a:avLst>
            <a:gd name="adj" fmla="val 10000"/>
          </a:avLst>
        </a:prstGeom>
        <a:solidFill>
          <a:schemeClr val="accent5">
            <a:lumMod val="7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kern="1200" dirty="0">
              <a:solidFill>
                <a:schemeClr val="bg1"/>
              </a:solidFill>
            </a:rPr>
            <a:t>Step 5 </a:t>
          </a:r>
        </a:p>
      </dsp:txBody>
      <dsp:txXfrm>
        <a:off x="5601740" y="0"/>
        <a:ext cx="1301006" cy="1484136"/>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89B63-EEF7-B54F-9BD2-F5F16671E6E3}"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360A2-B08B-044C-A2B9-FC0D1B66EC3F}" type="slidenum">
              <a:rPr lang="en-US" smtClean="0"/>
              <a:t>‹Nº›</a:t>
            </a:fld>
            <a:endParaRPr lang="en-US"/>
          </a:p>
        </p:txBody>
      </p:sp>
    </p:spTree>
    <p:extLst>
      <p:ext uri="{BB962C8B-B14F-4D97-AF65-F5344CB8AC3E}">
        <p14:creationId xmlns:p14="http://schemas.microsoft.com/office/powerpoint/2010/main" val="256741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75372A-F483-BF4C-A311-87AB670BD6E8}" type="slidenum">
              <a:rPr lang="en-US" smtClean="0"/>
              <a:t>86</a:t>
            </a:fld>
            <a:endParaRPr lang="en-US" dirty="0"/>
          </a:p>
        </p:txBody>
      </p:sp>
    </p:spTree>
    <p:extLst>
      <p:ext uri="{BB962C8B-B14F-4D97-AF65-F5344CB8AC3E}">
        <p14:creationId xmlns:p14="http://schemas.microsoft.com/office/powerpoint/2010/main" val="363242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C360A2-B08B-044C-A2B9-FC0D1B66EC3F}" type="slidenum">
              <a:rPr lang="en-US" smtClean="0"/>
              <a:t>108</a:t>
            </a:fld>
            <a:endParaRPr lang="en-US"/>
          </a:p>
        </p:txBody>
      </p:sp>
    </p:spTree>
    <p:extLst>
      <p:ext uri="{BB962C8B-B14F-4D97-AF65-F5344CB8AC3E}">
        <p14:creationId xmlns:p14="http://schemas.microsoft.com/office/powerpoint/2010/main" val="15990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C360A2-B08B-044C-A2B9-FC0D1B66EC3F}" type="slidenum">
              <a:rPr lang="en-US" smtClean="0"/>
              <a:t>112</a:t>
            </a:fld>
            <a:endParaRPr lang="en-US"/>
          </a:p>
        </p:txBody>
      </p:sp>
    </p:spTree>
    <p:extLst>
      <p:ext uri="{BB962C8B-B14F-4D97-AF65-F5344CB8AC3E}">
        <p14:creationId xmlns:p14="http://schemas.microsoft.com/office/powerpoint/2010/main" val="2961792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dinglehub.com/"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dinglehub.com/"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9FD016-6A40-5442-BC84-016874466579}"/>
              </a:ext>
            </a:extLst>
          </p:cNvPr>
          <p:cNvSpPr/>
          <p:nvPr userDrawn="1"/>
        </p:nvSpPr>
        <p:spPr>
          <a:xfrm>
            <a:off x="0" y="4085852"/>
            <a:ext cx="12191999" cy="210219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 logo&#10;&#10;Description automatically generated">
            <a:extLst>
              <a:ext uri="{FF2B5EF4-FFF2-40B4-BE49-F238E27FC236}">
                <a16:creationId xmlns:a16="http://schemas.microsoft.com/office/drawing/2014/main" id="{B882A0A8-568F-A542-B5CC-3016F5FCB8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435" y="218754"/>
            <a:ext cx="5620783" cy="3454586"/>
          </a:xfrm>
          <a:prstGeom prst="rect">
            <a:avLst/>
          </a:prstGeom>
        </p:spPr>
      </p:pic>
      <p:grpSp>
        <p:nvGrpSpPr>
          <p:cNvPr id="9" name="Group 8">
            <a:extLst>
              <a:ext uri="{FF2B5EF4-FFF2-40B4-BE49-F238E27FC236}">
                <a16:creationId xmlns:a16="http://schemas.microsoft.com/office/drawing/2014/main" id="{98E39BCB-102C-6148-87E7-F8C16C7664B9}"/>
              </a:ext>
            </a:extLst>
          </p:cNvPr>
          <p:cNvGrpSpPr/>
          <p:nvPr userDrawn="1"/>
        </p:nvGrpSpPr>
        <p:grpSpPr>
          <a:xfrm>
            <a:off x="7580826" y="3614177"/>
            <a:ext cx="4172785" cy="2573866"/>
            <a:chOff x="7710488" y="3714750"/>
            <a:chExt cx="3397250" cy="2095500"/>
          </a:xfrm>
          <a:solidFill>
            <a:schemeClr val="bg1"/>
          </a:solidFill>
        </p:grpSpPr>
        <p:grpSp>
          <p:nvGrpSpPr>
            <p:cNvPr id="10" name="Group 9">
              <a:extLst>
                <a:ext uri="{FF2B5EF4-FFF2-40B4-BE49-F238E27FC236}">
                  <a16:creationId xmlns:a16="http://schemas.microsoft.com/office/drawing/2014/main" id="{71AAB103-DD73-F349-895F-269426A5EF72}"/>
                </a:ext>
              </a:extLst>
            </p:cNvPr>
            <p:cNvGrpSpPr/>
            <p:nvPr/>
          </p:nvGrpSpPr>
          <p:grpSpPr>
            <a:xfrm>
              <a:off x="7710488" y="4968875"/>
              <a:ext cx="3397250" cy="841375"/>
              <a:chOff x="4395788" y="4967288"/>
              <a:chExt cx="3397250" cy="841375"/>
            </a:xfrm>
            <a:grpFill/>
          </p:grpSpPr>
          <p:sp>
            <p:nvSpPr>
              <p:cNvPr id="19" name="Freeform 18">
                <a:extLst>
                  <a:ext uri="{FF2B5EF4-FFF2-40B4-BE49-F238E27FC236}">
                    <a16:creationId xmlns:a16="http://schemas.microsoft.com/office/drawing/2014/main" id="{73111F6C-BC73-0A45-9FCC-6ED259FCD03B}"/>
                  </a:ext>
                </a:extLst>
              </p:cNvPr>
              <p:cNvSpPr>
                <a:spLocks/>
              </p:cNvSpPr>
              <p:nvPr/>
            </p:nvSpPr>
            <p:spPr bwMode="auto">
              <a:xfrm>
                <a:off x="4395788" y="5111750"/>
                <a:ext cx="3397250" cy="696913"/>
              </a:xfrm>
              <a:custGeom>
                <a:avLst/>
                <a:gdLst>
                  <a:gd name="T0" fmla="*/ 0 w 892"/>
                  <a:gd name="T1" fmla="*/ 183 h 183"/>
                  <a:gd name="T2" fmla="*/ 1 w 892"/>
                  <a:gd name="T3" fmla="*/ 0 h 183"/>
                  <a:gd name="T4" fmla="*/ 888 w 892"/>
                  <a:gd name="T5" fmla="*/ 0 h 183"/>
                  <a:gd name="T6" fmla="*/ 891 w 892"/>
                  <a:gd name="T7" fmla="*/ 127 h 183"/>
                  <a:gd name="T8" fmla="*/ 890 w 892"/>
                  <a:gd name="T9" fmla="*/ 182 h 183"/>
                </a:gdLst>
                <a:ahLst/>
                <a:cxnLst>
                  <a:cxn ang="0">
                    <a:pos x="T0" y="T1"/>
                  </a:cxn>
                  <a:cxn ang="0">
                    <a:pos x="T2" y="T3"/>
                  </a:cxn>
                  <a:cxn ang="0">
                    <a:pos x="T4" y="T5"/>
                  </a:cxn>
                  <a:cxn ang="0">
                    <a:pos x="T6" y="T7"/>
                  </a:cxn>
                  <a:cxn ang="0">
                    <a:pos x="T8" y="T9"/>
                  </a:cxn>
                </a:cxnLst>
                <a:rect l="0" t="0" r="r" b="b"/>
                <a:pathLst>
                  <a:path w="892" h="183">
                    <a:moveTo>
                      <a:pt x="0" y="183"/>
                    </a:moveTo>
                    <a:cubicBezTo>
                      <a:pt x="2" y="122"/>
                      <a:pt x="2" y="61"/>
                      <a:pt x="1" y="0"/>
                    </a:cubicBezTo>
                    <a:cubicBezTo>
                      <a:pt x="297" y="4"/>
                      <a:pt x="592" y="2"/>
                      <a:pt x="888" y="0"/>
                    </a:cubicBezTo>
                    <a:cubicBezTo>
                      <a:pt x="892" y="42"/>
                      <a:pt x="892" y="84"/>
                      <a:pt x="891" y="127"/>
                    </a:cubicBezTo>
                    <a:cubicBezTo>
                      <a:pt x="890" y="146"/>
                      <a:pt x="890" y="164"/>
                      <a:pt x="890" y="182"/>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0" name="Freeform 19">
                <a:extLst>
                  <a:ext uri="{FF2B5EF4-FFF2-40B4-BE49-F238E27FC236}">
                    <a16:creationId xmlns:a16="http://schemas.microsoft.com/office/drawing/2014/main" id="{E3183E71-903E-724A-91AD-1111CE461A22}"/>
                  </a:ext>
                </a:extLst>
              </p:cNvPr>
              <p:cNvSpPr>
                <a:spLocks/>
              </p:cNvSpPr>
              <p:nvPr/>
            </p:nvSpPr>
            <p:spPr bwMode="auto">
              <a:xfrm>
                <a:off x="4395788" y="4970463"/>
                <a:ext cx="285750" cy="130175"/>
              </a:xfrm>
              <a:custGeom>
                <a:avLst/>
                <a:gdLst>
                  <a:gd name="T0" fmla="*/ 0 w 75"/>
                  <a:gd name="T1" fmla="*/ 34 h 34"/>
                  <a:gd name="T2" fmla="*/ 75 w 75"/>
                  <a:gd name="T3" fmla="*/ 0 h 34"/>
                </a:gdLst>
                <a:ahLst/>
                <a:cxnLst>
                  <a:cxn ang="0">
                    <a:pos x="T0" y="T1"/>
                  </a:cxn>
                  <a:cxn ang="0">
                    <a:pos x="T2" y="T3"/>
                  </a:cxn>
                </a:cxnLst>
                <a:rect l="0" t="0" r="r" b="b"/>
                <a:pathLst>
                  <a:path w="75" h="34">
                    <a:moveTo>
                      <a:pt x="0" y="34"/>
                    </a:moveTo>
                    <a:cubicBezTo>
                      <a:pt x="25" y="23"/>
                      <a:pt x="50" y="11"/>
                      <a:pt x="7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1" name="Freeform 20">
                <a:extLst>
                  <a:ext uri="{FF2B5EF4-FFF2-40B4-BE49-F238E27FC236}">
                    <a16:creationId xmlns:a16="http://schemas.microsoft.com/office/drawing/2014/main" id="{5063078B-5791-F94A-8360-F8EADAEDEBEB}"/>
                  </a:ext>
                </a:extLst>
              </p:cNvPr>
              <p:cNvSpPr>
                <a:spLocks/>
              </p:cNvSpPr>
              <p:nvPr/>
            </p:nvSpPr>
            <p:spPr bwMode="auto">
              <a:xfrm>
                <a:off x="7496175" y="4970463"/>
                <a:ext cx="277813" cy="136525"/>
              </a:xfrm>
              <a:custGeom>
                <a:avLst/>
                <a:gdLst>
                  <a:gd name="T0" fmla="*/ 0 w 73"/>
                  <a:gd name="T1" fmla="*/ 0 h 36"/>
                  <a:gd name="T2" fmla="*/ 73 w 73"/>
                  <a:gd name="T3" fmla="*/ 36 h 36"/>
                </a:gdLst>
                <a:ahLst/>
                <a:cxnLst>
                  <a:cxn ang="0">
                    <a:pos x="T0" y="T1"/>
                  </a:cxn>
                  <a:cxn ang="0">
                    <a:pos x="T2" y="T3"/>
                  </a:cxn>
                </a:cxnLst>
                <a:rect l="0" t="0" r="r" b="b"/>
                <a:pathLst>
                  <a:path w="73" h="36">
                    <a:moveTo>
                      <a:pt x="0" y="0"/>
                    </a:moveTo>
                    <a:cubicBezTo>
                      <a:pt x="24" y="12"/>
                      <a:pt x="48" y="23"/>
                      <a:pt x="73" y="36"/>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2" name="Freeform 21">
                <a:extLst>
                  <a:ext uri="{FF2B5EF4-FFF2-40B4-BE49-F238E27FC236}">
                    <a16:creationId xmlns:a16="http://schemas.microsoft.com/office/drawing/2014/main" id="{71550892-B903-D948-9ED5-D3E950485196}"/>
                  </a:ext>
                </a:extLst>
              </p:cNvPr>
              <p:cNvSpPr>
                <a:spLocks/>
              </p:cNvSpPr>
              <p:nvPr/>
            </p:nvSpPr>
            <p:spPr bwMode="auto">
              <a:xfrm>
                <a:off x="4681538" y="4967288"/>
                <a:ext cx="2806700" cy="3175"/>
              </a:xfrm>
              <a:custGeom>
                <a:avLst/>
                <a:gdLst>
                  <a:gd name="T0" fmla="*/ 0 w 737"/>
                  <a:gd name="T1" fmla="*/ 0 h 1"/>
                  <a:gd name="T2" fmla="*/ 737 w 737"/>
                  <a:gd name="T3" fmla="*/ 0 h 1"/>
                </a:gdLst>
                <a:ahLst/>
                <a:cxnLst>
                  <a:cxn ang="0">
                    <a:pos x="T0" y="T1"/>
                  </a:cxn>
                  <a:cxn ang="0">
                    <a:pos x="T2" y="T3"/>
                  </a:cxn>
                </a:cxnLst>
                <a:rect l="0" t="0" r="r" b="b"/>
                <a:pathLst>
                  <a:path w="737" h="1">
                    <a:moveTo>
                      <a:pt x="0" y="0"/>
                    </a:moveTo>
                    <a:cubicBezTo>
                      <a:pt x="246" y="1"/>
                      <a:pt x="491" y="1"/>
                      <a:pt x="737"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1" name="Group 10">
              <a:extLst>
                <a:ext uri="{FF2B5EF4-FFF2-40B4-BE49-F238E27FC236}">
                  <a16:creationId xmlns:a16="http://schemas.microsoft.com/office/drawing/2014/main" id="{3C4A73FF-AB0F-2347-8F52-02E3D3790B2E}"/>
                </a:ext>
              </a:extLst>
            </p:cNvPr>
            <p:cNvGrpSpPr/>
            <p:nvPr/>
          </p:nvGrpSpPr>
          <p:grpSpPr>
            <a:xfrm>
              <a:off x="7991475" y="4300537"/>
              <a:ext cx="2814638" cy="671513"/>
              <a:chOff x="4676775" y="4298950"/>
              <a:chExt cx="2814638" cy="671513"/>
            </a:xfrm>
            <a:grpFill/>
          </p:grpSpPr>
          <p:sp>
            <p:nvSpPr>
              <p:cNvPr id="15" name="Freeform 14">
                <a:extLst>
                  <a:ext uri="{FF2B5EF4-FFF2-40B4-BE49-F238E27FC236}">
                    <a16:creationId xmlns:a16="http://schemas.microsoft.com/office/drawing/2014/main" id="{F8B2F589-FB63-F648-AC1B-A13EB1A354C4}"/>
                  </a:ext>
                </a:extLst>
              </p:cNvPr>
              <p:cNvSpPr>
                <a:spLocks/>
              </p:cNvSpPr>
              <p:nvPr/>
            </p:nvSpPr>
            <p:spPr bwMode="auto">
              <a:xfrm>
                <a:off x="4676775" y="4456113"/>
                <a:ext cx="2811463" cy="514350"/>
              </a:xfrm>
              <a:custGeom>
                <a:avLst/>
                <a:gdLst>
                  <a:gd name="T0" fmla="*/ 1 w 738"/>
                  <a:gd name="T1" fmla="*/ 134 h 135"/>
                  <a:gd name="T2" fmla="*/ 4 w 738"/>
                  <a:gd name="T3" fmla="*/ 0 h 135"/>
                  <a:gd name="T4" fmla="*/ 738 w 738"/>
                  <a:gd name="T5" fmla="*/ 1 h 135"/>
                  <a:gd name="T6" fmla="*/ 738 w 738"/>
                  <a:gd name="T7" fmla="*/ 135 h 135"/>
                </a:gdLst>
                <a:ahLst/>
                <a:cxnLst>
                  <a:cxn ang="0">
                    <a:pos x="T0" y="T1"/>
                  </a:cxn>
                  <a:cxn ang="0">
                    <a:pos x="T2" y="T3"/>
                  </a:cxn>
                  <a:cxn ang="0">
                    <a:pos x="T4" y="T5"/>
                  </a:cxn>
                  <a:cxn ang="0">
                    <a:pos x="T6" y="T7"/>
                  </a:cxn>
                </a:cxnLst>
                <a:rect l="0" t="0" r="r" b="b"/>
                <a:pathLst>
                  <a:path w="738" h="135">
                    <a:moveTo>
                      <a:pt x="1" y="134"/>
                    </a:moveTo>
                    <a:cubicBezTo>
                      <a:pt x="0" y="89"/>
                      <a:pt x="1" y="44"/>
                      <a:pt x="4" y="0"/>
                    </a:cubicBezTo>
                    <a:cubicBezTo>
                      <a:pt x="250" y="2"/>
                      <a:pt x="493" y="0"/>
                      <a:pt x="738" y="1"/>
                    </a:cubicBezTo>
                    <a:cubicBezTo>
                      <a:pt x="738" y="46"/>
                      <a:pt x="738" y="90"/>
                      <a:pt x="738" y="135"/>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6" name="Freeform 15">
                <a:extLst>
                  <a:ext uri="{FF2B5EF4-FFF2-40B4-BE49-F238E27FC236}">
                    <a16:creationId xmlns:a16="http://schemas.microsoft.com/office/drawing/2014/main" id="{0C1B3DEB-AC3F-314E-B4E2-61D62B41EA51}"/>
                  </a:ext>
                </a:extLst>
              </p:cNvPr>
              <p:cNvSpPr>
                <a:spLocks/>
              </p:cNvSpPr>
              <p:nvPr/>
            </p:nvSpPr>
            <p:spPr bwMode="auto">
              <a:xfrm>
                <a:off x="4692650" y="4311650"/>
                <a:ext cx="209550" cy="133350"/>
              </a:xfrm>
              <a:custGeom>
                <a:avLst/>
                <a:gdLst>
                  <a:gd name="T0" fmla="*/ 0 w 55"/>
                  <a:gd name="T1" fmla="*/ 35 h 35"/>
                  <a:gd name="T2" fmla="*/ 55 w 55"/>
                  <a:gd name="T3" fmla="*/ 0 h 35"/>
                </a:gdLst>
                <a:ahLst/>
                <a:cxnLst>
                  <a:cxn ang="0">
                    <a:pos x="T0" y="T1"/>
                  </a:cxn>
                  <a:cxn ang="0">
                    <a:pos x="T2" y="T3"/>
                  </a:cxn>
                </a:cxnLst>
                <a:rect l="0" t="0" r="r" b="b"/>
                <a:pathLst>
                  <a:path w="55" h="35">
                    <a:moveTo>
                      <a:pt x="0" y="35"/>
                    </a:moveTo>
                    <a:cubicBezTo>
                      <a:pt x="17" y="22"/>
                      <a:pt x="36" y="10"/>
                      <a:pt x="5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7" name="Freeform 16">
                <a:extLst>
                  <a:ext uri="{FF2B5EF4-FFF2-40B4-BE49-F238E27FC236}">
                    <a16:creationId xmlns:a16="http://schemas.microsoft.com/office/drawing/2014/main" id="{F850E0DD-463C-B34A-82BB-FCC190F8BD67}"/>
                  </a:ext>
                </a:extLst>
              </p:cNvPr>
              <p:cNvSpPr>
                <a:spLocks/>
              </p:cNvSpPr>
              <p:nvPr/>
            </p:nvSpPr>
            <p:spPr bwMode="auto">
              <a:xfrm>
                <a:off x="7267575" y="4322763"/>
                <a:ext cx="223838" cy="128588"/>
              </a:xfrm>
              <a:custGeom>
                <a:avLst/>
                <a:gdLst>
                  <a:gd name="T0" fmla="*/ 59 w 59"/>
                  <a:gd name="T1" fmla="*/ 34 h 34"/>
                  <a:gd name="T2" fmla="*/ 0 w 59"/>
                  <a:gd name="T3" fmla="*/ 0 h 34"/>
                </a:gdLst>
                <a:ahLst/>
                <a:cxnLst>
                  <a:cxn ang="0">
                    <a:pos x="T0" y="T1"/>
                  </a:cxn>
                  <a:cxn ang="0">
                    <a:pos x="T2" y="T3"/>
                  </a:cxn>
                </a:cxnLst>
                <a:rect l="0" t="0" r="r" b="b"/>
                <a:pathLst>
                  <a:path w="59" h="34">
                    <a:moveTo>
                      <a:pt x="59" y="34"/>
                    </a:moveTo>
                    <a:cubicBezTo>
                      <a:pt x="39" y="23"/>
                      <a:pt x="19" y="12"/>
                      <a:pt x="0"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8" name="Freeform 17">
                <a:extLst>
                  <a:ext uri="{FF2B5EF4-FFF2-40B4-BE49-F238E27FC236}">
                    <a16:creationId xmlns:a16="http://schemas.microsoft.com/office/drawing/2014/main" id="{22E807E6-5976-6D4C-A433-8140056B6403}"/>
                  </a:ext>
                </a:extLst>
              </p:cNvPr>
              <p:cNvSpPr>
                <a:spLocks/>
              </p:cNvSpPr>
              <p:nvPr/>
            </p:nvSpPr>
            <p:spPr bwMode="auto">
              <a:xfrm>
                <a:off x="4905375" y="4298950"/>
                <a:ext cx="2346325" cy="4763"/>
              </a:xfrm>
              <a:custGeom>
                <a:avLst/>
                <a:gdLst>
                  <a:gd name="T0" fmla="*/ 0 w 616"/>
                  <a:gd name="T1" fmla="*/ 1 h 1"/>
                  <a:gd name="T2" fmla="*/ 616 w 616"/>
                  <a:gd name="T3" fmla="*/ 0 h 1"/>
                </a:gdLst>
                <a:ahLst/>
                <a:cxnLst>
                  <a:cxn ang="0">
                    <a:pos x="T0" y="T1"/>
                  </a:cxn>
                  <a:cxn ang="0">
                    <a:pos x="T2" y="T3"/>
                  </a:cxn>
                </a:cxnLst>
                <a:rect l="0" t="0" r="r" b="b"/>
                <a:pathLst>
                  <a:path w="616" h="1">
                    <a:moveTo>
                      <a:pt x="0" y="1"/>
                    </a:moveTo>
                    <a:cubicBezTo>
                      <a:pt x="206" y="1"/>
                      <a:pt x="411" y="1"/>
                      <a:pt x="616"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2" name="Group 11">
              <a:extLst>
                <a:ext uri="{FF2B5EF4-FFF2-40B4-BE49-F238E27FC236}">
                  <a16:creationId xmlns:a16="http://schemas.microsoft.com/office/drawing/2014/main" id="{3740689A-2F85-A447-9D16-6686D7502BAE}"/>
                </a:ext>
              </a:extLst>
            </p:cNvPr>
            <p:cNvGrpSpPr/>
            <p:nvPr/>
          </p:nvGrpSpPr>
          <p:grpSpPr>
            <a:xfrm>
              <a:off x="8216900" y="3714750"/>
              <a:ext cx="2360613" cy="598487"/>
              <a:chOff x="4902200" y="3713163"/>
              <a:chExt cx="2360613" cy="598487"/>
            </a:xfrm>
            <a:grpFill/>
          </p:grpSpPr>
          <p:sp>
            <p:nvSpPr>
              <p:cNvPr id="13" name="Freeform 12">
                <a:extLst>
                  <a:ext uri="{FF2B5EF4-FFF2-40B4-BE49-F238E27FC236}">
                    <a16:creationId xmlns:a16="http://schemas.microsoft.com/office/drawing/2014/main" id="{88FA5BF9-ECF1-2845-B3E7-09EEAC7BD688}"/>
                  </a:ext>
                </a:extLst>
              </p:cNvPr>
              <p:cNvSpPr>
                <a:spLocks/>
              </p:cNvSpPr>
              <p:nvPr/>
            </p:nvSpPr>
            <p:spPr bwMode="auto">
              <a:xfrm>
                <a:off x="4902200" y="3822700"/>
                <a:ext cx="2360613" cy="488950"/>
              </a:xfrm>
              <a:custGeom>
                <a:avLst/>
                <a:gdLst>
                  <a:gd name="T0" fmla="*/ 3 w 620"/>
                  <a:gd name="T1" fmla="*/ 126 h 128"/>
                  <a:gd name="T2" fmla="*/ 2 w 620"/>
                  <a:gd name="T3" fmla="*/ 0 h 128"/>
                  <a:gd name="T4" fmla="*/ 367 w 620"/>
                  <a:gd name="T5" fmla="*/ 3 h 128"/>
                  <a:gd name="T6" fmla="*/ 619 w 620"/>
                  <a:gd name="T7" fmla="*/ 2 h 128"/>
                  <a:gd name="T8" fmla="*/ 618 w 620"/>
                  <a:gd name="T9" fmla="*/ 128 h 128"/>
                </a:gdLst>
                <a:ahLst/>
                <a:cxnLst>
                  <a:cxn ang="0">
                    <a:pos x="T0" y="T1"/>
                  </a:cxn>
                  <a:cxn ang="0">
                    <a:pos x="T2" y="T3"/>
                  </a:cxn>
                  <a:cxn ang="0">
                    <a:pos x="T4" y="T5"/>
                  </a:cxn>
                  <a:cxn ang="0">
                    <a:pos x="T6" y="T7"/>
                  </a:cxn>
                  <a:cxn ang="0">
                    <a:pos x="T8" y="T9"/>
                  </a:cxn>
                </a:cxnLst>
                <a:rect l="0" t="0" r="r" b="b"/>
                <a:pathLst>
                  <a:path w="620" h="128">
                    <a:moveTo>
                      <a:pt x="3" y="126"/>
                    </a:moveTo>
                    <a:cubicBezTo>
                      <a:pt x="0" y="84"/>
                      <a:pt x="0" y="42"/>
                      <a:pt x="2" y="0"/>
                    </a:cubicBezTo>
                    <a:cubicBezTo>
                      <a:pt x="124" y="1"/>
                      <a:pt x="245" y="2"/>
                      <a:pt x="367" y="3"/>
                    </a:cubicBezTo>
                    <a:cubicBezTo>
                      <a:pt x="370" y="3"/>
                      <a:pt x="538" y="1"/>
                      <a:pt x="619" y="2"/>
                    </a:cubicBezTo>
                    <a:cubicBezTo>
                      <a:pt x="620" y="44"/>
                      <a:pt x="620" y="86"/>
                      <a:pt x="618" y="128"/>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C02740F1-0321-AE4D-BD68-A0FEB60A2FF9}"/>
                  </a:ext>
                </a:extLst>
              </p:cNvPr>
              <p:cNvSpPr>
                <a:spLocks/>
              </p:cNvSpPr>
              <p:nvPr/>
            </p:nvSpPr>
            <p:spPr bwMode="auto">
              <a:xfrm>
                <a:off x="4905375" y="3713163"/>
                <a:ext cx="2357438" cy="117475"/>
              </a:xfrm>
              <a:custGeom>
                <a:avLst/>
                <a:gdLst>
                  <a:gd name="T0" fmla="*/ 0 w 619"/>
                  <a:gd name="T1" fmla="*/ 28 h 31"/>
                  <a:gd name="T2" fmla="*/ 48 w 619"/>
                  <a:gd name="T3" fmla="*/ 1 h 31"/>
                  <a:gd name="T4" fmla="*/ 572 w 619"/>
                  <a:gd name="T5" fmla="*/ 0 h 31"/>
                  <a:gd name="T6" fmla="*/ 586 w 619"/>
                  <a:gd name="T7" fmla="*/ 6 h 31"/>
                  <a:gd name="T8" fmla="*/ 619 w 619"/>
                  <a:gd name="T9" fmla="*/ 31 h 31"/>
                </a:gdLst>
                <a:ahLst/>
                <a:cxnLst>
                  <a:cxn ang="0">
                    <a:pos x="T0" y="T1"/>
                  </a:cxn>
                  <a:cxn ang="0">
                    <a:pos x="T2" y="T3"/>
                  </a:cxn>
                  <a:cxn ang="0">
                    <a:pos x="T4" y="T5"/>
                  </a:cxn>
                  <a:cxn ang="0">
                    <a:pos x="T6" y="T7"/>
                  </a:cxn>
                  <a:cxn ang="0">
                    <a:pos x="T8" y="T9"/>
                  </a:cxn>
                </a:cxnLst>
                <a:rect l="0" t="0" r="r" b="b"/>
                <a:pathLst>
                  <a:path w="619" h="31">
                    <a:moveTo>
                      <a:pt x="0" y="28"/>
                    </a:moveTo>
                    <a:cubicBezTo>
                      <a:pt x="16" y="20"/>
                      <a:pt x="33" y="11"/>
                      <a:pt x="48" y="1"/>
                    </a:cubicBezTo>
                    <a:cubicBezTo>
                      <a:pt x="223" y="1"/>
                      <a:pt x="397" y="0"/>
                      <a:pt x="572" y="0"/>
                    </a:cubicBezTo>
                    <a:cubicBezTo>
                      <a:pt x="577" y="0"/>
                      <a:pt x="581" y="4"/>
                      <a:pt x="586" y="6"/>
                    </a:cubicBezTo>
                    <a:cubicBezTo>
                      <a:pt x="597" y="14"/>
                      <a:pt x="609" y="22"/>
                      <a:pt x="619" y="31"/>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pic>
        <p:nvPicPr>
          <p:cNvPr id="25" name="Picture 24">
            <a:extLst>
              <a:ext uri="{FF2B5EF4-FFF2-40B4-BE49-F238E27FC236}">
                <a16:creationId xmlns:a16="http://schemas.microsoft.com/office/drawing/2014/main" id="{6892391D-57BF-0B49-B49A-B5E985498182}"/>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9667218" y="5596830"/>
            <a:ext cx="1892377" cy="434551"/>
          </a:xfrm>
          <a:prstGeom prst="rect">
            <a:avLst/>
          </a:prstGeom>
          <a:ln>
            <a:noFill/>
          </a:ln>
          <a:extLst>
            <a:ext uri="{53640926-AAD7-44D8-BBD7-CCE9431645EC}">
              <a14:shadowObscured xmlns:a14="http://schemas.microsoft.com/office/drawing/2010/main"/>
            </a:ext>
          </a:extLst>
        </p:spPr>
      </p:pic>
      <p:sp>
        <p:nvSpPr>
          <p:cNvPr id="26" name="Text Placeholder 23">
            <a:extLst>
              <a:ext uri="{FF2B5EF4-FFF2-40B4-BE49-F238E27FC236}">
                <a16:creationId xmlns:a16="http://schemas.microsoft.com/office/drawing/2014/main" id="{971E59D3-A119-8B4E-A63E-7946DE9464B8}"/>
              </a:ext>
            </a:extLst>
          </p:cNvPr>
          <p:cNvSpPr>
            <a:spLocks noGrp="1"/>
          </p:cNvSpPr>
          <p:nvPr>
            <p:ph type="body" sz="quarter" idx="16" hasCustomPrompt="1"/>
          </p:nvPr>
        </p:nvSpPr>
        <p:spPr>
          <a:xfrm>
            <a:off x="605014" y="5352225"/>
            <a:ext cx="6024386" cy="582221"/>
          </a:xfrm>
        </p:spPr>
        <p:txBody>
          <a:bodyPr>
            <a:normAutofit/>
          </a:bodyPr>
          <a:lstStyle>
            <a:lvl1pPr marL="0" indent="0" algn="l">
              <a:buNone/>
              <a:defRPr sz="3200" b="0" i="0">
                <a:solidFill>
                  <a:srgbClr val="231F20"/>
                </a:solidFill>
                <a:latin typeface="Josefin Sans" pitchFamily="2" charset="77"/>
              </a:defRPr>
            </a:lvl1pPr>
          </a:lstStyle>
          <a:p>
            <a:pPr lvl="0"/>
            <a:r>
              <a:rPr lang="en-US" dirty="0"/>
              <a:t>Sub-Heading</a:t>
            </a:r>
          </a:p>
        </p:txBody>
      </p:sp>
      <p:sp>
        <p:nvSpPr>
          <p:cNvPr id="27" name="Text Placeholder 23">
            <a:extLst>
              <a:ext uri="{FF2B5EF4-FFF2-40B4-BE49-F238E27FC236}">
                <a16:creationId xmlns:a16="http://schemas.microsoft.com/office/drawing/2014/main" id="{53A2ABC6-0D98-4847-AF4E-9F68E1C73791}"/>
              </a:ext>
            </a:extLst>
          </p:cNvPr>
          <p:cNvSpPr>
            <a:spLocks noGrp="1"/>
          </p:cNvSpPr>
          <p:nvPr>
            <p:ph type="body" sz="quarter" idx="17" hasCustomPrompt="1"/>
          </p:nvPr>
        </p:nvSpPr>
        <p:spPr>
          <a:xfrm>
            <a:off x="605014" y="4325890"/>
            <a:ext cx="6024386"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1</a:t>
            </a:r>
          </a:p>
        </p:txBody>
      </p:sp>
    </p:spTree>
    <p:extLst>
      <p:ext uri="{BB962C8B-B14F-4D97-AF65-F5344CB8AC3E}">
        <p14:creationId xmlns:p14="http://schemas.microsoft.com/office/powerpoint/2010/main" val="308997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deas slid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035D778-1A14-9C4F-B613-0DBAAD421CE7}"/>
              </a:ext>
            </a:extLst>
          </p:cNvPr>
          <p:cNvSpPr>
            <a:spLocks/>
          </p:cNvSpPr>
          <p:nvPr userDrawn="1"/>
        </p:nvSpPr>
        <p:spPr bwMode="auto">
          <a:xfrm>
            <a:off x="4830849" y="139749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8" name="Freeform 7">
            <a:extLst>
              <a:ext uri="{FF2B5EF4-FFF2-40B4-BE49-F238E27FC236}">
                <a16:creationId xmlns:a16="http://schemas.microsoft.com/office/drawing/2014/main" id="{11DDFF66-412A-8744-B744-8F3642DAAEEB}"/>
              </a:ext>
            </a:extLst>
          </p:cNvPr>
          <p:cNvSpPr>
            <a:spLocks/>
          </p:cNvSpPr>
          <p:nvPr/>
        </p:nvSpPr>
        <p:spPr bwMode="auto">
          <a:xfrm>
            <a:off x="4750680" y="150526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45" name="Group 44">
            <a:extLst>
              <a:ext uri="{FF2B5EF4-FFF2-40B4-BE49-F238E27FC236}">
                <a16:creationId xmlns:a16="http://schemas.microsoft.com/office/drawing/2014/main" id="{C538356A-EC19-224A-B603-1ED1D068B929}"/>
              </a:ext>
            </a:extLst>
          </p:cNvPr>
          <p:cNvGrpSpPr/>
          <p:nvPr userDrawn="1"/>
        </p:nvGrpSpPr>
        <p:grpSpPr>
          <a:xfrm>
            <a:off x="4246807" y="1357000"/>
            <a:ext cx="921623" cy="2887662"/>
            <a:chOff x="3937000" y="1157923"/>
            <a:chExt cx="1233488" cy="3113087"/>
          </a:xfrm>
        </p:grpSpPr>
        <p:sp>
          <p:nvSpPr>
            <p:cNvPr id="10" name="Freeform 9">
              <a:extLst>
                <a:ext uri="{FF2B5EF4-FFF2-40B4-BE49-F238E27FC236}">
                  <a16:creationId xmlns:a16="http://schemas.microsoft.com/office/drawing/2014/main" id="{4711C606-08F9-804B-801A-C0F0E679C8E0}"/>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10">
              <a:extLst>
                <a:ext uri="{FF2B5EF4-FFF2-40B4-BE49-F238E27FC236}">
                  <a16:creationId xmlns:a16="http://schemas.microsoft.com/office/drawing/2014/main" id="{7764CB4A-7B46-D24A-97D1-B8B3572AC08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37653A5D-B7D2-0E49-AB98-03D6C81F6011}"/>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32" name="Text Placeholder 23">
            <a:extLst>
              <a:ext uri="{FF2B5EF4-FFF2-40B4-BE49-F238E27FC236}">
                <a16:creationId xmlns:a16="http://schemas.microsoft.com/office/drawing/2014/main" id="{DBE9BE9B-CAD6-2F46-B458-0763A039B72B}"/>
              </a:ext>
            </a:extLst>
          </p:cNvPr>
          <p:cNvSpPr>
            <a:spLocks noGrp="1"/>
          </p:cNvSpPr>
          <p:nvPr>
            <p:ph type="body" sz="quarter" idx="16" hasCustomPrompt="1"/>
          </p:nvPr>
        </p:nvSpPr>
        <p:spPr>
          <a:xfrm>
            <a:off x="486996" y="558453"/>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34" name="Text Placeholder 23">
            <a:extLst>
              <a:ext uri="{FF2B5EF4-FFF2-40B4-BE49-F238E27FC236}">
                <a16:creationId xmlns:a16="http://schemas.microsoft.com/office/drawing/2014/main" id="{95C7DF23-FA0E-6D4A-836A-5800BA5617E3}"/>
              </a:ext>
            </a:extLst>
          </p:cNvPr>
          <p:cNvSpPr>
            <a:spLocks noGrp="1"/>
          </p:cNvSpPr>
          <p:nvPr>
            <p:ph type="body" sz="quarter" idx="17" hasCustomPrompt="1"/>
          </p:nvPr>
        </p:nvSpPr>
        <p:spPr>
          <a:xfrm>
            <a:off x="454080" y="2213486"/>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35" name="Text Placeholder 23">
            <a:extLst>
              <a:ext uri="{FF2B5EF4-FFF2-40B4-BE49-F238E27FC236}">
                <a16:creationId xmlns:a16="http://schemas.microsoft.com/office/drawing/2014/main" id="{B642D40D-91EB-0F4E-93C0-7D8E66EA1FA2}"/>
              </a:ext>
            </a:extLst>
          </p:cNvPr>
          <p:cNvSpPr>
            <a:spLocks noGrp="1"/>
          </p:cNvSpPr>
          <p:nvPr>
            <p:ph type="body" sz="quarter" idx="18" hasCustomPrompt="1"/>
          </p:nvPr>
        </p:nvSpPr>
        <p:spPr>
          <a:xfrm>
            <a:off x="496599" y="3993039"/>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grpSp>
        <p:nvGrpSpPr>
          <p:cNvPr id="39" name="Group 38">
            <a:extLst>
              <a:ext uri="{FF2B5EF4-FFF2-40B4-BE49-F238E27FC236}">
                <a16:creationId xmlns:a16="http://schemas.microsoft.com/office/drawing/2014/main" id="{3470393C-7A3C-D748-BEFC-9D98DFCAFC1B}"/>
              </a:ext>
            </a:extLst>
          </p:cNvPr>
          <p:cNvGrpSpPr/>
          <p:nvPr userDrawn="1"/>
        </p:nvGrpSpPr>
        <p:grpSpPr>
          <a:xfrm>
            <a:off x="4830849" y="640753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6E113167-BEC2-0344-AAE3-F84A18F3A4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6626F60B-6258-6E4E-9D30-72842C4197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42" name="Text Placeholder 23">
            <a:extLst>
              <a:ext uri="{FF2B5EF4-FFF2-40B4-BE49-F238E27FC236}">
                <a16:creationId xmlns:a16="http://schemas.microsoft.com/office/drawing/2014/main" id="{27830132-4FDD-9441-BB75-533A4FD0F1E9}"/>
              </a:ext>
            </a:extLst>
          </p:cNvPr>
          <p:cNvSpPr>
            <a:spLocks noGrp="1"/>
          </p:cNvSpPr>
          <p:nvPr>
            <p:ph type="body" sz="quarter" idx="19" hasCustomPrompt="1"/>
          </p:nvPr>
        </p:nvSpPr>
        <p:spPr>
          <a:xfrm>
            <a:off x="8960436" y="558453"/>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43" name="Text Placeholder 23">
            <a:extLst>
              <a:ext uri="{FF2B5EF4-FFF2-40B4-BE49-F238E27FC236}">
                <a16:creationId xmlns:a16="http://schemas.microsoft.com/office/drawing/2014/main" id="{188E93C1-C57C-7C42-8E67-C7D925754297}"/>
              </a:ext>
            </a:extLst>
          </p:cNvPr>
          <p:cNvSpPr>
            <a:spLocks noGrp="1"/>
          </p:cNvSpPr>
          <p:nvPr>
            <p:ph type="body" sz="quarter" idx="20" hasCustomPrompt="1"/>
          </p:nvPr>
        </p:nvSpPr>
        <p:spPr>
          <a:xfrm>
            <a:off x="8927520" y="2213486"/>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44" name="Text Placeholder 23">
            <a:extLst>
              <a:ext uri="{FF2B5EF4-FFF2-40B4-BE49-F238E27FC236}">
                <a16:creationId xmlns:a16="http://schemas.microsoft.com/office/drawing/2014/main" id="{86E9F1C1-53F3-FB4E-B21E-805520548055}"/>
              </a:ext>
            </a:extLst>
          </p:cNvPr>
          <p:cNvSpPr>
            <a:spLocks noGrp="1"/>
          </p:cNvSpPr>
          <p:nvPr>
            <p:ph type="body" sz="quarter" idx="21" hasCustomPrompt="1"/>
          </p:nvPr>
        </p:nvSpPr>
        <p:spPr>
          <a:xfrm>
            <a:off x="8970039" y="3993039"/>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grpSp>
        <p:nvGrpSpPr>
          <p:cNvPr id="46" name="Group 45">
            <a:extLst>
              <a:ext uri="{FF2B5EF4-FFF2-40B4-BE49-F238E27FC236}">
                <a16:creationId xmlns:a16="http://schemas.microsoft.com/office/drawing/2014/main" id="{10E6CFB0-F7F0-FE46-82A3-E5F2E2B0BFAC}"/>
              </a:ext>
            </a:extLst>
          </p:cNvPr>
          <p:cNvGrpSpPr/>
          <p:nvPr userDrawn="1"/>
        </p:nvGrpSpPr>
        <p:grpSpPr>
          <a:xfrm flipH="1">
            <a:off x="6990670" y="1357000"/>
            <a:ext cx="921623" cy="2887662"/>
            <a:chOff x="3937000" y="1157923"/>
            <a:chExt cx="1233488" cy="3113087"/>
          </a:xfrm>
        </p:grpSpPr>
        <p:sp>
          <p:nvSpPr>
            <p:cNvPr id="47" name="Freeform 46">
              <a:extLst>
                <a:ext uri="{FF2B5EF4-FFF2-40B4-BE49-F238E27FC236}">
                  <a16:creationId xmlns:a16="http://schemas.microsoft.com/office/drawing/2014/main" id="{ACF29897-52B4-DF4D-BC11-67CD297A18A5}"/>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47">
              <a:extLst>
                <a:ext uri="{FF2B5EF4-FFF2-40B4-BE49-F238E27FC236}">
                  <a16:creationId xmlns:a16="http://schemas.microsoft.com/office/drawing/2014/main" id="{13AD4F2C-2668-2842-8303-972AAB51C6F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48">
              <a:extLst>
                <a:ext uri="{FF2B5EF4-FFF2-40B4-BE49-F238E27FC236}">
                  <a16:creationId xmlns:a16="http://schemas.microsoft.com/office/drawing/2014/main" id="{C0AEA0CC-2243-E44B-8A6C-6205645DB123}"/>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51" name="Text Placeholder 23">
            <a:extLst>
              <a:ext uri="{FF2B5EF4-FFF2-40B4-BE49-F238E27FC236}">
                <a16:creationId xmlns:a16="http://schemas.microsoft.com/office/drawing/2014/main" id="{71C015DD-1D03-0340-AC71-A772C6C7CCD9}"/>
              </a:ext>
            </a:extLst>
          </p:cNvPr>
          <p:cNvSpPr>
            <a:spLocks noGrp="1"/>
          </p:cNvSpPr>
          <p:nvPr>
            <p:ph type="body" sz="quarter" idx="22" hasCustomPrompt="1"/>
          </p:nvPr>
        </p:nvSpPr>
        <p:spPr>
          <a:xfrm>
            <a:off x="4751196" y="2428246"/>
            <a:ext cx="2574325" cy="866961"/>
          </a:xfrm>
        </p:spPr>
        <p:txBody>
          <a:bodyPr>
            <a:noAutofit/>
          </a:bodyPr>
          <a:lstStyle>
            <a:lvl1pPr marL="0" indent="0" algn="ctr">
              <a:buNone/>
              <a:defRPr sz="7200" b="1" i="0">
                <a:solidFill>
                  <a:srgbClr val="231F20"/>
                </a:solidFill>
                <a:latin typeface="Amatic SC" pitchFamily="2" charset="0"/>
              </a:defRPr>
            </a:lvl1pPr>
          </a:lstStyle>
          <a:p>
            <a:pPr lvl="0"/>
            <a:r>
              <a:rPr lang="en-US" dirty="0"/>
              <a:t>IDEAS</a:t>
            </a:r>
          </a:p>
        </p:txBody>
      </p:sp>
    </p:spTree>
    <p:extLst>
      <p:ext uri="{BB962C8B-B14F-4D97-AF65-F5344CB8AC3E}">
        <p14:creationId xmlns:p14="http://schemas.microsoft.com/office/powerpoint/2010/main" val="239461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 Step Inforgraphic">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9A2C53A7-BB49-4F41-AA3F-E8B2A222B65E}"/>
              </a:ext>
            </a:extLst>
          </p:cNvPr>
          <p:cNvSpPr>
            <a:spLocks/>
          </p:cNvSpPr>
          <p:nvPr userDrawn="1"/>
        </p:nvSpPr>
        <p:spPr bwMode="auto">
          <a:xfrm>
            <a:off x="4096628" y="3493625"/>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 name="Freeform 16">
            <a:extLst>
              <a:ext uri="{FF2B5EF4-FFF2-40B4-BE49-F238E27FC236}">
                <a16:creationId xmlns:a16="http://schemas.microsoft.com/office/drawing/2014/main" id="{D75DCBDB-641C-6147-A26C-94335ACBBD70}"/>
              </a:ext>
            </a:extLst>
          </p:cNvPr>
          <p:cNvSpPr>
            <a:spLocks/>
          </p:cNvSpPr>
          <p:nvPr userDrawn="1"/>
        </p:nvSpPr>
        <p:spPr bwMode="auto">
          <a:xfrm>
            <a:off x="2466537" y="2935288"/>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 name="Freeform 16">
            <a:extLst>
              <a:ext uri="{FF2B5EF4-FFF2-40B4-BE49-F238E27FC236}">
                <a16:creationId xmlns:a16="http://schemas.microsoft.com/office/drawing/2014/main" id="{8E518C8B-55D1-524E-BBDE-640699DD0C38}"/>
              </a:ext>
            </a:extLst>
          </p:cNvPr>
          <p:cNvSpPr>
            <a:spLocks/>
          </p:cNvSpPr>
          <p:nvPr userDrawn="1"/>
        </p:nvSpPr>
        <p:spPr bwMode="auto">
          <a:xfrm>
            <a:off x="865188" y="3520659"/>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 name="Freeform 16">
            <a:extLst>
              <a:ext uri="{FF2B5EF4-FFF2-40B4-BE49-F238E27FC236}">
                <a16:creationId xmlns:a16="http://schemas.microsoft.com/office/drawing/2014/main" id="{4E028B2E-5EFB-5A4A-A402-5570CDF6DF13}"/>
              </a:ext>
            </a:extLst>
          </p:cNvPr>
          <p:cNvSpPr>
            <a:spLocks/>
          </p:cNvSpPr>
          <p:nvPr userDrawn="1"/>
        </p:nvSpPr>
        <p:spPr bwMode="auto">
          <a:xfrm>
            <a:off x="5649202" y="2843590"/>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 name="Freeform 16">
            <a:extLst>
              <a:ext uri="{FF2B5EF4-FFF2-40B4-BE49-F238E27FC236}">
                <a16:creationId xmlns:a16="http://schemas.microsoft.com/office/drawing/2014/main" id="{9D241445-0F8D-2345-AD7E-8C460EC03CFF}"/>
              </a:ext>
            </a:extLst>
          </p:cNvPr>
          <p:cNvSpPr>
            <a:spLocks/>
          </p:cNvSpPr>
          <p:nvPr userDrawn="1"/>
        </p:nvSpPr>
        <p:spPr bwMode="auto">
          <a:xfrm>
            <a:off x="7232895" y="3500984"/>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 name="Freeform 16">
            <a:extLst>
              <a:ext uri="{FF2B5EF4-FFF2-40B4-BE49-F238E27FC236}">
                <a16:creationId xmlns:a16="http://schemas.microsoft.com/office/drawing/2014/main" id="{94446811-CC3E-0B4C-9D2E-4E03D1F14791}"/>
              </a:ext>
            </a:extLst>
          </p:cNvPr>
          <p:cNvSpPr>
            <a:spLocks/>
          </p:cNvSpPr>
          <p:nvPr userDrawn="1"/>
        </p:nvSpPr>
        <p:spPr bwMode="auto">
          <a:xfrm>
            <a:off x="8800000" y="2838202"/>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 name="Freeform 16">
            <a:extLst>
              <a:ext uri="{FF2B5EF4-FFF2-40B4-BE49-F238E27FC236}">
                <a16:creationId xmlns:a16="http://schemas.microsoft.com/office/drawing/2014/main" id="{C44827FF-F978-3847-9A82-F426EE918821}"/>
              </a:ext>
            </a:extLst>
          </p:cNvPr>
          <p:cNvSpPr>
            <a:spLocks/>
          </p:cNvSpPr>
          <p:nvPr userDrawn="1"/>
        </p:nvSpPr>
        <p:spPr bwMode="auto">
          <a:xfrm>
            <a:off x="10301113" y="3501321"/>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 name="Freeform 8">
            <a:extLst>
              <a:ext uri="{FF2B5EF4-FFF2-40B4-BE49-F238E27FC236}">
                <a16:creationId xmlns:a16="http://schemas.microsoft.com/office/drawing/2014/main" id="{A9309C19-B2A3-AD49-B9AC-3AE368EC5975}"/>
              </a:ext>
            </a:extLst>
          </p:cNvPr>
          <p:cNvSpPr>
            <a:spLocks/>
          </p:cNvSpPr>
          <p:nvPr userDrawn="1"/>
        </p:nvSpPr>
        <p:spPr bwMode="auto">
          <a:xfrm>
            <a:off x="60325" y="5473700"/>
            <a:ext cx="1052513" cy="22225"/>
          </a:xfrm>
          <a:custGeom>
            <a:avLst/>
            <a:gdLst>
              <a:gd name="T0" fmla="*/ 0 w 276"/>
              <a:gd name="T1" fmla="*/ 6 h 6"/>
              <a:gd name="T2" fmla="*/ 276 w 276"/>
              <a:gd name="T3" fmla="*/ 0 h 6"/>
            </a:gdLst>
            <a:ahLst/>
            <a:cxnLst>
              <a:cxn ang="0">
                <a:pos x="T0" y="T1"/>
              </a:cxn>
              <a:cxn ang="0">
                <a:pos x="T2" y="T3"/>
              </a:cxn>
            </a:cxnLst>
            <a:rect l="0" t="0" r="r" b="b"/>
            <a:pathLst>
              <a:path w="276" h="6">
                <a:moveTo>
                  <a:pt x="0" y="6"/>
                </a:moveTo>
                <a:cubicBezTo>
                  <a:pt x="92" y="4"/>
                  <a:pt x="184" y="2"/>
                  <a:pt x="276"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3" name="Freeform 9">
            <a:extLst>
              <a:ext uri="{FF2B5EF4-FFF2-40B4-BE49-F238E27FC236}">
                <a16:creationId xmlns:a16="http://schemas.microsoft.com/office/drawing/2014/main" id="{3B8B587D-44E9-2E4C-A877-DCF820EAED8D}"/>
              </a:ext>
            </a:extLst>
          </p:cNvPr>
          <p:cNvSpPr>
            <a:spLocks/>
          </p:cNvSpPr>
          <p:nvPr userDrawn="1"/>
        </p:nvSpPr>
        <p:spPr bwMode="auto">
          <a:xfrm>
            <a:off x="1641475" y="5489575"/>
            <a:ext cx="1042988" cy="0"/>
          </a:xfrm>
          <a:custGeom>
            <a:avLst/>
            <a:gdLst>
              <a:gd name="T0" fmla="*/ 0 w 274"/>
              <a:gd name="T1" fmla="*/ 274 w 274"/>
            </a:gdLst>
            <a:ahLst/>
            <a:cxnLst>
              <a:cxn ang="0">
                <a:pos x="T0" y="0"/>
              </a:cxn>
              <a:cxn ang="0">
                <a:pos x="T1" y="0"/>
              </a:cxn>
            </a:cxnLst>
            <a:rect l="0" t="0" r="r" b="b"/>
            <a:pathLst>
              <a:path w="274">
                <a:moveTo>
                  <a:pt x="0" y="0"/>
                </a:moveTo>
                <a:cubicBezTo>
                  <a:pt x="91" y="0"/>
                  <a:pt x="183" y="0"/>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0">
            <a:extLst>
              <a:ext uri="{FF2B5EF4-FFF2-40B4-BE49-F238E27FC236}">
                <a16:creationId xmlns:a16="http://schemas.microsoft.com/office/drawing/2014/main" id="{A2F424A1-27FE-A546-9358-AA203B73F78E}"/>
              </a:ext>
            </a:extLst>
          </p:cNvPr>
          <p:cNvSpPr>
            <a:spLocks/>
          </p:cNvSpPr>
          <p:nvPr userDrawn="1"/>
        </p:nvSpPr>
        <p:spPr bwMode="auto">
          <a:xfrm>
            <a:off x="3214688" y="5492750"/>
            <a:ext cx="1036638" cy="7938"/>
          </a:xfrm>
          <a:custGeom>
            <a:avLst/>
            <a:gdLst>
              <a:gd name="T0" fmla="*/ 0 w 272"/>
              <a:gd name="T1" fmla="*/ 0 h 2"/>
              <a:gd name="T2" fmla="*/ 272 w 272"/>
              <a:gd name="T3" fmla="*/ 2 h 2"/>
            </a:gdLst>
            <a:ahLst/>
            <a:cxnLst>
              <a:cxn ang="0">
                <a:pos x="T0" y="T1"/>
              </a:cxn>
              <a:cxn ang="0">
                <a:pos x="T2" y="T3"/>
              </a:cxn>
            </a:cxnLst>
            <a:rect l="0" t="0" r="r" b="b"/>
            <a:pathLst>
              <a:path w="272" h="2">
                <a:moveTo>
                  <a:pt x="0" y="0"/>
                </a:moveTo>
                <a:cubicBezTo>
                  <a:pt x="91" y="1"/>
                  <a:pt x="181" y="1"/>
                  <a:pt x="272" y="2"/>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5" name="Freeform 11">
            <a:extLst>
              <a:ext uri="{FF2B5EF4-FFF2-40B4-BE49-F238E27FC236}">
                <a16:creationId xmlns:a16="http://schemas.microsoft.com/office/drawing/2014/main" id="{592CE979-7215-CA4B-B3BB-F383A90F6CA8}"/>
              </a:ext>
            </a:extLst>
          </p:cNvPr>
          <p:cNvSpPr>
            <a:spLocks/>
          </p:cNvSpPr>
          <p:nvPr userDrawn="1"/>
        </p:nvSpPr>
        <p:spPr bwMode="auto">
          <a:xfrm>
            <a:off x="4772025" y="5484813"/>
            <a:ext cx="1050925" cy="4763"/>
          </a:xfrm>
          <a:custGeom>
            <a:avLst/>
            <a:gdLst>
              <a:gd name="T0" fmla="*/ 0 w 276"/>
              <a:gd name="T1" fmla="*/ 0 h 1"/>
              <a:gd name="T2" fmla="*/ 276 w 276"/>
              <a:gd name="T3" fmla="*/ 1 h 1"/>
            </a:gdLst>
            <a:ahLst/>
            <a:cxnLst>
              <a:cxn ang="0">
                <a:pos x="T0" y="T1"/>
              </a:cxn>
              <a:cxn ang="0">
                <a:pos x="T2" y="T3"/>
              </a:cxn>
            </a:cxnLst>
            <a:rect l="0" t="0" r="r" b="b"/>
            <a:pathLst>
              <a:path w="276" h="1">
                <a:moveTo>
                  <a:pt x="0" y="0"/>
                </a:moveTo>
                <a:cubicBezTo>
                  <a:pt x="92" y="1"/>
                  <a:pt x="184" y="1"/>
                  <a:pt x="276" y="1"/>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2">
            <a:extLst>
              <a:ext uri="{FF2B5EF4-FFF2-40B4-BE49-F238E27FC236}">
                <a16:creationId xmlns:a16="http://schemas.microsoft.com/office/drawing/2014/main" id="{11B64023-0DBA-8C4B-8B55-3CC1855C13ED}"/>
              </a:ext>
            </a:extLst>
          </p:cNvPr>
          <p:cNvSpPr>
            <a:spLocks/>
          </p:cNvSpPr>
          <p:nvPr userDrawn="1"/>
        </p:nvSpPr>
        <p:spPr bwMode="auto">
          <a:xfrm>
            <a:off x="6342063" y="5481638"/>
            <a:ext cx="1058863" cy="19050"/>
          </a:xfrm>
          <a:custGeom>
            <a:avLst/>
            <a:gdLst>
              <a:gd name="T0" fmla="*/ 0 w 278"/>
              <a:gd name="T1" fmla="*/ 5 h 5"/>
              <a:gd name="T2" fmla="*/ 278 w 278"/>
              <a:gd name="T3" fmla="*/ 5 h 5"/>
            </a:gdLst>
            <a:ahLst/>
            <a:cxnLst>
              <a:cxn ang="0">
                <a:pos x="T0" y="T1"/>
              </a:cxn>
              <a:cxn ang="0">
                <a:pos x="T2" y="T3"/>
              </a:cxn>
            </a:cxnLst>
            <a:rect l="0" t="0" r="r" b="b"/>
            <a:pathLst>
              <a:path w="278" h="5">
                <a:moveTo>
                  <a:pt x="0" y="5"/>
                </a:moveTo>
                <a:cubicBezTo>
                  <a:pt x="93" y="0"/>
                  <a:pt x="185" y="0"/>
                  <a:pt x="278" y="5"/>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7" name="Freeform 13">
            <a:extLst>
              <a:ext uri="{FF2B5EF4-FFF2-40B4-BE49-F238E27FC236}">
                <a16:creationId xmlns:a16="http://schemas.microsoft.com/office/drawing/2014/main" id="{F6C3D27F-E440-054A-BCDC-A423B9AC19B8}"/>
              </a:ext>
            </a:extLst>
          </p:cNvPr>
          <p:cNvSpPr>
            <a:spLocks/>
          </p:cNvSpPr>
          <p:nvPr userDrawn="1"/>
        </p:nvSpPr>
        <p:spPr bwMode="auto">
          <a:xfrm>
            <a:off x="7918450" y="5465763"/>
            <a:ext cx="1042988" cy="30163"/>
          </a:xfrm>
          <a:custGeom>
            <a:avLst/>
            <a:gdLst>
              <a:gd name="T0" fmla="*/ 0 w 274"/>
              <a:gd name="T1" fmla="*/ 8 h 8"/>
              <a:gd name="T2" fmla="*/ 274 w 274"/>
              <a:gd name="T3" fmla="*/ 0 h 8"/>
            </a:gdLst>
            <a:ahLst/>
            <a:cxnLst>
              <a:cxn ang="0">
                <a:pos x="T0" y="T1"/>
              </a:cxn>
              <a:cxn ang="0">
                <a:pos x="T2" y="T3"/>
              </a:cxn>
            </a:cxnLst>
            <a:rect l="0" t="0" r="r" b="b"/>
            <a:pathLst>
              <a:path w="274" h="8">
                <a:moveTo>
                  <a:pt x="0" y="8"/>
                </a:moveTo>
                <a:cubicBezTo>
                  <a:pt x="91" y="5"/>
                  <a:pt x="183" y="3"/>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 name="Freeform 14">
            <a:extLst>
              <a:ext uri="{FF2B5EF4-FFF2-40B4-BE49-F238E27FC236}">
                <a16:creationId xmlns:a16="http://schemas.microsoft.com/office/drawing/2014/main" id="{B8A34FC4-F9EC-DA48-B7F2-0F00F82394B7}"/>
              </a:ext>
            </a:extLst>
          </p:cNvPr>
          <p:cNvSpPr>
            <a:spLocks/>
          </p:cNvSpPr>
          <p:nvPr userDrawn="1"/>
        </p:nvSpPr>
        <p:spPr bwMode="auto">
          <a:xfrm>
            <a:off x="9486900" y="5500688"/>
            <a:ext cx="1058863" cy="11113"/>
          </a:xfrm>
          <a:custGeom>
            <a:avLst/>
            <a:gdLst>
              <a:gd name="T0" fmla="*/ 0 w 278"/>
              <a:gd name="T1" fmla="*/ 0 h 3"/>
              <a:gd name="T2" fmla="*/ 278 w 278"/>
              <a:gd name="T3" fmla="*/ 3 h 3"/>
            </a:gdLst>
            <a:ahLst/>
            <a:cxnLst>
              <a:cxn ang="0">
                <a:pos x="T0" y="T1"/>
              </a:cxn>
              <a:cxn ang="0">
                <a:pos x="T2" y="T3"/>
              </a:cxn>
            </a:cxnLst>
            <a:rect l="0" t="0" r="r" b="b"/>
            <a:pathLst>
              <a:path w="278" h="3">
                <a:moveTo>
                  <a:pt x="0" y="0"/>
                </a:moveTo>
                <a:cubicBezTo>
                  <a:pt x="93" y="1"/>
                  <a:pt x="185" y="2"/>
                  <a:pt x="278" y="3"/>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 name="Freeform 15">
            <a:extLst>
              <a:ext uri="{FF2B5EF4-FFF2-40B4-BE49-F238E27FC236}">
                <a16:creationId xmlns:a16="http://schemas.microsoft.com/office/drawing/2014/main" id="{C2DA9367-F8B4-CA47-9424-E7B33A44EB43}"/>
              </a:ext>
            </a:extLst>
          </p:cNvPr>
          <p:cNvSpPr>
            <a:spLocks/>
          </p:cNvSpPr>
          <p:nvPr userDrawn="1"/>
        </p:nvSpPr>
        <p:spPr bwMode="auto">
          <a:xfrm>
            <a:off x="11056938" y="5484813"/>
            <a:ext cx="1085850" cy="19050"/>
          </a:xfrm>
          <a:custGeom>
            <a:avLst/>
            <a:gdLst>
              <a:gd name="T0" fmla="*/ 0 w 285"/>
              <a:gd name="T1" fmla="*/ 5 h 5"/>
              <a:gd name="T2" fmla="*/ 285 w 285"/>
              <a:gd name="T3" fmla="*/ 4 h 5"/>
            </a:gdLst>
            <a:ahLst/>
            <a:cxnLst>
              <a:cxn ang="0">
                <a:pos x="T0" y="T1"/>
              </a:cxn>
              <a:cxn ang="0">
                <a:pos x="T2" y="T3"/>
              </a:cxn>
            </a:cxnLst>
            <a:rect l="0" t="0" r="r" b="b"/>
            <a:pathLst>
              <a:path w="285" h="5">
                <a:moveTo>
                  <a:pt x="0" y="5"/>
                </a:moveTo>
                <a:cubicBezTo>
                  <a:pt x="95" y="1"/>
                  <a:pt x="190" y="0"/>
                  <a:pt x="285" y="4"/>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27" name="Group 26">
            <a:extLst>
              <a:ext uri="{FF2B5EF4-FFF2-40B4-BE49-F238E27FC236}">
                <a16:creationId xmlns:a16="http://schemas.microsoft.com/office/drawing/2014/main" id="{1394A57A-E5F7-CA4D-BD07-9410A93ADB77}"/>
              </a:ext>
            </a:extLst>
          </p:cNvPr>
          <p:cNvGrpSpPr/>
          <p:nvPr userDrawn="1"/>
        </p:nvGrpSpPr>
        <p:grpSpPr>
          <a:xfrm>
            <a:off x="906463" y="3560763"/>
            <a:ext cx="933450" cy="1649413"/>
            <a:chOff x="906463" y="3560763"/>
            <a:chExt cx="933450" cy="1649413"/>
          </a:xfrm>
        </p:grpSpPr>
        <p:sp>
          <p:nvSpPr>
            <p:cNvPr id="28" name="Freeform 16">
              <a:extLst>
                <a:ext uri="{FF2B5EF4-FFF2-40B4-BE49-F238E27FC236}">
                  <a16:creationId xmlns:a16="http://schemas.microsoft.com/office/drawing/2014/main" id="{EE4BC1BD-BBC1-504E-95E1-43C1AB98B1C7}"/>
                </a:ext>
              </a:extLst>
            </p:cNvPr>
            <p:cNvSpPr>
              <a:spLocks/>
            </p:cNvSpPr>
            <p:nvPr/>
          </p:nvSpPr>
          <p:spPr bwMode="auto">
            <a:xfrm>
              <a:off x="906463" y="3560763"/>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30">
              <a:extLst>
                <a:ext uri="{FF2B5EF4-FFF2-40B4-BE49-F238E27FC236}">
                  <a16:creationId xmlns:a16="http://schemas.microsoft.com/office/drawing/2014/main" id="{4BF3376E-53E4-134B-91A4-F8E561185F7E}"/>
                </a:ext>
              </a:extLst>
            </p:cNvPr>
            <p:cNvSpPr>
              <a:spLocks/>
            </p:cNvSpPr>
            <p:nvPr/>
          </p:nvSpPr>
          <p:spPr bwMode="auto">
            <a:xfrm>
              <a:off x="1355725" y="4437063"/>
              <a:ext cx="23813" cy="773113"/>
            </a:xfrm>
            <a:custGeom>
              <a:avLst/>
              <a:gdLst>
                <a:gd name="T0" fmla="*/ 5 w 6"/>
                <a:gd name="T1" fmla="*/ 203 h 203"/>
                <a:gd name="T2" fmla="*/ 6 w 6"/>
                <a:gd name="T3" fmla="*/ 0 h 203"/>
              </a:gdLst>
              <a:ahLst/>
              <a:cxnLst>
                <a:cxn ang="0">
                  <a:pos x="T0" y="T1"/>
                </a:cxn>
                <a:cxn ang="0">
                  <a:pos x="T2" y="T3"/>
                </a:cxn>
              </a:cxnLst>
              <a:rect l="0" t="0" r="r" b="b"/>
              <a:pathLst>
                <a:path w="6" h="203">
                  <a:moveTo>
                    <a:pt x="5" y="203"/>
                  </a:moveTo>
                  <a:cubicBezTo>
                    <a:pt x="0" y="135"/>
                    <a:pt x="1" y="67"/>
                    <a:pt x="6"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0" name="Group 29">
            <a:extLst>
              <a:ext uri="{FF2B5EF4-FFF2-40B4-BE49-F238E27FC236}">
                <a16:creationId xmlns:a16="http://schemas.microsoft.com/office/drawing/2014/main" id="{36906124-ACB1-364D-B8D1-441B9C37FF67}"/>
              </a:ext>
            </a:extLst>
          </p:cNvPr>
          <p:cNvGrpSpPr/>
          <p:nvPr userDrawn="1"/>
        </p:nvGrpSpPr>
        <p:grpSpPr>
          <a:xfrm>
            <a:off x="2479675" y="2900363"/>
            <a:ext cx="890588" cy="2298700"/>
            <a:chOff x="2479675" y="2900363"/>
            <a:chExt cx="890588" cy="2298700"/>
          </a:xfrm>
        </p:grpSpPr>
        <p:sp>
          <p:nvSpPr>
            <p:cNvPr id="31" name="Freeform 27">
              <a:extLst>
                <a:ext uri="{FF2B5EF4-FFF2-40B4-BE49-F238E27FC236}">
                  <a16:creationId xmlns:a16="http://schemas.microsoft.com/office/drawing/2014/main" id="{3FF0ED1F-EAFC-4042-9AAA-628EC33855DF}"/>
                </a:ext>
              </a:extLst>
            </p:cNvPr>
            <p:cNvSpPr>
              <a:spLocks/>
            </p:cNvSpPr>
            <p:nvPr/>
          </p:nvSpPr>
          <p:spPr bwMode="auto">
            <a:xfrm>
              <a:off x="2479675" y="2900363"/>
              <a:ext cx="890588" cy="869950"/>
            </a:xfrm>
            <a:custGeom>
              <a:avLst/>
              <a:gdLst>
                <a:gd name="T0" fmla="*/ 78 w 234"/>
                <a:gd name="T1" fmla="*/ 213 h 228"/>
                <a:gd name="T2" fmla="*/ 183 w 234"/>
                <a:gd name="T3" fmla="*/ 207 h 228"/>
                <a:gd name="T4" fmla="*/ 234 w 234"/>
                <a:gd name="T5" fmla="*/ 117 h 228"/>
                <a:gd name="T6" fmla="*/ 215 w 234"/>
                <a:gd name="T7" fmla="*/ 56 h 228"/>
                <a:gd name="T8" fmla="*/ 133 w 234"/>
                <a:gd name="T9" fmla="*/ 4 h 228"/>
                <a:gd name="T10" fmla="*/ 42 w 234"/>
                <a:gd name="T11" fmla="*/ 35 h 228"/>
                <a:gd name="T12" fmla="*/ 39 w 234"/>
                <a:gd name="T13" fmla="*/ 184 h 228"/>
                <a:gd name="T14" fmla="*/ 78 w 234"/>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213"/>
                  </a:moveTo>
                  <a:cubicBezTo>
                    <a:pt x="111" y="228"/>
                    <a:pt x="152" y="226"/>
                    <a:pt x="183" y="207"/>
                  </a:cubicBezTo>
                  <a:cubicBezTo>
                    <a:pt x="214" y="188"/>
                    <a:pt x="234" y="153"/>
                    <a:pt x="234" y="117"/>
                  </a:cubicBezTo>
                  <a:cubicBezTo>
                    <a:pt x="234" y="95"/>
                    <a:pt x="227" y="74"/>
                    <a:pt x="215" y="56"/>
                  </a:cubicBezTo>
                  <a:cubicBezTo>
                    <a:pt x="196" y="28"/>
                    <a:pt x="166" y="9"/>
                    <a:pt x="133" y="4"/>
                  </a:cubicBezTo>
                  <a:cubicBezTo>
                    <a:pt x="100" y="0"/>
                    <a:pt x="65" y="11"/>
                    <a:pt x="42" y="35"/>
                  </a:cubicBezTo>
                  <a:cubicBezTo>
                    <a:pt x="0" y="76"/>
                    <a:pt x="1" y="141"/>
                    <a:pt x="39" y="184"/>
                  </a:cubicBezTo>
                  <a:cubicBezTo>
                    <a:pt x="50" y="196"/>
                    <a:pt x="64" y="206"/>
                    <a:pt x="78"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31">
              <a:extLst>
                <a:ext uri="{FF2B5EF4-FFF2-40B4-BE49-F238E27FC236}">
                  <a16:creationId xmlns:a16="http://schemas.microsoft.com/office/drawing/2014/main" id="{BBAAA029-943E-0F40-AFD0-10303452CAB9}"/>
                </a:ext>
              </a:extLst>
            </p:cNvPr>
            <p:cNvSpPr>
              <a:spLocks/>
            </p:cNvSpPr>
            <p:nvPr/>
          </p:nvSpPr>
          <p:spPr bwMode="auto">
            <a:xfrm>
              <a:off x="2940050" y="3754438"/>
              <a:ext cx="0" cy="1444625"/>
            </a:xfrm>
            <a:custGeom>
              <a:avLst/>
              <a:gdLst>
                <a:gd name="T0" fmla="*/ 379 h 379"/>
                <a:gd name="T1" fmla="*/ 0 h 379"/>
              </a:gdLst>
              <a:ahLst/>
              <a:cxnLst>
                <a:cxn ang="0">
                  <a:pos x="0" y="T0"/>
                </a:cxn>
                <a:cxn ang="0">
                  <a:pos x="0" y="T1"/>
                </a:cxn>
              </a:cxnLst>
              <a:rect l="0" t="0" r="r" b="b"/>
              <a:pathLst>
                <a:path h="379">
                  <a:moveTo>
                    <a:pt x="0" y="379"/>
                  </a:moveTo>
                  <a:cubicBezTo>
                    <a:pt x="0" y="252"/>
                    <a:pt x="0" y="126"/>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3" name="Group 32">
            <a:extLst>
              <a:ext uri="{FF2B5EF4-FFF2-40B4-BE49-F238E27FC236}">
                <a16:creationId xmlns:a16="http://schemas.microsoft.com/office/drawing/2014/main" id="{C0150C2B-1CE5-6C4B-8A1E-8BBD290802E3}"/>
              </a:ext>
            </a:extLst>
          </p:cNvPr>
          <p:cNvGrpSpPr/>
          <p:nvPr userDrawn="1"/>
        </p:nvGrpSpPr>
        <p:grpSpPr>
          <a:xfrm>
            <a:off x="4056063" y="3575050"/>
            <a:ext cx="933450" cy="1635125"/>
            <a:chOff x="4056063" y="3575050"/>
            <a:chExt cx="933450" cy="1635125"/>
          </a:xfrm>
        </p:grpSpPr>
        <p:sp>
          <p:nvSpPr>
            <p:cNvPr id="34" name="Freeform 25">
              <a:extLst>
                <a:ext uri="{FF2B5EF4-FFF2-40B4-BE49-F238E27FC236}">
                  <a16:creationId xmlns:a16="http://schemas.microsoft.com/office/drawing/2014/main" id="{BEA25018-1E51-1348-B3A3-5E9CA41F2E98}"/>
                </a:ext>
              </a:extLst>
            </p:cNvPr>
            <p:cNvSpPr>
              <a:spLocks/>
            </p:cNvSpPr>
            <p:nvPr/>
          </p:nvSpPr>
          <p:spPr bwMode="auto">
            <a:xfrm>
              <a:off x="4056063" y="3575050"/>
              <a:ext cx="933450" cy="896938"/>
            </a:xfrm>
            <a:custGeom>
              <a:avLst/>
              <a:gdLst>
                <a:gd name="T0" fmla="*/ 41 w 245"/>
                <a:gd name="T1" fmla="*/ 39 h 235"/>
                <a:gd name="T2" fmla="*/ 149 w 245"/>
                <a:gd name="T3" fmla="*/ 9 h 235"/>
                <a:gd name="T4" fmla="*/ 212 w 245"/>
                <a:gd name="T5" fmla="*/ 51 h 235"/>
                <a:gd name="T6" fmla="*/ 190 w 245"/>
                <a:gd name="T7" fmla="*/ 204 h 235"/>
                <a:gd name="T8" fmla="*/ 55 w 245"/>
                <a:gd name="T9" fmla="*/ 204 h 235"/>
                <a:gd name="T10" fmla="*/ 18 w 245"/>
                <a:gd name="T11" fmla="*/ 75 h 235"/>
                <a:gd name="T12" fmla="*/ 41 w 245"/>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39"/>
                  </a:moveTo>
                  <a:cubicBezTo>
                    <a:pt x="69" y="11"/>
                    <a:pt x="111" y="0"/>
                    <a:pt x="149" y="9"/>
                  </a:cubicBezTo>
                  <a:cubicBezTo>
                    <a:pt x="174" y="16"/>
                    <a:pt x="197" y="31"/>
                    <a:pt x="212" y="51"/>
                  </a:cubicBezTo>
                  <a:cubicBezTo>
                    <a:pt x="245" y="97"/>
                    <a:pt x="235" y="169"/>
                    <a:pt x="190" y="204"/>
                  </a:cubicBezTo>
                  <a:cubicBezTo>
                    <a:pt x="151" y="235"/>
                    <a:pt x="95" y="232"/>
                    <a:pt x="55" y="204"/>
                  </a:cubicBezTo>
                  <a:cubicBezTo>
                    <a:pt x="14" y="176"/>
                    <a:pt x="0" y="121"/>
                    <a:pt x="18" y="75"/>
                  </a:cubicBezTo>
                  <a:cubicBezTo>
                    <a:pt x="23" y="62"/>
                    <a:pt x="31" y="50"/>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5" name="Freeform 32">
              <a:extLst>
                <a:ext uri="{FF2B5EF4-FFF2-40B4-BE49-F238E27FC236}">
                  <a16:creationId xmlns:a16="http://schemas.microsoft.com/office/drawing/2014/main" id="{625B3BAC-445E-534A-9685-47D0C933C45D}"/>
                </a:ext>
              </a:extLst>
            </p:cNvPr>
            <p:cNvSpPr>
              <a:spLocks/>
            </p:cNvSpPr>
            <p:nvPr/>
          </p:nvSpPr>
          <p:spPr bwMode="auto">
            <a:xfrm>
              <a:off x="4497388" y="4445000"/>
              <a:ext cx="19050" cy="765175"/>
            </a:xfrm>
            <a:custGeom>
              <a:avLst/>
              <a:gdLst>
                <a:gd name="T0" fmla="*/ 5 w 5"/>
                <a:gd name="T1" fmla="*/ 201 h 201"/>
                <a:gd name="T2" fmla="*/ 3 w 5"/>
                <a:gd name="T3" fmla="*/ 0 h 201"/>
              </a:gdLst>
              <a:ahLst/>
              <a:cxnLst>
                <a:cxn ang="0">
                  <a:pos x="T0" y="T1"/>
                </a:cxn>
                <a:cxn ang="0">
                  <a:pos x="T2" y="T3"/>
                </a:cxn>
              </a:cxnLst>
              <a:rect l="0" t="0" r="r" b="b"/>
              <a:pathLst>
                <a:path w="5" h="201">
                  <a:moveTo>
                    <a:pt x="5" y="201"/>
                  </a:moveTo>
                  <a:cubicBezTo>
                    <a:pt x="1"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6" name="Group 35">
            <a:extLst>
              <a:ext uri="{FF2B5EF4-FFF2-40B4-BE49-F238E27FC236}">
                <a16:creationId xmlns:a16="http://schemas.microsoft.com/office/drawing/2014/main" id="{2D5C7220-0A87-B149-A6DE-AB696D8EF189}"/>
              </a:ext>
            </a:extLst>
          </p:cNvPr>
          <p:cNvGrpSpPr/>
          <p:nvPr userDrawn="1"/>
        </p:nvGrpSpPr>
        <p:grpSpPr>
          <a:xfrm>
            <a:off x="5621338" y="2905125"/>
            <a:ext cx="895350" cy="2286001"/>
            <a:chOff x="5621338" y="2905125"/>
            <a:chExt cx="895350" cy="2286001"/>
          </a:xfrm>
        </p:grpSpPr>
        <p:sp>
          <p:nvSpPr>
            <p:cNvPr id="37" name="Freeform 23">
              <a:extLst>
                <a:ext uri="{FF2B5EF4-FFF2-40B4-BE49-F238E27FC236}">
                  <a16:creationId xmlns:a16="http://schemas.microsoft.com/office/drawing/2014/main" id="{223CB401-3895-B543-96B5-4E219CB48C07}"/>
                </a:ext>
              </a:extLst>
            </p:cNvPr>
            <p:cNvSpPr>
              <a:spLocks/>
            </p:cNvSpPr>
            <p:nvPr/>
          </p:nvSpPr>
          <p:spPr bwMode="auto">
            <a:xfrm>
              <a:off x="5621338" y="2905125"/>
              <a:ext cx="895350" cy="868363"/>
            </a:xfrm>
            <a:custGeom>
              <a:avLst/>
              <a:gdLst>
                <a:gd name="T0" fmla="*/ 79 w 235"/>
                <a:gd name="T1" fmla="*/ 213 h 228"/>
                <a:gd name="T2" fmla="*/ 183 w 235"/>
                <a:gd name="T3" fmla="*/ 207 h 228"/>
                <a:gd name="T4" fmla="*/ 234 w 235"/>
                <a:gd name="T5" fmla="*/ 116 h 228"/>
                <a:gd name="T6" fmla="*/ 215 w 235"/>
                <a:gd name="T7" fmla="*/ 56 h 228"/>
                <a:gd name="T8" fmla="*/ 133 w 235"/>
                <a:gd name="T9" fmla="*/ 4 h 228"/>
                <a:gd name="T10" fmla="*/ 42 w 235"/>
                <a:gd name="T11" fmla="*/ 34 h 228"/>
                <a:gd name="T12" fmla="*/ 40 w 235"/>
                <a:gd name="T13" fmla="*/ 184 h 228"/>
                <a:gd name="T14" fmla="*/ 79 w 235"/>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28">
                  <a:moveTo>
                    <a:pt x="79" y="213"/>
                  </a:moveTo>
                  <a:cubicBezTo>
                    <a:pt x="112" y="228"/>
                    <a:pt x="152" y="226"/>
                    <a:pt x="183" y="207"/>
                  </a:cubicBezTo>
                  <a:cubicBezTo>
                    <a:pt x="214" y="188"/>
                    <a:pt x="235" y="153"/>
                    <a:pt x="234" y="116"/>
                  </a:cubicBezTo>
                  <a:cubicBezTo>
                    <a:pt x="234" y="95"/>
                    <a:pt x="227" y="74"/>
                    <a:pt x="215" y="56"/>
                  </a:cubicBezTo>
                  <a:cubicBezTo>
                    <a:pt x="196" y="28"/>
                    <a:pt x="166" y="9"/>
                    <a:pt x="133" y="4"/>
                  </a:cubicBezTo>
                  <a:cubicBezTo>
                    <a:pt x="100" y="0"/>
                    <a:pt x="66" y="11"/>
                    <a:pt x="42" y="34"/>
                  </a:cubicBezTo>
                  <a:cubicBezTo>
                    <a:pt x="0" y="76"/>
                    <a:pt x="2" y="141"/>
                    <a:pt x="40" y="184"/>
                  </a:cubicBezTo>
                  <a:cubicBezTo>
                    <a:pt x="51" y="196"/>
                    <a:pt x="64" y="206"/>
                    <a:pt x="79"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8" name="Freeform 33">
              <a:extLst>
                <a:ext uri="{FF2B5EF4-FFF2-40B4-BE49-F238E27FC236}">
                  <a16:creationId xmlns:a16="http://schemas.microsoft.com/office/drawing/2014/main" id="{E70DACF9-4A04-2D46-B0D6-9C212615F939}"/>
                </a:ext>
              </a:extLst>
            </p:cNvPr>
            <p:cNvSpPr>
              <a:spLocks/>
            </p:cNvSpPr>
            <p:nvPr/>
          </p:nvSpPr>
          <p:spPr bwMode="auto">
            <a:xfrm>
              <a:off x="6086475" y="3754438"/>
              <a:ext cx="11113" cy="1436688"/>
            </a:xfrm>
            <a:custGeom>
              <a:avLst/>
              <a:gdLst>
                <a:gd name="T0" fmla="*/ 0 w 3"/>
                <a:gd name="T1" fmla="*/ 377 h 377"/>
                <a:gd name="T2" fmla="*/ 3 w 3"/>
                <a:gd name="T3" fmla="*/ 0 h 377"/>
              </a:gdLst>
              <a:ahLst/>
              <a:cxnLst>
                <a:cxn ang="0">
                  <a:pos x="T0" y="T1"/>
                </a:cxn>
                <a:cxn ang="0">
                  <a:pos x="T2" y="T3"/>
                </a:cxn>
              </a:cxnLst>
              <a:rect l="0" t="0" r="r" b="b"/>
              <a:pathLst>
                <a:path w="3" h="377">
                  <a:moveTo>
                    <a:pt x="0" y="377"/>
                  </a:moveTo>
                  <a:cubicBezTo>
                    <a:pt x="1" y="251"/>
                    <a:pt x="2" y="126"/>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9" name="Group 38">
            <a:extLst>
              <a:ext uri="{FF2B5EF4-FFF2-40B4-BE49-F238E27FC236}">
                <a16:creationId xmlns:a16="http://schemas.microsoft.com/office/drawing/2014/main" id="{DB5F83A5-71DA-D345-872F-C2C1F57F640D}"/>
              </a:ext>
            </a:extLst>
          </p:cNvPr>
          <p:cNvGrpSpPr/>
          <p:nvPr userDrawn="1"/>
        </p:nvGrpSpPr>
        <p:grpSpPr>
          <a:xfrm>
            <a:off x="7202488" y="3571875"/>
            <a:ext cx="928688" cy="1619250"/>
            <a:chOff x="7202488" y="3571875"/>
            <a:chExt cx="928688" cy="1619250"/>
          </a:xfrm>
        </p:grpSpPr>
        <p:sp>
          <p:nvSpPr>
            <p:cNvPr id="40" name="Freeform 21">
              <a:extLst>
                <a:ext uri="{FF2B5EF4-FFF2-40B4-BE49-F238E27FC236}">
                  <a16:creationId xmlns:a16="http://schemas.microsoft.com/office/drawing/2014/main" id="{34668406-A8D8-DE48-905E-F9A8581E2DA6}"/>
                </a:ext>
              </a:extLst>
            </p:cNvPr>
            <p:cNvSpPr>
              <a:spLocks/>
            </p:cNvSpPr>
            <p:nvPr/>
          </p:nvSpPr>
          <p:spPr bwMode="auto">
            <a:xfrm>
              <a:off x="7202488" y="3571875"/>
              <a:ext cx="928688" cy="895350"/>
            </a:xfrm>
            <a:custGeom>
              <a:avLst/>
              <a:gdLst>
                <a:gd name="T0" fmla="*/ 41 w 244"/>
                <a:gd name="T1" fmla="*/ 39 h 235"/>
                <a:gd name="T2" fmla="*/ 149 w 244"/>
                <a:gd name="T3" fmla="*/ 9 h 235"/>
                <a:gd name="T4" fmla="*/ 211 w 244"/>
                <a:gd name="T5" fmla="*/ 51 h 235"/>
                <a:gd name="T6" fmla="*/ 190 w 244"/>
                <a:gd name="T7" fmla="*/ 204 h 235"/>
                <a:gd name="T8" fmla="*/ 54 w 244"/>
                <a:gd name="T9" fmla="*/ 204 h 235"/>
                <a:gd name="T10" fmla="*/ 18 w 244"/>
                <a:gd name="T11" fmla="*/ 75 h 235"/>
                <a:gd name="T12" fmla="*/ 41 w 244"/>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4" h="235">
                  <a:moveTo>
                    <a:pt x="41" y="39"/>
                  </a:moveTo>
                  <a:cubicBezTo>
                    <a:pt x="68" y="11"/>
                    <a:pt x="111" y="0"/>
                    <a:pt x="149" y="9"/>
                  </a:cubicBezTo>
                  <a:cubicBezTo>
                    <a:pt x="173" y="16"/>
                    <a:pt x="196" y="31"/>
                    <a:pt x="211" y="51"/>
                  </a:cubicBezTo>
                  <a:cubicBezTo>
                    <a:pt x="244" y="97"/>
                    <a:pt x="235" y="169"/>
                    <a:pt x="190" y="204"/>
                  </a:cubicBezTo>
                  <a:cubicBezTo>
                    <a:pt x="151" y="235"/>
                    <a:pt x="94" y="232"/>
                    <a:pt x="54" y="204"/>
                  </a:cubicBezTo>
                  <a:cubicBezTo>
                    <a:pt x="13" y="176"/>
                    <a:pt x="0" y="121"/>
                    <a:pt x="18" y="75"/>
                  </a:cubicBezTo>
                  <a:cubicBezTo>
                    <a:pt x="23" y="62"/>
                    <a:pt x="31" y="49"/>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1" name="Freeform 34">
              <a:extLst>
                <a:ext uri="{FF2B5EF4-FFF2-40B4-BE49-F238E27FC236}">
                  <a16:creationId xmlns:a16="http://schemas.microsoft.com/office/drawing/2014/main" id="{E4301936-CA6C-3C49-BAD0-2C110759E242}"/>
                </a:ext>
              </a:extLst>
            </p:cNvPr>
            <p:cNvSpPr>
              <a:spLocks/>
            </p:cNvSpPr>
            <p:nvPr/>
          </p:nvSpPr>
          <p:spPr bwMode="auto">
            <a:xfrm>
              <a:off x="7651750" y="4432300"/>
              <a:ext cx="19050" cy="758825"/>
            </a:xfrm>
            <a:custGeom>
              <a:avLst/>
              <a:gdLst>
                <a:gd name="T0" fmla="*/ 5 w 5"/>
                <a:gd name="T1" fmla="*/ 199 h 199"/>
                <a:gd name="T2" fmla="*/ 2 w 5"/>
                <a:gd name="T3" fmla="*/ 0 h 199"/>
              </a:gdLst>
              <a:ahLst/>
              <a:cxnLst>
                <a:cxn ang="0">
                  <a:pos x="T0" y="T1"/>
                </a:cxn>
                <a:cxn ang="0">
                  <a:pos x="T2" y="T3"/>
                </a:cxn>
              </a:cxnLst>
              <a:rect l="0" t="0" r="r" b="b"/>
              <a:pathLst>
                <a:path w="5" h="199">
                  <a:moveTo>
                    <a:pt x="5" y="199"/>
                  </a:moveTo>
                  <a:cubicBezTo>
                    <a:pt x="0" y="132"/>
                    <a:pt x="0" y="66"/>
                    <a:pt x="2"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42" name="Group 41">
            <a:extLst>
              <a:ext uri="{FF2B5EF4-FFF2-40B4-BE49-F238E27FC236}">
                <a16:creationId xmlns:a16="http://schemas.microsoft.com/office/drawing/2014/main" id="{4A789624-289E-364F-AB16-5EE0118AFB67}"/>
              </a:ext>
            </a:extLst>
          </p:cNvPr>
          <p:cNvGrpSpPr/>
          <p:nvPr userDrawn="1"/>
        </p:nvGrpSpPr>
        <p:grpSpPr>
          <a:xfrm>
            <a:off x="8770938" y="2897188"/>
            <a:ext cx="892175" cy="2293937"/>
            <a:chOff x="8770938" y="2897188"/>
            <a:chExt cx="892175" cy="2293937"/>
          </a:xfrm>
        </p:grpSpPr>
        <p:sp>
          <p:nvSpPr>
            <p:cNvPr id="43" name="Freeform 18">
              <a:extLst>
                <a:ext uri="{FF2B5EF4-FFF2-40B4-BE49-F238E27FC236}">
                  <a16:creationId xmlns:a16="http://schemas.microsoft.com/office/drawing/2014/main" id="{DD4FCB72-6A24-EE4A-8DDB-DBB92CEFC89E}"/>
                </a:ext>
              </a:extLst>
            </p:cNvPr>
            <p:cNvSpPr>
              <a:spLocks/>
            </p:cNvSpPr>
            <p:nvPr/>
          </p:nvSpPr>
          <p:spPr bwMode="auto">
            <a:xfrm>
              <a:off x="8770938" y="2897188"/>
              <a:ext cx="892175" cy="868363"/>
            </a:xfrm>
            <a:custGeom>
              <a:avLst/>
              <a:gdLst>
                <a:gd name="T0" fmla="*/ 78 w 234"/>
                <a:gd name="T1" fmla="*/ 15 h 228"/>
                <a:gd name="T2" fmla="*/ 183 w 234"/>
                <a:gd name="T3" fmla="*/ 21 h 228"/>
                <a:gd name="T4" fmla="*/ 234 w 234"/>
                <a:gd name="T5" fmla="*/ 112 h 228"/>
                <a:gd name="T6" fmla="*/ 215 w 234"/>
                <a:gd name="T7" fmla="*/ 172 h 228"/>
                <a:gd name="T8" fmla="*/ 133 w 234"/>
                <a:gd name="T9" fmla="*/ 224 h 228"/>
                <a:gd name="T10" fmla="*/ 42 w 234"/>
                <a:gd name="T11" fmla="*/ 194 h 228"/>
                <a:gd name="T12" fmla="*/ 39 w 234"/>
                <a:gd name="T13" fmla="*/ 44 h 228"/>
                <a:gd name="T14" fmla="*/ 78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15"/>
                  </a:moveTo>
                  <a:cubicBezTo>
                    <a:pt x="111" y="0"/>
                    <a:pt x="152" y="2"/>
                    <a:pt x="183" y="21"/>
                  </a:cubicBezTo>
                  <a:cubicBezTo>
                    <a:pt x="214" y="40"/>
                    <a:pt x="234" y="75"/>
                    <a:pt x="234" y="112"/>
                  </a:cubicBezTo>
                  <a:cubicBezTo>
                    <a:pt x="234" y="133"/>
                    <a:pt x="227" y="154"/>
                    <a:pt x="215" y="172"/>
                  </a:cubicBezTo>
                  <a:cubicBezTo>
                    <a:pt x="196" y="200"/>
                    <a:pt x="166" y="219"/>
                    <a:pt x="133" y="224"/>
                  </a:cubicBezTo>
                  <a:cubicBezTo>
                    <a:pt x="100" y="228"/>
                    <a:pt x="65" y="217"/>
                    <a:pt x="42" y="194"/>
                  </a:cubicBezTo>
                  <a:cubicBezTo>
                    <a:pt x="0" y="153"/>
                    <a:pt x="1" y="87"/>
                    <a:pt x="39" y="44"/>
                  </a:cubicBezTo>
                  <a:cubicBezTo>
                    <a:pt x="50" y="32"/>
                    <a:pt x="64" y="22"/>
                    <a:pt x="78"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35">
              <a:extLst>
                <a:ext uri="{FF2B5EF4-FFF2-40B4-BE49-F238E27FC236}">
                  <a16:creationId xmlns:a16="http://schemas.microsoft.com/office/drawing/2014/main" id="{7EE15DB9-AEEE-F242-9F49-CC97A8365B8C}"/>
                </a:ext>
              </a:extLst>
            </p:cNvPr>
            <p:cNvSpPr>
              <a:spLocks/>
            </p:cNvSpPr>
            <p:nvPr/>
          </p:nvSpPr>
          <p:spPr bwMode="auto">
            <a:xfrm>
              <a:off x="9217025" y="3762375"/>
              <a:ext cx="30163" cy="1428750"/>
            </a:xfrm>
            <a:custGeom>
              <a:avLst/>
              <a:gdLst>
                <a:gd name="T0" fmla="*/ 8 w 8"/>
                <a:gd name="T1" fmla="*/ 375 h 375"/>
                <a:gd name="T2" fmla="*/ 3 w 8"/>
                <a:gd name="T3" fmla="*/ 134 h 375"/>
                <a:gd name="T4" fmla="*/ 0 w 8"/>
                <a:gd name="T5" fmla="*/ 0 h 375"/>
              </a:gdLst>
              <a:ahLst/>
              <a:cxnLst>
                <a:cxn ang="0">
                  <a:pos x="T0" y="T1"/>
                </a:cxn>
                <a:cxn ang="0">
                  <a:pos x="T2" y="T3"/>
                </a:cxn>
                <a:cxn ang="0">
                  <a:pos x="T4" y="T5"/>
                </a:cxn>
              </a:cxnLst>
              <a:rect l="0" t="0" r="r" b="b"/>
              <a:pathLst>
                <a:path w="8" h="375">
                  <a:moveTo>
                    <a:pt x="8" y="375"/>
                  </a:moveTo>
                  <a:cubicBezTo>
                    <a:pt x="6" y="294"/>
                    <a:pt x="4" y="214"/>
                    <a:pt x="3" y="134"/>
                  </a:cubicBezTo>
                  <a:cubicBezTo>
                    <a:pt x="2" y="89"/>
                    <a:pt x="1" y="44"/>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45" name="Group 44">
            <a:extLst>
              <a:ext uri="{FF2B5EF4-FFF2-40B4-BE49-F238E27FC236}">
                <a16:creationId xmlns:a16="http://schemas.microsoft.com/office/drawing/2014/main" id="{3D919D3C-C7FB-9143-A4B9-6CCBB41A9A0B}"/>
              </a:ext>
            </a:extLst>
          </p:cNvPr>
          <p:cNvGrpSpPr/>
          <p:nvPr userDrawn="1"/>
        </p:nvGrpSpPr>
        <p:grpSpPr>
          <a:xfrm>
            <a:off x="10344150" y="3575050"/>
            <a:ext cx="892175" cy="1624013"/>
            <a:chOff x="10344150" y="3575050"/>
            <a:chExt cx="892175" cy="1624013"/>
          </a:xfrm>
        </p:grpSpPr>
        <p:sp>
          <p:nvSpPr>
            <p:cNvPr id="46" name="Freeform 20">
              <a:extLst>
                <a:ext uri="{FF2B5EF4-FFF2-40B4-BE49-F238E27FC236}">
                  <a16:creationId xmlns:a16="http://schemas.microsoft.com/office/drawing/2014/main" id="{ACA50320-FD70-4947-AFE4-0E1B40C58052}"/>
                </a:ext>
              </a:extLst>
            </p:cNvPr>
            <p:cNvSpPr>
              <a:spLocks/>
            </p:cNvSpPr>
            <p:nvPr/>
          </p:nvSpPr>
          <p:spPr bwMode="auto">
            <a:xfrm>
              <a:off x="10344150" y="3575050"/>
              <a:ext cx="892175" cy="869950"/>
            </a:xfrm>
            <a:custGeom>
              <a:avLst/>
              <a:gdLst>
                <a:gd name="T0" fmla="*/ 79 w 234"/>
                <a:gd name="T1" fmla="*/ 15 h 228"/>
                <a:gd name="T2" fmla="*/ 183 w 234"/>
                <a:gd name="T3" fmla="*/ 21 h 228"/>
                <a:gd name="T4" fmla="*/ 234 w 234"/>
                <a:gd name="T5" fmla="*/ 111 h 228"/>
                <a:gd name="T6" fmla="*/ 215 w 234"/>
                <a:gd name="T7" fmla="*/ 172 h 228"/>
                <a:gd name="T8" fmla="*/ 133 w 234"/>
                <a:gd name="T9" fmla="*/ 224 h 228"/>
                <a:gd name="T10" fmla="*/ 42 w 234"/>
                <a:gd name="T11" fmla="*/ 194 h 228"/>
                <a:gd name="T12" fmla="*/ 39 w 234"/>
                <a:gd name="T13" fmla="*/ 44 h 228"/>
                <a:gd name="T14" fmla="*/ 79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9" y="15"/>
                  </a:moveTo>
                  <a:cubicBezTo>
                    <a:pt x="112" y="0"/>
                    <a:pt x="152" y="2"/>
                    <a:pt x="183" y="21"/>
                  </a:cubicBezTo>
                  <a:cubicBezTo>
                    <a:pt x="214" y="40"/>
                    <a:pt x="234" y="75"/>
                    <a:pt x="234" y="111"/>
                  </a:cubicBezTo>
                  <a:cubicBezTo>
                    <a:pt x="234" y="133"/>
                    <a:pt x="227" y="154"/>
                    <a:pt x="215" y="172"/>
                  </a:cubicBezTo>
                  <a:cubicBezTo>
                    <a:pt x="196" y="200"/>
                    <a:pt x="166" y="219"/>
                    <a:pt x="133" y="224"/>
                  </a:cubicBezTo>
                  <a:cubicBezTo>
                    <a:pt x="100" y="228"/>
                    <a:pt x="65" y="217"/>
                    <a:pt x="42" y="194"/>
                  </a:cubicBezTo>
                  <a:cubicBezTo>
                    <a:pt x="0" y="152"/>
                    <a:pt x="2" y="87"/>
                    <a:pt x="39" y="44"/>
                  </a:cubicBezTo>
                  <a:cubicBezTo>
                    <a:pt x="50" y="32"/>
                    <a:pt x="64" y="22"/>
                    <a:pt x="79"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7" name="Freeform 36">
              <a:extLst>
                <a:ext uri="{FF2B5EF4-FFF2-40B4-BE49-F238E27FC236}">
                  <a16:creationId xmlns:a16="http://schemas.microsoft.com/office/drawing/2014/main" id="{2381E59E-0414-6D48-98ED-06FCAD8F03A4}"/>
                </a:ext>
              </a:extLst>
            </p:cNvPr>
            <p:cNvSpPr>
              <a:spLocks/>
            </p:cNvSpPr>
            <p:nvPr/>
          </p:nvSpPr>
          <p:spPr bwMode="auto">
            <a:xfrm>
              <a:off x="10801350" y="4432300"/>
              <a:ext cx="11113" cy="766763"/>
            </a:xfrm>
            <a:custGeom>
              <a:avLst/>
              <a:gdLst>
                <a:gd name="T0" fmla="*/ 0 w 3"/>
                <a:gd name="T1" fmla="*/ 201 h 201"/>
                <a:gd name="T2" fmla="*/ 3 w 3"/>
                <a:gd name="T3" fmla="*/ 0 h 201"/>
              </a:gdLst>
              <a:ahLst/>
              <a:cxnLst>
                <a:cxn ang="0">
                  <a:pos x="T0" y="T1"/>
                </a:cxn>
                <a:cxn ang="0">
                  <a:pos x="T2" y="T3"/>
                </a:cxn>
              </a:cxnLst>
              <a:rect l="0" t="0" r="r" b="b"/>
              <a:pathLst>
                <a:path w="3" h="201">
                  <a:moveTo>
                    <a:pt x="0" y="201"/>
                  </a:moveTo>
                  <a:cubicBezTo>
                    <a:pt x="0"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70" name="Group 69">
            <a:extLst>
              <a:ext uri="{FF2B5EF4-FFF2-40B4-BE49-F238E27FC236}">
                <a16:creationId xmlns:a16="http://schemas.microsoft.com/office/drawing/2014/main" id="{3A68B521-A6D4-0D43-A4F8-13855FFD28F6}"/>
              </a:ext>
            </a:extLst>
          </p:cNvPr>
          <p:cNvGrpSpPr/>
          <p:nvPr userDrawn="1"/>
        </p:nvGrpSpPr>
        <p:grpSpPr>
          <a:xfrm>
            <a:off x="4830849" y="6498977"/>
            <a:ext cx="2530305" cy="138107"/>
            <a:chOff x="2502568" y="6027821"/>
            <a:chExt cx="6689559" cy="365125"/>
          </a:xfrm>
        </p:grpSpPr>
        <p:pic>
          <p:nvPicPr>
            <p:cNvPr id="71" name="Picture 70" descr="Text, logo&#10;&#10;Description automatically generated">
              <a:extLst>
                <a:ext uri="{FF2B5EF4-FFF2-40B4-BE49-F238E27FC236}">
                  <a16:creationId xmlns:a16="http://schemas.microsoft.com/office/drawing/2014/main" id="{066A1D1E-8BF1-C041-9D87-1A55D47F3F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2" name="Picture 71" descr="Text, logo&#10;&#10;Description automatically generated">
              <a:extLst>
                <a:ext uri="{FF2B5EF4-FFF2-40B4-BE49-F238E27FC236}">
                  <a16:creationId xmlns:a16="http://schemas.microsoft.com/office/drawing/2014/main" id="{FFECCA75-44E0-1A4C-859B-11286F24D5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3" name="Text Placeholder 23">
            <a:extLst>
              <a:ext uri="{FF2B5EF4-FFF2-40B4-BE49-F238E27FC236}">
                <a16:creationId xmlns:a16="http://schemas.microsoft.com/office/drawing/2014/main" id="{F950512E-7971-AA4D-B683-CEE9D2C985B5}"/>
              </a:ext>
            </a:extLst>
          </p:cNvPr>
          <p:cNvSpPr>
            <a:spLocks noGrp="1"/>
          </p:cNvSpPr>
          <p:nvPr>
            <p:ph type="body" sz="quarter" idx="17" hasCustomPrompt="1"/>
          </p:nvPr>
        </p:nvSpPr>
        <p:spPr>
          <a:xfrm>
            <a:off x="13494" y="376457"/>
            <a:ext cx="12178506" cy="729873"/>
          </a:xfrm>
        </p:spPr>
        <p:txBody>
          <a:bodyPr>
            <a:noAutofit/>
          </a:bodyPr>
          <a:lstStyle>
            <a:lvl1pPr marL="0" indent="0" algn="ctr">
              <a:buNone/>
              <a:defRPr sz="5000" b="1" i="0">
                <a:solidFill>
                  <a:srgbClr val="231F20"/>
                </a:solidFill>
                <a:latin typeface="Amatic SC" pitchFamily="2" charset="0"/>
              </a:defRPr>
            </a:lvl1pPr>
          </a:lstStyle>
          <a:p>
            <a:pPr lvl="0"/>
            <a:r>
              <a:rPr lang="en-US" dirty="0"/>
              <a:t>7 STEP INFOGRAPHIC</a:t>
            </a:r>
          </a:p>
        </p:txBody>
      </p:sp>
      <p:sp>
        <p:nvSpPr>
          <p:cNvPr id="81" name="Text Placeholder 23">
            <a:extLst>
              <a:ext uri="{FF2B5EF4-FFF2-40B4-BE49-F238E27FC236}">
                <a16:creationId xmlns:a16="http://schemas.microsoft.com/office/drawing/2014/main" id="{56590510-C894-E140-9A91-EC7C30751507}"/>
              </a:ext>
            </a:extLst>
          </p:cNvPr>
          <p:cNvSpPr>
            <a:spLocks noGrp="1"/>
          </p:cNvSpPr>
          <p:nvPr>
            <p:ph type="body" sz="quarter" idx="18" hasCustomPrompt="1"/>
          </p:nvPr>
        </p:nvSpPr>
        <p:spPr>
          <a:xfrm>
            <a:off x="826293" y="2573337"/>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82" name="Text Placeholder 23">
            <a:extLst>
              <a:ext uri="{FF2B5EF4-FFF2-40B4-BE49-F238E27FC236}">
                <a16:creationId xmlns:a16="http://schemas.microsoft.com/office/drawing/2014/main" id="{B80BA6E1-F100-B842-8192-7E7810280BEA}"/>
              </a:ext>
            </a:extLst>
          </p:cNvPr>
          <p:cNvSpPr>
            <a:spLocks noGrp="1"/>
          </p:cNvSpPr>
          <p:nvPr>
            <p:ph type="body" sz="quarter" idx="19" hasCustomPrompt="1"/>
          </p:nvPr>
        </p:nvSpPr>
        <p:spPr>
          <a:xfrm>
            <a:off x="2411017" y="1865524"/>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2</a:t>
            </a:r>
          </a:p>
        </p:txBody>
      </p:sp>
      <p:sp>
        <p:nvSpPr>
          <p:cNvPr id="83" name="Text Placeholder 23">
            <a:extLst>
              <a:ext uri="{FF2B5EF4-FFF2-40B4-BE49-F238E27FC236}">
                <a16:creationId xmlns:a16="http://schemas.microsoft.com/office/drawing/2014/main" id="{3BB5A7B3-F503-984F-9084-4114A2DD4439}"/>
              </a:ext>
            </a:extLst>
          </p:cNvPr>
          <p:cNvSpPr>
            <a:spLocks noGrp="1"/>
          </p:cNvSpPr>
          <p:nvPr>
            <p:ph type="body" sz="quarter" idx="20" hasCustomPrompt="1"/>
          </p:nvPr>
        </p:nvSpPr>
        <p:spPr>
          <a:xfrm>
            <a:off x="3996033" y="2521658"/>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84" name="Text Placeholder 23">
            <a:extLst>
              <a:ext uri="{FF2B5EF4-FFF2-40B4-BE49-F238E27FC236}">
                <a16:creationId xmlns:a16="http://schemas.microsoft.com/office/drawing/2014/main" id="{BA064ABC-BCDB-4E4B-B872-D90089DD79B3}"/>
              </a:ext>
            </a:extLst>
          </p:cNvPr>
          <p:cNvSpPr>
            <a:spLocks noGrp="1"/>
          </p:cNvSpPr>
          <p:nvPr>
            <p:ph type="body" sz="quarter" idx="21" hasCustomPrompt="1"/>
          </p:nvPr>
        </p:nvSpPr>
        <p:spPr>
          <a:xfrm>
            <a:off x="5544107" y="1881882"/>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04</a:t>
            </a:r>
          </a:p>
        </p:txBody>
      </p:sp>
      <p:sp>
        <p:nvSpPr>
          <p:cNvPr id="85" name="Text Placeholder 23">
            <a:extLst>
              <a:ext uri="{FF2B5EF4-FFF2-40B4-BE49-F238E27FC236}">
                <a16:creationId xmlns:a16="http://schemas.microsoft.com/office/drawing/2014/main" id="{D18AF03A-79BE-BB4D-B87E-642DD313F310}"/>
              </a:ext>
            </a:extLst>
          </p:cNvPr>
          <p:cNvSpPr>
            <a:spLocks noGrp="1"/>
          </p:cNvSpPr>
          <p:nvPr>
            <p:ph type="body" sz="quarter" idx="22" hasCustomPrompt="1"/>
          </p:nvPr>
        </p:nvSpPr>
        <p:spPr>
          <a:xfrm>
            <a:off x="7106782" y="2583526"/>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
        <p:nvSpPr>
          <p:cNvPr id="86" name="Text Placeholder 23">
            <a:extLst>
              <a:ext uri="{FF2B5EF4-FFF2-40B4-BE49-F238E27FC236}">
                <a16:creationId xmlns:a16="http://schemas.microsoft.com/office/drawing/2014/main" id="{EB26201F-4C35-BA42-A67F-A985A43D452E}"/>
              </a:ext>
            </a:extLst>
          </p:cNvPr>
          <p:cNvSpPr>
            <a:spLocks noGrp="1"/>
          </p:cNvSpPr>
          <p:nvPr>
            <p:ph type="body" sz="quarter" idx="23" hasCustomPrompt="1"/>
          </p:nvPr>
        </p:nvSpPr>
        <p:spPr>
          <a:xfrm>
            <a:off x="8688548" y="1900329"/>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06</a:t>
            </a:r>
          </a:p>
        </p:txBody>
      </p:sp>
      <p:sp>
        <p:nvSpPr>
          <p:cNvPr id="87" name="Text Placeholder 23">
            <a:extLst>
              <a:ext uri="{FF2B5EF4-FFF2-40B4-BE49-F238E27FC236}">
                <a16:creationId xmlns:a16="http://schemas.microsoft.com/office/drawing/2014/main" id="{F5C71C0B-9124-6B4E-9C90-556737377EBB}"/>
              </a:ext>
            </a:extLst>
          </p:cNvPr>
          <p:cNvSpPr>
            <a:spLocks noGrp="1"/>
          </p:cNvSpPr>
          <p:nvPr>
            <p:ph type="body" sz="quarter" idx="24" hasCustomPrompt="1"/>
          </p:nvPr>
        </p:nvSpPr>
        <p:spPr>
          <a:xfrm>
            <a:off x="10266218" y="2548235"/>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07</a:t>
            </a:r>
          </a:p>
        </p:txBody>
      </p:sp>
      <p:sp>
        <p:nvSpPr>
          <p:cNvPr id="97" name="Text Placeholder 23">
            <a:extLst>
              <a:ext uri="{FF2B5EF4-FFF2-40B4-BE49-F238E27FC236}">
                <a16:creationId xmlns:a16="http://schemas.microsoft.com/office/drawing/2014/main" id="{812FA1CE-75FA-5440-B176-6AAAB65A9988}"/>
              </a:ext>
            </a:extLst>
          </p:cNvPr>
          <p:cNvSpPr>
            <a:spLocks noGrp="1"/>
          </p:cNvSpPr>
          <p:nvPr>
            <p:ph type="body" sz="quarter" idx="25" hasCustomPrompt="1"/>
          </p:nvPr>
        </p:nvSpPr>
        <p:spPr>
          <a:xfrm>
            <a:off x="1018059"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1984</a:t>
            </a:r>
          </a:p>
        </p:txBody>
      </p:sp>
      <p:sp>
        <p:nvSpPr>
          <p:cNvPr id="98" name="Text Placeholder 23">
            <a:extLst>
              <a:ext uri="{FF2B5EF4-FFF2-40B4-BE49-F238E27FC236}">
                <a16:creationId xmlns:a16="http://schemas.microsoft.com/office/drawing/2014/main" id="{6E9F9E31-B086-5C4D-ACCB-8B42FD4A0888}"/>
              </a:ext>
            </a:extLst>
          </p:cNvPr>
          <p:cNvSpPr>
            <a:spLocks noGrp="1"/>
          </p:cNvSpPr>
          <p:nvPr>
            <p:ph type="body" sz="quarter" idx="26" hasCustomPrompt="1"/>
          </p:nvPr>
        </p:nvSpPr>
        <p:spPr>
          <a:xfrm>
            <a:off x="2589695"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1989</a:t>
            </a:r>
          </a:p>
        </p:txBody>
      </p:sp>
      <p:sp>
        <p:nvSpPr>
          <p:cNvPr id="99" name="Text Placeholder 23">
            <a:extLst>
              <a:ext uri="{FF2B5EF4-FFF2-40B4-BE49-F238E27FC236}">
                <a16:creationId xmlns:a16="http://schemas.microsoft.com/office/drawing/2014/main" id="{2B509F05-CB6F-1A42-92ED-2780324CE9A4}"/>
              </a:ext>
            </a:extLst>
          </p:cNvPr>
          <p:cNvSpPr>
            <a:spLocks noGrp="1"/>
          </p:cNvSpPr>
          <p:nvPr>
            <p:ph type="body" sz="quarter" idx="27" hasCustomPrompt="1"/>
          </p:nvPr>
        </p:nvSpPr>
        <p:spPr>
          <a:xfrm>
            <a:off x="4152102"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1992</a:t>
            </a:r>
          </a:p>
        </p:txBody>
      </p:sp>
      <p:sp>
        <p:nvSpPr>
          <p:cNvPr id="100" name="Text Placeholder 23">
            <a:extLst>
              <a:ext uri="{FF2B5EF4-FFF2-40B4-BE49-F238E27FC236}">
                <a16:creationId xmlns:a16="http://schemas.microsoft.com/office/drawing/2014/main" id="{F12E52C2-8D56-5945-9BE7-8E2398879718}"/>
              </a:ext>
            </a:extLst>
          </p:cNvPr>
          <p:cNvSpPr>
            <a:spLocks noGrp="1"/>
          </p:cNvSpPr>
          <p:nvPr>
            <p:ph type="body" sz="quarter" idx="28" hasCustomPrompt="1"/>
          </p:nvPr>
        </p:nvSpPr>
        <p:spPr>
          <a:xfrm>
            <a:off x="5744520"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1995</a:t>
            </a:r>
          </a:p>
        </p:txBody>
      </p:sp>
      <p:sp>
        <p:nvSpPr>
          <p:cNvPr id="101" name="Text Placeholder 23">
            <a:extLst>
              <a:ext uri="{FF2B5EF4-FFF2-40B4-BE49-F238E27FC236}">
                <a16:creationId xmlns:a16="http://schemas.microsoft.com/office/drawing/2014/main" id="{F9BA1DF8-33EF-A547-B6ED-EC98437BC711}"/>
              </a:ext>
            </a:extLst>
          </p:cNvPr>
          <p:cNvSpPr>
            <a:spLocks noGrp="1"/>
          </p:cNvSpPr>
          <p:nvPr>
            <p:ph type="body" sz="quarter" idx="29" hasCustomPrompt="1"/>
          </p:nvPr>
        </p:nvSpPr>
        <p:spPr>
          <a:xfrm>
            <a:off x="7313291"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2003</a:t>
            </a:r>
          </a:p>
        </p:txBody>
      </p:sp>
      <p:sp>
        <p:nvSpPr>
          <p:cNvPr id="102" name="Text Placeholder 23">
            <a:extLst>
              <a:ext uri="{FF2B5EF4-FFF2-40B4-BE49-F238E27FC236}">
                <a16:creationId xmlns:a16="http://schemas.microsoft.com/office/drawing/2014/main" id="{AB75D4B8-6E52-3B49-B229-D90938F98C26}"/>
              </a:ext>
            </a:extLst>
          </p:cNvPr>
          <p:cNvSpPr>
            <a:spLocks noGrp="1"/>
          </p:cNvSpPr>
          <p:nvPr>
            <p:ph type="body" sz="quarter" idx="30" hasCustomPrompt="1"/>
          </p:nvPr>
        </p:nvSpPr>
        <p:spPr>
          <a:xfrm>
            <a:off x="8884927"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2008</a:t>
            </a:r>
          </a:p>
        </p:txBody>
      </p:sp>
      <p:sp>
        <p:nvSpPr>
          <p:cNvPr id="103" name="Text Placeholder 23">
            <a:extLst>
              <a:ext uri="{FF2B5EF4-FFF2-40B4-BE49-F238E27FC236}">
                <a16:creationId xmlns:a16="http://schemas.microsoft.com/office/drawing/2014/main" id="{BE0CF3AC-4230-8741-9777-1EFA313099C6}"/>
              </a:ext>
            </a:extLst>
          </p:cNvPr>
          <p:cNvSpPr>
            <a:spLocks noGrp="1"/>
          </p:cNvSpPr>
          <p:nvPr>
            <p:ph type="body" sz="quarter" idx="31" hasCustomPrompt="1"/>
          </p:nvPr>
        </p:nvSpPr>
        <p:spPr>
          <a:xfrm>
            <a:off x="10464096"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2019</a:t>
            </a:r>
          </a:p>
        </p:txBody>
      </p:sp>
    </p:spTree>
    <p:extLst>
      <p:ext uri="{BB962C8B-B14F-4D97-AF65-F5344CB8AC3E}">
        <p14:creationId xmlns:p14="http://schemas.microsoft.com/office/powerpoint/2010/main" val="17228504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14:presetBounceEnd="67000">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14:bounceEnd="67000">
                                          <p:cBhvr additive="base">
                                            <p:cTn id="31"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7000">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14:bounceEnd="67000">
                                          <p:cBhvr additive="base">
                                            <p:cTn id="35"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7000">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14:bounceEnd="67000">
                                          <p:cBhvr additive="base">
                                            <p:cTn id="39"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7000">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14:bounceEnd="67000">
                                          <p:cBhvr additive="base">
                                            <p:cTn id="43" dur="1000" fill="hold"/>
                                            <p:tgtEl>
                                              <p:spTgt spid="36"/>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7000">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14:bounceEnd="67000">
                                          <p:cBhvr additive="base">
                                            <p:cTn id="47"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7000">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14:bounceEnd="67000">
                                          <p:cBhvr additive="base">
                                            <p:cTn id="51" dur="1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7000">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14:bounceEnd="67000">
                                          <p:cBhvr additive="base">
                                            <p:cTn id="55"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1000" fill="hold"/>
                                            <p:tgtEl>
                                              <p:spTgt spid="36"/>
                                            </p:tgtEl>
                                            <p:attrNameLst>
                                              <p:attrName>ppt_x</p:attrName>
                                            </p:attrNameLst>
                                          </p:cBhvr>
                                          <p:tavLst>
                                            <p:tav tm="0">
                                              <p:val>
                                                <p:strVal val="#ppt_x"/>
                                              </p:val>
                                            </p:tav>
                                            <p:tav tm="100000">
                                              <p:val>
                                                <p:strVal val="#ppt_x"/>
                                              </p:val>
                                            </p:tav>
                                          </p:tavLst>
                                        </p:anim>
                                        <p:anim calcmode="lin" valueType="num">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ppt_x"/>
                                              </p:val>
                                            </p:tav>
                                            <p:tav tm="100000">
                                              <p:val>
                                                <p:strVal val="#ppt_x"/>
                                              </p:val>
                                            </p:tav>
                                          </p:tavLst>
                                        </p:anim>
                                        <p:anim calcmode="lin" valueType="num">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1000" fill="hold"/>
                                            <p:tgtEl>
                                              <p:spTgt spid="45"/>
                                            </p:tgtEl>
                                            <p:attrNameLst>
                                              <p:attrName>ppt_x</p:attrName>
                                            </p:attrNameLst>
                                          </p:cBhvr>
                                          <p:tavLst>
                                            <p:tav tm="0">
                                              <p:val>
                                                <p:strVal val="#ppt_x"/>
                                              </p:val>
                                            </p:tav>
                                            <p:tav tm="100000">
                                              <p:val>
                                                <p:strVal val="#ppt_x"/>
                                              </p:val>
                                            </p:tav>
                                          </p:tavLst>
                                        </p:anim>
                                        <p:anim calcmode="lin" valueType="num">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Step Inforgraphic">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49B91D1A-7857-E74D-8F2E-8246CF474FB1}"/>
              </a:ext>
            </a:extLst>
          </p:cNvPr>
          <p:cNvSpPr>
            <a:spLocks/>
          </p:cNvSpPr>
          <p:nvPr userDrawn="1"/>
        </p:nvSpPr>
        <p:spPr bwMode="auto">
          <a:xfrm>
            <a:off x="6998326" y="3682780"/>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solidFill>
            <a:srgbClr val="51A9BA"/>
          </a:solidFill>
          <a:ln w="38100"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9" name="Freeform 7">
            <a:extLst>
              <a:ext uri="{FF2B5EF4-FFF2-40B4-BE49-F238E27FC236}">
                <a16:creationId xmlns:a16="http://schemas.microsoft.com/office/drawing/2014/main" id="{2980DC97-B918-AA42-B66E-2BB0B50F0A06}"/>
              </a:ext>
            </a:extLst>
          </p:cNvPr>
          <p:cNvSpPr>
            <a:spLocks/>
          </p:cNvSpPr>
          <p:nvPr userDrawn="1"/>
        </p:nvSpPr>
        <p:spPr bwMode="auto">
          <a:xfrm>
            <a:off x="3501064" y="3682780"/>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solidFill>
            <a:srgbClr val="F3BDB7"/>
          </a:solidFill>
          <a:ln w="38100"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0" name="Freeform 8">
            <a:extLst>
              <a:ext uri="{FF2B5EF4-FFF2-40B4-BE49-F238E27FC236}">
                <a16:creationId xmlns:a16="http://schemas.microsoft.com/office/drawing/2014/main" id="{A50CCF89-D8A1-1F4C-BCCC-9C7921D7BDE6}"/>
              </a:ext>
            </a:extLst>
          </p:cNvPr>
          <p:cNvSpPr>
            <a:spLocks/>
          </p:cNvSpPr>
          <p:nvPr userDrawn="1"/>
        </p:nvSpPr>
        <p:spPr bwMode="auto">
          <a:xfrm>
            <a:off x="5167939" y="636368"/>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solidFill>
            <a:srgbClr val="FFC652"/>
          </a:solidFill>
          <a:ln w="38100"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1" name="Freeform 6">
            <a:extLst>
              <a:ext uri="{FF2B5EF4-FFF2-40B4-BE49-F238E27FC236}">
                <a16:creationId xmlns:a16="http://schemas.microsoft.com/office/drawing/2014/main" id="{5618DBE7-D94E-B945-95D4-8792769D93E7}"/>
              </a:ext>
            </a:extLst>
          </p:cNvPr>
          <p:cNvSpPr>
            <a:spLocks/>
          </p:cNvSpPr>
          <p:nvPr userDrawn="1"/>
        </p:nvSpPr>
        <p:spPr bwMode="auto">
          <a:xfrm>
            <a:off x="6865143" y="3587531"/>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2" name="Freeform 7">
            <a:extLst>
              <a:ext uri="{FF2B5EF4-FFF2-40B4-BE49-F238E27FC236}">
                <a16:creationId xmlns:a16="http://schemas.microsoft.com/office/drawing/2014/main" id="{82659AEC-0465-9844-A8D3-1AFF89DE3652}"/>
              </a:ext>
            </a:extLst>
          </p:cNvPr>
          <p:cNvSpPr>
            <a:spLocks/>
          </p:cNvSpPr>
          <p:nvPr userDrawn="1"/>
        </p:nvSpPr>
        <p:spPr bwMode="auto">
          <a:xfrm>
            <a:off x="3367881" y="3587531"/>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3" name="Freeform 8">
            <a:extLst>
              <a:ext uri="{FF2B5EF4-FFF2-40B4-BE49-F238E27FC236}">
                <a16:creationId xmlns:a16="http://schemas.microsoft.com/office/drawing/2014/main" id="{886044FF-BA54-2B43-980E-04BAAD566759}"/>
              </a:ext>
            </a:extLst>
          </p:cNvPr>
          <p:cNvSpPr>
            <a:spLocks/>
          </p:cNvSpPr>
          <p:nvPr userDrawn="1"/>
        </p:nvSpPr>
        <p:spPr bwMode="auto">
          <a:xfrm>
            <a:off x="5034756" y="541119"/>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nvGrpSpPr>
          <p:cNvPr id="14" name="Group 13">
            <a:extLst>
              <a:ext uri="{FF2B5EF4-FFF2-40B4-BE49-F238E27FC236}">
                <a16:creationId xmlns:a16="http://schemas.microsoft.com/office/drawing/2014/main" id="{0550F7BD-4629-A64F-BABE-4F18EF4BF1A3}"/>
              </a:ext>
            </a:extLst>
          </p:cNvPr>
          <p:cNvGrpSpPr>
            <a:grpSpLocks/>
          </p:cNvGrpSpPr>
          <p:nvPr userDrawn="1"/>
        </p:nvGrpSpPr>
        <p:grpSpPr bwMode="auto">
          <a:xfrm>
            <a:off x="4414043" y="2277844"/>
            <a:ext cx="700088" cy="1173162"/>
            <a:chOff x="4413250" y="2608263"/>
            <a:chExt cx="700088" cy="1173163"/>
          </a:xfrm>
        </p:grpSpPr>
        <p:sp>
          <p:nvSpPr>
            <p:cNvPr id="15" name="Freeform 9">
              <a:extLst>
                <a:ext uri="{FF2B5EF4-FFF2-40B4-BE49-F238E27FC236}">
                  <a16:creationId xmlns:a16="http://schemas.microsoft.com/office/drawing/2014/main" id="{C668170F-472F-8142-8637-137EDA82026B}"/>
                </a:ext>
              </a:extLst>
            </p:cNvPr>
            <p:cNvSpPr>
              <a:spLocks/>
            </p:cNvSpPr>
            <p:nvPr/>
          </p:nvSpPr>
          <p:spPr bwMode="auto">
            <a:xfrm>
              <a:off x="4413250" y="2611438"/>
              <a:ext cx="700088" cy="1169988"/>
            </a:xfrm>
            <a:custGeom>
              <a:avLst/>
              <a:gdLst>
                <a:gd name="T0" fmla="*/ 0 w 184"/>
                <a:gd name="T1" fmla="*/ 307 h 307"/>
                <a:gd name="T2" fmla="*/ 184 w 184"/>
                <a:gd name="T3" fmla="*/ 0 h 307"/>
              </a:gdLst>
              <a:ahLst/>
              <a:cxnLst>
                <a:cxn ang="0">
                  <a:pos x="T0" y="T1"/>
                </a:cxn>
                <a:cxn ang="0">
                  <a:pos x="T2" y="T3"/>
                </a:cxn>
              </a:cxnLst>
              <a:rect l="0" t="0" r="r" b="b"/>
              <a:pathLst>
                <a:path w="184" h="307">
                  <a:moveTo>
                    <a:pt x="0" y="307"/>
                  </a:moveTo>
                  <a:cubicBezTo>
                    <a:pt x="9" y="184"/>
                    <a:pt x="79" y="66"/>
                    <a:pt x="184"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6" name="Freeform 10">
              <a:extLst>
                <a:ext uri="{FF2B5EF4-FFF2-40B4-BE49-F238E27FC236}">
                  <a16:creationId xmlns:a16="http://schemas.microsoft.com/office/drawing/2014/main" id="{5FEEFD90-C931-3B4A-9E99-11C20D78083A}"/>
                </a:ext>
              </a:extLst>
            </p:cNvPr>
            <p:cNvSpPr>
              <a:spLocks/>
            </p:cNvSpPr>
            <p:nvPr/>
          </p:nvSpPr>
          <p:spPr bwMode="auto">
            <a:xfrm>
              <a:off x="4840288" y="2608263"/>
              <a:ext cx="273050" cy="209550"/>
            </a:xfrm>
            <a:custGeom>
              <a:avLst/>
              <a:gdLst>
                <a:gd name="T0" fmla="*/ 0 w 72"/>
                <a:gd name="T1" fmla="*/ 23 h 55"/>
                <a:gd name="T2" fmla="*/ 72 w 72"/>
                <a:gd name="T3" fmla="*/ 0 h 55"/>
                <a:gd name="T4" fmla="*/ 36 w 72"/>
                <a:gd name="T5" fmla="*/ 55 h 55"/>
              </a:gdLst>
              <a:ahLst/>
              <a:cxnLst>
                <a:cxn ang="0">
                  <a:pos x="T0" y="T1"/>
                </a:cxn>
                <a:cxn ang="0">
                  <a:pos x="T2" y="T3"/>
                </a:cxn>
                <a:cxn ang="0">
                  <a:pos x="T4" y="T5"/>
                </a:cxn>
              </a:cxnLst>
              <a:rect l="0" t="0" r="r" b="b"/>
              <a:pathLst>
                <a:path w="72" h="55">
                  <a:moveTo>
                    <a:pt x="0" y="23"/>
                  </a:moveTo>
                  <a:cubicBezTo>
                    <a:pt x="25" y="17"/>
                    <a:pt x="49" y="10"/>
                    <a:pt x="72" y="0"/>
                  </a:cubicBezTo>
                  <a:cubicBezTo>
                    <a:pt x="60" y="18"/>
                    <a:pt x="48" y="36"/>
                    <a:pt x="36" y="55"/>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17" name="Group 16">
            <a:extLst>
              <a:ext uri="{FF2B5EF4-FFF2-40B4-BE49-F238E27FC236}">
                <a16:creationId xmlns:a16="http://schemas.microsoft.com/office/drawing/2014/main" id="{89ECB5AB-49CB-2D44-A285-959BDDBE0D38}"/>
              </a:ext>
            </a:extLst>
          </p:cNvPr>
          <p:cNvGrpSpPr>
            <a:grpSpLocks/>
          </p:cNvGrpSpPr>
          <p:nvPr userDrawn="1"/>
        </p:nvGrpSpPr>
        <p:grpSpPr bwMode="auto">
          <a:xfrm>
            <a:off x="7050881" y="2231806"/>
            <a:ext cx="750887" cy="1214438"/>
            <a:chOff x="7050088" y="2562225"/>
            <a:chExt cx="750887" cy="1214438"/>
          </a:xfrm>
        </p:grpSpPr>
        <p:sp>
          <p:nvSpPr>
            <p:cNvPr id="18" name="Freeform 11">
              <a:extLst>
                <a:ext uri="{FF2B5EF4-FFF2-40B4-BE49-F238E27FC236}">
                  <a16:creationId xmlns:a16="http://schemas.microsoft.com/office/drawing/2014/main" id="{ABDC55BE-5C2F-CE43-81BD-63F46EABB6D0}"/>
                </a:ext>
              </a:extLst>
            </p:cNvPr>
            <p:cNvSpPr>
              <a:spLocks/>
            </p:cNvSpPr>
            <p:nvPr/>
          </p:nvSpPr>
          <p:spPr bwMode="auto">
            <a:xfrm>
              <a:off x="7050088" y="2562225"/>
              <a:ext cx="704850" cy="1214438"/>
            </a:xfrm>
            <a:custGeom>
              <a:avLst/>
              <a:gdLst>
                <a:gd name="T0" fmla="*/ 0 w 185"/>
                <a:gd name="T1" fmla="*/ 0 h 319"/>
                <a:gd name="T2" fmla="*/ 185 w 185"/>
                <a:gd name="T3" fmla="*/ 319 h 319"/>
              </a:gdLst>
              <a:ahLst/>
              <a:cxnLst>
                <a:cxn ang="0">
                  <a:pos x="T0" y="T1"/>
                </a:cxn>
                <a:cxn ang="0">
                  <a:pos x="T2" y="T3"/>
                </a:cxn>
              </a:cxnLst>
              <a:rect l="0" t="0" r="r" b="b"/>
              <a:pathLst>
                <a:path w="185" h="319">
                  <a:moveTo>
                    <a:pt x="0" y="0"/>
                  </a:moveTo>
                  <a:cubicBezTo>
                    <a:pt x="104" y="72"/>
                    <a:pt x="174" y="193"/>
                    <a:pt x="185" y="319"/>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9" name="Freeform 12">
              <a:extLst>
                <a:ext uri="{FF2B5EF4-FFF2-40B4-BE49-F238E27FC236}">
                  <a16:creationId xmlns:a16="http://schemas.microsoft.com/office/drawing/2014/main" id="{B8B1AC30-9E5F-0A4C-921D-A85B33643FEB}"/>
                </a:ext>
              </a:extLst>
            </p:cNvPr>
            <p:cNvSpPr>
              <a:spLocks/>
            </p:cNvSpPr>
            <p:nvPr/>
          </p:nvSpPr>
          <p:spPr bwMode="auto">
            <a:xfrm>
              <a:off x="7613650" y="3457575"/>
              <a:ext cx="187325" cy="319088"/>
            </a:xfrm>
            <a:custGeom>
              <a:avLst/>
              <a:gdLst>
                <a:gd name="T0" fmla="*/ 0 w 49"/>
                <a:gd name="T1" fmla="*/ 12 h 84"/>
                <a:gd name="T2" fmla="*/ 36 w 49"/>
                <a:gd name="T3" fmla="*/ 84 h 84"/>
                <a:gd name="T4" fmla="*/ 49 w 49"/>
                <a:gd name="T5" fmla="*/ 0 h 84"/>
              </a:gdLst>
              <a:ahLst/>
              <a:cxnLst>
                <a:cxn ang="0">
                  <a:pos x="T0" y="T1"/>
                </a:cxn>
                <a:cxn ang="0">
                  <a:pos x="T2" y="T3"/>
                </a:cxn>
                <a:cxn ang="0">
                  <a:pos x="T4" y="T5"/>
                </a:cxn>
              </a:cxnLst>
              <a:rect l="0" t="0" r="r" b="b"/>
              <a:pathLst>
                <a:path w="49" h="84">
                  <a:moveTo>
                    <a:pt x="0" y="12"/>
                  </a:moveTo>
                  <a:cubicBezTo>
                    <a:pt x="14" y="35"/>
                    <a:pt x="26" y="59"/>
                    <a:pt x="36" y="84"/>
                  </a:cubicBezTo>
                  <a:cubicBezTo>
                    <a:pt x="38" y="55"/>
                    <a:pt x="43" y="28"/>
                    <a:pt x="49"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0" name="Group 19">
            <a:extLst>
              <a:ext uri="{FF2B5EF4-FFF2-40B4-BE49-F238E27FC236}">
                <a16:creationId xmlns:a16="http://schemas.microsoft.com/office/drawing/2014/main" id="{7BD2DCA7-AB30-B54B-88A6-80026F8F6BA5}"/>
              </a:ext>
            </a:extLst>
          </p:cNvPr>
          <p:cNvGrpSpPr>
            <a:grpSpLocks/>
          </p:cNvGrpSpPr>
          <p:nvPr userDrawn="1"/>
        </p:nvGrpSpPr>
        <p:grpSpPr bwMode="auto">
          <a:xfrm>
            <a:off x="5388768" y="5117881"/>
            <a:ext cx="1419225" cy="195263"/>
            <a:chOff x="5387975" y="5448300"/>
            <a:chExt cx="1419225" cy="195263"/>
          </a:xfrm>
        </p:grpSpPr>
        <p:sp>
          <p:nvSpPr>
            <p:cNvPr id="21" name="Freeform 13">
              <a:extLst>
                <a:ext uri="{FF2B5EF4-FFF2-40B4-BE49-F238E27FC236}">
                  <a16:creationId xmlns:a16="http://schemas.microsoft.com/office/drawing/2014/main" id="{0226CE99-F6B1-1244-8EF4-3EF7C052426D}"/>
                </a:ext>
              </a:extLst>
            </p:cNvPr>
            <p:cNvSpPr>
              <a:spLocks/>
            </p:cNvSpPr>
            <p:nvPr/>
          </p:nvSpPr>
          <p:spPr bwMode="auto">
            <a:xfrm>
              <a:off x="5387975" y="5448300"/>
              <a:ext cx="1419225" cy="195263"/>
            </a:xfrm>
            <a:custGeom>
              <a:avLst/>
              <a:gdLst>
                <a:gd name="T0" fmla="*/ 373 w 373"/>
                <a:gd name="T1" fmla="*/ 0 h 51"/>
                <a:gd name="T2" fmla="*/ 0 w 373"/>
                <a:gd name="T3" fmla="*/ 3 h 51"/>
              </a:gdLst>
              <a:ahLst/>
              <a:cxnLst>
                <a:cxn ang="0">
                  <a:pos x="T0" y="T1"/>
                </a:cxn>
                <a:cxn ang="0">
                  <a:pos x="T2" y="T3"/>
                </a:cxn>
              </a:cxnLst>
              <a:rect l="0" t="0" r="r" b="b"/>
              <a:pathLst>
                <a:path w="373" h="51">
                  <a:moveTo>
                    <a:pt x="373" y="0"/>
                  </a:moveTo>
                  <a:cubicBezTo>
                    <a:pt x="256" y="50"/>
                    <a:pt x="119" y="51"/>
                    <a:pt x="0" y="3"/>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2" name="Freeform 14">
              <a:extLst>
                <a:ext uri="{FF2B5EF4-FFF2-40B4-BE49-F238E27FC236}">
                  <a16:creationId xmlns:a16="http://schemas.microsoft.com/office/drawing/2014/main" id="{7BFEC526-7694-9343-97CE-278423A5B5A4}"/>
                </a:ext>
              </a:extLst>
            </p:cNvPr>
            <p:cNvSpPr>
              <a:spLocks/>
            </p:cNvSpPr>
            <p:nvPr/>
          </p:nvSpPr>
          <p:spPr bwMode="auto">
            <a:xfrm>
              <a:off x="5387975" y="5456238"/>
              <a:ext cx="239713" cy="157162"/>
            </a:xfrm>
            <a:custGeom>
              <a:avLst/>
              <a:gdLst>
                <a:gd name="T0" fmla="*/ 50 w 63"/>
                <a:gd name="T1" fmla="*/ 41 h 41"/>
                <a:gd name="T2" fmla="*/ 0 w 63"/>
                <a:gd name="T3" fmla="*/ 0 h 41"/>
                <a:gd name="T4" fmla="*/ 63 w 63"/>
                <a:gd name="T5" fmla="*/ 2 h 41"/>
              </a:gdLst>
              <a:ahLst/>
              <a:cxnLst>
                <a:cxn ang="0">
                  <a:pos x="T0" y="T1"/>
                </a:cxn>
                <a:cxn ang="0">
                  <a:pos x="T2" y="T3"/>
                </a:cxn>
                <a:cxn ang="0">
                  <a:pos x="T4" y="T5"/>
                </a:cxn>
              </a:cxnLst>
              <a:rect l="0" t="0" r="r" b="b"/>
              <a:pathLst>
                <a:path w="63" h="41">
                  <a:moveTo>
                    <a:pt x="50" y="41"/>
                  </a:moveTo>
                  <a:cubicBezTo>
                    <a:pt x="35" y="25"/>
                    <a:pt x="18" y="12"/>
                    <a:pt x="0" y="0"/>
                  </a:cubicBezTo>
                  <a:cubicBezTo>
                    <a:pt x="21" y="2"/>
                    <a:pt x="42" y="3"/>
                    <a:pt x="63" y="2"/>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34" name="Group 33">
            <a:extLst>
              <a:ext uri="{FF2B5EF4-FFF2-40B4-BE49-F238E27FC236}">
                <a16:creationId xmlns:a16="http://schemas.microsoft.com/office/drawing/2014/main" id="{8D388C5A-A695-D247-84B1-1B2FF932AAAC}"/>
              </a:ext>
            </a:extLst>
          </p:cNvPr>
          <p:cNvGrpSpPr/>
          <p:nvPr userDrawn="1"/>
        </p:nvGrpSpPr>
        <p:grpSpPr>
          <a:xfrm>
            <a:off x="4830849" y="6407537"/>
            <a:ext cx="2530305" cy="138107"/>
            <a:chOff x="2502568" y="6027821"/>
            <a:chExt cx="6689559" cy="365125"/>
          </a:xfrm>
        </p:grpSpPr>
        <p:pic>
          <p:nvPicPr>
            <p:cNvPr id="35" name="Picture 34" descr="Text, logo&#10;&#10;Description automatically generated">
              <a:extLst>
                <a:ext uri="{FF2B5EF4-FFF2-40B4-BE49-F238E27FC236}">
                  <a16:creationId xmlns:a16="http://schemas.microsoft.com/office/drawing/2014/main" id="{B7B039B8-769C-F44C-8AA3-C6B91F9C2B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36" name="Picture 35" descr="Text, logo&#10;&#10;Description automatically generated">
              <a:extLst>
                <a:ext uri="{FF2B5EF4-FFF2-40B4-BE49-F238E27FC236}">
                  <a16:creationId xmlns:a16="http://schemas.microsoft.com/office/drawing/2014/main" id="{5EB0F305-0A82-9E47-991D-37BFFB85B5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37" name="Text Placeholder 23">
            <a:extLst>
              <a:ext uri="{FF2B5EF4-FFF2-40B4-BE49-F238E27FC236}">
                <a16:creationId xmlns:a16="http://schemas.microsoft.com/office/drawing/2014/main" id="{BB965390-D74F-BB45-94F8-40B3F4811144}"/>
              </a:ext>
            </a:extLst>
          </p:cNvPr>
          <p:cNvSpPr>
            <a:spLocks noGrp="1"/>
          </p:cNvSpPr>
          <p:nvPr>
            <p:ph type="body" sz="quarter" idx="17" hasCustomPrompt="1"/>
          </p:nvPr>
        </p:nvSpPr>
        <p:spPr>
          <a:xfrm>
            <a:off x="335672" y="524778"/>
            <a:ext cx="3757613" cy="1752381"/>
          </a:xfrm>
        </p:spPr>
        <p:txBody>
          <a:bodyPr>
            <a:noAutofit/>
          </a:bodyPr>
          <a:lstStyle>
            <a:lvl1pPr marL="0" indent="0" algn="l">
              <a:buNone/>
              <a:defRPr sz="5000" b="1" i="0">
                <a:solidFill>
                  <a:srgbClr val="231F20"/>
                </a:solidFill>
                <a:latin typeface="Amatic SC" pitchFamily="2" charset="0"/>
              </a:defRPr>
            </a:lvl1pPr>
          </a:lstStyle>
          <a:p>
            <a:pPr lvl="0"/>
            <a:r>
              <a:rPr lang="en-US" dirty="0"/>
              <a:t>3 STEP INFOGRAPHIC</a:t>
            </a:r>
          </a:p>
        </p:txBody>
      </p:sp>
      <p:sp>
        <p:nvSpPr>
          <p:cNvPr id="41" name="Text Placeholder 23">
            <a:extLst>
              <a:ext uri="{FF2B5EF4-FFF2-40B4-BE49-F238E27FC236}">
                <a16:creationId xmlns:a16="http://schemas.microsoft.com/office/drawing/2014/main" id="{A3595E8B-A5D5-794E-A945-156CA9DE71C9}"/>
              </a:ext>
            </a:extLst>
          </p:cNvPr>
          <p:cNvSpPr>
            <a:spLocks noGrp="1"/>
          </p:cNvSpPr>
          <p:nvPr>
            <p:ph type="body" sz="quarter" idx="20" hasCustomPrompt="1"/>
          </p:nvPr>
        </p:nvSpPr>
        <p:spPr>
          <a:xfrm>
            <a:off x="477357" y="3988594"/>
            <a:ext cx="2651294" cy="1481138"/>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PINK TITLE</a:t>
            </a:r>
          </a:p>
        </p:txBody>
      </p:sp>
      <p:sp>
        <p:nvSpPr>
          <p:cNvPr id="42" name="Text Placeholder 23">
            <a:extLst>
              <a:ext uri="{FF2B5EF4-FFF2-40B4-BE49-F238E27FC236}">
                <a16:creationId xmlns:a16="http://schemas.microsoft.com/office/drawing/2014/main" id="{8EC2CE7D-1F63-FD41-9012-4D7C4C7A8150}"/>
              </a:ext>
            </a:extLst>
          </p:cNvPr>
          <p:cNvSpPr>
            <a:spLocks noGrp="1"/>
          </p:cNvSpPr>
          <p:nvPr>
            <p:ph type="body" sz="quarter" idx="21" hasCustomPrompt="1"/>
          </p:nvPr>
        </p:nvSpPr>
        <p:spPr>
          <a:xfrm>
            <a:off x="7423609" y="750668"/>
            <a:ext cx="2849105"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YELLOW TITLE</a:t>
            </a:r>
          </a:p>
        </p:txBody>
      </p:sp>
      <p:sp>
        <p:nvSpPr>
          <p:cNvPr id="43" name="Text Placeholder 23">
            <a:extLst>
              <a:ext uri="{FF2B5EF4-FFF2-40B4-BE49-F238E27FC236}">
                <a16:creationId xmlns:a16="http://schemas.microsoft.com/office/drawing/2014/main" id="{FE17DBD4-D3F5-E447-BB44-232EE55E750F}"/>
              </a:ext>
            </a:extLst>
          </p:cNvPr>
          <p:cNvSpPr>
            <a:spLocks noGrp="1"/>
          </p:cNvSpPr>
          <p:nvPr>
            <p:ph type="body" sz="quarter" idx="22" hasCustomPrompt="1"/>
          </p:nvPr>
        </p:nvSpPr>
        <p:spPr>
          <a:xfrm>
            <a:off x="9240981" y="3885626"/>
            <a:ext cx="2494447"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BLUE TITLE</a:t>
            </a:r>
          </a:p>
        </p:txBody>
      </p:sp>
    </p:spTree>
    <p:extLst>
      <p:ext uri="{BB962C8B-B14F-4D97-AF65-F5344CB8AC3E}">
        <p14:creationId xmlns:p14="http://schemas.microsoft.com/office/powerpoint/2010/main" val="5693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2" presetClass="entr" presetSubtype="4" fill="hold" nodeType="withEffect">
                                  <p:stCondLst>
                                    <p:cond delay="2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53" presetClass="entr" presetSubtype="16" fill="hold"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2" presetClass="entr" presetSubtype="1" fill="hold" nodeType="withEffect">
                                  <p:stCondLst>
                                    <p:cond delay="6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53" presetClass="entr" presetSubtype="16" fill="hold" nodeType="withEffect">
                                  <p:stCondLst>
                                    <p:cond delay="8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2" presetClass="entr" presetSubtype="2" fill="hold" nodeType="withEffect">
                                  <p:stCondLst>
                                    <p:cond delay="100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4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8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Step Inforgraphic">
    <p:spTree>
      <p:nvGrpSpPr>
        <p:cNvPr id="1" name=""/>
        <p:cNvGrpSpPr/>
        <p:nvPr/>
      </p:nvGrpSpPr>
      <p:grpSpPr>
        <a:xfrm>
          <a:off x="0" y="0"/>
          <a:ext cx="0" cy="0"/>
          <a:chOff x="0" y="0"/>
          <a:chExt cx="0" cy="0"/>
        </a:xfrm>
      </p:grpSpPr>
      <p:sp>
        <p:nvSpPr>
          <p:cNvPr id="55" name="Freeform 26">
            <a:extLst>
              <a:ext uri="{FF2B5EF4-FFF2-40B4-BE49-F238E27FC236}">
                <a16:creationId xmlns:a16="http://schemas.microsoft.com/office/drawing/2014/main" id="{30A05D41-4D70-1448-B88D-544DD70D3786}"/>
              </a:ext>
            </a:extLst>
          </p:cNvPr>
          <p:cNvSpPr>
            <a:spLocks/>
          </p:cNvSpPr>
          <p:nvPr userDrawn="1"/>
        </p:nvSpPr>
        <p:spPr bwMode="auto">
          <a:xfrm>
            <a:off x="9920371" y="3744200"/>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6" name="Freeform 27">
            <a:extLst>
              <a:ext uri="{FF2B5EF4-FFF2-40B4-BE49-F238E27FC236}">
                <a16:creationId xmlns:a16="http://schemas.microsoft.com/office/drawing/2014/main" id="{0F5CA9F1-BA3D-1443-B1CB-535FC9F2A9CD}"/>
              </a:ext>
            </a:extLst>
          </p:cNvPr>
          <p:cNvSpPr>
            <a:spLocks/>
          </p:cNvSpPr>
          <p:nvPr userDrawn="1"/>
        </p:nvSpPr>
        <p:spPr bwMode="auto">
          <a:xfrm>
            <a:off x="7880433" y="3756968"/>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7" name="Freeform 28">
            <a:extLst>
              <a:ext uri="{FF2B5EF4-FFF2-40B4-BE49-F238E27FC236}">
                <a16:creationId xmlns:a16="http://schemas.microsoft.com/office/drawing/2014/main" id="{ECEEC912-9F43-C141-AA28-684962C82BCF}"/>
              </a:ext>
            </a:extLst>
          </p:cNvPr>
          <p:cNvSpPr>
            <a:spLocks/>
          </p:cNvSpPr>
          <p:nvPr userDrawn="1"/>
        </p:nvSpPr>
        <p:spPr bwMode="auto">
          <a:xfrm>
            <a:off x="1408195" y="3733830"/>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8" name="Freeform 29">
            <a:extLst>
              <a:ext uri="{FF2B5EF4-FFF2-40B4-BE49-F238E27FC236}">
                <a16:creationId xmlns:a16="http://schemas.microsoft.com/office/drawing/2014/main" id="{A91B7535-22E8-0E4C-A9C3-289D6C56B368}"/>
              </a:ext>
            </a:extLst>
          </p:cNvPr>
          <p:cNvSpPr>
            <a:spLocks/>
          </p:cNvSpPr>
          <p:nvPr userDrawn="1"/>
        </p:nvSpPr>
        <p:spPr bwMode="auto">
          <a:xfrm>
            <a:off x="5646820" y="3744200"/>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9" name="Freeform 30">
            <a:extLst>
              <a:ext uri="{FF2B5EF4-FFF2-40B4-BE49-F238E27FC236}">
                <a16:creationId xmlns:a16="http://schemas.microsoft.com/office/drawing/2014/main" id="{29DF8F87-DDFD-6041-B79C-CF66A0214945}"/>
              </a:ext>
            </a:extLst>
          </p:cNvPr>
          <p:cNvSpPr>
            <a:spLocks/>
          </p:cNvSpPr>
          <p:nvPr userDrawn="1"/>
        </p:nvSpPr>
        <p:spPr bwMode="auto">
          <a:xfrm>
            <a:off x="3595770" y="3766662"/>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10" name="Group 9">
            <a:extLst>
              <a:ext uri="{FF2B5EF4-FFF2-40B4-BE49-F238E27FC236}">
                <a16:creationId xmlns:a16="http://schemas.microsoft.com/office/drawing/2014/main" id="{AA2F912A-95BE-FB4B-82AA-A163472089BD}"/>
              </a:ext>
            </a:extLst>
          </p:cNvPr>
          <p:cNvGrpSpPr>
            <a:grpSpLocks/>
          </p:cNvGrpSpPr>
          <p:nvPr userDrawn="1"/>
        </p:nvGrpSpPr>
        <p:grpSpPr bwMode="auto">
          <a:xfrm>
            <a:off x="2170196" y="2637003"/>
            <a:ext cx="3552825" cy="871284"/>
            <a:chOff x="1998663" y="3054350"/>
            <a:chExt cx="3552824" cy="1084263"/>
          </a:xfrm>
        </p:grpSpPr>
        <p:sp>
          <p:nvSpPr>
            <p:cNvPr id="11" name="Freeform 11">
              <a:extLst>
                <a:ext uri="{FF2B5EF4-FFF2-40B4-BE49-F238E27FC236}">
                  <a16:creationId xmlns:a16="http://schemas.microsoft.com/office/drawing/2014/main" id="{2E7749CE-673B-9A4A-ACB1-A1753C77F7E2}"/>
                </a:ext>
              </a:extLst>
            </p:cNvPr>
            <p:cNvSpPr>
              <a:spLocks/>
            </p:cNvSpPr>
            <p:nvPr/>
          </p:nvSpPr>
          <p:spPr bwMode="auto">
            <a:xfrm>
              <a:off x="2006600" y="3054350"/>
              <a:ext cx="3544887" cy="1038225"/>
            </a:xfrm>
            <a:custGeom>
              <a:avLst/>
              <a:gdLst>
                <a:gd name="T0" fmla="*/ 930 w 930"/>
                <a:gd name="T1" fmla="*/ 0 h 272"/>
                <a:gd name="T2" fmla="*/ 0 w 930"/>
                <a:gd name="T3" fmla="*/ 272 h 272"/>
              </a:gdLst>
              <a:ahLst/>
              <a:cxnLst>
                <a:cxn ang="0">
                  <a:pos x="T0" y="T1"/>
                </a:cxn>
                <a:cxn ang="0">
                  <a:pos x="T2" y="T3"/>
                </a:cxn>
              </a:cxnLst>
              <a:rect l="0" t="0" r="r" b="b"/>
              <a:pathLst>
                <a:path w="930" h="272">
                  <a:moveTo>
                    <a:pt x="930" y="0"/>
                  </a:moveTo>
                  <a:cubicBezTo>
                    <a:pt x="648" y="164"/>
                    <a:pt x="326" y="259"/>
                    <a:pt x="0" y="27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2" name="Freeform 12">
              <a:extLst>
                <a:ext uri="{FF2B5EF4-FFF2-40B4-BE49-F238E27FC236}">
                  <a16:creationId xmlns:a16="http://schemas.microsoft.com/office/drawing/2014/main" id="{53599ED0-9D8F-1641-BBB8-2A06AF4A4FE9}"/>
                </a:ext>
              </a:extLst>
            </p:cNvPr>
            <p:cNvSpPr>
              <a:spLocks/>
            </p:cNvSpPr>
            <p:nvPr/>
          </p:nvSpPr>
          <p:spPr bwMode="auto">
            <a:xfrm>
              <a:off x="1998663" y="4008438"/>
              <a:ext cx="201612" cy="84137"/>
            </a:xfrm>
            <a:custGeom>
              <a:avLst/>
              <a:gdLst>
                <a:gd name="T0" fmla="*/ 0 w 53"/>
                <a:gd name="T1" fmla="*/ 22 h 22"/>
                <a:gd name="T2" fmla="*/ 53 w 53"/>
                <a:gd name="T3" fmla="*/ 0 h 22"/>
              </a:gdLst>
              <a:ahLst/>
              <a:cxnLst>
                <a:cxn ang="0">
                  <a:pos x="T0" y="T1"/>
                </a:cxn>
                <a:cxn ang="0">
                  <a:pos x="T2" y="T3"/>
                </a:cxn>
              </a:cxnLst>
              <a:rect l="0" t="0" r="r" b="b"/>
              <a:pathLst>
                <a:path w="53" h="22">
                  <a:moveTo>
                    <a:pt x="0" y="22"/>
                  </a:moveTo>
                  <a:cubicBezTo>
                    <a:pt x="19" y="16"/>
                    <a:pt x="36" y="9"/>
                    <a:pt x="53"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3" name="Freeform 13">
              <a:extLst>
                <a:ext uri="{FF2B5EF4-FFF2-40B4-BE49-F238E27FC236}">
                  <a16:creationId xmlns:a16="http://schemas.microsoft.com/office/drawing/2014/main" id="{7ABD1FE1-11C7-DA44-BF53-BE211C22C6A2}"/>
                </a:ext>
              </a:extLst>
            </p:cNvPr>
            <p:cNvSpPr>
              <a:spLocks/>
            </p:cNvSpPr>
            <p:nvPr/>
          </p:nvSpPr>
          <p:spPr bwMode="auto">
            <a:xfrm>
              <a:off x="1998663" y="4087813"/>
              <a:ext cx="201612" cy="50800"/>
            </a:xfrm>
            <a:custGeom>
              <a:avLst/>
              <a:gdLst>
                <a:gd name="T0" fmla="*/ 0 w 53"/>
                <a:gd name="T1" fmla="*/ 0 h 13"/>
                <a:gd name="T2" fmla="*/ 53 w 53"/>
                <a:gd name="T3" fmla="*/ 13 h 13"/>
              </a:gdLst>
              <a:ahLst/>
              <a:cxnLst>
                <a:cxn ang="0">
                  <a:pos x="T0" y="T1"/>
                </a:cxn>
                <a:cxn ang="0">
                  <a:pos x="T2" y="T3"/>
                </a:cxn>
              </a:cxnLst>
              <a:rect l="0" t="0" r="r" b="b"/>
              <a:pathLst>
                <a:path w="53" h="13">
                  <a:moveTo>
                    <a:pt x="0" y="0"/>
                  </a:moveTo>
                  <a:cubicBezTo>
                    <a:pt x="18" y="3"/>
                    <a:pt x="36" y="8"/>
                    <a:pt x="53" y="1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14" name="Group 13">
            <a:extLst>
              <a:ext uri="{FF2B5EF4-FFF2-40B4-BE49-F238E27FC236}">
                <a16:creationId xmlns:a16="http://schemas.microsoft.com/office/drawing/2014/main" id="{399EDA2A-3FE8-C346-AB77-E8EF20AB1B53}"/>
              </a:ext>
            </a:extLst>
          </p:cNvPr>
          <p:cNvGrpSpPr>
            <a:grpSpLocks/>
          </p:cNvGrpSpPr>
          <p:nvPr userDrawn="1"/>
        </p:nvGrpSpPr>
        <p:grpSpPr bwMode="auto">
          <a:xfrm>
            <a:off x="4357771" y="2690977"/>
            <a:ext cx="1566862" cy="797295"/>
            <a:chOff x="4186238" y="3108325"/>
            <a:chExt cx="1566862" cy="992188"/>
          </a:xfrm>
        </p:grpSpPr>
        <p:sp>
          <p:nvSpPr>
            <p:cNvPr id="15" name="Freeform 14">
              <a:extLst>
                <a:ext uri="{FF2B5EF4-FFF2-40B4-BE49-F238E27FC236}">
                  <a16:creationId xmlns:a16="http://schemas.microsoft.com/office/drawing/2014/main" id="{50BA38C2-CB9F-6648-94FD-E7F260D4A7E3}"/>
                </a:ext>
              </a:extLst>
            </p:cNvPr>
            <p:cNvSpPr>
              <a:spLocks/>
            </p:cNvSpPr>
            <p:nvPr/>
          </p:nvSpPr>
          <p:spPr bwMode="auto">
            <a:xfrm>
              <a:off x="4191000" y="3108325"/>
              <a:ext cx="1562100" cy="987425"/>
            </a:xfrm>
            <a:custGeom>
              <a:avLst/>
              <a:gdLst>
                <a:gd name="T0" fmla="*/ 410 w 410"/>
                <a:gd name="T1" fmla="*/ 0 h 259"/>
                <a:gd name="T2" fmla="*/ 0 w 410"/>
                <a:gd name="T3" fmla="*/ 259 h 259"/>
              </a:gdLst>
              <a:ahLst/>
              <a:cxnLst>
                <a:cxn ang="0">
                  <a:pos x="T0" y="T1"/>
                </a:cxn>
                <a:cxn ang="0">
                  <a:pos x="T2" y="T3"/>
                </a:cxn>
              </a:cxnLst>
              <a:rect l="0" t="0" r="r" b="b"/>
              <a:pathLst>
                <a:path w="410" h="259">
                  <a:moveTo>
                    <a:pt x="410" y="0"/>
                  </a:moveTo>
                  <a:cubicBezTo>
                    <a:pt x="309" y="131"/>
                    <a:pt x="161" y="224"/>
                    <a:pt x="0" y="25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6" name="Freeform 15">
              <a:extLst>
                <a:ext uri="{FF2B5EF4-FFF2-40B4-BE49-F238E27FC236}">
                  <a16:creationId xmlns:a16="http://schemas.microsoft.com/office/drawing/2014/main" id="{2DF1020F-7A20-E448-A456-58033B1D40F0}"/>
                </a:ext>
              </a:extLst>
            </p:cNvPr>
            <p:cNvSpPr>
              <a:spLocks/>
            </p:cNvSpPr>
            <p:nvPr/>
          </p:nvSpPr>
          <p:spPr bwMode="auto">
            <a:xfrm>
              <a:off x="4186238" y="3973513"/>
              <a:ext cx="195262" cy="119062"/>
            </a:xfrm>
            <a:custGeom>
              <a:avLst/>
              <a:gdLst>
                <a:gd name="T0" fmla="*/ 0 w 51"/>
                <a:gd name="T1" fmla="*/ 31 h 31"/>
                <a:gd name="T2" fmla="*/ 51 w 51"/>
                <a:gd name="T3" fmla="*/ 0 h 31"/>
              </a:gdLst>
              <a:ahLst/>
              <a:cxnLst>
                <a:cxn ang="0">
                  <a:pos x="T0" y="T1"/>
                </a:cxn>
                <a:cxn ang="0">
                  <a:pos x="T2" y="T3"/>
                </a:cxn>
              </a:cxnLst>
              <a:rect l="0" t="0" r="r" b="b"/>
              <a:pathLst>
                <a:path w="51" h="31">
                  <a:moveTo>
                    <a:pt x="0" y="31"/>
                  </a:moveTo>
                  <a:cubicBezTo>
                    <a:pt x="17" y="21"/>
                    <a:pt x="34" y="10"/>
                    <a:pt x="51"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 name="Freeform 16">
              <a:extLst>
                <a:ext uri="{FF2B5EF4-FFF2-40B4-BE49-F238E27FC236}">
                  <a16:creationId xmlns:a16="http://schemas.microsoft.com/office/drawing/2014/main" id="{15744E53-CBB4-3541-A373-70B50A464007}"/>
                </a:ext>
              </a:extLst>
            </p:cNvPr>
            <p:cNvSpPr>
              <a:spLocks/>
            </p:cNvSpPr>
            <p:nvPr/>
          </p:nvSpPr>
          <p:spPr bwMode="auto">
            <a:xfrm>
              <a:off x="4186238" y="4087813"/>
              <a:ext cx="214312" cy="12700"/>
            </a:xfrm>
            <a:custGeom>
              <a:avLst/>
              <a:gdLst>
                <a:gd name="T0" fmla="*/ 0 w 56"/>
                <a:gd name="T1" fmla="*/ 2 h 3"/>
                <a:gd name="T2" fmla="*/ 56 w 56"/>
                <a:gd name="T3" fmla="*/ 3 h 3"/>
              </a:gdLst>
              <a:ahLst/>
              <a:cxnLst>
                <a:cxn ang="0">
                  <a:pos x="T0" y="T1"/>
                </a:cxn>
                <a:cxn ang="0">
                  <a:pos x="T2" y="T3"/>
                </a:cxn>
              </a:cxnLst>
              <a:rect l="0" t="0" r="r" b="b"/>
              <a:pathLst>
                <a:path w="56" h="3">
                  <a:moveTo>
                    <a:pt x="0" y="2"/>
                  </a:moveTo>
                  <a:cubicBezTo>
                    <a:pt x="19" y="0"/>
                    <a:pt x="37" y="1"/>
                    <a:pt x="56"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18" name="Group 17">
            <a:extLst>
              <a:ext uri="{FF2B5EF4-FFF2-40B4-BE49-F238E27FC236}">
                <a16:creationId xmlns:a16="http://schemas.microsoft.com/office/drawing/2014/main" id="{7C776531-4843-7B4A-B238-E5E04C286FD3}"/>
              </a:ext>
            </a:extLst>
          </p:cNvPr>
          <p:cNvGrpSpPr>
            <a:grpSpLocks/>
          </p:cNvGrpSpPr>
          <p:nvPr userDrawn="1"/>
        </p:nvGrpSpPr>
        <p:grpSpPr bwMode="auto">
          <a:xfrm>
            <a:off x="6077033" y="2710027"/>
            <a:ext cx="138113" cy="771782"/>
            <a:chOff x="5905500" y="3127375"/>
            <a:chExt cx="138112" cy="960438"/>
          </a:xfrm>
        </p:grpSpPr>
        <p:sp>
          <p:nvSpPr>
            <p:cNvPr id="19" name="Freeform 17">
              <a:extLst>
                <a:ext uri="{FF2B5EF4-FFF2-40B4-BE49-F238E27FC236}">
                  <a16:creationId xmlns:a16="http://schemas.microsoft.com/office/drawing/2014/main" id="{D2A6BAA9-88D1-FD40-9527-C4B50FA9D6A5}"/>
                </a:ext>
              </a:extLst>
            </p:cNvPr>
            <p:cNvSpPr>
              <a:spLocks/>
            </p:cNvSpPr>
            <p:nvPr/>
          </p:nvSpPr>
          <p:spPr bwMode="auto">
            <a:xfrm>
              <a:off x="5978524" y="3127375"/>
              <a:ext cx="11113" cy="957263"/>
            </a:xfrm>
            <a:custGeom>
              <a:avLst/>
              <a:gdLst>
                <a:gd name="T0" fmla="*/ 3 w 3"/>
                <a:gd name="T1" fmla="*/ 0 h 251"/>
                <a:gd name="T2" fmla="*/ 2 w 3"/>
                <a:gd name="T3" fmla="*/ 251 h 251"/>
              </a:gdLst>
              <a:ahLst/>
              <a:cxnLst>
                <a:cxn ang="0">
                  <a:pos x="T0" y="T1"/>
                </a:cxn>
                <a:cxn ang="0">
                  <a:pos x="T2" y="T3"/>
                </a:cxn>
              </a:cxnLst>
              <a:rect l="0" t="0" r="r" b="b"/>
              <a:pathLst>
                <a:path w="3" h="251">
                  <a:moveTo>
                    <a:pt x="3" y="0"/>
                  </a:moveTo>
                  <a:cubicBezTo>
                    <a:pt x="0" y="84"/>
                    <a:pt x="0" y="168"/>
                    <a:pt x="2" y="251"/>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0" name="Freeform 18">
              <a:extLst>
                <a:ext uri="{FF2B5EF4-FFF2-40B4-BE49-F238E27FC236}">
                  <a16:creationId xmlns:a16="http://schemas.microsoft.com/office/drawing/2014/main" id="{94C76D0B-9D1E-1643-82A5-C154EC399694}"/>
                </a:ext>
              </a:extLst>
            </p:cNvPr>
            <p:cNvSpPr>
              <a:spLocks/>
            </p:cNvSpPr>
            <p:nvPr/>
          </p:nvSpPr>
          <p:spPr bwMode="auto">
            <a:xfrm>
              <a:off x="5905500" y="3908425"/>
              <a:ext cx="80962" cy="176213"/>
            </a:xfrm>
            <a:custGeom>
              <a:avLst/>
              <a:gdLst>
                <a:gd name="T0" fmla="*/ 21 w 21"/>
                <a:gd name="T1" fmla="*/ 46 h 46"/>
                <a:gd name="T2" fmla="*/ 0 w 21"/>
                <a:gd name="T3" fmla="*/ 0 h 46"/>
              </a:gdLst>
              <a:ahLst/>
              <a:cxnLst>
                <a:cxn ang="0">
                  <a:pos x="T0" y="T1"/>
                </a:cxn>
                <a:cxn ang="0">
                  <a:pos x="T2" y="T3"/>
                </a:cxn>
              </a:cxnLst>
              <a:rect l="0" t="0" r="r" b="b"/>
              <a:pathLst>
                <a:path w="21" h="46">
                  <a:moveTo>
                    <a:pt x="21" y="46"/>
                  </a:moveTo>
                  <a:cubicBezTo>
                    <a:pt x="14" y="31"/>
                    <a:pt x="7" y="15"/>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1" name="Freeform 19">
              <a:extLst>
                <a:ext uri="{FF2B5EF4-FFF2-40B4-BE49-F238E27FC236}">
                  <a16:creationId xmlns:a16="http://schemas.microsoft.com/office/drawing/2014/main" id="{E57E19C1-E5E1-5F4E-A2C1-9E1DAB91383E}"/>
                </a:ext>
              </a:extLst>
            </p:cNvPr>
            <p:cNvSpPr>
              <a:spLocks/>
            </p:cNvSpPr>
            <p:nvPr/>
          </p:nvSpPr>
          <p:spPr bwMode="auto">
            <a:xfrm>
              <a:off x="5981699" y="3902075"/>
              <a:ext cx="61913" cy="185738"/>
            </a:xfrm>
            <a:custGeom>
              <a:avLst/>
              <a:gdLst>
                <a:gd name="T0" fmla="*/ 0 w 16"/>
                <a:gd name="T1" fmla="*/ 49 h 49"/>
                <a:gd name="T2" fmla="*/ 16 w 16"/>
                <a:gd name="T3" fmla="*/ 0 h 49"/>
              </a:gdLst>
              <a:ahLst/>
              <a:cxnLst>
                <a:cxn ang="0">
                  <a:pos x="T0" y="T1"/>
                </a:cxn>
                <a:cxn ang="0">
                  <a:pos x="T2" y="T3"/>
                </a:cxn>
              </a:cxnLst>
              <a:rect l="0" t="0" r="r" b="b"/>
              <a:pathLst>
                <a:path w="16" h="49">
                  <a:moveTo>
                    <a:pt x="0" y="49"/>
                  </a:moveTo>
                  <a:cubicBezTo>
                    <a:pt x="3" y="32"/>
                    <a:pt x="9" y="16"/>
                    <a:pt x="16"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2" name="Group 21">
            <a:extLst>
              <a:ext uri="{FF2B5EF4-FFF2-40B4-BE49-F238E27FC236}">
                <a16:creationId xmlns:a16="http://schemas.microsoft.com/office/drawing/2014/main" id="{15F960AD-43E7-1942-99F7-822B7A39BBD2}"/>
              </a:ext>
            </a:extLst>
          </p:cNvPr>
          <p:cNvGrpSpPr>
            <a:grpSpLocks/>
          </p:cNvGrpSpPr>
          <p:nvPr userDrawn="1"/>
        </p:nvGrpSpPr>
        <p:grpSpPr bwMode="auto">
          <a:xfrm>
            <a:off x="6383421" y="2690977"/>
            <a:ext cx="1550987" cy="806224"/>
            <a:chOff x="6211888" y="3108325"/>
            <a:chExt cx="1550987" cy="1003300"/>
          </a:xfrm>
        </p:grpSpPr>
        <p:sp>
          <p:nvSpPr>
            <p:cNvPr id="23" name="Freeform 20">
              <a:extLst>
                <a:ext uri="{FF2B5EF4-FFF2-40B4-BE49-F238E27FC236}">
                  <a16:creationId xmlns:a16="http://schemas.microsoft.com/office/drawing/2014/main" id="{81C11191-A922-F44C-A752-230F99D3F10A}"/>
                </a:ext>
              </a:extLst>
            </p:cNvPr>
            <p:cNvSpPr>
              <a:spLocks/>
            </p:cNvSpPr>
            <p:nvPr/>
          </p:nvSpPr>
          <p:spPr bwMode="auto">
            <a:xfrm>
              <a:off x="6211888" y="3108325"/>
              <a:ext cx="1550987" cy="984250"/>
            </a:xfrm>
            <a:custGeom>
              <a:avLst/>
              <a:gdLst>
                <a:gd name="T0" fmla="*/ 0 w 407"/>
                <a:gd name="T1" fmla="*/ 0 h 258"/>
                <a:gd name="T2" fmla="*/ 407 w 407"/>
                <a:gd name="T3" fmla="*/ 258 h 258"/>
              </a:gdLst>
              <a:ahLst/>
              <a:cxnLst>
                <a:cxn ang="0">
                  <a:pos x="T0" y="T1"/>
                </a:cxn>
                <a:cxn ang="0">
                  <a:pos x="T2" y="T3"/>
                </a:cxn>
              </a:cxnLst>
              <a:rect l="0" t="0" r="r" b="b"/>
              <a:pathLst>
                <a:path w="407" h="258">
                  <a:moveTo>
                    <a:pt x="0" y="0"/>
                  </a:moveTo>
                  <a:cubicBezTo>
                    <a:pt x="100" y="130"/>
                    <a:pt x="246" y="223"/>
                    <a:pt x="407" y="25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4" name="Freeform 21">
              <a:extLst>
                <a:ext uri="{FF2B5EF4-FFF2-40B4-BE49-F238E27FC236}">
                  <a16:creationId xmlns:a16="http://schemas.microsoft.com/office/drawing/2014/main" id="{97785FFB-7D52-CD48-ADD8-BC8ED5B4A655}"/>
                </a:ext>
              </a:extLst>
            </p:cNvPr>
            <p:cNvSpPr>
              <a:spLocks/>
            </p:cNvSpPr>
            <p:nvPr/>
          </p:nvSpPr>
          <p:spPr bwMode="auto">
            <a:xfrm>
              <a:off x="7613650" y="3984625"/>
              <a:ext cx="144463" cy="107950"/>
            </a:xfrm>
            <a:custGeom>
              <a:avLst/>
              <a:gdLst>
                <a:gd name="T0" fmla="*/ 38 w 38"/>
                <a:gd name="T1" fmla="*/ 28 h 28"/>
                <a:gd name="T2" fmla="*/ 0 w 38"/>
                <a:gd name="T3" fmla="*/ 0 h 28"/>
              </a:gdLst>
              <a:ahLst/>
              <a:cxnLst>
                <a:cxn ang="0">
                  <a:pos x="T0" y="T1"/>
                </a:cxn>
                <a:cxn ang="0">
                  <a:pos x="T2" y="T3"/>
                </a:cxn>
              </a:cxnLst>
              <a:rect l="0" t="0" r="r" b="b"/>
              <a:pathLst>
                <a:path w="38" h="28">
                  <a:moveTo>
                    <a:pt x="38" y="28"/>
                  </a:moveTo>
                  <a:cubicBezTo>
                    <a:pt x="26" y="19"/>
                    <a:pt x="13" y="9"/>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5" name="Freeform 22">
              <a:extLst>
                <a:ext uri="{FF2B5EF4-FFF2-40B4-BE49-F238E27FC236}">
                  <a16:creationId xmlns:a16="http://schemas.microsoft.com/office/drawing/2014/main" id="{30F6DD89-72C3-1F4F-B299-FFCF1B7D30E4}"/>
                </a:ext>
              </a:extLst>
            </p:cNvPr>
            <p:cNvSpPr>
              <a:spLocks/>
            </p:cNvSpPr>
            <p:nvPr/>
          </p:nvSpPr>
          <p:spPr bwMode="auto">
            <a:xfrm>
              <a:off x="7553325" y="4092575"/>
              <a:ext cx="204788" cy="19050"/>
            </a:xfrm>
            <a:custGeom>
              <a:avLst/>
              <a:gdLst>
                <a:gd name="T0" fmla="*/ 54 w 54"/>
                <a:gd name="T1" fmla="*/ 0 h 5"/>
                <a:gd name="T2" fmla="*/ 0 w 54"/>
                <a:gd name="T3" fmla="*/ 5 h 5"/>
              </a:gdLst>
              <a:ahLst/>
              <a:cxnLst>
                <a:cxn ang="0">
                  <a:pos x="T0" y="T1"/>
                </a:cxn>
                <a:cxn ang="0">
                  <a:pos x="T2" y="T3"/>
                </a:cxn>
              </a:cxnLst>
              <a:rect l="0" t="0" r="r" b="b"/>
              <a:pathLst>
                <a:path w="54" h="5">
                  <a:moveTo>
                    <a:pt x="54" y="0"/>
                  </a:moveTo>
                  <a:cubicBezTo>
                    <a:pt x="36" y="1"/>
                    <a:pt x="18" y="3"/>
                    <a:pt x="0" y="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6" name="Group 25">
            <a:extLst>
              <a:ext uri="{FF2B5EF4-FFF2-40B4-BE49-F238E27FC236}">
                <a16:creationId xmlns:a16="http://schemas.microsoft.com/office/drawing/2014/main" id="{893C6F4F-AF67-FB4E-8B57-0989C63270AB}"/>
              </a:ext>
            </a:extLst>
          </p:cNvPr>
          <p:cNvGrpSpPr>
            <a:grpSpLocks/>
          </p:cNvGrpSpPr>
          <p:nvPr userDrawn="1"/>
        </p:nvGrpSpPr>
        <p:grpSpPr bwMode="auto">
          <a:xfrm>
            <a:off x="6604083" y="2637002"/>
            <a:ext cx="3514725" cy="845771"/>
            <a:chOff x="6432550" y="3054350"/>
            <a:chExt cx="3514725" cy="1052513"/>
          </a:xfrm>
        </p:grpSpPr>
        <p:sp>
          <p:nvSpPr>
            <p:cNvPr id="27" name="Freeform 23">
              <a:extLst>
                <a:ext uri="{FF2B5EF4-FFF2-40B4-BE49-F238E27FC236}">
                  <a16:creationId xmlns:a16="http://schemas.microsoft.com/office/drawing/2014/main" id="{98A22981-60EC-7743-9DA2-3513C4F6EC0C}"/>
                </a:ext>
              </a:extLst>
            </p:cNvPr>
            <p:cNvSpPr>
              <a:spLocks/>
            </p:cNvSpPr>
            <p:nvPr/>
          </p:nvSpPr>
          <p:spPr bwMode="auto">
            <a:xfrm>
              <a:off x="6432550" y="3054350"/>
              <a:ext cx="3509963" cy="1022350"/>
            </a:xfrm>
            <a:custGeom>
              <a:avLst/>
              <a:gdLst>
                <a:gd name="T0" fmla="*/ 0 w 921"/>
                <a:gd name="T1" fmla="*/ 0 h 268"/>
                <a:gd name="T2" fmla="*/ 921 w 921"/>
                <a:gd name="T3" fmla="*/ 268 h 268"/>
              </a:gdLst>
              <a:ahLst/>
              <a:cxnLst>
                <a:cxn ang="0">
                  <a:pos x="T0" y="T1"/>
                </a:cxn>
                <a:cxn ang="0">
                  <a:pos x="T2" y="T3"/>
                </a:cxn>
              </a:cxnLst>
              <a:rect l="0" t="0" r="r" b="b"/>
              <a:pathLst>
                <a:path w="921" h="268">
                  <a:moveTo>
                    <a:pt x="0" y="0"/>
                  </a:moveTo>
                  <a:cubicBezTo>
                    <a:pt x="282" y="157"/>
                    <a:pt x="599" y="249"/>
                    <a:pt x="921" y="26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8" name="Freeform 24">
              <a:extLst>
                <a:ext uri="{FF2B5EF4-FFF2-40B4-BE49-F238E27FC236}">
                  <a16:creationId xmlns:a16="http://schemas.microsoft.com/office/drawing/2014/main" id="{7E89FB96-E6D5-2944-B152-A6C131A5CFC1}"/>
                </a:ext>
              </a:extLst>
            </p:cNvPr>
            <p:cNvSpPr>
              <a:spLocks/>
            </p:cNvSpPr>
            <p:nvPr/>
          </p:nvSpPr>
          <p:spPr bwMode="auto">
            <a:xfrm>
              <a:off x="9748838" y="4016375"/>
              <a:ext cx="193675" cy="57150"/>
            </a:xfrm>
            <a:custGeom>
              <a:avLst/>
              <a:gdLst>
                <a:gd name="T0" fmla="*/ 51 w 51"/>
                <a:gd name="T1" fmla="*/ 15 h 15"/>
                <a:gd name="T2" fmla="*/ 0 w 51"/>
                <a:gd name="T3" fmla="*/ 0 h 15"/>
              </a:gdLst>
              <a:ahLst/>
              <a:cxnLst>
                <a:cxn ang="0">
                  <a:pos x="T0" y="T1"/>
                </a:cxn>
                <a:cxn ang="0">
                  <a:pos x="T2" y="T3"/>
                </a:cxn>
              </a:cxnLst>
              <a:rect l="0" t="0" r="r" b="b"/>
              <a:pathLst>
                <a:path w="51" h="15">
                  <a:moveTo>
                    <a:pt x="51" y="15"/>
                  </a:moveTo>
                  <a:cubicBezTo>
                    <a:pt x="34" y="12"/>
                    <a:pt x="17" y="6"/>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9" name="Freeform 25">
              <a:extLst>
                <a:ext uri="{FF2B5EF4-FFF2-40B4-BE49-F238E27FC236}">
                  <a16:creationId xmlns:a16="http://schemas.microsoft.com/office/drawing/2014/main" id="{99B746EA-CDF5-3444-992C-A353A44BF026}"/>
                </a:ext>
              </a:extLst>
            </p:cNvPr>
            <p:cNvSpPr>
              <a:spLocks/>
            </p:cNvSpPr>
            <p:nvPr/>
          </p:nvSpPr>
          <p:spPr bwMode="auto">
            <a:xfrm>
              <a:off x="9748838" y="4073525"/>
              <a:ext cx="198437" cy="33338"/>
            </a:xfrm>
            <a:custGeom>
              <a:avLst/>
              <a:gdLst>
                <a:gd name="T0" fmla="*/ 52 w 52"/>
                <a:gd name="T1" fmla="*/ 0 h 9"/>
                <a:gd name="T2" fmla="*/ 0 w 52"/>
                <a:gd name="T3" fmla="*/ 9 h 9"/>
              </a:gdLst>
              <a:ahLst/>
              <a:cxnLst>
                <a:cxn ang="0">
                  <a:pos x="T0" y="T1"/>
                </a:cxn>
                <a:cxn ang="0">
                  <a:pos x="T2" y="T3"/>
                </a:cxn>
              </a:cxnLst>
              <a:rect l="0" t="0" r="r" b="b"/>
              <a:pathLst>
                <a:path w="52" h="9">
                  <a:moveTo>
                    <a:pt x="52" y="0"/>
                  </a:moveTo>
                  <a:cubicBezTo>
                    <a:pt x="34" y="1"/>
                    <a:pt x="17" y="4"/>
                    <a:pt x="0" y="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sp>
        <p:nvSpPr>
          <p:cNvPr id="30" name="Freeform 26">
            <a:extLst>
              <a:ext uri="{FF2B5EF4-FFF2-40B4-BE49-F238E27FC236}">
                <a16:creationId xmlns:a16="http://schemas.microsoft.com/office/drawing/2014/main" id="{E86C6189-3F21-3544-A6E5-549673142BFB}"/>
              </a:ext>
            </a:extLst>
          </p:cNvPr>
          <p:cNvSpPr>
            <a:spLocks/>
          </p:cNvSpPr>
          <p:nvPr userDrawn="1"/>
        </p:nvSpPr>
        <p:spPr bwMode="auto">
          <a:xfrm>
            <a:off x="9809325" y="3635661"/>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1" name="Freeform 27">
            <a:extLst>
              <a:ext uri="{FF2B5EF4-FFF2-40B4-BE49-F238E27FC236}">
                <a16:creationId xmlns:a16="http://schemas.microsoft.com/office/drawing/2014/main" id="{61823051-573B-F449-A982-B3E3D5CF3F9B}"/>
              </a:ext>
            </a:extLst>
          </p:cNvPr>
          <p:cNvSpPr>
            <a:spLocks/>
          </p:cNvSpPr>
          <p:nvPr userDrawn="1"/>
        </p:nvSpPr>
        <p:spPr bwMode="auto">
          <a:xfrm>
            <a:off x="7769387" y="3648429"/>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2" name="Freeform 28">
            <a:extLst>
              <a:ext uri="{FF2B5EF4-FFF2-40B4-BE49-F238E27FC236}">
                <a16:creationId xmlns:a16="http://schemas.microsoft.com/office/drawing/2014/main" id="{E81AB241-3048-5045-AD5B-7E4AD47BAD23}"/>
              </a:ext>
            </a:extLst>
          </p:cNvPr>
          <p:cNvSpPr>
            <a:spLocks/>
          </p:cNvSpPr>
          <p:nvPr userDrawn="1"/>
        </p:nvSpPr>
        <p:spPr bwMode="auto">
          <a:xfrm>
            <a:off x="1297149" y="3625291"/>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3" name="Freeform 29">
            <a:extLst>
              <a:ext uri="{FF2B5EF4-FFF2-40B4-BE49-F238E27FC236}">
                <a16:creationId xmlns:a16="http://schemas.microsoft.com/office/drawing/2014/main" id="{C26D4032-9C03-E346-90E0-B8A87FCB89E1}"/>
              </a:ext>
            </a:extLst>
          </p:cNvPr>
          <p:cNvSpPr>
            <a:spLocks/>
          </p:cNvSpPr>
          <p:nvPr userDrawn="1"/>
        </p:nvSpPr>
        <p:spPr bwMode="auto">
          <a:xfrm>
            <a:off x="5535774" y="3635661"/>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4" name="Freeform 30">
            <a:extLst>
              <a:ext uri="{FF2B5EF4-FFF2-40B4-BE49-F238E27FC236}">
                <a16:creationId xmlns:a16="http://schemas.microsoft.com/office/drawing/2014/main" id="{043C5568-D7F8-EA46-B443-8A1FA0096FA9}"/>
              </a:ext>
            </a:extLst>
          </p:cNvPr>
          <p:cNvSpPr>
            <a:spLocks/>
          </p:cNvSpPr>
          <p:nvPr userDrawn="1"/>
        </p:nvSpPr>
        <p:spPr bwMode="auto">
          <a:xfrm>
            <a:off x="3484724" y="3658123"/>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5" name="Freeform 31">
            <a:extLst>
              <a:ext uri="{FF2B5EF4-FFF2-40B4-BE49-F238E27FC236}">
                <a16:creationId xmlns:a16="http://schemas.microsoft.com/office/drawing/2014/main" id="{D9DC1F5A-8795-074D-8816-96B10F398694}"/>
              </a:ext>
            </a:extLst>
          </p:cNvPr>
          <p:cNvSpPr>
            <a:spLocks/>
          </p:cNvSpPr>
          <p:nvPr userDrawn="1"/>
        </p:nvSpPr>
        <p:spPr bwMode="auto">
          <a:xfrm>
            <a:off x="4083846" y="312356"/>
            <a:ext cx="3997320" cy="2148349"/>
          </a:xfrm>
          <a:custGeom>
            <a:avLst/>
            <a:gdLst>
              <a:gd name="T0" fmla="*/ 96 w 576"/>
              <a:gd name="T1" fmla="*/ 485 h 569"/>
              <a:gd name="T2" fmla="*/ 276 w 576"/>
              <a:gd name="T3" fmla="*/ 564 h 569"/>
              <a:gd name="T4" fmla="*/ 430 w 576"/>
              <a:gd name="T5" fmla="*/ 536 h 569"/>
              <a:gd name="T6" fmla="*/ 572 w 576"/>
              <a:gd name="T7" fmla="*/ 285 h 569"/>
              <a:gd name="T8" fmla="*/ 442 w 576"/>
              <a:gd name="T9" fmla="*/ 58 h 569"/>
              <a:gd name="T10" fmla="*/ 182 w 576"/>
              <a:gd name="T11" fmla="*/ 35 h 569"/>
              <a:gd name="T12" fmla="*/ 18 w 576"/>
              <a:gd name="T13" fmla="*/ 237 h 569"/>
              <a:gd name="T14" fmla="*/ 96 w 576"/>
              <a:gd name="T15" fmla="*/ 48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569">
                <a:moveTo>
                  <a:pt x="96" y="485"/>
                </a:moveTo>
                <a:cubicBezTo>
                  <a:pt x="144" y="531"/>
                  <a:pt x="209" y="559"/>
                  <a:pt x="276" y="564"/>
                </a:cubicBezTo>
                <a:cubicBezTo>
                  <a:pt x="329" y="569"/>
                  <a:pt x="383" y="560"/>
                  <a:pt x="430" y="536"/>
                </a:cubicBezTo>
                <a:cubicBezTo>
                  <a:pt x="520" y="490"/>
                  <a:pt x="576" y="386"/>
                  <a:pt x="572" y="285"/>
                </a:cubicBezTo>
                <a:cubicBezTo>
                  <a:pt x="568" y="195"/>
                  <a:pt x="518" y="107"/>
                  <a:pt x="442" y="58"/>
                </a:cubicBezTo>
                <a:cubicBezTo>
                  <a:pt x="366" y="9"/>
                  <a:pt x="266" y="0"/>
                  <a:pt x="182" y="35"/>
                </a:cubicBezTo>
                <a:cubicBezTo>
                  <a:pt x="99" y="70"/>
                  <a:pt x="35" y="148"/>
                  <a:pt x="18" y="237"/>
                </a:cubicBezTo>
                <a:cubicBezTo>
                  <a:pt x="0" y="325"/>
                  <a:pt x="31" y="422"/>
                  <a:pt x="96" y="48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4" name="Text Placeholder 23">
            <a:extLst>
              <a:ext uri="{FF2B5EF4-FFF2-40B4-BE49-F238E27FC236}">
                <a16:creationId xmlns:a16="http://schemas.microsoft.com/office/drawing/2014/main" id="{87AC1599-5ABC-BD46-92C2-A130BB3A85E9}"/>
              </a:ext>
            </a:extLst>
          </p:cNvPr>
          <p:cNvSpPr>
            <a:spLocks noGrp="1"/>
          </p:cNvSpPr>
          <p:nvPr>
            <p:ph type="body" sz="quarter" idx="17" hasCustomPrompt="1"/>
          </p:nvPr>
        </p:nvSpPr>
        <p:spPr>
          <a:xfrm>
            <a:off x="-26988" y="635798"/>
            <a:ext cx="12218988" cy="1519147"/>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60" name="Text Placeholder 23">
            <a:extLst>
              <a:ext uri="{FF2B5EF4-FFF2-40B4-BE49-F238E27FC236}">
                <a16:creationId xmlns:a16="http://schemas.microsoft.com/office/drawing/2014/main" id="{5AFB8D4A-1341-1540-B82D-1DE56A41DEDF}"/>
              </a:ext>
            </a:extLst>
          </p:cNvPr>
          <p:cNvSpPr>
            <a:spLocks noGrp="1"/>
          </p:cNvSpPr>
          <p:nvPr>
            <p:ph type="body" sz="quarter" idx="18" hasCustomPrompt="1"/>
          </p:nvPr>
        </p:nvSpPr>
        <p:spPr>
          <a:xfrm>
            <a:off x="1176663"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61" name="Text Placeholder 23">
            <a:extLst>
              <a:ext uri="{FF2B5EF4-FFF2-40B4-BE49-F238E27FC236}">
                <a16:creationId xmlns:a16="http://schemas.microsoft.com/office/drawing/2014/main" id="{C89BB678-20FE-C540-B9A7-0D1D1A43DA2F}"/>
              </a:ext>
            </a:extLst>
          </p:cNvPr>
          <p:cNvSpPr>
            <a:spLocks noGrp="1"/>
          </p:cNvSpPr>
          <p:nvPr>
            <p:ph type="body" sz="quarter" idx="19" hasCustomPrompt="1"/>
          </p:nvPr>
        </p:nvSpPr>
        <p:spPr>
          <a:xfrm>
            <a:off x="3331616"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02</a:t>
            </a:r>
          </a:p>
        </p:txBody>
      </p:sp>
      <p:sp>
        <p:nvSpPr>
          <p:cNvPr id="62" name="Text Placeholder 23">
            <a:extLst>
              <a:ext uri="{FF2B5EF4-FFF2-40B4-BE49-F238E27FC236}">
                <a16:creationId xmlns:a16="http://schemas.microsoft.com/office/drawing/2014/main" id="{F8483371-CAF9-BF40-82E4-C2B4C782EDAF}"/>
              </a:ext>
            </a:extLst>
          </p:cNvPr>
          <p:cNvSpPr>
            <a:spLocks noGrp="1"/>
          </p:cNvSpPr>
          <p:nvPr>
            <p:ph type="body" sz="quarter" idx="20" hasCustomPrompt="1"/>
          </p:nvPr>
        </p:nvSpPr>
        <p:spPr>
          <a:xfrm>
            <a:off x="5561328"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63" name="Text Placeholder 23">
            <a:extLst>
              <a:ext uri="{FF2B5EF4-FFF2-40B4-BE49-F238E27FC236}">
                <a16:creationId xmlns:a16="http://schemas.microsoft.com/office/drawing/2014/main" id="{7A4C1F4A-7B9A-294A-9894-E38001D008C1}"/>
              </a:ext>
            </a:extLst>
          </p:cNvPr>
          <p:cNvSpPr>
            <a:spLocks noGrp="1"/>
          </p:cNvSpPr>
          <p:nvPr>
            <p:ph type="body" sz="quarter" idx="21" hasCustomPrompt="1"/>
          </p:nvPr>
        </p:nvSpPr>
        <p:spPr>
          <a:xfrm>
            <a:off x="7716281" y="5171568"/>
            <a:ext cx="1620828" cy="684000"/>
          </a:xfrm>
        </p:spPr>
        <p:txBody>
          <a:bodyP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t>STEP 04</a:t>
            </a:r>
          </a:p>
        </p:txBody>
      </p:sp>
      <p:sp>
        <p:nvSpPr>
          <p:cNvPr id="64" name="Text Placeholder 23">
            <a:extLst>
              <a:ext uri="{FF2B5EF4-FFF2-40B4-BE49-F238E27FC236}">
                <a16:creationId xmlns:a16="http://schemas.microsoft.com/office/drawing/2014/main" id="{D9F47A28-C7A5-074D-A9A7-002A016C8909}"/>
              </a:ext>
            </a:extLst>
          </p:cNvPr>
          <p:cNvSpPr>
            <a:spLocks noGrp="1"/>
          </p:cNvSpPr>
          <p:nvPr>
            <p:ph type="body" sz="quarter" idx="22" hasCustomPrompt="1"/>
          </p:nvPr>
        </p:nvSpPr>
        <p:spPr>
          <a:xfrm>
            <a:off x="9809325"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grpSp>
        <p:nvGrpSpPr>
          <p:cNvPr id="65" name="Group 64">
            <a:extLst>
              <a:ext uri="{FF2B5EF4-FFF2-40B4-BE49-F238E27FC236}">
                <a16:creationId xmlns:a16="http://schemas.microsoft.com/office/drawing/2014/main" id="{7279ECDB-E9BD-914F-9BDE-25989B33F5AC}"/>
              </a:ext>
            </a:extLst>
          </p:cNvPr>
          <p:cNvGrpSpPr/>
          <p:nvPr userDrawn="1"/>
        </p:nvGrpSpPr>
        <p:grpSpPr>
          <a:xfrm>
            <a:off x="4830849" y="6407537"/>
            <a:ext cx="2530305" cy="138107"/>
            <a:chOff x="2502568" y="6027821"/>
            <a:chExt cx="6689559" cy="365125"/>
          </a:xfrm>
        </p:grpSpPr>
        <p:pic>
          <p:nvPicPr>
            <p:cNvPr id="66" name="Picture 65" descr="Text, logo&#10;&#10;Description automatically generated">
              <a:extLst>
                <a:ext uri="{FF2B5EF4-FFF2-40B4-BE49-F238E27FC236}">
                  <a16:creationId xmlns:a16="http://schemas.microsoft.com/office/drawing/2014/main" id="{F7AAD1CE-7823-8C4E-94FE-5F92960C79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67" name="Picture 66" descr="Text, logo&#10;&#10;Description automatically generated">
              <a:extLst>
                <a:ext uri="{FF2B5EF4-FFF2-40B4-BE49-F238E27FC236}">
                  <a16:creationId xmlns:a16="http://schemas.microsoft.com/office/drawing/2014/main" id="{ECB3DCF3-E822-AE48-8D80-DA25EF678C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41215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22" presetClass="entr" presetSubtype="2"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1"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1"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par>
                                <p:cTn id="19" presetID="22" presetClass="entr" presetSubtype="1" fill="hold" nodeType="withEffect">
                                  <p:stCondLst>
                                    <p:cond delay="70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par>
                                <p:cTn id="22" presetID="22" presetClass="entr" presetSubtype="8" fill="hold" nodeType="withEffect">
                                  <p:stCondLst>
                                    <p:cond delay="90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 presetClass="entr" presetSubtype="4" fill="hold" nodeType="withEffect">
                                  <p:stCondLst>
                                    <p:cond delay="3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ppt_x"/>
                                          </p:val>
                                        </p:tav>
                                        <p:tav tm="100000">
                                          <p:val>
                                            <p:strVal val="#ppt_x"/>
                                          </p:val>
                                        </p:tav>
                                      </p:tavLst>
                                    </p:anim>
                                    <p:anim calcmode="lin" valueType="num">
                                      <p:cBhvr additive="base">
                                        <p:cTn id="28" dur="10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ppt_x"/>
                                          </p:val>
                                        </p:tav>
                                        <p:tav tm="100000">
                                          <p:val>
                                            <p:strVal val="#ppt_x"/>
                                          </p:val>
                                        </p:tav>
                                      </p:tavLst>
                                    </p:anim>
                                    <p:anim calcmode="lin" valueType="num">
                                      <p:cBhvr additive="base">
                                        <p:cTn id="32" dur="1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000" fill="hold"/>
                                        <p:tgtEl>
                                          <p:spTgt spid="33"/>
                                        </p:tgtEl>
                                        <p:attrNameLst>
                                          <p:attrName>ppt_x</p:attrName>
                                        </p:attrNameLst>
                                      </p:cBhvr>
                                      <p:tavLst>
                                        <p:tav tm="0">
                                          <p:val>
                                            <p:strVal val="#ppt_x"/>
                                          </p:val>
                                        </p:tav>
                                        <p:tav tm="100000">
                                          <p:val>
                                            <p:strVal val="#ppt_x"/>
                                          </p:val>
                                        </p:tav>
                                      </p:tavLst>
                                    </p:anim>
                                    <p:anim calcmode="lin" valueType="num">
                                      <p:cBhvr additive="base">
                                        <p:cTn id="36" dur="10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9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10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ppt_x"/>
                                          </p:val>
                                        </p:tav>
                                        <p:tav tm="100000">
                                          <p:val>
                                            <p:strVal val="#ppt_x"/>
                                          </p:val>
                                        </p:tav>
                                      </p:tavLst>
                                    </p:anim>
                                    <p:anim calcmode="lin" valueType="num">
                                      <p:cBhvr additive="base">
                                        <p:cTn id="44" dur="10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30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1000" fill="hold"/>
                                        <p:tgtEl>
                                          <p:spTgt spid="57"/>
                                        </p:tgtEl>
                                        <p:attrNameLst>
                                          <p:attrName>ppt_x</p:attrName>
                                        </p:attrNameLst>
                                      </p:cBhvr>
                                      <p:tavLst>
                                        <p:tav tm="0">
                                          <p:val>
                                            <p:strVal val="#ppt_x"/>
                                          </p:val>
                                        </p:tav>
                                        <p:tav tm="100000">
                                          <p:val>
                                            <p:strVal val="#ppt_x"/>
                                          </p:val>
                                        </p:tav>
                                      </p:tavLst>
                                    </p:anim>
                                    <p:anim calcmode="lin" valueType="num">
                                      <p:cBhvr additive="base">
                                        <p:cTn id="48" dur="10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1000" fill="hold"/>
                                        <p:tgtEl>
                                          <p:spTgt spid="59"/>
                                        </p:tgtEl>
                                        <p:attrNameLst>
                                          <p:attrName>ppt_x</p:attrName>
                                        </p:attrNameLst>
                                      </p:cBhvr>
                                      <p:tavLst>
                                        <p:tav tm="0">
                                          <p:val>
                                            <p:strVal val="#ppt_x"/>
                                          </p:val>
                                        </p:tav>
                                        <p:tav tm="100000">
                                          <p:val>
                                            <p:strVal val="#ppt_x"/>
                                          </p:val>
                                        </p:tav>
                                      </p:tavLst>
                                    </p:anim>
                                    <p:anim calcmode="lin" valueType="num">
                                      <p:cBhvr additive="base">
                                        <p:cTn id="52" dur="10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70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1000" fill="hold"/>
                                        <p:tgtEl>
                                          <p:spTgt spid="58"/>
                                        </p:tgtEl>
                                        <p:attrNameLst>
                                          <p:attrName>ppt_x</p:attrName>
                                        </p:attrNameLst>
                                      </p:cBhvr>
                                      <p:tavLst>
                                        <p:tav tm="0">
                                          <p:val>
                                            <p:strVal val="#ppt_x"/>
                                          </p:val>
                                        </p:tav>
                                        <p:tav tm="100000">
                                          <p:val>
                                            <p:strVal val="#ppt_x"/>
                                          </p:val>
                                        </p:tav>
                                      </p:tavLst>
                                    </p:anim>
                                    <p:anim calcmode="lin" valueType="num">
                                      <p:cBhvr additive="base">
                                        <p:cTn id="56" dur="1000" fill="hold"/>
                                        <p:tgtEl>
                                          <p:spTgt spid="5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90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1000" fill="hold"/>
                                        <p:tgtEl>
                                          <p:spTgt spid="56"/>
                                        </p:tgtEl>
                                        <p:attrNameLst>
                                          <p:attrName>ppt_x</p:attrName>
                                        </p:attrNameLst>
                                      </p:cBhvr>
                                      <p:tavLst>
                                        <p:tav tm="0">
                                          <p:val>
                                            <p:strVal val="#ppt_x"/>
                                          </p:val>
                                        </p:tav>
                                        <p:tav tm="100000">
                                          <p:val>
                                            <p:strVal val="#ppt_x"/>
                                          </p:val>
                                        </p:tav>
                                      </p:tavLst>
                                    </p:anim>
                                    <p:anim calcmode="lin" valueType="num">
                                      <p:cBhvr additive="base">
                                        <p:cTn id="60" dur="1000" fill="hold"/>
                                        <p:tgtEl>
                                          <p:spTgt spid="5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110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1000" fill="hold"/>
                                        <p:tgtEl>
                                          <p:spTgt spid="55"/>
                                        </p:tgtEl>
                                        <p:attrNameLst>
                                          <p:attrName>ppt_x</p:attrName>
                                        </p:attrNameLst>
                                      </p:cBhvr>
                                      <p:tavLst>
                                        <p:tav tm="0">
                                          <p:val>
                                            <p:strVal val="#ppt_x"/>
                                          </p:val>
                                        </p:tav>
                                        <p:tav tm="100000">
                                          <p:val>
                                            <p:strVal val="#ppt_x"/>
                                          </p:val>
                                        </p:tav>
                                      </p:tavLst>
                                    </p:anim>
                                    <p:anim calcmode="lin" valueType="num">
                                      <p:cBhvr additive="base">
                                        <p:cTn id="64"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Step Inforgraphic  A">
    <p:spTree>
      <p:nvGrpSpPr>
        <p:cNvPr id="1" name=""/>
        <p:cNvGrpSpPr/>
        <p:nvPr/>
      </p:nvGrpSpPr>
      <p:grpSpPr>
        <a:xfrm>
          <a:off x="0" y="0"/>
          <a:ext cx="0" cy="0"/>
          <a:chOff x="0" y="0"/>
          <a:chExt cx="0" cy="0"/>
        </a:xfrm>
      </p:grpSpPr>
      <p:sp>
        <p:nvSpPr>
          <p:cNvPr id="42" name="Freeform 19">
            <a:extLst>
              <a:ext uri="{FF2B5EF4-FFF2-40B4-BE49-F238E27FC236}">
                <a16:creationId xmlns:a16="http://schemas.microsoft.com/office/drawing/2014/main" id="{1F2A4B0D-2827-A843-B3CA-C22B4C4D8DD5}"/>
              </a:ext>
            </a:extLst>
          </p:cNvPr>
          <p:cNvSpPr>
            <a:spLocks/>
          </p:cNvSpPr>
          <p:nvPr userDrawn="1"/>
        </p:nvSpPr>
        <p:spPr bwMode="auto">
          <a:xfrm>
            <a:off x="5434079" y="4510086"/>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3" name="Freeform 20">
            <a:extLst>
              <a:ext uri="{FF2B5EF4-FFF2-40B4-BE49-F238E27FC236}">
                <a16:creationId xmlns:a16="http://schemas.microsoft.com/office/drawing/2014/main" id="{02ED3060-0E88-1944-896A-39D79B738A15}"/>
              </a:ext>
            </a:extLst>
          </p:cNvPr>
          <p:cNvSpPr>
            <a:spLocks/>
          </p:cNvSpPr>
          <p:nvPr userDrawn="1"/>
        </p:nvSpPr>
        <p:spPr bwMode="auto">
          <a:xfrm>
            <a:off x="5392804" y="3154361"/>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solidFill>
            <a:srgbClr val="51A9BA"/>
          </a:solidFill>
          <a:ln w="30163"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4" name="Freeform 21">
            <a:extLst>
              <a:ext uri="{FF2B5EF4-FFF2-40B4-BE49-F238E27FC236}">
                <a16:creationId xmlns:a16="http://schemas.microsoft.com/office/drawing/2014/main" id="{1C163ED5-0EC6-DB4C-B83E-F92E50B25D55}"/>
              </a:ext>
            </a:extLst>
          </p:cNvPr>
          <p:cNvSpPr>
            <a:spLocks/>
          </p:cNvSpPr>
          <p:nvPr userDrawn="1"/>
        </p:nvSpPr>
        <p:spPr bwMode="auto">
          <a:xfrm>
            <a:off x="5368991" y="1827211"/>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solidFill>
            <a:srgbClr val="F3BDB7"/>
          </a:solidFill>
          <a:ln w="30163"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5" name="Freeform 22">
            <a:extLst>
              <a:ext uri="{FF2B5EF4-FFF2-40B4-BE49-F238E27FC236}">
                <a16:creationId xmlns:a16="http://schemas.microsoft.com/office/drawing/2014/main" id="{061841D1-205C-8049-91F6-35D80261790F}"/>
              </a:ext>
            </a:extLst>
          </p:cNvPr>
          <p:cNvSpPr>
            <a:spLocks/>
          </p:cNvSpPr>
          <p:nvPr userDrawn="1"/>
        </p:nvSpPr>
        <p:spPr bwMode="auto">
          <a:xfrm>
            <a:off x="5430904" y="547686"/>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4" name="Freeform 14">
            <a:extLst>
              <a:ext uri="{FF2B5EF4-FFF2-40B4-BE49-F238E27FC236}">
                <a16:creationId xmlns:a16="http://schemas.microsoft.com/office/drawing/2014/main" id="{28B09706-5A5E-3D4A-A608-3CB6F39910FA}"/>
              </a:ext>
            </a:extLst>
          </p:cNvPr>
          <p:cNvSpPr>
            <a:spLocks/>
          </p:cNvSpPr>
          <p:nvPr userDrawn="1"/>
        </p:nvSpPr>
        <p:spPr bwMode="auto">
          <a:xfrm>
            <a:off x="3905250" y="2355851"/>
            <a:ext cx="1429068" cy="327025"/>
          </a:xfrm>
          <a:custGeom>
            <a:avLst/>
            <a:gdLst>
              <a:gd name="T0" fmla="*/ 0 w 522"/>
              <a:gd name="T1" fmla="*/ 86 h 86"/>
              <a:gd name="T2" fmla="*/ 193 w 522"/>
              <a:gd name="T3" fmla="*/ 33 h 86"/>
              <a:gd name="T4" fmla="*/ 283 w 522"/>
              <a:gd name="T5" fmla="*/ 8 h 86"/>
              <a:gd name="T6" fmla="*/ 330 w 522"/>
              <a:gd name="T7" fmla="*/ 8 h 86"/>
              <a:gd name="T8" fmla="*/ 522 w 522"/>
              <a:gd name="T9" fmla="*/ 7 h 86"/>
            </a:gdLst>
            <a:ahLst/>
            <a:cxnLst>
              <a:cxn ang="0">
                <a:pos x="T0" y="T1"/>
              </a:cxn>
              <a:cxn ang="0">
                <a:pos x="T2" y="T3"/>
              </a:cxn>
              <a:cxn ang="0">
                <a:pos x="T4" y="T5"/>
              </a:cxn>
              <a:cxn ang="0">
                <a:pos x="T6" y="T7"/>
              </a:cxn>
              <a:cxn ang="0">
                <a:pos x="T8" y="T9"/>
              </a:cxn>
            </a:cxnLst>
            <a:rect l="0" t="0" r="r" b="b"/>
            <a:pathLst>
              <a:path w="522" h="86">
                <a:moveTo>
                  <a:pt x="0" y="86"/>
                </a:moveTo>
                <a:cubicBezTo>
                  <a:pt x="65" y="72"/>
                  <a:pt x="130" y="54"/>
                  <a:pt x="193" y="33"/>
                </a:cubicBezTo>
                <a:cubicBezTo>
                  <a:pt x="222" y="23"/>
                  <a:pt x="252" y="12"/>
                  <a:pt x="283" y="8"/>
                </a:cubicBezTo>
                <a:cubicBezTo>
                  <a:pt x="298" y="6"/>
                  <a:pt x="314" y="7"/>
                  <a:pt x="330" y="8"/>
                </a:cubicBezTo>
                <a:cubicBezTo>
                  <a:pt x="394" y="10"/>
                  <a:pt x="458" y="0"/>
                  <a:pt x="522" y="7"/>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5" name="Freeform 15">
            <a:extLst>
              <a:ext uri="{FF2B5EF4-FFF2-40B4-BE49-F238E27FC236}">
                <a16:creationId xmlns:a16="http://schemas.microsoft.com/office/drawing/2014/main" id="{A9547442-AE37-694C-9DEB-4A8C3A57BAA5}"/>
              </a:ext>
            </a:extLst>
          </p:cNvPr>
          <p:cNvSpPr>
            <a:spLocks/>
          </p:cNvSpPr>
          <p:nvPr userDrawn="1"/>
        </p:nvSpPr>
        <p:spPr bwMode="auto">
          <a:xfrm>
            <a:off x="3646488" y="3929063"/>
            <a:ext cx="1620828" cy="1117600"/>
          </a:xfrm>
          <a:custGeom>
            <a:avLst/>
            <a:gdLst>
              <a:gd name="T0" fmla="*/ 0 w 592"/>
              <a:gd name="T1" fmla="*/ 0 h 293"/>
              <a:gd name="T2" fmla="*/ 71 w 592"/>
              <a:gd name="T3" fmla="*/ 54 h 293"/>
              <a:gd name="T4" fmla="*/ 355 w 592"/>
              <a:gd name="T5" fmla="*/ 293 h 293"/>
              <a:gd name="T6" fmla="*/ 383 w 592"/>
              <a:gd name="T7" fmla="*/ 293 h 293"/>
              <a:gd name="T8" fmla="*/ 592 w 592"/>
              <a:gd name="T9" fmla="*/ 290 h 293"/>
            </a:gdLst>
            <a:ahLst/>
            <a:cxnLst>
              <a:cxn ang="0">
                <a:pos x="T0" y="T1"/>
              </a:cxn>
              <a:cxn ang="0">
                <a:pos x="T2" y="T3"/>
              </a:cxn>
              <a:cxn ang="0">
                <a:pos x="T4" y="T5"/>
              </a:cxn>
              <a:cxn ang="0">
                <a:pos x="T6" y="T7"/>
              </a:cxn>
              <a:cxn ang="0">
                <a:pos x="T8" y="T9"/>
              </a:cxn>
            </a:cxnLst>
            <a:rect l="0" t="0" r="r" b="b"/>
            <a:pathLst>
              <a:path w="592" h="293">
                <a:moveTo>
                  <a:pt x="0" y="0"/>
                </a:moveTo>
                <a:cubicBezTo>
                  <a:pt x="20" y="22"/>
                  <a:pt x="47" y="37"/>
                  <a:pt x="71" y="54"/>
                </a:cubicBezTo>
                <a:cubicBezTo>
                  <a:pt x="173" y="123"/>
                  <a:pt x="251" y="226"/>
                  <a:pt x="355" y="293"/>
                </a:cubicBezTo>
                <a:cubicBezTo>
                  <a:pt x="364" y="293"/>
                  <a:pt x="374" y="293"/>
                  <a:pt x="383" y="293"/>
                </a:cubicBezTo>
                <a:cubicBezTo>
                  <a:pt x="453" y="292"/>
                  <a:pt x="522" y="291"/>
                  <a:pt x="592" y="29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6" name="Freeform 16">
            <a:extLst>
              <a:ext uri="{FF2B5EF4-FFF2-40B4-BE49-F238E27FC236}">
                <a16:creationId xmlns:a16="http://schemas.microsoft.com/office/drawing/2014/main" id="{642F6369-5A9A-B348-8F77-FA6440634C22}"/>
              </a:ext>
            </a:extLst>
          </p:cNvPr>
          <p:cNvSpPr>
            <a:spLocks/>
          </p:cNvSpPr>
          <p:nvPr userDrawn="1"/>
        </p:nvSpPr>
        <p:spPr bwMode="auto">
          <a:xfrm>
            <a:off x="3908425" y="3419476"/>
            <a:ext cx="1438199" cy="311150"/>
          </a:xfrm>
          <a:custGeom>
            <a:avLst/>
            <a:gdLst>
              <a:gd name="T0" fmla="*/ 0 w 525"/>
              <a:gd name="T1" fmla="*/ 0 h 82"/>
              <a:gd name="T2" fmla="*/ 280 w 525"/>
              <a:gd name="T3" fmla="*/ 81 h 82"/>
              <a:gd name="T4" fmla="*/ 525 w 525"/>
              <a:gd name="T5" fmla="*/ 82 h 82"/>
            </a:gdLst>
            <a:ahLst/>
            <a:cxnLst>
              <a:cxn ang="0">
                <a:pos x="T0" y="T1"/>
              </a:cxn>
              <a:cxn ang="0">
                <a:pos x="T2" y="T3"/>
              </a:cxn>
              <a:cxn ang="0">
                <a:pos x="T4" y="T5"/>
              </a:cxn>
            </a:cxnLst>
            <a:rect l="0" t="0" r="r" b="b"/>
            <a:pathLst>
              <a:path w="525" h="82">
                <a:moveTo>
                  <a:pt x="0" y="0"/>
                </a:moveTo>
                <a:cubicBezTo>
                  <a:pt x="94" y="24"/>
                  <a:pt x="187" y="51"/>
                  <a:pt x="280" y="81"/>
                </a:cubicBezTo>
                <a:cubicBezTo>
                  <a:pt x="361" y="81"/>
                  <a:pt x="444" y="82"/>
                  <a:pt x="525" y="8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 name="Freeform 17">
            <a:extLst>
              <a:ext uri="{FF2B5EF4-FFF2-40B4-BE49-F238E27FC236}">
                <a16:creationId xmlns:a16="http://schemas.microsoft.com/office/drawing/2014/main" id="{E9579EB1-A110-CB41-B1DB-A66274A853D6}"/>
              </a:ext>
            </a:extLst>
          </p:cNvPr>
          <p:cNvSpPr>
            <a:spLocks/>
          </p:cNvSpPr>
          <p:nvPr userDrawn="1"/>
        </p:nvSpPr>
        <p:spPr bwMode="auto">
          <a:xfrm>
            <a:off x="3638550" y="1063626"/>
            <a:ext cx="1620828" cy="1116012"/>
          </a:xfrm>
          <a:custGeom>
            <a:avLst/>
            <a:gdLst>
              <a:gd name="T0" fmla="*/ 0 w 592"/>
              <a:gd name="T1" fmla="*/ 293 h 293"/>
              <a:gd name="T2" fmla="*/ 121 w 592"/>
              <a:gd name="T3" fmla="*/ 192 h 293"/>
              <a:gd name="T4" fmla="*/ 144 w 592"/>
              <a:gd name="T5" fmla="*/ 173 h 293"/>
              <a:gd name="T6" fmla="*/ 354 w 592"/>
              <a:gd name="T7" fmla="*/ 0 h 293"/>
              <a:gd name="T8" fmla="*/ 592 w 592"/>
              <a:gd name="T9" fmla="*/ 3 h 293"/>
            </a:gdLst>
            <a:ahLst/>
            <a:cxnLst>
              <a:cxn ang="0">
                <a:pos x="T0" y="T1"/>
              </a:cxn>
              <a:cxn ang="0">
                <a:pos x="T2" y="T3"/>
              </a:cxn>
              <a:cxn ang="0">
                <a:pos x="T4" y="T5"/>
              </a:cxn>
              <a:cxn ang="0">
                <a:pos x="T6" y="T7"/>
              </a:cxn>
              <a:cxn ang="0">
                <a:pos x="T8" y="T9"/>
              </a:cxn>
            </a:cxnLst>
            <a:rect l="0" t="0" r="r" b="b"/>
            <a:pathLst>
              <a:path w="592" h="293">
                <a:moveTo>
                  <a:pt x="0" y="293"/>
                </a:moveTo>
                <a:cubicBezTo>
                  <a:pt x="41" y="259"/>
                  <a:pt x="81" y="225"/>
                  <a:pt x="121" y="192"/>
                </a:cubicBezTo>
                <a:cubicBezTo>
                  <a:pt x="129" y="185"/>
                  <a:pt x="136" y="179"/>
                  <a:pt x="144" y="173"/>
                </a:cubicBezTo>
                <a:cubicBezTo>
                  <a:pt x="213" y="115"/>
                  <a:pt x="284" y="56"/>
                  <a:pt x="354" y="0"/>
                </a:cubicBezTo>
                <a:cubicBezTo>
                  <a:pt x="434" y="1"/>
                  <a:pt x="512" y="2"/>
                  <a:pt x="592"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8" name="Freeform 18">
            <a:extLst>
              <a:ext uri="{FF2B5EF4-FFF2-40B4-BE49-F238E27FC236}">
                <a16:creationId xmlns:a16="http://schemas.microsoft.com/office/drawing/2014/main" id="{7CF63970-00FB-5143-AF4E-65C97618E940}"/>
              </a:ext>
            </a:extLst>
          </p:cNvPr>
          <p:cNvSpPr>
            <a:spLocks/>
          </p:cNvSpPr>
          <p:nvPr userDrawn="1"/>
        </p:nvSpPr>
        <p:spPr bwMode="auto">
          <a:xfrm>
            <a:off x="485776" y="1847851"/>
            <a:ext cx="3289300" cy="2366962"/>
          </a:xfrm>
          <a:custGeom>
            <a:avLst/>
            <a:gdLst>
              <a:gd name="T0" fmla="*/ 104 w 628"/>
              <a:gd name="T1" fmla="*/ 529 h 621"/>
              <a:gd name="T2" fmla="*/ 301 w 628"/>
              <a:gd name="T3" fmla="*/ 616 h 621"/>
              <a:gd name="T4" fmla="*/ 469 w 628"/>
              <a:gd name="T5" fmla="*/ 585 h 621"/>
              <a:gd name="T6" fmla="*/ 623 w 628"/>
              <a:gd name="T7" fmla="*/ 311 h 621"/>
              <a:gd name="T8" fmla="*/ 482 w 628"/>
              <a:gd name="T9" fmla="*/ 63 h 621"/>
              <a:gd name="T10" fmla="*/ 199 w 628"/>
              <a:gd name="T11" fmla="*/ 38 h 621"/>
              <a:gd name="T12" fmla="*/ 19 w 628"/>
              <a:gd name="T13" fmla="*/ 258 h 621"/>
              <a:gd name="T14" fmla="*/ 104 w 628"/>
              <a:gd name="T15" fmla="*/ 529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621">
                <a:moveTo>
                  <a:pt x="104" y="529"/>
                </a:moveTo>
                <a:cubicBezTo>
                  <a:pt x="157" y="580"/>
                  <a:pt x="228" y="609"/>
                  <a:pt x="301" y="616"/>
                </a:cubicBezTo>
                <a:cubicBezTo>
                  <a:pt x="358" y="621"/>
                  <a:pt x="417" y="611"/>
                  <a:pt x="469" y="585"/>
                </a:cubicBezTo>
                <a:cubicBezTo>
                  <a:pt x="567" y="534"/>
                  <a:pt x="628" y="421"/>
                  <a:pt x="623" y="311"/>
                </a:cubicBezTo>
                <a:cubicBezTo>
                  <a:pt x="619" y="212"/>
                  <a:pt x="565" y="117"/>
                  <a:pt x="482" y="63"/>
                </a:cubicBezTo>
                <a:cubicBezTo>
                  <a:pt x="399" y="10"/>
                  <a:pt x="290" y="0"/>
                  <a:pt x="199" y="38"/>
                </a:cubicBezTo>
                <a:cubicBezTo>
                  <a:pt x="108" y="76"/>
                  <a:pt x="38" y="161"/>
                  <a:pt x="19" y="258"/>
                </a:cubicBezTo>
                <a:cubicBezTo>
                  <a:pt x="0" y="355"/>
                  <a:pt x="33" y="460"/>
                  <a:pt x="104" y="52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9" name="Freeform 19">
            <a:extLst>
              <a:ext uri="{FF2B5EF4-FFF2-40B4-BE49-F238E27FC236}">
                <a16:creationId xmlns:a16="http://schemas.microsoft.com/office/drawing/2014/main" id="{101D9917-16C9-0548-89D0-BA092869CC79}"/>
              </a:ext>
            </a:extLst>
          </p:cNvPr>
          <p:cNvSpPr>
            <a:spLocks/>
          </p:cNvSpPr>
          <p:nvPr userDrawn="1"/>
        </p:nvSpPr>
        <p:spPr bwMode="auto">
          <a:xfrm>
            <a:off x="5483149" y="4446588"/>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1" name="Freeform 21">
            <a:extLst>
              <a:ext uri="{FF2B5EF4-FFF2-40B4-BE49-F238E27FC236}">
                <a16:creationId xmlns:a16="http://schemas.microsoft.com/office/drawing/2014/main" id="{DE2E0A81-364E-2643-8B6A-0A5DB67B26A6}"/>
              </a:ext>
            </a:extLst>
          </p:cNvPr>
          <p:cNvSpPr>
            <a:spLocks/>
          </p:cNvSpPr>
          <p:nvPr userDrawn="1"/>
        </p:nvSpPr>
        <p:spPr bwMode="auto">
          <a:xfrm>
            <a:off x="5418061" y="1763713"/>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2" name="Freeform 22">
            <a:extLst>
              <a:ext uri="{FF2B5EF4-FFF2-40B4-BE49-F238E27FC236}">
                <a16:creationId xmlns:a16="http://schemas.microsoft.com/office/drawing/2014/main" id="{3A513498-D614-6548-B3AC-8754D21AF881}"/>
              </a:ext>
            </a:extLst>
          </p:cNvPr>
          <p:cNvSpPr>
            <a:spLocks/>
          </p:cNvSpPr>
          <p:nvPr userDrawn="1"/>
        </p:nvSpPr>
        <p:spPr bwMode="auto">
          <a:xfrm>
            <a:off x="5479974" y="484188"/>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4" name="Text Placeholder 23">
            <a:extLst>
              <a:ext uri="{FF2B5EF4-FFF2-40B4-BE49-F238E27FC236}">
                <a16:creationId xmlns:a16="http://schemas.microsoft.com/office/drawing/2014/main" id="{0F30DEAA-F7DC-8540-AC8C-CB9D518EDD44}"/>
              </a:ext>
            </a:extLst>
          </p:cNvPr>
          <p:cNvSpPr>
            <a:spLocks noGrp="1"/>
          </p:cNvSpPr>
          <p:nvPr>
            <p:ph type="body" sz="quarter" idx="17" hasCustomPrompt="1"/>
          </p:nvPr>
        </p:nvSpPr>
        <p:spPr>
          <a:xfrm>
            <a:off x="485775" y="1847849"/>
            <a:ext cx="3289300" cy="236696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35" name="Text Placeholder 23">
            <a:extLst>
              <a:ext uri="{FF2B5EF4-FFF2-40B4-BE49-F238E27FC236}">
                <a16:creationId xmlns:a16="http://schemas.microsoft.com/office/drawing/2014/main" id="{69F55EDA-053A-A54B-A009-B1C656BAA61F}"/>
              </a:ext>
            </a:extLst>
          </p:cNvPr>
          <p:cNvSpPr>
            <a:spLocks noGrp="1"/>
          </p:cNvSpPr>
          <p:nvPr>
            <p:ph type="body" sz="quarter" idx="18" hasCustomPrompt="1"/>
          </p:nvPr>
        </p:nvSpPr>
        <p:spPr>
          <a:xfrm>
            <a:off x="6791324" y="721625"/>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01</a:t>
            </a:r>
          </a:p>
        </p:txBody>
      </p:sp>
      <p:sp>
        <p:nvSpPr>
          <p:cNvPr id="39" name="Text Placeholder 23">
            <a:extLst>
              <a:ext uri="{FF2B5EF4-FFF2-40B4-BE49-F238E27FC236}">
                <a16:creationId xmlns:a16="http://schemas.microsoft.com/office/drawing/2014/main" id="{76053A5A-C71E-0249-9CAB-69A9DD0E411A}"/>
              </a:ext>
            </a:extLst>
          </p:cNvPr>
          <p:cNvSpPr>
            <a:spLocks noGrp="1"/>
          </p:cNvSpPr>
          <p:nvPr>
            <p:ph type="body" sz="quarter" idx="19" hasCustomPrompt="1"/>
          </p:nvPr>
        </p:nvSpPr>
        <p:spPr>
          <a:xfrm>
            <a:off x="6791324" y="2058300"/>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02</a:t>
            </a:r>
          </a:p>
        </p:txBody>
      </p:sp>
      <p:sp>
        <p:nvSpPr>
          <p:cNvPr id="40" name="Text Placeholder 23">
            <a:extLst>
              <a:ext uri="{FF2B5EF4-FFF2-40B4-BE49-F238E27FC236}">
                <a16:creationId xmlns:a16="http://schemas.microsoft.com/office/drawing/2014/main" id="{3A4A2615-B582-BE42-A65A-B3FE8DFA69F9}"/>
              </a:ext>
            </a:extLst>
          </p:cNvPr>
          <p:cNvSpPr>
            <a:spLocks noGrp="1"/>
          </p:cNvSpPr>
          <p:nvPr>
            <p:ph type="body" sz="quarter" idx="20" hasCustomPrompt="1"/>
          </p:nvPr>
        </p:nvSpPr>
        <p:spPr>
          <a:xfrm>
            <a:off x="6791324" y="3372724"/>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03</a:t>
            </a:r>
          </a:p>
        </p:txBody>
      </p:sp>
      <p:sp>
        <p:nvSpPr>
          <p:cNvPr id="41" name="Text Placeholder 23">
            <a:extLst>
              <a:ext uri="{FF2B5EF4-FFF2-40B4-BE49-F238E27FC236}">
                <a16:creationId xmlns:a16="http://schemas.microsoft.com/office/drawing/2014/main" id="{AFC65F77-1A6A-484D-B676-0EC9CCC8B358}"/>
              </a:ext>
            </a:extLst>
          </p:cNvPr>
          <p:cNvSpPr>
            <a:spLocks noGrp="1"/>
          </p:cNvSpPr>
          <p:nvPr>
            <p:ph type="body" sz="quarter" idx="21" hasCustomPrompt="1"/>
          </p:nvPr>
        </p:nvSpPr>
        <p:spPr>
          <a:xfrm>
            <a:off x="6791324" y="4710242"/>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46" name="Freeform 20">
            <a:extLst>
              <a:ext uri="{FF2B5EF4-FFF2-40B4-BE49-F238E27FC236}">
                <a16:creationId xmlns:a16="http://schemas.microsoft.com/office/drawing/2014/main" id="{C5457E6F-0731-FF43-9C7D-284F117DC35E}"/>
              </a:ext>
            </a:extLst>
          </p:cNvPr>
          <p:cNvSpPr>
            <a:spLocks/>
          </p:cNvSpPr>
          <p:nvPr userDrawn="1"/>
        </p:nvSpPr>
        <p:spPr bwMode="auto">
          <a:xfrm>
            <a:off x="5441874" y="3090863"/>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Tree>
    <p:extLst>
      <p:ext uri="{BB962C8B-B14F-4D97-AF65-F5344CB8AC3E}">
        <p14:creationId xmlns:p14="http://schemas.microsoft.com/office/powerpoint/2010/main" val="2481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2" presetClass="entr" presetSubtype="8" fill="hold" nodeType="withEffect">
                                  <p:stCondLst>
                                    <p:cond delay="10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3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nodeType="withEffect">
                                  <p:stCondLst>
                                    <p:cond delay="70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 presetClass="entr" presetSubtype="2" fill="hold"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1+#ppt_w/2"/>
                                          </p:val>
                                        </p:tav>
                                        <p:tav tm="100000">
                                          <p:val>
                                            <p:strVal val="#ppt_x"/>
                                          </p:val>
                                        </p:tav>
                                      </p:tavLst>
                                    </p:anim>
                                    <p:anim calcmode="lin" valueType="num">
                                      <p:cBhvr additive="base">
                                        <p:cTn id="25" dur="10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65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8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5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1000" fill="hold"/>
                                        <p:tgtEl>
                                          <p:spTgt spid="42"/>
                                        </p:tgtEl>
                                        <p:attrNameLst>
                                          <p:attrName>ppt_x</p:attrName>
                                        </p:attrNameLst>
                                      </p:cBhvr>
                                      <p:tavLst>
                                        <p:tav tm="0">
                                          <p:val>
                                            <p:strVal val="1+#ppt_w/2"/>
                                          </p:val>
                                        </p:tav>
                                        <p:tav tm="100000">
                                          <p:val>
                                            <p:strVal val="#ppt_x"/>
                                          </p:val>
                                        </p:tav>
                                      </p:tavLst>
                                    </p:anim>
                                    <p:anim calcmode="lin" valueType="num">
                                      <p:cBhvr additive="base">
                                        <p:cTn id="37" dur="1000" fill="hold"/>
                                        <p:tgtEl>
                                          <p:spTgt spid="4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4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000" fill="hold"/>
                                        <p:tgtEl>
                                          <p:spTgt spid="43"/>
                                        </p:tgtEl>
                                        <p:attrNameLst>
                                          <p:attrName>ppt_x</p:attrName>
                                        </p:attrNameLst>
                                      </p:cBhvr>
                                      <p:tavLst>
                                        <p:tav tm="0">
                                          <p:val>
                                            <p:strVal val="1+#ppt_w/2"/>
                                          </p:val>
                                        </p:tav>
                                        <p:tav tm="100000">
                                          <p:val>
                                            <p:strVal val="#ppt_x"/>
                                          </p:val>
                                        </p:tav>
                                      </p:tavLst>
                                    </p:anim>
                                    <p:anim calcmode="lin" valueType="num">
                                      <p:cBhvr additive="base">
                                        <p:cTn id="41" dur="10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65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1000" fill="hold"/>
                                        <p:tgtEl>
                                          <p:spTgt spid="44"/>
                                        </p:tgtEl>
                                        <p:attrNameLst>
                                          <p:attrName>ppt_x</p:attrName>
                                        </p:attrNameLst>
                                      </p:cBhvr>
                                      <p:tavLst>
                                        <p:tav tm="0">
                                          <p:val>
                                            <p:strVal val="1+#ppt_w/2"/>
                                          </p:val>
                                        </p:tav>
                                        <p:tav tm="100000">
                                          <p:val>
                                            <p:strVal val="#ppt_x"/>
                                          </p:val>
                                        </p:tav>
                                      </p:tavLst>
                                    </p:anim>
                                    <p:anim calcmode="lin" valueType="num">
                                      <p:cBhvr additive="base">
                                        <p:cTn id="45" dur="100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85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1000" fill="hold"/>
                                        <p:tgtEl>
                                          <p:spTgt spid="45"/>
                                        </p:tgtEl>
                                        <p:attrNameLst>
                                          <p:attrName>ppt_x</p:attrName>
                                        </p:attrNameLst>
                                      </p:cBhvr>
                                      <p:tavLst>
                                        <p:tav tm="0">
                                          <p:val>
                                            <p:strVal val="1+#ppt_w/2"/>
                                          </p:val>
                                        </p:tav>
                                        <p:tav tm="100000">
                                          <p:val>
                                            <p:strVal val="#ppt_x"/>
                                          </p:val>
                                        </p:tav>
                                      </p:tavLst>
                                    </p:anim>
                                    <p:anim calcmode="lin" valueType="num">
                                      <p:cBhvr additive="base">
                                        <p:cTn id="49" dur="1000" fill="hold"/>
                                        <p:tgtEl>
                                          <p:spTgt spid="4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45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000" fill="hold"/>
                                        <p:tgtEl>
                                          <p:spTgt spid="46"/>
                                        </p:tgtEl>
                                        <p:attrNameLst>
                                          <p:attrName>ppt_x</p:attrName>
                                        </p:attrNameLst>
                                      </p:cBhvr>
                                      <p:tavLst>
                                        <p:tav tm="0">
                                          <p:val>
                                            <p:strVal val="1+#ppt_w/2"/>
                                          </p:val>
                                        </p:tav>
                                        <p:tav tm="100000">
                                          <p:val>
                                            <p:strVal val="#ppt_x"/>
                                          </p:val>
                                        </p:tav>
                                      </p:tavLst>
                                    </p:anim>
                                    <p:anim calcmode="lin" valueType="num">
                                      <p:cBhvr additive="base">
                                        <p:cTn id="53"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Step Pyramid Inforgraphic">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3" name="Group 2">
            <a:extLst>
              <a:ext uri="{FF2B5EF4-FFF2-40B4-BE49-F238E27FC236}">
                <a16:creationId xmlns:a16="http://schemas.microsoft.com/office/drawing/2014/main" id="{526BC4A4-7348-3D43-A197-C9D63DD2C15E}"/>
              </a:ext>
            </a:extLst>
          </p:cNvPr>
          <p:cNvGrpSpPr/>
          <p:nvPr userDrawn="1"/>
        </p:nvGrpSpPr>
        <p:grpSpPr>
          <a:xfrm>
            <a:off x="6710374" y="314126"/>
            <a:ext cx="5143500" cy="5802927"/>
            <a:chOff x="3104137" y="262893"/>
            <a:chExt cx="6178799" cy="5377172"/>
          </a:xfrm>
        </p:grpSpPr>
        <p:sp>
          <p:nvSpPr>
            <p:cNvPr id="54" name="Freeform 53">
              <a:extLst>
                <a:ext uri="{FF2B5EF4-FFF2-40B4-BE49-F238E27FC236}">
                  <a16:creationId xmlns:a16="http://schemas.microsoft.com/office/drawing/2014/main" id="{D59593B2-A13C-434C-ABEB-6F8FAB6B4923}"/>
                </a:ext>
              </a:extLst>
            </p:cNvPr>
            <p:cNvSpPr>
              <a:spLocks/>
            </p:cNvSpPr>
            <p:nvPr userDrawn="1"/>
          </p:nvSpPr>
          <p:spPr bwMode="auto">
            <a:xfrm>
              <a:off x="5989710" y="262893"/>
              <a:ext cx="858275" cy="1219379"/>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58" name="Freeform 57">
              <a:extLst>
                <a:ext uri="{FF2B5EF4-FFF2-40B4-BE49-F238E27FC236}">
                  <a16:creationId xmlns:a16="http://schemas.microsoft.com/office/drawing/2014/main" id="{B1D45376-43AE-504E-BD39-88D41BF703A1}"/>
                </a:ext>
              </a:extLst>
            </p:cNvPr>
            <p:cNvSpPr>
              <a:spLocks/>
            </p:cNvSpPr>
            <p:nvPr userDrawn="1"/>
          </p:nvSpPr>
          <p:spPr bwMode="auto">
            <a:xfrm>
              <a:off x="6713270" y="1901382"/>
              <a:ext cx="955314" cy="1046363"/>
            </a:xfrm>
            <a:custGeom>
              <a:avLst/>
              <a:gdLst>
                <a:gd name="connsiteX0" fmla="*/ 0 w 955314"/>
                <a:gd name="connsiteY0" fmla="*/ 0 h 1120835"/>
                <a:gd name="connsiteX1" fmla="*/ 304362 w 955314"/>
                <a:gd name="connsiteY1" fmla="*/ 695 h 1120835"/>
                <a:gd name="connsiteX2" fmla="*/ 833498 w 955314"/>
                <a:gd name="connsiteY2" fmla="*/ 934145 h 1120835"/>
                <a:gd name="connsiteX3" fmla="*/ 955314 w 955314"/>
                <a:gd name="connsiteY3" fmla="*/ 1120835 h 1120835"/>
                <a:gd name="connsiteX4" fmla="*/ 658491 w 955314"/>
                <a:gd name="connsiteY4" fmla="*/ 1120835 h 112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14" h="1120835">
                  <a:moveTo>
                    <a:pt x="0" y="0"/>
                  </a:moveTo>
                  <a:lnTo>
                    <a:pt x="304362" y="695"/>
                  </a:lnTo>
                  <a:cubicBezTo>
                    <a:pt x="479472" y="309305"/>
                    <a:pt x="658388" y="621725"/>
                    <a:pt x="833498" y="934145"/>
                  </a:cubicBezTo>
                  <a:cubicBezTo>
                    <a:pt x="871566" y="998915"/>
                    <a:pt x="917247" y="1059875"/>
                    <a:pt x="955314" y="1120835"/>
                  </a:cubicBezTo>
                  <a:lnTo>
                    <a:pt x="658491" y="1120835"/>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67" name="Freeform 66">
              <a:extLst>
                <a:ext uri="{FF2B5EF4-FFF2-40B4-BE49-F238E27FC236}">
                  <a16:creationId xmlns:a16="http://schemas.microsoft.com/office/drawing/2014/main" id="{D1839C6C-DC7F-2F4D-9528-5C59923BABA7}"/>
                </a:ext>
              </a:extLst>
            </p:cNvPr>
            <p:cNvSpPr>
              <a:spLocks/>
            </p:cNvSpPr>
            <p:nvPr userDrawn="1"/>
          </p:nvSpPr>
          <p:spPr bwMode="auto">
            <a:xfrm>
              <a:off x="7538101" y="3171902"/>
              <a:ext cx="916161" cy="1096804"/>
            </a:xfrm>
            <a:custGeom>
              <a:avLst/>
              <a:gdLst>
                <a:gd name="connsiteX0" fmla="*/ 0 w 916161"/>
                <a:gd name="connsiteY0" fmla="*/ 0 h 1096804"/>
                <a:gd name="connsiteX1" fmla="*/ 276809 w 916161"/>
                <a:gd name="connsiteY1" fmla="*/ 82 h 1096804"/>
                <a:gd name="connsiteX2" fmla="*/ 916161 w 916161"/>
                <a:gd name="connsiteY2" fmla="*/ 1096109 h 1096804"/>
                <a:gd name="connsiteX3" fmla="*/ 644373 w 916161"/>
                <a:gd name="connsiteY3" fmla="*/ 1096804 h 1096804"/>
              </a:gdLst>
              <a:ahLst/>
              <a:cxnLst>
                <a:cxn ang="0">
                  <a:pos x="connsiteX0" y="connsiteY0"/>
                </a:cxn>
                <a:cxn ang="0">
                  <a:pos x="connsiteX1" y="connsiteY1"/>
                </a:cxn>
                <a:cxn ang="0">
                  <a:pos x="connsiteX2" y="connsiteY2"/>
                </a:cxn>
                <a:cxn ang="0">
                  <a:pos x="connsiteX3" y="connsiteY3"/>
                </a:cxn>
              </a:cxnLst>
              <a:rect l="l" t="t" r="r" b="b"/>
              <a:pathLst>
                <a:path w="916161" h="1096804">
                  <a:moveTo>
                    <a:pt x="0" y="0"/>
                  </a:moveTo>
                  <a:lnTo>
                    <a:pt x="276809" y="82"/>
                  </a:lnTo>
                  <a:cubicBezTo>
                    <a:pt x="489926" y="365424"/>
                    <a:pt x="703044" y="730767"/>
                    <a:pt x="916161" y="1096109"/>
                  </a:cubicBezTo>
                  <a:lnTo>
                    <a:pt x="644373" y="1096804"/>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70" name="Freeform 69">
              <a:extLst>
                <a:ext uri="{FF2B5EF4-FFF2-40B4-BE49-F238E27FC236}">
                  <a16:creationId xmlns:a16="http://schemas.microsoft.com/office/drawing/2014/main" id="{04078855-8443-F445-BEDE-BB9CEAD5D076}"/>
                </a:ext>
              </a:extLst>
            </p:cNvPr>
            <p:cNvSpPr>
              <a:spLocks/>
            </p:cNvSpPr>
            <p:nvPr userDrawn="1"/>
          </p:nvSpPr>
          <p:spPr bwMode="auto">
            <a:xfrm>
              <a:off x="8316107" y="4438948"/>
              <a:ext cx="966829" cy="1201117"/>
            </a:xfrm>
            <a:custGeom>
              <a:avLst/>
              <a:gdLst>
                <a:gd name="connsiteX0" fmla="*/ 0 w 966830"/>
                <a:gd name="connsiteY0" fmla="*/ 0 h 1201117"/>
                <a:gd name="connsiteX1" fmla="*/ 266766 w 966830"/>
                <a:gd name="connsiteY1" fmla="*/ 428 h 1201117"/>
                <a:gd name="connsiteX2" fmla="*/ 966830 w 966830"/>
                <a:gd name="connsiteY2" fmla="*/ 1200268 h 1201117"/>
                <a:gd name="connsiteX3" fmla="*/ 705656 w 966830"/>
                <a:gd name="connsiteY3" fmla="*/ 1201117 h 1201117"/>
              </a:gdLst>
              <a:ahLst/>
              <a:cxnLst>
                <a:cxn ang="0">
                  <a:pos x="connsiteX0" y="connsiteY0"/>
                </a:cxn>
                <a:cxn ang="0">
                  <a:pos x="connsiteX1" y="connsiteY1"/>
                </a:cxn>
                <a:cxn ang="0">
                  <a:pos x="connsiteX2" y="connsiteY2"/>
                </a:cxn>
                <a:cxn ang="0">
                  <a:pos x="connsiteX3" y="connsiteY3"/>
                </a:cxn>
              </a:cxnLst>
              <a:rect l="l" t="t" r="r" b="b"/>
              <a:pathLst>
                <a:path w="966830" h="1201117">
                  <a:moveTo>
                    <a:pt x="0" y="0"/>
                  </a:moveTo>
                  <a:lnTo>
                    <a:pt x="266766" y="428"/>
                  </a:lnTo>
                  <a:cubicBezTo>
                    <a:pt x="498852" y="396566"/>
                    <a:pt x="734744" y="800322"/>
                    <a:pt x="966830" y="1200268"/>
                  </a:cubicBezTo>
                  <a:lnTo>
                    <a:pt x="705656" y="1201117"/>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27" name="Freeform 16">
              <a:extLst>
                <a:ext uri="{FF2B5EF4-FFF2-40B4-BE49-F238E27FC236}">
                  <a16:creationId xmlns:a16="http://schemas.microsoft.com/office/drawing/2014/main" id="{5BBCDE99-AB49-6C4E-A7B4-1CAB0BC16329}"/>
                </a:ext>
              </a:extLst>
            </p:cNvPr>
            <p:cNvSpPr>
              <a:spLocks/>
            </p:cNvSpPr>
            <p:nvPr userDrawn="1"/>
          </p:nvSpPr>
          <p:spPr bwMode="auto">
            <a:xfrm>
              <a:off x="5252434" y="305808"/>
              <a:ext cx="1595551" cy="1422258"/>
            </a:xfrm>
            <a:custGeom>
              <a:avLst/>
              <a:gdLst>
                <a:gd name="T0" fmla="*/ 184 w 369"/>
                <a:gd name="T1" fmla="*/ 0 h 321"/>
                <a:gd name="T2" fmla="*/ 0 w 369"/>
                <a:gd name="T3" fmla="*/ 321 h 321"/>
                <a:gd name="T4" fmla="*/ 369 w 369"/>
                <a:gd name="T5" fmla="*/ 320 h 321"/>
                <a:gd name="T6" fmla="*/ 184 w 369"/>
                <a:gd name="T7" fmla="*/ 0 h 321"/>
              </a:gdLst>
              <a:ahLst/>
              <a:cxnLst>
                <a:cxn ang="0">
                  <a:pos x="T0" y="T1"/>
                </a:cxn>
                <a:cxn ang="0">
                  <a:pos x="T2" y="T3"/>
                </a:cxn>
                <a:cxn ang="0">
                  <a:pos x="T4" y="T5"/>
                </a:cxn>
                <a:cxn ang="0">
                  <a:pos x="T6" y="T7"/>
                </a:cxn>
              </a:cxnLst>
              <a:rect l="0" t="0" r="r" b="b"/>
              <a:pathLst>
                <a:path w="369" h="321">
                  <a:moveTo>
                    <a:pt x="184" y="0"/>
                  </a:moveTo>
                  <a:cubicBezTo>
                    <a:pt x="122" y="107"/>
                    <a:pt x="61" y="214"/>
                    <a:pt x="0" y="321"/>
                  </a:cubicBezTo>
                  <a:cubicBezTo>
                    <a:pt x="123" y="321"/>
                    <a:pt x="246" y="320"/>
                    <a:pt x="369" y="320"/>
                  </a:cubicBezTo>
                  <a:cubicBezTo>
                    <a:pt x="308" y="214"/>
                    <a:pt x="245" y="106"/>
                    <a:pt x="184"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8" name="Freeform 17">
              <a:extLst>
                <a:ext uri="{FF2B5EF4-FFF2-40B4-BE49-F238E27FC236}">
                  <a16:creationId xmlns:a16="http://schemas.microsoft.com/office/drawing/2014/main" id="{E2D4C410-6E78-B447-803B-1BFBD0F7BC47}"/>
                </a:ext>
              </a:extLst>
            </p:cNvPr>
            <p:cNvSpPr>
              <a:spLocks/>
            </p:cNvSpPr>
            <p:nvPr userDrawn="1"/>
          </p:nvSpPr>
          <p:spPr bwMode="auto">
            <a:xfrm>
              <a:off x="4595087" y="1845093"/>
              <a:ext cx="2965451" cy="1138560"/>
            </a:xfrm>
            <a:custGeom>
              <a:avLst/>
              <a:gdLst>
                <a:gd name="T0" fmla="*/ 608 w 779"/>
                <a:gd name="T1" fmla="*/ 1 h 295"/>
                <a:gd name="T2" fmla="*/ 170 w 779"/>
                <a:gd name="T3" fmla="*/ 0 h 295"/>
                <a:gd name="T4" fmla="*/ 0 w 779"/>
                <a:gd name="T5" fmla="*/ 295 h 295"/>
                <a:gd name="T6" fmla="*/ 779 w 779"/>
                <a:gd name="T7" fmla="*/ 295 h 295"/>
                <a:gd name="T8" fmla="*/ 747 w 779"/>
                <a:gd name="T9" fmla="*/ 246 h 295"/>
                <a:gd name="T10" fmla="*/ 608 w 779"/>
                <a:gd name="T11" fmla="*/ 1 h 295"/>
              </a:gdLst>
              <a:ahLst/>
              <a:cxnLst>
                <a:cxn ang="0">
                  <a:pos x="T0" y="T1"/>
                </a:cxn>
                <a:cxn ang="0">
                  <a:pos x="T2" y="T3"/>
                </a:cxn>
                <a:cxn ang="0">
                  <a:pos x="T4" y="T5"/>
                </a:cxn>
                <a:cxn ang="0">
                  <a:pos x="T6" y="T7"/>
                </a:cxn>
                <a:cxn ang="0">
                  <a:pos x="T8" y="T9"/>
                </a:cxn>
                <a:cxn ang="0">
                  <a:pos x="T10" y="T11"/>
                </a:cxn>
              </a:cxnLst>
              <a:rect l="0" t="0" r="r" b="b"/>
              <a:pathLst>
                <a:path w="779" h="295">
                  <a:moveTo>
                    <a:pt x="608" y="1"/>
                  </a:moveTo>
                  <a:cubicBezTo>
                    <a:pt x="462" y="1"/>
                    <a:pt x="316" y="0"/>
                    <a:pt x="170" y="0"/>
                  </a:cubicBezTo>
                  <a:cubicBezTo>
                    <a:pt x="112" y="98"/>
                    <a:pt x="55" y="196"/>
                    <a:pt x="0" y="295"/>
                  </a:cubicBezTo>
                  <a:cubicBezTo>
                    <a:pt x="260" y="295"/>
                    <a:pt x="519" y="295"/>
                    <a:pt x="779" y="295"/>
                  </a:cubicBezTo>
                  <a:cubicBezTo>
                    <a:pt x="769" y="279"/>
                    <a:pt x="757" y="263"/>
                    <a:pt x="747" y="246"/>
                  </a:cubicBezTo>
                  <a:cubicBezTo>
                    <a:pt x="701" y="164"/>
                    <a:pt x="654" y="82"/>
                    <a:pt x="608" y="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9" name="Freeform 18">
              <a:extLst>
                <a:ext uri="{FF2B5EF4-FFF2-40B4-BE49-F238E27FC236}">
                  <a16:creationId xmlns:a16="http://schemas.microsoft.com/office/drawing/2014/main" id="{67A4EFF5-4E06-9242-A7EB-81DF2AFF11B9}"/>
                </a:ext>
              </a:extLst>
            </p:cNvPr>
            <p:cNvSpPr>
              <a:spLocks/>
            </p:cNvSpPr>
            <p:nvPr userDrawn="1"/>
          </p:nvSpPr>
          <p:spPr bwMode="auto">
            <a:xfrm>
              <a:off x="3875021" y="3121844"/>
              <a:ext cx="4464050" cy="1111250"/>
            </a:xfrm>
            <a:custGeom>
              <a:avLst/>
              <a:gdLst>
                <a:gd name="T0" fmla="*/ 165 w 1173"/>
                <a:gd name="T1" fmla="*/ 0 h 292"/>
                <a:gd name="T2" fmla="*/ 0 w 1173"/>
                <a:gd name="T3" fmla="*/ 292 h 292"/>
                <a:gd name="T4" fmla="*/ 1173 w 1173"/>
                <a:gd name="T5" fmla="*/ 289 h 292"/>
                <a:gd name="T6" fmla="*/ 1005 w 1173"/>
                <a:gd name="T7" fmla="*/ 1 h 292"/>
                <a:gd name="T8" fmla="*/ 165 w 1173"/>
                <a:gd name="T9" fmla="*/ 0 h 292"/>
              </a:gdLst>
              <a:ahLst/>
              <a:cxnLst>
                <a:cxn ang="0">
                  <a:pos x="T0" y="T1"/>
                </a:cxn>
                <a:cxn ang="0">
                  <a:pos x="T2" y="T3"/>
                </a:cxn>
                <a:cxn ang="0">
                  <a:pos x="T4" y="T5"/>
                </a:cxn>
                <a:cxn ang="0">
                  <a:pos x="T6" y="T7"/>
                </a:cxn>
                <a:cxn ang="0">
                  <a:pos x="T8" y="T9"/>
                </a:cxn>
              </a:cxnLst>
              <a:rect l="0" t="0" r="r" b="b"/>
              <a:pathLst>
                <a:path w="1173" h="292">
                  <a:moveTo>
                    <a:pt x="165" y="0"/>
                  </a:moveTo>
                  <a:cubicBezTo>
                    <a:pt x="110" y="98"/>
                    <a:pt x="55" y="195"/>
                    <a:pt x="0" y="292"/>
                  </a:cubicBezTo>
                  <a:cubicBezTo>
                    <a:pt x="391" y="291"/>
                    <a:pt x="782" y="290"/>
                    <a:pt x="1173" y="289"/>
                  </a:cubicBezTo>
                  <a:cubicBezTo>
                    <a:pt x="1117" y="193"/>
                    <a:pt x="1061" y="97"/>
                    <a:pt x="1005" y="1"/>
                  </a:cubicBezTo>
                  <a:cubicBezTo>
                    <a:pt x="725" y="0"/>
                    <a:pt x="445" y="2"/>
                    <a:pt x="16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0" name="Freeform 19">
              <a:extLst>
                <a:ext uri="{FF2B5EF4-FFF2-40B4-BE49-F238E27FC236}">
                  <a16:creationId xmlns:a16="http://schemas.microsoft.com/office/drawing/2014/main" id="{4D5CABE3-AC88-D04E-9DC3-4843F5BA7D4C}"/>
                </a:ext>
              </a:extLst>
            </p:cNvPr>
            <p:cNvSpPr>
              <a:spLocks/>
            </p:cNvSpPr>
            <p:nvPr userDrawn="1"/>
          </p:nvSpPr>
          <p:spPr bwMode="auto">
            <a:xfrm>
              <a:off x="3104137" y="4407192"/>
              <a:ext cx="6052561" cy="1230312"/>
            </a:xfrm>
            <a:custGeom>
              <a:avLst/>
              <a:gdLst>
                <a:gd name="T0" fmla="*/ 185 w 1616"/>
                <a:gd name="T1" fmla="*/ 0 h 323"/>
                <a:gd name="T2" fmla="*/ 0 w 1616"/>
                <a:gd name="T3" fmla="*/ 323 h 323"/>
                <a:gd name="T4" fmla="*/ 1616 w 1616"/>
                <a:gd name="T5" fmla="*/ 317 h 323"/>
                <a:gd name="T6" fmla="*/ 1432 w 1616"/>
                <a:gd name="T7" fmla="*/ 2 h 323"/>
                <a:gd name="T8" fmla="*/ 185 w 1616"/>
                <a:gd name="T9" fmla="*/ 0 h 323"/>
              </a:gdLst>
              <a:ahLst/>
              <a:cxnLst>
                <a:cxn ang="0">
                  <a:pos x="T0" y="T1"/>
                </a:cxn>
                <a:cxn ang="0">
                  <a:pos x="T2" y="T3"/>
                </a:cxn>
                <a:cxn ang="0">
                  <a:pos x="T4" y="T5"/>
                </a:cxn>
                <a:cxn ang="0">
                  <a:pos x="T6" y="T7"/>
                </a:cxn>
                <a:cxn ang="0">
                  <a:pos x="T8" y="T9"/>
                </a:cxn>
              </a:cxnLst>
              <a:rect l="0" t="0" r="r" b="b"/>
              <a:pathLst>
                <a:path w="1616" h="323">
                  <a:moveTo>
                    <a:pt x="185" y="0"/>
                  </a:moveTo>
                  <a:cubicBezTo>
                    <a:pt x="123" y="108"/>
                    <a:pt x="62" y="215"/>
                    <a:pt x="0" y="323"/>
                  </a:cubicBezTo>
                  <a:cubicBezTo>
                    <a:pt x="539" y="320"/>
                    <a:pt x="1076" y="319"/>
                    <a:pt x="1616" y="317"/>
                  </a:cubicBezTo>
                  <a:cubicBezTo>
                    <a:pt x="1555" y="212"/>
                    <a:pt x="1493" y="106"/>
                    <a:pt x="1432" y="2"/>
                  </a:cubicBezTo>
                  <a:cubicBezTo>
                    <a:pt x="1017" y="0"/>
                    <a:pt x="600" y="2"/>
                    <a:pt x="18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sp>
        <p:nvSpPr>
          <p:cNvPr id="92" name="Text Placeholder 23">
            <a:extLst>
              <a:ext uri="{FF2B5EF4-FFF2-40B4-BE49-F238E27FC236}">
                <a16:creationId xmlns:a16="http://schemas.microsoft.com/office/drawing/2014/main" id="{5900F101-941A-E340-BF1F-B847BC8C5B0A}"/>
              </a:ext>
            </a:extLst>
          </p:cNvPr>
          <p:cNvSpPr>
            <a:spLocks noGrp="1"/>
          </p:cNvSpPr>
          <p:nvPr>
            <p:ph type="body" sz="quarter" idx="18" hasCustomPrompt="1"/>
          </p:nvPr>
        </p:nvSpPr>
        <p:spPr>
          <a:xfrm>
            <a:off x="859685" y="238877"/>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01 </a:t>
            </a:r>
          </a:p>
        </p:txBody>
      </p:sp>
      <p:sp>
        <p:nvSpPr>
          <p:cNvPr id="93" name="Text Placeholder 23">
            <a:extLst>
              <a:ext uri="{FF2B5EF4-FFF2-40B4-BE49-F238E27FC236}">
                <a16:creationId xmlns:a16="http://schemas.microsoft.com/office/drawing/2014/main" id="{080549A9-2B12-574C-B6EF-A23FCCBC23AB}"/>
              </a:ext>
            </a:extLst>
          </p:cNvPr>
          <p:cNvSpPr>
            <a:spLocks noGrp="1"/>
          </p:cNvSpPr>
          <p:nvPr>
            <p:ph type="body" sz="quarter" idx="16" hasCustomPrompt="1"/>
          </p:nvPr>
        </p:nvSpPr>
        <p:spPr>
          <a:xfrm>
            <a:off x="859685" y="905670"/>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94" name="Freeform 93">
            <a:extLst>
              <a:ext uri="{FF2B5EF4-FFF2-40B4-BE49-F238E27FC236}">
                <a16:creationId xmlns:a16="http://schemas.microsoft.com/office/drawing/2014/main" id="{1323AC92-951C-124F-B533-418CCA847692}"/>
              </a:ext>
            </a:extLst>
          </p:cNvPr>
          <p:cNvSpPr>
            <a:spLocks/>
          </p:cNvSpPr>
          <p:nvPr userDrawn="1"/>
        </p:nvSpPr>
        <p:spPr bwMode="auto">
          <a:xfrm>
            <a:off x="518655" y="286249"/>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98" name="Text Placeholder 23">
            <a:extLst>
              <a:ext uri="{FF2B5EF4-FFF2-40B4-BE49-F238E27FC236}">
                <a16:creationId xmlns:a16="http://schemas.microsoft.com/office/drawing/2014/main" id="{BAB5FD85-DA94-B04F-B351-A11643BF0751}"/>
              </a:ext>
            </a:extLst>
          </p:cNvPr>
          <p:cNvSpPr>
            <a:spLocks noGrp="1"/>
          </p:cNvSpPr>
          <p:nvPr>
            <p:ph type="body" sz="quarter" idx="25" hasCustomPrompt="1"/>
          </p:nvPr>
        </p:nvSpPr>
        <p:spPr>
          <a:xfrm>
            <a:off x="842909" y="1863906"/>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02 </a:t>
            </a:r>
          </a:p>
        </p:txBody>
      </p:sp>
      <p:sp>
        <p:nvSpPr>
          <p:cNvPr id="99" name="Text Placeholder 23">
            <a:extLst>
              <a:ext uri="{FF2B5EF4-FFF2-40B4-BE49-F238E27FC236}">
                <a16:creationId xmlns:a16="http://schemas.microsoft.com/office/drawing/2014/main" id="{6807C1CE-E4FD-E643-9F49-6C020C43A7EB}"/>
              </a:ext>
            </a:extLst>
          </p:cNvPr>
          <p:cNvSpPr>
            <a:spLocks noGrp="1"/>
          </p:cNvSpPr>
          <p:nvPr>
            <p:ph type="body" sz="quarter" idx="26" hasCustomPrompt="1"/>
          </p:nvPr>
        </p:nvSpPr>
        <p:spPr>
          <a:xfrm>
            <a:off x="842909" y="2530699"/>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100" name="Freeform 99">
            <a:extLst>
              <a:ext uri="{FF2B5EF4-FFF2-40B4-BE49-F238E27FC236}">
                <a16:creationId xmlns:a16="http://schemas.microsoft.com/office/drawing/2014/main" id="{EAD0F572-7654-A64F-9ABE-C8F9705EBDD6}"/>
              </a:ext>
            </a:extLst>
          </p:cNvPr>
          <p:cNvSpPr>
            <a:spLocks/>
          </p:cNvSpPr>
          <p:nvPr userDrawn="1"/>
        </p:nvSpPr>
        <p:spPr bwMode="auto">
          <a:xfrm>
            <a:off x="501879" y="1911278"/>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101" name="Text Placeholder 23">
            <a:extLst>
              <a:ext uri="{FF2B5EF4-FFF2-40B4-BE49-F238E27FC236}">
                <a16:creationId xmlns:a16="http://schemas.microsoft.com/office/drawing/2014/main" id="{9836FEB1-162F-4A4C-ABC6-355F7927CDA2}"/>
              </a:ext>
            </a:extLst>
          </p:cNvPr>
          <p:cNvSpPr>
            <a:spLocks noGrp="1"/>
          </p:cNvSpPr>
          <p:nvPr>
            <p:ph type="body" sz="quarter" idx="27" hasCustomPrompt="1"/>
          </p:nvPr>
        </p:nvSpPr>
        <p:spPr>
          <a:xfrm>
            <a:off x="848613" y="3242689"/>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03</a:t>
            </a:r>
          </a:p>
        </p:txBody>
      </p:sp>
      <p:sp>
        <p:nvSpPr>
          <p:cNvPr id="102" name="Text Placeholder 23">
            <a:extLst>
              <a:ext uri="{FF2B5EF4-FFF2-40B4-BE49-F238E27FC236}">
                <a16:creationId xmlns:a16="http://schemas.microsoft.com/office/drawing/2014/main" id="{B8864BCE-CC4E-634A-8181-49D4EA6C51F8}"/>
              </a:ext>
            </a:extLst>
          </p:cNvPr>
          <p:cNvSpPr>
            <a:spLocks noGrp="1"/>
          </p:cNvSpPr>
          <p:nvPr>
            <p:ph type="body" sz="quarter" idx="28" hasCustomPrompt="1"/>
          </p:nvPr>
        </p:nvSpPr>
        <p:spPr>
          <a:xfrm>
            <a:off x="848613" y="3909482"/>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103" name="Freeform 102">
            <a:extLst>
              <a:ext uri="{FF2B5EF4-FFF2-40B4-BE49-F238E27FC236}">
                <a16:creationId xmlns:a16="http://schemas.microsoft.com/office/drawing/2014/main" id="{19CE3286-4A06-974F-A09B-70D3E8BBFE85}"/>
              </a:ext>
            </a:extLst>
          </p:cNvPr>
          <p:cNvSpPr>
            <a:spLocks/>
          </p:cNvSpPr>
          <p:nvPr userDrawn="1"/>
        </p:nvSpPr>
        <p:spPr bwMode="auto">
          <a:xfrm>
            <a:off x="507583" y="3290061"/>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104" name="Text Placeholder 23">
            <a:extLst>
              <a:ext uri="{FF2B5EF4-FFF2-40B4-BE49-F238E27FC236}">
                <a16:creationId xmlns:a16="http://schemas.microsoft.com/office/drawing/2014/main" id="{95758D77-C0E2-8F45-90C3-20E4324B6968}"/>
              </a:ext>
            </a:extLst>
          </p:cNvPr>
          <p:cNvSpPr>
            <a:spLocks noGrp="1"/>
          </p:cNvSpPr>
          <p:nvPr>
            <p:ph type="body" sz="quarter" idx="29" hasCustomPrompt="1"/>
          </p:nvPr>
        </p:nvSpPr>
        <p:spPr>
          <a:xfrm>
            <a:off x="842909" y="4662845"/>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04</a:t>
            </a:r>
          </a:p>
        </p:txBody>
      </p:sp>
      <p:sp>
        <p:nvSpPr>
          <p:cNvPr id="105" name="Text Placeholder 23">
            <a:extLst>
              <a:ext uri="{FF2B5EF4-FFF2-40B4-BE49-F238E27FC236}">
                <a16:creationId xmlns:a16="http://schemas.microsoft.com/office/drawing/2014/main" id="{C20D0E4F-8879-1741-85DA-99067567AAA2}"/>
              </a:ext>
            </a:extLst>
          </p:cNvPr>
          <p:cNvSpPr>
            <a:spLocks noGrp="1"/>
          </p:cNvSpPr>
          <p:nvPr>
            <p:ph type="body" sz="quarter" idx="30" hasCustomPrompt="1"/>
          </p:nvPr>
        </p:nvSpPr>
        <p:spPr>
          <a:xfrm>
            <a:off x="842909" y="5329638"/>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106" name="Freeform 105">
            <a:extLst>
              <a:ext uri="{FF2B5EF4-FFF2-40B4-BE49-F238E27FC236}">
                <a16:creationId xmlns:a16="http://schemas.microsoft.com/office/drawing/2014/main" id="{D0E59B3E-2DAF-2445-A0AA-62B6E5DAD86D}"/>
              </a:ext>
            </a:extLst>
          </p:cNvPr>
          <p:cNvSpPr>
            <a:spLocks/>
          </p:cNvSpPr>
          <p:nvPr userDrawn="1"/>
        </p:nvSpPr>
        <p:spPr bwMode="auto">
          <a:xfrm>
            <a:off x="501879" y="4710217"/>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Tree>
    <p:extLst>
      <p:ext uri="{BB962C8B-B14F-4D97-AF65-F5344CB8AC3E}">
        <p14:creationId xmlns:p14="http://schemas.microsoft.com/office/powerpoint/2010/main" val="107392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point globe Inforgraphic">
    <p:spTree>
      <p:nvGrpSpPr>
        <p:cNvPr id="1" name=""/>
        <p:cNvGrpSpPr/>
        <p:nvPr/>
      </p:nvGrpSpPr>
      <p:grpSpPr>
        <a:xfrm>
          <a:off x="0" y="0"/>
          <a:ext cx="0" cy="0"/>
          <a:chOff x="0" y="0"/>
          <a:chExt cx="0" cy="0"/>
        </a:xfrm>
      </p:grpSpPr>
      <p:sp>
        <p:nvSpPr>
          <p:cNvPr id="77" name="Text Placeholder 23">
            <a:extLst>
              <a:ext uri="{FF2B5EF4-FFF2-40B4-BE49-F238E27FC236}">
                <a16:creationId xmlns:a16="http://schemas.microsoft.com/office/drawing/2014/main" id="{5CE56CBD-9A13-F34E-804A-F0B86BDE54E6}"/>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81" name="Text Placeholder 23">
            <a:extLst>
              <a:ext uri="{FF2B5EF4-FFF2-40B4-BE49-F238E27FC236}">
                <a16:creationId xmlns:a16="http://schemas.microsoft.com/office/drawing/2014/main" id="{83AB6048-96A5-7141-88E5-9B3A0D5C23CF}"/>
              </a:ext>
            </a:extLst>
          </p:cNvPr>
          <p:cNvSpPr>
            <a:spLocks noGrp="1"/>
          </p:cNvSpPr>
          <p:nvPr>
            <p:ph type="body" sz="quarter" idx="18" hasCustomPrompt="1"/>
          </p:nvPr>
        </p:nvSpPr>
        <p:spPr>
          <a:xfrm>
            <a:off x="414338" y="5084075"/>
            <a:ext cx="2382048"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82" name="Text Placeholder 23">
            <a:extLst>
              <a:ext uri="{FF2B5EF4-FFF2-40B4-BE49-F238E27FC236}">
                <a16:creationId xmlns:a16="http://schemas.microsoft.com/office/drawing/2014/main" id="{F3146850-21E2-FB46-9668-90D29BC10CE8}"/>
              </a:ext>
            </a:extLst>
          </p:cNvPr>
          <p:cNvSpPr>
            <a:spLocks noGrp="1"/>
          </p:cNvSpPr>
          <p:nvPr>
            <p:ph type="body" sz="quarter" idx="19" hasCustomPrompt="1"/>
          </p:nvPr>
        </p:nvSpPr>
        <p:spPr>
          <a:xfrm>
            <a:off x="414338" y="3576744"/>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83" name="Text Placeholder 23">
            <a:extLst>
              <a:ext uri="{FF2B5EF4-FFF2-40B4-BE49-F238E27FC236}">
                <a16:creationId xmlns:a16="http://schemas.microsoft.com/office/drawing/2014/main" id="{D716C70B-B8C0-B54F-9B4F-40A913BA6600}"/>
              </a:ext>
            </a:extLst>
          </p:cNvPr>
          <p:cNvSpPr>
            <a:spLocks noGrp="1"/>
          </p:cNvSpPr>
          <p:nvPr>
            <p:ph type="body" sz="quarter" idx="20" hasCustomPrompt="1"/>
          </p:nvPr>
        </p:nvSpPr>
        <p:spPr>
          <a:xfrm>
            <a:off x="414338" y="2052516"/>
            <a:ext cx="2634461"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grpSp>
        <p:nvGrpSpPr>
          <p:cNvPr id="2" name="Group 1">
            <a:extLst>
              <a:ext uri="{FF2B5EF4-FFF2-40B4-BE49-F238E27FC236}">
                <a16:creationId xmlns:a16="http://schemas.microsoft.com/office/drawing/2014/main" id="{735DCB9A-40D5-F14F-BA30-2496DE246505}"/>
              </a:ext>
            </a:extLst>
          </p:cNvPr>
          <p:cNvGrpSpPr/>
          <p:nvPr userDrawn="1"/>
        </p:nvGrpSpPr>
        <p:grpSpPr>
          <a:xfrm>
            <a:off x="3576672" y="1871662"/>
            <a:ext cx="5038656" cy="4003675"/>
            <a:chOff x="3516306" y="1816100"/>
            <a:chExt cx="5108582" cy="4059238"/>
          </a:xfrm>
        </p:grpSpPr>
        <p:sp>
          <p:nvSpPr>
            <p:cNvPr id="84" name="Freeform 18">
              <a:extLst>
                <a:ext uri="{FF2B5EF4-FFF2-40B4-BE49-F238E27FC236}">
                  <a16:creationId xmlns:a16="http://schemas.microsoft.com/office/drawing/2014/main" id="{14E60A9A-7E29-B445-8422-A7A53936561C}"/>
                </a:ext>
              </a:extLst>
            </p:cNvPr>
            <p:cNvSpPr>
              <a:spLocks/>
            </p:cNvSpPr>
            <p:nvPr userDrawn="1"/>
          </p:nvSpPr>
          <p:spPr bwMode="auto">
            <a:xfrm>
              <a:off x="3516306"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5" name="Freeform 19">
              <a:extLst>
                <a:ext uri="{FF2B5EF4-FFF2-40B4-BE49-F238E27FC236}">
                  <a16:creationId xmlns:a16="http://schemas.microsoft.com/office/drawing/2014/main" id="{6F345AE6-5D1A-534F-AA64-A18BB0A1199B}"/>
                </a:ext>
              </a:extLst>
            </p:cNvPr>
            <p:cNvSpPr>
              <a:spLocks/>
            </p:cNvSpPr>
            <p:nvPr userDrawn="1"/>
          </p:nvSpPr>
          <p:spPr bwMode="auto">
            <a:xfrm>
              <a:off x="3960806" y="5076819"/>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6" name="Freeform 20">
              <a:extLst>
                <a:ext uri="{FF2B5EF4-FFF2-40B4-BE49-F238E27FC236}">
                  <a16:creationId xmlns:a16="http://schemas.microsoft.com/office/drawing/2014/main" id="{620AEC1A-61D2-414E-B917-8D1D064F656F}"/>
                </a:ext>
              </a:extLst>
            </p:cNvPr>
            <p:cNvSpPr>
              <a:spLocks/>
            </p:cNvSpPr>
            <p:nvPr userDrawn="1"/>
          </p:nvSpPr>
          <p:spPr bwMode="auto">
            <a:xfrm>
              <a:off x="7869231" y="2278056"/>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7" name="Freeform 21">
              <a:extLst>
                <a:ext uri="{FF2B5EF4-FFF2-40B4-BE49-F238E27FC236}">
                  <a16:creationId xmlns:a16="http://schemas.microsoft.com/office/drawing/2014/main" id="{4FD2A916-4A90-B147-9E07-2510B7105FEF}"/>
                </a:ext>
              </a:extLst>
            </p:cNvPr>
            <p:cNvSpPr>
              <a:spLocks/>
            </p:cNvSpPr>
            <p:nvPr userDrawn="1"/>
          </p:nvSpPr>
          <p:spPr bwMode="auto">
            <a:xfrm>
              <a:off x="8294681"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8" name="Freeform 22">
              <a:extLst>
                <a:ext uri="{FF2B5EF4-FFF2-40B4-BE49-F238E27FC236}">
                  <a16:creationId xmlns:a16="http://schemas.microsoft.com/office/drawing/2014/main" id="{5DBE69C6-D0A1-F646-8B85-FCBBFA7DDEC9}"/>
                </a:ext>
              </a:extLst>
            </p:cNvPr>
            <p:cNvSpPr>
              <a:spLocks/>
            </p:cNvSpPr>
            <p:nvPr userDrawn="1"/>
          </p:nvSpPr>
          <p:spPr bwMode="auto">
            <a:xfrm>
              <a:off x="7875581" y="5079994"/>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9" name="Freeform 23">
              <a:extLst>
                <a:ext uri="{FF2B5EF4-FFF2-40B4-BE49-F238E27FC236}">
                  <a16:creationId xmlns:a16="http://schemas.microsoft.com/office/drawing/2014/main" id="{EFA2564F-5A93-9340-A71F-EA29D049BF14}"/>
                </a:ext>
              </a:extLst>
            </p:cNvPr>
            <p:cNvSpPr>
              <a:spLocks/>
            </p:cNvSpPr>
            <p:nvPr userDrawn="1"/>
          </p:nvSpPr>
          <p:spPr bwMode="auto">
            <a:xfrm>
              <a:off x="3960806" y="2285994"/>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26" name="Group 25">
              <a:extLst>
                <a:ext uri="{FF2B5EF4-FFF2-40B4-BE49-F238E27FC236}">
                  <a16:creationId xmlns:a16="http://schemas.microsoft.com/office/drawing/2014/main" id="{9640BE8B-8DF1-094B-B12C-F0DD829AA22A}"/>
                </a:ext>
              </a:extLst>
            </p:cNvPr>
            <p:cNvGrpSpPr>
              <a:grpSpLocks/>
            </p:cNvGrpSpPr>
            <p:nvPr userDrawn="1"/>
          </p:nvGrpSpPr>
          <p:grpSpPr bwMode="auto">
            <a:xfrm>
              <a:off x="4010025" y="1816100"/>
              <a:ext cx="4051300" cy="4059238"/>
              <a:chOff x="4010025" y="1816100"/>
              <a:chExt cx="4051300" cy="4059238"/>
            </a:xfrm>
          </p:grpSpPr>
          <p:sp>
            <p:nvSpPr>
              <p:cNvPr id="31" name="Freeform 6">
                <a:extLst>
                  <a:ext uri="{FF2B5EF4-FFF2-40B4-BE49-F238E27FC236}">
                    <a16:creationId xmlns:a16="http://schemas.microsoft.com/office/drawing/2014/main" id="{704461D7-3BA8-5940-B8EC-C6ED17C48194}"/>
                  </a:ext>
                </a:extLst>
              </p:cNvPr>
              <p:cNvSpPr>
                <a:spLocks/>
              </p:cNvSpPr>
              <p:nvPr/>
            </p:nvSpPr>
            <p:spPr bwMode="auto">
              <a:xfrm>
                <a:off x="4010025" y="1816100"/>
                <a:ext cx="4051300" cy="4059238"/>
              </a:xfrm>
              <a:custGeom>
                <a:avLst/>
                <a:gdLst>
                  <a:gd name="T0" fmla="*/ 883 w 1065"/>
                  <a:gd name="T1" fmla="*/ 196 h 1066"/>
                  <a:gd name="T2" fmla="*/ 191 w 1065"/>
                  <a:gd name="T3" fmla="*/ 215 h 1066"/>
                  <a:gd name="T4" fmla="*/ 243 w 1065"/>
                  <a:gd name="T5" fmla="*/ 890 h 1066"/>
                  <a:gd name="T6" fmla="*/ 909 w 1065"/>
                  <a:gd name="T7" fmla="*/ 837 h 1066"/>
                  <a:gd name="T8" fmla="*/ 883 w 1065"/>
                  <a:gd name="T9" fmla="*/ 196 h 1066"/>
                </a:gdLst>
                <a:ahLst/>
                <a:cxnLst>
                  <a:cxn ang="0">
                    <a:pos x="T0" y="T1"/>
                  </a:cxn>
                  <a:cxn ang="0">
                    <a:pos x="T2" y="T3"/>
                  </a:cxn>
                  <a:cxn ang="0">
                    <a:pos x="T4" y="T5"/>
                  </a:cxn>
                  <a:cxn ang="0">
                    <a:pos x="T6" y="T7"/>
                  </a:cxn>
                  <a:cxn ang="0">
                    <a:pos x="T8" y="T9"/>
                  </a:cxn>
                </a:cxnLst>
                <a:rect l="0" t="0" r="r" b="b"/>
                <a:pathLst>
                  <a:path w="1065" h="1066">
                    <a:moveTo>
                      <a:pt x="883" y="196"/>
                    </a:moveTo>
                    <a:cubicBezTo>
                      <a:pt x="693" y="0"/>
                      <a:pt x="379" y="35"/>
                      <a:pt x="191" y="215"/>
                    </a:cubicBezTo>
                    <a:cubicBezTo>
                      <a:pt x="0" y="398"/>
                      <a:pt x="65" y="722"/>
                      <a:pt x="243" y="890"/>
                    </a:cubicBezTo>
                    <a:cubicBezTo>
                      <a:pt x="429" y="1066"/>
                      <a:pt x="750" y="1027"/>
                      <a:pt x="909" y="837"/>
                    </a:cubicBezTo>
                    <a:cubicBezTo>
                      <a:pt x="1065" y="648"/>
                      <a:pt x="1053" y="370"/>
                      <a:pt x="883" y="19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2" name="Freeform 7">
                <a:extLst>
                  <a:ext uri="{FF2B5EF4-FFF2-40B4-BE49-F238E27FC236}">
                    <a16:creationId xmlns:a16="http://schemas.microsoft.com/office/drawing/2014/main" id="{3C169661-356B-7947-944B-F5F6CD7FA0E4}"/>
                  </a:ext>
                </a:extLst>
              </p:cNvPr>
              <p:cNvSpPr>
                <a:spLocks/>
              </p:cNvSpPr>
              <p:nvPr/>
            </p:nvSpPr>
            <p:spPr bwMode="auto">
              <a:xfrm>
                <a:off x="4778375" y="2878138"/>
                <a:ext cx="1716088" cy="1866900"/>
              </a:xfrm>
              <a:custGeom>
                <a:avLst/>
                <a:gdLst>
                  <a:gd name="T0" fmla="*/ 264 w 451"/>
                  <a:gd name="T1" fmla="*/ 488 h 490"/>
                  <a:gd name="T2" fmla="*/ 245 w 451"/>
                  <a:gd name="T3" fmla="*/ 487 h 490"/>
                  <a:gd name="T4" fmla="*/ 233 w 451"/>
                  <a:gd name="T5" fmla="*/ 473 h 490"/>
                  <a:gd name="T6" fmla="*/ 188 w 451"/>
                  <a:gd name="T7" fmla="*/ 390 h 490"/>
                  <a:gd name="T8" fmla="*/ 182 w 451"/>
                  <a:gd name="T9" fmla="*/ 375 h 490"/>
                  <a:gd name="T10" fmla="*/ 187 w 451"/>
                  <a:gd name="T11" fmla="*/ 354 h 490"/>
                  <a:gd name="T12" fmla="*/ 179 w 451"/>
                  <a:gd name="T13" fmla="*/ 297 h 490"/>
                  <a:gd name="T14" fmla="*/ 158 w 451"/>
                  <a:gd name="T15" fmla="*/ 248 h 490"/>
                  <a:gd name="T16" fmla="*/ 157 w 451"/>
                  <a:gd name="T17" fmla="*/ 225 h 490"/>
                  <a:gd name="T18" fmla="*/ 146 w 451"/>
                  <a:gd name="T19" fmla="*/ 223 h 490"/>
                  <a:gd name="T20" fmla="*/ 125 w 451"/>
                  <a:gd name="T21" fmla="*/ 212 h 490"/>
                  <a:gd name="T22" fmla="*/ 56 w 451"/>
                  <a:gd name="T23" fmla="*/ 219 h 490"/>
                  <a:gd name="T24" fmla="*/ 9 w 451"/>
                  <a:gd name="T25" fmla="*/ 178 h 490"/>
                  <a:gd name="T26" fmla="*/ 3 w 451"/>
                  <a:gd name="T27" fmla="*/ 154 h 490"/>
                  <a:gd name="T28" fmla="*/ 9 w 451"/>
                  <a:gd name="T29" fmla="*/ 144 h 490"/>
                  <a:gd name="T30" fmla="*/ 18 w 451"/>
                  <a:gd name="T31" fmla="*/ 101 h 490"/>
                  <a:gd name="T32" fmla="*/ 95 w 451"/>
                  <a:gd name="T33" fmla="*/ 17 h 490"/>
                  <a:gd name="T34" fmla="*/ 100 w 451"/>
                  <a:gd name="T35" fmla="*/ 12 h 490"/>
                  <a:gd name="T36" fmla="*/ 109 w 451"/>
                  <a:gd name="T37" fmla="*/ 10 h 490"/>
                  <a:gd name="T38" fmla="*/ 164 w 451"/>
                  <a:gd name="T39" fmla="*/ 4 h 490"/>
                  <a:gd name="T40" fmla="*/ 180 w 451"/>
                  <a:gd name="T41" fmla="*/ 2 h 490"/>
                  <a:gd name="T42" fmla="*/ 186 w 451"/>
                  <a:gd name="T43" fmla="*/ 1 h 490"/>
                  <a:gd name="T44" fmla="*/ 193 w 451"/>
                  <a:gd name="T45" fmla="*/ 2 h 490"/>
                  <a:gd name="T46" fmla="*/ 193 w 451"/>
                  <a:gd name="T47" fmla="*/ 2 h 490"/>
                  <a:gd name="T48" fmla="*/ 194 w 451"/>
                  <a:gd name="T49" fmla="*/ 2 h 490"/>
                  <a:gd name="T50" fmla="*/ 194 w 451"/>
                  <a:gd name="T51" fmla="*/ 9 h 490"/>
                  <a:gd name="T52" fmla="*/ 194 w 451"/>
                  <a:gd name="T53" fmla="*/ 16 h 490"/>
                  <a:gd name="T54" fmla="*/ 201 w 451"/>
                  <a:gd name="T55" fmla="*/ 28 h 490"/>
                  <a:gd name="T56" fmla="*/ 228 w 451"/>
                  <a:gd name="T57" fmla="*/ 40 h 490"/>
                  <a:gd name="T58" fmla="*/ 250 w 451"/>
                  <a:gd name="T59" fmla="*/ 39 h 490"/>
                  <a:gd name="T60" fmla="*/ 258 w 451"/>
                  <a:gd name="T61" fmla="*/ 33 h 490"/>
                  <a:gd name="T62" fmla="*/ 269 w 451"/>
                  <a:gd name="T63" fmla="*/ 33 h 490"/>
                  <a:gd name="T64" fmla="*/ 301 w 451"/>
                  <a:gd name="T65" fmla="*/ 39 h 490"/>
                  <a:gd name="T66" fmla="*/ 324 w 451"/>
                  <a:gd name="T67" fmla="*/ 47 h 490"/>
                  <a:gd name="T68" fmla="*/ 334 w 451"/>
                  <a:gd name="T69" fmla="*/ 61 h 490"/>
                  <a:gd name="T70" fmla="*/ 361 w 451"/>
                  <a:gd name="T71" fmla="*/ 110 h 490"/>
                  <a:gd name="T72" fmla="*/ 394 w 451"/>
                  <a:gd name="T73" fmla="*/ 161 h 490"/>
                  <a:gd name="T74" fmla="*/ 421 w 451"/>
                  <a:gd name="T75" fmla="*/ 174 h 490"/>
                  <a:gd name="T76" fmla="*/ 436 w 451"/>
                  <a:gd name="T77" fmla="*/ 169 h 490"/>
                  <a:gd name="T78" fmla="*/ 450 w 451"/>
                  <a:gd name="T79" fmla="*/ 174 h 490"/>
                  <a:gd name="T80" fmla="*/ 450 w 451"/>
                  <a:gd name="T81" fmla="*/ 181 h 490"/>
                  <a:gd name="T82" fmla="*/ 426 w 451"/>
                  <a:gd name="T83" fmla="*/ 231 h 490"/>
                  <a:gd name="T84" fmla="*/ 389 w 451"/>
                  <a:gd name="T85" fmla="*/ 270 h 490"/>
                  <a:gd name="T86" fmla="*/ 372 w 451"/>
                  <a:gd name="T87" fmla="*/ 320 h 490"/>
                  <a:gd name="T88" fmla="*/ 380 w 451"/>
                  <a:gd name="T89" fmla="*/ 360 h 490"/>
                  <a:gd name="T90" fmla="*/ 341 w 451"/>
                  <a:gd name="T91" fmla="*/ 407 h 490"/>
                  <a:gd name="T92" fmla="*/ 339 w 451"/>
                  <a:gd name="T93" fmla="*/ 425 h 490"/>
                  <a:gd name="T94" fmla="*/ 330 w 451"/>
                  <a:gd name="T95" fmla="*/ 431 h 490"/>
                  <a:gd name="T96" fmla="*/ 323 w 451"/>
                  <a:gd name="T97" fmla="*/ 449 h 490"/>
                  <a:gd name="T98" fmla="*/ 299 w 451"/>
                  <a:gd name="T99" fmla="*/ 477 h 490"/>
                  <a:gd name="T100" fmla="*/ 264 w 451"/>
                  <a:gd name="T101" fmla="*/ 48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1" h="490">
                    <a:moveTo>
                      <a:pt x="264" y="488"/>
                    </a:moveTo>
                    <a:cubicBezTo>
                      <a:pt x="258" y="489"/>
                      <a:pt x="251" y="490"/>
                      <a:pt x="245" y="487"/>
                    </a:cubicBezTo>
                    <a:cubicBezTo>
                      <a:pt x="240" y="485"/>
                      <a:pt x="236" y="479"/>
                      <a:pt x="233" y="473"/>
                    </a:cubicBezTo>
                    <a:cubicBezTo>
                      <a:pt x="217" y="446"/>
                      <a:pt x="202" y="418"/>
                      <a:pt x="188" y="390"/>
                    </a:cubicBezTo>
                    <a:cubicBezTo>
                      <a:pt x="185" y="385"/>
                      <a:pt x="183" y="381"/>
                      <a:pt x="182" y="375"/>
                    </a:cubicBezTo>
                    <a:cubicBezTo>
                      <a:pt x="182" y="368"/>
                      <a:pt x="185" y="361"/>
                      <a:pt x="187" y="354"/>
                    </a:cubicBezTo>
                    <a:cubicBezTo>
                      <a:pt x="192" y="335"/>
                      <a:pt x="189" y="314"/>
                      <a:pt x="179" y="297"/>
                    </a:cubicBezTo>
                    <a:cubicBezTo>
                      <a:pt x="170" y="281"/>
                      <a:pt x="155" y="266"/>
                      <a:pt x="158" y="248"/>
                    </a:cubicBezTo>
                    <a:cubicBezTo>
                      <a:pt x="159" y="240"/>
                      <a:pt x="164" y="229"/>
                      <a:pt x="157" y="225"/>
                    </a:cubicBezTo>
                    <a:cubicBezTo>
                      <a:pt x="153" y="223"/>
                      <a:pt x="149" y="224"/>
                      <a:pt x="146" y="223"/>
                    </a:cubicBezTo>
                    <a:cubicBezTo>
                      <a:pt x="138" y="222"/>
                      <a:pt x="132" y="215"/>
                      <a:pt x="125" y="212"/>
                    </a:cubicBezTo>
                    <a:cubicBezTo>
                      <a:pt x="104" y="201"/>
                      <a:pt x="79" y="221"/>
                      <a:pt x="56" y="219"/>
                    </a:cubicBezTo>
                    <a:cubicBezTo>
                      <a:pt x="35" y="216"/>
                      <a:pt x="21" y="196"/>
                      <a:pt x="9" y="178"/>
                    </a:cubicBezTo>
                    <a:cubicBezTo>
                      <a:pt x="5" y="171"/>
                      <a:pt x="0" y="162"/>
                      <a:pt x="3" y="154"/>
                    </a:cubicBezTo>
                    <a:cubicBezTo>
                      <a:pt x="4" y="150"/>
                      <a:pt x="7" y="147"/>
                      <a:pt x="9" y="144"/>
                    </a:cubicBezTo>
                    <a:cubicBezTo>
                      <a:pt x="17" y="131"/>
                      <a:pt x="15" y="115"/>
                      <a:pt x="18" y="101"/>
                    </a:cubicBezTo>
                    <a:cubicBezTo>
                      <a:pt x="27" y="64"/>
                      <a:pt x="71" y="48"/>
                      <a:pt x="95" y="17"/>
                    </a:cubicBezTo>
                    <a:cubicBezTo>
                      <a:pt x="96" y="15"/>
                      <a:pt x="98" y="13"/>
                      <a:pt x="100" y="12"/>
                    </a:cubicBezTo>
                    <a:cubicBezTo>
                      <a:pt x="103" y="10"/>
                      <a:pt x="106" y="10"/>
                      <a:pt x="109" y="10"/>
                    </a:cubicBezTo>
                    <a:cubicBezTo>
                      <a:pt x="127" y="8"/>
                      <a:pt x="145" y="6"/>
                      <a:pt x="164" y="4"/>
                    </a:cubicBezTo>
                    <a:cubicBezTo>
                      <a:pt x="169" y="3"/>
                      <a:pt x="175" y="3"/>
                      <a:pt x="180" y="2"/>
                    </a:cubicBezTo>
                    <a:cubicBezTo>
                      <a:pt x="182" y="2"/>
                      <a:pt x="184" y="2"/>
                      <a:pt x="186" y="1"/>
                    </a:cubicBezTo>
                    <a:cubicBezTo>
                      <a:pt x="188" y="0"/>
                      <a:pt x="191" y="1"/>
                      <a:pt x="193" y="2"/>
                    </a:cubicBezTo>
                    <a:cubicBezTo>
                      <a:pt x="193" y="2"/>
                      <a:pt x="193" y="2"/>
                      <a:pt x="193" y="2"/>
                    </a:cubicBezTo>
                    <a:cubicBezTo>
                      <a:pt x="194" y="2"/>
                      <a:pt x="194" y="2"/>
                      <a:pt x="194" y="2"/>
                    </a:cubicBezTo>
                    <a:cubicBezTo>
                      <a:pt x="195" y="5"/>
                      <a:pt x="194" y="7"/>
                      <a:pt x="194" y="9"/>
                    </a:cubicBezTo>
                    <a:cubicBezTo>
                      <a:pt x="193" y="11"/>
                      <a:pt x="194" y="13"/>
                      <a:pt x="194" y="16"/>
                    </a:cubicBezTo>
                    <a:cubicBezTo>
                      <a:pt x="195" y="20"/>
                      <a:pt x="197" y="24"/>
                      <a:pt x="201" y="28"/>
                    </a:cubicBezTo>
                    <a:cubicBezTo>
                      <a:pt x="208" y="35"/>
                      <a:pt x="218" y="37"/>
                      <a:pt x="228" y="40"/>
                    </a:cubicBezTo>
                    <a:cubicBezTo>
                      <a:pt x="236" y="41"/>
                      <a:pt x="244" y="43"/>
                      <a:pt x="250" y="39"/>
                    </a:cubicBezTo>
                    <a:cubicBezTo>
                      <a:pt x="253" y="37"/>
                      <a:pt x="255" y="34"/>
                      <a:pt x="258" y="33"/>
                    </a:cubicBezTo>
                    <a:cubicBezTo>
                      <a:pt x="262" y="32"/>
                      <a:pt x="265" y="32"/>
                      <a:pt x="269" y="33"/>
                    </a:cubicBezTo>
                    <a:cubicBezTo>
                      <a:pt x="280" y="35"/>
                      <a:pt x="290" y="37"/>
                      <a:pt x="301" y="39"/>
                    </a:cubicBezTo>
                    <a:cubicBezTo>
                      <a:pt x="309" y="40"/>
                      <a:pt x="318" y="42"/>
                      <a:pt x="324" y="47"/>
                    </a:cubicBezTo>
                    <a:cubicBezTo>
                      <a:pt x="329" y="51"/>
                      <a:pt x="331" y="56"/>
                      <a:pt x="334" y="61"/>
                    </a:cubicBezTo>
                    <a:cubicBezTo>
                      <a:pt x="343" y="77"/>
                      <a:pt x="352" y="93"/>
                      <a:pt x="361" y="110"/>
                    </a:cubicBezTo>
                    <a:cubicBezTo>
                      <a:pt x="371" y="127"/>
                      <a:pt x="380" y="145"/>
                      <a:pt x="394" y="161"/>
                    </a:cubicBezTo>
                    <a:cubicBezTo>
                      <a:pt x="401" y="168"/>
                      <a:pt x="411" y="176"/>
                      <a:pt x="421" y="174"/>
                    </a:cubicBezTo>
                    <a:cubicBezTo>
                      <a:pt x="426" y="173"/>
                      <a:pt x="431" y="170"/>
                      <a:pt x="436" y="169"/>
                    </a:cubicBezTo>
                    <a:cubicBezTo>
                      <a:pt x="442" y="167"/>
                      <a:pt x="448" y="169"/>
                      <a:pt x="450" y="174"/>
                    </a:cubicBezTo>
                    <a:cubicBezTo>
                      <a:pt x="451" y="176"/>
                      <a:pt x="450" y="179"/>
                      <a:pt x="450" y="181"/>
                    </a:cubicBezTo>
                    <a:cubicBezTo>
                      <a:pt x="446" y="199"/>
                      <a:pt x="437" y="216"/>
                      <a:pt x="426" y="231"/>
                    </a:cubicBezTo>
                    <a:cubicBezTo>
                      <a:pt x="415" y="245"/>
                      <a:pt x="401" y="256"/>
                      <a:pt x="389" y="270"/>
                    </a:cubicBezTo>
                    <a:cubicBezTo>
                      <a:pt x="378" y="284"/>
                      <a:pt x="369" y="302"/>
                      <a:pt x="372" y="320"/>
                    </a:cubicBezTo>
                    <a:cubicBezTo>
                      <a:pt x="375" y="334"/>
                      <a:pt x="384" y="347"/>
                      <a:pt x="380" y="360"/>
                    </a:cubicBezTo>
                    <a:cubicBezTo>
                      <a:pt x="374" y="380"/>
                      <a:pt x="342" y="386"/>
                      <a:pt x="341" y="407"/>
                    </a:cubicBezTo>
                    <a:cubicBezTo>
                      <a:pt x="341" y="413"/>
                      <a:pt x="343" y="420"/>
                      <a:pt x="339" y="425"/>
                    </a:cubicBezTo>
                    <a:cubicBezTo>
                      <a:pt x="337" y="428"/>
                      <a:pt x="333" y="429"/>
                      <a:pt x="330" y="431"/>
                    </a:cubicBezTo>
                    <a:cubicBezTo>
                      <a:pt x="325" y="435"/>
                      <a:pt x="325" y="443"/>
                      <a:pt x="323" y="449"/>
                    </a:cubicBezTo>
                    <a:cubicBezTo>
                      <a:pt x="320" y="461"/>
                      <a:pt x="310" y="471"/>
                      <a:pt x="299" y="477"/>
                    </a:cubicBezTo>
                    <a:cubicBezTo>
                      <a:pt x="288" y="483"/>
                      <a:pt x="276" y="485"/>
                      <a:pt x="264" y="488"/>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3" name="Freeform 8">
                <a:extLst>
                  <a:ext uri="{FF2B5EF4-FFF2-40B4-BE49-F238E27FC236}">
                    <a16:creationId xmlns:a16="http://schemas.microsoft.com/office/drawing/2014/main" id="{87CA8FCA-F56B-EB42-9ABE-6D2E722AAE72}"/>
                  </a:ext>
                </a:extLst>
              </p:cNvPr>
              <p:cNvSpPr>
                <a:spLocks/>
              </p:cNvSpPr>
              <p:nvPr/>
            </p:nvSpPr>
            <p:spPr bwMode="auto">
              <a:xfrm>
                <a:off x="6273800" y="4187825"/>
                <a:ext cx="223838" cy="331788"/>
              </a:xfrm>
              <a:custGeom>
                <a:avLst/>
                <a:gdLst>
                  <a:gd name="T0" fmla="*/ 56 w 59"/>
                  <a:gd name="T1" fmla="*/ 19 h 87"/>
                  <a:gd name="T2" fmla="*/ 50 w 59"/>
                  <a:gd name="T3" fmla="*/ 34 h 87"/>
                  <a:gd name="T4" fmla="*/ 42 w 59"/>
                  <a:gd name="T5" fmla="*/ 50 h 87"/>
                  <a:gd name="T6" fmla="*/ 39 w 59"/>
                  <a:gd name="T7" fmla="*/ 62 h 87"/>
                  <a:gd name="T8" fmla="*/ 31 w 59"/>
                  <a:gd name="T9" fmla="*/ 75 h 87"/>
                  <a:gd name="T10" fmla="*/ 20 w 59"/>
                  <a:gd name="T11" fmla="*/ 85 h 87"/>
                  <a:gd name="T12" fmla="*/ 7 w 59"/>
                  <a:gd name="T13" fmla="*/ 81 h 87"/>
                  <a:gd name="T14" fmla="*/ 5 w 59"/>
                  <a:gd name="T15" fmla="*/ 75 h 87"/>
                  <a:gd name="T16" fmla="*/ 0 w 59"/>
                  <a:gd name="T17" fmla="*/ 70 h 87"/>
                  <a:gd name="T18" fmla="*/ 2 w 59"/>
                  <a:gd name="T19" fmla="*/ 64 h 87"/>
                  <a:gd name="T20" fmla="*/ 7 w 59"/>
                  <a:gd name="T21" fmla="*/ 54 h 87"/>
                  <a:gd name="T22" fmla="*/ 10 w 59"/>
                  <a:gd name="T23" fmla="*/ 41 h 87"/>
                  <a:gd name="T24" fmla="*/ 8 w 59"/>
                  <a:gd name="T25" fmla="*/ 37 h 87"/>
                  <a:gd name="T26" fmla="*/ 10 w 59"/>
                  <a:gd name="T27" fmla="*/ 34 h 87"/>
                  <a:gd name="T28" fmla="*/ 15 w 59"/>
                  <a:gd name="T29" fmla="*/ 28 h 87"/>
                  <a:gd name="T30" fmla="*/ 25 w 59"/>
                  <a:gd name="T31" fmla="*/ 21 h 87"/>
                  <a:gd name="T32" fmla="*/ 31 w 59"/>
                  <a:gd name="T33" fmla="*/ 20 h 87"/>
                  <a:gd name="T34" fmla="*/ 36 w 59"/>
                  <a:gd name="T35" fmla="*/ 16 h 87"/>
                  <a:gd name="T36" fmla="*/ 44 w 59"/>
                  <a:gd name="T37" fmla="*/ 3 h 87"/>
                  <a:gd name="T38" fmla="*/ 46 w 59"/>
                  <a:gd name="T39" fmla="*/ 1 h 87"/>
                  <a:gd name="T40" fmla="*/ 51 w 59"/>
                  <a:gd name="T41" fmla="*/ 4 h 87"/>
                  <a:gd name="T42" fmla="*/ 54 w 59"/>
                  <a:gd name="T43" fmla="*/ 11 h 87"/>
                  <a:gd name="T44" fmla="*/ 58 w 59"/>
                  <a:gd name="T45" fmla="*/ 17 h 87"/>
                  <a:gd name="T46" fmla="*/ 56 w 59"/>
                  <a:gd name="T4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87">
                    <a:moveTo>
                      <a:pt x="56" y="19"/>
                    </a:moveTo>
                    <a:cubicBezTo>
                      <a:pt x="52" y="23"/>
                      <a:pt x="52" y="29"/>
                      <a:pt x="50" y="34"/>
                    </a:cubicBezTo>
                    <a:cubicBezTo>
                      <a:pt x="48" y="39"/>
                      <a:pt x="44" y="44"/>
                      <a:pt x="42" y="50"/>
                    </a:cubicBezTo>
                    <a:cubicBezTo>
                      <a:pt x="40" y="54"/>
                      <a:pt x="40" y="58"/>
                      <a:pt x="39" y="62"/>
                    </a:cubicBezTo>
                    <a:cubicBezTo>
                      <a:pt x="37" y="67"/>
                      <a:pt x="34" y="71"/>
                      <a:pt x="31" y="75"/>
                    </a:cubicBezTo>
                    <a:cubicBezTo>
                      <a:pt x="29" y="79"/>
                      <a:pt x="25" y="83"/>
                      <a:pt x="20" y="85"/>
                    </a:cubicBezTo>
                    <a:cubicBezTo>
                      <a:pt x="16" y="87"/>
                      <a:pt x="9" y="86"/>
                      <a:pt x="7" y="81"/>
                    </a:cubicBezTo>
                    <a:cubicBezTo>
                      <a:pt x="6" y="79"/>
                      <a:pt x="6" y="77"/>
                      <a:pt x="5" y="75"/>
                    </a:cubicBezTo>
                    <a:cubicBezTo>
                      <a:pt x="4" y="73"/>
                      <a:pt x="1" y="72"/>
                      <a:pt x="0" y="70"/>
                    </a:cubicBezTo>
                    <a:cubicBezTo>
                      <a:pt x="0" y="68"/>
                      <a:pt x="1" y="66"/>
                      <a:pt x="2" y="64"/>
                    </a:cubicBezTo>
                    <a:cubicBezTo>
                      <a:pt x="4" y="61"/>
                      <a:pt x="6" y="58"/>
                      <a:pt x="7" y="54"/>
                    </a:cubicBezTo>
                    <a:cubicBezTo>
                      <a:pt x="10" y="50"/>
                      <a:pt x="12" y="46"/>
                      <a:pt x="10" y="41"/>
                    </a:cubicBezTo>
                    <a:cubicBezTo>
                      <a:pt x="9" y="40"/>
                      <a:pt x="8" y="38"/>
                      <a:pt x="8" y="37"/>
                    </a:cubicBezTo>
                    <a:cubicBezTo>
                      <a:pt x="8" y="35"/>
                      <a:pt x="9" y="34"/>
                      <a:pt x="10" y="34"/>
                    </a:cubicBezTo>
                    <a:cubicBezTo>
                      <a:pt x="11" y="32"/>
                      <a:pt x="13" y="30"/>
                      <a:pt x="15" y="28"/>
                    </a:cubicBezTo>
                    <a:cubicBezTo>
                      <a:pt x="18" y="25"/>
                      <a:pt x="21" y="22"/>
                      <a:pt x="25" y="21"/>
                    </a:cubicBezTo>
                    <a:cubicBezTo>
                      <a:pt x="27" y="21"/>
                      <a:pt x="29" y="21"/>
                      <a:pt x="31" y="20"/>
                    </a:cubicBezTo>
                    <a:cubicBezTo>
                      <a:pt x="33" y="20"/>
                      <a:pt x="34" y="18"/>
                      <a:pt x="36" y="16"/>
                    </a:cubicBezTo>
                    <a:cubicBezTo>
                      <a:pt x="39" y="12"/>
                      <a:pt x="42" y="8"/>
                      <a:pt x="44" y="3"/>
                    </a:cubicBezTo>
                    <a:cubicBezTo>
                      <a:pt x="45" y="3"/>
                      <a:pt x="45" y="2"/>
                      <a:pt x="46" y="1"/>
                    </a:cubicBezTo>
                    <a:cubicBezTo>
                      <a:pt x="47" y="0"/>
                      <a:pt x="50" y="2"/>
                      <a:pt x="51" y="4"/>
                    </a:cubicBezTo>
                    <a:cubicBezTo>
                      <a:pt x="52" y="6"/>
                      <a:pt x="52" y="9"/>
                      <a:pt x="54" y="11"/>
                    </a:cubicBezTo>
                    <a:cubicBezTo>
                      <a:pt x="55" y="13"/>
                      <a:pt x="59" y="14"/>
                      <a:pt x="58" y="17"/>
                    </a:cubicBezTo>
                    <a:cubicBezTo>
                      <a:pt x="58" y="18"/>
                      <a:pt x="57" y="18"/>
                      <a:pt x="56" y="1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4" name="Freeform 9">
                <a:extLst>
                  <a:ext uri="{FF2B5EF4-FFF2-40B4-BE49-F238E27FC236}">
                    <a16:creationId xmlns:a16="http://schemas.microsoft.com/office/drawing/2014/main" id="{A122B808-8E25-3848-89E9-D04F8AD463B9}"/>
                  </a:ext>
                </a:extLst>
              </p:cNvPr>
              <p:cNvSpPr>
                <a:spLocks/>
              </p:cNvSpPr>
              <p:nvPr/>
            </p:nvSpPr>
            <p:spPr bwMode="auto">
              <a:xfrm>
                <a:off x="7723188" y="3659188"/>
                <a:ext cx="95250" cy="277812"/>
              </a:xfrm>
              <a:custGeom>
                <a:avLst/>
                <a:gdLst>
                  <a:gd name="T0" fmla="*/ 17 w 25"/>
                  <a:gd name="T1" fmla="*/ 12 h 73"/>
                  <a:gd name="T2" fmla="*/ 19 w 25"/>
                  <a:gd name="T3" fmla="*/ 0 h 73"/>
                  <a:gd name="T4" fmla="*/ 21 w 25"/>
                  <a:gd name="T5" fmla="*/ 4 h 73"/>
                  <a:gd name="T6" fmla="*/ 24 w 25"/>
                  <a:gd name="T7" fmla="*/ 18 h 73"/>
                  <a:gd name="T8" fmla="*/ 22 w 25"/>
                  <a:gd name="T9" fmla="*/ 24 h 73"/>
                  <a:gd name="T10" fmla="*/ 24 w 25"/>
                  <a:gd name="T11" fmla="*/ 36 h 73"/>
                  <a:gd name="T12" fmla="*/ 25 w 25"/>
                  <a:gd name="T13" fmla="*/ 40 h 73"/>
                  <a:gd name="T14" fmla="*/ 24 w 25"/>
                  <a:gd name="T15" fmla="*/ 44 h 73"/>
                  <a:gd name="T16" fmla="*/ 22 w 25"/>
                  <a:gd name="T17" fmla="*/ 54 h 73"/>
                  <a:gd name="T18" fmla="*/ 19 w 25"/>
                  <a:gd name="T19" fmla="*/ 68 h 73"/>
                  <a:gd name="T20" fmla="*/ 18 w 25"/>
                  <a:gd name="T21" fmla="*/ 71 h 73"/>
                  <a:gd name="T22" fmla="*/ 10 w 25"/>
                  <a:gd name="T23" fmla="*/ 72 h 73"/>
                  <a:gd name="T24" fmla="*/ 7 w 25"/>
                  <a:gd name="T25" fmla="*/ 70 h 73"/>
                  <a:gd name="T26" fmla="*/ 5 w 25"/>
                  <a:gd name="T27" fmla="*/ 68 h 73"/>
                  <a:gd name="T28" fmla="*/ 1 w 25"/>
                  <a:gd name="T29" fmla="*/ 37 h 73"/>
                  <a:gd name="T30" fmla="*/ 4 w 25"/>
                  <a:gd name="T31" fmla="*/ 34 h 73"/>
                  <a:gd name="T32" fmla="*/ 6 w 25"/>
                  <a:gd name="T33" fmla="*/ 35 h 73"/>
                  <a:gd name="T34" fmla="*/ 6 w 25"/>
                  <a:gd name="T35" fmla="*/ 33 h 73"/>
                  <a:gd name="T36" fmla="*/ 13 w 25"/>
                  <a:gd name="T37" fmla="*/ 23 h 73"/>
                  <a:gd name="T38" fmla="*/ 15 w 25"/>
                  <a:gd name="T39" fmla="*/ 17 h 73"/>
                  <a:gd name="T40" fmla="*/ 17 w 25"/>
                  <a:gd name="T4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73">
                    <a:moveTo>
                      <a:pt x="17" y="12"/>
                    </a:moveTo>
                    <a:cubicBezTo>
                      <a:pt x="18" y="8"/>
                      <a:pt x="17" y="4"/>
                      <a:pt x="19" y="0"/>
                    </a:cubicBezTo>
                    <a:cubicBezTo>
                      <a:pt x="20" y="1"/>
                      <a:pt x="21" y="2"/>
                      <a:pt x="21" y="4"/>
                    </a:cubicBezTo>
                    <a:cubicBezTo>
                      <a:pt x="23" y="8"/>
                      <a:pt x="25" y="13"/>
                      <a:pt x="24" y="18"/>
                    </a:cubicBezTo>
                    <a:cubicBezTo>
                      <a:pt x="24" y="20"/>
                      <a:pt x="23" y="22"/>
                      <a:pt x="22" y="24"/>
                    </a:cubicBezTo>
                    <a:cubicBezTo>
                      <a:pt x="22" y="28"/>
                      <a:pt x="22" y="32"/>
                      <a:pt x="24" y="36"/>
                    </a:cubicBezTo>
                    <a:cubicBezTo>
                      <a:pt x="24" y="37"/>
                      <a:pt x="25" y="38"/>
                      <a:pt x="25" y="40"/>
                    </a:cubicBezTo>
                    <a:cubicBezTo>
                      <a:pt x="25" y="41"/>
                      <a:pt x="24" y="43"/>
                      <a:pt x="24" y="44"/>
                    </a:cubicBezTo>
                    <a:cubicBezTo>
                      <a:pt x="22" y="47"/>
                      <a:pt x="22" y="51"/>
                      <a:pt x="22" y="54"/>
                    </a:cubicBezTo>
                    <a:cubicBezTo>
                      <a:pt x="21" y="59"/>
                      <a:pt x="20" y="63"/>
                      <a:pt x="19" y="68"/>
                    </a:cubicBezTo>
                    <a:cubicBezTo>
                      <a:pt x="19" y="69"/>
                      <a:pt x="19" y="70"/>
                      <a:pt x="18" y="71"/>
                    </a:cubicBezTo>
                    <a:cubicBezTo>
                      <a:pt x="16" y="73"/>
                      <a:pt x="12" y="72"/>
                      <a:pt x="10" y="72"/>
                    </a:cubicBezTo>
                    <a:cubicBezTo>
                      <a:pt x="8" y="72"/>
                      <a:pt x="7" y="71"/>
                      <a:pt x="7" y="70"/>
                    </a:cubicBezTo>
                    <a:cubicBezTo>
                      <a:pt x="6" y="70"/>
                      <a:pt x="6" y="69"/>
                      <a:pt x="5" y="68"/>
                    </a:cubicBezTo>
                    <a:cubicBezTo>
                      <a:pt x="1" y="59"/>
                      <a:pt x="0" y="48"/>
                      <a:pt x="1" y="37"/>
                    </a:cubicBezTo>
                    <a:cubicBezTo>
                      <a:pt x="1" y="36"/>
                      <a:pt x="2" y="34"/>
                      <a:pt x="4" y="34"/>
                    </a:cubicBezTo>
                    <a:cubicBezTo>
                      <a:pt x="4" y="34"/>
                      <a:pt x="5" y="35"/>
                      <a:pt x="6" y="35"/>
                    </a:cubicBezTo>
                    <a:cubicBezTo>
                      <a:pt x="6" y="34"/>
                      <a:pt x="6" y="33"/>
                      <a:pt x="6" y="33"/>
                    </a:cubicBezTo>
                    <a:cubicBezTo>
                      <a:pt x="7" y="29"/>
                      <a:pt x="11" y="27"/>
                      <a:pt x="13" y="23"/>
                    </a:cubicBezTo>
                    <a:cubicBezTo>
                      <a:pt x="14" y="21"/>
                      <a:pt x="14" y="19"/>
                      <a:pt x="15" y="17"/>
                    </a:cubicBezTo>
                    <a:cubicBezTo>
                      <a:pt x="15" y="15"/>
                      <a:pt x="16" y="14"/>
                      <a:pt x="17" y="1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5" name="Freeform 10">
                <a:extLst>
                  <a:ext uri="{FF2B5EF4-FFF2-40B4-BE49-F238E27FC236}">
                    <a16:creationId xmlns:a16="http://schemas.microsoft.com/office/drawing/2014/main" id="{056434F9-ADA4-8546-B805-2E9327DBAF0C}"/>
                  </a:ext>
                </a:extLst>
              </p:cNvPr>
              <p:cNvSpPr>
                <a:spLocks/>
              </p:cNvSpPr>
              <p:nvPr/>
            </p:nvSpPr>
            <p:spPr bwMode="auto">
              <a:xfrm>
                <a:off x="7518400" y="3681413"/>
                <a:ext cx="163513" cy="304800"/>
              </a:xfrm>
              <a:custGeom>
                <a:avLst/>
                <a:gdLst>
                  <a:gd name="T0" fmla="*/ 39 w 43"/>
                  <a:gd name="T1" fmla="*/ 54 h 80"/>
                  <a:gd name="T2" fmla="*/ 37 w 43"/>
                  <a:gd name="T3" fmla="*/ 48 h 80"/>
                  <a:gd name="T4" fmla="*/ 36 w 43"/>
                  <a:gd name="T5" fmla="*/ 43 h 80"/>
                  <a:gd name="T6" fmla="*/ 30 w 43"/>
                  <a:gd name="T7" fmla="*/ 33 h 80"/>
                  <a:gd name="T8" fmla="*/ 5 w 43"/>
                  <a:gd name="T9" fmla="*/ 2 h 80"/>
                  <a:gd name="T10" fmla="*/ 1 w 43"/>
                  <a:gd name="T11" fmla="*/ 0 h 80"/>
                  <a:gd name="T12" fmla="*/ 0 w 43"/>
                  <a:gd name="T13" fmla="*/ 3 h 80"/>
                  <a:gd name="T14" fmla="*/ 1 w 43"/>
                  <a:gd name="T15" fmla="*/ 6 h 80"/>
                  <a:gd name="T16" fmla="*/ 28 w 43"/>
                  <a:gd name="T17" fmla="*/ 59 h 80"/>
                  <a:gd name="T18" fmla="*/ 35 w 43"/>
                  <a:gd name="T19" fmla="*/ 78 h 80"/>
                  <a:gd name="T20" fmla="*/ 37 w 43"/>
                  <a:gd name="T21" fmla="*/ 80 h 80"/>
                  <a:gd name="T22" fmla="*/ 41 w 43"/>
                  <a:gd name="T23" fmla="*/ 79 h 80"/>
                  <a:gd name="T24" fmla="*/ 42 w 43"/>
                  <a:gd name="T25" fmla="*/ 75 h 80"/>
                  <a:gd name="T26" fmla="*/ 39 w 43"/>
                  <a:gd name="T27"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80">
                    <a:moveTo>
                      <a:pt x="39" y="54"/>
                    </a:moveTo>
                    <a:cubicBezTo>
                      <a:pt x="38" y="52"/>
                      <a:pt x="37" y="50"/>
                      <a:pt x="37" y="48"/>
                    </a:cubicBezTo>
                    <a:cubicBezTo>
                      <a:pt x="36" y="46"/>
                      <a:pt x="37" y="45"/>
                      <a:pt x="36" y="43"/>
                    </a:cubicBezTo>
                    <a:cubicBezTo>
                      <a:pt x="36" y="39"/>
                      <a:pt x="33" y="36"/>
                      <a:pt x="30" y="33"/>
                    </a:cubicBezTo>
                    <a:cubicBezTo>
                      <a:pt x="21" y="23"/>
                      <a:pt x="16" y="10"/>
                      <a:pt x="5" y="2"/>
                    </a:cubicBezTo>
                    <a:cubicBezTo>
                      <a:pt x="4" y="1"/>
                      <a:pt x="3" y="0"/>
                      <a:pt x="1" y="0"/>
                    </a:cubicBezTo>
                    <a:cubicBezTo>
                      <a:pt x="0" y="1"/>
                      <a:pt x="0" y="2"/>
                      <a:pt x="0" y="3"/>
                    </a:cubicBezTo>
                    <a:cubicBezTo>
                      <a:pt x="0" y="4"/>
                      <a:pt x="1" y="5"/>
                      <a:pt x="1" y="6"/>
                    </a:cubicBezTo>
                    <a:cubicBezTo>
                      <a:pt x="11" y="24"/>
                      <a:pt x="22" y="40"/>
                      <a:pt x="28" y="59"/>
                    </a:cubicBezTo>
                    <a:cubicBezTo>
                      <a:pt x="30" y="66"/>
                      <a:pt x="32" y="72"/>
                      <a:pt x="35" y="78"/>
                    </a:cubicBezTo>
                    <a:cubicBezTo>
                      <a:pt x="36" y="79"/>
                      <a:pt x="36" y="79"/>
                      <a:pt x="37" y="80"/>
                    </a:cubicBezTo>
                    <a:cubicBezTo>
                      <a:pt x="38" y="80"/>
                      <a:pt x="40" y="80"/>
                      <a:pt x="41" y="79"/>
                    </a:cubicBezTo>
                    <a:cubicBezTo>
                      <a:pt x="42" y="77"/>
                      <a:pt x="42" y="76"/>
                      <a:pt x="42" y="75"/>
                    </a:cubicBezTo>
                    <a:cubicBezTo>
                      <a:pt x="43" y="67"/>
                      <a:pt x="42" y="60"/>
                      <a:pt x="39" y="54"/>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6" name="Freeform 11">
                <a:extLst>
                  <a:ext uri="{FF2B5EF4-FFF2-40B4-BE49-F238E27FC236}">
                    <a16:creationId xmlns:a16="http://schemas.microsoft.com/office/drawing/2014/main" id="{720A426B-1CF3-AB4D-96E8-BA350A386E3F}"/>
                  </a:ext>
                </a:extLst>
              </p:cNvPr>
              <p:cNvSpPr>
                <a:spLocks/>
              </p:cNvSpPr>
              <p:nvPr/>
            </p:nvSpPr>
            <p:spPr bwMode="auto">
              <a:xfrm>
                <a:off x="7681913" y="4002088"/>
                <a:ext cx="90487" cy="71437"/>
              </a:xfrm>
              <a:custGeom>
                <a:avLst/>
                <a:gdLst>
                  <a:gd name="T0" fmla="*/ 9 w 24"/>
                  <a:gd name="T1" fmla="*/ 2 h 19"/>
                  <a:gd name="T2" fmla="*/ 14 w 24"/>
                  <a:gd name="T3" fmla="*/ 3 h 19"/>
                  <a:gd name="T4" fmla="*/ 17 w 24"/>
                  <a:gd name="T5" fmla="*/ 3 h 19"/>
                  <a:gd name="T6" fmla="*/ 20 w 24"/>
                  <a:gd name="T7" fmla="*/ 7 h 19"/>
                  <a:gd name="T8" fmla="*/ 22 w 24"/>
                  <a:gd name="T9" fmla="*/ 11 h 19"/>
                  <a:gd name="T10" fmla="*/ 23 w 24"/>
                  <a:gd name="T11" fmla="*/ 12 h 19"/>
                  <a:gd name="T12" fmla="*/ 24 w 24"/>
                  <a:gd name="T13" fmla="*/ 15 h 19"/>
                  <a:gd name="T14" fmla="*/ 24 w 24"/>
                  <a:gd name="T15" fmla="*/ 17 h 19"/>
                  <a:gd name="T16" fmla="*/ 18 w 24"/>
                  <a:gd name="T17" fmla="*/ 17 h 19"/>
                  <a:gd name="T18" fmla="*/ 7 w 24"/>
                  <a:gd name="T19" fmla="*/ 11 h 19"/>
                  <a:gd name="T20" fmla="*/ 1 w 24"/>
                  <a:gd name="T21" fmla="*/ 9 h 19"/>
                  <a:gd name="T22" fmla="*/ 0 w 24"/>
                  <a:gd name="T23" fmla="*/ 5 h 19"/>
                  <a:gd name="T24" fmla="*/ 2 w 24"/>
                  <a:gd name="T25" fmla="*/ 0 h 19"/>
                  <a:gd name="T26" fmla="*/ 6 w 24"/>
                  <a:gd name="T27" fmla="*/ 1 h 19"/>
                  <a:gd name="T28" fmla="*/ 9 w 24"/>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9">
                    <a:moveTo>
                      <a:pt x="9" y="2"/>
                    </a:moveTo>
                    <a:cubicBezTo>
                      <a:pt x="11" y="3"/>
                      <a:pt x="13" y="3"/>
                      <a:pt x="14" y="3"/>
                    </a:cubicBezTo>
                    <a:cubicBezTo>
                      <a:pt x="15" y="3"/>
                      <a:pt x="16" y="3"/>
                      <a:pt x="17" y="3"/>
                    </a:cubicBezTo>
                    <a:cubicBezTo>
                      <a:pt x="19" y="4"/>
                      <a:pt x="19" y="6"/>
                      <a:pt x="20" y="7"/>
                    </a:cubicBezTo>
                    <a:cubicBezTo>
                      <a:pt x="21" y="9"/>
                      <a:pt x="22" y="10"/>
                      <a:pt x="22" y="11"/>
                    </a:cubicBezTo>
                    <a:cubicBezTo>
                      <a:pt x="23" y="11"/>
                      <a:pt x="23" y="12"/>
                      <a:pt x="23" y="12"/>
                    </a:cubicBezTo>
                    <a:cubicBezTo>
                      <a:pt x="23" y="13"/>
                      <a:pt x="24" y="14"/>
                      <a:pt x="24" y="15"/>
                    </a:cubicBezTo>
                    <a:cubicBezTo>
                      <a:pt x="24" y="16"/>
                      <a:pt x="24" y="17"/>
                      <a:pt x="24" y="17"/>
                    </a:cubicBezTo>
                    <a:cubicBezTo>
                      <a:pt x="22" y="19"/>
                      <a:pt x="20" y="18"/>
                      <a:pt x="18" y="17"/>
                    </a:cubicBezTo>
                    <a:cubicBezTo>
                      <a:pt x="14" y="15"/>
                      <a:pt x="11" y="12"/>
                      <a:pt x="7" y="11"/>
                    </a:cubicBezTo>
                    <a:cubicBezTo>
                      <a:pt x="5" y="11"/>
                      <a:pt x="3" y="11"/>
                      <a:pt x="1" y="9"/>
                    </a:cubicBezTo>
                    <a:cubicBezTo>
                      <a:pt x="0" y="8"/>
                      <a:pt x="0" y="6"/>
                      <a:pt x="0" y="5"/>
                    </a:cubicBezTo>
                    <a:cubicBezTo>
                      <a:pt x="0" y="3"/>
                      <a:pt x="0" y="1"/>
                      <a:pt x="2" y="0"/>
                    </a:cubicBezTo>
                    <a:cubicBezTo>
                      <a:pt x="3" y="0"/>
                      <a:pt x="5" y="0"/>
                      <a:pt x="6" y="1"/>
                    </a:cubicBezTo>
                    <a:cubicBezTo>
                      <a:pt x="7" y="1"/>
                      <a:pt x="8" y="2"/>
                      <a:pt x="9" y="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7" name="Freeform 12">
                <a:extLst>
                  <a:ext uri="{FF2B5EF4-FFF2-40B4-BE49-F238E27FC236}">
                    <a16:creationId xmlns:a16="http://schemas.microsoft.com/office/drawing/2014/main" id="{1F83DA9D-E6C5-7D49-ACF5-EF9B3BC8E698}"/>
                  </a:ext>
                </a:extLst>
              </p:cNvPr>
              <p:cNvSpPr>
                <a:spLocks/>
              </p:cNvSpPr>
              <p:nvPr/>
            </p:nvSpPr>
            <p:spPr bwMode="auto">
              <a:xfrm>
                <a:off x="7202488" y="3582988"/>
                <a:ext cx="52387" cy="103187"/>
              </a:xfrm>
              <a:custGeom>
                <a:avLst/>
                <a:gdLst>
                  <a:gd name="T0" fmla="*/ 1 w 14"/>
                  <a:gd name="T1" fmla="*/ 1 h 27"/>
                  <a:gd name="T2" fmla="*/ 0 w 14"/>
                  <a:gd name="T3" fmla="*/ 7 h 27"/>
                  <a:gd name="T4" fmla="*/ 0 w 14"/>
                  <a:gd name="T5" fmla="*/ 11 h 27"/>
                  <a:gd name="T6" fmla="*/ 1 w 14"/>
                  <a:gd name="T7" fmla="*/ 17 h 27"/>
                  <a:gd name="T8" fmla="*/ 2 w 14"/>
                  <a:gd name="T9" fmla="*/ 22 h 27"/>
                  <a:gd name="T10" fmla="*/ 6 w 14"/>
                  <a:gd name="T11" fmla="*/ 26 h 27"/>
                  <a:gd name="T12" fmla="*/ 13 w 14"/>
                  <a:gd name="T13" fmla="*/ 22 h 27"/>
                  <a:gd name="T14" fmla="*/ 12 w 14"/>
                  <a:gd name="T15" fmla="*/ 13 h 27"/>
                  <a:gd name="T16" fmla="*/ 8 w 14"/>
                  <a:gd name="T17" fmla="*/ 6 h 27"/>
                  <a:gd name="T18" fmla="*/ 4 w 14"/>
                  <a:gd name="T19" fmla="*/ 3 h 27"/>
                  <a:gd name="T20" fmla="*/ 3 w 14"/>
                  <a:gd name="T21" fmla="*/ 1 h 27"/>
                  <a:gd name="T22" fmla="*/ 1 w 14"/>
                  <a:gd name="T23" fmla="*/ 0 h 27"/>
                  <a:gd name="T24" fmla="*/ 1 w 14"/>
                  <a:gd name="T2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7">
                    <a:moveTo>
                      <a:pt x="1" y="1"/>
                    </a:moveTo>
                    <a:cubicBezTo>
                      <a:pt x="0" y="3"/>
                      <a:pt x="0" y="5"/>
                      <a:pt x="0" y="7"/>
                    </a:cubicBezTo>
                    <a:cubicBezTo>
                      <a:pt x="0" y="8"/>
                      <a:pt x="0" y="10"/>
                      <a:pt x="0" y="11"/>
                    </a:cubicBezTo>
                    <a:cubicBezTo>
                      <a:pt x="1" y="13"/>
                      <a:pt x="1" y="15"/>
                      <a:pt x="1" y="17"/>
                    </a:cubicBezTo>
                    <a:cubicBezTo>
                      <a:pt x="1" y="19"/>
                      <a:pt x="2" y="21"/>
                      <a:pt x="2" y="22"/>
                    </a:cubicBezTo>
                    <a:cubicBezTo>
                      <a:pt x="3" y="24"/>
                      <a:pt x="4" y="25"/>
                      <a:pt x="6" y="26"/>
                    </a:cubicBezTo>
                    <a:cubicBezTo>
                      <a:pt x="9" y="27"/>
                      <a:pt x="12" y="25"/>
                      <a:pt x="13" y="22"/>
                    </a:cubicBezTo>
                    <a:cubicBezTo>
                      <a:pt x="14" y="19"/>
                      <a:pt x="13" y="16"/>
                      <a:pt x="12" y="13"/>
                    </a:cubicBezTo>
                    <a:cubicBezTo>
                      <a:pt x="12" y="11"/>
                      <a:pt x="10" y="8"/>
                      <a:pt x="8" y="6"/>
                    </a:cubicBezTo>
                    <a:cubicBezTo>
                      <a:pt x="7" y="5"/>
                      <a:pt x="5" y="4"/>
                      <a:pt x="4" y="3"/>
                    </a:cubicBezTo>
                    <a:cubicBezTo>
                      <a:pt x="4" y="2"/>
                      <a:pt x="4" y="1"/>
                      <a:pt x="3" y="1"/>
                    </a:cubicBezTo>
                    <a:cubicBezTo>
                      <a:pt x="3" y="0"/>
                      <a:pt x="2" y="0"/>
                      <a:pt x="1" y="0"/>
                    </a:cubicBezTo>
                    <a:cubicBezTo>
                      <a:pt x="1" y="0"/>
                      <a:pt x="1" y="1"/>
                      <a:pt x="1" y="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8" name="Freeform 13">
                <a:extLst>
                  <a:ext uri="{FF2B5EF4-FFF2-40B4-BE49-F238E27FC236}">
                    <a16:creationId xmlns:a16="http://schemas.microsoft.com/office/drawing/2014/main" id="{41335264-061A-5846-AB08-CF7C5C2885F8}"/>
                  </a:ext>
                </a:extLst>
              </p:cNvPr>
              <p:cNvSpPr>
                <a:spLocks/>
              </p:cNvSpPr>
              <p:nvPr/>
            </p:nvSpPr>
            <p:spPr bwMode="auto">
              <a:xfrm>
                <a:off x="5127625" y="2093913"/>
                <a:ext cx="2573338" cy="1690687"/>
              </a:xfrm>
              <a:custGeom>
                <a:avLst/>
                <a:gdLst>
                  <a:gd name="T0" fmla="*/ 663 w 676"/>
                  <a:gd name="T1" fmla="*/ 443 h 444"/>
                  <a:gd name="T2" fmla="*/ 643 w 676"/>
                  <a:gd name="T3" fmla="*/ 370 h 444"/>
                  <a:gd name="T4" fmla="*/ 654 w 676"/>
                  <a:gd name="T5" fmla="*/ 377 h 444"/>
                  <a:gd name="T6" fmla="*/ 668 w 676"/>
                  <a:gd name="T7" fmla="*/ 388 h 444"/>
                  <a:gd name="T8" fmla="*/ 656 w 676"/>
                  <a:gd name="T9" fmla="*/ 320 h 444"/>
                  <a:gd name="T10" fmla="*/ 631 w 676"/>
                  <a:gd name="T11" fmla="*/ 196 h 444"/>
                  <a:gd name="T12" fmla="*/ 354 w 676"/>
                  <a:gd name="T13" fmla="*/ 3 h 444"/>
                  <a:gd name="T14" fmla="*/ 350 w 676"/>
                  <a:gd name="T15" fmla="*/ 20 h 444"/>
                  <a:gd name="T16" fmla="*/ 341 w 676"/>
                  <a:gd name="T17" fmla="*/ 25 h 444"/>
                  <a:gd name="T18" fmla="*/ 338 w 676"/>
                  <a:gd name="T19" fmla="*/ 29 h 444"/>
                  <a:gd name="T20" fmla="*/ 264 w 676"/>
                  <a:gd name="T21" fmla="*/ 48 h 444"/>
                  <a:gd name="T22" fmla="*/ 257 w 676"/>
                  <a:gd name="T23" fmla="*/ 38 h 444"/>
                  <a:gd name="T24" fmla="*/ 263 w 676"/>
                  <a:gd name="T25" fmla="*/ 33 h 444"/>
                  <a:gd name="T26" fmla="*/ 198 w 676"/>
                  <a:gd name="T27" fmla="*/ 38 h 444"/>
                  <a:gd name="T28" fmla="*/ 144 w 676"/>
                  <a:gd name="T29" fmla="*/ 76 h 444"/>
                  <a:gd name="T30" fmla="*/ 194 w 676"/>
                  <a:gd name="T31" fmla="*/ 57 h 444"/>
                  <a:gd name="T32" fmla="*/ 211 w 676"/>
                  <a:gd name="T33" fmla="*/ 44 h 444"/>
                  <a:gd name="T34" fmla="*/ 214 w 676"/>
                  <a:gd name="T35" fmla="*/ 65 h 444"/>
                  <a:gd name="T36" fmla="*/ 227 w 676"/>
                  <a:gd name="T37" fmla="*/ 74 h 444"/>
                  <a:gd name="T38" fmla="*/ 156 w 676"/>
                  <a:gd name="T39" fmla="*/ 105 h 444"/>
                  <a:gd name="T40" fmla="*/ 139 w 676"/>
                  <a:gd name="T41" fmla="*/ 91 h 444"/>
                  <a:gd name="T42" fmla="*/ 77 w 676"/>
                  <a:gd name="T43" fmla="*/ 128 h 444"/>
                  <a:gd name="T44" fmla="*/ 55 w 676"/>
                  <a:gd name="T45" fmla="*/ 142 h 444"/>
                  <a:gd name="T46" fmla="*/ 4 w 676"/>
                  <a:gd name="T47" fmla="*/ 202 h 444"/>
                  <a:gd name="T48" fmla="*/ 127 w 676"/>
                  <a:gd name="T49" fmla="*/ 183 h 444"/>
                  <a:gd name="T50" fmla="*/ 141 w 676"/>
                  <a:gd name="T51" fmla="*/ 199 h 444"/>
                  <a:gd name="T52" fmla="*/ 145 w 676"/>
                  <a:gd name="T53" fmla="*/ 189 h 444"/>
                  <a:gd name="T54" fmla="*/ 148 w 676"/>
                  <a:gd name="T55" fmla="*/ 184 h 444"/>
                  <a:gd name="T56" fmla="*/ 131 w 676"/>
                  <a:gd name="T57" fmla="*/ 156 h 444"/>
                  <a:gd name="T58" fmla="*/ 153 w 676"/>
                  <a:gd name="T59" fmla="*/ 177 h 444"/>
                  <a:gd name="T60" fmla="*/ 183 w 676"/>
                  <a:gd name="T61" fmla="*/ 189 h 444"/>
                  <a:gd name="T62" fmla="*/ 218 w 676"/>
                  <a:gd name="T63" fmla="*/ 164 h 444"/>
                  <a:gd name="T64" fmla="*/ 249 w 676"/>
                  <a:gd name="T65" fmla="*/ 157 h 444"/>
                  <a:gd name="T66" fmla="*/ 257 w 676"/>
                  <a:gd name="T67" fmla="*/ 146 h 444"/>
                  <a:gd name="T68" fmla="*/ 282 w 676"/>
                  <a:gd name="T69" fmla="*/ 171 h 444"/>
                  <a:gd name="T70" fmla="*/ 275 w 676"/>
                  <a:gd name="T71" fmla="*/ 179 h 444"/>
                  <a:gd name="T72" fmla="*/ 199 w 676"/>
                  <a:gd name="T73" fmla="*/ 191 h 444"/>
                  <a:gd name="T74" fmla="*/ 254 w 676"/>
                  <a:gd name="T75" fmla="*/ 208 h 444"/>
                  <a:gd name="T76" fmla="*/ 247 w 676"/>
                  <a:gd name="T77" fmla="*/ 241 h 444"/>
                  <a:gd name="T78" fmla="*/ 231 w 676"/>
                  <a:gd name="T79" fmla="*/ 248 h 444"/>
                  <a:gd name="T80" fmla="*/ 270 w 676"/>
                  <a:gd name="T81" fmla="*/ 285 h 444"/>
                  <a:gd name="T82" fmla="*/ 330 w 676"/>
                  <a:gd name="T83" fmla="*/ 365 h 444"/>
                  <a:gd name="T84" fmla="*/ 388 w 676"/>
                  <a:gd name="T85" fmla="*/ 283 h 444"/>
                  <a:gd name="T86" fmla="*/ 362 w 676"/>
                  <a:gd name="T87" fmla="*/ 288 h 444"/>
                  <a:gd name="T88" fmla="*/ 353 w 676"/>
                  <a:gd name="T89" fmla="*/ 279 h 444"/>
                  <a:gd name="T90" fmla="*/ 337 w 676"/>
                  <a:gd name="T91" fmla="*/ 261 h 444"/>
                  <a:gd name="T92" fmla="*/ 455 w 676"/>
                  <a:gd name="T93" fmla="*/ 287 h 444"/>
                  <a:gd name="T94" fmla="*/ 494 w 676"/>
                  <a:gd name="T95" fmla="*/ 313 h 444"/>
                  <a:gd name="T96" fmla="*/ 520 w 676"/>
                  <a:gd name="T97" fmla="*/ 381 h 444"/>
                  <a:gd name="T98" fmla="*/ 541 w 676"/>
                  <a:gd name="T99" fmla="*/ 373 h 444"/>
                  <a:gd name="T100" fmla="*/ 547 w 676"/>
                  <a:gd name="T101" fmla="*/ 349 h 444"/>
                  <a:gd name="T102" fmla="*/ 565 w 676"/>
                  <a:gd name="T103" fmla="*/ 325 h 444"/>
                  <a:gd name="T104" fmla="*/ 584 w 676"/>
                  <a:gd name="T105" fmla="*/ 310 h 444"/>
                  <a:gd name="T106" fmla="*/ 593 w 676"/>
                  <a:gd name="T107" fmla="*/ 306 h 444"/>
                  <a:gd name="T108" fmla="*/ 617 w 676"/>
                  <a:gd name="T109" fmla="*/ 3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444">
                    <a:moveTo>
                      <a:pt x="626" y="349"/>
                    </a:moveTo>
                    <a:cubicBezTo>
                      <a:pt x="631" y="352"/>
                      <a:pt x="632" y="358"/>
                      <a:pt x="634" y="363"/>
                    </a:cubicBezTo>
                    <a:cubicBezTo>
                      <a:pt x="639" y="384"/>
                      <a:pt x="644" y="406"/>
                      <a:pt x="650" y="427"/>
                    </a:cubicBezTo>
                    <a:cubicBezTo>
                      <a:pt x="651" y="435"/>
                      <a:pt x="656" y="444"/>
                      <a:pt x="663" y="443"/>
                    </a:cubicBezTo>
                    <a:cubicBezTo>
                      <a:pt x="662" y="430"/>
                      <a:pt x="654" y="418"/>
                      <a:pt x="649" y="405"/>
                    </a:cubicBezTo>
                    <a:cubicBezTo>
                      <a:pt x="646" y="400"/>
                      <a:pt x="645" y="394"/>
                      <a:pt x="644" y="387"/>
                    </a:cubicBezTo>
                    <a:cubicBezTo>
                      <a:pt x="644" y="384"/>
                      <a:pt x="644" y="381"/>
                      <a:pt x="645" y="378"/>
                    </a:cubicBezTo>
                    <a:cubicBezTo>
                      <a:pt x="645" y="376"/>
                      <a:pt x="644" y="373"/>
                      <a:pt x="643" y="370"/>
                    </a:cubicBezTo>
                    <a:cubicBezTo>
                      <a:pt x="643" y="369"/>
                      <a:pt x="643" y="368"/>
                      <a:pt x="644" y="367"/>
                    </a:cubicBezTo>
                    <a:cubicBezTo>
                      <a:pt x="644" y="366"/>
                      <a:pt x="645" y="366"/>
                      <a:pt x="646" y="366"/>
                    </a:cubicBezTo>
                    <a:cubicBezTo>
                      <a:pt x="647" y="366"/>
                      <a:pt x="647" y="366"/>
                      <a:pt x="648" y="367"/>
                    </a:cubicBezTo>
                    <a:cubicBezTo>
                      <a:pt x="650" y="369"/>
                      <a:pt x="651" y="373"/>
                      <a:pt x="654" y="377"/>
                    </a:cubicBezTo>
                    <a:cubicBezTo>
                      <a:pt x="655" y="379"/>
                      <a:pt x="657" y="380"/>
                      <a:pt x="658" y="382"/>
                    </a:cubicBezTo>
                    <a:cubicBezTo>
                      <a:pt x="659" y="384"/>
                      <a:pt x="660" y="387"/>
                      <a:pt x="662" y="388"/>
                    </a:cubicBezTo>
                    <a:cubicBezTo>
                      <a:pt x="663" y="388"/>
                      <a:pt x="664" y="388"/>
                      <a:pt x="664" y="388"/>
                    </a:cubicBezTo>
                    <a:cubicBezTo>
                      <a:pt x="666" y="388"/>
                      <a:pt x="667" y="389"/>
                      <a:pt x="668" y="388"/>
                    </a:cubicBezTo>
                    <a:cubicBezTo>
                      <a:pt x="670" y="387"/>
                      <a:pt x="672" y="384"/>
                      <a:pt x="673" y="382"/>
                    </a:cubicBezTo>
                    <a:cubicBezTo>
                      <a:pt x="674" y="379"/>
                      <a:pt x="674" y="376"/>
                      <a:pt x="674" y="373"/>
                    </a:cubicBezTo>
                    <a:cubicBezTo>
                      <a:pt x="673" y="367"/>
                      <a:pt x="671" y="361"/>
                      <a:pt x="667" y="356"/>
                    </a:cubicBezTo>
                    <a:cubicBezTo>
                      <a:pt x="660" y="345"/>
                      <a:pt x="651" y="332"/>
                      <a:pt x="656" y="320"/>
                    </a:cubicBezTo>
                    <a:cubicBezTo>
                      <a:pt x="659" y="314"/>
                      <a:pt x="666" y="310"/>
                      <a:pt x="669" y="304"/>
                    </a:cubicBezTo>
                    <a:cubicBezTo>
                      <a:pt x="676" y="293"/>
                      <a:pt x="672" y="279"/>
                      <a:pt x="668" y="267"/>
                    </a:cubicBezTo>
                    <a:cubicBezTo>
                      <a:pt x="662" y="253"/>
                      <a:pt x="657" y="238"/>
                      <a:pt x="649" y="226"/>
                    </a:cubicBezTo>
                    <a:cubicBezTo>
                      <a:pt x="642" y="216"/>
                      <a:pt x="634" y="207"/>
                      <a:pt x="631" y="196"/>
                    </a:cubicBezTo>
                    <a:cubicBezTo>
                      <a:pt x="628" y="188"/>
                      <a:pt x="628" y="178"/>
                      <a:pt x="628" y="168"/>
                    </a:cubicBezTo>
                    <a:cubicBezTo>
                      <a:pt x="616" y="152"/>
                      <a:pt x="603" y="137"/>
                      <a:pt x="589" y="123"/>
                    </a:cubicBezTo>
                    <a:cubicBezTo>
                      <a:pt x="524" y="56"/>
                      <a:pt x="445" y="16"/>
                      <a:pt x="361" y="0"/>
                    </a:cubicBezTo>
                    <a:cubicBezTo>
                      <a:pt x="358" y="0"/>
                      <a:pt x="356" y="1"/>
                      <a:pt x="354" y="3"/>
                    </a:cubicBezTo>
                    <a:cubicBezTo>
                      <a:pt x="351" y="7"/>
                      <a:pt x="353" y="12"/>
                      <a:pt x="356" y="14"/>
                    </a:cubicBezTo>
                    <a:cubicBezTo>
                      <a:pt x="356" y="14"/>
                      <a:pt x="357" y="14"/>
                      <a:pt x="357" y="14"/>
                    </a:cubicBezTo>
                    <a:cubicBezTo>
                      <a:pt x="357" y="15"/>
                      <a:pt x="357" y="15"/>
                      <a:pt x="356" y="15"/>
                    </a:cubicBezTo>
                    <a:cubicBezTo>
                      <a:pt x="355" y="17"/>
                      <a:pt x="353" y="19"/>
                      <a:pt x="350" y="20"/>
                    </a:cubicBezTo>
                    <a:cubicBezTo>
                      <a:pt x="347" y="22"/>
                      <a:pt x="344" y="21"/>
                      <a:pt x="341" y="21"/>
                    </a:cubicBezTo>
                    <a:cubicBezTo>
                      <a:pt x="340" y="21"/>
                      <a:pt x="340" y="21"/>
                      <a:pt x="340" y="21"/>
                    </a:cubicBezTo>
                    <a:cubicBezTo>
                      <a:pt x="340" y="21"/>
                      <a:pt x="340" y="22"/>
                      <a:pt x="340" y="22"/>
                    </a:cubicBezTo>
                    <a:cubicBezTo>
                      <a:pt x="340" y="23"/>
                      <a:pt x="341" y="24"/>
                      <a:pt x="341" y="25"/>
                    </a:cubicBezTo>
                    <a:cubicBezTo>
                      <a:pt x="342" y="27"/>
                      <a:pt x="343" y="28"/>
                      <a:pt x="344" y="29"/>
                    </a:cubicBezTo>
                    <a:cubicBezTo>
                      <a:pt x="344" y="29"/>
                      <a:pt x="344" y="30"/>
                      <a:pt x="344" y="30"/>
                    </a:cubicBezTo>
                    <a:cubicBezTo>
                      <a:pt x="344" y="31"/>
                      <a:pt x="343" y="31"/>
                      <a:pt x="343" y="30"/>
                    </a:cubicBezTo>
                    <a:cubicBezTo>
                      <a:pt x="341" y="30"/>
                      <a:pt x="339" y="30"/>
                      <a:pt x="338" y="29"/>
                    </a:cubicBezTo>
                    <a:cubicBezTo>
                      <a:pt x="336" y="29"/>
                      <a:pt x="335" y="29"/>
                      <a:pt x="333" y="29"/>
                    </a:cubicBezTo>
                    <a:cubicBezTo>
                      <a:pt x="330" y="30"/>
                      <a:pt x="327" y="30"/>
                      <a:pt x="324" y="30"/>
                    </a:cubicBezTo>
                    <a:cubicBezTo>
                      <a:pt x="307" y="32"/>
                      <a:pt x="290" y="37"/>
                      <a:pt x="275" y="44"/>
                    </a:cubicBezTo>
                    <a:cubicBezTo>
                      <a:pt x="271" y="46"/>
                      <a:pt x="268" y="48"/>
                      <a:pt x="264" y="48"/>
                    </a:cubicBezTo>
                    <a:cubicBezTo>
                      <a:pt x="261" y="47"/>
                      <a:pt x="259" y="47"/>
                      <a:pt x="257" y="45"/>
                    </a:cubicBezTo>
                    <a:cubicBezTo>
                      <a:pt x="256" y="45"/>
                      <a:pt x="255" y="44"/>
                      <a:pt x="254" y="43"/>
                    </a:cubicBezTo>
                    <a:cubicBezTo>
                      <a:pt x="253" y="43"/>
                      <a:pt x="253" y="42"/>
                      <a:pt x="253" y="41"/>
                    </a:cubicBezTo>
                    <a:cubicBezTo>
                      <a:pt x="253" y="38"/>
                      <a:pt x="255" y="39"/>
                      <a:pt x="257" y="38"/>
                    </a:cubicBezTo>
                    <a:cubicBezTo>
                      <a:pt x="259" y="38"/>
                      <a:pt x="262" y="38"/>
                      <a:pt x="264" y="38"/>
                    </a:cubicBezTo>
                    <a:cubicBezTo>
                      <a:pt x="265" y="38"/>
                      <a:pt x="268" y="40"/>
                      <a:pt x="268" y="38"/>
                    </a:cubicBezTo>
                    <a:cubicBezTo>
                      <a:pt x="267" y="36"/>
                      <a:pt x="266" y="34"/>
                      <a:pt x="265" y="34"/>
                    </a:cubicBezTo>
                    <a:cubicBezTo>
                      <a:pt x="264" y="33"/>
                      <a:pt x="263" y="33"/>
                      <a:pt x="263" y="33"/>
                    </a:cubicBezTo>
                    <a:cubicBezTo>
                      <a:pt x="262" y="33"/>
                      <a:pt x="262" y="32"/>
                      <a:pt x="261" y="32"/>
                    </a:cubicBezTo>
                    <a:cubicBezTo>
                      <a:pt x="258" y="30"/>
                      <a:pt x="255" y="29"/>
                      <a:pt x="252" y="27"/>
                    </a:cubicBezTo>
                    <a:cubicBezTo>
                      <a:pt x="246" y="25"/>
                      <a:pt x="240" y="25"/>
                      <a:pt x="234" y="25"/>
                    </a:cubicBezTo>
                    <a:cubicBezTo>
                      <a:pt x="221" y="27"/>
                      <a:pt x="209" y="32"/>
                      <a:pt x="198" y="38"/>
                    </a:cubicBezTo>
                    <a:cubicBezTo>
                      <a:pt x="182" y="45"/>
                      <a:pt x="167" y="52"/>
                      <a:pt x="152" y="59"/>
                    </a:cubicBezTo>
                    <a:cubicBezTo>
                      <a:pt x="147" y="62"/>
                      <a:pt x="139" y="66"/>
                      <a:pt x="139" y="72"/>
                    </a:cubicBezTo>
                    <a:cubicBezTo>
                      <a:pt x="139" y="72"/>
                      <a:pt x="139" y="73"/>
                      <a:pt x="140" y="74"/>
                    </a:cubicBezTo>
                    <a:cubicBezTo>
                      <a:pt x="140" y="76"/>
                      <a:pt x="143" y="76"/>
                      <a:pt x="144" y="76"/>
                    </a:cubicBezTo>
                    <a:cubicBezTo>
                      <a:pt x="146" y="77"/>
                      <a:pt x="148" y="78"/>
                      <a:pt x="150" y="80"/>
                    </a:cubicBezTo>
                    <a:cubicBezTo>
                      <a:pt x="153" y="83"/>
                      <a:pt x="155" y="86"/>
                      <a:pt x="155" y="90"/>
                    </a:cubicBezTo>
                    <a:cubicBezTo>
                      <a:pt x="167" y="91"/>
                      <a:pt x="176" y="79"/>
                      <a:pt x="183" y="69"/>
                    </a:cubicBezTo>
                    <a:cubicBezTo>
                      <a:pt x="186" y="64"/>
                      <a:pt x="190" y="60"/>
                      <a:pt x="194" y="57"/>
                    </a:cubicBezTo>
                    <a:cubicBezTo>
                      <a:pt x="196" y="55"/>
                      <a:pt x="198" y="54"/>
                      <a:pt x="200" y="53"/>
                    </a:cubicBezTo>
                    <a:cubicBezTo>
                      <a:pt x="202" y="51"/>
                      <a:pt x="204" y="50"/>
                      <a:pt x="206" y="48"/>
                    </a:cubicBezTo>
                    <a:cubicBezTo>
                      <a:pt x="206" y="48"/>
                      <a:pt x="206" y="47"/>
                      <a:pt x="206" y="47"/>
                    </a:cubicBezTo>
                    <a:cubicBezTo>
                      <a:pt x="207" y="45"/>
                      <a:pt x="209" y="44"/>
                      <a:pt x="211" y="44"/>
                    </a:cubicBezTo>
                    <a:cubicBezTo>
                      <a:pt x="212" y="44"/>
                      <a:pt x="212" y="44"/>
                      <a:pt x="213" y="44"/>
                    </a:cubicBezTo>
                    <a:cubicBezTo>
                      <a:pt x="213" y="45"/>
                      <a:pt x="213" y="45"/>
                      <a:pt x="213" y="45"/>
                    </a:cubicBezTo>
                    <a:cubicBezTo>
                      <a:pt x="215" y="51"/>
                      <a:pt x="209" y="54"/>
                      <a:pt x="205" y="57"/>
                    </a:cubicBezTo>
                    <a:cubicBezTo>
                      <a:pt x="204" y="57"/>
                      <a:pt x="213" y="64"/>
                      <a:pt x="214" y="65"/>
                    </a:cubicBezTo>
                    <a:cubicBezTo>
                      <a:pt x="218" y="67"/>
                      <a:pt x="222" y="68"/>
                      <a:pt x="226" y="69"/>
                    </a:cubicBezTo>
                    <a:cubicBezTo>
                      <a:pt x="229" y="69"/>
                      <a:pt x="231" y="69"/>
                      <a:pt x="233" y="69"/>
                    </a:cubicBezTo>
                    <a:cubicBezTo>
                      <a:pt x="234" y="69"/>
                      <a:pt x="235" y="70"/>
                      <a:pt x="234" y="71"/>
                    </a:cubicBezTo>
                    <a:cubicBezTo>
                      <a:pt x="233" y="73"/>
                      <a:pt x="229" y="73"/>
                      <a:pt x="227" y="74"/>
                    </a:cubicBezTo>
                    <a:cubicBezTo>
                      <a:pt x="224" y="75"/>
                      <a:pt x="220" y="76"/>
                      <a:pt x="217" y="78"/>
                    </a:cubicBezTo>
                    <a:cubicBezTo>
                      <a:pt x="211" y="80"/>
                      <a:pt x="204" y="84"/>
                      <a:pt x="198" y="87"/>
                    </a:cubicBezTo>
                    <a:cubicBezTo>
                      <a:pt x="189" y="93"/>
                      <a:pt x="181" y="99"/>
                      <a:pt x="171" y="103"/>
                    </a:cubicBezTo>
                    <a:cubicBezTo>
                      <a:pt x="166" y="104"/>
                      <a:pt x="161" y="105"/>
                      <a:pt x="156" y="105"/>
                    </a:cubicBezTo>
                    <a:cubicBezTo>
                      <a:pt x="151" y="105"/>
                      <a:pt x="145" y="104"/>
                      <a:pt x="143" y="99"/>
                    </a:cubicBezTo>
                    <a:cubicBezTo>
                      <a:pt x="142" y="97"/>
                      <a:pt x="144" y="93"/>
                      <a:pt x="145" y="91"/>
                    </a:cubicBezTo>
                    <a:cubicBezTo>
                      <a:pt x="146" y="89"/>
                      <a:pt x="145" y="87"/>
                      <a:pt x="143" y="88"/>
                    </a:cubicBezTo>
                    <a:cubicBezTo>
                      <a:pt x="141" y="88"/>
                      <a:pt x="140" y="90"/>
                      <a:pt x="139" y="91"/>
                    </a:cubicBezTo>
                    <a:cubicBezTo>
                      <a:pt x="136" y="94"/>
                      <a:pt x="135" y="98"/>
                      <a:pt x="133" y="101"/>
                    </a:cubicBezTo>
                    <a:cubicBezTo>
                      <a:pt x="130" y="107"/>
                      <a:pt x="123" y="110"/>
                      <a:pt x="116" y="112"/>
                    </a:cubicBezTo>
                    <a:cubicBezTo>
                      <a:pt x="112" y="114"/>
                      <a:pt x="107" y="116"/>
                      <a:pt x="103" y="118"/>
                    </a:cubicBezTo>
                    <a:cubicBezTo>
                      <a:pt x="94" y="121"/>
                      <a:pt x="86" y="124"/>
                      <a:pt x="77" y="128"/>
                    </a:cubicBezTo>
                    <a:cubicBezTo>
                      <a:pt x="73" y="130"/>
                      <a:pt x="69" y="131"/>
                      <a:pt x="64" y="133"/>
                    </a:cubicBezTo>
                    <a:cubicBezTo>
                      <a:pt x="62" y="134"/>
                      <a:pt x="60" y="135"/>
                      <a:pt x="58" y="136"/>
                    </a:cubicBezTo>
                    <a:cubicBezTo>
                      <a:pt x="56" y="136"/>
                      <a:pt x="55" y="136"/>
                      <a:pt x="54" y="138"/>
                    </a:cubicBezTo>
                    <a:cubicBezTo>
                      <a:pt x="54" y="139"/>
                      <a:pt x="54" y="140"/>
                      <a:pt x="55" y="142"/>
                    </a:cubicBezTo>
                    <a:cubicBezTo>
                      <a:pt x="55" y="146"/>
                      <a:pt x="57" y="149"/>
                      <a:pt x="58" y="153"/>
                    </a:cubicBezTo>
                    <a:cubicBezTo>
                      <a:pt x="58" y="157"/>
                      <a:pt x="57" y="161"/>
                      <a:pt x="54" y="163"/>
                    </a:cubicBezTo>
                    <a:cubicBezTo>
                      <a:pt x="48" y="168"/>
                      <a:pt x="39" y="166"/>
                      <a:pt x="32" y="166"/>
                    </a:cubicBezTo>
                    <a:cubicBezTo>
                      <a:pt x="14" y="166"/>
                      <a:pt x="0" y="185"/>
                      <a:pt x="4" y="202"/>
                    </a:cubicBezTo>
                    <a:cubicBezTo>
                      <a:pt x="19" y="213"/>
                      <a:pt x="39" y="203"/>
                      <a:pt x="52" y="191"/>
                    </a:cubicBezTo>
                    <a:cubicBezTo>
                      <a:pt x="66" y="180"/>
                      <a:pt x="80" y="165"/>
                      <a:pt x="97" y="166"/>
                    </a:cubicBezTo>
                    <a:cubicBezTo>
                      <a:pt x="102" y="166"/>
                      <a:pt x="107" y="167"/>
                      <a:pt x="111" y="169"/>
                    </a:cubicBezTo>
                    <a:cubicBezTo>
                      <a:pt x="117" y="172"/>
                      <a:pt x="123" y="177"/>
                      <a:pt x="127" y="183"/>
                    </a:cubicBezTo>
                    <a:cubicBezTo>
                      <a:pt x="130" y="185"/>
                      <a:pt x="132" y="188"/>
                      <a:pt x="134" y="191"/>
                    </a:cubicBezTo>
                    <a:cubicBezTo>
                      <a:pt x="135" y="193"/>
                      <a:pt x="136" y="194"/>
                      <a:pt x="137" y="195"/>
                    </a:cubicBezTo>
                    <a:cubicBezTo>
                      <a:pt x="137" y="197"/>
                      <a:pt x="138" y="199"/>
                      <a:pt x="140" y="199"/>
                    </a:cubicBezTo>
                    <a:cubicBezTo>
                      <a:pt x="140" y="199"/>
                      <a:pt x="140" y="199"/>
                      <a:pt x="141" y="199"/>
                    </a:cubicBezTo>
                    <a:cubicBezTo>
                      <a:pt x="141" y="199"/>
                      <a:pt x="141" y="199"/>
                      <a:pt x="141" y="198"/>
                    </a:cubicBezTo>
                    <a:cubicBezTo>
                      <a:pt x="140" y="197"/>
                      <a:pt x="140" y="196"/>
                      <a:pt x="141" y="195"/>
                    </a:cubicBezTo>
                    <a:cubicBezTo>
                      <a:pt x="141" y="194"/>
                      <a:pt x="142" y="193"/>
                      <a:pt x="142" y="192"/>
                    </a:cubicBezTo>
                    <a:cubicBezTo>
                      <a:pt x="143" y="191"/>
                      <a:pt x="144" y="189"/>
                      <a:pt x="145" y="189"/>
                    </a:cubicBezTo>
                    <a:cubicBezTo>
                      <a:pt x="146" y="188"/>
                      <a:pt x="147" y="187"/>
                      <a:pt x="148" y="187"/>
                    </a:cubicBezTo>
                    <a:cubicBezTo>
                      <a:pt x="148" y="187"/>
                      <a:pt x="149" y="186"/>
                      <a:pt x="149" y="186"/>
                    </a:cubicBezTo>
                    <a:cubicBezTo>
                      <a:pt x="149" y="186"/>
                      <a:pt x="149" y="185"/>
                      <a:pt x="149" y="185"/>
                    </a:cubicBezTo>
                    <a:cubicBezTo>
                      <a:pt x="149" y="184"/>
                      <a:pt x="148" y="184"/>
                      <a:pt x="148" y="184"/>
                    </a:cubicBezTo>
                    <a:cubicBezTo>
                      <a:pt x="142" y="184"/>
                      <a:pt x="137" y="180"/>
                      <a:pt x="134" y="176"/>
                    </a:cubicBezTo>
                    <a:cubicBezTo>
                      <a:pt x="130" y="172"/>
                      <a:pt x="128" y="167"/>
                      <a:pt x="129" y="161"/>
                    </a:cubicBezTo>
                    <a:cubicBezTo>
                      <a:pt x="129" y="160"/>
                      <a:pt x="129" y="158"/>
                      <a:pt x="130" y="157"/>
                    </a:cubicBezTo>
                    <a:cubicBezTo>
                      <a:pt x="130" y="157"/>
                      <a:pt x="131" y="156"/>
                      <a:pt x="131" y="156"/>
                    </a:cubicBezTo>
                    <a:cubicBezTo>
                      <a:pt x="132" y="156"/>
                      <a:pt x="132" y="157"/>
                      <a:pt x="133" y="157"/>
                    </a:cubicBezTo>
                    <a:cubicBezTo>
                      <a:pt x="134" y="158"/>
                      <a:pt x="136" y="160"/>
                      <a:pt x="138" y="161"/>
                    </a:cubicBezTo>
                    <a:cubicBezTo>
                      <a:pt x="140" y="164"/>
                      <a:pt x="142" y="168"/>
                      <a:pt x="145" y="170"/>
                    </a:cubicBezTo>
                    <a:cubicBezTo>
                      <a:pt x="148" y="172"/>
                      <a:pt x="151" y="174"/>
                      <a:pt x="153" y="177"/>
                    </a:cubicBezTo>
                    <a:cubicBezTo>
                      <a:pt x="159" y="182"/>
                      <a:pt x="163" y="187"/>
                      <a:pt x="167" y="193"/>
                    </a:cubicBezTo>
                    <a:cubicBezTo>
                      <a:pt x="169" y="197"/>
                      <a:pt x="171" y="201"/>
                      <a:pt x="175" y="204"/>
                    </a:cubicBezTo>
                    <a:cubicBezTo>
                      <a:pt x="179" y="206"/>
                      <a:pt x="186" y="204"/>
                      <a:pt x="186" y="200"/>
                    </a:cubicBezTo>
                    <a:cubicBezTo>
                      <a:pt x="187" y="196"/>
                      <a:pt x="183" y="193"/>
                      <a:pt x="183" y="189"/>
                    </a:cubicBezTo>
                    <a:cubicBezTo>
                      <a:pt x="183" y="183"/>
                      <a:pt x="191" y="181"/>
                      <a:pt x="197" y="183"/>
                    </a:cubicBezTo>
                    <a:cubicBezTo>
                      <a:pt x="203" y="184"/>
                      <a:pt x="210" y="185"/>
                      <a:pt x="213" y="181"/>
                    </a:cubicBezTo>
                    <a:cubicBezTo>
                      <a:pt x="215" y="178"/>
                      <a:pt x="215" y="174"/>
                      <a:pt x="216" y="171"/>
                    </a:cubicBezTo>
                    <a:cubicBezTo>
                      <a:pt x="216" y="168"/>
                      <a:pt x="217" y="166"/>
                      <a:pt x="218" y="164"/>
                    </a:cubicBezTo>
                    <a:cubicBezTo>
                      <a:pt x="221" y="159"/>
                      <a:pt x="226" y="156"/>
                      <a:pt x="232" y="154"/>
                    </a:cubicBezTo>
                    <a:cubicBezTo>
                      <a:pt x="234" y="153"/>
                      <a:pt x="237" y="153"/>
                      <a:pt x="240" y="153"/>
                    </a:cubicBezTo>
                    <a:cubicBezTo>
                      <a:pt x="241" y="154"/>
                      <a:pt x="243" y="154"/>
                      <a:pt x="244" y="154"/>
                    </a:cubicBezTo>
                    <a:cubicBezTo>
                      <a:pt x="246" y="155"/>
                      <a:pt x="247" y="156"/>
                      <a:pt x="249" y="157"/>
                    </a:cubicBezTo>
                    <a:cubicBezTo>
                      <a:pt x="250" y="157"/>
                      <a:pt x="251" y="158"/>
                      <a:pt x="252" y="157"/>
                    </a:cubicBezTo>
                    <a:cubicBezTo>
                      <a:pt x="253" y="156"/>
                      <a:pt x="253" y="155"/>
                      <a:pt x="253" y="154"/>
                    </a:cubicBezTo>
                    <a:cubicBezTo>
                      <a:pt x="253" y="153"/>
                      <a:pt x="254" y="152"/>
                      <a:pt x="254" y="151"/>
                    </a:cubicBezTo>
                    <a:cubicBezTo>
                      <a:pt x="255" y="149"/>
                      <a:pt x="255" y="147"/>
                      <a:pt x="257" y="146"/>
                    </a:cubicBezTo>
                    <a:cubicBezTo>
                      <a:pt x="258" y="146"/>
                      <a:pt x="259" y="147"/>
                      <a:pt x="259" y="147"/>
                    </a:cubicBezTo>
                    <a:cubicBezTo>
                      <a:pt x="263" y="149"/>
                      <a:pt x="267" y="152"/>
                      <a:pt x="269" y="155"/>
                    </a:cubicBezTo>
                    <a:cubicBezTo>
                      <a:pt x="271" y="158"/>
                      <a:pt x="274" y="161"/>
                      <a:pt x="276" y="165"/>
                    </a:cubicBezTo>
                    <a:cubicBezTo>
                      <a:pt x="277" y="167"/>
                      <a:pt x="279" y="169"/>
                      <a:pt x="282" y="171"/>
                    </a:cubicBezTo>
                    <a:cubicBezTo>
                      <a:pt x="284" y="173"/>
                      <a:pt x="286" y="175"/>
                      <a:pt x="286" y="178"/>
                    </a:cubicBezTo>
                    <a:cubicBezTo>
                      <a:pt x="286" y="178"/>
                      <a:pt x="286" y="179"/>
                      <a:pt x="286" y="179"/>
                    </a:cubicBezTo>
                    <a:cubicBezTo>
                      <a:pt x="286" y="179"/>
                      <a:pt x="286" y="180"/>
                      <a:pt x="285" y="180"/>
                    </a:cubicBezTo>
                    <a:cubicBezTo>
                      <a:pt x="282" y="181"/>
                      <a:pt x="278" y="180"/>
                      <a:pt x="275" y="179"/>
                    </a:cubicBezTo>
                    <a:cubicBezTo>
                      <a:pt x="273" y="179"/>
                      <a:pt x="271" y="178"/>
                      <a:pt x="268" y="178"/>
                    </a:cubicBezTo>
                    <a:cubicBezTo>
                      <a:pt x="266" y="178"/>
                      <a:pt x="264" y="178"/>
                      <a:pt x="262" y="178"/>
                    </a:cubicBezTo>
                    <a:cubicBezTo>
                      <a:pt x="258" y="178"/>
                      <a:pt x="254" y="178"/>
                      <a:pt x="249" y="179"/>
                    </a:cubicBezTo>
                    <a:cubicBezTo>
                      <a:pt x="232" y="180"/>
                      <a:pt x="215" y="184"/>
                      <a:pt x="199" y="191"/>
                    </a:cubicBezTo>
                    <a:cubicBezTo>
                      <a:pt x="204" y="200"/>
                      <a:pt x="213" y="206"/>
                      <a:pt x="222" y="209"/>
                    </a:cubicBezTo>
                    <a:cubicBezTo>
                      <a:pt x="228" y="211"/>
                      <a:pt x="234" y="212"/>
                      <a:pt x="241" y="211"/>
                    </a:cubicBezTo>
                    <a:cubicBezTo>
                      <a:pt x="244" y="211"/>
                      <a:pt x="247" y="210"/>
                      <a:pt x="250" y="209"/>
                    </a:cubicBezTo>
                    <a:cubicBezTo>
                      <a:pt x="251" y="208"/>
                      <a:pt x="252" y="208"/>
                      <a:pt x="254" y="208"/>
                    </a:cubicBezTo>
                    <a:cubicBezTo>
                      <a:pt x="255" y="208"/>
                      <a:pt x="257" y="209"/>
                      <a:pt x="258" y="211"/>
                    </a:cubicBezTo>
                    <a:cubicBezTo>
                      <a:pt x="259" y="213"/>
                      <a:pt x="258" y="215"/>
                      <a:pt x="258" y="218"/>
                    </a:cubicBezTo>
                    <a:cubicBezTo>
                      <a:pt x="258" y="220"/>
                      <a:pt x="257" y="223"/>
                      <a:pt x="257" y="226"/>
                    </a:cubicBezTo>
                    <a:cubicBezTo>
                      <a:pt x="255" y="231"/>
                      <a:pt x="251" y="237"/>
                      <a:pt x="247" y="241"/>
                    </a:cubicBezTo>
                    <a:cubicBezTo>
                      <a:pt x="245" y="243"/>
                      <a:pt x="242" y="244"/>
                      <a:pt x="240" y="245"/>
                    </a:cubicBezTo>
                    <a:cubicBezTo>
                      <a:pt x="238" y="246"/>
                      <a:pt x="237" y="247"/>
                      <a:pt x="236" y="247"/>
                    </a:cubicBezTo>
                    <a:cubicBezTo>
                      <a:pt x="234" y="247"/>
                      <a:pt x="233" y="247"/>
                      <a:pt x="231" y="248"/>
                    </a:cubicBezTo>
                    <a:cubicBezTo>
                      <a:pt x="231" y="248"/>
                      <a:pt x="231" y="248"/>
                      <a:pt x="231" y="248"/>
                    </a:cubicBezTo>
                    <a:cubicBezTo>
                      <a:pt x="230" y="248"/>
                      <a:pt x="230" y="248"/>
                      <a:pt x="230" y="248"/>
                    </a:cubicBezTo>
                    <a:cubicBezTo>
                      <a:pt x="231" y="250"/>
                      <a:pt x="232" y="250"/>
                      <a:pt x="233" y="251"/>
                    </a:cubicBezTo>
                    <a:cubicBezTo>
                      <a:pt x="234" y="252"/>
                      <a:pt x="236" y="253"/>
                      <a:pt x="237" y="253"/>
                    </a:cubicBezTo>
                    <a:cubicBezTo>
                      <a:pt x="249" y="262"/>
                      <a:pt x="262" y="272"/>
                      <a:pt x="270" y="285"/>
                    </a:cubicBezTo>
                    <a:cubicBezTo>
                      <a:pt x="278" y="297"/>
                      <a:pt x="282" y="312"/>
                      <a:pt x="291" y="323"/>
                    </a:cubicBezTo>
                    <a:cubicBezTo>
                      <a:pt x="297" y="331"/>
                      <a:pt x="307" y="338"/>
                      <a:pt x="309" y="349"/>
                    </a:cubicBezTo>
                    <a:cubicBezTo>
                      <a:pt x="309" y="353"/>
                      <a:pt x="308" y="359"/>
                      <a:pt x="311" y="363"/>
                    </a:cubicBezTo>
                    <a:cubicBezTo>
                      <a:pt x="314" y="369"/>
                      <a:pt x="323" y="367"/>
                      <a:pt x="330" y="365"/>
                    </a:cubicBezTo>
                    <a:cubicBezTo>
                      <a:pt x="352" y="357"/>
                      <a:pt x="373" y="347"/>
                      <a:pt x="393" y="334"/>
                    </a:cubicBezTo>
                    <a:cubicBezTo>
                      <a:pt x="403" y="327"/>
                      <a:pt x="413" y="318"/>
                      <a:pt x="412" y="306"/>
                    </a:cubicBezTo>
                    <a:cubicBezTo>
                      <a:pt x="410" y="297"/>
                      <a:pt x="402" y="290"/>
                      <a:pt x="394" y="285"/>
                    </a:cubicBezTo>
                    <a:cubicBezTo>
                      <a:pt x="392" y="284"/>
                      <a:pt x="390" y="282"/>
                      <a:pt x="388" y="283"/>
                    </a:cubicBezTo>
                    <a:cubicBezTo>
                      <a:pt x="385" y="283"/>
                      <a:pt x="383" y="287"/>
                      <a:pt x="380" y="289"/>
                    </a:cubicBezTo>
                    <a:cubicBezTo>
                      <a:pt x="378" y="291"/>
                      <a:pt x="375" y="292"/>
                      <a:pt x="372" y="291"/>
                    </a:cubicBezTo>
                    <a:cubicBezTo>
                      <a:pt x="370" y="291"/>
                      <a:pt x="369" y="290"/>
                      <a:pt x="367" y="289"/>
                    </a:cubicBezTo>
                    <a:cubicBezTo>
                      <a:pt x="366" y="289"/>
                      <a:pt x="364" y="289"/>
                      <a:pt x="362" y="288"/>
                    </a:cubicBezTo>
                    <a:cubicBezTo>
                      <a:pt x="361" y="287"/>
                      <a:pt x="360" y="286"/>
                      <a:pt x="360" y="285"/>
                    </a:cubicBezTo>
                    <a:cubicBezTo>
                      <a:pt x="360" y="284"/>
                      <a:pt x="360" y="284"/>
                      <a:pt x="360" y="283"/>
                    </a:cubicBezTo>
                    <a:cubicBezTo>
                      <a:pt x="359" y="282"/>
                      <a:pt x="358" y="281"/>
                      <a:pt x="357" y="280"/>
                    </a:cubicBezTo>
                    <a:cubicBezTo>
                      <a:pt x="355" y="280"/>
                      <a:pt x="354" y="280"/>
                      <a:pt x="353" y="279"/>
                    </a:cubicBezTo>
                    <a:cubicBezTo>
                      <a:pt x="352" y="278"/>
                      <a:pt x="351" y="277"/>
                      <a:pt x="350" y="276"/>
                    </a:cubicBezTo>
                    <a:cubicBezTo>
                      <a:pt x="350" y="276"/>
                      <a:pt x="349" y="276"/>
                      <a:pt x="348" y="275"/>
                    </a:cubicBezTo>
                    <a:cubicBezTo>
                      <a:pt x="347" y="275"/>
                      <a:pt x="346" y="274"/>
                      <a:pt x="345" y="273"/>
                    </a:cubicBezTo>
                    <a:cubicBezTo>
                      <a:pt x="342" y="270"/>
                      <a:pt x="339" y="266"/>
                      <a:pt x="337" y="261"/>
                    </a:cubicBezTo>
                    <a:cubicBezTo>
                      <a:pt x="337" y="259"/>
                      <a:pt x="336" y="257"/>
                      <a:pt x="336" y="254"/>
                    </a:cubicBezTo>
                    <a:cubicBezTo>
                      <a:pt x="344" y="251"/>
                      <a:pt x="353" y="257"/>
                      <a:pt x="360" y="262"/>
                    </a:cubicBezTo>
                    <a:cubicBezTo>
                      <a:pt x="378" y="273"/>
                      <a:pt x="400" y="276"/>
                      <a:pt x="421" y="279"/>
                    </a:cubicBezTo>
                    <a:cubicBezTo>
                      <a:pt x="433" y="280"/>
                      <a:pt x="445" y="281"/>
                      <a:pt x="455" y="287"/>
                    </a:cubicBezTo>
                    <a:cubicBezTo>
                      <a:pt x="461" y="290"/>
                      <a:pt x="466" y="295"/>
                      <a:pt x="471" y="300"/>
                    </a:cubicBezTo>
                    <a:cubicBezTo>
                      <a:pt x="474" y="302"/>
                      <a:pt x="476" y="304"/>
                      <a:pt x="479" y="306"/>
                    </a:cubicBezTo>
                    <a:cubicBezTo>
                      <a:pt x="481" y="308"/>
                      <a:pt x="485" y="309"/>
                      <a:pt x="488" y="310"/>
                    </a:cubicBezTo>
                    <a:cubicBezTo>
                      <a:pt x="490" y="311"/>
                      <a:pt x="492" y="311"/>
                      <a:pt x="494" y="313"/>
                    </a:cubicBezTo>
                    <a:cubicBezTo>
                      <a:pt x="495" y="314"/>
                      <a:pt x="495" y="316"/>
                      <a:pt x="495" y="318"/>
                    </a:cubicBezTo>
                    <a:cubicBezTo>
                      <a:pt x="496" y="321"/>
                      <a:pt x="495" y="324"/>
                      <a:pt x="496" y="327"/>
                    </a:cubicBezTo>
                    <a:cubicBezTo>
                      <a:pt x="497" y="329"/>
                      <a:pt x="498" y="332"/>
                      <a:pt x="498" y="335"/>
                    </a:cubicBezTo>
                    <a:cubicBezTo>
                      <a:pt x="504" y="351"/>
                      <a:pt x="511" y="366"/>
                      <a:pt x="520" y="381"/>
                    </a:cubicBezTo>
                    <a:cubicBezTo>
                      <a:pt x="524" y="388"/>
                      <a:pt x="533" y="396"/>
                      <a:pt x="540" y="390"/>
                    </a:cubicBezTo>
                    <a:cubicBezTo>
                      <a:pt x="540" y="390"/>
                      <a:pt x="540" y="387"/>
                      <a:pt x="540" y="386"/>
                    </a:cubicBezTo>
                    <a:cubicBezTo>
                      <a:pt x="540" y="385"/>
                      <a:pt x="540" y="383"/>
                      <a:pt x="540" y="382"/>
                    </a:cubicBezTo>
                    <a:cubicBezTo>
                      <a:pt x="540" y="379"/>
                      <a:pt x="540" y="376"/>
                      <a:pt x="541" y="373"/>
                    </a:cubicBezTo>
                    <a:cubicBezTo>
                      <a:pt x="541" y="370"/>
                      <a:pt x="542" y="367"/>
                      <a:pt x="543" y="364"/>
                    </a:cubicBezTo>
                    <a:cubicBezTo>
                      <a:pt x="543" y="362"/>
                      <a:pt x="544" y="359"/>
                      <a:pt x="544" y="356"/>
                    </a:cubicBezTo>
                    <a:cubicBezTo>
                      <a:pt x="544" y="356"/>
                      <a:pt x="544" y="355"/>
                      <a:pt x="544" y="354"/>
                    </a:cubicBezTo>
                    <a:cubicBezTo>
                      <a:pt x="544" y="352"/>
                      <a:pt x="546" y="350"/>
                      <a:pt x="547" y="349"/>
                    </a:cubicBezTo>
                    <a:cubicBezTo>
                      <a:pt x="548" y="348"/>
                      <a:pt x="549" y="347"/>
                      <a:pt x="550" y="346"/>
                    </a:cubicBezTo>
                    <a:cubicBezTo>
                      <a:pt x="550" y="345"/>
                      <a:pt x="551" y="344"/>
                      <a:pt x="551" y="343"/>
                    </a:cubicBezTo>
                    <a:cubicBezTo>
                      <a:pt x="553" y="340"/>
                      <a:pt x="555" y="338"/>
                      <a:pt x="556" y="336"/>
                    </a:cubicBezTo>
                    <a:cubicBezTo>
                      <a:pt x="559" y="332"/>
                      <a:pt x="562" y="328"/>
                      <a:pt x="565" y="325"/>
                    </a:cubicBezTo>
                    <a:cubicBezTo>
                      <a:pt x="568" y="322"/>
                      <a:pt x="573" y="319"/>
                      <a:pt x="574" y="315"/>
                    </a:cubicBezTo>
                    <a:cubicBezTo>
                      <a:pt x="574" y="313"/>
                      <a:pt x="574" y="312"/>
                      <a:pt x="575" y="311"/>
                    </a:cubicBezTo>
                    <a:cubicBezTo>
                      <a:pt x="576" y="309"/>
                      <a:pt x="578" y="309"/>
                      <a:pt x="579" y="310"/>
                    </a:cubicBezTo>
                    <a:cubicBezTo>
                      <a:pt x="581" y="310"/>
                      <a:pt x="582" y="310"/>
                      <a:pt x="584" y="310"/>
                    </a:cubicBezTo>
                    <a:cubicBezTo>
                      <a:pt x="585" y="310"/>
                      <a:pt x="587" y="308"/>
                      <a:pt x="587" y="306"/>
                    </a:cubicBezTo>
                    <a:cubicBezTo>
                      <a:pt x="588" y="305"/>
                      <a:pt x="588" y="304"/>
                      <a:pt x="589" y="304"/>
                    </a:cubicBezTo>
                    <a:cubicBezTo>
                      <a:pt x="589" y="303"/>
                      <a:pt x="591" y="303"/>
                      <a:pt x="591" y="304"/>
                    </a:cubicBezTo>
                    <a:cubicBezTo>
                      <a:pt x="592" y="305"/>
                      <a:pt x="593" y="306"/>
                      <a:pt x="593" y="306"/>
                    </a:cubicBezTo>
                    <a:cubicBezTo>
                      <a:pt x="595" y="309"/>
                      <a:pt x="595" y="311"/>
                      <a:pt x="596" y="313"/>
                    </a:cubicBezTo>
                    <a:cubicBezTo>
                      <a:pt x="597" y="316"/>
                      <a:pt x="599" y="318"/>
                      <a:pt x="600" y="320"/>
                    </a:cubicBezTo>
                    <a:cubicBezTo>
                      <a:pt x="603" y="325"/>
                      <a:pt x="606" y="329"/>
                      <a:pt x="608" y="334"/>
                    </a:cubicBezTo>
                    <a:cubicBezTo>
                      <a:pt x="611" y="337"/>
                      <a:pt x="613" y="341"/>
                      <a:pt x="617" y="344"/>
                    </a:cubicBezTo>
                    <a:cubicBezTo>
                      <a:pt x="620" y="346"/>
                      <a:pt x="623" y="346"/>
                      <a:pt x="626" y="34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9" name="Freeform 14">
                <a:extLst>
                  <a:ext uri="{FF2B5EF4-FFF2-40B4-BE49-F238E27FC236}">
                    <a16:creationId xmlns:a16="http://schemas.microsoft.com/office/drawing/2014/main" id="{F5E6BD89-3A33-6D44-A64B-1EA6EB5A124A}"/>
                  </a:ext>
                </a:extLst>
              </p:cNvPr>
              <p:cNvSpPr>
                <a:spLocks/>
              </p:cNvSpPr>
              <p:nvPr/>
            </p:nvSpPr>
            <p:spPr bwMode="auto">
              <a:xfrm>
                <a:off x="7562850" y="4184650"/>
                <a:ext cx="288925" cy="563563"/>
              </a:xfrm>
              <a:custGeom>
                <a:avLst/>
                <a:gdLst>
                  <a:gd name="T0" fmla="*/ 74 w 76"/>
                  <a:gd name="T1" fmla="*/ 5 h 148"/>
                  <a:gd name="T2" fmla="*/ 73 w 76"/>
                  <a:gd name="T3" fmla="*/ 11 h 148"/>
                  <a:gd name="T4" fmla="*/ 71 w 76"/>
                  <a:gd name="T5" fmla="*/ 17 h 148"/>
                  <a:gd name="T6" fmla="*/ 70 w 76"/>
                  <a:gd name="T7" fmla="*/ 16 h 148"/>
                  <a:gd name="T8" fmla="*/ 66 w 76"/>
                  <a:gd name="T9" fmla="*/ 16 h 148"/>
                  <a:gd name="T10" fmla="*/ 47 w 76"/>
                  <a:gd name="T11" fmla="*/ 53 h 148"/>
                  <a:gd name="T12" fmla="*/ 28 w 76"/>
                  <a:gd name="T13" fmla="*/ 73 h 148"/>
                  <a:gd name="T14" fmla="*/ 25 w 76"/>
                  <a:gd name="T15" fmla="*/ 86 h 148"/>
                  <a:gd name="T16" fmla="*/ 18 w 76"/>
                  <a:gd name="T17" fmla="*/ 98 h 148"/>
                  <a:gd name="T18" fmla="*/ 17 w 76"/>
                  <a:gd name="T19" fmla="*/ 110 h 148"/>
                  <a:gd name="T20" fmla="*/ 2 w 76"/>
                  <a:gd name="T21" fmla="*/ 141 h 148"/>
                  <a:gd name="T22" fmla="*/ 0 w 76"/>
                  <a:gd name="T23" fmla="*/ 145 h 148"/>
                  <a:gd name="T24" fmla="*/ 3 w 76"/>
                  <a:gd name="T25" fmla="*/ 148 h 148"/>
                  <a:gd name="T26" fmla="*/ 4 w 76"/>
                  <a:gd name="T27" fmla="*/ 148 h 148"/>
                  <a:gd name="T28" fmla="*/ 26 w 76"/>
                  <a:gd name="T29" fmla="*/ 132 h 148"/>
                  <a:gd name="T30" fmla="*/ 31 w 76"/>
                  <a:gd name="T31" fmla="*/ 129 h 148"/>
                  <a:gd name="T32" fmla="*/ 76 w 76"/>
                  <a:gd name="T33" fmla="*/ 0 h 148"/>
                  <a:gd name="T34" fmla="*/ 74 w 76"/>
                  <a:gd name="T35"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48">
                    <a:moveTo>
                      <a:pt x="74" y="5"/>
                    </a:moveTo>
                    <a:cubicBezTo>
                      <a:pt x="73" y="7"/>
                      <a:pt x="73" y="9"/>
                      <a:pt x="73" y="11"/>
                    </a:cubicBezTo>
                    <a:cubicBezTo>
                      <a:pt x="72" y="13"/>
                      <a:pt x="72" y="15"/>
                      <a:pt x="71" y="17"/>
                    </a:cubicBezTo>
                    <a:cubicBezTo>
                      <a:pt x="71" y="16"/>
                      <a:pt x="70" y="16"/>
                      <a:pt x="70" y="16"/>
                    </a:cubicBezTo>
                    <a:cubicBezTo>
                      <a:pt x="69" y="14"/>
                      <a:pt x="67" y="15"/>
                      <a:pt x="66" y="16"/>
                    </a:cubicBezTo>
                    <a:cubicBezTo>
                      <a:pt x="58" y="28"/>
                      <a:pt x="57" y="43"/>
                      <a:pt x="47" y="53"/>
                    </a:cubicBezTo>
                    <a:cubicBezTo>
                      <a:pt x="40" y="60"/>
                      <a:pt x="31" y="64"/>
                      <a:pt x="28" y="73"/>
                    </a:cubicBezTo>
                    <a:cubicBezTo>
                      <a:pt x="26" y="77"/>
                      <a:pt x="26" y="82"/>
                      <a:pt x="25" y="86"/>
                    </a:cubicBezTo>
                    <a:cubicBezTo>
                      <a:pt x="23" y="90"/>
                      <a:pt x="20" y="94"/>
                      <a:pt x="18" y="98"/>
                    </a:cubicBezTo>
                    <a:cubicBezTo>
                      <a:pt x="17" y="102"/>
                      <a:pt x="17" y="106"/>
                      <a:pt x="17" y="110"/>
                    </a:cubicBezTo>
                    <a:cubicBezTo>
                      <a:pt x="15" y="122"/>
                      <a:pt x="8" y="131"/>
                      <a:pt x="2" y="141"/>
                    </a:cubicBezTo>
                    <a:cubicBezTo>
                      <a:pt x="1" y="143"/>
                      <a:pt x="1" y="144"/>
                      <a:pt x="0" y="145"/>
                    </a:cubicBezTo>
                    <a:cubicBezTo>
                      <a:pt x="0" y="146"/>
                      <a:pt x="1" y="148"/>
                      <a:pt x="3" y="148"/>
                    </a:cubicBezTo>
                    <a:cubicBezTo>
                      <a:pt x="3" y="148"/>
                      <a:pt x="4" y="148"/>
                      <a:pt x="4" y="148"/>
                    </a:cubicBezTo>
                    <a:cubicBezTo>
                      <a:pt x="13" y="146"/>
                      <a:pt x="18" y="137"/>
                      <a:pt x="26" y="132"/>
                    </a:cubicBezTo>
                    <a:cubicBezTo>
                      <a:pt x="28" y="131"/>
                      <a:pt x="30" y="130"/>
                      <a:pt x="31" y="129"/>
                    </a:cubicBezTo>
                    <a:cubicBezTo>
                      <a:pt x="53" y="88"/>
                      <a:pt x="67" y="44"/>
                      <a:pt x="76" y="0"/>
                    </a:cubicBezTo>
                    <a:cubicBezTo>
                      <a:pt x="75" y="2"/>
                      <a:pt x="75" y="3"/>
                      <a:pt x="74" y="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0" name="Freeform 15">
                <a:extLst>
                  <a:ext uri="{FF2B5EF4-FFF2-40B4-BE49-F238E27FC236}">
                    <a16:creationId xmlns:a16="http://schemas.microsoft.com/office/drawing/2014/main" id="{D8048CC1-7CA0-BB49-9284-2BD1C5525470}"/>
                  </a:ext>
                </a:extLst>
              </p:cNvPr>
              <p:cNvSpPr>
                <a:spLocks/>
              </p:cNvSpPr>
              <p:nvPr/>
            </p:nvSpPr>
            <p:spPr bwMode="auto">
              <a:xfrm>
                <a:off x="5653088" y="5426075"/>
                <a:ext cx="1233487" cy="247650"/>
              </a:xfrm>
              <a:custGeom>
                <a:avLst/>
                <a:gdLst>
                  <a:gd name="T0" fmla="*/ 324 w 324"/>
                  <a:gd name="T1" fmla="*/ 6 h 65"/>
                  <a:gd name="T2" fmla="*/ 311 w 324"/>
                  <a:gd name="T3" fmla="*/ 3 h 65"/>
                  <a:gd name="T4" fmla="*/ 295 w 324"/>
                  <a:gd name="T5" fmla="*/ 6 h 65"/>
                  <a:gd name="T6" fmla="*/ 272 w 324"/>
                  <a:gd name="T7" fmla="*/ 5 h 65"/>
                  <a:gd name="T8" fmla="*/ 230 w 324"/>
                  <a:gd name="T9" fmla="*/ 15 h 65"/>
                  <a:gd name="T10" fmla="*/ 215 w 324"/>
                  <a:gd name="T11" fmla="*/ 14 h 65"/>
                  <a:gd name="T12" fmla="*/ 209 w 324"/>
                  <a:gd name="T13" fmla="*/ 8 h 65"/>
                  <a:gd name="T14" fmla="*/ 202 w 324"/>
                  <a:gd name="T15" fmla="*/ 8 h 65"/>
                  <a:gd name="T16" fmla="*/ 188 w 324"/>
                  <a:gd name="T17" fmla="*/ 6 h 65"/>
                  <a:gd name="T18" fmla="*/ 170 w 324"/>
                  <a:gd name="T19" fmla="*/ 1 h 65"/>
                  <a:gd name="T20" fmla="*/ 151 w 324"/>
                  <a:gd name="T21" fmla="*/ 11 h 65"/>
                  <a:gd name="T22" fmla="*/ 139 w 324"/>
                  <a:gd name="T23" fmla="*/ 10 h 65"/>
                  <a:gd name="T24" fmla="*/ 123 w 324"/>
                  <a:gd name="T25" fmla="*/ 18 h 65"/>
                  <a:gd name="T26" fmla="*/ 107 w 324"/>
                  <a:gd name="T27" fmla="*/ 15 h 65"/>
                  <a:gd name="T28" fmla="*/ 95 w 324"/>
                  <a:gd name="T29" fmla="*/ 16 h 65"/>
                  <a:gd name="T30" fmla="*/ 33 w 324"/>
                  <a:gd name="T31" fmla="*/ 20 h 65"/>
                  <a:gd name="T32" fmla="*/ 2 w 324"/>
                  <a:gd name="T33" fmla="*/ 28 h 65"/>
                  <a:gd name="T34" fmla="*/ 0 w 324"/>
                  <a:gd name="T35" fmla="*/ 32 h 65"/>
                  <a:gd name="T36" fmla="*/ 4 w 324"/>
                  <a:gd name="T37" fmla="*/ 36 h 65"/>
                  <a:gd name="T38" fmla="*/ 26 w 324"/>
                  <a:gd name="T39" fmla="*/ 48 h 65"/>
                  <a:gd name="T40" fmla="*/ 324 w 324"/>
                  <a:gd name="T4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4" h="65">
                    <a:moveTo>
                      <a:pt x="324" y="6"/>
                    </a:moveTo>
                    <a:cubicBezTo>
                      <a:pt x="320" y="3"/>
                      <a:pt x="315" y="2"/>
                      <a:pt x="311" y="3"/>
                    </a:cubicBezTo>
                    <a:cubicBezTo>
                      <a:pt x="305" y="3"/>
                      <a:pt x="300" y="5"/>
                      <a:pt x="295" y="6"/>
                    </a:cubicBezTo>
                    <a:cubicBezTo>
                      <a:pt x="287" y="7"/>
                      <a:pt x="280" y="5"/>
                      <a:pt x="272" y="5"/>
                    </a:cubicBezTo>
                    <a:cubicBezTo>
                      <a:pt x="258" y="5"/>
                      <a:pt x="244" y="11"/>
                      <a:pt x="230" y="15"/>
                    </a:cubicBezTo>
                    <a:cubicBezTo>
                      <a:pt x="225" y="17"/>
                      <a:pt x="219" y="18"/>
                      <a:pt x="215" y="14"/>
                    </a:cubicBezTo>
                    <a:cubicBezTo>
                      <a:pt x="213" y="12"/>
                      <a:pt x="212" y="9"/>
                      <a:pt x="209" y="8"/>
                    </a:cubicBezTo>
                    <a:cubicBezTo>
                      <a:pt x="207" y="7"/>
                      <a:pt x="204" y="8"/>
                      <a:pt x="202" y="8"/>
                    </a:cubicBezTo>
                    <a:cubicBezTo>
                      <a:pt x="197" y="9"/>
                      <a:pt x="192" y="8"/>
                      <a:pt x="188" y="6"/>
                    </a:cubicBezTo>
                    <a:cubicBezTo>
                      <a:pt x="182" y="4"/>
                      <a:pt x="176" y="0"/>
                      <a:pt x="170" y="1"/>
                    </a:cubicBezTo>
                    <a:cubicBezTo>
                      <a:pt x="163" y="2"/>
                      <a:pt x="158" y="10"/>
                      <a:pt x="151" y="11"/>
                    </a:cubicBezTo>
                    <a:cubicBezTo>
                      <a:pt x="147" y="11"/>
                      <a:pt x="143" y="9"/>
                      <a:pt x="139" y="10"/>
                    </a:cubicBezTo>
                    <a:cubicBezTo>
                      <a:pt x="133" y="11"/>
                      <a:pt x="129" y="17"/>
                      <a:pt x="123" y="18"/>
                    </a:cubicBezTo>
                    <a:cubicBezTo>
                      <a:pt x="118" y="19"/>
                      <a:pt x="113" y="16"/>
                      <a:pt x="107" y="15"/>
                    </a:cubicBezTo>
                    <a:cubicBezTo>
                      <a:pt x="103" y="14"/>
                      <a:pt x="99" y="15"/>
                      <a:pt x="95" y="16"/>
                    </a:cubicBezTo>
                    <a:cubicBezTo>
                      <a:pt x="75" y="19"/>
                      <a:pt x="54" y="21"/>
                      <a:pt x="33" y="20"/>
                    </a:cubicBezTo>
                    <a:cubicBezTo>
                      <a:pt x="22" y="20"/>
                      <a:pt x="9" y="19"/>
                      <a:pt x="2" y="28"/>
                    </a:cubicBezTo>
                    <a:cubicBezTo>
                      <a:pt x="1" y="29"/>
                      <a:pt x="0" y="30"/>
                      <a:pt x="0" y="32"/>
                    </a:cubicBezTo>
                    <a:cubicBezTo>
                      <a:pt x="0" y="34"/>
                      <a:pt x="2" y="35"/>
                      <a:pt x="4" y="36"/>
                    </a:cubicBezTo>
                    <a:cubicBezTo>
                      <a:pt x="11" y="40"/>
                      <a:pt x="19" y="44"/>
                      <a:pt x="26" y="48"/>
                    </a:cubicBezTo>
                    <a:cubicBezTo>
                      <a:pt x="126" y="65"/>
                      <a:pt x="232" y="50"/>
                      <a:pt x="324" y="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1" name="Freeform 16">
                <a:extLst>
                  <a:ext uri="{FF2B5EF4-FFF2-40B4-BE49-F238E27FC236}">
                    <a16:creationId xmlns:a16="http://schemas.microsoft.com/office/drawing/2014/main" id="{23CC898E-E103-D64B-9CB2-064285321B3B}"/>
                  </a:ext>
                </a:extLst>
              </p:cNvPr>
              <p:cNvSpPr>
                <a:spLocks/>
              </p:cNvSpPr>
              <p:nvPr/>
            </p:nvSpPr>
            <p:spPr bwMode="auto">
              <a:xfrm>
                <a:off x="4268788" y="3529013"/>
                <a:ext cx="247650" cy="1074737"/>
              </a:xfrm>
              <a:custGeom>
                <a:avLst/>
                <a:gdLst>
                  <a:gd name="T0" fmla="*/ 57 w 65"/>
                  <a:gd name="T1" fmla="*/ 252 h 282"/>
                  <a:gd name="T2" fmla="*/ 61 w 65"/>
                  <a:gd name="T3" fmla="*/ 233 h 282"/>
                  <a:gd name="T4" fmla="*/ 57 w 65"/>
                  <a:gd name="T5" fmla="*/ 180 h 282"/>
                  <a:gd name="T6" fmla="*/ 55 w 65"/>
                  <a:gd name="T7" fmla="*/ 121 h 282"/>
                  <a:gd name="T8" fmla="*/ 38 w 65"/>
                  <a:gd name="T9" fmla="*/ 101 h 282"/>
                  <a:gd name="T10" fmla="*/ 14 w 65"/>
                  <a:gd name="T11" fmla="*/ 39 h 282"/>
                  <a:gd name="T12" fmla="*/ 10 w 65"/>
                  <a:gd name="T13" fmla="*/ 0 h 282"/>
                  <a:gd name="T14" fmla="*/ 61 w 65"/>
                  <a:gd name="T15" fmla="*/ 282 h 282"/>
                  <a:gd name="T16" fmla="*/ 57 w 65"/>
                  <a:gd name="T17" fmla="*/ 2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82">
                    <a:moveTo>
                      <a:pt x="57" y="252"/>
                    </a:moveTo>
                    <a:cubicBezTo>
                      <a:pt x="58" y="246"/>
                      <a:pt x="60" y="239"/>
                      <a:pt x="61" y="233"/>
                    </a:cubicBezTo>
                    <a:cubicBezTo>
                      <a:pt x="64" y="215"/>
                      <a:pt x="57" y="198"/>
                      <a:pt x="57" y="180"/>
                    </a:cubicBezTo>
                    <a:cubicBezTo>
                      <a:pt x="57" y="160"/>
                      <a:pt x="65" y="138"/>
                      <a:pt x="55" y="121"/>
                    </a:cubicBezTo>
                    <a:cubicBezTo>
                      <a:pt x="51" y="113"/>
                      <a:pt x="44" y="107"/>
                      <a:pt x="38" y="101"/>
                    </a:cubicBezTo>
                    <a:cubicBezTo>
                      <a:pt x="23" y="84"/>
                      <a:pt x="17" y="61"/>
                      <a:pt x="14" y="39"/>
                    </a:cubicBezTo>
                    <a:cubicBezTo>
                      <a:pt x="13" y="26"/>
                      <a:pt x="12" y="13"/>
                      <a:pt x="10" y="0"/>
                    </a:cubicBezTo>
                    <a:cubicBezTo>
                      <a:pt x="0" y="94"/>
                      <a:pt x="19" y="194"/>
                      <a:pt x="61" y="282"/>
                    </a:cubicBezTo>
                    <a:cubicBezTo>
                      <a:pt x="58" y="272"/>
                      <a:pt x="56" y="262"/>
                      <a:pt x="57" y="25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2" name="Freeform 17">
                <a:extLst>
                  <a:ext uri="{FF2B5EF4-FFF2-40B4-BE49-F238E27FC236}">
                    <a16:creationId xmlns:a16="http://schemas.microsoft.com/office/drawing/2014/main" id="{A69E32F8-8A92-C548-AEE7-C22D6A5F8D11}"/>
                  </a:ext>
                </a:extLst>
              </p:cNvPr>
              <p:cNvSpPr>
                <a:spLocks noEditPoints="1"/>
              </p:cNvSpPr>
              <p:nvPr/>
            </p:nvSpPr>
            <p:spPr bwMode="auto">
              <a:xfrm>
                <a:off x="4295775" y="2093913"/>
                <a:ext cx="3556000" cy="3541712"/>
              </a:xfrm>
              <a:custGeom>
                <a:avLst/>
                <a:gdLst>
                  <a:gd name="T0" fmla="*/ 228 w 935"/>
                  <a:gd name="T1" fmla="*/ 416 h 930"/>
                  <a:gd name="T2" fmla="*/ 361 w 935"/>
                  <a:gd name="T3" fmla="*/ 911 h 930"/>
                  <a:gd name="T4" fmla="*/ 467 w 935"/>
                  <a:gd name="T5" fmla="*/ 891 h 930"/>
                  <a:gd name="T6" fmla="*/ 383 w 935"/>
                  <a:gd name="T7" fmla="*/ 923 h 930"/>
                  <a:gd name="T8" fmla="*/ 877 w 935"/>
                  <a:gd name="T9" fmla="*/ 481 h 930"/>
                  <a:gd name="T10" fmla="*/ 464 w 935"/>
                  <a:gd name="T11" fmla="*/ 890 h 930"/>
                  <a:gd name="T12" fmla="*/ 607 w 935"/>
                  <a:gd name="T13" fmla="*/ 283 h 930"/>
                  <a:gd name="T14" fmla="*/ 914 w 935"/>
                  <a:gd name="T15" fmla="*/ 515 h 930"/>
                  <a:gd name="T16" fmla="*/ 362 w 935"/>
                  <a:gd name="T17" fmla="*/ 900 h 930"/>
                  <a:gd name="T18" fmla="*/ 581 w 935"/>
                  <a:gd name="T19" fmla="*/ 288 h 930"/>
                  <a:gd name="T20" fmla="*/ 923 w 935"/>
                  <a:gd name="T21" fmla="*/ 465 h 930"/>
                  <a:gd name="T22" fmla="*/ 765 w 935"/>
                  <a:gd name="T23" fmla="*/ 392 h 930"/>
                  <a:gd name="T24" fmla="*/ 888 w 935"/>
                  <a:gd name="T25" fmla="*/ 496 h 930"/>
                  <a:gd name="T26" fmla="*/ 615 w 935"/>
                  <a:gd name="T27" fmla="*/ 882 h 930"/>
                  <a:gd name="T28" fmla="*/ 432 w 935"/>
                  <a:gd name="T29" fmla="*/ 181 h 930"/>
                  <a:gd name="T30" fmla="*/ 303 w 935"/>
                  <a:gd name="T31" fmla="*/ 209 h 930"/>
                  <a:gd name="T32" fmla="*/ 360 w 935"/>
                  <a:gd name="T33" fmla="*/ 195 h 930"/>
                  <a:gd name="T34" fmla="*/ 241 w 935"/>
                  <a:gd name="T35" fmla="*/ 168 h 930"/>
                  <a:gd name="T36" fmla="*/ 668 w 935"/>
                  <a:gd name="T37" fmla="*/ 878 h 930"/>
                  <a:gd name="T38" fmla="*/ 932 w 935"/>
                  <a:gd name="T39" fmla="*/ 560 h 930"/>
                  <a:gd name="T40" fmla="*/ 681 w 935"/>
                  <a:gd name="T41" fmla="*/ 881 h 930"/>
                  <a:gd name="T42" fmla="*/ 311 w 935"/>
                  <a:gd name="T43" fmla="*/ 166 h 930"/>
                  <a:gd name="T44" fmla="*/ 576 w 935"/>
                  <a:gd name="T45" fmla="*/ 569 h 930"/>
                  <a:gd name="T46" fmla="*/ 321 w 935"/>
                  <a:gd name="T47" fmla="*/ 215 h 930"/>
                  <a:gd name="T48" fmla="*/ 556 w 935"/>
                  <a:gd name="T49" fmla="*/ 566 h 930"/>
                  <a:gd name="T50" fmla="*/ 863 w 935"/>
                  <a:gd name="T51" fmla="*/ 697 h 930"/>
                  <a:gd name="T52" fmla="*/ 887 w 935"/>
                  <a:gd name="T53" fmla="*/ 622 h 930"/>
                  <a:gd name="T54" fmla="*/ 451 w 935"/>
                  <a:gd name="T55" fmla="*/ 253 h 930"/>
                  <a:gd name="T56" fmla="*/ 428 w 935"/>
                  <a:gd name="T57" fmla="*/ 245 h 930"/>
                  <a:gd name="T58" fmla="*/ 875 w 935"/>
                  <a:gd name="T59" fmla="*/ 320 h 930"/>
                  <a:gd name="T60" fmla="*/ 34 w 935"/>
                  <a:gd name="T61" fmla="*/ 611 h 930"/>
                  <a:gd name="T62" fmla="*/ 914 w 935"/>
                  <a:gd name="T63" fmla="*/ 518 h 930"/>
                  <a:gd name="T64" fmla="*/ 34 w 935"/>
                  <a:gd name="T65" fmla="*/ 611 h 930"/>
                  <a:gd name="T66" fmla="*/ 865 w 935"/>
                  <a:gd name="T67" fmla="*/ 222 h 930"/>
                  <a:gd name="T68" fmla="*/ 397 w 935"/>
                  <a:gd name="T69" fmla="*/ 692 h 930"/>
                  <a:gd name="T70" fmla="*/ 766 w 935"/>
                  <a:gd name="T71" fmla="*/ 349 h 930"/>
                  <a:gd name="T72" fmla="*/ 877 w 935"/>
                  <a:gd name="T73" fmla="*/ 244 h 930"/>
                  <a:gd name="T74" fmla="*/ 740 w 935"/>
                  <a:gd name="T75" fmla="*/ 383 h 930"/>
                  <a:gd name="T76" fmla="*/ 573 w 935"/>
                  <a:gd name="T77" fmla="*/ 376 h 930"/>
                  <a:gd name="T78" fmla="*/ 341 w 935"/>
                  <a:gd name="T79" fmla="*/ 645 h 930"/>
                  <a:gd name="T80" fmla="*/ 519 w 935"/>
                  <a:gd name="T81" fmla="*/ 364 h 930"/>
                  <a:gd name="T82" fmla="*/ 31 w 935"/>
                  <a:gd name="T83" fmla="*/ 478 h 930"/>
                  <a:gd name="T84" fmla="*/ 674 w 935"/>
                  <a:gd name="T85" fmla="*/ 287 h 930"/>
                  <a:gd name="T86" fmla="*/ 762 w 935"/>
                  <a:gd name="T87" fmla="*/ 82 h 930"/>
                  <a:gd name="T88" fmla="*/ 816 w 935"/>
                  <a:gd name="T89" fmla="*/ 131 h 930"/>
                  <a:gd name="T90" fmla="*/ 902 w 935"/>
                  <a:gd name="T91" fmla="*/ 448 h 930"/>
                  <a:gd name="T92" fmla="*/ 868 w 935"/>
                  <a:gd name="T93" fmla="*/ 425 h 930"/>
                  <a:gd name="T94" fmla="*/ 861 w 935"/>
                  <a:gd name="T95" fmla="*/ 396 h 930"/>
                  <a:gd name="T96" fmla="*/ 847 w 935"/>
                  <a:gd name="T97" fmla="*/ 171 h 930"/>
                  <a:gd name="T98" fmla="*/ 604 w 935"/>
                  <a:gd name="T99" fmla="*/ 5 h 930"/>
                  <a:gd name="T100" fmla="*/ 557 w 935"/>
                  <a:gd name="T101" fmla="*/ 29 h 930"/>
                  <a:gd name="T102" fmla="*/ 364 w 935"/>
                  <a:gd name="T103" fmla="*/ 170 h 930"/>
                  <a:gd name="T104" fmla="*/ 479 w 935"/>
                  <a:gd name="T105" fmla="*/ 31 h 930"/>
                  <a:gd name="T106" fmla="*/ 271 w 935"/>
                  <a:gd name="T107" fmla="*/ 191 h 930"/>
                  <a:gd name="T108" fmla="*/ 402 w 935"/>
                  <a:gd name="T109" fmla="*/ 69 h 930"/>
                  <a:gd name="T110" fmla="*/ 881 w 935"/>
                  <a:gd name="T111" fmla="*/ 388 h 930"/>
                  <a:gd name="T112" fmla="*/ 223 w 935"/>
                  <a:gd name="T113" fmla="*/ 202 h 930"/>
                  <a:gd name="T114" fmla="*/ 223 w 935"/>
                  <a:gd name="T115" fmla="*/ 202 h 930"/>
                  <a:gd name="T116" fmla="*/ 477 w 935"/>
                  <a:gd name="T117" fmla="*/ 218 h 930"/>
                  <a:gd name="T118" fmla="*/ 505 w 935"/>
                  <a:gd name="T119" fmla="*/ 178 h 930"/>
                  <a:gd name="T120" fmla="*/ 7 w 935"/>
                  <a:gd name="T121" fmla="*/ 416 h 930"/>
                  <a:gd name="T122" fmla="*/ 487 w 935"/>
                  <a:gd name="T123" fmla="*/ 15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5" h="930">
                    <a:moveTo>
                      <a:pt x="526" y="628"/>
                    </a:moveTo>
                    <a:cubicBezTo>
                      <a:pt x="541" y="613"/>
                      <a:pt x="555" y="598"/>
                      <a:pt x="570" y="583"/>
                    </a:cubicBezTo>
                    <a:cubicBezTo>
                      <a:pt x="570" y="583"/>
                      <a:pt x="570" y="583"/>
                      <a:pt x="570" y="584"/>
                    </a:cubicBezTo>
                    <a:cubicBezTo>
                      <a:pt x="568" y="589"/>
                      <a:pt x="564" y="594"/>
                      <a:pt x="562" y="600"/>
                    </a:cubicBezTo>
                    <a:cubicBezTo>
                      <a:pt x="560" y="604"/>
                      <a:pt x="560" y="608"/>
                      <a:pt x="559" y="612"/>
                    </a:cubicBezTo>
                    <a:cubicBezTo>
                      <a:pt x="557" y="617"/>
                      <a:pt x="554" y="621"/>
                      <a:pt x="551" y="625"/>
                    </a:cubicBezTo>
                    <a:cubicBezTo>
                      <a:pt x="549" y="629"/>
                      <a:pt x="545" y="633"/>
                      <a:pt x="540" y="635"/>
                    </a:cubicBezTo>
                    <a:cubicBezTo>
                      <a:pt x="536" y="637"/>
                      <a:pt x="529" y="636"/>
                      <a:pt x="527" y="631"/>
                    </a:cubicBezTo>
                    <a:cubicBezTo>
                      <a:pt x="527" y="630"/>
                      <a:pt x="527" y="629"/>
                      <a:pt x="526" y="628"/>
                    </a:cubicBezTo>
                    <a:close/>
                    <a:moveTo>
                      <a:pt x="385" y="239"/>
                    </a:moveTo>
                    <a:cubicBezTo>
                      <a:pt x="382" y="240"/>
                      <a:pt x="380" y="243"/>
                      <a:pt x="377" y="245"/>
                    </a:cubicBezTo>
                    <a:cubicBezTo>
                      <a:pt x="373" y="247"/>
                      <a:pt x="368" y="248"/>
                      <a:pt x="363" y="247"/>
                    </a:cubicBezTo>
                    <a:cubicBezTo>
                      <a:pt x="305" y="305"/>
                      <a:pt x="246" y="365"/>
                      <a:pt x="186" y="425"/>
                    </a:cubicBezTo>
                    <a:cubicBezTo>
                      <a:pt x="200" y="425"/>
                      <a:pt x="214" y="419"/>
                      <a:pt x="228" y="416"/>
                    </a:cubicBezTo>
                    <a:cubicBezTo>
                      <a:pt x="287" y="356"/>
                      <a:pt x="345" y="297"/>
                      <a:pt x="402" y="240"/>
                    </a:cubicBezTo>
                    <a:cubicBezTo>
                      <a:pt x="400" y="240"/>
                      <a:pt x="398" y="239"/>
                      <a:pt x="396" y="239"/>
                    </a:cubicBezTo>
                    <a:cubicBezTo>
                      <a:pt x="392" y="238"/>
                      <a:pt x="389" y="238"/>
                      <a:pt x="385" y="239"/>
                    </a:cubicBezTo>
                    <a:close/>
                    <a:moveTo>
                      <a:pt x="868" y="460"/>
                    </a:moveTo>
                    <a:cubicBezTo>
                      <a:pt x="871" y="457"/>
                      <a:pt x="874" y="454"/>
                      <a:pt x="877" y="451"/>
                    </a:cubicBezTo>
                    <a:cubicBezTo>
                      <a:pt x="877" y="450"/>
                      <a:pt x="877" y="450"/>
                      <a:pt x="877" y="450"/>
                    </a:cubicBezTo>
                    <a:cubicBezTo>
                      <a:pt x="871" y="444"/>
                      <a:pt x="867" y="437"/>
                      <a:pt x="863" y="430"/>
                    </a:cubicBezTo>
                    <a:cubicBezTo>
                      <a:pt x="860" y="432"/>
                      <a:pt x="858" y="435"/>
                      <a:pt x="856" y="437"/>
                    </a:cubicBezTo>
                    <a:cubicBezTo>
                      <a:pt x="860" y="444"/>
                      <a:pt x="865" y="452"/>
                      <a:pt x="868" y="460"/>
                    </a:cubicBezTo>
                    <a:close/>
                    <a:moveTo>
                      <a:pt x="390" y="895"/>
                    </a:moveTo>
                    <a:cubicBezTo>
                      <a:pt x="380" y="895"/>
                      <a:pt x="369" y="894"/>
                      <a:pt x="362" y="900"/>
                    </a:cubicBezTo>
                    <a:cubicBezTo>
                      <a:pt x="360" y="901"/>
                      <a:pt x="359" y="903"/>
                      <a:pt x="358" y="904"/>
                    </a:cubicBezTo>
                    <a:cubicBezTo>
                      <a:pt x="357" y="905"/>
                      <a:pt x="357" y="906"/>
                      <a:pt x="357" y="907"/>
                    </a:cubicBezTo>
                    <a:cubicBezTo>
                      <a:pt x="357" y="909"/>
                      <a:pt x="359" y="910"/>
                      <a:pt x="361" y="911"/>
                    </a:cubicBezTo>
                    <a:cubicBezTo>
                      <a:pt x="365" y="913"/>
                      <a:pt x="370" y="916"/>
                      <a:pt x="374" y="918"/>
                    </a:cubicBezTo>
                    <a:cubicBezTo>
                      <a:pt x="381" y="911"/>
                      <a:pt x="389" y="903"/>
                      <a:pt x="397" y="895"/>
                    </a:cubicBezTo>
                    <a:cubicBezTo>
                      <a:pt x="395" y="895"/>
                      <a:pt x="392" y="895"/>
                      <a:pt x="390" y="895"/>
                    </a:cubicBezTo>
                    <a:close/>
                    <a:moveTo>
                      <a:pt x="852" y="419"/>
                    </a:moveTo>
                    <a:cubicBezTo>
                      <a:pt x="851" y="418"/>
                      <a:pt x="850" y="417"/>
                      <a:pt x="848" y="417"/>
                    </a:cubicBezTo>
                    <a:cubicBezTo>
                      <a:pt x="847" y="418"/>
                      <a:pt x="847" y="419"/>
                      <a:pt x="847" y="420"/>
                    </a:cubicBezTo>
                    <a:cubicBezTo>
                      <a:pt x="847" y="421"/>
                      <a:pt x="848" y="422"/>
                      <a:pt x="848" y="423"/>
                    </a:cubicBezTo>
                    <a:cubicBezTo>
                      <a:pt x="851" y="428"/>
                      <a:pt x="853" y="432"/>
                      <a:pt x="856" y="437"/>
                    </a:cubicBezTo>
                    <a:cubicBezTo>
                      <a:pt x="858" y="435"/>
                      <a:pt x="860" y="432"/>
                      <a:pt x="863" y="430"/>
                    </a:cubicBezTo>
                    <a:cubicBezTo>
                      <a:pt x="860" y="426"/>
                      <a:pt x="856" y="422"/>
                      <a:pt x="852" y="419"/>
                    </a:cubicBezTo>
                    <a:close/>
                    <a:moveTo>
                      <a:pt x="508" y="886"/>
                    </a:moveTo>
                    <a:cubicBezTo>
                      <a:pt x="504" y="886"/>
                      <a:pt x="500" y="884"/>
                      <a:pt x="496" y="885"/>
                    </a:cubicBezTo>
                    <a:cubicBezTo>
                      <a:pt x="490" y="886"/>
                      <a:pt x="486" y="892"/>
                      <a:pt x="480" y="893"/>
                    </a:cubicBezTo>
                    <a:cubicBezTo>
                      <a:pt x="475" y="894"/>
                      <a:pt x="471" y="892"/>
                      <a:pt x="467" y="891"/>
                    </a:cubicBezTo>
                    <a:cubicBezTo>
                      <a:pt x="452" y="905"/>
                      <a:pt x="439" y="918"/>
                      <a:pt x="428" y="928"/>
                    </a:cubicBezTo>
                    <a:cubicBezTo>
                      <a:pt x="441" y="929"/>
                      <a:pt x="454" y="930"/>
                      <a:pt x="467" y="930"/>
                    </a:cubicBezTo>
                    <a:cubicBezTo>
                      <a:pt x="480" y="917"/>
                      <a:pt x="495" y="901"/>
                      <a:pt x="513" y="884"/>
                    </a:cubicBezTo>
                    <a:cubicBezTo>
                      <a:pt x="511" y="885"/>
                      <a:pt x="510" y="885"/>
                      <a:pt x="508" y="886"/>
                    </a:cubicBezTo>
                    <a:close/>
                    <a:moveTo>
                      <a:pt x="548" y="882"/>
                    </a:moveTo>
                    <a:cubicBezTo>
                      <a:pt x="547" y="882"/>
                      <a:pt x="546" y="882"/>
                      <a:pt x="545" y="881"/>
                    </a:cubicBezTo>
                    <a:cubicBezTo>
                      <a:pt x="539" y="879"/>
                      <a:pt x="533" y="875"/>
                      <a:pt x="527" y="876"/>
                    </a:cubicBezTo>
                    <a:cubicBezTo>
                      <a:pt x="522" y="877"/>
                      <a:pt x="518" y="881"/>
                      <a:pt x="513" y="884"/>
                    </a:cubicBezTo>
                    <a:cubicBezTo>
                      <a:pt x="495" y="901"/>
                      <a:pt x="480" y="917"/>
                      <a:pt x="467" y="930"/>
                    </a:cubicBezTo>
                    <a:cubicBezTo>
                      <a:pt x="479" y="930"/>
                      <a:pt x="490" y="929"/>
                      <a:pt x="502" y="928"/>
                    </a:cubicBezTo>
                    <a:cubicBezTo>
                      <a:pt x="515" y="915"/>
                      <a:pt x="530" y="900"/>
                      <a:pt x="548" y="882"/>
                    </a:cubicBezTo>
                    <a:close/>
                    <a:moveTo>
                      <a:pt x="397" y="895"/>
                    </a:moveTo>
                    <a:cubicBezTo>
                      <a:pt x="389" y="903"/>
                      <a:pt x="381" y="911"/>
                      <a:pt x="374" y="918"/>
                    </a:cubicBezTo>
                    <a:cubicBezTo>
                      <a:pt x="377" y="920"/>
                      <a:pt x="380" y="921"/>
                      <a:pt x="383" y="923"/>
                    </a:cubicBezTo>
                    <a:cubicBezTo>
                      <a:pt x="391" y="924"/>
                      <a:pt x="399" y="925"/>
                      <a:pt x="407" y="926"/>
                    </a:cubicBezTo>
                    <a:cubicBezTo>
                      <a:pt x="417" y="916"/>
                      <a:pt x="428" y="905"/>
                      <a:pt x="440" y="892"/>
                    </a:cubicBezTo>
                    <a:cubicBezTo>
                      <a:pt x="426" y="894"/>
                      <a:pt x="412" y="895"/>
                      <a:pt x="397" y="895"/>
                    </a:cubicBezTo>
                    <a:close/>
                    <a:moveTo>
                      <a:pt x="141" y="338"/>
                    </a:moveTo>
                    <a:cubicBezTo>
                      <a:pt x="183" y="295"/>
                      <a:pt x="225" y="253"/>
                      <a:pt x="265" y="213"/>
                    </a:cubicBezTo>
                    <a:cubicBezTo>
                      <a:pt x="255" y="214"/>
                      <a:pt x="245" y="215"/>
                      <a:pt x="236" y="216"/>
                    </a:cubicBezTo>
                    <a:cubicBezTo>
                      <a:pt x="233" y="216"/>
                      <a:pt x="230" y="216"/>
                      <a:pt x="227" y="218"/>
                    </a:cubicBezTo>
                    <a:cubicBezTo>
                      <a:pt x="225" y="219"/>
                      <a:pt x="223" y="221"/>
                      <a:pt x="222" y="223"/>
                    </a:cubicBezTo>
                    <a:cubicBezTo>
                      <a:pt x="212" y="236"/>
                      <a:pt x="198" y="247"/>
                      <a:pt x="184" y="257"/>
                    </a:cubicBezTo>
                    <a:cubicBezTo>
                      <a:pt x="174" y="268"/>
                      <a:pt x="163" y="279"/>
                      <a:pt x="153" y="289"/>
                    </a:cubicBezTo>
                    <a:cubicBezTo>
                      <a:pt x="149" y="295"/>
                      <a:pt x="147" y="300"/>
                      <a:pt x="145" y="307"/>
                    </a:cubicBezTo>
                    <a:cubicBezTo>
                      <a:pt x="143" y="317"/>
                      <a:pt x="143" y="328"/>
                      <a:pt x="141" y="338"/>
                    </a:cubicBezTo>
                    <a:close/>
                    <a:moveTo>
                      <a:pt x="875" y="476"/>
                    </a:moveTo>
                    <a:cubicBezTo>
                      <a:pt x="876" y="478"/>
                      <a:pt x="876" y="480"/>
                      <a:pt x="877" y="481"/>
                    </a:cubicBezTo>
                    <a:cubicBezTo>
                      <a:pt x="880" y="478"/>
                      <a:pt x="883" y="475"/>
                      <a:pt x="886" y="472"/>
                    </a:cubicBezTo>
                    <a:cubicBezTo>
                      <a:pt x="886" y="471"/>
                      <a:pt x="886" y="471"/>
                      <a:pt x="886" y="471"/>
                    </a:cubicBezTo>
                    <a:cubicBezTo>
                      <a:pt x="885" y="469"/>
                      <a:pt x="884" y="467"/>
                      <a:pt x="884" y="465"/>
                    </a:cubicBezTo>
                    <a:cubicBezTo>
                      <a:pt x="883" y="463"/>
                      <a:pt x="884" y="462"/>
                      <a:pt x="883" y="460"/>
                    </a:cubicBezTo>
                    <a:cubicBezTo>
                      <a:pt x="883" y="456"/>
                      <a:pt x="880" y="453"/>
                      <a:pt x="877" y="451"/>
                    </a:cubicBezTo>
                    <a:cubicBezTo>
                      <a:pt x="874" y="454"/>
                      <a:pt x="871" y="457"/>
                      <a:pt x="868" y="460"/>
                    </a:cubicBezTo>
                    <a:cubicBezTo>
                      <a:pt x="871" y="465"/>
                      <a:pt x="873" y="471"/>
                      <a:pt x="875" y="476"/>
                    </a:cubicBezTo>
                    <a:close/>
                    <a:moveTo>
                      <a:pt x="464" y="890"/>
                    </a:moveTo>
                    <a:cubicBezTo>
                      <a:pt x="460" y="889"/>
                      <a:pt x="456" y="890"/>
                      <a:pt x="452" y="891"/>
                    </a:cubicBezTo>
                    <a:cubicBezTo>
                      <a:pt x="448" y="891"/>
                      <a:pt x="444" y="892"/>
                      <a:pt x="440" y="892"/>
                    </a:cubicBezTo>
                    <a:cubicBezTo>
                      <a:pt x="428" y="905"/>
                      <a:pt x="417" y="916"/>
                      <a:pt x="407" y="926"/>
                    </a:cubicBezTo>
                    <a:cubicBezTo>
                      <a:pt x="414" y="927"/>
                      <a:pt x="421" y="928"/>
                      <a:pt x="428" y="928"/>
                    </a:cubicBezTo>
                    <a:cubicBezTo>
                      <a:pt x="439" y="918"/>
                      <a:pt x="452" y="905"/>
                      <a:pt x="467" y="891"/>
                    </a:cubicBezTo>
                    <a:cubicBezTo>
                      <a:pt x="466" y="890"/>
                      <a:pt x="465" y="890"/>
                      <a:pt x="464" y="890"/>
                    </a:cubicBezTo>
                    <a:close/>
                    <a:moveTo>
                      <a:pt x="777" y="413"/>
                    </a:moveTo>
                    <a:cubicBezTo>
                      <a:pt x="777" y="412"/>
                      <a:pt x="777" y="412"/>
                      <a:pt x="777" y="411"/>
                    </a:cubicBezTo>
                    <a:cubicBezTo>
                      <a:pt x="775" y="413"/>
                      <a:pt x="773" y="415"/>
                      <a:pt x="771" y="417"/>
                    </a:cubicBezTo>
                    <a:cubicBezTo>
                      <a:pt x="774" y="417"/>
                      <a:pt x="776" y="415"/>
                      <a:pt x="777" y="413"/>
                    </a:cubicBezTo>
                    <a:close/>
                    <a:moveTo>
                      <a:pt x="607" y="283"/>
                    </a:moveTo>
                    <a:cubicBezTo>
                      <a:pt x="604" y="283"/>
                      <a:pt x="602" y="287"/>
                      <a:pt x="599" y="289"/>
                    </a:cubicBezTo>
                    <a:cubicBezTo>
                      <a:pt x="597" y="291"/>
                      <a:pt x="595" y="291"/>
                      <a:pt x="592" y="291"/>
                    </a:cubicBezTo>
                    <a:cubicBezTo>
                      <a:pt x="571" y="313"/>
                      <a:pt x="549" y="334"/>
                      <a:pt x="528" y="356"/>
                    </a:cubicBezTo>
                    <a:cubicBezTo>
                      <a:pt x="528" y="358"/>
                      <a:pt x="528" y="361"/>
                      <a:pt x="530" y="363"/>
                    </a:cubicBezTo>
                    <a:cubicBezTo>
                      <a:pt x="533" y="369"/>
                      <a:pt x="542" y="367"/>
                      <a:pt x="549" y="365"/>
                    </a:cubicBezTo>
                    <a:cubicBezTo>
                      <a:pt x="551" y="364"/>
                      <a:pt x="554" y="363"/>
                      <a:pt x="556" y="362"/>
                    </a:cubicBezTo>
                    <a:cubicBezTo>
                      <a:pt x="579" y="339"/>
                      <a:pt x="601" y="316"/>
                      <a:pt x="624" y="294"/>
                    </a:cubicBezTo>
                    <a:cubicBezTo>
                      <a:pt x="621" y="290"/>
                      <a:pt x="617" y="288"/>
                      <a:pt x="613" y="285"/>
                    </a:cubicBezTo>
                    <a:cubicBezTo>
                      <a:pt x="611" y="284"/>
                      <a:pt x="609" y="282"/>
                      <a:pt x="607" y="283"/>
                    </a:cubicBezTo>
                    <a:close/>
                    <a:moveTo>
                      <a:pt x="572" y="889"/>
                    </a:moveTo>
                    <a:cubicBezTo>
                      <a:pt x="570" y="887"/>
                      <a:pt x="569" y="884"/>
                      <a:pt x="566" y="883"/>
                    </a:cubicBezTo>
                    <a:cubicBezTo>
                      <a:pt x="564" y="882"/>
                      <a:pt x="561" y="883"/>
                      <a:pt x="559" y="883"/>
                    </a:cubicBezTo>
                    <a:cubicBezTo>
                      <a:pt x="555" y="884"/>
                      <a:pt x="551" y="883"/>
                      <a:pt x="548" y="882"/>
                    </a:cubicBezTo>
                    <a:cubicBezTo>
                      <a:pt x="530" y="900"/>
                      <a:pt x="515" y="915"/>
                      <a:pt x="502" y="928"/>
                    </a:cubicBezTo>
                    <a:cubicBezTo>
                      <a:pt x="515" y="927"/>
                      <a:pt x="529" y="926"/>
                      <a:pt x="542" y="924"/>
                    </a:cubicBezTo>
                    <a:cubicBezTo>
                      <a:pt x="552" y="914"/>
                      <a:pt x="563" y="903"/>
                      <a:pt x="575" y="891"/>
                    </a:cubicBezTo>
                    <a:cubicBezTo>
                      <a:pt x="574" y="891"/>
                      <a:pt x="573" y="890"/>
                      <a:pt x="572" y="889"/>
                    </a:cubicBezTo>
                    <a:close/>
                    <a:moveTo>
                      <a:pt x="890" y="506"/>
                    </a:moveTo>
                    <a:cubicBezTo>
                      <a:pt x="890" y="507"/>
                      <a:pt x="890" y="509"/>
                      <a:pt x="891" y="510"/>
                    </a:cubicBezTo>
                    <a:cubicBezTo>
                      <a:pt x="893" y="512"/>
                      <a:pt x="895" y="512"/>
                      <a:pt x="897" y="512"/>
                    </a:cubicBezTo>
                    <a:cubicBezTo>
                      <a:pt x="901" y="513"/>
                      <a:pt x="904" y="516"/>
                      <a:pt x="908" y="518"/>
                    </a:cubicBezTo>
                    <a:cubicBezTo>
                      <a:pt x="909" y="518"/>
                      <a:pt x="909" y="519"/>
                      <a:pt x="910" y="519"/>
                    </a:cubicBezTo>
                    <a:cubicBezTo>
                      <a:pt x="911" y="517"/>
                      <a:pt x="912" y="516"/>
                      <a:pt x="914" y="515"/>
                    </a:cubicBezTo>
                    <a:cubicBezTo>
                      <a:pt x="914" y="514"/>
                      <a:pt x="913" y="513"/>
                      <a:pt x="913" y="513"/>
                    </a:cubicBezTo>
                    <a:cubicBezTo>
                      <a:pt x="913" y="513"/>
                      <a:pt x="913" y="512"/>
                      <a:pt x="912" y="512"/>
                    </a:cubicBezTo>
                    <a:cubicBezTo>
                      <a:pt x="912" y="511"/>
                      <a:pt x="911" y="510"/>
                      <a:pt x="910" y="508"/>
                    </a:cubicBezTo>
                    <a:cubicBezTo>
                      <a:pt x="909" y="507"/>
                      <a:pt x="909" y="505"/>
                      <a:pt x="907" y="504"/>
                    </a:cubicBezTo>
                    <a:cubicBezTo>
                      <a:pt x="906" y="504"/>
                      <a:pt x="905" y="504"/>
                      <a:pt x="904" y="504"/>
                    </a:cubicBezTo>
                    <a:cubicBezTo>
                      <a:pt x="903" y="504"/>
                      <a:pt x="901" y="504"/>
                      <a:pt x="899" y="503"/>
                    </a:cubicBezTo>
                    <a:cubicBezTo>
                      <a:pt x="898" y="503"/>
                      <a:pt x="897" y="502"/>
                      <a:pt x="896" y="502"/>
                    </a:cubicBezTo>
                    <a:cubicBezTo>
                      <a:pt x="895" y="501"/>
                      <a:pt x="893" y="501"/>
                      <a:pt x="892" y="501"/>
                    </a:cubicBezTo>
                    <a:cubicBezTo>
                      <a:pt x="892" y="501"/>
                      <a:pt x="892" y="501"/>
                      <a:pt x="892" y="501"/>
                    </a:cubicBezTo>
                    <a:cubicBezTo>
                      <a:pt x="891" y="502"/>
                      <a:pt x="891" y="502"/>
                      <a:pt x="891" y="503"/>
                    </a:cubicBezTo>
                    <a:cubicBezTo>
                      <a:pt x="890" y="504"/>
                      <a:pt x="890" y="505"/>
                      <a:pt x="890" y="506"/>
                    </a:cubicBezTo>
                    <a:close/>
                    <a:moveTo>
                      <a:pt x="359" y="903"/>
                    </a:moveTo>
                    <a:cubicBezTo>
                      <a:pt x="358" y="903"/>
                      <a:pt x="358" y="903"/>
                      <a:pt x="358" y="904"/>
                    </a:cubicBezTo>
                    <a:cubicBezTo>
                      <a:pt x="359" y="903"/>
                      <a:pt x="360" y="901"/>
                      <a:pt x="362" y="900"/>
                    </a:cubicBezTo>
                    <a:cubicBezTo>
                      <a:pt x="361" y="901"/>
                      <a:pt x="359" y="902"/>
                      <a:pt x="359" y="903"/>
                    </a:cubicBezTo>
                    <a:close/>
                    <a:moveTo>
                      <a:pt x="517" y="330"/>
                    </a:moveTo>
                    <a:cubicBezTo>
                      <a:pt x="534" y="312"/>
                      <a:pt x="552" y="294"/>
                      <a:pt x="570" y="277"/>
                    </a:cubicBezTo>
                    <a:cubicBezTo>
                      <a:pt x="570" y="277"/>
                      <a:pt x="569" y="276"/>
                      <a:pt x="569" y="276"/>
                    </a:cubicBezTo>
                    <a:cubicBezTo>
                      <a:pt x="569" y="276"/>
                      <a:pt x="568" y="276"/>
                      <a:pt x="567" y="275"/>
                    </a:cubicBezTo>
                    <a:cubicBezTo>
                      <a:pt x="566" y="275"/>
                      <a:pt x="565" y="274"/>
                      <a:pt x="564" y="273"/>
                    </a:cubicBezTo>
                    <a:cubicBezTo>
                      <a:pt x="561" y="270"/>
                      <a:pt x="558" y="266"/>
                      <a:pt x="556" y="261"/>
                    </a:cubicBezTo>
                    <a:cubicBezTo>
                      <a:pt x="556" y="260"/>
                      <a:pt x="556" y="259"/>
                      <a:pt x="556" y="258"/>
                    </a:cubicBezTo>
                    <a:cubicBezTo>
                      <a:pt x="538" y="276"/>
                      <a:pt x="520" y="294"/>
                      <a:pt x="502" y="312"/>
                    </a:cubicBezTo>
                    <a:cubicBezTo>
                      <a:pt x="505" y="316"/>
                      <a:pt x="507" y="320"/>
                      <a:pt x="510" y="323"/>
                    </a:cubicBezTo>
                    <a:cubicBezTo>
                      <a:pt x="512" y="326"/>
                      <a:pt x="514" y="328"/>
                      <a:pt x="517" y="330"/>
                    </a:cubicBezTo>
                    <a:close/>
                    <a:moveTo>
                      <a:pt x="591" y="291"/>
                    </a:moveTo>
                    <a:cubicBezTo>
                      <a:pt x="589" y="291"/>
                      <a:pt x="588" y="290"/>
                      <a:pt x="586" y="289"/>
                    </a:cubicBezTo>
                    <a:cubicBezTo>
                      <a:pt x="585" y="289"/>
                      <a:pt x="583" y="289"/>
                      <a:pt x="581" y="288"/>
                    </a:cubicBezTo>
                    <a:cubicBezTo>
                      <a:pt x="580" y="287"/>
                      <a:pt x="579" y="286"/>
                      <a:pt x="579" y="285"/>
                    </a:cubicBezTo>
                    <a:cubicBezTo>
                      <a:pt x="579" y="284"/>
                      <a:pt x="579" y="284"/>
                      <a:pt x="579" y="283"/>
                    </a:cubicBezTo>
                    <a:cubicBezTo>
                      <a:pt x="578" y="282"/>
                      <a:pt x="577" y="281"/>
                      <a:pt x="576" y="280"/>
                    </a:cubicBezTo>
                    <a:cubicBezTo>
                      <a:pt x="574" y="280"/>
                      <a:pt x="573" y="280"/>
                      <a:pt x="572" y="279"/>
                    </a:cubicBezTo>
                    <a:cubicBezTo>
                      <a:pt x="571" y="278"/>
                      <a:pt x="570" y="277"/>
                      <a:pt x="570" y="277"/>
                    </a:cubicBezTo>
                    <a:cubicBezTo>
                      <a:pt x="552" y="294"/>
                      <a:pt x="534" y="312"/>
                      <a:pt x="517" y="330"/>
                    </a:cubicBezTo>
                    <a:cubicBezTo>
                      <a:pt x="522" y="336"/>
                      <a:pt x="527" y="341"/>
                      <a:pt x="528" y="349"/>
                    </a:cubicBezTo>
                    <a:cubicBezTo>
                      <a:pt x="528" y="351"/>
                      <a:pt x="528" y="353"/>
                      <a:pt x="528" y="356"/>
                    </a:cubicBezTo>
                    <a:cubicBezTo>
                      <a:pt x="549" y="334"/>
                      <a:pt x="571" y="313"/>
                      <a:pt x="592" y="291"/>
                    </a:cubicBezTo>
                    <a:cubicBezTo>
                      <a:pt x="591" y="291"/>
                      <a:pt x="591" y="291"/>
                      <a:pt x="591" y="291"/>
                    </a:cubicBezTo>
                    <a:close/>
                    <a:moveTo>
                      <a:pt x="908" y="481"/>
                    </a:moveTo>
                    <a:cubicBezTo>
                      <a:pt x="908" y="482"/>
                      <a:pt x="909" y="482"/>
                      <a:pt x="910" y="483"/>
                    </a:cubicBezTo>
                    <a:cubicBezTo>
                      <a:pt x="914" y="479"/>
                      <a:pt x="918" y="475"/>
                      <a:pt x="922" y="471"/>
                    </a:cubicBezTo>
                    <a:cubicBezTo>
                      <a:pt x="922" y="469"/>
                      <a:pt x="923" y="467"/>
                      <a:pt x="923" y="465"/>
                    </a:cubicBezTo>
                    <a:cubicBezTo>
                      <a:pt x="923" y="462"/>
                      <a:pt x="923" y="458"/>
                      <a:pt x="925" y="455"/>
                    </a:cubicBezTo>
                    <a:cubicBezTo>
                      <a:pt x="925" y="454"/>
                      <a:pt x="926" y="452"/>
                      <a:pt x="926" y="451"/>
                    </a:cubicBezTo>
                    <a:cubicBezTo>
                      <a:pt x="926" y="449"/>
                      <a:pt x="925" y="448"/>
                      <a:pt x="925" y="447"/>
                    </a:cubicBezTo>
                    <a:cubicBezTo>
                      <a:pt x="923" y="443"/>
                      <a:pt x="923" y="439"/>
                      <a:pt x="923" y="435"/>
                    </a:cubicBezTo>
                    <a:cubicBezTo>
                      <a:pt x="923" y="435"/>
                      <a:pt x="924" y="434"/>
                      <a:pt x="924" y="434"/>
                    </a:cubicBezTo>
                    <a:cubicBezTo>
                      <a:pt x="916" y="441"/>
                      <a:pt x="909" y="449"/>
                      <a:pt x="901" y="456"/>
                    </a:cubicBezTo>
                    <a:cubicBezTo>
                      <a:pt x="902" y="464"/>
                      <a:pt x="903" y="472"/>
                      <a:pt x="906" y="479"/>
                    </a:cubicBezTo>
                    <a:cubicBezTo>
                      <a:pt x="907" y="480"/>
                      <a:pt x="907" y="481"/>
                      <a:pt x="908" y="481"/>
                    </a:cubicBezTo>
                    <a:close/>
                    <a:moveTo>
                      <a:pt x="776" y="404"/>
                    </a:moveTo>
                    <a:cubicBezTo>
                      <a:pt x="776" y="402"/>
                      <a:pt x="774" y="399"/>
                      <a:pt x="772" y="397"/>
                    </a:cubicBezTo>
                    <a:cubicBezTo>
                      <a:pt x="771" y="396"/>
                      <a:pt x="769" y="395"/>
                      <a:pt x="768" y="394"/>
                    </a:cubicBezTo>
                    <a:cubicBezTo>
                      <a:pt x="768" y="393"/>
                      <a:pt x="768" y="392"/>
                      <a:pt x="767" y="392"/>
                    </a:cubicBezTo>
                    <a:cubicBezTo>
                      <a:pt x="767" y="391"/>
                      <a:pt x="766" y="391"/>
                      <a:pt x="765" y="391"/>
                    </a:cubicBezTo>
                    <a:cubicBezTo>
                      <a:pt x="765" y="391"/>
                      <a:pt x="765" y="392"/>
                      <a:pt x="765" y="392"/>
                    </a:cubicBezTo>
                    <a:cubicBezTo>
                      <a:pt x="764" y="394"/>
                      <a:pt x="764" y="396"/>
                      <a:pt x="764" y="398"/>
                    </a:cubicBezTo>
                    <a:cubicBezTo>
                      <a:pt x="764" y="399"/>
                      <a:pt x="764" y="401"/>
                      <a:pt x="764" y="402"/>
                    </a:cubicBezTo>
                    <a:cubicBezTo>
                      <a:pt x="765" y="404"/>
                      <a:pt x="765" y="406"/>
                      <a:pt x="765" y="408"/>
                    </a:cubicBezTo>
                    <a:cubicBezTo>
                      <a:pt x="765" y="410"/>
                      <a:pt x="766" y="412"/>
                      <a:pt x="766" y="413"/>
                    </a:cubicBezTo>
                    <a:cubicBezTo>
                      <a:pt x="767" y="415"/>
                      <a:pt x="768" y="416"/>
                      <a:pt x="770" y="417"/>
                    </a:cubicBezTo>
                    <a:cubicBezTo>
                      <a:pt x="770" y="417"/>
                      <a:pt x="771" y="417"/>
                      <a:pt x="771" y="417"/>
                    </a:cubicBezTo>
                    <a:cubicBezTo>
                      <a:pt x="773" y="415"/>
                      <a:pt x="775" y="413"/>
                      <a:pt x="777" y="411"/>
                    </a:cubicBezTo>
                    <a:cubicBezTo>
                      <a:pt x="778" y="409"/>
                      <a:pt x="777" y="406"/>
                      <a:pt x="776" y="404"/>
                    </a:cubicBezTo>
                    <a:close/>
                    <a:moveTo>
                      <a:pt x="891" y="503"/>
                    </a:moveTo>
                    <a:cubicBezTo>
                      <a:pt x="891" y="502"/>
                      <a:pt x="891" y="502"/>
                      <a:pt x="892" y="501"/>
                    </a:cubicBezTo>
                    <a:cubicBezTo>
                      <a:pt x="891" y="502"/>
                      <a:pt x="891" y="502"/>
                      <a:pt x="891" y="503"/>
                    </a:cubicBezTo>
                    <a:close/>
                    <a:moveTo>
                      <a:pt x="882" y="495"/>
                    </a:moveTo>
                    <a:cubicBezTo>
                      <a:pt x="883" y="496"/>
                      <a:pt x="883" y="496"/>
                      <a:pt x="884" y="497"/>
                    </a:cubicBezTo>
                    <a:cubicBezTo>
                      <a:pt x="885" y="497"/>
                      <a:pt x="887" y="497"/>
                      <a:pt x="888" y="496"/>
                    </a:cubicBezTo>
                    <a:cubicBezTo>
                      <a:pt x="889" y="494"/>
                      <a:pt x="889" y="493"/>
                      <a:pt x="889" y="492"/>
                    </a:cubicBezTo>
                    <a:cubicBezTo>
                      <a:pt x="890" y="485"/>
                      <a:pt x="889" y="478"/>
                      <a:pt x="886" y="472"/>
                    </a:cubicBezTo>
                    <a:cubicBezTo>
                      <a:pt x="883" y="475"/>
                      <a:pt x="880" y="478"/>
                      <a:pt x="877" y="481"/>
                    </a:cubicBezTo>
                    <a:cubicBezTo>
                      <a:pt x="878" y="486"/>
                      <a:pt x="880" y="491"/>
                      <a:pt x="882" y="495"/>
                    </a:cubicBezTo>
                    <a:close/>
                    <a:moveTo>
                      <a:pt x="612" y="334"/>
                    </a:moveTo>
                    <a:cubicBezTo>
                      <a:pt x="622" y="327"/>
                      <a:pt x="632" y="318"/>
                      <a:pt x="631" y="306"/>
                    </a:cubicBezTo>
                    <a:cubicBezTo>
                      <a:pt x="630" y="301"/>
                      <a:pt x="627" y="297"/>
                      <a:pt x="624" y="294"/>
                    </a:cubicBezTo>
                    <a:cubicBezTo>
                      <a:pt x="601" y="316"/>
                      <a:pt x="579" y="339"/>
                      <a:pt x="556" y="362"/>
                    </a:cubicBezTo>
                    <a:cubicBezTo>
                      <a:pt x="576" y="355"/>
                      <a:pt x="594" y="345"/>
                      <a:pt x="612" y="334"/>
                    </a:cubicBezTo>
                    <a:close/>
                    <a:moveTo>
                      <a:pt x="587" y="890"/>
                    </a:moveTo>
                    <a:cubicBezTo>
                      <a:pt x="583" y="892"/>
                      <a:pt x="578" y="893"/>
                      <a:pt x="575" y="891"/>
                    </a:cubicBezTo>
                    <a:cubicBezTo>
                      <a:pt x="563" y="903"/>
                      <a:pt x="552" y="914"/>
                      <a:pt x="542" y="924"/>
                    </a:cubicBezTo>
                    <a:cubicBezTo>
                      <a:pt x="555" y="922"/>
                      <a:pt x="567" y="919"/>
                      <a:pt x="580" y="916"/>
                    </a:cubicBezTo>
                    <a:cubicBezTo>
                      <a:pt x="590" y="906"/>
                      <a:pt x="602" y="895"/>
                      <a:pt x="615" y="882"/>
                    </a:cubicBezTo>
                    <a:cubicBezTo>
                      <a:pt x="606" y="884"/>
                      <a:pt x="596" y="888"/>
                      <a:pt x="587" y="890"/>
                    </a:cubicBezTo>
                    <a:close/>
                    <a:moveTo>
                      <a:pt x="487" y="178"/>
                    </a:moveTo>
                    <a:cubicBezTo>
                      <a:pt x="485" y="178"/>
                      <a:pt x="483" y="178"/>
                      <a:pt x="481" y="178"/>
                    </a:cubicBezTo>
                    <a:cubicBezTo>
                      <a:pt x="477" y="178"/>
                      <a:pt x="473" y="178"/>
                      <a:pt x="468" y="179"/>
                    </a:cubicBezTo>
                    <a:cubicBezTo>
                      <a:pt x="466" y="179"/>
                      <a:pt x="464" y="179"/>
                      <a:pt x="462" y="180"/>
                    </a:cubicBezTo>
                    <a:cubicBezTo>
                      <a:pt x="453" y="188"/>
                      <a:pt x="444" y="197"/>
                      <a:pt x="435" y="207"/>
                    </a:cubicBezTo>
                    <a:cubicBezTo>
                      <a:pt x="437" y="208"/>
                      <a:pt x="439" y="208"/>
                      <a:pt x="441" y="209"/>
                    </a:cubicBezTo>
                    <a:cubicBezTo>
                      <a:pt x="447" y="211"/>
                      <a:pt x="453" y="212"/>
                      <a:pt x="460" y="211"/>
                    </a:cubicBezTo>
                    <a:cubicBezTo>
                      <a:pt x="463" y="211"/>
                      <a:pt x="466" y="210"/>
                      <a:pt x="469" y="209"/>
                    </a:cubicBezTo>
                    <a:cubicBezTo>
                      <a:pt x="469" y="209"/>
                      <a:pt x="469" y="209"/>
                      <a:pt x="469" y="209"/>
                    </a:cubicBezTo>
                    <a:cubicBezTo>
                      <a:pt x="479" y="199"/>
                      <a:pt x="488" y="190"/>
                      <a:pt x="498" y="180"/>
                    </a:cubicBezTo>
                    <a:cubicBezTo>
                      <a:pt x="496" y="180"/>
                      <a:pt x="495" y="180"/>
                      <a:pt x="494" y="179"/>
                    </a:cubicBezTo>
                    <a:cubicBezTo>
                      <a:pt x="492" y="179"/>
                      <a:pt x="490" y="178"/>
                      <a:pt x="487" y="178"/>
                    </a:cubicBezTo>
                    <a:close/>
                    <a:moveTo>
                      <a:pt x="432" y="181"/>
                    </a:moveTo>
                    <a:cubicBezTo>
                      <a:pt x="434" y="179"/>
                      <a:pt x="434" y="177"/>
                      <a:pt x="434" y="175"/>
                    </a:cubicBezTo>
                    <a:cubicBezTo>
                      <a:pt x="431" y="178"/>
                      <a:pt x="428" y="181"/>
                      <a:pt x="426" y="184"/>
                    </a:cubicBezTo>
                    <a:cubicBezTo>
                      <a:pt x="428" y="184"/>
                      <a:pt x="431" y="183"/>
                      <a:pt x="432" y="181"/>
                    </a:cubicBezTo>
                    <a:close/>
                    <a:moveTo>
                      <a:pt x="3" y="377"/>
                    </a:moveTo>
                    <a:cubicBezTo>
                      <a:pt x="2" y="388"/>
                      <a:pt x="1" y="399"/>
                      <a:pt x="1" y="410"/>
                    </a:cubicBezTo>
                    <a:cubicBezTo>
                      <a:pt x="3" y="408"/>
                      <a:pt x="4" y="406"/>
                      <a:pt x="6" y="404"/>
                    </a:cubicBezTo>
                    <a:cubicBezTo>
                      <a:pt x="5" y="395"/>
                      <a:pt x="4" y="386"/>
                      <a:pt x="3" y="377"/>
                    </a:cubicBezTo>
                    <a:close/>
                    <a:moveTo>
                      <a:pt x="291" y="210"/>
                    </a:moveTo>
                    <a:cubicBezTo>
                      <a:pt x="282" y="211"/>
                      <a:pt x="274" y="212"/>
                      <a:pt x="265" y="213"/>
                    </a:cubicBezTo>
                    <a:cubicBezTo>
                      <a:pt x="225" y="253"/>
                      <a:pt x="183" y="295"/>
                      <a:pt x="141" y="338"/>
                    </a:cubicBezTo>
                    <a:cubicBezTo>
                      <a:pt x="140" y="342"/>
                      <a:pt x="138" y="346"/>
                      <a:pt x="136" y="350"/>
                    </a:cubicBezTo>
                    <a:cubicBezTo>
                      <a:pt x="134" y="353"/>
                      <a:pt x="131" y="356"/>
                      <a:pt x="130" y="360"/>
                    </a:cubicBezTo>
                    <a:cubicBezTo>
                      <a:pt x="127" y="367"/>
                      <a:pt x="130" y="374"/>
                      <a:pt x="134" y="380"/>
                    </a:cubicBezTo>
                    <a:cubicBezTo>
                      <a:pt x="192" y="322"/>
                      <a:pt x="249" y="264"/>
                      <a:pt x="303" y="209"/>
                    </a:cubicBezTo>
                    <a:cubicBezTo>
                      <a:pt x="299" y="209"/>
                      <a:pt x="295" y="210"/>
                      <a:pt x="291" y="210"/>
                    </a:cubicBezTo>
                    <a:close/>
                    <a:moveTo>
                      <a:pt x="346" y="183"/>
                    </a:moveTo>
                    <a:cubicBezTo>
                      <a:pt x="348" y="184"/>
                      <a:pt x="349" y="186"/>
                      <a:pt x="351" y="188"/>
                    </a:cubicBezTo>
                    <a:cubicBezTo>
                      <a:pt x="353" y="186"/>
                      <a:pt x="356" y="184"/>
                      <a:pt x="358" y="181"/>
                    </a:cubicBezTo>
                    <a:cubicBezTo>
                      <a:pt x="356" y="180"/>
                      <a:pt x="354" y="178"/>
                      <a:pt x="353" y="176"/>
                    </a:cubicBezTo>
                    <a:cubicBezTo>
                      <a:pt x="350" y="173"/>
                      <a:pt x="348" y="168"/>
                      <a:pt x="348" y="164"/>
                    </a:cubicBezTo>
                    <a:cubicBezTo>
                      <a:pt x="344" y="167"/>
                      <a:pt x="341" y="171"/>
                      <a:pt x="338" y="174"/>
                    </a:cubicBezTo>
                    <a:cubicBezTo>
                      <a:pt x="341" y="177"/>
                      <a:pt x="344" y="180"/>
                      <a:pt x="346" y="183"/>
                    </a:cubicBezTo>
                    <a:close/>
                    <a:moveTo>
                      <a:pt x="353" y="191"/>
                    </a:moveTo>
                    <a:cubicBezTo>
                      <a:pt x="354" y="193"/>
                      <a:pt x="355" y="194"/>
                      <a:pt x="356" y="195"/>
                    </a:cubicBezTo>
                    <a:cubicBezTo>
                      <a:pt x="356" y="197"/>
                      <a:pt x="357" y="199"/>
                      <a:pt x="359" y="199"/>
                    </a:cubicBezTo>
                    <a:cubicBezTo>
                      <a:pt x="359" y="199"/>
                      <a:pt x="359" y="199"/>
                      <a:pt x="360" y="199"/>
                    </a:cubicBezTo>
                    <a:cubicBezTo>
                      <a:pt x="360" y="199"/>
                      <a:pt x="360" y="199"/>
                      <a:pt x="360" y="198"/>
                    </a:cubicBezTo>
                    <a:cubicBezTo>
                      <a:pt x="359" y="197"/>
                      <a:pt x="359" y="196"/>
                      <a:pt x="360" y="195"/>
                    </a:cubicBezTo>
                    <a:cubicBezTo>
                      <a:pt x="360" y="194"/>
                      <a:pt x="361" y="193"/>
                      <a:pt x="361" y="192"/>
                    </a:cubicBezTo>
                    <a:cubicBezTo>
                      <a:pt x="362" y="191"/>
                      <a:pt x="363" y="189"/>
                      <a:pt x="364" y="189"/>
                    </a:cubicBezTo>
                    <a:cubicBezTo>
                      <a:pt x="365" y="188"/>
                      <a:pt x="366" y="187"/>
                      <a:pt x="367" y="187"/>
                    </a:cubicBezTo>
                    <a:cubicBezTo>
                      <a:pt x="367" y="187"/>
                      <a:pt x="368" y="186"/>
                      <a:pt x="368" y="186"/>
                    </a:cubicBezTo>
                    <a:cubicBezTo>
                      <a:pt x="368" y="186"/>
                      <a:pt x="368" y="185"/>
                      <a:pt x="368" y="185"/>
                    </a:cubicBezTo>
                    <a:cubicBezTo>
                      <a:pt x="368" y="184"/>
                      <a:pt x="367" y="184"/>
                      <a:pt x="367" y="184"/>
                    </a:cubicBezTo>
                    <a:cubicBezTo>
                      <a:pt x="364" y="184"/>
                      <a:pt x="361" y="183"/>
                      <a:pt x="358" y="181"/>
                    </a:cubicBezTo>
                    <a:cubicBezTo>
                      <a:pt x="356" y="184"/>
                      <a:pt x="353" y="186"/>
                      <a:pt x="351" y="188"/>
                    </a:cubicBezTo>
                    <a:cubicBezTo>
                      <a:pt x="352" y="189"/>
                      <a:pt x="352" y="190"/>
                      <a:pt x="353" y="191"/>
                    </a:cubicBezTo>
                    <a:close/>
                    <a:moveTo>
                      <a:pt x="153" y="289"/>
                    </a:moveTo>
                    <a:cubicBezTo>
                      <a:pt x="163" y="279"/>
                      <a:pt x="174" y="268"/>
                      <a:pt x="184" y="257"/>
                    </a:cubicBezTo>
                    <a:cubicBezTo>
                      <a:pt x="172" y="267"/>
                      <a:pt x="160" y="277"/>
                      <a:pt x="153" y="289"/>
                    </a:cubicBezTo>
                    <a:close/>
                    <a:moveTo>
                      <a:pt x="225" y="184"/>
                    </a:moveTo>
                    <a:cubicBezTo>
                      <a:pt x="230" y="178"/>
                      <a:pt x="236" y="173"/>
                      <a:pt x="241" y="168"/>
                    </a:cubicBezTo>
                    <a:cubicBezTo>
                      <a:pt x="234" y="171"/>
                      <a:pt x="228" y="177"/>
                      <a:pt x="225" y="184"/>
                    </a:cubicBezTo>
                    <a:close/>
                    <a:moveTo>
                      <a:pt x="652" y="881"/>
                    </a:moveTo>
                    <a:cubicBezTo>
                      <a:pt x="644" y="882"/>
                      <a:pt x="637" y="880"/>
                      <a:pt x="629" y="880"/>
                    </a:cubicBezTo>
                    <a:cubicBezTo>
                      <a:pt x="624" y="880"/>
                      <a:pt x="620" y="881"/>
                      <a:pt x="615" y="882"/>
                    </a:cubicBezTo>
                    <a:cubicBezTo>
                      <a:pt x="602" y="895"/>
                      <a:pt x="590" y="906"/>
                      <a:pt x="580" y="916"/>
                    </a:cubicBezTo>
                    <a:cubicBezTo>
                      <a:pt x="600" y="912"/>
                      <a:pt x="619" y="906"/>
                      <a:pt x="638" y="899"/>
                    </a:cubicBezTo>
                    <a:cubicBezTo>
                      <a:pt x="644" y="893"/>
                      <a:pt x="650" y="887"/>
                      <a:pt x="657" y="880"/>
                    </a:cubicBezTo>
                    <a:cubicBezTo>
                      <a:pt x="655" y="880"/>
                      <a:pt x="653" y="881"/>
                      <a:pt x="652" y="881"/>
                    </a:cubicBezTo>
                    <a:close/>
                    <a:moveTo>
                      <a:pt x="418" y="191"/>
                    </a:moveTo>
                    <a:cubicBezTo>
                      <a:pt x="422" y="198"/>
                      <a:pt x="428" y="203"/>
                      <a:pt x="435" y="207"/>
                    </a:cubicBezTo>
                    <a:cubicBezTo>
                      <a:pt x="444" y="197"/>
                      <a:pt x="453" y="188"/>
                      <a:pt x="462" y="180"/>
                    </a:cubicBezTo>
                    <a:cubicBezTo>
                      <a:pt x="447" y="181"/>
                      <a:pt x="432" y="185"/>
                      <a:pt x="418" y="191"/>
                    </a:cubicBezTo>
                    <a:close/>
                    <a:moveTo>
                      <a:pt x="681" y="881"/>
                    </a:moveTo>
                    <a:cubicBezTo>
                      <a:pt x="677" y="878"/>
                      <a:pt x="672" y="877"/>
                      <a:pt x="668" y="878"/>
                    </a:cubicBezTo>
                    <a:cubicBezTo>
                      <a:pt x="664" y="878"/>
                      <a:pt x="660" y="879"/>
                      <a:pt x="657" y="880"/>
                    </a:cubicBezTo>
                    <a:cubicBezTo>
                      <a:pt x="650" y="887"/>
                      <a:pt x="644" y="893"/>
                      <a:pt x="638" y="899"/>
                    </a:cubicBezTo>
                    <a:cubicBezTo>
                      <a:pt x="653" y="894"/>
                      <a:pt x="667" y="888"/>
                      <a:pt x="680" y="881"/>
                    </a:cubicBezTo>
                    <a:cubicBezTo>
                      <a:pt x="681" y="881"/>
                      <a:pt x="681" y="881"/>
                      <a:pt x="681" y="881"/>
                    </a:cubicBezTo>
                    <a:close/>
                    <a:moveTo>
                      <a:pt x="328" y="234"/>
                    </a:moveTo>
                    <a:cubicBezTo>
                      <a:pt x="324" y="230"/>
                      <a:pt x="322" y="226"/>
                      <a:pt x="321" y="222"/>
                    </a:cubicBezTo>
                    <a:cubicBezTo>
                      <a:pt x="321" y="221"/>
                      <a:pt x="321" y="220"/>
                      <a:pt x="321" y="219"/>
                    </a:cubicBezTo>
                    <a:cubicBezTo>
                      <a:pt x="264" y="276"/>
                      <a:pt x="204" y="336"/>
                      <a:pt x="144" y="396"/>
                    </a:cubicBezTo>
                    <a:cubicBezTo>
                      <a:pt x="149" y="403"/>
                      <a:pt x="155" y="409"/>
                      <a:pt x="161" y="414"/>
                    </a:cubicBezTo>
                    <a:cubicBezTo>
                      <a:pt x="220" y="355"/>
                      <a:pt x="278" y="296"/>
                      <a:pt x="335" y="239"/>
                    </a:cubicBezTo>
                    <a:cubicBezTo>
                      <a:pt x="332" y="237"/>
                      <a:pt x="330" y="236"/>
                      <a:pt x="328" y="234"/>
                    </a:cubicBezTo>
                    <a:close/>
                    <a:moveTo>
                      <a:pt x="935" y="549"/>
                    </a:moveTo>
                    <a:cubicBezTo>
                      <a:pt x="934" y="551"/>
                      <a:pt x="934" y="552"/>
                      <a:pt x="933" y="554"/>
                    </a:cubicBezTo>
                    <a:cubicBezTo>
                      <a:pt x="932" y="556"/>
                      <a:pt x="932" y="558"/>
                      <a:pt x="932" y="560"/>
                    </a:cubicBezTo>
                    <a:cubicBezTo>
                      <a:pt x="931" y="562"/>
                      <a:pt x="931" y="564"/>
                      <a:pt x="930" y="566"/>
                    </a:cubicBezTo>
                    <a:cubicBezTo>
                      <a:pt x="930" y="565"/>
                      <a:pt x="929" y="565"/>
                      <a:pt x="929" y="565"/>
                    </a:cubicBezTo>
                    <a:cubicBezTo>
                      <a:pt x="928" y="563"/>
                      <a:pt x="926" y="564"/>
                      <a:pt x="925" y="565"/>
                    </a:cubicBezTo>
                    <a:cubicBezTo>
                      <a:pt x="921" y="570"/>
                      <a:pt x="919" y="575"/>
                      <a:pt x="917" y="580"/>
                    </a:cubicBezTo>
                    <a:cubicBezTo>
                      <a:pt x="922" y="576"/>
                      <a:pt x="927" y="571"/>
                      <a:pt x="931" y="566"/>
                    </a:cubicBezTo>
                    <a:cubicBezTo>
                      <a:pt x="933" y="561"/>
                      <a:pt x="934" y="555"/>
                      <a:pt x="935" y="549"/>
                    </a:cubicBezTo>
                    <a:close/>
                    <a:moveTo>
                      <a:pt x="54" y="659"/>
                    </a:moveTo>
                    <a:cubicBezTo>
                      <a:pt x="51" y="650"/>
                      <a:pt x="49" y="640"/>
                      <a:pt x="50" y="631"/>
                    </a:cubicBezTo>
                    <a:cubicBezTo>
                      <a:pt x="48" y="633"/>
                      <a:pt x="46" y="635"/>
                      <a:pt x="44" y="636"/>
                    </a:cubicBezTo>
                    <a:cubicBezTo>
                      <a:pt x="47" y="644"/>
                      <a:pt x="51" y="651"/>
                      <a:pt x="54" y="659"/>
                    </a:cubicBezTo>
                    <a:close/>
                    <a:moveTo>
                      <a:pt x="681" y="881"/>
                    </a:moveTo>
                    <a:cubicBezTo>
                      <a:pt x="681" y="881"/>
                      <a:pt x="681" y="881"/>
                      <a:pt x="681" y="881"/>
                    </a:cubicBezTo>
                    <a:cubicBezTo>
                      <a:pt x="681" y="881"/>
                      <a:pt x="681" y="881"/>
                      <a:pt x="680" y="881"/>
                    </a:cubicBezTo>
                    <a:cubicBezTo>
                      <a:pt x="681" y="881"/>
                      <a:pt x="681" y="881"/>
                      <a:pt x="681" y="881"/>
                    </a:cubicBezTo>
                    <a:close/>
                    <a:moveTo>
                      <a:pt x="330" y="169"/>
                    </a:moveTo>
                    <a:cubicBezTo>
                      <a:pt x="333" y="171"/>
                      <a:pt x="335" y="172"/>
                      <a:pt x="338" y="174"/>
                    </a:cubicBezTo>
                    <a:cubicBezTo>
                      <a:pt x="341" y="171"/>
                      <a:pt x="344" y="167"/>
                      <a:pt x="348" y="164"/>
                    </a:cubicBezTo>
                    <a:cubicBezTo>
                      <a:pt x="348" y="163"/>
                      <a:pt x="348" y="162"/>
                      <a:pt x="348" y="161"/>
                    </a:cubicBezTo>
                    <a:cubicBezTo>
                      <a:pt x="348" y="160"/>
                      <a:pt x="348" y="158"/>
                      <a:pt x="349" y="157"/>
                    </a:cubicBezTo>
                    <a:cubicBezTo>
                      <a:pt x="349" y="157"/>
                      <a:pt x="350" y="156"/>
                      <a:pt x="350" y="156"/>
                    </a:cubicBezTo>
                    <a:cubicBezTo>
                      <a:pt x="351" y="156"/>
                      <a:pt x="351" y="157"/>
                      <a:pt x="352" y="157"/>
                    </a:cubicBezTo>
                    <a:cubicBezTo>
                      <a:pt x="352" y="157"/>
                      <a:pt x="353" y="158"/>
                      <a:pt x="353" y="158"/>
                    </a:cubicBezTo>
                    <a:cubicBezTo>
                      <a:pt x="380" y="131"/>
                      <a:pt x="406" y="105"/>
                      <a:pt x="430" y="80"/>
                    </a:cubicBezTo>
                    <a:cubicBezTo>
                      <a:pt x="426" y="82"/>
                      <a:pt x="422" y="85"/>
                      <a:pt x="417" y="87"/>
                    </a:cubicBezTo>
                    <a:cubicBezTo>
                      <a:pt x="408" y="93"/>
                      <a:pt x="400" y="99"/>
                      <a:pt x="390" y="103"/>
                    </a:cubicBezTo>
                    <a:cubicBezTo>
                      <a:pt x="385" y="104"/>
                      <a:pt x="380" y="105"/>
                      <a:pt x="375" y="105"/>
                    </a:cubicBezTo>
                    <a:cubicBezTo>
                      <a:pt x="374" y="105"/>
                      <a:pt x="373" y="105"/>
                      <a:pt x="372" y="105"/>
                    </a:cubicBezTo>
                    <a:cubicBezTo>
                      <a:pt x="352" y="125"/>
                      <a:pt x="332" y="145"/>
                      <a:pt x="311" y="166"/>
                    </a:cubicBezTo>
                    <a:cubicBezTo>
                      <a:pt x="313" y="166"/>
                      <a:pt x="315" y="166"/>
                      <a:pt x="316" y="166"/>
                    </a:cubicBezTo>
                    <a:cubicBezTo>
                      <a:pt x="321" y="166"/>
                      <a:pt x="326" y="167"/>
                      <a:pt x="330" y="169"/>
                    </a:cubicBezTo>
                    <a:close/>
                    <a:moveTo>
                      <a:pt x="578" y="567"/>
                    </a:moveTo>
                    <a:cubicBezTo>
                      <a:pt x="579" y="564"/>
                      <a:pt x="575" y="563"/>
                      <a:pt x="574" y="561"/>
                    </a:cubicBezTo>
                    <a:cubicBezTo>
                      <a:pt x="572" y="559"/>
                      <a:pt x="572" y="556"/>
                      <a:pt x="571" y="554"/>
                    </a:cubicBezTo>
                    <a:cubicBezTo>
                      <a:pt x="571" y="554"/>
                      <a:pt x="571" y="554"/>
                      <a:pt x="571" y="554"/>
                    </a:cubicBezTo>
                    <a:cubicBezTo>
                      <a:pt x="558" y="567"/>
                      <a:pt x="544" y="581"/>
                      <a:pt x="531" y="594"/>
                    </a:cubicBezTo>
                    <a:cubicBezTo>
                      <a:pt x="531" y="598"/>
                      <a:pt x="529" y="601"/>
                      <a:pt x="527" y="604"/>
                    </a:cubicBezTo>
                    <a:cubicBezTo>
                      <a:pt x="526" y="608"/>
                      <a:pt x="524" y="611"/>
                      <a:pt x="522" y="614"/>
                    </a:cubicBezTo>
                    <a:cubicBezTo>
                      <a:pt x="521" y="616"/>
                      <a:pt x="520" y="618"/>
                      <a:pt x="520" y="620"/>
                    </a:cubicBezTo>
                    <a:cubicBezTo>
                      <a:pt x="521" y="622"/>
                      <a:pt x="524" y="623"/>
                      <a:pt x="525" y="625"/>
                    </a:cubicBezTo>
                    <a:cubicBezTo>
                      <a:pt x="526" y="626"/>
                      <a:pt x="526" y="627"/>
                      <a:pt x="526" y="628"/>
                    </a:cubicBezTo>
                    <a:cubicBezTo>
                      <a:pt x="541" y="613"/>
                      <a:pt x="555" y="598"/>
                      <a:pt x="570" y="583"/>
                    </a:cubicBezTo>
                    <a:cubicBezTo>
                      <a:pt x="572" y="578"/>
                      <a:pt x="572" y="572"/>
                      <a:pt x="576" y="569"/>
                    </a:cubicBezTo>
                    <a:cubicBezTo>
                      <a:pt x="577" y="568"/>
                      <a:pt x="578" y="568"/>
                      <a:pt x="578" y="567"/>
                    </a:cubicBezTo>
                    <a:close/>
                    <a:moveTo>
                      <a:pt x="335" y="239"/>
                    </a:moveTo>
                    <a:cubicBezTo>
                      <a:pt x="278" y="296"/>
                      <a:pt x="220" y="355"/>
                      <a:pt x="161" y="414"/>
                    </a:cubicBezTo>
                    <a:cubicBezTo>
                      <a:pt x="167" y="420"/>
                      <a:pt x="175" y="424"/>
                      <a:pt x="183" y="425"/>
                    </a:cubicBezTo>
                    <a:cubicBezTo>
                      <a:pt x="184" y="425"/>
                      <a:pt x="185" y="425"/>
                      <a:pt x="186" y="425"/>
                    </a:cubicBezTo>
                    <a:cubicBezTo>
                      <a:pt x="246" y="365"/>
                      <a:pt x="305" y="305"/>
                      <a:pt x="363" y="247"/>
                    </a:cubicBezTo>
                    <a:cubicBezTo>
                      <a:pt x="360" y="247"/>
                      <a:pt x="358" y="246"/>
                      <a:pt x="355" y="246"/>
                    </a:cubicBezTo>
                    <a:cubicBezTo>
                      <a:pt x="348" y="244"/>
                      <a:pt x="341" y="242"/>
                      <a:pt x="335" y="239"/>
                    </a:cubicBezTo>
                    <a:close/>
                    <a:moveTo>
                      <a:pt x="866" y="696"/>
                    </a:moveTo>
                    <a:cubicBezTo>
                      <a:pt x="874" y="693"/>
                      <a:pt x="878" y="685"/>
                      <a:pt x="885" y="681"/>
                    </a:cubicBezTo>
                    <a:cubicBezTo>
                      <a:pt x="887" y="680"/>
                      <a:pt x="889" y="679"/>
                      <a:pt x="890" y="678"/>
                    </a:cubicBezTo>
                    <a:cubicBezTo>
                      <a:pt x="892" y="674"/>
                      <a:pt x="894" y="670"/>
                      <a:pt x="896" y="666"/>
                    </a:cubicBezTo>
                    <a:cubicBezTo>
                      <a:pt x="886" y="676"/>
                      <a:pt x="876" y="686"/>
                      <a:pt x="866" y="696"/>
                    </a:cubicBezTo>
                    <a:close/>
                    <a:moveTo>
                      <a:pt x="321" y="215"/>
                    </a:moveTo>
                    <a:cubicBezTo>
                      <a:pt x="321" y="213"/>
                      <a:pt x="322" y="211"/>
                      <a:pt x="321" y="208"/>
                    </a:cubicBezTo>
                    <a:cubicBezTo>
                      <a:pt x="321" y="208"/>
                      <a:pt x="321" y="208"/>
                      <a:pt x="320" y="208"/>
                    </a:cubicBezTo>
                    <a:cubicBezTo>
                      <a:pt x="320" y="208"/>
                      <a:pt x="320" y="208"/>
                      <a:pt x="320" y="208"/>
                    </a:cubicBezTo>
                    <a:cubicBezTo>
                      <a:pt x="318" y="207"/>
                      <a:pt x="315" y="206"/>
                      <a:pt x="313" y="207"/>
                    </a:cubicBezTo>
                    <a:cubicBezTo>
                      <a:pt x="311" y="208"/>
                      <a:pt x="309" y="208"/>
                      <a:pt x="307" y="208"/>
                    </a:cubicBezTo>
                    <a:cubicBezTo>
                      <a:pt x="306" y="208"/>
                      <a:pt x="305" y="209"/>
                      <a:pt x="303" y="209"/>
                    </a:cubicBezTo>
                    <a:cubicBezTo>
                      <a:pt x="249" y="264"/>
                      <a:pt x="192" y="322"/>
                      <a:pt x="134" y="380"/>
                    </a:cubicBezTo>
                    <a:cubicBezTo>
                      <a:pt x="135" y="382"/>
                      <a:pt x="135" y="383"/>
                      <a:pt x="136" y="384"/>
                    </a:cubicBezTo>
                    <a:cubicBezTo>
                      <a:pt x="139" y="388"/>
                      <a:pt x="141" y="392"/>
                      <a:pt x="144" y="396"/>
                    </a:cubicBezTo>
                    <a:cubicBezTo>
                      <a:pt x="204" y="336"/>
                      <a:pt x="264" y="276"/>
                      <a:pt x="321" y="219"/>
                    </a:cubicBezTo>
                    <a:cubicBezTo>
                      <a:pt x="321" y="217"/>
                      <a:pt x="321" y="216"/>
                      <a:pt x="321" y="215"/>
                    </a:cubicBezTo>
                    <a:close/>
                    <a:moveTo>
                      <a:pt x="566" y="551"/>
                    </a:moveTo>
                    <a:cubicBezTo>
                      <a:pt x="565" y="552"/>
                      <a:pt x="565" y="553"/>
                      <a:pt x="564" y="553"/>
                    </a:cubicBezTo>
                    <a:cubicBezTo>
                      <a:pt x="562" y="558"/>
                      <a:pt x="559" y="562"/>
                      <a:pt x="556" y="566"/>
                    </a:cubicBezTo>
                    <a:cubicBezTo>
                      <a:pt x="554" y="568"/>
                      <a:pt x="553" y="570"/>
                      <a:pt x="551" y="570"/>
                    </a:cubicBezTo>
                    <a:cubicBezTo>
                      <a:pt x="549" y="571"/>
                      <a:pt x="547" y="571"/>
                      <a:pt x="545" y="571"/>
                    </a:cubicBezTo>
                    <a:cubicBezTo>
                      <a:pt x="541" y="572"/>
                      <a:pt x="538" y="575"/>
                      <a:pt x="535" y="578"/>
                    </a:cubicBezTo>
                    <a:cubicBezTo>
                      <a:pt x="533" y="580"/>
                      <a:pt x="531" y="582"/>
                      <a:pt x="530" y="584"/>
                    </a:cubicBezTo>
                    <a:cubicBezTo>
                      <a:pt x="529" y="584"/>
                      <a:pt x="528" y="585"/>
                      <a:pt x="528" y="587"/>
                    </a:cubicBezTo>
                    <a:cubicBezTo>
                      <a:pt x="528" y="588"/>
                      <a:pt x="529" y="590"/>
                      <a:pt x="530" y="591"/>
                    </a:cubicBezTo>
                    <a:cubicBezTo>
                      <a:pt x="530" y="592"/>
                      <a:pt x="531" y="593"/>
                      <a:pt x="531" y="594"/>
                    </a:cubicBezTo>
                    <a:cubicBezTo>
                      <a:pt x="544" y="581"/>
                      <a:pt x="558" y="567"/>
                      <a:pt x="571" y="554"/>
                    </a:cubicBezTo>
                    <a:cubicBezTo>
                      <a:pt x="570" y="551"/>
                      <a:pt x="567" y="550"/>
                      <a:pt x="566" y="551"/>
                    </a:cubicBezTo>
                    <a:close/>
                    <a:moveTo>
                      <a:pt x="876" y="659"/>
                    </a:moveTo>
                    <a:cubicBezTo>
                      <a:pt x="874" y="671"/>
                      <a:pt x="867" y="680"/>
                      <a:pt x="861" y="690"/>
                    </a:cubicBezTo>
                    <a:cubicBezTo>
                      <a:pt x="860" y="692"/>
                      <a:pt x="860" y="693"/>
                      <a:pt x="859" y="694"/>
                    </a:cubicBezTo>
                    <a:cubicBezTo>
                      <a:pt x="859" y="695"/>
                      <a:pt x="860" y="697"/>
                      <a:pt x="862" y="697"/>
                    </a:cubicBezTo>
                    <a:cubicBezTo>
                      <a:pt x="862" y="697"/>
                      <a:pt x="863" y="697"/>
                      <a:pt x="863" y="697"/>
                    </a:cubicBezTo>
                    <a:cubicBezTo>
                      <a:pt x="864" y="697"/>
                      <a:pt x="865" y="697"/>
                      <a:pt x="866" y="696"/>
                    </a:cubicBezTo>
                    <a:cubicBezTo>
                      <a:pt x="876" y="686"/>
                      <a:pt x="886" y="676"/>
                      <a:pt x="896" y="666"/>
                    </a:cubicBezTo>
                    <a:cubicBezTo>
                      <a:pt x="904" y="650"/>
                      <a:pt x="911" y="634"/>
                      <a:pt x="916" y="618"/>
                    </a:cubicBezTo>
                    <a:cubicBezTo>
                      <a:pt x="903" y="632"/>
                      <a:pt x="889" y="645"/>
                      <a:pt x="876" y="659"/>
                    </a:cubicBezTo>
                    <a:cubicBezTo>
                      <a:pt x="876" y="659"/>
                      <a:pt x="876" y="659"/>
                      <a:pt x="876" y="659"/>
                    </a:cubicBezTo>
                    <a:close/>
                    <a:moveTo>
                      <a:pt x="887" y="622"/>
                    </a:moveTo>
                    <a:cubicBezTo>
                      <a:pt x="885" y="626"/>
                      <a:pt x="885" y="631"/>
                      <a:pt x="884" y="635"/>
                    </a:cubicBezTo>
                    <a:cubicBezTo>
                      <a:pt x="882" y="639"/>
                      <a:pt x="879" y="643"/>
                      <a:pt x="877" y="647"/>
                    </a:cubicBezTo>
                    <a:cubicBezTo>
                      <a:pt x="876" y="651"/>
                      <a:pt x="876" y="655"/>
                      <a:pt x="876" y="659"/>
                    </a:cubicBezTo>
                    <a:cubicBezTo>
                      <a:pt x="889" y="645"/>
                      <a:pt x="903" y="632"/>
                      <a:pt x="916" y="618"/>
                    </a:cubicBezTo>
                    <a:cubicBezTo>
                      <a:pt x="922" y="601"/>
                      <a:pt x="927" y="584"/>
                      <a:pt x="931" y="566"/>
                    </a:cubicBezTo>
                    <a:cubicBezTo>
                      <a:pt x="927" y="571"/>
                      <a:pt x="922" y="576"/>
                      <a:pt x="917" y="580"/>
                    </a:cubicBezTo>
                    <a:cubicBezTo>
                      <a:pt x="914" y="588"/>
                      <a:pt x="912" y="596"/>
                      <a:pt x="906" y="602"/>
                    </a:cubicBezTo>
                    <a:cubicBezTo>
                      <a:pt x="899" y="609"/>
                      <a:pt x="890" y="613"/>
                      <a:pt x="887" y="622"/>
                    </a:cubicBezTo>
                    <a:close/>
                    <a:moveTo>
                      <a:pt x="371" y="59"/>
                    </a:moveTo>
                    <a:cubicBezTo>
                      <a:pt x="366" y="62"/>
                      <a:pt x="358" y="66"/>
                      <a:pt x="358" y="72"/>
                    </a:cubicBezTo>
                    <a:cubicBezTo>
                      <a:pt x="358" y="72"/>
                      <a:pt x="358" y="73"/>
                      <a:pt x="359" y="74"/>
                    </a:cubicBezTo>
                    <a:cubicBezTo>
                      <a:pt x="359" y="76"/>
                      <a:pt x="362" y="76"/>
                      <a:pt x="363" y="76"/>
                    </a:cubicBezTo>
                    <a:cubicBezTo>
                      <a:pt x="372" y="68"/>
                      <a:pt x="380" y="60"/>
                      <a:pt x="388" y="51"/>
                    </a:cubicBezTo>
                    <a:cubicBezTo>
                      <a:pt x="382" y="54"/>
                      <a:pt x="377" y="57"/>
                      <a:pt x="371" y="59"/>
                    </a:cubicBezTo>
                    <a:close/>
                    <a:moveTo>
                      <a:pt x="451" y="253"/>
                    </a:moveTo>
                    <a:cubicBezTo>
                      <a:pt x="446" y="249"/>
                      <a:pt x="439" y="247"/>
                      <a:pt x="433" y="246"/>
                    </a:cubicBezTo>
                    <a:cubicBezTo>
                      <a:pt x="376" y="303"/>
                      <a:pt x="317" y="362"/>
                      <a:pt x="258" y="422"/>
                    </a:cubicBezTo>
                    <a:cubicBezTo>
                      <a:pt x="263" y="425"/>
                      <a:pt x="267" y="428"/>
                      <a:pt x="273" y="429"/>
                    </a:cubicBezTo>
                    <a:cubicBezTo>
                      <a:pt x="276" y="430"/>
                      <a:pt x="280" y="429"/>
                      <a:pt x="284" y="431"/>
                    </a:cubicBezTo>
                    <a:cubicBezTo>
                      <a:pt x="284" y="431"/>
                      <a:pt x="284" y="431"/>
                      <a:pt x="284" y="431"/>
                    </a:cubicBezTo>
                    <a:cubicBezTo>
                      <a:pt x="342" y="373"/>
                      <a:pt x="399" y="314"/>
                      <a:pt x="455" y="258"/>
                    </a:cubicBezTo>
                    <a:cubicBezTo>
                      <a:pt x="454" y="256"/>
                      <a:pt x="453" y="255"/>
                      <a:pt x="451" y="253"/>
                    </a:cubicBezTo>
                    <a:close/>
                    <a:moveTo>
                      <a:pt x="461" y="267"/>
                    </a:moveTo>
                    <a:cubicBezTo>
                      <a:pt x="459" y="264"/>
                      <a:pt x="457" y="261"/>
                      <a:pt x="455" y="258"/>
                    </a:cubicBezTo>
                    <a:cubicBezTo>
                      <a:pt x="399" y="314"/>
                      <a:pt x="342" y="373"/>
                      <a:pt x="284" y="431"/>
                    </a:cubicBezTo>
                    <a:cubicBezTo>
                      <a:pt x="291" y="435"/>
                      <a:pt x="286" y="446"/>
                      <a:pt x="285" y="454"/>
                    </a:cubicBezTo>
                    <a:cubicBezTo>
                      <a:pt x="284" y="456"/>
                      <a:pt x="284" y="458"/>
                      <a:pt x="285" y="460"/>
                    </a:cubicBezTo>
                    <a:cubicBezTo>
                      <a:pt x="345" y="399"/>
                      <a:pt x="407" y="337"/>
                      <a:pt x="467" y="277"/>
                    </a:cubicBezTo>
                    <a:cubicBezTo>
                      <a:pt x="465" y="274"/>
                      <a:pt x="463" y="271"/>
                      <a:pt x="461" y="267"/>
                    </a:cubicBezTo>
                    <a:close/>
                    <a:moveTo>
                      <a:pt x="428" y="245"/>
                    </a:moveTo>
                    <a:cubicBezTo>
                      <a:pt x="419" y="243"/>
                      <a:pt x="410" y="242"/>
                      <a:pt x="402" y="240"/>
                    </a:cubicBezTo>
                    <a:cubicBezTo>
                      <a:pt x="345" y="297"/>
                      <a:pt x="287" y="356"/>
                      <a:pt x="228" y="416"/>
                    </a:cubicBezTo>
                    <a:cubicBezTo>
                      <a:pt x="236" y="414"/>
                      <a:pt x="244" y="414"/>
                      <a:pt x="252" y="418"/>
                    </a:cubicBezTo>
                    <a:cubicBezTo>
                      <a:pt x="254" y="419"/>
                      <a:pt x="256" y="420"/>
                      <a:pt x="258" y="422"/>
                    </a:cubicBezTo>
                    <a:cubicBezTo>
                      <a:pt x="317" y="362"/>
                      <a:pt x="376" y="303"/>
                      <a:pt x="433" y="246"/>
                    </a:cubicBezTo>
                    <a:cubicBezTo>
                      <a:pt x="431" y="245"/>
                      <a:pt x="429" y="245"/>
                      <a:pt x="428" y="245"/>
                    </a:cubicBezTo>
                    <a:close/>
                    <a:moveTo>
                      <a:pt x="467" y="277"/>
                    </a:moveTo>
                    <a:cubicBezTo>
                      <a:pt x="407" y="337"/>
                      <a:pt x="345" y="399"/>
                      <a:pt x="285" y="460"/>
                    </a:cubicBezTo>
                    <a:cubicBezTo>
                      <a:pt x="285" y="469"/>
                      <a:pt x="290" y="477"/>
                      <a:pt x="295" y="485"/>
                    </a:cubicBezTo>
                    <a:cubicBezTo>
                      <a:pt x="356" y="424"/>
                      <a:pt x="418" y="361"/>
                      <a:pt x="479" y="300"/>
                    </a:cubicBezTo>
                    <a:cubicBezTo>
                      <a:pt x="475" y="292"/>
                      <a:pt x="471" y="285"/>
                      <a:pt x="467" y="277"/>
                    </a:cubicBezTo>
                    <a:close/>
                    <a:moveTo>
                      <a:pt x="875" y="320"/>
                    </a:moveTo>
                    <a:cubicBezTo>
                      <a:pt x="878" y="314"/>
                      <a:pt x="885" y="310"/>
                      <a:pt x="888" y="304"/>
                    </a:cubicBezTo>
                    <a:cubicBezTo>
                      <a:pt x="890" y="302"/>
                      <a:pt x="891" y="298"/>
                      <a:pt x="892" y="295"/>
                    </a:cubicBezTo>
                    <a:cubicBezTo>
                      <a:pt x="875" y="312"/>
                      <a:pt x="858" y="329"/>
                      <a:pt x="841" y="346"/>
                    </a:cubicBezTo>
                    <a:cubicBezTo>
                      <a:pt x="843" y="347"/>
                      <a:pt x="844" y="348"/>
                      <a:pt x="845" y="349"/>
                    </a:cubicBezTo>
                    <a:cubicBezTo>
                      <a:pt x="850" y="352"/>
                      <a:pt x="851" y="358"/>
                      <a:pt x="853" y="363"/>
                    </a:cubicBezTo>
                    <a:cubicBezTo>
                      <a:pt x="853" y="365"/>
                      <a:pt x="854" y="367"/>
                      <a:pt x="854" y="369"/>
                    </a:cubicBezTo>
                    <a:cubicBezTo>
                      <a:pt x="862" y="361"/>
                      <a:pt x="871" y="352"/>
                      <a:pt x="879" y="344"/>
                    </a:cubicBezTo>
                    <a:cubicBezTo>
                      <a:pt x="875" y="336"/>
                      <a:pt x="872" y="328"/>
                      <a:pt x="875" y="320"/>
                    </a:cubicBezTo>
                    <a:close/>
                    <a:moveTo>
                      <a:pt x="10" y="433"/>
                    </a:moveTo>
                    <a:cubicBezTo>
                      <a:pt x="7" y="436"/>
                      <a:pt x="4" y="440"/>
                      <a:pt x="1" y="443"/>
                    </a:cubicBezTo>
                    <a:cubicBezTo>
                      <a:pt x="1" y="454"/>
                      <a:pt x="2" y="466"/>
                      <a:pt x="3" y="477"/>
                    </a:cubicBezTo>
                    <a:cubicBezTo>
                      <a:pt x="8" y="471"/>
                      <a:pt x="14" y="466"/>
                      <a:pt x="19" y="460"/>
                    </a:cubicBezTo>
                    <a:cubicBezTo>
                      <a:pt x="15" y="452"/>
                      <a:pt x="12" y="442"/>
                      <a:pt x="10" y="433"/>
                    </a:cubicBezTo>
                    <a:close/>
                    <a:moveTo>
                      <a:pt x="48" y="498"/>
                    </a:moveTo>
                    <a:cubicBezTo>
                      <a:pt x="47" y="497"/>
                      <a:pt x="47" y="496"/>
                      <a:pt x="46" y="495"/>
                    </a:cubicBezTo>
                    <a:cubicBezTo>
                      <a:pt x="34" y="506"/>
                      <a:pt x="23" y="518"/>
                      <a:pt x="11" y="530"/>
                    </a:cubicBezTo>
                    <a:cubicBezTo>
                      <a:pt x="13" y="540"/>
                      <a:pt x="15" y="549"/>
                      <a:pt x="18" y="559"/>
                    </a:cubicBezTo>
                    <a:cubicBezTo>
                      <a:pt x="29" y="547"/>
                      <a:pt x="41" y="536"/>
                      <a:pt x="53" y="524"/>
                    </a:cubicBezTo>
                    <a:cubicBezTo>
                      <a:pt x="53" y="515"/>
                      <a:pt x="52" y="506"/>
                      <a:pt x="48" y="498"/>
                    </a:cubicBezTo>
                    <a:close/>
                    <a:moveTo>
                      <a:pt x="54" y="610"/>
                    </a:moveTo>
                    <a:cubicBezTo>
                      <a:pt x="55" y="604"/>
                      <a:pt x="55" y="597"/>
                      <a:pt x="54" y="591"/>
                    </a:cubicBezTo>
                    <a:cubicBezTo>
                      <a:pt x="48" y="598"/>
                      <a:pt x="41" y="605"/>
                      <a:pt x="34" y="611"/>
                    </a:cubicBezTo>
                    <a:cubicBezTo>
                      <a:pt x="37" y="620"/>
                      <a:pt x="41" y="628"/>
                      <a:pt x="44" y="636"/>
                    </a:cubicBezTo>
                    <a:cubicBezTo>
                      <a:pt x="46" y="635"/>
                      <a:pt x="48" y="633"/>
                      <a:pt x="50" y="631"/>
                    </a:cubicBezTo>
                    <a:cubicBezTo>
                      <a:pt x="50" y="630"/>
                      <a:pt x="50" y="630"/>
                      <a:pt x="50" y="629"/>
                    </a:cubicBezTo>
                    <a:cubicBezTo>
                      <a:pt x="51" y="623"/>
                      <a:pt x="53" y="616"/>
                      <a:pt x="54" y="610"/>
                    </a:cubicBezTo>
                    <a:close/>
                    <a:moveTo>
                      <a:pt x="34" y="481"/>
                    </a:moveTo>
                    <a:cubicBezTo>
                      <a:pt x="25" y="490"/>
                      <a:pt x="16" y="499"/>
                      <a:pt x="7" y="508"/>
                    </a:cubicBezTo>
                    <a:cubicBezTo>
                      <a:pt x="8" y="515"/>
                      <a:pt x="10" y="523"/>
                      <a:pt x="11" y="530"/>
                    </a:cubicBezTo>
                    <a:cubicBezTo>
                      <a:pt x="23" y="518"/>
                      <a:pt x="34" y="506"/>
                      <a:pt x="46" y="495"/>
                    </a:cubicBezTo>
                    <a:cubicBezTo>
                      <a:pt x="43" y="490"/>
                      <a:pt x="38" y="486"/>
                      <a:pt x="34" y="481"/>
                    </a:cubicBezTo>
                    <a:close/>
                    <a:moveTo>
                      <a:pt x="914" y="518"/>
                    </a:moveTo>
                    <a:cubicBezTo>
                      <a:pt x="914" y="518"/>
                      <a:pt x="914" y="517"/>
                      <a:pt x="914" y="516"/>
                    </a:cubicBezTo>
                    <a:cubicBezTo>
                      <a:pt x="914" y="515"/>
                      <a:pt x="914" y="515"/>
                      <a:pt x="914" y="515"/>
                    </a:cubicBezTo>
                    <a:cubicBezTo>
                      <a:pt x="912" y="516"/>
                      <a:pt x="911" y="517"/>
                      <a:pt x="910" y="519"/>
                    </a:cubicBezTo>
                    <a:cubicBezTo>
                      <a:pt x="911" y="519"/>
                      <a:pt x="913" y="519"/>
                      <a:pt x="914" y="518"/>
                    </a:cubicBezTo>
                    <a:close/>
                    <a:moveTo>
                      <a:pt x="492" y="323"/>
                    </a:moveTo>
                    <a:cubicBezTo>
                      <a:pt x="431" y="384"/>
                      <a:pt x="369" y="446"/>
                      <a:pt x="308" y="507"/>
                    </a:cubicBezTo>
                    <a:cubicBezTo>
                      <a:pt x="313" y="515"/>
                      <a:pt x="315" y="524"/>
                      <a:pt x="316" y="533"/>
                    </a:cubicBezTo>
                    <a:cubicBezTo>
                      <a:pt x="377" y="471"/>
                      <a:pt x="441" y="407"/>
                      <a:pt x="504" y="343"/>
                    </a:cubicBezTo>
                    <a:cubicBezTo>
                      <a:pt x="500" y="337"/>
                      <a:pt x="496" y="330"/>
                      <a:pt x="492" y="323"/>
                    </a:cubicBezTo>
                    <a:close/>
                    <a:moveTo>
                      <a:pt x="50" y="557"/>
                    </a:moveTo>
                    <a:cubicBezTo>
                      <a:pt x="50" y="546"/>
                      <a:pt x="52" y="535"/>
                      <a:pt x="53" y="524"/>
                    </a:cubicBezTo>
                    <a:cubicBezTo>
                      <a:pt x="41" y="536"/>
                      <a:pt x="29" y="547"/>
                      <a:pt x="18" y="559"/>
                    </a:cubicBezTo>
                    <a:cubicBezTo>
                      <a:pt x="20" y="568"/>
                      <a:pt x="23" y="577"/>
                      <a:pt x="26" y="586"/>
                    </a:cubicBezTo>
                    <a:cubicBezTo>
                      <a:pt x="34" y="578"/>
                      <a:pt x="42" y="570"/>
                      <a:pt x="50" y="561"/>
                    </a:cubicBezTo>
                    <a:cubicBezTo>
                      <a:pt x="50" y="560"/>
                      <a:pt x="50" y="558"/>
                      <a:pt x="50" y="557"/>
                    </a:cubicBezTo>
                    <a:close/>
                    <a:moveTo>
                      <a:pt x="50" y="561"/>
                    </a:moveTo>
                    <a:cubicBezTo>
                      <a:pt x="42" y="570"/>
                      <a:pt x="34" y="578"/>
                      <a:pt x="26" y="586"/>
                    </a:cubicBezTo>
                    <a:cubicBezTo>
                      <a:pt x="28" y="595"/>
                      <a:pt x="31" y="603"/>
                      <a:pt x="34" y="611"/>
                    </a:cubicBezTo>
                    <a:cubicBezTo>
                      <a:pt x="41" y="605"/>
                      <a:pt x="48" y="598"/>
                      <a:pt x="54" y="591"/>
                    </a:cubicBezTo>
                    <a:cubicBezTo>
                      <a:pt x="53" y="581"/>
                      <a:pt x="51" y="571"/>
                      <a:pt x="50" y="561"/>
                    </a:cubicBezTo>
                    <a:close/>
                    <a:moveTo>
                      <a:pt x="488" y="316"/>
                    </a:moveTo>
                    <a:cubicBezTo>
                      <a:pt x="485" y="310"/>
                      <a:pt x="482" y="305"/>
                      <a:pt x="479" y="300"/>
                    </a:cubicBezTo>
                    <a:cubicBezTo>
                      <a:pt x="418" y="361"/>
                      <a:pt x="356" y="424"/>
                      <a:pt x="295" y="485"/>
                    </a:cubicBezTo>
                    <a:cubicBezTo>
                      <a:pt x="299" y="491"/>
                      <a:pt x="303" y="497"/>
                      <a:pt x="306" y="503"/>
                    </a:cubicBezTo>
                    <a:cubicBezTo>
                      <a:pt x="307" y="504"/>
                      <a:pt x="308" y="506"/>
                      <a:pt x="308" y="507"/>
                    </a:cubicBezTo>
                    <a:cubicBezTo>
                      <a:pt x="369" y="446"/>
                      <a:pt x="431" y="384"/>
                      <a:pt x="492" y="323"/>
                    </a:cubicBezTo>
                    <a:cubicBezTo>
                      <a:pt x="490" y="320"/>
                      <a:pt x="489" y="318"/>
                      <a:pt x="488" y="316"/>
                    </a:cubicBezTo>
                    <a:close/>
                    <a:moveTo>
                      <a:pt x="851" y="199"/>
                    </a:moveTo>
                    <a:cubicBezTo>
                      <a:pt x="808" y="243"/>
                      <a:pt x="763" y="288"/>
                      <a:pt x="717" y="334"/>
                    </a:cubicBezTo>
                    <a:cubicBezTo>
                      <a:pt x="717" y="334"/>
                      <a:pt x="717" y="335"/>
                      <a:pt x="717" y="335"/>
                    </a:cubicBezTo>
                    <a:cubicBezTo>
                      <a:pt x="720" y="343"/>
                      <a:pt x="724" y="352"/>
                      <a:pt x="728" y="360"/>
                    </a:cubicBezTo>
                    <a:cubicBezTo>
                      <a:pt x="774" y="313"/>
                      <a:pt x="821" y="267"/>
                      <a:pt x="865" y="222"/>
                    </a:cubicBezTo>
                    <a:cubicBezTo>
                      <a:pt x="860" y="214"/>
                      <a:pt x="854" y="207"/>
                      <a:pt x="851" y="199"/>
                    </a:cubicBezTo>
                    <a:close/>
                    <a:moveTo>
                      <a:pt x="877" y="244"/>
                    </a:moveTo>
                    <a:cubicBezTo>
                      <a:pt x="856" y="265"/>
                      <a:pt x="835" y="287"/>
                      <a:pt x="813" y="309"/>
                    </a:cubicBezTo>
                    <a:cubicBezTo>
                      <a:pt x="814" y="310"/>
                      <a:pt x="815" y="312"/>
                      <a:pt x="815" y="313"/>
                    </a:cubicBezTo>
                    <a:cubicBezTo>
                      <a:pt x="816" y="316"/>
                      <a:pt x="818" y="318"/>
                      <a:pt x="819" y="320"/>
                    </a:cubicBezTo>
                    <a:cubicBezTo>
                      <a:pt x="821" y="323"/>
                      <a:pt x="823" y="326"/>
                      <a:pt x="824" y="329"/>
                    </a:cubicBezTo>
                    <a:cubicBezTo>
                      <a:pt x="845" y="308"/>
                      <a:pt x="866" y="287"/>
                      <a:pt x="886" y="266"/>
                    </a:cubicBezTo>
                    <a:cubicBezTo>
                      <a:pt x="883" y="259"/>
                      <a:pt x="881" y="251"/>
                      <a:pt x="877" y="244"/>
                    </a:cubicBezTo>
                    <a:close/>
                    <a:moveTo>
                      <a:pt x="507" y="566"/>
                    </a:moveTo>
                    <a:cubicBezTo>
                      <a:pt x="508" y="560"/>
                      <a:pt x="507" y="554"/>
                      <a:pt x="506" y="548"/>
                    </a:cubicBezTo>
                    <a:cubicBezTo>
                      <a:pt x="457" y="597"/>
                      <a:pt x="410" y="644"/>
                      <a:pt x="366" y="689"/>
                    </a:cubicBezTo>
                    <a:cubicBezTo>
                      <a:pt x="368" y="691"/>
                      <a:pt x="370" y="692"/>
                      <a:pt x="372" y="693"/>
                    </a:cubicBezTo>
                    <a:cubicBezTo>
                      <a:pt x="378" y="696"/>
                      <a:pt x="385" y="695"/>
                      <a:pt x="391" y="694"/>
                    </a:cubicBezTo>
                    <a:cubicBezTo>
                      <a:pt x="393" y="693"/>
                      <a:pt x="395" y="693"/>
                      <a:pt x="397" y="692"/>
                    </a:cubicBezTo>
                    <a:cubicBezTo>
                      <a:pt x="420" y="669"/>
                      <a:pt x="444" y="645"/>
                      <a:pt x="468" y="621"/>
                    </a:cubicBezTo>
                    <a:cubicBezTo>
                      <a:pt x="468" y="618"/>
                      <a:pt x="468" y="616"/>
                      <a:pt x="468" y="613"/>
                    </a:cubicBezTo>
                    <a:cubicBezTo>
                      <a:pt x="469" y="592"/>
                      <a:pt x="501" y="586"/>
                      <a:pt x="507" y="566"/>
                    </a:cubicBezTo>
                    <a:close/>
                    <a:moveTo>
                      <a:pt x="887" y="267"/>
                    </a:moveTo>
                    <a:cubicBezTo>
                      <a:pt x="886" y="267"/>
                      <a:pt x="886" y="267"/>
                      <a:pt x="886" y="266"/>
                    </a:cubicBezTo>
                    <a:cubicBezTo>
                      <a:pt x="866" y="287"/>
                      <a:pt x="845" y="308"/>
                      <a:pt x="824" y="329"/>
                    </a:cubicBezTo>
                    <a:cubicBezTo>
                      <a:pt x="825" y="330"/>
                      <a:pt x="826" y="332"/>
                      <a:pt x="827" y="334"/>
                    </a:cubicBezTo>
                    <a:cubicBezTo>
                      <a:pt x="830" y="337"/>
                      <a:pt x="832" y="341"/>
                      <a:pt x="836" y="344"/>
                    </a:cubicBezTo>
                    <a:cubicBezTo>
                      <a:pt x="837" y="345"/>
                      <a:pt x="839" y="345"/>
                      <a:pt x="841" y="346"/>
                    </a:cubicBezTo>
                    <a:cubicBezTo>
                      <a:pt x="858" y="329"/>
                      <a:pt x="875" y="312"/>
                      <a:pt x="892" y="295"/>
                    </a:cubicBezTo>
                    <a:cubicBezTo>
                      <a:pt x="893" y="286"/>
                      <a:pt x="890" y="276"/>
                      <a:pt x="887" y="267"/>
                    </a:cubicBezTo>
                    <a:close/>
                    <a:moveTo>
                      <a:pt x="763" y="356"/>
                    </a:moveTo>
                    <a:cubicBezTo>
                      <a:pt x="763" y="356"/>
                      <a:pt x="763" y="355"/>
                      <a:pt x="763" y="354"/>
                    </a:cubicBezTo>
                    <a:cubicBezTo>
                      <a:pt x="763" y="352"/>
                      <a:pt x="765" y="350"/>
                      <a:pt x="766" y="349"/>
                    </a:cubicBezTo>
                    <a:cubicBezTo>
                      <a:pt x="767" y="348"/>
                      <a:pt x="768" y="347"/>
                      <a:pt x="769" y="346"/>
                    </a:cubicBezTo>
                    <a:cubicBezTo>
                      <a:pt x="769" y="345"/>
                      <a:pt x="770" y="344"/>
                      <a:pt x="770" y="343"/>
                    </a:cubicBezTo>
                    <a:cubicBezTo>
                      <a:pt x="772" y="340"/>
                      <a:pt x="774" y="338"/>
                      <a:pt x="775" y="336"/>
                    </a:cubicBezTo>
                    <a:cubicBezTo>
                      <a:pt x="778" y="332"/>
                      <a:pt x="781" y="328"/>
                      <a:pt x="784" y="325"/>
                    </a:cubicBezTo>
                    <a:cubicBezTo>
                      <a:pt x="787" y="322"/>
                      <a:pt x="792" y="319"/>
                      <a:pt x="793" y="315"/>
                    </a:cubicBezTo>
                    <a:cubicBezTo>
                      <a:pt x="793" y="313"/>
                      <a:pt x="793" y="312"/>
                      <a:pt x="794" y="311"/>
                    </a:cubicBezTo>
                    <a:cubicBezTo>
                      <a:pt x="795" y="309"/>
                      <a:pt x="797" y="309"/>
                      <a:pt x="798" y="310"/>
                    </a:cubicBezTo>
                    <a:cubicBezTo>
                      <a:pt x="800" y="310"/>
                      <a:pt x="801" y="310"/>
                      <a:pt x="803" y="310"/>
                    </a:cubicBezTo>
                    <a:cubicBezTo>
                      <a:pt x="804" y="310"/>
                      <a:pt x="806" y="308"/>
                      <a:pt x="806" y="306"/>
                    </a:cubicBezTo>
                    <a:cubicBezTo>
                      <a:pt x="807" y="305"/>
                      <a:pt x="807" y="304"/>
                      <a:pt x="808" y="304"/>
                    </a:cubicBezTo>
                    <a:cubicBezTo>
                      <a:pt x="808" y="303"/>
                      <a:pt x="810" y="303"/>
                      <a:pt x="810" y="304"/>
                    </a:cubicBezTo>
                    <a:cubicBezTo>
                      <a:pt x="811" y="305"/>
                      <a:pt x="812" y="306"/>
                      <a:pt x="812" y="306"/>
                    </a:cubicBezTo>
                    <a:cubicBezTo>
                      <a:pt x="813" y="307"/>
                      <a:pt x="813" y="308"/>
                      <a:pt x="813" y="309"/>
                    </a:cubicBezTo>
                    <a:cubicBezTo>
                      <a:pt x="835" y="287"/>
                      <a:pt x="856" y="265"/>
                      <a:pt x="877" y="244"/>
                    </a:cubicBezTo>
                    <a:cubicBezTo>
                      <a:pt x="875" y="238"/>
                      <a:pt x="871" y="231"/>
                      <a:pt x="868" y="226"/>
                    </a:cubicBezTo>
                    <a:cubicBezTo>
                      <a:pt x="867" y="224"/>
                      <a:pt x="866" y="223"/>
                      <a:pt x="865" y="222"/>
                    </a:cubicBezTo>
                    <a:cubicBezTo>
                      <a:pt x="821" y="267"/>
                      <a:pt x="774" y="313"/>
                      <a:pt x="728" y="360"/>
                    </a:cubicBezTo>
                    <a:cubicBezTo>
                      <a:pt x="731" y="367"/>
                      <a:pt x="735" y="374"/>
                      <a:pt x="739" y="381"/>
                    </a:cubicBezTo>
                    <a:cubicBezTo>
                      <a:pt x="739" y="381"/>
                      <a:pt x="740" y="382"/>
                      <a:pt x="740" y="383"/>
                    </a:cubicBezTo>
                    <a:cubicBezTo>
                      <a:pt x="748" y="375"/>
                      <a:pt x="755" y="368"/>
                      <a:pt x="763" y="360"/>
                    </a:cubicBezTo>
                    <a:cubicBezTo>
                      <a:pt x="763" y="359"/>
                      <a:pt x="763" y="358"/>
                      <a:pt x="763" y="356"/>
                    </a:cubicBezTo>
                    <a:close/>
                    <a:moveTo>
                      <a:pt x="759" y="390"/>
                    </a:moveTo>
                    <a:cubicBezTo>
                      <a:pt x="759" y="390"/>
                      <a:pt x="759" y="387"/>
                      <a:pt x="759" y="386"/>
                    </a:cubicBezTo>
                    <a:cubicBezTo>
                      <a:pt x="759" y="385"/>
                      <a:pt x="759" y="383"/>
                      <a:pt x="759" y="382"/>
                    </a:cubicBezTo>
                    <a:cubicBezTo>
                      <a:pt x="759" y="379"/>
                      <a:pt x="759" y="376"/>
                      <a:pt x="760" y="373"/>
                    </a:cubicBezTo>
                    <a:cubicBezTo>
                      <a:pt x="760" y="370"/>
                      <a:pt x="761" y="367"/>
                      <a:pt x="762" y="364"/>
                    </a:cubicBezTo>
                    <a:cubicBezTo>
                      <a:pt x="762" y="363"/>
                      <a:pt x="762" y="361"/>
                      <a:pt x="763" y="360"/>
                    </a:cubicBezTo>
                    <a:cubicBezTo>
                      <a:pt x="755" y="368"/>
                      <a:pt x="748" y="375"/>
                      <a:pt x="740" y="383"/>
                    </a:cubicBezTo>
                    <a:cubicBezTo>
                      <a:pt x="745" y="389"/>
                      <a:pt x="753" y="395"/>
                      <a:pt x="759" y="390"/>
                    </a:cubicBezTo>
                    <a:close/>
                    <a:moveTo>
                      <a:pt x="499" y="526"/>
                    </a:moveTo>
                    <a:cubicBezTo>
                      <a:pt x="499" y="524"/>
                      <a:pt x="499" y="523"/>
                      <a:pt x="499" y="521"/>
                    </a:cubicBezTo>
                    <a:cubicBezTo>
                      <a:pt x="449" y="572"/>
                      <a:pt x="399" y="621"/>
                      <a:pt x="353" y="668"/>
                    </a:cubicBezTo>
                    <a:cubicBezTo>
                      <a:pt x="355" y="671"/>
                      <a:pt x="358" y="675"/>
                      <a:pt x="360" y="679"/>
                    </a:cubicBezTo>
                    <a:cubicBezTo>
                      <a:pt x="362" y="683"/>
                      <a:pt x="364" y="686"/>
                      <a:pt x="366" y="689"/>
                    </a:cubicBezTo>
                    <a:cubicBezTo>
                      <a:pt x="410" y="644"/>
                      <a:pt x="457" y="597"/>
                      <a:pt x="506" y="548"/>
                    </a:cubicBezTo>
                    <a:cubicBezTo>
                      <a:pt x="504" y="541"/>
                      <a:pt x="501" y="533"/>
                      <a:pt x="499" y="526"/>
                    </a:cubicBezTo>
                    <a:close/>
                    <a:moveTo>
                      <a:pt x="563" y="375"/>
                    </a:moveTo>
                    <a:cubicBezTo>
                      <a:pt x="558" y="376"/>
                      <a:pt x="553" y="379"/>
                      <a:pt x="548" y="380"/>
                    </a:cubicBezTo>
                    <a:cubicBezTo>
                      <a:pt x="545" y="381"/>
                      <a:pt x="542" y="380"/>
                      <a:pt x="539" y="380"/>
                    </a:cubicBezTo>
                    <a:cubicBezTo>
                      <a:pt x="464" y="455"/>
                      <a:pt x="389" y="531"/>
                      <a:pt x="318" y="603"/>
                    </a:cubicBezTo>
                    <a:cubicBezTo>
                      <a:pt x="321" y="609"/>
                      <a:pt x="325" y="615"/>
                      <a:pt x="328" y="621"/>
                    </a:cubicBezTo>
                    <a:cubicBezTo>
                      <a:pt x="406" y="544"/>
                      <a:pt x="490" y="459"/>
                      <a:pt x="573" y="376"/>
                    </a:cubicBezTo>
                    <a:cubicBezTo>
                      <a:pt x="570" y="374"/>
                      <a:pt x="567" y="374"/>
                      <a:pt x="563" y="375"/>
                    </a:cubicBezTo>
                    <a:close/>
                    <a:moveTo>
                      <a:pt x="521" y="367"/>
                    </a:moveTo>
                    <a:cubicBezTo>
                      <a:pt x="520" y="366"/>
                      <a:pt x="520" y="365"/>
                      <a:pt x="519" y="364"/>
                    </a:cubicBezTo>
                    <a:cubicBezTo>
                      <a:pt x="449" y="435"/>
                      <a:pt x="378" y="507"/>
                      <a:pt x="310" y="575"/>
                    </a:cubicBezTo>
                    <a:cubicBezTo>
                      <a:pt x="309" y="577"/>
                      <a:pt x="309" y="579"/>
                      <a:pt x="309" y="581"/>
                    </a:cubicBezTo>
                    <a:cubicBezTo>
                      <a:pt x="310" y="587"/>
                      <a:pt x="312" y="591"/>
                      <a:pt x="315" y="596"/>
                    </a:cubicBezTo>
                    <a:cubicBezTo>
                      <a:pt x="316" y="598"/>
                      <a:pt x="317" y="601"/>
                      <a:pt x="318" y="603"/>
                    </a:cubicBezTo>
                    <a:cubicBezTo>
                      <a:pt x="389" y="531"/>
                      <a:pt x="464" y="455"/>
                      <a:pt x="539" y="380"/>
                    </a:cubicBezTo>
                    <a:cubicBezTo>
                      <a:pt x="532" y="377"/>
                      <a:pt x="526" y="372"/>
                      <a:pt x="521" y="367"/>
                    </a:cubicBezTo>
                    <a:close/>
                    <a:moveTo>
                      <a:pt x="577" y="387"/>
                    </a:moveTo>
                    <a:cubicBezTo>
                      <a:pt x="577" y="385"/>
                      <a:pt x="578" y="382"/>
                      <a:pt x="577" y="380"/>
                    </a:cubicBezTo>
                    <a:cubicBezTo>
                      <a:pt x="576" y="378"/>
                      <a:pt x="575" y="377"/>
                      <a:pt x="573" y="376"/>
                    </a:cubicBezTo>
                    <a:cubicBezTo>
                      <a:pt x="490" y="459"/>
                      <a:pt x="406" y="544"/>
                      <a:pt x="328" y="621"/>
                    </a:cubicBezTo>
                    <a:cubicBezTo>
                      <a:pt x="332" y="629"/>
                      <a:pt x="337" y="637"/>
                      <a:pt x="341" y="645"/>
                    </a:cubicBezTo>
                    <a:cubicBezTo>
                      <a:pt x="411" y="574"/>
                      <a:pt x="488" y="497"/>
                      <a:pt x="564" y="420"/>
                    </a:cubicBezTo>
                    <a:cubicBezTo>
                      <a:pt x="570" y="409"/>
                      <a:pt x="574" y="398"/>
                      <a:pt x="577" y="387"/>
                    </a:cubicBezTo>
                    <a:close/>
                    <a:moveTo>
                      <a:pt x="516" y="476"/>
                    </a:moveTo>
                    <a:cubicBezTo>
                      <a:pt x="528" y="462"/>
                      <a:pt x="542" y="451"/>
                      <a:pt x="553" y="437"/>
                    </a:cubicBezTo>
                    <a:cubicBezTo>
                      <a:pt x="557" y="431"/>
                      <a:pt x="561" y="426"/>
                      <a:pt x="564" y="420"/>
                    </a:cubicBezTo>
                    <a:cubicBezTo>
                      <a:pt x="488" y="497"/>
                      <a:pt x="411" y="574"/>
                      <a:pt x="341" y="645"/>
                    </a:cubicBezTo>
                    <a:cubicBezTo>
                      <a:pt x="345" y="653"/>
                      <a:pt x="349" y="660"/>
                      <a:pt x="353" y="668"/>
                    </a:cubicBezTo>
                    <a:cubicBezTo>
                      <a:pt x="399" y="621"/>
                      <a:pt x="449" y="572"/>
                      <a:pt x="499" y="521"/>
                    </a:cubicBezTo>
                    <a:cubicBezTo>
                      <a:pt x="498" y="505"/>
                      <a:pt x="506" y="489"/>
                      <a:pt x="516" y="476"/>
                    </a:cubicBezTo>
                    <a:close/>
                    <a:moveTo>
                      <a:pt x="504" y="343"/>
                    </a:moveTo>
                    <a:cubicBezTo>
                      <a:pt x="441" y="407"/>
                      <a:pt x="377" y="471"/>
                      <a:pt x="316" y="533"/>
                    </a:cubicBezTo>
                    <a:cubicBezTo>
                      <a:pt x="317" y="542"/>
                      <a:pt x="316" y="552"/>
                      <a:pt x="314" y="560"/>
                    </a:cubicBezTo>
                    <a:cubicBezTo>
                      <a:pt x="312" y="565"/>
                      <a:pt x="310" y="570"/>
                      <a:pt x="310" y="575"/>
                    </a:cubicBezTo>
                    <a:cubicBezTo>
                      <a:pt x="378" y="507"/>
                      <a:pt x="449" y="435"/>
                      <a:pt x="519" y="364"/>
                    </a:cubicBezTo>
                    <a:cubicBezTo>
                      <a:pt x="514" y="358"/>
                      <a:pt x="508" y="351"/>
                      <a:pt x="504" y="343"/>
                    </a:cubicBezTo>
                    <a:close/>
                    <a:moveTo>
                      <a:pt x="397" y="692"/>
                    </a:moveTo>
                    <a:cubicBezTo>
                      <a:pt x="407" y="690"/>
                      <a:pt x="417" y="688"/>
                      <a:pt x="426" y="683"/>
                    </a:cubicBezTo>
                    <a:cubicBezTo>
                      <a:pt x="437" y="677"/>
                      <a:pt x="447" y="667"/>
                      <a:pt x="450" y="655"/>
                    </a:cubicBezTo>
                    <a:cubicBezTo>
                      <a:pt x="452" y="649"/>
                      <a:pt x="452" y="641"/>
                      <a:pt x="457" y="637"/>
                    </a:cubicBezTo>
                    <a:cubicBezTo>
                      <a:pt x="460" y="635"/>
                      <a:pt x="464" y="634"/>
                      <a:pt x="466" y="631"/>
                    </a:cubicBezTo>
                    <a:cubicBezTo>
                      <a:pt x="469" y="628"/>
                      <a:pt x="469" y="625"/>
                      <a:pt x="468" y="621"/>
                    </a:cubicBezTo>
                    <a:cubicBezTo>
                      <a:pt x="444" y="645"/>
                      <a:pt x="420" y="669"/>
                      <a:pt x="397" y="692"/>
                    </a:cubicBezTo>
                    <a:close/>
                    <a:moveTo>
                      <a:pt x="31" y="478"/>
                    </a:moveTo>
                    <a:cubicBezTo>
                      <a:pt x="26" y="473"/>
                      <a:pt x="23" y="467"/>
                      <a:pt x="19" y="460"/>
                    </a:cubicBezTo>
                    <a:cubicBezTo>
                      <a:pt x="14" y="466"/>
                      <a:pt x="8" y="471"/>
                      <a:pt x="3" y="477"/>
                    </a:cubicBezTo>
                    <a:cubicBezTo>
                      <a:pt x="4" y="487"/>
                      <a:pt x="5" y="498"/>
                      <a:pt x="7" y="508"/>
                    </a:cubicBezTo>
                    <a:cubicBezTo>
                      <a:pt x="16" y="499"/>
                      <a:pt x="25" y="490"/>
                      <a:pt x="34" y="481"/>
                    </a:cubicBezTo>
                    <a:cubicBezTo>
                      <a:pt x="33" y="480"/>
                      <a:pt x="32" y="479"/>
                      <a:pt x="31" y="478"/>
                    </a:cubicBezTo>
                    <a:close/>
                    <a:moveTo>
                      <a:pt x="502" y="312"/>
                    </a:moveTo>
                    <a:cubicBezTo>
                      <a:pt x="520" y="294"/>
                      <a:pt x="538" y="276"/>
                      <a:pt x="556" y="258"/>
                    </a:cubicBezTo>
                    <a:cubicBezTo>
                      <a:pt x="555" y="257"/>
                      <a:pt x="555" y="256"/>
                      <a:pt x="555" y="254"/>
                    </a:cubicBezTo>
                    <a:cubicBezTo>
                      <a:pt x="557" y="254"/>
                      <a:pt x="559" y="253"/>
                      <a:pt x="560" y="254"/>
                    </a:cubicBezTo>
                    <a:cubicBezTo>
                      <a:pt x="626" y="187"/>
                      <a:pt x="689" y="124"/>
                      <a:pt x="744" y="69"/>
                    </a:cubicBezTo>
                    <a:cubicBezTo>
                      <a:pt x="737" y="63"/>
                      <a:pt x="730" y="59"/>
                      <a:pt x="722" y="54"/>
                    </a:cubicBezTo>
                    <a:cubicBezTo>
                      <a:pt x="654" y="123"/>
                      <a:pt x="574" y="203"/>
                      <a:pt x="491" y="288"/>
                    </a:cubicBezTo>
                    <a:cubicBezTo>
                      <a:pt x="495" y="296"/>
                      <a:pt x="498" y="304"/>
                      <a:pt x="502" y="312"/>
                    </a:cubicBezTo>
                    <a:close/>
                    <a:moveTo>
                      <a:pt x="674" y="287"/>
                    </a:moveTo>
                    <a:cubicBezTo>
                      <a:pt x="679" y="289"/>
                      <a:pt x="683" y="293"/>
                      <a:pt x="687" y="296"/>
                    </a:cubicBezTo>
                    <a:cubicBezTo>
                      <a:pt x="737" y="245"/>
                      <a:pt x="786" y="196"/>
                      <a:pt x="832" y="149"/>
                    </a:cubicBezTo>
                    <a:cubicBezTo>
                      <a:pt x="827" y="143"/>
                      <a:pt x="822" y="137"/>
                      <a:pt x="816" y="131"/>
                    </a:cubicBezTo>
                    <a:cubicBezTo>
                      <a:pt x="769" y="179"/>
                      <a:pt x="718" y="230"/>
                      <a:pt x="665" y="283"/>
                    </a:cubicBezTo>
                    <a:cubicBezTo>
                      <a:pt x="668" y="284"/>
                      <a:pt x="671" y="285"/>
                      <a:pt x="674" y="287"/>
                    </a:cubicBezTo>
                    <a:close/>
                    <a:moveTo>
                      <a:pt x="639" y="279"/>
                    </a:moveTo>
                    <a:cubicBezTo>
                      <a:pt x="696" y="221"/>
                      <a:pt x="750" y="166"/>
                      <a:pt x="801" y="115"/>
                    </a:cubicBezTo>
                    <a:cubicBezTo>
                      <a:pt x="795" y="109"/>
                      <a:pt x="789" y="104"/>
                      <a:pt x="783" y="98"/>
                    </a:cubicBezTo>
                    <a:cubicBezTo>
                      <a:pt x="729" y="152"/>
                      <a:pt x="670" y="212"/>
                      <a:pt x="609" y="274"/>
                    </a:cubicBezTo>
                    <a:cubicBezTo>
                      <a:pt x="619" y="276"/>
                      <a:pt x="629" y="277"/>
                      <a:pt x="639" y="279"/>
                    </a:cubicBezTo>
                    <a:close/>
                    <a:moveTo>
                      <a:pt x="579" y="262"/>
                    </a:moveTo>
                    <a:cubicBezTo>
                      <a:pt x="580" y="263"/>
                      <a:pt x="581" y="263"/>
                      <a:pt x="582" y="264"/>
                    </a:cubicBezTo>
                    <a:cubicBezTo>
                      <a:pt x="646" y="199"/>
                      <a:pt x="708" y="137"/>
                      <a:pt x="762" y="82"/>
                    </a:cubicBezTo>
                    <a:cubicBezTo>
                      <a:pt x="757" y="77"/>
                      <a:pt x="751" y="73"/>
                      <a:pt x="744" y="69"/>
                    </a:cubicBezTo>
                    <a:cubicBezTo>
                      <a:pt x="689" y="124"/>
                      <a:pt x="626" y="187"/>
                      <a:pt x="560" y="254"/>
                    </a:cubicBezTo>
                    <a:cubicBezTo>
                      <a:pt x="567" y="254"/>
                      <a:pt x="573" y="258"/>
                      <a:pt x="579" y="262"/>
                    </a:cubicBezTo>
                    <a:close/>
                    <a:moveTo>
                      <a:pt x="609" y="274"/>
                    </a:moveTo>
                    <a:cubicBezTo>
                      <a:pt x="670" y="212"/>
                      <a:pt x="729" y="152"/>
                      <a:pt x="783" y="98"/>
                    </a:cubicBezTo>
                    <a:cubicBezTo>
                      <a:pt x="776" y="93"/>
                      <a:pt x="769" y="87"/>
                      <a:pt x="762" y="82"/>
                    </a:cubicBezTo>
                    <a:cubicBezTo>
                      <a:pt x="708" y="137"/>
                      <a:pt x="646" y="199"/>
                      <a:pt x="582" y="264"/>
                    </a:cubicBezTo>
                    <a:cubicBezTo>
                      <a:pt x="591" y="268"/>
                      <a:pt x="600" y="272"/>
                      <a:pt x="609" y="274"/>
                    </a:cubicBezTo>
                    <a:close/>
                    <a:moveTo>
                      <a:pt x="690" y="300"/>
                    </a:moveTo>
                    <a:cubicBezTo>
                      <a:pt x="693" y="302"/>
                      <a:pt x="695" y="304"/>
                      <a:pt x="698" y="306"/>
                    </a:cubicBezTo>
                    <a:cubicBezTo>
                      <a:pt x="700" y="308"/>
                      <a:pt x="704" y="309"/>
                      <a:pt x="707" y="310"/>
                    </a:cubicBezTo>
                    <a:cubicBezTo>
                      <a:pt x="707" y="310"/>
                      <a:pt x="708" y="310"/>
                      <a:pt x="708" y="311"/>
                    </a:cubicBezTo>
                    <a:cubicBezTo>
                      <a:pt x="756" y="262"/>
                      <a:pt x="803" y="215"/>
                      <a:pt x="847" y="171"/>
                    </a:cubicBezTo>
                    <a:cubicBezTo>
                      <a:pt x="847" y="170"/>
                      <a:pt x="847" y="169"/>
                      <a:pt x="847" y="168"/>
                    </a:cubicBezTo>
                    <a:cubicBezTo>
                      <a:pt x="843" y="162"/>
                      <a:pt x="837" y="155"/>
                      <a:pt x="832" y="149"/>
                    </a:cubicBezTo>
                    <a:cubicBezTo>
                      <a:pt x="786" y="196"/>
                      <a:pt x="737" y="245"/>
                      <a:pt x="687" y="296"/>
                    </a:cubicBezTo>
                    <a:cubicBezTo>
                      <a:pt x="688" y="297"/>
                      <a:pt x="689" y="298"/>
                      <a:pt x="690" y="300"/>
                    </a:cubicBezTo>
                    <a:close/>
                    <a:moveTo>
                      <a:pt x="640" y="279"/>
                    </a:moveTo>
                    <a:cubicBezTo>
                      <a:pt x="648" y="280"/>
                      <a:pt x="657" y="280"/>
                      <a:pt x="665" y="283"/>
                    </a:cubicBezTo>
                    <a:cubicBezTo>
                      <a:pt x="718" y="230"/>
                      <a:pt x="769" y="179"/>
                      <a:pt x="816" y="131"/>
                    </a:cubicBezTo>
                    <a:cubicBezTo>
                      <a:pt x="814" y="128"/>
                      <a:pt x="811" y="125"/>
                      <a:pt x="808" y="123"/>
                    </a:cubicBezTo>
                    <a:cubicBezTo>
                      <a:pt x="806" y="120"/>
                      <a:pt x="803" y="118"/>
                      <a:pt x="801" y="115"/>
                    </a:cubicBezTo>
                    <a:cubicBezTo>
                      <a:pt x="750" y="166"/>
                      <a:pt x="696" y="221"/>
                      <a:pt x="639" y="279"/>
                    </a:cubicBezTo>
                    <a:cubicBezTo>
                      <a:pt x="639" y="279"/>
                      <a:pt x="640" y="279"/>
                      <a:pt x="640" y="279"/>
                    </a:cubicBezTo>
                    <a:close/>
                    <a:moveTo>
                      <a:pt x="925" y="429"/>
                    </a:moveTo>
                    <a:cubicBezTo>
                      <a:pt x="926" y="424"/>
                      <a:pt x="924" y="419"/>
                      <a:pt x="922" y="415"/>
                    </a:cubicBezTo>
                    <a:cubicBezTo>
                      <a:pt x="922" y="413"/>
                      <a:pt x="921" y="412"/>
                      <a:pt x="920" y="411"/>
                    </a:cubicBezTo>
                    <a:cubicBezTo>
                      <a:pt x="918" y="415"/>
                      <a:pt x="919" y="419"/>
                      <a:pt x="918" y="423"/>
                    </a:cubicBezTo>
                    <a:cubicBezTo>
                      <a:pt x="917" y="425"/>
                      <a:pt x="916" y="426"/>
                      <a:pt x="916" y="428"/>
                    </a:cubicBezTo>
                    <a:cubicBezTo>
                      <a:pt x="915" y="430"/>
                      <a:pt x="915" y="432"/>
                      <a:pt x="914" y="434"/>
                    </a:cubicBezTo>
                    <a:cubicBezTo>
                      <a:pt x="912" y="438"/>
                      <a:pt x="908" y="440"/>
                      <a:pt x="907" y="444"/>
                    </a:cubicBezTo>
                    <a:cubicBezTo>
                      <a:pt x="907" y="444"/>
                      <a:pt x="907" y="445"/>
                      <a:pt x="907" y="446"/>
                    </a:cubicBezTo>
                    <a:cubicBezTo>
                      <a:pt x="906" y="446"/>
                      <a:pt x="905" y="445"/>
                      <a:pt x="905" y="445"/>
                    </a:cubicBezTo>
                    <a:cubicBezTo>
                      <a:pt x="903" y="445"/>
                      <a:pt x="902" y="447"/>
                      <a:pt x="902" y="448"/>
                    </a:cubicBezTo>
                    <a:cubicBezTo>
                      <a:pt x="901" y="451"/>
                      <a:pt x="901" y="454"/>
                      <a:pt x="901" y="456"/>
                    </a:cubicBezTo>
                    <a:cubicBezTo>
                      <a:pt x="909" y="449"/>
                      <a:pt x="916" y="441"/>
                      <a:pt x="924" y="434"/>
                    </a:cubicBezTo>
                    <a:cubicBezTo>
                      <a:pt x="924" y="432"/>
                      <a:pt x="925" y="430"/>
                      <a:pt x="925" y="429"/>
                    </a:cubicBezTo>
                    <a:close/>
                    <a:moveTo>
                      <a:pt x="911" y="483"/>
                    </a:moveTo>
                    <a:cubicBezTo>
                      <a:pt x="913" y="483"/>
                      <a:pt x="917" y="484"/>
                      <a:pt x="919" y="482"/>
                    </a:cubicBezTo>
                    <a:cubicBezTo>
                      <a:pt x="920" y="481"/>
                      <a:pt x="920" y="480"/>
                      <a:pt x="920" y="479"/>
                    </a:cubicBezTo>
                    <a:cubicBezTo>
                      <a:pt x="921" y="476"/>
                      <a:pt x="921" y="474"/>
                      <a:pt x="922" y="471"/>
                    </a:cubicBezTo>
                    <a:cubicBezTo>
                      <a:pt x="918" y="475"/>
                      <a:pt x="914" y="479"/>
                      <a:pt x="910" y="483"/>
                    </a:cubicBezTo>
                    <a:cubicBezTo>
                      <a:pt x="910" y="483"/>
                      <a:pt x="910" y="483"/>
                      <a:pt x="911" y="483"/>
                    </a:cubicBezTo>
                    <a:close/>
                    <a:moveTo>
                      <a:pt x="874" y="419"/>
                    </a:moveTo>
                    <a:cubicBezTo>
                      <a:pt x="872" y="414"/>
                      <a:pt x="870" y="410"/>
                      <a:pt x="868" y="405"/>
                    </a:cubicBezTo>
                    <a:cubicBezTo>
                      <a:pt x="866" y="401"/>
                      <a:pt x="865" y="397"/>
                      <a:pt x="864" y="392"/>
                    </a:cubicBezTo>
                    <a:cubicBezTo>
                      <a:pt x="863" y="393"/>
                      <a:pt x="862" y="395"/>
                      <a:pt x="861" y="396"/>
                    </a:cubicBezTo>
                    <a:cubicBezTo>
                      <a:pt x="863" y="405"/>
                      <a:pt x="866" y="415"/>
                      <a:pt x="868" y="425"/>
                    </a:cubicBezTo>
                    <a:cubicBezTo>
                      <a:pt x="870" y="423"/>
                      <a:pt x="872" y="421"/>
                      <a:pt x="874" y="419"/>
                    </a:cubicBezTo>
                    <a:close/>
                    <a:moveTo>
                      <a:pt x="863" y="387"/>
                    </a:moveTo>
                    <a:cubicBezTo>
                      <a:pt x="863" y="384"/>
                      <a:pt x="863" y="381"/>
                      <a:pt x="864" y="378"/>
                    </a:cubicBezTo>
                    <a:cubicBezTo>
                      <a:pt x="864" y="376"/>
                      <a:pt x="863" y="373"/>
                      <a:pt x="862" y="370"/>
                    </a:cubicBezTo>
                    <a:cubicBezTo>
                      <a:pt x="862" y="369"/>
                      <a:pt x="862" y="368"/>
                      <a:pt x="863" y="367"/>
                    </a:cubicBezTo>
                    <a:cubicBezTo>
                      <a:pt x="863" y="366"/>
                      <a:pt x="864" y="366"/>
                      <a:pt x="865" y="366"/>
                    </a:cubicBezTo>
                    <a:cubicBezTo>
                      <a:pt x="866" y="366"/>
                      <a:pt x="866" y="366"/>
                      <a:pt x="867" y="367"/>
                    </a:cubicBezTo>
                    <a:cubicBezTo>
                      <a:pt x="869" y="369"/>
                      <a:pt x="870" y="373"/>
                      <a:pt x="873" y="377"/>
                    </a:cubicBezTo>
                    <a:cubicBezTo>
                      <a:pt x="874" y="378"/>
                      <a:pt x="875" y="379"/>
                      <a:pt x="876" y="380"/>
                    </a:cubicBezTo>
                    <a:cubicBezTo>
                      <a:pt x="881" y="375"/>
                      <a:pt x="886" y="370"/>
                      <a:pt x="891" y="365"/>
                    </a:cubicBezTo>
                    <a:cubicBezTo>
                      <a:pt x="890" y="362"/>
                      <a:pt x="888" y="358"/>
                      <a:pt x="886" y="356"/>
                    </a:cubicBezTo>
                    <a:cubicBezTo>
                      <a:pt x="884" y="352"/>
                      <a:pt x="881" y="348"/>
                      <a:pt x="879" y="344"/>
                    </a:cubicBezTo>
                    <a:cubicBezTo>
                      <a:pt x="871" y="352"/>
                      <a:pt x="862" y="361"/>
                      <a:pt x="854" y="369"/>
                    </a:cubicBezTo>
                    <a:cubicBezTo>
                      <a:pt x="856" y="378"/>
                      <a:pt x="858" y="387"/>
                      <a:pt x="861" y="396"/>
                    </a:cubicBezTo>
                    <a:cubicBezTo>
                      <a:pt x="862" y="395"/>
                      <a:pt x="863" y="393"/>
                      <a:pt x="864" y="392"/>
                    </a:cubicBezTo>
                    <a:cubicBezTo>
                      <a:pt x="864" y="391"/>
                      <a:pt x="863" y="389"/>
                      <a:pt x="863" y="387"/>
                    </a:cubicBezTo>
                    <a:close/>
                    <a:moveTo>
                      <a:pt x="869" y="427"/>
                    </a:moveTo>
                    <a:cubicBezTo>
                      <a:pt x="870" y="435"/>
                      <a:pt x="875" y="444"/>
                      <a:pt x="882" y="443"/>
                    </a:cubicBezTo>
                    <a:cubicBezTo>
                      <a:pt x="882" y="435"/>
                      <a:pt x="878" y="427"/>
                      <a:pt x="874" y="419"/>
                    </a:cubicBezTo>
                    <a:cubicBezTo>
                      <a:pt x="872" y="421"/>
                      <a:pt x="870" y="423"/>
                      <a:pt x="868" y="425"/>
                    </a:cubicBezTo>
                    <a:cubicBezTo>
                      <a:pt x="868" y="426"/>
                      <a:pt x="868" y="426"/>
                      <a:pt x="869" y="427"/>
                    </a:cubicBezTo>
                    <a:close/>
                    <a:moveTo>
                      <a:pt x="713" y="313"/>
                    </a:moveTo>
                    <a:cubicBezTo>
                      <a:pt x="714" y="314"/>
                      <a:pt x="714" y="316"/>
                      <a:pt x="714" y="318"/>
                    </a:cubicBezTo>
                    <a:cubicBezTo>
                      <a:pt x="715" y="321"/>
                      <a:pt x="714" y="324"/>
                      <a:pt x="715" y="327"/>
                    </a:cubicBezTo>
                    <a:cubicBezTo>
                      <a:pt x="716" y="329"/>
                      <a:pt x="716" y="332"/>
                      <a:pt x="717" y="334"/>
                    </a:cubicBezTo>
                    <a:cubicBezTo>
                      <a:pt x="763" y="288"/>
                      <a:pt x="808" y="243"/>
                      <a:pt x="851" y="199"/>
                    </a:cubicBezTo>
                    <a:cubicBezTo>
                      <a:pt x="850" y="198"/>
                      <a:pt x="850" y="197"/>
                      <a:pt x="850" y="196"/>
                    </a:cubicBezTo>
                    <a:cubicBezTo>
                      <a:pt x="847" y="188"/>
                      <a:pt x="847" y="179"/>
                      <a:pt x="847" y="171"/>
                    </a:cubicBezTo>
                    <a:cubicBezTo>
                      <a:pt x="803" y="215"/>
                      <a:pt x="756" y="262"/>
                      <a:pt x="708" y="311"/>
                    </a:cubicBezTo>
                    <a:cubicBezTo>
                      <a:pt x="710" y="311"/>
                      <a:pt x="711" y="312"/>
                      <a:pt x="713" y="313"/>
                    </a:cubicBezTo>
                    <a:close/>
                    <a:moveTo>
                      <a:pt x="386" y="193"/>
                    </a:moveTo>
                    <a:cubicBezTo>
                      <a:pt x="388" y="197"/>
                      <a:pt x="390" y="201"/>
                      <a:pt x="394" y="204"/>
                    </a:cubicBezTo>
                    <a:cubicBezTo>
                      <a:pt x="398" y="206"/>
                      <a:pt x="405" y="204"/>
                      <a:pt x="405" y="200"/>
                    </a:cubicBezTo>
                    <a:cubicBezTo>
                      <a:pt x="406" y="196"/>
                      <a:pt x="402" y="193"/>
                      <a:pt x="402" y="189"/>
                    </a:cubicBezTo>
                    <a:cubicBezTo>
                      <a:pt x="402" y="183"/>
                      <a:pt x="410" y="181"/>
                      <a:pt x="416" y="183"/>
                    </a:cubicBezTo>
                    <a:cubicBezTo>
                      <a:pt x="419" y="183"/>
                      <a:pt x="422" y="184"/>
                      <a:pt x="426" y="184"/>
                    </a:cubicBezTo>
                    <a:cubicBezTo>
                      <a:pt x="428" y="181"/>
                      <a:pt x="431" y="178"/>
                      <a:pt x="434" y="175"/>
                    </a:cubicBezTo>
                    <a:cubicBezTo>
                      <a:pt x="434" y="174"/>
                      <a:pt x="434" y="172"/>
                      <a:pt x="435" y="171"/>
                    </a:cubicBezTo>
                    <a:cubicBezTo>
                      <a:pt x="435" y="168"/>
                      <a:pt x="436" y="166"/>
                      <a:pt x="437" y="164"/>
                    </a:cubicBezTo>
                    <a:cubicBezTo>
                      <a:pt x="440" y="159"/>
                      <a:pt x="445" y="156"/>
                      <a:pt x="451" y="154"/>
                    </a:cubicBezTo>
                    <a:cubicBezTo>
                      <a:pt x="452" y="154"/>
                      <a:pt x="454" y="153"/>
                      <a:pt x="456" y="153"/>
                    </a:cubicBezTo>
                    <a:cubicBezTo>
                      <a:pt x="510" y="99"/>
                      <a:pt x="560" y="49"/>
                      <a:pt x="604" y="5"/>
                    </a:cubicBezTo>
                    <a:cubicBezTo>
                      <a:pt x="596" y="3"/>
                      <a:pt x="588" y="1"/>
                      <a:pt x="580" y="0"/>
                    </a:cubicBezTo>
                    <a:cubicBezTo>
                      <a:pt x="577" y="0"/>
                      <a:pt x="575" y="1"/>
                      <a:pt x="573" y="3"/>
                    </a:cubicBezTo>
                    <a:cubicBezTo>
                      <a:pt x="570" y="7"/>
                      <a:pt x="572" y="12"/>
                      <a:pt x="575" y="14"/>
                    </a:cubicBezTo>
                    <a:cubicBezTo>
                      <a:pt x="575" y="14"/>
                      <a:pt x="576" y="14"/>
                      <a:pt x="576" y="14"/>
                    </a:cubicBezTo>
                    <a:cubicBezTo>
                      <a:pt x="576" y="15"/>
                      <a:pt x="576" y="15"/>
                      <a:pt x="575" y="15"/>
                    </a:cubicBezTo>
                    <a:cubicBezTo>
                      <a:pt x="574" y="17"/>
                      <a:pt x="572" y="19"/>
                      <a:pt x="569" y="20"/>
                    </a:cubicBezTo>
                    <a:cubicBezTo>
                      <a:pt x="566" y="22"/>
                      <a:pt x="563" y="21"/>
                      <a:pt x="560" y="21"/>
                    </a:cubicBezTo>
                    <a:cubicBezTo>
                      <a:pt x="559" y="21"/>
                      <a:pt x="559" y="21"/>
                      <a:pt x="559" y="21"/>
                    </a:cubicBezTo>
                    <a:cubicBezTo>
                      <a:pt x="559" y="21"/>
                      <a:pt x="559" y="22"/>
                      <a:pt x="559" y="22"/>
                    </a:cubicBezTo>
                    <a:cubicBezTo>
                      <a:pt x="559" y="23"/>
                      <a:pt x="560" y="24"/>
                      <a:pt x="560" y="25"/>
                    </a:cubicBezTo>
                    <a:cubicBezTo>
                      <a:pt x="561" y="27"/>
                      <a:pt x="562" y="28"/>
                      <a:pt x="563" y="29"/>
                    </a:cubicBezTo>
                    <a:cubicBezTo>
                      <a:pt x="563" y="29"/>
                      <a:pt x="563" y="30"/>
                      <a:pt x="563" y="30"/>
                    </a:cubicBezTo>
                    <a:cubicBezTo>
                      <a:pt x="563" y="31"/>
                      <a:pt x="562" y="31"/>
                      <a:pt x="562" y="30"/>
                    </a:cubicBezTo>
                    <a:cubicBezTo>
                      <a:pt x="560" y="30"/>
                      <a:pt x="558" y="30"/>
                      <a:pt x="557" y="29"/>
                    </a:cubicBezTo>
                    <a:cubicBezTo>
                      <a:pt x="555" y="29"/>
                      <a:pt x="554" y="29"/>
                      <a:pt x="552" y="29"/>
                    </a:cubicBezTo>
                    <a:cubicBezTo>
                      <a:pt x="549" y="30"/>
                      <a:pt x="546" y="30"/>
                      <a:pt x="543" y="30"/>
                    </a:cubicBezTo>
                    <a:cubicBezTo>
                      <a:pt x="542" y="30"/>
                      <a:pt x="542" y="30"/>
                      <a:pt x="541" y="30"/>
                    </a:cubicBezTo>
                    <a:cubicBezTo>
                      <a:pt x="494" y="78"/>
                      <a:pt x="441" y="132"/>
                      <a:pt x="384" y="190"/>
                    </a:cubicBezTo>
                    <a:cubicBezTo>
                      <a:pt x="384" y="191"/>
                      <a:pt x="385" y="192"/>
                      <a:pt x="386" y="193"/>
                    </a:cubicBezTo>
                    <a:close/>
                    <a:moveTo>
                      <a:pt x="445" y="69"/>
                    </a:moveTo>
                    <a:cubicBezTo>
                      <a:pt x="448" y="69"/>
                      <a:pt x="450" y="69"/>
                      <a:pt x="452" y="69"/>
                    </a:cubicBezTo>
                    <a:cubicBezTo>
                      <a:pt x="453" y="69"/>
                      <a:pt x="454" y="70"/>
                      <a:pt x="453" y="71"/>
                    </a:cubicBezTo>
                    <a:cubicBezTo>
                      <a:pt x="452" y="73"/>
                      <a:pt x="448" y="73"/>
                      <a:pt x="446" y="74"/>
                    </a:cubicBezTo>
                    <a:cubicBezTo>
                      <a:pt x="443" y="75"/>
                      <a:pt x="439" y="76"/>
                      <a:pt x="436" y="78"/>
                    </a:cubicBezTo>
                    <a:cubicBezTo>
                      <a:pt x="434" y="78"/>
                      <a:pt x="432" y="79"/>
                      <a:pt x="430" y="80"/>
                    </a:cubicBezTo>
                    <a:cubicBezTo>
                      <a:pt x="406" y="105"/>
                      <a:pt x="380" y="131"/>
                      <a:pt x="353" y="158"/>
                    </a:cubicBezTo>
                    <a:cubicBezTo>
                      <a:pt x="354" y="159"/>
                      <a:pt x="356" y="160"/>
                      <a:pt x="357" y="161"/>
                    </a:cubicBezTo>
                    <a:cubicBezTo>
                      <a:pt x="359" y="164"/>
                      <a:pt x="361" y="168"/>
                      <a:pt x="364" y="170"/>
                    </a:cubicBezTo>
                    <a:cubicBezTo>
                      <a:pt x="365" y="171"/>
                      <a:pt x="366" y="171"/>
                      <a:pt x="367" y="172"/>
                    </a:cubicBezTo>
                    <a:cubicBezTo>
                      <a:pt x="413" y="126"/>
                      <a:pt x="456" y="83"/>
                      <a:pt x="495" y="44"/>
                    </a:cubicBezTo>
                    <a:cubicBezTo>
                      <a:pt x="494" y="44"/>
                      <a:pt x="494" y="44"/>
                      <a:pt x="494" y="44"/>
                    </a:cubicBezTo>
                    <a:cubicBezTo>
                      <a:pt x="490" y="46"/>
                      <a:pt x="487" y="48"/>
                      <a:pt x="483" y="48"/>
                    </a:cubicBezTo>
                    <a:cubicBezTo>
                      <a:pt x="480" y="47"/>
                      <a:pt x="478" y="47"/>
                      <a:pt x="476" y="45"/>
                    </a:cubicBezTo>
                    <a:cubicBezTo>
                      <a:pt x="475" y="45"/>
                      <a:pt x="474" y="44"/>
                      <a:pt x="473" y="43"/>
                    </a:cubicBezTo>
                    <a:cubicBezTo>
                      <a:pt x="472" y="43"/>
                      <a:pt x="472" y="42"/>
                      <a:pt x="472" y="41"/>
                    </a:cubicBezTo>
                    <a:cubicBezTo>
                      <a:pt x="472" y="38"/>
                      <a:pt x="474" y="39"/>
                      <a:pt x="476" y="38"/>
                    </a:cubicBezTo>
                    <a:cubicBezTo>
                      <a:pt x="478" y="38"/>
                      <a:pt x="481" y="38"/>
                      <a:pt x="483" y="38"/>
                    </a:cubicBezTo>
                    <a:cubicBezTo>
                      <a:pt x="484" y="38"/>
                      <a:pt x="487" y="40"/>
                      <a:pt x="487" y="38"/>
                    </a:cubicBezTo>
                    <a:cubicBezTo>
                      <a:pt x="486" y="36"/>
                      <a:pt x="485" y="34"/>
                      <a:pt x="484" y="34"/>
                    </a:cubicBezTo>
                    <a:cubicBezTo>
                      <a:pt x="483" y="33"/>
                      <a:pt x="482" y="33"/>
                      <a:pt x="482" y="33"/>
                    </a:cubicBezTo>
                    <a:cubicBezTo>
                      <a:pt x="481" y="33"/>
                      <a:pt x="481" y="32"/>
                      <a:pt x="480" y="32"/>
                    </a:cubicBezTo>
                    <a:cubicBezTo>
                      <a:pt x="480" y="32"/>
                      <a:pt x="479" y="31"/>
                      <a:pt x="479" y="31"/>
                    </a:cubicBezTo>
                    <a:cubicBezTo>
                      <a:pt x="467" y="43"/>
                      <a:pt x="455" y="55"/>
                      <a:pt x="443" y="68"/>
                    </a:cubicBezTo>
                    <a:cubicBezTo>
                      <a:pt x="444" y="68"/>
                      <a:pt x="444" y="68"/>
                      <a:pt x="445" y="69"/>
                    </a:cubicBezTo>
                    <a:close/>
                    <a:moveTo>
                      <a:pt x="271" y="191"/>
                    </a:moveTo>
                    <a:cubicBezTo>
                      <a:pt x="283" y="181"/>
                      <a:pt x="296" y="168"/>
                      <a:pt x="311" y="166"/>
                    </a:cubicBezTo>
                    <a:cubicBezTo>
                      <a:pt x="332" y="145"/>
                      <a:pt x="352" y="125"/>
                      <a:pt x="372" y="105"/>
                    </a:cubicBezTo>
                    <a:cubicBezTo>
                      <a:pt x="368" y="104"/>
                      <a:pt x="363" y="103"/>
                      <a:pt x="362" y="99"/>
                    </a:cubicBezTo>
                    <a:cubicBezTo>
                      <a:pt x="361" y="97"/>
                      <a:pt x="363" y="93"/>
                      <a:pt x="364" y="91"/>
                    </a:cubicBezTo>
                    <a:cubicBezTo>
                      <a:pt x="365" y="89"/>
                      <a:pt x="364" y="87"/>
                      <a:pt x="362" y="88"/>
                    </a:cubicBezTo>
                    <a:cubicBezTo>
                      <a:pt x="360" y="88"/>
                      <a:pt x="359" y="90"/>
                      <a:pt x="358" y="91"/>
                    </a:cubicBezTo>
                    <a:cubicBezTo>
                      <a:pt x="355" y="94"/>
                      <a:pt x="354" y="98"/>
                      <a:pt x="352" y="101"/>
                    </a:cubicBezTo>
                    <a:cubicBezTo>
                      <a:pt x="349" y="107"/>
                      <a:pt x="342" y="110"/>
                      <a:pt x="335" y="112"/>
                    </a:cubicBezTo>
                    <a:cubicBezTo>
                      <a:pt x="331" y="114"/>
                      <a:pt x="327" y="116"/>
                      <a:pt x="323" y="117"/>
                    </a:cubicBezTo>
                    <a:cubicBezTo>
                      <a:pt x="295" y="146"/>
                      <a:pt x="265" y="176"/>
                      <a:pt x="234" y="207"/>
                    </a:cubicBezTo>
                    <a:cubicBezTo>
                      <a:pt x="247" y="208"/>
                      <a:pt x="261" y="200"/>
                      <a:pt x="271" y="191"/>
                    </a:cubicBezTo>
                    <a:close/>
                    <a:moveTo>
                      <a:pt x="432" y="44"/>
                    </a:moveTo>
                    <a:cubicBezTo>
                      <a:pt x="432" y="45"/>
                      <a:pt x="432" y="45"/>
                      <a:pt x="432" y="45"/>
                    </a:cubicBezTo>
                    <a:cubicBezTo>
                      <a:pt x="434" y="51"/>
                      <a:pt x="428" y="54"/>
                      <a:pt x="424" y="57"/>
                    </a:cubicBezTo>
                    <a:cubicBezTo>
                      <a:pt x="423" y="57"/>
                      <a:pt x="432" y="64"/>
                      <a:pt x="433" y="65"/>
                    </a:cubicBezTo>
                    <a:cubicBezTo>
                      <a:pt x="436" y="66"/>
                      <a:pt x="439" y="67"/>
                      <a:pt x="443" y="68"/>
                    </a:cubicBezTo>
                    <a:cubicBezTo>
                      <a:pt x="455" y="55"/>
                      <a:pt x="467" y="43"/>
                      <a:pt x="479" y="31"/>
                    </a:cubicBezTo>
                    <a:cubicBezTo>
                      <a:pt x="477" y="30"/>
                      <a:pt x="474" y="28"/>
                      <a:pt x="471" y="27"/>
                    </a:cubicBezTo>
                    <a:cubicBezTo>
                      <a:pt x="465" y="25"/>
                      <a:pt x="459" y="25"/>
                      <a:pt x="453" y="25"/>
                    </a:cubicBezTo>
                    <a:cubicBezTo>
                      <a:pt x="452" y="26"/>
                      <a:pt x="451" y="26"/>
                      <a:pt x="450" y="26"/>
                    </a:cubicBezTo>
                    <a:cubicBezTo>
                      <a:pt x="444" y="32"/>
                      <a:pt x="438" y="38"/>
                      <a:pt x="432" y="44"/>
                    </a:cubicBezTo>
                    <a:cubicBezTo>
                      <a:pt x="432" y="44"/>
                      <a:pt x="432" y="44"/>
                      <a:pt x="432" y="44"/>
                    </a:cubicBezTo>
                    <a:close/>
                    <a:moveTo>
                      <a:pt x="369" y="80"/>
                    </a:moveTo>
                    <a:cubicBezTo>
                      <a:pt x="372" y="83"/>
                      <a:pt x="374" y="86"/>
                      <a:pt x="374" y="90"/>
                    </a:cubicBezTo>
                    <a:cubicBezTo>
                      <a:pt x="386" y="91"/>
                      <a:pt x="395" y="79"/>
                      <a:pt x="402" y="69"/>
                    </a:cubicBezTo>
                    <a:cubicBezTo>
                      <a:pt x="405" y="64"/>
                      <a:pt x="409" y="60"/>
                      <a:pt x="413" y="57"/>
                    </a:cubicBezTo>
                    <a:cubicBezTo>
                      <a:pt x="415" y="55"/>
                      <a:pt x="417" y="54"/>
                      <a:pt x="419" y="53"/>
                    </a:cubicBezTo>
                    <a:cubicBezTo>
                      <a:pt x="421" y="51"/>
                      <a:pt x="423" y="50"/>
                      <a:pt x="425" y="48"/>
                    </a:cubicBezTo>
                    <a:cubicBezTo>
                      <a:pt x="425" y="48"/>
                      <a:pt x="425" y="47"/>
                      <a:pt x="425" y="47"/>
                    </a:cubicBezTo>
                    <a:cubicBezTo>
                      <a:pt x="426" y="45"/>
                      <a:pt x="428" y="44"/>
                      <a:pt x="430" y="44"/>
                    </a:cubicBezTo>
                    <a:cubicBezTo>
                      <a:pt x="431" y="44"/>
                      <a:pt x="431" y="44"/>
                      <a:pt x="432" y="44"/>
                    </a:cubicBezTo>
                    <a:cubicBezTo>
                      <a:pt x="438" y="38"/>
                      <a:pt x="444" y="32"/>
                      <a:pt x="450" y="26"/>
                    </a:cubicBezTo>
                    <a:cubicBezTo>
                      <a:pt x="438" y="28"/>
                      <a:pt x="427" y="33"/>
                      <a:pt x="417" y="38"/>
                    </a:cubicBezTo>
                    <a:cubicBezTo>
                      <a:pt x="407" y="42"/>
                      <a:pt x="398" y="47"/>
                      <a:pt x="388" y="51"/>
                    </a:cubicBezTo>
                    <a:cubicBezTo>
                      <a:pt x="380" y="60"/>
                      <a:pt x="372" y="68"/>
                      <a:pt x="363" y="76"/>
                    </a:cubicBezTo>
                    <a:cubicBezTo>
                      <a:pt x="363" y="76"/>
                      <a:pt x="363" y="76"/>
                      <a:pt x="363" y="76"/>
                    </a:cubicBezTo>
                    <a:cubicBezTo>
                      <a:pt x="365" y="77"/>
                      <a:pt x="367" y="78"/>
                      <a:pt x="369" y="80"/>
                    </a:cubicBezTo>
                    <a:close/>
                    <a:moveTo>
                      <a:pt x="877" y="382"/>
                    </a:moveTo>
                    <a:cubicBezTo>
                      <a:pt x="878" y="384"/>
                      <a:pt x="879" y="387"/>
                      <a:pt x="881" y="388"/>
                    </a:cubicBezTo>
                    <a:cubicBezTo>
                      <a:pt x="882" y="388"/>
                      <a:pt x="883" y="388"/>
                      <a:pt x="883" y="388"/>
                    </a:cubicBezTo>
                    <a:cubicBezTo>
                      <a:pt x="885" y="388"/>
                      <a:pt x="886" y="389"/>
                      <a:pt x="887" y="388"/>
                    </a:cubicBezTo>
                    <a:cubicBezTo>
                      <a:pt x="889" y="387"/>
                      <a:pt x="891" y="384"/>
                      <a:pt x="892" y="382"/>
                    </a:cubicBezTo>
                    <a:cubicBezTo>
                      <a:pt x="893" y="379"/>
                      <a:pt x="893" y="376"/>
                      <a:pt x="893" y="373"/>
                    </a:cubicBezTo>
                    <a:cubicBezTo>
                      <a:pt x="893" y="370"/>
                      <a:pt x="892" y="368"/>
                      <a:pt x="891" y="365"/>
                    </a:cubicBezTo>
                    <a:cubicBezTo>
                      <a:pt x="886" y="370"/>
                      <a:pt x="881" y="375"/>
                      <a:pt x="876" y="380"/>
                    </a:cubicBezTo>
                    <a:cubicBezTo>
                      <a:pt x="876" y="381"/>
                      <a:pt x="877" y="382"/>
                      <a:pt x="877" y="382"/>
                    </a:cubicBezTo>
                    <a:close/>
                    <a:moveTo>
                      <a:pt x="489" y="285"/>
                    </a:moveTo>
                    <a:cubicBezTo>
                      <a:pt x="490" y="286"/>
                      <a:pt x="490" y="287"/>
                      <a:pt x="491" y="288"/>
                    </a:cubicBezTo>
                    <a:cubicBezTo>
                      <a:pt x="574" y="203"/>
                      <a:pt x="654" y="123"/>
                      <a:pt x="722" y="54"/>
                    </a:cubicBezTo>
                    <a:cubicBezTo>
                      <a:pt x="715" y="50"/>
                      <a:pt x="708" y="46"/>
                      <a:pt x="701" y="42"/>
                    </a:cubicBezTo>
                    <a:cubicBezTo>
                      <a:pt x="635" y="108"/>
                      <a:pt x="557" y="186"/>
                      <a:pt x="475" y="269"/>
                    </a:cubicBezTo>
                    <a:cubicBezTo>
                      <a:pt x="481" y="274"/>
                      <a:pt x="485" y="279"/>
                      <a:pt x="489" y="285"/>
                    </a:cubicBezTo>
                    <a:close/>
                    <a:moveTo>
                      <a:pt x="223" y="202"/>
                    </a:moveTo>
                    <a:cubicBezTo>
                      <a:pt x="227" y="205"/>
                      <a:pt x="231" y="206"/>
                      <a:pt x="234" y="207"/>
                    </a:cubicBezTo>
                    <a:cubicBezTo>
                      <a:pt x="265" y="176"/>
                      <a:pt x="295" y="146"/>
                      <a:pt x="323" y="117"/>
                    </a:cubicBezTo>
                    <a:cubicBezTo>
                      <a:pt x="322" y="117"/>
                      <a:pt x="322" y="118"/>
                      <a:pt x="322" y="118"/>
                    </a:cubicBezTo>
                    <a:cubicBezTo>
                      <a:pt x="313" y="121"/>
                      <a:pt x="305" y="124"/>
                      <a:pt x="296" y="128"/>
                    </a:cubicBezTo>
                    <a:cubicBezTo>
                      <a:pt x="292" y="130"/>
                      <a:pt x="288" y="131"/>
                      <a:pt x="283" y="133"/>
                    </a:cubicBezTo>
                    <a:cubicBezTo>
                      <a:pt x="281" y="134"/>
                      <a:pt x="279" y="135"/>
                      <a:pt x="277" y="136"/>
                    </a:cubicBezTo>
                    <a:cubicBezTo>
                      <a:pt x="275" y="136"/>
                      <a:pt x="274" y="136"/>
                      <a:pt x="273" y="138"/>
                    </a:cubicBezTo>
                    <a:cubicBezTo>
                      <a:pt x="273" y="139"/>
                      <a:pt x="273" y="140"/>
                      <a:pt x="274" y="142"/>
                    </a:cubicBezTo>
                    <a:cubicBezTo>
                      <a:pt x="274" y="146"/>
                      <a:pt x="276" y="149"/>
                      <a:pt x="277" y="153"/>
                    </a:cubicBezTo>
                    <a:cubicBezTo>
                      <a:pt x="277" y="157"/>
                      <a:pt x="276" y="161"/>
                      <a:pt x="273" y="163"/>
                    </a:cubicBezTo>
                    <a:cubicBezTo>
                      <a:pt x="267" y="168"/>
                      <a:pt x="258" y="166"/>
                      <a:pt x="251" y="166"/>
                    </a:cubicBezTo>
                    <a:cubicBezTo>
                      <a:pt x="247" y="166"/>
                      <a:pt x="244" y="167"/>
                      <a:pt x="241" y="168"/>
                    </a:cubicBezTo>
                    <a:cubicBezTo>
                      <a:pt x="236" y="173"/>
                      <a:pt x="230" y="178"/>
                      <a:pt x="225" y="184"/>
                    </a:cubicBezTo>
                    <a:cubicBezTo>
                      <a:pt x="223" y="190"/>
                      <a:pt x="222" y="196"/>
                      <a:pt x="223" y="202"/>
                    </a:cubicBezTo>
                    <a:close/>
                    <a:moveTo>
                      <a:pt x="372" y="177"/>
                    </a:moveTo>
                    <a:cubicBezTo>
                      <a:pt x="377" y="181"/>
                      <a:pt x="380" y="185"/>
                      <a:pt x="384" y="190"/>
                    </a:cubicBezTo>
                    <a:cubicBezTo>
                      <a:pt x="441" y="132"/>
                      <a:pt x="494" y="78"/>
                      <a:pt x="541" y="30"/>
                    </a:cubicBezTo>
                    <a:cubicBezTo>
                      <a:pt x="525" y="32"/>
                      <a:pt x="509" y="37"/>
                      <a:pt x="495" y="44"/>
                    </a:cubicBezTo>
                    <a:cubicBezTo>
                      <a:pt x="456" y="83"/>
                      <a:pt x="413" y="126"/>
                      <a:pt x="367" y="172"/>
                    </a:cubicBezTo>
                    <a:cubicBezTo>
                      <a:pt x="369" y="174"/>
                      <a:pt x="371" y="175"/>
                      <a:pt x="372" y="177"/>
                    </a:cubicBezTo>
                    <a:close/>
                    <a:moveTo>
                      <a:pt x="505" y="178"/>
                    </a:moveTo>
                    <a:cubicBezTo>
                      <a:pt x="505" y="178"/>
                      <a:pt x="505" y="179"/>
                      <a:pt x="505" y="179"/>
                    </a:cubicBezTo>
                    <a:cubicBezTo>
                      <a:pt x="505" y="179"/>
                      <a:pt x="505" y="180"/>
                      <a:pt x="504" y="180"/>
                    </a:cubicBezTo>
                    <a:cubicBezTo>
                      <a:pt x="502" y="181"/>
                      <a:pt x="500" y="181"/>
                      <a:pt x="498" y="180"/>
                    </a:cubicBezTo>
                    <a:cubicBezTo>
                      <a:pt x="488" y="190"/>
                      <a:pt x="479" y="199"/>
                      <a:pt x="469" y="209"/>
                    </a:cubicBezTo>
                    <a:cubicBezTo>
                      <a:pt x="470" y="208"/>
                      <a:pt x="471" y="208"/>
                      <a:pt x="473" y="208"/>
                    </a:cubicBezTo>
                    <a:cubicBezTo>
                      <a:pt x="474" y="208"/>
                      <a:pt x="476" y="209"/>
                      <a:pt x="477" y="211"/>
                    </a:cubicBezTo>
                    <a:cubicBezTo>
                      <a:pt x="478" y="213"/>
                      <a:pt x="477" y="215"/>
                      <a:pt x="477" y="218"/>
                    </a:cubicBezTo>
                    <a:cubicBezTo>
                      <a:pt x="477" y="220"/>
                      <a:pt x="476" y="223"/>
                      <a:pt x="476" y="226"/>
                    </a:cubicBezTo>
                    <a:cubicBezTo>
                      <a:pt x="474" y="231"/>
                      <a:pt x="470" y="237"/>
                      <a:pt x="466" y="241"/>
                    </a:cubicBezTo>
                    <a:cubicBezTo>
                      <a:pt x="464" y="243"/>
                      <a:pt x="461" y="244"/>
                      <a:pt x="459" y="245"/>
                    </a:cubicBezTo>
                    <a:cubicBezTo>
                      <a:pt x="457" y="246"/>
                      <a:pt x="456" y="247"/>
                      <a:pt x="455" y="247"/>
                    </a:cubicBezTo>
                    <a:cubicBezTo>
                      <a:pt x="453" y="247"/>
                      <a:pt x="452" y="247"/>
                      <a:pt x="450" y="248"/>
                    </a:cubicBezTo>
                    <a:cubicBezTo>
                      <a:pt x="450" y="248"/>
                      <a:pt x="450" y="248"/>
                      <a:pt x="450" y="248"/>
                    </a:cubicBezTo>
                    <a:cubicBezTo>
                      <a:pt x="449" y="248"/>
                      <a:pt x="449" y="248"/>
                      <a:pt x="449" y="248"/>
                    </a:cubicBezTo>
                    <a:cubicBezTo>
                      <a:pt x="450" y="250"/>
                      <a:pt x="451" y="250"/>
                      <a:pt x="452" y="251"/>
                    </a:cubicBezTo>
                    <a:cubicBezTo>
                      <a:pt x="453" y="252"/>
                      <a:pt x="455" y="253"/>
                      <a:pt x="456" y="253"/>
                    </a:cubicBezTo>
                    <a:cubicBezTo>
                      <a:pt x="457" y="254"/>
                      <a:pt x="457" y="254"/>
                      <a:pt x="458" y="255"/>
                    </a:cubicBezTo>
                    <a:cubicBezTo>
                      <a:pt x="539" y="173"/>
                      <a:pt x="615" y="96"/>
                      <a:pt x="679" y="31"/>
                    </a:cubicBezTo>
                    <a:cubicBezTo>
                      <a:pt x="671" y="28"/>
                      <a:pt x="663" y="24"/>
                      <a:pt x="655" y="21"/>
                    </a:cubicBezTo>
                    <a:cubicBezTo>
                      <a:pt x="610" y="67"/>
                      <a:pt x="559" y="119"/>
                      <a:pt x="503" y="174"/>
                    </a:cubicBezTo>
                    <a:cubicBezTo>
                      <a:pt x="504" y="175"/>
                      <a:pt x="505" y="177"/>
                      <a:pt x="505" y="178"/>
                    </a:cubicBezTo>
                    <a:close/>
                    <a:moveTo>
                      <a:pt x="475" y="269"/>
                    </a:moveTo>
                    <a:cubicBezTo>
                      <a:pt x="557" y="186"/>
                      <a:pt x="635" y="108"/>
                      <a:pt x="701" y="42"/>
                    </a:cubicBezTo>
                    <a:cubicBezTo>
                      <a:pt x="694" y="38"/>
                      <a:pt x="686" y="35"/>
                      <a:pt x="679" y="31"/>
                    </a:cubicBezTo>
                    <a:cubicBezTo>
                      <a:pt x="615" y="96"/>
                      <a:pt x="539" y="173"/>
                      <a:pt x="458" y="255"/>
                    </a:cubicBezTo>
                    <a:cubicBezTo>
                      <a:pt x="464" y="259"/>
                      <a:pt x="470" y="264"/>
                      <a:pt x="475" y="269"/>
                    </a:cubicBezTo>
                    <a:close/>
                    <a:moveTo>
                      <a:pt x="488" y="155"/>
                    </a:moveTo>
                    <a:cubicBezTo>
                      <a:pt x="490" y="158"/>
                      <a:pt x="493" y="161"/>
                      <a:pt x="495" y="165"/>
                    </a:cubicBezTo>
                    <a:cubicBezTo>
                      <a:pt x="496" y="167"/>
                      <a:pt x="498" y="169"/>
                      <a:pt x="501" y="171"/>
                    </a:cubicBezTo>
                    <a:cubicBezTo>
                      <a:pt x="502" y="172"/>
                      <a:pt x="503" y="173"/>
                      <a:pt x="503" y="174"/>
                    </a:cubicBezTo>
                    <a:cubicBezTo>
                      <a:pt x="559" y="119"/>
                      <a:pt x="610" y="67"/>
                      <a:pt x="655" y="21"/>
                    </a:cubicBezTo>
                    <a:cubicBezTo>
                      <a:pt x="646" y="18"/>
                      <a:pt x="637" y="14"/>
                      <a:pt x="628" y="12"/>
                    </a:cubicBezTo>
                    <a:cubicBezTo>
                      <a:pt x="586" y="54"/>
                      <a:pt x="538" y="102"/>
                      <a:pt x="487" y="154"/>
                    </a:cubicBezTo>
                    <a:cubicBezTo>
                      <a:pt x="487" y="154"/>
                      <a:pt x="488" y="155"/>
                      <a:pt x="488" y="155"/>
                    </a:cubicBezTo>
                    <a:close/>
                    <a:moveTo>
                      <a:pt x="7" y="416"/>
                    </a:moveTo>
                    <a:cubicBezTo>
                      <a:pt x="7" y="412"/>
                      <a:pt x="7" y="408"/>
                      <a:pt x="6" y="404"/>
                    </a:cubicBezTo>
                    <a:cubicBezTo>
                      <a:pt x="4" y="406"/>
                      <a:pt x="3" y="408"/>
                      <a:pt x="1" y="410"/>
                    </a:cubicBezTo>
                    <a:cubicBezTo>
                      <a:pt x="0" y="421"/>
                      <a:pt x="0" y="432"/>
                      <a:pt x="1" y="443"/>
                    </a:cubicBezTo>
                    <a:cubicBezTo>
                      <a:pt x="4" y="440"/>
                      <a:pt x="7" y="436"/>
                      <a:pt x="10" y="433"/>
                    </a:cubicBezTo>
                    <a:cubicBezTo>
                      <a:pt x="9" y="427"/>
                      <a:pt x="8" y="422"/>
                      <a:pt x="7" y="416"/>
                    </a:cubicBezTo>
                    <a:close/>
                    <a:moveTo>
                      <a:pt x="459" y="153"/>
                    </a:moveTo>
                    <a:cubicBezTo>
                      <a:pt x="460" y="154"/>
                      <a:pt x="462" y="154"/>
                      <a:pt x="463" y="154"/>
                    </a:cubicBezTo>
                    <a:cubicBezTo>
                      <a:pt x="465" y="155"/>
                      <a:pt x="466" y="156"/>
                      <a:pt x="468" y="157"/>
                    </a:cubicBezTo>
                    <a:cubicBezTo>
                      <a:pt x="469" y="157"/>
                      <a:pt x="470" y="158"/>
                      <a:pt x="471" y="157"/>
                    </a:cubicBezTo>
                    <a:cubicBezTo>
                      <a:pt x="472" y="156"/>
                      <a:pt x="472" y="155"/>
                      <a:pt x="472" y="154"/>
                    </a:cubicBezTo>
                    <a:cubicBezTo>
                      <a:pt x="472" y="153"/>
                      <a:pt x="473" y="152"/>
                      <a:pt x="473" y="151"/>
                    </a:cubicBezTo>
                    <a:cubicBezTo>
                      <a:pt x="474" y="149"/>
                      <a:pt x="474" y="147"/>
                      <a:pt x="476" y="146"/>
                    </a:cubicBezTo>
                    <a:cubicBezTo>
                      <a:pt x="477" y="146"/>
                      <a:pt x="478" y="147"/>
                      <a:pt x="478" y="147"/>
                    </a:cubicBezTo>
                    <a:cubicBezTo>
                      <a:pt x="481" y="149"/>
                      <a:pt x="485" y="151"/>
                      <a:pt x="487" y="154"/>
                    </a:cubicBezTo>
                    <a:cubicBezTo>
                      <a:pt x="538" y="102"/>
                      <a:pt x="586" y="54"/>
                      <a:pt x="628" y="12"/>
                    </a:cubicBezTo>
                    <a:cubicBezTo>
                      <a:pt x="620" y="9"/>
                      <a:pt x="612" y="7"/>
                      <a:pt x="604" y="5"/>
                    </a:cubicBezTo>
                    <a:cubicBezTo>
                      <a:pt x="560" y="49"/>
                      <a:pt x="510" y="99"/>
                      <a:pt x="456" y="153"/>
                    </a:cubicBezTo>
                    <a:cubicBezTo>
                      <a:pt x="457" y="153"/>
                      <a:pt x="458" y="153"/>
                      <a:pt x="459" y="153"/>
                    </a:cubicBezTo>
                    <a:close/>
                  </a:path>
                </a:pathLst>
              </a:custGeom>
              <a:no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sp>
          <p:nvSpPr>
            <p:cNvPr id="44" name="Freeform 19">
              <a:extLst>
                <a:ext uri="{FF2B5EF4-FFF2-40B4-BE49-F238E27FC236}">
                  <a16:creationId xmlns:a16="http://schemas.microsoft.com/office/drawing/2014/main" id="{9ABB304A-5D70-044A-92E0-8A90C1E95390}"/>
                </a:ext>
              </a:extLst>
            </p:cNvPr>
            <p:cNvSpPr>
              <a:spLocks/>
            </p:cNvSpPr>
            <p:nvPr userDrawn="1"/>
          </p:nvSpPr>
          <p:spPr bwMode="auto">
            <a:xfrm>
              <a:off x="3994150" y="5110163"/>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5" name="Freeform 20">
              <a:extLst>
                <a:ext uri="{FF2B5EF4-FFF2-40B4-BE49-F238E27FC236}">
                  <a16:creationId xmlns:a16="http://schemas.microsoft.com/office/drawing/2014/main" id="{47809058-A081-4D41-AC15-52A924357607}"/>
                </a:ext>
              </a:extLst>
            </p:cNvPr>
            <p:cNvSpPr>
              <a:spLocks/>
            </p:cNvSpPr>
            <p:nvPr userDrawn="1"/>
          </p:nvSpPr>
          <p:spPr bwMode="auto">
            <a:xfrm>
              <a:off x="7902575" y="2311400"/>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6" name="Freeform 21">
              <a:extLst>
                <a:ext uri="{FF2B5EF4-FFF2-40B4-BE49-F238E27FC236}">
                  <a16:creationId xmlns:a16="http://schemas.microsoft.com/office/drawing/2014/main" id="{7C511D61-FE0B-6840-BAE4-29112BB1A450}"/>
                </a:ext>
              </a:extLst>
            </p:cNvPr>
            <p:cNvSpPr>
              <a:spLocks/>
            </p:cNvSpPr>
            <p:nvPr userDrawn="1"/>
          </p:nvSpPr>
          <p:spPr bwMode="auto">
            <a:xfrm>
              <a:off x="8328025"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7" name="Freeform 22">
              <a:extLst>
                <a:ext uri="{FF2B5EF4-FFF2-40B4-BE49-F238E27FC236}">
                  <a16:creationId xmlns:a16="http://schemas.microsoft.com/office/drawing/2014/main" id="{5F627318-EF4A-6845-9BC2-31B9E15AF203}"/>
                </a:ext>
              </a:extLst>
            </p:cNvPr>
            <p:cNvSpPr>
              <a:spLocks/>
            </p:cNvSpPr>
            <p:nvPr userDrawn="1"/>
          </p:nvSpPr>
          <p:spPr bwMode="auto">
            <a:xfrm>
              <a:off x="7908925" y="5113338"/>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8" name="Freeform 23">
              <a:extLst>
                <a:ext uri="{FF2B5EF4-FFF2-40B4-BE49-F238E27FC236}">
                  <a16:creationId xmlns:a16="http://schemas.microsoft.com/office/drawing/2014/main" id="{1C86489F-7237-BE47-AA67-FC234CF6A6FC}"/>
                </a:ext>
              </a:extLst>
            </p:cNvPr>
            <p:cNvSpPr>
              <a:spLocks/>
            </p:cNvSpPr>
            <p:nvPr userDrawn="1"/>
          </p:nvSpPr>
          <p:spPr bwMode="auto">
            <a:xfrm>
              <a:off x="3994150" y="2319338"/>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9" name="Freeform 24">
              <a:extLst>
                <a:ext uri="{FF2B5EF4-FFF2-40B4-BE49-F238E27FC236}">
                  <a16:creationId xmlns:a16="http://schemas.microsoft.com/office/drawing/2014/main" id="{50D54382-3BB7-CB45-B00F-3AC515931A43}"/>
                </a:ext>
              </a:extLst>
            </p:cNvPr>
            <p:cNvSpPr>
              <a:spLocks/>
            </p:cNvSpPr>
            <p:nvPr userDrawn="1"/>
          </p:nvSpPr>
          <p:spPr bwMode="auto">
            <a:xfrm>
              <a:off x="3702050" y="3986213"/>
              <a:ext cx="373063" cy="1146175"/>
            </a:xfrm>
            <a:custGeom>
              <a:avLst/>
              <a:gdLst>
                <a:gd name="T0" fmla="*/ 98 w 98"/>
                <a:gd name="T1" fmla="*/ 301 h 301"/>
                <a:gd name="T2" fmla="*/ 0 w 98"/>
                <a:gd name="T3" fmla="*/ 0 h 301"/>
              </a:gdLst>
              <a:ahLst/>
              <a:cxnLst>
                <a:cxn ang="0">
                  <a:pos x="T0" y="T1"/>
                </a:cxn>
                <a:cxn ang="0">
                  <a:pos x="T2" y="T3"/>
                </a:cxn>
              </a:cxnLst>
              <a:rect l="0" t="0" r="r" b="b"/>
              <a:pathLst>
                <a:path w="98" h="301">
                  <a:moveTo>
                    <a:pt x="98" y="301"/>
                  </a:moveTo>
                  <a:cubicBezTo>
                    <a:pt x="39" y="212"/>
                    <a:pt x="5" y="106"/>
                    <a:pt x="0"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0" name="Freeform 25">
              <a:extLst>
                <a:ext uri="{FF2B5EF4-FFF2-40B4-BE49-F238E27FC236}">
                  <a16:creationId xmlns:a16="http://schemas.microsoft.com/office/drawing/2014/main" id="{63B2A783-AC69-D945-8F76-642B0B5E81DC}"/>
                </a:ext>
              </a:extLst>
            </p:cNvPr>
            <p:cNvSpPr>
              <a:spLocks/>
            </p:cNvSpPr>
            <p:nvPr userDrawn="1"/>
          </p:nvSpPr>
          <p:spPr bwMode="auto">
            <a:xfrm>
              <a:off x="3708400" y="2581275"/>
              <a:ext cx="369888" cy="1146175"/>
            </a:xfrm>
            <a:custGeom>
              <a:avLst/>
              <a:gdLst>
                <a:gd name="T0" fmla="*/ 0 w 97"/>
                <a:gd name="T1" fmla="*/ 301 h 301"/>
                <a:gd name="T2" fmla="*/ 24 w 97"/>
                <a:gd name="T3" fmla="*/ 142 h 301"/>
                <a:gd name="T4" fmla="*/ 97 w 97"/>
                <a:gd name="T5" fmla="*/ 0 h 301"/>
              </a:gdLst>
              <a:ahLst/>
              <a:cxnLst>
                <a:cxn ang="0">
                  <a:pos x="T0" y="T1"/>
                </a:cxn>
                <a:cxn ang="0">
                  <a:pos x="T2" y="T3"/>
                </a:cxn>
                <a:cxn ang="0">
                  <a:pos x="T4" y="T5"/>
                </a:cxn>
              </a:cxnLst>
              <a:rect l="0" t="0" r="r" b="b"/>
              <a:pathLst>
                <a:path w="97" h="301">
                  <a:moveTo>
                    <a:pt x="0" y="301"/>
                  </a:moveTo>
                  <a:cubicBezTo>
                    <a:pt x="3" y="247"/>
                    <a:pt x="9" y="194"/>
                    <a:pt x="24" y="142"/>
                  </a:cubicBezTo>
                  <a:cubicBezTo>
                    <a:pt x="38" y="90"/>
                    <a:pt x="62" y="40"/>
                    <a:pt x="97"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1" name="Freeform 26">
              <a:extLst>
                <a:ext uri="{FF2B5EF4-FFF2-40B4-BE49-F238E27FC236}">
                  <a16:creationId xmlns:a16="http://schemas.microsoft.com/office/drawing/2014/main" id="{3BCEECA2-F7A8-BD40-A1EC-2162B3ECD8BA}"/>
                </a:ext>
              </a:extLst>
            </p:cNvPr>
            <p:cNvSpPr>
              <a:spLocks/>
            </p:cNvSpPr>
            <p:nvPr userDrawn="1"/>
          </p:nvSpPr>
          <p:spPr bwMode="auto">
            <a:xfrm>
              <a:off x="8099425" y="2573338"/>
              <a:ext cx="377825" cy="1150937"/>
            </a:xfrm>
            <a:custGeom>
              <a:avLst/>
              <a:gdLst>
                <a:gd name="T0" fmla="*/ 0 w 99"/>
                <a:gd name="T1" fmla="*/ 0 h 302"/>
                <a:gd name="T2" fmla="*/ 35 w 99"/>
                <a:gd name="T3" fmla="*/ 59 h 302"/>
                <a:gd name="T4" fmla="*/ 99 w 99"/>
                <a:gd name="T5" fmla="*/ 302 h 302"/>
              </a:gdLst>
              <a:ahLst/>
              <a:cxnLst>
                <a:cxn ang="0">
                  <a:pos x="T0" y="T1"/>
                </a:cxn>
                <a:cxn ang="0">
                  <a:pos x="T2" y="T3"/>
                </a:cxn>
                <a:cxn ang="0">
                  <a:pos x="T4" y="T5"/>
                </a:cxn>
              </a:cxnLst>
              <a:rect l="0" t="0" r="r" b="b"/>
              <a:pathLst>
                <a:path w="99" h="302">
                  <a:moveTo>
                    <a:pt x="0" y="0"/>
                  </a:moveTo>
                  <a:cubicBezTo>
                    <a:pt x="14" y="18"/>
                    <a:pt x="25" y="38"/>
                    <a:pt x="35" y="59"/>
                  </a:cubicBezTo>
                  <a:cubicBezTo>
                    <a:pt x="70" y="135"/>
                    <a:pt x="94" y="218"/>
                    <a:pt x="99" y="302"/>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2" name="Freeform 27">
              <a:extLst>
                <a:ext uri="{FF2B5EF4-FFF2-40B4-BE49-F238E27FC236}">
                  <a16:creationId xmlns:a16="http://schemas.microsoft.com/office/drawing/2014/main" id="{63A2050A-6B0F-2042-9679-5133D3ED1D0D}"/>
                </a:ext>
              </a:extLst>
            </p:cNvPr>
            <p:cNvSpPr>
              <a:spLocks/>
            </p:cNvSpPr>
            <p:nvPr userDrawn="1"/>
          </p:nvSpPr>
          <p:spPr bwMode="auto">
            <a:xfrm>
              <a:off x="8110538" y="3983038"/>
              <a:ext cx="366712" cy="1157287"/>
            </a:xfrm>
            <a:custGeom>
              <a:avLst/>
              <a:gdLst>
                <a:gd name="T0" fmla="*/ 95 w 96"/>
                <a:gd name="T1" fmla="*/ 0 h 304"/>
                <a:gd name="T2" fmla="*/ 93 w 96"/>
                <a:gd name="T3" fmla="*/ 51 h 304"/>
                <a:gd name="T4" fmla="*/ 86 w 96"/>
                <a:gd name="T5" fmla="*/ 82 h 304"/>
                <a:gd name="T6" fmla="*/ 0 w 96"/>
                <a:gd name="T7" fmla="*/ 304 h 304"/>
              </a:gdLst>
              <a:ahLst/>
              <a:cxnLst>
                <a:cxn ang="0">
                  <a:pos x="T0" y="T1"/>
                </a:cxn>
                <a:cxn ang="0">
                  <a:pos x="T2" y="T3"/>
                </a:cxn>
                <a:cxn ang="0">
                  <a:pos x="T4" y="T5"/>
                </a:cxn>
                <a:cxn ang="0">
                  <a:pos x="T6" y="T7"/>
                </a:cxn>
              </a:cxnLst>
              <a:rect l="0" t="0" r="r" b="b"/>
              <a:pathLst>
                <a:path w="96" h="304">
                  <a:moveTo>
                    <a:pt x="95" y="0"/>
                  </a:moveTo>
                  <a:cubicBezTo>
                    <a:pt x="96" y="17"/>
                    <a:pt x="96" y="34"/>
                    <a:pt x="93" y="51"/>
                  </a:cubicBezTo>
                  <a:cubicBezTo>
                    <a:pt x="91" y="61"/>
                    <a:pt x="88" y="71"/>
                    <a:pt x="86" y="82"/>
                  </a:cubicBezTo>
                  <a:cubicBezTo>
                    <a:pt x="66" y="159"/>
                    <a:pt x="45" y="238"/>
                    <a:pt x="0" y="304"/>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90" name="Freeform 18">
              <a:extLst>
                <a:ext uri="{FF2B5EF4-FFF2-40B4-BE49-F238E27FC236}">
                  <a16:creationId xmlns:a16="http://schemas.microsoft.com/office/drawing/2014/main" id="{48A0DF6F-F238-9446-A917-915CAE0244D5}"/>
                </a:ext>
              </a:extLst>
            </p:cNvPr>
            <p:cNvSpPr>
              <a:spLocks/>
            </p:cNvSpPr>
            <p:nvPr userDrawn="1"/>
          </p:nvSpPr>
          <p:spPr bwMode="auto">
            <a:xfrm>
              <a:off x="3549650"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sp>
        <p:nvSpPr>
          <p:cNvPr id="97" name="Text Placeholder 23">
            <a:extLst>
              <a:ext uri="{FF2B5EF4-FFF2-40B4-BE49-F238E27FC236}">
                <a16:creationId xmlns:a16="http://schemas.microsoft.com/office/drawing/2014/main" id="{F8461E90-A497-7347-A343-678BD39DAAA5}"/>
              </a:ext>
            </a:extLst>
          </p:cNvPr>
          <p:cNvSpPr>
            <a:spLocks noGrp="1"/>
          </p:cNvSpPr>
          <p:nvPr>
            <p:ph type="body" sz="quarter" idx="21" hasCustomPrompt="1"/>
          </p:nvPr>
        </p:nvSpPr>
        <p:spPr>
          <a:xfrm>
            <a:off x="9444032" y="5084075"/>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107" name="Text Placeholder 23">
            <a:extLst>
              <a:ext uri="{FF2B5EF4-FFF2-40B4-BE49-F238E27FC236}">
                <a16:creationId xmlns:a16="http://schemas.microsoft.com/office/drawing/2014/main" id="{D1C8CE19-8720-4F40-BD8F-AAF446DD3A8B}"/>
              </a:ext>
            </a:extLst>
          </p:cNvPr>
          <p:cNvSpPr>
            <a:spLocks noGrp="1"/>
          </p:cNvSpPr>
          <p:nvPr>
            <p:ph type="body" sz="quarter" idx="22" hasCustomPrompt="1"/>
          </p:nvPr>
        </p:nvSpPr>
        <p:spPr>
          <a:xfrm>
            <a:off x="9798056" y="3576744"/>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108" name="Text Placeholder 23">
            <a:extLst>
              <a:ext uri="{FF2B5EF4-FFF2-40B4-BE49-F238E27FC236}">
                <a16:creationId xmlns:a16="http://schemas.microsoft.com/office/drawing/2014/main" id="{702796D0-BBCB-4C44-BCC9-0087AA68EE92}"/>
              </a:ext>
            </a:extLst>
          </p:cNvPr>
          <p:cNvSpPr>
            <a:spLocks noGrp="1"/>
          </p:cNvSpPr>
          <p:nvPr>
            <p:ph type="body" sz="quarter" idx="23" hasCustomPrompt="1"/>
          </p:nvPr>
        </p:nvSpPr>
        <p:spPr>
          <a:xfrm>
            <a:off x="9365460" y="2052516"/>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grpSp>
        <p:nvGrpSpPr>
          <p:cNvPr id="109" name="Group 108">
            <a:extLst>
              <a:ext uri="{FF2B5EF4-FFF2-40B4-BE49-F238E27FC236}">
                <a16:creationId xmlns:a16="http://schemas.microsoft.com/office/drawing/2014/main" id="{C3D3AAB8-51EE-BE47-96A7-F4C6EB71FBED}"/>
              </a:ext>
            </a:extLst>
          </p:cNvPr>
          <p:cNvGrpSpPr/>
          <p:nvPr userDrawn="1"/>
        </p:nvGrpSpPr>
        <p:grpSpPr>
          <a:xfrm>
            <a:off x="4830849" y="6407537"/>
            <a:ext cx="2530305" cy="138107"/>
            <a:chOff x="2502568" y="6027821"/>
            <a:chExt cx="6689559" cy="365125"/>
          </a:xfrm>
        </p:grpSpPr>
        <p:pic>
          <p:nvPicPr>
            <p:cNvPr id="110" name="Picture 109" descr="Text, logo&#10;&#10;Description automatically generated">
              <a:extLst>
                <a:ext uri="{FF2B5EF4-FFF2-40B4-BE49-F238E27FC236}">
                  <a16:creationId xmlns:a16="http://schemas.microsoft.com/office/drawing/2014/main" id="{F30378CC-EFC7-004D-86D9-0A066147AA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1" name="Picture 110" descr="Text, logo&#10;&#10;Description automatically generated">
              <a:extLst>
                <a:ext uri="{FF2B5EF4-FFF2-40B4-BE49-F238E27FC236}">
                  <a16:creationId xmlns:a16="http://schemas.microsoft.com/office/drawing/2014/main" id="{50DC9650-F7DD-144D-8344-F200DD1FF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3658723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oint arrow Inforgraphic">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8AB9018-D1C4-2747-A5A5-68536C279161}"/>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6">
            <a:extLst>
              <a:ext uri="{FF2B5EF4-FFF2-40B4-BE49-F238E27FC236}">
                <a16:creationId xmlns:a16="http://schemas.microsoft.com/office/drawing/2014/main" id="{E10A0B0F-C824-F84B-B463-E30858284846}"/>
              </a:ext>
            </a:extLst>
          </p:cNvPr>
          <p:cNvSpPr>
            <a:spLocks/>
          </p:cNvSpPr>
          <p:nvPr userDrawn="1"/>
        </p:nvSpPr>
        <p:spPr bwMode="auto">
          <a:xfrm>
            <a:off x="271411" y="2232803"/>
            <a:ext cx="3170178" cy="3026381"/>
          </a:xfrm>
          <a:custGeom>
            <a:avLst/>
            <a:gdLst>
              <a:gd name="T0" fmla="*/ 131 w 704"/>
              <a:gd name="T1" fmla="*/ 270 h 547"/>
              <a:gd name="T2" fmla="*/ 77 w 704"/>
              <a:gd name="T3" fmla="*/ 396 h 547"/>
              <a:gd name="T4" fmla="*/ 0 w 704"/>
              <a:gd name="T5" fmla="*/ 546 h 547"/>
              <a:gd name="T6" fmla="*/ 574 w 704"/>
              <a:gd name="T7" fmla="*/ 547 h 547"/>
              <a:gd name="T8" fmla="*/ 635 w 704"/>
              <a:gd name="T9" fmla="*/ 428 h 547"/>
              <a:gd name="T10" fmla="*/ 704 w 704"/>
              <a:gd name="T11" fmla="*/ 276 h 547"/>
              <a:gd name="T12" fmla="*/ 578 w 704"/>
              <a:gd name="T13" fmla="*/ 5 h 547"/>
              <a:gd name="T14" fmla="*/ 4 w 704"/>
              <a:gd name="T15" fmla="*/ 0 h 547"/>
              <a:gd name="T16" fmla="*/ 131 w 704"/>
              <a:gd name="T17" fmla="*/ 27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547">
                <a:moveTo>
                  <a:pt x="131" y="270"/>
                </a:moveTo>
                <a:cubicBezTo>
                  <a:pt x="105" y="307"/>
                  <a:pt x="93" y="353"/>
                  <a:pt x="77" y="396"/>
                </a:cubicBezTo>
                <a:cubicBezTo>
                  <a:pt x="58" y="449"/>
                  <a:pt x="32" y="499"/>
                  <a:pt x="0" y="546"/>
                </a:cubicBezTo>
                <a:cubicBezTo>
                  <a:pt x="193" y="546"/>
                  <a:pt x="383" y="545"/>
                  <a:pt x="574" y="547"/>
                </a:cubicBezTo>
                <a:cubicBezTo>
                  <a:pt x="598" y="508"/>
                  <a:pt x="617" y="470"/>
                  <a:pt x="635" y="428"/>
                </a:cubicBezTo>
                <a:cubicBezTo>
                  <a:pt x="657" y="378"/>
                  <a:pt x="682" y="325"/>
                  <a:pt x="704" y="276"/>
                </a:cubicBezTo>
                <a:cubicBezTo>
                  <a:pt x="659" y="188"/>
                  <a:pt x="616" y="96"/>
                  <a:pt x="578" y="5"/>
                </a:cubicBezTo>
                <a:cubicBezTo>
                  <a:pt x="386" y="2"/>
                  <a:pt x="196" y="3"/>
                  <a:pt x="4" y="0"/>
                </a:cubicBezTo>
                <a:cubicBezTo>
                  <a:pt x="46" y="90"/>
                  <a:pt x="131" y="270"/>
                  <a:pt x="131"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4" name="Freeform 7">
            <a:extLst>
              <a:ext uri="{FF2B5EF4-FFF2-40B4-BE49-F238E27FC236}">
                <a16:creationId xmlns:a16="http://schemas.microsoft.com/office/drawing/2014/main" id="{A2C6C7A6-D492-5C41-B551-99B0B6D54740}"/>
              </a:ext>
            </a:extLst>
          </p:cNvPr>
          <p:cNvSpPr>
            <a:spLocks/>
          </p:cNvSpPr>
          <p:nvPr userDrawn="1"/>
        </p:nvSpPr>
        <p:spPr bwMode="auto">
          <a:xfrm>
            <a:off x="5872200" y="2237670"/>
            <a:ext cx="3213348" cy="3017160"/>
          </a:xfrm>
          <a:custGeom>
            <a:avLst/>
            <a:gdLst>
              <a:gd name="T0" fmla="*/ 135 w 714"/>
              <a:gd name="T1" fmla="*/ 270 h 545"/>
              <a:gd name="T2" fmla="*/ 82 w 714"/>
              <a:gd name="T3" fmla="*/ 396 h 545"/>
              <a:gd name="T4" fmla="*/ 7 w 714"/>
              <a:gd name="T5" fmla="*/ 545 h 545"/>
              <a:gd name="T6" fmla="*/ 587 w 714"/>
              <a:gd name="T7" fmla="*/ 535 h 545"/>
              <a:gd name="T8" fmla="*/ 647 w 714"/>
              <a:gd name="T9" fmla="*/ 416 h 545"/>
              <a:gd name="T10" fmla="*/ 714 w 714"/>
              <a:gd name="T11" fmla="*/ 264 h 545"/>
              <a:gd name="T12" fmla="*/ 582 w 714"/>
              <a:gd name="T13" fmla="*/ 0 h 545"/>
              <a:gd name="T14" fmla="*/ 0 w 714"/>
              <a:gd name="T15" fmla="*/ 5 h 545"/>
              <a:gd name="T16" fmla="*/ 135 w 714"/>
              <a:gd name="T17" fmla="*/ 27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4" h="545">
                <a:moveTo>
                  <a:pt x="135" y="270"/>
                </a:moveTo>
                <a:cubicBezTo>
                  <a:pt x="108" y="307"/>
                  <a:pt x="97" y="353"/>
                  <a:pt x="82" y="396"/>
                </a:cubicBezTo>
                <a:cubicBezTo>
                  <a:pt x="64" y="449"/>
                  <a:pt x="38" y="499"/>
                  <a:pt x="7" y="545"/>
                </a:cubicBezTo>
                <a:cubicBezTo>
                  <a:pt x="202" y="542"/>
                  <a:pt x="395" y="537"/>
                  <a:pt x="587" y="535"/>
                </a:cubicBezTo>
                <a:cubicBezTo>
                  <a:pt x="611" y="496"/>
                  <a:pt x="629" y="458"/>
                  <a:pt x="647" y="416"/>
                </a:cubicBezTo>
                <a:cubicBezTo>
                  <a:pt x="668" y="366"/>
                  <a:pt x="693" y="314"/>
                  <a:pt x="714" y="264"/>
                </a:cubicBezTo>
                <a:cubicBezTo>
                  <a:pt x="667" y="179"/>
                  <a:pt x="622" y="89"/>
                  <a:pt x="582" y="0"/>
                </a:cubicBezTo>
                <a:cubicBezTo>
                  <a:pt x="387" y="1"/>
                  <a:pt x="195" y="5"/>
                  <a:pt x="0" y="5"/>
                </a:cubicBezTo>
                <a:cubicBezTo>
                  <a:pt x="45" y="94"/>
                  <a:pt x="135" y="270"/>
                  <a:pt x="135"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5" name="Freeform 8">
            <a:extLst>
              <a:ext uri="{FF2B5EF4-FFF2-40B4-BE49-F238E27FC236}">
                <a16:creationId xmlns:a16="http://schemas.microsoft.com/office/drawing/2014/main" id="{0B1615B6-9D86-A143-979A-BB3A2064606E}"/>
              </a:ext>
            </a:extLst>
          </p:cNvPr>
          <p:cNvSpPr>
            <a:spLocks/>
          </p:cNvSpPr>
          <p:nvPr userDrawn="1"/>
        </p:nvSpPr>
        <p:spPr bwMode="auto">
          <a:xfrm>
            <a:off x="3051139" y="2245813"/>
            <a:ext cx="3173932" cy="2998723"/>
          </a:xfrm>
          <a:custGeom>
            <a:avLst/>
            <a:gdLst>
              <a:gd name="T0" fmla="*/ 130 w 705"/>
              <a:gd name="T1" fmla="*/ 270 h 542"/>
              <a:gd name="T2" fmla="*/ 8 w 705"/>
              <a:gd name="T3" fmla="*/ 542 h 542"/>
              <a:gd name="T4" fmla="*/ 582 w 705"/>
              <a:gd name="T5" fmla="*/ 537 h 542"/>
              <a:gd name="T6" fmla="*/ 705 w 705"/>
              <a:gd name="T7" fmla="*/ 266 h 542"/>
              <a:gd name="T8" fmla="*/ 585 w 705"/>
              <a:gd name="T9" fmla="*/ 0 h 542"/>
              <a:gd name="T10" fmla="*/ 0 w 705"/>
              <a:gd name="T11" fmla="*/ 5 h 542"/>
              <a:gd name="T12" fmla="*/ 130 w 705"/>
              <a:gd name="T13" fmla="*/ 270 h 542"/>
            </a:gdLst>
            <a:ahLst/>
            <a:cxnLst>
              <a:cxn ang="0">
                <a:pos x="T0" y="T1"/>
              </a:cxn>
              <a:cxn ang="0">
                <a:pos x="T2" y="T3"/>
              </a:cxn>
              <a:cxn ang="0">
                <a:pos x="T4" y="T5"/>
              </a:cxn>
              <a:cxn ang="0">
                <a:pos x="T6" y="T7"/>
              </a:cxn>
              <a:cxn ang="0">
                <a:pos x="T8" y="T9"/>
              </a:cxn>
              <a:cxn ang="0">
                <a:pos x="T10" y="T11"/>
              </a:cxn>
              <a:cxn ang="0">
                <a:pos x="T12" y="T13"/>
              </a:cxn>
            </a:cxnLst>
            <a:rect l="0" t="0" r="r" b="b"/>
            <a:pathLst>
              <a:path w="705" h="542">
                <a:moveTo>
                  <a:pt x="130" y="270"/>
                </a:moveTo>
                <a:cubicBezTo>
                  <a:pt x="90" y="361"/>
                  <a:pt x="48" y="451"/>
                  <a:pt x="8" y="542"/>
                </a:cubicBezTo>
                <a:cubicBezTo>
                  <a:pt x="199" y="541"/>
                  <a:pt x="392" y="538"/>
                  <a:pt x="582" y="537"/>
                </a:cubicBezTo>
                <a:cubicBezTo>
                  <a:pt x="627" y="447"/>
                  <a:pt x="667" y="359"/>
                  <a:pt x="705" y="266"/>
                </a:cubicBezTo>
                <a:cubicBezTo>
                  <a:pt x="660" y="180"/>
                  <a:pt x="620" y="91"/>
                  <a:pt x="585" y="0"/>
                </a:cubicBezTo>
                <a:cubicBezTo>
                  <a:pt x="391" y="8"/>
                  <a:pt x="193" y="11"/>
                  <a:pt x="0" y="5"/>
                </a:cubicBezTo>
                <a:cubicBezTo>
                  <a:pt x="44" y="94"/>
                  <a:pt x="130" y="270"/>
                  <a:pt x="130"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6" name="Freeform 9">
            <a:extLst>
              <a:ext uri="{FF2B5EF4-FFF2-40B4-BE49-F238E27FC236}">
                <a16:creationId xmlns:a16="http://schemas.microsoft.com/office/drawing/2014/main" id="{98B0D9DF-9CA0-AC47-86FA-573F47B3639C}"/>
              </a:ext>
            </a:extLst>
          </p:cNvPr>
          <p:cNvSpPr>
            <a:spLocks/>
          </p:cNvSpPr>
          <p:nvPr userDrawn="1"/>
        </p:nvSpPr>
        <p:spPr bwMode="auto">
          <a:xfrm>
            <a:off x="8710630" y="2256177"/>
            <a:ext cx="3190824" cy="2959539"/>
          </a:xfrm>
          <a:custGeom>
            <a:avLst/>
            <a:gdLst>
              <a:gd name="T0" fmla="*/ 130 w 709"/>
              <a:gd name="T1" fmla="*/ 266 h 535"/>
              <a:gd name="T2" fmla="*/ 5 w 709"/>
              <a:gd name="T3" fmla="*/ 535 h 535"/>
              <a:gd name="T4" fmla="*/ 584 w 709"/>
              <a:gd name="T5" fmla="*/ 533 h 535"/>
              <a:gd name="T6" fmla="*/ 709 w 709"/>
              <a:gd name="T7" fmla="*/ 265 h 535"/>
              <a:gd name="T8" fmla="*/ 589 w 709"/>
              <a:gd name="T9" fmla="*/ 0 h 535"/>
              <a:gd name="T10" fmla="*/ 0 w 709"/>
              <a:gd name="T11" fmla="*/ 2 h 535"/>
              <a:gd name="T12" fmla="*/ 130 w 709"/>
              <a:gd name="T13" fmla="*/ 266 h 535"/>
            </a:gdLst>
            <a:ahLst/>
            <a:cxnLst>
              <a:cxn ang="0">
                <a:pos x="T0" y="T1"/>
              </a:cxn>
              <a:cxn ang="0">
                <a:pos x="T2" y="T3"/>
              </a:cxn>
              <a:cxn ang="0">
                <a:pos x="T4" y="T5"/>
              </a:cxn>
              <a:cxn ang="0">
                <a:pos x="T6" y="T7"/>
              </a:cxn>
              <a:cxn ang="0">
                <a:pos x="T8" y="T9"/>
              </a:cxn>
              <a:cxn ang="0">
                <a:pos x="T10" y="T11"/>
              </a:cxn>
              <a:cxn ang="0">
                <a:pos x="T12" y="T13"/>
              </a:cxn>
            </a:cxnLst>
            <a:rect l="0" t="0" r="r" b="b"/>
            <a:pathLst>
              <a:path w="709" h="535">
                <a:moveTo>
                  <a:pt x="130" y="266"/>
                </a:moveTo>
                <a:cubicBezTo>
                  <a:pt x="89" y="356"/>
                  <a:pt x="46" y="445"/>
                  <a:pt x="5" y="535"/>
                </a:cubicBezTo>
                <a:cubicBezTo>
                  <a:pt x="197" y="535"/>
                  <a:pt x="391" y="533"/>
                  <a:pt x="584" y="533"/>
                </a:cubicBezTo>
                <a:cubicBezTo>
                  <a:pt x="629" y="444"/>
                  <a:pt x="670" y="357"/>
                  <a:pt x="709" y="265"/>
                </a:cubicBezTo>
                <a:cubicBezTo>
                  <a:pt x="664" y="179"/>
                  <a:pt x="624" y="90"/>
                  <a:pt x="589" y="0"/>
                </a:cubicBezTo>
                <a:cubicBezTo>
                  <a:pt x="394" y="7"/>
                  <a:pt x="194" y="9"/>
                  <a:pt x="0" y="2"/>
                </a:cubicBezTo>
                <a:cubicBezTo>
                  <a:pt x="43" y="90"/>
                  <a:pt x="130" y="266"/>
                  <a:pt x="130" y="266"/>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8" name="Freeform 31">
            <a:extLst>
              <a:ext uri="{FF2B5EF4-FFF2-40B4-BE49-F238E27FC236}">
                <a16:creationId xmlns:a16="http://schemas.microsoft.com/office/drawing/2014/main" id="{E648F237-38E1-F946-B557-6E4A0FA91C0D}"/>
              </a:ext>
            </a:extLst>
          </p:cNvPr>
          <p:cNvSpPr>
            <a:spLocks/>
          </p:cNvSpPr>
          <p:nvPr userDrawn="1"/>
        </p:nvSpPr>
        <p:spPr bwMode="auto">
          <a:xfrm>
            <a:off x="4400550" y="1330097"/>
            <a:ext cx="3390900" cy="97393"/>
          </a:xfrm>
          <a:custGeom>
            <a:avLst/>
            <a:gdLst>
              <a:gd name="T0" fmla="*/ 0 w 871"/>
              <a:gd name="T1" fmla="*/ 25 h 25"/>
              <a:gd name="T2" fmla="*/ 871 w 871"/>
              <a:gd name="T3" fmla="*/ 3 h 25"/>
            </a:gdLst>
            <a:ahLst/>
            <a:cxnLst>
              <a:cxn ang="0">
                <a:pos x="T0" y="T1"/>
              </a:cxn>
              <a:cxn ang="0">
                <a:pos x="T2" y="T3"/>
              </a:cxn>
            </a:cxnLst>
            <a:rect l="0" t="0" r="r" b="b"/>
            <a:pathLst>
              <a:path w="871" h="25">
                <a:moveTo>
                  <a:pt x="0" y="25"/>
                </a:moveTo>
                <a:cubicBezTo>
                  <a:pt x="290" y="7"/>
                  <a:pt x="580" y="0"/>
                  <a:pt x="871" y="3"/>
                </a:cubicBezTo>
              </a:path>
            </a:pathLst>
          </a:custGeom>
          <a:noFill/>
          <a:ln w="12700"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898ABE68-06B2-2B4F-89FB-3B3B13AB83CE}"/>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76" name="Text Placeholder 23">
            <a:extLst>
              <a:ext uri="{FF2B5EF4-FFF2-40B4-BE49-F238E27FC236}">
                <a16:creationId xmlns:a16="http://schemas.microsoft.com/office/drawing/2014/main" id="{642447BF-00C7-9C46-A57E-528F4DE50154}"/>
              </a:ext>
            </a:extLst>
          </p:cNvPr>
          <p:cNvSpPr>
            <a:spLocks noGrp="1"/>
          </p:cNvSpPr>
          <p:nvPr>
            <p:ph type="body" sz="quarter" idx="18" hasCustomPrompt="1"/>
          </p:nvPr>
        </p:nvSpPr>
        <p:spPr>
          <a:xfrm>
            <a:off x="1074780"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 HEADING</a:t>
            </a:r>
          </a:p>
        </p:txBody>
      </p:sp>
      <p:sp>
        <p:nvSpPr>
          <p:cNvPr id="78" name="Text Placeholder 23">
            <a:extLst>
              <a:ext uri="{FF2B5EF4-FFF2-40B4-BE49-F238E27FC236}">
                <a16:creationId xmlns:a16="http://schemas.microsoft.com/office/drawing/2014/main" id="{50BEF1D7-5F19-2941-8816-E288244744E8}"/>
              </a:ext>
            </a:extLst>
          </p:cNvPr>
          <p:cNvSpPr>
            <a:spLocks noGrp="1"/>
          </p:cNvSpPr>
          <p:nvPr>
            <p:ph type="body" sz="quarter" idx="16" hasCustomPrompt="1"/>
          </p:nvPr>
        </p:nvSpPr>
        <p:spPr>
          <a:xfrm>
            <a:off x="1074780"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
        <p:nvSpPr>
          <p:cNvPr id="79" name="Text Placeholder 23">
            <a:extLst>
              <a:ext uri="{FF2B5EF4-FFF2-40B4-BE49-F238E27FC236}">
                <a16:creationId xmlns:a16="http://schemas.microsoft.com/office/drawing/2014/main" id="{3575DDFC-5CDA-AB4A-8D74-35D6EB3F6B53}"/>
              </a:ext>
            </a:extLst>
          </p:cNvPr>
          <p:cNvSpPr>
            <a:spLocks noGrp="1"/>
          </p:cNvSpPr>
          <p:nvPr>
            <p:ph type="body" sz="quarter" idx="19" hasCustomPrompt="1"/>
          </p:nvPr>
        </p:nvSpPr>
        <p:spPr>
          <a:xfrm>
            <a:off x="3709094"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0" name="Text Placeholder 23">
            <a:extLst>
              <a:ext uri="{FF2B5EF4-FFF2-40B4-BE49-F238E27FC236}">
                <a16:creationId xmlns:a16="http://schemas.microsoft.com/office/drawing/2014/main" id="{59EA635A-236B-6E42-B2AD-3601614BEFAC}"/>
              </a:ext>
            </a:extLst>
          </p:cNvPr>
          <p:cNvSpPr>
            <a:spLocks noGrp="1"/>
          </p:cNvSpPr>
          <p:nvPr>
            <p:ph type="body" sz="quarter" idx="20" hasCustomPrompt="1"/>
          </p:nvPr>
        </p:nvSpPr>
        <p:spPr>
          <a:xfrm>
            <a:off x="3709094"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
        <p:nvSpPr>
          <p:cNvPr id="91" name="Text Placeholder 23">
            <a:extLst>
              <a:ext uri="{FF2B5EF4-FFF2-40B4-BE49-F238E27FC236}">
                <a16:creationId xmlns:a16="http://schemas.microsoft.com/office/drawing/2014/main" id="{A6237D36-CFAB-9349-869A-805E901E4C8A}"/>
              </a:ext>
            </a:extLst>
          </p:cNvPr>
          <p:cNvSpPr>
            <a:spLocks noGrp="1"/>
          </p:cNvSpPr>
          <p:nvPr>
            <p:ph type="body" sz="quarter" idx="21" hasCustomPrompt="1"/>
          </p:nvPr>
        </p:nvSpPr>
        <p:spPr>
          <a:xfrm>
            <a:off x="657943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2" name="Text Placeholder 23">
            <a:extLst>
              <a:ext uri="{FF2B5EF4-FFF2-40B4-BE49-F238E27FC236}">
                <a16:creationId xmlns:a16="http://schemas.microsoft.com/office/drawing/2014/main" id="{66961305-EA7D-0F49-9FE1-446B0EB4BB90}"/>
              </a:ext>
            </a:extLst>
          </p:cNvPr>
          <p:cNvSpPr>
            <a:spLocks noGrp="1"/>
          </p:cNvSpPr>
          <p:nvPr>
            <p:ph type="body" sz="quarter" idx="22" hasCustomPrompt="1"/>
          </p:nvPr>
        </p:nvSpPr>
        <p:spPr>
          <a:xfrm>
            <a:off x="657943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
        <p:nvSpPr>
          <p:cNvPr id="93" name="Text Placeholder 23">
            <a:extLst>
              <a:ext uri="{FF2B5EF4-FFF2-40B4-BE49-F238E27FC236}">
                <a16:creationId xmlns:a16="http://schemas.microsoft.com/office/drawing/2014/main" id="{5E14F0AB-16FA-BF48-9237-4173D77C5852}"/>
              </a:ext>
            </a:extLst>
          </p:cNvPr>
          <p:cNvSpPr>
            <a:spLocks noGrp="1"/>
          </p:cNvSpPr>
          <p:nvPr>
            <p:ph type="body" sz="quarter" idx="23" hasCustomPrompt="1"/>
          </p:nvPr>
        </p:nvSpPr>
        <p:spPr>
          <a:xfrm>
            <a:off x="940800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4" name="Text Placeholder 23">
            <a:extLst>
              <a:ext uri="{FF2B5EF4-FFF2-40B4-BE49-F238E27FC236}">
                <a16:creationId xmlns:a16="http://schemas.microsoft.com/office/drawing/2014/main" id="{6812D4C4-B594-014A-868E-78DDB39536FA}"/>
              </a:ext>
            </a:extLst>
          </p:cNvPr>
          <p:cNvSpPr>
            <a:spLocks noGrp="1"/>
          </p:cNvSpPr>
          <p:nvPr>
            <p:ph type="body" sz="quarter" idx="24" hasCustomPrompt="1"/>
          </p:nvPr>
        </p:nvSpPr>
        <p:spPr>
          <a:xfrm>
            <a:off x="940800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Tree>
    <p:extLst>
      <p:ext uri="{BB962C8B-B14F-4D97-AF65-F5344CB8AC3E}">
        <p14:creationId xmlns:p14="http://schemas.microsoft.com/office/powerpoint/2010/main" val="240558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0-#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000" fill="hold"/>
                                        <p:tgtEl>
                                          <p:spTgt spid="54"/>
                                        </p:tgtEl>
                                        <p:attrNameLst>
                                          <p:attrName>ppt_x</p:attrName>
                                        </p:attrNameLst>
                                      </p:cBhvr>
                                      <p:tavLst>
                                        <p:tav tm="0">
                                          <p:val>
                                            <p:strVal val="0-#ppt_w/2"/>
                                          </p:val>
                                        </p:tav>
                                        <p:tav tm="100000">
                                          <p:val>
                                            <p:strVal val="#ppt_x"/>
                                          </p:val>
                                        </p:tav>
                                      </p:tavLst>
                                    </p:anim>
                                    <p:anim calcmode="lin" valueType="num">
                                      <p:cBhvr additive="base">
                                        <p:cTn id="12" dur="100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000" fill="hold"/>
                                        <p:tgtEl>
                                          <p:spTgt spid="55"/>
                                        </p:tgtEl>
                                        <p:attrNameLst>
                                          <p:attrName>ppt_x</p:attrName>
                                        </p:attrNameLst>
                                      </p:cBhvr>
                                      <p:tavLst>
                                        <p:tav tm="0">
                                          <p:val>
                                            <p:strVal val="0-#ppt_w/2"/>
                                          </p:val>
                                        </p:tav>
                                        <p:tav tm="100000">
                                          <p:val>
                                            <p:strVal val="#ppt_x"/>
                                          </p:val>
                                        </p:tav>
                                      </p:tavLst>
                                    </p:anim>
                                    <p:anim calcmode="lin" valueType="num">
                                      <p:cBhvr additive="base">
                                        <p:cTn id="16" dur="10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0-#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Step Inforgraphic  B">
    <p:spTree>
      <p:nvGrpSpPr>
        <p:cNvPr id="1" name=""/>
        <p:cNvGrpSpPr/>
        <p:nvPr/>
      </p:nvGrpSpPr>
      <p:grpSpPr>
        <a:xfrm>
          <a:off x="0" y="0"/>
          <a:ext cx="0" cy="0"/>
          <a:chOff x="0" y="0"/>
          <a:chExt cx="0" cy="0"/>
        </a:xfrm>
      </p:grpSpPr>
      <p:sp>
        <p:nvSpPr>
          <p:cNvPr id="59" name="Freeform 22">
            <a:extLst>
              <a:ext uri="{FF2B5EF4-FFF2-40B4-BE49-F238E27FC236}">
                <a16:creationId xmlns:a16="http://schemas.microsoft.com/office/drawing/2014/main" id="{B68051CA-AAD9-DF4F-83E1-3F06EE70EA1E}"/>
              </a:ext>
            </a:extLst>
          </p:cNvPr>
          <p:cNvSpPr>
            <a:spLocks/>
          </p:cNvSpPr>
          <p:nvPr userDrawn="1"/>
        </p:nvSpPr>
        <p:spPr bwMode="auto">
          <a:xfrm>
            <a:off x="1746640"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0" name="Freeform 22">
            <a:extLst>
              <a:ext uri="{FF2B5EF4-FFF2-40B4-BE49-F238E27FC236}">
                <a16:creationId xmlns:a16="http://schemas.microsoft.com/office/drawing/2014/main" id="{FB14D03A-2C17-7346-826C-73DF4D024B3B}"/>
              </a:ext>
            </a:extLst>
          </p:cNvPr>
          <p:cNvSpPr>
            <a:spLocks/>
          </p:cNvSpPr>
          <p:nvPr userDrawn="1"/>
        </p:nvSpPr>
        <p:spPr bwMode="auto">
          <a:xfrm>
            <a:off x="4048601"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1" name="Freeform 22">
            <a:extLst>
              <a:ext uri="{FF2B5EF4-FFF2-40B4-BE49-F238E27FC236}">
                <a16:creationId xmlns:a16="http://schemas.microsoft.com/office/drawing/2014/main" id="{47553A37-5082-914C-BC5A-C49C3C303EBD}"/>
              </a:ext>
            </a:extLst>
          </p:cNvPr>
          <p:cNvSpPr>
            <a:spLocks/>
          </p:cNvSpPr>
          <p:nvPr userDrawn="1"/>
        </p:nvSpPr>
        <p:spPr bwMode="auto">
          <a:xfrm>
            <a:off x="6379138"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Freeform 22">
            <a:extLst>
              <a:ext uri="{FF2B5EF4-FFF2-40B4-BE49-F238E27FC236}">
                <a16:creationId xmlns:a16="http://schemas.microsoft.com/office/drawing/2014/main" id="{6A01C89F-A1DA-E74A-B109-43A6FBDCFEB7}"/>
              </a:ext>
            </a:extLst>
          </p:cNvPr>
          <p:cNvSpPr>
            <a:spLocks/>
          </p:cNvSpPr>
          <p:nvPr userDrawn="1"/>
        </p:nvSpPr>
        <p:spPr bwMode="auto">
          <a:xfrm>
            <a:off x="8912789"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0" name="Freeform 6">
            <a:extLst>
              <a:ext uri="{FF2B5EF4-FFF2-40B4-BE49-F238E27FC236}">
                <a16:creationId xmlns:a16="http://schemas.microsoft.com/office/drawing/2014/main" id="{2A078533-4E22-0843-991D-B85294770F44}"/>
              </a:ext>
            </a:extLst>
          </p:cNvPr>
          <p:cNvSpPr>
            <a:spLocks/>
          </p:cNvSpPr>
          <p:nvPr userDrawn="1"/>
        </p:nvSpPr>
        <p:spPr bwMode="auto">
          <a:xfrm>
            <a:off x="38100" y="312738"/>
            <a:ext cx="12153900" cy="1997075"/>
          </a:xfrm>
          <a:custGeom>
            <a:avLst/>
            <a:gdLst>
              <a:gd name="T0" fmla="*/ 0 w 3204"/>
              <a:gd name="T1" fmla="*/ 490 h 526"/>
              <a:gd name="T2" fmla="*/ 568 w 3204"/>
              <a:gd name="T3" fmla="*/ 493 h 526"/>
              <a:gd name="T4" fmla="*/ 801 w 3204"/>
              <a:gd name="T5" fmla="*/ 452 h 526"/>
              <a:gd name="T6" fmla="*/ 906 w 3204"/>
              <a:gd name="T7" fmla="*/ 281 h 526"/>
              <a:gd name="T8" fmla="*/ 616 w 3204"/>
              <a:gd name="T9" fmla="*/ 41 h 526"/>
              <a:gd name="T10" fmla="*/ 464 w 3204"/>
              <a:gd name="T11" fmla="*/ 367 h 526"/>
              <a:gd name="T12" fmla="*/ 891 w 3204"/>
              <a:gd name="T13" fmla="*/ 495 h 526"/>
              <a:gd name="T14" fmla="*/ 1178 w 3204"/>
              <a:gd name="T15" fmla="*/ 498 h 526"/>
              <a:gd name="T16" fmla="*/ 1401 w 3204"/>
              <a:gd name="T17" fmla="*/ 464 h 526"/>
              <a:gd name="T18" fmla="*/ 1457 w 3204"/>
              <a:gd name="T19" fmla="*/ 123 h 526"/>
              <a:gd name="T20" fmla="*/ 1091 w 3204"/>
              <a:gd name="T21" fmla="*/ 143 h 526"/>
              <a:gd name="T22" fmla="*/ 1069 w 3204"/>
              <a:gd name="T23" fmla="*/ 346 h 526"/>
              <a:gd name="T24" fmla="*/ 1222 w 3204"/>
              <a:gd name="T25" fmla="*/ 487 h 526"/>
              <a:gd name="T26" fmla="*/ 1495 w 3204"/>
              <a:gd name="T27" fmla="*/ 498 h 526"/>
              <a:gd name="T28" fmla="*/ 1772 w 3204"/>
              <a:gd name="T29" fmla="*/ 500 h 526"/>
              <a:gd name="T30" fmla="*/ 2131 w 3204"/>
              <a:gd name="T31" fmla="*/ 276 h 526"/>
              <a:gd name="T32" fmla="*/ 1824 w 3204"/>
              <a:gd name="T33" fmla="*/ 64 h 526"/>
              <a:gd name="T34" fmla="*/ 1743 w 3204"/>
              <a:gd name="T35" fmla="*/ 421 h 526"/>
              <a:gd name="T36" fmla="*/ 1969 w 3204"/>
              <a:gd name="T37" fmla="*/ 499 h 526"/>
              <a:gd name="T38" fmla="*/ 2239 w 3204"/>
              <a:gd name="T39" fmla="*/ 492 h 526"/>
              <a:gd name="T40" fmla="*/ 2510 w 3204"/>
              <a:gd name="T41" fmla="*/ 496 h 526"/>
              <a:gd name="T42" fmla="*/ 2727 w 3204"/>
              <a:gd name="T43" fmla="*/ 436 h 526"/>
              <a:gd name="T44" fmla="*/ 2687 w 3204"/>
              <a:gd name="T45" fmla="*/ 77 h 526"/>
              <a:gd name="T46" fmla="*/ 2348 w 3204"/>
              <a:gd name="T47" fmla="*/ 213 h 526"/>
              <a:gd name="T48" fmla="*/ 2575 w 3204"/>
              <a:gd name="T49" fmla="*/ 500 h 526"/>
              <a:gd name="T50" fmla="*/ 2889 w 3204"/>
              <a:gd name="T51" fmla="*/ 496 h 526"/>
              <a:gd name="T52" fmla="*/ 3146 w 3204"/>
              <a:gd name="T53" fmla="*/ 496 h 526"/>
              <a:gd name="T54" fmla="*/ 3204 w 3204"/>
              <a:gd name="T55" fmla="*/ 49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04" h="526">
                <a:moveTo>
                  <a:pt x="0" y="490"/>
                </a:moveTo>
                <a:cubicBezTo>
                  <a:pt x="189" y="498"/>
                  <a:pt x="379" y="498"/>
                  <a:pt x="568" y="493"/>
                </a:cubicBezTo>
                <a:cubicBezTo>
                  <a:pt x="646" y="490"/>
                  <a:pt x="731" y="492"/>
                  <a:pt x="801" y="452"/>
                </a:cubicBezTo>
                <a:cubicBezTo>
                  <a:pt x="862" y="418"/>
                  <a:pt x="902" y="351"/>
                  <a:pt x="906" y="281"/>
                </a:cubicBezTo>
                <a:cubicBezTo>
                  <a:pt x="916" y="127"/>
                  <a:pt x="764" y="7"/>
                  <a:pt x="616" y="41"/>
                </a:cubicBezTo>
                <a:cubicBezTo>
                  <a:pt x="474" y="74"/>
                  <a:pt x="405" y="234"/>
                  <a:pt x="464" y="367"/>
                </a:cubicBezTo>
                <a:cubicBezTo>
                  <a:pt x="535" y="526"/>
                  <a:pt x="744" y="494"/>
                  <a:pt x="891" y="495"/>
                </a:cubicBezTo>
                <a:cubicBezTo>
                  <a:pt x="987" y="496"/>
                  <a:pt x="1083" y="497"/>
                  <a:pt x="1178" y="498"/>
                </a:cubicBezTo>
                <a:cubicBezTo>
                  <a:pt x="1253" y="499"/>
                  <a:pt x="1333" y="498"/>
                  <a:pt x="1401" y="464"/>
                </a:cubicBezTo>
                <a:cubicBezTo>
                  <a:pt x="1530" y="400"/>
                  <a:pt x="1555" y="225"/>
                  <a:pt x="1457" y="123"/>
                </a:cubicBezTo>
                <a:cubicBezTo>
                  <a:pt x="1358" y="19"/>
                  <a:pt x="1176" y="22"/>
                  <a:pt x="1091" y="143"/>
                </a:cubicBezTo>
                <a:cubicBezTo>
                  <a:pt x="1050" y="201"/>
                  <a:pt x="1041" y="281"/>
                  <a:pt x="1069" y="346"/>
                </a:cubicBezTo>
                <a:cubicBezTo>
                  <a:pt x="1098" y="412"/>
                  <a:pt x="1155" y="467"/>
                  <a:pt x="1222" y="487"/>
                </a:cubicBezTo>
                <a:cubicBezTo>
                  <a:pt x="1308" y="513"/>
                  <a:pt x="1407" y="497"/>
                  <a:pt x="1495" y="498"/>
                </a:cubicBezTo>
                <a:cubicBezTo>
                  <a:pt x="1587" y="498"/>
                  <a:pt x="1680" y="500"/>
                  <a:pt x="1772" y="500"/>
                </a:cubicBezTo>
                <a:cubicBezTo>
                  <a:pt x="1925" y="500"/>
                  <a:pt x="2120" y="496"/>
                  <a:pt x="2131" y="276"/>
                </a:cubicBezTo>
                <a:cubicBezTo>
                  <a:pt x="2140" y="111"/>
                  <a:pt x="1976" y="1"/>
                  <a:pt x="1824" y="64"/>
                </a:cubicBezTo>
                <a:cubicBezTo>
                  <a:pt x="1683" y="122"/>
                  <a:pt x="1629" y="309"/>
                  <a:pt x="1743" y="421"/>
                </a:cubicBezTo>
                <a:cubicBezTo>
                  <a:pt x="1803" y="479"/>
                  <a:pt x="1888" y="500"/>
                  <a:pt x="1969" y="499"/>
                </a:cubicBezTo>
                <a:cubicBezTo>
                  <a:pt x="2059" y="499"/>
                  <a:pt x="2149" y="491"/>
                  <a:pt x="2239" y="492"/>
                </a:cubicBezTo>
                <a:cubicBezTo>
                  <a:pt x="2329" y="494"/>
                  <a:pt x="2419" y="497"/>
                  <a:pt x="2510" y="496"/>
                </a:cubicBezTo>
                <a:cubicBezTo>
                  <a:pt x="2586" y="496"/>
                  <a:pt x="2667" y="489"/>
                  <a:pt x="2727" y="436"/>
                </a:cubicBezTo>
                <a:cubicBezTo>
                  <a:pt x="2839" y="335"/>
                  <a:pt x="2814" y="153"/>
                  <a:pt x="2687" y="77"/>
                </a:cubicBezTo>
                <a:cubicBezTo>
                  <a:pt x="2558" y="0"/>
                  <a:pt x="2388" y="69"/>
                  <a:pt x="2348" y="213"/>
                </a:cubicBezTo>
                <a:cubicBezTo>
                  <a:pt x="2306" y="363"/>
                  <a:pt x="2430" y="507"/>
                  <a:pt x="2575" y="500"/>
                </a:cubicBezTo>
                <a:cubicBezTo>
                  <a:pt x="2661" y="496"/>
                  <a:pt x="2868" y="496"/>
                  <a:pt x="2889" y="496"/>
                </a:cubicBezTo>
                <a:cubicBezTo>
                  <a:pt x="2975" y="496"/>
                  <a:pt x="3060" y="496"/>
                  <a:pt x="3146" y="496"/>
                </a:cubicBezTo>
                <a:cubicBezTo>
                  <a:pt x="3165" y="496"/>
                  <a:pt x="3185" y="496"/>
                  <a:pt x="3204" y="496"/>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2" name="Text Placeholder 23">
            <a:extLst>
              <a:ext uri="{FF2B5EF4-FFF2-40B4-BE49-F238E27FC236}">
                <a16:creationId xmlns:a16="http://schemas.microsoft.com/office/drawing/2014/main" id="{2477F6C0-86DB-DC45-A7BE-5E05F8C13521}"/>
              </a:ext>
            </a:extLst>
          </p:cNvPr>
          <p:cNvSpPr>
            <a:spLocks noGrp="1"/>
          </p:cNvSpPr>
          <p:nvPr>
            <p:ph type="body" sz="quarter" idx="17" hasCustomPrompt="1"/>
          </p:nvPr>
        </p:nvSpPr>
        <p:spPr>
          <a:xfrm>
            <a:off x="171611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01</a:t>
            </a:r>
          </a:p>
        </p:txBody>
      </p:sp>
      <p:sp>
        <p:nvSpPr>
          <p:cNvPr id="57" name="Text Placeholder 23">
            <a:extLst>
              <a:ext uri="{FF2B5EF4-FFF2-40B4-BE49-F238E27FC236}">
                <a16:creationId xmlns:a16="http://schemas.microsoft.com/office/drawing/2014/main" id="{EDF2C95E-1116-AA43-ACD2-ABDA55CA7374}"/>
              </a:ext>
            </a:extLst>
          </p:cNvPr>
          <p:cNvSpPr>
            <a:spLocks noGrp="1"/>
          </p:cNvSpPr>
          <p:nvPr>
            <p:ph type="body" sz="quarter" idx="20" hasCustomPrompt="1"/>
          </p:nvPr>
        </p:nvSpPr>
        <p:spPr>
          <a:xfrm>
            <a:off x="171611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3" name="Text Placeholder 23">
            <a:extLst>
              <a:ext uri="{FF2B5EF4-FFF2-40B4-BE49-F238E27FC236}">
                <a16:creationId xmlns:a16="http://schemas.microsoft.com/office/drawing/2014/main" id="{44BCE812-51C9-6149-8918-4A11491B31F0}"/>
              </a:ext>
            </a:extLst>
          </p:cNvPr>
          <p:cNvSpPr>
            <a:spLocks noGrp="1"/>
          </p:cNvSpPr>
          <p:nvPr>
            <p:ph type="body" sz="quarter" idx="21" hasCustomPrompt="1"/>
          </p:nvPr>
        </p:nvSpPr>
        <p:spPr>
          <a:xfrm>
            <a:off x="4040210"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02</a:t>
            </a:r>
          </a:p>
        </p:txBody>
      </p:sp>
      <p:sp>
        <p:nvSpPr>
          <p:cNvPr id="64" name="Text Placeholder 23">
            <a:extLst>
              <a:ext uri="{FF2B5EF4-FFF2-40B4-BE49-F238E27FC236}">
                <a16:creationId xmlns:a16="http://schemas.microsoft.com/office/drawing/2014/main" id="{C78EADB4-A126-9045-971E-2D69A7A99FFE}"/>
              </a:ext>
            </a:extLst>
          </p:cNvPr>
          <p:cNvSpPr>
            <a:spLocks noGrp="1"/>
          </p:cNvSpPr>
          <p:nvPr>
            <p:ph type="body" sz="quarter" idx="22" hasCustomPrompt="1"/>
          </p:nvPr>
        </p:nvSpPr>
        <p:spPr>
          <a:xfrm>
            <a:off x="4040210"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5" name="Text Placeholder 23">
            <a:extLst>
              <a:ext uri="{FF2B5EF4-FFF2-40B4-BE49-F238E27FC236}">
                <a16:creationId xmlns:a16="http://schemas.microsoft.com/office/drawing/2014/main" id="{6E4AF8AA-240C-724D-885B-EF63D4EA27F2}"/>
              </a:ext>
            </a:extLst>
          </p:cNvPr>
          <p:cNvSpPr>
            <a:spLocks noGrp="1"/>
          </p:cNvSpPr>
          <p:nvPr>
            <p:ph type="body" sz="quarter" idx="23" hasCustomPrompt="1"/>
          </p:nvPr>
        </p:nvSpPr>
        <p:spPr>
          <a:xfrm>
            <a:off x="641306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03</a:t>
            </a:r>
          </a:p>
        </p:txBody>
      </p:sp>
      <p:sp>
        <p:nvSpPr>
          <p:cNvPr id="66" name="Text Placeholder 23">
            <a:extLst>
              <a:ext uri="{FF2B5EF4-FFF2-40B4-BE49-F238E27FC236}">
                <a16:creationId xmlns:a16="http://schemas.microsoft.com/office/drawing/2014/main" id="{0A327A68-D086-B849-8334-B1F2585CF0B3}"/>
              </a:ext>
            </a:extLst>
          </p:cNvPr>
          <p:cNvSpPr>
            <a:spLocks noGrp="1"/>
          </p:cNvSpPr>
          <p:nvPr>
            <p:ph type="body" sz="quarter" idx="24" hasCustomPrompt="1"/>
          </p:nvPr>
        </p:nvSpPr>
        <p:spPr>
          <a:xfrm>
            <a:off x="641306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7" name="Text Placeholder 23">
            <a:extLst>
              <a:ext uri="{FF2B5EF4-FFF2-40B4-BE49-F238E27FC236}">
                <a16:creationId xmlns:a16="http://schemas.microsoft.com/office/drawing/2014/main" id="{5242A065-C028-CB4E-8D20-B05E3A6B1CCF}"/>
              </a:ext>
            </a:extLst>
          </p:cNvPr>
          <p:cNvSpPr>
            <a:spLocks noGrp="1"/>
          </p:cNvSpPr>
          <p:nvPr>
            <p:ph type="body" sz="quarter" idx="25" hasCustomPrompt="1"/>
          </p:nvPr>
        </p:nvSpPr>
        <p:spPr>
          <a:xfrm>
            <a:off x="8960846"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04</a:t>
            </a:r>
          </a:p>
        </p:txBody>
      </p:sp>
      <p:sp>
        <p:nvSpPr>
          <p:cNvPr id="68" name="Text Placeholder 23">
            <a:extLst>
              <a:ext uri="{FF2B5EF4-FFF2-40B4-BE49-F238E27FC236}">
                <a16:creationId xmlns:a16="http://schemas.microsoft.com/office/drawing/2014/main" id="{F09F2871-2BB9-ED45-B98A-A7999BBFF36C}"/>
              </a:ext>
            </a:extLst>
          </p:cNvPr>
          <p:cNvSpPr>
            <a:spLocks noGrp="1"/>
          </p:cNvSpPr>
          <p:nvPr>
            <p:ph type="body" sz="quarter" idx="26" hasCustomPrompt="1"/>
          </p:nvPr>
        </p:nvSpPr>
        <p:spPr>
          <a:xfrm>
            <a:off x="8960846"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9" name="Text Placeholder 23">
            <a:extLst>
              <a:ext uri="{FF2B5EF4-FFF2-40B4-BE49-F238E27FC236}">
                <a16:creationId xmlns:a16="http://schemas.microsoft.com/office/drawing/2014/main" id="{0A0801E4-10C7-A14B-A08A-81AFD6920892}"/>
              </a:ext>
            </a:extLst>
          </p:cNvPr>
          <p:cNvSpPr>
            <a:spLocks noGrp="1"/>
          </p:cNvSpPr>
          <p:nvPr>
            <p:ph type="body" sz="quarter" idx="18" hasCustomPrompt="1"/>
          </p:nvPr>
        </p:nvSpPr>
        <p:spPr>
          <a:xfrm>
            <a:off x="1715100" y="3474291"/>
            <a:ext cx="183055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0" name="Text Placeholder 23">
            <a:extLst>
              <a:ext uri="{FF2B5EF4-FFF2-40B4-BE49-F238E27FC236}">
                <a16:creationId xmlns:a16="http://schemas.microsoft.com/office/drawing/2014/main" id="{4AAA074B-79BB-FE4F-B22F-1B7CBF92911A}"/>
              </a:ext>
            </a:extLst>
          </p:cNvPr>
          <p:cNvSpPr>
            <a:spLocks noGrp="1"/>
          </p:cNvSpPr>
          <p:nvPr>
            <p:ph type="body" sz="quarter" idx="16" hasCustomPrompt="1"/>
          </p:nvPr>
        </p:nvSpPr>
        <p:spPr>
          <a:xfrm>
            <a:off x="1715100" y="4216614"/>
            <a:ext cx="1830556"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74" name="Text Placeholder 23">
            <a:extLst>
              <a:ext uri="{FF2B5EF4-FFF2-40B4-BE49-F238E27FC236}">
                <a16:creationId xmlns:a16="http://schemas.microsoft.com/office/drawing/2014/main" id="{9AF5ED48-868C-3E4C-9012-3AE10A3286A7}"/>
              </a:ext>
            </a:extLst>
          </p:cNvPr>
          <p:cNvSpPr>
            <a:spLocks noGrp="1"/>
          </p:cNvSpPr>
          <p:nvPr>
            <p:ph type="body" sz="quarter" idx="27" hasCustomPrompt="1"/>
          </p:nvPr>
        </p:nvSpPr>
        <p:spPr>
          <a:xfrm>
            <a:off x="4009552" y="3474291"/>
            <a:ext cx="1838063"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7" name="Text Placeholder 23">
            <a:extLst>
              <a:ext uri="{FF2B5EF4-FFF2-40B4-BE49-F238E27FC236}">
                <a16:creationId xmlns:a16="http://schemas.microsoft.com/office/drawing/2014/main" id="{6CBB33F9-2006-4E4A-8FD2-1CF63608DE2C}"/>
              </a:ext>
            </a:extLst>
          </p:cNvPr>
          <p:cNvSpPr>
            <a:spLocks noGrp="1"/>
          </p:cNvSpPr>
          <p:nvPr>
            <p:ph type="body" sz="quarter" idx="28" hasCustomPrompt="1"/>
          </p:nvPr>
        </p:nvSpPr>
        <p:spPr>
          <a:xfrm>
            <a:off x="4009552" y="4216614"/>
            <a:ext cx="1838063"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81" name="Text Placeholder 23">
            <a:extLst>
              <a:ext uri="{FF2B5EF4-FFF2-40B4-BE49-F238E27FC236}">
                <a16:creationId xmlns:a16="http://schemas.microsoft.com/office/drawing/2014/main" id="{7C857E53-09F8-DA42-A120-9826AF59A15F}"/>
              </a:ext>
            </a:extLst>
          </p:cNvPr>
          <p:cNvSpPr>
            <a:spLocks noGrp="1"/>
          </p:cNvSpPr>
          <p:nvPr>
            <p:ph type="body" sz="quarter" idx="29" hasCustomPrompt="1"/>
          </p:nvPr>
        </p:nvSpPr>
        <p:spPr>
          <a:xfrm>
            <a:off x="6343840"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2" name="Text Placeholder 23">
            <a:extLst>
              <a:ext uri="{FF2B5EF4-FFF2-40B4-BE49-F238E27FC236}">
                <a16:creationId xmlns:a16="http://schemas.microsoft.com/office/drawing/2014/main" id="{0C277B26-D0B8-A046-A193-710F5E14CF23}"/>
              </a:ext>
            </a:extLst>
          </p:cNvPr>
          <p:cNvSpPr>
            <a:spLocks noGrp="1"/>
          </p:cNvSpPr>
          <p:nvPr>
            <p:ph type="body" sz="quarter" idx="30" hasCustomPrompt="1"/>
          </p:nvPr>
        </p:nvSpPr>
        <p:spPr>
          <a:xfrm>
            <a:off x="6343840" y="4216614"/>
            <a:ext cx="1857276"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83" name="Text Placeholder 23">
            <a:extLst>
              <a:ext uri="{FF2B5EF4-FFF2-40B4-BE49-F238E27FC236}">
                <a16:creationId xmlns:a16="http://schemas.microsoft.com/office/drawing/2014/main" id="{37E458AF-F456-364B-BE0C-17C96A874BF6}"/>
              </a:ext>
            </a:extLst>
          </p:cNvPr>
          <p:cNvSpPr>
            <a:spLocks noGrp="1"/>
          </p:cNvSpPr>
          <p:nvPr>
            <p:ph type="body" sz="quarter" idx="31" hasCustomPrompt="1"/>
          </p:nvPr>
        </p:nvSpPr>
        <p:spPr>
          <a:xfrm>
            <a:off x="8877494"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4" name="Text Placeholder 23">
            <a:extLst>
              <a:ext uri="{FF2B5EF4-FFF2-40B4-BE49-F238E27FC236}">
                <a16:creationId xmlns:a16="http://schemas.microsoft.com/office/drawing/2014/main" id="{2B4C2841-9646-7442-AD09-AC26642E0561}"/>
              </a:ext>
            </a:extLst>
          </p:cNvPr>
          <p:cNvSpPr>
            <a:spLocks noGrp="1"/>
          </p:cNvSpPr>
          <p:nvPr>
            <p:ph type="body" sz="quarter" idx="32" hasCustomPrompt="1"/>
          </p:nvPr>
        </p:nvSpPr>
        <p:spPr>
          <a:xfrm>
            <a:off x="8877494" y="4216614"/>
            <a:ext cx="1857276"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42038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500"/>
                                        <p:tgtEl>
                                          <p:spTgt spid="20"/>
                                        </p:tgtEl>
                                      </p:cBhvr>
                                    </p:animEffect>
                                  </p:childTnLst>
                                </p:cTn>
                              </p:par>
                              <p:par>
                                <p:cTn id="8" presetID="2" presetClass="entr" presetSubtype="2" fill="hold" nodeType="withEffect">
                                  <p:stCondLst>
                                    <p:cond delay="85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1000" fill="hold"/>
                                        <p:tgtEl>
                                          <p:spTgt spid="59"/>
                                        </p:tgtEl>
                                        <p:attrNameLst>
                                          <p:attrName>ppt_x</p:attrName>
                                        </p:attrNameLst>
                                      </p:cBhvr>
                                      <p:tavLst>
                                        <p:tav tm="0">
                                          <p:val>
                                            <p:strVal val="1+#ppt_w/2"/>
                                          </p:val>
                                        </p:tav>
                                        <p:tav tm="100000">
                                          <p:val>
                                            <p:strVal val="#ppt_x"/>
                                          </p:val>
                                        </p:tav>
                                      </p:tavLst>
                                    </p:anim>
                                    <p:anim calcmode="lin" valueType="num">
                                      <p:cBhvr additive="base">
                                        <p:cTn id="11" dur="1000" fill="hold"/>
                                        <p:tgtEl>
                                          <p:spTgt spid="59"/>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85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1000" fill="hold"/>
                                        <p:tgtEl>
                                          <p:spTgt spid="60"/>
                                        </p:tgtEl>
                                        <p:attrNameLst>
                                          <p:attrName>ppt_x</p:attrName>
                                        </p:attrNameLst>
                                      </p:cBhvr>
                                      <p:tavLst>
                                        <p:tav tm="0">
                                          <p:val>
                                            <p:strVal val="1+#ppt_w/2"/>
                                          </p:val>
                                        </p:tav>
                                        <p:tav tm="100000">
                                          <p:val>
                                            <p:strVal val="#ppt_x"/>
                                          </p:val>
                                        </p:tav>
                                      </p:tavLst>
                                    </p:anim>
                                    <p:anim calcmode="lin" valueType="num">
                                      <p:cBhvr additive="base">
                                        <p:cTn id="15" dur="1000" fill="hold"/>
                                        <p:tgtEl>
                                          <p:spTgt spid="6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850"/>
                                  </p:stCondLst>
                                  <p:childTnLst>
                                    <p:set>
                                      <p:cBhvr>
                                        <p:cTn id="17" dur="1" fill="hold">
                                          <p:stCondLst>
                                            <p:cond delay="0"/>
                                          </p:stCondLst>
                                        </p:cTn>
                                        <p:tgtEl>
                                          <p:spTgt spid="61"/>
                                        </p:tgtEl>
                                        <p:attrNameLst>
                                          <p:attrName>style.visibility</p:attrName>
                                        </p:attrNameLst>
                                      </p:cBhvr>
                                      <p:to>
                                        <p:strVal val="visible"/>
                                      </p:to>
                                    </p:set>
                                    <p:anim calcmode="lin" valueType="num">
                                      <p:cBhvr additive="base">
                                        <p:cTn id="18" dur="1000" fill="hold"/>
                                        <p:tgtEl>
                                          <p:spTgt spid="61"/>
                                        </p:tgtEl>
                                        <p:attrNameLst>
                                          <p:attrName>ppt_x</p:attrName>
                                        </p:attrNameLst>
                                      </p:cBhvr>
                                      <p:tavLst>
                                        <p:tav tm="0">
                                          <p:val>
                                            <p:strVal val="1+#ppt_w/2"/>
                                          </p:val>
                                        </p:tav>
                                        <p:tav tm="100000">
                                          <p:val>
                                            <p:strVal val="#ppt_x"/>
                                          </p:val>
                                        </p:tav>
                                      </p:tavLst>
                                    </p:anim>
                                    <p:anim calcmode="lin" valueType="num">
                                      <p:cBhvr additive="base">
                                        <p:cTn id="19" dur="1000" fill="hold"/>
                                        <p:tgtEl>
                                          <p:spTgt spid="6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85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1000" fill="hold"/>
                                        <p:tgtEl>
                                          <p:spTgt spid="62"/>
                                        </p:tgtEl>
                                        <p:attrNameLst>
                                          <p:attrName>ppt_x</p:attrName>
                                        </p:attrNameLst>
                                      </p:cBhvr>
                                      <p:tavLst>
                                        <p:tav tm="0">
                                          <p:val>
                                            <p:strVal val="1+#ppt_w/2"/>
                                          </p:val>
                                        </p:tav>
                                        <p:tav tm="100000">
                                          <p:val>
                                            <p:strVal val="#ppt_x"/>
                                          </p:val>
                                        </p:tav>
                                      </p:tavLst>
                                    </p:anim>
                                    <p:anim calcmode="lin" valueType="num">
                                      <p:cBhvr additive="base">
                                        <p:cTn id="23"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 Inforgraphic">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0">
            <a:extLst>
              <a:ext uri="{FF2B5EF4-FFF2-40B4-BE49-F238E27FC236}">
                <a16:creationId xmlns:a16="http://schemas.microsoft.com/office/drawing/2014/main" id="{EFC64A70-74A9-DE49-A7BB-05828C677E20}"/>
              </a:ext>
            </a:extLst>
          </p:cNvPr>
          <p:cNvSpPr>
            <a:spLocks/>
          </p:cNvSpPr>
          <p:nvPr userDrawn="1"/>
        </p:nvSpPr>
        <p:spPr bwMode="auto">
          <a:xfrm>
            <a:off x="6323013" y="2203450"/>
            <a:ext cx="4508500" cy="1147763"/>
          </a:xfrm>
          <a:custGeom>
            <a:avLst/>
            <a:gdLst>
              <a:gd name="T0" fmla="*/ 1176 w 1184"/>
              <a:gd name="T1" fmla="*/ 301 h 301"/>
              <a:gd name="T2" fmla="*/ 1183 w 1184"/>
              <a:gd name="T3" fmla="*/ 235 h 301"/>
              <a:gd name="T4" fmla="*/ 1121 w 1184"/>
              <a:gd name="T5" fmla="*/ 0 h 301"/>
              <a:gd name="T6" fmla="*/ 53 w 1184"/>
              <a:gd name="T7" fmla="*/ 1 h 301"/>
              <a:gd name="T8" fmla="*/ 39 w 1184"/>
              <a:gd name="T9" fmla="*/ 40 h 301"/>
              <a:gd name="T10" fmla="*/ 3 w 1184"/>
              <a:gd name="T11" fmla="*/ 214 h 301"/>
              <a:gd name="T12" fmla="*/ 14 w 1184"/>
              <a:gd name="T13" fmla="*/ 301 h 301"/>
              <a:gd name="T14" fmla="*/ 1176 w 1184"/>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301">
                <a:moveTo>
                  <a:pt x="1176" y="301"/>
                </a:moveTo>
                <a:cubicBezTo>
                  <a:pt x="1180" y="279"/>
                  <a:pt x="1183" y="257"/>
                  <a:pt x="1183" y="235"/>
                </a:cubicBezTo>
                <a:cubicBezTo>
                  <a:pt x="1184" y="153"/>
                  <a:pt x="1154" y="75"/>
                  <a:pt x="1121" y="0"/>
                </a:cubicBezTo>
                <a:cubicBezTo>
                  <a:pt x="765" y="0"/>
                  <a:pt x="409" y="1"/>
                  <a:pt x="53" y="1"/>
                </a:cubicBezTo>
                <a:cubicBezTo>
                  <a:pt x="48" y="14"/>
                  <a:pt x="44" y="27"/>
                  <a:pt x="39" y="40"/>
                </a:cubicBezTo>
                <a:cubicBezTo>
                  <a:pt x="21" y="96"/>
                  <a:pt x="9" y="155"/>
                  <a:pt x="3" y="214"/>
                </a:cubicBezTo>
                <a:cubicBezTo>
                  <a:pt x="0" y="243"/>
                  <a:pt x="0" y="275"/>
                  <a:pt x="14" y="301"/>
                </a:cubicBezTo>
                <a:cubicBezTo>
                  <a:pt x="401" y="300"/>
                  <a:pt x="789" y="300"/>
                  <a:pt x="1176" y="30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0" name="Freeform 11">
            <a:extLst>
              <a:ext uri="{FF2B5EF4-FFF2-40B4-BE49-F238E27FC236}">
                <a16:creationId xmlns:a16="http://schemas.microsoft.com/office/drawing/2014/main" id="{5B98E6C1-32BE-C943-BF8F-32EAF3CD05FE}"/>
              </a:ext>
            </a:extLst>
          </p:cNvPr>
          <p:cNvSpPr>
            <a:spLocks/>
          </p:cNvSpPr>
          <p:nvPr userDrawn="1"/>
        </p:nvSpPr>
        <p:spPr bwMode="auto">
          <a:xfrm>
            <a:off x="6524625" y="1006475"/>
            <a:ext cx="4067175" cy="1200150"/>
          </a:xfrm>
          <a:custGeom>
            <a:avLst/>
            <a:gdLst>
              <a:gd name="T0" fmla="*/ 1058 w 1068"/>
              <a:gd name="T1" fmla="*/ 291 h 315"/>
              <a:gd name="T2" fmla="*/ 1001 w 1068"/>
              <a:gd name="T3" fmla="*/ 215 h 315"/>
              <a:gd name="T4" fmla="*/ 931 w 1068"/>
              <a:gd name="T5" fmla="*/ 144 h 315"/>
              <a:gd name="T6" fmla="*/ 766 w 1068"/>
              <a:gd name="T7" fmla="*/ 39 h 315"/>
              <a:gd name="T8" fmla="*/ 464 w 1068"/>
              <a:gd name="T9" fmla="*/ 4 h 315"/>
              <a:gd name="T10" fmla="*/ 336 w 1068"/>
              <a:gd name="T11" fmla="*/ 16 h 315"/>
              <a:gd name="T12" fmla="*/ 0 w 1068"/>
              <a:gd name="T13" fmla="*/ 315 h 315"/>
              <a:gd name="T14" fmla="*/ 1068 w 1068"/>
              <a:gd name="T15" fmla="*/ 314 h 315"/>
              <a:gd name="T16" fmla="*/ 1058 w 1068"/>
              <a:gd name="T17" fmla="*/ 29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315">
                <a:moveTo>
                  <a:pt x="1058" y="291"/>
                </a:moveTo>
                <a:cubicBezTo>
                  <a:pt x="1051" y="275"/>
                  <a:pt x="1011" y="226"/>
                  <a:pt x="1001" y="215"/>
                </a:cubicBezTo>
                <a:cubicBezTo>
                  <a:pt x="979" y="190"/>
                  <a:pt x="955" y="166"/>
                  <a:pt x="931" y="144"/>
                </a:cubicBezTo>
                <a:cubicBezTo>
                  <a:pt x="882" y="100"/>
                  <a:pt x="828" y="62"/>
                  <a:pt x="766" y="39"/>
                </a:cubicBezTo>
                <a:cubicBezTo>
                  <a:pt x="671" y="2"/>
                  <a:pt x="566" y="0"/>
                  <a:pt x="464" y="4"/>
                </a:cubicBezTo>
                <a:cubicBezTo>
                  <a:pt x="421" y="6"/>
                  <a:pt x="378" y="8"/>
                  <a:pt x="336" y="16"/>
                </a:cubicBezTo>
                <a:cubicBezTo>
                  <a:pt x="181" y="47"/>
                  <a:pt x="60" y="168"/>
                  <a:pt x="0" y="315"/>
                </a:cubicBezTo>
                <a:cubicBezTo>
                  <a:pt x="356" y="315"/>
                  <a:pt x="712" y="314"/>
                  <a:pt x="1068" y="314"/>
                </a:cubicBezTo>
                <a:cubicBezTo>
                  <a:pt x="1065" y="306"/>
                  <a:pt x="1061" y="299"/>
                  <a:pt x="1058" y="29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1" name="Freeform 12">
            <a:extLst>
              <a:ext uri="{FF2B5EF4-FFF2-40B4-BE49-F238E27FC236}">
                <a16:creationId xmlns:a16="http://schemas.microsoft.com/office/drawing/2014/main" id="{662A36D7-69EB-3B4E-B326-DAAF69B40D58}"/>
              </a:ext>
            </a:extLst>
          </p:cNvPr>
          <p:cNvSpPr>
            <a:spLocks/>
          </p:cNvSpPr>
          <p:nvPr userDrawn="1"/>
        </p:nvSpPr>
        <p:spPr bwMode="auto">
          <a:xfrm>
            <a:off x="5956300" y="3346450"/>
            <a:ext cx="4845050" cy="1231900"/>
          </a:xfrm>
          <a:custGeom>
            <a:avLst/>
            <a:gdLst>
              <a:gd name="T0" fmla="*/ 1156 w 1272"/>
              <a:gd name="T1" fmla="*/ 310 h 323"/>
              <a:gd name="T2" fmla="*/ 1174 w 1272"/>
              <a:gd name="T3" fmla="*/ 278 h 323"/>
              <a:gd name="T4" fmla="*/ 1236 w 1272"/>
              <a:gd name="T5" fmla="*/ 153 h 323"/>
              <a:gd name="T6" fmla="*/ 1262 w 1272"/>
              <a:gd name="T7" fmla="*/ 54 h 323"/>
              <a:gd name="T8" fmla="*/ 1272 w 1272"/>
              <a:gd name="T9" fmla="*/ 1 h 323"/>
              <a:gd name="T10" fmla="*/ 110 w 1272"/>
              <a:gd name="T11" fmla="*/ 1 h 323"/>
              <a:gd name="T12" fmla="*/ 114 w 1272"/>
              <a:gd name="T13" fmla="*/ 8 h 323"/>
              <a:gd name="T14" fmla="*/ 147 w 1272"/>
              <a:gd name="T15" fmla="*/ 51 h 323"/>
              <a:gd name="T16" fmla="*/ 139 w 1272"/>
              <a:gd name="T17" fmla="*/ 118 h 323"/>
              <a:gd name="T18" fmla="*/ 36 w 1272"/>
              <a:gd name="T19" fmla="*/ 261 h 323"/>
              <a:gd name="T20" fmla="*/ 7 w 1272"/>
              <a:gd name="T21" fmla="*/ 298 h 323"/>
              <a:gd name="T22" fmla="*/ 0 w 1272"/>
              <a:gd name="T23" fmla="*/ 320 h 323"/>
              <a:gd name="T24" fmla="*/ 1156 w 1272"/>
              <a:gd name="T25" fmla="*/ 3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2" h="323">
                <a:moveTo>
                  <a:pt x="1156" y="310"/>
                </a:moveTo>
                <a:cubicBezTo>
                  <a:pt x="1162" y="299"/>
                  <a:pt x="1168" y="288"/>
                  <a:pt x="1174" y="278"/>
                </a:cubicBezTo>
                <a:cubicBezTo>
                  <a:pt x="1197" y="237"/>
                  <a:pt x="1220" y="197"/>
                  <a:pt x="1236" y="153"/>
                </a:cubicBezTo>
                <a:cubicBezTo>
                  <a:pt x="1247" y="121"/>
                  <a:pt x="1254" y="87"/>
                  <a:pt x="1262" y="54"/>
                </a:cubicBezTo>
                <a:cubicBezTo>
                  <a:pt x="1265" y="36"/>
                  <a:pt x="1269" y="18"/>
                  <a:pt x="1272" y="1"/>
                </a:cubicBezTo>
                <a:cubicBezTo>
                  <a:pt x="885" y="0"/>
                  <a:pt x="497" y="0"/>
                  <a:pt x="110" y="1"/>
                </a:cubicBezTo>
                <a:cubicBezTo>
                  <a:pt x="111" y="3"/>
                  <a:pt x="113" y="6"/>
                  <a:pt x="114" y="8"/>
                </a:cubicBezTo>
                <a:cubicBezTo>
                  <a:pt x="125" y="23"/>
                  <a:pt x="140" y="34"/>
                  <a:pt x="147" y="51"/>
                </a:cubicBezTo>
                <a:cubicBezTo>
                  <a:pt x="156" y="72"/>
                  <a:pt x="149" y="97"/>
                  <a:pt x="139" y="118"/>
                </a:cubicBezTo>
                <a:cubicBezTo>
                  <a:pt x="114" y="171"/>
                  <a:pt x="75" y="217"/>
                  <a:pt x="36" y="261"/>
                </a:cubicBezTo>
                <a:cubicBezTo>
                  <a:pt x="26" y="274"/>
                  <a:pt x="18" y="285"/>
                  <a:pt x="7" y="298"/>
                </a:cubicBezTo>
                <a:cubicBezTo>
                  <a:pt x="2" y="304"/>
                  <a:pt x="0" y="312"/>
                  <a:pt x="0" y="320"/>
                </a:cubicBezTo>
                <a:cubicBezTo>
                  <a:pt x="385" y="323"/>
                  <a:pt x="771" y="320"/>
                  <a:pt x="1156" y="31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2" name="Freeform 13">
            <a:extLst>
              <a:ext uri="{FF2B5EF4-FFF2-40B4-BE49-F238E27FC236}">
                <a16:creationId xmlns:a16="http://schemas.microsoft.com/office/drawing/2014/main" id="{8F4A6694-F7EF-2447-9457-9C63E570E3F3}"/>
              </a:ext>
            </a:extLst>
          </p:cNvPr>
          <p:cNvSpPr>
            <a:spLocks/>
          </p:cNvSpPr>
          <p:nvPr userDrawn="1"/>
        </p:nvSpPr>
        <p:spPr bwMode="auto">
          <a:xfrm>
            <a:off x="6475413" y="5694363"/>
            <a:ext cx="4287838" cy="1201738"/>
          </a:xfrm>
          <a:custGeom>
            <a:avLst/>
            <a:gdLst>
              <a:gd name="T0" fmla="*/ 9 w 1126"/>
              <a:gd name="T1" fmla="*/ 0 h 315"/>
              <a:gd name="T2" fmla="*/ 7 w 1126"/>
              <a:gd name="T3" fmla="*/ 48 h 315"/>
              <a:gd name="T4" fmla="*/ 17 w 1126"/>
              <a:gd name="T5" fmla="*/ 128 h 315"/>
              <a:gd name="T6" fmla="*/ 88 w 1126"/>
              <a:gd name="T7" fmla="*/ 155 h 315"/>
              <a:gd name="T8" fmla="*/ 215 w 1126"/>
              <a:gd name="T9" fmla="*/ 146 h 315"/>
              <a:gd name="T10" fmla="*/ 296 w 1126"/>
              <a:gd name="T11" fmla="*/ 135 h 315"/>
              <a:gd name="T12" fmla="*/ 358 w 1126"/>
              <a:gd name="T13" fmla="*/ 179 h 315"/>
              <a:gd name="T14" fmla="*/ 359 w 1126"/>
              <a:gd name="T15" fmla="*/ 212 h 315"/>
              <a:gd name="T16" fmla="*/ 322 w 1126"/>
              <a:gd name="T17" fmla="*/ 269 h 315"/>
              <a:gd name="T18" fmla="*/ 299 w 1126"/>
              <a:gd name="T19" fmla="*/ 287 h 315"/>
              <a:gd name="T20" fmla="*/ 292 w 1126"/>
              <a:gd name="T21" fmla="*/ 313 h 315"/>
              <a:gd name="T22" fmla="*/ 1126 w 1126"/>
              <a:gd name="T23" fmla="*/ 315 h 315"/>
              <a:gd name="T24" fmla="*/ 1097 w 1126"/>
              <a:gd name="T25" fmla="*/ 260 h 315"/>
              <a:gd name="T26" fmla="*/ 915 w 1126"/>
              <a:gd name="T27" fmla="*/ 69 h 315"/>
              <a:gd name="T28" fmla="*/ 893 w 1126"/>
              <a:gd name="T29" fmla="*/ 3 h 315"/>
              <a:gd name="T30" fmla="*/ 190 w 1126"/>
              <a:gd name="T31" fmla="*/ 0 h 315"/>
              <a:gd name="T32" fmla="*/ 9 w 1126"/>
              <a:gd name="T3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6" h="315">
                <a:moveTo>
                  <a:pt x="9" y="0"/>
                </a:moveTo>
                <a:cubicBezTo>
                  <a:pt x="11" y="16"/>
                  <a:pt x="9" y="33"/>
                  <a:pt x="7" y="48"/>
                </a:cubicBezTo>
                <a:cubicBezTo>
                  <a:pt x="3" y="75"/>
                  <a:pt x="0" y="106"/>
                  <a:pt x="17" y="128"/>
                </a:cubicBezTo>
                <a:cubicBezTo>
                  <a:pt x="33" y="148"/>
                  <a:pt x="62" y="153"/>
                  <a:pt x="88" y="155"/>
                </a:cubicBezTo>
                <a:cubicBezTo>
                  <a:pt x="130" y="157"/>
                  <a:pt x="173" y="154"/>
                  <a:pt x="215" y="146"/>
                </a:cubicBezTo>
                <a:cubicBezTo>
                  <a:pt x="242" y="140"/>
                  <a:pt x="269" y="133"/>
                  <a:pt x="296" y="135"/>
                </a:cubicBezTo>
                <a:cubicBezTo>
                  <a:pt x="323" y="138"/>
                  <a:pt x="351" y="153"/>
                  <a:pt x="358" y="179"/>
                </a:cubicBezTo>
                <a:cubicBezTo>
                  <a:pt x="361" y="190"/>
                  <a:pt x="361" y="201"/>
                  <a:pt x="359" y="212"/>
                </a:cubicBezTo>
                <a:cubicBezTo>
                  <a:pt x="354" y="234"/>
                  <a:pt x="341" y="255"/>
                  <a:pt x="322" y="269"/>
                </a:cubicBezTo>
                <a:cubicBezTo>
                  <a:pt x="315" y="275"/>
                  <a:pt x="306" y="280"/>
                  <a:pt x="299" y="287"/>
                </a:cubicBezTo>
                <a:cubicBezTo>
                  <a:pt x="293" y="294"/>
                  <a:pt x="289" y="304"/>
                  <a:pt x="292" y="313"/>
                </a:cubicBezTo>
                <a:cubicBezTo>
                  <a:pt x="1126" y="315"/>
                  <a:pt x="1126" y="315"/>
                  <a:pt x="1126" y="315"/>
                </a:cubicBezTo>
                <a:cubicBezTo>
                  <a:pt x="1124" y="294"/>
                  <a:pt x="1111" y="275"/>
                  <a:pt x="1097" y="260"/>
                </a:cubicBezTo>
                <a:cubicBezTo>
                  <a:pt x="1039" y="193"/>
                  <a:pt x="957" y="147"/>
                  <a:pt x="915" y="69"/>
                </a:cubicBezTo>
                <a:cubicBezTo>
                  <a:pt x="904" y="48"/>
                  <a:pt x="897" y="26"/>
                  <a:pt x="893" y="3"/>
                </a:cubicBezTo>
                <a:cubicBezTo>
                  <a:pt x="658" y="1"/>
                  <a:pt x="424" y="0"/>
                  <a:pt x="190" y="0"/>
                </a:cubicBezTo>
                <a:cubicBezTo>
                  <a:pt x="129" y="0"/>
                  <a:pt x="69" y="0"/>
                  <a:pt x="9" y="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3" name="Freeform 14">
            <a:extLst>
              <a:ext uri="{FF2B5EF4-FFF2-40B4-BE49-F238E27FC236}">
                <a16:creationId xmlns:a16="http://schemas.microsoft.com/office/drawing/2014/main" id="{F5A86063-609B-8849-A59C-A095A2AE99AE}"/>
              </a:ext>
            </a:extLst>
          </p:cNvPr>
          <p:cNvSpPr>
            <a:spLocks/>
          </p:cNvSpPr>
          <p:nvPr userDrawn="1"/>
        </p:nvSpPr>
        <p:spPr bwMode="auto">
          <a:xfrm>
            <a:off x="5956300" y="4529138"/>
            <a:ext cx="4403725" cy="1176338"/>
          </a:xfrm>
          <a:custGeom>
            <a:avLst/>
            <a:gdLst>
              <a:gd name="T0" fmla="*/ 1056 w 1156"/>
              <a:gd name="T1" fmla="*/ 155 h 309"/>
              <a:gd name="T2" fmla="*/ 1082 w 1156"/>
              <a:gd name="T3" fmla="*/ 118 h 309"/>
              <a:gd name="T4" fmla="*/ 1156 w 1156"/>
              <a:gd name="T5" fmla="*/ 0 h 309"/>
              <a:gd name="T6" fmla="*/ 0 w 1156"/>
              <a:gd name="T7" fmla="*/ 10 h 309"/>
              <a:gd name="T8" fmla="*/ 13 w 1156"/>
              <a:gd name="T9" fmla="*/ 42 h 309"/>
              <a:gd name="T10" fmla="*/ 66 w 1156"/>
              <a:gd name="T11" fmla="*/ 67 h 309"/>
              <a:gd name="T12" fmla="*/ 111 w 1156"/>
              <a:gd name="T13" fmla="*/ 87 h 309"/>
              <a:gd name="T14" fmla="*/ 108 w 1156"/>
              <a:gd name="T15" fmla="*/ 135 h 309"/>
              <a:gd name="T16" fmla="*/ 97 w 1156"/>
              <a:gd name="T17" fmla="*/ 184 h 309"/>
              <a:gd name="T18" fmla="*/ 148 w 1156"/>
              <a:gd name="T19" fmla="*/ 222 h 309"/>
              <a:gd name="T20" fmla="*/ 113 w 1156"/>
              <a:gd name="T21" fmla="*/ 250 h 309"/>
              <a:gd name="T22" fmla="*/ 131 w 1156"/>
              <a:gd name="T23" fmla="*/ 275 h 309"/>
              <a:gd name="T24" fmla="*/ 145 w 1156"/>
              <a:gd name="T25" fmla="*/ 306 h 309"/>
              <a:gd name="T26" fmla="*/ 326 w 1156"/>
              <a:gd name="T27" fmla="*/ 306 h 309"/>
              <a:gd name="T28" fmla="*/ 1029 w 1156"/>
              <a:gd name="T29" fmla="*/ 309 h 309"/>
              <a:gd name="T30" fmla="*/ 1056 w 1156"/>
              <a:gd name="T31"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6" h="309">
                <a:moveTo>
                  <a:pt x="1056" y="155"/>
                </a:moveTo>
                <a:cubicBezTo>
                  <a:pt x="1064" y="143"/>
                  <a:pt x="1073" y="130"/>
                  <a:pt x="1082" y="118"/>
                </a:cubicBezTo>
                <a:cubicBezTo>
                  <a:pt x="1109" y="80"/>
                  <a:pt x="1133" y="40"/>
                  <a:pt x="1156" y="0"/>
                </a:cubicBezTo>
                <a:cubicBezTo>
                  <a:pt x="771" y="10"/>
                  <a:pt x="385" y="13"/>
                  <a:pt x="0" y="10"/>
                </a:cubicBezTo>
                <a:cubicBezTo>
                  <a:pt x="0" y="21"/>
                  <a:pt x="5" y="34"/>
                  <a:pt x="13" y="42"/>
                </a:cubicBezTo>
                <a:cubicBezTo>
                  <a:pt x="26" y="57"/>
                  <a:pt x="46" y="64"/>
                  <a:pt x="66" y="67"/>
                </a:cubicBezTo>
                <a:cubicBezTo>
                  <a:pt x="83" y="70"/>
                  <a:pt x="102" y="73"/>
                  <a:pt x="111" y="87"/>
                </a:cubicBezTo>
                <a:cubicBezTo>
                  <a:pt x="120" y="101"/>
                  <a:pt x="115" y="120"/>
                  <a:pt x="108" y="135"/>
                </a:cubicBezTo>
                <a:cubicBezTo>
                  <a:pt x="101" y="151"/>
                  <a:pt x="93" y="167"/>
                  <a:pt x="97" y="184"/>
                </a:cubicBezTo>
                <a:cubicBezTo>
                  <a:pt x="103" y="205"/>
                  <a:pt x="127" y="215"/>
                  <a:pt x="148" y="222"/>
                </a:cubicBezTo>
                <a:cubicBezTo>
                  <a:pt x="132" y="225"/>
                  <a:pt x="112" y="234"/>
                  <a:pt x="113" y="250"/>
                </a:cubicBezTo>
                <a:cubicBezTo>
                  <a:pt x="114" y="260"/>
                  <a:pt x="124" y="267"/>
                  <a:pt x="131" y="275"/>
                </a:cubicBezTo>
                <a:cubicBezTo>
                  <a:pt x="139" y="284"/>
                  <a:pt x="143" y="295"/>
                  <a:pt x="145" y="306"/>
                </a:cubicBezTo>
                <a:cubicBezTo>
                  <a:pt x="205" y="306"/>
                  <a:pt x="265" y="306"/>
                  <a:pt x="326" y="306"/>
                </a:cubicBezTo>
                <a:cubicBezTo>
                  <a:pt x="560" y="306"/>
                  <a:pt x="794" y="307"/>
                  <a:pt x="1029" y="309"/>
                </a:cubicBezTo>
                <a:cubicBezTo>
                  <a:pt x="1020" y="257"/>
                  <a:pt x="1028" y="201"/>
                  <a:pt x="1056" y="155"/>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50" name="Text Placeholder 23">
            <a:extLst>
              <a:ext uri="{FF2B5EF4-FFF2-40B4-BE49-F238E27FC236}">
                <a16:creationId xmlns:a16="http://schemas.microsoft.com/office/drawing/2014/main" id="{F2C6D6D5-6050-1646-94C8-F7B63E8148AE}"/>
              </a:ext>
            </a:extLst>
          </p:cNvPr>
          <p:cNvSpPr>
            <a:spLocks noGrp="1"/>
          </p:cNvSpPr>
          <p:nvPr>
            <p:ph type="body" sz="quarter" idx="20" hasCustomPrompt="1"/>
          </p:nvPr>
        </p:nvSpPr>
        <p:spPr>
          <a:xfrm>
            <a:off x="6582702" y="1493929"/>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STARTUP</a:t>
            </a:r>
          </a:p>
        </p:txBody>
      </p:sp>
      <p:sp>
        <p:nvSpPr>
          <p:cNvPr id="51" name="Text Placeholder 23">
            <a:extLst>
              <a:ext uri="{FF2B5EF4-FFF2-40B4-BE49-F238E27FC236}">
                <a16:creationId xmlns:a16="http://schemas.microsoft.com/office/drawing/2014/main" id="{4F22EDFA-A456-B04E-AD5A-47F6D031DDE3}"/>
              </a:ext>
            </a:extLst>
          </p:cNvPr>
          <p:cNvSpPr>
            <a:spLocks noGrp="1"/>
          </p:cNvSpPr>
          <p:nvPr>
            <p:ph type="body" sz="quarter" idx="21" hasCustomPrompt="1"/>
          </p:nvPr>
        </p:nvSpPr>
        <p:spPr>
          <a:xfrm>
            <a:off x="6582702" y="258547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BUSINESS</a:t>
            </a:r>
          </a:p>
        </p:txBody>
      </p:sp>
      <p:sp>
        <p:nvSpPr>
          <p:cNvPr id="53" name="Text Placeholder 23">
            <a:extLst>
              <a:ext uri="{FF2B5EF4-FFF2-40B4-BE49-F238E27FC236}">
                <a16:creationId xmlns:a16="http://schemas.microsoft.com/office/drawing/2014/main" id="{1643526B-D3E1-CD4D-BB3E-A572B77D99DD}"/>
              </a:ext>
            </a:extLst>
          </p:cNvPr>
          <p:cNvSpPr>
            <a:spLocks noGrp="1"/>
          </p:cNvSpPr>
          <p:nvPr>
            <p:ph type="body" sz="quarter" idx="22" hasCustomPrompt="1"/>
          </p:nvPr>
        </p:nvSpPr>
        <p:spPr>
          <a:xfrm>
            <a:off x="6582702" y="3732783"/>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TEAMWROK</a:t>
            </a:r>
          </a:p>
        </p:txBody>
      </p:sp>
      <p:sp>
        <p:nvSpPr>
          <p:cNvPr id="54" name="Text Placeholder 23">
            <a:extLst>
              <a:ext uri="{FF2B5EF4-FFF2-40B4-BE49-F238E27FC236}">
                <a16:creationId xmlns:a16="http://schemas.microsoft.com/office/drawing/2014/main" id="{9EA54D97-5306-BE4A-B01E-C6114CA55EB0}"/>
              </a:ext>
            </a:extLst>
          </p:cNvPr>
          <p:cNvSpPr>
            <a:spLocks noGrp="1"/>
          </p:cNvSpPr>
          <p:nvPr>
            <p:ph type="body" sz="quarter" idx="23" hasCustomPrompt="1"/>
          </p:nvPr>
        </p:nvSpPr>
        <p:spPr>
          <a:xfrm>
            <a:off x="6582702" y="4824325"/>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MARKETING</a:t>
            </a:r>
          </a:p>
        </p:txBody>
      </p:sp>
      <p:sp>
        <p:nvSpPr>
          <p:cNvPr id="55" name="Text Placeholder 23">
            <a:extLst>
              <a:ext uri="{FF2B5EF4-FFF2-40B4-BE49-F238E27FC236}">
                <a16:creationId xmlns:a16="http://schemas.microsoft.com/office/drawing/2014/main" id="{AC92AD65-3995-1B4C-A72E-C83B44B38E5B}"/>
              </a:ext>
            </a:extLst>
          </p:cNvPr>
          <p:cNvSpPr>
            <a:spLocks noGrp="1"/>
          </p:cNvSpPr>
          <p:nvPr>
            <p:ph type="body" sz="quarter" idx="24" hasCustomPrompt="1"/>
          </p:nvPr>
        </p:nvSpPr>
        <p:spPr>
          <a:xfrm>
            <a:off x="6582702" y="605033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272191" y="3390783"/>
            <a:ext cx="257987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100085" y="2355659"/>
            <a:ext cx="3862441" cy="785651"/>
          </a:xfrm>
        </p:spPr>
        <p:txBody>
          <a:bodyPr anchor="t">
            <a:noAutofit/>
          </a:bodyPr>
          <a:lstStyle>
            <a:lvl1pPr marL="0" indent="0" algn="just">
              <a:lnSpc>
                <a:spcPts val="2040"/>
              </a:lnSpc>
              <a:buNone/>
              <a:defRPr sz="22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sp>
        <p:nvSpPr>
          <p:cNvPr id="79" name="Text Placeholder 23">
            <a:extLst>
              <a:ext uri="{FF2B5EF4-FFF2-40B4-BE49-F238E27FC236}">
                <a16:creationId xmlns:a16="http://schemas.microsoft.com/office/drawing/2014/main" id="{E7AA6267-F17E-AF4D-87CF-B30238EE7C5F}"/>
              </a:ext>
            </a:extLst>
          </p:cNvPr>
          <p:cNvSpPr>
            <a:spLocks noGrp="1"/>
          </p:cNvSpPr>
          <p:nvPr>
            <p:ph type="body" sz="quarter" idx="25" hasCustomPrompt="1"/>
          </p:nvPr>
        </p:nvSpPr>
        <p:spPr>
          <a:xfrm>
            <a:off x="782863" y="2224048"/>
            <a:ext cx="796700" cy="553134"/>
          </a:xfrm>
        </p:spPr>
        <p:txBody>
          <a:bodyPr anchor="ctr">
            <a:noAutofit/>
          </a:bodyPr>
          <a:lstStyle>
            <a:lvl1pPr marL="0" indent="0" algn="l">
              <a:buNone/>
              <a:defRPr sz="6000" b="1" i="0">
                <a:solidFill>
                  <a:srgbClr val="231F20"/>
                </a:solidFill>
                <a:latin typeface="Amatic SC" pitchFamily="2" charset="0"/>
              </a:defRPr>
            </a:lvl1pPr>
          </a:lstStyle>
          <a:p>
            <a:pPr lvl="0"/>
            <a:r>
              <a:rPr lang="en-US" dirty="0"/>
              <a:t>“</a:t>
            </a:r>
          </a:p>
        </p:txBody>
      </p:sp>
      <p:sp>
        <p:nvSpPr>
          <p:cNvPr id="80" name="Text Placeholder 23">
            <a:extLst>
              <a:ext uri="{FF2B5EF4-FFF2-40B4-BE49-F238E27FC236}">
                <a16:creationId xmlns:a16="http://schemas.microsoft.com/office/drawing/2014/main" id="{B565B87F-002E-B94B-9DC4-B0F1A0FCF371}"/>
              </a:ext>
            </a:extLst>
          </p:cNvPr>
          <p:cNvSpPr>
            <a:spLocks noGrp="1"/>
          </p:cNvSpPr>
          <p:nvPr>
            <p:ph type="body" sz="quarter" idx="26" hasCustomPrompt="1"/>
          </p:nvPr>
        </p:nvSpPr>
        <p:spPr>
          <a:xfrm>
            <a:off x="1788043" y="2924783"/>
            <a:ext cx="2579872" cy="684000"/>
          </a:xfrm>
        </p:spPr>
        <p:txBody>
          <a:bodyPr anchor="ctr">
            <a:noAutofit/>
          </a:bodyPr>
          <a:lstStyle>
            <a:lvl1pPr marL="0" indent="0" algn="r">
              <a:buNone/>
              <a:defRPr sz="6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6331410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7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67000">
                                          <p:cBhvr additive="base">
                                            <p:cTn id="7" dur="1000" fill="hold"/>
                                            <p:tgtEl>
                                              <p:spTgt spid="32"/>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14:bounceEnd="67000">
                                          <p:cBhvr additive="base">
                                            <p:cTn id="11" dur="1000" fill="hold"/>
                                            <p:tgtEl>
                                              <p:spTgt spid="33"/>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14:bounceEnd="67000">
                                          <p:cBhvr additive="base">
                                            <p:cTn id="15" dur="1000" fill="hold"/>
                                            <p:tgtEl>
                                              <p:spTgt spid="31"/>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14:bounceEnd="67000">
                                          <p:cBhvr additive="base">
                                            <p:cTn id="19" dur="1000" fill="hold"/>
                                            <p:tgtEl>
                                              <p:spTgt spid="2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7000">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14:bounceEnd="67000">
                                          <p:cBhvr additive="base">
                                            <p:cTn id="23" dur="1000" fill="hold"/>
                                            <p:tgtEl>
                                              <p:spTgt spid="30"/>
                                            </p:tgtEl>
                                            <p:attrNameLst>
                                              <p:attrName>ppt_x</p:attrName>
                                            </p:attrNameLst>
                                          </p:cBhvr>
                                          <p:tavLst>
                                            <p:tav tm="0">
                                              <p:val>
                                                <p:strVal val="1+#ppt_w/2"/>
                                              </p:val>
                                            </p:tav>
                                            <p:tav tm="100000">
                                              <p:val>
                                                <p:strVal val="#ppt_x"/>
                                              </p:val>
                                            </p:tav>
                                          </p:tavLst>
                                        </p:anim>
                                        <p:anim calcmode="lin" valueType="num" p14:bounceEnd="67000">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1+#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1+#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48D4CA3-5965-3F4A-B9B3-A6A9B66FE967}"/>
              </a:ext>
            </a:extLst>
          </p:cNvPr>
          <p:cNvGrpSpPr/>
          <p:nvPr userDrawn="1"/>
        </p:nvGrpSpPr>
        <p:grpSpPr>
          <a:xfrm>
            <a:off x="1110342" y="952500"/>
            <a:ext cx="11081657" cy="3568701"/>
            <a:chOff x="23813" y="2527300"/>
            <a:chExt cx="12152312" cy="4318001"/>
          </a:xfrm>
        </p:grpSpPr>
        <p:sp>
          <p:nvSpPr>
            <p:cNvPr id="9" name="Freeform 6">
              <a:extLst>
                <a:ext uri="{FF2B5EF4-FFF2-40B4-BE49-F238E27FC236}">
                  <a16:creationId xmlns:a16="http://schemas.microsoft.com/office/drawing/2014/main" id="{6147E857-2965-B941-902E-99E449D71E27}"/>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 name="Freeform 7">
              <a:extLst>
                <a:ext uri="{FF2B5EF4-FFF2-40B4-BE49-F238E27FC236}">
                  <a16:creationId xmlns:a16="http://schemas.microsoft.com/office/drawing/2014/main" id="{3B9C6E6B-0442-FE42-BB02-52AB2B9E9614}"/>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 name="Freeform 8">
              <a:extLst>
                <a:ext uri="{FF2B5EF4-FFF2-40B4-BE49-F238E27FC236}">
                  <a16:creationId xmlns:a16="http://schemas.microsoft.com/office/drawing/2014/main" id="{ABC49B68-8955-DA4E-9E2D-826F32D327C3}"/>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 name="Freeform 9">
              <a:extLst>
                <a:ext uri="{FF2B5EF4-FFF2-40B4-BE49-F238E27FC236}">
                  <a16:creationId xmlns:a16="http://schemas.microsoft.com/office/drawing/2014/main" id="{33C0AD99-6483-CC41-BEDC-74180077F70A}"/>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3" name="Freeform 10">
              <a:extLst>
                <a:ext uri="{FF2B5EF4-FFF2-40B4-BE49-F238E27FC236}">
                  <a16:creationId xmlns:a16="http://schemas.microsoft.com/office/drawing/2014/main" id="{3EC1FAAA-D54F-284B-8663-939655CBDF9B}"/>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1">
              <a:extLst>
                <a:ext uri="{FF2B5EF4-FFF2-40B4-BE49-F238E27FC236}">
                  <a16:creationId xmlns:a16="http://schemas.microsoft.com/office/drawing/2014/main" id="{5BFF45D3-FC98-2649-9098-C6F0EE4C87EC}"/>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5" name="Freeform 12">
              <a:extLst>
                <a:ext uri="{FF2B5EF4-FFF2-40B4-BE49-F238E27FC236}">
                  <a16:creationId xmlns:a16="http://schemas.microsoft.com/office/drawing/2014/main" id="{EF56043F-0C3C-AE47-A280-12D3A217A4B9}"/>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3">
              <a:extLst>
                <a:ext uri="{FF2B5EF4-FFF2-40B4-BE49-F238E27FC236}">
                  <a16:creationId xmlns:a16="http://schemas.microsoft.com/office/drawing/2014/main" id="{F98EDF3F-1E90-3443-98AA-55FA15A71740}"/>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7" name="Freeform 14">
              <a:extLst>
                <a:ext uri="{FF2B5EF4-FFF2-40B4-BE49-F238E27FC236}">
                  <a16:creationId xmlns:a16="http://schemas.microsoft.com/office/drawing/2014/main" id="{CB0E70EC-140D-EC49-B346-9AFB1689D672}"/>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 name="Freeform 15">
              <a:extLst>
                <a:ext uri="{FF2B5EF4-FFF2-40B4-BE49-F238E27FC236}">
                  <a16:creationId xmlns:a16="http://schemas.microsoft.com/office/drawing/2014/main" id="{799A185C-08D0-E647-A562-A95E361AD4FA}"/>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 name="Freeform 16">
              <a:extLst>
                <a:ext uri="{FF2B5EF4-FFF2-40B4-BE49-F238E27FC236}">
                  <a16:creationId xmlns:a16="http://schemas.microsoft.com/office/drawing/2014/main" id="{73D9E0E6-355F-3944-BEE6-D71733ECBA21}"/>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 name="Freeform 17">
              <a:extLst>
                <a:ext uri="{FF2B5EF4-FFF2-40B4-BE49-F238E27FC236}">
                  <a16:creationId xmlns:a16="http://schemas.microsoft.com/office/drawing/2014/main" id="{52D7A62F-699E-AF4F-882E-8AC2BDC4AB5C}"/>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 name="Freeform 18">
              <a:extLst>
                <a:ext uri="{FF2B5EF4-FFF2-40B4-BE49-F238E27FC236}">
                  <a16:creationId xmlns:a16="http://schemas.microsoft.com/office/drawing/2014/main" id="{FFB40542-EFFC-E146-91D1-A5AB751D8EF1}"/>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19">
              <a:extLst>
                <a:ext uri="{FF2B5EF4-FFF2-40B4-BE49-F238E27FC236}">
                  <a16:creationId xmlns:a16="http://schemas.microsoft.com/office/drawing/2014/main" id="{E83CC7F8-05B3-3D48-B400-9115A1F3CCF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20">
              <a:extLst>
                <a:ext uri="{FF2B5EF4-FFF2-40B4-BE49-F238E27FC236}">
                  <a16:creationId xmlns:a16="http://schemas.microsoft.com/office/drawing/2014/main" id="{1E3E8AE8-F3D7-9C47-8437-2465ADB5CF6E}"/>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4" name="Freeform 21">
              <a:extLst>
                <a:ext uri="{FF2B5EF4-FFF2-40B4-BE49-F238E27FC236}">
                  <a16:creationId xmlns:a16="http://schemas.microsoft.com/office/drawing/2014/main" id="{0071864E-095D-2446-BDD9-E7046D9517C1}"/>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5" name="Freeform 22">
              <a:extLst>
                <a:ext uri="{FF2B5EF4-FFF2-40B4-BE49-F238E27FC236}">
                  <a16:creationId xmlns:a16="http://schemas.microsoft.com/office/drawing/2014/main" id="{543D6C09-DC4A-9C47-81E7-C890A4D16EDC}"/>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23">
              <a:extLst>
                <a:ext uri="{FF2B5EF4-FFF2-40B4-BE49-F238E27FC236}">
                  <a16:creationId xmlns:a16="http://schemas.microsoft.com/office/drawing/2014/main" id="{534296B3-B0B4-3345-BCB8-373AA645838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Freeform 24">
              <a:extLst>
                <a:ext uri="{FF2B5EF4-FFF2-40B4-BE49-F238E27FC236}">
                  <a16:creationId xmlns:a16="http://schemas.microsoft.com/office/drawing/2014/main" id="{3B040978-FB4F-1440-BCA7-661F14C9CD19}"/>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Freeform 25">
              <a:extLst>
                <a:ext uri="{FF2B5EF4-FFF2-40B4-BE49-F238E27FC236}">
                  <a16:creationId xmlns:a16="http://schemas.microsoft.com/office/drawing/2014/main" id="{EC2DDE41-A078-AE48-81B7-C08AFA6ABAA8}"/>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26">
              <a:extLst>
                <a:ext uri="{FF2B5EF4-FFF2-40B4-BE49-F238E27FC236}">
                  <a16:creationId xmlns:a16="http://schemas.microsoft.com/office/drawing/2014/main" id="{0AE4BD07-A7E4-E64D-B133-DBB9F0FAD432}"/>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Freeform 27">
              <a:extLst>
                <a:ext uri="{FF2B5EF4-FFF2-40B4-BE49-F238E27FC236}">
                  <a16:creationId xmlns:a16="http://schemas.microsoft.com/office/drawing/2014/main" id="{A469C8E9-69B2-4246-BEBB-2B77A531A0FB}"/>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Freeform 28">
              <a:extLst>
                <a:ext uri="{FF2B5EF4-FFF2-40B4-BE49-F238E27FC236}">
                  <a16:creationId xmlns:a16="http://schemas.microsoft.com/office/drawing/2014/main" id="{FA3F7473-6121-D442-9DBB-614679B803B3}"/>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29">
              <a:extLst>
                <a:ext uri="{FF2B5EF4-FFF2-40B4-BE49-F238E27FC236}">
                  <a16:creationId xmlns:a16="http://schemas.microsoft.com/office/drawing/2014/main" id="{1B9FEB21-B9E7-2F4E-B2DB-3219D97C13AB}"/>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33" name="Rectangle 32">
            <a:extLst>
              <a:ext uri="{FF2B5EF4-FFF2-40B4-BE49-F238E27FC236}">
                <a16:creationId xmlns:a16="http://schemas.microsoft.com/office/drawing/2014/main" id="{13A1E07F-D7FB-1E42-B52A-FB9DDD1BFA81}"/>
              </a:ext>
            </a:extLst>
          </p:cNvPr>
          <p:cNvSpPr/>
          <p:nvPr userDrawn="1"/>
        </p:nvSpPr>
        <p:spPr>
          <a:xfrm>
            <a:off x="-14286" y="4504510"/>
            <a:ext cx="12206286" cy="235349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23">
            <a:extLst>
              <a:ext uri="{FF2B5EF4-FFF2-40B4-BE49-F238E27FC236}">
                <a16:creationId xmlns:a16="http://schemas.microsoft.com/office/drawing/2014/main" id="{A62C18DF-8E5A-CC46-A573-D4EA86596A30}"/>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77"/>
              </a:defRPr>
            </a:lvl1pPr>
          </a:lstStyle>
          <a:p>
            <a:pPr lvl="0"/>
            <a:r>
              <a:rPr lang="en-US" dirty="0"/>
              <a:t>Sub-Heading</a:t>
            </a:r>
          </a:p>
        </p:txBody>
      </p:sp>
      <p:sp>
        <p:nvSpPr>
          <p:cNvPr id="38" name="Text Placeholder 23">
            <a:extLst>
              <a:ext uri="{FF2B5EF4-FFF2-40B4-BE49-F238E27FC236}">
                <a16:creationId xmlns:a16="http://schemas.microsoft.com/office/drawing/2014/main" id="{6EF2AF29-1649-4644-889D-2C50F70B6550}"/>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2</a:t>
            </a:r>
          </a:p>
        </p:txBody>
      </p:sp>
      <p:sp>
        <p:nvSpPr>
          <p:cNvPr id="40" name="Rectangle 39">
            <a:extLst>
              <a:ext uri="{FF2B5EF4-FFF2-40B4-BE49-F238E27FC236}">
                <a16:creationId xmlns:a16="http://schemas.microsoft.com/office/drawing/2014/main" id="{C1256D89-7C38-C94A-A3C4-BF7565B89C84}"/>
              </a:ext>
            </a:extLst>
          </p:cNvPr>
          <p:cNvSpPr/>
          <p:nvPr userDrawn="1"/>
        </p:nvSpPr>
        <p:spPr>
          <a:xfrm>
            <a:off x="10039123" y="570522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D2A64D6F-66F3-BB4B-A101-A657296FB845}"/>
              </a:ext>
            </a:extLst>
          </p:cNvPr>
          <p:cNvPicPr/>
          <p:nvPr userDrawn="1"/>
        </p:nvPicPr>
        <p:blipFill rotWithShape="1">
          <a:blip r:embed="rId2">
            <a:extLst>
              <a:ext uri="{28A0092B-C50C-407E-A947-70E740481C1C}">
                <a14:useLocalDpi xmlns:a14="http://schemas.microsoft.com/office/drawing/2010/main" val="0"/>
              </a:ext>
            </a:extLst>
          </a:blip>
          <a:srcRect r="44449"/>
          <a:stretch/>
        </p:blipFill>
        <p:spPr bwMode="auto">
          <a:xfrm>
            <a:off x="10189030" y="5825079"/>
            <a:ext cx="1892377" cy="434551"/>
          </a:xfrm>
          <a:prstGeom prst="rect">
            <a:avLst/>
          </a:prstGeom>
          <a:ln>
            <a:noFill/>
          </a:ln>
          <a:extLst>
            <a:ext uri="{53640926-AAD7-44D8-BBD7-CCE9431645EC}">
              <a14:shadowObscured xmlns:a14="http://schemas.microsoft.com/office/drawing/2010/main"/>
            </a:ext>
          </a:extLst>
        </p:spPr>
      </p:pic>
      <p:pic>
        <p:nvPicPr>
          <p:cNvPr id="43" name="Picture 42" descr="Text, logo&#10;&#10;Description automatically generated">
            <a:extLst>
              <a:ext uri="{FF2B5EF4-FFF2-40B4-BE49-F238E27FC236}">
                <a16:creationId xmlns:a16="http://schemas.microsoft.com/office/drawing/2014/main" id="{B7B67D35-95E9-2142-9B32-26E29C5B58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978" y="288362"/>
            <a:ext cx="5316974" cy="3267862"/>
          </a:xfrm>
          <a:prstGeom prst="rect">
            <a:avLst/>
          </a:prstGeom>
        </p:spPr>
      </p:pic>
    </p:spTree>
    <p:extLst>
      <p:ext uri="{BB962C8B-B14F-4D97-AF65-F5344CB8AC3E}">
        <p14:creationId xmlns:p14="http://schemas.microsoft.com/office/powerpoint/2010/main" val="20984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 Yelllow">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21" name="Text Placeholder 23">
            <a:extLst>
              <a:ext uri="{FF2B5EF4-FFF2-40B4-BE49-F238E27FC236}">
                <a16:creationId xmlns:a16="http://schemas.microsoft.com/office/drawing/2014/main" id="{89A2F8BC-CA8E-1F4C-B422-4E69F2919FC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22" name="Text Placeholder 23">
            <a:extLst>
              <a:ext uri="{FF2B5EF4-FFF2-40B4-BE49-F238E27FC236}">
                <a16:creationId xmlns:a16="http://schemas.microsoft.com/office/drawing/2014/main" id="{DF02E061-0EF4-FB48-BEEF-57DCC8314981}"/>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1432309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972211BB-40C0-124A-93B6-C7041ED83520}"/>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3D2FF981-F105-124F-85D1-547076CCB434}"/>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85087EC3-DEBD-6B40-94C7-EA08F8BFFF6B}"/>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92C3EF4C-23CE-F34D-AB76-3DF5DDEA2DE9}"/>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062462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B7176D75-51D2-E54F-8783-19E9A8A9A6F9}"/>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52A664AB-31BE-0A48-BF7E-BACA81AE0E2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2EE91D5E-2A69-0B43-AEDA-DFA48D356F3A}"/>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2A89F7F6-276B-F443-BFFD-1DDB752157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32637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ck Infographic">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1E9958-640A-194A-AEDD-5B0EA82C2D75}"/>
              </a:ext>
            </a:extLst>
          </p:cNvPr>
          <p:cNvGrpSpPr/>
          <p:nvPr userDrawn="1"/>
        </p:nvGrpSpPr>
        <p:grpSpPr>
          <a:xfrm>
            <a:off x="4034971" y="873254"/>
            <a:ext cx="4247555" cy="4333363"/>
            <a:chOff x="3736975" y="1014413"/>
            <a:chExt cx="4714876" cy="4810125"/>
          </a:xfrm>
        </p:grpSpPr>
        <p:sp>
          <p:nvSpPr>
            <p:cNvPr id="64" name="Freeform 63">
              <a:extLst>
                <a:ext uri="{FF2B5EF4-FFF2-40B4-BE49-F238E27FC236}">
                  <a16:creationId xmlns:a16="http://schemas.microsoft.com/office/drawing/2014/main" id="{3A9BD46D-5621-6744-B737-75567C6ADB2E}"/>
                </a:ext>
              </a:extLst>
            </p:cNvPr>
            <p:cNvSpPr>
              <a:spLocks/>
            </p:cNvSpPr>
            <p:nvPr userDrawn="1"/>
          </p:nvSpPr>
          <p:spPr bwMode="auto">
            <a:xfrm>
              <a:off x="4705864" y="2022475"/>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solidFill>
              <a:srgbClr val="FFC652"/>
            </a:solidFill>
            <a:ln w="4921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BD373DC8-6A03-7E4B-A5F3-32196B065091}"/>
                </a:ext>
              </a:extLst>
            </p:cNvPr>
            <p:cNvSpPr>
              <a:spLocks noEditPoints="1"/>
            </p:cNvSpPr>
            <p:nvPr userDrawn="1"/>
          </p:nvSpPr>
          <p:spPr bwMode="auto">
            <a:xfrm>
              <a:off x="4178300" y="1014413"/>
              <a:ext cx="1824038" cy="1146175"/>
            </a:xfrm>
            <a:custGeom>
              <a:avLst/>
              <a:gdLst>
                <a:gd name="T0" fmla="*/ 0 w 479"/>
                <a:gd name="T1" fmla="*/ 301 h 301"/>
                <a:gd name="T2" fmla="*/ 17 w 479"/>
                <a:gd name="T3" fmla="*/ 278 h 301"/>
                <a:gd name="T4" fmla="*/ 356 w 479"/>
                <a:gd name="T5" fmla="*/ 52 h 301"/>
                <a:gd name="T6" fmla="*/ 479 w 479"/>
                <a:gd name="T7" fmla="*/ 37 h 301"/>
                <a:gd name="T8" fmla="*/ 390 w 479"/>
                <a:gd name="T9" fmla="*/ 90 h 301"/>
                <a:gd name="T10" fmla="*/ 433 w 479"/>
                <a:gd name="T11" fmla="*/ 66 h 301"/>
                <a:gd name="T12" fmla="*/ 446 w 479"/>
                <a:gd name="T13" fmla="*/ 59 h 301"/>
                <a:gd name="T14" fmla="*/ 479 w 479"/>
                <a:gd name="T15" fmla="*/ 37 h 301"/>
                <a:gd name="T16" fmla="*/ 382 w 479"/>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301">
                  <a:moveTo>
                    <a:pt x="0" y="301"/>
                  </a:moveTo>
                  <a:cubicBezTo>
                    <a:pt x="5" y="293"/>
                    <a:pt x="11" y="285"/>
                    <a:pt x="17" y="278"/>
                  </a:cubicBezTo>
                  <a:cubicBezTo>
                    <a:pt x="106" y="172"/>
                    <a:pt x="221" y="82"/>
                    <a:pt x="356" y="52"/>
                  </a:cubicBezTo>
                  <a:cubicBezTo>
                    <a:pt x="396" y="43"/>
                    <a:pt x="437" y="40"/>
                    <a:pt x="479" y="37"/>
                  </a:cubicBezTo>
                  <a:moveTo>
                    <a:pt x="390" y="90"/>
                  </a:moveTo>
                  <a:cubicBezTo>
                    <a:pt x="404" y="82"/>
                    <a:pt x="419" y="74"/>
                    <a:pt x="433" y="66"/>
                  </a:cubicBezTo>
                  <a:cubicBezTo>
                    <a:pt x="438" y="63"/>
                    <a:pt x="442" y="61"/>
                    <a:pt x="446" y="59"/>
                  </a:cubicBezTo>
                  <a:cubicBezTo>
                    <a:pt x="458" y="52"/>
                    <a:pt x="468" y="45"/>
                    <a:pt x="479" y="37"/>
                  </a:cubicBezTo>
                  <a:cubicBezTo>
                    <a:pt x="446" y="25"/>
                    <a:pt x="414" y="13"/>
                    <a:pt x="382"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5" name="Freeform 14">
              <a:extLst>
                <a:ext uri="{FF2B5EF4-FFF2-40B4-BE49-F238E27FC236}">
                  <a16:creationId xmlns:a16="http://schemas.microsoft.com/office/drawing/2014/main" id="{DF677910-760C-5A41-9ADF-EBA772137538}"/>
                </a:ext>
              </a:extLst>
            </p:cNvPr>
            <p:cNvSpPr>
              <a:spLocks noEditPoints="1"/>
            </p:cNvSpPr>
            <p:nvPr userDrawn="1"/>
          </p:nvSpPr>
          <p:spPr bwMode="auto">
            <a:xfrm>
              <a:off x="3736975" y="2370138"/>
              <a:ext cx="349250" cy="2074863"/>
            </a:xfrm>
            <a:custGeom>
              <a:avLst/>
              <a:gdLst>
                <a:gd name="T0" fmla="*/ 77 w 92"/>
                <a:gd name="T1" fmla="*/ 544 h 544"/>
                <a:gd name="T2" fmla="*/ 68 w 92"/>
                <a:gd name="T3" fmla="*/ 521 h 544"/>
                <a:gd name="T4" fmla="*/ 41 w 92"/>
                <a:gd name="T5" fmla="*/ 115 h 544"/>
                <a:gd name="T6" fmla="*/ 89 w 92"/>
                <a:gd name="T7" fmla="*/ 0 h 544"/>
                <a:gd name="T8" fmla="*/ 91 w 92"/>
                <a:gd name="T9" fmla="*/ 104 h 544"/>
                <a:gd name="T10" fmla="*/ 92 w 92"/>
                <a:gd name="T11" fmla="*/ 54 h 544"/>
                <a:gd name="T12" fmla="*/ 92 w 92"/>
                <a:gd name="T13" fmla="*/ 40 h 544"/>
                <a:gd name="T14" fmla="*/ 90 w 92"/>
                <a:gd name="T15" fmla="*/ 1 h 544"/>
                <a:gd name="T16" fmla="*/ 10 w 92"/>
                <a:gd name="T17" fmla="*/ 6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4">
                  <a:moveTo>
                    <a:pt x="77" y="544"/>
                  </a:moveTo>
                  <a:cubicBezTo>
                    <a:pt x="74" y="537"/>
                    <a:pt x="71" y="529"/>
                    <a:pt x="68" y="521"/>
                  </a:cubicBezTo>
                  <a:cubicBezTo>
                    <a:pt x="20" y="391"/>
                    <a:pt x="0" y="246"/>
                    <a:pt x="41" y="115"/>
                  </a:cubicBezTo>
                  <a:cubicBezTo>
                    <a:pt x="54" y="75"/>
                    <a:pt x="72" y="38"/>
                    <a:pt x="89" y="0"/>
                  </a:cubicBezTo>
                  <a:moveTo>
                    <a:pt x="91" y="104"/>
                  </a:moveTo>
                  <a:cubicBezTo>
                    <a:pt x="91" y="87"/>
                    <a:pt x="92" y="71"/>
                    <a:pt x="92" y="54"/>
                  </a:cubicBezTo>
                  <a:cubicBezTo>
                    <a:pt x="92" y="49"/>
                    <a:pt x="92" y="44"/>
                    <a:pt x="92" y="40"/>
                  </a:cubicBezTo>
                  <a:cubicBezTo>
                    <a:pt x="92" y="26"/>
                    <a:pt x="92" y="14"/>
                    <a:pt x="90" y="1"/>
                  </a:cubicBezTo>
                  <a:cubicBezTo>
                    <a:pt x="63" y="22"/>
                    <a:pt x="36" y="44"/>
                    <a:pt x="10" y="66"/>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5">
              <a:extLst>
                <a:ext uri="{FF2B5EF4-FFF2-40B4-BE49-F238E27FC236}">
                  <a16:creationId xmlns:a16="http://schemas.microsoft.com/office/drawing/2014/main" id="{5ACA3152-4E4D-264A-89F6-524A577C9FC8}"/>
                </a:ext>
              </a:extLst>
            </p:cNvPr>
            <p:cNvSpPr>
              <a:spLocks noEditPoints="1"/>
            </p:cNvSpPr>
            <p:nvPr userDrawn="1"/>
          </p:nvSpPr>
          <p:spPr bwMode="auto">
            <a:xfrm>
              <a:off x="4170363" y="4646613"/>
              <a:ext cx="1843088" cy="1071563"/>
            </a:xfrm>
            <a:custGeom>
              <a:avLst/>
              <a:gdLst>
                <a:gd name="T0" fmla="*/ 484 w 484"/>
                <a:gd name="T1" fmla="*/ 281 h 281"/>
                <a:gd name="T2" fmla="*/ 75 w 484"/>
                <a:gd name="T3" fmla="*/ 100 h 281"/>
                <a:gd name="T4" fmla="*/ 0 w 484"/>
                <a:gd name="T5" fmla="*/ 1 h 281"/>
                <a:gd name="T6" fmla="*/ 90 w 484"/>
                <a:gd name="T7" fmla="*/ 51 h 281"/>
                <a:gd name="T8" fmla="*/ 48 w 484"/>
                <a:gd name="T9" fmla="*/ 25 h 281"/>
                <a:gd name="T10" fmla="*/ 35 w 484"/>
                <a:gd name="T11" fmla="*/ 18 h 281"/>
                <a:gd name="T12" fmla="*/ 0 w 484"/>
                <a:gd name="T13" fmla="*/ 0 h 281"/>
                <a:gd name="T14" fmla="*/ 17 w 484"/>
                <a:gd name="T15" fmla="*/ 103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81">
                  <a:moveTo>
                    <a:pt x="484" y="281"/>
                  </a:moveTo>
                  <a:cubicBezTo>
                    <a:pt x="393" y="278"/>
                    <a:pt x="168" y="202"/>
                    <a:pt x="75" y="100"/>
                  </a:cubicBezTo>
                  <a:cubicBezTo>
                    <a:pt x="47" y="69"/>
                    <a:pt x="23" y="35"/>
                    <a:pt x="0" y="1"/>
                  </a:cubicBezTo>
                  <a:moveTo>
                    <a:pt x="90" y="51"/>
                  </a:moveTo>
                  <a:cubicBezTo>
                    <a:pt x="76" y="43"/>
                    <a:pt x="62" y="34"/>
                    <a:pt x="48" y="25"/>
                  </a:cubicBezTo>
                  <a:cubicBezTo>
                    <a:pt x="43" y="23"/>
                    <a:pt x="39" y="20"/>
                    <a:pt x="35" y="18"/>
                  </a:cubicBezTo>
                  <a:cubicBezTo>
                    <a:pt x="24" y="11"/>
                    <a:pt x="13" y="6"/>
                    <a:pt x="0" y="0"/>
                  </a:cubicBezTo>
                  <a:cubicBezTo>
                    <a:pt x="6" y="34"/>
                    <a:pt x="11" y="69"/>
                    <a:pt x="17" y="103"/>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7" name="Freeform 16">
              <a:extLst>
                <a:ext uri="{FF2B5EF4-FFF2-40B4-BE49-F238E27FC236}">
                  <a16:creationId xmlns:a16="http://schemas.microsoft.com/office/drawing/2014/main" id="{075D1436-1A01-F644-8FBE-8B97A2E54B3C}"/>
                </a:ext>
              </a:extLst>
            </p:cNvPr>
            <p:cNvSpPr>
              <a:spLocks noEditPoints="1"/>
            </p:cNvSpPr>
            <p:nvPr userDrawn="1"/>
          </p:nvSpPr>
          <p:spPr bwMode="auto">
            <a:xfrm>
              <a:off x="6184900" y="4722813"/>
              <a:ext cx="1809750" cy="1101725"/>
            </a:xfrm>
            <a:custGeom>
              <a:avLst/>
              <a:gdLst>
                <a:gd name="T0" fmla="*/ 475 w 475"/>
                <a:gd name="T1" fmla="*/ 0 h 289"/>
                <a:gd name="T2" fmla="*/ 462 w 475"/>
                <a:gd name="T3" fmla="*/ 17 h 289"/>
                <a:gd name="T4" fmla="*/ 123 w 475"/>
                <a:gd name="T5" fmla="*/ 243 h 289"/>
                <a:gd name="T6" fmla="*/ 0 w 475"/>
                <a:gd name="T7" fmla="*/ 258 h 289"/>
                <a:gd name="T8" fmla="*/ 90 w 475"/>
                <a:gd name="T9" fmla="*/ 212 h 289"/>
                <a:gd name="T10" fmla="*/ 46 w 475"/>
                <a:gd name="T11" fmla="*/ 236 h 289"/>
                <a:gd name="T12" fmla="*/ 0 w 475"/>
                <a:gd name="T13" fmla="*/ 258 h 289"/>
                <a:gd name="T14" fmla="*/ 98 w 475"/>
                <a:gd name="T15" fmla="*/ 289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289">
                  <a:moveTo>
                    <a:pt x="475" y="0"/>
                  </a:moveTo>
                  <a:cubicBezTo>
                    <a:pt x="471" y="6"/>
                    <a:pt x="467" y="11"/>
                    <a:pt x="462" y="17"/>
                  </a:cubicBezTo>
                  <a:cubicBezTo>
                    <a:pt x="373" y="123"/>
                    <a:pt x="258" y="213"/>
                    <a:pt x="123" y="243"/>
                  </a:cubicBezTo>
                  <a:cubicBezTo>
                    <a:pt x="83" y="252"/>
                    <a:pt x="42" y="255"/>
                    <a:pt x="0" y="258"/>
                  </a:cubicBezTo>
                  <a:moveTo>
                    <a:pt x="90" y="212"/>
                  </a:moveTo>
                  <a:cubicBezTo>
                    <a:pt x="75" y="220"/>
                    <a:pt x="61" y="228"/>
                    <a:pt x="46" y="236"/>
                  </a:cubicBezTo>
                  <a:cubicBezTo>
                    <a:pt x="42" y="238"/>
                    <a:pt x="11" y="250"/>
                    <a:pt x="0" y="258"/>
                  </a:cubicBezTo>
                  <a:cubicBezTo>
                    <a:pt x="33" y="270"/>
                    <a:pt x="66" y="277"/>
                    <a:pt x="98" y="289"/>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 name="Freeform 18">
              <a:extLst>
                <a:ext uri="{FF2B5EF4-FFF2-40B4-BE49-F238E27FC236}">
                  <a16:creationId xmlns:a16="http://schemas.microsoft.com/office/drawing/2014/main" id="{5918014E-736E-1A43-9309-0EC4EE4E2AB4}"/>
                </a:ext>
              </a:extLst>
            </p:cNvPr>
            <p:cNvSpPr>
              <a:spLocks noEditPoints="1"/>
            </p:cNvSpPr>
            <p:nvPr userDrawn="1"/>
          </p:nvSpPr>
          <p:spPr bwMode="auto">
            <a:xfrm>
              <a:off x="8101013" y="2420938"/>
              <a:ext cx="350838" cy="2070100"/>
            </a:xfrm>
            <a:custGeom>
              <a:avLst/>
              <a:gdLst>
                <a:gd name="T0" fmla="*/ 15 w 92"/>
                <a:gd name="T1" fmla="*/ 0 h 543"/>
                <a:gd name="T2" fmla="*/ 24 w 92"/>
                <a:gd name="T3" fmla="*/ 22 h 543"/>
                <a:gd name="T4" fmla="*/ 51 w 92"/>
                <a:gd name="T5" fmla="*/ 428 h 543"/>
                <a:gd name="T6" fmla="*/ 3 w 92"/>
                <a:gd name="T7" fmla="*/ 543 h 543"/>
                <a:gd name="T8" fmla="*/ 1 w 92"/>
                <a:gd name="T9" fmla="*/ 439 h 543"/>
                <a:gd name="T10" fmla="*/ 0 w 92"/>
                <a:gd name="T11" fmla="*/ 489 h 543"/>
                <a:gd name="T12" fmla="*/ 0 w 92"/>
                <a:gd name="T13" fmla="*/ 503 h 543"/>
                <a:gd name="T14" fmla="*/ 2 w 92"/>
                <a:gd name="T15" fmla="*/ 542 h 543"/>
                <a:gd name="T16" fmla="*/ 82 w 92"/>
                <a:gd name="T17" fmla="*/ 47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3">
                  <a:moveTo>
                    <a:pt x="15" y="0"/>
                  </a:moveTo>
                  <a:cubicBezTo>
                    <a:pt x="19" y="7"/>
                    <a:pt x="22" y="15"/>
                    <a:pt x="24" y="22"/>
                  </a:cubicBezTo>
                  <a:cubicBezTo>
                    <a:pt x="72" y="152"/>
                    <a:pt x="92" y="297"/>
                    <a:pt x="51" y="428"/>
                  </a:cubicBezTo>
                  <a:cubicBezTo>
                    <a:pt x="38" y="468"/>
                    <a:pt x="20" y="505"/>
                    <a:pt x="3" y="543"/>
                  </a:cubicBezTo>
                  <a:moveTo>
                    <a:pt x="1" y="439"/>
                  </a:moveTo>
                  <a:cubicBezTo>
                    <a:pt x="1" y="456"/>
                    <a:pt x="0" y="472"/>
                    <a:pt x="0" y="489"/>
                  </a:cubicBezTo>
                  <a:cubicBezTo>
                    <a:pt x="0" y="494"/>
                    <a:pt x="0" y="499"/>
                    <a:pt x="0" y="503"/>
                  </a:cubicBezTo>
                  <a:cubicBezTo>
                    <a:pt x="0" y="517"/>
                    <a:pt x="0" y="529"/>
                    <a:pt x="2" y="542"/>
                  </a:cubicBezTo>
                  <a:cubicBezTo>
                    <a:pt x="29" y="521"/>
                    <a:pt x="56" y="499"/>
                    <a:pt x="82" y="477"/>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 name="Freeform 19">
              <a:extLst>
                <a:ext uri="{FF2B5EF4-FFF2-40B4-BE49-F238E27FC236}">
                  <a16:creationId xmlns:a16="http://schemas.microsoft.com/office/drawing/2014/main" id="{BAF147BD-3E1D-1749-89C6-79BDB98427F1}"/>
                </a:ext>
              </a:extLst>
            </p:cNvPr>
            <p:cNvSpPr>
              <a:spLocks noEditPoints="1"/>
            </p:cNvSpPr>
            <p:nvPr userDrawn="1"/>
          </p:nvSpPr>
          <p:spPr bwMode="auto">
            <a:xfrm>
              <a:off x="6173788" y="1128713"/>
              <a:ext cx="1843088" cy="1085850"/>
            </a:xfrm>
            <a:custGeom>
              <a:avLst/>
              <a:gdLst>
                <a:gd name="T0" fmla="*/ 0 w 484"/>
                <a:gd name="T1" fmla="*/ 4 h 285"/>
                <a:gd name="T2" fmla="*/ 44 w 484"/>
                <a:gd name="T3" fmla="*/ 5 h 285"/>
                <a:gd name="T4" fmla="*/ 409 w 484"/>
                <a:gd name="T5" fmla="*/ 185 h 285"/>
                <a:gd name="T6" fmla="*/ 484 w 484"/>
                <a:gd name="T7" fmla="*/ 284 h 285"/>
                <a:gd name="T8" fmla="*/ 394 w 484"/>
                <a:gd name="T9" fmla="*/ 234 h 285"/>
                <a:gd name="T10" fmla="*/ 436 w 484"/>
                <a:gd name="T11" fmla="*/ 260 h 285"/>
                <a:gd name="T12" fmla="*/ 449 w 484"/>
                <a:gd name="T13" fmla="*/ 267 h 285"/>
                <a:gd name="T14" fmla="*/ 484 w 484"/>
                <a:gd name="T15" fmla="*/ 285 h 285"/>
                <a:gd name="T16" fmla="*/ 467 w 484"/>
                <a:gd name="T17" fmla="*/ 18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85">
                  <a:moveTo>
                    <a:pt x="0" y="4"/>
                  </a:moveTo>
                  <a:cubicBezTo>
                    <a:pt x="14" y="0"/>
                    <a:pt x="29" y="3"/>
                    <a:pt x="44" y="5"/>
                  </a:cubicBezTo>
                  <a:cubicBezTo>
                    <a:pt x="180" y="29"/>
                    <a:pt x="316" y="83"/>
                    <a:pt x="409" y="185"/>
                  </a:cubicBezTo>
                  <a:cubicBezTo>
                    <a:pt x="437" y="216"/>
                    <a:pt x="461" y="250"/>
                    <a:pt x="484" y="284"/>
                  </a:cubicBezTo>
                  <a:moveTo>
                    <a:pt x="394" y="234"/>
                  </a:moveTo>
                  <a:cubicBezTo>
                    <a:pt x="408" y="242"/>
                    <a:pt x="422" y="251"/>
                    <a:pt x="436" y="260"/>
                  </a:cubicBezTo>
                  <a:cubicBezTo>
                    <a:pt x="441" y="262"/>
                    <a:pt x="445" y="265"/>
                    <a:pt x="449" y="267"/>
                  </a:cubicBezTo>
                  <a:cubicBezTo>
                    <a:pt x="460" y="274"/>
                    <a:pt x="471" y="279"/>
                    <a:pt x="484" y="285"/>
                  </a:cubicBezTo>
                  <a:cubicBezTo>
                    <a:pt x="478" y="251"/>
                    <a:pt x="473" y="216"/>
                    <a:pt x="467" y="182"/>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21">
              <a:extLst>
                <a:ext uri="{FF2B5EF4-FFF2-40B4-BE49-F238E27FC236}">
                  <a16:creationId xmlns:a16="http://schemas.microsoft.com/office/drawing/2014/main" id="{01B416F8-94EC-5D43-8550-41083C753C31}"/>
                </a:ext>
              </a:extLst>
            </p:cNvPr>
            <p:cNvSpPr>
              <a:spLocks/>
            </p:cNvSpPr>
            <p:nvPr/>
          </p:nvSpPr>
          <p:spPr bwMode="auto">
            <a:xfrm rot="1203208">
              <a:off x="5863431" y="3548855"/>
              <a:ext cx="1157288" cy="7938"/>
            </a:xfrm>
            <a:custGeom>
              <a:avLst/>
              <a:gdLst>
                <a:gd name="T0" fmla="*/ 0 w 304"/>
                <a:gd name="T1" fmla="*/ 1 h 2"/>
                <a:gd name="T2" fmla="*/ 304 w 304"/>
                <a:gd name="T3" fmla="*/ 0 h 2"/>
              </a:gdLst>
              <a:ahLst/>
              <a:cxnLst>
                <a:cxn ang="0">
                  <a:pos x="T0" y="T1"/>
                </a:cxn>
                <a:cxn ang="0">
                  <a:pos x="T2" y="T3"/>
                </a:cxn>
              </a:cxnLst>
              <a:rect l="0" t="0" r="r" b="b"/>
              <a:pathLst>
                <a:path w="304" h="2">
                  <a:moveTo>
                    <a:pt x="0" y="1"/>
                  </a:moveTo>
                  <a:cubicBezTo>
                    <a:pt x="101" y="2"/>
                    <a:pt x="203" y="1"/>
                    <a:pt x="304"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22">
              <a:extLst>
                <a:ext uri="{FF2B5EF4-FFF2-40B4-BE49-F238E27FC236}">
                  <a16:creationId xmlns:a16="http://schemas.microsoft.com/office/drawing/2014/main" id="{3EDDBA03-E5BF-0941-933C-0CF98E9414C3}"/>
                </a:ext>
              </a:extLst>
            </p:cNvPr>
            <p:cNvSpPr>
              <a:spLocks/>
            </p:cNvSpPr>
            <p:nvPr/>
          </p:nvSpPr>
          <p:spPr bwMode="auto">
            <a:xfrm>
              <a:off x="5746545" y="2158206"/>
              <a:ext cx="403225" cy="1487488"/>
            </a:xfrm>
            <a:custGeom>
              <a:avLst/>
              <a:gdLst>
                <a:gd name="T0" fmla="*/ 0 w 106"/>
                <a:gd name="T1" fmla="*/ 0 h 390"/>
                <a:gd name="T2" fmla="*/ 106 w 106"/>
                <a:gd name="T3" fmla="*/ 390 h 390"/>
              </a:gdLst>
              <a:ahLst/>
              <a:cxnLst>
                <a:cxn ang="0">
                  <a:pos x="T0" y="T1"/>
                </a:cxn>
                <a:cxn ang="0">
                  <a:pos x="T2" y="T3"/>
                </a:cxn>
              </a:cxnLst>
              <a:rect l="0" t="0" r="r" b="b"/>
              <a:pathLst>
                <a:path w="106" h="390">
                  <a:moveTo>
                    <a:pt x="0" y="0"/>
                  </a:moveTo>
                  <a:cubicBezTo>
                    <a:pt x="34" y="131"/>
                    <a:pt x="69" y="261"/>
                    <a:pt x="106" y="39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5" name="Freeform 24">
              <a:extLst>
                <a:ext uri="{FF2B5EF4-FFF2-40B4-BE49-F238E27FC236}">
                  <a16:creationId xmlns:a16="http://schemas.microsoft.com/office/drawing/2014/main" id="{CA825781-FC52-5E46-A7B2-69D1900AED0C}"/>
                </a:ext>
              </a:extLst>
            </p:cNvPr>
            <p:cNvSpPr>
              <a:spLocks/>
            </p:cNvSpPr>
            <p:nvPr/>
          </p:nvSpPr>
          <p:spPr bwMode="auto">
            <a:xfrm>
              <a:off x="6089650" y="2039938"/>
              <a:ext cx="4763" cy="128588"/>
            </a:xfrm>
            <a:custGeom>
              <a:avLst/>
              <a:gdLst>
                <a:gd name="T0" fmla="*/ 0 w 1"/>
                <a:gd name="T1" fmla="*/ 0 h 34"/>
                <a:gd name="T2" fmla="*/ 1 w 1"/>
                <a:gd name="T3" fmla="*/ 34 h 34"/>
              </a:gdLst>
              <a:ahLst/>
              <a:cxnLst>
                <a:cxn ang="0">
                  <a:pos x="T0" y="T1"/>
                </a:cxn>
                <a:cxn ang="0">
                  <a:pos x="T2" y="T3"/>
                </a:cxn>
              </a:cxnLst>
              <a:rect l="0" t="0" r="r" b="b"/>
              <a:pathLst>
                <a:path w="1" h="34">
                  <a:moveTo>
                    <a:pt x="0" y="0"/>
                  </a:moveTo>
                  <a:cubicBezTo>
                    <a:pt x="1" y="11"/>
                    <a:pt x="1" y="22"/>
                    <a:pt x="1" y="34"/>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25">
              <a:extLst>
                <a:ext uri="{FF2B5EF4-FFF2-40B4-BE49-F238E27FC236}">
                  <a16:creationId xmlns:a16="http://schemas.microsoft.com/office/drawing/2014/main" id="{AC2C36C2-1D39-5B46-BBCC-ADCC90DDCBEE}"/>
                </a:ext>
              </a:extLst>
            </p:cNvPr>
            <p:cNvSpPr>
              <a:spLocks/>
            </p:cNvSpPr>
            <p:nvPr/>
          </p:nvSpPr>
          <p:spPr bwMode="auto">
            <a:xfrm>
              <a:off x="5397500" y="2225675"/>
              <a:ext cx="57150" cy="114300"/>
            </a:xfrm>
            <a:custGeom>
              <a:avLst/>
              <a:gdLst>
                <a:gd name="T0" fmla="*/ 0 w 15"/>
                <a:gd name="T1" fmla="*/ 0 h 30"/>
                <a:gd name="T2" fmla="*/ 15 w 15"/>
                <a:gd name="T3" fmla="*/ 30 h 30"/>
              </a:gdLst>
              <a:ahLst/>
              <a:cxnLst>
                <a:cxn ang="0">
                  <a:pos x="T0" y="T1"/>
                </a:cxn>
                <a:cxn ang="0">
                  <a:pos x="T2" y="T3"/>
                </a:cxn>
              </a:cxnLst>
              <a:rect l="0" t="0" r="r" b="b"/>
              <a:pathLst>
                <a:path w="15" h="30">
                  <a:moveTo>
                    <a:pt x="0" y="0"/>
                  </a:moveTo>
                  <a:cubicBezTo>
                    <a:pt x="5" y="9"/>
                    <a:pt x="10" y="19"/>
                    <a:pt x="15" y="3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Freeform 26">
              <a:extLst>
                <a:ext uri="{FF2B5EF4-FFF2-40B4-BE49-F238E27FC236}">
                  <a16:creationId xmlns:a16="http://schemas.microsoft.com/office/drawing/2014/main" id="{7FA1DB1E-7CE5-FB46-9242-A7F823F725B6}"/>
                </a:ext>
              </a:extLst>
            </p:cNvPr>
            <p:cNvSpPr>
              <a:spLocks/>
            </p:cNvSpPr>
            <p:nvPr/>
          </p:nvSpPr>
          <p:spPr bwMode="auto">
            <a:xfrm>
              <a:off x="4891088" y="2728913"/>
              <a:ext cx="106363" cy="80963"/>
            </a:xfrm>
            <a:custGeom>
              <a:avLst/>
              <a:gdLst>
                <a:gd name="T0" fmla="*/ 0 w 28"/>
                <a:gd name="T1" fmla="*/ 0 h 21"/>
                <a:gd name="T2" fmla="*/ 6 w 28"/>
                <a:gd name="T3" fmla="*/ 5 h 21"/>
                <a:gd name="T4" fmla="*/ 15 w 28"/>
                <a:gd name="T5" fmla="*/ 11 h 21"/>
                <a:gd name="T6" fmla="*/ 28 w 28"/>
                <a:gd name="T7" fmla="*/ 21 h 21"/>
              </a:gdLst>
              <a:ahLst/>
              <a:cxnLst>
                <a:cxn ang="0">
                  <a:pos x="T0" y="T1"/>
                </a:cxn>
                <a:cxn ang="0">
                  <a:pos x="T2" y="T3"/>
                </a:cxn>
                <a:cxn ang="0">
                  <a:pos x="T4" y="T5"/>
                </a:cxn>
                <a:cxn ang="0">
                  <a:pos x="T6" y="T7"/>
                </a:cxn>
              </a:cxnLst>
              <a:rect l="0" t="0" r="r" b="b"/>
              <a:pathLst>
                <a:path w="28" h="21">
                  <a:moveTo>
                    <a:pt x="0" y="0"/>
                  </a:moveTo>
                  <a:cubicBezTo>
                    <a:pt x="2" y="2"/>
                    <a:pt x="4" y="3"/>
                    <a:pt x="6" y="5"/>
                  </a:cubicBezTo>
                  <a:cubicBezTo>
                    <a:pt x="9" y="7"/>
                    <a:pt x="12" y="9"/>
                    <a:pt x="15" y="11"/>
                  </a:cubicBezTo>
                  <a:cubicBezTo>
                    <a:pt x="19" y="14"/>
                    <a:pt x="24" y="17"/>
                    <a:pt x="28" y="2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Freeform 27">
              <a:extLst>
                <a:ext uri="{FF2B5EF4-FFF2-40B4-BE49-F238E27FC236}">
                  <a16:creationId xmlns:a16="http://schemas.microsoft.com/office/drawing/2014/main" id="{078F4D17-1556-E34A-8D0B-B46F4FD059C2}"/>
                </a:ext>
              </a:extLst>
            </p:cNvPr>
            <p:cNvSpPr>
              <a:spLocks/>
            </p:cNvSpPr>
            <p:nvPr/>
          </p:nvSpPr>
          <p:spPr bwMode="auto">
            <a:xfrm>
              <a:off x="4700588" y="3430588"/>
              <a:ext cx="125413" cy="3175"/>
            </a:xfrm>
            <a:custGeom>
              <a:avLst/>
              <a:gdLst>
                <a:gd name="T0" fmla="*/ 0 w 33"/>
                <a:gd name="T1" fmla="*/ 0 h 1"/>
                <a:gd name="T2" fmla="*/ 33 w 33"/>
                <a:gd name="T3" fmla="*/ 1 h 1"/>
              </a:gdLst>
              <a:ahLst/>
              <a:cxnLst>
                <a:cxn ang="0">
                  <a:pos x="T0" y="T1"/>
                </a:cxn>
                <a:cxn ang="0">
                  <a:pos x="T2" y="T3"/>
                </a:cxn>
              </a:cxnLst>
              <a:rect l="0" t="0" r="r" b="b"/>
              <a:pathLst>
                <a:path w="33" h="1">
                  <a:moveTo>
                    <a:pt x="0" y="0"/>
                  </a:moveTo>
                  <a:cubicBezTo>
                    <a:pt x="11" y="1"/>
                    <a:pt x="22" y="1"/>
                    <a:pt x="33" y="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28">
              <a:extLst>
                <a:ext uri="{FF2B5EF4-FFF2-40B4-BE49-F238E27FC236}">
                  <a16:creationId xmlns:a16="http://schemas.microsoft.com/office/drawing/2014/main" id="{F5525509-446D-0C4B-81AF-9695A9C3D5A3}"/>
                </a:ext>
              </a:extLst>
            </p:cNvPr>
            <p:cNvSpPr>
              <a:spLocks/>
            </p:cNvSpPr>
            <p:nvPr/>
          </p:nvSpPr>
          <p:spPr bwMode="auto">
            <a:xfrm>
              <a:off x="4891088" y="4070350"/>
              <a:ext cx="101600" cy="61913"/>
            </a:xfrm>
            <a:custGeom>
              <a:avLst/>
              <a:gdLst>
                <a:gd name="T0" fmla="*/ 0 w 27"/>
                <a:gd name="T1" fmla="*/ 16 h 16"/>
                <a:gd name="T2" fmla="*/ 9 w 27"/>
                <a:gd name="T3" fmla="*/ 11 h 16"/>
                <a:gd name="T4" fmla="*/ 27 w 27"/>
                <a:gd name="T5" fmla="*/ 0 h 16"/>
              </a:gdLst>
              <a:ahLst/>
              <a:cxnLst>
                <a:cxn ang="0">
                  <a:pos x="T0" y="T1"/>
                </a:cxn>
                <a:cxn ang="0">
                  <a:pos x="T2" y="T3"/>
                </a:cxn>
                <a:cxn ang="0">
                  <a:pos x="T4" y="T5"/>
                </a:cxn>
              </a:cxnLst>
              <a:rect l="0" t="0" r="r" b="b"/>
              <a:pathLst>
                <a:path w="27" h="16">
                  <a:moveTo>
                    <a:pt x="0" y="16"/>
                  </a:moveTo>
                  <a:cubicBezTo>
                    <a:pt x="3" y="15"/>
                    <a:pt x="6" y="13"/>
                    <a:pt x="9" y="11"/>
                  </a:cubicBezTo>
                  <a:cubicBezTo>
                    <a:pt x="16" y="8"/>
                    <a:pt x="22" y="5"/>
                    <a:pt x="27"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Freeform 29">
              <a:extLst>
                <a:ext uri="{FF2B5EF4-FFF2-40B4-BE49-F238E27FC236}">
                  <a16:creationId xmlns:a16="http://schemas.microsoft.com/office/drawing/2014/main" id="{12D91EA4-BE81-074E-B624-AF1A3ECFACB0}"/>
                </a:ext>
              </a:extLst>
            </p:cNvPr>
            <p:cNvSpPr>
              <a:spLocks/>
            </p:cNvSpPr>
            <p:nvPr/>
          </p:nvSpPr>
          <p:spPr bwMode="auto">
            <a:xfrm>
              <a:off x="5400675" y="4529138"/>
              <a:ext cx="57150" cy="117475"/>
            </a:xfrm>
            <a:custGeom>
              <a:avLst/>
              <a:gdLst>
                <a:gd name="T0" fmla="*/ 0 w 15"/>
                <a:gd name="T1" fmla="*/ 31 h 31"/>
                <a:gd name="T2" fmla="*/ 15 w 15"/>
                <a:gd name="T3" fmla="*/ 0 h 31"/>
              </a:gdLst>
              <a:ahLst/>
              <a:cxnLst>
                <a:cxn ang="0">
                  <a:pos x="T0" y="T1"/>
                </a:cxn>
                <a:cxn ang="0">
                  <a:pos x="T2" y="T3"/>
                </a:cxn>
              </a:cxnLst>
              <a:rect l="0" t="0" r="r" b="b"/>
              <a:pathLst>
                <a:path w="15" h="31">
                  <a:moveTo>
                    <a:pt x="0" y="31"/>
                  </a:moveTo>
                  <a:cubicBezTo>
                    <a:pt x="5" y="20"/>
                    <a:pt x="10" y="10"/>
                    <a:pt x="15"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Freeform 30">
              <a:extLst>
                <a:ext uri="{FF2B5EF4-FFF2-40B4-BE49-F238E27FC236}">
                  <a16:creationId xmlns:a16="http://schemas.microsoft.com/office/drawing/2014/main" id="{430A7BAA-5572-C049-A259-4BAE4D92D580}"/>
                </a:ext>
              </a:extLst>
            </p:cNvPr>
            <p:cNvSpPr>
              <a:spLocks/>
            </p:cNvSpPr>
            <p:nvPr/>
          </p:nvSpPr>
          <p:spPr bwMode="auto">
            <a:xfrm>
              <a:off x="6086475" y="4695825"/>
              <a:ext cx="7938" cy="138113"/>
            </a:xfrm>
            <a:custGeom>
              <a:avLst/>
              <a:gdLst>
                <a:gd name="T0" fmla="*/ 2 w 2"/>
                <a:gd name="T1" fmla="*/ 36 h 36"/>
                <a:gd name="T2" fmla="*/ 0 w 2"/>
                <a:gd name="T3" fmla="*/ 0 h 36"/>
              </a:gdLst>
              <a:ahLst/>
              <a:cxnLst>
                <a:cxn ang="0">
                  <a:pos x="T0" y="T1"/>
                </a:cxn>
                <a:cxn ang="0">
                  <a:pos x="T2" y="T3"/>
                </a:cxn>
              </a:cxnLst>
              <a:rect l="0" t="0" r="r" b="b"/>
              <a:pathLst>
                <a:path w="2" h="36">
                  <a:moveTo>
                    <a:pt x="2" y="36"/>
                  </a:moveTo>
                  <a:cubicBezTo>
                    <a:pt x="2" y="24"/>
                    <a:pt x="1" y="1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31">
              <a:extLst>
                <a:ext uri="{FF2B5EF4-FFF2-40B4-BE49-F238E27FC236}">
                  <a16:creationId xmlns:a16="http://schemas.microsoft.com/office/drawing/2014/main" id="{8F2C6E5F-26C8-1A45-8A6F-783C505288A5}"/>
                </a:ext>
              </a:extLst>
            </p:cNvPr>
            <p:cNvSpPr>
              <a:spLocks/>
            </p:cNvSpPr>
            <p:nvPr/>
          </p:nvSpPr>
          <p:spPr bwMode="auto">
            <a:xfrm>
              <a:off x="6729413" y="4521200"/>
              <a:ext cx="65088" cy="128588"/>
            </a:xfrm>
            <a:custGeom>
              <a:avLst/>
              <a:gdLst>
                <a:gd name="T0" fmla="*/ 17 w 17"/>
                <a:gd name="T1" fmla="*/ 34 h 34"/>
                <a:gd name="T2" fmla="*/ 6 w 17"/>
                <a:gd name="T3" fmla="*/ 12 h 34"/>
                <a:gd name="T4" fmla="*/ 0 w 17"/>
                <a:gd name="T5" fmla="*/ 0 h 34"/>
              </a:gdLst>
              <a:ahLst/>
              <a:cxnLst>
                <a:cxn ang="0">
                  <a:pos x="T0" y="T1"/>
                </a:cxn>
                <a:cxn ang="0">
                  <a:pos x="T2" y="T3"/>
                </a:cxn>
                <a:cxn ang="0">
                  <a:pos x="T4" y="T5"/>
                </a:cxn>
              </a:cxnLst>
              <a:rect l="0" t="0" r="r" b="b"/>
              <a:pathLst>
                <a:path w="17" h="34">
                  <a:moveTo>
                    <a:pt x="17" y="34"/>
                  </a:moveTo>
                  <a:cubicBezTo>
                    <a:pt x="13" y="27"/>
                    <a:pt x="9" y="20"/>
                    <a:pt x="6" y="12"/>
                  </a:cubicBezTo>
                  <a:cubicBezTo>
                    <a:pt x="4" y="8"/>
                    <a:pt x="2" y="4"/>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3" name="Freeform 32">
              <a:extLst>
                <a:ext uri="{FF2B5EF4-FFF2-40B4-BE49-F238E27FC236}">
                  <a16:creationId xmlns:a16="http://schemas.microsoft.com/office/drawing/2014/main" id="{DFCC3BAE-BD93-1D42-B999-52CCE045570F}"/>
                </a:ext>
              </a:extLst>
            </p:cNvPr>
            <p:cNvSpPr>
              <a:spLocks/>
            </p:cNvSpPr>
            <p:nvPr/>
          </p:nvSpPr>
          <p:spPr bwMode="auto">
            <a:xfrm>
              <a:off x="7183438" y="4067175"/>
              <a:ext cx="117475" cy="60325"/>
            </a:xfrm>
            <a:custGeom>
              <a:avLst/>
              <a:gdLst>
                <a:gd name="T0" fmla="*/ 31 w 31"/>
                <a:gd name="T1" fmla="*/ 16 h 16"/>
                <a:gd name="T2" fmla="*/ 13 w 31"/>
                <a:gd name="T3" fmla="*/ 6 h 16"/>
                <a:gd name="T4" fmla="*/ 9 w 31"/>
                <a:gd name="T5" fmla="*/ 4 h 16"/>
                <a:gd name="T6" fmla="*/ 0 w 31"/>
                <a:gd name="T7" fmla="*/ 0 h 16"/>
              </a:gdLst>
              <a:ahLst/>
              <a:cxnLst>
                <a:cxn ang="0">
                  <a:pos x="T0" y="T1"/>
                </a:cxn>
                <a:cxn ang="0">
                  <a:pos x="T2" y="T3"/>
                </a:cxn>
                <a:cxn ang="0">
                  <a:pos x="T4" y="T5"/>
                </a:cxn>
                <a:cxn ang="0">
                  <a:pos x="T6" y="T7"/>
                </a:cxn>
              </a:cxnLst>
              <a:rect l="0" t="0" r="r" b="b"/>
              <a:pathLst>
                <a:path w="31" h="16">
                  <a:moveTo>
                    <a:pt x="31" y="16"/>
                  </a:moveTo>
                  <a:cubicBezTo>
                    <a:pt x="25" y="13"/>
                    <a:pt x="19" y="9"/>
                    <a:pt x="13" y="6"/>
                  </a:cubicBezTo>
                  <a:cubicBezTo>
                    <a:pt x="12" y="5"/>
                    <a:pt x="10" y="5"/>
                    <a:pt x="9" y="4"/>
                  </a:cubicBezTo>
                  <a:cubicBezTo>
                    <a:pt x="6" y="3"/>
                    <a:pt x="3" y="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4" name="Freeform 33">
              <a:extLst>
                <a:ext uri="{FF2B5EF4-FFF2-40B4-BE49-F238E27FC236}">
                  <a16:creationId xmlns:a16="http://schemas.microsoft.com/office/drawing/2014/main" id="{F213D4E7-E78E-9143-B1CA-06D7CBEE8654}"/>
                </a:ext>
              </a:extLst>
            </p:cNvPr>
            <p:cNvSpPr>
              <a:spLocks/>
            </p:cNvSpPr>
            <p:nvPr/>
          </p:nvSpPr>
          <p:spPr bwMode="auto">
            <a:xfrm>
              <a:off x="7351713" y="3427413"/>
              <a:ext cx="139700" cy="6350"/>
            </a:xfrm>
            <a:custGeom>
              <a:avLst/>
              <a:gdLst>
                <a:gd name="T0" fmla="*/ 37 w 37"/>
                <a:gd name="T1" fmla="*/ 2 h 2"/>
                <a:gd name="T2" fmla="*/ 0 w 37"/>
                <a:gd name="T3" fmla="*/ 0 h 2"/>
              </a:gdLst>
              <a:ahLst/>
              <a:cxnLst>
                <a:cxn ang="0">
                  <a:pos x="T0" y="T1"/>
                </a:cxn>
                <a:cxn ang="0">
                  <a:pos x="T2" y="T3"/>
                </a:cxn>
              </a:cxnLst>
              <a:rect l="0" t="0" r="r" b="b"/>
              <a:pathLst>
                <a:path w="37" h="2">
                  <a:moveTo>
                    <a:pt x="37" y="2"/>
                  </a:moveTo>
                  <a:cubicBezTo>
                    <a:pt x="24" y="2"/>
                    <a:pt x="12" y="1"/>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5" name="Freeform 34">
              <a:extLst>
                <a:ext uri="{FF2B5EF4-FFF2-40B4-BE49-F238E27FC236}">
                  <a16:creationId xmlns:a16="http://schemas.microsoft.com/office/drawing/2014/main" id="{839194B1-6D96-9641-8C3D-4046E05169C0}"/>
                </a:ext>
              </a:extLst>
            </p:cNvPr>
            <p:cNvSpPr>
              <a:spLocks/>
            </p:cNvSpPr>
            <p:nvPr/>
          </p:nvSpPr>
          <p:spPr bwMode="auto">
            <a:xfrm>
              <a:off x="7186613" y="2733675"/>
              <a:ext cx="114300" cy="68263"/>
            </a:xfrm>
            <a:custGeom>
              <a:avLst/>
              <a:gdLst>
                <a:gd name="T0" fmla="*/ 30 w 30"/>
                <a:gd name="T1" fmla="*/ 0 h 18"/>
                <a:gd name="T2" fmla="*/ 0 w 30"/>
                <a:gd name="T3" fmla="*/ 18 h 18"/>
              </a:gdLst>
              <a:ahLst/>
              <a:cxnLst>
                <a:cxn ang="0">
                  <a:pos x="T0" y="T1"/>
                </a:cxn>
                <a:cxn ang="0">
                  <a:pos x="T2" y="T3"/>
                </a:cxn>
              </a:cxnLst>
              <a:rect l="0" t="0" r="r" b="b"/>
              <a:pathLst>
                <a:path w="30" h="18">
                  <a:moveTo>
                    <a:pt x="30" y="0"/>
                  </a:moveTo>
                  <a:cubicBezTo>
                    <a:pt x="20" y="6"/>
                    <a:pt x="10" y="12"/>
                    <a:pt x="0" y="18"/>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6" name="Freeform 35">
              <a:extLst>
                <a:ext uri="{FF2B5EF4-FFF2-40B4-BE49-F238E27FC236}">
                  <a16:creationId xmlns:a16="http://schemas.microsoft.com/office/drawing/2014/main" id="{7E8B20C6-02D6-5748-B8AF-3734C712FB0D}"/>
                </a:ext>
              </a:extLst>
            </p:cNvPr>
            <p:cNvSpPr>
              <a:spLocks/>
            </p:cNvSpPr>
            <p:nvPr/>
          </p:nvSpPr>
          <p:spPr bwMode="auto">
            <a:xfrm>
              <a:off x="6729413" y="2222500"/>
              <a:ext cx="61913" cy="117475"/>
            </a:xfrm>
            <a:custGeom>
              <a:avLst/>
              <a:gdLst>
                <a:gd name="T0" fmla="*/ 16 w 16"/>
                <a:gd name="T1" fmla="*/ 0 h 31"/>
                <a:gd name="T2" fmla="*/ 0 w 16"/>
                <a:gd name="T3" fmla="*/ 31 h 31"/>
              </a:gdLst>
              <a:ahLst/>
              <a:cxnLst>
                <a:cxn ang="0">
                  <a:pos x="T0" y="T1"/>
                </a:cxn>
                <a:cxn ang="0">
                  <a:pos x="T2" y="T3"/>
                </a:cxn>
              </a:cxnLst>
              <a:rect l="0" t="0" r="r" b="b"/>
              <a:pathLst>
                <a:path w="16" h="31">
                  <a:moveTo>
                    <a:pt x="16" y="0"/>
                  </a:moveTo>
                  <a:cubicBezTo>
                    <a:pt x="12" y="11"/>
                    <a:pt x="6" y="21"/>
                    <a:pt x="0" y="3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7" name="Freeform 36">
              <a:extLst>
                <a:ext uri="{FF2B5EF4-FFF2-40B4-BE49-F238E27FC236}">
                  <a16:creationId xmlns:a16="http://schemas.microsoft.com/office/drawing/2014/main" id="{A0944552-4CDB-F741-9EEC-1AA581DA7254}"/>
                </a:ext>
              </a:extLst>
            </p:cNvPr>
            <p:cNvSpPr>
              <a:spLocks/>
            </p:cNvSpPr>
            <p:nvPr/>
          </p:nvSpPr>
          <p:spPr bwMode="auto">
            <a:xfrm>
              <a:off x="5999163" y="3332163"/>
              <a:ext cx="190500" cy="177800"/>
            </a:xfrm>
            <a:custGeom>
              <a:avLst/>
              <a:gdLst>
                <a:gd name="T0" fmla="*/ 2 w 50"/>
                <a:gd name="T1" fmla="*/ 14 h 47"/>
                <a:gd name="T2" fmla="*/ 1 w 50"/>
                <a:gd name="T3" fmla="*/ 20 h 47"/>
                <a:gd name="T4" fmla="*/ 4 w 50"/>
                <a:gd name="T5" fmla="*/ 32 h 47"/>
                <a:gd name="T6" fmla="*/ 19 w 50"/>
                <a:gd name="T7" fmla="*/ 46 h 47"/>
                <a:gd name="T8" fmla="*/ 25 w 50"/>
                <a:gd name="T9" fmla="*/ 47 h 47"/>
                <a:gd name="T10" fmla="*/ 32 w 50"/>
                <a:gd name="T11" fmla="*/ 47 h 47"/>
                <a:gd name="T12" fmla="*/ 47 w 50"/>
                <a:gd name="T13" fmla="*/ 35 h 47"/>
                <a:gd name="T14" fmla="*/ 48 w 50"/>
                <a:gd name="T15" fmla="*/ 16 h 47"/>
                <a:gd name="T16" fmla="*/ 38 w 50"/>
                <a:gd name="T17" fmla="*/ 4 h 47"/>
                <a:gd name="T18" fmla="*/ 24 w 50"/>
                <a:gd name="T19" fmla="*/ 0 h 47"/>
                <a:gd name="T20" fmla="*/ 14 w 50"/>
                <a:gd name="T21" fmla="*/ 2 h 47"/>
                <a:gd name="T22" fmla="*/ 2 w 50"/>
                <a:gd name="T23"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7">
                  <a:moveTo>
                    <a:pt x="2" y="14"/>
                  </a:moveTo>
                  <a:cubicBezTo>
                    <a:pt x="1" y="16"/>
                    <a:pt x="1" y="18"/>
                    <a:pt x="1" y="20"/>
                  </a:cubicBezTo>
                  <a:cubicBezTo>
                    <a:pt x="0" y="24"/>
                    <a:pt x="2" y="29"/>
                    <a:pt x="4" y="32"/>
                  </a:cubicBezTo>
                  <a:cubicBezTo>
                    <a:pt x="7" y="39"/>
                    <a:pt x="12" y="45"/>
                    <a:pt x="19" y="46"/>
                  </a:cubicBezTo>
                  <a:cubicBezTo>
                    <a:pt x="21" y="47"/>
                    <a:pt x="23" y="47"/>
                    <a:pt x="25" y="47"/>
                  </a:cubicBezTo>
                  <a:cubicBezTo>
                    <a:pt x="27" y="47"/>
                    <a:pt x="30" y="47"/>
                    <a:pt x="32" y="47"/>
                  </a:cubicBezTo>
                  <a:cubicBezTo>
                    <a:pt x="38" y="46"/>
                    <a:pt x="44" y="41"/>
                    <a:pt x="47" y="35"/>
                  </a:cubicBezTo>
                  <a:cubicBezTo>
                    <a:pt x="50" y="29"/>
                    <a:pt x="50" y="22"/>
                    <a:pt x="48" y="16"/>
                  </a:cubicBezTo>
                  <a:cubicBezTo>
                    <a:pt x="46" y="11"/>
                    <a:pt x="43" y="7"/>
                    <a:pt x="38" y="4"/>
                  </a:cubicBezTo>
                  <a:cubicBezTo>
                    <a:pt x="34" y="1"/>
                    <a:pt x="29" y="0"/>
                    <a:pt x="24" y="0"/>
                  </a:cubicBezTo>
                  <a:cubicBezTo>
                    <a:pt x="21" y="0"/>
                    <a:pt x="17" y="1"/>
                    <a:pt x="14" y="2"/>
                  </a:cubicBezTo>
                  <a:cubicBezTo>
                    <a:pt x="8" y="4"/>
                    <a:pt x="4" y="8"/>
                    <a:pt x="2" y="14"/>
                  </a:cubicBezTo>
                  <a:close/>
                </a:path>
              </a:pathLst>
            </a:custGeom>
            <a:solidFill>
              <a:schemeClr val="bg2"/>
            </a:solidFill>
            <a:ln w="6032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8" name="Freeform 37">
              <a:extLst>
                <a:ext uri="{FF2B5EF4-FFF2-40B4-BE49-F238E27FC236}">
                  <a16:creationId xmlns:a16="http://schemas.microsoft.com/office/drawing/2014/main" id="{91EAB103-0F6D-8F4D-8784-6A0D95634CBC}"/>
                </a:ext>
              </a:extLst>
            </p:cNvPr>
            <p:cNvSpPr>
              <a:spLocks/>
            </p:cNvSpPr>
            <p:nvPr/>
          </p:nvSpPr>
          <p:spPr bwMode="auto">
            <a:xfrm>
              <a:off x="4265613" y="1543050"/>
              <a:ext cx="3675063" cy="3705225"/>
            </a:xfrm>
            <a:custGeom>
              <a:avLst/>
              <a:gdLst>
                <a:gd name="T0" fmla="*/ 530 w 965"/>
                <a:gd name="T1" fmla="*/ 39 h 972"/>
                <a:gd name="T2" fmla="*/ 947 w 965"/>
                <a:gd name="T3" fmla="*/ 549 h 972"/>
                <a:gd name="T4" fmla="*/ 441 w 965"/>
                <a:gd name="T5" fmla="*/ 954 h 972"/>
                <a:gd name="T6" fmla="*/ 12 w 965"/>
                <a:gd name="T7" fmla="*/ 482 h 972"/>
                <a:gd name="T8" fmla="*/ 530 w 965"/>
                <a:gd name="T9" fmla="*/ 39 h 972"/>
              </a:gdLst>
              <a:ahLst/>
              <a:cxnLst>
                <a:cxn ang="0">
                  <a:pos x="T0" y="T1"/>
                </a:cxn>
                <a:cxn ang="0">
                  <a:pos x="T2" y="T3"/>
                </a:cxn>
                <a:cxn ang="0">
                  <a:pos x="T4" y="T5"/>
                </a:cxn>
                <a:cxn ang="0">
                  <a:pos x="T6" y="T7"/>
                </a:cxn>
                <a:cxn ang="0">
                  <a:pos x="T8" y="T9"/>
                </a:cxn>
              </a:cxnLst>
              <a:rect l="0" t="0" r="r" b="b"/>
              <a:pathLst>
                <a:path w="965" h="972">
                  <a:moveTo>
                    <a:pt x="530" y="39"/>
                  </a:moveTo>
                  <a:cubicBezTo>
                    <a:pt x="786" y="77"/>
                    <a:pt x="965" y="288"/>
                    <a:pt x="947" y="549"/>
                  </a:cubicBezTo>
                  <a:cubicBezTo>
                    <a:pt x="929" y="811"/>
                    <a:pt x="693" y="972"/>
                    <a:pt x="441" y="954"/>
                  </a:cubicBezTo>
                  <a:cubicBezTo>
                    <a:pt x="183" y="935"/>
                    <a:pt x="0" y="744"/>
                    <a:pt x="12" y="482"/>
                  </a:cubicBezTo>
                  <a:cubicBezTo>
                    <a:pt x="23" y="224"/>
                    <a:pt x="261" y="0"/>
                    <a:pt x="530" y="39"/>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3" name="Freeform 42">
              <a:extLst>
                <a:ext uri="{FF2B5EF4-FFF2-40B4-BE49-F238E27FC236}">
                  <a16:creationId xmlns:a16="http://schemas.microsoft.com/office/drawing/2014/main" id="{7E295BD4-ED88-EE41-9421-A830AD304B04}"/>
                </a:ext>
              </a:extLst>
            </p:cNvPr>
            <p:cNvSpPr>
              <a:spLocks/>
            </p:cNvSpPr>
            <p:nvPr/>
          </p:nvSpPr>
          <p:spPr bwMode="auto">
            <a:xfrm>
              <a:off x="4535488" y="1822450"/>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43">
              <a:extLst>
                <a:ext uri="{FF2B5EF4-FFF2-40B4-BE49-F238E27FC236}">
                  <a16:creationId xmlns:a16="http://schemas.microsoft.com/office/drawing/2014/main" id="{91B63691-BA38-9541-AB9E-4F4DF7306365}"/>
                </a:ext>
              </a:extLst>
            </p:cNvPr>
            <p:cNvSpPr>
              <a:spLocks noEditPoints="1"/>
            </p:cNvSpPr>
            <p:nvPr/>
          </p:nvSpPr>
          <p:spPr bwMode="auto">
            <a:xfrm>
              <a:off x="4308475" y="1676400"/>
              <a:ext cx="3571875" cy="3508375"/>
            </a:xfrm>
            <a:custGeom>
              <a:avLst/>
              <a:gdLst>
                <a:gd name="T0" fmla="*/ 668 w 938"/>
                <a:gd name="T1" fmla="*/ 125 h 920"/>
                <a:gd name="T2" fmla="*/ 726 w 938"/>
                <a:gd name="T3" fmla="*/ 165 h 920"/>
                <a:gd name="T4" fmla="*/ 636 w 938"/>
                <a:gd name="T5" fmla="*/ 109 h 920"/>
                <a:gd name="T6" fmla="*/ 525 w 938"/>
                <a:gd name="T7" fmla="*/ 74 h 920"/>
                <a:gd name="T8" fmla="*/ 668 w 938"/>
                <a:gd name="T9" fmla="*/ 125 h 920"/>
                <a:gd name="T10" fmla="*/ 602 w 938"/>
                <a:gd name="T11" fmla="*/ 94 h 920"/>
                <a:gd name="T12" fmla="*/ 385 w 938"/>
                <a:gd name="T13" fmla="*/ 6 h 920"/>
                <a:gd name="T14" fmla="*/ 385 w 938"/>
                <a:gd name="T15" fmla="*/ 6 h 920"/>
                <a:gd name="T16" fmla="*/ 9 w 938"/>
                <a:gd name="T17" fmla="*/ 383 h 920"/>
                <a:gd name="T18" fmla="*/ 472 w 938"/>
                <a:gd name="T19" fmla="*/ 29 h 920"/>
                <a:gd name="T20" fmla="*/ 472 w 938"/>
                <a:gd name="T21" fmla="*/ 29 h 920"/>
                <a:gd name="T22" fmla="*/ 519 w 938"/>
                <a:gd name="T23" fmla="*/ 4 h 920"/>
                <a:gd name="T24" fmla="*/ 512 w 938"/>
                <a:gd name="T25" fmla="*/ 71 h 920"/>
                <a:gd name="T26" fmla="*/ 845 w 938"/>
                <a:gd name="T27" fmla="*/ 338 h 920"/>
                <a:gd name="T28" fmla="*/ 886 w 938"/>
                <a:gd name="T29" fmla="*/ 443 h 920"/>
                <a:gd name="T30" fmla="*/ 936 w 938"/>
                <a:gd name="T31" fmla="*/ 441 h 920"/>
                <a:gd name="T32" fmla="*/ 886 w 938"/>
                <a:gd name="T33" fmla="*/ 443 h 920"/>
                <a:gd name="T34" fmla="*/ 923 w 938"/>
                <a:gd name="T35" fmla="*/ 358 h 920"/>
                <a:gd name="T36" fmla="*/ 829 w 938"/>
                <a:gd name="T37" fmla="*/ 647 h 920"/>
                <a:gd name="T38" fmla="*/ 858 w 938"/>
                <a:gd name="T39" fmla="*/ 569 h 920"/>
                <a:gd name="T40" fmla="*/ 857 w 938"/>
                <a:gd name="T41" fmla="*/ 375 h 920"/>
                <a:gd name="T42" fmla="*/ 937 w 938"/>
                <a:gd name="T43" fmla="*/ 489 h 920"/>
                <a:gd name="T44" fmla="*/ 773 w 938"/>
                <a:gd name="T45" fmla="*/ 118 h 920"/>
                <a:gd name="T46" fmla="*/ 822 w 938"/>
                <a:gd name="T47" fmla="*/ 166 h 920"/>
                <a:gd name="T48" fmla="*/ 799 w 938"/>
                <a:gd name="T49" fmla="*/ 141 h 920"/>
                <a:gd name="T50" fmla="*/ 864 w 938"/>
                <a:gd name="T51" fmla="*/ 222 h 920"/>
                <a:gd name="T52" fmla="*/ 1 w 938"/>
                <a:gd name="T53" fmla="*/ 445 h 920"/>
                <a:gd name="T54" fmla="*/ 844 w 938"/>
                <a:gd name="T55" fmla="*/ 193 h 920"/>
                <a:gd name="T56" fmla="*/ 310 w 938"/>
                <a:gd name="T57" fmla="*/ 26 h 920"/>
                <a:gd name="T58" fmla="*/ 225 w 938"/>
                <a:gd name="T59" fmla="*/ 860 h 920"/>
                <a:gd name="T60" fmla="*/ 1 w 938"/>
                <a:gd name="T61" fmla="*/ 447 h 920"/>
                <a:gd name="T62" fmla="*/ 430 w 938"/>
                <a:gd name="T63" fmla="*/ 851 h 920"/>
                <a:gd name="T64" fmla="*/ 310 w 938"/>
                <a:gd name="T65" fmla="*/ 824 h 920"/>
                <a:gd name="T66" fmla="*/ 276 w 938"/>
                <a:gd name="T67" fmla="*/ 809 h 920"/>
                <a:gd name="T68" fmla="*/ 477 w 938"/>
                <a:gd name="T69" fmla="*/ 852 h 920"/>
                <a:gd name="T70" fmla="*/ 477 w 938"/>
                <a:gd name="T71" fmla="*/ 852 h 920"/>
                <a:gd name="T72" fmla="*/ 387 w 938"/>
                <a:gd name="T73" fmla="*/ 845 h 920"/>
                <a:gd name="T74" fmla="*/ 530 w 938"/>
                <a:gd name="T75" fmla="*/ 848 h 920"/>
                <a:gd name="T76" fmla="*/ 887 w 938"/>
                <a:gd name="T77" fmla="*/ 686 h 920"/>
                <a:gd name="T78" fmla="*/ 842 w 938"/>
                <a:gd name="T79" fmla="*/ 683 h 920"/>
                <a:gd name="T80" fmla="*/ 783 w 938"/>
                <a:gd name="T81" fmla="*/ 741 h 920"/>
                <a:gd name="T82" fmla="*/ 673 w 938"/>
                <a:gd name="T83" fmla="*/ 802 h 920"/>
                <a:gd name="T84" fmla="*/ 508 w 938"/>
                <a:gd name="T85" fmla="*/ 919 h 920"/>
                <a:gd name="T86" fmla="*/ 293 w 938"/>
                <a:gd name="T87" fmla="*/ 890 h 920"/>
                <a:gd name="T88" fmla="*/ 25 w 938"/>
                <a:gd name="T89" fmla="*/ 622 h 920"/>
                <a:gd name="T90" fmla="*/ 14 w 938"/>
                <a:gd name="T91" fmla="*/ 585 h 920"/>
                <a:gd name="T92" fmla="*/ 71 w 938"/>
                <a:gd name="T93" fmla="*/ 431 h 920"/>
                <a:gd name="T94" fmla="*/ 69 w 938"/>
                <a:gd name="T95" fmla="*/ 481 h 920"/>
                <a:gd name="T96" fmla="*/ 92 w 938"/>
                <a:gd name="T97" fmla="*/ 604 h 920"/>
                <a:gd name="T98" fmla="*/ 165 w 938"/>
                <a:gd name="T99" fmla="*/ 726 h 920"/>
                <a:gd name="T100" fmla="*/ 189 w 938"/>
                <a:gd name="T101" fmla="*/ 750 h 920"/>
                <a:gd name="T102" fmla="*/ 216 w 938"/>
                <a:gd name="T103" fmla="*/ 772 h 920"/>
                <a:gd name="T104" fmla="*/ 106 w 938"/>
                <a:gd name="T105" fmla="*/ 639 h 920"/>
                <a:gd name="T106" fmla="*/ 123 w 938"/>
                <a:gd name="T107" fmla="*/ 670 h 920"/>
                <a:gd name="T108" fmla="*/ 143 w 938"/>
                <a:gd name="T109" fmla="*/ 699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8" h="920">
                  <a:moveTo>
                    <a:pt x="668" y="125"/>
                  </a:moveTo>
                  <a:cubicBezTo>
                    <a:pt x="683" y="111"/>
                    <a:pt x="700" y="94"/>
                    <a:pt x="717" y="77"/>
                  </a:cubicBezTo>
                  <a:cubicBezTo>
                    <a:pt x="727" y="83"/>
                    <a:pt x="737" y="89"/>
                    <a:pt x="746" y="96"/>
                  </a:cubicBezTo>
                  <a:cubicBezTo>
                    <a:pt x="729" y="114"/>
                    <a:pt x="713" y="130"/>
                    <a:pt x="698" y="144"/>
                  </a:cubicBezTo>
                  <a:cubicBezTo>
                    <a:pt x="688" y="138"/>
                    <a:pt x="679" y="131"/>
                    <a:pt x="668" y="125"/>
                  </a:cubicBezTo>
                  <a:close/>
                  <a:moveTo>
                    <a:pt x="726" y="165"/>
                  </a:moveTo>
                  <a:cubicBezTo>
                    <a:pt x="740" y="151"/>
                    <a:pt x="756" y="135"/>
                    <a:pt x="773" y="118"/>
                  </a:cubicBezTo>
                  <a:cubicBezTo>
                    <a:pt x="765" y="110"/>
                    <a:pt x="756" y="103"/>
                    <a:pt x="746" y="96"/>
                  </a:cubicBezTo>
                  <a:cubicBezTo>
                    <a:pt x="729" y="114"/>
                    <a:pt x="713" y="130"/>
                    <a:pt x="698" y="144"/>
                  </a:cubicBezTo>
                  <a:cubicBezTo>
                    <a:pt x="708" y="151"/>
                    <a:pt x="717" y="158"/>
                    <a:pt x="726" y="165"/>
                  </a:cubicBezTo>
                  <a:close/>
                  <a:moveTo>
                    <a:pt x="636" y="109"/>
                  </a:moveTo>
                  <a:cubicBezTo>
                    <a:pt x="651" y="94"/>
                    <a:pt x="668" y="77"/>
                    <a:pt x="686" y="59"/>
                  </a:cubicBezTo>
                  <a:cubicBezTo>
                    <a:pt x="676" y="53"/>
                    <a:pt x="665" y="48"/>
                    <a:pt x="654" y="43"/>
                  </a:cubicBezTo>
                  <a:cubicBezTo>
                    <a:pt x="634" y="62"/>
                    <a:pt x="616" y="80"/>
                    <a:pt x="602" y="94"/>
                  </a:cubicBezTo>
                  <a:cubicBezTo>
                    <a:pt x="614" y="99"/>
                    <a:pt x="625" y="103"/>
                    <a:pt x="636" y="109"/>
                  </a:cubicBezTo>
                  <a:close/>
                  <a:moveTo>
                    <a:pt x="525" y="74"/>
                  </a:moveTo>
                  <a:cubicBezTo>
                    <a:pt x="539" y="76"/>
                    <a:pt x="552" y="79"/>
                    <a:pt x="565" y="83"/>
                  </a:cubicBezTo>
                  <a:cubicBezTo>
                    <a:pt x="579" y="69"/>
                    <a:pt x="597" y="50"/>
                    <a:pt x="619" y="29"/>
                  </a:cubicBezTo>
                  <a:cubicBezTo>
                    <a:pt x="607" y="25"/>
                    <a:pt x="594" y="21"/>
                    <a:pt x="582" y="18"/>
                  </a:cubicBezTo>
                  <a:cubicBezTo>
                    <a:pt x="556" y="43"/>
                    <a:pt x="535" y="64"/>
                    <a:pt x="525" y="74"/>
                  </a:cubicBezTo>
                  <a:close/>
                  <a:moveTo>
                    <a:pt x="668" y="125"/>
                  </a:moveTo>
                  <a:cubicBezTo>
                    <a:pt x="683" y="111"/>
                    <a:pt x="700" y="94"/>
                    <a:pt x="717" y="77"/>
                  </a:cubicBezTo>
                  <a:cubicBezTo>
                    <a:pt x="707" y="70"/>
                    <a:pt x="697" y="64"/>
                    <a:pt x="686" y="59"/>
                  </a:cubicBezTo>
                  <a:cubicBezTo>
                    <a:pt x="668" y="77"/>
                    <a:pt x="651" y="94"/>
                    <a:pt x="636" y="109"/>
                  </a:cubicBezTo>
                  <a:cubicBezTo>
                    <a:pt x="647" y="114"/>
                    <a:pt x="658" y="119"/>
                    <a:pt x="668" y="125"/>
                  </a:cubicBezTo>
                  <a:close/>
                  <a:moveTo>
                    <a:pt x="602" y="94"/>
                  </a:moveTo>
                  <a:cubicBezTo>
                    <a:pt x="616" y="80"/>
                    <a:pt x="634" y="62"/>
                    <a:pt x="654" y="43"/>
                  </a:cubicBezTo>
                  <a:cubicBezTo>
                    <a:pt x="642" y="38"/>
                    <a:pt x="631" y="33"/>
                    <a:pt x="619" y="29"/>
                  </a:cubicBezTo>
                  <a:cubicBezTo>
                    <a:pt x="597" y="50"/>
                    <a:pt x="579" y="69"/>
                    <a:pt x="565" y="83"/>
                  </a:cubicBezTo>
                  <a:cubicBezTo>
                    <a:pt x="578" y="86"/>
                    <a:pt x="590" y="90"/>
                    <a:pt x="602" y="94"/>
                  </a:cubicBezTo>
                  <a:close/>
                  <a:moveTo>
                    <a:pt x="274" y="117"/>
                  </a:moveTo>
                  <a:cubicBezTo>
                    <a:pt x="303" y="101"/>
                    <a:pt x="335" y="88"/>
                    <a:pt x="368" y="79"/>
                  </a:cubicBezTo>
                  <a:cubicBezTo>
                    <a:pt x="394" y="53"/>
                    <a:pt x="419" y="27"/>
                    <a:pt x="445" y="2"/>
                  </a:cubicBezTo>
                  <a:cubicBezTo>
                    <a:pt x="445" y="1"/>
                    <a:pt x="446" y="1"/>
                    <a:pt x="446" y="0"/>
                  </a:cubicBezTo>
                  <a:cubicBezTo>
                    <a:pt x="425" y="1"/>
                    <a:pt x="405" y="3"/>
                    <a:pt x="385" y="6"/>
                  </a:cubicBezTo>
                  <a:cubicBezTo>
                    <a:pt x="348" y="43"/>
                    <a:pt x="312" y="80"/>
                    <a:pt x="275" y="117"/>
                  </a:cubicBezTo>
                  <a:cubicBezTo>
                    <a:pt x="275" y="117"/>
                    <a:pt x="275" y="117"/>
                    <a:pt x="274" y="117"/>
                  </a:cubicBezTo>
                  <a:close/>
                  <a:moveTo>
                    <a:pt x="274" y="117"/>
                  </a:moveTo>
                  <a:cubicBezTo>
                    <a:pt x="275" y="117"/>
                    <a:pt x="275" y="117"/>
                    <a:pt x="275" y="117"/>
                  </a:cubicBezTo>
                  <a:cubicBezTo>
                    <a:pt x="312" y="80"/>
                    <a:pt x="348" y="43"/>
                    <a:pt x="385" y="6"/>
                  </a:cubicBezTo>
                  <a:cubicBezTo>
                    <a:pt x="359" y="11"/>
                    <a:pt x="334" y="17"/>
                    <a:pt x="310" y="26"/>
                  </a:cubicBezTo>
                  <a:cubicBezTo>
                    <a:pt x="289" y="47"/>
                    <a:pt x="268" y="68"/>
                    <a:pt x="247" y="89"/>
                  </a:cubicBezTo>
                  <a:cubicBezTo>
                    <a:pt x="228" y="108"/>
                    <a:pt x="209" y="128"/>
                    <a:pt x="189" y="147"/>
                  </a:cubicBezTo>
                  <a:cubicBezTo>
                    <a:pt x="151" y="185"/>
                    <a:pt x="94" y="242"/>
                    <a:pt x="30" y="305"/>
                  </a:cubicBezTo>
                  <a:cubicBezTo>
                    <a:pt x="21" y="330"/>
                    <a:pt x="14" y="356"/>
                    <a:pt x="9" y="383"/>
                  </a:cubicBezTo>
                  <a:cubicBezTo>
                    <a:pt x="49" y="342"/>
                    <a:pt x="88" y="303"/>
                    <a:pt x="123" y="268"/>
                  </a:cubicBezTo>
                  <a:cubicBezTo>
                    <a:pt x="160" y="206"/>
                    <a:pt x="212" y="153"/>
                    <a:pt x="274" y="117"/>
                  </a:cubicBezTo>
                  <a:close/>
                  <a:moveTo>
                    <a:pt x="368" y="79"/>
                  </a:moveTo>
                  <a:cubicBezTo>
                    <a:pt x="389" y="74"/>
                    <a:pt x="411" y="70"/>
                    <a:pt x="434" y="68"/>
                  </a:cubicBezTo>
                  <a:cubicBezTo>
                    <a:pt x="447" y="55"/>
                    <a:pt x="460" y="42"/>
                    <a:pt x="472" y="29"/>
                  </a:cubicBezTo>
                  <a:cubicBezTo>
                    <a:pt x="476" y="26"/>
                    <a:pt x="486" y="16"/>
                    <a:pt x="500" y="2"/>
                  </a:cubicBezTo>
                  <a:cubicBezTo>
                    <a:pt x="482" y="0"/>
                    <a:pt x="464" y="0"/>
                    <a:pt x="446" y="0"/>
                  </a:cubicBezTo>
                  <a:cubicBezTo>
                    <a:pt x="446" y="1"/>
                    <a:pt x="445" y="1"/>
                    <a:pt x="445" y="2"/>
                  </a:cubicBezTo>
                  <a:cubicBezTo>
                    <a:pt x="419" y="27"/>
                    <a:pt x="394" y="53"/>
                    <a:pt x="368" y="79"/>
                  </a:cubicBezTo>
                  <a:close/>
                  <a:moveTo>
                    <a:pt x="472" y="29"/>
                  </a:moveTo>
                  <a:cubicBezTo>
                    <a:pt x="460" y="42"/>
                    <a:pt x="447" y="55"/>
                    <a:pt x="434" y="68"/>
                  </a:cubicBezTo>
                  <a:cubicBezTo>
                    <a:pt x="450" y="67"/>
                    <a:pt x="466" y="67"/>
                    <a:pt x="482" y="68"/>
                  </a:cubicBezTo>
                  <a:cubicBezTo>
                    <a:pt x="487" y="63"/>
                    <a:pt x="492" y="59"/>
                    <a:pt x="497" y="54"/>
                  </a:cubicBezTo>
                  <a:cubicBezTo>
                    <a:pt x="502" y="48"/>
                    <a:pt x="519" y="32"/>
                    <a:pt x="542" y="8"/>
                  </a:cubicBezTo>
                  <a:cubicBezTo>
                    <a:pt x="534" y="7"/>
                    <a:pt x="527" y="6"/>
                    <a:pt x="519" y="4"/>
                  </a:cubicBezTo>
                  <a:cubicBezTo>
                    <a:pt x="513" y="4"/>
                    <a:pt x="506" y="3"/>
                    <a:pt x="500" y="2"/>
                  </a:cubicBezTo>
                  <a:cubicBezTo>
                    <a:pt x="486" y="16"/>
                    <a:pt x="476" y="26"/>
                    <a:pt x="472" y="29"/>
                  </a:cubicBezTo>
                  <a:close/>
                  <a:moveTo>
                    <a:pt x="497" y="54"/>
                  </a:moveTo>
                  <a:cubicBezTo>
                    <a:pt x="492" y="59"/>
                    <a:pt x="487" y="63"/>
                    <a:pt x="482" y="68"/>
                  </a:cubicBezTo>
                  <a:cubicBezTo>
                    <a:pt x="492" y="69"/>
                    <a:pt x="502" y="70"/>
                    <a:pt x="512" y="71"/>
                  </a:cubicBezTo>
                  <a:cubicBezTo>
                    <a:pt x="516" y="72"/>
                    <a:pt x="521" y="73"/>
                    <a:pt x="525" y="74"/>
                  </a:cubicBezTo>
                  <a:cubicBezTo>
                    <a:pt x="535" y="64"/>
                    <a:pt x="556" y="43"/>
                    <a:pt x="582" y="18"/>
                  </a:cubicBezTo>
                  <a:cubicBezTo>
                    <a:pt x="569" y="14"/>
                    <a:pt x="555" y="11"/>
                    <a:pt x="542" y="8"/>
                  </a:cubicBezTo>
                  <a:cubicBezTo>
                    <a:pt x="519" y="32"/>
                    <a:pt x="502" y="48"/>
                    <a:pt x="497" y="54"/>
                  </a:cubicBezTo>
                  <a:close/>
                  <a:moveTo>
                    <a:pt x="845" y="338"/>
                  </a:moveTo>
                  <a:cubicBezTo>
                    <a:pt x="860" y="323"/>
                    <a:pt x="878" y="305"/>
                    <a:pt x="898" y="285"/>
                  </a:cubicBezTo>
                  <a:cubicBezTo>
                    <a:pt x="893" y="274"/>
                    <a:pt x="888" y="263"/>
                    <a:pt x="882" y="253"/>
                  </a:cubicBezTo>
                  <a:cubicBezTo>
                    <a:pt x="863" y="271"/>
                    <a:pt x="846" y="288"/>
                    <a:pt x="831" y="303"/>
                  </a:cubicBezTo>
                  <a:cubicBezTo>
                    <a:pt x="837" y="314"/>
                    <a:pt x="841" y="326"/>
                    <a:pt x="845" y="338"/>
                  </a:cubicBezTo>
                  <a:close/>
                  <a:moveTo>
                    <a:pt x="886" y="443"/>
                  </a:moveTo>
                  <a:cubicBezTo>
                    <a:pt x="880" y="449"/>
                    <a:pt x="874" y="455"/>
                    <a:pt x="869" y="461"/>
                  </a:cubicBezTo>
                  <a:cubicBezTo>
                    <a:pt x="869" y="476"/>
                    <a:pt x="869" y="491"/>
                    <a:pt x="868" y="506"/>
                  </a:cubicBezTo>
                  <a:cubicBezTo>
                    <a:pt x="868" y="507"/>
                    <a:pt x="867" y="509"/>
                    <a:pt x="867" y="511"/>
                  </a:cubicBezTo>
                  <a:cubicBezTo>
                    <a:pt x="882" y="496"/>
                    <a:pt x="896" y="482"/>
                    <a:pt x="910" y="467"/>
                  </a:cubicBezTo>
                  <a:cubicBezTo>
                    <a:pt x="914" y="464"/>
                    <a:pt x="923" y="455"/>
                    <a:pt x="936" y="441"/>
                  </a:cubicBezTo>
                  <a:cubicBezTo>
                    <a:pt x="935" y="427"/>
                    <a:pt x="933" y="412"/>
                    <a:pt x="931" y="398"/>
                  </a:cubicBezTo>
                  <a:cubicBezTo>
                    <a:pt x="908" y="421"/>
                    <a:pt x="891" y="438"/>
                    <a:pt x="886" y="443"/>
                  </a:cubicBezTo>
                  <a:close/>
                  <a:moveTo>
                    <a:pt x="865" y="416"/>
                  </a:moveTo>
                  <a:cubicBezTo>
                    <a:pt x="867" y="431"/>
                    <a:pt x="868" y="446"/>
                    <a:pt x="869" y="461"/>
                  </a:cubicBezTo>
                  <a:cubicBezTo>
                    <a:pt x="874" y="455"/>
                    <a:pt x="880" y="449"/>
                    <a:pt x="886" y="443"/>
                  </a:cubicBezTo>
                  <a:cubicBezTo>
                    <a:pt x="891" y="438"/>
                    <a:pt x="908" y="421"/>
                    <a:pt x="931" y="398"/>
                  </a:cubicBezTo>
                  <a:cubicBezTo>
                    <a:pt x="929" y="384"/>
                    <a:pt x="926" y="371"/>
                    <a:pt x="923" y="358"/>
                  </a:cubicBezTo>
                  <a:cubicBezTo>
                    <a:pt x="895" y="385"/>
                    <a:pt x="873" y="407"/>
                    <a:pt x="865" y="416"/>
                  </a:cubicBezTo>
                  <a:close/>
                  <a:moveTo>
                    <a:pt x="865" y="416"/>
                  </a:moveTo>
                  <a:cubicBezTo>
                    <a:pt x="873" y="407"/>
                    <a:pt x="895" y="385"/>
                    <a:pt x="923" y="358"/>
                  </a:cubicBezTo>
                  <a:cubicBezTo>
                    <a:pt x="919" y="345"/>
                    <a:pt x="916" y="333"/>
                    <a:pt x="912" y="320"/>
                  </a:cubicBezTo>
                  <a:cubicBezTo>
                    <a:pt x="890" y="342"/>
                    <a:pt x="870" y="361"/>
                    <a:pt x="857" y="375"/>
                  </a:cubicBezTo>
                  <a:cubicBezTo>
                    <a:pt x="860" y="388"/>
                    <a:pt x="863" y="402"/>
                    <a:pt x="865" y="416"/>
                  </a:cubicBezTo>
                  <a:close/>
                  <a:moveTo>
                    <a:pt x="858" y="569"/>
                  </a:moveTo>
                  <a:cubicBezTo>
                    <a:pt x="851" y="597"/>
                    <a:pt x="841" y="623"/>
                    <a:pt x="829" y="647"/>
                  </a:cubicBezTo>
                  <a:cubicBezTo>
                    <a:pt x="864" y="612"/>
                    <a:pt x="899" y="577"/>
                    <a:pt x="933" y="542"/>
                  </a:cubicBezTo>
                  <a:cubicBezTo>
                    <a:pt x="935" y="533"/>
                    <a:pt x="936" y="523"/>
                    <a:pt x="936" y="514"/>
                  </a:cubicBezTo>
                  <a:cubicBezTo>
                    <a:pt x="937" y="505"/>
                    <a:pt x="937" y="497"/>
                    <a:pt x="937" y="489"/>
                  </a:cubicBezTo>
                  <a:cubicBezTo>
                    <a:pt x="936" y="490"/>
                    <a:pt x="935" y="491"/>
                    <a:pt x="935" y="492"/>
                  </a:cubicBezTo>
                  <a:cubicBezTo>
                    <a:pt x="909" y="518"/>
                    <a:pt x="884" y="543"/>
                    <a:pt x="858" y="569"/>
                  </a:cubicBezTo>
                  <a:close/>
                  <a:moveTo>
                    <a:pt x="857" y="375"/>
                  </a:moveTo>
                  <a:cubicBezTo>
                    <a:pt x="870" y="361"/>
                    <a:pt x="890" y="342"/>
                    <a:pt x="912" y="320"/>
                  </a:cubicBezTo>
                  <a:cubicBezTo>
                    <a:pt x="907" y="308"/>
                    <a:pt x="903" y="297"/>
                    <a:pt x="898" y="285"/>
                  </a:cubicBezTo>
                  <a:cubicBezTo>
                    <a:pt x="878" y="305"/>
                    <a:pt x="860" y="323"/>
                    <a:pt x="845" y="338"/>
                  </a:cubicBezTo>
                  <a:cubicBezTo>
                    <a:pt x="850" y="350"/>
                    <a:pt x="854" y="362"/>
                    <a:pt x="857" y="375"/>
                  </a:cubicBezTo>
                  <a:close/>
                  <a:moveTo>
                    <a:pt x="910" y="467"/>
                  </a:moveTo>
                  <a:cubicBezTo>
                    <a:pt x="896" y="482"/>
                    <a:pt x="882" y="496"/>
                    <a:pt x="867" y="511"/>
                  </a:cubicBezTo>
                  <a:cubicBezTo>
                    <a:pt x="866" y="531"/>
                    <a:pt x="862" y="550"/>
                    <a:pt x="858" y="569"/>
                  </a:cubicBezTo>
                  <a:cubicBezTo>
                    <a:pt x="884" y="543"/>
                    <a:pt x="909" y="518"/>
                    <a:pt x="935" y="492"/>
                  </a:cubicBezTo>
                  <a:cubicBezTo>
                    <a:pt x="935" y="491"/>
                    <a:pt x="936" y="490"/>
                    <a:pt x="937" y="489"/>
                  </a:cubicBezTo>
                  <a:cubicBezTo>
                    <a:pt x="938" y="473"/>
                    <a:pt x="937" y="457"/>
                    <a:pt x="936" y="441"/>
                  </a:cubicBezTo>
                  <a:cubicBezTo>
                    <a:pt x="923" y="455"/>
                    <a:pt x="914" y="464"/>
                    <a:pt x="910" y="467"/>
                  </a:cubicBezTo>
                  <a:close/>
                  <a:moveTo>
                    <a:pt x="751" y="189"/>
                  </a:moveTo>
                  <a:cubicBezTo>
                    <a:pt x="766" y="174"/>
                    <a:pt x="782" y="158"/>
                    <a:pt x="799" y="141"/>
                  </a:cubicBezTo>
                  <a:cubicBezTo>
                    <a:pt x="791" y="133"/>
                    <a:pt x="782" y="125"/>
                    <a:pt x="773" y="118"/>
                  </a:cubicBezTo>
                  <a:cubicBezTo>
                    <a:pt x="756" y="135"/>
                    <a:pt x="740" y="151"/>
                    <a:pt x="726" y="165"/>
                  </a:cubicBezTo>
                  <a:cubicBezTo>
                    <a:pt x="735" y="173"/>
                    <a:pt x="743" y="181"/>
                    <a:pt x="751" y="189"/>
                  </a:cubicBezTo>
                  <a:close/>
                  <a:moveTo>
                    <a:pt x="796" y="241"/>
                  </a:moveTo>
                  <a:cubicBezTo>
                    <a:pt x="810" y="227"/>
                    <a:pt x="827" y="210"/>
                    <a:pt x="844" y="193"/>
                  </a:cubicBezTo>
                  <a:cubicBezTo>
                    <a:pt x="837" y="184"/>
                    <a:pt x="830" y="175"/>
                    <a:pt x="822" y="166"/>
                  </a:cubicBezTo>
                  <a:cubicBezTo>
                    <a:pt x="805" y="183"/>
                    <a:pt x="789" y="199"/>
                    <a:pt x="774" y="214"/>
                  </a:cubicBezTo>
                  <a:cubicBezTo>
                    <a:pt x="782" y="223"/>
                    <a:pt x="789" y="232"/>
                    <a:pt x="796" y="241"/>
                  </a:cubicBezTo>
                  <a:close/>
                  <a:moveTo>
                    <a:pt x="774" y="214"/>
                  </a:moveTo>
                  <a:cubicBezTo>
                    <a:pt x="789" y="199"/>
                    <a:pt x="805" y="183"/>
                    <a:pt x="822" y="166"/>
                  </a:cubicBezTo>
                  <a:cubicBezTo>
                    <a:pt x="815" y="158"/>
                    <a:pt x="807" y="149"/>
                    <a:pt x="799" y="141"/>
                  </a:cubicBezTo>
                  <a:cubicBezTo>
                    <a:pt x="782" y="158"/>
                    <a:pt x="766" y="174"/>
                    <a:pt x="751" y="189"/>
                  </a:cubicBezTo>
                  <a:cubicBezTo>
                    <a:pt x="759" y="197"/>
                    <a:pt x="767" y="205"/>
                    <a:pt x="774" y="214"/>
                  </a:cubicBezTo>
                  <a:close/>
                  <a:moveTo>
                    <a:pt x="831" y="303"/>
                  </a:moveTo>
                  <a:cubicBezTo>
                    <a:pt x="846" y="288"/>
                    <a:pt x="863" y="271"/>
                    <a:pt x="882" y="253"/>
                  </a:cubicBezTo>
                  <a:cubicBezTo>
                    <a:pt x="876" y="242"/>
                    <a:pt x="870" y="232"/>
                    <a:pt x="864" y="222"/>
                  </a:cubicBezTo>
                  <a:cubicBezTo>
                    <a:pt x="846" y="240"/>
                    <a:pt x="829" y="256"/>
                    <a:pt x="815" y="271"/>
                  </a:cubicBezTo>
                  <a:cubicBezTo>
                    <a:pt x="821" y="281"/>
                    <a:pt x="826" y="292"/>
                    <a:pt x="831" y="303"/>
                  </a:cubicBezTo>
                  <a:close/>
                  <a:moveTo>
                    <a:pt x="123" y="268"/>
                  </a:moveTo>
                  <a:cubicBezTo>
                    <a:pt x="88" y="303"/>
                    <a:pt x="49" y="342"/>
                    <a:pt x="9" y="383"/>
                  </a:cubicBezTo>
                  <a:cubicBezTo>
                    <a:pt x="5" y="403"/>
                    <a:pt x="2" y="424"/>
                    <a:pt x="1" y="445"/>
                  </a:cubicBezTo>
                  <a:cubicBezTo>
                    <a:pt x="29" y="418"/>
                    <a:pt x="57" y="390"/>
                    <a:pt x="83" y="363"/>
                  </a:cubicBezTo>
                  <a:cubicBezTo>
                    <a:pt x="92" y="330"/>
                    <a:pt x="106" y="298"/>
                    <a:pt x="123" y="268"/>
                  </a:cubicBezTo>
                  <a:close/>
                  <a:moveTo>
                    <a:pt x="815" y="271"/>
                  </a:moveTo>
                  <a:cubicBezTo>
                    <a:pt x="829" y="256"/>
                    <a:pt x="846" y="240"/>
                    <a:pt x="864" y="222"/>
                  </a:cubicBezTo>
                  <a:cubicBezTo>
                    <a:pt x="858" y="212"/>
                    <a:pt x="851" y="202"/>
                    <a:pt x="844" y="193"/>
                  </a:cubicBezTo>
                  <a:cubicBezTo>
                    <a:pt x="827" y="210"/>
                    <a:pt x="810" y="227"/>
                    <a:pt x="796" y="241"/>
                  </a:cubicBezTo>
                  <a:cubicBezTo>
                    <a:pt x="802" y="251"/>
                    <a:pt x="809" y="261"/>
                    <a:pt x="815" y="271"/>
                  </a:cubicBezTo>
                  <a:close/>
                  <a:moveTo>
                    <a:pt x="189" y="147"/>
                  </a:moveTo>
                  <a:cubicBezTo>
                    <a:pt x="209" y="128"/>
                    <a:pt x="228" y="108"/>
                    <a:pt x="247" y="89"/>
                  </a:cubicBezTo>
                  <a:cubicBezTo>
                    <a:pt x="268" y="68"/>
                    <a:pt x="289" y="47"/>
                    <a:pt x="310" y="26"/>
                  </a:cubicBezTo>
                  <a:cubicBezTo>
                    <a:pt x="182" y="73"/>
                    <a:pt x="79" y="178"/>
                    <a:pt x="30" y="305"/>
                  </a:cubicBezTo>
                  <a:cubicBezTo>
                    <a:pt x="94" y="242"/>
                    <a:pt x="151" y="185"/>
                    <a:pt x="189" y="147"/>
                  </a:cubicBezTo>
                  <a:close/>
                  <a:moveTo>
                    <a:pt x="245" y="792"/>
                  </a:moveTo>
                  <a:cubicBezTo>
                    <a:pt x="228" y="809"/>
                    <a:pt x="211" y="825"/>
                    <a:pt x="195" y="842"/>
                  </a:cubicBezTo>
                  <a:cubicBezTo>
                    <a:pt x="205" y="848"/>
                    <a:pt x="215" y="854"/>
                    <a:pt x="225" y="860"/>
                  </a:cubicBezTo>
                  <a:cubicBezTo>
                    <a:pt x="242" y="843"/>
                    <a:pt x="259" y="826"/>
                    <a:pt x="276" y="809"/>
                  </a:cubicBezTo>
                  <a:cubicBezTo>
                    <a:pt x="266" y="804"/>
                    <a:pt x="255" y="798"/>
                    <a:pt x="245" y="792"/>
                  </a:cubicBezTo>
                  <a:close/>
                  <a:moveTo>
                    <a:pt x="83" y="363"/>
                  </a:moveTo>
                  <a:cubicBezTo>
                    <a:pt x="57" y="390"/>
                    <a:pt x="29" y="418"/>
                    <a:pt x="1" y="445"/>
                  </a:cubicBezTo>
                  <a:cubicBezTo>
                    <a:pt x="1" y="446"/>
                    <a:pt x="1" y="446"/>
                    <a:pt x="1" y="447"/>
                  </a:cubicBezTo>
                  <a:cubicBezTo>
                    <a:pt x="0" y="465"/>
                    <a:pt x="0" y="483"/>
                    <a:pt x="1" y="500"/>
                  </a:cubicBezTo>
                  <a:cubicBezTo>
                    <a:pt x="25" y="477"/>
                    <a:pt x="48" y="454"/>
                    <a:pt x="71" y="431"/>
                  </a:cubicBezTo>
                  <a:cubicBezTo>
                    <a:pt x="73" y="408"/>
                    <a:pt x="77" y="385"/>
                    <a:pt x="83" y="363"/>
                  </a:cubicBezTo>
                  <a:close/>
                  <a:moveTo>
                    <a:pt x="436" y="851"/>
                  </a:moveTo>
                  <a:cubicBezTo>
                    <a:pt x="434" y="851"/>
                    <a:pt x="432" y="851"/>
                    <a:pt x="430" y="851"/>
                  </a:cubicBezTo>
                  <a:cubicBezTo>
                    <a:pt x="410" y="871"/>
                    <a:pt x="389" y="891"/>
                    <a:pt x="370" y="911"/>
                  </a:cubicBezTo>
                  <a:cubicBezTo>
                    <a:pt x="383" y="913"/>
                    <a:pt x="398" y="915"/>
                    <a:pt x="412" y="917"/>
                  </a:cubicBezTo>
                  <a:cubicBezTo>
                    <a:pt x="434" y="895"/>
                    <a:pt x="455" y="874"/>
                    <a:pt x="477" y="852"/>
                  </a:cubicBezTo>
                  <a:cubicBezTo>
                    <a:pt x="463" y="853"/>
                    <a:pt x="449" y="852"/>
                    <a:pt x="436" y="851"/>
                  </a:cubicBezTo>
                  <a:close/>
                  <a:moveTo>
                    <a:pt x="310" y="824"/>
                  </a:moveTo>
                  <a:cubicBezTo>
                    <a:pt x="293" y="842"/>
                    <a:pt x="275" y="859"/>
                    <a:pt x="258" y="876"/>
                  </a:cubicBezTo>
                  <a:cubicBezTo>
                    <a:pt x="269" y="881"/>
                    <a:pt x="281" y="886"/>
                    <a:pt x="293" y="890"/>
                  </a:cubicBezTo>
                  <a:cubicBezTo>
                    <a:pt x="311" y="872"/>
                    <a:pt x="329" y="854"/>
                    <a:pt x="347" y="836"/>
                  </a:cubicBezTo>
                  <a:cubicBezTo>
                    <a:pt x="335" y="832"/>
                    <a:pt x="322" y="828"/>
                    <a:pt x="310" y="824"/>
                  </a:cubicBezTo>
                  <a:close/>
                  <a:moveTo>
                    <a:pt x="276" y="809"/>
                  </a:moveTo>
                  <a:cubicBezTo>
                    <a:pt x="259" y="826"/>
                    <a:pt x="242" y="843"/>
                    <a:pt x="225" y="860"/>
                  </a:cubicBezTo>
                  <a:cubicBezTo>
                    <a:pt x="236" y="866"/>
                    <a:pt x="247" y="871"/>
                    <a:pt x="258" y="876"/>
                  </a:cubicBezTo>
                  <a:cubicBezTo>
                    <a:pt x="275" y="859"/>
                    <a:pt x="293" y="842"/>
                    <a:pt x="310" y="824"/>
                  </a:cubicBezTo>
                  <a:cubicBezTo>
                    <a:pt x="299" y="819"/>
                    <a:pt x="287" y="815"/>
                    <a:pt x="276" y="809"/>
                  </a:cubicBezTo>
                  <a:close/>
                  <a:moveTo>
                    <a:pt x="477" y="852"/>
                  </a:moveTo>
                  <a:cubicBezTo>
                    <a:pt x="455" y="874"/>
                    <a:pt x="434" y="895"/>
                    <a:pt x="412" y="917"/>
                  </a:cubicBezTo>
                  <a:cubicBezTo>
                    <a:pt x="418" y="918"/>
                    <a:pt x="424" y="918"/>
                    <a:pt x="430" y="919"/>
                  </a:cubicBezTo>
                  <a:cubicBezTo>
                    <a:pt x="439" y="919"/>
                    <a:pt x="449" y="920"/>
                    <a:pt x="458" y="920"/>
                  </a:cubicBezTo>
                  <a:cubicBezTo>
                    <a:pt x="482" y="896"/>
                    <a:pt x="506" y="872"/>
                    <a:pt x="530" y="848"/>
                  </a:cubicBezTo>
                  <a:cubicBezTo>
                    <a:pt x="512" y="851"/>
                    <a:pt x="495" y="852"/>
                    <a:pt x="477" y="852"/>
                  </a:cubicBezTo>
                  <a:close/>
                  <a:moveTo>
                    <a:pt x="387" y="845"/>
                  </a:moveTo>
                  <a:cubicBezTo>
                    <a:pt x="368" y="864"/>
                    <a:pt x="349" y="883"/>
                    <a:pt x="330" y="902"/>
                  </a:cubicBezTo>
                  <a:cubicBezTo>
                    <a:pt x="343" y="905"/>
                    <a:pt x="356" y="908"/>
                    <a:pt x="370" y="911"/>
                  </a:cubicBezTo>
                  <a:cubicBezTo>
                    <a:pt x="389" y="891"/>
                    <a:pt x="410" y="871"/>
                    <a:pt x="430" y="851"/>
                  </a:cubicBezTo>
                  <a:cubicBezTo>
                    <a:pt x="415" y="849"/>
                    <a:pt x="401" y="848"/>
                    <a:pt x="387" y="845"/>
                  </a:cubicBezTo>
                  <a:close/>
                  <a:moveTo>
                    <a:pt x="530" y="848"/>
                  </a:moveTo>
                  <a:cubicBezTo>
                    <a:pt x="506" y="872"/>
                    <a:pt x="482" y="896"/>
                    <a:pt x="458" y="920"/>
                  </a:cubicBezTo>
                  <a:cubicBezTo>
                    <a:pt x="475" y="920"/>
                    <a:pt x="491" y="920"/>
                    <a:pt x="508" y="919"/>
                  </a:cubicBezTo>
                  <a:cubicBezTo>
                    <a:pt x="536" y="890"/>
                    <a:pt x="564" y="862"/>
                    <a:pt x="591" y="836"/>
                  </a:cubicBezTo>
                  <a:cubicBezTo>
                    <a:pt x="571" y="841"/>
                    <a:pt x="551" y="846"/>
                    <a:pt x="530" y="848"/>
                  </a:cubicBezTo>
                  <a:close/>
                  <a:moveTo>
                    <a:pt x="887" y="686"/>
                  </a:moveTo>
                  <a:cubicBezTo>
                    <a:pt x="880" y="693"/>
                    <a:pt x="873" y="700"/>
                    <a:pt x="866" y="707"/>
                  </a:cubicBezTo>
                  <a:cubicBezTo>
                    <a:pt x="847" y="727"/>
                    <a:pt x="827" y="746"/>
                    <a:pt x="808" y="766"/>
                  </a:cubicBezTo>
                  <a:cubicBezTo>
                    <a:pt x="784" y="790"/>
                    <a:pt x="752" y="822"/>
                    <a:pt x="715" y="858"/>
                  </a:cubicBezTo>
                  <a:cubicBezTo>
                    <a:pt x="788" y="818"/>
                    <a:pt x="848" y="759"/>
                    <a:pt x="887" y="686"/>
                  </a:cubicBezTo>
                  <a:close/>
                  <a:moveTo>
                    <a:pt x="808" y="766"/>
                  </a:moveTo>
                  <a:cubicBezTo>
                    <a:pt x="827" y="746"/>
                    <a:pt x="847" y="727"/>
                    <a:pt x="866" y="707"/>
                  </a:cubicBezTo>
                  <a:cubicBezTo>
                    <a:pt x="873" y="700"/>
                    <a:pt x="880" y="693"/>
                    <a:pt x="887" y="686"/>
                  </a:cubicBezTo>
                  <a:cubicBezTo>
                    <a:pt x="901" y="660"/>
                    <a:pt x="912" y="633"/>
                    <a:pt x="921" y="604"/>
                  </a:cubicBezTo>
                  <a:cubicBezTo>
                    <a:pt x="894" y="630"/>
                    <a:pt x="868" y="657"/>
                    <a:pt x="842" y="683"/>
                  </a:cubicBezTo>
                  <a:cubicBezTo>
                    <a:pt x="822" y="702"/>
                    <a:pt x="803" y="722"/>
                    <a:pt x="783" y="741"/>
                  </a:cubicBezTo>
                  <a:cubicBezTo>
                    <a:pt x="746" y="778"/>
                    <a:pt x="691" y="834"/>
                    <a:pt x="629" y="895"/>
                  </a:cubicBezTo>
                  <a:cubicBezTo>
                    <a:pt x="659" y="885"/>
                    <a:pt x="688" y="873"/>
                    <a:pt x="715" y="858"/>
                  </a:cubicBezTo>
                  <a:cubicBezTo>
                    <a:pt x="752" y="822"/>
                    <a:pt x="784" y="790"/>
                    <a:pt x="808" y="766"/>
                  </a:cubicBezTo>
                  <a:close/>
                  <a:moveTo>
                    <a:pt x="783" y="741"/>
                  </a:moveTo>
                  <a:cubicBezTo>
                    <a:pt x="803" y="722"/>
                    <a:pt x="822" y="702"/>
                    <a:pt x="842" y="683"/>
                  </a:cubicBezTo>
                  <a:cubicBezTo>
                    <a:pt x="868" y="657"/>
                    <a:pt x="894" y="630"/>
                    <a:pt x="921" y="604"/>
                  </a:cubicBezTo>
                  <a:cubicBezTo>
                    <a:pt x="926" y="584"/>
                    <a:pt x="931" y="563"/>
                    <a:pt x="933" y="542"/>
                  </a:cubicBezTo>
                  <a:cubicBezTo>
                    <a:pt x="899" y="577"/>
                    <a:pt x="864" y="612"/>
                    <a:pt x="829" y="647"/>
                  </a:cubicBezTo>
                  <a:cubicBezTo>
                    <a:pt x="794" y="714"/>
                    <a:pt x="740" y="767"/>
                    <a:pt x="673" y="802"/>
                  </a:cubicBezTo>
                  <a:cubicBezTo>
                    <a:pt x="640" y="836"/>
                    <a:pt x="603" y="873"/>
                    <a:pt x="564" y="912"/>
                  </a:cubicBezTo>
                  <a:cubicBezTo>
                    <a:pt x="586" y="907"/>
                    <a:pt x="608" y="902"/>
                    <a:pt x="629" y="895"/>
                  </a:cubicBezTo>
                  <a:cubicBezTo>
                    <a:pt x="691" y="834"/>
                    <a:pt x="746" y="778"/>
                    <a:pt x="783" y="741"/>
                  </a:cubicBezTo>
                  <a:close/>
                  <a:moveTo>
                    <a:pt x="591" y="836"/>
                  </a:moveTo>
                  <a:cubicBezTo>
                    <a:pt x="564" y="862"/>
                    <a:pt x="536" y="890"/>
                    <a:pt x="508" y="919"/>
                  </a:cubicBezTo>
                  <a:cubicBezTo>
                    <a:pt x="527" y="917"/>
                    <a:pt x="545" y="915"/>
                    <a:pt x="564" y="912"/>
                  </a:cubicBezTo>
                  <a:cubicBezTo>
                    <a:pt x="603" y="873"/>
                    <a:pt x="640" y="836"/>
                    <a:pt x="673" y="802"/>
                  </a:cubicBezTo>
                  <a:cubicBezTo>
                    <a:pt x="648" y="816"/>
                    <a:pt x="620" y="827"/>
                    <a:pt x="591" y="836"/>
                  </a:cubicBezTo>
                  <a:close/>
                  <a:moveTo>
                    <a:pt x="347" y="836"/>
                  </a:moveTo>
                  <a:cubicBezTo>
                    <a:pt x="329" y="854"/>
                    <a:pt x="311" y="872"/>
                    <a:pt x="293" y="890"/>
                  </a:cubicBezTo>
                  <a:cubicBezTo>
                    <a:pt x="305" y="894"/>
                    <a:pt x="317" y="898"/>
                    <a:pt x="330" y="902"/>
                  </a:cubicBezTo>
                  <a:cubicBezTo>
                    <a:pt x="349" y="883"/>
                    <a:pt x="368" y="864"/>
                    <a:pt x="387" y="845"/>
                  </a:cubicBezTo>
                  <a:cubicBezTo>
                    <a:pt x="373" y="843"/>
                    <a:pt x="360" y="840"/>
                    <a:pt x="347" y="836"/>
                  </a:cubicBezTo>
                  <a:close/>
                  <a:moveTo>
                    <a:pt x="81" y="567"/>
                  </a:moveTo>
                  <a:cubicBezTo>
                    <a:pt x="62" y="586"/>
                    <a:pt x="43" y="604"/>
                    <a:pt x="25" y="622"/>
                  </a:cubicBezTo>
                  <a:cubicBezTo>
                    <a:pt x="29" y="634"/>
                    <a:pt x="34" y="646"/>
                    <a:pt x="39" y="657"/>
                  </a:cubicBezTo>
                  <a:cubicBezTo>
                    <a:pt x="56" y="640"/>
                    <a:pt x="74" y="622"/>
                    <a:pt x="92" y="604"/>
                  </a:cubicBezTo>
                  <a:cubicBezTo>
                    <a:pt x="88" y="592"/>
                    <a:pt x="84" y="580"/>
                    <a:pt x="81" y="567"/>
                  </a:cubicBezTo>
                  <a:close/>
                  <a:moveTo>
                    <a:pt x="73" y="526"/>
                  </a:moveTo>
                  <a:cubicBezTo>
                    <a:pt x="53" y="546"/>
                    <a:pt x="33" y="565"/>
                    <a:pt x="14" y="585"/>
                  </a:cubicBezTo>
                  <a:cubicBezTo>
                    <a:pt x="17" y="598"/>
                    <a:pt x="21" y="610"/>
                    <a:pt x="25" y="622"/>
                  </a:cubicBezTo>
                  <a:cubicBezTo>
                    <a:pt x="43" y="604"/>
                    <a:pt x="62" y="586"/>
                    <a:pt x="81" y="567"/>
                  </a:cubicBezTo>
                  <a:cubicBezTo>
                    <a:pt x="78" y="554"/>
                    <a:pt x="75" y="540"/>
                    <a:pt x="73" y="526"/>
                  </a:cubicBezTo>
                  <a:close/>
                  <a:moveTo>
                    <a:pt x="70" y="449"/>
                  </a:moveTo>
                  <a:cubicBezTo>
                    <a:pt x="70" y="443"/>
                    <a:pt x="70" y="437"/>
                    <a:pt x="71" y="431"/>
                  </a:cubicBezTo>
                  <a:cubicBezTo>
                    <a:pt x="48" y="454"/>
                    <a:pt x="25" y="477"/>
                    <a:pt x="1" y="500"/>
                  </a:cubicBezTo>
                  <a:cubicBezTo>
                    <a:pt x="2" y="515"/>
                    <a:pt x="4" y="530"/>
                    <a:pt x="6" y="544"/>
                  </a:cubicBezTo>
                  <a:cubicBezTo>
                    <a:pt x="27" y="523"/>
                    <a:pt x="48" y="502"/>
                    <a:pt x="69" y="481"/>
                  </a:cubicBezTo>
                  <a:cubicBezTo>
                    <a:pt x="69" y="470"/>
                    <a:pt x="69" y="460"/>
                    <a:pt x="70" y="449"/>
                  </a:cubicBezTo>
                  <a:close/>
                  <a:moveTo>
                    <a:pt x="69" y="481"/>
                  </a:moveTo>
                  <a:cubicBezTo>
                    <a:pt x="48" y="502"/>
                    <a:pt x="27" y="523"/>
                    <a:pt x="6" y="544"/>
                  </a:cubicBezTo>
                  <a:cubicBezTo>
                    <a:pt x="8" y="558"/>
                    <a:pt x="11" y="572"/>
                    <a:pt x="14" y="585"/>
                  </a:cubicBezTo>
                  <a:cubicBezTo>
                    <a:pt x="33" y="565"/>
                    <a:pt x="53" y="546"/>
                    <a:pt x="73" y="526"/>
                  </a:cubicBezTo>
                  <a:cubicBezTo>
                    <a:pt x="71" y="511"/>
                    <a:pt x="70" y="496"/>
                    <a:pt x="69" y="481"/>
                  </a:cubicBezTo>
                  <a:close/>
                  <a:moveTo>
                    <a:pt x="92" y="604"/>
                  </a:moveTo>
                  <a:cubicBezTo>
                    <a:pt x="74" y="622"/>
                    <a:pt x="56" y="640"/>
                    <a:pt x="39" y="657"/>
                  </a:cubicBezTo>
                  <a:cubicBezTo>
                    <a:pt x="43" y="669"/>
                    <a:pt x="49" y="680"/>
                    <a:pt x="54" y="690"/>
                  </a:cubicBezTo>
                  <a:cubicBezTo>
                    <a:pt x="71" y="673"/>
                    <a:pt x="89" y="656"/>
                    <a:pt x="106" y="639"/>
                  </a:cubicBezTo>
                  <a:cubicBezTo>
                    <a:pt x="101" y="628"/>
                    <a:pt x="96" y="616"/>
                    <a:pt x="92" y="604"/>
                  </a:cubicBezTo>
                  <a:close/>
                  <a:moveTo>
                    <a:pt x="165" y="726"/>
                  </a:moveTo>
                  <a:cubicBezTo>
                    <a:pt x="148" y="743"/>
                    <a:pt x="132" y="759"/>
                    <a:pt x="116" y="775"/>
                  </a:cubicBezTo>
                  <a:cubicBezTo>
                    <a:pt x="123" y="783"/>
                    <a:pt x="132" y="791"/>
                    <a:pt x="140" y="799"/>
                  </a:cubicBezTo>
                  <a:cubicBezTo>
                    <a:pt x="156" y="783"/>
                    <a:pt x="173" y="767"/>
                    <a:pt x="189" y="750"/>
                  </a:cubicBezTo>
                  <a:cubicBezTo>
                    <a:pt x="181" y="743"/>
                    <a:pt x="173" y="734"/>
                    <a:pt x="165" y="726"/>
                  </a:cubicBezTo>
                  <a:close/>
                  <a:moveTo>
                    <a:pt x="189" y="750"/>
                  </a:moveTo>
                  <a:cubicBezTo>
                    <a:pt x="173" y="767"/>
                    <a:pt x="156" y="783"/>
                    <a:pt x="140" y="799"/>
                  </a:cubicBezTo>
                  <a:cubicBezTo>
                    <a:pt x="149" y="807"/>
                    <a:pt x="157" y="814"/>
                    <a:pt x="167" y="821"/>
                  </a:cubicBezTo>
                  <a:cubicBezTo>
                    <a:pt x="183" y="805"/>
                    <a:pt x="199" y="789"/>
                    <a:pt x="216" y="772"/>
                  </a:cubicBezTo>
                  <a:cubicBezTo>
                    <a:pt x="207" y="765"/>
                    <a:pt x="198" y="758"/>
                    <a:pt x="189" y="750"/>
                  </a:cubicBezTo>
                  <a:close/>
                  <a:moveTo>
                    <a:pt x="216" y="772"/>
                  </a:moveTo>
                  <a:cubicBezTo>
                    <a:pt x="199" y="789"/>
                    <a:pt x="183" y="805"/>
                    <a:pt x="167" y="821"/>
                  </a:cubicBezTo>
                  <a:cubicBezTo>
                    <a:pt x="176" y="829"/>
                    <a:pt x="185" y="835"/>
                    <a:pt x="195" y="842"/>
                  </a:cubicBezTo>
                  <a:cubicBezTo>
                    <a:pt x="211" y="825"/>
                    <a:pt x="228" y="809"/>
                    <a:pt x="245" y="792"/>
                  </a:cubicBezTo>
                  <a:cubicBezTo>
                    <a:pt x="235" y="786"/>
                    <a:pt x="225" y="779"/>
                    <a:pt x="216" y="772"/>
                  </a:cubicBezTo>
                  <a:close/>
                  <a:moveTo>
                    <a:pt x="106" y="639"/>
                  </a:moveTo>
                  <a:cubicBezTo>
                    <a:pt x="89" y="656"/>
                    <a:pt x="71" y="673"/>
                    <a:pt x="54" y="690"/>
                  </a:cubicBezTo>
                  <a:cubicBezTo>
                    <a:pt x="60" y="701"/>
                    <a:pt x="66" y="711"/>
                    <a:pt x="73" y="721"/>
                  </a:cubicBezTo>
                  <a:cubicBezTo>
                    <a:pt x="89" y="704"/>
                    <a:pt x="106" y="687"/>
                    <a:pt x="123" y="670"/>
                  </a:cubicBezTo>
                  <a:cubicBezTo>
                    <a:pt x="117" y="660"/>
                    <a:pt x="111" y="650"/>
                    <a:pt x="106" y="639"/>
                  </a:cubicBezTo>
                  <a:close/>
                  <a:moveTo>
                    <a:pt x="123" y="670"/>
                  </a:moveTo>
                  <a:cubicBezTo>
                    <a:pt x="106" y="687"/>
                    <a:pt x="89" y="704"/>
                    <a:pt x="73" y="721"/>
                  </a:cubicBezTo>
                  <a:cubicBezTo>
                    <a:pt x="79" y="730"/>
                    <a:pt x="86" y="740"/>
                    <a:pt x="93" y="749"/>
                  </a:cubicBezTo>
                  <a:cubicBezTo>
                    <a:pt x="109" y="733"/>
                    <a:pt x="126" y="716"/>
                    <a:pt x="143" y="699"/>
                  </a:cubicBezTo>
                  <a:cubicBezTo>
                    <a:pt x="136" y="690"/>
                    <a:pt x="129" y="680"/>
                    <a:pt x="123" y="670"/>
                  </a:cubicBezTo>
                  <a:close/>
                  <a:moveTo>
                    <a:pt x="143" y="699"/>
                  </a:moveTo>
                  <a:cubicBezTo>
                    <a:pt x="126" y="716"/>
                    <a:pt x="109" y="733"/>
                    <a:pt x="93" y="749"/>
                  </a:cubicBezTo>
                  <a:cubicBezTo>
                    <a:pt x="100" y="758"/>
                    <a:pt x="108" y="767"/>
                    <a:pt x="116" y="775"/>
                  </a:cubicBezTo>
                  <a:cubicBezTo>
                    <a:pt x="132" y="759"/>
                    <a:pt x="148" y="743"/>
                    <a:pt x="165" y="726"/>
                  </a:cubicBezTo>
                  <a:cubicBezTo>
                    <a:pt x="157" y="717"/>
                    <a:pt x="150" y="709"/>
                    <a:pt x="143" y="699"/>
                  </a:cubicBezTo>
                  <a:close/>
                </a:path>
              </a:pathLst>
            </a:custGeom>
            <a:noFill/>
            <a:ln w="1905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71" name="Group 70">
            <a:extLst>
              <a:ext uri="{FF2B5EF4-FFF2-40B4-BE49-F238E27FC236}">
                <a16:creationId xmlns:a16="http://schemas.microsoft.com/office/drawing/2014/main" id="{53226F09-6231-8D45-9D6F-9F4C9F0419E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1BE19806-42F5-944B-B95F-7D7D91F459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9CB54DED-6FDD-F04B-A35F-B51A766BC8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4" name="Text Placeholder 23">
            <a:extLst>
              <a:ext uri="{FF2B5EF4-FFF2-40B4-BE49-F238E27FC236}">
                <a16:creationId xmlns:a16="http://schemas.microsoft.com/office/drawing/2014/main" id="{29631997-9310-B849-973C-40E47C3966A4}"/>
              </a:ext>
            </a:extLst>
          </p:cNvPr>
          <p:cNvSpPr>
            <a:spLocks noGrp="1"/>
          </p:cNvSpPr>
          <p:nvPr>
            <p:ph type="body" sz="quarter" idx="18" hasCustomPrompt="1"/>
          </p:nvPr>
        </p:nvSpPr>
        <p:spPr>
          <a:xfrm>
            <a:off x="382221" y="4674192"/>
            <a:ext cx="244836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75" name="Text Placeholder 23">
            <a:extLst>
              <a:ext uri="{FF2B5EF4-FFF2-40B4-BE49-F238E27FC236}">
                <a16:creationId xmlns:a16="http://schemas.microsoft.com/office/drawing/2014/main" id="{4FC15504-25BD-884D-BAC2-81FD837B2FD2}"/>
              </a:ext>
            </a:extLst>
          </p:cNvPr>
          <p:cNvSpPr>
            <a:spLocks noGrp="1"/>
          </p:cNvSpPr>
          <p:nvPr>
            <p:ph type="body" sz="quarter" idx="19" hasCustomPrompt="1"/>
          </p:nvPr>
        </p:nvSpPr>
        <p:spPr>
          <a:xfrm>
            <a:off x="382221" y="2697936"/>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76" name="Text Placeholder 23">
            <a:extLst>
              <a:ext uri="{FF2B5EF4-FFF2-40B4-BE49-F238E27FC236}">
                <a16:creationId xmlns:a16="http://schemas.microsoft.com/office/drawing/2014/main" id="{F34160AD-836E-E540-9EE2-1E632539E508}"/>
              </a:ext>
            </a:extLst>
          </p:cNvPr>
          <p:cNvSpPr>
            <a:spLocks noGrp="1"/>
          </p:cNvSpPr>
          <p:nvPr>
            <p:ph type="body" sz="quarter" idx="20" hasCustomPrompt="1"/>
          </p:nvPr>
        </p:nvSpPr>
        <p:spPr>
          <a:xfrm>
            <a:off x="448540" y="657741"/>
            <a:ext cx="2508254"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sp>
        <p:nvSpPr>
          <p:cNvPr id="77" name="Text Placeholder 23">
            <a:extLst>
              <a:ext uri="{FF2B5EF4-FFF2-40B4-BE49-F238E27FC236}">
                <a16:creationId xmlns:a16="http://schemas.microsoft.com/office/drawing/2014/main" id="{37B036F7-BC6C-5448-8BC0-A19CAFA454C9}"/>
              </a:ext>
            </a:extLst>
          </p:cNvPr>
          <p:cNvSpPr>
            <a:spLocks noGrp="1"/>
          </p:cNvSpPr>
          <p:nvPr>
            <p:ph type="body" sz="quarter" idx="21" hasCustomPrompt="1"/>
          </p:nvPr>
        </p:nvSpPr>
        <p:spPr>
          <a:xfrm>
            <a:off x="9333428" y="4703787"/>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78" name="Text Placeholder 23">
            <a:extLst>
              <a:ext uri="{FF2B5EF4-FFF2-40B4-BE49-F238E27FC236}">
                <a16:creationId xmlns:a16="http://schemas.microsoft.com/office/drawing/2014/main" id="{78439F53-44AC-0947-BA59-916D5135EB12}"/>
              </a:ext>
            </a:extLst>
          </p:cNvPr>
          <p:cNvSpPr>
            <a:spLocks noGrp="1"/>
          </p:cNvSpPr>
          <p:nvPr>
            <p:ph type="body" sz="quarter" idx="22" hasCustomPrompt="1"/>
          </p:nvPr>
        </p:nvSpPr>
        <p:spPr>
          <a:xfrm>
            <a:off x="9740665" y="2687418"/>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79" name="Text Placeholder 23">
            <a:extLst>
              <a:ext uri="{FF2B5EF4-FFF2-40B4-BE49-F238E27FC236}">
                <a16:creationId xmlns:a16="http://schemas.microsoft.com/office/drawing/2014/main" id="{B98C7777-36F5-1045-B45D-8996EEF4B111}"/>
              </a:ext>
            </a:extLst>
          </p:cNvPr>
          <p:cNvSpPr>
            <a:spLocks noGrp="1"/>
          </p:cNvSpPr>
          <p:nvPr>
            <p:ph type="body" sz="quarter" idx="23" hasCustomPrompt="1"/>
          </p:nvPr>
        </p:nvSpPr>
        <p:spPr>
          <a:xfrm>
            <a:off x="9333429" y="657741"/>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80" name="Text Placeholder 23">
            <a:extLst>
              <a:ext uri="{FF2B5EF4-FFF2-40B4-BE49-F238E27FC236}">
                <a16:creationId xmlns:a16="http://schemas.microsoft.com/office/drawing/2014/main" id="{12A3E5DF-BAD5-C843-AC73-2D0181ED3E4D}"/>
              </a:ext>
            </a:extLst>
          </p:cNvPr>
          <p:cNvSpPr>
            <a:spLocks noGrp="1"/>
          </p:cNvSpPr>
          <p:nvPr>
            <p:ph type="body" sz="quarter" idx="16" hasCustomPrompt="1"/>
          </p:nvPr>
        </p:nvSpPr>
        <p:spPr>
          <a:xfrm>
            <a:off x="438619" y="1271741"/>
            <a:ext cx="2518175"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81" name="Text Placeholder 23">
            <a:extLst>
              <a:ext uri="{FF2B5EF4-FFF2-40B4-BE49-F238E27FC236}">
                <a16:creationId xmlns:a16="http://schemas.microsoft.com/office/drawing/2014/main" id="{77383CD7-6326-9F43-920B-7D2F25202207}"/>
              </a:ext>
            </a:extLst>
          </p:cNvPr>
          <p:cNvSpPr>
            <a:spLocks noGrp="1"/>
          </p:cNvSpPr>
          <p:nvPr>
            <p:ph type="body" sz="quarter" idx="24" hasCustomPrompt="1"/>
          </p:nvPr>
        </p:nvSpPr>
        <p:spPr>
          <a:xfrm>
            <a:off x="382221" y="5294439"/>
            <a:ext cx="244836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82" name="Text Placeholder 23">
            <a:extLst>
              <a:ext uri="{FF2B5EF4-FFF2-40B4-BE49-F238E27FC236}">
                <a16:creationId xmlns:a16="http://schemas.microsoft.com/office/drawing/2014/main" id="{5C47E238-8FEB-8745-BAEE-211345CF7068}"/>
              </a:ext>
            </a:extLst>
          </p:cNvPr>
          <p:cNvSpPr>
            <a:spLocks noGrp="1"/>
          </p:cNvSpPr>
          <p:nvPr>
            <p:ph type="body" sz="quarter" idx="25" hasCustomPrompt="1"/>
          </p:nvPr>
        </p:nvSpPr>
        <p:spPr>
          <a:xfrm>
            <a:off x="382221" y="3304115"/>
            <a:ext cx="2123286"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83" name="Text Placeholder 23">
            <a:extLst>
              <a:ext uri="{FF2B5EF4-FFF2-40B4-BE49-F238E27FC236}">
                <a16:creationId xmlns:a16="http://schemas.microsoft.com/office/drawing/2014/main" id="{567EB23D-0E62-914C-B308-7969AB646E33}"/>
              </a:ext>
            </a:extLst>
          </p:cNvPr>
          <p:cNvSpPr>
            <a:spLocks noGrp="1"/>
          </p:cNvSpPr>
          <p:nvPr>
            <p:ph type="body" sz="quarter" idx="26" hasCustomPrompt="1"/>
          </p:nvPr>
        </p:nvSpPr>
        <p:spPr>
          <a:xfrm>
            <a:off x="9329721" y="1270310"/>
            <a:ext cx="2518175"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84" name="Text Placeholder 23">
            <a:extLst>
              <a:ext uri="{FF2B5EF4-FFF2-40B4-BE49-F238E27FC236}">
                <a16:creationId xmlns:a16="http://schemas.microsoft.com/office/drawing/2014/main" id="{B8F6C282-BB4F-4A40-B092-17DFC5B052F4}"/>
              </a:ext>
            </a:extLst>
          </p:cNvPr>
          <p:cNvSpPr>
            <a:spLocks noGrp="1"/>
          </p:cNvSpPr>
          <p:nvPr>
            <p:ph type="body" sz="quarter" idx="27" hasCustomPrompt="1"/>
          </p:nvPr>
        </p:nvSpPr>
        <p:spPr>
          <a:xfrm>
            <a:off x="9273323" y="5293008"/>
            <a:ext cx="244836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85" name="Text Placeholder 23">
            <a:extLst>
              <a:ext uri="{FF2B5EF4-FFF2-40B4-BE49-F238E27FC236}">
                <a16:creationId xmlns:a16="http://schemas.microsoft.com/office/drawing/2014/main" id="{B13CF27D-45A2-344A-988A-459297E27969}"/>
              </a:ext>
            </a:extLst>
          </p:cNvPr>
          <p:cNvSpPr>
            <a:spLocks noGrp="1"/>
          </p:cNvSpPr>
          <p:nvPr>
            <p:ph type="body" sz="quarter" idx="28" hasCustomPrompt="1"/>
          </p:nvPr>
        </p:nvSpPr>
        <p:spPr>
          <a:xfrm>
            <a:off x="9740665" y="3288256"/>
            <a:ext cx="2123286"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4115244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point Infographic">
    <p:spTree>
      <p:nvGrpSpPr>
        <p:cNvPr id="1" name=""/>
        <p:cNvGrpSpPr/>
        <p:nvPr/>
      </p:nvGrpSpPr>
      <p:grpSpPr>
        <a:xfrm>
          <a:off x="0" y="0"/>
          <a:ext cx="0" cy="0"/>
          <a:chOff x="0" y="0"/>
          <a:chExt cx="0" cy="0"/>
        </a:xfrm>
      </p:grpSpPr>
      <p:sp>
        <p:nvSpPr>
          <p:cNvPr id="120" name="Freeform 119">
            <a:extLst>
              <a:ext uri="{FF2B5EF4-FFF2-40B4-BE49-F238E27FC236}">
                <a16:creationId xmlns:a16="http://schemas.microsoft.com/office/drawing/2014/main" id="{C1EDE1AB-EC00-6045-B690-3902752E794D}"/>
              </a:ext>
            </a:extLst>
          </p:cNvPr>
          <p:cNvSpPr>
            <a:spLocks/>
          </p:cNvSpPr>
          <p:nvPr userDrawn="1"/>
        </p:nvSpPr>
        <p:spPr bwMode="auto">
          <a:xfrm>
            <a:off x="2942028" y="4310064"/>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1" name="Freeform 120">
            <a:extLst>
              <a:ext uri="{FF2B5EF4-FFF2-40B4-BE49-F238E27FC236}">
                <a16:creationId xmlns:a16="http://schemas.microsoft.com/office/drawing/2014/main" id="{36FD17B2-203E-994E-9A8F-32DCD8C38BD5}"/>
              </a:ext>
            </a:extLst>
          </p:cNvPr>
          <p:cNvSpPr>
            <a:spLocks/>
          </p:cNvSpPr>
          <p:nvPr userDrawn="1"/>
        </p:nvSpPr>
        <p:spPr bwMode="auto">
          <a:xfrm>
            <a:off x="3708790" y="2168526"/>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2" name="Freeform 121">
            <a:extLst>
              <a:ext uri="{FF2B5EF4-FFF2-40B4-BE49-F238E27FC236}">
                <a16:creationId xmlns:a16="http://schemas.microsoft.com/office/drawing/2014/main" id="{71318882-0B8D-F243-A1A7-6027A95A4E6E}"/>
              </a:ext>
            </a:extLst>
          </p:cNvPr>
          <p:cNvSpPr>
            <a:spLocks/>
          </p:cNvSpPr>
          <p:nvPr userDrawn="1"/>
        </p:nvSpPr>
        <p:spPr bwMode="auto">
          <a:xfrm>
            <a:off x="5597915" y="1547814"/>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3" name="Freeform 122">
            <a:extLst>
              <a:ext uri="{FF2B5EF4-FFF2-40B4-BE49-F238E27FC236}">
                <a16:creationId xmlns:a16="http://schemas.microsoft.com/office/drawing/2014/main" id="{598639F3-231B-A74D-B01B-B20F4E391DDD}"/>
              </a:ext>
            </a:extLst>
          </p:cNvPr>
          <p:cNvSpPr>
            <a:spLocks/>
          </p:cNvSpPr>
          <p:nvPr userDrawn="1"/>
        </p:nvSpPr>
        <p:spPr bwMode="auto">
          <a:xfrm>
            <a:off x="7582290" y="2263776"/>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4" name="Freeform 123">
            <a:extLst>
              <a:ext uri="{FF2B5EF4-FFF2-40B4-BE49-F238E27FC236}">
                <a16:creationId xmlns:a16="http://schemas.microsoft.com/office/drawing/2014/main" id="{E2CD92CF-4F9D-D546-91A6-554A9BEBF0DC}"/>
              </a:ext>
            </a:extLst>
          </p:cNvPr>
          <p:cNvSpPr>
            <a:spLocks/>
          </p:cNvSpPr>
          <p:nvPr userDrawn="1"/>
        </p:nvSpPr>
        <p:spPr bwMode="auto">
          <a:xfrm>
            <a:off x="8279203" y="4314826"/>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6" name="Freeform 45">
            <a:extLst>
              <a:ext uri="{FF2B5EF4-FFF2-40B4-BE49-F238E27FC236}">
                <a16:creationId xmlns:a16="http://schemas.microsoft.com/office/drawing/2014/main" id="{ADA8308F-A363-5E41-A5DA-3BA461C67181}"/>
              </a:ext>
            </a:extLst>
          </p:cNvPr>
          <p:cNvSpPr>
            <a:spLocks/>
          </p:cNvSpPr>
          <p:nvPr userDrawn="1"/>
        </p:nvSpPr>
        <p:spPr bwMode="auto">
          <a:xfrm>
            <a:off x="2842725" y="4271963"/>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7" name="Freeform 46">
            <a:extLst>
              <a:ext uri="{FF2B5EF4-FFF2-40B4-BE49-F238E27FC236}">
                <a16:creationId xmlns:a16="http://schemas.microsoft.com/office/drawing/2014/main" id="{DC23B0DC-6122-FA4F-8BE7-536DF490DB9F}"/>
              </a:ext>
            </a:extLst>
          </p:cNvPr>
          <p:cNvSpPr>
            <a:spLocks/>
          </p:cNvSpPr>
          <p:nvPr userDrawn="1"/>
        </p:nvSpPr>
        <p:spPr bwMode="auto">
          <a:xfrm>
            <a:off x="3609487" y="2130425"/>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8" name="Freeform 47">
            <a:extLst>
              <a:ext uri="{FF2B5EF4-FFF2-40B4-BE49-F238E27FC236}">
                <a16:creationId xmlns:a16="http://schemas.microsoft.com/office/drawing/2014/main" id="{CBBEF1FA-6078-234B-AD94-B619207B4212}"/>
              </a:ext>
            </a:extLst>
          </p:cNvPr>
          <p:cNvSpPr>
            <a:spLocks/>
          </p:cNvSpPr>
          <p:nvPr userDrawn="1"/>
        </p:nvSpPr>
        <p:spPr bwMode="auto">
          <a:xfrm>
            <a:off x="5498612" y="1509713"/>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9" name="Freeform 48">
            <a:extLst>
              <a:ext uri="{FF2B5EF4-FFF2-40B4-BE49-F238E27FC236}">
                <a16:creationId xmlns:a16="http://schemas.microsoft.com/office/drawing/2014/main" id="{97981ACB-C715-A749-8760-6280DC304FA2}"/>
              </a:ext>
            </a:extLst>
          </p:cNvPr>
          <p:cNvSpPr>
            <a:spLocks/>
          </p:cNvSpPr>
          <p:nvPr userDrawn="1"/>
        </p:nvSpPr>
        <p:spPr bwMode="auto">
          <a:xfrm>
            <a:off x="7482987" y="2225675"/>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0" name="Freeform 49">
            <a:extLst>
              <a:ext uri="{FF2B5EF4-FFF2-40B4-BE49-F238E27FC236}">
                <a16:creationId xmlns:a16="http://schemas.microsoft.com/office/drawing/2014/main" id="{F6CC10FC-A3A0-254F-954C-AF3FDB4CEE82}"/>
              </a:ext>
            </a:extLst>
          </p:cNvPr>
          <p:cNvSpPr>
            <a:spLocks/>
          </p:cNvSpPr>
          <p:nvPr userDrawn="1"/>
        </p:nvSpPr>
        <p:spPr bwMode="auto">
          <a:xfrm>
            <a:off x="8179900" y="4276725"/>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1" name="Freeform 50">
            <a:extLst>
              <a:ext uri="{FF2B5EF4-FFF2-40B4-BE49-F238E27FC236}">
                <a16:creationId xmlns:a16="http://schemas.microsoft.com/office/drawing/2014/main" id="{153D40FA-47EF-7343-8272-24CAED03A987}"/>
              </a:ext>
            </a:extLst>
          </p:cNvPr>
          <p:cNvSpPr>
            <a:spLocks/>
          </p:cNvSpPr>
          <p:nvPr userDrawn="1"/>
        </p:nvSpPr>
        <p:spPr bwMode="auto">
          <a:xfrm>
            <a:off x="3857137" y="4760913"/>
            <a:ext cx="1685925" cy="33338"/>
          </a:xfrm>
          <a:custGeom>
            <a:avLst/>
            <a:gdLst>
              <a:gd name="T0" fmla="*/ 443 w 443"/>
              <a:gd name="T1" fmla="*/ 0 h 9"/>
              <a:gd name="T2" fmla="*/ 0 w 443"/>
              <a:gd name="T3" fmla="*/ 9 h 9"/>
            </a:gdLst>
            <a:ahLst/>
            <a:cxnLst>
              <a:cxn ang="0">
                <a:pos x="T0" y="T1"/>
              </a:cxn>
              <a:cxn ang="0">
                <a:pos x="T2" y="T3"/>
              </a:cxn>
            </a:cxnLst>
            <a:rect l="0" t="0" r="r" b="b"/>
            <a:pathLst>
              <a:path w="443" h="9">
                <a:moveTo>
                  <a:pt x="443" y="0"/>
                </a:moveTo>
                <a:cubicBezTo>
                  <a:pt x="299" y="4"/>
                  <a:pt x="144" y="8"/>
                  <a:pt x="0" y="9"/>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2" name="Freeform 51">
            <a:extLst>
              <a:ext uri="{FF2B5EF4-FFF2-40B4-BE49-F238E27FC236}">
                <a16:creationId xmlns:a16="http://schemas.microsoft.com/office/drawing/2014/main" id="{D539C348-1100-D947-8390-4B489B0D57C2}"/>
              </a:ext>
            </a:extLst>
          </p:cNvPr>
          <p:cNvSpPr>
            <a:spLocks/>
          </p:cNvSpPr>
          <p:nvPr userDrawn="1"/>
        </p:nvSpPr>
        <p:spPr bwMode="auto">
          <a:xfrm>
            <a:off x="4481025" y="3017838"/>
            <a:ext cx="1227138" cy="1381125"/>
          </a:xfrm>
          <a:custGeom>
            <a:avLst/>
            <a:gdLst>
              <a:gd name="T0" fmla="*/ 0 w 322"/>
              <a:gd name="T1" fmla="*/ 0 h 362"/>
              <a:gd name="T2" fmla="*/ 163 w 322"/>
              <a:gd name="T3" fmla="*/ 166 h 362"/>
              <a:gd name="T4" fmla="*/ 322 w 322"/>
              <a:gd name="T5" fmla="*/ 362 h 362"/>
            </a:gdLst>
            <a:ahLst/>
            <a:cxnLst>
              <a:cxn ang="0">
                <a:pos x="T0" y="T1"/>
              </a:cxn>
              <a:cxn ang="0">
                <a:pos x="T2" y="T3"/>
              </a:cxn>
              <a:cxn ang="0">
                <a:pos x="T4" y="T5"/>
              </a:cxn>
            </a:cxnLst>
            <a:rect l="0" t="0" r="r" b="b"/>
            <a:pathLst>
              <a:path w="322" h="362">
                <a:moveTo>
                  <a:pt x="0" y="0"/>
                </a:moveTo>
                <a:cubicBezTo>
                  <a:pt x="58" y="53"/>
                  <a:pt x="113" y="105"/>
                  <a:pt x="163" y="166"/>
                </a:cubicBezTo>
                <a:cubicBezTo>
                  <a:pt x="216" y="232"/>
                  <a:pt x="260" y="304"/>
                  <a:pt x="322" y="362"/>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3" name="Freeform 52">
            <a:extLst>
              <a:ext uri="{FF2B5EF4-FFF2-40B4-BE49-F238E27FC236}">
                <a16:creationId xmlns:a16="http://schemas.microsoft.com/office/drawing/2014/main" id="{7DBCF9F3-FD10-FC42-BE3D-6109BDE2DF83}"/>
              </a:ext>
            </a:extLst>
          </p:cNvPr>
          <p:cNvSpPr>
            <a:spLocks/>
          </p:cNvSpPr>
          <p:nvPr userDrawn="1"/>
        </p:nvSpPr>
        <p:spPr bwMode="auto">
          <a:xfrm>
            <a:off x="6005025" y="2522538"/>
            <a:ext cx="14288" cy="1754188"/>
          </a:xfrm>
          <a:custGeom>
            <a:avLst/>
            <a:gdLst>
              <a:gd name="T0" fmla="*/ 4 w 4"/>
              <a:gd name="T1" fmla="*/ 0 h 460"/>
              <a:gd name="T2" fmla="*/ 4 w 4"/>
              <a:gd name="T3" fmla="*/ 460 h 460"/>
            </a:gdLst>
            <a:ahLst/>
            <a:cxnLst>
              <a:cxn ang="0">
                <a:pos x="T0" y="T1"/>
              </a:cxn>
              <a:cxn ang="0">
                <a:pos x="T2" y="T3"/>
              </a:cxn>
            </a:cxnLst>
            <a:rect l="0" t="0" r="r" b="b"/>
            <a:pathLst>
              <a:path w="4" h="460">
                <a:moveTo>
                  <a:pt x="4" y="0"/>
                </a:moveTo>
                <a:cubicBezTo>
                  <a:pt x="0" y="153"/>
                  <a:pt x="0" y="306"/>
                  <a:pt x="4" y="46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4" name="Freeform 53">
            <a:extLst>
              <a:ext uri="{FF2B5EF4-FFF2-40B4-BE49-F238E27FC236}">
                <a16:creationId xmlns:a16="http://schemas.microsoft.com/office/drawing/2014/main" id="{0B72D39C-7F39-9143-83D1-387681632F0D}"/>
              </a:ext>
            </a:extLst>
          </p:cNvPr>
          <p:cNvSpPr>
            <a:spLocks/>
          </p:cNvSpPr>
          <p:nvPr userDrawn="1"/>
        </p:nvSpPr>
        <p:spPr bwMode="auto">
          <a:xfrm>
            <a:off x="6339987" y="3113088"/>
            <a:ext cx="1298575" cy="1319213"/>
          </a:xfrm>
          <a:custGeom>
            <a:avLst/>
            <a:gdLst>
              <a:gd name="T0" fmla="*/ 0 w 341"/>
              <a:gd name="T1" fmla="*/ 346 h 346"/>
              <a:gd name="T2" fmla="*/ 341 w 341"/>
              <a:gd name="T3" fmla="*/ 0 h 346"/>
            </a:gdLst>
            <a:ahLst/>
            <a:cxnLst>
              <a:cxn ang="0">
                <a:pos x="T0" y="T1"/>
              </a:cxn>
              <a:cxn ang="0">
                <a:pos x="T2" y="T3"/>
              </a:cxn>
            </a:cxnLst>
            <a:rect l="0" t="0" r="r" b="b"/>
            <a:pathLst>
              <a:path w="341" h="346">
                <a:moveTo>
                  <a:pt x="0" y="346"/>
                </a:moveTo>
                <a:cubicBezTo>
                  <a:pt x="109" y="225"/>
                  <a:pt x="211" y="99"/>
                  <a:pt x="34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5" name="Freeform 54">
            <a:extLst>
              <a:ext uri="{FF2B5EF4-FFF2-40B4-BE49-F238E27FC236}">
                <a16:creationId xmlns:a16="http://schemas.microsoft.com/office/drawing/2014/main" id="{43D15176-DFA1-B241-9297-DE6F3301919A}"/>
              </a:ext>
            </a:extLst>
          </p:cNvPr>
          <p:cNvSpPr>
            <a:spLocks/>
          </p:cNvSpPr>
          <p:nvPr userDrawn="1"/>
        </p:nvSpPr>
        <p:spPr bwMode="auto">
          <a:xfrm>
            <a:off x="6476512" y="4722813"/>
            <a:ext cx="1725613" cy="22225"/>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56" name="Group 55">
            <a:extLst>
              <a:ext uri="{FF2B5EF4-FFF2-40B4-BE49-F238E27FC236}">
                <a16:creationId xmlns:a16="http://schemas.microsoft.com/office/drawing/2014/main" id="{CA04D651-BF92-FE46-AA19-152A5E16B72A}"/>
              </a:ext>
            </a:extLst>
          </p:cNvPr>
          <p:cNvGrpSpPr/>
          <p:nvPr userDrawn="1"/>
        </p:nvGrpSpPr>
        <p:grpSpPr>
          <a:xfrm>
            <a:off x="5547825" y="4260850"/>
            <a:ext cx="947738" cy="957263"/>
            <a:chOff x="5618163" y="4260850"/>
            <a:chExt cx="947738" cy="957263"/>
          </a:xfrm>
        </p:grpSpPr>
        <p:sp>
          <p:nvSpPr>
            <p:cNvPr id="57" name="Freeform 56">
              <a:extLst>
                <a:ext uri="{FF2B5EF4-FFF2-40B4-BE49-F238E27FC236}">
                  <a16:creationId xmlns:a16="http://schemas.microsoft.com/office/drawing/2014/main" id="{0FFFB000-4377-1540-8930-51D451D60596}"/>
                </a:ext>
              </a:extLst>
            </p:cNvPr>
            <p:cNvSpPr>
              <a:spLocks/>
            </p:cNvSpPr>
            <p:nvPr/>
          </p:nvSpPr>
          <p:spPr bwMode="auto">
            <a:xfrm>
              <a:off x="5618163" y="4260850"/>
              <a:ext cx="947738" cy="957263"/>
            </a:xfrm>
            <a:custGeom>
              <a:avLst/>
              <a:gdLst>
                <a:gd name="T0" fmla="*/ 136 w 249"/>
                <a:gd name="T1" fmla="*/ 10 h 251"/>
                <a:gd name="T2" fmla="*/ 244 w 249"/>
                <a:gd name="T3" fmla="*/ 142 h 251"/>
                <a:gd name="T4" fmla="*/ 113 w 249"/>
                <a:gd name="T5" fmla="*/ 247 h 251"/>
                <a:gd name="T6" fmla="*/ 3 w 249"/>
                <a:gd name="T7" fmla="*/ 125 h 251"/>
                <a:gd name="T8" fmla="*/ 136 w 249"/>
                <a:gd name="T9" fmla="*/ 10 h 251"/>
              </a:gdLst>
              <a:ahLst/>
              <a:cxnLst>
                <a:cxn ang="0">
                  <a:pos x="T0" y="T1"/>
                </a:cxn>
                <a:cxn ang="0">
                  <a:pos x="T2" y="T3"/>
                </a:cxn>
                <a:cxn ang="0">
                  <a:pos x="T4" y="T5"/>
                </a:cxn>
                <a:cxn ang="0">
                  <a:pos x="T6" y="T7"/>
                </a:cxn>
                <a:cxn ang="0">
                  <a:pos x="T8" y="T9"/>
                </a:cxn>
              </a:cxnLst>
              <a:rect l="0" t="0" r="r" b="b"/>
              <a:pathLst>
                <a:path w="249" h="251">
                  <a:moveTo>
                    <a:pt x="136" y="10"/>
                  </a:moveTo>
                  <a:cubicBezTo>
                    <a:pt x="202" y="20"/>
                    <a:pt x="249" y="75"/>
                    <a:pt x="244" y="142"/>
                  </a:cubicBezTo>
                  <a:cubicBezTo>
                    <a:pt x="239" y="210"/>
                    <a:pt x="178" y="251"/>
                    <a:pt x="113" y="247"/>
                  </a:cubicBezTo>
                  <a:cubicBezTo>
                    <a:pt x="47" y="242"/>
                    <a:pt x="0" y="192"/>
                    <a:pt x="3" y="125"/>
                  </a:cubicBezTo>
                  <a:cubicBezTo>
                    <a:pt x="5" y="58"/>
                    <a:pt x="67" y="0"/>
                    <a:pt x="136" y="1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8" name="Freeform 57">
              <a:extLst>
                <a:ext uri="{FF2B5EF4-FFF2-40B4-BE49-F238E27FC236}">
                  <a16:creationId xmlns:a16="http://schemas.microsoft.com/office/drawing/2014/main" id="{DA7ED9F0-6927-B647-8AEE-FC63018F863F}"/>
                </a:ext>
              </a:extLst>
            </p:cNvPr>
            <p:cNvSpPr>
              <a:spLocks/>
            </p:cNvSpPr>
            <p:nvPr/>
          </p:nvSpPr>
          <p:spPr bwMode="auto">
            <a:xfrm>
              <a:off x="6032500" y="4295775"/>
              <a:ext cx="533400" cy="922338"/>
            </a:xfrm>
            <a:custGeom>
              <a:avLst/>
              <a:gdLst>
                <a:gd name="T0" fmla="*/ 27 w 140"/>
                <a:gd name="T1" fmla="*/ 1 h 242"/>
                <a:gd name="T2" fmla="*/ 0 w 140"/>
                <a:gd name="T3" fmla="*/ 1 h 242"/>
                <a:gd name="T4" fmla="*/ 4 w 140"/>
                <a:gd name="T5" fmla="*/ 1 h 242"/>
                <a:gd name="T6" fmla="*/ 112 w 140"/>
                <a:gd name="T7" fmla="*/ 133 h 242"/>
                <a:gd name="T8" fmla="*/ 3 w 140"/>
                <a:gd name="T9" fmla="*/ 237 h 242"/>
                <a:gd name="T10" fmla="*/ 4 w 140"/>
                <a:gd name="T11" fmla="*/ 238 h 242"/>
                <a:gd name="T12" fmla="*/ 135 w 140"/>
                <a:gd name="T13" fmla="*/ 133 h 242"/>
                <a:gd name="T14" fmla="*/ 27 w 140"/>
                <a:gd name="T15" fmla="*/ 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2">
                  <a:moveTo>
                    <a:pt x="27" y="1"/>
                  </a:moveTo>
                  <a:cubicBezTo>
                    <a:pt x="18" y="0"/>
                    <a:pt x="9" y="0"/>
                    <a:pt x="0" y="1"/>
                  </a:cubicBezTo>
                  <a:cubicBezTo>
                    <a:pt x="1" y="1"/>
                    <a:pt x="3" y="1"/>
                    <a:pt x="4" y="1"/>
                  </a:cubicBezTo>
                  <a:cubicBezTo>
                    <a:pt x="70" y="11"/>
                    <a:pt x="117" y="66"/>
                    <a:pt x="112" y="133"/>
                  </a:cubicBezTo>
                  <a:cubicBezTo>
                    <a:pt x="108" y="193"/>
                    <a:pt x="59" y="233"/>
                    <a:pt x="3" y="237"/>
                  </a:cubicBezTo>
                  <a:cubicBezTo>
                    <a:pt x="3" y="237"/>
                    <a:pt x="4" y="237"/>
                    <a:pt x="4" y="238"/>
                  </a:cubicBezTo>
                  <a:cubicBezTo>
                    <a:pt x="69" y="242"/>
                    <a:pt x="130" y="201"/>
                    <a:pt x="135" y="133"/>
                  </a:cubicBezTo>
                  <a:cubicBezTo>
                    <a:pt x="140" y="66"/>
                    <a:pt x="93" y="11"/>
                    <a:pt x="27"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Line 18">
              <a:extLst>
                <a:ext uri="{FF2B5EF4-FFF2-40B4-BE49-F238E27FC236}">
                  <a16:creationId xmlns:a16="http://schemas.microsoft.com/office/drawing/2014/main" id="{795EE5EB-F898-BB4E-ADBB-3F2DA285522A}"/>
                </a:ext>
              </a:extLst>
            </p:cNvPr>
            <p:cNvSpPr>
              <a:spLocks noChangeShapeType="1"/>
            </p:cNvSpPr>
            <p:nvPr/>
          </p:nvSpPr>
          <p:spPr bwMode="auto">
            <a:xfrm flipH="1">
              <a:off x="6292850" y="4367213"/>
              <a:ext cx="33338" cy="381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Line 19">
              <a:extLst>
                <a:ext uri="{FF2B5EF4-FFF2-40B4-BE49-F238E27FC236}">
                  <a16:creationId xmlns:a16="http://schemas.microsoft.com/office/drawing/2014/main" id="{CF4F3384-B9D2-1D4F-AD76-4C04A48418D3}"/>
                </a:ext>
              </a:extLst>
            </p:cNvPr>
            <p:cNvSpPr>
              <a:spLocks noChangeShapeType="1"/>
            </p:cNvSpPr>
            <p:nvPr/>
          </p:nvSpPr>
          <p:spPr bwMode="auto">
            <a:xfrm flipH="1">
              <a:off x="6353175" y="4421188"/>
              <a:ext cx="46038" cy="4603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5" name="Line 20">
              <a:extLst>
                <a:ext uri="{FF2B5EF4-FFF2-40B4-BE49-F238E27FC236}">
                  <a16:creationId xmlns:a16="http://schemas.microsoft.com/office/drawing/2014/main" id="{869AA87F-6306-4940-8572-5C3F8B791B37}"/>
                </a:ext>
              </a:extLst>
            </p:cNvPr>
            <p:cNvSpPr>
              <a:spLocks noChangeShapeType="1"/>
            </p:cNvSpPr>
            <p:nvPr/>
          </p:nvSpPr>
          <p:spPr bwMode="auto">
            <a:xfrm flipH="1">
              <a:off x="6402388" y="4486275"/>
              <a:ext cx="53975" cy="523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6" name="Line 21">
              <a:extLst>
                <a:ext uri="{FF2B5EF4-FFF2-40B4-BE49-F238E27FC236}">
                  <a16:creationId xmlns:a16="http://schemas.microsoft.com/office/drawing/2014/main" id="{34D16FA9-B076-D540-819D-635A527387FB}"/>
                </a:ext>
              </a:extLst>
            </p:cNvPr>
            <p:cNvSpPr>
              <a:spLocks noChangeShapeType="1"/>
            </p:cNvSpPr>
            <p:nvPr/>
          </p:nvSpPr>
          <p:spPr bwMode="auto">
            <a:xfrm flipH="1">
              <a:off x="6440488" y="4557713"/>
              <a:ext cx="60325" cy="650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7" name="Line 22">
              <a:extLst>
                <a:ext uri="{FF2B5EF4-FFF2-40B4-BE49-F238E27FC236}">
                  <a16:creationId xmlns:a16="http://schemas.microsoft.com/office/drawing/2014/main" id="{F23032BD-CD9C-AE4B-9B56-85A216F5A07C}"/>
                </a:ext>
              </a:extLst>
            </p:cNvPr>
            <p:cNvSpPr>
              <a:spLocks noChangeShapeType="1"/>
            </p:cNvSpPr>
            <p:nvPr/>
          </p:nvSpPr>
          <p:spPr bwMode="auto">
            <a:xfrm flipH="1">
              <a:off x="6459538" y="4649788"/>
              <a:ext cx="76200" cy="762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8" name="Line 23">
              <a:extLst>
                <a:ext uri="{FF2B5EF4-FFF2-40B4-BE49-F238E27FC236}">
                  <a16:creationId xmlns:a16="http://schemas.microsoft.com/office/drawing/2014/main" id="{C0D620F6-2DE4-9548-AF17-5E6D19F967C9}"/>
                </a:ext>
              </a:extLst>
            </p:cNvPr>
            <p:cNvSpPr>
              <a:spLocks noChangeShapeType="1"/>
            </p:cNvSpPr>
            <p:nvPr/>
          </p:nvSpPr>
          <p:spPr bwMode="auto">
            <a:xfrm flipH="1">
              <a:off x="6451600" y="4756150"/>
              <a:ext cx="95250" cy="9525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9" name="Line 24">
              <a:extLst>
                <a:ext uri="{FF2B5EF4-FFF2-40B4-BE49-F238E27FC236}">
                  <a16:creationId xmlns:a16="http://schemas.microsoft.com/office/drawing/2014/main" id="{1FBDB080-70AF-3243-B880-B4360065E81C}"/>
                </a:ext>
              </a:extLst>
            </p:cNvPr>
            <p:cNvSpPr>
              <a:spLocks noChangeShapeType="1"/>
            </p:cNvSpPr>
            <p:nvPr/>
          </p:nvSpPr>
          <p:spPr bwMode="auto">
            <a:xfrm flipH="1">
              <a:off x="6345238" y="4889500"/>
              <a:ext cx="190500" cy="1905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70" name="Group 69">
            <a:extLst>
              <a:ext uri="{FF2B5EF4-FFF2-40B4-BE49-F238E27FC236}">
                <a16:creationId xmlns:a16="http://schemas.microsoft.com/office/drawing/2014/main" id="{AB41C0E7-329F-074F-A2D2-F9A56DA7B815}"/>
              </a:ext>
            </a:extLst>
          </p:cNvPr>
          <p:cNvGrpSpPr/>
          <p:nvPr userDrawn="1"/>
        </p:nvGrpSpPr>
        <p:grpSpPr>
          <a:xfrm>
            <a:off x="5366055" y="4632325"/>
            <a:ext cx="1382713" cy="2225675"/>
            <a:chOff x="5549900" y="4633913"/>
            <a:chExt cx="1382713" cy="2225675"/>
          </a:xfrm>
        </p:grpSpPr>
        <p:sp>
          <p:nvSpPr>
            <p:cNvPr id="86" name="Freeform 85">
              <a:extLst>
                <a:ext uri="{FF2B5EF4-FFF2-40B4-BE49-F238E27FC236}">
                  <a16:creationId xmlns:a16="http://schemas.microsoft.com/office/drawing/2014/main" id="{FFF15364-2DD6-EA40-8105-89AD7617713D}"/>
                </a:ext>
              </a:extLst>
            </p:cNvPr>
            <p:cNvSpPr>
              <a:spLocks/>
            </p:cNvSpPr>
            <p:nvPr/>
          </p:nvSpPr>
          <p:spPr bwMode="auto">
            <a:xfrm>
              <a:off x="5994400" y="6205538"/>
              <a:ext cx="868363" cy="220663"/>
            </a:xfrm>
            <a:custGeom>
              <a:avLst/>
              <a:gdLst>
                <a:gd name="T0" fmla="*/ 0 w 228"/>
                <a:gd name="T1" fmla="*/ 58 h 58"/>
                <a:gd name="T2" fmla="*/ 0 w 228"/>
                <a:gd name="T3" fmla="*/ 3 h 58"/>
                <a:gd name="T4" fmla="*/ 228 w 228"/>
                <a:gd name="T5" fmla="*/ 0 h 58"/>
                <a:gd name="T6" fmla="*/ 228 w 228"/>
                <a:gd name="T7" fmla="*/ 37 h 58"/>
                <a:gd name="T8" fmla="*/ 228 w 228"/>
                <a:gd name="T9" fmla="*/ 47 h 58"/>
              </a:gdLst>
              <a:ahLst/>
              <a:cxnLst>
                <a:cxn ang="0">
                  <a:pos x="T0" y="T1"/>
                </a:cxn>
                <a:cxn ang="0">
                  <a:pos x="T2" y="T3"/>
                </a:cxn>
                <a:cxn ang="0">
                  <a:pos x="T4" y="T5"/>
                </a:cxn>
                <a:cxn ang="0">
                  <a:pos x="T6" y="T7"/>
                </a:cxn>
                <a:cxn ang="0">
                  <a:pos x="T8" y="T9"/>
                </a:cxn>
              </a:cxnLst>
              <a:rect l="0" t="0" r="r" b="b"/>
              <a:pathLst>
                <a:path w="228" h="58">
                  <a:moveTo>
                    <a:pt x="0" y="58"/>
                  </a:moveTo>
                  <a:cubicBezTo>
                    <a:pt x="0" y="40"/>
                    <a:pt x="0" y="21"/>
                    <a:pt x="0" y="3"/>
                  </a:cubicBezTo>
                  <a:cubicBezTo>
                    <a:pt x="76" y="2"/>
                    <a:pt x="152" y="1"/>
                    <a:pt x="228" y="0"/>
                  </a:cubicBezTo>
                  <a:cubicBezTo>
                    <a:pt x="228" y="13"/>
                    <a:pt x="228" y="25"/>
                    <a:pt x="228" y="37"/>
                  </a:cubicBezTo>
                  <a:cubicBezTo>
                    <a:pt x="228" y="41"/>
                    <a:pt x="228" y="44"/>
                    <a:pt x="228" y="4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86">
              <a:extLst>
                <a:ext uri="{FF2B5EF4-FFF2-40B4-BE49-F238E27FC236}">
                  <a16:creationId xmlns:a16="http://schemas.microsoft.com/office/drawing/2014/main" id="{724110F9-1DEF-014B-84E8-34E486E1205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87">
              <a:extLst>
                <a:ext uri="{FF2B5EF4-FFF2-40B4-BE49-F238E27FC236}">
                  <a16:creationId xmlns:a16="http://schemas.microsoft.com/office/drawing/2014/main" id="{1D9579EC-438A-4149-8BDA-68324B1138C1}"/>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88">
              <a:extLst>
                <a:ext uri="{FF2B5EF4-FFF2-40B4-BE49-F238E27FC236}">
                  <a16:creationId xmlns:a16="http://schemas.microsoft.com/office/drawing/2014/main" id="{263C4501-FDE9-584A-B8EA-CD2177E0B8A8}"/>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89">
              <a:extLst>
                <a:ext uri="{FF2B5EF4-FFF2-40B4-BE49-F238E27FC236}">
                  <a16:creationId xmlns:a16="http://schemas.microsoft.com/office/drawing/2014/main" id="{929C1869-1F0F-AC4C-B426-C15D56B02627}"/>
                </a:ext>
              </a:extLst>
            </p:cNvPr>
            <p:cNvSpPr>
              <a:spLocks/>
            </p:cNvSpPr>
            <p:nvPr/>
          </p:nvSpPr>
          <p:spPr bwMode="auto">
            <a:xfrm>
              <a:off x="5972175" y="6415088"/>
              <a:ext cx="960438" cy="444500"/>
            </a:xfrm>
            <a:custGeom>
              <a:avLst/>
              <a:gdLst>
                <a:gd name="T0" fmla="*/ 3 w 252"/>
                <a:gd name="T1" fmla="*/ 116 h 117"/>
                <a:gd name="T2" fmla="*/ 0 w 252"/>
                <a:gd name="T3" fmla="*/ 2 h 117"/>
                <a:gd name="T4" fmla="*/ 250 w 252"/>
                <a:gd name="T5" fmla="*/ 0 h 117"/>
                <a:gd name="T6" fmla="*/ 252 w 252"/>
                <a:gd name="T7" fmla="*/ 117 h 117"/>
              </a:gdLst>
              <a:ahLst/>
              <a:cxnLst>
                <a:cxn ang="0">
                  <a:pos x="T0" y="T1"/>
                </a:cxn>
                <a:cxn ang="0">
                  <a:pos x="T2" y="T3"/>
                </a:cxn>
                <a:cxn ang="0">
                  <a:pos x="T4" y="T5"/>
                </a:cxn>
                <a:cxn ang="0">
                  <a:pos x="T6" y="T7"/>
                </a:cxn>
              </a:cxnLst>
              <a:rect l="0" t="0" r="r" b="b"/>
              <a:pathLst>
                <a:path w="252" h="117">
                  <a:moveTo>
                    <a:pt x="3" y="116"/>
                  </a:moveTo>
                  <a:cubicBezTo>
                    <a:pt x="3" y="64"/>
                    <a:pt x="1" y="55"/>
                    <a:pt x="0" y="2"/>
                  </a:cubicBezTo>
                  <a:cubicBezTo>
                    <a:pt x="83" y="2"/>
                    <a:pt x="167" y="0"/>
                    <a:pt x="250" y="0"/>
                  </a:cubicBezTo>
                  <a:cubicBezTo>
                    <a:pt x="248" y="53"/>
                    <a:pt x="249" y="64"/>
                    <a:pt x="252" y="11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90">
              <a:extLst>
                <a:ext uri="{FF2B5EF4-FFF2-40B4-BE49-F238E27FC236}">
                  <a16:creationId xmlns:a16="http://schemas.microsoft.com/office/drawing/2014/main" id="{0590CC22-F76F-504F-893C-D770B23CFAED}"/>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2" name="Freeform 91">
              <a:extLst>
                <a:ext uri="{FF2B5EF4-FFF2-40B4-BE49-F238E27FC236}">
                  <a16:creationId xmlns:a16="http://schemas.microsoft.com/office/drawing/2014/main" id="{FB4453BC-CBA9-E449-820F-323172BCE29C}"/>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chemeClr val="bg2"/>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3" name="Freeform 92">
              <a:extLst>
                <a:ext uri="{FF2B5EF4-FFF2-40B4-BE49-F238E27FC236}">
                  <a16:creationId xmlns:a16="http://schemas.microsoft.com/office/drawing/2014/main" id="{E1E50BA1-902A-104E-82E2-07CEDEEE18E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4" name="Freeform 93">
              <a:extLst>
                <a:ext uri="{FF2B5EF4-FFF2-40B4-BE49-F238E27FC236}">
                  <a16:creationId xmlns:a16="http://schemas.microsoft.com/office/drawing/2014/main" id="{713E80F8-9E44-8F41-857B-340EF5AA058B}"/>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5" name="Freeform 94">
              <a:extLst>
                <a:ext uri="{FF2B5EF4-FFF2-40B4-BE49-F238E27FC236}">
                  <a16:creationId xmlns:a16="http://schemas.microsoft.com/office/drawing/2014/main" id="{C908589F-008F-F043-95CA-95A452E987B0}"/>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6" name="Freeform 95">
              <a:extLst>
                <a:ext uri="{FF2B5EF4-FFF2-40B4-BE49-F238E27FC236}">
                  <a16:creationId xmlns:a16="http://schemas.microsoft.com/office/drawing/2014/main" id="{CD7BDC25-CC21-334B-9B31-DE7F79F90167}"/>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7" name="Freeform 96">
              <a:extLst>
                <a:ext uri="{FF2B5EF4-FFF2-40B4-BE49-F238E27FC236}">
                  <a16:creationId xmlns:a16="http://schemas.microsoft.com/office/drawing/2014/main" id="{7E30E2AD-4E93-7B42-9F2C-A6C38040D897}"/>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8" name="Freeform 97">
              <a:extLst>
                <a:ext uri="{FF2B5EF4-FFF2-40B4-BE49-F238E27FC236}">
                  <a16:creationId xmlns:a16="http://schemas.microsoft.com/office/drawing/2014/main" id="{228D3406-FA9E-5041-8FB0-667DE67BF055}"/>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115" name="Text Placeholder 23">
            <a:extLst>
              <a:ext uri="{FF2B5EF4-FFF2-40B4-BE49-F238E27FC236}">
                <a16:creationId xmlns:a16="http://schemas.microsoft.com/office/drawing/2014/main" id="{3D61CCDC-B675-CB4E-A70B-FCF748896837}"/>
              </a:ext>
            </a:extLst>
          </p:cNvPr>
          <p:cNvSpPr>
            <a:spLocks noGrp="1"/>
          </p:cNvSpPr>
          <p:nvPr>
            <p:ph type="body" sz="quarter" idx="18" hasCustomPrompt="1"/>
          </p:nvPr>
        </p:nvSpPr>
        <p:spPr>
          <a:xfrm>
            <a:off x="337625" y="4432301"/>
            <a:ext cx="224163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16" name="Text Placeholder 23">
            <a:extLst>
              <a:ext uri="{FF2B5EF4-FFF2-40B4-BE49-F238E27FC236}">
                <a16:creationId xmlns:a16="http://schemas.microsoft.com/office/drawing/2014/main" id="{6C5FAE2C-8D0E-DA42-9E4E-1EB624C6957A}"/>
              </a:ext>
            </a:extLst>
          </p:cNvPr>
          <p:cNvSpPr>
            <a:spLocks noGrp="1"/>
          </p:cNvSpPr>
          <p:nvPr>
            <p:ph type="body" sz="quarter" idx="19" hasCustomPrompt="1"/>
          </p:nvPr>
        </p:nvSpPr>
        <p:spPr>
          <a:xfrm>
            <a:off x="337625" y="2278883"/>
            <a:ext cx="2869831" cy="684000"/>
          </a:xfrm>
        </p:spPr>
        <p:txBody>
          <a:bodyPr anchor="ctr">
            <a:noAutofit/>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02</a:t>
            </a:r>
          </a:p>
        </p:txBody>
      </p:sp>
      <p:sp>
        <p:nvSpPr>
          <p:cNvPr id="117" name="Text Placeholder 23">
            <a:extLst>
              <a:ext uri="{FF2B5EF4-FFF2-40B4-BE49-F238E27FC236}">
                <a16:creationId xmlns:a16="http://schemas.microsoft.com/office/drawing/2014/main" id="{A072ED18-BBAD-0648-BBC9-B197B7F937A2}"/>
              </a:ext>
            </a:extLst>
          </p:cNvPr>
          <p:cNvSpPr>
            <a:spLocks noGrp="1"/>
          </p:cNvSpPr>
          <p:nvPr>
            <p:ph type="body" sz="quarter" idx="20" hasCustomPrompt="1"/>
          </p:nvPr>
        </p:nvSpPr>
        <p:spPr>
          <a:xfrm>
            <a:off x="9671929" y="4432301"/>
            <a:ext cx="224850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118" name="Text Placeholder 23">
            <a:extLst>
              <a:ext uri="{FF2B5EF4-FFF2-40B4-BE49-F238E27FC236}">
                <a16:creationId xmlns:a16="http://schemas.microsoft.com/office/drawing/2014/main" id="{549A8ADC-2960-BB4F-9BB9-6176B1050283}"/>
              </a:ext>
            </a:extLst>
          </p:cNvPr>
          <p:cNvSpPr>
            <a:spLocks noGrp="1"/>
          </p:cNvSpPr>
          <p:nvPr>
            <p:ph type="body" sz="quarter" idx="21" hasCustomPrompt="1"/>
          </p:nvPr>
        </p:nvSpPr>
        <p:spPr>
          <a:xfrm>
            <a:off x="9120475" y="2278883"/>
            <a:ext cx="2799955" cy="684000"/>
          </a:xfrm>
        </p:spPr>
        <p:txBody>
          <a:bodyPr anchor="ctr">
            <a:noAutofit/>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04</a:t>
            </a:r>
          </a:p>
        </p:txBody>
      </p:sp>
      <p:sp>
        <p:nvSpPr>
          <p:cNvPr id="119" name="Text Placeholder 23">
            <a:extLst>
              <a:ext uri="{FF2B5EF4-FFF2-40B4-BE49-F238E27FC236}">
                <a16:creationId xmlns:a16="http://schemas.microsoft.com/office/drawing/2014/main" id="{E31A21C9-A782-5849-B9C6-DAB5802D096C}"/>
              </a:ext>
            </a:extLst>
          </p:cNvPr>
          <p:cNvSpPr>
            <a:spLocks noGrp="1"/>
          </p:cNvSpPr>
          <p:nvPr>
            <p:ph type="body" sz="quarter" idx="22" hasCustomPrompt="1"/>
          </p:nvPr>
        </p:nvSpPr>
        <p:spPr>
          <a:xfrm>
            <a:off x="4950525" y="620238"/>
            <a:ext cx="2123286" cy="684000"/>
          </a:xfrm>
        </p:spPr>
        <p:txBody>
          <a:bodyPr anchor="ct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03</a:t>
            </a:r>
          </a:p>
        </p:txBody>
      </p:sp>
    </p:spTree>
    <p:extLst>
      <p:ext uri="{BB962C8B-B14F-4D97-AF65-F5344CB8AC3E}">
        <p14:creationId xmlns:p14="http://schemas.microsoft.com/office/powerpoint/2010/main" val="38411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6" presetClass="emph" presetSubtype="0" fill="hold" nodeType="withEffect">
                                  <p:stCondLst>
                                    <p:cond delay="500"/>
                                  </p:stCondLst>
                                  <p:childTnLst>
                                    <p:animEffect transition="out" filter="fade">
                                      <p:cBhvr>
                                        <p:cTn id="10" dur="500" tmFilter="0, 0; .2, .5; .8, .5; 1, 0"/>
                                        <p:tgtEl>
                                          <p:spTgt spid="56"/>
                                        </p:tgtEl>
                                      </p:cBhvr>
                                    </p:animEffect>
                                    <p:animScale>
                                      <p:cBhvr>
                                        <p:cTn id="11" dur="250" autoRev="1" fill="hold"/>
                                        <p:tgtEl>
                                          <p:spTgt spid="56"/>
                                        </p:tgtEl>
                                      </p:cBhvr>
                                      <p:by x="105000" y="105000"/>
                                    </p:animScale>
                                  </p:childTnLst>
                                </p:cTn>
                              </p:par>
                              <p:par>
                                <p:cTn id="12" presetID="22" presetClass="entr" presetSubtype="2" fill="hold" grpId="0" nodeType="withEffect">
                                  <p:stCondLst>
                                    <p:cond delay="750"/>
                                  </p:stCondLst>
                                  <p:childTnLst>
                                    <p:set>
                                      <p:cBhvr>
                                        <p:cTn id="13" dur="1" fill="hold">
                                          <p:stCondLst>
                                            <p:cond delay="0"/>
                                          </p:stCondLst>
                                        </p:cTn>
                                        <p:tgtEl>
                                          <p:spTgt spid="51"/>
                                        </p:tgtEl>
                                        <p:attrNameLst>
                                          <p:attrName>style.visibility</p:attrName>
                                        </p:attrNameLst>
                                      </p:cBhvr>
                                      <p:to>
                                        <p:strVal val="visible"/>
                                      </p:to>
                                    </p:set>
                                    <p:animEffect transition="in" filter="wipe(right)">
                                      <p:cBhvr>
                                        <p:cTn id="14" dur="500"/>
                                        <p:tgtEl>
                                          <p:spTgt spid="51"/>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par>
                                <p:cTn id="18" presetID="22" presetClass="entr" presetSubtype="4" fill="hold" grpId="0" nodeType="withEffect">
                                  <p:stCondLst>
                                    <p:cond delay="125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par>
                                <p:cTn id="21" presetID="22" presetClass="entr" presetSubtype="4" fill="hold" grpId="0" nodeType="withEffect">
                                  <p:stCondLst>
                                    <p:cond delay="150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par>
                                <p:cTn id="24" presetID="22" presetClass="entr" presetSubtype="8" fill="hold" grpId="0" nodeType="withEffect">
                                  <p:stCondLst>
                                    <p:cond delay="175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par>
                                <p:cTn id="32" presetID="53" presetClass="entr" presetSubtype="16" fill="hold" grpId="0" nodeType="withEffect">
                                  <p:stCondLst>
                                    <p:cond delay="125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par>
                                <p:cTn id="42" presetID="53" presetClass="entr" presetSubtype="16" fill="hold" grpId="0" nodeType="withEffect">
                                  <p:stCondLst>
                                    <p:cond delay="175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200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120"/>
                                        </p:tgtEl>
                                        <p:attrNameLst>
                                          <p:attrName>style.visibility</p:attrName>
                                        </p:attrNameLst>
                                      </p:cBhvr>
                                      <p:to>
                                        <p:strVal val="visible"/>
                                      </p:to>
                                    </p:set>
                                    <p:anim calcmode="lin" valueType="num">
                                      <p:cBhvr>
                                        <p:cTn id="54" dur="500" fill="hold"/>
                                        <p:tgtEl>
                                          <p:spTgt spid="120"/>
                                        </p:tgtEl>
                                        <p:attrNameLst>
                                          <p:attrName>ppt_w</p:attrName>
                                        </p:attrNameLst>
                                      </p:cBhvr>
                                      <p:tavLst>
                                        <p:tav tm="0">
                                          <p:val>
                                            <p:fltVal val="0"/>
                                          </p:val>
                                        </p:tav>
                                        <p:tav tm="100000">
                                          <p:val>
                                            <p:strVal val="#ppt_w"/>
                                          </p:val>
                                        </p:tav>
                                      </p:tavLst>
                                    </p:anim>
                                    <p:anim calcmode="lin" valueType="num">
                                      <p:cBhvr>
                                        <p:cTn id="55" dur="500" fill="hold"/>
                                        <p:tgtEl>
                                          <p:spTgt spid="120"/>
                                        </p:tgtEl>
                                        <p:attrNameLst>
                                          <p:attrName>ppt_h</p:attrName>
                                        </p:attrNameLst>
                                      </p:cBhvr>
                                      <p:tavLst>
                                        <p:tav tm="0">
                                          <p:val>
                                            <p:fltVal val="0"/>
                                          </p:val>
                                        </p:tav>
                                        <p:tav tm="100000">
                                          <p:val>
                                            <p:strVal val="#ppt_h"/>
                                          </p:val>
                                        </p:tav>
                                      </p:tavLst>
                                    </p:anim>
                                    <p:animEffect transition="in" filter="fade">
                                      <p:cBhvr>
                                        <p:cTn id="56" dur="500"/>
                                        <p:tgtEl>
                                          <p:spTgt spid="120"/>
                                        </p:tgtEl>
                                      </p:cBhvr>
                                    </p:animEffect>
                                  </p:childTnLst>
                                </p:cTn>
                              </p:par>
                              <p:par>
                                <p:cTn id="57" presetID="53" presetClass="entr" presetSubtype="16" fill="hold" grpId="0" nodeType="withEffect">
                                  <p:stCondLst>
                                    <p:cond delay="1250"/>
                                  </p:stCondLst>
                                  <p:childTnLst>
                                    <p:set>
                                      <p:cBhvr>
                                        <p:cTn id="58" dur="1" fill="hold">
                                          <p:stCondLst>
                                            <p:cond delay="0"/>
                                          </p:stCondLst>
                                        </p:cTn>
                                        <p:tgtEl>
                                          <p:spTgt spid="121"/>
                                        </p:tgtEl>
                                        <p:attrNameLst>
                                          <p:attrName>style.visibility</p:attrName>
                                        </p:attrNameLst>
                                      </p:cBhvr>
                                      <p:to>
                                        <p:strVal val="visible"/>
                                      </p:to>
                                    </p:set>
                                    <p:anim calcmode="lin" valueType="num">
                                      <p:cBhvr>
                                        <p:cTn id="59" dur="500" fill="hold"/>
                                        <p:tgtEl>
                                          <p:spTgt spid="121"/>
                                        </p:tgtEl>
                                        <p:attrNameLst>
                                          <p:attrName>ppt_w</p:attrName>
                                        </p:attrNameLst>
                                      </p:cBhvr>
                                      <p:tavLst>
                                        <p:tav tm="0">
                                          <p:val>
                                            <p:fltVal val="0"/>
                                          </p:val>
                                        </p:tav>
                                        <p:tav tm="100000">
                                          <p:val>
                                            <p:strVal val="#ppt_w"/>
                                          </p:val>
                                        </p:tav>
                                      </p:tavLst>
                                    </p:anim>
                                    <p:anim calcmode="lin" valueType="num">
                                      <p:cBhvr>
                                        <p:cTn id="60" dur="500" fill="hold"/>
                                        <p:tgtEl>
                                          <p:spTgt spid="121"/>
                                        </p:tgtEl>
                                        <p:attrNameLst>
                                          <p:attrName>ppt_h</p:attrName>
                                        </p:attrNameLst>
                                      </p:cBhvr>
                                      <p:tavLst>
                                        <p:tav tm="0">
                                          <p:val>
                                            <p:fltVal val="0"/>
                                          </p:val>
                                        </p:tav>
                                        <p:tav tm="100000">
                                          <p:val>
                                            <p:strVal val="#ppt_h"/>
                                          </p:val>
                                        </p:tav>
                                      </p:tavLst>
                                    </p:anim>
                                    <p:animEffect transition="in" filter="fade">
                                      <p:cBhvr>
                                        <p:cTn id="61" dur="500"/>
                                        <p:tgtEl>
                                          <p:spTgt spid="121"/>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122"/>
                                        </p:tgtEl>
                                        <p:attrNameLst>
                                          <p:attrName>style.visibility</p:attrName>
                                        </p:attrNameLst>
                                      </p:cBhvr>
                                      <p:to>
                                        <p:strVal val="visible"/>
                                      </p:to>
                                    </p:set>
                                    <p:anim calcmode="lin" valueType="num">
                                      <p:cBhvr>
                                        <p:cTn id="64" dur="500" fill="hold"/>
                                        <p:tgtEl>
                                          <p:spTgt spid="122"/>
                                        </p:tgtEl>
                                        <p:attrNameLst>
                                          <p:attrName>ppt_w</p:attrName>
                                        </p:attrNameLst>
                                      </p:cBhvr>
                                      <p:tavLst>
                                        <p:tav tm="0">
                                          <p:val>
                                            <p:fltVal val="0"/>
                                          </p:val>
                                        </p:tav>
                                        <p:tav tm="100000">
                                          <p:val>
                                            <p:strVal val="#ppt_w"/>
                                          </p:val>
                                        </p:tav>
                                      </p:tavLst>
                                    </p:anim>
                                    <p:anim calcmode="lin" valueType="num">
                                      <p:cBhvr>
                                        <p:cTn id="65" dur="500" fill="hold"/>
                                        <p:tgtEl>
                                          <p:spTgt spid="122"/>
                                        </p:tgtEl>
                                        <p:attrNameLst>
                                          <p:attrName>ppt_h</p:attrName>
                                        </p:attrNameLst>
                                      </p:cBhvr>
                                      <p:tavLst>
                                        <p:tav tm="0">
                                          <p:val>
                                            <p:fltVal val="0"/>
                                          </p:val>
                                        </p:tav>
                                        <p:tav tm="100000">
                                          <p:val>
                                            <p:strVal val="#ppt_h"/>
                                          </p:val>
                                        </p:tav>
                                      </p:tavLst>
                                    </p:anim>
                                    <p:animEffect transition="in" filter="fade">
                                      <p:cBhvr>
                                        <p:cTn id="66" dur="500"/>
                                        <p:tgtEl>
                                          <p:spTgt spid="122"/>
                                        </p:tgtEl>
                                      </p:cBhvr>
                                    </p:animEffect>
                                  </p:childTnLst>
                                </p:cTn>
                              </p:par>
                              <p:par>
                                <p:cTn id="67" presetID="53" presetClass="entr" presetSubtype="16" fill="hold" grpId="0" nodeType="withEffect">
                                  <p:stCondLst>
                                    <p:cond delay="1750"/>
                                  </p:stCondLst>
                                  <p:childTnLst>
                                    <p:set>
                                      <p:cBhvr>
                                        <p:cTn id="68" dur="1" fill="hold">
                                          <p:stCondLst>
                                            <p:cond delay="0"/>
                                          </p:stCondLst>
                                        </p:cTn>
                                        <p:tgtEl>
                                          <p:spTgt spid="123"/>
                                        </p:tgtEl>
                                        <p:attrNameLst>
                                          <p:attrName>style.visibility</p:attrName>
                                        </p:attrNameLst>
                                      </p:cBhvr>
                                      <p:to>
                                        <p:strVal val="visible"/>
                                      </p:to>
                                    </p:set>
                                    <p:anim calcmode="lin" valueType="num">
                                      <p:cBhvr>
                                        <p:cTn id="69" dur="500" fill="hold"/>
                                        <p:tgtEl>
                                          <p:spTgt spid="123"/>
                                        </p:tgtEl>
                                        <p:attrNameLst>
                                          <p:attrName>ppt_w</p:attrName>
                                        </p:attrNameLst>
                                      </p:cBhvr>
                                      <p:tavLst>
                                        <p:tav tm="0">
                                          <p:val>
                                            <p:fltVal val="0"/>
                                          </p:val>
                                        </p:tav>
                                        <p:tav tm="100000">
                                          <p:val>
                                            <p:strVal val="#ppt_w"/>
                                          </p:val>
                                        </p:tav>
                                      </p:tavLst>
                                    </p:anim>
                                    <p:anim calcmode="lin" valueType="num">
                                      <p:cBhvr>
                                        <p:cTn id="70" dur="500" fill="hold"/>
                                        <p:tgtEl>
                                          <p:spTgt spid="123"/>
                                        </p:tgtEl>
                                        <p:attrNameLst>
                                          <p:attrName>ppt_h</p:attrName>
                                        </p:attrNameLst>
                                      </p:cBhvr>
                                      <p:tavLst>
                                        <p:tav tm="0">
                                          <p:val>
                                            <p:fltVal val="0"/>
                                          </p:val>
                                        </p:tav>
                                        <p:tav tm="100000">
                                          <p:val>
                                            <p:strVal val="#ppt_h"/>
                                          </p:val>
                                        </p:tav>
                                      </p:tavLst>
                                    </p:anim>
                                    <p:animEffect transition="in" filter="fade">
                                      <p:cBhvr>
                                        <p:cTn id="71" dur="500"/>
                                        <p:tgtEl>
                                          <p:spTgt spid="123"/>
                                        </p:tgtEl>
                                      </p:cBhvr>
                                    </p:animEffect>
                                  </p:childTnLst>
                                </p:cTn>
                              </p:par>
                              <p:par>
                                <p:cTn id="72" presetID="53" presetClass="entr" presetSubtype="16" fill="hold" grpId="0" nodeType="withEffect">
                                  <p:stCondLst>
                                    <p:cond delay="2000"/>
                                  </p:stCondLst>
                                  <p:childTnLst>
                                    <p:set>
                                      <p:cBhvr>
                                        <p:cTn id="73" dur="1" fill="hold">
                                          <p:stCondLst>
                                            <p:cond delay="0"/>
                                          </p:stCondLst>
                                        </p:cTn>
                                        <p:tgtEl>
                                          <p:spTgt spid="124"/>
                                        </p:tgtEl>
                                        <p:attrNameLst>
                                          <p:attrName>style.visibility</p:attrName>
                                        </p:attrNameLst>
                                      </p:cBhvr>
                                      <p:to>
                                        <p:strVal val="visible"/>
                                      </p:to>
                                    </p:set>
                                    <p:anim calcmode="lin" valueType="num">
                                      <p:cBhvr>
                                        <p:cTn id="74" dur="500" fill="hold"/>
                                        <p:tgtEl>
                                          <p:spTgt spid="124"/>
                                        </p:tgtEl>
                                        <p:attrNameLst>
                                          <p:attrName>ppt_w</p:attrName>
                                        </p:attrNameLst>
                                      </p:cBhvr>
                                      <p:tavLst>
                                        <p:tav tm="0">
                                          <p:val>
                                            <p:fltVal val="0"/>
                                          </p:val>
                                        </p:tav>
                                        <p:tav tm="100000">
                                          <p:val>
                                            <p:strVal val="#ppt_w"/>
                                          </p:val>
                                        </p:tav>
                                      </p:tavLst>
                                    </p:anim>
                                    <p:anim calcmode="lin" valueType="num">
                                      <p:cBhvr>
                                        <p:cTn id="75" dur="500" fill="hold"/>
                                        <p:tgtEl>
                                          <p:spTgt spid="124"/>
                                        </p:tgtEl>
                                        <p:attrNameLst>
                                          <p:attrName>ppt_h</p:attrName>
                                        </p:attrNameLst>
                                      </p:cBhvr>
                                      <p:tavLst>
                                        <p:tav tm="0">
                                          <p:val>
                                            <p:fltVal val="0"/>
                                          </p:val>
                                        </p:tav>
                                        <p:tav tm="100000">
                                          <p:val>
                                            <p:strVal val="#ppt_h"/>
                                          </p:val>
                                        </p:tav>
                                      </p:tavLst>
                                    </p:anim>
                                    <p:animEffect transition="in" filter="fade">
                                      <p:cBhvr>
                                        <p:cTn id="7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point pencil infographic">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861CCDCB-010D-CA40-BE66-8128CB8E4D41}"/>
              </a:ext>
            </a:extLst>
          </p:cNvPr>
          <p:cNvSpPr/>
          <p:nvPr userDrawn="1"/>
        </p:nvSpPr>
        <p:spPr>
          <a:xfrm>
            <a:off x="0" y="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06">
            <a:extLst>
              <a:ext uri="{FF2B5EF4-FFF2-40B4-BE49-F238E27FC236}">
                <a16:creationId xmlns:a16="http://schemas.microsoft.com/office/drawing/2014/main" id="{9603C849-2AF6-B44E-89A0-31F90917EEFF}"/>
              </a:ext>
            </a:extLst>
          </p:cNvPr>
          <p:cNvSpPr>
            <a:spLocks/>
          </p:cNvSpPr>
          <p:nvPr userDrawn="1"/>
        </p:nvSpPr>
        <p:spPr bwMode="auto">
          <a:xfrm>
            <a:off x="5661025" y="628650"/>
            <a:ext cx="865188" cy="474663"/>
          </a:xfrm>
          <a:custGeom>
            <a:avLst/>
            <a:gdLst>
              <a:gd name="T0" fmla="*/ 4 w 229"/>
              <a:gd name="T1" fmla="*/ 125 h 126"/>
              <a:gd name="T2" fmla="*/ 1 w 229"/>
              <a:gd name="T3" fmla="*/ 82 h 126"/>
              <a:gd name="T4" fmla="*/ 2 w 229"/>
              <a:gd name="T5" fmla="*/ 47 h 126"/>
              <a:gd name="T6" fmla="*/ 16 w 229"/>
              <a:gd name="T7" fmla="*/ 16 h 126"/>
              <a:gd name="T8" fmla="*/ 79 w 229"/>
              <a:gd name="T9" fmla="*/ 1 h 126"/>
              <a:gd name="T10" fmla="*/ 165 w 229"/>
              <a:gd name="T11" fmla="*/ 3 h 126"/>
              <a:gd name="T12" fmla="*/ 204 w 229"/>
              <a:gd name="T13" fmla="*/ 11 h 126"/>
              <a:gd name="T14" fmla="*/ 226 w 229"/>
              <a:gd name="T15" fmla="*/ 43 h 126"/>
              <a:gd name="T16" fmla="*/ 229 w 229"/>
              <a:gd name="T17" fmla="*/ 82 h 126"/>
              <a:gd name="T18" fmla="*/ 229 w 229"/>
              <a:gd name="T1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26">
                <a:moveTo>
                  <a:pt x="4" y="125"/>
                </a:moveTo>
                <a:cubicBezTo>
                  <a:pt x="3" y="111"/>
                  <a:pt x="2" y="96"/>
                  <a:pt x="1" y="82"/>
                </a:cubicBezTo>
                <a:cubicBezTo>
                  <a:pt x="0" y="70"/>
                  <a:pt x="0" y="59"/>
                  <a:pt x="2" y="47"/>
                </a:cubicBezTo>
                <a:cubicBezTo>
                  <a:pt x="3" y="36"/>
                  <a:pt x="8" y="24"/>
                  <a:pt x="16" y="16"/>
                </a:cubicBezTo>
                <a:cubicBezTo>
                  <a:pt x="32" y="0"/>
                  <a:pt x="57" y="0"/>
                  <a:pt x="79" y="1"/>
                </a:cubicBezTo>
                <a:cubicBezTo>
                  <a:pt x="107" y="2"/>
                  <a:pt x="136" y="2"/>
                  <a:pt x="165" y="3"/>
                </a:cubicBezTo>
                <a:cubicBezTo>
                  <a:pt x="178" y="4"/>
                  <a:pt x="192" y="4"/>
                  <a:pt x="204" y="11"/>
                </a:cubicBezTo>
                <a:cubicBezTo>
                  <a:pt x="215" y="18"/>
                  <a:pt x="222" y="30"/>
                  <a:pt x="226" y="43"/>
                </a:cubicBezTo>
                <a:cubicBezTo>
                  <a:pt x="229" y="56"/>
                  <a:pt x="229" y="69"/>
                  <a:pt x="229" y="82"/>
                </a:cubicBezTo>
                <a:cubicBezTo>
                  <a:pt x="229" y="97"/>
                  <a:pt x="229" y="112"/>
                  <a:pt x="229" y="126"/>
                </a:cubicBezTo>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9" name="Freeform 107">
            <a:extLst>
              <a:ext uri="{FF2B5EF4-FFF2-40B4-BE49-F238E27FC236}">
                <a16:creationId xmlns:a16="http://schemas.microsoft.com/office/drawing/2014/main" id="{9C146C88-860B-8F4C-B799-F994A716FBE7}"/>
              </a:ext>
            </a:extLst>
          </p:cNvPr>
          <p:cNvSpPr>
            <a:spLocks/>
          </p:cNvSpPr>
          <p:nvPr userDrawn="1"/>
        </p:nvSpPr>
        <p:spPr bwMode="auto">
          <a:xfrm>
            <a:off x="5676900" y="1939925"/>
            <a:ext cx="871538" cy="882650"/>
          </a:xfrm>
          <a:custGeom>
            <a:avLst/>
            <a:gdLst>
              <a:gd name="T0" fmla="*/ 231 w 231"/>
              <a:gd name="T1" fmla="*/ 228 h 234"/>
              <a:gd name="T2" fmla="*/ 229 w 231"/>
              <a:gd name="T3" fmla="*/ 151 h 234"/>
              <a:gd name="T4" fmla="*/ 226 w 231"/>
              <a:gd name="T5" fmla="*/ 2 h 234"/>
              <a:gd name="T6" fmla="*/ 18 w 231"/>
              <a:gd name="T7" fmla="*/ 1 h 234"/>
              <a:gd name="T8" fmla="*/ 0 w 231"/>
              <a:gd name="T9" fmla="*/ 2 h 234"/>
              <a:gd name="T10" fmla="*/ 0 w 231"/>
              <a:gd name="T11" fmla="*/ 234 h 234"/>
              <a:gd name="T12" fmla="*/ 231 w 231"/>
              <a:gd name="T13" fmla="*/ 228 h 234"/>
            </a:gdLst>
            <a:ahLst/>
            <a:cxnLst>
              <a:cxn ang="0">
                <a:pos x="T0" y="T1"/>
              </a:cxn>
              <a:cxn ang="0">
                <a:pos x="T2" y="T3"/>
              </a:cxn>
              <a:cxn ang="0">
                <a:pos x="T4" y="T5"/>
              </a:cxn>
              <a:cxn ang="0">
                <a:pos x="T6" y="T7"/>
              </a:cxn>
              <a:cxn ang="0">
                <a:pos x="T8" y="T9"/>
              </a:cxn>
              <a:cxn ang="0">
                <a:pos x="T10" y="T11"/>
              </a:cxn>
              <a:cxn ang="0">
                <a:pos x="T12" y="T13"/>
              </a:cxn>
            </a:cxnLst>
            <a:rect l="0" t="0" r="r" b="b"/>
            <a:pathLst>
              <a:path w="231" h="234">
                <a:moveTo>
                  <a:pt x="231" y="228"/>
                </a:moveTo>
                <a:cubicBezTo>
                  <a:pt x="230" y="203"/>
                  <a:pt x="229" y="177"/>
                  <a:pt x="229" y="151"/>
                </a:cubicBezTo>
                <a:cubicBezTo>
                  <a:pt x="228" y="102"/>
                  <a:pt x="227" y="52"/>
                  <a:pt x="226" y="2"/>
                </a:cubicBezTo>
                <a:cubicBezTo>
                  <a:pt x="157" y="0"/>
                  <a:pt x="87" y="0"/>
                  <a:pt x="18" y="1"/>
                </a:cubicBezTo>
                <a:cubicBezTo>
                  <a:pt x="12" y="2"/>
                  <a:pt x="6" y="2"/>
                  <a:pt x="0" y="2"/>
                </a:cubicBezTo>
                <a:cubicBezTo>
                  <a:pt x="0" y="79"/>
                  <a:pt x="0" y="156"/>
                  <a:pt x="0" y="234"/>
                </a:cubicBezTo>
                <a:cubicBezTo>
                  <a:pt x="76" y="228"/>
                  <a:pt x="153" y="226"/>
                  <a:pt x="231" y="228"/>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0" name="Freeform 108">
            <a:extLst>
              <a:ext uri="{FF2B5EF4-FFF2-40B4-BE49-F238E27FC236}">
                <a16:creationId xmlns:a16="http://schemas.microsoft.com/office/drawing/2014/main" id="{2ABD5D8D-AD9C-A64C-AACD-EB26A439C105}"/>
              </a:ext>
            </a:extLst>
          </p:cNvPr>
          <p:cNvSpPr>
            <a:spLocks/>
          </p:cNvSpPr>
          <p:nvPr userDrawn="1"/>
        </p:nvSpPr>
        <p:spPr bwMode="auto">
          <a:xfrm>
            <a:off x="5676900" y="1087438"/>
            <a:ext cx="857250" cy="860425"/>
          </a:xfrm>
          <a:custGeom>
            <a:avLst/>
            <a:gdLst>
              <a:gd name="T0" fmla="*/ 226 w 227"/>
              <a:gd name="T1" fmla="*/ 228 h 228"/>
              <a:gd name="T2" fmla="*/ 226 w 227"/>
              <a:gd name="T3" fmla="*/ 201 h 228"/>
              <a:gd name="T4" fmla="*/ 225 w 227"/>
              <a:gd name="T5" fmla="*/ 59 h 228"/>
              <a:gd name="T6" fmla="*/ 227 w 227"/>
              <a:gd name="T7" fmla="*/ 1 h 228"/>
              <a:gd name="T8" fmla="*/ 0 w 227"/>
              <a:gd name="T9" fmla="*/ 1 h 228"/>
              <a:gd name="T10" fmla="*/ 0 w 227"/>
              <a:gd name="T11" fmla="*/ 228 h 228"/>
              <a:gd name="T12" fmla="*/ 18 w 227"/>
              <a:gd name="T13" fmla="*/ 227 h 228"/>
              <a:gd name="T14" fmla="*/ 226 w 227"/>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28">
                <a:moveTo>
                  <a:pt x="226" y="228"/>
                </a:moveTo>
                <a:cubicBezTo>
                  <a:pt x="226" y="219"/>
                  <a:pt x="226" y="210"/>
                  <a:pt x="226" y="201"/>
                </a:cubicBezTo>
                <a:cubicBezTo>
                  <a:pt x="225" y="154"/>
                  <a:pt x="224" y="107"/>
                  <a:pt x="225" y="59"/>
                </a:cubicBezTo>
                <a:cubicBezTo>
                  <a:pt x="225" y="56"/>
                  <a:pt x="224" y="1"/>
                  <a:pt x="227" y="1"/>
                </a:cubicBezTo>
                <a:cubicBezTo>
                  <a:pt x="151" y="0"/>
                  <a:pt x="76" y="2"/>
                  <a:pt x="0" y="1"/>
                </a:cubicBezTo>
                <a:cubicBezTo>
                  <a:pt x="0" y="76"/>
                  <a:pt x="0" y="152"/>
                  <a:pt x="0" y="228"/>
                </a:cubicBezTo>
                <a:cubicBezTo>
                  <a:pt x="6" y="228"/>
                  <a:pt x="12" y="228"/>
                  <a:pt x="18" y="227"/>
                </a:cubicBezTo>
                <a:cubicBezTo>
                  <a:pt x="87" y="226"/>
                  <a:pt x="157" y="226"/>
                  <a:pt x="226" y="228"/>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1" name="Freeform 109">
            <a:extLst>
              <a:ext uri="{FF2B5EF4-FFF2-40B4-BE49-F238E27FC236}">
                <a16:creationId xmlns:a16="http://schemas.microsoft.com/office/drawing/2014/main" id="{991AEFDD-7160-3144-B556-142E31AC64B0}"/>
              </a:ext>
            </a:extLst>
          </p:cNvPr>
          <p:cNvSpPr>
            <a:spLocks/>
          </p:cNvSpPr>
          <p:nvPr userDrawn="1"/>
        </p:nvSpPr>
        <p:spPr bwMode="auto">
          <a:xfrm>
            <a:off x="5668963" y="4575175"/>
            <a:ext cx="898525" cy="869950"/>
          </a:xfrm>
          <a:custGeom>
            <a:avLst/>
            <a:gdLst>
              <a:gd name="T0" fmla="*/ 1 w 238"/>
              <a:gd name="T1" fmla="*/ 0 h 231"/>
              <a:gd name="T2" fmla="*/ 0 w 238"/>
              <a:gd name="T3" fmla="*/ 230 h 231"/>
              <a:gd name="T4" fmla="*/ 234 w 238"/>
              <a:gd name="T5" fmla="*/ 231 h 231"/>
              <a:gd name="T6" fmla="*/ 232 w 238"/>
              <a:gd name="T7" fmla="*/ 97 h 231"/>
              <a:gd name="T8" fmla="*/ 231 w 238"/>
              <a:gd name="T9" fmla="*/ 0 h 231"/>
              <a:gd name="T10" fmla="*/ 1 w 238"/>
              <a:gd name="T11" fmla="*/ 0 h 231"/>
            </a:gdLst>
            <a:ahLst/>
            <a:cxnLst>
              <a:cxn ang="0">
                <a:pos x="T0" y="T1"/>
              </a:cxn>
              <a:cxn ang="0">
                <a:pos x="T2" y="T3"/>
              </a:cxn>
              <a:cxn ang="0">
                <a:pos x="T4" y="T5"/>
              </a:cxn>
              <a:cxn ang="0">
                <a:pos x="T6" y="T7"/>
              </a:cxn>
              <a:cxn ang="0">
                <a:pos x="T8" y="T9"/>
              </a:cxn>
              <a:cxn ang="0">
                <a:pos x="T10" y="T11"/>
              </a:cxn>
            </a:cxnLst>
            <a:rect l="0" t="0" r="r" b="b"/>
            <a:pathLst>
              <a:path w="238" h="231">
                <a:moveTo>
                  <a:pt x="1" y="0"/>
                </a:moveTo>
                <a:cubicBezTo>
                  <a:pt x="1" y="76"/>
                  <a:pt x="0" y="153"/>
                  <a:pt x="0" y="230"/>
                </a:cubicBezTo>
                <a:cubicBezTo>
                  <a:pt x="76" y="230"/>
                  <a:pt x="158" y="229"/>
                  <a:pt x="234" y="231"/>
                </a:cubicBezTo>
                <a:cubicBezTo>
                  <a:pt x="238" y="186"/>
                  <a:pt x="234" y="142"/>
                  <a:pt x="232" y="97"/>
                </a:cubicBezTo>
                <a:cubicBezTo>
                  <a:pt x="231" y="64"/>
                  <a:pt x="231" y="32"/>
                  <a:pt x="231" y="0"/>
                </a:cubicBezTo>
                <a:cubicBezTo>
                  <a:pt x="154" y="1"/>
                  <a:pt x="77" y="1"/>
                  <a:pt x="1" y="0"/>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2" name="Freeform 110">
            <a:extLst>
              <a:ext uri="{FF2B5EF4-FFF2-40B4-BE49-F238E27FC236}">
                <a16:creationId xmlns:a16="http://schemas.microsoft.com/office/drawing/2014/main" id="{2F87114F-66CE-EE4E-A46D-D43887EA6A32}"/>
              </a:ext>
            </a:extLst>
          </p:cNvPr>
          <p:cNvSpPr>
            <a:spLocks/>
          </p:cNvSpPr>
          <p:nvPr userDrawn="1"/>
        </p:nvSpPr>
        <p:spPr bwMode="auto">
          <a:xfrm>
            <a:off x="5672138" y="3692525"/>
            <a:ext cx="881063" cy="885825"/>
          </a:xfrm>
          <a:custGeom>
            <a:avLst/>
            <a:gdLst>
              <a:gd name="T0" fmla="*/ 230 w 233"/>
              <a:gd name="T1" fmla="*/ 234 h 235"/>
              <a:gd name="T2" fmla="*/ 231 w 233"/>
              <a:gd name="T3" fmla="*/ 142 h 235"/>
              <a:gd name="T4" fmla="*/ 233 w 233"/>
              <a:gd name="T5" fmla="*/ 0 h 235"/>
              <a:gd name="T6" fmla="*/ 0 w 233"/>
              <a:gd name="T7" fmla="*/ 5 h 235"/>
              <a:gd name="T8" fmla="*/ 0 w 233"/>
              <a:gd name="T9" fmla="*/ 234 h 235"/>
              <a:gd name="T10" fmla="*/ 230 w 233"/>
              <a:gd name="T11" fmla="*/ 234 h 235"/>
            </a:gdLst>
            <a:ahLst/>
            <a:cxnLst>
              <a:cxn ang="0">
                <a:pos x="T0" y="T1"/>
              </a:cxn>
              <a:cxn ang="0">
                <a:pos x="T2" y="T3"/>
              </a:cxn>
              <a:cxn ang="0">
                <a:pos x="T4" y="T5"/>
              </a:cxn>
              <a:cxn ang="0">
                <a:pos x="T6" y="T7"/>
              </a:cxn>
              <a:cxn ang="0">
                <a:pos x="T8" y="T9"/>
              </a:cxn>
              <a:cxn ang="0">
                <a:pos x="T10" y="T11"/>
              </a:cxn>
            </a:cxnLst>
            <a:rect l="0" t="0" r="r" b="b"/>
            <a:pathLst>
              <a:path w="233" h="235">
                <a:moveTo>
                  <a:pt x="230" y="234"/>
                </a:moveTo>
                <a:cubicBezTo>
                  <a:pt x="229" y="203"/>
                  <a:pt x="230" y="173"/>
                  <a:pt x="231" y="142"/>
                </a:cubicBezTo>
                <a:cubicBezTo>
                  <a:pt x="231" y="129"/>
                  <a:pt x="232" y="65"/>
                  <a:pt x="233" y="0"/>
                </a:cubicBezTo>
                <a:cubicBezTo>
                  <a:pt x="155" y="3"/>
                  <a:pt x="78" y="5"/>
                  <a:pt x="0" y="5"/>
                </a:cubicBezTo>
                <a:cubicBezTo>
                  <a:pt x="0" y="82"/>
                  <a:pt x="0" y="158"/>
                  <a:pt x="0" y="234"/>
                </a:cubicBezTo>
                <a:cubicBezTo>
                  <a:pt x="76" y="235"/>
                  <a:pt x="153" y="235"/>
                  <a:pt x="230" y="234"/>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3" name="Freeform 111">
            <a:extLst>
              <a:ext uri="{FF2B5EF4-FFF2-40B4-BE49-F238E27FC236}">
                <a16:creationId xmlns:a16="http://schemas.microsoft.com/office/drawing/2014/main" id="{43701DA3-C92A-5C42-B5EF-9EB015858306}"/>
              </a:ext>
            </a:extLst>
          </p:cNvPr>
          <p:cNvSpPr>
            <a:spLocks/>
          </p:cNvSpPr>
          <p:nvPr userDrawn="1"/>
        </p:nvSpPr>
        <p:spPr bwMode="auto">
          <a:xfrm>
            <a:off x="5672138" y="2792413"/>
            <a:ext cx="884238" cy="919163"/>
          </a:xfrm>
          <a:custGeom>
            <a:avLst/>
            <a:gdLst>
              <a:gd name="T0" fmla="*/ 233 w 234"/>
              <a:gd name="T1" fmla="*/ 86 h 244"/>
              <a:gd name="T2" fmla="*/ 232 w 234"/>
              <a:gd name="T3" fmla="*/ 2 h 244"/>
              <a:gd name="T4" fmla="*/ 1 w 234"/>
              <a:gd name="T5" fmla="*/ 8 h 244"/>
              <a:gd name="T6" fmla="*/ 0 w 234"/>
              <a:gd name="T7" fmla="*/ 244 h 244"/>
              <a:gd name="T8" fmla="*/ 233 w 234"/>
              <a:gd name="T9" fmla="*/ 239 h 244"/>
              <a:gd name="T10" fmla="*/ 233 w 234"/>
              <a:gd name="T11" fmla="*/ 86 h 244"/>
            </a:gdLst>
            <a:ahLst/>
            <a:cxnLst>
              <a:cxn ang="0">
                <a:pos x="T0" y="T1"/>
              </a:cxn>
              <a:cxn ang="0">
                <a:pos x="T2" y="T3"/>
              </a:cxn>
              <a:cxn ang="0">
                <a:pos x="T4" y="T5"/>
              </a:cxn>
              <a:cxn ang="0">
                <a:pos x="T6" y="T7"/>
              </a:cxn>
              <a:cxn ang="0">
                <a:pos x="T8" y="T9"/>
              </a:cxn>
              <a:cxn ang="0">
                <a:pos x="T10" y="T11"/>
              </a:cxn>
            </a:cxnLst>
            <a:rect l="0" t="0" r="r" b="b"/>
            <a:pathLst>
              <a:path w="234" h="244">
                <a:moveTo>
                  <a:pt x="233" y="86"/>
                </a:moveTo>
                <a:cubicBezTo>
                  <a:pt x="233" y="58"/>
                  <a:pt x="232" y="30"/>
                  <a:pt x="232" y="2"/>
                </a:cubicBezTo>
                <a:cubicBezTo>
                  <a:pt x="154" y="0"/>
                  <a:pt x="77" y="2"/>
                  <a:pt x="1" y="8"/>
                </a:cubicBezTo>
                <a:cubicBezTo>
                  <a:pt x="0" y="87"/>
                  <a:pt x="0" y="166"/>
                  <a:pt x="0" y="244"/>
                </a:cubicBezTo>
                <a:cubicBezTo>
                  <a:pt x="78" y="244"/>
                  <a:pt x="155" y="242"/>
                  <a:pt x="233" y="239"/>
                </a:cubicBezTo>
                <a:cubicBezTo>
                  <a:pt x="233" y="176"/>
                  <a:pt x="234" y="112"/>
                  <a:pt x="233" y="86"/>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54" name="Group 53">
            <a:extLst>
              <a:ext uri="{FF2B5EF4-FFF2-40B4-BE49-F238E27FC236}">
                <a16:creationId xmlns:a16="http://schemas.microsoft.com/office/drawing/2014/main" id="{4EE7C690-0A50-474B-A530-DEA6C7F223F9}"/>
              </a:ext>
            </a:extLst>
          </p:cNvPr>
          <p:cNvGrpSpPr/>
          <p:nvPr userDrawn="1"/>
        </p:nvGrpSpPr>
        <p:grpSpPr>
          <a:xfrm>
            <a:off x="5680075" y="5441950"/>
            <a:ext cx="862013" cy="776288"/>
            <a:chOff x="5680075" y="5441950"/>
            <a:chExt cx="862013" cy="776288"/>
          </a:xfrm>
          <a:solidFill>
            <a:schemeClr val="bg1"/>
          </a:solidFill>
        </p:grpSpPr>
        <p:sp>
          <p:nvSpPr>
            <p:cNvPr id="55" name="Freeform 112">
              <a:extLst>
                <a:ext uri="{FF2B5EF4-FFF2-40B4-BE49-F238E27FC236}">
                  <a16:creationId xmlns:a16="http://schemas.microsoft.com/office/drawing/2014/main" id="{CA3FD3FC-0A47-1541-9866-9079D1D69E70}"/>
                </a:ext>
              </a:extLst>
            </p:cNvPr>
            <p:cNvSpPr>
              <a:spLocks/>
            </p:cNvSpPr>
            <p:nvPr/>
          </p:nvSpPr>
          <p:spPr bwMode="auto">
            <a:xfrm>
              <a:off x="5680075" y="5441950"/>
              <a:ext cx="862013" cy="523875"/>
            </a:xfrm>
            <a:custGeom>
              <a:avLst/>
              <a:gdLst>
                <a:gd name="T0" fmla="*/ 0 w 228"/>
                <a:gd name="T1" fmla="*/ 0 h 139"/>
                <a:gd name="T2" fmla="*/ 74 w 228"/>
                <a:gd name="T3" fmla="*/ 135 h 139"/>
                <a:gd name="T4" fmla="*/ 76 w 228"/>
                <a:gd name="T5" fmla="*/ 139 h 139"/>
                <a:gd name="T6" fmla="*/ 89 w 228"/>
                <a:gd name="T7" fmla="*/ 136 h 139"/>
                <a:gd name="T8" fmla="*/ 152 w 228"/>
                <a:gd name="T9" fmla="*/ 138 h 139"/>
                <a:gd name="T10" fmla="*/ 154 w 228"/>
                <a:gd name="T11" fmla="*/ 134 h 139"/>
                <a:gd name="T12" fmla="*/ 228 w 228"/>
                <a:gd name="T13" fmla="*/ 1 h 139"/>
              </a:gdLst>
              <a:ahLst/>
              <a:cxnLst>
                <a:cxn ang="0">
                  <a:pos x="T0" y="T1"/>
                </a:cxn>
                <a:cxn ang="0">
                  <a:pos x="T2" y="T3"/>
                </a:cxn>
                <a:cxn ang="0">
                  <a:pos x="T4" y="T5"/>
                </a:cxn>
                <a:cxn ang="0">
                  <a:pos x="T6" y="T7"/>
                </a:cxn>
                <a:cxn ang="0">
                  <a:pos x="T8" y="T9"/>
                </a:cxn>
                <a:cxn ang="0">
                  <a:pos x="T10" y="T11"/>
                </a:cxn>
                <a:cxn ang="0">
                  <a:pos x="T12" y="T13"/>
                </a:cxn>
              </a:cxnLst>
              <a:rect l="0" t="0" r="r" b="b"/>
              <a:pathLst>
                <a:path w="228" h="139">
                  <a:moveTo>
                    <a:pt x="0" y="0"/>
                  </a:moveTo>
                  <a:cubicBezTo>
                    <a:pt x="24" y="46"/>
                    <a:pt x="48" y="91"/>
                    <a:pt x="74" y="135"/>
                  </a:cubicBezTo>
                  <a:cubicBezTo>
                    <a:pt x="74" y="137"/>
                    <a:pt x="75" y="138"/>
                    <a:pt x="76" y="139"/>
                  </a:cubicBezTo>
                  <a:cubicBezTo>
                    <a:pt x="80" y="137"/>
                    <a:pt x="85" y="136"/>
                    <a:pt x="89" y="136"/>
                  </a:cubicBezTo>
                  <a:cubicBezTo>
                    <a:pt x="110" y="132"/>
                    <a:pt x="131" y="134"/>
                    <a:pt x="152" y="138"/>
                  </a:cubicBezTo>
                  <a:cubicBezTo>
                    <a:pt x="153" y="137"/>
                    <a:pt x="153" y="135"/>
                    <a:pt x="154" y="134"/>
                  </a:cubicBezTo>
                  <a:cubicBezTo>
                    <a:pt x="179" y="90"/>
                    <a:pt x="204" y="45"/>
                    <a:pt x="228" y="1"/>
                  </a:cubicBezTo>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6" name="Freeform 113">
              <a:extLst>
                <a:ext uri="{FF2B5EF4-FFF2-40B4-BE49-F238E27FC236}">
                  <a16:creationId xmlns:a16="http://schemas.microsoft.com/office/drawing/2014/main" id="{473FAD1E-2AAF-1A44-9FD7-70D863378576}"/>
                </a:ext>
              </a:extLst>
            </p:cNvPr>
            <p:cNvSpPr>
              <a:spLocks/>
            </p:cNvSpPr>
            <p:nvPr/>
          </p:nvSpPr>
          <p:spPr bwMode="auto">
            <a:xfrm>
              <a:off x="5967413" y="5940425"/>
              <a:ext cx="287338" cy="277813"/>
            </a:xfrm>
            <a:custGeom>
              <a:avLst/>
              <a:gdLst>
                <a:gd name="T0" fmla="*/ 13 w 76"/>
                <a:gd name="T1" fmla="*/ 4 h 74"/>
                <a:gd name="T2" fmla="*/ 0 w 76"/>
                <a:gd name="T3" fmla="*/ 7 h 74"/>
                <a:gd name="T4" fmla="*/ 6 w 76"/>
                <a:gd name="T5" fmla="*/ 19 h 74"/>
                <a:gd name="T6" fmla="*/ 38 w 76"/>
                <a:gd name="T7" fmla="*/ 74 h 74"/>
                <a:gd name="T8" fmla="*/ 69 w 76"/>
                <a:gd name="T9" fmla="*/ 18 h 74"/>
                <a:gd name="T10" fmla="*/ 76 w 76"/>
                <a:gd name="T11" fmla="*/ 6 h 74"/>
                <a:gd name="T12" fmla="*/ 13 w 76"/>
                <a:gd name="T13" fmla="*/ 4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13" y="4"/>
                  </a:moveTo>
                  <a:cubicBezTo>
                    <a:pt x="9" y="4"/>
                    <a:pt x="4" y="5"/>
                    <a:pt x="0" y="7"/>
                  </a:cubicBezTo>
                  <a:cubicBezTo>
                    <a:pt x="2" y="11"/>
                    <a:pt x="4" y="15"/>
                    <a:pt x="6" y="19"/>
                  </a:cubicBezTo>
                  <a:cubicBezTo>
                    <a:pt x="17" y="37"/>
                    <a:pt x="28" y="55"/>
                    <a:pt x="38" y="74"/>
                  </a:cubicBezTo>
                  <a:cubicBezTo>
                    <a:pt x="49" y="55"/>
                    <a:pt x="59" y="37"/>
                    <a:pt x="69" y="18"/>
                  </a:cubicBezTo>
                  <a:cubicBezTo>
                    <a:pt x="71" y="14"/>
                    <a:pt x="74" y="10"/>
                    <a:pt x="76" y="6"/>
                  </a:cubicBezTo>
                  <a:cubicBezTo>
                    <a:pt x="55" y="2"/>
                    <a:pt x="34" y="0"/>
                    <a:pt x="13" y="4"/>
                  </a:cubicBezTo>
                  <a:close/>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7" name="Freeform 114">
              <a:extLst>
                <a:ext uri="{FF2B5EF4-FFF2-40B4-BE49-F238E27FC236}">
                  <a16:creationId xmlns:a16="http://schemas.microsoft.com/office/drawing/2014/main" id="{160A6E6A-61D7-6B4E-8C3B-B3C09826625C}"/>
                </a:ext>
              </a:extLst>
            </p:cNvPr>
            <p:cNvSpPr>
              <a:spLocks/>
            </p:cNvSpPr>
            <p:nvPr/>
          </p:nvSpPr>
          <p:spPr bwMode="auto">
            <a:xfrm>
              <a:off x="5997575" y="5957888"/>
              <a:ext cx="203200" cy="196850"/>
            </a:xfrm>
            <a:custGeom>
              <a:avLst/>
              <a:gdLst>
                <a:gd name="T0" fmla="*/ 9 w 54"/>
                <a:gd name="T1" fmla="*/ 0 h 52"/>
                <a:gd name="T2" fmla="*/ 0 w 54"/>
                <a:gd name="T3" fmla="*/ 19 h 52"/>
                <a:gd name="T4" fmla="*/ 23 w 54"/>
                <a:gd name="T5" fmla="*/ 4 h 52"/>
                <a:gd name="T6" fmla="*/ 8 w 54"/>
                <a:gd name="T7" fmla="*/ 29 h 52"/>
                <a:gd name="T8" fmla="*/ 38 w 54"/>
                <a:gd name="T9" fmla="*/ 1 h 52"/>
                <a:gd name="T10" fmla="*/ 16 w 54"/>
                <a:gd name="T11" fmla="*/ 37 h 52"/>
                <a:gd name="T12" fmla="*/ 50 w 54"/>
                <a:gd name="T13" fmla="*/ 7 h 52"/>
                <a:gd name="T14" fmla="*/ 22 w 54"/>
                <a:gd name="T15" fmla="*/ 42 h 52"/>
                <a:gd name="T16" fmla="*/ 54 w 54"/>
                <a:gd name="T17" fmla="*/ 16 h 52"/>
                <a:gd name="T18" fmla="*/ 26 w 54"/>
                <a:gd name="T19" fmla="*/ 52 h 52"/>
                <a:gd name="T20" fmla="*/ 46 w 54"/>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2">
                  <a:moveTo>
                    <a:pt x="9" y="0"/>
                  </a:moveTo>
                  <a:cubicBezTo>
                    <a:pt x="5" y="8"/>
                    <a:pt x="4" y="11"/>
                    <a:pt x="0" y="19"/>
                  </a:cubicBezTo>
                  <a:cubicBezTo>
                    <a:pt x="9" y="13"/>
                    <a:pt x="14" y="11"/>
                    <a:pt x="23" y="4"/>
                  </a:cubicBezTo>
                  <a:cubicBezTo>
                    <a:pt x="19" y="13"/>
                    <a:pt x="14" y="22"/>
                    <a:pt x="8" y="29"/>
                  </a:cubicBezTo>
                  <a:cubicBezTo>
                    <a:pt x="16" y="18"/>
                    <a:pt x="28" y="11"/>
                    <a:pt x="38" y="1"/>
                  </a:cubicBezTo>
                  <a:cubicBezTo>
                    <a:pt x="32" y="13"/>
                    <a:pt x="24" y="25"/>
                    <a:pt x="16" y="37"/>
                  </a:cubicBezTo>
                  <a:cubicBezTo>
                    <a:pt x="26" y="26"/>
                    <a:pt x="40" y="18"/>
                    <a:pt x="50" y="7"/>
                  </a:cubicBezTo>
                  <a:cubicBezTo>
                    <a:pt x="42" y="19"/>
                    <a:pt x="32" y="31"/>
                    <a:pt x="22" y="42"/>
                  </a:cubicBezTo>
                  <a:cubicBezTo>
                    <a:pt x="31" y="33"/>
                    <a:pt x="45" y="24"/>
                    <a:pt x="54" y="16"/>
                  </a:cubicBezTo>
                  <a:cubicBezTo>
                    <a:pt x="49" y="28"/>
                    <a:pt x="34" y="41"/>
                    <a:pt x="26" y="52"/>
                  </a:cubicBezTo>
                  <a:cubicBezTo>
                    <a:pt x="32" y="46"/>
                    <a:pt x="39" y="41"/>
                    <a:pt x="46" y="36"/>
                  </a:cubicBezTo>
                </a:path>
              </a:pathLst>
            </a:custGeom>
            <a:grpFill/>
            <a:ln w="1587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58" name="Group 57">
            <a:extLst>
              <a:ext uri="{FF2B5EF4-FFF2-40B4-BE49-F238E27FC236}">
                <a16:creationId xmlns:a16="http://schemas.microsoft.com/office/drawing/2014/main" id="{0215BBEC-4AEA-3A4B-97B1-8F1CB38104D4}"/>
              </a:ext>
            </a:extLst>
          </p:cNvPr>
          <p:cNvGrpSpPr/>
          <p:nvPr userDrawn="1"/>
        </p:nvGrpSpPr>
        <p:grpSpPr>
          <a:xfrm>
            <a:off x="4468813" y="4921250"/>
            <a:ext cx="1003300" cy="136525"/>
            <a:chOff x="4468813" y="4921250"/>
            <a:chExt cx="1003300" cy="136525"/>
          </a:xfrm>
        </p:grpSpPr>
        <p:sp>
          <p:nvSpPr>
            <p:cNvPr id="59" name="Freeform 115">
              <a:extLst>
                <a:ext uri="{FF2B5EF4-FFF2-40B4-BE49-F238E27FC236}">
                  <a16:creationId xmlns:a16="http://schemas.microsoft.com/office/drawing/2014/main" id="{95282422-5183-104A-BB83-B60F35AD1978}"/>
                </a:ext>
              </a:extLst>
            </p:cNvPr>
            <p:cNvSpPr>
              <a:spLocks/>
            </p:cNvSpPr>
            <p:nvPr/>
          </p:nvSpPr>
          <p:spPr bwMode="auto">
            <a:xfrm>
              <a:off x="4611688" y="4948238"/>
              <a:ext cx="860425" cy="26988"/>
            </a:xfrm>
            <a:custGeom>
              <a:avLst/>
              <a:gdLst>
                <a:gd name="T0" fmla="*/ 0 w 228"/>
                <a:gd name="T1" fmla="*/ 7 h 7"/>
                <a:gd name="T2" fmla="*/ 228 w 228"/>
                <a:gd name="T3" fmla="*/ 7 h 7"/>
              </a:gdLst>
              <a:ahLst/>
              <a:cxnLst>
                <a:cxn ang="0">
                  <a:pos x="T0" y="T1"/>
                </a:cxn>
                <a:cxn ang="0">
                  <a:pos x="T2" y="T3"/>
                </a:cxn>
              </a:cxnLst>
              <a:rect l="0" t="0" r="r" b="b"/>
              <a:pathLst>
                <a:path w="228" h="7">
                  <a:moveTo>
                    <a:pt x="0" y="7"/>
                  </a:moveTo>
                  <a:cubicBezTo>
                    <a:pt x="76" y="4"/>
                    <a:pt x="152" y="0"/>
                    <a:pt x="228" y="7"/>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116">
              <a:extLst>
                <a:ext uri="{FF2B5EF4-FFF2-40B4-BE49-F238E27FC236}">
                  <a16:creationId xmlns:a16="http://schemas.microsoft.com/office/drawing/2014/main" id="{7284FFE6-351A-474B-AFCC-577177884870}"/>
                </a:ext>
              </a:extLst>
            </p:cNvPr>
            <p:cNvSpPr>
              <a:spLocks/>
            </p:cNvSpPr>
            <p:nvPr/>
          </p:nvSpPr>
          <p:spPr bwMode="auto">
            <a:xfrm>
              <a:off x="4468813" y="4921250"/>
              <a:ext cx="146050" cy="136525"/>
            </a:xfrm>
            <a:custGeom>
              <a:avLst/>
              <a:gdLst>
                <a:gd name="T0" fmla="*/ 2 w 39"/>
                <a:gd name="T1" fmla="*/ 11 h 36"/>
                <a:gd name="T2" fmla="*/ 0 w 39"/>
                <a:gd name="T3" fmla="*/ 15 h 36"/>
                <a:gd name="T4" fmla="*/ 3 w 39"/>
                <a:gd name="T5" fmla="*/ 25 h 36"/>
                <a:gd name="T6" fmla="*/ 14 w 39"/>
                <a:gd name="T7" fmla="*/ 35 h 36"/>
                <a:gd name="T8" fmla="*/ 19 w 39"/>
                <a:gd name="T9" fmla="*/ 36 h 36"/>
                <a:gd name="T10" fmla="*/ 25 w 39"/>
                <a:gd name="T11" fmla="*/ 36 h 36"/>
                <a:gd name="T12" fmla="*/ 36 w 39"/>
                <a:gd name="T13" fmla="*/ 27 h 36"/>
                <a:gd name="T14" fmla="*/ 37 w 39"/>
                <a:gd name="T15" fmla="*/ 12 h 36"/>
                <a:gd name="T16" fmla="*/ 30 w 39"/>
                <a:gd name="T17" fmla="*/ 3 h 36"/>
                <a:gd name="T18" fmla="*/ 18 w 39"/>
                <a:gd name="T19" fmla="*/ 0 h 36"/>
                <a:gd name="T20" fmla="*/ 11 w 39"/>
                <a:gd name="T21" fmla="*/ 1 h 36"/>
                <a:gd name="T22" fmla="*/ 2 w 39"/>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6">
                  <a:moveTo>
                    <a:pt x="2" y="11"/>
                  </a:moveTo>
                  <a:cubicBezTo>
                    <a:pt x="1" y="12"/>
                    <a:pt x="1" y="14"/>
                    <a:pt x="0" y="15"/>
                  </a:cubicBezTo>
                  <a:cubicBezTo>
                    <a:pt x="0" y="19"/>
                    <a:pt x="1" y="22"/>
                    <a:pt x="3" y="25"/>
                  </a:cubicBezTo>
                  <a:cubicBezTo>
                    <a:pt x="5" y="30"/>
                    <a:pt x="9" y="34"/>
                    <a:pt x="14" y="35"/>
                  </a:cubicBezTo>
                  <a:cubicBezTo>
                    <a:pt x="16" y="36"/>
                    <a:pt x="18" y="36"/>
                    <a:pt x="19" y="36"/>
                  </a:cubicBezTo>
                  <a:cubicBezTo>
                    <a:pt x="21" y="36"/>
                    <a:pt x="23" y="36"/>
                    <a:pt x="25" y="36"/>
                  </a:cubicBezTo>
                  <a:cubicBezTo>
                    <a:pt x="30" y="35"/>
                    <a:pt x="34" y="31"/>
                    <a:pt x="36" y="27"/>
                  </a:cubicBezTo>
                  <a:cubicBezTo>
                    <a:pt x="38" y="22"/>
                    <a:pt x="39" y="17"/>
                    <a:pt x="37" y="12"/>
                  </a:cubicBezTo>
                  <a:cubicBezTo>
                    <a:pt x="36" y="8"/>
                    <a:pt x="33" y="5"/>
                    <a:pt x="30" y="3"/>
                  </a:cubicBezTo>
                  <a:cubicBezTo>
                    <a:pt x="26" y="1"/>
                    <a:pt x="22" y="0"/>
                    <a:pt x="18" y="0"/>
                  </a:cubicBezTo>
                  <a:cubicBezTo>
                    <a:pt x="16" y="0"/>
                    <a:pt x="13" y="0"/>
                    <a:pt x="11" y="1"/>
                  </a:cubicBezTo>
                  <a:cubicBezTo>
                    <a:pt x="6" y="2"/>
                    <a:pt x="3" y="6"/>
                    <a:pt x="2"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61" name="Group 60">
            <a:extLst>
              <a:ext uri="{FF2B5EF4-FFF2-40B4-BE49-F238E27FC236}">
                <a16:creationId xmlns:a16="http://schemas.microsoft.com/office/drawing/2014/main" id="{8211ADC7-8428-F742-ABEE-BAF732736354}"/>
              </a:ext>
            </a:extLst>
          </p:cNvPr>
          <p:cNvGrpSpPr/>
          <p:nvPr userDrawn="1"/>
        </p:nvGrpSpPr>
        <p:grpSpPr>
          <a:xfrm>
            <a:off x="4468813" y="3179763"/>
            <a:ext cx="1046162" cy="136525"/>
            <a:chOff x="4468813" y="3179763"/>
            <a:chExt cx="1046162" cy="136525"/>
          </a:xfrm>
        </p:grpSpPr>
        <p:sp>
          <p:nvSpPr>
            <p:cNvPr id="62" name="Freeform 117">
              <a:extLst>
                <a:ext uri="{FF2B5EF4-FFF2-40B4-BE49-F238E27FC236}">
                  <a16:creationId xmlns:a16="http://schemas.microsoft.com/office/drawing/2014/main" id="{029D4CBC-FE0A-464B-B6C6-112EDA061131}"/>
                </a:ext>
              </a:extLst>
            </p:cNvPr>
            <p:cNvSpPr>
              <a:spLocks/>
            </p:cNvSpPr>
            <p:nvPr/>
          </p:nvSpPr>
          <p:spPr bwMode="auto">
            <a:xfrm>
              <a:off x="4622800" y="3221038"/>
              <a:ext cx="892175" cy="65088"/>
            </a:xfrm>
            <a:custGeom>
              <a:avLst/>
              <a:gdLst>
                <a:gd name="T0" fmla="*/ 0 w 236"/>
                <a:gd name="T1" fmla="*/ 7 h 17"/>
                <a:gd name="T2" fmla="*/ 236 w 236"/>
                <a:gd name="T3" fmla="*/ 11 h 17"/>
              </a:gdLst>
              <a:ahLst/>
              <a:cxnLst>
                <a:cxn ang="0">
                  <a:pos x="T0" y="T1"/>
                </a:cxn>
                <a:cxn ang="0">
                  <a:pos x="T2" y="T3"/>
                </a:cxn>
              </a:cxnLst>
              <a:rect l="0" t="0" r="r" b="b"/>
              <a:pathLst>
                <a:path w="236" h="17">
                  <a:moveTo>
                    <a:pt x="0" y="7"/>
                  </a:moveTo>
                  <a:cubicBezTo>
                    <a:pt x="78" y="17"/>
                    <a:pt x="158" y="0"/>
                    <a:pt x="236" y="11"/>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3" name="Freeform 118">
              <a:extLst>
                <a:ext uri="{FF2B5EF4-FFF2-40B4-BE49-F238E27FC236}">
                  <a16:creationId xmlns:a16="http://schemas.microsoft.com/office/drawing/2014/main" id="{11A2DF7E-217F-3A4C-872B-44E19DD985D2}"/>
                </a:ext>
              </a:extLst>
            </p:cNvPr>
            <p:cNvSpPr>
              <a:spLocks/>
            </p:cNvSpPr>
            <p:nvPr/>
          </p:nvSpPr>
          <p:spPr bwMode="auto">
            <a:xfrm>
              <a:off x="4468813" y="3179763"/>
              <a:ext cx="146050" cy="136525"/>
            </a:xfrm>
            <a:custGeom>
              <a:avLst/>
              <a:gdLst>
                <a:gd name="T0" fmla="*/ 2 w 39"/>
                <a:gd name="T1" fmla="*/ 11 h 36"/>
                <a:gd name="T2" fmla="*/ 0 w 39"/>
                <a:gd name="T3" fmla="*/ 15 h 36"/>
                <a:gd name="T4" fmla="*/ 3 w 39"/>
                <a:gd name="T5" fmla="*/ 24 h 36"/>
                <a:gd name="T6" fmla="*/ 14 w 39"/>
                <a:gd name="T7" fmla="*/ 35 h 36"/>
                <a:gd name="T8" fmla="*/ 19 w 39"/>
                <a:gd name="T9" fmla="*/ 36 h 36"/>
                <a:gd name="T10" fmla="*/ 25 w 39"/>
                <a:gd name="T11" fmla="*/ 36 h 36"/>
                <a:gd name="T12" fmla="*/ 36 w 39"/>
                <a:gd name="T13" fmla="*/ 27 h 36"/>
                <a:gd name="T14" fmla="*/ 37 w 39"/>
                <a:gd name="T15" fmla="*/ 12 h 36"/>
                <a:gd name="T16" fmla="*/ 30 w 39"/>
                <a:gd name="T17" fmla="*/ 2 h 36"/>
                <a:gd name="T18" fmla="*/ 18 w 39"/>
                <a:gd name="T19" fmla="*/ 0 h 36"/>
                <a:gd name="T20" fmla="*/ 11 w 39"/>
                <a:gd name="T21" fmla="*/ 1 h 36"/>
                <a:gd name="T22" fmla="*/ 2 w 39"/>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6">
                  <a:moveTo>
                    <a:pt x="2" y="11"/>
                  </a:moveTo>
                  <a:cubicBezTo>
                    <a:pt x="1" y="12"/>
                    <a:pt x="1" y="13"/>
                    <a:pt x="0" y="15"/>
                  </a:cubicBezTo>
                  <a:cubicBezTo>
                    <a:pt x="0" y="18"/>
                    <a:pt x="1" y="21"/>
                    <a:pt x="3" y="24"/>
                  </a:cubicBezTo>
                  <a:cubicBezTo>
                    <a:pt x="5" y="29"/>
                    <a:pt x="9" y="34"/>
                    <a:pt x="14" y="35"/>
                  </a:cubicBezTo>
                  <a:cubicBezTo>
                    <a:pt x="16" y="36"/>
                    <a:pt x="18" y="36"/>
                    <a:pt x="19" y="36"/>
                  </a:cubicBezTo>
                  <a:cubicBezTo>
                    <a:pt x="21" y="36"/>
                    <a:pt x="23" y="36"/>
                    <a:pt x="25" y="36"/>
                  </a:cubicBezTo>
                  <a:cubicBezTo>
                    <a:pt x="30" y="35"/>
                    <a:pt x="34" y="31"/>
                    <a:pt x="36" y="27"/>
                  </a:cubicBezTo>
                  <a:cubicBezTo>
                    <a:pt x="38" y="22"/>
                    <a:pt x="39" y="17"/>
                    <a:pt x="37" y="12"/>
                  </a:cubicBezTo>
                  <a:cubicBezTo>
                    <a:pt x="36" y="8"/>
                    <a:pt x="33" y="5"/>
                    <a:pt x="30" y="2"/>
                  </a:cubicBezTo>
                  <a:cubicBezTo>
                    <a:pt x="26" y="0"/>
                    <a:pt x="22" y="0"/>
                    <a:pt x="18" y="0"/>
                  </a:cubicBezTo>
                  <a:cubicBezTo>
                    <a:pt x="16" y="0"/>
                    <a:pt x="13" y="0"/>
                    <a:pt x="11" y="1"/>
                  </a:cubicBezTo>
                  <a:cubicBezTo>
                    <a:pt x="6" y="2"/>
                    <a:pt x="3" y="6"/>
                    <a:pt x="2"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64" name="Group 63">
            <a:extLst>
              <a:ext uri="{FF2B5EF4-FFF2-40B4-BE49-F238E27FC236}">
                <a16:creationId xmlns:a16="http://schemas.microsoft.com/office/drawing/2014/main" id="{9E83C56B-EBD7-4744-A67A-C227E8FA7C1E}"/>
              </a:ext>
            </a:extLst>
          </p:cNvPr>
          <p:cNvGrpSpPr/>
          <p:nvPr userDrawn="1"/>
        </p:nvGrpSpPr>
        <p:grpSpPr>
          <a:xfrm>
            <a:off x="4468813" y="1449388"/>
            <a:ext cx="1041400" cy="136525"/>
            <a:chOff x="4468813" y="1449388"/>
            <a:chExt cx="1041400" cy="136525"/>
          </a:xfrm>
        </p:grpSpPr>
        <p:sp>
          <p:nvSpPr>
            <p:cNvPr id="65" name="Freeform 119">
              <a:extLst>
                <a:ext uri="{FF2B5EF4-FFF2-40B4-BE49-F238E27FC236}">
                  <a16:creationId xmlns:a16="http://schemas.microsoft.com/office/drawing/2014/main" id="{6C8232B5-766B-D047-857B-22D30FF0B137}"/>
                </a:ext>
              </a:extLst>
            </p:cNvPr>
            <p:cNvSpPr>
              <a:spLocks/>
            </p:cNvSpPr>
            <p:nvPr/>
          </p:nvSpPr>
          <p:spPr bwMode="auto">
            <a:xfrm>
              <a:off x="4614863" y="1487488"/>
              <a:ext cx="895350" cy="22225"/>
            </a:xfrm>
            <a:custGeom>
              <a:avLst/>
              <a:gdLst>
                <a:gd name="T0" fmla="*/ 237 w 237"/>
                <a:gd name="T1" fmla="*/ 2 h 6"/>
                <a:gd name="T2" fmla="*/ 0 w 237"/>
                <a:gd name="T3" fmla="*/ 6 h 6"/>
              </a:gdLst>
              <a:ahLst/>
              <a:cxnLst>
                <a:cxn ang="0">
                  <a:pos x="T0" y="T1"/>
                </a:cxn>
                <a:cxn ang="0">
                  <a:pos x="T2" y="T3"/>
                </a:cxn>
              </a:cxnLst>
              <a:rect l="0" t="0" r="r" b="b"/>
              <a:pathLst>
                <a:path w="237" h="6">
                  <a:moveTo>
                    <a:pt x="237" y="2"/>
                  </a:moveTo>
                  <a:cubicBezTo>
                    <a:pt x="158" y="0"/>
                    <a:pt x="79" y="2"/>
                    <a:pt x="0" y="6"/>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6" name="Freeform 120">
              <a:extLst>
                <a:ext uri="{FF2B5EF4-FFF2-40B4-BE49-F238E27FC236}">
                  <a16:creationId xmlns:a16="http://schemas.microsoft.com/office/drawing/2014/main" id="{8670F6CE-E076-9D4C-9199-41599580DA46}"/>
                </a:ext>
              </a:extLst>
            </p:cNvPr>
            <p:cNvSpPr>
              <a:spLocks/>
            </p:cNvSpPr>
            <p:nvPr/>
          </p:nvSpPr>
          <p:spPr bwMode="auto">
            <a:xfrm>
              <a:off x="4468813" y="1449388"/>
              <a:ext cx="146050" cy="136525"/>
            </a:xfrm>
            <a:custGeom>
              <a:avLst/>
              <a:gdLst>
                <a:gd name="T0" fmla="*/ 2 w 39"/>
                <a:gd name="T1" fmla="*/ 11 h 36"/>
                <a:gd name="T2" fmla="*/ 0 w 39"/>
                <a:gd name="T3" fmla="*/ 15 h 36"/>
                <a:gd name="T4" fmla="*/ 3 w 39"/>
                <a:gd name="T5" fmla="*/ 25 h 36"/>
                <a:gd name="T6" fmla="*/ 14 w 39"/>
                <a:gd name="T7" fmla="*/ 36 h 36"/>
                <a:gd name="T8" fmla="*/ 19 w 39"/>
                <a:gd name="T9" fmla="*/ 36 h 36"/>
                <a:gd name="T10" fmla="*/ 25 w 39"/>
                <a:gd name="T11" fmla="*/ 36 h 36"/>
                <a:gd name="T12" fmla="*/ 36 w 39"/>
                <a:gd name="T13" fmla="*/ 27 h 36"/>
                <a:gd name="T14" fmla="*/ 37 w 39"/>
                <a:gd name="T15" fmla="*/ 12 h 36"/>
                <a:gd name="T16" fmla="*/ 30 w 39"/>
                <a:gd name="T17" fmla="*/ 3 h 36"/>
                <a:gd name="T18" fmla="*/ 18 w 39"/>
                <a:gd name="T19" fmla="*/ 0 h 36"/>
                <a:gd name="T20" fmla="*/ 11 w 39"/>
                <a:gd name="T21" fmla="*/ 1 h 36"/>
                <a:gd name="T22" fmla="*/ 2 w 39"/>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6">
                  <a:moveTo>
                    <a:pt x="2" y="11"/>
                  </a:moveTo>
                  <a:cubicBezTo>
                    <a:pt x="1" y="12"/>
                    <a:pt x="1" y="14"/>
                    <a:pt x="0" y="15"/>
                  </a:cubicBezTo>
                  <a:cubicBezTo>
                    <a:pt x="0" y="19"/>
                    <a:pt x="1" y="22"/>
                    <a:pt x="3" y="25"/>
                  </a:cubicBezTo>
                  <a:cubicBezTo>
                    <a:pt x="5" y="30"/>
                    <a:pt x="9" y="34"/>
                    <a:pt x="14" y="36"/>
                  </a:cubicBezTo>
                  <a:cubicBezTo>
                    <a:pt x="16" y="36"/>
                    <a:pt x="18" y="36"/>
                    <a:pt x="19" y="36"/>
                  </a:cubicBezTo>
                  <a:cubicBezTo>
                    <a:pt x="21" y="36"/>
                    <a:pt x="23" y="36"/>
                    <a:pt x="25" y="36"/>
                  </a:cubicBezTo>
                  <a:cubicBezTo>
                    <a:pt x="30" y="35"/>
                    <a:pt x="34" y="32"/>
                    <a:pt x="36" y="27"/>
                  </a:cubicBezTo>
                  <a:cubicBezTo>
                    <a:pt x="38" y="23"/>
                    <a:pt x="39" y="17"/>
                    <a:pt x="37" y="12"/>
                  </a:cubicBezTo>
                  <a:cubicBezTo>
                    <a:pt x="36" y="9"/>
                    <a:pt x="33" y="5"/>
                    <a:pt x="30" y="3"/>
                  </a:cubicBezTo>
                  <a:cubicBezTo>
                    <a:pt x="26" y="1"/>
                    <a:pt x="22" y="0"/>
                    <a:pt x="18" y="0"/>
                  </a:cubicBezTo>
                  <a:cubicBezTo>
                    <a:pt x="16" y="0"/>
                    <a:pt x="13" y="0"/>
                    <a:pt x="11" y="1"/>
                  </a:cubicBezTo>
                  <a:cubicBezTo>
                    <a:pt x="6" y="3"/>
                    <a:pt x="3" y="6"/>
                    <a:pt x="2"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67" name="Group 66">
            <a:extLst>
              <a:ext uri="{FF2B5EF4-FFF2-40B4-BE49-F238E27FC236}">
                <a16:creationId xmlns:a16="http://schemas.microsoft.com/office/drawing/2014/main" id="{262DF800-15AF-974B-9351-A033D96BC188}"/>
              </a:ext>
            </a:extLst>
          </p:cNvPr>
          <p:cNvGrpSpPr/>
          <p:nvPr userDrawn="1"/>
        </p:nvGrpSpPr>
        <p:grpSpPr>
          <a:xfrm>
            <a:off x="6707188" y="4051300"/>
            <a:ext cx="1016000" cy="134938"/>
            <a:chOff x="6707188" y="4051300"/>
            <a:chExt cx="1016000" cy="134938"/>
          </a:xfrm>
        </p:grpSpPr>
        <p:sp>
          <p:nvSpPr>
            <p:cNvPr id="68" name="Freeform 121">
              <a:extLst>
                <a:ext uri="{FF2B5EF4-FFF2-40B4-BE49-F238E27FC236}">
                  <a16:creationId xmlns:a16="http://schemas.microsoft.com/office/drawing/2014/main" id="{48D34919-95B4-FD46-BCD9-39F0EFDE9B96}"/>
                </a:ext>
              </a:extLst>
            </p:cNvPr>
            <p:cNvSpPr>
              <a:spLocks/>
            </p:cNvSpPr>
            <p:nvPr/>
          </p:nvSpPr>
          <p:spPr bwMode="auto">
            <a:xfrm>
              <a:off x="6707188" y="4084638"/>
              <a:ext cx="862013" cy="26988"/>
            </a:xfrm>
            <a:custGeom>
              <a:avLst/>
              <a:gdLst>
                <a:gd name="T0" fmla="*/ 0 w 228"/>
                <a:gd name="T1" fmla="*/ 7 h 7"/>
                <a:gd name="T2" fmla="*/ 228 w 228"/>
                <a:gd name="T3" fmla="*/ 6 h 7"/>
              </a:gdLst>
              <a:ahLst/>
              <a:cxnLst>
                <a:cxn ang="0">
                  <a:pos x="T0" y="T1"/>
                </a:cxn>
                <a:cxn ang="0">
                  <a:pos x="T2" y="T3"/>
                </a:cxn>
              </a:cxnLst>
              <a:rect l="0" t="0" r="r" b="b"/>
              <a:pathLst>
                <a:path w="228" h="7">
                  <a:moveTo>
                    <a:pt x="0" y="7"/>
                  </a:moveTo>
                  <a:cubicBezTo>
                    <a:pt x="76" y="0"/>
                    <a:pt x="152" y="0"/>
                    <a:pt x="228" y="6"/>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9" name="Freeform 122">
              <a:extLst>
                <a:ext uri="{FF2B5EF4-FFF2-40B4-BE49-F238E27FC236}">
                  <a16:creationId xmlns:a16="http://schemas.microsoft.com/office/drawing/2014/main" id="{46DAA598-4732-5B41-A718-C65945D2912C}"/>
                </a:ext>
              </a:extLst>
            </p:cNvPr>
            <p:cNvSpPr>
              <a:spLocks/>
            </p:cNvSpPr>
            <p:nvPr/>
          </p:nvSpPr>
          <p:spPr bwMode="auto">
            <a:xfrm>
              <a:off x="7580313" y="4051300"/>
              <a:ext cx="142875" cy="134938"/>
            </a:xfrm>
            <a:custGeom>
              <a:avLst/>
              <a:gdLst>
                <a:gd name="T0" fmla="*/ 1 w 38"/>
                <a:gd name="T1" fmla="*/ 10 h 36"/>
                <a:gd name="T2" fmla="*/ 0 w 38"/>
                <a:gd name="T3" fmla="*/ 15 h 36"/>
                <a:gd name="T4" fmla="*/ 2 w 38"/>
                <a:gd name="T5" fmla="*/ 24 h 36"/>
                <a:gd name="T6" fmla="*/ 14 w 38"/>
                <a:gd name="T7" fmla="*/ 35 h 36"/>
                <a:gd name="T8" fmla="*/ 19 w 38"/>
                <a:gd name="T9" fmla="*/ 36 h 36"/>
                <a:gd name="T10" fmla="*/ 24 w 38"/>
                <a:gd name="T11" fmla="*/ 35 h 36"/>
                <a:gd name="T12" fmla="*/ 36 w 38"/>
                <a:gd name="T13" fmla="*/ 27 h 36"/>
                <a:gd name="T14" fmla="*/ 36 w 38"/>
                <a:gd name="T15" fmla="*/ 12 h 36"/>
                <a:gd name="T16" fmla="*/ 29 w 38"/>
                <a:gd name="T17" fmla="*/ 2 h 36"/>
                <a:gd name="T18" fmla="*/ 18 w 38"/>
                <a:gd name="T19" fmla="*/ 0 h 36"/>
                <a:gd name="T20" fmla="*/ 11 w 38"/>
                <a:gd name="T21" fmla="*/ 1 h 36"/>
                <a:gd name="T22" fmla="*/ 1 w 38"/>
                <a:gd name="T23"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6">
                  <a:moveTo>
                    <a:pt x="1" y="10"/>
                  </a:moveTo>
                  <a:cubicBezTo>
                    <a:pt x="1" y="12"/>
                    <a:pt x="0" y="13"/>
                    <a:pt x="0" y="15"/>
                  </a:cubicBezTo>
                  <a:cubicBezTo>
                    <a:pt x="0" y="18"/>
                    <a:pt x="1" y="21"/>
                    <a:pt x="2" y="24"/>
                  </a:cubicBezTo>
                  <a:cubicBezTo>
                    <a:pt x="5" y="29"/>
                    <a:pt x="9" y="34"/>
                    <a:pt x="14" y="35"/>
                  </a:cubicBezTo>
                  <a:cubicBezTo>
                    <a:pt x="15" y="36"/>
                    <a:pt x="17" y="36"/>
                    <a:pt x="19" y="36"/>
                  </a:cubicBezTo>
                  <a:cubicBezTo>
                    <a:pt x="21" y="36"/>
                    <a:pt x="22" y="36"/>
                    <a:pt x="24" y="35"/>
                  </a:cubicBezTo>
                  <a:cubicBezTo>
                    <a:pt x="29" y="35"/>
                    <a:pt x="33" y="31"/>
                    <a:pt x="36" y="27"/>
                  </a:cubicBezTo>
                  <a:cubicBezTo>
                    <a:pt x="38" y="22"/>
                    <a:pt x="38" y="17"/>
                    <a:pt x="36" y="12"/>
                  </a:cubicBezTo>
                  <a:cubicBezTo>
                    <a:pt x="35" y="8"/>
                    <a:pt x="33" y="4"/>
                    <a:pt x="29" y="2"/>
                  </a:cubicBezTo>
                  <a:cubicBezTo>
                    <a:pt x="26" y="0"/>
                    <a:pt x="22" y="0"/>
                    <a:pt x="18" y="0"/>
                  </a:cubicBezTo>
                  <a:cubicBezTo>
                    <a:pt x="15" y="0"/>
                    <a:pt x="13" y="0"/>
                    <a:pt x="11" y="1"/>
                  </a:cubicBezTo>
                  <a:cubicBezTo>
                    <a:pt x="6" y="2"/>
                    <a:pt x="3" y="6"/>
                    <a:pt x="1" y="10"/>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70" name="Group 69">
            <a:extLst>
              <a:ext uri="{FF2B5EF4-FFF2-40B4-BE49-F238E27FC236}">
                <a16:creationId xmlns:a16="http://schemas.microsoft.com/office/drawing/2014/main" id="{024D3CFD-30A5-4D4B-AB87-34A4C7E5798C}"/>
              </a:ext>
            </a:extLst>
          </p:cNvPr>
          <p:cNvGrpSpPr/>
          <p:nvPr userDrawn="1"/>
        </p:nvGrpSpPr>
        <p:grpSpPr>
          <a:xfrm>
            <a:off x="6707188" y="2312988"/>
            <a:ext cx="1016000" cy="136525"/>
            <a:chOff x="6707188" y="2312988"/>
            <a:chExt cx="1016000" cy="136525"/>
          </a:xfrm>
        </p:grpSpPr>
        <p:sp>
          <p:nvSpPr>
            <p:cNvPr id="71" name="Freeform 123">
              <a:extLst>
                <a:ext uri="{FF2B5EF4-FFF2-40B4-BE49-F238E27FC236}">
                  <a16:creationId xmlns:a16="http://schemas.microsoft.com/office/drawing/2014/main" id="{88F2D699-6BEC-3F4F-BAC7-BBB410FACDA9}"/>
                </a:ext>
              </a:extLst>
            </p:cNvPr>
            <p:cNvSpPr>
              <a:spLocks/>
            </p:cNvSpPr>
            <p:nvPr/>
          </p:nvSpPr>
          <p:spPr bwMode="auto">
            <a:xfrm>
              <a:off x="6707188" y="2346325"/>
              <a:ext cx="881063" cy="30163"/>
            </a:xfrm>
            <a:custGeom>
              <a:avLst/>
              <a:gdLst>
                <a:gd name="T0" fmla="*/ 0 w 233"/>
                <a:gd name="T1" fmla="*/ 4 h 8"/>
                <a:gd name="T2" fmla="*/ 233 w 233"/>
                <a:gd name="T3" fmla="*/ 8 h 8"/>
              </a:gdLst>
              <a:ahLst/>
              <a:cxnLst>
                <a:cxn ang="0">
                  <a:pos x="T0" y="T1"/>
                </a:cxn>
                <a:cxn ang="0">
                  <a:pos x="T2" y="T3"/>
                </a:cxn>
              </a:cxnLst>
              <a:rect l="0" t="0" r="r" b="b"/>
              <a:pathLst>
                <a:path w="233" h="8">
                  <a:moveTo>
                    <a:pt x="0" y="4"/>
                  </a:moveTo>
                  <a:cubicBezTo>
                    <a:pt x="77" y="0"/>
                    <a:pt x="155" y="1"/>
                    <a:pt x="233" y="8"/>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2" name="Freeform 124">
              <a:extLst>
                <a:ext uri="{FF2B5EF4-FFF2-40B4-BE49-F238E27FC236}">
                  <a16:creationId xmlns:a16="http://schemas.microsoft.com/office/drawing/2014/main" id="{346FEB5E-B08C-2340-B31D-2BDCFC5BC315}"/>
                </a:ext>
              </a:extLst>
            </p:cNvPr>
            <p:cNvSpPr>
              <a:spLocks/>
            </p:cNvSpPr>
            <p:nvPr/>
          </p:nvSpPr>
          <p:spPr bwMode="auto">
            <a:xfrm>
              <a:off x="7580313" y="2312988"/>
              <a:ext cx="142875" cy="136525"/>
            </a:xfrm>
            <a:custGeom>
              <a:avLst/>
              <a:gdLst>
                <a:gd name="T0" fmla="*/ 1 w 38"/>
                <a:gd name="T1" fmla="*/ 11 h 36"/>
                <a:gd name="T2" fmla="*/ 0 w 38"/>
                <a:gd name="T3" fmla="*/ 15 h 36"/>
                <a:gd name="T4" fmla="*/ 2 w 38"/>
                <a:gd name="T5" fmla="*/ 25 h 36"/>
                <a:gd name="T6" fmla="*/ 14 w 38"/>
                <a:gd name="T7" fmla="*/ 36 h 36"/>
                <a:gd name="T8" fmla="*/ 19 w 38"/>
                <a:gd name="T9" fmla="*/ 36 h 36"/>
                <a:gd name="T10" fmla="*/ 24 w 38"/>
                <a:gd name="T11" fmla="*/ 36 h 36"/>
                <a:gd name="T12" fmla="*/ 36 w 38"/>
                <a:gd name="T13" fmla="*/ 27 h 36"/>
                <a:gd name="T14" fmla="*/ 36 w 38"/>
                <a:gd name="T15" fmla="*/ 12 h 36"/>
                <a:gd name="T16" fmla="*/ 29 w 38"/>
                <a:gd name="T17" fmla="*/ 3 h 36"/>
                <a:gd name="T18" fmla="*/ 18 w 38"/>
                <a:gd name="T19" fmla="*/ 0 h 36"/>
                <a:gd name="T20" fmla="*/ 11 w 38"/>
                <a:gd name="T21" fmla="*/ 1 h 36"/>
                <a:gd name="T22" fmla="*/ 1 w 38"/>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6">
                  <a:moveTo>
                    <a:pt x="1" y="11"/>
                  </a:moveTo>
                  <a:cubicBezTo>
                    <a:pt x="1" y="12"/>
                    <a:pt x="0" y="14"/>
                    <a:pt x="0" y="15"/>
                  </a:cubicBezTo>
                  <a:cubicBezTo>
                    <a:pt x="0" y="19"/>
                    <a:pt x="1" y="22"/>
                    <a:pt x="2" y="25"/>
                  </a:cubicBezTo>
                  <a:cubicBezTo>
                    <a:pt x="5" y="30"/>
                    <a:pt x="9" y="34"/>
                    <a:pt x="14" y="36"/>
                  </a:cubicBezTo>
                  <a:cubicBezTo>
                    <a:pt x="15" y="36"/>
                    <a:pt x="17" y="36"/>
                    <a:pt x="19" y="36"/>
                  </a:cubicBezTo>
                  <a:cubicBezTo>
                    <a:pt x="21" y="36"/>
                    <a:pt x="22" y="36"/>
                    <a:pt x="24" y="36"/>
                  </a:cubicBezTo>
                  <a:cubicBezTo>
                    <a:pt x="29" y="35"/>
                    <a:pt x="33" y="31"/>
                    <a:pt x="36" y="27"/>
                  </a:cubicBezTo>
                  <a:cubicBezTo>
                    <a:pt x="38" y="22"/>
                    <a:pt x="38" y="17"/>
                    <a:pt x="36" y="12"/>
                  </a:cubicBezTo>
                  <a:cubicBezTo>
                    <a:pt x="35" y="8"/>
                    <a:pt x="33" y="5"/>
                    <a:pt x="29" y="3"/>
                  </a:cubicBezTo>
                  <a:cubicBezTo>
                    <a:pt x="26" y="1"/>
                    <a:pt x="22" y="0"/>
                    <a:pt x="18" y="0"/>
                  </a:cubicBezTo>
                  <a:cubicBezTo>
                    <a:pt x="15" y="0"/>
                    <a:pt x="13" y="0"/>
                    <a:pt x="11" y="1"/>
                  </a:cubicBezTo>
                  <a:cubicBezTo>
                    <a:pt x="6" y="3"/>
                    <a:pt x="3" y="6"/>
                    <a:pt x="1"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88" name="Group 87">
            <a:extLst>
              <a:ext uri="{FF2B5EF4-FFF2-40B4-BE49-F238E27FC236}">
                <a16:creationId xmlns:a16="http://schemas.microsoft.com/office/drawing/2014/main" id="{446CDE06-1EA1-2B40-B124-32BC546C9B63}"/>
              </a:ext>
            </a:extLst>
          </p:cNvPr>
          <p:cNvGrpSpPr/>
          <p:nvPr userDrawn="1"/>
        </p:nvGrpSpPr>
        <p:grpSpPr>
          <a:xfrm>
            <a:off x="4830849" y="6407537"/>
            <a:ext cx="2530305" cy="138107"/>
            <a:chOff x="2502568" y="6027821"/>
            <a:chExt cx="6689559" cy="365125"/>
          </a:xfrm>
        </p:grpSpPr>
        <p:pic>
          <p:nvPicPr>
            <p:cNvPr id="89" name="Picture 88" descr="Text, logo&#10;&#10;Description automatically generated">
              <a:extLst>
                <a:ext uri="{FF2B5EF4-FFF2-40B4-BE49-F238E27FC236}">
                  <a16:creationId xmlns:a16="http://schemas.microsoft.com/office/drawing/2014/main" id="{431B3032-4997-054C-8610-08A0C9FEB7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0" name="Picture 89" descr="Text, logo&#10;&#10;Description automatically generated">
              <a:extLst>
                <a:ext uri="{FF2B5EF4-FFF2-40B4-BE49-F238E27FC236}">
                  <a16:creationId xmlns:a16="http://schemas.microsoft.com/office/drawing/2014/main" id="{72C96537-2741-5E47-B1A9-3CF3EE62C7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91" name="Text Placeholder 23">
            <a:extLst>
              <a:ext uri="{FF2B5EF4-FFF2-40B4-BE49-F238E27FC236}">
                <a16:creationId xmlns:a16="http://schemas.microsoft.com/office/drawing/2014/main" id="{824DC163-87CB-F64A-B441-420AA3170DC1}"/>
              </a:ext>
            </a:extLst>
          </p:cNvPr>
          <p:cNvSpPr>
            <a:spLocks noGrp="1"/>
          </p:cNvSpPr>
          <p:nvPr>
            <p:ph type="body" sz="quarter" idx="22" hasCustomPrompt="1"/>
          </p:nvPr>
        </p:nvSpPr>
        <p:spPr>
          <a:xfrm>
            <a:off x="1811325" y="11073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92" name="Text Placeholder 23">
            <a:extLst>
              <a:ext uri="{FF2B5EF4-FFF2-40B4-BE49-F238E27FC236}">
                <a16:creationId xmlns:a16="http://schemas.microsoft.com/office/drawing/2014/main" id="{A5DD8512-7025-964F-A874-0FADFD7884AE}"/>
              </a:ext>
            </a:extLst>
          </p:cNvPr>
          <p:cNvSpPr>
            <a:spLocks noGrp="1"/>
          </p:cNvSpPr>
          <p:nvPr>
            <p:ph type="body" sz="quarter" idx="28" hasCustomPrompt="1"/>
          </p:nvPr>
        </p:nvSpPr>
        <p:spPr>
          <a:xfrm>
            <a:off x="1811325" y="1708226"/>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3" name="Text Placeholder 23">
            <a:extLst>
              <a:ext uri="{FF2B5EF4-FFF2-40B4-BE49-F238E27FC236}">
                <a16:creationId xmlns:a16="http://schemas.microsoft.com/office/drawing/2014/main" id="{EF305962-BEA4-4D4A-A3CB-44A372C88134}"/>
              </a:ext>
            </a:extLst>
          </p:cNvPr>
          <p:cNvSpPr>
            <a:spLocks noGrp="1"/>
          </p:cNvSpPr>
          <p:nvPr>
            <p:ph type="body" sz="quarter" idx="29" hasCustomPrompt="1"/>
          </p:nvPr>
        </p:nvSpPr>
        <p:spPr>
          <a:xfrm>
            <a:off x="1825317" y="287903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94" name="Text Placeholder 23">
            <a:extLst>
              <a:ext uri="{FF2B5EF4-FFF2-40B4-BE49-F238E27FC236}">
                <a16:creationId xmlns:a16="http://schemas.microsoft.com/office/drawing/2014/main" id="{4A48DBF0-9D41-114A-9079-E6B0925854A6}"/>
              </a:ext>
            </a:extLst>
          </p:cNvPr>
          <p:cNvSpPr>
            <a:spLocks noGrp="1"/>
          </p:cNvSpPr>
          <p:nvPr>
            <p:ph type="body" sz="quarter" idx="30" hasCustomPrompt="1"/>
          </p:nvPr>
        </p:nvSpPr>
        <p:spPr>
          <a:xfrm>
            <a:off x="1825317" y="3479876"/>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5" name="Text Placeholder 23">
            <a:extLst>
              <a:ext uri="{FF2B5EF4-FFF2-40B4-BE49-F238E27FC236}">
                <a16:creationId xmlns:a16="http://schemas.microsoft.com/office/drawing/2014/main" id="{9B93A9C0-5290-5A41-8067-F0069F1B4FFA}"/>
              </a:ext>
            </a:extLst>
          </p:cNvPr>
          <p:cNvSpPr>
            <a:spLocks noGrp="1"/>
          </p:cNvSpPr>
          <p:nvPr>
            <p:ph type="body" sz="quarter" idx="31" hasCustomPrompt="1"/>
          </p:nvPr>
        </p:nvSpPr>
        <p:spPr>
          <a:xfrm>
            <a:off x="1825317" y="4689479"/>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96" name="Text Placeholder 23">
            <a:extLst>
              <a:ext uri="{FF2B5EF4-FFF2-40B4-BE49-F238E27FC236}">
                <a16:creationId xmlns:a16="http://schemas.microsoft.com/office/drawing/2014/main" id="{E1EFF939-DC2D-1240-A19E-C7623A959A05}"/>
              </a:ext>
            </a:extLst>
          </p:cNvPr>
          <p:cNvSpPr>
            <a:spLocks noGrp="1"/>
          </p:cNvSpPr>
          <p:nvPr>
            <p:ph type="body" sz="quarter" idx="32" hasCustomPrompt="1"/>
          </p:nvPr>
        </p:nvSpPr>
        <p:spPr>
          <a:xfrm>
            <a:off x="1825317" y="5290317"/>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7" name="Text Placeholder 23">
            <a:extLst>
              <a:ext uri="{FF2B5EF4-FFF2-40B4-BE49-F238E27FC236}">
                <a16:creationId xmlns:a16="http://schemas.microsoft.com/office/drawing/2014/main" id="{6A9AFA4C-7900-3746-A6EE-03CBCBCCA175}"/>
              </a:ext>
            </a:extLst>
          </p:cNvPr>
          <p:cNvSpPr>
            <a:spLocks noGrp="1"/>
          </p:cNvSpPr>
          <p:nvPr>
            <p:ph type="body" sz="quarter" idx="33" hasCustomPrompt="1"/>
          </p:nvPr>
        </p:nvSpPr>
        <p:spPr>
          <a:xfrm>
            <a:off x="8124288" y="2063735"/>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98" name="Text Placeholder 23">
            <a:extLst>
              <a:ext uri="{FF2B5EF4-FFF2-40B4-BE49-F238E27FC236}">
                <a16:creationId xmlns:a16="http://schemas.microsoft.com/office/drawing/2014/main" id="{7B5A0947-088E-3044-B48E-17B18188BFF5}"/>
              </a:ext>
            </a:extLst>
          </p:cNvPr>
          <p:cNvSpPr>
            <a:spLocks noGrp="1"/>
          </p:cNvSpPr>
          <p:nvPr>
            <p:ph type="body" sz="quarter" idx="34" hasCustomPrompt="1"/>
          </p:nvPr>
        </p:nvSpPr>
        <p:spPr>
          <a:xfrm>
            <a:off x="8124288" y="2664573"/>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9" name="Text Placeholder 23">
            <a:extLst>
              <a:ext uri="{FF2B5EF4-FFF2-40B4-BE49-F238E27FC236}">
                <a16:creationId xmlns:a16="http://schemas.microsoft.com/office/drawing/2014/main" id="{1A05A6E4-C6A9-1B4D-A0A1-D4C035EE14E3}"/>
              </a:ext>
            </a:extLst>
          </p:cNvPr>
          <p:cNvSpPr>
            <a:spLocks noGrp="1"/>
          </p:cNvSpPr>
          <p:nvPr>
            <p:ph type="body" sz="quarter" idx="35" hasCustomPrompt="1"/>
          </p:nvPr>
        </p:nvSpPr>
        <p:spPr>
          <a:xfrm>
            <a:off x="8118732" y="3866562"/>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00" name="Text Placeholder 23">
            <a:extLst>
              <a:ext uri="{FF2B5EF4-FFF2-40B4-BE49-F238E27FC236}">
                <a16:creationId xmlns:a16="http://schemas.microsoft.com/office/drawing/2014/main" id="{4D3597D1-3984-BF43-A1A3-D0AA83D49E45}"/>
              </a:ext>
            </a:extLst>
          </p:cNvPr>
          <p:cNvSpPr>
            <a:spLocks noGrp="1"/>
          </p:cNvSpPr>
          <p:nvPr>
            <p:ph type="body" sz="quarter" idx="36" hasCustomPrompt="1"/>
          </p:nvPr>
        </p:nvSpPr>
        <p:spPr>
          <a:xfrm>
            <a:off x="8118732" y="4467400"/>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01" name="Text Placeholder 23">
            <a:extLst>
              <a:ext uri="{FF2B5EF4-FFF2-40B4-BE49-F238E27FC236}">
                <a16:creationId xmlns:a16="http://schemas.microsoft.com/office/drawing/2014/main" id="{BE24CC84-3754-A640-9DE6-E4435B6D0F63}"/>
              </a:ext>
            </a:extLst>
          </p:cNvPr>
          <p:cNvSpPr>
            <a:spLocks noGrp="1"/>
          </p:cNvSpPr>
          <p:nvPr>
            <p:ph type="body" sz="quarter" idx="37" hasCustomPrompt="1"/>
          </p:nvPr>
        </p:nvSpPr>
        <p:spPr>
          <a:xfrm>
            <a:off x="5696092" y="1244111"/>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102" name="Text Placeholder 23">
            <a:extLst>
              <a:ext uri="{FF2B5EF4-FFF2-40B4-BE49-F238E27FC236}">
                <a16:creationId xmlns:a16="http://schemas.microsoft.com/office/drawing/2014/main" id="{F13A48ED-69DF-4F44-A0F6-446C1B8F4ECB}"/>
              </a:ext>
            </a:extLst>
          </p:cNvPr>
          <p:cNvSpPr>
            <a:spLocks noGrp="1"/>
          </p:cNvSpPr>
          <p:nvPr>
            <p:ph type="body" sz="quarter" idx="38" hasCustomPrompt="1"/>
          </p:nvPr>
        </p:nvSpPr>
        <p:spPr>
          <a:xfrm>
            <a:off x="5696092" y="2114061"/>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103" name="Text Placeholder 23">
            <a:extLst>
              <a:ext uri="{FF2B5EF4-FFF2-40B4-BE49-F238E27FC236}">
                <a16:creationId xmlns:a16="http://schemas.microsoft.com/office/drawing/2014/main" id="{457F4213-B76A-7545-9E8D-D17FE5D00518}"/>
              </a:ext>
            </a:extLst>
          </p:cNvPr>
          <p:cNvSpPr>
            <a:spLocks noGrp="1"/>
          </p:cNvSpPr>
          <p:nvPr>
            <p:ph type="body" sz="quarter" idx="39" hasCustomPrompt="1"/>
          </p:nvPr>
        </p:nvSpPr>
        <p:spPr>
          <a:xfrm>
            <a:off x="5696092" y="2959761"/>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104" name="Text Placeholder 23">
            <a:extLst>
              <a:ext uri="{FF2B5EF4-FFF2-40B4-BE49-F238E27FC236}">
                <a16:creationId xmlns:a16="http://schemas.microsoft.com/office/drawing/2014/main" id="{8E472319-57EC-4447-8931-2405B132BACD}"/>
              </a:ext>
            </a:extLst>
          </p:cNvPr>
          <p:cNvSpPr>
            <a:spLocks noGrp="1"/>
          </p:cNvSpPr>
          <p:nvPr>
            <p:ph type="body" sz="quarter" idx="40" hasCustomPrompt="1"/>
          </p:nvPr>
        </p:nvSpPr>
        <p:spPr>
          <a:xfrm>
            <a:off x="5696092" y="3843357"/>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105" name="Text Placeholder 23">
            <a:extLst>
              <a:ext uri="{FF2B5EF4-FFF2-40B4-BE49-F238E27FC236}">
                <a16:creationId xmlns:a16="http://schemas.microsoft.com/office/drawing/2014/main" id="{CCEC6FA1-DBBA-484C-A093-95CD2B28B440}"/>
              </a:ext>
            </a:extLst>
          </p:cNvPr>
          <p:cNvSpPr>
            <a:spLocks noGrp="1"/>
          </p:cNvSpPr>
          <p:nvPr>
            <p:ph type="body" sz="quarter" idx="41" hasCustomPrompt="1"/>
          </p:nvPr>
        </p:nvSpPr>
        <p:spPr>
          <a:xfrm>
            <a:off x="5696092" y="4673988"/>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05</a:t>
            </a:r>
          </a:p>
        </p:txBody>
      </p:sp>
    </p:spTree>
    <p:extLst>
      <p:ext uri="{BB962C8B-B14F-4D97-AF65-F5344CB8AC3E}">
        <p14:creationId xmlns:p14="http://schemas.microsoft.com/office/powerpoint/2010/main" val="14230607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67000">
                                          <p:cBhvr additive="base">
                                            <p:cTn id="7" dur="1000" fill="hold"/>
                                            <p:tgtEl>
                                              <p:spTgt spid="5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51"/>
                                            </p:tgtEl>
                                            <p:attrNameLst>
                                              <p:attrName>style.visibility</p:attrName>
                                            </p:attrNameLst>
                                          </p:cBhvr>
                                          <p:to>
                                            <p:strVal val="visible"/>
                                          </p:to>
                                        </p:set>
                                        <p:anim calcmode="lin" valueType="num" p14:bounceEnd="67000">
                                          <p:cBhvr additive="base">
                                            <p:cTn id="11" dur="1000" fill="hold"/>
                                            <p:tgtEl>
                                              <p:spTgt spid="51"/>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500"/>
                                      </p:stCondLst>
                                      <p:childTnLst>
                                        <p:set>
                                          <p:cBhvr>
                                            <p:cTn id="14" dur="1" fill="hold">
                                              <p:stCondLst>
                                                <p:cond delay="0"/>
                                              </p:stCondLst>
                                            </p:cTn>
                                            <p:tgtEl>
                                              <p:spTgt spid="52"/>
                                            </p:tgtEl>
                                            <p:attrNameLst>
                                              <p:attrName>style.visibility</p:attrName>
                                            </p:attrNameLst>
                                          </p:cBhvr>
                                          <p:to>
                                            <p:strVal val="visible"/>
                                          </p:to>
                                        </p:set>
                                        <p:anim calcmode="lin" valueType="num" p14:bounceEnd="67000">
                                          <p:cBhvr additive="base">
                                            <p:cTn id="15" dur="1000" fill="hold"/>
                                            <p:tgtEl>
                                              <p:spTgt spid="52"/>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53"/>
                                            </p:tgtEl>
                                            <p:attrNameLst>
                                              <p:attrName>style.visibility</p:attrName>
                                            </p:attrNameLst>
                                          </p:cBhvr>
                                          <p:to>
                                            <p:strVal val="visible"/>
                                          </p:to>
                                        </p:set>
                                        <p:anim calcmode="lin" valueType="num" p14:bounceEnd="67000">
                                          <p:cBhvr additive="base">
                                            <p:cTn id="19" dur="1000" fill="hold"/>
                                            <p:tgtEl>
                                              <p:spTgt spid="53"/>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1000"/>
                                      </p:stCondLst>
                                      <p:childTnLst>
                                        <p:set>
                                          <p:cBhvr>
                                            <p:cTn id="22" dur="1" fill="hold">
                                              <p:stCondLst>
                                                <p:cond delay="0"/>
                                              </p:stCondLst>
                                            </p:cTn>
                                            <p:tgtEl>
                                              <p:spTgt spid="49"/>
                                            </p:tgtEl>
                                            <p:attrNameLst>
                                              <p:attrName>style.visibility</p:attrName>
                                            </p:attrNameLst>
                                          </p:cBhvr>
                                          <p:to>
                                            <p:strVal val="visible"/>
                                          </p:to>
                                        </p:set>
                                        <p:anim calcmode="lin" valueType="num" p14:bounceEnd="67000">
                                          <p:cBhvr additive="base">
                                            <p:cTn id="23" dur="1000" fill="hold"/>
                                            <p:tgtEl>
                                              <p:spTgt spid="49"/>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7000">
                                      <p:stCondLst>
                                        <p:cond delay="1250"/>
                                      </p:stCondLst>
                                      <p:childTnLst>
                                        <p:set>
                                          <p:cBhvr>
                                            <p:cTn id="26" dur="1" fill="hold">
                                              <p:stCondLst>
                                                <p:cond delay="0"/>
                                              </p:stCondLst>
                                            </p:cTn>
                                            <p:tgtEl>
                                              <p:spTgt spid="50"/>
                                            </p:tgtEl>
                                            <p:attrNameLst>
                                              <p:attrName>style.visibility</p:attrName>
                                            </p:attrNameLst>
                                          </p:cBhvr>
                                          <p:to>
                                            <p:strVal val="visible"/>
                                          </p:to>
                                        </p:set>
                                        <p:anim calcmode="lin" valueType="num" p14:bounceEnd="67000">
                                          <p:cBhvr additive="base">
                                            <p:cTn id="27" dur="1000" fill="hold"/>
                                            <p:tgtEl>
                                              <p:spTgt spid="50"/>
                                            </p:tgtEl>
                                            <p:attrNameLst>
                                              <p:attrName>ppt_x</p:attrName>
                                            </p:attrNameLst>
                                          </p:cBhvr>
                                          <p:tavLst>
                                            <p:tav tm="0">
                                              <p:val>
                                                <p:strVal val="1+#ppt_w/2"/>
                                              </p:val>
                                            </p:tav>
                                            <p:tav tm="100000">
                                              <p:val>
                                                <p:strVal val="#ppt_x"/>
                                              </p:val>
                                            </p:tav>
                                          </p:tavLst>
                                        </p:anim>
                                        <p:anim calcmode="lin" valueType="num" p14:bounceEnd="67000">
                                          <p:cBhvr additive="base">
                                            <p:cTn id="28" dur="1000" fill="hold"/>
                                            <p:tgtEl>
                                              <p:spTgt spid="50"/>
                                            </p:tgtEl>
                                            <p:attrNameLst>
                                              <p:attrName>ppt_y</p:attrName>
                                            </p:attrNameLst>
                                          </p:cBhvr>
                                          <p:tavLst>
                                            <p:tav tm="0">
                                              <p:val>
                                                <p:strVal val="#ppt_y"/>
                                              </p:val>
                                            </p:tav>
                                            <p:tav tm="100000">
                                              <p:val>
                                                <p:strVal val="#ppt_y"/>
                                              </p:val>
                                            </p:tav>
                                          </p:tavLst>
                                        </p:anim>
                                      </p:childTnLst>
                                    </p:cTn>
                                  </p:par>
                                  <p:par>
                                    <p:cTn id="29" presetID="2" presetClass="entr" presetSubtype="1" fill="hold" grpId="0" nodeType="withEffect" p14:presetBounceEnd="67000">
                                      <p:stCondLst>
                                        <p:cond delay="1500"/>
                                      </p:stCondLst>
                                      <p:childTnLst>
                                        <p:set>
                                          <p:cBhvr>
                                            <p:cTn id="30" dur="1" fill="hold">
                                              <p:stCondLst>
                                                <p:cond delay="0"/>
                                              </p:stCondLst>
                                            </p:cTn>
                                            <p:tgtEl>
                                              <p:spTgt spid="48"/>
                                            </p:tgtEl>
                                            <p:attrNameLst>
                                              <p:attrName>style.visibility</p:attrName>
                                            </p:attrNameLst>
                                          </p:cBhvr>
                                          <p:to>
                                            <p:strVal val="visible"/>
                                          </p:to>
                                        </p:set>
                                        <p:anim calcmode="lin" valueType="num" p14:bounceEnd="67000">
                                          <p:cBhvr additive="base">
                                            <p:cTn id="31" dur="1000" fill="hold"/>
                                            <p:tgtEl>
                                              <p:spTgt spid="48"/>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48"/>
                                            </p:tgtEl>
                                            <p:attrNameLst>
                                              <p:attrName>ppt_y</p:attrName>
                                            </p:attrNameLst>
                                          </p:cBhvr>
                                          <p:tavLst>
                                            <p:tav tm="0">
                                              <p:val>
                                                <p:strVal val="0-#ppt_h/2"/>
                                              </p:val>
                                            </p:tav>
                                            <p:tav tm="100000">
                                              <p:val>
                                                <p:strVal val="#ppt_y"/>
                                              </p:val>
                                            </p:tav>
                                          </p:tavLst>
                                        </p:anim>
                                      </p:childTnLst>
                                    </p:cTn>
                                  </p:par>
                                  <p:par>
                                    <p:cTn id="33" presetID="22" presetClass="entr" presetSubtype="2" fill="hold" nodeType="withEffect">
                                      <p:stCondLst>
                                        <p:cond delay="500"/>
                                      </p:stCondLst>
                                      <p:childTnLst>
                                        <p:set>
                                          <p:cBhvr>
                                            <p:cTn id="34" dur="1" fill="hold">
                                              <p:stCondLst>
                                                <p:cond delay="0"/>
                                              </p:stCondLst>
                                            </p:cTn>
                                            <p:tgtEl>
                                              <p:spTgt spid="58"/>
                                            </p:tgtEl>
                                            <p:attrNameLst>
                                              <p:attrName>style.visibility</p:attrName>
                                            </p:attrNameLst>
                                          </p:cBhvr>
                                          <p:to>
                                            <p:strVal val="visible"/>
                                          </p:to>
                                        </p:set>
                                        <p:animEffect transition="in" filter="wipe(right)">
                                          <p:cBhvr>
                                            <p:cTn id="35" dur="500"/>
                                            <p:tgtEl>
                                              <p:spTgt spid="58"/>
                                            </p:tgtEl>
                                          </p:cBhvr>
                                        </p:animEffect>
                                      </p:childTnLst>
                                    </p:cTn>
                                  </p:par>
                                  <p:par>
                                    <p:cTn id="36" presetID="22" presetClass="entr" presetSubtype="8" fill="hold" nodeType="withEffect">
                                      <p:stCondLst>
                                        <p:cond delay="75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par>
                                    <p:cTn id="39" presetID="22" presetClass="entr" presetSubtype="2" fill="hold" nodeType="withEffect">
                                      <p:stCondLst>
                                        <p:cond delay="1000"/>
                                      </p:stCondLst>
                                      <p:childTnLst>
                                        <p:set>
                                          <p:cBhvr>
                                            <p:cTn id="40" dur="1" fill="hold">
                                              <p:stCondLst>
                                                <p:cond delay="0"/>
                                              </p:stCondLst>
                                            </p:cTn>
                                            <p:tgtEl>
                                              <p:spTgt spid="61"/>
                                            </p:tgtEl>
                                            <p:attrNameLst>
                                              <p:attrName>style.visibility</p:attrName>
                                            </p:attrNameLst>
                                          </p:cBhvr>
                                          <p:to>
                                            <p:strVal val="visible"/>
                                          </p:to>
                                        </p:set>
                                        <p:animEffect transition="in" filter="wipe(right)">
                                          <p:cBhvr>
                                            <p:cTn id="41" dur="500"/>
                                            <p:tgtEl>
                                              <p:spTgt spid="61"/>
                                            </p:tgtEl>
                                          </p:cBhvr>
                                        </p:animEffect>
                                      </p:childTnLst>
                                    </p:cTn>
                                  </p:par>
                                  <p:par>
                                    <p:cTn id="42" presetID="22" presetClass="entr" presetSubtype="8" fill="hold" nodeType="withEffect">
                                      <p:stCondLst>
                                        <p:cond delay="1250"/>
                                      </p:stCondLst>
                                      <p:childTnLst>
                                        <p:set>
                                          <p:cBhvr>
                                            <p:cTn id="43" dur="1" fill="hold">
                                              <p:stCondLst>
                                                <p:cond delay="0"/>
                                              </p:stCondLst>
                                            </p:cTn>
                                            <p:tgtEl>
                                              <p:spTgt spid="70"/>
                                            </p:tgtEl>
                                            <p:attrNameLst>
                                              <p:attrName>style.visibility</p:attrName>
                                            </p:attrNameLst>
                                          </p:cBhvr>
                                          <p:to>
                                            <p:strVal val="visible"/>
                                          </p:to>
                                        </p:set>
                                        <p:animEffect transition="in" filter="wipe(left)">
                                          <p:cBhvr>
                                            <p:cTn id="44" dur="500"/>
                                            <p:tgtEl>
                                              <p:spTgt spid="70"/>
                                            </p:tgtEl>
                                          </p:cBhvr>
                                        </p:animEffect>
                                      </p:childTnLst>
                                    </p:cTn>
                                  </p:par>
                                  <p:par>
                                    <p:cTn id="45" presetID="22" presetClass="entr" presetSubtype="2" fill="hold" nodeType="withEffect">
                                      <p:stCondLst>
                                        <p:cond delay="1500"/>
                                      </p:stCondLst>
                                      <p:childTnLst>
                                        <p:set>
                                          <p:cBhvr>
                                            <p:cTn id="46" dur="1" fill="hold">
                                              <p:stCondLst>
                                                <p:cond delay="0"/>
                                              </p:stCondLst>
                                            </p:cTn>
                                            <p:tgtEl>
                                              <p:spTgt spid="64"/>
                                            </p:tgtEl>
                                            <p:attrNameLst>
                                              <p:attrName>style.visibility</p:attrName>
                                            </p:attrNameLst>
                                          </p:cBhvr>
                                          <p:to>
                                            <p:strVal val="visible"/>
                                          </p:to>
                                        </p:set>
                                        <p:animEffect transition="in" filter="wipe(right)">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ppt_x"/>
                                              </p:val>
                                            </p:tav>
                                            <p:tav tm="100000">
                                              <p:val>
                                                <p:strVal val="#ppt_x"/>
                                              </p:val>
                                            </p:tav>
                                          </p:tavLst>
                                        </p:anim>
                                        <p:anim calcmode="lin" valueType="num">
                                          <p:cBhvr additive="base">
                                            <p:cTn id="8" dur="10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000" fill="hold"/>
                                            <p:tgtEl>
                                              <p:spTgt spid="51"/>
                                            </p:tgtEl>
                                            <p:attrNameLst>
                                              <p:attrName>ppt_x</p:attrName>
                                            </p:attrNameLst>
                                          </p:cBhvr>
                                          <p:tavLst>
                                            <p:tav tm="0">
                                              <p:val>
                                                <p:strVal val="1+#ppt_w/2"/>
                                              </p:val>
                                            </p:tav>
                                            <p:tav tm="100000">
                                              <p:val>
                                                <p:strVal val="#ppt_x"/>
                                              </p:val>
                                            </p:tav>
                                          </p:tavLst>
                                        </p:anim>
                                        <p:anim calcmode="lin" valueType="num">
                                          <p:cBhvr additive="base">
                                            <p:cTn id="12" dur="10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000" fill="hold"/>
                                            <p:tgtEl>
                                              <p:spTgt spid="52"/>
                                            </p:tgtEl>
                                            <p:attrNameLst>
                                              <p:attrName>ppt_x</p:attrName>
                                            </p:attrNameLst>
                                          </p:cBhvr>
                                          <p:tavLst>
                                            <p:tav tm="0">
                                              <p:val>
                                                <p:strVal val="0-#ppt_w/2"/>
                                              </p:val>
                                            </p:tav>
                                            <p:tav tm="100000">
                                              <p:val>
                                                <p:strVal val="#ppt_x"/>
                                              </p:val>
                                            </p:tav>
                                          </p:tavLst>
                                        </p:anim>
                                        <p:anim calcmode="lin" valueType="num">
                                          <p:cBhvr additive="base">
                                            <p:cTn id="16" dur="10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1+#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1000" fill="hold"/>
                                            <p:tgtEl>
                                              <p:spTgt spid="49"/>
                                            </p:tgtEl>
                                            <p:attrNameLst>
                                              <p:attrName>ppt_x</p:attrName>
                                            </p:attrNameLst>
                                          </p:cBhvr>
                                          <p:tavLst>
                                            <p:tav tm="0">
                                              <p:val>
                                                <p:strVal val="0-#ppt_w/2"/>
                                              </p:val>
                                            </p:tav>
                                            <p:tav tm="100000">
                                              <p:val>
                                                <p:strVal val="#ppt_x"/>
                                              </p:val>
                                            </p:tav>
                                          </p:tavLst>
                                        </p:anim>
                                        <p:anim calcmode="lin" valueType="num">
                                          <p:cBhvr additive="base">
                                            <p:cTn id="24" dur="100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1000" fill="hold"/>
                                            <p:tgtEl>
                                              <p:spTgt spid="50"/>
                                            </p:tgtEl>
                                            <p:attrNameLst>
                                              <p:attrName>ppt_x</p:attrName>
                                            </p:attrNameLst>
                                          </p:cBhvr>
                                          <p:tavLst>
                                            <p:tav tm="0">
                                              <p:val>
                                                <p:strVal val="1+#ppt_w/2"/>
                                              </p:val>
                                            </p:tav>
                                            <p:tav tm="100000">
                                              <p:val>
                                                <p:strVal val="#ppt_x"/>
                                              </p:val>
                                            </p:tav>
                                          </p:tavLst>
                                        </p:anim>
                                        <p:anim calcmode="lin" valueType="num">
                                          <p:cBhvr additive="base">
                                            <p:cTn id="28" dur="1000" fill="hold"/>
                                            <p:tgtEl>
                                              <p:spTgt spid="50"/>
                                            </p:tgtEl>
                                            <p:attrNameLst>
                                              <p:attrName>ppt_y</p:attrName>
                                            </p:attrNameLst>
                                          </p:cBhvr>
                                          <p:tavLst>
                                            <p:tav tm="0">
                                              <p:val>
                                                <p:strVal val="#ppt_y"/>
                                              </p:val>
                                            </p:tav>
                                            <p:tav tm="100000">
                                              <p:val>
                                                <p:strVal val="#ppt_y"/>
                                              </p:val>
                                            </p:tav>
                                          </p:tavLst>
                                        </p:anim>
                                      </p:childTnLst>
                                    </p:cTn>
                                  </p:par>
                                  <p:par>
                                    <p:cTn id="29" presetID="2" presetClass="entr" presetSubtype="1" fill="hold" grpId="0" nodeType="withEffect">
                                      <p:stCondLst>
                                        <p:cond delay="15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0-#ppt_h/2"/>
                                              </p:val>
                                            </p:tav>
                                            <p:tav tm="100000">
                                              <p:val>
                                                <p:strVal val="#ppt_y"/>
                                              </p:val>
                                            </p:tav>
                                          </p:tavLst>
                                        </p:anim>
                                      </p:childTnLst>
                                    </p:cTn>
                                  </p:par>
                                  <p:par>
                                    <p:cTn id="33" presetID="22" presetClass="entr" presetSubtype="2" fill="hold" nodeType="withEffect">
                                      <p:stCondLst>
                                        <p:cond delay="500"/>
                                      </p:stCondLst>
                                      <p:childTnLst>
                                        <p:set>
                                          <p:cBhvr>
                                            <p:cTn id="34" dur="1" fill="hold">
                                              <p:stCondLst>
                                                <p:cond delay="0"/>
                                              </p:stCondLst>
                                            </p:cTn>
                                            <p:tgtEl>
                                              <p:spTgt spid="58"/>
                                            </p:tgtEl>
                                            <p:attrNameLst>
                                              <p:attrName>style.visibility</p:attrName>
                                            </p:attrNameLst>
                                          </p:cBhvr>
                                          <p:to>
                                            <p:strVal val="visible"/>
                                          </p:to>
                                        </p:set>
                                        <p:animEffect transition="in" filter="wipe(right)">
                                          <p:cBhvr>
                                            <p:cTn id="35" dur="500"/>
                                            <p:tgtEl>
                                              <p:spTgt spid="58"/>
                                            </p:tgtEl>
                                          </p:cBhvr>
                                        </p:animEffect>
                                      </p:childTnLst>
                                    </p:cTn>
                                  </p:par>
                                  <p:par>
                                    <p:cTn id="36" presetID="22" presetClass="entr" presetSubtype="8" fill="hold" nodeType="withEffect">
                                      <p:stCondLst>
                                        <p:cond delay="75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par>
                                    <p:cTn id="39" presetID="22" presetClass="entr" presetSubtype="2" fill="hold" nodeType="withEffect">
                                      <p:stCondLst>
                                        <p:cond delay="1000"/>
                                      </p:stCondLst>
                                      <p:childTnLst>
                                        <p:set>
                                          <p:cBhvr>
                                            <p:cTn id="40" dur="1" fill="hold">
                                              <p:stCondLst>
                                                <p:cond delay="0"/>
                                              </p:stCondLst>
                                            </p:cTn>
                                            <p:tgtEl>
                                              <p:spTgt spid="61"/>
                                            </p:tgtEl>
                                            <p:attrNameLst>
                                              <p:attrName>style.visibility</p:attrName>
                                            </p:attrNameLst>
                                          </p:cBhvr>
                                          <p:to>
                                            <p:strVal val="visible"/>
                                          </p:to>
                                        </p:set>
                                        <p:animEffect transition="in" filter="wipe(right)">
                                          <p:cBhvr>
                                            <p:cTn id="41" dur="500"/>
                                            <p:tgtEl>
                                              <p:spTgt spid="61"/>
                                            </p:tgtEl>
                                          </p:cBhvr>
                                        </p:animEffect>
                                      </p:childTnLst>
                                    </p:cTn>
                                  </p:par>
                                  <p:par>
                                    <p:cTn id="42" presetID="22" presetClass="entr" presetSubtype="8" fill="hold" nodeType="withEffect">
                                      <p:stCondLst>
                                        <p:cond delay="1250"/>
                                      </p:stCondLst>
                                      <p:childTnLst>
                                        <p:set>
                                          <p:cBhvr>
                                            <p:cTn id="43" dur="1" fill="hold">
                                              <p:stCondLst>
                                                <p:cond delay="0"/>
                                              </p:stCondLst>
                                            </p:cTn>
                                            <p:tgtEl>
                                              <p:spTgt spid="70"/>
                                            </p:tgtEl>
                                            <p:attrNameLst>
                                              <p:attrName>style.visibility</p:attrName>
                                            </p:attrNameLst>
                                          </p:cBhvr>
                                          <p:to>
                                            <p:strVal val="visible"/>
                                          </p:to>
                                        </p:set>
                                        <p:animEffect transition="in" filter="wipe(left)">
                                          <p:cBhvr>
                                            <p:cTn id="44" dur="500"/>
                                            <p:tgtEl>
                                              <p:spTgt spid="70"/>
                                            </p:tgtEl>
                                          </p:cBhvr>
                                        </p:animEffect>
                                      </p:childTnLst>
                                    </p:cTn>
                                  </p:par>
                                  <p:par>
                                    <p:cTn id="45" presetID="22" presetClass="entr" presetSubtype="2" fill="hold" nodeType="withEffect">
                                      <p:stCondLst>
                                        <p:cond delay="1500"/>
                                      </p:stCondLst>
                                      <p:childTnLst>
                                        <p:set>
                                          <p:cBhvr>
                                            <p:cTn id="46" dur="1" fill="hold">
                                              <p:stCondLst>
                                                <p:cond delay="0"/>
                                              </p:stCondLst>
                                            </p:cTn>
                                            <p:tgtEl>
                                              <p:spTgt spid="64"/>
                                            </p:tgtEl>
                                            <p:attrNameLst>
                                              <p:attrName>style.visibility</p:attrName>
                                            </p:attrNameLst>
                                          </p:cBhvr>
                                          <p:to>
                                            <p:strVal val="visible"/>
                                          </p:to>
                                        </p:set>
                                        <p:animEffect transition="in" filter="wipe(right)">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Lst>
      </p:timing>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ight Bulb infographic">
    <p:spTree>
      <p:nvGrpSpPr>
        <p:cNvPr id="1" name=""/>
        <p:cNvGrpSpPr/>
        <p:nvPr/>
      </p:nvGrpSpPr>
      <p:grpSpPr>
        <a:xfrm>
          <a:off x="0" y="0"/>
          <a:ext cx="0" cy="0"/>
          <a:chOff x="0" y="0"/>
          <a:chExt cx="0" cy="0"/>
        </a:xfrm>
      </p:grpSpPr>
      <p:sp>
        <p:nvSpPr>
          <p:cNvPr id="59" name="Freeform 14">
            <a:extLst>
              <a:ext uri="{FF2B5EF4-FFF2-40B4-BE49-F238E27FC236}">
                <a16:creationId xmlns:a16="http://schemas.microsoft.com/office/drawing/2014/main" id="{0B4C7CFE-AC58-C34B-906D-EC693B7307A1}"/>
              </a:ext>
            </a:extLst>
          </p:cNvPr>
          <p:cNvSpPr>
            <a:spLocks/>
          </p:cNvSpPr>
          <p:nvPr userDrawn="1"/>
        </p:nvSpPr>
        <p:spPr bwMode="auto">
          <a:xfrm>
            <a:off x="5298662" y="4644780"/>
            <a:ext cx="1526146" cy="88613"/>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0" name="Freeform 15">
            <a:extLst>
              <a:ext uri="{FF2B5EF4-FFF2-40B4-BE49-F238E27FC236}">
                <a16:creationId xmlns:a16="http://schemas.microsoft.com/office/drawing/2014/main" id="{3DC082F6-5C51-7F47-9DA6-78A2001BA1A5}"/>
              </a:ext>
            </a:extLst>
          </p:cNvPr>
          <p:cNvSpPr>
            <a:spLocks/>
          </p:cNvSpPr>
          <p:nvPr userDrawn="1"/>
        </p:nvSpPr>
        <p:spPr bwMode="auto">
          <a:xfrm>
            <a:off x="5320887" y="4876555"/>
            <a:ext cx="1477346" cy="85069"/>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1" name="Freeform 16">
            <a:extLst>
              <a:ext uri="{FF2B5EF4-FFF2-40B4-BE49-F238E27FC236}">
                <a16:creationId xmlns:a16="http://schemas.microsoft.com/office/drawing/2014/main" id="{515AAE89-8F40-1646-AF07-657782675D5F}"/>
              </a:ext>
            </a:extLst>
          </p:cNvPr>
          <p:cNvSpPr>
            <a:spLocks/>
          </p:cNvSpPr>
          <p:nvPr userDrawn="1"/>
        </p:nvSpPr>
        <p:spPr bwMode="auto">
          <a:xfrm>
            <a:off x="5344699" y="5124205"/>
            <a:ext cx="1434460" cy="7798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2" name="Freeform 17">
            <a:extLst>
              <a:ext uri="{FF2B5EF4-FFF2-40B4-BE49-F238E27FC236}">
                <a16:creationId xmlns:a16="http://schemas.microsoft.com/office/drawing/2014/main" id="{CD63001B-8935-644C-87F6-ED17F5063721}"/>
              </a:ext>
            </a:extLst>
          </p:cNvPr>
          <p:cNvSpPr>
            <a:spLocks/>
          </p:cNvSpPr>
          <p:nvPr userDrawn="1"/>
        </p:nvSpPr>
        <p:spPr bwMode="auto">
          <a:xfrm>
            <a:off x="5363749" y="5355981"/>
            <a:ext cx="1409320" cy="10367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3" name="Freeform 8">
            <a:extLst>
              <a:ext uri="{FF2B5EF4-FFF2-40B4-BE49-F238E27FC236}">
                <a16:creationId xmlns:a16="http://schemas.microsoft.com/office/drawing/2014/main" id="{A90B2C25-EFDB-E549-BC03-3EB9AB30898C}"/>
              </a:ext>
            </a:extLst>
          </p:cNvPr>
          <p:cNvSpPr>
            <a:spLocks/>
          </p:cNvSpPr>
          <p:nvPr userDrawn="1"/>
        </p:nvSpPr>
        <p:spPr bwMode="auto">
          <a:xfrm>
            <a:off x="4529931" y="1265483"/>
            <a:ext cx="3114675" cy="703263"/>
          </a:xfrm>
          <a:custGeom>
            <a:avLst/>
            <a:gdLst>
              <a:gd name="T0" fmla="*/ 819 w 819"/>
              <a:gd name="T1" fmla="*/ 153 h 185"/>
              <a:gd name="T2" fmla="*/ 783 w 819"/>
              <a:gd name="T3" fmla="*/ 71 h 185"/>
              <a:gd name="T4" fmla="*/ 740 w 819"/>
              <a:gd name="T5" fmla="*/ 9 h 185"/>
              <a:gd name="T6" fmla="*/ 690 w 819"/>
              <a:gd name="T7" fmla="*/ 15 h 185"/>
              <a:gd name="T8" fmla="*/ 84 w 819"/>
              <a:gd name="T9" fmla="*/ 0 h 185"/>
              <a:gd name="T10" fmla="*/ 0 w 819"/>
              <a:gd name="T11" fmla="*/ 147 h 185"/>
              <a:gd name="T12" fmla="*/ 176 w 819"/>
              <a:gd name="T13" fmla="*/ 172 h 185"/>
              <a:gd name="T14" fmla="*/ 819 w 819"/>
              <a:gd name="T15" fmla="*/ 153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185">
                <a:moveTo>
                  <a:pt x="819" y="153"/>
                </a:moveTo>
                <a:cubicBezTo>
                  <a:pt x="810" y="125"/>
                  <a:pt x="798" y="97"/>
                  <a:pt x="783" y="71"/>
                </a:cubicBezTo>
                <a:cubicBezTo>
                  <a:pt x="771" y="49"/>
                  <a:pt x="756" y="28"/>
                  <a:pt x="740" y="9"/>
                </a:cubicBezTo>
                <a:cubicBezTo>
                  <a:pt x="723" y="11"/>
                  <a:pt x="707" y="13"/>
                  <a:pt x="690" y="15"/>
                </a:cubicBezTo>
                <a:cubicBezTo>
                  <a:pt x="488" y="39"/>
                  <a:pt x="280" y="48"/>
                  <a:pt x="84" y="0"/>
                </a:cubicBezTo>
                <a:cubicBezTo>
                  <a:pt x="44" y="43"/>
                  <a:pt x="16" y="93"/>
                  <a:pt x="0" y="147"/>
                </a:cubicBezTo>
                <a:cubicBezTo>
                  <a:pt x="57" y="163"/>
                  <a:pt x="117" y="168"/>
                  <a:pt x="176" y="172"/>
                </a:cubicBezTo>
                <a:cubicBezTo>
                  <a:pt x="390" y="185"/>
                  <a:pt x="606" y="179"/>
                  <a:pt x="819" y="15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9">
            <a:extLst>
              <a:ext uri="{FF2B5EF4-FFF2-40B4-BE49-F238E27FC236}">
                <a16:creationId xmlns:a16="http://schemas.microsoft.com/office/drawing/2014/main" id="{C88D4872-CFBB-3E4D-B151-8C03D85FEACF}"/>
              </a:ext>
            </a:extLst>
          </p:cNvPr>
          <p:cNvSpPr>
            <a:spLocks/>
          </p:cNvSpPr>
          <p:nvPr userDrawn="1"/>
        </p:nvSpPr>
        <p:spPr bwMode="auto">
          <a:xfrm>
            <a:off x="5036343" y="3689595"/>
            <a:ext cx="2139950" cy="771525"/>
          </a:xfrm>
          <a:custGeom>
            <a:avLst/>
            <a:gdLst>
              <a:gd name="T0" fmla="*/ 31 w 563"/>
              <a:gd name="T1" fmla="*/ 8 h 203"/>
              <a:gd name="T2" fmla="*/ 0 w 563"/>
              <a:gd name="T3" fmla="*/ 1 h 203"/>
              <a:gd name="T4" fmla="*/ 7 w 563"/>
              <a:gd name="T5" fmla="*/ 12 h 203"/>
              <a:gd name="T6" fmla="*/ 53 w 563"/>
              <a:gd name="T7" fmla="*/ 167 h 203"/>
              <a:gd name="T8" fmla="*/ 515 w 563"/>
              <a:gd name="T9" fmla="*/ 170 h 203"/>
              <a:gd name="T10" fmla="*/ 521 w 563"/>
              <a:gd name="T11" fmla="*/ 97 h 203"/>
              <a:gd name="T12" fmla="*/ 528 w 563"/>
              <a:gd name="T13" fmla="*/ 67 h 203"/>
              <a:gd name="T14" fmla="*/ 540 w 563"/>
              <a:gd name="T15" fmla="*/ 39 h 203"/>
              <a:gd name="T16" fmla="*/ 563 w 563"/>
              <a:gd name="T17" fmla="*/ 0 h 203"/>
              <a:gd name="T18" fmla="*/ 31 w 563"/>
              <a:gd name="T19"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203">
                <a:moveTo>
                  <a:pt x="31" y="8"/>
                </a:moveTo>
                <a:cubicBezTo>
                  <a:pt x="21" y="5"/>
                  <a:pt x="10" y="3"/>
                  <a:pt x="0" y="1"/>
                </a:cubicBezTo>
                <a:cubicBezTo>
                  <a:pt x="2" y="4"/>
                  <a:pt x="4" y="8"/>
                  <a:pt x="7" y="12"/>
                </a:cubicBezTo>
                <a:cubicBezTo>
                  <a:pt x="33" y="60"/>
                  <a:pt x="54" y="112"/>
                  <a:pt x="53" y="167"/>
                </a:cubicBezTo>
                <a:cubicBezTo>
                  <a:pt x="206" y="203"/>
                  <a:pt x="359" y="194"/>
                  <a:pt x="515" y="170"/>
                </a:cubicBezTo>
                <a:cubicBezTo>
                  <a:pt x="515" y="146"/>
                  <a:pt x="517" y="121"/>
                  <a:pt x="521" y="97"/>
                </a:cubicBezTo>
                <a:cubicBezTo>
                  <a:pt x="523" y="87"/>
                  <a:pt x="525" y="77"/>
                  <a:pt x="528" y="67"/>
                </a:cubicBezTo>
                <a:cubicBezTo>
                  <a:pt x="531" y="58"/>
                  <a:pt x="536" y="48"/>
                  <a:pt x="540" y="39"/>
                </a:cubicBezTo>
                <a:cubicBezTo>
                  <a:pt x="547" y="26"/>
                  <a:pt x="555" y="13"/>
                  <a:pt x="563" y="0"/>
                </a:cubicBezTo>
                <a:cubicBezTo>
                  <a:pt x="386" y="25"/>
                  <a:pt x="205" y="47"/>
                  <a:pt x="31" y="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5" name="Freeform 10">
            <a:extLst>
              <a:ext uri="{FF2B5EF4-FFF2-40B4-BE49-F238E27FC236}">
                <a16:creationId xmlns:a16="http://schemas.microsoft.com/office/drawing/2014/main" id="{3E0437FE-A2A8-E94D-BF95-B62B46E93862}"/>
              </a:ext>
            </a:extLst>
          </p:cNvPr>
          <p:cNvSpPr>
            <a:spLocks/>
          </p:cNvSpPr>
          <p:nvPr userDrawn="1"/>
        </p:nvSpPr>
        <p:spPr bwMode="auto">
          <a:xfrm>
            <a:off x="4849018" y="713033"/>
            <a:ext cx="2493963" cy="735013"/>
          </a:xfrm>
          <a:custGeom>
            <a:avLst/>
            <a:gdLst>
              <a:gd name="T0" fmla="*/ 606 w 656"/>
              <a:gd name="T1" fmla="*/ 160 h 193"/>
              <a:gd name="T2" fmla="*/ 656 w 656"/>
              <a:gd name="T3" fmla="*/ 154 h 193"/>
              <a:gd name="T4" fmla="*/ 406 w 656"/>
              <a:gd name="T5" fmla="*/ 9 h 193"/>
              <a:gd name="T6" fmla="*/ 311 w 656"/>
              <a:gd name="T7" fmla="*/ 1 h 193"/>
              <a:gd name="T8" fmla="*/ 106 w 656"/>
              <a:gd name="T9" fmla="*/ 63 h 193"/>
              <a:gd name="T10" fmla="*/ 21 w 656"/>
              <a:gd name="T11" fmla="*/ 124 h 193"/>
              <a:gd name="T12" fmla="*/ 0 w 656"/>
              <a:gd name="T13" fmla="*/ 145 h 193"/>
              <a:gd name="T14" fmla="*/ 606 w 656"/>
              <a:gd name="T15" fmla="*/ 160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6" h="193">
                <a:moveTo>
                  <a:pt x="606" y="160"/>
                </a:moveTo>
                <a:cubicBezTo>
                  <a:pt x="623" y="158"/>
                  <a:pt x="639" y="156"/>
                  <a:pt x="656" y="154"/>
                </a:cubicBezTo>
                <a:cubicBezTo>
                  <a:pt x="593" y="80"/>
                  <a:pt x="502" y="29"/>
                  <a:pt x="406" y="9"/>
                </a:cubicBezTo>
                <a:cubicBezTo>
                  <a:pt x="375" y="3"/>
                  <a:pt x="343" y="0"/>
                  <a:pt x="311" y="1"/>
                </a:cubicBezTo>
                <a:cubicBezTo>
                  <a:pt x="239" y="3"/>
                  <a:pt x="169" y="27"/>
                  <a:pt x="106" y="63"/>
                </a:cubicBezTo>
                <a:cubicBezTo>
                  <a:pt x="76" y="80"/>
                  <a:pt x="47" y="100"/>
                  <a:pt x="21" y="124"/>
                </a:cubicBezTo>
                <a:cubicBezTo>
                  <a:pt x="14" y="131"/>
                  <a:pt x="6" y="138"/>
                  <a:pt x="0" y="145"/>
                </a:cubicBezTo>
                <a:cubicBezTo>
                  <a:pt x="196" y="193"/>
                  <a:pt x="404" y="184"/>
                  <a:pt x="606" y="16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6" name="Freeform 11">
            <a:extLst>
              <a:ext uri="{FF2B5EF4-FFF2-40B4-BE49-F238E27FC236}">
                <a16:creationId xmlns:a16="http://schemas.microsoft.com/office/drawing/2014/main" id="{AE0A0872-F49B-E24C-AB67-81A19A44F5E4}"/>
              </a:ext>
            </a:extLst>
          </p:cNvPr>
          <p:cNvSpPr>
            <a:spLocks/>
          </p:cNvSpPr>
          <p:nvPr userDrawn="1"/>
        </p:nvSpPr>
        <p:spPr bwMode="auto">
          <a:xfrm>
            <a:off x="4647406" y="3030783"/>
            <a:ext cx="2951163" cy="836613"/>
          </a:xfrm>
          <a:custGeom>
            <a:avLst/>
            <a:gdLst>
              <a:gd name="T0" fmla="*/ 308 w 776"/>
              <a:gd name="T1" fmla="*/ 40 h 220"/>
              <a:gd name="T2" fmla="*/ 0 w 776"/>
              <a:gd name="T3" fmla="*/ 0 h 220"/>
              <a:gd name="T4" fmla="*/ 23 w 776"/>
              <a:gd name="T5" fmla="*/ 45 h 220"/>
              <a:gd name="T6" fmla="*/ 102 w 776"/>
              <a:gd name="T7" fmla="*/ 174 h 220"/>
              <a:gd name="T8" fmla="*/ 133 w 776"/>
              <a:gd name="T9" fmla="*/ 181 h 220"/>
              <a:gd name="T10" fmla="*/ 665 w 776"/>
              <a:gd name="T11" fmla="*/ 173 h 220"/>
              <a:gd name="T12" fmla="*/ 740 w 776"/>
              <a:gd name="T13" fmla="*/ 64 h 220"/>
              <a:gd name="T14" fmla="*/ 776 w 776"/>
              <a:gd name="T15" fmla="*/ 6 h 220"/>
              <a:gd name="T16" fmla="*/ 308 w 776"/>
              <a:gd name="T17" fmla="*/ 4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220">
                <a:moveTo>
                  <a:pt x="308" y="40"/>
                </a:moveTo>
                <a:cubicBezTo>
                  <a:pt x="204" y="39"/>
                  <a:pt x="99" y="32"/>
                  <a:pt x="0" y="0"/>
                </a:cubicBezTo>
                <a:cubicBezTo>
                  <a:pt x="7" y="15"/>
                  <a:pt x="15" y="30"/>
                  <a:pt x="23" y="45"/>
                </a:cubicBezTo>
                <a:cubicBezTo>
                  <a:pt x="48" y="89"/>
                  <a:pt x="77" y="130"/>
                  <a:pt x="102" y="174"/>
                </a:cubicBezTo>
                <a:cubicBezTo>
                  <a:pt x="112" y="176"/>
                  <a:pt x="123" y="178"/>
                  <a:pt x="133" y="181"/>
                </a:cubicBezTo>
                <a:cubicBezTo>
                  <a:pt x="307" y="220"/>
                  <a:pt x="488" y="198"/>
                  <a:pt x="665" y="173"/>
                </a:cubicBezTo>
                <a:cubicBezTo>
                  <a:pt x="688" y="136"/>
                  <a:pt x="714" y="100"/>
                  <a:pt x="740" y="64"/>
                </a:cubicBezTo>
                <a:cubicBezTo>
                  <a:pt x="753" y="45"/>
                  <a:pt x="765" y="26"/>
                  <a:pt x="776" y="6"/>
                </a:cubicBezTo>
                <a:cubicBezTo>
                  <a:pt x="621" y="30"/>
                  <a:pt x="465" y="42"/>
                  <a:pt x="308" y="4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12">
            <a:extLst>
              <a:ext uri="{FF2B5EF4-FFF2-40B4-BE49-F238E27FC236}">
                <a16:creationId xmlns:a16="http://schemas.microsoft.com/office/drawing/2014/main" id="{DCBC98DA-9CCA-2D4C-A1D2-0EEC83543C8C}"/>
              </a:ext>
            </a:extLst>
          </p:cNvPr>
          <p:cNvSpPr>
            <a:spLocks/>
          </p:cNvSpPr>
          <p:nvPr userDrawn="1"/>
        </p:nvSpPr>
        <p:spPr bwMode="auto">
          <a:xfrm>
            <a:off x="4458493" y="1824283"/>
            <a:ext cx="3292475" cy="825500"/>
          </a:xfrm>
          <a:custGeom>
            <a:avLst/>
            <a:gdLst>
              <a:gd name="T0" fmla="*/ 838 w 866"/>
              <a:gd name="T1" fmla="*/ 6 h 217"/>
              <a:gd name="T2" fmla="*/ 195 w 866"/>
              <a:gd name="T3" fmla="*/ 25 h 217"/>
              <a:gd name="T4" fmla="*/ 19 w 866"/>
              <a:gd name="T5" fmla="*/ 0 h 217"/>
              <a:gd name="T6" fmla="*/ 5 w 866"/>
              <a:gd name="T7" fmla="*/ 151 h 217"/>
              <a:gd name="T8" fmla="*/ 7 w 866"/>
              <a:gd name="T9" fmla="*/ 164 h 217"/>
              <a:gd name="T10" fmla="*/ 527 w 866"/>
              <a:gd name="T11" fmla="*/ 204 h 217"/>
              <a:gd name="T12" fmla="*/ 866 w 866"/>
              <a:gd name="T13" fmla="*/ 155 h 217"/>
              <a:gd name="T14" fmla="*/ 849 w 866"/>
              <a:gd name="T15" fmla="*/ 44 h 217"/>
              <a:gd name="T16" fmla="*/ 838 w 866"/>
              <a:gd name="T17"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6" h="217">
                <a:moveTo>
                  <a:pt x="838" y="6"/>
                </a:moveTo>
                <a:cubicBezTo>
                  <a:pt x="625" y="32"/>
                  <a:pt x="409" y="38"/>
                  <a:pt x="195" y="25"/>
                </a:cubicBezTo>
                <a:cubicBezTo>
                  <a:pt x="136" y="21"/>
                  <a:pt x="76" y="16"/>
                  <a:pt x="19" y="0"/>
                </a:cubicBezTo>
                <a:cubicBezTo>
                  <a:pt x="5" y="48"/>
                  <a:pt x="0" y="100"/>
                  <a:pt x="5" y="151"/>
                </a:cubicBezTo>
                <a:cubicBezTo>
                  <a:pt x="6" y="155"/>
                  <a:pt x="6" y="160"/>
                  <a:pt x="7" y="164"/>
                </a:cubicBezTo>
                <a:cubicBezTo>
                  <a:pt x="177" y="203"/>
                  <a:pt x="353" y="217"/>
                  <a:pt x="527" y="204"/>
                </a:cubicBezTo>
                <a:cubicBezTo>
                  <a:pt x="641" y="196"/>
                  <a:pt x="754" y="176"/>
                  <a:pt x="866" y="155"/>
                </a:cubicBezTo>
                <a:cubicBezTo>
                  <a:pt x="865" y="118"/>
                  <a:pt x="858" y="80"/>
                  <a:pt x="849" y="44"/>
                </a:cubicBezTo>
                <a:cubicBezTo>
                  <a:pt x="846" y="31"/>
                  <a:pt x="842" y="19"/>
                  <a:pt x="838"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13">
            <a:extLst>
              <a:ext uri="{FF2B5EF4-FFF2-40B4-BE49-F238E27FC236}">
                <a16:creationId xmlns:a16="http://schemas.microsoft.com/office/drawing/2014/main" id="{1E5451CB-1EE2-D649-886C-BA8A37F23103}"/>
              </a:ext>
            </a:extLst>
          </p:cNvPr>
          <p:cNvSpPr>
            <a:spLocks/>
          </p:cNvSpPr>
          <p:nvPr userDrawn="1"/>
        </p:nvSpPr>
        <p:spPr bwMode="auto">
          <a:xfrm>
            <a:off x="4483893" y="2414833"/>
            <a:ext cx="3267075" cy="776288"/>
          </a:xfrm>
          <a:custGeom>
            <a:avLst/>
            <a:gdLst>
              <a:gd name="T0" fmla="*/ 0 w 859"/>
              <a:gd name="T1" fmla="*/ 9 h 204"/>
              <a:gd name="T2" fmla="*/ 43 w 859"/>
              <a:gd name="T3" fmla="*/ 162 h 204"/>
              <a:gd name="T4" fmla="*/ 351 w 859"/>
              <a:gd name="T5" fmla="*/ 202 h 204"/>
              <a:gd name="T6" fmla="*/ 819 w 859"/>
              <a:gd name="T7" fmla="*/ 168 h 204"/>
              <a:gd name="T8" fmla="*/ 855 w 859"/>
              <a:gd name="T9" fmla="*/ 66 h 204"/>
              <a:gd name="T10" fmla="*/ 859 w 859"/>
              <a:gd name="T11" fmla="*/ 0 h 204"/>
              <a:gd name="T12" fmla="*/ 520 w 859"/>
              <a:gd name="T13" fmla="*/ 49 h 204"/>
              <a:gd name="T14" fmla="*/ 0 w 859"/>
              <a:gd name="T15" fmla="*/ 9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9" h="204">
                <a:moveTo>
                  <a:pt x="0" y="9"/>
                </a:moveTo>
                <a:cubicBezTo>
                  <a:pt x="6" y="62"/>
                  <a:pt x="22" y="113"/>
                  <a:pt x="43" y="162"/>
                </a:cubicBezTo>
                <a:cubicBezTo>
                  <a:pt x="142" y="194"/>
                  <a:pt x="247" y="201"/>
                  <a:pt x="351" y="202"/>
                </a:cubicBezTo>
                <a:cubicBezTo>
                  <a:pt x="508" y="204"/>
                  <a:pt x="664" y="192"/>
                  <a:pt x="819" y="168"/>
                </a:cubicBezTo>
                <a:cubicBezTo>
                  <a:pt x="837" y="137"/>
                  <a:pt x="850" y="103"/>
                  <a:pt x="855" y="66"/>
                </a:cubicBezTo>
                <a:cubicBezTo>
                  <a:pt x="858" y="44"/>
                  <a:pt x="859" y="22"/>
                  <a:pt x="859" y="0"/>
                </a:cubicBezTo>
                <a:cubicBezTo>
                  <a:pt x="747" y="21"/>
                  <a:pt x="634" y="41"/>
                  <a:pt x="520" y="49"/>
                </a:cubicBezTo>
                <a:cubicBezTo>
                  <a:pt x="346" y="62"/>
                  <a:pt x="170" y="48"/>
                  <a:pt x="0" y="9"/>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90" name="Group 89">
            <a:extLst>
              <a:ext uri="{FF2B5EF4-FFF2-40B4-BE49-F238E27FC236}">
                <a16:creationId xmlns:a16="http://schemas.microsoft.com/office/drawing/2014/main" id="{C52993AF-9B96-EF44-A87E-9D1321CD21EA}"/>
              </a:ext>
            </a:extLst>
          </p:cNvPr>
          <p:cNvGrpSpPr/>
          <p:nvPr userDrawn="1"/>
        </p:nvGrpSpPr>
        <p:grpSpPr>
          <a:xfrm>
            <a:off x="5241131" y="4319833"/>
            <a:ext cx="1749425" cy="1587500"/>
            <a:chOff x="5208588" y="4741863"/>
            <a:chExt cx="1749425" cy="1587500"/>
          </a:xfrm>
        </p:grpSpPr>
        <p:sp>
          <p:nvSpPr>
            <p:cNvPr id="91" name="Freeform 6">
              <a:extLst>
                <a:ext uri="{FF2B5EF4-FFF2-40B4-BE49-F238E27FC236}">
                  <a16:creationId xmlns:a16="http://schemas.microsoft.com/office/drawing/2014/main" id="{DC2C055F-F2A8-DF48-90A4-C509C04B7789}"/>
                </a:ext>
              </a:extLst>
            </p:cNvPr>
            <p:cNvSpPr>
              <a:spLocks/>
            </p:cNvSpPr>
            <p:nvPr/>
          </p:nvSpPr>
          <p:spPr bwMode="auto">
            <a:xfrm>
              <a:off x="5208588" y="4741863"/>
              <a:ext cx="1749425" cy="263525"/>
            </a:xfrm>
            <a:custGeom>
              <a:avLst/>
              <a:gdLst>
                <a:gd name="T0" fmla="*/ 0 w 460"/>
                <a:gd name="T1" fmla="*/ 0 h 69"/>
                <a:gd name="T2" fmla="*/ 5 w 460"/>
                <a:gd name="T3" fmla="*/ 34 h 69"/>
                <a:gd name="T4" fmla="*/ 10 w 460"/>
                <a:gd name="T5" fmla="*/ 49 h 69"/>
                <a:gd name="T6" fmla="*/ 40 w 460"/>
                <a:gd name="T7" fmla="*/ 60 h 69"/>
                <a:gd name="T8" fmla="*/ 433 w 460"/>
                <a:gd name="T9" fmla="*/ 60 h 69"/>
                <a:gd name="T10" fmla="*/ 453 w 460"/>
                <a:gd name="T11" fmla="*/ 54 h 69"/>
                <a:gd name="T12" fmla="*/ 457 w 460"/>
                <a:gd name="T13" fmla="*/ 38 h 69"/>
                <a:gd name="T14" fmla="*/ 460 w 460"/>
                <a:gd name="T15" fmla="*/ 3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69">
                  <a:moveTo>
                    <a:pt x="0" y="0"/>
                  </a:moveTo>
                  <a:cubicBezTo>
                    <a:pt x="2" y="11"/>
                    <a:pt x="4" y="23"/>
                    <a:pt x="5" y="34"/>
                  </a:cubicBezTo>
                  <a:cubicBezTo>
                    <a:pt x="6" y="39"/>
                    <a:pt x="7" y="45"/>
                    <a:pt x="10" y="49"/>
                  </a:cubicBezTo>
                  <a:cubicBezTo>
                    <a:pt x="16" y="58"/>
                    <a:pt x="29" y="59"/>
                    <a:pt x="40" y="60"/>
                  </a:cubicBezTo>
                  <a:cubicBezTo>
                    <a:pt x="171" y="66"/>
                    <a:pt x="302" y="69"/>
                    <a:pt x="433" y="60"/>
                  </a:cubicBezTo>
                  <a:cubicBezTo>
                    <a:pt x="440" y="60"/>
                    <a:pt x="448" y="59"/>
                    <a:pt x="453" y="54"/>
                  </a:cubicBezTo>
                  <a:cubicBezTo>
                    <a:pt x="456" y="49"/>
                    <a:pt x="457" y="44"/>
                    <a:pt x="457" y="38"/>
                  </a:cubicBezTo>
                  <a:cubicBezTo>
                    <a:pt x="458" y="27"/>
                    <a:pt x="459" y="15"/>
                    <a:pt x="460" y="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7">
              <a:extLst>
                <a:ext uri="{FF2B5EF4-FFF2-40B4-BE49-F238E27FC236}">
                  <a16:creationId xmlns:a16="http://schemas.microsoft.com/office/drawing/2014/main" id="{B34A371B-C474-AA47-AC20-943E31D8444B}"/>
                </a:ext>
              </a:extLst>
            </p:cNvPr>
            <p:cNvSpPr>
              <a:spLocks/>
            </p:cNvSpPr>
            <p:nvPr/>
          </p:nvSpPr>
          <p:spPr bwMode="auto">
            <a:xfrm>
              <a:off x="6824663" y="4981575"/>
              <a:ext cx="49213" cy="95250"/>
            </a:xfrm>
            <a:custGeom>
              <a:avLst/>
              <a:gdLst>
                <a:gd name="T0" fmla="*/ 0 w 13"/>
                <a:gd name="T1" fmla="*/ 25 h 25"/>
                <a:gd name="T2" fmla="*/ 13 w 13"/>
                <a:gd name="T3" fmla="*/ 0 h 25"/>
              </a:gdLst>
              <a:ahLst/>
              <a:cxnLst>
                <a:cxn ang="0">
                  <a:pos x="T0" y="T1"/>
                </a:cxn>
                <a:cxn ang="0">
                  <a:pos x="T2" y="T3"/>
                </a:cxn>
              </a:cxnLst>
              <a:rect l="0" t="0" r="r" b="b"/>
              <a:pathLst>
                <a:path w="13" h="25">
                  <a:moveTo>
                    <a:pt x="0" y="25"/>
                  </a:moveTo>
                  <a:cubicBezTo>
                    <a:pt x="4" y="17"/>
                    <a:pt x="9" y="8"/>
                    <a:pt x="1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3" name="Freeform 14">
              <a:extLst>
                <a:ext uri="{FF2B5EF4-FFF2-40B4-BE49-F238E27FC236}">
                  <a16:creationId xmlns:a16="http://schemas.microsoft.com/office/drawing/2014/main" id="{39D309AA-5A66-E349-BD6E-849B6120ECC0}"/>
                </a:ext>
              </a:extLst>
            </p:cNvPr>
            <p:cNvSpPr>
              <a:spLocks/>
            </p:cNvSpPr>
            <p:nvPr/>
          </p:nvSpPr>
          <p:spPr bwMode="auto">
            <a:xfrm>
              <a:off x="5265738" y="5070475"/>
              <a:ext cx="1638300" cy="158750"/>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4" name="Freeform 15">
              <a:extLst>
                <a:ext uri="{FF2B5EF4-FFF2-40B4-BE49-F238E27FC236}">
                  <a16:creationId xmlns:a16="http://schemas.microsoft.com/office/drawing/2014/main" id="{716B547D-EBE8-2C4B-B2F5-A6AC3AE8C8A7}"/>
                </a:ext>
              </a:extLst>
            </p:cNvPr>
            <p:cNvSpPr>
              <a:spLocks/>
            </p:cNvSpPr>
            <p:nvPr/>
          </p:nvSpPr>
          <p:spPr bwMode="auto">
            <a:xfrm>
              <a:off x="5287963" y="5302250"/>
              <a:ext cx="1585913" cy="152400"/>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5" name="Freeform 16">
              <a:extLst>
                <a:ext uri="{FF2B5EF4-FFF2-40B4-BE49-F238E27FC236}">
                  <a16:creationId xmlns:a16="http://schemas.microsoft.com/office/drawing/2014/main" id="{A8261311-987D-FA48-A9B1-191E9BA7CFE0}"/>
                </a:ext>
              </a:extLst>
            </p:cNvPr>
            <p:cNvSpPr>
              <a:spLocks/>
            </p:cNvSpPr>
            <p:nvPr/>
          </p:nvSpPr>
          <p:spPr bwMode="auto">
            <a:xfrm>
              <a:off x="5311775" y="5549900"/>
              <a:ext cx="1539875" cy="13970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6" name="Freeform 17">
              <a:extLst>
                <a:ext uri="{FF2B5EF4-FFF2-40B4-BE49-F238E27FC236}">
                  <a16:creationId xmlns:a16="http://schemas.microsoft.com/office/drawing/2014/main" id="{BCAE53A9-DBB2-164E-B0C0-22C25D12AE16}"/>
                </a:ext>
              </a:extLst>
            </p:cNvPr>
            <p:cNvSpPr>
              <a:spLocks/>
            </p:cNvSpPr>
            <p:nvPr/>
          </p:nvSpPr>
          <p:spPr bwMode="auto">
            <a:xfrm>
              <a:off x="5330825" y="5781675"/>
              <a:ext cx="1512888" cy="18573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7" name="Freeform 18">
              <a:extLst>
                <a:ext uri="{FF2B5EF4-FFF2-40B4-BE49-F238E27FC236}">
                  <a16:creationId xmlns:a16="http://schemas.microsoft.com/office/drawing/2014/main" id="{B2B36CC6-8697-6A4D-BC69-1423BD5BB049}"/>
                </a:ext>
              </a:extLst>
            </p:cNvPr>
            <p:cNvSpPr>
              <a:spLocks/>
            </p:cNvSpPr>
            <p:nvPr/>
          </p:nvSpPr>
          <p:spPr bwMode="auto">
            <a:xfrm>
              <a:off x="6257925" y="5937250"/>
              <a:ext cx="444500" cy="357188"/>
            </a:xfrm>
            <a:custGeom>
              <a:avLst/>
              <a:gdLst>
                <a:gd name="T0" fmla="*/ 0 w 117"/>
                <a:gd name="T1" fmla="*/ 94 h 94"/>
                <a:gd name="T2" fmla="*/ 117 w 117"/>
                <a:gd name="T3" fmla="*/ 0 h 94"/>
              </a:gdLst>
              <a:ahLst/>
              <a:cxnLst>
                <a:cxn ang="0">
                  <a:pos x="T0" y="T1"/>
                </a:cxn>
                <a:cxn ang="0">
                  <a:pos x="T2" y="T3"/>
                </a:cxn>
              </a:cxnLst>
              <a:rect l="0" t="0" r="r" b="b"/>
              <a:pathLst>
                <a:path w="117" h="94">
                  <a:moveTo>
                    <a:pt x="0" y="94"/>
                  </a:moveTo>
                  <a:cubicBezTo>
                    <a:pt x="43" y="68"/>
                    <a:pt x="82" y="36"/>
                    <a:pt x="11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8" name="Freeform 19">
              <a:extLst>
                <a:ext uri="{FF2B5EF4-FFF2-40B4-BE49-F238E27FC236}">
                  <a16:creationId xmlns:a16="http://schemas.microsoft.com/office/drawing/2014/main" id="{C2AE3142-BEB8-7948-A434-7E5133C77E73}"/>
                </a:ext>
              </a:extLst>
            </p:cNvPr>
            <p:cNvSpPr>
              <a:spLocks/>
            </p:cNvSpPr>
            <p:nvPr/>
          </p:nvSpPr>
          <p:spPr bwMode="auto">
            <a:xfrm>
              <a:off x="5892800" y="6291263"/>
              <a:ext cx="365125" cy="38100"/>
            </a:xfrm>
            <a:custGeom>
              <a:avLst/>
              <a:gdLst>
                <a:gd name="T0" fmla="*/ 0 w 96"/>
                <a:gd name="T1" fmla="*/ 0 h 10"/>
                <a:gd name="T2" fmla="*/ 62 w 96"/>
                <a:gd name="T3" fmla="*/ 10 h 10"/>
                <a:gd name="T4" fmla="*/ 82 w 96"/>
                <a:gd name="T5" fmla="*/ 8 h 10"/>
                <a:gd name="T6" fmla="*/ 96 w 96"/>
                <a:gd name="T7" fmla="*/ 1 h 10"/>
              </a:gdLst>
              <a:ahLst/>
              <a:cxnLst>
                <a:cxn ang="0">
                  <a:pos x="T0" y="T1"/>
                </a:cxn>
                <a:cxn ang="0">
                  <a:pos x="T2" y="T3"/>
                </a:cxn>
                <a:cxn ang="0">
                  <a:pos x="T4" y="T5"/>
                </a:cxn>
                <a:cxn ang="0">
                  <a:pos x="T6" y="T7"/>
                </a:cxn>
              </a:cxnLst>
              <a:rect l="0" t="0" r="r" b="b"/>
              <a:pathLst>
                <a:path w="96" h="10">
                  <a:moveTo>
                    <a:pt x="0" y="0"/>
                  </a:moveTo>
                  <a:cubicBezTo>
                    <a:pt x="19" y="8"/>
                    <a:pt x="41" y="10"/>
                    <a:pt x="62" y="10"/>
                  </a:cubicBezTo>
                  <a:cubicBezTo>
                    <a:pt x="69" y="10"/>
                    <a:pt x="75" y="10"/>
                    <a:pt x="82" y="8"/>
                  </a:cubicBezTo>
                  <a:cubicBezTo>
                    <a:pt x="87" y="7"/>
                    <a:pt x="91" y="4"/>
                    <a:pt x="96" y="1"/>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9" name="Freeform 20">
              <a:extLst>
                <a:ext uri="{FF2B5EF4-FFF2-40B4-BE49-F238E27FC236}">
                  <a16:creationId xmlns:a16="http://schemas.microsoft.com/office/drawing/2014/main" id="{A9DC7330-F69D-F14B-97AA-9978DD3217A4}"/>
                </a:ext>
              </a:extLst>
            </p:cNvPr>
            <p:cNvSpPr>
              <a:spLocks/>
            </p:cNvSpPr>
            <p:nvPr/>
          </p:nvSpPr>
          <p:spPr bwMode="auto">
            <a:xfrm>
              <a:off x="5448300" y="5937250"/>
              <a:ext cx="444500" cy="354013"/>
            </a:xfrm>
            <a:custGeom>
              <a:avLst/>
              <a:gdLst>
                <a:gd name="T0" fmla="*/ 0 w 117"/>
                <a:gd name="T1" fmla="*/ 0 h 93"/>
                <a:gd name="T2" fmla="*/ 84 w 117"/>
                <a:gd name="T3" fmla="*/ 71 h 93"/>
                <a:gd name="T4" fmla="*/ 109 w 117"/>
                <a:gd name="T5" fmla="*/ 89 h 93"/>
                <a:gd name="T6" fmla="*/ 117 w 117"/>
                <a:gd name="T7" fmla="*/ 93 h 93"/>
              </a:gdLst>
              <a:ahLst/>
              <a:cxnLst>
                <a:cxn ang="0">
                  <a:pos x="T0" y="T1"/>
                </a:cxn>
                <a:cxn ang="0">
                  <a:pos x="T2" y="T3"/>
                </a:cxn>
                <a:cxn ang="0">
                  <a:pos x="T4" y="T5"/>
                </a:cxn>
                <a:cxn ang="0">
                  <a:pos x="T6" y="T7"/>
                </a:cxn>
              </a:cxnLst>
              <a:rect l="0" t="0" r="r" b="b"/>
              <a:pathLst>
                <a:path w="117" h="93">
                  <a:moveTo>
                    <a:pt x="0" y="0"/>
                  </a:moveTo>
                  <a:cubicBezTo>
                    <a:pt x="28" y="24"/>
                    <a:pt x="56" y="47"/>
                    <a:pt x="84" y="71"/>
                  </a:cubicBezTo>
                  <a:cubicBezTo>
                    <a:pt x="92" y="77"/>
                    <a:pt x="100" y="84"/>
                    <a:pt x="109" y="89"/>
                  </a:cubicBezTo>
                  <a:cubicBezTo>
                    <a:pt x="112" y="90"/>
                    <a:pt x="114" y="91"/>
                    <a:pt x="117" y="9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0" name="Freeform 21">
              <a:extLst>
                <a:ext uri="{FF2B5EF4-FFF2-40B4-BE49-F238E27FC236}">
                  <a16:creationId xmlns:a16="http://schemas.microsoft.com/office/drawing/2014/main" id="{DC585806-532F-734A-B92E-7AFDE43A940C}"/>
                </a:ext>
              </a:extLst>
            </p:cNvPr>
            <p:cNvSpPr>
              <a:spLocks/>
            </p:cNvSpPr>
            <p:nvPr/>
          </p:nvSpPr>
          <p:spPr bwMode="auto">
            <a:xfrm>
              <a:off x="5775325" y="6184900"/>
              <a:ext cx="615950" cy="30163"/>
            </a:xfrm>
            <a:custGeom>
              <a:avLst/>
              <a:gdLst>
                <a:gd name="T0" fmla="*/ 0 w 162"/>
                <a:gd name="T1" fmla="*/ 7 h 8"/>
                <a:gd name="T2" fmla="*/ 162 w 162"/>
                <a:gd name="T3" fmla="*/ 8 h 8"/>
              </a:gdLst>
              <a:ahLst/>
              <a:cxnLst>
                <a:cxn ang="0">
                  <a:pos x="T0" y="T1"/>
                </a:cxn>
                <a:cxn ang="0">
                  <a:pos x="T2" y="T3"/>
                </a:cxn>
              </a:cxnLst>
              <a:rect l="0" t="0" r="r" b="b"/>
              <a:pathLst>
                <a:path w="162" h="8">
                  <a:moveTo>
                    <a:pt x="0" y="7"/>
                  </a:moveTo>
                  <a:cubicBezTo>
                    <a:pt x="54" y="4"/>
                    <a:pt x="108" y="0"/>
                    <a:pt x="162" y="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1" name="Freeform 22">
              <a:extLst>
                <a:ext uri="{FF2B5EF4-FFF2-40B4-BE49-F238E27FC236}">
                  <a16:creationId xmlns:a16="http://schemas.microsoft.com/office/drawing/2014/main" id="{59391D8D-17B1-9D43-991A-0069552D7308}"/>
                </a:ext>
              </a:extLst>
            </p:cNvPr>
            <p:cNvSpPr>
              <a:spLocks/>
            </p:cNvSpPr>
            <p:nvPr/>
          </p:nvSpPr>
          <p:spPr bwMode="auto">
            <a:xfrm>
              <a:off x="5375275" y="5697538"/>
              <a:ext cx="30163" cy="92075"/>
            </a:xfrm>
            <a:custGeom>
              <a:avLst/>
              <a:gdLst>
                <a:gd name="T0" fmla="*/ 8 w 8"/>
                <a:gd name="T1" fmla="*/ 24 h 24"/>
                <a:gd name="T2" fmla="*/ 0 w 8"/>
                <a:gd name="T3" fmla="*/ 0 h 24"/>
              </a:gdLst>
              <a:ahLst/>
              <a:cxnLst>
                <a:cxn ang="0">
                  <a:pos x="T0" y="T1"/>
                </a:cxn>
                <a:cxn ang="0">
                  <a:pos x="T2" y="T3"/>
                </a:cxn>
              </a:cxnLst>
              <a:rect l="0" t="0" r="r" b="b"/>
              <a:pathLst>
                <a:path w="8" h="24">
                  <a:moveTo>
                    <a:pt x="8" y="24"/>
                  </a:moveTo>
                  <a:cubicBezTo>
                    <a:pt x="7" y="15"/>
                    <a:pt x="4" y="8"/>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2" name="Freeform 23">
              <a:extLst>
                <a:ext uri="{FF2B5EF4-FFF2-40B4-BE49-F238E27FC236}">
                  <a16:creationId xmlns:a16="http://schemas.microsoft.com/office/drawing/2014/main" id="{72DA30FF-2E2C-AD4A-840B-F7081ED8249A}"/>
                </a:ext>
              </a:extLst>
            </p:cNvPr>
            <p:cNvSpPr>
              <a:spLocks/>
            </p:cNvSpPr>
            <p:nvPr/>
          </p:nvSpPr>
          <p:spPr bwMode="auto">
            <a:xfrm>
              <a:off x="5349875" y="5457825"/>
              <a:ext cx="30163" cy="98425"/>
            </a:xfrm>
            <a:custGeom>
              <a:avLst/>
              <a:gdLst>
                <a:gd name="T0" fmla="*/ 8 w 8"/>
                <a:gd name="T1" fmla="*/ 26 h 26"/>
                <a:gd name="T2" fmla="*/ 4 w 8"/>
                <a:gd name="T3" fmla="*/ 16 h 26"/>
                <a:gd name="T4" fmla="*/ 1 w 8"/>
                <a:gd name="T5" fmla="*/ 0 h 26"/>
              </a:gdLst>
              <a:ahLst/>
              <a:cxnLst>
                <a:cxn ang="0">
                  <a:pos x="T0" y="T1"/>
                </a:cxn>
                <a:cxn ang="0">
                  <a:pos x="T2" y="T3"/>
                </a:cxn>
                <a:cxn ang="0">
                  <a:pos x="T4" y="T5"/>
                </a:cxn>
              </a:cxnLst>
              <a:rect l="0" t="0" r="r" b="b"/>
              <a:pathLst>
                <a:path w="8" h="26">
                  <a:moveTo>
                    <a:pt x="8" y="26"/>
                  </a:moveTo>
                  <a:cubicBezTo>
                    <a:pt x="6" y="22"/>
                    <a:pt x="5" y="19"/>
                    <a:pt x="4" y="16"/>
                  </a:cubicBezTo>
                  <a:cubicBezTo>
                    <a:pt x="2" y="10"/>
                    <a:pt x="0" y="5"/>
                    <a:pt x="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3" name="Freeform 24">
              <a:extLst>
                <a:ext uri="{FF2B5EF4-FFF2-40B4-BE49-F238E27FC236}">
                  <a16:creationId xmlns:a16="http://schemas.microsoft.com/office/drawing/2014/main" id="{4A34D70D-7600-AC43-8359-62E0A19E1175}"/>
                </a:ext>
              </a:extLst>
            </p:cNvPr>
            <p:cNvSpPr>
              <a:spLocks/>
            </p:cNvSpPr>
            <p:nvPr/>
          </p:nvSpPr>
          <p:spPr bwMode="auto">
            <a:xfrm>
              <a:off x="5337175" y="5226050"/>
              <a:ext cx="23813" cy="84138"/>
            </a:xfrm>
            <a:custGeom>
              <a:avLst/>
              <a:gdLst>
                <a:gd name="T0" fmla="*/ 6 w 6"/>
                <a:gd name="T1" fmla="*/ 22 h 22"/>
                <a:gd name="T2" fmla="*/ 0 w 6"/>
                <a:gd name="T3" fmla="*/ 0 h 22"/>
              </a:gdLst>
              <a:ahLst/>
              <a:cxnLst>
                <a:cxn ang="0">
                  <a:pos x="T0" y="T1"/>
                </a:cxn>
                <a:cxn ang="0">
                  <a:pos x="T2" y="T3"/>
                </a:cxn>
              </a:cxnLst>
              <a:rect l="0" t="0" r="r" b="b"/>
              <a:pathLst>
                <a:path w="6" h="22">
                  <a:moveTo>
                    <a:pt x="6" y="22"/>
                  </a:moveTo>
                  <a:cubicBezTo>
                    <a:pt x="3" y="14"/>
                    <a:pt x="1" y="9"/>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4" name="Freeform 25">
              <a:extLst>
                <a:ext uri="{FF2B5EF4-FFF2-40B4-BE49-F238E27FC236}">
                  <a16:creationId xmlns:a16="http://schemas.microsoft.com/office/drawing/2014/main" id="{E57B5F42-B018-074A-8F4A-F290690C775F}"/>
                </a:ext>
              </a:extLst>
            </p:cNvPr>
            <p:cNvSpPr>
              <a:spLocks/>
            </p:cNvSpPr>
            <p:nvPr/>
          </p:nvSpPr>
          <p:spPr bwMode="auto">
            <a:xfrm>
              <a:off x="5284788" y="4967288"/>
              <a:ext cx="52388" cy="114300"/>
            </a:xfrm>
            <a:custGeom>
              <a:avLst/>
              <a:gdLst>
                <a:gd name="T0" fmla="*/ 14 w 14"/>
                <a:gd name="T1" fmla="*/ 30 h 30"/>
                <a:gd name="T2" fmla="*/ 0 w 14"/>
                <a:gd name="T3" fmla="*/ 0 h 30"/>
              </a:gdLst>
              <a:ahLst/>
              <a:cxnLst>
                <a:cxn ang="0">
                  <a:pos x="T0" y="T1"/>
                </a:cxn>
                <a:cxn ang="0">
                  <a:pos x="T2" y="T3"/>
                </a:cxn>
              </a:cxnLst>
              <a:rect l="0" t="0" r="r" b="b"/>
              <a:pathLst>
                <a:path w="14" h="30">
                  <a:moveTo>
                    <a:pt x="14" y="30"/>
                  </a:moveTo>
                  <a:cubicBezTo>
                    <a:pt x="9" y="21"/>
                    <a:pt x="7" y="7"/>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5" name="Freeform 26">
              <a:extLst>
                <a:ext uri="{FF2B5EF4-FFF2-40B4-BE49-F238E27FC236}">
                  <a16:creationId xmlns:a16="http://schemas.microsoft.com/office/drawing/2014/main" id="{A6574985-CB59-1E4A-89F9-1FEF9205766A}"/>
                </a:ext>
              </a:extLst>
            </p:cNvPr>
            <p:cNvSpPr>
              <a:spLocks/>
            </p:cNvSpPr>
            <p:nvPr/>
          </p:nvSpPr>
          <p:spPr bwMode="auto">
            <a:xfrm>
              <a:off x="6800850" y="5229225"/>
              <a:ext cx="23813" cy="87313"/>
            </a:xfrm>
            <a:custGeom>
              <a:avLst/>
              <a:gdLst>
                <a:gd name="T0" fmla="*/ 0 w 6"/>
                <a:gd name="T1" fmla="*/ 23 h 23"/>
                <a:gd name="T2" fmla="*/ 6 w 6"/>
                <a:gd name="T3" fmla="*/ 0 h 23"/>
              </a:gdLst>
              <a:ahLst/>
              <a:cxnLst>
                <a:cxn ang="0">
                  <a:pos x="T0" y="T1"/>
                </a:cxn>
                <a:cxn ang="0">
                  <a:pos x="T2" y="T3"/>
                </a:cxn>
              </a:cxnLst>
              <a:rect l="0" t="0" r="r" b="b"/>
              <a:pathLst>
                <a:path w="6" h="23">
                  <a:moveTo>
                    <a:pt x="0" y="23"/>
                  </a:moveTo>
                  <a:cubicBezTo>
                    <a:pt x="2" y="15"/>
                    <a:pt x="3" y="7"/>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6" name="Freeform 27">
              <a:extLst>
                <a:ext uri="{FF2B5EF4-FFF2-40B4-BE49-F238E27FC236}">
                  <a16:creationId xmlns:a16="http://schemas.microsoft.com/office/drawing/2014/main" id="{F7F47312-072F-634A-A575-3F9A5F5D9F9B}"/>
                </a:ext>
              </a:extLst>
            </p:cNvPr>
            <p:cNvSpPr>
              <a:spLocks/>
            </p:cNvSpPr>
            <p:nvPr/>
          </p:nvSpPr>
          <p:spPr bwMode="auto">
            <a:xfrm>
              <a:off x="6786563" y="5465763"/>
              <a:ext cx="22225" cy="90488"/>
            </a:xfrm>
            <a:custGeom>
              <a:avLst/>
              <a:gdLst>
                <a:gd name="T0" fmla="*/ 0 w 6"/>
                <a:gd name="T1" fmla="*/ 24 h 24"/>
                <a:gd name="T2" fmla="*/ 6 w 6"/>
                <a:gd name="T3" fmla="*/ 0 h 24"/>
              </a:gdLst>
              <a:ahLst/>
              <a:cxnLst>
                <a:cxn ang="0">
                  <a:pos x="T0" y="T1"/>
                </a:cxn>
                <a:cxn ang="0">
                  <a:pos x="T2" y="T3"/>
                </a:cxn>
              </a:cxnLst>
              <a:rect l="0" t="0" r="r" b="b"/>
              <a:pathLst>
                <a:path w="6" h="24">
                  <a:moveTo>
                    <a:pt x="0" y="24"/>
                  </a:moveTo>
                  <a:cubicBezTo>
                    <a:pt x="2" y="16"/>
                    <a:pt x="4" y="8"/>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7" name="Freeform 28">
              <a:extLst>
                <a:ext uri="{FF2B5EF4-FFF2-40B4-BE49-F238E27FC236}">
                  <a16:creationId xmlns:a16="http://schemas.microsoft.com/office/drawing/2014/main" id="{4110E2A9-30C4-824B-8E16-ADBADFA4F37A}"/>
                </a:ext>
              </a:extLst>
            </p:cNvPr>
            <p:cNvSpPr>
              <a:spLocks/>
            </p:cNvSpPr>
            <p:nvPr/>
          </p:nvSpPr>
          <p:spPr bwMode="auto">
            <a:xfrm>
              <a:off x="6762750" y="5700713"/>
              <a:ext cx="26988" cy="88900"/>
            </a:xfrm>
            <a:custGeom>
              <a:avLst/>
              <a:gdLst>
                <a:gd name="T0" fmla="*/ 0 w 7"/>
                <a:gd name="T1" fmla="*/ 23 h 23"/>
                <a:gd name="T2" fmla="*/ 7 w 7"/>
                <a:gd name="T3" fmla="*/ 0 h 23"/>
              </a:gdLst>
              <a:ahLst/>
              <a:cxnLst>
                <a:cxn ang="0">
                  <a:pos x="T0" y="T1"/>
                </a:cxn>
                <a:cxn ang="0">
                  <a:pos x="T2" y="T3"/>
                </a:cxn>
              </a:cxnLst>
              <a:rect l="0" t="0" r="r" b="b"/>
              <a:pathLst>
                <a:path w="7" h="23">
                  <a:moveTo>
                    <a:pt x="0" y="23"/>
                  </a:moveTo>
                  <a:cubicBezTo>
                    <a:pt x="3" y="16"/>
                    <a:pt x="5" y="8"/>
                    <a:pt x="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8" name="Freeform 29">
              <a:extLst>
                <a:ext uri="{FF2B5EF4-FFF2-40B4-BE49-F238E27FC236}">
                  <a16:creationId xmlns:a16="http://schemas.microsoft.com/office/drawing/2014/main" id="{DD5D9836-BE5A-BD40-9F3C-82E281240867}"/>
                </a:ext>
              </a:extLst>
            </p:cNvPr>
            <p:cNvSpPr>
              <a:spLocks noEditPoints="1"/>
            </p:cNvSpPr>
            <p:nvPr/>
          </p:nvSpPr>
          <p:spPr bwMode="auto">
            <a:xfrm>
              <a:off x="5349875" y="4975225"/>
              <a:ext cx="1477963" cy="106363"/>
            </a:xfrm>
            <a:custGeom>
              <a:avLst/>
              <a:gdLst>
                <a:gd name="T0" fmla="*/ 67 w 931"/>
                <a:gd name="T1" fmla="*/ 0 h 67"/>
                <a:gd name="T2" fmla="*/ 0 w 931"/>
                <a:gd name="T3" fmla="*/ 67 h 67"/>
                <a:gd name="T4" fmla="*/ 143 w 931"/>
                <a:gd name="T5" fmla="*/ 2 h 67"/>
                <a:gd name="T6" fmla="*/ 86 w 931"/>
                <a:gd name="T7" fmla="*/ 60 h 67"/>
                <a:gd name="T8" fmla="*/ 220 w 931"/>
                <a:gd name="T9" fmla="*/ 4 h 67"/>
                <a:gd name="T10" fmla="*/ 165 w 931"/>
                <a:gd name="T11" fmla="*/ 60 h 67"/>
                <a:gd name="T12" fmla="*/ 297 w 931"/>
                <a:gd name="T13" fmla="*/ 7 h 67"/>
                <a:gd name="T14" fmla="*/ 241 w 931"/>
                <a:gd name="T15" fmla="*/ 60 h 67"/>
                <a:gd name="T16" fmla="*/ 323 w 931"/>
                <a:gd name="T17" fmla="*/ 60 h 67"/>
                <a:gd name="T18" fmla="*/ 373 w 931"/>
                <a:gd name="T19" fmla="*/ 7 h 67"/>
                <a:gd name="T20" fmla="*/ 450 w 931"/>
                <a:gd name="T21" fmla="*/ 12 h 67"/>
                <a:gd name="T22" fmla="*/ 397 w 931"/>
                <a:gd name="T23" fmla="*/ 62 h 67"/>
                <a:gd name="T24" fmla="*/ 526 w 931"/>
                <a:gd name="T25" fmla="*/ 12 h 67"/>
                <a:gd name="T26" fmla="*/ 476 w 931"/>
                <a:gd name="T27" fmla="*/ 62 h 67"/>
                <a:gd name="T28" fmla="*/ 608 w 931"/>
                <a:gd name="T29" fmla="*/ 9 h 67"/>
                <a:gd name="T30" fmla="*/ 558 w 931"/>
                <a:gd name="T31" fmla="*/ 60 h 67"/>
                <a:gd name="T32" fmla="*/ 687 w 931"/>
                <a:gd name="T33" fmla="*/ 9 h 67"/>
                <a:gd name="T34" fmla="*/ 637 w 931"/>
                <a:gd name="T35" fmla="*/ 60 h 67"/>
                <a:gd name="T36" fmla="*/ 713 w 931"/>
                <a:gd name="T37" fmla="*/ 60 h 67"/>
                <a:gd name="T38" fmla="*/ 768 w 931"/>
                <a:gd name="T39" fmla="*/ 7 h 67"/>
                <a:gd name="T40" fmla="*/ 847 w 931"/>
                <a:gd name="T41" fmla="*/ 4 h 67"/>
                <a:gd name="T42" fmla="*/ 792 w 931"/>
                <a:gd name="T43" fmla="*/ 60 h 67"/>
                <a:gd name="T44" fmla="*/ 931 w 931"/>
                <a:gd name="T45" fmla="*/ 0 h 67"/>
                <a:gd name="T46" fmla="*/ 869 w 931"/>
                <a:gd name="T47"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1" h="67">
                  <a:moveTo>
                    <a:pt x="67" y="0"/>
                  </a:moveTo>
                  <a:lnTo>
                    <a:pt x="0" y="67"/>
                  </a:lnTo>
                  <a:moveTo>
                    <a:pt x="143" y="2"/>
                  </a:moveTo>
                  <a:lnTo>
                    <a:pt x="86" y="60"/>
                  </a:lnTo>
                  <a:moveTo>
                    <a:pt x="220" y="4"/>
                  </a:moveTo>
                  <a:lnTo>
                    <a:pt x="165" y="60"/>
                  </a:lnTo>
                  <a:moveTo>
                    <a:pt x="297" y="7"/>
                  </a:moveTo>
                  <a:lnTo>
                    <a:pt x="241" y="60"/>
                  </a:lnTo>
                  <a:moveTo>
                    <a:pt x="323" y="60"/>
                  </a:moveTo>
                  <a:lnTo>
                    <a:pt x="373" y="7"/>
                  </a:lnTo>
                  <a:moveTo>
                    <a:pt x="450" y="12"/>
                  </a:moveTo>
                  <a:lnTo>
                    <a:pt x="397" y="62"/>
                  </a:lnTo>
                  <a:moveTo>
                    <a:pt x="526" y="12"/>
                  </a:moveTo>
                  <a:lnTo>
                    <a:pt x="476" y="62"/>
                  </a:lnTo>
                  <a:moveTo>
                    <a:pt x="608" y="9"/>
                  </a:moveTo>
                  <a:lnTo>
                    <a:pt x="558" y="60"/>
                  </a:lnTo>
                  <a:moveTo>
                    <a:pt x="687" y="9"/>
                  </a:moveTo>
                  <a:lnTo>
                    <a:pt x="637" y="60"/>
                  </a:lnTo>
                  <a:moveTo>
                    <a:pt x="713" y="60"/>
                  </a:moveTo>
                  <a:lnTo>
                    <a:pt x="768" y="7"/>
                  </a:lnTo>
                  <a:moveTo>
                    <a:pt x="847" y="4"/>
                  </a:moveTo>
                  <a:lnTo>
                    <a:pt x="792" y="60"/>
                  </a:lnTo>
                  <a:moveTo>
                    <a:pt x="931" y="0"/>
                  </a:moveTo>
                  <a:lnTo>
                    <a:pt x="869" y="64"/>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9" name="Freeform 30">
              <a:extLst>
                <a:ext uri="{FF2B5EF4-FFF2-40B4-BE49-F238E27FC236}">
                  <a16:creationId xmlns:a16="http://schemas.microsoft.com/office/drawing/2014/main" id="{BFA07772-1EE4-FF40-8393-C446EF6B9211}"/>
                </a:ext>
              </a:extLst>
            </p:cNvPr>
            <p:cNvSpPr>
              <a:spLocks noEditPoints="1"/>
            </p:cNvSpPr>
            <p:nvPr/>
          </p:nvSpPr>
          <p:spPr bwMode="auto">
            <a:xfrm>
              <a:off x="5508625" y="5218113"/>
              <a:ext cx="1316038" cy="106363"/>
            </a:xfrm>
            <a:custGeom>
              <a:avLst/>
              <a:gdLst>
                <a:gd name="T0" fmla="*/ 46 w 829"/>
                <a:gd name="T1" fmla="*/ 5 h 67"/>
                <a:gd name="T2" fmla="*/ 0 w 829"/>
                <a:gd name="T3" fmla="*/ 50 h 67"/>
                <a:gd name="T4" fmla="*/ 125 w 829"/>
                <a:gd name="T5" fmla="*/ 5 h 67"/>
                <a:gd name="T6" fmla="*/ 72 w 829"/>
                <a:gd name="T7" fmla="*/ 55 h 67"/>
                <a:gd name="T8" fmla="*/ 201 w 829"/>
                <a:gd name="T9" fmla="*/ 5 h 67"/>
                <a:gd name="T10" fmla="*/ 149 w 829"/>
                <a:gd name="T11" fmla="*/ 58 h 67"/>
                <a:gd name="T12" fmla="*/ 283 w 829"/>
                <a:gd name="T13" fmla="*/ 2 h 67"/>
                <a:gd name="T14" fmla="*/ 230 w 829"/>
                <a:gd name="T15" fmla="*/ 55 h 67"/>
                <a:gd name="T16" fmla="*/ 362 w 829"/>
                <a:gd name="T17" fmla="*/ 2 h 67"/>
                <a:gd name="T18" fmla="*/ 309 w 829"/>
                <a:gd name="T19" fmla="*/ 55 h 67"/>
                <a:gd name="T20" fmla="*/ 441 w 829"/>
                <a:gd name="T21" fmla="*/ 0 h 67"/>
                <a:gd name="T22" fmla="*/ 383 w 829"/>
                <a:gd name="T23" fmla="*/ 60 h 67"/>
                <a:gd name="T24" fmla="*/ 520 w 829"/>
                <a:gd name="T25" fmla="*/ 2 h 67"/>
                <a:gd name="T26" fmla="*/ 462 w 829"/>
                <a:gd name="T27" fmla="*/ 60 h 67"/>
                <a:gd name="T28" fmla="*/ 599 w 829"/>
                <a:gd name="T29" fmla="*/ 2 h 67"/>
                <a:gd name="T30" fmla="*/ 539 w 829"/>
                <a:gd name="T31" fmla="*/ 60 h 67"/>
                <a:gd name="T32" fmla="*/ 618 w 829"/>
                <a:gd name="T33" fmla="*/ 62 h 67"/>
                <a:gd name="T34" fmla="*/ 680 w 829"/>
                <a:gd name="T35" fmla="*/ 0 h 67"/>
                <a:gd name="T36" fmla="*/ 757 w 829"/>
                <a:gd name="T37" fmla="*/ 0 h 67"/>
                <a:gd name="T38" fmla="*/ 690 w 829"/>
                <a:gd name="T39" fmla="*/ 67 h 67"/>
                <a:gd name="T40" fmla="*/ 829 w 829"/>
                <a:gd name="T41" fmla="*/ 7 h 67"/>
                <a:gd name="T42" fmla="*/ 769 w 829"/>
                <a:gd name="T4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9" h="67">
                  <a:moveTo>
                    <a:pt x="46" y="5"/>
                  </a:moveTo>
                  <a:lnTo>
                    <a:pt x="0" y="50"/>
                  </a:lnTo>
                  <a:moveTo>
                    <a:pt x="125" y="5"/>
                  </a:moveTo>
                  <a:lnTo>
                    <a:pt x="72" y="55"/>
                  </a:lnTo>
                  <a:moveTo>
                    <a:pt x="201" y="5"/>
                  </a:moveTo>
                  <a:lnTo>
                    <a:pt x="149" y="58"/>
                  </a:lnTo>
                  <a:moveTo>
                    <a:pt x="283" y="2"/>
                  </a:moveTo>
                  <a:lnTo>
                    <a:pt x="230" y="55"/>
                  </a:lnTo>
                  <a:moveTo>
                    <a:pt x="362" y="2"/>
                  </a:moveTo>
                  <a:lnTo>
                    <a:pt x="309" y="55"/>
                  </a:lnTo>
                  <a:moveTo>
                    <a:pt x="441" y="0"/>
                  </a:moveTo>
                  <a:lnTo>
                    <a:pt x="383" y="60"/>
                  </a:lnTo>
                  <a:moveTo>
                    <a:pt x="520" y="2"/>
                  </a:moveTo>
                  <a:lnTo>
                    <a:pt x="462" y="60"/>
                  </a:lnTo>
                  <a:moveTo>
                    <a:pt x="599" y="2"/>
                  </a:moveTo>
                  <a:lnTo>
                    <a:pt x="539" y="60"/>
                  </a:lnTo>
                  <a:moveTo>
                    <a:pt x="618" y="62"/>
                  </a:moveTo>
                  <a:lnTo>
                    <a:pt x="680" y="0"/>
                  </a:lnTo>
                  <a:moveTo>
                    <a:pt x="757" y="0"/>
                  </a:moveTo>
                  <a:lnTo>
                    <a:pt x="690" y="67"/>
                  </a:lnTo>
                  <a:moveTo>
                    <a:pt x="829" y="7"/>
                  </a:moveTo>
                  <a:lnTo>
                    <a:pt x="769" y="67"/>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0" name="Freeform 31">
              <a:extLst>
                <a:ext uri="{FF2B5EF4-FFF2-40B4-BE49-F238E27FC236}">
                  <a16:creationId xmlns:a16="http://schemas.microsoft.com/office/drawing/2014/main" id="{7A826488-6C88-654B-ACDE-FB1DCE2A3008}"/>
                </a:ext>
              </a:extLst>
            </p:cNvPr>
            <p:cNvSpPr>
              <a:spLocks noEditPoints="1"/>
            </p:cNvSpPr>
            <p:nvPr/>
          </p:nvSpPr>
          <p:spPr bwMode="auto">
            <a:xfrm>
              <a:off x="5383213" y="5446713"/>
              <a:ext cx="1343025" cy="117475"/>
            </a:xfrm>
            <a:custGeom>
              <a:avLst/>
              <a:gdLst>
                <a:gd name="T0" fmla="*/ 62 w 846"/>
                <a:gd name="T1" fmla="*/ 2 h 74"/>
                <a:gd name="T2" fmla="*/ 0 w 846"/>
                <a:gd name="T3" fmla="*/ 62 h 74"/>
                <a:gd name="T4" fmla="*/ 144 w 846"/>
                <a:gd name="T5" fmla="*/ 0 h 74"/>
                <a:gd name="T6" fmla="*/ 77 w 846"/>
                <a:gd name="T7" fmla="*/ 65 h 74"/>
                <a:gd name="T8" fmla="*/ 220 w 846"/>
                <a:gd name="T9" fmla="*/ 0 h 74"/>
                <a:gd name="T10" fmla="*/ 156 w 846"/>
                <a:gd name="T11" fmla="*/ 65 h 74"/>
                <a:gd name="T12" fmla="*/ 237 w 846"/>
                <a:gd name="T13" fmla="*/ 62 h 74"/>
                <a:gd name="T14" fmla="*/ 299 w 846"/>
                <a:gd name="T15" fmla="*/ 0 h 74"/>
                <a:gd name="T16" fmla="*/ 376 w 846"/>
                <a:gd name="T17" fmla="*/ 2 h 74"/>
                <a:gd name="T18" fmla="*/ 314 w 846"/>
                <a:gd name="T19" fmla="*/ 65 h 74"/>
                <a:gd name="T20" fmla="*/ 453 w 846"/>
                <a:gd name="T21" fmla="*/ 5 h 74"/>
                <a:gd name="T22" fmla="*/ 388 w 846"/>
                <a:gd name="T23" fmla="*/ 69 h 74"/>
                <a:gd name="T24" fmla="*/ 532 w 846"/>
                <a:gd name="T25" fmla="*/ 5 h 74"/>
                <a:gd name="T26" fmla="*/ 465 w 846"/>
                <a:gd name="T27" fmla="*/ 72 h 74"/>
                <a:gd name="T28" fmla="*/ 608 w 846"/>
                <a:gd name="T29" fmla="*/ 5 h 74"/>
                <a:gd name="T30" fmla="*/ 544 w 846"/>
                <a:gd name="T31" fmla="*/ 72 h 74"/>
                <a:gd name="T32" fmla="*/ 687 w 846"/>
                <a:gd name="T33" fmla="*/ 5 h 74"/>
                <a:gd name="T34" fmla="*/ 620 w 846"/>
                <a:gd name="T35" fmla="*/ 74 h 74"/>
                <a:gd name="T36" fmla="*/ 766 w 846"/>
                <a:gd name="T37" fmla="*/ 5 h 74"/>
                <a:gd name="T38" fmla="*/ 702 w 846"/>
                <a:gd name="T39" fmla="*/ 69 h 74"/>
                <a:gd name="T40" fmla="*/ 846 w 846"/>
                <a:gd name="T41" fmla="*/ 5 h 74"/>
                <a:gd name="T42" fmla="*/ 781 w 846"/>
                <a:gd name="T43"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6" h="74">
                  <a:moveTo>
                    <a:pt x="62" y="2"/>
                  </a:moveTo>
                  <a:lnTo>
                    <a:pt x="0" y="62"/>
                  </a:lnTo>
                  <a:moveTo>
                    <a:pt x="144" y="0"/>
                  </a:moveTo>
                  <a:lnTo>
                    <a:pt x="77" y="65"/>
                  </a:lnTo>
                  <a:moveTo>
                    <a:pt x="220" y="0"/>
                  </a:moveTo>
                  <a:lnTo>
                    <a:pt x="156" y="65"/>
                  </a:lnTo>
                  <a:moveTo>
                    <a:pt x="237" y="62"/>
                  </a:moveTo>
                  <a:lnTo>
                    <a:pt x="299" y="0"/>
                  </a:lnTo>
                  <a:moveTo>
                    <a:pt x="376" y="2"/>
                  </a:moveTo>
                  <a:lnTo>
                    <a:pt x="314" y="65"/>
                  </a:lnTo>
                  <a:moveTo>
                    <a:pt x="453" y="5"/>
                  </a:moveTo>
                  <a:lnTo>
                    <a:pt x="388" y="69"/>
                  </a:lnTo>
                  <a:moveTo>
                    <a:pt x="532" y="5"/>
                  </a:moveTo>
                  <a:lnTo>
                    <a:pt x="465" y="72"/>
                  </a:lnTo>
                  <a:moveTo>
                    <a:pt x="608" y="5"/>
                  </a:moveTo>
                  <a:lnTo>
                    <a:pt x="544" y="72"/>
                  </a:lnTo>
                  <a:moveTo>
                    <a:pt x="687" y="5"/>
                  </a:moveTo>
                  <a:lnTo>
                    <a:pt x="620" y="74"/>
                  </a:lnTo>
                  <a:moveTo>
                    <a:pt x="766" y="5"/>
                  </a:moveTo>
                  <a:lnTo>
                    <a:pt x="702" y="69"/>
                  </a:lnTo>
                  <a:moveTo>
                    <a:pt x="846" y="5"/>
                  </a:moveTo>
                  <a:lnTo>
                    <a:pt x="781" y="69"/>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1" name="Freeform 32">
              <a:extLst>
                <a:ext uri="{FF2B5EF4-FFF2-40B4-BE49-F238E27FC236}">
                  <a16:creationId xmlns:a16="http://schemas.microsoft.com/office/drawing/2014/main" id="{234C6149-8746-5840-92F2-D37D5F4FEFF1}"/>
                </a:ext>
              </a:extLst>
            </p:cNvPr>
            <p:cNvSpPr>
              <a:spLocks noEditPoints="1"/>
            </p:cNvSpPr>
            <p:nvPr/>
          </p:nvSpPr>
          <p:spPr bwMode="auto">
            <a:xfrm>
              <a:off x="5402263" y="5686425"/>
              <a:ext cx="1338263" cy="106363"/>
            </a:xfrm>
            <a:custGeom>
              <a:avLst/>
              <a:gdLst>
                <a:gd name="T0" fmla="*/ 58 w 843"/>
                <a:gd name="T1" fmla="*/ 0 h 67"/>
                <a:gd name="T2" fmla="*/ 0 w 843"/>
                <a:gd name="T3" fmla="*/ 57 h 67"/>
                <a:gd name="T4" fmla="*/ 137 w 843"/>
                <a:gd name="T5" fmla="*/ 0 h 67"/>
                <a:gd name="T6" fmla="*/ 77 w 843"/>
                <a:gd name="T7" fmla="*/ 62 h 67"/>
                <a:gd name="T8" fmla="*/ 213 w 843"/>
                <a:gd name="T9" fmla="*/ 2 h 67"/>
                <a:gd name="T10" fmla="*/ 153 w 843"/>
                <a:gd name="T11" fmla="*/ 62 h 67"/>
                <a:gd name="T12" fmla="*/ 292 w 843"/>
                <a:gd name="T13" fmla="*/ 2 h 67"/>
                <a:gd name="T14" fmla="*/ 232 w 843"/>
                <a:gd name="T15" fmla="*/ 62 h 67"/>
                <a:gd name="T16" fmla="*/ 371 w 843"/>
                <a:gd name="T17" fmla="*/ 0 h 67"/>
                <a:gd name="T18" fmla="*/ 307 w 843"/>
                <a:gd name="T19" fmla="*/ 67 h 67"/>
                <a:gd name="T20" fmla="*/ 450 w 843"/>
                <a:gd name="T21" fmla="*/ 0 h 67"/>
                <a:gd name="T22" fmla="*/ 386 w 843"/>
                <a:gd name="T23" fmla="*/ 67 h 67"/>
                <a:gd name="T24" fmla="*/ 529 w 843"/>
                <a:gd name="T25" fmla="*/ 0 h 67"/>
                <a:gd name="T26" fmla="*/ 465 w 843"/>
                <a:gd name="T27" fmla="*/ 67 h 67"/>
                <a:gd name="T28" fmla="*/ 608 w 843"/>
                <a:gd name="T29" fmla="*/ 0 h 67"/>
                <a:gd name="T30" fmla="*/ 544 w 843"/>
                <a:gd name="T31" fmla="*/ 65 h 67"/>
                <a:gd name="T32" fmla="*/ 685 w 843"/>
                <a:gd name="T33" fmla="*/ 0 h 67"/>
                <a:gd name="T34" fmla="*/ 620 w 843"/>
                <a:gd name="T35" fmla="*/ 67 h 67"/>
                <a:gd name="T36" fmla="*/ 764 w 843"/>
                <a:gd name="T37" fmla="*/ 2 h 67"/>
                <a:gd name="T38" fmla="*/ 702 w 843"/>
                <a:gd name="T39" fmla="*/ 65 h 67"/>
                <a:gd name="T40" fmla="*/ 843 w 843"/>
                <a:gd name="T41" fmla="*/ 0 h 67"/>
                <a:gd name="T42" fmla="*/ 781 w 843"/>
                <a:gd name="T43"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3" h="67">
                  <a:moveTo>
                    <a:pt x="58" y="0"/>
                  </a:moveTo>
                  <a:lnTo>
                    <a:pt x="0" y="57"/>
                  </a:lnTo>
                  <a:moveTo>
                    <a:pt x="137" y="0"/>
                  </a:moveTo>
                  <a:lnTo>
                    <a:pt x="77" y="62"/>
                  </a:lnTo>
                  <a:moveTo>
                    <a:pt x="213" y="2"/>
                  </a:moveTo>
                  <a:lnTo>
                    <a:pt x="153" y="62"/>
                  </a:lnTo>
                  <a:moveTo>
                    <a:pt x="292" y="2"/>
                  </a:moveTo>
                  <a:lnTo>
                    <a:pt x="232" y="62"/>
                  </a:lnTo>
                  <a:moveTo>
                    <a:pt x="371" y="0"/>
                  </a:moveTo>
                  <a:lnTo>
                    <a:pt x="307" y="67"/>
                  </a:lnTo>
                  <a:moveTo>
                    <a:pt x="450" y="0"/>
                  </a:moveTo>
                  <a:lnTo>
                    <a:pt x="386" y="67"/>
                  </a:lnTo>
                  <a:moveTo>
                    <a:pt x="529" y="0"/>
                  </a:moveTo>
                  <a:lnTo>
                    <a:pt x="465" y="67"/>
                  </a:lnTo>
                  <a:moveTo>
                    <a:pt x="608" y="0"/>
                  </a:moveTo>
                  <a:lnTo>
                    <a:pt x="544" y="65"/>
                  </a:lnTo>
                  <a:moveTo>
                    <a:pt x="685" y="0"/>
                  </a:moveTo>
                  <a:lnTo>
                    <a:pt x="620" y="67"/>
                  </a:lnTo>
                  <a:moveTo>
                    <a:pt x="764" y="2"/>
                  </a:moveTo>
                  <a:lnTo>
                    <a:pt x="702" y="65"/>
                  </a:lnTo>
                  <a:moveTo>
                    <a:pt x="843" y="0"/>
                  </a:moveTo>
                  <a:lnTo>
                    <a:pt x="781" y="62"/>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2" name="Freeform 33">
              <a:extLst>
                <a:ext uri="{FF2B5EF4-FFF2-40B4-BE49-F238E27FC236}">
                  <a16:creationId xmlns:a16="http://schemas.microsoft.com/office/drawing/2014/main" id="{37FA830F-7B6D-F240-8AAC-C6877921EA6E}"/>
                </a:ext>
              </a:extLst>
            </p:cNvPr>
            <p:cNvSpPr>
              <a:spLocks/>
            </p:cNvSpPr>
            <p:nvPr/>
          </p:nvSpPr>
          <p:spPr bwMode="auto">
            <a:xfrm>
              <a:off x="5846763" y="6196013"/>
              <a:ext cx="471488" cy="125413"/>
            </a:xfrm>
            <a:custGeom>
              <a:avLst/>
              <a:gdLst>
                <a:gd name="T0" fmla="*/ 0 w 124"/>
                <a:gd name="T1" fmla="*/ 17 h 33"/>
                <a:gd name="T2" fmla="*/ 26 w 124"/>
                <a:gd name="T3" fmla="*/ 0 h 33"/>
                <a:gd name="T4" fmla="*/ 17 w 124"/>
                <a:gd name="T5" fmla="*/ 23 h 33"/>
                <a:gd name="T6" fmla="*/ 51 w 124"/>
                <a:gd name="T7" fmla="*/ 2 h 33"/>
                <a:gd name="T8" fmla="*/ 37 w 124"/>
                <a:gd name="T9" fmla="*/ 29 h 33"/>
                <a:gd name="T10" fmla="*/ 72 w 124"/>
                <a:gd name="T11" fmla="*/ 0 h 33"/>
                <a:gd name="T12" fmla="*/ 62 w 124"/>
                <a:gd name="T13" fmla="*/ 33 h 33"/>
                <a:gd name="T14" fmla="*/ 76 w 124"/>
                <a:gd name="T15" fmla="*/ 22 h 33"/>
                <a:gd name="T16" fmla="*/ 101 w 124"/>
                <a:gd name="T17" fmla="*/ 2 h 33"/>
                <a:gd name="T18" fmla="*/ 97 w 124"/>
                <a:gd name="T19" fmla="*/ 28 h 33"/>
                <a:gd name="T20" fmla="*/ 101 w 124"/>
                <a:gd name="T21" fmla="*/ 23 h 33"/>
                <a:gd name="T22" fmla="*/ 124 w 124"/>
                <a:gd name="T2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33">
                  <a:moveTo>
                    <a:pt x="0" y="17"/>
                  </a:moveTo>
                  <a:cubicBezTo>
                    <a:pt x="8" y="11"/>
                    <a:pt x="17" y="6"/>
                    <a:pt x="26" y="0"/>
                  </a:cubicBezTo>
                  <a:cubicBezTo>
                    <a:pt x="23" y="8"/>
                    <a:pt x="20" y="16"/>
                    <a:pt x="17" y="23"/>
                  </a:cubicBezTo>
                  <a:cubicBezTo>
                    <a:pt x="28" y="16"/>
                    <a:pt x="40" y="8"/>
                    <a:pt x="51" y="2"/>
                  </a:cubicBezTo>
                  <a:cubicBezTo>
                    <a:pt x="46" y="11"/>
                    <a:pt x="42" y="20"/>
                    <a:pt x="37" y="29"/>
                  </a:cubicBezTo>
                  <a:cubicBezTo>
                    <a:pt x="49" y="19"/>
                    <a:pt x="61" y="10"/>
                    <a:pt x="72" y="0"/>
                  </a:cubicBezTo>
                  <a:cubicBezTo>
                    <a:pt x="70" y="12"/>
                    <a:pt x="63" y="22"/>
                    <a:pt x="62" y="33"/>
                  </a:cubicBezTo>
                  <a:cubicBezTo>
                    <a:pt x="65" y="28"/>
                    <a:pt x="71" y="26"/>
                    <a:pt x="76" y="22"/>
                  </a:cubicBezTo>
                  <a:cubicBezTo>
                    <a:pt x="85" y="17"/>
                    <a:pt x="94" y="10"/>
                    <a:pt x="101" y="2"/>
                  </a:cubicBezTo>
                  <a:cubicBezTo>
                    <a:pt x="101" y="11"/>
                    <a:pt x="99" y="20"/>
                    <a:pt x="97" y="28"/>
                  </a:cubicBezTo>
                  <a:cubicBezTo>
                    <a:pt x="98" y="26"/>
                    <a:pt x="99" y="25"/>
                    <a:pt x="101" y="23"/>
                  </a:cubicBezTo>
                  <a:cubicBezTo>
                    <a:pt x="108" y="17"/>
                    <a:pt x="116" y="10"/>
                    <a:pt x="124" y="3"/>
                  </a:cubicBezTo>
                </a:path>
              </a:pathLst>
            </a:custGeom>
            <a:noFill/>
            <a:ln w="158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26" name="Group 125">
            <a:extLst>
              <a:ext uri="{FF2B5EF4-FFF2-40B4-BE49-F238E27FC236}">
                <a16:creationId xmlns:a16="http://schemas.microsoft.com/office/drawing/2014/main" id="{BF88ED9E-6712-ED41-8442-3FA56B9D287A}"/>
              </a:ext>
            </a:extLst>
          </p:cNvPr>
          <p:cNvGrpSpPr/>
          <p:nvPr userDrawn="1"/>
        </p:nvGrpSpPr>
        <p:grpSpPr>
          <a:xfrm>
            <a:off x="4830849" y="6407537"/>
            <a:ext cx="2530305" cy="138107"/>
            <a:chOff x="2502568" y="6027821"/>
            <a:chExt cx="6689559" cy="365125"/>
          </a:xfrm>
        </p:grpSpPr>
        <p:pic>
          <p:nvPicPr>
            <p:cNvPr id="127" name="Picture 126" descr="Text, logo&#10;&#10;Description automatically generated">
              <a:extLst>
                <a:ext uri="{FF2B5EF4-FFF2-40B4-BE49-F238E27FC236}">
                  <a16:creationId xmlns:a16="http://schemas.microsoft.com/office/drawing/2014/main" id="{A2E5B941-EF73-7E4D-A579-D8C29F1EF6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28" name="Picture 127" descr="Text, logo&#10;&#10;Description automatically generated">
              <a:extLst>
                <a:ext uri="{FF2B5EF4-FFF2-40B4-BE49-F238E27FC236}">
                  <a16:creationId xmlns:a16="http://schemas.microsoft.com/office/drawing/2014/main" id="{7F73F17E-281C-FF4E-BCEF-58C493EEDB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40" name="Text Placeholder 23">
            <a:extLst>
              <a:ext uri="{FF2B5EF4-FFF2-40B4-BE49-F238E27FC236}">
                <a16:creationId xmlns:a16="http://schemas.microsoft.com/office/drawing/2014/main" id="{8EFD2222-F86B-DE46-B1DC-CA3A7554CB03}"/>
              </a:ext>
            </a:extLst>
          </p:cNvPr>
          <p:cNvSpPr>
            <a:spLocks noGrp="1"/>
          </p:cNvSpPr>
          <p:nvPr>
            <p:ph type="body" sz="quarter" idx="19" hasCustomPrompt="1"/>
          </p:nvPr>
        </p:nvSpPr>
        <p:spPr>
          <a:xfrm>
            <a:off x="561569" y="558471"/>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goal</a:t>
            </a:r>
          </a:p>
        </p:txBody>
      </p:sp>
      <p:sp>
        <p:nvSpPr>
          <p:cNvPr id="141" name="Text Placeholder 23">
            <a:extLst>
              <a:ext uri="{FF2B5EF4-FFF2-40B4-BE49-F238E27FC236}">
                <a16:creationId xmlns:a16="http://schemas.microsoft.com/office/drawing/2014/main" id="{4D4A32BD-1D93-DE40-8864-8FDF7468D78C}"/>
              </a:ext>
            </a:extLst>
          </p:cNvPr>
          <p:cNvSpPr>
            <a:spLocks noGrp="1"/>
          </p:cNvSpPr>
          <p:nvPr>
            <p:ph type="body" sz="quarter" idx="26" hasCustomPrompt="1"/>
          </p:nvPr>
        </p:nvSpPr>
        <p:spPr>
          <a:xfrm>
            <a:off x="561569" y="1164650"/>
            <a:ext cx="3405520"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42" name="Text Placeholder 23">
            <a:extLst>
              <a:ext uri="{FF2B5EF4-FFF2-40B4-BE49-F238E27FC236}">
                <a16:creationId xmlns:a16="http://schemas.microsoft.com/office/drawing/2014/main" id="{0A5CC829-8825-184C-BDE7-789803CBF395}"/>
              </a:ext>
            </a:extLst>
          </p:cNvPr>
          <p:cNvSpPr>
            <a:spLocks noGrp="1"/>
          </p:cNvSpPr>
          <p:nvPr>
            <p:ph type="body" sz="quarter" idx="27" hasCustomPrompt="1"/>
          </p:nvPr>
        </p:nvSpPr>
        <p:spPr>
          <a:xfrm>
            <a:off x="561569" y="2473999"/>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empowerment</a:t>
            </a:r>
          </a:p>
        </p:txBody>
      </p:sp>
      <p:sp>
        <p:nvSpPr>
          <p:cNvPr id="143" name="Text Placeholder 23">
            <a:extLst>
              <a:ext uri="{FF2B5EF4-FFF2-40B4-BE49-F238E27FC236}">
                <a16:creationId xmlns:a16="http://schemas.microsoft.com/office/drawing/2014/main" id="{CD11AAE2-45F4-5146-BDB8-CE77E2486FD0}"/>
              </a:ext>
            </a:extLst>
          </p:cNvPr>
          <p:cNvSpPr>
            <a:spLocks noGrp="1"/>
          </p:cNvSpPr>
          <p:nvPr>
            <p:ph type="body" sz="quarter" idx="28" hasCustomPrompt="1"/>
          </p:nvPr>
        </p:nvSpPr>
        <p:spPr>
          <a:xfrm>
            <a:off x="561569" y="3080178"/>
            <a:ext cx="3405520"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44" name="Text Placeholder 23">
            <a:extLst>
              <a:ext uri="{FF2B5EF4-FFF2-40B4-BE49-F238E27FC236}">
                <a16:creationId xmlns:a16="http://schemas.microsoft.com/office/drawing/2014/main" id="{8C6E1A59-A352-694F-A193-1804013F43EA}"/>
              </a:ext>
            </a:extLst>
          </p:cNvPr>
          <p:cNvSpPr>
            <a:spLocks noGrp="1"/>
          </p:cNvSpPr>
          <p:nvPr>
            <p:ph type="body" sz="quarter" idx="29" hasCustomPrompt="1"/>
          </p:nvPr>
        </p:nvSpPr>
        <p:spPr>
          <a:xfrm>
            <a:off x="561569" y="4371040"/>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management</a:t>
            </a:r>
          </a:p>
        </p:txBody>
      </p:sp>
      <p:sp>
        <p:nvSpPr>
          <p:cNvPr id="145" name="Text Placeholder 23">
            <a:extLst>
              <a:ext uri="{FF2B5EF4-FFF2-40B4-BE49-F238E27FC236}">
                <a16:creationId xmlns:a16="http://schemas.microsoft.com/office/drawing/2014/main" id="{1351EDC7-6CD4-4549-8489-6CC5BB38C03F}"/>
              </a:ext>
            </a:extLst>
          </p:cNvPr>
          <p:cNvSpPr>
            <a:spLocks noGrp="1"/>
          </p:cNvSpPr>
          <p:nvPr>
            <p:ph type="body" sz="quarter" idx="30" hasCustomPrompt="1"/>
          </p:nvPr>
        </p:nvSpPr>
        <p:spPr>
          <a:xfrm>
            <a:off x="561569" y="4977219"/>
            <a:ext cx="3405520"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52" name="Text Placeholder 23">
            <a:extLst>
              <a:ext uri="{FF2B5EF4-FFF2-40B4-BE49-F238E27FC236}">
                <a16:creationId xmlns:a16="http://schemas.microsoft.com/office/drawing/2014/main" id="{5B21A28A-3F89-6942-A9A3-7C2B348A8DD1}"/>
              </a:ext>
            </a:extLst>
          </p:cNvPr>
          <p:cNvSpPr>
            <a:spLocks noGrp="1"/>
          </p:cNvSpPr>
          <p:nvPr>
            <p:ph type="body" sz="quarter" idx="31" hasCustomPrompt="1"/>
          </p:nvPr>
        </p:nvSpPr>
        <p:spPr>
          <a:xfrm>
            <a:off x="8252326" y="558471"/>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INNOVATION</a:t>
            </a:r>
          </a:p>
        </p:txBody>
      </p:sp>
      <p:sp>
        <p:nvSpPr>
          <p:cNvPr id="153" name="Text Placeholder 23">
            <a:extLst>
              <a:ext uri="{FF2B5EF4-FFF2-40B4-BE49-F238E27FC236}">
                <a16:creationId xmlns:a16="http://schemas.microsoft.com/office/drawing/2014/main" id="{B6F4EF9C-9BF9-734F-BAB1-D9AAD0249135}"/>
              </a:ext>
            </a:extLst>
          </p:cNvPr>
          <p:cNvSpPr>
            <a:spLocks noGrp="1"/>
          </p:cNvSpPr>
          <p:nvPr>
            <p:ph type="body" sz="quarter" idx="32" hasCustomPrompt="1"/>
          </p:nvPr>
        </p:nvSpPr>
        <p:spPr>
          <a:xfrm>
            <a:off x="8252326" y="1164650"/>
            <a:ext cx="3405520"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54" name="Text Placeholder 23">
            <a:extLst>
              <a:ext uri="{FF2B5EF4-FFF2-40B4-BE49-F238E27FC236}">
                <a16:creationId xmlns:a16="http://schemas.microsoft.com/office/drawing/2014/main" id="{17A51EEC-DD8E-EA43-A287-F7394B1C67F9}"/>
              </a:ext>
            </a:extLst>
          </p:cNvPr>
          <p:cNvSpPr>
            <a:spLocks noGrp="1"/>
          </p:cNvSpPr>
          <p:nvPr>
            <p:ph type="body" sz="quarter" idx="33" hasCustomPrompt="1"/>
          </p:nvPr>
        </p:nvSpPr>
        <p:spPr>
          <a:xfrm>
            <a:off x="8252326" y="2473999"/>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LEADERSHIP</a:t>
            </a:r>
          </a:p>
        </p:txBody>
      </p:sp>
      <p:sp>
        <p:nvSpPr>
          <p:cNvPr id="155" name="Text Placeholder 23">
            <a:extLst>
              <a:ext uri="{FF2B5EF4-FFF2-40B4-BE49-F238E27FC236}">
                <a16:creationId xmlns:a16="http://schemas.microsoft.com/office/drawing/2014/main" id="{573E4DD7-E5FE-0449-B583-9CD57668ED16}"/>
              </a:ext>
            </a:extLst>
          </p:cNvPr>
          <p:cNvSpPr>
            <a:spLocks noGrp="1"/>
          </p:cNvSpPr>
          <p:nvPr>
            <p:ph type="body" sz="quarter" idx="34" hasCustomPrompt="1"/>
          </p:nvPr>
        </p:nvSpPr>
        <p:spPr>
          <a:xfrm>
            <a:off x="8252326" y="3080178"/>
            <a:ext cx="3405520"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56" name="Text Placeholder 23">
            <a:extLst>
              <a:ext uri="{FF2B5EF4-FFF2-40B4-BE49-F238E27FC236}">
                <a16:creationId xmlns:a16="http://schemas.microsoft.com/office/drawing/2014/main" id="{57D29931-8651-8943-844D-57E0ABA0240A}"/>
              </a:ext>
            </a:extLst>
          </p:cNvPr>
          <p:cNvSpPr>
            <a:spLocks noGrp="1"/>
          </p:cNvSpPr>
          <p:nvPr>
            <p:ph type="body" sz="quarter" idx="35" hasCustomPrompt="1"/>
          </p:nvPr>
        </p:nvSpPr>
        <p:spPr>
          <a:xfrm>
            <a:off x="8252326" y="4371040"/>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CREATIVE</a:t>
            </a:r>
          </a:p>
        </p:txBody>
      </p:sp>
      <p:sp>
        <p:nvSpPr>
          <p:cNvPr id="157" name="Text Placeholder 23">
            <a:extLst>
              <a:ext uri="{FF2B5EF4-FFF2-40B4-BE49-F238E27FC236}">
                <a16:creationId xmlns:a16="http://schemas.microsoft.com/office/drawing/2014/main" id="{4FAA1972-ED9E-5549-8800-19D47B640C9D}"/>
              </a:ext>
            </a:extLst>
          </p:cNvPr>
          <p:cNvSpPr>
            <a:spLocks noGrp="1"/>
          </p:cNvSpPr>
          <p:nvPr>
            <p:ph type="body" sz="quarter" idx="36" hasCustomPrompt="1"/>
          </p:nvPr>
        </p:nvSpPr>
        <p:spPr>
          <a:xfrm>
            <a:off x="8252326" y="4977219"/>
            <a:ext cx="3405520"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53" name="Text Placeholder 23">
            <a:extLst>
              <a:ext uri="{FF2B5EF4-FFF2-40B4-BE49-F238E27FC236}">
                <a16:creationId xmlns:a16="http://schemas.microsoft.com/office/drawing/2014/main" id="{0F2D1C6E-8A46-744E-9D41-263F48A80CFA}"/>
              </a:ext>
            </a:extLst>
          </p:cNvPr>
          <p:cNvSpPr>
            <a:spLocks noGrp="1"/>
          </p:cNvSpPr>
          <p:nvPr>
            <p:ph type="body" sz="quarter" idx="20" hasCustomPrompt="1"/>
          </p:nvPr>
        </p:nvSpPr>
        <p:spPr>
          <a:xfrm>
            <a:off x="4483893" y="938103"/>
            <a:ext cx="3292475" cy="325233"/>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54" name="Text Placeholder 23">
            <a:extLst>
              <a:ext uri="{FF2B5EF4-FFF2-40B4-BE49-F238E27FC236}">
                <a16:creationId xmlns:a16="http://schemas.microsoft.com/office/drawing/2014/main" id="{74AF1663-3030-4340-B876-A1778CE5A9EC}"/>
              </a:ext>
            </a:extLst>
          </p:cNvPr>
          <p:cNvSpPr>
            <a:spLocks noGrp="1"/>
          </p:cNvSpPr>
          <p:nvPr>
            <p:ph type="body" sz="quarter" idx="21" hasCustomPrompt="1"/>
          </p:nvPr>
        </p:nvSpPr>
        <p:spPr>
          <a:xfrm>
            <a:off x="4483893" y="1451317"/>
            <a:ext cx="3292475" cy="488335"/>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EMPOWERMENT</a:t>
            </a:r>
          </a:p>
        </p:txBody>
      </p:sp>
      <p:sp>
        <p:nvSpPr>
          <p:cNvPr id="55" name="Text Placeholder 23">
            <a:extLst>
              <a:ext uri="{FF2B5EF4-FFF2-40B4-BE49-F238E27FC236}">
                <a16:creationId xmlns:a16="http://schemas.microsoft.com/office/drawing/2014/main" id="{4132F5F7-A5EE-D340-8867-E9788E778600}"/>
              </a:ext>
            </a:extLst>
          </p:cNvPr>
          <p:cNvSpPr>
            <a:spLocks noGrp="1"/>
          </p:cNvSpPr>
          <p:nvPr>
            <p:ph type="body" sz="quarter" idx="22" hasCustomPrompt="1"/>
          </p:nvPr>
        </p:nvSpPr>
        <p:spPr>
          <a:xfrm>
            <a:off x="4483893" y="1980707"/>
            <a:ext cx="3292475" cy="65099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MANAGEMENT</a:t>
            </a:r>
          </a:p>
        </p:txBody>
      </p:sp>
      <p:sp>
        <p:nvSpPr>
          <p:cNvPr id="56" name="Text Placeholder 23">
            <a:extLst>
              <a:ext uri="{FF2B5EF4-FFF2-40B4-BE49-F238E27FC236}">
                <a16:creationId xmlns:a16="http://schemas.microsoft.com/office/drawing/2014/main" id="{6B7F38D2-8A8E-494E-A1DE-2BC744C96B74}"/>
              </a:ext>
            </a:extLst>
          </p:cNvPr>
          <p:cNvSpPr>
            <a:spLocks noGrp="1"/>
          </p:cNvSpPr>
          <p:nvPr>
            <p:ph type="body" sz="quarter" idx="23" hasCustomPrompt="1"/>
          </p:nvPr>
        </p:nvSpPr>
        <p:spPr>
          <a:xfrm>
            <a:off x="4483893" y="2649784"/>
            <a:ext cx="3292475" cy="52855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INNOVATION</a:t>
            </a:r>
          </a:p>
        </p:txBody>
      </p:sp>
      <p:sp>
        <p:nvSpPr>
          <p:cNvPr id="57" name="Text Placeholder 23">
            <a:extLst>
              <a:ext uri="{FF2B5EF4-FFF2-40B4-BE49-F238E27FC236}">
                <a16:creationId xmlns:a16="http://schemas.microsoft.com/office/drawing/2014/main" id="{2F10B3BA-B950-8142-95A9-A275A528D816}"/>
              </a:ext>
            </a:extLst>
          </p:cNvPr>
          <p:cNvSpPr>
            <a:spLocks noGrp="1"/>
          </p:cNvSpPr>
          <p:nvPr>
            <p:ph type="body" sz="quarter" idx="24" hasCustomPrompt="1"/>
          </p:nvPr>
        </p:nvSpPr>
        <p:spPr>
          <a:xfrm>
            <a:off x="4483892" y="3210731"/>
            <a:ext cx="3292475" cy="58970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LEADERSHIP</a:t>
            </a:r>
          </a:p>
        </p:txBody>
      </p:sp>
      <p:sp>
        <p:nvSpPr>
          <p:cNvPr id="58" name="Text Placeholder 23">
            <a:extLst>
              <a:ext uri="{FF2B5EF4-FFF2-40B4-BE49-F238E27FC236}">
                <a16:creationId xmlns:a16="http://schemas.microsoft.com/office/drawing/2014/main" id="{801E84AE-E218-4D47-A11F-97026563D881}"/>
              </a:ext>
            </a:extLst>
          </p:cNvPr>
          <p:cNvSpPr>
            <a:spLocks noGrp="1"/>
          </p:cNvSpPr>
          <p:nvPr>
            <p:ph type="body" sz="quarter" idx="25" hasCustomPrompt="1"/>
          </p:nvPr>
        </p:nvSpPr>
        <p:spPr>
          <a:xfrm>
            <a:off x="4483892" y="3832826"/>
            <a:ext cx="3292475" cy="589772"/>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CREATIVE</a:t>
            </a:r>
          </a:p>
        </p:txBody>
      </p:sp>
    </p:spTree>
    <p:extLst>
      <p:ext uri="{BB962C8B-B14F-4D97-AF65-F5344CB8AC3E}">
        <p14:creationId xmlns:p14="http://schemas.microsoft.com/office/powerpoint/2010/main" val="31346530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14:bounceEnd="67000">
                                          <p:cBhvr additive="base">
                                            <p:cTn id="7" dur="1000" fill="hold"/>
                                            <p:tgtEl>
                                              <p:spTgt spid="90"/>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14:bounceEnd="67000">
                                          <p:cBhvr additive="base">
                                            <p:cTn id="11" dur="1000" fill="hold"/>
                                            <p:tgtEl>
                                              <p:spTgt spid="44"/>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14:bounceEnd="67000">
                                          <p:cBhvr additive="base">
                                            <p:cTn id="15" dur="1000" fill="hold"/>
                                            <p:tgtEl>
                                              <p:spTgt spid="46"/>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14:bounceEnd="67000">
                                          <p:cBhvr additive="base">
                                            <p:cTn id="19" dur="1000" fill="hold"/>
                                            <p:tgtEl>
                                              <p:spTgt spid="8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14:bounceEnd="67000">
                                          <p:cBhvr additive="base">
                                            <p:cTn id="23" dur="1000" fill="hold"/>
                                            <p:tgtEl>
                                              <p:spTgt spid="88"/>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7000">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14:bounceEnd="67000">
                                          <p:cBhvr additive="base">
                                            <p:cTn id="27" dur="1000" fill="hold"/>
                                            <p:tgtEl>
                                              <p:spTgt spid="43"/>
                                            </p:tgtEl>
                                            <p:attrNameLst>
                                              <p:attrName>ppt_x</p:attrName>
                                            </p:attrNameLst>
                                          </p:cBhvr>
                                          <p:tavLst>
                                            <p:tav tm="0">
                                              <p:val>
                                                <p:strVal val="1+#ppt_w/2"/>
                                              </p:val>
                                            </p:tav>
                                            <p:tav tm="100000">
                                              <p:val>
                                                <p:strVal val="#ppt_x"/>
                                              </p:val>
                                            </p:tav>
                                          </p:tavLst>
                                        </p:anim>
                                        <p:anim calcmode="lin" valueType="num" p14:bounceEnd="67000">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67000">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14:bounceEnd="67000">
                                          <p:cBhvr additive="base">
                                            <p:cTn id="31" dur="1000" fill="hold"/>
                                            <p:tgtEl>
                                              <p:spTgt spid="45"/>
                                            </p:tgtEl>
                                            <p:attrNameLst>
                                              <p:attrName>ppt_x</p:attrName>
                                            </p:attrNameLst>
                                          </p:cBhvr>
                                          <p:tavLst>
                                            <p:tav tm="0">
                                              <p:val>
                                                <p:strVal val="0-#ppt_w/2"/>
                                              </p:val>
                                            </p:tav>
                                            <p:tav tm="100000">
                                              <p:val>
                                                <p:strVal val="#ppt_x"/>
                                              </p:val>
                                            </p:tav>
                                          </p:tavLst>
                                        </p:anim>
                                        <p:anim calcmode="lin" valueType="num" p14:bounceEnd="67000">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ppt_x"/>
                                              </p:val>
                                            </p:tav>
                                            <p:tav tm="100000">
                                              <p:val>
                                                <p:strVal val="#ppt_x"/>
                                              </p:val>
                                            </p:tav>
                                          </p:tavLst>
                                        </p:anim>
                                        <p:anim calcmode="lin" valueType="num">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1+#ppt_w/2"/>
                                              </p:val>
                                            </p:tav>
                                            <p:tav tm="100000">
                                              <p:val>
                                                <p:strVal val="#ppt_x"/>
                                              </p:val>
                                            </p:tav>
                                          </p:tavLst>
                                        </p:anim>
                                        <p:anim calcmode="lin" valueType="num">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0-#ppt_w/2"/>
                                              </p:val>
                                            </p:tav>
                                            <p:tav tm="100000">
                                              <p:val>
                                                <p:strVal val="#ppt_x"/>
                                              </p:val>
                                            </p:tav>
                                          </p:tavLst>
                                        </p:anim>
                                        <p:anim calcmode="lin" valueType="num">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1000" fill="hold"/>
                                            <p:tgtEl>
                                              <p:spTgt spid="89"/>
                                            </p:tgtEl>
                                            <p:attrNameLst>
                                              <p:attrName>ppt_x</p:attrName>
                                            </p:attrNameLst>
                                          </p:cBhvr>
                                          <p:tavLst>
                                            <p:tav tm="0">
                                              <p:val>
                                                <p:strVal val="1+#ppt_w/2"/>
                                              </p:val>
                                            </p:tav>
                                            <p:tav tm="100000">
                                              <p:val>
                                                <p:strVal val="#ppt_x"/>
                                              </p:val>
                                            </p:tav>
                                          </p:tavLst>
                                        </p:anim>
                                        <p:anim calcmode="lin" valueType="num">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1000" fill="hold"/>
                                            <p:tgtEl>
                                              <p:spTgt spid="88"/>
                                            </p:tgtEl>
                                            <p:attrNameLst>
                                              <p:attrName>ppt_x</p:attrName>
                                            </p:attrNameLst>
                                          </p:cBhvr>
                                          <p:tavLst>
                                            <p:tav tm="0">
                                              <p:val>
                                                <p:strVal val="0-#ppt_w/2"/>
                                              </p:val>
                                            </p:tav>
                                            <p:tav tm="100000">
                                              <p:val>
                                                <p:strVal val="#ppt_x"/>
                                              </p:val>
                                            </p:tav>
                                          </p:tavLst>
                                        </p:anim>
                                        <p:anim calcmode="lin" valueType="num">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fill="hold"/>
                                            <p:tgtEl>
                                              <p:spTgt spid="43"/>
                                            </p:tgtEl>
                                            <p:attrNameLst>
                                              <p:attrName>ppt_x</p:attrName>
                                            </p:attrNameLst>
                                          </p:cBhvr>
                                          <p:tavLst>
                                            <p:tav tm="0">
                                              <p:val>
                                                <p:strVal val="1+#ppt_w/2"/>
                                              </p:val>
                                            </p:tav>
                                            <p:tav tm="100000">
                                              <p:val>
                                                <p:strVal val="#ppt_x"/>
                                              </p:val>
                                            </p:tav>
                                          </p:tavLst>
                                        </p:anim>
                                        <p:anim calcmode="lin" valueType="num">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1000" fill="hold"/>
                                            <p:tgtEl>
                                              <p:spTgt spid="45"/>
                                            </p:tgtEl>
                                            <p:attrNameLst>
                                              <p:attrName>ppt_x</p:attrName>
                                            </p:attrNameLst>
                                          </p:cBhvr>
                                          <p:tavLst>
                                            <p:tav tm="0">
                                              <p:val>
                                                <p:strVal val="0-#ppt_w/2"/>
                                              </p:val>
                                            </p:tav>
                                            <p:tav tm="100000">
                                              <p:val>
                                                <p:strVal val="#ppt_x"/>
                                              </p:val>
                                            </p:tav>
                                          </p:tavLst>
                                        </p:anim>
                                        <p:anim calcmode="lin" valueType="num">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gnifying glass infographic">
    <p:spTree>
      <p:nvGrpSpPr>
        <p:cNvPr id="1" name=""/>
        <p:cNvGrpSpPr/>
        <p:nvPr/>
      </p:nvGrpSpPr>
      <p:grpSpPr>
        <a:xfrm>
          <a:off x="0" y="0"/>
          <a:ext cx="0" cy="0"/>
          <a:chOff x="0" y="0"/>
          <a:chExt cx="0" cy="0"/>
        </a:xfrm>
      </p:grpSpPr>
      <p:sp>
        <p:nvSpPr>
          <p:cNvPr id="138" name="Freeform 137">
            <a:extLst>
              <a:ext uri="{FF2B5EF4-FFF2-40B4-BE49-F238E27FC236}">
                <a16:creationId xmlns:a16="http://schemas.microsoft.com/office/drawing/2014/main" id="{277DC1D5-0435-E54A-AA0B-82D30283515D}"/>
              </a:ext>
            </a:extLst>
          </p:cNvPr>
          <p:cNvSpPr>
            <a:spLocks/>
          </p:cNvSpPr>
          <p:nvPr userDrawn="1"/>
        </p:nvSpPr>
        <p:spPr bwMode="auto">
          <a:xfrm>
            <a:off x="5879856" y="4197574"/>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88" name="Group 87">
            <a:extLst>
              <a:ext uri="{FF2B5EF4-FFF2-40B4-BE49-F238E27FC236}">
                <a16:creationId xmlns:a16="http://schemas.microsoft.com/office/drawing/2014/main" id="{73D53F18-A091-D14F-A090-FA5228013F4D}"/>
              </a:ext>
            </a:extLst>
          </p:cNvPr>
          <p:cNvGrpSpPr/>
          <p:nvPr userDrawn="1"/>
        </p:nvGrpSpPr>
        <p:grpSpPr>
          <a:xfrm>
            <a:off x="4624820" y="922626"/>
            <a:ext cx="2928938" cy="5054600"/>
            <a:chOff x="4638675" y="1338263"/>
            <a:chExt cx="2928938" cy="5054600"/>
          </a:xfrm>
        </p:grpSpPr>
        <p:sp>
          <p:nvSpPr>
            <p:cNvPr id="89" name="Freeform 88">
              <a:extLst>
                <a:ext uri="{FF2B5EF4-FFF2-40B4-BE49-F238E27FC236}">
                  <a16:creationId xmlns:a16="http://schemas.microsoft.com/office/drawing/2014/main" id="{97922400-228B-7545-B3A5-C5C210EBD614}"/>
                </a:ext>
              </a:extLst>
            </p:cNvPr>
            <p:cNvSpPr>
              <a:spLocks/>
            </p:cNvSpPr>
            <p:nvPr/>
          </p:nvSpPr>
          <p:spPr bwMode="auto">
            <a:xfrm>
              <a:off x="4638675" y="1338263"/>
              <a:ext cx="2928938" cy="2954338"/>
            </a:xfrm>
            <a:custGeom>
              <a:avLst/>
              <a:gdLst>
                <a:gd name="T0" fmla="*/ 422 w 769"/>
                <a:gd name="T1" fmla="*/ 32 h 775"/>
                <a:gd name="T2" fmla="*/ 754 w 769"/>
                <a:gd name="T3" fmla="*/ 438 h 775"/>
                <a:gd name="T4" fmla="*/ 351 w 769"/>
                <a:gd name="T5" fmla="*/ 760 h 775"/>
                <a:gd name="T6" fmla="*/ 9 w 769"/>
                <a:gd name="T7" fmla="*/ 384 h 775"/>
                <a:gd name="T8" fmla="*/ 422 w 769"/>
                <a:gd name="T9" fmla="*/ 32 h 775"/>
              </a:gdLst>
              <a:ahLst/>
              <a:cxnLst>
                <a:cxn ang="0">
                  <a:pos x="T0" y="T1"/>
                </a:cxn>
                <a:cxn ang="0">
                  <a:pos x="T2" y="T3"/>
                </a:cxn>
                <a:cxn ang="0">
                  <a:pos x="T4" y="T5"/>
                </a:cxn>
                <a:cxn ang="0">
                  <a:pos x="T6" y="T7"/>
                </a:cxn>
                <a:cxn ang="0">
                  <a:pos x="T8" y="T9"/>
                </a:cxn>
              </a:cxnLst>
              <a:rect l="0" t="0" r="r" b="b"/>
              <a:pathLst>
                <a:path w="769" h="775">
                  <a:moveTo>
                    <a:pt x="422" y="32"/>
                  </a:moveTo>
                  <a:cubicBezTo>
                    <a:pt x="626" y="62"/>
                    <a:pt x="769" y="230"/>
                    <a:pt x="754" y="438"/>
                  </a:cubicBezTo>
                  <a:cubicBezTo>
                    <a:pt x="740" y="647"/>
                    <a:pt x="552" y="775"/>
                    <a:pt x="351" y="760"/>
                  </a:cubicBezTo>
                  <a:cubicBezTo>
                    <a:pt x="145" y="745"/>
                    <a:pt x="0" y="593"/>
                    <a:pt x="9" y="384"/>
                  </a:cubicBezTo>
                  <a:cubicBezTo>
                    <a:pt x="18" y="179"/>
                    <a:pt x="207" y="0"/>
                    <a:pt x="422" y="3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89">
              <a:extLst>
                <a:ext uri="{FF2B5EF4-FFF2-40B4-BE49-F238E27FC236}">
                  <a16:creationId xmlns:a16="http://schemas.microsoft.com/office/drawing/2014/main" id="{58F500FA-A194-5446-965D-3A3FBA59DC0C}"/>
                </a:ext>
              </a:extLst>
            </p:cNvPr>
            <p:cNvSpPr>
              <a:spLocks/>
            </p:cNvSpPr>
            <p:nvPr/>
          </p:nvSpPr>
          <p:spPr bwMode="auto">
            <a:xfrm>
              <a:off x="5918200" y="4235450"/>
              <a:ext cx="0" cy="315913"/>
            </a:xfrm>
            <a:custGeom>
              <a:avLst/>
              <a:gdLst>
                <a:gd name="T0" fmla="*/ 0 h 83"/>
                <a:gd name="T1" fmla="*/ 83 h 83"/>
              </a:gdLst>
              <a:ahLst/>
              <a:cxnLst>
                <a:cxn ang="0">
                  <a:pos x="0" y="T0"/>
                </a:cxn>
                <a:cxn ang="0">
                  <a:pos x="0" y="T1"/>
                </a:cxn>
              </a:cxnLst>
              <a:rect l="0" t="0" r="r" b="b"/>
              <a:pathLst>
                <a:path h="83">
                  <a:moveTo>
                    <a:pt x="0" y="0"/>
                  </a:moveTo>
                  <a:cubicBezTo>
                    <a:pt x="0" y="31"/>
                    <a:pt x="0" y="52"/>
                    <a:pt x="0" y="8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90">
              <a:extLst>
                <a:ext uri="{FF2B5EF4-FFF2-40B4-BE49-F238E27FC236}">
                  <a16:creationId xmlns:a16="http://schemas.microsoft.com/office/drawing/2014/main" id="{8A25C19B-9AF9-4F4F-BA49-E5E103493CFC}"/>
                </a:ext>
              </a:extLst>
            </p:cNvPr>
            <p:cNvSpPr>
              <a:spLocks/>
            </p:cNvSpPr>
            <p:nvPr/>
          </p:nvSpPr>
          <p:spPr bwMode="auto">
            <a:xfrm>
              <a:off x="6261100" y="4230688"/>
              <a:ext cx="0" cy="328613"/>
            </a:xfrm>
            <a:custGeom>
              <a:avLst/>
              <a:gdLst>
                <a:gd name="T0" fmla="*/ 0 h 86"/>
                <a:gd name="T1" fmla="*/ 86 h 86"/>
              </a:gdLst>
              <a:ahLst/>
              <a:cxnLst>
                <a:cxn ang="0">
                  <a:pos x="0" y="T0"/>
                </a:cxn>
                <a:cxn ang="0">
                  <a:pos x="0" y="T1"/>
                </a:cxn>
              </a:cxnLst>
              <a:rect l="0" t="0" r="r" b="b"/>
              <a:pathLst>
                <a:path h="86">
                  <a:moveTo>
                    <a:pt x="0" y="0"/>
                  </a:moveTo>
                  <a:cubicBezTo>
                    <a:pt x="0" y="30"/>
                    <a:pt x="0" y="56"/>
                    <a:pt x="0" y="8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91">
              <a:extLst>
                <a:ext uri="{FF2B5EF4-FFF2-40B4-BE49-F238E27FC236}">
                  <a16:creationId xmlns:a16="http://schemas.microsoft.com/office/drawing/2014/main" id="{C9379FDD-49E9-4F41-8145-4EBD4BB4B465}"/>
                </a:ext>
              </a:extLst>
            </p:cNvPr>
            <p:cNvSpPr>
              <a:spLocks/>
            </p:cNvSpPr>
            <p:nvPr/>
          </p:nvSpPr>
          <p:spPr bwMode="auto">
            <a:xfrm>
              <a:off x="5811838" y="4551363"/>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93" name="Freeform 92">
            <a:extLst>
              <a:ext uri="{FF2B5EF4-FFF2-40B4-BE49-F238E27FC236}">
                <a16:creationId xmlns:a16="http://schemas.microsoft.com/office/drawing/2014/main" id="{9F686B8B-67AA-9247-82D7-4EF3F28B1AB0}"/>
              </a:ext>
            </a:extLst>
          </p:cNvPr>
          <p:cNvSpPr>
            <a:spLocks/>
          </p:cNvSpPr>
          <p:nvPr userDrawn="1"/>
        </p:nvSpPr>
        <p:spPr bwMode="auto">
          <a:xfrm>
            <a:off x="6075795" y="1222663"/>
            <a:ext cx="1227138" cy="1185863"/>
          </a:xfrm>
          <a:custGeom>
            <a:avLst/>
            <a:gdLst>
              <a:gd name="T0" fmla="*/ 322 w 322"/>
              <a:gd name="T1" fmla="*/ 308 h 311"/>
              <a:gd name="T2" fmla="*/ 35 w 322"/>
              <a:gd name="T3" fmla="*/ 3 h 311"/>
              <a:gd name="T4" fmla="*/ 3 w 322"/>
              <a:gd name="T5" fmla="*/ 0 h 311"/>
              <a:gd name="T6" fmla="*/ 0 w 322"/>
              <a:gd name="T7" fmla="*/ 311 h 311"/>
              <a:gd name="T8" fmla="*/ 322 w 322"/>
              <a:gd name="T9" fmla="*/ 308 h 311"/>
            </a:gdLst>
            <a:ahLst/>
            <a:cxnLst>
              <a:cxn ang="0">
                <a:pos x="T0" y="T1"/>
              </a:cxn>
              <a:cxn ang="0">
                <a:pos x="T2" y="T3"/>
              </a:cxn>
              <a:cxn ang="0">
                <a:pos x="T4" y="T5"/>
              </a:cxn>
              <a:cxn ang="0">
                <a:pos x="T6" y="T7"/>
              </a:cxn>
              <a:cxn ang="0">
                <a:pos x="T8" y="T9"/>
              </a:cxn>
            </a:cxnLst>
            <a:rect l="0" t="0" r="r" b="b"/>
            <a:pathLst>
              <a:path w="322" h="311">
                <a:moveTo>
                  <a:pt x="322" y="308"/>
                </a:moveTo>
                <a:cubicBezTo>
                  <a:pt x="313" y="150"/>
                  <a:pt x="196" y="27"/>
                  <a:pt x="35" y="3"/>
                </a:cubicBezTo>
                <a:cubicBezTo>
                  <a:pt x="25" y="1"/>
                  <a:pt x="14" y="0"/>
                  <a:pt x="3" y="0"/>
                </a:cubicBezTo>
                <a:cubicBezTo>
                  <a:pt x="1" y="104"/>
                  <a:pt x="0" y="208"/>
                  <a:pt x="0" y="311"/>
                </a:cubicBezTo>
                <a:cubicBezTo>
                  <a:pt x="107" y="311"/>
                  <a:pt x="215" y="309"/>
                  <a:pt x="322" y="30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4" name="Freeform 93">
            <a:extLst>
              <a:ext uri="{FF2B5EF4-FFF2-40B4-BE49-F238E27FC236}">
                <a16:creationId xmlns:a16="http://schemas.microsoft.com/office/drawing/2014/main" id="{C1FB70D7-E28C-6942-BF1E-2893AEE6ED17}"/>
              </a:ext>
            </a:extLst>
          </p:cNvPr>
          <p:cNvSpPr>
            <a:spLocks/>
          </p:cNvSpPr>
          <p:nvPr userDrawn="1"/>
        </p:nvSpPr>
        <p:spPr bwMode="auto">
          <a:xfrm>
            <a:off x="4853420" y="1200438"/>
            <a:ext cx="1235075" cy="1216025"/>
          </a:xfrm>
          <a:custGeom>
            <a:avLst/>
            <a:gdLst>
              <a:gd name="T0" fmla="*/ 324 w 324"/>
              <a:gd name="T1" fmla="*/ 6 h 319"/>
              <a:gd name="T2" fmla="*/ 1 w 324"/>
              <a:gd name="T3" fmla="*/ 313 h 319"/>
              <a:gd name="T4" fmla="*/ 0 w 324"/>
              <a:gd name="T5" fmla="*/ 319 h 319"/>
              <a:gd name="T6" fmla="*/ 321 w 324"/>
              <a:gd name="T7" fmla="*/ 317 h 319"/>
              <a:gd name="T8" fmla="*/ 324 w 324"/>
              <a:gd name="T9" fmla="*/ 6 h 319"/>
            </a:gdLst>
            <a:ahLst/>
            <a:cxnLst>
              <a:cxn ang="0">
                <a:pos x="T0" y="T1"/>
              </a:cxn>
              <a:cxn ang="0">
                <a:pos x="T2" y="T3"/>
              </a:cxn>
              <a:cxn ang="0">
                <a:pos x="T4" y="T5"/>
              </a:cxn>
              <a:cxn ang="0">
                <a:pos x="T6" y="T7"/>
              </a:cxn>
              <a:cxn ang="0">
                <a:pos x="T8" y="T9"/>
              </a:cxn>
            </a:cxnLst>
            <a:rect l="0" t="0" r="r" b="b"/>
            <a:pathLst>
              <a:path w="324" h="319">
                <a:moveTo>
                  <a:pt x="324" y="6"/>
                </a:moveTo>
                <a:cubicBezTo>
                  <a:pt x="153" y="0"/>
                  <a:pt x="8" y="146"/>
                  <a:pt x="1" y="313"/>
                </a:cubicBezTo>
                <a:cubicBezTo>
                  <a:pt x="0" y="315"/>
                  <a:pt x="1" y="317"/>
                  <a:pt x="0" y="319"/>
                </a:cubicBezTo>
                <a:cubicBezTo>
                  <a:pt x="107" y="319"/>
                  <a:pt x="214" y="318"/>
                  <a:pt x="321" y="317"/>
                </a:cubicBezTo>
                <a:cubicBezTo>
                  <a:pt x="321" y="214"/>
                  <a:pt x="322" y="110"/>
                  <a:pt x="324"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5" name="Freeform 94">
            <a:extLst>
              <a:ext uri="{FF2B5EF4-FFF2-40B4-BE49-F238E27FC236}">
                <a16:creationId xmlns:a16="http://schemas.microsoft.com/office/drawing/2014/main" id="{076008E4-1B5F-2048-A843-4CCC434A75B7}"/>
              </a:ext>
            </a:extLst>
          </p:cNvPr>
          <p:cNvSpPr>
            <a:spLocks/>
          </p:cNvSpPr>
          <p:nvPr userDrawn="1"/>
        </p:nvSpPr>
        <p:spPr bwMode="auto">
          <a:xfrm>
            <a:off x="6075795" y="2397413"/>
            <a:ext cx="1230313" cy="1235075"/>
          </a:xfrm>
          <a:custGeom>
            <a:avLst/>
            <a:gdLst>
              <a:gd name="T0" fmla="*/ 0 w 323"/>
              <a:gd name="T1" fmla="*/ 3 h 324"/>
              <a:gd name="T2" fmla="*/ 5 w 323"/>
              <a:gd name="T3" fmla="*/ 324 h 324"/>
              <a:gd name="T4" fmla="*/ 322 w 323"/>
              <a:gd name="T5" fmla="*/ 45 h 324"/>
              <a:gd name="T6" fmla="*/ 322 w 323"/>
              <a:gd name="T7" fmla="*/ 0 h 324"/>
              <a:gd name="T8" fmla="*/ 0 w 323"/>
              <a:gd name="T9" fmla="*/ 3 h 324"/>
            </a:gdLst>
            <a:ahLst/>
            <a:cxnLst>
              <a:cxn ang="0">
                <a:pos x="T0" y="T1"/>
              </a:cxn>
              <a:cxn ang="0">
                <a:pos x="T2" y="T3"/>
              </a:cxn>
              <a:cxn ang="0">
                <a:pos x="T4" y="T5"/>
              </a:cxn>
              <a:cxn ang="0">
                <a:pos x="T6" y="T7"/>
              </a:cxn>
              <a:cxn ang="0">
                <a:pos x="T8" y="T9"/>
              </a:cxn>
            </a:cxnLst>
            <a:rect l="0" t="0" r="r" b="b"/>
            <a:pathLst>
              <a:path w="323" h="324">
                <a:moveTo>
                  <a:pt x="0" y="3"/>
                </a:moveTo>
                <a:cubicBezTo>
                  <a:pt x="0" y="110"/>
                  <a:pt x="2" y="217"/>
                  <a:pt x="5" y="324"/>
                </a:cubicBezTo>
                <a:cubicBezTo>
                  <a:pt x="166" y="322"/>
                  <a:pt x="310" y="214"/>
                  <a:pt x="322" y="45"/>
                </a:cubicBezTo>
                <a:cubicBezTo>
                  <a:pt x="323" y="29"/>
                  <a:pt x="323" y="14"/>
                  <a:pt x="322" y="0"/>
                </a:cubicBezTo>
                <a:cubicBezTo>
                  <a:pt x="215" y="1"/>
                  <a:pt x="107" y="3"/>
                  <a:pt x="0" y="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6" name="Freeform 95">
            <a:extLst>
              <a:ext uri="{FF2B5EF4-FFF2-40B4-BE49-F238E27FC236}">
                <a16:creationId xmlns:a16="http://schemas.microsoft.com/office/drawing/2014/main" id="{E97B2C57-9594-B143-8CDC-5C01388F1114}"/>
              </a:ext>
            </a:extLst>
          </p:cNvPr>
          <p:cNvSpPr>
            <a:spLocks/>
          </p:cNvSpPr>
          <p:nvPr userDrawn="1"/>
        </p:nvSpPr>
        <p:spPr bwMode="auto">
          <a:xfrm>
            <a:off x="4839133" y="2408526"/>
            <a:ext cx="1255713" cy="1223963"/>
          </a:xfrm>
          <a:custGeom>
            <a:avLst/>
            <a:gdLst>
              <a:gd name="T0" fmla="*/ 325 w 330"/>
              <a:gd name="T1" fmla="*/ 0 h 321"/>
              <a:gd name="T2" fmla="*/ 4 w 330"/>
              <a:gd name="T3" fmla="*/ 2 h 321"/>
              <a:gd name="T4" fmla="*/ 299 w 330"/>
              <a:gd name="T5" fmla="*/ 320 h 321"/>
              <a:gd name="T6" fmla="*/ 330 w 330"/>
              <a:gd name="T7" fmla="*/ 321 h 321"/>
              <a:gd name="T8" fmla="*/ 325 w 330"/>
              <a:gd name="T9" fmla="*/ 0 h 321"/>
            </a:gdLst>
            <a:ahLst/>
            <a:cxnLst>
              <a:cxn ang="0">
                <a:pos x="T0" y="T1"/>
              </a:cxn>
              <a:cxn ang="0">
                <a:pos x="T2" y="T3"/>
              </a:cxn>
              <a:cxn ang="0">
                <a:pos x="T4" y="T5"/>
              </a:cxn>
              <a:cxn ang="0">
                <a:pos x="T6" y="T7"/>
              </a:cxn>
              <a:cxn ang="0">
                <a:pos x="T8" y="T9"/>
              </a:cxn>
            </a:cxnLst>
            <a:rect l="0" t="0" r="r" b="b"/>
            <a:pathLst>
              <a:path w="330" h="321">
                <a:moveTo>
                  <a:pt x="325" y="0"/>
                </a:moveTo>
                <a:cubicBezTo>
                  <a:pt x="218" y="1"/>
                  <a:pt x="111" y="2"/>
                  <a:pt x="4" y="2"/>
                </a:cubicBezTo>
                <a:cubicBezTo>
                  <a:pt x="0" y="179"/>
                  <a:pt x="124" y="307"/>
                  <a:pt x="299" y="320"/>
                </a:cubicBezTo>
                <a:cubicBezTo>
                  <a:pt x="309" y="321"/>
                  <a:pt x="320" y="321"/>
                  <a:pt x="330" y="321"/>
                </a:cubicBezTo>
                <a:cubicBezTo>
                  <a:pt x="327" y="214"/>
                  <a:pt x="325" y="107"/>
                  <a:pt x="325"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97" name="Group 96">
            <a:extLst>
              <a:ext uri="{FF2B5EF4-FFF2-40B4-BE49-F238E27FC236}">
                <a16:creationId xmlns:a16="http://schemas.microsoft.com/office/drawing/2014/main" id="{7011023E-7D2D-DD4F-B2B2-7DB531949C10}"/>
              </a:ext>
            </a:extLst>
          </p:cNvPr>
          <p:cNvGrpSpPr/>
          <p:nvPr userDrawn="1"/>
        </p:nvGrpSpPr>
        <p:grpSpPr>
          <a:xfrm>
            <a:off x="7166408" y="3515013"/>
            <a:ext cx="1149350" cy="414338"/>
            <a:chOff x="7180263" y="3930650"/>
            <a:chExt cx="1149350" cy="414338"/>
          </a:xfrm>
        </p:grpSpPr>
        <p:sp>
          <p:nvSpPr>
            <p:cNvPr id="98" name="Freeform 97">
              <a:extLst>
                <a:ext uri="{FF2B5EF4-FFF2-40B4-BE49-F238E27FC236}">
                  <a16:creationId xmlns:a16="http://schemas.microsoft.com/office/drawing/2014/main" id="{5CEBF1EE-E41B-954D-A45D-DC0DC7CD79EB}"/>
                </a:ext>
              </a:extLst>
            </p:cNvPr>
            <p:cNvSpPr>
              <a:spLocks/>
            </p:cNvSpPr>
            <p:nvPr/>
          </p:nvSpPr>
          <p:spPr bwMode="auto">
            <a:xfrm>
              <a:off x="7180263" y="3930650"/>
              <a:ext cx="1138238" cy="354013"/>
            </a:xfrm>
            <a:custGeom>
              <a:avLst/>
              <a:gdLst>
                <a:gd name="T0" fmla="*/ 0 w 299"/>
                <a:gd name="T1" fmla="*/ 0 h 93"/>
                <a:gd name="T2" fmla="*/ 68 w 299"/>
                <a:gd name="T3" fmla="*/ 65 h 93"/>
                <a:gd name="T4" fmla="*/ 91 w 299"/>
                <a:gd name="T5" fmla="*/ 83 h 93"/>
                <a:gd name="T6" fmla="*/ 142 w 299"/>
                <a:gd name="T7" fmla="*/ 92 h 93"/>
                <a:gd name="T8" fmla="*/ 299 w 299"/>
                <a:gd name="T9" fmla="*/ 93 h 93"/>
              </a:gdLst>
              <a:ahLst/>
              <a:cxnLst>
                <a:cxn ang="0">
                  <a:pos x="T0" y="T1"/>
                </a:cxn>
                <a:cxn ang="0">
                  <a:pos x="T2" y="T3"/>
                </a:cxn>
                <a:cxn ang="0">
                  <a:pos x="T4" y="T5"/>
                </a:cxn>
                <a:cxn ang="0">
                  <a:pos x="T6" y="T7"/>
                </a:cxn>
                <a:cxn ang="0">
                  <a:pos x="T8" y="T9"/>
                </a:cxn>
              </a:cxnLst>
              <a:rect l="0" t="0" r="r" b="b"/>
              <a:pathLst>
                <a:path w="299" h="93">
                  <a:moveTo>
                    <a:pt x="0" y="0"/>
                  </a:moveTo>
                  <a:cubicBezTo>
                    <a:pt x="23" y="22"/>
                    <a:pt x="46" y="43"/>
                    <a:pt x="68" y="65"/>
                  </a:cubicBezTo>
                  <a:cubicBezTo>
                    <a:pt x="75" y="72"/>
                    <a:pt x="82" y="79"/>
                    <a:pt x="91" y="83"/>
                  </a:cubicBezTo>
                  <a:cubicBezTo>
                    <a:pt x="106" y="91"/>
                    <a:pt x="125" y="92"/>
                    <a:pt x="142" y="92"/>
                  </a:cubicBezTo>
                  <a:cubicBezTo>
                    <a:pt x="194" y="92"/>
                    <a:pt x="246" y="92"/>
                    <a:pt x="299" y="93"/>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9" name="Freeform 98">
              <a:extLst>
                <a:ext uri="{FF2B5EF4-FFF2-40B4-BE49-F238E27FC236}">
                  <a16:creationId xmlns:a16="http://schemas.microsoft.com/office/drawing/2014/main" id="{1FE34C05-A05F-6347-A6CA-38964466FB72}"/>
                </a:ext>
              </a:extLst>
            </p:cNvPr>
            <p:cNvSpPr>
              <a:spLocks/>
            </p:cNvSpPr>
            <p:nvPr/>
          </p:nvSpPr>
          <p:spPr bwMode="auto">
            <a:xfrm>
              <a:off x="8162925" y="4208463"/>
              <a:ext cx="166688" cy="136525"/>
            </a:xfrm>
            <a:custGeom>
              <a:avLst/>
              <a:gdLst>
                <a:gd name="T0" fmla="*/ 0 w 44"/>
                <a:gd name="T1" fmla="*/ 0 h 36"/>
                <a:gd name="T2" fmla="*/ 10 w 44"/>
                <a:gd name="T3" fmla="*/ 5 h 36"/>
                <a:gd name="T4" fmla="*/ 44 w 44"/>
                <a:gd name="T5" fmla="*/ 19 h 36"/>
                <a:gd name="T6" fmla="*/ 1 w 44"/>
                <a:gd name="T7" fmla="*/ 36 h 36"/>
              </a:gdLst>
              <a:ahLst/>
              <a:cxnLst>
                <a:cxn ang="0">
                  <a:pos x="T0" y="T1"/>
                </a:cxn>
                <a:cxn ang="0">
                  <a:pos x="T2" y="T3"/>
                </a:cxn>
                <a:cxn ang="0">
                  <a:pos x="T4" y="T5"/>
                </a:cxn>
                <a:cxn ang="0">
                  <a:pos x="T6" y="T7"/>
                </a:cxn>
              </a:cxnLst>
              <a:rect l="0" t="0" r="r" b="b"/>
              <a:pathLst>
                <a:path w="44" h="36">
                  <a:moveTo>
                    <a:pt x="0" y="0"/>
                  </a:moveTo>
                  <a:cubicBezTo>
                    <a:pt x="3" y="2"/>
                    <a:pt x="6" y="4"/>
                    <a:pt x="10" y="5"/>
                  </a:cubicBezTo>
                  <a:cubicBezTo>
                    <a:pt x="21" y="10"/>
                    <a:pt x="32" y="14"/>
                    <a:pt x="44" y="19"/>
                  </a:cubicBezTo>
                  <a:cubicBezTo>
                    <a:pt x="29" y="22"/>
                    <a:pt x="14" y="28"/>
                    <a:pt x="1" y="36"/>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00" name="Group 99">
            <a:extLst>
              <a:ext uri="{FF2B5EF4-FFF2-40B4-BE49-F238E27FC236}">
                <a16:creationId xmlns:a16="http://schemas.microsoft.com/office/drawing/2014/main" id="{9113E851-84B5-6049-AF9B-9ECDF31649C1}"/>
              </a:ext>
            </a:extLst>
          </p:cNvPr>
          <p:cNvGrpSpPr/>
          <p:nvPr userDrawn="1"/>
        </p:nvGrpSpPr>
        <p:grpSpPr>
          <a:xfrm>
            <a:off x="7161645" y="933738"/>
            <a:ext cx="1123950" cy="396876"/>
            <a:chOff x="7175500" y="1349375"/>
            <a:chExt cx="1123950" cy="396876"/>
          </a:xfrm>
        </p:grpSpPr>
        <p:sp>
          <p:nvSpPr>
            <p:cNvPr id="101" name="Freeform 100">
              <a:extLst>
                <a:ext uri="{FF2B5EF4-FFF2-40B4-BE49-F238E27FC236}">
                  <a16:creationId xmlns:a16="http://schemas.microsoft.com/office/drawing/2014/main" id="{A5B54763-1C0D-614B-950C-1DAA2B4540F2}"/>
                </a:ext>
              </a:extLst>
            </p:cNvPr>
            <p:cNvSpPr>
              <a:spLocks/>
            </p:cNvSpPr>
            <p:nvPr/>
          </p:nvSpPr>
          <p:spPr bwMode="auto">
            <a:xfrm>
              <a:off x="7175500" y="1417638"/>
              <a:ext cx="1123950" cy="328613"/>
            </a:xfrm>
            <a:custGeom>
              <a:avLst/>
              <a:gdLst>
                <a:gd name="T0" fmla="*/ 0 w 295"/>
                <a:gd name="T1" fmla="*/ 86 h 86"/>
                <a:gd name="T2" fmla="*/ 75 w 295"/>
                <a:gd name="T3" fmla="*/ 14 h 86"/>
                <a:gd name="T4" fmla="*/ 101 w 295"/>
                <a:gd name="T5" fmla="*/ 2 h 86"/>
                <a:gd name="T6" fmla="*/ 123 w 295"/>
                <a:gd name="T7" fmla="*/ 0 h 86"/>
                <a:gd name="T8" fmla="*/ 295 w 295"/>
                <a:gd name="T9" fmla="*/ 4 h 86"/>
              </a:gdLst>
              <a:ahLst/>
              <a:cxnLst>
                <a:cxn ang="0">
                  <a:pos x="T0" y="T1"/>
                </a:cxn>
                <a:cxn ang="0">
                  <a:pos x="T2" y="T3"/>
                </a:cxn>
                <a:cxn ang="0">
                  <a:pos x="T4" y="T5"/>
                </a:cxn>
                <a:cxn ang="0">
                  <a:pos x="T6" y="T7"/>
                </a:cxn>
                <a:cxn ang="0">
                  <a:pos x="T8" y="T9"/>
                </a:cxn>
              </a:cxnLst>
              <a:rect l="0" t="0" r="r" b="b"/>
              <a:pathLst>
                <a:path w="295" h="86">
                  <a:moveTo>
                    <a:pt x="0" y="86"/>
                  </a:moveTo>
                  <a:cubicBezTo>
                    <a:pt x="20" y="58"/>
                    <a:pt x="45" y="33"/>
                    <a:pt x="75" y="14"/>
                  </a:cubicBezTo>
                  <a:cubicBezTo>
                    <a:pt x="83" y="9"/>
                    <a:pt x="91" y="4"/>
                    <a:pt x="101" y="2"/>
                  </a:cubicBezTo>
                  <a:cubicBezTo>
                    <a:pt x="108" y="0"/>
                    <a:pt x="115" y="0"/>
                    <a:pt x="123" y="0"/>
                  </a:cubicBezTo>
                  <a:cubicBezTo>
                    <a:pt x="180" y="0"/>
                    <a:pt x="238" y="1"/>
                    <a:pt x="295" y="4"/>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2" name="Freeform 101">
              <a:extLst>
                <a:ext uri="{FF2B5EF4-FFF2-40B4-BE49-F238E27FC236}">
                  <a16:creationId xmlns:a16="http://schemas.microsoft.com/office/drawing/2014/main" id="{FAB0D4CA-1359-3C44-B610-A0A4FB8CC793}"/>
                </a:ext>
              </a:extLst>
            </p:cNvPr>
            <p:cNvSpPr>
              <a:spLocks/>
            </p:cNvSpPr>
            <p:nvPr/>
          </p:nvSpPr>
          <p:spPr bwMode="auto">
            <a:xfrm>
              <a:off x="8078788" y="1349375"/>
              <a:ext cx="217488" cy="160338"/>
            </a:xfrm>
            <a:custGeom>
              <a:avLst/>
              <a:gdLst>
                <a:gd name="T0" fmla="*/ 1 w 57"/>
                <a:gd name="T1" fmla="*/ 0 h 42"/>
                <a:gd name="T2" fmla="*/ 57 w 57"/>
                <a:gd name="T3" fmla="*/ 21 h 42"/>
                <a:gd name="T4" fmla="*/ 45 w 57"/>
                <a:gd name="T5" fmla="*/ 26 h 42"/>
                <a:gd name="T6" fmla="*/ 0 w 57"/>
                <a:gd name="T7" fmla="*/ 42 h 42"/>
              </a:gdLst>
              <a:ahLst/>
              <a:cxnLst>
                <a:cxn ang="0">
                  <a:pos x="T0" y="T1"/>
                </a:cxn>
                <a:cxn ang="0">
                  <a:pos x="T2" y="T3"/>
                </a:cxn>
                <a:cxn ang="0">
                  <a:pos x="T4" y="T5"/>
                </a:cxn>
                <a:cxn ang="0">
                  <a:pos x="T6" y="T7"/>
                </a:cxn>
              </a:cxnLst>
              <a:rect l="0" t="0" r="r" b="b"/>
              <a:pathLst>
                <a:path w="57" h="42">
                  <a:moveTo>
                    <a:pt x="1" y="0"/>
                  </a:moveTo>
                  <a:cubicBezTo>
                    <a:pt x="20" y="7"/>
                    <a:pt x="38" y="15"/>
                    <a:pt x="57" y="21"/>
                  </a:cubicBezTo>
                  <a:cubicBezTo>
                    <a:pt x="53" y="22"/>
                    <a:pt x="49" y="24"/>
                    <a:pt x="45" y="26"/>
                  </a:cubicBezTo>
                  <a:cubicBezTo>
                    <a:pt x="30" y="31"/>
                    <a:pt x="15" y="36"/>
                    <a:pt x="0" y="4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03" name="Group 102">
            <a:extLst>
              <a:ext uri="{FF2B5EF4-FFF2-40B4-BE49-F238E27FC236}">
                <a16:creationId xmlns:a16="http://schemas.microsoft.com/office/drawing/2014/main" id="{BA3974B4-763B-A54B-9F5C-8FE9534E29F7}"/>
              </a:ext>
            </a:extLst>
          </p:cNvPr>
          <p:cNvGrpSpPr/>
          <p:nvPr userDrawn="1"/>
        </p:nvGrpSpPr>
        <p:grpSpPr>
          <a:xfrm>
            <a:off x="3862820" y="930563"/>
            <a:ext cx="1120776" cy="400050"/>
            <a:chOff x="3876675" y="1346200"/>
            <a:chExt cx="1120776" cy="400050"/>
          </a:xfrm>
        </p:grpSpPr>
        <p:sp>
          <p:nvSpPr>
            <p:cNvPr id="104" name="Freeform 103">
              <a:extLst>
                <a:ext uri="{FF2B5EF4-FFF2-40B4-BE49-F238E27FC236}">
                  <a16:creationId xmlns:a16="http://schemas.microsoft.com/office/drawing/2014/main" id="{FCF62E16-7776-674A-A820-9C7F47D4C8BA}"/>
                </a:ext>
              </a:extLst>
            </p:cNvPr>
            <p:cNvSpPr>
              <a:spLocks/>
            </p:cNvSpPr>
            <p:nvPr/>
          </p:nvSpPr>
          <p:spPr bwMode="auto">
            <a:xfrm>
              <a:off x="3884613" y="1422400"/>
              <a:ext cx="1112838" cy="323850"/>
            </a:xfrm>
            <a:custGeom>
              <a:avLst/>
              <a:gdLst>
                <a:gd name="T0" fmla="*/ 292 w 292"/>
                <a:gd name="T1" fmla="*/ 85 h 85"/>
                <a:gd name="T2" fmla="*/ 216 w 292"/>
                <a:gd name="T3" fmla="*/ 22 h 85"/>
                <a:gd name="T4" fmla="*/ 192 w 292"/>
                <a:gd name="T5" fmla="*/ 5 h 85"/>
                <a:gd name="T6" fmla="*/ 150 w 292"/>
                <a:gd name="T7" fmla="*/ 0 h 85"/>
                <a:gd name="T8" fmla="*/ 0 w 292"/>
                <a:gd name="T9" fmla="*/ 2 h 85"/>
              </a:gdLst>
              <a:ahLst/>
              <a:cxnLst>
                <a:cxn ang="0">
                  <a:pos x="T0" y="T1"/>
                </a:cxn>
                <a:cxn ang="0">
                  <a:pos x="T2" y="T3"/>
                </a:cxn>
                <a:cxn ang="0">
                  <a:pos x="T4" y="T5"/>
                </a:cxn>
                <a:cxn ang="0">
                  <a:pos x="T6" y="T7"/>
                </a:cxn>
                <a:cxn ang="0">
                  <a:pos x="T8" y="T9"/>
                </a:cxn>
              </a:cxnLst>
              <a:rect l="0" t="0" r="r" b="b"/>
              <a:pathLst>
                <a:path w="292" h="85">
                  <a:moveTo>
                    <a:pt x="292" y="85"/>
                  </a:moveTo>
                  <a:cubicBezTo>
                    <a:pt x="266" y="64"/>
                    <a:pt x="241" y="43"/>
                    <a:pt x="216" y="22"/>
                  </a:cubicBezTo>
                  <a:cubicBezTo>
                    <a:pt x="208" y="15"/>
                    <a:pt x="201" y="9"/>
                    <a:pt x="192" y="5"/>
                  </a:cubicBezTo>
                  <a:cubicBezTo>
                    <a:pt x="179" y="0"/>
                    <a:pt x="164" y="0"/>
                    <a:pt x="150" y="0"/>
                  </a:cubicBezTo>
                  <a:cubicBezTo>
                    <a:pt x="100" y="1"/>
                    <a:pt x="50" y="1"/>
                    <a:pt x="0" y="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5" name="Freeform 104">
              <a:extLst>
                <a:ext uri="{FF2B5EF4-FFF2-40B4-BE49-F238E27FC236}">
                  <a16:creationId xmlns:a16="http://schemas.microsoft.com/office/drawing/2014/main" id="{C25FE9A0-659A-A541-9709-1D05D58DB5BE}"/>
                </a:ext>
              </a:extLst>
            </p:cNvPr>
            <p:cNvSpPr>
              <a:spLocks/>
            </p:cNvSpPr>
            <p:nvPr/>
          </p:nvSpPr>
          <p:spPr bwMode="auto">
            <a:xfrm>
              <a:off x="3876675" y="1346200"/>
              <a:ext cx="160338" cy="144463"/>
            </a:xfrm>
            <a:custGeom>
              <a:avLst/>
              <a:gdLst>
                <a:gd name="T0" fmla="*/ 36 w 42"/>
                <a:gd name="T1" fmla="*/ 0 h 38"/>
                <a:gd name="T2" fmla="*/ 0 w 42"/>
                <a:gd name="T3" fmla="*/ 22 h 38"/>
                <a:gd name="T4" fmla="*/ 42 w 42"/>
                <a:gd name="T5" fmla="*/ 38 h 38"/>
              </a:gdLst>
              <a:ahLst/>
              <a:cxnLst>
                <a:cxn ang="0">
                  <a:pos x="T0" y="T1"/>
                </a:cxn>
                <a:cxn ang="0">
                  <a:pos x="T2" y="T3"/>
                </a:cxn>
                <a:cxn ang="0">
                  <a:pos x="T4" y="T5"/>
                </a:cxn>
              </a:cxnLst>
              <a:rect l="0" t="0" r="r" b="b"/>
              <a:pathLst>
                <a:path w="42" h="38">
                  <a:moveTo>
                    <a:pt x="36" y="0"/>
                  </a:moveTo>
                  <a:cubicBezTo>
                    <a:pt x="25" y="8"/>
                    <a:pt x="12" y="15"/>
                    <a:pt x="0" y="22"/>
                  </a:cubicBezTo>
                  <a:cubicBezTo>
                    <a:pt x="14" y="27"/>
                    <a:pt x="28" y="33"/>
                    <a:pt x="42"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06" name="Group 105">
            <a:extLst>
              <a:ext uri="{FF2B5EF4-FFF2-40B4-BE49-F238E27FC236}">
                <a16:creationId xmlns:a16="http://schemas.microsoft.com/office/drawing/2014/main" id="{1D2646C4-F7E0-434E-9529-9BC3D41EF9A0}"/>
              </a:ext>
            </a:extLst>
          </p:cNvPr>
          <p:cNvGrpSpPr/>
          <p:nvPr userDrawn="1"/>
        </p:nvGrpSpPr>
        <p:grpSpPr>
          <a:xfrm>
            <a:off x="3862820" y="3529301"/>
            <a:ext cx="1116013" cy="396875"/>
            <a:chOff x="3876675" y="3944938"/>
            <a:chExt cx="1116013" cy="396875"/>
          </a:xfrm>
        </p:grpSpPr>
        <p:sp>
          <p:nvSpPr>
            <p:cNvPr id="107" name="Freeform 106">
              <a:extLst>
                <a:ext uri="{FF2B5EF4-FFF2-40B4-BE49-F238E27FC236}">
                  <a16:creationId xmlns:a16="http://schemas.microsoft.com/office/drawing/2014/main" id="{8EFF4A19-E5AC-F341-A9B1-5C8DDD43E197}"/>
                </a:ext>
              </a:extLst>
            </p:cNvPr>
            <p:cNvSpPr>
              <a:spLocks/>
            </p:cNvSpPr>
            <p:nvPr/>
          </p:nvSpPr>
          <p:spPr bwMode="auto">
            <a:xfrm>
              <a:off x="3884613" y="3944938"/>
              <a:ext cx="1108075" cy="339725"/>
            </a:xfrm>
            <a:custGeom>
              <a:avLst/>
              <a:gdLst>
                <a:gd name="T0" fmla="*/ 291 w 291"/>
                <a:gd name="T1" fmla="*/ 0 h 89"/>
                <a:gd name="T2" fmla="*/ 223 w 291"/>
                <a:gd name="T3" fmla="*/ 65 h 89"/>
                <a:gd name="T4" fmla="*/ 200 w 291"/>
                <a:gd name="T5" fmla="*/ 79 h 89"/>
                <a:gd name="T6" fmla="*/ 162 w 291"/>
                <a:gd name="T7" fmla="*/ 85 h 89"/>
                <a:gd name="T8" fmla="*/ 0 w 291"/>
                <a:gd name="T9" fmla="*/ 89 h 89"/>
              </a:gdLst>
              <a:ahLst/>
              <a:cxnLst>
                <a:cxn ang="0">
                  <a:pos x="T0" y="T1"/>
                </a:cxn>
                <a:cxn ang="0">
                  <a:pos x="T2" y="T3"/>
                </a:cxn>
                <a:cxn ang="0">
                  <a:pos x="T4" y="T5"/>
                </a:cxn>
                <a:cxn ang="0">
                  <a:pos x="T6" y="T7"/>
                </a:cxn>
                <a:cxn ang="0">
                  <a:pos x="T8" y="T9"/>
                </a:cxn>
              </a:cxnLst>
              <a:rect l="0" t="0" r="r" b="b"/>
              <a:pathLst>
                <a:path w="291" h="89">
                  <a:moveTo>
                    <a:pt x="291" y="0"/>
                  </a:moveTo>
                  <a:cubicBezTo>
                    <a:pt x="272" y="25"/>
                    <a:pt x="249" y="47"/>
                    <a:pt x="223" y="65"/>
                  </a:cubicBezTo>
                  <a:cubicBezTo>
                    <a:pt x="216" y="71"/>
                    <a:pt x="208" y="76"/>
                    <a:pt x="200" y="79"/>
                  </a:cubicBezTo>
                  <a:cubicBezTo>
                    <a:pt x="188" y="84"/>
                    <a:pt x="175" y="84"/>
                    <a:pt x="162" y="85"/>
                  </a:cubicBezTo>
                  <a:cubicBezTo>
                    <a:pt x="108" y="87"/>
                    <a:pt x="54" y="88"/>
                    <a:pt x="0" y="89"/>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8" name="Freeform 107">
              <a:extLst>
                <a:ext uri="{FF2B5EF4-FFF2-40B4-BE49-F238E27FC236}">
                  <a16:creationId xmlns:a16="http://schemas.microsoft.com/office/drawing/2014/main" id="{B4F67A3E-1016-A84B-B485-E071F27CFCAF}"/>
                </a:ext>
              </a:extLst>
            </p:cNvPr>
            <p:cNvSpPr>
              <a:spLocks/>
            </p:cNvSpPr>
            <p:nvPr/>
          </p:nvSpPr>
          <p:spPr bwMode="auto">
            <a:xfrm>
              <a:off x="3876675" y="4197350"/>
              <a:ext cx="157163" cy="144463"/>
            </a:xfrm>
            <a:custGeom>
              <a:avLst/>
              <a:gdLst>
                <a:gd name="T0" fmla="*/ 33 w 41"/>
                <a:gd name="T1" fmla="*/ 0 h 38"/>
                <a:gd name="T2" fmla="*/ 0 w 41"/>
                <a:gd name="T3" fmla="*/ 24 h 38"/>
                <a:gd name="T4" fmla="*/ 41 w 41"/>
                <a:gd name="T5" fmla="*/ 38 h 38"/>
              </a:gdLst>
              <a:ahLst/>
              <a:cxnLst>
                <a:cxn ang="0">
                  <a:pos x="T0" y="T1"/>
                </a:cxn>
                <a:cxn ang="0">
                  <a:pos x="T2" y="T3"/>
                </a:cxn>
                <a:cxn ang="0">
                  <a:pos x="T4" y="T5"/>
                </a:cxn>
              </a:cxnLst>
              <a:rect l="0" t="0" r="r" b="b"/>
              <a:pathLst>
                <a:path w="41" h="38">
                  <a:moveTo>
                    <a:pt x="33" y="0"/>
                  </a:moveTo>
                  <a:cubicBezTo>
                    <a:pt x="21" y="7"/>
                    <a:pt x="10" y="15"/>
                    <a:pt x="0" y="24"/>
                  </a:cubicBezTo>
                  <a:cubicBezTo>
                    <a:pt x="13" y="29"/>
                    <a:pt x="27" y="34"/>
                    <a:pt x="41"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121" name="Text Placeholder 23">
            <a:extLst>
              <a:ext uri="{FF2B5EF4-FFF2-40B4-BE49-F238E27FC236}">
                <a16:creationId xmlns:a16="http://schemas.microsoft.com/office/drawing/2014/main" id="{3EE5F16B-E8F7-A64C-89F4-CEC64BD11EF1}"/>
              </a:ext>
            </a:extLst>
          </p:cNvPr>
          <p:cNvSpPr>
            <a:spLocks noGrp="1"/>
          </p:cNvSpPr>
          <p:nvPr>
            <p:ph type="body" sz="quarter" idx="22" hasCustomPrompt="1"/>
          </p:nvPr>
        </p:nvSpPr>
        <p:spPr>
          <a:xfrm>
            <a:off x="1063894" y="66000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02</a:t>
            </a:r>
          </a:p>
        </p:txBody>
      </p:sp>
      <p:sp>
        <p:nvSpPr>
          <p:cNvPr id="122" name="Text Placeholder 23">
            <a:extLst>
              <a:ext uri="{FF2B5EF4-FFF2-40B4-BE49-F238E27FC236}">
                <a16:creationId xmlns:a16="http://schemas.microsoft.com/office/drawing/2014/main" id="{CDA714D9-D3B0-B84F-BE11-678AB091F08D}"/>
              </a:ext>
            </a:extLst>
          </p:cNvPr>
          <p:cNvSpPr>
            <a:spLocks noGrp="1"/>
          </p:cNvSpPr>
          <p:nvPr>
            <p:ph type="body" sz="quarter" idx="28" hasCustomPrompt="1"/>
          </p:nvPr>
        </p:nvSpPr>
        <p:spPr>
          <a:xfrm>
            <a:off x="1063894" y="1260839"/>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25" name="Text Placeholder 23">
            <a:extLst>
              <a:ext uri="{FF2B5EF4-FFF2-40B4-BE49-F238E27FC236}">
                <a16:creationId xmlns:a16="http://schemas.microsoft.com/office/drawing/2014/main" id="{4602E3B4-FF5E-8843-AB05-B7249D884CF5}"/>
              </a:ext>
            </a:extLst>
          </p:cNvPr>
          <p:cNvSpPr>
            <a:spLocks noGrp="1"/>
          </p:cNvSpPr>
          <p:nvPr>
            <p:ph type="body" sz="quarter" idx="37" hasCustomPrompt="1"/>
          </p:nvPr>
        </p:nvSpPr>
        <p:spPr>
          <a:xfrm>
            <a:off x="5203531" y="1708353"/>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126" name="Text Placeholder 23">
            <a:extLst>
              <a:ext uri="{FF2B5EF4-FFF2-40B4-BE49-F238E27FC236}">
                <a16:creationId xmlns:a16="http://schemas.microsoft.com/office/drawing/2014/main" id="{DC8E88EC-FDA8-B444-81E5-35FCD8F1DC46}"/>
              </a:ext>
            </a:extLst>
          </p:cNvPr>
          <p:cNvSpPr>
            <a:spLocks noGrp="1"/>
          </p:cNvSpPr>
          <p:nvPr>
            <p:ph type="body" sz="quarter" idx="38" hasCustomPrompt="1"/>
          </p:nvPr>
        </p:nvSpPr>
        <p:spPr>
          <a:xfrm>
            <a:off x="6172561" y="1691549"/>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AD2E06D1-7BDC-AF44-92FE-00AACE18BF8B}"/>
              </a:ext>
            </a:extLst>
          </p:cNvPr>
          <p:cNvSpPr>
            <a:spLocks noGrp="1"/>
          </p:cNvSpPr>
          <p:nvPr>
            <p:ph type="body" sz="quarter" idx="39" hasCustomPrompt="1"/>
          </p:nvPr>
        </p:nvSpPr>
        <p:spPr>
          <a:xfrm>
            <a:off x="5203531" y="2552216"/>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128" name="Text Placeholder 23">
            <a:extLst>
              <a:ext uri="{FF2B5EF4-FFF2-40B4-BE49-F238E27FC236}">
                <a16:creationId xmlns:a16="http://schemas.microsoft.com/office/drawing/2014/main" id="{D495FE93-BAD6-2949-8D0F-580296BBEF77}"/>
              </a:ext>
            </a:extLst>
          </p:cNvPr>
          <p:cNvSpPr>
            <a:spLocks noGrp="1"/>
          </p:cNvSpPr>
          <p:nvPr>
            <p:ph type="body" sz="quarter" idx="40" hasCustomPrompt="1"/>
          </p:nvPr>
        </p:nvSpPr>
        <p:spPr>
          <a:xfrm>
            <a:off x="6172561" y="253541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129" name="Text Placeholder 23">
            <a:extLst>
              <a:ext uri="{FF2B5EF4-FFF2-40B4-BE49-F238E27FC236}">
                <a16:creationId xmlns:a16="http://schemas.microsoft.com/office/drawing/2014/main" id="{83C750BC-F280-CC4A-B0C7-4F63486CC466}"/>
              </a:ext>
            </a:extLst>
          </p:cNvPr>
          <p:cNvSpPr>
            <a:spLocks noGrp="1"/>
          </p:cNvSpPr>
          <p:nvPr>
            <p:ph type="body" sz="quarter" idx="41" hasCustomPrompt="1"/>
          </p:nvPr>
        </p:nvSpPr>
        <p:spPr>
          <a:xfrm>
            <a:off x="1063894" y="3632488"/>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30" name="Text Placeholder 23">
            <a:extLst>
              <a:ext uri="{FF2B5EF4-FFF2-40B4-BE49-F238E27FC236}">
                <a16:creationId xmlns:a16="http://schemas.microsoft.com/office/drawing/2014/main" id="{AECFAAF2-694A-4F41-80C9-C4BC6D9FB7CC}"/>
              </a:ext>
            </a:extLst>
          </p:cNvPr>
          <p:cNvSpPr>
            <a:spLocks noGrp="1"/>
          </p:cNvSpPr>
          <p:nvPr>
            <p:ph type="body" sz="quarter" idx="42" hasCustomPrompt="1"/>
          </p:nvPr>
        </p:nvSpPr>
        <p:spPr>
          <a:xfrm>
            <a:off x="1063894" y="4233326"/>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31" name="Text Placeholder 23">
            <a:extLst>
              <a:ext uri="{FF2B5EF4-FFF2-40B4-BE49-F238E27FC236}">
                <a16:creationId xmlns:a16="http://schemas.microsoft.com/office/drawing/2014/main" id="{87546460-7385-C244-994A-7B85F5DC7DF8}"/>
              </a:ext>
            </a:extLst>
          </p:cNvPr>
          <p:cNvSpPr>
            <a:spLocks noGrp="1"/>
          </p:cNvSpPr>
          <p:nvPr>
            <p:ph type="body" sz="quarter" idx="43" hasCustomPrompt="1"/>
          </p:nvPr>
        </p:nvSpPr>
        <p:spPr>
          <a:xfrm>
            <a:off x="8644371" y="66000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32" name="Text Placeholder 23">
            <a:extLst>
              <a:ext uri="{FF2B5EF4-FFF2-40B4-BE49-F238E27FC236}">
                <a16:creationId xmlns:a16="http://schemas.microsoft.com/office/drawing/2014/main" id="{C1E7167F-A51F-F742-A0E5-B09FE86926C4}"/>
              </a:ext>
            </a:extLst>
          </p:cNvPr>
          <p:cNvSpPr>
            <a:spLocks noGrp="1"/>
          </p:cNvSpPr>
          <p:nvPr>
            <p:ph type="body" sz="quarter" idx="44" hasCustomPrompt="1"/>
          </p:nvPr>
        </p:nvSpPr>
        <p:spPr>
          <a:xfrm>
            <a:off x="8644371" y="1260839"/>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33" name="Text Placeholder 23">
            <a:extLst>
              <a:ext uri="{FF2B5EF4-FFF2-40B4-BE49-F238E27FC236}">
                <a16:creationId xmlns:a16="http://schemas.microsoft.com/office/drawing/2014/main" id="{6B081B3C-68F1-A546-A138-A7E4FE42FFF0}"/>
              </a:ext>
            </a:extLst>
          </p:cNvPr>
          <p:cNvSpPr>
            <a:spLocks noGrp="1"/>
          </p:cNvSpPr>
          <p:nvPr>
            <p:ph type="body" sz="quarter" idx="45" hasCustomPrompt="1"/>
          </p:nvPr>
        </p:nvSpPr>
        <p:spPr>
          <a:xfrm>
            <a:off x="8644371" y="36324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4" name="Text Placeholder 23">
            <a:extLst>
              <a:ext uri="{FF2B5EF4-FFF2-40B4-BE49-F238E27FC236}">
                <a16:creationId xmlns:a16="http://schemas.microsoft.com/office/drawing/2014/main" id="{37342B35-8043-7048-829D-64F43DD9967A}"/>
              </a:ext>
            </a:extLst>
          </p:cNvPr>
          <p:cNvSpPr>
            <a:spLocks noGrp="1"/>
          </p:cNvSpPr>
          <p:nvPr>
            <p:ph type="body" sz="quarter" idx="46" hasCustomPrompt="1"/>
          </p:nvPr>
        </p:nvSpPr>
        <p:spPr>
          <a:xfrm>
            <a:off x="8644371" y="4233326"/>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grpSp>
        <p:nvGrpSpPr>
          <p:cNvPr id="135" name="Group 134">
            <a:extLst>
              <a:ext uri="{FF2B5EF4-FFF2-40B4-BE49-F238E27FC236}">
                <a16:creationId xmlns:a16="http://schemas.microsoft.com/office/drawing/2014/main" id="{3EAF6BD5-620C-DC44-BED2-0024F010A060}"/>
              </a:ext>
            </a:extLst>
          </p:cNvPr>
          <p:cNvGrpSpPr/>
          <p:nvPr userDrawn="1"/>
        </p:nvGrpSpPr>
        <p:grpSpPr>
          <a:xfrm>
            <a:off x="4699458" y="6462955"/>
            <a:ext cx="2530305" cy="138107"/>
            <a:chOff x="2502568" y="6027821"/>
            <a:chExt cx="6689559" cy="365125"/>
          </a:xfrm>
        </p:grpSpPr>
        <p:pic>
          <p:nvPicPr>
            <p:cNvPr id="136" name="Picture 135" descr="Text, logo&#10;&#10;Description automatically generated">
              <a:extLst>
                <a:ext uri="{FF2B5EF4-FFF2-40B4-BE49-F238E27FC236}">
                  <a16:creationId xmlns:a16="http://schemas.microsoft.com/office/drawing/2014/main" id="{2172C8D1-3377-904F-B6C2-56AC92064F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37" name="Picture 136" descr="Text, logo&#10;&#10;Description automatically generated">
              <a:extLst>
                <a:ext uri="{FF2B5EF4-FFF2-40B4-BE49-F238E27FC236}">
                  <a16:creationId xmlns:a16="http://schemas.microsoft.com/office/drawing/2014/main" id="{1F7A2F8E-D164-784E-B1D4-A7E7DBB627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42148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750"/>
                                        <p:tgtEl>
                                          <p:spTgt spid="9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750"/>
                                        <p:tgtEl>
                                          <p:spTgt spid="9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750"/>
                                        <p:tgtEl>
                                          <p:spTgt spid="9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750"/>
                                        <p:tgtEl>
                                          <p:spTgt spid="95"/>
                                        </p:tgtEl>
                                      </p:cBhvr>
                                    </p:animEffect>
                                  </p:childTnLst>
                                </p:cTn>
                              </p:par>
                              <p:par>
                                <p:cTn id="17" presetID="22" presetClass="entr" presetSubtype="2" fill="hold" nodeType="withEffect">
                                  <p:stCondLst>
                                    <p:cond delay="250"/>
                                  </p:stCondLst>
                                  <p:childTnLst>
                                    <p:set>
                                      <p:cBhvr>
                                        <p:cTn id="18" dur="1" fill="hold">
                                          <p:stCondLst>
                                            <p:cond delay="0"/>
                                          </p:stCondLst>
                                        </p:cTn>
                                        <p:tgtEl>
                                          <p:spTgt spid="106"/>
                                        </p:tgtEl>
                                        <p:attrNameLst>
                                          <p:attrName>style.visibility</p:attrName>
                                        </p:attrNameLst>
                                      </p:cBhvr>
                                      <p:to>
                                        <p:strVal val="visible"/>
                                      </p:to>
                                    </p:set>
                                    <p:animEffect transition="in" filter="wipe(right)">
                                      <p:cBhvr>
                                        <p:cTn id="19" dur="750"/>
                                        <p:tgtEl>
                                          <p:spTgt spid="106"/>
                                        </p:tgtEl>
                                      </p:cBhvr>
                                    </p:animEffect>
                                  </p:childTnLst>
                                </p:cTn>
                              </p:par>
                              <p:par>
                                <p:cTn id="20" presetID="22" presetClass="entr" presetSubtype="2" fill="hold" nodeType="withEffect">
                                  <p:stCondLst>
                                    <p:cond delay="750"/>
                                  </p:stCondLst>
                                  <p:childTnLst>
                                    <p:set>
                                      <p:cBhvr>
                                        <p:cTn id="21" dur="1" fill="hold">
                                          <p:stCondLst>
                                            <p:cond delay="0"/>
                                          </p:stCondLst>
                                        </p:cTn>
                                        <p:tgtEl>
                                          <p:spTgt spid="103"/>
                                        </p:tgtEl>
                                        <p:attrNameLst>
                                          <p:attrName>style.visibility</p:attrName>
                                        </p:attrNameLst>
                                      </p:cBhvr>
                                      <p:to>
                                        <p:strVal val="visible"/>
                                      </p:to>
                                    </p:set>
                                    <p:animEffect transition="in" filter="wipe(right)">
                                      <p:cBhvr>
                                        <p:cTn id="22" dur="750"/>
                                        <p:tgtEl>
                                          <p:spTgt spid="103"/>
                                        </p:tgtEl>
                                      </p:cBhvr>
                                    </p:animEffect>
                                  </p:childTnLst>
                                </p:cTn>
                              </p:par>
                              <p:par>
                                <p:cTn id="23" presetID="22" presetClass="entr" presetSubtype="8" fill="hold" nodeType="withEffect">
                                  <p:stCondLst>
                                    <p:cond delay="1250"/>
                                  </p:stCondLst>
                                  <p:childTnLst>
                                    <p:set>
                                      <p:cBhvr>
                                        <p:cTn id="24" dur="1" fill="hold">
                                          <p:stCondLst>
                                            <p:cond delay="0"/>
                                          </p:stCondLst>
                                        </p:cTn>
                                        <p:tgtEl>
                                          <p:spTgt spid="100"/>
                                        </p:tgtEl>
                                        <p:attrNameLst>
                                          <p:attrName>style.visibility</p:attrName>
                                        </p:attrNameLst>
                                      </p:cBhvr>
                                      <p:to>
                                        <p:strVal val="visible"/>
                                      </p:to>
                                    </p:set>
                                    <p:animEffect transition="in" filter="wipe(left)">
                                      <p:cBhvr>
                                        <p:cTn id="25" dur="750"/>
                                        <p:tgtEl>
                                          <p:spTgt spid="100"/>
                                        </p:tgtEl>
                                      </p:cBhvr>
                                    </p:animEffect>
                                  </p:childTnLst>
                                </p:cTn>
                              </p:par>
                              <p:par>
                                <p:cTn id="26" presetID="22" presetClass="entr" presetSubtype="8" fill="hold" nodeType="withEffect">
                                  <p:stCondLst>
                                    <p:cond delay="175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oint head infographic">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A2072B83-3E97-F244-A8B6-0A3C19940A1D}"/>
              </a:ext>
            </a:extLst>
          </p:cNvPr>
          <p:cNvSpPr>
            <a:spLocks/>
          </p:cNvSpPr>
          <p:nvPr userDrawn="1"/>
        </p:nvSpPr>
        <p:spPr bwMode="auto">
          <a:xfrm>
            <a:off x="4761863" y="2831712"/>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1" name="Freeform 80">
            <a:extLst>
              <a:ext uri="{FF2B5EF4-FFF2-40B4-BE49-F238E27FC236}">
                <a16:creationId xmlns:a16="http://schemas.microsoft.com/office/drawing/2014/main" id="{A94F7391-D089-584F-A7BD-D934B5F83816}"/>
              </a:ext>
            </a:extLst>
          </p:cNvPr>
          <p:cNvSpPr>
            <a:spLocks/>
          </p:cNvSpPr>
          <p:nvPr userDrawn="1"/>
        </p:nvSpPr>
        <p:spPr bwMode="auto">
          <a:xfrm>
            <a:off x="5169850" y="2260212"/>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2" name="Freeform 81">
            <a:extLst>
              <a:ext uri="{FF2B5EF4-FFF2-40B4-BE49-F238E27FC236}">
                <a16:creationId xmlns:a16="http://schemas.microsoft.com/office/drawing/2014/main" id="{5AB09E45-2388-8F4A-96AB-8C125B4988A5}"/>
              </a:ext>
            </a:extLst>
          </p:cNvPr>
          <p:cNvSpPr>
            <a:spLocks/>
          </p:cNvSpPr>
          <p:nvPr userDrawn="1"/>
        </p:nvSpPr>
        <p:spPr bwMode="auto">
          <a:xfrm>
            <a:off x="5844538" y="3274624"/>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3" name="Freeform 82">
            <a:extLst>
              <a:ext uri="{FF2B5EF4-FFF2-40B4-BE49-F238E27FC236}">
                <a16:creationId xmlns:a16="http://schemas.microsoft.com/office/drawing/2014/main" id="{33E4E425-23D3-3648-B289-153BA420EB87}"/>
              </a:ext>
            </a:extLst>
          </p:cNvPr>
          <p:cNvSpPr>
            <a:spLocks/>
          </p:cNvSpPr>
          <p:nvPr userDrawn="1"/>
        </p:nvSpPr>
        <p:spPr bwMode="auto">
          <a:xfrm>
            <a:off x="6454138" y="2423724"/>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7" name="Freeform 46">
            <a:extLst>
              <a:ext uri="{FF2B5EF4-FFF2-40B4-BE49-F238E27FC236}">
                <a16:creationId xmlns:a16="http://schemas.microsoft.com/office/drawing/2014/main" id="{A16BC3B0-980C-504A-A7AC-D14640BB54A5}"/>
              </a:ext>
            </a:extLst>
          </p:cNvPr>
          <p:cNvSpPr>
            <a:spLocks/>
          </p:cNvSpPr>
          <p:nvPr userDrawn="1"/>
        </p:nvSpPr>
        <p:spPr bwMode="auto">
          <a:xfrm>
            <a:off x="4086225" y="2038350"/>
            <a:ext cx="4014788" cy="4826000"/>
          </a:xfrm>
          <a:custGeom>
            <a:avLst/>
            <a:gdLst>
              <a:gd name="T0" fmla="*/ 355 w 1054"/>
              <a:gd name="T1" fmla="*/ 1264 h 1266"/>
              <a:gd name="T2" fmla="*/ 361 w 1054"/>
              <a:gd name="T3" fmla="*/ 1243 h 1266"/>
              <a:gd name="T4" fmla="*/ 380 w 1054"/>
              <a:gd name="T5" fmla="*/ 1228 h 1266"/>
              <a:gd name="T6" fmla="*/ 410 w 1054"/>
              <a:gd name="T7" fmla="*/ 1181 h 1266"/>
              <a:gd name="T8" fmla="*/ 410 w 1054"/>
              <a:gd name="T9" fmla="*/ 1154 h 1266"/>
              <a:gd name="T10" fmla="*/ 358 w 1054"/>
              <a:gd name="T11" fmla="*/ 1119 h 1266"/>
              <a:gd name="T12" fmla="*/ 293 w 1054"/>
              <a:gd name="T13" fmla="*/ 1127 h 1266"/>
              <a:gd name="T14" fmla="*/ 188 w 1054"/>
              <a:gd name="T15" fmla="*/ 1135 h 1266"/>
              <a:gd name="T16" fmla="*/ 130 w 1054"/>
              <a:gd name="T17" fmla="*/ 1113 h 1266"/>
              <a:gd name="T18" fmla="*/ 122 w 1054"/>
              <a:gd name="T19" fmla="*/ 1047 h 1266"/>
              <a:gd name="T20" fmla="*/ 112 w 1054"/>
              <a:gd name="T21" fmla="*/ 982 h 1266"/>
              <a:gd name="T22" fmla="*/ 97 w 1054"/>
              <a:gd name="T23" fmla="*/ 962 h 1266"/>
              <a:gd name="T24" fmla="*/ 125 w 1054"/>
              <a:gd name="T25" fmla="*/ 939 h 1266"/>
              <a:gd name="T26" fmla="*/ 84 w 1054"/>
              <a:gd name="T27" fmla="*/ 907 h 1266"/>
              <a:gd name="T28" fmla="*/ 93 w 1054"/>
              <a:gd name="T29" fmla="*/ 868 h 1266"/>
              <a:gd name="T30" fmla="*/ 96 w 1054"/>
              <a:gd name="T31" fmla="*/ 828 h 1266"/>
              <a:gd name="T32" fmla="*/ 58 w 1054"/>
              <a:gd name="T33" fmla="*/ 812 h 1266"/>
              <a:gd name="T34" fmla="*/ 15 w 1054"/>
              <a:gd name="T35" fmla="*/ 792 h 1266"/>
              <a:gd name="T36" fmla="*/ 11 w 1054"/>
              <a:gd name="T37" fmla="*/ 747 h 1266"/>
              <a:gd name="T38" fmla="*/ 34 w 1054"/>
              <a:gd name="T39" fmla="*/ 717 h 1266"/>
              <a:gd name="T40" fmla="*/ 118 w 1054"/>
              <a:gd name="T41" fmla="*/ 600 h 1266"/>
              <a:gd name="T42" fmla="*/ 125 w 1054"/>
              <a:gd name="T43" fmla="*/ 544 h 1266"/>
              <a:gd name="T44" fmla="*/ 98 w 1054"/>
              <a:gd name="T45" fmla="*/ 510 h 1266"/>
              <a:gd name="T46" fmla="*/ 86 w 1054"/>
              <a:gd name="T47" fmla="*/ 432 h 1266"/>
              <a:gd name="T48" fmla="*/ 115 w 1054"/>
              <a:gd name="T49" fmla="*/ 290 h 1266"/>
              <a:gd name="T50" fmla="*/ 402 w 1054"/>
              <a:gd name="T51" fmla="*/ 13 h 1266"/>
              <a:gd name="T52" fmla="*/ 507 w 1054"/>
              <a:gd name="T53" fmla="*/ 3 h 1266"/>
              <a:gd name="T54" fmla="*/ 755 w 1054"/>
              <a:gd name="T55" fmla="*/ 31 h 1266"/>
              <a:gd name="T56" fmla="*/ 890 w 1054"/>
              <a:gd name="T57" fmla="*/ 118 h 1266"/>
              <a:gd name="T58" fmla="*/ 947 w 1054"/>
              <a:gd name="T59" fmla="*/ 176 h 1266"/>
              <a:gd name="T60" fmla="*/ 994 w 1054"/>
              <a:gd name="T61" fmla="*/ 238 h 1266"/>
              <a:gd name="T62" fmla="*/ 1053 w 1054"/>
              <a:gd name="T63" fmla="*/ 449 h 1266"/>
              <a:gd name="T64" fmla="*/ 1039 w 1054"/>
              <a:gd name="T65" fmla="*/ 547 h 1266"/>
              <a:gd name="T66" fmla="*/ 1017 w 1054"/>
              <a:gd name="T67" fmla="*/ 629 h 1266"/>
              <a:gd name="T68" fmla="*/ 967 w 1054"/>
              <a:gd name="T69" fmla="*/ 730 h 1266"/>
              <a:gd name="T70" fmla="*/ 891 w 1054"/>
              <a:gd name="T71" fmla="*/ 854 h 1266"/>
              <a:gd name="T72" fmla="*/ 870 w 1054"/>
              <a:gd name="T73" fmla="*/ 884 h 1266"/>
              <a:gd name="T74" fmla="*/ 866 w 1054"/>
              <a:gd name="T75" fmla="*/ 1064 h 1266"/>
              <a:gd name="T76" fmla="*/ 1015 w 1054"/>
              <a:gd name="T77" fmla="*/ 1221 h 1266"/>
              <a:gd name="T78" fmla="*/ 1039 w 1054"/>
              <a:gd name="T79"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4" h="1266">
                <a:moveTo>
                  <a:pt x="355" y="1264"/>
                </a:moveTo>
                <a:cubicBezTo>
                  <a:pt x="353" y="1257"/>
                  <a:pt x="356" y="1249"/>
                  <a:pt x="361" y="1243"/>
                </a:cubicBezTo>
                <a:cubicBezTo>
                  <a:pt x="367" y="1237"/>
                  <a:pt x="374" y="1233"/>
                  <a:pt x="380" y="1228"/>
                </a:cubicBezTo>
                <a:cubicBezTo>
                  <a:pt x="395" y="1217"/>
                  <a:pt x="406" y="1200"/>
                  <a:pt x="410" y="1181"/>
                </a:cubicBezTo>
                <a:cubicBezTo>
                  <a:pt x="412" y="1172"/>
                  <a:pt x="412" y="1163"/>
                  <a:pt x="410" y="1154"/>
                </a:cubicBezTo>
                <a:cubicBezTo>
                  <a:pt x="403" y="1133"/>
                  <a:pt x="380" y="1121"/>
                  <a:pt x="358" y="1119"/>
                </a:cubicBezTo>
                <a:cubicBezTo>
                  <a:pt x="336" y="1117"/>
                  <a:pt x="314" y="1123"/>
                  <a:pt x="293" y="1127"/>
                </a:cubicBezTo>
                <a:cubicBezTo>
                  <a:pt x="258" y="1134"/>
                  <a:pt x="223" y="1137"/>
                  <a:pt x="188" y="1135"/>
                </a:cubicBezTo>
                <a:cubicBezTo>
                  <a:pt x="166" y="1133"/>
                  <a:pt x="143" y="1129"/>
                  <a:pt x="130" y="1113"/>
                </a:cubicBezTo>
                <a:cubicBezTo>
                  <a:pt x="116" y="1095"/>
                  <a:pt x="119" y="1070"/>
                  <a:pt x="122" y="1047"/>
                </a:cubicBezTo>
                <a:cubicBezTo>
                  <a:pt x="125" y="1025"/>
                  <a:pt x="127" y="999"/>
                  <a:pt x="112" y="982"/>
                </a:cubicBezTo>
                <a:cubicBezTo>
                  <a:pt x="106" y="976"/>
                  <a:pt x="98" y="970"/>
                  <a:pt x="97" y="962"/>
                </a:cubicBezTo>
                <a:cubicBezTo>
                  <a:pt x="96" y="948"/>
                  <a:pt x="113" y="942"/>
                  <a:pt x="125" y="939"/>
                </a:cubicBezTo>
                <a:cubicBezTo>
                  <a:pt x="108" y="933"/>
                  <a:pt x="89" y="925"/>
                  <a:pt x="84" y="907"/>
                </a:cubicBezTo>
                <a:cubicBezTo>
                  <a:pt x="81" y="894"/>
                  <a:pt x="88" y="880"/>
                  <a:pt x="93" y="868"/>
                </a:cubicBezTo>
                <a:cubicBezTo>
                  <a:pt x="99" y="855"/>
                  <a:pt x="103" y="840"/>
                  <a:pt x="96" y="828"/>
                </a:cubicBezTo>
                <a:cubicBezTo>
                  <a:pt x="88" y="817"/>
                  <a:pt x="72" y="814"/>
                  <a:pt x="58" y="812"/>
                </a:cubicBezTo>
                <a:cubicBezTo>
                  <a:pt x="42" y="809"/>
                  <a:pt x="26" y="804"/>
                  <a:pt x="15" y="792"/>
                </a:cubicBezTo>
                <a:cubicBezTo>
                  <a:pt x="4" y="780"/>
                  <a:pt x="0" y="760"/>
                  <a:pt x="11" y="747"/>
                </a:cubicBezTo>
                <a:cubicBezTo>
                  <a:pt x="19" y="737"/>
                  <a:pt x="25" y="727"/>
                  <a:pt x="34" y="717"/>
                </a:cubicBezTo>
                <a:cubicBezTo>
                  <a:pt x="66" y="680"/>
                  <a:pt x="98" y="643"/>
                  <a:pt x="118" y="600"/>
                </a:cubicBezTo>
                <a:cubicBezTo>
                  <a:pt x="126" y="582"/>
                  <a:pt x="133" y="562"/>
                  <a:pt x="125" y="544"/>
                </a:cubicBezTo>
                <a:cubicBezTo>
                  <a:pt x="119" y="531"/>
                  <a:pt x="107" y="522"/>
                  <a:pt x="98" y="510"/>
                </a:cubicBezTo>
                <a:cubicBezTo>
                  <a:pt x="83" y="488"/>
                  <a:pt x="83" y="459"/>
                  <a:pt x="86" y="432"/>
                </a:cubicBezTo>
                <a:cubicBezTo>
                  <a:pt x="91" y="384"/>
                  <a:pt x="101" y="336"/>
                  <a:pt x="115" y="290"/>
                </a:cubicBezTo>
                <a:cubicBezTo>
                  <a:pt x="158" y="155"/>
                  <a:pt x="264" y="41"/>
                  <a:pt x="402" y="13"/>
                </a:cubicBezTo>
                <a:cubicBezTo>
                  <a:pt x="437" y="6"/>
                  <a:pt x="472" y="4"/>
                  <a:pt x="507" y="3"/>
                </a:cubicBezTo>
                <a:cubicBezTo>
                  <a:pt x="591" y="0"/>
                  <a:pt x="677" y="1"/>
                  <a:pt x="755" y="31"/>
                </a:cubicBezTo>
                <a:cubicBezTo>
                  <a:pt x="805" y="51"/>
                  <a:pt x="850" y="82"/>
                  <a:pt x="890" y="118"/>
                </a:cubicBezTo>
                <a:cubicBezTo>
                  <a:pt x="910" y="136"/>
                  <a:pt x="929" y="155"/>
                  <a:pt x="947" y="176"/>
                </a:cubicBezTo>
                <a:cubicBezTo>
                  <a:pt x="955" y="185"/>
                  <a:pt x="988" y="225"/>
                  <a:pt x="994" y="238"/>
                </a:cubicBezTo>
                <a:cubicBezTo>
                  <a:pt x="1024" y="305"/>
                  <a:pt x="1054" y="375"/>
                  <a:pt x="1053" y="449"/>
                </a:cubicBezTo>
                <a:cubicBezTo>
                  <a:pt x="1052" y="482"/>
                  <a:pt x="1045" y="515"/>
                  <a:pt x="1039" y="547"/>
                </a:cubicBezTo>
                <a:cubicBezTo>
                  <a:pt x="1033" y="574"/>
                  <a:pt x="1027" y="602"/>
                  <a:pt x="1017" y="629"/>
                </a:cubicBezTo>
                <a:cubicBezTo>
                  <a:pt x="1005" y="664"/>
                  <a:pt x="986" y="697"/>
                  <a:pt x="967" y="730"/>
                </a:cubicBezTo>
                <a:cubicBezTo>
                  <a:pt x="943" y="772"/>
                  <a:pt x="919" y="814"/>
                  <a:pt x="891" y="854"/>
                </a:cubicBezTo>
                <a:cubicBezTo>
                  <a:pt x="884" y="864"/>
                  <a:pt x="877" y="874"/>
                  <a:pt x="870" y="884"/>
                </a:cubicBezTo>
                <a:cubicBezTo>
                  <a:pt x="838" y="938"/>
                  <a:pt x="837" y="1009"/>
                  <a:pt x="866" y="1064"/>
                </a:cubicBezTo>
                <a:cubicBezTo>
                  <a:pt x="900" y="1128"/>
                  <a:pt x="968" y="1166"/>
                  <a:pt x="1015" y="1221"/>
                </a:cubicBezTo>
                <a:cubicBezTo>
                  <a:pt x="1027" y="1234"/>
                  <a:pt x="1037" y="1248"/>
                  <a:pt x="1039" y="126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8" name="Freeform 47">
            <a:extLst>
              <a:ext uri="{FF2B5EF4-FFF2-40B4-BE49-F238E27FC236}">
                <a16:creationId xmlns:a16="http://schemas.microsoft.com/office/drawing/2014/main" id="{090857A7-80C1-9242-A481-F74DA82D96A3}"/>
              </a:ext>
            </a:extLst>
          </p:cNvPr>
          <p:cNvSpPr>
            <a:spLocks/>
          </p:cNvSpPr>
          <p:nvPr userDrawn="1"/>
        </p:nvSpPr>
        <p:spPr bwMode="auto">
          <a:xfrm>
            <a:off x="4706938" y="2713038"/>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9" name="Freeform 48">
            <a:extLst>
              <a:ext uri="{FF2B5EF4-FFF2-40B4-BE49-F238E27FC236}">
                <a16:creationId xmlns:a16="http://schemas.microsoft.com/office/drawing/2014/main" id="{D9D14F5B-93BB-8449-B1A2-64B8FF41A11F}"/>
              </a:ext>
            </a:extLst>
          </p:cNvPr>
          <p:cNvSpPr>
            <a:spLocks/>
          </p:cNvSpPr>
          <p:nvPr userDrawn="1"/>
        </p:nvSpPr>
        <p:spPr bwMode="auto">
          <a:xfrm>
            <a:off x="5114925" y="2141538"/>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0" name="Freeform 49">
            <a:extLst>
              <a:ext uri="{FF2B5EF4-FFF2-40B4-BE49-F238E27FC236}">
                <a16:creationId xmlns:a16="http://schemas.microsoft.com/office/drawing/2014/main" id="{A80F8D0A-1626-4A4B-8032-6598D650AB6A}"/>
              </a:ext>
            </a:extLst>
          </p:cNvPr>
          <p:cNvSpPr>
            <a:spLocks/>
          </p:cNvSpPr>
          <p:nvPr userDrawn="1"/>
        </p:nvSpPr>
        <p:spPr bwMode="auto">
          <a:xfrm>
            <a:off x="5789613" y="3155950"/>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1" name="Freeform 50">
            <a:extLst>
              <a:ext uri="{FF2B5EF4-FFF2-40B4-BE49-F238E27FC236}">
                <a16:creationId xmlns:a16="http://schemas.microsoft.com/office/drawing/2014/main" id="{0144FE42-ACB5-5F45-832C-07EC5E4FB635}"/>
              </a:ext>
            </a:extLst>
          </p:cNvPr>
          <p:cNvSpPr>
            <a:spLocks/>
          </p:cNvSpPr>
          <p:nvPr userDrawn="1"/>
        </p:nvSpPr>
        <p:spPr bwMode="auto">
          <a:xfrm>
            <a:off x="7099300" y="4410075"/>
            <a:ext cx="293688" cy="361950"/>
          </a:xfrm>
          <a:custGeom>
            <a:avLst/>
            <a:gdLst>
              <a:gd name="T0" fmla="*/ 44 w 77"/>
              <a:gd name="T1" fmla="*/ 0 h 95"/>
              <a:gd name="T2" fmla="*/ 0 w 77"/>
              <a:gd name="T3" fmla="*/ 19 h 95"/>
              <a:gd name="T4" fmla="*/ 66 w 77"/>
              <a:gd name="T5" fmla="*/ 92 h 95"/>
              <a:gd name="T6" fmla="*/ 75 w 77"/>
              <a:gd name="T7" fmla="*/ 84 h 95"/>
              <a:gd name="T8" fmla="*/ 44 w 77"/>
              <a:gd name="T9" fmla="*/ 0 h 95"/>
            </a:gdLst>
            <a:ahLst/>
            <a:cxnLst>
              <a:cxn ang="0">
                <a:pos x="T0" y="T1"/>
              </a:cxn>
              <a:cxn ang="0">
                <a:pos x="T2" y="T3"/>
              </a:cxn>
              <a:cxn ang="0">
                <a:pos x="T4" y="T5"/>
              </a:cxn>
              <a:cxn ang="0">
                <a:pos x="T6" y="T7"/>
              </a:cxn>
              <a:cxn ang="0">
                <a:pos x="T8" y="T9"/>
              </a:cxn>
            </a:cxnLst>
            <a:rect l="0" t="0" r="r" b="b"/>
            <a:pathLst>
              <a:path w="77" h="95">
                <a:moveTo>
                  <a:pt x="44" y="0"/>
                </a:moveTo>
                <a:cubicBezTo>
                  <a:pt x="30" y="9"/>
                  <a:pt x="16" y="16"/>
                  <a:pt x="0" y="19"/>
                </a:cubicBezTo>
                <a:cubicBezTo>
                  <a:pt x="14" y="41"/>
                  <a:pt x="40" y="74"/>
                  <a:pt x="66" y="92"/>
                </a:cubicBezTo>
                <a:cubicBezTo>
                  <a:pt x="71" y="95"/>
                  <a:pt x="77" y="90"/>
                  <a:pt x="75" y="84"/>
                </a:cubicBezTo>
                <a:cubicBezTo>
                  <a:pt x="59" y="53"/>
                  <a:pt x="47" y="21"/>
                  <a:pt x="44"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2" name="Freeform 51">
            <a:extLst>
              <a:ext uri="{FF2B5EF4-FFF2-40B4-BE49-F238E27FC236}">
                <a16:creationId xmlns:a16="http://schemas.microsoft.com/office/drawing/2014/main" id="{CE68927F-B6F5-AC4A-92E7-02D5C8AF7CF6}"/>
              </a:ext>
            </a:extLst>
          </p:cNvPr>
          <p:cNvSpPr>
            <a:spLocks/>
          </p:cNvSpPr>
          <p:nvPr userDrawn="1"/>
        </p:nvSpPr>
        <p:spPr bwMode="auto">
          <a:xfrm>
            <a:off x="6399213" y="2305050"/>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65" name="Group 64">
            <a:extLst>
              <a:ext uri="{FF2B5EF4-FFF2-40B4-BE49-F238E27FC236}">
                <a16:creationId xmlns:a16="http://schemas.microsoft.com/office/drawing/2014/main" id="{ACECC8B8-B96F-914D-A8EA-474D5239449A}"/>
              </a:ext>
            </a:extLst>
          </p:cNvPr>
          <p:cNvGrpSpPr/>
          <p:nvPr userDrawn="1"/>
        </p:nvGrpSpPr>
        <p:grpSpPr>
          <a:xfrm rot="16200000">
            <a:off x="10500457" y="1527024"/>
            <a:ext cx="2530305" cy="138107"/>
            <a:chOff x="2502568" y="6027821"/>
            <a:chExt cx="6689559" cy="365125"/>
          </a:xfrm>
        </p:grpSpPr>
        <p:pic>
          <p:nvPicPr>
            <p:cNvPr id="66" name="Picture 65" descr="Text, logo&#10;&#10;Description automatically generated">
              <a:extLst>
                <a:ext uri="{FF2B5EF4-FFF2-40B4-BE49-F238E27FC236}">
                  <a16:creationId xmlns:a16="http://schemas.microsoft.com/office/drawing/2014/main" id="{802C2648-3917-3B46-BFA1-83FD7F73B3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67" name="Picture 66" descr="Text, logo&#10;&#10;Description automatically generated">
              <a:extLst>
                <a:ext uri="{FF2B5EF4-FFF2-40B4-BE49-F238E27FC236}">
                  <a16:creationId xmlns:a16="http://schemas.microsoft.com/office/drawing/2014/main" id="{5E1E1867-5774-6C4A-9B00-F691FE560E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68" name="Text Placeholder 23">
            <a:extLst>
              <a:ext uri="{FF2B5EF4-FFF2-40B4-BE49-F238E27FC236}">
                <a16:creationId xmlns:a16="http://schemas.microsoft.com/office/drawing/2014/main" id="{E3E1A3FC-E91A-E745-8138-E171F1C2E700}"/>
              </a:ext>
            </a:extLst>
          </p:cNvPr>
          <p:cNvSpPr>
            <a:spLocks noGrp="1"/>
          </p:cNvSpPr>
          <p:nvPr>
            <p:ph type="body" sz="quarter" idx="22" hasCustomPrompt="1"/>
          </p:nvPr>
        </p:nvSpPr>
        <p:spPr>
          <a:xfrm>
            <a:off x="2218231" y="873723"/>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69" name="Text Placeholder 23">
            <a:extLst>
              <a:ext uri="{FF2B5EF4-FFF2-40B4-BE49-F238E27FC236}">
                <a16:creationId xmlns:a16="http://schemas.microsoft.com/office/drawing/2014/main" id="{4D60CF12-E24B-304A-BBF5-E249EC36329E}"/>
              </a:ext>
            </a:extLst>
          </p:cNvPr>
          <p:cNvSpPr>
            <a:spLocks noGrp="1"/>
          </p:cNvSpPr>
          <p:nvPr>
            <p:ph type="body" sz="quarter" idx="28" hasCustomPrompt="1"/>
          </p:nvPr>
        </p:nvSpPr>
        <p:spPr>
          <a:xfrm>
            <a:off x="2218231" y="1474561"/>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70" name="Text Placeholder 23">
            <a:extLst>
              <a:ext uri="{FF2B5EF4-FFF2-40B4-BE49-F238E27FC236}">
                <a16:creationId xmlns:a16="http://schemas.microsoft.com/office/drawing/2014/main" id="{5FF78A61-2CF3-1047-A012-37BB2DB52255}"/>
              </a:ext>
            </a:extLst>
          </p:cNvPr>
          <p:cNvSpPr>
            <a:spLocks noGrp="1"/>
          </p:cNvSpPr>
          <p:nvPr>
            <p:ph type="body" sz="quarter" idx="37" hasCustomPrompt="1"/>
          </p:nvPr>
        </p:nvSpPr>
        <p:spPr>
          <a:xfrm>
            <a:off x="5499235" y="2391414"/>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71" name="Text Placeholder 23">
            <a:extLst>
              <a:ext uri="{FF2B5EF4-FFF2-40B4-BE49-F238E27FC236}">
                <a16:creationId xmlns:a16="http://schemas.microsoft.com/office/drawing/2014/main" id="{E3C30D0C-E9AA-8C4A-BE5E-FD358CB1C9B0}"/>
              </a:ext>
            </a:extLst>
          </p:cNvPr>
          <p:cNvSpPr>
            <a:spLocks noGrp="1"/>
          </p:cNvSpPr>
          <p:nvPr>
            <p:ph type="body" sz="quarter" idx="38" hasCustomPrompt="1"/>
          </p:nvPr>
        </p:nvSpPr>
        <p:spPr>
          <a:xfrm>
            <a:off x="4884630" y="324199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72" name="Text Placeholder 23">
            <a:extLst>
              <a:ext uri="{FF2B5EF4-FFF2-40B4-BE49-F238E27FC236}">
                <a16:creationId xmlns:a16="http://schemas.microsoft.com/office/drawing/2014/main" id="{9D08BCB3-64BC-4249-9967-2AD5521E83D5}"/>
              </a:ext>
            </a:extLst>
          </p:cNvPr>
          <p:cNvSpPr>
            <a:spLocks noGrp="1"/>
          </p:cNvSpPr>
          <p:nvPr>
            <p:ph type="body" sz="quarter" idx="39" hasCustomPrompt="1"/>
          </p:nvPr>
        </p:nvSpPr>
        <p:spPr>
          <a:xfrm>
            <a:off x="6728365" y="254686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73" name="Text Placeholder 23">
            <a:extLst>
              <a:ext uri="{FF2B5EF4-FFF2-40B4-BE49-F238E27FC236}">
                <a16:creationId xmlns:a16="http://schemas.microsoft.com/office/drawing/2014/main" id="{C22B0420-5A21-9E4D-82B9-4AECD8E619A8}"/>
              </a:ext>
            </a:extLst>
          </p:cNvPr>
          <p:cNvSpPr>
            <a:spLocks noGrp="1"/>
          </p:cNvSpPr>
          <p:nvPr>
            <p:ph type="body" sz="quarter" idx="40" hasCustomPrompt="1"/>
          </p:nvPr>
        </p:nvSpPr>
        <p:spPr>
          <a:xfrm>
            <a:off x="6387633" y="347117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74" name="Text Placeholder 23">
            <a:extLst>
              <a:ext uri="{FF2B5EF4-FFF2-40B4-BE49-F238E27FC236}">
                <a16:creationId xmlns:a16="http://schemas.microsoft.com/office/drawing/2014/main" id="{80CEE585-4AC1-2D48-9FC8-52CBAAF75AFA}"/>
              </a:ext>
            </a:extLst>
          </p:cNvPr>
          <p:cNvSpPr>
            <a:spLocks noGrp="1"/>
          </p:cNvSpPr>
          <p:nvPr>
            <p:ph type="body" sz="quarter" idx="41" hasCustomPrompt="1"/>
          </p:nvPr>
        </p:nvSpPr>
        <p:spPr>
          <a:xfrm>
            <a:off x="922936" y="285627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75" name="Text Placeholder 23">
            <a:extLst>
              <a:ext uri="{FF2B5EF4-FFF2-40B4-BE49-F238E27FC236}">
                <a16:creationId xmlns:a16="http://schemas.microsoft.com/office/drawing/2014/main" id="{8F79D5BE-911F-3E40-A354-9BDDDD9CDF9D}"/>
              </a:ext>
            </a:extLst>
          </p:cNvPr>
          <p:cNvSpPr>
            <a:spLocks noGrp="1"/>
          </p:cNvSpPr>
          <p:nvPr>
            <p:ph type="body" sz="quarter" idx="42" hasCustomPrompt="1"/>
          </p:nvPr>
        </p:nvSpPr>
        <p:spPr>
          <a:xfrm>
            <a:off x="922936" y="3457109"/>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76" name="Text Placeholder 23">
            <a:extLst>
              <a:ext uri="{FF2B5EF4-FFF2-40B4-BE49-F238E27FC236}">
                <a16:creationId xmlns:a16="http://schemas.microsoft.com/office/drawing/2014/main" id="{FC8D4400-C5AE-DD4C-A3FC-AA40BFBA8543}"/>
              </a:ext>
            </a:extLst>
          </p:cNvPr>
          <p:cNvSpPr>
            <a:spLocks noGrp="1"/>
          </p:cNvSpPr>
          <p:nvPr>
            <p:ph type="body" sz="quarter" idx="43" hasCustomPrompt="1"/>
          </p:nvPr>
        </p:nvSpPr>
        <p:spPr>
          <a:xfrm>
            <a:off x="8550532" y="285627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04</a:t>
            </a:r>
          </a:p>
        </p:txBody>
      </p:sp>
      <p:sp>
        <p:nvSpPr>
          <p:cNvPr id="77" name="Text Placeholder 23">
            <a:extLst>
              <a:ext uri="{FF2B5EF4-FFF2-40B4-BE49-F238E27FC236}">
                <a16:creationId xmlns:a16="http://schemas.microsoft.com/office/drawing/2014/main" id="{C4969EC4-F202-814B-B6A7-FE233167EA5E}"/>
              </a:ext>
            </a:extLst>
          </p:cNvPr>
          <p:cNvSpPr>
            <a:spLocks noGrp="1"/>
          </p:cNvSpPr>
          <p:nvPr>
            <p:ph type="body" sz="quarter" idx="44" hasCustomPrompt="1"/>
          </p:nvPr>
        </p:nvSpPr>
        <p:spPr>
          <a:xfrm>
            <a:off x="8550532" y="3457109"/>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78" name="Text Placeholder 23">
            <a:extLst>
              <a:ext uri="{FF2B5EF4-FFF2-40B4-BE49-F238E27FC236}">
                <a16:creationId xmlns:a16="http://schemas.microsoft.com/office/drawing/2014/main" id="{6D570640-8535-7443-B5CA-9CBF5B0B7947}"/>
              </a:ext>
            </a:extLst>
          </p:cNvPr>
          <p:cNvSpPr>
            <a:spLocks noGrp="1"/>
          </p:cNvSpPr>
          <p:nvPr>
            <p:ph type="body" sz="quarter" idx="45" hasCustomPrompt="1"/>
          </p:nvPr>
        </p:nvSpPr>
        <p:spPr>
          <a:xfrm>
            <a:off x="7768122" y="873723"/>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03</a:t>
            </a:r>
          </a:p>
        </p:txBody>
      </p:sp>
      <p:sp>
        <p:nvSpPr>
          <p:cNvPr id="79" name="Text Placeholder 23">
            <a:extLst>
              <a:ext uri="{FF2B5EF4-FFF2-40B4-BE49-F238E27FC236}">
                <a16:creationId xmlns:a16="http://schemas.microsoft.com/office/drawing/2014/main" id="{7E5E35C6-8F3A-4345-B047-6D851B480470}"/>
              </a:ext>
            </a:extLst>
          </p:cNvPr>
          <p:cNvSpPr>
            <a:spLocks noGrp="1"/>
          </p:cNvSpPr>
          <p:nvPr>
            <p:ph type="body" sz="quarter" idx="46" hasCustomPrompt="1"/>
          </p:nvPr>
        </p:nvSpPr>
        <p:spPr>
          <a:xfrm>
            <a:off x="7768122" y="1474561"/>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24560289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67000">
                                          <p:cBhvr additive="base">
                                            <p:cTn id="7" dur="1000" fill="hold"/>
                                            <p:tgtEl>
                                              <p:spTgt spid="4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oad map infographic">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CB9F4D1-666C-B046-A5D3-7179B8C6F87B}"/>
              </a:ext>
            </a:extLst>
          </p:cNvPr>
          <p:cNvGrpSpPr/>
          <p:nvPr userDrawn="1"/>
        </p:nvGrpSpPr>
        <p:grpSpPr>
          <a:xfrm>
            <a:off x="23813" y="2527300"/>
            <a:ext cx="12152312" cy="4318001"/>
            <a:chOff x="23813" y="2527300"/>
            <a:chExt cx="12152312" cy="4318001"/>
          </a:xfrm>
        </p:grpSpPr>
        <p:sp>
          <p:nvSpPr>
            <p:cNvPr id="21" name="Freeform 6">
              <a:extLst>
                <a:ext uri="{FF2B5EF4-FFF2-40B4-BE49-F238E27FC236}">
                  <a16:creationId xmlns:a16="http://schemas.microsoft.com/office/drawing/2014/main" id="{6F0D1B58-3471-324D-8F79-9921CC86CE90}"/>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7">
              <a:extLst>
                <a:ext uri="{FF2B5EF4-FFF2-40B4-BE49-F238E27FC236}">
                  <a16:creationId xmlns:a16="http://schemas.microsoft.com/office/drawing/2014/main" id="{A942C048-86F5-4643-A9E0-8C0A30E75DA7}"/>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8">
              <a:extLst>
                <a:ext uri="{FF2B5EF4-FFF2-40B4-BE49-F238E27FC236}">
                  <a16:creationId xmlns:a16="http://schemas.microsoft.com/office/drawing/2014/main" id="{7CA6385C-DD42-2F42-B4B8-128906C76370}"/>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4" name="Freeform 9">
              <a:extLst>
                <a:ext uri="{FF2B5EF4-FFF2-40B4-BE49-F238E27FC236}">
                  <a16:creationId xmlns:a16="http://schemas.microsoft.com/office/drawing/2014/main" id="{F1128C37-0C82-A146-8D74-3160F018E941}"/>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5" name="Freeform 10">
              <a:extLst>
                <a:ext uri="{FF2B5EF4-FFF2-40B4-BE49-F238E27FC236}">
                  <a16:creationId xmlns:a16="http://schemas.microsoft.com/office/drawing/2014/main" id="{322F953D-4BF5-724E-8D08-90BD4196745E}"/>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11">
              <a:extLst>
                <a:ext uri="{FF2B5EF4-FFF2-40B4-BE49-F238E27FC236}">
                  <a16:creationId xmlns:a16="http://schemas.microsoft.com/office/drawing/2014/main" id="{ED6D9D50-7BE1-8C4F-AD64-87E8930DF37E}"/>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Freeform 12">
              <a:extLst>
                <a:ext uri="{FF2B5EF4-FFF2-40B4-BE49-F238E27FC236}">
                  <a16:creationId xmlns:a16="http://schemas.microsoft.com/office/drawing/2014/main" id="{CB372ABC-3E42-0A4C-9D0F-3CE7E477CDEA}"/>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Freeform 13">
              <a:extLst>
                <a:ext uri="{FF2B5EF4-FFF2-40B4-BE49-F238E27FC236}">
                  <a16:creationId xmlns:a16="http://schemas.microsoft.com/office/drawing/2014/main" id="{C493BD20-A813-E641-BFBD-DAAE8D537EB3}"/>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14">
              <a:extLst>
                <a:ext uri="{FF2B5EF4-FFF2-40B4-BE49-F238E27FC236}">
                  <a16:creationId xmlns:a16="http://schemas.microsoft.com/office/drawing/2014/main" id="{E9B2D630-AA91-8741-A713-9C11530302E8}"/>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Freeform 15">
              <a:extLst>
                <a:ext uri="{FF2B5EF4-FFF2-40B4-BE49-F238E27FC236}">
                  <a16:creationId xmlns:a16="http://schemas.microsoft.com/office/drawing/2014/main" id="{F6EDD9F4-7E83-0346-9CD0-7E410EAF065D}"/>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Freeform 16">
              <a:extLst>
                <a:ext uri="{FF2B5EF4-FFF2-40B4-BE49-F238E27FC236}">
                  <a16:creationId xmlns:a16="http://schemas.microsoft.com/office/drawing/2014/main" id="{B9D41365-CA85-6644-8146-45B9D1E6BE05}"/>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17">
              <a:extLst>
                <a:ext uri="{FF2B5EF4-FFF2-40B4-BE49-F238E27FC236}">
                  <a16:creationId xmlns:a16="http://schemas.microsoft.com/office/drawing/2014/main" id="{474889AB-CBB3-5341-A88B-78DFF0956765}"/>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3" name="Freeform 18">
              <a:extLst>
                <a:ext uri="{FF2B5EF4-FFF2-40B4-BE49-F238E27FC236}">
                  <a16:creationId xmlns:a16="http://schemas.microsoft.com/office/drawing/2014/main" id="{1DDB244A-FF7D-274F-9A7A-47C7A4D3E0C4}"/>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4" name="Freeform 19">
              <a:extLst>
                <a:ext uri="{FF2B5EF4-FFF2-40B4-BE49-F238E27FC236}">
                  <a16:creationId xmlns:a16="http://schemas.microsoft.com/office/drawing/2014/main" id="{32FBE354-6AD8-B247-85E9-E9B531F5C82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5" name="Freeform 20">
              <a:extLst>
                <a:ext uri="{FF2B5EF4-FFF2-40B4-BE49-F238E27FC236}">
                  <a16:creationId xmlns:a16="http://schemas.microsoft.com/office/drawing/2014/main" id="{9BBA005C-8D88-B04D-BA4B-A44B94911BE8}"/>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6" name="Freeform 21">
              <a:extLst>
                <a:ext uri="{FF2B5EF4-FFF2-40B4-BE49-F238E27FC236}">
                  <a16:creationId xmlns:a16="http://schemas.microsoft.com/office/drawing/2014/main" id="{B6DCEFE0-6AB2-2049-8FC3-32A0F6BFE699}"/>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7" name="Freeform 22">
              <a:extLst>
                <a:ext uri="{FF2B5EF4-FFF2-40B4-BE49-F238E27FC236}">
                  <a16:creationId xmlns:a16="http://schemas.microsoft.com/office/drawing/2014/main" id="{D5F7C58C-A5CB-FD47-BB4E-B98C9718B8B9}"/>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8" name="Freeform 23">
              <a:extLst>
                <a:ext uri="{FF2B5EF4-FFF2-40B4-BE49-F238E27FC236}">
                  <a16:creationId xmlns:a16="http://schemas.microsoft.com/office/drawing/2014/main" id="{E75C9BBE-AAD4-8547-97FE-8B3139004A4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9" name="Freeform 24">
              <a:extLst>
                <a:ext uri="{FF2B5EF4-FFF2-40B4-BE49-F238E27FC236}">
                  <a16:creationId xmlns:a16="http://schemas.microsoft.com/office/drawing/2014/main" id="{58419422-6904-4741-A9BF-B4832CBE49CA}"/>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Freeform 25">
              <a:extLst>
                <a:ext uri="{FF2B5EF4-FFF2-40B4-BE49-F238E27FC236}">
                  <a16:creationId xmlns:a16="http://schemas.microsoft.com/office/drawing/2014/main" id="{ABEAAEAD-720B-8E4F-8784-B18D3D746A91}"/>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1" name="Freeform 26">
              <a:extLst>
                <a:ext uri="{FF2B5EF4-FFF2-40B4-BE49-F238E27FC236}">
                  <a16:creationId xmlns:a16="http://schemas.microsoft.com/office/drawing/2014/main" id="{A6892A3B-BE09-7945-AE20-4DF87E11445C}"/>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2" name="Freeform 27">
              <a:extLst>
                <a:ext uri="{FF2B5EF4-FFF2-40B4-BE49-F238E27FC236}">
                  <a16:creationId xmlns:a16="http://schemas.microsoft.com/office/drawing/2014/main" id="{AC680E14-80E3-EA4F-B22D-D93DFE3090C8}"/>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3" name="Freeform 28">
              <a:extLst>
                <a:ext uri="{FF2B5EF4-FFF2-40B4-BE49-F238E27FC236}">
                  <a16:creationId xmlns:a16="http://schemas.microsoft.com/office/drawing/2014/main" id="{D6C2F2FB-A524-BB48-8A24-CBEBD5EE4927}"/>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29">
              <a:extLst>
                <a:ext uri="{FF2B5EF4-FFF2-40B4-BE49-F238E27FC236}">
                  <a16:creationId xmlns:a16="http://schemas.microsoft.com/office/drawing/2014/main" id="{6EE67A65-65D8-2942-BF04-7CB43050C025}"/>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46" name="Freeform 30">
            <a:extLst>
              <a:ext uri="{FF2B5EF4-FFF2-40B4-BE49-F238E27FC236}">
                <a16:creationId xmlns:a16="http://schemas.microsoft.com/office/drawing/2014/main" id="{165A169D-417E-7B4E-B7E6-5AF5ADC2977D}"/>
              </a:ext>
            </a:extLst>
          </p:cNvPr>
          <p:cNvSpPr>
            <a:spLocks/>
          </p:cNvSpPr>
          <p:nvPr/>
        </p:nvSpPr>
        <p:spPr bwMode="auto">
          <a:xfrm>
            <a:off x="6153150" y="4344988"/>
            <a:ext cx="1622425" cy="2279650"/>
          </a:xfrm>
          <a:custGeom>
            <a:avLst/>
            <a:gdLst>
              <a:gd name="T0" fmla="*/ 49 w 427"/>
              <a:gd name="T1" fmla="*/ 379 h 600"/>
              <a:gd name="T2" fmla="*/ 0 w 427"/>
              <a:gd name="T3" fmla="*/ 218 h 600"/>
              <a:gd name="T4" fmla="*/ 93 w 427"/>
              <a:gd name="T5" fmla="*/ 45 h 600"/>
              <a:gd name="T6" fmla="*/ 289 w 427"/>
              <a:gd name="T7" fmla="*/ 27 h 600"/>
              <a:gd name="T8" fmla="*/ 412 w 427"/>
              <a:gd name="T9" fmla="*/ 180 h 600"/>
              <a:gd name="T10" fmla="*/ 353 w 427"/>
              <a:gd name="T11" fmla="*/ 404 h 600"/>
              <a:gd name="T12" fmla="*/ 294 w 427"/>
              <a:gd name="T13" fmla="*/ 488 h 600"/>
              <a:gd name="T14" fmla="*/ 234 w 427"/>
              <a:gd name="T15" fmla="*/ 572 h 600"/>
              <a:gd name="T16" fmla="*/ 170 w 427"/>
              <a:gd name="T17" fmla="*/ 558 h 600"/>
              <a:gd name="T18" fmla="*/ 108 w 427"/>
              <a:gd name="T19" fmla="*/ 477 h 600"/>
              <a:gd name="T20" fmla="*/ 49 w 427"/>
              <a:gd name="T21" fmla="*/ 37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00">
                <a:moveTo>
                  <a:pt x="49" y="379"/>
                </a:moveTo>
                <a:cubicBezTo>
                  <a:pt x="23" y="329"/>
                  <a:pt x="0" y="275"/>
                  <a:pt x="0" y="218"/>
                </a:cubicBezTo>
                <a:cubicBezTo>
                  <a:pt x="0" y="150"/>
                  <a:pt x="36" y="82"/>
                  <a:pt x="93" y="45"/>
                </a:cubicBezTo>
                <a:cubicBezTo>
                  <a:pt x="150" y="7"/>
                  <a:pt x="226" y="0"/>
                  <a:pt x="289" y="27"/>
                </a:cubicBezTo>
                <a:cubicBezTo>
                  <a:pt x="352" y="53"/>
                  <a:pt x="400" y="113"/>
                  <a:pt x="412" y="180"/>
                </a:cubicBezTo>
                <a:cubicBezTo>
                  <a:pt x="427" y="258"/>
                  <a:pt x="396" y="338"/>
                  <a:pt x="353" y="404"/>
                </a:cubicBezTo>
                <a:cubicBezTo>
                  <a:pt x="335" y="433"/>
                  <a:pt x="315" y="461"/>
                  <a:pt x="294" y="488"/>
                </a:cubicBezTo>
                <a:cubicBezTo>
                  <a:pt x="274" y="515"/>
                  <a:pt x="256" y="546"/>
                  <a:pt x="234" y="572"/>
                </a:cubicBezTo>
                <a:cubicBezTo>
                  <a:pt x="210" y="600"/>
                  <a:pt x="188" y="580"/>
                  <a:pt x="170" y="558"/>
                </a:cubicBezTo>
                <a:cubicBezTo>
                  <a:pt x="148" y="532"/>
                  <a:pt x="128" y="505"/>
                  <a:pt x="108" y="477"/>
                </a:cubicBezTo>
                <a:cubicBezTo>
                  <a:pt x="87" y="445"/>
                  <a:pt x="67" y="413"/>
                  <a:pt x="49" y="379"/>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7" name="Freeform 32">
            <a:extLst>
              <a:ext uri="{FF2B5EF4-FFF2-40B4-BE49-F238E27FC236}">
                <a16:creationId xmlns:a16="http://schemas.microsoft.com/office/drawing/2014/main" id="{41D23F37-38D0-E643-B151-7D15379D56D3}"/>
              </a:ext>
            </a:extLst>
          </p:cNvPr>
          <p:cNvSpPr>
            <a:spLocks/>
          </p:cNvSpPr>
          <p:nvPr/>
        </p:nvSpPr>
        <p:spPr bwMode="auto">
          <a:xfrm>
            <a:off x="8462963" y="2876550"/>
            <a:ext cx="1241425" cy="1752600"/>
          </a:xfrm>
          <a:custGeom>
            <a:avLst/>
            <a:gdLst>
              <a:gd name="T0" fmla="*/ 38 w 327"/>
              <a:gd name="T1" fmla="*/ 291 h 461"/>
              <a:gd name="T2" fmla="*/ 0 w 327"/>
              <a:gd name="T3" fmla="*/ 168 h 461"/>
              <a:gd name="T4" fmla="*/ 71 w 327"/>
              <a:gd name="T5" fmla="*/ 35 h 461"/>
              <a:gd name="T6" fmla="*/ 221 w 327"/>
              <a:gd name="T7" fmla="*/ 21 h 461"/>
              <a:gd name="T8" fmla="*/ 316 w 327"/>
              <a:gd name="T9" fmla="*/ 139 h 461"/>
              <a:gd name="T10" fmla="*/ 271 w 327"/>
              <a:gd name="T11" fmla="*/ 311 h 461"/>
              <a:gd name="T12" fmla="*/ 226 w 327"/>
              <a:gd name="T13" fmla="*/ 375 h 461"/>
              <a:gd name="T14" fmla="*/ 179 w 327"/>
              <a:gd name="T15" fmla="*/ 439 h 461"/>
              <a:gd name="T16" fmla="*/ 130 w 327"/>
              <a:gd name="T17" fmla="*/ 429 h 461"/>
              <a:gd name="T18" fmla="*/ 83 w 327"/>
              <a:gd name="T19" fmla="*/ 366 h 461"/>
              <a:gd name="T20" fmla="*/ 38 w 327"/>
              <a:gd name="T21" fmla="*/ 29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461">
                <a:moveTo>
                  <a:pt x="38" y="291"/>
                </a:moveTo>
                <a:cubicBezTo>
                  <a:pt x="17" y="253"/>
                  <a:pt x="0" y="211"/>
                  <a:pt x="0" y="168"/>
                </a:cubicBezTo>
                <a:cubicBezTo>
                  <a:pt x="0" y="115"/>
                  <a:pt x="27" y="64"/>
                  <a:pt x="71" y="35"/>
                </a:cubicBezTo>
                <a:cubicBezTo>
                  <a:pt x="115" y="6"/>
                  <a:pt x="173" y="0"/>
                  <a:pt x="221" y="21"/>
                </a:cubicBezTo>
                <a:cubicBezTo>
                  <a:pt x="270" y="41"/>
                  <a:pt x="306" y="87"/>
                  <a:pt x="316" y="139"/>
                </a:cubicBezTo>
                <a:cubicBezTo>
                  <a:pt x="327" y="198"/>
                  <a:pt x="304" y="259"/>
                  <a:pt x="271" y="311"/>
                </a:cubicBezTo>
                <a:cubicBezTo>
                  <a:pt x="257" y="333"/>
                  <a:pt x="241" y="354"/>
                  <a:pt x="226" y="375"/>
                </a:cubicBezTo>
                <a:cubicBezTo>
                  <a:pt x="210" y="396"/>
                  <a:pt x="196" y="419"/>
                  <a:pt x="179" y="439"/>
                </a:cubicBezTo>
                <a:cubicBezTo>
                  <a:pt x="161" y="461"/>
                  <a:pt x="144" y="445"/>
                  <a:pt x="130" y="429"/>
                </a:cubicBezTo>
                <a:cubicBezTo>
                  <a:pt x="113" y="409"/>
                  <a:pt x="98" y="388"/>
                  <a:pt x="83" y="366"/>
                </a:cubicBezTo>
                <a:cubicBezTo>
                  <a:pt x="67" y="342"/>
                  <a:pt x="51" y="317"/>
                  <a:pt x="38" y="291"/>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0" name="Freeform 34">
            <a:extLst>
              <a:ext uri="{FF2B5EF4-FFF2-40B4-BE49-F238E27FC236}">
                <a16:creationId xmlns:a16="http://schemas.microsoft.com/office/drawing/2014/main" id="{C25984CA-DAD4-5B49-B7A8-B9D77C750167}"/>
              </a:ext>
            </a:extLst>
          </p:cNvPr>
          <p:cNvSpPr>
            <a:spLocks/>
          </p:cNvSpPr>
          <p:nvPr/>
        </p:nvSpPr>
        <p:spPr bwMode="auto">
          <a:xfrm>
            <a:off x="5962650" y="1927225"/>
            <a:ext cx="1025525" cy="1439863"/>
          </a:xfrm>
          <a:custGeom>
            <a:avLst/>
            <a:gdLst>
              <a:gd name="T0" fmla="*/ 32 w 270"/>
              <a:gd name="T1" fmla="*/ 239 h 379"/>
              <a:gd name="T2" fmla="*/ 0 w 270"/>
              <a:gd name="T3" fmla="*/ 138 h 379"/>
              <a:gd name="T4" fmla="*/ 59 w 270"/>
              <a:gd name="T5" fmla="*/ 28 h 379"/>
              <a:gd name="T6" fmla="*/ 183 w 270"/>
              <a:gd name="T7" fmla="*/ 16 h 379"/>
              <a:gd name="T8" fmla="*/ 261 w 270"/>
              <a:gd name="T9" fmla="*/ 113 h 379"/>
              <a:gd name="T10" fmla="*/ 224 w 270"/>
              <a:gd name="T11" fmla="*/ 255 h 379"/>
              <a:gd name="T12" fmla="*/ 187 w 270"/>
              <a:gd name="T13" fmla="*/ 308 h 379"/>
              <a:gd name="T14" fmla="*/ 148 w 270"/>
              <a:gd name="T15" fmla="*/ 361 h 379"/>
              <a:gd name="T16" fmla="*/ 108 w 270"/>
              <a:gd name="T17" fmla="*/ 353 h 379"/>
              <a:gd name="T18" fmla="*/ 69 w 270"/>
              <a:gd name="T19" fmla="*/ 301 h 379"/>
              <a:gd name="T20" fmla="*/ 32 w 270"/>
              <a:gd name="T21" fmla="*/ 2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 h="379">
                <a:moveTo>
                  <a:pt x="32" y="239"/>
                </a:moveTo>
                <a:cubicBezTo>
                  <a:pt x="15" y="208"/>
                  <a:pt x="0" y="173"/>
                  <a:pt x="0" y="138"/>
                </a:cubicBezTo>
                <a:cubicBezTo>
                  <a:pt x="0" y="94"/>
                  <a:pt x="23" y="52"/>
                  <a:pt x="59" y="28"/>
                </a:cubicBezTo>
                <a:cubicBezTo>
                  <a:pt x="95" y="4"/>
                  <a:pt x="143" y="0"/>
                  <a:pt x="183" y="16"/>
                </a:cubicBezTo>
                <a:cubicBezTo>
                  <a:pt x="223" y="33"/>
                  <a:pt x="253" y="71"/>
                  <a:pt x="261" y="113"/>
                </a:cubicBezTo>
                <a:cubicBezTo>
                  <a:pt x="270" y="163"/>
                  <a:pt x="251" y="213"/>
                  <a:pt x="224" y="255"/>
                </a:cubicBezTo>
                <a:cubicBezTo>
                  <a:pt x="213" y="274"/>
                  <a:pt x="200" y="291"/>
                  <a:pt x="187" y="308"/>
                </a:cubicBezTo>
                <a:cubicBezTo>
                  <a:pt x="174" y="326"/>
                  <a:pt x="162" y="345"/>
                  <a:pt x="148" y="361"/>
                </a:cubicBezTo>
                <a:cubicBezTo>
                  <a:pt x="134" y="379"/>
                  <a:pt x="119" y="366"/>
                  <a:pt x="108" y="353"/>
                </a:cubicBezTo>
                <a:cubicBezTo>
                  <a:pt x="94" y="336"/>
                  <a:pt x="81" y="319"/>
                  <a:pt x="69" y="301"/>
                </a:cubicBezTo>
                <a:cubicBezTo>
                  <a:pt x="56" y="281"/>
                  <a:pt x="43" y="261"/>
                  <a:pt x="32" y="239"/>
                </a:cubicBezTo>
                <a:close/>
              </a:path>
            </a:pathLst>
          </a:custGeom>
          <a:solidFill>
            <a:schemeClr val="bg2"/>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3" name="Freeform 36">
            <a:extLst>
              <a:ext uri="{FF2B5EF4-FFF2-40B4-BE49-F238E27FC236}">
                <a16:creationId xmlns:a16="http://schemas.microsoft.com/office/drawing/2014/main" id="{9846172E-C52D-DC43-B6A3-B75AB8FC36E5}"/>
              </a:ext>
            </a:extLst>
          </p:cNvPr>
          <p:cNvSpPr>
            <a:spLocks/>
          </p:cNvSpPr>
          <p:nvPr/>
        </p:nvSpPr>
        <p:spPr bwMode="auto">
          <a:xfrm>
            <a:off x="9925050" y="1755775"/>
            <a:ext cx="695325" cy="976313"/>
          </a:xfrm>
          <a:custGeom>
            <a:avLst/>
            <a:gdLst>
              <a:gd name="T0" fmla="*/ 22 w 183"/>
              <a:gd name="T1" fmla="*/ 162 h 257"/>
              <a:gd name="T2" fmla="*/ 0 w 183"/>
              <a:gd name="T3" fmla="*/ 94 h 257"/>
              <a:gd name="T4" fmla="*/ 40 w 183"/>
              <a:gd name="T5" fmla="*/ 19 h 257"/>
              <a:gd name="T6" fmla="*/ 124 w 183"/>
              <a:gd name="T7" fmla="*/ 12 h 257"/>
              <a:gd name="T8" fmla="*/ 177 w 183"/>
              <a:gd name="T9" fmla="*/ 77 h 257"/>
              <a:gd name="T10" fmla="*/ 152 w 183"/>
              <a:gd name="T11" fmla="*/ 173 h 257"/>
              <a:gd name="T12" fmla="*/ 126 w 183"/>
              <a:gd name="T13" fmla="*/ 209 h 257"/>
              <a:gd name="T14" fmla="*/ 101 w 183"/>
              <a:gd name="T15" fmla="*/ 245 h 257"/>
              <a:gd name="T16" fmla="*/ 73 w 183"/>
              <a:gd name="T17" fmla="*/ 239 h 257"/>
              <a:gd name="T18" fmla="*/ 47 w 183"/>
              <a:gd name="T19" fmla="*/ 204 h 257"/>
              <a:gd name="T20" fmla="*/ 22 w 183"/>
              <a:gd name="T21" fmla="*/ 16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57">
                <a:moveTo>
                  <a:pt x="22" y="162"/>
                </a:moveTo>
                <a:cubicBezTo>
                  <a:pt x="10" y="141"/>
                  <a:pt x="0" y="118"/>
                  <a:pt x="0" y="94"/>
                </a:cubicBezTo>
                <a:cubicBezTo>
                  <a:pt x="0" y="64"/>
                  <a:pt x="16" y="35"/>
                  <a:pt x="40" y="19"/>
                </a:cubicBezTo>
                <a:cubicBezTo>
                  <a:pt x="65" y="3"/>
                  <a:pt x="97" y="0"/>
                  <a:pt x="124" y="12"/>
                </a:cubicBezTo>
                <a:cubicBezTo>
                  <a:pt x="151" y="23"/>
                  <a:pt x="171" y="48"/>
                  <a:pt x="177" y="77"/>
                </a:cubicBezTo>
                <a:cubicBezTo>
                  <a:pt x="183" y="111"/>
                  <a:pt x="170" y="145"/>
                  <a:pt x="152" y="173"/>
                </a:cubicBezTo>
                <a:cubicBezTo>
                  <a:pt x="144" y="186"/>
                  <a:pt x="135" y="197"/>
                  <a:pt x="126" y="209"/>
                </a:cubicBezTo>
                <a:cubicBezTo>
                  <a:pt x="118" y="221"/>
                  <a:pt x="110" y="234"/>
                  <a:pt x="101" y="245"/>
                </a:cubicBezTo>
                <a:cubicBezTo>
                  <a:pt x="91" y="257"/>
                  <a:pt x="81" y="248"/>
                  <a:pt x="73" y="239"/>
                </a:cubicBezTo>
                <a:cubicBezTo>
                  <a:pt x="64" y="228"/>
                  <a:pt x="55" y="216"/>
                  <a:pt x="47" y="204"/>
                </a:cubicBezTo>
                <a:cubicBezTo>
                  <a:pt x="38" y="191"/>
                  <a:pt x="29" y="177"/>
                  <a:pt x="22" y="162"/>
                </a:cubicBezTo>
                <a:close/>
              </a:path>
            </a:pathLst>
          </a:custGeom>
          <a:solidFill>
            <a:schemeClr val="bg2"/>
          </a:solid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1" name="Text Placeholder 23">
            <a:extLst>
              <a:ext uri="{FF2B5EF4-FFF2-40B4-BE49-F238E27FC236}">
                <a16:creationId xmlns:a16="http://schemas.microsoft.com/office/drawing/2014/main" id="{CF86596E-FAB3-9F41-94C4-08A1EBA470E0}"/>
              </a:ext>
            </a:extLst>
          </p:cNvPr>
          <p:cNvSpPr>
            <a:spLocks noGrp="1"/>
          </p:cNvSpPr>
          <p:nvPr>
            <p:ph type="body" sz="quarter" idx="41" hasCustomPrompt="1"/>
          </p:nvPr>
        </p:nvSpPr>
        <p:spPr>
          <a:xfrm>
            <a:off x="371860" y="1791405"/>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1984</a:t>
            </a:r>
          </a:p>
        </p:txBody>
      </p:sp>
      <p:sp>
        <p:nvSpPr>
          <p:cNvPr id="92" name="Text Placeholder 23">
            <a:extLst>
              <a:ext uri="{FF2B5EF4-FFF2-40B4-BE49-F238E27FC236}">
                <a16:creationId xmlns:a16="http://schemas.microsoft.com/office/drawing/2014/main" id="{26820660-D56E-D643-99D1-7A4D0C3E853F}"/>
              </a:ext>
            </a:extLst>
          </p:cNvPr>
          <p:cNvSpPr>
            <a:spLocks noGrp="1"/>
          </p:cNvSpPr>
          <p:nvPr>
            <p:ph type="body" sz="quarter" idx="42" hasCustomPrompt="1"/>
          </p:nvPr>
        </p:nvSpPr>
        <p:spPr>
          <a:xfrm>
            <a:off x="371860" y="2392243"/>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93" name="Text Placeholder 23">
            <a:extLst>
              <a:ext uri="{FF2B5EF4-FFF2-40B4-BE49-F238E27FC236}">
                <a16:creationId xmlns:a16="http://schemas.microsoft.com/office/drawing/2014/main" id="{6FD3E98C-2FFD-2349-93BC-E346A3A34499}"/>
              </a:ext>
            </a:extLst>
          </p:cNvPr>
          <p:cNvSpPr>
            <a:spLocks noGrp="1"/>
          </p:cNvSpPr>
          <p:nvPr>
            <p:ph type="body" sz="quarter" idx="43" hasCustomPrompt="1"/>
          </p:nvPr>
        </p:nvSpPr>
        <p:spPr>
          <a:xfrm>
            <a:off x="2781267" y="1789324"/>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1992</a:t>
            </a:r>
          </a:p>
        </p:txBody>
      </p:sp>
      <p:sp>
        <p:nvSpPr>
          <p:cNvPr id="94" name="Text Placeholder 23">
            <a:extLst>
              <a:ext uri="{FF2B5EF4-FFF2-40B4-BE49-F238E27FC236}">
                <a16:creationId xmlns:a16="http://schemas.microsoft.com/office/drawing/2014/main" id="{5EBFE906-620E-694B-8533-27DC85FBA19E}"/>
              </a:ext>
            </a:extLst>
          </p:cNvPr>
          <p:cNvSpPr>
            <a:spLocks noGrp="1"/>
          </p:cNvSpPr>
          <p:nvPr>
            <p:ph type="body" sz="quarter" idx="44" hasCustomPrompt="1"/>
          </p:nvPr>
        </p:nvSpPr>
        <p:spPr>
          <a:xfrm>
            <a:off x="2781267" y="2390162"/>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95" name="Text Placeholder 23">
            <a:extLst>
              <a:ext uri="{FF2B5EF4-FFF2-40B4-BE49-F238E27FC236}">
                <a16:creationId xmlns:a16="http://schemas.microsoft.com/office/drawing/2014/main" id="{E92968DB-1FE2-8747-9672-66D4688F9EF5}"/>
              </a:ext>
            </a:extLst>
          </p:cNvPr>
          <p:cNvSpPr>
            <a:spLocks noGrp="1"/>
          </p:cNvSpPr>
          <p:nvPr>
            <p:ph type="body" sz="quarter" idx="45" hasCustomPrompt="1"/>
          </p:nvPr>
        </p:nvSpPr>
        <p:spPr>
          <a:xfrm>
            <a:off x="382606" y="3671772"/>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2009</a:t>
            </a:r>
          </a:p>
        </p:txBody>
      </p:sp>
      <p:sp>
        <p:nvSpPr>
          <p:cNvPr id="96" name="Text Placeholder 23">
            <a:extLst>
              <a:ext uri="{FF2B5EF4-FFF2-40B4-BE49-F238E27FC236}">
                <a16:creationId xmlns:a16="http://schemas.microsoft.com/office/drawing/2014/main" id="{828FDFDE-9EC8-5144-9722-41C65AAC8FE2}"/>
              </a:ext>
            </a:extLst>
          </p:cNvPr>
          <p:cNvSpPr>
            <a:spLocks noGrp="1"/>
          </p:cNvSpPr>
          <p:nvPr>
            <p:ph type="body" sz="quarter" idx="46" hasCustomPrompt="1"/>
          </p:nvPr>
        </p:nvSpPr>
        <p:spPr>
          <a:xfrm>
            <a:off x="382606" y="4272610"/>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97" name="Text Placeholder 23">
            <a:extLst>
              <a:ext uri="{FF2B5EF4-FFF2-40B4-BE49-F238E27FC236}">
                <a16:creationId xmlns:a16="http://schemas.microsoft.com/office/drawing/2014/main" id="{7F1DE50C-65FD-584B-8513-3E497E58C46C}"/>
              </a:ext>
            </a:extLst>
          </p:cNvPr>
          <p:cNvSpPr>
            <a:spLocks noGrp="1"/>
          </p:cNvSpPr>
          <p:nvPr>
            <p:ph type="body" sz="quarter" idx="47" hasCustomPrompt="1"/>
          </p:nvPr>
        </p:nvSpPr>
        <p:spPr>
          <a:xfrm>
            <a:off x="2792013" y="3669691"/>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2019</a:t>
            </a:r>
          </a:p>
        </p:txBody>
      </p:sp>
      <p:sp>
        <p:nvSpPr>
          <p:cNvPr id="98" name="Text Placeholder 23">
            <a:extLst>
              <a:ext uri="{FF2B5EF4-FFF2-40B4-BE49-F238E27FC236}">
                <a16:creationId xmlns:a16="http://schemas.microsoft.com/office/drawing/2014/main" id="{0B5F8E1F-A8C4-354A-A774-2CA9763B4BD0}"/>
              </a:ext>
            </a:extLst>
          </p:cNvPr>
          <p:cNvSpPr>
            <a:spLocks noGrp="1"/>
          </p:cNvSpPr>
          <p:nvPr>
            <p:ph type="body" sz="quarter" idx="48" hasCustomPrompt="1"/>
          </p:nvPr>
        </p:nvSpPr>
        <p:spPr>
          <a:xfrm>
            <a:off x="2792013" y="4270529"/>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grpSp>
        <p:nvGrpSpPr>
          <p:cNvPr id="104" name="Group 103">
            <a:extLst>
              <a:ext uri="{FF2B5EF4-FFF2-40B4-BE49-F238E27FC236}">
                <a16:creationId xmlns:a16="http://schemas.microsoft.com/office/drawing/2014/main" id="{B78AD2BD-CB00-2344-8A02-5DEBA4C7DE72}"/>
              </a:ext>
            </a:extLst>
          </p:cNvPr>
          <p:cNvGrpSpPr/>
          <p:nvPr userDrawn="1"/>
        </p:nvGrpSpPr>
        <p:grpSpPr>
          <a:xfrm rot="16200000">
            <a:off x="10544241" y="5273593"/>
            <a:ext cx="2530305" cy="138107"/>
            <a:chOff x="2502568" y="6027821"/>
            <a:chExt cx="6689559" cy="365125"/>
          </a:xfrm>
        </p:grpSpPr>
        <p:pic>
          <p:nvPicPr>
            <p:cNvPr id="105" name="Picture 104" descr="Text, logo&#10;&#10;Description automatically generated">
              <a:extLst>
                <a:ext uri="{FF2B5EF4-FFF2-40B4-BE49-F238E27FC236}">
                  <a16:creationId xmlns:a16="http://schemas.microsoft.com/office/drawing/2014/main" id="{4BD06B09-BFFE-F14D-A979-A007A14886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06" name="Picture 105" descr="Text, logo&#10;&#10;Description automatically generated">
              <a:extLst>
                <a:ext uri="{FF2B5EF4-FFF2-40B4-BE49-F238E27FC236}">
                  <a16:creationId xmlns:a16="http://schemas.microsoft.com/office/drawing/2014/main" id="{FD731BE5-5367-3446-9FD7-F9005A182A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07" name="Text Placeholder 23">
            <a:extLst>
              <a:ext uri="{FF2B5EF4-FFF2-40B4-BE49-F238E27FC236}">
                <a16:creationId xmlns:a16="http://schemas.microsoft.com/office/drawing/2014/main" id="{B51496B9-4E8A-214F-95AF-696A11793FAC}"/>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ROADMAP INFOGRAPHIC</a:t>
            </a:r>
          </a:p>
        </p:txBody>
      </p:sp>
      <p:sp>
        <p:nvSpPr>
          <p:cNvPr id="108" name="Freeform 31">
            <a:extLst>
              <a:ext uri="{FF2B5EF4-FFF2-40B4-BE49-F238E27FC236}">
                <a16:creationId xmlns:a16="http://schemas.microsoft.com/office/drawing/2014/main" id="{D71842C2-825E-C148-8A53-11E832343FD3}"/>
              </a:ext>
            </a:extLst>
          </p:cNvPr>
          <p:cNvSpPr>
            <a:spLocks/>
          </p:cNvSpPr>
          <p:nvPr userDrawn="1"/>
        </p:nvSpPr>
        <p:spPr bwMode="auto">
          <a:xfrm>
            <a:off x="6271733" y="4670426"/>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solidFill>
            <a:srgbClr val="FFC652"/>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9" name="Freeform 33">
            <a:extLst>
              <a:ext uri="{FF2B5EF4-FFF2-40B4-BE49-F238E27FC236}">
                <a16:creationId xmlns:a16="http://schemas.microsoft.com/office/drawing/2014/main" id="{DDB570EF-8B49-8045-B654-C0421FAF0686}"/>
              </a:ext>
            </a:extLst>
          </p:cNvPr>
          <p:cNvSpPr>
            <a:spLocks/>
          </p:cNvSpPr>
          <p:nvPr userDrawn="1"/>
        </p:nvSpPr>
        <p:spPr bwMode="auto">
          <a:xfrm>
            <a:off x="8609712" y="3048000"/>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solidFill>
            <a:srgbClr val="F3BDB7"/>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0" name="Freeform 35">
            <a:extLst>
              <a:ext uri="{FF2B5EF4-FFF2-40B4-BE49-F238E27FC236}">
                <a16:creationId xmlns:a16="http://schemas.microsoft.com/office/drawing/2014/main" id="{2A8E5615-29FC-834B-8A85-84997E915C84}"/>
              </a:ext>
            </a:extLst>
          </p:cNvPr>
          <p:cNvSpPr>
            <a:spLocks/>
          </p:cNvSpPr>
          <p:nvPr userDrawn="1"/>
        </p:nvSpPr>
        <p:spPr bwMode="auto">
          <a:xfrm>
            <a:off x="6046787" y="208183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1" name="Freeform 37">
            <a:extLst>
              <a:ext uri="{FF2B5EF4-FFF2-40B4-BE49-F238E27FC236}">
                <a16:creationId xmlns:a16="http://schemas.microsoft.com/office/drawing/2014/main" id="{DD5F6DBD-F5B3-8A41-94B2-E04CBB9B9E2B}"/>
              </a:ext>
            </a:extLst>
          </p:cNvPr>
          <p:cNvSpPr>
            <a:spLocks/>
          </p:cNvSpPr>
          <p:nvPr userDrawn="1"/>
        </p:nvSpPr>
        <p:spPr bwMode="auto">
          <a:xfrm>
            <a:off x="9996043" y="1876425"/>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solidFill>
            <a:srgbClr val="FFC652"/>
          </a:solidFill>
          <a:ln w="22225"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2" name="Text Placeholder 23">
            <a:extLst>
              <a:ext uri="{FF2B5EF4-FFF2-40B4-BE49-F238E27FC236}">
                <a16:creationId xmlns:a16="http://schemas.microsoft.com/office/drawing/2014/main" id="{F1327C85-FA76-5C48-9617-C33AF52BF48F}"/>
              </a:ext>
            </a:extLst>
          </p:cNvPr>
          <p:cNvSpPr>
            <a:spLocks noGrp="1"/>
          </p:cNvSpPr>
          <p:nvPr>
            <p:ph type="body" sz="quarter" idx="49" hasCustomPrompt="1"/>
          </p:nvPr>
        </p:nvSpPr>
        <p:spPr>
          <a:xfrm>
            <a:off x="6346635" y="4850767"/>
            <a:ext cx="1208278" cy="721909"/>
          </a:xfrm>
        </p:spPr>
        <p:txBody>
          <a:bodyPr anchor="ctr">
            <a:noAutofit/>
          </a:bodyPr>
          <a:lstStyle>
            <a:lvl1pPr marL="0" indent="0" algn="ctr">
              <a:buNone/>
              <a:defRPr sz="4400" b="1" i="0">
                <a:solidFill>
                  <a:srgbClr val="231F20"/>
                </a:solidFill>
                <a:latin typeface="Amatic SC" pitchFamily="2" charset="0"/>
              </a:defRPr>
            </a:lvl1pPr>
          </a:lstStyle>
          <a:p>
            <a:pPr lvl="0"/>
            <a:r>
              <a:rPr lang="en-US" dirty="0"/>
              <a:t>1984</a:t>
            </a:r>
          </a:p>
        </p:txBody>
      </p:sp>
      <p:sp>
        <p:nvSpPr>
          <p:cNvPr id="113" name="Text Placeholder 23">
            <a:extLst>
              <a:ext uri="{FF2B5EF4-FFF2-40B4-BE49-F238E27FC236}">
                <a16:creationId xmlns:a16="http://schemas.microsoft.com/office/drawing/2014/main" id="{34B3C151-73AB-F842-A735-5521F4A88DD3}"/>
              </a:ext>
            </a:extLst>
          </p:cNvPr>
          <p:cNvSpPr>
            <a:spLocks noGrp="1"/>
          </p:cNvSpPr>
          <p:nvPr>
            <p:ph type="body" sz="quarter" idx="50" hasCustomPrompt="1"/>
          </p:nvPr>
        </p:nvSpPr>
        <p:spPr>
          <a:xfrm>
            <a:off x="8609712" y="3173614"/>
            <a:ext cx="961326" cy="721909"/>
          </a:xfrm>
        </p:spPr>
        <p:txBody>
          <a:bodyPr anchor="ctr">
            <a:noAutofit/>
          </a:bodyPr>
          <a:lstStyle>
            <a:lvl1pPr marL="0" indent="0" algn="ctr">
              <a:buNone/>
              <a:defRPr sz="4000" b="1" i="0">
                <a:solidFill>
                  <a:srgbClr val="231F20"/>
                </a:solidFill>
                <a:latin typeface="Amatic SC" pitchFamily="2" charset="0"/>
              </a:defRPr>
            </a:lvl1pPr>
          </a:lstStyle>
          <a:p>
            <a:pPr lvl="0"/>
            <a:r>
              <a:rPr lang="en-US" dirty="0"/>
              <a:t>1992</a:t>
            </a:r>
          </a:p>
        </p:txBody>
      </p:sp>
      <p:sp>
        <p:nvSpPr>
          <p:cNvPr id="114" name="Text Placeholder 23">
            <a:extLst>
              <a:ext uri="{FF2B5EF4-FFF2-40B4-BE49-F238E27FC236}">
                <a16:creationId xmlns:a16="http://schemas.microsoft.com/office/drawing/2014/main" id="{8B40C4D2-4CA5-5146-9775-4417387C3258}"/>
              </a:ext>
            </a:extLst>
          </p:cNvPr>
          <p:cNvSpPr>
            <a:spLocks noGrp="1"/>
          </p:cNvSpPr>
          <p:nvPr>
            <p:ph type="body" sz="quarter" idx="51" hasCustomPrompt="1"/>
          </p:nvPr>
        </p:nvSpPr>
        <p:spPr>
          <a:xfrm>
            <a:off x="6046788" y="2144818"/>
            <a:ext cx="779653" cy="721909"/>
          </a:xfrm>
        </p:spPr>
        <p:txBody>
          <a:bodyPr anchor="ctr">
            <a:noAutofit/>
          </a:bodyPr>
          <a:lstStyle>
            <a:lvl1pPr marL="0" indent="0" algn="ctr">
              <a:buNone/>
              <a:defRPr sz="3600" b="1" i="0">
                <a:solidFill>
                  <a:srgbClr val="231F20"/>
                </a:solidFill>
                <a:latin typeface="Amatic SC" pitchFamily="2" charset="0"/>
              </a:defRPr>
            </a:lvl1pPr>
          </a:lstStyle>
          <a:p>
            <a:pPr lvl="0"/>
            <a:r>
              <a:rPr lang="en-US" dirty="0"/>
              <a:t>2009</a:t>
            </a:r>
          </a:p>
        </p:txBody>
      </p:sp>
      <p:sp>
        <p:nvSpPr>
          <p:cNvPr id="115" name="Text Placeholder 23">
            <a:extLst>
              <a:ext uri="{FF2B5EF4-FFF2-40B4-BE49-F238E27FC236}">
                <a16:creationId xmlns:a16="http://schemas.microsoft.com/office/drawing/2014/main" id="{CE5D70D3-15E8-FD4C-A7B1-1156467A2BB6}"/>
              </a:ext>
            </a:extLst>
          </p:cNvPr>
          <p:cNvSpPr>
            <a:spLocks noGrp="1"/>
          </p:cNvSpPr>
          <p:nvPr>
            <p:ph type="body" sz="quarter" idx="52" hasCustomPrompt="1"/>
          </p:nvPr>
        </p:nvSpPr>
        <p:spPr>
          <a:xfrm>
            <a:off x="9952735" y="1973263"/>
            <a:ext cx="639953" cy="334962"/>
          </a:xfrm>
        </p:spPr>
        <p:txBody>
          <a:bodyPr anchor="ctr">
            <a:noAutofit/>
          </a:bodyPr>
          <a:lstStyle>
            <a:lvl1pPr marL="0" indent="0" algn="ctr">
              <a:buNone/>
              <a:defRPr sz="2600" b="1" i="0">
                <a:solidFill>
                  <a:srgbClr val="231F20"/>
                </a:solidFill>
                <a:latin typeface="Amatic SC" pitchFamily="2" charset="0"/>
              </a:defRPr>
            </a:lvl1pPr>
          </a:lstStyle>
          <a:p>
            <a:pPr lvl="0"/>
            <a:r>
              <a:rPr lang="en-US" dirty="0"/>
              <a:t>2019</a:t>
            </a:r>
          </a:p>
        </p:txBody>
      </p:sp>
      <p:sp>
        <p:nvSpPr>
          <p:cNvPr id="116" name="Freeform 31">
            <a:extLst>
              <a:ext uri="{FF2B5EF4-FFF2-40B4-BE49-F238E27FC236}">
                <a16:creationId xmlns:a16="http://schemas.microsoft.com/office/drawing/2014/main" id="{61C46C5C-9F37-8B49-AEC5-FA1397044D59}"/>
              </a:ext>
            </a:extLst>
          </p:cNvPr>
          <p:cNvSpPr>
            <a:spLocks/>
          </p:cNvSpPr>
          <p:nvPr userDrawn="1"/>
        </p:nvSpPr>
        <p:spPr bwMode="auto">
          <a:xfrm>
            <a:off x="6281738" y="4503738"/>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7" name="Freeform 33">
            <a:extLst>
              <a:ext uri="{FF2B5EF4-FFF2-40B4-BE49-F238E27FC236}">
                <a16:creationId xmlns:a16="http://schemas.microsoft.com/office/drawing/2014/main" id="{FBA50FD2-1D56-F646-BA3B-ED27E16F74C4}"/>
              </a:ext>
            </a:extLst>
          </p:cNvPr>
          <p:cNvSpPr>
            <a:spLocks/>
          </p:cNvSpPr>
          <p:nvPr userDrawn="1"/>
        </p:nvSpPr>
        <p:spPr bwMode="auto">
          <a:xfrm>
            <a:off x="8561388" y="3001963"/>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8" name="Freeform 35">
            <a:extLst>
              <a:ext uri="{FF2B5EF4-FFF2-40B4-BE49-F238E27FC236}">
                <a16:creationId xmlns:a16="http://schemas.microsoft.com/office/drawing/2014/main" id="{7D3EEBF7-63D8-AE43-ABEC-4CF76063CAE0}"/>
              </a:ext>
            </a:extLst>
          </p:cNvPr>
          <p:cNvSpPr>
            <a:spLocks/>
          </p:cNvSpPr>
          <p:nvPr userDrawn="1"/>
        </p:nvSpPr>
        <p:spPr bwMode="auto">
          <a:xfrm>
            <a:off x="6046788" y="202565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no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9" name="Freeform 37">
            <a:extLst>
              <a:ext uri="{FF2B5EF4-FFF2-40B4-BE49-F238E27FC236}">
                <a16:creationId xmlns:a16="http://schemas.microsoft.com/office/drawing/2014/main" id="{2611B2C1-A7F6-844A-83C4-1992E7BE4B25}"/>
              </a:ext>
            </a:extLst>
          </p:cNvPr>
          <p:cNvSpPr>
            <a:spLocks/>
          </p:cNvSpPr>
          <p:nvPr userDrawn="1"/>
        </p:nvSpPr>
        <p:spPr bwMode="auto">
          <a:xfrm>
            <a:off x="9982200" y="1824038"/>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no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10961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 6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2027593" y="307327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4999951" y="306533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8225935" y="307327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2476854"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5563495"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8667997"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844428"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4931069"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8035571"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2027593" y="5267506"/>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4999951" y="5259569"/>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8225935" y="5267506"/>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2476854"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5563495"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8667997"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844428"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4931069"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8035571"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Tree>
    <p:extLst>
      <p:ext uri="{BB962C8B-B14F-4D97-AF65-F5344CB8AC3E}">
        <p14:creationId xmlns:p14="http://schemas.microsoft.com/office/powerpoint/2010/main" val="25631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58" grpId="0" animBg="1"/>
      <p:bldP spid="59" grpId="0" animBg="1"/>
      <p:bldP spid="6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ne infographic">
    <p:spTree>
      <p:nvGrpSpPr>
        <p:cNvPr id="1" name=""/>
        <p:cNvGrpSpPr/>
        <p:nvPr/>
      </p:nvGrpSpPr>
      <p:grpSpPr>
        <a:xfrm>
          <a:off x="0" y="0"/>
          <a:ext cx="0" cy="0"/>
          <a:chOff x="0" y="0"/>
          <a:chExt cx="0" cy="0"/>
        </a:xfrm>
      </p:grpSpPr>
      <p:sp>
        <p:nvSpPr>
          <p:cNvPr id="118" name="Freeform 30">
            <a:extLst>
              <a:ext uri="{FF2B5EF4-FFF2-40B4-BE49-F238E27FC236}">
                <a16:creationId xmlns:a16="http://schemas.microsoft.com/office/drawing/2014/main" id="{AE1252B5-ECEC-6048-A9A1-70D04D5452F7}"/>
              </a:ext>
            </a:extLst>
          </p:cNvPr>
          <p:cNvSpPr>
            <a:spLocks/>
          </p:cNvSpPr>
          <p:nvPr userDrawn="1"/>
        </p:nvSpPr>
        <p:spPr bwMode="auto">
          <a:xfrm>
            <a:off x="4875045" y="6156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56" name="Group 55">
            <a:extLst>
              <a:ext uri="{FF2B5EF4-FFF2-40B4-BE49-F238E27FC236}">
                <a16:creationId xmlns:a16="http://schemas.microsoft.com/office/drawing/2014/main" id="{2A81B2DB-8D23-9841-BC29-A24C025F1AAD}"/>
              </a:ext>
            </a:extLst>
          </p:cNvPr>
          <p:cNvGrpSpPr/>
          <p:nvPr userDrawn="1"/>
        </p:nvGrpSpPr>
        <p:grpSpPr>
          <a:xfrm>
            <a:off x="1970164" y="2035175"/>
            <a:ext cx="1720850" cy="3398838"/>
            <a:chOff x="2840038" y="1722438"/>
            <a:chExt cx="1720850" cy="3398838"/>
          </a:xfrm>
        </p:grpSpPr>
        <p:sp>
          <p:nvSpPr>
            <p:cNvPr id="57" name="Freeform 10">
              <a:extLst>
                <a:ext uri="{FF2B5EF4-FFF2-40B4-BE49-F238E27FC236}">
                  <a16:creationId xmlns:a16="http://schemas.microsoft.com/office/drawing/2014/main" id="{07EFE8EC-2FFE-5944-98E0-972BF5687D36}"/>
                </a:ext>
              </a:extLst>
            </p:cNvPr>
            <p:cNvSpPr>
              <a:spLocks/>
            </p:cNvSpPr>
            <p:nvPr/>
          </p:nvSpPr>
          <p:spPr bwMode="auto">
            <a:xfrm>
              <a:off x="2840038" y="1722438"/>
              <a:ext cx="1720850" cy="3398838"/>
            </a:xfrm>
            <a:custGeom>
              <a:avLst/>
              <a:gdLst>
                <a:gd name="T0" fmla="*/ 438 w 452"/>
                <a:gd name="T1" fmla="*/ 610 h 892"/>
                <a:gd name="T2" fmla="*/ 441 w 452"/>
                <a:gd name="T3" fmla="*/ 761 h 892"/>
                <a:gd name="T4" fmla="*/ 415 w 452"/>
                <a:gd name="T5" fmla="*/ 876 h 892"/>
                <a:gd name="T6" fmla="*/ 338 w 452"/>
                <a:gd name="T7" fmla="*/ 892 h 892"/>
                <a:gd name="T8" fmla="*/ 105 w 452"/>
                <a:gd name="T9" fmla="*/ 892 h 892"/>
                <a:gd name="T10" fmla="*/ 55 w 452"/>
                <a:gd name="T11" fmla="*/ 888 h 892"/>
                <a:gd name="T12" fmla="*/ 17 w 452"/>
                <a:gd name="T13" fmla="*/ 859 h 892"/>
                <a:gd name="T14" fmla="*/ 9 w 452"/>
                <a:gd name="T15" fmla="*/ 825 h 892"/>
                <a:gd name="T16" fmla="*/ 5 w 452"/>
                <a:gd name="T17" fmla="*/ 740 h 892"/>
                <a:gd name="T18" fmla="*/ 9 w 452"/>
                <a:gd name="T19" fmla="*/ 581 h 892"/>
                <a:gd name="T20" fmla="*/ 9 w 452"/>
                <a:gd name="T21" fmla="*/ 499 h 892"/>
                <a:gd name="T22" fmla="*/ 10 w 452"/>
                <a:gd name="T23" fmla="*/ 416 h 892"/>
                <a:gd name="T24" fmla="*/ 11 w 452"/>
                <a:gd name="T25" fmla="*/ 85 h 892"/>
                <a:gd name="T26" fmla="*/ 24 w 452"/>
                <a:gd name="T27" fmla="*/ 27 h 892"/>
                <a:gd name="T28" fmla="*/ 110 w 452"/>
                <a:gd name="T29" fmla="*/ 1 h 892"/>
                <a:gd name="T30" fmla="*/ 254 w 452"/>
                <a:gd name="T31" fmla="*/ 4 h 892"/>
                <a:gd name="T32" fmla="*/ 326 w 452"/>
                <a:gd name="T33" fmla="*/ 6 h 892"/>
                <a:gd name="T34" fmla="*/ 392 w 452"/>
                <a:gd name="T35" fmla="*/ 7 h 892"/>
                <a:gd name="T36" fmla="*/ 432 w 452"/>
                <a:gd name="T37" fmla="*/ 30 h 892"/>
                <a:gd name="T38" fmla="*/ 443 w 452"/>
                <a:gd name="T39" fmla="*/ 94 h 892"/>
                <a:gd name="T40" fmla="*/ 443 w 452"/>
                <a:gd name="T41" fmla="*/ 176 h 892"/>
                <a:gd name="T42" fmla="*/ 438 w 452"/>
                <a:gd name="T43" fmla="*/ 61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2" h="892">
                  <a:moveTo>
                    <a:pt x="438" y="610"/>
                  </a:moveTo>
                  <a:cubicBezTo>
                    <a:pt x="438" y="660"/>
                    <a:pt x="440" y="711"/>
                    <a:pt x="441" y="761"/>
                  </a:cubicBezTo>
                  <a:cubicBezTo>
                    <a:pt x="443" y="800"/>
                    <a:pt x="452" y="850"/>
                    <a:pt x="415" y="876"/>
                  </a:cubicBezTo>
                  <a:cubicBezTo>
                    <a:pt x="393" y="892"/>
                    <a:pt x="364" y="892"/>
                    <a:pt x="338" y="892"/>
                  </a:cubicBezTo>
                  <a:cubicBezTo>
                    <a:pt x="260" y="892"/>
                    <a:pt x="182" y="892"/>
                    <a:pt x="105" y="892"/>
                  </a:cubicBezTo>
                  <a:cubicBezTo>
                    <a:pt x="88" y="892"/>
                    <a:pt x="71" y="892"/>
                    <a:pt x="55" y="888"/>
                  </a:cubicBezTo>
                  <a:cubicBezTo>
                    <a:pt x="40" y="883"/>
                    <a:pt x="24" y="874"/>
                    <a:pt x="17" y="859"/>
                  </a:cubicBezTo>
                  <a:cubicBezTo>
                    <a:pt x="11" y="849"/>
                    <a:pt x="10" y="836"/>
                    <a:pt x="9" y="825"/>
                  </a:cubicBezTo>
                  <a:cubicBezTo>
                    <a:pt x="7" y="797"/>
                    <a:pt x="6" y="769"/>
                    <a:pt x="5" y="740"/>
                  </a:cubicBezTo>
                  <a:cubicBezTo>
                    <a:pt x="4" y="688"/>
                    <a:pt x="0" y="633"/>
                    <a:pt x="9" y="581"/>
                  </a:cubicBezTo>
                  <a:cubicBezTo>
                    <a:pt x="13" y="555"/>
                    <a:pt x="9" y="526"/>
                    <a:pt x="9" y="499"/>
                  </a:cubicBezTo>
                  <a:cubicBezTo>
                    <a:pt x="9" y="472"/>
                    <a:pt x="9" y="444"/>
                    <a:pt x="10" y="416"/>
                  </a:cubicBezTo>
                  <a:cubicBezTo>
                    <a:pt x="10" y="306"/>
                    <a:pt x="11" y="195"/>
                    <a:pt x="11" y="85"/>
                  </a:cubicBezTo>
                  <a:cubicBezTo>
                    <a:pt x="11" y="65"/>
                    <a:pt x="12" y="43"/>
                    <a:pt x="24" y="27"/>
                  </a:cubicBezTo>
                  <a:cubicBezTo>
                    <a:pt x="42" y="2"/>
                    <a:pt x="78" y="0"/>
                    <a:pt x="110" y="1"/>
                  </a:cubicBezTo>
                  <a:cubicBezTo>
                    <a:pt x="158" y="2"/>
                    <a:pt x="206" y="3"/>
                    <a:pt x="254" y="4"/>
                  </a:cubicBezTo>
                  <a:cubicBezTo>
                    <a:pt x="278" y="4"/>
                    <a:pt x="302" y="5"/>
                    <a:pt x="326" y="6"/>
                  </a:cubicBezTo>
                  <a:cubicBezTo>
                    <a:pt x="348" y="6"/>
                    <a:pt x="370" y="2"/>
                    <a:pt x="392" y="7"/>
                  </a:cubicBezTo>
                  <a:cubicBezTo>
                    <a:pt x="407" y="10"/>
                    <a:pt x="422" y="18"/>
                    <a:pt x="432" y="30"/>
                  </a:cubicBezTo>
                  <a:cubicBezTo>
                    <a:pt x="445" y="49"/>
                    <a:pt x="445" y="72"/>
                    <a:pt x="443" y="94"/>
                  </a:cubicBezTo>
                  <a:cubicBezTo>
                    <a:pt x="442" y="121"/>
                    <a:pt x="443" y="149"/>
                    <a:pt x="443" y="176"/>
                  </a:cubicBezTo>
                  <a:cubicBezTo>
                    <a:pt x="443" y="321"/>
                    <a:pt x="436" y="465"/>
                    <a:pt x="438" y="61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8" name="Freeform 11">
              <a:extLst>
                <a:ext uri="{FF2B5EF4-FFF2-40B4-BE49-F238E27FC236}">
                  <a16:creationId xmlns:a16="http://schemas.microsoft.com/office/drawing/2014/main" id="{E7D85D73-EF65-E64A-9378-219E7D885A95}"/>
                </a:ext>
              </a:extLst>
            </p:cNvPr>
            <p:cNvSpPr>
              <a:spLocks/>
            </p:cNvSpPr>
            <p:nvPr/>
          </p:nvSpPr>
          <p:spPr bwMode="auto">
            <a:xfrm>
              <a:off x="3236913" y="1725613"/>
              <a:ext cx="912813" cy="201613"/>
            </a:xfrm>
            <a:custGeom>
              <a:avLst/>
              <a:gdLst>
                <a:gd name="T0" fmla="*/ 0 w 240"/>
                <a:gd name="T1" fmla="*/ 0 h 53"/>
                <a:gd name="T2" fmla="*/ 5 w 240"/>
                <a:gd name="T3" fmla="*/ 22 h 53"/>
                <a:gd name="T4" fmla="*/ 16 w 240"/>
                <a:gd name="T5" fmla="*/ 42 h 53"/>
                <a:gd name="T6" fmla="*/ 40 w 240"/>
                <a:gd name="T7" fmla="*/ 48 h 53"/>
                <a:gd name="T8" fmla="*/ 197 w 240"/>
                <a:gd name="T9" fmla="*/ 50 h 53"/>
                <a:gd name="T10" fmla="*/ 223 w 240"/>
                <a:gd name="T11" fmla="*/ 43 h 53"/>
                <a:gd name="T12" fmla="*/ 240 w 240"/>
                <a:gd name="T13" fmla="*/ 7 h 53"/>
              </a:gdLst>
              <a:ahLst/>
              <a:cxnLst>
                <a:cxn ang="0">
                  <a:pos x="T0" y="T1"/>
                </a:cxn>
                <a:cxn ang="0">
                  <a:pos x="T2" y="T3"/>
                </a:cxn>
                <a:cxn ang="0">
                  <a:pos x="T4" y="T5"/>
                </a:cxn>
                <a:cxn ang="0">
                  <a:pos x="T6" y="T7"/>
                </a:cxn>
                <a:cxn ang="0">
                  <a:pos x="T8" y="T9"/>
                </a:cxn>
                <a:cxn ang="0">
                  <a:pos x="T10" y="T11"/>
                </a:cxn>
                <a:cxn ang="0">
                  <a:pos x="T12" y="T13"/>
                </a:cxn>
              </a:cxnLst>
              <a:rect l="0" t="0" r="r" b="b"/>
              <a:pathLst>
                <a:path w="240" h="53">
                  <a:moveTo>
                    <a:pt x="0" y="0"/>
                  </a:moveTo>
                  <a:cubicBezTo>
                    <a:pt x="3" y="7"/>
                    <a:pt x="4" y="15"/>
                    <a:pt x="5" y="22"/>
                  </a:cubicBezTo>
                  <a:cubicBezTo>
                    <a:pt x="7" y="30"/>
                    <a:pt x="10" y="37"/>
                    <a:pt x="16" y="42"/>
                  </a:cubicBezTo>
                  <a:cubicBezTo>
                    <a:pt x="23" y="47"/>
                    <a:pt x="32" y="47"/>
                    <a:pt x="40" y="48"/>
                  </a:cubicBezTo>
                  <a:cubicBezTo>
                    <a:pt x="92" y="50"/>
                    <a:pt x="145" y="53"/>
                    <a:pt x="197" y="50"/>
                  </a:cubicBezTo>
                  <a:cubicBezTo>
                    <a:pt x="206" y="49"/>
                    <a:pt x="215" y="48"/>
                    <a:pt x="223" y="43"/>
                  </a:cubicBezTo>
                  <a:cubicBezTo>
                    <a:pt x="234" y="35"/>
                    <a:pt x="238" y="20"/>
                    <a:pt x="240" y="7"/>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53" name="Freeform 6">
            <a:extLst>
              <a:ext uri="{FF2B5EF4-FFF2-40B4-BE49-F238E27FC236}">
                <a16:creationId xmlns:a16="http://schemas.microsoft.com/office/drawing/2014/main" id="{9233132E-6691-9746-9AB6-8709AB59D77C}"/>
              </a:ext>
            </a:extLst>
          </p:cNvPr>
          <p:cNvSpPr>
            <a:spLocks/>
          </p:cNvSpPr>
          <p:nvPr userDrawn="1"/>
        </p:nvSpPr>
        <p:spPr bwMode="auto">
          <a:xfrm>
            <a:off x="2351164" y="5162550"/>
            <a:ext cx="1016000" cy="976313"/>
          </a:xfrm>
          <a:custGeom>
            <a:avLst/>
            <a:gdLst>
              <a:gd name="T0" fmla="*/ 0 w 267"/>
              <a:gd name="T1" fmla="*/ 256 h 256"/>
              <a:gd name="T2" fmla="*/ 65 w 267"/>
              <a:gd name="T3" fmla="*/ 212 h 256"/>
              <a:gd name="T4" fmla="*/ 167 w 267"/>
              <a:gd name="T5" fmla="*/ 159 h 256"/>
              <a:gd name="T6" fmla="*/ 235 w 267"/>
              <a:gd name="T7" fmla="*/ 99 h 256"/>
              <a:gd name="T8" fmla="*/ 265 w 267"/>
              <a:gd name="T9" fmla="*/ 0 h 256"/>
            </a:gdLst>
            <a:ahLst/>
            <a:cxnLst>
              <a:cxn ang="0">
                <a:pos x="T0" y="T1"/>
              </a:cxn>
              <a:cxn ang="0">
                <a:pos x="T2" y="T3"/>
              </a:cxn>
              <a:cxn ang="0">
                <a:pos x="T4" y="T5"/>
              </a:cxn>
              <a:cxn ang="0">
                <a:pos x="T6" y="T7"/>
              </a:cxn>
              <a:cxn ang="0">
                <a:pos x="T8" y="T9"/>
              </a:cxn>
            </a:cxnLst>
            <a:rect l="0" t="0" r="r" b="b"/>
            <a:pathLst>
              <a:path w="267" h="256">
                <a:moveTo>
                  <a:pt x="0" y="256"/>
                </a:moveTo>
                <a:cubicBezTo>
                  <a:pt x="12" y="233"/>
                  <a:pt x="40" y="222"/>
                  <a:pt x="65" y="212"/>
                </a:cubicBezTo>
                <a:cubicBezTo>
                  <a:pt x="101" y="198"/>
                  <a:pt x="135" y="180"/>
                  <a:pt x="167" y="159"/>
                </a:cubicBezTo>
                <a:cubicBezTo>
                  <a:pt x="193" y="143"/>
                  <a:pt x="218" y="124"/>
                  <a:pt x="235" y="99"/>
                </a:cubicBezTo>
                <a:cubicBezTo>
                  <a:pt x="256" y="70"/>
                  <a:pt x="267" y="35"/>
                  <a:pt x="265" y="0"/>
                </a:cubicBezTo>
              </a:path>
            </a:pathLst>
          </a:custGeom>
          <a:no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4" name="Freeform 8">
            <a:extLst>
              <a:ext uri="{FF2B5EF4-FFF2-40B4-BE49-F238E27FC236}">
                <a16:creationId xmlns:a16="http://schemas.microsoft.com/office/drawing/2014/main" id="{0BEDE2A9-E216-5541-BEA9-AE45B8E380E1}"/>
              </a:ext>
            </a:extLst>
          </p:cNvPr>
          <p:cNvSpPr>
            <a:spLocks/>
          </p:cNvSpPr>
          <p:nvPr userDrawn="1"/>
        </p:nvSpPr>
        <p:spPr bwMode="auto">
          <a:xfrm>
            <a:off x="295351" y="5707062"/>
            <a:ext cx="2116138" cy="1150938"/>
          </a:xfrm>
          <a:custGeom>
            <a:avLst/>
            <a:gdLst>
              <a:gd name="T0" fmla="*/ 0 w 556"/>
              <a:gd name="T1" fmla="*/ 289 h 302"/>
              <a:gd name="T2" fmla="*/ 184 w 556"/>
              <a:gd name="T3" fmla="*/ 0 h 302"/>
              <a:gd name="T4" fmla="*/ 556 w 556"/>
              <a:gd name="T5" fmla="*/ 233 h 302"/>
              <a:gd name="T6" fmla="*/ 521 w 556"/>
              <a:gd name="T7" fmla="*/ 292 h 302"/>
              <a:gd name="T8" fmla="*/ 0 w 556"/>
              <a:gd name="T9" fmla="*/ 289 h 302"/>
            </a:gdLst>
            <a:ahLst/>
            <a:cxnLst>
              <a:cxn ang="0">
                <a:pos x="T0" y="T1"/>
              </a:cxn>
              <a:cxn ang="0">
                <a:pos x="T2" y="T3"/>
              </a:cxn>
              <a:cxn ang="0">
                <a:pos x="T4" y="T5"/>
              </a:cxn>
              <a:cxn ang="0">
                <a:pos x="T6" y="T7"/>
              </a:cxn>
              <a:cxn ang="0">
                <a:pos x="T8" y="T9"/>
              </a:cxn>
            </a:cxnLst>
            <a:rect l="0" t="0" r="r" b="b"/>
            <a:pathLst>
              <a:path w="556" h="302">
                <a:moveTo>
                  <a:pt x="0" y="289"/>
                </a:moveTo>
                <a:cubicBezTo>
                  <a:pt x="63" y="194"/>
                  <a:pt x="124" y="97"/>
                  <a:pt x="184" y="0"/>
                </a:cubicBezTo>
                <a:cubicBezTo>
                  <a:pt x="308" y="78"/>
                  <a:pt x="432" y="155"/>
                  <a:pt x="556" y="233"/>
                </a:cubicBezTo>
                <a:cubicBezTo>
                  <a:pt x="540" y="251"/>
                  <a:pt x="530" y="270"/>
                  <a:pt x="521" y="292"/>
                </a:cubicBezTo>
                <a:cubicBezTo>
                  <a:pt x="344" y="300"/>
                  <a:pt x="176" y="302"/>
                  <a:pt x="0" y="289"/>
                </a:cubicBezTo>
                <a:close/>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5" name="Freeform 9">
            <a:extLst>
              <a:ext uri="{FF2B5EF4-FFF2-40B4-BE49-F238E27FC236}">
                <a16:creationId xmlns:a16="http://schemas.microsoft.com/office/drawing/2014/main" id="{3F97B2C9-6B72-EF42-8F74-EC7B25FAC286}"/>
              </a:ext>
            </a:extLst>
          </p:cNvPr>
          <p:cNvSpPr>
            <a:spLocks/>
          </p:cNvSpPr>
          <p:nvPr userDrawn="1"/>
        </p:nvSpPr>
        <p:spPr bwMode="auto">
          <a:xfrm>
            <a:off x="1095451" y="5486400"/>
            <a:ext cx="1476375" cy="1085850"/>
          </a:xfrm>
          <a:custGeom>
            <a:avLst/>
            <a:gdLst>
              <a:gd name="T0" fmla="*/ 337 w 388"/>
              <a:gd name="T1" fmla="*/ 285 h 285"/>
              <a:gd name="T2" fmla="*/ 388 w 388"/>
              <a:gd name="T3" fmla="*/ 212 h 285"/>
              <a:gd name="T4" fmla="*/ 46 w 388"/>
              <a:gd name="T5" fmla="*/ 0 h 285"/>
              <a:gd name="T6" fmla="*/ 0 w 388"/>
              <a:gd name="T7" fmla="*/ 70 h 285"/>
            </a:gdLst>
            <a:ahLst/>
            <a:cxnLst>
              <a:cxn ang="0">
                <a:pos x="T0" y="T1"/>
              </a:cxn>
              <a:cxn ang="0">
                <a:pos x="T2" y="T3"/>
              </a:cxn>
              <a:cxn ang="0">
                <a:pos x="T4" y="T5"/>
              </a:cxn>
              <a:cxn ang="0">
                <a:pos x="T6" y="T7"/>
              </a:cxn>
            </a:cxnLst>
            <a:rect l="0" t="0" r="r" b="b"/>
            <a:pathLst>
              <a:path w="388" h="285">
                <a:moveTo>
                  <a:pt x="337" y="285"/>
                </a:moveTo>
                <a:cubicBezTo>
                  <a:pt x="354" y="261"/>
                  <a:pt x="371" y="236"/>
                  <a:pt x="388" y="212"/>
                </a:cubicBezTo>
                <a:cubicBezTo>
                  <a:pt x="274" y="141"/>
                  <a:pt x="161" y="70"/>
                  <a:pt x="46" y="0"/>
                </a:cubicBezTo>
                <a:cubicBezTo>
                  <a:pt x="33" y="25"/>
                  <a:pt x="17" y="48"/>
                  <a:pt x="0" y="7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Freeform 12">
            <a:extLst>
              <a:ext uri="{FF2B5EF4-FFF2-40B4-BE49-F238E27FC236}">
                <a16:creationId xmlns:a16="http://schemas.microsoft.com/office/drawing/2014/main" id="{F88323D0-1B1E-1D44-BAF7-EAD275CAD7B1}"/>
              </a:ext>
            </a:extLst>
          </p:cNvPr>
          <p:cNvSpPr>
            <a:spLocks/>
          </p:cNvSpPr>
          <p:nvPr userDrawn="1"/>
        </p:nvSpPr>
        <p:spPr bwMode="auto">
          <a:xfrm>
            <a:off x="2127326" y="2457450"/>
            <a:ext cx="1416050" cy="519113"/>
          </a:xfrm>
          <a:custGeom>
            <a:avLst/>
            <a:gdLst>
              <a:gd name="T0" fmla="*/ 1 w 372"/>
              <a:gd name="T1" fmla="*/ 105 h 136"/>
              <a:gd name="T2" fmla="*/ 7 w 372"/>
              <a:gd name="T3" fmla="*/ 129 h 136"/>
              <a:gd name="T4" fmla="*/ 35 w 372"/>
              <a:gd name="T5" fmla="*/ 136 h 136"/>
              <a:gd name="T6" fmla="*/ 346 w 372"/>
              <a:gd name="T7" fmla="*/ 136 h 136"/>
              <a:gd name="T8" fmla="*/ 363 w 372"/>
              <a:gd name="T9" fmla="*/ 132 h 136"/>
              <a:gd name="T10" fmla="*/ 368 w 372"/>
              <a:gd name="T11" fmla="*/ 117 h 136"/>
              <a:gd name="T12" fmla="*/ 371 w 372"/>
              <a:gd name="T13" fmla="*/ 39 h 136"/>
              <a:gd name="T14" fmla="*/ 363 w 372"/>
              <a:gd name="T15" fmla="*/ 8 h 136"/>
              <a:gd name="T16" fmla="*/ 334 w 372"/>
              <a:gd name="T17" fmla="*/ 1 h 136"/>
              <a:gd name="T18" fmla="*/ 24 w 372"/>
              <a:gd name="T19" fmla="*/ 4 h 136"/>
              <a:gd name="T20" fmla="*/ 2 w 372"/>
              <a:gd name="T21" fmla="*/ 11 h 136"/>
              <a:gd name="T22" fmla="*/ 2 w 372"/>
              <a:gd name="T23" fmla="*/ 39 h 136"/>
              <a:gd name="T24" fmla="*/ 1 w 372"/>
              <a:gd name="T25" fmla="*/ 10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136">
                <a:moveTo>
                  <a:pt x="1" y="105"/>
                </a:moveTo>
                <a:cubicBezTo>
                  <a:pt x="1" y="113"/>
                  <a:pt x="1" y="123"/>
                  <a:pt x="7" y="129"/>
                </a:cubicBezTo>
                <a:cubicBezTo>
                  <a:pt x="14" y="136"/>
                  <a:pt x="25" y="136"/>
                  <a:pt x="35" y="136"/>
                </a:cubicBezTo>
                <a:cubicBezTo>
                  <a:pt x="139" y="136"/>
                  <a:pt x="242" y="136"/>
                  <a:pt x="346" y="136"/>
                </a:cubicBezTo>
                <a:cubicBezTo>
                  <a:pt x="352" y="136"/>
                  <a:pt x="359" y="136"/>
                  <a:pt x="363" y="132"/>
                </a:cubicBezTo>
                <a:cubicBezTo>
                  <a:pt x="367" y="128"/>
                  <a:pt x="368" y="122"/>
                  <a:pt x="368" y="117"/>
                </a:cubicBezTo>
                <a:cubicBezTo>
                  <a:pt x="369" y="91"/>
                  <a:pt x="370" y="65"/>
                  <a:pt x="371" y="39"/>
                </a:cubicBezTo>
                <a:cubicBezTo>
                  <a:pt x="372" y="28"/>
                  <a:pt x="372" y="15"/>
                  <a:pt x="363" y="8"/>
                </a:cubicBezTo>
                <a:cubicBezTo>
                  <a:pt x="355" y="1"/>
                  <a:pt x="344" y="1"/>
                  <a:pt x="334" y="1"/>
                </a:cubicBezTo>
                <a:cubicBezTo>
                  <a:pt x="231" y="0"/>
                  <a:pt x="127" y="1"/>
                  <a:pt x="24" y="4"/>
                </a:cubicBezTo>
                <a:cubicBezTo>
                  <a:pt x="16" y="4"/>
                  <a:pt x="5" y="3"/>
                  <a:pt x="2" y="11"/>
                </a:cubicBezTo>
                <a:cubicBezTo>
                  <a:pt x="0" y="19"/>
                  <a:pt x="2" y="31"/>
                  <a:pt x="2" y="39"/>
                </a:cubicBezTo>
                <a:cubicBezTo>
                  <a:pt x="2" y="61"/>
                  <a:pt x="1" y="83"/>
                  <a:pt x="1" y="10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13">
            <a:extLst>
              <a:ext uri="{FF2B5EF4-FFF2-40B4-BE49-F238E27FC236}">
                <a16:creationId xmlns:a16="http://schemas.microsoft.com/office/drawing/2014/main" id="{81002C75-7F6D-9649-8CA1-EC9D3E3D01D8}"/>
              </a:ext>
            </a:extLst>
          </p:cNvPr>
          <p:cNvSpPr>
            <a:spLocks/>
          </p:cNvSpPr>
          <p:nvPr userDrawn="1"/>
        </p:nvSpPr>
        <p:spPr bwMode="auto">
          <a:xfrm>
            <a:off x="2084464" y="3143250"/>
            <a:ext cx="1447800" cy="506413"/>
          </a:xfrm>
          <a:custGeom>
            <a:avLst/>
            <a:gdLst>
              <a:gd name="T0" fmla="*/ 9 w 380"/>
              <a:gd name="T1" fmla="*/ 103 h 133"/>
              <a:gd name="T2" fmla="*/ 15 w 380"/>
              <a:gd name="T3" fmla="*/ 123 h 133"/>
              <a:gd name="T4" fmla="*/ 41 w 380"/>
              <a:gd name="T5" fmla="*/ 130 h 133"/>
              <a:gd name="T6" fmla="*/ 269 w 380"/>
              <a:gd name="T7" fmla="*/ 132 h 133"/>
              <a:gd name="T8" fmla="*/ 341 w 380"/>
              <a:gd name="T9" fmla="*/ 131 h 133"/>
              <a:gd name="T10" fmla="*/ 369 w 380"/>
              <a:gd name="T11" fmla="*/ 122 h 133"/>
              <a:gd name="T12" fmla="*/ 377 w 380"/>
              <a:gd name="T13" fmla="*/ 101 h 133"/>
              <a:gd name="T14" fmla="*/ 379 w 380"/>
              <a:gd name="T15" fmla="*/ 29 h 133"/>
              <a:gd name="T16" fmla="*/ 376 w 380"/>
              <a:gd name="T17" fmla="*/ 13 h 133"/>
              <a:gd name="T18" fmla="*/ 345 w 380"/>
              <a:gd name="T19" fmla="*/ 4 h 133"/>
              <a:gd name="T20" fmla="*/ 115 w 380"/>
              <a:gd name="T21" fmla="*/ 3 h 133"/>
              <a:gd name="T22" fmla="*/ 65 w 380"/>
              <a:gd name="T23" fmla="*/ 3 h 133"/>
              <a:gd name="T24" fmla="*/ 20 w 380"/>
              <a:gd name="T25" fmla="*/ 6 h 133"/>
              <a:gd name="T26" fmla="*/ 9 w 380"/>
              <a:gd name="T27" fmla="*/ 10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133">
                <a:moveTo>
                  <a:pt x="9" y="103"/>
                </a:moveTo>
                <a:cubicBezTo>
                  <a:pt x="9" y="110"/>
                  <a:pt x="10" y="118"/>
                  <a:pt x="15" y="123"/>
                </a:cubicBezTo>
                <a:cubicBezTo>
                  <a:pt x="21" y="129"/>
                  <a:pt x="31" y="130"/>
                  <a:pt x="41" y="130"/>
                </a:cubicBezTo>
                <a:cubicBezTo>
                  <a:pt x="117" y="131"/>
                  <a:pt x="193" y="131"/>
                  <a:pt x="269" y="132"/>
                </a:cubicBezTo>
                <a:cubicBezTo>
                  <a:pt x="293" y="132"/>
                  <a:pt x="317" y="133"/>
                  <a:pt x="341" y="131"/>
                </a:cubicBezTo>
                <a:cubicBezTo>
                  <a:pt x="351" y="130"/>
                  <a:pt x="363" y="129"/>
                  <a:pt x="369" y="122"/>
                </a:cubicBezTo>
                <a:cubicBezTo>
                  <a:pt x="375" y="116"/>
                  <a:pt x="376" y="108"/>
                  <a:pt x="377" y="101"/>
                </a:cubicBezTo>
                <a:cubicBezTo>
                  <a:pt x="379" y="77"/>
                  <a:pt x="380" y="53"/>
                  <a:pt x="379" y="29"/>
                </a:cubicBezTo>
                <a:cubicBezTo>
                  <a:pt x="379" y="24"/>
                  <a:pt x="379" y="18"/>
                  <a:pt x="376" y="13"/>
                </a:cubicBezTo>
                <a:cubicBezTo>
                  <a:pt x="369" y="5"/>
                  <a:pt x="356" y="4"/>
                  <a:pt x="345" y="4"/>
                </a:cubicBezTo>
                <a:cubicBezTo>
                  <a:pt x="269" y="4"/>
                  <a:pt x="192" y="3"/>
                  <a:pt x="115" y="3"/>
                </a:cubicBezTo>
                <a:cubicBezTo>
                  <a:pt x="99" y="3"/>
                  <a:pt x="82" y="3"/>
                  <a:pt x="65" y="3"/>
                </a:cubicBezTo>
                <a:cubicBezTo>
                  <a:pt x="51" y="3"/>
                  <a:pt x="33" y="0"/>
                  <a:pt x="20" y="6"/>
                </a:cubicBezTo>
                <a:cubicBezTo>
                  <a:pt x="0" y="14"/>
                  <a:pt x="9" y="86"/>
                  <a:pt x="9" y="103"/>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1" name="Freeform 14">
            <a:extLst>
              <a:ext uri="{FF2B5EF4-FFF2-40B4-BE49-F238E27FC236}">
                <a16:creationId xmlns:a16="http://schemas.microsoft.com/office/drawing/2014/main" id="{029537CA-86F8-1943-954E-7AD129643915}"/>
              </a:ext>
            </a:extLst>
          </p:cNvPr>
          <p:cNvSpPr>
            <a:spLocks/>
          </p:cNvSpPr>
          <p:nvPr userDrawn="1"/>
        </p:nvSpPr>
        <p:spPr bwMode="auto">
          <a:xfrm>
            <a:off x="2084464" y="4492625"/>
            <a:ext cx="1447800" cy="533400"/>
          </a:xfrm>
          <a:custGeom>
            <a:avLst/>
            <a:gdLst>
              <a:gd name="T0" fmla="*/ 9 w 380"/>
              <a:gd name="T1" fmla="*/ 109 h 140"/>
              <a:gd name="T2" fmla="*/ 15 w 380"/>
              <a:gd name="T3" fmla="*/ 130 h 140"/>
              <a:gd name="T4" fmla="*/ 41 w 380"/>
              <a:gd name="T5" fmla="*/ 137 h 140"/>
              <a:gd name="T6" fmla="*/ 269 w 380"/>
              <a:gd name="T7" fmla="*/ 139 h 140"/>
              <a:gd name="T8" fmla="*/ 341 w 380"/>
              <a:gd name="T9" fmla="*/ 138 h 140"/>
              <a:gd name="T10" fmla="*/ 369 w 380"/>
              <a:gd name="T11" fmla="*/ 129 h 140"/>
              <a:gd name="T12" fmla="*/ 377 w 380"/>
              <a:gd name="T13" fmla="*/ 106 h 140"/>
              <a:gd name="T14" fmla="*/ 379 w 380"/>
              <a:gd name="T15" fmla="*/ 31 h 140"/>
              <a:gd name="T16" fmla="*/ 376 w 380"/>
              <a:gd name="T17" fmla="*/ 14 h 140"/>
              <a:gd name="T18" fmla="*/ 345 w 380"/>
              <a:gd name="T19" fmla="*/ 4 h 140"/>
              <a:gd name="T20" fmla="*/ 115 w 380"/>
              <a:gd name="T21" fmla="*/ 3 h 140"/>
              <a:gd name="T22" fmla="*/ 65 w 380"/>
              <a:gd name="T23" fmla="*/ 3 h 140"/>
              <a:gd name="T24" fmla="*/ 20 w 380"/>
              <a:gd name="T25" fmla="*/ 6 h 140"/>
              <a:gd name="T26" fmla="*/ 10 w 380"/>
              <a:gd name="T27" fmla="*/ 55 h 140"/>
              <a:gd name="T28" fmla="*/ 9 w 380"/>
              <a:gd name="T29" fmla="*/ 10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0" h="140">
                <a:moveTo>
                  <a:pt x="9" y="109"/>
                </a:moveTo>
                <a:cubicBezTo>
                  <a:pt x="9" y="116"/>
                  <a:pt x="10" y="124"/>
                  <a:pt x="15" y="130"/>
                </a:cubicBezTo>
                <a:cubicBezTo>
                  <a:pt x="21" y="136"/>
                  <a:pt x="31" y="137"/>
                  <a:pt x="41" y="137"/>
                </a:cubicBezTo>
                <a:cubicBezTo>
                  <a:pt x="117" y="138"/>
                  <a:pt x="193" y="139"/>
                  <a:pt x="269" y="139"/>
                </a:cubicBezTo>
                <a:cubicBezTo>
                  <a:pt x="293" y="140"/>
                  <a:pt x="317" y="140"/>
                  <a:pt x="341" y="138"/>
                </a:cubicBezTo>
                <a:cubicBezTo>
                  <a:pt x="351" y="137"/>
                  <a:pt x="363" y="136"/>
                  <a:pt x="369" y="129"/>
                </a:cubicBezTo>
                <a:cubicBezTo>
                  <a:pt x="375" y="123"/>
                  <a:pt x="376" y="114"/>
                  <a:pt x="377" y="106"/>
                </a:cubicBezTo>
                <a:cubicBezTo>
                  <a:pt x="379" y="81"/>
                  <a:pt x="380" y="56"/>
                  <a:pt x="379" y="31"/>
                </a:cubicBezTo>
                <a:cubicBezTo>
                  <a:pt x="379" y="25"/>
                  <a:pt x="379" y="19"/>
                  <a:pt x="376" y="14"/>
                </a:cubicBezTo>
                <a:cubicBezTo>
                  <a:pt x="369" y="5"/>
                  <a:pt x="356" y="4"/>
                  <a:pt x="345" y="4"/>
                </a:cubicBezTo>
                <a:cubicBezTo>
                  <a:pt x="269" y="4"/>
                  <a:pt x="192" y="4"/>
                  <a:pt x="115" y="3"/>
                </a:cubicBezTo>
                <a:cubicBezTo>
                  <a:pt x="99" y="3"/>
                  <a:pt x="82" y="3"/>
                  <a:pt x="65" y="3"/>
                </a:cubicBezTo>
                <a:cubicBezTo>
                  <a:pt x="51" y="3"/>
                  <a:pt x="33" y="0"/>
                  <a:pt x="20" y="6"/>
                </a:cubicBezTo>
                <a:cubicBezTo>
                  <a:pt x="0" y="15"/>
                  <a:pt x="11" y="39"/>
                  <a:pt x="10" y="55"/>
                </a:cubicBezTo>
                <a:cubicBezTo>
                  <a:pt x="10" y="73"/>
                  <a:pt x="9" y="91"/>
                  <a:pt x="9" y="109"/>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Freeform 15">
            <a:extLst>
              <a:ext uri="{FF2B5EF4-FFF2-40B4-BE49-F238E27FC236}">
                <a16:creationId xmlns:a16="http://schemas.microsoft.com/office/drawing/2014/main" id="{948BA34A-67B9-A64A-84B4-0DAC2ACDE041}"/>
              </a:ext>
            </a:extLst>
          </p:cNvPr>
          <p:cNvSpPr>
            <a:spLocks/>
          </p:cNvSpPr>
          <p:nvPr userDrawn="1"/>
        </p:nvSpPr>
        <p:spPr bwMode="auto">
          <a:xfrm>
            <a:off x="2100339" y="3810000"/>
            <a:ext cx="1404938" cy="544513"/>
          </a:xfrm>
          <a:custGeom>
            <a:avLst/>
            <a:gdLst>
              <a:gd name="T0" fmla="*/ 6 w 369"/>
              <a:gd name="T1" fmla="*/ 115 h 143"/>
              <a:gd name="T2" fmla="*/ 12 w 369"/>
              <a:gd name="T3" fmla="*/ 134 h 143"/>
              <a:gd name="T4" fmla="*/ 30 w 369"/>
              <a:gd name="T5" fmla="*/ 139 h 143"/>
              <a:gd name="T6" fmla="*/ 341 w 369"/>
              <a:gd name="T7" fmla="*/ 139 h 143"/>
              <a:gd name="T8" fmla="*/ 364 w 369"/>
              <a:gd name="T9" fmla="*/ 132 h 143"/>
              <a:gd name="T10" fmla="*/ 369 w 369"/>
              <a:gd name="T11" fmla="*/ 111 h 143"/>
              <a:gd name="T12" fmla="*/ 369 w 369"/>
              <a:gd name="T13" fmla="*/ 31 h 143"/>
              <a:gd name="T14" fmla="*/ 362 w 369"/>
              <a:gd name="T15" fmla="*/ 8 h 143"/>
              <a:gd name="T16" fmla="*/ 334 w 369"/>
              <a:gd name="T17" fmla="*/ 0 h 143"/>
              <a:gd name="T18" fmla="*/ 49 w 369"/>
              <a:gd name="T19" fmla="*/ 0 h 143"/>
              <a:gd name="T20" fmla="*/ 17 w 369"/>
              <a:gd name="T21" fmla="*/ 6 h 143"/>
              <a:gd name="T22" fmla="*/ 7 w 369"/>
              <a:gd name="T23" fmla="*/ 49 h 143"/>
              <a:gd name="T24" fmla="*/ 6 w 369"/>
              <a:gd name="T25"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143">
                <a:moveTo>
                  <a:pt x="6" y="115"/>
                </a:moveTo>
                <a:cubicBezTo>
                  <a:pt x="6" y="122"/>
                  <a:pt x="7" y="130"/>
                  <a:pt x="12" y="134"/>
                </a:cubicBezTo>
                <a:cubicBezTo>
                  <a:pt x="17" y="138"/>
                  <a:pt x="23" y="139"/>
                  <a:pt x="30" y="139"/>
                </a:cubicBezTo>
                <a:cubicBezTo>
                  <a:pt x="133" y="143"/>
                  <a:pt x="237" y="143"/>
                  <a:pt x="341" y="139"/>
                </a:cubicBezTo>
                <a:cubicBezTo>
                  <a:pt x="349" y="138"/>
                  <a:pt x="358" y="138"/>
                  <a:pt x="364" y="132"/>
                </a:cubicBezTo>
                <a:cubicBezTo>
                  <a:pt x="369" y="127"/>
                  <a:pt x="369" y="118"/>
                  <a:pt x="369" y="111"/>
                </a:cubicBezTo>
                <a:cubicBezTo>
                  <a:pt x="369" y="84"/>
                  <a:pt x="369" y="58"/>
                  <a:pt x="369" y="31"/>
                </a:cubicBezTo>
                <a:cubicBezTo>
                  <a:pt x="369" y="23"/>
                  <a:pt x="368" y="14"/>
                  <a:pt x="362" y="8"/>
                </a:cubicBezTo>
                <a:cubicBezTo>
                  <a:pt x="356" y="1"/>
                  <a:pt x="344" y="0"/>
                  <a:pt x="334" y="0"/>
                </a:cubicBezTo>
                <a:cubicBezTo>
                  <a:pt x="239" y="0"/>
                  <a:pt x="144" y="0"/>
                  <a:pt x="49" y="0"/>
                </a:cubicBezTo>
                <a:cubicBezTo>
                  <a:pt x="38" y="0"/>
                  <a:pt x="27" y="1"/>
                  <a:pt x="17" y="6"/>
                </a:cubicBezTo>
                <a:cubicBezTo>
                  <a:pt x="0" y="15"/>
                  <a:pt x="7" y="34"/>
                  <a:pt x="7" y="49"/>
                </a:cubicBezTo>
                <a:cubicBezTo>
                  <a:pt x="7" y="71"/>
                  <a:pt x="7" y="93"/>
                  <a:pt x="6" y="11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63" name="Group 62">
            <a:extLst>
              <a:ext uri="{FF2B5EF4-FFF2-40B4-BE49-F238E27FC236}">
                <a16:creationId xmlns:a16="http://schemas.microsoft.com/office/drawing/2014/main" id="{19618838-979A-B140-B1F3-304B1D7B7989}"/>
              </a:ext>
            </a:extLst>
          </p:cNvPr>
          <p:cNvGrpSpPr/>
          <p:nvPr userDrawn="1"/>
        </p:nvGrpSpPr>
        <p:grpSpPr>
          <a:xfrm>
            <a:off x="3127451" y="3452812"/>
            <a:ext cx="777876" cy="1557338"/>
            <a:chOff x="3997325" y="3140075"/>
            <a:chExt cx="777876" cy="1557338"/>
          </a:xfrm>
        </p:grpSpPr>
        <p:sp>
          <p:nvSpPr>
            <p:cNvPr id="64" name="Freeform 16">
              <a:extLst>
                <a:ext uri="{FF2B5EF4-FFF2-40B4-BE49-F238E27FC236}">
                  <a16:creationId xmlns:a16="http://schemas.microsoft.com/office/drawing/2014/main" id="{98F9A9C8-EA0D-7E4F-AF87-CDFA709666C4}"/>
                </a:ext>
              </a:extLst>
            </p:cNvPr>
            <p:cNvSpPr>
              <a:spLocks/>
            </p:cNvSpPr>
            <p:nvPr/>
          </p:nvSpPr>
          <p:spPr bwMode="auto">
            <a:xfrm>
              <a:off x="4237038" y="3140075"/>
              <a:ext cx="484188" cy="433388"/>
            </a:xfrm>
            <a:custGeom>
              <a:avLst/>
              <a:gdLst>
                <a:gd name="T0" fmla="*/ 58 w 127"/>
                <a:gd name="T1" fmla="*/ 0 h 114"/>
                <a:gd name="T2" fmla="*/ 30 w 127"/>
                <a:gd name="T3" fmla="*/ 8 h 114"/>
                <a:gd name="T4" fmla="*/ 8 w 127"/>
                <a:gd name="T5" fmla="*/ 35 h 114"/>
                <a:gd name="T6" fmla="*/ 2 w 127"/>
                <a:gd name="T7" fmla="*/ 67 h 114"/>
                <a:gd name="T8" fmla="*/ 13 w 127"/>
                <a:gd name="T9" fmla="*/ 91 h 114"/>
                <a:gd name="T10" fmla="*/ 36 w 127"/>
                <a:gd name="T11" fmla="*/ 110 h 114"/>
                <a:gd name="T12" fmla="*/ 65 w 127"/>
                <a:gd name="T13" fmla="*/ 112 h 114"/>
                <a:gd name="T14" fmla="*/ 94 w 127"/>
                <a:gd name="T15" fmla="*/ 105 h 114"/>
                <a:gd name="T16" fmla="*/ 123 w 127"/>
                <a:gd name="T17" fmla="*/ 90 h 114"/>
                <a:gd name="T18" fmla="*/ 126 w 127"/>
                <a:gd name="T19" fmla="*/ 72 h 114"/>
                <a:gd name="T20" fmla="*/ 107 w 127"/>
                <a:gd name="T21" fmla="*/ 21 h 114"/>
                <a:gd name="T22" fmla="*/ 89 w 127"/>
                <a:gd name="T23" fmla="*/ 3 h 114"/>
                <a:gd name="T24" fmla="*/ 58 w 127"/>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4">
                  <a:moveTo>
                    <a:pt x="58" y="0"/>
                  </a:moveTo>
                  <a:cubicBezTo>
                    <a:pt x="48" y="1"/>
                    <a:pt x="38" y="3"/>
                    <a:pt x="30" y="8"/>
                  </a:cubicBezTo>
                  <a:cubicBezTo>
                    <a:pt x="20" y="15"/>
                    <a:pt x="13" y="25"/>
                    <a:pt x="8" y="35"/>
                  </a:cubicBezTo>
                  <a:cubicBezTo>
                    <a:pt x="3" y="45"/>
                    <a:pt x="0" y="56"/>
                    <a:pt x="2" y="67"/>
                  </a:cubicBezTo>
                  <a:cubicBezTo>
                    <a:pt x="3" y="76"/>
                    <a:pt x="8" y="84"/>
                    <a:pt x="13" y="91"/>
                  </a:cubicBezTo>
                  <a:cubicBezTo>
                    <a:pt x="19" y="100"/>
                    <a:pt x="27" y="107"/>
                    <a:pt x="36" y="110"/>
                  </a:cubicBezTo>
                  <a:cubicBezTo>
                    <a:pt x="45" y="114"/>
                    <a:pt x="56" y="113"/>
                    <a:pt x="65" y="112"/>
                  </a:cubicBezTo>
                  <a:cubicBezTo>
                    <a:pt x="75" y="110"/>
                    <a:pt x="84" y="107"/>
                    <a:pt x="94" y="105"/>
                  </a:cubicBezTo>
                  <a:cubicBezTo>
                    <a:pt x="105" y="102"/>
                    <a:pt x="117" y="100"/>
                    <a:pt x="123" y="90"/>
                  </a:cubicBezTo>
                  <a:cubicBezTo>
                    <a:pt x="127" y="85"/>
                    <a:pt x="127" y="78"/>
                    <a:pt x="126" y="72"/>
                  </a:cubicBezTo>
                  <a:cubicBezTo>
                    <a:pt x="125" y="53"/>
                    <a:pt x="118" y="35"/>
                    <a:pt x="107" y="21"/>
                  </a:cubicBezTo>
                  <a:cubicBezTo>
                    <a:pt x="102" y="15"/>
                    <a:pt x="96" y="6"/>
                    <a:pt x="89" y="3"/>
                  </a:cubicBezTo>
                  <a:cubicBezTo>
                    <a:pt x="80" y="0"/>
                    <a:pt x="67" y="0"/>
                    <a:pt x="58" y="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9" name="Freeform 17">
              <a:extLst>
                <a:ext uri="{FF2B5EF4-FFF2-40B4-BE49-F238E27FC236}">
                  <a16:creationId xmlns:a16="http://schemas.microsoft.com/office/drawing/2014/main" id="{AC2C4515-56BF-D44A-9455-92B9E00A0CD9}"/>
                </a:ext>
              </a:extLst>
            </p:cNvPr>
            <p:cNvSpPr>
              <a:spLocks/>
            </p:cNvSpPr>
            <p:nvPr/>
          </p:nvSpPr>
          <p:spPr bwMode="auto">
            <a:xfrm>
              <a:off x="3997325" y="3565525"/>
              <a:ext cx="754063" cy="457200"/>
            </a:xfrm>
            <a:custGeom>
              <a:avLst/>
              <a:gdLst>
                <a:gd name="T0" fmla="*/ 41 w 198"/>
                <a:gd name="T1" fmla="*/ 18 h 120"/>
                <a:gd name="T2" fmla="*/ 7 w 198"/>
                <a:gd name="T3" fmla="*/ 49 h 120"/>
                <a:gd name="T4" fmla="*/ 8 w 198"/>
                <a:gd name="T5" fmla="*/ 94 h 120"/>
                <a:gd name="T6" fmla="*/ 49 w 198"/>
                <a:gd name="T7" fmla="*/ 118 h 120"/>
                <a:gd name="T8" fmla="*/ 99 w 198"/>
                <a:gd name="T9" fmla="*/ 113 h 120"/>
                <a:gd name="T10" fmla="*/ 154 w 198"/>
                <a:gd name="T11" fmla="*/ 102 h 120"/>
                <a:gd name="T12" fmla="*/ 177 w 198"/>
                <a:gd name="T13" fmla="*/ 96 h 120"/>
                <a:gd name="T14" fmla="*/ 194 w 198"/>
                <a:gd name="T15" fmla="*/ 81 h 120"/>
                <a:gd name="T16" fmla="*/ 196 w 198"/>
                <a:gd name="T17" fmla="*/ 59 h 120"/>
                <a:gd name="T18" fmla="*/ 188 w 198"/>
                <a:gd name="T19" fmla="*/ 38 h 120"/>
                <a:gd name="T20" fmla="*/ 167 w 198"/>
                <a:gd name="T21" fmla="*/ 11 h 120"/>
                <a:gd name="T22" fmla="*/ 128 w 198"/>
                <a:gd name="T23" fmla="*/ 0 h 120"/>
                <a:gd name="T24" fmla="*/ 84 w 198"/>
                <a:gd name="T25" fmla="*/ 10 h 120"/>
                <a:gd name="T26" fmla="*/ 41 w 198"/>
                <a:gd name="T27"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20">
                  <a:moveTo>
                    <a:pt x="41" y="18"/>
                  </a:moveTo>
                  <a:cubicBezTo>
                    <a:pt x="27" y="24"/>
                    <a:pt x="14" y="35"/>
                    <a:pt x="7" y="49"/>
                  </a:cubicBezTo>
                  <a:cubicBezTo>
                    <a:pt x="0" y="63"/>
                    <a:pt x="0" y="81"/>
                    <a:pt x="8" y="94"/>
                  </a:cubicBezTo>
                  <a:cubicBezTo>
                    <a:pt x="16" y="109"/>
                    <a:pt x="33" y="116"/>
                    <a:pt x="49" y="118"/>
                  </a:cubicBezTo>
                  <a:cubicBezTo>
                    <a:pt x="66" y="120"/>
                    <a:pt x="82" y="117"/>
                    <a:pt x="99" y="113"/>
                  </a:cubicBezTo>
                  <a:cubicBezTo>
                    <a:pt x="117" y="110"/>
                    <a:pt x="136" y="106"/>
                    <a:pt x="154" y="102"/>
                  </a:cubicBezTo>
                  <a:cubicBezTo>
                    <a:pt x="162" y="101"/>
                    <a:pt x="170" y="99"/>
                    <a:pt x="177" y="96"/>
                  </a:cubicBezTo>
                  <a:cubicBezTo>
                    <a:pt x="184" y="93"/>
                    <a:pt x="191" y="88"/>
                    <a:pt x="194" y="81"/>
                  </a:cubicBezTo>
                  <a:cubicBezTo>
                    <a:pt x="198" y="74"/>
                    <a:pt x="198" y="66"/>
                    <a:pt x="196" y="59"/>
                  </a:cubicBezTo>
                  <a:cubicBezTo>
                    <a:pt x="195" y="51"/>
                    <a:pt x="192" y="44"/>
                    <a:pt x="188" y="38"/>
                  </a:cubicBezTo>
                  <a:cubicBezTo>
                    <a:pt x="183" y="27"/>
                    <a:pt x="176" y="17"/>
                    <a:pt x="167" y="11"/>
                  </a:cubicBezTo>
                  <a:cubicBezTo>
                    <a:pt x="156" y="2"/>
                    <a:pt x="141" y="0"/>
                    <a:pt x="128" y="0"/>
                  </a:cubicBezTo>
                  <a:cubicBezTo>
                    <a:pt x="113" y="1"/>
                    <a:pt x="99" y="7"/>
                    <a:pt x="84" y="10"/>
                  </a:cubicBezTo>
                  <a:cubicBezTo>
                    <a:pt x="70" y="12"/>
                    <a:pt x="56" y="12"/>
                    <a:pt x="41" y="18"/>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0" name="Freeform 18">
              <a:extLst>
                <a:ext uri="{FF2B5EF4-FFF2-40B4-BE49-F238E27FC236}">
                  <a16:creationId xmlns:a16="http://schemas.microsoft.com/office/drawing/2014/main" id="{E9987A4A-B761-DE4F-AF7F-6C6D2AD67C3C}"/>
                </a:ext>
              </a:extLst>
            </p:cNvPr>
            <p:cNvSpPr>
              <a:spLocks/>
            </p:cNvSpPr>
            <p:nvPr/>
          </p:nvSpPr>
          <p:spPr bwMode="auto">
            <a:xfrm>
              <a:off x="4024313" y="3965575"/>
              <a:ext cx="750888" cy="442913"/>
            </a:xfrm>
            <a:custGeom>
              <a:avLst/>
              <a:gdLst>
                <a:gd name="T0" fmla="*/ 1 w 197"/>
                <a:gd name="T1" fmla="*/ 61 h 116"/>
                <a:gd name="T2" fmla="*/ 24 w 197"/>
                <a:gd name="T3" fmla="*/ 107 h 116"/>
                <a:gd name="T4" fmla="*/ 58 w 197"/>
                <a:gd name="T5" fmla="*/ 115 h 116"/>
                <a:gd name="T6" fmla="*/ 92 w 197"/>
                <a:gd name="T7" fmla="*/ 112 h 116"/>
                <a:gd name="T8" fmla="*/ 149 w 197"/>
                <a:gd name="T9" fmla="*/ 103 h 116"/>
                <a:gd name="T10" fmla="*/ 174 w 197"/>
                <a:gd name="T11" fmla="*/ 97 h 116"/>
                <a:gd name="T12" fmla="*/ 193 w 197"/>
                <a:gd name="T13" fmla="*/ 81 h 116"/>
                <a:gd name="T14" fmla="*/ 195 w 197"/>
                <a:gd name="T15" fmla="*/ 54 h 116"/>
                <a:gd name="T16" fmla="*/ 182 w 197"/>
                <a:gd name="T17" fmla="*/ 29 h 116"/>
                <a:gd name="T18" fmla="*/ 158 w 197"/>
                <a:gd name="T19" fmla="*/ 6 h 116"/>
                <a:gd name="T20" fmla="*/ 119 w 197"/>
                <a:gd name="T21" fmla="*/ 2 h 116"/>
                <a:gd name="T22" fmla="*/ 54 w 197"/>
                <a:gd name="T23" fmla="*/ 13 h 116"/>
                <a:gd name="T24" fmla="*/ 11 w 197"/>
                <a:gd name="T25" fmla="*/ 35 h 116"/>
                <a:gd name="T26" fmla="*/ 1 w 197"/>
                <a:gd name="T2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16">
                  <a:moveTo>
                    <a:pt x="1" y="61"/>
                  </a:moveTo>
                  <a:cubicBezTo>
                    <a:pt x="0" y="79"/>
                    <a:pt x="9" y="97"/>
                    <a:pt x="24" y="107"/>
                  </a:cubicBezTo>
                  <a:cubicBezTo>
                    <a:pt x="34" y="113"/>
                    <a:pt x="46" y="115"/>
                    <a:pt x="58" y="115"/>
                  </a:cubicBezTo>
                  <a:cubicBezTo>
                    <a:pt x="69" y="116"/>
                    <a:pt x="81" y="114"/>
                    <a:pt x="92" y="112"/>
                  </a:cubicBezTo>
                  <a:cubicBezTo>
                    <a:pt x="111" y="109"/>
                    <a:pt x="130" y="106"/>
                    <a:pt x="149" y="103"/>
                  </a:cubicBezTo>
                  <a:cubicBezTo>
                    <a:pt x="158" y="101"/>
                    <a:pt x="166" y="100"/>
                    <a:pt x="174" y="97"/>
                  </a:cubicBezTo>
                  <a:cubicBezTo>
                    <a:pt x="181" y="94"/>
                    <a:pt x="189" y="89"/>
                    <a:pt x="193" y="81"/>
                  </a:cubicBezTo>
                  <a:cubicBezTo>
                    <a:pt x="197" y="73"/>
                    <a:pt x="197" y="63"/>
                    <a:pt x="195" y="54"/>
                  </a:cubicBezTo>
                  <a:cubicBezTo>
                    <a:pt x="193" y="45"/>
                    <a:pt x="188" y="37"/>
                    <a:pt x="182" y="29"/>
                  </a:cubicBezTo>
                  <a:cubicBezTo>
                    <a:pt x="176" y="20"/>
                    <a:pt x="168" y="11"/>
                    <a:pt x="158" y="6"/>
                  </a:cubicBezTo>
                  <a:cubicBezTo>
                    <a:pt x="146" y="0"/>
                    <a:pt x="132" y="1"/>
                    <a:pt x="119" y="2"/>
                  </a:cubicBezTo>
                  <a:cubicBezTo>
                    <a:pt x="97" y="5"/>
                    <a:pt x="76" y="8"/>
                    <a:pt x="54" y="13"/>
                  </a:cubicBezTo>
                  <a:cubicBezTo>
                    <a:pt x="38" y="17"/>
                    <a:pt x="22" y="21"/>
                    <a:pt x="11" y="35"/>
                  </a:cubicBezTo>
                  <a:cubicBezTo>
                    <a:pt x="6" y="43"/>
                    <a:pt x="2" y="52"/>
                    <a:pt x="1" y="61"/>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1" name="Freeform 19">
              <a:extLst>
                <a:ext uri="{FF2B5EF4-FFF2-40B4-BE49-F238E27FC236}">
                  <a16:creationId xmlns:a16="http://schemas.microsoft.com/office/drawing/2014/main" id="{DC88F499-A9B1-B84A-B4CC-E6B4E81A5E16}"/>
                </a:ext>
              </a:extLst>
            </p:cNvPr>
            <p:cNvSpPr>
              <a:spLocks/>
            </p:cNvSpPr>
            <p:nvPr/>
          </p:nvSpPr>
          <p:spPr bwMode="auto">
            <a:xfrm>
              <a:off x="4160838" y="4351338"/>
              <a:ext cx="595313" cy="346075"/>
            </a:xfrm>
            <a:custGeom>
              <a:avLst/>
              <a:gdLst>
                <a:gd name="T0" fmla="*/ 4 w 156"/>
                <a:gd name="T1" fmla="*/ 62 h 91"/>
                <a:gd name="T2" fmla="*/ 38 w 156"/>
                <a:gd name="T3" fmla="*/ 88 h 91"/>
                <a:gd name="T4" fmla="*/ 82 w 156"/>
                <a:gd name="T5" fmla="*/ 88 h 91"/>
                <a:gd name="T6" fmla="*/ 127 w 156"/>
                <a:gd name="T7" fmla="*/ 76 h 91"/>
                <a:gd name="T8" fmla="*/ 149 w 156"/>
                <a:gd name="T9" fmla="*/ 62 h 91"/>
                <a:gd name="T10" fmla="*/ 149 w 156"/>
                <a:gd name="T11" fmla="*/ 26 h 91"/>
                <a:gd name="T12" fmla="*/ 132 w 156"/>
                <a:gd name="T13" fmla="*/ 4 h 91"/>
                <a:gd name="T14" fmla="*/ 105 w 156"/>
                <a:gd name="T15" fmla="*/ 2 h 91"/>
                <a:gd name="T16" fmla="*/ 41 w 156"/>
                <a:gd name="T17" fmla="*/ 12 h 91"/>
                <a:gd name="T18" fmla="*/ 14 w 156"/>
                <a:gd name="T19" fmla="*/ 16 h 91"/>
                <a:gd name="T20" fmla="*/ 2 w 156"/>
                <a:gd name="T21" fmla="*/ 35 h 91"/>
                <a:gd name="T22" fmla="*/ 4 w 156"/>
                <a:gd name="T23" fmla="*/ 6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91">
                  <a:moveTo>
                    <a:pt x="4" y="62"/>
                  </a:moveTo>
                  <a:cubicBezTo>
                    <a:pt x="11" y="75"/>
                    <a:pt x="24" y="84"/>
                    <a:pt x="38" y="88"/>
                  </a:cubicBezTo>
                  <a:cubicBezTo>
                    <a:pt x="53" y="91"/>
                    <a:pt x="68" y="90"/>
                    <a:pt x="82" y="88"/>
                  </a:cubicBezTo>
                  <a:cubicBezTo>
                    <a:pt x="98" y="85"/>
                    <a:pt x="113" y="81"/>
                    <a:pt x="127" y="76"/>
                  </a:cubicBezTo>
                  <a:cubicBezTo>
                    <a:pt x="136" y="73"/>
                    <a:pt x="144" y="70"/>
                    <a:pt x="149" y="62"/>
                  </a:cubicBezTo>
                  <a:cubicBezTo>
                    <a:pt x="156" y="52"/>
                    <a:pt x="154" y="37"/>
                    <a:pt x="149" y="26"/>
                  </a:cubicBezTo>
                  <a:cubicBezTo>
                    <a:pt x="146" y="17"/>
                    <a:pt x="141" y="8"/>
                    <a:pt x="132" y="4"/>
                  </a:cubicBezTo>
                  <a:cubicBezTo>
                    <a:pt x="124" y="0"/>
                    <a:pt x="114" y="1"/>
                    <a:pt x="105" y="2"/>
                  </a:cubicBezTo>
                  <a:cubicBezTo>
                    <a:pt x="83" y="6"/>
                    <a:pt x="62" y="9"/>
                    <a:pt x="41" y="12"/>
                  </a:cubicBezTo>
                  <a:cubicBezTo>
                    <a:pt x="33" y="13"/>
                    <a:pt x="21" y="13"/>
                    <a:pt x="14" y="16"/>
                  </a:cubicBezTo>
                  <a:cubicBezTo>
                    <a:pt x="8" y="19"/>
                    <a:pt x="4" y="29"/>
                    <a:pt x="2" y="35"/>
                  </a:cubicBezTo>
                  <a:cubicBezTo>
                    <a:pt x="0" y="44"/>
                    <a:pt x="0" y="53"/>
                    <a:pt x="4" y="62"/>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sp>
        <p:nvSpPr>
          <p:cNvPr id="92" name="Freeform 20">
            <a:extLst>
              <a:ext uri="{FF2B5EF4-FFF2-40B4-BE49-F238E27FC236}">
                <a16:creationId xmlns:a16="http://schemas.microsoft.com/office/drawing/2014/main" id="{873B84C6-DAFD-3543-A803-459982834BF5}"/>
              </a:ext>
            </a:extLst>
          </p:cNvPr>
          <p:cNvSpPr>
            <a:spLocks/>
          </p:cNvSpPr>
          <p:nvPr userDrawn="1"/>
        </p:nvSpPr>
        <p:spPr bwMode="auto">
          <a:xfrm>
            <a:off x="1270076" y="2998787"/>
            <a:ext cx="1008063" cy="2598738"/>
          </a:xfrm>
          <a:custGeom>
            <a:avLst/>
            <a:gdLst>
              <a:gd name="T0" fmla="*/ 27 w 265"/>
              <a:gd name="T1" fmla="*/ 663 h 682"/>
              <a:gd name="T2" fmla="*/ 10 w 265"/>
              <a:gd name="T3" fmla="*/ 378 h 682"/>
              <a:gd name="T4" fmla="*/ 80 w 265"/>
              <a:gd name="T5" fmla="*/ 97 h 682"/>
              <a:gd name="T6" fmla="*/ 81 w 265"/>
              <a:gd name="T7" fmla="*/ 41 h 682"/>
              <a:gd name="T8" fmla="*/ 117 w 265"/>
              <a:gd name="T9" fmla="*/ 2 h 682"/>
              <a:gd name="T10" fmla="*/ 169 w 265"/>
              <a:gd name="T11" fmla="*/ 44 h 682"/>
              <a:gd name="T12" fmla="*/ 175 w 265"/>
              <a:gd name="T13" fmla="*/ 186 h 682"/>
              <a:gd name="T14" fmla="*/ 155 w 265"/>
              <a:gd name="T15" fmla="*/ 263 h 682"/>
              <a:gd name="T16" fmla="*/ 217 w 265"/>
              <a:gd name="T17" fmla="*/ 368 h 682"/>
              <a:gd name="T18" fmla="*/ 262 w 265"/>
              <a:gd name="T19" fmla="*/ 525 h 682"/>
              <a:gd name="T20" fmla="*/ 212 w 265"/>
              <a:gd name="T21"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682">
                <a:moveTo>
                  <a:pt x="27" y="663"/>
                </a:moveTo>
                <a:cubicBezTo>
                  <a:pt x="42" y="569"/>
                  <a:pt x="0" y="473"/>
                  <a:pt x="10" y="378"/>
                </a:cubicBezTo>
                <a:cubicBezTo>
                  <a:pt x="20" y="282"/>
                  <a:pt x="82" y="194"/>
                  <a:pt x="80" y="97"/>
                </a:cubicBezTo>
                <a:cubicBezTo>
                  <a:pt x="79" y="78"/>
                  <a:pt x="77" y="59"/>
                  <a:pt x="81" y="41"/>
                </a:cubicBezTo>
                <a:cubicBezTo>
                  <a:pt x="85" y="23"/>
                  <a:pt x="98" y="4"/>
                  <a:pt x="117" y="2"/>
                </a:cubicBezTo>
                <a:cubicBezTo>
                  <a:pt x="141" y="0"/>
                  <a:pt x="159" y="22"/>
                  <a:pt x="169" y="44"/>
                </a:cubicBezTo>
                <a:cubicBezTo>
                  <a:pt x="188" y="89"/>
                  <a:pt x="190" y="140"/>
                  <a:pt x="175" y="186"/>
                </a:cubicBezTo>
                <a:cubicBezTo>
                  <a:pt x="167" y="211"/>
                  <a:pt x="154" y="237"/>
                  <a:pt x="155" y="263"/>
                </a:cubicBezTo>
                <a:cubicBezTo>
                  <a:pt x="157" y="305"/>
                  <a:pt x="193" y="335"/>
                  <a:pt x="217" y="368"/>
                </a:cubicBezTo>
                <a:cubicBezTo>
                  <a:pt x="250" y="413"/>
                  <a:pt x="265" y="470"/>
                  <a:pt x="262" y="525"/>
                </a:cubicBezTo>
                <a:cubicBezTo>
                  <a:pt x="260" y="580"/>
                  <a:pt x="241" y="634"/>
                  <a:pt x="212" y="682"/>
                </a:cubicBezTo>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0" name="Freeform 31">
            <a:extLst>
              <a:ext uri="{FF2B5EF4-FFF2-40B4-BE49-F238E27FC236}">
                <a16:creationId xmlns:a16="http://schemas.microsoft.com/office/drawing/2014/main" id="{31EE530A-3BD0-4A42-8CCD-735F18C24371}"/>
              </a:ext>
            </a:extLst>
          </p:cNvPr>
          <p:cNvSpPr>
            <a:spLocks/>
          </p:cNvSpPr>
          <p:nvPr userDrawn="1"/>
        </p:nvSpPr>
        <p:spPr bwMode="auto">
          <a:xfrm>
            <a:off x="4857163" y="5328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111" name="Group 110">
            <a:extLst>
              <a:ext uri="{FF2B5EF4-FFF2-40B4-BE49-F238E27FC236}">
                <a16:creationId xmlns:a16="http://schemas.microsoft.com/office/drawing/2014/main" id="{BE8D07DF-5677-0D4F-827D-E991F51E77B2}"/>
              </a:ext>
            </a:extLst>
          </p:cNvPr>
          <p:cNvGrpSpPr/>
          <p:nvPr userDrawn="1"/>
        </p:nvGrpSpPr>
        <p:grpSpPr>
          <a:xfrm rot="16200000">
            <a:off x="-847812" y="1575746"/>
            <a:ext cx="2530305" cy="138107"/>
            <a:chOff x="2502568" y="6027821"/>
            <a:chExt cx="6689559" cy="365125"/>
          </a:xfrm>
        </p:grpSpPr>
        <p:pic>
          <p:nvPicPr>
            <p:cNvPr id="112" name="Picture 111" descr="Text, logo&#10;&#10;Description automatically generated">
              <a:extLst>
                <a:ext uri="{FF2B5EF4-FFF2-40B4-BE49-F238E27FC236}">
                  <a16:creationId xmlns:a16="http://schemas.microsoft.com/office/drawing/2014/main" id="{8C93EA78-7E5B-D442-A4F9-252824AB74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3" name="Picture 112" descr="Text, logo&#10;&#10;Description automatically generated">
              <a:extLst>
                <a:ext uri="{FF2B5EF4-FFF2-40B4-BE49-F238E27FC236}">
                  <a16:creationId xmlns:a16="http://schemas.microsoft.com/office/drawing/2014/main" id="{7F1C0CDE-EC6C-B44C-A025-C000A935DB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15" name="Text Placeholder 23">
            <a:extLst>
              <a:ext uri="{FF2B5EF4-FFF2-40B4-BE49-F238E27FC236}">
                <a16:creationId xmlns:a16="http://schemas.microsoft.com/office/drawing/2014/main" id="{F92B0A3F-EE1F-C046-AC7F-56F6721092DE}"/>
              </a:ext>
            </a:extLst>
          </p:cNvPr>
          <p:cNvSpPr>
            <a:spLocks noGrp="1"/>
          </p:cNvSpPr>
          <p:nvPr>
            <p:ph type="body" sz="quarter" idx="38" hasCustomPrompt="1"/>
          </p:nvPr>
        </p:nvSpPr>
        <p:spPr>
          <a:xfrm>
            <a:off x="4868416" y="7403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01</a:t>
            </a:r>
          </a:p>
        </p:txBody>
      </p:sp>
      <p:sp>
        <p:nvSpPr>
          <p:cNvPr id="116" name="Text Placeholder 23">
            <a:extLst>
              <a:ext uri="{FF2B5EF4-FFF2-40B4-BE49-F238E27FC236}">
                <a16:creationId xmlns:a16="http://schemas.microsoft.com/office/drawing/2014/main" id="{FC7C6AD9-DFCD-3444-A5B7-98088FA48903}"/>
              </a:ext>
            </a:extLst>
          </p:cNvPr>
          <p:cNvSpPr>
            <a:spLocks noGrp="1"/>
          </p:cNvSpPr>
          <p:nvPr>
            <p:ph type="body" sz="quarter" idx="41" hasCustomPrompt="1"/>
          </p:nvPr>
        </p:nvSpPr>
        <p:spPr>
          <a:xfrm>
            <a:off x="6078117" y="7667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117" name="Text Placeholder 23">
            <a:extLst>
              <a:ext uri="{FF2B5EF4-FFF2-40B4-BE49-F238E27FC236}">
                <a16:creationId xmlns:a16="http://schemas.microsoft.com/office/drawing/2014/main" id="{6EB9A5FD-D13E-764B-9DFB-06F737253C34}"/>
              </a:ext>
            </a:extLst>
          </p:cNvPr>
          <p:cNvSpPr>
            <a:spLocks noGrp="1"/>
          </p:cNvSpPr>
          <p:nvPr>
            <p:ph type="body" sz="quarter" idx="42" hasCustomPrompt="1"/>
          </p:nvPr>
        </p:nvSpPr>
        <p:spPr>
          <a:xfrm>
            <a:off x="6078117" y="1270300"/>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19" name="Freeform 30">
            <a:extLst>
              <a:ext uri="{FF2B5EF4-FFF2-40B4-BE49-F238E27FC236}">
                <a16:creationId xmlns:a16="http://schemas.microsoft.com/office/drawing/2014/main" id="{1A17A542-D44D-744D-ABF0-096292921B2F}"/>
              </a:ext>
            </a:extLst>
          </p:cNvPr>
          <p:cNvSpPr>
            <a:spLocks/>
          </p:cNvSpPr>
          <p:nvPr userDrawn="1"/>
        </p:nvSpPr>
        <p:spPr bwMode="auto">
          <a:xfrm>
            <a:off x="4875045" y="20888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3BDB7"/>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0" name="Freeform 31">
            <a:extLst>
              <a:ext uri="{FF2B5EF4-FFF2-40B4-BE49-F238E27FC236}">
                <a16:creationId xmlns:a16="http://schemas.microsoft.com/office/drawing/2014/main" id="{8FAB8B35-9DAF-4C45-9546-6EAD3EB3056A}"/>
              </a:ext>
            </a:extLst>
          </p:cNvPr>
          <p:cNvSpPr>
            <a:spLocks/>
          </p:cNvSpPr>
          <p:nvPr userDrawn="1"/>
        </p:nvSpPr>
        <p:spPr bwMode="auto">
          <a:xfrm>
            <a:off x="4857163" y="20060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1" name="Text Placeholder 23">
            <a:extLst>
              <a:ext uri="{FF2B5EF4-FFF2-40B4-BE49-F238E27FC236}">
                <a16:creationId xmlns:a16="http://schemas.microsoft.com/office/drawing/2014/main" id="{C206B386-04F3-A647-AB7D-7FC07E6D9770}"/>
              </a:ext>
            </a:extLst>
          </p:cNvPr>
          <p:cNvSpPr>
            <a:spLocks noGrp="1"/>
          </p:cNvSpPr>
          <p:nvPr>
            <p:ph type="body" sz="quarter" idx="43" hasCustomPrompt="1"/>
          </p:nvPr>
        </p:nvSpPr>
        <p:spPr>
          <a:xfrm>
            <a:off x="4868416" y="22135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02</a:t>
            </a:r>
          </a:p>
        </p:txBody>
      </p:sp>
      <p:sp>
        <p:nvSpPr>
          <p:cNvPr id="122" name="Text Placeholder 23">
            <a:extLst>
              <a:ext uri="{FF2B5EF4-FFF2-40B4-BE49-F238E27FC236}">
                <a16:creationId xmlns:a16="http://schemas.microsoft.com/office/drawing/2014/main" id="{865FFA95-CD00-194D-ABF4-C489E74FF045}"/>
              </a:ext>
            </a:extLst>
          </p:cNvPr>
          <p:cNvSpPr>
            <a:spLocks noGrp="1"/>
          </p:cNvSpPr>
          <p:nvPr>
            <p:ph type="body" sz="quarter" idx="44" hasCustomPrompt="1"/>
          </p:nvPr>
        </p:nvSpPr>
        <p:spPr>
          <a:xfrm>
            <a:off x="6078117" y="22399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123" name="Text Placeholder 23">
            <a:extLst>
              <a:ext uri="{FF2B5EF4-FFF2-40B4-BE49-F238E27FC236}">
                <a16:creationId xmlns:a16="http://schemas.microsoft.com/office/drawing/2014/main" id="{B1BBAF29-EB7E-2D40-A94A-8DCD761F8E5D}"/>
              </a:ext>
            </a:extLst>
          </p:cNvPr>
          <p:cNvSpPr>
            <a:spLocks noGrp="1"/>
          </p:cNvSpPr>
          <p:nvPr>
            <p:ph type="body" sz="quarter" idx="45" hasCustomPrompt="1"/>
          </p:nvPr>
        </p:nvSpPr>
        <p:spPr>
          <a:xfrm>
            <a:off x="6078117" y="2743500"/>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24" name="Freeform 30">
            <a:extLst>
              <a:ext uri="{FF2B5EF4-FFF2-40B4-BE49-F238E27FC236}">
                <a16:creationId xmlns:a16="http://schemas.microsoft.com/office/drawing/2014/main" id="{1CD6D1C8-C153-EA4A-B5AE-936291EF222A}"/>
              </a:ext>
            </a:extLst>
          </p:cNvPr>
          <p:cNvSpPr>
            <a:spLocks/>
          </p:cNvSpPr>
          <p:nvPr userDrawn="1"/>
        </p:nvSpPr>
        <p:spPr bwMode="auto">
          <a:xfrm>
            <a:off x="4892927" y="3538999"/>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5" name="Freeform 31">
            <a:extLst>
              <a:ext uri="{FF2B5EF4-FFF2-40B4-BE49-F238E27FC236}">
                <a16:creationId xmlns:a16="http://schemas.microsoft.com/office/drawing/2014/main" id="{A18C0A9C-DD12-224B-AFA6-5A865F98D9FF}"/>
              </a:ext>
            </a:extLst>
          </p:cNvPr>
          <p:cNvSpPr>
            <a:spLocks/>
          </p:cNvSpPr>
          <p:nvPr userDrawn="1"/>
        </p:nvSpPr>
        <p:spPr bwMode="auto">
          <a:xfrm>
            <a:off x="4875045" y="3456221"/>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6" name="Text Placeholder 23">
            <a:extLst>
              <a:ext uri="{FF2B5EF4-FFF2-40B4-BE49-F238E27FC236}">
                <a16:creationId xmlns:a16="http://schemas.microsoft.com/office/drawing/2014/main" id="{3CB50751-8AF7-4341-90F4-F99452984F58}"/>
              </a:ext>
            </a:extLst>
          </p:cNvPr>
          <p:cNvSpPr>
            <a:spLocks noGrp="1"/>
          </p:cNvSpPr>
          <p:nvPr>
            <p:ph type="body" sz="quarter" idx="46" hasCustomPrompt="1"/>
          </p:nvPr>
        </p:nvSpPr>
        <p:spPr>
          <a:xfrm>
            <a:off x="4886298" y="3663750"/>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85E84302-98AA-A846-BEDF-8B7A4601C8DB}"/>
              </a:ext>
            </a:extLst>
          </p:cNvPr>
          <p:cNvSpPr>
            <a:spLocks noGrp="1"/>
          </p:cNvSpPr>
          <p:nvPr>
            <p:ph type="body" sz="quarter" idx="47" hasCustomPrompt="1"/>
          </p:nvPr>
        </p:nvSpPr>
        <p:spPr>
          <a:xfrm>
            <a:off x="6095999" y="3690149"/>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28" name="Text Placeholder 23">
            <a:extLst>
              <a:ext uri="{FF2B5EF4-FFF2-40B4-BE49-F238E27FC236}">
                <a16:creationId xmlns:a16="http://schemas.microsoft.com/office/drawing/2014/main" id="{CC70B14B-7A1F-1C41-8DE5-B3679D34D622}"/>
              </a:ext>
            </a:extLst>
          </p:cNvPr>
          <p:cNvSpPr>
            <a:spLocks noGrp="1"/>
          </p:cNvSpPr>
          <p:nvPr>
            <p:ph type="body" sz="quarter" idx="48" hasCustomPrompt="1"/>
          </p:nvPr>
        </p:nvSpPr>
        <p:spPr>
          <a:xfrm>
            <a:off x="6095999" y="4193686"/>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29" name="Freeform 30">
            <a:extLst>
              <a:ext uri="{FF2B5EF4-FFF2-40B4-BE49-F238E27FC236}">
                <a16:creationId xmlns:a16="http://schemas.microsoft.com/office/drawing/2014/main" id="{4D09F2FF-228C-5C48-9ECD-E95D779C0240}"/>
              </a:ext>
            </a:extLst>
          </p:cNvPr>
          <p:cNvSpPr>
            <a:spLocks/>
          </p:cNvSpPr>
          <p:nvPr userDrawn="1"/>
        </p:nvSpPr>
        <p:spPr bwMode="auto">
          <a:xfrm>
            <a:off x="4892927" y="501344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30" name="Freeform 31">
            <a:extLst>
              <a:ext uri="{FF2B5EF4-FFF2-40B4-BE49-F238E27FC236}">
                <a16:creationId xmlns:a16="http://schemas.microsoft.com/office/drawing/2014/main" id="{3BFEB37F-22CC-E141-8F99-623CD30DA884}"/>
              </a:ext>
            </a:extLst>
          </p:cNvPr>
          <p:cNvSpPr>
            <a:spLocks/>
          </p:cNvSpPr>
          <p:nvPr userDrawn="1"/>
        </p:nvSpPr>
        <p:spPr bwMode="auto">
          <a:xfrm>
            <a:off x="4875045" y="493066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31" name="Text Placeholder 23">
            <a:extLst>
              <a:ext uri="{FF2B5EF4-FFF2-40B4-BE49-F238E27FC236}">
                <a16:creationId xmlns:a16="http://schemas.microsoft.com/office/drawing/2014/main" id="{E0180AFE-E2B4-5B4F-93BC-A8FB290747D4}"/>
              </a:ext>
            </a:extLst>
          </p:cNvPr>
          <p:cNvSpPr>
            <a:spLocks noGrp="1"/>
          </p:cNvSpPr>
          <p:nvPr>
            <p:ph type="body" sz="quarter" idx="49" hasCustomPrompt="1"/>
          </p:nvPr>
        </p:nvSpPr>
        <p:spPr>
          <a:xfrm>
            <a:off x="4886298" y="513819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04</a:t>
            </a:r>
          </a:p>
        </p:txBody>
      </p:sp>
      <p:sp>
        <p:nvSpPr>
          <p:cNvPr id="132" name="Text Placeholder 23">
            <a:extLst>
              <a:ext uri="{FF2B5EF4-FFF2-40B4-BE49-F238E27FC236}">
                <a16:creationId xmlns:a16="http://schemas.microsoft.com/office/drawing/2014/main" id="{61A6343A-31D2-0649-9576-36553BD4C817}"/>
              </a:ext>
            </a:extLst>
          </p:cNvPr>
          <p:cNvSpPr>
            <a:spLocks noGrp="1"/>
          </p:cNvSpPr>
          <p:nvPr>
            <p:ph type="body" sz="quarter" idx="50" hasCustomPrompt="1"/>
          </p:nvPr>
        </p:nvSpPr>
        <p:spPr>
          <a:xfrm>
            <a:off x="6095999" y="516459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3" name="Text Placeholder 23">
            <a:extLst>
              <a:ext uri="{FF2B5EF4-FFF2-40B4-BE49-F238E27FC236}">
                <a16:creationId xmlns:a16="http://schemas.microsoft.com/office/drawing/2014/main" id="{4EC59C9B-06DA-3443-9C3B-DB7F0DE22AFE}"/>
              </a:ext>
            </a:extLst>
          </p:cNvPr>
          <p:cNvSpPr>
            <a:spLocks noGrp="1"/>
          </p:cNvSpPr>
          <p:nvPr>
            <p:ph type="body" sz="quarter" idx="51" hasCustomPrompt="1"/>
          </p:nvPr>
        </p:nvSpPr>
        <p:spPr>
          <a:xfrm>
            <a:off x="6095999" y="5668130"/>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28471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750"/>
                                        <p:tgtEl>
                                          <p:spTgt spid="5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750"/>
                                        <p:tgtEl>
                                          <p:spTgt spid="6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750"/>
                                        <p:tgtEl>
                                          <p:spTgt spid="62"/>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750"/>
                                        <p:tgtEl>
                                          <p:spTgt spid="61"/>
                                        </p:tgtEl>
                                      </p:cBhvr>
                                    </p:animEffect>
                                  </p:childTnLst>
                                </p:cTn>
                              </p:par>
                              <p:par>
                                <p:cTn id="17" presetID="53" presetClass="entr" presetSubtype="16" fill="hold" grpId="0" nodeType="withEffect">
                                  <p:stCondLst>
                                    <p:cond delay="50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750" fill="hold"/>
                                        <p:tgtEl>
                                          <p:spTgt spid="100"/>
                                        </p:tgtEl>
                                        <p:attrNameLst>
                                          <p:attrName>ppt_w</p:attrName>
                                        </p:attrNameLst>
                                      </p:cBhvr>
                                      <p:tavLst>
                                        <p:tav tm="0">
                                          <p:val>
                                            <p:fltVal val="0"/>
                                          </p:val>
                                        </p:tav>
                                        <p:tav tm="100000">
                                          <p:val>
                                            <p:strVal val="#ppt_w"/>
                                          </p:val>
                                        </p:tav>
                                      </p:tavLst>
                                    </p:anim>
                                    <p:anim calcmode="lin" valueType="num">
                                      <p:cBhvr>
                                        <p:cTn id="20" dur="750" fill="hold"/>
                                        <p:tgtEl>
                                          <p:spTgt spid="100"/>
                                        </p:tgtEl>
                                        <p:attrNameLst>
                                          <p:attrName>ppt_h</p:attrName>
                                        </p:attrNameLst>
                                      </p:cBhvr>
                                      <p:tavLst>
                                        <p:tav tm="0">
                                          <p:val>
                                            <p:fltVal val="0"/>
                                          </p:val>
                                        </p:tav>
                                        <p:tav tm="100000">
                                          <p:val>
                                            <p:strVal val="#ppt_h"/>
                                          </p:val>
                                        </p:tav>
                                      </p:tavLst>
                                    </p:anim>
                                    <p:animEffect transition="in" filter="fade">
                                      <p:cBhvr>
                                        <p:cTn id="21" dur="750"/>
                                        <p:tgtEl>
                                          <p:spTgt spid="100"/>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118"/>
                                        </p:tgtEl>
                                        <p:attrNameLst>
                                          <p:attrName>style.visibility</p:attrName>
                                        </p:attrNameLst>
                                      </p:cBhvr>
                                      <p:to>
                                        <p:strVal val="visible"/>
                                      </p:to>
                                    </p:set>
                                    <p:anim calcmode="lin" valueType="num">
                                      <p:cBhvr>
                                        <p:cTn id="24" dur="750" fill="hold"/>
                                        <p:tgtEl>
                                          <p:spTgt spid="118"/>
                                        </p:tgtEl>
                                        <p:attrNameLst>
                                          <p:attrName>ppt_w</p:attrName>
                                        </p:attrNameLst>
                                      </p:cBhvr>
                                      <p:tavLst>
                                        <p:tav tm="0">
                                          <p:val>
                                            <p:fltVal val="0"/>
                                          </p:val>
                                        </p:tav>
                                        <p:tav tm="100000">
                                          <p:val>
                                            <p:strVal val="#ppt_w"/>
                                          </p:val>
                                        </p:tav>
                                      </p:tavLst>
                                    </p:anim>
                                    <p:anim calcmode="lin" valueType="num">
                                      <p:cBhvr>
                                        <p:cTn id="25" dur="750" fill="hold"/>
                                        <p:tgtEl>
                                          <p:spTgt spid="118"/>
                                        </p:tgtEl>
                                        <p:attrNameLst>
                                          <p:attrName>ppt_h</p:attrName>
                                        </p:attrNameLst>
                                      </p:cBhvr>
                                      <p:tavLst>
                                        <p:tav tm="0">
                                          <p:val>
                                            <p:fltVal val="0"/>
                                          </p:val>
                                        </p:tav>
                                        <p:tav tm="100000">
                                          <p:val>
                                            <p:strVal val="#ppt_h"/>
                                          </p:val>
                                        </p:tav>
                                      </p:tavLst>
                                    </p:anim>
                                    <p:animEffect transition="in" filter="fade">
                                      <p:cBhvr>
                                        <p:cTn id="26" dur="750"/>
                                        <p:tgtEl>
                                          <p:spTgt spid="118"/>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20"/>
                                        </p:tgtEl>
                                        <p:attrNameLst>
                                          <p:attrName>style.visibility</p:attrName>
                                        </p:attrNameLst>
                                      </p:cBhvr>
                                      <p:to>
                                        <p:strVal val="visible"/>
                                      </p:to>
                                    </p:set>
                                    <p:anim calcmode="lin" valueType="num">
                                      <p:cBhvr>
                                        <p:cTn id="29" dur="750" fill="hold"/>
                                        <p:tgtEl>
                                          <p:spTgt spid="120"/>
                                        </p:tgtEl>
                                        <p:attrNameLst>
                                          <p:attrName>ppt_w</p:attrName>
                                        </p:attrNameLst>
                                      </p:cBhvr>
                                      <p:tavLst>
                                        <p:tav tm="0">
                                          <p:val>
                                            <p:fltVal val="0"/>
                                          </p:val>
                                        </p:tav>
                                        <p:tav tm="100000">
                                          <p:val>
                                            <p:strVal val="#ppt_w"/>
                                          </p:val>
                                        </p:tav>
                                      </p:tavLst>
                                    </p:anim>
                                    <p:anim calcmode="lin" valueType="num">
                                      <p:cBhvr>
                                        <p:cTn id="30" dur="750" fill="hold"/>
                                        <p:tgtEl>
                                          <p:spTgt spid="120"/>
                                        </p:tgtEl>
                                        <p:attrNameLst>
                                          <p:attrName>ppt_h</p:attrName>
                                        </p:attrNameLst>
                                      </p:cBhvr>
                                      <p:tavLst>
                                        <p:tav tm="0">
                                          <p:val>
                                            <p:fltVal val="0"/>
                                          </p:val>
                                        </p:tav>
                                        <p:tav tm="100000">
                                          <p:val>
                                            <p:strVal val="#ppt_h"/>
                                          </p:val>
                                        </p:tav>
                                      </p:tavLst>
                                    </p:anim>
                                    <p:animEffect transition="in" filter="fade">
                                      <p:cBhvr>
                                        <p:cTn id="31" dur="750"/>
                                        <p:tgtEl>
                                          <p:spTgt spid="120"/>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19"/>
                                        </p:tgtEl>
                                        <p:attrNameLst>
                                          <p:attrName>style.visibility</p:attrName>
                                        </p:attrNameLst>
                                      </p:cBhvr>
                                      <p:to>
                                        <p:strVal val="visible"/>
                                      </p:to>
                                    </p:set>
                                    <p:anim calcmode="lin" valueType="num">
                                      <p:cBhvr>
                                        <p:cTn id="34" dur="750" fill="hold"/>
                                        <p:tgtEl>
                                          <p:spTgt spid="119"/>
                                        </p:tgtEl>
                                        <p:attrNameLst>
                                          <p:attrName>ppt_w</p:attrName>
                                        </p:attrNameLst>
                                      </p:cBhvr>
                                      <p:tavLst>
                                        <p:tav tm="0">
                                          <p:val>
                                            <p:fltVal val="0"/>
                                          </p:val>
                                        </p:tav>
                                        <p:tav tm="100000">
                                          <p:val>
                                            <p:strVal val="#ppt_w"/>
                                          </p:val>
                                        </p:tav>
                                      </p:tavLst>
                                    </p:anim>
                                    <p:anim calcmode="lin" valueType="num">
                                      <p:cBhvr>
                                        <p:cTn id="35" dur="750" fill="hold"/>
                                        <p:tgtEl>
                                          <p:spTgt spid="119"/>
                                        </p:tgtEl>
                                        <p:attrNameLst>
                                          <p:attrName>ppt_h</p:attrName>
                                        </p:attrNameLst>
                                      </p:cBhvr>
                                      <p:tavLst>
                                        <p:tav tm="0">
                                          <p:val>
                                            <p:fltVal val="0"/>
                                          </p:val>
                                        </p:tav>
                                        <p:tav tm="100000">
                                          <p:val>
                                            <p:strVal val="#ppt_h"/>
                                          </p:val>
                                        </p:tav>
                                      </p:tavLst>
                                    </p:anim>
                                    <p:animEffect transition="in" filter="fade">
                                      <p:cBhvr>
                                        <p:cTn id="36" dur="750"/>
                                        <p:tgtEl>
                                          <p:spTgt spid="119"/>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125"/>
                                        </p:tgtEl>
                                        <p:attrNameLst>
                                          <p:attrName>style.visibility</p:attrName>
                                        </p:attrNameLst>
                                      </p:cBhvr>
                                      <p:to>
                                        <p:strVal val="visible"/>
                                      </p:to>
                                    </p:set>
                                    <p:anim calcmode="lin" valueType="num">
                                      <p:cBhvr>
                                        <p:cTn id="39" dur="750" fill="hold"/>
                                        <p:tgtEl>
                                          <p:spTgt spid="125"/>
                                        </p:tgtEl>
                                        <p:attrNameLst>
                                          <p:attrName>ppt_w</p:attrName>
                                        </p:attrNameLst>
                                      </p:cBhvr>
                                      <p:tavLst>
                                        <p:tav tm="0">
                                          <p:val>
                                            <p:fltVal val="0"/>
                                          </p:val>
                                        </p:tav>
                                        <p:tav tm="100000">
                                          <p:val>
                                            <p:strVal val="#ppt_w"/>
                                          </p:val>
                                        </p:tav>
                                      </p:tavLst>
                                    </p:anim>
                                    <p:anim calcmode="lin" valueType="num">
                                      <p:cBhvr>
                                        <p:cTn id="40" dur="750" fill="hold"/>
                                        <p:tgtEl>
                                          <p:spTgt spid="125"/>
                                        </p:tgtEl>
                                        <p:attrNameLst>
                                          <p:attrName>ppt_h</p:attrName>
                                        </p:attrNameLst>
                                      </p:cBhvr>
                                      <p:tavLst>
                                        <p:tav tm="0">
                                          <p:val>
                                            <p:fltVal val="0"/>
                                          </p:val>
                                        </p:tav>
                                        <p:tav tm="100000">
                                          <p:val>
                                            <p:strVal val="#ppt_h"/>
                                          </p:val>
                                        </p:tav>
                                      </p:tavLst>
                                    </p:anim>
                                    <p:animEffect transition="in" filter="fade">
                                      <p:cBhvr>
                                        <p:cTn id="41" dur="750"/>
                                        <p:tgtEl>
                                          <p:spTgt spid="125"/>
                                        </p:tgtEl>
                                      </p:cBhvr>
                                    </p:animEffect>
                                  </p:childTnLst>
                                </p:cTn>
                              </p:par>
                              <p:par>
                                <p:cTn id="42" presetID="53" presetClass="entr" presetSubtype="16" fill="hold" grpId="0" nodeType="withEffect">
                                  <p:stCondLst>
                                    <p:cond delay="750"/>
                                  </p:stCondLst>
                                  <p:childTnLst>
                                    <p:set>
                                      <p:cBhvr>
                                        <p:cTn id="43" dur="1" fill="hold">
                                          <p:stCondLst>
                                            <p:cond delay="0"/>
                                          </p:stCondLst>
                                        </p:cTn>
                                        <p:tgtEl>
                                          <p:spTgt spid="124"/>
                                        </p:tgtEl>
                                        <p:attrNameLst>
                                          <p:attrName>style.visibility</p:attrName>
                                        </p:attrNameLst>
                                      </p:cBhvr>
                                      <p:to>
                                        <p:strVal val="visible"/>
                                      </p:to>
                                    </p:set>
                                    <p:anim calcmode="lin" valueType="num">
                                      <p:cBhvr>
                                        <p:cTn id="44" dur="750" fill="hold"/>
                                        <p:tgtEl>
                                          <p:spTgt spid="124"/>
                                        </p:tgtEl>
                                        <p:attrNameLst>
                                          <p:attrName>ppt_w</p:attrName>
                                        </p:attrNameLst>
                                      </p:cBhvr>
                                      <p:tavLst>
                                        <p:tav tm="0">
                                          <p:val>
                                            <p:fltVal val="0"/>
                                          </p:val>
                                        </p:tav>
                                        <p:tav tm="100000">
                                          <p:val>
                                            <p:strVal val="#ppt_w"/>
                                          </p:val>
                                        </p:tav>
                                      </p:tavLst>
                                    </p:anim>
                                    <p:anim calcmode="lin" valueType="num">
                                      <p:cBhvr>
                                        <p:cTn id="45" dur="750" fill="hold"/>
                                        <p:tgtEl>
                                          <p:spTgt spid="124"/>
                                        </p:tgtEl>
                                        <p:attrNameLst>
                                          <p:attrName>ppt_h</p:attrName>
                                        </p:attrNameLst>
                                      </p:cBhvr>
                                      <p:tavLst>
                                        <p:tav tm="0">
                                          <p:val>
                                            <p:fltVal val="0"/>
                                          </p:val>
                                        </p:tav>
                                        <p:tav tm="100000">
                                          <p:val>
                                            <p:strVal val="#ppt_h"/>
                                          </p:val>
                                        </p:tav>
                                      </p:tavLst>
                                    </p:anim>
                                    <p:animEffect transition="in" filter="fade">
                                      <p:cBhvr>
                                        <p:cTn id="46" dur="750"/>
                                        <p:tgtEl>
                                          <p:spTgt spid="124"/>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30"/>
                                        </p:tgtEl>
                                        <p:attrNameLst>
                                          <p:attrName>style.visibility</p:attrName>
                                        </p:attrNameLst>
                                      </p:cBhvr>
                                      <p:to>
                                        <p:strVal val="visible"/>
                                      </p:to>
                                    </p:set>
                                    <p:anim calcmode="lin" valueType="num">
                                      <p:cBhvr>
                                        <p:cTn id="49" dur="750" fill="hold"/>
                                        <p:tgtEl>
                                          <p:spTgt spid="130"/>
                                        </p:tgtEl>
                                        <p:attrNameLst>
                                          <p:attrName>ppt_w</p:attrName>
                                        </p:attrNameLst>
                                      </p:cBhvr>
                                      <p:tavLst>
                                        <p:tav tm="0">
                                          <p:val>
                                            <p:fltVal val="0"/>
                                          </p:val>
                                        </p:tav>
                                        <p:tav tm="100000">
                                          <p:val>
                                            <p:strVal val="#ppt_w"/>
                                          </p:val>
                                        </p:tav>
                                      </p:tavLst>
                                    </p:anim>
                                    <p:anim calcmode="lin" valueType="num">
                                      <p:cBhvr>
                                        <p:cTn id="50" dur="750" fill="hold"/>
                                        <p:tgtEl>
                                          <p:spTgt spid="130"/>
                                        </p:tgtEl>
                                        <p:attrNameLst>
                                          <p:attrName>ppt_h</p:attrName>
                                        </p:attrNameLst>
                                      </p:cBhvr>
                                      <p:tavLst>
                                        <p:tav tm="0">
                                          <p:val>
                                            <p:fltVal val="0"/>
                                          </p:val>
                                        </p:tav>
                                        <p:tav tm="100000">
                                          <p:val>
                                            <p:strVal val="#ppt_h"/>
                                          </p:val>
                                        </p:tav>
                                      </p:tavLst>
                                    </p:anim>
                                    <p:animEffect transition="in" filter="fade">
                                      <p:cBhvr>
                                        <p:cTn id="51" dur="750"/>
                                        <p:tgtEl>
                                          <p:spTgt spid="130"/>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129"/>
                                        </p:tgtEl>
                                        <p:attrNameLst>
                                          <p:attrName>style.visibility</p:attrName>
                                        </p:attrNameLst>
                                      </p:cBhvr>
                                      <p:to>
                                        <p:strVal val="visible"/>
                                      </p:to>
                                    </p:set>
                                    <p:anim calcmode="lin" valueType="num">
                                      <p:cBhvr>
                                        <p:cTn id="54" dur="750" fill="hold"/>
                                        <p:tgtEl>
                                          <p:spTgt spid="129"/>
                                        </p:tgtEl>
                                        <p:attrNameLst>
                                          <p:attrName>ppt_w</p:attrName>
                                        </p:attrNameLst>
                                      </p:cBhvr>
                                      <p:tavLst>
                                        <p:tav tm="0">
                                          <p:val>
                                            <p:fltVal val="0"/>
                                          </p:val>
                                        </p:tav>
                                        <p:tav tm="100000">
                                          <p:val>
                                            <p:strVal val="#ppt_w"/>
                                          </p:val>
                                        </p:tav>
                                      </p:tavLst>
                                    </p:anim>
                                    <p:anim calcmode="lin" valueType="num">
                                      <p:cBhvr>
                                        <p:cTn id="55" dur="750" fill="hold"/>
                                        <p:tgtEl>
                                          <p:spTgt spid="129"/>
                                        </p:tgtEl>
                                        <p:attrNameLst>
                                          <p:attrName>ppt_h</p:attrName>
                                        </p:attrNameLst>
                                      </p:cBhvr>
                                      <p:tavLst>
                                        <p:tav tm="0">
                                          <p:val>
                                            <p:fltVal val="0"/>
                                          </p:val>
                                        </p:tav>
                                        <p:tav tm="100000">
                                          <p:val>
                                            <p:strVal val="#ppt_h"/>
                                          </p:val>
                                        </p:tav>
                                      </p:tavLst>
                                    </p:anim>
                                    <p:animEffect transition="in" filter="fade">
                                      <p:cBhvr>
                                        <p:cTn id="56" dur="75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9" grpId="0" animBg="1"/>
      <p:bldP spid="60" grpId="0" animBg="1"/>
      <p:bldP spid="61" grpId="0" animBg="1"/>
      <p:bldP spid="62" grpId="0" animBg="1"/>
      <p:bldP spid="100" grpId="0" animBg="1"/>
      <p:bldP spid="119" grpId="0" animBg="1"/>
      <p:bldP spid="120" grpId="0" animBg="1"/>
      <p:bldP spid="124" grpId="0" animBg="1"/>
      <p:bldP spid="125" grpId="0" animBg="1"/>
      <p:bldP spid="129" grpId="0" animBg="1"/>
      <p:bldP spid="130"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6" name="Freeform 161">
            <a:extLst>
              <a:ext uri="{FF2B5EF4-FFF2-40B4-BE49-F238E27FC236}">
                <a16:creationId xmlns:a16="http://schemas.microsoft.com/office/drawing/2014/main" id="{B2B81924-F7F7-F74A-823D-22780C8A6C1A}"/>
              </a:ext>
            </a:extLst>
          </p:cNvPr>
          <p:cNvSpPr>
            <a:spLocks/>
          </p:cNvSpPr>
          <p:nvPr userDrawn="1"/>
        </p:nvSpPr>
        <p:spPr bwMode="auto">
          <a:xfrm>
            <a:off x="9359602" y="2388080"/>
            <a:ext cx="2953750" cy="1913281"/>
          </a:xfrm>
          <a:custGeom>
            <a:avLst/>
            <a:gdLst>
              <a:gd name="T0" fmla="*/ 11 w 653"/>
              <a:gd name="T1" fmla="*/ 442 h 442"/>
              <a:gd name="T2" fmla="*/ 57 w 653"/>
              <a:gd name="T3" fmla="*/ 299 h 442"/>
              <a:gd name="T4" fmla="*/ 161 w 653"/>
              <a:gd name="T5" fmla="*/ 234 h 442"/>
              <a:gd name="T6" fmla="*/ 283 w 653"/>
              <a:gd name="T7" fmla="*/ 242 h 442"/>
              <a:gd name="T8" fmla="*/ 328 w 653"/>
              <a:gd name="T9" fmla="*/ 184 h 442"/>
              <a:gd name="T10" fmla="*/ 401 w 653"/>
              <a:gd name="T11" fmla="*/ 186 h 442"/>
              <a:gd name="T12" fmla="*/ 465 w 653"/>
              <a:gd name="T13" fmla="*/ 162 h 442"/>
              <a:gd name="T14" fmla="*/ 501 w 653"/>
              <a:gd name="T15" fmla="*/ 68 h 442"/>
              <a:gd name="T16" fmla="*/ 653 w 653"/>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442">
                <a:moveTo>
                  <a:pt x="11" y="442"/>
                </a:moveTo>
                <a:cubicBezTo>
                  <a:pt x="0" y="392"/>
                  <a:pt x="22" y="338"/>
                  <a:pt x="57" y="299"/>
                </a:cubicBezTo>
                <a:cubicBezTo>
                  <a:pt x="85" y="268"/>
                  <a:pt x="121" y="245"/>
                  <a:pt x="161" y="234"/>
                </a:cubicBezTo>
                <a:cubicBezTo>
                  <a:pt x="201" y="223"/>
                  <a:pt x="246" y="225"/>
                  <a:pt x="283" y="242"/>
                </a:cubicBezTo>
                <a:cubicBezTo>
                  <a:pt x="288" y="217"/>
                  <a:pt x="305" y="195"/>
                  <a:pt x="328" y="184"/>
                </a:cubicBezTo>
                <a:cubicBezTo>
                  <a:pt x="350" y="173"/>
                  <a:pt x="379" y="174"/>
                  <a:pt x="401" y="186"/>
                </a:cubicBezTo>
                <a:cubicBezTo>
                  <a:pt x="407" y="160"/>
                  <a:pt x="443" y="146"/>
                  <a:pt x="465" y="162"/>
                </a:cubicBezTo>
                <a:cubicBezTo>
                  <a:pt x="466" y="128"/>
                  <a:pt x="479" y="93"/>
                  <a:pt x="501" y="68"/>
                </a:cubicBezTo>
                <a:cubicBezTo>
                  <a:pt x="546" y="16"/>
                  <a:pt x="586" y="9"/>
                  <a:pt x="653" y="0"/>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6" name="Freeform 150">
            <a:extLst>
              <a:ext uri="{FF2B5EF4-FFF2-40B4-BE49-F238E27FC236}">
                <a16:creationId xmlns:a16="http://schemas.microsoft.com/office/drawing/2014/main" id="{7915BD32-254E-D640-80C7-B02402D4C8E0}"/>
              </a:ext>
            </a:extLst>
          </p:cNvPr>
          <p:cNvSpPr>
            <a:spLocks/>
          </p:cNvSpPr>
          <p:nvPr userDrawn="1"/>
        </p:nvSpPr>
        <p:spPr bwMode="auto">
          <a:xfrm>
            <a:off x="4267668" y="2934156"/>
            <a:ext cx="6499736" cy="2573437"/>
          </a:xfrm>
          <a:custGeom>
            <a:avLst/>
            <a:gdLst>
              <a:gd name="T0" fmla="*/ 1670 w 1670"/>
              <a:gd name="T1" fmla="*/ 106 h 486"/>
              <a:gd name="T2" fmla="*/ 1496 w 1670"/>
              <a:gd name="T3" fmla="*/ 58 h 486"/>
              <a:gd name="T4" fmla="*/ 1339 w 1670"/>
              <a:gd name="T5" fmla="*/ 181 h 486"/>
              <a:gd name="T6" fmla="*/ 1216 w 1670"/>
              <a:gd name="T7" fmla="*/ 155 h 486"/>
              <a:gd name="T8" fmla="*/ 1127 w 1670"/>
              <a:gd name="T9" fmla="*/ 125 h 486"/>
              <a:gd name="T10" fmla="*/ 920 w 1670"/>
              <a:gd name="T11" fmla="*/ 105 h 486"/>
              <a:gd name="T12" fmla="*/ 834 w 1670"/>
              <a:gd name="T13" fmla="*/ 70 h 486"/>
              <a:gd name="T14" fmla="*/ 751 w 1670"/>
              <a:gd name="T15" fmla="*/ 3 h 486"/>
              <a:gd name="T16" fmla="*/ 657 w 1670"/>
              <a:gd name="T17" fmla="*/ 54 h 486"/>
              <a:gd name="T18" fmla="*/ 540 w 1670"/>
              <a:gd name="T19" fmla="*/ 71 h 486"/>
              <a:gd name="T20" fmla="*/ 455 w 1670"/>
              <a:gd name="T21" fmla="*/ 44 h 486"/>
              <a:gd name="T22" fmla="*/ 388 w 1670"/>
              <a:gd name="T23" fmla="*/ 104 h 486"/>
              <a:gd name="T24" fmla="*/ 236 w 1670"/>
              <a:gd name="T25" fmla="*/ 238 h 486"/>
              <a:gd name="T26" fmla="*/ 134 w 1670"/>
              <a:gd name="T27" fmla="*/ 349 h 486"/>
              <a:gd name="T28" fmla="*/ 5 w 1670"/>
              <a:gd name="T29"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0" h="486">
                <a:moveTo>
                  <a:pt x="1670" y="106"/>
                </a:moveTo>
                <a:cubicBezTo>
                  <a:pt x="1616" y="53"/>
                  <a:pt x="1565" y="46"/>
                  <a:pt x="1496" y="58"/>
                </a:cubicBezTo>
                <a:cubicBezTo>
                  <a:pt x="1428" y="70"/>
                  <a:pt x="1367" y="117"/>
                  <a:pt x="1339" y="181"/>
                </a:cubicBezTo>
                <a:cubicBezTo>
                  <a:pt x="1310" y="146"/>
                  <a:pt x="1256" y="135"/>
                  <a:pt x="1216" y="155"/>
                </a:cubicBezTo>
                <a:cubicBezTo>
                  <a:pt x="1199" y="125"/>
                  <a:pt x="1159" y="112"/>
                  <a:pt x="1127" y="125"/>
                </a:cubicBezTo>
                <a:cubicBezTo>
                  <a:pt x="1076" y="70"/>
                  <a:pt x="982" y="61"/>
                  <a:pt x="920" y="105"/>
                </a:cubicBezTo>
                <a:cubicBezTo>
                  <a:pt x="907" y="74"/>
                  <a:pt x="866" y="57"/>
                  <a:pt x="834" y="70"/>
                </a:cubicBezTo>
                <a:cubicBezTo>
                  <a:pt x="823" y="34"/>
                  <a:pt x="788" y="6"/>
                  <a:pt x="751" y="3"/>
                </a:cubicBezTo>
                <a:cubicBezTo>
                  <a:pt x="713" y="0"/>
                  <a:pt x="674" y="21"/>
                  <a:pt x="657" y="54"/>
                </a:cubicBezTo>
                <a:cubicBezTo>
                  <a:pt x="622" y="26"/>
                  <a:pt x="565" y="35"/>
                  <a:pt x="540" y="71"/>
                </a:cubicBezTo>
                <a:cubicBezTo>
                  <a:pt x="519" y="48"/>
                  <a:pt x="485" y="38"/>
                  <a:pt x="455" y="44"/>
                </a:cubicBezTo>
                <a:cubicBezTo>
                  <a:pt x="424" y="51"/>
                  <a:pt x="398" y="74"/>
                  <a:pt x="388" y="104"/>
                </a:cubicBezTo>
                <a:cubicBezTo>
                  <a:pt x="312" y="93"/>
                  <a:pt x="235" y="161"/>
                  <a:pt x="236" y="238"/>
                </a:cubicBezTo>
                <a:cubicBezTo>
                  <a:pt x="191" y="242"/>
                  <a:pt x="119" y="258"/>
                  <a:pt x="134" y="349"/>
                </a:cubicBezTo>
                <a:cubicBezTo>
                  <a:pt x="5" y="348"/>
                  <a:pt x="0" y="425"/>
                  <a:pt x="5" y="486"/>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nvGrpSpPr>
          <p:cNvPr id="6" name="Group 5">
            <a:extLst>
              <a:ext uri="{FF2B5EF4-FFF2-40B4-BE49-F238E27FC236}">
                <a16:creationId xmlns:a16="http://schemas.microsoft.com/office/drawing/2014/main" id="{A6BA3977-2E6C-434F-9582-A280D24661D1}"/>
              </a:ext>
            </a:extLst>
          </p:cNvPr>
          <p:cNvGrpSpPr/>
          <p:nvPr userDrawn="1"/>
        </p:nvGrpSpPr>
        <p:grpSpPr>
          <a:xfrm>
            <a:off x="8096179" y="208500"/>
            <a:ext cx="2025224" cy="5026847"/>
            <a:chOff x="7777290" y="127287"/>
            <a:chExt cx="2397125" cy="5949950"/>
          </a:xfrm>
        </p:grpSpPr>
        <p:grpSp>
          <p:nvGrpSpPr>
            <p:cNvPr id="83" name="Group 82">
              <a:extLst>
                <a:ext uri="{FF2B5EF4-FFF2-40B4-BE49-F238E27FC236}">
                  <a16:creationId xmlns:a16="http://schemas.microsoft.com/office/drawing/2014/main" id="{733B2E84-0437-2A43-9759-671072F96A09}"/>
                </a:ext>
              </a:extLst>
            </p:cNvPr>
            <p:cNvGrpSpPr>
              <a:grpSpLocks/>
            </p:cNvGrpSpPr>
            <p:nvPr userDrawn="1"/>
          </p:nvGrpSpPr>
          <p:grpSpPr bwMode="auto">
            <a:xfrm>
              <a:off x="8589895" y="3386424"/>
              <a:ext cx="946150" cy="2690813"/>
              <a:chOff x="7907338" y="4159250"/>
              <a:chExt cx="946150" cy="2690813"/>
            </a:xfrm>
            <a:solidFill>
              <a:srgbClr val="FFC652"/>
            </a:solidFill>
          </p:grpSpPr>
          <p:sp>
            <p:nvSpPr>
              <p:cNvPr id="84" name="Freeform 151">
                <a:extLst>
                  <a:ext uri="{FF2B5EF4-FFF2-40B4-BE49-F238E27FC236}">
                    <a16:creationId xmlns:a16="http://schemas.microsoft.com/office/drawing/2014/main" id="{8EA26355-08D0-7949-B24D-DFE730F655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noFill/>
                <a:round/>
                <a:headEnd/>
                <a:tailEnd/>
              </a:ln>
            </p:spPr>
            <p:txBody>
              <a:bodyPr/>
              <a:lstStyle/>
              <a:p>
                <a:endParaRPr lang="en-US"/>
              </a:p>
            </p:txBody>
          </p:sp>
          <p:sp>
            <p:nvSpPr>
              <p:cNvPr id="85" name="Freeform 152">
                <a:extLst>
                  <a:ext uri="{FF2B5EF4-FFF2-40B4-BE49-F238E27FC236}">
                    <a16:creationId xmlns:a16="http://schemas.microsoft.com/office/drawing/2014/main" id="{7265D8F5-AB1D-904B-8031-F879B037F319}"/>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6" name="Freeform 153">
                <a:extLst>
                  <a:ext uri="{FF2B5EF4-FFF2-40B4-BE49-F238E27FC236}">
                    <a16:creationId xmlns:a16="http://schemas.microsoft.com/office/drawing/2014/main" id="{A0FF174C-9B6D-554A-9B03-45BB39ECD2E6}"/>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7" name="Freeform 154">
                <a:extLst>
                  <a:ext uri="{FF2B5EF4-FFF2-40B4-BE49-F238E27FC236}">
                    <a16:creationId xmlns:a16="http://schemas.microsoft.com/office/drawing/2014/main" id="{8AD8AD51-A94C-9C44-A008-6AB1BBD7BFAF}"/>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8" name="Freeform 155">
                <a:extLst>
                  <a:ext uri="{FF2B5EF4-FFF2-40B4-BE49-F238E27FC236}">
                    <a16:creationId xmlns:a16="http://schemas.microsoft.com/office/drawing/2014/main" id="{9707B96C-E8E7-544C-9C55-2CC43F17FEC7}"/>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11" name="Freeform 156">
                <a:extLst>
                  <a:ext uri="{FF2B5EF4-FFF2-40B4-BE49-F238E27FC236}">
                    <a16:creationId xmlns:a16="http://schemas.microsoft.com/office/drawing/2014/main" id="{97161348-0713-5642-A614-4C92E130BF81}"/>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12" name="Freeform 157">
                <a:extLst>
                  <a:ext uri="{FF2B5EF4-FFF2-40B4-BE49-F238E27FC236}">
                    <a16:creationId xmlns:a16="http://schemas.microsoft.com/office/drawing/2014/main" id="{32F3032B-0A5F-3544-9444-070B45BBCB6B}"/>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13" name="Freeform 158">
                <a:extLst>
                  <a:ext uri="{FF2B5EF4-FFF2-40B4-BE49-F238E27FC236}">
                    <a16:creationId xmlns:a16="http://schemas.microsoft.com/office/drawing/2014/main" id="{59334654-948B-434F-AB50-39B5AD39ACF9}"/>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37" name="Group 36">
              <a:extLst>
                <a:ext uri="{FF2B5EF4-FFF2-40B4-BE49-F238E27FC236}">
                  <a16:creationId xmlns:a16="http://schemas.microsoft.com/office/drawing/2014/main" id="{0FF5CCFA-9953-1B47-AB48-A0822AED9B3A}"/>
                </a:ext>
              </a:extLst>
            </p:cNvPr>
            <p:cNvGrpSpPr>
              <a:grpSpLocks/>
            </p:cNvGrpSpPr>
            <p:nvPr userDrawn="1"/>
          </p:nvGrpSpPr>
          <p:grpSpPr bwMode="auto">
            <a:xfrm>
              <a:off x="8521827" y="3340387"/>
              <a:ext cx="946150" cy="2690813"/>
              <a:chOff x="7907338" y="4159250"/>
              <a:chExt cx="946150" cy="2690813"/>
            </a:xfrm>
            <a:noFill/>
          </p:grpSpPr>
          <p:sp>
            <p:nvSpPr>
              <p:cNvPr id="38" name="Freeform 151">
                <a:extLst>
                  <a:ext uri="{FF2B5EF4-FFF2-40B4-BE49-F238E27FC236}">
                    <a16:creationId xmlns:a16="http://schemas.microsoft.com/office/drawing/2014/main" id="{CFA409F4-1BCD-D24A-B527-B5A24C333F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solidFill>
                  <a:srgbClr val="000000"/>
                </a:solidFill>
                <a:round/>
                <a:headEnd/>
                <a:tailEnd/>
              </a:ln>
            </p:spPr>
            <p:txBody>
              <a:bodyPr/>
              <a:lstStyle/>
              <a:p>
                <a:endParaRPr lang="en-US"/>
              </a:p>
            </p:txBody>
          </p:sp>
          <p:sp>
            <p:nvSpPr>
              <p:cNvPr id="39" name="Freeform 152">
                <a:extLst>
                  <a:ext uri="{FF2B5EF4-FFF2-40B4-BE49-F238E27FC236}">
                    <a16:creationId xmlns:a16="http://schemas.microsoft.com/office/drawing/2014/main" id="{6F9A23E2-AB2F-3D46-AC95-D452A6467732}"/>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0" name="Freeform 153">
                <a:extLst>
                  <a:ext uri="{FF2B5EF4-FFF2-40B4-BE49-F238E27FC236}">
                    <a16:creationId xmlns:a16="http://schemas.microsoft.com/office/drawing/2014/main" id="{EEBC4AF0-B21D-9D43-8639-034DF491B0E9}"/>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1" name="Freeform 154">
                <a:extLst>
                  <a:ext uri="{FF2B5EF4-FFF2-40B4-BE49-F238E27FC236}">
                    <a16:creationId xmlns:a16="http://schemas.microsoft.com/office/drawing/2014/main" id="{10200F9E-5631-2346-88BA-ABC22F1239B5}"/>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2" name="Freeform 155">
                <a:extLst>
                  <a:ext uri="{FF2B5EF4-FFF2-40B4-BE49-F238E27FC236}">
                    <a16:creationId xmlns:a16="http://schemas.microsoft.com/office/drawing/2014/main" id="{5CFCAD76-9EDD-B342-B475-E6F1FF61D506}"/>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3" name="Freeform 156">
                <a:extLst>
                  <a:ext uri="{FF2B5EF4-FFF2-40B4-BE49-F238E27FC236}">
                    <a16:creationId xmlns:a16="http://schemas.microsoft.com/office/drawing/2014/main" id="{CE39678E-DD76-3E46-AB7B-ACED9F238AE4}"/>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4" name="Freeform 157">
                <a:extLst>
                  <a:ext uri="{FF2B5EF4-FFF2-40B4-BE49-F238E27FC236}">
                    <a16:creationId xmlns:a16="http://schemas.microsoft.com/office/drawing/2014/main" id="{25137495-4B80-5D42-AC0C-78663E574CE4}"/>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5" name="Freeform 158">
                <a:extLst>
                  <a:ext uri="{FF2B5EF4-FFF2-40B4-BE49-F238E27FC236}">
                    <a16:creationId xmlns:a16="http://schemas.microsoft.com/office/drawing/2014/main" id="{E5C3FB24-FC05-C64D-A7AF-1975ECD2F31B}"/>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47" name="Group 46">
              <a:extLst>
                <a:ext uri="{FF2B5EF4-FFF2-40B4-BE49-F238E27FC236}">
                  <a16:creationId xmlns:a16="http://schemas.microsoft.com/office/drawing/2014/main" id="{2E0F37FE-B0D9-C445-BF14-7A8AD6E9E9C9}"/>
                </a:ext>
              </a:extLst>
            </p:cNvPr>
            <p:cNvGrpSpPr/>
            <p:nvPr userDrawn="1"/>
          </p:nvGrpSpPr>
          <p:grpSpPr>
            <a:xfrm>
              <a:off x="7777290" y="127287"/>
              <a:ext cx="2397125" cy="3489325"/>
              <a:chOff x="7162801" y="946150"/>
              <a:chExt cx="2397125" cy="3489325"/>
            </a:xfrm>
            <a:solidFill>
              <a:schemeClr val="bg2"/>
            </a:solidFill>
          </p:grpSpPr>
          <p:sp>
            <p:nvSpPr>
              <p:cNvPr id="48" name="Freeform 162">
                <a:extLst>
                  <a:ext uri="{FF2B5EF4-FFF2-40B4-BE49-F238E27FC236}">
                    <a16:creationId xmlns:a16="http://schemas.microsoft.com/office/drawing/2014/main" id="{3ECC81D8-4BEE-474B-883D-37BBD8C3E8FF}"/>
                  </a:ext>
                </a:extLst>
              </p:cNvPr>
              <p:cNvSpPr>
                <a:spLocks/>
              </p:cNvSpPr>
              <p:nvPr/>
            </p:nvSpPr>
            <p:spPr bwMode="auto">
              <a:xfrm>
                <a:off x="7820026" y="946150"/>
                <a:ext cx="1101725" cy="817563"/>
              </a:xfrm>
              <a:custGeom>
                <a:avLst/>
                <a:gdLst>
                  <a:gd name="T0" fmla="*/ 161 w 290"/>
                  <a:gd name="T1" fmla="*/ 7 h 215"/>
                  <a:gd name="T2" fmla="*/ 290 w 290"/>
                  <a:gd name="T3" fmla="*/ 211 h 215"/>
                  <a:gd name="T4" fmla="*/ 0 w 290"/>
                  <a:gd name="T5" fmla="*/ 213 h 215"/>
                  <a:gd name="T6" fmla="*/ 131 w 290"/>
                  <a:gd name="T7" fmla="*/ 7 h 215"/>
                  <a:gd name="T8" fmla="*/ 148 w 290"/>
                  <a:gd name="T9" fmla="*/ 0 h 215"/>
                  <a:gd name="T10" fmla="*/ 161 w 290"/>
                  <a:gd name="T11" fmla="*/ 7 h 215"/>
                </a:gdLst>
                <a:ahLst/>
                <a:cxnLst>
                  <a:cxn ang="0">
                    <a:pos x="T0" y="T1"/>
                  </a:cxn>
                  <a:cxn ang="0">
                    <a:pos x="T2" y="T3"/>
                  </a:cxn>
                  <a:cxn ang="0">
                    <a:pos x="T4" y="T5"/>
                  </a:cxn>
                  <a:cxn ang="0">
                    <a:pos x="T6" y="T7"/>
                  </a:cxn>
                  <a:cxn ang="0">
                    <a:pos x="T8" y="T9"/>
                  </a:cxn>
                  <a:cxn ang="0">
                    <a:pos x="T10" y="T11"/>
                  </a:cxn>
                </a:cxnLst>
                <a:rect l="0" t="0" r="r" b="b"/>
                <a:pathLst>
                  <a:path w="290" h="215">
                    <a:moveTo>
                      <a:pt x="161" y="7"/>
                    </a:moveTo>
                    <a:cubicBezTo>
                      <a:pt x="225" y="59"/>
                      <a:pt x="269" y="132"/>
                      <a:pt x="290" y="211"/>
                    </a:cubicBezTo>
                    <a:cubicBezTo>
                      <a:pt x="193" y="209"/>
                      <a:pt x="97" y="215"/>
                      <a:pt x="0" y="213"/>
                    </a:cubicBezTo>
                    <a:cubicBezTo>
                      <a:pt x="15" y="133"/>
                      <a:pt x="63" y="52"/>
                      <a:pt x="131" y="7"/>
                    </a:cubicBezTo>
                    <a:cubicBezTo>
                      <a:pt x="136" y="3"/>
                      <a:pt x="142" y="0"/>
                      <a:pt x="148" y="0"/>
                    </a:cubicBezTo>
                    <a:cubicBezTo>
                      <a:pt x="153" y="1"/>
                      <a:pt x="157" y="4"/>
                      <a:pt x="161" y="7"/>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9" name="Freeform 163">
                <a:extLst>
                  <a:ext uri="{FF2B5EF4-FFF2-40B4-BE49-F238E27FC236}">
                    <a16:creationId xmlns:a16="http://schemas.microsoft.com/office/drawing/2014/main" id="{921284F5-73CD-0848-80BB-113E156749F4}"/>
                  </a:ext>
                </a:extLst>
              </p:cNvPr>
              <p:cNvSpPr>
                <a:spLocks/>
              </p:cNvSpPr>
              <p:nvPr/>
            </p:nvSpPr>
            <p:spPr bwMode="auto">
              <a:xfrm>
                <a:off x="7634288" y="1804988"/>
                <a:ext cx="1458913" cy="2305050"/>
              </a:xfrm>
              <a:custGeom>
                <a:avLst/>
                <a:gdLst>
                  <a:gd name="T0" fmla="*/ 340 w 384"/>
                  <a:gd name="T1" fmla="*/ 3 h 606"/>
                  <a:gd name="T2" fmla="*/ 379 w 384"/>
                  <a:gd name="T3" fmla="*/ 289 h 606"/>
                  <a:gd name="T4" fmla="*/ 367 w 384"/>
                  <a:gd name="T5" fmla="*/ 428 h 606"/>
                  <a:gd name="T6" fmla="*/ 348 w 384"/>
                  <a:gd name="T7" fmla="*/ 506 h 606"/>
                  <a:gd name="T8" fmla="*/ 337 w 384"/>
                  <a:gd name="T9" fmla="*/ 545 h 606"/>
                  <a:gd name="T10" fmla="*/ 314 w 384"/>
                  <a:gd name="T11" fmla="*/ 595 h 606"/>
                  <a:gd name="T12" fmla="*/ 76 w 384"/>
                  <a:gd name="T13" fmla="*/ 595 h 606"/>
                  <a:gd name="T14" fmla="*/ 40 w 384"/>
                  <a:gd name="T15" fmla="*/ 512 h 606"/>
                  <a:gd name="T16" fmla="*/ 18 w 384"/>
                  <a:gd name="T17" fmla="*/ 413 h 606"/>
                  <a:gd name="T18" fmla="*/ 6 w 384"/>
                  <a:gd name="T19" fmla="*/ 306 h 606"/>
                  <a:gd name="T20" fmla="*/ 43 w 384"/>
                  <a:gd name="T21" fmla="*/ 5 h 606"/>
                  <a:gd name="T22" fmla="*/ 340 w 384"/>
                  <a:gd name="T23" fmla="*/ 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06">
                    <a:moveTo>
                      <a:pt x="340" y="3"/>
                    </a:moveTo>
                    <a:cubicBezTo>
                      <a:pt x="371" y="95"/>
                      <a:pt x="384" y="192"/>
                      <a:pt x="379" y="289"/>
                    </a:cubicBezTo>
                    <a:cubicBezTo>
                      <a:pt x="376" y="341"/>
                      <a:pt x="377" y="378"/>
                      <a:pt x="367" y="428"/>
                    </a:cubicBezTo>
                    <a:cubicBezTo>
                      <a:pt x="362" y="454"/>
                      <a:pt x="356" y="480"/>
                      <a:pt x="348" y="506"/>
                    </a:cubicBezTo>
                    <a:cubicBezTo>
                      <a:pt x="345" y="519"/>
                      <a:pt x="341" y="532"/>
                      <a:pt x="337" y="545"/>
                    </a:cubicBezTo>
                    <a:cubicBezTo>
                      <a:pt x="335" y="549"/>
                      <a:pt x="317" y="595"/>
                      <a:pt x="314" y="595"/>
                    </a:cubicBezTo>
                    <a:cubicBezTo>
                      <a:pt x="235" y="606"/>
                      <a:pt x="155" y="605"/>
                      <a:pt x="76" y="595"/>
                    </a:cubicBezTo>
                    <a:cubicBezTo>
                      <a:pt x="61" y="569"/>
                      <a:pt x="49" y="541"/>
                      <a:pt x="40" y="512"/>
                    </a:cubicBezTo>
                    <a:cubicBezTo>
                      <a:pt x="29" y="480"/>
                      <a:pt x="22" y="446"/>
                      <a:pt x="18" y="413"/>
                    </a:cubicBezTo>
                    <a:cubicBezTo>
                      <a:pt x="14" y="377"/>
                      <a:pt x="7" y="342"/>
                      <a:pt x="6" y="306"/>
                    </a:cubicBezTo>
                    <a:cubicBezTo>
                      <a:pt x="0" y="205"/>
                      <a:pt x="15" y="103"/>
                      <a:pt x="43" y="5"/>
                    </a:cubicBezTo>
                    <a:cubicBezTo>
                      <a:pt x="143" y="2"/>
                      <a:pt x="240" y="0"/>
                      <a:pt x="340" y="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0" name="Freeform 164">
                <a:extLst>
                  <a:ext uri="{FF2B5EF4-FFF2-40B4-BE49-F238E27FC236}">
                    <a16:creationId xmlns:a16="http://schemas.microsoft.com/office/drawing/2014/main" id="{D834DD37-5AFC-8941-85AF-612856876924}"/>
                  </a:ext>
                </a:extLst>
              </p:cNvPr>
              <p:cNvSpPr>
                <a:spLocks/>
              </p:cNvSpPr>
              <p:nvPr/>
            </p:nvSpPr>
            <p:spPr bwMode="auto">
              <a:xfrm>
                <a:off x="7288213" y="3022600"/>
                <a:ext cx="627063" cy="1376363"/>
              </a:xfrm>
              <a:custGeom>
                <a:avLst/>
                <a:gdLst>
                  <a:gd name="T0" fmla="*/ 131 w 165"/>
                  <a:gd name="T1" fmla="*/ 192 h 362"/>
                  <a:gd name="T2" fmla="*/ 109 w 165"/>
                  <a:gd name="T3" fmla="*/ 93 h 362"/>
                  <a:gd name="T4" fmla="*/ 98 w 165"/>
                  <a:gd name="T5" fmla="*/ 4 h 362"/>
                  <a:gd name="T6" fmla="*/ 97 w 165"/>
                  <a:gd name="T7" fmla="*/ 0 h 362"/>
                  <a:gd name="T8" fmla="*/ 12 w 165"/>
                  <a:gd name="T9" fmla="*/ 171 h 362"/>
                  <a:gd name="T10" fmla="*/ 32 w 165"/>
                  <a:gd name="T11" fmla="*/ 362 h 362"/>
                  <a:gd name="T12" fmla="*/ 143 w 165"/>
                  <a:gd name="T13" fmla="*/ 289 h 362"/>
                  <a:gd name="T14" fmla="*/ 165 w 165"/>
                  <a:gd name="T15" fmla="*/ 272 h 362"/>
                  <a:gd name="T16" fmla="*/ 131 w 165"/>
                  <a:gd name="T17" fmla="*/ 1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62">
                    <a:moveTo>
                      <a:pt x="131" y="192"/>
                    </a:moveTo>
                    <a:cubicBezTo>
                      <a:pt x="120" y="160"/>
                      <a:pt x="113" y="126"/>
                      <a:pt x="109" y="93"/>
                    </a:cubicBezTo>
                    <a:cubicBezTo>
                      <a:pt x="106" y="63"/>
                      <a:pt x="101" y="34"/>
                      <a:pt x="98" y="4"/>
                    </a:cubicBezTo>
                    <a:cubicBezTo>
                      <a:pt x="98" y="3"/>
                      <a:pt x="97" y="1"/>
                      <a:pt x="97" y="0"/>
                    </a:cubicBezTo>
                    <a:cubicBezTo>
                      <a:pt x="53" y="48"/>
                      <a:pt x="24" y="108"/>
                      <a:pt x="12" y="171"/>
                    </a:cubicBezTo>
                    <a:cubicBezTo>
                      <a:pt x="0" y="235"/>
                      <a:pt x="7" y="302"/>
                      <a:pt x="32" y="362"/>
                    </a:cubicBezTo>
                    <a:cubicBezTo>
                      <a:pt x="69" y="338"/>
                      <a:pt x="105" y="313"/>
                      <a:pt x="143" y="289"/>
                    </a:cubicBezTo>
                    <a:cubicBezTo>
                      <a:pt x="150" y="284"/>
                      <a:pt x="158" y="278"/>
                      <a:pt x="165" y="272"/>
                    </a:cubicBezTo>
                    <a:cubicBezTo>
                      <a:pt x="151" y="246"/>
                      <a:pt x="140" y="220"/>
                      <a:pt x="131" y="192"/>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1" name="Freeform 165">
                <a:extLst>
                  <a:ext uri="{FF2B5EF4-FFF2-40B4-BE49-F238E27FC236}">
                    <a16:creationId xmlns:a16="http://schemas.microsoft.com/office/drawing/2014/main" id="{1AFD891E-E912-574F-996F-32309C2B480D}"/>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9525">
                <a:solidFill>
                  <a:srgbClr val="000000"/>
                </a:solidFill>
                <a:round/>
                <a:headEnd/>
                <a:tailEnd/>
              </a:ln>
            </p:spPr>
            <p:txBody>
              <a:bodyPr/>
              <a:lstStyle/>
              <a:p>
                <a:pPr eaLnBrk="1" fontAlgn="auto" hangingPunct="1">
                  <a:spcBef>
                    <a:spcPts val="0"/>
                  </a:spcBef>
                  <a:spcAft>
                    <a:spcPts val="0"/>
                  </a:spcAft>
                  <a:defRPr/>
                </a:pPr>
                <a:endParaRPr lang="ru-RU">
                  <a:latin typeface="+mn-lt"/>
                </a:endParaRPr>
              </a:p>
            </p:txBody>
          </p:sp>
          <p:sp>
            <p:nvSpPr>
              <p:cNvPr id="52" name="Freeform 166">
                <a:extLst>
                  <a:ext uri="{FF2B5EF4-FFF2-40B4-BE49-F238E27FC236}">
                    <a16:creationId xmlns:a16="http://schemas.microsoft.com/office/drawing/2014/main" id="{F32626B3-CF76-3F48-BE76-18E46AEEF1F9}"/>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5" name="Freeform 167">
                <a:extLst>
                  <a:ext uri="{FF2B5EF4-FFF2-40B4-BE49-F238E27FC236}">
                    <a16:creationId xmlns:a16="http://schemas.microsoft.com/office/drawing/2014/main" id="{20E4E8DF-C4F1-924D-A87C-ED99C56BAD85}"/>
                  </a:ext>
                </a:extLst>
              </p:cNvPr>
              <p:cNvSpPr>
                <a:spLocks noEditPoints="1"/>
              </p:cNvSpPr>
              <p:nvPr/>
            </p:nvSpPr>
            <p:spPr bwMode="auto">
              <a:xfrm>
                <a:off x="8283576" y="2976563"/>
                <a:ext cx="147638" cy="1433513"/>
              </a:xfrm>
              <a:custGeom>
                <a:avLst/>
                <a:gdLst>
                  <a:gd name="T0" fmla="*/ 9 w 39"/>
                  <a:gd name="T1" fmla="*/ 124 h 377"/>
                  <a:gd name="T2" fmla="*/ 31 w 39"/>
                  <a:gd name="T3" fmla="*/ 74 h 377"/>
                  <a:gd name="T4" fmla="*/ 31 w 39"/>
                  <a:gd name="T5" fmla="*/ 88 h 377"/>
                  <a:gd name="T6" fmla="*/ 10 w 39"/>
                  <a:gd name="T7" fmla="*/ 110 h 377"/>
                  <a:gd name="T8" fmla="*/ 31 w 39"/>
                  <a:gd name="T9" fmla="*/ 88 h 377"/>
                  <a:gd name="T10" fmla="*/ 8 w 39"/>
                  <a:gd name="T11" fmla="*/ 154 h 377"/>
                  <a:gd name="T12" fmla="*/ 33 w 39"/>
                  <a:gd name="T13" fmla="*/ 143 h 377"/>
                  <a:gd name="T14" fmla="*/ 33 w 39"/>
                  <a:gd name="T15" fmla="*/ 157 h 377"/>
                  <a:gd name="T16" fmla="*/ 8 w 39"/>
                  <a:gd name="T17" fmla="*/ 154 h 377"/>
                  <a:gd name="T18" fmla="*/ 33 w 39"/>
                  <a:gd name="T19" fmla="*/ 129 h 377"/>
                  <a:gd name="T20" fmla="*/ 13 w 39"/>
                  <a:gd name="T21" fmla="*/ 20 h 377"/>
                  <a:gd name="T22" fmla="*/ 29 w 39"/>
                  <a:gd name="T23" fmla="*/ 13 h 377"/>
                  <a:gd name="T24" fmla="*/ 6 w 39"/>
                  <a:gd name="T25" fmla="*/ 200 h 377"/>
                  <a:gd name="T26" fmla="*/ 23 w 39"/>
                  <a:gd name="T27" fmla="*/ 1 h 377"/>
                  <a:gd name="T28" fmla="*/ 13 w 39"/>
                  <a:gd name="T29" fmla="*/ 20 h 377"/>
                  <a:gd name="T30" fmla="*/ 30 w 39"/>
                  <a:gd name="T31" fmla="*/ 59 h 377"/>
                  <a:gd name="T32" fmla="*/ 31 w 39"/>
                  <a:gd name="T33" fmla="*/ 74 h 377"/>
                  <a:gd name="T34" fmla="*/ 13 w 39"/>
                  <a:gd name="T35" fmla="*/ 34 h 377"/>
                  <a:gd name="T36" fmla="*/ 29 w 39"/>
                  <a:gd name="T37" fmla="*/ 18 h 377"/>
                  <a:gd name="T38" fmla="*/ 11 w 39"/>
                  <a:gd name="T39" fmla="*/ 65 h 377"/>
                  <a:gd name="T40" fmla="*/ 30 w 39"/>
                  <a:gd name="T41" fmla="*/ 46 h 377"/>
                  <a:gd name="T42" fmla="*/ 30 w 39"/>
                  <a:gd name="T43" fmla="*/ 59 h 377"/>
                  <a:gd name="T44" fmla="*/ 1 w 39"/>
                  <a:gd name="T45" fmla="*/ 318 h 377"/>
                  <a:gd name="T46" fmla="*/ 37 w 39"/>
                  <a:gd name="T47" fmla="*/ 282 h 377"/>
                  <a:gd name="T48" fmla="*/ 3 w 39"/>
                  <a:gd name="T49" fmla="*/ 363 h 377"/>
                  <a:gd name="T50" fmla="*/ 38 w 39"/>
                  <a:gd name="T51" fmla="*/ 323 h 377"/>
                  <a:gd name="T52" fmla="*/ 1 w 39"/>
                  <a:gd name="T53" fmla="*/ 360 h 377"/>
                  <a:gd name="T54" fmla="*/ 37 w 39"/>
                  <a:gd name="T55" fmla="*/ 296 h 377"/>
                  <a:gd name="T56" fmla="*/ 0 w 39"/>
                  <a:gd name="T57" fmla="*/ 348 h 377"/>
                  <a:gd name="T58" fmla="*/ 37 w 39"/>
                  <a:gd name="T59" fmla="*/ 363 h 377"/>
                  <a:gd name="T60" fmla="*/ 20 w 39"/>
                  <a:gd name="T61" fmla="*/ 377 h 377"/>
                  <a:gd name="T62" fmla="*/ 34 w 39"/>
                  <a:gd name="T63" fmla="*/ 172 h 377"/>
                  <a:gd name="T64" fmla="*/ 34 w 39"/>
                  <a:gd name="T65" fmla="*/ 184 h 377"/>
                  <a:gd name="T66" fmla="*/ 7 w 39"/>
                  <a:gd name="T67" fmla="*/ 371 h 377"/>
                  <a:gd name="T68" fmla="*/ 39 w 39"/>
                  <a:gd name="T69" fmla="*/ 341 h 377"/>
                  <a:gd name="T70" fmla="*/ 1 w 39"/>
                  <a:gd name="T71" fmla="*/ 318 h 377"/>
                  <a:gd name="T72" fmla="*/ 36 w 39"/>
                  <a:gd name="T73" fmla="*/ 255 h 377"/>
                  <a:gd name="T74" fmla="*/ 37 w 39"/>
                  <a:gd name="T75" fmla="*/ 267 h 377"/>
                  <a:gd name="T76" fmla="*/ 4 w 39"/>
                  <a:gd name="T77" fmla="*/ 243 h 377"/>
                  <a:gd name="T78" fmla="*/ 35 w 39"/>
                  <a:gd name="T79" fmla="*/ 213 h 377"/>
                  <a:gd name="T80" fmla="*/ 5 w 39"/>
                  <a:gd name="T81" fmla="*/ 228 h 377"/>
                  <a:gd name="T82" fmla="*/ 35 w 39"/>
                  <a:gd name="T83" fmla="*/ 198 h 377"/>
                  <a:gd name="T84" fmla="*/ 35 w 39"/>
                  <a:gd name="T85" fmla="*/ 213 h 377"/>
                  <a:gd name="T86" fmla="*/ 3 w 39"/>
                  <a:gd name="T87" fmla="*/ 273 h 377"/>
                  <a:gd name="T88" fmla="*/ 36 w 39"/>
                  <a:gd name="T89" fmla="*/ 241 h 377"/>
                  <a:gd name="T90" fmla="*/ 4 w 39"/>
                  <a:gd name="T91" fmla="*/ 25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377">
                    <a:moveTo>
                      <a:pt x="32" y="115"/>
                    </a:moveTo>
                    <a:cubicBezTo>
                      <a:pt x="24" y="123"/>
                      <a:pt x="17" y="130"/>
                      <a:pt x="9" y="138"/>
                    </a:cubicBezTo>
                    <a:cubicBezTo>
                      <a:pt x="9" y="134"/>
                      <a:pt x="9" y="129"/>
                      <a:pt x="9" y="124"/>
                    </a:cubicBezTo>
                    <a:cubicBezTo>
                      <a:pt x="17" y="116"/>
                      <a:pt x="24" y="108"/>
                      <a:pt x="32" y="101"/>
                    </a:cubicBezTo>
                    <a:cubicBezTo>
                      <a:pt x="32" y="106"/>
                      <a:pt x="32" y="110"/>
                      <a:pt x="32" y="115"/>
                    </a:cubicBezTo>
                    <a:close/>
                    <a:moveTo>
                      <a:pt x="31" y="74"/>
                    </a:moveTo>
                    <a:cubicBezTo>
                      <a:pt x="24" y="81"/>
                      <a:pt x="17" y="88"/>
                      <a:pt x="10" y="95"/>
                    </a:cubicBezTo>
                    <a:cubicBezTo>
                      <a:pt x="10" y="100"/>
                      <a:pt x="10" y="105"/>
                      <a:pt x="10" y="110"/>
                    </a:cubicBezTo>
                    <a:cubicBezTo>
                      <a:pt x="17" y="102"/>
                      <a:pt x="24" y="95"/>
                      <a:pt x="31" y="88"/>
                    </a:cubicBezTo>
                    <a:cubicBezTo>
                      <a:pt x="31" y="83"/>
                      <a:pt x="31" y="79"/>
                      <a:pt x="31" y="74"/>
                    </a:cubicBezTo>
                    <a:close/>
                    <a:moveTo>
                      <a:pt x="31" y="88"/>
                    </a:moveTo>
                    <a:cubicBezTo>
                      <a:pt x="24" y="95"/>
                      <a:pt x="17" y="102"/>
                      <a:pt x="10" y="110"/>
                    </a:cubicBezTo>
                    <a:cubicBezTo>
                      <a:pt x="9" y="114"/>
                      <a:pt x="9" y="119"/>
                      <a:pt x="9" y="124"/>
                    </a:cubicBezTo>
                    <a:cubicBezTo>
                      <a:pt x="17" y="116"/>
                      <a:pt x="24" y="108"/>
                      <a:pt x="32" y="101"/>
                    </a:cubicBezTo>
                    <a:cubicBezTo>
                      <a:pt x="32" y="97"/>
                      <a:pt x="31" y="92"/>
                      <a:pt x="31" y="88"/>
                    </a:cubicBezTo>
                    <a:close/>
                    <a:moveTo>
                      <a:pt x="32" y="115"/>
                    </a:moveTo>
                    <a:cubicBezTo>
                      <a:pt x="24" y="123"/>
                      <a:pt x="17" y="130"/>
                      <a:pt x="9" y="138"/>
                    </a:cubicBezTo>
                    <a:cubicBezTo>
                      <a:pt x="8" y="144"/>
                      <a:pt x="8" y="149"/>
                      <a:pt x="8" y="154"/>
                    </a:cubicBezTo>
                    <a:cubicBezTo>
                      <a:pt x="16" y="146"/>
                      <a:pt x="24" y="138"/>
                      <a:pt x="33" y="129"/>
                    </a:cubicBezTo>
                    <a:cubicBezTo>
                      <a:pt x="32" y="125"/>
                      <a:pt x="32" y="120"/>
                      <a:pt x="32" y="115"/>
                    </a:cubicBezTo>
                    <a:close/>
                    <a:moveTo>
                      <a:pt x="33" y="143"/>
                    </a:moveTo>
                    <a:cubicBezTo>
                      <a:pt x="24" y="151"/>
                      <a:pt x="16" y="160"/>
                      <a:pt x="7" y="168"/>
                    </a:cubicBezTo>
                    <a:cubicBezTo>
                      <a:pt x="7" y="174"/>
                      <a:pt x="7" y="179"/>
                      <a:pt x="7" y="184"/>
                    </a:cubicBezTo>
                    <a:cubicBezTo>
                      <a:pt x="16" y="175"/>
                      <a:pt x="25" y="166"/>
                      <a:pt x="33" y="157"/>
                    </a:cubicBezTo>
                    <a:cubicBezTo>
                      <a:pt x="33" y="152"/>
                      <a:pt x="33" y="148"/>
                      <a:pt x="33" y="143"/>
                    </a:cubicBezTo>
                    <a:close/>
                    <a:moveTo>
                      <a:pt x="33" y="129"/>
                    </a:moveTo>
                    <a:cubicBezTo>
                      <a:pt x="24" y="138"/>
                      <a:pt x="16" y="146"/>
                      <a:pt x="8" y="154"/>
                    </a:cubicBezTo>
                    <a:cubicBezTo>
                      <a:pt x="8" y="159"/>
                      <a:pt x="8" y="164"/>
                      <a:pt x="7" y="168"/>
                    </a:cubicBezTo>
                    <a:cubicBezTo>
                      <a:pt x="16" y="160"/>
                      <a:pt x="24" y="151"/>
                      <a:pt x="33" y="143"/>
                    </a:cubicBezTo>
                    <a:cubicBezTo>
                      <a:pt x="33" y="138"/>
                      <a:pt x="33" y="134"/>
                      <a:pt x="33" y="129"/>
                    </a:cubicBezTo>
                    <a:close/>
                    <a:moveTo>
                      <a:pt x="29" y="13"/>
                    </a:moveTo>
                    <a:cubicBezTo>
                      <a:pt x="29" y="11"/>
                      <a:pt x="29" y="8"/>
                      <a:pt x="28" y="6"/>
                    </a:cubicBezTo>
                    <a:cubicBezTo>
                      <a:pt x="23" y="10"/>
                      <a:pt x="19" y="15"/>
                      <a:pt x="13" y="20"/>
                    </a:cubicBezTo>
                    <a:cubicBezTo>
                      <a:pt x="13" y="25"/>
                      <a:pt x="13" y="30"/>
                      <a:pt x="13" y="34"/>
                    </a:cubicBezTo>
                    <a:cubicBezTo>
                      <a:pt x="19" y="28"/>
                      <a:pt x="24" y="23"/>
                      <a:pt x="29" y="18"/>
                    </a:cubicBezTo>
                    <a:cubicBezTo>
                      <a:pt x="29" y="16"/>
                      <a:pt x="29" y="15"/>
                      <a:pt x="29" y="13"/>
                    </a:cubicBezTo>
                    <a:close/>
                    <a:moveTo>
                      <a:pt x="33" y="157"/>
                    </a:moveTo>
                    <a:cubicBezTo>
                      <a:pt x="25" y="166"/>
                      <a:pt x="16" y="175"/>
                      <a:pt x="7" y="184"/>
                    </a:cubicBezTo>
                    <a:cubicBezTo>
                      <a:pt x="6" y="189"/>
                      <a:pt x="6" y="195"/>
                      <a:pt x="6" y="200"/>
                    </a:cubicBezTo>
                    <a:cubicBezTo>
                      <a:pt x="15" y="190"/>
                      <a:pt x="25" y="181"/>
                      <a:pt x="34" y="172"/>
                    </a:cubicBezTo>
                    <a:cubicBezTo>
                      <a:pt x="34" y="167"/>
                      <a:pt x="34" y="162"/>
                      <a:pt x="33" y="157"/>
                    </a:cubicBezTo>
                    <a:close/>
                    <a:moveTo>
                      <a:pt x="23" y="1"/>
                    </a:moveTo>
                    <a:cubicBezTo>
                      <a:pt x="20" y="0"/>
                      <a:pt x="17" y="2"/>
                      <a:pt x="15" y="5"/>
                    </a:cubicBezTo>
                    <a:cubicBezTo>
                      <a:pt x="14" y="8"/>
                      <a:pt x="14" y="11"/>
                      <a:pt x="14" y="14"/>
                    </a:cubicBezTo>
                    <a:cubicBezTo>
                      <a:pt x="13" y="16"/>
                      <a:pt x="13" y="18"/>
                      <a:pt x="13" y="20"/>
                    </a:cubicBezTo>
                    <a:cubicBezTo>
                      <a:pt x="19" y="15"/>
                      <a:pt x="23" y="10"/>
                      <a:pt x="28" y="6"/>
                    </a:cubicBezTo>
                    <a:cubicBezTo>
                      <a:pt x="27" y="3"/>
                      <a:pt x="25" y="1"/>
                      <a:pt x="23" y="1"/>
                    </a:cubicBezTo>
                    <a:close/>
                    <a:moveTo>
                      <a:pt x="30" y="59"/>
                    </a:moveTo>
                    <a:cubicBezTo>
                      <a:pt x="24" y="65"/>
                      <a:pt x="18" y="72"/>
                      <a:pt x="11" y="79"/>
                    </a:cubicBezTo>
                    <a:cubicBezTo>
                      <a:pt x="11" y="84"/>
                      <a:pt x="10" y="89"/>
                      <a:pt x="10" y="95"/>
                    </a:cubicBezTo>
                    <a:cubicBezTo>
                      <a:pt x="17" y="88"/>
                      <a:pt x="24" y="81"/>
                      <a:pt x="31" y="74"/>
                    </a:cubicBezTo>
                    <a:cubicBezTo>
                      <a:pt x="31" y="69"/>
                      <a:pt x="31" y="64"/>
                      <a:pt x="30" y="59"/>
                    </a:cubicBezTo>
                    <a:close/>
                    <a:moveTo>
                      <a:pt x="29" y="18"/>
                    </a:moveTo>
                    <a:cubicBezTo>
                      <a:pt x="24" y="23"/>
                      <a:pt x="19" y="28"/>
                      <a:pt x="13" y="34"/>
                    </a:cubicBezTo>
                    <a:cubicBezTo>
                      <a:pt x="13" y="39"/>
                      <a:pt x="12" y="44"/>
                      <a:pt x="12" y="49"/>
                    </a:cubicBezTo>
                    <a:cubicBezTo>
                      <a:pt x="18" y="43"/>
                      <a:pt x="24" y="37"/>
                      <a:pt x="30" y="31"/>
                    </a:cubicBezTo>
                    <a:cubicBezTo>
                      <a:pt x="30" y="27"/>
                      <a:pt x="29" y="22"/>
                      <a:pt x="29" y="18"/>
                    </a:cubicBezTo>
                    <a:close/>
                    <a:moveTo>
                      <a:pt x="30" y="31"/>
                    </a:moveTo>
                    <a:cubicBezTo>
                      <a:pt x="24" y="37"/>
                      <a:pt x="18" y="43"/>
                      <a:pt x="12" y="49"/>
                    </a:cubicBezTo>
                    <a:cubicBezTo>
                      <a:pt x="12" y="54"/>
                      <a:pt x="12" y="60"/>
                      <a:pt x="11" y="65"/>
                    </a:cubicBezTo>
                    <a:cubicBezTo>
                      <a:pt x="18" y="59"/>
                      <a:pt x="24" y="52"/>
                      <a:pt x="30" y="46"/>
                    </a:cubicBezTo>
                    <a:cubicBezTo>
                      <a:pt x="30" y="41"/>
                      <a:pt x="30" y="36"/>
                      <a:pt x="30" y="31"/>
                    </a:cubicBezTo>
                    <a:close/>
                    <a:moveTo>
                      <a:pt x="30" y="46"/>
                    </a:moveTo>
                    <a:cubicBezTo>
                      <a:pt x="24" y="52"/>
                      <a:pt x="18" y="59"/>
                      <a:pt x="11" y="65"/>
                    </a:cubicBezTo>
                    <a:cubicBezTo>
                      <a:pt x="11" y="70"/>
                      <a:pt x="11" y="74"/>
                      <a:pt x="11" y="79"/>
                    </a:cubicBezTo>
                    <a:cubicBezTo>
                      <a:pt x="18" y="72"/>
                      <a:pt x="24" y="65"/>
                      <a:pt x="30" y="59"/>
                    </a:cubicBezTo>
                    <a:cubicBezTo>
                      <a:pt x="30" y="55"/>
                      <a:pt x="30" y="51"/>
                      <a:pt x="30" y="46"/>
                    </a:cubicBezTo>
                    <a:close/>
                    <a:moveTo>
                      <a:pt x="37" y="282"/>
                    </a:moveTo>
                    <a:cubicBezTo>
                      <a:pt x="25" y="294"/>
                      <a:pt x="13" y="306"/>
                      <a:pt x="1" y="318"/>
                    </a:cubicBezTo>
                    <a:cubicBezTo>
                      <a:pt x="1" y="323"/>
                      <a:pt x="1" y="328"/>
                      <a:pt x="1" y="332"/>
                    </a:cubicBezTo>
                    <a:cubicBezTo>
                      <a:pt x="12" y="321"/>
                      <a:pt x="24" y="309"/>
                      <a:pt x="37" y="296"/>
                    </a:cubicBezTo>
                    <a:cubicBezTo>
                      <a:pt x="37" y="291"/>
                      <a:pt x="37" y="286"/>
                      <a:pt x="37" y="282"/>
                    </a:cubicBezTo>
                    <a:close/>
                    <a:moveTo>
                      <a:pt x="38" y="323"/>
                    </a:moveTo>
                    <a:cubicBezTo>
                      <a:pt x="25" y="337"/>
                      <a:pt x="12" y="349"/>
                      <a:pt x="1" y="360"/>
                    </a:cubicBezTo>
                    <a:cubicBezTo>
                      <a:pt x="2" y="361"/>
                      <a:pt x="2" y="362"/>
                      <a:pt x="3" y="363"/>
                    </a:cubicBezTo>
                    <a:cubicBezTo>
                      <a:pt x="4" y="366"/>
                      <a:pt x="5" y="369"/>
                      <a:pt x="7" y="371"/>
                    </a:cubicBezTo>
                    <a:cubicBezTo>
                      <a:pt x="16" y="361"/>
                      <a:pt x="27" y="351"/>
                      <a:pt x="39" y="339"/>
                    </a:cubicBezTo>
                    <a:cubicBezTo>
                      <a:pt x="39" y="334"/>
                      <a:pt x="38" y="328"/>
                      <a:pt x="38" y="323"/>
                    </a:cubicBezTo>
                    <a:close/>
                    <a:moveTo>
                      <a:pt x="38" y="310"/>
                    </a:moveTo>
                    <a:cubicBezTo>
                      <a:pt x="24" y="324"/>
                      <a:pt x="12" y="336"/>
                      <a:pt x="0" y="348"/>
                    </a:cubicBezTo>
                    <a:cubicBezTo>
                      <a:pt x="0" y="352"/>
                      <a:pt x="1" y="356"/>
                      <a:pt x="1" y="360"/>
                    </a:cubicBezTo>
                    <a:cubicBezTo>
                      <a:pt x="12" y="349"/>
                      <a:pt x="25" y="337"/>
                      <a:pt x="38" y="323"/>
                    </a:cubicBezTo>
                    <a:cubicBezTo>
                      <a:pt x="38" y="319"/>
                      <a:pt x="38" y="314"/>
                      <a:pt x="38" y="310"/>
                    </a:cubicBezTo>
                    <a:close/>
                    <a:moveTo>
                      <a:pt x="37" y="296"/>
                    </a:moveTo>
                    <a:cubicBezTo>
                      <a:pt x="24" y="309"/>
                      <a:pt x="12" y="321"/>
                      <a:pt x="1" y="332"/>
                    </a:cubicBezTo>
                    <a:cubicBezTo>
                      <a:pt x="1" y="335"/>
                      <a:pt x="1" y="338"/>
                      <a:pt x="0" y="340"/>
                    </a:cubicBezTo>
                    <a:cubicBezTo>
                      <a:pt x="0" y="343"/>
                      <a:pt x="0" y="345"/>
                      <a:pt x="0" y="348"/>
                    </a:cubicBezTo>
                    <a:cubicBezTo>
                      <a:pt x="12" y="336"/>
                      <a:pt x="24" y="324"/>
                      <a:pt x="38" y="310"/>
                    </a:cubicBezTo>
                    <a:cubicBezTo>
                      <a:pt x="38" y="305"/>
                      <a:pt x="38" y="300"/>
                      <a:pt x="37" y="296"/>
                    </a:cubicBezTo>
                    <a:close/>
                    <a:moveTo>
                      <a:pt x="37" y="363"/>
                    </a:moveTo>
                    <a:cubicBezTo>
                      <a:pt x="38" y="359"/>
                      <a:pt x="39" y="354"/>
                      <a:pt x="39" y="349"/>
                    </a:cubicBezTo>
                    <a:cubicBezTo>
                      <a:pt x="29" y="359"/>
                      <a:pt x="20" y="368"/>
                      <a:pt x="13" y="375"/>
                    </a:cubicBezTo>
                    <a:cubicBezTo>
                      <a:pt x="15" y="376"/>
                      <a:pt x="18" y="377"/>
                      <a:pt x="20" y="377"/>
                    </a:cubicBezTo>
                    <a:cubicBezTo>
                      <a:pt x="28" y="377"/>
                      <a:pt x="34" y="370"/>
                      <a:pt x="37" y="363"/>
                    </a:cubicBezTo>
                    <a:close/>
                    <a:moveTo>
                      <a:pt x="34" y="184"/>
                    </a:moveTo>
                    <a:cubicBezTo>
                      <a:pt x="34" y="180"/>
                      <a:pt x="34" y="176"/>
                      <a:pt x="34" y="172"/>
                    </a:cubicBezTo>
                    <a:cubicBezTo>
                      <a:pt x="25" y="181"/>
                      <a:pt x="15" y="190"/>
                      <a:pt x="6" y="200"/>
                    </a:cubicBezTo>
                    <a:cubicBezTo>
                      <a:pt x="6" y="204"/>
                      <a:pt x="6" y="208"/>
                      <a:pt x="6" y="213"/>
                    </a:cubicBezTo>
                    <a:cubicBezTo>
                      <a:pt x="15" y="203"/>
                      <a:pt x="25" y="194"/>
                      <a:pt x="34" y="184"/>
                    </a:cubicBezTo>
                    <a:close/>
                    <a:moveTo>
                      <a:pt x="39" y="341"/>
                    </a:moveTo>
                    <a:cubicBezTo>
                      <a:pt x="39" y="340"/>
                      <a:pt x="39" y="340"/>
                      <a:pt x="39" y="339"/>
                    </a:cubicBezTo>
                    <a:cubicBezTo>
                      <a:pt x="27" y="351"/>
                      <a:pt x="16" y="361"/>
                      <a:pt x="7" y="371"/>
                    </a:cubicBezTo>
                    <a:cubicBezTo>
                      <a:pt x="9" y="372"/>
                      <a:pt x="11" y="374"/>
                      <a:pt x="13" y="375"/>
                    </a:cubicBezTo>
                    <a:cubicBezTo>
                      <a:pt x="20" y="368"/>
                      <a:pt x="29" y="359"/>
                      <a:pt x="39" y="349"/>
                    </a:cubicBezTo>
                    <a:cubicBezTo>
                      <a:pt x="39" y="347"/>
                      <a:pt x="39" y="344"/>
                      <a:pt x="39" y="341"/>
                    </a:cubicBezTo>
                    <a:close/>
                    <a:moveTo>
                      <a:pt x="37" y="267"/>
                    </a:moveTo>
                    <a:cubicBezTo>
                      <a:pt x="25" y="279"/>
                      <a:pt x="13" y="290"/>
                      <a:pt x="2" y="301"/>
                    </a:cubicBezTo>
                    <a:cubicBezTo>
                      <a:pt x="2" y="307"/>
                      <a:pt x="2" y="312"/>
                      <a:pt x="1" y="318"/>
                    </a:cubicBezTo>
                    <a:cubicBezTo>
                      <a:pt x="13" y="306"/>
                      <a:pt x="25" y="294"/>
                      <a:pt x="37" y="282"/>
                    </a:cubicBezTo>
                    <a:cubicBezTo>
                      <a:pt x="37" y="277"/>
                      <a:pt x="37" y="272"/>
                      <a:pt x="37" y="267"/>
                    </a:cubicBezTo>
                    <a:close/>
                    <a:moveTo>
                      <a:pt x="36" y="255"/>
                    </a:moveTo>
                    <a:cubicBezTo>
                      <a:pt x="25" y="267"/>
                      <a:pt x="13" y="278"/>
                      <a:pt x="2" y="289"/>
                    </a:cubicBezTo>
                    <a:cubicBezTo>
                      <a:pt x="2" y="293"/>
                      <a:pt x="2" y="297"/>
                      <a:pt x="2" y="301"/>
                    </a:cubicBezTo>
                    <a:cubicBezTo>
                      <a:pt x="13" y="290"/>
                      <a:pt x="25" y="279"/>
                      <a:pt x="37" y="267"/>
                    </a:cubicBezTo>
                    <a:cubicBezTo>
                      <a:pt x="36" y="263"/>
                      <a:pt x="36" y="259"/>
                      <a:pt x="36" y="255"/>
                    </a:cubicBezTo>
                    <a:close/>
                    <a:moveTo>
                      <a:pt x="35" y="213"/>
                    </a:moveTo>
                    <a:cubicBezTo>
                      <a:pt x="25" y="223"/>
                      <a:pt x="14" y="233"/>
                      <a:pt x="4" y="243"/>
                    </a:cubicBezTo>
                    <a:cubicBezTo>
                      <a:pt x="4" y="248"/>
                      <a:pt x="4" y="253"/>
                      <a:pt x="4" y="258"/>
                    </a:cubicBezTo>
                    <a:cubicBezTo>
                      <a:pt x="14" y="248"/>
                      <a:pt x="25" y="237"/>
                      <a:pt x="35" y="226"/>
                    </a:cubicBezTo>
                    <a:cubicBezTo>
                      <a:pt x="35" y="222"/>
                      <a:pt x="35" y="217"/>
                      <a:pt x="35" y="213"/>
                    </a:cubicBezTo>
                    <a:close/>
                    <a:moveTo>
                      <a:pt x="34" y="184"/>
                    </a:moveTo>
                    <a:cubicBezTo>
                      <a:pt x="25" y="194"/>
                      <a:pt x="15" y="203"/>
                      <a:pt x="6" y="213"/>
                    </a:cubicBezTo>
                    <a:cubicBezTo>
                      <a:pt x="5" y="218"/>
                      <a:pt x="5" y="223"/>
                      <a:pt x="5" y="228"/>
                    </a:cubicBezTo>
                    <a:cubicBezTo>
                      <a:pt x="15" y="218"/>
                      <a:pt x="25" y="208"/>
                      <a:pt x="35" y="198"/>
                    </a:cubicBezTo>
                    <a:cubicBezTo>
                      <a:pt x="34" y="193"/>
                      <a:pt x="34" y="189"/>
                      <a:pt x="34" y="184"/>
                    </a:cubicBezTo>
                    <a:close/>
                    <a:moveTo>
                      <a:pt x="35" y="198"/>
                    </a:moveTo>
                    <a:cubicBezTo>
                      <a:pt x="25" y="208"/>
                      <a:pt x="15" y="218"/>
                      <a:pt x="5" y="228"/>
                    </a:cubicBezTo>
                    <a:cubicBezTo>
                      <a:pt x="5" y="233"/>
                      <a:pt x="4" y="238"/>
                      <a:pt x="4" y="243"/>
                    </a:cubicBezTo>
                    <a:cubicBezTo>
                      <a:pt x="14" y="233"/>
                      <a:pt x="25" y="223"/>
                      <a:pt x="35" y="213"/>
                    </a:cubicBezTo>
                    <a:cubicBezTo>
                      <a:pt x="35" y="208"/>
                      <a:pt x="35" y="203"/>
                      <a:pt x="35" y="198"/>
                    </a:cubicBezTo>
                    <a:close/>
                    <a:moveTo>
                      <a:pt x="36" y="241"/>
                    </a:moveTo>
                    <a:cubicBezTo>
                      <a:pt x="25" y="252"/>
                      <a:pt x="14" y="263"/>
                      <a:pt x="3" y="273"/>
                    </a:cubicBezTo>
                    <a:cubicBezTo>
                      <a:pt x="3" y="279"/>
                      <a:pt x="3" y="284"/>
                      <a:pt x="2" y="289"/>
                    </a:cubicBezTo>
                    <a:cubicBezTo>
                      <a:pt x="13" y="278"/>
                      <a:pt x="25" y="267"/>
                      <a:pt x="36" y="255"/>
                    </a:cubicBezTo>
                    <a:cubicBezTo>
                      <a:pt x="36" y="250"/>
                      <a:pt x="36" y="245"/>
                      <a:pt x="36" y="241"/>
                    </a:cubicBezTo>
                    <a:close/>
                    <a:moveTo>
                      <a:pt x="36" y="241"/>
                    </a:moveTo>
                    <a:cubicBezTo>
                      <a:pt x="36" y="236"/>
                      <a:pt x="36" y="231"/>
                      <a:pt x="35" y="226"/>
                    </a:cubicBezTo>
                    <a:cubicBezTo>
                      <a:pt x="25" y="237"/>
                      <a:pt x="14" y="248"/>
                      <a:pt x="4" y="258"/>
                    </a:cubicBezTo>
                    <a:cubicBezTo>
                      <a:pt x="3" y="263"/>
                      <a:pt x="3" y="268"/>
                      <a:pt x="3" y="273"/>
                    </a:cubicBezTo>
                    <a:cubicBezTo>
                      <a:pt x="14" y="263"/>
                      <a:pt x="25" y="252"/>
                      <a:pt x="36" y="241"/>
                    </a:cubicBezTo>
                    <a:close/>
                  </a:path>
                </a:pathLst>
              </a:custGeom>
              <a:grpFill/>
              <a:ln w="9525">
                <a:solidFill>
                  <a:schemeClr val="tx1">
                    <a:lumMod val="75000"/>
                  </a:schemeClr>
                </a:solidFill>
                <a:round/>
                <a:headEnd/>
                <a:tailEnd/>
              </a:ln>
            </p:spPr>
            <p:txBody>
              <a:bodyPr/>
              <a:lstStyle/>
              <a:p>
                <a:pPr eaLnBrk="1" fontAlgn="auto" hangingPunct="1">
                  <a:spcBef>
                    <a:spcPts val="0"/>
                  </a:spcBef>
                  <a:spcAft>
                    <a:spcPts val="0"/>
                  </a:spcAft>
                  <a:defRPr/>
                </a:pPr>
                <a:endParaRPr lang="ru-RU">
                  <a:latin typeface="+mn-lt"/>
                </a:endParaRPr>
              </a:p>
            </p:txBody>
          </p:sp>
          <p:sp>
            <p:nvSpPr>
              <p:cNvPr id="66" name="Freeform 169">
                <a:extLst>
                  <a:ext uri="{FF2B5EF4-FFF2-40B4-BE49-F238E27FC236}">
                    <a16:creationId xmlns:a16="http://schemas.microsoft.com/office/drawing/2014/main" id="{2C6C3195-D8B6-9649-8FB2-55477BD44C72}"/>
                  </a:ext>
                </a:extLst>
              </p:cNvPr>
              <p:cNvSpPr>
                <a:spLocks noEditPoints="1"/>
              </p:cNvSpPr>
              <p:nvPr/>
            </p:nvSpPr>
            <p:spPr bwMode="auto">
              <a:xfrm>
                <a:off x="9066213" y="2965450"/>
                <a:ext cx="490538" cy="1458913"/>
              </a:xfrm>
              <a:custGeom>
                <a:avLst/>
                <a:gdLst>
                  <a:gd name="T0" fmla="*/ 51 w 129"/>
                  <a:gd name="T1" fmla="*/ 72 h 384"/>
                  <a:gd name="T2" fmla="*/ 50 w 129"/>
                  <a:gd name="T3" fmla="*/ 44 h 384"/>
                  <a:gd name="T4" fmla="*/ 56 w 129"/>
                  <a:gd name="T5" fmla="*/ 51 h 384"/>
                  <a:gd name="T6" fmla="*/ 56 w 129"/>
                  <a:gd name="T7" fmla="*/ 81 h 384"/>
                  <a:gd name="T8" fmla="*/ 69 w 129"/>
                  <a:gd name="T9" fmla="*/ 68 h 384"/>
                  <a:gd name="T10" fmla="*/ 51 w 129"/>
                  <a:gd name="T11" fmla="*/ 72 h 384"/>
                  <a:gd name="T12" fmla="*/ 91 w 129"/>
                  <a:gd name="T13" fmla="*/ 102 h 384"/>
                  <a:gd name="T14" fmla="*/ 96 w 129"/>
                  <a:gd name="T15" fmla="*/ 112 h 384"/>
                  <a:gd name="T16" fmla="*/ 61 w 129"/>
                  <a:gd name="T17" fmla="*/ 90 h 384"/>
                  <a:gd name="T18" fmla="*/ 74 w 129"/>
                  <a:gd name="T19" fmla="*/ 76 h 384"/>
                  <a:gd name="T20" fmla="*/ 70 w 129"/>
                  <a:gd name="T21" fmla="*/ 110 h 384"/>
                  <a:gd name="T22" fmla="*/ 86 w 129"/>
                  <a:gd name="T23" fmla="*/ 94 h 384"/>
                  <a:gd name="T24" fmla="*/ 91 w 129"/>
                  <a:gd name="T25" fmla="*/ 102 h 384"/>
                  <a:gd name="T26" fmla="*/ 14 w 129"/>
                  <a:gd name="T27" fmla="*/ 24 h 384"/>
                  <a:gd name="T28" fmla="*/ 22 w 129"/>
                  <a:gd name="T29" fmla="*/ 16 h 384"/>
                  <a:gd name="T30" fmla="*/ 6 w 129"/>
                  <a:gd name="T31" fmla="*/ 17 h 384"/>
                  <a:gd name="T32" fmla="*/ 1 w 129"/>
                  <a:gd name="T33" fmla="*/ 0 h 384"/>
                  <a:gd name="T34" fmla="*/ 0 w 129"/>
                  <a:gd name="T35" fmla="*/ 10 h 384"/>
                  <a:gd name="T36" fmla="*/ 14 w 129"/>
                  <a:gd name="T37" fmla="*/ 9 h 384"/>
                  <a:gd name="T38" fmla="*/ 27 w 129"/>
                  <a:gd name="T39" fmla="*/ 38 h 384"/>
                  <a:gd name="T40" fmla="*/ 43 w 129"/>
                  <a:gd name="T41" fmla="*/ 36 h 384"/>
                  <a:gd name="T42" fmla="*/ 33 w 129"/>
                  <a:gd name="T43" fmla="*/ 46 h 384"/>
                  <a:gd name="T44" fmla="*/ 43 w 129"/>
                  <a:gd name="T45" fmla="*/ 36 h 384"/>
                  <a:gd name="T46" fmla="*/ 27 w 129"/>
                  <a:gd name="T47" fmla="*/ 38 h 384"/>
                  <a:gd name="T48" fmla="*/ 124 w 129"/>
                  <a:gd name="T49" fmla="*/ 313 h 384"/>
                  <a:gd name="T50" fmla="*/ 72 w 129"/>
                  <a:gd name="T51" fmla="*/ 380 h 384"/>
                  <a:gd name="T52" fmla="*/ 127 w 129"/>
                  <a:gd name="T53" fmla="*/ 279 h 384"/>
                  <a:gd name="T54" fmla="*/ 126 w 129"/>
                  <a:gd name="T55" fmla="*/ 296 h 384"/>
                  <a:gd name="T56" fmla="*/ 90 w 129"/>
                  <a:gd name="T57" fmla="*/ 289 h 384"/>
                  <a:gd name="T58" fmla="*/ 129 w 129"/>
                  <a:gd name="T59" fmla="*/ 251 h 384"/>
                  <a:gd name="T60" fmla="*/ 85 w 129"/>
                  <a:gd name="T61" fmla="*/ 321 h 384"/>
                  <a:gd name="T62" fmla="*/ 129 w 129"/>
                  <a:gd name="T63" fmla="*/ 240 h 384"/>
                  <a:gd name="T64" fmla="*/ 90 w 129"/>
                  <a:gd name="T65" fmla="*/ 289 h 384"/>
                  <a:gd name="T66" fmla="*/ 127 w 129"/>
                  <a:gd name="T67" fmla="*/ 223 h 384"/>
                  <a:gd name="T68" fmla="*/ 128 w 129"/>
                  <a:gd name="T69" fmla="*/ 236 h 384"/>
                  <a:gd name="T70" fmla="*/ 80 w 129"/>
                  <a:gd name="T71" fmla="*/ 383 h 384"/>
                  <a:gd name="T72" fmla="*/ 107 w 129"/>
                  <a:gd name="T73" fmla="*/ 373 h 384"/>
                  <a:gd name="T74" fmla="*/ 81 w 129"/>
                  <a:gd name="T75" fmla="*/ 341 h 384"/>
                  <a:gd name="T76" fmla="*/ 126 w 129"/>
                  <a:gd name="T77" fmla="*/ 296 h 384"/>
                  <a:gd name="T78" fmla="*/ 107 w 129"/>
                  <a:gd name="T79" fmla="*/ 373 h 384"/>
                  <a:gd name="T80" fmla="*/ 72 w 129"/>
                  <a:gd name="T81" fmla="*/ 380 h 384"/>
                  <a:gd name="T82" fmla="*/ 119 w 129"/>
                  <a:gd name="T83" fmla="*/ 344 h 384"/>
                  <a:gd name="T84" fmla="*/ 84 w 129"/>
                  <a:gd name="T85" fmla="*/ 152 h 384"/>
                  <a:gd name="T86" fmla="*/ 113 w 129"/>
                  <a:gd name="T87" fmla="*/ 153 h 384"/>
                  <a:gd name="T88" fmla="*/ 116 w 129"/>
                  <a:gd name="T89" fmla="*/ 163 h 384"/>
                  <a:gd name="T90" fmla="*/ 84 w 129"/>
                  <a:gd name="T91" fmla="*/ 152 h 384"/>
                  <a:gd name="T92" fmla="*/ 104 w 129"/>
                  <a:gd name="T93" fmla="*/ 131 h 384"/>
                  <a:gd name="T94" fmla="*/ 89 w 129"/>
                  <a:gd name="T95" fmla="*/ 176 h 384"/>
                  <a:gd name="T96" fmla="*/ 96 w 129"/>
                  <a:gd name="T97" fmla="*/ 112 h 384"/>
                  <a:gd name="T98" fmla="*/ 100 w 129"/>
                  <a:gd name="T99" fmla="*/ 122 h 384"/>
                  <a:gd name="T100" fmla="*/ 122 w 129"/>
                  <a:gd name="T101" fmla="*/ 187 h 384"/>
                  <a:gd name="T102" fmla="*/ 124 w 129"/>
                  <a:gd name="T103" fmla="*/ 197 h 384"/>
                  <a:gd name="T104" fmla="*/ 92 w 129"/>
                  <a:gd name="T105" fmla="*/ 202 h 384"/>
                  <a:gd name="T106" fmla="*/ 126 w 129"/>
                  <a:gd name="T107" fmla="*/ 210 h 384"/>
                  <a:gd name="T108" fmla="*/ 127 w 129"/>
                  <a:gd name="T109" fmla="*/ 223 h 384"/>
                  <a:gd name="T110" fmla="*/ 94 w 129"/>
                  <a:gd name="T111" fmla="*/ 228 h 384"/>
                  <a:gd name="T112" fmla="*/ 124 w 129"/>
                  <a:gd name="T113" fmla="*/ 197 h 384"/>
                  <a:gd name="T114" fmla="*/ 92 w 129"/>
                  <a:gd name="T115" fmla="*/ 205 h 384"/>
                  <a:gd name="T116" fmla="*/ 119 w 129"/>
                  <a:gd name="T117" fmla="*/ 1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384">
                    <a:moveTo>
                      <a:pt x="69" y="68"/>
                    </a:moveTo>
                    <a:cubicBezTo>
                      <a:pt x="65" y="72"/>
                      <a:pt x="60" y="76"/>
                      <a:pt x="56" y="81"/>
                    </a:cubicBezTo>
                    <a:cubicBezTo>
                      <a:pt x="54" y="78"/>
                      <a:pt x="53" y="75"/>
                      <a:pt x="51" y="72"/>
                    </a:cubicBezTo>
                    <a:cubicBezTo>
                      <a:pt x="55" y="68"/>
                      <a:pt x="59" y="64"/>
                      <a:pt x="63" y="60"/>
                    </a:cubicBezTo>
                    <a:cubicBezTo>
                      <a:pt x="65" y="62"/>
                      <a:pt x="67" y="65"/>
                      <a:pt x="69" y="68"/>
                    </a:cubicBezTo>
                    <a:close/>
                    <a:moveTo>
                      <a:pt x="50" y="44"/>
                    </a:moveTo>
                    <a:cubicBezTo>
                      <a:pt x="47" y="48"/>
                      <a:pt x="43" y="51"/>
                      <a:pt x="40" y="55"/>
                    </a:cubicBezTo>
                    <a:cubicBezTo>
                      <a:pt x="41" y="57"/>
                      <a:pt x="43" y="60"/>
                      <a:pt x="45" y="62"/>
                    </a:cubicBezTo>
                    <a:cubicBezTo>
                      <a:pt x="49" y="58"/>
                      <a:pt x="52" y="55"/>
                      <a:pt x="56" y="51"/>
                    </a:cubicBezTo>
                    <a:cubicBezTo>
                      <a:pt x="54" y="49"/>
                      <a:pt x="52" y="47"/>
                      <a:pt x="50" y="44"/>
                    </a:cubicBezTo>
                    <a:close/>
                    <a:moveTo>
                      <a:pt x="69" y="68"/>
                    </a:moveTo>
                    <a:cubicBezTo>
                      <a:pt x="65" y="72"/>
                      <a:pt x="60" y="76"/>
                      <a:pt x="56" y="81"/>
                    </a:cubicBezTo>
                    <a:cubicBezTo>
                      <a:pt x="58" y="84"/>
                      <a:pt x="59" y="87"/>
                      <a:pt x="61" y="90"/>
                    </a:cubicBezTo>
                    <a:cubicBezTo>
                      <a:pt x="65" y="85"/>
                      <a:pt x="70" y="80"/>
                      <a:pt x="74" y="76"/>
                    </a:cubicBezTo>
                    <a:cubicBezTo>
                      <a:pt x="73" y="73"/>
                      <a:pt x="71" y="71"/>
                      <a:pt x="69" y="68"/>
                    </a:cubicBezTo>
                    <a:close/>
                    <a:moveTo>
                      <a:pt x="56" y="51"/>
                    </a:moveTo>
                    <a:cubicBezTo>
                      <a:pt x="52" y="55"/>
                      <a:pt x="49" y="58"/>
                      <a:pt x="45" y="62"/>
                    </a:cubicBezTo>
                    <a:cubicBezTo>
                      <a:pt x="47" y="65"/>
                      <a:pt x="49" y="68"/>
                      <a:pt x="51" y="72"/>
                    </a:cubicBezTo>
                    <a:cubicBezTo>
                      <a:pt x="55" y="68"/>
                      <a:pt x="59" y="64"/>
                      <a:pt x="63" y="60"/>
                    </a:cubicBezTo>
                    <a:cubicBezTo>
                      <a:pt x="60" y="57"/>
                      <a:pt x="58" y="54"/>
                      <a:pt x="56" y="51"/>
                    </a:cubicBezTo>
                    <a:close/>
                    <a:moveTo>
                      <a:pt x="91" y="102"/>
                    </a:moveTo>
                    <a:cubicBezTo>
                      <a:pt x="85" y="108"/>
                      <a:pt x="79" y="114"/>
                      <a:pt x="74" y="119"/>
                    </a:cubicBezTo>
                    <a:cubicBezTo>
                      <a:pt x="75" y="123"/>
                      <a:pt x="76" y="127"/>
                      <a:pt x="78" y="131"/>
                    </a:cubicBezTo>
                    <a:cubicBezTo>
                      <a:pt x="84" y="125"/>
                      <a:pt x="90" y="118"/>
                      <a:pt x="96" y="112"/>
                    </a:cubicBezTo>
                    <a:cubicBezTo>
                      <a:pt x="94" y="109"/>
                      <a:pt x="92" y="106"/>
                      <a:pt x="91" y="102"/>
                    </a:cubicBezTo>
                    <a:close/>
                    <a:moveTo>
                      <a:pt x="74" y="76"/>
                    </a:moveTo>
                    <a:cubicBezTo>
                      <a:pt x="70" y="80"/>
                      <a:pt x="65" y="85"/>
                      <a:pt x="61" y="90"/>
                    </a:cubicBezTo>
                    <a:cubicBezTo>
                      <a:pt x="62" y="93"/>
                      <a:pt x="64" y="96"/>
                      <a:pt x="65" y="99"/>
                    </a:cubicBezTo>
                    <a:cubicBezTo>
                      <a:pt x="70" y="94"/>
                      <a:pt x="75" y="89"/>
                      <a:pt x="80" y="84"/>
                    </a:cubicBezTo>
                    <a:cubicBezTo>
                      <a:pt x="78" y="81"/>
                      <a:pt x="76" y="79"/>
                      <a:pt x="74" y="76"/>
                    </a:cubicBezTo>
                    <a:close/>
                    <a:moveTo>
                      <a:pt x="80" y="84"/>
                    </a:moveTo>
                    <a:cubicBezTo>
                      <a:pt x="75" y="89"/>
                      <a:pt x="70" y="94"/>
                      <a:pt x="65" y="99"/>
                    </a:cubicBezTo>
                    <a:cubicBezTo>
                      <a:pt x="67" y="103"/>
                      <a:pt x="68" y="106"/>
                      <a:pt x="70" y="110"/>
                    </a:cubicBezTo>
                    <a:cubicBezTo>
                      <a:pt x="75" y="104"/>
                      <a:pt x="81" y="99"/>
                      <a:pt x="86" y="94"/>
                    </a:cubicBezTo>
                    <a:cubicBezTo>
                      <a:pt x="84" y="91"/>
                      <a:pt x="82" y="87"/>
                      <a:pt x="80" y="84"/>
                    </a:cubicBezTo>
                    <a:close/>
                    <a:moveTo>
                      <a:pt x="86" y="94"/>
                    </a:moveTo>
                    <a:cubicBezTo>
                      <a:pt x="81" y="99"/>
                      <a:pt x="75" y="104"/>
                      <a:pt x="70" y="110"/>
                    </a:cubicBezTo>
                    <a:cubicBezTo>
                      <a:pt x="71" y="113"/>
                      <a:pt x="72" y="116"/>
                      <a:pt x="74" y="119"/>
                    </a:cubicBezTo>
                    <a:cubicBezTo>
                      <a:pt x="79" y="114"/>
                      <a:pt x="85" y="108"/>
                      <a:pt x="91" y="102"/>
                    </a:cubicBezTo>
                    <a:cubicBezTo>
                      <a:pt x="89" y="99"/>
                      <a:pt x="87" y="97"/>
                      <a:pt x="86" y="94"/>
                    </a:cubicBezTo>
                    <a:close/>
                    <a:moveTo>
                      <a:pt x="22" y="16"/>
                    </a:moveTo>
                    <a:cubicBezTo>
                      <a:pt x="19" y="19"/>
                      <a:pt x="17" y="21"/>
                      <a:pt x="14" y="24"/>
                    </a:cubicBezTo>
                    <a:cubicBezTo>
                      <a:pt x="16" y="27"/>
                      <a:pt x="19" y="29"/>
                      <a:pt x="21" y="32"/>
                    </a:cubicBezTo>
                    <a:cubicBezTo>
                      <a:pt x="24" y="29"/>
                      <a:pt x="27" y="26"/>
                      <a:pt x="30" y="23"/>
                    </a:cubicBezTo>
                    <a:cubicBezTo>
                      <a:pt x="27" y="21"/>
                      <a:pt x="24" y="18"/>
                      <a:pt x="22" y="16"/>
                    </a:cubicBezTo>
                    <a:close/>
                    <a:moveTo>
                      <a:pt x="22" y="16"/>
                    </a:moveTo>
                    <a:cubicBezTo>
                      <a:pt x="19" y="14"/>
                      <a:pt x="16" y="12"/>
                      <a:pt x="14" y="9"/>
                    </a:cubicBezTo>
                    <a:cubicBezTo>
                      <a:pt x="11" y="12"/>
                      <a:pt x="8" y="15"/>
                      <a:pt x="6" y="17"/>
                    </a:cubicBezTo>
                    <a:cubicBezTo>
                      <a:pt x="8" y="20"/>
                      <a:pt x="11" y="22"/>
                      <a:pt x="14" y="24"/>
                    </a:cubicBezTo>
                    <a:cubicBezTo>
                      <a:pt x="17" y="21"/>
                      <a:pt x="19" y="19"/>
                      <a:pt x="22" y="16"/>
                    </a:cubicBezTo>
                    <a:close/>
                    <a:moveTo>
                      <a:pt x="1" y="0"/>
                    </a:moveTo>
                    <a:cubicBezTo>
                      <a:pt x="1" y="3"/>
                      <a:pt x="1" y="7"/>
                      <a:pt x="0" y="10"/>
                    </a:cubicBezTo>
                    <a:cubicBezTo>
                      <a:pt x="2" y="8"/>
                      <a:pt x="4" y="7"/>
                      <a:pt x="5" y="5"/>
                    </a:cubicBezTo>
                    <a:cubicBezTo>
                      <a:pt x="4" y="7"/>
                      <a:pt x="2" y="8"/>
                      <a:pt x="0" y="10"/>
                    </a:cubicBezTo>
                    <a:cubicBezTo>
                      <a:pt x="0" y="11"/>
                      <a:pt x="0" y="13"/>
                      <a:pt x="0" y="14"/>
                    </a:cubicBezTo>
                    <a:cubicBezTo>
                      <a:pt x="2" y="15"/>
                      <a:pt x="4" y="16"/>
                      <a:pt x="6" y="17"/>
                    </a:cubicBezTo>
                    <a:cubicBezTo>
                      <a:pt x="8" y="15"/>
                      <a:pt x="11" y="12"/>
                      <a:pt x="14" y="9"/>
                    </a:cubicBezTo>
                    <a:cubicBezTo>
                      <a:pt x="9" y="6"/>
                      <a:pt x="5" y="3"/>
                      <a:pt x="1" y="0"/>
                    </a:cubicBezTo>
                    <a:close/>
                    <a:moveTo>
                      <a:pt x="36" y="29"/>
                    </a:moveTo>
                    <a:cubicBezTo>
                      <a:pt x="33" y="32"/>
                      <a:pt x="30" y="35"/>
                      <a:pt x="27" y="38"/>
                    </a:cubicBezTo>
                    <a:cubicBezTo>
                      <a:pt x="28" y="39"/>
                      <a:pt x="29" y="41"/>
                      <a:pt x="31" y="43"/>
                    </a:cubicBezTo>
                    <a:cubicBezTo>
                      <a:pt x="31" y="44"/>
                      <a:pt x="32" y="45"/>
                      <a:pt x="33" y="46"/>
                    </a:cubicBezTo>
                    <a:cubicBezTo>
                      <a:pt x="36" y="42"/>
                      <a:pt x="39" y="39"/>
                      <a:pt x="43" y="36"/>
                    </a:cubicBezTo>
                    <a:cubicBezTo>
                      <a:pt x="40" y="34"/>
                      <a:pt x="38" y="31"/>
                      <a:pt x="36" y="29"/>
                    </a:cubicBezTo>
                    <a:close/>
                    <a:moveTo>
                      <a:pt x="43" y="36"/>
                    </a:moveTo>
                    <a:cubicBezTo>
                      <a:pt x="39" y="39"/>
                      <a:pt x="36" y="42"/>
                      <a:pt x="33" y="46"/>
                    </a:cubicBezTo>
                    <a:cubicBezTo>
                      <a:pt x="35" y="49"/>
                      <a:pt x="38" y="52"/>
                      <a:pt x="40" y="55"/>
                    </a:cubicBezTo>
                    <a:cubicBezTo>
                      <a:pt x="43" y="51"/>
                      <a:pt x="47" y="48"/>
                      <a:pt x="50" y="44"/>
                    </a:cubicBezTo>
                    <a:cubicBezTo>
                      <a:pt x="47" y="42"/>
                      <a:pt x="45" y="39"/>
                      <a:pt x="43" y="36"/>
                    </a:cubicBezTo>
                    <a:close/>
                    <a:moveTo>
                      <a:pt x="30" y="23"/>
                    </a:moveTo>
                    <a:cubicBezTo>
                      <a:pt x="27" y="26"/>
                      <a:pt x="24" y="29"/>
                      <a:pt x="21" y="32"/>
                    </a:cubicBezTo>
                    <a:cubicBezTo>
                      <a:pt x="23" y="34"/>
                      <a:pt x="25" y="36"/>
                      <a:pt x="27" y="38"/>
                    </a:cubicBezTo>
                    <a:cubicBezTo>
                      <a:pt x="30" y="35"/>
                      <a:pt x="33" y="32"/>
                      <a:pt x="36" y="29"/>
                    </a:cubicBezTo>
                    <a:cubicBezTo>
                      <a:pt x="34" y="27"/>
                      <a:pt x="32" y="25"/>
                      <a:pt x="30" y="23"/>
                    </a:cubicBezTo>
                    <a:close/>
                    <a:moveTo>
                      <a:pt x="124" y="313"/>
                    </a:moveTo>
                    <a:cubicBezTo>
                      <a:pt x="106" y="330"/>
                      <a:pt x="90" y="346"/>
                      <a:pt x="76" y="360"/>
                    </a:cubicBezTo>
                    <a:cubicBezTo>
                      <a:pt x="74" y="367"/>
                      <a:pt x="73" y="373"/>
                      <a:pt x="71" y="379"/>
                    </a:cubicBezTo>
                    <a:cubicBezTo>
                      <a:pt x="71" y="379"/>
                      <a:pt x="71" y="379"/>
                      <a:pt x="72" y="380"/>
                    </a:cubicBezTo>
                    <a:cubicBezTo>
                      <a:pt x="84" y="367"/>
                      <a:pt x="101" y="350"/>
                      <a:pt x="121" y="330"/>
                    </a:cubicBezTo>
                    <a:cubicBezTo>
                      <a:pt x="122" y="324"/>
                      <a:pt x="123" y="318"/>
                      <a:pt x="124" y="313"/>
                    </a:cubicBezTo>
                    <a:close/>
                    <a:moveTo>
                      <a:pt x="127" y="279"/>
                    </a:moveTo>
                    <a:cubicBezTo>
                      <a:pt x="113" y="294"/>
                      <a:pt x="98" y="308"/>
                      <a:pt x="85" y="321"/>
                    </a:cubicBezTo>
                    <a:cubicBezTo>
                      <a:pt x="84" y="328"/>
                      <a:pt x="82" y="335"/>
                      <a:pt x="81" y="341"/>
                    </a:cubicBezTo>
                    <a:cubicBezTo>
                      <a:pt x="94" y="328"/>
                      <a:pt x="110" y="312"/>
                      <a:pt x="126" y="296"/>
                    </a:cubicBezTo>
                    <a:cubicBezTo>
                      <a:pt x="126" y="290"/>
                      <a:pt x="127" y="285"/>
                      <a:pt x="127" y="279"/>
                    </a:cubicBezTo>
                    <a:close/>
                    <a:moveTo>
                      <a:pt x="129" y="251"/>
                    </a:moveTo>
                    <a:cubicBezTo>
                      <a:pt x="115" y="264"/>
                      <a:pt x="102" y="277"/>
                      <a:pt x="90" y="289"/>
                    </a:cubicBezTo>
                    <a:cubicBezTo>
                      <a:pt x="89" y="295"/>
                      <a:pt x="88" y="301"/>
                      <a:pt x="87" y="307"/>
                    </a:cubicBezTo>
                    <a:cubicBezTo>
                      <a:pt x="100" y="294"/>
                      <a:pt x="114" y="281"/>
                      <a:pt x="128" y="266"/>
                    </a:cubicBezTo>
                    <a:cubicBezTo>
                      <a:pt x="128" y="261"/>
                      <a:pt x="129" y="256"/>
                      <a:pt x="129" y="251"/>
                    </a:cubicBezTo>
                    <a:close/>
                    <a:moveTo>
                      <a:pt x="128" y="266"/>
                    </a:moveTo>
                    <a:cubicBezTo>
                      <a:pt x="114" y="281"/>
                      <a:pt x="100" y="294"/>
                      <a:pt x="87" y="307"/>
                    </a:cubicBezTo>
                    <a:cubicBezTo>
                      <a:pt x="87" y="312"/>
                      <a:pt x="86" y="317"/>
                      <a:pt x="85" y="321"/>
                    </a:cubicBezTo>
                    <a:cubicBezTo>
                      <a:pt x="98" y="308"/>
                      <a:pt x="113" y="294"/>
                      <a:pt x="127" y="279"/>
                    </a:cubicBezTo>
                    <a:cubicBezTo>
                      <a:pt x="128" y="275"/>
                      <a:pt x="128" y="271"/>
                      <a:pt x="128" y="266"/>
                    </a:cubicBezTo>
                    <a:close/>
                    <a:moveTo>
                      <a:pt x="129" y="240"/>
                    </a:moveTo>
                    <a:cubicBezTo>
                      <a:pt x="128" y="239"/>
                      <a:pt x="128" y="238"/>
                      <a:pt x="128" y="236"/>
                    </a:cubicBezTo>
                    <a:cubicBezTo>
                      <a:pt x="116" y="249"/>
                      <a:pt x="104" y="261"/>
                      <a:pt x="92" y="273"/>
                    </a:cubicBezTo>
                    <a:cubicBezTo>
                      <a:pt x="91" y="279"/>
                      <a:pt x="91" y="284"/>
                      <a:pt x="90" y="289"/>
                    </a:cubicBezTo>
                    <a:cubicBezTo>
                      <a:pt x="102" y="277"/>
                      <a:pt x="115" y="264"/>
                      <a:pt x="129" y="251"/>
                    </a:cubicBezTo>
                    <a:cubicBezTo>
                      <a:pt x="129" y="247"/>
                      <a:pt x="129" y="244"/>
                      <a:pt x="129" y="240"/>
                    </a:cubicBezTo>
                    <a:close/>
                    <a:moveTo>
                      <a:pt x="127" y="223"/>
                    </a:moveTo>
                    <a:cubicBezTo>
                      <a:pt x="116" y="235"/>
                      <a:pt x="104" y="246"/>
                      <a:pt x="93" y="258"/>
                    </a:cubicBezTo>
                    <a:cubicBezTo>
                      <a:pt x="93" y="263"/>
                      <a:pt x="92" y="268"/>
                      <a:pt x="92" y="273"/>
                    </a:cubicBezTo>
                    <a:cubicBezTo>
                      <a:pt x="104" y="261"/>
                      <a:pt x="116" y="249"/>
                      <a:pt x="128" y="236"/>
                    </a:cubicBezTo>
                    <a:cubicBezTo>
                      <a:pt x="128" y="232"/>
                      <a:pt x="128" y="228"/>
                      <a:pt x="127" y="223"/>
                    </a:cubicBezTo>
                    <a:close/>
                    <a:moveTo>
                      <a:pt x="118" y="346"/>
                    </a:moveTo>
                    <a:cubicBezTo>
                      <a:pt x="103" y="361"/>
                      <a:pt x="90" y="374"/>
                      <a:pt x="80" y="383"/>
                    </a:cubicBezTo>
                    <a:cubicBezTo>
                      <a:pt x="86" y="384"/>
                      <a:pt x="91" y="384"/>
                      <a:pt x="96" y="382"/>
                    </a:cubicBezTo>
                    <a:cubicBezTo>
                      <a:pt x="98" y="381"/>
                      <a:pt x="101" y="380"/>
                      <a:pt x="103" y="378"/>
                    </a:cubicBezTo>
                    <a:cubicBezTo>
                      <a:pt x="104" y="377"/>
                      <a:pt x="106" y="375"/>
                      <a:pt x="107" y="373"/>
                    </a:cubicBezTo>
                    <a:cubicBezTo>
                      <a:pt x="113" y="366"/>
                      <a:pt x="116" y="356"/>
                      <a:pt x="118" y="346"/>
                    </a:cubicBezTo>
                    <a:close/>
                    <a:moveTo>
                      <a:pt x="126" y="296"/>
                    </a:moveTo>
                    <a:cubicBezTo>
                      <a:pt x="110" y="312"/>
                      <a:pt x="94" y="328"/>
                      <a:pt x="81" y="341"/>
                    </a:cubicBezTo>
                    <a:cubicBezTo>
                      <a:pt x="79" y="348"/>
                      <a:pt x="78" y="354"/>
                      <a:pt x="76" y="360"/>
                    </a:cubicBezTo>
                    <a:cubicBezTo>
                      <a:pt x="90" y="346"/>
                      <a:pt x="106" y="330"/>
                      <a:pt x="124" y="313"/>
                    </a:cubicBezTo>
                    <a:cubicBezTo>
                      <a:pt x="124" y="307"/>
                      <a:pt x="125" y="302"/>
                      <a:pt x="126" y="296"/>
                    </a:cubicBezTo>
                    <a:close/>
                    <a:moveTo>
                      <a:pt x="107" y="373"/>
                    </a:moveTo>
                    <a:cubicBezTo>
                      <a:pt x="106" y="375"/>
                      <a:pt x="104" y="377"/>
                      <a:pt x="103" y="378"/>
                    </a:cubicBezTo>
                    <a:cubicBezTo>
                      <a:pt x="105" y="377"/>
                      <a:pt x="106" y="375"/>
                      <a:pt x="107" y="373"/>
                    </a:cubicBezTo>
                    <a:close/>
                    <a:moveTo>
                      <a:pt x="119" y="344"/>
                    </a:moveTo>
                    <a:cubicBezTo>
                      <a:pt x="119" y="339"/>
                      <a:pt x="120" y="334"/>
                      <a:pt x="121" y="330"/>
                    </a:cubicBezTo>
                    <a:cubicBezTo>
                      <a:pt x="101" y="350"/>
                      <a:pt x="84" y="367"/>
                      <a:pt x="72" y="380"/>
                    </a:cubicBezTo>
                    <a:cubicBezTo>
                      <a:pt x="74" y="381"/>
                      <a:pt x="77" y="383"/>
                      <a:pt x="80" y="383"/>
                    </a:cubicBezTo>
                    <a:cubicBezTo>
                      <a:pt x="90" y="374"/>
                      <a:pt x="103" y="361"/>
                      <a:pt x="118" y="346"/>
                    </a:cubicBezTo>
                    <a:cubicBezTo>
                      <a:pt x="118" y="345"/>
                      <a:pt x="118" y="345"/>
                      <a:pt x="119" y="344"/>
                    </a:cubicBezTo>
                    <a:close/>
                    <a:moveTo>
                      <a:pt x="100" y="122"/>
                    </a:moveTo>
                    <a:cubicBezTo>
                      <a:pt x="94" y="129"/>
                      <a:pt x="88" y="135"/>
                      <a:pt x="81" y="142"/>
                    </a:cubicBezTo>
                    <a:cubicBezTo>
                      <a:pt x="82" y="145"/>
                      <a:pt x="83" y="149"/>
                      <a:pt x="84" y="152"/>
                    </a:cubicBezTo>
                    <a:cubicBezTo>
                      <a:pt x="91" y="145"/>
                      <a:pt x="98" y="138"/>
                      <a:pt x="104" y="131"/>
                    </a:cubicBezTo>
                    <a:cubicBezTo>
                      <a:pt x="103" y="128"/>
                      <a:pt x="102" y="125"/>
                      <a:pt x="100" y="122"/>
                    </a:cubicBezTo>
                    <a:close/>
                    <a:moveTo>
                      <a:pt x="113" y="153"/>
                    </a:moveTo>
                    <a:cubicBezTo>
                      <a:pt x="105" y="160"/>
                      <a:pt x="97" y="168"/>
                      <a:pt x="89" y="176"/>
                    </a:cubicBezTo>
                    <a:cubicBezTo>
                      <a:pt x="89" y="180"/>
                      <a:pt x="90" y="184"/>
                      <a:pt x="91" y="188"/>
                    </a:cubicBezTo>
                    <a:cubicBezTo>
                      <a:pt x="99" y="180"/>
                      <a:pt x="107" y="171"/>
                      <a:pt x="116" y="163"/>
                    </a:cubicBezTo>
                    <a:cubicBezTo>
                      <a:pt x="115" y="159"/>
                      <a:pt x="114" y="156"/>
                      <a:pt x="113" y="153"/>
                    </a:cubicBezTo>
                    <a:close/>
                    <a:moveTo>
                      <a:pt x="104" y="131"/>
                    </a:moveTo>
                    <a:cubicBezTo>
                      <a:pt x="98" y="138"/>
                      <a:pt x="91" y="145"/>
                      <a:pt x="84" y="152"/>
                    </a:cubicBezTo>
                    <a:cubicBezTo>
                      <a:pt x="85" y="156"/>
                      <a:pt x="86" y="160"/>
                      <a:pt x="86" y="164"/>
                    </a:cubicBezTo>
                    <a:cubicBezTo>
                      <a:pt x="94" y="156"/>
                      <a:pt x="101" y="149"/>
                      <a:pt x="109" y="141"/>
                    </a:cubicBezTo>
                    <a:cubicBezTo>
                      <a:pt x="107" y="138"/>
                      <a:pt x="106" y="135"/>
                      <a:pt x="104" y="131"/>
                    </a:cubicBezTo>
                    <a:close/>
                    <a:moveTo>
                      <a:pt x="109" y="141"/>
                    </a:moveTo>
                    <a:cubicBezTo>
                      <a:pt x="101" y="149"/>
                      <a:pt x="94" y="156"/>
                      <a:pt x="86" y="164"/>
                    </a:cubicBezTo>
                    <a:cubicBezTo>
                      <a:pt x="87" y="168"/>
                      <a:pt x="88" y="172"/>
                      <a:pt x="89" y="176"/>
                    </a:cubicBezTo>
                    <a:cubicBezTo>
                      <a:pt x="97" y="168"/>
                      <a:pt x="105" y="160"/>
                      <a:pt x="113" y="153"/>
                    </a:cubicBezTo>
                    <a:cubicBezTo>
                      <a:pt x="111" y="149"/>
                      <a:pt x="110" y="145"/>
                      <a:pt x="109" y="141"/>
                    </a:cubicBezTo>
                    <a:close/>
                    <a:moveTo>
                      <a:pt x="96" y="112"/>
                    </a:moveTo>
                    <a:cubicBezTo>
                      <a:pt x="90" y="118"/>
                      <a:pt x="84" y="125"/>
                      <a:pt x="78" y="131"/>
                    </a:cubicBezTo>
                    <a:cubicBezTo>
                      <a:pt x="79" y="134"/>
                      <a:pt x="80" y="138"/>
                      <a:pt x="81" y="142"/>
                    </a:cubicBezTo>
                    <a:cubicBezTo>
                      <a:pt x="88" y="135"/>
                      <a:pt x="94" y="129"/>
                      <a:pt x="100" y="122"/>
                    </a:cubicBezTo>
                    <a:cubicBezTo>
                      <a:pt x="99" y="119"/>
                      <a:pt x="97" y="116"/>
                      <a:pt x="96" y="112"/>
                    </a:cubicBezTo>
                    <a:close/>
                    <a:moveTo>
                      <a:pt x="124" y="197"/>
                    </a:moveTo>
                    <a:cubicBezTo>
                      <a:pt x="123" y="194"/>
                      <a:pt x="123" y="190"/>
                      <a:pt x="122" y="187"/>
                    </a:cubicBezTo>
                    <a:cubicBezTo>
                      <a:pt x="112" y="196"/>
                      <a:pt x="103" y="206"/>
                      <a:pt x="93" y="216"/>
                    </a:cubicBezTo>
                    <a:cubicBezTo>
                      <a:pt x="93" y="220"/>
                      <a:pt x="93" y="224"/>
                      <a:pt x="94" y="228"/>
                    </a:cubicBezTo>
                    <a:cubicBezTo>
                      <a:pt x="104" y="218"/>
                      <a:pt x="114" y="207"/>
                      <a:pt x="124" y="197"/>
                    </a:cubicBezTo>
                    <a:close/>
                    <a:moveTo>
                      <a:pt x="116" y="163"/>
                    </a:moveTo>
                    <a:cubicBezTo>
                      <a:pt x="107" y="171"/>
                      <a:pt x="99" y="180"/>
                      <a:pt x="91" y="188"/>
                    </a:cubicBezTo>
                    <a:cubicBezTo>
                      <a:pt x="91" y="193"/>
                      <a:pt x="92" y="197"/>
                      <a:pt x="92" y="202"/>
                    </a:cubicBezTo>
                    <a:cubicBezTo>
                      <a:pt x="101" y="193"/>
                      <a:pt x="110" y="184"/>
                      <a:pt x="119" y="175"/>
                    </a:cubicBezTo>
                    <a:cubicBezTo>
                      <a:pt x="118" y="171"/>
                      <a:pt x="117" y="167"/>
                      <a:pt x="116" y="163"/>
                    </a:cubicBezTo>
                    <a:close/>
                    <a:moveTo>
                      <a:pt x="126" y="210"/>
                    </a:moveTo>
                    <a:cubicBezTo>
                      <a:pt x="115" y="221"/>
                      <a:pt x="104" y="232"/>
                      <a:pt x="94" y="243"/>
                    </a:cubicBezTo>
                    <a:cubicBezTo>
                      <a:pt x="93" y="248"/>
                      <a:pt x="93" y="253"/>
                      <a:pt x="93" y="258"/>
                    </a:cubicBezTo>
                    <a:cubicBezTo>
                      <a:pt x="104" y="246"/>
                      <a:pt x="116" y="235"/>
                      <a:pt x="127" y="223"/>
                    </a:cubicBezTo>
                    <a:cubicBezTo>
                      <a:pt x="127" y="219"/>
                      <a:pt x="127" y="214"/>
                      <a:pt x="126" y="210"/>
                    </a:cubicBezTo>
                    <a:close/>
                    <a:moveTo>
                      <a:pt x="124" y="197"/>
                    </a:moveTo>
                    <a:cubicBezTo>
                      <a:pt x="114" y="207"/>
                      <a:pt x="104" y="218"/>
                      <a:pt x="94" y="228"/>
                    </a:cubicBezTo>
                    <a:cubicBezTo>
                      <a:pt x="94" y="233"/>
                      <a:pt x="94" y="238"/>
                      <a:pt x="94" y="243"/>
                    </a:cubicBezTo>
                    <a:cubicBezTo>
                      <a:pt x="104" y="232"/>
                      <a:pt x="115" y="221"/>
                      <a:pt x="126" y="210"/>
                    </a:cubicBezTo>
                    <a:cubicBezTo>
                      <a:pt x="125" y="206"/>
                      <a:pt x="125" y="201"/>
                      <a:pt x="124" y="197"/>
                    </a:cubicBezTo>
                    <a:close/>
                    <a:moveTo>
                      <a:pt x="119" y="175"/>
                    </a:moveTo>
                    <a:cubicBezTo>
                      <a:pt x="110" y="184"/>
                      <a:pt x="101" y="193"/>
                      <a:pt x="92" y="202"/>
                    </a:cubicBezTo>
                    <a:cubicBezTo>
                      <a:pt x="92" y="203"/>
                      <a:pt x="92" y="204"/>
                      <a:pt x="92" y="205"/>
                    </a:cubicBezTo>
                    <a:cubicBezTo>
                      <a:pt x="93" y="209"/>
                      <a:pt x="93" y="212"/>
                      <a:pt x="93" y="216"/>
                    </a:cubicBezTo>
                    <a:cubicBezTo>
                      <a:pt x="103" y="206"/>
                      <a:pt x="112" y="196"/>
                      <a:pt x="122" y="187"/>
                    </a:cubicBezTo>
                    <a:cubicBezTo>
                      <a:pt x="121" y="183"/>
                      <a:pt x="120" y="179"/>
                      <a:pt x="119" y="175"/>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7" name="Freeform 170">
                <a:extLst>
                  <a:ext uri="{FF2B5EF4-FFF2-40B4-BE49-F238E27FC236}">
                    <a16:creationId xmlns:a16="http://schemas.microsoft.com/office/drawing/2014/main" id="{D4E95B5A-8E4C-CA4A-A2A4-3F82AAC7361E}"/>
                  </a:ext>
                </a:extLst>
              </p:cNvPr>
              <p:cNvSpPr>
                <a:spLocks noEditPoints="1"/>
              </p:cNvSpPr>
              <p:nvPr/>
            </p:nvSpPr>
            <p:spPr bwMode="auto">
              <a:xfrm>
                <a:off x="7189788" y="2984500"/>
                <a:ext cx="469900" cy="1436688"/>
              </a:xfrm>
              <a:custGeom>
                <a:avLst/>
                <a:gdLst>
                  <a:gd name="T0" fmla="*/ 110 w 124"/>
                  <a:gd name="T1" fmla="*/ 26 h 378"/>
                  <a:gd name="T2" fmla="*/ 10 w 124"/>
                  <a:gd name="T3" fmla="*/ 154 h 378"/>
                  <a:gd name="T4" fmla="*/ 63 w 124"/>
                  <a:gd name="T5" fmla="*/ 101 h 378"/>
                  <a:gd name="T6" fmla="*/ 3 w 124"/>
                  <a:gd name="T7" fmla="*/ 189 h 378"/>
                  <a:gd name="T8" fmla="*/ 47 w 124"/>
                  <a:gd name="T9" fmla="*/ 145 h 378"/>
                  <a:gd name="T10" fmla="*/ 42 w 124"/>
                  <a:gd name="T11" fmla="*/ 165 h 378"/>
                  <a:gd name="T12" fmla="*/ 0 w 124"/>
                  <a:gd name="T13" fmla="*/ 221 h 378"/>
                  <a:gd name="T14" fmla="*/ 38 w 124"/>
                  <a:gd name="T15" fmla="*/ 183 h 378"/>
                  <a:gd name="T16" fmla="*/ 1 w 124"/>
                  <a:gd name="T17" fmla="*/ 205 h 378"/>
                  <a:gd name="T18" fmla="*/ 38 w 124"/>
                  <a:gd name="T19" fmla="*/ 181 h 378"/>
                  <a:gd name="T20" fmla="*/ 67 w 124"/>
                  <a:gd name="T21" fmla="*/ 53 h 378"/>
                  <a:gd name="T22" fmla="*/ 1 w 124"/>
                  <a:gd name="T23" fmla="*/ 264 h 378"/>
                  <a:gd name="T24" fmla="*/ 80 w 124"/>
                  <a:gd name="T25" fmla="*/ 68 h 378"/>
                  <a:gd name="T26" fmla="*/ 10 w 124"/>
                  <a:gd name="T27" fmla="*/ 154 h 378"/>
                  <a:gd name="T28" fmla="*/ 124 w 124"/>
                  <a:gd name="T29" fmla="*/ 14 h 378"/>
                  <a:gd name="T30" fmla="*/ 124 w 124"/>
                  <a:gd name="T31" fmla="*/ 12 h 378"/>
                  <a:gd name="T32" fmla="*/ 31 w 124"/>
                  <a:gd name="T33" fmla="*/ 105 h 378"/>
                  <a:gd name="T34" fmla="*/ 110 w 124"/>
                  <a:gd name="T35" fmla="*/ 26 h 378"/>
                  <a:gd name="T36" fmla="*/ 124 w 124"/>
                  <a:gd name="T37" fmla="*/ 12 h 378"/>
                  <a:gd name="T38" fmla="*/ 105 w 124"/>
                  <a:gd name="T39" fmla="*/ 15 h 378"/>
                  <a:gd name="T40" fmla="*/ 110 w 124"/>
                  <a:gd name="T41" fmla="*/ 26 h 378"/>
                  <a:gd name="T42" fmla="*/ 0 w 124"/>
                  <a:gd name="T43" fmla="*/ 235 h 378"/>
                  <a:gd name="T44" fmla="*/ 48 w 124"/>
                  <a:gd name="T45" fmla="*/ 344 h 378"/>
                  <a:gd name="T46" fmla="*/ 51 w 124"/>
                  <a:gd name="T47" fmla="*/ 355 h 378"/>
                  <a:gd name="T48" fmla="*/ 45 w 124"/>
                  <a:gd name="T49" fmla="*/ 333 h 378"/>
                  <a:gd name="T50" fmla="*/ 22 w 124"/>
                  <a:gd name="T51" fmla="*/ 370 h 378"/>
                  <a:gd name="T52" fmla="*/ 12 w 124"/>
                  <a:gd name="T53" fmla="*/ 350 h 378"/>
                  <a:gd name="T54" fmla="*/ 41 w 124"/>
                  <a:gd name="T55" fmla="*/ 321 h 378"/>
                  <a:gd name="T56" fmla="*/ 55 w 124"/>
                  <a:gd name="T57" fmla="*/ 365 h 378"/>
                  <a:gd name="T58" fmla="*/ 51 w 124"/>
                  <a:gd name="T59" fmla="*/ 355 h 378"/>
                  <a:gd name="T60" fmla="*/ 55 w 124"/>
                  <a:gd name="T61" fmla="*/ 365 h 378"/>
                  <a:gd name="T62" fmla="*/ 10 w 124"/>
                  <a:gd name="T63" fmla="*/ 341 h 378"/>
                  <a:gd name="T64" fmla="*/ 39 w 124"/>
                  <a:gd name="T65" fmla="*/ 311 h 378"/>
                  <a:gd name="T66" fmla="*/ 6 w 124"/>
                  <a:gd name="T67" fmla="*/ 315 h 378"/>
                  <a:gd name="T68" fmla="*/ 37 w 124"/>
                  <a:gd name="T69" fmla="*/ 298 h 378"/>
                  <a:gd name="T70" fmla="*/ 10 w 124"/>
                  <a:gd name="T71" fmla="*/ 341 h 378"/>
                  <a:gd name="T72" fmla="*/ 33 w 124"/>
                  <a:gd name="T73" fmla="*/ 259 h 378"/>
                  <a:gd name="T74" fmla="*/ 34 w 124"/>
                  <a:gd name="T75" fmla="*/ 273 h 378"/>
                  <a:gd name="T76" fmla="*/ 2 w 124"/>
                  <a:gd name="T77" fmla="*/ 275 h 378"/>
                  <a:gd name="T78" fmla="*/ 33 w 124"/>
                  <a:gd name="T79" fmla="*/ 245 h 378"/>
                  <a:gd name="T80" fmla="*/ 8 w 124"/>
                  <a:gd name="T81" fmla="*/ 327 h 378"/>
                  <a:gd name="T82" fmla="*/ 33 w 124"/>
                  <a:gd name="T83" fmla="*/ 232 h 378"/>
                  <a:gd name="T84" fmla="*/ 33 w 124"/>
                  <a:gd name="T85" fmla="*/ 2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378">
                    <a:moveTo>
                      <a:pt x="123" y="10"/>
                    </a:moveTo>
                    <a:cubicBezTo>
                      <a:pt x="123" y="11"/>
                      <a:pt x="123" y="11"/>
                      <a:pt x="124" y="12"/>
                    </a:cubicBezTo>
                    <a:cubicBezTo>
                      <a:pt x="119" y="16"/>
                      <a:pt x="115" y="21"/>
                      <a:pt x="110" y="26"/>
                    </a:cubicBezTo>
                    <a:cubicBezTo>
                      <a:pt x="114" y="20"/>
                      <a:pt x="119" y="15"/>
                      <a:pt x="123" y="10"/>
                    </a:cubicBezTo>
                    <a:close/>
                    <a:moveTo>
                      <a:pt x="63" y="101"/>
                    </a:moveTo>
                    <a:cubicBezTo>
                      <a:pt x="47" y="118"/>
                      <a:pt x="29" y="136"/>
                      <a:pt x="10" y="154"/>
                    </a:cubicBezTo>
                    <a:cubicBezTo>
                      <a:pt x="9" y="160"/>
                      <a:pt x="7" y="167"/>
                      <a:pt x="6" y="173"/>
                    </a:cubicBezTo>
                    <a:cubicBezTo>
                      <a:pt x="22" y="157"/>
                      <a:pt x="38" y="141"/>
                      <a:pt x="53" y="125"/>
                    </a:cubicBezTo>
                    <a:cubicBezTo>
                      <a:pt x="56" y="117"/>
                      <a:pt x="60" y="109"/>
                      <a:pt x="63" y="101"/>
                    </a:cubicBezTo>
                    <a:close/>
                    <a:moveTo>
                      <a:pt x="53" y="125"/>
                    </a:moveTo>
                    <a:cubicBezTo>
                      <a:pt x="38" y="141"/>
                      <a:pt x="22" y="157"/>
                      <a:pt x="6" y="173"/>
                    </a:cubicBezTo>
                    <a:cubicBezTo>
                      <a:pt x="5" y="179"/>
                      <a:pt x="4" y="184"/>
                      <a:pt x="3" y="189"/>
                    </a:cubicBezTo>
                    <a:cubicBezTo>
                      <a:pt x="18" y="174"/>
                      <a:pt x="32" y="159"/>
                      <a:pt x="47" y="145"/>
                    </a:cubicBezTo>
                    <a:cubicBezTo>
                      <a:pt x="49" y="138"/>
                      <a:pt x="51" y="132"/>
                      <a:pt x="53" y="125"/>
                    </a:cubicBezTo>
                    <a:close/>
                    <a:moveTo>
                      <a:pt x="47" y="145"/>
                    </a:moveTo>
                    <a:cubicBezTo>
                      <a:pt x="32" y="159"/>
                      <a:pt x="18" y="174"/>
                      <a:pt x="3" y="189"/>
                    </a:cubicBezTo>
                    <a:cubicBezTo>
                      <a:pt x="2" y="194"/>
                      <a:pt x="2" y="200"/>
                      <a:pt x="1" y="205"/>
                    </a:cubicBezTo>
                    <a:cubicBezTo>
                      <a:pt x="15" y="192"/>
                      <a:pt x="28" y="178"/>
                      <a:pt x="42" y="165"/>
                    </a:cubicBezTo>
                    <a:cubicBezTo>
                      <a:pt x="43" y="158"/>
                      <a:pt x="45" y="151"/>
                      <a:pt x="47" y="145"/>
                    </a:cubicBezTo>
                    <a:close/>
                    <a:moveTo>
                      <a:pt x="38" y="183"/>
                    </a:moveTo>
                    <a:cubicBezTo>
                      <a:pt x="25" y="196"/>
                      <a:pt x="13" y="209"/>
                      <a:pt x="0" y="221"/>
                    </a:cubicBezTo>
                    <a:cubicBezTo>
                      <a:pt x="0" y="226"/>
                      <a:pt x="0" y="231"/>
                      <a:pt x="0" y="235"/>
                    </a:cubicBezTo>
                    <a:cubicBezTo>
                      <a:pt x="12" y="224"/>
                      <a:pt x="23" y="212"/>
                      <a:pt x="35" y="200"/>
                    </a:cubicBezTo>
                    <a:cubicBezTo>
                      <a:pt x="36" y="194"/>
                      <a:pt x="37" y="189"/>
                      <a:pt x="38" y="183"/>
                    </a:cubicBezTo>
                    <a:close/>
                    <a:moveTo>
                      <a:pt x="38" y="181"/>
                    </a:moveTo>
                    <a:cubicBezTo>
                      <a:pt x="39" y="176"/>
                      <a:pt x="40" y="170"/>
                      <a:pt x="42" y="165"/>
                    </a:cubicBezTo>
                    <a:cubicBezTo>
                      <a:pt x="28" y="178"/>
                      <a:pt x="15" y="192"/>
                      <a:pt x="1" y="205"/>
                    </a:cubicBezTo>
                    <a:cubicBezTo>
                      <a:pt x="1" y="211"/>
                      <a:pt x="0" y="216"/>
                      <a:pt x="0" y="221"/>
                    </a:cubicBezTo>
                    <a:cubicBezTo>
                      <a:pt x="13" y="209"/>
                      <a:pt x="25" y="196"/>
                      <a:pt x="38" y="183"/>
                    </a:cubicBezTo>
                    <a:cubicBezTo>
                      <a:pt x="38" y="183"/>
                      <a:pt x="38" y="182"/>
                      <a:pt x="38" y="181"/>
                    </a:cubicBezTo>
                    <a:close/>
                    <a:moveTo>
                      <a:pt x="67" y="53"/>
                    </a:moveTo>
                    <a:cubicBezTo>
                      <a:pt x="82" y="38"/>
                      <a:pt x="94" y="25"/>
                      <a:pt x="105" y="15"/>
                    </a:cubicBezTo>
                    <a:cubicBezTo>
                      <a:pt x="91" y="27"/>
                      <a:pt x="79" y="40"/>
                      <a:pt x="67" y="53"/>
                    </a:cubicBezTo>
                    <a:close/>
                    <a:moveTo>
                      <a:pt x="34" y="217"/>
                    </a:moveTo>
                    <a:cubicBezTo>
                      <a:pt x="22" y="228"/>
                      <a:pt x="11" y="239"/>
                      <a:pt x="0" y="250"/>
                    </a:cubicBezTo>
                    <a:cubicBezTo>
                      <a:pt x="0" y="255"/>
                      <a:pt x="1" y="259"/>
                      <a:pt x="1" y="264"/>
                    </a:cubicBezTo>
                    <a:cubicBezTo>
                      <a:pt x="11" y="254"/>
                      <a:pt x="22" y="243"/>
                      <a:pt x="33" y="232"/>
                    </a:cubicBezTo>
                    <a:cubicBezTo>
                      <a:pt x="33" y="227"/>
                      <a:pt x="33" y="222"/>
                      <a:pt x="34" y="217"/>
                    </a:cubicBezTo>
                    <a:close/>
                    <a:moveTo>
                      <a:pt x="80" y="68"/>
                    </a:moveTo>
                    <a:cubicBezTo>
                      <a:pt x="61" y="87"/>
                      <a:pt x="41" y="108"/>
                      <a:pt x="19" y="130"/>
                    </a:cubicBezTo>
                    <a:cubicBezTo>
                      <a:pt x="16" y="137"/>
                      <a:pt x="13" y="144"/>
                      <a:pt x="11" y="152"/>
                    </a:cubicBezTo>
                    <a:cubicBezTo>
                      <a:pt x="11" y="152"/>
                      <a:pt x="11" y="153"/>
                      <a:pt x="10" y="154"/>
                    </a:cubicBezTo>
                    <a:cubicBezTo>
                      <a:pt x="29" y="136"/>
                      <a:pt x="47" y="118"/>
                      <a:pt x="63" y="101"/>
                    </a:cubicBezTo>
                    <a:cubicBezTo>
                      <a:pt x="68" y="90"/>
                      <a:pt x="74" y="79"/>
                      <a:pt x="80" y="68"/>
                    </a:cubicBezTo>
                    <a:close/>
                    <a:moveTo>
                      <a:pt x="124" y="14"/>
                    </a:moveTo>
                    <a:cubicBezTo>
                      <a:pt x="124" y="14"/>
                      <a:pt x="124" y="14"/>
                      <a:pt x="124" y="14"/>
                    </a:cubicBezTo>
                    <a:cubicBezTo>
                      <a:pt x="124" y="13"/>
                      <a:pt x="124" y="13"/>
                      <a:pt x="124" y="12"/>
                    </a:cubicBezTo>
                    <a:cubicBezTo>
                      <a:pt x="124" y="12"/>
                      <a:pt x="124" y="12"/>
                      <a:pt x="124" y="12"/>
                    </a:cubicBezTo>
                    <a:cubicBezTo>
                      <a:pt x="124" y="13"/>
                      <a:pt x="124" y="13"/>
                      <a:pt x="124" y="14"/>
                    </a:cubicBezTo>
                    <a:close/>
                    <a:moveTo>
                      <a:pt x="110" y="26"/>
                    </a:moveTo>
                    <a:cubicBezTo>
                      <a:pt x="89" y="46"/>
                      <a:pt x="62" y="74"/>
                      <a:pt x="31" y="105"/>
                    </a:cubicBezTo>
                    <a:cubicBezTo>
                      <a:pt x="26" y="113"/>
                      <a:pt x="22" y="121"/>
                      <a:pt x="19" y="130"/>
                    </a:cubicBezTo>
                    <a:cubicBezTo>
                      <a:pt x="41" y="108"/>
                      <a:pt x="61" y="87"/>
                      <a:pt x="80" y="68"/>
                    </a:cubicBezTo>
                    <a:cubicBezTo>
                      <a:pt x="89" y="53"/>
                      <a:pt x="99" y="39"/>
                      <a:pt x="110" y="26"/>
                    </a:cubicBezTo>
                    <a:close/>
                    <a:moveTo>
                      <a:pt x="110" y="26"/>
                    </a:moveTo>
                    <a:cubicBezTo>
                      <a:pt x="114" y="20"/>
                      <a:pt x="119" y="15"/>
                      <a:pt x="123" y="10"/>
                    </a:cubicBezTo>
                    <a:cubicBezTo>
                      <a:pt x="123" y="11"/>
                      <a:pt x="123" y="11"/>
                      <a:pt x="124" y="12"/>
                    </a:cubicBezTo>
                    <a:cubicBezTo>
                      <a:pt x="124" y="12"/>
                      <a:pt x="124" y="12"/>
                      <a:pt x="124" y="12"/>
                    </a:cubicBezTo>
                    <a:cubicBezTo>
                      <a:pt x="123" y="8"/>
                      <a:pt x="123" y="4"/>
                      <a:pt x="123" y="0"/>
                    </a:cubicBezTo>
                    <a:cubicBezTo>
                      <a:pt x="117" y="5"/>
                      <a:pt x="111" y="10"/>
                      <a:pt x="105" y="15"/>
                    </a:cubicBezTo>
                    <a:cubicBezTo>
                      <a:pt x="94" y="25"/>
                      <a:pt x="82" y="38"/>
                      <a:pt x="67" y="53"/>
                    </a:cubicBezTo>
                    <a:cubicBezTo>
                      <a:pt x="53" y="69"/>
                      <a:pt x="41" y="86"/>
                      <a:pt x="31" y="105"/>
                    </a:cubicBezTo>
                    <a:cubicBezTo>
                      <a:pt x="62" y="74"/>
                      <a:pt x="89" y="46"/>
                      <a:pt x="110" y="26"/>
                    </a:cubicBezTo>
                    <a:close/>
                    <a:moveTo>
                      <a:pt x="34" y="217"/>
                    </a:moveTo>
                    <a:cubicBezTo>
                      <a:pt x="34" y="211"/>
                      <a:pt x="35" y="205"/>
                      <a:pt x="35" y="200"/>
                    </a:cubicBezTo>
                    <a:cubicBezTo>
                      <a:pt x="23" y="212"/>
                      <a:pt x="12" y="224"/>
                      <a:pt x="0" y="235"/>
                    </a:cubicBezTo>
                    <a:cubicBezTo>
                      <a:pt x="0" y="240"/>
                      <a:pt x="0" y="245"/>
                      <a:pt x="0" y="250"/>
                    </a:cubicBezTo>
                    <a:cubicBezTo>
                      <a:pt x="11" y="239"/>
                      <a:pt x="22" y="228"/>
                      <a:pt x="34" y="217"/>
                    </a:cubicBezTo>
                    <a:close/>
                    <a:moveTo>
                      <a:pt x="48" y="344"/>
                    </a:moveTo>
                    <a:cubicBezTo>
                      <a:pt x="39" y="354"/>
                      <a:pt x="30" y="362"/>
                      <a:pt x="22" y="370"/>
                    </a:cubicBezTo>
                    <a:cubicBezTo>
                      <a:pt x="25" y="372"/>
                      <a:pt x="28" y="374"/>
                      <a:pt x="31" y="376"/>
                    </a:cubicBezTo>
                    <a:cubicBezTo>
                      <a:pt x="37" y="370"/>
                      <a:pt x="44" y="363"/>
                      <a:pt x="51" y="355"/>
                    </a:cubicBezTo>
                    <a:cubicBezTo>
                      <a:pt x="50" y="352"/>
                      <a:pt x="49" y="348"/>
                      <a:pt x="48" y="344"/>
                    </a:cubicBezTo>
                    <a:close/>
                    <a:moveTo>
                      <a:pt x="48" y="344"/>
                    </a:moveTo>
                    <a:cubicBezTo>
                      <a:pt x="47" y="341"/>
                      <a:pt x="46" y="337"/>
                      <a:pt x="45" y="333"/>
                    </a:cubicBezTo>
                    <a:cubicBezTo>
                      <a:pt x="34" y="344"/>
                      <a:pt x="25" y="353"/>
                      <a:pt x="17" y="361"/>
                    </a:cubicBezTo>
                    <a:cubicBezTo>
                      <a:pt x="18" y="363"/>
                      <a:pt x="19" y="365"/>
                      <a:pt x="20" y="367"/>
                    </a:cubicBezTo>
                    <a:cubicBezTo>
                      <a:pt x="21" y="368"/>
                      <a:pt x="22" y="369"/>
                      <a:pt x="22" y="370"/>
                    </a:cubicBezTo>
                    <a:cubicBezTo>
                      <a:pt x="30" y="362"/>
                      <a:pt x="39" y="354"/>
                      <a:pt x="48" y="344"/>
                    </a:cubicBezTo>
                    <a:close/>
                    <a:moveTo>
                      <a:pt x="41" y="321"/>
                    </a:moveTo>
                    <a:cubicBezTo>
                      <a:pt x="31" y="331"/>
                      <a:pt x="21" y="341"/>
                      <a:pt x="12" y="350"/>
                    </a:cubicBezTo>
                    <a:cubicBezTo>
                      <a:pt x="13" y="354"/>
                      <a:pt x="15" y="358"/>
                      <a:pt x="17" y="361"/>
                    </a:cubicBezTo>
                    <a:cubicBezTo>
                      <a:pt x="25" y="353"/>
                      <a:pt x="34" y="344"/>
                      <a:pt x="45" y="333"/>
                    </a:cubicBezTo>
                    <a:cubicBezTo>
                      <a:pt x="43" y="329"/>
                      <a:pt x="42" y="325"/>
                      <a:pt x="41" y="321"/>
                    </a:cubicBezTo>
                    <a:close/>
                    <a:moveTo>
                      <a:pt x="50" y="376"/>
                    </a:moveTo>
                    <a:cubicBezTo>
                      <a:pt x="53" y="375"/>
                      <a:pt x="55" y="373"/>
                      <a:pt x="57" y="370"/>
                    </a:cubicBezTo>
                    <a:cubicBezTo>
                      <a:pt x="56" y="368"/>
                      <a:pt x="56" y="367"/>
                      <a:pt x="55" y="365"/>
                    </a:cubicBezTo>
                    <a:cubicBezTo>
                      <a:pt x="50" y="370"/>
                      <a:pt x="45" y="374"/>
                      <a:pt x="41" y="378"/>
                    </a:cubicBezTo>
                    <a:cubicBezTo>
                      <a:pt x="44" y="378"/>
                      <a:pt x="47" y="378"/>
                      <a:pt x="50" y="376"/>
                    </a:cubicBezTo>
                    <a:close/>
                    <a:moveTo>
                      <a:pt x="51" y="355"/>
                    </a:moveTo>
                    <a:cubicBezTo>
                      <a:pt x="44" y="363"/>
                      <a:pt x="37" y="370"/>
                      <a:pt x="31" y="376"/>
                    </a:cubicBezTo>
                    <a:cubicBezTo>
                      <a:pt x="34" y="378"/>
                      <a:pt x="38" y="378"/>
                      <a:pt x="41" y="378"/>
                    </a:cubicBezTo>
                    <a:cubicBezTo>
                      <a:pt x="45" y="374"/>
                      <a:pt x="50" y="370"/>
                      <a:pt x="55" y="365"/>
                    </a:cubicBezTo>
                    <a:cubicBezTo>
                      <a:pt x="54" y="362"/>
                      <a:pt x="53" y="359"/>
                      <a:pt x="51" y="355"/>
                    </a:cubicBezTo>
                    <a:close/>
                    <a:moveTo>
                      <a:pt x="39" y="311"/>
                    </a:moveTo>
                    <a:cubicBezTo>
                      <a:pt x="29" y="322"/>
                      <a:pt x="19" y="332"/>
                      <a:pt x="10" y="341"/>
                    </a:cubicBezTo>
                    <a:cubicBezTo>
                      <a:pt x="11" y="344"/>
                      <a:pt x="12" y="347"/>
                      <a:pt x="12" y="350"/>
                    </a:cubicBezTo>
                    <a:cubicBezTo>
                      <a:pt x="21" y="341"/>
                      <a:pt x="31" y="331"/>
                      <a:pt x="41" y="321"/>
                    </a:cubicBezTo>
                    <a:cubicBezTo>
                      <a:pt x="41" y="318"/>
                      <a:pt x="40" y="315"/>
                      <a:pt x="39" y="311"/>
                    </a:cubicBezTo>
                    <a:close/>
                    <a:moveTo>
                      <a:pt x="34" y="273"/>
                    </a:moveTo>
                    <a:cubicBezTo>
                      <a:pt x="24" y="283"/>
                      <a:pt x="14" y="293"/>
                      <a:pt x="5" y="302"/>
                    </a:cubicBezTo>
                    <a:cubicBezTo>
                      <a:pt x="5" y="306"/>
                      <a:pt x="6" y="311"/>
                      <a:pt x="6" y="315"/>
                    </a:cubicBezTo>
                    <a:cubicBezTo>
                      <a:pt x="16" y="306"/>
                      <a:pt x="25" y="296"/>
                      <a:pt x="35" y="286"/>
                    </a:cubicBezTo>
                    <a:cubicBezTo>
                      <a:pt x="35" y="281"/>
                      <a:pt x="34" y="277"/>
                      <a:pt x="34" y="273"/>
                    </a:cubicBezTo>
                    <a:close/>
                    <a:moveTo>
                      <a:pt x="37" y="298"/>
                    </a:moveTo>
                    <a:cubicBezTo>
                      <a:pt x="27" y="308"/>
                      <a:pt x="17" y="318"/>
                      <a:pt x="8" y="327"/>
                    </a:cubicBezTo>
                    <a:cubicBezTo>
                      <a:pt x="9" y="330"/>
                      <a:pt x="9" y="333"/>
                      <a:pt x="10" y="335"/>
                    </a:cubicBezTo>
                    <a:cubicBezTo>
                      <a:pt x="10" y="337"/>
                      <a:pt x="10" y="339"/>
                      <a:pt x="10" y="341"/>
                    </a:cubicBezTo>
                    <a:cubicBezTo>
                      <a:pt x="19" y="332"/>
                      <a:pt x="29" y="322"/>
                      <a:pt x="39" y="311"/>
                    </a:cubicBezTo>
                    <a:cubicBezTo>
                      <a:pt x="39" y="307"/>
                      <a:pt x="38" y="303"/>
                      <a:pt x="37" y="298"/>
                    </a:cubicBezTo>
                    <a:close/>
                    <a:moveTo>
                      <a:pt x="33" y="259"/>
                    </a:moveTo>
                    <a:cubicBezTo>
                      <a:pt x="23" y="269"/>
                      <a:pt x="13" y="279"/>
                      <a:pt x="3" y="289"/>
                    </a:cubicBezTo>
                    <a:cubicBezTo>
                      <a:pt x="4" y="293"/>
                      <a:pt x="4" y="298"/>
                      <a:pt x="5" y="302"/>
                    </a:cubicBezTo>
                    <a:cubicBezTo>
                      <a:pt x="14" y="293"/>
                      <a:pt x="24" y="283"/>
                      <a:pt x="34" y="273"/>
                    </a:cubicBezTo>
                    <a:cubicBezTo>
                      <a:pt x="34" y="268"/>
                      <a:pt x="33" y="264"/>
                      <a:pt x="33" y="259"/>
                    </a:cubicBezTo>
                    <a:close/>
                    <a:moveTo>
                      <a:pt x="33" y="245"/>
                    </a:moveTo>
                    <a:cubicBezTo>
                      <a:pt x="22" y="255"/>
                      <a:pt x="12" y="265"/>
                      <a:pt x="2" y="275"/>
                    </a:cubicBezTo>
                    <a:cubicBezTo>
                      <a:pt x="2" y="280"/>
                      <a:pt x="3" y="285"/>
                      <a:pt x="3" y="289"/>
                    </a:cubicBezTo>
                    <a:cubicBezTo>
                      <a:pt x="13" y="279"/>
                      <a:pt x="23" y="269"/>
                      <a:pt x="33" y="259"/>
                    </a:cubicBezTo>
                    <a:cubicBezTo>
                      <a:pt x="33" y="254"/>
                      <a:pt x="33" y="249"/>
                      <a:pt x="33" y="245"/>
                    </a:cubicBezTo>
                    <a:close/>
                    <a:moveTo>
                      <a:pt x="35" y="286"/>
                    </a:moveTo>
                    <a:cubicBezTo>
                      <a:pt x="25" y="296"/>
                      <a:pt x="16" y="306"/>
                      <a:pt x="6" y="315"/>
                    </a:cubicBezTo>
                    <a:cubicBezTo>
                      <a:pt x="7" y="319"/>
                      <a:pt x="8" y="323"/>
                      <a:pt x="8" y="327"/>
                    </a:cubicBezTo>
                    <a:cubicBezTo>
                      <a:pt x="17" y="318"/>
                      <a:pt x="27" y="308"/>
                      <a:pt x="37" y="298"/>
                    </a:cubicBezTo>
                    <a:cubicBezTo>
                      <a:pt x="36" y="294"/>
                      <a:pt x="36" y="290"/>
                      <a:pt x="35" y="286"/>
                    </a:cubicBezTo>
                    <a:close/>
                    <a:moveTo>
                      <a:pt x="33" y="232"/>
                    </a:moveTo>
                    <a:cubicBezTo>
                      <a:pt x="22" y="243"/>
                      <a:pt x="11" y="254"/>
                      <a:pt x="1" y="264"/>
                    </a:cubicBezTo>
                    <a:cubicBezTo>
                      <a:pt x="1" y="268"/>
                      <a:pt x="1" y="272"/>
                      <a:pt x="2" y="275"/>
                    </a:cubicBezTo>
                    <a:cubicBezTo>
                      <a:pt x="12" y="265"/>
                      <a:pt x="22" y="255"/>
                      <a:pt x="33" y="245"/>
                    </a:cubicBezTo>
                    <a:cubicBezTo>
                      <a:pt x="33" y="240"/>
                      <a:pt x="33" y="236"/>
                      <a:pt x="33" y="232"/>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8" name="Freeform 171">
                <a:extLst>
                  <a:ext uri="{FF2B5EF4-FFF2-40B4-BE49-F238E27FC236}">
                    <a16:creationId xmlns:a16="http://schemas.microsoft.com/office/drawing/2014/main" id="{59B8C21C-B5CE-044E-9DEB-B67FB573C957}"/>
                  </a:ext>
                </a:extLst>
              </p:cNvPr>
              <p:cNvSpPr>
                <a:spLocks/>
              </p:cNvSpPr>
              <p:nvPr/>
            </p:nvSpPr>
            <p:spPr bwMode="auto">
              <a:xfrm>
                <a:off x="7162801" y="2984500"/>
                <a:ext cx="496888" cy="1450975"/>
              </a:xfrm>
              <a:custGeom>
                <a:avLst/>
                <a:gdLst>
                  <a:gd name="T0" fmla="*/ 130 w 131"/>
                  <a:gd name="T1" fmla="*/ 0 h 382"/>
                  <a:gd name="T2" fmla="*/ 18 w 131"/>
                  <a:gd name="T3" fmla="*/ 152 h 382"/>
                  <a:gd name="T4" fmla="*/ 17 w 131"/>
                  <a:gd name="T5" fmla="*/ 335 h 382"/>
                  <a:gd name="T6" fmla="*/ 27 w 131"/>
                  <a:gd name="T7" fmla="*/ 367 h 382"/>
                  <a:gd name="T8" fmla="*/ 57 w 131"/>
                  <a:gd name="T9" fmla="*/ 376 h 382"/>
                  <a:gd name="T10" fmla="*/ 64 w 131"/>
                  <a:gd name="T11" fmla="*/ 370 h 382"/>
                  <a:gd name="T12" fmla="*/ 45 w 131"/>
                  <a:gd name="T13" fmla="*/ 181 h 382"/>
                  <a:gd name="T14" fmla="*/ 130 w 131"/>
                  <a:gd name="T15" fmla="*/ 10 h 382"/>
                  <a:gd name="T16" fmla="*/ 131 w 131"/>
                  <a:gd name="T17" fmla="*/ 14 h 382"/>
                  <a:gd name="T18" fmla="*/ 131 w 131"/>
                  <a:gd name="T19" fmla="*/ 14 h 382"/>
                  <a:gd name="T20" fmla="*/ 130 w 131"/>
                  <a:gd name="T2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82">
                    <a:moveTo>
                      <a:pt x="130" y="0"/>
                    </a:moveTo>
                    <a:cubicBezTo>
                      <a:pt x="80" y="39"/>
                      <a:pt x="36" y="91"/>
                      <a:pt x="18" y="152"/>
                    </a:cubicBezTo>
                    <a:cubicBezTo>
                      <a:pt x="0" y="211"/>
                      <a:pt x="7" y="274"/>
                      <a:pt x="17" y="335"/>
                    </a:cubicBezTo>
                    <a:cubicBezTo>
                      <a:pt x="18" y="347"/>
                      <a:pt x="20" y="358"/>
                      <a:pt x="27" y="367"/>
                    </a:cubicBezTo>
                    <a:cubicBezTo>
                      <a:pt x="34" y="376"/>
                      <a:pt x="47" y="382"/>
                      <a:pt x="57" y="376"/>
                    </a:cubicBezTo>
                    <a:cubicBezTo>
                      <a:pt x="60" y="375"/>
                      <a:pt x="62" y="373"/>
                      <a:pt x="64" y="370"/>
                    </a:cubicBezTo>
                    <a:cubicBezTo>
                      <a:pt x="40" y="311"/>
                      <a:pt x="34" y="244"/>
                      <a:pt x="45" y="181"/>
                    </a:cubicBezTo>
                    <a:cubicBezTo>
                      <a:pt x="57" y="118"/>
                      <a:pt x="86" y="58"/>
                      <a:pt x="130" y="10"/>
                    </a:cubicBezTo>
                    <a:cubicBezTo>
                      <a:pt x="130" y="11"/>
                      <a:pt x="131" y="13"/>
                      <a:pt x="131" y="14"/>
                    </a:cubicBezTo>
                    <a:cubicBezTo>
                      <a:pt x="131" y="14"/>
                      <a:pt x="131" y="14"/>
                      <a:pt x="131" y="14"/>
                    </a:cubicBezTo>
                    <a:cubicBezTo>
                      <a:pt x="130" y="9"/>
                      <a:pt x="130" y="5"/>
                      <a:pt x="13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9" name="Freeform 172">
                <a:extLst>
                  <a:ext uri="{FF2B5EF4-FFF2-40B4-BE49-F238E27FC236}">
                    <a16:creationId xmlns:a16="http://schemas.microsoft.com/office/drawing/2014/main" id="{7A6CDCE2-F939-E842-9063-26C05C4A9B56}"/>
                  </a:ext>
                </a:extLst>
              </p:cNvPr>
              <p:cNvSpPr>
                <a:spLocks/>
              </p:cNvSpPr>
              <p:nvPr/>
            </p:nvSpPr>
            <p:spPr bwMode="auto">
              <a:xfrm>
                <a:off x="8831263" y="3017838"/>
                <a:ext cx="603250" cy="1387475"/>
              </a:xfrm>
              <a:custGeom>
                <a:avLst/>
                <a:gdLst>
                  <a:gd name="T0" fmla="*/ 154 w 159"/>
                  <a:gd name="T1" fmla="*/ 191 h 365"/>
                  <a:gd name="T2" fmla="*/ 93 w 159"/>
                  <a:gd name="T3" fmla="*/ 29 h 365"/>
                  <a:gd name="T4" fmla="*/ 62 w 159"/>
                  <a:gd name="T5" fmla="*/ 0 h 365"/>
                  <a:gd name="T6" fmla="*/ 52 w 159"/>
                  <a:gd name="T7" fmla="*/ 109 h 365"/>
                  <a:gd name="T8" fmla="*/ 33 w 159"/>
                  <a:gd name="T9" fmla="*/ 187 h 365"/>
                  <a:gd name="T10" fmla="*/ 22 w 159"/>
                  <a:gd name="T11" fmla="*/ 226 h 365"/>
                  <a:gd name="T12" fmla="*/ 0 w 159"/>
                  <a:gd name="T13" fmla="*/ 275 h 365"/>
                  <a:gd name="T14" fmla="*/ 7 w 159"/>
                  <a:gd name="T15" fmla="*/ 281 h 365"/>
                  <a:gd name="T16" fmla="*/ 133 w 159"/>
                  <a:gd name="T17" fmla="*/ 365 h 365"/>
                  <a:gd name="T18" fmla="*/ 154 w 159"/>
                  <a:gd name="T19" fmla="*/ 19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65">
                    <a:moveTo>
                      <a:pt x="154" y="191"/>
                    </a:moveTo>
                    <a:cubicBezTo>
                      <a:pt x="149" y="132"/>
                      <a:pt x="130" y="74"/>
                      <a:pt x="93" y="29"/>
                    </a:cubicBezTo>
                    <a:cubicBezTo>
                      <a:pt x="84" y="18"/>
                      <a:pt x="74" y="7"/>
                      <a:pt x="62" y="0"/>
                    </a:cubicBezTo>
                    <a:cubicBezTo>
                      <a:pt x="61" y="37"/>
                      <a:pt x="60" y="69"/>
                      <a:pt x="52" y="109"/>
                    </a:cubicBezTo>
                    <a:cubicBezTo>
                      <a:pt x="47" y="135"/>
                      <a:pt x="41" y="161"/>
                      <a:pt x="33" y="187"/>
                    </a:cubicBezTo>
                    <a:cubicBezTo>
                      <a:pt x="30" y="200"/>
                      <a:pt x="26" y="213"/>
                      <a:pt x="22" y="226"/>
                    </a:cubicBezTo>
                    <a:cubicBezTo>
                      <a:pt x="20" y="230"/>
                      <a:pt x="4" y="270"/>
                      <a:pt x="0" y="275"/>
                    </a:cubicBezTo>
                    <a:cubicBezTo>
                      <a:pt x="2" y="277"/>
                      <a:pt x="5" y="279"/>
                      <a:pt x="7" y="281"/>
                    </a:cubicBezTo>
                    <a:cubicBezTo>
                      <a:pt x="49" y="310"/>
                      <a:pt x="89" y="340"/>
                      <a:pt x="133" y="365"/>
                    </a:cubicBezTo>
                    <a:cubicBezTo>
                      <a:pt x="150" y="309"/>
                      <a:pt x="159" y="250"/>
                      <a:pt x="154" y="191"/>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0" name="Freeform 173">
                <a:extLst>
                  <a:ext uri="{FF2B5EF4-FFF2-40B4-BE49-F238E27FC236}">
                    <a16:creationId xmlns:a16="http://schemas.microsoft.com/office/drawing/2014/main" id="{A395ECB0-E900-6F4F-B9EC-E8586B3DB314}"/>
                  </a:ext>
                </a:extLst>
              </p:cNvPr>
              <p:cNvSpPr>
                <a:spLocks/>
              </p:cNvSpPr>
              <p:nvPr/>
            </p:nvSpPr>
            <p:spPr bwMode="auto">
              <a:xfrm>
                <a:off x="9066213" y="2965450"/>
                <a:ext cx="493713" cy="1463675"/>
              </a:xfrm>
              <a:custGeom>
                <a:avLst/>
                <a:gdLst>
                  <a:gd name="T0" fmla="*/ 129 w 130"/>
                  <a:gd name="T1" fmla="*/ 240 h 385"/>
                  <a:gd name="T2" fmla="*/ 1 w 130"/>
                  <a:gd name="T3" fmla="*/ 0 h 385"/>
                  <a:gd name="T4" fmla="*/ 0 w 130"/>
                  <a:gd name="T5" fmla="*/ 14 h 385"/>
                  <a:gd name="T6" fmla="*/ 31 w 130"/>
                  <a:gd name="T7" fmla="*/ 43 h 385"/>
                  <a:gd name="T8" fmla="*/ 92 w 130"/>
                  <a:gd name="T9" fmla="*/ 205 h 385"/>
                  <a:gd name="T10" fmla="*/ 71 w 130"/>
                  <a:gd name="T11" fmla="*/ 379 h 385"/>
                  <a:gd name="T12" fmla="*/ 96 w 130"/>
                  <a:gd name="T13" fmla="*/ 382 h 385"/>
                  <a:gd name="T14" fmla="*/ 119 w 130"/>
                  <a:gd name="T15" fmla="*/ 344 h 385"/>
                  <a:gd name="T16" fmla="*/ 129 w 130"/>
                  <a:gd name="T17"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85">
                    <a:moveTo>
                      <a:pt x="129" y="240"/>
                    </a:moveTo>
                    <a:cubicBezTo>
                      <a:pt x="126" y="146"/>
                      <a:pt x="77" y="55"/>
                      <a:pt x="1" y="0"/>
                    </a:cubicBezTo>
                    <a:cubicBezTo>
                      <a:pt x="1" y="4"/>
                      <a:pt x="0" y="9"/>
                      <a:pt x="0" y="14"/>
                    </a:cubicBezTo>
                    <a:cubicBezTo>
                      <a:pt x="12" y="21"/>
                      <a:pt x="22" y="32"/>
                      <a:pt x="31" y="43"/>
                    </a:cubicBezTo>
                    <a:cubicBezTo>
                      <a:pt x="68" y="88"/>
                      <a:pt x="87" y="146"/>
                      <a:pt x="92" y="205"/>
                    </a:cubicBezTo>
                    <a:cubicBezTo>
                      <a:pt x="97" y="263"/>
                      <a:pt x="87" y="324"/>
                      <a:pt x="71" y="379"/>
                    </a:cubicBezTo>
                    <a:cubicBezTo>
                      <a:pt x="78" y="384"/>
                      <a:pt x="88" y="385"/>
                      <a:pt x="96" y="382"/>
                    </a:cubicBezTo>
                    <a:cubicBezTo>
                      <a:pt x="111" y="377"/>
                      <a:pt x="116" y="359"/>
                      <a:pt x="119" y="344"/>
                    </a:cubicBezTo>
                    <a:cubicBezTo>
                      <a:pt x="125" y="310"/>
                      <a:pt x="130" y="275"/>
                      <a:pt x="129" y="2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1" name="Freeform 174">
                <a:extLst>
                  <a:ext uri="{FF2B5EF4-FFF2-40B4-BE49-F238E27FC236}">
                    <a16:creationId xmlns:a16="http://schemas.microsoft.com/office/drawing/2014/main" id="{AB6B2B9D-CEF9-034D-A04F-0D2195D07133}"/>
                  </a:ext>
                </a:extLst>
              </p:cNvPr>
              <p:cNvSpPr>
                <a:spLocks/>
              </p:cNvSpPr>
              <p:nvPr/>
            </p:nvSpPr>
            <p:spPr bwMode="auto">
              <a:xfrm>
                <a:off x="7948613" y="2055813"/>
                <a:ext cx="820738" cy="822325"/>
              </a:xfrm>
              <a:custGeom>
                <a:avLst/>
                <a:gdLst>
                  <a:gd name="T0" fmla="*/ 179 w 216"/>
                  <a:gd name="T1" fmla="*/ 40 h 216"/>
                  <a:gd name="T2" fmla="*/ 39 w 216"/>
                  <a:gd name="T3" fmla="*/ 44 h 216"/>
                  <a:gd name="T4" fmla="*/ 50 w 216"/>
                  <a:gd name="T5" fmla="*/ 181 h 216"/>
                  <a:gd name="T6" fmla="*/ 184 w 216"/>
                  <a:gd name="T7" fmla="*/ 170 h 216"/>
                  <a:gd name="T8" fmla="*/ 179 w 216"/>
                  <a:gd name="T9" fmla="*/ 40 h 216"/>
                </a:gdLst>
                <a:ahLst/>
                <a:cxnLst>
                  <a:cxn ang="0">
                    <a:pos x="T0" y="T1"/>
                  </a:cxn>
                  <a:cxn ang="0">
                    <a:pos x="T2" y="T3"/>
                  </a:cxn>
                  <a:cxn ang="0">
                    <a:pos x="T4" y="T5"/>
                  </a:cxn>
                  <a:cxn ang="0">
                    <a:pos x="T6" y="T7"/>
                  </a:cxn>
                  <a:cxn ang="0">
                    <a:pos x="T8" y="T9"/>
                  </a:cxn>
                </a:cxnLst>
                <a:rect l="0" t="0" r="r" b="b"/>
                <a:pathLst>
                  <a:path w="216" h="216">
                    <a:moveTo>
                      <a:pt x="179" y="40"/>
                    </a:moveTo>
                    <a:cubicBezTo>
                      <a:pt x="141" y="0"/>
                      <a:pt x="77" y="7"/>
                      <a:pt x="39" y="44"/>
                    </a:cubicBezTo>
                    <a:cubicBezTo>
                      <a:pt x="0" y="81"/>
                      <a:pt x="14" y="146"/>
                      <a:pt x="50" y="181"/>
                    </a:cubicBezTo>
                    <a:cubicBezTo>
                      <a:pt x="87" y="216"/>
                      <a:pt x="152" y="208"/>
                      <a:pt x="184" y="170"/>
                    </a:cubicBezTo>
                    <a:cubicBezTo>
                      <a:pt x="216" y="131"/>
                      <a:pt x="214" y="75"/>
                      <a:pt x="179" y="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2" name="Line 175">
                <a:extLst>
                  <a:ext uri="{FF2B5EF4-FFF2-40B4-BE49-F238E27FC236}">
                    <a16:creationId xmlns:a16="http://schemas.microsoft.com/office/drawing/2014/main" id="{A3320217-50AB-0F48-84F1-112281BB448F}"/>
                  </a:ext>
                </a:extLst>
              </p:cNvPr>
              <p:cNvSpPr>
                <a:spLocks noChangeShapeType="1"/>
              </p:cNvSpPr>
              <p:nvPr/>
            </p:nvSpPr>
            <p:spPr bwMode="auto">
              <a:xfrm flipH="1">
                <a:off x="7847013" y="1755775"/>
                <a:ext cx="6350"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3" name="Line 176">
                <a:extLst>
                  <a:ext uri="{FF2B5EF4-FFF2-40B4-BE49-F238E27FC236}">
                    <a16:creationId xmlns:a16="http://schemas.microsoft.com/office/drawing/2014/main" id="{8B72630E-819C-CB4C-852E-32C8306A72D2}"/>
                  </a:ext>
                </a:extLst>
              </p:cNvPr>
              <p:cNvSpPr>
                <a:spLocks noChangeShapeType="1"/>
              </p:cNvSpPr>
              <p:nvPr/>
            </p:nvSpPr>
            <p:spPr bwMode="auto">
              <a:xfrm>
                <a:off x="8872538" y="1744663"/>
                <a:ext cx="11113"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4" name="Freeform 177">
                <a:extLst>
                  <a:ext uri="{FF2B5EF4-FFF2-40B4-BE49-F238E27FC236}">
                    <a16:creationId xmlns:a16="http://schemas.microsoft.com/office/drawing/2014/main" id="{6C3FE13C-C03E-8842-95AC-2F755D52FD5B}"/>
                  </a:ext>
                </a:extLst>
              </p:cNvPr>
              <p:cNvSpPr>
                <a:spLocks/>
              </p:cNvSpPr>
              <p:nvPr/>
            </p:nvSpPr>
            <p:spPr bwMode="auto">
              <a:xfrm>
                <a:off x="8283576" y="2976563"/>
                <a:ext cx="147638" cy="1433513"/>
              </a:xfrm>
              <a:custGeom>
                <a:avLst/>
                <a:gdLst>
                  <a:gd name="T0" fmla="*/ 29 w 39"/>
                  <a:gd name="T1" fmla="*/ 13 h 377"/>
                  <a:gd name="T2" fmla="*/ 23 w 39"/>
                  <a:gd name="T3" fmla="*/ 1 h 377"/>
                  <a:gd name="T4" fmla="*/ 15 w 39"/>
                  <a:gd name="T5" fmla="*/ 5 h 377"/>
                  <a:gd name="T6" fmla="*/ 14 w 39"/>
                  <a:gd name="T7" fmla="*/ 14 h 377"/>
                  <a:gd name="T8" fmla="*/ 0 w 39"/>
                  <a:gd name="T9" fmla="*/ 340 h 377"/>
                  <a:gd name="T10" fmla="*/ 3 w 39"/>
                  <a:gd name="T11" fmla="*/ 363 h 377"/>
                  <a:gd name="T12" fmla="*/ 20 w 39"/>
                  <a:gd name="T13" fmla="*/ 377 h 377"/>
                  <a:gd name="T14" fmla="*/ 37 w 39"/>
                  <a:gd name="T15" fmla="*/ 363 h 377"/>
                  <a:gd name="T16" fmla="*/ 39 w 39"/>
                  <a:gd name="T17" fmla="*/ 341 h 377"/>
                  <a:gd name="T18" fmla="*/ 29 w 39"/>
                  <a:gd name="T1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7">
                    <a:moveTo>
                      <a:pt x="29" y="13"/>
                    </a:moveTo>
                    <a:cubicBezTo>
                      <a:pt x="29" y="8"/>
                      <a:pt x="28" y="1"/>
                      <a:pt x="23" y="1"/>
                    </a:cubicBezTo>
                    <a:cubicBezTo>
                      <a:pt x="20" y="0"/>
                      <a:pt x="17" y="2"/>
                      <a:pt x="15" y="5"/>
                    </a:cubicBezTo>
                    <a:cubicBezTo>
                      <a:pt x="14" y="8"/>
                      <a:pt x="14" y="11"/>
                      <a:pt x="14" y="14"/>
                    </a:cubicBezTo>
                    <a:cubicBezTo>
                      <a:pt x="9" y="123"/>
                      <a:pt x="5" y="231"/>
                      <a:pt x="0" y="340"/>
                    </a:cubicBezTo>
                    <a:cubicBezTo>
                      <a:pt x="0" y="348"/>
                      <a:pt x="0" y="356"/>
                      <a:pt x="3" y="363"/>
                    </a:cubicBezTo>
                    <a:cubicBezTo>
                      <a:pt x="6" y="371"/>
                      <a:pt x="12" y="377"/>
                      <a:pt x="20" y="377"/>
                    </a:cubicBezTo>
                    <a:cubicBezTo>
                      <a:pt x="28" y="377"/>
                      <a:pt x="34" y="370"/>
                      <a:pt x="37" y="363"/>
                    </a:cubicBezTo>
                    <a:cubicBezTo>
                      <a:pt x="39" y="356"/>
                      <a:pt x="39" y="349"/>
                      <a:pt x="39" y="341"/>
                    </a:cubicBezTo>
                    <a:cubicBezTo>
                      <a:pt x="36" y="232"/>
                      <a:pt x="32" y="122"/>
                      <a:pt x="29" y="1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5" name="Freeform 178">
                <a:extLst>
                  <a:ext uri="{FF2B5EF4-FFF2-40B4-BE49-F238E27FC236}">
                    <a16:creationId xmlns:a16="http://schemas.microsoft.com/office/drawing/2014/main" id="{D9F2A6F8-6977-B546-9552-3B71AF3722F1}"/>
                  </a:ext>
                </a:extLst>
              </p:cNvPr>
              <p:cNvSpPr>
                <a:spLocks/>
              </p:cNvSpPr>
              <p:nvPr/>
            </p:nvSpPr>
            <p:spPr bwMode="auto">
              <a:xfrm>
                <a:off x="8005763" y="2109788"/>
                <a:ext cx="711200" cy="714375"/>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grp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grpSp>
        <p:nvGrpSpPr>
          <p:cNvPr id="79" name="Group 78">
            <a:extLst>
              <a:ext uri="{FF2B5EF4-FFF2-40B4-BE49-F238E27FC236}">
                <a16:creationId xmlns:a16="http://schemas.microsoft.com/office/drawing/2014/main" id="{99018D4B-A6C5-6E4D-BB9A-AC3D7DC138E0}"/>
              </a:ext>
            </a:extLst>
          </p:cNvPr>
          <p:cNvGrpSpPr>
            <a:grpSpLocks noChangeAspect="1"/>
          </p:cNvGrpSpPr>
          <p:nvPr userDrawn="1"/>
        </p:nvGrpSpPr>
        <p:grpSpPr bwMode="auto">
          <a:xfrm>
            <a:off x="4374872" y="3099483"/>
            <a:ext cx="7847205" cy="2209756"/>
            <a:chOff x="2776" y="3217"/>
            <a:chExt cx="4897" cy="1089"/>
          </a:xfrm>
        </p:grpSpPr>
        <p:sp>
          <p:nvSpPr>
            <p:cNvPr id="80" name="Freeform 184">
              <a:extLst>
                <a:ext uri="{FF2B5EF4-FFF2-40B4-BE49-F238E27FC236}">
                  <a16:creationId xmlns:a16="http://schemas.microsoft.com/office/drawing/2014/main" id="{E3D7B67B-E464-5F48-BF47-A25355ECBD9E}"/>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11738 w 2043"/>
                <a:gd name="T37" fmla="*/ 2624 h 452"/>
                <a:gd name="T38" fmla="*/ 11738 w 2043"/>
                <a:gd name="T39" fmla="*/ 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85">
              <a:extLst>
                <a:ext uri="{FF2B5EF4-FFF2-40B4-BE49-F238E27FC236}">
                  <a16:creationId xmlns:a16="http://schemas.microsoft.com/office/drawing/2014/main" id="{C408D174-0B24-1046-9D91-59BBE1EF7AD1}"/>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path>
              </a:pathLst>
            </a:custGeom>
            <a:noFill/>
            <a:ln w="23813"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17" name="Picture 116" descr="Text, logo&#10;&#10;Description automatically generated">
            <a:extLst>
              <a:ext uri="{FF2B5EF4-FFF2-40B4-BE49-F238E27FC236}">
                <a16:creationId xmlns:a16="http://schemas.microsoft.com/office/drawing/2014/main" id="{721E6FDB-38BE-D042-A788-04D03D3E9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570" y="293089"/>
            <a:ext cx="5620783" cy="3454586"/>
          </a:xfrm>
          <a:prstGeom prst="rect">
            <a:avLst/>
          </a:prstGeom>
        </p:spPr>
      </p:pic>
      <p:sp>
        <p:nvSpPr>
          <p:cNvPr id="122" name="Rectangle 121">
            <a:extLst>
              <a:ext uri="{FF2B5EF4-FFF2-40B4-BE49-F238E27FC236}">
                <a16:creationId xmlns:a16="http://schemas.microsoft.com/office/drawing/2014/main" id="{803D6369-90A2-6643-BA40-DEE2082BD170}"/>
              </a:ext>
            </a:extLst>
          </p:cNvPr>
          <p:cNvSpPr/>
          <p:nvPr userDrawn="1"/>
        </p:nvSpPr>
        <p:spPr>
          <a:xfrm>
            <a:off x="-14286" y="4504510"/>
            <a:ext cx="12294342" cy="235349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 Placeholder 23">
            <a:extLst>
              <a:ext uri="{FF2B5EF4-FFF2-40B4-BE49-F238E27FC236}">
                <a16:creationId xmlns:a16="http://schemas.microsoft.com/office/drawing/2014/main" id="{ACAA3E0B-841E-3242-94B3-218032741C0F}"/>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77"/>
              </a:defRPr>
            </a:lvl1pPr>
          </a:lstStyle>
          <a:p>
            <a:pPr lvl="0"/>
            <a:r>
              <a:rPr lang="en-US" dirty="0"/>
              <a:t>Any Questions?</a:t>
            </a:r>
          </a:p>
        </p:txBody>
      </p:sp>
      <p:sp>
        <p:nvSpPr>
          <p:cNvPr id="124" name="Text Placeholder 23">
            <a:extLst>
              <a:ext uri="{FF2B5EF4-FFF2-40B4-BE49-F238E27FC236}">
                <a16:creationId xmlns:a16="http://schemas.microsoft.com/office/drawing/2014/main" id="{8399408A-B8BB-FF47-AF21-A52E01045A69}"/>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THANK YOU</a:t>
            </a:r>
          </a:p>
        </p:txBody>
      </p:sp>
      <p:sp>
        <p:nvSpPr>
          <p:cNvPr id="125" name="Rectangle 124">
            <a:extLst>
              <a:ext uri="{FF2B5EF4-FFF2-40B4-BE49-F238E27FC236}">
                <a16:creationId xmlns:a16="http://schemas.microsoft.com/office/drawing/2014/main" id="{80AC2635-E11A-E148-8957-403F197DDA5A}"/>
              </a:ext>
            </a:extLst>
          </p:cNvPr>
          <p:cNvSpPr/>
          <p:nvPr userDrawn="1"/>
        </p:nvSpPr>
        <p:spPr>
          <a:xfrm>
            <a:off x="10039123" y="570522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125">
            <a:extLst>
              <a:ext uri="{FF2B5EF4-FFF2-40B4-BE49-F238E27FC236}">
                <a16:creationId xmlns:a16="http://schemas.microsoft.com/office/drawing/2014/main" id="{60907C63-E45F-4F42-98D2-567CFAD7F9C6}"/>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10189030" y="5825079"/>
            <a:ext cx="1892377" cy="434551"/>
          </a:xfrm>
          <a:prstGeom prst="rect">
            <a:avLst/>
          </a:prstGeom>
          <a:ln>
            <a:noFill/>
          </a:ln>
          <a:extLst>
            <a:ext uri="{53640926-AAD7-44D8-BBD7-CCE9431645EC}">
              <a14:shadowObscured xmlns:a14="http://schemas.microsoft.com/office/drawing/2010/main"/>
            </a:ext>
          </a:extLst>
        </p:spPr>
      </p:pic>
      <p:pic>
        <p:nvPicPr>
          <p:cNvPr id="127" name="Picture 126" descr="Shape&#10;&#10;Description automatically generated with low confidence">
            <a:extLst>
              <a:ext uri="{FF2B5EF4-FFF2-40B4-BE49-F238E27FC236}">
                <a16:creationId xmlns:a16="http://schemas.microsoft.com/office/drawing/2014/main" id="{7ED96011-930E-8F4E-A826-66BE8D8FCE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82896" y="1019148"/>
            <a:ext cx="706889" cy="631254"/>
          </a:xfrm>
          <a:prstGeom prst="rect">
            <a:avLst/>
          </a:prstGeom>
        </p:spPr>
      </p:pic>
      <p:pic>
        <p:nvPicPr>
          <p:cNvPr id="128" name="Picture 127" descr="Shape&#10;&#10;Description automatically generated with low confidence">
            <a:extLst>
              <a:ext uri="{FF2B5EF4-FFF2-40B4-BE49-F238E27FC236}">
                <a16:creationId xmlns:a16="http://schemas.microsoft.com/office/drawing/2014/main" id="{71428D79-00EC-124C-A6F5-50B4111211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85411" y="282743"/>
            <a:ext cx="706889" cy="631254"/>
          </a:xfrm>
          <a:prstGeom prst="rect">
            <a:avLst/>
          </a:prstGeom>
        </p:spPr>
      </p:pic>
    </p:spTree>
    <p:extLst>
      <p:ext uri="{BB962C8B-B14F-4D97-AF65-F5344CB8AC3E}">
        <p14:creationId xmlns:p14="http://schemas.microsoft.com/office/powerpoint/2010/main" val="17739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1000" fill="hold"/>
                                        <p:tgtEl>
                                          <p:spTgt spid="79"/>
                                        </p:tgtEl>
                                        <p:attrNameLst>
                                          <p:attrName>ppt_x</p:attrName>
                                        </p:attrNameLst>
                                      </p:cBhvr>
                                      <p:tavLst>
                                        <p:tav tm="0">
                                          <p:val>
                                            <p:strVal val="#ppt_x"/>
                                          </p:val>
                                        </p:tav>
                                        <p:tav tm="100000">
                                          <p:val>
                                            <p:strVal val="#ppt_x"/>
                                          </p:val>
                                        </p:tav>
                                      </p:tavLst>
                                    </p:anim>
                                    <p:anim calcmode="lin" valueType="num">
                                      <p:cBhvr additive="base">
                                        <p:cTn id="8" dur="10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ppt_x"/>
                                          </p:val>
                                        </p:tav>
                                        <p:tav tm="100000">
                                          <p:val>
                                            <p:strVal val="#ppt_x"/>
                                          </p:val>
                                        </p:tav>
                                      </p:tavLst>
                                    </p:anim>
                                    <p:anim calcmode="lin" valueType="num">
                                      <p:cBhvr additive="base">
                                        <p:cTn id="12" dur="10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ppt_x"/>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ase Study Page 2">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4" y="664722"/>
            <a:ext cx="12192000" cy="662862"/>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cs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711024" y="747140"/>
            <a:ext cx="9626028" cy="551118"/>
          </a:xfrm>
          <a:prstGeom prst="rect">
            <a:avLst/>
          </a:prstGeom>
        </p:spPr>
        <p:txBody>
          <a:bodyPr>
            <a:noAutofit/>
          </a:bodyPr>
          <a:lstStyle>
            <a:lvl1pPr marL="0" indent="0" algn="l">
              <a:lnSpc>
                <a:spcPct val="100000"/>
              </a:lnSpc>
              <a:spcBef>
                <a:spcPts val="0"/>
              </a:spcBef>
              <a:buNone/>
              <a:defRPr sz="1668"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711023" y="1546831"/>
            <a:ext cx="10751692" cy="4440331"/>
          </a:xfrm>
          <a:prstGeom prst="rect">
            <a:avLst/>
          </a:prstGeom>
        </p:spPr>
        <p:txBody>
          <a:bodyPr numCol="2" spcCol="288000" anchor="t">
            <a:noAutofit/>
          </a:bodyPr>
          <a:lstStyle>
            <a:lvl1pPr marL="0" indent="0" algn="just">
              <a:lnSpc>
                <a:spcPct val="100000"/>
              </a:lnSpc>
              <a:spcBef>
                <a:spcPts val="0"/>
              </a:spcBef>
              <a:buNone/>
              <a:defRPr sz="673" b="0" i="0">
                <a:solidFill>
                  <a:srgbClr val="000000"/>
                </a:solidFill>
                <a:latin typeface="Calibri" panose="020F050202020403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9867955" y="6559698"/>
            <a:ext cx="1594760" cy="152528"/>
          </a:xfrm>
          <a:prstGeom prst="rect">
            <a:avLst/>
          </a:prstGeom>
        </p:spPr>
        <p:txBody>
          <a:bodyPr vert="horz" lIns="91440" tIns="45720" rIns="91440" bIns="45720" rtlCol="0" anchor="ctr"/>
          <a:lstStyle>
            <a:lvl1pPr algn="r">
              <a:defRPr sz="449" b="0" i="0">
                <a:solidFill>
                  <a:srgbClr val="4B4B4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‹Nº›</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1" y="6664708"/>
            <a:ext cx="6362341"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6676765" y="6630071"/>
            <a:ext cx="3191190" cy="69274"/>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4" y="6036055"/>
              <a:ext cx="3441034" cy="352215"/>
            </a:xfrm>
            <a:prstGeom prst="rect">
              <a:avLst/>
            </a:prstGeom>
          </p:spPr>
        </p:pic>
      </p:grpSp>
      <p:pic>
        <p:nvPicPr>
          <p:cNvPr id="35" name="Picture 34">
            <a:hlinkClick r:id="rId3"/>
            <a:extLst>
              <a:ext uri="{FF2B5EF4-FFF2-40B4-BE49-F238E27FC236}">
                <a16:creationId xmlns:a16="http://schemas.microsoft.com/office/drawing/2014/main" id="{22490BC9-8215-F048-A034-F7C3A13E77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434" t="-470"/>
          <a:stretch/>
        </p:blipFill>
        <p:spPr>
          <a:xfrm>
            <a:off x="7088850" y="145774"/>
            <a:ext cx="5103149" cy="1424585"/>
          </a:xfrm>
          <a:prstGeom prst="rect">
            <a:avLst/>
          </a:prstGeom>
        </p:spPr>
      </p:pic>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8163016" y="267058"/>
            <a:ext cx="4028984" cy="1060526"/>
          </a:xfrm>
          <a:prstGeom prst="rect">
            <a:avLst/>
          </a:prstGeom>
          <a:solidFill>
            <a:schemeClr val="bg1">
              <a:lumMod val="75000"/>
            </a:schemeClr>
          </a:solidFill>
        </p:spPr>
        <p:txBody>
          <a:bodyPr anchor="ctr">
            <a:normAutofit/>
          </a:bodyPr>
          <a:lstStyle>
            <a:lvl1pPr marL="0" indent="0" algn="ctr">
              <a:buNone/>
              <a:defRPr sz="577">
                <a:latin typeface="Calibri" panose="020F0502020204030204" pitchFamily="34" charset="0"/>
                <a:cs typeface="Calibri" panose="020F0502020204030204" pitchFamily="34" charset="0"/>
              </a:defRPr>
            </a:lvl1pPr>
          </a:lstStyle>
          <a:p>
            <a:endParaRPr lang="en-US"/>
          </a:p>
        </p:txBody>
      </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99" y="6141840"/>
            <a:ext cx="1871764" cy="457535"/>
          </a:xfrm>
          <a:prstGeom prst="rect">
            <a:avLst/>
          </a:prstGeom>
        </p:spPr>
      </p:pic>
    </p:spTree>
    <p:extLst>
      <p:ext uri="{BB962C8B-B14F-4D97-AF65-F5344CB8AC3E}">
        <p14:creationId xmlns:p14="http://schemas.microsoft.com/office/powerpoint/2010/main" val="1899645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ase Study Page">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1" y="771200"/>
            <a:ext cx="12192000" cy="42941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711024" y="836531"/>
            <a:ext cx="9626028" cy="298753"/>
          </a:xfrm>
          <a:prstGeom prst="rect">
            <a:avLst/>
          </a:prstGeom>
        </p:spPr>
        <p:txBody>
          <a:bodyPr>
            <a:noAutofit/>
          </a:bodyPr>
          <a:lstStyle>
            <a:lvl1pPr marL="0" indent="0" algn="l">
              <a:lnSpc>
                <a:spcPct val="100000"/>
              </a:lnSpc>
              <a:spcBef>
                <a:spcPts val="0"/>
              </a:spcBef>
              <a:buNone/>
              <a:defRPr sz="1668"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711023" y="1546831"/>
            <a:ext cx="10751692" cy="4440331"/>
          </a:xfrm>
          <a:prstGeom prst="rect">
            <a:avLst/>
          </a:prstGeom>
        </p:spPr>
        <p:txBody>
          <a:bodyPr numCol="2" spcCol="288000" anchor="t">
            <a:noAutofit/>
          </a:bodyPr>
          <a:lstStyle>
            <a:lvl1pPr marL="0" indent="0" algn="just">
              <a:lnSpc>
                <a:spcPct val="100000"/>
              </a:lnSpc>
              <a:spcBef>
                <a:spcPts val="0"/>
              </a:spcBef>
              <a:buNone/>
              <a:defRPr sz="673" b="0" i="0">
                <a:solidFill>
                  <a:srgbClr val="000000"/>
                </a:solidFill>
                <a:latin typeface="Calibri" panose="020F050202020403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9867955" y="6559698"/>
            <a:ext cx="1594760" cy="152528"/>
          </a:xfrm>
          <a:prstGeom prst="rect">
            <a:avLst/>
          </a:prstGeom>
        </p:spPr>
        <p:txBody>
          <a:bodyPr vert="horz" lIns="91440" tIns="45720" rIns="91440" bIns="45720" rtlCol="0" anchor="ctr"/>
          <a:lstStyle>
            <a:lvl1pPr algn="r">
              <a:defRPr sz="449"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‹Nº›</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1" y="6664708"/>
            <a:ext cx="6362341"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6676765" y="6630071"/>
            <a:ext cx="3191190" cy="69274"/>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4" y="6036055"/>
              <a:ext cx="3441034" cy="352215"/>
            </a:xfrm>
            <a:prstGeom prst="rect">
              <a:avLst/>
            </a:prstGeom>
          </p:spPr>
        </p:pic>
      </p:grpSp>
      <p:pic>
        <p:nvPicPr>
          <p:cNvPr id="35" name="Picture 34">
            <a:hlinkClick r:id="rId3"/>
            <a:extLst>
              <a:ext uri="{FF2B5EF4-FFF2-40B4-BE49-F238E27FC236}">
                <a16:creationId xmlns:a16="http://schemas.microsoft.com/office/drawing/2014/main" id="{22490BC9-8215-F048-A034-F7C3A13E776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3434" t="-470"/>
          <a:stretch/>
        </p:blipFill>
        <p:spPr>
          <a:xfrm>
            <a:off x="7088850" y="145774"/>
            <a:ext cx="5103149" cy="1424585"/>
          </a:xfrm>
          <a:prstGeom prst="rect">
            <a:avLst/>
          </a:prstGeom>
        </p:spPr>
      </p:pic>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8163016" y="267058"/>
            <a:ext cx="4028984" cy="1060526"/>
          </a:xfrm>
          <a:prstGeom prst="rect">
            <a:avLst/>
          </a:prstGeom>
          <a:solidFill>
            <a:schemeClr val="bg1">
              <a:lumMod val="75000"/>
            </a:schemeClr>
          </a:solidFill>
        </p:spPr>
        <p:txBody>
          <a:bodyPr anchor="ctr">
            <a:normAutofit/>
          </a:bodyPr>
          <a:lstStyle>
            <a:lvl1pPr marL="0" indent="0" algn="ctr">
              <a:buNone/>
              <a:defRPr sz="577"/>
            </a:lvl1pPr>
          </a:lstStyle>
          <a:p>
            <a:endParaRPr lang="en-US"/>
          </a:p>
        </p:txBody>
      </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5199" y="6141840"/>
            <a:ext cx="1871764" cy="457535"/>
          </a:xfrm>
          <a:prstGeom prst="rect">
            <a:avLst/>
          </a:prstGeom>
        </p:spPr>
      </p:pic>
    </p:spTree>
    <p:extLst>
      <p:ext uri="{BB962C8B-B14F-4D97-AF65-F5344CB8AC3E}">
        <p14:creationId xmlns:p14="http://schemas.microsoft.com/office/powerpoint/2010/main" val="76917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 8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1288003" y="3053184"/>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3735928" y="3045247"/>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6329903" y="3053184"/>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5">
            <a:extLst>
              <a:ext uri="{FF2B5EF4-FFF2-40B4-BE49-F238E27FC236}">
                <a16:creationId xmlns:a16="http://schemas.microsoft.com/office/drawing/2014/main" id="{B0571C84-644F-A24B-9A23-6F7FD1BCE70B}"/>
              </a:ext>
            </a:extLst>
          </p:cNvPr>
          <p:cNvSpPr>
            <a:spLocks/>
          </p:cNvSpPr>
          <p:nvPr userDrawn="1"/>
        </p:nvSpPr>
        <p:spPr bwMode="auto">
          <a:xfrm>
            <a:off x="8920703" y="3056359"/>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1737264"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4299472"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6771965"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3" name="Text Placeholder 23">
            <a:extLst>
              <a:ext uri="{FF2B5EF4-FFF2-40B4-BE49-F238E27FC236}">
                <a16:creationId xmlns:a16="http://schemas.microsoft.com/office/drawing/2014/main" id="{2D07BCC4-9716-3A4A-901D-CBCEFD61A557}"/>
              </a:ext>
            </a:extLst>
          </p:cNvPr>
          <p:cNvSpPr>
            <a:spLocks noGrp="1"/>
          </p:cNvSpPr>
          <p:nvPr>
            <p:ph type="body" sz="quarter" idx="25" hasCustomPrompt="1"/>
          </p:nvPr>
        </p:nvSpPr>
        <p:spPr>
          <a:xfrm>
            <a:off x="9393013"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104838"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3667046"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6139539"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7" name="Text Placeholder 23">
            <a:extLst>
              <a:ext uri="{FF2B5EF4-FFF2-40B4-BE49-F238E27FC236}">
                <a16:creationId xmlns:a16="http://schemas.microsoft.com/office/drawing/2014/main" id="{5B2F9016-4F90-E641-A3BB-54632F1959E3}"/>
              </a:ext>
            </a:extLst>
          </p:cNvPr>
          <p:cNvSpPr>
            <a:spLocks noGrp="1"/>
          </p:cNvSpPr>
          <p:nvPr>
            <p:ph type="body" sz="quarter" idx="24" hasCustomPrompt="1"/>
          </p:nvPr>
        </p:nvSpPr>
        <p:spPr>
          <a:xfrm>
            <a:off x="8760587"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1288003" y="524742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3735928" y="523948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6329903" y="524742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1" name="Freeform 60">
            <a:extLst>
              <a:ext uri="{FF2B5EF4-FFF2-40B4-BE49-F238E27FC236}">
                <a16:creationId xmlns:a16="http://schemas.microsoft.com/office/drawing/2014/main" id="{321E3B41-3418-264D-AA8E-95318BCC991E}"/>
              </a:ext>
            </a:extLst>
          </p:cNvPr>
          <p:cNvSpPr>
            <a:spLocks/>
          </p:cNvSpPr>
          <p:nvPr userDrawn="1"/>
        </p:nvSpPr>
        <p:spPr bwMode="auto">
          <a:xfrm>
            <a:off x="8920703" y="5250595"/>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1737264"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4299472"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6771965"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5" name="Text Placeholder 23">
            <a:extLst>
              <a:ext uri="{FF2B5EF4-FFF2-40B4-BE49-F238E27FC236}">
                <a16:creationId xmlns:a16="http://schemas.microsoft.com/office/drawing/2014/main" id="{B6B5C9D9-F67A-2545-9466-14B26F5B9BC5}"/>
              </a:ext>
            </a:extLst>
          </p:cNvPr>
          <p:cNvSpPr>
            <a:spLocks noGrp="1"/>
          </p:cNvSpPr>
          <p:nvPr>
            <p:ph type="body" sz="quarter" idx="29" hasCustomPrompt="1"/>
          </p:nvPr>
        </p:nvSpPr>
        <p:spPr>
          <a:xfrm>
            <a:off x="9393013"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104838"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3667046"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6139539"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7</a:t>
            </a:r>
          </a:p>
        </p:txBody>
      </p:sp>
      <p:sp>
        <p:nvSpPr>
          <p:cNvPr id="69" name="Text Placeholder 23">
            <a:extLst>
              <a:ext uri="{FF2B5EF4-FFF2-40B4-BE49-F238E27FC236}">
                <a16:creationId xmlns:a16="http://schemas.microsoft.com/office/drawing/2014/main" id="{CF8AAFE4-848F-8C4E-97C4-D2399474632E}"/>
              </a:ext>
            </a:extLst>
          </p:cNvPr>
          <p:cNvSpPr>
            <a:spLocks noGrp="1"/>
          </p:cNvSpPr>
          <p:nvPr>
            <p:ph type="body" sz="quarter" idx="33" hasCustomPrompt="1"/>
          </p:nvPr>
        </p:nvSpPr>
        <p:spPr>
          <a:xfrm>
            <a:off x="8760587"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8</a:t>
            </a:r>
          </a:p>
        </p:txBody>
      </p:sp>
    </p:spTree>
    <p:extLst>
      <p:ext uri="{BB962C8B-B14F-4D97-AF65-F5344CB8AC3E}">
        <p14:creationId xmlns:p14="http://schemas.microsoft.com/office/powerpoint/2010/main" val="34259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58" grpId="0" animBg="1"/>
      <p:bldP spid="59" grpId="0" animBg="1"/>
      <p:bldP spid="60" grpId="0" animBg="1"/>
      <p:bldP spid="6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F9F559-5750-AC42-AA49-1F69D4C07C60}"/>
              </a:ext>
            </a:extLst>
          </p:cNvPr>
          <p:cNvGrpSpPr/>
          <p:nvPr userDrawn="1"/>
        </p:nvGrpSpPr>
        <p:grpSpPr>
          <a:xfrm rot="16200000">
            <a:off x="10524973" y="1712590"/>
            <a:ext cx="2530305" cy="138107"/>
            <a:chOff x="2502568" y="6027821"/>
            <a:chExt cx="6689559" cy="365125"/>
          </a:xfrm>
        </p:grpSpPr>
        <p:pic>
          <p:nvPicPr>
            <p:cNvPr id="16" name="Picture 15" descr="Text, logo&#10;&#10;Description automatically generated">
              <a:extLst>
                <a:ext uri="{FF2B5EF4-FFF2-40B4-BE49-F238E27FC236}">
                  <a16:creationId xmlns:a16="http://schemas.microsoft.com/office/drawing/2014/main" id="{8DB653D2-2917-D34F-BFE4-3BDB1378A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7" name="Picture 16" descr="Text, logo&#10;&#10;Description automatically generated">
              <a:extLst>
                <a:ext uri="{FF2B5EF4-FFF2-40B4-BE49-F238E27FC236}">
                  <a16:creationId xmlns:a16="http://schemas.microsoft.com/office/drawing/2014/main" id="{BFE2C51B-3F21-7D49-B7EB-480CCE8C18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0" name="Text Placeholder 23">
            <a:extLst>
              <a:ext uri="{FF2B5EF4-FFF2-40B4-BE49-F238E27FC236}">
                <a16:creationId xmlns:a16="http://schemas.microsoft.com/office/drawing/2014/main" id="{6725652B-72ED-7748-A70D-69CCA8F45562}"/>
              </a:ext>
            </a:extLst>
          </p:cNvPr>
          <p:cNvSpPr>
            <a:spLocks noGrp="1"/>
          </p:cNvSpPr>
          <p:nvPr>
            <p:ph type="body" sz="quarter" idx="16" hasCustomPrompt="1"/>
          </p:nvPr>
        </p:nvSpPr>
        <p:spPr>
          <a:xfrm>
            <a:off x="618461" y="1508065"/>
            <a:ext cx="6575715" cy="4771789"/>
          </a:xfrm>
        </p:spPr>
        <p:txBody>
          <a:bodyPr>
            <a:normAutofit/>
          </a:bodyPr>
          <a:lstStyle>
            <a:lvl1pPr marL="0" indent="0" algn="l">
              <a:buNone/>
              <a:defRPr sz="2200" b="0" i="0">
                <a:solidFill>
                  <a:srgbClr val="231F20"/>
                </a:solidFill>
                <a:latin typeface="Josefin Sans" pitchFamily="2" charset="77"/>
              </a:defRPr>
            </a:lvl1pPr>
          </a:lstStyle>
          <a:p>
            <a:pPr lvl="0"/>
            <a:r>
              <a:rPr lang="en-US" dirty="0"/>
              <a:t>Click here to type</a:t>
            </a:r>
          </a:p>
        </p:txBody>
      </p:sp>
      <p:sp>
        <p:nvSpPr>
          <p:cNvPr id="21" name="Text Placeholder 23">
            <a:extLst>
              <a:ext uri="{FF2B5EF4-FFF2-40B4-BE49-F238E27FC236}">
                <a16:creationId xmlns:a16="http://schemas.microsoft.com/office/drawing/2014/main" id="{3BCE6373-1C76-D74F-A262-3C3EC834994A}"/>
              </a:ext>
            </a:extLst>
          </p:cNvPr>
          <p:cNvSpPr>
            <a:spLocks noGrp="1"/>
          </p:cNvSpPr>
          <p:nvPr>
            <p:ph type="body" sz="quarter" idx="17" hasCustomPrompt="1"/>
          </p:nvPr>
        </p:nvSpPr>
        <p:spPr>
          <a:xfrm>
            <a:off x="618461" y="681519"/>
            <a:ext cx="6575715"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31628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1D401-882B-D04C-81BB-A5E2222A4561}"/>
              </a:ext>
            </a:extLst>
          </p:cNvPr>
          <p:cNvSpPr>
            <a:spLocks/>
          </p:cNvSpPr>
          <p:nvPr userDrawn="1"/>
        </p:nvSpPr>
        <p:spPr>
          <a:xfrm>
            <a:off x="0" y="-16371"/>
            <a:ext cx="12192000" cy="687437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5AB1B57-0F79-764B-9449-FFE0BB39299E}"/>
              </a:ext>
            </a:extLst>
          </p:cNvPr>
          <p:cNvSpPr>
            <a:spLocks/>
          </p:cNvSpPr>
          <p:nvPr userDrawn="1"/>
        </p:nvSpPr>
        <p:spPr>
          <a:xfrm>
            <a:off x="375040" y="339137"/>
            <a:ext cx="11441921" cy="6179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FE59AF00-C153-BF4F-89DE-127B0CDDBA3C}"/>
              </a:ext>
            </a:extLst>
          </p:cNvPr>
          <p:cNvGrpSpPr/>
          <p:nvPr userDrawn="1"/>
        </p:nvGrpSpPr>
        <p:grpSpPr>
          <a:xfrm rot="16200000">
            <a:off x="10309821" y="1712590"/>
            <a:ext cx="2530305" cy="138107"/>
            <a:chOff x="2502568" y="6027821"/>
            <a:chExt cx="6689559" cy="365125"/>
          </a:xfrm>
        </p:grpSpPr>
        <p:pic>
          <p:nvPicPr>
            <p:cNvPr id="9" name="Picture 8" descr="Text, logo&#10;&#10;Description automatically generated">
              <a:extLst>
                <a:ext uri="{FF2B5EF4-FFF2-40B4-BE49-F238E27FC236}">
                  <a16:creationId xmlns:a16="http://schemas.microsoft.com/office/drawing/2014/main" id="{27CBE7DF-4B87-4441-99D6-E68CF8AFAC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0" name="Picture 9" descr="Text, logo&#10;&#10;Description automatically generated">
              <a:extLst>
                <a:ext uri="{FF2B5EF4-FFF2-40B4-BE49-F238E27FC236}">
                  <a16:creationId xmlns:a16="http://schemas.microsoft.com/office/drawing/2014/main" id="{D6018499-3837-E042-8962-32EAE94A87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3" name="Text Placeholder 23">
            <a:extLst>
              <a:ext uri="{FF2B5EF4-FFF2-40B4-BE49-F238E27FC236}">
                <a16:creationId xmlns:a16="http://schemas.microsoft.com/office/drawing/2014/main" id="{E7D3EC55-A895-104D-97B0-F691A3BDC344}"/>
              </a:ext>
            </a:extLst>
          </p:cNvPr>
          <p:cNvSpPr>
            <a:spLocks noGrp="1"/>
          </p:cNvSpPr>
          <p:nvPr>
            <p:ph type="body" sz="quarter" idx="16" hasCustomPrompt="1"/>
          </p:nvPr>
        </p:nvSpPr>
        <p:spPr>
          <a:xfrm>
            <a:off x="618461" y="1508065"/>
            <a:ext cx="10512420" cy="4771789"/>
          </a:xfrm>
        </p:spPr>
        <p:txBody>
          <a:bodyPr>
            <a:normAutofit/>
          </a:bodyPr>
          <a:lstStyle>
            <a:lvl1pPr marL="0" indent="0" algn="l">
              <a:buNone/>
              <a:defRPr sz="2200" b="0" i="0">
                <a:solidFill>
                  <a:srgbClr val="231F20"/>
                </a:solidFill>
                <a:latin typeface="Josefin Sans" pitchFamily="2" charset="77"/>
              </a:defRPr>
            </a:lvl1pPr>
          </a:lstStyle>
          <a:p>
            <a:pPr lvl="0"/>
            <a:r>
              <a:rPr lang="en-US" dirty="0"/>
              <a:t>Click here to type</a:t>
            </a:r>
          </a:p>
        </p:txBody>
      </p:sp>
      <p:sp>
        <p:nvSpPr>
          <p:cNvPr id="14" name="Text Placeholder 23">
            <a:extLst>
              <a:ext uri="{FF2B5EF4-FFF2-40B4-BE49-F238E27FC236}">
                <a16:creationId xmlns:a16="http://schemas.microsoft.com/office/drawing/2014/main" id="{50D38BBE-1AFC-D641-A458-D6A375A784D3}"/>
              </a:ext>
            </a:extLst>
          </p:cNvPr>
          <p:cNvSpPr>
            <a:spLocks noGrp="1"/>
          </p:cNvSpPr>
          <p:nvPr>
            <p:ph type="body" sz="quarter" idx="17" hasCustomPrompt="1"/>
          </p:nvPr>
        </p:nvSpPr>
        <p:spPr>
          <a:xfrm>
            <a:off x="618461" y="681519"/>
            <a:ext cx="10512420"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282527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1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E9859F64-FFBE-FF4D-A0FF-B220A3DD1C07}"/>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77"/>
              </a:defRPr>
            </a:lvl1pPr>
          </a:lstStyle>
          <a:p>
            <a:pPr lvl="0"/>
            <a:r>
              <a:rPr lang="en-US" dirty="0"/>
              <a:t>Your short description for slide</a:t>
            </a:r>
          </a:p>
        </p:txBody>
      </p:sp>
      <p:sp>
        <p:nvSpPr>
          <p:cNvPr id="16" name="Text Placeholder 23">
            <a:extLst>
              <a:ext uri="{FF2B5EF4-FFF2-40B4-BE49-F238E27FC236}">
                <a16:creationId xmlns:a16="http://schemas.microsoft.com/office/drawing/2014/main" id="{65E0CBF2-2650-8F4D-9A18-41AFEB8316B0}"/>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1</a:t>
            </a: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69594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9" name="Text Placeholder 23">
            <a:extLst>
              <a:ext uri="{FF2B5EF4-FFF2-40B4-BE49-F238E27FC236}">
                <a16:creationId xmlns:a16="http://schemas.microsoft.com/office/drawing/2014/main" id="{12458E8D-4626-2C4B-B4B6-42D7FA14B9C8}"/>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77"/>
              </a:defRPr>
            </a:lvl1pPr>
          </a:lstStyle>
          <a:p>
            <a:pPr lvl="0"/>
            <a:r>
              <a:rPr lang="en-US" dirty="0"/>
              <a:t>Your short description for slide</a:t>
            </a:r>
          </a:p>
        </p:txBody>
      </p:sp>
      <p:sp>
        <p:nvSpPr>
          <p:cNvPr id="10" name="Text Placeholder 23">
            <a:extLst>
              <a:ext uri="{FF2B5EF4-FFF2-40B4-BE49-F238E27FC236}">
                <a16:creationId xmlns:a16="http://schemas.microsoft.com/office/drawing/2014/main" id="{8D1598BF-B496-974D-BD54-0E7F5368CF57}"/>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2</a:t>
            </a:r>
          </a:p>
        </p:txBody>
      </p:sp>
    </p:spTree>
    <p:extLst>
      <p:ext uri="{BB962C8B-B14F-4D97-AF65-F5344CB8AC3E}">
        <p14:creationId xmlns:p14="http://schemas.microsoft.com/office/powerpoint/2010/main" val="293759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1" y="3862137"/>
            <a:ext cx="12192000" cy="2995864"/>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2" name="Text Placeholder 23">
            <a:extLst>
              <a:ext uri="{FF2B5EF4-FFF2-40B4-BE49-F238E27FC236}">
                <a16:creationId xmlns:a16="http://schemas.microsoft.com/office/drawing/2014/main" id="{D8DCB463-9221-6140-BA40-258BEB7007B3}"/>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77"/>
              </a:defRPr>
            </a:lvl1pPr>
          </a:lstStyle>
          <a:p>
            <a:pPr lvl="0"/>
            <a:r>
              <a:rPr lang="en-US" dirty="0"/>
              <a:t>Your short description for slide</a:t>
            </a:r>
          </a:p>
        </p:txBody>
      </p:sp>
      <p:sp>
        <p:nvSpPr>
          <p:cNvPr id="23" name="Text Placeholder 23">
            <a:extLst>
              <a:ext uri="{FF2B5EF4-FFF2-40B4-BE49-F238E27FC236}">
                <a16:creationId xmlns:a16="http://schemas.microsoft.com/office/drawing/2014/main" id="{980D56FC-3EA0-8244-BB8E-E7D643941AF1}"/>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3</a:t>
            </a:r>
          </a:p>
        </p:txBody>
      </p:sp>
    </p:spTree>
    <p:extLst>
      <p:ext uri="{BB962C8B-B14F-4D97-AF65-F5344CB8AC3E}">
        <p14:creationId xmlns:p14="http://schemas.microsoft.com/office/powerpoint/2010/main" val="39277901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2B7C4E-2B02-DC46-8EDA-7F34F03228F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IE"/>
              <a:t>Click to edit Master title style</a:t>
            </a:r>
            <a:endParaRPr lang="ru-RU" altLang="en-IE"/>
          </a:p>
        </p:txBody>
      </p:sp>
      <p:sp>
        <p:nvSpPr>
          <p:cNvPr id="1027" name="Text Placeholder 2">
            <a:extLst>
              <a:ext uri="{FF2B5EF4-FFF2-40B4-BE49-F238E27FC236}">
                <a16:creationId xmlns:a16="http://schemas.microsoft.com/office/drawing/2014/main" id="{784E3A6D-9ADB-CD41-AA0A-3ABEE014AF0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IE"/>
              <a:t>Edit Master text styles</a:t>
            </a:r>
          </a:p>
          <a:p>
            <a:pPr lvl="1"/>
            <a:r>
              <a:rPr lang="en-US" altLang="en-IE"/>
              <a:t>Second level</a:t>
            </a:r>
          </a:p>
          <a:p>
            <a:pPr lvl="2"/>
            <a:r>
              <a:rPr lang="en-US" altLang="en-IE"/>
              <a:t>Third level</a:t>
            </a:r>
          </a:p>
          <a:p>
            <a:pPr lvl="3"/>
            <a:r>
              <a:rPr lang="en-US" altLang="en-IE"/>
              <a:t>Fourth level</a:t>
            </a:r>
          </a:p>
          <a:p>
            <a:pPr lvl="4"/>
            <a:r>
              <a:rPr lang="en-US" altLang="en-IE"/>
              <a:t>Fifth level</a:t>
            </a:r>
            <a:endParaRPr lang="ru-RU" altLang="en-IE"/>
          </a:p>
        </p:txBody>
      </p:sp>
      <p:sp>
        <p:nvSpPr>
          <p:cNvPr id="4" name="Date Placeholder 3">
            <a:extLst>
              <a:ext uri="{FF2B5EF4-FFF2-40B4-BE49-F238E27FC236}">
                <a16:creationId xmlns:a16="http://schemas.microsoft.com/office/drawing/2014/main" id="{D8F28635-78F4-7044-BFA3-C1DAB234D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096F27E-122C-DA48-A6DF-3512B02B1180}" type="datetime1">
              <a:rPr lang="en-IE" smtClean="0"/>
              <a:t>28/09/2022</a:t>
            </a:fld>
            <a:endParaRPr lang="ru-RU"/>
          </a:p>
        </p:txBody>
      </p:sp>
      <p:sp>
        <p:nvSpPr>
          <p:cNvPr id="5" name="Footer Placeholder 4">
            <a:extLst>
              <a:ext uri="{FF2B5EF4-FFF2-40B4-BE49-F238E27FC236}">
                <a16:creationId xmlns:a16="http://schemas.microsoft.com/office/drawing/2014/main" id="{E2E62127-D9CE-B14F-9AEB-DECC21B55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a:extLst>
              <a:ext uri="{FF2B5EF4-FFF2-40B4-BE49-F238E27FC236}">
                <a16:creationId xmlns:a16="http://schemas.microsoft.com/office/drawing/2014/main" id="{2B4BBFE0-AE6D-BD4D-A471-14A09B9C16F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39293"/>
                </a:solidFill>
              </a:defRPr>
            </a:lvl1pPr>
          </a:lstStyle>
          <a:p>
            <a:pPr>
              <a:defRPr/>
            </a:pPr>
            <a:fld id="{E9902012-F364-C64D-A3B8-56BEDC76006E}" type="slidenum">
              <a:rPr lang="ru-RU" altLang="ru-UA"/>
              <a:pPr>
                <a:defRPr/>
              </a:pPr>
              <a:t>‹Nº›</a:t>
            </a:fld>
            <a:endParaRPr lang="ru-RU" altLang="ru-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61" r:id="rId6"/>
    <p:sldLayoutId id="2147483662" r:id="rId7"/>
    <p:sldLayoutId id="2147483663" r:id="rId8"/>
    <p:sldLayoutId id="2147483653" r:id="rId9"/>
    <p:sldLayoutId id="2147483654" r:id="rId10"/>
    <p:sldLayoutId id="2147483655" r:id="rId11"/>
    <p:sldLayoutId id="2147483657" r:id="rId12"/>
    <p:sldLayoutId id="2147483658" r:id="rId13"/>
    <p:sldLayoutId id="2147483659"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56" r:id="rId25"/>
    <p:sldLayoutId id="2147483680" r:id="rId26"/>
    <p:sldLayoutId id="2147483674" r:id="rId27"/>
    <p:sldLayoutId id="2147483676" r:id="rId28"/>
    <p:sldLayoutId id="2147483677" r:id="rId29"/>
    <p:sldLayoutId id="2147483678" r:id="rId30"/>
    <p:sldLayoutId id="2147483679" r:id="rId31"/>
    <p:sldLayoutId id="2147483681" r:id="rId32"/>
    <p:sldLayoutId id="2147483682" r:id="rId3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chitects Daughter" pitchFamily="2" charset="0"/>
        </a:defRPr>
      </a:lvl2pPr>
      <a:lvl3pPr algn="l" rtl="0" eaLnBrk="0" fontAlgn="base" hangingPunct="0">
        <a:lnSpc>
          <a:spcPct val="90000"/>
        </a:lnSpc>
        <a:spcBef>
          <a:spcPct val="0"/>
        </a:spcBef>
        <a:spcAft>
          <a:spcPct val="0"/>
        </a:spcAft>
        <a:defRPr sz="4400">
          <a:solidFill>
            <a:schemeClr val="tx1"/>
          </a:solidFill>
          <a:latin typeface="Architects Daughter" pitchFamily="2" charset="0"/>
        </a:defRPr>
      </a:lvl3pPr>
      <a:lvl4pPr algn="l" rtl="0" eaLnBrk="0" fontAlgn="base" hangingPunct="0">
        <a:lnSpc>
          <a:spcPct val="90000"/>
        </a:lnSpc>
        <a:spcBef>
          <a:spcPct val="0"/>
        </a:spcBef>
        <a:spcAft>
          <a:spcPct val="0"/>
        </a:spcAft>
        <a:defRPr sz="4400">
          <a:solidFill>
            <a:schemeClr val="tx1"/>
          </a:solidFill>
          <a:latin typeface="Architects Daughter" pitchFamily="2" charset="0"/>
        </a:defRPr>
      </a:lvl4pPr>
      <a:lvl5pPr algn="l" rtl="0" eaLnBrk="0" fontAlgn="base" hangingPunct="0">
        <a:lnSpc>
          <a:spcPct val="90000"/>
        </a:lnSpc>
        <a:spcBef>
          <a:spcPct val="0"/>
        </a:spcBef>
        <a:spcAft>
          <a:spcPct val="0"/>
        </a:spcAft>
        <a:defRPr sz="4400">
          <a:solidFill>
            <a:schemeClr val="tx1"/>
          </a:solidFill>
          <a:latin typeface="Architects Daughter" pitchFamily="2" charset="0"/>
        </a:defRPr>
      </a:lvl5pPr>
      <a:lvl6pPr marL="457200" algn="l" rtl="0" fontAlgn="base">
        <a:lnSpc>
          <a:spcPct val="90000"/>
        </a:lnSpc>
        <a:spcBef>
          <a:spcPct val="0"/>
        </a:spcBef>
        <a:spcAft>
          <a:spcPct val="0"/>
        </a:spcAft>
        <a:defRPr sz="4400">
          <a:solidFill>
            <a:schemeClr val="tx1"/>
          </a:solidFill>
          <a:latin typeface="Architects Daughter" pitchFamily="2" charset="0"/>
        </a:defRPr>
      </a:lvl6pPr>
      <a:lvl7pPr marL="914400" algn="l" rtl="0" fontAlgn="base">
        <a:lnSpc>
          <a:spcPct val="90000"/>
        </a:lnSpc>
        <a:spcBef>
          <a:spcPct val="0"/>
        </a:spcBef>
        <a:spcAft>
          <a:spcPct val="0"/>
        </a:spcAft>
        <a:defRPr sz="4400">
          <a:solidFill>
            <a:schemeClr val="tx1"/>
          </a:solidFill>
          <a:latin typeface="Architects Daughter" pitchFamily="2" charset="0"/>
        </a:defRPr>
      </a:lvl7pPr>
      <a:lvl8pPr marL="1371600" algn="l" rtl="0" fontAlgn="base">
        <a:lnSpc>
          <a:spcPct val="90000"/>
        </a:lnSpc>
        <a:spcBef>
          <a:spcPct val="0"/>
        </a:spcBef>
        <a:spcAft>
          <a:spcPct val="0"/>
        </a:spcAft>
        <a:defRPr sz="4400">
          <a:solidFill>
            <a:schemeClr val="tx1"/>
          </a:solidFill>
          <a:latin typeface="Architects Daughter" pitchFamily="2" charset="0"/>
        </a:defRPr>
      </a:lvl8pPr>
      <a:lvl9pPr marL="1828800" algn="l" rtl="0" fontAlgn="base">
        <a:lnSpc>
          <a:spcPct val="90000"/>
        </a:lnSpc>
        <a:spcBef>
          <a:spcPct val="0"/>
        </a:spcBef>
        <a:spcAft>
          <a:spcPct val="0"/>
        </a:spcAft>
        <a:defRPr sz="4400">
          <a:solidFill>
            <a:schemeClr val="tx1"/>
          </a:solidFill>
          <a:latin typeface="Architects Daughter"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hyperlink" Target="https://lincs.ed.gov/publications/te/competencies.pdf" TargetMode="Externa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3" Type="http://schemas.openxmlformats.org/officeDocument/2006/relationships/hyperlink" Target="http://www.moec.gov.cy/aethee/synedria/2014_teliko/2014_06_26_handbook_greek.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hyperlink" Target="https://blogs.sch.gr/politism/files/2017/10/%CE%95%CE%BD%CE%B5%CF%81%CE%B3%CE%B7%CF%84%CE%B9%CE%BA%CE%AD%CF%82-%CE%95%CE%BA%CF%80%CE%B1%CE%B9%CE%B4%CE%B5%CF%85%CF%84%CE%B9%CE%BA%CE%AD%CF%82-%CE%A4%CE%B5%CF%87%CE%BD%CE%B9%CE%BA%CE%AD%CF%82-%CE%91.-%CE%9A%CF%8C%CE%BA%CE%BA%CE%BF%CF%82.pdf"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hyperlink" Target="https://www.iup.edu/pse/files/programs/graduate_programs_r/instructional_design_and_technology_ma/paace_journal_of_lifelong_learning/volume_27,_2018/vivona.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hyperlink" Target="http://www.flrjournal.org/index.php/hess/article/viewFile/j.hess.1927024020130403.3153/4157" TargetMode="Externa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7.xml.rels><?xml version="1.0" encoding="UTF-8" standalone="yes"?>
<Relationships xmlns="http://schemas.openxmlformats.org/package/2006/relationships"><Relationship Id="rId3" Type="http://schemas.openxmlformats.org/officeDocument/2006/relationships/hyperlink" Target="https://greatergood.berkeley.edu/topic/compassion/definition" TargetMode="External"/><Relationship Id="rId2" Type="http://schemas.openxmlformats.org/officeDocument/2006/relationships/hyperlink" Target="https://www.verywellmind.com/what-is-empathy-2795562" TargetMode="External"/><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2" Type="http://schemas.openxmlformats.org/officeDocument/2006/relationships/hyperlink" Target="https://experiencelife.lifetime.life/article/compassionate-communication/" TargetMode="Externa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hyperlink" Target="http://www.jefferson.edu/jmc/crmehc/jse.html" TargetMode="Externa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2" Type="http://schemas.openxmlformats.org/officeDocument/2006/relationships/hyperlink" Target="http://www.institute.nhs.uk/quality_and_service_improvement_%20tools/quality_and_service_improvement_tools/plan_do_study_act.%20html#sthash.l4V6VaYd.dpuf" TargetMode="External"/><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twitter.com/bmj_latest/status/1017491338709864448" TargetMode="Externa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hyperlink" Target="https://www.ahrq.gov/health-literacy/improve/precautions/tool3d.html" TargetMode="External"/><Relationship Id="rId2" Type="http://schemas.openxmlformats.org/officeDocument/2006/relationships/hyperlink" Target="https://www.oecd.org/skills/piaac/samplequestionsandquestionnaire.htm" TargetMode="External"/><Relationship Id="rId1" Type="http://schemas.openxmlformats.org/officeDocument/2006/relationships/slideLayout" Target="../slideLayouts/slideLayout5.xml"/><Relationship Id="rId5" Type="http://schemas.openxmlformats.org/officeDocument/2006/relationships/hyperlink" Target="https://www.surveymonkey.co.uk/r/HHLShealthliteracyquiz" TargetMode="External"/><Relationship Id="rId4" Type="http://schemas.openxmlformats.org/officeDocument/2006/relationships/hyperlink" Target="https://www.slideshare.net/HealthEdUS/low-health-literacy-take-our-quiz" TargetMode="Externa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9azfXNcqD8" TargetMode="External"/><Relationship Id="rId2" Type="http://schemas.openxmlformats.org/officeDocument/2006/relationships/hyperlink" Target="https://vimeopro.com/ehdm/social-prescribing/video/339575707" TargetMode="External"/><Relationship Id="rId1" Type="http://schemas.openxmlformats.org/officeDocument/2006/relationships/slideLayout" Target="../slideLayouts/slideLayout22.xml"/><Relationship Id="rId4" Type="http://schemas.openxmlformats.org/officeDocument/2006/relationships/hyperlink" Target="https://www.youtube.com/watch?v=HA_yF9u0Vs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hyperlink" Target="https://www.psychologies.co.uk/arabella-tresilian" TargetMode="External"/><Relationship Id="rId2" Type="http://schemas.openxmlformats.org/officeDocument/2006/relationships/hyperlink" Target="https://www.socialprescribingnetwork.com/single-post/2016/05/08/finding-support-and-help-how-your-community-can-make-a-difference" TargetMode="External"/><Relationship Id="rId1" Type="http://schemas.openxmlformats.org/officeDocument/2006/relationships/slideLayout" Target="../slideLayouts/slideLayout22.xml"/><Relationship Id="rId4" Type="http://schemas.openxmlformats.org/officeDocument/2006/relationships/hyperlink" Target="https://www.youtube.com/watch?v=GT35aDMbTAI"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vimeopro.com/ehdm/social-prescribing/video/299877615" TargetMode="External"/><Relationship Id="rId2" Type="http://schemas.openxmlformats.org/officeDocument/2006/relationships/hyperlink" Target="https://www.youtube.com/watch?v=0lVnN_eZk8k" TargetMode="External"/><Relationship Id="rId1" Type="http://schemas.openxmlformats.org/officeDocument/2006/relationships/slideLayout" Target="../slideLayouts/slideLayout22.xml"/><Relationship Id="rId4" Type="http://schemas.openxmlformats.org/officeDocument/2006/relationships/hyperlink" Target="https://purehost.bath.ac.uk/ws/portalfiles/portal/426828/Brandling_SocialPrescribingFeasabilityReport.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suffolkfamilycarers.org/a-day-in-the-life-of-a-social-prescriber/" TargetMode="External"/><Relationship Id="rId2" Type="http://schemas.openxmlformats.org/officeDocument/2006/relationships/hyperlink" Target="https://www.healthysurrey.org.uk/community-health/social-prescribing/a-day-in-the-life-of-a-social-prescriber" TargetMode="External"/><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hlcalliance.org/" TargetMode="Externa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ationalvoices.org.uk/publications/our-publications/webs-care" TargetMode="Externa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ocialprescribers.eu/the-health-literacy-empowerment-guide/"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q.health.org.uk/blog-post/q-visit-learning-more-about-social-prescribing-with-live-well-greenwich/" TargetMode="Externa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estminsterresearch.westminster.ac.uk/download/f3cf4b949511304f762bdec137844251031072697ae511a462eac9150d6ba8e0/1340196/Making-sense-of-social-prescribing%202017.pdf" TargetMode="External"/><Relationship Id="rId2" Type="http://schemas.openxmlformats.org/officeDocument/2006/relationships/hyperlink" Target="https://www.cambridge.org/core/journals/primary-health-care-research-and-development/article/can-social-prescribing-provide-the-missing-link/9AEB484609AADB9EAA480D42E301700F"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stakeholderdesign.com/co-production-versus-co-design-what-is-the-difference/#:~:text=Co%2Ddesign%20is%20an%20attempt,by%20which%20people%20do%20both"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www.coproductionscotland.org.uk/about/what-is-co-production/" TargetMode="Externa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vint.org/fileadmin/user_upload/publications/Co-Production_of_Health_and_Wellbeing_in_Scotland" TargetMode="External"/><Relationship Id="rId2" Type="http://schemas.openxmlformats.org/officeDocument/2006/relationships/hyperlink" Target="https://www.health-ni.gov.uk/publications/co-production-guide-northern-ireland-connecting-and-realising-value-through-people" TargetMode="External"/><Relationship Id="rId1" Type="http://schemas.openxmlformats.org/officeDocument/2006/relationships/slideLayout" Target="../slideLayouts/slideLayout6.xml"/><Relationship Id="rId6" Type="http://schemas.openxmlformats.org/officeDocument/2006/relationships/hyperlink" Target="https://www.hse.ie/eng/services/list/4/mental-health-services/advancingrecoveryireland/national-framework-for-recovery-in-mental-health/co-production-in-practice-guidance-document-2018-to-2020.pdf" TargetMode="External"/><Relationship Id="rId5" Type="http://schemas.openxmlformats.org/officeDocument/2006/relationships/hyperlink" Target="http://www.1000livesplus.wales.nhs.uk/sitesplus/documents/1011/T4I%20%288%29%20Co-production.pdf" TargetMode="External"/><Relationship Id="rId4" Type="http://schemas.openxmlformats.org/officeDocument/2006/relationships/hyperlink" Target="https://www.govint.org/fileadmin/user_upload/publications/Co-Production_of_Health_and_Wellbeing_in_Scotland.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scie.org.uk/publications/guides/guide51/what-is-coproduction/principles-of-coproduction.asp" TargetMode="External"/><Relationship Id="rId2" Type="http://schemas.openxmlformats.org/officeDocument/2006/relationships/hyperlink" Target="https://www.cdhn.org/sites/default/files/FACTSHEETS%2018%20Co-Production%202017.pdf" TargetMode="Externa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journals.sagepub.com/doi/abs/10.1177/0009922820973018?journalCode=cpja"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interactioninstitute.org/equality-equality-cartoon-gallery/"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collegeofmedicine.org.uk/social-prescribing-is-as-old-as-the-hills-dr-michael-dixon-gives-a-potted-history-of-integrative-medicine/"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plymouth.ac.uk/staff/david-murphy"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hyperlink" Target="https://www.researchgate.net/publication/302519689_MODEL_FOR_THE_ORGANIZATION_AND_REIMBURSEMENT_OF_PSYCHOLOGICAL_AND_ORTHO_PEDAGOGICAL_CARE_IN_BELGIUM"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s://www.assemblyresearchmatters.org/2017/03/21/mental-health-and-illness-in-northern-ireland-2-service-provision-care-pathways-recovery-focus/care-pathways-diagram_3/" TargetMode="Externa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tandfonline.com/doi/full/10.1080/17533015.2017.1334002"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ijic.org/articles/10.5334/ijic.4225/"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hyperlink" Target="https://www.gov.uk/government/publications/social-prescribing-applying-all-our-health/social-prescribing-applying-all-our-health#promoting-social-prescribing-in-your-professional-practice" TargetMode="External"/><Relationship Id="rId2" Type="http://schemas.openxmlformats.org/officeDocument/2006/relationships/hyperlink" Target="https://www.youtube.com/watch?v=Zr1yKowQlcg" TargetMode="Externa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hyperlink" Target="https://bmchealthservres.biomedcentral.com/articles/10.1186/s12913-018-3437-7" TargetMode="External"/><Relationship Id="rId4" Type="http://schemas.openxmlformats.org/officeDocument/2006/relationships/hyperlink" Target="https://www.rcn.org.uk/clinical-topics/public-health/self-care/social-prescribin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nline.hscni.net/our-work/no-more-silos/"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levateni.org/resources/asset-mapping/" TargetMode="Externa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8" Type="http://schemas.openxmlformats.org/officeDocument/2006/relationships/hyperlink" Target="http://www.theseanyproject.com/" TargetMode="External"/><Relationship Id="rId13" Type="http://schemas.openxmlformats.org/officeDocument/2006/relationships/hyperlink" Target="https://www.badesikkerhed.dk/en/adults/winter-bathing/" TargetMode="External"/><Relationship Id="rId18" Type="http://schemas.openxmlformats.org/officeDocument/2006/relationships/hyperlink" Target="https://www.iglesiasanlorenzoubeda.com/fundacion-huerta-de-san-antonio/" TargetMode="External"/><Relationship Id="rId26" Type="http://schemas.openxmlformats.org/officeDocument/2006/relationships/image" Target="../media/image42.png"/><Relationship Id="rId3" Type="http://schemas.openxmlformats.org/officeDocument/2006/relationships/hyperlink" Target="https://culture-sante-aquitaine.com/le-laboratoire/nos-projets/nous-vieillirons-ensemble/" TargetMode="External"/><Relationship Id="rId21" Type="http://schemas.openxmlformats.org/officeDocument/2006/relationships/hyperlink" Target="https://www.fundaciontas.org/" TargetMode="External"/><Relationship Id="rId7" Type="http://schemas.openxmlformats.org/officeDocument/2006/relationships/hyperlink" Target="http://www.laughteryogaireland.org/" TargetMode="External"/><Relationship Id="rId12" Type="http://schemas.openxmlformats.org/officeDocument/2006/relationships/hyperlink" Target="http://grow-ni.org/" TargetMode="External"/><Relationship Id="rId17" Type="http://schemas.openxmlformats.org/officeDocument/2006/relationships/hyperlink" Target="https://www.iasismed.eu/?lang=en" TargetMode="External"/><Relationship Id="rId25" Type="http://schemas.openxmlformats.org/officeDocument/2006/relationships/image" Target="../media/image41.png"/><Relationship Id="rId2" Type="http://schemas.openxmlformats.org/officeDocument/2006/relationships/hyperlink" Target="http://www.resantevous.fr/" TargetMode="External"/><Relationship Id="rId16" Type="http://schemas.openxmlformats.org/officeDocument/2006/relationships/hyperlink" Target="http://www.connectathens.gr/" TargetMode="External"/><Relationship Id="rId20" Type="http://schemas.openxmlformats.org/officeDocument/2006/relationships/hyperlink" Target="https://www.upo.es/aula-mayores" TargetMode="External"/><Relationship Id="rId1" Type="http://schemas.openxmlformats.org/officeDocument/2006/relationships/slideLayout" Target="../slideLayouts/slideLayout16.xml"/><Relationship Id="rId6" Type="http://schemas.openxmlformats.org/officeDocument/2006/relationships/hyperlink" Target="http://www.rosactive.ie/" TargetMode="External"/><Relationship Id="rId11" Type="http://schemas.openxmlformats.org/officeDocument/2006/relationships/hyperlink" Target="http://clare-cic.org/" TargetMode="External"/><Relationship Id="rId24" Type="http://schemas.openxmlformats.org/officeDocument/2006/relationships/image" Target="../media/image40.jpeg"/><Relationship Id="rId5" Type="http://schemas.openxmlformats.org/officeDocument/2006/relationships/hyperlink" Target="https://tidytowns.ie/" TargetMode="External"/><Relationship Id="rId15" Type="http://schemas.openxmlformats.org/officeDocument/2006/relationships/hyperlink" Target="https://www.centrointergeneracionaldereferencia.com/" TargetMode="External"/><Relationship Id="rId23" Type="http://schemas.openxmlformats.org/officeDocument/2006/relationships/image" Target="../media/image39.png"/><Relationship Id="rId28" Type="http://schemas.openxmlformats.org/officeDocument/2006/relationships/image" Target="../media/image44.jpeg"/><Relationship Id="rId10" Type="http://schemas.openxmlformats.org/officeDocument/2006/relationships/hyperlink" Target="http://www.raduiushousing.org/" TargetMode="External"/><Relationship Id="rId19" Type="http://schemas.openxmlformats.org/officeDocument/2006/relationships/hyperlink" Target="https://www.youtube.com/watch?v=cabSlu4UB_g" TargetMode="External"/><Relationship Id="rId4" Type="http://schemas.openxmlformats.org/officeDocument/2006/relationships/hyperlink" Target="https://culture-sante-aquitaine.com/dis-moi-cque-tecoutes/" TargetMode="External"/><Relationship Id="rId9" Type="http://schemas.openxmlformats.org/officeDocument/2006/relationships/hyperlink" Target="http://www.springsp.org/" TargetMode="External"/><Relationship Id="rId14" Type="http://schemas.openxmlformats.org/officeDocument/2006/relationships/hyperlink" Target="https://www.weforum.org/agenda/2019/08/mental-health-depression-denmark-kulturvitaminer/" TargetMode="External"/><Relationship Id="rId22" Type="http://schemas.openxmlformats.org/officeDocument/2006/relationships/hyperlink" Target="https://change-of-view.eu/" TargetMode="External"/><Relationship Id="rId27" Type="http://schemas.openxmlformats.org/officeDocument/2006/relationships/image" Target="../media/image43.jpeg"/></Relationships>
</file>

<file path=ppt/slides/_rels/slide77.xml.rels><?xml version="1.0" encoding="UTF-8" standalone="yes"?>
<Relationships xmlns="http://schemas.openxmlformats.org/package/2006/relationships"><Relationship Id="rId3" Type="http://schemas.openxmlformats.org/officeDocument/2006/relationships/hyperlink" Target="https://allirelandsocialprescribing.ie/" TargetMode="External"/><Relationship Id="rId2" Type="http://schemas.openxmlformats.org/officeDocument/2006/relationships/hyperlink" Target="https://www.longtermplan.nhs.uk/"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hyperlink" Target="https://borgenproject.org/mental-health-care-in-greece/" TargetMode="External"/><Relationship Id="rId7" Type="http://schemas.openxmlformats.org/officeDocument/2006/relationships/image" Target="../media/image44.jpeg"/><Relationship Id="rId2" Type="http://schemas.openxmlformats.org/officeDocument/2006/relationships/hyperlink" Target="https://www.oecd.org/france/Health-Policy-in-France-January-2016.pdf" TargetMode="External"/><Relationship Id="rId1" Type="http://schemas.openxmlformats.org/officeDocument/2006/relationships/slideLayout" Target="../slideLayouts/slideLayout10.xml"/><Relationship Id="rId6" Type="http://schemas.openxmlformats.org/officeDocument/2006/relationships/image" Target="../media/image42.png"/><Relationship Id="rId5" Type="http://schemas.openxmlformats.org/officeDocument/2006/relationships/image" Target="../media/image40.jpeg"/><Relationship Id="rId4" Type="http://schemas.openxmlformats.org/officeDocument/2006/relationships/image" Target="../media/image39.png"/><Relationship Id="rId9" Type="http://schemas.openxmlformats.org/officeDocument/2006/relationships/image" Target="../media/image41.png"/></Relationships>
</file>

<file path=ppt/slides/_rels/slide79.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40.jpe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hyperlink" Target="https://culture-sante-aquitaine.com/dis-moi-cque-tecoutes/" TargetMode="External"/><Relationship Id="rId2" Type="http://schemas.openxmlformats.org/officeDocument/2006/relationships/image" Target="../media/image45.jpeg"/><Relationship Id="rId1" Type="http://schemas.openxmlformats.org/officeDocument/2006/relationships/slideLayout" Target="../slideLayouts/slideLayout32.xml"/><Relationship Id="rId4" Type="http://schemas.openxmlformats.org/officeDocument/2006/relationships/hyperlink" Target="http://www.ricochetsonore.fr/actus/365/dis-moi-cque-tecoutes-ehpad-le-petit-trianon"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givmed.org/en/" TargetMode="External"/><Relationship Id="rId1" Type="http://schemas.openxmlformats.org/officeDocument/2006/relationships/slideLayout" Target="../slideLayouts/slideLayout32.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hyperlink" Target="https://www.rosactive.org/" TargetMode="External"/><Relationship Id="rId2" Type="http://schemas.openxmlformats.org/officeDocument/2006/relationships/image" Target="../media/image48.png"/><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3" Type="http://schemas.openxmlformats.org/officeDocument/2006/relationships/hyperlink" Target="https://www.springsp.org/" TargetMode="External"/><Relationship Id="rId2" Type="http://schemas.openxmlformats.org/officeDocument/2006/relationships/image" Target="../media/image49.jpeg"/><Relationship Id="rId1" Type="http://schemas.openxmlformats.org/officeDocument/2006/relationships/slideLayout" Target="../slideLayouts/slideLayout33.xml"/><Relationship Id="rId4" Type="http://schemas.openxmlformats.org/officeDocument/2006/relationships/hyperlink" Target="https://youtu.be/UwlgfSz_CDw"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clare_cic.org/" TargetMode="External"/><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3" Type="http://schemas.openxmlformats.org/officeDocument/2006/relationships/hyperlink" Target="https://www.fundaciontas.org/" TargetMode="External"/><Relationship Id="rId7" Type="http://schemas.openxmlformats.org/officeDocument/2006/relationships/image" Target="../media/image210.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87.xml.rels><?xml version="1.0" encoding="UTF-8" standalone="yes"?>
<Relationships xmlns="http://schemas.openxmlformats.org/package/2006/relationships"><Relationship Id="rId3" Type="http://schemas.openxmlformats.org/officeDocument/2006/relationships/hyperlink" Target="https://change-of-view.eu/" TargetMode="External"/><Relationship Id="rId2" Type="http://schemas.openxmlformats.org/officeDocument/2006/relationships/image" Target="../media/image54.jpeg"/><Relationship Id="rId1" Type="http://schemas.openxmlformats.org/officeDocument/2006/relationships/slideLayout" Target="../slideLayouts/slideLayout33.xml"/><Relationship Id="rId6" Type="http://schemas.openxmlformats.org/officeDocument/2006/relationships/image" Target="../media/image55.jpeg"/><Relationship Id="rId5" Type="http://schemas.openxmlformats.org/officeDocument/2006/relationships/hyperlink" Target="https://www.facebook.com/ChangeOfView.Erasmus/" TargetMode="External"/><Relationship Id="rId4" Type="http://schemas.openxmlformats.org/officeDocument/2006/relationships/hyperlink" Target="https://culture-sante-aquitaine.com/le-laboratoire/nos-projets/change-of-view/"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newscoop.com/culture-vitamins-powerful-medicine-for-mental-health/" TargetMode="External"/><Relationship Id="rId2" Type="http://schemas.openxmlformats.org/officeDocument/2006/relationships/image" Target="../media/image56.jpeg"/><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9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9045EE2-1F02-9F43-995C-8D4B8EC31DBE}"/>
              </a:ext>
            </a:extLst>
          </p:cNvPr>
          <p:cNvSpPr>
            <a:spLocks noGrp="1"/>
          </p:cNvSpPr>
          <p:nvPr>
            <p:ph type="body" sz="quarter" idx="17"/>
          </p:nvPr>
        </p:nvSpPr>
        <p:spPr>
          <a:xfrm>
            <a:off x="503977" y="4798744"/>
            <a:ext cx="9980551" cy="992499"/>
          </a:xfrm>
        </p:spPr>
        <p:txBody>
          <a:bodyPr/>
          <a:lstStyle/>
          <a:p>
            <a:r>
              <a:rPr lang="es-ES" sz="4400" dirty="0"/>
              <a:t>Curso de formación en prescripción social </a:t>
            </a:r>
          </a:p>
          <a:p>
            <a:r>
              <a:rPr lang="es-ES" sz="4400" dirty="0"/>
              <a:t>para los profesionales de la salud y la asistencia</a:t>
            </a:r>
          </a:p>
        </p:txBody>
      </p:sp>
    </p:spTree>
    <p:extLst>
      <p:ext uri="{BB962C8B-B14F-4D97-AF65-F5344CB8AC3E}">
        <p14:creationId xmlns:p14="http://schemas.microsoft.com/office/powerpoint/2010/main" val="303932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62708" y="1091821"/>
            <a:ext cx="10049712" cy="5353046"/>
          </a:xfrm>
        </p:spPr>
        <p:txBody>
          <a:bodyPr numCol="2" spcCol="180000">
            <a:normAutofit fontScale="40000" lnSpcReduction="20000"/>
          </a:bodyPr>
          <a:lstStyle/>
          <a:p>
            <a:pPr eaLnBrk="1" fontAlgn="auto" hangingPunct="1">
              <a:lnSpc>
                <a:spcPct val="150000"/>
              </a:lnSpc>
              <a:spcBef>
                <a:spcPts val="0"/>
              </a:spcBef>
              <a:spcAft>
                <a:spcPts val="0"/>
              </a:spcAft>
              <a:defRPr/>
            </a:pPr>
            <a:r>
              <a:rPr lang="es-ES" sz="3300" b="1" dirty="0">
                <a:latin typeface="Josefin Sans" pitchFamily="2" charset="0"/>
                <a:ea typeface="Calibri" panose="020F0502020204030204" pitchFamily="34" charset="0"/>
                <a:cs typeface="Calibri" panose="020F0502020204030204" pitchFamily="34" charset="0"/>
              </a:rPr>
              <a:t>La asociación </a:t>
            </a:r>
            <a:r>
              <a:rPr lang="es-ES" sz="3300" b="1" dirty="0" err="1">
                <a:latin typeface="Josefin Sans" pitchFamily="2" charset="0"/>
                <a:ea typeface="Calibri" panose="020F0502020204030204" pitchFamily="34" charset="0"/>
                <a:cs typeface="Calibri" panose="020F0502020204030204" pitchFamily="34" charset="0"/>
              </a:rPr>
              <a:t>Activate</a:t>
            </a:r>
            <a:endParaRPr lang="es-ES" sz="3300" b="1"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s-ES" sz="3300" b="1" dirty="0">
              <a:latin typeface="Josefin Sans" pitchFamily="2" charset="0"/>
              <a:ea typeface="Calibri" panose="020F0502020204030204" pitchFamily="34" charset="0"/>
              <a:cs typeface="Calibri" panose="020F0502020204030204" pitchFamily="34" charset="0"/>
            </a:endParaRPr>
          </a:p>
          <a:p>
            <a:pPr algn="just" eaLnBrk="1" fontAlgn="auto" hangingPunct="1">
              <a:lnSpc>
                <a:spcPct val="150000"/>
              </a:lnSpc>
              <a:spcBef>
                <a:spcPts val="0"/>
              </a:spcBef>
              <a:spcAft>
                <a:spcPts val="0"/>
              </a:spcAft>
              <a:defRPr/>
            </a:pPr>
            <a:r>
              <a:rPr lang="es-ES" sz="3300" b="1" dirty="0">
                <a:latin typeface="Josefin Sans" pitchFamily="2" charset="0"/>
                <a:ea typeface="Calibri" panose="020F0502020204030204" pitchFamily="34" charset="0"/>
                <a:cs typeface="Calibri" panose="020F0502020204030204" pitchFamily="34" charset="0"/>
              </a:rPr>
              <a:t>La Asociación </a:t>
            </a:r>
            <a:r>
              <a:rPr lang="es-ES" sz="3300" b="1" dirty="0" err="1">
                <a:latin typeface="Josefin Sans" pitchFamily="2" charset="0"/>
                <a:ea typeface="Calibri" panose="020F0502020204030204" pitchFamily="34" charset="0"/>
                <a:cs typeface="Calibri" panose="020F0502020204030204" pitchFamily="34" charset="0"/>
              </a:rPr>
              <a:t>Activate</a:t>
            </a:r>
            <a:r>
              <a:rPr lang="es-ES" sz="3300" b="1" dirty="0">
                <a:latin typeface="Josefin Sans" pitchFamily="2" charset="0"/>
                <a:ea typeface="Calibri" panose="020F0502020204030204" pitchFamily="34" charset="0"/>
                <a:cs typeface="Calibri" panose="020F0502020204030204" pitchFamily="34" charset="0"/>
              </a:rPr>
              <a:t> reúne a una serie de organizaciones de toda Europa apasionadas por la prescripción social para idear una serie de herramientas que beneficien no sólo a aquellos que podrían beneficiarse de un enfoque centrado en la persona para la atención sanitaria a través de nuestra Guía de Alfabetización Sanitaria </a:t>
            </a:r>
            <a:r>
              <a:rPr lang="es-ES" sz="3300" b="1" dirty="0" err="1">
                <a:latin typeface="Josefin Sans" pitchFamily="2" charset="0"/>
                <a:ea typeface="Calibri" panose="020F0502020204030204" pitchFamily="34" charset="0"/>
                <a:cs typeface="Calibri" panose="020F0502020204030204" pitchFamily="34" charset="0"/>
              </a:rPr>
              <a:t>Mind</a:t>
            </a:r>
            <a:r>
              <a:rPr lang="es-ES" sz="3300" b="1" dirty="0">
                <a:latin typeface="Josefin Sans" pitchFamily="2" charset="0"/>
                <a:ea typeface="Calibri" panose="020F0502020204030204" pitchFamily="34" charset="0"/>
                <a:cs typeface="Calibri" panose="020F0502020204030204" pitchFamily="34" charset="0"/>
              </a:rPr>
              <a:t> </a:t>
            </a:r>
            <a:r>
              <a:rPr lang="es-ES" sz="3300" b="1" dirty="0" err="1">
                <a:latin typeface="Josefin Sans" pitchFamily="2" charset="0"/>
                <a:ea typeface="Calibri" panose="020F0502020204030204" pitchFamily="34" charset="0"/>
                <a:cs typeface="Calibri" panose="020F0502020204030204" pitchFamily="34" charset="0"/>
              </a:rPr>
              <a:t>Yourself</a:t>
            </a:r>
            <a:r>
              <a:rPr lang="es-ES" sz="3300" b="1" dirty="0">
                <a:latin typeface="Josefin Sans" pitchFamily="2" charset="0"/>
                <a:ea typeface="Calibri" panose="020F0502020204030204" pitchFamily="34" charset="0"/>
                <a:cs typeface="Calibri" panose="020F0502020204030204" pitchFamily="34" charset="0"/>
              </a:rPr>
              <a:t> </a:t>
            </a:r>
            <a:r>
              <a:rPr lang="es-ES" sz="3300" b="1" dirty="0" err="1">
                <a:latin typeface="Josefin Sans" pitchFamily="2" charset="0"/>
                <a:ea typeface="Calibri" panose="020F0502020204030204" pitchFamily="34" charset="0"/>
                <a:cs typeface="Calibri" panose="020F0502020204030204" pitchFamily="34" charset="0"/>
              </a:rPr>
              <a:t>Now</a:t>
            </a:r>
            <a:r>
              <a:rPr lang="es-ES" sz="3300" b="1" dirty="0">
                <a:latin typeface="Josefin Sans" pitchFamily="2" charset="0"/>
                <a:ea typeface="Calibri" panose="020F0502020204030204" pitchFamily="34" charset="0"/>
                <a:cs typeface="Calibri" panose="020F0502020204030204" pitchFamily="34" charset="0"/>
              </a:rPr>
              <a:t>, sino a las organizaciones de atención comunitaria que identifican y proporcionan los apoyos necesarios a través del Compendio de Proyectos de Prescripción Social. A continuación está el curso de formación en prescripción social para los profesionales de la salud y la asistencia que pueden evaluar la necesidad y prescribir una solución de compromiso social.</a:t>
            </a:r>
          </a:p>
          <a:p>
            <a:pPr algn="just" eaLnBrk="1" fontAlgn="auto" hangingPunct="1">
              <a:lnSpc>
                <a:spcPct val="150000"/>
              </a:lnSpc>
              <a:spcBef>
                <a:spcPts val="0"/>
              </a:spcBef>
              <a:spcAft>
                <a:spcPts val="0"/>
              </a:spcAft>
              <a:defRPr/>
            </a:pPr>
            <a:endParaRPr lang="es-ES" sz="3300" b="1" dirty="0">
              <a:latin typeface="Josefin Sans" pitchFamily="2" charset="0"/>
              <a:ea typeface="Calibri" panose="020F0502020204030204" pitchFamily="34" charset="0"/>
              <a:cs typeface="Calibri" panose="020F0502020204030204" pitchFamily="34" charset="0"/>
            </a:endParaRPr>
          </a:p>
          <a:p>
            <a:pPr algn="just" eaLnBrk="1" fontAlgn="auto" hangingPunct="1">
              <a:lnSpc>
                <a:spcPct val="150000"/>
              </a:lnSpc>
              <a:spcBef>
                <a:spcPts val="0"/>
              </a:spcBef>
              <a:spcAft>
                <a:spcPts val="0"/>
              </a:spcAft>
              <a:defRPr/>
            </a:pPr>
            <a:r>
              <a:rPr lang="es-ES" sz="3300" b="1" dirty="0">
                <a:latin typeface="Josefin Sans" pitchFamily="2" charset="0"/>
                <a:ea typeface="Calibri" panose="020F0502020204030204" pitchFamily="34" charset="0"/>
                <a:cs typeface="Calibri" panose="020F0502020204030204" pitchFamily="34" charset="0"/>
              </a:rPr>
              <a:t>Por último, el curso de introducción a la prescripción social </a:t>
            </a:r>
          </a:p>
          <a:p>
            <a:pPr algn="just" eaLnBrk="1" fontAlgn="auto" hangingPunct="1">
              <a:lnSpc>
                <a:spcPct val="150000"/>
              </a:lnSpc>
              <a:spcBef>
                <a:spcPts val="0"/>
              </a:spcBef>
              <a:spcAft>
                <a:spcPts val="0"/>
              </a:spcAft>
              <a:defRPr/>
            </a:pPr>
            <a:r>
              <a:rPr lang="es-ES" sz="3300" b="1" dirty="0">
                <a:latin typeface="Josefin Sans" pitchFamily="2" charset="0"/>
                <a:ea typeface="Calibri" panose="020F0502020204030204" pitchFamily="34" charset="0"/>
                <a:cs typeface="Calibri" panose="020F0502020204030204" pitchFamily="34" charset="0"/>
              </a:rPr>
              <a:t>para educadores de servicios sociales y culturales pretende conectar los sectores de las artes, la cultura y la salud de manera significativa.</a:t>
            </a:r>
          </a:p>
          <a:p>
            <a:pPr algn="just" eaLnBrk="1" fontAlgn="auto" hangingPunct="1">
              <a:lnSpc>
                <a:spcPct val="150000"/>
              </a:lnSpc>
              <a:spcBef>
                <a:spcPts val="0"/>
              </a:spcBef>
              <a:spcAft>
                <a:spcPts val="0"/>
              </a:spcAft>
              <a:defRPr/>
            </a:pPr>
            <a:endParaRPr lang="es-ES" sz="3300" b="1" dirty="0">
              <a:latin typeface="Josefin Sans" pitchFamily="2" charset="0"/>
              <a:ea typeface="Calibri" panose="020F0502020204030204" pitchFamily="34" charset="0"/>
              <a:cs typeface="Calibri" panose="020F0502020204030204" pitchFamily="34" charset="0"/>
            </a:endParaRPr>
          </a:p>
          <a:p>
            <a:pPr algn="just" eaLnBrk="1" fontAlgn="auto" hangingPunct="1">
              <a:lnSpc>
                <a:spcPct val="150000"/>
              </a:lnSpc>
              <a:spcBef>
                <a:spcPts val="0"/>
              </a:spcBef>
              <a:spcAft>
                <a:spcPts val="0"/>
              </a:spcAft>
              <a:defRPr/>
            </a:pPr>
            <a:r>
              <a:rPr lang="es-ES" sz="3300" b="1" dirty="0">
                <a:latin typeface="Josefin Sans" pitchFamily="2" charset="0"/>
                <a:ea typeface="Calibri" panose="020F0502020204030204" pitchFamily="34" charset="0"/>
                <a:cs typeface="Calibri" panose="020F0502020204030204" pitchFamily="34" charset="0"/>
              </a:rPr>
              <a:t>El programa de formación en prescripción social/REG para profesionales sanitarios y asistenciales es INNOVADOR porque es el primer recurso paneuropeo que se crea sobre este tema. Lo más importante es que introduce el tema desde la perspectiva del estudiante adulto, lo que es clave para facilitar su adopción y uso por parte de los profesionales de la salud y la asistencia. </a:t>
            </a:r>
          </a:p>
          <a:p>
            <a:pPr algn="just" eaLnBrk="1" fontAlgn="auto" hangingPunct="1">
              <a:lnSpc>
                <a:spcPct val="150000"/>
              </a:lnSpc>
              <a:spcBef>
                <a:spcPts val="0"/>
              </a:spcBef>
              <a:spcAft>
                <a:spcPts val="0"/>
              </a:spcAft>
              <a:defRPr/>
            </a:pPr>
            <a:endParaRPr lang="es-ES" sz="3300" b="1" dirty="0">
              <a:latin typeface="Josefin Sans" pitchFamily="2" charset="0"/>
              <a:ea typeface="Calibri" panose="020F0502020204030204" pitchFamily="34" charset="0"/>
              <a:cs typeface="Calibri" panose="020F0502020204030204" pitchFamily="34" charset="0"/>
            </a:endParaRPr>
          </a:p>
          <a:p>
            <a:pPr algn="just" eaLnBrk="1" fontAlgn="auto" hangingPunct="1">
              <a:lnSpc>
                <a:spcPct val="150000"/>
              </a:lnSpc>
              <a:spcBef>
                <a:spcPts val="0"/>
              </a:spcBef>
              <a:spcAft>
                <a:spcPts val="0"/>
              </a:spcAft>
              <a:defRPr/>
            </a:pPr>
            <a:r>
              <a:rPr lang="es-ES" sz="3300" b="1" dirty="0">
                <a:latin typeface="Josefin Sans" pitchFamily="2" charset="0"/>
                <a:ea typeface="Calibri" panose="020F0502020204030204" pitchFamily="34" charset="0"/>
                <a:cs typeface="Calibri" panose="020F0502020204030204" pitchFamily="34" charset="0"/>
              </a:rPr>
              <a:t>El curso de formación en prescripción social también es innovador en su enfoque. No sólo introduce un nuevo tema de formación en el aprendizaje profesional a lo largo de la carrera de los profesionales de la salud y la atención, sino que también se esfuerza por mejorar su capacidad como educadores informales de adultos que imparten conocimientos sobre salud y bienestar en entornos clínicos y sanitarios.</a:t>
            </a:r>
          </a:p>
          <a:p>
            <a:pPr eaLnBrk="1" fontAlgn="auto" hangingPunct="1">
              <a:lnSpc>
                <a:spcPct val="16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13134"/>
            <a:ext cx="10512420" cy="815166"/>
          </a:xfrm>
        </p:spPr>
        <p:txBody>
          <a:bodyPr/>
          <a:lstStyle/>
          <a:p>
            <a:pPr algn="ctr"/>
            <a:r>
              <a:rPr lang="en-US" dirty="0" err="1">
                <a:effectLst>
                  <a:outerShdw blurRad="38100" dist="38100" dir="2700000" algn="tl">
                    <a:srgbClr val="000000">
                      <a:alpha val="43137"/>
                    </a:srgbClr>
                  </a:outerShdw>
                </a:effectLst>
              </a:rPr>
              <a:t>Sobre</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nosotros</a:t>
            </a:r>
            <a:endParaRPr lang="en-US" dirty="0">
              <a:effectLst>
                <a:outerShdw blurRad="38100" dist="38100" dir="2700000" algn="tl">
                  <a:srgbClr val="000000">
                    <a:alpha val="43137"/>
                  </a:srgbClr>
                </a:outerShdw>
              </a:effectLst>
            </a:endParaRPr>
          </a:p>
        </p:txBody>
      </p:sp>
      <p:pic>
        <p:nvPicPr>
          <p:cNvPr id="6" name="Picture 5" descr="Text, logo&#10;&#10;Description automatically generated">
            <a:extLst>
              <a:ext uri="{FF2B5EF4-FFF2-40B4-BE49-F238E27FC236}">
                <a16:creationId xmlns:a16="http://schemas.microsoft.com/office/drawing/2014/main" id="{7C1323CA-A5FC-F6B0-4550-71E271F02D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70479" y="5153881"/>
            <a:ext cx="1947333" cy="1224596"/>
          </a:xfrm>
          <a:prstGeom prst="rect">
            <a:avLst/>
          </a:prstGeom>
        </p:spPr>
      </p:pic>
    </p:spTree>
    <p:extLst>
      <p:ext uri="{BB962C8B-B14F-4D97-AF65-F5344CB8AC3E}">
        <p14:creationId xmlns:p14="http://schemas.microsoft.com/office/powerpoint/2010/main" val="4851239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a:xfrm>
            <a:off x="-783771" y="0"/>
            <a:ext cx="13745028" cy="1290761"/>
          </a:xfrm>
        </p:spPr>
        <p:txBody>
          <a:bodyPr>
            <a:noAutofit/>
          </a:bodyPr>
          <a:lstStyle/>
          <a:p>
            <a:pPr>
              <a:lnSpc>
                <a:spcPct val="170000"/>
              </a:lnSpc>
            </a:pPr>
            <a:r>
              <a:rPr lang="es-ES" sz="1800" dirty="0">
                <a:latin typeface="Josefin Sans" pitchFamily="2" charset="0"/>
              </a:rPr>
              <a:t>Tema 2: Mejorar su capacidad para impartir el aprendizaje de adultos y de la comunidad</a:t>
            </a:r>
            <a:br>
              <a:rPr lang="en-US" sz="1800" dirty="0">
                <a:latin typeface="Josefin Sans" pitchFamily="2" charset="0"/>
              </a:rPr>
            </a:br>
            <a:r>
              <a:rPr lang="en-US" sz="1800" dirty="0">
                <a:latin typeface="Josefin Sans" pitchFamily="2" charset="0"/>
              </a:rPr>
              <a:t>MÓDULOS </a:t>
            </a:r>
          </a:p>
        </p:txBody>
      </p:sp>
      <p:sp>
        <p:nvSpPr>
          <p:cNvPr id="69" name="Text Placeholder 68">
            <a:extLst>
              <a:ext uri="{FF2B5EF4-FFF2-40B4-BE49-F238E27FC236}">
                <a16:creationId xmlns:a16="http://schemas.microsoft.com/office/drawing/2014/main" id="{3712CBF0-B0BB-B842-8793-6F9F6B15737A}"/>
              </a:ext>
            </a:extLst>
          </p:cNvPr>
          <p:cNvSpPr>
            <a:spLocks noGrp="1"/>
          </p:cNvSpPr>
          <p:nvPr>
            <p:ph type="body" sz="quarter" idx="19"/>
          </p:nvPr>
        </p:nvSpPr>
        <p:spPr>
          <a:xfrm>
            <a:off x="1230329" y="2985246"/>
            <a:ext cx="1962763" cy="2213957"/>
          </a:xfrm>
        </p:spPr>
        <p:txBody>
          <a:bodyPr>
            <a:noAutofit/>
          </a:bodyPr>
          <a:lstStyle/>
          <a:p>
            <a:pPr algn="ctr">
              <a:lnSpc>
                <a:spcPct val="170000"/>
              </a:lnSpc>
            </a:pPr>
            <a:r>
              <a:rPr lang="es-ES" sz="1400" b="1" dirty="0">
                <a:effectLst/>
                <a:latin typeface="Josefin Sans" pitchFamily="2" charset="0"/>
                <a:ea typeface="Calibri" panose="020F0502020204030204" pitchFamily="34" charset="0"/>
                <a:cs typeface="Times New Roman" panose="02020603050405020304" pitchFamily="18" charset="0"/>
              </a:rPr>
              <a:t>Papel de los profesionales de la salud y la asistencia en el aprendizaje de los adultos y la comunidad.</a:t>
            </a:r>
            <a:endParaRPr lang="en-US" sz="1300" dirty="0">
              <a:latin typeface="Josefin Sans" pitchFamily="2" charset="0"/>
            </a:endParaRPr>
          </a:p>
        </p:txBody>
      </p:sp>
      <p:sp>
        <p:nvSpPr>
          <p:cNvPr id="71" name="Text Placeholder 70">
            <a:extLst>
              <a:ext uri="{FF2B5EF4-FFF2-40B4-BE49-F238E27FC236}">
                <a16:creationId xmlns:a16="http://schemas.microsoft.com/office/drawing/2014/main" id="{D3EDDC81-65FD-F042-8F24-5491CD392921}"/>
              </a:ext>
            </a:extLst>
          </p:cNvPr>
          <p:cNvSpPr>
            <a:spLocks noGrp="1"/>
          </p:cNvSpPr>
          <p:nvPr>
            <p:ph type="body" sz="quarter" idx="21"/>
          </p:nvPr>
        </p:nvSpPr>
        <p:spPr>
          <a:xfrm>
            <a:off x="3851377" y="3317429"/>
            <a:ext cx="1604905" cy="1881774"/>
          </a:xfrm>
        </p:spPr>
        <p:txBody>
          <a:bodyPr/>
          <a:lstStyle/>
          <a:p>
            <a:pPr algn="ctr">
              <a:lnSpc>
                <a:spcPct val="150000"/>
              </a:lnSpc>
            </a:pPr>
            <a:r>
              <a:rPr lang="en-GB" sz="1600" b="1" dirty="0">
                <a:effectLst/>
                <a:latin typeface="Josefin Sans" pitchFamily="2" charset="0"/>
                <a:ea typeface="Calibri" panose="020F0502020204030204" pitchFamily="34" charset="0"/>
                <a:cs typeface="Times New Roman" panose="02020603050405020304" pitchFamily="18" charset="0"/>
              </a:rPr>
              <a:t>7 </a:t>
            </a:r>
            <a:r>
              <a:rPr lang="en-GB" sz="1600" b="1" dirty="0" err="1">
                <a:effectLst/>
                <a:latin typeface="Josefin Sans" pitchFamily="2" charset="0"/>
                <a:ea typeface="Calibri" panose="020F0502020204030204" pitchFamily="34" charset="0"/>
                <a:cs typeface="Times New Roman" panose="02020603050405020304" pitchFamily="18" charset="0"/>
              </a:rPr>
              <a:t>habilidades</a:t>
            </a:r>
            <a:r>
              <a:rPr lang="en-GB" sz="1600" b="1" dirty="0">
                <a:effectLst/>
                <a:latin typeface="Josefin Sans" pitchFamily="2" charset="0"/>
                <a:ea typeface="Calibri" panose="020F0502020204030204" pitchFamily="34" charset="0"/>
                <a:cs typeface="Times New Roman" panose="02020603050405020304" pitchFamily="18" charset="0"/>
              </a:rPr>
              <a:t> de </a:t>
            </a:r>
            <a:r>
              <a:rPr lang="en-GB" sz="1600" b="1" dirty="0" err="1">
                <a:effectLst/>
                <a:latin typeface="Josefin Sans" pitchFamily="2" charset="0"/>
                <a:ea typeface="Calibri" panose="020F0502020204030204" pitchFamily="34" charset="0"/>
                <a:cs typeface="Times New Roman" panose="02020603050405020304" pitchFamily="18" charset="0"/>
              </a:rPr>
              <a:t>los</a:t>
            </a:r>
            <a:r>
              <a:rPr lang="en-GB" sz="1600" b="1" dirty="0">
                <a:effectLst/>
                <a:latin typeface="Josefin Sans" pitchFamily="2" charset="0"/>
                <a:ea typeface="Calibri" panose="020F0502020204030204" pitchFamily="34" charset="0"/>
                <a:cs typeface="Times New Roman" panose="02020603050405020304" pitchFamily="18" charset="0"/>
              </a:rPr>
              <a:t> </a:t>
            </a:r>
            <a:r>
              <a:rPr lang="en-GB" sz="1600" b="1" dirty="0" err="1">
                <a:effectLst/>
                <a:latin typeface="Josefin Sans" pitchFamily="2" charset="0"/>
                <a:ea typeface="Calibri" panose="020F0502020204030204" pitchFamily="34" charset="0"/>
                <a:cs typeface="Times New Roman" panose="02020603050405020304" pitchFamily="18" charset="0"/>
              </a:rPr>
              <a:t>educadores</a:t>
            </a:r>
            <a:r>
              <a:rPr lang="en-GB" sz="1600" b="1" dirty="0">
                <a:effectLst/>
                <a:latin typeface="Josefin Sans" pitchFamily="2" charset="0"/>
                <a:ea typeface="Calibri" panose="020F0502020204030204" pitchFamily="34" charset="0"/>
                <a:cs typeface="Times New Roman" panose="02020603050405020304" pitchFamily="18" charset="0"/>
              </a:rPr>
              <a:t> de </a:t>
            </a:r>
            <a:r>
              <a:rPr lang="en-GB" sz="1600" b="1" dirty="0" err="1">
                <a:effectLst/>
                <a:latin typeface="Josefin Sans" pitchFamily="2" charset="0"/>
                <a:ea typeface="Calibri" panose="020F0502020204030204" pitchFamily="34" charset="0"/>
                <a:cs typeface="Times New Roman" panose="02020603050405020304" pitchFamily="18" charset="0"/>
              </a:rPr>
              <a:t>adultos</a:t>
            </a:r>
            <a:r>
              <a:rPr lang="en-GB" sz="1600" b="1" dirty="0">
                <a:effectLst/>
                <a:latin typeface="Josefin Sans" pitchFamily="2" charset="0"/>
                <a:ea typeface="Calibri" panose="020F0502020204030204" pitchFamily="34" charset="0"/>
                <a:cs typeface="Times New Roman" panose="02020603050405020304" pitchFamily="18" charset="0"/>
              </a:rPr>
              <a:t> </a:t>
            </a:r>
            <a:endParaRPr lang="en-US" sz="1600" dirty="0">
              <a:latin typeface="Josefin Sans" pitchFamily="2" charset="0"/>
            </a:endParaRPr>
          </a:p>
        </p:txBody>
      </p:sp>
      <p:sp>
        <p:nvSpPr>
          <p:cNvPr id="73" name="Text Placeholder 72">
            <a:extLst>
              <a:ext uri="{FF2B5EF4-FFF2-40B4-BE49-F238E27FC236}">
                <a16:creationId xmlns:a16="http://schemas.microsoft.com/office/drawing/2014/main" id="{DFF17F44-CA33-624D-A474-DA7A3ACD311A}"/>
              </a:ext>
            </a:extLst>
          </p:cNvPr>
          <p:cNvSpPr>
            <a:spLocks noGrp="1"/>
          </p:cNvSpPr>
          <p:nvPr>
            <p:ph type="body" sz="quarter" idx="23"/>
          </p:nvPr>
        </p:nvSpPr>
        <p:spPr>
          <a:xfrm>
            <a:off x="6431729" y="3317429"/>
            <a:ext cx="1962763" cy="1957487"/>
          </a:xfrm>
        </p:spPr>
        <p:txBody>
          <a:bodyPr/>
          <a:lstStyle/>
          <a:p>
            <a:pPr algn="ctr">
              <a:lnSpc>
                <a:spcPct val="150000"/>
              </a:lnSpc>
            </a:pPr>
            <a:r>
              <a:rPr lang="en-GB" sz="1600" b="1" dirty="0" err="1">
                <a:solidFill>
                  <a:srgbClr val="000000"/>
                </a:solidFill>
                <a:effectLst/>
                <a:latin typeface="Josefin Sans" pitchFamily="2" charset="0"/>
                <a:ea typeface="Calibri" panose="020F0502020204030204" pitchFamily="34" charset="0"/>
              </a:rPr>
              <a:t>Habilidades</a:t>
            </a:r>
            <a:r>
              <a:rPr lang="en-GB" sz="1600" b="1" dirty="0">
                <a:solidFill>
                  <a:srgbClr val="000000"/>
                </a:solidFill>
                <a:effectLst/>
                <a:latin typeface="Josefin Sans" pitchFamily="2" charset="0"/>
                <a:ea typeface="Calibri" panose="020F0502020204030204" pitchFamily="34" charset="0"/>
              </a:rPr>
              <a:t> de </a:t>
            </a:r>
            <a:r>
              <a:rPr lang="en-GB" sz="1600" b="1" dirty="0" err="1">
                <a:solidFill>
                  <a:srgbClr val="000000"/>
                </a:solidFill>
                <a:effectLst/>
                <a:latin typeface="Josefin Sans" pitchFamily="2" charset="0"/>
                <a:ea typeface="Calibri" panose="020F0502020204030204" pitchFamily="34" charset="0"/>
              </a:rPr>
              <a:t>comunicación</a:t>
            </a:r>
            <a:r>
              <a:rPr lang="en-GB" sz="1600" b="1" dirty="0">
                <a:solidFill>
                  <a:srgbClr val="000000"/>
                </a:solidFill>
                <a:effectLst/>
                <a:latin typeface="Josefin Sans" pitchFamily="2" charset="0"/>
                <a:ea typeface="Calibri" panose="020F0502020204030204" pitchFamily="34" charset="0"/>
              </a:rPr>
              <a:t> </a:t>
            </a:r>
            <a:r>
              <a:rPr lang="en-GB" sz="1600" b="1" dirty="0" err="1">
                <a:solidFill>
                  <a:srgbClr val="000000"/>
                </a:solidFill>
                <a:effectLst/>
                <a:latin typeface="Josefin Sans" pitchFamily="2" charset="0"/>
                <a:ea typeface="Calibri" panose="020F0502020204030204" pitchFamily="34" charset="0"/>
              </a:rPr>
              <a:t>avanzadas</a:t>
            </a:r>
            <a:endParaRPr lang="en-US" sz="1600" dirty="0">
              <a:latin typeface="Josefin Sans" pitchFamily="2" charset="0"/>
            </a:endParaRPr>
          </a:p>
        </p:txBody>
      </p:sp>
      <p:sp>
        <p:nvSpPr>
          <p:cNvPr id="75" name="Text Placeholder 74">
            <a:extLst>
              <a:ext uri="{FF2B5EF4-FFF2-40B4-BE49-F238E27FC236}">
                <a16:creationId xmlns:a16="http://schemas.microsoft.com/office/drawing/2014/main" id="{7BCD766D-E386-A24D-84E6-9EE64555CB4C}"/>
              </a:ext>
            </a:extLst>
          </p:cNvPr>
          <p:cNvSpPr>
            <a:spLocks noGrp="1"/>
          </p:cNvSpPr>
          <p:nvPr>
            <p:ph type="body" sz="quarter" idx="25"/>
          </p:nvPr>
        </p:nvSpPr>
        <p:spPr>
          <a:xfrm>
            <a:off x="9052777" y="3428999"/>
            <a:ext cx="1604905" cy="1845917"/>
          </a:xfrm>
        </p:spPr>
        <p:txBody>
          <a:bodyPr/>
          <a:lstStyle/>
          <a:p>
            <a:pPr algn="ctr">
              <a:lnSpc>
                <a:spcPct val="150000"/>
              </a:lnSpc>
            </a:pPr>
            <a:r>
              <a:rPr lang="en-GB" sz="1600" b="1" dirty="0" err="1">
                <a:solidFill>
                  <a:srgbClr val="000000"/>
                </a:solidFill>
                <a:effectLst/>
                <a:latin typeface="Josefin Sans" pitchFamily="2" charset="0"/>
                <a:ea typeface="Calibri" panose="020F0502020204030204" pitchFamily="34" charset="0"/>
              </a:rPr>
              <a:t>Salud</a:t>
            </a:r>
            <a:endParaRPr lang="en-GB" sz="1600" b="1" dirty="0">
              <a:solidFill>
                <a:srgbClr val="000000"/>
              </a:solidFill>
              <a:effectLst/>
              <a:latin typeface="Josefin Sans" pitchFamily="2" charset="0"/>
              <a:ea typeface="Calibri" panose="020F0502020204030204" pitchFamily="34" charset="0"/>
            </a:endParaRPr>
          </a:p>
          <a:p>
            <a:pPr algn="ctr">
              <a:lnSpc>
                <a:spcPct val="150000"/>
              </a:lnSpc>
            </a:pPr>
            <a:r>
              <a:rPr lang="en-GB" sz="1600" b="1" dirty="0" err="1">
                <a:solidFill>
                  <a:srgbClr val="000000"/>
                </a:solidFill>
                <a:effectLst/>
                <a:latin typeface="Josefin Sans" pitchFamily="2" charset="0"/>
                <a:ea typeface="Calibri" panose="020F0502020204030204" pitchFamily="34" charset="0"/>
              </a:rPr>
              <a:t>Alfabetización</a:t>
            </a:r>
            <a:endParaRPr lang="en-GB" sz="1600" b="1" dirty="0">
              <a:solidFill>
                <a:srgbClr val="000000"/>
              </a:solidFill>
              <a:effectLst/>
              <a:latin typeface="Josefin Sans" pitchFamily="2" charset="0"/>
              <a:ea typeface="Calibri" panose="020F0502020204030204" pitchFamily="34" charset="0"/>
            </a:endParaRPr>
          </a:p>
        </p:txBody>
      </p:sp>
      <p:sp>
        <p:nvSpPr>
          <p:cNvPr id="68" name="Text Placeholder 67">
            <a:extLst>
              <a:ext uri="{FF2B5EF4-FFF2-40B4-BE49-F238E27FC236}">
                <a16:creationId xmlns:a16="http://schemas.microsoft.com/office/drawing/2014/main" id="{1E54137F-9A78-1243-9DBC-6F42378384D9}"/>
              </a:ext>
            </a:extLst>
          </p:cNvPr>
          <p:cNvSpPr>
            <a:spLocks noGrp="1"/>
          </p:cNvSpPr>
          <p:nvPr>
            <p:ph type="body" sz="quarter" idx="18"/>
          </p:nvPr>
        </p:nvSpPr>
        <p:spPr>
          <a:xfrm>
            <a:off x="1769950" y="1801186"/>
            <a:ext cx="584381" cy="930105"/>
          </a:xfrm>
        </p:spPr>
        <p:txBody>
          <a:bodyPr/>
          <a:lstStyle/>
          <a:p>
            <a:r>
              <a:rPr lang="en-US" dirty="0">
                <a:solidFill>
                  <a:srgbClr val="FFC652"/>
                </a:solidFill>
                <a:latin typeface="Josefin Sans" pitchFamily="2" charset="0"/>
              </a:rPr>
              <a:t>1</a:t>
            </a:r>
          </a:p>
        </p:txBody>
      </p:sp>
      <p:sp>
        <p:nvSpPr>
          <p:cNvPr id="70" name="Text Placeholder 69">
            <a:extLst>
              <a:ext uri="{FF2B5EF4-FFF2-40B4-BE49-F238E27FC236}">
                <a16:creationId xmlns:a16="http://schemas.microsoft.com/office/drawing/2014/main" id="{A11B5297-91AA-6E43-96A1-1CCB5F0EED44}"/>
              </a:ext>
            </a:extLst>
          </p:cNvPr>
          <p:cNvSpPr>
            <a:spLocks noGrp="1"/>
          </p:cNvSpPr>
          <p:nvPr>
            <p:ph type="body" sz="quarter" idx="20"/>
          </p:nvPr>
        </p:nvSpPr>
        <p:spPr>
          <a:xfrm>
            <a:off x="4361638" y="1801186"/>
            <a:ext cx="584381" cy="930105"/>
          </a:xfrm>
        </p:spPr>
        <p:txBody>
          <a:bodyPr/>
          <a:lstStyle/>
          <a:p>
            <a:r>
              <a:rPr lang="en-US" dirty="0">
                <a:solidFill>
                  <a:srgbClr val="FFC652"/>
                </a:solidFill>
                <a:latin typeface="Josefin Sans" pitchFamily="2" charset="0"/>
              </a:rPr>
              <a:t>2</a:t>
            </a:r>
          </a:p>
        </p:txBody>
      </p:sp>
      <p:sp>
        <p:nvSpPr>
          <p:cNvPr id="72" name="Text Placeholder 71">
            <a:extLst>
              <a:ext uri="{FF2B5EF4-FFF2-40B4-BE49-F238E27FC236}">
                <a16:creationId xmlns:a16="http://schemas.microsoft.com/office/drawing/2014/main" id="{41BB1296-7E83-3D4C-8CBF-BD441927F701}"/>
              </a:ext>
            </a:extLst>
          </p:cNvPr>
          <p:cNvSpPr>
            <a:spLocks noGrp="1"/>
          </p:cNvSpPr>
          <p:nvPr>
            <p:ph type="body" sz="quarter" idx="22"/>
          </p:nvPr>
        </p:nvSpPr>
        <p:spPr>
          <a:xfrm>
            <a:off x="6863491" y="1847363"/>
            <a:ext cx="584381" cy="930105"/>
          </a:xfrm>
        </p:spPr>
        <p:txBody>
          <a:bodyPr/>
          <a:lstStyle/>
          <a:p>
            <a:r>
              <a:rPr lang="en-US" dirty="0">
                <a:solidFill>
                  <a:srgbClr val="FFC652"/>
                </a:solidFill>
                <a:latin typeface="Josefin Sans" pitchFamily="2" charset="0"/>
              </a:rPr>
              <a:t>3</a:t>
            </a:r>
          </a:p>
        </p:txBody>
      </p:sp>
      <p:sp>
        <p:nvSpPr>
          <p:cNvPr id="74" name="Text Placeholder 73">
            <a:extLst>
              <a:ext uri="{FF2B5EF4-FFF2-40B4-BE49-F238E27FC236}">
                <a16:creationId xmlns:a16="http://schemas.microsoft.com/office/drawing/2014/main" id="{2393A928-B9C0-F545-9E5C-1180B28354C9}"/>
              </a:ext>
            </a:extLst>
          </p:cNvPr>
          <p:cNvSpPr>
            <a:spLocks noGrp="1"/>
          </p:cNvSpPr>
          <p:nvPr>
            <p:ph type="body" sz="quarter" idx="24"/>
          </p:nvPr>
        </p:nvSpPr>
        <p:spPr>
          <a:xfrm>
            <a:off x="9455179" y="1801185"/>
            <a:ext cx="584381" cy="825901"/>
          </a:xfrm>
        </p:spPr>
        <p:txBody>
          <a:bodyPr/>
          <a:lstStyle/>
          <a:p>
            <a:r>
              <a:rPr lang="en-US" dirty="0">
                <a:solidFill>
                  <a:srgbClr val="FFC652"/>
                </a:solidFill>
                <a:latin typeface="Josefin Sans" pitchFamily="2" charset="0"/>
              </a:rPr>
              <a:t>4</a:t>
            </a:r>
          </a:p>
        </p:txBody>
      </p:sp>
    </p:spTree>
    <p:extLst>
      <p:ext uri="{BB962C8B-B14F-4D97-AF65-F5344CB8AC3E}">
        <p14:creationId xmlns:p14="http://schemas.microsoft.com/office/powerpoint/2010/main" val="13532616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504730" y="1517842"/>
            <a:ext cx="8080787" cy="2291552"/>
          </a:xfrm>
        </p:spPr>
        <p:txBody>
          <a:bodyPr>
            <a:normAutofit fontScale="77500" lnSpcReduction="20000"/>
          </a:bodyPr>
          <a:lstStyle/>
          <a:p>
            <a:endParaRPr lang="en-US" dirty="0"/>
          </a:p>
          <a:p>
            <a:pPr algn="ctr">
              <a:lnSpc>
                <a:spcPct val="150000"/>
              </a:lnSpc>
            </a:pPr>
            <a:r>
              <a:rPr lang="en-US" dirty="0"/>
              <a:t> </a:t>
            </a:r>
            <a:r>
              <a:rPr lang="es-ES" sz="3600" dirty="0"/>
              <a:t>El papel del profesional de la salud y la asistencia en</a:t>
            </a:r>
          </a:p>
          <a:p>
            <a:pPr algn="ctr">
              <a:lnSpc>
                <a:spcPct val="150000"/>
              </a:lnSpc>
            </a:pPr>
            <a:r>
              <a:rPr lang="es-ES" sz="3600" dirty="0"/>
              <a:t>Aprendizaje de adultos y de la comunidad</a:t>
            </a:r>
            <a:endParaRPr lang="en-US" sz="3600" dirty="0"/>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pPr algn="ctr"/>
            <a:r>
              <a:rPr lang="en-US" dirty="0"/>
              <a:t> </a:t>
            </a:r>
            <a:r>
              <a:rPr lang="en-US" dirty="0" err="1"/>
              <a:t>Tema</a:t>
            </a:r>
            <a:r>
              <a:rPr lang="en-US" dirty="0"/>
              <a:t> 2 </a:t>
            </a:r>
            <a:r>
              <a:rPr lang="en-US" dirty="0" err="1"/>
              <a:t>Módulo</a:t>
            </a:r>
            <a:r>
              <a:rPr lang="en-US" dirty="0"/>
              <a:t> 1</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4250" y="1331259"/>
            <a:ext cx="6018102" cy="5374189"/>
          </a:xfrm>
          <a:prstGeom prst="rect">
            <a:avLst/>
          </a:prstGeom>
        </p:spPr>
      </p:pic>
    </p:spTree>
    <p:extLst>
      <p:ext uri="{BB962C8B-B14F-4D97-AF65-F5344CB8AC3E}">
        <p14:creationId xmlns:p14="http://schemas.microsoft.com/office/powerpoint/2010/main" val="11383769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71F7DC-70E1-49B2-A625-3E5A1CE220BC}"/>
              </a:ext>
            </a:extLst>
          </p:cNvPr>
          <p:cNvSpPr>
            <a:spLocks noGrp="1"/>
          </p:cNvSpPr>
          <p:nvPr>
            <p:ph type="body" sz="quarter" idx="17"/>
          </p:nvPr>
        </p:nvSpPr>
        <p:spPr>
          <a:xfrm>
            <a:off x="210564" y="391887"/>
            <a:ext cx="11546007" cy="682170"/>
          </a:xfrm>
        </p:spPr>
        <p:txBody>
          <a:bodyPr>
            <a:noAutofit/>
          </a:bodyPr>
          <a:lstStyle/>
          <a:p>
            <a:pPr algn="ctr">
              <a:lnSpc>
                <a:spcPct val="170000"/>
              </a:lnSpc>
            </a:pPr>
            <a:r>
              <a:rPr lang="es-ES" sz="24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Módulo 1 : Mejorar la comprensión del papel multifuncional que desempeñan los profesionales de la salud y la asistencia</a:t>
            </a:r>
            <a:endParaRPr lang="en-US" sz="2400" dirty="0"/>
          </a:p>
        </p:txBody>
      </p:sp>
      <p:sp>
        <p:nvSpPr>
          <p:cNvPr id="4" name="TextBox 3">
            <a:extLst>
              <a:ext uri="{FF2B5EF4-FFF2-40B4-BE49-F238E27FC236}">
                <a16:creationId xmlns:a16="http://schemas.microsoft.com/office/drawing/2014/main" id="{46D191A1-11E9-478A-A535-B41674F58265}"/>
              </a:ext>
            </a:extLst>
          </p:cNvPr>
          <p:cNvSpPr txBox="1"/>
          <p:nvPr/>
        </p:nvSpPr>
        <p:spPr>
          <a:xfrm>
            <a:off x="444308" y="1347238"/>
            <a:ext cx="10830334" cy="5086008"/>
          </a:xfrm>
          <a:prstGeom prst="rect">
            <a:avLst/>
          </a:prstGeom>
          <a:noFill/>
        </p:spPr>
        <p:txBody>
          <a:bodyPr wrap="square" rtlCol="0">
            <a:spAutoFit/>
          </a:bodyPr>
          <a:lstStyle/>
          <a:p>
            <a:pPr algn="just">
              <a:lnSpc>
                <a:spcPct val="200000"/>
              </a:lnSpc>
              <a:spcAft>
                <a:spcPts val="800"/>
              </a:spcAft>
            </a:pPr>
            <a:r>
              <a:rPr lang="es-ES" sz="1400" dirty="0">
                <a:effectLst/>
                <a:latin typeface="Josefin Sans" pitchFamily="2" charset="0"/>
                <a:ea typeface="Calibri" panose="020F0502020204030204" pitchFamily="34" charset="0"/>
                <a:cs typeface="Calibri" panose="020F0502020204030204" pitchFamily="34" charset="0"/>
              </a:rPr>
              <a:t>Estos recursos educativos abiertos están concebidos para capacitar a los profesionales en su función, que es multifuncional, ya que</a:t>
            </a:r>
            <a:r>
              <a:rPr lang="en-US" sz="1400" dirty="0">
                <a:effectLst/>
                <a:latin typeface="Josefin Sans" pitchFamily="2" charset="0"/>
                <a:ea typeface="Calibri" panose="020F0502020204030204" pitchFamily="34" charset="0"/>
                <a:cs typeface="Calibri" panose="020F0502020204030204" pitchFamily="34" charset="0"/>
              </a:rPr>
              <a:t>: </a:t>
            </a:r>
            <a:endParaRPr lang="en-US" sz="1400" dirty="0">
              <a:effectLst/>
              <a:latin typeface="Josefin Sans" pitchFamily="2" charset="0"/>
              <a:ea typeface="Calibri" panose="020F0502020204030204" pitchFamily="34" charset="0"/>
              <a:cs typeface="Arial" panose="020B0604020202020204" pitchFamily="34" charset="0"/>
            </a:endParaRPr>
          </a:p>
          <a:p>
            <a:pPr algn="just">
              <a:lnSpc>
                <a:spcPct val="200000"/>
              </a:lnSpc>
              <a:spcAft>
                <a:spcPts val="800"/>
              </a:spcAft>
            </a:pPr>
            <a:r>
              <a:rPr lang="es-ES" sz="1400" dirty="0">
                <a:effectLst/>
                <a:latin typeface="Josefin Sans" pitchFamily="2" charset="0"/>
                <a:ea typeface="Calibri" panose="020F0502020204030204" pitchFamily="34" charset="0"/>
                <a:cs typeface="Calibri" panose="020F0502020204030204" pitchFamily="34" charset="0"/>
              </a:rPr>
              <a:t>1) Prescriptores sociales, que evalúan las necesidades de los usuarios individuales de los servicios (solos o en conjunto con otros) y prescriben una solución de compromiso social no médica. </a:t>
            </a:r>
          </a:p>
          <a:p>
            <a:pPr algn="just">
              <a:lnSpc>
                <a:spcPct val="200000"/>
              </a:lnSpc>
              <a:spcAft>
                <a:spcPts val="800"/>
              </a:spcAft>
            </a:pPr>
            <a:r>
              <a:rPr lang="es-ES" sz="1400" dirty="0">
                <a:effectLst/>
                <a:latin typeface="Josefin Sans" pitchFamily="2" charset="0"/>
                <a:ea typeface="Calibri" panose="020F0502020204030204" pitchFamily="34" charset="0"/>
                <a:cs typeface="Calibri" panose="020F0502020204030204" pitchFamily="34" charset="0"/>
              </a:rPr>
              <a:t>2) Educadores de adultos que guían a sus alumnos adultos a través de un proceso de aprendizaje comunitario informal que les anima a participar en actividades sociales, culturales y comunitarias positivas y de autocuidado para su salud y bienestar.</a:t>
            </a:r>
            <a:endParaRPr lang="en-US" sz="1400" dirty="0">
              <a:effectLst/>
              <a:latin typeface="Josefin Sans" pitchFamily="2" charset="0"/>
              <a:ea typeface="Calibri" panose="020F0502020204030204" pitchFamily="34" charset="0"/>
              <a:cs typeface="Calibri" panose="020F0502020204030204" pitchFamily="34" charset="0"/>
            </a:endParaRPr>
          </a:p>
          <a:p>
            <a:pPr algn="just">
              <a:lnSpc>
                <a:spcPct val="200000"/>
              </a:lnSpc>
              <a:spcAft>
                <a:spcPts val="800"/>
              </a:spcAft>
            </a:pPr>
            <a:r>
              <a:rPr lang="es-ES" sz="1400" dirty="0">
                <a:effectLst/>
                <a:latin typeface="Josefin Sans" pitchFamily="2" charset="0"/>
                <a:ea typeface="Calibri" panose="020F0502020204030204" pitchFamily="34" charset="0"/>
                <a:cs typeface="Calibri" panose="020F0502020204030204" pitchFamily="34" charset="0"/>
              </a:rPr>
              <a:t>El Programa de Formación en Prescripción Social/Recursos Educativos Abiertos para Profesionales de la Salud y la Asistencia es INNOVADOR porque es el primer recurso paneuropeo que se crea sobre este tema. Lo más importante es que introduce el tema desde la perspectiva del estudiante adulto, lo que facilita su adopción y uso por parte de los profesionales. El curso avanza en la innovación ya que introduce un nuevo tema de formación en el aprendizaje profesional de, pero también se esfuerza por mejorar su capacidad como educadores informales de adultos que imparten conocimientos sobre salud y bienestar en entornos clínicos y sanitarios.</a:t>
            </a:r>
            <a:endParaRPr lang="en-US" sz="1400" dirty="0">
              <a:effectLst/>
              <a:latin typeface="Josefin Sans"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280411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7BE376-323D-4809-8556-81490195BFDB}"/>
              </a:ext>
            </a:extLst>
          </p:cNvPr>
          <p:cNvSpPr>
            <a:spLocks noGrp="1"/>
          </p:cNvSpPr>
          <p:nvPr>
            <p:ph type="body" sz="quarter" idx="16"/>
          </p:nvPr>
        </p:nvSpPr>
        <p:spPr>
          <a:xfrm>
            <a:off x="708956" y="852256"/>
            <a:ext cx="10512420" cy="5676717"/>
          </a:xfrm>
        </p:spPr>
        <p:txBody>
          <a:bodyPr numCol="2" spcCol="180000">
            <a:normAutofit fontScale="25000" lnSpcReduction="20000"/>
          </a:bodyPr>
          <a:lstStyle/>
          <a:p>
            <a:pPr algn="just" eaLnBrk="1" fontAlgn="auto" hangingPunct="1">
              <a:lnSpc>
                <a:spcPct val="100000"/>
              </a:lnSpc>
              <a:spcBef>
                <a:spcPts val="0"/>
              </a:spcBef>
              <a:spcAft>
                <a:spcPts val="0"/>
              </a:spcAft>
              <a:defRPr/>
            </a:pPr>
            <a:endParaRPr lang="en-US" sz="1200" dirty="0">
              <a:effectLst/>
              <a:latin typeface="Josefin Sans" pitchFamily="2" charset="0"/>
              <a:ea typeface="Calibri" panose="020F0502020204030204" pitchFamily="34" charset="0"/>
              <a:cs typeface="Calibri" panose="020F0502020204030204" pitchFamily="34" charset="0"/>
            </a:endParaRPr>
          </a:p>
          <a:p>
            <a:pPr algn="just" eaLnBrk="1" fontAlgn="auto" hangingPunct="1">
              <a:lnSpc>
                <a:spcPct val="100000"/>
              </a:lnSpc>
              <a:spcBef>
                <a:spcPts val="0"/>
              </a:spcBef>
              <a:spcAft>
                <a:spcPts val="0"/>
              </a:spcAft>
              <a:defRPr/>
            </a:pPr>
            <a:endParaRPr lang="en-US" sz="1200" dirty="0">
              <a:latin typeface="Josefin Sans" pitchFamily="2" charset="0"/>
              <a:ea typeface="Calibri" panose="020F0502020204030204" pitchFamily="34" charset="0"/>
              <a:cs typeface="Calibri" panose="020F0502020204030204" pitchFamily="34" charset="0"/>
            </a:endParaRPr>
          </a:p>
          <a:p>
            <a:pPr algn="just" eaLnBrk="1" fontAlgn="auto" hangingPunct="1">
              <a:lnSpc>
                <a:spcPct val="100000"/>
              </a:lnSpc>
              <a:spcBef>
                <a:spcPts val="0"/>
              </a:spcBef>
              <a:spcAft>
                <a:spcPts val="0"/>
              </a:spcAft>
              <a:defRPr/>
            </a:pPr>
            <a:endParaRPr lang="en-US" sz="1200" dirty="0">
              <a:effectLst/>
              <a:latin typeface="Josefin Sans" pitchFamily="2" charset="0"/>
              <a:ea typeface="Calibri" panose="020F0502020204030204" pitchFamily="34" charset="0"/>
              <a:cs typeface="Calibri" panose="020F0502020204030204" pitchFamily="34" charset="0"/>
            </a:endParaRPr>
          </a:p>
          <a:p>
            <a:pPr algn="just" eaLnBrk="1" fontAlgn="auto" hangingPunct="1">
              <a:lnSpc>
                <a:spcPct val="170000"/>
              </a:lnSpc>
              <a:spcBef>
                <a:spcPts val="0"/>
              </a:spcBef>
              <a:spcAft>
                <a:spcPts val="0"/>
              </a:spcAft>
              <a:defRPr/>
            </a:pPr>
            <a:r>
              <a:rPr lang="es-ES" sz="5600" dirty="0">
                <a:effectLst/>
                <a:latin typeface="Josefin Sans" pitchFamily="2" charset="0"/>
                <a:ea typeface="Calibri" panose="020F0502020204030204" pitchFamily="34" charset="0"/>
                <a:cs typeface="Calibri" panose="020F0502020204030204" pitchFamily="34" charset="0"/>
              </a:rPr>
              <a:t>Las Competencias del Profesor de Educación de Adultos identifican los conocimientos y habilidades fundamentales que se esperan de cualquier profesor/formador orientado hacia los adultos. Sin embargo, en este curso para profesionales, el proyecto ACTIVATE pretende dar un paso más y considerar las competencias a través de un prisma de salud y atención que debería permitir su incorporación en la práctica laboral y, en última instancia, mejorar los resultados para los usuarios de los servicios. </a:t>
            </a:r>
          </a:p>
          <a:p>
            <a:pPr algn="just" eaLnBrk="1" fontAlgn="auto" hangingPunct="1">
              <a:lnSpc>
                <a:spcPct val="170000"/>
              </a:lnSpc>
              <a:spcBef>
                <a:spcPts val="0"/>
              </a:spcBef>
              <a:spcAft>
                <a:spcPts val="0"/>
              </a:spcAft>
              <a:defRPr/>
            </a:pPr>
            <a:endParaRPr lang="en-US" sz="5600" dirty="0">
              <a:latin typeface="Josefin Sans" pitchFamily="2" charset="0"/>
              <a:ea typeface="Calibri" panose="020F0502020204030204" pitchFamily="34" charset="0"/>
              <a:cs typeface="Calibri" panose="020F0502020204030204" pitchFamily="34" charset="0"/>
            </a:endParaRPr>
          </a:p>
          <a:p>
            <a:pPr algn="just" eaLnBrk="1" fontAlgn="auto" hangingPunct="1">
              <a:lnSpc>
                <a:spcPct val="170000"/>
              </a:lnSpc>
              <a:spcBef>
                <a:spcPts val="0"/>
              </a:spcBef>
              <a:spcAft>
                <a:spcPts val="0"/>
              </a:spcAft>
              <a:defRPr/>
            </a:pPr>
            <a:r>
              <a:rPr lang="es-ES" sz="5600" dirty="0">
                <a:latin typeface="Josefin Sans" pitchFamily="2" charset="0"/>
                <a:ea typeface="Calibri" panose="020F0502020204030204" pitchFamily="34" charset="0"/>
                <a:cs typeface="Calibri" panose="020F0502020204030204" pitchFamily="34" charset="0"/>
              </a:rPr>
              <a:t>Con este fin, quedará claro que las competencias apoyan las oportunidades y prácticas de enseñanza eficaces y mejoran los resultados de los alumnos para todos los estudiantes adultos. Además, las competencias también pueden ayudar a los responsables de la enseñanza, a los desarrolladores profesionales y a los centros de formación del profesorado a planificar el aprendizaje profesional de los educadores de adultos en toda una serie de disciplinas. </a:t>
            </a:r>
            <a:endParaRPr lang="en-US" sz="5600" dirty="0">
              <a:solidFill>
                <a:srgbClr val="333333"/>
              </a:solidFill>
              <a:effectLst/>
              <a:latin typeface="Josefin Sans" pitchFamily="2" charset="0"/>
              <a:ea typeface="Calibri" panose="020F0502020204030204" pitchFamily="34" charset="0"/>
              <a:cs typeface="Calibri" panose="020F0502020204030204" pitchFamily="34" charset="0"/>
            </a:endParaRPr>
          </a:p>
          <a:p>
            <a:pPr algn="just" eaLnBrk="1" fontAlgn="auto" hangingPunct="1">
              <a:lnSpc>
                <a:spcPct val="170000"/>
              </a:lnSpc>
              <a:spcBef>
                <a:spcPts val="0"/>
              </a:spcBef>
              <a:spcAft>
                <a:spcPts val="0"/>
              </a:spcAft>
              <a:defRPr/>
            </a:pPr>
            <a:endParaRPr lang="es-ES" sz="5600" dirty="0">
              <a:solidFill>
                <a:srgbClr val="333333"/>
              </a:solidFill>
              <a:effectLst/>
              <a:latin typeface="Josefin Sans" pitchFamily="2" charset="0"/>
              <a:ea typeface="Calibri" panose="020F0502020204030204" pitchFamily="34" charset="0"/>
              <a:cs typeface="Calibri" panose="020F0502020204030204" pitchFamily="34" charset="0"/>
            </a:endParaRPr>
          </a:p>
          <a:p>
            <a:pPr algn="just" eaLnBrk="1" fontAlgn="auto" hangingPunct="1">
              <a:lnSpc>
                <a:spcPct val="170000"/>
              </a:lnSpc>
              <a:spcBef>
                <a:spcPts val="0"/>
              </a:spcBef>
              <a:spcAft>
                <a:spcPts val="0"/>
              </a:spcAft>
              <a:defRPr/>
            </a:pPr>
            <a:r>
              <a:rPr lang="es-ES" sz="5600" dirty="0">
                <a:solidFill>
                  <a:srgbClr val="333333"/>
                </a:solidFill>
                <a:effectLst/>
                <a:latin typeface="Josefin Sans" pitchFamily="2" charset="0"/>
                <a:ea typeface="Calibri" panose="020F0502020204030204" pitchFamily="34" charset="0"/>
                <a:cs typeface="Calibri" panose="020F0502020204030204" pitchFamily="34" charset="0"/>
              </a:rPr>
              <a:t>Las competencias son una respuesta a los retos y necesidades identificados en recientes encuestas e informes sobre la educación de adultos. Las competencias no sólo identifican los conocimientos y habilidades que se esperan de cualquier profesor, sino que también ofrecen un enfoque estructurado para determinar estas habilidades que los educadores necesitan junto con las actividades de desarrollo profesional. </a:t>
            </a:r>
          </a:p>
          <a:p>
            <a:pPr algn="just" eaLnBrk="1" fontAlgn="auto" hangingPunct="1">
              <a:lnSpc>
                <a:spcPct val="170000"/>
              </a:lnSpc>
              <a:spcBef>
                <a:spcPts val="0"/>
              </a:spcBef>
              <a:spcAft>
                <a:spcPts val="0"/>
              </a:spcAft>
              <a:defRPr/>
            </a:pPr>
            <a:endParaRPr lang="en-US" sz="5600" dirty="0">
              <a:solidFill>
                <a:srgbClr val="333333"/>
              </a:solidFill>
              <a:latin typeface="Josefin Sans" pitchFamily="2" charset="0"/>
              <a:ea typeface="Calibri" panose="020F0502020204030204" pitchFamily="34" charset="0"/>
              <a:cs typeface="Calibri" panose="020F0502020204030204" pitchFamily="34" charset="0"/>
            </a:endParaRPr>
          </a:p>
          <a:p>
            <a:pPr algn="just" eaLnBrk="1" fontAlgn="auto" hangingPunct="1">
              <a:lnSpc>
                <a:spcPct val="170000"/>
              </a:lnSpc>
              <a:spcBef>
                <a:spcPts val="0"/>
              </a:spcBef>
              <a:spcAft>
                <a:spcPts val="0"/>
              </a:spcAft>
              <a:defRPr/>
            </a:pPr>
            <a:r>
              <a:rPr lang="es-ES" sz="5600" dirty="0">
                <a:solidFill>
                  <a:srgbClr val="333333"/>
                </a:solidFill>
                <a:latin typeface="Josefin Sans" pitchFamily="2" charset="0"/>
                <a:ea typeface="Calibri" panose="020F0502020204030204" pitchFamily="34" charset="0"/>
                <a:cs typeface="Calibri" panose="020F0502020204030204" pitchFamily="34" charset="0"/>
              </a:rPr>
              <a:t>Se reconoce que los educadores también necesitan conocimientos de contenidos específicos y habilidades relacionadas con la enseñanza/formación en su campo particular. Existen estándares de áreas de contenido, como los desarrollados por la Asociación Internacional TESOL, que abordan conocimientos de contenido específicos.</a:t>
            </a: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9E4B420E-581B-4784-8657-523953C64B51}"/>
              </a:ext>
            </a:extLst>
          </p:cNvPr>
          <p:cNvSpPr>
            <a:spLocks noGrp="1"/>
          </p:cNvSpPr>
          <p:nvPr>
            <p:ph type="body" sz="quarter" idx="17"/>
          </p:nvPr>
        </p:nvSpPr>
        <p:spPr>
          <a:xfrm>
            <a:off x="618461" y="543319"/>
            <a:ext cx="10512420" cy="485595"/>
          </a:xfrm>
        </p:spPr>
        <p:txBody>
          <a:bodyPr>
            <a:normAutofit fontScale="40000" lnSpcReduction="20000"/>
          </a:bodyPr>
          <a:lstStyle/>
          <a:p>
            <a:pPr algn="ctr"/>
            <a:r>
              <a:rPr lang="es-ES" sz="58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¿El papel de los conceptos de la educación de adultos en el trabajo del profesional de la salud y la asistencia?</a:t>
            </a:r>
            <a:endParaRPr lang="en-US" sz="58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endParaRPr>
          </a:p>
        </p:txBody>
      </p:sp>
      <p:pic>
        <p:nvPicPr>
          <p:cNvPr id="4" name="Picture 3" descr="A picture containing text, vector graphics&#10;&#10;Description automatically generated">
            <a:extLst>
              <a:ext uri="{FF2B5EF4-FFF2-40B4-BE49-F238E27FC236}">
                <a16:creationId xmlns:a16="http://schemas.microsoft.com/office/drawing/2014/main" id="{0114DB8A-53AF-4C56-3EA8-8B02F43A14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83864" y="4572000"/>
            <a:ext cx="2294034" cy="2525697"/>
          </a:xfrm>
          <a:prstGeom prst="rect">
            <a:avLst/>
          </a:prstGeom>
        </p:spPr>
      </p:pic>
    </p:spTree>
    <p:extLst>
      <p:ext uri="{BB962C8B-B14F-4D97-AF65-F5344CB8AC3E}">
        <p14:creationId xmlns:p14="http://schemas.microsoft.com/office/powerpoint/2010/main" val="299798021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13A7CB-E9DC-46DF-A2BA-488E5A9E12B4}"/>
              </a:ext>
            </a:extLst>
          </p:cNvPr>
          <p:cNvSpPr>
            <a:spLocks noGrp="1"/>
          </p:cNvSpPr>
          <p:nvPr>
            <p:ph type="body" sz="quarter" idx="17"/>
          </p:nvPr>
        </p:nvSpPr>
        <p:spPr>
          <a:xfrm>
            <a:off x="618460" y="681519"/>
            <a:ext cx="10733749" cy="523167"/>
          </a:xfrm>
        </p:spPr>
        <p:txBody>
          <a:bodyPr>
            <a:normAutofit fontScale="47500" lnSpcReduction="20000"/>
          </a:bodyPr>
          <a:lstStyle/>
          <a:p>
            <a:pPr algn="ctr"/>
            <a:r>
              <a:rPr lang="es-ES" sz="58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¿Por qué es importante introducir los conceptos de la educación de adultos en los centros de salud?</a:t>
            </a:r>
            <a:endParaRPr lang="en-US" dirty="0"/>
          </a:p>
        </p:txBody>
      </p:sp>
      <p:sp>
        <p:nvSpPr>
          <p:cNvPr id="4" name="TextBox 3">
            <a:extLst>
              <a:ext uri="{FF2B5EF4-FFF2-40B4-BE49-F238E27FC236}">
                <a16:creationId xmlns:a16="http://schemas.microsoft.com/office/drawing/2014/main" id="{E2895FBB-E418-46AE-8AED-A240704498CC}"/>
              </a:ext>
            </a:extLst>
          </p:cNvPr>
          <p:cNvSpPr txBox="1"/>
          <p:nvPr/>
        </p:nvSpPr>
        <p:spPr>
          <a:xfrm>
            <a:off x="618460" y="1101433"/>
            <a:ext cx="10733749" cy="5359801"/>
          </a:xfrm>
          <a:prstGeom prst="rect">
            <a:avLst/>
          </a:prstGeom>
          <a:noFill/>
        </p:spPr>
        <p:txBody>
          <a:bodyPr wrap="square" rtlCol="0">
            <a:spAutoFit/>
          </a:bodyPr>
          <a:lstStyle/>
          <a:p>
            <a:pPr algn="just">
              <a:lnSpc>
                <a:spcPct val="150000"/>
              </a:lnSpc>
              <a:spcAft>
                <a:spcPts val="800"/>
              </a:spcAft>
            </a:pPr>
            <a:r>
              <a:rPr lang="es-ES" sz="1500" dirty="0">
                <a:solidFill>
                  <a:srgbClr val="333333"/>
                </a:solidFill>
                <a:effectLst/>
                <a:latin typeface="Josefin Sans" pitchFamily="2" charset="0"/>
                <a:ea typeface="Calibri" panose="020F0502020204030204" pitchFamily="34" charset="0"/>
                <a:cs typeface="Calibri" panose="020F0502020204030204" pitchFamily="34" charset="0"/>
              </a:rPr>
              <a:t>Es importante recordar que los profesores dedicados a los adultos son un grupo diverso, que trabaja en una variedad de organizaciones (por ejemplo, distritos escolares, colegios comunitarios, organizaciones sin ánimo de lucro, centros penitenciarios e instituciones religiosas) que atienden a una población de alumnos igualmente diversa con muchas necesidades y objetivos de aprendizaje diferentes. Los programas de educación para adultos tienen diversas fuentes de financiación  (por ejemplo, estatales, federales), contextos geográficos (por ejemplo, urbanos, suburbanos, rurales) y recursos. El personal también puede ser muy diferente. Por ejemplo, algunos programas pueden tener orientadores, administradores de pruebas o personal de desarrollo profesional a tiempo completo; otros pueden tener sólo un administrador o profesor/formador a tiempo completo que se encarga de desempeñar todas esas funciones o de remitir a los alumnos adultos a quienes podrían ayudarles en estas tareas que normalmente realiza alguien con esas funciones</a:t>
            </a:r>
            <a:r>
              <a:rPr lang="en-US" sz="1500" dirty="0">
                <a:effectLst/>
                <a:latin typeface="Josefin Sans" pitchFamily="2" charset="0"/>
                <a:ea typeface="Calibri" panose="020F0502020204030204" pitchFamily="34" charset="0"/>
                <a:cs typeface="Calibri" panose="020F0502020204030204" pitchFamily="34" charset="0"/>
              </a:rPr>
              <a:t>.</a:t>
            </a:r>
            <a:endParaRPr lang="en-US" sz="15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s-ES" sz="1500" dirty="0">
                <a:solidFill>
                  <a:srgbClr val="333333"/>
                </a:solidFill>
                <a:effectLst/>
                <a:latin typeface="Josefin Sans" pitchFamily="2" charset="0"/>
                <a:ea typeface="Calibri" panose="020F0502020204030204" pitchFamily="34" charset="0"/>
                <a:cs typeface="Calibri" panose="020F0502020204030204" pitchFamily="34" charset="0"/>
              </a:rPr>
              <a:t>Dependiendo de los requisitos institucionales, los profesores de educación de adultos pueden no tener un título o una formación académica relevante en la materia que enseñan. También pueden variar en cuanto a su situación laboral (tiempo parcial, tiempo completo), su función (profesor principal, mentor, tutor) y su experiencia (profesor principiante/experto). Teniendo en cuenta estos factores, al centrarse en la instrucción y el aprendizaje, las competencias están diseñadas para apoyar el papel esencial que desempeña un profesor de educación de adultos en cualquier contexto.</a:t>
            </a:r>
            <a:r>
              <a:rPr lang="en-US" sz="1500" i="1" dirty="0">
                <a:effectLst/>
                <a:latin typeface="Josefin Sans" pitchFamily="2" charset="0"/>
                <a:ea typeface="Calibri" panose="020F0502020204030204" pitchFamily="34" charset="0"/>
                <a:cs typeface="Calibri" panose="020F0502020204030204" pitchFamily="34" charset="0"/>
              </a:rPr>
              <a:t> Sources: </a:t>
            </a:r>
            <a:r>
              <a:rPr lang="en-US" sz="1500" i="1" u="sng" dirty="0">
                <a:solidFill>
                  <a:srgbClr val="0563C1"/>
                </a:solidFill>
                <a:effectLst/>
                <a:latin typeface="Josefin Sans" pitchFamily="2" charset="0"/>
                <a:ea typeface="Calibri" panose="020F0502020204030204" pitchFamily="34" charset="0"/>
                <a:cs typeface="Calibri" panose="020F0502020204030204" pitchFamily="34" charset="0"/>
                <a:hlinkClick r:id="rId2"/>
              </a:rPr>
              <a:t>https://lincs.ed.gov/publications/te/competencies.pdf</a:t>
            </a:r>
            <a:endParaRPr lang="en-US" sz="15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03959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BC7BC-86C8-3C44-A5F4-A065FBABC016}"/>
              </a:ext>
            </a:extLst>
          </p:cNvPr>
          <p:cNvSpPr>
            <a:spLocks noGrp="1"/>
          </p:cNvSpPr>
          <p:nvPr>
            <p:ph type="body" sz="quarter" idx="16"/>
          </p:nvPr>
        </p:nvSpPr>
        <p:spPr>
          <a:xfrm>
            <a:off x="943345" y="2854128"/>
            <a:ext cx="2045363" cy="2242528"/>
          </a:xfrm>
        </p:spPr>
        <p:txBody>
          <a:bodyPr>
            <a:normAutofit fontScale="47500" lnSpcReduction="20000"/>
          </a:bodyPr>
          <a:lstStyle/>
          <a:p>
            <a:pPr>
              <a:lnSpc>
                <a:spcPct val="120000"/>
              </a:lnSpc>
            </a:pPr>
            <a:r>
              <a:rPr lang="es-ES" sz="2800" dirty="0"/>
              <a:t>Los niveles bajos pueden conducir a un aumento de las visitas al médico de cabecera, hospitalizaciones y tratamientos/prescripciones inadecuados.</a:t>
            </a:r>
          </a:p>
          <a:p>
            <a:pPr>
              <a:lnSpc>
                <a:spcPct val="120000"/>
              </a:lnSpc>
            </a:pPr>
            <a:r>
              <a:rPr lang="es-ES" sz="2800" dirty="0"/>
              <a:t>Además, es menos probable que se tomen medidas preventivas</a:t>
            </a:r>
            <a:endParaRPr lang="en-US" sz="2800" dirty="0"/>
          </a:p>
          <a:p>
            <a:pPr algn="l"/>
            <a:endParaRPr lang="en-US" dirty="0"/>
          </a:p>
        </p:txBody>
      </p:sp>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a:xfrm>
            <a:off x="-26988" y="204137"/>
            <a:ext cx="12218988" cy="1007103"/>
          </a:xfrm>
        </p:spPr>
        <p:txBody>
          <a:bodyPr/>
          <a:lstStyle/>
          <a:p>
            <a:r>
              <a:rPr kumimoji="0" lang="es-ES" sz="3200" i="0" u="none" strike="noStrike" kern="1200" cap="none" spc="0" normalizeH="0" baseline="0" noProof="0" dirty="0">
                <a:ln>
                  <a:noFill/>
                </a:ln>
                <a:solidFill>
                  <a:srgbClr val="231F20"/>
                </a:solidFill>
                <a:effectLst/>
                <a:uLnTx/>
                <a:uFillTx/>
                <a:latin typeface="Amatic SC" panose="00000500000000000000" pitchFamily="2" charset="-79"/>
                <a:cs typeface="Amatic SC" panose="00000500000000000000" pitchFamily="2" charset="-79"/>
              </a:rPr>
              <a:t>¿Cómo pueden los Conceptos de Educación de Adultos ayudar a las personas en su bienestar?</a:t>
            </a:r>
            <a:endParaRPr lang="en-US" sz="3200" dirty="0"/>
          </a:p>
        </p:txBody>
      </p:sp>
      <p:sp>
        <p:nvSpPr>
          <p:cNvPr id="15" name="Text Placeholder 14">
            <a:extLst>
              <a:ext uri="{FF2B5EF4-FFF2-40B4-BE49-F238E27FC236}">
                <a16:creationId xmlns:a16="http://schemas.microsoft.com/office/drawing/2014/main" id="{A5F6810D-E922-BE41-B494-AA7B2E057936}"/>
              </a:ext>
            </a:extLst>
          </p:cNvPr>
          <p:cNvSpPr>
            <a:spLocks noGrp="1"/>
          </p:cNvSpPr>
          <p:nvPr>
            <p:ph type="body" sz="quarter" idx="18"/>
          </p:nvPr>
        </p:nvSpPr>
        <p:spPr>
          <a:xfrm>
            <a:off x="843419" y="2294586"/>
            <a:ext cx="1972087" cy="666794"/>
          </a:xfrm>
        </p:spPr>
        <p:txBody>
          <a:bodyPr/>
          <a:lstStyle/>
          <a:p>
            <a:r>
              <a:rPr lang="es-ES" sz="1800" dirty="0"/>
              <a:t>Impacto en la eficiencia del sistema sanitario</a:t>
            </a:r>
            <a:endParaRPr lang="en-US" sz="1800" dirty="0"/>
          </a:p>
        </p:txBody>
      </p:sp>
      <p:sp>
        <p:nvSpPr>
          <p:cNvPr id="17" name="Text Placeholder 16">
            <a:extLst>
              <a:ext uri="{FF2B5EF4-FFF2-40B4-BE49-F238E27FC236}">
                <a16:creationId xmlns:a16="http://schemas.microsoft.com/office/drawing/2014/main" id="{7D543469-1C62-6443-AC42-1388878B051A}"/>
              </a:ext>
            </a:extLst>
          </p:cNvPr>
          <p:cNvSpPr>
            <a:spLocks noGrp="1"/>
          </p:cNvSpPr>
          <p:nvPr>
            <p:ph type="body" sz="quarter" idx="20"/>
          </p:nvPr>
        </p:nvSpPr>
        <p:spPr>
          <a:xfrm>
            <a:off x="3729978" y="2826522"/>
            <a:ext cx="1972087" cy="2586823"/>
          </a:xfrm>
        </p:spPr>
        <p:txBody>
          <a:bodyPr>
            <a:normAutofit fontScale="25000" lnSpcReduction="20000"/>
          </a:bodyPr>
          <a:lstStyle/>
          <a:p>
            <a:pPr>
              <a:lnSpc>
                <a:spcPct val="120000"/>
              </a:lnSpc>
            </a:pPr>
            <a:r>
              <a:rPr lang="es-ES" sz="4400" dirty="0"/>
              <a:t>Beneficia a la sociedad en su conjunto al reducir los costes de la asistencia sanitaria y permitir que los centros trabajen de forma más eficiente.</a:t>
            </a:r>
          </a:p>
          <a:p>
            <a:pPr>
              <a:lnSpc>
                <a:spcPct val="120000"/>
              </a:lnSpc>
            </a:pPr>
            <a:r>
              <a:rPr lang="es-ES" sz="4400" dirty="0"/>
              <a:t>La investigación sobre la alfabetización sanitaria y la educación de adultos permite las mejores prácticas en la educación sanitaria</a:t>
            </a:r>
            <a:endParaRPr lang="en-US" sz="4400" dirty="0"/>
          </a:p>
          <a:p>
            <a:endParaRPr lang="en-US" dirty="0"/>
          </a:p>
        </p:txBody>
      </p:sp>
      <p:sp>
        <p:nvSpPr>
          <p:cNvPr id="18" name="Text Placeholder 17">
            <a:extLst>
              <a:ext uri="{FF2B5EF4-FFF2-40B4-BE49-F238E27FC236}">
                <a16:creationId xmlns:a16="http://schemas.microsoft.com/office/drawing/2014/main" id="{1DFF92EA-73DF-D842-9E99-2D45EBB9B333}"/>
              </a:ext>
            </a:extLst>
          </p:cNvPr>
          <p:cNvSpPr>
            <a:spLocks noGrp="1"/>
          </p:cNvSpPr>
          <p:nvPr>
            <p:ph type="body" sz="quarter" idx="21"/>
          </p:nvPr>
        </p:nvSpPr>
        <p:spPr>
          <a:xfrm>
            <a:off x="6311901" y="2294586"/>
            <a:ext cx="2108184" cy="666794"/>
          </a:xfrm>
        </p:spPr>
        <p:txBody>
          <a:bodyPr/>
          <a:lstStyle/>
          <a:p>
            <a:r>
              <a:rPr lang="es-ES" sz="1800" dirty="0"/>
              <a:t>Sobre los comportamientos de las personas</a:t>
            </a:r>
            <a:endParaRPr lang="en-US" dirty="0"/>
          </a:p>
        </p:txBody>
      </p:sp>
      <p:sp>
        <p:nvSpPr>
          <p:cNvPr id="19" name="Text Placeholder 18">
            <a:extLst>
              <a:ext uri="{FF2B5EF4-FFF2-40B4-BE49-F238E27FC236}">
                <a16:creationId xmlns:a16="http://schemas.microsoft.com/office/drawing/2014/main" id="{F637D8B3-AC68-2348-8363-DCB4C6ABE026}"/>
              </a:ext>
            </a:extLst>
          </p:cNvPr>
          <p:cNvSpPr>
            <a:spLocks noGrp="1"/>
          </p:cNvSpPr>
          <p:nvPr>
            <p:ph type="body" sz="quarter" idx="22"/>
          </p:nvPr>
        </p:nvSpPr>
        <p:spPr>
          <a:xfrm>
            <a:off x="6530413" y="3092902"/>
            <a:ext cx="2108184" cy="1621828"/>
          </a:xfrm>
        </p:spPr>
        <p:txBody>
          <a:bodyPr>
            <a:normAutofit/>
          </a:bodyPr>
          <a:lstStyle/>
          <a:p>
            <a:pPr>
              <a:lnSpc>
                <a:spcPct val="100000"/>
              </a:lnSpc>
            </a:pPr>
            <a:r>
              <a:rPr lang="es-ES" sz="1100" dirty="0"/>
              <a:t>Fomenta la adquisición de conocimientos, promueve la autonomía y el bienestar emocional.</a:t>
            </a:r>
          </a:p>
          <a:p>
            <a:pPr>
              <a:lnSpc>
                <a:spcPct val="100000"/>
              </a:lnSpc>
            </a:pPr>
            <a:r>
              <a:rPr lang="es-ES" sz="1100" dirty="0"/>
              <a:t>Para lograr una vida más plena y feliz.</a:t>
            </a:r>
            <a:endParaRPr lang="en-US" sz="1100" dirty="0"/>
          </a:p>
        </p:txBody>
      </p:sp>
      <p:sp>
        <p:nvSpPr>
          <p:cNvPr id="20" name="Text Placeholder 19">
            <a:extLst>
              <a:ext uri="{FF2B5EF4-FFF2-40B4-BE49-F238E27FC236}">
                <a16:creationId xmlns:a16="http://schemas.microsoft.com/office/drawing/2014/main" id="{9178FE90-1FEB-8548-9A09-7D3C6561525B}"/>
              </a:ext>
            </a:extLst>
          </p:cNvPr>
          <p:cNvSpPr>
            <a:spLocks noGrp="1"/>
          </p:cNvSpPr>
          <p:nvPr>
            <p:ph type="body" sz="quarter" idx="23"/>
          </p:nvPr>
        </p:nvSpPr>
        <p:spPr>
          <a:xfrm>
            <a:off x="9029921" y="2349417"/>
            <a:ext cx="2108184" cy="666794"/>
          </a:xfrm>
        </p:spPr>
        <p:txBody>
          <a:bodyPr/>
          <a:lstStyle/>
          <a:p>
            <a:r>
              <a:rPr lang="es-ES" sz="1800" dirty="0"/>
              <a:t>Conciencia de las habilidades y destrezas</a:t>
            </a:r>
            <a:endParaRPr lang="en-US" dirty="0"/>
          </a:p>
        </p:txBody>
      </p:sp>
      <p:sp>
        <p:nvSpPr>
          <p:cNvPr id="21" name="Text Placeholder 20">
            <a:extLst>
              <a:ext uri="{FF2B5EF4-FFF2-40B4-BE49-F238E27FC236}">
                <a16:creationId xmlns:a16="http://schemas.microsoft.com/office/drawing/2014/main" id="{E058A09B-E8E5-844B-A9B6-6F5D045D121E}"/>
              </a:ext>
            </a:extLst>
          </p:cNvPr>
          <p:cNvSpPr>
            <a:spLocks noGrp="1"/>
          </p:cNvSpPr>
          <p:nvPr>
            <p:ph type="body" sz="quarter" idx="24"/>
          </p:nvPr>
        </p:nvSpPr>
        <p:spPr>
          <a:xfrm>
            <a:off x="9243770" y="2998024"/>
            <a:ext cx="2487607" cy="2646605"/>
          </a:xfrm>
        </p:spPr>
        <p:txBody>
          <a:bodyPr>
            <a:noAutofit/>
          </a:bodyPr>
          <a:lstStyle/>
          <a:p>
            <a:pPr>
              <a:lnSpc>
                <a:spcPct val="100000"/>
              </a:lnSpc>
            </a:pPr>
            <a:r>
              <a:rPr lang="es-ES" sz="1100" dirty="0"/>
              <a:t>Conecta a las personas en cursos fuera de sus hogares, reforzando así las redes sociales.</a:t>
            </a:r>
          </a:p>
          <a:p>
            <a:pPr>
              <a:lnSpc>
                <a:spcPct val="100000"/>
              </a:lnSpc>
            </a:pPr>
            <a:r>
              <a:rPr lang="es-ES" sz="1100" dirty="0"/>
              <a:t>Una forma de evitar/reducir la necesidad de medicación o asesoramiento</a:t>
            </a:r>
          </a:p>
          <a:p>
            <a:pPr>
              <a:lnSpc>
                <a:spcPct val="100000"/>
              </a:lnSpc>
            </a:pPr>
            <a:r>
              <a:rPr lang="es-ES" sz="1100" dirty="0"/>
              <a:t>Debe ser considerado por los profesionales como una cura alternativa.</a:t>
            </a:r>
            <a:endParaRPr lang="en-US" sz="1100" dirty="0"/>
          </a:p>
        </p:txBody>
      </p:sp>
      <p:sp>
        <p:nvSpPr>
          <p:cNvPr id="2" name="TextBox 1">
            <a:extLst>
              <a:ext uri="{FF2B5EF4-FFF2-40B4-BE49-F238E27FC236}">
                <a16:creationId xmlns:a16="http://schemas.microsoft.com/office/drawing/2014/main" id="{4A3E9AAA-CBF0-4C6A-E352-539BC68C1083}"/>
              </a:ext>
            </a:extLst>
          </p:cNvPr>
          <p:cNvSpPr txBox="1"/>
          <p:nvPr/>
        </p:nvSpPr>
        <p:spPr>
          <a:xfrm>
            <a:off x="291573" y="1273766"/>
            <a:ext cx="2646212" cy="769441"/>
          </a:xfrm>
          <a:prstGeom prst="rect">
            <a:avLst/>
          </a:prstGeom>
          <a:noFill/>
        </p:spPr>
        <p:txBody>
          <a:bodyPr wrap="square" rtlCol="0">
            <a:spAutoFit/>
          </a:bodyPr>
          <a:lstStyle/>
          <a:p>
            <a:pPr algn="ctr"/>
            <a:r>
              <a:rPr lang="en-US" sz="2200" b="1" dirty="0" err="1">
                <a:latin typeface="Amatic SC" panose="00000500000000000000" pitchFamily="2" charset="-79"/>
                <a:cs typeface="Amatic SC" panose="00000500000000000000" pitchFamily="2" charset="-79"/>
              </a:rPr>
              <a:t>Niveles</a:t>
            </a:r>
            <a:r>
              <a:rPr lang="en-US" sz="2200" b="1" dirty="0">
                <a:latin typeface="Amatic SC" panose="00000500000000000000" pitchFamily="2" charset="-79"/>
                <a:cs typeface="Amatic SC" panose="00000500000000000000" pitchFamily="2" charset="-79"/>
              </a:rPr>
              <a:t> de </a:t>
            </a:r>
            <a:r>
              <a:rPr lang="en-US" sz="2200" b="1" dirty="0" err="1">
                <a:latin typeface="Amatic SC" panose="00000500000000000000" pitchFamily="2" charset="-79"/>
                <a:cs typeface="Amatic SC" panose="00000500000000000000" pitchFamily="2" charset="-79"/>
              </a:rPr>
              <a:t>alfabetización</a:t>
            </a:r>
            <a:r>
              <a:rPr lang="en-US" sz="2200" b="1" dirty="0">
                <a:latin typeface="Amatic SC" panose="00000500000000000000" pitchFamily="2" charset="-79"/>
                <a:cs typeface="Amatic SC" panose="00000500000000000000" pitchFamily="2" charset="-79"/>
              </a:rPr>
              <a:t> sanitaria</a:t>
            </a:r>
            <a:endParaRPr lang="en-GB" sz="2200" dirty="0">
              <a:latin typeface="Amatic SC" panose="00000500000000000000" pitchFamily="2" charset="-79"/>
              <a:cs typeface="Amatic SC" panose="00000500000000000000" pitchFamily="2" charset="-79"/>
            </a:endParaRPr>
          </a:p>
        </p:txBody>
      </p:sp>
      <p:sp>
        <p:nvSpPr>
          <p:cNvPr id="6" name="TextBox 5">
            <a:extLst>
              <a:ext uri="{FF2B5EF4-FFF2-40B4-BE49-F238E27FC236}">
                <a16:creationId xmlns:a16="http://schemas.microsoft.com/office/drawing/2014/main" id="{98415B44-1FE5-0578-AAD3-62BBAF933FF0}"/>
              </a:ext>
            </a:extLst>
          </p:cNvPr>
          <p:cNvSpPr txBox="1"/>
          <p:nvPr/>
        </p:nvSpPr>
        <p:spPr>
          <a:xfrm>
            <a:off x="8420085" y="1225397"/>
            <a:ext cx="3207993" cy="769441"/>
          </a:xfrm>
          <a:prstGeom prst="rect">
            <a:avLst/>
          </a:prstGeom>
          <a:noFill/>
        </p:spPr>
        <p:txBody>
          <a:bodyPr wrap="square" rtlCol="0">
            <a:spAutoFit/>
          </a:bodyPr>
          <a:lstStyle/>
          <a:p>
            <a:pPr algn="ctr"/>
            <a:r>
              <a:rPr lang="es-ES" sz="2200" b="1" dirty="0">
                <a:latin typeface="Amatic SC" panose="00000500000000000000" pitchFamily="2" charset="-79"/>
                <a:cs typeface="Amatic SC" panose="00000500000000000000" pitchFamily="2" charset="-79"/>
              </a:rPr>
              <a:t>El aprendizaje aumenta la</a:t>
            </a:r>
          </a:p>
          <a:p>
            <a:pPr algn="ctr"/>
            <a:r>
              <a:rPr lang="es-ES" sz="2200" b="1" dirty="0" err="1">
                <a:latin typeface="Amatic SC" panose="00000500000000000000" pitchFamily="2" charset="-79"/>
                <a:cs typeface="Amatic SC" panose="00000500000000000000" pitchFamily="2" charset="-79"/>
              </a:rPr>
              <a:t>autoConfianza</a:t>
            </a:r>
            <a:endParaRPr lang="en-GB" sz="22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62D94B09-CC8A-79A7-D24E-EE495B319C4D}"/>
              </a:ext>
            </a:extLst>
          </p:cNvPr>
          <p:cNvSpPr txBox="1"/>
          <p:nvPr/>
        </p:nvSpPr>
        <p:spPr>
          <a:xfrm>
            <a:off x="1633928" y="5681272"/>
            <a:ext cx="9994150" cy="307777"/>
          </a:xfrm>
          <a:prstGeom prst="rect">
            <a:avLst/>
          </a:prstGeom>
          <a:noFill/>
        </p:spPr>
        <p:txBody>
          <a:bodyPr wrap="square" rtlCol="0">
            <a:spAutoFit/>
          </a:bodyPr>
          <a:lstStyle/>
          <a:p>
            <a:r>
              <a:rPr lang="en-US" sz="1400" i="1" dirty="0">
                <a:latin typeface="Josefin Sans" pitchFamily="2" charset="0"/>
                <a:ea typeface="Calibri" panose="020F0502020204030204" pitchFamily="34" charset="0"/>
                <a:cs typeface="Calibri" panose="020F0502020204030204" pitchFamily="34" charset="0"/>
              </a:rPr>
              <a:t>(</a:t>
            </a:r>
            <a:r>
              <a:rPr lang="en-US" sz="1400" i="1" dirty="0">
                <a:effectLst/>
                <a:latin typeface="Josefin Sans" pitchFamily="2" charset="0"/>
                <a:ea typeface="Calibri" panose="020F0502020204030204" pitchFamily="34" charset="0"/>
                <a:cs typeface="Calibri" panose="020F0502020204030204" pitchFamily="34" charset="0"/>
              </a:rPr>
              <a:t>Boardman, G., &amp; Friedli, L. (2012). </a:t>
            </a:r>
            <a:r>
              <a:rPr lang="es-ES" sz="1400" i="1" dirty="0">
                <a:effectLst/>
                <a:latin typeface="Josefin Sans" pitchFamily="2" charset="0"/>
                <a:ea typeface="Calibri" panose="020F0502020204030204" pitchFamily="34" charset="0"/>
                <a:cs typeface="Calibri" panose="020F0502020204030204" pitchFamily="34" charset="0"/>
              </a:rPr>
              <a:t> Recuperación, salud mental pública y bienestar</a:t>
            </a:r>
            <a:r>
              <a:rPr lang="en-US" sz="1400" dirty="0">
                <a:effectLst/>
                <a:latin typeface="Josefin Sans" pitchFamily="2" charset="0"/>
                <a:ea typeface="Calibri" panose="020F0502020204030204" pitchFamily="34" charset="0"/>
                <a:cs typeface="Calibri" panose="020F0502020204030204" pitchFamily="34" charset="0"/>
              </a:rPr>
              <a:t>).</a:t>
            </a:r>
            <a:endParaRPr lang="en-GB" sz="1400" dirty="0"/>
          </a:p>
        </p:txBody>
      </p:sp>
      <p:sp>
        <p:nvSpPr>
          <p:cNvPr id="3" name="Rectángulo 2">
            <a:extLst>
              <a:ext uri="{FF2B5EF4-FFF2-40B4-BE49-F238E27FC236}">
                <a16:creationId xmlns:a16="http://schemas.microsoft.com/office/drawing/2014/main" id="{D46AA1E4-4135-987B-B06F-EFABA200C5A9}"/>
              </a:ext>
            </a:extLst>
          </p:cNvPr>
          <p:cNvSpPr/>
          <p:nvPr/>
        </p:nvSpPr>
        <p:spPr>
          <a:xfrm>
            <a:off x="4234649" y="1056443"/>
            <a:ext cx="3977196" cy="592553"/>
          </a:xfrm>
          <a:prstGeom prst="rect">
            <a:avLst/>
          </a:prstGeom>
          <a:solidFill>
            <a:srgbClr val="51A9BA"/>
          </a:solidFill>
          <a:ln>
            <a:solidFill>
              <a:srgbClr val="51A9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Text Placeholder 15">
            <a:extLst>
              <a:ext uri="{FF2B5EF4-FFF2-40B4-BE49-F238E27FC236}">
                <a16:creationId xmlns:a16="http://schemas.microsoft.com/office/drawing/2014/main" id="{099ECEE4-06CC-2849-959D-73A22C4105B4}"/>
              </a:ext>
            </a:extLst>
          </p:cNvPr>
          <p:cNvSpPr>
            <a:spLocks noGrp="1"/>
          </p:cNvSpPr>
          <p:nvPr>
            <p:ph type="body" sz="quarter" idx="19"/>
          </p:nvPr>
        </p:nvSpPr>
        <p:spPr>
          <a:xfrm>
            <a:off x="3230770" y="1210013"/>
            <a:ext cx="2460748" cy="666794"/>
          </a:xfrm>
        </p:spPr>
        <p:txBody>
          <a:bodyPr/>
          <a:lstStyle/>
          <a:p>
            <a:r>
              <a:rPr lang="en-US" sz="2200" dirty="0" err="1"/>
              <a:t>Promover</a:t>
            </a:r>
            <a:r>
              <a:rPr lang="en-US" sz="2200" dirty="0"/>
              <a:t> la </a:t>
            </a:r>
            <a:r>
              <a:rPr lang="en-US" sz="2200" dirty="0" err="1"/>
              <a:t>alfabetización</a:t>
            </a:r>
            <a:r>
              <a:rPr lang="en-US" sz="2200" dirty="0"/>
              <a:t> sanitaria</a:t>
            </a:r>
          </a:p>
          <a:p>
            <a:endParaRPr lang="en-US" sz="2400" dirty="0"/>
          </a:p>
          <a:p>
            <a:r>
              <a:rPr lang="en-US" sz="1800" dirty="0"/>
              <a:t>Para </a:t>
            </a:r>
            <a:r>
              <a:rPr lang="en-US" sz="1800" dirty="0" err="1"/>
              <a:t>todos</a:t>
            </a:r>
            <a:r>
              <a:rPr lang="en-US" sz="1800" dirty="0"/>
              <a:t> </a:t>
            </a:r>
            <a:r>
              <a:rPr lang="en-US" sz="1800" dirty="0" err="1"/>
              <a:t>los</a:t>
            </a:r>
            <a:r>
              <a:rPr lang="en-US" sz="1800" dirty="0"/>
              <a:t> </a:t>
            </a:r>
            <a:r>
              <a:rPr lang="en-US" sz="1800" dirty="0" err="1"/>
              <a:t>ciudadanos</a:t>
            </a:r>
            <a:endParaRPr lang="en-US" sz="1800" dirty="0"/>
          </a:p>
        </p:txBody>
      </p:sp>
      <p:sp>
        <p:nvSpPr>
          <p:cNvPr id="5" name="TextBox 4">
            <a:extLst>
              <a:ext uri="{FF2B5EF4-FFF2-40B4-BE49-F238E27FC236}">
                <a16:creationId xmlns:a16="http://schemas.microsoft.com/office/drawing/2014/main" id="{A517E2FA-E116-A515-1982-842E2CFDDD85}"/>
              </a:ext>
            </a:extLst>
          </p:cNvPr>
          <p:cNvSpPr txBox="1"/>
          <p:nvPr/>
        </p:nvSpPr>
        <p:spPr>
          <a:xfrm>
            <a:off x="5691518" y="1147482"/>
            <a:ext cx="3015807" cy="1107996"/>
          </a:xfrm>
          <a:prstGeom prst="rect">
            <a:avLst/>
          </a:prstGeom>
          <a:noFill/>
        </p:spPr>
        <p:txBody>
          <a:bodyPr wrap="square" rtlCol="0">
            <a:spAutoFit/>
          </a:bodyPr>
          <a:lstStyle/>
          <a:p>
            <a:pPr algn="ctr"/>
            <a:r>
              <a:rPr lang="es-ES" sz="2200" b="1" dirty="0">
                <a:solidFill>
                  <a:srgbClr val="231F20"/>
                </a:solidFill>
                <a:latin typeface="Amatic SC" pitchFamily="2" charset="0"/>
              </a:rPr>
              <a:t>Influencia positiva de la educación hacia las personas mayores</a:t>
            </a:r>
            <a:endParaRPr lang="en-GB" sz="2200" b="1" dirty="0">
              <a:solidFill>
                <a:srgbClr val="231F20"/>
              </a:solidFill>
              <a:latin typeface="Amatic SC" pitchFamily="2" charset="0"/>
            </a:endParaRPr>
          </a:p>
        </p:txBody>
      </p:sp>
    </p:spTree>
    <p:extLst>
      <p:ext uri="{BB962C8B-B14F-4D97-AF65-F5344CB8AC3E}">
        <p14:creationId xmlns:p14="http://schemas.microsoft.com/office/powerpoint/2010/main" val="41208819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828313" y="1869141"/>
            <a:ext cx="7223759" cy="2097415"/>
          </a:xfrm>
        </p:spPr>
        <p:txBody>
          <a:bodyPr>
            <a:normAutofit fontScale="92500"/>
          </a:bodyPr>
          <a:lstStyle/>
          <a:p>
            <a:endParaRPr lang="en-US" dirty="0"/>
          </a:p>
          <a:p>
            <a:pPr algn="ctr">
              <a:lnSpc>
                <a:spcPct val="150000"/>
              </a:lnSpc>
            </a:pPr>
            <a:r>
              <a:rPr lang="es-ES" dirty="0"/>
              <a:t>Las siete habilidades de los educadores con adultos</a:t>
            </a:r>
          </a:p>
          <a:p>
            <a:pPr algn="ctr">
              <a:lnSpc>
                <a:spcPct val="150000"/>
              </a:lnSpc>
            </a:pPr>
            <a:r>
              <a:rPr lang="es-ES" dirty="0"/>
              <a:t>En las siguientes secciones se identificarán y explorarán para ofrecer ejemplos útiles de la vida cotidiana </a:t>
            </a:r>
            <a:endParaRPr lang="en-US" dirty="0"/>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Tema</a:t>
            </a:r>
            <a:r>
              <a:rPr lang="en-US" dirty="0">
                <a:effectLst>
                  <a:outerShdw blurRad="38100" dist="38100" dir="2700000" algn="tl">
                    <a:srgbClr val="000000">
                      <a:alpha val="43137"/>
                    </a:srgbClr>
                  </a:outerShdw>
                </a:effectLst>
              </a:rPr>
              <a:t> </a:t>
            </a:r>
            <a:r>
              <a:rPr lang="en-US" dirty="0">
                <a:solidFill>
                  <a:srgbClr val="FFC652"/>
                </a:solidFill>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Módulo</a:t>
            </a:r>
            <a:r>
              <a:rPr lang="en-US" dirty="0">
                <a:effectLst>
                  <a:outerShdw blurRad="38100" dist="38100" dir="2700000" algn="tl">
                    <a:srgbClr val="000000">
                      <a:alpha val="43137"/>
                    </a:srgbClr>
                  </a:outerShdw>
                </a:effectLst>
              </a:rPr>
              <a:t> </a:t>
            </a:r>
            <a:r>
              <a:rPr lang="en-US" dirty="0">
                <a:solidFill>
                  <a:srgbClr val="FFC652"/>
                </a:solidFill>
                <a:effectLst>
                  <a:outerShdw blurRad="38100" dist="38100" dir="2700000" algn="tl">
                    <a:srgbClr val="000000">
                      <a:alpha val="43137"/>
                    </a:srgbClr>
                  </a:outerShdw>
                </a:effectLst>
              </a:rPr>
              <a:t>2</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6318" y="1279461"/>
            <a:ext cx="6018102" cy="5374189"/>
          </a:xfrm>
          <a:prstGeom prst="rect">
            <a:avLst/>
          </a:prstGeom>
        </p:spPr>
      </p:pic>
    </p:spTree>
    <p:extLst>
      <p:ext uri="{BB962C8B-B14F-4D97-AF65-F5344CB8AC3E}">
        <p14:creationId xmlns:p14="http://schemas.microsoft.com/office/powerpoint/2010/main" val="29228626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p:txBody>
          <a:bodyPr/>
          <a:lstStyle/>
          <a:p>
            <a:r>
              <a:rPr lang="es-ES" dirty="0">
                <a:effectLst>
                  <a:outerShdw blurRad="38100" dist="38100" dir="2700000" algn="tl">
                    <a:srgbClr val="000000">
                      <a:alpha val="43137"/>
                    </a:srgbClr>
                  </a:outerShdw>
                </a:effectLst>
              </a:rPr>
              <a:t>Las 7 habilidades de los educadores de adultos</a:t>
            </a:r>
            <a:endParaRPr lang="en-US" dirty="0">
              <a:effectLst>
                <a:outerShdw blurRad="38100" dist="38100" dir="2700000" algn="tl">
                  <a:srgbClr val="000000">
                    <a:alpha val="43137"/>
                  </a:srgbClr>
                </a:outerShdw>
              </a:effectLst>
            </a:endParaRPr>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a:xfrm>
            <a:off x="624654" y="2468325"/>
            <a:ext cx="1527015" cy="756605"/>
          </a:xfrm>
        </p:spPr>
        <p:txBody>
          <a:bodyPr/>
          <a:lstStyle/>
          <a:p>
            <a:r>
              <a:rPr lang="en-US" dirty="0" err="1"/>
              <a:t>Habilidad</a:t>
            </a:r>
            <a:endParaRPr lang="en-US" dirty="0"/>
          </a:p>
          <a:p>
            <a:r>
              <a:rPr lang="en-US" dirty="0"/>
              <a:t> 01</a:t>
            </a: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a:xfrm>
            <a:off x="2096142" y="1826921"/>
            <a:ext cx="1527015" cy="756605"/>
          </a:xfrm>
        </p:spPr>
        <p:txBody>
          <a:bodyPr/>
          <a:lstStyle/>
          <a:p>
            <a:r>
              <a:rPr lang="en-US" dirty="0" err="1"/>
              <a:t>Habilidad</a:t>
            </a:r>
            <a:endParaRPr lang="en-US" dirty="0"/>
          </a:p>
          <a:p>
            <a:r>
              <a:rPr lang="en-US" dirty="0"/>
              <a:t> 02</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a:xfrm>
            <a:off x="3745078" y="2434526"/>
            <a:ext cx="1415771" cy="756605"/>
          </a:xfrm>
        </p:spPr>
        <p:txBody>
          <a:bodyPr/>
          <a:lstStyle/>
          <a:p>
            <a:r>
              <a:rPr lang="en-US" dirty="0" err="1"/>
              <a:t>Habilidad</a:t>
            </a:r>
            <a:endParaRPr lang="en-US" dirty="0"/>
          </a:p>
          <a:p>
            <a:r>
              <a:rPr lang="en-US" dirty="0"/>
              <a:t> 03</a:t>
            </a: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a:xfrm>
            <a:off x="5282770" y="1791630"/>
            <a:ext cx="1517751" cy="756605"/>
          </a:xfrm>
        </p:spPr>
        <p:txBody>
          <a:bodyPr/>
          <a:lstStyle/>
          <a:p>
            <a:r>
              <a:rPr lang="en-US" dirty="0" err="1"/>
              <a:t>Habilidad</a:t>
            </a:r>
            <a:endParaRPr lang="en-US" dirty="0"/>
          </a:p>
          <a:p>
            <a:r>
              <a:rPr lang="en-US" dirty="0"/>
              <a:t> 04</a:t>
            </a: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a:xfrm>
            <a:off x="6922442" y="2409341"/>
            <a:ext cx="1415771" cy="756605"/>
          </a:xfrm>
        </p:spPr>
        <p:txBody>
          <a:bodyPr/>
          <a:lstStyle/>
          <a:p>
            <a:r>
              <a:rPr lang="en-US" dirty="0" err="1"/>
              <a:t>Habilidad</a:t>
            </a:r>
            <a:endParaRPr lang="en-US" dirty="0"/>
          </a:p>
          <a:p>
            <a:r>
              <a:rPr lang="en-US" dirty="0"/>
              <a:t> 05</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a:xfrm>
            <a:off x="8391217" y="1826921"/>
            <a:ext cx="1517750" cy="756605"/>
          </a:xfrm>
        </p:spPr>
        <p:txBody>
          <a:bodyPr/>
          <a:lstStyle/>
          <a:p>
            <a:r>
              <a:rPr lang="en-US" dirty="0" err="1"/>
              <a:t>Habilidad</a:t>
            </a:r>
            <a:endParaRPr lang="en-US" dirty="0"/>
          </a:p>
          <a:p>
            <a:r>
              <a:rPr lang="en-US" dirty="0"/>
              <a:t> 06</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a:xfrm>
            <a:off x="10095858" y="2434526"/>
            <a:ext cx="1376767" cy="756605"/>
          </a:xfrm>
        </p:spPr>
        <p:txBody>
          <a:bodyPr/>
          <a:lstStyle/>
          <a:p>
            <a:r>
              <a:rPr lang="en-US" dirty="0" err="1"/>
              <a:t>Habilidad</a:t>
            </a:r>
            <a:endParaRPr lang="en-US" dirty="0"/>
          </a:p>
          <a:p>
            <a:r>
              <a:rPr lang="en-US" dirty="0"/>
              <a:t>07</a:t>
            </a: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387550" y="5527312"/>
            <a:ext cx="1860152" cy="756605"/>
          </a:xfrm>
        </p:spPr>
        <p:txBody>
          <a:bodyPr/>
          <a:lstStyle/>
          <a:p>
            <a:r>
              <a:rPr lang="en-US" dirty="0"/>
              <a:t>ESCUCHAR	</a:t>
            </a: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2147959" y="5566710"/>
            <a:ext cx="1475198" cy="756605"/>
          </a:xfrm>
        </p:spPr>
        <p:txBody>
          <a:bodyPr/>
          <a:lstStyle/>
          <a:p>
            <a:r>
              <a:rPr lang="en-US" dirty="0"/>
              <a:t>FLEXIBILIDAD</a:t>
            </a: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996033" y="5566710"/>
            <a:ext cx="1228725" cy="756605"/>
          </a:xfrm>
        </p:spPr>
        <p:txBody>
          <a:bodyPr/>
          <a:lstStyle/>
          <a:p>
            <a:r>
              <a:rPr lang="en-US" dirty="0"/>
              <a:t>PACIENCIA</a:t>
            </a: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368285" y="5550614"/>
            <a:ext cx="1517749" cy="756605"/>
          </a:xfrm>
        </p:spPr>
        <p:txBody>
          <a:bodyPr/>
          <a:lstStyle/>
          <a:p>
            <a:r>
              <a:rPr lang="en-US" dirty="0" err="1"/>
              <a:t>Resolutivo</a:t>
            </a:r>
            <a:r>
              <a:rPr lang="en-US" dirty="0"/>
              <a:t>/a</a:t>
            </a: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7171767" y="5587059"/>
            <a:ext cx="1093091" cy="756605"/>
          </a:xfrm>
        </p:spPr>
        <p:txBody>
          <a:bodyPr/>
          <a:lstStyle/>
          <a:p>
            <a:r>
              <a:rPr lang="en-US" dirty="0"/>
              <a:t>humor</a:t>
            </a: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547312" y="5587057"/>
            <a:ext cx="1517749" cy="756605"/>
          </a:xfrm>
        </p:spPr>
        <p:txBody>
          <a:bodyPr/>
          <a:lstStyle/>
          <a:p>
            <a:r>
              <a:rPr lang="en-US" dirty="0" err="1"/>
              <a:t>Creatividad</a:t>
            </a:r>
            <a:endParaRPr lang="en-US" dirty="0"/>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10295719" y="5557078"/>
            <a:ext cx="1517749" cy="756605"/>
          </a:xfrm>
        </p:spPr>
        <p:txBody>
          <a:bodyPr/>
          <a:lstStyle/>
          <a:p>
            <a:r>
              <a:rPr lang="en-US" dirty="0" err="1"/>
              <a:t>preparación</a:t>
            </a:r>
            <a:endParaRPr lang="en-US" dirty="0"/>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7125" y="3887788"/>
            <a:ext cx="487363" cy="27146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3513" y="3182938"/>
            <a:ext cx="365125" cy="301625"/>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8238" y="3868738"/>
            <a:ext cx="381000" cy="312738"/>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150" y="3117850"/>
            <a:ext cx="377825" cy="42386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3725" y="3830638"/>
            <a:ext cx="242888" cy="419100"/>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7488" y="3224213"/>
            <a:ext cx="377825" cy="217488"/>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4663" y="3841750"/>
            <a:ext cx="349250" cy="350838"/>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125257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06C1F-79BA-4FDE-BF63-2EFDD525DAD2}"/>
              </a:ext>
            </a:extLst>
          </p:cNvPr>
          <p:cNvSpPr>
            <a:spLocks noGrp="1"/>
          </p:cNvSpPr>
          <p:nvPr>
            <p:ph type="body" sz="quarter" idx="16"/>
          </p:nvPr>
        </p:nvSpPr>
        <p:spPr>
          <a:xfrm>
            <a:off x="232230" y="699247"/>
            <a:ext cx="11437002" cy="6548718"/>
          </a:xfrm>
        </p:spPr>
        <p:txBody>
          <a:bodyPr numCol="1">
            <a:normAutofit fontScale="25000" lnSpcReduction="20000"/>
          </a:bodyPr>
          <a:lstStyle/>
          <a:p>
            <a:pPr algn="just">
              <a:lnSpc>
                <a:spcPct val="170000"/>
              </a:lnSpc>
              <a:spcAft>
                <a:spcPts val="800"/>
              </a:spcAft>
            </a:pPr>
            <a:r>
              <a:rPr lang="en-US" sz="4400" b="1" dirty="0">
                <a:solidFill>
                  <a:srgbClr val="FFC652"/>
                </a:solidFill>
                <a:effectLst/>
                <a:latin typeface="Josefin Sans" pitchFamily="2" charset="0"/>
                <a:ea typeface="Calibri" panose="020F0502020204030204" pitchFamily="34" charset="0"/>
                <a:cs typeface="Calibri" panose="020F0502020204030204" pitchFamily="34" charset="0"/>
              </a:rPr>
              <a:t>TEORIA</a:t>
            </a:r>
            <a:r>
              <a:rPr lang="en-US" sz="4400" dirty="0">
                <a:effectLst/>
                <a:latin typeface="Josefin Sans" pitchFamily="2" charset="0"/>
                <a:ea typeface="Calibri" panose="020F0502020204030204" pitchFamily="34" charset="0"/>
                <a:cs typeface="Calibri" panose="020F0502020204030204" pitchFamily="34" charset="0"/>
              </a:rPr>
              <a:t>: </a:t>
            </a:r>
            <a:r>
              <a:rPr lang="es-ES" sz="4400" dirty="0">
                <a:effectLst/>
                <a:latin typeface="Josefin Sans" pitchFamily="2" charset="0"/>
                <a:ea typeface="Calibri" panose="020F0502020204030204" pitchFamily="34" charset="0"/>
                <a:cs typeface="Calibri" panose="020F0502020204030204" pitchFamily="34" charset="0"/>
              </a:rPr>
              <a:t>La habilidad más básica en el proceso de comunicación y ayuda a la entrega, es nuestra capacidad de escuchar atentamente al otro (Ivey, </a:t>
            </a:r>
            <a:r>
              <a:rPr lang="es-ES" sz="4400" dirty="0" err="1">
                <a:effectLst/>
                <a:latin typeface="Josefin Sans" pitchFamily="2" charset="0"/>
                <a:ea typeface="Calibri" panose="020F0502020204030204" pitchFamily="34" charset="0"/>
                <a:cs typeface="Calibri" panose="020F0502020204030204" pitchFamily="34" charset="0"/>
              </a:rPr>
              <a:t>Gluckstern</a:t>
            </a:r>
            <a:r>
              <a:rPr lang="es-ES" sz="4400" dirty="0">
                <a:effectLst/>
                <a:latin typeface="Josefin Sans" pitchFamily="2" charset="0"/>
                <a:ea typeface="Calibri" panose="020F0502020204030204" pitchFamily="34" charset="0"/>
                <a:cs typeface="Calibri" panose="020F0502020204030204" pitchFamily="34" charset="0"/>
              </a:rPr>
              <a:t> &amp; Ivey, 1996). La escucha atenta, según </a:t>
            </a:r>
            <a:r>
              <a:rPr lang="es-ES" sz="4400" dirty="0" err="1">
                <a:effectLst/>
                <a:latin typeface="Josefin Sans" pitchFamily="2" charset="0"/>
                <a:ea typeface="Calibri" panose="020F0502020204030204" pitchFamily="34" charset="0"/>
                <a:cs typeface="Calibri" panose="020F0502020204030204" pitchFamily="34" charset="0"/>
              </a:rPr>
              <a:t>Dimopoulou</a:t>
            </a:r>
            <a:r>
              <a:rPr lang="es-ES" sz="4400" dirty="0">
                <a:effectLst/>
                <a:latin typeface="Josefin Sans" pitchFamily="2" charset="0"/>
                <a:ea typeface="Calibri" panose="020F0502020204030204" pitchFamily="34" charset="0"/>
                <a:cs typeface="Calibri" panose="020F0502020204030204" pitchFamily="34" charset="0"/>
              </a:rPr>
              <a:t> (2011, 213), demostrada en el comportamiento verbal y no verbal cultural y socialmente apropiado del oyente, muestra al interlocutor que realmente estás con él y que te interesa escuchar lo que tiene que decir. Además de este valor terapéutico, también es una práctica basada en las habilidades que ayuda a aumentar la confianza en sí mismo y la autoestima del hablante. La escucha activa, según Ivey, </a:t>
            </a:r>
            <a:r>
              <a:rPr lang="es-ES" sz="4400" dirty="0" err="1">
                <a:effectLst/>
                <a:latin typeface="Josefin Sans" pitchFamily="2" charset="0"/>
                <a:ea typeface="Calibri" panose="020F0502020204030204" pitchFamily="34" charset="0"/>
                <a:cs typeface="Calibri" panose="020F0502020204030204" pitchFamily="34" charset="0"/>
              </a:rPr>
              <a:t>Gluckstern</a:t>
            </a:r>
            <a:r>
              <a:rPr lang="es-ES" sz="4400" dirty="0">
                <a:effectLst/>
                <a:latin typeface="Josefin Sans" pitchFamily="2" charset="0"/>
                <a:ea typeface="Calibri" panose="020F0502020204030204" pitchFamily="34" charset="0"/>
                <a:cs typeface="Calibri" panose="020F0502020204030204" pitchFamily="34" charset="0"/>
              </a:rPr>
              <a:t> e Ivey (1996), consta de cuatro dimensiones</a:t>
            </a:r>
            <a:r>
              <a:rPr lang="en-US" sz="4400" dirty="0">
                <a:effectLst/>
                <a:latin typeface="Josefin Sans" pitchFamily="2" charset="0"/>
                <a:ea typeface="Calibri" panose="020F0502020204030204" pitchFamily="34" charset="0"/>
                <a:cs typeface="Calibri" panose="020F0502020204030204" pitchFamily="34" charset="0"/>
              </a:rPr>
              <a:t>:</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effectLst/>
                <a:latin typeface="Josefin Sans" pitchFamily="2" charset="0"/>
                <a:ea typeface="Calibri" panose="020F0502020204030204" pitchFamily="34" charset="0"/>
                <a:cs typeface="Calibri" panose="020F0502020204030204" pitchFamily="34" charset="0"/>
              </a:rPr>
              <a:t>1.</a:t>
            </a:r>
            <a:r>
              <a:rPr lang="en-US" sz="4400" dirty="0">
                <a:effectLst/>
                <a:latin typeface="Josefin Sans" pitchFamily="2" charset="0"/>
                <a:ea typeface="Calibri" panose="020F0502020204030204" pitchFamily="34" charset="0"/>
                <a:cs typeface="Calibri" panose="020F0502020204030204" pitchFamily="34" charset="0"/>
              </a:rPr>
              <a:t> </a:t>
            </a:r>
            <a:r>
              <a:rPr lang="en-US" sz="4400" u="sng" dirty="0" err="1">
                <a:effectLst/>
                <a:latin typeface="Josefin Sans" pitchFamily="2" charset="0"/>
                <a:ea typeface="Calibri" panose="020F0502020204030204" pitchFamily="34" charset="0"/>
                <a:cs typeface="Calibri" panose="020F0502020204030204" pitchFamily="34" charset="0"/>
              </a:rPr>
              <a:t>Contacto</a:t>
            </a:r>
            <a:r>
              <a:rPr lang="en-US" sz="4400" u="sng" dirty="0">
                <a:effectLst/>
                <a:latin typeface="Josefin Sans" pitchFamily="2" charset="0"/>
                <a:ea typeface="Calibri" panose="020F0502020204030204" pitchFamily="34" charset="0"/>
                <a:cs typeface="Calibri" panose="020F0502020204030204" pitchFamily="34" charset="0"/>
              </a:rPr>
              <a:t> visual</a:t>
            </a:r>
            <a:r>
              <a:rPr lang="en-US" sz="4400" dirty="0">
                <a:effectLst/>
                <a:latin typeface="Josefin Sans" pitchFamily="2" charset="0"/>
                <a:ea typeface="Calibri" panose="020F0502020204030204" pitchFamily="34" charset="0"/>
                <a:cs typeface="Calibri" panose="020F0502020204030204" pitchFamily="34" charset="0"/>
              </a:rPr>
              <a:t>: </a:t>
            </a:r>
            <a:r>
              <a:rPr lang="es-ES" sz="4400" dirty="0">
                <a:effectLst/>
                <a:latin typeface="Josefin Sans" pitchFamily="2" charset="0"/>
                <a:ea typeface="Calibri" panose="020F0502020204030204" pitchFamily="34" charset="0"/>
                <a:cs typeface="Calibri" panose="020F0502020204030204" pitchFamily="34" charset="0"/>
              </a:rPr>
              <a:t>el enfoque de la mirada en la persona que habla</a:t>
            </a:r>
            <a:r>
              <a:rPr lang="en-US" sz="4400" dirty="0">
                <a:effectLst/>
                <a:latin typeface="Josefin Sans" pitchFamily="2" charset="0"/>
                <a:ea typeface="Calibri" panose="020F0502020204030204" pitchFamily="34" charset="0"/>
                <a:cs typeface="Calibri" panose="020F0502020204030204" pitchFamily="34" charset="0"/>
              </a:rPr>
              <a:t>.</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effectLst/>
                <a:latin typeface="Josefin Sans" pitchFamily="2" charset="0"/>
                <a:ea typeface="Calibri" panose="020F0502020204030204" pitchFamily="34" charset="0"/>
                <a:cs typeface="Calibri" panose="020F0502020204030204" pitchFamily="34" charset="0"/>
              </a:rPr>
              <a:t>2</a:t>
            </a:r>
            <a:r>
              <a:rPr lang="en-US" sz="4400" dirty="0">
                <a:effectLst/>
                <a:latin typeface="Josefin Sans" pitchFamily="2" charset="0"/>
                <a:ea typeface="Calibri" panose="020F0502020204030204" pitchFamily="34" charset="0"/>
                <a:cs typeface="Calibri" panose="020F0502020204030204" pitchFamily="34" charset="0"/>
              </a:rPr>
              <a:t>. </a:t>
            </a:r>
            <a:r>
              <a:rPr lang="en-US" sz="4400" u="sng" dirty="0" err="1">
                <a:effectLst/>
                <a:latin typeface="Josefin Sans" pitchFamily="2" charset="0"/>
                <a:ea typeface="Calibri" panose="020F0502020204030204" pitchFamily="34" charset="0"/>
                <a:cs typeface="Calibri" panose="020F0502020204030204" pitchFamily="34" charset="0"/>
              </a:rPr>
              <a:t>Lenguaje</a:t>
            </a:r>
            <a:r>
              <a:rPr lang="en-US" sz="4400" u="sng" dirty="0">
                <a:effectLst/>
                <a:latin typeface="Josefin Sans" pitchFamily="2" charset="0"/>
                <a:ea typeface="Calibri" panose="020F0502020204030204" pitchFamily="34" charset="0"/>
                <a:cs typeface="Calibri" panose="020F0502020204030204" pitchFamily="34" charset="0"/>
              </a:rPr>
              <a:t> corporal</a:t>
            </a:r>
            <a:r>
              <a:rPr lang="en-US" sz="4400" dirty="0">
                <a:effectLst/>
                <a:latin typeface="Josefin Sans" pitchFamily="2" charset="0"/>
                <a:ea typeface="Calibri" panose="020F0502020204030204" pitchFamily="34" charset="0"/>
                <a:cs typeface="Calibri" panose="020F0502020204030204" pitchFamily="34" charset="0"/>
              </a:rPr>
              <a:t>: </a:t>
            </a:r>
            <a:r>
              <a:rPr lang="es-ES" sz="4400" dirty="0">
                <a:effectLst/>
                <a:latin typeface="Josefin Sans" pitchFamily="2" charset="0"/>
                <a:ea typeface="Calibri" panose="020F0502020204030204" pitchFamily="34" charset="0"/>
                <a:cs typeface="Calibri" panose="020F0502020204030204" pitchFamily="34" charset="0"/>
              </a:rPr>
              <a:t>comunica al otro que estamos dispuestos a escucharle</a:t>
            </a:r>
            <a:r>
              <a:rPr lang="en-US" sz="4400" dirty="0">
                <a:effectLst/>
                <a:latin typeface="Josefin Sans" pitchFamily="2" charset="0"/>
                <a:ea typeface="Calibri" panose="020F0502020204030204" pitchFamily="34" charset="0"/>
                <a:cs typeface="Calibri" panose="020F0502020204030204" pitchFamily="34" charset="0"/>
              </a:rPr>
              <a:t>.</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effectLst/>
                <a:latin typeface="Josefin Sans" pitchFamily="2" charset="0"/>
                <a:ea typeface="Calibri" panose="020F0502020204030204" pitchFamily="34" charset="0"/>
                <a:cs typeface="Calibri" panose="020F0502020204030204" pitchFamily="34" charset="0"/>
              </a:rPr>
              <a:t>3</a:t>
            </a:r>
            <a:r>
              <a:rPr lang="en-US" sz="4400" dirty="0">
                <a:effectLst/>
                <a:latin typeface="Josefin Sans" pitchFamily="2" charset="0"/>
                <a:ea typeface="Calibri" panose="020F0502020204030204" pitchFamily="34" charset="0"/>
                <a:cs typeface="Calibri" panose="020F0502020204030204" pitchFamily="34" charset="0"/>
              </a:rPr>
              <a:t>. </a:t>
            </a:r>
            <a:r>
              <a:rPr lang="en-US" sz="4400" u="sng" dirty="0" err="1">
                <a:effectLst/>
                <a:latin typeface="Josefin Sans" pitchFamily="2" charset="0"/>
                <a:ea typeface="Calibri" panose="020F0502020204030204" pitchFamily="34" charset="0"/>
                <a:cs typeface="Calibri" panose="020F0502020204030204" pitchFamily="34" charset="0"/>
              </a:rPr>
              <a:t>Aspectos</a:t>
            </a:r>
            <a:r>
              <a:rPr lang="en-US" sz="4400" u="sng" dirty="0">
                <a:effectLst/>
                <a:latin typeface="Josefin Sans" pitchFamily="2" charset="0"/>
                <a:ea typeface="Calibri" panose="020F0502020204030204" pitchFamily="34" charset="0"/>
                <a:cs typeface="Calibri" panose="020F0502020204030204" pitchFamily="34" charset="0"/>
              </a:rPr>
              <a:t> </a:t>
            </a:r>
            <a:r>
              <a:rPr lang="en-US" sz="4400" u="sng" dirty="0" err="1">
                <a:effectLst/>
                <a:latin typeface="Josefin Sans" pitchFamily="2" charset="0"/>
                <a:ea typeface="Calibri" panose="020F0502020204030204" pitchFamily="34" charset="0"/>
                <a:cs typeface="Calibri" panose="020F0502020204030204" pitchFamily="34" charset="0"/>
              </a:rPr>
              <a:t>vocales</a:t>
            </a:r>
            <a:r>
              <a:rPr lang="en-US" sz="4400" dirty="0">
                <a:effectLst/>
                <a:latin typeface="Josefin Sans" pitchFamily="2" charset="0"/>
                <a:ea typeface="Calibri" panose="020F0502020204030204" pitchFamily="34" charset="0"/>
                <a:cs typeface="Calibri" panose="020F0502020204030204" pitchFamily="34" charset="0"/>
              </a:rPr>
              <a:t>: </a:t>
            </a:r>
            <a:r>
              <a:rPr lang="es-ES" sz="4400" dirty="0">
                <a:effectLst/>
                <a:latin typeface="Josefin Sans" pitchFamily="2" charset="0"/>
                <a:ea typeface="Calibri" panose="020F0502020204030204" pitchFamily="34" charset="0"/>
                <a:cs typeface="Calibri" panose="020F0502020204030204" pitchFamily="34" charset="0"/>
              </a:rPr>
              <a:t>el tono, el ritmo, el timbre y el volumen de nuestra voz indican si realmente escuchamos al interlocutor</a:t>
            </a:r>
            <a:r>
              <a:rPr lang="en-US" sz="4400" dirty="0">
                <a:effectLst/>
                <a:latin typeface="Josefin Sans" pitchFamily="2" charset="0"/>
                <a:ea typeface="Calibri" panose="020F0502020204030204" pitchFamily="34" charset="0"/>
                <a:cs typeface="Calibri" panose="020F0502020204030204" pitchFamily="34" charset="0"/>
              </a:rPr>
              <a:t>.</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effectLst/>
                <a:latin typeface="Josefin Sans" pitchFamily="2" charset="0"/>
                <a:ea typeface="Calibri" panose="020F0502020204030204" pitchFamily="34" charset="0"/>
                <a:cs typeface="Calibri" panose="020F0502020204030204" pitchFamily="34" charset="0"/>
              </a:rPr>
              <a:t>4.</a:t>
            </a:r>
            <a:r>
              <a:rPr lang="en-US" sz="4400" dirty="0">
                <a:effectLst/>
                <a:latin typeface="Josefin Sans" pitchFamily="2" charset="0"/>
                <a:ea typeface="Calibri" panose="020F0502020204030204" pitchFamily="34" charset="0"/>
                <a:cs typeface="Calibri" panose="020F0502020204030204" pitchFamily="34" charset="0"/>
              </a:rPr>
              <a:t> </a:t>
            </a:r>
            <a:r>
              <a:rPr lang="en-US" sz="4400" u="sng" dirty="0" err="1">
                <a:latin typeface="Josefin Sans" pitchFamily="2" charset="0"/>
                <a:ea typeface="Calibri" panose="020F0502020204030204" pitchFamily="34" charset="0"/>
                <a:cs typeface="Calibri" panose="020F0502020204030204" pitchFamily="34" charset="0"/>
              </a:rPr>
              <a:t>S</a:t>
            </a:r>
            <a:r>
              <a:rPr lang="en-US" sz="4400" u="sng" dirty="0" err="1">
                <a:effectLst/>
                <a:latin typeface="Josefin Sans" pitchFamily="2" charset="0"/>
                <a:ea typeface="Calibri" panose="020F0502020204030204" pitchFamily="34" charset="0"/>
                <a:cs typeface="Calibri" panose="020F0502020204030204" pitchFamily="34" charset="0"/>
              </a:rPr>
              <a:t>ecuencia</a:t>
            </a:r>
            <a:r>
              <a:rPr lang="en-US" sz="4400" u="sng" dirty="0">
                <a:effectLst/>
                <a:latin typeface="Josefin Sans" pitchFamily="2" charset="0"/>
                <a:ea typeface="Calibri" panose="020F0502020204030204" pitchFamily="34" charset="0"/>
                <a:cs typeface="Calibri" panose="020F0502020204030204" pitchFamily="34" charset="0"/>
              </a:rPr>
              <a:t> verbal</a:t>
            </a:r>
            <a:r>
              <a:rPr lang="en-US" sz="4400" dirty="0">
                <a:effectLst/>
                <a:latin typeface="Josefin Sans" pitchFamily="2" charset="0"/>
                <a:ea typeface="Calibri" panose="020F0502020204030204" pitchFamily="34" charset="0"/>
                <a:cs typeface="Calibri" panose="020F0502020204030204" pitchFamily="34" charset="0"/>
              </a:rPr>
              <a:t>: </a:t>
            </a:r>
            <a:r>
              <a:rPr lang="es-ES" sz="4400" dirty="0">
                <a:effectLst/>
                <a:latin typeface="Josefin Sans" pitchFamily="2" charset="0"/>
                <a:ea typeface="Calibri" panose="020F0502020204030204" pitchFamily="34" charset="0"/>
                <a:cs typeface="Calibri" panose="020F0502020204030204" pitchFamily="34" charset="0"/>
              </a:rPr>
              <a:t>la capacidad de ceñirse al tema, sin interrumpir ni preocuparse por las respuestas</a:t>
            </a:r>
            <a:r>
              <a:rPr lang="en-US" sz="4400" dirty="0">
                <a:effectLst/>
                <a:latin typeface="Josefin Sans" pitchFamily="2" charset="0"/>
                <a:ea typeface="Calibri" panose="020F0502020204030204" pitchFamily="34" charset="0"/>
                <a:cs typeface="Calibri" panose="020F0502020204030204" pitchFamily="34" charset="0"/>
              </a:rPr>
              <a:t>.</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solidFill>
                  <a:srgbClr val="FFC652"/>
                </a:solidFill>
                <a:effectLst/>
                <a:latin typeface="Josefin Sans" pitchFamily="2" charset="0"/>
                <a:ea typeface="Calibri" panose="020F0502020204030204" pitchFamily="34" charset="0"/>
                <a:cs typeface="Calibri" panose="020F0502020204030204" pitchFamily="34" charset="0"/>
              </a:rPr>
              <a:t>PRÁCTICA</a:t>
            </a:r>
            <a:r>
              <a:rPr lang="en-US" sz="4400" b="1" dirty="0">
                <a:effectLst/>
                <a:latin typeface="Josefin Sans" pitchFamily="2" charset="0"/>
                <a:ea typeface="Calibri" panose="020F0502020204030204" pitchFamily="34" charset="0"/>
                <a:cs typeface="Calibri" panose="020F0502020204030204" pitchFamily="34" charset="0"/>
              </a:rPr>
              <a:t>: </a:t>
            </a:r>
            <a:r>
              <a:rPr lang="es-ES" sz="4400" dirty="0">
                <a:effectLst/>
                <a:latin typeface="Josefin Sans" pitchFamily="2" charset="0"/>
                <a:ea typeface="Calibri" panose="020F0502020204030204" pitchFamily="34" charset="0"/>
                <a:cs typeface="Calibri" panose="020F0502020204030204" pitchFamily="34" charset="0"/>
              </a:rPr>
              <a:t>El proceso de escucha consiste en comprender lo que el profesor/formador ha oído. La comprensión "se refiere a la capacidad de descodificar un mensaje, dándole el significado adecuado" (</a:t>
            </a:r>
            <a:r>
              <a:rPr lang="es-ES" sz="4400" dirty="0" err="1">
                <a:effectLst/>
                <a:latin typeface="Josefin Sans" pitchFamily="2" charset="0"/>
                <a:ea typeface="Calibri" panose="020F0502020204030204" pitchFamily="34" charset="0"/>
                <a:cs typeface="Calibri" panose="020F0502020204030204" pitchFamily="34" charset="0"/>
              </a:rPr>
              <a:t>Verderber</a:t>
            </a:r>
            <a:r>
              <a:rPr lang="es-ES" sz="4400" dirty="0">
                <a:effectLst/>
                <a:latin typeface="Josefin Sans" pitchFamily="2" charset="0"/>
                <a:ea typeface="Calibri" panose="020F0502020204030204" pitchFamily="34" charset="0"/>
                <a:cs typeface="Calibri" panose="020F0502020204030204" pitchFamily="34" charset="0"/>
              </a:rPr>
              <a:t>, 1998, 202). La escucha activa requiere una interacción verbal, normalmente oral, con el interlocutor, basada en un seguimiento cuidadoso de lo que la persona dice y expresa a través de la comunicación no verbal. La actividad de escucha activa permite al formador parafrasear la información para garantizar la claridad y la comprensión y aplaca las necesidades emocionales del interlocutor. El formador no disminuye los sentimientos ni emite juicios sobre lo que se dice, sino que hay una clara aceptación de la declaración/conversación</a:t>
            </a:r>
            <a:r>
              <a:rPr lang="en-US" sz="4400" dirty="0">
                <a:effectLst/>
                <a:latin typeface="Josefin Sans" pitchFamily="2" charset="0"/>
                <a:ea typeface="Calibri" panose="020F0502020204030204" pitchFamily="34" charset="0"/>
                <a:cs typeface="Calibri" panose="020F0502020204030204" pitchFamily="34" charset="0"/>
              </a:rPr>
              <a:t>.</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solidFill>
                  <a:srgbClr val="FFC652"/>
                </a:solidFill>
                <a:effectLst/>
                <a:latin typeface="Josefin Sans" pitchFamily="2" charset="0"/>
                <a:ea typeface="Calibri" panose="020F0502020204030204" pitchFamily="34" charset="0"/>
                <a:cs typeface="Calibri" panose="020F0502020204030204" pitchFamily="34" charset="0"/>
              </a:rPr>
              <a:t>IMPACTO</a:t>
            </a:r>
            <a:r>
              <a:rPr lang="en-US" sz="4400" b="1" dirty="0">
                <a:latin typeface="Josefin Sans" pitchFamily="2" charset="0"/>
                <a:ea typeface="Calibri" panose="020F0502020204030204" pitchFamily="34" charset="0"/>
                <a:cs typeface="Calibri" panose="020F0502020204030204" pitchFamily="34" charset="0"/>
              </a:rPr>
              <a:t>: </a:t>
            </a:r>
            <a:r>
              <a:rPr lang="es-ES" sz="4400" dirty="0">
                <a:effectLst/>
                <a:latin typeface="Josefin Sans" pitchFamily="2" charset="0"/>
                <a:ea typeface="Calibri" panose="020F0502020204030204" pitchFamily="34" charset="0"/>
                <a:cs typeface="Calibri" panose="020F0502020204030204" pitchFamily="34" charset="0"/>
              </a:rPr>
              <a:t>La medición del impacto puede llevarse a cabo con una hoja de trabajo-cuestionario al final de una unidad/actividad, con preguntas abiertas o cerradas, redactada por el educador y que cubra los temas que decida evaluar. Además, los educadores deben introducir un diario reflexivo que deben completar los alumnos del curso indicando su aprendizaje, sus dificultades, su autoevaluación y la comunicación continua a través de éste con el profesor. Por lo tanto, se necesitan materiales impresos y en línea para desarrollar un clima de comprensión entre todos los participantes, tanto los que tienen problemas de salud mental como los que no. </a:t>
            </a:r>
          </a:p>
          <a:p>
            <a:pPr algn="just">
              <a:lnSpc>
                <a:spcPct val="170000"/>
              </a:lnSpc>
              <a:spcAft>
                <a:spcPts val="800"/>
              </a:spcAft>
            </a:pPr>
            <a:r>
              <a:rPr lang="en-US" sz="4400" u="sng" dirty="0">
                <a:effectLst/>
                <a:latin typeface="Josefin Sans" pitchFamily="2" charset="0"/>
                <a:ea typeface="Calibri" panose="020F0502020204030204" pitchFamily="34" charset="0"/>
                <a:cs typeface="Calibri" panose="020F0502020204030204" pitchFamily="34" charset="0"/>
              </a:rPr>
              <a:t>Source</a:t>
            </a:r>
            <a:r>
              <a:rPr lang="en-US" sz="4400" u="sng"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4400" u="sng" dirty="0">
                <a:solidFill>
                  <a:schemeClr val="tx1"/>
                </a:solidFill>
                <a:effectLst/>
                <a:latin typeface="Josefin Sans"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http://www.moec.gov.cy/aethee/synedria/2014_teliko/2014_06_26_handbook_greek.pdf</a:t>
            </a:r>
            <a:r>
              <a:rPr lang="en-US" sz="4400" u="sng"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4400" u="sng" dirty="0">
              <a:solidFill>
                <a:schemeClr val="tx1"/>
              </a:solidFill>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endParaRPr lang="en-US" sz="4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E36285E9-0ED9-4CEC-A16D-6A5E3C69E951}"/>
              </a:ext>
            </a:extLst>
          </p:cNvPr>
          <p:cNvSpPr>
            <a:spLocks noGrp="1"/>
          </p:cNvSpPr>
          <p:nvPr>
            <p:ph type="body" sz="quarter" idx="17"/>
          </p:nvPr>
        </p:nvSpPr>
        <p:spPr>
          <a:xfrm>
            <a:off x="522768" y="104162"/>
            <a:ext cx="4070497" cy="595085"/>
          </a:xfrm>
        </p:spPr>
        <p:txBody>
          <a:bodyPr/>
          <a:lstStyle/>
          <a:p>
            <a:r>
              <a:rPr lang="en-US" dirty="0">
                <a:solidFill>
                  <a:srgbClr val="FFC652"/>
                </a:solidFill>
              </a:rPr>
              <a:t></a:t>
            </a:r>
            <a:r>
              <a:rPr lang="en-US" dirty="0"/>
              <a:t>	</a:t>
            </a:r>
            <a:r>
              <a:rPr lang="en-US" dirty="0">
                <a:effectLst>
                  <a:outerShdw blurRad="38100" dist="38100" dir="2700000" algn="tl">
                    <a:srgbClr val="000000">
                      <a:alpha val="43137"/>
                    </a:srgbClr>
                  </a:outerShdw>
                </a:effectLst>
              </a:rPr>
              <a:t>ESCUCHAR</a:t>
            </a:r>
          </a:p>
        </p:txBody>
      </p:sp>
    </p:spTree>
    <p:extLst>
      <p:ext uri="{BB962C8B-B14F-4D97-AF65-F5344CB8AC3E}">
        <p14:creationId xmlns:p14="http://schemas.microsoft.com/office/powerpoint/2010/main" val="37554249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5926D0-E184-44F6-B1E2-C502F2C17D07}"/>
              </a:ext>
            </a:extLst>
          </p:cNvPr>
          <p:cNvSpPr>
            <a:spLocks noGrp="1"/>
          </p:cNvSpPr>
          <p:nvPr>
            <p:ph type="body" sz="quarter" idx="16"/>
          </p:nvPr>
        </p:nvSpPr>
        <p:spPr>
          <a:xfrm>
            <a:off x="433191" y="620660"/>
            <a:ext cx="11161045" cy="6378207"/>
          </a:xfrm>
        </p:spPr>
        <p:txBody>
          <a:bodyPr>
            <a:normAutofit fontScale="25000" lnSpcReduction="20000"/>
          </a:bodyPr>
          <a:lstStyle/>
          <a:p>
            <a:pPr algn="just">
              <a:lnSpc>
                <a:spcPct val="170000"/>
              </a:lnSpc>
              <a:spcAft>
                <a:spcPts val="800"/>
              </a:spcAft>
            </a:pPr>
            <a:r>
              <a:rPr lang="en-US" sz="4800" b="1" dirty="0">
                <a:solidFill>
                  <a:srgbClr val="FFC652"/>
                </a:solidFill>
                <a:effectLst/>
                <a:latin typeface="Josefin Sans" pitchFamily="2" charset="0"/>
                <a:ea typeface="Calibri" panose="020F0502020204030204" pitchFamily="34" charset="0"/>
                <a:cs typeface="Calibri" panose="020F0502020204030204" pitchFamily="34" charset="0"/>
              </a:rPr>
              <a:t>TEORIA</a:t>
            </a:r>
            <a:r>
              <a:rPr lang="en-US" sz="4800" b="1" dirty="0">
                <a:effectLst/>
                <a:latin typeface="Josefin Sans" pitchFamily="2" charset="0"/>
                <a:ea typeface="Calibri" panose="020F0502020204030204" pitchFamily="34" charset="0"/>
                <a:cs typeface="Calibri" panose="020F0502020204030204" pitchFamily="34" charset="0"/>
              </a:rPr>
              <a:t>: </a:t>
            </a:r>
            <a:r>
              <a:rPr lang="es-ES" sz="4800" b="1" dirty="0">
                <a:effectLst/>
                <a:latin typeface="Josefin Sans" pitchFamily="2" charset="0"/>
                <a:ea typeface="Calibri" panose="020F0502020204030204" pitchFamily="34" charset="0"/>
                <a:cs typeface="Calibri" panose="020F0502020204030204" pitchFamily="34" charset="0"/>
              </a:rPr>
              <a:t>La flexibilidad cognitiva </a:t>
            </a:r>
            <a:r>
              <a:rPr lang="es-ES" sz="4800" dirty="0">
                <a:effectLst/>
                <a:latin typeface="Josefin Sans" pitchFamily="2" charset="0"/>
                <a:ea typeface="Calibri" panose="020F0502020204030204" pitchFamily="34" charset="0"/>
                <a:cs typeface="Calibri" panose="020F0502020204030204" pitchFamily="34" charset="0"/>
              </a:rPr>
              <a:t>es un concepto de promoción de la salud mental. La flexibilidad cognitiva se define como "la conciencia de que en cualquier situación hay opciones y alternativas disponibles, la voluntad de ser flexible y adaptarse a las situaciones, y la competencia para ser flexible (Kim &amp; </a:t>
            </a:r>
            <a:r>
              <a:rPr lang="es-ES" sz="4800" dirty="0" err="1">
                <a:effectLst/>
                <a:latin typeface="Josefin Sans" pitchFamily="2" charset="0"/>
                <a:ea typeface="Calibri" panose="020F0502020204030204" pitchFamily="34" charset="0"/>
                <a:cs typeface="Calibri" panose="020F0502020204030204" pitchFamily="34" charset="0"/>
              </a:rPr>
              <a:t>Omizo</a:t>
            </a:r>
            <a:r>
              <a:rPr lang="es-ES" sz="4800" dirty="0">
                <a:effectLst/>
                <a:latin typeface="Josefin Sans" pitchFamily="2" charset="0"/>
                <a:ea typeface="Calibri" panose="020F0502020204030204" pitchFamily="34" charset="0"/>
                <a:cs typeface="Calibri" panose="020F0502020204030204" pitchFamily="34" charset="0"/>
              </a:rPr>
              <a:t>, 2006,), y se posiciona como asociada a la salud mental positiva. </a:t>
            </a:r>
            <a:endParaRPr lang="en-US" sz="48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800" b="1" dirty="0">
                <a:solidFill>
                  <a:srgbClr val="FFC652"/>
                </a:solidFill>
                <a:effectLst/>
                <a:latin typeface="Josefin Sans" pitchFamily="2" charset="0"/>
                <a:ea typeface="Calibri" panose="020F0502020204030204" pitchFamily="34" charset="0"/>
                <a:cs typeface="Calibri" panose="020F0502020204030204" pitchFamily="34" charset="0"/>
              </a:rPr>
              <a:t>PRÁCTICA: </a:t>
            </a:r>
            <a:r>
              <a:rPr lang="es-ES" sz="4800" dirty="0">
                <a:solidFill>
                  <a:schemeClr val="tx1"/>
                </a:solidFill>
                <a:effectLst/>
                <a:latin typeface="Josefin Sans" pitchFamily="2" charset="0"/>
                <a:ea typeface="Calibri" panose="020F0502020204030204" pitchFamily="34" charset="0"/>
                <a:cs typeface="Calibri" panose="020F0502020204030204" pitchFamily="34" charset="0"/>
              </a:rPr>
              <a:t>El formador crea una historia que refleja la situación para su análisis. Las posiciones y el contenido de los roles conducen a contradicciones o conflictos. El educador presentará el contexto de la historia y dará información sobre cada papel</a:t>
            </a:r>
            <a:r>
              <a:rPr lang="en-US" sz="4800" dirty="0">
                <a:effectLst/>
                <a:latin typeface="Josefin Sans" pitchFamily="2" charset="0"/>
                <a:ea typeface="Calibri" panose="020F0502020204030204" pitchFamily="34" charset="0"/>
                <a:cs typeface="Calibri" panose="020F0502020204030204" pitchFamily="34" charset="0"/>
              </a:rPr>
              <a:t>. </a:t>
            </a:r>
            <a:r>
              <a:rPr lang="es-ES" sz="4800" dirty="0">
                <a:effectLst/>
                <a:latin typeface="Josefin Sans" pitchFamily="2" charset="0"/>
                <a:ea typeface="Calibri" panose="020F0502020204030204" pitchFamily="34" charset="0"/>
                <a:cs typeface="Calibri" panose="020F0502020204030204" pitchFamily="34" charset="0"/>
              </a:rPr>
              <a:t>A continuación se narra la historia para responder a las preguntas aclaratorias pertinentes. Se pide a los participantes que elijan los papeles, cada papel puede ser "interpretado" por más de una persona, para dar la oportunidad de representar todos los "puntos de vista internos" y los dilemas, que suponemos tiene el jugador de rol. El formador pide a cada uno de los grupos de jugadores que se reúnan por separado para permitirles pensar, revisar y planificar sus acciones/comportamientos futuros. </a:t>
            </a:r>
            <a:r>
              <a:rPr lang="es-ES" sz="4800" dirty="0">
                <a:latin typeface="Josefin Sans" pitchFamily="2" charset="0"/>
                <a:ea typeface="Calibri" panose="020F0502020204030204" pitchFamily="34" charset="0"/>
                <a:cs typeface="Calibri" panose="020F0502020204030204" pitchFamily="34" charset="0"/>
              </a:rPr>
              <a:t>A continuación se narra la historia para responder a las preguntas aclaratorias pertinentes. Se pide a los participantes que elijan los papeles, cada papel puede ser "interpretado" por más de una persona, para dar la oportunidad de representar todos los "puntos de vista internos" y los dilemas, que suponemos tiene el jugador de rol. El formador de adultos pide a cada uno de los grupos de jugadores que se reúnan por separado para permitirles pensar, revisar y planificar sus acciones/comportamientos futuros.</a:t>
            </a:r>
          </a:p>
          <a:p>
            <a:pPr algn="just">
              <a:lnSpc>
                <a:spcPct val="170000"/>
              </a:lnSpc>
              <a:spcAft>
                <a:spcPts val="800"/>
              </a:spcAft>
            </a:pPr>
            <a:r>
              <a:rPr lang="en-US" sz="4800" b="1" dirty="0">
                <a:solidFill>
                  <a:srgbClr val="FFC652"/>
                </a:solidFill>
                <a:effectLst/>
                <a:latin typeface="Josefin Sans" pitchFamily="2" charset="0"/>
                <a:ea typeface="Calibri" panose="020F0502020204030204" pitchFamily="34" charset="0"/>
                <a:cs typeface="Calibri" panose="020F0502020204030204" pitchFamily="34" charset="0"/>
              </a:rPr>
              <a:t>IMPACTO:  </a:t>
            </a:r>
            <a:r>
              <a:rPr lang="es-ES" sz="4800" dirty="0">
                <a:effectLst/>
                <a:latin typeface="Josefin Sans" pitchFamily="2" charset="0"/>
                <a:ea typeface="Calibri" panose="020F0502020204030204" pitchFamily="34" charset="0"/>
                <a:cs typeface="Calibri" panose="020F0502020204030204" pitchFamily="34" charset="0"/>
              </a:rPr>
              <a:t>A través de este proceso, la flexibilidad del educador, así como la de los alumnos, se hará evidente. Las únicas herramientas necesarias son la imaginación y la facilidad para adaptarse a nuevas situaciones.  En el siguiente enlace podrá ver un juego diseñado para entrenar la flexibilidad cognitiva, una </a:t>
            </a:r>
            <a:r>
              <a:rPr lang="es-ES" sz="4800" dirty="0" err="1">
                <a:effectLst/>
                <a:latin typeface="Josefin Sans" pitchFamily="2" charset="0"/>
                <a:ea typeface="Calibri" panose="020F0502020204030204" pitchFamily="34" charset="0"/>
                <a:cs typeface="Calibri" panose="020F0502020204030204" pitchFamily="34" charset="0"/>
              </a:rPr>
              <a:t>sub-habilitación</a:t>
            </a:r>
            <a:r>
              <a:rPr lang="es-ES" sz="4800" dirty="0">
                <a:effectLst/>
                <a:latin typeface="Josefin Sans" pitchFamily="2" charset="0"/>
                <a:ea typeface="Calibri" panose="020F0502020204030204" pitchFamily="34" charset="0"/>
                <a:cs typeface="Calibri" panose="020F0502020204030204" pitchFamily="34" charset="0"/>
              </a:rPr>
              <a:t> de las funciones ejecutivas. La flexibilidad cognitiva implica inhibir una perspectiva previa y considerar una nueva perspectiva (</a:t>
            </a:r>
            <a:r>
              <a:rPr lang="es-ES" sz="4800" dirty="0" err="1">
                <a:effectLst/>
                <a:latin typeface="Josefin Sans" pitchFamily="2" charset="0"/>
                <a:ea typeface="Calibri" panose="020F0502020204030204" pitchFamily="34" charset="0"/>
                <a:cs typeface="Calibri" panose="020F0502020204030204" pitchFamily="34" charset="0"/>
              </a:rPr>
              <a:t>Diamond</a:t>
            </a:r>
            <a:r>
              <a:rPr lang="es-ES" sz="4800" dirty="0">
                <a:effectLst/>
                <a:latin typeface="Josefin Sans" pitchFamily="2" charset="0"/>
                <a:ea typeface="Calibri" panose="020F0502020204030204" pitchFamily="34" charset="0"/>
                <a:cs typeface="Calibri" panose="020F0502020204030204" pitchFamily="34" charset="0"/>
              </a:rPr>
              <a:t>, 2013)</a:t>
            </a:r>
            <a:r>
              <a:rPr lang="en-GB" sz="4800" b="0" i="0" dirty="0">
                <a:solidFill>
                  <a:srgbClr val="444444"/>
                </a:solidFill>
                <a:effectLst/>
                <a:latin typeface="Josefin Sans" pitchFamily="2" charset="0"/>
              </a:rPr>
              <a:t>.</a:t>
            </a:r>
          </a:p>
          <a:p>
            <a:pPr algn="just">
              <a:lnSpc>
                <a:spcPct val="170000"/>
              </a:lnSpc>
              <a:spcBef>
                <a:spcPts val="600"/>
              </a:spcBef>
              <a:spcAft>
                <a:spcPts val="800"/>
              </a:spcAft>
            </a:pPr>
            <a:r>
              <a:rPr lang="en-GB" sz="4800" b="0" i="0" dirty="0">
                <a:solidFill>
                  <a:srgbClr val="444444"/>
                </a:solidFill>
                <a:effectLst/>
                <a:latin typeface="Josefin Sans" pitchFamily="2" charset="0"/>
              </a:rPr>
              <a:t>https://create.nyu.edu/projects/smartsuite/allyoucanet/ </a:t>
            </a:r>
            <a:r>
              <a:rPr lang="en-US" sz="4800" dirty="0">
                <a:effectLst/>
                <a:latin typeface="Josefin Sans" pitchFamily="2" charset="0"/>
                <a:ea typeface="Calibri" panose="020F0502020204030204" pitchFamily="34" charset="0"/>
                <a:cs typeface="Calibri" panose="020F0502020204030204" pitchFamily="34" charset="0"/>
              </a:rPr>
              <a:t>Sources:(</a:t>
            </a:r>
            <a:r>
              <a:rPr lang="en-US" sz="4800" u="sng" dirty="0">
                <a:solidFill>
                  <a:srgbClr val="0563C1"/>
                </a:solidFill>
                <a:effectLst/>
                <a:latin typeface="Arial Narrow" panose="020B0606020202030204" pitchFamily="34" charset="0"/>
                <a:ea typeface="Calibri" panose="020F0502020204030204" pitchFamily="34" charset="0"/>
                <a:cs typeface="Calibri" panose="020F0502020204030204" pitchFamily="34" charset="0"/>
                <a:hlinkClick r:id="rId2"/>
              </a:rPr>
              <a:t>https://blogs.sch.gr/politism/files/2017/10/%CE%95%CE%BD%CE%B5%CF%81%CE%B3%CE%B7%CF%84%CE%B9%CE%BA%CE%AD%CF%82-%CE%95%CE%BA%CF%80%CE%B1%CE%B9%CE%B4%CE%B5%CF%85%CF%84%CE%B9%CE%BA%CE%AD%CF%82-%CE%A4%CE%B5%CF%87%CE%BD%CE%B9%CE%BA%CE%AD%CF%82-%CE%91.-%CE%9A%CF%8C%CE%BA%CE%BA%CE%BF%CF%82.pdf</a:t>
            </a:r>
            <a:r>
              <a:rPr lang="en-US" sz="4800" dirty="0">
                <a:effectLst/>
                <a:latin typeface="Arial Narrow" panose="020B0606020202030204" pitchFamily="34" charset="0"/>
                <a:ea typeface="Calibri" panose="020F0502020204030204" pitchFamily="34" charset="0"/>
                <a:cs typeface="Calibri" panose="020F0502020204030204" pitchFamily="34" charset="0"/>
              </a:rPr>
              <a:t>)</a:t>
            </a:r>
            <a:endParaRPr lang="en-US" sz="4800" dirty="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70000"/>
              </a:lnSpc>
              <a:spcAft>
                <a:spcPts val="800"/>
              </a:spcAft>
            </a:pPr>
            <a:r>
              <a:rPr lang="en-US" sz="4800" dirty="0">
                <a:effectLst/>
                <a:latin typeface="Josefin Sans" pitchFamily="2" charset="0"/>
                <a:ea typeface="Calibri" panose="020F0502020204030204" pitchFamily="34" charset="0"/>
                <a:cs typeface="Calibri" panose="020F0502020204030204" pitchFamily="34" charset="0"/>
              </a:rPr>
              <a:t> </a:t>
            </a:r>
            <a:endParaRPr lang="en-US" sz="48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4497D2DB-E489-4F25-8EB1-C001B3597CBB}"/>
              </a:ext>
            </a:extLst>
          </p:cNvPr>
          <p:cNvSpPr>
            <a:spLocks noGrp="1"/>
          </p:cNvSpPr>
          <p:nvPr>
            <p:ph type="body" sz="quarter" idx="17"/>
          </p:nvPr>
        </p:nvSpPr>
        <p:spPr>
          <a:xfrm>
            <a:off x="76201" y="0"/>
            <a:ext cx="6575715" cy="729873"/>
          </a:xfrm>
        </p:spPr>
        <p:txBody>
          <a:bodyPr/>
          <a:lstStyle/>
          <a:p>
            <a:r>
              <a:rPr lang="en-US" dirty="0"/>
              <a:t>	</a:t>
            </a:r>
            <a:r>
              <a:rPr lang="en-US" dirty="0" err="1"/>
              <a:t>Flexibilidad</a:t>
            </a:r>
            <a:endParaRPr lang="en-US" dirty="0"/>
          </a:p>
        </p:txBody>
      </p:sp>
    </p:spTree>
    <p:extLst>
      <p:ext uri="{BB962C8B-B14F-4D97-AF65-F5344CB8AC3E}">
        <p14:creationId xmlns:p14="http://schemas.microsoft.com/office/powerpoint/2010/main" val="2388737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n-US" dirty="0"/>
              <a:t>CONTENIDO</a:t>
            </a:r>
          </a:p>
        </p:txBody>
      </p:sp>
      <p:sp>
        <p:nvSpPr>
          <p:cNvPr id="69" name="Text Placeholder 68">
            <a:extLst>
              <a:ext uri="{FF2B5EF4-FFF2-40B4-BE49-F238E27FC236}">
                <a16:creationId xmlns:a16="http://schemas.microsoft.com/office/drawing/2014/main" id="{3712CBF0-B0BB-B842-8793-6F9F6B15737A}"/>
              </a:ext>
            </a:extLst>
          </p:cNvPr>
          <p:cNvSpPr>
            <a:spLocks noGrp="1"/>
          </p:cNvSpPr>
          <p:nvPr>
            <p:ph type="body" sz="quarter" idx="19"/>
          </p:nvPr>
        </p:nvSpPr>
        <p:spPr>
          <a:xfrm>
            <a:off x="1589103" y="1590527"/>
            <a:ext cx="1842781" cy="1324800"/>
          </a:xfrm>
        </p:spPr>
        <p:txBody>
          <a:bodyPr/>
          <a:lstStyle/>
          <a:p>
            <a:r>
              <a:rPr lang="es-ES" dirty="0">
                <a:solidFill>
                  <a:srgbClr val="FFC000"/>
                </a:solidFill>
                <a:effectLst>
                  <a:outerShdw blurRad="38100" dist="38100" dir="2700000" algn="tl">
                    <a:srgbClr val="000000">
                      <a:alpha val="43137"/>
                    </a:srgbClr>
                  </a:outerShdw>
                </a:effectLst>
              </a:rPr>
              <a:t>Tema 1   Módulo 1  </a:t>
            </a:r>
          </a:p>
          <a:p>
            <a:r>
              <a:rPr lang="es-ES" sz="1800" dirty="0"/>
              <a:t>Introducción a la prescripción social</a:t>
            </a:r>
          </a:p>
        </p:txBody>
      </p:sp>
      <p:sp>
        <p:nvSpPr>
          <p:cNvPr id="71" name="Text Placeholder 70">
            <a:extLst>
              <a:ext uri="{FF2B5EF4-FFF2-40B4-BE49-F238E27FC236}">
                <a16:creationId xmlns:a16="http://schemas.microsoft.com/office/drawing/2014/main" id="{D3EDDC81-65FD-F042-8F24-5491CD392921}"/>
              </a:ext>
            </a:extLst>
          </p:cNvPr>
          <p:cNvSpPr>
            <a:spLocks noGrp="1"/>
          </p:cNvSpPr>
          <p:nvPr>
            <p:ph type="body" sz="quarter" idx="21"/>
          </p:nvPr>
        </p:nvSpPr>
        <p:spPr>
          <a:xfrm>
            <a:off x="4259741" y="1650015"/>
            <a:ext cx="1752990" cy="1324800"/>
          </a:xfrm>
        </p:spPr>
        <p:txBody>
          <a:bodyPr/>
          <a:lstStyle/>
          <a:p>
            <a:pPr algn="ctr"/>
            <a:r>
              <a:rPr lang="es-ES" dirty="0">
                <a:solidFill>
                  <a:srgbClr val="FFC000"/>
                </a:solidFill>
                <a:effectLst>
                  <a:outerShdw blurRad="38100" dist="38100" dir="2700000" algn="tl">
                    <a:srgbClr val="000000">
                      <a:alpha val="43137"/>
                    </a:srgbClr>
                  </a:outerShdw>
                </a:effectLst>
              </a:rPr>
              <a:t>Tema 1   Módulo 2  </a:t>
            </a:r>
          </a:p>
          <a:p>
            <a:r>
              <a:rPr lang="es-ES" sz="1800" dirty="0"/>
              <a:t>Papel del profesional de la salud y la asistencia</a:t>
            </a:r>
            <a:endParaRPr lang="en-US" sz="1800" dirty="0"/>
          </a:p>
        </p:txBody>
      </p:sp>
      <p:sp>
        <p:nvSpPr>
          <p:cNvPr id="73" name="Text Placeholder 72">
            <a:extLst>
              <a:ext uri="{FF2B5EF4-FFF2-40B4-BE49-F238E27FC236}">
                <a16:creationId xmlns:a16="http://schemas.microsoft.com/office/drawing/2014/main" id="{DFF17F44-CA33-624D-A474-DA7A3ACD311A}"/>
              </a:ext>
            </a:extLst>
          </p:cNvPr>
          <p:cNvSpPr>
            <a:spLocks noGrp="1"/>
          </p:cNvSpPr>
          <p:nvPr>
            <p:ph type="body" sz="quarter" idx="23"/>
          </p:nvPr>
        </p:nvSpPr>
        <p:spPr>
          <a:xfrm>
            <a:off x="6771965" y="1650015"/>
            <a:ext cx="1752990" cy="1324800"/>
          </a:xfrm>
        </p:spPr>
        <p:txBody>
          <a:bodyPr/>
          <a:lstStyle/>
          <a:p>
            <a:pPr algn="ctr"/>
            <a:r>
              <a:rPr lang="es-ES" dirty="0">
                <a:solidFill>
                  <a:srgbClr val="FFC000"/>
                </a:solidFill>
                <a:effectLst>
                  <a:outerShdw blurRad="38100" dist="38100" dir="2700000" algn="tl">
                    <a:srgbClr val="000000">
                      <a:alpha val="43137"/>
                    </a:srgbClr>
                  </a:outerShdw>
                </a:effectLst>
              </a:rPr>
              <a:t>Tema 1   Módulo 2  </a:t>
            </a:r>
          </a:p>
          <a:p>
            <a:r>
              <a:rPr lang="es-ES" sz="1800" dirty="0"/>
              <a:t>La prescripción social en acción</a:t>
            </a:r>
            <a:endParaRPr lang="en-US" dirty="0"/>
          </a:p>
        </p:txBody>
      </p:sp>
      <p:sp>
        <p:nvSpPr>
          <p:cNvPr id="75" name="Text Placeholder 74">
            <a:extLst>
              <a:ext uri="{FF2B5EF4-FFF2-40B4-BE49-F238E27FC236}">
                <a16:creationId xmlns:a16="http://schemas.microsoft.com/office/drawing/2014/main" id="{7BCD766D-E386-A24D-84E6-9EE64555CB4C}"/>
              </a:ext>
            </a:extLst>
          </p:cNvPr>
          <p:cNvSpPr>
            <a:spLocks noGrp="1"/>
          </p:cNvSpPr>
          <p:nvPr>
            <p:ph type="body" sz="quarter" idx="25"/>
          </p:nvPr>
        </p:nvSpPr>
        <p:spPr>
          <a:xfrm>
            <a:off x="9344968" y="1650015"/>
            <a:ext cx="1842781" cy="1443779"/>
          </a:xfrm>
        </p:spPr>
        <p:txBody>
          <a:bodyPr/>
          <a:lstStyle/>
          <a:p>
            <a:r>
              <a:rPr lang="en-US" dirty="0">
                <a:solidFill>
                  <a:srgbClr val="FFC000"/>
                </a:solidFill>
                <a:effectLst>
                  <a:outerShdw blurRad="38100" dist="38100" dir="2700000" algn="tl">
                    <a:srgbClr val="000000">
                      <a:alpha val="43137"/>
                    </a:srgbClr>
                  </a:outerShdw>
                </a:effectLst>
              </a:rPr>
              <a:t>topic 1 Module 4</a:t>
            </a:r>
          </a:p>
          <a:p>
            <a:r>
              <a:rPr lang="es-ES" sz="1800" dirty="0"/>
              <a:t>Alcance y colaboración para el éxito de la prescripción social</a:t>
            </a:r>
            <a:endParaRPr lang="en-US" dirty="0"/>
          </a:p>
        </p:txBody>
      </p:sp>
      <p:sp>
        <p:nvSpPr>
          <p:cNvPr id="68" name="Text Placeholder 67">
            <a:extLst>
              <a:ext uri="{FF2B5EF4-FFF2-40B4-BE49-F238E27FC236}">
                <a16:creationId xmlns:a16="http://schemas.microsoft.com/office/drawing/2014/main" id="{1E54137F-9A78-1243-9DBC-6F42378384D9}"/>
              </a:ext>
            </a:extLst>
          </p:cNvPr>
          <p:cNvSpPr>
            <a:spLocks noGrp="1"/>
          </p:cNvSpPr>
          <p:nvPr>
            <p:ph type="body" sz="quarter" idx="18"/>
          </p:nvPr>
        </p:nvSpPr>
        <p:spPr/>
        <p:txBody>
          <a:bodyPr/>
          <a:lstStyle/>
          <a:p>
            <a:r>
              <a:rPr lang="en-US" dirty="0"/>
              <a:t>1</a:t>
            </a:r>
          </a:p>
        </p:txBody>
      </p:sp>
      <p:sp>
        <p:nvSpPr>
          <p:cNvPr id="70" name="Text Placeholder 69">
            <a:extLst>
              <a:ext uri="{FF2B5EF4-FFF2-40B4-BE49-F238E27FC236}">
                <a16:creationId xmlns:a16="http://schemas.microsoft.com/office/drawing/2014/main" id="{A11B5297-91AA-6E43-96A1-1CCB5F0EED44}"/>
              </a:ext>
            </a:extLst>
          </p:cNvPr>
          <p:cNvSpPr>
            <a:spLocks noGrp="1"/>
          </p:cNvSpPr>
          <p:nvPr>
            <p:ph type="body" sz="quarter" idx="20"/>
          </p:nvPr>
        </p:nvSpPr>
        <p:spPr/>
        <p:txBody>
          <a:bodyPr/>
          <a:lstStyle/>
          <a:p>
            <a:r>
              <a:rPr lang="en-US" dirty="0"/>
              <a:t>2</a:t>
            </a:r>
          </a:p>
        </p:txBody>
      </p:sp>
      <p:sp>
        <p:nvSpPr>
          <p:cNvPr id="72" name="Text Placeholder 71">
            <a:extLst>
              <a:ext uri="{FF2B5EF4-FFF2-40B4-BE49-F238E27FC236}">
                <a16:creationId xmlns:a16="http://schemas.microsoft.com/office/drawing/2014/main" id="{41BB1296-7E83-3D4C-8CBF-BD441927F701}"/>
              </a:ext>
            </a:extLst>
          </p:cNvPr>
          <p:cNvSpPr>
            <a:spLocks noGrp="1"/>
          </p:cNvSpPr>
          <p:nvPr>
            <p:ph type="body" sz="quarter" idx="22"/>
          </p:nvPr>
        </p:nvSpPr>
        <p:spPr/>
        <p:txBody>
          <a:bodyPr/>
          <a:lstStyle/>
          <a:p>
            <a:r>
              <a:rPr lang="en-US" dirty="0"/>
              <a:t>3</a:t>
            </a:r>
          </a:p>
        </p:txBody>
      </p:sp>
      <p:sp>
        <p:nvSpPr>
          <p:cNvPr id="74" name="Text Placeholder 73">
            <a:extLst>
              <a:ext uri="{FF2B5EF4-FFF2-40B4-BE49-F238E27FC236}">
                <a16:creationId xmlns:a16="http://schemas.microsoft.com/office/drawing/2014/main" id="{2393A928-B9C0-F545-9E5C-1180B28354C9}"/>
              </a:ext>
            </a:extLst>
          </p:cNvPr>
          <p:cNvSpPr>
            <a:spLocks noGrp="1"/>
          </p:cNvSpPr>
          <p:nvPr>
            <p:ph type="body" sz="quarter" idx="24"/>
          </p:nvPr>
        </p:nvSpPr>
        <p:spPr/>
        <p:txBody>
          <a:bodyPr/>
          <a:lstStyle/>
          <a:p>
            <a:r>
              <a:rPr lang="en-US" dirty="0"/>
              <a:t>4</a:t>
            </a:r>
          </a:p>
        </p:txBody>
      </p:sp>
      <p:sp>
        <p:nvSpPr>
          <p:cNvPr id="76" name="Text Placeholder 75">
            <a:extLst>
              <a:ext uri="{FF2B5EF4-FFF2-40B4-BE49-F238E27FC236}">
                <a16:creationId xmlns:a16="http://schemas.microsoft.com/office/drawing/2014/main" id="{5F519ECC-8268-D94D-9FE3-8E75C4D7A0ED}"/>
              </a:ext>
            </a:extLst>
          </p:cNvPr>
          <p:cNvSpPr>
            <a:spLocks noGrp="1"/>
          </p:cNvSpPr>
          <p:nvPr>
            <p:ph type="body" sz="quarter" idx="26"/>
          </p:nvPr>
        </p:nvSpPr>
        <p:spPr>
          <a:xfrm>
            <a:off x="1661452" y="3685309"/>
            <a:ext cx="1742665" cy="1424253"/>
          </a:xfrm>
        </p:spPr>
        <p:txBody>
          <a:bodyPr/>
          <a:lstStyle/>
          <a:p>
            <a:pPr algn="ctr"/>
            <a:r>
              <a:rPr lang="es-ES" dirty="0">
                <a:solidFill>
                  <a:srgbClr val="FFC000"/>
                </a:solidFill>
                <a:effectLst>
                  <a:outerShdw blurRad="38100" dist="38100" dir="2700000" algn="tl">
                    <a:srgbClr val="000000">
                      <a:alpha val="43137"/>
                    </a:srgbClr>
                  </a:outerShdw>
                </a:effectLst>
              </a:rPr>
              <a:t>Tema 2   Módulo 1  </a:t>
            </a:r>
          </a:p>
          <a:p>
            <a:r>
              <a:rPr lang="es-ES" sz="1400" dirty="0"/>
              <a:t>Papel de los profesionales de la salud y la asistencia en el aprendizaje de los adultos y la comunidad</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a:p>
            <a:endParaRPr lang="en-US" dirty="0"/>
          </a:p>
        </p:txBody>
      </p:sp>
      <p:sp>
        <p:nvSpPr>
          <p:cNvPr id="77" name="Text Placeholder 76">
            <a:extLst>
              <a:ext uri="{FF2B5EF4-FFF2-40B4-BE49-F238E27FC236}">
                <a16:creationId xmlns:a16="http://schemas.microsoft.com/office/drawing/2014/main" id="{A3AF5C56-705E-C04F-B11F-32917F6947B7}"/>
              </a:ext>
            </a:extLst>
          </p:cNvPr>
          <p:cNvSpPr>
            <a:spLocks noGrp="1"/>
          </p:cNvSpPr>
          <p:nvPr>
            <p:ph type="body" sz="quarter" idx="27"/>
          </p:nvPr>
        </p:nvSpPr>
        <p:spPr>
          <a:xfrm>
            <a:off x="4259741" y="3685309"/>
            <a:ext cx="1752990" cy="1424253"/>
          </a:xfrm>
        </p:spPr>
        <p:txBody>
          <a:bodyPr/>
          <a:lstStyle/>
          <a:p>
            <a:pPr algn="ctr"/>
            <a:r>
              <a:rPr lang="es-ES" dirty="0">
                <a:solidFill>
                  <a:srgbClr val="FFC000"/>
                </a:solidFill>
                <a:effectLst>
                  <a:outerShdw blurRad="38100" dist="38100" dir="2700000" algn="tl">
                    <a:srgbClr val="000000">
                      <a:alpha val="43137"/>
                    </a:srgbClr>
                  </a:outerShdw>
                </a:effectLst>
              </a:rPr>
              <a:t>Tema 2   Módulo 2  </a:t>
            </a:r>
          </a:p>
          <a:p>
            <a:r>
              <a:rPr lang="es-ES" sz="1800" dirty="0"/>
              <a:t>Centrarse en las 7 habilidades de los educadores de adultos</a:t>
            </a:r>
            <a:endParaRPr lang="en-US" dirty="0"/>
          </a:p>
        </p:txBody>
      </p:sp>
      <p:sp>
        <p:nvSpPr>
          <p:cNvPr id="78" name="Text Placeholder 77">
            <a:extLst>
              <a:ext uri="{FF2B5EF4-FFF2-40B4-BE49-F238E27FC236}">
                <a16:creationId xmlns:a16="http://schemas.microsoft.com/office/drawing/2014/main" id="{75F03B04-87CE-3B48-9D19-5581AE41E68C}"/>
              </a:ext>
            </a:extLst>
          </p:cNvPr>
          <p:cNvSpPr>
            <a:spLocks noGrp="1"/>
          </p:cNvSpPr>
          <p:nvPr>
            <p:ph type="body" sz="quarter" idx="28"/>
          </p:nvPr>
        </p:nvSpPr>
        <p:spPr>
          <a:xfrm>
            <a:off x="6771965" y="3685309"/>
            <a:ext cx="1909859" cy="1424253"/>
          </a:xfrm>
        </p:spPr>
        <p:txBody>
          <a:bodyPr/>
          <a:lstStyle/>
          <a:p>
            <a:pPr algn="ctr"/>
            <a:r>
              <a:rPr lang="es-ES" dirty="0">
                <a:solidFill>
                  <a:srgbClr val="FFC000"/>
                </a:solidFill>
                <a:effectLst>
                  <a:outerShdw blurRad="38100" dist="38100" dir="2700000" algn="tl">
                    <a:srgbClr val="000000">
                      <a:alpha val="43137"/>
                    </a:srgbClr>
                  </a:outerShdw>
                </a:effectLst>
              </a:rPr>
              <a:t>Tema 2  Módulo 3  </a:t>
            </a:r>
          </a:p>
          <a:p>
            <a:r>
              <a:rPr lang="en-US" sz="1800" dirty="0" err="1"/>
              <a:t>Habilidades</a:t>
            </a:r>
            <a:r>
              <a:rPr lang="en-US" sz="1800" dirty="0"/>
              <a:t> de </a:t>
            </a:r>
            <a:r>
              <a:rPr lang="en-US" sz="1800" dirty="0" err="1"/>
              <a:t>comunicación</a:t>
            </a:r>
            <a:r>
              <a:rPr lang="en-US" sz="1800" dirty="0"/>
              <a:t> </a:t>
            </a:r>
            <a:r>
              <a:rPr lang="en-US" sz="1800" dirty="0" err="1"/>
              <a:t>avanzadas</a:t>
            </a:r>
            <a:endParaRPr lang="en-US" dirty="0"/>
          </a:p>
        </p:txBody>
      </p:sp>
      <p:sp>
        <p:nvSpPr>
          <p:cNvPr id="79" name="Text Placeholder 78">
            <a:extLst>
              <a:ext uri="{FF2B5EF4-FFF2-40B4-BE49-F238E27FC236}">
                <a16:creationId xmlns:a16="http://schemas.microsoft.com/office/drawing/2014/main" id="{565A8138-AB87-AC49-8053-5E1085967D2F}"/>
              </a:ext>
            </a:extLst>
          </p:cNvPr>
          <p:cNvSpPr>
            <a:spLocks noGrp="1"/>
          </p:cNvSpPr>
          <p:nvPr>
            <p:ph type="body" sz="quarter" idx="29"/>
          </p:nvPr>
        </p:nvSpPr>
        <p:spPr>
          <a:xfrm>
            <a:off x="9344968" y="3754634"/>
            <a:ext cx="1842781" cy="1443779"/>
          </a:xfrm>
        </p:spPr>
        <p:txBody>
          <a:bodyPr/>
          <a:lstStyle/>
          <a:p>
            <a:pPr algn="ctr"/>
            <a:r>
              <a:rPr lang="es-ES" dirty="0">
                <a:solidFill>
                  <a:srgbClr val="FFC000"/>
                </a:solidFill>
                <a:effectLst>
                  <a:outerShdw blurRad="38100" dist="38100" dir="2700000" algn="tl">
                    <a:srgbClr val="000000">
                      <a:alpha val="43137"/>
                    </a:srgbClr>
                  </a:outerShdw>
                </a:effectLst>
              </a:rPr>
              <a:t>Tema 2   Módulo 4</a:t>
            </a:r>
          </a:p>
          <a:p>
            <a:r>
              <a:rPr lang="en-US" sz="1800" dirty="0" err="1"/>
              <a:t>Alfabetización</a:t>
            </a:r>
            <a:r>
              <a:rPr lang="en-US" sz="1800" dirty="0"/>
              <a:t> sanitaria y </a:t>
            </a:r>
            <a:r>
              <a:rPr lang="en-US" sz="1800" dirty="0" err="1"/>
              <a:t>bienestar</a:t>
            </a:r>
            <a:endParaRPr lang="en-US" sz="1800" dirty="0"/>
          </a:p>
        </p:txBody>
      </p:sp>
      <p:sp>
        <p:nvSpPr>
          <p:cNvPr id="80" name="Text Placeholder 79">
            <a:extLst>
              <a:ext uri="{FF2B5EF4-FFF2-40B4-BE49-F238E27FC236}">
                <a16:creationId xmlns:a16="http://schemas.microsoft.com/office/drawing/2014/main" id="{FF24CAFE-B8B1-9F4F-AF76-03B008C37C38}"/>
              </a:ext>
            </a:extLst>
          </p:cNvPr>
          <p:cNvSpPr>
            <a:spLocks noGrp="1"/>
          </p:cNvSpPr>
          <p:nvPr>
            <p:ph type="body" sz="quarter" idx="30"/>
          </p:nvPr>
        </p:nvSpPr>
        <p:spPr/>
        <p:txBody>
          <a:bodyPr/>
          <a:lstStyle/>
          <a:p>
            <a:r>
              <a:rPr lang="en-US" dirty="0"/>
              <a:t>5</a:t>
            </a:r>
          </a:p>
        </p:txBody>
      </p:sp>
      <p:sp>
        <p:nvSpPr>
          <p:cNvPr id="81" name="Text Placeholder 80">
            <a:extLst>
              <a:ext uri="{FF2B5EF4-FFF2-40B4-BE49-F238E27FC236}">
                <a16:creationId xmlns:a16="http://schemas.microsoft.com/office/drawing/2014/main" id="{49688514-1BAD-F742-BB43-2489D29AAB76}"/>
              </a:ext>
            </a:extLst>
          </p:cNvPr>
          <p:cNvSpPr>
            <a:spLocks noGrp="1"/>
          </p:cNvSpPr>
          <p:nvPr>
            <p:ph type="body" sz="quarter" idx="31"/>
          </p:nvPr>
        </p:nvSpPr>
        <p:spPr/>
        <p:txBody>
          <a:bodyPr/>
          <a:lstStyle/>
          <a:p>
            <a:r>
              <a:rPr lang="en-US" dirty="0"/>
              <a:t>6</a:t>
            </a:r>
          </a:p>
        </p:txBody>
      </p:sp>
      <p:sp>
        <p:nvSpPr>
          <p:cNvPr id="82" name="Text Placeholder 81">
            <a:extLst>
              <a:ext uri="{FF2B5EF4-FFF2-40B4-BE49-F238E27FC236}">
                <a16:creationId xmlns:a16="http://schemas.microsoft.com/office/drawing/2014/main" id="{625D8B67-7501-3143-BC82-98E266B4D554}"/>
              </a:ext>
            </a:extLst>
          </p:cNvPr>
          <p:cNvSpPr>
            <a:spLocks noGrp="1"/>
          </p:cNvSpPr>
          <p:nvPr>
            <p:ph type="body" sz="quarter" idx="32"/>
          </p:nvPr>
        </p:nvSpPr>
        <p:spPr/>
        <p:txBody>
          <a:bodyPr/>
          <a:lstStyle/>
          <a:p>
            <a:r>
              <a:rPr lang="en-US" dirty="0"/>
              <a:t>7</a:t>
            </a:r>
          </a:p>
        </p:txBody>
      </p:sp>
      <p:sp>
        <p:nvSpPr>
          <p:cNvPr id="83" name="Text Placeholder 82">
            <a:extLst>
              <a:ext uri="{FF2B5EF4-FFF2-40B4-BE49-F238E27FC236}">
                <a16:creationId xmlns:a16="http://schemas.microsoft.com/office/drawing/2014/main" id="{02B3D339-8BD2-9F41-82F6-9D30AEA257B8}"/>
              </a:ext>
            </a:extLst>
          </p:cNvPr>
          <p:cNvSpPr>
            <a:spLocks noGrp="1"/>
          </p:cNvSpPr>
          <p:nvPr>
            <p:ph type="body" sz="quarter" idx="33"/>
          </p:nvPr>
        </p:nvSpPr>
        <p:spPr/>
        <p:txBody>
          <a:bodyPr/>
          <a:lstStyle/>
          <a:p>
            <a:r>
              <a:rPr lang="en-US" dirty="0"/>
              <a:t>8</a:t>
            </a:r>
          </a:p>
        </p:txBody>
      </p:sp>
    </p:spTree>
    <p:extLst>
      <p:ext uri="{BB962C8B-B14F-4D97-AF65-F5344CB8AC3E}">
        <p14:creationId xmlns:p14="http://schemas.microsoft.com/office/powerpoint/2010/main" val="14469260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490E6-CDEE-459F-AD31-A7CA6DBF443D}"/>
              </a:ext>
            </a:extLst>
          </p:cNvPr>
          <p:cNvSpPr>
            <a:spLocks noGrp="1"/>
          </p:cNvSpPr>
          <p:nvPr>
            <p:ph type="body" sz="quarter" idx="16"/>
          </p:nvPr>
        </p:nvSpPr>
        <p:spPr>
          <a:xfrm>
            <a:off x="134911" y="682170"/>
            <a:ext cx="11781317" cy="6175829"/>
          </a:xfrm>
        </p:spPr>
        <p:txBody>
          <a:bodyPr>
            <a:normAutofit fontScale="25000" lnSpcReduction="20000"/>
          </a:bodyPr>
          <a:lstStyle/>
          <a:p>
            <a:pPr algn="just">
              <a:lnSpc>
                <a:spcPct val="170000"/>
              </a:lnSpc>
              <a:spcAft>
                <a:spcPts val="800"/>
              </a:spcAft>
            </a:pPr>
            <a:r>
              <a:rPr lang="en-US" sz="4800" b="1" dirty="0">
                <a:solidFill>
                  <a:srgbClr val="FFC652"/>
                </a:solidFill>
                <a:effectLst/>
                <a:latin typeface="Josefin Sans" pitchFamily="2" charset="0"/>
                <a:ea typeface="Calibri" panose="020F0502020204030204" pitchFamily="34" charset="0"/>
                <a:cs typeface="Calibri" panose="020F0502020204030204" pitchFamily="34" charset="0"/>
              </a:rPr>
              <a:t>TEORIA</a:t>
            </a:r>
            <a:r>
              <a:rPr lang="en-US" sz="4800" dirty="0">
                <a:effectLst/>
                <a:latin typeface="Josefin Sans" pitchFamily="2" charset="0"/>
                <a:ea typeface="Calibri" panose="020F0502020204030204" pitchFamily="34" charset="0"/>
                <a:cs typeface="Calibri" panose="020F0502020204030204" pitchFamily="34" charset="0"/>
              </a:rPr>
              <a:t>: </a:t>
            </a:r>
            <a:r>
              <a:rPr lang="es-ES" sz="4400" dirty="0">
                <a:effectLst/>
                <a:latin typeface="Josefin Sans" pitchFamily="2" charset="0"/>
                <a:ea typeface="Calibri" panose="020F0502020204030204" pitchFamily="34" charset="0"/>
                <a:cs typeface="Calibri" panose="020F0502020204030204" pitchFamily="34" charset="0"/>
              </a:rPr>
              <a:t>Podemos ayudar a las personas vulnerables a comprender y priorizar sus necesidades -y a ser capaces de gestionar su salud con éxito- utilizando los principios del aprendizaje de adultos para sustentar nuestros esfuerzos de desarrollo de habilidades. La teoría del aprendizaje dirigida a adultos, también conocida como andragogía, se compone de varios principios. Tres de ellos están claramente relacionados con la asistencia a los pacientes en el desarrollo de habilidades de gestión de la salud</a:t>
            </a:r>
            <a:r>
              <a:rPr lang="en-US" sz="4400" dirty="0">
                <a:effectLst/>
                <a:latin typeface="Josefin Sans" pitchFamily="2" charset="0"/>
                <a:ea typeface="Calibri" panose="020F0502020204030204" pitchFamily="34" charset="0"/>
                <a:cs typeface="Calibri" panose="020F0502020204030204" pitchFamily="34" charset="0"/>
              </a:rPr>
              <a:t>.</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solidFill>
                  <a:srgbClr val="FFC652"/>
                </a:solidFill>
                <a:effectLst/>
                <a:latin typeface="Josefin Sans" pitchFamily="2" charset="0"/>
                <a:ea typeface="Calibri" panose="020F0502020204030204" pitchFamily="34" charset="0"/>
                <a:cs typeface="Calibri" panose="020F0502020204030204" pitchFamily="34" charset="0"/>
              </a:rPr>
              <a:t>PRÁCTICA:  </a:t>
            </a:r>
            <a:r>
              <a:rPr lang="en-US" sz="4400" dirty="0">
                <a:effectLst/>
                <a:latin typeface="Josefin Sans" pitchFamily="2" charset="0"/>
                <a:ea typeface="Calibri" panose="020F0502020204030204" pitchFamily="34" charset="0"/>
                <a:cs typeface="Calibri" panose="020F0502020204030204" pitchFamily="34" charset="0"/>
              </a:rPr>
              <a:t>•</a:t>
            </a:r>
            <a:r>
              <a:rPr lang="es-ES" sz="4400" dirty="0">
                <a:effectLst/>
                <a:latin typeface="Josefin Sans" pitchFamily="2" charset="0"/>
                <a:ea typeface="Calibri" panose="020F0502020204030204" pitchFamily="34" charset="0"/>
                <a:cs typeface="Calibri" panose="020F0502020204030204" pitchFamily="34" charset="0"/>
              </a:rPr>
              <a:t>Disposición para la enseñanza: Los adultos están dispuestos a aprender cuando necesitan información que les ayude a enfrentarse a retos reales.. Los adultos no tienen un "juicio" que refleje una calificación específica, sin embargo hay resultados de la vida real que pueden resultar de esta educación. Esto significa que los adultos se inspiran institucionalmente, como el deseo de mantener o mejorar su salud o su calidad de vida.</a:t>
            </a:r>
          </a:p>
          <a:p>
            <a:pPr algn="just">
              <a:lnSpc>
                <a:spcPct val="170000"/>
              </a:lnSpc>
              <a:spcAft>
                <a:spcPts val="800"/>
              </a:spcAft>
            </a:pPr>
            <a:r>
              <a:rPr lang="es-ES" sz="4400" dirty="0">
                <a:effectLst/>
                <a:latin typeface="Josefin Sans" pitchFamily="2" charset="0"/>
                <a:ea typeface="Calibri" panose="020F0502020204030204" pitchFamily="34" charset="0"/>
                <a:cs typeface="Calibri" panose="020F0502020204030204" pitchFamily="34" charset="0"/>
              </a:rPr>
              <a:t>Aprendizaje centrado en la tarea: En lugar de aprender todo sobre un tema, los adultos prefieren descubrir cómo adquirir una experiencia o resolver un problema concreto. El educador de adultos y los individuos tienen probablemente un tiempo limitado, en el que pueden reunirse y hacer el intercambio de experiencias, información y conocimientos. Pero los educadores tienen que desarrollar su sentido práctico, al tiempo que fomentan la confianza de las personas y hacen evolucionar sus propias habilidades. </a:t>
            </a:r>
          </a:p>
          <a:p>
            <a:pPr algn="just">
              <a:lnSpc>
                <a:spcPct val="170000"/>
              </a:lnSpc>
              <a:spcAft>
                <a:spcPts val="800"/>
              </a:spcAft>
            </a:pPr>
            <a:r>
              <a:rPr lang="en-US" sz="4400" dirty="0">
                <a:effectLst/>
                <a:latin typeface="Josefin Sans" pitchFamily="2" charset="0"/>
                <a:ea typeface="Calibri" panose="020F0502020204030204" pitchFamily="34" charset="0"/>
                <a:cs typeface="Calibri" panose="020F0502020204030204" pitchFamily="34" charset="0"/>
              </a:rPr>
              <a:t>•</a:t>
            </a:r>
            <a:r>
              <a:rPr lang="es-ES" sz="4400" dirty="0">
                <a:effectLst/>
                <a:latin typeface="Josefin Sans" pitchFamily="2" charset="0"/>
                <a:ea typeface="Calibri" panose="020F0502020204030204" pitchFamily="34" charset="0"/>
                <a:cs typeface="Calibri" panose="020F0502020204030204" pitchFamily="34" charset="0"/>
              </a:rPr>
              <a:t>En primer lugar, el formador debe ponerse en la posición de todos y comprender en la medida de lo posible sus sentimientos y pensamientos. Aunque esto pueda parecer una discusión que requiere mucho tiempo y que podría restarle tiempo a la "educación", puede ser un elemento crítico para el éxito.  El formador debe identificar y compartir las preocupaciones y esperanzas de los participantes para que juntos puedan trabajar en la búsqueda de soluciones, disipar las preocupaciones, abordar las interpretaciones erróneas y apoyar a los alumnos emocionalmente.</a:t>
            </a:r>
          </a:p>
          <a:p>
            <a:pPr algn="just">
              <a:lnSpc>
                <a:spcPct val="170000"/>
              </a:lnSpc>
              <a:spcAft>
                <a:spcPts val="800"/>
              </a:spcAft>
            </a:pPr>
            <a:r>
              <a:rPr lang="en-US" sz="4400" dirty="0">
                <a:effectLst/>
                <a:latin typeface="Josefin Sans" pitchFamily="2" charset="0"/>
                <a:ea typeface="Calibri" panose="020F0502020204030204" pitchFamily="34" charset="0"/>
                <a:cs typeface="Calibri" panose="020F0502020204030204" pitchFamily="34" charset="0"/>
              </a:rPr>
              <a:t>•</a:t>
            </a:r>
            <a:r>
              <a:rPr lang="es-ES" sz="4400" dirty="0">
                <a:effectLst/>
                <a:latin typeface="Josefin Sans" pitchFamily="2" charset="0"/>
                <a:ea typeface="Calibri" panose="020F0502020204030204" pitchFamily="34" charset="0"/>
                <a:cs typeface="Calibri" panose="020F0502020204030204" pitchFamily="34" charset="0"/>
              </a:rPr>
              <a:t>El siguiente paso es la comprensión de los formadores hacia las necesidades relacionadas con los alumnos. El vínculo entre el aprendizaje principal y la motivación intrínseca es otro nivel de preparación para el aprendizaje activo.</a:t>
            </a:r>
          </a:p>
          <a:p>
            <a:pPr algn="just">
              <a:lnSpc>
                <a:spcPct val="170000"/>
              </a:lnSpc>
              <a:spcAft>
                <a:spcPts val="800"/>
              </a:spcAft>
            </a:pPr>
            <a:r>
              <a:rPr lang="en-US" sz="4400" dirty="0">
                <a:effectLst/>
                <a:latin typeface="Josefin Sans" pitchFamily="2" charset="0"/>
                <a:ea typeface="Calibri" panose="020F0502020204030204" pitchFamily="34" charset="0"/>
                <a:cs typeface="Calibri" panose="020F0502020204030204" pitchFamily="34" charset="0"/>
              </a:rPr>
              <a:t>•</a:t>
            </a:r>
            <a:r>
              <a:rPr lang="es-ES" sz="4400" dirty="0">
                <a:effectLst/>
                <a:latin typeface="Josefin Sans" pitchFamily="2" charset="0"/>
                <a:ea typeface="Calibri" panose="020F0502020204030204" pitchFamily="34" charset="0"/>
                <a:cs typeface="Calibri" panose="020F0502020204030204" pitchFamily="34" charset="0"/>
              </a:rPr>
              <a:t>Por último, el uso de instrucciones sencillas y claras y el suministro de herramientas educativas son necesarios para ayudar a los procesos de aprendizaje. Como parte de este proceso, el formador pedirá a cada uno que demuestre individualmente la comprensión necesaria de cada una de las habilidades para integrar el aprendizaje. Por último, pero no por ello menos importante, se demostrará la existencia de consejos para tener más confianza en sí mismos a través de un debate práctico. Esencialmente, este ejercicio promueve la practicidad de los formadores hacia los individuos sociales vulnerables, sin el uso de materiales tangibles sólo a través de la discusión y la necesidad de autoayuda.</a:t>
            </a:r>
            <a:endParaRPr lang="en-US" sz="4400" dirty="0"/>
          </a:p>
        </p:txBody>
      </p:sp>
      <p:sp>
        <p:nvSpPr>
          <p:cNvPr id="3" name="Text Placeholder 2">
            <a:extLst>
              <a:ext uri="{FF2B5EF4-FFF2-40B4-BE49-F238E27FC236}">
                <a16:creationId xmlns:a16="http://schemas.microsoft.com/office/drawing/2014/main" id="{2C1C7E7B-7081-418A-B6BC-955FF0CF7F94}"/>
              </a:ext>
            </a:extLst>
          </p:cNvPr>
          <p:cNvSpPr>
            <a:spLocks noGrp="1"/>
          </p:cNvSpPr>
          <p:nvPr>
            <p:ph type="body" sz="quarter" idx="17"/>
          </p:nvPr>
        </p:nvSpPr>
        <p:spPr>
          <a:xfrm>
            <a:off x="618460" y="0"/>
            <a:ext cx="3554045" cy="682171"/>
          </a:xfrm>
        </p:spPr>
        <p:txBody>
          <a:bodyPr/>
          <a:lstStyle/>
          <a:p>
            <a:r>
              <a:rPr lang="en-US" dirty="0">
                <a:solidFill>
                  <a:srgbClr val="FFC652"/>
                </a:solidFill>
              </a:rPr>
              <a:t></a:t>
            </a:r>
            <a:r>
              <a:rPr lang="en-US" dirty="0"/>
              <a:t>	</a:t>
            </a:r>
            <a:r>
              <a:rPr lang="en-US" dirty="0" err="1">
                <a:effectLst>
                  <a:outerShdw blurRad="38100" dist="38100" dir="2700000" algn="tl">
                    <a:srgbClr val="000000">
                      <a:alpha val="43137"/>
                    </a:srgbClr>
                  </a:outerShdw>
                </a:effectLst>
              </a:rPr>
              <a:t>Resolutivo</a:t>
            </a:r>
            <a:r>
              <a:rPr lang="en-US" dirty="0">
                <a:effectLst>
                  <a:outerShdw blurRad="38100" dist="38100" dir="2700000" algn="tl">
                    <a:srgbClr val="000000">
                      <a:alpha val="43137"/>
                    </a:srgbClr>
                  </a:outerShdw>
                </a:effectLst>
              </a:rPr>
              <a:t>/a</a:t>
            </a:r>
          </a:p>
        </p:txBody>
      </p:sp>
    </p:spTree>
    <p:extLst>
      <p:ext uri="{BB962C8B-B14F-4D97-AF65-F5344CB8AC3E}">
        <p14:creationId xmlns:p14="http://schemas.microsoft.com/office/powerpoint/2010/main" val="32375031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7A89D-813C-4E0D-93C6-624865CF6DE5}"/>
              </a:ext>
            </a:extLst>
          </p:cNvPr>
          <p:cNvSpPr>
            <a:spLocks noGrp="1"/>
          </p:cNvSpPr>
          <p:nvPr>
            <p:ph type="body" sz="quarter" idx="16"/>
          </p:nvPr>
        </p:nvSpPr>
        <p:spPr>
          <a:xfrm>
            <a:off x="292964" y="973924"/>
            <a:ext cx="11441570" cy="5996065"/>
          </a:xfrm>
        </p:spPr>
        <p:txBody>
          <a:bodyPr>
            <a:noAutofit/>
          </a:bodyPr>
          <a:lstStyle/>
          <a:p>
            <a:pPr algn="just">
              <a:lnSpc>
                <a:spcPct val="150000"/>
              </a:lnSpc>
              <a:spcAft>
                <a:spcPts val="800"/>
              </a:spcAft>
            </a:pPr>
            <a:r>
              <a:rPr lang="en-US" sz="1200" b="1" dirty="0">
                <a:solidFill>
                  <a:srgbClr val="FFC652"/>
                </a:solidFill>
                <a:effectLst/>
                <a:latin typeface="Josefin Sans" pitchFamily="2" charset="0"/>
                <a:ea typeface="Calibri" panose="020F0502020204030204" pitchFamily="34" charset="0"/>
                <a:cs typeface="Calibri" panose="020F0502020204030204" pitchFamily="34" charset="0"/>
              </a:rPr>
              <a:t>TEORIA</a:t>
            </a:r>
            <a:r>
              <a:rPr lang="en-US" sz="1200" b="1" dirty="0">
                <a:effectLst/>
                <a:latin typeface="Josefin Sans" pitchFamily="2" charset="0"/>
                <a:ea typeface="Calibri" panose="020F0502020204030204" pitchFamily="34" charset="0"/>
                <a:cs typeface="Calibri" panose="020F0502020204030204" pitchFamily="34" charset="0"/>
              </a:rPr>
              <a:t>:  </a:t>
            </a:r>
            <a:r>
              <a:rPr lang="es-ES" sz="1200" dirty="0">
                <a:effectLst/>
                <a:latin typeface="Josefin Sans" pitchFamily="2" charset="0"/>
                <a:ea typeface="Calibri" panose="020F0502020204030204" pitchFamily="34" charset="0"/>
                <a:cs typeface="Calibri" panose="020F0502020204030204" pitchFamily="34" charset="0"/>
              </a:rPr>
              <a:t>No existe una única teoría "correcta" sobre cómo aprenden los adultos. Se define por el alumno, su motivación para aprender y la complejidad de la información. Hay lecciones que podemos tomar del aprendizaje de los adultos a la hora de diseñar lecciones/aprendizaje para aquellos con problemas de salud mental con el fin de ayudarles a entender, retener y luego actuar sobre su educación. Los formadores especializados en adultos deben ofrecerles el mayor control posible sobre su educación. Esto implica darles información que les permita buscar una nueva educación o acceder a ella cuando estén preparados. </a:t>
            </a:r>
            <a:r>
              <a:rPr lang="es-ES" sz="1200" dirty="0">
                <a:latin typeface="Josefin Sans" pitchFamily="2" charset="0"/>
                <a:ea typeface="Calibri" panose="020F0502020204030204" pitchFamily="34" charset="0"/>
                <a:cs typeface="Calibri" panose="020F0502020204030204" pitchFamily="34" charset="0"/>
              </a:rPr>
              <a:t>Estos</a:t>
            </a:r>
            <a:r>
              <a:rPr lang="es-ES" sz="1200" dirty="0">
                <a:effectLst/>
                <a:latin typeface="Josefin Sans" pitchFamily="2" charset="0"/>
                <a:ea typeface="Calibri" panose="020F0502020204030204" pitchFamily="34" charset="0"/>
                <a:cs typeface="Calibri" panose="020F0502020204030204" pitchFamily="34" charset="0"/>
              </a:rPr>
              <a:t> educadores utilizarán métodos y recursos educativos que puedan ayudarles a crear una herramienta constructiva y beneficiosa, relevante para su vida diaria. También pueden proporcionar una experiencia de colaboración y apoyo que permita a los alumnos adultos comprobar su progreso. Ya sea a través de preguntas de comprensión o de momentos de "</a:t>
            </a:r>
            <a:r>
              <a:rPr lang="es-ES" sz="1200" dirty="0" err="1">
                <a:effectLst/>
                <a:latin typeface="Josefin Sans" pitchFamily="2" charset="0"/>
                <a:ea typeface="Calibri" panose="020F0502020204030204" pitchFamily="34" charset="0"/>
                <a:cs typeface="Calibri" panose="020F0502020204030204" pitchFamily="34" charset="0"/>
              </a:rPr>
              <a:t>teach</a:t>
            </a:r>
            <a:r>
              <a:rPr lang="es-ES" sz="1200" dirty="0">
                <a:effectLst/>
                <a:latin typeface="Josefin Sans" pitchFamily="2" charset="0"/>
                <a:ea typeface="Calibri" panose="020F0502020204030204" pitchFamily="34" charset="0"/>
                <a:cs typeface="Calibri" panose="020F0502020204030204" pitchFamily="34" charset="0"/>
              </a:rPr>
              <a:t>-back". Es importante señalar que la educación de adultos puede ser una tarea difícil porque hay muchas cosas que están fuera de su control; sin embargo, se ha comprobado que si un alumno adulto establece sus propios objetivos de aprendizaje, es probable que el proceso de aprendizaje produzca un cambio sustancial</a:t>
            </a:r>
          </a:p>
          <a:p>
            <a:pPr algn="just">
              <a:lnSpc>
                <a:spcPct val="150000"/>
              </a:lnSpc>
              <a:spcAft>
                <a:spcPts val="800"/>
              </a:spcAft>
            </a:pPr>
            <a:r>
              <a:rPr lang="en-US" sz="1200" b="1" dirty="0">
                <a:solidFill>
                  <a:srgbClr val="FFC652"/>
                </a:solidFill>
                <a:latin typeface="Josefin Sans" pitchFamily="2" charset="0"/>
                <a:ea typeface="Calibri" panose="020F0502020204030204" pitchFamily="34" charset="0"/>
                <a:cs typeface="Calibri" panose="020F0502020204030204" pitchFamily="34" charset="0"/>
              </a:rPr>
              <a:t>PRÁCTICA</a:t>
            </a:r>
            <a:r>
              <a:rPr lang="en-US" sz="1200" dirty="0">
                <a:solidFill>
                  <a:srgbClr val="FFC652"/>
                </a:solidFill>
                <a:latin typeface="Josefin Sans" pitchFamily="2" charset="0"/>
                <a:ea typeface="Calibri" panose="020F0502020204030204" pitchFamily="34" charset="0"/>
                <a:cs typeface="Calibri" panose="020F0502020204030204" pitchFamily="34" charset="0"/>
              </a:rPr>
              <a:t>:  </a:t>
            </a:r>
            <a:r>
              <a:rPr lang="es-ES" sz="1200" dirty="0">
                <a:latin typeface="Josefin Sans" pitchFamily="2" charset="0"/>
                <a:ea typeface="Calibri" panose="020F0502020204030204" pitchFamily="34" charset="0"/>
                <a:cs typeface="Calibri" panose="020F0502020204030204" pitchFamily="34" charset="0"/>
              </a:rPr>
              <a:t>Fundamentalmente, es importante tener en cuenta que no todos los adultos aprenden de la misma manera, cada uno aporta su propio bagaje y conocimientos al aula. Una educación eficaz del paciente debe ser capaz de llegar a todo tipo de adultos y proporcionarles las herramientas que necesitan para sentar las bases de una mejor salud. Fuentes: (https://www.thewellnessnetwork.net/health-news-and-insights/blog/applying-adult-learning-theories/)</a:t>
            </a:r>
          </a:p>
          <a:p>
            <a:pPr algn="just">
              <a:lnSpc>
                <a:spcPct val="150000"/>
              </a:lnSpc>
              <a:spcAft>
                <a:spcPts val="800"/>
              </a:spcAft>
            </a:pPr>
            <a:r>
              <a:rPr lang="es-ES" sz="1200" dirty="0">
                <a:effectLst/>
                <a:latin typeface="Josefin Sans" pitchFamily="2" charset="0"/>
                <a:ea typeface="Calibri" panose="020F0502020204030204" pitchFamily="34" charset="0"/>
                <a:cs typeface="Calibri" panose="020F0502020204030204" pitchFamily="34" charset="0"/>
              </a:rPr>
              <a:t>Algunos juegos y herramientas que se pueden utilizar para aumentar la paciencia son juegos mentales cotidianos. Como jugar al ajedrez, que requiere concentración. También ayuda a desarrollar estrategias una característica de una mente lógica. y fortalece la capacidad de anticipación. Otro juego es el cubo de Rubik, que ayuda a desarrollar la memoria y a resolver problemas. Además, los rompecabezas desarrollan la paciencia, y los crucigramas pueden mejorar el desarrollo del lenguaje y el vocabulario</a:t>
            </a:r>
            <a:r>
              <a:rPr lang="en-US" sz="1200" dirty="0">
                <a:effectLst/>
                <a:latin typeface="Josefin Sans" pitchFamily="2" charset="0"/>
                <a:ea typeface="Calibri" panose="020F0502020204030204" pitchFamily="34" charset="0"/>
                <a:cs typeface="Calibri" panose="020F0502020204030204" pitchFamily="34" charset="0"/>
              </a:rPr>
              <a:t>. </a:t>
            </a:r>
            <a:endParaRPr lang="en-US" sz="12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200" b="1" dirty="0">
                <a:solidFill>
                  <a:srgbClr val="FFC652"/>
                </a:solidFill>
                <a:effectLst/>
                <a:latin typeface="Josefin Sans" pitchFamily="2" charset="0"/>
                <a:ea typeface="Calibri" panose="020F0502020204030204" pitchFamily="34" charset="0"/>
                <a:cs typeface="Calibri" panose="020F0502020204030204" pitchFamily="34" charset="0"/>
              </a:rPr>
              <a:t>IMPACTO</a:t>
            </a:r>
            <a:r>
              <a:rPr lang="en-US" sz="1200" b="1" dirty="0">
                <a:effectLst/>
                <a:latin typeface="Josefin Sans" pitchFamily="2" charset="0"/>
                <a:ea typeface="Calibri" panose="020F0502020204030204" pitchFamily="34" charset="0"/>
                <a:cs typeface="Calibri" panose="020F0502020204030204" pitchFamily="34" charset="0"/>
              </a:rPr>
              <a:t>: </a:t>
            </a:r>
            <a:r>
              <a:rPr lang="es-ES" sz="1200" dirty="0">
                <a:effectLst/>
                <a:latin typeface="Josefin Sans" pitchFamily="2" charset="0"/>
                <a:ea typeface="Calibri" panose="020F0502020204030204" pitchFamily="34" charset="0"/>
                <a:cs typeface="Calibri" panose="020F0502020204030204" pitchFamily="34" charset="0"/>
              </a:rPr>
              <a:t>Es muy fácil de encontrar, comprar y utilizar en una sala con un cierto número de alumnos. A través de estos juegos, se producirá el correspondiente desarrollo de la comunicación y la cooperación entre los alumnos.</a:t>
            </a:r>
            <a:endParaRPr lang="en-US" sz="1200" dirty="0">
              <a:effectLst/>
              <a:latin typeface="Josefin Sans" pitchFamily="2" charset="0"/>
              <a:ea typeface="Calibri" panose="020F050202020403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9A4FAA7-3FC3-4E6F-9F41-5A93406E55F5}"/>
              </a:ext>
            </a:extLst>
          </p:cNvPr>
          <p:cNvSpPr>
            <a:spLocks noGrp="1"/>
          </p:cNvSpPr>
          <p:nvPr>
            <p:ph type="body" sz="quarter" idx="17"/>
          </p:nvPr>
        </p:nvSpPr>
        <p:spPr>
          <a:xfrm>
            <a:off x="618461" y="159657"/>
            <a:ext cx="6575715" cy="889654"/>
          </a:xfrm>
        </p:spPr>
        <p:txBody>
          <a:bodyPr/>
          <a:lstStyle/>
          <a:p>
            <a:r>
              <a:rPr lang="en-US" dirty="0">
                <a:solidFill>
                  <a:srgbClr val="FFC652"/>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sz="6000" dirty="0" err="1">
                <a:effectLst>
                  <a:outerShdw blurRad="38100" dist="38100" dir="2700000" algn="tl">
                    <a:srgbClr val="000000">
                      <a:alpha val="43137"/>
                    </a:srgbClr>
                  </a:outerShdw>
                </a:effectLst>
              </a:rPr>
              <a:t>PaCIENCE</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365593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28D424-A909-46A0-94ED-FE10F46084E5}"/>
              </a:ext>
            </a:extLst>
          </p:cNvPr>
          <p:cNvSpPr>
            <a:spLocks noGrp="1"/>
          </p:cNvSpPr>
          <p:nvPr>
            <p:ph type="body" sz="quarter" idx="16"/>
          </p:nvPr>
        </p:nvSpPr>
        <p:spPr>
          <a:xfrm>
            <a:off x="565299" y="729571"/>
            <a:ext cx="11210259" cy="6415789"/>
          </a:xfrm>
        </p:spPr>
        <p:txBody>
          <a:bodyPr>
            <a:normAutofit fontScale="25000" lnSpcReduction="20000"/>
          </a:bodyPr>
          <a:lstStyle/>
          <a:p>
            <a:pPr algn="just">
              <a:lnSpc>
                <a:spcPct val="170000"/>
              </a:lnSpc>
              <a:spcAft>
                <a:spcPts val="800"/>
              </a:spcAft>
            </a:pPr>
            <a:r>
              <a:rPr lang="en-US" sz="4200" b="1" dirty="0">
                <a:solidFill>
                  <a:srgbClr val="FFC652"/>
                </a:solidFill>
                <a:effectLst/>
                <a:latin typeface="Josefin Sans" pitchFamily="2" charset="0"/>
                <a:ea typeface="Calibri" panose="020F0502020204030204" pitchFamily="34" charset="0"/>
                <a:cs typeface="Calibri" panose="020F0502020204030204" pitchFamily="34" charset="0"/>
              </a:rPr>
              <a:t>TEORIA</a:t>
            </a:r>
            <a:r>
              <a:rPr lang="en-US" sz="4200" b="1" dirty="0">
                <a:solidFill>
                  <a:schemeClr val="tx1"/>
                </a:solidFill>
                <a:effectLst/>
                <a:latin typeface="Josefin Sans" pitchFamily="2" charset="0"/>
                <a:ea typeface="Calibri" panose="020F0502020204030204" pitchFamily="34" charset="0"/>
                <a:cs typeface="Calibri" panose="020F0502020204030204" pitchFamily="34" charset="0"/>
              </a:rPr>
              <a:t>:  </a:t>
            </a:r>
            <a:r>
              <a:rPr lang="es-ES" sz="4200" dirty="0">
                <a:solidFill>
                  <a:schemeClr val="tx1"/>
                </a:solidFill>
                <a:effectLst/>
                <a:latin typeface="Josefin Sans" pitchFamily="2" charset="0"/>
                <a:ea typeface="Calibri" panose="020F0502020204030204" pitchFamily="34" charset="0"/>
                <a:cs typeface="Calibri" panose="020F0502020204030204" pitchFamily="34" charset="0"/>
              </a:rPr>
              <a:t>Muchos educadores integran el humor en su enseñanza con diversos grados de éxito. El humor y, por extensión, la risa son partes fundamentales de la interacción humana. Desde el punto de vista de la salud mental, el humor puede funcionar de muchas maneras. Los chistes, los juegos de palabras y otras formas de humor existen en muchos ámbitos de aplicación y práctica. Los investigadores afirman que filósofos y teólogos tan lejanos como Platón, Aristóteles y los autores de la Biblia hebrea fueron los primeros en abordar el humor como una parte importante de la vida humana (</a:t>
            </a:r>
            <a:r>
              <a:rPr lang="es-ES" sz="4200" dirty="0" err="1">
                <a:solidFill>
                  <a:schemeClr val="tx1"/>
                </a:solidFill>
                <a:effectLst/>
                <a:latin typeface="Josefin Sans" pitchFamily="2" charset="0"/>
                <a:ea typeface="Calibri" panose="020F0502020204030204" pitchFamily="34" charset="0"/>
                <a:cs typeface="Calibri" panose="020F0502020204030204" pitchFamily="34" charset="0"/>
              </a:rPr>
              <a:t>Morreall</a:t>
            </a:r>
            <a:r>
              <a:rPr lang="es-ES" sz="4200" dirty="0">
                <a:solidFill>
                  <a:schemeClr val="tx1"/>
                </a:solidFill>
                <a:effectLst/>
                <a:latin typeface="Josefin Sans" pitchFamily="2" charset="0"/>
                <a:ea typeface="Calibri" panose="020F0502020204030204" pitchFamily="34" charset="0"/>
                <a:cs typeface="Calibri" panose="020F0502020204030204" pitchFamily="34" charset="0"/>
              </a:rPr>
              <a:t>, 2008b), sin embargo, Raskin (2008) afirma que para que la investigación del humor sea tratada con seriedad no puede confundirse con una actividad divertida. Aplicar el humor dentro de un entorno educativo puede ser una habilidad intrincada. Este amplio conjunto de conocimientos que abarca diferentes contextos ha vinculado el humor con el afrontamiento y el estrés (Abel, 2002; </a:t>
            </a:r>
            <a:r>
              <a:rPr lang="es-ES" sz="4200" dirty="0" err="1">
                <a:solidFill>
                  <a:schemeClr val="tx1"/>
                </a:solidFill>
                <a:effectLst/>
                <a:latin typeface="Josefin Sans" pitchFamily="2" charset="0"/>
                <a:ea typeface="Calibri" panose="020F0502020204030204" pitchFamily="34" charset="0"/>
                <a:cs typeface="Calibri" panose="020F0502020204030204" pitchFamily="34" charset="0"/>
              </a:rPr>
              <a:t>Avtgis</a:t>
            </a:r>
            <a:r>
              <a:rPr lang="es-ES" sz="4200" dirty="0">
                <a:solidFill>
                  <a:schemeClr val="tx1"/>
                </a:solidFill>
                <a:effectLst/>
                <a:latin typeface="Josefin Sans" pitchFamily="2" charset="0"/>
                <a:ea typeface="Calibri" panose="020F0502020204030204" pitchFamily="34" charset="0"/>
                <a:cs typeface="Calibri" panose="020F0502020204030204" pitchFamily="34" charset="0"/>
              </a:rPr>
              <a:t>, &amp; </a:t>
            </a:r>
            <a:r>
              <a:rPr lang="es-ES" sz="4200" dirty="0" err="1">
                <a:solidFill>
                  <a:schemeClr val="tx1"/>
                </a:solidFill>
                <a:effectLst/>
                <a:latin typeface="Josefin Sans" pitchFamily="2" charset="0"/>
                <a:ea typeface="Calibri" panose="020F0502020204030204" pitchFamily="34" charset="0"/>
                <a:cs typeface="Calibri" panose="020F0502020204030204" pitchFamily="34" charset="0"/>
              </a:rPr>
              <a:t>Taber</a:t>
            </a:r>
            <a:r>
              <a:rPr lang="es-ES" sz="4200" dirty="0">
                <a:solidFill>
                  <a:schemeClr val="tx1"/>
                </a:solidFill>
                <a:effectLst/>
                <a:latin typeface="Josefin Sans" pitchFamily="2" charset="0"/>
                <a:ea typeface="Calibri" panose="020F0502020204030204" pitchFamily="34" charset="0"/>
                <a:cs typeface="Calibri" panose="020F0502020204030204" pitchFamily="34" charset="0"/>
              </a:rPr>
              <a:t>, 2006). </a:t>
            </a:r>
          </a:p>
          <a:p>
            <a:pPr algn="just">
              <a:lnSpc>
                <a:spcPct val="170000"/>
              </a:lnSpc>
              <a:spcAft>
                <a:spcPts val="800"/>
              </a:spcAft>
            </a:pPr>
            <a:r>
              <a:rPr lang="en-US" sz="4200" b="1" dirty="0">
                <a:solidFill>
                  <a:srgbClr val="FFC652"/>
                </a:solidFill>
                <a:latin typeface="Josefin Sans" pitchFamily="2" charset="0"/>
                <a:ea typeface="Calibri" panose="020F0502020204030204" pitchFamily="34" charset="0"/>
                <a:cs typeface="Calibri" panose="020F0502020204030204" pitchFamily="34" charset="0"/>
              </a:rPr>
              <a:t>PRÁCTICA</a:t>
            </a:r>
            <a:r>
              <a:rPr lang="en-US" sz="4200" b="1" dirty="0">
                <a:solidFill>
                  <a:schemeClr val="tx1"/>
                </a:solidFill>
                <a:latin typeface="Josefin Sans" pitchFamily="2" charset="0"/>
                <a:ea typeface="Calibri" panose="020F0502020204030204" pitchFamily="34" charset="0"/>
                <a:cs typeface="Calibri" panose="020F0502020204030204" pitchFamily="34" charset="0"/>
              </a:rPr>
              <a:t>: </a:t>
            </a:r>
            <a:r>
              <a:rPr lang="es-ES" sz="4200" dirty="0">
                <a:solidFill>
                  <a:schemeClr val="tx1"/>
                </a:solidFill>
                <a:latin typeface="Josefin Sans" pitchFamily="2" charset="0"/>
                <a:ea typeface="Calibri" panose="020F0502020204030204" pitchFamily="34" charset="0"/>
                <a:cs typeface="Calibri" panose="020F0502020204030204" pitchFamily="34" charset="0"/>
              </a:rPr>
              <a:t>Muchos educadores comienzan las clases con una historia o anécdota personal, lo que permite que el material didáctico cobre vida. Suelen narrar momentos y escenas divertidas de su infancia, su vida actual, sus nietos/mascotas, etc. La mayoría de las veces no tienen miedo de hacer el ridículo. Los formadores no se toman demasiado en serio y se ríen con la clase. Sobre todo, no son punzantes, ofensivos o excesivos en el uso del humor. Utilizan el humor con criterio, haciendo pequeños y a menudo sutiles intentos de</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a:t>
            </a:r>
          </a:p>
          <a:p>
            <a:pPr marL="288000" indent="-288000" algn="just">
              <a:lnSpc>
                <a:spcPct val="170000"/>
              </a:lnSpc>
              <a:spcAft>
                <a:spcPts val="800"/>
              </a:spcAft>
              <a:buFont typeface="Arial" panose="020B0604020202020204" pitchFamily="34" charset="0"/>
              <a:buChar char="•"/>
            </a:pP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 </a:t>
            </a:r>
            <a:r>
              <a:rPr lang="es-ES" sz="4800" dirty="0">
                <a:solidFill>
                  <a:schemeClr val="tx1"/>
                </a:solidFill>
                <a:latin typeface="Josefin Sans" pitchFamily="2" charset="0"/>
                <a:ea typeface="Calibri" panose="020F0502020204030204" pitchFamily="34" charset="0"/>
                <a:cs typeface="Calibri" panose="020F0502020204030204" pitchFamily="34" charset="0"/>
              </a:rPr>
              <a:t>Dificultades difusas que pueden experimentar los estudiantes</a:t>
            </a:r>
          </a:p>
          <a:p>
            <a:pPr marL="288000" indent="-288000" algn="just">
              <a:lnSpc>
                <a:spcPct val="170000"/>
              </a:lnSpc>
              <a:spcAft>
                <a:spcPts val="800"/>
              </a:spcAft>
              <a:buFont typeface="Arial" panose="020B0604020202020204" pitchFamily="34" charset="0"/>
              <a:buChar char="•"/>
            </a:pPr>
            <a:r>
              <a:rPr lang="es-ES" sz="4800" dirty="0">
                <a:solidFill>
                  <a:schemeClr val="tx1"/>
                </a:solidFill>
                <a:latin typeface="Josefin Sans" pitchFamily="2" charset="0"/>
                <a:ea typeface="Calibri" panose="020F0502020204030204" pitchFamily="34" charset="0"/>
                <a:cs typeface="Calibri" panose="020F0502020204030204" pitchFamily="34" charset="0"/>
              </a:rPr>
              <a:t>Empujar a los estudiantes a pensar de forma más crítica</a:t>
            </a:r>
          </a:p>
          <a:p>
            <a:pPr marL="288000" indent="-288000" algn="just">
              <a:lnSpc>
                <a:spcPct val="170000"/>
              </a:lnSpc>
              <a:spcAft>
                <a:spcPts val="800"/>
              </a:spcAft>
              <a:buFont typeface="Arial" panose="020B0604020202020204" pitchFamily="34" charset="0"/>
              <a:buChar char="•"/>
            </a:pPr>
            <a:r>
              <a:rPr lang="en-US" sz="4800" dirty="0">
                <a:solidFill>
                  <a:schemeClr val="tx1"/>
                </a:solidFill>
                <a:effectLst/>
                <a:latin typeface="Josefin Sans" pitchFamily="2" charset="0"/>
                <a:ea typeface="Calibri" panose="020F0502020204030204" pitchFamily="34" charset="0"/>
                <a:cs typeface="Calibri" panose="020F0502020204030204" pitchFamily="34" charset="0"/>
              </a:rPr>
              <a:t> </a:t>
            </a:r>
            <a:r>
              <a:rPr lang="es-ES" sz="4800" dirty="0">
                <a:solidFill>
                  <a:schemeClr val="tx1"/>
                </a:solidFill>
                <a:latin typeface="Josefin Sans" pitchFamily="2" charset="0"/>
                <a:ea typeface="Calibri" panose="020F0502020204030204" pitchFamily="34" charset="0"/>
                <a:cs typeface="Calibri" panose="020F0502020204030204" pitchFamily="34" charset="0"/>
              </a:rPr>
              <a:t>Captar y mantener la atención de los alumnos. </a:t>
            </a:r>
          </a:p>
          <a:p>
            <a:pPr algn="just">
              <a:lnSpc>
                <a:spcPct val="170000"/>
              </a:lnSpc>
              <a:spcAft>
                <a:spcPts val="800"/>
              </a:spcAft>
            </a:pPr>
            <a:r>
              <a:rPr lang="en-US" sz="4200" b="1" dirty="0">
                <a:solidFill>
                  <a:srgbClr val="FFC652"/>
                </a:solidFill>
                <a:effectLst/>
                <a:latin typeface="Josefin Sans" pitchFamily="2" charset="0"/>
                <a:ea typeface="Calibri" panose="020F0502020204030204" pitchFamily="34" charset="0"/>
                <a:cs typeface="Calibri" panose="020F0502020204030204" pitchFamily="34" charset="0"/>
              </a:rPr>
              <a:t>IMPACTO:  </a:t>
            </a:r>
            <a:r>
              <a:rPr lang="es-ES" sz="4200" dirty="0">
                <a:solidFill>
                  <a:schemeClr val="tx1"/>
                </a:solidFill>
                <a:effectLst/>
                <a:latin typeface="Josefin Sans" pitchFamily="2" charset="0"/>
                <a:ea typeface="Calibri" panose="020F0502020204030204" pitchFamily="34" charset="0"/>
                <a:cs typeface="Calibri" panose="020F0502020204030204" pitchFamily="34" charset="0"/>
              </a:rPr>
              <a:t>La implicación es que, junto a las habilidades de enseñanza sustantivas, una herramienta de aprendizaje muy eficaz es el humor. Hay que ser un buen contador de chistes y un buen intérprete. Esta incorporación del humor en la práctica docente no debería requerir materiales adicionales, sino simplemente el buen humor del formador para mejorar la experiencia de aprendizaje, De este modo, el humor puede cultivar una atmósfera abierta en el aula. El uso sensible del humor puede mejorar el ambiente en el aula.</a:t>
            </a:r>
          </a:p>
          <a:p>
            <a:pPr algn="just">
              <a:lnSpc>
                <a:spcPct val="170000"/>
              </a:lnSpc>
              <a:spcAft>
                <a:spcPts val="800"/>
              </a:spcAft>
            </a:pPr>
            <a:r>
              <a:rPr lang="es-ES" sz="4200"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a:t>
            </a:r>
            <a:r>
              <a:rPr lang="en-US" sz="4200" dirty="0">
                <a:solidFill>
                  <a:schemeClr val="tx1"/>
                </a:solidFill>
                <a:effectLst/>
                <a:latin typeface="Josefin Sans"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https://www.iup.edu/pse/files/programs/graduate_programs_r/instructional_design_and_technology_ma/paace_journal_of_lifelong_learning/volume_27,_2018/vivona.pdf</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4200" dirty="0">
              <a:solidFill>
                <a:schemeClr val="tx1"/>
              </a:solidFill>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1C230923-66DC-4E69-8A5C-A28CF001C79F}"/>
              </a:ext>
            </a:extLst>
          </p:cNvPr>
          <p:cNvSpPr>
            <a:spLocks noGrp="1"/>
          </p:cNvSpPr>
          <p:nvPr>
            <p:ph type="body" sz="quarter" idx="17"/>
          </p:nvPr>
        </p:nvSpPr>
        <p:spPr>
          <a:xfrm>
            <a:off x="416442" y="0"/>
            <a:ext cx="2851413" cy="809470"/>
          </a:xfrm>
        </p:spPr>
        <p:txBody>
          <a:bodyPr/>
          <a:lstStyle/>
          <a:p>
            <a:r>
              <a:rPr lang="en-US" dirty="0">
                <a:solidFill>
                  <a:srgbClr val="FFC652"/>
                </a:solidFill>
              </a:rPr>
              <a:t></a:t>
            </a:r>
            <a:r>
              <a:rPr lang="en-US" dirty="0"/>
              <a:t>   </a:t>
            </a:r>
            <a:r>
              <a:rPr lang="en-US" sz="6000" dirty="0" err="1"/>
              <a:t>HumOR</a:t>
            </a:r>
            <a:endParaRPr lang="en-US" sz="6000" dirty="0"/>
          </a:p>
        </p:txBody>
      </p:sp>
    </p:spTree>
    <p:extLst>
      <p:ext uri="{BB962C8B-B14F-4D97-AF65-F5344CB8AC3E}">
        <p14:creationId xmlns:p14="http://schemas.microsoft.com/office/powerpoint/2010/main" val="35330006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CFEF39-D074-4625-B9CD-7E87D0A546C3}"/>
              </a:ext>
            </a:extLst>
          </p:cNvPr>
          <p:cNvSpPr>
            <a:spLocks noGrp="1"/>
          </p:cNvSpPr>
          <p:nvPr>
            <p:ph type="body" sz="quarter" idx="16"/>
          </p:nvPr>
        </p:nvSpPr>
        <p:spPr>
          <a:xfrm>
            <a:off x="284813" y="925034"/>
            <a:ext cx="11304675" cy="5602320"/>
          </a:xfrm>
        </p:spPr>
        <p:txBody>
          <a:bodyPr>
            <a:normAutofit fontScale="92500" lnSpcReduction="10000"/>
          </a:bodyPr>
          <a:lstStyle/>
          <a:p>
            <a:pPr algn="just">
              <a:lnSpc>
                <a:spcPct val="150000"/>
              </a:lnSpc>
              <a:spcAft>
                <a:spcPts val="800"/>
              </a:spcAft>
            </a:pPr>
            <a:r>
              <a:rPr lang="en-US" sz="1300" b="1" dirty="0">
                <a:solidFill>
                  <a:srgbClr val="FFC652"/>
                </a:solidFill>
                <a:effectLst/>
                <a:latin typeface="Josefin Sans" pitchFamily="2" charset="0"/>
                <a:ea typeface="Calibri" panose="020F0502020204030204" pitchFamily="34" charset="0"/>
                <a:cs typeface="Calibri" panose="020F0502020204030204" pitchFamily="34" charset="0"/>
              </a:rPr>
              <a:t>TEORÍA:   </a:t>
            </a:r>
            <a:r>
              <a:rPr lang="es-ES" sz="1300" dirty="0">
                <a:effectLst/>
                <a:latin typeface="Josefin Sans" pitchFamily="2" charset="0"/>
                <a:ea typeface="Calibri" panose="020F0502020204030204" pitchFamily="34" charset="0"/>
                <a:cs typeface="Calibri" panose="020F0502020204030204" pitchFamily="34" charset="0"/>
              </a:rPr>
              <a:t>La creatividad se ha convertido en un tema de creciente interés en los entornos educativos. Los principales resultados llegan a dos conclusiones sobre la creatividad. En primer lugar, todo el mundo posee creatividad y la creatividad puede mejorar la enseñanza y el desarrollo espiritual (Baer y Garrett, 2010; Davis, 2004). Una de las razones principales por las que la creatividad es un tema importante en la educación de adultos es por que se identifica con la creencia de que la edad será el uso de la creatividad (Warner &amp; Myers, 2009). En consecuencia, una de las principales responsabilidades de los formadores es sembrar la semilla creativa en los grupos destinatarios (Baldwin, 2010; Nickerson, 2010). Según Sternberg (2003), "la creatividad no es sólo una cuestión de pensar de una determinada manera, sino que es una actitud ante la vida". Uno de los principales objetivos de la educación es ayudar a los estudiantes a desarrollar sus capacidades y, a su vez, maximizar su potencial de uso práctico en la vida cotidiana</a:t>
            </a:r>
            <a:r>
              <a:rPr lang="en-US" sz="1300" dirty="0">
                <a:effectLst/>
                <a:latin typeface="Josefin Sans" pitchFamily="2" charset="0"/>
                <a:ea typeface="Calibri" panose="020F0502020204030204" pitchFamily="34" charset="0"/>
                <a:cs typeface="Calibri" panose="020F0502020204030204" pitchFamily="34" charset="0"/>
              </a:rPr>
              <a:t>.</a:t>
            </a:r>
            <a:endParaRPr lang="en-US" sz="13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GB" sz="1300" b="1" dirty="0">
                <a:solidFill>
                  <a:srgbClr val="FFC652"/>
                </a:solidFill>
              </a:rPr>
              <a:t>PRÁCTICA: </a:t>
            </a:r>
            <a:r>
              <a:rPr lang="es-ES" sz="1300" dirty="0">
                <a:solidFill>
                  <a:schemeClr val="tx1"/>
                </a:solidFill>
              </a:rPr>
              <a:t>Intervención lúdica: se pidió a los participantes que realizaran la tarea "Jugar con arcilla". A los participantes se les dio arcilla seca al aire y tuvieron 10 minutos para hacer una obra de arte. Johnson, Christie y Yawkey (1999) señalaron que la arcilla es un ejemplo de juego creativo dentro de la categoría de juego educativo. Afirmaron que "la arcilla es un material natural ideal para el juego. Es una sustancia que se puede trabajar y que se puede hacer rodar, rasgar, mallar, machacar o utilizar con muchos otros elementos" (p. 294). Para el propósito del estudio, a los participantes adultos se les proporcionó únicamente arcilla como estímulo para el humor lúdico. La instrucción es la siguiente: Para esta actividad, se le proporcionará arcilla seca al aire. En diez minutos se le pedirá que elabore su arcilla y la inspiración es "Aprendizaje de adultos". Usa tu imaginación y creatividad para tus creaciones de arcilla y para pensar en cosas que a nadie más se le ocurran.</a:t>
            </a:r>
            <a:endParaRPr lang="en-GB" sz="1300" dirty="0"/>
          </a:p>
          <a:p>
            <a:pPr algn="just">
              <a:lnSpc>
                <a:spcPct val="150000"/>
              </a:lnSpc>
              <a:spcAft>
                <a:spcPts val="800"/>
              </a:spcAft>
            </a:pPr>
            <a:r>
              <a:rPr lang="en-GB" sz="1300" b="1" dirty="0">
                <a:solidFill>
                  <a:srgbClr val="FFC652"/>
                </a:solidFill>
              </a:rPr>
              <a:t>IMPACTO</a:t>
            </a:r>
            <a:r>
              <a:rPr lang="en-GB" sz="1300" dirty="0">
                <a:solidFill>
                  <a:srgbClr val="FFC652"/>
                </a:solidFill>
              </a:rPr>
              <a:t>:  </a:t>
            </a:r>
            <a:r>
              <a:rPr lang="es-ES" sz="1300" dirty="0"/>
              <a:t>El propósito de esta actividad es proporcionar una estructura dentro de la cual los profesores/formadores puedan probar ideas creativas y fomentar la diversión. En cuanto a las estrategias de ideación, la idea principal de esta tarea podría servir de estímulo y ayudar a los alumnos a provocar vías de ideación nuevas y espontáneas (</a:t>
            </a:r>
            <a:r>
              <a:rPr lang="es-ES" sz="1300" dirty="0" err="1"/>
              <a:t>Runco</a:t>
            </a:r>
            <a:r>
              <a:rPr lang="es-ES" sz="1300" dirty="0"/>
              <a:t>, 1990).</a:t>
            </a:r>
          </a:p>
          <a:p>
            <a:pPr algn="just">
              <a:lnSpc>
                <a:spcPct val="150000"/>
              </a:lnSpc>
              <a:spcAft>
                <a:spcPts val="800"/>
              </a:spcAft>
            </a:pPr>
            <a:r>
              <a:rPr lang="en-US" sz="1400" dirty="0">
                <a:solidFill>
                  <a:schemeClr val="tx1"/>
                </a:solidFill>
                <a:latin typeface="Josefin Sans" pitchFamily="2" charset="0"/>
                <a:ea typeface="Calibri" panose="020F0502020204030204" pitchFamily="34" charset="0"/>
                <a:cs typeface="Calibri" panose="020F0502020204030204" pitchFamily="34" charset="0"/>
              </a:rPr>
              <a:t>Fuente</a:t>
            </a:r>
            <a:r>
              <a:rPr lang="en-US" sz="1400"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14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http://www.flrjournal.org/index.php/hess/article/viewFile/j.hess.1927024020130403.3153/4157</a:t>
            </a:r>
            <a:r>
              <a:rPr lang="en-US" sz="1400"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1400" dirty="0">
              <a:solidFill>
                <a:schemeClr val="tx1"/>
              </a:solidFill>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7037B586-EEAA-4442-903C-E0C47CB7A477}"/>
              </a:ext>
            </a:extLst>
          </p:cNvPr>
          <p:cNvSpPr>
            <a:spLocks noGrp="1"/>
          </p:cNvSpPr>
          <p:nvPr>
            <p:ph type="body" sz="quarter" idx="17"/>
          </p:nvPr>
        </p:nvSpPr>
        <p:spPr>
          <a:xfrm>
            <a:off x="618461" y="164892"/>
            <a:ext cx="3607310" cy="760142"/>
          </a:xfrm>
        </p:spPr>
        <p:txBody>
          <a:bodyPr/>
          <a:lstStyle/>
          <a:p>
            <a:r>
              <a:rPr lang="en-US" dirty="0">
                <a:solidFill>
                  <a:srgbClr val="FFC652"/>
                </a:solidFill>
              </a:rPr>
              <a:t></a:t>
            </a:r>
            <a:r>
              <a:rPr lang="en-US" dirty="0"/>
              <a:t>	</a:t>
            </a:r>
            <a:r>
              <a:rPr lang="en-US" dirty="0" err="1">
                <a:effectLst>
                  <a:outerShdw blurRad="38100" dist="38100" dir="2700000" algn="tl">
                    <a:srgbClr val="000000">
                      <a:alpha val="43137"/>
                    </a:srgbClr>
                  </a:outerShdw>
                </a:effectLst>
              </a:rPr>
              <a:t>CreativIDAD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08285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3D6E2E-3022-4D1F-B479-D32E5F8CE030}"/>
              </a:ext>
            </a:extLst>
          </p:cNvPr>
          <p:cNvSpPr>
            <a:spLocks noGrp="1"/>
          </p:cNvSpPr>
          <p:nvPr>
            <p:ph type="body" sz="quarter" idx="16"/>
          </p:nvPr>
        </p:nvSpPr>
        <p:spPr>
          <a:xfrm>
            <a:off x="599854" y="1049311"/>
            <a:ext cx="10713188" cy="5658798"/>
          </a:xfrm>
        </p:spPr>
        <p:txBody>
          <a:bodyPr>
            <a:normAutofit fontScale="92500" lnSpcReduction="10000"/>
          </a:bodyPr>
          <a:lstStyle/>
          <a:p>
            <a:pPr algn="just">
              <a:lnSpc>
                <a:spcPct val="150000"/>
              </a:lnSpc>
              <a:spcAft>
                <a:spcPts val="800"/>
              </a:spcAft>
            </a:pPr>
            <a:r>
              <a:rPr lang="en-US" sz="1700" b="1" dirty="0">
                <a:solidFill>
                  <a:srgbClr val="FFC652"/>
                </a:solidFill>
                <a:effectLst/>
                <a:latin typeface="Josefin Sans" pitchFamily="2" charset="0"/>
                <a:ea typeface="Calibri" panose="020F0502020204030204" pitchFamily="34" charset="0"/>
                <a:cs typeface="Calibri" panose="020F0502020204030204" pitchFamily="34" charset="0"/>
              </a:rPr>
              <a:t>TEORÍA</a:t>
            </a:r>
            <a:r>
              <a:rPr lang="en-US" sz="1700" dirty="0">
                <a:solidFill>
                  <a:srgbClr val="FFC652"/>
                </a:solidFill>
                <a:effectLst/>
                <a:latin typeface="Josefin Sans" pitchFamily="2" charset="0"/>
                <a:ea typeface="Calibri" panose="020F0502020204030204" pitchFamily="34" charset="0"/>
                <a:cs typeface="Calibri" panose="020F0502020204030204" pitchFamily="34" charset="0"/>
              </a:rPr>
              <a:t>:</a:t>
            </a:r>
            <a:r>
              <a:rPr lang="en-US" sz="1700" dirty="0">
                <a:effectLst/>
                <a:latin typeface="Josefin Sans" pitchFamily="2" charset="0"/>
                <a:ea typeface="Calibri" panose="020F0502020204030204" pitchFamily="34" charset="0"/>
                <a:cs typeface="Calibri" panose="020F0502020204030204" pitchFamily="34" charset="0"/>
              </a:rPr>
              <a:t> </a:t>
            </a:r>
            <a:r>
              <a:rPr lang="es-ES" sz="1700" dirty="0">
                <a:effectLst/>
                <a:latin typeface="Josefin Sans" pitchFamily="2" charset="0"/>
                <a:ea typeface="Calibri" panose="020F0502020204030204" pitchFamily="34" charset="0"/>
                <a:cs typeface="Calibri" panose="020F0502020204030204" pitchFamily="34" charset="0"/>
              </a:rPr>
              <a:t>Los mejores formadores animan a los alumnos a hacer preguntas, a participar en las actividades y a ser activos en su aprendizaje en lugar de consumir pasivamente el material. Las lecciones y los materiales bien organizados ayudan a los participantes a mantener la atención.</a:t>
            </a:r>
          </a:p>
          <a:p>
            <a:pPr algn="just">
              <a:lnSpc>
                <a:spcPct val="150000"/>
              </a:lnSpc>
              <a:spcAft>
                <a:spcPts val="800"/>
              </a:spcAft>
            </a:pPr>
            <a:r>
              <a:rPr lang="en-US" sz="1700" b="1" dirty="0">
                <a:solidFill>
                  <a:srgbClr val="FFC652"/>
                </a:solidFill>
                <a:latin typeface="Josefin Sans" pitchFamily="2" charset="0"/>
                <a:ea typeface="Calibri" panose="020F0502020204030204" pitchFamily="34" charset="0"/>
                <a:cs typeface="Calibri" panose="020F0502020204030204" pitchFamily="34" charset="0"/>
              </a:rPr>
              <a:t>PRÁCTICA</a:t>
            </a:r>
            <a:r>
              <a:rPr lang="en-US" sz="1700" b="1" dirty="0">
                <a:latin typeface="Josefin Sans" pitchFamily="2" charset="0"/>
                <a:ea typeface="Calibri" panose="020F0502020204030204" pitchFamily="34" charset="0"/>
                <a:cs typeface="Calibri" panose="020F0502020204030204" pitchFamily="34" charset="0"/>
              </a:rPr>
              <a:t>: </a:t>
            </a:r>
            <a:r>
              <a:rPr lang="es-ES" sz="1700" dirty="0">
                <a:effectLst/>
                <a:latin typeface="Josefin Sans" pitchFamily="2" charset="0"/>
                <a:ea typeface="Calibri" panose="020F0502020204030204" pitchFamily="34" charset="0"/>
                <a:cs typeface="Calibri" panose="020F0502020204030204" pitchFamily="34" charset="0"/>
              </a:rPr>
              <a:t>El trabajo del formador es motivar a los adultos para que aprendan. Por un lado, los adultos pueden aprender eficazmente para invertir en una nueva habilidad, para adquirir nueva información, para desarrollar deseos internos y para mejorar la competencia profesional. También aprenden cuando tienen interés en la sesión impartida y eso permite a los participantes aprender nueva información. Por otra parte, los formadores deben comprender los puntos clave que motivarán a los adultos a participar. Implicar a los participantes en la formación crea un entorno en el que pueden apoyarse mutuamente y recibir comentarios de sus compañeros.</a:t>
            </a:r>
          </a:p>
          <a:p>
            <a:pPr algn="just">
              <a:lnSpc>
                <a:spcPct val="150000"/>
              </a:lnSpc>
              <a:spcAft>
                <a:spcPts val="800"/>
              </a:spcAft>
            </a:pPr>
            <a:r>
              <a:rPr lang="en-US" sz="1700" b="1" dirty="0">
                <a:solidFill>
                  <a:srgbClr val="FFC652"/>
                </a:solidFill>
                <a:effectLst/>
                <a:latin typeface="Josefin Sans" pitchFamily="2" charset="0"/>
                <a:ea typeface="Calibri" panose="020F0502020204030204" pitchFamily="34" charset="0"/>
              </a:rPr>
              <a:t>IMPACTO: </a:t>
            </a:r>
            <a:r>
              <a:rPr lang="es-ES" sz="1700" dirty="0">
                <a:solidFill>
                  <a:schemeClr val="tx1"/>
                </a:solidFill>
                <a:effectLst/>
                <a:latin typeface="Josefin Sans" pitchFamily="2" charset="0"/>
                <a:ea typeface="Calibri" panose="020F0502020204030204" pitchFamily="34" charset="0"/>
              </a:rPr>
              <a:t>La herramienta más útil en este caso es el uso práctico de actividades para ayudar a los participantes a adquirir conocimientos y comprensión. Los estudios demuestran que algunas personas prefieren llevar su aprendizaje, a través de estímulos visuales como </a:t>
            </a:r>
            <a:r>
              <a:rPr lang="es-ES" sz="1700" dirty="0" err="1">
                <a:solidFill>
                  <a:schemeClr val="tx1"/>
                </a:solidFill>
                <a:effectLst/>
                <a:latin typeface="Josefin Sans" pitchFamily="2" charset="0"/>
                <a:ea typeface="Calibri" panose="020F0502020204030204" pitchFamily="34" charset="0"/>
              </a:rPr>
              <a:t>DVDs</a:t>
            </a:r>
            <a:r>
              <a:rPr lang="es-ES" sz="1700" dirty="0">
                <a:solidFill>
                  <a:schemeClr val="tx1"/>
                </a:solidFill>
                <a:effectLst/>
                <a:latin typeface="Josefin Sans" pitchFamily="2" charset="0"/>
                <a:ea typeface="Calibri" panose="020F0502020204030204" pitchFamily="34" charset="0"/>
              </a:rPr>
              <a:t>, </a:t>
            </a:r>
            <a:r>
              <a:rPr lang="es-ES" sz="1700" dirty="0" err="1">
                <a:solidFill>
                  <a:schemeClr val="tx1"/>
                </a:solidFill>
                <a:effectLst/>
                <a:latin typeface="Josefin Sans" pitchFamily="2" charset="0"/>
                <a:ea typeface="Calibri" panose="020F0502020204030204" pitchFamily="34" charset="0"/>
              </a:rPr>
              <a:t>videocassettes</a:t>
            </a:r>
            <a:r>
              <a:rPr lang="es-ES" sz="1700" dirty="0">
                <a:solidFill>
                  <a:schemeClr val="tx1"/>
                </a:solidFill>
                <a:effectLst/>
                <a:latin typeface="Josefin Sans" pitchFamily="2" charset="0"/>
                <a:ea typeface="Calibri" panose="020F0502020204030204" pitchFamily="34" charset="0"/>
              </a:rPr>
              <a:t>, presentaciones de PowerPoint y folletos. Otros, por supuesto, prefieren las presentaciones de audio, como las conferencias. Utilizando una combinación de estos métodos, los educadores de adultos pueden llegar a un mayor número de participantes y llevar a cabo una formación más eficaz, al tiempo que los alumnos alcanzan su objetivo personal.</a:t>
            </a:r>
          </a:p>
        </p:txBody>
      </p:sp>
      <p:sp>
        <p:nvSpPr>
          <p:cNvPr id="3" name="Text Placeholder 2">
            <a:extLst>
              <a:ext uri="{FF2B5EF4-FFF2-40B4-BE49-F238E27FC236}">
                <a16:creationId xmlns:a16="http://schemas.microsoft.com/office/drawing/2014/main" id="{0496F88F-5BA0-4A75-AC6E-DE7E76A49242}"/>
              </a:ext>
            </a:extLst>
          </p:cNvPr>
          <p:cNvSpPr>
            <a:spLocks noGrp="1"/>
          </p:cNvSpPr>
          <p:nvPr>
            <p:ph type="body" sz="quarter" idx="17"/>
          </p:nvPr>
        </p:nvSpPr>
        <p:spPr>
          <a:xfrm>
            <a:off x="618461" y="149891"/>
            <a:ext cx="3815316" cy="779499"/>
          </a:xfrm>
        </p:spPr>
        <p:txBody>
          <a:bodyPr/>
          <a:lstStyle/>
          <a:p>
            <a:r>
              <a:rPr lang="en-US" dirty="0"/>
              <a:t>	</a:t>
            </a:r>
            <a:r>
              <a:rPr lang="en-US" dirty="0" err="1">
                <a:effectLst>
                  <a:outerShdw blurRad="38100" dist="38100" dir="2700000" algn="tl">
                    <a:srgbClr val="000000">
                      <a:alpha val="43137"/>
                    </a:srgbClr>
                  </a:outerShdw>
                </a:effectLst>
              </a:rPr>
              <a:t>Preparación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11121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828313" y="2028585"/>
            <a:ext cx="7223759" cy="1937971"/>
          </a:xfrm>
        </p:spPr>
        <p:txBody>
          <a:bodyPr>
            <a:normAutofit/>
          </a:bodyPr>
          <a:lstStyle/>
          <a:p>
            <a:endParaRPr lang="en-US" dirty="0"/>
          </a:p>
          <a:p>
            <a:pPr algn="ctr">
              <a:lnSpc>
                <a:spcPct val="150000"/>
              </a:lnSpc>
            </a:pPr>
            <a:r>
              <a:rPr lang="es-ES" b="1" dirty="0"/>
              <a:t>Habilidades de comunicación avanzadas (centradas en la empatía y la compasión)</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t>              TEMA </a:t>
            </a:r>
            <a:r>
              <a:rPr lang="en-US" dirty="0">
                <a:solidFill>
                  <a:srgbClr val="FFC652"/>
                </a:solidFill>
              </a:rPr>
              <a:t>2</a:t>
            </a:r>
            <a:r>
              <a:rPr lang="en-US" dirty="0"/>
              <a:t> </a:t>
            </a:r>
            <a:r>
              <a:rPr lang="en-US" dirty="0" err="1"/>
              <a:t>Módulo</a:t>
            </a:r>
            <a:r>
              <a:rPr lang="en-US" dirty="0"/>
              <a:t> </a:t>
            </a:r>
            <a:r>
              <a:rPr lang="en-US" dirty="0">
                <a:solidFill>
                  <a:srgbClr val="FFC652"/>
                </a:solidFill>
              </a:rPr>
              <a:t>3</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6318" y="1331259"/>
            <a:ext cx="6018102" cy="5374189"/>
          </a:xfrm>
          <a:prstGeom prst="rect">
            <a:avLst/>
          </a:prstGeom>
        </p:spPr>
      </p:pic>
    </p:spTree>
    <p:extLst>
      <p:ext uri="{BB962C8B-B14F-4D97-AF65-F5344CB8AC3E}">
        <p14:creationId xmlns:p14="http://schemas.microsoft.com/office/powerpoint/2010/main" val="23292553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48909C-3B5C-6349-B195-C07CCF47B3D7}"/>
              </a:ext>
            </a:extLst>
          </p:cNvPr>
          <p:cNvSpPr>
            <a:spLocks noGrp="1"/>
          </p:cNvSpPr>
          <p:nvPr>
            <p:ph type="body" sz="quarter" idx="38"/>
          </p:nvPr>
        </p:nvSpPr>
        <p:spPr/>
        <p:txBody>
          <a:bodyPr/>
          <a:lstStyle/>
          <a:p>
            <a:r>
              <a:rPr lang="en-US" dirty="0"/>
              <a:t>01</a:t>
            </a:r>
          </a:p>
        </p:txBody>
      </p:sp>
      <p:sp>
        <p:nvSpPr>
          <p:cNvPr id="5" name="Text Placeholder 4">
            <a:extLst>
              <a:ext uri="{FF2B5EF4-FFF2-40B4-BE49-F238E27FC236}">
                <a16:creationId xmlns:a16="http://schemas.microsoft.com/office/drawing/2014/main" id="{2F0B3795-A25C-D346-AF8F-798A65718E3F}"/>
              </a:ext>
            </a:extLst>
          </p:cNvPr>
          <p:cNvSpPr>
            <a:spLocks noGrp="1"/>
          </p:cNvSpPr>
          <p:nvPr>
            <p:ph type="body" sz="quarter" idx="41"/>
          </p:nvPr>
        </p:nvSpPr>
        <p:spPr/>
        <p:txBody>
          <a:bodyPr/>
          <a:lstStyle/>
          <a:p>
            <a:r>
              <a:rPr lang="en-IE" dirty="0"/>
              <a:t>¿</a:t>
            </a:r>
            <a:r>
              <a:rPr lang="en-IE" dirty="0" err="1"/>
              <a:t>Qué</a:t>
            </a:r>
            <a:r>
              <a:rPr lang="en-IE" dirty="0"/>
              <a:t> </a:t>
            </a:r>
            <a:r>
              <a:rPr lang="en-IE" dirty="0" err="1"/>
              <a:t>papel</a:t>
            </a:r>
            <a:r>
              <a:rPr lang="en-IE" dirty="0"/>
              <a:t> </a:t>
            </a:r>
            <a:r>
              <a:rPr lang="en-IE" dirty="0" err="1"/>
              <a:t>desempeña</a:t>
            </a:r>
            <a:endParaRPr lang="en-IE" dirty="0"/>
          </a:p>
        </p:txBody>
      </p:sp>
      <p:sp>
        <p:nvSpPr>
          <p:cNvPr id="7" name="Text Placeholder 6">
            <a:extLst>
              <a:ext uri="{FF2B5EF4-FFF2-40B4-BE49-F238E27FC236}">
                <a16:creationId xmlns:a16="http://schemas.microsoft.com/office/drawing/2014/main" id="{331CDE4A-18E2-6D42-A303-E69577EBFDBB}"/>
              </a:ext>
            </a:extLst>
          </p:cNvPr>
          <p:cNvSpPr>
            <a:spLocks noGrp="1"/>
          </p:cNvSpPr>
          <p:nvPr>
            <p:ph type="body" sz="quarter" idx="42"/>
          </p:nvPr>
        </p:nvSpPr>
        <p:spPr>
          <a:xfrm>
            <a:off x="6078117" y="1270300"/>
            <a:ext cx="5773572" cy="764875"/>
          </a:xfrm>
        </p:spPr>
        <p:txBody>
          <a:bodyPr>
            <a:normAutofit fontScale="85000" lnSpcReduction="20000"/>
          </a:bodyPr>
          <a:lstStyle/>
          <a:p>
            <a:pPr>
              <a:lnSpc>
                <a:spcPct val="150000"/>
              </a:lnSpc>
            </a:pPr>
            <a:r>
              <a:rPr lang="es-ES" dirty="0"/>
              <a:t>la empatía y la compasión en las habilidades de comunicación?</a:t>
            </a:r>
            <a:endParaRPr lang="en-US" dirty="0"/>
          </a:p>
        </p:txBody>
      </p:sp>
      <p:sp>
        <p:nvSpPr>
          <p:cNvPr id="21" name="Text Placeholder 20">
            <a:extLst>
              <a:ext uri="{FF2B5EF4-FFF2-40B4-BE49-F238E27FC236}">
                <a16:creationId xmlns:a16="http://schemas.microsoft.com/office/drawing/2014/main" id="{DA820D41-EE8A-9048-87A0-9F33659DFF83}"/>
              </a:ext>
            </a:extLst>
          </p:cNvPr>
          <p:cNvSpPr>
            <a:spLocks noGrp="1"/>
          </p:cNvSpPr>
          <p:nvPr>
            <p:ph type="body" sz="quarter" idx="43"/>
          </p:nvPr>
        </p:nvSpPr>
        <p:spPr/>
        <p:txBody>
          <a:bodyPr/>
          <a:lstStyle/>
          <a:p>
            <a:r>
              <a:rPr lang="en-US" dirty="0"/>
              <a:t>02</a:t>
            </a:r>
          </a:p>
        </p:txBody>
      </p:sp>
      <p:sp>
        <p:nvSpPr>
          <p:cNvPr id="26" name="Text Placeholder 25">
            <a:extLst>
              <a:ext uri="{FF2B5EF4-FFF2-40B4-BE49-F238E27FC236}">
                <a16:creationId xmlns:a16="http://schemas.microsoft.com/office/drawing/2014/main" id="{168DD01F-A502-CE43-A1E2-1D7018790D9B}"/>
              </a:ext>
            </a:extLst>
          </p:cNvPr>
          <p:cNvSpPr>
            <a:spLocks noGrp="1"/>
          </p:cNvSpPr>
          <p:nvPr>
            <p:ph type="body" sz="quarter" idx="44"/>
          </p:nvPr>
        </p:nvSpPr>
        <p:spPr/>
        <p:txBody>
          <a:bodyPr/>
          <a:lstStyle/>
          <a:p>
            <a:r>
              <a:rPr lang="en-IE" dirty="0"/>
              <a:t>¿</a:t>
            </a:r>
            <a:r>
              <a:rPr lang="en-IE" dirty="0" err="1"/>
              <a:t>Cuáles</a:t>
            </a:r>
            <a:r>
              <a:rPr lang="en-IE" dirty="0"/>
              <a:t> son</a:t>
            </a:r>
            <a:endParaRPr lang="en-US" dirty="0"/>
          </a:p>
        </p:txBody>
      </p:sp>
      <p:sp>
        <p:nvSpPr>
          <p:cNvPr id="27" name="Text Placeholder 26">
            <a:extLst>
              <a:ext uri="{FF2B5EF4-FFF2-40B4-BE49-F238E27FC236}">
                <a16:creationId xmlns:a16="http://schemas.microsoft.com/office/drawing/2014/main" id="{15460372-ECC8-2744-8B03-A5D21FDE3C4B}"/>
              </a:ext>
            </a:extLst>
          </p:cNvPr>
          <p:cNvSpPr>
            <a:spLocks noGrp="1"/>
          </p:cNvSpPr>
          <p:nvPr>
            <p:ph type="body" sz="quarter" idx="45"/>
          </p:nvPr>
        </p:nvSpPr>
        <p:spPr/>
        <p:txBody>
          <a:bodyPr/>
          <a:lstStyle/>
          <a:p>
            <a:pPr>
              <a:lnSpc>
                <a:spcPct val="150000"/>
              </a:lnSpc>
            </a:pPr>
            <a:r>
              <a:rPr lang="en-IE" dirty="0"/>
              <a:t>las 6 </a:t>
            </a:r>
            <a:r>
              <a:rPr lang="en-IE" dirty="0" err="1"/>
              <a:t>habilidades</a:t>
            </a:r>
            <a:r>
              <a:rPr lang="en-IE" dirty="0"/>
              <a:t> de </a:t>
            </a:r>
            <a:r>
              <a:rPr lang="en-IE" dirty="0" err="1"/>
              <a:t>comunicación</a:t>
            </a:r>
            <a:r>
              <a:rPr lang="en-IE" dirty="0"/>
              <a:t> </a:t>
            </a:r>
            <a:r>
              <a:rPr lang="en-IE" dirty="0" err="1"/>
              <a:t>empática</a:t>
            </a:r>
            <a:r>
              <a:rPr lang="en-IE" dirty="0"/>
              <a:t>?</a:t>
            </a:r>
            <a:endParaRPr lang="en-US" dirty="0"/>
          </a:p>
        </p:txBody>
      </p:sp>
      <p:sp>
        <p:nvSpPr>
          <p:cNvPr id="36" name="Text Placeholder 35">
            <a:extLst>
              <a:ext uri="{FF2B5EF4-FFF2-40B4-BE49-F238E27FC236}">
                <a16:creationId xmlns:a16="http://schemas.microsoft.com/office/drawing/2014/main" id="{1E7C1D09-AD15-DB40-A3E7-36CC2156A503}"/>
              </a:ext>
            </a:extLst>
          </p:cNvPr>
          <p:cNvSpPr>
            <a:spLocks noGrp="1"/>
          </p:cNvSpPr>
          <p:nvPr>
            <p:ph type="body" sz="quarter" idx="46"/>
          </p:nvPr>
        </p:nvSpPr>
        <p:spPr/>
        <p:txBody>
          <a:bodyPr/>
          <a:lstStyle/>
          <a:p>
            <a:r>
              <a:rPr lang="en-US" dirty="0"/>
              <a:t>03</a:t>
            </a:r>
          </a:p>
        </p:txBody>
      </p:sp>
      <p:sp>
        <p:nvSpPr>
          <p:cNvPr id="95" name="Text Placeholder 94">
            <a:extLst>
              <a:ext uri="{FF2B5EF4-FFF2-40B4-BE49-F238E27FC236}">
                <a16:creationId xmlns:a16="http://schemas.microsoft.com/office/drawing/2014/main" id="{A8A71B67-714B-0043-8E3C-CACCBCCC173A}"/>
              </a:ext>
            </a:extLst>
          </p:cNvPr>
          <p:cNvSpPr>
            <a:spLocks noGrp="1"/>
          </p:cNvSpPr>
          <p:nvPr>
            <p:ph type="body" sz="quarter" idx="47"/>
          </p:nvPr>
        </p:nvSpPr>
        <p:spPr/>
        <p:txBody>
          <a:bodyPr/>
          <a:lstStyle/>
          <a:p>
            <a:r>
              <a:rPr lang="en-IE" dirty="0"/>
              <a:t>¿</a:t>
            </a:r>
            <a:r>
              <a:rPr lang="en-IE"/>
              <a:t>Cuál</a:t>
            </a:r>
            <a:r>
              <a:rPr lang="en-IE" dirty="0"/>
              <a:t> es </a:t>
            </a:r>
            <a:r>
              <a:rPr lang="en-IE" dirty="0" err="1"/>
              <a:t>el</a:t>
            </a:r>
            <a:r>
              <a:rPr lang="en-IE" dirty="0"/>
              <a:t> </a:t>
            </a:r>
            <a:r>
              <a:rPr lang="en-IE" dirty="0" err="1"/>
              <a:t>rol</a:t>
            </a:r>
            <a:r>
              <a:rPr lang="en-IE" dirty="0"/>
              <a:t> y </a:t>
            </a:r>
            <a:r>
              <a:rPr lang="en-IE" dirty="0" err="1"/>
              <a:t>significado</a:t>
            </a:r>
            <a:endParaRPr lang="en-US" dirty="0"/>
          </a:p>
        </p:txBody>
      </p:sp>
      <p:sp>
        <p:nvSpPr>
          <p:cNvPr id="96" name="Text Placeholder 95">
            <a:extLst>
              <a:ext uri="{FF2B5EF4-FFF2-40B4-BE49-F238E27FC236}">
                <a16:creationId xmlns:a16="http://schemas.microsoft.com/office/drawing/2014/main" id="{16463B78-E433-7142-BF74-344D94D6AE62}"/>
              </a:ext>
            </a:extLst>
          </p:cNvPr>
          <p:cNvSpPr>
            <a:spLocks noGrp="1"/>
          </p:cNvSpPr>
          <p:nvPr>
            <p:ph type="body" sz="quarter" idx="48"/>
          </p:nvPr>
        </p:nvSpPr>
        <p:spPr/>
        <p:txBody>
          <a:bodyPr>
            <a:noAutofit/>
          </a:bodyPr>
          <a:lstStyle/>
          <a:p>
            <a:pPr>
              <a:lnSpc>
                <a:spcPct val="170000"/>
              </a:lnSpc>
            </a:pPr>
            <a:r>
              <a:rPr lang="en-IE" sz="1600" dirty="0"/>
              <a:t>de la </a:t>
            </a:r>
            <a:r>
              <a:rPr lang="en-IE" sz="1600" dirty="0" err="1"/>
              <a:t>empatía</a:t>
            </a:r>
            <a:r>
              <a:rPr lang="en-IE" sz="1600" dirty="0"/>
              <a:t> </a:t>
            </a:r>
            <a:r>
              <a:rPr lang="en-IE" sz="1600" dirty="0" err="1"/>
              <a:t>en</a:t>
            </a:r>
            <a:r>
              <a:rPr lang="en-IE" sz="1600" dirty="0"/>
              <a:t> las </a:t>
            </a:r>
            <a:r>
              <a:rPr lang="en-IE" sz="1600" dirty="0" err="1"/>
              <a:t>profesiones</a:t>
            </a:r>
            <a:r>
              <a:rPr lang="en-IE" sz="1600" dirty="0"/>
              <a:t> de sector social y de </a:t>
            </a:r>
            <a:r>
              <a:rPr lang="en-IE" sz="1600" dirty="0" err="1"/>
              <a:t>los</a:t>
            </a:r>
            <a:r>
              <a:rPr lang="en-IE" sz="1600" dirty="0"/>
              <a:t> </a:t>
            </a:r>
            <a:r>
              <a:rPr lang="en-IE" sz="1600" dirty="0" err="1"/>
              <a:t>cuidados</a:t>
            </a:r>
            <a:r>
              <a:rPr lang="en-IE" sz="1600" dirty="0"/>
              <a:t> </a:t>
            </a:r>
            <a:r>
              <a:rPr lang="en-IE" sz="1600" dirty="0" err="1"/>
              <a:t>como</a:t>
            </a:r>
            <a:r>
              <a:rPr lang="en-IE" sz="1600" dirty="0"/>
              <a:t> </a:t>
            </a:r>
            <a:r>
              <a:rPr lang="en-IE" sz="1600" dirty="0" err="1"/>
              <a:t>una</a:t>
            </a:r>
            <a:r>
              <a:rPr lang="en-IE" sz="1600" dirty="0"/>
              <a:t> via </a:t>
            </a:r>
            <a:r>
              <a:rPr lang="en-IE" sz="1600" dirty="0" err="1"/>
              <a:t>terapéutica</a:t>
            </a:r>
            <a:r>
              <a:rPr lang="en-IE" sz="1600" dirty="0"/>
              <a:t>?</a:t>
            </a:r>
            <a:endParaRPr lang="en-US" sz="1600" dirty="0"/>
          </a:p>
        </p:txBody>
      </p:sp>
      <p:sp>
        <p:nvSpPr>
          <p:cNvPr id="97" name="Text Placeholder 96">
            <a:extLst>
              <a:ext uri="{FF2B5EF4-FFF2-40B4-BE49-F238E27FC236}">
                <a16:creationId xmlns:a16="http://schemas.microsoft.com/office/drawing/2014/main" id="{EC4D2A38-1519-E743-AE98-4ABFE00BE28E}"/>
              </a:ext>
            </a:extLst>
          </p:cNvPr>
          <p:cNvSpPr>
            <a:spLocks noGrp="1"/>
          </p:cNvSpPr>
          <p:nvPr>
            <p:ph type="body" sz="quarter" idx="49"/>
          </p:nvPr>
        </p:nvSpPr>
        <p:spPr/>
        <p:txBody>
          <a:bodyPr/>
          <a:lstStyle/>
          <a:p>
            <a:r>
              <a:rPr lang="en-US" dirty="0"/>
              <a:t>04</a:t>
            </a:r>
          </a:p>
        </p:txBody>
      </p:sp>
      <p:sp>
        <p:nvSpPr>
          <p:cNvPr id="98" name="Text Placeholder 97">
            <a:extLst>
              <a:ext uri="{FF2B5EF4-FFF2-40B4-BE49-F238E27FC236}">
                <a16:creationId xmlns:a16="http://schemas.microsoft.com/office/drawing/2014/main" id="{20023181-35EB-D245-B326-39338C434559}"/>
              </a:ext>
            </a:extLst>
          </p:cNvPr>
          <p:cNvSpPr>
            <a:spLocks noGrp="1"/>
          </p:cNvSpPr>
          <p:nvPr>
            <p:ph type="body" sz="quarter" idx="50"/>
          </p:nvPr>
        </p:nvSpPr>
        <p:spPr/>
        <p:txBody>
          <a:bodyPr/>
          <a:lstStyle/>
          <a:p>
            <a:r>
              <a:rPr lang="es-ES" sz="3200" b="1" dirty="0">
                <a:solidFill>
                  <a:srgbClr val="000000"/>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¿Cómo podemos evaluar</a:t>
            </a:r>
            <a:endParaRPr lang="en-US" dirty="0"/>
          </a:p>
        </p:txBody>
      </p:sp>
      <p:sp>
        <p:nvSpPr>
          <p:cNvPr id="99" name="Text Placeholder 98">
            <a:extLst>
              <a:ext uri="{FF2B5EF4-FFF2-40B4-BE49-F238E27FC236}">
                <a16:creationId xmlns:a16="http://schemas.microsoft.com/office/drawing/2014/main" id="{CDC00A8C-C66A-0643-96D1-F6466E6310F6}"/>
              </a:ext>
            </a:extLst>
          </p:cNvPr>
          <p:cNvSpPr>
            <a:spLocks noGrp="1"/>
          </p:cNvSpPr>
          <p:nvPr>
            <p:ph type="body" sz="quarter" idx="51"/>
          </p:nvPr>
        </p:nvSpPr>
        <p:spPr/>
        <p:txBody>
          <a:bodyPr>
            <a:normAutofit/>
          </a:bodyPr>
          <a:lstStyle/>
          <a:p>
            <a:pPr>
              <a:lnSpc>
                <a:spcPct val="150000"/>
              </a:lnSpc>
            </a:pPr>
            <a:r>
              <a:rPr lang="es-ES" sz="1600" dirty="0"/>
              <a:t>los niveles de empatía en los profesionales?</a:t>
            </a:r>
            <a:endParaRPr lang="en-US" sz="1600" dirty="0"/>
          </a:p>
        </p:txBody>
      </p:sp>
      <p:sp>
        <p:nvSpPr>
          <p:cNvPr id="100" name="Freeform 22">
            <a:extLst>
              <a:ext uri="{FF2B5EF4-FFF2-40B4-BE49-F238E27FC236}">
                <a16:creationId xmlns:a16="http://schemas.microsoft.com/office/drawing/2014/main" id="{24237F1D-3323-974C-8F3B-26AE2625092F}"/>
              </a:ext>
            </a:extLst>
          </p:cNvPr>
          <p:cNvSpPr>
            <a:spLocks noEditPoints="1"/>
          </p:cNvSpPr>
          <p:nvPr/>
        </p:nvSpPr>
        <p:spPr bwMode="auto">
          <a:xfrm>
            <a:off x="2650551" y="3906262"/>
            <a:ext cx="304800" cy="342900"/>
          </a:xfrm>
          <a:custGeom>
            <a:avLst/>
            <a:gdLst>
              <a:gd name="T0" fmla="*/ 27 w 80"/>
              <a:gd name="T1" fmla="*/ 69 h 90"/>
              <a:gd name="T2" fmla="*/ 20 w 80"/>
              <a:gd name="T3" fmla="*/ 54 h 90"/>
              <a:gd name="T4" fmla="*/ 17 w 80"/>
              <a:gd name="T5" fmla="*/ 40 h 90"/>
              <a:gd name="T6" fmla="*/ 41 w 80"/>
              <a:gd name="T7" fmla="*/ 15 h 90"/>
              <a:gd name="T8" fmla="*/ 64 w 80"/>
              <a:gd name="T9" fmla="*/ 40 h 90"/>
              <a:gd name="T10" fmla="*/ 61 w 80"/>
              <a:gd name="T11" fmla="*/ 53 h 90"/>
              <a:gd name="T12" fmla="*/ 55 w 80"/>
              <a:gd name="T13" fmla="*/ 67 h 90"/>
              <a:gd name="T14" fmla="*/ 48 w 80"/>
              <a:gd name="T15" fmla="*/ 71 h 90"/>
              <a:gd name="T16" fmla="*/ 39 w 80"/>
              <a:gd name="T17" fmla="*/ 73 h 90"/>
              <a:gd name="T18" fmla="*/ 29 w 80"/>
              <a:gd name="T19" fmla="*/ 77 h 90"/>
              <a:gd name="T20" fmla="*/ 28 w 80"/>
              <a:gd name="T21" fmla="*/ 79 h 90"/>
              <a:gd name="T22" fmla="*/ 28 w 80"/>
              <a:gd name="T23" fmla="*/ 81 h 90"/>
              <a:gd name="T24" fmla="*/ 31 w 80"/>
              <a:gd name="T25" fmla="*/ 82 h 90"/>
              <a:gd name="T26" fmla="*/ 50 w 80"/>
              <a:gd name="T27" fmla="*/ 78 h 90"/>
              <a:gd name="T28" fmla="*/ 52 w 80"/>
              <a:gd name="T29" fmla="*/ 78 h 90"/>
              <a:gd name="T30" fmla="*/ 53 w 80"/>
              <a:gd name="T31" fmla="*/ 81 h 90"/>
              <a:gd name="T32" fmla="*/ 51 w 80"/>
              <a:gd name="T33" fmla="*/ 83 h 90"/>
              <a:gd name="T34" fmla="*/ 44 w 80"/>
              <a:gd name="T35" fmla="*/ 87 h 90"/>
              <a:gd name="T36" fmla="*/ 35 w 80"/>
              <a:gd name="T37" fmla="*/ 90 h 90"/>
              <a:gd name="T38" fmla="*/ 35 w 80"/>
              <a:gd name="T39" fmla="*/ 39 h 90"/>
              <a:gd name="T40" fmla="*/ 39 w 80"/>
              <a:gd name="T41" fmla="*/ 46 h 90"/>
              <a:gd name="T42" fmla="*/ 46 w 80"/>
              <a:gd name="T43" fmla="*/ 34 h 90"/>
              <a:gd name="T44" fmla="*/ 9 w 80"/>
              <a:gd name="T45" fmla="*/ 41 h 90"/>
              <a:gd name="T46" fmla="*/ 0 w 80"/>
              <a:gd name="T47" fmla="*/ 39 h 90"/>
              <a:gd name="T48" fmla="*/ 13 w 80"/>
              <a:gd name="T49" fmla="*/ 23 h 90"/>
              <a:gd name="T50" fmla="*/ 5 w 80"/>
              <a:gd name="T51" fmla="*/ 20 h 90"/>
              <a:gd name="T52" fmla="*/ 24 w 80"/>
              <a:gd name="T53" fmla="*/ 12 h 90"/>
              <a:gd name="T54" fmla="*/ 20 w 80"/>
              <a:gd name="T55" fmla="*/ 6 h 90"/>
              <a:gd name="T56" fmla="*/ 40 w 80"/>
              <a:gd name="T57" fmla="*/ 9 h 90"/>
              <a:gd name="T58" fmla="*/ 40 w 80"/>
              <a:gd name="T59" fmla="*/ 0 h 90"/>
              <a:gd name="T60" fmla="*/ 59 w 80"/>
              <a:gd name="T61" fmla="*/ 6 h 90"/>
              <a:gd name="T62" fmla="*/ 57 w 80"/>
              <a:gd name="T63" fmla="*/ 12 h 90"/>
              <a:gd name="T64" fmla="*/ 74 w 80"/>
              <a:gd name="T65" fmla="*/ 21 h 90"/>
              <a:gd name="T66" fmla="*/ 69 w 80"/>
              <a:gd name="T67" fmla="*/ 23 h 90"/>
              <a:gd name="T68" fmla="*/ 68 w 80"/>
              <a:gd name="T69" fmla="*/ 24 h 90"/>
              <a:gd name="T70" fmla="*/ 80 w 80"/>
              <a:gd name="T71" fmla="*/ 41 h 90"/>
              <a:gd name="T72" fmla="*/ 72 w 80"/>
              <a:gd name="T73" fmla="*/ 41 h 90"/>
              <a:gd name="T74" fmla="*/ 40 w 80"/>
              <a:gd name="T75" fmla="*/ 24 h 90"/>
              <a:gd name="T76" fmla="*/ 26 w 80"/>
              <a:gd name="T77" fmla="*/ 38 h 90"/>
              <a:gd name="T78" fmla="*/ 40 w 80"/>
              <a:gd name="T79" fmla="*/ 52 h 90"/>
              <a:gd name="T80" fmla="*/ 55 w 80"/>
              <a:gd name="T81" fmla="*/ 38 h 90"/>
              <a:gd name="T82" fmla="*/ 40 w 80"/>
              <a:gd name="T83"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90">
                <a:moveTo>
                  <a:pt x="27" y="69"/>
                </a:moveTo>
                <a:cubicBezTo>
                  <a:pt x="27" y="65"/>
                  <a:pt x="25" y="62"/>
                  <a:pt x="20" y="54"/>
                </a:cubicBezTo>
                <a:cubicBezTo>
                  <a:pt x="18" y="50"/>
                  <a:pt x="17" y="45"/>
                  <a:pt x="17" y="40"/>
                </a:cubicBezTo>
                <a:cubicBezTo>
                  <a:pt x="17" y="27"/>
                  <a:pt x="27" y="15"/>
                  <a:pt x="41" y="15"/>
                </a:cubicBezTo>
                <a:cubicBezTo>
                  <a:pt x="54" y="15"/>
                  <a:pt x="64" y="27"/>
                  <a:pt x="64" y="40"/>
                </a:cubicBezTo>
                <a:cubicBezTo>
                  <a:pt x="64" y="45"/>
                  <a:pt x="64" y="49"/>
                  <a:pt x="61" y="53"/>
                </a:cubicBezTo>
                <a:cubicBezTo>
                  <a:pt x="57" y="60"/>
                  <a:pt x="56" y="63"/>
                  <a:pt x="55" y="67"/>
                </a:cubicBezTo>
                <a:moveTo>
                  <a:pt x="48" y="71"/>
                </a:moveTo>
                <a:cubicBezTo>
                  <a:pt x="45" y="72"/>
                  <a:pt x="42" y="73"/>
                  <a:pt x="39" y="73"/>
                </a:cubicBezTo>
                <a:cubicBezTo>
                  <a:pt x="35" y="74"/>
                  <a:pt x="32" y="75"/>
                  <a:pt x="29" y="77"/>
                </a:cubicBezTo>
                <a:cubicBezTo>
                  <a:pt x="29" y="78"/>
                  <a:pt x="28" y="78"/>
                  <a:pt x="28" y="79"/>
                </a:cubicBezTo>
                <a:cubicBezTo>
                  <a:pt x="28" y="80"/>
                  <a:pt x="28" y="81"/>
                  <a:pt x="28" y="81"/>
                </a:cubicBezTo>
                <a:cubicBezTo>
                  <a:pt x="29" y="82"/>
                  <a:pt x="30" y="82"/>
                  <a:pt x="31" y="82"/>
                </a:cubicBezTo>
                <a:cubicBezTo>
                  <a:pt x="37" y="81"/>
                  <a:pt x="43" y="78"/>
                  <a:pt x="50" y="78"/>
                </a:cubicBezTo>
                <a:cubicBezTo>
                  <a:pt x="50" y="78"/>
                  <a:pt x="51" y="78"/>
                  <a:pt x="52" y="78"/>
                </a:cubicBezTo>
                <a:cubicBezTo>
                  <a:pt x="53" y="79"/>
                  <a:pt x="53" y="80"/>
                  <a:pt x="53" y="81"/>
                </a:cubicBezTo>
                <a:cubicBezTo>
                  <a:pt x="52" y="82"/>
                  <a:pt x="52" y="83"/>
                  <a:pt x="51" y="83"/>
                </a:cubicBezTo>
                <a:cubicBezTo>
                  <a:pt x="49" y="85"/>
                  <a:pt x="46" y="86"/>
                  <a:pt x="44" y="87"/>
                </a:cubicBezTo>
                <a:cubicBezTo>
                  <a:pt x="41" y="88"/>
                  <a:pt x="38" y="89"/>
                  <a:pt x="35" y="90"/>
                </a:cubicBezTo>
                <a:moveTo>
                  <a:pt x="35" y="39"/>
                </a:moveTo>
                <a:cubicBezTo>
                  <a:pt x="37" y="41"/>
                  <a:pt x="38" y="43"/>
                  <a:pt x="39" y="46"/>
                </a:cubicBezTo>
                <a:cubicBezTo>
                  <a:pt x="41" y="41"/>
                  <a:pt x="43" y="37"/>
                  <a:pt x="46" y="34"/>
                </a:cubicBezTo>
                <a:moveTo>
                  <a:pt x="9" y="41"/>
                </a:moveTo>
                <a:cubicBezTo>
                  <a:pt x="6" y="40"/>
                  <a:pt x="3" y="39"/>
                  <a:pt x="0" y="39"/>
                </a:cubicBezTo>
                <a:moveTo>
                  <a:pt x="13" y="23"/>
                </a:moveTo>
                <a:cubicBezTo>
                  <a:pt x="10" y="22"/>
                  <a:pt x="8" y="20"/>
                  <a:pt x="5" y="20"/>
                </a:cubicBezTo>
                <a:moveTo>
                  <a:pt x="24" y="12"/>
                </a:moveTo>
                <a:cubicBezTo>
                  <a:pt x="23" y="10"/>
                  <a:pt x="22" y="8"/>
                  <a:pt x="20" y="6"/>
                </a:cubicBezTo>
                <a:moveTo>
                  <a:pt x="40" y="9"/>
                </a:moveTo>
                <a:cubicBezTo>
                  <a:pt x="40" y="6"/>
                  <a:pt x="40" y="3"/>
                  <a:pt x="40" y="0"/>
                </a:cubicBezTo>
                <a:moveTo>
                  <a:pt x="59" y="6"/>
                </a:moveTo>
                <a:cubicBezTo>
                  <a:pt x="58" y="8"/>
                  <a:pt x="57" y="10"/>
                  <a:pt x="57" y="12"/>
                </a:cubicBezTo>
                <a:moveTo>
                  <a:pt x="74" y="21"/>
                </a:moveTo>
                <a:cubicBezTo>
                  <a:pt x="73" y="21"/>
                  <a:pt x="71" y="22"/>
                  <a:pt x="69" y="23"/>
                </a:cubicBezTo>
                <a:cubicBezTo>
                  <a:pt x="69" y="24"/>
                  <a:pt x="68" y="24"/>
                  <a:pt x="68" y="24"/>
                </a:cubicBezTo>
                <a:moveTo>
                  <a:pt x="80" y="41"/>
                </a:moveTo>
                <a:cubicBezTo>
                  <a:pt x="77" y="41"/>
                  <a:pt x="74" y="41"/>
                  <a:pt x="72" y="41"/>
                </a:cubicBezTo>
                <a:moveTo>
                  <a:pt x="40" y="24"/>
                </a:moveTo>
                <a:cubicBezTo>
                  <a:pt x="32" y="24"/>
                  <a:pt x="26" y="30"/>
                  <a:pt x="26" y="38"/>
                </a:cubicBezTo>
                <a:cubicBezTo>
                  <a:pt x="26" y="46"/>
                  <a:pt x="32" y="52"/>
                  <a:pt x="40" y="52"/>
                </a:cubicBezTo>
                <a:cubicBezTo>
                  <a:pt x="48" y="52"/>
                  <a:pt x="55" y="46"/>
                  <a:pt x="55" y="38"/>
                </a:cubicBezTo>
                <a:cubicBezTo>
                  <a:pt x="55" y="30"/>
                  <a:pt x="48" y="24"/>
                  <a:pt x="40" y="24"/>
                </a:cubicBezTo>
                <a:close/>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1" name="Freeform 23">
            <a:extLst>
              <a:ext uri="{FF2B5EF4-FFF2-40B4-BE49-F238E27FC236}">
                <a16:creationId xmlns:a16="http://schemas.microsoft.com/office/drawing/2014/main" id="{F0E5FA55-DCEC-CC4C-B2E4-194AEA693FE6}"/>
              </a:ext>
            </a:extLst>
          </p:cNvPr>
          <p:cNvSpPr>
            <a:spLocks noEditPoints="1"/>
          </p:cNvSpPr>
          <p:nvPr/>
        </p:nvSpPr>
        <p:spPr bwMode="auto">
          <a:xfrm>
            <a:off x="2650551" y="2591812"/>
            <a:ext cx="342900" cy="280988"/>
          </a:xfrm>
          <a:custGeom>
            <a:avLst/>
            <a:gdLst>
              <a:gd name="T0" fmla="*/ 0 w 90"/>
              <a:gd name="T1" fmla="*/ 74 h 74"/>
              <a:gd name="T2" fmla="*/ 90 w 90"/>
              <a:gd name="T3" fmla="*/ 74 h 74"/>
              <a:gd name="T4" fmla="*/ 23 w 90"/>
              <a:gd name="T5" fmla="*/ 73 h 74"/>
              <a:gd name="T6" fmla="*/ 22 w 90"/>
              <a:gd name="T7" fmla="*/ 55 h 74"/>
              <a:gd name="T8" fmla="*/ 10 w 90"/>
              <a:gd name="T9" fmla="*/ 55 h 74"/>
              <a:gd name="T10" fmla="*/ 10 w 90"/>
              <a:gd name="T11" fmla="*/ 73 h 74"/>
              <a:gd name="T12" fmla="*/ 41 w 90"/>
              <a:gd name="T13" fmla="*/ 73 h 74"/>
              <a:gd name="T14" fmla="*/ 41 w 90"/>
              <a:gd name="T15" fmla="*/ 36 h 74"/>
              <a:gd name="T16" fmla="*/ 29 w 90"/>
              <a:gd name="T17" fmla="*/ 36 h 74"/>
              <a:gd name="T18" fmla="*/ 29 w 90"/>
              <a:gd name="T19" fmla="*/ 73 h 74"/>
              <a:gd name="T20" fmla="*/ 61 w 90"/>
              <a:gd name="T21" fmla="*/ 73 h 74"/>
              <a:gd name="T22" fmla="*/ 61 w 90"/>
              <a:gd name="T23" fmla="*/ 44 h 74"/>
              <a:gd name="T24" fmla="*/ 49 w 90"/>
              <a:gd name="T25" fmla="*/ 44 h 74"/>
              <a:gd name="T26" fmla="*/ 48 w 90"/>
              <a:gd name="T27" fmla="*/ 73 h 74"/>
              <a:gd name="T28" fmla="*/ 80 w 90"/>
              <a:gd name="T29" fmla="*/ 74 h 74"/>
              <a:gd name="T30" fmla="*/ 79 w 90"/>
              <a:gd name="T31" fmla="*/ 25 h 74"/>
              <a:gd name="T32" fmla="*/ 67 w 90"/>
              <a:gd name="T33" fmla="*/ 25 h 74"/>
              <a:gd name="T34" fmla="*/ 68 w 90"/>
              <a:gd name="T35" fmla="*/ 73 h 74"/>
              <a:gd name="T36" fmla="*/ 18 w 90"/>
              <a:gd name="T37" fmla="*/ 33 h 74"/>
              <a:gd name="T38" fmla="*/ 14 w 90"/>
              <a:gd name="T39" fmla="*/ 33 h 74"/>
              <a:gd name="T40" fmla="*/ 12 w 90"/>
              <a:gd name="T41" fmla="*/ 37 h 74"/>
              <a:gd name="T42" fmla="*/ 14 w 90"/>
              <a:gd name="T43" fmla="*/ 40 h 74"/>
              <a:gd name="T44" fmla="*/ 17 w 90"/>
              <a:gd name="T45" fmla="*/ 41 h 74"/>
              <a:gd name="T46" fmla="*/ 19 w 90"/>
              <a:gd name="T47" fmla="*/ 40 h 74"/>
              <a:gd name="T48" fmla="*/ 20 w 90"/>
              <a:gd name="T49" fmla="*/ 37 h 74"/>
              <a:gd name="T50" fmla="*/ 18 w 90"/>
              <a:gd name="T51" fmla="*/ 33 h 74"/>
              <a:gd name="T52" fmla="*/ 32 w 90"/>
              <a:gd name="T53" fmla="*/ 19 h 74"/>
              <a:gd name="T54" fmla="*/ 34 w 90"/>
              <a:gd name="T55" fmla="*/ 22 h 74"/>
              <a:gd name="T56" fmla="*/ 37 w 90"/>
              <a:gd name="T57" fmla="*/ 23 h 74"/>
              <a:gd name="T58" fmla="*/ 39 w 90"/>
              <a:gd name="T59" fmla="*/ 21 h 74"/>
              <a:gd name="T60" fmla="*/ 39 w 90"/>
              <a:gd name="T61" fmla="*/ 19 h 74"/>
              <a:gd name="T62" fmla="*/ 38 w 90"/>
              <a:gd name="T63" fmla="*/ 17 h 74"/>
              <a:gd name="T64" fmla="*/ 36 w 90"/>
              <a:gd name="T65" fmla="*/ 16 h 74"/>
              <a:gd name="T66" fmla="*/ 35 w 90"/>
              <a:gd name="T67" fmla="*/ 15 h 74"/>
              <a:gd name="T68" fmla="*/ 32 w 90"/>
              <a:gd name="T69" fmla="*/ 19 h 74"/>
              <a:gd name="T70" fmla="*/ 57 w 90"/>
              <a:gd name="T71" fmla="*/ 30 h 74"/>
              <a:gd name="T72" fmla="*/ 57 w 90"/>
              <a:gd name="T73" fmla="*/ 27 h 74"/>
              <a:gd name="T74" fmla="*/ 56 w 90"/>
              <a:gd name="T75" fmla="*/ 25 h 74"/>
              <a:gd name="T76" fmla="*/ 54 w 90"/>
              <a:gd name="T77" fmla="*/ 24 h 74"/>
              <a:gd name="T78" fmla="*/ 51 w 90"/>
              <a:gd name="T79" fmla="*/ 24 h 74"/>
              <a:gd name="T80" fmla="*/ 50 w 90"/>
              <a:gd name="T81" fmla="*/ 26 h 74"/>
              <a:gd name="T82" fmla="*/ 50 w 90"/>
              <a:gd name="T83" fmla="*/ 30 h 74"/>
              <a:gd name="T84" fmla="*/ 54 w 90"/>
              <a:gd name="T85" fmla="*/ 32 h 74"/>
              <a:gd name="T86" fmla="*/ 57 w 90"/>
              <a:gd name="T87" fmla="*/ 30 h 74"/>
              <a:gd name="T88" fmla="*/ 70 w 90"/>
              <a:gd name="T89" fmla="*/ 7 h 74"/>
              <a:gd name="T90" fmla="*/ 74 w 90"/>
              <a:gd name="T91" fmla="*/ 10 h 74"/>
              <a:gd name="T92" fmla="*/ 75 w 90"/>
              <a:gd name="T93" fmla="*/ 2 h 74"/>
              <a:gd name="T94" fmla="*/ 70 w 90"/>
              <a:gd name="T95" fmla="*/ 7 h 74"/>
              <a:gd name="T96" fmla="*/ 33 w 90"/>
              <a:gd name="T97" fmla="*/ 22 h 74"/>
              <a:gd name="T98" fmla="*/ 19 w 90"/>
              <a:gd name="T99" fmla="*/ 35 h 74"/>
              <a:gd name="T100" fmla="*/ 39 w 90"/>
              <a:gd name="T101" fmla="*/ 21 h 74"/>
              <a:gd name="T102" fmla="*/ 50 w 90"/>
              <a:gd name="T103" fmla="*/ 26 h 74"/>
              <a:gd name="T104" fmla="*/ 71 w 90"/>
              <a:gd name="T105" fmla="*/ 9 h 74"/>
              <a:gd name="T106" fmla="*/ 64 w 90"/>
              <a:gd name="T107" fmla="*/ 18 h 74"/>
              <a:gd name="T108" fmla="*/ 57 w 90"/>
              <a:gd name="T109"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 h="74">
                <a:moveTo>
                  <a:pt x="0" y="74"/>
                </a:moveTo>
                <a:cubicBezTo>
                  <a:pt x="30" y="73"/>
                  <a:pt x="60" y="73"/>
                  <a:pt x="90" y="74"/>
                </a:cubicBezTo>
                <a:moveTo>
                  <a:pt x="23" y="73"/>
                </a:moveTo>
                <a:cubicBezTo>
                  <a:pt x="22" y="67"/>
                  <a:pt x="22" y="61"/>
                  <a:pt x="22" y="55"/>
                </a:cubicBezTo>
                <a:cubicBezTo>
                  <a:pt x="18" y="55"/>
                  <a:pt x="14" y="55"/>
                  <a:pt x="10" y="55"/>
                </a:cubicBezTo>
                <a:cubicBezTo>
                  <a:pt x="10" y="61"/>
                  <a:pt x="10" y="67"/>
                  <a:pt x="10" y="73"/>
                </a:cubicBezTo>
                <a:moveTo>
                  <a:pt x="41" y="73"/>
                </a:moveTo>
                <a:cubicBezTo>
                  <a:pt x="42" y="61"/>
                  <a:pt x="42" y="48"/>
                  <a:pt x="41" y="36"/>
                </a:cubicBezTo>
                <a:cubicBezTo>
                  <a:pt x="37" y="36"/>
                  <a:pt x="33" y="37"/>
                  <a:pt x="29" y="36"/>
                </a:cubicBezTo>
                <a:cubicBezTo>
                  <a:pt x="29" y="48"/>
                  <a:pt x="29" y="61"/>
                  <a:pt x="29" y="73"/>
                </a:cubicBezTo>
                <a:moveTo>
                  <a:pt x="61" y="73"/>
                </a:moveTo>
                <a:cubicBezTo>
                  <a:pt x="60" y="64"/>
                  <a:pt x="60" y="54"/>
                  <a:pt x="61" y="44"/>
                </a:cubicBezTo>
                <a:cubicBezTo>
                  <a:pt x="57" y="44"/>
                  <a:pt x="53" y="44"/>
                  <a:pt x="49" y="44"/>
                </a:cubicBezTo>
                <a:cubicBezTo>
                  <a:pt x="49" y="54"/>
                  <a:pt x="49" y="63"/>
                  <a:pt x="48" y="73"/>
                </a:cubicBezTo>
                <a:moveTo>
                  <a:pt x="80" y="74"/>
                </a:moveTo>
                <a:cubicBezTo>
                  <a:pt x="80" y="58"/>
                  <a:pt x="80" y="41"/>
                  <a:pt x="79" y="25"/>
                </a:cubicBezTo>
                <a:cubicBezTo>
                  <a:pt x="75" y="24"/>
                  <a:pt x="71" y="24"/>
                  <a:pt x="67" y="25"/>
                </a:cubicBezTo>
                <a:cubicBezTo>
                  <a:pt x="67" y="41"/>
                  <a:pt x="67" y="57"/>
                  <a:pt x="68" y="73"/>
                </a:cubicBezTo>
                <a:moveTo>
                  <a:pt x="18" y="33"/>
                </a:moveTo>
                <a:cubicBezTo>
                  <a:pt x="17" y="33"/>
                  <a:pt x="15" y="32"/>
                  <a:pt x="14" y="33"/>
                </a:cubicBezTo>
                <a:cubicBezTo>
                  <a:pt x="13" y="34"/>
                  <a:pt x="12" y="35"/>
                  <a:pt x="12" y="37"/>
                </a:cubicBezTo>
                <a:cubicBezTo>
                  <a:pt x="12" y="38"/>
                  <a:pt x="13" y="39"/>
                  <a:pt x="14" y="40"/>
                </a:cubicBezTo>
                <a:cubicBezTo>
                  <a:pt x="15" y="40"/>
                  <a:pt x="16" y="41"/>
                  <a:pt x="17" y="41"/>
                </a:cubicBezTo>
                <a:cubicBezTo>
                  <a:pt x="18" y="41"/>
                  <a:pt x="18" y="40"/>
                  <a:pt x="19" y="40"/>
                </a:cubicBezTo>
                <a:cubicBezTo>
                  <a:pt x="19" y="39"/>
                  <a:pt x="20" y="38"/>
                  <a:pt x="20" y="37"/>
                </a:cubicBezTo>
                <a:cubicBezTo>
                  <a:pt x="20" y="36"/>
                  <a:pt x="19" y="34"/>
                  <a:pt x="18" y="33"/>
                </a:cubicBezTo>
                <a:close/>
                <a:moveTo>
                  <a:pt x="32" y="19"/>
                </a:moveTo>
                <a:cubicBezTo>
                  <a:pt x="32" y="20"/>
                  <a:pt x="32" y="22"/>
                  <a:pt x="34" y="22"/>
                </a:cubicBezTo>
                <a:cubicBezTo>
                  <a:pt x="35" y="23"/>
                  <a:pt x="36" y="23"/>
                  <a:pt x="37" y="23"/>
                </a:cubicBezTo>
                <a:cubicBezTo>
                  <a:pt x="38" y="22"/>
                  <a:pt x="38" y="22"/>
                  <a:pt x="39" y="21"/>
                </a:cubicBezTo>
                <a:cubicBezTo>
                  <a:pt x="39" y="21"/>
                  <a:pt x="39" y="20"/>
                  <a:pt x="39" y="19"/>
                </a:cubicBezTo>
                <a:cubicBezTo>
                  <a:pt x="39" y="18"/>
                  <a:pt x="38" y="18"/>
                  <a:pt x="38" y="17"/>
                </a:cubicBezTo>
                <a:cubicBezTo>
                  <a:pt x="37" y="16"/>
                  <a:pt x="37" y="16"/>
                  <a:pt x="36" y="16"/>
                </a:cubicBezTo>
                <a:cubicBezTo>
                  <a:pt x="36" y="15"/>
                  <a:pt x="35" y="15"/>
                  <a:pt x="35" y="15"/>
                </a:cubicBezTo>
                <a:cubicBezTo>
                  <a:pt x="33" y="16"/>
                  <a:pt x="32" y="17"/>
                  <a:pt x="32" y="19"/>
                </a:cubicBezTo>
                <a:close/>
                <a:moveTo>
                  <a:pt x="57" y="30"/>
                </a:moveTo>
                <a:cubicBezTo>
                  <a:pt x="58" y="29"/>
                  <a:pt x="57" y="28"/>
                  <a:pt x="57" y="27"/>
                </a:cubicBezTo>
                <a:cubicBezTo>
                  <a:pt x="57" y="26"/>
                  <a:pt x="57" y="25"/>
                  <a:pt x="56" y="25"/>
                </a:cubicBezTo>
                <a:cubicBezTo>
                  <a:pt x="56" y="24"/>
                  <a:pt x="55" y="24"/>
                  <a:pt x="54" y="24"/>
                </a:cubicBezTo>
                <a:cubicBezTo>
                  <a:pt x="53" y="24"/>
                  <a:pt x="52" y="24"/>
                  <a:pt x="51" y="24"/>
                </a:cubicBezTo>
                <a:cubicBezTo>
                  <a:pt x="51" y="25"/>
                  <a:pt x="50" y="25"/>
                  <a:pt x="50" y="26"/>
                </a:cubicBezTo>
                <a:cubicBezTo>
                  <a:pt x="50" y="27"/>
                  <a:pt x="50" y="29"/>
                  <a:pt x="50" y="30"/>
                </a:cubicBezTo>
                <a:cubicBezTo>
                  <a:pt x="51" y="31"/>
                  <a:pt x="52" y="32"/>
                  <a:pt x="54" y="32"/>
                </a:cubicBezTo>
                <a:cubicBezTo>
                  <a:pt x="55" y="32"/>
                  <a:pt x="57" y="31"/>
                  <a:pt x="57" y="30"/>
                </a:cubicBezTo>
                <a:close/>
                <a:moveTo>
                  <a:pt x="70" y="7"/>
                </a:moveTo>
                <a:cubicBezTo>
                  <a:pt x="71" y="9"/>
                  <a:pt x="72" y="10"/>
                  <a:pt x="74" y="10"/>
                </a:cubicBezTo>
                <a:cubicBezTo>
                  <a:pt x="78" y="10"/>
                  <a:pt x="78" y="4"/>
                  <a:pt x="75" y="2"/>
                </a:cubicBezTo>
                <a:cubicBezTo>
                  <a:pt x="72" y="0"/>
                  <a:pt x="68" y="4"/>
                  <a:pt x="70" y="7"/>
                </a:cubicBezTo>
                <a:close/>
                <a:moveTo>
                  <a:pt x="33" y="22"/>
                </a:moveTo>
                <a:cubicBezTo>
                  <a:pt x="28" y="26"/>
                  <a:pt x="23" y="30"/>
                  <a:pt x="19" y="35"/>
                </a:cubicBezTo>
                <a:moveTo>
                  <a:pt x="39" y="21"/>
                </a:moveTo>
                <a:cubicBezTo>
                  <a:pt x="43" y="23"/>
                  <a:pt x="46" y="24"/>
                  <a:pt x="50" y="26"/>
                </a:cubicBezTo>
                <a:moveTo>
                  <a:pt x="71" y="9"/>
                </a:moveTo>
                <a:cubicBezTo>
                  <a:pt x="69" y="12"/>
                  <a:pt x="66" y="15"/>
                  <a:pt x="64" y="18"/>
                </a:cubicBezTo>
                <a:cubicBezTo>
                  <a:pt x="61" y="20"/>
                  <a:pt x="59" y="23"/>
                  <a:pt x="57" y="26"/>
                </a:cubicBezTo>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2" name="Freeform 24">
            <a:extLst>
              <a:ext uri="{FF2B5EF4-FFF2-40B4-BE49-F238E27FC236}">
                <a16:creationId xmlns:a16="http://schemas.microsoft.com/office/drawing/2014/main" id="{C5A9569C-0249-3E46-B3A2-A800E70320E7}"/>
              </a:ext>
            </a:extLst>
          </p:cNvPr>
          <p:cNvSpPr>
            <a:spLocks noEditPoints="1"/>
          </p:cNvSpPr>
          <p:nvPr/>
        </p:nvSpPr>
        <p:spPr bwMode="auto">
          <a:xfrm>
            <a:off x="2650551" y="3261737"/>
            <a:ext cx="369888" cy="296863"/>
          </a:xfrm>
          <a:custGeom>
            <a:avLst/>
            <a:gdLst>
              <a:gd name="T0" fmla="*/ 1 w 97"/>
              <a:gd name="T1" fmla="*/ 43 h 78"/>
              <a:gd name="T2" fmla="*/ 0 w 97"/>
              <a:gd name="T3" fmla="*/ 18 h 78"/>
              <a:gd name="T4" fmla="*/ 93 w 97"/>
              <a:gd name="T5" fmla="*/ 14 h 78"/>
              <a:gd name="T6" fmla="*/ 96 w 97"/>
              <a:gd name="T7" fmla="*/ 44 h 78"/>
              <a:gd name="T8" fmla="*/ 54 w 97"/>
              <a:gd name="T9" fmla="*/ 63 h 78"/>
              <a:gd name="T10" fmla="*/ 55 w 97"/>
              <a:gd name="T11" fmla="*/ 50 h 78"/>
              <a:gd name="T12" fmla="*/ 52 w 97"/>
              <a:gd name="T13" fmla="*/ 47 h 78"/>
              <a:gd name="T14" fmla="*/ 43 w 97"/>
              <a:gd name="T15" fmla="*/ 47 h 78"/>
              <a:gd name="T16" fmla="*/ 42 w 97"/>
              <a:gd name="T17" fmla="*/ 60 h 78"/>
              <a:gd name="T18" fmla="*/ 45 w 97"/>
              <a:gd name="T19" fmla="*/ 64 h 78"/>
              <a:gd name="T20" fmla="*/ 54 w 97"/>
              <a:gd name="T21" fmla="*/ 63 h 78"/>
              <a:gd name="T22" fmla="*/ 43 w 97"/>
              <a:gd name="T23" fmla="*/ 12 h 78"/>
              <a:gd name="T24" fmla="*/ 41 w 97"/>
              <a:gd name="T25" fmla="*/ 11 h 78"/>
              <a:gd name="T26" fmla="*/ 35 w 97"/>
              <a:gd name="T27" fmla="*/ 11 h 78"/>
              <a:gd name="T28" fmla="*/ 34 w 97"/>
              <a:gd name="T29" fmla="*/ 14 h 78"/>
              <a:gd name="T30" fmla="*/ 64 w 97"/>
              <a:gd name="T31" fmla="*/ 12 h 78"/>
              <a:gd name="T32" fmla="*/ 62 w 97"/>
              <a:gd name="T33" fmla="*/ 11 h 78"/>
              <a:gd name="T34" fmla="*/ 56 w 97"/>
              <a:gd name="T35" fmla="*/ 11 h 78"/>
              <a:gd name="T36" fmla="*/ 56 w 97"/>
              <a:gd name="T37" fmla="*/ 14 h 78"/>
              <a:gd name="T38" fmla="*/ 58 w 97"/>
              <a:gd name="T39" fmla="*/ 8 h 78"/>
              <a:gd name="T40" fmla="*/ 55 w 97"/>
              <a:gd name="T41" fmla="*/ 5 h 78"/>
              <a:gd name="T42" fmla="*/ 42 w 97"/>
              <a:gd name="T43" fmla="*/ 5 h 78"/>
              <a:gd name="T44" fmla="*/ 41 w 97"/>
              <a:gd name="T45" fmla="*/ 10 h 78"/>
              <a:gd name="T46" fmla="*/ 63 w 97"/>
              <a:gd name="T47" fmla="*/ 5 h 78"/>
              <a:gd name="T48" fmla="*/ 56 w 97"/>
              <a:gd name="T49" fmla="*/ 0 h 78"/>
              <a:gd name="T50" fmla="*/ 37 w 97"/>
              <a:gd name="T51" fmla="*/ 2 h 78"/>
              <a:gd name="T52" fmla="*/ 35 w 97"/>
              <a:gd name="T53" fmla="*/ 10 h 78"/>
              <a:gd name="T54" fmla="*/ 3 w 97"/>
              <a:gd name="T55" fmla="*/ 67 h 78"/>
              <a:gd name="T56" fmla="*/ 6 w 97"/>
              <a:gd name="T57" fmla="*/ 76 h 78"/>
              <a:gd name="T58" fmla="*/ 30 w 97"/>
              <a:gd name="T59" fmla="*/ 78 h 78"/>
              <a:gd name="T60" fmla="*/ 73 w 97"/>
              <a:gd name="T61" fmla="*/ 78 h 78"/>
              <a:gd name="T62" fmla="*/ 89 w 97"/>
              <a:gd name="T63" fmla="*/ 78 h 78"/>
              <a:gd name="T64" fmla="*/ 94 w 97"/>
              <a:gd name="T65" fmla="*/ 71 h 78"/>
              <a:gd name="T66" fmla="*/ 94 w 97"/>
              <a:gd name="T67"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78">
                <a:moveTo>
                  <a:pt x="42" y="54"/>
                </a:moveTo>
                <a:cubicBezTo>
                  <a:pt x="28" y="53"/>
                  <a:pt x="14" y="48"/>
                  <a:pt x="1" y="43"/>
                </a:cubicBezTo>
                <a:cubicBezTo>
                  <a:pt x="0" y="18"/>
                  <a:pt x="0" y="18"/>
                  <a:pt x="0" y="18"/>
                </a:cubicBezTo>
                <a:cubicBezTo>
                  <a:pt x="0" y="18"/>
                  <a:pt x="0" y="18"/>
                  <a:pt x="0" y="18"/>
                </a:cubicBezTo>
                <a:cubicBezTo>
                  <a:pt x="0" y="16"/>
                  <a:pt x="2" y="14"/>
                  <a:pt x="4" y="14"/>
                </a:cubicBezTo>
                <a:cubicBezTo>
                  <a:pt x="93" y="14"/>
                  <a:pt x="93" y="14"/>
                  <a:pt x="93" y="14"/>
                </a:cubicBezTo>
                <a:cubicBezTo>
                  <a:pt x="95" y="14"/>
                  <a:pt x="96" y="16"/>
                  <a:pt x="96" y="18"/>
                </a:cubicBezTo>
                <a:cubicBezTo>
                  <a:pt x="97" y="27"/>
                  <a:pt x="96" y="35"/>
                  <a:pt x="96" y="44"/>
                </a:cubicBezTo>
                <a:cubicBezTo>
                  <a:pt x="83" y="49"/>
                  <a:pt x="69" y="53"/>
                  <a:pt x="55" y="54"/>
                </a:cubicBezTo>
                <a:moveTo>
                  <a:pt x="54" y="63"/>
                </a:moveTo>
                <a:cubicBezTo>
                  <a:pt x="54" y="63"/>
                  <a:pt x="54" y="63"/>
                  <a:pt x="54" y="62"/>
                </a:cubicBezTo>
                <a:cubicBezTo>
                  <a:pt x="54" y="58"/>
                  <a:pt x="55" y="54"/>
                  <a:pt x="55" y="50"/>
                </a:cubicBezTo>
                <a:cubicBezTo>
                  <a:pt x="54" y="49"/>
                  <a:pt x="54" y="48"/>
                  <a:pt x="54" y="48"/>
                </a:cubicBezTo>
                <a:cubicBezTo>
                  <a:pt x="53" y="47"/>
                  <a:pt x="52" y="47"/>
                  <a:pt x="52" y="47"/>
                </a:cubicBezTo>
                <a:cubicBezTo>
                  <a:pt x="49" y="47"/>
                  <a:pt x="46" y="47"/>
                  <a:pt x="43" y="47"/>
                </a:cubicBezTo>
                <a:cubicBezTo>
                  <a:pt x="43" y="47"/>
                  <a:pt x="43" y="47"/>
                  <a:pt x="43" y="47"/>
                </a:cubicBezTo>
                <a:cubicBezTo>
                  <a:pt x="42" y="48"/>
                  <a:pt x="42" y="48"/>
                  <a:pt x="42" y="48"/>
                </a:cubicBezTo>
                <a:cubicBezTo>
                  <a:pt x="42" y="52"/>
                  <a:pt x="42" y="56"/>
                  <a:pt x="42" y="60"/>
                </a:cubicBezTo>
                <a:cubicBezTo>
                  <a:pt x="42" y="61"/>
                  <a:pt x="42" y="62"/>
                  <a:pt x="43" y="63"/>
                </a:cubicBezTo>
                <a:cubicBezTo>
                  <a:pt x="43" y="64"/>
                  <a:pt x="44" y="64"/>
                  <a:pt x="45" y="64"/>
                </a:cubicBezTo>
                <a:cubicBezTo>
                  <a:pt x="48" y="64"/>
                  <a:pt x="50" y="64"/>
                  <a:pt x="52" y="64"/>
                </a:cubicBezTo>
                <a:cubicBezTo>
                  <a:pt x="53" y="64"/>
                  <a:pt x="53" y="64"/>
                  <a:pt x="54" y="63"/>
                </a:cubicBezTo>
                <a:close/>
                <a:moveTo>
                  <a:pt x="43" y="14"/>
                </a:moveTo>
                <a:cubicBezTo>
                  <a:pt x="42" y="14"/>
                  <a:pt x="43" y="13"/>
                  <a:pt x="43" y="12"/>
                </a:cubicBezTo>
                <a:cubicBezTo>
                  <a:pt x="43" y="12"/>
                  <a:pt x="43" y="11"/>
                  <a:pt x="42" y="11"/>
                </a:cubicBezTo>
                <a:cubicBezTo>
                  <a:pt x="42" y="11"/>
                  <a:pt x="41" y="11"/>
                  <a:pt x="41" y="11"/>
                </a:cubicBezTo>
                <a:cubicBezTo>
                  <a:pt x="39" y="11"/>
                  <a:pt x="38" y="11"/>
                  <a:pt x="36" y="11"/>
                </a:cubicBezTo>
                <a:cubicBezTo>
                  <a:pt x="36" y="11"/>
                  <a:pt x="35" y="11"/>
                  <a:pt x="35" y="11"/>
                </a:cubicBezTo>
                <a:cubicBezTo>
                  <a:pt x="34" y="11"/>
                  <a:pt x="34" y="12"/>
                  <a:pt x="34" y="12"/>
                </a:cubicBezTo>
                <a:cubicBezTo>
                  <a:pt x="34" y="13"/>
                  <a:pt x="35" y="14"/>
                  <a:pt x="34" y="14"/>
                </a:cubicBezTo>
                <a:moveTo>
                  <a:pt x="64" y="14"/>
                </a:moveTo>
                <a:cubicBezTo>
                  <a:pt x="64" y="14"/>
                  <a:pt x="64" y="13"/>
                  <a:pt x="64" y="12"/>
                </a:cubicBezTo>
                <a:cubicBezTo>
                  <a:pt x="64" y="12"/>
                  <a:pt x="64" y="11"/>
                  <a:pt x="63" y="11"/>
                </a:cubicBezTo>
                <a:cubicBezTo>
                  <a:pt x="63" y="11"/>
                  <a:pt x="63" y="11"/>
                  <a:pt x="62" y="11"/>
                </a:cubicBezTo>
                <a:cubicBezTo>
                  <a:pt x="61" y="11"/>
                  <a:pt x="59" y="11"/>
                  <a:pt x="57" y="11"/>
                </a:cubicBezTo>
                <a:cubicBezTo>
                  <a:pt x="57" y="11"/>
                  <a:pt x="56" y="11"/>
                  <a:pt x="56" y="11"/>
                </a:cubicBezTo>
                <a:cubicBezTo>
                  <a:pt x="56" y="11"/>
                  <a:pt x="56" y="12"/>
                  <a:pt x="56" y="12"/>
                </a:cubicBezTo>
                <a:cubicBezTo>
                  <a:pt x="56" y="13"/>
                  <a:pt x="56" y="14"/>
                  <a:pt x="56" y="14"/>
                </a:cubicBezTo>
                <a:moveTo>
                  <a:pt x="58" y="10"/>
                </a:moveTo>
                <a:cubicBezTo>
                  <a:pt x="58" y="9"/>
                  <a:pt x="58" y="9"/>
                  <a:pt x="58" y="8"/>
                </a:cubicBezTo>
                <a:cubicBezTo>
                  <a:pt x="58" y="7"/>
                  <a:pt x="57" y="6"/>
                  <a:pt x="57" y="6"/>
                </a:cubicBezTo>
                <a:cubicBezTo>
                  <a:pt x="56" y="6"/>
                  <a:pt x="56" y="5"/>
                  <a:pt x="55" y="5"/>
                </a:cubicBezTo>
                <a:cubicBezTo>
                  <a:pt x="51" y="5"/>
                  <a:pt x="48" y="5"/>
                  <a:pt x="44" y="5"/>
                </a:cubicBezTo>
                <a:cubicBezTo>
                  <a:pt x="43" y="5"/>
                  <a:pt x="43" y="5"/>
                  <a:pt x="42" y="5"/>
                </a:cubicBezTo>
                <a:cubicBezTo>
                  <a:pt x="41" y="6"/>
                  <a:pt x="41" y="7"/>
                  <a:pt x="41" y="8"/>
                </a:cubicBezTo>
                <a:cubicBezTo>
                  <a:pt x="40" y="9"/>
                  <a:pt x="41" y="9"/>
                  <a:pt x="41" y="10"/>
                </a:cubicBezTo>
                <a:moveTo>
                  <a:pt x="63" y="10"/>
                </a:moveTo>
                <a:cubicBezTo>
                  <a:pt x="63" y="8"/>
                  <a:pt x="63" y="7"/>
                  <a:pt x="63" y="5"/>
                </a:cubicBezTo>
                <a:cubicBezTo>
                  <a:pt x="62" y="3"/>
                  <a:pt x="61" y="2"/>
                  <a:pt x="60" y="1"/>
                </a:cubicBezTo>
                <a:cubicBezTo>
                  <a:pt x="59" y="0"/>
                  <a:pt x="57" y="0"/>
                  <a:pt x="56" y="0"/>
                </a:cubicBezTo>
                <a:cubicBezTo>
                  <a:pt x="51" y="0"/>
                  <a:pt x="46" y="0"/>
                  <a:pt x="41" y="0"/>
                </a:cubicBezTo>
                <a:cubicBezTo>
                  <a:pt x="40" y="0"/>
                  <a:pt x="38" y="1"/>
                  <a:pt x="37" y="2"/>
                </a:cubicBezTo>
                <a:cubicBezTo>
                  <a:pt x="36" y="3"/>
                  <a:pt x="36" y="4"/>
                  <a:pt x="35" y="6"/>
                </a:cubicBezTo>
                <a:cubicBezTo>
                  <a:pt x="35" y="7"/>
                  <a:pt x="36" y="9"/>
                  <a:pt x="35" y="10"/>
                </a:cubicBezTo>
                <a:moveTo>
                  <a:pt x="4" y="44"/>
                </a:moveTo>
                <a:cubicBezTo>
                  <a:pt x="4" y="52"/>
                  <a:pt x="3" y="59"/>
                  <a:pt x="3" y="67"/>
                </a:cubicBezTo>
                <a:cubicBezTo>
                  <a:pt x="3" y="69"/>
                  <a:pt x="3" y="70"/>
                  <a:pt x="4" y="72"/>
                </a:cubicBezTo>
                <a:cubicBezTo>
                  <a:pt x="4" y="74"/>
                  <a:pt x="5" y="75"/>
                  <a:pt x="6" y="76"/>
                </a:cubicBezTo>
                <a:cubicBezTo>
                  <a:pt x="7" y="78"/>
                  <a:pt x="9" y="78"/>
                  <a:pt x="10" y="78"/>
                </a:cubicBezTo>
                <a:cubicBezTo>
                  <a:pt x="30" y="78"/>
                  <a:pt x="30" y="78"/>
                  <a:pt x="30" y="78"/>
                </a:cubicBezTo>
                <a:cubicBezTo>
                  <a:pt x="39" y="78"/>
                  <a:pt x="47" y="78"/>
                  <a:pt x="55" y="78"/>
                </a:cubicBezTo>
                <a:cubicBezTo>
                  <a:pt x="61" y="78"/>
                  <a:pt x="67" y="78"/>
                  <a:pt x="73" y="78"/>
                </a:cubicBezTo>
                <a:cubicBezTo>
                  <a:pt x="76" y="78"/>
                  <a:pt x="79" y="78"/>
                  <a:pt x="81" y="78"/>
                </a:cubicBezTo>
                <a:cubicBezTo>
                  <a:pt x="84" y="78"/>
                  <a:pt x="87" y="78"/>
                  <a:pt x="89" y="78"/>
                </a:cubicBezTo>
                <a:cubicBezTo>
                  <a:pt x="91" y="77"/>
                  <a:pt x="92" y="77"/>
                  <a:pt x="93" y="76"/>
                </a:cubicBezTo>
                <a:cubicBezTo>
                  <a:pt x="94" y="74"/>
                  <a:pt x="94" y="73"/>
                  <a:pt x="94" y="71"/>
                </a:cubicBezTo>
                <a:cubicBezTo>
                  <a:pt x="95" y="66"/>
                  <a:pt x="94" y="60"/>
                  <a:pt x="94" y="55"/>
                </a:cubicBezTo>
                <a:cubicBezTo>
                  <a:pt x="94" y="52"/>
                  <a:pt x="94" y="49"/>
                  <a:pt x="94" y="45"/>
                </a:cubicBezTo>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3" name="Freeform 25">
            <a:extLst>
              <a:ext uri="{FF2B5EF4-FFF2-40B4-BE49-F238E27FC236}">
                <a16:creationId xmlns:a16="http://schemas.microsoft.com/office/drawing/2014/main" id="{03A07328-55EC-7544-BA36-FB1BDA4589C9}"/>
              </a:ext>
            </a:extLst>
          </p:cNvPr>
          <p:cNvSpPr>
            <a:spLocks noEditPoints="1"/>
          </p:cNvSpPr>
          <p:nvPr/>
        </p:nvSpPr>
        <p:spPr bwMode="auto">
          <a:xfrm>
            <a:off x="2569589" y="4638099"/>
            <a:ext cx="461963" cy="258763"/>
          </a:xfrm>
          <a:custGeom>
            <a:avLst/>
            <a:gdLst>
              <a:gd name="T0" fmla="*/ 92 w 121"/>
              <a:gd name="T1" fmla="*/ 27 h 68"/>
              <a:gd name="T2" fmla="*/ 94 w 121"/>
              <a:gd name="T3" fmla="*/ 43 h 68"/>
              <a:gd name="T4" fmla="*/ 85 w 121"/>
              <a:gd name="T5" fmla="*/ 47 h 68"/>
              <a:gd name="T6" fmla="*/ 69 w 121"/>
              <a:gd name="T7" fmla="*/ 34 h 68"/>
              <a:gd name="T8" fmla="*/ 46 w 121"/>
              <a:gd name="T9" fmla="*/ 35 h 68"/>
              <a:gd name="T10" fmla="*/ 46 w 121"/>
              <a:gd name="T11" fmla="*/ 24 h 68"/>
              <a:gd name="T12" fmla="*/ 85 w 121"/>
              <a:gd name="T13" fmla="*/ 16 h 68"/>
              <a:gd name="T14" fmla="*/ 30 w 121"/>
              <a:gd name="T15" fmla="*/ 56 h 68"/>
              <a:gd name="T16" fmla="*/ 39 w 121"/>
              <a:gd name="T17" fmla="*/ 46 h 68"/>
              <a:gd name="T18" fmla="*/ 29 w 121"/>
              <a:gd name="T19" fmla="*/ 49 h 68"/>
              <a:gd name="T20" fmla="*/ 35 w 121"/>
              <a:gd name="T21" fmla="*/ 53 h 68"/>
              <a:gd name="T22" fmla="*/ 36 w 121"/>
              <a:gd name="T23" fmla="*/ 61 h 68"/>
              <a:gd name="T24" fmla="*/ 48 w 121"/>
              <a:gd name="T25" fmla="*/ 49 h 68"/>
              <a:gd name="T26" fmla="*/ 40 w 121"/>
              <a:gd name="T27" fmla="*/ 48 h 68"/>
              <a:gd name="T28" fmla="*/ 52 w 121"/>
              <a:gd name="T29" fmla="*/ 50 h 68"/>
              <a:gd name="T30" fmla="*/ 40 w 121"/>
              <a:gd name="T31" fmla="*/ 64 h 68"/>
              <a:gd name="T32" fmla="*/ 52 w 121"/>
              <a:gd name="T33" fmla="*/ 50 h 68"/>
              <a:gd name="T34" fmla="*/ 46 w 121"/>
              <a:gd name="T35" fmla="*/ 66 h 68"/>
              <a:gd name="T36" fmla="*/ 56 w 121"/>
              <a:gd name="T37" fmla="*/ 61 h 68"/>
              <a:gd name="T38" fmla="*/ 47 w 121"/>
              <a:gd name="T39" fmla="*/ 62 h 68"/>
              <a:gd name="T40" fmla="*/ 46 w 121"/>
              <a:gd name="T41" fmla="*/ 18 h 68"/>
              <a:gd name="T42" fmla="*/ 38 w 121"/>
              <a:gd name="T43" fmla="*/ 19 h 68"/>
              <a:gd name="T44" fmla="*/ 27 w 121"/>
              <a:gd name="T45" fmla="*/ 33 h 68"/>
              <a:gd name="T46" fmla="*/ 29 w 121"/>
              <a:gd name="T47" fmla="*/ 49 h 68"/>
              <a:gd name="T48" fmla="*/ 63 w 121"/>
              <a:gd name="T49" fmla="*/ 67 h 68"/>
              <a:gd name="T50" fmla="*/ 62 w 121"/>
              <a:gd name="T51" fmla="*/ 62 h 68"/>
              <a:gd name="T52" fmla="*/ 73 w 121"/>
              <a:gd name="T53" fmla="*/ 61 h 68"/>
              <a:gd name="T54" fmla="*/ 80 w 121"/>
              <a:gd name="T55" fmla="*/ 61 h 68"/>
              <a:gd name="T56" fmla="*/ 86 w 121"/>
              <a:gd name="T57" fmla="*/ 56 h 68"/>
              <a:gd name="T58" fmla="*/ 0 w 121"/>
              <a:gd name="T59" fmla="*/ 31 h 68"/>
              <a:gd name="T60" fmla="*/ 15 w 121"/>
              <a:gd name="T61" fmla="*/ 42 h 68"/>
              <a:gd name="T62" fmla="*/ 19 w 121"/>
              <a:gd name="T63" fmla="*/ 43 h 68"/>
              <a:gd name="T64" fmla="*/ 41 w 121"/>
              <a:gd name="T65" fmla="*/ 13 h 68"/>
              <a:gd name="T66" fmla="*/ 30 w 121"/>
              <a:gd name="T67" fmla="*/ 4 h 68"/>
              <a:gd name="T68" fmla="*/ 103 w 121"/>
              <a:gd name="T69" fmla="*/ 1 h 68"/>
              <a:gd name="T70" fmla="*/ 85 w 121"/>
              <a:gd name="T71" fmla="*/ 16 h 68"/>
              <a:gd name="T72" fmla="*/ 100 w 121"/>
              <a:gd name="T73" fmla="*/ 41 h 68"/>
              <a:gd name="T74" fmla="*/ 103 w 121"/>
              <a:gd name="T75" fmla="*/ 41 h 68"/>
              <a:gd name="T76" fmla="*/ 121 w 121"/>
              <a:gd name="T77"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68">
                <a:moveTo>
                  <a:pt x="85" y="15"/>
                </a:moveTo>
                <a:cubicBezTo>
                  <a:pt x="88" y="19"/>
                  <a:pt x="90" y="23"/>
                  <a:pt x="92" y="27"/>
                </a:cubicBezTo>
                <a:cubicBezTo>
                  <a:pt x="94" y="31"/>
                  <a:pt x="97" y="35"/>
                  <a:pt x="99" y="39"/>
                </a:cubicBezTo>
                <a:cubicBezTo>
                  <a:pt x="97" y="40"/>
                  <a:pt x="95" y="41"/>
                  <a:pt x="94" y="43"/>
                </a:cubicBezTo>
                <a:cubicBezTo>
                  <a:pt x="92" y="44"/>
                  <a:pt x="91" y="46"/>
                  <a:pt x="90" y="48"/>
                </a:cubicBezTo>
                <a:cubicBezTo>
                  <a:pt x="89" y="50"/>
                  <a:pt x="87" y="48"/>
                  <a:pt x="85" y="47"/>
                </a:cubicBezTo>
                <a:cubicBezTo>
                  <a:pt x="83" y="45"/>
                  <a:pt x="81" y="44"/>
                  <a:pt x="79" y="42"/>
                </a:cubicBezTo>
                <a:cubicBezTo>
                  <a:pt x="76" y="40"/>
                  <a:pt x="72" y="37"/>
                  <a:pt x="69" y="34"/>
                </a:cubicBezTo>
                <a:cubicBezTo>
                  <a:pt x="66" y="32"/>
                  <a:pt x="62" y="30"/>
                  <a:pt x="58" y="30"/>
                </a:cubicBezTo>
                <a:cubicBezTo>
                  <a:pt x="53" y="31"/>
                  <a:pt x="50" y="34"/>
                  <a:pt x="46" y="35"/>
                </a:cubicBezTo>
                <a:cubicBezTo>
                  <a:pt x="43" y="36"/>
                  <a:pt x="39" y="35"/>
                  <a:pt x="38" y="31"/>
                </a:cubicBezTo>
                <a:cubicBezTo>
                  <a:pt x="38" y="27"/>
                  <a:pt x="43" y="25"/>
                  <a:pt x="46" y="24"/>
                </a:cubicBezTo>
                <a:cubicBezTo>
                  <a:pt x="50" y="22"/>
                  <a:pt x="54" y="20"/>
                  <a:pt x="58" y="19"/>
                </a:cubicBezTo>
                <a:cubicBezTo>
                  <a:pt x="67" y="16"/>
                  <a:pt x="76" y="13"/>
                  <a:pt x="85" y="16"/>
                </a:cubicBezTo>
                <a:cubicBezTo>
                  <a:pt x="85" y="16"/>
                  <a:pt x="85" y="16"/>
                  <a:pt x="85" y="15"/>
                </a:cubicBezTo>
                <a:close/>
                <a:moveTo>
                  <a:pt x="30" y="56"/>
                </a:moveTo>
                <a:cubicBezTo>
                  <a:pt x="33" y="56"/>
                  <a:pt x="36" y="53"/>
                  <a:pt x="38" y="50"/>
                </a:cubicBezTo>
                <a:cubicBezTo>
                  <a:pt x="38" y="49"/>
                  <a:pt x="40" y="48"/>
                  <a:pt x="39" y="46"/>
                </a:cubicBezTo>
                <a:cubicBezTo>
                  <a:pt x="38" y="45"/>
                  <a:pt x="37" y="44"/>
                  <a:pt x="35" y="44"/>
                </a:cubicBezTo>
                <a:cubicBezTo>
                  <a:pt x="33" y="44"/>
                  <a:pt x="30" y="47"/>
                  <a:pt x="29" y="49"/>
                </a:cubicBezTo>
                <a:cubicBezTo>
                  <a:pt x="27" y="51"/>
                  <a:pt x="27" y="55"/>
                  <a:pt x="30" y="56"/>
                </a:cubicBezTo>
                <a:close/>
                <a:moveTo>
                  <a:pt x="35" y="53"/>
                </a:moveTo>
                <a:cubicBezTo>
                  <a:pt x="33" y="55"/>
                  <a:pt x="31" y="56"/>
                  <a:pt x="32" y="59"/>
                </a:cubicBezTo>
                <a:cubicBezTo>
                  <a:pt x="33" y="60"/>
                  <a:pt x="34" y="62"/>
                  <a:pt x="36" y="61"/>
                </a:cubicBezTo>
                <a:cubicBezTo>
                  <a:pt x="40" y="61"/>
                  <a:pt x="43" y="56"/>
                  <a:pt x="45" y="54"/>
                </a:cubicBezTo>
                <a:cubicBezTo>
                  <a:pt x="46" y="52"/>
                  <a:pt x="48" y="51"/>
                  <a:pt x="48" y="49"/>
                </a:cubicBezTo>
                <a:cubicBezTo>
                  <a:pt x="47" y="47"/>
                  <a:pt x="46" y="46"/>
                  <a:pt x="44" y="45"/>
                </a:cubicBezTo>
                <a:cubicBezTo>
                  <a:pt x="42" y="45"/>
                  <a:pt x="41" y="47"/>
                  <a:pt x="40" y="48"/>
                </a:cubicBezTo>
                <a:cubicBezTo>
                  <a:pt x="38" y="50"/>
                  <a:pt x="36" y="52"/>
                  <a:pt x="35" y="53"/>
                </a:cubicBezTo>
                <a:close/>
                <a:moveTo>
                  <a:pt x="52" y="50"/>
                </a:moveTo>
                <a:cubicBezTo>
                  <a:pt x="49" y="48"/>
                  <a:pt x="45" y="53"/>
                  <a:pt x="43" y="55"/>
                </a:cubicBezTo>
                <a:cubicBezTo>
                  <a:pt x="42" y="57"/>
                  <a:pt x="36" y="61"/>
                  <a:pt x="40" y="64"/>
                </a:cubicBezTo>
                <a:cubicBezTo>
                  <a:pt x="44" y="66"/>
                  <a:pt x="48" y="61"/>
                  <a:pt x="50" y="59"/>
                </a:cubicBezTo>
                <a:cubicBezTo>
                  <a:pt x="51" y="57"/>
                  <a:pt x="56" y="52"/>
                  <a:pt x="52" y="50"/>
                </a:cubicBezTo>
                <a:close/>
                <a:moveTo>
                  <a:pt x="47" y="62"/>
                </a:moveTo>
                <a:cubicBezTo>
                  <a:pt x="46" y="63"/>
                  <a:pt x="45" y="64"/>
                  <a:pt x="46" y="66"/>
                </a:cubicBezTo>
                <a:cubicBezTo>
                  <a:pt x="46" y="67"/>
                  <a:pt x="48" y="68"/>
                  <a:pt x="49" y="67"/>
                </a:cubicBezTo>
                <a:cubicBezTo>
                  <a:pt x="52" y="67"/>
                  <a:pt x="55" y="64"/>
                  <a:pt x="56" y="61"/>
                </a:cubicBezTo>
                <a:cubicBezTo>
                  <a:pt x="58" y="59"/>
                  <a:pt x="57" y="55"/>
                  <a:pt x="54" y="56"/>
                </a:cubicBezTo>
                <a:cubicBezTo>
                  <a:pt x="51" y="56"/>
                  <a:pt x="49" y="60"/>
                  <a:pt x="47" y="62"/>
                </a:cubicBezTo>
                <a:close/>
                <a:moveTo>
                  <a:pt x="51" y="21"/>
                </a:moveTo>
                <a:cubicBezTo>
                  <a:pt x="50" y="20"/>
                  <a:pt x="48" y="19"/>
                  <a:pt x="46" y="18"/>
                </a:cubicBezTo>
                <a:cubicBezTo>
                  <a:pt x="45" y="18"/>
                  <a:pt x="42" y="16"/>
                  <a:pt x="41" y="17"/>
                </a:cubicBezTo>
                <a:cubicBezTo>
                  <a:pt x="39" y="17"/>
                  <a:pt x="38" y="18"/>
                  <a:pt x="38" y="19"/>
                </a:cubicBezTo>
                <a:cubicBezTo>
                  <a:pt x="37" y="20"/>
                  <a:pt x="35" y="22"/>
                  <a:pt x="34" y="24"/>
                </a:cubicBezTo>
                <a:cubicBezTo>
                  <a:pt x="32" y="27"/>
                  <a:pt x="30" y="30"/>
                  <a:pt x="27" y="33"/>
                </a:cubicBezTo>
                <a:cubicBezTo>
                  <a:pt x="25" y="36"/>
                  <a:pt x="22" y="39"/>
                  <a:pt x="20" y="43"/>
                </a:cubicBezTo>
                <a:cubicBezTo>
                  <a:pt x="22" y="45"/>
                  <a:pt x="25" y="47"/>
                  <a:pt x="29" y="49"/>
                </a:cubicBezTo>
                <a:moveTo>
                  <a:pt x="53" y="65"/>
                </a:moveTo>
                <a:cubicBezTo>
                  <a:pt x="56" y="67"/>
                  <a:pt x="59" y="67"/>
                  <a:pt x="63" y="67"/>
                </a:cubicBezTo>
                <a:cubicBezTo>
                  <a:pt x="63" y="66"/>
                  <a:pt x="65" y="66"/>
                  <a:pt x="65" y="65"/>
                </a:cubicBezTo>
                <a:cubicBezTo>
                  <a:pt x="65" y="63"/>
                  <a:pt x="63" y="63"/>
                  <a:pt x="62" y="62"/>
                </a:cubicBezTo>
                <a:cubicBezTo>
                  <a:pt x="65" y="65"/>
                  <a:pt x="68" y="68"/>
                  <a:pt x="72" y="65"/>
                </a:cubicBezTo>
                <a:cubicBezTo>
                  <a:pt x="74" y="65"/>
                  <a:pt x="74" y="63"/>
                  <a:pt x="73" y="61"/>
                </a:cubicBezTo>
                <a:cubicBezTo>
                  <a:pt x="73" y="59"/>
                  <a:pt x="71" y="58"/>
                  <a:pt x="69" y="57"/>
                </a:cubicBezTo>
                <a:cubicBezTo>
                  <a:pt x="72" y="60"/>
                  <a:pt x="76" y="63"/>
                  <a:pt x="80" y="61"/>
                </a:cubicBezTo>
                <a:cubicBezTo>
                  <a:pt x="84" y="58"/>
                  <a:pt x="80" y="54"/>
                  <a:pt x="77" y="52"/>
                </a:cubicBezTo>
                <a:cubicBezTo>
                  <a:pt x="80" y="54"/>
                  <a:pt x="82" y="57"/>
                  <a:pt x="86" y="56"/>
                </a:cubicBezTo>
                <a:cubicBezTo>
                  <a:pt x="89" y="55"/>
                  <a:pt x="90" y="52"/>
                  <a:pt x="88" y="49"/>
                </a:cubicBezTo>
                <a:moveTo>
                  <a:pt x="0" y="31"/>
                </a:moveTo>
                <a:cubicBezTo>
                  <a:pt x="3" y="33"/>
                  <a:pt x="7" y="36"/>
                  <a:pt x="10" y="38"/>
                </a:cubicBezTo>
                <a:cubicBezTo>
                  <a:pt x="11" y="40"/>
                  <a:pt x="13" y="41"/>
                  <a:pt x="15" y="42"/>
                </a:cubicBezTo>
                <a:cubicBezTo>
                  <a:pt x="15" y="43"/>
                  <a:pt x="16" y="44"/>
                  <a:pt x="17" y="44"/>
                </a:cubicBezTo>
                <a:cubicBezTo>
                  <a:pt x="18" y="45"/>
                  <a:pt x="19" y="43"/>
                  <a:pt x="19" y="43"/>
                </a:cubicBezTo>
                <a:moveTo>
                  <a:pt x="39" y="17"/>
                </a:moveTo>
                <a:cubicBezTo>
                  <a:pt x="41" y="16"/>
                  <a:pt x="43" y="15"/>
                  <a:pt x="41" y="13"/>
                </a:cubicBezTo>
                <a:cubicBezTo>
                  <a:pt x="39" y="11"/>
                  <a:pt x="37" y="10"/>
                  <a:pt x="36" y="9"/>
                </a:cubicBezTo>
                <a:cubicBezTo>
                  <a:pt x="34" y="7"/>
                  <a:pt x="32" y="6"/>
                  <a:pt x="30" y="4"/>
                </a:cubicBezTo>
                <a:cubicBezTo>
                  <a:pt x="29" y="3"/>
                  <a:pt x="27" y="2"/>
                  <a:pt x="25" y="0"/>
                </a:cubicBezTo>
                <a:moveTo>
                  <a:pt x="103" y="1"/>
                </a:moveTo>
                <a:cubicBezTo>
                  <a:pt x="96" y="5"/>
                  <a:pt x="89" y="8"/>
                  <a:pt x="82" y="11"/>
                </a:cubicBezTo>
                <a:cubicBezTo>
                  <a:pt x="83" y="13"/>
                  <a:pt x="84" y="14"/>
                  <a:pt x="85" y="16"/>
                </a:cubicBezTo>
                <a:moveTo>
                  <a:pt x="99" y="39"/>
                </a:moveTo>
                <a:cubicBezTo>
                  <a:pt x="99" y="39"/>
                  <a:pt x="100" y="40"/>
                  <a:pt x="100" y="41"/>
                </a:cubicBezTo>
                <a:cubicBezTo>
                  <a:pt x="101" y="42"/>
                  <a:pt x="100" y="42"/>
                  <a:pt x="101" y="42"/>
                </a:cubicBezTo>
                <a:cubicBezTo>
                  <a:pt x="102" y="42"/>
                  <a:pt x="102" y="41"/>
                  <a:pt x="103" y="41"/>
                </a:cubicBezTo>
                <a:cubicBezTo>
                  <a:pt x="105" y="40"/>
                  <a:pt x="107" y="39"/>
                  <a:pt x="109" y="39"/>
                </a:cubicBezTo>
                <a:cubicBezTo>
                  <a:pt x="113" y="37"/>
                  <a:pt x="117" y="35"/>
                  <a:pt x="121" y="33"/>
                </a:cubicBezTo>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264602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750"/>
                                        <p:tgtEl>
                                          <p:spTgt spid="101"/>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750"/>
                                        <p:tgtEl>
                                          <p:spTgt spid="10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750"/>
                                        <p:tgtEl>
                                          <p:spTgt spid="100"/>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10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5D1EB5-6B2B-4E51-AEEC-6E4CB7B878A7}"/>
              </a:ext>
            </a:extLst>
          </p:cNvPr>
          <p:cNvSpPr>
            <a:spLocks noGrp="1"/>
          </p:cNvSpPr>
          <p:nvPr>
            <p:ph type="body" sz="quarter" idx="16"/>
          </p:nvPr>
        </p:nvSpPr>
        <p:spPr>
          <a:xfrm>
            <a:off x="308344" y="769440"/>
            <a:ext cx="9905039" cy="2288553"/>
          </a:xfrm>
        </p:spPr>
        <p:txBody>
          <a:bodyPr/>
          <a:lstStyle/>
          <a:p>
            <a:pPr>
              <a:lnSpc>
                <a:spcPct val="150000"/>
              </a:lnSpc>
              <a:spcAft>
                <a:spcPts val="800"/>
              </a:spcAft>
            </a:pPr>
            <a:r>
              <a:rPr lang="es-ES" sz="1600" b="1" dirty="0">
                <a:effectLst/>
                <a:latin typeface="Josefin Sans" pitchFamily="2" charset="0"/>
                <a:ea typeface="Calibri" panose="020F0502020204030204" pitchFamily="34" charset="0"/>
                <a:cs typeface="Calibri" panose="020F0502020204030204" pitchFamily="34" charset="0"/>
              </a:rPr>
              <a:t>La empatía </a:t>
            </a:r>
            <a:r>
              <a:rPr lang="es-ES" sz="1600" dirty="0">
                <a:effectLst/>
                <a:latin typeface="Josefin Sans" pitchFamily="2" charset="0"/>
                <a:ea typeface="Calibri" panose="020F0502020204030204" pitchFamily="34" charset="0"/>
                <a:cs typeface="Calibri" panose="020F0502020204030204" pitchFamily="34" charset="0"/>
              </a:rPr>
              <a:t>es la capacidad de comprender psicológicamente lo que sienten otras personas, de ver las cosas desde una perspectiva diferente y de ponerse en su lugar.  En pocas palabras, es la capacidad de comprender y compartir los sentimientos de otra persona, es decir, es el momento cuando ves a alguien sufrir, y puedes imaginarte inmediatamente en su lugar y sentir compasión por lo que está pasando</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600" dirty="0">
                <a:solidFill>
                  <a:schemeClr val="tx1"/>
                </a:solidFill>
                <a:effectLst/>
                <a:latin typeface="Josefin Sans" pitchFamily="2" charset="0"/>
                <a:ea typeface="Calibri" panose="020F0502020204030204" pitchFamily="34" charset="0"/>
                <a:cs typeface="Calibri" panose="020F0502020204030204" pitchFamily="34" charset="0"/>
              </a:rPr>
              <a:t>(</a:t>
            </a:r>
            <a:r>
              <a:rPr lang="en-US" sz="16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https://www.verywellmind.com/what-is-empathy-2795562</a:t>
            </a:r>
            <a:r>
              <a:rPr lang="en-US" sz="1600"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16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8" name="TextBox 7">
            <a:extLst>
              <a:ext uri="{FF2B5EF4-FFF2-40B4-BE49-F238E27FC236}">
                <a16:creationId xmlns:a16="http://schemas.microsoft.com/office/drawing/2014/main" id="{7C7DD23C-72E8-4007-8E05-D969E9890736}"/>
              </a:ext>
            </a:extLst>
          </p:cNvPr>
          <p:cNvSpPr txBox="1"/>
          <p:nvPr/>
        </p:nvSpPr>
        <p:spPr>
          <a:xfrm>
            <a:off x="308344" y="2827174"/>
            <a:ext cx="8746879" cy="3221395"/>
          </a:xfrm>
          <a:prstGeom prst="rect">
            <a:avLst/>
          </a:prstGeom>
          <a:noFill/>
        </p:spPr>
        <p:txBody>
          <a:bodyPr wrap="square" rtlCol="0">
            <a:spAutoFit/>
          </a:bodyPr>
          <a:lstStyle/>
          <a:p>
            <a:pPr>
              <a:lnSpc>
                <a:spcPct val="150000"/>
              </a:lnSpc>
              <a:spcAft>
                <a:spcPts val="800"/>
              </a:spcAft>
            </a:pPr>
            <a:r>
              <a:rPr lang="es-ES" sz="1600" b="1" dirty="0">
                <a:solidFill>
                  <a:srgbClr val="000000"/>
                </a:solidFill>
                <a:effectLst/>
                <a:latin typeface="Josefin Sans" pitchFamily="2" charset="0"/>
                <a:ea typeface="Calibri" panose="020F0502020204030204" pitchFamily="34" charset="0"/>
                <a:cs typeface="Calibri" panose="020F0502020204030204" pitchFamily="34" charset="0"/>
              </a:rPr>
              <a:t>La compasión </a:t>
            </a: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significa directamente "luchar juntos". La investigación define la compasión como el sentimiento que surge cuando te enfrentas al sufrimiento de otro  y te sientes inspirado para aliviar ese sufrimiento.</a:t>
            </a:r>
          </a:p>
          <a:p>
            <a:pPr>
              <a:lnSpc>
                <a:spcPct val="150000"/>
              </a:lnSpc>
              <a:spcAft>
                <a:spcPts val="800"/>
              </a:spcAft>
            </a:pP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Aunque los conceptos están relacionados, la compasión no es lo mismo que empatía o altruismo.  La empatía se refiere a nuestra capacidad de adoptar la perspectiva de otra persona y sentir sus emociones de otra persona y sentir sus emociones, la compasión es el deseo de ayudar. </a:t>
            </a:r>
          </a:p>
          <a:p>
            <a:pPr>
              <a:lnSpc>
                <a:spcPct val="150000"/>
              </a:lnSpc>
              <a:spcAft>
                <a:spcPts val="800"/>
              </a:spcAf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a:t>
            </a:r>
            <a:r>
              <a:rPr lang="en-US" sz="1600" u="sng" dirty="0">
                <a:effectLst/>
                <a:latin typeface="Josefin Sans"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https://greatergood.berkeley.edu/topic/compassion/definition</a:t>
            </a:r>
            <a:r>
              <a:rPr lang="en-US" sz="1600" dirty="0">
                <a:effectLst/>
                <a:latin typeface="Josefin Sans" pitchFamily="2" charset="0"/>
                <a:ea typeface="Calibri" panose="020F0502020204030204" pitchFamily="34" charset="0"/>
                <a:cs typeface="Calibri" panose="020F0502020204030204" pitchFamily="34" charset="0"/>
              </a:rPr>
              <a:t>).</a:t>
            </a:r>
            <a:endParaRPr lang="en-US" sz="1600" dirty="0">
              <a:effectLst/>
              <a:latin typeface="Josefin Sans" pitchFamily="2"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A110568-F730-EBD9-D684-BE698B5FE1CA}"/>
              </a:ext>
            </a:extLst>
          </p:cNvPr>
          <p:cNvSpPr txBox="1"/>
          <p:nvPr/>
        </p:nvSpPr>
        <p:spPr>
          <a:xfrm>
            <a:off x="308344" y="0"/>
            <a:ext cx="9760091" cy="769441"/>
          </a:xfrm>
          <a:prstGeom prst="rect">
            <a:avLst/>
          </a:prstGeom>
          <a:noFill/>
        </p:spPr>
        <p:txBody>
          <a:bodyPr wrap="square">
            <a:spAutoFit/>
          </a:bodyPr>
          <a:lstStyle/>
          <a:p>
            <a:pPr algn="ctr"/>
            <a:r>
              <a:rPr lang="en-IE" sz="3200" dirty="0">
                <a:latin typeface="Amatic SC" panose="00000500000000000000" pitchFamily="2" charset="-79"/>
                <a:cs typeface="Amatic SC" panose="00000500000000000000" pitchFamily="2" charset="-79"/>
              </a:rPr>
              <a:t> </a:t>
            </a:r>
            <a:r>
              <a:rPr lang="es-ES" sz="44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Definiciones de empatía y compasión</a:t>
            </a:r>
            <a:endParaRPr lang="en-IE" sz="44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41563408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A68F4-7F8C-4142-A2CC-B780096E6987}"/>
              </a:ext>
            </a:extLst>
          </p:cNvPr>
          <p:cNvSpPr>
            <a:spLocks noGrp="1"/>
          </p:cNvSpPr>
          <p:nvPr>
            <p:ph type="body" sz="quarter" idx="16"/>
          </p:nvPr>
        </p:nvSpPr>
        <p:spPr>
          <a:xfrm>
            <a:off x="532660" y="962770"/>
            <a:ext cx="10921263" cy="6194960"/>
          </a:xfrm>
        </p:spPr>
        <p:txBody>
          <a:bodyPr>
            <a:normAutofit fontScale="55000" lnSpcReduction="20000"/>
          </a:bodyPr>
          <a:lstStyle/>
          <a:p>
            <a:pPr algn="just">
              <a:lnSpc>
                <a:spcPct val="170000"/>
              </a:lnSpc>
              <a:spcAft>
                <a:spcPts val="800"/>
              </a:spcAft>
            </a:pPr>
            <a:r>
              <a:rPr lang="es-ES" sz="2900" dirty="0">
                <a:solidFill>
                  <a:srgbClr val="000000"/>
                </a:solidFill>
                <a:effectLst/>
                <a:latin typeface="Josefin Sans" pitchFamily="2" charset="0"/>
                <a:ea typeface="Calibri" panose="020F0502020204030204" pitchFamily="34" charset="0"/>
                <a:cs typeface="Calibri" panose="020F0502020204030204" pitchFamily="34" charset="0"/>
              </a:rPr>
              <a:t>La empatía puede crear una profunda conexión entre las personas, lo que permite una mayor comprensión. (McLaren, 2013). Cuando alguien tiene empatía, significa que puede entender lo que otra persona está sintiendo en un momento dado y comprender por qué las acciones de otras personas tienen sentido para ellos. La empatía también nos ayuda a comunicar nuestras ideas de forma que tengan sentido para los demás, y nos ayuda a entender a los demás cuando se comunican con nosotros. Muchas personas confunden la empatía con la simpatía, aunque son conceptos completamente diferentes. Ambos conceptos permiten y aseguran una comunicación eficaz. "Cuando regalas a los demás tu atención y empatía, les hace sentirse comprendidos y están más abiertos a escuchar lo que piensas", dice el Dr. Michael Nichols</a:t>
            </a:r>
            <a:r>
              <a:rPr lang="en-US" sz="2900" dirty="0">
                <a:solidFill>
                  <a:srgbClr val="000000"/>
                </a:solidFill>
                <a:effectLst/>
                <a:latin typeface="Josefin Sans" pitchFamily="2" charset="0"/>
                <a:ea typeface="Calibri" panose="020F0502020204030204" pitchFamily="34" charset="0"/>
                <a:cs typeface="Calibri" panose="020F0502020204030204" pitchFamily="34" charset="0"/>
              </a:rPr>
              <a:t>.</a:t>
            </a:r>
            <a:endParaRPr lang="en-US" sz="29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s-ES" sz="2900" dirty="0">
                <a:solidFill>
                  <a:srgbClr val="000000"/>
                </a:solidFill>
                <a:effectLst/>
                <a:latin typeface="Josefin Sans" pitchFamily="2" charset="0"/>
                <a:ea typeface="Calibri" panose="020F0502020204030204" pitchFamily="34" charset="0"/>
                <a:cs typeface="Calibri" panose="020F0502020204030204" pitchFamily="34" charset="0"/>
              </a:rPr>
              <a:t>La comunicación compasiva permite a las personas mantener la empatía incluso cuando están enfadadas o frustradas. Enseña a comunicarse con los demás sin culparlos y a escuchar las críticas personales sin enfadarse. Este enfoque puede aplicarse a casi cualquier situación, desde el trato con compañeros difíciles en el trabajo hasta la resolución de conflictos con la pareja y los hijos en casa. La comunicación compasiva y eficaz es una de las habilidades más importantes que podemos cultivar como educadores humanos y agentes de cambio.</a:t>
            </a:r>
            <a:r>
              <a:rPr lang="en-US" sz="2900" dirty="0">
                <a:solidFill>
                  <a:schemeClr val="tx1"/>
                </a:solidFill>
                <a:effectLst/>
                <a:latin typeface="Josefin Sans" pitchFamily="2" charset="0"/>
                <a:ea typeface="Calibri" panose="020F0502020204030204" pitchFamily="34" charset="0"/>
                <a:cs typeface="Calibri" panose="020F0502020204030204" pitchFamily="34" charset="0"/>
              </a:rPr>
              <a:t>(</a:t>
            </a:r>
            <a:r>
              <a:rPr lang="en-US" sz="29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https://experiencelife.lifetime.life/article/compassionate-communication/</a:t>
            </a:r>
            <a:r>
              <a:rPr lang="en-US" sz="2900"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2900" dirty="0">
              <a:solidFill>
                <a:schemeClr val="tx1"/>
              </a:solidFill>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05345C88-25DF-4650-831B-DAFE351995EA}"/>
              </a:ext>
            </a:extLst>
          </p:cNvPr>
          <p:cNvSpPr>
            <a:spLocks noGrp="1"/>
          </p:cNvSpPr>
          <p:nvPr>
            <p:ph type="body" sz="quarter" idx="17"/>
          </p:nvPr>
        </p:nvSpPr>
        <p:spPr>
          <a:xfrm>
            <a:off x="618461" y="464695"/>
            <a:ext cx="10256685" cy="577296"/>
          </a:xfrm>
        </p:spPr>
        <p:txBody>
          <a:bodyPr/>
          <a:lstStyle/>
          <a:p>
            <a:r>
              <a:rPr lang="en-US" sz="2800" dirty="0">
                <a:effectLst/>
                <a:latin typeface="Amatic SC" panose="00000500000000000000" pitchFamily="2" charset="-79"/>
                <a:ea typeface="Calibri" panose="020F0502020204030204" pitchFamily="34" charset="0"/>
                <a:cs typeface="Amatic SC" panose="00000500000000000000" pitchFamily="2" charset="-79"/>
              </a:rPr>
              <a:t>1.	</a:t>
            </a:r>
            <a:r>
              <a:rPr lang="es-ES" sz="28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 ¿Qué papel desempeñan la empatía y la compasión en las habilidades de   comunicación?</a:t>
            </a:r>
            <a:endParaRPr lang="en-US" sz="28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endParaRPr>
          </a:p>
        </p:txBody>
      </p:sp>
    </p:spTree>
    <p:extLst>
      <p:ext uri="{BB962C8B-B14F-4D97-AF65-F5344CB8AC3E}">
        <p14:creationId xmlns:p14="http://schemas.microsoft.com/office/powerpoint/2010/main" val="20998371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447567-9744-1A4C-8E89-9382730B447B}"/>
              </a:ext>
            </a:extLst>
          </p:cNvPr>
          <p:cNvSpPr>
            <a:spLocks noGrp="1"/>
          </p:cNvSpPr>
          <p:nvPr>
            <p:ph type="body" sz="quarter" idx="16"/>
          </p:nvPr>
        </p:nvSpPr>
        <p:spPr/>
        <p:txBody>
          <a:bodyPr>
            <a:normAutofit/>
          </a:bodyPr>
          <a:lstStyle/>
          <a:p>
            <a:pPr algn="ctr"/>
            <a:r>
              <a:rPr lang="en-US" sz="2400" dirty="0" err="1">
                <a:solidFill>
                  <a:srgbClr val="000000"/>
                </a:solidFill>
                <a:effectLst/>
                <a:latin typeface="Josefin Sans" pitchFamily="2" charset="0"/>
                <a:ea typeface="Calibri" panose="020F0502020204030204" pitchFamily="34" charset="0"/>
                <a:cs typeface="Calibri" panose="020F0502020204030204" pitchFamily="34" charset="0"/>
              </a:rPr>
              <a:t>Reflexionar</a:t>
            </a:r>
            <a:r>
              <a:rPr lang="en-US" sz="24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2400" dirty="0" err="1">
                <a:solidFill>
                  <a:srgbClr val="000000"/>
                </a:solidFill>
                <a:effectLst/>
                <a:latin typeface="Josefin Sans" pitchFamily="2" charset="0"/>
                <a:ea typeface="Calibri" panose="020F0502020204030204" pitchFamily="34" charset="0"/>
                <a:cs typeface="Calibri" panose="020F0502020204030204" pitchFamily="34" charset="0"/>
              </a:rPr>
              <a:t>diariamente</a:t>
            </a:r>
            <a:endParaRPr lang="en-US" sz="24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6" name="Text Placeholder 5">
            <a:extLst>
              <a:ext uri="{FF2B5EF4-FFF2-40B4-BE49-F238E27FC236}">
                <a16:creationId xmlns:a16="http://schemas.microsoft.com/office/drawing/2014/main" id="{6AC9FB8D-39DC-FD4B-B8D7-DE7AD8F7DFBA}"/>
              </a:ext>
            </a:extLst>
          </p:cNvPr>
          <p:cNvSpPr>
            <a:spLocks noGrp="1"/>
          </p:cNvSpPr>
          <p:nvPr>
            <p:ph type="body" sz="quarter" idx="17"/>
          </p:nvPr>
        </p:nvSpPr>
        <p:spPr/>
        <p:txBody>
          <a:bodyPr/>
          <a:lstStyle/>
          <a:p>
            <a:pPr algn="ctr"/>
            <a:r>
              <a:rPr lang="es-ES" sz="2400" dirty="0">
                <a:solidFill>
                  <a:srgbClr val="000000"/>
                </a:solidFill>
                <a:effectLst/>
                <a:latin typeface="Josefin Sans" pitchFamily="2" charset="0"/>
                <a:ea typeface="Calibri" panose="020F0502020204030204" pitchFamily="34" charset="0"/>
                <a:cs typeface="Calibri" panose="020F0502020204030204" pitchFamily="34" charset="0"/>
              </a:rPr>
              <a:t>Habla con educación y amabilidad</a:t>
            </a:r>
            <a:endParaRPr lang="en-US" dirty="0"/>
          </a:p>
        </p:txBody>
      </p:sp>
      <p:sp>
        <p:nvSpPr>
          <p:cNvPr id="7" name="Text Placeholder 6">
            <a:extLst>
              <a:ext uri="{FF2B5EF4-FFF2-40B4-BE49-F238E27FC236}">
                <a16:creationId xmlns:a16="http://schemas.microsoft.com/office/drawing/2014/main" id="{EB7AEB45-7135-9E48-B58E-52918AA1D0D2}"/>
              </a:ext>
            </a:extLst>
          </p:cNvPr>
          <p:cNvSpPr>
            <a:spLocks noGrp="1"/>
          </p:cNvSpPr>
          <p:nvPr>
            <p:ph type="body" sz="quarter" idx="18"/>
          </p:nvPr>
        </p:nvSpPr>
        <p:spPr>
          <a:xfrm>
            <a:off x="454080" y="3675348"/>
            <a:ext cx="2886739" cy="2908092"/>
          </a:xfrm>
        </p:spPr>
        <p:txBody>
          <a:bodyPr>
            <a:normAutofit fontScale="25000" lnSpcReduction="20000"/>
          </a:bodyPr>
          <a:lstStyle/>
          <a:p>
            <a:endParaRPr lang="en-US" sz="2400" dirty="0">
              <a:solidFill>
                <a:srgbClr val="000000"/>
              </a:solidFill>
              <a:effectLst/>
              <a:latin typeface="Josefin Sans" pitchFamily="2" charset="0"/>
              <a:ea typeface="Calibri" panose="020F0502020204030204" pitchFamily="34" charset="0"/>
              <a:cs typeface="Calibri" panose="020F0502020204030204" pitchFamily="34" charset="0"/>
            </a:endParaRPr>
          </a:p>
          <a:p>
            <a:pPr algn="ctr">
              <a:lnSpc>
                <a:spcPct val="170000"/>
              </a:lnSpc>
            </a:pPr>
            <a:r>
              <a:rPr lang="es-ES" sz="8000" dirty="0">
                <a:solidFill>
                  <a:srgbClr val="000000"/>
                </a:solidFill>
                <a:effectLst/>
                <a:latin typeface="Josefin Sans" pitchFamily="2" charset="0"/>
                <a:ea typeface="Calibri" panose="020F0502020204030204" pitchFamily="34" charset="0"/>
                <a:cs typeface="Calibri" panose="020F0502020204030204" pitchFamily="34" charset="0"/>
              </a:rPr>
              <a:t>Para ser más eficaces, debemos comenzar las conversaciones con las personas </a:t>
            </a:r>
            <a:r>
              <a:rPr lang="es-ES" sz="8000" dirty="0">
                <a:solidFill>
                  <a:srgbClr val="000000"/>
                </a:solidFill>
                <a:latin typeface="Josefin Sans" pitchFamily="2" charset="0"/>
                <a:ea typeface="Calibri" panose="020F0502020204030204" pitchFamily="34" charset="0"/>
                <a:cs typeface="Calibri" panose="020F0502020204030204" pitchFamily="34" charset="0"/>
              </a:rPr>
              <a:t>en el nivel en el que es</a:t>
            </a:r>
            <a:r>
              <a:rPr lang="es-ES" sz="8000" dirty="0">
                <a:solidFill>
                  <a:srgbClr val="000000"/>
                </a:solidFill>
                <a:effectLst/>
                <a:latin typeface="Josefin Sans" pitchFamily="2" charset="0"/>
                <a:ea typeface="Calibri" panose="020F0502020204030204" pitchFamily="34" charset="0"/>
                <a:cs typeface="Calibri" panose="020F0502020204030204" pitchFamily="34" charset="0"/>
              </a:rPr>
              <a:t>tán, en lugar de donde queremos que estén.</a:t>
            </a:r>
          </a:p>
          <a:p>
            <a:endParaRPr lang="en-US" dirty="0"/>
          </a:p>
        </p:txBody>
      </p:sp>
      <p:sp>
        <p:nvSpPr>
          <p:cNvPr id="8" name="Text Placeholder 7">
            <a:extLst>
              <a:ext uri="{FF2B5EF4-FFF2-40B4-BE49-F238E27FC236}">
                <a16:creationId xmlns:a16="http://schemas.microsoft.com/office/drawing/2014/main" id="{182C6AD5-C179-CC43-9D8A-23300BDA74C2}"/>
              </a:ext>
            </a:extLst>
          </p:cNvPr>
          <p:cNvSpPr>
            <a:spLocks noGrp="1"/>
          </p:cNvSpPr>
          <p:nvPr>
            <p:ph type="body" sz="quarter" idx="19"/>
          </p:nvPr>
        </p:nvSpPr>
        <p:spPr>
          <a:xfrm>
            <a:off x="8970039" y="558453"/>
            <a:ext cx="2886739" cy="1108770"/>
          </a:xfrm>
        </p:spPr>
        <p:txBody>
          <a:bodyPr>
            <a:normAutofit/>
          </a:bodyPr>
          <a:lstStyle/>
          <a:p>
            <a:pPr algn="ctr"/>
            <a:r>
              <a:rPr lang="en-US" sz="2000" dirty="0" err="1">
                <a:solidFill>
                  <a:srgbClr val="000000"/>
                </a:solidFill>
                <a:effectLst/>
                <a:latin typeface="Josefin Sans" pitchFamily="2" charset="0"/>
                <a:ea typeface="Calibri" panose="020F0502020204030204" pitchFamily="34" charset="0"/>
                <a:cs typeface="Calibri" panose="020F0502020204030204" pitchFamily="34" charset="0"/>
              </a:rPr>
              <a:t>Comunicar</a:t>
            </a:r>
            <a:r>
              <a:rPr lang="en-US" sz="2000" dirty="0">
                <a:solidFill>
                  <a:srgbClr val="000000"/>
                </a:solidFill>
                <a:effectLst/>
                <a:latin typeface="Josefin Sans" pitchFamily="2" charset="0"/>
                <a:ea typeface="Calibri" panose="020F0502020204030204" pitchFamily="34" charset="0"/>
                <a:cs typeface="Calibri" panose="020F0502020204030204" pitchFamily="34" charset="0"/>
              </a:rPr>
              <a:t> sin </a:t>
            </a:r>
            <a:r>
              <a:rPr lang="en-US" sz="2000" dirty="0" err="1">
                <a:solidFill>
                  <a:srgbClr val="000000"/>
                </a:solidFill>
                <a:effectLst/>
                <a:latin typeface="Josefin Sans" pitchFamily="2" charset="0"/>
                <a:ea typeface="Calibri" panose="020F0502020204030204" pitchFamily="34" charset="0"/>
                <a:cs typeface="Calibri" panose="020F0502020204030204" pitchFamily="34" charset="0"/>
              </a:rPr>
              <a:t>juzgar</a:t>
            </a:r>
            <a:endParaRPr lang="en-US" sz="2000" dirty="0"/>
          </a:p>
        </p:txBody>
      </p:sp>
      <p:sp>
        <p:nvSpPr>
          <p:cNvPr id="9" name="Text Placeholder 8">
            <a:extLst>
              <a:ext uri="{FF2B5EF4-FFF2-40B4-BE49-F238E27FC236}">
                <a16:creationId xmlns:a16="http://schemas.microsoft.com/office/drawing/2014/main" id="{44FC852A-7A7F-5D4A-BF9E-4D4175889934}"/>
              </a:ext>
            </a:extLst>
          </p:cNvPr>
          <p:cNvSpPr>
            <a:spLocks noGrp="1"/>
          </p:cNvSpPr>
          <p:nvPr>
            <p:ph type="body" sz="quarter" idx="20"/>
          </p:nvPr>
        </p:nvSpPr>
        <p:spPr>
          <a:xfrm>
            <a:off x="8960435" y="2275746"/>
            <a:ext cx="2886739" cy="1426824"/>
          </a:xfrm>
        </p:spPr>
        <p:txBody>
          <a:bodyPr>
            <a:normAutofit fontScale="25000" lnSpcReduction="20000"/>
          </a:bodyPr>
          <a:lstStyle/>
          <a:p>
            <a:endParaRPr lang="en-US" sz="2400" dirty="0">
              <a:solidFill>
                <a:srgbClr val="000000"/>
              </a:solidFill>
              <a:effectLst/>
              <a:latin typeface="Josefin Sans" pitchFamily="2" charset="0"/>
              <a:ea typeface="Calibri" panose="020F0502020204030204" pitchFamily="34" charset="0"/>
              <a:cs typeface="Calibri" panose="020F0502020204030204" pitchFamily="34" charset="0"/>
            </a:endParaRPr>
          </a:p>
          <a:p>
            <a:pPr algn="ctr">
              <a:lnSpc>
                <a:spcPct val="170000"/>
              </a:lnSpc>
            </a:pPr>
            <a:r>
              <a:rPr lang="es-ES" sz="8000" dirty="0">
                <a:solidFill>
                  <a:srgbClr val="000000"/>
                </a:solidFill>
                <a:effectLst/>
                <a:latin typeface="Josefin Sans" pitchFamily="2" charset="0"/>
                <a:ea typeface="Calibri" panose="020F0502020204030204" pitchFamily="34" charset="0"/>
                <a:cs typeface="Calibri" panose="020F0502020204030204" pitchFamily="34" charset="0"/>
              </a:rPr>
              <a:t>Esté atento a las cuestiones subyacentes/</a:t>
            </a:r>
          </a:p>
          <a:p>
            <a:pPr algn="ctr">
              <a:lnSpc>
                <a:spcPct val="170000"/>
              </a:lnSpc>
            </a:pPr>
            <a:r>
              <a:rPr lang="es-ES" sz="8000" dirty="0">
                <a:solidFill>
                  <a:srgbClr val="000000"/>
                </a:solidFill>
                <a:effectLst/>
                <a:latin typeface="Josefin Sans" pitchFamily="2" charset="0"/>
                <a:ea typeface="Calibri" panose="020F0502020204030204" pitchFamily="34" charset="0"/>
                <a:cs typeface="Calibri" panose="020F0502020204030204" pitchFamily="34" charset="0"/>
              </a:rPr>
              <a:t>cuestiones tácitas</a:t>
            </a:r>
          </a:p>
          <a:p>
            <a:endParaRPr lang="en-US" dirty="0"/>
          </a:p>
        </p:txBody>
      </p:sp>
      <p:sp>
        <p:nvSpPr>
          <p:cNvPr id="10" name="Text Placeholder 9">
            <a:extLst>
              <a:ext uri="{FF2B5EF4-FFF2-40B4-BE49-F238E27FC236}">
                <a16:creationId xmlns:a16="http://schemas.microsoft.com/office/drawing/2014/main" id="{42E643D2-FCCF-484F-A632-A2721B708C47}"/>
              </a:ext>
            </a:extLst>
          </p:cNvPr>
          <p:cNvSpPr>
            <a:spLocks noGrp="1"/>
          </p:cNvSpPr>
          <p:nvPr>
            <p:ph type="body" sz="quarter" idx="21"/>
          </p:nvPr>
        </p:nvSpPr>
        <p:spPr>
          <a:xfrm>
            <a:off x="8970039" y="4422458"/>
            <a:ext cx="2886739" cy="1315455"/>
          </a:xfrm>
        </p:spPr>
        <p:txBody>
          <a:bodyPr>
            <a:normAutofit/>
          </a:bodyPr>
          <a:lstStyle/>
          <a:p>
            <a:pPr algn="ctr">
              <a:lnSpc>
                <a:spcPct val="150000"/>
              </a:lnSpc>
            </a:pPr>
            <a:r>
              <a:rPr lang="es-ES" sz="2400" dirty="0">
                <a:solidFill>
                  <a:srgbClr val="000000"/>
                </a:solidFill>
                <a:latin typeface="Josefin Sans" pitchFamily="2" charset="0"/>
                <a:ea typeface="Calibri" panose="020F0502020204030204" pitchFamily="34" charset="0"/>
                <a:cs typeface="Calibri" panose="020F0502020204030204" pitchFamily="34" charset="0"/>
              </a:rPr>
              <a:t>Identificar las áreas de acuerdo.</a:t>
            </a:r>
          </a:p>
          <a:p>
            <a:endParaRPr lang="en-US" dirty="0"/>
          </a:p>
        </p:txBody>
      </p:sp>
      <p:sp>
        <p:nvSpPr>
          <p:cNvPr id="11" name="Text Placeholder 10">
            <a:extLst>
              <a:ext uri="{FF2B5EF4-FFF2-40B4-BE49-F238E27FC236}">
                <a16:creationId xmlns:a16="http://schemas.microsoft.com/office/drawing/2014/main" id="{FB2A2E6B-78D5-7447-9C62-2F3436FA699F}"/>
              </a:ext>
            </a:extLst>
          </p:cNvPr>
          <p:cNvSpPr>
            <a:spLocks noGrp="1"/>
          </p:cNvSpPr>
          <p:nvPr>
            <p:ph type="body" sz="quarter" idx="22"/>
          </p:nvPr>
        </p:nvSpPr>
        <p:spPr>
          <a:xfrm>
            <a:off x="4746196" y="1952155"/>
            <a:ext cx="2574325" cy="866961"/>
          </a:xfrm>
        </p:spPr>
        <p:txBody>
          <a:bodyPr/>
          <a:lstStyle/>
          <a:p>
            <a:r>
              <a:rPr lang="en-US" sz="4800" dirty="0" err="1"/>
              <a:t>Cultivando</a:t>
            </a:r>
            <a:endParaRPr lang="en-US" sz="4800" dirty="0"/>
          </a:p>
          <a:p>
            <a:r>
              <a:rPr lang="en-US" sz="4800" dirty="0" err="1"/>
              <a:t>acciones</a:t>
            </a:r>
            <a:endParaRPr lang="en-US" sz="4800" dirty="0"/>
          </a:p>
        </p:txBody>
      </p:sp>
      <p:sp>
        <p:nvSpPr>
          <p:cNvPr id="12" name="Freeform 11">
            <a:extLst>
              <a:ext uri="{FF2B5EF4-FFF2-40B4-BE49-F238E27FC236}">
                <a16:creationId xmlns:a16="http://schemas.microsoft.com/office/drawing/2014/main" id="{443CED69-B223-2149-B199-17DE60B2C9CA}"/>
              </a:ext>
            </a:extLst>
          </p:cNvPr>
          <p:cNvSpPr>
            <a:spLocks noEditPoints="1"/>
          </p:cNvSpPr>
          <p:nvPr/>
        </p:nvSpPr>
        <p:spPr bwMode="auto">
          <a:xfrm>
            <a:off x="3565063" y="2449671"/>
            <a:ext cx="571500" cy="323850"/>
          </a:xfrm>
          <a:custGeom>
            <a:avLst/>
            <a:gdLst>
              <a:gd name="T0" fmla="*/ 150 w 150"/>
              <a:gd name="T1" fmla="*/ 84 h 85"/>
              <a:gd name="T2" fmla="*/ 1 w 150"/>
              <a:gd name="T3" fmla="*/ 85 h 85"/>
              <a:gd name="T4" fmla="*/ 0 w 150"/>
              <a:gd name="T5" fmla="*/ 1 h 85"/>
              <a:gd name="T6" fmla="*/ 147 w 150"/>
              <a:gd name="T7" fmla="*/ 0 h 85"/>
              <a:gd name="T8" fmla="*/ 150 w 150"/>
              <a:gd name="T9" fmla="*/ 84 h 85"/>
              <a:gd name="T10" fmla="*/ 1 w 150"/>
              <a:gd name="T11" fmla="*/ 1 h 85"/>
              <a:gd name="T12" fmla="*/ 70 w 150"/>
              <a:gd name="T13" fmla="*/ 47 h 85"/>
              <a:gd name="T14" fmla="*/ 77 w 150"/>
              <a:gd name="T15" fmla="*/ 49 h 85"/>
              <a:gd name="T16" fmla="*/ 82 w 150"/>
              <a:gd name="T17" fmla="*/ 47 h 85"/>
              <a:gd name="T18" fmla="*/ 147 w 150"/>
              <a:gd name="T19" fmla="*/ 0 h 85"/>
              <a:gd name="T20" fmla="*/ 56 w 150"/>
              <a:gd name="T21" fmla="*/ 38 h 85"/>
              <a:gd name="T22" fmla="*/ 18 w 150"/>
              <a:gd name="T23" fmla="*/ 61 h 85"/>
              <a:gd name="T24" fmla="*/ 131 w 150"/>
              <a:gd name="T25" fmla="*/ 63 h 85"/>
              <a:gd name="T26" fmla="*/ 95 w 150"/>
              <a:gd name="T27" fmla="*/ 3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85">
                <a:moveTo>
                  <a:pt x="150" y="84"/>
                </a:moveTo>
                <a:cubicBezTo>
                  <a:pt x="100" y="84"/>
                  <a:pt x="50" y="84"/>
                  <a:pt x="1" y="85"/>
                </a:cubicBezTo>
                <a:cubicBezTo>
                  <a:pt x="0" y="57"/>
                  <a:pt x="0" y="29"/>
                  <a:pt x="0" y="1"/>
                </a:cubicBezTo>
                <a:cubicBezTo>
                  <a:pt x="49" y="0"/>
                  <a:pt x="98" y="0"/>
                  <a:pt x="147" y="0"/>
                </a:cubicBezTo>
                <a:cubicBezTo>
                  <a:pt x="149" y="28"/>
                  <a:pt x="150" y="56"/>
                  <a:pt x="150" y="84"/>
                </a:cubicBezTo>
                <a:close/>
                <a:moveTo>
                  <a:pt x="1" y="1"/>
                </a:moveTo>
                <a:cubicBezTo>
                  <a:pt x="23" y="17"/>
                  <a:pt x="46" y="32"/>
                  <a:pt x="70" y="47"/>
                </a:cubicBezTo>
                <a:cubicBezTo>
                  <a:pt x="72" y="48"/>
                  <a:pt x="74" y="49"/>
                  <a:pt x="77" y="49"/>
                </a:cubicBezTo>
                <a:cubicBezTo>
                  <a:pt x="79" y="49"/>
                  <a:pt x="80" y="48"/>
                  <a:pt x="82" y="47"/>
                </a:cubicBezTo>
                <a:cubicBezTo>
                  <a:pt x="104" y="31"/>
                  <a:pt x="126" y="16"/>
                  <a:pt x="147" y="0"/>
                </a:cubicBezTo>
                <a:moveTo>
                  <a:pt x="56" y="38"/>
                </a:moveTo>
                <a:cubicBezTo>
                  <a:pt x="44" y="46"/>
                  <a:pt x="31" y="54"/>
                  <a:pt x="18" y="61"/>
                </a:cubicBezTo>
                <a:moveTo>
                  <a:pt x="131" y="63"/>
                </a:moveTo>
                <a:cubicBezTo>
                  <a:pt x="119" y="53"/>
                  <a:pt x="108" y="45"/>
                  <a:pt x="95" y="38"/>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3" name="Freeform 12">
            <a:extLst>
              <a:ext uri="{FF2B5EF4-FFF2-40B4-BE49-F238E27FC236}">
                <a16:creationId xmlns:a16="http://schemas.microsoft.com/office/drawing/2014/main" id="{6C3D4091-69C4-E743-BB7C-23BC5E33DD3A}"/>
              </a:ext>
            </a:extLst>
          </p:cNvPr>
          <p:cNvSpPr>
            <a:spLocks noEditPoints="1"/>
          </p:cNvSpPr>
          <p:nvPr/>
        </p:nvSpPr>
        <p:spPr bwMode="auto">
          <a:xfrm>
            <a:off x="3863546" y="840771"/>
            <a:ext cx="882650" cy="495300"/>
          </a:xfrm>
          <a:custGeom>
            <a:avLst/>
            <a:gdLst>
              <a:gd name="T0" fmla="*/ 176 w 232"/>
              <a:gd name="T1" fmla="*/ 52 h 130"/>
              <a:gd name="T2" fmla="*/ 180 w 232"/>
              <a:gd name="T3" fmla="*/ 82 h 130"/>
              <a:gd name="T4" fmla="*/ 163 w 232"/>
              <a:gd name="T5" fmla="*/ 90 h 130"/>
              <a:gd name="T6" fmla="*/ 132 w 232"/>
              <a:gd name="T7" fmla="*/ 65 h 130"/>
              <a:gd name="T8" fmla="*/ 88 w 232"/>
              <a:gd name="T9" fmla="*/ 67 h 130"/>
              <a:gd name="T10" fmla="*/ 87 w 232"/>
              <a:gd name="T11" fmla="*/ 45 h 130"/>
              <a:gd name="T12" fmla="*/ 163 w 232"/>
              <a:gd name="T13" fmla="*/ 30 h 130"/>
              <a:gd name="T14" fmla="*/ 57 w 232"/>
              <a:gd name="T15" fmla="*/ 106 h 130"/>
              <a:gd name="T16" fmla="*/ 74 w 232"/>
              <a:gd name="T17" fmla="*/ 88 h 130"/>
              <a:gd name="T18" fmla="*/ 55 w 232"/>
              <a:gd name="T19" fmla="*/ 94 h 130"/>
              <a:gd name="T20" fmla="*/ 66 w 232"/>
              <a:gd name="T21" fmla="*/ 102 h 130"/>
              <a:gd name="T22" fmla="*/ 69 w 232"/>
              <a:gd name="T23" fmla="*/ 118 h 130"/>
              <a:gd name="T24" fmla="*/ 91 w 232"/>
              <a:gd name="T25" fmla="*/ 93 h 130"/>
              <a:gd name="T26" fmla="*/ 76 w 232"/>
              <a:gd name="T27" fmla="*/ 92 h 130"/>
              <a:gd name="T28" fmla="*/ 100 w 232"/>
              <a:gd name="T29" fmla="*/ 96 h 130"/>
              <a:gd name="T30" fmla="*/ 77 w 232"/>
              <a:gd name="T31" fmla="*/ 122 h 130"/>
              <a:gd name="T32" fmla="*/ 100 w 232"/>
              <a:gd name="T33" fmla="*/ 96 h 130"/>
              <a:gd name="T34" fmla="*/ 88 w 232"/>
              <a:gd name="T35" fmla="*/ 126 h 130"/>
              <a:gd name="T36" fmla="*/ 108 w 232"/>
              <a:gd name="T37" fmla="*/ 118 h 130"/>
              <a:gd name="T38" fmla="*/ 90 w 232"/>
              <a:gd name="T39" fmla="*/ 118 h 130"/>
              <a:gd name="T40" fmla="*/ 88 w 232"/>
              <a:gd name="T41" fmla="*/ 35 h 130"/>
              <a:gd name="T42" fmla="*/ 72 w 232"/>
              <a:gd name="T43" fmla="*/ 36 h 130"/>
              <a:gd name="T44" fmla="*/ 52 w 232"/>
              <a:gd name="T45" fmla="*/ 62 h 130"/>
              <a:gd name="T46" fmla="*/ 55 w 232"/>
              <a:gd name="T47" fmla="*/ 94 h 130"/>
              <a:gd name="T48" fmla="*/ 120 w 232"/>
              <a:gd name="T49" fmla="*/ 127 h 130"/>
              <a:gd name="T50" fmla="*/ 120 w 232"/>
              <a:gd name="T51" fmla="*/ 119 h 130"/>
              <a:gd name="T52" fmla="*/ 141 w 232"/>
              <a:gd name="T53" fmla="*/ 117 h 130"/>
              <a:gd name="T54" fmla="*/ 153 w 232"/>
              <a:gd name="T55" fmla="*/ 117 h 130"/>
              <a:gd name="T56" fmla="*/ 164 w 232"/>
              <a:gd name="T57" fmla="*/ 108 h 130"/>
              <a:gd name="T58" fmla="*/ 0 w 232"/>
              <a:gd name="T59" fmla="*/ 59 h 130"/>
              <a:gd name="T60" fmla="*/ 28 w 232"/>
              <a:gd name="T61" fmla="*/ 81 h 130"/>
              <a:gd name="T62" fmla="*/ 37 w 232"/>
              <a:gd name="T63" fmla="*/ 81 h 130"/>
              <a:gd name="T64" fmla="*/ 78 w 232"/>
              <a:gd name="T65" fmla="*/ 24 h 130"/>
              <a:gd name="T66" fmla="*/ 58 w 232"/>
              <a:gd name="T67" fmla="*/ 8 h 130"/>
              <a:gd name="T68" fmla="*/ 198 w 232"/>
              <a:gd name="T69" fmla="*/ 1 h 130"/>
              <a:gd name="T70" fmla="*/ 163 w 232"/>
              <a:gd name="T71" fmla="*/ 30 h 130"/>
              <a:gd name="T72" fmla="*/ 192 w 232"/>
              <a:gd name="T73" fmla="*/ 79 h 130"/>
              <a:gd name="T74" fmla="*/ 197 w 232"/>
              <a:gd name="T75" fmla="*/ 79 h 130"/>
              <a:gd name="T76" fmla="*/ 232 w 232"/>
              <a:gd name="T77" fmla="*/ 6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130">
                <a:moveTo>
                  <a:pt x="163" y="29"/>
                </a:moveTo>
                <a:cubicBezTo>
                  <a:pt x="168" y="37"/>
                  <a:pt x="172" y="45"/>
                  <a:pt x="176" y="52"/>
                </a:cubicBezTo>
                <a:cubicBezTo>
                  <a:pt x="181" y="60"/>
                  <a:pt x="186" y="68"/>
                  <a:pt x="190" y="75"/>
                </a:cubicBezTo>
                <a:cubicBezTo>
                  <a:pt x="186" y="77"/>
                  <a:pt x="183" y="79"/>
                  <a:pt x="180" y="82"/>
                </a:cubicBezTo>
                <a:cubicBezTo>
                  <a:pt x="177" y="85"/>
                  <a:pt x="175" y="88"/>
                  <a:pt x="173" y="91"/>
                </a:cubicBezTo>
                <a:cubicBezTo>
                  <a:pt x="170" y="95"/>
                  <a:pt x="167" y="92"/>
                  <a:pt x="163" y="90"/>
                </a:cubicBezTo>
                <a:cubicBezTo>
                  <a:pt x="159" y="87"/>
                  <a:pt x="156" y="84"/>
                  <a:pt x="152" y="81"/>
                </a:cubicBezTo>
                <a:cubicBezTo>
                  <a:pt x="145" y="76"/>
                  <a:pt x="139" y="70"/>
                  <a:pt x="132" y="65"/>
                </a:cubicBezTo>
                <a:cubicBezTo>
                  <a:pt x="126" y="61"/>
                  <a:pt x="118" y="57"/>
                  <a:pt x="110" y="58"/>
                </a:cubicBezTo>
                <a:cubicBezTo>
                  <a:pt x="102" y="59"/>
                  <a:pt x="96" y="65"/>
                  <a:pt x="88" y="67"/>
                </a:cubicBezTo>
                <a:cubicBezTo>
                  <a:pt x="82" y="69"/>
                  <a:pt x="74" y="67"/>
                  <a:pt x="73" y="60"/>
                </a:cubicBezTo>
                <a:cubicBezTo>
                  <a:pt x="72" y="52"/>
                  <a:pt x="82" y="48"/>
                  <a:pt x="87" y="45"/>
                </a:cubicBezTo>
                <a:cubicBezTo>
                  <a:pt x="95" y="41"/>
                  <a:pt x="103" y="38"/>
                  <a:pt x="111" y="35"/>
                </a:cubicBezTo>
                <a:cubicBezTo>
                  <a:pt x="128" y="30"/>
                  <a:pt x="145" y="24"/>
                  <a:pt x="163" y="30"/>
                </a:cubicBezTo>
                <a:cubicBezTo>
                  <a:pt x="163" y="30"/>
                  <a:pt x="163" y="30"/>
                  <a:pt x="163" y="29"/>
                </a:cubicBezTo>
                <a:close/>
                <a:moveTo>
                  <a:pt x="57" y="106"/>
                </a:moveTo>
                <a:cubicBezTo>
                  <a:pt x="64" y="108"/>
                  <a:pt x="68" y="101"/>
                  <a:pt x="72" y="96"/>
                </a:cubicBezTo>
                <a:cubicBezTo>
                  <a:pt x="74" y="94"/>
                  <a:pt x="76" y="91"/>
                  <a:pt x="74" y="88"/>
                </a:cubicBezTo>
                <a:cubicBezTo>
                  <a:pt x="73" y="85"/>
                  <a:pt x="70" y="84"/>
                  <a:pt x="68" y="84"/>
                </a:cubicBezTo>
                <a:cubicBezTo>
                  <a:pt x="63" y="85"/>
                  <a:pt x="57" y="90"/>
                  <a:pt x="55" y="94"/>
                </a:cubicBezTo>
                <a:cubicBezTo>
                  <a:pt x="52" y="98"/>
                  <a:pt x="51" y="105"/>
                  <a:pt x="57" y="106"/>
                </a:cubicBezTo>
                <a:close/>
                <a:moveTo>
                  <a:pt x="66" y="102"/>
                </a:moveTo>
                <a:cubicBezTo>
                  <a:pt x="64" y="105"/>
                  <a:pt x="60" y="108"/>
                  <a:pt x="61" y="112"/>
                </a:cubicBezTo>
                <a:cubicBezTo>
                  <a:pt x="62" y="116"/>
                  <a:pt x="66" y="118"/>
                  <a:pt x="69" y="118"/>
                </a:cubicBezTo>
                <a:cubicBezTo>
                  <a:pt x="76" y="116"/>
                  <a:pt x="81" y="107"/>
                  <a:pt x="86" y="103"/>
                </a:cubicBezTo>
                <a:cubicBezTo>
                  <a:pt x="89" y="100"/>
                  <a:pt x="91" y="97"/>
                  <a:pt x="91" y="93"/>
                </a:cubicBezTo>
                <a:cubicBezTo>
                  <a:pt x="91" y="90"/>
                  <a:pt x="88" y="87"/>
                  <a:pt x="85" y="87"/>
                </a:cubicBezTo>
                <a:cubicBezTo>
                  <a:pt x="81" y="87"/>
                  <a:pt x="78" y="89"/>
                  <a:pt x="76" y="92"/>
                </a:cubicBezTo>
                <a:cubicBezTo>
                  <a:pt x="73" y="95"/>
                  <a:pt x="69" y="99"/>
                  <a:pt x="66" y="102"/>
                </a:cubicBezTo>
                <a:close/>
                <a:moveTo>
                  <a:pt x="100" y="96"/>
                </a:moveTo>
                <a:cubicBezTo>
                  <a:pt x="93" y="91"/>
                  <a:pt x="87" y="100"/>
                  <a:pt x="83" y="104"/>
                </a:cubicBezTo>
                <a:cubicBezTo>
                  <a:pt x="80" y="108"/>
                  <a:pt x="70" y="118"/>
                  <a:pt x="77" y="122"/>
                </a:cubicBezTo>
                <a:cubicBezTo>
                  <a:pt x="84" y="126"/>
                  <a:pt x="91" y="117"/>
                  <a:pt x="95" y="113"/>
                </a:cubicBezTo>
                <a:cubicBezTo>
                  <a:pt x="98" y="109"/>
                  <a:pt x="106" y="100"/>
                  <a:pt x="100" y="96"/>
                </a:cubicBezTo>
                <a:close/>
                <a:moveTo>
                  <a:pt x="90" y="118"/>
                </a:moveTo>
                <a:cubicBezTo>
                  <a:pt x="88" y="120"/>
                  <a:pt x="86" y="123"/>
                  <a:pt x="88" y="126"/>
                </a:cubicBezTo>
                <a:cubicBezTo>
                  <a:pt x="89" y="128"/>
                  <a:pt x="91" y="130"/>
                  <a:pt x="94" y="129"/>
                </a:cubicBezTo>
                <a:cubicBezTo>
                  <a:pt x="100" y="128"/>
                  <a:pt x="105" y="122"/>
                  <a:pt x="108" y="118"/>
                </a:cubicBezTo>
                <a:cubicBezTo>
                  <a:pt x="111" y="113"/>
                  <a:pt x="109" y="106"/>
                  <a:pt x="103" y="107"/>
                </a:cubicBezTo>
                <a:cubicBezTo>
                  <a:pt x="97" y="107"/>
                  <a:pt x="93" y="114"/>
                  <a:pt x="90" y="118"/>
                </a:cubicBezTo>
                <a:close/>
                <a:moveTo>
                  <a:pt x="98" y="40"/>
                </a:moveTo>
                <a:cubicBezTo>
                  <a:pt x="95" y="39"/>
                  <a:pt x="92" y="37"/>
                  <a:pt x="88" y="35"/>
                </a:cubicBezTo>
                <a:cubicBezTo>
                  <a:pt x="85" y="34"/>
                  <a:pt x="81" y="31"/>
                  <a:pt x="78" y="31"/>
                </a:cubicBezTo>
                <a:cubicBezTo>
                  <a:pt x="75" y="32"/>
                  <a:pt x="74" y="34"/>
                  <a:pt x="72" y="36"/>
                </a:cubicBezTo>
                <a:cubicBezTo>
                  <a:pt x="70" y="39"/>
                  <a:pt x="68" y="42"/>
                  <a:pt x="66" y="45"/>
                </a:cubicBezTo>
                <a:cubicBezTo>
                  <a:pt x="62" y="51"/>
                  <a:pt x="57" y="57"/>
                  <a:pt x="52" y="62"/>
                </a:cubicBezTo>
                <a:cubicBezTo>
                  <a:pt x="48" y="69"/>
                  <a:pt x="43" y="75"/>
                  <a:pt x="37" y="81"/>
                </a:cubicBezTo>
                <a:cubicBezTo>
                  <a:pt x="43" y="86"/>
                  <a:pt x="49" y="90"/>
                  <a:pt x="55" y="94"/>
                </a:cubicBezTo>
                <a:moveTo>
                  <a:pt x="102" y="124"/>
                </a:moveTo>
                <a:cubicBezTo>
                  <a:pt x="107" y="128"/>
                  <a:pt x="114" y="129"/>
                  <a:pt x="120" y="127"/>
                </a:cubicBezTo>
                <a:cubicBezTo>
                  <a:pt x="122" y="127"/>
                  <a:pt x="125" y="126"/>
                  <a:pt x="124" y="124"/>
                </a:cubicBezTo>
                <a:cubicBezTo>
                  <a:pt x="124" y="121"/>
                  <a:pt x="120" y="121"/>
                  <a:pt x="120" y="119"/>
                </a:cubicBezTo>
                <a:cubicBezTo>
                  <a:pt x="124" y="124"/>
                  <a:pt x="131" y="130"/>
                  <a:pt x="138" y="125"/>
                </a:cubicBezTo>
                <a:cubicBezTo>
                  <a:pt x="141" y="123"/>
                  <a:pt x="142" y="120"/>
                  <a:pt x="141" y="117"/>
                </a:cubicBezTo>
                <a:cubicBezTo>
                  <a:pt x="140" y="113"/>
                  <a:pt x="136" y="111"/>
                  <a:pt x="133" y="109"/>
                </a:cubicBezTo>
                <a:cubicBezTo>
                  <a:pt x="138" y="114"/>
                  <a:pt x="145" y="121"/>
                  <a:pt x="153" y="117"/>
                </a:cubicBezTo>
                <a:cubicBezTo>
                  <a:pt x="161" y="111"/>
                  <a:pt x="153" y="103"/>
                  <a:pt x="148" y="99"/>
                </a:cubicBezTo>
                <a:cubicBezTo>
                  <a:pt x="152" y="104"/>
                  <a:pt x="157" y="109"/>
                  <a:pt x="164" y="108"/>
                </a:cubicBezTo>
                <a:cubicBezTo>
                  <a:pt x="171" y="106"/>
                  <a:pt x="172" y="99"/>
                  <a:pt x="169" y="93"/>
                </a:cubicBezTo>
                <a:moveTo>
                  <a:pt x="0" y="59"/>
                </a:moveTo>
                <a:cubicBezTo>
                  <a:pt x="6" y="63"/>
                  <a:pt x="12" y="68"/>
                  <a:pt x="19" y="73"/>
                </a:cubicBezTo>
                <a:cubicBezTo>
                  <a:pt x="22" y="76"/>
                  <a:pt x="25" y="78"/>
                  <a:pt x="28" y="81"/>
                </a:cubicBezTo>
                <a:cubicBezTo>
                  <a:pt x="29" y="82"/>
                  <a:pt x="31" y="84"/>
                  <a:pt x="33" y="85"/>
                </a:cubicBezTo>
                <a:cubicBezTo>
                  <a:pt x="34" y="85"/>
                  <a:pt x="36" y="83"/>
                  <a:pt x="37" y="81"/>
                </a:cubicBezTo>
                <a:moveTo>
                  <a:pt x="75" y="32"/>
                </a:moveTo>
                <a:cubicBezTo>
                  <a:pt x="78" y="30"/>
                  <a:pt x="81" y="28"/>
                  <a:pt x="78" y="24"/>
                </a:cubicBezTo>
                <a:cubicBezTo>
                  <a:pt x="75" y="22"/>
                  <a:pt x="71" y="19"/>
                  <a:pt x="68" y="17"/>
                </a:cubicBezTo>
                <a:cubicBezTo>
                  <a:pt x="65" y="14"/>
                  <a:pt x="62" y="11"/>
                  <a:pt x="58" y="8"/>
                </a:cubicBezTo>
                <a:cubicBezTo>
                  <a:pt x="55" y="5"/>
                  <a:pt x="51" y="3"/>
                  <a:pt x="47" y="0"/>
                </a:cubicBezTo>
                <a:moveTo>
                  <a:pt x="198" y="1"/>
                </a:moveTo>
                <a:cubicBezTo>
                  <a:pt x="185" y="8"/>
                  <a:pt x="171" y="15"/>
                  <a:pt x="158" y="22"/>
                </a:cubicBezTo>
                <a:cubicBezTo>
                  <a:pt x="160" y="24"/>
                  <a:pt x="161" y="27"/>
                  <a:pt x="163" y="30"/>
                </a:cubicBezTo>
                <a:moveTo>
                  <a:pt x="190" y="74"/>
                </a:moveTo>
                <a:cubicBezTo>
                  <a:pt x="191" y="75"/>
                  <a:pt x="191" y="77"/>
                  <a:pt x="192" y="79"/>
                </a:cubicBezTo>
                <a:cubicBezTo>
                  <a:pt x="193" y="80"/>
                  <a:pt x="193" y="80"/>
                  <a:pt x="194" y="80"/>
                </a:cubicBezTo>
                <a:cubicBezTo>
                  <a:pt x="195" y="80"/>
                  <a:pt x="196" y="79"/>
                  <a:pt x="197" y="79"/>
                </a:cubicBezTo>
                <a:cubicBezTo>
                  <a:pt x="201" y="77"/>
                  <a:pt x="205" y="75"/>
                  <a:pt x="209" y="74"/>
                </a:cubicBezTo>
                <a:cubicBezTo>
                  <a:pt x="217" y="70"/>
                  <a:pt x="225" y="67"/>
                  <a:pt x="232" y="62"/>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14D3C36D-E8D5-5347-BDCC-A6C5CD2287AD}"/>
              </a:ext>
            </a:extLst>
          </p:cNvPr>
          <p:cNvSpPr>
            <a:spLocks noEditPoints="1"/>
          </p:cNvSpPr>
          <p:nvPr/>
        </p:nvSpPr>
        <p:spPr bwMode="auto">
          <a:xfrm>
            <a:off x="3757554" y="4084479"/>
            <a:ext cx="552450" cy="552450"/>
          </a:xfrm>
          <a:custGeom>
            <a:avLst/>
            <a:gdLst>
              <a:gd name="T0" fmla="*/ 137 w 145"/>
              <a:gd name="T1" fmla="*/ 104 h 145"/>
              <a:gd name="T2" fmla="*/ 114 w 145"/>
              <a:gd name="T3" fmla="*/ 133 h 145"/>
              <a:gd name="T4" fmla="*/ 83 w 145"/>
              <a:gd name="T5" fmla="*/ 144 h 145"/>
              <a:gd name="T6" fmla="*/ 44 w 145"/>
              <a:gd name="T7" fmla="*/ 137 h 145"/>
              <a:gd name="T8" fmla="*/ 4 w 145"/>
              <a:gd name="T9" fmla="*/ 85 h 145"/>
              <a:gd name="T10" fmla="*/ 25 w 145"/>
              <a:gd name="T11" fmla="*/ 22 h 145"/>
              <a:gd name="T12" fmla="*/ 89 w 145"/>
              <a:gd name="T13" fmla="*/ 5 h 145"/>
              <a:gd name="T14" fmla="*/ 139 w 145"/>
              <a:gd name="T15" fmla="*/ 50 h 145"/>
              <a:gd name="T16" fmla="*/ 137 w 145"/>
              <a:gd name="T17" fmla="*/ 104 h 145"/>
              <a:gd name="T18" fmla="*/ 73 w 145"/>
              <a:gd name="T19" fmla="*/ 35 h 145"/>
              <a:gd name="T20" fmla="*/ 73 w 145"/>
              <a:gd name="T21" fmla="*/ 74 h 145"/>
              <a:gd name="T22" fmla="*/ 105 w 145"/>
              <a:gd name="T23" fmla="*/ 74 h 145"/>
              <a:gd name="T24" fmla="*/ 73 w 145"/>
              <a:gd name="T25" fmla="*/ 4 h 145"/>
              <a:gd name="T26" fmla="*/ 74 w 145"/>
              <a:gd name="T27" fmla="*/ 19 h 145"/>
              <a:gd name="T28" fmla="*/ 20 w 145"/>
              <a:gd name="T29" fmla="*/ 74 h 145"/>
              <a:gd name="T30" fmla="*/ 3 w 145"/>
              <a:gd name="T31" fmla="*/ 74 h 145"/>
              <a:gd name="T32" fmla="*/ 129 w 145"/>
              <a:gd name="T33" fmla="*/ 74 h 145"/>
              <a:gd name="T34" fmla="*/ 143 w 145"/>
              <a:gd name="T35" fmla="*/ 74 h 145"/>
              <a:gd name="T36" fmla="*/ 74 w 145"/>
              <a:gd name="T37" fmla="*/ 144 h 145"/>
              <a:gd name="T38" fmla="*/ 74 w 145"/>
              <a:gd name="T39"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145">
                <a:moveTo>
                  <a:pt x="137" y="104"/>
                </a:moveTo>
                <a:cubicBezTo>
                  <a:pt x="132" y="116"/>
                  <a:pt x="124" y="126"/>
                  <a:pt x="114" y="133"/>
                </a:cubicBezTo>
                <a:cubicBezTo>
                  <a:pt x="105" y="139"/>
                  <a:pt x="94" y="143"/>
                  <a:pt x="83" y="144"/>
                </a:cubicBezTo>
                <a:cubicBezTo>
                  <a:pt x="70" y="145"/>
                  <a:pt x="56" y="143"/>
                  <a:pt x="44" y="137"/>
                </a:cubicBezTo>
                <a:cubicBezTo>
                  <a:pt x="23" y="128"/>
                  <a:pt x="7" y="107"/>
                  <a:pt x="4" y="85"/>
                </a:cubicBezTo>
                <a:cubicBezTo>
                  <a:pt x="0" y="62"/>
                  <a:pt x="8" y="38"/>
                  <a:pt x="25" y="22"/>
                </a:cubicBezTo>
                <a:cubicBezTo>
                  <a:pt x="42" y="7"/>
                  <a:pt x="67" y="0"/>
                  <a:pt x="89" y="5"/>
                </a:cubicBezTo>
                <a:cubicBezTo>
                  <a:pt x="112" y="11"/>
                  <a:pt x="131" y="28"/>
                  <a:pt x="139" y="50"/>
                </a:cubicBezTo>
                <a:cubicBezTo>
                  <a:pt x="145" y="67"/>
                  <a:pt x="144" y="87"/>
                  <a:pt x="137" y="104"/>
                </a:cubicBezTo>
                <a:close/>
                <a:moveTo>
                  <a:pt x="73" y="35"/>
                </a:moveTo>
                <a:cubicBezTo>
                  <a:pt x="73" y="48"/>
                  <a:pt x="73" y="61"/>
                  <a:pt x="73" y="74"/>
                </a:cubicBezTo>
                <a:cubicBezTo>
                  <a:pt x="84" y="73"/>
                  <a:pt x="95" y="73"/>
                  <a:pt x="105" y="74"/>
                </a:cubicBezTo>
                <a:moveTo>
                  <a:pt x="73" y="4"/>
                </a:moveTo>
                <a:cubicBezTo>
                  <a:pt x="72" y="9"/>
                  <a:pt x="73" y="14"/>
                  <a:pt x="74" y="19"/>
                </a:cubicBezTo>
                <a:moveTo>
                  <a:pt x="20" y="74"/>
                </a:moveTo>
                <a:cubicBezTo>
                  <a:pt x="14" y="74"/>
                  <a:pt x="8" y="74"/>
                  <a:pt x="3" y="74"/>
                </a:cubicBezTo>
                <a:moveTo>
                  <a:pt x="129" y="74"/>
                </a:moveTo>
                <a:cubicBezTo>
                  <a:pt x="134" y="74"/>
                  <a:pt x="138" y="74"/>
                  <a:pt x="143" y="74"/>
                </a:cubicBezTo>
                <a:moveTo>
                  <a:pt x="74" y="144"/>
                </a:moveTo>
                <a:cubicBezTo>
                  <a:pt x="74" y="139"/>
                  <a:pt x="74" y="134"/>
                  <a:pt x="74" y="129"/>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5" name="Freeform 14">
            <a:extLst>
              <a:ext uri="{FF2B5EF4-FFF2-40B4-BE49-F238E27FC236}">
                <a16:creationId xmlns:a16="http://schemas.microsoft.com/office/drawing/2014/main" id="{2B44B019-3875-A346-A2FE-5C816860BA62}"/>
              </a:ext>
            </a:extLst>
          </p:cNvPr>
          <p:cNvSpPr>
            <a:spLocks noEditPoints="1"/>
          </p:cNvSpPr>
          <p:nvPr/>
        </p:nvSpPr>
        <p:spPr bwMode="auto">
          <a:xfrm>
            <a:off x="7872783" y="3949383"/>
            <a:ext cx="577850" cy="473075"/>
          </a:xfrm>
          <a:custGeom>
            <a:avLst/>
            <a:gdLst>
              <a:gd name="T0" fmla="*/ 0 w 152"/>
              <a:gd name="T1" fmla="*/ 122 h 124"/>
              <a:gd name="T2" fmla="*/ 152 w 152"/>
              <a:gd name="T3" fmla="*/ 124 h 124"/>
              <a:gd name="T4" fmla="*/ 39 w 152"/>
              <a:gd name="T5" fmla="*/ 122 h 124"/>
              <a:gd name="T6" fmla="*/ 37 w 152"/>
              <a:gd name="T7" fmla="*/ 91 h 124"/>
              <a:gd name="T8" fmla="*/ 17 w 152"/>
              <a:gd name="T9" fmla="*/ 91 h 124"/>
              <a:gd name="T10" fmla="*/ 17 w 152"/>
              <a:gd name="T11" fmla="*/ 122 h 124"/>
              <a:gd name="T12" fmla="*/ 69 w 152"/>
              <a:gd name="T13" fmla="*/ 121 h 124"/>
              <a:gd name="T14" fmla="*/ 69 w 152"/>
              <a:gd name="T15" fmla="*/ 59 h 124"/>
              <a:gd name="T16" fmla="*/ 48 w 152"/>
              <a:gd name="T17" fmla="*/ 60 h 124"/>
              <a:gd name="T18" fmla="*/ 49 w 152"/>
              <a:gd name="T19" fmla="*/ 121 h 124"/>
              <a:gd name="T20" fmla="*/ 102 w 152"/>
              <a:gd name="T21" fmla="*/ 122 h 124"/>
              <a:gd name="T22" fmla="*/ 102 w 152"/>
              <a:gd name="T23" fmla="*/ 74 h 124"/>
              <a:gd name="T24" fmla="*/ 82 w 152"/>
              <a:gd name="T25" fmla="*/ 73 h 124"/>
              <a:gd name="T26" fmla="*/ 81 w 152"/>
              <a:gd name="T27" fmla="*/ 122 h 124"/>
              <a:gd name="T28" fmla="*/ 134 w 152"/>
              <a:gd name="T29" fmla="*/ 123 h 124"/>
              <a:gd name="T30" fmla="*/ 133 w 152"/>
              <a:gd name="T31" fmla="*/ 41 h 124"/>
              <a:gd name="T32" fmla="*/ 113 w 152"/>
              <a:gd name="T33" fmla="*/ 41 h 124"/>
              <a:gd name="T34" fmla="*/ 114 w 152"/>
              <a:gd name="T35" fmla="*/ 122 h 124"/>
              <a:gd name="T36" fmla="*/ 30 w 152"/>
              <a:gd name="T37" fmla="*/ 55 h 124"/>
              <a:gd name="T38" fmla="*/ 24 w 152"/>
              <a:gd name="T39" fmla="*/ 55 h 124"/>
              <a:gd name="T40" fmla="*/ 21 w 152"/>
              <a:gd name="T41" fmla="*/ 61 h 124"/>
              <a:gd name="T42" fmla="*/ 25 w 152"/>
              <a:gd name="T43" fmla="*/ 66 h 124"/>
              <a:gd name="T44" fmla="*/ 28 w 152"/>
              <a:gd name="T45" fmla="*/ 67 h 124"/>
              <a:gd name="T46" fmla="*/ 32 w 152"/>
              <a:gd name="T47" fmla="*/ 66 h 124"/>
              <a:gd name="T48" fmla="*/ 33 w 152"/>
              <a:gd name="T49" fmla="*/ 62 h 124"/>
              <a:gd name="T50" fmla="*/ 30 w 152"/>
              <a:gd name="T51" fmla="*/ 55 h 124"/>
              <a:gd name="T52" fmla="*/ 53 w 152"/>
              <a:gd name="T53" fmla="*/ 31 h 124"/>
              <a:gd name="T54" fmla="*/ 57 w 152"/>
              <a:gd name="T55" fmla="*/ 37 h 124"/>
              <a:gd name="T56" fmla="*/ 63 w 152"/>
              <a:gd name="T57" fmla="*/ 37 h 124"/>
              <a:gd name="T58" fmla="*/ 65 w 152"/>
              <a:gd name="T59" fmla="*/ 35 h 124"/>
              <a:gd name="T60" fmla="*/ 65 w 152"/>
              <a:gd name="T61" fmla="*/ 31 h 124"/>
              <a:gd name="T62" fmla="*/ 63 w 152"/>
              <a:gd name="T63" fmla="*/ 28 h 124"/>
              <a:gd name="T64" fmla="*/ 61 w 152"/>
              <a:gd name="T65" fmla="*/ 26 h 124"/>
              <a:gd name="T66" fmla="*/ 59 w 152"/>
              <a:gd name="T67" fmla="*/ 25 h 124"/>
              <a:gd name="T68" fmla="*/ 53 w 152"/>
              <a:gd name="T69" fmla="*/ 31 h 124"/>
              <a:gd name="T70" fmla="*/ 96 w 152"/>
              <a:gd name="T71" fmla="*/ 50 h 124"/>
              <a:gd name="T72" fmla="*/ 96 w 152"/>
              <a:gd name="T73" fmla="*/ 45 h 124"/>
              <a:gd name="T74" fmla="*/ 95 w 152"/>
              <a:gd name="T75" fmla="*/ 41 h 124"/>
              <a:gd name="T76" fmla="*/ 91 w 152"/>
              <a:gd name="T77" fmla="*/ 40 h 124"/>
              <a:gd name="T78" fmla="*/ 86 w 152"/>
              <a:gd name="T79" fmla="*/ 40 h 124"/>
              <a:gd name="T80" fmla="*/ 84 w 152"/>
              <a:gd name="T81" fmla="*/ 43 h 124"/>
              <a:gd name="T82" fmla="*/ 85 w 152"/>
              <a:gd name="T83" fmla="*/ 50 h 124"/>
              <a:gd name="T84" fmla="*/ 90 w 152"/>
              <a:gd name="T85" fmla="*/ 53 h 124"/>
              <a:gd name="T86" fmla="*/ 96 w 152"/>
              <a:gd name="T87" fmla="*/ 50 h 124"/>
              <a:gd name="T88" fmla="*/ 117 w 152"/>
              <a:gd name="T89" fmla="*/ 12 h 124"/>
              <a:gd name="T90" fmla="*/ 124 w 152"/>
              <a:gd name="T91" fmla="*/ 16 h 124"/>
              <a:gd name="T92" fmla="*/ 126 w 152"/>
              <a:gd name="T93" fmla="*/ 3 h 124"/>
              <a:gd name="T94" fmla="*/ 117 w 152"/>
              <a:gd name="T95" fmla="*/ 12 h 124"/>
              <a:gd name="T96" fmla="*/ 55 w 152"/>
              <a:gd name="T97" fmla="*/ 36 h 124"/>
              <a:gd name="T98" fmla="*/ 32 w 152"/>
              <a:gd name="T99" fmla="*/ 57 h 124"/>
              <a:gd name="T100" fmla="*/ 66 w 152"/>
              <a:gd name="T101" fmla="*/ 34 h 124"/>
              <a:gd name="T102" fmla="*/ 84 w 152"/>
              <a:gd name="T103" fmla="*/ 43 h 124"/>
              <a:gd name="T104" fmla="*/ 120 w 152"/>
              <a:gd name="T105" fmla="*/ 15 h 124"/>
              <a:gd name="T106" fmla="*/ 107 w 152"/>
              <a:gd name="T107" fmla="*/ 30 h 124"/>
              <a:gd name="T108" fmla="*/ 96 w 152"/>
              <a:gd name="T109" fmla="*/ 4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 h="124">
                <a:moveTo>
                  <a:pt x="0" y="122"/>
                </a:moveTo>
                <a:cubicBezTo>
                  <a:pt x="51" y="121"/>
                  <a:pt x="101" y="121"/>
                  <a:pt x="152" y="124"/>
                </a:cubicBezTo>
                <a:moveTo>
                  <a:pt x="39" y="122"/>
                </a:moveTo>
                <a:cubicBezTo>
                  <a:pt x="38" y="112"/>
                  <a:pt x="37" y="101"/>
                  <a:pt x="37" y="91"/>
                </a:cubicBezTo>
                <a:cubicBezTo>
                  <a:pt x="31" y="91"/>
                  <a:pt x="24" y="91"/>
                  <a:pt x="17" y="91"/>
                </a:cubicBezTo>
                <a:cubicBezTo>
                  <a:pt x="17" y="101"/>
                  <a:pt x="17" y="112"/>
                  <a:pt x="17" y="122"/>
                </a:cubicBezTo>
                <a:moveTo>
                  <a:pt x="69" y="121"/>
                </a:moveTo>
                <a:cubicBezTo>
                  <a:pt x="70" y="101"/>
                  <a:pt x="70" y="80"/>
                  <a:pt x="69" y="59"/>
                </a:cubicBezTo>
                <a:cubicBezTo>
                  <a:pt x="62" y="60"/>
                  <a:pt x="55" y="61"/>
                  <a:pt x="48" y="60"/>
                </a:cubicBezTo>
                <a:cubicBezTo>
                  <a:pt x="49" y="80"/>
                  <a:pt x="49" y="101"/>
                  <a:pt x="49" y="121"/>
                </a:cubicBezTo>
                <a:moveTo>
                  <a:pt x="102" y="122"/>
                </a:moveTo>
                <a:cubicBezTo>
                  <a:pt x="101" y="106"/>
                  <a:pt x="101" y="90"/>
                  <a:pt x="102" y="74"/>
                </a:cubicBezTo>
                <a:cubicBezTo>
                  <a:pt x="95" y="73"/>
                  <a:pt x="89" y="73"/>
                  <a:pt x="82" y="73"/>
                </a:cubicBezTo>
                <a:cubicBezTo>
                  <a:pt x="82" y="89"/>
                  <a:pt x="82" y="105"/>
                  <a:pt x="81" y="122"/>
                </a:cubicBezTo>
                <a:moveTo>
                  <a:pt x="134" y="123"/>
                </a:moveTo>
                <a:cubicBezTo>
                  <a:pt x="134" y="96"/>
                  <a:pt x="134" y="68"/>
                  <a:pt x="133" y="41"/>
                </a:cubicBezTo>
                <a:cubicBezTo>
                  <a:pt x="127" y="40"/>
                  <a:pt x="120" y="40"/>
                  <a:pt x="113" y="41"/>
                </a:cubicBezTo>
                <a:cubicBezTo>
                  <a:pt x="113" y="68"/>
                  <a:pt x="113" y="95"/>
                  <a:pt x="114" y="122"/>
                </a:cubicBezTo>
                <a:moveTo>
                  <a:pt x="30" y="55"/>
                </a:moveTo>
                <a:cubicBezTo>
                  <a:pt x="28" y="54"/>
                  <a:pt x="26" y="54"/>
                  <a:pt x="24" y="55"/>
                </a:cubicBezTo>
                <a:cubicBezTo>
                  <a:pt x="22" y="56"/>
                  <a:pt x="21" y="58"/>
                  <a:pt x="21" y="61"/>
                </a:cubicBezTo>
                <a:cubicBezTo>
                  <a:pt x="21" y="63"/>
                  <a:pt x="23" y="65"/>
                  <a:pt x="25" y="66"/>
                </a:cubicBezTo>
                <a:cubicBezTo>
                  <a:pt x="26" y="67"/>
                  <a:pt x="27" y="67"/>
                  <a:pt x="28" y="67"/>
                </a:cubicBezTo>
                <a:cubicBezTo>
                  <a:pt x="30" y="67"/>
                  <a:pt x="31" y="67"/>
                  <a:pt x="32" y="66"/>
                </a:cubicBezTo>
                <a:cubicBezTo>
                  <a:pt x="33" y="65"/>
                  <a:pt x="33" y="63"/>
                  <a:pt x="33" y="62"/>
                </a:cubicBezTo>
                <a:cubicBezTo>
                  <a:pt x="33" y="59"/>
                  <a:pt x="32" y="57"/>
                  <a:pt x="30" y="55"/>
                </a:cubicBezTo>
                <a:close/>
                <a:moveTo>
                  <a:pt x="53" y="31"/>
                </a:moveTo>
                <a:cubicBezTo>
                  <a:pt x="53" y="34"/>
                  <a:pt x="55" y="36"/>
                  <a:pt x="57" y="37"/>
                </a:cubicBezTo>
                <a:cubicBezTo>
                  <a:pt x="58" y="38"/>
                  <a:pt x="61" y="38"/>
                  <a:pt x="63" y="37"/>
                </a:cubicBezTo>
                <a:cubicBezTo>
                  <a:pt x="64" y="37"/>
                  <a:pt x="65" y="36"/>
                  <a:pt x="65" y="35"/>
                </a:cubicBezTo>
                <a:cubicBezTo>
                  <a:pt x="66" y="34"/>
                  <a:pt x="66" y="33"/>
                  <a:pt x="65" y="31"/>
                </a:cubicBezTo>
                <a:cubicBezTo>
                  <a:pt x="65" y="30"/>
                  <a:pt x="64" y="29"/>
                  <a:pt x="63" y="28"/>
                </a:cubicBezTo>
                <a:cubicBezTo>
                  <a:pt x="63" y="27"/>
                  <a:pt x="62" y="26"/>
                  <a:pt x="61" y="26"/>
                </a:cubicBezTo>
                <a:cubicBezTo>
                  <a:pt x="60" y="25"/>
                  <a:pt x="60" y="25"/>
                  <a:pt x="59" y="25"/>
                </a:cubicBezTo>
                <a:cubicBezTo>
                  <a:pt x="56" y="26"/>
                  <a:pt x="53" y="28"/>
                  <a:pt x="53" y="31"/>
                </a:cubicBezTo>
                <a:close/>
                <a:moveTo>
                  <a:pt x="96" y="50"/>
                </a:moveTo>
                <a:cubicBezTo>
                  <a:pt x="97" y="48"/>
                  <a:pt x="97" y="46"/>
                  <a:pt x="96" y="45"/>
                </a:cubicBezTo>
                <a:cubicBezTo>
                  <a:pt x="96" y="43"/>
                  <a:pt x="96" y="42"/>
                  <a:pt x="95" y="41"/>
                </a:cubicBezTo>
                <a:cubicBezTo>
                  <a:pt x="94" y="40"/>
                  <a:pt x="92" y="40"/>
                  <a:pt x="91" y="40"/>
                </a:cubicBezTo>
                <a:cubicBezTo>
                  <a:pt x="89" y="39"/>
                  <a:pt x="87" y="39"/>
                  <a:pt x="86" y="40"/>
                </a:cubicBezTo>
                <a:cubicBezTo>
                  <a:pt x="85" y="41"/>
                  <a:pt x="85" y="42"/>
                  <a:pt x="84" y="43"/>
                </a:cubicBezTo>
                <a:cubicBezTo>
                  <a:pt x="84" y="45"/>
                  <a:pt x="84" y="48"/>
                  <a:pt x="85" y="50"/>
                </a:cubicBezTo>
                <a:cubicBezTo>
                  <a:pt x="86" y="52"/>
                  <a:pt x="88" y="53"/>
                  <a:pt x="90" y="53"/>
                </a:cubicBezTo>
                <a:cubicBezTo>
                  <a:pt x="93" y="53"/>
                  <a:pt x="95" y="52"/>
                  <a:pt x="96" y="50"/>
                </a:cubicBezTo>
                <a:close/>
                <a:moveTo>
                  <a:pt x="117" y="12"/>
                </a:moveTo>
                <a:cubicBezTo>
                  <a:pt x="119" y="14"/>
                  <a:pt x="121" y="16"/>
                  <a:pt x="124" y="16"/>
                </a:cubicBezTo>
                <a:cubicBezTo>
                  <a:pt x="131" y="16"/>
                  <a:pt x="131" y="6"/>
                  <a:pt x="126" y="3"/>
                </a:cubicBezTo>
                <a:cubicBezTo>
                  <a:pt x="121" y="0"/>
                  <a:pt x="115" y="6"/>
                  <a:pt x="117" y="12"/>
                </a:cubicBezTo>
                <a:close/>
                <a:moveTo>
                  <a:pt x="55" y="36"/>
                </a:moveTo>
                <a:cubicBezTo>
                  <a:pt x="47" y="43"/>
                  <a:pt x="39" y="50"/>
                  <a:pt x="32" y="57"/>
                </a:cubicBezTo>
                <a:moveTo>
                  <a:pt x="66" y="34"/>
                </a:moveTo>
                <a:cubicBezTo>
                  <a:pt x="72" y="38"/>
                  <a:pt x="77" y="40"/>
                  <a:pt x="84" y="43"/>
                </a:cubicBezTo>
                <a:moveTo>
                  <a:pt x="120" y="15"/>
                </a:moveTo>
                <a:cubicBezTo>
                  <a:pt x="116" y="20"/>
                  <a:pt x="111" y="25"/>
                  <a:pt x="107" y="30"/>
                </a:cubicBezTo>
                <a:cubicBezTo>
                  <a:pt x="103" y="34"/>
                  <a:pt x="99" y="38"/>
                  <a:pt x="96" y="42"/>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5">
            <a:extLst>
              <a:ext uri="{FF2B5EF4-FFF2-40B4-BE49-F238E27FC236}">
                <a16:creationId xmlns:a16="http://schemas.microsoft.com/office/drawing/2014/main" id="{3D2B0E37-1CDF-AF4D-9742-00E0F143150E}"/>
              </a:ext>
            </a:extLst>
          </p:cNvPr>
          <p:cNvSpPr>
            <a:spLocks noEditPoints="1"/>
          </p:cNvSpPr>
          <p:nvPr/>
        </p:nvSpPr>
        <p:spPr bwMode="auto">
          <a:xfrm>
            <a:off x="7512162" y="840771"/>
            <a:ext cx="577888" cy="473075"/>
          </a:xfrm>
          <a:custGeom>
            <a:avLst/>
            <a:gdLst>
              <a:gd name="T0" fmla="*/ 1 w 170"/>
              <a:gd name="T1" fmla="*/ 76 h 139"/>
              <a:gd name="T2" fmla="*/ 1 w 170"/>
              <a:gd name="T3" fmla="*/ 32 h 139"/>
              <a:gd name="T4" fmla="*/ 164 w 170"/>
              <a:gd name="T5" fmla="*/ 26 h 139"/>
              <a:gd name="T6" fmla="*/ 170 w 170"/>
              <a:gd name="T7" fmla="*/ 79 h 139"/>
              <a:gd name="T8" fmla="*/ 95 w 170"/>
              <a:gd name="T9" fmla="*/ 112 h 139"/>
              <a:gd name="T10" fmla="*/ 96 w 170"/>
              <a:gd name="T11" fmla="*/ 88 h 139"/>
              <a:gd name="T12" fmla="*/ 91 w 170"/>
              <a:gd name="T13" fmla="*/ 84 h 139"/>
              <a:gd name="T14" fmla="*/ 75 w 170"/>
              <a:gd name="T15" fmla="*/ 84 h 139"/>
              <a:gd name="T16" fmla="*/ 74 w 170"/>
              <a:gd name="T17" fmla="*/ 107 h 139"/>
              <a:gd name="T18" fmla="*/ 80 w 170"/>
              <a:gd name="T19" fmla="*/ 113 h 139"/>
              <a:gd name="T20" fmla="*/ 95 w 170"/>
              <a:gd name="T21" fmla="*/ 112 h 139"/>
              <a:gd name="T22" fmla="*/ 75 w 170"/>
              <a:gd name="T23" fmla="*/ 22 h 139"/>
              <a:gd name="T24" fmla="*/ 72 w 170"/>
              <a:gd name="T25" fmla="*/ 19 h 139"/>
              <a:gd name="T26" fmla="*/ 61 w 170"/>
              <a:gd name="T27" fmla="*/ 19 h 139"/>
              <a:gd name="T28" fmla="*/ 60 w 170"/>
              <a:gd name="T29" fmla="*/ 25 h 139"/>
              <a:gd name="T30" fmla="*/ 112 w 170"/>
              <a:gd name="T31" fmla="*/ 22 h 139"/>
              <a:gd name="T32" fmla="*/ 110 w 170"/>
              <a:gd name="T33" fmla="*/ 19 h 139"/>
              <a:gd name="T34" fmla="*/ 99 w 170"/>
              <a:gd name="T35" fmla="*/ 19 h 139"/>
              <a:gd name="T36" fmla="*/ 98 w 170"/>
              <a:gd name="T37" fmla="*/ 25 h 139"/>
              <a:gd name="T38" fmla="*/ 102 w 170"/>
              <a:gd name="T39" fmla="*/ 14 h 139"/>
              <a:gd name="T40" fmla="*/ 97 w 170"/>
              <a:gd name="T41" fmla="*/ 10 h 139"/>
              <a:gd name="T42" fmla="*/ 74 w 170"/>
              <a:gd name="T43" fmla="*/ 10 h 139"/>
              <a:gd name="T44" fmla="*/ 71 w 170"/>
              <a:gd name="T45" fmla="*/ 19 h 139"/>
              <a:gd name="T46" fmla="*/ 111 w 170"/>
              <a:gd name="T47" fmla="*/ 9 h 139"/>
              <a:gd name="T48" fmla="*/ 98 w 170"/>
              <a:gd name="T49" fmla="*/ 1 h 139"/>
              <a:gd name="T50" fmla="*/ 65 w 170"/>
              <a:gd name="T51" fmla="*/ 3 h 139"/>
              <a:gd name="T52" fmla="*/ 62 w 170"/>
              <a:gd name="T53" fmla="*/ 19 h 139"/>
              <a:gd name="T54" fmla="*/ 6 w 170"/>
              <a:gd name="T55" fmla="*/ 119 h 139"/>
              <a:gd name="T56" fmla="*/ 10 w 170"/>
              <a:gd name="T57" fmla="*/ 135 h 139"/>
              <a:gd name="T58" fmla="*/ 54 w 170"/>
              <a:gd name="T59" fmla="*/ 138 h 139"/>
              <a:gd name="T60" fmla="*/ 128 w 170"/>
              <a:gd name="T61" fmla="*/ 138 h 139"/>
              <a:gd name="T62" fmla="*/ 157 w 170"/>
              <a:gd name="T63" fmla="*/ 138 h 139"/>
              <a:gd name="T64" fmla="*/ 166 w 170"/>
              <a:gd name="T65" fmla="*/ 126 h 139"/>
              <a:gd name="T66" fmla="*/ 166 w 170"/>
              <a:gd name="T67" fmla="*/ 80 h 139"/>
              <a:gd name="T68" fmla="*/ 82 w 170"/>
              <a:gd name="T69" fmla="*/ 92 h 139"/>
              <a:gd name="T70" fmla="*/ 81 w 170"/>
              <a:gd name="T71" fmla="*/ 94 h 139"/>
              <a:gd name="T72" fmla="*/ 82 w 170"/>
              <a:gd name="T73" fmla="*/ 104 h 139"/>
              <a:gd name="T74" fmla="*/ 87 w 170"/>
              <a:gd name="T75" fmla="*/ 105 h 139"/>
              <a:gd name="T76" fmla="*/ 90 w 170"/>
              <a:gd name="T77" fmla="*/ 103 h 139"/>
              <a:gd name="T78" fmla="*/ 90 w 170"/>
              <a:gd name="T79"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0" h="139">
                <a:moveTo>
                  <a:pt x="74" y="96"/>
                </a:moveTo>
                <a:cubicBezTo>
                  <a:pt x="49" y="94"/>
                  <a:pt x="25" y="85"/>
                  <a:pt x="1" y="76"/>
                </a:cubicBezTo>
                <a:cubicBezTo>
                  <a:pt x="1" y="32"/>
                  <a:pt x="1" y="32"/>
                  <a:pt x="1" y="32"/>
                </a:cubicBezTo>
                <a:cubicBezTo>
                  <a:pt x="1" y="32"/>
                  <a:pt x="1" y="32"/>
                  <a:pt x="1" y="32"/>
                </a:cubicBezTo>
                <a:cubicBezTo>
                  <a:pt x="0" y="29"/>
                  <a:pt x="3" y="26"/>
                  <a:pt x="7" y="26"/>
                </a:cubicBezTo>
                <a:cubicBezTo>
                  <a:pt x="164" y="26"/>
                  <a:pt x="164" y="26"/>
                  <a:pt x="164" y="26"/>
                </a:cubicBezTo>
                <a:cubicBezTo>
                  <a:pt x="167" y="26"/>
                  <a:pt x="170" y="28"/>
                  <a:pt x="170" y="32"/>
                </a:cubicBezTo>
                <a:cubicBezTo>
                  <a:pt x="170" y="48"/>
                  <a:pt x="170" y="63"/>
                  <a:pt x="170" y="79"/>
                </a:cubicBezTo>
                <a:cubicBezTo>
                  <a:pt x="146" y="87"/>
                  <a:pt x="121" y="95"/>
                  <a:pt x="96" y="96"/>
                </a:cubicBezTo>
                <a:moveTo>
                  <a:pt x="95" y="112"/>
                </a:moveTo>
                <a:cubicBezTo>
                  <a:pt x="95" y="112"/>
                  <a:pt x="95" y="111"/>
                  <a:pt x="95" y="110"/>
                </a:cubicBezTo>
                <a:cubicBezTo>
                  <a:pt x="96" y="103"/>
                  <a:pt x="97" y="95"/>
                  <a:pt x="96" y="88"/>
                </a:cubicBezTo>
                <a:cubicBezTo>
                  <a:pt x="96" y="87"/>
                  <a:pt x="96" y="86"/>
                  <a:pt x="95" y="85"/>
                </a:cubicBezTo>
                <a:cubicBezTo>
                  <a:pt x="94" y="84"/>
                  <a:pt x="92" y="84"/>
                  <a:pt x="91" y="84"/>
                </a:cubicBezTo>
                <a:cubicBezTo>
                  <a:pt x="86" y="84"/>
                  <a:pt x="81" y="84"/>
                  <a:pt x="76" y="84"/>
                </a:cubicBezTo>
                <a:cubicBezTo>
                  <a:pt x="76" y="84"/>
                  <a:pt x="75" y="84"/>
                  <a:pt x="75" y="84"/>
                </a:cubicBezTo>
                <a:cubicBezTo>
                  <a:pt x="75" y="84"/>
                  <a:pt x="75" y="85"/>
                  <a:pt x="75" y="86"/>
                </a:cubicBezTo>
                <a:cubicBezTo>
                  <a:pt x="74" y="93"/>
                  <a:pt x="74" y="100"/>
                  <a:pt x="74" y="107"/>
                </a:cubicBezTo>
                <a:cubicBezTo>
                  <a:pt x="74" y="108"/>
                  <a:pt x="74" y="110"/>
                  <a:pt x="75" y="111"/>
                </a:cubicBezTo>
                <a:cubicBezTo>
                  <a:pt x="76" y="112"/>
                  <a:pt x="78" y="113"/>
                  <a:pt x="80" y="113"/>
                </a:cubicBezTo>
                <a:cubicBezTo>
                  <a:pt x="84" y="113"/>
                  <a:pt x="88" y="113"/>
                  <a:pt x="92" y="113"/>
                </a:cubicBezTo>
                <a:cubicBezTo>
                  <a:pt x="93" y="113"/>
                  <a:pt x="94" y="113"/>
                  <a:pt x="95" y="112"/>
                </a:cubicBezTo>
                <a:close/>
                <a:moveTo>
                  <a:pt x="75" y="25"/>
                </a:moveTo>
                <a:cubicBezTo>
                  <a:pt x="75" y="24"/>
                  <a:pt x="75" y="23"/>
                  <a:pt x="75" y="22"/>
                </a:cubicBezTo>
                <a:cubicBezTo>
                  <a:pt x="75" y="21"/>
                  <a:pt x="75" y="20"/>
                  <a:pt x="74" y="19"/>
                </a:cubicBezTo>
                <a:cubicBezTo>
                  <a:pt x="73" y="19"/>
                  <a:pt x="73" y="19"/>
                  <a:pt x="72" y="19"/>
                </a:cubicBezTo>
                <a:cubicBezTo>
                  <a:pt x="69" y="19"/>
                  <a:pt x="66" y="19"/>
                  <a:pt x="64" y="19"/>
                </a:cubicBezTo>
                <a:cubicBezTo>
                  <a:pt x="63" y="19"/>
                  <a:pt x="62" y="19"/>
                  <a:pt x="61" y="19"/>
                </a:cubicBezTo>
                <a:cubicBezTo>
                  <a:pt x="60" y="20"/>
                  <a:pt x="60" y="21"/>
                  <a:pt x="60" y="22"/>
                </a:cubicBezTo>
                <a:cubicBezTo>
                  <a:pt x="61" y="23"/>
                  <a:pt x="61" y="24"/>
                  <a:pt x="60" y="25"/>
                </a:cubicBezTo>
                <a:moveTo>
                  <a:pt x="113" y="25"/>
                </a:moveTo>
                <a:cubicBezTo>
                  <a:pt x="112" y="24"/>
                  <a:pt x="112" y="23"/>
                  <a:pt x="112" y="22"/>
                </a:cubicBezTo>
                <a:cubicBezTo>
                  <a:pt x="113" y="21"/>
                  <a:pt x="112" y="20"/>
                  <a:pt x="111" y="19"/>
                </a:cubicBezTo>
                <a:cubicBezTo>
                  <a:pt x="111" y="19"/>
                  <a:pt x="110" y="19"/>
                  <a:pt x="110" y="19"/>
                </a:cubicBezTo>
                <a:cubicBezTo>
                  <a:pt x="107" y="19"/>
                  <a:pt x="104" y="19"/>
                  <a:pt x="101" y="19"/>
                </a:cubicBezTo>
                <a:cubicBezTo>
                  <a:pt x="100" y="19"/>
                  <a:pt x="99" y="19"/>
                  <a:pt x="99" y="19"/>
                </a:cubicBezTo>
                <a:cubicBezTo>
                  <a:pt x="98" y="20"/>
                  <a:pt x="98" y="21"/>
                  <a:pt x="98" y="22"/>
                </a:cubicBezTo>
                <a:cubicBezTo>
                  <a:pt x="98" y="23"/>
                  <a:pt x="98" y="24"/>
                  <a:pt x="98" y="25"/>
                </a:cubicBezTo>
                <a:moveTo>
                  <a:pt x="102" y="18"/>
                </a:moveTo>
                <a:cubicBezTo>
                  <a:pt x="102" y="17"/>
                  <a:pt x="102" y="16"/>
                  <a:pt x="102" y="14"/>
                </a:cubicBezTo>
                <a:cubicBezTo>
                  <a:pt x="102" y="13"/>
                  <a:pt x="101" y="12"/>
                  <a:pt x="100" y="11"/>
                </a:cubicBezTo>
                <a:cubicBezTo>
                  <a:pt x="99" y="10"/>
                  <a:pt x="98" y="10"/>
                  <a:pt x="97" y="10"/>
                </a:cubicBezTo>
                <a:cubicBezTo>
                  <a:pt x="90" y="9"/>
                  <a:pt x="84" y="9"/>
                  <a:pt x="78" y="9"/>
                </a:cubicBezTo>
                <a:cubicBezTo>
                  <a:pt x="77" y="9"/>
                  <a:pt x="75" y="9"/>
                  <a:pt x="74" y="10"/>
                </a:cubicBezTo>
                <a:cubicBezTo>
                  <a:pt x="73" y="11"/>
                  <a:pt x="72" y="12"/>
                  <a:pt x="72" y="14"/>
                </a:cubicBezTo>
                <a:cubicBezTo>
                  <a:pt x="71" y="15"/>
                  <a:pt x="71" y="17"/>
                  <a:pt x="71" y="19"/>
                </a:cubicBezTo>
                <a:moveTo>
                  <a:pt x="111" y="18"/>
                </a:moveTo>
                <a:cubicBezTo>
                  <a:pt x="111" y="15"/>
                  <a:pt x="111" y="12"/>
                  <a:pt x="111" y="9"/>
                </a:cubicBezTo>
                <a:cubicBezTo>
                  <a:pt x="110" y="6"/>
                  <a:pt x="108" y="3"/>
                  <a:pt x="105" y="2"/>
                </a:cubicBezTo>
                <a:cubicBezTo>
                  <a:pt x="103" y="1"/>
                  <a:pt x="101" y="1"/>
                  <a:pt x="98" y="1"/>
                </a:cubicBezTo>
                <a:cubicBezTo>
                  <a:pt x="90" y="1"/>
                  <a:pt x="81" y="0"/>
                  <a:pt x="72" y="1"/>
                </a:cubicBezTo>
                <a:cubicBezTo>
                  <a:pt x="70" y="1"/>
                  <a:pt x="67" y="2"/>
                  <a:pt x="65" y="3"/>
                </a:cubicBezTo>
                <a:cubicBezTo>
                  <a:pt x="63" y="5"/>
                  <a:pt x="62" y="8"/>
                  <a:pt x="62" y="10"/>
                </a:cubicBezTo>
                <a:cubicBezTo>
                  <a:pt x="62" y="13"/>
                  <a:pt x="63" y="16"/>
                  <a:pt x="62" y="19"/>
                </a:cubicBezTo>
                <a:moveTo>
                  <a:pt x="6" y="78"/>
                </a:moveTo>
                <a:cubicBezTo>
                  <a:pt x="6" y="92"/>
                  <a:pt x="6" y="105"/>
                  <a:pt x="6" y="119"/>
                </a:cubicBezTo>
                <a:cubicBezTo>
                  <a:pt x="6" y="122"/>
                  <a:pt x="6" y="125"/>
                  <a:pt x="6" y="128"/>
                </a:cubicBezTo>
                <a:cubicBezTo>
                  <a:pt x="7" y="130"/>
                  <a:pt x="8" y="133"/>
                  <a:pt x="10" y="135"/>
                </a:cubicBezTo>
                <a:cubicBezTo>
                  <a:pt x="12" y="137"/>
                  <a:pt x="15" y="139"/>
                  <a:pt x="18" y="138"/>
                </a:cubicBezTo>
                <a:cubicBezTo>
                  <a:pt x="54" y="138"/>
                  <a:pt x="54" y="138"/>
                  <a:pt x="54" y="138"/>
                </a:cubicBezTo>
                <a:cubicBezTo>
                  <a:pt x="68" y="138"/>
                  <a:pt x="83" y="138"/>
                  <a:pt x="97" y="138"/>
                </a:cubicBezTo>
                <a:cubicBezTo>
                  <a:pt x="108" y="138"/>
                  <a:pt x="118" y="138"/>
                  <a:pt x="128" y="138"/>
                </a:cubicBezTo>
                <a:cubicBezTo>
                  <a:pt x="133" y="138"/>
                  <a:pt x="138" y="138"/>
                  <a:pt x="144" y="138"/>
                </a:cubicBezTo>
                <a:cubicBezTo>
                  <a:pt x="148" y="138"/>
                  <a:pt x="153" y="139"/>
                  <a:pt x="157" y="138"/>
                </a:cubicBezTo>
                <a:cubicBezTo>
                  <a:pt x="160" y="137"/>
                  <a:pt x="162" y="136"/>
                  <a:pt x="164" y="134"/>
                </a:cubicBezTo>
                <a:cubicBezTo>
                  <a:pt x="165" y="131"/>
                  <a:pt x="166" y="128"/>
                  <a:pt x="166" y="126"/>
                </a:cubicBezTo>
                <a:cubicBezTo>
                  <a:pt x="167" y="116"/>
                  <a:pt x="166" y="107"/>
                  <a:pt x="166" y="97"/>
                </a:cubicBezTo>
                <a:cubicBezTo>
                  <a:pt x="166" y="91"/>
                  <a:pt x="166" y="86"/>
                  <a:pt x="166" y="80"/>
                </a:cubicBezTo>
                <a:moveTo>
                  <a:pt x="88" y="92"/>
                </a:moveTo>
                <a:cubicBezTo>
                  <a:pt x="86" y="92"/>
                  <a:pt x="84" y="92"/>
                  <a:pt x="82" y="92"/>
                </a:cubicBezTo>
                <a:cubicBezTo>
                  <a:pt x="82" y="92"/>
                  <a:pt x="82" y="92"/>
                  <a:pt x="82" y="92"/>
                </a:cubicBezTo>
                <a:cubicBezTo>
                  <a:pt x="81" y="93"/>
                  <a:pt x="81" y="93"/>
                  <a:pt x="81" y="94"/>
                </a:cubicBezTo>
                <a:cubicBezTo>
                  <a:pt x="81" y="96"/>
                  <a:pt x="81" y="99"/>
                  <a:pt x="81" y="101"/>
                </a:cubicBezTo>
                <a:cubicBezTo>
                  <a:pt x="81" y="102"/>
                  <a:pt x="81" y="104"/>
                  <a:pt x="82" y="104"/>
                </a:cubicBezTo>
                <a:cubicBezTo>
                  <a:pt x="82" y="105"/>
                  <a:pt x="83" y="105"/>
                  <a:pt x="83" y="105"/>
                </a:cubicBezTo>
                <a:cubicBezTo>
                  <a:pt x="85" y="105"/>
                  <a:pt x="86" y="105"/>
                  <a:pt x="87" y="105"/>
                </a:cubicBezTo>
                <a:cubicBezTo>
                  <a:pt x="88" y="105"/>
                  <a:pt x="89" y="105"/>
                  <a:pt x="89" y="104"/>
                </a:cubicBezTo>
                <a:cubicBezTo>
                  <a:pt x="90" y="104"/>
                  <a:pt x="90" y="103"/>
                  <a:pt x="90" y="103"/>
                </a:cubicBezTo>
                <a:cubicBezTo>
                  <a:pt x="90" y="100"/>
                  <a:pt x="90" y="97"/>
                  <a:pt x="90" y="94"/>
                </a:cubicBezTo>
                <a:cubicBezTo>
                  <a:pt x="90" y="94"/>
                  <a:pt x="90" y="93"/>
                  <a:pt x="90" y="93"/>
                </a:cubicBezTo>
                <a:cubicBezTo>
                  <a:pt x="89" y="92"/>
                  <a:pt x="89" y="92"/>
                  <a:pt x="88" y="92"/>
                </a:cubicBezTo>
                <a:close/>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7" name="Freeform 16">
            <a:extLst>
              <a:ext uri="{FF2B5EF4-FFF2-40B4-BE49-F238E27FC236}">
                <a16:creationId xmlns:a16="http://schemas.microsoft.com/office/drawing/2014/main" id="{749FF635-93C8-1A4F-A0F3-06520E340299}"/>
              </a:ext>
            </a:extLst>
          </p:cNvPr>
          <p:cNvSpPr>
            <a:spLocks noEditPoints="1"/>
          </p:cNvSpPr>
          <p:nvPr/>
        </p:nvSpPr>
        <p:spPr bwMode="auto">
          <a:xfrm>
            <a:off x="8090050" y="2305050"/>
            <a:ext cx="514350" cy="495300"/>
          </a:xfrm>
          <a:custGeom>
            <a:avLst/>
            <a:gdLst>
              <a:gd name="T0" fmla="*/ 90 w 135"/>
              <a:gd name="T1" fmla="*/ 56 h 130"/>
              <a:gd name="T2" fmla="*/ 86 w 135"/>
              <a:gd name="T3" fmla="*/ 85 h 130"/>
              <a:gd name="T4" fmla="*/ 59 w 135"/>
              <a:gd name="T5" fmla="*/ 97 h 130"/>
              <a:gd name="T6" fmla="*/ 43 w 135"/>
              <a:gd name="T7" fmla="*/ 88 h 130"/>
              <a:gd name="T8" fmla="*/ 34 w 135"/>
              <a:gd name="T9" fmla="*/ 64 h 130"/>
              <a:gd name="T10" fmla="*/ 49 w 135"/>
              <a:gd name="T11" fmla="*/ 43 h 130"/>
              <a:gd name="T12" fmla="*/ 75 w 135"/>
              <a:gd name="T13" fmla="*/ 42 h 130"/>
              <a:gd name="T14" fmla="*/ 87 w 135"/>
              <a:gd name="T15" fmla="*/ 31 h 130"/>
              <a:gd name="T16" fmla="*/ 38 w 135"/>
              <a:gd name="T17" fmla="*/ 31 h 130"/>
              <a:gd name="T18" fmla="*/ 19 w 135"/>
              <a:gd name="T19" fmla="*/ 76 h 130"/>
              <a:gd name="T20" fmla="*/ 54 w 135"/>
              <a:gd name="T21" fmla="*/ 111 h 130"/>
              <a:gd name="T22" fmla="*/ 100 w 135"/>
              <a:gd name="T23" fmla="*/ 94 h 130"/>
              <a:gd name="T24" fmla="*/ 103 w 135"/>
              <a:gd name="T25" fmla="*/ 44 h 130"/>
              <a:gd name="T26" fmla="*/ 96 w 135"/>
              <a:gd name="T27" fmla="*/ 20 h 130"/>
              <a:gd name="T28" fmla="*/ 30 w 135"/>
              <a:gd name="T29" fmla="*/ 20 h 130"/>
              <a:gd name="T30" fmla="*/ 4 w 135"/>
              <a:gd name="T31" fmla="*/ 81 h 130"/>
              <a:gd name="T32" fmla="*/ 17 w 135"/>
              <a:gd name="T33" fmla="*/ 107 h 130"/>
              <a:gd name="T34" fmla="*/ 70 w 135"/>
              <a:gd name="T35" fmla="*/ 127 h 130"/>
              <a:gd name="T36" fmla="*/ 116 w 135"/>
              <a:gd name="T37" fmla="*/ 93 h 130"/>
              <a:gd name="T38" fmla="*/ 112 w 135"/>
              <a:gd name="T39" fmla="*/ 36 h 130"/>
              <a:gd name="T40" fmla="*/ 63 w 135"/>
              <a:gd name="T41" fmla="*/ 68 h 130"/>
              <a:gd name="T42" fmla="*/ 129 w 135"/>
              <a:gd name="T43" fmla="*/ 4 h 130"/>
              <a:gd name="T44" fmla="*/ 113 w 135"/>
              <a:gd name="T45" fmla="*/ 0 h 130"/>
              <a:gd name="T46" fmla="*/ 113 w 135"/>
              <a:gd name="T47" fmla="*/ 19 h 130"/>
              <a:gd name="T48" fmla="*/ 135 w 135"/>
              <a:gd name="T49" fmla="*/ 19 h 130"/>
              <a:gd name="T50" fmla="*/ 25 w 135"/>
              <a:gd name="T51" fmla="*/ 115 h 130"/>
              <a:gd name="T52" fmla="*/ 14 w 135"/>
              <a:gd name="T53" fmla="*/ 129 h 130"/>
              <a:gd name="T54" fmla="*/ 100 w 135"/>
              <a:gd name="T55" fmla="*/ 114 h 130"/>
              <a:gd name="T56" fmla="*/ 112 w 135"/>
              <a:gd name="T57"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130">
                <a:moveTo>
                  <a:pt x="90" y="56"/>
                </a:moveTo>
                <a:cubicBezTo>
                  <a:pt x="93" y="66"/>
                  <a:pt x="91" y="77"/>
                  <a:pt x="86" y="85"/>
                </a:cubicBezTo>
                <a:cubicBezTo>
                  <a:pt x="80" y="93"/>
                  <a:pt x="69" y="98"/>
                  <a:pt x="59" y="97"/>
                </a:cubicBezTo>
                <a:cubicBezTo>
                  <a:pt x="53" y="96"/>
                  <a:pt x="47" y="92"/>
                  <a:pt x="43" y="88"/>
                </a:cubicBezTo>
                <a:cubicBezTo>
                  <a:pt x="37" y="81"/>
                  <a:pt x="33" y="72"/>
                  <a:pt x="34" y="64"/>
                </a:cubicBezTo>
                <a:cubicBezTo>
                  <a:pt x="35" y="55"/>
                  <a:pt x="41" y="46"/>
                  <a:pt x="49" y="43"/>
                </a:cubicBezTo>
                <a:cubicBezTo>
                  <a:pt x="57" y="39"/>
                  <a:pt x="66" y="40"/>
                  <a:pt x="75" y="42"/>
                </a:cubicBezTo>
                <a:moveTo>
                  <a:pt x="87" y="31"/>
                </a:moveTo>
                <a:cubicBezTo>
                  <a:pt x="72" y="21"/>
                  <a:pt x="52" y="21"/>
                  <a:pt x="38" y="31"/>
                </a:cubicBezTo>
                <a:cubicBezTo>
                  <a:pt x="24" y="41"/>
                  <a:pt x="16" y="59"/>
                  <a:pt x="19" y="76"/>
                </a:cubicBezTo>
                <a:cubicBezTo>
                  <a:pt x="23" y="93"/>
                  <a:pt x="37" y="108"/>
                  <a:pt x="54" y="111"/>
                </a:cubicBezTo>
                <a:cubicBezTo>
                  <a:pt x="71" y="115"/>
                  <a:pt x="90" y="108"/>
                  <a:pt x="100" y="94"/>
                </a:cubicBezTo>
                <a:cubicBezTo>
                  <a:pt x="110" y="80"/>
                  <a:pt x="111" y="60"/>
                  <a:pt x="103" y="44"/>
                </a:cubicBezTo>
                <a:moveTo>
                  <a:pt x="96" y="20"/>
                </a:moveTo>
                <a:cubicBezTo>
                  <a:pt x="77" y="7"/>
                  <a:pt x="49" y="7"/>
                  <a:pt x="30" y="20"/>
                </a:cubicBezTo>
                <a:cubicBezTo>
                  <a:pt x="10" y="33"/>
                  <a:pt x="0" y="58"/>
                  <a:pt x="4" y="81"/>
                </a:cubicBezTo>
                <a:cubicBezTo>
                  <a:pt x="6" y="91"/>
                  <a:pt x="11" y="99"/>
                  <a:pt x="17" y="107"/>
                </a:cubicBezTo>
                <a:cubicBezTo>
                  <a:pt x="30" y="122"/>
                  <a:pt x="50" y="130"/>
                  <a:pt x="70" y="127"/>
                </a:cubicBezTo>
                <a:cubicBezTo>
                  <a:pt x="90" y="125"/>
                  <a:pt x="107" y="111"/>
                  <a:pt x="116" y="93"/>
                </a:cubicBezTo>
                <a:cubicBezTo>
                  <a:pt x="124" y="75"/>
                  <a:pt x="123" y="53"/>
                  <a:pt x="112" y="36"/>
                </a:cubicBezTo>
                <a:moveTo>
                  <a:pt x="63" y="68"/>
                </a:moveTo>
                <a:cubicBezTo>
                  <a:pt x="85" y="47"/>
                  <a:pt x="107" y="26"/>
                  <a:pt x="129" y="4"/>
                </a:cubicBezTo>
                <a:moveTo>
                  <a:pt x="113" y="0"/>
                </a:moveTo>
                <a:cubicBezTo>
                  <a:pt x="113" y="6"/>
                  <a:pt x="113" y="13"/>
                  <a:pt x="113" y="19"/>
                </a:cubicBezTo>
                <a:cubicBezTo>
                  <a:pt x="120" y="20"/>
                  <a:pt x="128" y="20"/>
                  <a:pt x="135" y="19"/>
                </a:cubicBezTo>
                <a:moveTo>
                  <a:pt x="25" y="115"/>
                </a:moveTo>
                <a:cubicBezTo>
                  <a:pt x="21" y="120"/>
                  <a:pt x="17" y="124"/>
                  <a:pt x="14" y="129"/>
                </a:cubicBezTo>
                <a:moveTo>
                  <a:pt x="100" y="114"/>
                </a:moveTo>
                <a:cubicBezTo>
                  <a:pt x="104" y="119"/>
                  <a:pt x="108" y="123"/>
                  <a:pt x="112" y="127"/>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Tree>
    <p:extLst>
      <p:ext uri="{BB962C8B-B14F-4D97-AF65-F5344CB8AC3E}">
        <p14:creationId xmlns:p14="http://schemas.microsoft.com/office/powerpoint/2010/main" val="17020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6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8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2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45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1+#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6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2F774-4DD2-5046-B9D9-6B63FE61CDEC}"/>
              </a:ext>
            </a:extLst>
          </p:cNvPr>
          <p:cNvSpPr>
            <a:spLocks noGrp="1"/>
          </p:cNvSpPr>
          <p:nvPr>
            <p:ph type="body" sz="quarter" idx="20"/>
          </p:nvPr>
        </p:nvSpPr>
        <p:spPr/>
        <p:txBody>
          <a:bodyPr/>
          <a:lstStyle/>
          <a:p>
            <a:r>
              <a:rPr lang="en-US" dirty="0"/>
              <a:t>PUESTA EN MARCHA</a:t>
            </a:r>
          </a:p>
        </p:txBody>
      </p:sp>
      <p:sp>
        <p:nvSpPr>
          <p:cNvPr id="6" name="Text Placeholder 5">
            <a:extLst>
              <a:ext uri="{FF2B5EF4-FFF2-40B4-BE49-F238E27FC236}">
                <a16:creationId xmlns:a16="http://schemas.microsoft.com/office/drawing/2014/main" id="{3642986C-CA43-9A4E-BD9E-0EF74F04B71C}"/>
              </a:ext>
            </a:extLst>
          </p:cNvPr>
          <p:cNvSpPr>
            <a:spLocks noGrp="1"/>
          </p:cNvSpPr>
          <p:nvPr>
            <p:ph type="body" sz="quarter" idx="21"/>
          </p:nvPr>
        </p:nvSpPr>
        <p:spPr/>
        <p:txBody>
          <a:bodyPr/>
          <a:lstStyle/>
          <a:p>
            <a:r>
              <a:rPr lang="en-US" dirty="0"/>
              <a:t>NEGOCIOS</a:t>
            </a:r>
          </a:p>
        </p:txBody>
      </p:sp>
      <p:sp>
        <p:nvSpPr>
          <p:cNvPr id="7" name="Text Placeholder 6">
            <a:extLst>
              <a:ext uri="{FF2B5EF4-FFF2-40B4-BE49-F238E27FC236}">
                <a16:creationId xmlns:a16="http://schemas.microsoft.com/office/drawing/2014/main" id="{998D209D-81DE-F741-8790-081A939A857C}"/>
              </a:ext>
            </a:extLst>
          </p:cNvPr>
          <p:cNvSpPr>
            <a:spLocks noGrp="1"/>
          </p:cNvSpPr>
          <p:nvPr>
            <p:ph type="body" sz="quarter" idx="22"/>
          </p:nvPr>
        </p:nvSpPr>
        <p:spPr/>
        <p:txBody>
          <a:bodyPr/>
          <a:lstStyle/>
          <a:p>
            <a:r>
              <a:rPr lang="en-US" dirty="0" err="1"/>
              <a:t>Trabajo</a:t>
            </a:r>
            <a:r>
              <a:rPr lang="en-US" dirty="0"/>
              <a:t> </a:t>
            </a:r>
            <a:r>
              <a:rPr lang="en-US" dirty="0" err="1"/>
              <a:t>en</a:t>
            </a:r>
            <a:r>
              <a:rPr lang="en-US" dirty="0"/>
              <a:t> </a:t>
            </a:r>
            <a:r>
              <a:rPr lang="en-US" dirty="0" err="1"/>
              <a:t>equipo</a:t>
            </a:r>
            <a:endParaRPr lang="en-US" dirty="0"/>
          </a:p>
        </p:txBody>
      </p:sp>
      <p:sp>
        <p:nvSpPr>
          <p:cNvPr id="8" name="Text Placeholder 7">
            <a:extLst>
              <a:ext uri="{FF2B5EF4-FFF2-40B4-BE49-F238E27FC236}">
                <a16:creationId xmlns:a16="http://schemas.microsoft.com/office/drawing/2014/main" id="{1E5CF2ED-E0A0-CE43-B7DD-1F8C0710BEBF}"/>
              </a:ext>
            </a:extLst>
          </p:cNvPr>
          <p:cNvSpPr>
            <a:spLocks noGrp="1"/>
          </p:cNvSpPr>
          <p:nvPr>
            <p:ph type="body" sz="quarter" idx="23"/>
          </p:nvPr>
        </p:nvSpPr>
        <p:spPr/>
        <p:txBody>
          <a:bodyPr/>
          <a:lstStyle/>
          <a:p>
            <a:r>
              <a:rPr lang="en-US" dirty="0"/>
              <a:t>MARKETING</a:t>
            </a:r>
          </a:p>
        </p:txBody>
      </p:sp>
      <p:sp>
        <p:nvSpPr>
          <p:cNvPr id="9" name="Text Placeholder 8">
            <a:extLst>
              <a:ext uri="{FF2B5EF4-FFF2-40B4-BE49-F238E27FC236}">
                <a16:creationId xmlns:a16="http://schemas.microsoft.com/office/drawing/2014/main" id="{636BA290-EE27-644E-8676-462361F2E1CE}"/>
              </a:ext>
            </a:extLst>
          </p:cNvPr>
          <p:cNvSpPr>
            <a:spLocks noGrp="1"/>
          </p:cNvSpPr>
          <p:nvPr>
            <p:ph type="body" sz="quarter" idx="24"/>
          </p:nvPr>
        </p:nvSpPr>
        <p:spPr/>
        <p:txBody>
          <a:bodyPr/>
          <a:lstStyle/>
          <a:p>
            <a:r>
              <a:rPr lang="en-US" dirty="0"/>
              <a:t>META</a:t>
            </a:r>
          </a:p>
        </p:txBody>
      </p:sp>
      <p:sp>
        <p:nvSpPr>
          <p:cNvPr id="4" name="Text Placeholder 3">
            <a:extLst>
              <a:ext uri="{FF2B5EF4-FFF2-40B4-BE49-F238E27FC236}">
                <a16:creationId xmlns:a16="http://schemas.microsoft.com/office/drawing/2014/main" id="{0F71EC1C-299F-5349-8A82-83D37439DB2C}"/>
              </a:ext>
            </a:extLst>
          </p:cNvPr>
          <p:cNvSpPr>
            <a:spLocks noGrp="1"/>
          </p:cNvSpPr>
          <p:nvPr>
            <p:ph type="body" sz="quarter" idx="18"/>
          </p:nvPr>
        </p:nvSpPr>
        <p:spPr/>
        <p:txBody>
          <a:bodyPr/>
          <a:lstStyle/>
          <a:p>
            <a:r>
              <a:rPr lang="en-US" dirty="0"/>
              <a:t>- JEFFREY EUGENIDES</a:t>
            </a:r>
          </a:p>
        </p:txBody>
      </p:sp>
      <p:sp>
        <p:nvSpPr>
          <p:cNvPr id="3" name="Text Placeholder 2">
            <a:extLst>
              <a:ext uri="{FF2B5EF4-FFF2-40B4-BE49-F238E27FC236}">
                <a16:creationId xmlns:a16="http://schemas.microsoft.com/office/drawing/2014/main" id="{70C60D44-886D-AB4F-BAC4-643F0C341ACB}"/>
              </a:ext>
            </a:extLst>
          </p:cNvPr>
          <p:cNvSpPr>
            <a:spLocks noGrp="1"/>
          </p:cNvSpPr>
          <p:nvPr>
            <p:ph type="body" sz="quarter" idx="16"/>
          </p:nvPr>
        </p:nvSpPr>
        <p:spPr/>
        <p:txBody>
          <a:bodyPr/>
          <a:lstStyle/>
          <a:p>
            <a:r>
              <a:rPr lang="es-ES" dirty="0"/>
              <a:t>La biología te da un cerebro.   La vida lo convierte en una mente.</a:t>
            </a:r>
            <a:endParaRPr lang="en-US" dirty="0"/>
          </a:p>
        </p:txBody>
      </p:sp>
      <p:sp>
        <p:nvSpPr>
          <p:cNvPr id="11" name="Text Placeholder 10">
            <a:extLst>
              <a:ext uri="{FF2B5EF4-FFF2-40B4-BE49-F238E27FC236}">
                <a16:creationId xmlns:a16="http://schemas.microsoft.com/office/drawing/2014/main" id="{EE4BC7A3-9E0C-364D-8133-031EAE65955E}"/>
              </a:ext>
            </a:extLst>
          </p:cNvPr>
          <p:cNvSpPr>
            <a:spLocks noGrp="1"/>
          </p:cNvSpPr>
          <p:nvPr>
            <p:ph type="body" sz="quarter" idx="25"/>
          </p:nvPr>
        </p:nvSpPr>
        <p:spPr>
          <a:xfrm>
            <a:off x="810999" y="2308456"/>
            <a:ext cx="796700" cy="553134"/>
          </a:xfrm>
        </p:spPr>
        <p:txBody>
          <a:bodyPr/>
          <a:lstStyle/>
          <a:p>
            <a:r>
              <a:rPr lang="en-US" dirty="0"/>
              <a:t>“</a:t>
            </a:r>
          </a:p>
        </p:txBody>
      </p:sp>
      <p:sp>
        <p:nvSpPr>
          <p:cNvPr id="12" name="Text Placeholder 11">
            <a:extLst>
              <a:ext uri="{FF2B5EF4-FFF2-40B4-BE49-F238E27FC236}">
                <a16:creationId xmlns:a16="http://schemas.microsoft.com/office/drawing/2014/main" id="{8880D651-3C12-D141-938E-C53B01883C8F}"/>
              </a:ext>
            </a:extLst>
          </p:cNvPr>
          <p:cNvSpPr>
            <a:spLocks noGrp="1"/>
          </p:cNvSpPr>
          <p:nvPr>
            <p:ph type="body" sz="quarter" idx="26"/>
          </p:nvPr>
        </p:nvSpPr>
        <p:spPr>
          <a:xfrm>
            <a:off x="-80587" y="2924047"/>
            <a:ext cx="2579872" cy="684000"/>
          </a:xfrm>
        </p:spPr>
        <p:txBody>
          <a:bodyPr/>
          <a:lstStyle/>
          <a:p>
            <a:r>
              <a:rPr lang="en-US" dirty="0"/>
              <a:t>”</a:t>
            </a:r>
          </a:p>
        </p:txBody>
      </p:sp>
    </p:spTree>
    <p:extLst>
      <p:ext uri="{BB962C8B-B14F-4D97-AF65-F5344CB8AC3E}">
        <p14:creationId xmlns:p14="http://schemas.microsoft.com/office/powerpoint/2010/main" val="18248749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2A172E-976A-4074-A342-6D66729666FA}"/>
              </a:ext>
            </a:extLst>
          </p:cNvPr>
          <p:cNvSpPr>
            <a:spLocks noGrp="1"/>
          </p:cNvSpPr>
          <p:nvPr>
            <p:ph type="body" sz="quarter" idx="17"/>
          </p:nvPr>
        </p:nvSpPr>
        <p:spPr>
          <a:xfrm>
            <a:off x="618461" y="329784"/>
            <a:ext cx="10450032" cy="648412"/>
          </a:xfrm>
        </p:spPr>
        <p:txBody>
          <a:bodyPr/>
          <a:lstStyle/>
          <a:p>
            <a:r>
              <a:rPr lang="en-US" sz="3200" dirty="0">
                <a:effectLst/>
                <a:latin typeface="Amatic SC" panose="00000500000000000000" pitchFamily="2" charset="-79"/>
                <a:ea typeface="Calibri" panose="020F0502020204030204" pitchFamily="34" charset="0"/>
                <a:cs typeface="Amatic SC" panose="00000500000000000000" pitchFamily="2" charset="-79"/>
              </a:rPr>
              <a:t>2.	</a:t>
            </a:r>
            <a:r>
              <a:rPr lang="es-ES" sz="3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 ¿Cuáles son las 6 habilidades efectivas de comunicación empática?</a:t>
            </a:r>
            <a:endParaRPr lang="en-US" sz="3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endParaRPr>
          </a:p>
        </p:txBody>
      </p:sp>
      <p:sp>
        <p:nvSpPr>
          <p:cNvPr id="4" name="Text Placeholder 3">
            <a:extLst>
              <a:ext uri="{FF2B5EF4-FFF2-40B4-BE49-F238E27FC236}">
                <a16:creationId xmlns:a16="http://schemas.microsoft.com/office/drawing/2014/main" id="{04DE2704-3375-4B10-8553-4A41D2C8329F}"/>
              </a:ext>
            </a:extLst>
          </p:cNvPr>
          <p:cNvSpPr>
            <a:spLocks noGrp="1"/>
          </p:cNvSpPr>
          <p:nvPr>
            <p:ph type="body" sz="quarter" idx="16"/>
          </p:nvPr>
        </p:nvSpPr>
        <p:spPr>
          <a:xfrm>
            <a:off x="618461" y="1252885"/>
            <a:ext cx="10450032" cy="1371329"/>
          </a:xfrm>
        </p:spPr>
        <p:txBody>
          <a:bodyPr>
            <a:normAutofit fontScale="25000" lnSpcReduction="20000"/>
          </a:bodyPr>
          <a:lstStyle/>
          <a:p>
            <a:pPr algn="just">
              <a:lnSpc>
                <a:spcPct val="150000"/>
              </a:lnSpc>
            </a:pPr>
            <a:r>
              <a:rPr lang="es-ES" sz="6400" dirty="0">
                <a:solidFill>
                  <a:srgbClr val="000000"/>
                </a:solidFill>
                <a:effectLst/>
                <a:latin typeface="Josefin Sans" pitchFamily="2" charset="0"/>
                <a:ea typeface="Calibri" panose="020F0502020204030204" pitchFamily="34" charset="0"/>
                <a:cs typeface="Calibri" panose="020F0502020204030204" pitchFamily="34" charset="0"/>
              </a:rPr>
              <a:t>La comunicación empática implica aceptar y permitir las diferentes perspectivas y emociones de los demás. Esta capacidad de compartir perspectivas y emociones ayudará a dar ánimos y apoyo. La comunicación empática incluye el proceso de escucha activa para comprender las respuestas emocionales de la persona con la que se ha conversado.</a:t>
            </a:r>
          </a:p>
          <a:p>
            <a:endParaRPr lang="en-US" dirty="0"/>
          </a:p>
        </p:txBody>
      </p:sp>
      <p:sp>
        <p:nvSpPr>
          <p:cNvPr id="5" name="TextBox 4">
            <a:extLst>
              <a:ext uri="{FF2B5EF4-FFF2-40B4-BE49-F238E27FC236}">
                <a16:creationId xmlns:a16="http://schemas.microsoft.com/office/drawing/2014/main" id="{CD314292-BA7F-4E79-A30B-5B10A65D7452}"/>
              </a:ext>
            </a:extLst>
          </p:cNvPr>
          <p:cNvSpPr txBox="1"/>
          <p:nvPr/>
        </p:nvSpPr>
        <p:spPr>
          <a:xfrm>
            <a:off x="618462" y="2991808"/>
            <a:ext cx="9140135" cy="2739211"/>
          </a:xfrm>
          <a:prstGeom prst="rect">
            <a:avLst/>
          </a:prstGeom>
          <a:noFill/>
        </p:spPr>
        <p:txBody>
          <a:bodyPr wrap="square" rtlCol="0">
            <a:spAutoFit/>
          </a:bodyPr>
          <a:lstStyle/>
          <a:p>
            <a:pPr algn="just">
              <a:spcAft>
                <a:spcPts val="800"/>
              </a:spcAft>
            </a:pPr>
            <a:r>
              <a:rPr lang="es-ES" b="1" dirty="0">
                <a:solidFill>
                  <a:srgbClr val="FFC652"/>
                </a:solidFill>
                <a:effectLst/>
                <a:latin typeface="Josefin Sans" pitchFamily="2" charset="0"/>
                <a:ea typeface="Calibri" panose="020F0502020204030204" pitchFamily="34" charset="0"/>
                <a:cs typeface="Calibri" panose="020F0502020204030204" pitchFamily="34" charset="0"/>
              </a:rPr>
              <a:t>Se dice que hay 6 pasos necesarios para avanzar en sus habilidades de comunicación:</a:t>
            </a:r>
          </a:p>
          <a:p>
            <a:pPr marL="285750" indent="-285750" algn="just">
              <a:spcAft>
                <a:spcPts val="800"/>
              </a:spcAft>
              <a:buFont typeface="Arial" panose="020B0604020202020204" pitchFamily="34" charset="0"/>
              <a:buChar char="•"/>
            </a:pP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Determine el valor de su relación.</a:t>
            </a:r>
          </a:p>
          <a:p>
            <a:pPr marL="285750" indent="-285750" algn="just">
              <a:spcAft>
                <a:spcPts val="800"/>
              </a:spcAft>
              <a:buFont typeface="Arial" panose="020B0604020202020204" pitchFamily="34" charset="0"/>
              <a:buChar char="•"/>
            </a:pP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Alineación.</a:t>
            </a:r>
          </a:p>
          <a:p>
            <a:pPr marL="285750" indent="-285750" algn="just">
              <a:spcAft>
                <a:spcPts val="800"/>
              </a:spcAft>
              <a:buFont typeface="Arial" panose="020B0604020202020204" pitchFamily="34" charset="0"/>
              <a:buChar char="•"/>
            </a:pP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Objetivo.</a:t>
            </a:r>
          </a:p>
          <a:p>
            <a:pPr marL="285750" indent="-285750" algn="just">
              <a:spcAft>
                <a:spcPts val="800"/>
              </a:spcAft>
              <a:buFont typeface="Arial" panose="020B0604020202020204" pitchFamily="34" charset="0"/>
              <a:buChar char="•"/>
            </a:pP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Comprender sus emociones.</a:t>
            </a:r>
          </a:p>
          <a:p>
            <a:pPr marL="285750" indent="-285750" algn="just">
              <a:spcAft>
                <a:spcPts val="800"/>
              </a:spcAft>
              <a:buFont typeface="Arial" panose="020B0604020202020204" pitchFamily="34" charset="0"/>
              <a:buChar char="•"/>
            </a:pP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Empatizar con los demás.</a:t>
            </a:r>
          </a:p>
          <a:p>
            <a:pPr marL="285750" indent="-285750" algn="just">
              <a:spcAft>
                <a:spcPts val="800"/>
              </a:spcAft>
              <a:buFont typeface="Arial" panose="020B0604020202020204" pitchFamily="34" charset="0"/>
              <a:buChar char="•"/>
            </a:pP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Controla tus emociones.</a:t>
            </a:r>
            <a:endParaRPr lang="en-US" sz="1600" dirty="0">
              <a:effectLst/>
              <a:latin typeface="Josefin Sans" pitchFamily="2" charset="0"/>
              <a:ea typeface="Calibri" panose="020F0502020204030204" pitchFamily="34" charset="0"/>
              <a:cs typeface="Arial" panose="020B0604020202020204" pitchFamily="34" charset="0"/>
            </a:endParaRPr>
          </a:p>
        </p:txBody>
      </p:sp>
      <p:pic>
        <p:nvPicPr>
          <p:cNvPr id="7" name="Picture 6" descr="A picture containing text, vector graphics&#10;&#10;Description automatically generated">
            <a:extLst>
              <a:ext uri="{FF2B5EF4-FFF2-40B4-BE49-F238E27FC236}">
                <a16:creationId xmlns:a16="http://schemas.microsoft.com/office/drawing/2014/main" id="{262FEFA4-3917-511E-B95C-15341CB201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4550" y="2898903"/>
            <a:ext cx="3398795" cy="3821076"/>
          </a:xfrm>
          <a:prstGeom prst="rect">
            <a:avLst/>
          </a:prstGeom>
        </p:spPr>
      </p:pic>
    </p:spTree>
    <p:extLst>
      <p:ext uri="{BB962C8B-B14F-4D97-AF65-F5344CB8AC3E}">
        <p14:creationId xmlns:p14="http://schemas.microsoft.com/office/powerpoint/2010/main" val="32090798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a:xfrm>
            <a:off x="-111698" y="106532"/>
            <a:ext cx="12206044" cy="701995"/>
          </a:xfrm>
        </p:spPr>
        <p:txBody>
          <a:bodyPr/>
          <a:lstStyle/>
          <a:p>
            <a:r>
              <a:rPr lang="es-ES" sz="3600" dirty="0"/>
              <a:t>Para SUBSANAR los 6 pasos para avanzar en la comunicación efectiva </a:t>
            </a:r>
          </a:p>
          <a:p>
            <a:r>
              <a:rPr lang="es-ES" sz="3600" dirty="0"/>
              <a:t>hay 6 pilares de la comunicación efectiva</a:t>
            </a:r>
            <a:endParaRPr lang="en-US" sz="3600" dirty="0"/>
          </a:p>
        </p:txBody>
      </p:sp>
      <p:sp>
        <p:nvSpPr>
          <p:cNvPr id="57" name="Text Placeholder 56">
            <a:extLst>
              <a:ext uri="{FF2B5EF4-FFF2-40B4-BE49-F238E27FC236}">
                <a16:creationId xmlns:a16="http://schemas.microsoft.com/office/drawing/2014/main" id="{2EC2BDB3-7526-A446-975B-DE4164EF8A63}"/>
              </a:ext>
            </a:extLst>
          </p:cNvPr>
          <p:cNvSpPr>
            <a:spLocks noGrp="1"/>
          </p:cNvSpPr>
          <p:nvPr>
            <p:ph type="body" sz="quarter" idx="19"/>
          </p:nvPr>
        </p:nvSpPr>
        <p:spPr>
          <a:xfrm>
            <a:off x="2476854" y="2005307"/>
            <a:ext cx="1922618" cy="930105"/>
          </a:xfrm>
        </p:spPr>
        <p:txBody>
          <a:bodyPr/>
          <a:lstStyle/>
          <a:p>
            <a:r>
              <a:rPr lang="en-US" dirty="0"/>
              <a:t>	</a:t>
            </a:r>
          </a:p>
          <a:p>
            <a:r>
              <a:rPr lang="en-US" dirty="0" err="1"/>
              <a:t>Asertividad</a:t>
            </a:r>
            <a:endParaRPr lang="en-US" dirty="0"/>
          </a:p>
        </p:txBody>
      </p:sp>
      <p:sp>
        <p:nvSpPr>
          <p:cNvPr id="59" name="Text Placeholder 58">
            <a:extLst>
              <a:ext uri="{FF2B5EF4-FFF2-40B4-BE49-F238E27FC236}">
                <a16:creationId xmlns:a16="http://schemas.microsoft.com/office/drawing/2014/main" id="{F6624053-E7F1-E547-A841-FAAD41C49543}"/>
              </a:ext>
            </a:extLst>
          </p:cNvPr>
          <p:cNvSpPr>
            <a:spLocks noGrp="1"/>
          </p:cNvSpPr>
          <p:nvPr>
            <p:ph type="body" sz="quarter" idx="21"/>
          </p:nvPr>
        </p:nvSpPr>
        <p:spPr>
          <a:xfrm>
            <a:off x="5656845" y="2005307"/>
            <a:ext cx="1604905" cy="930105"/>
          </a:xfrm>
        </p:spPr>
        <p:txBody>
          <a:bodyPr/>
          <a:lstStyle/>
          <a:p>
            <a:endParaRPr lang="en-US" dirty="0"/>
          </a:p>
          <a:p>
            <a:r>
              <a:rPr lang="en-US" dirty="0" err="1"/>
              <a:t>Autenticidad</a:t>
            </a:r>
            <a:endParaRPr lang="en-US" dirty="0"/>
          </a:p>
          <a:p>
            <a:endParaRPr lang="en-US" dirty="0"/>
          </a:p>
        </p:txBody>
      </p:sp>
      <p:sp>
        <p:nvSpPr>
          <p:cNvPr id="61" name="Text Placeholder 60">
            <a:extLst>
              <a:ext uri="{FF2B5EF4-FFF2-40B4-BE49-F238E27FC236}">
                <a16:creationId xmlns:a16="http://schemas.microsoft.com/office/drawing/2014/main" id="{5747D6F6-E6CF-6849-8150-755D27F8D13E}"/>
              </a:ext>
            </a:extLst>
          </p:cNvPr>
          <p:cNvSpPr>
            <a:spLocks noGrp="1"/>
          </p:cNvSpPr>
          <p:nvPr>
            <p:ph type="body" sz="quarter" idx="23"/>
          </p:nvPr>
        </p:nvSpPr>
        <p:spPr>
          <a:xfrm>
            <a:off x="8737009" y="2005307"/>
            <a:ext cx="1604905" cy="930105"/>
          </a:xfrm>
        </p:spPr>
        <p:txBody>
          <a:bodyPr/>
          <a:lstStyle/>
          <a:p>
            <a:endParaRPr lang="en-US" sz="1050" dirty="0"/>
          </a:p>
          <a:p>
            <a:r>
              <a:rPr lang="en-US" dirty="0"/>
              <a:t>Apertura de </a:t>
            </a:r>
            <a:r>
              <a:rPr lang="en-US" dirty="0" err="1"/>
              <a:t>miras</a:t>
            </a:r>
            <a:endParaRPr lang="en-US" dirty="0"/>
          </a:p>
        </p:txBody>
      </p:sp>
      <p:sp>
        <p:nvSpPr>
          <p:cNvPr id="56" name="Text Placeholder 55">
            <a:extLst>
              <a:ext uri="{FF2B5EF4-FFF2-40B4-BE49-F238E27FC236}">
                <a16:creationId xmlns:a16="http://schemas.microsoft.com/office/drawing/2014/main" id="{4310B654-F9B0-684A-AA49-DEE0AF10F27A}"/>
              </a:ext>
            </a:extLst>
          </p:cNvPr>
          <p:cNvSpPr>
            <a:spLocks noGrp="1"/>
          </p:cNvSpPr>
          <p:nvPr>
            <p:ph type="body" sz="quarter" idx="18"/>
          </p:nvPr>
        </p:nvSpPr>
        <p:spPr/>
        <p:txBody>
          <a:bodyPr/>
          <a:lstStyle/>
          <a:p>
            <a:r>
              <a:rPr lang="en-US" dirty="0">
                <a:solidFill>
                  <a:srgbClr val="FFC652"/>
                </a:solidFill>
              </a:rPr>
              <a:t>1</a:t>
            </a:r>
          </a:p>
        </p:txBody>
      </p:sp>
      <p:sp>
        <p:nvSpPr>
          <p:cNvPr id="58" name="Text Placeholder 57">
            <a:extLst>
              <a:ext uri="{FF2B5EF4-FFF2-40B4-BE49-F238E27FC236}">
                <a16:creationId xmlns:a16="http://schemas.microsoft.com/office/drawing/2014/main" id="{3F390261-9738-AB45-99EE-9B0F53721EC1}"/>
              </a:ext>
            </a:extLst>
          </p:cNvPr>
          <p:cNvSpPr>
            <a:spLocks noGrp="1"/>
          </p:cNvSpPr>
          <p:nvPr>
            <p:ph type="body" sz="quarter" idx="20"/>
          </p:nvPr>
        </p:nvSpPr>
        <p:spPr/>
        <p:txBody>
          <a:bodyPr/>
          <a:lstStyle/>
          <a:p>
            <a:r>
              <a:rPr lang="en-US" dirty="0">
                <a:solidFill>
                  <a:srgbClr val="FFC652"/>
                </a:solidFill>
              </a:rPr>
              <a:t>2</a:t>
            </a:r>
          </a:p>
        </p:txBody>
      </p:sp>
      <p:sp>
        <p:nvSpPr>
          <p:cNvPr id="60" name="Text Placeholder 59">
            <a:extLst>
              <a:ext uri="{FF2B5EF4-FFF2-40B4-BE49-F238E27FC236}">
                <a16:creationId xmlns:a16="http://schemas.microsoft.com/office/drawing/2014/main" id="{9FE94A7E-6C8F-8F4E-B94F-F58BF31CC152}"/>
              </a:ext>
            </a:extLst>
          </p:cNvPr>
          <p:cNvSpPr>
            <a:spLocks noGrp="1"/>
          </p:cNvSpPr>
          <p:nvPr>
            <p:ph type="body" sz="quarter" idx="22"/>
          </p:nvPr>
        </p:nvSpPr>
        <p:spPr/>
        <p:txBody>
          <a:bodyPr/>
          <a:lstStyle/>
          <a:p>
            <a:r>
              <a:rPr lang="en-US" dirty="0">
                <a:solidFill>
                  <a:srgbClr val="FFC652"/>
                </a:solidFill>
              </a:rPr>
              <a:t>3</a:t>
            </a:r>
          </a:p>
        </p:txBody>
      </p:sp>
      <p:sp>
        <p:nvSpPr>
          <p:cNvPr id="62" name="Text Placeholder 61">
            <a:extLst>
              <a:ext uri="{FF2B5EF4-FFF2-40B4-BE49-F238E27FC236}">
                <a16:creationId xmlns:a16="http://schemas.microsoft.com/office/drawing/2014/main" id="{ECD2FF7E-8F0A-264D-8FA6-C4389C9B8A01}"/>
              </a:ext>
            </a:extLst>
          </p:cNvPr>
          <p:cNvSpPr>
            <a:spLocks noGrp="1"/>
          </p:cNvSpPr>
          <p:nvPr>
            <p:ph type="body" sz="quarter" idx="26"/>
          </p:nvPr>
        </p:nvSpPr>
        <p:spPr>
          <a:xfrm>
            <a:off x="2662507" y="4199542"/>
            <a:ext cx="1952626" cy="930105"/>
          </a:xfrm>
        </p:spPr>
        <p:txBody>
          <a:bodyPr/>
          <a:lstStyle/>
          <a:p>
            <a:endParaRPr lang="en-US" dirty="0"/>
          </a:p>
          <a:p>
            <a:r>
              <a:rPr lang="en-US" dirty="0" err="1"/>
              <a:t>Empatía</a:t>
            </a:r>
            <a:endParaRPr lang="en-US" dirty="0"/>
          </a:p>
        </p:txBody>
      </p:sp>
      <p:sp>
        <p:nvSpPr>
          <p:cNvPr id="63" name="Text Placeholder 62">
            <a:extLst>
              <a:ext uri="{FF2B5EF4-FFF2-40B4-BE49-F238E27FC236}">
                <a16:creationId xmlns:a16="http://schemas.microsoft.com/office/drawing/2014/main" id="{21063DCE-001E-884D-A484-E993636EB885}"/>
              </a:ext>
            </a:extLst>
          </p:cNvPr>
          <p:cNvSpPr>
            <a:spLocks noGrp="1"/>
          </p:cNvSpPr>
          <p:nvPr>
            <p:ph type="body" sz="quarter" idx="27"/>
          </p:nvPr>
        </p:nvSpPr>
        <p:spPr>
          <a:xfrm>
            <a:off x="5656845" y="4199542"/>
            <a:ext cx="1925774" cy="930105"/>
          </a:xfrm>
        </p:spPr>
        <p:txBody>
          <a:bodyPr/>
          <a:lstStyle/>
          <a:p>
            <a:endParaRPr lang="en-US" dirty="0"/>
          </a:p>
          <a:p>
            <a:r>
              <a:rPr lang="en-US" dirty="0" err="1"/>
              <a:t>claridad</a:t>
            </a:r>
            <a:endParaRPr lang="en-US" dirty="0"/>
          </a:p>
          <a:p>
            <a:endParaRPr lang="en-US" dirty="0"/>
          </a:p>
        </p:txBody>
      </p:sp>
      <p:sp>
        <p:nvSpPr>
          <p:cNvPr id="64" name="Text Placeholder 63">
            <a:extLst>
              <a:ext uri="{FF2B5EF4-FFF2-40B4-BE49-F238E27FC236}">
                <a16:creationId xmlns:a16="http://schemas.microsoft.com/office/drawing/2014/main" id="{ED5BBEBD-1944-FF48-A01E-854B61D83641}"/>
              </a:ext>
            </a:extLst>
          </p:cNvPr>
          <p:cNvSpPr>
            <a:spLocks noGrp="1"/>
          </p:cNvSpPr>
          <p:nvPr>
            <p:ph type="body" sz="quarter" idx="28"/>
          </p:nvPr>
        </p:nvSpPr>
        <p:spPr>
          <a:xfrm>
            <a:off x="8776375" y="4199542"/>
            <a:ext cx="2063264" cy="930105"/>
          </a:xfrm>
        </p:spPr>
        <p:txBody>
          <a:bodyPr/>
          <a:lstStyle/>
          <a:p>
            <a:endParaRPr lang="en-US" dirty="0"/>
          </a:p>
          <a:p>
            <a:r>
              <a:rPr lang="en-US" dirty="0" err="1"/>
              <a:t>Escucha</a:t>
            </a:r>
            <a:r>
              <a:rPr lang="en-US" dirty="0"/>
              <a:t> </a:t>
            </a:r>
            <a:r>
              <a:rPr lang="en-US" dirty="0" err="1"/>
              <a:t>activa</a:t>
            </a:r>
            <a:endParaRPr lang="en-US" dirty="0"/>
          </a:p>
        </p:txBody>
      </p:sp>
      <p:sp>
        <p:nvSpPr>
          <p:cNvPr id="65" name="Text Placeholder 64">
            <a:extLst>
              <a:ext uri="{FF2B5EF4-FFF2-40B4-BE49-F238E27FC236}">
                <a16:creationId xmlns:a16="http://schemas.microsoft.com/office/drawing/2014/main" id="{3868F6B1-F373-144C-8964-FD719444B65E}"/>
              </a:ext>
            </a:extLst>
          </p:cNvPr>
          <p:cNvSpPr>
            <a:spLocks noGrp="1"/>
          </p:cNvSpPr>
          <p:nvPr>
            <p:ph type="body" sz="quarter" idx="30"/>
          </p:nvPr>
        </p:nvSpPr>
        <p:spPr/>
        <p:txBody>
          <a:bodyPr/>
          <a:lstStyle/>
          <a:p>
            <a:r>
              <a:rPr lang="en-US" dirty="0">
                <a:solidFill>
                  <a:srgbClr val="FFC652"/>
                </a:solidFill>
              </a:rPr>
              <a:t>4</a:t>
            </a:r>
          </a:p>
        </p:txBody>
      </p:sp>
      <p:sp>
        <p:nvSpPr>
          <p:cNvPr id="66" name="Text Placeholder 65">
            <a:extLst>
              <a:ext uri="{FF2B5EF4-FFF2-40B4-BE49-F238E27FC236}">
                <a16:creationId xmlns:a16="http://schemas.microsoft.com/office/drawing/2014/main" id="{AD8FD830-B4ED-BB4F-A22C-B65E60C1BD09}"/>
              </a:ext>
            </a:extLst>
          </p:cNvPr>
          <p:cNvSpPr>
            <a:spLocks noGrp="1"/>
          </p:cNvSpPr>
          <p:nvPr>
            <p:ph type="body" sz="quarter" idx="31"/>
          </p:nvPr>
        </p:nvSpPr>
        <p:spPr/>
        <p:txBody>
          <a:bodyPr/>
          <a:lstStyle/>
          <a:p>
            <a:r>
              <a:rPr lang="en-US" dirty="0">
                <a:solidFill>
                  <a:srgbClr val="FFC652"/>
                </a:solidFill>
              </a:rPr>
              <a:t>5</a:t>
            </a:r>
          </a:p>
        </p:txBody>
      </p:sp>
      <p:sp>
        <p:nvSpPr>
          <p:cNvPr id="67" name="Text Placeholder 66">
            <a:extLst>
              <a:ext uri="{FF2B5EF4-FFF2-40B4-BE49-F238E27FC236}">
                <a16:creationId xmlns:a16="http://schemas.microsoft.com/office/drawing/2014/main" id="{928F6476-9AC5-614C-9B27-C46FB0E34408}"/>
              </a:ext>
            </a:extLst>
          </p:cNvPr>
          <p:cNvSpPr>
            <a:spLocks noGrp="1"/>
          </p:cNvSpPr>
          <p:nvPr>
            <p:ph type="body" sz="quarter" idx="32"/>
          </p:nvPr>
        </p:nvSpPr>
        <p:spPr>
          <a:xfrm>
            <a:off x="8191994" y="4061686"/>
            <a:ext cx="584381" cy="930105"/>
          </a:xfrm>
        </p:spPr>
        <p:txBody>
          <a:bodyPr/>
          <a:lstStyle/>
          <a:p>
            <a:r>
              <a:rPr lang="en-US" dirty="0">
                <a:solidFill>
                  <a:srgbClr val="FFC652"/>
                </a:solidFill>
              </a:rPr>
              <a:t>6</a:t>
            </a:r>
          </a:p>
        </p:txBody>
      </p:sp>
    </p:spTree>
    <p:extLst>
      <p:ext uri="{BB962C8B-B14F-4D97-AF65-F5344CB8AC3E}">
        <p14:creationId xmlns:p14="http://schemas.microsoft.com/office/powerpoint/2010/main" val="402747677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EC94CF1-5F48-0911-C2F2-5339354ECC8F}"/>
              </a:ext>
            </a:extLst>
          </p:cNvPr>
          <p:cNvSpPr/>
          <p:nvPr/>
        </p:nvSpPr>
        <p:spPr>
          <a:xfrm>
            <a:off x="4765128" y="6334067"/>
            <a:ext cx="3023694" cy="400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p:txBody>
          <a:bodyPr/>
          <a:lstStyle/>
          <a:p>
            <a:r>
              <a:rPr lang="es-ES" sz="3600"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El desarrollo de estas habilidades se llevará a cabo a través de los siguientes pasos:</a:t>
            </a:r>
          </a:p>
          <a:p>
            <a:endParaRPr lang="en-US" dirty="0"/>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p:txBody>
          <a:bodyPr/>
          <a:lstStyle/>
          <a:p>
            <a:r>
              <a:rPr lang="en-US" dirty="0"/>
              <a:t>Step 01</a:t>
            </a: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p:txBody>
          <a:bodyPr/>
          <a:lstStyle/>
          <a:p>
            <a:r>
              <a:rPr lang="en-US" dirty="0"/>
              <a:t>Step 02</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p:txBody>
          <a:bodyPr/>
          <a:lstStyle/>
          <a:p>
            <a:r>
              <a:rPr lang="en-US" dirty="0"/>
              <a:t>Step 03</a:t>
            </a: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p:txBody>
          <a:bodyPr/>
          <a:lstStyle/>
          <a:p>
            <a:r>
              <a:rPr lang="en-US" dirty="0"/>
              <a:t>Step 04</a:t>
            </a: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p:txBody>
          <a:bodyPr/>
          <a:lstStyle/>
          <a:p>
            <a:r>
              <a:rPr lang="en-US" dirty="0"/>
              <a:t>Step 05</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p:txBody>
          <a:bodyPr/>
          <a:lstStyle/>
          <a:p>
            <a:r>
              <a:rPr lang="en-US" dirty="0"/>
              <a:t>Step 06</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p:txBody>
          <a:bodyPr/>
          <a:lstStyle/>
          <a:p>
            <a:r>
              <a:rPr lang="en-US" dirty="0"/>
              <a:t>Step 07</a:t>
            </a: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284813" y="5520979"/>
            <a:ext cx="1873443" cy="1224595"/>
          </a:xfrm>
        </p:spPr>
        <p:txBody>
          <a:bodyPr/>
          <a:lstStyle/>
          <a:p>
            <a:r>
              <a:rPr lang="es-ES" sz="1200" dirty="0">
                <a:solidFill>
                  <a:srgbClr val="FFC652"/>
                </a:solidFill>
                <a:latin typeface="Josefin Sans" pitchFamily="2" charset="0"/>
              </a:rPr>
              <a:t>El formador se mantiene alejado de la situación, aumentando así la atención y el enfoque disponibles</a:t>
            </a:r>
            <a:endParaRPr lang="en-US" sz="1200" dirty="0">
              <a:solidFill>
                <a:srgbClr val="FFC652"/>
              </a:solidFill>
              <a:latin typeface="Josefin Sans" pitchFamily="2" charset="0"/>
            </a:endParaRP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2231349" y="5526338"/>
            <a:ext cx="1238531" cy="1219236"/>
          </a:xfrm>
        </p:spPr>
        <p:txBody>
          <a:bodyPr/>
          <a:lstStyle/>
          <a:p>
            <a:r>
              <a:rPr lang="es-ES" sz="1200" dirty="0">
                <a:solidFill>
                  <a:srgbClr val="51A9BA"/>
                </a:solidFill>
                <a:latin typeface="Josefin Sans" pitchFamily="2" charset="0"/>
              </a:rPr>
              <a:t>Apertura a las palabras, pensamientos, sentimientos y emociones de los demás </a:t>
            </a:r>
            <a:endParaRPr lang="en-US" sz="1200" dirty="0">
              <a:solidFill>
                <a:srgbClr val="51A9BA"/>
              </a:solidFill>
              <a:latin typeface="Josefin Sans" pitchFamily="2" charset="0"/>
            </a:endParaRP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886617" y="5526338"/>
            <a:ext cx="1441165" cy="1219236"/>
          </a:xfrm>
        </p:spPr>
        <p:txBody>
          <a:bodyPr/>
          <a:lstStyle/>
          <a:p>
            <a:r>
              <a:rPr lang="es-ES" sz="1200" dirty="0">
                <a:solidFill>
                  <a:srgbClr val="F3BDB7"/>
                </a:solidFill>
                <a:latin typeface="Josefin Sans" pitchFamily="2" charset="0"/>
              </a:rPr>
              <a:t>No se apresure a realizar evaluaciones rápidas de la situación, deje tiempo para comprenderla</a:t>
            </a:r>
            <a:endParaRPr lang="en-US" sz="1200" dirty="0">
              <a:solidFill>
                <a:srgbClr val="F3BDB7"/>
              </a:solidFill>
              <a:latin typeface="Josefin Sans" pitchFamily="2" charset="0"/>
            </a:endParaRP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544107" y="5541328"/>
            <a:ext cx="1320113" cy="940215"/>
          </a:xfrm>
        </p:spPr>
        <p:txBody>
          <a:bodyPr/>
          <a:lstStyle/>
          <a:p>
            <a:r>
              <a:rPr lang="es-ES" sz="1400" dirty="0">
                <a:solidFill>
                  <a:srgbClr val="FFC652"/>
                </a:solidFill>
                <a:latin typeface="Josefin Sans" pitchFamily="2" charset="0"/>
              </a:rPr>
              <a:t>La participación activa y la escucha son esenciales para el éxito</a:t>
            </a:r>
            <a:endParaRPr lang="en-US" sz="1400" dirty="0">
              <a:solidFill>
                <a:srgbClr val="FFC652"/>
              </a:solidFill>
              <a:latin typeface="Josefin Sans" pitchFamily="2" charset="0"/>
            </a:endParaRP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7080545" y="5595206"/>
            <a:ext cx="1608003" cy="1112442"/>
          </a:xfrm>
        </p:spPr>
        <p:txBody>
          <a:bodyPr/>
          <a:lstStyle/>
          <a:p>
            <a:r>
              <a:rPr lang="es-ES" sz="1400" dirty="0">
                <a:solidFill>
                  <a:srgbClr val="51A9BA"/>
                </a:solidFill>
                <a:latin typeface="Josefin Sans" pitchFamily="2" charset="0"/>
              </a:rPr>
              <a:t>Ponerse "en la piel del interlocutor", parafrasear para asegurar la claridad</a:t>
            </a:r>
            <a:endParaRPr lang="en-US" sz="1400" dirty="0">
              <a:solidFill>
                <a:srgbClr val="51A9BA"/>
              </a:solidFill>
              <a:latin typeface="Josefin Sans" pitchFamily="2" charset="0"/>
            </a:endParaRP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06194" y="5582364"/>
            <a:ext cx="1660024" cy="1219236"/>
          </a:xfrm>
        </p:spPr>
        <p:txBody>
          <a:bodyPr/>
          <a:lstStyle/>
          <a:p>
            <a:r>
              <a:rPr lang="es-ES" sz="1200" dirty="0">
                <a:solidFill>
                  <a:srgbClr val="F3BDB7"/>
                </a:solidFill>
                <a:latin typeface="Josefin Sans" pitchFamily="2" charset="0"/>
              </a:rPr>
              <a:t>Importancia de las habilidades de comunicación no verbal: expresiones, contacto visual, tono, tacto y gestos</a:t>
            </a:r>
          </a:p>
          <a:p>
            <a:endParaRPr lang="es-ES" sz="1200" dirty="0">
              <a:solidFill>
                <a:srgbClr val="F3BDB7"/>
              </a:solidFill>
              <a:latin typeface="Josefin Sans" pitchFamily="2" charset="0"/>
            </a:endParaRPr>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10430522" y="5605611"/>
            <a:ext cx="1577670" cy="1102037"/>
          </a:xfrm>
        </p:spPr>
        <p:txBody>
          <a:bodyPr/>
          <a:lstStyle/>
          <a:p>
            <a:r>
              <a:rPr lang="es-ES" sz="1400" dirty="0">
                <a:solidFill>
                  <a:srgbClr val="FFC652"/>
                </a:solidFill>
                <a:latin typeface="Josefin Sans" pitchFamily="2" charset="0"/>
              </a:rPr>
              <a:t>Capacidad de procesar y analizar datos conversacionales para evitar suposiciones</a:t>
            </a:r>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7125" y="3887788"/>
            <a:ext cx="487363" cy="27146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3513" y="3182938"/>
            <a:ext cx="365125" cy="301625"/>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8238" y="3868738"/>
            <a:ext cx="381000" cy="312738"/>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150" y="3117850"/>
            <a:ext cx="377825" cy="42386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3725" y="3830638"/>
            <a:ext cx="242888" cy="419100"/>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7488" y="3224213"/>
            <a:ext cx="377825" cy="217488"/>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4663" y="3841750"/>
            <a:ext cx="349250" cy="350838"/>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 name="TextBox 1">
            <a:extLst>
              <a:ext uri="{FF2B5EF4-FFF2-40B4-BE49-F238E27FC236}">
                <a16:creationId xmlns:a16="http://schemas.microsoft.com/office/drawing/2014/main" id="{7949603E-128C-11DA-DB77-834A31145944}"/>
              </a:ext>
            </a:extLst>
          </p:cNvPr>
          <p:cNvSpPr txBox="1"/>
          <p:nvPr/>
        </p:nvSpPr>
        <p:spPr>
          <a:xfrm>
            <a:off x="2757489" y="1229193"/>
            <a:ext cx="7360872" cy="400110"/>
          </a:xfrm>
          <a:prstGeom prst="rect">
            <a:avLst/>
          </a:prstGeom>
          <a:noFill/>
        </p:spPr>
        <p:txBody>
          <a:bodyPr wrap="square" rtlCol="0">
            <a:spAutoFit/>
          </a:bodyPr>
          <a:lstStyle/>
          <a:p>
            <a:r>
              <a:rPr lang="es-ES" sz="2000" dirty="0">
                <a:solidFill>
                  <a:srgbClr val="51A9BA"/>
                </a:solidFill>
                <a:latin typeface="Josefin Sans" pitchFamily="2" charset="0"/>
              </a:rPr>
              <a:t>Recuerde que se requiere tiempo y paciencia en cada paso</a:t>
            </a:r>
            <a:endParaRPr lang="en-GB" sz="2000" dirty="0">
              <a:solidFill>
                <a:srgbClr val="51A9BA"/>
              </a:solidFill>
              <a:latin typeface="Josefin Sans" pitchFamily="2" charset="0"/>
            </a:endParaRPr>
          </a:p>
        </p:txBody>
      </p:sp>
      <p:sp>
        <p:nvSpPr>
          <p:cNvPr id="3" name="TextBox 2">
            <a:extLst>
              <a:ext uri="{FF2B5EF4-FFF2-40B4-BE49-F238E27FC236}">
                <a16:creationId xmlns:a16="http://schemas.microsoft.com/office/drawing/2014/main" id="{1D2633E2-EEF5-8C72-A7F8-E89CDEEE71A1}"/>
              </a:ext>
            </a:extLst>
          </p:cNvPr>
          <p:cNvSpPr txBox="1"/>
          <p:nvPr/>
        </p:nvSpPr>
        <p:spPr>
          <a:xfrm>
            <a:off x="10121766" y="1387809"/>
            <a:ext cx="1714629" cy="1200329"/>
          </a:xfrm>
          <a:prstGeom prst="rect">
            <a:avLst/>
          </a:prstGeom>
          <a:noFill/>
        </p:spPr>
        <p:txBody>
          <a:bodyPr wrap="square" rtlCol="0">
            <a:spAutoFit/>
          </a:bodyPr>
          <a:lstStyle/>
          <a:p>
            <a:pPr algn="ctr"/>
            <a:r>
              <a:rPr lang="es-ES" dirty="0">
                <a:solidFill>
                  <a:srgbClr val="FFC652"/>
                </a:solidFill>
                <a:latin typeface="Josefin Sans" pitchFamily="2" charset="0"/>
              </a:rPr>
              <a:t>Posiblemente el paso más importante de todos</a:t>
            </a:r>
            <a:endParaRPr lang="en-GB" dirty="0">
              <a:solidFill>
                <a:srgbClr val="FFC652"/>
              </a:solidFill>
              <a:latin typeface="Josefin Sans" pitchFamily="2" charset="0"/>
            </a:endParaRPr>
          </a:p>
        </p:txBody>
      </p:sp>
    </p:spTree>
    <p:extLst>
      <p:ext uri="{BB962C8B-B14F-4D97-AF65-F5344CB8AC3E}">
        <p14:creationId xmlns:p14="http://schemas.microsoft.com/office/powerpoint/2010/main" val="219652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D26ED3-01F7-4AB4-B348-022049095FE0}"/>
              </a:ext>
            </a:extLst>
          </p:cNvPr>
          <p:cNvSpPr>
            <a:spLocks noGrp="1"/>
          </p:cNvSpPr>
          <p:nvPr>
            <p:ph type="body" sz="quarter" idx="17"/>
          </p:nvPr>
        </p:nvSpPr>
        <p:spPr>
          <a:xfrm>
            <a:off x="618460" y="518339"/>
            <a:ext cx="10896599" cy="863893"/>
          </a:xfrm>
        </p:spPr>
        <p:txBody>
          <a:bodyPr>
            <a:normAutofit/>
          </a:bodyPr>
          <a:lstStyle/>
          <a:p>
            <a:pPr algn="ctr"/>
            <a:r>
              <a:rPr lang="en-US" sz="2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3. </a:t>
            </a:r>
            <a:r>
              <a:rPr lang="es-ES" sz="2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¿Cuál es el papel y el significado de la empatía en las profesiones sanitarias y sociales para el recorrido terapéutico del usuario de la sanidad?</a:t>
            </a:r>
            <a:endParaRPr lang="en-US" dirty="0"/>
          </a:p>
        </p:txBody>
      </p:sp>
      <p:sp>
        <p:nvSpPr>
          <p:cNvPr id="4" name="TextBox 3">
            <a:extLst>
              <a:ext uri="{FF2B5EF4-FFF2-40B4-BE49-F238E27FC236}">
                <a16:creationId xmlns:a16="http://schemas.microsoft.com/office/drawing/2014/main" id="{8927F43C-99FD-4CED-AAFC-713C15C2F586}"/>
              </a:ext>
            </a:extLst>
          </p:cNvPr>
          <p:cNvSpPr txBox="1"/>
          <p:nvPr/>
        </p:nvSpPr>
        <p:spPr>
          <a:xfrm>
            <a:off x="520307" y="1462132"/>
            <a:ext cx="10994752" cy="5073568"/>
          </a:xfrm>
          <a:prstGeom prst="rect">
            <a:avLst/>
          </a:prstGeom>
          <a:noFill/>
        </p:spPr>
        <p:txBody>
          <a:bodyPr wrap="square" rtlCol="0">
            <a:spAutoFit/>
          </a:bodyPr>
          <a:lstStyle/>
          <a:p>
            <a:pPr algn="just">
              <a:lnSpc>
                <a:spcPct val="150000"/>
              </a:lnSpc>
              <a:spcAft>
                <a:spcPts val="800"/>
              </a:spcAft>
            </a:pPr>
            <a:r>
              <a:rPr lang="es-ES" sz="1400" dirty="0">
                <a:solidFill>
                  <a:srgbClr val="000000"/>
                </a:solidFill>
                <a:effectLst/>
                <a:latin typeface="Josefin Sans" pitchFamily="2" charset="0"/>
                <a:ea typeface="Calibri" panose="020F0502020204030204" pitchFamily="34" charset="0"/>
                <a:cs typeface="Calibri" panose="020F0502020204030204" pitchFamily="34" charset="0"/>
              </a:rPr>
              <a:t>La habilidad más importante para un profesional de la salud se ha descrito como la </a:t>
            </a:r>
            <a:r>
              <a:rPr lang="es-ES" sz="1400" b="1" dirty="0">
                <a:solidFill>
                  <a:srgbClr val="000000"/>
                </a:solidFill>
                <a:effectLst/>
                <a:latin typeface="Josefin Sans" pitchFamily="2" charset="0"/>
                <a:ea typeface="Calibri" panose="020F0502020204030204" pitchFamily="34" charset="0"/>
                <a:cs typeface="Calibri" panose="020F0502020204030204" pitchFamily="34" charset="0"/>
              </a:rPr>
              <a:t>capacidad de comunicación</a:t>
            </a:r>
            <a:r>
              <a:rPr lang="es-ES" sz="1400" dirty="0">
                <a:solidFill>
                  <a:srgbClr val="000000"/>
                </a:solidFill>
                <a:effectLst/>
                <a:latin typeface="Josefin Sans" pitchFamily="2" charset="0"/>
                <a:ea typeface="Calibri" panose="020F0502020204030204" pitchFamily="34" charset="0"/>
                <a:cs typeface="Calibri" panose="020F0502020204030204" pitchFamily="34" charset="0"/>
              </a:rPr>
              <a:t>. Una comunicación eficaz depende de que el terapeuta esté seguro de haber escuchado y registrado realmente las necesidades del usuario para poder ofrecer una atención personalizada. Es fundamental comprender los sentimientos, las opiniones y las experiencias de las personas para evaluar sus verdaderas necesidades y ofrecer servicios adaptados. Alcanzar ese objetivo requiere el desarrollo de habilidades de empatía. Los estudios realizados en varios grupos de pacientes con diversos problemas de salud arrojaron resultados positivos en cuanto a la evolución de su salud (Lim et al- '</a:t>
            </a:r>
            <a:r>
              <a:rPr lang="es-ES" sz="1400" dirty="0" err="1">
                <a:solidFill>
                  <a:srgbClr val="000000"/>
                </a:solidFill>
                <a:effectLst/>
                <a:latin typeface="Josefin Sans" pitchFamily="2" charset="0"/>
                <a:ea typeface="Calibri" panose="020F0502020204030204" pitchFamily="34" charset="0"/>
                <a:cs typeface="Calibri" panose="020F0502020204030204" pitchFamily="34" charset="0"/>
              </a:rPr>
              <a:t>Being</a:t>
            </a:r>
            <a:r>
              <a:rPr lang="es-ES" sz="1400" dirty="0">
                <a:solidFill>
                  <a:srgbClr val="000000"/>
                </a:solidFill>
                <a:effectLst/>
                <a:latin typeface="Josefin Sans" pitchFamily="2" charset="0"/>
                <a:ea typeface="Calibri" panose="020F0502020204030204" pitchFamily="34" charset="0"/>
                <a:cs typeface="Calibri" panose="020F0502020204030204" pitchFamily="34" charset="0"/>
              </a:rPr>
              <a:t>-</a:t>
            </a:r>
            <a:r>
              <a:rPr lang="es-ES" sz="1400" dirty="0" err="1">
                <a:solidFill>
                  <a:srgbClr val="000000"/>
                </a:solidFill>
                <a:effectLst/>
                <a:latin typeface="Josefin Sans" pitchFamily="2" charset="0"/>
                <a:ea typeface="Calibri" panose="020F0502020204030204" pitchFamily="34" charset="0"/>
                <a:cs typeface="Calibri" panose="020F0502020204030204" pitchFamily="34" charset="0"/>
              </a:rPr>
              <a:t>in-role</a:t>
            </a:r>
            <a:r>
              <a:rPr lang="es-ES" sz="1400" dirty="0">
                <a:solidFill>
                  <a:srgbClr val="000000"/>
                </a:solidFill>
                <a:effectLst/>
                <a:latin typeface="Josefin Sans" pitchFamily="2" charset="0"/>
                <a:ea typeface="Calibri" panose="020F0502020204030204" pitchFamily="34" charset="0"/>
                <a:cs typeface="Calibri" panose="020F0502020204030204" pitchFamily="34" charset="0"/>
              </a:rPr>
              <a:t>': Una innovación pedagógica para mejorar las habilidades de comunicación empática en los estudiantes de medicina'). </a:t>
            </a:r>
          </a:p>
          <a:p>
            <a:pPr algn="just">
              <a:lnSpc>
                <a:spcPct val="150000"/>
              </a:lnSpc>
              <a:spcAft>
                <a:spcPts val="800"/>
              </a:spcAft>
            </a:pPr>
            <a:r>
              <a:rPr lang="es-ES" sz="1400" dirty="0">
                <a:solidFill>
                  <a:srgbClr val="000000"/>
                </a:solidFill>
                <a:effectLst/>
                <a:latin typeface="Josefin Sans" pitchFamily="2" charset="0"/>
                <a:ea typeface="Calibri" panose="020F0502020204030204" pitchFamily="34" charset="0"/>
                <a:cs typeface="Calibri" panose="020F0502020204030204" pitchFamily="34" charset="0"/>
              </a:rPr>
              <a:t>La empatía es especialmente importante en el campo de la atención social, la capacidad del trabajador social para empatizar y comprender las experiencias de los usuarios es fundamental porque la empatía es una de las cualidades más esenciales que estos expertos pueden utilizar para desarrollar una alianza terapéutica. Los usuarios de la atención sanitaria que experimentan empatía tienen mejores resultados y una mayor probabilidad de mejora. Además, los trabajadores sociales con mayores niveles de empatía trabajan de forma más productiva y eficiente en el cumplimiento de su función de transformación social. La empatía permite que el trabajador social confíe y respete la compasión de sus usuarios de atención sanitaria, permitiéndoles sentirse seguros al expresar sus opiniones y problemas.</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20895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411392"/>
            <a:ext cx="10512420" cy="4446738"/>
          </a:xfrm>
        </p:spPr>
        <p:txBody>
          <a:bodyPr/>
          <a:lstStyle/>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s-ES" sz="4000" dirty="0">
                <a:effectLst>
                  <a:outerShdw blurRad="38100" dist="38100" dir="2700000" algn="tl">
                    <a:srgbClr val="000000">
                      <a:alpha val="43137"/>
                    </a:srgbClr>
                  </a:outerShdw>
                </a:effectLst>
              </a:rPr>
              <a:t>Uso de la empatía en las relaciones profesionales</a:t>
            </a:r>
            <a:endParaRPr lang="en-US" sz="40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9C56E252-6B2D-DF7C-F240-CD9CD71ED53A}"/>
              </a:ext>
            </a:extLst>
          </p:cNvPr>
          <p:cNvSpPr txBox="1"/>
          <p:nvPr/>
        </p:nvSpPr>
        <p:spPr>
          <a:xfrm>
            <a:off x="618461" y="2145861"/>
            <a:ext cx="10512420" cy="3488134"/>
          </a:xfrm>
          <a:prstGeom prst="rect">
            <a:avLst/>
          </a:prstGeom>
          <a:noFill/>
        </p:spPr>
        <p:txBody>
          <a:bodyPr wrap="square">
            <a:spAutoFit/>
          </a:bodyPr>
          <a:lstStyle/>
          <a:p>
            <a:pPr algn="just">
              <a:lnSpc>
                <a:spcPct val="150000"/>
              </a:lnSpc>
              <a:spcAft>
                <a:spcPts val="800"/>
              </a:spcAft>
            </a:pP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La empatía entre muchos usuarios de la sanidad y los especialistas tiene un impacto significativo en la reacción de ambos grupos, así como en su terapia y bienestar general. El desarrollo de habilidades empáticas es una prioridad crítica en el aprendizaje de los diferentes estudiantes de la sanidad y debe ser motivado. Deben favorecerse los programas educativos prácticos que refuerzan las habilidades personales y sociales de los educadores y les permiten articularse claramente con sus pacientes (</a:t>
            </a:r>
            <a:r>
              <a:rPr lang="es-ES" sz="1600" dirty="0" err="1">
                <a:solidFill>
                  <a:srgbClr val="000000"/>
                </a:solidFill>
                <a:effectLst/>
                <a:latin typeface="Josefin Sans" pitchFamily="2" charset="0"/>
                <a:ea typeface="Calibri" panose="020F0502020204030204" pitchFamily="34" charset="0"/>
                <a:cs typeface="Calibri" panose="020F0502020204030204" pitchFamily="34" charset="0"/>
              </a:rPr>
              <a:t>Kahrima</a:t>
            </a: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 et al- "</a:t>
            </a:r>
            <a:r>
              <a:rPr lang="es-ES" sz="1600" dirty="0" err="1">
                <a:solidFill>
                  <a:srgbClr val="000000"/>
                </a:solidFill>
                <a:effectLst/>
                <a:latin typeface="Josefin Sans" pitchFamily="2" charset="0"/>
                <a:ea typeface="Calibri" panose="020F0502020204030204" pitchFamily="34" charset="0"/>
                <a:cs typeface="Calibri" panose="020F0502020204030204" pitchFamily="34" charset="0"/>
              </a:rPr>
              <a:t>The</a:t>
            </a: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1600" dirty="0" err="1">
                <a:solidFill>
                  <a:srgbClr val="000000"/>
                </a:solidFill>
                <a:effectLst/>
                <a:latin typeface="Josefin Sans" pitchFamily="2" charset="0"/>
                <a:ea typeface="Calibri" panose="020F0502020204030204" pitchFamily="34" charset="0"/>
                <a:cs typeface="Calibri" panose="020F0502020204030204" pitchFamily="34" charset="0"/>
              </a:rPr>
              <a:t>effect</a:t>
            </a: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1600" dirty="0" err="1">
                <a:solidFill>
                  <a:srgbClr val="000000"/>
                </a:solidFill>
                <a:effectLst/>
                <a:latin typeface="Josefin Sans" pitchFamily="2" charset="0"/>
                <a:ea typeface="Calibri" panose="020F0502020204030204" pitchFamily="34" charset="0"/>
                <a:cs typeface="Calibri" panose="020F0502020204030204" pitchFamily="34" charset="0"/>
              </a:rPr>
              <a:t>of</a:t>
            </a: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1600" dirty="0" err="1">
                <a:solidFill>
                  <a:srgbClr val="000000"/>
                </a:solidFill>
                <a:effectLst/>
                <a:latin typeface="Josefin Sans" pitchFamily="2" charset="0"/>
                <a:ea typeface="Calibri" panose="020F0502020204030204" pitchFamily="34" charset="0"/>
                <a:cs typeface="Calibri" panose="020F0502020204030204" pitchFamily="34" charset="0"/>
              </a:rPr>
              <a:t>empathy</a:t>
            </a: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 training </a:t>
            </a:r>
            <a:r>
              <a:rPr lang="es-ES" sz="1600" dirty="0" err="1">
                <a:solidFill>
                  <a:srgbClr val="000000"/>
                </a:solidFill>
                <a:effectLst/>
                <a:latin typeface="Josefin Sans" pitchFamily="2" charset="0"/>
                <a:ea typeface="Calibri" panose="020F0502020204030204" pitchFamily="34" charset="0"/>
                <a:cs typeface="Calibri" panose="020F0502020204030204" pitchFamily="34" charset="0"/>
              </a:rPr>
              <a:t>on</a:t>
            </a: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1600" dirty="0" err="1">
                <a:solidFill>
                  <a:srgbClr val="000000"/>
                </a:solidFill>
                <a:effectLst/>
                <a:latin typeface="Josefin Sans" pitchFamily="2" charset="0"/>
                <a:ea typeface="Calibri" panose="020F0502020204030204" pitchFamily="34" charset="0"/>
                <a:cs typeface="Calibri" panose="020F0502020204030204" pitchFamily="34" charset="0"/>
              </a:rPr>
              <a:t>the</a:t>
            </a: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1600" dirty="0" err="1">
                <a:solidFill>
                  <a:srgbClr val="000000"/>
                </a:solidFill>
                <a:effectLst/>
                <a:latin typeface="Josefin Sans" pitchFamily="2" charset="0"/>
                <a:ea typeface="Calibri" panose="020F0502020204030204" pitchFamily="34" charset="0"/>
                <a:cs typeface="Calibri" panose="020F0502020204030204" pitchFamily="34" charset="0"/>
              </a:rPr>
              <a:t>empathic</a:t>
            </a: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1600" dirty="0" err="1">
                <a:solidFill>
                  <a:srgbClr val="000000"/>
                </a:solidFill>
                <a:effectLst/>
                <a:latin typeface="Josefin Sans" pitchFamily="2" charset="0"/>
                <a:ea typeface="Calibri" panose="020F0502020204030204" pitchFamily="34" charset="0"/>
                <a:cs typeface="Calibri" panose="020F0502020204030204" pitchFamily="34" charset="0"/>
              </a:rPr>
              <a:t>skills</a:t>
            </a: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1600" dirty="0" err="1">
                <a:solidFill>
                  <a:srgbClr val="000000"/>
                </a:solidFill>
                <a:effectLst/>
                <a:latin typeface="Josefin Sans" pitchFamily="2" charset="0"/>
                <a:ea typeface="Calibri" panose="020F0502020204030204" pitchFamily="34" charset="0"/>
                <a:cs typeface="Calibri" panose="020F0502020204030204" pitchFamily="34" charset="0"/>
              </a:rPr>
              <a:t>of</a:t>
            </a: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 nurses. </a:t>
            </a:r>
            <a:r>
              <a:rPr lang="es-ES" sz="1600" dirty="0" err="1">
                <a:solidFill>
                  <a:srgbClr val="000000"/>
                </a:solidFill>
                <a:effectLst/>
                <a:latin typeface="Josefin Sans" pitchFamily="2" charset="0"/>
                <a:ea typeface="Calibri" panose="020F0502020204030204" pitchFamily="34" charset="0"/>
                <a:cs typeface="Calibri" panose="020F0502020204030204" pitchFamily="34" charset="0"/>
              </a:rPr>
              <a:t>Iran</a:t>
            </a: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 Red </a:t>
            </a:r>
            <a:r>
              <a:rPr lang="es-ES" sz="1600" dirty="0" err="1">
                <a:solidFill>
                  <a:srgbClr val="000000"/>
                </a:solidFill>
                <a:effectLst/>
                <a:latin typeface="Josefin Sans" pitchFamily="2" charset="0"/>
                <a:ea typeface="Calibri" panose="020F0502020204030204" pitchFamily="34" charset="0"/>
                <a:cs typeface="Calibri" panose="020F0502020204030204" pitchFamily="34" charset="0"/>
              </a:rPr>
              <a:t>Crescent</a:t>
            </a: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1600" dirty="0" err="1">
                <a:solidFill>
                  <a:srgbClr val="000000"/>
                </a:solidFill>
                <a:effectLst/>
                <a:latin typeface="Josefin Sans" pitchFamily="2" charset="0"/>
                <a:ea typeface="Calibri" panose="020F0502020204030204" pitchFamily="34" charset="0"/>
                <a:cs typeface="Calibri" panose="020F0502020204030204" pitchFamily="34" charset="0"/>
              </a:rPr>
              <a:t>Med</a:t>
            </a: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 J. 2016).</a:t>
            </a:r>
          </a:p>
          <a:p>
            <a:pPr algn="just">
              <a:lnSpc>
                <a:spcPct val="150000"/>
              </a:lnSpc>
              <a:spcAft>
                <a:spcPts val="800"/>
              </a:spcAft>
            </a:pPr>
            <a:r>
              <a:rPr lang="es-ES" sz="1600" dirty="0">
                <a:solidFill>
                  <a:srgbClr val="000000"/>
                </a:solidFill>
                <a:effectLst/>
                <a:latin typeface="Josefin Sans" pitchFamily="2" charset="0"/>
                <a:ea typeface="Calibri" panose="020F0502020204030204" pitchFamily="34" charset="0"/>
                <a:cs typeface="Calibri" panose="020F0502020204030204" pitchFamily="34" charset="0"/>
              </a:rPr>
              <a:t>Además, el personal sanitario debe recibir ayuda a través de programas de educación continua y personal para un desarrollo sostenible, así como sesiones de supervisión que les permitan desarrollar habilidades de compasión. Se requiere voluntad política para la financiación e inspiración de medidas adicionales</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a:t>
            </a:r>
            <a:endParaRPr lang="en-US" sz="1600" dirty="0">
              <a:effectLst/>
              <a:latin typeface="Josefin Sans" pitchFamily="2" charset="0"/>
              <a:ea typeface="Calibri" panose="020F0502020204030204" pitchFamily="34" charset="0"/>
              <a:cs typeface="Arial" panose="020B0604020202020204" pitchFamily="34" charset="0"/>
            </a:endParaRPr>
          </a:p>
        </p:txBody>
      </p:sp>
      <p:pic>
        <p:nvPicPr>
          <p:cNvPr id="6" name="Picture 5" descr="Icon&#10;&#10;Description automatically generated with low confidence">
            <a:extLst>
              <a:ext uri="{FF2B5EF4-FFF2-40B4-BE49-F238E27FC236}">
                <a16:creationId xmlns:a16="http://schemas.microsoft.com/office/drawing/2014/main" id="{C3AA46D6-0D71-0E2E-9813-E0E51BDA5E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35314" y="4289318"/>
            <a:ext cx="2876450" cy="2568682"/>
          </a:xfrm>
          <a:prstGeom prst="rect">
            <a:avLst/>
          </a:prstGeom>
        </p:spPr>
      </p:pic>
    </p:spTree>
    <p:extLst>
      <p:ext uri="{BB962C8B-B14F-4D97-AF65-F5344CB8AC3E}">
        <p14:creationId xmlns:p14="http://schemas.microsoft.com/office/powerpoint/2010/main" val="40736149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C18F01-5EE3-4B09-AA2B-7EB99470C2C9}"/>
              </a:ext>
            </a:extLst>
          </p:cNvPr>
          <p:cNvSpPr>
            <a:spLocks noGrp="1"/>
          </p:cNvSpPr>
          <p:nvPr>
            <p:ph type="body" sz="quarter" idx="16"/>
          </p:nvPr>
        </p:nvSpPr>
        <p:spPr>
          <a:xfrm>
            <a:off x="410423" y="920878"/>
            <a:ext cx="10928496" cy="5516379"/>
          </a:xfrm>
        </p:spPr>
        <p:txBody>
          <a:bodyPr>
            <a:normAutofit fontScale="25000" lnSpcReduction="20000"/>
          </a:bodyPr>
          <a:lstStyle/>
          <a:p>
            <a:pPr algn="just">
              <a:lnSpc>
                <a:spcPct val="170000"/>
              </a:lnSpc>
              <a:spcAft>
                <a:spcPts val="800"/>
              </a:spcAft>
            </a:pP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Según una encuesta, los usuarios y los profesionales sanitarios se enfrentan a una brecha en la visión de sus habilidades comunicativas y, aunque la empatía es un elemento clave para su trabajo, ésta se reduce constantemente. La opinión más común sobre el tema es que los usuarios creen que los profesionales no comprenden del todo la situación en la que se encuentran. Las investigaciones sobre la empatía muestran que ésta se optimiza en los primeros años de formación y actividad laboral pero, la empatía se reduce cuanto más tiempo están los profesionales en activo dentro de los entornos sanitarios.</a:t>
            </a:r>
          </a:p>
          <a:p>
            <a:pPr algn="just">
              <a:lnSpc>
                <a:spcPct val="170000"/>
              </a:lnSpc>
              <a:spcAft>
                <a:spcPts val="800"/>
              </a:spcAft>
            </a:pP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La empatía existe en diferentes niveles. En concreto, existen diferentes escalas de evaluación para los profesionales y los pacientes-usuarios. Para la medición cuantitativa de la empatía, la herramienta más utilizada es la Escala Jefferson de Empatía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Hojat</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et al-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The</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Jefferson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scale</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of</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physician</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empathy</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development</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and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preliminary</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psychometric</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data.' Edu.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Psychol</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Meas. 2001). El instrumento se utilizó por primera vez con estudiantes de medicina y luego se extendió a los profesionales de la salud y sus estudiantes. Ha demostrado ser válida y fiable cuando ha sido probada por médicos y otros profesionales de la salud.</a:t>
            </a:r>
          </a:p>
          <a:p>
            <a:pPr algn="just">
              <a:lnSpc>
                <a:spcPct val="170000"/>
              </a:lnSpc>
              <a:spcAft>
                <a:spcPts val="800"/>
              </a:spcAft>
            </a:pP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La escala específica incluye entre 20 y 41 preguntas con puntuaciones correspondientes entre 20 y 140.  Cuanto más alta sea la puntuación, mayor será la empatía de los profesionales y sus acciones terapéuticas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Kliszcz</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et al- 'A.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Empathy</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in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health</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care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providers-validation</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study</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of</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the</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Polish</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version</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of</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the</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Jefferson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Scale</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of</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Empathy</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Adv.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Med</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s-ES" sz="5600" dirty="0" err="1">
                <a:solidFill>
                  <a:srgbClr val="000000"/>
                </a:solidFill>
                <a:effectLst/>
                <a:latin typeface="Josefin Sans" pitchFamily="2" charset="0"/>
                <a:ea typeface="Calibri" panose="020F0502020204030204" pitchFamily="34" charset="0"/>
                <a:cs typeface="Calibri" panose="020F0502020204030204" pitchFamily="34" charset="0"/>
              </a:rPr>
              <a:t>Sci</a:t>
            </a: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 2006). La escala de autoevaluación se ha adaptado para su uso en otros ámbitos, como el del trabajo social, que utiliza la Escala de Empatía para Trabajadores Sociales.  La Escala de Jefferson adopta la forma de un cuestionario que mide indicadores cuantitativos y apoya la toma de decisiones para las necesidades educativas o profesionales. </a:t>
            </a:r>
          </a:p>
          <a:p>
            <a:pPr algn="just">
              <a:lnSpc>
                <a:spcPct val="160000"/>
              </a:lnSpc>
              <a:spcAft>
                <a:spcPts val="800"/>
              </a:spcAft>
            </a:pPr>
            <a:r>
              <a:rPr lang="en-US" sz="1600" dirty="0">
                <a:solidFill>
                  <a:schemeClr val="tx1"/>
                </a:solidFill>
                <a:effectLst/>
                <a:latin typeface="Josefin Sans" pitchFamily="2" charset="0"/>
                <a:ea typeface="Calibri" panose="020F0502020204030204" pitchFamily="34" charset="0"/>
              </a:rPr>
              <a:t>(</a:t>
            </a:r>
            <a:r>
              <a:rPr lang="en-US" sz="16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http://www.jefferson.edu/jmc/crmehc/jse.html</a:t>
            </a:r>
            <a:r>
              <a:rPr lang="en-US" sz="1600" dirty="0">
                <a:solidFill>
                  <a:schemeClr val="tx1"/>
                </a:solidFill>
                <a:effectLst/>
                <a:latin typeface="Josefin Sans" pitchFamily="2" charset="0"/>
                <a:ea typeface="Calibri" panose="020F0502020204030204" pitchFamily="34" charset="0"/>
              </a:rPr>
              <a:t>).</a:t>
            </a:r>
            <a:endParaRPr lang="en-US" sz="1600" dirty="0">
              <a:solidFill>
                <a:schemeClr val="tx1"/>
              </a:solidFill>
              <a:latin typeface="Josefin Sans" pitchFamily="2" charset="0"/>
            </a:endParaRPr>
          </a:p>
          <a:p>
            <a:pPr algn="just">
              <a:lnSpc>
                <a:spcPct val="110000"/>
              </a:lnSpc>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17385CBA-6B23-465B-B53E-9C341B6CDE2F}"/>
              </a:ext>
            </a:extLst>
          </p:cNvPr>
          <p:cNvSpPr>
            <a:spLocks noGrp="1"/>
          </p:cNvSpPr>
          <p:nvPr>
            <p:ph type="body" sz="quarter" idx="17"/>
          </p:nvPr>
        </p:nvSpPr>
        <p:spPr>
          <a:xfrm>
            <a:off x="618461" y="419725"/>
            <a:ext cx="10512420" cy="644577"/>
          </a:xfrm>
        </p:spPr>
        <p:txBody>
          <a:bodyPr/>
          <a:lstStyle/>
          <a:p>
            <a:pPr algn="ctr"/>
            <a:r>
              <a:rPr lang="en-US" sz="3200" b="1"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4. </a:t>
            </a:r>
            <a:r>
              <a:rPr lang="es-ES" sz="3600" b="1" dirty="0">
                <a:solidFill>
                  <a:srgbClr val="000000"/>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¿Cómo podemos evaluar los niveles de empatía en los profesionales?</a:t>
            </a:r>
            <a:endParaRPr lang="en-US" dirty="0"/>
          </a:p>
        </p:txBody>
      </p:sp>
    </p:spTree>
    <p:extLst>
      <p:ext uri="{BB962C8B-B14F-4D97-AF65-F5344CB8AC3E}">
        <p14:creationId xmlns:p14="http://schemas.microsoft.com/office/powerpoint/2010/main" val="20273156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828313" y="2028585"/>
            <a:ext cx="7223759" cy="1937971"/>
          </a:xfrm>
        </p:spPr>
        <p:txBody>
          <a:bodyPr>
            <a:normAutofit/>
          </a:bodyPr>
          <a:lstStyle/>
          <a:p>
            <a:pPr algn="ctr"/>
            <a:r>
              <a:rPr lang="en-US" dirty="0" err="1"/>
              <a:t>Alfabetización</a:t>
            </a:r>
            <a:r>
              <a:rPr lang="en-US" dirty="0"/>
              <a:t> sanitaria y </a:t>
            </a:r>
            <a:r>
              <a:rPr lang="en-US" dirty="0" err="1"/>
              <a:t>bienestar</a:t>
            </a:r>
            <a:endParaRPr lang="en-US" dirty="0"/>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t>              </a:t>
            </a:r>
            <a:r>
              <a:rPr lang="en-US" dirty="0" err="1"/>
              <a:t>Tema</a:t>
            </a:r>
            <a:r>
              <a:rPr lang="en-US" dirty="0"/>
              <a:t> </a:t>
            </a:r>
            <a:r>
              <a:rPr lang="en-US" dirty="0">
                <a:solidFill>
                  <a:srgbClr val="FFC652"/>
                </a:solidFill>
              </a:rPr>
              <a:t>2</a:t>
            </a:r>
            <a:r>
              <a:rPr lang="en-US" dirty="0"/>
              <a:t> </a:t>
            </a:r>
            <a:r>
              <a:rPr lang="en-US" dirty="0" err="1"/>
              <a:t>Módulo</a:t>
            </a:r>
            <a:r>
              <a:rPr lang="en-US" dirty="0"/>
              <a:t> </a:t>
            </a:r>
            <a:r>
              <a:rPr lang="en-US" dirty="0">
                <a:solidFill>
                  <a:srgbClr val="FFC652"/>
                </a:solidFill>
              </a:rPr>
              <a:t>4</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0505" y="1303779"/>
            <a:ext cx="4918983" cy="5374189"/>
          </a:xfrm>
          <a:prstGeom prst="rect">
            <a:avLst/>
          </a:prstGeom>
        </p:spPr>
      </p:pic>
    </p:spTree>
    <p:extLst>
      <p:ext uri="{BB962C8B-B14F-4D97-AF65-F5344CB8AC3E}">
        <p14:creationId xmlns:p14="http://schemas.microsoft.com/office/powerpoint/2010/main" val="33935268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C2C05B-BB3C-D3DF-D3C3-B163CE62E532}"/>
              </a:ext>
            </a:extLst>
          </p:cNvPr>
          <p:cNvSpPr txBox="1"/>
          <p:nvPr/>
        </p:nvSpPr>
        <p:spPr>
          <a:xfrm>
            <a:off x="1142600" y="897617"/>
            <a:ext cx="4347147" cy="5209118"/>
          </a:xfrm>
          <a:prstGeom prst="rect">
            <a:avLst/>
          </a:prstGeom>
          <a:noFill/>
        </p:spPr>
        <p:txBody>
          <a:bodyPr wrap="square" rtlCol="0">
            <a:spAutoFit/>
          </a:bodyPr>
          <a:lstStyle/>
          <a:p>
            <a:pPr>
              <a:lnSpc>
                <a:spcPct val="150000"/>
              </a:lnSpc>
            </a:pPr>
            <a:r>
              <a:rPr lang="en-GB" sz="2800" b="1" i="1" dirty="0">
                <a:latin typeface="Josefin Sans" pitchFamily="2" charset="0"/>
              </a:rPr>
              <a:t>“</a:t>
            </a:r>
            <a:r>
              <a:rPr lang="es-ES" sz="2400" b="1" i="1" dirty="0">
                <a:latin typeface="Josefin Sans" pitchFamily="2" charset="0"/>
              </a:rPr>
              <a:t>La alfabetización </a:t>
            </a:r>
            <a:r>
              <a:rPr lang="es-ES" sz="2400" i="1" dirty="0">
                <a:latin typeface="Josefin Sans" pitchFamily="2" charset="0"/>
              </a:rPr>
              <a:t>sanitaria se define como la capacidad de una persona para comprender y utilizar la información relativa a la atención sanitaria necesaria para poder tomar decisiones adecuadas".</a:t>
            </a:r>
          </a:p>
          <a:p>
            <a:pPr>
              <a:lnSpc>
                <a:spcPct val="150000"/>
              </a:lnSpc>
            </a:pPr>
            <a:endParaRPr lang="en-GB" sz="2800" dirty="0">
              <a:latin typeface="Josefin Sans" pitchFamily="2" charset="0"/>
            </a:endParaRPr>
          </a:p>
        </p:txBody>
      </p:sp>
      <p:sp>
        <p:nvSpPr>
          <p:cNvPr id="5" name="TextBox 4">
            <a:extLst>
              <a:ext uri="{FF2B5EF4-FFF2-40B4-BE49-F238E27FC236}">
                <a16:creationId xmlns:a16="http://schemas.microsoft.com/office/drawing/2014/main" id="{818D6231-A4E6-1019-EA47-69FD920C9627}"/>
              </a:ext>
            </a:extLst>
          </p:cNvPr>
          <p:cNvSpPr txBox="1"/>
          <p:nvPr/>
        </p:nvSpPr>
        <p:spPr>
          <a:xfrm>
            <a:off x="7394518" y="897617"/>
            <a:ext cx="2578308" cy="1200329"/>
          </a:xfrm>
          <a:prstGeom prst="rect">
            <a:avLst/>
          </a:prstGeom>
          <a:noFill/>
        </p:spPr>
        <p:txBody>
          <a:bodyPr wrap="square" rtlCol="0">
            <a:spAutoFit/>
          </a:bodyPr>
          <a:lstStyle/>
          <a:p>
            <a:r>
              <a:rPr lang="en-GB" sz="3600" dirty="0">
                <a:latin typeface="Josefin Sans" pitchFamily="2" charset="0"/>
              </a:rPr>
              <a:t>    HECHOS</a:t>
            </a:r>
          </a:p>
        </p:txBody>
      </p:sp>
      <p:sp>
        <p:nvSpPr>
          <p:cNvPr id="6" name="TextBox 5">
            <a:extLst>
              <a:ext uri="{FF2B5EF4-FFF2-40B4-BE49-F238E27FC236}">
                <a16:creationId xmlns:a16="http://schemas.microsoft.com/office/drawing/2014/main" id="{46E37B8D-375B-63E6-4115-A19331AD5447}"/>
              </a:ext>
            </a:extLst>
          </p:cNvPr>
          <p:cNvSpPr txBox="1"/>
          <p:nvPr/>
        </p:nvSpPr>
        <p:spPr>
          <a:xfrm>
            <a:off x="6303145" y="2136417"/>
            <a:ext cx="3932808" cy="3970318"/>
          </a:xfrm>
          <a:prstGeom prst="rect">
            <a:avLst/>
          </a:prstGeom>
          <a:noFill/>
        </p:spPr>
        <p:txBody>
          <a:bodyPr wrap="square" rtlCol="0">
            <a:spAutoFit/>
          </a:bodyPr>
          <a:lstStyle/>
          <a:p>
            <a:pPr algn="ctr"/>
            <a:r>
              <a:rPr lang="es-ES" sz="1800" b="0" i="0" dirty="0">
                <a:solidFill>
                  <a:schemeClr val="tx1"/>
                </a:solidFill>
                <a:effectLst/>
                <a:latin typeface="Josefin Sans" pitchFamily="2" charset="0"/>
              </a:rPr>
              <a:t>Un estudio de 2.600 pacientes realizado en 1995 por dos hospitales estadounidenses descubrió que entre</a:t>
            </a:r>
          </a:p>
          <a:p>
            <a:pPr algn="ctr"/>
            <a:endParaRPr lang="en-US" dirty="0">
              <a:latin typeface="Josefin Sans" pitchFamily="2" charset="0"/>
            </a:endParaRPr>
          </a:p>
          <a:p>
            <a:pPr algn="ctr"/>
            <a:r>
              <a:rPr lang="en-US" dirty="0">
                <a:latin typeface="Josefin Sans" pitchFamily="2" charset="0"/>
              </a:rPr>
              <a:t>un</a:t>
            </a:r>
            <a:r>
              <a:rPr lang="en-US" sz="1800" b="0" i="0" dirty="0">
                <a:solidFill>
                  <a:schemeClr val="tx1"/>
                </a:solidFill>
                <a:effectLst/>
                <a:latin typeface="Josefin Sans" pitchFamily="2" charset="0"/>
              </a:rPr>
              <a:t> </a:t>
            </a:r>
            <a:r>
              <a:rPr lang="es-ES" sz="1800" b="0" i="0" dirty="0">
                <a:solidFill>
                  <a:schemeClr val="tx1"/>
                </a:solidFill>
                <a:effectLst/>
                <a:latin typeface="Josefin Sans" pitchFamily="2" charset="0"/>
              </a:rPr>
              <a:t>26% y el 60% de los pacientes no podían entender las instrucciones de </a:t>
            </a:r>
            <a:endParaRPr lang="en-US" sz="1800" b="0" i="0" dirty="0">
              <a:solidFill>
                <a:schemeClr val="tx1"/>
              </a:solidFill>
              <a:effectLst/>
              <a:latin typeface="Josefin Sans" pitchFamily="2" charset="0"/>
            </a:endParaRPr>
          </a:p>
          <a:p>
            <a:pPr algn="ctr"/>
            <a:endParaRPr lang="en-US" dirty="0">
              <a:latin typeface="Josefin Sans" pitchFamily="2" charset="0"/>
            </a:endParaRPr>
          </a:p>
          <a:p>
            <a:pPr algn="ctr"/>
            <a:r>
              <a:rPr lang="es-ES" sz="1800" b="0" i="0" dirty="0">
                <a:solidFill>
                  <a:schemeClr val="tx1"/>
                </a:solidFill>
                <a:effectLst/>
                <a:latin typeface="Josefin Sans" pitchFamily="2" charset="0"/>
              </a:rPr>
              <a:t>la medicación, un formulario de consentimiento informado estándar o los materiales sobre la programación de una cita.</a:t>
            </a:r>
          </a:p>
          <a:p>
            <a:endParaRPr lang="en-GB" dirty="0"/>
          </a:p>
        </p:txBody>
      </p:sp>
      <p:sp>
        <p:nvSpPr>
          <p:cNvPr id="9" name="TextBox 8">
            <a:extLst>
              <a:ext uri="{FF2B5EF4-FFF2-40B4-BE49-F238E27FC236}">
                <a16:creationId xmlns:a16="http://schemas.microsoft.com/office/drawing/2014/main" id="{0FB9DAFA-B443-241B-7F79-24477981FD82}"/>
              </a:ext>
            </a:extLst>
          </p:cNvPr>
          <p:cNvSpPr txBox="1"/>
          <p:nvPr/>
        </p:nvSpPr>
        <p:spPr>
          <a:xfrm>
            <a:off x="457201" y="5898986"/>
            <a:ext cx="6093500" cy="415498"/>
          </a:xfrm>
          <a:prstGeom prst="rect">
            <a:avLst/>
          </a:prstGeom>
          <a:noFill/>
        </p:spPr>
        <p:txBody>
          <a:bodyPr wrap="square">
            <a:spAutoFit/>
          </a:bodyPr>
          <a:lstStyle/>
          <a:p>
            <a:pPr algn="l"/>
            <a:r>
              <a:rPr lang="en-US" sz="1050" i="1" dirty="0">
                <a:solidFill>
                  <a:schemeClr val="tx1"/>
                </a:solidFill>
                <a:effectLst/>
                <a:latin typeface="Josefin Sans" pitchFamily="2" charset="0"/>
              </a:rPr>
              <a:t>(M. V. Williams; et al. (1995). </a:t>
            </a:r>
            <a:r>
              <a:rPr lang="en-US" sz="1050" i="1" strike="noStrike" dirty="0">
                <a:solidFill>
                  <a:schemeClr val="tx1"/>
                </a:solidFill>
                <a:effectLst/>
                <a:latin typeface="Josefin Sans" pitchFamily="2" charset="0"/>
              </a:rPr>
              <a:t>"Inadequate functional health literacy among patients at two public hospitals"</a:t>
            </a:r>
            <a:r>
              <a:rPr lang="en-US" sz="1050" i="1" dirty="0">
                <a:solidFill>
                  <a:schemeClr val="tx1"/>
                </a:solidFill>
                <a:effectLst/>
                <a:latin typeface="Josefin Sans" pitchFamily="2" charset="0"/>
              </a:rPr>
              <a:t>. JAMA. 274 (21): 677 82. Retrieved 2006-06-30.)</a:t>
            </a:r>
            <a:endParaRPr lang="en-US" sz="1050" i="0" dirty="0">
              <a:solidFill>
                <a:schemeClr val="tx1"/>
              </a:solidFill>
              <a:effectLst/>
              <a:latin typeface="Josefin Sans" pitchFamily="2" charset="0"/>
            </a:endParaRPr>
          </a:p>
        </p:txBody>
      </p:sp>
    </p:spTree>
    <p:extLst>
      <p:ext uri="{BB962C8B-B14F-4D97-AF65-F5344CB8AC3E}">
        <p14:creationId xmlns:p14="http://schemas.microsoft.com/office/powerpoint/2010/main" val="109680581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452DBC76-1B76-3AB7-FFC3-5CDE4AD763F9}"/>
              </a:ext>
            </a:extLst>
          </p:cNvPr>
          <p:cNvSpPr/>
          <p:nvPr/>
        </p:nvSpPr>
        <p:spPr>
          <a:xfrm>
            <a:off x="4740676" y="6098449"/>
            <a:ext cx="2681056" cy="522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Text Placeholder 2">
            <a:extLst>
              <a:ext uri="{FF2B5EF4-FFF2-40B4-BE49-F238E27FC236}">
                <a16:creationId xmlns:a16="http://schemas.microsoft.com/office/drawing/2014/main" id="{D00CD160-8613-8C4B-B3AE-A6D2DBC78BF6}"/>
              </a:ext>
            </a:extLst>
          </p:cNvPr>
          <p:cNvSpPr>
            <a:spLocks noGrp="1"/>
          </p:cNvSpPr>
          <p:nvPr>
            <p:ph type="body" sz="quarter" idx="19"/>
          </p:nvPr>
        </p:nvSpPr>
        <p:spPr/>
        <p:txBody>
          <a:bodyPr/>
          <a:lstStyle/>
          <a:p>
            <a:r>
              <a:rPr lang="en-US" dirty="0">
                <a:solidFill>
                  <a:srgbClr val="FFC652"/>
                </a:solidFill>
                <a:effectLst>
                  <a:outerShdw blurRad="38100" dist="38100" dir="2700000" algn="tl">
                    <a:srgbClr val="000000">
                      <a:alpha val="43137"/>
                    </a:srgbClr>
                  </a:outerShdw>
                </a:effectLst>
              </a:rPr>
              <a:t>1.Acceso</a:t>
            </a:r>
          </a:p>
        </p:txBody>
      </p:sp>
      <p:sp>
        <p:nvSpPr>
          <p:cNvPr id="5" name="Text Placeholder 4">
            <a:extLst>
              <a:ext uri="{FF2B5EF4-FFF2-40B4-BE49-F238E27FC236}">
                <a16:creationId xmlns:a16="http://schemas.microsoft.com/office/drawing/2014/main" id="{8AA31A77-4536-4345-A61F-2358F74E038D}"/>
              </a:ext>
            </a:extLst>
          </p:cNvPr>
          <p:cNvSpPr>
            <a:spLocks noGrp="1"/>
          </p:cNvSpPr>
          <p:nvPr>
            <p:ph type="body" sz="quarter" idx="21"/>
          </p:nvPr>
        </p:nvSpPr>
        <p:spPr/>
        <p:txBody>
          <a:bodyPr/>
          <a:lstStyle/>
          <a:p>
            <a:r>
              <a:rPr lang="en-US" dirty="0" err="1"/>
              <a:t>Evaluar</a:t>
            </a:r>
            <a:endParaRPr lang="en-US" dirty="0"/>
          </a:p>
        </p:txBody>
      </p:sp>
      <p:sp>
        <p:nvSpPr>
          <p:cNvPr id="6" name="Text Placeholder 5">
            <a:extLst>
              <a:ext uri="{FF2B5EF4-FFF2-40B4-BE49-F238E27FC236}">
                <a16:creationId xmlns:a16="http://schemas.microsoft.com/office/drawing/2014/main" id="{1A5B73B9-13CF-BB44-A8B6-8638A0C05293}"/>
              </a:ext>
            </a:extLst>
          </p:cNvPr>
          <p:cNvSpPr>
            <a:spLocks noGrp="1"/>
          </p:cNvSpPr>
          <p:nvPr>
            <p:ph type="body" sz="quarter" idx="22"/>
          </p:nvPr>
        </p:nvSpPr>
        <p:spPr/>
        <p:txBody>
          <a:bodyPr/>
          <a:lstStyle/>
          <a:p>
            <a:r>
              <a:rPr lang="en-US" dirty="0" err="1"/>
              <a:t>communicar</a:t>
            </a:r>
            <a:endParaRPr lang="en-US" dirty="0"/>
          </a:p>
        </p:txBody>
      </p:sp>
      <p:sp>
        <p:nvSpPr>
          <p:cNvPr id="7" name="Text Placeholder 6">
            <a:extLst>
              <a:ext uri="{FF2B5EF4-FFF2-40B4-BE49-F238E27FC236}">
                <a16:creationId xmlns:a16="http://schemas.microsoft.com/office/drawing/2014/main" id="{C6B676E5-F533-D140-8FD5-A7D303C3BEEE}"/>
              </a:ext>
            </a:extLst>
          </p:cNvPr>
          <p:cNvSpPr>
            <a:spLocks noGrp="1"/>
          </p:cNvSpPr>
          <p:nvPr>
            <p:ph type="body" sz="quarter" idx="23"/>
          </p:nvPr>
        </p:nvSpPr>
        <p:spPr/>
        <p:txBody>
          <a:bodyPr/>
          <a:lstStyle/>
          <a:p>
            <a:r>
              <a:rPr lang="en-US" dirty="0" err="1"/>
              <a:t>comprensión</a:t>
            </a:r>
            <a:endParaRPr lang="en-US" dirty="0"/>
          </a:p>
        </p:txBody>
      </p:sp>
      <p:sp>
        <p:nvSpPr>
          <p:cNvPr id="43" name="Text Placeholder 42">
            <a:extLst>
              <a:ext uri="{FF2B5EF4-FFF2-40B4-BE49-F238E27FC236}">
                <a16:creationId xmlns:a16="http://schemas.microsoft.com/office/drawing/2014/main" id="{B2A30C4C-DE3F-B145-BBC4-E7F98E70A0F1}"/>
              </a:ext>
            </a:extLst>
          </p:cNvPr>
          <p:cNvSpPr>
            <a:spLocks noGrp="1"/>
          </p:cNvSpPr>
          <p:nvPr>
            <p:ph type="body" sz="quarter" idx="24"/>
          </p:nvPr>
        </p:nvSpPr>
        <p:spPr/>
        <p:txBody>
          <a:bodyPr/>
          <a:lstStyle/>
          <a:p>
            <a:r>
              <a:rPr lang="en-US" dirty="0" err="1"/>
              <a:t>relaciones</a:t>
            </a:r>
            <a:endParaRPr lang="en-US" dirty="0"/>
          </a:p>
        </p:txBody>
      </p:sp>
      <p:sp>
        <p:nvSpPr>
          <p:cNvPr id="44" name="Text Placeholder 43">
            <a:extLst>
              <a:ext uri="{FF2B5EF4-FFF2-40B4-BE49-F238E27FC236}">
                <a16:creationId xmlns:a16="http://schemas.microsoft.com/office/drawing/2014/main" id="{6582B1CB-D702-0A41-8B22-3AE23C49B969}"/>
              </a:ext>
            </a:extLst>
          </p:cNvPr>
          <p:cNvSpPr>
            <a:spLocks noGrp="1"/>
          </p:cNvSpPr>
          <p:nvPr>
            <p:ph type="body" sz="quarter" idx="25"/>
          </p:nvPr>
        </p:nvSpPr>
        <p:spPr/>
        <p:txBody>
          <a:bodyPr/>
          <a:lstStyle/>
          <a:p>
            <a:r>
              <a:rPr lang="en-US" dirty="0" err="1"/>
              <a:t>Asociarse</a:t>
            </a:r>
            <a:endParaRPr lang="en-US" dirty="0"/>
          </a:p>
        </p:txBody>
      </p:sp>
      <p:sp>
        <p:nvSpPr>
          <p:cNvPr id="47" name="Text Placeholder 46">
            <a:extLst>
              <a:ext uri="{FF2B5EF4-FFF2-40B4-BE49-F238E27FC236}">
                <a16:creationId xmlns:a16="http://schemas.microsoft.com/office/drawing/2014/main" id="{6506BB38-B999-8748-83BD-5538E567AA3A}"/>
              </a:ext>
            </a:extLst>
          </p:cNvPr>
          <p:cNvSpPr>
            <a:spLocks noGrp="1"/>
          </p:cNvSpPr>
          <p:nvPr>
            <p:ph type="body" sz="quarter" idx="26"/>
          </p:nvPr>
        </p:nvSpPr>
        <p:spPr>
          <a:xfrm>
            <a:off x="1996328" y="1102251"/>
            <a:ext cx="2446719" cy="785651"/>
          </a:xfrm>
        </p:spPr>
        <p:txBody>
          <a:bodyPr>
            <a:normAutofit fontScale="85000" lnSpcReduction="10000"/>
          </a:bodyPr>
          <a:lstStyle/>
          <a:p>
            <a:r>
              <a:rPr lang="es-ES" dirty="0"/>
              <a:t>Capacidad de acceder a la información sobre la salud</a:t>
            </a:r>
            <a:endParaRPr lang="en-US" dirty="0"/>
          </a:p>
        </p:txBody>
      </p:sp>
      <p:sp>
        <p:nvSpPr>
          <p:cNvPr id="48" name="Text Placeholder 47">
            <a:extLst>
              <a:ext uri="{FF2B5EF4-FFF2-40B4-BE49-F238E27FC236}">
                <a16:creationId xmlns:a16="http://schemas.microsoft.com/office/drawing/2014/main" id="{1CE2A133-15EC-7543-B303-F8697311B4FB}"/>
              </a:ext>
            </a:extLst>
          </p:cNvPr>
          <p:cNvSpPr>
            <a:spLocks noGrp="1"/>
          </p:cNvSpPr>
          <p:nvPr>
            <p:ph type="body" sz="quarter" idx="27"/>
          </p:nvPr>
        </p:nvSpPr>
        <p:spPr/>
        <p:txBody>
          <a:bodyPr/>
          <a:lstStyle/>
          <a:p>
            <a:r>
              <a:rPr lang="en-US" dirty="0">
                <a:solidFill>
                  <a:srgbClr val="FFC652"/>
                </a:solidFill>
                <a:effectLst>
                  <a:outerShdw blurRad="38100" dist="38100" dir="2700000" algn="tl">
                    <a:srgbClr val="000000">
                      <a:alpha val="43137"/>
                    </a:srgbClr>
                  </a:outerShdw>
                </a:effectLst>
              </a:rPr>
              <a:t>2.Evaluar</a:t>
            </a:r>
          </a:p>
        </p:txBody>
      </p:sp>
      <p:sp>
        <p:nvSpPr>
          <p:cNvPr id="49" name="Text Placeholder 48">
            <a:extLst>
              <a:ext uri="{FF2B5EF4-FFF2-40B4-BE49-F238E27FC236}">
                <a16:creationId xmlns:a16="http://schemas.microsoft.com/office/drawing/2014/main" id="{0737B414-372C-344E-B843-4D1AABD6C622}"/>
              </a:ext>
            </a:extLst>
          </p:cNvPr>
          <p:cNvSpPr>
            <a:spLocks noGrp="1"/>
          </p:cNvSpPr>
          <p:nvPr>
            <p:ph type="body" sz="quarter" idx="28"/>
          </p:nvPr>
        </p:nvSpPr>
        <p:spPr>
          <a:xfrm>
            <a:off x="1902056" y="3080178"/>
            <a:ext cx="2446719" cy="952176"/>
          </a:xfrm>
        </p:spPr>
        <p:txBody>
          <a:bodyPr>
            <a:normAutofit fontScale="92500" lnSpcReduction="20000"/>
          </a:bodyPr>
          <a:lstStyle/>
          <a:p>
            <a:r>
              <a:rPr lang="es-ES" dirty="0"/>
              <a:t>Capacidad para interpretar y evaluar la información sanitaria</a:t>
            </a:r>
            <a:endParaRPr lang="en-US" dirty="0"/>
          </a:p>
        </p:txBody>
      </p:sp>
      <p:sp>
        <p:nvSpPr>
          <p:cNvPr id="53" name="Text Placeholder 52">
            <a:extLst>
              <a:ext uri="{FF2B5EF4-FFF2-40B4-BE49-F238E27FC236}">
                <a16:creationId xmlns:a16="http://schemas.microsoft.com/office/drawing/2014/main" id="{42A0AAE6-85CA-8747-819A-E54975F3F624}"/>
              </a:ext>
            </a:extLst>
          </p:cNvPr>
          <p:cNvSpPr>
            <a:spLocks noGrp="1"/>
          </p:cNvSpPr>
          <p:nvPr>
            <p:ph type="body" sz="quarter" idx="29"/>
          </p:nvPr>
        </p:nvSpPr>
        <p:spPr/>
        <p:txBody>
          <a:bodyPr/>
          <a:lstStyle/>
          <a:p>
            <a:r>
              <a:rPr lang="en-US" dirty="0">
                <a:solidFill>
                  <a:srgbClr val="FFC652"/>
                </a:solidFill>
                <a:effectLst>
                  <a:outerShdw blurRad="38100" dist="38100" dir="2700000" algn="tl">
                    <a:srgbClr val="000000">
                      <a:alpha val="43137"/>
                    </a:srgbClr>
                  </a:outerShdw>
                </a:effectLst>
              </a:rPr>
              <a:t>3.comunicar</a:t>
            </a:r>
          </a:p>
        </p:txBody>
      </p:sp>
      <p:sp>
        <p:nvSpPr>
          <p:cNvPr id="55" name="Text Placeholder 54">
            <a:extLst>
              <a:ext uri="{FF2B5EF4-FFF2-40B4-BE49-F238E27FC236}">
                <a16:creationId xmlns:a16="http://schemas.microsoft.com/office/drawing/2014/main" id="{928A580F-2838-4246-A370-16192B20781E}"/>
              </a:ext>
            </a:extLst>
          </p:cNvPr>
          <p:cNvSpPr>
            <a:spLocks noGrp="1"/>
          </p:cNvSpPr>
          <p:nvPr>
            <p:ph type="body" sz="quarter" idx="30"/>
          </p:nvPr>
        </p:nvSpPr>
        <p:spPr>
          <a:xfrm>
            <a:off x="2068643" y="4977219"/>
            <a:ext cx="2374404" cy="952176"/>
          </a:xfrm>
        </p:spPr>
        <p:txBody>
          <a:bodyPr>
            <a:normAutofit fontScale="92500" lnSpcReduction="20000"/>
          </a:bodyPr>
          <a:lstStyle/>
          <a:p>
            <a:r>
              <a:rPr lang="es-ES" dirty="0"/>
              <a:t>Capacidad para tomar decisiones informadas sobre la atención sanitaria</a:t>
            </a:r>
            <a:endParaRPr lang="en-US" dirty="0"/>
          </a:p>
        </p:txBody>
      </p:sp>
      <p:sp>
        <p:nvSpPr>
          <p:cNvPr id="56" name="Text Placeholder 55">
            <a:extLst>
              <a:ext uri="{FF2B5EF4-FFF2-40B4-BE49-F238E27FC236}">
                <a16:creationId xmlns:a16="http://schemas.microsoft.com/office/drawing/2014/main" id="{07931386-691D-0547-B3EF-4AA975A432A1}"/>
              </a:ext>
            </a:extLst>
          </p:cNvPr>
          <p:cNvSpPr>
            <a:spLocks noGrp="1"/>
          </p:cNvSpPr>
          <p:nvPr>
            <p:ph type="body" sz="quarter" idx="31"/>
          </p:nvPr>
        </p:nvSpPr>
        <p:spPr/>
        <p:txBody>
          <a:bodyPr/>
          <a:lstStyle/>
          <a:p>
            <a:r>
              <a:rPr lang="en-US" dirty="0">
                <a:solidFill>
                  <a:srgbClr val="FFC652"/>
                </a:solidFill>
                <a:effectLst>
                  <a:outerShdw blurRad="38100" dist="38100" dir="2700000" algn="tl">
                    <a:srgbClr val="000000">
                      <a:alpha val="43137"/>
                    </a:srgbClr>
                  </a:outerShdw>
                </a:effectLst>
              </a:rPr>
              <a:t>4.comprensión</a:t>
            </a:r>
          </a:p>
        </p:txBody>
      </p:sp>
      <p:sp>
        <p:nvSpPr>
          <p:cNvPr id="58" name="Text Placeholder 57">
            <a:extLst>
              <a:ext uri="{FF2B5EF4-FFF2-40B4-BE49-F238E27FC236}">
                <a16:creationId xmlns:a16="http://schemas.microsoft.com/office/drawing/2014/main" id="{C1221465-F84E-5043-B548-DA6111026754}"/>
              </a:ext>
            </a:extLst>
          </p:cNvPr>
          <p:cNvSpPr>
            <a:spLocks noGrp="1"/>
          </p:cNvSpPr>
          <p:nvPr>
            <p:ph type="body" sz="quarter" idx="32"/>
          </p:nvPr>
        </p:nvSpPr>
        <p:spPr>
          <a:xfrm>
            <a:off x="7748953" y="1121306"/>
            <a:ext cx="2609250" cy="1023267"/>
          </a:xfrm>
        </p:spPr>
        <p:txBody>
          <a:bodyPr>
            <a:normAutofit/>
          </a:bodyPr>
          <a:lstStyle/>
          <a:p>
            <a:r>
              <a:rPr lang="es-ES" dirty="0"/>
              <a:t>Capacidad para extraer el significado de la información</a:t>
            </a:r>
            <a:endParaRPr lang="en-US" dirty="0"/>
          </a:p>
        </p:txBody>
      </p:sp>
      <p:sp>
        <p:nvSpPr>
          <p:cNvPr id="59" name="Text Placeholder 58">
            <a:extLst>
              <a:ext uri="{FF2B5EF4-FFF2-40B4-BE49-F238E27FC236}">
                <a16:creationId xmlns:a16="http://schemas.microsoft.com/office/drawing/2014/main" id="{143135DD-1FC6-7A40-92C3-40E83280BE9B}"/>
              </a:ext>
            </a:extLst>
          </p:cNvPr>
          <p:cNvSpPr>
            <a:spLocks noGrp="1"/>
          </p:cNvSpPr>
          <p:nvPr>
            <p:ph type="body" sz="quarter" idx="33"/>
          </p:nvPr>
        </p:nvSpPr>
        <p:spPr/>
        <p:txBody>
          <a:bodyPr/>
          <a:lstStyle/>
          <a:p>
            <a:r>
              <a:rPr lang="en-US" dirty="0">
                <a:solidFill>
                  <a:srgbClr val="FFC652"/>
                </a:solidFill>
                <a:effectLst>
                  <a:outerShdw blurRad="38100" dist="38100" dir="2700000" algn="tl">
                    <a:srgbClr val="000000">
                      <a:alpha val="43137"/>
                    </a:srgbClr>
                  </a:outerShdw>
                </a:effectLst>
              </a:rPr>
              <a:t>5.relaciones</a:t>
            </a:r>
          </a:p>
        </p:txBody>
      </p:sp>
      <p:sp>
        <p:nvSpPr>
          <p:cNvPr id="60" name="Text Placeholder 59">
            <a:extLst>
              <a:ext uri="{FF2B5EF4-FFF2-40B4-BE49-F238E27FC236}">
                <a16:creationId xmlns:a16="http://schemas.microsoft.com/office/drawing/2014/main" id="{ECF14442-59CF-A441-B53C-512218F7E70E}"/>
              </a:ext>
            </a:extLst>
          </p:cNvPr>
          <p:cNvSpPr>
            <a:spLocks noGrp="1"/>
          </p:cNvSpPr>
          <p:nvPr>
            <p:ph type="body" sz="quarter" idx="34"/>
          </p:nvPr>
        </p:nvSpPr>
        <p:spPr>
          <a:xfrm>
            <a:off x="7748953" y="3080178"/>
            <a:ext cx="2540991" cy="1023267"/>
          </a:xfrm>
        </p:spPr>
        <p:txBody>
          <a:bodyPr/>
          <a:lstStyle/>
          <a:p>
            <a:r>
              <a:rPr lang="en-US" dirty="0" err="1"/>
              <a:t>Respeto</a:t>
            </a:r>
            <a:r>
              <a:rPr lang="en-US" dirty="0"/>
              <a:t>, </a:t>
            </a:r>
            <a:r>
              <a:rPr lang="en-US" dirty="0" err="1"/>
              <a:t>valores</a:t>
            </a:r>
            <a:r>
              <a:rPr lang="en-US" dirty="0"/>
              <a:t> y </a:t>
            </a:r>
            <a:r>
              <a:rPr lang="en-US" dirty="0" err="1"/>
              <a:t>preferencias</a:t>
            </a:r>
            <a:endParaRPr lang="en-US" dirty="0"/>
          </a:p>
          <a:p>
            <a:endParaRPr lang="en-US" dirty="0"/>
          </a:p>
        </p:txBody>
      </p:sp>
      <p:sp>
        <p:nvSpPr>
          <p:cNvPr id="68" name="Text Placeholder 67">
            <a:extLst>
              <a:ext uri="{FF2B5EF4-FFF2-40B4-BE49-F238E27FC236}">
                <a16:creationId xmlns:a16="http://schemas.microsoft.com/office/drawing/2014/main" id="{0CDEA0AA-389A-0546-AEBE-7D06156E551A}"/>
              </a:ext>
            </a:extLst>
          </p:cNvPr>
          <p:cNvSpPr>
            <a:spLocks noGrp="1"/>
          </p:cNvSpPr>
          <p:nvPr>
            <p:ph type="body" sz="quarter" idx="35"/>
          </p:nvPr>
        </p:nvSpPr>
        <p:spPr/>
        <p:txBody>
          <a:bodyPr/>
          <a:lstStyle/>
          <a:p>
            <a:r>
              <a:rPr lang="en-US" dirty="0">
                <a:solidFill>
                  <a:srgbClr val="FFC652"/>
                </a:solidFill>
                <a:effectLst>
                  <a:outerShdw blurRad="38100" dist="38100" dir="2700000" algn="tl">
                    <a:srgbClr val="000000">
                      <a:alpha val="43137"/>
                    </a:srgbClr>
                  </a:outerShdw>
                </a:effectLst>
              </a:rPr>
              <a:t>6.asociarse</a:t>
            </a:r>
          </a:p>
        </p:txBody>
      </p:sp>
      <p:sp>
        <p:nvSpPr>
          <p:cNvPr id="69" name="Text Placeholder 68">
            <a:extLst>
              <a:ext uri="{FF2B5EF4-FFF2-40B4-BE49-F238E27FC236}">
                <a16:creationId xmlns:a16="http://schemas.microsoft.com/office/drawing/2014/main" id="{865439FD-5E63-BF45-9736-25E19493588D}"/>
              </a:ext>
            </a:extLst>
          </p:cNvPr>
          <p:cNvSpPr>
            <a:spLocks noGrp="1"/>
          </p:cNvSpPr>
          <p:nvPr>
            <p:ph type="body" sz="quarter" idx="36"/>
          </p:nvPr>
        </p:nvSpPr>
        <p:spPr>
          <a:xfrm>
            <a:off x="8252326" y="4977219"/>
            <a:ext cx="2037618" cy="785651"/>
          </a:xfrm>
        </p:spPr>
        <p:txBody>
          <a:bodyPr>
            <a:normAutofit fontScale="92500" lnSpcReduction="20000"/>
          </a:bodyPr>
          <a:lstStyle/>
          <a:p>
            <a:r>
              <a:rPr lang="es-ES" dirty="0"/>
              <a:t>Apoyo entre iguales en la educación</a:t>
            </a:r>
          </a:p>
          <a:p>
            <a:endParaRPr lang="en-US" dirty="0"/>
          </a:p>
        </p:txBody>
      </p:sp>
      <p:sp>
        <p:nvSpPr>
          <p:cNvPr id="2" name="TextBox 1">
            <a:extLst>
              <a:ext uri="{FF2B5EF4-FFF2-40B4-BE49-F238E27FC236}">
                <a16:creationId xmlns:a16="http://schemas.microsoft.com/office/drawing/2014/main" id="{1043B9EE-A3B5-1FC6-2A67-BC65E71F9E1F}"/>
              </a:ext>
            </a:extLst>
          </p:cNvPr>
          <p:cNvSpPr txBox="1"/>
          <p:nvPr/>
        </p:nvSpPr>
        <p:spPr>
          <a:xfrm>
            <a:off x="179882" y="314793"/>
            <a:ext cx="1888761" cy="6617196"/>
          </a:xfrm>
          <a:prstGeom prst="rect">
            <a:avLst/>
          </a:prstGeom>
          <a:noFill/>
        </p:spPr>
        <p:txBody>
          <a:bodyPr wrap="square" rtlCol="0">
            <a:spAutoFit/>
          </a:bodyPr>
          <a:lstStyle/>
          <a:p>
            <a:pPr algn="ctr"/>
            <a:r>
              <a:rPr lang="es-ES" sz="1400" dirty="0">
                <a:solidFill>
                  <a:srgbClr val="51A9BA"/>
                </a:solidFill>
                <a:effectLst/>
                <a:latin typeface="Josefin Sans" pitchFamily="2" charset="0"/>
                <a:ea typeface="Calibri" panose="020F0502020204030204" pitchFamily="34" charset="0"/>
                <a:cs typeface="Calibri" panose="020F0502020204030204" pitchFamily="34" charset="0"/>
              </a:rPr>
              <a:t>La alfabetización sanitaria personal se refiere a la capacidad de una persona para localizar, comprender y aplicar la información y los servicios para tomar decisiones y elecciones relacionadas con su salud y la de su entorno.</a:t>
            </a:r>
            <a:endParaRPr lang="en-US" sz="1400" dirty="0">
              <a:solidFill>
                <a:srgbClr val="51A9BA"/>
              </a:solidFill>
              <a:latin typeface="Josefin Sans" pitchFamily="2" charset="0"/>
              <a:ea typeface="Calibri" panose="020F0502020204030204" pitchFamily="34" charset="0"/>
              <a:cs typeface="Calibri" panose="020F0502020204030204" pitchFamily="34" charset="0"/>
            </a:endParaRPr>
          </a:p>
          <a:p>
            <a:pPr algn="ctr"/>
            <a:endParaRPr lang="en-US" sz="1400" dirty="0">
              <a:solidFill>
                <a:srgbClr val="51A9BA"/>
              </a:solidFill>
              <a:effectLst/>
              <a:latin typeface="Josefin Sans" pitchFamily="2" charset="0"/>
              <a:ea typeface="Calibri" panose="020F0502020204030204" pitchFamily="34" charset="0"/>
              <a:cs typeface="Calibri" panose="020F0502020204030204" pitchFamily="34" charset="0"/>
            </a:endParaRPr>
          </a:p>
          <a:p>
            <a:pPr algn="ctr"/>
            <a:r>
              <a:rPr lang="es-ES" sz="1400" dirty="0">
                <a:solidFill>
                  <a:srgbClr val="51A9BA"/>
                </a:solidFill>
                <a:effectLst/>
                <a:latin typeface="Josefin Sans" pitchFamily="2" charset="0"/>
                <a:ea typeface="Calibri" panose="020F0502020204030204" pitchFamily="34" charset="0"/>
                <a:cs typeface="Calibri" panose="020F0502020204030204" pitchFamily="34" charset="0"/>
              </a:rPr>
              <a:t>Comprender las instrucciones de las recetas, las indicaciones del médico y los formularios de consentimiento, así como la capacidad de navegar por el complejo sistema sanitario, son ejemplos de alfabetización sanitaria personal.</a:t>
            </a:r>
          </a:p>
          <a:p>
            <a:endParaRPr lang="en-GB" dirty="0"/>
          </a:p>
        </p:txBody>
      </p:sp>
      <p:sp>
        <p:nvSpPr>
          <p:cNvPr id="8" name="TextBox 7">
            <a:extLst>
              <a:ext uri="{FF2B5EF4-FFF2-40B4-BE49-F238E27FC236}">
                <a16:creationId xmlns:a16="http://schemas.microsoft.com/office/drawing/2014/main" id="{E9C62898-36F3-3FBB-14E3-FEBF1F63097E}"/>
              </a:ext>
            </a:extLst>
          </p:cNvPr>
          <p:cNvSpPr txBox="1"/>
          <p:nvPr/>
        </p:nvSpPr>
        <p:spPr>
          <a:xfrm>
            <a:off x="10349587" y="439130"/>
            <a:ext cx="1653915" cy="5478423"/>
          </a:xfrm>
          <a:prstGeom prst="rect">
            <a:avLst/>
          </a:prstGeom>
          <a:noFill/>
        </p:spPr>
        <p:txBody>
          <a:bodyPr wrap="square" rtlCol="0">
            <a:spAutoFit/>
          </a:bodyPr>
          <a:lstStyle/>
          <a:p>
            <a:r>
              <a:rPr lang="es-ES" sz="1400" dirty="0">
                <a:solidFill>
                  <a:srgbClr val="51A9BA"/>
                </a:solidFill>
                <a:effectLst/>
                <a:latin typeface="Josefin Sans" pitchFamily="2" charset="0"/>
                <a:ea typeface="Calibri" panose="020F0502020204030204" pitchFamily="34" charset="0"/>
                <a:cs typeface="Calibri" panose="020F0502020204030204" pitchFamily="34" charset="0"/>
              </a:rPr>
              <a:t>En lugar de limitarse a comprender la información sanitaria, hay que hacer hincapié en la capacidad de las personas para utilizarla.</a:t>
            </a:r>
            <a:endParaRPr lang="en-US" sz="1400" dirty="0">
              <a:solidFill>
                <a:srgbClr val="51A9BA"/>
              </a:solidFill>
              <a:latin typeface="Josefin Sans" pitchFamily="2" charset="0"/>
              <a:ea typeface="Calibri" panose="020F0502020204030204" pitchFamily="34" charset="0"/>
              <a:cs typeface="Calibri" panose="020F0502020204030204" pitchFamily="34" charset="0"/>
            </a:endParaRPr>
          </a:p>
          <a:p>
            <a:endParaRPr lang="en-US" sz="1400" dirty="0">
              <a:solidFill>
                <a:srgbClr val="51A9BA"/>
              </a:solidFill>
              <a:effectLst/>
              <a:latin typeface="Josefin Sans" pitchFamily="2" charset="0"/>
              <a:ea typeface="Calibri" panose="020F0502020204030204" pitchFamily="34" charset="0"/>
              <a:cs typeface="Calibri" panose="020F0502020204030204" pitchFamily="34" charset="0"/>
            </a:endParaRPr>
          </a:p>
          <a:p>
            <a:r>
              <a:rPr lang="es-ES" sz="1400" dirty="0">
                <a:solidFill>
                  <a:srgbClr val="51A9BA"/>
                </a:solidFill>
                <a:effectLst/>
                <a:latin typeface="Josefin Sans" pitchFamily="2" charset="0"/>
                <a:ea typeface="Calibri" panose="020F0502020204030204" pitchFamily="34" charset="0"/>
                <a:cs typeface="Calibri" panose="020F0502020204030204" pitchFamily="34" charset="0"/>
              </a:rPr>
              <a:t>Concéntrese en la capacidad de tomar decisiones "notificadas" en lugar de "adecuadas". </a:t>
            </a:r>
          </a:p>
          <a:p>
            <a:endParaRPr lang="en-US" sz="1400" dirty="0">
              <a:solidFill>
                <a:srgbClr val="51A9BA"/>
              </a:solidFill>
              <a:latin typeface="Josefin Sans" pitchFamily="2" charset="0"/>
              <a:ea typeface="Calibri" panose="020F0502020204030204" pitchFamily="34" charset="0"/>
              <a:cs typeface="Calibri" panose="020F0502020204030204" pitchFamily="34" charset="0"/>
            </a:endParaRPr>
          </a:p>
          <a:p>
            <a:endParaRPr lang="en-US" sz="1400" dirty="0">
              <a:solidFill>
                <a:srgbClr val="51A9BA"/>
              </a:solidFill>
              <a:effectLst/>
              <a:latin typeface="Josefin Sans" pitchFamily="2" charset="0"/>
              <a:ea typeface="Calibri" panose="020F0502020204030204" pitchFamily="34" charset="0"/>
              <a:cs typeface="Calibri" panose="020F0502020204030204" pitchFamily="34" charset="0"/>
            </a:endParaRPr>
          </a:p>
          <a:p>
            <a:r>
              <a:rPr lang="es-ES" sz="1400" dirty="0">
                <a:solidFill>
                  <a:srgbClr val="51A9BA"/>
                </a:solidFill>
                <a:effectLst/>
                <a:latin typeface="Josefin Sans" pitchFamily="2" charset="0"/>
                <a:ea typeface="Calibri" panose="020F0502020204030204" pitchFamily="34" charset="0"/>
                <a:cs typeface="Calibri" panose="020F0502020204030204" pitchFamily="34" charset="0"/>
              </a:rPr>
              <a:t>Reconocer que es responsabilidad de las organizaciones identificar los conocimientos sanitarios.</a:t>
            </a:r>
            <a:endParaRPr lang="en-GB" dirty="0"/>
          </a:p>
        </p:txBody>
      </p:sp>
      <p:sp>
        <p:nvSpPr>
          <p:cNvPr id="9" name="Text Placeholder 8">
            <a:extLst>
              <a:ext uri="{FF2B5EF4-FFF2-40B4-BE49-F238E27FC236}">
                <a16:creationId xmlns:a16="http://schemas.microsoft.com/office/drawing/2014/main" id="{D96C3A3A-726F-C569-1796-9FF080FAF436}"/>
              </a:ext>
            </a:extLst>
          </p:cNvPr>
          <p:cNvSpPr>
            <a:spLocks noGrp="1"/>
          </p:cNvSpPr>
          <p:nvPr>
            <p:ph type="body" sz="quarter" idx="20"/>
          </p:nvPr>
        </p:nvSpPr>
        <p:spPr/>
        <p:txBody>
          <a:bodyPr/>
          <a:lstStyle/>
          <a:p>
            <a:r>
              <a:rPr lang="en-GB" dirty="0" err="1"/>
              <a:t>Acceso</a:t>
            </a:r>
            <a:endParaRPr lang="en-GB" dirty="0"/>
          </a:p>
        </p:txBody>
      </p:sp>
      <p:sp>
        <p:nvSpPr>
          <p:cNvPr id="10" name="TextBox 9">
            <a:extLst>
              <a:ext uri="{FF2B5EF4-FFF2-40B4-BE49-F238E27FC236}">
                <a16:creationId xmlns:a16="http://schemas.microsoft.com/office/drawing/2014/main" id="{5FE0ACDF-0BA1-BD82-089F-6AE386C499B7}"/>
              </a:ext>
            </a:extLst>
          </p:cNvPr>
          <p:cNvSpPr txBox="1"/>
          <p:nvPr/>
        </p:nvSpPr>
        <p:spPr>
          <a:xfrm>
            <a:off x="1037526" y="5929395"/>
            <a:ext cx="9725411" cy="1046440"/>
          </a:xfrm>
          <a:prstGeom prst="rect">
            <a:avLst/>
          </a:prstGeom>
          <a:noFill/>
        </p:spPr>
        <p:txBody>
          <a:bodyPr wrap="square" rtlCol="0">
            <a:spAutoFit/>
          </a:bodyPr>
          <a:lstStyle/>
          <a:p>
            <a:r>
              <a:rPr lang="en-GB" sz="3200" b="1" dirty="0">
                <a:solidFill>
                  <a:srgbClr val="FFC652"/>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                      7.Comprender- </a:t>
            </a:r>
            <a:r>
              <a:rPr lang="es-ES" sz="2000" dirty="0">
                <a:latin typeface="Josefin Sans" pitchFamily="2" charset="0"/>
                <a:cs typeface="Amatic SC" panose="00000500000000000000" pitchFamily="2" charset="-79"/>
              </a:rPr>
              <a:t>navegación fácil, diálogo claro y tecnología</a:t>
            </a:r>
            <a:endParaRPr lang="en-GB" sz="800" dirty="0">
              <a:latin typeface="Josefin Sans" pitchFamily="2" charset="0"/>
              <a:cs typeface="Amatic SC" panose="00000500000000000000" pitchFamily="2" charset="-79"/>
            </a:endParaRPr>
          </a:p>
          <a:p>
            <a:r>
              <a:rPr lang="en-US" sz="1000" dirty="0">
                <a:effectLst/>
                <a:latin typeface="Josefin Sans" pitchFamily="2" charset="0"/>
                <a:ea typeface="Calibri" panose="020F0502020204030204" pitchFamily="34" charset="0"/>
                <a:cs typeface="Arial" panose="020B0604020202020204" pitchFamily="34" charset="0"/>
              </a:rPr>
              <a:t>(</a:t>
            </a:r>
            <a:r>
              <a:rPr lang="en-US" sz="1000" u="sng" dirty="0">
                <a:solidFill>
                  <a:srgbClr val="F33B48"/>
                </a:solidFill>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http://www.institute.nhs.uk/quality_and_service_improvement_ tools/</a:t>
            </a:r>
            <a:r>
              <a:rPr lang="en-US" sz="1000" u="sng" dirty="0" err="1">
                <a:solidFill>
                  <a:srgbClr val="F33B48"/>
                </a:solidFill>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quality_and_service_improvement_tools</a:t>
            </a:r>
            <a:r>
              <a:rPr lang="en-US" sz="1000" u="sng" dirty="0">
                <a:solidFill>
                  <a:srgbClr val="F33B48"/>
                </a:solidFill>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US" sz="1000" u="sng" dirty="0" err="1">
                <a:solidFill>
                  <a:srgbClr val="F33B48"/>
                </a:solidFill>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plan_do_study_act</a:t>
            </a:r>
            <a:r>
              <a:rPr lang="en-US" sz="1000" u="sng" dirty="0">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html#sthash.l4V6VaYd.dpuf</a:t>
            </a:r>
            <a:r>
              <a:rPr lang="en-US" sz="1000" dirty="0">
                <a:effectLst/>
                <a:latin typeface="Josefin Sans" pitchFamily="2" charset="0"/>
                <a:ea typeface="Calibri" panose="020F0502020204030204" pitchFamily="34" charset="0"/>
                <a:cs typeface="Arial" panose="020B0604020202020204" pitchFamily="34" charset="0"/>
              </a:rPr>
              <a:t>)</a:t>
            </a:r>
          </a:p>
          <a:p>
            <a:r>
              <a:rPr lang="en-GB" sz="2000" dirty="0">
                <a:latin typeface="Josefin Sans" pitchFamily="2" charset="0"/>
                <a:cs typeface="Amatic SC" panose="00000500000000000000" pitchFamily="2" charset="-79"/>
              </a:rPr>
              <a:t> </a:t>
            </a:r>
          </a:p>
        </p:txBody>
      </p:sp>
      <p:sp>
        <p:nvSpPr>
          <p:cNvPr id="4" name="Rectangle 1">
            <a:extLst>
              <a:ext uri="{FF2B5EF4-FFF2-40B4-BE49-F238E27FC236}">
                <a16:creationId xmlns:a16="http://schemas.microsoft.com/office/drawing/2014/main" id="{1662D801-5F64-3010-4590-6D10CE4C8740}"/>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3177624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a:xfrm>
            <a:off x="13494" y="376457"/>
            <a:ext cx="12178506" cy="1436750"/>
          </a:xfrm>
        </p:spPr>
        <p:txBody>
          <a:bodyPr/>
          <a:lstStyle/>
          <a:p>
            <a:r>
              <a:rPr lang="es-ES" dirty="0">
                <a:effectLst>
                  <a:outerShdw blurRad="38100" dist="38100" dir="2700000" algn="tl">
                    <a:srgbClr val="000000">
                      <a:alpha val="43137"/>
                    </a:srgbClr>
                  </a:outerShdw>
                </a:effectLst>
              </a:rPr>
              <a:t>Factores que contribuyen a la alfabetización sanitaria</a:t>
            </a:r>
          </a:p>
          <a:p>
            <a:r>
              <a:rPr lang="en-US" sz="1000" b="0" i="1" u="none" strike="noStrike" dirty="0">
                <a:solidFill>
                  <a:schemeClr val="tx1"/>
                </a:solidFill>
                <a:effectLst/>
                <a:latin typeface="Arial" panose="020B0604020202020204" pitchFamily="34" charset="0"/>
              </a:rPr>
              <a:t>("Health Literacy"</a:t>
            </a:r>
            <a:r>
              <a:rPr lang="en-US" sz="1000" b="0" i="1" dirty="0">
                <a:solidFill>
                  <a:schemeClr val="tx1"/>
                </a:solidFill>
                <a:effectLst/>
                <a:latin typeface="Arial" panose="020B0604020202020204" pitchFamily="34" charset="0"/>
              </a:rPr>
              <a:t>. National Institutes of Health (NIH). 2015-05-08. Retrieved 2020-04-30.)</a:t>
            </a:r>
          </a:p>
          <a:p>
            <a:r>
              <a:rPr lang="en-US" sz="1000" b="0" i="1" u="none" strike="noStrike" dirty="0">
                <a:solidFill>
                  <a:schemeClr val="tx1"/>
                </a:solidFill>
                <a:effectLst/>
                <a:latin typeface="Arial" panose="020B0604020202020204" pitchFamily="34" charset="0"/>
              </a:rPr>
              <a:t>("Health Literacy"</a:t>
            </a:r>
            <a:r>
              <a:rPr lang="en-US" sz="1000" b="0" i="1" dirty="0">
                <a:solidFill>
                  <a:schemeClr val="tx1"/>
                </a:solidFill>
                <a:effectLst/>
                <a:latin typeface="Arial" panose="020B0604020202020204" pitchFamily="34" charset="0"/>
              </a:rPr>
              <a:t>. Official web site of the U.S. Health Resources &amp; Services Administration. 2017-03-31. Retrieved 2020-04-30.)</a:t>
            </a:r>
          </a:p>
          <a:p>
            <a:endParaRPr lang="en-US" sz="1000" dirty="0"/>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a:xfrm>
            <a:off x="705603" y="2573337"/>
            <a:ext cx="1179554" cy="756605"/>
          </a:xfrm>
        </p:spPr>
        <p:txBody>
          <a:bodyPr/>
          <a:lstStyle/>
          <a:p>
            <a:r>
              <a:rPr lang="en-US" dirty="0"/>
              <a:t>Factor A </a:t>
            </a: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a:xfrm>
            <a:off x="2290327" y="1865524"/>
            <a:ext cx="1179553" cy="952627"/>
          </a:xfrm>
        </p:spPr>
        <p:txBody>
          <a:bodyPr/>
          <a:lstStyle/>
          <a:p>
            <a:r>
              <a:rPr lang="en-US" dirty="0"/>
              <a:t>Factor b</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a:xfrm>
            <a:off x="3996033" y="2521658"/>
            <a:ext cx="1179553" cy="756605"/>
          </a:xfrm>
        </p:spPr>
        <p:txBody>
          <a:bodyPr/>
          <a:lstStyle/>
          <a:p>
            <a:r>
              <a:rPr lang="en-US" dirty="0"/>
              <a:t>Factor c</a:t>
            </a: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a:xfrm>
            <a:off x="5544107" y="1881882"/>
            <a:ext cx="1179553" cy="756605"/>
          </a:xfrm>
        </p:spPr>
        <p:txBody>
          <a:bodyPr/>
          <a:lstStyle/>
          <a:p>
            <a:r>
              <a:rPr lang="en-US" dirty="0"/>
              <a:t>Factor d</a:t>
            </a: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a:xfrm>
            <a:off x="7106782" y="2583526"/>
            <a:ext cx="1179553" cy="756605"/>
          </a:xfrm>
        </p:spPr>
        <p:txBody>
          <a:bodyPr/>
          <a:lstStyle/>
          <a:p>
            <a:r>
              <a:rPr lang="en-US" dirty="0"/>
              <a:t>Factor e</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a:xfrm>
            <a:off x="8688548" y="1900329"/>
            <a:ext cx="1179553" cy="756605"/>
          </a:xfrm>
        </p:spPr>
        <p:txBody>
          <a:bodyPr/>
          <a:lstStyle/>
          <a:p>
            <a:r>
              <a:rPr lang="en-US" dirty="0"/>
              <a:t>Factor f</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a:xfrm>
            <a:off x="10266218" y="2548235"/>
            <a:ext cx="1220179" cy="756605"/>
          </a:xfrm>
        </p:spPr>
        <p:txBody>
          <a:bodyPr/>
          <a:lstStyle/>
          <a:p>
            <a:r>
              <a:rPr lang="en-US" dirty="0"/>
              <a:t>Factor G</a:t>
            </a: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646923" y="5570257"/>
            <a:ext cx="1447765" cy="756605"/>
          </a:xfrm>
        </p:spPr>
        <p:txBody>
          <a:bodyPr/>
          <a:lstStyle/>
          <a:p>
            <a:r>
              <a:rPr lang="en-US" dirty="0"/>
              <a:t>Nivel de </a:t>
            </a:r>
            <a:r>
              <a:rPr lang="en-US" dirty="0" err="1"/>
              <a:t>educación</a:t>
            </a:r>
            <a:r>
              <a:rPr lang="en-US" dirty="0"/>
              <a:t> sanitaria</a:t>
            </a: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2094688" y="5590606"/>
            <a:ext cx="1453730" cy="952627"/>
          </a:xfrm>
        </p:spPr>
        <p:txBody>
          <a:bodyPr/>
          <a:lstStyle/>
          <a:p>
            <a:r>
              <a:rPr lang="en-US" dirty="0" err="1"/>
              <a:t>Legibilidad</a:t>
            </a:r>
            <a:r>
              <a:rPr lang="en-US" dirty="0"/>
              <a:t> del </a:t>
            </a:r>
            <a:r>
              <a:rPr lang="en-US" dirty="0" err="1"/>
              <a:t>texto</a:t>
            </a:r>
            <a:endParaRPr lang="en-US" dirty="0"/>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469880" y="5595965"/>
            <a:ext cx="1705706" cy="947268"/>
          </a:xfrm>
        </p:spPr>
        <p:txBody>
          <a:bodyPr/>
          <a:lstStyle/>
          <a:p>
            <a:r>
              <a:rPr lang="es-ES" dirty="0"/>
              <a:t>Estado de salud actual de la persona</a:t>
            </a:r>
            <a:endParaRPr lang="en-US" dirty="0"/>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175586" y="5584523"/>
            <a:ext cx="1931196" cy="1273477"/>
          </a:xfrm>
        </p:spPr>
        <p:txBody>
          <a:bodyPr/>
          <a:lstStyle/>
          <a:p>
            <a:r>
              <a:rPr lang="en-US" dirty="0" err="1"/>
              <a:t>Lenguaje</a:t>
            </a:r>
            <a:r>
              <a:rPr lang="en-US" dirty="0"/>
              <a:t> </a:t>
            </a:r>
            <a:r>
              <a:rPr lang="en-US" dirty="0" err="1"/>
              <a:t>sencillo</a:t>
            </a:r>
            <a:r>
              <a:rPr lang="en-US" dirty="0"/>
              <a:t> y </a:t>
            </a:r>
            <a:r>
              <a:rPr lang="en-US" dirty="0" err="1"/>
              <a:t>lógico</a:t>
            </a:r>
            <a:endParaRPr lang="en-US" dirty="0"/>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6953731" y="5570256"/>
            <a:ext cx="1858757" cy="756605"/>
          </a:xfrm>
        </p:spPr>
        <p:txBody>
          <a:bodyPr/>
          <a:lstStyle/>
          <a:p>
            <a:r>
              <a:rPr lang="en-US" dirty="0" err="1"/>
              <a:t>Adecuación</a:t>
            </a:r>
            <a:r>
              <a:rPr lang="en-US" dirty="0"/>
              <a:t> cultural</a:t>
            </a: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08719" y="5584523"/>
            <a:ext cx="1705706" cy="1130348"/>
          </a:xfrm>
        </p:spPr>
        <p:txBody>
          <a:bodyPr/>
          <a:lstStyle/>
          <a:p>
            <a:r>
              <a:rPr lang="en-US" dirty="0" err="1"/>
              <a:t>Uso</a:t>
            </a:r>
            <a:r>
              <a:rPr lang="en-US" dirty="0"/>
              <a:t> de </a:t>
            </a:r>
            <a:r>
              <a:rPr lang="en-US" dirty="0" err="1"/>
              <a:t>ilustraciones</a:t>
            </a:r>
            <a:endParaRPr lang="en-US" dirty="0"/>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10266218" y="5584523"/>
            <a:ext cx="1858757" cy="1130348"/>
          </a:xfrm>
        </p:spPr>
        <p:txBody>
          <a:bodyPr/>
          <a:lstStyle/>
          <a:p>
            <a:r>
              <a:rPr lang="es-ES" dirty="0"/>
              <a:t>La ansiedad puede inhibir la comprensión</a:t>
            </a:r>
            <a:endParaRPr lang="en-US" dirty="0"/>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7125" y="3887788"/>
            <a:ext cx="487363" cy="27146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3513" y="3182938"/>
            <a:ext cx="365125" cy="301625"/>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8238" y="3868738"/>
            <a:ext cx="381000" cy="312738"/>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150" y="3117850"/>
            <a:ext cx="377825" cy="42386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3725" y="3830638"/>
            <a:ext cx="242888" cy="419100"/>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7488" y="3224213"/>
            <a:ext cx="377825" cy="217488"/>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4663" y="3841750"/>
            <a:ext cx="349250" cy="350838"/>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293038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D65E86-EF13-A046-BFD3-B9B89E50FA4E}"/>
              </a:ext>
            </a:extLst>
          </p:cNvPr>
          <p:cNvSpPr>
            <a:spLocks noGrp="1"/>
          </p:cNvSpPr>
          <p:nvPr>
            <p:ph type="body" sz="quarter" idx="16"/>
          </p:nvPr>
        </p:nvSpPr>
        <p:spPr>
          <a:xfrm>
            <a:off x="674817" y="1907351"/>
            <a:ext cx="7718578" cy="3723700"/>
          </a:xfrm>
        </p:spPr>
        <p:txBody>
          <a:bodyPr>
            <a:normAutofit fontScale="25000" lnSpcReduction="20000"/>
          </a:bodyPr>
          <a:lstStyle/>
          <a:p>
            <a:pPr>
              <a:lnSpc>
                <a:spcPct val="170000"/>
              </a:lnSpc>
              <a:spcAft>
                <a:spcPts val="800"/>
              </a:spcAft>
            </a:pPr>
            <a:r>
              <a:rPr lang="es-ES" sz="11200" b="1" i="1" dirty="0">
                <a:effectLst/>
                <a:latin typeface="Amatic SC" panose="00000500000000000000" pitchFamily="2" charset="-79"/>
                <a:ea typeface="Calibri" panose="020F0502020204030204" pitchFamily="34" charset="0"/>
                <a:cs typeface="Amatic SC" panose="00000500000000000000" pitchFamily="2" charset="-79"/>
              </a:rPr>
              <a:t>¿Qué es la prescripción social?</a:t>
            </a:r>
          </a:p>
          <a:p>
            <a:pPr>
              <a:lnSpc>
                <a:spcPct val="170000"/>
              </a:lnSpc>
              <a:spcAft>
                <a:spcPts val="800"/>
              </a:spcAft>
            </a:pPr>
            <a:r>
              <a:rPr lang="es-ES" sz="8800" b="1" dirty="0">
                <a:effectLst/>
                <a:latin typeface="Amatic SC" panose="00000500000000000000" pitchFamily="2" charset="-79"/>
                <a:ea typeface="Calibri" panose="020F0502020204030204" pitchFamily="34" charset="0"/>
                <a:cs typeface="Amatic SC" panose="00000500000000000000" pitchFamily="2" charset="-79"/>
              </a:rPr>
              <a:t>"En lugar de medicar a casi toda la población adulta, invirtamos nuestros valiosos recursos en el cambio de la sociedad y del estilo de vida, la salud pública y la prevención"</a:t>
            </a:r>
          </a:p>
          <a:p>
            <a:pPr>
              <a:lnSpc>
                <a:spcPct val="170000"/>
              </a:lnSpc>
              <a:spcAft>
                <a:spcPts val="800"/>
              </a:spcAft>
            </a:pPr>
            <a:endParaRPr lang="en-GB" sz="8800" b="1" dirty="0">
              <a:latin typeface="Amatic SC" panose="00000500000000000000" pitchFamily="2" charset="-79"/>
              <a:ea typeface="Calibri" panose="020F0502020204030204" pitchFamily="34" charset="0"/>
              <a:cs typeface="Amatic SC" panose="00000500000000000000" pitchFamily="2" charset="-79"/>
            </a:endParaRPr>
          </a:p>
          <a:p>
            <a:pPr>
              <a:lnSpc>
                <a:spcPct val="170000"/>
              </a:lnSpc>
              <a:spcAft>
                <a:spcPts val="800"/>
              </a:spcAft>
            </a:pPr>
            <a:r>
              <a:rPr lang="en-GB" sz="7200" b="1" dirty="0" err="1">
                <a:effectLst/>
                <a:latin typeface="Amatic SC" panose="00000500000000000000" pitchFamily="2" charset="-79"/>
                <a:ea typeface="Calibri" panose="020F0502020204030204" pitchFamily="34" charset="0"/>
                <a:cs typeface="Amatic SC" panose="00000500000000000000" pitchFamily="2" charset="-79"/>
              </a:rPr>
              <a:t>Revista</a:t>
            </a:r>
            <a:r>
              <a:rPr lang="en-GB" sz="7200" b="1" dirty="0">
                <a:effectLst/>
                <a:latin typeface="Amatic SC" panose="00000500000000000000" pitchFamily="2" charset="-79"/>
                <a:ea typeface="Calibri" panose="020F0502020204030204" pitchFamily="34" charset="0"/>
                <a:cs typeface="Amatic SC" panose="00000500000000000000" pitchFamily="2" charset="-79"/>
              </a:rPr>
              <a:t> </a:t>
            </a:r>
            <a:r>
              <a:rPr lang="en-GB" sz="7200" b="1" dirty="0" err="1">
                <a:effectLst/>
                <a:latin typeface="Amatic SC" panose="00000500000000000000" pitchFamily="2" charset="-79"/>
                <a:ea typeface="Calibri" panose="020F0502020204030204" pitchFamily="34" charset="0"/>
                <a:cs typeface="Amatic SC" panose="00000500000000000000" pitchFamily="2" charset="-79"/>
              </a:rPr>
              <a:t>Médica</a:t>
            </a:r>
            <a:r>
              <a:rPr lang="en-GB" sz="7200" b="1" dirty="0">
                <a:effectLst/>
                <a:latin typeface="Amatic SC" panose="00000500000000000000" pitchFamily="2" charset="-79"/>
                <a:ea typeface="Calibri" panose="020F0502020204030204" pitchFamily="34" charset="0"/>
                <a:cs typeface="Amatic SC" panose="00000500000000000000" pitchFamily="2" charset="-79"/>
              </a:rPr>
              <a:t> </a:t>
            </a:r>
            <a:r>
              <a:rPr lang="en-GB" sz="7200" b="1" dirty="0" err="1">
                <a:effectLst/>
                <a:latin typeface="Amatic SC" panose="00000500000000000000" pitchFamily="2" charset="-79"/>
                <a:ea typeface="Calibri" panose="020F0502020204030204" pitchFamily="34" charset="0"/>
                <a:cs typeface="Amatic SC" panose="00000500000000000000" pitchFamily="2" charset="-79"/>
              </a:rPr>
              <a:t>Británica</a:t>
            </a:r>
            <a:r>
              <a:rPr lang="en-GB" sz="7200" b="1" dirty="0">
                <a:effectLst/>
                <a:latin typeface="Amatic SC" panose="00000500000000000000" pitchFamily="2" charset="-79"/>
                <a:ea typeface="Calibri" panose="020F0502020204030204" pitchFamily="34" charset="0"/>
                <a:cs typeface="Amatic SC" panose="00000500000000000000" pitchFamily="2" charset="-79"/>
              </a:rPr>
              <a:t>  </a:t>
            </a:r>
            <a:r>
              <a:rPr lang="en-GB" sz="7200" b="1" u="sng" dirty="0">
                <a:effectLst/>
                <a:latin typeface="Amatic SC" panose="00000500000000000000" pitchFamily="2" charset="-79"/>
                <a:ea typeface="Calibri" panose="020F0502020204030204" pitchFamily="34" charset="0"/>
                <a:cs typeface="Amatic SC" panose="00000500000000000000" pitchFamily="2" charset="-79"/>
                <a:hlinkClick r:id="rId2">
                  <a:extLst>
                    <a:ext uri="{A12FA001-AC4F-418D-AE19-62706E023703}">
                      <ahyp:hlinkClr xmlns:ahyp="http://schemas.microsoft.com/office/drawing/2018/hyperlinkcolor" val="tx"/>
                    </a:ext>
                  </a:extLst>
                </a:hlinkClick>
              </a:rPr>
              <a:t>https://twitter.com/bmj_latest/status/1017491338709864448</a:t>
            </a:r>
            <a:r>
              <a:rPr lang="en-GB" sz="7200" b="1" dirty="0">
                <a:effectLst/>
                <a:latin typeface="Amatic SC" panose="00000500000000000000" pitchFamily="2" charset="-79"/>
                <a:ea typeface="Calibri" panose="020F0502020204030204" pitchFamily="34" charset="0"/>
                <a:cs typeface="Amatic SC" panose="00000500000000000000" pitchFamily="2" charset="-79"/>
              </a:rPr>
              <a:t>  [Julio 12, 2018]</a:t>
            </a:r>
          </a:p>
          <a:p>
            <a:endParaRPr lang="en-US" dirty="0"/>
          </a:p>
        </p:txBody>
      </p:sp>
      <p:sp>
        <p:nvSpPr>
          <p:cNvPr id="6" name="Text Placeholder 5">
            <a:extLst>
              <a:ext uri="{FF2B5EF4-FFF2-40B4-BE49-F238E27FC236}">
                <a16:creationId xmlns:a16="http://schemas.microsoft.com/office/drawing/2014/main" id="{ABB11635-01BB-C04B-98BD-B9687E05DDCB}"/>
              </a:ext>
            </a:extLst>
          </p:cNvPr>
          <p:cNvSpPr>
            <a:spLocks noGrp="1"/>
          </p:cNvSpPr>
          <p:nvPr>
            <p:ph type="body" sz="quarter" idx="17"/>
          </p:nvPr>
        </p:nvSpPr>
        <p:spPr>
          <a:xfrm>
            <a:off x="313462" y="288594"/>
            <a:ext cx="10522493" cy="1038939"/>
          </a:xfrm>
        </p:spPr>
        <p:txBody>
          <a:bodyPr/>
          <a:lstStyle/>
          <a:p>
            <a:pPr algn="ctr"/>
            <a:r>
              <a:rPr lang="es-ES" sz="5400" dirty="0">
                <a:solidFill>
                  <a:srgbClr val="FFC000"/>
                </a:solidFill>
                <a:effectLst>
                  <a:outerShdw blurRad="38100" dist="38100" dir="2700000" algn="tl">
                    <a:srgbClr val="000000">
                      <a:alpha val="43137"/>
                    </a:srgbClr>
                  </a:outerShdw>
                </a:effectLst>
              </a:rPr>
              <a:t>Tema 1 Modulo 1 </a:t>
            </a:r>
          </a:p>
          <a:p>
            <a:pPr algn="ctr"/>
            <a:r>
              <a:rPr lang="es-ES" sz="5400" dirty="0"/>
              <a:t>introducción a la prescripción social</a:t>
            </a:r>
          </a:p>
        </p:txBody>
      </p:sp>
      <p:pic>
        <p:nvPicPr>
          <p:cNvPr id="15" name="Picture 14" descr="Icon&#10;&#10;Description automatically generated">
            <a:extLst>
              <a:ext uri="{FF2B5EF4-FFF2-40B4-BE49-F238E27FC236}">
                <a16:creationId xmlns:a16="http://schemas.microsoft.com/office/drawing/2014/main" id="{FFAD42C6-A3C3-6648-9702-7AA6D8B78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2651" y="2104222"/>
            <a:ext cx="4109291" cy="3624549"/>
          </a:xfrm>
          <a:prstGeom prst="rect">
            <a:avLst/>
          </a:prstGeom>
        </p:spPr>
      </p:pic>
    </p:spTree>
    <p:extLst>
      <p:ext uri="{BB962C8B-B14F-4D97-AF65-F5344CB8AC3E}">
        <p14:creationId xmlns:p14="http://schemas.microsoft.com/office/powerpoint/2010/main" val="317398596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A43D29-1FC5-4429-B858-96CA4FCD6A13}"/>
              </a:ext>
            </a:extLst>
          </p:cNvPr>
          <p:cNvSpPr>
            <a:spLocks noGrp="1"/>
          </p:cNvSpPr>
          <p:nvPr>
            <p:ph type="body" sz="quarter" idx="17"/>
          </p:nvPr>
        </p:nvSpPr>
        <p:spPr/>
        <p:txBody>
          <a:bodyPr/>
          <a:lstStyle/>
          <a:p>
            <a:pPr algn="ctr"/>
            <a:r>
              <a:rPr lang="es-ES" sz="3200" dirty="0">
                <a:effectLst>
                  <a:outerShdw blurRad="38100" dist="38100" dir="2700000" algn="tl">
                    <a:srgbClr val="000000">
                      <a:alpha val="43137"/>
                    </a:srgbClr>
                  </a:outerShdw>
                </a:effectLst>
              </a:rPr>
              <a:t>Algunas pruebas sobre lo que es la alfabetización sanitaria</a:t>
            </a:r>
            <a:endParaRPr lang="en-US" sz="3200" dirty="0">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EB856DE5-0FAB-4455-92DF-009AFA173998}"/>
              </a:ext>
            </a:extLst>
          </p:cNvPr>
          <p:cNvSpPr>
            <a:spLocks noGrp="1"/>
          </p:cNvSpPr>
          <p:nvPr>
            <p:ph type="body" sz="quarter" idx="16"/>
          </p:nvPr>
        </p:nvSpPr>
        <p:spPr>
          <a:xfrm>
            <a:off x="618461" y="1864102"/>
            <a:ext cx="5477539" cy="3351013"/>
          </a:xfrm>
        </p:spPr>
        <p:txBody>
          <a:bodyPr>
            <a:noAutofit/>
          </a:bodyPr>
          <a:lstStyle/>
          <a:p>
            <a:pPr lvl="0">
              <a:lnSpc>
                <a:spcPct val="170000"/>
              </a:lnSpc>
              <a:spcAft>
                <a:spcPts val="800"/>
              </a:spcAft>
            </a:pPr>
            <a:r>
              <a:rPr lang="es-ES" sz="1300" dirty="0">
                <a:solidFill>
                  <a:srgbClr val="000000"/>
                </a:solidFill>
                <a:latin typeface="Josefin Sans" pitchFamily="2" charset="0"/>
                <a:ea typeface="Calibri" panose="020F0502020204030204" pitchFamily="34" charset="0"/>
                <a:cs typeface="Calibri" panose="020F0502020204030204" pitchFamily="34" charset="0"/>
              </a:rPr>
              <a:t>La alfabetización sanitaria significa localizar, comprender y aplicar la información y los servicios para fundamentar las decisiones y elecciones relacionadas con la salud de uno mismo y de los que le rodean.</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300" b="1" dirty="0">
                <a:solidFill>
                  <a:srgbClr val="FF0000"/>
                </a:solidFill>
                <a:effectLst/>
                <a:latin typeface="Josefin Sans" pitchFamily="2" charset="0"/>
                <a:ea typeface="Calibri" panose="020F0502020204030204" pitchFamily="34" charset="0"/>
                <a:cs typeface="Calibri" panose="020F0502020204030204" pitchFamily="34" charset="0"/>
              </a:rPr>
              <a:t>A. </a:t>
            </a:r>
            <a:r>
              <a:rPr lang="en-US" sz="1300" b="1" dirty="0">
                <a:solidFill>
                  <a:srgbClr val="FF0000"/>
                </a:solidFill>
                <a:latin typeface="Josefin Sans" pitchFamily="2" charset="0"/>
                <a:ea typeface="Calibri" panose="020F0502020204030204" pitchFamily="34" charset="0"/>
                <a:cs typeface="Calibri" panose="020F0502020204030204" pitchFamily="34" charset="0"/>
              </a:rPr>
              <a:t>VERDADERO</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t>  B. FALSO</a:t>
            </a:r>
          </a:p>
          <a:p>
            <a:pPr>
              <a:lnSpc>
                <a:spcPct val="170000"/>
              </a:lnSpc>
              <a:spcAft>
                <a:spcPts val="800"/>
              </a:spcAft>
            </a:pP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s-ES" sz="1300" dirty="0">
                <a:solidFill>
                  <a:srgbClr val="000000"/>
                </a:solidFill>
                <a:effectLst/>
                <a:latin typeface="Josefin Sans" pitchFamily="2" charset="0"/>
                <a:ea typeface="Calibri" panose="020F0502020204030204" pitchFamily="34" charset="0"/>
                <a:cs typeface="Calibri" panose="020F0502020204030204" pitchFamily="34" charset="0"/>
              </a:rPr>
              <a:t>La legibilidad del texto puede contribuir a reducir los niveles de alfabetización sanitaria.</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300" b="1" dirty="0">
                <a:solidFill>
                  <a:srgbClr val="FF0000"/>
                </a:solidFill>
                <a:effectLst/>
                <a:latin typeface="Josefin Sans" pitchFamily="2" charset="0"/>
                <a:ea typeface="Calibri" panose="020F0502020204030204" pitchFamily="34" charset="0"/>
                <a:cs typeface="Calibri" panose="020F0502020204030204" pitchFamily="34" charset="0"/>
              </a:rPr>
              <a:t>A. VERDADERO</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t>  B. FALSO</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sz="1300" dirty="0"/>
          </a:p>
        </p:txBody>
      </p:sp>
      <p:sp>
        <p:nvSpPr>
          <p:cNvPr id="5" name="TextBox 4">
            <a:extLst>
              <a:ext uri="{FF2B5EF4-FFF2-40B4-BE49-F238E27FC236}">
                <a16:creationId xmlns:a16="http://schemas.microsoft.com/office/drawing/2014/main" id="{62144575-68C8-48C5-BA58-F64B7A9E9DFC}"/>
              </a:ext>
            </a:extLst>
          </p:cNvPr>
          <p:cNvSpPr txBox="1"/>
          <p:nvPr/>
        </p:nvSpPr>
        <p:spPr>
          <a:xfrm>
            <a:off x="6331687" y="1864102"/>
            <a:ext cx="5241852" cy="5070619"/>
          </a:xfrm>
          <a:prstGeom prst="rect">
            <a:avLst/>
          </a:prstGeom>
          <a:noFill/>
        </p:spPr>
        <p:txBody>
          <a:bodyPr wrap="square" rtlCol="0">
            <a:spAutoFit/>
          </a:bodyPr>
          <a:lstStyle/>
          <a:p>
            <a:pPr lvl="0">
              <a:lnSpc>
                <a:spcPct val="150000"/>
              </a:lnSpc>
              <a:spcAft>
                <a:spcPts val="800"/>
              </a:spcAft>
            </a:pPr>
            <a:r>
              <a:rPr lang="es-ES" sz="1300" dirty="0">
                <a:solidFill>
                  <a:srgbClr val="000000"/>
                </a:solidFill>
                <a:effectLst/>
                <a:latin typeface="Josefin Sans" pitchFamily="2" charset="0"/>
                <a:ea typeface="Calibri" panose="020F0502020204030204" pitchFamily="34" charset="0"/>
                <a:cs typeface="Calibri" panose="020F0502020204030204" pitchFamily="34" charset="0"/>
              </a:rPr>
              <a:t>Estar ansioso nunca afecta a la capacidad de una persona para absorber, recordar y utilizar la información sanitaria de forma eficaz</a:t>
            </a:r>
          </a:p>
          <a:p>
            <a:pPr lvl="0">
              <a:lnSpc>
                <a:spcPct val="150000"/>
              </a:lnSpc>
              <a:spcAft>
                <a:spcPts val="800"/>
              </a:spcAft>
            </a:pPr>
            <a:r>
              <a:rPr lang="en-US" sz="1300" b="1" dirty="0">
                <a:solidFill>
                  <a:schemeClr val="tx1">
                    <a:lumMod val="50000"/>
                  </a:schemeClr>
                </a:solidFill>
                <a:effectLst/>
                <a:latin typeface="Josefin Sans" pitchFamily="2" charset="0"/>
                <a:ea typeface="Calibri" panose="020F0502020204030204" pitchFamily="34" charset="0"/>
                <a:cs typeface="Calibri" panose="020F0502020204030204" pitchFamily="34" charset="0"/>
              </a:rPr>
              <a:t>A. </a:t>
            </a:r>
            <a:r>
              <a:rPr lang="en-US" sz="1300" b="1" dirty="0">
                <a:solidFill>
                  <a:schemeClr val="tx1">
                    <a:lumMod val="50000"/>
                  </a:schemeClr>
                </a:solidFill>
                <a:latin typeface="Josefin Sans" pitchFamily="2" charset="0"/>
                <a:ea typeface="Calibri" panose="020F0502020204030204" pitchFamily="34" charset="0"/>
                <a:cs typeface="Calibri" panose="020F0502020204030204" pitchFamily="34" charset="0"/>
              </a:rPr>
              <a:t>VERDADERO</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FF0000"/>
                </a:solidFill>
                <a:effectLst/>
                <a:latin typeface="Josefin Sans" pitchFamily="2" charset="0"/>
                <a:ea typeface="Calibri" panose="020F0502020204030204" pitchFamily="34" charset="0"/>
                <a:cs typeface="Calibri" panose="020F0502020204030204" pitchFamily="34" charset="0"/>
              </a:rPr>
              <a:t>B. FALSO</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  </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dirty="0">
                <a:effectLst/>
                <a:latin typeface="Josefin Sans" pitchFamily="2" charset="0"/>
                <a:ea typeface="Calibri" panose="020F0502020204030204" pitchFamily="34" charset="0"/>
                <a:cs typeface="Calibri" panose="020F0502020204030204" pitchFamily="34" charset="0"/>
              </a:rPr>
              <a:t> </a:t>
            </a:r>
            <a:endParaRPr lang="en-US" sz="1300" dirty="0">
              <a:effectLst/>
              <a:latin typeface="Josefin Sans" pitchFamily="2" charset="0"/>
              <a:ea typeface="Calibri" panose="020F0502020204030204" pitchFamily="34" charset="0"/>
              <a:cs typeface="Arial" panose="020B0604020202020204" pitchFamily="34" charset="0"/>
            </a:endParaRPr>
          </a:p>
          <a:p>
            <a:pPr>
              <a:lnSpc>
                <a:spcPct val="150000"/>
              </a:lnSpc>
              <a:spcAft>
                <a:spcPts val="800"/>
              </a:spcAft>
            </a:pPr>
            <a:endParaRPr lang="en-US" sz="13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r>
              <a:rPr lang="es-ES" sz="1300" dirty="0">
                <a:solidFill>
                  <a:srgbClr val="000000"/>
                </a:solidFill>
                <a:effectLst/>
                <a:latin typeface="Josefin Sans" pitchFamily="2" charset="0"/>
                <a:ea typeface="Calibri" panose="020F0502020204030204" pitchFamily="34" charset="0"/>
                <a:cs typeface="Calibri" panose="020F0502020204030204" pitchFamily="34" charset="0"/>
              </a:rPr>
              <a:t>Cuando decimos "comunicar" en la alfabetización sanitaria, nos referimos a la capacidad de interpretar y evaluar la información sanitaria. </a:t>
            </a:r>
          </a:p>
          <a:p>
            <a:pPr>
              <a:lnSpc>
                <a:spcPct val="150000"/>
              </a:lnSpc>
              <a:spcAft>
                <a:spcPts val="800"/>
              </a:spcAft>
            </a:pPr>
            <a:r>
              <a:rPr lang="en-US" sz="1300" b="1" dirty="0">
                <a:solidFill>
                  <a:schemeClr val="tx1">
                    <a:lumMod val="50000"/>
                  </a:schemeClr>
                </a:solidFill>
                <a:effectLst/>
                <a:latin typeface="Josefin Sans" pitchFamily="2" charset="0"/>
                <a:ea typeface="Calibri" panose="020F0502020204030204" pitchFamily="34" charset="0"/>
                <a:cs typeface="Calibri" panose="020F0502020204030204" pitchFamily="34" charset="0"/>
              </a:rPr>
              <a:t>A. </a:t>
            </a:r>
            <a:r>
              <a:rPr lang="en-US" sz="1300" b="1" dirty="0">
                <a:solidFill>
                  <a:schemeClr val="tx1">
                    <a:lumMod val="50000"/>
                  </a:schemeClr>
                </a:solidFill>
                <a:latin typeface="Josefin Sans" pitchFamily="2" charset="0"/>
                <a:ea typeface="Calibri" panose="020F0502020204030204" pitchFamily="34" charset="0"/>
                <a:cs typeface="Calibri" panose="020F0502020204030204" pitchFamily="34" charset="0"/>
              </a:rPr>
              <a:t>VERDADERO</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FF0000"/>
                </a:solidFill>
                <a:effectLst/>
                <a:latin typeface="Josefin Sans" pitchFamily="2" charset="0"/>
                <a:ea typeface="Calibri" panose="020F0502020204030204" pitchFamily="34" charset="0"/>
                <a:cs typeface="Calibri" panose="020F0502020204030204" pitchFamily="34" charset="0"/>
              </a:rPr>
              <a:t>B. FALSO</a:t>
            </a:r>
            <a:endParaRPr lang="en-US" sz="1300" dirty="0">
              <a:effectLst/>
              <a:latin typeface="Josefin Sans" pitchFamily="2" charset="0"/>
              <a:ea typeface="Calibri" panose="020F0502020204030204" pitchFamily="34" charset="0"/>
              <a:cs typeface="Arial" panose="020B0604020202020204" pitchFamily="34" charset="0"/>
            </a:endParaRPr>
          </a:p>
          <a:p>
            <a:pPr lvl="0">
              <a:spcAft>
                <a:spcPts val="800"/>
              </a:spcAft>
            </a:pPr>
            <a:endParaRPr lang="en-US" sz="1500" dirty="0">
              <a:solidFill>
                <a:srgbClr val="000000"/>
              </a:solidFill>
              <a:latin typeface="Josefin Sans" pitchFamily="2" charset="0"/>
              <a:ea typeface="Calibri" panose="020F0502020204030204" pitchFamily="34" charset="0"/>
              <a:cs typeface="Calibri" panose="020F0502020204030204" pitchFamily="34" charset="0"/>
            </a:endParaRPr>
          </a:p>
          <a:p>
            <a:pPr lvl="0">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3894131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ECEFDB-5C30-4F7D-AEEE-92246A585702}"/>
              </a:ext>
            </a:extLst>
          </p:cNvPr>
          <p:cNvSpPr>
            <a:spLocks noGrp="1"/>
          </p:cNvSpPr>
          <p:nvPr>
            <p:ph type="body" sz="quarter" idx="16"/>
          </p:nvPr>
        </p:nvSpPr>
        <p:spPr>
          <a:xfrm>
            <a:off x="490870" y="838214"/>
            <a:ext cx="11024190" cy="4771789"/>
          </a:xfrm>
        </p:spPr>
        <p:txBody>
          <a:bodyPr>
            <a:normAutofit/>
          </a:bodyPr>
          <a:lstStyle/>
          <a:p>
            <a:pPr marL="685800">
              <a:lnSpc>
                <a:spcPct val="107000"/>
              </a:lnSpc>
              <a:spcAft>
                <a:spcPts val="800"/>
              </a:spcAft>
            </a:pPr>
            <a:r>
              <a:rPr lang="en-US" sz="1800" b="1" u="sng" dirty="0">
                <a:solidFill>
                  <a:srgbClr val="000000"/>
                </a:solidFill>
                <a:effectLst/>
                <a:latin typeface="Josefin Sans" pitchFamily="2" charset="0"/>
                <a:ea typeface="Calibri" panose="020F0502020204030204" pitchFamily="34" charset="0"/>
                <a:cs typeface="Calibri" panose="020F0502020204030204" pitchFamily="34" charset="0"/>
              </a:rPr>
              <a:t>PREGUNTAS ABIERTAS:</a:t>
            </a: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s-ES" sz="1800" dirty="0">
                <a:solidFill>
                  <a:srgbClr val="000000"/>
                </a:solidFill>
                <a:effectLst/>
                <a:latin typeface="Josefin Sans" pitchFamily="2" charset="0"/>
                <a:ea typeface="Calibri" panose="020F0502020204030204" pitchFamily="34" charset="0"/>
                <a:cs typeface="Calibri" panose="020F0502020204030204" pitchFamily="34" charset="0"/>
              </a:rPr>
              <a:t>¿Qué es la alfabetización sanitaria? </a:t>
            </a:r>
          </a:p>
          <a:p>
            <a:pPr marL="342900" lvl="0" indent="-342900">
              <a:lnSpc>
                <a:spcPct val="107000"/>
              </a:lnSpc>
              <a:buFont typeface="+mj-lt"/>
              <a:buAutoNum type="alphaLcParenR"/>
            </a:pPr>
            <a:r>
              <a:rPr lang="es-ES" sz="1800" dirty="0">
                <a:solidFill>
                  <a:srgbClr val="000000"/>
                </a:solidFill>
                <a:effectLst/>
                <a:latin typeface="Josefin Sans" pitchFamily="2" charset="0"/>
                <a:ea typeface="Calibri" panose="020F0502020204030204" pitchFamily="34" charset="0"/>
                <a:cs typeface="Calibri" panose="020F0502020204030204" pitchFamily="34" charset="0"/>
              </a:rPr>
              <a:t>¿Por qué son importantes los conocimientos sanitarios?</a:t>
            </a:r>
          </a:p>
          <a:p>
            <a:pPr marL="342900" lvl="0" indent="-342900">
              <a:lnSpc>
                <a:spcPct val="107000"/>
              </a:lnSpc>
              <a:buFont typeface="+mj-lt"/>
              <a:buAutoNum type="alphaLcParenR"/>
            </a:pPr>
            <a:r>
              <a:rPr lang="es-ES" sz="1800" dirty="0">
                <a:solidFill>
                  <a:srgbClr val="000000"/>
                </a:solidFill>
                <a:effectLst/>
                <a:latin typeface="Josefin Sans" pitchFamily="2" charset="0"/>
                <a:ea typeface="Calibri" panose="020F0502020204030204" pitchFamily="34" charset="0"/>
                <a:cs typeface="Calibri" panose="020F0502020204030204" pitchFamily="34" charset="0"/>
              </a:rPr>
              <a:t>¿Le cuesta entender la información escrita sobre su problema médico?</a:t>
            </a:r>
          </a:p>
          <a:p>
            <a:pPr marL="342900" lvl="0" indent="-342900">
              <a:lnSpc>
                <a:spcPct val="107000"/>
              </a:lnSpc>
              <a:buFont typeface="+mj-lt"/>
              <a:buAutoNum type="alphaLcParenR"/>
            </a:pPr>
            <a:r>
              <a:rPr lang="es-ES" sz="1800" dirty="0">
                <a:solidFill>
                  <a:srgbClr val="000000"/>
                </a:solidFill>
                <a:effectLst/>
                <a:latin typeface="Josefin Sans" pitchFamily="2" charset="0"/>
                <a:ea typeface="Calibri" panose="020F0502020204030204" pitchFamily="34" charset="0"/>
                <a:cs typeface="Calibri" panose="020F0502020204030204" pitchFamily="34" charset="0"/>
              </a:rPr>
              <a:t>¿Tiene suficiente información para gestionar su salud?</a:t>
            </a:r>
          </a:p>
          <a:p>
            <a:pPr marL="342900" lvl="0" indent="-342900">
              <a:lnSpc>
                <a:spcPct val="107000"/>
              </a:lnSpc>
              <a:buFont typeface="+mj-lt"/>
              <a:buAutoNum type="alphaLcParenR"/>
            </a:pPr>
            <a:r>
              <a:rPr lang="es-ES" sz="1800" dirty="0">
                <a:solidFill>
                  <a:srgbClr val="000000"/>
                </a:solidFill>
                <a:effectLst/>
                <a:latin typeface="Josefin Sans" pitchFamily="2" charset="0"/>
                <a:ea typeface="Calibri" panose="020F0502020204030204" pitchFamily="34" charset="0"/>
                <a:cs typeface="Calibri" panose="020F0502020204030204" pitchFamily="34" charset="0"/>
              </a:rPr>
              <a:t>¿Tiene suficiente información para gestionar su salud?</a:t>
            </a:r>
          </a:p>
          <a:p>
            <a:pPr>
              <a:lnSpc>
                <a:spcPct val="107000"/>
              </a:lnSpc>
              <a:spcAft>
                <a:spcPts val="800"/>
              </a:spcAft>
            </a:pPr>
            <a:r>
              <a:rPr lang="en-US"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2"/>
              </a:rPr>
              <a:t>https://www.oecd.org/skills/piaac/samplequestionsandquestionnaire.htm</a:t>
            </a:r>
            <a:endParaRPr lang="en-US" sz="1800" dirty="0">
              <a:effectLst/>
              <a:latin typeface="Josefin Sans" pitchFamily="2" charset="0"/>
              <a:ea typeface="Calibri" panose="020F0502020204030204" pitchFamily="34" charset="0"/>
              <a:cs typeface="Arial" panose="020B0604020202020204" pitchFamily="34" charset="0"/>
            </a:endParaRPr>
          </a:p>
          <a:p>
            <a:pPr>
              <a:lnSpc>
                <a:spcPct val="107000"/>
              </a:lnSpc>
              <a:spcAft>
                <a:spcPts val="800"/>
              </a:spcAft>
            </a:pPr>
            <a:r>
              <a:rPr lang="en-US"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3"/>
              </a:rPr>
              <a:t>https://www.ahrq.gov/health-literacy/improve/precautions/tool3d.html</a:t>
            </a:r>
            <a:endParaRPr lang="en-US" sz="1800" dirty="0">
              <a:effectLst/>
              <a:latin typeface="Josefin Sans" pitchFamily="2" charset="0"/>
              <a:ea typeface="Calibri" panose="020F0502020204030204" pitchFamily="34" charset="0"/>
              <a:cs typeface="Arial" panose="020B0604020202020204" pitchFamily="34" charset="0"/>
            </a:endParaRPr>
          </a:p>
          <a:p>
            <a:pPr>
              <a:lnSpc>
                <a:spcPct val="107000"/>
              </a:lnSpc>
              <a:spcAft>
                <a:spcPts val="800"/>
              </a:spcAft>
            </a:pPr>
            <a:r>
              <a:rPr lang="en-US"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4"/>
              </a:rPr>
              <a:t>https://www.slideshare.net/HealthEdUS/low-health-literacy-take-our-quiz</a:t>
            </a:r>
            <a:endParaRPr lang="en-US" sz="1800" dirty="0">
              <a:effectLst/>
              <a:latin typeface="Josefin Sans" pitchFamily="2" charset="0"/>
              <a:ea typeface="Calibri" panose="020F0502020204030204" pitchFamily="34" charset="0"/>
              <a:cs typeface="Arial" panose="020B0604020202020204" pitchFamily="34" charset="0"/>
            </a:endParaRPr>
          </a:p>
          <a:p>
            <a:r>
              <a:rPr lang="en-US"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5"/>
              </a:rPr>
              <a:t>https://www.surveymonkey.co.uk/r/HHLShealthliteracyquiz</a:t>
            </a:r>
            <a:endParaRPr lang="en-US" dirty="0">
              <a:latin typeface="Josefin Sans" pitchFamily="2" charset="0"/>
            </a:endParaRPr>
          </a:p>
        </p:txBody>
      </p:sp>
    </p:spTree>
    <p:extLst>
      <p:ext uri="{BB962C8B-B14F-4D97-AF65-F5344CB8AC3E}">
        <p14:creationId xmlns:p14="http://schemas.microsoft.com/office/powerpoint/2010/main" val="27140997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A43D29-1FC5-4429-B858-96CA4FCD6A13}"/>
              </a:ext>
            </a:extLst>
          </p:cNvPr>
          <p:cNvSpPr>
            <a:spLocks noGrp="1"/>
          </p:cNvSpPr>
          <p:nvPr>
            <p:ph type="body" sz="quarter" idx="17"/>
          </p:nvPr>
        </p:nvSpPr>
        <p:spPr>
          <a:xfrm>
            <a:off x="600706" y="436926"/>
            <a:ext cx="10512420" cy="729873"/>
          </a:xfrm>
        </p:spPr>
        <p:txBody>
          <a:bodyPr/>
          <a:lstStyle/>
          <a:p>
            <a:r>
              <a:rPr lang="en-US" dirty="0" err="1"/>
              <a:t>Conclusiones</a:t>
            </a:r>
            <a:endParaRPr lang="en-US" dirty="0"/>
          </a:p>
          <a:p>
            <a:endParaRPr lang="en-US" dirty="0"/>
          </a:p>
        </p:txBody>
      </p:sp>
      <p:sp>
        <p:nvSpPr>
          <p:cNvPr id="4" name="Text Placeholder 3">
            <a:extLst>
              <a:ext uri="{FF2B5EF4-FFF2-40B4-BE49-F238E27FC236}">
                <a16:creationId xmlns:a16="http://schemas.microsoft.com/office/drawing/2014/main" id="{EB856DE5-0FAB-4455-92DF-009AFA173998}"/>
              </a:ext>
            </a:extLst>
          </p:cNvPr>
          <p:cNvSpPr>
            <a:spLocks noGrp="1"/>
          </p:cNvSpPr>
          <p:nvPr>
            <p:ph type="body" sz="quarter" idx="16"/>
          </p:nvPr>
        </p:nvSpPr>
        <p:spPr>
          <a:xfrm>
            <a:off x="515681" y="1944000"/>
            <a:ext cx="5477539" cy="3351013"/>
          </a:xfrm>
        </p:spPr>
        <p:txBody>
          <a:bodyPr>
            <a:normAutofit/>
          </a:bodyPr>
          <a:lstStyle/>
          <a:p>
            <a:pPr lvl="0">
              <a:lnSpc>
                <a:spcPct val="107000"/>
              </a:lnSpc>
              <a:spcAft>
                <a:spcPts val="800"/>
              </a:spcAft>
            </a:pPr>
            <a:br>
              <a:rPr lang="en-US" sz="18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dirty="0"/>
          </a:p>
        </p:txBody>
      </p:sp>
      <p:sp>
        <p:nvSpPr>
          <p:cNvPr id="5" name="TextBox 4">
            <a:extLst>
              <a:ext uri="{FF2B5EF4-FFF2-40B4-BE49-F238E27FC236}">
                <a16:creationId xmlns:a16="http://schemas.microsoft.com/office/drawing/2014/main" id="{62144575-68C8-48C5-BA58-F64B7A9E9DFC}"/>
              </a:ext>
            </a:extLst>
          </p:cNvPr>
          <p:cNvSpPr txBox="1"/>
          <p:nvPr/>
        </p:nvSpPr>
        <p:spPr>
          <a:xfrm>
            <a:off x="6294474" y="1944000"/>
            <a:ext cx="5241852" cy="656590"/>
          </a:xfrm>
          <a:prstGeom prst="rect">
            <a:avLst/>
          </a:prstGeom>
          <a:noFill/>
        </p:spPr>
        <p:txBody>
          <a:bodyPr wrap="square" rtlCol="0">
            <a:spAutoFit/>
          </a:bodyPr>
          <a:lstStyle/>
          <a:p>
            <a:pPr lvl="0">
              <a:spcAft>
                <a:spcPts val="800"/>
              </a:spcAft>
            </a:pPr>
            <a:endParaRPr lang="en-US" sz="1500" dirty="0">
              <a:solidFill>
                <a:srgbClr val="000000"/>
              </a:solidFill>
              <a:latin typeface="Josefin Sans" pitchFamily="2" charset="0"/>
              <a:ea typeface="Calibri" panose="020F0502020204030204" pitchFamily="34" charset="0"/>
              <a:cs typeface="Calibri" panose="020F0502020204030204" pitchFamily="34" charset="0"/>
            </a:endParaRPr>
          </a:p>
          <a:p>
            <a:pPr lvl="0">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400E3DF0-1E2A-E5A3-633B-395235747263}"/>
              </a:ext>
            </a:extLst>
          </p:cNvPr>
          <p:cNvSpPr txBox="1"/>
          <p:nvPr/>
        </p:nvSpPr>
        <p:spPr>
          <a:xfrm>
            <a:off x="515681" y="1166799"/>
            <a:ext cx="11020645" cy="5564985"/>
          </a:xfrm>
          <a:prstGeom prst="rect">
            <a:avLst/>
          </a:prstGeom>
          <a:noFill/>
        </p:spPr>
        <p:txBody>
          <a:bodyPr wrap="square">
            <a:spAutoFit/>
          </a:bodyPr>
          <a:lstStyle/>
          <a:p>
            <a:pPr algn="just">
              <a:lnSpc>
                <a:spcPct val="150000"/>
              </a:lnSpc>
              <a:spcAft>
                <a:spcPts val="800"/>
              </a:spcAft>
            </a:pPr>
            <a:r>
              <a:rPr lang="es-ES" sz="1500" dirty="0">
                <a:effectLst/>
                <a:latin typeface="Josefin Sans" pitchFamily="2" charset="0"/>
                <a:ea typeface="Calibri" panose="020F0502020204030204" pitchFamily="34" charset="0"/>
                <a:cs typeface="Times New Roman" panose="02020603050405020304" pitchFamily="18" charset="0"/>
              </a:rPr>
              <a:t>Los módulos de este curso han tratado de interconectar los conceptos de educación de adultos dentro del papel del profesional de la salud y la atención a través de la prescripción social. Principalmente para mejorar la comprensión del impacto de la alfabetización sanitaria en la vida de las personas con mala salud mental y proporcionar soluciones alternativas para mejorar los resultados de salud.</a:t>
            </a:r>
          </a:p>
          <a:p>
            <a:pPr algn="just">
              <a:lnSpc>
                <a:spcPct val="150000"/>
              </a:lnSpc>
              <a:spcAft>
                <a:spcPts val="800"/>
              </a:spcAft>
            </a:pPr>
            <a:r>
              <a:rPr lang="es-ES" sz="1500" dirty="0">
                <a:latin typeface="Josefin Sans" pitchFamily="2" charset="0"/>
                <a:ea typeface="Calibri" panose="020F0502020204030204" pitchFamily="34" charset="0"/>
                <a:cs typeface="Times New Roman" panose="02020603050405020304" pitchFamily="18" charset="0"/>
              </a:rPr>
              <a:t>En primer lugar, era crucial examinar y comprender el papel de un profesional de la salud, con el fin de identificar y separar más fácilmente su función adicional y su base de habilidades dentro de los conceptos de la educación de adultos que pueden apuntalar y mejorar su práctica en los entornos sanitarios. En segundo lugar, dado que la comunicación efectiva es una habilidad clave en un educador de adultos, los módulos han explorado esto en relación con la alfabetización sanitaria centrándose en la capacidad de comprender y utilizar la información sobre la atención sanitaria necesaria para la toma de decisiones adecuada. </a:t>
            </a:r>
          </a:p>
          <a:p>
            <a:pPr algn="just">
              <a:lnSpc>
                <a:spcPct val="150000"/>
              </a:lnSpc>
              <a:spcAft>
                <a:spcPts val="800"/>
              </a:spcAft>
            </a:pPr>
            <a:r>
              <a:rPr lang="es-ES" sz="1500" dirty="0">
                <a:effectLst/>
                <a:latin typeface="Josefin Sans" pitchFamily="2" charset="0"/>
                <a:ea typeface="Calibri" panose="020F0502020204030204" pitchFamily="34" charset="0"/>
                <a:cs typeface="Times New Roman" panose="02020603050405020304" pitchFamily="18" charset="0"/>
              </a:rPr>
              <a:t>Es crucial la necesidad de hacer más para que más personas tengan acceso a cursos de educación sanitaria y puedan cuidar su salud. La educación sanitaria debe ser accesible y asequible para todos y de alta calidad</a:t>
            </a:r>
            <a:r>
              <a:rPr lang="en-US" sz="1500" dirty="0">
                <a:effectLst/>
                <a:latin typeface="Josefin Sans" pitchFamily="2" charset="0"/>
                <a:ea typeface="Calibri" panose="020F0502020204030204" pitchFamily="34" charset="0"/>
                <a:cs typeface="Times New Roman" panose="02020603050405020304" pitchFamily="18" charset="0"/>
              </a:rPr>
              <a:t>. </a:t>
            </a:r>
            <a:r>
              <a:rPr lang="es-ES" sz="1500" dirty="0">
                <a:effectLst/>
                <a:latin typeface="Josefin Sans" pitchFamily="2" charset="0"/>
                <a:ea typeface="Calibri" panose="020F0502020204030204" pitchFamily="34" charset="0"/>
                <a:cs typeface="Times New Roman" panose="02020603050405020304" pitchFamily="18" charset="0"/>
              </a:rPr>
              <a:t>Es necesario apoyar la educación de adultos para que más personas puedan acceder a ella, ya que se ha demostrado que el aprendizaje crea una sensación de bienestar y felicidad personal para el alumno. Es una forma estupenda de mantenerse sano y feliz, pero también de luchar contra las enfermedades mentales de forma natural</a:t>
            </a:r>
            <a:r>
              <a:rPr lang="en-US" sz="1500" dirty="0">
                <a:effectLst/>
                <a:latin typeface="Josefin Sans" pitchFamily="2" charset="0"/>
                <a:ea typeface="Calibri" panose="020F0502020204030204" pitchFamily="34" charset="0"/>
                <a:cs typeface="Times New Roman" panose="02020603050405020304" pitchFamily="18" charset="0"/>
              </a:rPr>
              <a:t>.</a:t>
            </a:r>
            <a:endParaRPr lang="en-US" sz="15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835999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A43D29-1FC5-4429-B858-96CA4FCD6A13}"/>
              </a:ext>
            </a:extLst>
          </p:cNvPr>
          <p:cNvSpPr>
            <a:spLocks noGrp="1"/>
          </p:cNvSpPr>
          <p:nvPr>
            <p:ph type="body" sz="quarter" idx="17"/>
          </p:nvPr>
        </p:nvSpPr>
        <p:spPr/>
        <p:txBody>
          <a:bodyPr/>
          <a:lstStyle/>
          <a:p>
            <a:r>
              <a:rPr lang="en-US" dirty="0" err="1"/>
              <a:t>Conclusiones</a:t>
            </a:r>
            <a:endParaRPr lang="en-US" dirty="0"/>
          </a:p>
          <a:p>
            <a:endParaRPr lang="en-US" dirty="0"/>
          </a:p>
        </p:txBody>
      </p:sp>
      <p:sp>
        <p:nvSpPr>
          <p:cNvPr id="4" name="Text Placeholder 3">
            <a:extLst>
              <a:ext uri="{FF2B5EF4-FFF2-40B4-BE49-F238E27FC236}">
                <a16:creationId xmlns:a16="http://schemas.microsoft.com/office/drawing/2014/main" id="{EB856DE5-0FAB-4455-92DF-009AFA173998}"/>
              </a:ext>
            </a:extLst>
          </p:cNvPr>
          <p:cNvSpPr>
            <a:spLocks noGrp="1"/>
          </p:cNvSpPr>
          <p:nvPr>
            <p:ph type="body" sz="quarter" idx="16"/>
          </p:nvPr>
        </p:nvSpPr>
        <p:spPr>
          <a:xfrm>
            <a:off x="515681" y="1944000"/>
            <a:ext cx="5477539" cy="3351013"/>
          </a:xfrm>
        </p:spPr>
        <p:txBody>
          <a:bodyPr>
            <a:normAutofit/>
          </a:bodyPr>
          <a:lstStyle/>
          <a:p>
            <a:pPr lvl="0">
              <a:lnSpc>
                <a:spcPct val="107000"/>
              </a:lnSpc>
              <a:spcAft>
                <a:spcPts val="800"/>
              </a:spcAft>
            </a:pPr>
            <a:br>
              <a:rPr lang="en-US" sz="18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dirty="0"/>
          </a:p>
        </p:txBody>
      </p:sp>
      <p:sp>
        <p:nvSpPr>
          <p:cNvPr id="5" name="TextBox 4">
            <a:extLst>
              <a:ext uri="{FF2B5EF4-FFF2-40B4-BE49-F238E27FC236}">
                <a16:creationId xmlns:a16="http://schemas.microsoft.com/office/drawing/2014/main" id="{62144575-68C8-48C5-BA58-F64B7A9E9DFC}"/>
              </a:ext>
            </a:extLst>
          </p:cNvPr>
          <p:cNvSpPr txBox="1"/>
          <p:nvPr/>
        </p:nvSpPr>
        <p:spPr>
          <a:xfrm>
            <a:off x="6294474" y="1944000"/>
            <a:ext cx="5241852" cy="656590"/>
          </a:xfrm>
          <a:prstGeom prst="rect">
            <a:avLst/>
          </a:prstGeom>
          <a:noFill/>
        </p:spPr>
        <p:txBody>
          <a:bodyPr wrap="square" rtlCol="0">
            <a:spAutoFit/>
          </a:bodyPr>
          <a:lstStyle/>
          <a:p>
            <a:pPr lvl="0">
              <a:spcAft>
                <a:spcPts val="800"/>
              </a:spcAft>
            </a:pPr>
            <a:endParaRPr lang="en-US" sz="1500" dirty="0">
              <a:solidFill>
                <a:srgbClr val="000000"/>
              </a:solidFill>
              <a:latin typeface="Josefin Sans" pitchFamily="2" charset="0"/>
              <a:ea typeface="Calibri" panose="020F0502020204030204" pitchFamily="34" charset="0"/>
              <a:cs typeface="Calibri" panose="020F0502020204030204" pitchFamily="34" charset="0"/>
            </a:endParaRPr>
          </a:p>
          <a:p>
            <a:pPr lvl="0">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400E3DF0-1E2A-E5A3-633B-395235747263}"/>
              </a:ext>
            </a:extLst>
          </p:cNvPr>
          <p:cNvSpPr txBox="1"/>
          <p:nvPr/>
        </p:nvSpPr>
        <p:spPr>
          <a:xfrm>
            <a:off x="552894" y="1310457"/>
            <a:ext cx="10880652" cy="5015476"/>
          </a:xfrm>
          <a:prstGeom prst="rect">
            <a:avLst/>
          </a:prstGeom>
          <a:noFill/>
        </p:spPr>
        <p:txBody>
          <a:bodyPr wrap="square">
            <a:spAutoFit/>
          </a:bodyPr>
          <a:lstStyle/>
          <a:p>
            <a:pPr algn="just">
              <a:lnSpc>
                <a:spcPct val="150000"/>
              </a:lnSpc>
              <a:spcAft>
                <a:spcPts val="800"/>
              </a:spcAft>
            </a:pPr>
            <a:r>
              <a:rPr lang="es-ES" sz="1400" dirty="0">
                <a:effectLst/>
                <a:latin typeface="Josefin Sans" pitchFamily="2" charset="0"/>
                <a:ea typeface="Calibri" panose="020F0502020204030204" pitchFamily="34" charset="0"/>
                <a:cs typeface="Times New Roman" panose="02020603050405020304" pitchFamily="18" charset="0"/>
              </a:rPr>
              <a:t>Las necesidades de bienestar de las comunidades y los países cambian constantemente y la NECESIDAD de un aprendizaje continuo de los adultos como parte de la carrera de un profesional sanitario y asistencial nunca fue más evidente que en 2022, tras la epidemia mundial de COVID 19. Los profesionales de la salud y la asistencia tienen un enorme papel que desempeñar en el proceso de recuperación y el proyecto ACTIVATE está diseñado para garantizar que los enfoques no médicos deben formar parte de esa respuesta.  Este curso de formación para profesionales ha esbozado, a lo largo del Tema 1, los conceptos clave en los que se basa la prescripción social como modelo de atención alternativa, además de examinar la aplicación práctica de estos conceptos.  En el Tema 2 se ha centrado en la multifuncionalidad del papel de los profesionales de la salud y la asistencia, fomentando la utilización de los conceptos de la educación de adultos para promover y fomentar la adopción de las prescripciones sociales entre las poblaciones vulnerables</a:t>
            </a:r>
            <a:r>
              <a:rPr lang="en-GB" sz="1400" dirty="0">
                <a:effectLst/>
                <a:latin typeface="Josefin Sans" pitchFamily="2" charset="0"/>
                <a:ea typeface="Calibri" panose="020F0502020204030204" pitchFamily="34" charset="0"/>
                <a:cs typeface="Times New Roman" panose="02020603050405020304" pitchFamily="18" charset="0"/>
              </a:rPr>
              <a:t>.</a:t>
            </a:r>
          </a:p>
          <a:p>
            <a:pPr algn="just">
              <a:lnSpc>
                <a:spcPct val="150000"/>
              </a:lnSpc>
              <a:spcAft>
                <a:spcPts val="800"/>
              </a:spcAft>
            </a:pPr>
            <a:r>
              <a:rPr lang="es-ES" sz="1400" dirty="0">
                <a:effectLst/>
                <a:latin typeface="Josefin Sans" pitchFamily="2" charset="0"/>
                <a:ea typeface="Calibri" panose="020F0502020204030204" pitchFamily="34" charset="0"/>
                <a:cs typeface="Times New Roman" panose="02020603050405020304" pitchFamily="18" charset="0"/>
              </a:rPr>
              <a:t>El proyecto ACTIVATE entiende que esto requerirá tiempo y esfuerzo por parte de los profesionales de la salud, pero espera que el impacto y el potencial de la prescripción social entre las personas con mala salud mental superen cualquier duda que puedan tener de que será un tiempo y un esfuerzo bien empleado. Este curso de formación proporciona información útil, acceso a recursos útiles y oportunidades de aprendizaje que permitirán no sólo la actualización de los profesionales de la salud y la atención, sino también la utilización de los conceptos de educación de adultos que mejorarán los resultados de la salud en general, no sólo para los más necesitados de la alfabetización sanitaria, sino en toda la sociedad.</a:t>
            </a:r>
            <a:endParaRPr lang="en-US" sz="18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015170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E6DE0993-E0B5-3F4A-AE6F-4417B7D377A7}"/>
              </a:ext>
            </a:extLst>
          </p:cNvPr>
          <p:cNvSpPr>
            <a:spLocks noGrp="1"/>
          </p:cNvSpPr>
          <p:nvPr>
            <p:ph type="body" sz="quarter" idx="16"/>
          </p:nvPr>
        </p:nvSpPr>
        <p:spPr/>
        <p:txBody>
          <a:bodyPr>
            <a:normAutofit fontScale="85000" lnSpcReduction="10000"/>
          </a:bodyPr>
          <a:lstStyle/>
          <a:p>
            <a:r>
              <a:rPr lang="en-US" dirty="0" err="1"/>
              <a:t>Esperamos</a:t>
            </a:r>
            <a:r>
              <a:rPr lang="en-US" dirty="0"/>
              <a:t> que </a:t>
            </a:r>
            <a:r>
              <a:rPr lang="en-US" dirty="0" err="1"/>
              <a:t>este</a:t>
            </a:r>
            <a:r>
              <a:rPr lang="en-US" dirty="0"/>
              <a:t> </a:t>
            </a:r>
            <a:r>
              <a:rPr lang="en-US" dirty="0" err="1"/>
              <a:t>curso</a:t>
            </a:r>
            <a:r>
              <a:rPr lang="en-US" dirty="0"/>
              <a:t> </a:t>
            </a:r>
            <a:r>
              <a:rPr lang="en-US" dirty="0" err="1"/>
              <a:t>te</a:t>
            </a:r>
            <a:r>
              <a:rPr lang="en-US" dirty="0"/>
              <a:t> </a:t>
            </a:r>
            <a:r>
              <a:rPr lang="en-US" dirty="0" err="1"/>
              <a:t>haya</a:t>
            </a:r>
            <a:r>
              <a:rPr lang="en-US" dirty="0"/>
              <a:t> </a:t>
            </a:r>
            <a:r>
              <a:rPr lang="en-US" dirty="0" err="1"/>
              <a:t>resultado</a:t>
            </a:r>
            <a:r>
              <a:rPr lang="en-US" dirty="0"/>
              <a:t> </a:t>
            </a:r>
            <a:r>
              <a:rPr lang="en-US" dirty="0" err="1"/>
              <a:t>útil</a:t>
            </a:r>
            <a:endParaRPr lang="en-US" dirty="0"/>
          </a:p>
        </p:txBody>
      </p:sp>
      <p:sp>
        <p:nvSpPr>
          <p:cNvPr id="88" name="Text Placeholder 87">
            <a:extLst>
              <a:ext uri="{FF2B5EF4-FFF2-40B4-BE49-F238E27FC236}">
                <a16:creationId xmlns:a16="http://schemas.microsoft.com/office/drawing/2014/main" id="{8D90A2CC-F560-074D-A915-F7AEB94663E5}"/>
              </a:ext>
            </a:extLst>
          </p:cNvPr>
          <p:cNvSpPr>
            <a:spLocks noGrp="1"/>
          </p:cNvSpPr>
          <p:nvPr>
            <p:ph type="body" sz="quarter" idx="17"/>
          </p:nvPr>
        </p:nvSpPr>
        <p:spPr/>
        <p:txBody>
          <a:bodyPr/>
          <a:lstStyle/>
          <a:p>
            <a:r>
              <a:rPr lang="en-US" dirty="0" err="1"/>
              <a:t>Muchas</a:t>
            </a:r>
            <a:r>
              <a:rPr lang="en-US" dirty="0"/>
              <a:t> gracias</a:t>
            </a:r>
          </a:p>
        </p:txBody>
      </p:sp>
    </p:spTree>
    <p:extLst>
      <p:ext uri="{BB962C8B-B14F-4D97-AF65-F5344CB8AC3E}">
        <p14:creationId xmlns:p14="http://schemas.microsoft.com/office/powerpoint/2010/main" val="479521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78755-BDC6-C241-9099-14691C1EE2D9}"/>
              </a:ext>
            </a:extLst>
          </p:cNvPr>
          <p:cNvSpPr>
            <a:spLocks noGrp="1"/>
          </p:cNvSpPr>
          <p:nvPr>
            <p:ph type="body" sz="quarter" idx="16"/>
          </p:nvPr>
        </p:nvSpPr>
        <p:spPr>
          <a:xfrm>
            <a:off x="438619" y="1271741"/>
            <a:ext cx="3222232" cy="785651"/>
          </a:xfrm>
        </p:spPr>
        <p:txBody>
          <a:bodyPr>
            <a:normAutofit fontScale="92500" lnSpcReduction="10000"/>
          </a:bodyPr>
          <a:lstStyle/>
          <a:p>
            <a:pPr lvl="0" algn="ctr">
              <a:lnSpc>
                <a:spcPct val="150000"/>
              </a:lnSpc>
            </a:pPr>
            <a:r>
              <a:rPr lang="es-ES" sz="1800" b="1" dirty="0">
                <a:effectLst/>
                <a:latin typeface="Amatic SC" panose="00000500000000000000" pitchFamily="2" charset="-79"/>
                <a:ea typeface="Times New Roman" panose="02020603050405020304" pitchFamily="18" charset="0"/>
                <a:cs typeface="Amatic SC" panose="00000500000000000000" pitchFamily="2" charset="-79"/>
              </a:rPr>
              <a:t>Los elementos clave de la prescripción social </a:t>
            </a:r>
            <a:r>
              <a:rPr lang="en-GB" sz="1800" b="1" dirty="0">
                <a:effectLst/>
                <a:latin typeface="Amatic SC" panose="00000500000000000000" pitchFamily="2" charset="-79"/>
                <a:ea typeface="Times New Roman" panose="02020603050405020304" pitchFamily="18" charset="0"/>
                <a:cs typeface="Amatic SC" panose="00000500000000000000" pitchFamily="2" charset="-79"/>
              </a:rPr>
              <a:t>	</a:t>
            </a:r>
            <a:r>
              <a:rPr lang="en-GB" sz="1800" b="1"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CB9824A5-2B3E-9B4C-99B9-F40DDFDE243B}"/>
              </a:ext>
            </a:extLst>
          </p:cNvPr>
          <p:cNvSpPr>
            <a:spLocks noGrp="1"/>
          </p:cNvSpPr>
          <p:nvPr>
            <p:ph type="body" sz="quarter" idx="18"/>
          </p:nvPr>
        </p:nvSpPr>
        <p:spPr/>
        <p:txBody>
          <a:bodyPr/>
          <a:lstStyle/>
          <a:p>
            <a:r>
              <a:rPr lang="es-ES" sz="2400" dirty="0">
                <a:solidFill>
                  <a:srgbClr val="FFC000"/>
                </a:solidFill>
              </a:rPr>
              <a:t>Resultado de aprendizaje clave 03</a:t>
            </a:r>
          </a:p>
        </p:txBody>
      </p:sp>
      <p:sp>
        <p:nvSpPr>
          <p:cNvPr id="5" name="Text Placeholder 4">
            <a:extLst>
              <a:ext uri="{FF2B5EF4-FFF2-40B4-BE49-F238E27FC236}">
                <a16:creationId xmlns:a16="http://schemas.microsoft.com/office/drawing/2014/main" id="{96447904-715D-5B45-87A1-2376457CC5E9}"/>
              </a:ext>
            </a:extLst>
          </p:cNvPr>
          <p:cNvSpPr>
            <a:spLocks noGrp="1"/>
          </p:cNvSpPr>
          <p:nvPr>
            <p:ph type="body" sz="quarter" idx="19"/>
          </p:nvPr>
        </p:nvSpPr>
        <p:spPr>
          <a:xfrm>
            <a:off x="166255" y="2697936"/>
            <a:ext cx="2569440" cy="684000"/>
          </a:xfrm>
        </p:spPr>
        <p:txBody>
          <a:bodyPr/>
          <a:lstStyle/>
          <a:p>
            <a:r>
              <a:rPr lang="es-ES" sz="2400" dirty="0">
                <a:solidFill>
                  <a:srgbClr val="FFC000"/>
                </a:solidFill>
              </a:rPr>
              <a:t>Resultado de aprendizaje clave 02</a:t>
            </a:r>
            <a:endParaRPr lang="en-US" sz="2400" dirty="0">
              <a:solidFill>
                <a:srgbClr val="FFC000"/>
              </a:solidFill>
            </a:endParaRPr>
          </a:p>
        </p:txBody>
      </p:sp>
      <p:sp>
        <p:nvSpPr>
          <p:cNvPr id="6" name="Text Placeholder 5">
            <a:extLst>
              <a:ext uri="{FF2B5EF4-FFF2-40B4-BE49-F238E27FC236}">
                <a16:creationId xmlns:a16="http://schemas.microsoft.com/office/drawing/2014/main" id="{5B89E384-E7F2-FC4E-B344-286643604AE6}"/>
              </a:ext>
            </a:extLst>
          </p:cNvPr>
          <p:cNvSpPr>
            <a:spLocks noGrp="1"/>
          </p:cNvSpPr>
          <p:nvPr>
            <p:ph type="body" sz="quarter" idx="20"/>
          </p:nvPr>
        </p:nvSpPr>
        <p:spPr/>
        <p:txBody>
          <a:bodyPr/>
          <a:lstStyle/>
          <a:p>
            <a:r>
              <a:rPr lang="es-ES" sz="2400" dirty="0">
                <a:solidFill>
                  <a:srgbClr val="FFC000"/>
                </a:solidFill>
              </a:rPr>
              <a:t>Resultado de aprendizaje clave 01</a:t>
            </a:r>
            <a:endParaRPr lang="en-US" sz="2400" dirty="0">
              <a:solidFill>
                <a:srgbClr val="FFC000"/>
              </a:solidFill>
            </a:endParaRPr>
          </a:p>
        </p:txBody>
      </p:sp>
      <p:sp>
        <p:nvSpPr>
          <p:cNvPr id="43" name="Text Placeholder 42">
            <a:extLst>
              <a:ext uri="{FF2B5EF4-FFF2-40B4-BE49-F238E27FC236}">
                <a16:creationId xmlns:a16="http://schemas.microsoft.com/office/drawing/2014/main" id="{87B017AC-EE82-C046-BE09-92231B41A4BF}"/>
              </a:ext>
            </a:extLst>
          </p:cNvPr>
          <p:cNvSpPr>
            <a:spLocks noGrp="1"/>
          </p:cNvSpPr>
          <p:nvPr>
            <p:ph type="body" sz="quarter" idx="21"/>
          </p:nvPr>
        </p:nvSpPr>
        <p:spPr/>
        <p:txBody>
          <a:bodyPr/>
          <a:lstStyle/>
          <a:p>
            <a:r>
              <a:rPr lang="es-ES" sz="2400" dirty="0">
                <a:solidFill>
                  <a:srgbClr val="FFC000"/>
                </a:solidFill>
              </a:rPr>
              <a:t>Resultado de aprendizaje clave 06</a:t>
            </a:r>
            <a:endParaRPr lang="en-US" sz="2400" dirty="0">
              <a:solidFill>
                <a:srgbClr val="FFC000"/>
              </a:solidFill>
            </a:endParaRPr>
          </a:p>
        </p:txBody>
      </p:sp>
      <p:sp>
        <p:nvSpPr>
          <p:cNvPr id="50" name="Text Placeholder 49">
            <a:extLst>
              <a:ext uri="{FF2B5EF4-FFF2-40B4-BE49-F238E27FC236}">
                <a16:creationId xmlns:a16="http://schemas.microsoft.com/office/drawing/2014/main" id="{5FF76308-5222-4C43-83DC-9497721620E9}"/>
              </a:ext>
            </a:extLst>
          </p:cNvPr>
          <p:cNvSpPr>
            <a:spLocks noGrp="1"/>
          </p:cNvSpPr>
          <p:nvPr>
            <p:ph type="body" sz="quarter" idx="22"/>
          </p:nvPr>
        </p:nvSpPr>
        <p:spPr>
          <a:xfrm>
            <a:off x="9371882" y="2687418"/>
            <a:ext cx="2492067" cy="684000"/>
          </a:xfrm>
        </p:spPr>
        <p:txBody>
          <a:bodyPr/>
          <a:lstStyle/>
          <a:p>
            <a:r>
              <a:rPr lang="es-ES" sz="2400" dirty="0">
                <a:solidFill>
                  <a:srgbClr val="FFC000"/>
                </a:solidFill>
              </a:rPr>
              <a:t>Resultado de aprendizaje clave 05</a:t>
            </a:r>
          </a:p>
        </p:txBody>
      </p:sp>
      <p:sp>
        <p:nvSpPr>
          <p:cNvPr id="51" name="Text Placeholder 50">
            <a:extLst>
              <a:ext uri="{FF2B5EF4-FFF2-40B4-BE49-F238E27FC236}">
                <a16:creationId xmlns:a16="http://schemas.microsoft.com/office/drawing/2014/main" id="{25A75075-AAE3-7B4E-9DEF-7DBE76CDC4E7}"/>
              </a:ext>
            </a:extLst>
          </p:cNvPr>
          <p:cNvSpPr>
            <a:spLocks noGrp="1"/>
          </p:cNvSpPr>
          <p:nvPr>
            <p:ph type="body" sz="quarter" idx="23"/>
          </p:nvPr>
        </p:nvSpPr>
        <p:spPr/>
        <p:txBody>
          <a:bodyPr/>
          <a:lstStyle/>
          <a:p>
            <a:r>
              <a:rPr lang="es-ES" sz="2400" dirty="0">
                <a:solidFill>
                  <a:srgbClr val="FFC000"/>
                </a:solidFill>
              </a:rPr>
              <a:t>Resultado de aprendizaje clave 04</a:t>
            </a:r>
            <a:endParaRPr lang="en-US" sz="2400" dirty="0">
              <a:solidFill>
                <a:srgbClr val="FFC000"/>
              </a:solidFill>
            </a:endParaRPr>
          </a:p>
        </p:txBody>
      </p:sp>
      <p:sp>
        <p:nvSpPr>
          <p:cNvPr id="52" name="Text Placeholder 51">
            <a:extLst>
              <a:ext uri="{FF2B5EF4-FFF2-40B4-BE49-F238E27FC236}">
                <a16:creationId xmlns:a16="http://schemas.microsoft.com/office/drawing/2014/main" id="{FC4477B5-E98E-4847-B8DA-20918D4E1B8A}"/>
              </a:ext>
            </a:extLst>
          </p:cNvPr>
          <p:cNvSpPr>
            <a:spLocks noGrp="1"/>
          </p:cNvSpPr>
          <p:nvPr>
            <p:ph type="body" sz="quarter" idx="24"/>
          </p:nvPr>
        </p:nvSpPr>
        <p:spPr/>
        <p:txBody>
          <a:bodyPr>
            <a:normAutofit fontScale="92500" lnSpcReduction="10000"/>
          </a:bodyPr>
          <a:lstStyle/>
          <a:p>
            <a:pPr algn="ctr"/>
            <a:r>
              <a:rPr lang="es-ES" sz="1800" b="1" dirty="0">
                <a:effectLst/>
                <a:latin typeface="Amatic SC" panose="00000500000000000000" pitchFamily="2" charset="-79"/>
                <a:ea typeface="Calibri" panose="020F0502020204030204" pitchFamily="34" charset="0"/>
                <a:cs typeface="Amatic SC" panose="00000500000000000000" pitchFamily="2" charset="-79"/>
              </a:rPr>
              <a:t>¿Por qué la prescripción social pasa a primer plano en la prestación de cuidados centrados en la persona? </a:t>
            </a:r>
            <a:endParaRPr lang="en-US" dirty="0"/>
          </a:p>
        </p:txBody>
      </p:sp>
      <p:sp>
        <p:nvSpPr>
          <p:cNvPr id="53" name="Text Placeholder 52">
            <a:extLst>
              <a:ext uri="{FF2B5EF4-FFF2-40B4-BE49-F238E27FC236}">
                <a16:creationId xmlns:a16="http://schemas.microsoft.com/office/drawing/2014/main" id="{7BD93146-1231-3847-95E9-F705F73BBA56}"/>
              </a:ext>
            </a:extLst>
          </p:cNvPr>
          <p:cNvSpPr>
            <a:spLocks noGrp="1"/>
          </p:cNvSpPr>
          <p:nvPr>
            <p:ph type="body" sz="quarter" idx="25"/>
          </p:nvPr>
        </p:nvSpPr>
        <p:spPr/>
        <p:txBody>
          <a:bodyPr>
            <a:normAutofit fontScale="85000" lnSpcReduction="10000"/>
          </a:bodyPr>
          <a:lstStyle/>
          <a:p>
            <a:pPr algn="ctr"/>
            <a:r>
              <a:rPr lang="es-ES" sz="1800" b="1" dirty="0">
                <a:effectLst/>
                <a:latin typeface="Amatic SC" panose="00000500000000000000" pitchFamily="2" charset="-79"/>
                <a:ea typeface="Times New Roman" panose="02020603050405020304" pitchFamily="18" charset="0"/>
                <a:cs typeface="Amatic SC" panose="00000500000000000000" pitchFamily="2" charset="-79"/>
              </a:rPr>
              <a:t>Dónde está ocurriendo, tanto cerca de usted como accediendo a ejemplos de toda Europa </a:t>
            </a:r>
            <a:endParaRPr lang="en-US" dirty="0"/>
          </a:p>
        </p:txBody>
      </p:sp>
      <p:sp>
        <p:nvSpPr>
          <p:cNvPr id="54" name="Text Placeholder 53">
            <a:extLst>
              <a:ext uri="{FF2B5EF4-FFF2-40B4-BE49-F238E27FC236}">
                <a16:creationId xmlns:a16="http://schemas.microsoft.com/office/drawing/2014/main" id="{91595EAF-6FBA-1245-9FF4-3E6872977613}"/>
              </a:ext>
            </a:extLst>
          </p:cNvPr>
          <p:cNvSpPr>
            <a:spLocks noGrp="1"/>
          </p:cNvSpPr>
          <p:nvPr>
            <p:ph type="body" sz="quarter" idx="26"/>
          </p:nvPr>
        </p:nvSpPr>
        <p:spPr/>
        <p:txBody>
          <a:bodyPr>
            <a:normAutofit/>
          </a:bodyPr>
          <a:lstStyle/>
          <a:p>
            <a:pPr algn="ctr"/>
            <a:r>
              <a:rPr lang="es-ES" sz="1800" b="1" dirty="0">
                <a:effectLst/>
                <a:latin typeface="Amatic SC" panose="00000500000000000000" pitchFamily="2" charset="-79"/>
                <a:ea typeface="Calibri" panose="020F0502020204030204" pitchFamily="34" charset="0"/>
                <a:cs typeface="Amatic SC" panose="00000500000000000000" pitchFamily="2" charset="-79"/>
              </a:rPr>
              <a:t>Cómo ser un prescriptor social más eficaz </a:t>
            </a:r>
          </a:p>
          <a:p>
            <a:endParaRPr lang="en-US" dirty="0"/>
          </a:p>
        </p:txBody>
      </p:sp>
      <p:sp>
        <p:nvSpPr>
          <p:cNvPr id="55" name="Text Placeholder 54">
            <a:extLst>
              <a:ext uri="{FF2B5EF4-FFF2-40B4-BE49-F238E27FC236}">
                <a16:creationId xmlns:a16="http://schemas.microsoft.com/office/drawing/2014/main" id="{1D7BF000-8A51-D049-AADD-B3198CCEA43E}"/>
              </a:ext>
            </a:extLst>
          </p:cNvPr>
          <p:cNvSpPr>
            <a:spLocks noGrp="1"/>
          </p:cNvSpPr>
          <p:nvPr>
            <p:ph type="body" sz="quarter" idx="27"/>
          </p:nvPr>
        </p:nvSpPr>
        <p:spPr/>
        <p:txBody>
          <a:bodyPr>
            <a:normAutofit fontScale="92500" lnSpcReduction="10000"/>
          </a:bodyPr>
          <a:lstStyle/>
          <a:p>
            <a:pPr algn="ctr"/>
            <a:r>
              <a:rPr lang="es-ES" sz="1800" b="1" spc="25"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Celebremos el aprendizaje desarrollando su red personal de cuidados </a:t>
            </a:r>
            <a:endParaRPr lang="en-US" dirty="0"/>
          </a:p>
        </p:txBody>
      </p:sp>
      <p:sp>
        <p:nvSpPr>
          <p:cNvPr id="56" name="Text Placeholder 55">
            <a:extLst>
              <a:ext uri="{FF2B5EF4-FFF2-40B4-BE49-F238E27FC236}">
                <a16:creationId xmlns:a16="http://schemas.microsoft.com/office/drawing/2014/main" id="{B62B0852-B02B-B045-B9A0-AF26EF2626C5}"/>
              </a:ext>
            </a:extLst>
          </p:cNvPr>
          <p:cNvSpPr>
            <a:spLocks noGrp="1"/>
          </p:cNvSpPr>
          <p:nvPr>
            <p:ph type="body" sz="quarter" idx="28"/>
          </p:nvPr>
        </p:nvSpPr>
        <p:spPr/>
        <p:txBody>
          <a:bodyPr/>
          <a:lstStyle/>
          <a:p>
            <a:pPr algn="ctr"/>
            <a:r>
              <a:rPr lang="en-GB" sz="1800" b="1" spc="25"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Planes para </a:t>
            </a:r>
            <a:r>
              <a:rPr lang="en-GB" sz="1800" b="1" spc="25" dirty="0" err="1">
                <a:solidFill>
                  <a:srgbClr val="000000"/>
                </a:solidFill>
                <a:effectLst/>
                <a:latin typeface="Amatic SC" panose="00000500000000000000" pitchFamily="2" charset="-79"/>
                <a:ea typeface="Calibri" panose="020F0502020204030204" pitchFamily="34" charset="0"/>
                <a:cs typeface="Amatic SC" panose="00000500000000000000" pitchFamily="2" charset="-79"/>
              </a:rPr>
              <a:t>el</a:t>
            </a:r>
            <a:r>
              <a:rPr lang="en-GB" sz="1800" b="1" spc="25"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 </a:t>
            </a:r>
            <a:r>
              <a:rPr lang="en-GB" sz="1800" b="1" spc="25" dirty="0" err="1">
                <a:solidFill>
                  <a:srgbClr val="000000"/>
                </a:solidFill>
                <a:effectLst/>
                <a:latin typeface="Amatic SC" panose="00000500000000000000" pitchFamily="2" charset="-79"/>
                <a:ea typeface="Calibri" panose="020F0502020204030204" pitchFamily="34" charset="0"/>
                <a:cs typeface="Amatic SC" panose="00000500000000000000" pitchFamily="2" charset="-79"/>
              </a:rPr>
              <a:t>futuro</a:t>
            </a:r>
            <a:r>
              <a:rPr lang="en-GB" sz="1800" b="1" spc="25"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 </a:t>
            </a:r>
            <a:r>
              <a:rPr lang="en-GB" sz="1800" b="1" spc="25" dirty="0">
                <a:solidFill>
                  <a:srgbClr val="000000"/>
                </a:solidFill>
                <a:effectLst/>
                <a:latin typeface="Calibri" panose="020F0502020204030204" pitchFamily="34" charset="0"/>
                <a:ea typeface="Calibri" panose="020F0502020204030204" pitchFamily="34" charset="0"/>
              </a:rPr>
              <a:t>	</a:t>
            </a:r>
            <a:endParaRPr lang="en-US" dirty="0"/>
          </a:p>
        </p:txBody>
      </p:sp>
      <p:sp>
        <p:nvSpPr>
          <p:cNvPr id="2" name="Freeform 61">
            <a:extLst>
              <a:ext uri="{FF2B5EF4-FFF2-40B4-BE49-F238E27FC236}">
                <a16:creationId xmlns:a16="http://schemas.microsoft.com/office/drawing/2014/main" id="{5328A0AC-FFED-7AD7-2FA2-299E5B78A6C3}"/>
              </a:ext>
            </a:extLst>
          </p:cNvPr>
          <p:cNvSpPr>
            <a:spLocks noEditPoints="1"/>
          </p:cNvSpPr>
          <p:nvPr/>
        </p:nvSpPr>
        <p:spPr bwMode="auto">
          <a:xfrm>
            <a:off x="8744394" y="769615"/>
            <a:ext cx="522288" cy="296863"/>
          </a:xfrm>
          <a:custGeom>
            <a:avLst/>
            <a:gdLst>
              <a:gd name="T0" fmla="*/ 137 w 137"/>
              <a:gd name="T1" fmla="*/ 77 h 78"/>
              <a:gd name="T2" fmla="*/ 1 w 137"/>
              <a:gd name="T3" fmla="*/ 78 h 78"/>
              <a:gd name="T4" fmla="*/ 0 w 137"/>
              <a:gd name="T5" fmla="*/ 1 h 78"/>
              <a:gd name="T6" fmla="*/ 135 w 137"/>
              <a:gd name="T7" fmla="*/ 0 h 78"/>
              <a:gd name="T8" fmla="*/ 137 w 137"/>
              <a:gd name="T9" fmla="*/ 77 h 78"/>
              <a:gd name="T10" fmla="*/ 1 w 137"/>
              <a:gd name="T11" fmla="*/ 1 h 78"/>
              <a:gd name="T12" fmla="*/ 64 w 137"/>
              <a:gd name="T13" fmla="*/ 43 h 78"/>
              <a:gd name="T14" fmla="*/ 70 w 137"/>
              <a:gd name="T15" fmla="*/ 45 h 78"/>
              <a:gd name="T16" fmla="*/ 75 w 137"/>
              <a:gd name="T17" fmla="*/ 43 h 78"/>
              <a:gd name="T18" fmla="*/ 135 w 137"/>
              <a:gd name="T19" fmla="*/ 0 h 78"/>
              <a:gd name="T20" fmla="*/ 17 w 137"/>
              <a:gd name="T21" fmla="*/ 56 h 78"/>
              <a:gd name="T22" fmla="*/ 51 w 137"/>
              <a:gd name="T23" fmla="*/ 35 h 78"/>
              <a:gd name="T24" fmla="*/ 120 w 137"/>
              <a:gd name="T25" fmla="*/ 57 h 78"/>
              <a:gd name="T26" fmla="*/ 86 w 137"/>
              <a:gd name="T2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78">
                <a:moveTo>
                  <a:pt x="137" y="77"/>
                </a:moveTo>
                <a:cubicBezTo>
                  <a:pt x="91" y="77"/>
                  <a:pt x="46" y="77"/>
                  <a:pt x="1" y="78"/>
                </a:cubicBezTo>
                <a:cubicBezTo>
                  <a:pt x="0" y="52"/>
                  <a:pt x="0" y="26"/>
                  <a:pt x="0" y="1"/>
                </a:cubicBezTo>
                <a:cubicBezTo>
                  <a:pt x="45" y="1"/>
                  <a:pt x="90" y="0"/>
                  <a:pt x="135" y="0"/>
                </a:cubicBezTo>
                <a:cubicBezTo>
                  <a:pt x="136" y="26"/>
                  <a:pt x="137" y="51"/>
                  <a:pt x="137" y="77"/>
                </a:cubicBezTo>
                <a:close/>
                <a:moveTo>
                  <a:pt x="1" y="1"/>
                </a:moveTo>
                <a:cubicBezTo>
                  <a:pt x="21" y="15"/>
                  <a:pt x="43" y="29"/>
                  <a:pt x="64" y="43"/>
                </a:cubicBezTo>
                <a:cubicBezTo>
                  <a:pt x="66" y="44"/>
                  <a:pt x="68" y="45"/>
                  <a:pt x="70" y="45"/>
                </a:cubicBezTo>
                <a:cubicBezTo>
                  <a:pt x="72" y="45"/>
                  <a:pt x="73" y="44"/>
                  <a:pt x="75" y="43"/>
                </a:cubicBezTo>
                <a:cubicBezTo>
                  <a:pt x="95" y="29"/>
                  <a:pt x="115" y="15"/>
                  <a:pt x="135" y="0"/>
                </a:cubicBezTo>
                <a:moveTo>
                  <a:pt x="17" y="56"/>
                </a:moveTo>
                <a:cubicBezTo>
                  <a:pt x="28" y="49"/>
                  <a:pt x="40" y="42"/>
                  <a:pt x="51" y="35"/>
                </a:cubicBezTo>
                <a:moveTo>
                  <a:pt x="120" y="57"/>
                </a:moveTo>
                <a:cubicBezTo>
                  <a:pt x="109" y="48"/>
                  <a:pt x="99" y="41"/>
                  <a:pt x="86" y="35"/>
                </a:cubicBezTo>
              </a:path>
            </a:pathLst>
          </a:custGeom>
          <a:solidFill>
            <a:srgbClr val="FFC000"/>
          </a:solidFill>
          <a:ln w="19050" cap="rnd">
            <a:solidFill>
              <a:srgbClr val="231F20"/>
            </a:solidFill>
            <a:prstDash val="solid"/>
            <a:round/>
            <a:headEnd/>
            <a:tailEnd/>
          </a:ln>
          <a:effectLst>
            <a:glow>
              <a:srgbClr val="FFC000"/>
            </a:glow>
          </a:effectLst>
        </p:spPr>
        <p:txBody>
          <a:bodyPr vert="horz" wrap="square" lIns="91440" tIns="45720" rIns="91440" bIns="45720" numCol="1" anchor="t" anchorCtr="0" compatLnSpc="1">
            <a:prstTxWarp prst="textNoShape">
              <a:avLst/>
            </a:prstTxWarp>
          </a:bodyPr>
          <a:lstStyle/>
          <a:p>
            <a:endParaRPr lang="ru-UA"/>
          </a:p>
        </p:txBody>
      </p:sp>
      <p:sp>
        <p:nvSpPr>
          <p:cNvPr id="7" name="Freeform 67">
            <a:extLst>
              <a:ext uri="{FF2B5EF4-FFF2-40B4-BE49-F238E27FC236}">
                <a16:creationId xmlns:a16="http://schemas.microsoft.com/office/drawing/2014/main" id="{B1D7A657-20B8-3C0D-B35E-2E310633F49D}"/>
              </a:ext>
            </a:extLst>
          </p:cNvPr>
          <p:cNvSpPr>
            <a:spLocks noEditPoints="1"/>
          </p:cNvSpPr>
          <p:nvPr/>
        </p:nvSpPr>
        <p:spPr bwMode="auto">
          <a:xfrm>
            <a:off x="8810978" y="2936662"/>
            <a:ext cx="766763" cy="427038"/>
          </a:xfrm>
          <a:custGeom>
            <a:avLst/>
            <a:gdLst>
              <a:gd name="T0" fmla="*/ 153 w 201"/>
              <a:gd name="T1" fmla="*/ 45 h 112"/>
              <a:gd name="T2" fmla="*/ 156 w 201"/>
              <a:gd name="T3" fmla="*/ 71 h 112"/>
              <a:gd name="T4" fmla="*/ 142 w 201"/>
              <a:gd name="T5" fmla="*/ 78 h 112"/>
              <a:gd name="T6" fmla="*/ 114 w 201"/>
              <a:gd name="T7" fmla="*/ 56 h 112"/>
              <a:gd name="T8" fmla="*/ 77 w 201"/>
              <a:gd name="T9" fmla="*/ 58 h 112"/>
              <a:gd name="T10" fmla="*/ 76 w 201"/>
              <a:gd name="T11" fmla="*/ 39 h 112"/>
              <a:gd name="T12" fmla="*/ 141 w 201"/>
              <a:gd name="T13" fmla="*/ 26 h 112"/>
              <a:gd name="T14" fmla="*/ 50 w 201"/>
              <a:gd name="T15" fmla="*/ 92 h 112"/>
              <a:gd name="T16" fmla="*/ 65 w 201"/>
              <a:gd name="T17" fmla="*/ 76 h 112"/>
              <a:gd name="T18" fmla="*/ 48 w 201"/>
              <a:gd name="T19" fmla="*/ 81 h 112"/>
              <a:gd name="T20" fmla="*/ 57 w 201"/>
              <a:gd name="T21" fmla="*/ 88 h 112"/>
              <a:gd name="T22" fmla="*/ 60 w 201"/>
              <a:gd name="T23" fmla="*/ 102 h 112"/>
              <a:gd name="T24" fmla="*/ 79 w 201"/>
              <a:gd name="T25" fmla="*/ 80 h 112"/>
              <a:gd name="T26" fmla="*/ 66 w 201"/>
              <a:gd name="T27" fmla="*/ 79 h 112"/>
              <a:gd name="T28" fmla="*/ 87 w 201"/>
              <a:gd name="T29" fmla="*/ 82 h 112"/>
              <a:gd name="T30" fmla="*/ 67 w 201"/>
              <a:gd name="T31" fmla="*/ 106 h 112"/>
              <a:gd name="T32" fmla="*/ 87 w 201"/>
              <a:gd name="T33" fmla="*/ 82 h 112"/>
              <a:gd name="T34" fmla="*/ 76 w 201"/>
              <a:gd name="T35" fmla="*/ 109 h 112"/>
              <a:gd name="T36" fmla="*/ 94 w 201"/>
              <a:gd name="T37" fmla="*/ 101 h 112"/>
              <a:gd name="T38" fmla="*/ 78 w 201"/>
              <a:gd name="T39" fmla="*/ 102 h 112"/>
              <a:gd name="T40" fmla="*/ 77 w 201"/>
              <a:gd name="T41" fmla="*/ 30 h 112"/>
              <a:gd name="T42" fmla="*/ 63 w 201"/>
              <a:gd name="T43" fmla="*/ 31 h 112"/>
              <a:gd name="T44" fmla="*/ 46 w 201"/>
              <a:gd name="T45" fmla="*/ 54 h 112"/>
              <a:gd name="T46" fmla="*/ 48 w 201"/>
              <a:gd name="T47" fmla="*/ 81 h 112"/>
              <a:gd name="T48" fmla="*/ 104 w 201"/>
              <a:gd name="T49" fmla="*/ 110 h 112"/>
              <a:gd name="T50" fmla="*/ 104 w 201"/>
              <a:gd name="T51" fmla="*/ 102 h 112"/>
              <a:gd name="T52" fmla="*/ 122 w 201"/>
              <a:gd name="T53" fmla="*/ 101 h 112"/>
              <a:gd name="T54" fmla="*/ 132 w 201"/>
              <a:gd name="T55" fmla="*/ 101 h 112"/>
              <a:gd name="T56" fmla="*/ 142 w 201"/>
              <a:gd name="T57" fmla="*/ 93 h 112"/>
              <a:gd name="T58" fmla="*/ 0 w 201"/>
              <a:gd name="T59" fmla="*/ 50 h 112"/>
              <a:gd name="T60" fmla="*/ 24 w 201"/>
              <a:gd name="T61" fmla="*/ 70 h 112"/>
              <a:gd name="T62" fmla="*/ 32 w 201"/>
              <a:gd name="T63" fmla="*/ 70 h 112"/>
              <a:gd name="T64" fmla="*/ 68 w 201"/>
              <a:gd name="T65" fmla="*/ 21 h 112"/>
              <a:gd name="T66" fmla="*/ 51 w 201"/>
              <a:gd name="T67" fmla="*/ 7 h 112"/>
              <a:gd name="T68" fmla="*/ 171 w 201"/>
              <a:gd name="T69" fmla="*/ 1 h 112"/>
              <a:gd name="T70" fmla="*/ 141 w 201"/>
              <a:gd name="T71" fmla="*/ 26 h 112"/>
              <a:gd name="T72" fmla="*/ 167 w 201"/>
              <a:gd name="T73" fmla="*/ 68 h 112"/>
              <a:gd name="T74" fmla="*/ 171 w 201"/>
              <a:gd name="T75" fmla="*/ 68 h 112"/>
              <a:gd name="T76" fmla="*/ 201 w 201"/>
              <a:gd name="T77"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12">
                <a:moveTo>
                  <a:pt x="141" y="25"/>
                </a:moveTo>
                <a:cubicBezTo>
                  <a:pt x="145" y="32"/>
                  <a:pt x="149" y="38"/>
                  <a:pt x="153" y="45"/>
                </a:cubicBezTo>
                <a:cubicBezTo>
                  <a:pt x="157" y="52"/>
                  <a:pt x="161" y="58"/>
                  <a:pt x="165" y="65"/>
                </a:cubicBezTo>
                <a:cubicBezTo>
                  <a:pt x="161" y="66"/>
                  <a:pt x="158" y="68"/>
                  <a:pt x="156" y="71"/>
                </a:cubicBezTo>
                <a:cubicBezTo>
                  <a:pt x="153" y="73"/>
                  <a:pt x="152" y="76"/>
                  <a:pt x="150" y="79"/>
                </a:cubicBezTo>
                <a:cubicBezTo>
                  <a:pt x="147" y="82"/>
                  <a:pt x="144" y="80"/>
                  <a:pt x="142" y="78"/>
                </a:cubicBezTo>
                <a:cubicBezTo>
                  <a:pt x="138" y="75"/>
                  <a:pt x="135" y="72"/>
                  <a:pt x="131" y="70"/>
                </a:cubicBezTo>
                <a:cubicBezTo>
                  <a:pt x="126" y="65"/>
                  <a:pt x="120" y="60"/>
                  <a:pt x="114" y="56"/>
                </a:cubicBezTo>
                <a:cubicBezTo>
                  <a:pt x="109" y="53"/>
                  <a:pt x="103" y="49"/>
                  <a:pt x="96" y="50"/>
                </a:cubicBezTo>
                <a:cubicBezTo>
                  <a:pt x="89" y="51"/>
                  <a:pt x="84" y="56"/>
                  <a:pt x="77" y="58"/>
                </a:cubicBezTo>
                <a:cubicBezTo>
                  <a:pt x="72" y="59"/>
                  <a:pt x="64" y="58"/>
                  <a:pt x="63" y="52"/>
                </a:cubicBezTo>
                <a:cubicBezTo>
                  <a:pt x="62" y="45"/>
                  <a:pt x="71" y="42"/>
                  <a:pt x="76" y="39"/>
                </a:cubicBezTo>
                <a:cubicBezTo>
                  <a:pt x="82" y="35"/>
                  <a:pt x="89" y="33"/>
                  <a:pt x="96" y="30"/>
                </a:cubicBezTo>
                <a:cubicBezTo>
                  <a:pt x="111" y="26"/>
                  <a:pt x="126" y="21"/>
                  <a:pt x="141" y="26"/>
                </a:cubicBezTo>
                <a:cubicBezTo>
                  <a:pt x="141" y="26"/>
                  <a:pt x="141" y="25"/>
                  <a:pt x="141" y="25"/>
                </a:cubicBezTo>
                <a:close/>
                <a:moveTo>
                  <a:pt x="50" y="92"/>
                </a:moveTo>
                <a:cubicBezTo>
                  <a:pt x="56" y="93"/>
                  <a:pt x="59" y="87"/>
                  <a:pt x="62" y="83"/>
                </a:cubicBezTo>
                <a:cubicBezTo>
                  <a:pt x="64" y="81"/>
                  <a:pt x="66" y="79"/>
                  <a:pt x="65" y="76"/>
                </a:cubicBezTo>
                <a:cubicBezTo>
                  <a:pt x="64" y="74"/>
                  <a:pt x="61" y="72"/>
                  <a:pt x="59" y="73"/>
                </a:cubicBezTo>
                <a:cubicBezTo>
                  <a:pt x="55" y="73"/>
                  <a:pt x="50" y="78"/>
                  <a:pt x="48" y="81"/>
                </a:cubicBezTo>
                <a:cubicBezTo>
                  <a:pt x="45" y="85"/>
                  <a:pt x="44" y="91"/>
                  <a:pt x="50" y="92"/>
                </a:cubicBezTo>
                <a:close/>
                <a:moveTo>
                  <a:pt x="57" y="88"/>
                </a:moveTo>
                <a:cubicBezTo>
                  <a:pt x="55" y="91"/>
                  <a:pt x="52" y="93"/>
                  <a:pt x="53" y="97"/>
                </a:cubicBezTo>
                <a:cubicBezTo>
                  <a:pt x="54" y="100"/>
                  <a:pt x="57" y="102"/>
                  <a:pt x="60" y="102"/>
                </a:cubicBezTo>
                <a:cubicBezTo>
                  <a:pt x="66" y="100"/>
                  <a:pt x="71" y="93"/>
                  <a:pt x="75" y="88"/>
                </a:cubicBezTo>
                <a:cubicBezTo>
                  <a:pt x="77" y="86"/>
                  <a:pt x="79" y="84"/>
                  <a:pt x="79" y="80"/>
                </a:cubicBezTo>
                <a:cubicBezTo>
                  <a:pt x="79" y="77"/>
                  <a:pt x="76" y="75"/>
                  <a:pt x="74" y="75"/>
                </a:cubicBezTo>
                <a:cubicBezTo>
                  <a:pt x="70" y="75"/>
                  <a:pt x="68" y="77"/>
                  <a:pt x="66" y="79"/>
                </a:cubicBezTo>
                <a:cubicBezTo>
                  <a:pt x="63" y="82"/>
                  <a:pt x="60" y="85"/>
                  <a:pt x="57" y="88"/>
                </a:cubicBezTo>
                <a:close/>
                <a:moveTo>
                  <a:pt x="87" y="82"/>
                </a:moveTo>
                <a:cubicBezTo>
                  <a:pt x="81" y="78"/>
                  <a:pt x="75" y="87"/>
                  <a:pt x="72" y="90"/>
                </a:cubicBezTo>
                <a:cubicBezTo>
                  <a:pt x="69" y="94"/>
                  <a:pt x="60" y="101"/>
                  <a:pt x="67" y="106"/>
                </a:cubicBezTo>
                <a:cubicBezTo>
                  <a:pt x="73" y="109"/>
                  <a:pt x="79" y="101"/>
                  <a:pt x="82" y="97"/>
                </a:cubicBezTo>
                <a:cubicBezTo>
                  <a:pt x="85" y="94"/>
                  <a:pt x="92" y="87"/>
                  <a:pt x="87" y="82"/>
                </a:cubicBezTo>
                <a:close/>
                <a:moveTo>
                  <a:pt x="78" y="102"/>
                </a:moveTo>
                <a:cubicBezTo>
                  <a:pt x="76" y="104"/>
                  <a:pt x="75" y="106"/>
                  <a:pt x="76" y="109"/>
                </a:cubicBezTo>
                <a:cubicBezTo>
                  <a:pt x="77" y="111"/>
                  <a:pt x="79" y="112"/>
                  <a:pt x="82" y="111"/>
                </a:cubicBezTo>
                <a:cubicBezTo>
                  <a:pt x="87" y="111"/>
                  <a:pt x="91" y="105"/>
                  <a:pt x="94" y="101"/>
                </a:cubicBezTo>
                <a:cubicBezTo>
                  <a:pt x="96" y="97"/>
                  <a:pt x="95" y="91"/>
                  <a:pt x="89" y="92"/>
                </a:cubicBezTo>
                <a:cubicBezTo>
                  <a:pt x="84" y="93"/>
                  <a:pt x="81" y="98"/>
                  <a:pt x="78" y="102"/>
                </a:cubicBezTo>
                <a:close/>
                <a:moveTo>
                  <a:pt x="85" y="35"/>
                </a:moveTo>
                <a:cubicBezTo>
                  <a:pt x="82" y="33"/>
                  <a:pt x="79" y="32"/>
                  <a:pt x="77" y="30"/>
                </a:cubicBezTo>
                <a:cubicBezTo>
                  <a:pt x="74" y="29"/>
                  <a:pt x="70" y="27"/>
                  <a:pt x="67" y="27"/>
                </a:cubicBezTo>
                <a:cubicBezTo>
                  <a:pt x="65" y="27"/>
                  <a:pt x="64" y="29"/>
                  <a:pt x="63" y="31"/>
                </a:cubicBezTo>
                <a:cubicBezTo>
                  <a:pt x="61" y="34"/>
                  <a:pt x="59" y="36"/>
                  <a:pt x="57" y="39"/>
                </a:cubicBezTo>
                <a:cubicBezTo>
                  <a:pt x="54" y="44"/>
                  <a:pt x="49" y="49"/>
                  <a:pt x="46" y="54"/>
                </a:cubicBezTo>
                <a:cubicBezTo>
                  <a:pt x="41" y="59"/>
                  <a:pt x="37" y="65"/>
                  <a:pt x="33" y="70"/>
                </a:cubicBezTo>
                <a:cubicBezTo>
                  <a:pt x="37" y="74"/>
                  <a:pt x="42" y="78"/>
                  <a:pt x="48" y="81"/>
                </a:cubicBezTo>
                <a:moveTo>
                  <a:pt x="89" y="107"/>
                </a:moveTo>
                <a:cubicBezTo>
                  <a:pt x="93" y="110"/>
                  <a:pt x="99" y="111"/>
                  <a:pt x="104" y="110"/>
                </a:cubicBezTo>
                <a:cubicBezTo>
                  <a:pt x="105" y="110"/>
                  <a:pt x="108" y="109"/>
                  <a:pt x="108" y="107"/>
                </a:cubicBezTo>
                <a:cubicBezTo>
                  <a:pt x="107" y="105"/>
                  <a:pt x="104" y="104"/>
                  <a:pt x="104" y="102"/>
                </a:cubicBezTo>
                <a:cubicBezTo>
                  <a:pt x="108" y="107"/>
                  <a:pt x="113" y="112"/>
                  <a:pt x="120" y="108"/>
                </a:cubicBezTo>
                <a:cubicBezTo>
                  <a:pt x="122" y="107"/>
                  <a:pt x="123" y="104"/>
                  <a:pt x="122" y="101"/>
                </a:cubicBezTo>
                <a:cubicBezTo>
                  <a:pt x="121" y="98"/>
                  <a:pt x="118" y="96"/>
                  <a:pt x="115" y="94"/>
                </a:cubicBezTo>
                <a:cubicBezTo>
                  <a:pt x="119" y="98"/>
                  <a:pt x="126" y="105"/>
                  <a:pt x="132" y="101"/>
                </a:cubicBezTo>
                <a:cubicBezTo>
                  <a:pt x="139" y="96"/>
                  <a:pt x="133" y="89"/>
                  <a:pt x="128" y="86"/>
                </a:cubicBezTo>
                <a:cubicBezTo>
                  <a:pt x="132" y="90"/>
                  <a:pt x="136" y="94"/>
                  <a:pt x="142" y="93"/>
                </a:cubicBezTo>
                <a:cubicBezTo>
                  <a:pt x="148" y="91"/>
                  <a:pt x="149" y="85"/>
                  <a:pt x="146" y="80"/>
                </a:cubicBezTo>
                <a:moveTo>
                  <a:pt x="0" y="50"/>
                </a:moveTo>
                <a:cubicBezTo>
                  <a:pt x="6" y="55"/>
                  <a:pt x="11" y="59"/>
                  <a:pt x="17" y="63"/>
                </a:cubicBezTo>
                <a:cubicBezTo>
                  <a:pt x="19" y="65"/>
                  <a:pt x="22" y="67"/>
                  <a:pt x="24" y="70"/>
                </a:cubicBezTo>
                <a:cubicBezTo>
                  <a:pt x="25" y="71"/>
                  <a:pt x="27" y="73"/>
                  <a:pt x="29" y="73"/>
                </a:cubicBezTo>
                <a:cubicBezTo>
                  <a:pt x="30" y="73"/>
                  <a:pt x="31" y="71"/>
                  <a:pt x="32" y="70"/>
                </a:cubicBezTo>
                <a:moveTo>
                  <a:pt x="65" y="28"/>
                </a:moveTo>
                <a:cubicBezTo>
                  <a:pt x="68" y="26"/>
                  <a:pt x="71" y="24"/>
                  <a:pt x="68" y="21"/>
                </a:cubicBezTo>
                <a:cubicBezTo>
                  <a:pt x="65" y="19"/>
                  <a:pt x="62" y="16"/>
                  <a:pt x="59" y="14"/>
                </a:cubicBezTo>
                <a:cubicBezTo>
                  <a:pt x="56" y="12"/>
                  <a:pt x="54" y="9"/>
                  <a:pt x="51" y="7"/>
                </a:cubicBezTo>
                <a:cubicBezTo>
                  <a:pt x="48" y="4"/>
                  <a:pt x="44" y="3"/>
                  <a:pt x="41" y="0"/>
                </a:cubicBezTo>
                <a:moveTo>
                  <a:pt x="171" y="1"/>
                </a:moveTo>
                <a:cubicBezTo>
                  <a:pt x="160" y="7"/>
                  <a:pt x="148" y="12"/>
                  <a:pt x="137" y="18"/>
                </a:cubicBezTo>
                <a:cubicBezTo>
                  <a:pt x="138" y="21"/>
                  <a:pt x="140" y="23"/>
                  <a:pt x="141" y="26"/>
                </a:cubicBezTo>
                <a:moveTo>
                  <a:pt x="164" y="64"/>
                </a:moveTo>
                <a:cubicBezTo>
                  <a:pt x="165" y="65"/>
                  <a:pt x="166" y="67"/>
                  <a:pt x="167" y="68"/>
                </a:cubicBezTo>
                <a:cubicBezTo>
                  <a:pt x="167" y="69"/>
                  <a:pt x="167" y="69"/>
                  <a:pt x="168" y="69"/>
                </a:cubicBezTo>
                <a:cubicBezTo>
                  <a:pt x="169" y="69"/>
                  <a:pt x="170" y="68"/>
                  <a:pt x="171" y="68"/>
                </a:cubicBezTo>
                <a:cubicBezTo>
                  <a:pt x="174" y="67"/>
                  <a:pt x="178" y="65"/>
                  <a:pt x="181" y="64"/>
                </a:cubicBezTo>
                <a:cubicBezTo>
                  <a:pt x="188" y="61"/>
                  <a:pt x="195" y="57"/>
                  <a:pt x="201" y="54"/>
                </a:cubicBezTo>
              </a:path>
            </a:pathLst>
          </a:custGeom>
          <a:solidFill>
            <a:srgbClr val="FFC000"/>
          </a:solid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 name="Freeform 62">
            <a:extLst>
              <a:ext uri="{FF2B5EF4-FFF2-40B4-BE49-F238E27FC236}">
                <a16:creationId xmlns:a16="http://schemas.microsoft.com/office/drawing/2014/main" id="{1204F6FB-F930-B43F-93AA-E1854AC795C6}"/>
              </a:ext>
            </a:extLst>
          </p:cNvPr>
          <p:cNvSpPr>
            <a:spLocks noEditPoints="1"/>
          </p:cNvSpPr>
          <p:nvPr/>
        </p:nvSpPr>
        <p:spPr bwMode="auto">
          <a:xfrm>
            <a:off x="3202777" y="4517179"/>
            <a:ext cx="404813" cy="696913"/>
          </a:xfrm>
          <a:custGeom>
            <a:avLst/>
            <a:gdLst>
              <a:gd name="T0" fmla="*/ 27 w 106"/>
              <a:gd name="T1" fmla="*/ 37 h 183"/>
              <a:gd name="T2" fmla="*/ 50 w 106"/>
              <a:gd name="T3" fmla="*/ 1 h 183"/>
              <a:gd name="T4" fmla="*/ 53 w 106"/>
              <a:gd name="T5" fmla="*/ 0 h 183"/>
              <a:gd name="T6" fmla="*/ 56 w 106"/>
              <a:gd name="T7" fmla="*/ 1 h 183"/>
              <a:gd name="T8" fmla="*/ 78 w 106"/>
              <a:gd name="T9" fmla="*/ 37 h 183"/>
              <a:gd name="T10" fmla="*/ 25 w 106"/>
              <a:gd name="T11" fmla="*/ 38 h 183"/>
              <a:gd name="T12" fmla="*/ 18 w 106"/>
              <a:gd name="T13" fmla="*/ 80 h 183"/>
              <a:gd name="T14" fmla="*/ 20 w 106"/>
              <a:gd name="T15" fmla="*/ 100 h 183"/>
              <a:gd name="T16" fmla="*/ 24 w 106"/>
              <a:gd name="T17" fmla="*/ 119 h 183"/>
              <a:gd name="T18" fmla="*/ 31 w 106"/>
              <a:gd name="T19" fmla="*/ 134 h 183"/>
              <a:gd name="T20" fmla="*/ 76 w 106"/>
              <a:gd name="T21" fmla="*/ 134 h 183"/>
              <a:gd name="T22" fmla="*/ 80 w 106"/>
              <a:gd name="T23" fmla="*/ 125 h 183"/>
              <a:gd name="T24" fmla="*/ 82 w 106"/>
              <a:gd name="T25" fmla="*/ 118 h 183"/>
              <a:gd name="T26" fmla="*/ 86 w 106"/>
              <a:gd name="T27" fmla="*/ 103 h 183"/>
              <a:gd name="T28" fmla="*/ 88 w 106"/>
              <a:gd name="T29" fmla="*/ 91 h 183"/>
              <a:gd name="T30" fmla="*/ 81 w 106"/>
              <a:gd name="T31" fmla="*/ 37 h 183"/>
              <a:gd name="T32" fmla="*/ 25 w 106"/>
              <a:gd name="T33" fmla="*/ 38 h 183"/>
              <a:gd name="T34" fmla="*/ 24 w 106"/>
              <a:gd name="T35" fmla="*/ 119 h 183"/>
              <a:gd name="T36" fmla="*/ 20 w 106"/>
              <a:gd name="T37" fmla="*/ 100 h 183"/>
              <a:gd name="T38" fmla="*/ 18 w 106"/>
              <a:gd name="T39" fmla="*/ 83 h 183"/>
              <a:gd name="T40" fmla="*/ 18 w 106"/>
              <a:gd name="T41" fmla="*/ 82 h 183"/>
              <a:gd name="T42" fmla="*/ 2 w 106"/>
              <a:gd name="T43" fmla="*/ 115 h 183"/>
              <a:gd name="T44" fmla="*/ 5 w 106"/>
              <a:gd name="T45" fmla="*/ 151 h 183"/>
              <a:gd name="T46" fmla="*/ 26 w 106"/>
              <a:gd name="T47" fmla="*/ 137 h 183"/>
              <a:gd name="T48" fmla="*/ 31 w 106"/>
              <a:gd name="T49" fmla="*/ 134 h 183"/>
              <a:gd name="T50" fmla="*/ 24 w 106"/>
              <a:gd name="T51" fmla="*/ 119 h 183"/>
              <a:gd name="T52" fmla="*/ 105 w 106"/>
              <a:gd name="T53" fmla="*/ 118 h 183"/>
              <a:gd name="T54" fmla="*/ 94 w 106"/>
              <a:gd name="T55" fmla="*/ 88 h 183"/>
              <a:gd name="T56" fmla="*/ 88 w 106"/>
              <a:gd name="T57" fmla="*/ 82 h 183"/>
              <a:gd name="T58" fmla="*/ 86 w 106"/>
              <a:gd name="T59" fmla="*/ 103 h 183"/>
              <a:gd name="T60" fmla="*/ 82 w 106"/>
              <a:gd name="T61" fmla="*/ 118 h 183"/>
              <a:gd name="T62" fmla="*/ 80 w 106"/>
              <a:gd name="T63" fmla="*/ 125 h 183"/>
              <a:gd name="T64" fmla="*/ 76 w 106"/>
              <a:gd name="T65" fmla="*/ 134 h 183"/>
              <a:gd name="T66" fmla="*/ 77 w 106"/>
              <a:gd name="T67" fmla="*/ 135 h 183"/>
              <a:gd name="T68" fmla="*/ 101 w 106"/>
              <a:gd name="T69" fmla="*/ 151 h 183"/>
              <a:gd name="T70" fmla="*/ 105 w 106"/>
              <a:gd name="T71" fmla="*/ 118 h 183"/>
              <a:gd name="T72" fmla="*/ 66 w 106"/>
              <a:gd name="T73" fmla="*/ 57 h 183"/>
              <a:gd name="T74" fmla="*/ 40 w 106"/>
              <a:gd name="T75" fmla="*/ 57 h 183"/>
              <a:gd name="T76" fmla="*/ 42 w 106"/>
              <a:gd name="T77" fmla="*/ 83 h 183"/>
              <a:gd name="T78" fmla="*/ 67 w 106"/>
              <a:gd name="T79" fmla="*/ 81 h 183"/>
              <a:gd name="T80" fmla="*/ 66 w 106"/>
              <a:gd name="T81" fmla="*/ 57 h 183"/>
              <a:gd name="T82" fmla="*/ 69 w 106"/>
              <a:gd name="T83" fmla="*/ 146 h 183"/>
              <a:gd name="T84" fmla="*/ 35 w 106"/>
              <a:gd name="T85" fmla="*/ 146 h 183"/>
              <a:gd name="T86" fmla="*/ 37 w 106"/>
              <a:gd name="T87" fmla="*/ 160 h 183"/>
              <a:gd name="T88" fmla="*/ 51 w 106"/>
              <a:gd name="T89" fmla="*/ 182 h 183"/>
              <a:gd name="T90" fmla="*/ 53 w 106"/>
              <a:gd name="T91" fmla="*/ 183 h 183"/>
              <a:gd name="T92" fmla="*/ 54 w 106"/>
              <a:gd name="T93" fmla="*/ 182 h 183"/>
              <a:gd name="T94" fmla="*/ 69 w 106"/>
              <a:gd name="T9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83">
                <a:moveTo>
                  <a:pt x="27" y="37"/>
                </a:moveTo>
                <a:cubicBezTo>
                  <a:pt x="30" y="23"/>
                  <a:pt x="39" y="9"/>
                  <a:pt x="50" y="1"/>
                </a:cubicBezTo>
                <a:cubicBezTo>
                  <a:pt x="51" y="1"/>
                  <a:pt x="52" y="0"/>
                  <a:pt x="53" y="0"/>
                </a:cubicBezTo>
                <a:cubicBezTo>
                  <a:pt x="54" y="0"/>
                  <a:pt x="55" y="1"/>
                  <a:pt x="56" y="1"/>
                </a:cubicBezTo>
                <a:cubicBezTo>
                  <a:pt x="67" y="10"/>
                  <a:pt x="75" y="23"/>
                  <a:pt x="78" y="37"/>
                </a:cubicBezTo>
                <a:moveTo>
                  <a:pt x="25" y="38"/>
                </a:moveTo>
                <a:cubicBezTo>
                  <a:pt x="20" y="56"/>
                  <a:pt x="17" y="61"/>
                  <a:pt x="18" y="80"/>
                </a:cubicBezTo>
                <a:cubicBezTo>
                  <a:pt x="18" y="87"/>
                  <a:pt x="19" y="93"/>
                  <a:pt x="20" y="100"/>
                </a:cubicBezTo>
                <a:cubicBezTo>
                  <a:pt x="21" y="106"/>
                  <a:pt x="22" y="113"/>
                  <a:pt x="24" y="119"/>
                </a:cubicBezTo>
                <a:cubicBezTo>
                  <a:pt x="26" y="124"/>
                  <a:pt x="28" y="129"/>
                  <a:pt x="31" y="134"/>
                </a:cubicBezTo>
                <a:cubicBezTo>
                  <a:pt x="46" y="136"/>
                  <a:pt x="61" y="136"/>
                  <a:pt x="76" y="134"/>
                </a:cubicBezTo>
                <a:cubicBezTo>
                  <a:pt x="77" y="134"/>
                  <a:pt x="80" y="126"/>
                  <a:pt x="80" y="125"/>
                </a:cubicBezTo>
                <a:cubicBezTo>
                  <a:pt x="81" y="122"/>
                  <a:pt x="82" y="120"/>
                  <a:pt x="82" y="118"/>
                </a:cubicBezTo>
                <a:cubicBezTo>
                  <a:pt x="84" y="113"/>
                  <a:pt x="85" y="108"/>
                  <a:pt x="86" y="103"/>
                </a:cubicBezTo>
                <a:cubicBezTo>
                  <a:pt x="88" y="93"/>
                  <a:pt x="88" y="101"/>
                  <a:pt x="88" y="91"/>
                </a:cubicBezTo>
                <a:cubicBezTo>
                  <a:pt x="89" y="73"/>
                  <a:pt x="87" y="54"/>
                  <a:pt x="81" y="37"/>
                </a:cubicBezTo>
                <a:cubicBezTo>
                  <a:pt x="62" y="37"/>
                  <a:pt x="44" y="37"/>
                  <a:pt x="25" y="38"/>
                </a:cubicBezTo>
                <a:close/>
                <a:moveTo>
                  <a:pt x="24" y="119"/>
                </a:moveTo>
                <a:cubicBezTo>
                  <a:pt x="22" y="113"/>
                  <a:pt x="21" y="106"/>
                  <a:pt x="20" y="100"/>
                </a:cubicBezTo>
                <a:cubicBezTo>
                  <a:pt x="19" y="94"/>
                  <a:pt x="18" y="89"/>
                  <a:pt x="18" y="83"/>
                </a:cubicBezTo>
                <a:cubicBezTo>
                  <a:pt x="18" y="83"/>
                  <a:pt x="18" y="83"/>
                  <a:pt x="18" y="82"/>
                </a:cubicBezTo>
                <a:cubicBezTo>
                  <a:pt x="10" y="91"/>
                  <a:pt x="4" y="103"/>
                  <a:pt x="2" y="115"/>
                </a:cubicBezTo>
                <a:cubicBezTo>
                  <a:pt x="0" y="127"/>
                  <a:pt x="1" y="139"/>
                  <a:pt x="5" y="151"/>
                </a:cubicBezTo>
                <a:cubicBezTo>
                  <a:pt x="12" y="146"/>
                  <a:pt x="19" y="141"/>
                  <a:pt x="26" y="137"/>
                </a:cubicBezTo>
                <a:cubicBezTo>
                  <a:pt x="28" y="136"/>
                  <a:pt x="29" y="135"/>
                  <a:pt x="31" y="134"/>
                </a:cubicBezTo>
                <a:cubicBezTo>
                  <a:pt x="28" y="129"/>
                  <a:pt x="26" y="124"/>
                  <a:pt x="24" y="119"/>
                </a:cubicBezTo>
                <a:close/>
                <a:moveTo>
                  <a:pt x="105" y="118"/>
                </a:moveTo>
                <a:cubicBezTo>
                  <a:pt x="104" y="107"/>
                  <a:pt x="101" y="96"/>
                  <a:pt x="94" y="88"/>
                </a:cubicBezTo>
                <a:cubicBezTo>
                  <a:pt x="92" y="86"/>
                  <a:pt x="90" y="84"/>
                  <a:pt x="88" y="82"/>
                </a:cubicBezTo>
                <a:cubicBezTo>
                  <a:pt x="88" y="89"/>
                  <a:pt x="87" y="95"/>
                  <a:pt x="86" y="103"/>
                </a:cubicBezTo>
                <a:cubicBezTo>
                  <a:pt x="85" y="108"/>
                  <a:pt x="84" y="113"/>
                  <a:pt x="82" y="118"/>
                </a:cubicBezTo>
                <a:cubicBezTo>
                  <a:pt x="82" y="120"/>
                  <a:pt x="81" y="122"/>
                  <a:pt x="80" y="125"/>
                </a:cubicBezTo>
                <a:cubicBezTo>
                  <a:pt x="80" y="126"/>
                  <a:pt x="77" y="133"/>
                  <a:pt x="76" y="134"/>
                </a:cubicBezTo>
                <a:cubicBezTo>
                  <a:pt x="77" y="135"/>
                  <a:pt x="77" y="135"/>
                  <a:pt x="77" y="135"/>
                </a:cubicBezTo>
                <a:cubicBezTo>
                  <a:pt x="85" y="141"/>
                  <a:pt x="93" y="146"/>
                  <a:pt x="101" y="151"/>
                </a:cubicBezTo>
                <a:cubicBezTo>
                  <a:pt x="104" y="140"/>
                  <a:pt x="106" y="129"/>
                  <a:pt x="105" y="118"/>
                </a:cubicBezTo>
                <a:close/>
                <a:moveTo>
                  <a:pt x="66" y="57"/>
                </a:moveTo>
                <a:cubicBezTo>
                  <a:pt x="59" y="49"/>
                  <a:pt x="47" y="50"/>
                  <a:pt x="40" y="57"/>
                </a:cubicBezTo>
                <a:cubicBezTo>
                  <a:pt x="32" y="64"/>
                  <a:pt x="35" y="77"/>
                  <a:pt x="42" y="83"/>
                </a:cubicBezTo>
                <a:cubicBezTo>
                  <a:pt x="49" y="90"/>
                  <a:pt x="61" y="88"/>
                  <a:pt x="67" y="81"/>
                </a:cubicBezTo>
                <a:cubicBezTo>
                  <a:pt x="73" y="74"/>
                  <a:pt x="73" y="63"/>
                  <a:pt x="66" y="57"/>
                </a:cubicBezTo>
                <a:close/>
                <a:moveTo>
                  <a:pt x="69" y="146"/>
                </a:moveTo>
                <a:cubicBezTo>
                  <a:pt x="58" y="149"/>
                  <a:pt x="47" y="147"/>
                  <a:pt x="35" y="146"/>
                </a:cubicBezTo>
                <a:cubicBezTo>
                  <a:pt x="36" y="150"/>
                  <a:pt x="36" y="156"/>
                  <a:pt x="37" y="160"/>
                </a:cubicBezTo>
                <a:cubicBezTo>
                  <a:pt x="39" y="170"/>
                  <a:pt x="44" y="175"/>
                  <a:pt x="51" y="182"/>
                </a:cubicBezTo>
                <a:cubicBezTo>
                  <a:pt x="52" y="183"/>
                  <a:pt x="52" y="183"/>
                  <a:pt x="53" y="183"/>
                </a:cubicBezTo>
                <a:cubicBezTo>
                  <a:pt x="54" y="183"/>
                  <a:pt x="54" y="182"/>
                  <a:pt x="54" y="182"/>
                </a:cubicBezTo>
                <a:cubicBezTo>
                  <a:pt x="61" y="175"/>
                  <a:pt x="66" y="165"/>
                  <a:pt x="69" y="146"/>
                </a:cubicBezTo>
                <a:close/>
              </a:path>
            </a:pathLst>
          </a:custGeom>
          <a:solidFill>
            <a:srgbClr val="FFC652"/>
          </a:solidFill>
          <a:ln w="22225" cap="rnd">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 name="Freeform 68">
            <a:extLst>
              <a:ext uri="{FF2B5EF4-FFF2-40B4-BE49-F238E27FC236}">
                <a16:creationId xmlns:a16="http://schemas.microsoft.com/office/drawing/2014/main" id="{667D66C4-4D83-98E1-AF18-B91DA581CE1D}"/>
              </a:ext>
            </a:extLst>
          </p:cNvPr>
          <p:cNvSpPr>
            <a:spLocks noEditPoints="1"/>
          </p:cNvSpPr>
          <p:nvPr/>
        </p:nvSpPr>
        <p:spPr bwMode="auto">
          <a:xfrm>
            <a:off x="8625676" y="4706036"/>
            <a:ext cx="587375" cy="484188"/>
          </a:xfrm>
          <a:custGeom>
            <a:avLst/>
            <a:gdLst>
              <a:gd name="T0" fmla="*/ 0 w 154"/>
              <a:gd name="T1" fmla="*/ 125 h 127"/>
              <a:gd name="T2" fmla="*/ 154 w 154"/>
              <a:gd name="T3" fmla="*/ 127 h 127"/>
              <a:gd name="T4" fmla="*/ 39 w 154"/>
              <a:gd name="T5" fmla="*/ 124 h 127"/>
              <a:gd name="T6" fmla="*/ 38 w 154"/>
              <a:gd name="T7" fmla="*/ 93 h 127"/>
              <a:gd name="T8" fmla="*/ 17 w 154"/>
              <a:gd name="T9" fmla="*/ 93 h 127"/>
              <a:gd name="T10" fmla="*/ 17 w 154"/>
              <a:gd name="T11" fmla="*/ 124 h 127"/>
              <a:gd name="T12" fmla="*/ 70 w 154"/>
              <a:gd name="T13" fmla="*/ 124 h 127"/>
              <a:gd name="T14" fmla="*/ 70 w 154"/>
              <a:gd name="T15" fmla="*/ 61 h 127"/>
              <a:gd name="T16" fmla="*/ 49 w 154"/>
              <a:gd name="T17" fmla="*/ 61 h 127"/>
              <a:gd name="T18" fmla="*/ 50 w 154"/>
              <a:gd name="T19" fmla="*/ 124 h 127"/>
              <a:gd name="T20" fmla="*/ 104 w 154"/>
              <a:gd name="T21" fmla="*/ 125 h 127"/>
              <a:gd name="T22" fmla="*/ 103 w 154"/>
              <a:gd name="T23" fmla="*/ 75 h 127"/>
              <a:gd name="T24" fmla="*/ 83 w 154"/>
              <a:gd name="T25" fmla="*/ 75 h 127"/>
              <a:gd name="T26" fmla="*/ 83 w 154"/>
              <a:gd name="T27" fmla="*/ 124 h 127"/>
              <a:gd name="T28" fmla="*/ 136 w 154"/>
              <a:gd name="T29" fmla="*/ 126 h 127"/>
              <a:gd name="T30" fmla="*/ 135 w 154"/>
              <a:gd name="T31" fmla="*/ 42 h 127"/>
              <a:gd name="T32" fmla="*/ 115 w 154"/>
              <a:gd name="T33" fmla="*/ 42 h 127"/>
              <a:gd name="T34" fmla="*/ 115 w 154"/>
              <a:gd name="T35" fmla="*/ 125 h 127"/>
              <a:gd name="T36" fmla="*/ 31 w 154"/>
              <a:gd name="T37" fmla="*/ 57 h 127"/>
              <a:gd name="T38" fmla="*/ 24 w 154"/>
              <a:gd name="T39" fmla="*/ 56 h 127"/>
              <a:gd name="T40" fmla="*/ 21 w 154"/>
              <a:gd name="T41" fmla="*/ 62 h 127"/>
              <a:gd name="T42" fmla="*/ 25 w 154"/>
              <a:gd name="T43" fmla="*/ 68 h 127"/>
              <a:gd name="T44" fmla="*/ 29 w 154"/>
              <a:gd name="T45" fmla="*/ 69 h 127"/>
              <a:gd name="T46" fmla="*/ 32 w 154"/>
              <a:gd name="T47" fmla="*/ 67 h 127"/>
              <a:gd name="T48" fmla="*/ 34 w 154"/>
              <a:gd name="T49" fmla="*/ 63 h 127"/>
              <a:gd name="T50" fmla="*/ 31 w 154"/>
              <a:gd name="T51" fmla="*/ 57 h 127"/>
              <a:gd name="T52" fmla="*/ 54 w 154"/>
              <a:gd name="T53" fmla="*/ 32 h 127"/>
              <a:gd name="T54" fmla="*/ 57 w 154"/>
              <a:gd name="T55" fmla="*/ 38 h 127"/>
              <a:gd name="T56" fmla="*/ 63 w 154"/>
              <a:gd name="T57" fmla="*/ 38 h 127"/>
              <a:gd name="T58" fmla="*/ 66 w 154"/>
              <a:gd name="T59" fmla="*/ 36 h 127"/>
              <a:gd name="T60" fmla="*/ 66 w 154"/>
              <a:gd name="T61" fmla="*/ 32 h 127"/>
              <a:gd name="T62" fmla="*/ 64 w 154"/>
              <a:gd name="T63" fmla="*/ 29 h 127"/>
              <a:gd name="T64" fmla="*/ 62 w 154"/>
              <a:gd name="T65" fmla="*/ 26 h 127"/>
              <a:gd name="T66" fmla="*/ 60 w 154"/>
              <a:gd name="T67" fmla="*/ 26 h 127"/>
              <a:gd name="T68" fmla="*/ 54 w 154"/>
              <a:gd name="T69" fmla="*/ 32 h 127"/>
              <a:gd name="T70" fmla="*/ 97 w 154"/>
              <a:gd name="T71" fmla="*/ 51 h 127"/>
              <a:gd name="T72" fmla="*/ 98 w 154"/>
              <a:gd name="T73" fmla="*/ 46 h 127"/>
              <a:gd name="T74" fmla="*/ 96 w 154"/>
              <a:gd name="T75" fmla="*/ 42 h 127"/>
              <a:gd name="T76" fmla="*/ 92 w 154"/>
              <a:gd name="T77" fmla="*/ 41 h 127"/>
              <a:gd name="T78" fmla="*/ 87 w 154"/>
              <a:gd name="T79" fmla="*/ 42 h 127"/>
              <a:gd name="T80" fmla="*/ 86 w 154"/>
              <a:gd name="T81" fmla="*/ 44 h 127"/>
              <a:gd name="T82" fmla="*/ 86 w 154"/>
              <a:gd name="T83" fmla="*/ 51 h 127"/>
              <a:gd name="T84" fmla="*/ 92 w 154"/>
              <a:gd name="T85" fmla="*/ 54 h 127"/>
              <a:gd name="T86" fmla="*/ 97 w 154"/>
              <a:gd name="T87" fmla="*/ 51 h 127"/>
              <a:gd name="T88" fmla="*/ 119 w 154"/>
              <a:gd name="T89" fmla="*/ 12 h 127"/>
              <a:gd name="T90" fmla="*/ 126 w 154"/>
              <a:gd name="T91" fmla="*/ 16 h 127"/>
              <a:gd name="T92" fmla="*/ 128 w 154"/>
              <a:gd name="T93" fmla="*/ 4 h 127"/>
              <a:gd name="T94" fmla="*/ 119 w 154"/>
              <a:gd name="T95" fmla="*/ 12 h 127"/>
              <a:gd name="T96" fmla="*/ 56 w 154"/>
              <a:gd name="T97" fmla="*/ 37 h 127"/>
              <a:gd name="T98" fmla="*/ 32 w 154"/>
              <a:gd name="T99" fmla="*/ 59 h 127"/>
              <a:gd name="T100" fmla="*/ 67 w 154"/>
              <a:gd name="T101" fmla="*/ 35 h 127"/>
              <a:gd name="T102" fmla="*/ 86 w 154"/>
              <a:gd name="T103" fmla="*/ 44 h 127"/>
              <a:gd name="T104" fmla="*/ 122 w 154"/>
              <a:gd name="T105" fmla="*/ 16 h 127"/>
              <a:gd name="T106" fmla="*/ 108 w 154"/>
              <a:gd name="T107" fmla="*/ 30 h 127"/>
              <a:gd name="T108" fmla="*/ 97 w 154"/>
              <a:gd name="T109"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7">
                <a:moveTo>
                  <a:pt x="0" y="125"/>
                </a:moveTo>
                <a:cubicBezTo>
                  <a:pt x="52" y="123"/>
                  <a:pt x="103" y="124"/>
                  <a:pt x="154" y="127"/>
                </a:cubicBezTo>
                <a:moveTo>
                  <a:pt x="39" y="124"/>
                </a:moveTo>
                <a:cubicBezTo>
                  <a:pt x="38" y="114"/>
                  <a:pt x="38" y="103"/>
                  <a:pt x="38" y="93"/>
                </a:cubicBezTo>
                <a:cubicBezTo>
                  <a:pt x="31" y="93"/>
                  <a:pt x="24" y="93"/>
                  <a:pt x="17" y="93"/>
                </a:cubicBezTo>
                <a:cubicBezTo>
                  <a:pt x="17" y="104"/>
                  <a:pt x="17" y="114"/>
                  <a:pt x="17" y="124"/>
                </a:cubicBezTo>
                <a:moveTo>
                  <a:pt x="70" y="124"/>
                </a:moveTo>
                <a:cubicBezTo>
                  <a:pt x="71" y="103"/>
                  <a:pt x="71" y="82"/>
                  <a:pt x="70" y="61"/>
                </a:cubicBezTo>
                <a:cubicBezTo>
                  <a:pt x="63" y="62"/>
                  <a:pt x="56" y="62"/>
                  <a:pt x="49" y="61"/>
                </a:cubicBezTo>
                <a:cubicBezTo>
                  <a:pt x="49" y="82"/>
                  <a:pt x="50" y="103"/>
                  <a:pt x="50" y="124"/>
                </a:cubicBezTo>
                <a:moveTo>
                  <a:pt x="104" y="125"/>
                </a:moveTo>
                <a:cubicBezTo>
                  <a:pt x="102" y="108"/>
                  <a:pt x="102" y="92"/>
                  <a:pt x="103" y="75"/>
                </a:cubicBezTo>
                <a:cubicBezTo>
                  <a:pt x="97" y="75"/>
                  <a:pt x="90" y="75"/>
                  <a:pt x="83" y="75"/>
                </a:cubicBezTo>
                <a:cubicBezTo>
                  <a:pt x="83" y="91"/>
                  <a:pt x="83" y="108"/>
                  <a:pt x="83" y="124"/>
                </a:cubicBezTo>
                <a:moveTo>
                  <a:pt x="136" y="126"/>
                </a:moveTo>
                <a:cubicBezTo>
                  <a:pt x="136" y="98"/>
                  <a:pt x="136" y="70"/>
                  <a:pt x="135" y="42"/>
                </a:cubicBezTo>
                <a:cubicBezTo>
                  <a:pt x="129" y="41"/>
                  <a:pt x="122" y="41"/>
                  <a:pt x="115" y="42"/>
                </a:cubicBezTo>
                <a:cubicBezTo>
                  <a:pt x="115" y="70"/>
                  <a:pt x="115" y="97"/>
                  <a:pt x="115" y="125"/>
                </a:cubicBezTo>
                <a:moveTo>
                  <a:pt x="31" y="57"/>
                </a:moveTo>
                <a:cubicBezTo>
                  <a:pt x="29" y="55"/>
                  <a:pt x="26" y="55"/>
                  <a:pt x="24" y="56"/>
                </a:cubicBezTo>
                <a:cubicBezTo>
                  <a:pt x="22" y="57"/>
                  <a:pt x="21" y="60"/>
                  <a:pt x="21" y="62"/>
                </a:cubicBezTo>
                <a:cubicBezTo>
                  <a:pt x="21" y="64"/>
                  <a:pt x="23" y="66"/>
                  <a:pt x="25" y="68"/>
                </a:cubicBezTo>
                <a:cubicBezTo>
                  <a:pt x="26" y="68"/>
                  <a:pt x="27" y="69"/>
                  <a:pt x="29" y="69"/>
                </a:cubicBezTo>
                <a:cubicBezTo>
                  <a:pt x="30" y="69"/>
                  <a:pt x="31" y="68"/>
                  <a:pt x="32" y="67"/>
                </a:cubicBezTo>
                <a:cubicBezTo>
                  <a:pt x="33" y="66"/>
                  <a:pt x="34" y="65"/>
                  <a:pt x="34" y="63"/>
                </a:cubicBezTo>
                <a:cubicBezTo>
                  <a:pt x="34" y="61"/>
                  <a:pt x="33" y="58"/>
                  <a:pt x="31" y="57"/>
                </a:cubicBezTo>
                <a:close/>
                <a:moveTo>
                  <a:pt x="54" y="32"/>
                </a:moveTo>
                <a:cubicBezTo>
                  <a:pt x="54" y="35"/>
                  <a:pt x="55" y="37"/>
                  <a:pt x="57" y="38"/>
                </a:cubicBezTo>
                <a:cubicBezTo>
                  <a:pt x="59" y="39"/>
                  <a:pt x="61" y="39"/>
                  <a:pt x="63" y="38"/>
                </a:cubicBezTo>
                <a:cubicBezTo>
                  <a:pt x="65" y="38"/>
                  <a:pt x="66" y="37"/>
                  <a:pt x="66" y="36"/>
                </a:cubicBezTo>
                <a:cubicBezTo>
                  <a:pt x="67" y="35"/>
                  <a:pt x="67" y="33"/>
                  <a:pt x="66" y="32"/>
                </a:cubicBezTo>
                <a:cubicBezTo>
                  <a:pt x="66" y="31"/>
                  <a:pt x="65" y="30"/>
                  <a:pt x="64" y="29"/>
                </a:cubicBezTo>
                <a:cubicBezTo>
                  <a:pt x="64" y="28"/>
                  <a:pt x="63" y="27"/>
                  <a:pt x="62" y="26"/>
                </a:cubicBezTo>
                <a:cubicBezTo>
                  <a:pt x="61" y="26"/>
                  <a:pt x="60" y="26"/>
                  <a:pt x="60" y="26"/>
                </a:cubicBezTo>
                <a:cubicBezTo>
                  <a:pt x="57" y="26"/>
                  <a:pt x="54" y="29"/>
                  <a:pt x="54" y="32"/>
                </a:cubicBezTo>
                <a:close/>
                <a:moveTo>
                  <a:pt x="97" y="51"/>
                </a:moveTo>
                <a:cubicBezTo>
                  <a:pt x="98" y="49"/>
                  <a:pt x="98" y="48"/>
                  <a:pt x="98" y="46"/>
                </a:cubicBezTo>
                <a:cubicBezTo>
                  <a:pt x="98" y="44"/>
                  <a:pt x="97" y="43"/>
                  <a:pt x="96" y="42"/>
                </a:cubicBezTo>
                <a:cubicBezTo>
                  <a:pt x="95" y="41"/>
                  <a:pt x="94" y="41"/>
                  <a:pt x="92" y="41"/>
                </a:cubicBezTo>
                <a:cubicBezTo>
                  <a:pt x="91" y="40"/>
                  <a:pt x="89" y="40"/>
                  <a:pt x="87" y="42"/>
                </a:cubicBezTo>
                <a:cubicBezTo>
                  <a:pt x="86" y="42"/>
                  <a:pt x="86" y="43"/>
                  <a:pt x="86" y="44"/>
                </a:cubicBezTo>
                <a:cubicBezTo>
                  <a:pt x="85" y="46"/>
                  <a:pt x="85" y="49"/>
                  <a:pt x="86" y="51"/>
                </a:cubicBezTo>
                <a:cubicBezTo>
                  <a:pt x="87" y="53"/>
                  <a:pt x="89" y="54"/>
                  <a:pt x="92" y="54"/>
                </a:cubicBezTo>
                <a:cubicBezTo>
                  <a:pt x="94" y="55"/>
                  <a:pt x="97" y="53"/>
                  <a:pt x="97" y="51"/>
                </a:cubicBezTo>
                <a:close/>
                <a:moveTo>
                  <a:pt x="119" y="12"/>
                </a:moveTo>
                <a:cubicBezTo>
                  <a:pt x="120" y="15"/>
                  <a:pt x="123" y="16"/>
                  <a:pt x="126" y="16"/>
                </a:cubicBezTo>
                <a:cubicBezTo>
                  <a:pt x="132" y="16"/>
                  <a:pt x="133" y="6"/>
                  <a:pt x="128" y="4"/>
                </a:cubicBezTo>
                <a:cubicBezTo>
                  <a:pt x="123" y="0"/>
                  <a:pt x="116" y="7"/>
                  <a:pt x="119" y="12"/>
                </a:cubicBezTo>
                <a:close/>
                <a:moveTo>
                  <a:pt x="56" y="37"/>
                </a:moveTo>
                <a:cubicBezTo>
                  <a:pt x="48" y="44"/>
                  <a:pt x="40" y="51"/>
                  <a:pt x="32" y="59"/>
                </a:cubicBezTo>
                <a:moveTo>
                  <a:pt x="67" y="35"/>
                </a:moveTo>
                <a:cubicBezTo>
                  <a:pt x="73" y="39"/>
                  <a:pt x="78" y="41"/>
                  <a:pt x="86" y="44"/>
                </a:cubicBezTo>
                <a:moveTo>
                  <a:pt x="122" y="16"/>
                </a:moveTo>
                <a:cubicBezTo>
                  <a:pt x="117" y="21"/>
                  <a:pt x="113" y="26"/>
                  <a:pt x="108" y="30"/>
                </a:cubicBezTo>
                <a:cubicBezTo>
                  <a:pt x="104" y="35"/>
                  <a:pt x="101" y="39"/>
                  <a:pt x="97" y="43"/>
                </a:cubicBezTo>
              </a:path>
            </a:pathLst>
          </a:custGeom>
          <a:solidFill>
            <a:srgbClr val="FFC000"/>
          </a:solidFill>
          <a:ln w="19050" cap="rnd">
            <a:solidFill>
              <a:srgbClr val="31303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 name="Freeform 69">
            <a:extLst>
              <a:ext uri="{FF2B5EF4-FFF2-40B4-BE49-F238E27FC236}">
                <a16:creationId xmlns:a16="http://schemas.microsoft.com/office/drawing/2014/main" id="{5D714A82-0596-87E2-AC42-F27D29D152A0}"/>
              </a:ext>
            </a:extLst>
          </p:cNvPr>
          <p:cNvSpPr>
            <a:spLocks noEditPoints="1"/>
          </p:cNvSpPr>
          <p:nvPr/>
        </p:nvSpPr>
        <p:spPr bwMode="auto">
          <a:xfrm>
            <a:off x="2898619" y="2679233"/>
            <a:ext cx="536575" cy="441541"/>
          </a:xfrm>
          <a:custGeom>
            <a:avLst/>
            <a:gdLst>
              <a:gd name="T0" fmla="*/ 0 w 153"/>
              <a:gd name="T1" fmla="*/ 69 h 126"/>
              <a:gd name="T2" fmla="*/ 0 w 153"/>
              <a:gd name="T3" fmla="*/ 29 h 126"/>
              <a:gd name="T4" fmla="*/ 147 w 153"/>
              <a:gd name="T5" fmla="*/ 23 h 126"/>
              <a:gd name="T6" fmla="*/ 153 w 153"/>
              <a:gd name="T7" fmla="*/ 71 h 126"/>
              <a:gd name="T8" fmla="*/ 85 w 153"/>
              <a:gd name="T9" fmla="*/ 102 h 126"/>
              <a:gd name="T10" fmla="*/ 86 w 153"/>
              <a:gd name="T11" fmla="*/ 80 h 126"/>
              <a:gd name="T12" fmla="*/ 82 w 153"/>
              <a:gd name="T13" fmla="*/ 76 h 126"/>
              <a:gd name="T14" fmla="*/ 67 w 153"/>
              <a:gd name="T15" fmla="*/ 76 h 126"/>
              <a:gd name="T16" fmla="*/ 67 w 153"/>
              <a:gd name="T17" fmla="*/ 97 h 126"/>
              <a:gd name="T18" fmla="*/ 72 w 153"/>
              <a:gd name="T19" fmla="*/ 102 h 126"/>
              <a:gd name="T20" fmla="*/ 85 w 153"/>
              <a:gd name="T21" fmla="*/ 102 h 126"/>
              <a:gd name="T22" fmla="*/ 67 w 153"/>
              <a:gd name="T23" fmla="*/ 20 h 126"/>
              <a:gd name="T24" fmla="*/ 65 w 153"/>
              <a:gd name="T25" fmla="*/ 17 h 126"/>
              <a:gd name="T26" fmla="*/ 55 w 153"/>
              <a:gd name="T27" fmla="*/ 18 h 126"/>
              <a:gd name="T28" fmla="*/ 54 w 153"/>
              <a:gd name="T29" fmla="*/ 23 h 126"/>
              <a:gd name="T30" fmla="*/ 101 w 153"/>
              <a:gd name="T31" fmla="*/ 20 h 126"/>
              <a:gd name="T32" fmla="*/ 98 w 153"/>
              <a:gd name="T33" fmla="*/ 17 h 126"/>
              <a:gd name="T34" fmla="*/ 89 w 153"/>
              <a:gd name="T35" fmla="*/ 18 h 126"/>
              <a:gd name="T36" fmla="*/ 88 w 153"/>
              <a:gd name="T37" fmla="*/ 23 h 126"/>
              <a:gd name="T38" fmla="*/ 91 w 153"/>
              <a:gd name="T39" fmla="*/ 13 h 126"/>
              <a:gd name="T40" fmla="*/ 87 w 153"/>
              <a:gd name="T41" fmla="*/ 9 h 126"/>
              <a:gd name="T42" fmla="*/ 66 w 153"/>
              <a:gd name="T43" fmla="*/ 9 h 126"/>
              <a:gd name="T44" fmla="*/ 64 w 153"/>
              <a:gd name="T45" fmla="*/ 17 h 126"/>
              <a:gd name="T46" fmla="*/ 99 w 153"/>
              <a:gd name="T47" fmla="*/ 9 h 126"/>
              <a:gd name="T48" fmla="*/ 88 w 153"/>
              <a:gd name="T49" fmla="*/ 1 h 126"/>
              <a:gd name="T50" fmla="*/ 58 w 153"/>
              <a:gd name="T51" fmla="*/ 3 h 126"/>
              <a:gd name="T52" fmla="*/ 56 w 153"/>
              <a:gd name="T53" fmla="*/ 17 h 126"/>
              <a:gd name="T54" fmla="*/ 5 w 153"/>
              <a:gd name="T55" fmla="*/ 108 h 126"/>
              <a:gd name="T56" fmla="*/ 8 w 153"/>
              <a:gd name="T57" fmla="*/ 122 h 126"/>
              <a:gd name="T58" fmla="*/ 48 w 153"/>
              <a:gd name="T59" fmla="*/ 125 h 126"/>
              <a:gd name="T60" fmla="*/ 115 w 153"/>
              <a:gd name="T61" fmla="*/ 125 h 126"/>
              <a:gd name="T62" fmla="*/ 141 w 153"/>
              <a:gd name="T63" fmla="*/ 125 h 126"/>
              <a:gd name="T64" fmla="*/ 149 w 153"/>
              <a:gd name="T65" fmla="*/ 114 h 126"/>
              <a:gd name="T66" fmla="*/ 149 w 153"/>
              <a:gd name="T6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26">
                <a:moveTo>
                  <a:pt x="67" y="87"/>
                </a:moveTo>
                <a:cubicBezTo>
                  <a:pt x="44" y="85"/>
                  <a:pt x="22" y="77"/>
                  <a:pt x="0" y="69"/>
                </a:cubicBezTo>
                <a:cubicBezTo>
                  <a:pt x="0" y="30"/>
                  <a:pt x="0" y="30"/>
                  <a:pt x="0" y="30"/>
                </a:cubicBezTo>
                <a:cubicBezTo>
                  <a:pt x="0" y="30"/>
                  <a:pt x="0" y="29"/>
                  <a:pt x="0" y="29"/>
                </a:cubicBezTo>
                <a:cubicBezTo>
                  <a:pt x="0" y="26"/>
                  <a:pt x="3" y="23"/>
                  <a:pt x="6" y="23"/>
                </a:cubicBezTo>
                <a:cubicBezTo>
                  <a:pt x="147" y="23"/>
                  <a:pt x="147" y="23"/>
                  <a:pt x="147" y="23"/>
                </a:cubicBezTo>
                <a:cubicBezTo>
                  <a:pt x="150" y="23"/>
                  <a:pt x="153" y="26"/>
                  <a:pt x="153" y="29"/>
                </a:cubicBezTo>
                <a:cubicBezTo>
                  <a:pt x="153" y="43"/>
                  <a:pt x="153" y="57"/>
                  <a:pt x="153" y="71"/>
                </a:cubicBezTo>
                <a:cubicBezTo>
                  <a:pt x="131" y="79"/>
                  <a:pt x="109" y="86"/>
                  <a:pt x="86" y="87"/>
                </a:cubicBezTo>
                <a:moveTo>
                  <a:pt x="85" y="102"/>
                </a:moveTo>
                <a:cubicBezTo>
                  <a:pt x="86" y="101"/>
                  <a:pt x="86" y="100"/>
                  <a:pt x="86" y="100"/>
                </a:cubicBezTo>
                <a:cubicBezTo>
                  <a:pt x="86" y="93"/>
                  <a:pt x="87" y="86"/>
                  <a:pt x="86" y="80"/>
                </a:cubicBezTo>
                <a:cubicBezTo>
                  <a:pt x="86" y="79"/>
                  <a:pt x="86" y="78"/>
                  <a:pt x="85" y="77"/>
                </a:cubicBezTo>
                <a:cubicBezTo>
                  <a:pt x="84" y="76"/>
                  <a:pt x="83" y="76"/>
                  <a:pt x="82" y="76"/>
                </a:cubicBezTo>
                <a:cubicBezTo>
                  <a:pt x="77" y="76"/>
                  <a:pt x="73" y="76"/>
                  <a:pt x="68" y="76"/>
                </a:cubicBezTo>
                <a:cubicBezTo>
                  <a:pt x="68" y="76"/>
                  <a:pt x="68" y="76"/>
                  <a:pt x="67" y="76"/>
                </a:cubicBezTo>
                <a:cubicBezTo>
                  <a:pt x="67" y="77"/>
                  <a:pt x="67" y="77"/>
                  <a:pt x="67" y="78"/>
                </a:cubicBezTo>
                <a:cubicBezTo>
                  <a:pt x="67" y="84"/>
                  <a:pt x="67" y="90"/>
                  <a:pt x="67" y="97"/>
                </a:cubicBezTo>
                <a:cubicBezTo>
                  <a:pt x="66" y="98"/>
                  <a:pt x="67" y="100"/>
                  <a:pt x="67" y="101"/>
                </a:cubicBezTo>
                <a:cubicBezTo>
                  <a:pt x="68" y="102"/>
                  <a:pt x="70" y="102"/>
                  <a:pt x="72" y="102"/>
                </a:cubicBezTo>
                <a:cubicBezTo>
                  <a:pt x="75" y="102"/>
                  <a:pt x="79" y="102"/>
                  <a:pt x="82" y="102"/>
                </a:cubicBezTo>
                <a:cubicBezTo>
                  <a:pt x="83" y="102"/>
                  <a:pt x="84" y="102"/>
                  <a:pt x="85" y="102"/>
                </a:cubicBezTo>
                <a:close/>
                <a:moveTo>
                  <a:pt x="67" y="23"/>
                </a:moveTo>
                <a:cubicBezTo>
                  <a:pt x="67" y="22"/>
                  <a:pt x="67" y="21"/>
                  <a:pt x="67" y="20"/>
                </a:cubicBezTo>
                <a:cubicBezTo>
                  <a:pt x="67" y="19"/>
                  <a:pt x="67" y="18"/>
                  <a:pt x="66" y="18"/>
                </a:cubicBezTo>
                <a:cubicBezTo>
                  <a:pt x="66" y="17"/>
                  <a:pt x="65" y="17"/>
                  <a:pt x="65" y="17"/>
                </a:cubicBezTo>
                <a:cubicBezTo>
                  <a:pt x="62" y="17"/>
                  <a:pt x="59" y="18"/>
                  <a:pt x="57" y="18"/>
                </a:cubicBezTo>
                <a:cubicBezTo>
                  <a:pt x="56" y="18"/>
                  <a:pt x="55" y="18"/>
                  <a:pt x="55" y="18"/>
                </a:cubicBezTo>
                <a:cubicBezTo>
                  <a:pt x="54" y="19"/>
                  <a:pt x="54" y="20"/>
                  <a:pt x="54" y="21"/>
                </a:cubicBezTo>
                <a:cubicBezTo>
                  <a:pt x="54" y="21"/>
                  <a:pt x="54" y="22"/>
                  <a:pt x="54" y="23"/>
                </a:cubicBezTo>
                <a:moveTo>
                  <a:pt x="101" y="23"/>
                </a:moveTo>
                <a:cubicBezTo>
                  <a:pt x="101" y="22"/>
                  <a:pt x="101" y="21"/>
                  <a:pt x="101" y="20"/>
                </a:cubicBezTo>
                <a:cubicBezTo>
                  <a:pt x="101" y="19"/>
                  <a:pt x="101" y="18"/>
                  <a:pt x="100" y="18"/>
                </a:cubicBezTo>
                <a:cubicBezTo>
                  <a:pt x="100" y="17"/>
                  <a:pt x="99" y="17"/>
                  <a:pt x="98" y="17"/>
                </a:cubicBezTo>
                <a:cubicBezTo>
                  <a:pt x="96" y="17"/>
                  <a:pt x="93" y="18"/>
                  <a:pt x="91" y="18"/>
                </a:cubicBezTo>
                <a:cubicBezTo>
                  <a:pt x="90" y="18"/>
                  <a:pt x="89" y="18"/>
                  <a:pt x="89" y="18"/>
                </a:cubicBezTo>
                <a:cubicBezTo>
                  <a:pt x="88" y="19"/>
                  <a:pt x="88" y="20"/>
                  <a:pt x="88" y="21"/>
                </a:cubicBezTo>
                <a:cubicBezTo>
                  <a:pt x="88" y="21"/>
                  <a:pt x="88" y="22"/>
                  <a:pt x="88" y="23"/>
                </a:cubicBezTo>
                <a:moveTo>
                  <a:pt x="91" y="17"/>
                </a:moveTo>
                <a:cubicBezTo>
                  <a:pt x="91" y="16"/>
                  <a:pt x="92" y="14"/>
                  <a:pt x="91" y="13"/>
                </a:cubicBezTo>
                <a:cubicBezTo>
                  <a:pt x="91" y="12"/>
                  <a:pt x="91" y="11"/>
                  <a:pt x="90" y="10"/>
                </a:cubicBezTo>
                <a:cubicBezTo>
                  <a:pt x="89" y="10"/>
                  <a:pt x="88" y="9"/>
                  <a:pt x="87" y="9"/>
                </a:cubicBezTo>
                <a:cubicBezTo>
                  <a:pt x="81" y="9"/>
                  <a:pt x="75" y="9"/>
                  <a:pt x="70" y="9"/>
                </a:cubicBezTo>
                <a:cubicBezTo>
                  <a:pt x="69" y="9"/>
                  <a:pt x="67" y="9"/>
                  <a:pt x="66" y="9"/>
                </a:cubicBezTo>
                <a:cubicBezTo>
                  <a:pt x="65" y="10"/>
                  <a:pt x="64" y="12"/>
                  <a:pt x="64" y="13"/>
                </a:cubicBezTo>
                <a:cubicBezTo>
                  <a:pt x="64" y="14"/>
                  <a:pt x="64" y="16"/>
                  <a:pt x="64" y="17"/>
                </a:cubicBezTo>
                <a:moveTo>
                  <a:pt x="100" y="17"/>
                </a:moveTo>
                <a:cubicBezTo>
                  <a:pt x="100" y="14"/>
                  <a:pt x="100" y="11"/>
                  <a:pt x="99" y="9"/>
                </a:cubicBezTo>
                <a:cubicBezTo>
                  <a:pt x="99" y="6"/>
                  <a:pt x="97" y="3"/>
                  <a:pt x="95" y="2"/>
                </a:cubicBezTo>
                <a:cubicBezTo>
                  <a:pt x="93" y="1"/>
                  <a:pt x="91" y="1"/>
                  <a:pt x="88" y="1"/>
                </a:cubicBezTo>
                <a:cubicBezTo>
                  <a:pt x="80" y="1"/>
                  <a:pt x="72" y="0"/>
                  <a:pt x="64" y="1"/>
                </a:cubicBezTo>
                <a:cubicBezTo>
                  <a:pt x="62" y="1"/>
                  <a:pt x="60" y="2"/>
                  <a:pt x="58" y="3"/>
                </a:cubicBezTo>
                <a:cubicBezTo>
                  <a:pt x="57" y="5"/>
                  <a:pt x="56" y="7"/>
                  <a:pt x="56" y="10"/>
                </a:cubicBezTo>
                <a:cubicBezTo>
                  <a:pt x="56" y="12"/>
                  <a:pt x="56" y="15"/>
                  <a:pt x="56" y="17"/>
                </a:cubicBezTo>
                <a:moveTo>
                  <a:pt x="5" y="71"/>
                </a:moveTo>
                <a:cubicBezTo>
                  <a:pt x="5" y="83"/>
                  <a:pt x="5" y="95"/>
                  <a:pt x="5" y="108"/>
                </a:cubicBezTo>
                <a:cubicBezTo>
                  <a:pt x="5" y="110"/>
                  <a:pt x="5" y="113"/>
                  <a:pt x="5" y="116"/>
                </a:cubicBezTo>
                <a:cubicBezTo>
                  <a:pt x="6" y="118"/>
                  <a:pt x="7" y="121"/>
                  <a:pt x="8" y="122"/>
                </a:cubicBezTo>
                <a:cubicBezTo>
                  <a:pt x="10" y="124"/>
                  <a:pt x="13" y="126"/>
                  <a:pt x="15" y="125"/>
                </a:cubicBezTo>
                <a:cubicBezTo>
                  <a:pt x="48" y="125"/>
                  <a:pt x="48" y="125"/>
                  <a:pt x="48" y="125"/>
                </a:cubicBezTo>
                <a:cubicBezTo>
                  <a:pt x="61" y="125"/>
                  <a:pt x="74" y="125"/>
                  <a:pt x="87" y="125"/>
                </a:cubicBezTo>
                <a:cubicBezTo>
                  <a:pt x="97" y="125"/>
                  <a:pt x="106" y="125"/>
                  <a:pt x="115" y="125"/>
                </a:cubicBezTo>
                <a:cubicBezTo>
                  <a:pt x="120" y="125"/>
                  <a:pt x="124" y="125"/>
                  <a:pt x="129" y="125"/>
                </a:cubicBezTo>
                <a:cubicBezTo>
                  <a:pt x="133" y="125"/>
                  <a:pt x="137" y="126"/>
                  <a:pt x="141" y="125"/>
                </a:cubicBezTo>
                <a:cubicBezTo>
                  <a:pt x="144" y="124"/>
                  <a:pt x="146" y="123"/>
                  <a:pt x="147" y="121"/>
                </a:cubicBezTo>
                <a:cubicBezTo>
                  <a:pt x="149" y="119"/>
                  <a:pt x="149" y="116"/>
                  <a:pt x="149" y="114"/>
                </a:cubicBezTo>
                <a:cubicBezTo>
                  <a:pt x="150" y="105"/>
                  <a:pt x="149" y="97"/>
                  <a:pt x="149" y="88"/>
                </a:cubicBezTo>
                <a:cubicBezTo>
                  <a:pt x="149" y="83"/>
                  <a:pt x="149" y="78"/>
                  <a:pt x="149" y="73"/>
                </a:cubicBezTo>
              </a:path>
            </a:pathLst>
          </a:custGeom>
          <a:solidFill>
            <a:srgbClr val="FFC000"/>
          </a:solidFill>
          <a:ln w="19050" cap="rnd">
            <a:solidFill>
              <a:srgbClr val="31303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 name="Freeform 70">
            <a:extLst>
              <a:ext uri="{FF2B5EF4-FFF2-40B4-BE49-F238E27FC236}">
                <a16:creationId xmlns:a16="http://schemas.microsoft.com/office/drawing/2014/main" id="{0BC6F000-5A34-916D-2215-1946B887CB42}"/>
              </a:ext>
            </a:extLst>
          </p:cNvPr>
          <p:cNvSpPr>
            <a:spLocks noEditPoints="1"/>
          </p:cNvSpPr>
          <p:nvPr/>
        </p:nvSpPr>
        <p:spPr bwMode="auto">
          <a:xfrm>
            <a:off x="3202777" y="616422"/>
            <a:ext cx="536575" cy="603250"/>
          </a:xfrm>
          <a:custGeom>
            <a:avLst/>
            <a:gdLst>
              <a:gd name="T0" fmla="*/ 47 w 141"/>
              <a:gd name="T1" fmla="*/ 122 h 158"/>
              <a:gd name="T2" fmla="*/ 36 w 141"/>
              <a:gd name="T3" fmla="*/ 95 h 158"/>
              <a:gd name="T4" fmla="*/ 30 w 141"/>
              <a:gd name="T5" fmla="*/ 71 h 158"/>
              <a:gd name="T6" fmla="*/ 72 w 141"/>
              <a:gd name="T7" fmla="*/ 27 h 158"/>
              <a:gd name="T8" fmla="*/ 113 w 141"/>
              <a:gd name="T9" fmla="*/ 71 h 158"/>
              <a:gd name="T10" fmla="*/ 108 w 141"/>
              <a:gd name="T11" fmla="*/ 95 h 158"/>
              <a:gd name="T12" fmla="*/ 97 w 141"/>
              <a:gd name="T13" fmla="*/ 118 h 158"/>
              <a:gd name="T14" fmla="*/ 85 w 141"/>
              <a:gd name="T15" fmla="*/ 126 h 158"/>
              <a:gd name="T16" fmla="*/ 68 w 141"/>
              <a:gd name="T17" fmla="*/ 130 h 158"/>
              <a:gd name="T18" fmla="*/ 52 w 141"/>
              <a:gd name="T19" fmla="*/ 136 h 158"/>
              <a:gd name="T20" fmla="*/ 49 w 141"/>
              <a:gd name="T21" fmla="*/ 140 h 158"/>
              <a:gd name="T22" fmla="*/ 50 w 141"/>
              <a:gd name="T23" fmla="*/ 144 h 158"/>
              <a:gd name="T24" fmla="*/ 55 w 141"/>
              <a:gd name="T25" fmla="*/ 145 h 158"/>
              <a:gd name="T26" fmla="*/ 88 w 141"/>
              <a:gd name="T27" fmla="*/ 137 h 158"/>
              <a:gd name="T28" fmla="*/ 92 w 141"/>
              <a:gd name="T29" fmla="*/ 138 h 158"/>
              <a:gd name="T30" fmla="*/ 93 w 141"/>
              <a:gd name="T31" fmla="*/ 143 h 158"/>
              <a:gd name="T32" fmla="*/ 90 w 141"/>
              <a:gd name="T33" fmla="*/ 147 h 158"/>
              <a:gd name="T34" fmla="*/ 77 w 141"/>
              <a:gd name="T35" fmla="*/ 154 h 158"/>
              <a:gd name="T36" fmla="*/ 61 w 141"/>
              <a:gd name="T37" fmla="*/ 158 h 158"/>
              <a:gd name="T38" fmla="*/ 61 w 141"/>
              <a:gd name="T39" fmla="*/ 70 h 158"/>
              <a:gd name="T40" fmla="*/ 70 w 141"/>
              <a:gd name="T41" fmla="*/ 81 h 158"/>
              <a:gd name="T42" fmla="*/ 81 w 141"/>
              <a:gd name="T43" fmla="*/ 60 h 158"/>
              <a:gd name="T44" fmla="*/ 16 w 141"/>
              <a:gd name="T45" fmla="*/ 72 h 158"/>
              <a:gd name="T46" fmla="*/ 0 w 141"/>
              <a:gd name="T47" fmla="*/ 69 h 158"/>
              <a:gd name="T48" fmla="*/ 22 w 141"/>
              <a:gd name="T49" fmla="*/ 41 h 158"/>
              <a:gd name="T50" fmla="*/ 10 w 141"/>
              <a:gd name="T51" fmla="*/ 36 h 158"/>
              <a:gd name="T52" fmla="*/ 43 w 141"/>
              <a:gd name="T53" fmla="*/ 22 h 158"/>
              <a:gd name="T54" fmla="*/ 36 w 141"/>
              <a:gd name="T55" fmla="*/ 12 h 158"/>
              <a:gd name="T56" fmla="*/ 71 w 141"/>
              <a:gd name="T57" fmla="*/ 0 h 158"/>
              <a:gd name="T58" fmla="*/ 72 w 141"/>
              <a:gd name="T59" fmla="*/ 16 h 158"/>
              <a:gd name="T60" fmla="*/ 105 w 141"/>
              <a:gd name="T61" fmla="*/ 11 h 158"/>
              <a:gd name="T62" fmla="*/ 100 w 141"/>
              <a:gd name="T63" fmla="*/ 22 h 158"/>
              <a:gd name="T64" fmla="*/ 131 w 141"/>
              <a:gd name="T65" fmla="*/ 37 h 158"/>
              <a:gd name="T66" fmla="*/ 122 w 141"/>
              <a:gd name="T67" fmla="*/ 42 h 158"/>
              <a:gd name="T68" fmla="*/ 120 w 141"/>
              <a:gd name="T69" fmla="*/ 43 h 158"/>
              <a:gd name="T70" fmla="*/ 127 w 141"/>
              <a:gd name="T71" fmla="*/ 72 h 158"/>
              <a:gd name="T72" fmla="*/ 141 w 141"/>
              <a:gd name="T73" fmla="*/ 72 h 158"/>
              <a:gd name="T74" fmla="*/ 71 w 141"/>
              <a:gd name="T75" fmla="*/ 43 h 158"/>
              <a:gd name="T76" fmla="*/ 45 w 141"/>
              <a:gd name="T77" fmla="*/ 68 h 158"/>
              <a:gd name="T78" fmla="*/ 71 w 141"/>
              <a:gd name="T79" fmla="*/ 92 h 158"/>
              <a:gd name="T80" fmla="*/ 97 w 141"/>
              <a:gd name="T81" fmla="*/ 68 h 158"/>
              <a:gd name="T82" fmla="*/ 71 w 141"/>
              <a:gd name="T83"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158">
                <a:moveTo>
                  <a:pt x="47" y="122"/>
                </a:moveTo>
                <a:cubicBezTo>
                  <a:pt x="48" y="115"/>
                  <a:pt x="45" y="109"/>
                  <a:pt x="36" y="95"/>
                </a:cubicBezTo>
                <a:cubicBezTo>
                  <a:pt x="31" y="88"/>
                  <a:pt x="30" y="80"/>
                  <a:pt x="30" y="71"/>
                </a:cubicBezTo>
                <a:cubicBezTo>
                  <a:pt x="30" y="48"/>
                  <a:pt x="48" y="27"/>
                  <a:pt x="72" y="27"/>
                </a:cubicBezTo>
                <a:cubicBezTo>
                  <a:pt x="95" y="27"/>
                  <a:pt x="113" y="48"/>
                  <a:pt x="113" y="71"/>
                </a:cubicBezTo>
                <a:cubicBezTo>
                  <a:pt x="113" y="80"/>
                  <a:pt x="112" y="88"/>
                  <a:pt x="108" y="95"/>
                </a:cubicBezTo>
                <a:cubicBezTo>
                  <a:pt x="101" y="106"/>
                  <a:pt x="98" y="112"/>
                  <a:pt x="97" y="118"/>
                </a:cubicBezTo>
                <a:moveTo>
                  <a:pt x="85" y="126"/>
                </a:moveTo>
                <a:cubicBezTo>
                  <a:pt x="80" y="128"/>
                  <a:pt x="74" y="129"/>
                  <a:pt x="68" y="130"/>
                </a:cubicBezTo>
                <a:cubicBezTo>
                  <a:pt x="63" y="131"/>
                  <a:pt x="57" y="132"/>
                  <a:pt x="52" y="136"/>
                </a:cubicBezTo>
                <a:cubicBezTo>
                  <a:pt x="51" y="137"/>
                  <a:pt x="50" y="138"/>
                  <a:pt x="49" y="140"/>
                </a:cubicBezTo>
                <a:cubicBezTo>
                  <a:pt x="49" y="141"/>
                  <a:pt x="49" y="143"/>
                  <a:pt x="50" y="144"/>
                </a:cubicBezTo>
                <a:cubicBezTo>
                  <a:pt x="52" y="145"/>
                  <a:pt x="53" y="145"/>
                  <a:pt x="55" y="145"/>
                </a:cubicBezTo>
                <a:cubicBezTo>
                  <a:pt x="66" y="143"/>
                  <a:pt x="76" y="138"/>
                  <a:pt x="88" y="137"/>
                </a:cubicBezTo>
                <a:cubicBezTo>
                  <a:pt x="89" y="137"/>
                  <a:pt x="90" y="138"/>
                  <a:pt x="92" y="138"/>
                </a:cubicBezTo>
                <a:cubicBezTo>
                  <a:pt x="93" y="140"/>
                  <a:pt x="93" y="142"/>
                  <a:pt x="93" y="143"/>
                </a:cubicBezTo>
                <a:cubicBezTo>
                  <a:pt x="92" y="145"/>
                  <a:pt x="91" y="146"/>
                  <a:pt x="90" y="147"/>
                </a:cubicBezTo>
                <a:cubicBezTo>
                  <a:pt x="86" y="151"/>
                  <a:pt x="82" y="152"/>
                  <a:pt x="77" y="154"/>
                </a:cubicBezTo>
                <a:cubicBezTo>
                  <a:pt x="72" y="155"/>
                  <a:pt x="67" y="157"/>
                  <a:pt x="61" y="158"/>
                </a:cubicBezTo>
                <a:moveTo>
                  <a:pt x="61" y="70"/>
                </a:moveTo>
                <a:cubicBezTo>
                  <a:pt x="65" y="73"/>
                  <a:pt x="68" y="77"/>
                  <a:pt x="70" y="81"/>
                </a:cubicBezTo>
                <a:cubicBezTo>
                  <a:pt x="72" y="73"/>
                  <a:pt x="76" y="66"/>
                  <a:pt x="81" y="60"/>
                </a:cubicBezTo>
                <a:moveTo>
                  <a:pt x="16" y="72"/>
                </a:moveTo>
                <a:cubicBezTo>
                  <a:pt x="10" y="72"/>
                  <a:pt x="5" y="69"/>
                  <a:pt x="0" y="69"/>
                </a:cubicBezTo>
                <a:moveTo>
                  <a:pt x="22" y="41"/>
                </a:moveTo>
                <a:cubicBezTo>
                  <a:pt x="19" y="39"/>
                  <a:pt x="14" y="37"/>
                  <a:pt x="10" y="36"/>
                </a:cubicBezTo>
                <a:moveTo>
                  <a:pt x="43" y="22"/>
                </a:moveTo>
                <a:cubicBezTo>
                  <a:pt x="41" y="18"/>
                  <a:pt x="39" y="15"/>
                  <a:pt x="36" y="12"/>
                </a:cubicBezTo>
                <a:moveTo>
                  <a:pt x="71" y="0"/>
                </a:moveTo>
                <a:cubicBezTo>
                  <a:pt x="71" y="5"/>
                  <a:pt x="71" y="11"/>
                  <a:pt x="72" y="16"/>
                </a:cubicBezTo>
                <a:moveTo>
                  <a:pt x="105" y="11"/>
                </a:moveTo>
                <a:cubicBezTo>
                  <a:pt x="103" y="15"/>
                  <a:pt x="101" y="19"/>
                  <a:pt x="100" y="22"/>
                </a:cubicBezTo>
                <a:moveTo>
                  <a:pt x="131" y="37"/>
                </a:moveTo>
                <a:cubicBezTo>
                  <a:pt x="128" y="38"/>
                  <a:pt x="125" y="40"/>
                  <a:pt x="122" y="42"/>
                </a:cubicBezTo>
                <a:cubicBezTo>
                  <a:pt x="121" y="42"/>
                  <a:pt x="120" y="42"/>
                  <a:pt x="120" y="43"/>
                </a:cubicBezTo>
                <a:moveTo>
                  <a:pt x="127" y="72"/>
                </a:moveTo>
                <a:cubicBezTo>
                  <a:pt x="131" y="72"/>
                  <a:pt x="136" y="72"/>
                  <a:pt x="141" y="72"/>
                </a:cubicBezTo>
                <a:moveTo>
                  <a:pt x="71" y="43"/>
                </a:moveTo>
                <a:cubicBezTo>
                  <a:pt x="57" y="43"/>
                  <a:pt x="45" y="54"/>
                  <a:pt x="45" y="68"/>
                </a:cubicBezTo>
                <a:cubicBezTo>
                  <a:pt x="45" y="81"/>
                  <a:pt x="57" y="92"/>
                  <a:pt x="71" y="92"/>
                </a:cubicBezTo>
                <a:cubicBezTo>
                  <a:pt x="85" y="92"/>
                  <a:pt x="97" y="81"/>
                  <a:pt x="97" y="68"/>
                </a:cubicBezTo>
                <a:cubicBezTo>
                  <a:pt x="97" y="54"/>
                  <a:pt x="85" y="43"/>
                  <a:pt x="71" y="43"/>
                </a:cubicBezTo>
                <a:close/>
              </a:path>
            </a:pathLst>
          </a:custGeom>
          <a:solidFill>
            <a:srgbClr val="FFC000"/>
          </a:solidFill>
          <a:ln w="19050" cap="rnd">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198845559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7000">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14:bounceEnd="67000">
                                          <p:cBhvr additive="base">
                                            <p:cTn id="7" dur="1000" fill="hold"/>
                                            <p:tgtEl>
                                              <p:spTgt spid="2"/>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1500"/>
                                      </p:stCondLst>
                                      <p:childTnLst>
                                        <p:set>
                                          <p:cBhvr>
                                            <p:cTn id="10" dur="1" fill="hold">
                                              <p:stCondLst>
                                                <p:cond delay="0"/>
                                              </p:stCondLst>
                                            </p:cTn>
                                            <p:tgtEl>
                                              <p:spTgt spid="7"/>
                                            </p:tgtEl>
                                            <p:attrNameLst>
                                              <p:attrName>style.visibility</p:attrName>
                                            </p:attrNameLst>
                                          </p:cBhvr>
                                          <p:to>
                                            <p:strVal val="visible"/>
                                          </p:to>
                                        </p:set>
                                        <p:anim calcmode="lin" valueType="num" p14:bounceEnd="67000">
                                          <p:cBhvr additive="base">
                                            <p:cTn id="11" dur="1000" fill="hold"/>
                                            <p:tgtEl>
                                              <p:spTgt spid="7"/>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14:bounceEnd="67000">
                                          <p:cBhvr additive="base">
                                            <p:cTn id="15" dur="1000" fill="hold"/>
                                            <p:tgtEl>
                                              <p:spTgt spid="11"/>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2000"/>
                                      </p:stCondLst>
                                      <p:childTnLst>
                                        <p:set>
                                          <p:cBhvr>
                                            <p:cTn id="18" dur="1" fill="hold">
                                              <p:stCondLst>
                                                <p:cond delay="0"/>
                                              </p:stCondLst>
                                            </p:cTn>
                                            <p:tgtEl>
                                              <p:spTgt spid="9"/>
                                            </p:tgtEl>
                                            <p:attrNameLst>
                                              <p:attrName>style.visibility</p:attrName>
                                            </p:attrNameLst>
                                          </p:cBhvr>
                                          <p:to>
                                            <p:strVal val="visible"/>
                                          </p:to>
                                        </p:set>
                                        <p:anim calcmode="lin" valueType="num" p14:bounceEnd="67000">
                                          <p:cBhvr additive="base">
                                            <p:cTn id="19" dur="1000" fill="hold"/>
                                            <p:tgtEl>
                                              <p:spTgt spid="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2250"/>
                                      </p:stCondLst>
                                      <p:childTnLst>
                                        <p:set>
                                          <p:cBhvr>
                                            <p:cTn id="22" dur="1" fill="hold">
                                              <p:stCondLst>
                                                <p:cond delay="0"/>
                                              </p:stCondLst>
                                            </p:cTn>
                                            <p:tgtEl>
                                              <p:spTgt spid="8"/>
                                            </p:tgtEl>
                                            <p:attrNameLst>
                                              <p:attrName>style.visibility</p:attrName>
                                            </p:attrNameLst>
                                          </p:cBhvr>
                                          <p:to>
                                            <p:strVal val="visible"/>
                                          </p:to>
                                        </p:set>
                                        <p:anim calcmode="lin" valueType="num" p14:bounceEnd="67000">
                                          <p:cBhvr additive="base">
                                            <p:cTn id="23" dur="1000" fill="hold"/>
                                            <p:tgtEl>
                                              <p:spTgt spid="8"/>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2750"/>
                                      </p:stCondLst>
                                      <p:childTnLst>
                                        <p:set>
                                          <p:cBhvr>
                                            <p:cTn id="26" dur="1" fill="hold">
                                              <p:stCondLst>
                                                <p:cond delay="0"/>
                                              </p:stCondLst>
                                            </p:cTn>
                                            <p:tgtEl>
                                              <p:spTgt spid="10"/>
                                            </p:tgtEl>
                                            <p:attrNameLst>
                                              <p:attrName>style.visibility</p:attrName>
                                            </p:attrNameLst>
                                          </p:cBhvr>
                                          <p:to>
                                            <p:strVal val="visible"/>
                                          </p:to>
                                        </p:set>
                                        <p:anim calcmode="lin" valueType="num" p14:bounceEnd="67000">
                                          <p:cBhvr additive="base">
                                            <p:cTn id="27" dur="1000" fill="hold"/>
                                            <p:tgtEl>
                                              <p:spTgt spid="10"/>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5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7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87197" y="2889249"/>
            <a:ext cx="2528644" cy="2908348"/>
          </a:xfrm>
          <a:prstGeom prst="rect">
            <a:avLst/>
          </a:prstGeom>
          <a:effectLst>
            <a:outerShdw blurRad="50800" dist="50800" dir="5400000" algn="ctr" rotWithShape="0">
              <a:srgbClr val="FFC000"/>
            </a:outerShdw>
          </a:effectLst>
        </p:spPr>
      </p:pic>
      <p:sp>
        <p:nvSpPr>
          <p:cNvPr id="5" name="Text Placeholder 3">
            <a:extLst>
              <a:ext uri="{FF2B5EF4-FFF2-40B4-BE49-F238E27FC236}">
                <a16:creationId xmlns:a16="http://schemas.microsoft.com/office/drawing/2014/main" id="{F5257FD6-980E-493E-046B-190DE0405C84}"/>
              </a:ext>
            </a:extLst>
          </p:cNvPr>
          <p:cNvSpPr>
            <a:spLocks noGrp="1"/>
          </p:cNvSpPr>
          <p:nvPr>
            <p:ph type="body" sz="quarter" idx="17"/>
          </p:nvPr>
        </p:nvSpPr>
        <p:spPr>
          <a:xfrm>
            <a:off x="686964" y="330530"/>
            <a:ext cx="9523066" cy="729873"/>
          </a:xfrm>
        </p:spPr>
        <p:txBody>
          <a:bodyPr/>
          <a:lstStyle/>
          <a:p>
            <a:pPr algn="ctr"/>
            <a:r>
              <a:rPr lang="es-ES" sz="3600" dirty="0">
                <a:effectLst>
                  <a:outerShdw blurRad="38100" dist="38100" dir="2700000" algn="tl">
                    <a:srgbClr val="000000">
                      <a:alpha val="43137"/>
                    </a:srgbClr>
                  </a:outerShdw>
                </a:effectLst>
              </a:rPr>
              <a:t>Cuáles son los elementos clave de la prescripción social </a:t>
            </a:r>
            <a:r>
              <a:rPr lang="es-ES" sz="2400" dirty="0">
                <a:solidFill>
                  <a:srgbClr val="FFC000"/>
                </a:solidFill>
              </a:rPr>
              <a:t>[RAC1]</a:t>
            </a:r>
            <a:endParaRPr lang="en-US" sz="2400" dirty="0">
              <a:solidFill>
                <a:srgbClr val="FFC000"/>
              </a:solidFill>
            </a:endParaRPr>
          </a:p>
        </p:txBody>
      </p:sp>
      <p:sp>
        <p:nvSpPr>
          <p:cNvPr id="7" name="Text Placeholder 2">
            <a:extLst>
              <a:ext uri="{FF2B5EF4-FFF2-40B4-BE49-F238E27FC236}">
                <a16:creationId xmlns:a16="http://schemas.microsoft.com/office/drawing/2014/main" id="{79ACC2AA-6BA3-70C2-D176-A8261BA2AB98}"/>
              </a:ext>
            </a:extLst>
          </p:cNvPr>
          <p:cNvSpPr>
            <a:spLocks noGrp="1"/>
          </p:cNvSpPr>
          <p:nvPr>
            <p:ph type="body" sz="quarter" idx="16"/>
          </p:nvPr>
        </p:nvSpPr>
        <p:spPr>
          <a:xfrm>
            <a:off x="325775" y="1026854"/>
            <a:ext cx="10185385" cy="5878123"/>
          </a:xfrm>
        </p:spPr>
        <p:txBody>
          <a:bodyPr numCol="2" spcCol="180000">
            <a:normAutofit fontScale="25000" lnSpcReduction="20000"/>
          </a:bodyPr>
          <a:lstStyle/>
          <a:p>
            <a:pPr eaLnBrk="1" fontAlgn="auto" hangingPunct="1">
              <a:spcBef>
                <a:spcPts val="0"/>
              </a:spcBef>
              <a:spcAft>
                <a:spcPts val="0"/>
              </a:spcAft>
              <a:defRPr/>
            </a:pPr>
            <a:endParaRPr lang="en-GB" sz="15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GB" sz="5400" b="1" dirty="0">
                <a:effectLst/>
                <a:latin typeface="Josefin Sans" pitchFamily="2" charset="0"/>
                <a:ea typeface="Calibri" panose="020F0502020204030204" pitchFamily="34" charset="0"/>
                <a:cs typeface="Calibri" panose="020F0502020204030204" pitchFamily="34" charset="0"/>
              </a:rPr>
              <a:t>El </a:t>
            </a:r>
            <a:r>
              <a:rPr lang="en-GB" sz="5400" b="1" dirty="0" err="1">
                <a:effectLst/>
                <a:latin typeface="Josefin Sans" pitchFamily="2" charset="0"/>
                <a:ea typeface="Calibri" panose="020F0502020204030204" pitchFamily="34" charset="0"/>
                <a:cs typeface="Calibri" panose="020F0502020204030204" pitchFamily="34" charset="0"/>
              </a:rPr>
              <a:t>modelo</a:t>
            </a:r>
            <a:r>
              <a:rPr lang="en-GB" sz="5400" b="1" dirty="0">
                <a:effectLst/>
                <a:latin typeface="Josefin Sans" pitchFamily="2" charset="0"/>
                <a:ea typeface="Calibri" panose="020F0502020204030204" pitchFamily="34" charset="0"/>
                <a:cs typeface="Calibri" panose="020F0502020204030204" pitchFamily="34" charset="0"/>
              </a:rPr>
              <a:t> bio-</a:t>
            </a:r>
            <a:r>
              <a:rPr lang="en-GB" sz="5400" b="1" dirty="0" err="1">
                <a:effectLst/>
                <a:latin typeface="Josefin Sans" pitchFamily="2" charset="0"/>
                <a:ea typeface="Calibri" panose="020F0502020204030204" pitchFamily="34" charset="0"/>
                <a:cs typeface="Calibri" panose="020F0502020204030204" pitchFamily="34" charset="0"/>
              </a:rPr>
              <a:t>psico</a:t>
            </a:r>
            <a:r>
              <a:rPr lang="en-GB" sz="5400" b="1" dirty="0">
                <a:effectLst/>
                <a:latin typeface="Josefin Sans" pitchFamily="2" charset="0"/>
                <a:ea typeface="Calibri" panose="020F0502020204030204" pitchFamily="34" charset="0"/>
                <a:cs typeface="Calibri" panose="020F0502020204030204" pitchFamily="34" charset="0"/>
              </a:rPr>
              <a:t>-social</a:t>
            </a:r>
          </a:p>
          <a:p>
            <a:pPr eaLnBrk="1" fontAlgn="auto" hangingPunct="1">
              <a:lnSpc>
                <a:spcPct val="170000"/>
              </a:lnSpc>
              <a:spcBef>
                <a:spcPts val="0"/>
              </a:spcBef>
              <a:spcAft>
                <a:spcPts val="0"/>
              </a:spcAft>
              <a:defRPr/>
            </a:pPr>
            <a:endParaRPr lang="en-GB" sz="6000" dirty="0">
              <a:effectLst/>
              <a:latin typeface="Josefin Sans" pitchFamily="2" charset="0"/>
              <a:ea typeface="Calibri" panose="020F0502020204030204" pitchFamily="34" charset="0"/>
              <a:cs typeface="Calibri" panose="020F0502020204030204" pitchFamily="34" charset="0"/>
            </a:endParaRPr>
          </a:p>
          <a:p>
            <a:pPr algn="just" eaLnBrk="1" fontAlgn="auto" hangingPunct="1">
              <a:lnSpc>
                <a:spcPct val="170000"/>
              </a:lnSpc>
              <a:spcBef>
                <a:spcPts val="0"/>
              </a:spcBef>
              <a:spcAft>
                <a:spcPts val="0"/>
              </a:spcAft>
              <a:defRPr/>
            </a:pPr>
            <a:r>
              <a:rPr lang="es-ES" sz="6000" dirty="0">
                <a:effectLst/>
                <a:latin typeface="Josefin Sans" pitchFamily="2" charset="0"/>
                <a:ea typeface="Calibri" panose="020F0502020204030204" pitchFamily="34" charset="0"/>
                <a:cs typeface="Calibri" panose="020F0502020204030204" pitchFamily="34" charset="0"/>
              </a:rPr>
              <a:t>El concepto de salud biopsicosocial ayuda a los profesionales a ir más allá de la anatomía y la  anatomía y la fisiología, para considerar cómo la interacción de la mente, el cuerpo y las circunstancias socioeconómicas afectan a la salud, el bienestar y los resultados de la vida.</a:t>
            </a:r>
          </a:p>
          <a:p>
            <a:pPr algn="just" eaLnBrk="1" fontAlgn="auto" hangingPunct="1">
              <a:lnSpc>
                <a:spcPct val="170000"/>
              </a:lnSpc>
              <a:spcBef>
                <a:spcPts val="0"/>
              </a:spcBef>
              <a:spcAft>
                <a:spcPts val="0"/>
              </a:spcAft>
              <a:defRPr/>
            </a:pPr>
            <a:endParaRPr lang="es-ES" sz="6000" dirty="0">
              <a:effectLst/>
              <a:latin typeface="Josefin Sans" pitchFamily="2" charset="0"/>
              <a:ea typeface="Calibri" panose="020F0502020204030204" pitchFamily="34" charset="0"/>
              <a:cs typeface="Calibri" panose="020F0502020204030204" pitchFamily="34" charset="0"/>
            </a:endParaRPr>
          </a:p>
          <a:p>
            <a:pPr algn="just" eaLnBrk="1" fontAlgn="auto" hangingPunct="1">
              <a:lnSpc>
                <a:spcPct val="170000"/>
              </a:lnSpc>
              <a:spcBef>
                <a:spcPts val="0"/>
              </a:spcBef>
              <a:spcAft>
                <a:spcPts val="0"/>
              </a:spcAft>
              <a:defRPr/>
            </a:pPr>
            <a:r>
              <a:rPr lang="es-ES" sz="6000" dirty="0">
                <a:effectLst/>
                <a:latin typeface="Josefin Sans" pitchFamily="2" charset="0"/>
                <a:ea typeface="Calibri" panose="020F0502020204030204" pitchFamily="34" charset="0"/>
                <a:cs typeface="Calibri" panose="020F0502020204030204" pitchFamily="34" charset="0"/>
              </a:rPr>
              <a:t>Las iniciativas psicológicas indican que el compromiso con  un trabajador asignado se manifiesta al sentirse aceptado, ser escuchado y no ser juzgado. Además, estar rodeado de personas, sobre todo si han tenido experiencias similares, ayuda a desarrollar nuevos mecanismos de afrontamiento y patrones de comportamiento más saludables, promoviendo así una mejor salud mental y física. de comportamiento más saludables, promoviendo así mejores resultados de salud mental y física.</a:t>
            </a:r>
            <a:endParaRPr lang="en-GB" sz="6000" dirty="0">
              <a:effectLst/>
              <a:latin typeface="Josefin Sans" pitchFamily="2" charset="0"/>
              <a:ea typeface="Calibri" panose="020F0502020204030204" pitchFamily="34" charset="0"/>
              <a:cs typeface="Calibri" panose="020F0502020204030204" pitchFamily="34" charset="0"/>
            </a:endParaRPr>
          </a:p>
          <a:p>
            <a:pPr algn="just" eaLnBrk="1" fontAlgn="auto" hangingPunct="1">
              <a:lnSpc>
                <a:spcPct val="170000"/>
              </a:lnSpc>
              <a:spcBef>
                <a:spcPts val="0"/>
              </a:spcBef>
              <a:spcAft>
                <a:spcPts val="0"/>
              </a:spcAft>
              <a:defRPr/>
            </a:pPr>
            <a:r>
              <a:rPr lang="es-ES" sz="6000" dirty="0">
                <a:latin typeface="Josefin Sans" pitchFamily="2" charset="0"/>
                <a:ea typeface="Calibri" panose="020F0502020204030204" pitchFamily="34" charset="0"/>
                <a:cs typeface="Calibri" panose="020F0502020204030204" pitchFamily="34" charset="0"/>
              </a:rPr>
              <a:t>El enfoque médico tiene mucho que ofrecer en  tratar los aspectos biológicos de la enfermedad, pero la evolución reciente pone de manifiesto que hay que dar prioridad a la aplicación biopsicosocial de la salud. </a:t>
            </a:r>
          </a:p>
          <a:p>
            <a:pPr algn="just" eaLnBrk="1" fontAlgn="auto" hangingPunct="1">
              <a:lnSpc>
                <a:spcPct val="170000"/>
              </a:lnSpc>
              <a:spcBef>
                <a:spcPts val="0"/>
              </a:spcBef>
              <a:spcAft>
                <a:spcPts val="0"/>
              </a:spcAft>
              <a:defRPr/>
            </a:pPr>
            <a:endParaRPr lang="en-GB" sz="6000" dirty="0">
              <a:effectLst/>
              <a:latin typeface="Josefin Sans" pitchFamily="2" charset="0"/>
              <a:ea typeface="Calibri" panose="020F0502020204030204" pitchFamily="34" charset="0"/>
              <a:cs typeface="Calibri" panose="020F0502020204030204" pitchFamily="34" charset="0"/>
            </a:endParaRPr>
          </a:p>
          <a:p>
            <a:pPr algn="just" eaLnBrk="1" fontAlgn="auto" hangingPunct="1">
              <a:lnSpc>
                <a:spcPct val="170000"/>
              </a:lnSpc>
              <a:spcBef>
                <a:spcPts val="0"/>
              </a:spcBef>
              <a:spcAft>
                <a:spcPts val="0"/>
              </a:spcAft>
              <a:defRPr/>
            </a:pPr>
            <a:r>
              <a:rPr lang="es-ES" sz="6000" dirty="0">
                <a:latin typeface="Josefin Sans" pitchFamily="2" charset="0"/>
                <a:ea typeface="Calibri" panose="020F0502020204030204" pitchFamily="34" charset="0"/>
                <a:cs typeface="Calibri" panose="020F0502020204030204" pitchFamily="34" charset="0"/>
              </a:rPr>
              <a:t>Sin embargo, hasta la fecha, la capacidad para abordar los problemas sociales que precipitan y perpetúan la mala salud ha sido limitada, aunque se ha reconocido que los profesionales sanitarios han abordado las causas no médicas de la mala salud con intervenciones no clínicas. Por lo tanto, los métodos fundamentales de la prescripción social se han utilizado durante muchos años, sin que se les haya dado un título real.</a:t>
            </a:r>
            <a:r>
              <a:rPr lang="en-GB" sz="5600" dirty="0">
                <a:latin typeface="Josefin Sans" pitchFamily="2" charset="0"/>
                <a:ea typeface="Calibri" panose="020F0502020204030204" pitchFamily="34" charset="0"/>
                <a:cs typeface="Calibri" panose="020F0502020204030204" pitchFamily="34" charset="0"/>
              </a:rPr>
              <a:t> </a:t>
            </a:r>
            <a:r>
              <a:rPr lang="en-GB" sz="5600" dirty="0">
                <a:effectLst/>
                <a:latin typeface="Josefin Sans" pitchFamily="2" charset="0"/>
                <a:ea typeface="Calibri" panose="020F0502020204030204" pitchFamily="34" charset="0"/>
                <a:cs typeface="Calibri" panose="020F0502020204030204" pitchFamily="34" charset="0"/>
              </a:rPr>
              <a:t>                                                               </a:t>
            </a:r>
            <a:endParaRPr lang="en-GB" sz="52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dirty="0"/>
          </a:p>
        </p:txBody>
      </p:sp>
    </p:spTree>
    <p:extLst>
      <p:ext uri="{BB962C8B-B14F-4D97-AF65-F5344CB8AC3E}">
        <p14:creationId xmlns:p14="http://schemas.microsoft.com/office/powerpoint/2010/main" val="246743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p:txBody>
          <a:bodyPr/>
          <a:lstStyle/>
          <a:p>
            <a:pPr algn="l"/>
            <a:endParaRPr lang="en-US" dirty="0"/>
          </a:p>
          <a:p>
            <a:pPr algn="l"/>
            <a:endParaRPr lang="en-US" dirty="0"/>
          </a:p>
        </p:txBody>
      </p:sp>
      <p:sp>
        <p:nvSpPr>
          <p:cNvPr id="7" name="Text Placeholder 6">
            <a:extLst>
              <a:ext uri="{FF2B5EF4-FFF2-40B4-BE49-F238E27FC236}">
                <a16:creationId xmlns:a16="http://schemas.microsoft.com/office/drawing/2014/main" id="{30F45EE5-AC96-0C4D-9CBD-504CACBB1C4F}"/>
              </a:ext>
            </a:extLst>
          </p:cNvPr>
          <p:cNvSpPr>
            <a:spLocks noGrp="1"/>
          </p:cNvSpPr>
          <p:nvPr>
            <p:ph type="body" sz="quarter" idx="18"/>
          </p:nvPr>
        </p:nvSpPr>
        <p:spPr>
          <a:xfrm>
            <a:off x="319489" y="1443210"/>
            <a:ext cx="8339602" cy="3734718"/>
          </a:xfrm>
        </p:spPr>
        <p:txBody>
          <a:bodyPr/>
          <a:lstStyle/>
          <a:p>
            <a:pPr>
              <a:lnSpc>
                <a:spcPct val="150000"/>
              </a:lnSpc>
              <a:spcAft>
                <a:spcPts val="800"/>
              </a:spcAft>
            </a:pPr>
            <a:r>
              <a:rPr lang="en-GB" sz="2000" b="0" u="sng" dirty="0" err="1">
                <a:solidFill>
                  <a:schemeClr val="bg1"/>
                </a:solidFill>
                <a:effectLst/>
                <a:latin typeface="Josefin Sans" pitchFamily="2"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Introducción</a:t>
            </a:r>
            <a:r>
              <a:rPr lang="en-GB" sz="2000" b="0" u="sng" dirty="0">
                <a:solidFill>
                  <a:schemeClr val="bg1"/>
                </a:solidFill>
                <a:effectLst/>
                <a:latin typeface="Josefin Sans" pitchFamily="2"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 a la </a:t>
            </a:r>
            <a:r>
              <a:rPr lang="en-GB" sz="2000" b="0" u="sng" dirty="0" err="1">
                <a:solidFill>
                  <a:schemeClr val="bg1"/>
                </a:solidFill>
                <a:effectLst/>
                <a:latin typeface="Josefin Sans" pitchFamily="2"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Prescripción</a:t>
            </a:r>
            <a:r>
              <a:rPr lang="en-GB" sz="2000" b="0" u="sng" dirty="0">
                <a:solidFill>
                  <a:schemeClr val="bg1"/>
                </a:solidFill>
                <a:effectLst/>
                <a:latin typeface="Josefin Sans" pitchFamily="2"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 Social</a:t>
            </a:r>
          </a:p>
          <a:p>
            <a:pPr>
              <a:lnSpc>
                <a:spcPct val="150000"/>
              </a:lnSpc>
              <a:spcAft>
                <a:spcPts val="800"/>
              </a:spcAft>
            </a:pPr>
            <a:r>
              <a:rPr lang="en-GB" sz="2000" u="sng" dirty="0">
                <a:solidFill>
                  <a:srgbClr val="F33B48"/>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https://vimeopro.com/ehdm/social-prescribing/video/339575707</a:t>
            </a:r>
            <a:endParaRPr lang="en-GB" sz="2000" u="sng" dirty="0">
              <a:solidFill>
                <a:srgbClr val="F33B48"/>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r>
              <a:rPr lang="en-GB" sz="2000" dirty="0">
                <a:solidFill>
                  <a:schemeClr val="bg1"/>
                </a:solidFill>
                <a:effectLst/>
                <a:latin typeface="Josefin Sans" pitchFamily="2" charset="0"/>
                <a:ea typeface="Calibri" panose="020F0502020204030204" pitchFamily="34" charset="0"/>
                <a:cs typeface="Times New Roman" panose="02020603050405020304" pitchFamily="18" charset="0"/>
              </a:rPr>
              <a:t>¿</a:t>
            </a:r>
            <a:r>
              <a:rPr lang="en-GB" sz="2000" dirty="0" err="1">
                <a:solidFill>
                  <a:schemeClr val="bg1"/>
                </a:solidFill>
                <a:effectLst/>
                <a:latin typeface="Josefin Sans" pitchFamily="2" charset="0"/>
                <a:ea typeface="Calibri" panose="020F0502020204030204" pitchFamily="34" charset="0"/>
                <a:cs typeface="Times New Roman" panose="02020603050405020304" pitchFamily="18" charset="0"/>
              </a:rPr>
              <a:t>Qué</a:t>
            </a:r>
            <a:r>
              <a:rPr lang="en-GB" sz="2000" dirty="0">
                <a:solidFill>
                  <a:schemeClr val="bg1"/>
                </a:solidFill>
                <a:effectLst/>
                <a:latin typeface="Josefin Sans" pitchFamily="2" charset="0"/>
                <a:ea typeface="Calibri" panose="020F0502020204030204" pitchFamily="34" charset="0"/>
                <a:cs typeface="Times New Roman" panose="02020603050405020304" pitchFamily="18" charset="0"/>
              </a:rPr>
              <a:t> es la </a:t>
            </a:r>
            <a:r>
              <a:rPr lang="en-GB" sz="2000" dirty="0" err="1">
                <a:solidFill>
                  <a:schemeClr val="bg1"/>
                </a:solidFill>
                <a:effectLst/>
                <a:latin typeface="Josefin Sans" pitchFamily="2" charset="0"/>
                <a:ea typeface="Calibri" panose="020F0502020204030204" pitchFamily="34" charset="0"/>
                <a:cs typeface="Times New Roman" panose="02020603050405020304" pitchFamily="18" charset="0"/>
              </a:rPr>
              <a:t>prescripción</a:t>
            </a:r>
            <a:r>
              <a:rPr lang="en-GB" sz="2000" dirty="0">
                <a:solidFill>
                  <a:schemeClr val="bg1"/>
                </a:solidFill>
                <a:effectLst/>
                <a:latin typeface="Josefin Sans" pitchFamily="2" charset="0"/>
                <a:ea typeface="Calibri" panose="020F0502020204030204" pitchFamily="34" charset="0"/>
                <a:cs typeface="Times New Roman" panose="02020603050405020304" pitchFamily="18" charset="0"/>
              </a:rPr>
              <a:t> </a:t>
            </a:r>
            <a:r>
              <a:rPr lang="en-GB" sz="2000" dirty="0">
                <a:solidFill>
                  <a:schemeClr val="bg1"/>
                </a:solidFill>
                <a:latin typeface="Josefin Sans" pitchFamily="2" charset="0"/>
                <a:ea typeface="Calibri" panose="020F0502020204030204" pitchFamily="34" charset="0"/>
                <a:cs typeface="Times New Roman" panose="02020603050405020304" pitchFamily="18" charset="0"/>
              </a:rPr>
              <a:t>social?</a:t>
            </a:r>
            <a:endParaRPr lang="en-GB" sz="2000" dirty="0">
              <a:solidFill>
                <a:schemeClr val="bg1"/>
              </a:solidFill>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https://www.youtube.com/watch?v=O9azfXNcqD8</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Transformación</a:t>
            </a:r>
            <a:r>
              <a:rPr lang="en-GB"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de la </a:t>
            </a:r>
            <a:r>
              <a:rPr lang="en-GB"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Prescripción</a:t>
            </a:r>
            <a:r>
              <a:rPr lang="en-GB"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Social </a:t>
            </a:r>
            <a:r>
              <a:rPr lang="en-GB"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en</a:t>
            </a:r>
            <a:r>
              <a:rPr lang="en-GB"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a:t>
            </a:r>
            <a:r>
              <a:rPr lang="en-GB" sz="2000" dirty="0" err="1">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Londres</a:t>
            </a:r>
            <a:endParaRPr lang="en-GB"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a:lnSpc>
                <a:spcPct val="150000"/>
              </a:lnSpc>
              <a:spcAft>
                <a:spcPts val="800"/>
              </a:spcAft>
            </a:pPr>
            <a:r>
              <a:rPr lang="en-GB" sz="2000" u="sng" dirty="0">
                <a:solidFill>
                  <a:srgbClr val="F33B48"/>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https://www.youtube.com/watch?v=HA_yF9u0VsU</a:t>
            </a:r>
            <a:r>
              <a:rPr lang="en-GB" sz="2000" u="sng" dirty="0">
                <a:effectLst/>
                <a:latin typeface="Calibri" panose="020F0502020204030204" pitchFamily="34" charset="0"/>
                <a:ea typeface="Calibri" panose="020F0502020204030204" pitchFamily="34" charset="0"/>
                <a:cs typeface="Calibri" panose="020F0502020204030204" pitchFamily="34" charset="0"/>
              </a:rPr>
              <a:t> </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4" name="Rectangle 13">
            <a:extLst>
              <a:ext uri="{FF2B5EF4-FFF2-40B4-BE49-F238E27FC236}">
                <a16:creationId xmlns:a16="http://schemas.microsoft.com/office/drawing/2014/main" id="{052BB538-463A-2224-489B-542242ECF947}"/>
              </a:ext>
            </a:extLst>
          </p:cNvPr>
          <p:cNvSpPr/>
          <p:nvPr/>
        </p:nvSpPr>
        <p:spPr>
          <a:xfrm>
            <a:off x="4955112" y="2967335"/>
            <a:ext cx="630440" cy="923330"/>
          </a:xfrm>
          <a:prstGeom prst="rect">
            <a:avLst/>
          </a:prstGeom>
          <a:noFill/>
        </p:spPr>
        <p:txBody>
          <a:bodyPr wrap="squar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6" name="TextBox 15">
            <a:extLst>
              <a:ext uri="{FF2B5EF4-FFF2-40B4-BE49-F238E27FC236}">
                <a16:creationId xmlns:a16="http://schemas.microsoft.com/office/drawing/2014/main" id="{89A52EDB-DBFC-C7C6-2DBB-6ED6D2189449}"/>
              </a:ext>
            </a:extLst>
          </p:cNvPr>
          <p:cNvSpPr txBox="1"/>
          <p:nvPr/>
        </p:nvSpPr>
        <p:spPr>
          <a:xfrm>
            <a:off x="7447402" y="3281799"/>
            <a:ext cx="5887324" cy="1015663"/>
          </a:xfrm>
          <a:prstGeom prst="rect">
            <a:avLst/>
          </a:prstGeom>
          <a:noFill/>
        </p:spPr>
        <p:txBody>
          <a:bodyPr wrap="square">
            <a:spAutoFit/>
          </a:bodyPr>
          <a:lstStyle/>
          <a:p>
            <a:pPr algn="ctr"/>
            <a:r>
              <a:rPr lang="en-US" sz="6000" b="0" cap="none" spc="0" dirty="0">
                <a:ln w="0"/>
                <a:solidFill>
                  <a:schemeClr val="tx1"/>
                </a:solidFill>
                <a:effectLst>
                  <a:outerShdw blurRad="38100" dist="19050" dir="2700000" algn="tl" rotWithShape="0">
                    <a:schemeClr val="dk1">
                      <a:alpha val="40000"/>
                    </a:schemeClr>
                  </a:outerShdw>
                </a:effectLst>
                <a:latin typeface="Amatic SC" panose="00000500000000000000" pitchFamily="2" charset="-79"/>
                <a:cs typeface="Amatic SC" panose="00000500000000000000" pitchFamily="2" charset="-79"/>
              </a:rPr>
              <a:t>VIDEOS</a:t>
            </a:r>
          </a:p>
        </p:txBody>
      </p:sp>
    </p:spTree>
    <p:extLst>
      <p:ext uri="{BB962C8B-B14F-4D97-AF65-F5344CB8AC3E}">
        <p14:creationId xmlns:p14="http://schemas.microsoft.com/office/powerpoint/2010/main" val="135120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A0A83365-512E-1B4E-95D2-B2DD9C1A5D56}"/>
              </a:ext>
            </a:extLst>
          </p:cNvPr>
          <p:cNvSpPr>
            <a:spLocks noGrp="1"/>
          </p:cNvSpPr>
          <p:nvPr>
            <p:ph type="body" sz="quarter" idx="17"/>
          </p:nvPr>
        </p:nvSpPr>
        <p:spPr>
          <a:xfrm>
            <a:off x="335672" y="524778"/>
            <a:ext cx="4071228" cy="1752381"/>
          </a:xfrm>
        </p:spPr>
        <p:txBody>
          <a:bodyPr/>
          <a:lstStyle/>
          <a:p>
            <a:pPr algn="ctr"/>
            <a:r>
              <a:rPr lang="es-ES" dirty="0">
                <a:effectLst>
                  <a:outerShdw blurRad="38100" dist="38100" dir="2700000" algn="tl">
                    <a:srgbClr val="000000">
                      <a:alpha val="43137"/>
                    </a:srgbClr>
                  </a:outerShdw>
                </a:effectLst>
              </a:rPr>
              <a:t>Principales elementos de la prescripción social</a:t>
            </a:r>
            <a:endParaRPr lang="en-US" dirty="0">
              <a:effectLst>
                <a:outerShdw blurRad="38100" dist="38100" dir="2700000" algn="tl">
                  <a:srgbClr val="000000">
                    <a:alpha val="43137"/>
                  </a:srgbClr>
                </a:outerShdw>
              </a:effectLst>
            </a:endParaRPr>
          </a:p>
        </p:txBody>
      </p:sp>
      <p:sp>
        <p:nvSpPr>
          <p:cNvPr id="48" name="Text Placeholder 47">
            <a:extLst>
              <a:ext uri="{FF2B5EF4-FFF2-40B4-BE49-F238E27FC236}">
                <a16:creationId xmlns:a16="http://schemas.microsoft.com/office/drawing/2014/main" id="{43CFE274-E7DC-ED49-AE0A-63C013D87284}"/>
              </a:ext>
            </a:extLst>
          </p:cNvPr>
          <p:cNvSpPr>
            <a:spLocks noGrp="1"/>
          </p:cNvSpPr>
          <p:nvPr>
            <p:ph type="body" sz="quarter" idx="20"/>
          </p:nvPr>
        </p:nvSpPr>
        <p:spPr/>
        <p:txBody>
          <a:bodyPr/>
          <a:lstStyle/>
          <a:p>
            <a:pPr algn="ctr"/>
            <a:r>
              <a:rPr lang="es-ES" sz="2000" dirty="0">
                <a:effectLst/>
                <a:latin typeface="Amatic SC" panose="00000500000000000000" pitchFamily="2" charset="-79"/>
                <a:ea typeface="Times New Roman" panose="02020603050405020304" pitchFamily="18" charset="0"/>
                <a:cs typeface="Amatic SC" panose="00000500000000000000" pitchFamily="2" charset="-79"/>
              </a:rPr>
              <a:t>Una serie de empresas locales voluntarias, comunitarias y sociales Para proporcionar servicios de apoyo</a:t>
            </a:r>
          </a:p>
        </p:txBody>
      </p:sp>
      <p:sp>
        <p:nvSpPr>
          <p:cNvPr id="49" name="Text Placeholder 48">
            <a:extLst>
              <a:ext uri="{FF2B5EF4-FFF2-40B4-BE49-F238E27FC236}">
                <a16:creationId xmlns:a16="http://schemas.microsoft.com/office/drawing/2014/main" id="{F2A7758E-1264-EB47-B260-EE03F90D2F42}"/>
              </a:ext>
            </a:extLst>
          </p:cNvPr>
          <p:cNvSpPr>
            <a:spLocks noGrp="1"/>
          </p:cNvSpPr>
          <p:nvPr>
            <p:ph type="body" sz="quarter" idx="21"/>
          </p:nvPr>
        </p:nvSpPr>
        <p:spPr>
          <a:xfrm>
            <a:off x="7423609" y="750668"/>
            <a:ext cx="2849105" cy="1752380"/>
          </a:xfrm>
        </p:spPr>
        <p:txBody>
          <a:bodyPr/>
          <a:lstStyle/>
          <a:p>
            <a:endParaRPr lang="en-GB" sz="1800" dirty="0">
              <a:effectLst/>
              <a:latin typeface="Calibri" panose="020F0502020204030204" pitchFamily="34" charset="0"/>
              <a:ea typeface="Times New Roman" panose="02020603050405020304" pitchFamily="18" charset="0"/>
            </a:endParaRPr>
          </a:p>
          <a:p>
            <a:endParaRPr lang="en-GB" sz="1800" dirty="0">
              <a:latin typeface="Calibri" panose="020F0502020204030204" pitchFamily="34" charset="0"/>
              <a:ea typeface="Times New Roman" panose="02020603050405020304" pitchFamily="18" charset="0"/>
            </a:endParaRPr>
          </a:p>
          <a:p>
            <a:pPr algn="ctr"/>
            <a:r>
              <a:rPr lang="es-ES" sz="2400" dirty="0">
                <a:effectLst/>
                <a:latin typeface="Amatic SC" panose="00000500000000000000" pitchFamily="2" charset="-79"/>
                <a:ea typeface="Times New Roman" panose="02020603050405020304" pitchFamily="18" charset="0"/>
                <a:cs typeface="Amatic SC" panose="00000500000000000000" pitchFamily="2" charset="-79"/>
              </a:rPr>
              <a:t>Un profesional de la salud o un profesional aliado que hace una remisión inicial</a:t>
            </a:r>
            <a:endParaRPr lang="en-GB" sz="1800" dirty="0">
              <a:effectLst/>
              <a:latin typeface="Amatic SC" panose="00000500000000000000" pitchFamily="2" charset="-79"/>
              <a:ea typeface="Times New Roman" panose="02020603050405020304" pitchFamily="18" charset="0"/>
              <a:cs typeface="Amatic SC" panose="00000500000000000000" pitchFamily="2" charset="-79"/>
            </a:endParaRPr>
          </a:p>
          <a:p>
            <a:endParaRPr lang="en-US" dirty="0"/>
          </a:p>
        </p:txBody>
      </p:sp>
      <p:sp>
        <p:nvSpPr>
          <p:cNvPr id="50" name="Text Placeholder 49">
            <a:extLst>
              <a:ext uri="{FF2B5EF4-FFF2-40B4-BE49-F238E27FC236}">
                <a16:creationId xmlns:a16="http://schemas.microsoft.com/office/drawing/2014/main" id="{04B86E8E-CB44-804D-9827-0FC25881A350}"/>
              </a:ext>
            </a:extLst>
          </p:cNvPr>
          <p:cNvSpPr>
            <a:spLocks noGrp="1"/>
          </p:cNvSpPr>
          <p:nvPr>
            <p:ph type="body" sz="quarter" idx="22"/>
          </p:nvPr>
        </p:nvSpPr>
        <p:spPr>
          <a:xfrm>
            <a:off x="9220196" y="3006436"/>
            <a:ext cx="2748027" cy="3428654"/>
          </a:xfrm>
        </p:spPr>
        <p:txBody>
          <a:bodyPr/>
          <a:lstStyle/>
          <a:p>
            <a:endParaRPr lang="en-GB" sz="1800" dirty="0">
              <a:effectLst/>
              <a:latin typeface="Calibri" panose="020F0502020204030204" pitchFamily="34" charset="0"/>
              <a:ea typeface="Times New Roman" panose="02020603050405020304" pitchFamily="18" charset="0"/>
            </a:endParaRPr>
          </a:p>
          <a:p>
            <a:endParaRPr lang="en-GB" sz="1800" dirty="0">
              <a:latin typeface="Calibri" panose="020F0502020204030204" pitchFamily="34" charset="0"/>
              <a:ea typeface="Times New Roman" panose="02020603050405020304" pitchFamily="18" charset="0"/>
            </a:endParaRPr>
          </a:p>
          <a:p>
            <a:pPr algn="ctr"/>
            <a:r>
              <a:rPr lang="es-ES" sz="2000" dirty="0">
                <a:effectLst/>
                <a:latin typeface="Amatic SC" panose="00000500000000000000" pitchFamily="2" charset="-79"/>
                <a:ea typeface="Times New Roman" panose="02020603050405020304" pitchFamily="18" charset="0"/>
                <a:cs typeface="Amatic SC" panose="00000500000000000000" pitchFamily="2" charset="-79"/>
              </a:rPr>
              <a:t>Un trabajador de enlace - también puede llamarse prescriptor social, navegador social, conector comunitario o cualquier nombre que denote esta función específica de trabajar de forma individual con la persona que necesita apoyo y ayudarla a encontrar los sistemas de apoyo adecuados.</a:t>
            </a:r>
          </a:p>
          <a:p>
            <a:endParaRPr lang="en-US" dirty="0"/>
          </a:p>
        </p:txBody>
      </p:sp>
      <p:sp>
        <p:nvSpPr>
          <p:cNvPr id="51" name="Freeform 15">
            <a:extLst>
              <a:ext uri="{FF2B5EF4-FFF2-40B4-BE49-F238E27FC236}">
                <a16:creationId xmlns:a16="http://schemas.microsoft.com/office/drawing/2014/main" id="{3D98CC49-B54A-5444-A9F1-4F36A0275247}"/>
              </a:ext>
            </a:extLst>
          </p:cNvPr>
          <p:cNvSpPr>
            <a:spLocks noEditPoints="1"/>
          </p:cNvSpPr>
          <p:nvPr/>
        </p:nvSpPr>
        <p:spPr bwMode="auto">
          <a:xfrm>
            <a:off x="5704681" y="1172944"/>
            <a:ext cx="771525" cy="860425"/>
          </a:xfrm>
          <a:custGeom>
            <a:avLst/>
            <a:gdLst>
              <a:gd name="T0" fmla="*/ 68 w 203"/>
              <a:gd name="T1" fmla="*/ 175 h 226"/>
              <a:gd name="T2" fmla="*/ 52 w 203"/>
              <a:gd name="T3" fmla="*/ 135 h 226"/>
              <a:gd name="T4" fmla="*/ 44 w 203"/>
              <a:gd name="T5" fmla="*/ 102 h 226"/>
              <a:gd name="T6" fmla="*/ 103 w 203"/>
              <a:gd name="T7" fmla="*/ 38 h 226"/>
              <a:gd name="T8" fmla="*/ 162 w 203"/>
              <a:gd name="T9" fmla="*/ 102 h 226"/>
              <a:gd name="T10" fmla="*/ 155 w 203"/>
              <a:gd name="T11" fmla="*/ 135 h 226"/>
              <a:gd name="T12" fmla="*/ 140 w 203"/>
              <a:gd name="T13" fmla="*/ 168 h 226"/>
              <a:gd name="T14" fmla="*/ 123 w 203"/>
              <a:gd name="T15" fmla="*/ 180 h 226"/>
              <a:gd name="T16" fmla="*/ 98 w 203"/>
              <a:gd name="T17" fmla="*/ 185 h 226"/>
              <a:gd name="T18" fmla="*/ 75 w 203"/>
              <a:gd name="T19" fmla="*/ 194 h 226"/>
              <a:gd name="T20" fmla="*/ 71 w 203"/>
              <a:gd name="T21" fmla="*/ 200 h 226"/>
              <a:gd name="T22" fmla="*/ 73 w 203"/>
              <a:gd name="T23" fmla="*/ 206 h 226"/>
              <a:gd name="T24" fmla="*/ 79 w 203"/>
              <a:gd name="T25" fmla="*/ 207 h 226"/>
              <a:gd name="T26" fmla="*/ 126 w 203"/>
              <a:gd name="T27" fmla="*/ 196 h 226"/>
              <a:gd name="T28" fmla="*/ 132 w 203"/>
              <a:gd name="T29" fmla="*/ 198 h 226"/>
              <a:gd name="T30" fmla="*/ 134 w 203"/>
              <a:gd name="T31" fmla="*/ 205 h 226"/>
              <a:gd name="T32" fmla="*/ 129 w 203"/>
              <a:gd name="T33" fmla="*/ 211 h 226"/>
              <a:gd name="T34" fmla="*/ 111 w 203"/>
              <a:gd name="T35" fmla="*/ 219 h 226"/>
              <a:gd name="T36" fmla="*/ 89 w 203"/>
              <a:gd name="T37" fmla="*/ 226 h 226"/>
              <a:gd name="T38" fmla="*/ 88 w 203"/>
              <a:gd name="T39" fmla="*/ 100 h 226"/>
              <a:gd name="T40" fmla="*/ 101 w 203"/>
              <a:gd name="T41" fmla="*/ 115 h 226"/>
              <a:gd name="T42" fmla="*/ 117 w 203"/>
              <a:gd name="T43" fmla="*/ 86 h 226"/>
              <a:gd name="T44" fmla="*/ 23 w 203"/>
              <a:gd name="T45" fmla="*/ 103 h 226"/>
              <a:gd name="T46" fmla="*/ 0 w 203"/>
              <a:gd name="T47" fmla="*/ 99 h 226"/>
              <a:gd name="T48" fmla="*/ 33 w 203"/>
              <a:gd name="T49" fmla="*/ 59 h 226"/>
              <a:gd name="T50" fmla="*/ 14 w 203"/>
              <a:gd name="T51" fmla="*/ 51 h 226"/>
              <a:gd name="T52" fmla="*/ 62 w 203"/>
              <a:gd name="T53" fmla="*/ 31 h 226"/>
              <a:gd name="T54" fmla="*/ 52 w 203"/>
              <a:gd name="T55" fmla="*/ 16 h 226"/>
              <a:gd name="T56" fmla="*/ 103 w 203"/>
              <a:gd name="T57" fmla="*/ 22 h 226"/>
              <a:gd name="T58" fmla="*/ 102 w 203"/>
              <a:gd name="T59" fmla="*/ 0 h 226"/>
              <a:gd name="T60" fmla="*/ 151 w 203"/>
              <a:gd name="T61" fmla="*/ 16 h 226"/>
              <a:gd name="T62" fmla="*/ 144 w 203"/>
              <a:gd name="T63" fmla="*/ 32 h 226"/>
              <a:gd name="T64" fmla="*/ 189 w 203"/>
              <a:gd name="T65" fmla="*/ 53 h 226"/>
              <a:gd name="T66" fmla="*/ 175 w 203"/>
              <a:gd name="T67" fmla="*/ 59 h 226"/>
              <a:gd name="T68" fmla="*/ 172 w 203"/>
              <a:gd name="T69" fmla="*/ 61 h 226"/>
              <a:gd name="T70" fmla="*/ 203 w 203"/>
              <a:gd name="T71" fmla="*/ 103 h 226"/>
              <a:gd name="T72" fmla="*/ 182 w 203"/>
              <a:gd name="T73" fmla="*/ 103 h 226"/>
              <a:gd name="T74" fmla="*/ 102 w 203"/>
              <a:gd name="T75" fmla="*/ 61 h 226"/>
              <a:gd name="T76" fmla="*/ 65 w 203"/>
              <a:gd name="T77" fmla="*/ 96 h 226"/>
              <a:gd name="T78" fmla="*/ 102 w 203"/>
              <a:gd name="T79" fmla="*/ 132 h 226"/>
              <a:gd name="T80" fmla="*/ 139 w 203"/>
              <a:gd name="T81" fmla="*/ 96 h 226"/>
              <a:gd name="T82" fmla="*/ 102 w 203"/>
              <a:gd name="T83" fmla="*/ 6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226">
                <a:moveTo>
                  <a:pt x="68" y="175"/>
                </a:moveTo>
                <a:cubicBezTo>
                  <a:pt x="69" y="165"/>
                  <a:pt x="65" y="155"/>
                  <a:pt x="52" y="135"/>
                </a:cubicBezTo>
                <a:cubicBezTo>
                  <a:pt x="46" y="125"/>
                  <a:pt x="44" y="113"/>
                  <a:pt x="44" y="102"/>
                </a:cubicBezTo>
                <a:cubicBezTo>
                  <a:pt x="44" y="68"/>
                  <a:pt x="70" y="38"/>
                  <a:pt x="103" y="38"/>
                </a:cubicBezTo>
                <a:cubicBezTo>
                  <a:pt x="137" y="38"/>
                  <a:pt x="162" y="68"/>
                  <a:pt x="162" y="102"/>
                </a:cubicBezTo>
                <a:cubicBezTo>
                  <a:pt x="162" y="113"/>
                  <a:pt x="161" y="125"/>
                  <a:pt x="155" y="135"/>
                </a:cubicBezTo>
                <a:cubicBezTo>
                  <a:pt x="145" y="151"/>
                  <a:pt x="141" y="160"/>
                  <a:pt x="140" y="168"/>
                </a:cubicBezTo>
                <a:moveTo>
                  <a:pt x="123" y="180"/>
                </a:moveTo>
                <a:cubicBezTo>
                  <a:pt x="115" y="183"/>
                  <a:pt x="107" y="184"/>
                  <a:pt x="98" y="185"/>
                </a:cubicBezTo>
                <a:cubicBezTo>
                  <a:pt x="90" y="187"/>
                  <a:pt x="82" y="189"/>
                  <a:pt x="75" y="194"/>
                </a:cubicBezTo>
                <a:cubicBezTo>
                  <a:pt x="74" y="196"/>
                  <a:pt x="72" y="197"/>
                  <a:pt x="71" y="200"/>
                </a:cubicBezTo>
                <a:cubicBezTo>
                  <a:pt x="70" y="202"/>
                  <a:pt x="71" y="204"/>
                  <a:pt x="73" y="206"/>
                </a:cubicBezTo>
                <a:cubicBezTo>
                  <a:pt x="74" y="207"/>
                  <a:pt x="77" y="207"/>
                  <a:pt x="79" y="207"/>
                </a:cubicBezTo>
                <a:cubicBezTo>
                  <a:pt x="95" y="205"/>
                  <a:pt x="110" y="196"/>
                  <a:pt x="126" y="196"/>
                </a:cubicBezTo>
                <a:cubicBezTo>
                  <a:pt x="128" y="196"/>
                  <a:pt x="130" y="197"/>
                  <a:pt x="132" y="198"/>
                </a:cubicBezTo>
                <a:cubicBezTo>
                  <a:pt x="134" y="199"/>
                  <a:pt x="134" y="202"/>
                  <a:pt x="134" y="205"/>
                </a:cubicBezTo>
                <a:cubicBezTo>
                  <a:pt x="133" y="207"/>
                  <a:pt x="131" y="209"/>
                  <a:pt x="129" y="211"/>
                </a:cubicBezTo>
                <a:cubicBezTo>
                  <a:pt x="124" y="215"/>
                  <a:pt x="117" y="217"/>
                  <a:pt x="111" y="219"/>
                </a:cubicBezTo>
                <a:cubicBezTo>
                  <a:pt x="103" y="222"/>
                  <a:pt x="96" y="224"/>
                  <a:pt x="89" y="226"/>
                </a:cubicBezTo>
                <a:moveTo>
                  <a:pt x="88" y="100"/>
                </a:moveTo>
                <a:cubicBezTo>
                  <a:pt x="93" y="104"/>
                  <a:pt x="97" y="109"/>
                  <a:pt x="101" y="115"/>
                </a:cubicBezTo>
                <a:cubicBezTo>
                  <a:pt x="104" y="105"/>
                  <a:pt x="109" y="95"/>
                  <a:pt x="117" y="86"/>
                </a:cubicBezTo>
                <a:moveTo>
                  <a:pt x="23" y="103"/>
                </a:moveTo>
                <a:cubicBezTo>
                  <a:pt x="15" y="102"/>
                  <a:pt x="8" y="98"/>
                  <a:pt x="0" y="99"/>
                </a:cubicBezTo>
                <a:moveTo>
                  <a:pt x="33" y="59"/>
                </a:moveTo>
                <a:cubicBezTo>
                  <a:pt x="27" y="55"/>
                  <a:pt x="21" y="52"/>
                  <a:pt x="14" y="51"/>
                </a:cubicBezTo>
                <a:moveTo>
                  <a:pt x="62" y="31"/>
                </a:moveTo>
                <a:cubicBezTo>
                  <a:pt x="59" y="26"/>
                  <a:pt x="56" y="21"/>
                  <a:pt x="52" y="16"/>
                </a:cubicBezTo>
                <a:moveTo>
                  <a:pt x="103" y="22"/>
                </a:moveTo>
                <a:cubicBezTo>
                  <a:pt x="103" y="15"/>
                  <a:pt x="103" y="7"/>
                  <a:pt x="102" y="0"/>
                </a:cubicBezTo>
                <a:moveTo>
                  <a:pt x="151" y="16"/>
                </a:moveTo>
                <a:cubicBezTo>
                  <a:pt x="148" y="21"/>
                  <a:pt x="145" y="26"/>
                  <a:pt x="144" y="32"/>
                </a:cubicBezTo>
                <a:moveTo>
                  <a:pt x="189" y="53"/>
                </a:moveTo>
                <a:cubicBezTo>
                  <a:pt x="184" y="54"/>
                  <a:pt x="179" y="56"/>
                  <a:pt x="175" y="59"/>
                </a:cubicBezTo>
                <a:cubicBezTo>
                  <a:pt x="174" y="60"/>
                  <a:pt x="173" y="60"/>
                  <a:pt x="172" y="61"/>
                </a:cubicBezTo>
                <a:moveTo>
                  <a:pt x="203" y="103"/>
                </a:moveTo>
                <a:cubicBezTo>
                  <a:pt x="196" y="103"/>
                  <a:pt x="189" y="103"/>
                  <a:pt x="182" y="103"/>
                </a:cubicBezTo>
                <a:moveTo>
                  <a:pt x="102" y="61"/>
                </a:moveTo>
                <a:cubicBezTo>
                  <a:pt x="82" y="61"/>
                  <a:pt x="65" y="77"/>
                  <a:pt x="65" y="96"/>
                </a:cubicBezTo>
                <a:cubicBezTo>
                  <a:pt x="65" y="116"/>
                  <a:pt x="82" y="132"/>
                  <a:pt x="102" y="132"/>
                </a:cubicBezTo>
                <a:cubicBezTo>
                  <a:pt x="123" y="132"/>
                  <a:pt x="139" y="116"/>
                  <a:pt x="139" y="96"/>
                </a:cubicBezTo>
                <a:cubicBezTo>
                  <a:pt x="139" y="77"/>
                  <a:pt x="123" y="61"/>
                  <a:pt x="102" y="61"/>
                </a:cubicBezTo>
                <a:close/>
              </a:path>
            </a:pathLst>
          </a:custGeom>
          <a:no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2" name="Freeform 16">
            <a:extLst>
              <a:ext uri="{FF2B5EF4-FFF2-40B4-BE49-F238E27FC236}">
                <a16:creationId xmlns:a16="http://schemas.microsoft.com/office/drawing/2014/main" id="{9B4E881E-0566-3F48-B92B-D2A9FAD328CD}"/>
              </a:ext>
            </a:extLst>
          </p:cNvPr>
          <p:cNvSpPr>
            <a:spLocks noEditPoints="1"/>
          </p:cNvSpPr>
          <p:nvPr/>
        </p:nvSpPr>
        <p:spPr bwMode="auto">
          <a:xfrm>
            <a:off x="3939381" y="4257456"/>
            <a:ext cx="801687" cy="658813"/>
          </a:xfrm>
          <a:custGeom>
            <a:avLst/>
            <a:gdLst>
              <a:gd name="T0" fmla="*/ 0 w 211"/>
              <a:gd name="T1" fmla="*/ 170 h 173"/>
              <a:gd name="T2" fmla="*/ 211 w 211"/>
              <a:gd name="T3" fmla="*/ 173 h 173"/>
              <a:gd name="T4" fmla="*/ 54 w 211"/>
              <a:gd name="T5" fmla="*/ 169 h 173"/>
              <a:gd name="T6" fmla="*/ 52 w 211"/>
              <a:gd name="T7" fmla="*/ 127 h 173"/>
              <a:gd name="T8" fmla="*/ 23 w 211"/>
              <a:gd name="T9" fmla="*/ 127 h 173"/>
              <a:gd name="T10" fmla="*/ 23 w 211"/>
              <a:gd name="T11" fmla="*/ 170 h 173"/>
              <a:gd name="T12" fmla="*/ 96 w 211"/>
              <a:gd name="T13" fmla="*/ 169 h 173"/>
              <a:gd name="T14" fmla="*/ 96 w 211"/>
              <a:gd name="T15" fmla="*/ 82 h 173"/>
              <a:gd name="T16" fmla="*/ 67 w 211"/>
              <a:gd name="T17" fmla="*/ 83 h 173"/>
              <a:gd name="T18" fmla="*/ 68 w 211"/>
              <a:gd name="T19" fmla="*/ 169 h 173"/>
              <a:gd name="T20" fmla="*/ 142 w 211"/>
              <a:gd name="T21" fmla="*/ 170 h 173"/>
              <a:gd name="T22" fmla="*/ 141 w 211"/>
              <a:gd name="T23" fmla="*/ 103 h 173"/>
              <a:gd name="T24" fmla="*/ 114 w 211"/>
              <a:gd name="T25" fmla="*/ 101 h 173"/>
              <a:gd name="T26" fmla="*/ 113 w 211"/>
              <a:gd name="T27" fmla="*/ 169 h 173"/>
              <a:gd name="T28" fmla="*/ 186 w 211"/>
              <a:gd name="T29" fmla="*/ 171 h 173"/>
              <a:gd name="T30" fmla="*/ 185 w 211"/>
              <a:gd name="T31" fmla="*/ 56 h 173"/>
              <a:gd name="T32" fmla="*/ 157 w 211"/>
              <a:gd name="T33" fmla="*/ 57 h 173"/>
              <a:gd name="T34" fmla="*/ 158 w 211"/>
              <a:gd name="T35" fmla="*/ 170 h 173"/>
              <a:gd name="T36" fmla="*/ 42 w 211"/>
              <a:gd name="T37" fmla="*/ 77 h 173"/>
              <a:gd name="T38" fmla="*/ 33 w 211"/>
              <a:gd name="T39" fmla="*/ 76 h 173"/>
              <a:gd name="T40" fmla="*/ 29 w 211"/>
              <a:gd name="T41" fmla="*/ 84 h 173"/>
              <a:gd name="T42" fmla="*/ 34 w 211"/>
              <a:gd name="T43" fmla="*/ 92 h 173"/>
              <a:gd name="T44" fmla="*/ 39 w 211"/>
              <a:gd name="T45" fmla="*/ 94 h 173"/>
              <a:gd name="T46" fmla="*/ 44 w 211"/>
              <a:gd name="T47" fmla="*/ 92 h 173"/>
              <a:gd name="T48" fmla="*/ 46 w 211"/>
              <a:gd name="T49" fmla="*/ 86 h 173"/>
              <a:gd name="T50" fmla="*/ 42 w 211"/>
              <a:gd name="T51" fmla="*/ 77 h 173"/>
              <a:gd name="T52" fmla="*/ 74 w 211"/>
              <a:gd name="T53" fmla="*/ 44 h 173"/>
              <a:gd name="T54" fmla="*/ 78 w 211"/>
              <a:gd name="T55" fmla="*/ 51 h 173"/>
              <a:gd name="T56" fmla="*/ 87 w 211"/>
              <a:gd name="T57" fmla="*/ 52 h 173"/>
              <a:gd name="T58" fmla="*/ 90 w 211"/>
              <a:gd name="T59" fmla="*/ 49 h 173"/>
              <a:gd name="T60" fmla="*/ 91 w 211"/>
              <a:gd name="T61" fmla="*/ 44 h 173"/>
              <a:gd name="T62" fmla="*/ 88 w 211"/>
              <a:gd name="T63" fmla="*/ 39 h 173"/>
              <a:gd name="T64" fmla="*/ 85 w 211"/>
              <a:gd name="T65" fmla="*/ 36 h 173"/>
              <a:gd name="T66" fmla="*/ 82 w 211"/>
              <a:gd name="T67" fmla="*/ 35 h 173"/>
              <a:gd name="T68" fmla="*/ 74 w 211"/>
              <a:gd name="T69" fmla="*/ 44 h 173"/>
              <a:gd name="T70" fmla="*/ 133 w 211"/>
              <a:gd name="T71" fmla="*/ 69 h 173"/>
              <a:gd name="T72" fmla="*/ 134 w 211"/>
              <a:gd name="T73" fmla="*/ 62 h 173"/>
              <a:gd name="T74" fmla="*/ 131 w 211"/>
              <a:gd name="T75" fmla="*/ 57 h 173"/>
              <a:gd name="T76" fmla="*/ 126 w 211"/>
              <a:gd name="T77" fmla="*/ 55 h 173"/>
              <a:gd name="T78" fmla="*/ 119 w 211"/>
              <a:gd name="T79" fmla="*/ 56 h 173"/>
              <a:gd name="T80" fmla="*/ 117 w 211"/>
              <a:gd name="T81" fmla="*/ 60 h 173"/>
              <a:gd name="T82" fmla="*/ 118 w 211"/>
              <a:gd name="T83" fmla="*/ 69 h 173"/>
              <a:gd name="T84" fmla="*/ 126 w 211"/>
              <a:gd name="T85" fmla="*/ 74 h 173"/>
              <a:gd name="T86" fmla="*/ 133 w 211"/>
              <a:gd name="T87" fmla="*/ 69 h 173"/>
              <a:gd name="T88" fmla="*/ 163 w 211"/>
              <a:gd name="T89" fmla="*/ 16 h 173"/>
              <a:gd name="T90" fmla="*/ 172 w 211"/>
              <a:gd name="T91" fmla="*/ 22 h 173"/>
              <a:gd name="T92" fmla="*/ 175 w 211"/>
              <a:gd name="T93" fmla="*/ 4 h 173"/>
              <a:gd name="T94" fmla="*/ 163 w 211"/>
              <a:gd name="T95" fmla="*/ 16 h 173"/>
              <a:gd name="T96" fmla="*/ 76 w 211"/>
              <a:gd name="T97" fmla="*/ 50 h 173"/>
              <a:gd name="T98" fmla="*/ 44 w 211"/>
              <a:gd name="T99" fmla="*/ 80 h 173"/>
              <a:gd name="T100" fmla="*/ 91 w 211"/>
              <a:gd name="T101" fmla="*/ 47 h 173"/>
              <a:gd name="T102" fmla="*/ 117 w 211"/>
              <a:gd name="T103" fmla="*/ 60 h 173"/>
              <a:gd name="T104" fmla="*/ 167 w 211"/>
              <a:gd name="T105" fmla="*/ 21 h 173"/>
              <a:gd name="T106" fmla="*/ 148 w 211"/>
              <a:gd name="T107" fmla="*/ 41 h 173"/>
              <a:gd name="T108" fmla="*/ 133 w 211"/>
              <a:gd name="T109" fmla="*/ 5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 h="173">
                <a:moveTo>
                  <a:pt x="0" y="170"/>
                </a:moveTo>
                <a:cubicBezTo>
                  <a:pt x="70" y="168"/>
                  <a:pt x="141" y="169"/>
                  <a:pt x="211" y="173"/>
                </a:cubicBezTo>
                <a:moveTo>
                  <a:pt x="54" y="169"/>
                </a:moveTo>
                <a:cubicBezTo>
                  <a:pt x="52" y="155"/>
                  <a:pt x="52" y="141"/>
                  <a:pt x="52" y="127"/>
                </a:cubicBezTo>
                <a:cubicBezTo>
                  <a:pt x="42" y="127"/>
                  <a:pt x="33" y="127"/>
                  <a:pt x="23" y="127"/>
                </a:cubicBezTo>
                <a:cubicBezTo>
                  <a:pt x="23" y="141"/>
                  <a:pt x="23" y="155"/>
                  <a:pt x="23" y="170"/>
                </a:cubicBezTo>
                <a:moveTo>
                  <a:pt x="96" y="169"/>
                </a:moveTo>
                <a:cubicBezTo>
                  <a:pt x="97" y="140"/>
                  <a:pt x="97" y="111"/>
                  <a:pt x="96" y="82"/>
                </a:cubicBezTo>
                <a:cubicBezTo>
                  <a:pt x="86" y="84"/>
                  <a:pt x="77" y="84"/>
                  <a:pt x="67" y="83"/>
                </a:cubicBezTo>
                <a:cubicBezTo>
                  <a:pt x="67" y="112"/>
                  <a:pt x="68" y="141"/>
                  <a:pt x="68" y="169"/>
                </a:cubicBezTo>
                <a:moveTo>
                  <a:pt x="142" y="170"/>
                </a:moveTo>
                <a:cubicBezTo>
                  <a:pt x="140" y="147"/>
                  <a:pt x="140" y="125"/>
                  <a:pt x="141" y="103"/>
                </a:cubicBezTo>
                <a:cubicBezTo>
                  <a:pt x="132" y="102"/>
                  <a:pt x="123" y="102"/>
                  <a:pt x="114" y="101"/>
                </a:cubicBezTo>
                <a:cubicBezTo>
                  <a:pt x="113" y="124"/>
                  <a:pt x="113" y="147"/>
                  <a:pt x="113" y="169"/>
                </a:cubicBezTo>
                <a:moveTo>
                  <a:pt x="186" y="171"/>
                </a:moveTo>
                <a:cubicBezTo>
                  <a:pt x="186" y="133"/>
                  <a:pt x="186" y="95"/>
                  <a:pt x="185" y="56"/>
                </a:cubicBezTo>
                <a:cubicBezTo>
                  <a:pt x="176" y="56"/>
                  <a:pt x="166" y="56"/>
                  <a:pt x="157" y="57"/>
                </a:cubicBezTo>
                <a:cubicBezTo>
                  <a:pt x="157" y="95"/>
                  <a:pt x="157" y="133"/>
                  <a:pt x="158" y="170"/>
                </a:cubicBezTo>
                <a:moveTo>
                  <a:pt x="42" y="77"/>
                </a:moveTo>
                <a:cubicBezTo>
                  <a:pt x="39" y="75"/>
                  <a:pt x="36" y="75"/>
                  <a:pt x="33" y="76"/>
                </a:cubicBezTo>
                <a:cubicBezTo>
                  <a:pt x="30" y="78"/>
                  <a:pt x="28" y="81"/>
                  <a:pt x="29" y="84"/>
                </a:cubicBezTo>
                <a:cubicBezTo>
                  <a:pt x="29" y="88"/>
                  <a:pt x="31" y="90"/>
                  <a:pt x="34" y="92"/>
                </a:cubicBezTo>
                <a:cubicBezTo>
                  <a:pt x="35" y="93"/>
                  <a:pt x="37" y="94"/>
                  <a:pt x="39" y="94"/>
                </a:cubicBezTo>
                <a:cubicBezTo>
                  <a:pt x="41" y="94"/>
                  <a:pt x="43" y="93"/>
                  <a:pt x="44" y="92"/>
                </a:cubicBezTo>
                <a:cubicBezTo>
                  <a:pt x="46" y="90"/>
                  <a:pt x="46" y="88"/>
                  <a:pt x="46" y="86"/>
                </a:cubicBezTo>
                <a:cubicBezTo>
                  <a:pt x="46" y="82"/>
                  <a:pt x="45" y="79"/>
                  <a:pt x="42" y="77"/>
                </a:cubicBezTo>
                <a:close/>
                <a:moveTo>
                  <a:pt x="74" y="44"/>
                </a:moveTo>
                <a:cubicBezTo>
                  <a:pt x="74" y="47"/>
                  <a:pt x="76" y="49"/>
                  <a:pt x="78" y="51"/>
                </a:cubicBezTo>
                <a:cubicBezTo>
                  <a:pt x="81" y="52"/>
                  <a:pt x="84" y="53"/>
                  <a:pt x="87" y="52"/>
                </a:cubicBezTo>
                <a:cubicBezTo>
                  <a:pt x="88" y="51"/>
                  <a:pt x="90" y="50"/>
                  <a:pt x="90" y="49"/>
                </a:cubicBezTo>
                <a:cubicBezTo>
                  <a:pt x="91" y="47"/>
                  <a:pt x="91" y="45"/>
                  <a:pt x="91" y="44"/>
                </a:cubicBezTo>
                <a:cubicBezTo>
                  <a:pt x="90" y="42"/>
                  <a:pt x="89" y="40"/>
                  <a:pt x="88" y="39"/>
                </a:cubicBezTo>
                <a:cubicBezTo>
                  <a:pt x="87" y="38"/>
                  <a:pt x="86" y="36"/>
                  <a:pt x="85" y="36"/>
                </a:cubicBezTo>
                <a:cubicBezTo>
                  <a:pt x="84" y="35"/>
                  <a:pt x="83" y="35"/>
                  <a:pt x="82" y="35"/>
                </a:cubicBezTo>
                <a:cubicBezTo>
                  <a:pt x="77" y="35"/>
                  <a:pt x="74" y="40"/>
                  <a:pt x="74" y="44"/>
                </a:cubicBezTo>
                <a:close/>
                <a:moveTo>
                  <a:pt x="133" y="69"/>
                </a:moveTo>
                <a:cubicBezTo>
                  <a:pt x="134" y="67"/>
                  <a:pt x="134" y="65"/>
                  <a:pt x="134" y="62"/>
                </a:cubicBezTo>
                <a:cubicBezTo>
                  <a:pt x="134" y="60"/>
                  <a:pt x="133" y="58"/>
                  <a:pt x="131" y="57"/>
                </a:cubicBezTo>
                <a:cubicBezTo>
                  <a:pt x="130" y="56"/>
                  <a:pt x="128" y="55"/>
                  <a:pt x="126" y="55"/>
                </a:cubicBezTo>
                <a:cubicBezTo>
                  <a:pt x="124" y="55"/>
                  <a:pt x="121" y="55"/>
                  <a:pt x="119" y="56"/>
                </a:cubicBezTo>
                <a:cubicBezTo>
                  <a:pt x="118" y="57"/>
                  <a:pt x="118" y="58"/>
                  <a:pt x="117" y="60"/>
                </a:cubicBezTo>
                <a:cubicBezTo>
                  <a:pt x="116" y="63"/>
                  <a:pt x="116" y="66"/>
                  <a:pt x="118" y="69"/>
                </a:cubicBezTo>
                <a:cubicBezTo>
                  <a:pt x="119" y="72"/>
                  <a:pt x="122" y="74"/>
                  <a:pt x="126" y="74"/>
                </a:cubicBezTo>
                <a:cubicBezTo>
                  <a:pt x="129" y="74"/>
                  <a:pt x="132" y="72"/>
                  <a:pt x="133" y="69"/>
                </a:cubicBezTo>
                <a:close/>
                <a:moveTo>
                  <a:pt x="163" y="16"/>
                </a:moveTo>
                <a:cubicBezTo>
                  <a:pt x="165" y="20"/>
                  <a:pt x="168" y="22"/>
                  <a:pt x="172" y="22"/>
                </a:cubicBezTo>
                <a:cubicBezTo>
                  <a:pt x="181" y="22"/>
                  <a:pt x="182" y="8"/>
                  <a:pt x="175" y="4"/>
                </a:cubicBezTo>
                <a:cubicBezTo>
                  <a:pt x="168" y="0"/>
                  <a:pt x="159" y="9"/>
                  <a:pt x="163" y="16"/>
                </a:cubicBezTo>
                <a:close/>
                <a:moveTo>
                  <a:pt x="76" y="50"/>
                </a:moveTo>
                <a:cubicBezTo>
                  <a:pt x="65" y="59"/>
                  <a:pt x="54" y="69"/>
                  <a:pt x="44" y="80"/>
                </a:cubicBezTo>
                <a:moveTo>
                  <a:pt x="91" y="47"/>
                </a:moveTo>
                <a:cubicBezTo>
                  <a:pt x="100" y="52"/>
                  <a:pt x="107" y="56"/>
                  <a:pt x="117" y="60"/>
                </a:cubicBezTo>
                <a:moveTo>
                  <a:pt x="167" y="21"/>
                </a:moveTo>
                <a:cubicBezTo>
                  <a:pt x="161" y="28"/>
                  <a:pt x="154" y="34"/>
                  <a:pt x="148" y="41"/>
                </a:cubicBezTo>
                <a:cubicBezTo>
                  <a:pt x="143" y="47"/>
                  <a:pt x="138" y="53"/>
                  <a:pt x="133" y="59"/>
                </a:cubicBezTo>
              </a:path>
            </a:pathLst>
          </a:custGeom>
          <a:no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3" name="Freeform 17">
            <a:extLst>
              <a:ext uri="{FF2B5EF4-FFF2-40B4-BE49-F238E27FC236}">
                <a16:creationId xmlns:a16="http://schemas.microsoft.com/office/drawing/2014/main" id="{4D9A59D5-F87D-0B46-B496-E04CECC8EB6E}"/>
              </a:ext>
            </a:extLst>
          </p:cNvPr>
          <p:cNvSpPr>
            <a:spLocks noEditPoints="1"/>
          </p:cNvSpPr>
          <p:nvPr/>
        </p:nvSpPr>
        <p:spPr bwMode="auto">
          <a:xfrm>
            <a:off x="7396956" y="4232056"/>
            <a:ext cx="871537" cy="714375"/>
          </a:xfrm>
          <a:custGeom>
            <a:avLst/>
            <a:gdLst>
              <a:gd name="T0" fmla="*/ 1 w 229"/>
              <a:gd name="T1" fmla="*/ 103 h 188"/>
              <a:gd name="T2" fmla="*/ 0 w 229"/>
              <a:gd name="T3" fmla="*/ 44 h 188"/>
              <a:gd name="T4" fmla="*/ 221 w 229"/>
              <a:gd name="T5" fmla="*/ 35 h 188"/>
              <a:gd name="T6" fmla="*/ 229 w 229"/>
              <a:gd name="T7" fmla="*/ 107 h 188"/>
              <a:gd name="T8" fmla="*/ 127 w 229"/>
              <a:gd name="T9" fmla="*/ 152 h 188"/>
              <a:gd name="T10" fmla="*/ 129 w 229"/>
              <a:gd name="T11" fmla="*/ 119 h 188"/>
              <a:gd name="T12" fmla="*/ 122 w 229"/>
              <a:gd name="T13" fmla="*/ 114 h 188"/>
              <a:gd name="T14" fmla="*/ 101 w 229"/>
              <a:gd name="T15" fmla="*/ 114 h 188"/>
              <a:gd name="T16" fmla="*/ 100 w 229"/>
              <a:gd name="T17" fmla="*/ 145 h 188"/>
              <a:gd name="T18" fmla="*/ 108 w 229"/>
              <a:gd name="T19" fmla="*/ 153 h 188"/>
              <a:gd name="T20" fmla="*/ 127 w 229"/>
              <a:gd name="T21" fmla="*/ 152 h 188"/>
              <a:gd name="T22" fmla="*/ 101 w 229"/>
              <a:gd name="T23" fmla="*/ 30 h 188"/>
              <a:gd name="T24" fmla="*/ 97 w 229"/>
              <a:gd name="T25" fmla="*/ 26 h 188"/>
              <a:gd name="T26" fmla="*/ 82 w 229"/>
              <a:gd name="T27" fmla="*/ 27 h 188"/>
              <a:gd name="T28" fmla="*/ 81 w 229"/>
              <a:gd name="T29" fmla="*/ 35 h 188"/>
              <a:gd name="T30" fmla="*/ 151 w 229"/>
              <a:gd name="T31" fmla="*/ 30 h 188"/>
              <a:gd name="T32" fmla="*/ 148 w 229"/>
              <a:gd name="T33" fmla="*/ 26 h 188"/>
              <a:gd name="T34" fmla="*/ 133 w 229"/>
              <a:gd name="T35" fmla="*/ 27 h 188"/>
              <a:gd name="T36" fmla="*/ 132 w 229"/>
              <a:gd name="T37" fmla="*/ 35 h 188"/>
              <a:gd name="T38" fmla="*/ 137 w 229"/>
              <a:gd name="T39" fmla="*/ 20 h 188"/>
              <a:gd name="T40" fmla="*/ 130 w 229"/>
              <a:gd name="T41" fmla="*/ 14 h 188"/>
              <a:gd name="T42" fmla="*/ 100 w 229"/>
              <a:gd name="T43" fmla="*/ 14 h 188"/>
              <a:gd name="T44" fmla="*/ 96 w 229"/>
              <a:gd name="T45" fmla="*/ 26 h 188"/>
              <a:gd name="T46" fmla="*/ 149 w 229"/>
              <a:gd name="T47" fmla="*/ 13 h 188"/>
              <a:gd name="T48" fmla="*/ 132 w 229"/>
              <a:gd name="T49" fmla="*/ 2 h 188"/>
              <a:gd name="T50" fmla="*/ 88 w 229"/>
              <a:gd name="T51" fmla="*/ 5 h 188"/>
              <a:gd name="T52" fmla="*/ 84 w 229"/>
              <a:gd name="T53" fmla="*/ 26 h 188"/>
              <a:gd name="T54" fmla="*/ 7 w 229"/>
              <a:gd name="T55" fmla="*/ 161 h 188"/>
              <a:gd name="T56" fmla="*/ 13 w 229"/>
              <a:gd name="T57" fmla="*/ 183 h 188"/>
              <a:gd name="T58" fmla="*/ 72 w 229"/>
              <a:gd name="T59" fmla="*/ 187 h 188"/>
              <a:gd name="T60" fmla="*/ 172 w 229"/>
              <a:gd name="T61" fmla="*/ 187 h 188"/>
              <a:gd name="T62" fmla="*/ 212 w 229"/>
              <a:gd name="T63" fmla="*/ 187 h 188"/>
              <a:gd name="T64" fmla="*/ 224 w 229"/>
              <a:gd name="T65" fmla="*/ 170 h 188"/>
              <a:gd name="T66" fmla="*/ 223 w 229"/>
              <a:gd name="T67" fmla="*/ 109 h 188"/>
              <a:gd name="T68" fmla="*/ 111 w 229"/>
              <a:gd name="T69" fmla="*/ 125 h 188"/>
              <a:gd name="T70" fmla="*/ 109 w 229"/>
              <a:gd name="T71" fmla="*/ 127 h 188"/>
              <a:gd name="T72" fmla="*/ 110 w 229"/>
              <a:gd name="T73" fmla="*/ 142 h 188"/>
              <a:gd name="T74" fmla="*/ 118 w 229"/>
              <a:gd name="T75" fmla="*/ 142 h 188"/>
              <a:gd name="T76" fmla="*/ 121 w 229"/>
              <a:gd name="T77" fmla="*/ 140 h 188"/>
              <a:gd name="T78" fmla="*/ 121 w 229"/>
              <a:gd name="T79" fmla="*/ 12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9" h="188">
                <a:moveTo>
                  <a:pt x="100" y="131"/>
                </a:moveTo>
                <a:cubicBezTo>
                  <a:pt x="65" y="128"/>
                  <a:pt x="33" y="115"/>
                  <a:pt x="1" y="103"/>
                </a:cubicBezTo>
                <a:cubicBezTo>
                  <a:pt x="0" y="44"/>
                  <a:pt x="0" y="44"/>
                  <a:pt x="0" y="44"/>
                </a:cubicBezTo>
                <a:cubicBezTo>
                  <a:pt x="0" y="44"/>
                  <a:pt x="0" y="44"/>
                  <a:pt x="0" y="44"/>
                </a:cubicBezTo>
                <a:cubicBezTo>
                  <a:pt x="0" y="39"/>
                  <a:pt x="4" y="35"/>
                  <a:pt x="9" y="35"/>
                </a:cubicBezTo>
                <a:cubicBezTo>
                  <a:pt x="221" y="35"/>
                  <a:pt x="221" y="35"/>
                  <a:pt x="221" y="35"/>
                </a:cubicBezTo>
                <a:cubicBezTo>
                  <a:pt x="225" y="35"/>
                  <a:pt x="229" y="39"/>
                  <a:pt x="229" y="44"/>
                </a:cubicBezTo>
                <a:cubicBezTo>
                  <a:pt x="229" y="65"/>
                  <a:pt x="229" y="86"/>
                  <a:pt x="229" y="107"/>
                </a:cubicBezTo>
                <a:cubicBezTo>
                  <a:pt x="197" y="118"/>
                  <a:pt x="163" y="128"/>
                  <a:pt x="129" y="131"/>
                </a:cubicBezTo>
                <a:moveTo>
                  <a:pt x="127" y="152"/>
                </a:moveTo>
                <a:cubicBezTo>
                  <a:pt x="128" y="151"/>
                  <a:pt x="128" y="150"/>
                  <a:pt x="128" y="149"/>
                </a:cubicBezTo>
                <a:cubicBezTo>
                  <a:pt x="129" y="139"/>
                  <a:pt x="130" y="129"/>
                  <a:pt x="129" y="119"/>
                </a:cubicBezTo>
                <a:cubicBezTo>
                  <a:pt x="129" y="118"/>
                  <a:pt x="129" y="116"/>
                  <a:pt x="128" y="115"/>
                </a:cubicBezTo>
                <a:cubicBezTo>
                  <a:pt x="127" y="114"/>
                  <a:pt x="124" y="114"/>
                  <a:pt x="122" y="114"/>
                </a:cubicBezTo>
                <a:cubicBezTo>
                  <a:pt x="116" y="114"/>
                  <a:pt x="109" y="114"/>
                  <a:pt x="102" y="114"/>
                </a:cubicBezTo>
                <a:cubicBezTo>
                  <a:pt x="102" y="114"/>
                  <a:pt x="101" y="114"/>
                  <a:pt x="101" y="114"/>
                </a:cubicBezTo>
                <a:cubicBezTo>
                  <a:pt x="100" y="115"/>
                  <a:pt x="100" y="116"/>
                  <a:pt x="100" y="116"/>
                </a:cubicBezTo>
                <a:cubicBezTo>
                  <a:pt x="100" y="126"/>
                  <a:pt x="100" y="135"/>
                  <a:pt x="100" y="145"/>
                </a:cubicBezTo>
                <a:cubicBezTo>
                  <a:pt x="100" y="147"/>
                  <a:pt x="100" y="149"/>
                  <a:pt x="101" y="151"/>
                </a:cubicBezTo>
                <a:cubicBezTo>
                  <a:pt x="103" y="153"/>
                  <a:pt x="105" y="153"/>
                  <a:pt x="108" y="153"/>
                </a:cubicBezTo>
                <a:cubicBezTo>
                  <a:pt x="113" y="153"/>
                  <a:pt x="118" y="153"/>
                  <a:pt x="123" y="153"/>
                </a:cubicBezTo>
                <a:cubicBezTo>
                  <a:pt x="125" y="153"/>
                  <a:pt x="127" y="153"/>
                  <a:pt x="127" y="152"/>
                </a:cubicBezTo>
                <a:close/>
                <a:moveTo>
                  <a:pt x="101" y="35"/>
                </a:moveTo>
                <a:cubicBezTo>
                  <a:pt x="100" y="33"/>
                  <a:pt x="101" y="32"/>
                  <a:pt x="101" y="30"/>
                </a:cubicBezTo>
                <a:cubicBezTo>
                  <a:pt x="101" y="29"/>
                  <a:pt x="101" y="27"/>
                  <a:pt x="99" y="27"/>
                </a:cubicBezTo>
                <a:cubicBezTo>
                  <a:pt x="99" y="26"/>
                  <a:pt x="98" y="26"/>
                  <a:pt x="97" y="26"/>
                </a:cubicBezTo>
                <a:cubicBezTo>
                  <a:pt x="93" y="26"/>
                  <a:pt x="89" y="26"/>
                  <a:pt x="85" y="26"/>
                </a:cubicBezTo>
                <a:cubicBezTo>
                  <a:pt x="84" y="26"/>
                  <a:pt x="83" y="26"/>
                  <a:pt x="82" y="27"/>
                </a:cubicBezTo>
                <a:cubicBezTo>
                  <a:pt x="81" y="28"/>
                  <a:pt x="81" y="29"/>
                  <a:pt x="81" y="31"/>
                </a:cubicBezTo>
                <a:cubicBezTo>
                  <a:pt x="81" y="32"/>
                  <a:pt x="82" y="34"/>
                  <a:pt x="81" y="35"/>
                </a:cubicBezTo>
                <a:moveTo>
                  <a:pt x="152" y="35"/>
                </a:moveTo>
                <a:cubicBezTo>
                  <a:pt x="151" y="33"/>
                  <a:pt x="151" y="32"/>
                  <a:pt x="151" y="30"/>
                </a:cubicBezTo>
                <a:cubicBezTo>
                  <a:pt x="151" y="29"/>
                  <a:pt x="151" y="27"/>
                  <a:pt x="150" y="27"/>
                </a:cubicBezTo>
                <a:cubicBezTo>
                  <a:pt x="149" y="26"/>
                  <a:pt x="148" y="26"/>
                  <a:pt x="148" y="26"/>
                </a:cubicBezTo>
                <a:cubicBezTo>
                  <a:pt x="144" y="26"/>
                  <a:pt x="140" y="26"/>
                  <a:pt x="136" y="26"/>
                </a:cubicBezTo>
                <a:cubicBezTo>
                  <a:pt x="135" y="26"/>
                  <a:pt x="134" y="26"/>
                  <a:pt x="133" y="27"/>
                </a:cubicBezTo>
                <a:cubicBezTo>
                  <a:pt x="132" y="28"/>
                  <a:pt x="132" y="29"/>
                  <a:pt x="132" y="31"/>
                </a:cubicBezTo>
                <a:cubicBezTo>
                  <a:pt x="132" y="32"/>
                  <a:pt x="132" y="34"/>
                  <a:pt x="132" y="35"/>
                </a:cubicBezTo>
                <a:moveTo>
                  <a:pt x="137" y="25"/>
                </a:moveTo>
                <a:cubicBezTo>
                  <a:pt x="137" y="24"/>
                  <a:pt x="137" y="22"/>
                  <a:pt x="137" y="20"/>
                </a:cubicBezTo>
                <a:cubicBezTo>
                  <a:pt x="137" y="18"/>
                  <a:pt x="136" y="16"/>
                  <a:pt x="134" y="15"/>
                </a:cubicBezTo>
                <a:cubicBezTo>
                  <a:pt x="133" y="15"/>
                  <a:pt x="132" y="14"/>
                  <a:pt x="130" y="14"/>
                </a:cubicBezTo>
                <a:cubicBezTo>
                  <a:pt x="122" y="13"/>
                  <a:pt x="113" y="13"/>
                  <a:pt x="105" y="13"/>
                </a:cubicBezTo>
                <a:cubicBezTo>
                  <a:pt x="103" y="13"/>
                  <a:pt x="101" y="14"/>
                  <a:pt x="100" y="14"/>
                </a:cubicBezTo>
                <a:cubicBezTo>
                  <a:pt x="98" y="15"/>
                  <a:pt x="97" y="17"/>
                  <a:pt x="96" y="19"/>
                </a:cubicBezTo>
                <a:cubicBezTo>
                  <a:pt x="96" y="21"/>
                  <a:pt x="96" y="24"/>
                  <a:pt x="96" y="26"/>
                </a:cubicBezTo>
                <a:moveTo>
                  <a:pt x="149" y="25"/>
                </a:moveTo>
                <a:cubicBezTo>
                  <a:pt x="150" y="21"/>
                  <a:pt x="150" y="17"/>
                  <a:pt x="149" y="13"/>
                </a:cubicBezTo>
                <a:cubicBezTo>
                  <a:pt x="148" y="9"/>
                  <a:pt x="146" y="5"/>
                  <a:pt x="142" y="3"/>
                </a:cubicBezTo>
                <a:cubicBezTo>
                  <a:pt x="139" y="2"/>
                  <a:pt x="136" y="2"/>
                  <a:pt x="132" y="2"/>
                </a:cubicBezTo>
                <a:cubicBezTo>
                  <a:pt x="121" y="2"/>
                  <a:pt x="109" y="0"/>
                  <a:pt x="97" y="2"/>
                </a:cubicBezTo>
                <a:cubicBezTo>
                  <a:pt x="93" y="2"/>
                  <a:pt x="90" y="3"/>
                  <a:pt x="88" y="5"/>
                </a:cubicBezTo>
                <a:cubicBezTo>
                  <a:pt x="85" y="7"/>
                  <a:pt x="84" y="11"/>
                  <a:pt x="84" y="15"/>
                </a:cubicBezTo>
                <a:cubicBezTo>
                  <a:pt x="84" y="18"/>
                  <a:pt x="84" y="22"/>
                  <a:pt x="84" y="26"/>
                </a:cubicBezTo>
                <a:moveTo>
                  <a:pt x="8" y="106"/>
                </a:moveTo>
                <a:cubicBezTo>
                  <a:pt x="8" y="125"/>
                  <a:pt x="8" y="143"/>
                  <a:pt x="7" y="161"/>
                </a:cubicBezTo>
                <a:cubicBezTo>
                  <a:pt x="7" y="165"/>
                  <a:pt x="7" y="169"/>
                  <a:pt x="8" y="173"/>
                </a:cubicBezTo>
                <a:cubicBezTo>
                  <a:pt x="9" y="177"/>
                  <a:pt x="10" y="180"/>
                  <a:pt x="13" y="183"/>
                </a:cubicBezTo>
                <a:cubicBezTo>
                  <a:pt x="16" y="186"/>
                  <a:pt x="20" y="188"/>
                  <a:pt x="23" y="187"/>
                </a:cubicBezTo>
                <a:cubicBezTo>
                  <a:pt x="72" y="187"/>
                  <a:pt x="72" y="187"/>
                  <a:pt x="72" y="187"/>
                </a:cubicBezTo>
                <a:cubicBezTo>
                  <a:pt x="92" y="187"/>
                  <a:pt x="111" y="187"/>
                  <a:pt x="131" y="187"/>
                </a:cubicBezTo>
                <a:cubicBezTo>
                  <a:pt x="145" y="187"/>
                  <a:pt x="159" y="187"/>
                  <a:pt x="172" y="187"/>
                </a:cubicBezTo>
                <a:cubicBezTo>
                  <a:pt x="179" y="187"/>
                  <a:pt x="186" y="187"/>
                  <a:pt x="193" y="187"/>
                </a:cubicBezTo>
                <a:cubicBezTo>
                  <a:pt x="199" y="187"/>
                  <a:pt x="206" y="188"/>
                  <a:pt x="212" y="187"/>
                </a:cubicBezTo>
                <a:cubicBezTo>
                  <a:pt x="215" y="186"/>
                  <a:pt x="219" y="184"/>
                  <a:pt x="221" y="181"/>
                </a:cubicBezTo>
                <a:cubicBezTo>
                  <a:pt x="223" y="178"/>
                  <a:pt x="223" y="174"/>
                  <a:pt x="224" y="170"/>
                </a:cubicBezTo>
                <a:cubicBezTo>
                  <a:pt x="225" y="158"/>
                  <a:pt x="223" y="145"/>
                  <a:pt x="223" y="132"/>
                </a:cubicBezTo>
                <a:cubicBezTo>
                  <a:pt x="223" y="124"/>
                  <a:pt x="223" y="117"/>
                  <a:pt x="223" y="109"/>
                </a:cubicBezTo>
                <a:moveTo>
                  <a:pt x="119" y="125"/>
                </a:moveTo>
                <a:cubicBezTo>
                  <a:pt x="116" y="125"/>
                  <a:pt x="113" y="125"/>
                  <a:pt x="111" y="125"/>
                </a:cubicBezTo>
                <a:cubicBezTo>
                  <a:pt x="110" y="125"/>
                  <a:pt x="110" y="125"/>
                  <a:pt x="110" y="125"/>
                </a:cubicBezTo>
                <a:cubicBezTo>
                  <a:pt x="109" y="126"/>
                  <a:pt x="109" y="127"/>
                  <a:pt x="109" y="127"/>
                </a:cubicBezTo>
                <a:cubicBezTo>
                  <a:pt x="109" y="131"/>
                  <a:pt x="109" y="134"/>
                  <a:pt x="109" y="137"/>
                </a:cubicBezTo>
                <a:cubicBezTo>
                  <a:pt x="109" y="139"/>
                  <a:pt x="109" y="141"/>
                  <a:pt x="110" y="142"/>
                </a:cubicBezTo>
                <a:cubicBezTo>
                  <a:pt x="111" y="142"/>
                  <a:pt x="111" y="142"/>
                  <a:pt x="112" y="142"/>
                </a:cubicBezTo>
                <a:cubicBezTo>
                  <a:pt x="114" y="142"/>
                  <a:pt x="116" y="142"/>
                  <a:pt x="118" y="142"/>
                </a:cubicBezTo>
                <a:cubicBezTo>
                  <a:pt x="119" y="142"/>
                  <a:pt x="120" y="142"/>
                  <a:pt x="120" y="142"/>
                </a:cubicBezTo>
                <a:cubicBezTo>
                  <a:pt x="121" y="141"/>
                  <a:pt x="121" y="140"/>
                  <a:pt x="121" y="140"/>
                </a:cubicBezTo>
                <a:cubicBezTo>
                  <a:pt x="121" y="136"/>
                  <a:pt x="121" y="132"/>
                  <a:pt x="121" y="128"/>
                </a:cubicBezTo>
                <a:cubicBezTo>
                  <a:pt x="121" y="128"/>
                  <a:pt x="121" y="127"/>
                  <a:pt x="121" y="126"/>
                </a:cubicBezTo>
                <a:cubicBezTo>
                  <a:pt x="120" y="125"/>
                  <a:pt x="119" y="125"/>
                  <a:pt x="119" y="125"/>
                </a:cubicBezTo>
                <a:close/>
              </a:path>
            </a:pathLst>
          </a:custGeom>
          <a:no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 name="TextBox 1">
            <a:extLst>
              <a:ext uri="{FF2B5EF4-FFF2-40B4-BE49-F238E27FC236}">
                <a16:creationId xmlns:a16="http://schemas.microsoft.com/office/drawing/2014/main" id="{73E13151-9638-48F9-A93E-A67C4DE10508}"/>
              </a:ext>
            </a:extLst>
          </p:cNvPr>
          <p:cNvSpPr txBox="1"/>
          <p:nvPr/>
        </p:nvSpPr>
        <p:spPr>
          <a:xfrm>
            <a:off x="4944862" y="2809666"/>
            <a:ext cx="2311907" cy="1015663"/>
          </a:xfrm>
          <a:prstGeom prst="rect">
            <a:avLst/>
          </a:prstGeom>
          <a:noFill/>
        </p:spPr>
        <p:txBody>
          <a:bodyPr wrap="square" rtlCol="0">
            <a:spAutoFit/>
          </a:bodyPr>
          <a:lstStyle/>
          <a:p>
            <a:pPr algn="ctr"/>
            <a:r>
              <a:rPr lang="en-GB" sz="3000" b="1"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3 </a:t>
            </a:r>
            <a:r>
              <a:rPr lang="en-GB" sz="3000" b="1" dirty="0" err="1">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elementos</a:t>
            </a:r>
            <a:r>
              <a:rPr lang="en-GB" sz="3000" b="1"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 </a:t>
            </a:r>
            <a:r>
              <a:rPr lang="en-GB" sz="3000" b="1" dirty="0" err="1">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interrelacionados</a:t>
            </a:r>
            <a:endParaRPr lang="en-GB" sz="3000" b="1"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21344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16" fill="hold" nodeType="withEffect">
                                  <p:stCondLst>
                                    <p:cond delay="50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par>
                                <p:cTn id="15" presetID="53" presetClass="entr" presetSubtype="16" fill="hold" nodeType="withEffect">
                                  <p:stCondLst>
                                    <p:cond delay="90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BC7BC-86C8-3C44-A5F4-A065FBABC016}"/>
              </a:ext>
            </a:extLst>
          </p:cNvPr>
          <p:cNvSpPr>
            <a:spLocks noGrp="1"/>
          </p:cNvSpPr>
          <p:nvPr>
            <p:ph type="body" sz="quarter" idx="16"/>
          </p:nvPr>
        </p:nvSpPr>
        <p:spPr>
          <a:xfrm>
            <a:off x="743951" y="3059156"/>
            <a:ext cx="2072746" cy="2123590"/>
          </a:xfrm>
        </p:spPr>
        <p:txBody>
          <a:bodyPr>
            <a:normAutofit fontScale="25000" lnSpcReduction="20000"/>
          </a:bodyPr>
          <a:lstStyle/>
          <a:p>
            <a:pPr lvl="0">
              <a:lnSpc>
                <a:spcPct val="150000"/>
              </a:lnSpc>
            </a:pPr>
            <a:r>
              <a:rPr lang="es-ES" sz="4800" dirty="0">
                <a:effectLst/>
                <a:latin typeface="Josefin Sans" pitchFamily="2" charset="0"/>
                <a:ea typeface="Times New Roman" panose="02020603050405020304" pitchFamily="18" charset="0"/>
                <a:cs typeface="Amatic SC" panose="00000500000000000000" pitchFamily="2" charset="-79"/>
              </a:rPr>
              <a:t>Grupos a los que se puede derivar a una persona; </a:t>
            </a:r>
          </a:p>
          <a:p>
            <a:pPr lvl="0">
              <a:lnSpc>
                <a:spcPct val="150000"/>
              </a:lnSpc>
            </a:pPr>
            <a:r>
              <a:rPr lang="es-ES" sz="4800" dirty="0">
                <a:effectLst/>
                <a:latin typeface="Josefin Sans" pitchFamily="2" charset="0"/>
                <a:ea typeface="Times New Roman" panose="02020603050405020304" pitchFamily="18" charset="0"/>
                <a:cs typeface="Amatic SC" panose="00000500000000000000" pitchFamily="2" charset="-79"/>
              </a:rPr>
              <a:t>Aquellos con condiciones de salud crónicas y complejas. </a:t>
            </a:r>
            <a:endParaRPr lang="en-GB" sz="4800" dirty="0">
              <a:effectLst/>
              <a:latin typeface="Josefin Sans" pitchFamily="2" charset="0"/>
              <a:ea typeface="Times New Roman" panose="02020603050405020304" pitchFamily="18" charset="0"/>
              <a:cs typeface="Amatic SC" panose="00000500000000000000" pitchFamily="2" charset="-79"/>
            </a:endParaRPr>
          </a:p>
          <a:p>
            <a:pPr>
              <a:lnSpc>
                <a:spcPct val="150000"/>
              </a:lnSpc>
            </a:pPr>
            <a:r>
              <a:rPr lang="es-ES" sz="4800" dirty="0">
                <a:effectLst/>
                <a:latin typeface="Josefin Sans" pitchFamily="2" charset="0"/>
                <a:ea typeface="Times New Roman" panose="02020603050405020304" pitchFamily="18" charset="0"/>
                <a:cs typeface="Amatic SC" panose="00000500000000000000" pitchFamily="2" charset="-79"/>
              </a:rPr>
              <a:t>Las personas con riesgo de desarrollar diabetes de tipo 2</a:t>
            </a:r>
            <a:endParaRPr lang="en-GB" dirty="0">
              <a:effectLst/>
              <a:latin typeface="Times New Roman" panose="02020603050405020304" pitchFamily="18" charset="0"/>
              <a:ea typeface="Times New Roman" panose="02020603050405020304" pitchFamily="18" charset="0"/>
            </a:endParaRPr>
          </a:p>
          <a:p>
            <a:endParaRPr lang="en-US" dirty="0"/>
          </a:p>
        </p:txBody>
      </p:sp>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p:txBody>
          <a:bodyPr/>
          <a:lstStyle/>
          <a:p>
            <a:r>
              <a:rPr lang="es-ES" i="1"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Algunas preguntas que puede tener</a:t>
            </a:r>
          </a:p>
        </p:txBody>
      </p:sp>
      <p:sp>
        <p:nvSpPr>
          <p:cNvPr id="15" name="Text Placeholder 14">
            <a:extLst>
              <a:ext uri="{FF2B5EF4-FFF2-40B4-BE49-F238E27FC236}">
                <a16:creationId xmlns:a16="http://schemas.microsoft.com/office/drawing/2014/main" id="{A5F6810D-E922-BE41-B494-AA7B2E057936}"/>
              </a:ext>
            </a:extLst>
          </p:cNvPr>
          <p:cNvSpPr>
            <a:spLocks noGrp="1"/>
          </p:cNvSpPr>
          <p:nvPr>
            <p:ph type="body" sz="quarter" idx="18"/>
          </p:nvPr>
        </p:nvSpPr>
        <p:spPr>
          <a:xfrm>
            <a:off x="523528" y="2310256"/>
            <a:ext cx="2291978" cy="666794"/>
          </a:xfrm>
        </p:spPr>
        <p:txBody>
          <a:bodyPr/>
          <a:lstStyle/>
          <a:p>
            <a:r>
              <a:rPr lang="es-ES" sz="2400" dirty="0"/>
              <a:t>Quién se beneficia de la prescripción social</a:t>
            </a:r>
          </a:p>
        </p:txBody>
      </p:sp>
      <p:sp>
        <p:nvSpPr>
          <p:cNvPr id="17" name="Text Placeholder 16">
            <a:extLst>
              <a:ext uri="{FF2B5EF4-FFF2-40B4-BE49-F238E27FC236}">
                <a16:creationId xmlns:a16="http://schemas.microsoft.com/office/drawing/2014/main" id="{7D543469-1C62-6443-AC42-1388878B051A}"/>
              </a:ext>
            </a:extLst>
          </p:cNvPr>
          <p:cNvSpPr>
            <a:spLocks noGrp="1"/>
          </p:cNvSpPr>
          <p:nvPr>
            <p:ph type="body" sz="quarter" idx="20"/>
          </p:nvPr>
        </p:nvSpPr>
        <p:spPr>
          <a:xfrm>
            <a:off x="3535892" y="2392363"/>
            <a:ext cx="2291978" cy="2790383"/>
          </a:xfrm>
        </p:spPr>
        <p:txBody>
          <a:bodyPr>
            <a:normAutofit fontScale="25000" lnSpcReduction="20000"/>
          </a:bodyPr>
          <a:lstStyle/>
          <a:p>
            <a:pPr lvl="0">
              <a:lnSpc>
                <a:spcPct val="150000"/>
              </a:lnSpc>
            </a:pPr>
            <a:r>
              <a:rPr lang="es-ES" sz="4800" dirty="0">
                <a:effectLst/>
                <a:latin typeface="Josefin Sans" pitchFamily="2" charset="0"/>
                <a:ea typeface="Times New Roman" panose="02020603050405020304" pitchFamily="18" charset="0"/>
                <a:cs typeface="Amatic SC" panose="00000500000000000000" pitchFamily="2" charset="-79"/>
              </a:rPr>
              <a:t>Los que acuden con frecuencia a los servicios de atención primaria.</a:t>
            </a:r>
          </a:p>
          <a:p>
            <a:pPr lvl="0">
              <a:lnSpc>
                <a:spcPct val="150000"/>
              </a:lnSpc>
            </a:pPr>
            <a:endParaRPr lang="en-GB" sz="4800" dirty="0">
              <a:effectLst/>
              <a:latin typeface="Josefin Sans" pitchFamily="2" charset="0"/>
              <a:ea typeface="Times New Roman" panose="02020603050405020304" pitchFamily="18" charset="0"/>
              <a:cs typeface="Amatic SC" panose="00000500000000000000" pitchFamily="2" charset="-79"/>
            </a:endParaRPr>
          </a:p>
          <a:p>
            <a:pPr lvl="0">
              <a:lnSpc>
                <a:spcPct val="150000"/>
              </a:lnSpc>
            </a:pPr>
            <a:r>
              <a:rPr lang="es-ES" sz="4800" dirty="0">
                <a:effectLst/>
                <a:latin typeface="Josefin Sans" pitchFamily="2" charset="0"/>
                <a:ea typeface="Times New Roman" panose="02020603050405020304" pitchFamily="18" charset="0"/>
                <a:cs typeface="Amatic SC" panose="00000500000000000000" pitchFamily="2" charset="-79"/>
              </a:rPr>
              <a:t>Las personas vulnerables, solas, aisladas, socialmente desfavorecidas.</a:t>
            </a:r>
          </a:p>
          <a:p>
            <a:pPr lvl="0">
              <a:lnSpc>
                <a:spcPct val="150000"/>
              </a:lnSpc>
            </a:pPr>
            <a:endParaRPr lang="en-GB" sz="4800" dirty="0">
              <a:latin typeface="Josefin Sans" pitchFamily="2" charset="0"/>
              <a:ea typeface="Times New Roman" panose="02020603050405020304" pitchFamily="18" charset="0"/>
              <a:cs typeface="Amatic SC" panose="00000500000000000000" pitchFamily="2" charset="-79"/>
            </a:endParaRPr>
          </a:p>
          <a:p>
            <a:pPr lvl="0">
              <a:lnSpc>
                <a:spcPct val="150000"/>
              </a:lnSpc>
            </a:pPr>
            <a:r>
              <a:rPr lang="es-ES" sz="4800" dirty="0">
                <a:latin typeface="Josefin Sans" pitchFamily="2" charset="0"/>
                <a:ea typeface="Times New Roman" panose="02020603050405020304" pitchFamily="18" charset="0"/>
                <a:cs typeface="Amatic SC" panose="00000500000000000000" pitchFamily="2" charset="-79"/>
              </a:rPr>
              <a:t>Con alto riesgo de sufrir una crisis de salud mental.</a:t>
            </a:r>
            <a:endParaRPr lang="en-GB" sz="4400" dirty="0">
              <a:effectLst/>
              <a:latin typeface="Josefin Sans" pitchFamily="2" charset="0"/>
              <a:ea typeface="Times New Roman" panose="02020603050405020304" pitchFamily="18" charset="0"/>
              <a:cs typeface="Amatic SC" panose="00000500000000000000" pitchFamily="2" charset="-79"/>
            </a:endParaRPr>
          </a:p>
          <a:p>
            <a:pPr lvl="0" fontAlgn="base">
              <a:lnSpc>
                <a:spcPct val="150000"/>
              </a:lnSpc>
            </a:pPr>
            <a:r>
              <a:rPr lang="en-GB" sz="4400" dirty="0">
                <a:solidFill>
                  <a:srgbClr val="000000"/>
                </a:solidFill>
                <a:effectLst/>
                <a:latin typeface="Josefin Sans" pitchFamily="2" charset="0"/>
                <a:ea typeface="Times New Roman" panose="02020603050405020304" pitchFamily="18" charset="0"/>
                <a:cs typeface="Amatic SC" panose="00000500000000000000" pitchFamily="2" charset="-79"/>
              </a:rPr>
              <a:t>.</a:t>
            </a:r>
            <a:endParaRPr lang="en-GB" sz="4400" dirty="0">
              <a:effectLst/>
              <a:latin typeface="Josefin Sans" pitchFamily="2" charset="0"/>
              <a:ea typeface="Times New Roman" panose="02020603050405020304" pitchFamily="18" charset="0"/>
              <a:cs typeface="Amatic SC" panose="00000500000000000000" pitchFamily="2" charset="-79"/>
            </a:endParaRPr>
          </a:p>
          <a:p>
            <a:endParaRPr lang="en-US" dirty="0"/>
          </a:p>
        </p:txBody>
      </p:sp>
      <p:sp>
        <p:nvSpPr>
          <p:cNvPr id="18" name="Text Placeholder 17">
            <a:extLst>
              <a:ext uri="{FF2B5EF4-FFF2-40B4-BE49-F238E27FC236}">
                <a16:creationId xmlns:a16="http://schemas.microsoft.com/office/drawing/2014/main" id="{1DFF92EA-73DF-D842-9E99-2D45EBB9B333}"/>
              </a:ext>
            </a:extLst>
          </p:cNvPr>
          <p:cNvSpPr>
            <a:spLocks noGrp="1"/>
          </p:cNvSpPr>
          <p:nvPr>
            <p:ph type="body" sz="quarter" idx="21"/>
          </p:nvPr>
        </p:nvSpPr>
        <p:spPr>
          <a:xfrm>
            <a:off x="6311901" y="2310257"/>
            <a:ext cx="2108184" cy="831004"/>
          </a:xfrm>
        </p:spPr>
        <p:txBody>
          <a:bodyPr/>
          <a:lstStyle/>
          <a:p>
            <a:r>
              <a:rPr lang="es-ES" sz="2000" dirty="0"/>
              <a:t>Condiciones necesarias para la remisión</a:t>
            </a:r>
            <a:endParaRPr lang="en-US" sz="2000" dirty="0"/>
          </a:p>
        </p:txBody>
      </p:sp>
      <p:sp>
        <p:nvSpPr>
          <p:cNvPr id="19" name="Text Placeholder 18">
            <a:extLst>
              <a:ext uri="{FF2B5EF4-FFF2-40B4-BE49-F238E27FC236}">
                <a16:creationId xmlns:a16="http://schemas.microsoft.com/office/drawing/2014/main" id="{F637D8B3-AC68-2348-8363-DCB4C6ABE026}"/>
              </a:ext>
            </a:extLst>
          </p:cNvPr>
          <p:cNvSpPr>
            <a:spLocks noGrp="1"/>
          </p:cNvSpPr>
          <p:nvPr>
            <p:ph type="body" sz="quarter" idx="22"/>
          </p:nvPr>
        </p:nvSpPr>
        <p:spPr>
          <a:xfrm>
            <a:off x="6470930" y="2956219"/>
            <a:ext cx="2291629" cy="1959379"/>
          </a:xfrm>
        </p:spPr>
        <p:txBody>
          <a:bodyPr>
            <a:noAutofit/>
          </a:bodyPr>
          <a:lstStyle/>
          <a:p>
            <a:r>
              <a:rPr lang="es-ES" sz="1200" dirty="0">
                <a:latin typeface="Josefin Sans" pitchFamily="2" charset="0"/>
                <a:cs typeface="Amatic SC" panose="00000500000000000000" pitchFamily="2" charset="-79"/>
              </a:rPr>
              <a:t>Consentimiento informado </a:t>
            </a:r>
          </a:p>
          <a:p>
            <a:r>
              <a:rPr lang="es-ES" sz="1200" dirty="0">
                <a:latin typeface="Josefin Sans" pitchFamily="2" charset="0"/>
                <a:cs typeface="Amatic SC" panose="00000500000000000000" pitchFamily="2" charset="-79"/>
              </a:rPr>
              <a:t>.</a:t>
            </a:r>
          </a:p>
          <a:p>
            <a:r>
              <a:rPr lang="es-ES" sz="1200" dirty="0">
                <a:latin typeface="Josefin Sans" pitchFamily="2" charset="0"/>
                <a:cs typeface="Amatic SC" panose="00000500000000000000" pitchFamily="2" charset="-79"/>
              </a:rPr>
              <a:t>Comprensión compartida del programa</a:t>
            </a:r>
          </a:p>
          <a:p>
            <a:r>
              <a:rPr lang="es-ES" sz="1200" dirty="0">
                <a:latin typeface="Josefin Sans" pitchFamily="2" charset="0"/>
                <a:cs typeface="Amatic SC" panose="00000500000000000000" pitchFamily="2" charset="-79"/>
              </a:rPr>
              <a:t>El usuario del servicio en el centro de la planificación</a:t>
            </a:r>
            <a:endParaRPr lang="en-US" sz="1200" dirty="0"/>
          </a:p>
        </p:txBody>
      </p:sp>
      <p:sp>
        <p:nvSpPr>
          <p:cNvPr id="20" name="Text Placeholder 19">
            <a:extLst>
              <a:ext uri="{FF2B5EF4-FFF2-40B4-BE49-F238E27FC236}">
                <a16:creationId xmlns:a16="http://schemas.microsoft.com/office/drawing/2014/main" id="{9178FE90-1FEB-8548-9A09-7D3C6561525B}"/>
              </a:ext>
            </a:extLst>
          </p:cNvPr>
          <p:cNvSpPr>
            <a:spLocks noGrp="1"/>
          </p:cNvSpPr>
          <p:nvPr>
            <p:ph type="body" sz="quarter" idx="23"/>
          </p:nvPr>
        </p:nvSpPr>
        <p:spPr>
          <a:xfrm>
            <a:off x="9140471" y="2310256"/>
            <a:ext cx="2108184" cy="1291926"/>
          </a:xfrm>
        </p:spPr>
        <p:txBody>
          <a:bodyPr/>
          <a:lstStyle/>
          <a:p>
            <a:endParaRPr lang="en-US" sz="2400" dirty="0"/>
          </a:p>
          <a:p>
            <a:endParaRPr lang="en-US" dirty="0"/>
          </a:p>
          <a:p>
            <a:endParaRPr lang="en-US" dirty="0"/>
          </a:p>
        </p:txBody>
      </p:sp>
      <p:sp>
        <p:nvSpPr>
          <p:cNvPr id="21" name="Text Placeholder 20">
            <a:extLst>
              <a:ext uri="{FF2B5EF4-FFF2-40B4-BE49-F238E27FC236}">
                <a16:creationId xmlns:a16="http://schemas.microsoft.com/office/drawing/2014/main" id="{E058A09B-E8E5-844B-A9B6-6F5D045D121E}"/>
              </a:ext>
            </a:extLst>
          </p:cNvPr>
          <p:cNvSpPr>
            <a:spLocks noGrp="1"/>
          </p:cNvSpPr>
          <p:nvPr>
            <p:ph type="body" sz="quarter" idx="24"/>
          </p:nvPr>
        </p:nvSpPr>
        <p:spPr>
          <a:xfrm>
            <a:off x="9405620" y="2310257"/>
            <a:ext cx="1840653" cy="2790384"/>
          </a:xfrm>
        </p:spPr>
        <p:txBody>
          <a:bodyPr>
            <a:noAutofit/>
          </a:bodyPr>
          <a:lstStyle/>
          <a:p>
            <a:r>
              <a:rPr lang="en-US" sz="1300" dirty="0">
                <a:latin typeface="Josefin Sans" pitchFamily="2" charset="0"/>
                <a:cs typeface="Amatic SC" panose="00000500000000000000" pitchFamily="2" charset="-79"/>
              </a:rPr>
              <a:t>Any communication or physical access requirements addressed</a:t>
            </a:r>
          </a:p>
          <a:p>
            <a:endParaRPr lang="en-US" sz="1300" dirty="0">
              <a:latin typeface="Josefin Sans" pitchFamily="2" charset="0"/>
              <a:cs typeface="Amatic SC" panose="00000500000000000000" pitchFamily="2" charset="-79"/>
            </a:endParaRPr>
          </a:p>
          <a:p>
            <a:r>
              <a:rPr lang="en-US" sz="1300" dirty="0">
                <a:latin typeface="Josefin Sans" pitchFamily="2" charset="0"/>
                <a:cs typeface="Amatic SC" panose="00000500000000000000" pitchFamily="2" charset="-79"/>
              </a:rPr>
              <a:t>Programme time-frame clarity</a:t>
            </a:r>
          </a:p>
          <a:p>
            <a:endParaRPr lang="en-US" sz="1300" dirty="0">
              <a:latin typeface="Josefin Sans" pitchFamily="2" charset="0"/>
              <a:cs typeface="Amatic SC" panose="00000500000000000000" pitchFamily="2" charset="-79"/>
            </a:endParaRPr>
          </a:p>
          <a:p>
            <a:r>
              <a:rPr lang="en-US" sz="1300" dirty="0">
                <a:latin typeface="Josefin Sans" pitchFamily="2" charset="0"/>
                <a:cs typeface="Amatic SC" panose="00000500000000000000" pitchFamily="2" charset="-79"/>
              </a:rPr>
              <a:t>Clear info-sharing protocols</a:t>
            </a:r>
          </a:p>
        </p:txBody>
      </p:sp>
    </p:spTree>
    <p:extLst>
      <p:ext uri="{BB962C8B-B14F-4D97-AF65-F5344CB8AC3E}">
        <p14:creationId xmlns:p14="http://schemas.microsoft.com/office/powerpoint/2010/main" val="1096496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705078" y="1111144"/>
            <a:ext cx="10187073" cy="5525603"/>
          </a:xfrm>
        </p:spPr>
        <p:txBody>
          <a:bodyPr>
            <a:normAutofit/>
          </a:bodyPr>
          <a:lstStyle/>
          <a:p>
            <a:pPr algn="just" eaLnBrk="1" fontAlgn="auto" hangingPunct="1">
              <a:lnSpc>
                <a:spcPct val="150000"/>
              </a:lnSpc>
              <a:spcBef>
                <a:spcPts val="0"/>
              </a:spcBef>
              <a:spcAft>
                <a:spcPts val="0"/>
              </a:spcAft>
              <a:defRPr/>
            </a:pPr>
            <a:r>
              <a:rPr lang="es-ES" sz="1300" dirty="0">
                <a:effectLst/>
                <a:latin typeface="Josefin Sans" pitchFamily="2" charset="0"/>
                <a:ea typeface="Calibri" panose="020F0502020204030204" pitchFamily="34" charset="0"/>
                <a:cs typeface="Calibri" panose="020F0502020204030204" pitchFamily="34" charset="0"/>
              </a:rPr>
              <a:t>Aunque el término "prescripción social" ha cobrado importancia en los últimos años, el concepto real ha estado operando activamente con </a:t>
            </a:r>
            <a:r>
              <a:rPr lang="es-ES" sz="1300" dirty="0" err="1">
                <a:effectLst/>
                <a:latin typeface="Josefin Sans" pitchFamily="2" charset="0"/>
                <a:ea typeface="Calibri" panose="020F0502020204030204" pitchFamily="34" charset="0"/>
                <a:cs typeface="Calibri" panose="020F0502020204030204" pitchFamily="34" charset="0"/>
              </a:rPr>
              <a:t>ONGs</a:t>
            </a:r>
            <a:r>
              <a:rPr lang="es-ES" sz="1300" dirty="0">
                <a:effectLst/>
                <a:latin typeface="Josefin Sans" pitchFamily="2" charset="0"/>
                <a:ea typeface="Calibri" panose="020F0502020204030204" pitchFamily="34" charset="0"/>
                <a:cs typeface="Calibri" panose="020F0502020204030204" pitchFamily="34" charset="0"/>
              </a:rPr>
              <a:t>, organizaciones comunitarias y de voluntariado que llegan a los "difíciles de alcanzar o raramente escuchados" que por muchas razones: miedo, pobreza, estigma o simplemente falta de conocimiento, no acceden a la provisión de atención sanitaria. </a:t>
            </a:r>
          </a:p>
          <a:p>
            <a:pPr algn="just" eaLnBrk="1" fontAlgn="auto" hangingPunct="1">
              <a:lnSpc>
                <a:spcPct val="150000"/>
              </a:lnSpc>
              <a:spcBef>
                <a:spcPts val="0"/>
              </a:spcBef>
              <a:spcAft>
                <a:spcPts val="0"/>
              </a:spcAft>
              <a:defRPr/>
            </a:pPr>
            <a:r>
              <a:rPr lang="es-ES" sz="1300" dirty="0">
                <a:effectLst/>
                <a:latin typeface="Josefin Sans" pitchFamily="2" charset="0"/>
                <a:ea typeface="Calibri" panose="020F0502020204030204" pitchFamily="34" charset="0"/>
                <a:cs typeface="Calibri" panose="020F0502020204030204" pitchFamily="34" charset="0"/>
              </a:rPr>
              <a:t>El actual modelo de prescripción social reúne en un proceso formal elementos clave interrelacionados. El cuadro que figura a continuación ilustra algunos de los razonamientos en los que se basa la prescripción social:</a:t>
            </a:r>
            <a:endParaRPr lang="en-GB" sz="14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14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3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4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4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4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74134"/>
            <a:ext cx="9523066" cy="637010"/>
          </a:xfrm>
        </p:spPr>
        <p:txBody>
          <a:bodyPr/>
          <a:lstStyle/>
          <a:p>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r>
              <a:rPr lang="es-ES"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¿DÓNDE ESTÁ LA PRESCRIPCIÓN SOCIAL?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[RAC2]</a:t>
            </a:r>
            <a:endParaRPr lang="en-US" sz="2400" dirty="0">
              <a:latin typeface="Amatic SC" panose="00000500000000000000" pitchFamily="2" charset="-79"/>
              <a:cs typeface="Amatic SC" panose="00000500000000000000" pitchFamily="2" charset="-79"/>
            </a:endParaRPr>
          </a:p>
        </p:txBody>
      </p:sp>
      <p:sp>
        <p:nvSpPr>
          <p:cNvPr id="2" name="CuadroTexto 1">
            <a:extLst>
              <a:ext uri="{FF2B5EF4-FFF2-40B4-BE49-F238E27FC236}">
                <a16:creationId xmlns:a16="http://schemas.microsoft.com/office/drawing/2014/main" id="{242A1E48-B375-0004-6486-685BFBB4D126}"/>
              </a:ext>
            </a:extLst>
          </p:cNvPr>
          <p:cNvSpPr txBox="1"/>
          <p:nvPr/>
        </p:nvSpPr>
        <p:spPr>
          <a:xfrm>
            <a:off x="1209307" y="2824751"/>
            <a:ext cx="3499791" cy="276999"/>
          </a:xfrm>
          <a:prstGeom prst="rect">
            <a:avLst/>
          </a:prstGeom>
          <a:noFill/>
        </p:spPr>
        <p:txBody>
          <a:bodyPr wrap="square" rtlCol="0">
            <a:spAutoFit/>
          </a:bodyPr>
          <a:lstStyle/>
          <a:p>
            <a:r>
              <a:rPr lang="es-ES" sz="1200" b="1" dirty="0">
                <a:solidFill>
                  <a:schemeClr val="accent4">
                    <a:lumMod val="50000"/>
                  </a:schemeClr>
                </a:solidFill>
              </a:rPr>
              <a:t>Salud y bienestar físico y emocional</a:t>
            </a:r>
          </a:p>
        </p:txBody>
      </p:sp>
      <p:sp>
        <p:nvSpPr>
          <p:cNvPr id="6" name="CuadroTexto 5">
            <a:extLst>
              <a:ext uri="{FF2B5EF4-FFF2-40B4-BE49-F238E27FC236}">
                <a16:creationId xmlns:a16="http://schemas.microsoft.com/office/drawing/2014/main" id="{232B89E5-6B05-F7D3-DBA8-F43F1EFB0F29}"/>
              </a:ext>
            </a:extLst>
          </p:cNvPr>
          <p:cNvSpPr txBox="1"/>
          <p:nvPr/>
        </p:nvSpPr>
        <p:spPr>
          <a:xfrm>
            <a:off x="563811" y="3246510"/>
            <a:ext cx="3499790" cy="1384995"/>
          </a:xfrm>
          <a:prstGeom prst="rect">
            <a:avLst/>
          </a:prstGeom>
          <a:noFill/>
        </p:spPr>
        <p:txBody>
          <a:bodyPr wrap="square" rtlCol="0">
            <a:spAutoFit/>
          </a:bodyPr>
          <a:lstStyle/>
          <a:p>
            <a:pPr marL="285750" indent="-285750" algn="ctr">
              <a:buFont typeface="Arial" panose="020B0604020202020204" pitchFamily="34" charset="0"/>
              <a:buChar char="•"/>
            </a:pPr>
            <a:r>
              <a:rPr lang="es-ES" sz="1200" dirty="0">
                <a:solidFill>
                  <a:schemeClr val="accent4">
                    <a:lumMod val="50000"/>
                  </a:schemeClr>
                </a:solidFill>
              </a:rPr>
              <a:t>Mejora la resistencia</a:t>
            </a:r>
          </a:p>
          <a:p>
            <a:pPr marL="285750" indent="-285750" algn="ctr">
              <a:buFont typeface="Arial" panose="020B0604020202020204" pitchFamily="34" charset="0"/>
              <a:buChar char="•"/>
            </a:pPr>
            <a:r>
              <a:rPr lang="es-ES" sz="1200" dirty="0">
                <a:solidFill>
                  <a:schemeClr val="accent4">
                    <a:lumMod val="50000"/>
                  </a:schemeClr>
                </a:solidFill>
              </a:rPr>
              <a:t>Confianza en sí mismo</a:t>
            </a:r>
          </a:p>
          <a:p>
            <a:pPr marL="285750" indent="-285750" algn="ctr">
              <a:buFont typeface="Arial" panose="020B0604020202020204" pitchFamily="34" charset="0"/>
              <a:buChar char="•"/>
            </a:pPr>
            <a:r>
              <a:rPr lang="es-ES" sz="1200" dirty="0">
                <a:solidFill>
                  <a:schemeClr val="accent4">
                    <a:lumMod val="50000"/>
                  </a:schemeClr>
                </a:solidFill>
              </a:rPr>
              <a:t>Autoestima</a:t>
            </a:r>
          </a:p>
          <a:p>
            <a:pPr marL="285750" indent="-285750" algn="ctr">
              <a:buFont typeface="Arial" panose="020B0604020202020204" pitchFamily="34" charset="0"/>
              <a:buChar char="•"/>
            </a:pPr>
            <a:r>
              <a:rPr lang="es-ES" sz="1200" dirty="0">
                <a:solidFill>
                  <a:schemeClr val="accent4">
                    <a:lumMod val="50000"/>
                  </a:schemeClr>
                </a:solidFill>
              </a:rPr>
              <a:t>mejorar lo modificable</a:t>
            </a:r>
          </a:p>
          <a:p>
            <a:pPr marL="285750" indent="-285750" algn="ctr">
              <a:buFont typeface="Arial" panose="020B0604020202020204" pitchFamily="34" charset="0"/>
              <a:buChar char="•"/>
            </a:pPr>
            <a:r>
              <a:rPr lang="es-ES" sz="1200" dirty="0">
                <a:solidFill>
                  <a:schemeClr val="accent4">
                    <a:lumMod val="50000"/>
                  </a:schemeClr>
                </a:solidFill>
              </a:rPr>
              <a:t>Factores de estilo de vida</a:t>
            </a:r>
          </a:p>
          <a:p>
            <a:pPr marL="285750" indent="-285750" algn="ctr">
              <a:buFont typeface="Arial" panose="020B0604020202020204" pitchFamily="34" charset="0"/>
              <a:buChar char="•"/>
            </a:pPr>
            <a:r>
              <a:rPr lang="es-ES" sz="1200" dirty="0">
                <a:solidFill>
                  <a:schemeClr val="accent4">
                    <a:lumMod val="50000"/>
                  </a:schemeClr>
                </a:solidFill>
              </a:rPr>
              <a:t>Mejora la salud mental</a:t>
            </a:r>
          </a:p>
          <a:p>
            <a:pPr marL="285750" indent="-285750" algn="ctr">
              <a:buFont typeface="Arial" panose="020B0604020202020204" pitchFamily="34" charset="0"/>
              <a:buChar char="•"/>
            </a:pPr>
            <a:r>
              <a:rPr lang="es-ES" sz="1200" dirty="0">
                <a:solidFill>
                  <a:schemeClr val="accent4">
                    <a:lumMod val="50000"/>
                  </a:schemeClr>
                </a:solidFill>
              </a:rPr>
              <a:t>Mejora la calidad de vida</a:t>
            </a:r>
          </a:p>
        </p:txBody>
      </p:sp>
      <p:cxnSp>
        <p:nvCxnSpPr>
          <p:cNvPr id="8" name="Conector recto 7">
            <a:extLst>
              <a:ext uri="{FF2B5EF4-FFF2-40B4-BE49-F238E27FC236}">
                <a16:creationId xmlns:a16="http://schemas.microsoft.com/office/drawing/2014/main" id="{FF6FFE3B-F597-DA85-57A9-7E491E646BDB}"/>
              </a:ext>
            </a:extLst>
          </p:cNvPr>
          <p:cNvCxnSpPr>
            <a:cxnSpLocks/>
          </p:cNvCxnSpPr>
          <p:nvPr/>
        </p:nvCxnSpPr>
        <p:spPr>
          <a:xfrm>
            <a:off x="1299849" y="3177604"/>
            <a:ext cx="2115817" cy="2717"/>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10" name="CuadroTexto 9">
            <a:extLst>
              <a:ext uri="{FF2B5EF4-FFF2-40B4-BE49-F238E27FC236}">
                <a16:creationId xmlns:a16="http://schemas.microsoft.com/office/drawing/2014/main" id="{9949336E-7C83-B7A9-18FA-B391359B970F}"/>
              </a:ext>
            </a:extLst>
          </p:cNvPr>
          <p:cNvSpPr txBox="1"/>
          <p:nvPr/>
        </p:nvSpPr>
        <p:spPr>
          <a:xfrm>
            <a:off x="4709098" y="2854437"/>
            <a:ext cx="3499791" cy="276999"/>
          </a:xfrm>
          <a:prstGeom prst="rect">
            <a:avLst/>
          </a:prstGeom>
          <a:noFill/>
        </p:spPr>
        <p:txBody>
          <a:bodyPr wrap="square" rtlCol="0">
            <a:spAutoFit/>
          </a:bodyPr>
          <a:lstStyle/>
          <a:p>
            <a:r>
              <a:rPr lang="es-ES" sz="1200" b="1" dirty="0">
                <a:solidFill>
                  <a:srgbClr val="00B050"/>
                </a:solidFill>
              </a:rPr>
              <a:t>Rentabilidad y sostenibilidad</a:t>
            </a:r>
          </a:p>
        </p:txBody>
      </p:sp>
      <p:sp>
        <p:nvSpPr>
          <p:cNvPr id="11" name="CuadroTexto 10">
            <a:extLst>
              <a:ext uri="{FF2B5EF4-FFF2-40B4-BE49-F238E27FC236}">
                <a16:creationId xmlns:a16="http://schemas.microsoft.com/office/drawing/2014/main" id="{1FC946CD-1FC0-7D19-F852-4B7EC40070F3}"/>
              </a:ext>
            </a:extLst>
          </p:cNvPr>
          <p:cNvSpPr txBox="1"/>
          <p:nvPr/>
        </p:nvSpPr>
        <p:spPr>
          <a:xfrm>
            <a:off x="3915631" y="3362690"/>
            <a:ext cx="3206373" cy="1015663"/>
          </a:xfrm>
          <a:prstGeom prst="rect">
            <a:avLst/>
          </a:prstGeom>
          <a:noFill/>
        </p:spPr>
        <p:txBody>
          <a:bodyPr wrap="square" rtlCol="0">
            <a:spAutoFit/>
          </a:bodyPr>
          <a:lstStyle/>
          <a:p>
            <a:pPr marL="285750" indent="-285750" algn="ctr">
              <a:buFont typeface="Arial" panose="020B0604020202020204" pitchFamily="34" charset="0"/>
              <a:buChar char="•"/>
            </a:pPr>
            <a:r>
              <a:rPr lang="es-ES" sz="1200" dirty="0">
                <a:solidFill>
                  <a:srgbClr val="00B050"/>
                </a:solidFill>
              </a:rPr>
              <a:t>Prevención</a:t>
            </a:r>
          </a:p>
          <a:p>
            <a:pPr marL="285750" indent="-285750" algn="ctr">
              <a:buFont typeface="Arial" panose="020B0604020202020204" pitchFamily="34" charset="0"/>
              <a:buChar char="•"/>
            </a:pPr>
            <a:r>
              <a:rPr lang="es-ES" sz="1200" dirty="0">
                <a:solidFill>
                  <a:srgbClr val="00B050"/>
                </a:solidFill>
              </a:rPr>
              <a:t>Reducción del uso frecuente de la atención primaria</a:t>
            </a:r>
          </a:p>
          <a:p>
            <a:pPr marL="285750" indent="-285750" algn="ctr">
              <a:buFont typeface="Arial" panose="020B0604020202020204" pitchFamily="34" charset="0"/>
              <a:buChar char="•"/>
            </a:pPr>
            <a:r>
              <a:rPr lang="es-ES" sz="1200" dirty="0">
                <a:solidFill>
                  <a:srgbClr val="00B050"/>
                </a:solidFill>
              </a:rPr>
              <a:t>Ahorro en todo el proceso asistencial</a:t>
            </a:r>
          </a:p>
          <a:p>
            <a:pPr marL="285750" indent="-285750" algn="ctr">
              <a:buFont typeface="Arial" panose="020B0604020202020204" pitchFamily="34" charset="0"/>
              <a:buChar char="•"/>
            </a:pPr>
            <a:r>
              <a:rPr lang="es-ES" sz="1200" dirty="0">
                <a:solidFill>
                  <a:srgbClr val="00B050"/>
                </a:solidFill>
              </a:rPr>
              <a:t>Reducir la prescripción de medicamentos</a:t>
            </a:r>
          </a:p>
        </p:txBody>
      </p:sp>
      <p:cxnSp>
        <p:nvCxnSpPr>
          <p:cNvPr id="12" name="Conector recto 11">
            <a:extLst>
              <a:ext uri="{FF2B5EF4-FFF2-40B4-BE49-F238E27FC236}">
                <a16:creationId xmlns:a16="http://schemas.microsoft.com/office/drawing/2014/main" id="{699DB1B9-E7D0-85F5-F163-D1132FF04301}"/>
              </a:ext>
            </a:extLst>
          </p:cNvPr>
          <p:cNvCxnSpPr>
            <a:cxnSpLocks/>
          </p:cNvCxnSpPr>
          <p:nvPr/>
        </p:nvCxnSpPr>
        <p:spPr>
          <a:xfrm>
            <a:off x="4263937" y="3177604"/>
            <a:ext cx="2630414" cy="0"/>
          </a:xfrm>
          <a:prstGeom prst="line">
            <a:avLst/>
          </a:prstGeom>
          <a:ln>
            <a:solidFill>
              <a:srgbClr val="00B050"/>
            </a:solidFill>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0" name="CuadroTexto 19">
            <a:extLst>
              <a:ext uri="{FF2B5EF4-FFF2-40B4-BE49-F238E27FC236}">
                <a16:creationId xmlns:a16="http://schemas.microsoft.com/office/drawing/2014/main" id="{C4578BF9-0E43-D3EF-8830-EDEC15053712}"/>
              </a:ext>
            </a:extLst>
          </p:cNvPr>
          <p:cNvSpPr txBox="1"/>
          <p:nvPr/>
        </p:nvSpPr>
        <p:spPr>
          <a:xfrm>
            <a:off x="7845717" y="2831565"/>
            <a:ext cx="3499791" cy="276999"/>
          </a:xfrm>
          <a:prstGeom prst="rect">
            <a:avLst/>
          </a:prstGeom>
          <a:noFill/>
        </p:spPr>
        <p:txBody>
          <a:bodyPr wrap="square" rtlCol="0">
            <a:spAutoFit/>
          </a:bodyPr>
          <a:lstStyle/>
          <a:p>
            <a:r>
              <a:rPr lang="es-ES" sz="1200" b="1" dirty="0">
                <a:solidFill>
                  <a:srgbClr val="7030A0"/>
                </a:solidFill>
              </a:rPr>
              <a:t>Desarrollo de una comunidad local</a:t>
            </a:r>
          </a:p>
        </p:txBody>
      </p:sp>
      <p:sp>
        <p:nvSpPr>
          <p:cNvPr id="21" name="CuadroTexto 20">
            <a:extLst>
              <a:ext uri="{FF2B5EF4-FFF2-40B4-BE49-F238E27FC236}">
                <a16:creationId xmlns:a16="http://schemas.microsoft.com/office/drawing/2014/main" id="{ED3DFD73-F0B5-B221-508B-4235D77CDA24}"/>
              </a:ext>
            </a:extLst>
          </p:cNvPr>
          <p:cNvSpPr txBox="1"/>
          <p:nvPr/>
        </p:nvSpPr>
        <p:spPr>
          <a:xfrm>
            <a:off x="7365997" y="3390101"/>
            <a:ext cx="3206373" cy="1200329"/>
          </a:xfrm>
          <a:prstGeom prst="rect">
            <a:avLst/>
          </a:prstGeom>
          <a:noFill/>
        </p:spPr>
        <p:txBody>
          <a:bodyPr wrap="square" rtlCol="0">
            <a:spAutoFit/>
          </a:bodyPr>
          <a:lstStyle/>
          <a:p>
            <a:pPr marL="285750" indent="-285750" algn="ctr">
              <a:buFont typeface="Arial" panose="020B0604020202020204" pitchFamily="34" charset="0"/>
              <a:buChar char="•"/>
            </a:pPr>
            <a:r>
              <a:rPr lang="es-ES" sz="1200" dirty="0">
                <a:solidFill>
                  <a:srgbClr val="7030A0"/>
                </a:solidFill>
              </a:rPr>
              <a:t>Aumento del conocimiento de lo accesible.</a:t>
            </a:r>
          </a:p>
          <a:p>
            <a:pPr marL="285750" indent="-285750" algn="ctr">
              <a:buFont typeface="Arial" panose="020B0604020202020204" pitchFamily="34" charset="0"/>
              <a:buChar char="•"/>
            </a:pPr>
            <a:r>
              <a:rPr lang="es-ES" sz="1200" dirty="0">
                <a:solidFill>
                  <a:srgbClr val="7030A0"/>
                </a:solidFill>
              </a:rPr>
              <a:t>Creación de fuerte lazos entre un sistema de comunitario-voluntario y el sistema de salud. </a:t>
            </a:r>
          </a:p>
          <a:p>
            <a:pPr marL="285750" indent="-285750" algn="ctr">
              <a:buFont typeface="Arial" panose="020B0604020202020204" pitchFamily="34" charset="0"/>
              <a:buChar char="•"/>
            </a:pPr>
            <a:r>
              <a:rPr lang="es-ES" sz="1200" dirty="0">
                <a:solidFill>
                  <a:srgbClr val="7030A0"/>
                </a:solidFill>
              </a:rPr>
              <a:t>Resistencia de la comunidad</a:t>
            </a:r>
          </a:p>
          <a:p>
            <a:pPr marL="285750" indent="-285750" algn="ctr">
              <a:buFont typeface="Arial" panose="020B0604020202020204" pitchFamily="34" charset="0"/>
              <a:buChar char="•"/>
            </a:pPr>
            <a:r>
              <a:rPr lang="es-ES" sz="1200" dirty="0">
                <a:solidFill>
                  <a:srgbClr val="7030A0"/>
                </a:solidFill>
              </a:rPr>
              <a:t>Nutrición de la evaluación comunitaria</a:t>
            </a:r>
          </a:p>
        </p:txBody>
      </p:sp>
      <p:cxnSp>
        <p:nvCxnSpPr>
          <p:cNvPr id="22" name="Conector recto 21">
            <a:extLst>
              <a:ext uri="{FF2B5EF4-FFF2-40B4-BE49-F238E27FC236}">
                <a16:creationId xmlns:a16="http://schemas.microsoft.com/office/drawing/2014/main" id="{60914D3B-E9B8-BCE9-F9A1-5DE7E3394C04}"/>
              </a:ext>
            </a:extLst>
          </p:cNvPr>
          <p:cNvCxnSpPr>
            <a:cxnSpLocks/>
          </p:cNvCxnSpPr>
          <p:nvPr/>
        </p:nvCxnSpPr>
        <p:spPr>
          <a:xfrm>
            <a:off x="7738714" y="3177604"/>
            <a:ext cx="2630414" cy="0"/>
          </a:xfrm>
          <a:prstGeom prst="line">
            <a:avLst/>
          </a:prstGeom>
          <a:ln>
            <a:solidFill>
              <a:srgbClr val="7030A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
        <p:nvSpPr>
          <p:cNvPr id="23" name="CuadroTexto 22">
            <a:extLst>
              <a:ext uri="{FF2B5EF4-FFF2-40B4-BE49-F238E27FC236}">
                <a16:creationId xmlns:a16="http://schemas.microsoft.com/office/drawing/2014/main" id="{4E6D5DBF-F185-04ED-0726-11CB5113DAC3}"/>
              </a:ext>
            </a:extLst>
          </p:cNvPr>
          <p:cNvSpPr txBox="1"/>
          <p:nvPr/>
        </p:nvSpPr>
        <p:spPr>
          <a:xfrm>
            <a:off x="705078" y="4764847"/>
            <a:ext cx="3499791" cy="276999"/>
          </a:xfrm>
          <a:prstGeom prst="rect">
            <a:avLst/>
          </a:prstGeom>
          <a:noFill/>
        </p:spPr>
        <p:txBody>
          <a:bodyPr wrap="square" rtlCol="0">
            <a:spAutoFit/>
          </a:bodyPr>
          <a:lstStyle/>
          <a:p>
            <a:pPr algn="ctr"/>
            <a:r>
              <a:rPr lang="es-ES" sz="1200" b="1" dirty="0">
                <a:solidFill>
                  <a:srgbClr val="FF0000"/>
                </a:solidFill>
              </a:rPr>
              <a:t>Cambio en la conducta</a:t>
            </a:r>
          </a:p>
        </p:txBody>
      </p:sp>
      <p:sp>
        <p:nvSpPr>
          <p:cNvPr id="24" name="CuadroTexto 23">
            <a:extLst>
              <a:ext uri="{FF2B5EF4-FFF2-40B4-BE49-F238E27FC236}">
                <a16:creationId xmlns:a16="http://schemas.microsoft.com/office/drawing/2014/main" id="{B72C8340-018F-C7A1-0BAC-53034F48CCA7}"/>
              </a:ext>
            </a:extLst>
          </p:cNvPr>
          <p:cNvSpPr txBox="1"/>
          <p:nvPr/>
        </p:nvSpPr>
        <p:spPr>
          <a:xfrm>
            <a:off x="563811" y="5156499"/>
            <a:ext cx="3499790" cy="1384995"/>
          </a:xfrm>
          <a:prstGeom prst="rect">
            <a:avLst/>
          </a:prstGeom>
          <a:noFill/>
        </p:spPr>
        <p:txBody>
          <a:bodyPr wrap="square" rtlCol="0">
            <a:spAutoFit/>
          </a:bodyPr>
          <a:lstStyle/>
          <a:p>
            <a:pPr marL="285750" indent="-285750" algn="ctr">
              <a:buFont typeface="Arial" panose="020B0604020202020204" pitchFamily="34" charset="0"/>
              <a:buChar char="•"/>
            </a:pPr>
            <a:r>
              <a:rPr lang="es-ES" sz="1200" dirty="0">
                <a:solidFill>
                  <a:srgbClr val="FF0000"/>
                </a:solidFill>
              </a:rPr>
              <a:t>Estilo de vida</a:t>
            </a:r>
          </a:p>
          <a:p>
            <a:pPr marL="285750" indent="-285750" algn="ctr">
              <a:buFont typeface="Arial" panose="020B0604020202020204" pitchFamily="34" charset="0"/>
              <a:buChar char="•"/>
            </a:pPr>
            <a:r>
              <a:rPr lang="es-ES" sz="1200" dirty="0">
                <a:solidFill>
                  <a:srgbClr val="FF0000"/>
                </a:solidFill>
              </a:rPr>
              <a:t>Cambio sostenido</a:t>
            </a:r>
          </a:p>
          <a:p>
            <a:pPr marL="285750" indent="-285750" algn="ctr">
              <a:buFont typeface="Arial" panose="020B0604020202020204" pitchFamily="34" charset="0"/>
              <a:buChar char="•"/>
            </a:pPr>
            <a:r>
              <a:rPr lang="es-ES" sz="1200" dirty="0">
                <a:solidFill>
                  <a:srgbClr val="FF0000"/>
                </a:solidFill>
              </a:rPr>
              <a:t>Habilidad para </a:t>
            </a:r>
            <a:r>
              <a:rPr lang="es-ES" sz="1200" dirty="0" err="1">
                <a:solidFill>
                  <a:srgbClr val="FF0000"/>
                </a:solidFill>
              </a:rPr>
              <a:t>auto-cuidarse</a:t>
            </a:r>
            <a:endParaRPr lang="es-ES" sz="1200" dirty="0">
              <a:solidFill>
                <a:srgbClr val="FF0000"/>
              </a:solidFill>
            </a:endParaRPr>
          </a:p>
          <a:p>
            <a:pPr marL="285750" indent="-285750" algn="ctr">
              <a:buFont typeface="Arial" panose="020B0604020202020204" pitchFamily="34" charset="0"/>
              <a:buChar char="•"/>
            </a:pPr>
            <a:r>
              <a:rPr lang="es-ES" sz="1200" dirty="0">
                <a:solidFill>
                  <a:srgbClr val="FF0000"/>
                </a:solidFill>
              </a:rPr>
              <a:t>Autonomía</a:t>
            </a:r>
          </a:p>
          <a:p>
            <a:pPr marL="285750" indent="-285750" algn="ctr">
              <a:buFont typeface="Arial" panose="020B0604020202020204" pitchFamily="34" charset="0"/>
              <a:buChar char="•"/>
            </a:pPr>
            <a:r>
              <a:rPr lang="es-ES" sz="1200" dirty="0">
                <a:solidFill>
                  <a:srgbClr val="FF0000"/>
                </a:solidFill>
              </a:rPr>
              <a:t>Activación</a:t>
            </a:r>
          </a:p>
          <a:p>
            <a:pPr marL="285750" indent="-285750" algn="ctr">
              <a:buFont typeface="Arial" panose="020B0604020202020204" pitchFamily="34" charset="0"/>
              <a:buChar char="•"/>
            </a:pPr>
            <a:r>
              <a:rPr lang="es-ES" sz="1200" dirty="0">
                <a:solidFill>
                  <a:srgbClr val="FF0000"/>
                </a:solidFill>
              </a:rPr>
              <a:t>Motivación</a:t>
            </a:r>
          </a:p>
          <a:p>
            <a:pPr marL="285750" indent="-285750" algn="ctr">
              <a:buFont typeface="Arial" panose="020B0604020202020204" pitchFamily="34" charset="0"/>
              <a:buChar char="•"/>
            </a:pPr>
            <a:r>
              <a:rPr lang="es-ES" sz="1200" dirty="0">
                <a:solidFill>
                  <a:srgbClr val="FF0000"/>
                </a:solidFill>
              </a:rPr>
              <a:t>Aprendizaje de nuevas habilidades</a:t>
            </a:r>
          </a:p>
        </p:txBody>
      </p:sp>
      <p:cxnSp>
        <p:nvCxnSpPr>
          <p:cNvPr id="25" name="Conector recto 24">
            <a:extLst>
              <a:ext uri="{FF2B5EF4-FFF2-40B4-BE49-F238E27FC236}">
                <a16:creationId xmlns:a16="http://schemas.microsoft.com/office/drawing/2014/main" id="{795790DC-A097-4930-7AB7-001BF2DCC31C}"/>
              </a:ext>
            </a:extLst>
          </p:cNvPr>
          <p:cNvCxnSpPr>
            <a:cxnSpLocks/>
          </p:cNvCxnSpPr>
          <p:nvPr/>
        </p:nvCxnSpPr>
        <p:spPr>
          <a:xfrm>
            <a:off x="1299849" y="5087593"/>
            <a:ext cx="2115817" cy="2717"/>
          </a:xfrm>
          <a:prstGeom prst="line">
            <a:avLst/>
          </a:prstGeom>
          <a:ln>
            <a:solidFill>
              <a:srgbClr val="FF0000"/>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26" name="CuadroTexto 25">
            <a:extLst>
              <a:ext uri="{FF2B5EF4-FFF2-40B4-BE49-F238E27FC236}">
                <a16:creationId xmlns:a16="http://schemas.microsoft.com/office/drawing/2014/main" id="{3DBDE11B-9BF3-ED6D-11C5-7CF9CE090383}"/>
              </a:ext>
            </a:extLst>
          </p:cNvPr>
          <p:cNvSpPr txBox="1"/>
          <p:nvPr/>
        </p:nvSpPr>
        <p:spPr>
          <a:xfrm>
            <a:off x="3978084" y="4527787"/>
            <a:ext cx="3499791" cy="461665"/>
          </a:xfrm>
          <a:prstGeom prst="rect">
            <a:avLst/>
          </a:prstGeom>
          <a:noFill/>
        </p:spPr>
        <p:txBody>
          <a:bodyPr wrap="square" rtlCol="0">
            <a:spAutoFit/>
          </a:bodyPr>
          <a:lstStyle/>
          <a:p>
            <a:pPr algn="ctr"/>
            <a:r>
              <a:rPr lang="es-ES" sz="1200" b="1" dirty="0">
                <a:solidFill>
                  <a:schemeClr val="accent5">
                    <a:lumMod val="50000"/>
                  </a:schemeClr>
                </a:solidFill>
              </a:rPr>
              <a:t>Capacidad para desarrollar un </a:t>
            </a:r>
          </a:p>
          <a:p>
            <a:pPr algn="ctr"/>
            <a:r>
              <a:rPr lang="es-ES" sz="1200" b="1" dirty="0">
                <a:solidFill>
                  <a:schemeClr val="accent5">
                    <a:lumMod val="50000"/>
                  </a:schemeClr>
                </a:solidFill>
              </a:rPr>
              <a:t>Sistema Comunitario voluntario</a:t>
            </a:r>
          </a:p>
        </p:txBody>
      </p:sp>
      <p:sp>
        <p:nvSpPr>
          <p:cNvPr id="27" name="CuadroTexto 26">
            <a:extLst>
              <a:ext uri="{FF2B5EF4-FFF2-40B4-BE49-F238E27FC236}">
                <a16:creationId xmlns:a16="http://schemas.microsoft.com/office/drawing/2014/main" id="{7DC2AD7F-461E-600D-F271-20DCC96CA3F7}"/>
              </a:ext>
            </a:extLst>
          </p:cNvPr>
          <p:cNvSpPr txBox="1"/>
          <p:nvPr/>
        </p:nvSpPr>
        <p:spPr>
          <a:xfrm>
            <a:off x="3836818" y="5116233"/>
            <a:ext cx="3499790" cy="1015663"/>
          </a:xfrm>
          <a:prstGeom prst="rect">
            <a:avLst/>
          </a:prstGeom>
          <a:noFill/>
        </p:spPr>
        <p:txBody>
          <a:bodyPr wrap="square" rtlCol="0">
            <a:spAutoFit/>
          </a:bodyPr>
          <a:lstStyle/>
          <a:p>
            <a:pPr marL="285750" indent="-285750" algn="ctr">
              <a:buFont typeface="Arial" panose="020B0604020202020204" pitchFamily="34" charset="0"/>
              <a:buChar char="•"/>
            </a:pPr>
            <a:r>
              <a:rPr lang="es-ES" sz="1200" dirty="0">
                <a:solidFill>
                  <a:schemeClr val="accent5">
                    <a:lumMod val="50000"/>
                  </a:schemeClr>
                </a:solidFill>
              </a:rPr>
              <a:t>Mayor porcentaje de personas voluntarias </a:t>
            </a:r>
          </a:p>
          <a:p>
            <a:pPr marL="285750" indent="-285750" algn="ctr">
              <a:buFont typeface="Arial" panose="020B0604020202020204" pitchFamily="34" charset="0"/>
              <a:buChar char="•"/>
            </a:pPr>
            <a:r>
              <a:rPr lang="es-ES" sz="1200" dirty="0">
                <a:solidFill>
                  <a:schemeClr val="accent5">
                    <a:lumMod val="50000"/>
                  </a:schemeClr>
                </a:solidFill>
              </a:rPr>
              <a:t>Grados de voluntariedad</a:t>
            </a:r>
          </a:p>
          <a:p>
            <a:pPr marL="285750" indent="-285750" algn="ctr">
              <a:buFont typeface="Arial" panose="020B0604020202020204" pitchFamily="34" charset="0"/>
              <a:buChar char="•"/>
            </a:pPr>
            <a:r>
              <a:rPr lang="es-ES" sz="1200" dirty="0">
                <a:solidFill>
                  <a:schemeClr val="accent5">
                    <a:lumMod val="50000"/>
                  </a:schemeClr>
                </a:solidFill>
              </a:rPr>
              <a:t>Atender las necesidades insatisfechas de los pacientes</a:t>
            </a:r>
          </a:p>
          <a:p>
            <a:pPr marL="285750" indent="-285750" algn="ctr">
              <a:buFont typeface="Arial" panose="020B0604020202020204" pitchFamily="34" charset="0"/>
              <a:buChar char="•"/>
            </a:pPr>
            <a:r>
              <a:rPr lang="es-ES" sz="1200" dirty="0">
                <a:solidFill>
                  <a:schemeClr val="accent5">
                    <a:lumMod val="50000"/>
                  </a:schemeClr>
                </a:solidFill>
              </a:rPr>
              <a:t>Mejorar las infraestructuras sociales</a:t>
            </a:r>
          </a:p>
        </p:txBody>
      </p:sp>
      <p:cxnSp>
        <p:nvCxnSpPr>
          <p:cNvPr id="28" name="Conector recto 27">
            <a:extLst>
              <a:ext uri="{FF2B5EF4-FFF2-40B4-BE49-F238E27FC236}">
                <a16:creationId xmlns:a16="http://schemas.microsoft.com/office/drawing/2014/main" id="{D991F420-7131-8F83-2119-F385393275A0}"/>
              </a:ext>
            </a:extLst>
          </p:cNvPr>
          <p:cNvCxnSpPr>
            <a:cxnSpLocks/>
          </p:cNvCxnSpPr>
          <p:nvPr/>
        </p:nvCxnSpPr>
        <p:spPr>
          <a:xfrm>
            <a:off x="4572856" y="5047327"/>
            <a:ext cx="2115817" cy="2717"/>
          </a:xfrm>
          <a:prstGeom prst="line">
            <a:avLst/>
          </a:prstGeom>
          <a:ln>
            <a:solidFill>
              <a:schemeClr val="accent5">
                <a:lumMod val="75000"/>
              </a:schemeClr>
            </a:solidFill>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29" name="CuadroTexto 28">
            <a:extLst>
              <a:ext uri="{FF2B5EF4-FFF2-40B4-BE49-F238E27FC236}">
                <a16:creationId xmlns:a16="http://schemas.microsoft.com/office/drawing/2014/main" id="{C09C9116-4E68-0BD5-1166-DFA1AE146DDA}"/>
              </a:ext>
            </a:extLst>
          </p:cNvPr>
          <p:cNvSpPr txBox="1"/>
          <p:nvPr/>
        </p:nvSpPr>
        <p:spPr>
          <a:xfrm>
            <a:off x="7319894" y="4691164"/>
            <a:ext cx="3499791" cy="276999"/>
          </a:xfrm>
          <a:prstGeom prst="rect">
            <a:avLst/>
          </a:prstGeom>
          <a:noFill/>
        </p:spPr>
        <p:txBody>
          <a:bodyPr wrap="square" rtlCol="0">
            <a:spAutoFit/>
          </a:bodyPr>
          <a:lstStyle/>
          <a:p>
            <a:pPr algn="ctr"/>
            <a:r>
              <a:rPr lang="es-ES" sz="1200" b="1" dirty="0">
                <a:solidFill>
                  <a:schemeClr val="accent2">
                    <a:lumMod val="50000"/>
                  </a:schemeClr>
                </a:solidFill>
              </a:rPr>
              <a:t>Determinantes sociales de la mala salud</a:t>
            </a:r>
          </a:p>
        </p:txBody>
      </p:sp>
      <p:sp>
        <p:nvSpPr>
          <p:cNvPr id="30" name="CuadroTexto 29">
            <a:extLst>
              <a:ext uri="{FF2B5EF4-FFF2-40B4-BE49-F238E27FC236}">
                <a16:creationId xmlns:a16="http://schemas.microsoft.com/office/drawing/2014/main" id="{D7DFD201-F126-4110-D076-3F89D39E70CD}"/>
              </a:ext>
            </a:extLst>
          </p:cNvPr>
          <p:cNvSpPr txBox="1"/>
          <p:nvPr/>
        </p:nvSpPr>
        <p:spPr>
          <a:xfrm>
            <a:off x="7251094" y="5206708"/>
            <a:ext cx="3499790" cy="1200329"/>
          </a:xfrm>
          <a:prstGeom prst="rect">
            <a:avLst/>
          </a:prstGeom>
          <a:noFill/>
        </p:spPr>
        <p:txBody>
          <a:bodyPr wrap="square" rtlCol="0">
            <a:spAutoFit/>
          </a:bodyPr>
          <a:lstStyle/>
          <a:p>
            <a:pPr marL="285750" indent="-285750" algn="ctr">
              <a:buFont typeface="Arial" panose="020B0604020202020204" pitchFamily="34" charset="0"/>
              <a:buChar char="•"/>
            </a:pPr>
            <a:r>
              <a:rPr lang="es-ES" sz="1200" dirty="0">
                <a:solidFill>
                  <a:schemeClr val="accent2">
                    <a:lumMod val="50000"/>
                  </a:schemeClr>
                </a:solidFill>
              </a:rPr>
              <a:t>Mejor empleabilidad</a:t>
            </a:r>
          </a:p>
          <a:p>
            <a:pPr marL="285750" indent="-285750" algn="ctr">
              <a:buFont typeface="Arial" panose="020B0604020202020204" pitchFamily="34" charset="0"/>
              <a:buChar char="•"/>
            </a:pPr>
            <a:r>
              <a:rPr lang="es-ES" sz="1200" dirty="0">
                <a:solidFill>
                  <a:schemeClr val="accent2">
                    <a:lumMod val="50000"/>
                  </a:schemeClr>
                </a:solidFill>
              </a:rPr>
              <a:t>Reducir la soledad</a:t>
            </a:r>
          </a:p>
          <a:p>
            <a:pPr marL="285750" indent="-285750" algn="ctr">
              <a:buFont typeface="Arial" panose="020B0604020202020204" pitchFamily="34" charset="0"/>
              <a:buChar char="•"/>
            </a:pPr>
            <a:r>
              <a:rPr lang="es-ES" sz="1200" dirty="0">
                <a:solidFill>
                  <a:schemeClr val="accent2">
                    <a:lumMod val="50000"/>
                  </a:schemeClr>
                </a:solidFill>
              </a:rPr>
              <a:t>asesoramiento jurídico en materia de derecho social</a:t>
            </a:r>
          </a:p>
          <a:p>
            <a:pPr marL="285750" indent="-285750" algn="ctr">
              <a:buFont typeface="Arial" panose="020B0604020202020204" pitchFamily="34" charset="0"/>
              <a:buChar char="•"/>
            </a:pPr>
            <a:r>
              <a:rPr lang="es-ES" sz="1200" dirty="0">
                <a:solidFill>
                  <a:schemeClr val="accent2">
                    <a:lumMod val="50000"/>
                  </a:schemeClr>
                </a:solidFill>
              </a:rPr>
              <a:t>Llegar a los grupos marginales</a:t>
            </a:r>
          </a:p>
          <a:p>
            <a:pPr marL="285750" indent="-285750" algn="ctr">
              <a:buFont typeface="Arial" panose="020B0604020202020204" pitchFamily="34" charset="0"/>
              <a:buChar char="•"/>
            </a:pPr>
            <a:r>
              <a:rPr lang="es-ES" sz="1200" dirty="0">
                <a:solidFill>
                  <a:schemeClr val="accent2">
                    <a:lumMod val="50000"/>
                  </a:schemeClr>
                </a:solidFill>
              </a:rPr>
              <a:t>Aprendizaje de nuevas habilidades</a:t>
            </a:r>
          </a:p>
        </p:txBody>
      </p:sp>
      <p:cxnSp>
        <p:nvCxnSpPr>
          <p:cNvPr id="31" name="Conector recto 30">
            <a:extLst>
              <a:ext uri="{FF2B5EF4-FFF2-40B4-BE49-F238E27FC236}">
                <a16:creationId xmlns:a16="http://schemas.microsoft.com/office/drawing/2014/main" id="{FF2B9B6D-8108-8F92-7BBE-DEF08D937E82}"/>
              </a:ext>
            </a:extLst>
          </p:cNvPr>
          <p:cNvCxnSpPr>
            <a:cxnSpLocks/>
          </p:cNvCxnSpPr>
          <p:nvPr/>
        </p:nvCxnSpPr>
        <p:spPr>
          <a:xfrm>
            <a:off x="7996012" y="5068897"/>
            <a:ext cx="2115817" cy="2717"/>
          </a:xfrm>
          <a:prstGeom prst="line">
            <a:avLst/>
          </a:prstGeom>
          <a:ln>
            <a:solidFill>
              <a:schemeClr val="accent2">
                <a:lumMod val="50000"/>
              </a:schemeClr>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69211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667BCB-9A25-3E4E-8394-B59238F9717C}"/>
              </a:ext>
            </a:extLst>
          </p:cNvPr>
          <p:cNvSpPr>
            <a:spLocks noGrp="1"/>
          </p:cNvSpPr>
          <p:nvPr>
            <p:ph type="body" sz="quarter" idx="17"/>
          </p:nvPr>
        </p:nvSpPr>
        <p:spPr/>
        <p:txBody>
          <a:bodyPr/>
          <a:lstStyle/>
          <a:p>
            <a:r>
              <a:rPr lang="es-ES" sz="4000" dirty="0"/>
              <a:t>Curso de formación para profesionales de la salud y la asistencia</a:t>
            </a:r>
          </a:p>
          <a:p>
            <a:r>
              <a:rPr lang="es-ES" sz="4000" dirty="0"/>
              <a:t>Resumen del curso</a:t>
            </a:r>
            <a:endParaRPr lang="en-US" sz="4000" dirty="0"/>
          </a:p>
        </p:txBody>
      </p:sp>
      <p:sp>
        <p:nvSpPr>
          <p:cNvPr id="4" name="Text Placeholder 3">
            <a:extLst>
              <a:ext uri="{FF2B5EF4-FFF2-40B4-BE49-F238E27FC236}">
                <a16:creationId xmlns:a16="http://schemas.microsoft.com/office/drawing/2014/main" id="{096916DA-E8F4-BB4C-84BF-8C1F0DB67F87}"/>
              </a:ext>
            </a:extLst>
          </p:cNvPr>
          <p:cNvSpPr>
            <a:spLocks noGrp="1"/>
          </p:cNvSpPr>
          <p:nvPr>
            <p:ph type="body" sz="quarter" idx="41"/>
          </p:nvPr>
        </p:nvSpPr>
        <p:spPr/>
        <p:txBody>
          <a:bodyPr/>
          <a:lstStyle/>
          <a:p>
            <a:r>
              <a:rPr lang="en-US" dirty="0"/>
              <a:t>TEMA 1</a:t>
            </a:r>
          </a:p>
        </p:txBody>
      </p:sp>
      <p:sp>
        <p:nvSpPr>
          <p:cNvPr id="5" name="Text Placeholder 4">
            <a:extLst>
              <a:ext uri="{FF2B5EF4-FFF2-40B4-BE49-F238E27FC236}">
                <a16:creationId xmlns:a16="http://schemas.microsoft.com/office/drawing/2014/main" id="{283BAE8B-9F81-B34A-89FA-A6461DD4A08D}"/>
              </a:ext>
            </a:extLst>
          </p:cNvPr>
          <p:cNvSpPr>
            <a:spLocks noGrp="1"/>
          </p:cNvSpPr>
          <p:nvPr>
            <p:ph type="body" sz="quarter" idx="42"/>
          </p:nvPr>
        </p:nvSpPr>
        <p:spPr/>
        <p:txBody>
          <a:bodyPr>
            <a:normAutofit fontScale="92500" lnSpcReduction="10000"/>
          </a:bodyPr>
          <a:lstStyle/>
          <a:p>
            <a:r>
              <a:rPr lang="es-ES" dirty="0"/>
              <a:t>Introducción a la prescripción social</a:t>
            </a:r>
          </a:p>
        </p:txBody>
      </p:sp>
      <p:sp>
        <p:nvSpPr>
          <p:cNvPr id="47" name="Text Placeholder 46">
            <a:extLst>
              <a:ext uri="{FF2B5EF4-FFF2-40B4-BE49-F238E27FC236}">
                <a16:creationId xmlns:a16="http://schemas.microsoft.com/office/drawing/2014/main" id="{D3EE1DC8-0DAA-6045-877A-987B9AE4107C}"/>
              </a:ext>
            </a:extLst>
          </p:cNvPr>
          <p:cNvSpPr>
            <a:spLocks noGrp="1"/>
          </p:cNvSpPr>
          <p:nvPr>
            <p:ph type="body" sz="quarter" idx="44"/>
          </p:nvPr>
        </p:nvSpPr>
        <p:spPr>
          <a:xfrm>
            <a:off x="2781267" y="1972317"/>
            <a:ext cx="2046668" cy="1699455"/>
          </a:xfrm>
        </p:spPr>
        <p:txBody>
          <a:bodyPr>
            <a:normAutofit fontScale="40000" lnSpcReduction="20000"/>
          </a:bodyPr>
          <a:lstStyle/>
          <a:p>
            <a:pPr marL="457200" indent="-457200" algn="l">
              <a:buFont typeface="+mj-lt"/>
              <a:buAutoNum type="arabicPeriod"/>
            </a:pPr>
            <a:r>
              <a:rPr lang="es-ES" sz="2500" dirty="0"/>
              <a:t>Prescripción Social Qué, por qué, dónde y cómo</a:t>
            </a:r>
          </a:p>
          <a:p>
            <a:pPr marL="457200" indent="-457200" algn="l">
              <a:buFont typeface="+mj-lt"/>
              <a:buAutoNum type="arabicPeriod"/>
            </a:pPr>
            <a:r>
              <a:rPr lang="es-ES" sz="2500" dirty="0"/>
              <a:t>El papel del profesional sanitario y asistencial</a:t>
            </a:r>
          </a:p>
          <a:p>
            <a:pPr marL="457200" indent="-457200" algn="l">
              <a:buFont typeface="+mj-lt"/>
              <a:buAutoNum type="arabicPeriod"/>
            </a:pPr>
            <a:r>
              <a:rPr lang="es-ES" sz="2500" dirty="0"/>
              <a:t>La prescripción social en acción</a:t>
            </a:r>
          </a:p>
          <a:p>
            <a:pPr marL="457200" indent="-457200" algn="l">
              <a:buFont typeface="+mj-lt"/>
              <a:buAutoNum type="arabicPeriod"/>
            </a:pPr>
            <a:r>
              <a:rPr lang="es-ES" sz="2500" dirty="0"/>
              <a:t>Alcance y colaboración para el éxito de la prescripción social</a:t>
            </a:r>
          </a:p>
          <a:p>
            <a:endParaRPr lang="en-US" dirty="0"/>
          </a:p>
        </p:txBody>
      </p:sp>
      <p:sp>
        <p:nvSpPr>
          <p:cNvPr id="48" name="Text Placeholder 47">
            <a:extLst>
              <a:ext uri="{FF2B5EF4-FFF2-40B4-BE49-F238E27FC236}">
                <a16:creationId xmlns:a16="http://schemas.microsoft.com/office/drawing/2014/main" id="{F12D74C0-E1E3-024D-903C-D5A0E900DE78}"/>
              </a:ext>
            </a:extLst>
          </p:cNvPr>
          <p:cNvSpPr>
            <a:spLocks noGrp="1"/>
          </p:cNvSpPr>
          <p:nvPr>
            <p:ph type="body" sz="quarter" idx="45"/>
          </p:nvPr>
        </p:nvSpPr>
        <p:spPr/>
        <p:txBody>
          <a:bodyPr/>
          <a:lstStyle/>
          <a:p>
            <a:r>
              <a:rPr lang="en-US" dirty="0"/>
              <a:t>TEMA 2</a:t>
            </a:r>
          </a:p>
        </p:txBody>
      </p:sp>
      <p:sp>
        <p:nvSpPr>
          <p:cNvPr id="50" name="Text Placeholder 49">
            <a:extLst>
              <a:ext uri="{FF2B5EF4-FFF2-40B4-BE49-F238E27FC236}">
                <a16:creationId xmlns:a16="http://schemas.microsoft.com/office/drawing/2014/main" id="{4822C39B-D471-394C-8D4E-31F9D2A51E59}"/>
              </a:ext>
            </a:extLst>
          </p:cNvPr>
          <p:cNvSpPr>
            <a:spLocks noGrp="1"/>
          </p:cNvSpPr>
          <p:nvPr>
            <p:ph type="body" sz="quarter" idx="46"/>
          </p:nvPr>
        </p:nvSpPr>
        <p:spPr>
          <a:xfrm>
            <a:off x="382606" y="4272610"/>
            <a:ext cx="2046668" cy="1236576"/>
          </a:xfrm>
        </p:spPr>
        <p:txBody>
          <a:bodyPr>
            <a:normAutofit fontScale="77500" lnSpcReduction="20000"/>
          </a:bodyPr>
          <a:lstStyle/>
          <a:p>
            <a:r>
              <a:rPr lang="es-ES" dirty="0"/>
              <a:t>El papel del profesional de la salud y la asistencia en el aprendizaje de los adultos y la comunidad</a:t>
            </a:r>
          </a:p>
          <a:p>
            <a:endParaRPr lang="en-US" dirty="0"/>
          </a:p>
        </p:txBody>
      </p:sp>
      <p:sp>
        <p:nvSpPr>
          <p:cNvPr id="53" name="Text Placeholder 52">
            <a:extLst>
              <a:ext uri="{FF2B5EF4-FFF2-40B4-BE49-F238E27FC236}">
                <a16:creationId xmlns:a16="http://schemas.microsoft.com/office/drawing/2014/main" id="{6525CEE2-BAC8-3F47-AF9C-5EFE85C217FA}"/>
              </a:ext>
            </a:extLst>
          </p:cNvPr>
          <p:cNvSpPr>
            <a:spLocks noGrp="1"/>
          </p:cNvSpPr>
          <p:nvPr>
            <p:ph type="body" sz="quarter" idx="48"/>
          </p:nvPr>
        </p:nvSpPr>
        <p:spPr>
          <a:xfrm>
            <a:off x="2792013" y="4029838"/>
            <a:ext cx="2046668" cy="1236576"/>
          </a:xfrm>
        </p:spPr>
        <p:txBody>
          <a:bodyPr/>
          <a:lstStyle/>
          <a:p>
            <a:endParaRPr lang="en-US" dirty="0"/>
          </a:p>
          <a:p>
            <a:endParaRPr lang="en-US" dirty="0"/>
          </a:p>
        </p:txBody>
      </p:sp>
      <p:sp>
        <p:nvSpPr>
          <p:cNvPr id="67" name="Text Placeholder 66">
            <a:extLst>
              <a:ext uri="{FF2B5EF4-FFF2-40B4-BE49-F238E27FC236}">
                <a16:creationId xmlns:a16="http://schemas.microsoft.com/office/drawing/2014/main" id="{4104EF0C-1968-5641-9E9D-42665FBD0285}"/>
              </a:ext>
            </a:extLst>
          </p:cNvPr>
          <p:cNvSpPr>
            <a:spLocks noGrp="1"/>
          </p:cNvSpPr>
          <p:nvPr>
            <p:ph type="body" sz="quarter" idx="49"/>
          </p:nvPr>
        </p:nvSpPr>
        <p:spPr/>
        <p:txBody>
          <a:bodyPr/>
          <a:lstStyle/>
          <a:p>
            <a:r>
              <a:rPr lang="es-ES" sz="2400" dirty="0"/>
              <a:t>15 horas de formación CPD</a:t>
            </a:r>
            <a:endParaRPr lang="en-US" sz="2400" dirty="0"/>
          </a:p>
        </p:txBody>
      </p:sp>
      <p:sp>
        <p:nvSpPr>
          <p:cNvPr id="68" name="Text Placeholder 67">
            <a:extLst>
              <a:ext uri="{FF2B5EF4-FFF2-40B4-BE49-F238E27FC236}">
                <a16:creationId xmlns:a16="http://schemas.microsoft.com/office/drawing/2014/main" id="{76555C1A-FF01-D34E-89FF-DFA6F6949A5E}"/>
              </a:ext>
            </a:extLst>
          </p:cNvPr>
          <p:cNvSpPr>
            <a:spLocks noGrp="1"/>
          </p:cNvSpPr>
          <p:nvPr>
            <p:ph type="body" sz="quarter" idx="50"/>
          </p:nvPr>
        </p:nvSpPr>
        <p:spPr>
          <a:xfrm>
            <a:off x="8609712" y="3248446"/>
            <a:ext cx="961326" cy="721909"/>
          </a:xfrm>
        </p:spPr>
        <p:txBody>
          <a:bodyPr/>
          <a:lstStyle/>
          <a:p>
            <a:r>
              <a:rPr lang="es-ES" sz="1600" dirty="0"/>
              <a:t>Más de 28 recursos de lectura y enlaces</a:t>
            </a:r>
            <a:endParaRPr lang="en-US" sz="1600" dirty="0"/>
          </a:p>
        </p:txBody>
      </p:sp>
      <p:sp>
        <p:nvSpPr>
          <p:cNvPr id="69" name="Text Placeholder 68">
            <a:extLst>
              <a:ext uri="{FF2B5EF4-FFF2-40B4-BE49-F238E27FC236}">
                <a16:creationId xmlns:a16="http://schemas.microsoft.com/office/drawing/2014/main" id="{213EE7EA-892D-264F-915D-702F27C6F94D}"/>
              </a:ext>
            </a:extLst>
          </p:cNvPr>
          <p:cNvSpPr>
            <a:spLocks noGrp="1"/>
          </p:cNvSpPr>
          <p:nvPr>
            <p:ph type="body" sz="quarter" idx="51"/>
          </p:nvPr>
        </p:nvSpPr>
        <p:spPr>
          <a:xfrm>
            <a:off x="6096000" y="2127924"/>
            <a:ext cx="779653" cy="721909"/>
          </a:xfrm>
        </p:spPr>
        <p:txBody>
          <a:bodyPr/>
          <a:lstStyle/>
          <a:p>
            <a:r>
              <a:rPr lang="es-ES" sz="1600" dirty="0"/>
              <a:t>1 hora de vídeos útiles</a:t>
            </a:r>
            <a:endParaRPr lang="en-US" sz="1200" dirty="0"/>
          </a:p>
        </p:txBody>
      </p:sp>
      <p:sp>
        <p:nvSpPr>
          <p:cNvPr id="70" name="Text Placeholder 69">
            <a:extLst>
              <a:ext uri="{FF2B5EF4-FFF2-40B4-BE49-F238E27FC236}">
                <a16:creationId xmlns:a16="http://schemas.microsoft.com/office/drawing/2014/main" id="{A8AD99C3-8C6E-0044-BD9A-2067527C1070}"/>
              </a:ext>
            </a:extLst>
          </p:cNvPr>
          <p:cNvSpPr>
            <a:spLocks noGrp="1"/>
          </p:cNvSpPr>
          <p:nvPr>
            <p:ph type="body" sz="quarter" idx="52"/>
          </p:nvPr>
        </p:nvSpPr>
        <p:spPr>
          <a:xfrm>
            <a:off x="9961613" y="1713907"/>
            <a:ext cx="779653" cy="516820"/>
          </a:xfrm>
        </p:spPr>
        <p:txBody>
          <a:bodyPr/>
          <a:lstStyle/>
          <a:p>
            <a:endParaRPr lang="en-US" sz="1200" dirty="0"/>
          </a:p>
          <a:p>
            <a:r>
              <a:rPr lang="en-US" sz="1200" dirty="0"/>
              <a:t>2 </a:t>
            </a:r>
            <a:r>
              <a:rPr lang="en-US" sz="1200" dirty="0" err="1"/>
              <a:t>ejercicios</a:t>
            </a:r>
            <a:r>
              <a:rPr lang="en-US" sz="1200" dirty="0"/>
              <a:t> </a:t>
            </a:r>
            <a:r>
              <a:rPr lang="en-US" sz="1200" dirty="0" err="1"/>
              <a:t>interactivos</a:t>
            </a:r>
            <a:endParaRPr lang="en-US" sz="1000" dirty="0"/>
          </a:p>
        </p:txBody>
      </p:sp>
      <p:sp>
        <p:nvSpPr>
          <p:cNvPr id="9" name="TextBox 8">
            <a:extLst>
              <a:ext uri="{FF2B5EF4-FFF2-40B4-BE49-F238E27FC236}">
                <a16:creationId xmlns:a16="http://schemas.microsoft.com/office/drawing/2014/main" id="{AFA5FF8C-EB14-6833-EA32-084AFDC07C7D}"/>
              </a:ext>
            </a:extLst>
          </p:cNvPr>
          <p:cNvSpPr txBox="1"/>
          <p:nvPr/>
        </p:nvSpPr>
        <p:spPr>
          <a:xfrm>
            <a:off x="2781267" y="4029838"/>
            <a:ext cx="2456558" cy="1569660"/>
          </a:xfrm>
          <a:prstGeom prst="rect">
            <a:avLst/>
          </a:prstGeom>
          <a:noFill/>
        </p:spPr>
        <p:txBody>
          <a:bodyPr wrap="square" rtlCol="0">
            <a:spAutoFit/>
          </a:bodyPr>
          <a:lstStyle/>
          <a:p>
            <a:pPr marL="342900" indent="-342900">
              <a:buFont typeface="+mj-lt"/>
              <a:buAutoNum type="arabicPeriod"/>
            </a:pPr>
            <a:r>
              <a:rPr lang="es-ES" sz="1200" dirty="0">
                <a:latin typeface="Josefin Sans" pitchFamily="2" charset="0"/>
              </a:rPr>
              <a:t>Comprender los conceptos de la educación de adultos</a:t>
            </a:r>
          </a:p>
          <a:p>
            <a:pPr marL="342900" indent="-342900">
              <a:buFont typeface="+mj-lt"/>
              <a:buAutoNum type="arabicPeriod"/>
            </a:pPr>
            <a:r>
              <a:rPr lang="es-ES" sz="1200" dirty="0">
                <a:latin typeface="Josefin Sans" pitchFamily="2" charset="0"/>
              </a:rPr>
              <a:t>7 habilidades de los educadores de adultos</a:t>
            </a:r>
          </a:p>
          <a:p>
            <a:pPr marL="342900" indent="-342900">
              <a:buFont typeface="+mj-lt"/>
              <a:buAutoNum type="arabicPeriod"/>
            </a:pPr>
            <a:r>
              <a:rPr lang="es-ES" sz="1200" dirty="0">
                <a:latin typeface="Josefin Sans" pitchFamily="2" charset="0"/>
              </a:rPr>
              <a:t>Habilidades de comunicación avanzadas</a:t>
            </a:r>
          </a:p>
          <a:p>
            <a:pPr marL="342900" indent="-342900">
              <a:buFont typeface="+mj-lt"/>
              <a:buAutoNum type="arabicPeriod"/>
            </a:pPr>
            <a:r>
              <a:rPr lang="es-ES" sz="1200" dirty="0">
                <a:latin typeface="Josefin Sans" pitchFamily="2" charset="0"/>
              </a:rPr>
              <a:t>Alfabetización sanitaria y bienestar</a:t>
            </a:r>
            <a:endParaRPr lang="en-GB" sz="1200" dirty="0">
              <a:latin typeface="Josefin Sans" pitchFamily="2" charset="0"/>
            </a:endParaRPr>
          </a:p>
        </p:txBody>
      </p:sp>
    </p:spTree>
    <p:extLst>
      <p:ext uri="{BB962C8B-B14F-4D97-AF65-F5344CB8AC3E}">
        <p14:creationId xmlns:p14="http://schemas.microsoft.com/office/powerpoint/2010/main" val="934543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152252" y="1795749"/>
            <a:ext cx="6218031" cy="1145755"/>
          </a:xfrm>
        </p:spPr>
        <p:txBody>
          <a:bodyPr/>
          <a:lstStyle/>
          <a:p>
            <a:pPr>
              <a:lnSpc>
                <a:spcPct val="100000"/>
              </a:lnSpc>
            </a:pP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https://www.socialprescribingnetwork.com/single-post/2016/05/08/finding-support-and-help-how-your-community-can-make-a-difference</a:t>
            </a:r>
            <a:r>
              <a:rPr lang="en-GB" sz="1600" u="sng" dirty="0">
                <a:effectLst/>
                <a:latin typeface="Calibri" panose="020F0502020204030204" pitchFamily="34" charset="0"/>
                <a:ea typeface="Calibri" panose="020F0502020204030204" pitchFamily="34" charset="0"/>
                <a:cs typeface="Calibri" panose="020F0502020204030204" pitchFamily="34" charset="0"/>
              </a:rPr>
              <a:t> </a:t>
            </a:r>
          </a:p>
          <a:p>
            <a:pPr>
              <a:lnSpc>
                <a:spcPct val="100000"/>
              </a:lnSpc>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r>
              <a:rPr lang="es-ES" dirty="0">
                <a:solidFill>
                  <a:schemeClr val="tx1"/>
                </a:solidFill>
                <a:latin typeface="Amatic SC" panose="00000500000000000000" pitchFamily="2" charset="-79"/>
                <a:ea typeface="Calibri" panose="020F0502020204030204" pitchFamily="34" charset="0"/>
                <a:cs typeface="Amatic SC" panose="00000500000000000000" pitchFamily="2" charset="-79"/>
              </a:rPr>
              <a:t>Arabella </a:t>
            </a:r>
            <a:r>
              <a:rPr lang="es-ES" dirty="0" err="1">
                <a:solidFill>
                  <a:schemeClr val="tx1"/>
                </a:solidFill>
                <a:latin typeface="Amatic SC" panose="00000500000000000000" pitchFamily="2" charset="-79"/>
                <a:ea typeface="Calibri" panose="020F0502020204030204" pitchFamily="34" charset="0"/>
                <a:cs typeface="Amatic SC" panose="00000500000000000000" pitchFamily="2" charset="-79"/>
              </a:rPr>
              <a:t>Tresilian</a:t>
            </a:r>
            <a:r>
              <a:rPr lang="es-ES" dirty="0">
                <a:solidFill>
                  <a:schemeClr val="tx1"/>
                </a:solidFill>
                <a:latin typeface="Amatic SC" panose="00000500000000000000" pitchFamily="2" charset="-79"/>
                <a:ea typeface="Calibri" panose="020F0502020204030204" pitchFamily="34" charset="0"/>
                <a:cs typeface="Amatic SC" panose="00000500000000000000" pitchFamily="2" charset="-79"/>
              </a:rPr>
              <a:t>: Blogger</a:t>
            </a:r>
          </a:p>
          <a:p>
            <a:r>
              <a:rPr lang="es-ES" dirty="0">
                <a:solidFill>
                  <a:schemeClr val="tx1"/>
                </a:solidFill>
                <a:latin typeface="Amatic SC" panose="00000500000000000000" pitchFamily="2" charset="-79"/>
                <a:ea typeface="Calibri" panose="020F0502020204030204" pitchFamily="34" charset="0"/>
                <a:cs typeface="Amatic SC" panose="00000500000000000000" pitchFamily="2" charset="-79"/>
              </a:rPr>
              <a:t>"El secreto de la felicidad: cómo cantar en un coro cambió mi vida"</a:t>
            </a:r>
            <a:endParaRPr lang="en-US" dirty="0"/>
          </a:p>
          <a:p>
            <a:endParaRPr lang="en-GB" sz="2400" dirty="0">
              <a:solidFill>
                <a:schemeClr val="tx1"/>
              </a:solidFill>
              <a:effectLst/>
              <a:latin typeface="Amatic SC" panose="00000500000000000000" pitchFamily="2" charset="-79"/>
              <a:ea typeface="Calibri" panose="020F0502020204030204" pitchFamily="34" charset="0"/>
              <a:cs typeface="Amatic SC" panose="00000500000000000000" pitchFamily="2" charset="-79"/>
            </a:endParaRPr>
          </a:p>
          <a:p>
            <a:endParaRPr lang="en-GB" sz="2400" dirty="0">
              <a:solidFill>
                <a:schemeClr val="tx1"/>
              </a:solidFill>
              <a:latin typeface="Amatic SC" panose="00000500000000000000" pitchFamily="2" charset="-79"/>
              <a:ea typeface="Calibri" panose="020F0502020204030204" pitchFamily="34" charset="0"/>
              <a:cs typeface="Amatic SC" panose="00000500000000000000" pitchFamily="2" charset="-79"/>
            </a:endParaRPr>
          </a:p>
          <a:p>
            <a:endParaRPr lang="en-GB" sz="2400" dirty="0">
              <a:solidFill>
                <a:schemeClr val="tx1"/>
              </a:solidFill>
              <a:effectLst/>
              <a:latin typeface="Amatic SC" panose="00000500000000000000" pitchFamily="2" charset="-79"/>
              <a:ea typeface="Calibri" panose="020F0502020204030204" pitchFamily="34" charset="0"/>
              <a:cs typeface="Amatic SC" panose="00000500000000000000" pitchFamily="2" charset="-79"/>
            </a:endParaRPr>
          </a:p>
          <a:p>
            <a:pPr algn="l"/>
            <a:endParaRPr lang="en-US" dirty="0"/>
          </a:p>
        </p:txBody>
      </p:sp>
      <p:sp>
        <p:nvSpPr>
          <p:cNvPr id="11" name="TextBox 10">
            <a:extLst>
              <a:ext uri="{FF2B5EF4-FFF2-40B4-BE49-F238E27FC236}">
                <a16:creationId xmlns:a16="http://schemas.microsoft.com/office/drawing/2014/main" id="{A101709A-B327-4E49-812B-7B0FC6790892}"/>
              </a:ext>
            </a:extLst>
          </p:cNvPr>
          <p:cNvSpPr txBox="1"/>
          <p:nvPr/>
        </p:nvSpPr>
        <p:spPr>
          <a:xfrm>
            <a:off x="1152252" y="3429000"/>
            <a:ext cx="7686947" cy="3390608"/>
          </a:xfrm>
          <a:prstGeom prst="rect">
            <a:avLst/>
          </a:prstGeom>
          <a:noFill/>
        </p:spPr>
        <p:txBody>
          <a:bodyPr wrap="square">
            <a:spAutoFit/>
          </a:bodyPr>
          <a:lstStyle/>
          <a:p>
            <a:pPr>
              <a:lnSpc>
                <a:spcPct val="150000"/>
              </a:lnSpc>
              <a:spcAft>
                <a:spcPts val="800"/>
              </a:spcAft>
            </a:pPr>
            <a:endParaRPr lang="en-GB" sz="2400" dirty="0">
              <a:latin typeface="Amatic SC" panose="00000500000000000000" pitchFamily="2" charset="-79"/>
              <a:ea typeface="Calibri" panose="020F0502020204030204" pitchFamily="34" charset="0"/>
              <a:cs typeface="Amatic SC" panose="00000500000000000000" pitchFamily="2" charset="-79"/>
              <a:hlinkClick r:id="rId3"/>
            </a:endParaRPr>
          </a:p>
          <a:p>
            <a:pPr>
              <a:lnSpc>
                <a:spcPct val="150000"/>
              </a:lnSpc>
              <a:spcAft>
                <a:spcPts val="800"/>
              </a:spcAft>
            </a:pP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https://www.psychologies.co.uk/arabella-tresilian</a:t>
            </a:r>
            <a:endParaRPr lang="en-GB" sz="1600" dirty="0">
              <a:effectLst/>
              <a:latin typeface="Amatic SC" panose="00000500000000000000" pitchFamily="2" charset="-79"/>
              <a:ea typeface="Calibri" panose="020F0502020204030204" pitchFamily="34" charset="0"/>
              <a:cs typeface="Amatic SC" panose="00000500000000000000" pitchFamily="2" charset="-79"/>
            </a:endParaRPr>
          </a:p>
          <a:p>
            <a:pPr>
              <a:spcAft>
                <a:spcPts val="800"/>
              </a:spcAft>
            </a:pPr>
            <a:endParaRPr lang="en-GB" sz="2400" dirty="0">
              <a:effectLst/>
              <a:latin typeface="Amatic SC" panose="00000500000000000000" pitchFamily="2" charset="-79"/>
              <a:ea typeface="Calibri" panose="020F0502020204030204" pitchFamily="34" charset="0"/>
              <a:cs typeface="Amatic SC" panose="00000500000000000000" pitchFamily="2" charset="-79"/>
            </a:endParaRPr>
          </a:p>
          <a:p>
            <a:pPr>
              <a:spcAft>
                <a:spcPts val="800"/>
              </a:spcAft>
            </a:pPr>
            <a:r>
              <a:rPr lang="es-ES" sz="2400" dirty="0" err="1">
                <a:effectLst/>
                <a:latin typeface="Amatic SC" panose="00000500000000000000" pitchFamily="2" charset="-79"/>
                <a:ea typeface="Calibri" panose="020F0502020204030204" pitchFamily="34" charset="0"/>
                <a:cs typeface="Amatic SC" panose="00000500000000000000" pitchFamily="2" charset="-79"/>
              </a:rPr>
              <a:t>Debs</a:t>
            </a:r>
            <a:r>
              <a:rPr lang="es-ES" sz="2400" dirty="0">
                <a:effectLst/>
                <a:latin typeface="Amatic SC" panose="00000500000000000000" pitchFamily="2" charset="-79"/>
                <a:ea typeface="Calibri" panose="020F0502020204030204" pitchFamily="34" charset="0"/>
                <a:cs typeface="Amatic SC" panose="00000500000000000000" pitchFamily="2" charset="-79"/>
              </a:rPr>
              <a:t> Taylor: Experta por experiencia y responsable de apoyo a los compañeros de Creative </a:t>
            </a:r>
            <a:r>
              <a:rPr lang="es-ES" sz="2400" dirty="0" err="1">
                <a:effectLst/>
                <a:latin typeface="Amatic SC" panose="00000500000000000000" pitchFamily="2" charset="-79"/>
                <a:ea typeface="Calibri" panose="020F0502020204030204" pitchFamily="34" charset="0"/>
                <a:cs typeface="Amatic SC" panose="00000500000000000000" pitchFamily="2" charset="-79"/>
              </a:rPr>
              <a:t>Minds</a:t>
            </a:r>
            <a:r>
              <a:rPr lang="es-ES" sz="2400" dirty="0">
                <a:effectLst/>
                <a:latin typeface="Amatic SC" panose="00000500000000000000" pitchFamily="2" charset="-79"/>
                <a:ea typeface="Calibri" panose="020F0502020204030204" pitchFamily="34" charset="0"/>
                <a:cs typeface="Amatic SC" panose="00000500000000000000" pitchFamily="2" charset="-79"/>
              </a:rPr>
              <a:t>. "El impacto de la prescripción social en las personas y las comunidades"</a:t>
            </a: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https://www.youtube.com/watch?v=GT35aDMbTAI</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endParaRPr lang="en-GB" sz="2400" dirty="0">
              <a:effectLst/>
              <a:latin typeface="Amatic SC" panose="00000500000000000000" pitchFamily="2" charset="-79"/>
              <a:ea typeface="Calibri" panose="020F0502020204030204" pitchFamily="34" charset="0"/>
              <a:cs typeface="Amatic SC" panose="00000500000000000000" pitchFamily="2" charset="-79"/>
            </a:endParaRPr>
          </a:p>
        </p:txBody>
      </p:sp>
      <p:sp>
        <p:nvSpPr>
          <p:cNvPr id="12" name="TextBox 11">
            <a:extLst>
              <a:ext uri="{FF2B5EF4-FFF2-40B4-BE49-F238E27FC236}">
                <a16:creationId xmlns:a16="http://schemas.microsoft.com/office/drawing/2014/main" id="{63EDC109-C1AD-4C80-8836-055AB96AD4AB}"/>
              </a:ext>
            </a:extLst>
          </p:cNvPr>
          <p:cNvSpPr txBox="1"/>
          <p:nvPr/>
        </p:nvSpPr>
        <p:spPr>
          <a:xfrm>
            <a:off x="1152251" y="748193"/>
            <a:ext cx="8278187" cy="964367"/>
          </a:xfrm>
          <a:prstGeom prst="rect">
            <a:avLst/>
          </a:prstGeom>
          <a:noFill/>
        </p:spPr>
        <p:txBody>
          <a:bodyPr wrap="square">
            <a:spAutoFit/>
          </a:bodyPr>
          <a:lstStyle/>
          <a:p>
            <a:pPr>
              <a:spcAft>
                <a:spcPts val="800"/>
              </a:spcAft>
            </a:pPr>
            <a:r>
              <a:rPr lang="es-ES" sz="2500" dirty="0">
                <a:effectLst/>
                <a:latin typeface="Amatic SC" panose="00000500000000000000" pitchFamily="2" charset="-79"/>
                <a:ea typeface="Calibri" panose="020F0502020204030204" pitchFamily="34" charset="0"/>
                <a:cs typeface="Amatic SC" panose="00000500000000000000" pitchFamily="2" charset="-79"/>
              </a:rPr>
              <a:t>La Red de Prescripción Social</a:t>
            </a:r>
          </a:p>
          <a:p>
            <a:pPr>
              <a:spcAft>
                <a:spcPts val="800"/>
              </a:spcAft>
            </a:pPr>
            <a:r>
              <a:rPr lang="es-ES" sz="2500" dirty="0">
                <a:effectLst/>
                <a:latin typeface="Amatic SC" panose="00000500000000000000" pitchFamily="2" charset="-79"/>
                <a:ea typeface="Calibri" panose="020F0502020204030204" pitchFamily="34" charset="0"/>
                <a:cs typeface="Amatic SC" panose="00000500000000000000" pitchFamily="2" charset="-79"/>
              </a:rPr>
              <a:t>"Avanzando: Nuestras aspiraciones para la investigación y la prescripción social</a:t>
            </a:r>
            <a:r>
              <a:rPr lang="en-GB" sz="2500" dirty="0">
                <a:effectLst/>
                <a:latin typeface="Amatic SC" panose="00000500000000000000" pitchFamily="2" charset="-79"/>
                <a:ea typeface="Calibri" panose="020F0502020204030204" pitchFamily="34" charset="0"/>
                <a:cs typeface="Amatic SC" panose="00000500000000000000" pitchFamily="2" charset="-79"/>
              </a:rPr>
              <a:t>”</a:t>
            </a:r>
          </a:p>
        </p:txBody>
      </p:sp>
      <p:sp>
        <p:nvSpPr>
          <p:cNvPr id="5" name="TextBox 4">
            <a:extLst>
              <a:ext uri="{FF2B5EF4-FFF2-40B4-BE49-F238E27FC236}">
                <a16:creationId xmlns:a16="http://schemas.microsoft.com/office/drawing/2014/main" id="{7B100FEF-68C5-4DB6-A447-0A38F860E566}"/>
              </a:ext>
            </a:extLst>
          </p:cNvPr>
          <p:cNvSpPr txBox="1"/>
          <p:nvPr/>
        </p:nvSpPr>
        <p:spPr>
          <a:xfrm>
            <a:off x="9430439" y="3214255"/>
            <a:ext cx="1902579" cy="1015663"/>
          </a:xfrm>
          <a:prstGeom prst="rect">
            <a:avLst/>
          </a:prstGeom>
          <a:noFill/>
        </p:spPr>
        <p:txBody>
          <a:bodyPr wrap="square" rtlCol="0">
            <a:spAutoFit/>
          </a:bodyPr>
          <a:lstStyle/>
          <a:p>
            <a:pPr algn="ctr"/>
            <a:r>
              <a:rPr lang="en-GB" sz="6000" dirty="0">
                <a:latin typeface="Amatic SC" panose="00000500000000000000" pitchFamily="2" charset="-79"/>
                <a:cs typeface="Amatic SC" panose="00000500000000000000" pitchFamily="2" charset="-79"/>
              </a:rPr>
              <a:t>Videos</a:t>
            </a:r>
          </a:p>
        </p:txBody>
      </p:sp>
    </p:spTree>
    <p:extLst>
      <p:ext uri="{BB962C8B-B14F-4D97-AF65-F5344CB8AC3E}">
        <p14:creationId xmlns:p14="http://schemas.microsoft.com/office/powerpoint/2010/main" val="1028942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1369791" y="2479964"/>
            <a:ext cx="7836353" cy="4019988"/>
          </a:xfrm>
        </p:spPr>
        <p:txBody>
          <a:bodyPr numCol="2" spcCol="180000">
            <a:normAutofit fontScale="85000" lnSpcReduction="10000"/>
          </a:bodyPr>
          <a:lstStyle/>
          <a:p>
            <a:pPr eaLnBrk="1" fontAlgn="auto" hangingPunct="1">
              <a:lnSpc>
                <a:spcPct val="150000"/>
              </a:lnSpc>
              <a:spcBef>
                <a:spcPts val="0"/>
              </a:spcBef>
              <a:spcAft>
                <a:spcPts val="0"/>
              </a:spcAft>
              <a:defRPr/>
            </a:pPr>
            <a:r>
              <a:rPr lang="en-GB" sz="1500" b="1" dirty="0" err="1">
                <a:effectLst/>
                <a:latin typeface="Josefin Sans" pitchFamily="2" charset="0"/>
                <a:ea typeface="Calibri" panose="020F0502020204030204" pitchFamily="34" charset="0"/>
                <a:cs typeface="Calibri" panose="020F0502020204030204" pitchFamily="34" charset="0"/>
              </a:rPr>
              <a:t>Ejemplos</a:t>
            </a:r>
            <a:r>
              <a:rPr lang="en-GB" sz="1500" b="1" dirty="0">
                <a:effectLst/>
                <a:latin typeface="Josefin Sans" pitchFamily="2" charset="0"/>
                <a:ea typeface="Calibri" panose="020F0502020204030204" pitchFamily="34" charset="0"/>
                <a:cs typeface="Calibri" panose="020F0502020204030204" pitchFamily="34" charset="0"/>
              </a:rPr>
              <a:t> de </a:t>
            </a:r>
            <a:r>
              <a:rPr lang="en-GB" sz="1500" b="1" dirty="0" err="1">
                <a:effectLst/>
                <a:latin typeface="Josefin Sans" pitchFamily="2" charset="0"/>
                <a:ea typeface="Calibri" panose="020F0502020204030204" pitchFamily="34" charset="0"/>
                <a:cs typeface="Calibri" panose="020F0502020204030204" pitchFamily="34" charset="0"/>
              </a:rPr>
              <a:t>apoyo</a:t>
            </a:r>
            <a:endParaRPr lang="en-GB" sz="1500" b="1"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1400" dirty="0">
              <a:effectLst/>
              <a:latin typeface="Josefin Sans" pitchFamily="2" charset="0"/>
              <a:ea typeface="Calibri" panose="020F0502020204030204" pitchFamily="34" charset="0"/>
              <a:cs typeface="Calibri" panose="020F0502020204030204" pitchFamily="34" charset="0"/>
            </a:endParaRPr>
          </a:p>
          <a:p>
            <a:pPr algn="just" eaLnBrk="1" fontAlgn="auto" hangingPunct="1">
              <a:lnSpc>
                <a:spcPct val="150000"/>
              </a:lnSpc>
              <a:spcBef>
                <a:spcPts val="0"/>
              </a:spcBef>
              <a:spcAft>
                <a:spcPts val="0"/>
              </a:spcAft>
              <a:defRPr/>
            </a:pPr>
            <a:r>
              <a:rPr lang="es-ES" sz="1400" dirty="0">
                <a:effectLst/>
                <a:latin typeface="Josefin Sans" pitchFamily="2" charset="0"/>
                <a:ea typeface="Calibri" panose="020F0502020204030204" pitchFamily="34" charset="0"/>
                <a:cs typeface="Calibri" panose="020F0502020204030204" pitchFamily="34" charset="0"/>
              </a:rPr>
              <a:t>El apoyo es tan variado como las personas que </a:t>
            </a:r>
          </a:p>
          <a:p>
            <a:pPr algn="just" eaLnBrk="1" fontAlgn="auto" hangingPunct="1">
              <a:lnSpc>
                <a:spcPct val="150000"/>
              </a:lnSpc>
              <a:spcBef>
                <a:spcPts val="0"/>
              </a:spcBef>
              <a:spcAft>
                <a:spcPts val="0"/>
              </a:spcAft>
              <a:defRPr/>
            </a:pPr>
            <a:r>
              <a:rPr lang="es-ES" sz="1400" dirty="0">
                <a:effectLst/>
                <a:latin typeface="Josefin Sans" pitchFamily="2" charset="0"/>
                <a:ea typeface="Calibri" panose="020F0502020204030204" pitchFamily="34" charset="0"/>
                <a:cs typeface="Calibri" panose="020F0502020204030204" pitchFamily="34" charset="0"/>
              </a:rPr>
              <a:t>que lo necesitan. Hay de todo, desde grupos de amigos que se reúnen para charlar, grupos de apoyo entre iguales y comunidades en línea, clubes y grupos informales de aficiones o actividades, hasta organizaciones deportivas, artísticas y culturales, así como servicios más benéficos como los de información, asesoramiento y defensa. </a:t>
            </a:r>
          </a:p>
          <a:p>
            <a:pPr algn="just" eaLnBrk="1" fontAlgn="auto" hangingPunct="1">
              <a:lnSpc>
                <a:spcPct val="150000"/>
              </a:lnSpc>
              <a:spcBef>
                <a:spcPts val="0"/>
              </a:spcBef>
              <a:spcAft>
                <a:spcPts val="0"/>
              </a:spcAft>
              <a:defRPr/>
            </a:pPr>
            <a:endParaRPr lang="en-GB" sz="1400" dirty="0">
              <a:latin typeface="Josefin Sans" pitchFamily="2" charset="0"/>
              <a:ea typeface="Calibri" panose="020F0502020204030204" pitchFamily="34" charset="0"/>
              <a:cs typeface="Calibri" panose="020F0502020204030204" pitchFamily="34" charset="0"/>
            </a:endParaRPr>
          </a:p>
          <a:p>
            <a:pPr algn="just" eaLnBrk="1" fontAlgn="auto" hangingPunct="1">
              <a:lnSpc>
                <a:spcPct val="150000"/>
              </a:lnSpc>
              <a:spcBef>
                <a:spcPts val="0"/>
              </a:spcBef>
              <a:spcAft>
                <a:spcPts val="0"/>
              </a:spcAft>
              <a:defRPr/>
            </a:pPr>
            <a:r>
              <a:rPr lang="es-ES" sz="1400" dirty="0">
                <a:effectLst/>
                <a:latin typeface="Josefin Sans" pitchFamily="2" charset="0"/>
                <a:ea typeface="Calibri" panose="020F0502020204030204" pitchFamily="34" charset="0"/>
                <a:cs typeface="Calibri" panose="020F0502020204030204" pitchFamily="34" charset="0"/>
              </a:rPr>
              <a:t>Algunos ejemplos son las visitas a domicilio, la amistad, el acompañamiento a las citas y el fomento de nuevas habilidades y actividades. Entre ellas se encuentran las artes, la artesanía, la alimentación saludable, el ejercicio, el baile, la repostería, los proyectos de creatividad, la jardinería, el club de lectura y las clases de informática. Apoyo en las tareas de la vida diaria, como la compra, el alojamiento, el transporte, el acceso a la ayuda en cuestiones financieras, la cumplimentación de formularios y las actividades prácticas. </a:t>
            </a:r>
          </a:p>
          <a:p>
            <a:pPr algn="just" eaLnBrk="1" fontAlgn="auto" hangingPunct="1">
              <a:lnSpc>
                <a:spcPct val="150000"/>
              </a:lnSpc>
              <a:spcBef>
                <a:spcPts val="0"/>
              </a:spcBef>
              <a:spcAft>
                <a:spcPts val="0"/>
              </a:spcAft>
              <a:defRPr/>
            </a:pPr>
            <a:endParaRPr lang="en-GB" sz="1400" dirty="0">
              <a:effectLst/>
              <a:latin typeface="Josefin Sans" pitchFamily="2" charset="0"/>
              <a:ea typeface="Calibri" panose="020F0502020204030204" pitchFamily="34" charset="0"/>
              <a:cs typeface="Calibri" panose="020F0502020204030204" pitchFamily="34" charset="0"/>
            </a:endParaRPr>
          </a:p>
          <a:p>
            <a:pPr algn="just" eaLnBrk="1" fontAlgn="auto" hangingPunct="1">
              <a:lnSpc>
                <a:spcPct val="150000"/>
              </a:lnSpc>
              <a:spcBef>
                <a:spcPts val="0"/>
              </a:spcBef>
              <a:spcAft>
                <a:spcPts val="0"/>
              </a:spcAft>
              <a:defRPr/>
            </a:pPr>
            <a:r>
              <a:rPr lang="es-ES" sz="1400" dirty="0">
                <a:effectLst/>
                <a:latin typeface="Josefin Sans" pitchFamily="2" charset="0"/>
                <a:ea typeface="Calibri" panose="020F0502020204030204" pitchFamily="34" charset="0"/>
                <a:cs typeface="Calibri" panose="020F0502020204030204" pitchFamily="34" charset="0"/>
              </a:rPr>
              <a:t>Señalización de otras fuentes de apoyo, como vivienda, servicios de adicción y recursos de salud mental. Todo ello para impulsar la participación de la comunidad y reducir el aislamiento y la ansiedad y lograr mejores resultados en materia de salud. </a:t>
            </a: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1026497" y="734923"/>
            <a:ext cx="9466909" cy="1475239"/>
          </a:xfrm>
        </p:spPr>
        <p:txBody>
          <a:bodyPr/>
          <a:lstStyle/>
          <a:p>
            <a:pPr algn="ctr"/>
            <a:r>
              <a:rPr lang="es-ES" sz="3600" b="1" dirty="0">
                <a:solidFill>
                  <a:srgbClr val="FFD243"/>
                </a:solidFill>
                <a:effectLst/>
                <a:latin typeface="Amatic SC" panose="00000500000000000000" pitchFamily="2" charset="-79"/>
                <a:ea typeface="Times New Roman" panose="02020603050405020304" pitchFamily="18" charset="0"/>
                <a:cs typeface="Amatic SC" panose="00000500000000000000" pitchFamily="2" charset="-79"/>
              </a:rPr>
              <a:t>¿POR QUÉ LA PRESCRIPCIÓN SOCIAL ESTÁ PASANDO A  un PRIMER PLANO DENTRO DE LA ATENCIÓN CENTRADA EN LA PERSONA? [RAC3]</a:t>
            </a:r>
            <a:endParaRPr lang="en-GB" sz="3600" dirty="0">
              <a:effectLst/>
              <a:latin typeface="Amatic SC" panose="00000500000000000000" pitchFamily="2" charset="-79"/>
              <a:ea typeface="Times New Roman" panose="02020603050405020304" pitchFamily="18" charset="0"/>
              <a:cs typeface="Amatic SC" panose="00000500000000000000" pitchFamily="2" charset="-79"/>
            </a:endParaRPr>
          </a:p>
        </p:txBody>
      </p:sp>
      <p:pic>
        <p:nvPicPr>
          <p:cNvPr id="6" name="Picture 5" descr="Icon&#10;&#10;Description automatically generated">
            <a:extLst>
              <a:ext uri="{FF2B5EF4-FFF2-40B4-BE49-F238E27FC236}">
                <a16:creationId xmlns:a16="http://schemas.microsoft.com/office/drawing/2014/main" id="{946E90E5-5C56-C754-A348-FDE9E8B7E0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0095" y="3019567"/>
            <a:ext cx="2925666" cy="3624549"/>
          </a:xfrm>
          <a:prstGeom prst="rect">
            <a:avLst/>
          </a:prstGeom>
        </p:spPr>
      </p:pic>
    </p:spTree>
    <p:extLst>
      <p:ext uri="{BB962C8B-B14F-4D97-AF65-F5344CB8AC3E}">
        <p14:creationId xmlns:p14="http://schemas.microsoft.com/office/powerpoint/2010/main" val="3404720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243069" y="1863212"/>
            <a:ext cx="9026661" cy="4613714"/>
          </a:xfrm>
        </p:spPr>
        <p:txBody>
          <a:bodyPr>
            <a:normAutofit fontScale="25000" lnSpcReduction="20000"/>
          </a:bodyPr>
          <a:lstStyle/>
          <a:p>
            <a:pPr algn="just">
              <a:lnSpc>
                <a:spcPct val="170000"/>
              </a:lnSpc>
              <a:spcAft>
                <a:spcPts val="800"/>
              </a:spcAft>
            </a:pPr>
            <a:r>
              <a:rPr lang="es-ES" sz="5200" dirty="0">
                <a:latin typeface="Josefin Sans" pitchFamily="2" charset="0"/>
                <a:ea typeface="Calibri" panose="020F0502020204030204" pitchFamily="34" charset="0"/>
                <a:cs typeface="Calibri" panose="020F0502020204030204" pitchFamily="34" charset="0"/>
              </a:rPr>
              <a:t>Detalla 35 ejemplos de proyectos de prescripción social en acción en toda Europa - puede acceder a este documento aquí [insertar enlace] y ver la diversidad de ayudas disponibles. El Compendio de Proyectos de Atención Comunitaria de Prescripción Social muestra estudios de casos europeos de proyectos comunitarios que</a:t>
            </a:r>
            <a:r>
              <a:rPr lang="en-GB" sz="5200" dirty="0">
                <a:effectLst/>
                <a:latin typeface="Josefin Sans" pitchFamily="2" charset="0"/>
                <a:ea typeface="Calibri" panose="020F0502020204030204" pitchFamily="34" charset="0"/>
                <a:cs typeface="Calibri" panose="020F0502020204030204" pitchFamily="34" charset="0"/>
              </a:rPr>
              <a:t>:</a:t>
            </a:r>
            <a:endParaRPr lang="en-GB" sz="5200" dirty="0">
              <a:effectLst/>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r>
              <a:rPr lang="es-ES" sz="5200" dirty="0">
                <a:effectLst/>
                <a:latin typeface="Josefin Sans" pitchFamily="2" charset="0"/>
                <a:ea typeface="Calibri" panose="020F0502020204030204" pitchFamily="34" charset="0"/>
                <a:cs typeface="Calibri" panose="020F0502020204030204" pitchFamily="34" charset="0"/>
              </a:rPr>
              <a:t>1) tienen un enorme potencial en el ámbito de la prescripción social y/o</a:t>
            </a:r>
          </a:p>
          <a:p>
            <a:pPr algn="just">
              <a:lnSpc>
                <a:spcPct val="170000"/>
              </a:lnSpc>
              <a:spcAft>
                <a:spcPts val="800"/>
              </a:spcAft>
            </a:pPr>
            <a:r>
              <a:rPr lang="es-ES" sz="5200" dirty="0">
                <a:effectLst/>
                <a:latin typeface="Josefin Sans" pitchFamily="2" charset="0"/>
                <a:ea typeface="Calibri" panose="020F0502020204030204" pitchFamily="34" charset="0"/>
                <a:cs typeface="Calibri" panose="020F0502020204030204" pitchFamily="34" charset="0"/>
              </a:rPr>
              <a:t>2) ya están teniendo un impacto en la salud y el bienestar de las personas que participan en ellas.</a:t>
            </a:r>
          </a:p>
          <a:p>
            <a:pPr algn="just">
              <a:lnSpc>
                <a:spcPct val="170000"/>
              </a:lnSpc>
              <a:spcAft>
                <a:spcPts val="800"/>
              </a:spcAft>
            </a:pPr>
            <a:r>
              <a:rPr lang="es-ES" sz="5200" dirty="0">
                <a:effectLst/>
                <a:latin typeface="Josefin Sans" pitchFamily="2" charset="0"/>
                <a:ea typeface="Calibri" panose="020F0502020204030204" pitchFamily="34" charset="0"/>
                <a:cs typeface="Calibri" panose="020F0502020204030204" pitchFamily="34" charset="0"/>
              </a:rPr>
              <a:t>Cuando se lee el Compendio, rápidamente queda claro que, aunque hay muchos ejemplos positivos de prescripción social, no es una solución única. Hay ejemplos en los que personas previamente deprimidas han informado de un alivio de los síntomas porque se han conectado socialmente a través de un proyecto o actividad. No todo el mundo tendrá la misma experiencia, y la prescripción social no debe sustituir al asesoramiento médico. Dentro del ámbito de la prescripción social, hay una gran variedad de tipos de grupos y actividades, que pueden ir desde las organizaciones no gubernamentales (ONG), como los ejemplos de Grecia y España, los grupos del sector comunitario y del voluntariado, como los de Irlanda y el Reino Unido, y los proyectos artísticos y culturales que prevalecen en Francia y Dinamarca.</a:t>
            </a: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9523066" cy="1170141"/>
          </a:xfrm>
        </p:spPr>
        <p:txBody>
          <a:bodyPr/>
          <a:lstStyle/>
          <a:p>
            <a:pPr algn="ctr"/>
            <a:r>
              <a:rPr lang="es-ES" sz="36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El compendio de proyectos de atención comunitaria de prescripción social de ACTIVATE</a:t>
            </a:r>
            <a:endParaRPr lang="en-US" dirty="0"/>
          </a:p>
        </p:txBody>
      </p:sp>
      <p:pic>
        <p:nvPicPr>
          <p:cNvPr id="5" name="Picture 4" descr="A picture containing text&#10;&#10;Description automatically generated">
            <a:extLst>
              <a:ext uri="{FF2B5EF4-FFF2-40B4-BE49-F238E27FC236}">
                <a16:creationId xmlns:a16="http://schemas.microsoft.com/office/drawing/2014/main" id="{FD7477F2-A2BE-44AE-A4E8-9855D817D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69730" y="2071171"/>
            <a:ext cx="2526029" cy="4295339"/>
          </a:xfrm>
          <a:prstGeom prst="rect">
            <a:avLst/>
          </a:prstGeom>
        </p:spPr>
      </p:pic>
    </p:spTree>
    <p:extLst>
      <p:ext uri="{BB962C8B-B14F-4D97-AF65-F5344CB8AC3E}">
        <p14:creationId xmlns:p14="http://schemas.microsoft.com/office/powerpoint/2010/main" val="112558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723753" y="793214"/>
            <a:ext cx="6630538" cy="1663547"/>
          </a:xfrm>
        </p:spPr>
        <p:txBody>
          <a:bodyPr/>
          <a:lstStyle/>
          <a:p>
            <a:pPr>
              <a:lnSpc>
                <a:spcPct val="150000"/>
              </a:lnSpc>
              <a:spcAft>
                <a:spcPts val="800"/>
              </a:spcAft>
            </a:pPr>
            <a:endParaRPr lang="en-GB"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endParaRPr>
          </a:p>
          <a:p>
            <a:pPr>
              <a:lnSpc>
                <a:spcPct val="150000"/>
              </a:lnSpc>
              <a:spcAft>
                <a:spcPts val="800"/>
              </a:spcAft>
            </a:pPr>
            <a:r>
              <a:rPr lang="es-ES" sz="2400" dirty="0">
                <a:effectLst/>
                <a:latin typeface="Amatic SC" panose="00000500000000000000" pitchFamily="2" charset="-79"/>
                <a:ea typeface="Calibri" panose="020F0502020204030204" pitchFamily="34" charset="0"/>
                <a:cs typeface="Amatic SC" panose="00000500000000000000" pitchFamily="2" charset="-79"/>
              </a:rPr>
              <a:t>Jennifer </a:t>
            </a:r>
            <a:r>
              <a:rPr lang="es-ES" sz="2400" dirty="0" err="1">
                <a:effectLst/>
                <a:latin typeface="Amatic SC" panose="00000500000000000000" pitchFamily="2" charset="-79"/>
                <a:ea typeface="Calibri" panose="020F0502020204030204" pitchFamily="34" charset="0"/>
                <a:cs typeface="Amatic SC" panose="00000500000000000000" pitchFamily="2" charset="-79"/>
              </a:rPr>
              <a:t>Neff</a:t>
            </a:r>
            <a:r>
              <a:rPr lang="es-ES" sz="2400" dirty="0">
                <a:effectLst/>
                <a:latin typeface="Amatic SC" panose="00000500000000000000" pitchFamily="2" charset="-79"/>
                <a:ea typeface="Calibri" panose="020F0502020204030204" pitchFamily="34" charset="0"/>
                <a:cs typeface="Amatic SC" panose="00000500000000000000" pitchFamily="2" charset="-79"/>
              </a:rPr>
              <a:t> :Ted </a:t>
            </a:r>
            <a:r>
              <a:rPr lang="es-ES" sz="2400" dirty="0" err="1">
                <a:effectLst/>
                <a:latin typeface="Amatic SC" panose="00000500000000000000" pitchFamily="2" charset="-79"/>
                <a:ea typeface="Calibri" panose="020F0502020204030204" pitchFamily="34" charset="0"/>
                <a:cs typeface="Amatic SC" panose="00000500000000000000" pitchFamily="2" charset="-79"/>
              </a:rPr>
              <a:t>Talk</a:t>
            </a:r>
            <a:r>
              <a:rPr lang="es-ES" sz="2400" dirty="0">
                <a:effectLst/>
                <a:latin typeface="Amatic SC" panose="00000500000000000000" pitchFamily="2" charset="-79"/>
                <a:ea typeface="Calibri" panose="020F0502020204030204" pitchFamily="34" charset="0"/>
                <a:cs typeface="Amatic SC" panose="00000500000000000000" pitchFamily="2" charset="-79"/>
              </a:rPr>
              <a:t> "La prescripción social y el poder del cambio" </a:t>
            </a:r>
          </a:p>
          <a:p>
            <a:pPr>
              <a:lnSpc>
                <a:spcPct val="150000"/>
              </a:lnSpc>
              <a:spcAft>
                <a:spcPts val="800"/>
              </a:spcAft>
            </a:pP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https://www.youtube.com/watch?v=0lVnN_eZk8k</a:t>
            </a:r>
            <a:endPar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n-GB" sz="2400" dirty="0">
                <a:solidFill>
                  <a:schemeClr val="tx1"/>
                </a:solidFill>
                <a:effectLst/>
                <a:latin typeface="Amatic SC" panose="00000500000000000000" pitchFamily="2" charset="-79"/>
                <a:ea typeface="Calibri" panose="020F0502020204030204" pitchFamily="34" charset="0"/>
                <a:cs typeface="Amatic SC" panose="00000500000000000000" pitchFamily="2" charset="-79"/>
              </a:rPr>
              <a:t>Pocket Medic "La </a:t>
            </a:r>
            <a:r>
              <a:rPr lang="en-GB" sz="2400" dirty="0" err="1">
                <a:solidFill>
                  <a:schemeClr val="tx1"/>
                </a:solidFill>
                <a:effectLst/>
                <a:latin typeface="Amatic SC" panose="00000500000000000000" pitchFamily="2" charset="-79"/>
                <a:ea typeface="Calibri" panose="020F0502020204030204" pitchFamily="34" charset="0"/>
                <a:cs typeface="Amatic SC" panose="00000500000000000000" pitchFamily="2" charset="-79"/>
              </a:rPr>
              <a:t>mejor</a:t>
            </a:r>
            <a:r>
              <a:rPr lang="en-GB" sz="2400" dirty="0">
                <a:solidFill>
                  <a:schemeClr val="tx1"/>
                </a:solidFill>
                <a:effectLst/>
                <a:latin typeface="Amatic SC" panose="00000500000000000000" pitchFamily="2" charset="-79"/>
                <a:ea typeface="Calibri" panose="020F0502020204030204" pitchFamily="34" charset="0"/>
                <a:cs typeface="Amatic SC" panose="00000500000000000000" pitchFamily="2" charset="-79"/>
              </a:rPr>
              <a:t> </a:t>
            </a:r>
            <a:r>
              <a:rPr lang="en-GB" sz="2400" dirty="0" err="1">
                <a:solidFill>
                  <a:schemeClr val="tx1"/>
                </a:solidFill>
                <a:effectLst/>
                <a:latin typeface="Amatic SC" panose="00000500000000000000" pitchFamily="2" charset="-79"/>
                <a:ea typeface="Calibri" panose="020F0502020204030204" pitchFamily="34" charset="0"/>
                <a:cs typeface="Amatic SC" panose="00000500000000000000" pitchFamily="2" charset="-79"/>
              </a:rPr>
              <a:t>medicina</a:t>
            </a:r>
            <a:r>
              <a:rPr lang="en-GB" sz="2400" dirty="0">
                <a:solidFill>
                  <a:schemeClr val="tx1"/>
                </a:solidFill>
                <a:effectLst/>
                <a:latin typeface="Amatic SC" panose="00000500000000000000" pitchFamily="2" charset="-79"/>
                <a:ea typeface="Calibri" panose="020F0502020204030204" pitchFamily="34" charset="0"/>
                <a:cs typeface="Amatic SC" panose="00000500000000000000" pitchFamily="2" charset="-79"/>
                <a:hlinkClick r:id="rId3"/>
              </a:rPr>
              <a:t>“</a:t>
            </a:r>
            <a:endParaRPr lang="en-GB" sz="2400" dirty="0">
              <a:solidFill>
                <a:schemeClr val="tx1"/>
              </a:solidFill>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https://vimeopro.com/ehdm/social-prescribing/video/299877615</a:t>
            </a:r>
            <a:endPar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a:lnSpc>
                <a:spcPct val="150000"/>
              </a:lnSpc>
              <a:spcAft>
                <a:spcPts val="800"/>
              </a:spcAft>
            </a:pPr>
            <a:r>
              <a:rPr lang="es-ES" sz="2400" b="1" dirty="0">
                <a:solidFill>
                  <a:schemeClr val="tx1"/>
                </a:solidFill>
                <a:effectLst/>
                <a:latin typeface="Amatic SC" panose="00000500000000000000" pitchFamily="2" charset="-79"/>
                <a:ea typeface="Calibri" panose="020F0502020204030204" pitchFamily="34" charset="0"/>
                <a:cs typeface="Amatic SC" panose="00000500000000000000" pitchFamily="2" charset="-79"/>
              </a:rPr>
              <a:t>Universidad de Bath "Informe de viabilidad de la prescripción social</a:t>
            </a:r>
            <a:r>
              <a:rPr lang="es-ES" sz="2400" b="1" dirty="0">
                <a:solidFill>
                  <a:schemeClr val="tx1"/>
                </a:solidFill>
                <a:effectLst/>
                <a:latin typeface="Amatic SC" panose="00000500000000000000" pitchFamily="2" charset="-79"/>
                <a:ea typeface="Calibri" panose="020F0502020204030204" pitchFamily="34" charset="0"/>
                <a:cs typeface="Amatic SC" panose="00000500000000000000" pitchFamily="2" charset="-79"/>
                <a:hlinkClick r:id="rId4"/>
              </a:rPr>
              <a:t>“</a:t>
            </a:r>
            <a:endParaRPr lang="es-ES" sz="2400" b="1" dirty="0">
              <a:solidFill>
                <a:schemeClr val="tx1"/>
              </a:solidFill>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n-GB" sz="16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https://purehost.bath.ac.uk/ws/p</a:t>
            </a:r>
            <a:r>
              <a:rPr lang="en-GB"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4"/>
              </a:rPr>
              <a:t>ortalfiles/portal/426828/Brandling_SocialPrescribingFeasabilityReport.pdf</a:t>
            </a:r>
            <a:r>
              <a:rPr lang="en-GB"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dirty="0"/>
          </a:p>
          <a:p>
            <a:pPr algn="l"/>
            <a:endParaRPr lang="en-US" dirty="0"/>
          </a:p>
        </p:txBody>
      </p:sp>
      <p:sp>
        <p:nvSpPr>
          <p:cNvPr id="3" name="TextBox 2">
            <a:extLst>
              <a:ext uri="{FF2B5EF4-FFF2-40B4-BE49-F238E27FC236}">
                <a16:creationId xmlns:a16="http://schemas.microsoft.com/office/drawing/2014/main" id="{353073AD-53D8-4F5C-81B0-9D434C049CCC}"/>
              </a:ext>
            </a:extLst>
          </p:cNvPr>
          <p:cNvSpPr txBox="1"/>
          <p:nvPr/>
        </p:nvSpPr>
        <p:spPr>
          <a:xfrm>
            <a:off x="9559636" y="3080826"/>
            <a:ext cx="1717964" cy="1015663"/>
          </a:xfrm>
          <a:prstGeom prst="rect">
            <a:avLst/>
          </a:prstGeom>
          <a:noFill/>
        </p:spPr>
        <p:txBody>
          <a:bodyPr wrap="square" rtlCol="0">
            <a:spAutoFit/>
          </a:bodyPr>
          <a:lstStyle/>
          <a:p>
            <a:r>
              <a:rPr lang="en-GB" sz="6000" dirty="0">
                <a:latin typeface="Amatic SC" panose="00000500000000000000" pitchFamily="2" charset="-79"/>
                <a:cs typeface="Amatic SC" panose="00000500000000000000" pitchFamily="2" charset="-79"/>
              </a:rPr>
              <a:t>Videos</a:t>
            </a:r>
          </a:p>
        </p:txBody>
      </p:sp>
    </p:spTree>
    <p:extLst>
      <p:ext uri="{BB962C8B-B14F-4D97-AF65-F5344CB8AC3E}">
        <p14:creationId xmlns:p14="http://schemas.microsoft.com/office/powerpoint/2010/main" val="3145150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795750"/>
            <a:ext cx="6575715" cy="4383108"/>
          </a:xfrm>
        </p:spPr>
        <p:txBody>
          <a:bodyPr>
            <a:normAutofit fontScale="25000" lnSpcReduction="20000"/>
          </a:bodyPr>
          <a:lstStyle/>
          <a:p>
            <a:pPr marL="342900" lvl="0" indent="-342900">
              <a:lnSpc>
                <a:spcPct val="150000"/>
              </a:lnSpc>
              <a:buFont typeface="Symbol" panose="05050102010706020507" pitchFamily="18" charset="2"/>
              <a:buChar char=""/>
            </a:pPr>
            <a:r>
              <a:rPr lang="es-ES" sz="8000" b="1" dirty="0">
                <a:effectLst/>
                <a:latin typeface="Amatic SC" panose="00000500000000000000" pitchFamily="2" charset="-79"/>
                <a:ea typeface="Times New Roman" panose="02020603050405020304" pitchFamily="18" charset="0"/>
                <a:cs typeface="Amatic SC" panose="00000500000000000000" pitchFamily="2" charset="-79"/>
              </a:rPr>
              <a:t>Criterios claros de derivación y comunicación entre agencias y sectores</a:t>
            </a:r>
          </a:p>
          <a:p>
            <a:pPr marL="342900" lvl="0" indent="-342900">
              <a:lnSpc>
                <a:spcPct val="150000"/>
              </a:lnSpc>
              <a:buFont typeface="Symbol" panose="05050102010706020507" pitchFamily="18" charset="2"/>
              <a:buChar char=""/>
            </a:pPr>
            <a:r>
              <a:rPr lang="es-ES" sz="8000" b="1" dirty="0">
                <a:effectLst/>
                <a:latin typeface="Amatic SC" panose="00000500000000000000" pitchFamily="2" charset="-79"/>
                <a:ea typeface="Times New Roman" panose="02020603050405020304" pitchFamily="18" charset="0"/>
                <a:cs typeface="Amatic SC" panose="00000500000000000000" pitchFamily="2" charset="-79"/>
              </a:rPr>
              <a:t>Evaluación conjunta de las necesidades estratégicas y trabajo en asociación</a:t>
            </a:r>
          </a:p>
          <a:p>
            <a:pPr marL="342900" lvl="0" indent="-342900">
              <a:lnSpc>
                <a:spcPct val="150000"/>
              </a:lnSpc>
              <a:buFont typeface="Symbol" panose="05050102010706020507" pitchFamily="18" charset="2"/>
              <a:buChar char=""/>
            </a:pPr>
            <a:r>
              <a:rPr lang="es-ES" sz="8000" b="1" dirty="0">
                <a:effectLst/>
                <a:latin typeface="Amatic SC" panose="00000500000000000000" pitchFamily="2" charset="-79"/>
                <a:ea typeface="Times New Roman" panose="02020603050405020304" pitchFamily="18" charset="0"/>
                <a:cs typeface="Amatic SC" panose="00000500000000000000" pitchFamily="2" charset="-79"/>
              </a:rPr>
              <a:t>Plan personalizado coproducido, adaptado a las necesidades individuales a un ritmo adecuado para cada persona</a:t>
            </a:r>
            <a:r>
              <a:rPr lang="en-GB" sz="8000" b="1" dirty="0">
                <a:effectLst/>
                <a:latin typeface="Amatic SC" panose="00000500000000000000" pitchFamily="2" charset="-79"/>
                <a:ea typeface="Times New Roman" panose="02020603050405020304" pitchFamily="18" charset="0"/>
                <a:cs typeface="Amatic SC" panose="00000500000000000000" pitchFamily="2" charset="-79"/>
              </a:rPr>
              <a:t>.</a:t>
            </a:r>
          </a:p>
          <a:p>
            <a:pPr marL="342900" lvl="0" indent="-342900">
              <a:lnSpc>
                <a:spcPct val="150000"/>
              </a:lnSpc>
              <a:buFont typeface="Symbol" panose="05050102010706020507" pitchFamily="18" charset="2"/>
              <a:buChar char=""/>
            </a:pPr>
            <a:r>
              <a:rPr lang="es-ES" sz="8000" b="1" dirty="0">
                <a:effectLst/>
                <a:latin typeface="Amatic SC" panose="00000500000000000000" pitchFamily="2" charset="-79"/>
                <a:ea typeface="Times New Roman" panose="02020603050405020304" pitchFamily="18" charset="0"/>
                <a:cs typeface="Amatic SC" panose="00000500000000000000" pitchFamily="2" charset="-79"/>
              </a:rPr>
              <a:t>Estrategias de colaboración en materia de salud y bienestar</a:t>
            </a:r>
            <a:r>
              <a:rPr lang="en-GB" sz="8000" b="1" dirty="0">
                <a:effectLst/>
                <a:latin typeface="Amatic SC" panose="00000500000000000000" pitchFamily="2" charset="-79"/>
                <a:ea typeface="Times New Roman" panose="02020603050405020304" pitchFamily="18" charset="0"/>
                <a:cs typeface="Amatic SC" panose="00000500000000000000" pitchFamily="2" charset="-79"/>
              </a:rPr>
              <a:t>. </a:t>
            </a:r>
          </a:p>
          <a:p>
            <a:pPr marL="342900" lvl="0" indent="-342900">
              <a:lnSpc>
                <a:spcPct val="150000"/>
              </a:lnSpc>
              <a:buFont typeface="Symbol" panose="05050102010706020507" pitchFamily="18" charset="2"/>
              <a:buChar char=""/>
            </a:pPr>
            <a:r>
              <a:rPr lang="en-GB" sz="8000" b="1" dirty="0" err="1">
                <a:effectLst/>
                <a:latin typeface="Amatic SC" panose="00000500000000000000" pitchFamily="2" charset="-79"/>
                <a:ea typeface="Times New Roman" panose="02020603050405020304" pitchFamily="18" charset="0"/>
                <a:cs typeface="Amatic SC" panose="00000500000000000000" pitchFamily="2" charset="-79"/>
              </a:rPr>
              <a:t>Estrategias</a:t>
            </a:r>
            <a:r>
              <a:rPr lang="en-GB" sz="8000" b="1" dirty="0">
                <a:effectLst/>
                <a:latin typeface="Amatic SC" panose="00000500000000000000" pitchFamily="2" charset="-79"/>
                <a:ea typeface="Times New Roman" panose="02020603050405020304" pitchFamily="18" charset="0"/>
                <a:cs typeface="Amatic SC" panose="00000500000000000000" pitchFamily="2" charset="-79"/>
              </a:rPr>
              <a:t> de </a:t>
            </a:r>
            <a:r>
              <a:rPr lang="en-GB" sz="8000" b="1" dirty="0" err="1">
                <a:effectLst/>
                <a:latin typeface="Amatic SC" panose="00000500000000000000" pitchFamily="2" charset="-79"/>
                <a:ea typeface="Times New Roman" panose="02020603050405020304" pitchFamily="18" charset="0"/>
                <a:cs typeface="Amatic SC" panose="00000500000000000000" pitchFamily="2" charset="-79"/>
              </a:rPr>
              <a:t>prevención</a:t>
            </a:r>
            <a:r>
              <a:rPr lang="en-GB" sz="8000" b="1" dirty="0">
                <a:effectLst/>
                <a:latin typeface="Amatic SC" panose="00000500000000000000" pitchFamily="2" charset="-79"/>
                <a:ea typeface="Times New Roman" panose="02020603050405020304" pitchFamily="18" charset="0"/>
                <a:cs typeface="Amatic SC" panose="00000500000000000000" pitchFamily="2" charset="-79"/>
              </a:rPr>
              <a:t>.</a:t>
            </a:r>
          </a:p>
          <a:p>
            <a:pPr marL="342900" lvl="0" indent="-342900">
              <a:lnSpc>
                <a:spcPct val="150000"/>
              </a:lnSpc>
              <a:buFont typeface="Symbol" panose="05050102010706020507" pitchFamily="18" charset="2"/>
              <a:buChar char=""/>
            </a:pPr>
            <a:r>
              <a:rPr lang="en-GB" sz="8000" b="1" dirty="0" err="1">
                <a:effectLst/>
                <a:latin typeface="Amatic SC" panose="00000500000000000000" pitchFamily="2" charset="-79"/>
                <a:ea typeface="Times New Roman" panose="02020603050405020304" pitchFamily="18" charset="0"/>
                <a:cs typeface="Amatic SC" panose="00000500000000000000" pitchFamily="2" charset="-79"/>
              </a:rPr>
              <a:t>Planificación</a:t>
            </a:r>
            <a:r>
              <a:rPr lang="en-GB" sz="8000" b="1" dirty="0">
                <a:effectLst/>
                <a:latin typeface="Amatic SC" panose="00000500000000000000" pitchFamily="2" charset="-79"/>
                <a:ea typeface="Times New Roman" panose="02020603050405020304" pitchFamily="18" charset="0"/>
                <a:cs typeface="Amatic SC" panose="00000500000000000000" pitchFamily="2" charset="-79"/>
              </a:rPr>
              <a:t> de la </a:t>
            </a:r>
            <a:r>
              <a:rPr lang="en-GB" sz="8000" b="1" dirty="0" err="1">
                <a:effectLst/>
                <a:latin typeface="Amatic SC" panose="00000500000000000000" pitchFamily="2" charset="-79"/>
                <a:ea typeface="Times New Roman" panose="02020603050405020304" pitchFamily="18" charset="0"/>
                <a:cs typeface="Amatic SC" panose="00000500000000000000" pitchFamily="2" charset="-79"/>
              </a:rPr>
              <a:t>sostenibilidad</a:t>
            </a:r>
            <a:r>
              <a:rPr lang="en-GB" sz="8000" b="1" dirty="0">
                <a:effectLst/>
                <a:latin typeface="Amatic SC" panose="00000500000000000000" pitchFamily="2" charset="-79"/>
                <a:ea typeface="Times New Roman" panose="02020603050405020304" pitchFamily="18" charset="0"/>
                <a:cs typeface="Amatic SC" panose="00000500000000000000" pitchFamily="2" charset="-79"/>
              </a:rPr>
              <a:t>.</a:t>
            </a:r>
          </a:p>
          <a:p>
            <a:pPr marL="342900" lvl="0" indent="-342900">
              <a:lnSpc>
                <a:spcPct val="150000"/>
              </a:lnSpc>
              <a:buFont typeface="Symbol" panose="05050102010706020507" pitchFamily="18" charset="2"/>
              <a:buChar char=""/>
            </a:pPr>
            <a:r>
              <a:rPr lang="es-ES" sz="8000" b="1" dirty="0">
                <a:effectLst/>
                <a:latin typeface="Amatic SC" panose="00000500000000000000" pitchFamily="2" charset="-79"/>
                <a:ea typeface="Times New Roman" panose="02020603050405020304" pitchFamily="18" charset="0"/>
                <a:cs typeface="Amatic SC" panose="00000500000000000000" pitchFamily="2" charset="-79"/>
              </a:rPr>
              <a:t>La investigación ha indicado que el trabajador de enlace es el papel más importante en la prescripción social</a:t>
            </a:r>
            <a:r>
              <a:rPr lang="en-GB" sz="8000" b="1" dirty="0">
                <a:effectLst/>
                <a:latin typeface="Amatic SC" panose="00000500000000000000" pitchFamily="2" charset="-79"/>
                <a:ea typeface="Times New Roman" panose="02020603050405020304" pitchFamily="18" charset="0"/>
                <a:cs typeface="Amatic SC" panose="00000500000000000000" pitchFamily="2" charset="-79"/>
              </a:rPr>
              <a:t>.</a:t>
            </a:r>
          </a:p>
          <a:p>
            <a:pPr marL="342900" lvl="0" indent="-342900">
              <a:lnSpc>
                <a:spcPct val="150000"/>
              </a:lnSpc>
              <a:buFont typeface="Symbol" panose="05050102010706020507" pitchFamily="18" charset="2"/>
              <a:buChar char=""/>
            </a:pPr>
            <a:endParaRPr lang="en-GB" sz="5500" b="1" dirty="0">
              <a:latin typeface="Amatic SC" panose="00000500000000000000" pitchFamily="2" charset="-79"/>
              <a:ea typeface="Times New Roman" panose="02020603050405020304" pitchFamily="18" charset="0"/>
              <a:cs typeface="Amatic SC" panose="00000500000000000000" pitchFamily="2" charset="-79"/>
            </a:endParaRPr>
          </a:p>
          <a:p>
            <a:pPr algn="ctr" eaLnBrk="1" fontAlgn="auto" hangingPunct="1">
              <a:spcBef>
                <a:spcPts val="0"/>
              </a:spcBef>
              <a:spcAft>
                <a:spcPts val="0"/>
              </a:spcAft>
              <a:defRPr/>
            </a:pPr>
            <a:r>
              <a:rPr lang="en-IE" sz="12000" dirty="0"/>
              <a:t>“</a:t>
            </a:r>
            <a:r>
              <a:rPr lang="en-IE" sz="12000" dirty="0" err="1"/>
              <a:t>Todas</a:t>
            </a:r>
            <a:r>
              <a:rPr lang="en-IE" sz="12000" dirty="0"/>
              <a:t> son </a:t>
            </a:r>
            <a:r>
              <a:rPr lang="en-IE" sz="12000" dirty="0" err="1"/>
              <a:t>ciertas</a:t>
            </a:r>
            <a:r>
              <a:rPr lang="en-IE" sz="12000" dirty="0"/>
              <a:t>”</a:t>
            </a:r>
          </a:p>
          <a:p>
            <a:pPr marL="342900" lvl="0" indent="-342900">
              <a:lnSpc>
                <a:spcPct val="150000"/>
              </a:lnSpc>
              <a:buFont typeface="Symbol" panose="05050102010706020507" pitchFamily="18" charset="2"/>
              <a:buChar char=""/>
            </a:pPr>
            <a:endParaRPr lang="en-GB" sz="5500" b="1" dirty="0">
              <a:effectLst/>
              <a:latin typeface="Amatic SC" panose="00000500000000000000" pitchFamily="2" charset="-79"/>
              <a:ea typeface="Times New Roman" panose="02020603050405020304" pitchFamily="18" charset="0"/>
              <a:cs typeface="Amatic SC" panose="00000500000000000000" pitchFamily="2" charset="-79"/>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93389"/>
            <a:ext cx="10318230" cy="924891"/>
          </a:xfrm>
        </p:spPr>
        <p:txBody>
          <a:bodyPr/>
          <a:lstStyle/>
          <a:p>
            <a:pPr algn="ctr"/>
            <a:r>
              <a:rPr lang="es-ES" sz="3200" dirty="0">
                <a:solidFill>
                  <a:srgbClr val="FFC000"/>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¿Puede identificar los ingredientes clave de un plan de prescripción social? </a:t>
            </a:r>
          </a:p>
          <a:p>
            <a:pPr algn="ctr"/>
            <a:r>
              <a:rPr lang="en-GB" sz="2400" i="1" dirty="0" err="1">
                <a:solidFill>
                  <a:srgbClr val="FFC652"/>
                </a:solidFill>
                <a:effectLst/>
                <a:latin typeface="Amatic SC" panose="00000500000000000000" pitchFamily="2" charset="-79"/>
                <a:ea typeface="Calibri" panose="020F0502020204030204" pitchFamily="34" charset="0"/>
                <a:cs typeface="Amatic SC" panose="00000500000000000000" pitchFamily="2" charset="-79"/>
              </a:rPr>
              <a:t>Formato</a:t>
            </a:r>
            <a:r>
              <a:rPr lang="en-GB" sz="2400" i="1" dirty="0">
                <a:solidFill>
                  <a:srgbClr val="FFC652"/>
                </a:solidFill>
                <a:effectLst/>
                <a:latin typeface="Amatic SC" panose="00000500000000000000" pitchFamily="2" charset="-79"/>
                <a:ea typeface="Calibri" panose="020F0502020204030204" pitchFamily="34" charset="0"/>
                <a:cs typeface="Amatic SC" panose="00000500000000000000" pitchFamily="2" charset="-79"/>
              </a:rPr>
              <a:t> del </a:t>
            </a:r>
            <a:r>
              <a:rPr lang="en-GB" sz="2400" i="1" dirty="0" err="1">
                <a:solidFill>
                  <a:srgbClr val="FFC652"/>
                </a:solidFill>
                <a:effectLst/>
                <a:latin typeface="Amatic SC" panose="00000500000000000000" pitchFamily="2" charset="-79"/>
                <a:ea typeface="Calibri" panose="020F0502020204030204" pitchFamily="34" charset="0"/>
                <a:cs typeface="Amatic SC" panose="00000500000000000000" pitchFamily="2" charset="-79"/>
              </a:rPr>
              <a:t>cuestionario</a:t>
            </a:r>
            <a:r>
              <a:rPr lang="en-GB" sz="2400" i="1" dirty="0">
                <a:solidFill>
                  <a:srgbClr val="FFC652"/>
                </a:solidFill>
                <a:effectLst/>
                <a:latin typeface="Amatic SC" panose="00000500000000000000" pitchFamily="2" charset="-79"/>
                <a:ea typeface="Calibri" panose="020F0502020204030204" pitchFamily="34" charset="0"/>
                <a:cs typeface="Amatic SC" panose="00000500000000000000" pitchFamily="2" charset="-79"/>
              </a:rPr>
              <a:t> de </a:t>
            </a:r>
            <a:r>
              <a:rPr lang="en-GB" sz="2400" i="1" dirty="0" err="1">
                <a:solidFill>
                  <a:srgbClr val="FFC652"/>
                </a:solidFill>
                <a:effectLst/>
                <a:latin typeface="Amatic SC" panose="00000500000000000000" pitchFamily="2" charset="-79"/>
                <a:ea typeface="Calibri" panose="020F0502020204030204" pitchFamily="34" charset="0"/>
                <a:cs typeface="Amatic SC" panose="00000500000000000000" pitchFamily="2" charset="-79"/>
              </a:rPr>
              <a:t>verdadero</a:t>
            </a:r>
            <a:r>
              <a:rPr lang="en-GB" sz="2400" i="1" dirty="0">
                <a:solidFill>
                  <a:srgbClr val="FFC652"/>
                </a:solidFill>
                <a:effectLst/>
                <a:latin typeface="Amatic SC" panose="00000500000000000000" pitchFamily="2" charset="-79"/>
                <a:ea typeface="Calibri" panose="020F0502020204030204" pitchFamily="34" charset="0"/>
                <a:cs typeface="Amatic SC" panose="00000500000000000000" pitchFamily="2" charset="-79"/>
              </a:rPr>
              <a:t>/</a:t>
            </a:r>
            <a:r>
              <a:rPr lang="en-GB" sz="2400" i="1" dirty="0" err="1">
                <a:solidFill>
                  <a:srgbClr val="FFC652"/>
                </a:solidFill>
                <a:effectLst/>
                <a:latin typeface="Amatic SC" panose="00000500000000000000" pitchFamily="2" charset="-79"/>
                <a:ea typeface="Calibri" panose="020F0502020204030204" pitchFamily="34" charset="0"/>
                <a:cs typeface="Amatic SC" panose="00000500000000000000" pitchFamily="2" charset="-79"/>
              </a:rPr>
              <a:t>falso</a:t>
            </a:r>
            <a:r>
              <a:rPr lang="en-GB" sz="2400" i="1" dirty="0">
                <a:solidFill>
                  <a:srgbClr val="FFC652"/>
                </a:solidFill>
                <a:effectLst/>
                <a:latin typeface="Amatic SC" panose="00000500000000000000" pitchFamily="2" charset="-79"/>
                <a:ea typeface="Calibri" panose="020F0502020204030204" pitchFamily="34" charset="0"/>
                <a:cs typeface="Amatic SC" panose="00000500000000000000" pitchFamily="2" charset="-79"/>
              </a:rPr>
              <a:t> a </a:t>
            </a:r>
            <a:r>
              <a:rPr lang="en-GB" sz="2400" i="1" dirty="0" err="1">
                <a:solidFill>
                  <a:srgbClr val="FFC652"/>
                </a:solidFill>
                <a:effectLst/>
                <a:latin typeface="Amatic SC" panose="00000500000000000000" pitchFamily="2" charset="-79"/>
                <a:ea typeface="Calibri" panose="020F0502020204030204" pitchFamily="34" charset="0"/>
                <a:cs typeface="Amatic SC" panose="00000500000000000000" pitchFamily="2" charset="-79"/>
              </a:rPr>
              <a:t>convenir</a:t>
            </a:r>
            <a:r>
              <a:rPr lang="en-US" dirty="0"/>
              <a:t> </a:t>
            </a:r>
          </a:p>
        </p:txBody>
      </p:sp>
      <p:pic>
        <p:nvPicPr>
          <p:cNvPr id="2050" name="Picture 2">
            <a:extLst>
              <a:ext uri="{FF2B5EF4-FFF2-40B4-BE49-F238E27FC236}">
                <a16:creationId xmlns:a16="http://schemas.microsoft.com/office/drawing/2014/main" id="{C56B1D7C-0A89-E672-19B7-ABFB0FFC92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9191" y="2340021"/>
            <a:ext cx="2857500" cy="290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495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1606410"/>
            <a:ext cx="7500303" cy="4576771"/>
          </a:xfrm>
        </p:spPr>
        <p:txBody>
          <a:bodyPr>
            <a:normAutofit fontScale="92500"/>
          </a:bodyPr>
          <a:lstStyle/>
          <a:p>
            <a:pPr algn="ctr">
              <a:lnSpc>
                <a:spcPct val="150000"/>
              </a:lnSpc>
              <a:spcAft>
                <a:spcPts val="800"/>
              </a:spcAft>
            </a:pPr>
            <a:r>
              <a:rPr lang="en-GB" dirty="0">
                <a:effectLst/>
                <a:latin typeface="Josefin Sans" pitchFamily="2" charset="0"/>
                <a:ea typeface="Calibri" panose="020F0502020204030204" pitchFamily="34" charset="0"/>
                <a:cs typeface="Calibri" panose="020F0502020204030204" pitchFamily="34" charset="0"/>
              </a:rPr>
              <a:t>Los </a:t>
            </a:r>
            <a:r>
              <a:rPr lang="en-GB" dirty="0" err="1">
                <a:effectLst/>
                <a:latin typeface="Josefin Sans" pitchFamily="2" charset="0"/>
                <a:ea typeface="Calibri" panose="020F0502020204030204" pitchFamily="34" charset="0"/>
                <a:cs typeface="Calibri" panose="020F0502020204030204" pitchFamily="34" charset="0"/>
              </a:rPr>
              <a:t>siguientes</a:t>
            </a:r>
            <a:r>
              <a:rPr lang="en-GB" dirty="0">
                <a:effectLst/>
                <a:latin typeface="Josefin Sans" pitchFamily="2" charset="0"/>
                <a:ea typeface="Calibri" panose="020F0502020204030204" pitchFamily="34" charset="0"/>
                <a:cs typeface="Calibri" panose="020F0502020204030204" pitchFamily="34" charset="0"/>
              </a:rPr>
              <a:t> </a:t>
            </a:r>
            <a:r>
              <a:rPr lang="en-GB" dirty="0" err="1">
                <a:effectLst/>
                <a:latin typeface="Josefin Sans" pitchFamily="2" charset="0"/>
                <a:ea typeface="Calibri" panose="020F0502020204030204" pitchFamily="34" charset="0"/>
                <a:cs typeface="Calibri" panose="020F0502020204030204" pitchFamily="34" charset="0"/>
              </a:rPr>
              <a:t>artículos</a:t>
            </a:r>
            <a:r>
              <a:rPr lang="en-GB" dirty="0">
                <a:effectLst/>
                <a:latin typeface="Josefin Sans" pitchFamily="2" charset="0"/>
                <a:ea typeface="Calibri" panose="020F0502020204030204" pitchFamily="34" charset="0"/>
                <a:cs typeface="Calibri" panose="020F0502020204030204" pitchFamily="34" charset="0"/>
              </a:rPr>
              <a:t> </a:t>
            </a:r>
            <a:r>
              <a:rPr lang="en-GB" dirty="0" err="1">
                <a:effectLst/>
                <a:latin typeface="Josefin Sans" pitchFamily="2" charset="0"/>
                <a:ea typeface="Calibri" panose="020F0502020204030204" pitchFamily="34" charset="0"/>
                <a:cs typeface="Calibri" panose="020F0502020204030204" pitchFamily="34" charset="0"/>
              </a:rPr>
              <a:t>ilustran</a:t>
            </a:r>
            <a:endParaRPr lang="en-GB" dirty="0">
              <a:effectLst/>
              <a:latin typeface="Josefin Sans" pitchFamily="2" charset="0"/>
              <a:ea typeface="Calibri" panose="020F0502020204030204" pitchFamily="34" charset="0"/>
              <a:cs typeface="Calibri" panose="020F0502020204030204" pitchFamily="34" charset="0"/>
            </a:endParaRPr>
          </a:p>
          <a:p>
            <a:pPr algn="ctr">
              <a:lnSpc>
                <a:spcPct val="150000"/>
              </a:lnSpc>
              <a:spcAft>
                <a:spcPts val="800"/>
              </a:spcAft>
            </a:pPr>
            <a:r>
              <a:rPr lang="es-ES" dirty="0">
                <a:effectLst/>
                <a:latin typeface="Josefin Sans" pitchFamily="2" charset="0"/>
                <a:ea typeface="Calibri" panose="020F0502020204030204" pitchFamily="34" charset="0"/>
                <a:cs typeface="Calibri" panose="020F0502020204030204" pitchFamily="34" charset="0"/>
              </a:rPr>
              <a:t> "Un día típico en la vida de un prescriptor social"</a:t>
            </a:r>
            <a:endParaRPr lang="en-GB" sz="2800" dirty="0">
              <a:effectLst/>
              <a:latin typeface="Josefin Sans" pitchFamily="2" charset="0"/>
              <a:ea typeface="Calibri" panose="020F0502020204030204" pitchFamily="34" charset="0"/>
              <a:cs typeface="Times New Roman" panose="02020603050405020304" pitchFamily="18" charset="0"/>
            </a:endParaRPr>
          </a:p>
          <a:p>
            <a:pPr algn="ctr">
              <a:lnSpc>
                <a:spcPct val="150000"/>
              </a:lnSpc>
              <a:spcAft>
                <a:spcPts val="800"/>
              </a:spcAft>
            </a:pPr>
            <a:r>
              <a:rPr lang="en-GB" sz="2400" u="sng" dirty="0">
                <a:solidFill>
                  <a:srgbClr val="0000FF"/>
                </a:solidFill>
                <a:effectLst/>
                <a:latin typeface="Josefin Sans" pitchFamily="2" charset="0"/>
                <a:ea typeface="Calibri" panose="020F0502020204030204" pitchFamily="34" charset="0"/>
                <a:cs typeface="Calibri" panose="020F0502020204030204" pitchFamily="34" charset="0"/>
                <a:hlinkClick r:id="rId2"/>
              </a:rPr>
              <a:t>https://www.healthysurrey.org.uk/community-health/social-prescribing/a-day-in-the-life-of-a-social-prescriber</a:t>
            </a:r>
            <a:r>
              <a:rPr lang="en-GB" sz="2400" u="sng" dirty="0">
                <a:solidFill>
                  <a:srgbClr val="0000FF"/>
                </a:solidFill>
                <a:effectLst/>
                <a:latin typeface="Josefin Sans" pitchFamily="2" charset="0"/>
                <a:ea typeface="Calibri" panose="020F0502020204030204" pitchFamily="34" charset="0"/>
                <a:cs typeface="Calibri" panose="020F0502020204030204" pitchFamily="34" charset="0"/>
              </a:rPr>
              <a:t> </a:t>
            </a:r>
            <a:r>
              <a:rPr lang="en-GB" sz="2400" dirty="0">
                <a:effectLst/>
                <a:latin typeface="Josefin Sans" pitchFamily="2" charset="0"/>
                <a:ea typeface="Calibri" panose="020F0502020204030204" pitchFamily="34" charset="0"/>
                <a:cs typeface="Calibri" panose="020F0502020204030204" pitchFamily="34" charset="0"/>
              </a:rPr>
              <a:t> </a:t>
            </a:r>
          </a:p>
          <a:p>
            <a:pPr algn="ctr">
              <a:lnSpc>
                <a:spcPct val="150000"/>
              </a:lnSpc>
              <a:spcAft>
                <a:spcPts val="800"/>
              </a:spcAft>
            </a:pPr>
            <a:endParaRPr lang="en-GB" sz="2400" dirty="0">
              <a:effectLst/>
              <a:latin typeface="Josefin Sans" pitchFamily="2" charset="0"/>
              <a:ea typeface="Calibri" panose="020F0502020204030204" pitchFamily="34" charset="0"/>
              <a:cs typeface="Times New Roman" panose="02020603050405020304" pitchFamily="18" charset="0"/>
            </a:endParaRPr>
          </a:p>
          <a:p>
            <a:pPr algn="ctr">
              <a:lnSpc>
                <a:spcPct val="150000"/>
              </a:lnSpc>
              <a:spcAft>
                <a:spcPts val="800"/>
              </a:spcAft>
            </a:pPr>
            <a:r>
              <a:rPr lang="en-GB" sz="2400" dirty="0">
                <a:solidFill>
                  <a:srgbClr val="0000FF"/>
                </a:solidFill>
                <a:effectLst/>
                <a:latin typeface="Josefin Sans" pitchFamily="2" charset="0"/>
                <a:ea typeface="Calibri" panose="020F0502020204030204" pitchFamily="34" charset="0"/>
                <a:cs typeface="Calibri" panose="020F0502020204030204" pitchFamily="34" charset="0"/>
                <a:hlinkClick r:id="rId3"/>
              </a:rPr>
              <a:t>https://suffolkfamilycarers.org/a-day-in-the-life-of-a-social-prescriber/</a:t>
            </a:r>
            <a:r>
              <a:rPr lang="en-GB" sz="2400" dirty="0">
                <a:solidFill>
                  <a:srgbClr val="0000FF"/>
                </a:solidFill>
                <a:effectLst/>
                <a:latin typeface="Josefin Sans" pitchFamily="2" charset="0"/>
                <a:ea typeface="Calibri" panose="020F0502020204030204" pitchFamily="34" charset="0"/>
                <a:cs typeface="Calibri" panose="020F0502020204030204" pitchFamily="34" charset="0"/>
              </a:rPr>
              <a:t> </a:t>
            </a:r>
            <a:r>
              <a:rPr lang="en-GB" sz="2400" dirty="0">
                <a:effectLst/>
                <a:latin typeface="Josefin Sans" pitchFamily="2" charset="0"/>
                <a:ea typeface="Calibri" panose="020F0502020204030204" pitchFamily="34" charset="0"/>
                <a:cs typeface="Calibri" panose="020F0502020204030204" pitchFamily="34" charset="0"/>
              </a:rPr>
              <a:t> </a:t>
            </a:r>
            <a:endParaRPr lang="en-GB" sz="24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endParaRPr>
          </a:p>
        </p:txBody>
      </p:sp>
      <p:sp>
        <p:nvSpPr>
          <p:cNvPr id="5" name="Rectangle: Rounded Corners 4">
            <a:extLst>
              <a:ext uri="{FF2B5EF4-FFF2-40B4-BE49-F238E27FC236}">
                <a16:creationId xmlns:a16="http://schemas.microsoft.com/office/drawing/2014/main" id="{BAEB1F1D-2C6C-A486-3ECF-9C548710B2FB}"/>
              </a:ext>
            </a:extLst>
          </p:cNvPr>
          <p:cNvSpPr/>
          <p:nvPr/>
        </p:nvSpPr>
        <p:spPr>
          <a:xfrm>
            <a:off x="7910945" y="4184752"/>
            <a:ext cx="3460003" cy="1418203"/>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w="25400" cap="flat" cmpd="sng" algn="ctr">
            <a:noFill/>
            <a:prstDash val="sysDash"/>
            <a:miter lim="800000"/>
          </a:ln>
          <a:effectLst>
            <a:outerShdw blurRad="50800" dist="50800" dir="5400000" algn="ctr" rotWithShape="0">
              <a:srgbClr val="FFC000"/>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ectangle: Rounded Corners 5">
            <a:extLst>
              <a:ext uri="{FF2B5EF4-FFF2-40B4-BE49-F238E27FC236}">
                <a16:creationId xmlns:a16="http://schemas.microsoft.com/office/drawing/2014/main" id="{7729C78D-02B8-6580-B977-ED9D61499ECC}"/>
              </a:ext>
            </a:extLst>
          </p:cNvPr>
          <p:cNvSpPr/>
          <p:nvPr/>
        </p:nvSpPr>
        <p:spPr>
          <a:xfrm>
            <a:off x="7755467" y="1502489"/>
            <a:ext cx="3488795" cy="1418205"/>
          </a:xfrm>
          <a:prstGeom prst="roundRect">
            <a:avLst/>
          </a:prstGeom>
          <a:blipFill dpi="0" rotWithShape="1">
            <a:blip r:embed="rId5" cstate="print">
              <a:extLst>
                <a:ext uri="{28A0092B-C50C-407E-A947-70E740481C1C}">
                  <a14:useLocalDpi xmlns:a14="http://schemas.microsoft.com/office/drawing/2010/main" val="0"/>
                </a:ext>
              </a:extLst>
            </a:blip>
            <a:srcRect/>
            <a:stretch>
              <a:fillRect/>
            </a:stretch>
          </a:blipFill>
          <a:ln w="22225" cap="flat" cmpd="sng" algn="ctr">
            <a:noFill/>
            <a:prstDash val="sysDash"/>
            <a:miter lim="800000"/>
          </a:ln>
          <a:effectLst>
            <a:glow rad="127000">
              <a:srgbClr val="FFC000"/>
            </a:glow>
            <a:outerShdw blurRad="50800" dist="50800" dir="5400000" algn="ctr" rotWithShape="0">
              <a:srgbClr val="FFC000"/>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Rounded Corners 6">
            <a:extLst>
              <a:ext uri="{FF2B5EF4-FFF2-40B4-BE49-F238E27FC236}">
                <a16:creationId xmlns:a16="http://schemas.microsoft.com/office/drawing/2014/main" id="{92EB8C00-876A-1059-F92D-A3D127C59AE3}"/>
              </a:ext>
            </a:extLst>
          </p:cNvPr>
          <p:cNvSpPr/>
          <p:nvPr/>
        </p:nvSpPr>
        <p:spPr>
          <a:xfrm>
            <a:off x="8580958" y="2920694"/>
            <a:ext cx="3200400" cy="1264058"/>
          </a:xfrm>
          <a:prstGeom prst="roundRect">
            <a:avLst/>
          </a:prstGeom>
          <a:blipFill dpi="0" rotWithShape="1">
            <a:blip r:embed="rId6">
              <a:extLst>
                <a:ext uri="{28A0092B-C50C-407E-A947-70E740481C1C}">
                  <a14:useLocalDpi xmlns:a14="http://schemas.microsoft.com/office/drawing/2010/main" val="0"/>
                </a:ext>
              </a:extLst>
            </a:blip>
            <a:srcRect/>
            <a:stretch>
              <a:fillRect/>
            </a:stretch>
          </a:blipFill>
          <a:ln w="22225" cap="flat" cmpd="sng" algn="ctr">
            <a:solidFill>
              <a:srgbClr val="FFC000"/>
            </a:solidFill>
            <a:prstDash val="sysDash"/>
            <a:miter lim="800000"/>
          </a:ln>
          <a:effectLst>
            <a:outerShdw blurRad="50800" dist="50800" dir="5400000" algn="ctr" rotWithShape="0">
              <a:srgbClr val="FFC000"/>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Text Placeholder 3">
            <a:extLst>
              <a:ext uri="{FF2B5EF4-FFF2-40B4-BE49-F238E27FC236}">
                <a16:creationId xmlns:a16="http://schemas.microsoft.com/office/drawing/2014/main" id="{4F36180B-7855-4297-271B-4D5E3DEC96EA}"/>
              </a:ext>
            </a:extLst>
          </p:cNvPr>
          <p:cNvSpPr>
            <a:spLocks noGrp="1"/>
          </p:cNvSpPr>
          <p:nvPr>
            <p:ph type="body" sz="quarter" idx="17"/>
          </p:nvPr>
        </p:nvSpPr>
        <p:spPr>
          <a:xfrm>
            <a:off x="618461" y="681519"/>
            <a:ext cx="9523066" cy="924891"/>
          </a:xfrm>
        </p:spPr>
        <p:txBody>
          <a:bodyPr/>
          <a:lstStyle/>
          <a:p>
            <a:r>
              <a:rPr lang="en-GB" sz="4400" dirty="0" err="1">
                <a:solidFill>
                  <a:srgbClr val="FFC000"/>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Artículos</a:t>
            </a:r>
            <a:r>
              <a:rPr lang="en-GB" sz="4400" dirty="0">
                <a:solidFill>
                  <a:srgbClr val="FFC000"/>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 que </a:t>
            </a:r>
            <a:r>
              <a:rPr lang="en-GB" sz="4400" dirty="0" err="1">
                <a:solidFill>
                  <a:srgbClr val="FFC000"/>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pueden</a:t>
            </a:r>
            <a:r>
              <a:rPr lang="en-GB" sz="4400" dirty="0">
                <a:solidFill>
                  <a:srgbClr val="FFC000"/>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 </a:t>
            </a:r>
            <a:r>
              <a:rPr lang="en-GB" sz="4400" dirty="0" err="1">
                <a:solidFill>
                  <a:srgbClr val="FFC000"/>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interesarle</a:t>
            </a:r>
            <a:r>
              <a:rPr lang="en-GB" sz="4400" dirty="0">
                <a:solidFill>
                  <a:srgbClr val="FFC000"/>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 </a:t>
            </a:r>
            <a:endParaRPr lang="en-US" sz="4400" dirty="0">
              <a:solidFill>
                <a:srgbClr val="FFC000"/>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4293602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1411392"/>
            <a:ext cx="7500303" cy="4771789"/>
          </a:xfrm>
        </p:spPr>
        <p:txBody>
          <a:bodyPr>
            <a:normAutofit/>
          </a:bodyPr>
          <a:lstStyle/>
          <a:p>
            <a:pPr>
              <a:lnSpc>
                <a:spcPct val="150000"/>
              </a:lnSpc>
              <a:spcAft>
                <a:spcPts val="800"/>
              </a:spcAft>
            </a:pPr>
            <a:endParaRPr lang="en-GB" sz="24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1188028" y="352038"/>
            <a:ext cx="9523066" cy="827792"/>
          </a:xfrm>
        </p:spPr>
        <p:txBody>
          <a:bodyPr/>
          <a:lstStyle/>
          <a:p>
            <a:r>
              <a:rPr lang="es-ES" sz="3600" b="1" i="1" dirty="0">
                <a:solidFill>
                  <a:srgbClr val="FFC652"/>
                </a:solidFill>
                <a:effectLst/>
                <a:latin typeface="Amatic SC" panose="00000500000000000000" pitchFamily="2" charset="-79"/>
                <a:ea typeface="Calibri" panose="020F0502020204030204" pitchFamily="34" charset="0"/>
                <a:cs typeface="Amatic SC" panose="00000500000000000000" pitchFamily="2" charset="-79"/>
              </a:rPr>
              <a:t>¿Qué hace un Prescriptor social ante el usuario? </a:t>
            </a:r>
            <a:endParaRPr lang="en-US" sz="3600" dirty="0">
              <a:solidFill>
                <a:srgbClr val="FFC652"/>
              </a:solidFill>
              <a:latin typeface="Amatic SC" panose="00000500000000000000" pitchFamily="2" charset="-79"/>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0830" y="3428999"/>
            <a:ext cx="2140528" cy="2249171"/>
          </a:xfrm>
          <a:prstGeom prst="rect">
            <a:avLst/>
          </a:prstGeom>
        </p:spPr>
      </p:pic>
      <p:graphicFrame>
        <p:nvGraphicFramePr>
          <p:cNvPr id="2" name="Diagram 1">
            <a:extLst>
              <a:ext uri="{FF2B5EF4-FFF2-40B4-BE49-F238E27FC236}">
                <a16:creationId xmlns:a16="http://schemas.microsoft.com/office/drawing/2014/main" id="{5B67D34A-C2B6-49AA-8854-F56EA761D4AE}"/>
              </a:ext>
            </a:extLst>
          </p:cNvPr>
          <p:cNvGraphicFramePr/>
          <p:nvPr/>
        </p:nvGraphicFramePr>
        <p:xfrm>
          <a:off x="96792" y="1222817"/>
          <a:ext cx="9348149" cy="5281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12245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89467" y="1142123"/>
            <a:ext cx="9447259" cy="5819141"/>
          </a:xfrm>
        </p:spPr>
        <p:txBody>
          <a:bodyPr numCol="2" spcCol="180000">
            <a:normAutofit lnSpcReduction="10000"/>
          </a:bodyPr>
          <a:lstStyle/>
          <a:p>
            <a:pPr eaLnBrk="1" fontAlgn="auto" hangingPunct="1">
              <a:lnSpc>
                <a:spcPct val="150000"/>
              </a:lnSpc>
              <a:spcBef>
                <a:spcPts val="0"/>
              </a:spcBef>
              <a:spcAft>
                <a:spcPts val="0"/>
              </a:spcAft>
              <a:defRPr/>
            </a:pPr>
            <a:r>
              <a:rPr lang="en-GB" sz="1700" b="1" dirty="0" err="1">
                <a:latin typeface="+mj-lt"/>
                <a:ea typeface="Calibri" panose="020F0502020204030204" pitchFamily="34" charset="0"/>
                <a:cs typeface="Calibri" panose="020F0502020204030204" pitchFamily="34" charset="0"/>
              </a:rPr>
              <a:t>Servicios</a:t>
            </a:r>
            <a:r>
              <a:rPr lang="en-GB" sz="1700" b="1" dirty="0">
                <a:latin typeface="+mj-lt"/>
                <a:ea typeface="Calibri" panose="020F0502020204030204" pitchFamily="34" charset="0"/>
                <a:cs typeface="Calibri" panose="020F0502020204030204" pitchFamily="34" charset="0"/>
              </a:rPr>
              <a:t> </a:t>
            </a:r>
            <a:r>
              <a:rPr lang="en-GB" sz="1700" b="1" dirty="0" err="1">
                <a:latin typeface="+mj-lt"/>
                <a:ea typeface="Calibri" panose="020F0502020204030204" pitchFamily="34" charset="0"/>
                <a:cs typeface="Calibri" panose="020F0502020204030204" pitchFamily="34" charset="0"/>
              </a:rPr>
              <a:t>disponibles</a:t>
            </a:r>
            <a:endParaRPr lang="en-GB" sz="1700" b="1" dirty="0">
              <a:latin typeface="+mj-lt"/>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1700" dirty="0">
              <a:latin typeface="+mj-lt"/>
              <a:ea typeface="Calibri" panose="020F0502020204030204" pitchFamily="34" charset="0"/>
              <a:cs typeface="Calibri" panose="020F0502020204030204" pitchFamily="34" charset="0"/>
            </a:endParaRPr>
          </a:p>
          <a:p>
            <a:pPr algn="just" eaLnBrk="1" fontAlgn="auto" hangingPunct="1">
              <a:lnSpc>
                <a:spcPct val="150000"/>
              </a:lnSpc>
              <a:spcBef>
                <a:spcPts val="0"/>
              </a:spcBef>
              <a:spcAft>
                <a:spcPts val="0"/>
              </a:spcAft>
              <a:defRPr/>
            </a:pPr>
            <a:r>
              <a:rPr lang="es-ES" sz="1700" dirty="0">
                <a:latin typeface="+mj-lt"/>
                <a:ea typeface="Calibri" panose="020F0502020204030204" pitchFamily="34" charset="0"/>
                <a:cs typeface="Calibri" panose="020F0502020204030204" pitchFamily="34" charset="0"/>
              </a:rPr>
              <a:t>En su posición como profesional de la salud y la asistencia, usted será muy consciente de los servicios disponibles dentro de su propio entorno sanitario, los modelos de prescripción social le piden que salga de su papel y busque otras oportunidades que están disponibles dentro de su localidad. Habrá organizaciones no gubernamentales (ONG), servicios comunitarios y voluntarios y directorios. Todos ellos ofrecen todo tipo de actividades físicas, programas nutricionales, orientación para el autocuidado, muchos de los cuales serán beneficiosos para sus pacientes/usuarios de su servicios.</a:t>
            </a:r>
            <a:endParaRPr lang="en-GB" sz="1700" dirty="0">
              <a:latin typeface="+mj-lt"/>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1700" dirty="0">
              <a:latin typeface="+mj-lt"/>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n-GB" sz="1700" dirty="0">
                <a:latin typeface="+mj-lt"/>
                <a:ea typeface="Calibri" panose="020F0502020204030204" pitchFamily="34" charset="0"/>
                <a:cs typeface="Calibri" panose="020F0502020204030204" pitchFamily="34" charset="0"/>
              </a:rPr>
              <a:t>                                      </a:t>
            </a:r>
          </a:p>
          <a:p>
            <a:pPr eaLnBrk="1" fontAlgn="auto" hangingPunct="1">
              <a:lnSpc>
                <a:spcPct val="150000"/>
              </a:lnSpc>
              <a:spcBef>
                <a:spcPts val="0"/>
              </a:spcBef>
              <a:spcAft>
                <a:spcPts val="0"/>
              </a:spcAft>
              <a:defRPr/>
            </a:pPr>
            <a:r>
              <a:rPr lang="es-ES" sz="1700" dirty="0">
                <a:latin typeface="+mj-lt"/>
                <a:ea typeface="Calibri" panose="020F0502020204030204" pitchFamily="34" charset="0"/>
                <a:cs typeface="Calibri" panose="020F0502020204030204" pitchFamily="34" charset="0"/>
              </a:rPr>
              <a:t>Para iniciarse en este viaje, puede consultar los siguientes sitios web para obtener más información:</a:t>
            </a:r>
          </a:p>
          <a:p>
            <a:pPr eaLnBrk="1" fontAlgn="auto" hangingPunct="1">
              <a:lnSpc>
                <a:spcPct val="150000"/>
              </a:lnSpc>
              <a:spcBef>
                <a:spcPts val="0"/>
              </a:spcBef>
              <a:spcAft>
                <a:spcPts val="0"/>
              </a:spcAft>
              <a:defRPr/>
            </a:pPr>
            <a:endParaRPr lang="en-GB" sz="1700" dirty="0">
              <a:latin typeface="+mj-lt"/>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s-ES" sz="1700" dirty="0">
                <a:latin typeface="+mj-lt"/>
                <a:ea typeface="Calibri" panose="020F0502020204030204" pitchFamily="34" charset="0"/>
                <a:cs typeface="Calibri" panose="020F0502020204030204" pitchFamily="34" charset="0"/>
              </a:rPr>
              <a:t>Colaboración para apoyar la prescripción social en todo el mundo;</a:t>
            </a:r>
          </a:p>
          <a:p>
            <a:pPr eaLnBrk="1" fontAlgn="auto" hangingPunct="1">
              <a:lnSpc>
                <a:spcPct val="150000"/>
              </a:lnSpc>
              <a:spcBef>
                <a:spcPts val="0"/>
              </a:spcBef>
              <a:spcAft>
                <a:spcPts val="0"/>
              </a:spcAft>
              <a:defRPr/>
            </a:pPr>
            <a:r>
              <a:rPr lang="en-GB" sz="1700" u="sng" dirty="0">
                <a:solidFill>
                  <a:srgbClr val="FF0000"/>
                </a:solidFill>
                <a:latin typeface="+mj-lt"/>
                <a:ea typeface="Calibri" panose="020F0502020204030204" pitchFamily="34" charset="0"/>
                <a:cs typeface="Calibri" panose="020F0502020204030204" pitchFamily="34" charset="0"/>
              </a:rPr>
              <a:t>https://www.socialprescribingnetwork.com</a:t>
            </a:r>
          </a:p>
          <a:p>
            <a:pPr eaLnBrk="1" fontAlgn="auto" hangingPunct="1">
              <a:lnSpc>
                <a:spcPct val="150000"/>
              </a:lnSpc>
              <a:spcBef>
                <a:spcPts val="0"/>
              </a:spcBef>
              <a:spcAft>
                <a:spcPts val="0"/>
              </a:spcAft>
              <a:defRPr/>
            </a:pPr>
            <a:endParaRPr lang="en-GB" sz="1700" dirty="0">
              <a:solidFill>
                <a:schemeClr val="tx1"/>
              </a:solidFill>
              <a:latin typeface="+mj-lt"/>
              <a:ea typeface="Calibri" panose="020F0502020204030204" pitchFamily="34" charset="0"/>
              <a:cs typeface="Calibri" panose="020F0502020204030204" pitchFamily="34" charset="0"/>
            </a:endParaRPr>
          </a:p>
          <a:p>
            <a:pPr eaLnBrk="1" fontAlgn="auto" hangingPunct="1">
              <a:lnSpc>
                <a:spcPct val="110000"/>
              </a:lnSpc>
              <a:spcBef>
                <a:spcPts val="0"/>
              </a:spcBef>
              <a:spcAft>
                <a:spcPts val="0"/>
              </a:spcAft>
              <a:defRPr/>
            </a:pPr>
            <a:r>
              <a:rPr lang="en-GB" sz="1700" dirty="0">
                <a:latin typeface="+mj-lt"/>
                <a:ea typeface="Calibri" panose="020F0502020204030204" pitchFamily="34" charset="0"/>
                <a:cs typeface="Calibri" panose="020F0502020204030204" pitchFamily="34" charset="0"/>
              </a:rPr>
              <a:t>Healthy Living Centre Alliance</a:t>
            </a:r>
          </a:p>
          <a:p>
            <a:pPr eaLnBrk="1" fontAlgn="auto" hangingPunct="1">
              <a:lnSpc>
                <a:spcPct val="110000"/>
              </a:lnSpc>
              <a:spcBef>
                <a:spcPts val="0"/>
              </a:spcBef>
              <a:spcAft>
                <a:spcPts val="0"/>
              </a:spcAft>
              <a:defRPr/>
            </a:pPr>
            <a:endParaRPr lang="en-GB" sz="1700" dirty="0">
              <a:solidFill>
                <a:schemeClr val="tx1"/>
              </a:solidFill>
              <a:latin typeface="+mj-lt"/>
              <a:ea typeface="Calibri" panose="020F0502020204030204" pitchFamily="34" charset="0"/>
              <a:cs typeface="Times New Roman" panose="02020603050405020304" pitchFamily="18" charset="0"/>
            </a:endParaRPr>
          </a:p>
          <a:p>
            <a:pPr eaLnBrk="1" fontAlgn="auto" hangingPunct="1">
              <a:lnSpc>
                <a:spcPct val="110000"/>
              </a:lnSpc>
              <a:spcBef>
                <a:spcPts val="0"/>
              </a:spcBef>
              <a:spcAft>
                <a:spcPts val="0"/>
              </a:spcAft>
              <a:defRPr/>
            </a:pPr>
            <a:r>
              <a:rPr lang="en-GB" sz="1700" u="sng" dirty="0">
                <a:solidFill>
                  <a:srgbClr val="0000FF"/>
                </a:solidFill>
                <a:latin typeface="+mj-lt"/>
                <a:ea typeface="Calibri" panose="020F0502020204030204" pitchFamily="34" charset="0"/>
                <a:cs typeface="Calibri" panose="020F0502020204030204" pitchFamily="34" charset="0"/>
                <a:hlinkClick r:id="rId2"/>
              </a:rPr>
              <a:t>www.hlcalliance.org</a:t>
            </a:r>
            <a:endParaRPr lang="en-GB" sz="1700" dirty="0">
              <a:latin typeface="+mj-lt"/>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endParaRPr lang="en-GB" sz="1900" dirty="0">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94267" y="287868"/>
            <a:ext cx="9447260" cy="873760"/>
          </a:xfrm>
        </p:spPr>
        <p:txBody>
          <a:bodyPr/>
          <a:lstStyle/>
          <a:p>
            <a:pPr algn="ctr"/>
            <a:r>
              <a:rPr lang="es-ES" dirty="0">
                <a:solidFill>
                  <a:srgbClr val="FFD243"/>
                </a:solidFill>
                <a:latin typeface="Amatic SC" panose="00000500000000000000" pitchFamily="2" charset="-79"/>
                <a:ea typeface="Calibri" panose="020F0502020204030204" pitchFamily="34" charset="0"/>
                <a:cs typeface="Amatic SC" panose="00000500000000000000" pitchFamily="2" charset="-79"/>
              </a:rPr>
              <a:t>Cómo ser un prescriptor social eficaz [RAC4]</a:t>
            </a:r>
            <a:endParaRPr lang="en-US" sz="2400" dirty="0">
              <a:latin typeface="Amatic SC" panose="00000500000000000000" pitchFamily="2" charset="-79"/>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7156" y="3238332"/>
            <a:ext cx="2761166" cy="3100238"/>
          </a:xfrm>
          <a:prstGeom prst="rect">
            <a:avLst/>
          </a:prstGeom>
        </p:spPr>
      </p:pic>
      <p:pic>
        <p:nvPicPr>
          <p:cNvPr id="5" name="Picture 4" descr="Text, logo&#10;&#10;Description automatically generated">
            <a:extLst>
              <a:ext uri="{FF2B5EF4-FFF2-40B4-BE49-F238E27FC236}">
                <a16:creationId xmlns:a16="http://schemas.microsoft.com/office/drawing/2014/main" id="{AFD79F1A-2279-0659-2F75-0F402F02F2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600" y="5901690"/>
            <a:ext cx="1295400" cy="873760"/>
          </a:xfrm>
          <a:prstGeom prst="rect">
            <a:avLst/>
          </a:prstGeom>
        </p:spPr>
      </p:pic>
    </p:spTree>
    <p:extLst>
      <p:ext uri="{BB962C8B-B14F-4D97-AF65-F5344CB8AC3E}">
        <p14:creationId xmlns:p14="http://schemas.microsoft.com/office/powerpoint/2010/main" val="590691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190723" y="756528"/>
            <a:ext cx="8614826" cy="5519451"/>
          </a:xfrm>
        </p:spPr>
        <p:txBody>
          <a:bodyPr>
            <a:normAutofit fontScale="25000" lnSpcReduction="20000"/>
          </a:bodyPr>
          <a:lstStyle/>
          <a:p>
            <a:pPr eaLnBrk="1" fontAlgn="auto" hangingPunct="1">
              <a:lnSpc>
                <a:spcPct val="160000"/>
              </a:lnSpc>
              <a:spcBef>
                <a:spcPts val="0"/>
              </a:spcBef>
              <a:spcAft>
                <a:spcPts val="0"/>
              </a:spcAft>
              <a:defRPr/>
            </a:pPr>
            <a:r>
              <a:rPr lang="es-ES" sz="6000" b="1" dirty="0">
                <a:latin typeface="Josefin Sans" pitchFamily="2" charset="0"/>
                <a:ea typeface="Calibri" panose="020F0502020204030204" pitchFamily="34" charset="0"/>
                <a:cs typeface="Calibri" panose="020F0502020204030204" pitchFamily="34" charset="0"/>
              </a:rPr>
              <a:t>Un nuevo programa de comportamiento</a:t>
            </a:r>
          </a:p>
          <a:p>
            <a:pPr algn="just" eaLnBrk="1" fontAlgn="auto" hangingPunct="1">
              <a:lnSpc>
                <a:spcPct val="160000"/>
              </a:lnSpc>
              <a:spcBef>
                <a:spcPts val="0"/>
              </a:spcBef>
              <a:spcAft>
                <a:spcPts val="0"/>
              </a:spcAft>
              <a:defRPr/>
            </a:pPr>
            <a:endParaRPr lang="en-GB" sz="5600" dirty="0">
              <a:effectLst/>
              <a:latin typeface="Josefin Sans" pitchFamily="2" charset="0"/>
              <a:ea typeface="Calibri" panose="020F0502020204030204" pitchFamily="34" charset="0"/>
              <a:cs typeface="Calibri" panose="020F0502020204030204" pitchFamily="34" charset="0"/>
            </a:endParaRPr>
          </a:p>
          <a:p>
            <a:pPr algn="just" eaLnBrk="1" fontAlgn="auto" hangingPunct="1">
              <a:lnSpc>
                <a:spcPct val="160000"/>
              </a:lnSpc>
              <a:spcBef>
                <a:spcPts val="0"/>
              </a:spcBef>
              <a:spcAft>
                <a:spcPts val="0"/>
              </a:spcAft>
              <a:defRPr/>
            </a:pPr>
            <a:r>
              <a:rPr lang="es-ES" sz="5600" dirty="0">
                <a:effectLst/>
                <a:latin typeface="Josefin Sans" pitchFamily="2" charset="0"/>
                <a:ea typeface="Calibri" panose="020F0502020204030204" pitchFamily="34" charset="0"/>
                <a:cs typeface="Calibri" panose="020F0502020204030204" pitchFamily="34" charset="0"/>
              </a:rPr>
              <a:t>Un ejemplo de una nueva iniciativa psicológica llamada </a:t>
            </a:r>
            <a:r>
              <a:rPr lang="es-ES" sz="5600" dirty="0" err="1">
                <a:effectLst/>
                <a:latin typeface="Josefin Sans" pitchFamily="2" charset="0"/>
                <a:ea typeface="Calibri" panose="020F0502020204030204" pitchFamily="34" charset="0"/>
                <a:cs typeface="Calibri" panose="020F0502020204030204" pitchFamily="34" charset="0"/>
              </a:rPr>
              <a:t>Darn</a:t>
            </a:r>
            <a:r>
              <a:rPr lang="es-ES" sz="5600" dirty="0">
                <a:effectLst/>
                <a:latin typeface="Josefin Sans" pitchFamily="2" charset="0"/>
                <a:ea typeface="Calibri" panose="020F0502020204030204" pitchFamily="34" charset="0"/>
                <a:cs typeface="Calibri" panose="020F0502020204030204" pitchFamily="34" charset="0"/>
              </a:rPr>
              <a:t>, que esboza un nuevo programa de comportamiento en el desarrollo de mecanismos de afrontamiento y el cambio de mentalidad para "hablar de cambio". DARN son las siglas de “</a:t>
            </a:r>
            <a:r>
              <a:rPr lang="en-US" sz="5600" dirty="0">
                <a:effectLst/>
                <a:latin typeface="Josefin Sans" pitchFamily="2" charset="0"/>
                <a:ea typeface="Calibri" panose="020F0502020204030204" pitchFamily="34" charset="0"/>
                <a:cs typeface="Calibri" panose="020F0502020204030204" pitchFamily="34" charset="0"/>
              </a:rPr>
              <a:t>Desire, , reason and need for change</a:t>
            </a:r>
            <a:r>
              <a:rPr lang="es-ES" sz="5600" dirty="0">
                <a:effectLst/>
                <a:latin typeface="Josefin Sans" pitchFamily="2" charset="0"/>
                <a:ea typeface="Calibri" panose="020F0502020204030204" pitchFamily="34" charset="0"/>
                <a:cs typeface="Calibri" panose="020F0502020204030204" pitchFamily="34" charset="0"/>
              </a:rPr>
              <a:t> "deseo, capacidad, razón y necesidad de cambio". Estas y otras medidas psicológicas se emplean actualmente en el servicio a través del trabajador de enlace. Hasta la fecha, estas iniciativas han dado resultados positivos y han provocado cambios alentadores en los usuarios del servicio. </a:t>
            </a:r>
          </a:p>
          <a:p>
            <a:pPr eaLnBrk="1" fontAlgn="auto" hangingPunct="1">
              <a:lnSpc>
                <a:spcPct val="160000"/>
              </a:lnSpc>
              <a:spcBef>
                <a:spcPts val="0"/>
              </a:spcBef>
              <a:spcAft>
                <a:spcPts val="0"/>
              </a:spcAft>
              <a:defRPr/>
            </a:pPr>
            <a:endParaRPr lang="en-GB" sz="5600" dirty="0">
              <a:latin typeface="Josefin Sans" pitchFamily="2" charset="0"/>
              <a:ea typeface="Calibri" panose="020F0502020204030204" pitchFamily="34" charset="0"/>
            </a:endParaRPr>
          </a:p>
          <a:p>
            <a:pPr eaLnBrk="1" fontAlgn="auto" hangingPunct="1">
              <a:lnSpc>
                <a:spcPct val="160000"/>
              </a:lnSpc>
              <a:spcBef>
                <a:spcPts val="0"/>
              </a:spcBef>
              <a:spcAft>
                <a:spcPts val="0"/>
              </a:spcAft>
              <a:defRPr/>
            </a:pPr>
            <a:r>
              <a:rPr lang="es-ES" sz="5600" b="1" dirty="0">
                <a:latin typeface="Josefin Sans" pitchFamily="2" charset="0"/>
                <a:ea typeface="Calibri" panose="020F0502020204030204" pitchFamily="34" charset="0"/>
              </a:rPr>
              <a:t>Habilidades y ética de los trabajadores de enlace</a:t>
            </a:r>
          </a:p>
          <a:p>
            <a:pPr eaLnBrk="1" fontAlgn="auto" hangingPunct="1">
              <a:lnSpc>
                <a:spcPct val="160000"/>
              </a:lnSpc>
              <a:spcBef>
                <a:spcPts val="0"/>
              </a:spcBef>
              <a:spcAft>
                <a:spcPts val="0"/>
              </a:spcAft>
              <a:defRPr/>
            </a:pPr>
            <a:r>
              <a:rPr lang="es-ES" sz="5600" dirty="0">
                <a:effectLst/>
                <a:latin typeface="Josefin Sans" pitchFamily="2" charset="0"/>
                <a:ea typeface="Times New Roman" panose="02020603050405020304" pitchFamily="18" charset="0"/>
              </a:rPr>
              <a:t>Un trabajador de enlace debe ser sensible, no juzgar y tener integridad, flexibilidad y coherencia.</a:t>
            </a:r>
            <a:r>
              <a:rPr lang="en-GB" sz="5600" dirty="0">
                <a:effectLst/>
                <a:latin typeface="Josefin Sans" pitchFamily="2" charset="0"/>
                <a:ea typeface="Times New Roman" panose="02020603050405020304" pitchFamily="18" charset="0"/>
              </a:rPr>
              <a:t>.</a:t>
            </a:r>
          </a:p>
          <a:p>
            <a:pPr marL="342900" lvl="0" indent="-342900">
              <a:lnSpc>
                <a:spcPct val="160000"/>
              </a:lnSpc>
              <a:spcBef>
                <a:spcPts val="0"/>
              </a:spcBef>
              <a:buFont typeface="Symbol" panose="05050102010706020507" pitchFamily="18" charset="2"/>
              <a:buChar char=""/>
            </a:pPr>
            <a:r>
              <a:rPr lang="es-ES" sz="5600" dirty="0">
                <a:effectLst/>
                <a:latin typeface="Josefin Sans" pitchFamily="2" charset="0"/>
                <a:ea typeface="Times New Roman" panose="02020603050405020304" pitchFamily="18" charset="0"/>
              </a:rPr>
              <a:t>Buenas habilidades interpersonales y de confidencialidad</a:t>
            </a:r>
          </a:p>
          <a:p>
            <a:pPr marL="342900" lvl="0" indent="-342900">
              <a:lnSpc>
                <a:spcPct val="160000"/>
              </a:lnSpc>
              <a:spcBef>
                <a:spcPts val="0"/>
              </a:spcBef>
              <a:buFont typeface="Symbol" panose="05050102010706020507" pitchFamily="18" charset="2"/>
              <a:buChar char=""/>
            </a:pPr>
            <a:r>
              <a:rPr lang="es-ES" sz="5600" dirty="0">
                <a:effectLst/>
                <a:latin typeface="Josefin Sans" pitchFamily="2" charset="0"/>
                <a:ea typeface="Times New Roman" panose="02020603050405020304" pitchFamily="18" charset="0"/>
              </a:rPr>
              <a:t>Trabajar en equipo y de forma independiente</a:t>
            </a:r>
          </a:p>
          <a:p>
            <a:pPr marL="342900" lvl="0" indent="-342900">
              <a:lnSpc>
                <a:spcPct val="160000"/>
              </a:lnSpc>
              <a:spcBef>
                <a:spcPts val="0"/>
              </a:spcBef>
              <a:buFont typeface="Symbol" panose="05050102010706020507" pitchFamily="18" charset="2"/>
              <a:buChar char=""/>
            </a:pPr>
            <a:r>
              <a:rPr lang="es-ES" sz="5600" dirty="0">
                <a:effectLst/>
                <a:latin typeface="Josefin Sans" pitchFamily="2" charset="0"/>
                <a:ea typeface="Times New Roman" panose="02020603050405020304" pitchFamily="18" charset="0"/>
              </a:rPr>
              <a:t>Ética centrada en la persona</a:t>
            </a:r>
          </a:p>
          <a:p>
            <a:pPr marL="342900" lvl="0" indent="-342900">
              <a:lnSpc>
                <a:spcPct val="160000"/>
              </a:lnSpc>
              <a:spcBef>
                <a:spcPts val="0"/>
              </a:spcBef>
              <a:buFont typeface="Symbol" panose="05050102010706020507" pitchFamily="18" charset="2"/>
              <a:buChar char=""/>
            </a:pPr>
            <a:r>
              <a:rPr lang="es-ES" sz="5600" dirty="0">
                <a:effectLst/>
                <a:latin typeface="Josefin Sans" pitchFamily="2" charset="0"/>
                <a:ea typeface="Times New Roman" panose="02020603050405020304" pitchFamily="18" charset="0"/>
              </a:rPr>
              <a:t>Comunicación abierta entre agencias y sectores</a:t>
            </a:r>
          </a:p>
          <a:p>
            <a:pPr marL="342900" lvl="0" indent="-342900">
              <a:lnSpc>
                <a:spcPct val="160000"/>
              </a:lnSpc>
              <a:spcBef>
                <a:spcPts val="0"/>
              </a:spcBef>
              <a:buFont typeface="Symbol" panose="05050102010706020507" pitchFamily="18" charset="2"/>
              <a:buChar char=""/>
            </a:pPr>
            <a:r>
              <a:rPr lang="es-ES" sz="5600" dirty="0">
                <a:effectLst/>
                <a:latin typeface="Josefin Sans" pitchFamily="2" charset="0"/>
                <a:ea typeface="Times New Roman" panose="02020603050405020304" pitchFamily="18" charset="0"/>
              </a:rPr>
              <a:t>Mantener las relaciones con los profesionales de referencia</a:t>
            </a:r>
          </a:p>
          <a:p>
            <a:pPr marL="342900" lvl="0" indent="-342900">
              <a:lnSpc>
                <a:spcPct val="160000"/>
              </a:lnSpc>
              <a:spcBef>
                <a:spcPts val="0"/>
              </a:spcBef>
              <a:buFont typeface="Symbol" panose="05050102010706020507" pitchFamily="18" charset="2"/>
              <a:buChar char=""/>
            </a:pPr>
            <a:r>
              <a:rPr lang="es-ES" sz="5600" dirty="0">
                <a:effectLst/>
                <a:latin typeface="Josefin Sans" pitchFamily="2" charset="0"/>
                <a:ea typeface="Times New Roman" panose="02020603050405020304" pitchFamily="18" charset="0"/>
              </a:rPr>
              <a:t>Mantener registros precisos/habilidades informáticas/referencias cruzadas</a:t>
            </a:r>
          </a:p>
          <a:p>
            <a:pPr marL="342900" lvl="0" indent="-342900">
              <a:lnSpc>
                <a:spcPct val="160000"/>
              </a:lnSpc>
              <a:spcBef>
                <a:spcPts val="0"/>
              </a:spcBef>
              <a:buFont typeface="Symbol" panose="05050102010706020507" pitchFamily="18" charset="2"/>
              <a:buChar char=""/>
            </a:pPr>
            <a:r>
              <a:rPr lang="es-ES" sz="5600" dirty="0">
                <a:effectLst/>
                <a:latin typeface="Josefin Sans" pitchFamily="2" charset="0"/>
                <a:ea typeface="Times New Roman" panose="02020603050405020304" pitchFamily="18" charset="0"/>
              </a:rPr>
              <a:t>Salvaguardar</a:t>
            </a:r>
          </a:p>
          <a:p>
            <a:pPr marL="342900" lvl="0" indent="-342900">
              <a:lnSpc>
                <a:spcPct val="160000"/>
              </a:lnSpc>
              <a:spcBef>
                <a:spcPts val="0"/>
              </a:spcBef>
              <a:buFont typeface="Symbol" panose="05050102010706020507" pitchFamily="18" charset="2"/>
              <a:buChar char=""/>
            </a:pPr>
            <a:r>
              <a:rPr lang="es-ES" sz="5600" dirty="0">
                <a:effectLst/>
                <a:latin typeface="Josefin Sans" pitchFamily="2" charset="0"/>
                <a:ea typeface="Times New Roman" panose="02020603050405020304" pitchFamily="18" charset="0"/>
              </a:rPr>
              <a:t>Identificar y utilizar los recursos/habilidades/experiencias de la comunidad</a:t>
            </a:r>
            <a:endParaRPr lang="en-GB" sz="18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1058299" y="136840"/>
            <a:ext cx="9523066" cy="796595"/>
          </a:xfrm>
        </p:spPr>
        <p:txBody>
          <a:bodyPr/>
          <a:lstStyle/>
          <a:p>
            <a:pPr algn="ctr"/>
            <a:r>
              <a:rPr lang="es-ES" dirty="0">
                <a:solidFill>
                  <a:srgbClr val="FFD243"/>
                </a:solidFill>
                <a:latin typeface="Amatic SC" panose="00000500000000000000" pitchFamily="2" charset="-79"/>
                <a:ea typeface="Calibri" panose="020F0502020204030204" pitchFamily="34" charset="0"/>
                <a:cs typeface="Amatic SC" panose="00000500000000000000" pitchFamily="2" charset="-79"/>
              </a:rPr>
              <a:t>Un estudio de caso - DARN [rac4]</a:t>
            </a:r>
            <a:endParaRPr lang="en-US" sz="2400" dirty="0">
              <a:latin typeface="Amatic SC" panose="00000500000000000000" pitchFamily="2" charset="-79"/>
              <a:cs typeface="Amatic SC" panose="00000500000000000000" pitchFamily="2" charset="-79"/>
            </a:endParaRPr>
          </a:p>
        </p:txBody>
      </p:sp>
      <p:pic>
        <p:nvPicPr>
          <p:cNvPr id="5" name="Picture 4" descr="What does a Support Worker do? - Precious Homes">
            <a:extLst>
              <a:ext uri="{FF2B5EF4-FFF2-40B4-BE49-F238E27FC236}">
                <a16:creationId xmlns:a16="http://schemas.microsoft.com/office/drawing/2014/main" id="{39478963-7201-4443-68BC-FF054D86B0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00" y="1453860"/>
            <a:ext cx="2485390" cy="1975140"/>
          </a:xfrm>
          <a:prstGeom prst="rect">
            <a:avLst/>
          </a:prstGeom>
          <a:noFill/>
          <a:ln>
            <a:noFill/>
          </a:ln>
          <a:effectLst>
            <a:softEdge rad="127000"/>
          </a:effectLst>
        </p:spPr>
      </p:pic>
      <p:sp>
        <p:nvSpPr>
          <p:cNvPr id="6" name="Rectangle: Rounded Corners 5">
            <a:extLst>
              <a:ext uri="{FF2B5EF4-FFF2-40B4-BE49-F238E27FC236}">
                <a16:creationId xmlns:a16="http://schemas.microsoft.com/office/drawing/2014/main" id="{73662CF2-EBEF-059A-2AD9-DD8FD6C33673}"/>
              </a:ext>
            </a:extLst>
          </p:cNvPr>
          <p:cNvSpPr/>
          <p:nvPr/>
        </p:nvSpPr>
        <p:spPr>
          <a:xfrm>
            <a:off x="8890000" y="4216399"/>
            <a:ext cx="2485390" cy="1642005"/>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w="22225">
            <a:solidFill>
              <a:schemeClr val="tx1"/>
            </a:solidFill>
            <a:prstDash val="sysDash"/>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29085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Diagram&#10;&#10;Description automatically generated">
            <a:extLst>
              <a:ext uri="{FF2B5EF4-FFF2-40B4-BE49-F238E27FC236}">
                <a16:creationId xmlns:a16="http://schemas.microsoft.com/office/drawing/2014/main" id="{0A302568-9194-286F-5B78-1F2592AA08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25" y="2066599"/>
            <a:ext cx="7347903" cy="4619726"/>
          </a:xfrm>
          <a:prstGeom prst="rect">
            <a:avLst/>
          </a:prstGeom>
        </p:spPr>
      </p:pic>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6364" y="1593710"/>
            <a:ext cx="4525100" cy="3295790"/>
          </a:xfrm>
          <a:prstGeom prst="rect">
            <a:avLst/>
          </a:prstGeom>
          <a:effectLst>
            <a:outerShdw blurRad="50800" dist="50800" dir="5400000" algn="ctr" rotWithShape="0">
              <a:srgbClr val="FFC000"/>
            </a:outerShdw>
          </a:effectLst>
        </p:spPr>
      </p:pic>
      <p:sp>
        <p:nvSpPr>
          <p:cNvPr id="6" name="Text Placeholder 3">
            <a:extLst>
              <a:ext uri="{FF2B5EF4-FFF2-40B4-BE49-F238E27FC236}">
                <a16:creationId xmlns:a16="http://schemas.microsoft.com/office/drawing/2014/main" id="{FA725384-9004-8064-FDBB-6851E7BC8451}"/>
              </a:ext>
            </a:extLst>
          </p:cNvPr>
          <p:cNvSpPr>
            <a:spLocks noGrp="1"/>
          </p:cNvSpPr>
          <p:nvPr>
            <p:ph type="body" sz="quarter" idx="17"/>
          </p:nvPr>
        </p:nvSpPr>
        <p:spPr>
          <a:xfrm>
            <a:off x="653185" y="171675"/>
            <a:ext cx="10382048" cy="1092197"/>
          </a:xfrm>
        </p:spPr>
        <p:txBody>
          <a:bodyPr/>
          <a:lstStyle/>
          <a:p>
            <a:pPr algn="ctr"/>
            <a:r>
              <a:rPr lang="es-ES" sz="3600" dirty="0">
                <a:solidFill>
                  <a:srgbClr val="FFC000"/>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Otros nombres utilizados para describir a un trabajador de enlace en los distintos modelos de prescripción social [rac4]</a:t>
            </a:r>
            <a:endParaRPr lang="en-US" sz="3600" dirty="0">
              <a:solidFill>
                <a:srgbClr val="FFC000"/>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endParaRPr>
          </a:p>
        </p:txBody>
      </p:sp>
      <p:sp>
        <p:nvSpPr>
          <p:cNvPr id="8" name="Text Placeholder 2">
            <a:extLst>
              <a:ext uri="{FF2B5EF4-FFF2-40B4-BE49-F238E27FC236}">
                <a16:creationId xmlns:a16="http://schemas.microsoft.com/office/drawing/2014/main" id="{691119B1-472E-1D8E-34A8-7FB16D87258B}"/>
              </a:ext>
            </a:extLst>
          </p:cNvPr>
          <p:cNvSpPr>
            <a:spLocks noGrp="1"/>
          </p:cNvSpPr>
          <p:nvPr>
            <p:ph type="body" sz="quarter" idx="16"/>
          </p:nvPr>
        </p:nvSpPr>
        <p:spPr>
          <a:xfrm>
            <a:off x="307445" y="1379308"/>
            <a:ext cx="7500303" cy="4771789"/>
          </a:xfrm>
        </p:spPr>
        <p:txBody>
          <a:bodyPr>
            <a:normAutofit/>
          </a:bodyPr>
          <a:lstStyle/>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endParaRPr>
          </a:p>
        </p:txBody>
      </p:sp>
      <p:sp>
        <p:nvSpPr>
          <p:cNvPr id="9" name="Rectángulo 8">
            <a:extLst>
              <a:ext uri="{FF2B5EF4-FFF2-40B4-BE49-F238E27FC236}">
                <a16:creationId xmlns:a16="http://schemas.microsoft.com/office/drawing/2014/main" id="{BB6B7D1B-DEFE-DF92-DF2B-841DA38168C5}"/>
              </a:ext>
            </a:extLst>
          </p:cNvPr>
          <p:cNvSpPr/>
          <p:nvPr/>
        </p:nvSpPr>
        <p:spPr>
          <a:xfrm>
            <a:off x="990600" y="2886075"/>
            <a:ext cx="1381125" cy="542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Prescriptor Social</a:t>
            </a:r>
          </a:p>
        </p:txBody>
      </p:sp>
      <p:sp>
        <p:nvSpPr>
          <p:cNvPr id="10" name="Rectángulo 9">
            <a:extLst>
              <a:ext uri="{FF2B5EF4-FFF2-40B4-BE49-F238E27FC236}">
                <a16:creationId xmlns:a16="http://schemas.microsoft.com/office/drawing/2014/main" id="{BB62570C-DD57-F6D3-5BCA-3355787B6693}"/>
              </a:ext>
            </a:extLst>
          </p:cNvPr>
          <p:cNvSpPr/>
          <p:nvPr/>
        </p:nvSpPr>
        <p:spPr>
          <a:xfrm>
            <a:off x="3236679" y="2886075"/>
            <a:ext cx="1381125" cy="542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Asesor de salud</a:t>
            </a:r>
          </a:p>
        </p:txBody>
      </p:sp>
      <p:sp>
        <p:nvSpPr>
          <p:cNvPr id="11" name="Rectángulo 10">
            <a:extLst>
              <a:ext uri="{FF2B5EF4-FFF2-40B4-BE49-F238E27FC236}">
                <a16:creationId xmlns:a16="http://schemas.microsoft.com/office/drawing/2014/main" id="{836C2298-0362-655A-FEAC-C65C1D3EADB7}"/>
              </a:ext>
            </a:extLst>
          </p:cNvPr>
          <p:cNvSpPr/>
          <p:nvPr/>
        </p:nvSpPr>
        <p:spPr>
          <a:xfrm>
            <a:off x="5874236" y="2833792"/>
            <a:ext cx="1381125" cy="542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Navegador comunitario</a:t>
            </a:r>
          </a:p>
        </p:txBody>
      </p:sp>
      <p:sp>
        <p:nvSpPr>
          <p:cNvPr id="12" name="Rectángulo 11">
            <a:extLst>
              <a:ext uri="{FF2B5EF4-FFF2-40B4-BE49-F238E27FC236}">
                <a16:creationId xmlns:a16="http://schemas.microsoft.com/office/drawing/2014/main" id="{38ECFECF-98F6-C2AE-AB08-AE0289C3A9D0}"/>
              </a:ext>
            </a:extLst>
          </p:cNvPr>
          <p:cNvSpPr/>
          <p:nvPr/>
        </p:nvSpPr>
        <p:spPr>
          <a:xfrm>
            <a:off x="864087" y="4111520"/>
            <a:ext cx="1793388" cy="811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a:solidFill>
                  <a:schemeClr val="tx1"/>
                </a:solidFill>
              </a:rPr>
              <a:t>Voluntario/Comunidad/Asesor de empresas del Sector Social</a:t>
            </a:r>
          </a:p>
        </p:txBody>
      </p:sp>
      <p:sp>
        <p:nvSpPr>
          <p:cNvPr id="13" name="Rectángulo 12">
            <a:extLst>
              <a:ext uri="{FF2B5EF4-FFF2-40B4-BE49-F238E27FC236}">
                <a16:creationId xmlns:a16="http://schemas.microsoft.com/office/drawing/2014/main" id="{52B2FC27-EF49-C592-6450-C0D1F38660BE}"/>
              </a:ext>
            </a:extLst>
          </p:cNvPr>
          <p:cNvSpPr/>
          <p:nvPr/>
        </p:nvSpPr>
        <p:spPr>
          <a:xfrm>
            <a:off x="3367035" y="4125690"/>
            <a:ext cx="1381125" cy="542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Coordinador de salud</a:t>
            </a:r>
          </a:p>
        </p:txBody>
      </p:sp>
      <p:sp>
        <p:nvSpPr>
          <p:cNvPr id="14" name="Rectángulo 13">
            <a:extLst>
              <a:ext uri="{FF2B5EF4-FFF2-40B4-BE49-F238E27FC236}">
                <a16:creationId xmlns:a16="http://schemas.microsoft.com/office/drawing/2014/main" id="{5DE3014E-42DA-5995-4F45-2B169CA85266}"/>
              </a:ext>
            </a:extLst>
          </p:cNvPr>
          <p:cNvSpPr/>
          <p:nvPr/>
        </p:nvSpPr>
        <p:spPr>
          <a:xfrm>
            <a:off x="5794230" y="4237023"/>
            <a:ext cx="1381125" cy="542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Formador de salud</a:t>
            </a:r>
          </a:p>
        </p:txBody>
      </p:sp>
      <p:sp>
        <p:nvSpPr>
          <p:cNvPr id="15" name="Rectángulo 14">
            <a:extLst>
              <a:ext uri="{FF2B5EF4-FFF2-40B4-BE49-F238E27FC236}">
                <a16:creationId xmlns:a16="http://schemas.microsoft.com/office/drawing/2014/main" id="{2DDED48D-0263-B028-3080-9F66C3F4AC70}"/>
              </a:ext>
            </a:extLst>
          </p:cNvPr>
          <p:cNvSpPr/>
          <p:nvPr/>
        </p:nvSpPr>
        <p:spPr>
          <a:xfrm>
            <a:off x="895170" y="5441728"/>
            <a:ext cx="1381125" cy="542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Profesional de enlace</a:t>
            </a:r>
          </a:p>
        </p:txBody>
      </p:sp>
      <p:sp>
        <p:nvSpPr>
          <p:cNvPr id="16" name="Rectángulo 15">
            <a:extLst>
              <a:ext uri="{FF2B5EF4-FFF2-40B4-BE49-F238E27FC236}">
                <a16:creationId xmlns:a16="http://schemas.microsoft.com/office/drawing/2014/main" id="{C80B0722-72AE-9B91-133F-3CD0D7BBD438}"/>
              </a:ext>
            </a:extLst>
          </p:cNvPr>
          <p:cNvSpPr/>
          <p:nvPr/>
        </p:nvSpPr>
        <p:spPr>
          <a:xfrm>
            <a:off x="5874236" y="5473466"/>
            <a:ext cx="1381125" cy="542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Facilitador comunitario</a:t>
            </a:r>
          </a:p>
        </p:txBody>
      </p:sp>
      <p:sp>
        <p:nvSpPr>
          <p:cNvPr id="17" name="Rectángulo 16">
            <a:extLst>
              <a:ext uri="{FF2B5EF4-FFF2-40B4-BE49-F238E27FC236}">
                <a16:creationId xmlns:a16="http://schemas.microsoft.com/office/drawing/2014/main" id="{DDE59038-96F3-38D8-6240-AC268A6D3277}"/>
              </a:ext>
            </a:extLst>
          </p:cNvPr>
          <p:cNvSpPr/>
          <p:nvPr/>
        </p:nvSpPr>
        <p:spPr>
          <a:xfrm>
            <a:off x="3403113" y="4111717"/>
            <a:ext cx="1381125" cy="542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Asesor de salud</a:t>
            </a:r>
          </a:p>
        </p:txBody>
      </p:sp>
      <p:sp>
        <p:nvSpPr>
          <p:cNvPr id="18" name="Rectángulo 17">
            <a:extLst>
              <a:ext uri="{FF2B5EF4-FFF2-40B4-BE49-F238E27FC236}">
                <a16:creationId xmlns:a16="http://schemas.microsoft.com/office/drawing/2014/main" id="{EB57419F-0238-E6C2-E236-7D4F1F732E1A}"/>
              </a:ext>
            </a:extLst>
          </p:cNvPr>
          <p:cNvSpPr/>
          <p:nvPr/>
        </p:nvSpPr>
        <p:spPr>
          <a:xfrm>
            <a:off x="3384703" y="5457369"/>
            <a:ext cx="1381125" cy="5429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Coordinador de bienestar</a:t>
            </a:r>
          </a:p>
        </p:txBody>
      </p:sp>
    </p:spTree>
    <p:extLst>
      <p:ext uri="{BB962C8B-B14F-4D97-AF65-F5344CB8AC3E}">
        <p14:creationId xmlns:p14="http://schemas.microsoft.com/office/powerpoint/2010/main" val="170538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85835" y="1237130"/>
            <a:ext cx="7718578" cy="3402106"/>
          </a:xfrm>
        </p:spPr>
        <p:txBody>
          <a:bodyPr>
            <a:normAutofit/>
          </a:bodyPr>
          <a:lstStyle/>
          <a:p>
            <a:pPr>
              <a:lnSpc>
                <a:spcPct val="107000"/>
              </a:lnSpc>
              <a:spcAft>
                <a:spcPts val="800"/>
              </a:spcAft>
            </a:pPr>
            <a:r>
              <a:rPr lang="en-GB" sz="1800" b="1" dirty="0">
                <a:solidFill>
                  <a:srgbClr val="FFD24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672" y="1652442"/>
            <a:ext cx="4490430" cy="5374189"/>
          </a:xfrm>
          <a:prstGeom prst="rect">
            <a:avLst/>
          </a:prstGeom>
        </p:spPr>
      </p:pic>
      <p:sp>
        <p:nvSpPr>
          <p:cNvPr id="6" name="TextBox 5">
            <a:extLst>
              <a:ext uri="{FF2B5EF4-FFF2-40B4-BE49-F238E27FC236}">
                <a16:creationId xmlns:a16="http://schemas.microsoft.com/office/drawing/2014/main" id="{26CF3619-F854-E7A2-A5C2-2B9C883C0F67}"/>
              </a:ext>
            </a:extLst>
          </p:cNvPr>
          <p:cNvSpPr txBox="1"/>
          <p:nvPr/>
        </p:nvSpPr>
        <p:spPr>
          <a:xfrm>
            <a:off x="268942" y="1385047"/>
            <a:ext cx="9681882" cy="2550698"/>
          </a:xfrm>
          <a:prstGeom prst="rect">
            <a:avLst/>
          </a:prstGeom>
          <a:noFill/>
        </p:spPr>
        <p:txBody>
          <a:bodyPr wrap="square">
            <a:spAutoFit/>
          </a:bodyPr>
          <a:lstStyle/>
          <a:p>
            <a:pPr>
              <a:lnSpc>
                <a:spcPct val="150000"/>
              </a:lnSpc>
            </a:pPr>
            <a:r>
              <a:rPr lang="en-GB" b="0" i="0" dirty="0">
                <a:solidFill>
                  <a:srgbClr val="B2B2B2"/>
                </a:solidFill>
                <a:effectLst>
                  <a:outerShdw blurRad="38100" dist="38100" dir="2700000" algn="tl">
                    <a:srgbClr val="000000">
                      <a:alpha val="43137"/>
                    </a:srgbClr>
                  </a:outerShdw>
                </a:effectLst>
                <a:latin typeface="Josefin Sans" pitchFamily="2"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endParaRPr lang="en-GB" dirty="0">
              <a:effectLst>
                <a:outerShdw blurRad="38100" dist="38100" dir="2700000" algn="tl">
                  <a:srgbClr val="000000">
                    <a:alpha val="43137"/>
                  </a:srgbClr>
                </a:outerShdw>
              </a:effectLst>
              <a:latin typeface="Josefin Sans" pitchFamily="2" charset="0"/>
            </a:endParaRPr>
          </a:p>
        </p:txBody>
      </p:sp>
      <p:pic>
        <p:nvPicPr>
          <p:cNvPr id="1026" name="Picture 2">
            <a:extLst>
              <a:ext uri="{FF2B5EF4-FFF2-40B4-BE49-F238E27FC236}">
                <a16:creationId xmlns:a16="http://schemas.microsoft.com/office/drawing/2014/main" id="{411DB4F6-2AAB-0580-F957-9AAFFDA46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35" y="268618"/>
            <a:ext cx="4980674" cy="82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067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50853" y="1056607"/>
            <a:ext cx="11290292" cy="6262369"/>
          </a:xfrm>
        </p:spPr>
        <p:txBody>
          <a:bodyPr numCol="2" spcCol="180000">
            <a:noAutofit/>
          </a:bodyPr>
          <a:lstStyle/>
          <a:p>
            <a:pPr>
              <a:lnSpc>
                <a:spcPct val="170000"/>
              </a:lnSpc>
              <a:spcAft>
                <a:spcPts val="800"/>
              </a:spcAft>
            </a:pPr>
            <a:r>
              <a:rPr lang="en-GB" sz="1500" b="1" dirty="0" err="1">
                <a:solidFill>
                  <a:srgbClr val="FFC000"/>
                </a:solidFill>
                <a:latin typeface="Josefin Sans" pitchFamily="2" charset="0"/>
                <a:ea typeface="Calibri" panose="020F0502020204030204" pitchFamily="34" charset="0"/>
                <a:cs typeface="Calibri" panose="020F0502020204030204" pitchFamily="34" charset="0"/>
              </a:rPr>
              <a:t>Pregunta</a:t>
            </a:r>
            <a:r>
              <a:rPr lang="en-GB" sz="1600" b="1" dirty="0">
                <a:solidFill>
                  <a:srgbClr val="FFC000"/>
                </a:solidFill>
                <a:effectLst/>
                <a:latin typeface="Josefin Sans" pitchFamily="2" charset="0"/>
                <a:ea typeface="Calibri" panose="020F0502020204030204" pitchFamily="34" charset="0"/>
                <a:cs typeface="Calibri" panose="020F0502020204030204" pitchFamily="34" charset="0"/>
              </a:rPr>
              <a:t> 1</a:t>
            </a:r>
          </a:p>
          <a:p>
            <a:pPr algn="just">
              <a:lnSpc>
                <a:spcPct val="170000"/>
              </a:lnSpc>
            </a:pPr>
            <a:r>
              <a:rPr lang="es-ES" sz="1400" b="1" dirty="0">
                <a:latin typeface="Josefin Sans" pitchFamily="2" charset="0"/>
                <a:ea typeface="Calibri" panose="020F0502020204030204" pitchFamily="34" charset="0"/>
              </a:rPr>
              <a:t>¿Funcionan realmente los programas de prescripción social?</a:t>
            </a:r>
          </a:p>
          <a:p>
            <a:pPr algn="just">
              <a:lnSpc>
                <a:spcPct val="170000"/>
              </a:lnSpc>
            </a:pPr>
            <a:r>
              <a:rPr lang="es-ES" sz="1400" dirty="0">
                <a:latin typeface="Josefin Sans" pitchFamily="2" charset="0"/>
                <a:ea typeface="Calibri" panose="020F0502020204030204" pitchFamily="34" charset="0"/>
              </a:rPr>
              <a:t>Puede ser difícil medir el ahorro económico de los servicios sanitarios, pero cada vez hay más pruebas que confirman que es una iniciativa que ahorra costes. El NHS ha informado de que está experimentando una reducción de la presión, con menos asistencias al médico de cabecera y a urgencias, estancias más cortas en el hospital, menos quejas y menos solicitudes de medicación de larga duración. </a:t>
            </a:r>
            <a:endParaRPr lang="en-GB" sz="1400" dirty="0">
              <a:effectLst/>
              <a:latin typeface="Josefin Sans" pitchFamily="2" charset="0"/>
              <a:ea typeface="Calibri" panose="020F0502020204030204" pitchFamily="34" charset="0"/>
            </a:endParaRPr>
          </a:p>
          <a:p>
            <a:pPr algn="ctr">
              <a:lnSpc>
                <a:spcPct val="170000"/>
              </a:lnSpc>
            </a:pPr>
            <a:endParaRPr lang="en-GB" sz="14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4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4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4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4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4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4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400" b="1" dirty="0">
              <a:latin typeface="Josefin Sans" pitchFamily="2" charset="0"/>
              <a:ea typeface="Calibri" panose="020F0502020204030204" pitchFamily="34" charset="0"/>
              <a:cs typeface="Calibri" panose="020F0502020204030204" pitchFamily="34" charset="0"/>
            </a:endParaRPr>
          </a:p>
          <a:p>
            <a:pPr>
              <a:lnSpc>
                <a:spcPct val="170000"/>
              </a:lnSpc>
            </a:pPr>
            <a:r>
              <a:rPr lang="en-GB" sz="1400" b="1" dirty="0" err="1">
                <a:solidFill>
                  <a:srgbClr val="FFC000"/>
                </a:solidFill>
                <a:latin typeface="Josefin Sans" pitchFamily="2" charset="0"/>
                <a:ea typeface="Calibri" panose="020F0502020204030204" pitchFamily="34" charset="0"/>
                <a:cs typeface="Calibri" panose="020F0502020204030204" pitchFamily="34" charset="0"/>
              </a:rPr>
              <a:t>Pregunta</a:t>
            </a:r>
            <a:r>
              <a:rPr lang="en-GB" sz="1400" b="1" dirty="0">
                <a:solidFill>
                  <a:srgbClr val="FFC000"/>
                </a:solidFill>
                <a:latin typeface="Josefin Sans" pitchFamily="2" charset="0"/>
                <a:ea typeface="Calibri" panose="020F0502020204030204" pitchFamily="34" charset="0"/>
                <a:cs typeface="Calibri" panose="020F0502020204030204" pitchFamily="34" charset="0"/>
              </a:rPr>
              <a:t> 2 </a:t>
            </a:r>
          </a:p>
          <a:p>
            <a:pPr>
              <a:lnSpc>
                <a:spcPct val="170000"/>
              </a:lnSpc>
              <a:spcAft>
                <a:spcPts val="800"/>
              </a:spcAft>
            </a:pPr>
            <a:r>
              <a:rPr lang="es-ES" sz="1400" b="1" dirty="0">
                <a:effectLst/>
                <a:latin typeface="Josefin Sans" pitchFamily="2" charset="0"/>
                <a:ea typeface="Calibri" panose="020F0502020204030204" pitchFamily="34" charset="0"/>
                <a:cs typeface="Calibri" panose="020F0502020204030204" pitchFamily="34" charset="0"/>
              </a:rPr>
              <a:t>¿Y si no hay grupos relevantes en la zona?</a:t>
            </a:r>
          </a:p>
          <a:p>
            <a:pPr algn="just">
              <a:lnSpc>
                <a:spcPct val="170000"/>
              </a:lnSpc>
              <a:spcAft>
                <a:spcPts val="800"/>
              </a:spcAft>
            </a:pPr>
            <a:r>
              <a:rPr lang="es-ES" sz="1400" dirty="0">
                <a:latin typeface="Josefin Sans" pitchFamily="2" charset="0"/>
                <a:ea typeface="Calibri" panose="020F0502020204030204" pitchFamily="34" charset="0"/>
                <a:cs typeface="Calibri" panose="020F0502020204030204" pitchFamily="34" charset="0"/>
              </a:rPr>
              <a:t>El prescriptor social</a:t>
            </a:r>
            <a:r>
              <a:rPr lang="es-ES" sz="1400" dirty="0">
                <a:effectLst/>
                <a:latin typeface="Josefin Sans" pitchFamily="2" charset="0"/>
                <a:ea typeface="Calibri" panose="020F0502020204030204" pitchFamily="34" charset="0"/>
                <a:cs typeface="Calibri" panose="020F0502020204030204" pitchFamily="34" charset="0"/>
              </a:rPr>
              <a:t> verá de primera mano las lagunas en la oferta comunitaria y desempeñará un papel creativo en el desarrollo de la creación de grupos o actividades adaptadas a las necesidades de la persona. El trabajador de enlace se puede poner en contacto con los distintos centros que albergan organizaciones miembros que pueden proporcionar las recetas sociales.  Estas organizaciones miembro procederán del sector comunitario, del voluntariado y de las empresas sociales, así como de las ONG. Como se ha mencionado anteriormente, el Compendio de Proyectos de Asistencia Comunitaria de Prescripción Social presenta 35 estudios de casos europeos de prescripción social.  La mayoría de los estudios de casos también presentan sugerencias para la reproducción de sus servicios.</a:t>
            </a:r>
            <a:endParaRPr lang="en-GB" sz="1400" b="1" dirty="0">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1400" b="1" dirty="0">
              <a:effectLst/>
              <a:latin typeface="Josefin Sans" pitchFamily="2" charset="0"/>
              <a:ea typeface="Calibri" panose="020F0502020204030204" pitchFamily="34" charset="0"/>
              <a:cs typeface="Calibri" panose="020F0502020204030204" pitchFamily="34" charset="0"/>
            </a:endParaRPr>
          </a:p>
          <a:p>
            <a:pPr>
              <a:lnSpc>
                <a:spcPct val="170000"/>
              </a:lnSpc>
            </a:pPr>
            <a:endParaRPr lang="en-GB" sz="1400" b="1" dirty="0">
              <a:latin typeface="Josefin Sans" pitchFamily="2" charset="0"/>
              <a:ea typeface="Calibri" panose="020F0502020204030204" pitchFamily="34" charset="0"/>
            </a:endParaRPr>
          </a:p>
          <a:p>
            <a:pPr>
              <a:lnSpc>
                <a:spcPct val="170000"/>
              </a:lnSpc>
            </a:pPr>
            <a:r>
              <a:rPr lang="en-GB" sz="1400" dirty="0">
                <a:latin typeface="Josefin Sans" pitchFamily="2" charset="0"/>
                <a:ea typeface="Calibri" panose="020F0502020204030204" pitchFamily="34" charset="0"/>
              </a:rPr>
              <a:t>. </a:t>
            </a:r>
            <a:endParaRPr lang="en-GB" sz="1400" dirty="0">
              <a:effectLst/>
              <a:latin typeface="Josefin Sans" pitchFamily="2" charset="0"/>
              <a:ea typeface="Calibri" panose="020F0502020204030204" pitchFamily="34"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D1CEF9B7-5C47-4C15-0EB0-F34D4DEBD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0961" y="4571508"/>
            <a:ext cx="2817219" cy="2286492"/>
          </a:xfrm>
          <a:prstGeom prst="rect">
            <a:avLst/>
          </a:prstGeom>
          <a:effectLst>
            <a:outerShdw blurRad="50800" dist="50800" dir="5400000" algn="ctr" rotWithShape="0">
              <a:srgbClr val="FFC000"/>
            </a:outerShdw>
          </a:effectLst>
        </p:spPr>
      </p:pic>
      <p:sp>
        <p:nvSpPr>
          <p:cNvPr id="7" name="Text Placeholder 3">
            <a:extLst>
              <a:ext uri="{FF2B5EF4-FFF2-40B4-BE49-F238E27FC236}">
                <a16:creationId xmlns:a16="http://schemas.microsoft.com/office/drawing/2014/main" id="{E0B783E3-B6B6-1158-5720-C44B5AF753F5}"/>
              </a:ext>
            </a:extLst>
          </p:cNvPr>
          <p:cNvSpPr>
            <a:spLocks noGrp="1"/>
          </p:cNvSpPr>
          <p:nvPr>
            <p:ph type="body" sz="quarter" idx="17"/>
          </p:nvPr>
        </p:nvSpPr>
        <p:spPr>
          <a:xfrm>
            <a:off x="3219437" y="326734"/>
            <a:ext cx="5753125" cy="729873"/>
          </a:xfrm>
        </p:spPr>
        <p:txBody>
          <a:bodyPr/>
          <a:lstStyle/>
          <a:p>
            <a:r>
              <a:rPr lang="es-ES" sz="3600" dirty="0">
                <a:solidFill>
                  <a:srgbClr val="FFC000"/>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Algunas preguntas que puede tener </a:t>
            </a:r>
            <a:r>
              <a:rPr lang="en-GB" sz="3600" dirty="0">
                <a:solidFill>
                  <a:srgbClr val="FFC000"/>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[rac4]</a:t>
            </a:r>
            <a:endParaRPr lang="en-US" sz="3600" dirty="0">
              <a:solidFill>
                <a:srgbClr val="FFC000"/>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186927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D01B24-6B03-0D40-D836-7E7FB9680E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3684" y="4252067"/>
            <a:ext cx="2984500" cy="2300597"/>
          </a:xfrm>
          <a:prstGeom prst="rect">
            <a:avLst/>
          </a:prstGeom>
          <a:noFill/>
          <a:ln>
            <a:noFill/>
          </a:ln>
        </p:spPr>
      </p:pic>
      <p:sp>
        <p:nvSpPr>
          <p:cNvPr id="5" name="Text Placeholder 2">
            <a:extLst>
              <a:ext uri="{FF2B5EF4-FFF2-40B4-BE49-F238E27FC236}">
                <a16:creationId xmlns:a16="http://schemas.microsoft.com/office/drawing/2014/main" id="{9238D156-0492-28B8-358E-16370704CDBE}"/>
              </a:ext>
            </a:extLst>
          </p:cNvPr>
          <p:cNvSpPr>
            <a:spLocks noGrp="1"/>
          </p:cNvSpPr>
          <p:nvPr>
            <p:ph type="body" sz="quarter" idx="16"/>
          </p:nvPr>
        </p:nvSpPr>
        <p:spPr>
          <a:xfrm>
            <a:off x="474810" y="1110331"/>
            <a:ext cx="10738621" cy="5442333"/>
          </a:xfrm>
        </p:spPr>
        <p:txBody>
          <a:bodyPr numCol="2" spcCol="180000">
            <a:normAutofit fontScale="70000" lnSpcReduction="20000"/>
          </a:bodyPr>
          <a:lstStyle/>
          <a:p>
            <a:pPr algn="ctr">
              <a:lnSpc>
                <a:spcPct val="150000"/>
              </a:lnSpc>
              <a:spcAft>
                <a:spcPts val="800"/>
              </a:spcAft>
            </a:pPr>
            <a:r>
              <a:rPr lang="es-ES" b="1" dirty="0">
                <a:effectLst/>
                <a:latin typeface="Josefin Sans" pitchFamily="2" charset="0"/>
                <a:ea typeface="Calibri" panose="020F0502020204030204" pitchFamily="34" charset="0"/>
                <a:cs typeface="Calibri" panose="020F0502020204030204" pitchFamily="34" charset="0"/>
              </a:rPr>
              <a:t>¿Cuál es el futuro de los sistemas de prescripción social?</a:t>
            </a:r>
          </a:p>
          <a:p>
            <a:pPr algn="just">
              <a:lnSpc>
                <a:spcPct val="150000"/>
              </a:lnSpc>
              <a:spcAft>
                <a:spcPts val="800"/>
              </a:spcAft>
            </a:pPr>
            <a:r>
              <a:rPr lang="es-ES" dirty="0">
                <a:effectLst/>
                <a:latin typeface="Josefin Sans" pitchFamily="2" charset="0"/>
                <a:ea typeface="Calibri" panose="020F0502020204030204" pitchFamily="34" charset="0"/>
                <a:cs typeface="Calibri" panose="020F0502020204030204" pitchFamily="34" charset="0"/>
              </a:rPr>
              <a:t>A medida que se desarrolle el plan de prescripción social, será más fácil identificar las lagunas en los servicios y los recursos. Las siguientes actividades contribuirán al desarrollo continuo del plan de prescripción social e incorporarán modelos de trabajo de mejores prácticas </a:t>
            </a:r>
            <a:r>
              <a:rPr lang="en-GB" dirty="0">
                <a:effectLst/>
                <a:latin typeface="Josefin Sans" pitchFamily="2" charset="0"/>
                <a:ea typeface="Calibri" panose="020F0502020204030204" pitchFamily="34" charset="0"/>
                <a:cs typeface="Calibri" panose="020F0502020204030204" pitchFamily="34" charset="0"/>
              </a:rPr>
              <a:t>:</a:t>
            </a:r>
            <a:endParaRPr lang="en-GB" dirty="0">
              <a:effectLst/>
              <a:latin typeface="Josefin Sans" pitchFamily="2" charset="0"/>
              <a:ea typeface="Calibri" panose="020F0502020204030204" pitchFamily="34" charset="0"/>
              <a:cs typeface="Times New Roman" panose="02020603050405020304" pitchFamily="18" charset="0"/>
            </a:endParaRPr>
          </a:p>
          <a:p>
            <a:pPr marL="342900" lvl="0" indent="-342900" algn="just">
              <a:lnSpc>
                <a:spcPct val="170000"/>
              </a:lnSpc>
              <a:buFont typeface="Symbol" panose="05050102010706020507" pitchFamily="18" charset="2"/>
              <a:buChar char=""/>
            </a:pPr>
            <a:r>
              <a:rPr lang="es-ES" dirty="0">
                <a:effectLst/>
                <a:latin typeface="Josefin Sans" pitchFamily="2" charset="0"/>
                <a:ea typeface="Times New Roman" panose="02020603050405020304" pitchFamily="18" charset="0"/>
              </a:rPr>
              <a:t>Evaluación y valoración mediante el análisis rutinario de datos en momentos determinados, por ejemplo, el control rutinario, aproximadamente cada seis meses.</a:t>
            </a:r>
            <a:endParaRPr lang="en-GB" dirty="0">
              <a:latin typeface="Josefin Sans" pitchFamily="2" charset="0"/>
              <a:ea typeface="Times New Roman" panose="02020603050405020304" pitchFamily="18" charset="0"/>
            </a:endParaRPr>
          </a:p>
          <a:p>
            <a:pPr marL="342900" indent="-342900" algn="just">
              <a:lnSpc>
                <a:spcPct val="170000"/>
              </a:lnSpc>
              <a:buFont typeface="Symbol" panose="05050102010706020507" pitchFamily="18" charset="2"/>
              <a:buChar char=""/>
            </a:pPr>
            <a:r>
              <a:rPr lang="es-ES" dirty="0">
                <a:effectLst/>
                <a:latin typeface="Josefin Sans" pitchFamily="2" charset="0"/>
                <a:ea typeface="Times New Roman" panose="02020603050405020304" pitchFamily="18" charset="0"/>
              </a:rPr>
              <a:t>Debates abiertos y continuos para evaluar y revisar el modelo acordado, y garantizar que ha sido un buen ajuste con la oferta y los grupos existentes en la zona</a:t>
            </a:r>
            <a:r>
              <a:rPr lang="en-GB" dirty="0">
                <a:latin typeface="Josefin Sans" pitchFamily="2" charset="0"/>
                <a:ea typeface="Times New Roman" panose="02020603050405020304" pitchFamily="18" charset="0"/>
              </a:rPr>
              <a:t>. </a:t>
            </a:r>
            <a:endParaRPr lang="en-GB" dirty="0">
              <a:effectLst/>
              <a:latin typeface="Josefin Sans" pitchFamily="2" charset="0"/>
              <a:ea typeface="Times New Roman" panose="02020603050405020304" pitchFamily="18" charset="0"/>
            </a:endParaRPr>
          </a:p>
          <a:p>
            <a:pPr marL="342900" lvl="0" indent="-342900" algn="just">
              <a:lnSpc>
                <a:spcPct val="170000"/>
              </a:lnSpc>
              <a:buFont typeface="Symbol" panose="05050102010706020507" pitchFamily="18" charset="2"/>
              <a:buChar char=""/>
            </a:pPr>
            <a:r>
              <a:rPr lang="es-ES" dirty="0">
                <a:effectLst/>
                <a:latin typeface="Josefin Sans" pitchFamily="2" charset="0"/>
                <a:ea typeface="Times New Roman" panose="02020603050405020304" pitchFamily="18" charset="0"/>
              </a:rPr>
              <a:t>Asignar los recursos adecuados y la responsabilidad de medir el impacto.</a:t>
            </a:r>
          </a:p>
          <a:p>
            <a:pPr marL="342900" lvl="0" indent="-342900" algn="just">
              <a:lnSpc>
                <a:spcPct val="170000"/>
              </a:lnSpc>
              <a:buFont typeface="Symbol" panose="05050102010706020507" pitchFamily="18" charset="2"/>
              <a:buChar char=""/>
            </a:pPr>
            <a:r>
              <a:rPr lang="es-ES" dirty="0">
                <a:effectLst/>
                <a:latin typeface="Josefin Sans" pitchFamily="2" charset="0"/>
                <a:ea typeface="Times New Roman" panose="02020603050405020304" pitchFamily="18" charset="0"/>
              </a:rPr>
              <a:t>Evaluar las diferentes expectativas, valores y objetivos percibidos por todas las partes interesadas, siendo realistas y claros en cuanto a los resultados principales. </a:t>
            </a:r>
          </a:p>
          <a:p>
            <a:pPr marL="342900" lvl="0" indent="-342900" algn="just">
              <a:lnSpc>
                <a:spcPct val="170000"/>
              </a:lnSpc>
              <a:buFont typeface="Symbol" panose="05050102010706020507" pitchFamily="18" charset="2"/>
              <a:buChar char=""/>
            </a:pPr>
            <a:r>
              <a:rPr lang="es-ES" dirty="0">
                <a:effectLst/>
                <a:latin typeface="Josefin Sans" pitchFamily="2" charset="0"/>
                <a:ea typeface="Times New Roman" panose="02020603050405020304" pitchFamily="18" charset="0"/>
              </a:rPr>
              <a:t>Mantener la confidencialidad al vincular los historiales de los pacientes con diversos grupos y servicios de voluntariado, comunitarios y empresariales. Los datos no deben utilizarse con fines distintos del marco interno y debe darse el consentimiento informado.</a:t>
            </a:r>
            <a:endParaRPr lang="en-GB" sz="1700" dirty="0">
              <a:effectLst/>
              <a:latin typeface="Josefin Sans" pitchFamily="2" charset="0"/>
              <a:ea typeface="Times New Roman" panose="02020603050405020304" pitchFamily="18" charset="0"/>
            </a:endParaRPr>
          </a:p>
        </p:txBody>
      </p:sp>
      <p:sp>
        <p:nvSpPr>
          <p:cNvPr id="8" name="Text Placeholder 3">
            <a:extLst>
              <a:ext uri="{FF2B5EF4-FFF2-40B4-BE49-F238E27FC236}">
                <a16:creationId xmlns:a16="http://schemas.microsoft.com/office/drawing/2014/main" id="{3894F0C8-936B-95C4-B2FC-71726DB4A1D4}"/>
              </a:ext>
            </a:extLst>
          </p:cNvPr>
          <p:cNvSpPr>
            <a:spLocks noGrp="1"/>
          </p:cNvSpPr>
          <p:nvPr>
            <p:ph type="body" sz="quarter" idx="17"/>
          </p:nvPr>
        </p:nvSpPr>
        <p:spPr>
          <a:xfrm>
            <a:off x="618461" y="436847"/>
            <a:ext cx="9523066" cy="818629"/>
          </a:xfrm>
        </p:spPr>
        <p:txBody>
          <a:bodyPr/>
          <a:lstStyle/>
          <a:p>
            <a:pPr algn="ct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a:t>
            </a:r>
            <a:r>
              <a:rPr lang="es-ES" dirty="0">
                <a:solidFill>
                  <a:srgbClr val="FFD243"/>
                </a:solidFill>
                <a:latin typeface="Amatic SC" panose="00000500000000000000" pitchFamily="2" charset="-79"/>
                <a:ea typeface="Calibri" panose="020F0502020204030204" pitchFamily="34" charset="0"/>
                <a:cs typeface="Amatic SC" panose="00000500000000000000" pitchFamily="2" charset="-79"/>
              </a:rPr>
              <a:t>planes para el futuro [rac5]</a:t>
            </a:r>
            <a:endParaRPr lang="en-US" sz="2400"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1680054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1911" y="4701794"/>
            <a:ext cx="1748698" cy="2159522"/>
          </a:xfrm>
          <a:prstGeom prst="rect">
            <a:avLst/>
          </a:prstGeom>
        </p:spPr>
      </p:pic>
      <p:pic>
        <p:nvPicPr>
          <p:cNvPr id="11" name="Picture 10">
            <a:extLst>
              <a:ext uri="{FF2B5EF4-FFF2-40B4-BE49-F238E27FC236}">
                <a16:creationId xmlns:a16="http://schemas.microsoft.com/office/drawing/2014/main" id="{FF8D200B-1AB8-F7A9-8F4F-661AB1E2C9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9756" y="4903022"/>
            <a:ext cx="1835641" cy="1590073"/>
          </a:xfrm>
          <a:prstGeom prst="rect">
            <a:avLst/>
          </a:prstGeom>
          <a:noFill/>
          <a:ln>
            <a:noFill/>
          </a:ln>
        </p:spPr>
      </p:pic>
      <p:sp>
        <p:nvSpPr>
          <p:cNvPr id="5" name="Text Placeholder 3">
            <a:extLst>
              <a:ext uri="{FF2B5EF4-FFF2-40B4-BE49-F238E27FC236}">
                <a16:creationId xmlns:a16="http://schemas.microsoft.com/office/drawing/2014/main" id="{801E920E-B3E5-8484-8831-AC853F96537B}"/>
              </a:ext>
            </a:extLst>
          </p:cNvPr>
          <p:cNvSpPr>
            <a:spLocks noGrp="1"/>
          </p:cNvSpPr>
          <p:nvPr>
            <p:ph type="body" sz="quarter" idx="17"/>
          </p:nvPr>
        </p:nvSpPr>
        <p:spPr>
          <a:xfrm>
            <a:off x="1334467" y="364905"/>
            <a:ext cx="9523066" cy="729873"/>
          </a:xfrm>
        </p:spPr>
        <p:txBody>
          <a:bodyPr/>
          <a:lstStyle/>
          <a:p>
            <a:pPr algn="ct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a:t>
            </a:r>
            <a:r>
              <a:rPr lang="es-ES" dirty="0">
                <a:solidFill>
                  <a:srgbClr val="FFD243"/>
                </a:solidFill>
                <a:latin typeface="Amatic SC" panose="00000500000000000000" pitchFamily="2" charset="-79"/>
                <a:ea typeface="Calibri" panose="020F0502020204030204" pitchFamily="34" charset="0"/>
                <a:cs typeface="Amatic SC" panose="00000500000000000000" pitchFamily="2" charset="-79"/>
              </a:rPr>
              <a:t>planes para el futuro [rac5]</a:t>
            </a:r>
            <a:endParaRPr lang="en-US" sz="2400" dirty="0">
              <a:latin typeface="Amatic SC" panose="00000500000000000000" pitchFamily="2" charset="-79"/>
              <a:cs typeface="Amatic SC" panose="00000500000000000000" pitchFamily="2" charset="-79"/>
            </a:endParaRPr>
          </a:p>
        </p:txBody>
      </p:sp>
      <p:sp>
        <p:nvSpPr>
          <p:cNvPr id="7" name="Text Placeholder 2">
            <a:extLst>
              <a:ext uri="{FF2B5EF4-FFF2-40B4-BE49-F238E27FC236}">
                <a16:creationId xmlns:a16="http://schemas.microsoft.com/office/drawing/2014/main" id="{38D5B0DC-DEB1-395A-9409-A1330E988AE7}"/>
              </a:ext>
            </a:extLst>
          </p:cNvPr>
          <p:cNvSpPr>
            <a:spLocks noGrp="1"/>
          </p:cNvSpPr>
          <p:nvPr>
            <p:ph type="body" sz="quarter" idx="16"/>
          </p:nvPr>
        </p:nvSpPr>
        <p:spPr>
          <a:xfrm>
            <a:off x="253430" y="1375557"/>
            <a:ext cx="10604103" cy="4771789"/>
          </a:xfrm>
        </p:spPr>
        <p:txBody>
          <a:bodyPr numCol="2">
            <a:normAutofit fontScale="70000" lnSpcReduction="20000"/>
          </a:bodyPr>
          <a:lstStyle/>
          <a:p>
            <a:pPr marL="285750" indent="-285750" algn="just">
              <a:lnSpc>
                <a:spcPct val="150000"/>
              </a:lnSpc>
              <a:spcAft>
                <a:spcPts val="800"/>
              </a:spcAft>
              <a:buFont typeface="Courier New" panose="02070309020205020404" pitchFamily="49" charset="0"/>
              <a:buChar char="o"/>
            </a:pPr>
            <a:r>
              <a:rPr lang="es-ES" sz="1800" dirty="0">
                <a:effectLst/>
                <a:latin typeface="Josefin Sans" pitchFamily="2" charset="0"/>
                <a:ea typeface="Calibri" panose="020F0502020204030204" pitchFamily="34" charset="0"/>
              </a:rPr>
              <a:t>Un ejemplo de una nueva iniciativa psicológica llamada </a:t>
            </a:r>
            <a:r>
              <a:rPr lang="es-ES" sz="1800" dirty="0" err="1">
                <a:effectLst/>
                <a:latin typeface="Josefin Sans" pitchFamily="2" charset="0"/>
                <a:ea typeface="Calibri" panose="020F0502020204030204" pitchFamily="34" charset="0"/>
              </a:rPr>
              <a:t>Darn</a:t>
            </a:r>
            <a:r>
              <a:rPr lang="es-ES" sz="1800" dirty="0">
                <a:effectLst/>
                <a:latin typeface="Josefin Sans" pitchFamily="2" charset="0"/>
                <a:ea typeface="Calibri" panose="020F0502020204030204" pitchFamily="34" charset="0"/>
              </a:rPr>
              <a:t>, que esboza un nuevo programa de comportamiento para desarrollar mecanismos de afrontamiento y cambiar la mentalidad para "hablar de cambio". DARN son las siglas de "Deseo, Capacidad, Razón y Necesidad de cambio". Estas y otras medidas psicológicas se emplean actualmente en el servicio a través del trabajador de enlace. Hasta la fecha, estas iniciativas han dado resultados positivos y han provocado cambios alentadores en los usuarios del servicio. </a:t>
            </a:r>
          </a:p>
          <a:p>
            <a:pPr marL="285750" indent="-285750" algn="just">
              <a:lnSpc>
                <a:spcPct val="150000"/>
              </a:lnSpc>
              <a:spcAft>
                <a:spcPts val="800"/>
              </a:spcAft>
              <a:buFont typeface="Courier New" panose="02070309020205020404" pitchFamily="49" charset="0"/>
              <a:buChar char="o"/>
            </a:pPr>
            <a:r>
              <a:rPr lang="es-ES" sz="1800" dirty="0">
                <a:effectLst/>
                <a:latin typeface="Josefin Sans" pitchFamily="2" charset="0"/>
                <a:ea typeface="Calibri" panose="020F0502020204030204" pitchFamily="34" charset="0"/>
              </a:rPr>
              <a:t>Sin embargo, las demandas durante la pandemia de </a:t>
            </a:r>
            <a:r>
              <a:rPr lang="es-ES" sz="1800" dirty="0" err="1">
                <a:effectLst/>
                <a:latin typeface="Josefin Sans" pitchFamily="2" charset="0"/>
                <a:ea typeface="Calibri" panose="020F0502020204030204" pitchFamily="34" charset="0"/>
              </a:rPr>
              <a:t>Covid</a:t>
            </a:r>
            <a:r>
              <a:rPr lang="es-ES" sz="1800" dirty="0">
                <a:effectLst/>
                <a:latin typeface="Josefin Sans" pitchFamily="2" charset="0"/>
                <a:ea typeface="Calibri" panose="020F0502020204030204" pitchFamily="34" charset="0"/>
              </a:rPr>
              <a:t> dejan al servicio de salud muy al límite. Además, las secuelas de las situaciones de cuarentena sugieren que hay efectos duraderos en la salud mental.</a:t>
            </a:r>
          </a:p>
          <a:p>
            <a:pPr marL="285750" indent="-285750" algn="just">
              <a:lnSpc>
                <a:spcPct val="150000"/>
              </a:lnSpc>
              <a:spcAft>
                <a:spcPts val="800"/>
              </a:spcAft>
              <a:buFont typeface="Courier New" panose="02070309020205020404" pitchFamily="49" charset="0"/>
              <a:buChar char="o"/>
            </a:pPr>
            <a:r>
              <a:rPr lang="es-ES" sz="1800" dirty="0">
                <a:effectLst/>
                <a:latin typeface="Josefin Sans" pitchFamily="2" charset="0"/>
                <a:ea typeface="Calibri" panose="020F0502020204030204" pitchFamily="34" charset="0"/>
              </a:rPr>
              <a:t>La financiación es también un reto constante. Muchas de estas organizaciones llevan mucho tiempo sin financiación en las comunidades y ahora están sometidas a una presión adicional como consecuencia de la crisis financiera mundial y de Covid-19. </a:t>
            </a:r>
          </a:p>
          <a:p>
            <a:pPr marL="285750" indent="-285750" algn="just">
              <a:lnSpc>
                <a:spcPct val="150000"/>
              </a:lnSpc>
              <a:spcAft>
                <a:spcPts val="800"/>
              </a:spcAft>
              <a:buFont typeface="Courier New" panose="02070309020205020404" pitchFamily="49" charset="0"/>
              <a:buChar char="o"/>
            </a:pPr>
            <a:r>
              <a:rPr lang="es-ES" sz="1800" dirty="0">
                <a:effectLst/>
                <a:latin typeface="Josefin Sans" pitchFamily="2" charset="0"/>
                <a:ea typeface="Calibri" panose="020F0502020204030204" pitchFamily="34" charset="0"/>
              </a:rPr>
              <a:t>El éxito de la prescripción social no puede juzgarse únicamente en función del ahorro de costes o de los resultados clínicos, que son, en última instancia, el principal indicador que debe medirse. Se trata fundamentalmente de mejorar la calidad y el bienestar de las personas, sus familias y comunidades. </a:t>
            </a:r>
          </a:p>
          <a:p>
            <a:pPr marL="285750" indent="-285750" algn="just">
              <a:lnSpc>
                <a:spcPct val="150000"/>
              </a:lnSpc>
              <a:spcAft>
                <a:spcPts val="800"/>
              </a:spcAft>
              <a:buFont typeface="Courier New" panose="02070309020205020404" pitchFamily="49" charset="0"/>
              <a:buChar char="o"/>
            </a:pPr>
            <a:r>
              <a:rPr lang="es-ES" sz="1800" dirty="0">
                <a:effectLst/>
                <a:latin typeface="Josefin Sans" pitchFamily="2" charset="0"/>
                <a:ea typeface="Calibri" panose="020F0502020204030204" pitchFamily="34" charset="0"/>
              </a:rPr>
              <a:t>Aunque los resultados pueden ser difíciles de cuantificar, los estudios longitudinales evaluarán, con el tiempo, su verdadero impacto e influencia.</a:t>
            </a:r>
          </a:p>
          <a:p>
            <a:pPr marL="285750" indent="-285750" algn="just">
              <a:lnSpc>
                <a:spcPct val="150000"/>
              </a:lnSpc>
              <a:spcAft>
                <a:spcPts val="800"/>
              </a:spcAft>
              <a:buFont typeface="Courier New" panose="02070309020205020404" pitchFamily="49" charset="0"/>
              <a:buChar char="o"/>
            </a:pPr>
            <a:r>
              <a:rPr lang="es-ES" sz="1800" dirty="0">
                <a:effectLst/>
                <a:latin typeface="Josefin Sans" pitchFamily="2" charset="0"/>
                <a:ea typeface="Calibri" panose="020F0502020204030204" pitchFamily="34" charset="0"/>
              </a:rPr>
              <a:t>El Gobierno y los flujos de financiación son cruciales para su éxito continuado.</a:t>
            </a:r>
            <a:endParaRPr lang="en-GB" sz="1800" dirty="0">
              <a:effectLst/>
              <a:latin typeface="Josefin Sans" pitchFamily="2" charset="0"/>
              <a:ea typeface="Calibri" panose="020F0502020204030204" pitchFamily="34" charset="0"/>
            </a:endParaRPr>
          </a:p>
          <a:p>
            <a:pPr>
              <a:lnSpc>
                <a:spcPct val="15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7274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541422" y="1249680"/>
            <a:ext cx="11315297" cy="5608320"/>
          </a:xfrm>
        </p:spPr>
        <p:txBody>
          <a:bodyPr numCol="2" spcCol="180000">
            <a:normAutofit fontScale="25000" lnSpcReduction="20000"/>
          </a:bodyPr>
          <a:lstStyle/>
          <a:p>
            <a:pPr algn="just">
              <a:lnSpc>
                <a:spcPct val="150000"/>
              </a:lnSpc>
              <a:spcAft>
                <a:spcPts val="800"/>
              </a:spcAft>
            </a:pPr>
            <a:endParaRPr lang="en-GB" sz="2000" dirty="0">
              <a:effectLst/>
              <a:latin typeface="Josefin Sans" pitchFamily="2" charset="0"/>
              <a:ea typeface="Calibri" panose="020F0502020204030204" pitchFamily="34" charset="0"/>
            </a:endParaRPr>
          </a:p>
          <a:p>
            <a:pPr algn="just">
              <a:lnSpc>
                <a:spcPct val="150000"/>
              </a:lnSpc>
              <a:spcAft>
                <a:spcPts val="800"/>
              </a:spcAft>
            </a:pPr>
            <a:r>
              <a:rPr lang="es-ES" sz="6600" dirty="0">
                <a:effectLst/>
                <a:latin typeface="Josefin Sans" pitchFamily="2" charset="0"/>
                <a:ea typeface="Calibri" panose="020F0502020204030204" pitchFamily="34" charset="0"/>
              </a:rPr>
              <a:t>Celebremos tu aprendizaje desarrollando tu propia red de cuidados. </a:t>
            </a:r>
          </a:p>
          <a:p>
            <a:pPr algn="just">
              <a:lnSpc>
                <a:spcPct val="150000"/>
              </a:lnSpc>
              <a:spcAft>
                <a:spcPts val="800"/>
              </a:spcAft>
            </a:pPr>
            <a:r>
              <a:rPr lang="es-ES" sz="6600" dirty="0">
                <a:effectLst/>
                <a:latin typeface="Josefin Sans" pitchFamily="2" charset="0"/>
                <a:ea typeface="Calibri" panose="020F0502020204030204" pitchFamily="34" charset="0"/>
              </a:rPr>
              <a:t>Así que ahora te toca a ti...</a:t>
            </a:r>
          </a:p>
          <a:p>
            <a:pPr algn="just">
              <a:lnSpc>
                <a:spcPct val="150000"/>
              </a:lnSpc>
              <a:spcAft>
                <a:spcPts val="800"/>
              </a:spcAft>
            </a:pPr>
            <a:r>
              <a:rPr lang="es-ES" sz="6600" dirty="0">
                <a:effectLst/>
                <a:latin typeface="Josefin Sans" pitchFamily="2" charset="0"/>
                <a:ea typeface="Calibri" panose="020F0502020204030204" pitchFamily="34" charset="0"/>
                <a:cs typeface="Calibri" panose="020F0502020204030204" pitchFamily="34" charset="0"/>
              </a:rPr>
              <a:t>Para integrar la información y los ejemplos disponibles a lo largo de este tema, el proyecto ACTIVATE quiere que concibas una red de cuidados para uno de tus usuarios de tu organización. Hay muchos ejemplos para explorar en la web además de enlaces disponibles para ayudarte en esta tarea</a:t>
            </a:r>
          </a:p>
          <a:p>
            <a:pPr algn="just">
              <a:lnSpc>
                <a:spcPct val="150000"/>
              </a:lnSpc>
              <a:spcAft>
                <a:spcPts val="800"/>
              </a:spcAft>
            </a:pPr>
            <a:r>
              <a:rPr lang="es-ES" sz="6600" dirty="0">
                <a:effectLst/>
                <a:latin typeface="Josefin Sans" pitchFamily="2" charset="0"/>
                <a:ea typeface="Calibri" panose="020F0502020204030204" pitchFamily="34" charset="0"/>
                <a:cs typeface="Calibri" panose="020F0502020204030204" pitchFamily="34" charset="0"/>
              </a:rPr>
              <a:t>Uno de los socios de ACTIVATE, el NLDCHP, también muestra su propia red de atención dirigida por el usuario.</a:t>
            </a:r>
            <a:endParaRPr lang="en-GB" sz="6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s-ES"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s-ES"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s-ES" sz="6600" dirty="0">
                <a:latin typeface="Josefin Sans" pitchFamily="2" charset="0"/>
                <a:ea typeface="Calibri" panose="020F0502020204030204" pitchFamily="34" charset="0"/>
                <a:cs typeface="Times New Roman" panose="02020603050405020304" pitchFamily="18" charset="0"/>
              </a:rPr>
              <a:t>Para más información, consulte el siguiente enlace:</a:t>
            </a:r>
          </a:p>
          <a:p>
            <a:pPr>
              <a:lnSpc>
                <a:spcPct val="150000"/>
              </a:lnSpc>
              <a:spcAft>
                <a:spcPts val="800"/>
              </a:spcAft>
            </a:pPr>
            <a:r>
              <a:rPr lang="en-GB" sz="6600" u="sng" dirty="0">
                <a:solidFill>
                  <a:srgbClr val="0000FF"/>
                </a:solidFill>
                <a:latin typeface="Josefin Sans" pitchFamily="2" charset="0"/>
                <a:ea typeface="Calibri" panose="020F0502020204030204" pitchFamily="34" charset="0"/>
                <a:cs typeface="Calibri" panose="020F0502020204030204" pitchFamily="34" charset="0"/>
                <a:hlinkClick r:id="rId2"/>
              </a:rPr>
              <a:t>https://www.nationalvoices.org.uk/publications/our-publications/webs-care</a:t>
            </a:r>
            <a:r>
              <a:rPr lang="en-GB" sz="6600" u="sng" dirty="0">
                <a:solidFill>
                  <a:srgbClr val="0000FF"/>
                </a:solidFill>
                <a:latin typeface="Josefin Sans" pitchFamily="2" charset="0"/>
                <a:ea typeface="Calibri" panose="020F0502020204030204" pitchFamily="34" charset="0"/>
                <a:cs typeface="Calibri" panose="020F0502020204030204" pitchFamily="34" charset="0"/>
              </a:rPr>
              <a:t> </a:t>
            </a:r>
            <a:endParaRPr lang="en-GB" sz="6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8860" y="409546"/>
            <a:ext cx="3231718" cy="3211830"/>
          </a:xfrm>
          <a:prstGeom prst="rect">
            <a:avLst/>
          </a:prstGeom>
        </p:spPr>
      </p:pic>
      <p:pic>
        <p:nvPicPr>
          <p:cNvPr id="6" name="Picture 5">
            <a:extLst>
              <a:ext uri="{FF2B5EF4-FFF2-40B4-BE49-F238E27FC236}">
                <a16:creationId xmlns:a16="http://schemas.microsoft.com/office/drawing/2014/main" id="{59C16800-69E2-F458-9638-383C55226C0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85066" y="1681482"/>
            <a:ext cx="1299484" cy="1598703"/>
          </a:xfrm>
          <a:prstGeom prst="rect">
            <a:avLst/>
          </a:prstGeom>
          <a:noFill/>
          <a:ln>
            <a:noFill/>
          </a:ln>
        </p:spPr>
      </p:pic>
      <p:sp>
        <p:nvSpPr>
          <p:cNvPr id="5" name="Text Placeholder 3">
            <a:extLst>
              <a:ext uri="{FF2B5EF4-FFF2-40B4-BE49-F238E27FC236}">
                <a16:creationId xmlns:a16="http://schemas.microsoft.com/office/drawing/2014/main" id="{4B49DFB1-A7E8-DC7F-AA7E-DF2F31F83F16}"/>
              </a:ext>
            </a:extLst>
          </p:cNvPr>
          <p:cNvSpPr>
            <a:spLocks noGrp="1"/>
          </p:cNvSpPr>
          <p:nvPr>
            <p:ph type="body" sz="quarter" idx="17"/>
          </p:nvPr>
        </p:nvSpPr>
        <p:spPr>
          <a:xfrm>
            <a:off x="778882" y="409546"/>
            <a:ext cx="9523066" cy="729873"/>
          </a:xfrm>
        </p:spPr>
        <p:txBody>
          <a:bodyPr/>
          <a:lstStyle/>
          <a:p>
            <a:pPr algn="ct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a:t>
            </a:r>
            <a:r>
              <a:rPr lang="en-GB" dirty="0" err="1">
                <a:solidFill>
                  <a:srgbClr val="FFD243"/>
                </a:solidFill>
                <a:latin typeface="Amatic SC" panose="00000500000000000000" pitchFamily="2" charset="-79"/>
                <a:ea typeface="Calibri" panose="020F0502020204030204" pitchFamily="34" charset="0"/>
                <a:cs typeface="Amatic SC" panose="00000500000000000000" pitchFamily="2" charset="-79"/>
              </a:rPr>
              <a:t>Celebremos</a:t>
            </a: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a:t>
            </a:r>
            <a:r>
              <a:rPr lang="en-GB" dirty="0" err="1">
                <a:solidFill>
                  <a:srgbClr val="FFD243"/>
                </a:solidFill>
                <a:latin typeface="Amatic SC" panose="00000500000000000000" pitchFamily="2" charset="-79"/>
                <a:ea typeface="Calibri" panose="020F0502020204030204" pitchFamily="34" charset="0"/>
                <a:cs typeface="Amatic SC" panose="00000500000000000000" pitchFamily="2" charset="-79"/>
              </a:rPr>
              <a:t>el</a:t>
            </a: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a:t>
            </a:r>
            <a:r>
              <a:rPr lang="en-GB" dirty="0" err="1">
                <a:solidFill>
                  <a:srgbClr val="FFD243"/>
                </a:solidFill>
                <a:latin typeface="Amatic SC" panose="00000500000000000000" pitchFamily="2" charset="-79"/>
                <a:ea typeface="Calibri" panose="020F0502020204030204" pitchFamily="34" charset="0"/>
                <a:cs typeface="Amatic SC" panose="00000500000000000000" pitchFamily="2" charset="-79"/>
              </a:rPr>
              <a:t>aprendizaje</a:t>
            </a: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[rac6]</a:t>
            </a:r>
            <a:endParaRPr lang="en-US" sz="2400"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667743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DD36A98-4AFA-68C3-9CD5-FD5810886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77" y="165737"/>
            <a:ext cx="3337560" cy="123444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3">
            <a:extLst>
              <a:ext uri="{FF2B5EF4-FFF2-40B4-BE49-F238E27FC236}">
                <a16:creationId xmlns:a16="http://schemas.microsoft.com/office/drawing/2014/main" id="{EEABEAE4-9C60-E0A8-24AF-AAEA2795600A}"/>
              </a:ext>
            </a:extLst>
          </p:cNvPr>
          <p:cNvSpPr txBox="1">
            <a:spLocks/>
          </p:cNvSpPr>
          <p:nvPr/>
        </p:nvSpPr>
        <p:spPr bwMode="auto">
          <a:xfrm>
            <a:off x="1651216" y="165737"/>
            <a:ext cx="9523066" cy="83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50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solidFill>
                  <a:srgbClr val="FFD243"/>
                </a:solidFill>
                <a:latin typeface="Amatic SC" panose="00000500000000000000" pitchFamily="2" charset="-79"/>
                <a:ea typeface="Calibri" panose="020F0502020204030204" pitchFamily="34" charset="0"/>
                <a:cs typeface="Amatic SC" panose="00000500000000000000" pitchFamily="2" charset="-79"/>
              </a:rPr>
              <a:t> Celebremos el aprendizaje [rac6]</a:t>
            </a:r>
            <a:endParaRPr lang="en-US" sz="2400" dirty="0">
              <a:latin typeface="Amatic SC" panose="00000500000000000000" pitchFamily="2" charset="-79"/>
              <a:cs typeface="Amatic SC" panose="00000500000000000000" pitchFamily="2" charset="-79"/>
            </a:endParaRPr>
          </a:p>
        </p:txBody>
      </p:sp>
      <p:sp>
        <p:nvSpPr>
          <p:cNvPr id="7" name="Text Placeholder 2">
            <a:extLst>
              <a:ext uri="{FF2B5EF4-FFF2-40B4-BE49-F238E27FC236}">
                <a16:creationId xmlns:a16="http://schemas.microsoft.com/office/drawing/2014/main" id="{96B2D450-E60F-8DAA-1E84-FFBEB773175A}"/>
              </a:ext>
            </a:extLst>
          </p:cNvPr>
          <p:cNvSpPr>
            <a:spLocks noGrp="1"/>
          </p:cNvSpPr>
          <p:nvPr>
            <p:ph type="body" sz="quarter" idx="16"/>
          </p:nvPr>
        </p:nvSpPr>
        <p:spPr>
          <a:xfrm>
            <a:off x="410642" y="1203611"/>
            <a:ext cx="11198592" cy="5488651"/>
          </a:xfrm>
        </p:spPr>
        <p:txBody>
          <a:bodyPr numCol="2" spcCol="180000">
            <a:normAutofit fontScale="25000" lnSpcReduction="20000"/>
          </a:bodyPr>
          <a:lstStyle/>
          <a:p>
            <a:pPr>
              <a:lnSpc>
                <a:spcPct val="170000"/>
              </a:lnSpc>
              <a:spcAft>
                <a:spcPts val="800"/>
              </a:spcAft>
            </a:pPr>
            <a:r>
              <a:rPr lang="en-US" sz="5600" b="1" dirty="0">
                <a:effectLst/>
                <a:latin typeface="Josefin Sans" pitchFamily="2" charset="0"/>
                <a:ea typeface="Calibri" panose="020F0502020204030204" pitchFamily="34" charset="0"/>
                <a:cs typeface="Calibri" panose="020F0502020204030204" pitchFamily="34" charset="0"/>
              </a:rPr>
              <a:t>Nuevo </a:t>
            </a:r>
            <a:r>
              <a:rPr lang="en-US" sz="5600" b="1" dirty="0" err="1">
                <a:effectLst/>
                <a:latin typeface="Josefin Sans" pitchFamily="2" charset="0"/>
                <a:ea typeface="Calibri" panose="020F0502020204030204" pitchFamily="34" charset="0"/>
                <a:cs typeface="Calibri" panose="020F0502020204030204" pitchFamily="34" charset="0"/>
              </a:rPr>
              <a:t>albergue</a:t>
            </a:r>
            <a:r>
              <a:rPr lang="en-US" sz="5600" b="1" dirty="0">
                <a:effectLst/>
                <a:latin typeface="Josefin Sans" pitchFamily="2" charset="0"/>
                <a:ea typeface="Calibri" panose="020F0502020204030204" pitchFamily="34" charset="0"/>
                <a:cs typeface="Calibri" panose="020F0502020204030204" pitchFamily="34" charset="0"/>
              </a:rPr>
              <a:t> </a:t>
            </a:r>
            <a:r>
              <a:rPr lang="en-US" sz="5600" b="1" dirty="0" err="1">
                <a:effectLst/>
                <a:latin typeface="Josefin Sans" pitchFamily="2" charset="0"/>
                <a:ea typeface="Calibri" panose="020F0502020204030204" pitchFamily="34" charset="0"/>
                <a:cs typeface="Calibri" panose="020F0502020204030204" pitchFamily="34" charset="0"/>
              </a:rPr>
              <a:t>Duncairn</a:t>
            </a:r>
            <a:r>
              <a:rPr lang="en-US" sz="5600" b="1" dirty="0">
                <a:effectLst/>
                <a:latin typeface="Josefin Sans" pitchFamily="2" charset="0"/>
                <a:ea typeface="Calibri" panose="020F0502020204030204" pitchFamily="34" charset="0"/>
                <a:cs typeface="Calibri" panose="020F0502020204030204" pitchFamily="34" charset="0"/>
              </a:rPr>
              <a:t> Community Health Partnership</a:t>
            </a:r>
          </a:p>
          <a:p>
            <a:pPr algn="just">
              <a:lnSpc>
                <a:spcPct val="170000"/>
              </a:lnSpc>
              <a:spcAft>
                <a:spcPts val="800"/>
              </a:spcAft>
            </a:pPr>
            <a:r>
              <a:rPr lang="es-ES" sz="5200" dirty="0">
                <a:effectLst/>
                <a:latin typeface="Josefin Sans" pitchFamily="2" charset="0"/>
                <a:ea typeface="Calibri" panose="020F0502020204030204" pitchFamily="34" charset="0"/>
                <a:cs typeface="Calibri" panose="020F0502020204030204" pitchFamily="34" charset="0"/>
              </a:rPr>
              <a:t>El NLDCHP es un centro de vida saludable situado en el norte de Belfast y la experiencia garantiza que el personal es muy consciente de que, a medida que las personas atraviesan situaciones difíciles con problemas de salud continuos, hay picos y valles y, a veces, la necesidad puede superar la disponibilidad de servicios para abordarla. </a:t>
            </a:r>
          </a:p>
          <a:p>
            <a:pPr algn="just">
              <a:lnSpc>
                <a:spcPct val="170000"/>
              </a:lnSpc>
              <a:spcAft>
                <a:spcPts val="800"/>
              </a:spcAft>
            </a:pPr>
            <a:r>
              <a:rPr lang="es-ES" sz="5200" dirty="0">
                <a:effectLst/>
                <a:latin typeface="Josefin Sans" pitchFamily="2" charset="0"/>
                <a:ea typeface="Calibri" panose="020F0502020204030204" pitchFamily="34" charset="0"/>
                <a:cs typeface="Calibri" panose="020F0502020204030204" pitchFamily="34" charset="0"/>
              </a:rPr>
              <a:t>Por ello, utilizamos la plantilla de la red de cuidados con familias vulnerables para ilustrar y ayudar a identificar una serie de servicios de apoyo en su localidad.  </a:t>
            </a:r>
          </a:p>
          <a:p>
            <a:pPr algn="just">
              <a:lnSpc>
                <a:spcPct val="170000"/>
              </a:lnSpc>
              <a:spcAft>
                <a:spcPts val="800"/>
              </a:spcAft>
            </a:pPr>
            <a:r>
              <a:rPr lang="es-ES" sz="5200" dirty="0">
                <a:effectLst/>
                <a:latin typeface="Josefin Sans" pitchFamily="2" charset="0"/>
                <a:ea typeface="Calibri" panose="020F0502020204030204" pitchFamily="34" charset="0"/>
                <a:cs typeface="Calibri" panose="020F0502020204030204" pitchFamily="34" charset="0"/>
              </a:rPr>
              <a:t>En primer lugar, puede elegir un paciente o usuario de servicios con el que hayas trabajado o incluso desarrollar una red de atención para tu organización.  Para cada red de cuidados tendrá que detallar los antecedentes y el contexto en el que se utiliza el modelo.  Al diseñar la red de cuidados para su familia de servicios, el NLDCHP tuvo en cuenta lo siguiente:</a:t>
            </a:r>
          </a:p>
          <a:p>
            <a:pPr algn="just">
              <a:lnSpc>
                <a:spcPct val="170000"/>
              </a:lnSpc>
              <a:spcAft>
                <a:spcPts val="800"/>
              </a:spcAft>
            </a:pPr>
            <a:endParaRPr lang="es-ES" sz="5200" dirty="0">
              <a:latin typeface="Josefin Sans" pitchFamily="2" charset="0"/>
              <a:ea typeface="Times New Roman" panose="02020603050405020304" pitchFamily="18" charset="0"/>
              <a:cs typeface="Calibri" panose="020F0502020204030204" pitchFamily="34" charset="0"/>
            </a:endParaRPr>
          </a:p>
          <a:p>
            <a:pPr algn="just">
              <a:lnSpc>
                <a:spcPct val="170000"/>
              </a:lnSpc>
              <a:spcAft>
                <a:spcPts val="800"/>
              </a:spcAft>
            </a:pPr>
            <a:endParaRPr lang="es-ES" sz="5200" dirty="0">
              <a:latin typeface="Josefin Sans" pitchFamily="2" charset="0"/>
              <a:ea typeface="Times New Roman" panose="02020603050405020304" pitchFamily="18" charset="0"/>
              <a:cs typeface="Calibri" panose="020F0502020204030204" pitchFamily="34" charset="0"/>
            </a:endParaRPr>
          </a:p>
          <a:p>
            <a:pPr algn="just">
              <a:lnSpc>
                <a:spcPct val="170000"/>
              </a:lnSpc>
              <a:spcAft>
                <a:spcPts val="800"/>
              </a:spcAft>
            </a:pPr>
            <a:endParaRPr lang="es-ES" sz="5200" dirty="0">
              <a:latin typeface="Josefin Sans" pitchFamily="2" charset="0"/>
              <a:ea typeface="Times New Roman" panose="02020603050405020304" pitchFamily="18" charset="0"/>
              <a:cs typeface="Calibri" panose="020F0502020204030204" pitchFamily="34" charset="0"/>
            </a:endParaRPr>
          </a:p>
          <a:p>
            <a:pPr algn="just">
              <a:lnSpc>
                <a:spcPct val="170000"/>
              </a:lnSpc>
              <a:spcAft>
                <a:spcPts val="800"/>
              </a:spcAft>
            </a:pPr>
            <a:endParaRPr lang="es-ES" sz="5200" dirty="0">
              <a:latin typeface="Josefin Sans" pitchFamily="2" charset="0"/>
              <a:ea typeface="Times New Roman" panose="02020603050405020304" pitchFamily="18" charset="0"/>
              <a:cs typeface="Calibri" panose="020F0502020204030204" pitchFamily="34" charset="0"/>
            </a:endParaRPr>
          </a:p>
          <a:p>
            <a:pPr algn="just">
              <a:lnSpc>
                <a:spcPct val="170000"/>
              </a:lnSpc>
              <a:spcAft>
                <a:spcPts val="800"/>
              </a:spcAft>
            </a:pPr>
            <a:endParaRPr lang="es-ES" sz="5200" dirty="0">
              <a:latin typeface="Josefin Sans" pitchFamily="2" charset="0"/>
              <a:ea typeface="Times New Roman" panose="02020603050405020304" pitchFamily="18" charset="0"/>
              <a:cs typeface="Calibri" panose="020F0502020204030204" pitchFamily="34" charset="0"/>
            </a:endParaRPr>
          </a:p>
          <a:p>
            <a:pPr marL="685800" lvl="0" indent="-685800" algn="just">
              <a:lnSpc>
                <a:spcPct val="170000"/>
              </a:lnSpc>
              <a:spcBef>
                <a:spcPts val="600"/>
              </a:spcBef>
              <a:buFont typeface="Wingdings" panose="05000000000000000000" pitchFamily="2" charset="2"/>
              <a:buChar char="ü"/>
            </a:pPr>
            <a:r>
              <a:rPr lang="es-ES" sz="5200" dirty="0">
                <a:latin typeface="Josefin Sans" pitchFamily="2" charset="0"/>
                <a:ea typeface="Times New Roman" panose="02020603050405020304" pitchFamily="18" charset="0"/>
              </a:rPr>
              <a:t>La composición de los miembros de la familia, las edades, incluyendo cualquier problema emergente de salud o atención social.</a:t>
            </a:r>
          </a:p>
          <a:p>
            <a:pPr lvl="0" algn="just">
              <a:lnSpc>
                <a:spcPct val="170000"/>
              </a:lnSpc>
              <a:spcBef>
                <a:spcPts val="600"/>
              </a:spcBef>
            </a:pPr>
            <a:endParaRPr lang="en-GB" sz="5200" dirty="0">
              <a:latin typeface="Josefin Sans" pitchFamily="2" charset="0"/>
              <a:ea typeface="Times New Roman" panose="02020603050405020304" pitchFamily="18" charset="0"/>
            </a:endParaRPr>
          </a:p>
          <a:p>
            <a:pPr marL="685800" lvl="0" indent="-685800" algn="just">
              <a:lnSpc>
                <a:spcPct val="120000"/>
              </a:lnSpc>
              <a:spcBef>
                <a:spcPts val="600"/>
              </a:spcBef>
              <a:buFont typeface="Wingdings" panose="05000000000000000000" pitchFamily="2" charset="2"/>
              <a:buChar char="ü"/>
            </a:pPr>
            <a:r>
              <a:rPr lang="en-GB" sz="5200" dirty="0">
                <a:latin typeface="Josefin Sans" pitchFamily="2" charset="0"/>
                <a:ea typeface="Times New Roman" panose="02020603050405020304" pitchFamily="18" charset="0"/>
              </a:rPr>
              <a:t> </a:t>
            </a:r>
            <a:r>
              <a:rPr lang="es-ES" sz="5200" dirty="0">
                <a:effectLst/>
                <a:latin typeface="Josefin Sans" pitchFamily="2" charset="0"/>
                <a:ea typeface="Times New Roman" panose="02020603050405020304" pitchFamily="18" charset="0"/>
              </a:rPr>
              <a:t>Su ubicación y el entorno que le rodea: enlaces de transporte, tiendas, instalaciones, parques, espacios verdes.</a:t>
            </a:r>
            <a:endParaRPr lang="en-GB" sz="5200" dirty="0">
              <a:effectLst/>
              <a:latin typeface="Josefin Sans" pitchFamily="2" charset="0"/>
              <a:ea typeface="Times New Roman" panose="02020603050405020304" pitchFamily="18" charset="0"/>
            </a:endParaRPr>
          </a:p>
          <a:p>
            <a:pPr lvl="0" algn="just">
              <a:lnSpc>
                <a:spcPct val="120000"/>
              </a:lnSpc>
              <a:spcBef>
                <a:spcPts val="600"/>
              </a:spcBef>
            </a:pPr>
            <a:r>
              <a:rPr lang="en-GB" sz="5200" dirty="0">
                <a:effectLst/>
                <a:latin typeface="Josefin Sans" pitchFamily="2" charset="0"/>
                <a:ea typeface="Times New Roman" panose="02020603050405020304" pitchFamily="18" charset="0"/>
              </a:rPr>
              <a:t>      </a:t>
            </a:r>
          </a:p>
          <a:p>
            <a:pPr marL="685800" lvl="0" indent="-685800" algn="just">
              <a:lnSpc>
                <a:spcPct val="120000"/>
              </a:lnSpc>
              <a:spcBef>
                <a:spcPts val="600"/>
              </a:spcBef>
              <a:buFont typeface="Wingdings" panose="05000000000000000000" pitchFamily="2" charset="2"/>
              <a:buChar char="ü"/>
            </a:pPr>
            <a:r>
              <a:rPr lang="es-ES" sz="5200" dirty="0">
                <a:latin typeface="Josefin Sans" pitchFamily="2" charset="0"/>
                <a:ea typeface="Times New Roman" panose="02020603050405020304" pitchFamily="18" charset="0"/>
              </a:rPr>
              <a:t> Su situación en cuanto a la vivienda -social, privada de alquiler-, ¿se ajusta a sus necesidades?</a:t>
            </a:r>
          </a:p>
          <a:p>
            <a:pPr lvl="0" algn="just">
              <a:lnSpc>
                <a:spcPct val="120000"/>
              </a:lnSpc>
              <a:spcBef>
                <a:spcPts val="600"/>
              </a:spcBef>
            </a:pPr>
            <a:endParaRPr lang="en-GB" sz="5200" dirty="0">
              <a:effectLst/>
              <a:latin typeface="Josefin Sans" pitchFamily="2" charset="0"/>
              <a:ea typeface="Times New Roman" panose="02020603050405020304" pitchFamily="18" charset="0"/>
            </a:endParaRPr>
          </a:p>
          <a:p>
            <a:pPr marL="685800" indent="-685800" algn="just">
              <a:lnSpc>
                <a:spcPct val="120000"/>
              </a:lnSpc>
              <a:spcBef>
                <a:spcPts val="600"/>
              </a:spcBef>
              <a:buFont typeface="Wingdings" panose="05000000000000000000" pitchFamily="2" charset="2"/>
              <a:buChar char="ü"/>
            </a:pPr>
            <a:r>
              <a:rPr lang="en-GB" sz="5200" dirty="0">
                <a:latin typeface="Josefin Sans" pitchFamily="2" charset="0"/>
                <a:ea typeface="Times New Roman" panose="02020603050405020304" pitchFamily="18" charset="0"/>
              </a:rPr>
              <a:t> </a:t>
            </a:r>
            <a:r>
              <a:rPr lang="es-ES" sz="5200" dirty="0">
                <a:effectLst/>
                <a:latin typeface="Josefin Sans" pitchFamily="2" charset="0"/>
                <a:ea typeface="Times New Roman" panose="02020603050405020304" pitchFamily="18" charset="0"/>
              </a:rPr>
              <a:t>Su comunidad y los sistemas de apoyo que puedan tener.</a:t>
            </a:r>
          </a:p>
          <a:p>
            <a:pPr algn="just">
              <a:lnSpc>
                <a:spcPct val="120000"/>
              </a:lnSpc>
              <a:spcBef>
                <a:spcPts val="600"/>
              </a:spcBef>
            </a:pPr>
            <a:endParaRPr lang="en-GB" sz="5200" dirty="0">
              <a:latin typeface="Josefin Sans" pitchFamily="2" charset="0"/>
              <a:ea typeface="Times New Roman" panose="02020603050405020304" pitchFamily="18" charset="0"/>
            </a:endParaRPr>
          </a:p>
          <a:p>
            <a:pPr marL="685800" indent="-685800" algn="just">
              <a:lnSpc>
                <a:spcPct val="120000"/>
              </a:lnSpc>
              <a:spcBef>
                <a:spcPts val="600"/>
              </a:spcBef>
              <a:buFont typeface="Wingdings" panose="05000000000000000000" pitchFamily="2" charset="2"/>
              <a:buChar char="ü"/>
            </a:pPr>
            <a:r>
              <a:rPr lang="es-ES" sz="5200" dirty="0">
                <a:effectLst/>
                <a:latin typeface="Josefin Sans" pitchFamily="2" charset="0"/>
                <a:ea typeface="Calibri" panose="020F0502020204030204" pitchFamily="34" charset="0"/>
                <a:cs typeface="Calibri" panose="020F0502020204030204" pitchFamily="34" charset="0"/>
              </a:rPr>
              <a:t>Esta información de referencia se utiliza para diseñar y desarrollar la red de atención, explorando los activos y recursos comunitarios disponibles que la familia podría utilizar o ya ha utilizado junto con los apoyos legales más formales. </a:t>
            </a:r>
            <a:endParaRPr lang="en-GB" sz="5200" dirty="0">
              <a:latin typeface="Josefin Sans" pitchFamily="2" charset="0"/>
              <a:ea typeface="Times New Roman" panose="02020603050405020304" pitchFamily="18" charset="0"/>
            </a:endParaRPr>
          </a:p>
          <a:p>
            <a:pPr lvl="0">
              <a:lnSpc>
                <a:spcPct val="170000"/>
              </a:lnSpc>
            </a:pPr>
            <a:r>
              <a:rPr lang="en-GB" sz="5200" dirty="0">
                <a:effectLst/>
                <a:latin typeface="Josefin Sans" pitchFamily="2" charset="0"/>
                <a:ea typeface="Times New Roman" panose="02020603050405020304" pitchFamily="18" charset="0"/>
              </a:rPr>
              <a:t>       </a:t>
            </a:r>
          </a:p>
          <a:p>
            <a:pPr lvl="0">
              <a:lnSpc>
                <a:spcPct val="170000"/>
              </a:lnSpc>
            </a:pPr>
            <a:r>
              <a:rPr lang="en-GB" sz="5200" dirty="0">
                <a:latin typeface="Josefin Sans" pitchFamily="2" charset="0"/>
                <a:ea typeface="Times New Roman" panose="02020603050405020304" pitchFamily="18" charset="0"/>
              </a:rPr>
              <a:t>   </a:t>
            </a:r>
          </a:p>
          <a:p>
            <a:pPr marL="342900" lvl="0" indent="-342900">
              <a:lnSpc>
                <a:spcPct val="170000"/>
              </a:lnSpc>
              <a:buFont typeface="Symbol" panose="05050102010706020507" pitchFamily="18" charset="2"/>
              <a:buChar char=""/>
            </a:pPr>
            <a:endParaRPr lang="en-GB" sz="4800" dirty="0">
              <a:effectLst/>
              <a:latin typeface="Josefin Sans" pitchFamily="2" charset="0"/>
              <a:ea typeface="Times New Roman" panose="02020603050405020304" pitchFamily="18" charset="0"/>
            </a:endParaRPr>
          </a:p>
          <a:p>
            <a:pPr>
              <a:lnSpc>
                <a:spcPct val="170000"/>
              </a:lnSpc>
            </a:pPr>
            <a:endParaRPr lang="en-GB" sz="48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4800" dirty="0">
              <a:effectLst/>
              <a:latin typeface="Josefin Sans" pitchFamily="2" charset="0"/>
              <a:ea typeface="Times New Roman" panose="02020603050405020304" pitchFamily="18" charset="0"/>
            </a:endParaRPr>
          </a:p>
          <a:p>
            <a:pPr>
              <a:lnSpc>
                <a:spcPct val="15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5807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351FC7-B59D-4FF6-8206-222F4D531EDB}"/>
              </a:ext>
            </a:extLst>
          </p:cNvPr>
          <p:cNvSpPr>
            <a:spLocks noGrp="1"/>
          </p:cNvSpPr>
          <p:nvPr>
            <p:ph type="body" sz="quarter" idx="16"/>
          </p:nvPr>
        </p:nvSpPr>
        <p:spPr/>
        <p:txBody>
          <a:bodyPr/>
          <a:lstStyle/>
          <a:p>
            <a:endParaRPr lang="en-GB" dirty="0"/>
          </a:p>
        </p:txBody>
      </p:sp>
      <p:pic>
        <p:nvPicPr>
          <p:cNvPr id="6" name="Picture 5" descr="Timeline&#10;&#10;Description automatically generated">
            <a:extLst>
              <a:ext uri="{FF2B5EF4-FFF2-40B4-BE49-F238E27FC236}">
                <a16:creationId xmlns:a16="http://schemas.microsoft.com/office/drawing/2014/main" id="{74945168-C30C-453D-883F-FE9CB1682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62" y="1066801"/>
            <a:ext cx="10723417" cy="5471322"/>
          </a:xfrm>
          <a:prstGeom prst="rect">
            <a:avLst/>
          </a:prstGeom>
        </p:spPr>
      </p:pic>
      <p:sp>
        <p:nvSpPr>
          <p:cNvPr id="5" name="Text Placeholder 2">
            <a:extLst>
              <a:ext uri="{FF2B5EF4-FFF2-40B4-BE49-F238E27FC236}">
                <a16:creationId xmlns:a16="http://schemas.microsoft.com/office/drawing/2014/main" id="{720B8F3F-02C2-3F9D-9866-85C230DAB3C9}"/>
              </a:ext>
            </a:extLst>
          </p:cNvPr>
          <p:cNvSpPr>
            <a:spLocks noGrp="1"/>
          </p:cNvSpPr>
          <p:nvPr>
            <p:ph type="body" sz="quarter" idx="17"/>
          </p:nvPr>
        </p:nvSpPr>
        <p:spPr>
          <a:xfrm>
            <a:off x="512962" y="336928"/>
            <a:ext cx="10512420" cy="729873"/>
          </a:xfrm>
        </p:spPr>
        <p:txBody>
          <a:bodyPr/>
          <a:lstStyle/>
          <a:p>
            <a:pPr algn="ctr"/>
            <a:r>
              <a:rPr lang="es-ES" sz="4000" dirty="0"/>
              <a:t>Información de fondo y contexto</a:t>
            </a:r>
          </a:p>
        </p:txBody>
      </p:sp>
    </p:spTree>
    <p:extLst>
      <p:ext uri="{BB962C8B-B14F-4D97-AF65-F5344CB8AC3E}">
        <p14:creationId xmlns:p14="http://schemas.microsoft.com/office/powerpoint/2010/main" val="2477090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1A165-2524-44F4-8F65-0B773B8EDB38}"/>
              </a:ext>
            </a:extLst>
          </p:cNvPr>
          <p:cNvSpPr>
            <a:spLocks noGrp="1"/>
          </p:cNvSpPr>
          <p:nvPr>
            <p:ph type="body" sz="quarter" idx="16"/>
          </p:nvPr>
        </p:nvSpPr>
        <p:spPr/>
        <p:txBody>
          <a:bodyPr/>
          <a:lstStyle/>
          <a:p>
            <a:endParaRPr lang="en-GB"/>
          </a:p>
        </p:txBody>
      </p:sp>
      <p:pic>
        <p:nvPicPr>
          <p:cNvPr id="4" name="Graphic 25">
            <a:extLst>
              <a:ext uri="{FF2B5EF4-FFF2-40B4-BE49-F238E27FC236}">
                <a16:creationId xmlns:a16="http://schemas.microsoft.com/office/drawing/2014/main" id="{6469E4D0-A8F4-4132-BC33-518CED5E34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8461" y="1508064"/>
            <a:ext cx="10512420" cy="4771789"/>
          </a:xfrm>
          <a:prstGeom prst="rect">
            <a:avLst/>
          </a:prstGeom>
        </p:spPr>
      </p:pic>
      <p:sp>
        <p:nvSpPr>
          <p:cNvPr id="6" name="Text Placeholder 2">
            <a:extLst>
              <a:ext uri="{FF2B5EF4-FFF2-40B4-BE49-F238E27FC236}">
                <a16:creationId xmlns:a16="http://schemas.microsoft.com/office/drawing/2014/main" id="{C044A659-841C-4F15-096A-DF56B4D65820}"/>
              </a:ext>
            </a:extLst>
          </p:cNvPr>
          <p:cNvSpPr>
            <a:spLocks noGrp="1"/>
          </p:cNvSpPr>
          <p:nvPr>
            <p:ph type="body" sz="quarter" idx="17"/>
          </p:nvPr>
        </p:nvSpPr>
        <p:spPr>
          <a:xfrm>
            <a:off x="618461" y="681519"/>
            <a:ext cx="10512420" cy="729873"/>
          </a:xfrm>
        </p:spPr>
        <p:txBody>
          <a:bodyPr/>
          <a:lstStyle/>
          <a:p>
            <a:pPr algn="ctr"/>
            <a:r>
              <a:rPr lang="en-GB" dirty="0"/>
              <a:t>Red de </a:t>
            </a:r>
            <a:r>
              <a:rPr lang="en-GB" dirty="0" err="1"/>
              <a:t>cuidados</a:t>
            </a:r>
            <a:endParaRPr lang="en-GB" dirty="0"/>
          </a:p>
        </p:txBody>
      </p:sp>
    </p:spTree>
    <p:extLst>
      <p:ext uri="{BB962C8B-B14F-4D97-AF65-F5344CB8AC3E}">
        <p14:creationId xmlns:p14="http://schemas.microsoft.com/office/powerpoint/2010/main" val="1520006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8E0BF2-E52C-0CAA-1ECD-3AD7D147CC55}"/>
              </a:ext>
            </a:extLst>
          </p:cNvPr>
          <p:cNvSpPr>
            <a:spLocks noGrp="1"/>
          </p:cNvSpPr>
          <p:nvPr>
            <p:ph type="body" sz="quarter" idx="17"/>
          </p:nvPr>
        </p:nvSpPr>
        <p:spPr>
          <a:xfrm>
            <a:off x="315186" y="386370"/>
            <a:ext cx="2386679" cy="1982349"/>
          </a:xfrm>
        </p:spPr>
        <p:txBody>
          <a:bodyPr/>
          <a:lstStyle/>
          <a:p>
            <a:pPr algn="ctr"/>
            <a:r>
              <a:rPr lang="es-ES" dirty="0"/>
              <a:t>Plantilla de la red de cuidados </a:t>
            </a:r>
            <a:endParaRPr lang="en-GB" dirty="0"/>
          </a:p>
          <a:p>
            <a:endParaRPr lang="en-US" dirty="0"/>
          </a:p>
        </p:txBody>
      </p:sp>
      <p:grpSp>
        <p:nvGrpSpPr>
          <p:cNvPr id="210" name="Group 209">
            <a:extLst>
              <a:ext uri="{FF2B5EF4-FFF2-40B4-BE49-F238E27FC236}">
                <a16:creationId xmlns:a16="http://schemas.microsoft.com/office/drawing/2014/main" id="{D4A56099-0E0C-5A30-CE42-60DE5ACD21C1}"/>
              </a:ext>
            </a:extLst>
          </p:cNvPr>
          <p:cNvGrpSpPr/>
          <p:nvPr/>
        </p:nvGrpSpPr>
        <p:grpSpPr>
          <a:xfrm>
            <a:off x="2541998" y="363555"/>
            <a:ext cx="8590460" cy="6130890"/>
            <a:chOff x="-17781631" y="-3630839"/>
            <a:chExt cx="5918282" cy="5331891"/>
          </a:xfrm>
        </p:grpSpPr>
        <p:sp>
          <p:nvSpPr>
            <p:cNvPr id="211" name="Freeform 210">
              <a:extLst>
                <a:ext uri="{FF2B5EF4-FFF2-40B4-BE49-F238E27FC236}">
                  <a16:creationId xmlns:a16="http://schemas.microsoft.com/office/drawing/2014/main" id="{07A11543-9551-23B9-3916-701B4DEEDE02}"/>
                </a:ext>
              </a:extLst>
            </p:cNvPr>
            <p:cNvSpPr/>
            <p:nvPr/>
          </p:nvSpPr>
          <p:spPr>
            <a:xfrm>
              <a:off x="-13628479" y="-1648891"/>
              <a:ext cx="200907" cy="182867"/>
            </a:xfrm>
            <a:custGeom>
              <a:avLst/>
              <a:gdLst>
                <a:gd name="connsiteX0" fmla="*/ 8037 w 200907"/>
                <a:gd name="connsiteY0" fmla="*/ 25491 h 182867"/>
                <a:gd name="connsiteX1" fmla="*/ 83660 w 200907"/>
                <a:gd name="connsiteY1" fmla="*/ 31901 h 182867"/>
                <a:gd name="connsiteX2" fmla="*/ 137494 w 200907"/>
                <a:gd name="connsiteY2" fmla="*/ 38310 h 182867"/>
                <a:gd name="connsiteX3" fmla="*/ 161847 w 200907"/>
                <a:gd name="connsiteY3" fmla="*/ 39592 h 182867"/>
                <a:gd name="connsiteX4" fmla="*/ 149029 w 200907"/>
                <a:gd name="connsiteY4" fmla="*/ 74204 h 182867"/>
                <a:gd name="connsiteX5" fmla="*/ 134930 w 200907"/>
                <a:gd name="connsiteY5" fmla="*/ 108816 h 182867"/>
                <a:gd name="connsiteX6" fmla="*/ 120831 w 200907"/>
                <a:gd name="connsiteY6" fmla="*/ 175476 h 182867"/>
                <a:gd name="connsiteX7" fmla="*/ 136212 w 200907"/>
                <a:gd name="connsiteY7" fmla="*/ 181885 h 182867"/>
                <a:gd name="connsiteX8" fmla="*/ 178510 w 200907"/>
                <a:gd name="connsiteY8" fmla="*/ 102406 h 182867"/>
                <a:gd name="connsiteX9" fmla="*/ 197736 w 200907"/>
                <a:gd name="connsiteY9" fmla="*/ 24210 h 182867"/>
                <a:gd name="connsiteX10" fmla="*/ 129803 w 200907"/>
                <a:gd name="connsiteY10" fmla="*/ 3699 h 182867"/>
                <a:gd name="connsiteX11" fmla="*/ 9319 w 200907"/>
                <a:gd name="connsiteY11" fmla="*/ 4981 h 182867"/>
                <a:gd name="connsiteX12" fmla="*/ 8037 w 200907"/>
                <a:gd name="connsiteY12" fmla="*/ 25491 h 182867"/>
                <a:gd name="connsiteX13" fmla="*/ 8037 w 200907"/>
                <a:gd name="connsiteY13" fmla="*/ 25491 h 1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907" h="182867">
                  <a:moveTo>
                    <a:pt x="8037" y="25491"/>
                  </a:moveTo>
                  <a:cubicBezTo>
                    <a:pt x="32391" y="29337"/>
                    <a:pt x="58025" y="29337"/>
                    <a:pt x="83660" y="31901"/>
                  </a:cubicBezTo>
                  <a:cubicBezTo>
                    <a:pt x="101605" y="33183"/>
                    <a:pt x="119549" y="35747"/>
                    <a:pt x="137494" y="38310"/>
                  </a:cubicBezTo>
                  <a:cubicBezTo>
                    <a:pt x="142621" y="39592"/>
                    <a:pt x="166974" y="47284"/>
                    <a:pt x="161847" y="39592"/>
                  </a:cubicBezTo>
                  <a:cubicBezTo>
                    <a:pt x="163129" y="42156"/>
                    <a:pt x="150311" y="71640"/>
                    <a:pt x="149029" y="74204"/>
                  </a:cubicBezTo>
                  <a:cubicBezTo>
                    <a:pt x="145184" y="85741"/>
                    <a:pt x="140057" y="97279"/>
                    <a:pt x="134930" y="108816"/>
                  </a:cubicBezTo>
                  <a:cubicBezTo>
                    <a:pt x="127240" y="130608"/>
                    <a:pt x="111859" y="152401"/>
                    <a:pt x="120831" y="175476"/>
                  </a:cubicBezTo>
                  <a:cubicBezTo>
                    <a:pt x="123395" y="181885"/>
                    <a:pt x="129803" y="184449"/>
                    <a:pt x="136212" y="181885"/>
                  </a:cubicBezTo>
                  <a:cubicBezTo>
                    <a:pt x="163129" y="169066"/>
                    <a:pt x="168256" y="128044"/>
                    <a:pt x="178510" y="102406"/>
                  </a:cubicBezTo>
                  <a:cubicBezTo>
                    <a:pt x="186200" y="83177"/>
                    <a:pt x="209272" y="46002"/>
                    <a:pt x="197736" y="24210"/>
                  </a:cubicBezTo>
                  <a:cubicBezTo>
                    <a:pt x="186200" y="3699"/>
                    <a:pt x="149029" y="6262"/>
                    <a:pt x="129803" y="3699"/>
                  </a:cubicBezTo>
                  <a:cubicBezTo>
                    <a:pt x="90069" y="-147"/>
                    <a:pt x="47772" y="-2711"/>
                    <a:pt x="9319" y="4981"/>
                  </a:cubicBezTo>
                  <a:cubicBezTo>
                    <a:pt x="-2216" y="6262"/>
                    <a:pt x="-3498" y="24210"/>
                    <a:pt x="8037" y="25491"/>
                  </a:cubicBezTo>
                  <a:lnTo>
                    <a:pt x="8037" y="25491"/>
                  </a:lnTo>
                  <a:close/>
                </a:path>
              </a:pathLst>
            </a:custGeom>
            <a:solidFill>
              <a:srgbClr val="313031"/>
            </a:solidFill>
            <a:ln w="128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A4D36AE8-7396-DE42-0926-2CDB1A250B9B}"/>
                </a:ext>
              </a:extLst>
            </p:cNvPr>
            <p:cNvSpPr/>
            <p:nvPr/>
          </p:nvSpPr>
          <p:spPr>
            <a:xfrm>
              <a:off x="-13732812" y="-1574811"/>
              <a:ext cx="194566" cy="168519"/>
            </a:xfrm>
            <a:custGeom>
              <a:avLst/>
              <a:gdLst>
                <a:gd name="connsiteX0" fmla="*/ 187994 w 194566"/>
                <a:gd name="connsiteY0" fmla="*/ 124 h 168519"/>
                <a:gd name="connsiteX1" fmla="*/ 3423 w 194566"/>
                <a:gd name="connsiteY1" fmla="*/ 143698 h 168519"/>
                <a:gd name="connsiteX2" fmla="*/ 34184 w 194566"/>
                <a:gd name="connsiteY2" fmla="*/ 147544 h 168519"/>
                <a:gd name="connsiteX3" fmla="*/ 32903 w 194566"/>
                <a:gd name="connsiteY3" fmla="*/ 141135 h 168519"/>
                <a:gd name="connsiteX4" fmla="*/ 27776 w 194566"/>
                <a:gd name="connsiteY4" fmla="*/ 136007 h 168519"/>
                <a:gd name="connsiteX5" fmla="*/ 22649 w 194566"/>
                <a:gd name="connsiteY5" fmla="*/ 134725 h 168519"/>
                <a:gd name="connsiteX6" fmla="*/ 32903 w 194566"/>
                <a:gd name="connsiteY6" fmla="*/ 160364 h 168519"/>
                <a:gd name="connsiteX7" fmla="*/ 108526 w 194566"/>
                <a:gd name="connsiteY7" fmla="*/ 77039 h 168519"/>
                <a:gd name="connsiteX8" fmla="*/ 191839 w 194566"/>
                <a:gd name="connsiteY8" fmla="*/ 12943 h 168519"/>
                <a:gd name="connsiteX9" fmla="*/ 187994 w 194566"/>
                <a:gd name="connsiteY9" fmla="*/ 124 h 168519"/>
                <a:gd name="connsiteX10" fmla="*/ 187994 w 194566"/>
                <a:gd name="connsiteY10" fmla="*/ 124 h 16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566" h="168519">
                  <a:moveTo>
                    <a:pt x="187994" y="124"/>
                  </a:moveTo>
                  <a:cubicBezTo>
                    <a:pt x="113653" y="5251"/>
                    <a:pt x="43157" y="86012"/>
                    <a:pt x="3423" y="143698"/>
                  </a:cubicBezTo>
                  <a:cubicBezTo>
                    <a:pt x="-14522" y="170619"/>
                    <a:pt x="44439" y="180874"/>
                    <a:pt x="34184" y="147544"/>
                  </a:cubicBezTo>
                  <a:cubicBezTo>
                    <a:pt x="34184" y="144980"/>
                    <a:pt x="32903" y="143698"/>
                    <a:pt x="32903" y="141135"/>
                  </a:cubicBezTo>
                  <a:cubicBezTo>
                    <a:pt x="32903" y="138571"/>
                    <a:pt x="30339" y="137289"/>
                    <a:pt x="27776" y="136007"/>
                  </a:cubicBezTo>
                  <a:cubicBezTo>
                    <a:pt x="26494" y="136007"/>
                    <a:pt x="23931" y="134725"/>
                    <a:pt x="22649" y="134725"/>
                  </a:cubicBezTo>
                  <a:cubicBezTo>
                    <a:pt x="26494" y="143698"/>
                    <a:pt x="29057" y="151390"/>
                    <a:pt x="32903" y="160364"/>
                  </a:cubicBezTo>
                  <a:cubicBezTo>
                    <a:pt x="54692" y="129598"/>
                    <a:pt x="80327" y="101395"/>
                    <a:pt x="108526" y="77039"/>
                  </a:cubicBezTo>
                  <a:cubicBezTo>
                    <a:pt x="135443" y="53964"/>
                    <a:pt x="168768" y="38581"/>
                    <a:pt x="191839" y="12943"/>
                  </a:cubicBezTo>
                  <a:cubicBezTo>
                    <a:pt x="196966" y="7815"/>
                    <a:pt x="194402" y="-1158"/>
                    <a:pt x="187994" y="124"/>
                  </a:cubicBezTo>
                  <a:lnTo>
                    <a:pt x="187994" y="124"/>
                  </a:lnTo>
                  <a:close/>
                </a:path>
              </a:pathLst>
            </a:custGeom>
            <a:solidFill>
              <a:srgbClr val="313031"/>
            </a:solidFill>
            <a:ln w="1281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C61AB8E-64C9-01EB-E38F-8A1194889A11}"/>
                </a:ext>
              </a:extLst>
            </p:cNvPr>
            <p:cNvSpPr/>
            <p:nvPr/>
          </p:nvSpPr>
          <p:spPr>
            <a:xfrm>
              <a:off x="-17781631" y="-2450871"/>
              <a:ext cx="1711166" cy="1020102"/>
            </a:xfrm>
            <a:custGeom>
              <a:avLst/>
              <a:gdLst>
                <a:gd name="connsiteX0" fmla="*/ 1570783 w 1711166"/>
                <a:gd name="connsiteY0" fmla="*/ 231380 h 1020102"/>
                <a:gd name="connsiteX1" fmla="*/ 1120890 w 1711166"/>
                <a:gd name="connsiteY1" fmla="*/ 22427 h 1020102"/>
                <a:gd name="connsiteX2" fmla="*/ 819680 w 1711166"/>
                <a:gd name="connsiteY2" fmla="*/ 4481 h 1020102"/>
                <a:gd name="connsiteX3" fmla="*/ 668434 w 1711166"/>
                <a:gd name="connsiteY3" fmla="*/ 18582 h 1020102"/>
                <a:gd name="connsiteX4" fmla="*/ 614601 w 1711166"/>
                <a:gd name="connsiteY4" fmla="*/ 21145 h 1020102"/>
                <a:gd name="connsiteX5" fmla="*/ 373633 w 1711166"/>
                <a:gd name="connsiteY5" fmla="*/ 66013 h 1020102"/>
                <a:gd name="connsiteX6" fmla="*/ 51915 w 1711166"/>
                <a:gd name="connsiteY6" fmla="*/ 322396 h 1020102"/>
                <a:gd name="connsiteX7" fmla="*/ 63450 w 1711166"/>
                <a:gd name="connsiteY7" fmla="*/ 721072 h 1020102"/>
                <a:gd name="connsiteX8" fmla="*/ 460791 w 1711166"/>
                <a:gd name="connsiteY8" fmla="*/ 959509 h 1020102"/>
                <a:gd name="connsiteX9" fmla="*/ 986307 w 1711166"/>
                <a:gd name="connsiteY9" fmla="*/ 1018477 h 1020102"/>
                <a:gd name="connsiteX10" fmla="*/ 1440045 w 1711166"/>
                <a:gd name="connsiteY10" fmla="*/ 923615 h 1020102"/>
                <a:gd name="connsiteX11" fmla="*/ 1706648 w 1711166"/>
                <a:gd name="connsiteY11" fmla="*/ 590317 h 1020102"/>
                <a:gd name="connsiteX12" fmla="*/ 1570783 w 1711166"/>
                <a:gd name="connsiteY12" fmla="*/ 231380 h 10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1166" h="1020102">
                  <a:moveTo>
                    <a:pt x="1570783" y="231380"/>
                  </a:moveTo>
                  <a:cubicBezTo>
                    <a:pt x="1449017" y="127545"/>
                    <a:pt x="1274700" y="60885"/>
                    <a:pt x="1120890" y="22427"/>
                  </a:cubicBezTo>
                  <a:cubicBezTo>
                    <a:pt x="1019632" y="-3211"/>
                    <a:pt x="923501" y="-3211"/>
                    <a:pt x="819680" y="4481"/>
                  </a:cubicBezTo>
                  <a:cubicBezTo>
                    <a:pt x="772255" y="8326"/>
                    <a:pt x="719704" y="10890"/>
                    <a:pt x="668434" y="18582"/>
                  </a:cubicBezTo>
                  <a:cubicBezTo>
                    <a:pt x="650490" y="19863"/>
                    <a:pt x="632545" y="21145"/>
                    <a:pt x="614601" y="21145"/>
                  </a:cubicBezTo>
                  <a:cubicBezTo>
                    <a:pt x="532569" y="26273"/>
                    <a:pt x="450537" y="39092"/>
                    <a:pt x="373633" y="66013"/>
                  </a:cubicBezTo>
                  <a:cubicBezTo>
                    <a:pt x="241613" y="112162"/>
                    <a:pt x="118565" y="195486"/>
                    <a:pt x="51915" y="322396"/>
                  </a:cubicBezTo>
                  <a:cubicBezTo>
                    <a:pt x="-12173" y="444178"/>
                    <a:pt x="-26272" y="608264"/>
                    <a:pt x="63450" y="721072"/>
                  </a:cubicBezTo>
                  <a:cubicBezTo>
                    <a:pt x="154454" y="837727"/>
                    <a:pt x="324926" y="910796"/>
                    <a:pt x="460791" y="959509"/>
                  </a:cubicBezTo>
                  <a:cubicBezTo>
                    <a:pt x="627418" y="1019759"/>
                    <a:pt x="810708" y="1023605"/>
                    <a:pt x="986307" y="1018477"/>
                  </a:cubicBezTo>
                  <a:cubicBezTo>
                    <a:pt x="1141398" y="1014631"/>
                    <a:pt x="1299053" y="996684"/>
                    <a:pt x="1440045" y="923615"/>
                  </a:cubicBezTo>
                  <a:cubicBezTo>
                    <a:pt x="1568219" y="856956"/>
                    <a:pt x="1682295" y="736455"/>
                    <a:pt x="1706648" y="590317"/>
                  </a:cubicBezTo>
                  <a:cubicBezTo>
                    <a:pt x="1727156" y="454434"/>
                    <a:pt x="1677168" y="321114"/>
                    <a:pt x="1570783" y="231380"/>
                  </a:cubicBezTo>
                  <a:close/>
                </a:path>
              </a:pathLst>
            </a:custGeom>
            <a:solidFill>
              <a:srgbClr val="F2BCB7"/>
            </a:solidFill>
            <a:ln w="1281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D312EB27-283F-FFDD-D9FB-2A8854748E1A}"/>
                </a:ext>
              </a:extLst>
            </p:cNvPr>
            <p:cNvSpPr/>
            <p:nvPr/>
          </p:nvSpPr>
          <p:spPr>
            <a:xfrm>
              <a:off x="-13461382" y="-2587588"/>
              <a:ext cx="1549225" cy="1046331"/>
            </a:xfrm>
            <a:custGeom>
              <a:avLst/>
              <a:gdLst>
                <a:gd name="connsiteX0" fmla="*/ 1545662 w 1549225"/>
                <a:gd name="connsiteY0" fmla="*/ 462958 h 1046331"/>
                <a:gd name="connsiteX1" fmla="*/ 1463630 w 1549225"/>
                <a:gd name="connsiteY1" fmla="*/ 277080 h 1046331"/>
                <a:gd name="connsiteX2" fmla="*/ 1320075 w 1549225"/>
                <a:gd name="connsiteY2" fmla="*/ 123250 h 1046331"/>
                <a:gd name="connsiteX3" fmla="*/ 1066289 w 1549225"/>
                <a:gd name="connsiteY3" fmla="*/ 46335 h 1046331"/>
                <a:gd name="connsiteX4" fmla="*/ 793278 w 1549225"/>
                <a:gd name="connsiteY4" fmla="*/ 186 h 1046331"/>
                <a:gd name="connsiteX5" fmla="*/ 531801 w 1549225"/>
                <a:gd name="connsiteY5" fmla="*/ 68128 h 1046331"/>
                <a:gd name="connsiteX6" fmla="*/ 320314 w 1549225"/>
                <a:gd name="connsiteY6" fmla="*/ 160426 h 1046331"/>
                <a:gd name="connsiteX7" fmla="*/ 35766 w 1549225"/>
                <a:gd name="connsiteY7" fmla="*/ 445011 h 1046331"/>
                <a:gd name="connsiteX8" fmla="*/ 454897 w 1549225"/>
                <a:gd name="connsiteY8" fmla="*/ 1023156 h 1046331"/>
                <a:gd name="connsiteX9" fmla="*/ 1336738 w 1549225"/>
                <a:gd name="connsiteY9" fmla="*/ 816767 h 1046331"/>
                <a:gd name="connsiteX10" fmla="*/ 1545662 w 1549225"/>
                <a:gd name="connsiteY10" fmla="*/ 462958 h 10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9225" h="1046331">
                  <a:moveTo>
                    <a:pt x="1545662" y="462958"/>
                  </a:moveTo>
                  <a:cubicBezTo>
                    <a:pt x="1534126" y="396298"/>
                    <a:pt x="1502083" y="334767"/>
                    <a:pt x="1463630" y="277080"/>
                  </a:cubicBezTo>
                  <a:cubicBezTo>
                    <a:pt x="1425178" y="221958"/>
                    <a:pt x="1381598" y="156580"/>
                    <a:pt x="1320075" y="123250"/>
                  </a:cubicBezTo>
                  <a:cubicBezTo>
                    <a:pt x="1245734" y="83511"/>
                    <a:pt x="1148321" y="69410"/>
                    <a:pt x="1066289" y="46335"/>
                  </a:cubicBezTo>
                  <a:cubicBezTo>
                    <a:pt x="976567" y="21979"/>
                    <a:pt x="888127" y="-2378"/>
                    <a:pt x="793278" y="186"/>
                  </a:cubicBezTo>
                  <a:cubicBezTo>
                    <a:pt x="700992" y="4032"/>
                    <a:pt x="612552" y="29670"/>
                    <a:pt x="531801" y="68128"/>
                  </a:cubicBezTo>
                  <a:cubicBezTo>
                    <a:pt x="457460" y="86075"/>
                    <a:pt x="385683" y="115559"/>
                    <a:pt x="320314" y="160426"/>
                  </a:cubicBezTo>
                  <a:cubicBezTo>
                    <a:pt x="210084" y="234777"/>
                    <a:pt x="94727" y="327075"/>
                    <a:pt x="35766" y="445011"/>
                  </a:cubicBezTo>
                  <a:cubicBezTo>
                    <a:pt x="-102662" y="727033"/>
                    <a:pt x="187012" y="960342"/>
                    <a:pt x="454897" y="1023156"/>
                  </a:cubicBezTo>
                  <a:cubicBezTo>
                    <a:pt x="772770" y="1097507"/>
                    <a:pt x="1076543" y="983416"/>
                    <a:pt x="1336738" y="816767"/>
                  </a:cubicBezTo>
                  <a:cubicBezTo>
                    <a:pt x="1466194" y="734725"/>
                    <a:pt x="1570015" y="616788"/>
                    <a:pt x="1545662" y="462958"/>
                  </a:cubicBezTo>
                  <a:close/>
                </a:path>
              </a:pathLst>
            </a:custGeom>
            <a:solidFill>
              <a:srgbClr val="50A9BA"/>
            </a:solidFill>
            <a:ln w="128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CAEB89E-D96C-8315-03EE-BB6C3F884965}"/>
                </a:ext>
              </a:extLst>
            </p:cNvPr>
            <p:cNvSpPr/>
            <p:nvPr/>
          </p:nvSpPr>
          <p:spPr>
            <a:xfrm>
              <a:off x="-13399122" y="-369121"/>
              <a:ext cx="1466623" cy="985297"/>
            </a:xfrm>
            <a:custGeom>
              <a:avLst/>
              <a:gdLst>
                <a:gd name="connsiteX0" fmla="*/ 1280886 w 1466623"/>
                <a:gd name="connsiteY0" fmla="*/ 187877 h 985297"/>
                <a:gd name="connsiteX1" fmla="*/ 877136 w 1466623"/>
                <a:gd name="connsiteY1" fmla="*/ 7127 h 985297"/>
                <a:gd name="connsiteX2" fmla="*/ 570799 w 1466623"/>
                <a:gd name="connsiteY2" fmla="*/ 23792 h 985297"/>
                <a:gd name="connsiteX3" fmla="*/ 392636 w 1466623"/>
                <a:gd name="connsiteY3" fmla="*/ 46866 h 985297"/>
                <a:gd name="connsiteX4" fmla="*/ 61946 w 1466623"/>
                <a:gd name="connsiteY4" fmla="*/ 255819 h 985297"/>
                <a:gd name="connsiteX5" fmla="*/ 343930 w 1466623"/>
                <a:gd name="connsiteY5" fmla="*/ 912160 h 985297"/>
                <a:gd name="connsiteX6" fmla="*/ 788696 w 1466623"/>
                <a:gd name="connsiteY6" fmla="*/ 985230 h 985297"/>
                <a:gd name="connsiteX7" fmla="*/ 1220643 w 1466623"/>
                <a:gd name="connsiteY7" fmla="*/ 878831 h 985297"/>
                <a:gd name="connsiteX8" fmla="*/ 1465457 w 1466623"/>
                <a:gd name="connsiteY8" fmla="*/ 557070 h 985297"/>
                <a:gd name="connsiteX9" fmla="*/ 1280886 w 1466623"/>
                <a:gd name="connsiteY9" fmla="*/ 187877 h 98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623" h="985297">
                  <a:moveTo>
                    <a:pt x="1280886" y="187877"/>
                  </a:moveTo>
                  <a:cubicBezTo>
                    <a:pt x="1166810" y="89170"/>
                    <a:pt x="1027100" y="26356"/>
                    <a:pt x="877136" y="7127"/>
                  </a:cubicBezTo>
                  <a:cubicBezTo>
                    <a:pt x="781005" y="-5692"/>
                    <a:pt x="672057" y="-1846"/>
                    <a:pt x="570799" y="23792"/>
                  </a:cubicBezTo>
                  <a:cubicBezTo>
                    <a:pt x="509275" y="26356"/>
                    <a:pt x="449033" y="35329"/>
                    <a:pt x="392636" y="46866"/>
                  </a:cubicBezTo>
                  <a:cubicBezTo>
                    <a:pt x="261898" y="73787"/>
                    <a:pt x="136287" y="141728"/>
                    <a:pt x="61946" y="255819"/>
                  </a:cubicBezTo>
                  <a:cubicBezTo>
                    <a:pt x="-107245" y="513484"/>
                    <a:pt x="97835" y="810889"/>
                    <a:pt x="343930" y="912160"/>
                  </a:cubicBezTo>
                  <a:cubicBezTo>
                    <a:pt x="482358" y="969847"/>
                    <a:pt x="640013" y="986512"/>
                    <a:pt x="788696" y="985230"/>
                  </a:cubicBezTo>
                  <a:cubicBezTo>
                    <a:pt x="937378" y="983948"/>
                    <a:pt x="1091187" y="955746"/>
                    <a:pt x="1220643" y="878831"/>
                  </a:cubicBezTo>
                  <a:cubicBezTo>
                    <a:pt x="1334719" y="812171"/>
                    <a:pt x="1453921" y="695516"/>
                    <a:pt x="1465457" y="557070"/>
                  </a:cubicBezTo>
                  <a:cubicBezTo>
                    <a:pt x="1478274" y="414777"/>
                    <a:pt x="1383425" y="276330"/>
                    <a:pt x="1280886" y="187877"/>
                  </a:cubicBezTo>
                  <a:close/>
                </a:path>
              </a:pathLst>
            </a:custGeom>
            <a:solidFill>
              <a:srgbClr val="F2BCB7"/>
            </a:solidFill>
            <a:ln w="1281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A91B73C-BF3B-5465-6590-5ECA92FC7071}"/>
                </a:ext>
              </a:extLst>
            </p:cNvPr>
            <p:cNvSpPr/>
            <p:nvPr/>
          </p:nvSpPr>
          <p:spPr>
            <a:xfrm>
              <a:off x="-15663035" y="682672"/>
              <a:ext cx="1793971" cy="1018380"/>
            </a:xfrm>
            <a:custGeom>
              <a:avLst/>
              <a:gdLst>
                <a:gd name="connsiteX0" fmla="*/ 1620899 w 1793971"/>
                <a:gd name="connsiteY0" fmla="*/ 155208 h 1018380"/>
                <a:gd name="connsiteX1" fmla="*/ 1104356 w 1793971"/>
                <a:gd name="connsiteY1" fmla="*/ 1378 h 1018380"/>
                <a:gd name="connsiteX2" fmla="*/ 728805 w 1793971"/>
                <a:gd name="connsiteY2" fmla="*/ 50091 h 1018380"/>
                <a:gd name="connsiteX3" fmla="*/ 628829 w 1793971"/>
                <a:gd name="connsiteY3" fmla="*/ 61628 h 1018380"/>
                <a:gd name="connsiteX4" fmla="*/ 355817 w 1793971"/>
                <a:gd name="connsiteY4" fmla="*/ 116750 h 1018380"/>
                <a:gd name="connsiteX5" fmla="*/ 35381 w 1793971"/>
                <a:gd name="connsiteY5" fmla="*/ 373134 h 1018380"/>
                <a:gd name="connsiteX6" fmla="*/ 102031 w 1793971"/>
                <a:gd name="connsiteY6" fmla="*/ 755145 h 1018380"/>
                <a:gd name="connsiteX7" fmla="*/ 504499 w 1793971"/>
                <a:gd name="connsiteY7" fmla="*/ 949996 h 1018380"/>
                <a:gd name="connsiteX8" fmla="*/ 1031297 w 1793971"/>
                <a:gd name="connsiteY8" fmla="*/ 1016656 h 1018380"/>
                <a:gd name="connsiteX9" fmla="*/ 1509387 w 1793971"/>
                <a:gd name="connsiteY9" fmla="*/ 883337 h 1018380"/>
                <a:gd name="connsiteX10" fmla="*/ 1790090 w 1793971"/>
                <a:gd name="connsiteY10" fmla="*/ 548757 h 1018380"/>
                <a:gd name="connsiteX11" fmla="*/ 1620899 w 1793971"/>
                <a:gd name="connsiteY11" fmla="*/ 155208 h 101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71" h="1018380">
                  <a:moveTo>
                    <a:pt x="1620899" y="155208"/>
                  </a:moveTo>
                  <a:cubicBezTo>
                    <a:pt x="1470935" y="33426"/>
                    <a:pt x="1291491" y="10351"/>
                    <a:pt x="1104356" y="1378"/>
                  </a:cubicBezTo>
                  <a:cubicBezTo>
                    <a:pt x="988999" y="-3750"/>
                    <a:pt x="848007" y="3942"/>
                    <a:pt x="728805" y="50091"/>
                  </a:cubicBezTo>
                  <a:cubicBezTo>
                    <a:pt x="695479" y="53936"/>
                    <a:pt x="662154" y="57782"/>
                    <a:pt x="628829" y="61628"/>
                  </a:cubicBezTo>
                  <a:cubicBezTo>
                    <a:pt x="536543" y="73165"/>
                    <a:pt x="444257" y="87266"/>
                    <a:pt x="355817" y="116750"/>
                  </a:cubicBezTo>
                  <a:cubicBezTo>
                    <a:pt x="225079" y="161617"/>
                    <a:pt x="100749" y="246224"/>
                    <a:pt x="35381" y="373134"/>
                  </a:cubicBezTo>
                  <a:cubicBezTo>
                    <a:pt x="-29989" y="501325"/>
                    <a:pt x="-3072" y="656438"/>
                    <a:pt x="102031" y="755145"/>
                  </a:cubicBezTo>
                  <a:cubicBezTo>
                    <a:pt x="214825" y="860262"/>
                    <a:pt x="357098" y="915384"/>
                    <a:pt x="504499" y="949996"/>
                  </a:cubicBezTo>
                  <a:cubicBezTo>
                    <a:pt x="673690" y="989736"/>
                    <a:pt x="856979" y="1026911"/>
                    <a:pt x="1031297" y="1016656"/>
                  </a:cubicBezTo>
                  <a:cubicBezTo>
                    <a:pt x="1196642" y="1006401"/>
                    <a:pt x="1358142" y="952560"/>
                    <a:pt x="1509387" y="883337"/>
                  </a:cubicBezTo>
                  <a:cubicBezTo>
                    <a:pt x="1650379" y="819241"/>
                    <a:pt x="1769582" y="708996"/>
                    <a:pt x="1790090" y="548757"/>
                  </a:cubicBezTo>
                  <a:cubicBezTo>
                    <a:pt x="1811879" y="392362"/>
                    <a:pt x="1740101" y="251352"/>
                    <a:pt x="1620899" y="155208"/>
                  </a:cubicBezTo>
                  <a:close/>
                </a:path>
              </a:pathLst>
            </a:custGeom>
            <a:solidFill>
              <a:srgbClr val="FFC654"/>
            </a:solidFill>
            <a:ln w="1281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A417F82-07B1-0DAF-CE1E-5196C14F4481}"/>
                </a:ext>
              </a:extLst>
            </p:cNvPr>
            <p:cNvSpPr/>
            <p:nvPr/>
          </p:nvSpPr>
          <p:spPr>
            <a:xfrm>
              <a:off x="-17651654" y="-327711"/>
              <a:ext cx="1562569" cy="1046888"/>
            </a:xfrm>
            <a:custGeom>
              <a:avLst/>
              <a:gdLst>
                <a:gd name="connsiteX0" fmla="*/ 1453623 w 1562569"/>
                <a:gd name="connsiteY0" fmla="*/ 205436 h 1046888"/>
                <a:gd name="connsiteX1" fmla="*/ 1037056 w 1562569"/>
                <a:gd name="connsiteY1" fmla="*/ 18276 h 1046888"/>
                <a:gd name="connsiteX2" fmla="*/ 533330 w 1562569"/>
                <a:gd name="connsiteY2" fmla="*/ 33659 h 1046888"/>
                <a:gd name="connsiteX3" fmla="*/ 20632 w 1562569"/>
                <a:gd name="connsiteY3" fmla="*/ 404133 h 1046888"/>
                <a:gd name="connsiteX4" fmla="*/ 444890 w 1562569"/>
                <a:gd name="connsiteY4" fmla="*/ 997661 h 1046888"/>
                <a:gd name="connsiteX5" fmla="*/ 906318 w 1562569"/>
                <a:gd name="connsiteY5" fmla="*/ 1041246 h 1046888"/>
                <a:gd name="connsiteX6" fmla="*/ 1306223 w 1562569"/>
                <a:gd name="connsiteY6" fmla="*/ 887416 h 1046888"/>
                <a:gd name="connsiteX7" fmla="*/ 1554881 w 1562569"/>
                <a:gd name="connsiteY7" fmla="*/ 584884 h 1046888"/>
                <a:gd name="connsiteX8" fmla="*/ 1453623 w 1562569"/>
                <a:gd name="connsiteY8" fmla="*/ 205436 h 104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69" h="1046888">
                  <a:moveTo>
                    <a:pt x="1453623" y="205436"/>
                  </a:moveTo>
                  <a:cubicBezTo>
                    <a:pt x="1351084" y="70835"/>
                    <a:pt x="1197274" y="40069"/>
                    <a:pt x="1037056" y="18276"/>
                  </a:cubicBezTo>
                  <a:cubicBezTo>
                    <a:pt x="880683" y="-2234"/>
                    <a:pt x="689703" y="-15054"/>
                    <a:pt x="533330" y="33659"/>
                  </a:cubicBezTo>
                  <a:cubicBezTo>
                    <a:pt x="319279" y="64425"/>
                    <a:pt x="91128" y="209282"/>
                    <a:pt x="20632" y="404133"/>
                  </a:cubicBezTo>
                  <a:cubicBezTo>
                    <a:pt x="-80626" y="682309"/>
                    <a:pt x="211612" y="922028"/>
                    <a:pt x="444890" y="997661"/>
                  </a:cubicBezTo>
                  <a:cubicBezTo>
                    <a:pt x="587164" y="1043810"/>
                    <a:pt x="757636" y="1055347"/>
                    <a:pt x="906318" y="1041246"/>
                  </a:cubicBezTo>
                  <a:cubicBezTo>
                    <a:pt x="1048592" y="1027145"/>
                    <a:pt x="1188302" y="966895"/>
                    <a:pt x="1306223" y="887416"/>
                  </a:cubicBezTo>
                  <a:cubicBezTo>
                    <a:pt x="1416453" y="814347"/>
                    <a:pt x="1527965" y="722049"/>
                    <a:pt x="1554881" y="584884"/>
                  </a:cubicBezTo>
                  <a:cubicBezTo>
                    <a:pt x="1581798" y="450282"/>
                    <a:pt x="1535655" y="314399"/>
                    <a:pt x="1453623" y="205436"/>
                  </a:cubicBezTo>
                  <a:close/>
                </a:path>
              </a:pathLst>
            </a:custGeom>
            <a:solidFill>
              <a:srgbClr val="50A9BA"/>
            </a:solidFill>
            <a:ln w="1281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9E0CA6E2-12A8-6D46-93D8-3B4EBFB0CCD1}"/>
                </a:ext>
              </a:extLst>
            </p:cNvPr>
            <p:cNvSpPr/>
            <p:nvPr/>
          </p:nvSpPr>
          <p:spPr>
            <a:xfrm>
              <a:off x="-15713211" y="-3574478"/>
              <a:ext cx="1677392" cy="1066187"/>
            </a:xfrm>
            <a:custGeom>
              <a:avLst/>
              <a:gdLst>
                <a:gd name="connsiteX0" fmla="*/ 1615961 w 1677392"/>
                <a:gd name="connsiteY0" fmla="*/ 312788 h 1066187"/>
                <a:gd name="connsiteX1" fmla="*/ 1431389 w 1677392"/>
                <a:gd name="connsiteY1" fmla="*/ 135883 h 1066187"/>
                <a:gd name="connsiteX2" fmla="*/ 1310905 w 1677392"/>
                <a:gd name="connsiteY2" fmla="*/ 91016 h 1066187"/>
                <a:gd name="connsiteX3" fmla="*/ 1223747 w 1677392"/>
                <a:gd name="connsiteY3" fmla="*/ 43585 h 1066187"/>
                <a:gd name="connsiteX4" fmla="*/ 943045 w 1677392"/>
                <a:gd name="connsiteY4" fmla="*/ 0 h 1066187"/>
                <a:gd name="connsiteX5" fmla="*/ 727711 w 1677392"/>
                <a:gd name="connsiteY5" fmla="*/ 43585 h 1066187"/>
                <a:gd name="connsiteX6" fmla="*/ 322680 w 1677392"/>
                <a:gd name="connsiteY6" fmla="*/ 171777 h 1066187"/>
                <a:gd name="connsiteX7" fmla="*/ 13779 w 1677392"/>
                <a:gd name="connsiteY7" fmla="*/ 507639 h 1066187"/>
                <a:gd name="connsiteX8" fmla="*/ 185533 w 1677392"/>
                <a:gd name="connsiteY8" fmla="*/ 903752 h 1066187"/>
                <a:gd name="connsiteX9" fmla="*/ 685414 w 1677392"/>
                <a:gd name="connsiteY9" fmla="*/ 1056300 h 1066187"/>
                <a:gd name="connsiteX10" fmla="*/ 1180167 w 1677392"/>
                <a:gd name="connsiteY10" fmla="*/ 1022970 h 1066187"/>
                <a:gd name="connsiteX11" fmla="*/ 1586480 w 1677392"/>
                <a:gd name="connsiteY11" fmla="*/ 748640 h 1066187"/>
                <a:gd name="connsiteX12" fmla="*/ 1615961 w 1677392"/>
                <a:gd name="connsiteY12" fmla="*/ 312788 h 106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7392" h="1066187">
                  <a:moveTo>
                    <a:pt x="1615961" y="312788"/>
                  </a:moveTo>
                  <a:cubicBezTo>
                    <a:pt x="1563409" y="251256"/>
                    <a:pt x="1495476" y="185878"/>
                    <a:pt x="1431389" y="135883"/>
                  </a:cubicBezTo>
                  <a:cubicBezTo>
                    <a:pt x="1391655" y="105117"/>
                    <a:pt x="1357048" y="102553"/>
                    <a:pt x="1310905" y="91016"/>
                  </a:cubicBezTo>
                  <a:cubicBezTo>
                    <a:pt x="1277580" y="82043"/>
                    <a:pt x="1255790" y="58968"/>
                    <a:pt x="1223747" y="43585"/>
                  </a:cubicBezTo>
                  <a:cubicBezTo>
                    <a:pt x="1142996" y="5128"/>
                    <a:pt x="1030203" y="1282"/>
                    <a:pt x="943045" y="0"/>
                  </a:cubicBezTo>
                  <a:cubicBezTo>
                    <a:pt x="867421" y="0"/>
                    <a:pt x="793080" y="10255"/>
                    <a:pt x="727711" y="43585"/>
                  </a:cubicBezTo>
                  <a:cubicBezTo>
                    <a:pt x="585437" y="61532"/>
                    <a:pt x="447009" y="101271"/>
                    <a:pt x="322680" y="171777"/>
                  </a:cubicBezTo>
                  <a:cubicBezTo>
                    <a:pt x="193223" y="246128"/>
                    <a:pt x="59922" y="360219"/>
                    <a:pt x="13779" y="507639"/>
                  </a:cubicBezTo>
                  <a:cubicBezTo>
                    <a:pt x="-34927" y="667879"/>
                    <a:pt x="50950" y="819145"/>
                    <a:pt x="185533" y="903752"/>
                  </a:cubicBezTo>
                  <a:cubicBezTo>
                    <a:pt x="330370" y="996050"/>
                    <a:pt x="517505" y="1034507"/>
                    <a:pt x="685414" y="1056300"/>
                  </a:cubicBezTo>
                  <a:cubicBezTo>
                    <a:pt x="849477" y="1076810"/>
                    <a:pt x="1019949" y="1065273"/>
                    <a:pt x="1180167" y="1022970"/>
                  </a:cubicBezTo>
                  <a:cubicBezTo>
                    <a:pt x="1345512" y="979385"/>
                    <a:pt x="1492913" y="897342"/>
                    <a:pt x="1586480" y="748640"/>
                  </a:cubicBezTo>
                  <a:cubicBezTo>
                    <a:pt x="1668512" y="620448"/>
                    <a:pt x="1727472" y="443543"/>
                    <a:pt x="1615961" y="312788"/>
                  </a:cubicBezTo>
                  <a:close/>
                </a:path>
              </a:pathLst>
            </a:custGeom>
            <a:solidFill>
              <a:srgbClr val="FFC654"/>
            </a:solidFill>
            <a:ln w="1281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CA942E5F-D955-2AF4-62DB-9DFD5DD811F5}"/>
                </a:ext>
              </a:extLst>
            </p:cNvPr>
            <p:cNvSpPr/>
            <p:nvPr/>
          </p:nvSpPr>
          <p:spPr>
            <a:xfrm>
              <a:off x="-15691145" y="-3630839"/>
              <a:ext cx="1670127" cy="1123121"/>
            </a:xfrm>
            <a:custGeom>
              <a:avLst/>
              <a:gdLst>
                <a:gd name="connsiteX0" fmla="*/ 751788 w 1670127"/>
                <a:gd name="connsiteY0" fmla="*/ 16622 h 1123121"/>
                <a:gd name="connsiteX1" fmla="*/ 34010 w 1670127"/>
                <a:gd name="connsiteY1" fmla="*/ 402479 h 1123121"/>
                <a:gd name="connsiteX2" fmla="*/ 63491 w 1670127"/>
                <a:gd name="connsiteY2" fmla="*/ 784490 h 1123121"/>
                <a:gd name="connsiteX3" fmla="*/ 396744 w 1670127"/>
                <a:gd name="connsiteY3" fmla="*/ 1020363 h 1123121"/>
                <a:gd name="connsiteX4" fmla="*/ 892780 w 1670127"/>
                <a:gd name="connsiteY4" fmla="*/ 1121635 h 1123121"/>
                <a:gd name="connsiteX5" fmla="*/ 1369589 w 1670127"/>
                <a:gd name="connsiteY5" fmla="*/ 998571 h 1123121"/>
                <a:gd name="connsiteX6" fmla="*/ 1652854 w 1670127"/>
                <a:gd name="connsiteY6" fmla="*/ 716549 h 1123121"/>
                <a:gd name="connsiteX7" fmla="*/ 1602867 w 1670127"/>
                <a:gd name="connsiteY7" fmla="*/ 357612 h 1123121"/>
                <a:gd name="connsiteX8" fmla="*/ 1250387 w 1670127"/>
                <a:gd name="connsiteY8" fmla="*/ 80718 h 1123121"/>
                <a:gd name="connsiteX9" fmla="*/ 744097 w 1670127"/>
                <a:gd name="connsiteY9" fmla="*/ 21750 h 1123121"/>
                <a:gd name="connsiteX10" fmla="*/ 750506 w 1670127"/>
                <a:gd name="connsiteY10" fmla="*/ 46106 h 1123121"/>
                <a:gd name="connsiteX11" fmla="*/ 1160664 w 1670127"/>
                <a:gd name="connsiteY11" fmla="*/ 88410 h 1123121"/>
                <a:gd name="connsiteX12" fmla="*/ 1499045 w 1670127"/>
                <a:gd name="connsiteY12" fmla="*/ 287107 h 1123121"/>
                <a:gd name="connsiteX13" fmla="*/ 1628501 w 1670127"/>
                <a:gd name="connsiteY13" fmla="*/ 626815 h 1123121"/>
                <a:gd name="connsiteX14" fmla="*/ 1391379 w 1670127"/>
                <a:gd name="connsiteY14" fmla="*/ 940884 h 1123121"/>
                <a:gd name="connsiteX15" fmla="*/ 982502 w 1670127"/>
                <a:gd name="connsiteY15" fmla="*/ 1070358 h 1123121"/>
                <a:gd name="connsiteX16" fmla="*/ 541582 w 1670127"/>
                <a:gd name="connsiteY16" fmla="*/ 1025491 h 1123121"/>
                <a:gd name="connsiteX17" fmla="*/ 169876 w 1670127"/>
                <a:gd name="connsiteY17" fmla="*/ 853714 h 1123121"/>
                <a:gd name="connsiteX18" fmla="*/ 45546 w 1670127"/>
                <a:gd name="connsiteY18" fmla="*/ 465293 h 1123121"/>
                <a:gd name="connsiteX19" fmla="*/ 754351 w 1670127"/>
                <a:gd name="connsiteY19" fmla="*/ 32005 h 1123121"/>
                <a:gd name="connsiteX20" fmla="*/ 751788 w 1670127"/>
                <a:gd name="connsiteY20" fmla="*/ 16622 h 1123121"/>
                <a:gd name="connsiteX21" fmla="*/ 751788 w 1670127"/>
                <a:gd name="connsiteY21" fmla="*/ 16622 h 112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0127" h="1123121">
                  <a:moveTo>
                    <a:pt x="751788" y="16622"/>
                  </a:moveTo>
                  <a:cubicBezTo>
                    <a:pt x="483903" y="39697"/>
                    <a:pt x="153213" y="130713"/>
                    <a:pt x="34010" y="402479"/>
                  </a:cubicBezTo>
                  <a:cubicBezTo>
                    <a:pt x="-19823" y="525543"/>
                    <a:pt x="-9569" y="670400"/>
                    <a:pt x="63491" y="784490"/>
                  </a:cubicBezTo>
                  <a:cubicBezTo>
                    <a:pt x="139114" y="903709"/>
                    <a:pt x="267288" y="974214"/>
                    <a:pt x="396744" y="1020363"/>
                  </a:cubicBezTo>
                  <a:cubicBezTo>
                    <a:pt x="550554" y="1075486"/>
                    <a:pt x="727435" y="1133172"/>
                    <a:pt x="892780" y="1121635"/>
                  </a:cubicBezTo>
                  <a:cubicBezTo>
                    <a:pt x="1055562" y="1110098"/>
                    <a:pt x="1223470" y="1074204"/>
                    <a:pt x="1369589" y="998571"/>
                  </a:cubicBezTo>
                  <a:cubicBezTo>
                    <a:pt x="1490073" y="935757"/>
                    <a:pt x="1610557" y="851150"/>
                    <a:pt x="1652854" y="716549"/>
                  </a:cubicBezTo>
                  <a:cubicBezTo>
                    <a:pt x="1690025" y="597331"/>
                    <a:pt x="1664391" y="464011"/>
                    <a:pt x="1602867" y="357612"/>
                  </a:cubicBezTo>
                  <a:cubicBezTo>
                    <a:pt x="1525962" y="224293"/>
                    <a:pt x="1390097" y="137122"/>
                    <a:pt x="1250387" y="80718"/>
                  </a:cubicBezTo>
                  <a:cubicBezTo>
                    <a:pt x="1092732" y="17904"/>
                    <a:pt x="910724" y="-29527"/>
                    <a:pt x="744097" y="21750"/>
                  </a:cubicBezTo>
                  <a:cubicBezTo>
                    <a:pt x="728717" y="26878"/>
                    <a:pt x="735125" y="49952"/>
                    <a:pt x="750506" y="46106"/>
                  </a:cubicBezTo>
                  <a:cubicBezTo>
                    <a:pt x="886371" y="12776"/>
                    <a:pt x="1029927" y="46106"/>
                    <a:pt x="1160664" y="88410"/>
                  </a:cubicBezTo>
                  <a:cubicBezTo>
                    <a:pt x="1286276" y="129431"/>
                    <a:pt x="1408041" y="189681"/>
                    <a:pt x="1499045" y="287107"/>
                  </a:cubicBezTo>
                  <a:cubicBezTo>
                    <a:pt x="1584922" y="376841"/>
                    <a:pt x="1637474" y="502469"/>
                    <a:pt x="1628501" y="626815"/>
                  </a:cubicBezTo>
                  <a:cubicBezTo>
                    <a:pt x="1618248" y="774235"/>
                    <a:pt x="1511863" y="871661"/>
                    <a:pt x="1391379" y="940884"/>
                  </a:cubicBezTo>
                  <a:cubicBezTo>
                    <a:pt x="1263204" y="1013954"/>
                    <a:pt x="1128621" y="1048565"/>
                    <a:pt x="982502" y="1070358"/>
                  </a:cubicBezTo>
                  <a:cubicBezTo>
                    <a:pt x="827411" y="1094715"/>
                    <a:pt x="691546" y="1066512"/>
                    <a:pt x="541582" y="1025491"/>
                  </a:cubicBezTo>
                  <a:cubicBezTo>
                    <a:pt x="409562" y="989597"/>
                    <a:pt x="273697" y="946012"/>
                    <a:pt x="169876" y="853714"/>
                  </a:cubicBezTo>
                  <a:cubicBezTo>
                    <a:pt x="60927" y="756288"/>
                    <a:pt x="7094" y="608868"/>
                    <a:pt x="45546" y="465293"/>
                  </a:cubicBezTo>
                  <a:cubicBezTo>
                    <a:pt x="131423" y="149941"/>
                    <a:pt x="487748" y="98665"/>
                    <a:pt x="754351" y="32005"/>
                  </a:cubicBezTo>
                  <a:cubicBezTo>
                    <a:pt x="763323" y="32005"/>
                    <a:pt x="760760" y="16622"/>
                    <a:pt x="751788" y="16622"/>
                  </a:cubicBezTo>
                  <a:lnTo>
                    <a:pt x="751788" y="16622"/>
                  </a:lnTo>
                  <a:close/>
                </a:path>
              </a:pathLst>
            </a:custGeom>
            <a:solidFill>
              <a:srgbClr val="313031"/>
            </a:solidFill>
            <a:ln w="128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8D02EF29-9E7D-5ABD-F30C-A436F71696DA}"/>
                </a:ext>
              </a:extLst>
            </p:cNvPr>
            <p:cNvSpPr/>
            <p:nvPr/>
          </p:nvSpPr>
          <p:spPr>
            <a:xfrm>
              <a:off x="-17739345" y="-2507940"/>
              <a:ext cx="1672351" cy="1065351"/>
            </a:xfrm>
            <a:custGeom>
              <a:avLst/>
              <a:gdLst>
                <a:gd name="connsiteX0" fmla="*/ 938894 w 1672351"/>
                <a:gd name="connsiteY0" fmla="*/ 35911 h 1065351"/>
                <a:gd name="connsiteX1" fmla="*/ 116014 w 1672351"/>
                <a:gd name="connsiteY1" fmla="*/ 226917 h 1065351"/>
                <a:gd name="connsiteX2" fmla="*/ 253161 w 1672351"/>
                <a:gd name="connsiteY2" fmla="*/ 926843 h 1065351"/>
                <a:gd name="connsiteX3" fmla="*/ 704335 w 1672351"/>
                <a:gd name="connsiteY3" fmla="*/ 1062727 h 1065351"/>
                <a:gd name="connsiteX4" fmla="*/ 1217033 w 1672351"/>
                <a:gd name="connsiteY4" fmla="*/ 1011450 h 1065351"/>
                <a:gd name="connsiteX5" fmla="*/ 1564386 w 1672351"/>
                <a:gd name="connsiteY5" fmla="*/ 851210 h 1065351"/>
                <a:gd name="connsiteX6" fmla="*/ 1664362 w 1672351"/>
                <a:gd name="connsiteY6" fmla="*/ 489710 h 1065351"/>
                <a:gd name="connsiteX7" fmla="*/ 887625 w 1672351"/>
                <a:gd name="connsiteY7" fmla="*/ 6427 h 1065351"/>
                <a:gd name="connsiteX8" fmla="*/ 887625 w 1672351"/>
                <a:gd name="connsiteY8" fmla="*/ 32065 h 1065351"/>
                <a:gd name="connsiteX9" fmla="*/ 1588739 w 1672351"/>
                <a:gd name="connsiteY9" fmla="*/ 383311 h 1065351"/>
                <a:gd name="connsiteX10" fmla="*/ 1581049 w 1672351"/>
                <a:gd name="connsiteY10" fmla="*/ 767886 h 1065351"/>
                <a:gd name="connsiteX11" fmla="*/ 1264458 w 1672351"/>
                <a:gd name="connsiteY11" fmla="*/ 960173 h 1065351"/>
                <a:gd name="connsiteX12" fmla="*/ 426196 w 1672351"/>
                <a:gd name="connsiteY12" fmla="*/ 962737 h 1065351"/>
                <a:gd name="connsiteX13" fmla="*/ 86534 w 1672351"/>
                <a:gd name="connsiteY13" fmla="*/ 717891 h 1065351"/>
                <a:gd name="connsiteX14" fmla="*/ 98070 w 1672351"/>
                <a:gd name="connsiteY14" fmla="*/ 305114 h 1065351"/>
                <a:gd name="connsiteX15" fmla="*/ 487720 w 1672351"/>
                <a:gd name="connsiteY15" fmla="*/ 61549 h 1065351"/>
                <a:gd name="connsiteX16" fmla="*/ 933767 w 1672351"/>
                <a:gd name="connsiteY16" fmla="*/ 58985 h 1065351"/>
                <a:gd name="connsiteX17" fmla="*/ 938894 w 1672351"/>
                <a:gd name="connsiteY17" fmla="*/ 35911 h 1065351"/>
                <a:gd name="connsiteX18" fmla="*/ 938894 w 1672351"/>
                <a:gd name="connsiteY18" fmla="*/ 35911 h 10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2351" h="1065351">
                  <a:moveTo>
                    <a:pt x="938894" y="35911"/>
                  </a:moveTo>
                  <a:cubicBezTo>
                    <a:pt x="665883" y="-48696"/>
                    <a:pt x="319812" y="16682"/>
                    <a:pt x="116014" y="226917"/>
                  </a:cubicBezTo>
                  <a:cubicBezTo>
                    <a:pt x="-96756" y="446124"/>
                    <a:pt x="3221" y="788396"/>
                    <a:pt x="253161" y="926843"/>
                  </a:cubicBezTo>
                  <a:cubicBezTo>
                    <a:pt x="390308" y="1002476"/>
                    <a:pt x="547962" y="1053753"/>
                    <a:pt x="704335" y="1062727"/>
                  </a:cubicBezTo>
                  <a:cubicBezTo>
                    <a:pt x="874807" y="1074264"/>
                    <a:pt x="1050406" y="1046062"/>
                    <a:pt x="1217033" y="1011450"/>
                  </a:cubicBezTo>
                  <a:cubicBezTo>
                    <a:pt x="1341362" y="985812"/>
                    <a:pt x="1472100" y="944790"/>
                    <a:pt x="1564386" y="851210"/>
                  </a:cubicBezTo>
                  <a:cubicBezTo>
                    <a:pt x="1657953" y="756348"/>
                    <a:pt x="1688715" y="617901"/>
                    <a:pt x="1664362" y="489710"/>
                  </a:cubicBezTo>
                  <a:cubicBezTo>
                    <a:pt x="1600275" y="153847"/>
                    <a:pt x="1199089" y="-25621"/>
                    <a:pt x="887625" y="6427"/>
                  </a:cubicBezTo>
                  <a:cubicBezTo>
                    <a:pt x="872244" y="7709"/>
                    <a:pt x="870962" y="32065"/>
                    <a:pt x="887625" y="32065"/>
                  </a:cubicBezTo>
                  <a:cubicBezTo>
                    <a:pt x="1154228" y="33347"/>
                    <a:pt x="1460565" y="126927"/>
                    <a:pt x="1588739" y="383311"/>
                  </a:cubicBezTo>
                  <a:cubicBezTo>
                    <a:pt x="1647700" y="502529"/>
                    <a:pt x="1654108" y="653795"/>
                    <a:pt x="1581049" y="767886"/>
                  </a:cubicBezTo>
                  <a:cubicBezTo>
                    <a:pt x="1511835" y="878130"/>
                    <a:pt x="1386223" y="929407"/>
                    <a:pt x="1264458" y="960173"/>
                  </a:cubicBezTo>
                  <a:cubicBezTo>
                    <a:pt x="990164" y="1028115"/>
                    <a:pt x="695363" y="1061445"/>
                    <a:pt x="426196" y="962737"/>
                  </a:cubicBezTo>
                  <a:cubicBezTo>
                    <a:pt x="291613" y="912742"/>
                    <a:pt x="159593" y="847364"/>
                    <a:pt x="86534" y="717891"/>
                  </a:cubicBezTo>
                  <a:cubicBezTo>
                    <a:pt x="14756" y="589699"/>
                    <a:pt x="16038" y="428178"/>
                    <a:pt x="98070" y="305114"/>
                  </a:cubicBezTo>
                  <a:cubicBezTo>
                    <a:pt x="182665" y="176922"/>
                    <a:pt x="345446" y="98725"/>
                    <a:pt x="487720" y="61549"/>
                  </a:cubicBezTo>
                  <a:cubicBezTo>
                    <a:pt x="635121" y="23092"/>
                    <a:pt x="786367" y="25656"/>
                    <a:pt x="933767" y="58985"/>
                  </a:cubicBezTo>
                  <a:cubicBezTo>
                    <a:pt x="947867" y="61549"/>
                    <a:pt x="952994" y="41039"/>
                    <a:pt x="938894" y="35911"/>
                  </a:cubicBezTo>
                  <a:lnTo>
                    <a:pt x="938894" y="35911"/>
                  </a:lnTo>
                  <a:close/>
                </a:path>
              </a:pathLst>
            </a:custGeom>
            <a:solidFill>
              <a:srgbClr val="313031"/>
            </a:solidFill>
            <a:ln w="1281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14A8EB85-2175-5B1F-08E7-02715381CE09}"/>
                </a:ext>
              </a:extLst>
            </p:cNvPr>
            <p:cNvSpPr/>
            <p:nvPr/>
          </p:nvSpPr>
          <p:spPr>
            <a:xfrm>
              <a:off x="-12511732" y="-2486130"/>
              <a:ext cx="6408" cy="11216"/>
            </a:xfrm>
            <a:custGeom>
              <a:avLst/>
              <a:gdLst>
                <a:gd name="connsiteX0" fmla="*/ 6409 w 6408"/>
                <a:gd name="connsiteY0" fmla="*/ 10255 h 11216"/>
                <a:gd name="connsiteX1" fmla="*/ 1282 w 6408"/>
                <a:gd name="connsiteY1" fmla="*/ 0 h 11216"/>
                <a:gd name="connsiteX2" fmla="*/ 0 w 6408"/>
                <a:gd name="connsiteY2" fmla="*/ 0 h 11216"/>
                <a:gd name="connsiteX3" fmla="*/ 6409 w 6408"/>
                <a:gd name="connsiteY3" fmla="*/ 10255 h 11216"/>
                <a:gd name="connsiteX4" fmla="*/ 6409 w 6408"/>
                <a:gd name="connsiteY4" fmla="*/ 10255 h 11216"/>
                <a:gd name="connsiteX5" fmla="*/ 6409 w 6408"/>
                <a:gd name="connsiteY5" fmla="*/ 10255 h 1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8" h="11216">
                  <a:moveTo>
                    <a:pt x="6409" y="10255"/>
                  </a:moveTo>
                  <a:cubicBezTo>
                    <a:pt x="5127" y="6410"/>
                    <a:pt x="2564" y="3846"/>
                    <a:pt x="1282" y="0"/>
                  </a:cubicBezTo>
                  <a:cubicBezTo>
                    <a:pt x="1282" y="0"/>
                    <a:pt x="0" y="0"/>
                    <a:pt x="0" y="0"/>
                  </a:cubicBezTo>
                  <a:cubicBezTo>
                    <a:pt x="2564" y="3846"/>
                    <a:pt x="3845" y="7692"/>
                    <a:pt x="6409" y="10255"/>
                  </a:cubicBezTo>
                  <a:cubicBezTo>
                    <a:pt x="5127" y="11537"/>
                    <a:pt x="6409" y="11537"/>
                    <a:pt x="6409" y="10255"/>
                  </a:cubicBezTo>
                  <a:lnTo>
                    <a:pt x="6409" y="10255"/>
                  </a:lnTo>
                  <a:close/>
                </a:path>
              </a:pathLst>
            </a:custGeom>
            <a:solidFill>
              <a:srgbClr val="313031"/>
            </a:solidFill>
            <a:ln w="1281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27CEF2DF-276A-C7CE-2DE7-84750EB7745A}"/>
                </a:ext>
              </a:extLst>
            </p:cNvPr>
            <p:cNvSpPr/>
            <p:nvPr/>
          </p:nvSpPr>
          <p:spPr>
            <a:xfrm>
              <a:off x="-13479788" y="-2640354"/>
              <a:ext cx="1616439" cy="1082341"/>
            </a:xfrm>
            <a:custGeom>
              <a:avLst/>
              <a:gdLst>
                <a:gd name="connsiteX0" fmla="*/ 939858 w 1616439"/>
                <a:gd name="connsiteY0" fmla="*/ 14495 h 1082341"/>
                <a:gd name="connsiteX1" fmla="*/ 456640 w 1616439"/>
                <a:gd name="connsiteY1" fmla="*/ 56798 h 1082341"/>
                <a:gd name="connsiteX2" fmla="*/ 111851 w 1616439"/>
                <a:gd name="connsiteY2" fmla="*/ 340102 h 1082341"/>
                <a:gd name="connsiteX3" fmla="*/ 15720 w 1616439"/>
                <a:gd name="connsiteY3" fmla="*/ 481113 h 1082341"/>
                <a:gd name="connsiteX4" fmla="*/ 9311 w 1616439"/>
                <a:gd name="connsiteY4" fmla="*/ 693911 h 1082341"/>
                <a:gd name="connsiteX5" fmla="*/ 220799 w 1616439"/>
                <a:gd name="connsiteY5" fmla="*/ 974651 h 1082341"/>
                <a:gd name="connsiteX6" fmla="*/ 1103921 w 1616439"/>
                <a:gd name="connsiteY6" fmla="*/ 1009263 h 1082341"/>
                <a:gd name="connsiteX7" fmla="*/ 1614056 w 1616439"/>
                <a:gd name="connsiteY7" fmla="*/ 470857 h 1082341"/>
                <a:gd name="connsiteX8" fmla="*/ 953957 w 1616439"/>
                <a:gd name="connsiteY8" fmla="*/ 394 h 1082341"/>
                <a:gd name="connsiteX9" fmla="*/ 953957 w 1616439"/>
                <a:gd name="connsiteY9" fmla="*/ 28596 h 1082341"/>
                <a:gd name="connsiteX10" fmla="*/ 1557659 w 1616439"/>
                <a:gd name="connsiteY10" fmla="*/ 392660 h 1082341"/>
                <a:gd name="connsiteX11" fmla="*/ 1473064 w 1616439"/>
                <a:gd name="connsiteY11" fmla="*/ 768262 h 1082341"/>
                <a:gd name="connsiteX12" fmla="*/ 1128274 w 1616439"/>
                <a:gd name="connsiteY12" fmla="*/ 963113 h 1082341"/>
                <a:gd name="connsiteX13" fmla="*/ 364354 w 1616439"/>
                <a:gd name="connsiteY13" fmla="*/ 1001571 h 1082341"/>
                <a:gd name="connsiteX14" fmla="*/ 54172 w 1616439"/>
                <a:gd name="connsiteY14" fmla="*/ 751597 h 1082341"/>
                <a:gd name="connsiteX15" fmla="*/ 33664 w 1616439"/>
                <a:gd name="connsiteY15" fmla="*/ 573411 h 1082341"/>
                <a:gd name="connsiteX16" fmla="*/ 128513 w 1616439"/>
                <a:gd name="connsiteY16" fmla="*/ 373432 h 1082341"/>
                <a:gd name="connsiteX17" fmla="*/ 478430 w 1616439"/>
                <a:gd name="connsiteY17" fmla="*/ 87564 h 1082341"/>
                <a:gd name="connsiteX18" fmla="*/ 941139 w 1616439"/>
                <a:gd name="connsiteY18" fmla="*/ 36287 h 1082341"/>
                <a:gd name="connsiteX19" fmla="*/ 939858 w 1616439"/>
                <a:gd name="connsiteY19" fmla="*/ 14495 h 1082341"/>
                <a:gd name="connsiteX20" fmla="*/ 939858 w 1616439"/>
                <a:gd name="connsiteY20" fmla="*/ 14495 h 10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16439" h="1082341">
                  <a:moveTo>
                    <a:pt x="939858" y="14495"/>
                  </a:moveTo>
                  <a:cubicBezTo>
                    <a:pt x="779640" y="4239"/>
                    <a:pt x="611731" y="6803"/>
                    <a:pt x="456640" y="56798"/>
                  </a:cubicBezTo>
                  <a:cubicBezTo>
                    <a:pt x="314366" y="102947"/>
                    <a:pt x="206700" y="231139"/>
                    <a:pt x="111851" y="340102"/>
                  </a:cubicBezTo>
                  <a:cubicBezTo>
                    <a:pt x="74680" y="382405"/>
                    <a:pt x="34946" y="427272"/>
                    <a:pt x="15720" y="481113"/>
                  </a:cubicBezTo>
                  <a:cubicBezTo>
                    <a:pt x="-8633" y="547772"/>
                    <a:pt x="339" y="624687"/>
                    <a:pt x="9311" y="693911"/>
                  </a:cubicBezTo>
                  <a:cubicBezTo>
                    <a:pt x="25973" y="828512"/>
                    <a:pt x="106724" y="909273"/>
                    <a:pt x="220799" y="974651"/>
                  </a:cubicBezTo>
                  <a:cubicBezTo>
                    <a:pt x="491247" y="1127199"/>
                    <a:pt x="818092" y="1097715"/>
                    <a:pt x="1103921" y="1009263"/>
                  </a:cubicBezTo>
                  <a:cubicBezTo>
                    <a:pt x="1348735" y="932348"/>
                    <a:pt x="1646099" y="775954"/>
                    <a:pt x="1614056" y="470857"/>
                  </a:cubicBezTo>
                  <a:cubicBezTo>
                    <a:pt x="1583294" y="181144"/>
                    <a:pt x="1217996" y="-9862"/>
                    <a:pt x="953957" y="394"/>
                  </a:cubicBezTo>
                  <a:cubicBezTo>
                    <a:pt x="936013" y="1676"/>
                    <a:pt x="936013" y="27314"/>
                    <a:pt x="953957" y="28596"/>
                  </a:cubicBezTo>
                  <a:cubicBezTo>
                    <a:pt x="1188517" y="43979"/>
                    <a:pt x="1466655" y="155506"/>
                    <a:pt x="1557659" y="392660"/>
                  </a:cubicBezTo>
                  <a:cubicBezTo>
                    <a:pt x="1607647" y="522134"/>
                    <a:pt x="1562786" y="668273"/>
                    <a:pt x="1473064" y="768262"/>
                  </a:cubicBezTo>
                  <a:cubicBezTo>
                    <a:pt x="1382060" y="869533"/>
                    <a:pt x="1255167" y="922092"/>
                    <a:pt x="1128274" y="963113"/>
                  </a:cubicBezTo>
                  <a:cubicBezTo>
                    <a:pt x="883461" y="1045156"/>
                    <a:pt x="614294" y="1086178"/>
                    <a:pt x="364354" y="1001571"/>
                  </a:cubicBezTo>
                  <a:cubicBezTo>
                    <a:pt x="243870" y="960549"/>
                    <a:pt x="91343" y="883634"/>
                    <a:pt x="54172" y="751597"/>
                  </a:cubicBezTo>
                  <a:cubicBezTo>
                    <a:pt x="38791" y="696474"/>
                    <a:pt x="32382" y="629815"/>
                    <a:pt x="33664" y="573411"/>
                  </a:cubicBezTo>
                  <a:cubicBezTo>
                    <a:pt x="36228" y="491368"/>
                    <a:pt x="75961" y="433681"/>
                    <a:pt x="128513" y="373432"/>
                  </a:cubicBezTo>
                  <a:cubicBezTo>
                    <a:pt x="223362" y="264469"/>
                    <a:pt x="334874" y="129867"/>
                    <a:pt x="478430" y="87564"/>
                  </a:cubicBezTo>
                  <a:cubicBezTo>
                    <a:pt x="623267" y="43979"/>
                    <a:pt x="789894" y="32442"/>
                    <a:pt x="941139" y="36287"/>
                  </a:cubicBezTo>
                  <a:cubicBezTo>
                    <a:pt x="952675" y="33724"/>
                    <a:pt x="952675" y="14495"/>
                    <a:pt x="939858" y="14495"/>
                  </a:cubicBezTo>
                  <a:lnTo>
                    <a:pt x="939858" y="14495"/>
                  </a:lnTo>
                  <a:close/>
                </a:path>
              </a:pathLst>
            </a:custGeom>
            <a:solidFill>
              <a:srgbClr val="313031"/>
            </a:solidFill>
            <a:ln w="1281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9EE1A68D-1726-1571-D103-F145B7FFE94E}"/>
                </a:ext>
              </a:extLst>
            </p:cNvPr>
            <p:cNvSpPr/>
            <p:nvPr/>
          </p:nvSpPr>
          <p:spPr>
            <a:xfrm>
              <a:off x="-15055283" y="-2345001"/>
              <a:ext cx="243128" cy="155954"/>
            </a:xfrm>
            <a:custGeom>
              <a:avLst/>
              <a:gdLst>
                <a:gd name="connsiteX0" fmla="*/ 19795 w 243128"/>
                <a:gd name="connsiteY0" fmla="*/ 143456 h 155954"/>
                <a:gd name="connsiteX1" fmla="*/ 63375 w 243128"/>
                <a:gd name="connsiteY1" fmla="*/ 72951 h 155954"/>
                <a:gd name="connsiteX2" fmla="*/ 105672 w 243128"/>
                <a:gd name="connsiteY2" fmla="*/ 37057 h 155954"/>
                <a:gd name="connsiteX3" fmla="*/ 136434 w 243128"/>
                <a:gd name="connsiteY3" fmla="*/ 58850 h 155954"/>
                <a:gd name="connsiteX4" fmla="*/ 190267 w 243128"/>
                <a:gd name="connsiteY4" fmla="*/ 112690 h 155954"/>
                <a:gd name="connsiteX5" fmla="*/ 228720 w 243128"/>
                <a:gd name="connsiteY5" fmla="*/ 154993 h 155954"/>
                <a:gd name="connsiteX6" fmla="*/ 242819 w 243128"/>
                <a:gd name="connsiteY6" fmla="*/ 147302 h 155954"/>
                <a:gd name="connsiteX7" fmla="*/ 108236 w 243128"/>
                <a:gd name="connsiteY7" fmla="*/ 2445 h 155954"/>
                <a:gd name="connsiteX8" fmla="*/ 58248 w 243128"/>
                <a:gd name="connsiteY8" fmla="*/ 19110 h 155954"/>
                <a:gd name="connsiteX9" fmla="*/ 569 w 243128"/>
                <a:gd name="connsiteY9" fmla="*/ 137047 h 155954"/>
                <a:gd name="connsiteX10" fmla="*/ 19795 w 243128"/>
                <a:gd name="connsiteY10" fmla="*/ 143456 h 155954"/>
                <a:gd name="connsiteX11" fmla="*/ 19795 w 243128"/>
                <a:gd name="connsiteY11" fmla="*/ 143456 h 15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128" h="155954">
                  <a:moveTo>
                    <a:pt x="19795" y="143456"/>
                  </a:moveTo>
                  <a:cubicBezTo>
                    <a:pt x="36458" y="120381"/>
                    <a:pt x="49275" y="97307"/>
                    <a:pt x="63375" y="72951"/>
                  </a:cubicBezTo>
                  <a:cubicBezTo>
                    <a:pt x="73629" y="56286"/>
                    <a:pt x="78756" y="31929"/>
                    <a:pt x="105672" y="37057"/>
                  </a:cubicBezTo>
                  <a:cubicBezTo>
                    <a:pt x="115926" y="38339"/>
                    <a:pt x="128744" y="52440"/>
                    <a:pt x="136434" y="58850"/>
                  </a:cubicBezTo>
                  <a:cubicBezTo>
                    <a:pt x="155660" y="74232"/>
                    <a:pt x="173605" y="92179"/>
                    <a:pt x="190267" y="112690"/>
                  </a:cubicBezTo>
                  <a:cubicBezTo>
                    <a:pt x="203085" y="129355"/>
                    <a:pt x="209493" y="146020"/>
                    <a:pt x="228720" y="154993"/>
                  </a:cubicBezTo>
                  <a:cubicBezTo>
                    <a:pt x="235128" y="157557"/>
                    <a:pt x="241537" y="154993"/>
                    <a:pt x="242819" y="147302"/>
                  </a:cubicBezTo>
                  <a:cubicBezTo>
                    <a:pt x="249228" y="96025"/>
                    <a:pt x="154379" y="16546"/>
                    <a:pt x="108236" y="2445"/>
                  </a:cubicBezTo>
                  <a:cubicBezTo>
                    <a:pt x="87728" y="-3964"/>
                    <a:pt x="72347" y="2445"/>
                    <a:pt x="58248" y="19110"/>
                  </a:cubicBezTo>
                  <a:cubicBezTo>
                    <a:pt x="33895" y="51158"/>
                    <a:pt x="14668" y="98589"/>
                    <a:pt x="569" y="137047"/>
                  </a:cubicBezTo>
                  <a:cubicBezTo>
                    <a:pt x="-3276" y="147302"/>
                    <a:pt x="13387" y="151147"/>
                    <a:pt x="19795" y="143456"/>
                  </a:cubicBezTo>
                  <a:lnTo>
                    <a:pt x="19795" y="143456"/>
                  </a:lnTo>
                  <a:close/>
                </a:path>
              </a:pathLst>
            </a:custGeom>
            <a:solidFill>
              <a:srgbClr val="313031"/>
            </a:solidFill>
            <a:ln w="12815"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298384AE-016C-BD43-F2AF-1237B3377C08}"/>
                </a:ext>
              </a:extLst>
            </p:cNvPr>
            <p:cNvSpPr/>
            <p:nvPr/>
          </p:nvSpPr>
          <p:spPr>
            <a:xfrm>
              <a:off x="-14949676" y="-2240349"/>
              <a:ext cx="55714" cy="333512"/>
            </a:xfrm>
            <a:custGeom>
              <a:avLst/>
              <a:gdLst>
                <a:gd name="connsiteX0" fmla="*/ 65 w 55714"/>
                <a:gd name="connsiteY0" fmla="*/ 9321 h 333512"/>
                <a:gd name="connsiteX1" fmla="*/ 18010 w 55714"/>
                <a:gd name="connsiteY1" fmla="*/ 177252 h 333512"/>
                <a:gd name="connsiteX2" fmla="*/ 23137 w 55714"/>
                <a:gd name="connsiteY2" fmla="*/ 327236 h 333512"/>
                <a:gd name="connsiteX3" fmla="*/ 39799 w 55714"/>
                <a:gd name="connsiteY3" fmla="*/ 329800 h 333512"/>
                <a:gd name="connsiteX4" fmla="*/ 51335 w 55714"/>
                <a:gd name="connsiteY4" fmla="*/ 178534 h 333512"/>
                <a:gd name="connsiteX5" fmla="*/ 20573 w 55714"/>
                <a:gd name="connsiteY5" fmla="*/ 8039 h 333512"/>
                <a:gd name="connsiteX6" fmla="*/ 65 w 55714"/>
                <a:gd name="connsiteY6" fmla="*/ 9321 h 333512"/>
                <a:gd name="connsiteX7" fmla="*/ 65 w 55714"/>
                <a:gd name="connsiteY7" fmla="*/ 9321 h 3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14" h="333512">
                  <a:moveTo>
                    <a:pt x="65" y="9321"/>
                  </a:moveTo>
                  <a:cubicBezTo>
                    <a:pt x="6474" y="65725"/>
                    <a:pt x="15446" y="120847"/>
                    <a:pt x="18010" y="177252"/>
                  </a:cubicBezTo>
                  <a:cubicBezTo>
                    <a:pt x="20573" y="225964"/>
                    <a:pt x="9037" y="279805"/>
                    <a:pt x="23137" y="327236"/>
                  </a:cubicBezTo>
                  <a:cubicBezTo>
                    <a:pt x="25700" y="333646"/>
                    <a:pt x="35954" y="336209"/>
                    <a:pt x="39799" y="329800"/>
                  </a:cubicBezTo>
                  <a:cubicBezTo>
                    <a:pt x="62871" y="284933"/>
                    <a:pt x="55180" y="227246"/>
                    <a:pt x="51335" y="178534"/>
                  </a:cubicBezTo>
                  <a:cubicBezTo>
                    <a:pt x="47490" y="120847"/>
                    <a:pt x="38518" y="63161"/>
                    <a:pt x="20573" y="8039"/>
                  </a:cubicBezTo>
                  <a:cubicBezTo>
                    <a:pt x="16728" y="-3499"/>
                    <a:pt x="-1216" y="-2217"/>
                    <a:pt x="65" y="9321"/>
                  </a:cubicBezTo>
                  <a:lnTo>
                    <a:pt x="65" y="9321"/>
                  </a:lnTo>
                  <a:close/>
                </a:path>
              </a:pathLst>
            </a:custGeom>
            <a:solidFill>
              <a:srgbClr val="313031"/>
            </a:solidFill>
            <a:ln w="12815" cap="flat">
              <a:noFill/>
              <a:prstDash val="solid"/>
              <a:miter/>
            </a:ln>
          </p:spPr>
          <p:txBody>
            <a:bodyPr rtlCol="0" anchor="ctr"/>
            <a:lstStyle/>
            <a:p>
              <a:endParaRPr lang="en-US"/>
            </a:p>
          </p:txBody>
        </p:sp>
        <p:grpSp>
          <p:nvGrpSpPr>
            <p:cNvPr id="225" name="Graphic 4">
              <a:extLst>
                <a:ext uri="{FF2B5EF4-FFF2-40B4-BE49-F238E27FC236}">
                  <a16:creationId xmlns:a16="http://schemas.microsoft.com/office/drawing/2014/main" id="{AEDD0517-8E7E-2C50-5AE3-DB92D76ACDC2}"/>
                </a:ext>
              </a:extLst>
            </p:cNvPr>
            <p:cNvGrpSpPr/>
            <p:nvPr/>
          </p:nvGrpSpPr>
          <p:grpSpPr>
            <a:xfrm>
              <a:off x="-13785803" y="-631696"/>
              <a:ext cx="351512" cy="343624"/>
              <a:chOff x="-13785803" y="-631696"/>
              <a:chExt cx="351512" cy="343624"/>
            </a:xfrm>
            <a:solidFill>
              <a:srgbClr val="313031"/>
            </a:solidFill>
          </p:grpSpPr>
          <p:sp>
            <p:nvSpPr>
              <p:cNvPr id="255" name="Freeform 254">
                <a:extLst>
                  <a:ext uri="{FF2B5EF4-FFF2-40B4-BE49-F238E27FC236}">
                    <a16:creationId xmlns:a16="http://schemas.microsoft.com/office/drawing/2014/main" id="{4F9F925B-BB3C-548B-619D-EFB4EA110194}"/>
                  </a:ext>
                </a:extLst>
              </p:cNvPr>
              <p:cNvSpPr/>
              <p:nvPr/>
            </p:nvSpPr>
            <p:spPr>
              <a:xfrm>
                <a:off x="-13785803" y="-631696"/>
                <a:ext cx="274122" cy="262948"/>
              </a:xfrm>
              <a:custGeom>
                <a:avLst/>
                <a:gdLst>
                  <a:gd name="connsiteX0" fmla="*/ 271747 w 274122"/>
                  <a:gd name="connsiteY0" fmla="*/ 253037 h 262948"/>
                  <a:gd name="connsiteX1" fmla="*/ 135882 w 274122"/>
                  <a:gd name="connsiteY1" fmla="*/ 150484 h 262948"/>
                  <a:gd name="connsiteX2" fmla="*/ 87175 w 274122"/>
                  <a:gd name="connsiteY2" fmla="*/ 97925 h 262948"/>
                  <a:gd name="connsiteX3" fmla="*/ 29497 w 274122"/>
                  <a:gd name="connsiteY3" fmla="*/ 19729 h 262948"/>
                  <a:gd name="connsiteX4" fmla="*/ 12834 w 274122"/>
                  <a:gd name="connsiteY4" fmla="*/ 23574 h 262948"/>
                  <a:gd name="connsiteX5" fmla="*/ 15398 w 274122"/>
                  <a:gd name="connsiteY5" fmla="*/ 24856 h 262948"/>
                  <a:gd name="connsiteX6" fmla="*/ 30779 w 274122"/>
                  <a:gd name="connsiteY6" fmla="*/ 15883 h 262948"/>
                  <a:gd name="connsiteX7" fmla="*/ 30779 w 274122"/>
                  <a:gd name="connsiteY7" fmla="*/ 13319 h 262948"/>
                  <a:gd name="connsiteX8" fmla="*/ 21807 w 274122"/>
                  <a:gd name="connsiteY8" fmla="*/ 1782 h 262948"/>
                  <a:gd name="connsiteX9" fmla="*/ 17961 w 274122"/>
                  <a:gd name="connsiteY9" fmla="*/ 500 h 262948"/>
                  <a:gd name="connsiteX10" fmla="*/ 17 w 274122"/>
                  <a:gd name="connsiteY10" fmla="*/ 14601 h 262948"/>
                  <a:gd name="connsiteX11" fmla="*/ 102557 w 274122"/>
                  <a:gd name="connsiteY11" fmla="*/ 158176 h 262948"/>
                  <a:gd name="connsiteX12" fmla="*/ 266620 w 274122"/>
                  <a:gd name="connsiteY12" fmla="*/ 262011 h 262948"/>
                  <a:gd name="connsiteX13" fmla="*/ 271747 w 274122"/>
                  <a:gd name="connsiteY13" fmla="*/ 253037 h 262948"/>
                  <a:gd name="connsiteX14" fmla="*/ 271747 w 274122"/>
                  <a:gd name="connsiteY14" fmla="*/ 253037 h 26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122" h="262948">
                    <a:moveTo>
                      <a:pt x="271747" y="253037"/>
                    </a:moveTo>
                    <a:cubicBezTo>
                      <a:pt x="224322" y="220989"/>
                      <a:pt x="176898" y="190223"/>
                      <a:pt x="135882" y="150484"/>
                    </a:cubicBezTo>
                    <a:cubicBezTo>
                      <a:pt x="119219" y="133819"/>
                      <a:pt x="102557" y="117154"/>
                      <a:pt x="87175" y="97925"/>
                    </a:cubicBezTo>
                    <a:cubicBezTo>
                      <a:pt x="85894" y="96644"/>
                      <a:pt x="28215" y="22292"/>
                      <a:pt x="29497" y="19729"/>
                    </a:cubicBezTo>
                    <a:cubicBezTo>
                      <a:pt x="24370" y="21010"/>
                      <a:pt x="19243" y="22292"/>
                      <a:pt x="12834" y="23574"/>
                    </a:cubicBezTo>
                    <a:cubicBezTo>
                      <a:pt x="14116" y="23574"/>
                      <a:pt x="15398" y="24856"/>
                      <a:pt x="15398" y="24856"/>
                    </a:cubicBezTo>
                    <a:cubicBezTo>
                      <a:pt x="21807" y="27420"/>
                      <a:pt x="30779" y="24856"/>
                      <a:pt x="30779" y="15883"/>
                    </a:cubicBezTo>
                    <a:cubicBezTo>
                      <a:pt x="30779" y="14601"/>
                      <a:pt x="30779" y="13319"/>
                      <a:pt x="30779" y="13319"/>
                    </a:cubicBezTo>
                    <a:cubicBezTo>
                      <a:pt x="30779" y="8191"/>
                      <a:pt x="26934" y="3064"/>
                      <a:pt x="21807" y="1782"/>
                    </a:cubicBezTo>
                    <a:cubicBezTo>
                      <a:pt x="20525" y="1782"/>
                      <a:pt x="19243" y="500"/>
                      <a:pt x="17961" y="500"/>
                    </a:cubicBezTo>
                    <a:cubicBezTo>
                      <a:pt x="8989" y="-2064"/>
                      <a:pt x="17" y="5628"/>
                      <a:pt x="17" y="14601"/>
                    </a:cubicBezTo>
                    <a:cubicBezTo>
                      <a:pt x="-1265" y="62032"/>
                      <a:pt x="70513" y="128692"/>
                      <a:pt x="102557" y="158176"/>
                    </a:cubicBezTo>
                    <a:cubicBezTo>
                      <a:pt x="149981" y="203043"/>
                      <a:pt x="205096" y="240218"/>
                      <a:pt x="266620" y="262011"/>
                    </a:cubicBezTo>
                    <a:cubicBezTo>
                      <a:pt x="273029" y="265857"/>
                      <a:pt x="276874" y="256883"/>
                      <a:pt x="271747" y="253037"/>
                    </a:cubicBezTo>
                    <a:lnTo>
                      <a:pt x="271747" y="253037"/>
                    </a:lnTo>
                    <a:close/>
                  </a:path>
                </a:pathLst>
              </a:custGeom>
              <a:solidFill>
                <a:srgbClr val="313031"/>
              </a:solidFill>
              <a:ln w="1281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A6E71B71-0341-6D1B-A680-0CD9B47958BF}"/>
                  </a:ext>
                </a:extLst>
              </p:cNvPr>
              <p:cNvSpPr/>
              <p:nvPr/>
            </p:nvSpPr>
            <p:spPr>
              <a:xfrm>
                <a:off x="-13595688" y="-504243"/>
                <a:ext cx="161397" cy="216171"/>
              </a:xfrm>
              <a:custGeom>
                <a:avLst/>
                <a:gdLst>
                  <a:gd name="connsiteX0" fmla="*/ 103421 w 161397"/>
                  <a:gd name="connsiteY0" fmla="*/ 24313 h 216171"/>
                  <a:gd name="connsiteX1" fmla="*/ 111111 w 161397"/>
                  <a:gd name="connsiteY1" fmla="*/ 17903 h 216171"/>
                  <a:gd name="connsiteX2" fmla="*/ 93167 w 161397"/>
                  <a:gd name="connsiteY2" fmla="*/ 12775 h 216171"/>
                  <a:gd name="connsiteX3" fmla="*/ 117520 w 161397"/>
                  <a:gd name="connsiteY3" fmla="*/ 149940 h 216171"/>
                  <a:gd name="connsiteX4" fmla="*/ 53433 w 161397"/>
                  <a:gd name="connsiteY4" fmla="*/ 174297 h 216171"/>
                  <a:gd name="connsiteX5" fmla="*/ 2163 w 161397"/>
                  <a:gd name="connsiteY5" fmla="*/ 202499 h 216171"/>
                  <a:gd name="connsiteX6" fmla="*/ 6008 w 161397"/>
                  <a:gd name="connsiteY6" fmla="*/ 215318 h 216171"/>
                  <a:gd name="connsiteX7" fmla="*/ 98294 w 161397"/>
                  <a:gd name="connsiteY7" fmla="*/ 190962 h 216171"/>
                  <a:gd name="connsiteX8" fmla="*/ 157254 w 161397"/>
                  <a:gd name="connsiteY8" fmla="*/ 164041 h 216171"/>
                  <a:gd name="connsiteX9" fmla="*/ 152127 w 161397"/>
                  <a:gd name="connsiteY9" fmla="*/ 99946 h 216171"/>
                  <a:gd name="connsiteX10" fmla="*/ 113675 w 161397"/>
                  <a:gd name="connsiteY10" fmla="*/ 5084 h 216171"/>
                  <a:gd name="connsiteX11" fmla="*/ 97012 w 161397"/>
                  <a:gd name="connsiteY11" fmla="*/ 17903 h 216171"/>
                  <a:gd name="connsiteX12" fmla="*/ 103421 w 161397"/>
                  <a:gd name="connsiteY12" fmla="*/ 24313 h 216171"/>
                  <a:gd name="connsiteX13" fmla="*/ 103421 w 161397"/>
                  <a:gd name="connsiteY13" fmla="*/ 24313 h 216171"/>
                  <a:gd name="connsiteX14" fmla="*/ 103421 w 161397"/>
                  <a:gd name="connsiteY14" fmla="*/ 24313 h 21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397" h="216171">
                    <a:moveTo>
                      <a:pt x="103421" y="24313"/>
                    </a:moveTo>
                    <a:cubicBezTo>
                      <a:pt x="105984" y="21749"/>
                      <a:pt x="108548" y="20467"/>
                      <a:pt x="111111" y="17903"/>
                    </a:cubicBezTo>
                    <a:cubicBezTo>
                      <a:pt x="104703" y="16621"/>
                      <a:pt x="99576" y="15339"/>
                      <a:pt x="93167" y="12775"/>
                    </a:cubicBezTo>
                    <a:cubicBezTo>
                      <a:pt x="99576" y="42259"/>
                      <a:pt x="145719" y="125584"/>
                      <a:pt x="117520" y="149940"/>
                    </a:cubicBezTo>
                    <a:cubicBezTo>
                      <a:pt x="103421" y="162759"/>
                      <a:pt x="71377" y="166605"/>
                      <a:pt x="53433" y="174297"/>
                    </a:cubicBezTo>
                    <a:cubicBezTo>
                      <a:pt x="31643" y="181988"/>
                      <a:pt x="16262" y="184552"/>
                      <a:pt x="2163" y="202499"/>
                    </a:cubicBezTo>
                    <a:cubicBezTo>
                      <a:pt x="-1682" y="206345"/>
                      <a:pt x="-401" y="214036"/>
                      <a:pt x="6008" y="215318"/>
                    </a:cubicBezTo>
                    <a:cubicBezTo>
                      <a:pt x="38052" y="220446"/>
                      <a:pt x="68814" y="201217"/>
                      <a:pt x="98294" y="190962"/>
                    </a:cubicBezTo>
                    <a:cubicBezTo>
                      <a:pt x="114956" y="184552"/>
                      <a:pt x="147000" y="179425"/>
                      <a:pt x="157254" y="164041"/>
                    </a:cubicBezTo>
                    <a:cubicBezTo>
                      <a:pt x="167508" y="148659"/>
                      <a:pt x="155972" y="115329"/>
                      <a:pt x="152127" y="99946"/>
                    </a:cubicBezTo>
                    <a:cubicBezTo>
                      <a:pt x="144437" y="67898"/>
                      <a:pt x="134183" y="32004"/>
                      <a:pt x="113675" y="5084"/>
                    </a:cubicBezTo>
                    <a:cubicBezTo>
                      <a:pt x="104703" y="-7735"/>
                      <a:pt x="86758" y="6366"/>
                      <a:pt x="97012" y="17903"/>
                    </a:cubicBezTo>
                    <a:cubicBezTo>
                      <a:pt x="97012" y="19185"/>
                      <a:pt x="99576" y="21749"/>
                      <a:pt x="103421" y="24313"/>
                    </a:cubicBezTo>
                    <a:cubicBezTo>
                      <a:pt x="102139" y="24313"/>
                      <a:pt x="102139" y="24313"/>
                      <a:pt x="103421" y="24313"/>
                    </a:cubicBezTo>
                    <a:lnTo>
                      <a:pt x="103421" y="24313"/>
                    </a:lnTo>
                    <a:close/>
                  </a:path>
                </a:pathLst>
              </a:custGeom>
              <a:solidFill>
                <a:srgbClr val="313031"/>
              </a:solidFill>
              <a:ln w="12815" cap="flat">
                <a:noFill/>
                <a:prstDash val="solid"/>
                <a:miter/>
              </a:ln>
            </p:spPr>
            <p:txBody>
              <a:bodyPr rtlCol="0" anchor="ctr"/>
              <a:lstStyle/>
              <a:p>
                <a:endParaRPr lang="en-US"/>
              </a:p>
            </p:txBody>
          </p:sp>
        </p:grpSp>
        <p:sp>
          <p:nvSpPr>
            <p:cNvPr id="226" name="Freeform 225">
              <a:extLst>
                <a:ext uri="{FF2B5EF4-FFF2-40B4-BE49-F238E27FC236}">
                  <a16:creationId xmlns:a16="http://schemas.microsoft.com/office/drawing/2014/main" id="{BEB80E84-619D-81E5-4CCC-9D5419D6EFB4}"/>
                </a:ext>
              </a:extLst>
            </p:cNvPr>
            <p:cNvSpPr/>
            <p:nvPr/>
          </p:nvSpPr>
          <p:spPr>
            <a:xfrm>
              <a:off x="-14681250" y="356305"/>
              <a:ext cx="247300" cy="169748"/>
            </a:xfrm>
            <a:custGeom>
              <a:avLst/>
              <a:gdLst>
                <a:gd name="connsiteX0" fmla="*/ 2087 w 247300"/>
                <a:gd name="connsiteY0" fmla="*/ 16238 h 169748"/>
                <a:gd name="connsiteX1" fmla="*/ 120008 w 247300"/>
                <a:gd name="connsiteY1" fmla="*/ 164941 h 169748"/>
                <a:gd name="connsiteX2" fmla="*/ 144361 w 247300"/>
                <a:gd name="connsiteY2" fmla="*/ 164941 h 169748"/>
                <a:gd name="connsiteX3" fmla="*/ 207166 w 247300"/>
                <a:gd name="connsiteY3" fmla="*/ 84180 h 169748"/>
                <a:gd name="connsiteX4" fmla="*/ 246900 w 247300"/>
                <a:gd name="connsiteY4" fmla="*/ 20084 h 169748"/>
                <a:gd name="connsiteX5" fmla="*/ 230238 w 247300"/>
                <a:gd name="connsiteY5" fmla="*/ 7265 h 169748"/>
                <a:gd name="connsiteX6" fmla="*/ 178968 w 247300"/>
                <a:gd name="connsiteY6" fmla="*/ 61106 h 169748"/>
                <a:gd name="connsiteX7" fmla="*/ 117444 w 247300"/>
                <a:gd name="connsiteY7" fmla="*/ 141866 h 169748"/>
                <a:gd name="connsiteX8" fmla="*/ 144361 w 247300"/>
                <a:gd name="connsiteY8" fmla="*/ 138021 h 169748"/>
                <a:gd name="connsiteX9" fmla="*/ 18750 w 247300"/>
                <a:gd name="connsiteY9" fmla="*/ 2137 h 169748"/>
                <a:gd name="connsiteX10" fmla="*/ 2087 w 247300"/>
                <a:gd name="connsiteY10" fmla="*/ 16238 h 169748"/>
                <a:gd name="connsiteX11" fmla="*/ 2087 w 247300"/>
                <a:gd name="connsiteY11" fmla="*/ 16238 h 1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300" h="169748">
                  <a:moveTo>
                    <a:pt x="2087" y="16238"/>
                  </a:moveTo>
                  <a:cubicBezTo>
                    <a:pt x="34131" y="70079"/>
                    <a:pt x="80274" y="116228"/>
                    <a:pt x="120008" y="164941"/>
                  </a:cubicBezTo>
                  <a:cubicBezTo>
                    <a:pt x="125135" y="171351"/>
                    <a:pt x="139234" y="171351"/>
                    <a:pt x="144361" y="164941"/>
                  </a:cubicBezTo>
                  <a:cubicBezTo>
                    <a:pt x="166151" y="138021"/>
                    <a:pt x="186659" y="111100"/>
                    <a:pt x="207166" y="84180"/>
                  </a:cubicBezTo>
                  <a:cubicBezTo>
                    <a:pt x="223829" y="62388"/>
                    <a:pt x="240492" y="47004"/>
                    <a:pt x="246900" y="20084"/>
                  </a:cubicBezTo>
                  <a:cubicBezTo>
                    <a:pt x="249464" y="9829"/>
                    <a:pt x="239210" y="2137"/>
                    <a:pt x="230238" y="7265"/>
                  </a:cubicBezTo>
                  <a:cubicBezTo>
                    <a:pt x="205885" y="20084"/>
                    <a:pt x="194349" y="40595"/>
                    <a:pt x="178968" y="61106"/>
                  </a:cubicBezTo>
                  <a:cubicBezTo>
                    <a:pt x="158460" y="88026"/>
                    <a:pt x="137952" y="114946"/>
                    <a:pt x="117444" y="141866"/>
                  </a:cubicBezTo>
                  <a:cubicBezTo>
                    <a:pt x="126416" y="140585"/>
                    <a:pt x="135389" y="139303"/>
                    <a:pt x="144361" y="138021"/>
                  </a:cubicBezTo>
                  <a:cubicBezTo>
                    <a:pt x="103345" y="91871"/>
                    <a:pt x="64893" y="40595"/>
                    <a:pt x="18750" y="2137"/>
                  </a:cubicBezTo>
                  <a:cubicBezTo>
                    <a:pt x="9778" y="-4272"/>
                    <a:pt x="-5603" y="4701"/>
                    <a:pt x="2087" y="16238"/>
                  </a:cubicBezTo>
                  <a:lnTo>
                    <a:pt x="2087" y="16238"/>
                  </a:lnTo>
                  <a:close/>
                </a:path>
              </a:pathLst>
            </a:custGeom>
            <a:solidFill>
              <a:srgbClr val="313031"/>
            </a:solidFill>
            <a:ln w="12815"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661A2C5B-9799-4F84-6C5F-35B29CB3D8DC}"/>
                </a:ext>
              </a:extLst>
            </p:cNvPr>
            <p:cNvSpPr/>
            <p:nvPr/>
          </p:nvSpPr>
          <p:spPr>
            <a:xfrm>
              <a:off x="-14567510" y="73216"/>
              <a:ext cx="44417" cy="335541"/>
            </a:xfrm>
            <a:custGeom>
              <a:avLst/>
              <a:gdLst>
                <a:gd name="connsiteX0" fmla="*/ 30621 w 44417"/>
                <a:gd name="connsiteY0" fmla="*/ 332657 h 335541"/>
                <a:gd name="connsiteX1" fmla="*/ 38312 w 44417"/>
                <a:gd name="connsiteY1" fmla="*/ 17306 h 335541"/>
                <a:gd name="connsiteX2" fmla="*/ 2423 w 44417"/>
                <a:gd name="connsiteY2" fmla="*/ 17306 h 335541"/>
                <a:gd name="connsiteX3" fmla="*/ 22931 w 44417"/>
                <a:gd name="connsiteY3" fmla="*/ 332657 h 335541"/>
                <a:gd name="connsiteX4" fmla="*/ 30621 w 44417"/>
                <a:gd name="connsiteY4" fmla="*/ 332657 h 335541"/>
                <a:gd name="connsiteX5" fmla="*/ 30621 w 44417"/>
                <a:gd name="connsiteY5" fmla="*/ 332657 h 33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17" h="335541">
                  <a:moveTo>
                    <a:pt x="30621" y="332657"/>
                  </a:moveTo>
                  <a:cubicBezTo>
                    <a:pt x="56256" y="236514"/>
                    <a:pt x="38312" y="116014"/>
                    <a:pt x="38312" y="17306"/>
                  </a:cubicBezTo>
                  <a:cubicBezTo>
                    <a:pt x="38312" y="-5769"/>
                    <a:pt x="2423" y="-5769"/>
                    <a:pt x="2423" y="17306"/>
                  </a:cubicBezTo>
                  <a:cubicBezTo>
                    <a:pt x="2423" y="116014"/>
                    <a:pt x="-10394" y="239077"/>
                    <a:pt x="22931" y="332657"/>
                  </a:cubicBezTo>
                  <a:cubicBezTo>
                    <a:pt x="24212" y="336503"/>
                    <a:pt x="29339" y="336503"/>
                    <a:pt x="30621" y="332657"/>
                  </a:cubicBezTo>
                  <a:lnTo>
                    <a:pt x="30621" y="332657"/>
                  </a:lnTo>
                  <a:close/>
                </a:path>
              </a:pathLst>
            </a:custGeom>
            <a:solidFill>
              <a:srgbClr val="313031"/>
            </a:solidFill>
            <a:ln w="12815" cap="flat">
              <a:noFill/>
              <a:prstDash val="solid"/>
              <a:miter/>
            </a:ln>
          </p:spPr>
          <p:txBody>
            <a:bodyPr rtlCol="0" anchor="ctr"/>
            <a:lstStyle/>
            <a:p>
              <a:endParaRPr lang="en-US"/>
            </a:p>
          </p:txBody>
        </p:sp>
        <p:grpSp>
          <p:nvGrpSpPr>
            <p:cNvPr id="228" name="Graphic 4">
              <a:extLst>
                <a:ext uri="{FF2B5EF4-FFF2-40B4-BE49-F238E27FC236}">
                  <a16:creationId xmlns:a16="http://schemas.microsoft.com/office/drawing/2014/main" id="{36F4D9F2-6C40-0186-182F-7CD8CF039CDB}"/>
                </a:ext>
              </a:extLst>
            </p:cNvPr>
            <p:cNvGrpSpPr/>
            <p:nvPr/>
          </p:nvGrpSpPr>
          <p:grpSpPr>
            <a:xfrm>
              <a:off x="-15970883" y="-475511"/>
              <a:ext cx="392166" cy="362262"/>
              <a:chOff x="-15970883" y="-475511"/>
              <a:chExt cx="392166" cy="362262"/>
            </a:xfrm>
            <a:solidFill>
              <a:srgbClr val="313031"/>
            </a:solidFill>
          </p:grpSpPr>
          <p:sp>
            <p:nvSpPr>
              <p:cNvPr id="253" name="Freeform 252">
                <a:extLst>
                  <a:ext uri="{FF2B5EF4-FFF2-40B4-BE49-F238E27FC236}">
                    <a16:creationId xmlns:a16="http://schemas.microsoft.com/office/drawing/2014/main" id="{B987D73D-175D-258B-A8A9-824E3607A9C1}"/>
                  </a:ext>
                </a:extLst>
              </p:cNvPr>
              <p:cNvSpPr/>
              <p:nvPr/>
            </p:nvSpPr>
            <p:spPr>
              <a:xfrm>
                <a:off x="-15970883" y="-308973"/>
                <a:ext cx="197140" cy="195724"/>
              </a:xfrm>
              <a:custGeom>
                <a:avLst/>
                <a:gdLst>
                  <a:gd name="connsiteX0" fmla="*/ 50991 w 197140"/>
                  <a:gd name="connsiteY0" fmla="*/ 9793 h 195724"/>
                  <a:gd name="connsiteX1" fmla="*/ 2285 w 197140"/>
                  <a:gd name="connsiteY1" fmla="*/ 157213 h 195724"/>
                  <a:gd name="connsiteX2" fmla="*/ 17666 w 197140"/>
                  <a:gd name="connsiteY2" fmla="*/ 184134 h 195724"/>
                  <a:gd name="connsiteX3" fmla="*/ 107388 w 197140"/>
                  <a:gd name="connsiteY3" fmla="*/ 189261 h 195724"/>
                  <a:gd name="connsiteX4" fmla="*/ 188138 w 197140"/>
                  <a:gd name="connsiteY4" fmla="*/ 191825 h 195724"/>
                  <a:gd name="connsiteX5" fmla="*/ 190701 w 197140"/>
                  <a:gd name="connsiteY5" fmla="*/ 168751 h 195724"/>
                  <a:gd name="connsiteX6" fmla="*/ 113796 w 197140"/>
                  <a:gd name="connsiteY6" fmla="*/ 152086 h 195724"/>
                  <a:gd name="connsiteX7" fmla="*/ 17666 w 197140"/>
                  <a:gd name="connsiteY7" fmla="*/ 148240 h 195724"/>
                  <a:gd name="connsiteX8" fmla="*/ 33047 w 197140"/>
                  <a:gd name="connsiteY8" fmla="*/ 175160 h 195724"/>
                  <a:gd name="connsiteX9" fmla="*/ 76626 w 197140"/>
                  <a:gd name="connsiteY9" fmla="*/ 13638 h 195724"/>
                  <a:gd name="connsiteX10" fmla="*/ 50991 w 197140"/>
                  <a:gd name="connsiteY10" fmla="*/ 9793 h 195724"/>
                  <a:gd name="connsiteX11" fmla="*/ 50991 w 197140"/>
                  <a:gd name="connsiteY11" fmla="*/ 9793 h 19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140" h="195724">
                    <a:moveTo>
                      <a:pt x="50991" y="9793"/>
                    </a:moveTo>
                    <a:cubicBezTo>
                      <a:pt x="35610" y="61070"/>
                      <a:pt x="27920" y="109782"/>
                      <a:pt x="2285" y="157213"/>
                    </a:cubicBezTo>
                    <a:cubicBezTo>
                      <a:pt x="-4124" y="168751"/>
                      <a:pt x="3567" y="184134"/>
                      <a:pt x="17666" y="184134"/>
                    </a:cubicBezTo>
                    <a:cubicBezTo>
                      <a:pt x="48428" y="184134"/>
                      <a:pt x="77908" y="186697"/>
                      <a:pt x="107388" y="189261"/>
                    </a:cubicBezTo>
                    <a:cubicBezTo>
                      <a:pt x="133023" y="191825"/>
                      <a:pt x="162503" y="200798"/>
                      <a:pt x="188138" y="191825"/>
                    </a:cubicBezTo>
                    <a:cubicBezTo>
                      <a:pt x="199674" y="187979"/>
                      <a:pt x="199674" y="175160"/>
                      <a:pt x="190701" y="168751"/>
                    </a:cubicBezTo>
                    <a:cubicBezTo>
                      <a:pt x="170193" y="153367"/>
                      <a:pt x="139431" y="154649"/>
                      <a:pt x="113796" y="152086"/>
                    </a:cubicBezTo>
                    <a:cubicBezTo>
                      <a:pt x="81753" y="149522"/>
                      <a:pt x="49709" y="148240"/>
                      <a:pt x="17666" y="148240"/>
                    </a:cubicBezTo>
                    <a:cubicBezTo>
                      <a:pt x="22793" y="157213"/>
                      <a:pt x="27920" y="166187"/>
                      <a:pt x="33047" y="175160"/>
                    </a:cubicBezTo>
                    <a:cubicBezTo>
                      <a:pt x="58682" y="126447"/>
                      <a:pt x="81753" y="68761"/>
                      <a:pt x="76626" y="13638"/>
                    </a:cubicBezTo>
                    <a:cubicBezTo>
                      <a:pt x="75344" y="-1744"/>
                      <a:pt x="56118" y="-5590"/>
                      <a:pt x="50991" y="9793"/>
                    </a:cubicBezTo>
                    <a:lnTo>
                      <a:pt x="50991" y="9793"/>
                    </a:lnTo>
                    <a:close/>
                  </a:path>
                </a:pathLst>
              </a:custGeom>
              <a:solidFill>
                <a:srgbClr val="313031"/>
              </a:solidFill>
              <a:ln w="1281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B1BF9553-1872-1217-9FE5-4C1F28D41B41}"/>
                  </a:ext>
                </a:extLst>
              </p:cNvPr>
              <p:cNvSpPr/>
              <p:nvPr/>
            </p:nvSpPr>
            <p:spPr>
              <a:xfrm>
                <a:off x="-15872683" y="-475511"/>
                <a:ext cx="293966" cy="266163"/>
              </a:xfrm>
              <a:custGeom>
                <a:avLst/>
                <a:gdLst>
                  <a:gd name="connsiteX0" fmla="*/ 14315 w 293966"/>
                  <a:gd name="connsiteY0" fmla="*/ 264783 h 266163"/>
                  <a:gd name="connsiteX1" fmla="*/ 169406 w 293966"/>
                  <a:gd name="connsiteY1" fmla="*/ 141719 h 266163"/>
                  <a:gd name="connsiteX2" fmla="*/ 291172 w 293966"/>
                  <a:gd name="connsiteY2" fmla="*/ 31474 h 266163"/>
                  <a:gd name="connsiteX3" fmla="*/ 288608 w 293966"/>
                  <a:gd name="connsiteY3" fmla="*/ 7118 h 266163"/>
                  <a:gd name="connsiteX4" fmla="*/ 286045 w 293966"/>
                  <a:gd name="connsiteY4" fmla="*/ 4554 h 266163"/>
                  <a:gd name="connsiteX5" fmla="*/ 259128 w 293966"/>
                  <a:gd name="connsiteY5" fmla="*/ 8400 h 266163"/>
                  <a:gd name="connsiteX6" fmla="*/ 1497 w 293966"/>
                  <a:gd name="connsiteY6" fmla="*/ 251964 h 266163"/>
                  <a:gd name="connsiteX7" fmla="*/ 14315 w 293966"/>
                  <a:gd name="connsiteY7" fmla="*/ 264783 h 266163"/>
                  <a:gd name="connsiteX8" fmla="*/ 14315 w 293966"/>
                  <a:gd name="connsiteY8" fmla="*/ 264783 h 26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966" h="266163">
                    <a:moveTo>
                      <a:pt x="14315" y="264783"/>
                    </a:moveTo>
                    <a:cubicBezTo>
                      <a:pt x="68148" y="226326"/>
                      <a:pt x="116854" y="181459"/>
                      <a:pt x="169406" y="141719"/>
                    </a:cubicBezTo>
                    <a:cubicBezTo>
                      <a:pt x="210422" y="109671"/>
                      <a:pt x="262973" y="76341"/>
                      <a:pt x="291172" y="31474"/>
                    </a:cubicBezTo>
                    <a:cubicBezTo>
                      <a:pt x="296299" y="23783"/>
                      <a:pt x="293735" y="13528"/>
                      <a:pt x="288608" y="7118"/>
                    </a:cubicBezTo>
                    <a:cubicBezTo>
                      <a:pt x="287327" y="5836"/>
                      <a:pt x="287327" y="5836"/>
                      <a:pt x="286045" y="4554"/>
                    </a:cubicBezTo>
                    <a:cubicBezTo>
                      <a:pt x="278354" y="-3137"/>
                      <a:pt x="265537" y="-574"/>
                      <a:pt x="259128" y="8400"/>
                    </a:cubicBezTo>
                    <a:cubicBezTo>
                      <a:pt x="196323" y="108389"/>
                      <a:pt x="57894" y="145565"/>
                      <a:pt x="1497" y="251964"/>
                    </a:cubicBezTo>
                    <a:cubicBezTo>
                      <a:pt x="-3630" y="259656"/>
                      <a:pt x="5343" y="269911"/>
                      <a:pt x="14315" y="264783"/>
                    </a:cubicBezTo>
                    <a:lnTo>
                      <a:pt x="14315" y="264783"/>
                    </a:lnTo>
                    <a:close/>
                  </a:path>
                </a:pathLst>
              </a:custGeom>
              <a:solidFill>
                <a:srgbClr val="313031"/>
              </a:solidFill>
              <a:ln w="12815" cap="flat">
                <a:noFill/>
                <a:prstDash val="solid"/>
                <a:miter/>
              </a:ln>
            </p:spPr>
            <p:txBody>
              <a:bodyPr rtlCol="0" anchor="ctr"/>
              <a:lstStyle/>
              <a:p>
                <a:endParaRPr lang="en-US"/>
              </a:p>
            </p:txBody>
          </p:sp>
        </p:grpSp>
        <p:sp>
          <p:nvSpPr>
            <p:cNvPr id="229" name="Freeform 228">
              <a:extLst>
                <a:ext uri="{FF2B5EF4-FFF2-40B4-BE49-F238E27FC236}">
                  <a16:creationId xmlns:a16="http://schemas.microsoft.com/office/drawing/2014/main" id="{3B4FEFF9-5A71-CEC9-41D8-8A24C313940F}"/>
                </a:ext>
              </a:extLst>
            </p:cNvPr>
            <p:cNvSpPr/>
            <p:nvPr/>
          </p:nvSpPr>
          <p:spPr>
            <a:xfrm>
              <a:off x="-16099657" y="-1586269"/>
              <a:ext cx="185377" cy="223780"/>
            </a:xfrm>
            <a:custGeom>
              <a:avLst/>
              <a:gdLst>
                <a:gd name="connsiteX0" fmla="*/ 87479 w 185377"/>
                <a:gd name="connsiteY0" fmla="*/ 210279 h 223780"/>
                <a:gd name="connsiteX1" fmla="*/ 32364 w 185377"/>
                <a:gd name="connsiteY1" fmla="*/ 56449 h 223780"/>
                <a:gd name="connsiteX2" fmla="*/ 24674 w 185377"/>
                <a:gd name="connsiteY2" fmla="*/ 74395 h 223780"/>
                <a:gd name="connsiteX3" fmla="*/ 174638 w 185377"/>
                <a:gd name="connsiteY3" fmla="*/ 29528 h 223780"/>
                <a:gd name="connsiteX4" fmla="*/ 170793 w 185377"/>
                <a:gd name="connsiteY4" fmla="*/ 44 h 223780"/>
                <a:gd name="connsiteX5" fmla="*/ 8011 w 185377"/>
                <a:gd name="connsiteY5" fmla="*/ 46193 h 223780"/>
                <a:gd name="connsiteX6" fmla="*/ 320 w 185377"/>
                <a:gd name="connsiteY6" fmla="*/ 64140 h 223780"/>
                <a:gd name="connsiteX7" fmla="*/ 66971 w 185377"/>
                <a:gd name="connsiteY7" fmla="*/ 219252 h 223780"/>
                <a:gd name="connsiteX8" fmla="*/ 87479 w 185377"/>
                <a:gd name="connsiteY8" fmla="*/ 210279 h 223780"/>
                <a:gd name="connsiteX9" fmla="*/ 87479 w 185377"/>
                <a:gd name="connsiteY9" fmla="*/ 210279 h 22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377" h="223780">
                  <a:moveTo>
                    <a:pt x="87479" y="210279"/>
                  </a:moveTo>
                  <a:cubicBezTo>
                    <a:pt x="69535" y="157720"/>
                    <a:pt x="43900" y="111571"/>
                    <a:pt x="32364" y="56449"/>
                  </a:cubicBezTo>
                  <a:cubicBezTo>
                    <a:pt x="29801" y="62858"/>
                    <a:pt x="27237" y="67986"/>
                    <a:pt x="24674" y="74395"/>
                  </a:cubicBezTo>
                  <a:cubicBezTo>
                    <a:pt x="73380" y="52603"/>
                    <a:pt x="123368" y="42347"/>
                    <a:pt x="174638" y="29528"/>
                  </a:cubicBezTo>
                  <a:cubicBezTo>
                    <a:pt x="191300" y="25683"/>
                    <a:pt x="187455" y="-1238"/>
                    <a:pt x="170793" y="44"/>
                  </a:cubicBezTo>
                  <a:cubicBezTo>
                    <a:pt x="114396" y="3890"/>
                    <a:pt x="59281" y="23119"/>
                    <a:pt x="8011" y="46193"/>
                  </a:cubicBezTo>
                  <a:cubicBezTo>
                    <a:pt x="1602" y="48757"/>
                    <a:pt x="-961" y="57731"/>
                    <a:pt x="320" y="64140"/>
                  </a:cubicBezTo>
                  <a:cubicBezTo>
                    <a:pt x="11856" y="116698"/>
                    <a:pt x="31082" y="178231"/>
                    <a:pt x="66971" y="219252"/>
                  </a:cubicBezTo>
                  <a:cubicBezTo>
                    <a:pt x="75943" y="229507"/>
                    <a:pt x="90043" y="220534"/>
                    <a:pt x="87479" y="210279"/>
                  </a:cubicBezTo>
                  <a:lnTo>
                    <a:pt x="87479" y="210279"/>
                  </a:lnTo>
                  <a:close/>
                </a:path>
              </a:pathLst>
            </a:custGeom>
            <a:solidFill>
              <a:srgbClr val="313031"/>
            </a:solidFill>
            <a:ln w="128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DA23B176-284D-F0E3-CA03-4E289E95F8F3}"/>
                </a:ext>
              </a:extLst>
            </p:cNvPr>
            <p:cNvSpPr/>
            <p:nvPr/>
          </p:nvSpPr>
          <p:spPr>
            <a:xfrm>
              <a:off x="-16002956" y="-1492973"/>
              <a:ext cx="273180" cy="170565"/>
            </a:xfrm>
            <a:custGeom>
              <a:avLst/>
              <a:gdLst>
                <a:gd name="connsiteX0" fmla="*/ 1032 w 273180"/>
                <a:gd name="connsiteY0" fmla="*/ 8020 h 170565"/>
                <a:gd name="connsiteX1" fmla="*/ 125361 w 273180"/>
                <a:gd name="connsiteY1" fmla="*/ 75961 h 170565"/>
                <a:gd name="connsiteX2" fmla="*/ 252254 w 273180"/>
                <a:gd name="connsiteY2" fmla="*/ 168260 h 170565"/>
                <a:gd name="connsiteX3" fmla="*/ 270198 w 273180"/>
                <a:gd name="connsiteY3" fmla="*/ 145185 h 170565"/>
                <a:gd name="connsiteX4" fmla="*/ 140742 w 273180"/>
                <a:gd name="connsiteY4" fmla="*/ 49041 h 170565"/>
                <a:gd name="connsiteX5" fmla="*/ 4877 w 273180"/>
                <a:gd name="connsiteY5" fmla="*/ 328 h 170565"/>
                <a:gd name="connsiteX6" fmla="*/ 1032 w 273180"/>
                <a:gd name="connsiteY6" fmla="*/ 8020 h 170565"/>
                <a:gd name="connsiteX7" fmla="*/ 1032 w 273180"/>
                <a:gd name="connsiteY7" fmla="*/ 8020 h 1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180" h="170565">
                  <a:moveTo>
                    <a:pt x="1032" y="8020"/>
                  </a:moveTo>
                  <a:cubicBezTo>
                    <a:pt x="34357" y="38786"/>
                    <a:pt x="85627" y="51605"/>
                    <a:pt x="125361" y="75961"/>
                  </a:cubicBezTo>
                  <a:cubicBezTo>
                    <a:pt x="171504" y="102882"/>
                    <a:pt x="208675" y="140057"/>
                    <a:pt x="252254" y="168260"/>
                  </a:cubicBezTo>
                  <a:cubicBezTo>
                    <a:pt x="266353" y="177233"/>
                    <a:pt x="279171" y="158004"/>
                    <a:pt x="270198" y="145185"/>
                  </a:cubicBezTo>
                  <a:cubicBezTo>
                    <a:pt x="238155" y="104164"/>
                    <a:pt x="185603" y="73398"/>
                    <a:pt x="140742" y="49041"/>
                  </a:cubicBezTo>
                  <a:cubicBezTo>
                    <a:pt x="101008" y="27249"/>
                    <a:pt x="51020" y="-3517"/>
                    <a:pt x="4877" y="328"/>
                  </a:cubicBezTo>
                  <a:cubicBezTo>
                    <a:pt x="1032" y="328"/>
                    <a:pt x="-1532" y="4174"/>
                    <a:pt x="1032" y="8020"/>
                  </a:cubicBezTo>
                  <a:lnTo>
                    <a:pt x="1032" y="8020"/>
                  </a:lnTo>
                  <a:close/>
                </a:path>
              </a:pathLst>
            </a:custGeom>
            <a:solidFill>
              <a:srgbClr val="313031"/>
            </a:solidFill>
            <a:ln w="128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98F885D9-712D-7D8A-7C50-75AD0CD08D7D}"/>
                </a:ext>
              </a:extLst>
            </p:cNvPr>
            <p:cNvSpPr/>
            <p:nvPr/>
          </p:nvSpPr>
          <p:spPr>
            <a:xfrm>
              <a:off x="-13421797" y="-436530"/>
              <a:ext cx="1525530" cy="995046"/>
            </a:xfrm>
            <a:custGeom>
              <a:avLst/>
              <a:gdLst>
                <a:gd name="connsiteX0" fmla="*/ 734467 w 1525530"/>
                <a:gd name="connsiteY0" fmla="*/ 59153 h 995046"/>
                <a:gd name="connsiteX1" fmla="*/ 737030 w 1525530"/>
                <a:gd name="connsiteY1" fmla="*/ 62999 h 995046"/>
                <a:gd name="connsiteX2" fmla="*/ 740875 w 1525530"/>
                <a:gd name="connsiteY2" fmla="*/ 64281 h 995046"/>
                <a:gd name="connsiteX3" fmla="*/ 747284 w 1525530"/>
                <a:gd name="connsiteY3" fmla="*/ 60435 h 995046"/>
                <a:gd name="connsiteX4" fmla="*/ 749847 w 1525530"/>
                <a:gd name="connsiteY4" fmla="*/ 55307 h 995046"/>
                <a:gd name="connsiteX5" fmla="*/ 644744 w 1525530"/>
                <a:gd name="connsiteY5" fmla="*/ 27105 h 995046"/>
                <a:gd name="connsiteX6" fmla="*/ 408903 w 1525530"/>
                <a:gd name="connsiteY6" fmla="*/ 59153 h 995046"/>
                <a:gd name="connsiteX7" fmla="*/ 88467 w 1525530"/>
                <a:gd name="connsiteY7" fmla="*/ 219393 h 995046"/>
                <a:gd name="connsiteX8" fmla="*/ 20534 w 1525530"/>
                <a:gd name="connsiteY8" fmla="*/ 610377 h 995046"/>
                <a:gd name="connsiteX9" fmla="*/ 296110 w 1525530"/>
                <a:gd name="connsiteY9" fmla="*/ 877016 h 995046"/>
                <a:gd name="connsiteX10" fmla="*/ 707550 w 1525530"/>
                <a:gd name="connsiteY10" fmla="*/ 994952 h 995046"/>
                <a:gd name="connsiteX11" fmla="*/ 1166414 w 1525530"/>
                <a:gd name="connsiteY11" fmla="*/ 943676 h 995046"/>
                <a:gd name="connsiteX12" fmla="*/ 1480442 w 1525530"/>
                <a:gd name="connsiteY12" fmla="*/ 368095 h 995046"/>
                <a:gd name="connsiteX13" fmla="*/ 754974 w 1525530"/>
                <a:gd name="connsiteY13" fmla="*/ 6594 h 995046"/>
                <a:gd name="connsiteX14" fmla="*/ 758820 w 1525530"/>
                <a:gd name="connsiteY14" fmla="*/ 32233 h 995046"/>
                <a:gd name="connsiteX15" fmla="*/ 1357394 w 1525530"/>
                <a:gd name="connsiteY15" fmla="*/ 256568 h 995046"/>
                <a:gd name="connsiteX16" fmla="*/ 1489414 w 1525530"/>
                <a:gd name="connsiteY16" fmla="*/ 606532 h 995046"/>
                <a:gd name="connsiteX17" fmla="*/ 1261264 w 1525530"/>
                <a:gd name="connsiteY17" fmla="*/ 870606 h 995046"/>
                <a:gd name="connsiteX18" fmla="*/ 881867 w 1525530"/>
                <a:gd name="connsiteY18" fmla="*/ 951367 h 995046"/>
                <a:gd name="connsiteX19" fmla="*/ 512724 w 1525530"/>
                <a:gd name="connsiteY19" fmla="*/ 937266 h 995046"/>
                <a:gd name="connsiteX20" fmla="*/ 182034 w 1525530"/>
                <a:gd name="connsiteY20" fmla="*/ 748824 h 995046"/>
                <a:gd name="connsiteX21" fmla="*/ 71804 w 1525530"/>
                <a:gd name="connsiteY21" fmla="*/ 634734 h 995046"/>
                <a:gd name="connsiteX22" fmla="*/ 51296 w 1525530"/>
                <a:gd name="connsiteY22" fmla="*/ 401425 h 995046"/>
                <a:gd name="connsiteX23" fmla="*/ 320463 w 1525530"/>
                <a:gd name="connsiteY23" fmla="*/ 118121 h 995046"/>
                <a:gd name="connsiteX24" fmla="*/ 516570 w 1525530"/>
                <a:gd name="connsiteY24" fmla="*/ 70690 h 995046"/>
                <a:gd name="connsiteX25" fmla="*/ 634490 w 1525530"/>
                <a:gd name="connsiteY25" fmla="*/ 57871 h 995046"/>
                <a:gd name="connsiteX26" fmla="*/ 734467 w 1525530"/>
                <a:gd name="connsiteY26" fmla="*/ 59153 h 995046"/>
                <a:gd name="connsiteX27" fmla="*/ 734467 w 1525530"/>
                <a:gd name="connsiteY27" fmla="*/ 59153 h 995046"/>
                <a:gd name="connsiteX28" fmla="*/ 734467 w 1525530"/>
                <a:gd name="connsiteY28" fmla="*/ 59153 h 99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5530" h="995046">
                  <a:moveTo>
                    <a:pt x="734467" y="59153"/>
                  </a:moveTo>
                  <a:cubicBezTo>
                    <a:pt x="735748" y="60435"/>
                    <a:pt x="735748" y="61717"/>
                    <a:pt x="737030" y="62999"/>
                  </a:cubicBezTo>
                  <a:cubicBezTo>
                    <a:pt x="738312" y="64281"/>
                    <a:pt x="739593" y="64281"/>
                    <a:pt x="740875" y="64281"/>
                  </a:cubicBezTo>
                  <a:cubicBezTo>
                    <a:pt x="743439" y="62999"/>
                    <a:pt x="744720" y="61717"/>
                    <a:pt x="747284" y="60435"/>
                  </a:cubicBezTo>
                  <a:cubicBezTo>
                    <a:pt x="748565" y="59153"/>
                    <a:pt x="749847" y="56589"/>
                    <a:pt x="749847" y="55307"/>
                  </a:cubicBezTo>
                  <a:cubicBezTo>
                    <a:pt x="735748" y="20695"/>
                    <a:pt x="674224" y="27105"/>
                    <a:pt x="644744" y="27105"/>
                  </a:cubicBezTo>
                  <a:cubicBezTo>
                    <a:pt x="565276" y="25823"/>
                    <a:pt x="485808" y="41206"/>
                    <a:pt x="408903" y="59153"/>
                  </a:cubicBezTo>
                  <a:cubicBezTo>
                    <a:pt x="293546" y="86073"/>
                    <a:pt x="166653" y="123249"/>
                    <a:pt x="88467" y="219393"/>
                  </a:cubicBezTo>
                  <a:cubicBezTo>
                    <a:pt x="12844" y="315536"/>
                    <a:pt x="-26890" y="495005"/>
                    <a:pt x="20534" y="610377"/>
                  </a:cubicBezTo>
                  <a:cubicBezTo>
                    <a:pt x="67959" y="725750"/>
                    <a:pt x="196134" y="809074"/>
                    <a:pt x="296110" y="877016"/>
                  </a:cubicBezTo>
                  <a:cubicBezTo>
                    <a:pt x="420439" y="960341"/>
                    <a:pt x="558867" y="992388"/>
                    <a:pt x="707550" y="994952"/>
                  </a:cubicBezTo>
                  <a:cubicBezTo>
                    <a:pt x="858796" y="996234"/>
                    <a:pt x="1020296" y="984697"/>
                    <a:pt x="1166414" y="943676"/>
                  </a:cubicBezTo>
                  <a:cubicBezTo>
                    <a:pt x="1421482" y="870606"/>
                    <a:pt x="1617588" y="632170"/>
                    <a:pt x="1480442" y="368095"/>
                  </a:cubicBezTo>
                  <a:cubicBezTo>
                    <a:pt x="1344577" y="109148"/>
                    <a:pt x="1038240" y="-33145"/>
                    <a:pt x="754974" y="6594"/>
                  </a:cubicBezTo>
                  <a:cubicBezTo>
                    <a:pt x="740875" y="9158"/>
                    <a:pt x="743439" y="33515"/>
                    <a:pt x="758820" y="32233"/>
                  </a:cubicBezTo>
                  <a:cubicBezTo>
                    <a:pt x="979280" y="13004"/>
                    <a:pt x="1206149" y="93765"/>
                    <a:pt x="1357394" y="256568"/>
                  </a:cubicBezTo>
                  <a:cubicBezTo>
                    <a:pt x="1443271" y="348866"/>
                    <a:pt x="1516331" y="477058"/>
                    <a:pt x="1489414" y="606532"/>
                  </a:cubicBezTo>
                  <a:cubicBezTo>
                    <a:pt x="1463779" y="725750"/>
                    <a:pt x="1367648" y="819330"/>
                    <a:pt x="1261264" y="870606"/>
                  </a:cubicBezTo>
                  <a:cubicBezTo>
                    <a:pt x="1143343" y="927011"/>
                    <a:pt x="1010042" y="941112"/>
                    <a:pt x="881867" y="951367"/>
                  </a:cubicBezTo>
                  <a:cubicBezTo>
                    <a:pt x="758820" y="961623"/>
                    <a:pt x="633208" y="966750"/>
                    <a:pt x="512724" y="937266"/>
                  </a:cubicBezTo>
                  <a:cubicBezTo>
                    <a:pt x="385832" y="906500"/>
                    <a:pt x="282010" y="829585"/>
                    <a:pt x="182034" y="748824"/>
                  </a:cubicBezTo>
                  <a:cubicBezTo>
                    <a:pt x="141018" y="715495"/>
                    <a:pt x="100003" y="679601"/>
                    <a:pt x="71804" y="634734"/>
                  </a:cubicBezTo>
                  <a:cubicBezTo>
                    <a:pt x="26943" y="561665"/>
                    <a:pt x="34634" y="480904"/>
                    <a:pt x="51296" y="401425"/>
                  </a:cubicBezTo>
                  <a:cubicBezTo>
                    <a:pt x="82058" y="248877"/>
                    <a:pt x="175626" y="165552"/>
                    <a:pt x="320463" y="118121"/>
                  </a:cubicBezTo>
                  <a:cubicBezTo>
                    <a:pt x="384550" y="97610"/>
                    <a:pt x="451201" y="82227"/>
                    <a:pt x="516570" y="70690"/>
                  </a:cubicBezTo>
                  <a:cubicBezTo>
                    <a:pt x="556304" y="64281"/>
                    <a:pt x="594756" y="59153"/>
                    <a:pt x="634490" y="57871"/>
                  </a:cubicBezTo>
                  <a:cubicBezTo>
                    <a:pt x="657562" y="55307"/>
                    <a:pt x="713959" y="48898"/>
                    <a:pt x="734467" y="59153"/>
                  </a:cubicBezTo>
                  <a:cubicBezTo>
                    <a:pt x="735748" y="57871"/>
                    <a:pt x="734467" y="57871"/>
                    <a:pt x="734467" y="59153"/>
                  </a:cubicBezTo>
                  <a:lnTo>
                    <a:pt x="734467" y="59153"/>
                  </a:lnTo>
                  <a:close/>
                </a:path>
              </a:pathLst>
            </a:custGeom>
            <a:solidFill>
              <a:srgbClr val="313031"/>
            </a:solidFill>
            <a:ln w="128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46A44DB8-E1BE-59C3-71FF-3817978D6365}"/>
                </a:ext>
              </a:extLst>
            </p:cNvPr>
            <p:cNvSpPr/>
            <p:nvPr/>
          </p:nvSpPr>
          <p:spPr>
            <a:xfrm>
              <a:off x="-15608446" y="635626"/>
              <a:ext cx="1774665" cy="1052512"/>
            </a:xfrm>
            <a:custGeom>
              <a:avLst/>
              <a:gdLst>
                <a:gd name="connsiteX0" fmla="*/ 899803 w 1774665"/>
                <a:gd name="connsiteY0" fmla="*/ 29195 h 1052512"/>
                <a:gd name="connsiteX1" fmla="*/ 76923 w 1774665"/>
                <a:gd name="connsiteY1" fmla="*/ 339419 h 1052512"/>
                <a:gd name="connsiteX2" fmla="*/ 41034 w 1774665"/>
                <a:gd name="connsiteY2" fmla="*/ 695792 h 1052512"/>
                <a:gd name="connsiteX3" fmla="*/ 371724 w 1774665"/>
                <a:gd name="connsiteY3" fmla="*/ 959868 h 1052512"/>
                <a:gd name="connsiteX4" fmla="*/ 1258692 w 1774665"/>
                <a:gd name="connsiteY4" fmla="*/ 988069 h 1052512"/>
                <a:gd name="connsiteX5" fmla="*/ 1766263 w 1774665"/>
                <a:gd name="connsiteY5" fmla="*/ 424026 h 1052512"/>
                <a:gd name="connsiteX6" fmla="*/ 1440700 w 1774665"/>
                <a:gd name="connsiteY6" fmla="*/ 93291 h 1052512"/>
                <a:gd name="connsiteX7" fmla="*/ 889549 w 1774665"/>
                <a:gd name="connsiteY7" fmla="*/ 4839 h 1052512"/>
                <a:gd name="connsiteX8" fmla="*/ 889549 w 1774665"/>
                <a:gd name="connsiteY8" fmla="*/ 24068 h 1052512"/>
                <a:gd name="connsiteX9" fmla="*/ 1320216 w 1774665"/>
                <a:gd name="connsiteY9" fmla="*/ 81754 h 1052512"/>
                <a:gd name="connsiteX10" fmla="*/ 1684231 w 1774665"/>
                <a:gd name="connsiteY10" fmla="*/ 321472 h 1052512"/>
                <a:gd name="connsiteX11" fmla="*/ 1307398 w 1774665"/>
                <a:gd name="connsiteY11" fmla="*/ 931665 h 1052512"/>
                <a:gd name="connsiteX12" fmla="*/ 538351 w 1774665"/>
                <a:gd name="connsiteY12" fmla="*/ 977814 h 1052512"/>
                <a:gd name="connsiteX13" fmla="*/ 165363 w 1774665"/>
                <a:gd name="connsiteY13" fmla="*/ 806037 h 1052512"/>
                <a:gd name="connsiteX14" fmla="*/ 75641 w 1774665"/>
                <a:gd name="connsiteY14" fmla="*/ 393260 h 1052512"/>
                <a:gd name="connsiteX15" fmla="*/ 452474 w 1774665"/>
                <a:gd name="connsiteY15" fmla="*/ 121493 h 1052512"/>
                <a:gd name="connsiteX16" fmla="*/ 898521 w 1774665"/>
                <a:gd name="connsiteY16" fmla="*/ 53552 h 1052512"/>
                <a:gd name="connsiteX17" fmla="*/ 899803 w 1774665"/>
                <a:gd name="connsiteY17" fmla="*/ 29195 h 1052512"/>
                <a:gd name="connsiteX18" fmla="*/ 899803 w 1774665"/>
                <a:gd name="connsiteY18" fmla="*/ 29195 h 10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4665" h="1052512">
                  <a:moveTo>
                    <a:pt x="899803" y="29195"/>
                  </a:moveTo>
                  <a:cubicBezTo>
                    <a:pt x="608847" y="-9262"/>
                    <a:pt x="266621" y="112520"/>
                    <a:pt x="76923" y="339419"/>
                  </a:cubicBezTo>
                  <a:cubicBezTo>
                    <a:pt x="-12799" y="447101"/>
                    <a:pt x="-23053" y="571446"/>
                    <a:pt x="41034" y="695792"/>
                  </a:cubicBezTo>
                  <a:cubicBezTo>
                    <a:pt x="108967" y="829112"/>
                    <a:pt x="235859" y="904744"/>
                    <a:pt x="371724" y="959868"/>
                  </a:cubicBezTo>
                  <a:cubicBezTo>
                    <a:pt x="651145" y="1072676"/>
                    <a:pt x="972863" y="1082931"/>
                    <a:pt x="1258692" y="988069"/>
                  </a:cubicBezTo>
                  <a:cubicBezTo>
                    <a:pt x="1488124" y="912436"/>
                    <a:pt x="1832914" y="718866"/>
                    <a:pt x="1766263" y="424026"/>
                  </a:cubicBezTo>
                  <a:cubicBezTo>
                    <a:pt x="1729093" y="261223"/>
                    <a:pt x="1585537" y="157387"/>
                    <a:pt x="1440700" y="93291"/>
                  </a:cubicBezTo>
                  <a:cubicBezTo>
                    <a:pt x="1263819" y="13812"/>
                    <a:pt x="1081811" y="-11826"/>
                    <a:pt x="889549" y="4839"/>
                  </a:cubicBezTo>
                  <a:cubicBezTo>
                    <a:pt x="876732" y="6121"/>
                    <a:pt x="876732" y="25350"/>
                    <a:pt x="889549" y="24068"/>
                  </a:cubicBezTo>
                  <a:cubicBezTo>
                    <a:pt x="1033105" y="16376"/>
                    <a:pt x="1183069" y="36887"/>
                    <a:pt x="1320216" y="81754"/>
                  </a:cubicBezTo>
                  <a:cubicBezTo>
                    <a:pt x="1457362" y="126621"/>
                    <a:pt x="1602199" y="197126"/>
                    <a:pt x="1684231" y="321472"/>
                  </a:cubicBezTo>
                  <a:cubicBezTo>
                    <a:pt x="1868803" y="606058"/>
                    <a:pt x="1541958" y="839367"/>
                    <a:pt x="1307398" y="931665"/>
                  </a:cubicBezTo>
                  <a:cubicBezTo>
                    <a:pt x="1065148" y="1026527"/>
                    <a:pt x="790855" y="1041910"/>
                    <a:pt x="538351" y="977814"/>
                  </a:cubicBezTo>
                  <a:cubicBezTo>
                    <a:pt x="408895" y="944484"/>
                    <a:pt x="267903" y="895772"/>
                    <a:pt x="165363" y="806037"/>
                  </a:cubicBezTo>
                  <a:cubicBezTo>
                    <a:pt x="48725" y="703484"/>
                    <a:pt x="-17926" y="531707"/>
                    <a:pt x="75641" y="393260"/>
                  </a:cubicBezTo>
                  <a:cubicBezTo>
                    <a:pt x="161518" y="267632"/>
                    <a:pt x="312764" y="175334"/>
                    <a:pt x="452474" y="121493"/>
                  </a:cubicBezTo>
                  <a:cubicBezTo>
                    <a:pt x="596030" y="65089"/>
                    <a:pt x="745994" y="48424"/>
                    <a:pt x="898521" y="53552"/>
                  </a:cubicBezTo>
                  <a:cubicBezTo>
                    <a:pt x="915184" y="53552"/>
                    <a:pt x="915184" y="31759"/>
                    <a:pt x="899803" y="29195"/>
                  </a:cubicBezTo>
                  <a:lnTo>
                    <a:pt x="899803" y="29195"/>
                  </a:lnTo>
                  <a:close/>
                </a:path>
              </a:pathLst>
            </a:custGeom>
            <a:solidFill>
              <a:srgbClr val="313031"/>
            </a:solidFill>
            <a:ln w="128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6B075070-213B-178F-3B11-3A50D21FF333}"/>
                </a:ext>
              </a:extLst>
            </p:cNvPr>
            <p:cNvSpPr/>
            <p:nvPr/>
          </p:nvSpPr>
          <p:spPr>
            <a:xfrm>
              <a:off x="-17642602" y="-397770"/>
              <a:ext cx="1572587" cy="1062782"/>
            </a:xfrm>
            <a:custGeom>
              <a:avLst/>
              <a:gdLst>
                <a:gd name="connsiteX0" fmla="*/ 798572 w 1572587"/>
                <a:gd name="connsiteY0" fmla="*/ 17829 h 1062782"/>
                <a:gd name="connsiteX1" fmla="*/ 365342 w 1572587"/>
                <a:gd name="connsiteY1" fmla="*/ 107563 h 1062782"/>
                <a:gd name="connsiteX2" fmla="*/ 55160 w 1572587"/>
                <a:gd name="connsiteY2" fmla="*/ 353692 h 1062782"/>
                <a:gd name="connsiteX3" fmla="*/ 285874 w 1572587"/>
                <a:gd name="connsiteY3" fmla="*/ 972857 h 1062782"/>
                <a:gd name="connsiteX4" fmla="*/ 1221548 w 1572587"/>
                <a:gd name="connsiteY4" fmla="*/ 969012 h 1062782"/>
                <a:gd name="connsiteX5" fmla="*/ 1531730 w 1572587"/>
                <a:gd name="connsiteY5" fmla="*/ 720320 h 1062782"/>
                <a:gd name="connsiteX6" fmla="*/ 1535576 w 1572587"/>
                <a:gd name="connsiteY6" fmla="*/ 375484 h 1062782"/>
                <a:gd name="connsiteX7" fmla="*/ 726794 w 1572587"/>
                <a:gd name="connsiteY7" fmla="*/ 12701 h 1062782"/>
                <a:gd name="connsiteX8" fmla="*/ 730640 w 1572587"/>
                <a:gd name="connsiteY8" fmla="*/ 37058 h 1062782"/>
                <a:gd name="connsiteX9" fmla="*/ 1447135 w 1572587"/>
                <a:gd name="connsiteY9" fmla="*/ 290878 h 1062782"/>
                <a:gd name="connsiteX10" fmla="*/ 1525322 w 1572587"/>
                <a:gd name="connsiteY10" fmla="*/ 642123 h 1062782"/>
                <a:gd name="connsiteX11" fmla="*/ 1270254 w 1572587"/>
                <a:gd name="connsiteY11" fmla="*/ 906198 h 1062782"/>
                <a:gd name="connsiteX12" fmla="*/ 464037 w 1572587"/>
                <a:gd name="connsiteY12" fmla="*/ 988240 h 1062782"/>
                <a:gd name="connsiteX13" fmla="*/ 121811 w 1572587"/>
                <a:gd name="connsiteY13" fmla="*/ 811336 h 1062782"/>
                <a:gd name="connsiteX14" fmla="*/ 52596 w 1572587"/>
                <a:gd name="connsiteY14" fmla="*/ 443426 h 1062782"/>
                <a:gd name="connsiteX15" fmla="*/ 344834 w 1572587"/>
                <a:gd name="connsiteY15" fmla="*/ 152430 h 1062782"/>
                <a:gd name="connsiteX16" fmla="*/ 799854 w 1572587"/>
                <a:gd name="connsiteY16" fmla="*/ 37058 h 1062782"/>
                <a:gd name="connsiteX17" fmla="*/ 798572 w 1572587"/>
                <a:gd name="connsiteY17" fmla="*/ 17829 h 1062782"/>
                <a:gd name="connsiteX18" fmla="*/ 798572 w 1572587"/>
                <a:gd name="connsiteY18" fmla="*/ 17829 h 106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587" h="1062782">
                  <a:moveTo>
                    <a:pt x="798572" y="17829"/>
                  </a:moveTo>
                  <a:cubicBezTo>
                    <a:pt x="649890" y="1164"/>
                    <a:pt x="501207" y="47313"/>
                    <a:pt x="365342" y="107563"/>
                  </a:cubicBezTo>
                  <a:cubicBezTo>
                    <a:pt x="243576" y="161404"/>
                    <a:pt x="121811" y="234473"/>
                    <a:pt x="55160" y="353692"/>
                  </a:cubicBezTo>
                  <a:cubicBezTo>
                    <a:pt x="-78142" y="589564"/>
                    <a:pt x="42342" y="875432"/>
                    <a:pt x="285874" y="972857"/>
                  </a:cubicBezTo>
                  <a:cubicBezTo>
                    <a:pt x="592211" y="1095921"/>
                    <a:pt x="916493" y="1090794"/>
                    <a:pt x="1221548" y="969012"/>
                  </a:cubicBezTo>
                  <a:cubicBezTo>
                    <a:pt x="1345877" y="919017"/>
                    <a:pt x="1467643" y="842102"/>
                    <a:pt x="1531730" y="720320"/>
                  </a:cubicBezTo>
                  <a:cubicBezTo>
                    <a:pt x="1588127" y="612639"/>
                    <a:pt x="1583000" y="484447"/>
                    <a:pt x="1535576" y="375484"/>
                  </a:cubicBezTo>
                  <a:cubicBezTo>
                    <a:pt x="1415092" y="89617"/>
                    <a:pt x="1015187" y="-43703"/>
                    <a:pt x="726794" y="12701"/>
                  </a:cubicBezTo>
                  <a:cubicBezTo>
                    <a:pt x="712695" y="15265"/>
                    <a:pt x="715259" y="39622"/>
                    <a:pt x="730640" y="37058"/>
                  </a:cubicBezTo>
                  <a:cubicBezTo>
                    <a:pt x="976735" y="11419"/>
                    <a:pt x="1288199" y="85771"/>
                    <a:pt x="1447135" y="290878"/>
                  </a:cubicBezTo>
                  <a:cubicBezTo>
                    <a:pt x="1524040" y="389585"/>
                    <a:pt x="1563774" y="520341"/>
                    <a:pt x="1525322" y="642123"/>
                  </a:cubicBezTo>
                  <a:cubicBezTo>
                    <a:pt x="1486869" y="763905"/>
                    <a:pt x="1383048" y="852357"/>
                    <a:pt x="1270254" y="906198"/>
                  </a:cubicBezTo>
                  <a:cubicBezTo>
                    <a:pt x="1017751" y="1029262"/>
                    <a:pt x="735767" y="1056182"/>
                    <a:pt x="464037" y="988240"/>
                  </a:cubicBezTo>
                  <a:cubicBezTo>
                    <a:pt x="337144" y="957475"/>
                    <a:pt x="207688" y="917735"/>
                    <a:pt x="121811" y="811336"/>
                  </a:cubicBezTo>
                  <a:cubicBezTo>
                    <a:pt x="38497" y="708783"/>
                    <a:pt x="11581" y="569053"/>
                    <a:pt x="52596" y="443426"/>
                  </a:cubicBezTo>
                  <a:cubicBezTo>
                    <a:pt x="98739" y="302415"/>
                    <a:pt x="216660" y="213963"/>
                    <a:pt x="344834" y="152430"/>
                  </a:cubicBezTo>
                  <a:cubicBezTo>
                    <a:pt x="488390" y="83207"/>
                    <a:pt x="639636" y="37058"/>
                    <a:pt x="799854" y="37058"/>
                  </a:cubicBezTo>
                  <a:cubicBezTo>
                    <a:pt x="812671" y="38340"/>
                    <a:pt x="811389" y="19111"/>
                    <a:pt x="798572" y="17829"/>
                  </a:cubicBezTo>
                  <a:lnTo>
                    <a:pt x="798572" y="17829"/>
                  </a:lnTo>
                  <a:close/>
                </a:path>
              </a:pathLst>
            </a:custGeom>
            <a:solidFill>
              <a:srgbClr val="313031"/>
            </a:solidFill>
            <a:ln w="128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7A9BD193-1C3A-3148-3053-9DB75B280EA9}"/>
                </a:ext>
              </a:extLst>
            </p:cNvPr>
            <p:cNvSpPr/>
            <p:nvPr/>
          </p:nvSpPr>
          <p:spPr>
            <a:xfrm>
              <a:off x="-15607773" y="-1704161"/>
              <a:ext cx="1759282" cy="1603242"/>
            </a:xfrm>
            <a:custGeom>
              <a:avLst/>
              <a:gdLst>
                <a:gd name="connsiteX0" fmla="*/ 869650 w 1759282"/>
                <a:gd name="connsiteY0" fmla="*/ 0 h 1603242"/>
                <a:gd name="connsiteX1" fmla="*/ 336444 w 1759282"/>
                <a:gd name="connsiteY1" fmla="*/ 89734 h 1603242"/>
                <a:gd name="connsiteX2" fmla="*/ 35234 w 1759282"/>
                <a:gd name="connsiteY2" fmla="*/ 520458 h 1603242"/>
                <a:gd name="connsiteX3" fmla="*/ 387713 w 1759282"/>
                <a:gd name="connsiteY3" fmla="*/ 1498561 h 1603242"/>
                <a:gd name="connsiteX4" fmla="*/ 992697 w 1759282"/>
                <a:gd name="connsiteY4" fmla="*/ 1601114 h 1603242"/>
                <a:gd name="connsiteX5" fmla="*/ 1505395 w 1759282"/>
                <a:gd name="connsiteY5" fmla="*/ 1406263 h 1603242"/>
                <a:gd name="connsiteX6" fmla="*/ 1674586 w 1759282"/>
                <a:gd name="connsiteY6" fmla="*/ 399958 h 1603242"/>
                <a:gd name="connsiteX7" fmla="*/ 1306725 w 1759282"/>
                <a:gd name="connsiteY7" fmla="*/ 49995 h 1603242"/>
                <a:gd name="connsiteX8" fmla="*/ 799154 w 1759282"/>
                <a:gd name="connsiteY8" fmla="*/ 14101 h 1603242"/>
                <a:gd name="connsiteX9" fmla="*/ 799154 w 1759282"/>
                <a:gd name="connsiteY9" fmla="*/ 37176 h 1603242"/>
                <a:gd name="connsiteX10" fmla="*/ 1561792 w 1759282"/>
                <a:gd name="connsiteY10" fmla="*/ 280740 h 1603242"/>
                <a:gd name="connsiteX11" fmla="*/ 1582300 w 1759282"/>
                <a:gd name="connsiteY11" fmla="*/ 1261406 h 1603242"/>
                <a:gd name="connsiteX12" fmla="*/ 571003 w 1759282"/>
                <a:gd name="connsiteY12" fmla="*/ 1524199 h 1603242"/>
                <a:gd name="connsiteX13" fmla="*/ 137773 w 1759282"/>
                <a:gd name="connsiteY13" fmla="*/ 1228076 h 1603242"/>
                <a:gd name="connsiteX14" fmla="*/ 42924 w 1759282"/>
                <a:gd name="connsiteY14" fmla="*/ 676852 h 1603242"/>
                <a:gd name="connsiteX15" fmla="*/ 328753 w 1759282"/>
                <a:gd name="connsiteY15" fmla="*/ 130756 h 1603242"/>
                <a:gd name="connsiteX16" fmla="*/ 873495 w 1759282"/>
                <a:gd name="connsiteY16" fmla="*/ 15383 h 1603242"/>
                <a:gd name="connsiteX17" fmla="*/ 869650 w 1759282"/>
                <a:gd name="connsiteY17" fmla="*/ 0 h 1603242"/>
                <a:gd name="connsiteX18" fmla="*/ 869650 w 1759282"/>
                <a:gd name="connsiteY18" fmla="*/ 0 h 160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282" h="1603242">
                  <a:moveTo>
                    <a:pt x="869650" y="0"/>
                  </a:moveTo>
                  <a:cubicBezTo>
                    <a:pt x="694050" y="2564"/>
                    <a:pt x="496662" y="8974"/>
                    <a:pt x="336444" y="89734"/>
                  </a:cubicBezTo>
                  <a:cubicBezTo>
                    <a:pt x="168535" y="174341"/>
                    <a:pt x="78813" y="343554"/>
                    <a:pt x="35234" y="520458"/>
                  </a:cubicBezTo>
                  <a:cubicBezTo>
                    <a:pt x="-54489" y="889650"/>
                    <a:pt x="14726" y="1319093"/>
                    <a:pt x="387713" y="1498561"/>
                  </a:cubicBezTo>
                  <a:cubicBezTo>
                    <a:pt x="569721" y="1585732"/>
                    <a:pt x="794026" y="1611370"/>
                    <a:pt x="992697" y="1601114"/>
                  </a:cubicBezTo>
                  <a:cubicBezTo>
                    <a:pt x="1181114" y="1592141"/>
                    <a:pt x="1363122" y="1533173"/>
                    <a:pt x="1505395" y="1406263"/>
                  </a:cubicBezTo>
                  <a:cubicBezTo>
                    <a:pt x="1779689" y="1161417"/>
                    <a:pt x="1824550" y="724283"/>
                    <a:pt x="1674586" y="399958"/>
                  </a:cubicBezTo>
                  <a:cubicBezTo>
                    <a:pt x="1600244" y="239719"/>
                    <a:pt x="1474633" y="110245"/>
                    <a:pt x="1306725" y="49995"/>
                  </a:cubicBezTo>
                  <a:cubicBezTo>
                    <a:pt x="1146506" y="-7692"/>
                    <a:pt x="965781" y="-6410"/>
                    <a:pt x="799154" y="14101"/>
                  </a:cubicBezTo>
                  <a:cubicBezTo>
                    <a:pt x="785054" y="15383"/>
                    <a:pt x="783773" y="37176"/>
                    <a:pt x="799154" y="37176"/>
                  </a:cubicBezTo>
                  <a:cubicBezTo>
                    <a:pt x="1081138" y="32048"/>
                    <a:pt x="1375939" y="30766"/>
                    <a:pt x="1561792" y="280740"/>
                  </a:cubicBezTo>
                  <a:cubicBezTo>
                    <a:pt x="1764308" y="552506"/>
                    <a:pt x="1779689" y="981949"/>
                    <a:pt x="1582300" y="1261406"/>
                  </a:cubicBezTo>
                  <a:cubicBezTo>
                    <a:pt x="1356713" y="1581886"/>
                    <a:pt x="922201" y="1610088"/>
                    <a:pt x="571003" y="1524199"/>
                  </a:cubicBezTo>
                  <a:cubicBezTo>
                    <a:pt x="394122" y="1480614"/>
                    <a:pt x="235186" y="1384471"/>
                    <a:pt x="137773" y="1228076"/>
                  </a:cubicBezTo>
                  <a:cubicBezTo>
                    <a:pt x="35234" y="1063991"/>
                    <a:pt x="21134" y="865294"/>
                    <a:pt x="42924" y="676852"/>
                  </a:cubicBezTo>
                  <a:cubicBezTo>
                    <a:pt x="67277" y="470464"/>
                    <a:pt x="137773" y="242282"/>
                    <a:pt x="328753" y="130756"/>
                  </a:cubicBezTo>
                  <a:cubicBezTo>
                    <a:pt x="492816" y="35894"/>
                    <a:pt x="691487" y="43585"/>
                    <a:pt x="873495" y="15383"/>
                  </a:cubicBezTo>
                  <a:cubicBezTo>
                    <a:pt x="883749" y="16665"/>
                    <a:pt x="879904" y="0"/>
                    <a:pt x="869650" y="0"/>
                  </a:cubicBezTo>
                  <a:lnTo>
                    <a:pt x="869650" y="0"/>
                  </a:lnTo>
                  <a:close/>
                </a:path>
              </a:pathLst>
            </a:custGeom>
            <a:solidFill>
              <a:srgbClr val="313031"/>
            </a:solidFill>
            <a:ln w="12815" cap="flat">
              <a:noFill/>
              <a:prstDash val="solid"/>
              <a:miter/>
            </a:ln>
          </p:spPr>
          <p:txBody>
            <a:bodyPr rtlCol="0" anchor="ctr"/>
            <a:lstStyle/>
            <a:p>
              <a:endParaRPr lang="en-US"/>
            </a:p>
          </p:txBody>
        </p:sp>
        <p:grpSp>
          <p:nvGrpSpPr>
            <p:cNvPr id="235" name="Graphic 4">
              <a:extLst>
                <a:ext uri="{FF2B5EF4-FFF2-40B4-BE49-F238E27FC236}">
                  <a16:creationId xmlns:a16="http://schemas.microsoft.com/office/drawing/2014/main" id="{EAA2C941-ECC3-6C71-7045-881007AFEA59}"/>
                </a:ext>
              </a:extLst>
            </p:cNvPr>
            <p:cNvGrpSpPr/>
            <p:nvPr/>
          </p:nvGrpSpPr>
          <p:grpSpPr>
            <a:xfrm>
              <a:off x="-16757562" y="-3223304"/>
              <a:ext cx="967501" cy="668956"/>
              <a:chOff x="-16757562" y="-3223304"/>
              <a:chExt cx="967501" cy="668956"/>
            </a:xfrm>
            <a:solidFill>
              <a:srgbClr val="313031"/>
            </a:solidFill>
          </p:grpSpPr>
          <p:sp>
            <p:nvSpPr>
              <p:cNvPr id="251" name="Freeform 250">
                <a:extLst>
                  <a:ext uri="{FF2B5EF4-FFF2-40B4-BE49-F238E27FC236}">
                    <a16:creationId xmlns:a16="http://schemas.microsoft.com/office/drawing/2014/main" id="{B0AC2EF6-205F-C663-35F5-19876FE45821}"/>
                  </a:ext>
                </a:extLst>
              </p:cNvPr>
              <p:cNvSpPr/>
              <p:nvPr/>
            </p:nvSpPr>
            <p:spPr>
              <a:xfrm>
                <a:off x="-16757562" y="-3131419"/>
                <a:ext cx="832662" cy="577070"/>
              </a:xfrm>
              <a:custGeom>
                <a:avLst/>
                <a:gdLst>
                  <a:gd name="connsiteX0" fmla="*/ 7099 w 832662"/>
                  <a:gd name="connsiteY0" fmla="*/ 576065 h 577070"/>
                  <a:gd name="connsiteX1" fmla="*/ 159627 w 832662"/>
                  <a:gd name="connsiteY1" fmla="*/ 408134 h 577070"/>
                  <a:gd name="connsiteX2" fmla="*/ 351888 w 832662"/>
                  <a:gd name="connsiteY2" fmla="*/ 245330 h 577070"/>
                  <a:gd name="connsiteX3" fmla="*/ 817162 w 832662"/>
                  <a:gd name="connsiteY3" fmla="*/ 37660 h 577070"/>
                  <a:gd name="connsiteX4" fmla="*/ 813317 w 832662"/>
                  <a:gd name="connsiteY4" fmla="*/ 484 h 577070"/>
                  <a:gd name="connsiteX5" fmla="*/ 337789 w 832662"/>
                  <a:gd name="connsiteY5" fmla="*/ 209437 h 577070"/>
                  <a:gd name="connsiteX6" fmla="*/ 146809 w 832662"/>
                  <a:gd name="connsiteY6" fmla="*/ 370958 h 577070"/>
                  <a:gd name="connsiteX7" fmla="*/ 690 w 832662"/>
                  <a:gd name="connsiteY7" fmla="*/ 570937 h 577070"/>
                  <a:gd name="connsiteX8" fmla="*/ 7099 w 832662"/>
                  <a:gd name="connsiteY8" fmla="*/ 576065 h 577070"/>
                  <a:gd name="connsiteX9" fmla="*/ 7099 w 832662"/>
                  <a:gd name="connsiteY9" fmla="*/ 576065 h 57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662" h="577070">
                    <a:moveTo>
                      <a:pt x="7099" y="576065"/>
                    </a:moveTo>
                    <a:cubicBezTo>
                      <a:pt x="66059" y="535044"/>
                      <a:pt x="108357" y="459411"/>
                      <a:pt x="159627" y="408134"/>
                    </a:cubicBezTo>
                    <a:cubicBezTo>
                      <a:pt x="218587" y="347884"/>
                      <a:pt x="282674" y="294043"/>
                      <a:pt x="351888" y="245330"/>
                    </a:cubicBezTo>
                    <a:cubicBezTo>
                      <a:pt x="492880" y="145341"/>
                      <a:pt x="650535" y="78681"/>
                      <a:pt x="817162" y="37660"/>
                    </a:cubicBezTo>
                    <a:cubicBezTo>
                      <a:pt x="840233" y="32532"/>
                      <a:pt x="836388" y="-4643"/>
                      <a:pt x="813317" y="484"/>
                    </a:cubicBezTo>
                    <a:cubicBezTo>
                      <a:pt x="642844" y="37660"/>
                      <a:pt x="481344" y="110729"/>
                      <a:pt x="337789" y="209437"/>
                    </a:cubicBezTo>
                    <a:cubicBezTo>
                      <a:pt x="269856" y="256868"/>
                      <a:pt x="205769" y="311990"/>
                      <a:pt x="146809" y="370958"/>
                    </a:cubicBezTo>
                    <a:cubicBezTo>
                      <a:pt x="94257" y="424799"/>
                      <a:pt x="18635" y="496586"/>
                      <a:pt x="690" y="570937"/>
                    </a:cubicBezTo>
                    <a:cubicBezTo>
                      <a:pt x="-1873" y="576065"/>
                      <a:pt x="3253" y="578629"/>
                      <a:pt x="7099" y="576065"/>
                    </a:cubicBezTo>
                    <a:lnTo>
                      <a:pt x="7099" y="576065"/>
                    </a:lnTo>
                    <a:close/>
                  </a:path>
                </a:pathLst>
              </a:custGeom>
              <a:solidFill>
                <a:srgbClr val="313031"/>
              </a:solidFill>
              <a:ln w="128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72C25BDB-9B45-A81F-7A90-642A8F886FE1}"/>
                  </a:ext>
                </a:extLst>
              </p:cNvPr>
              <p:cNvSpPr/>
              <p:nvPr/>
            </p:nvSpPr>
            <p:spPr>
              <a:xfrm>
                <a:off x="-15932752" y="-3223304"/>
                <a:ext cx="142691" cy="199449"/>
              </a:xfrm>
              <a:custGeom>
                <a:avLst/>
                <a:gdLst>
                  <a:gd name="connsiteX0" fmla="*/ 3888 w 142691"/>
                  <a:gd name="connsiteY0" fmla="*/ 21864 h 199449"/>
                  <a:gd name="connsiteX1" fmla="*/ 107709 w 142691"/>
                  <a:gd name="connsiteY1" fmla="*/ 97497 h 199449"/>
                  <a:gd name="connsiteX2" fmla="*/ 85919 w 142691"/>
                  <a:gd name="connsiteY2" fmla="*/ 192359 h 199449"/>
                  <a:gd name="connsiteX3" fmla="*/ 106427 w 142691"/>
                  <a:gd name="connsiteY3" fmla="*/ 194923 h 199449"/>
                  <a:gd name="connsiteX4" fmla="*/ 137189 w 142691"/>
                  <a:gd name="connsiteY4" fmla="*/ 74423 h 199449"/>
                  <a:gd name="connsiteX5" fmla="*/ 15423 w 142691"/>
                  <a:gd name="connsiteY5" fmla="*/ 1354 h 199449"/>
                  <a:gd name="connsiteX6" fmla="*/ 3888 w 142691"/>
                  <a:gd name="connsiteY6" fmla="*/ 21864 h 199449"/>
                  <a:gd name="connsiteX7" fmla="*/ 3888 w 142691"/>
                  <a:gd name="connsiteY7" fmla="*/ 21864 h 19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691" h="199449">
                    <a:moveTo>
                      <a:pt x="3888" y="21864"/>
                    </a:moveTo>
                    <a:cubicBezTo>
                      <a:pt x="32086" y="50066"/>
                      <a:pt x="102582" y="53912"/>
                      <a:pt x="107709" y="97497"/>
                    </a:cubicBezTo>
                    <a:cubicBezTo>
                      <a:pt x="111554" y="132109"/>
                      <a:pt x="75665" y="156465"/>
                      <a:pt x="85919" y="192359"/>
                    </a:cubicBezTo>
                    <a:cubicBezTo>
                      <a:pt x="88483" y="201333"/>
                      <a:pt x="101300" y="201333"/>
                      <a:pt x="106427" y="194923"/>
                    </a:cubicBezTo>
                    <a:cubicBezTo>
                      <a:pt x="129499" y="166721"/>
                      <a:pt x="153852" y="110317"/>
                      <a:pt x="137189" y="74423"/>
                    </a:cubicBezTo>
                    <a:cubicBezTo>
                      <a:pt x="116681" y="28274"/>
                      <a:pt x="56439" y="19300"/>
                      <a:pt x="15423" y="1354"/>
                    </a:cubicBezTo>
                    <a:cubicBezTo>
                      <a:pt x="2606" y="-5056"/>
                      <a:pt x="-5085" y="12891"/>
                      <a:pt x="3888" y="21864"/>
                    </a:cubicBezTo>
                    <a:lnTo>
                      <a:pt x="3888" y="21864"/>
                    </a:lnTo>
                    <a:close/>
                  </a:path>
                </a:pathLst>
              </a:custGeom>
              <a:solidFill>
                <a:srgbClr val="313031"/>
              </a:solidFill>
              <a:ln w="12815" cap="flat">
                <a:noFill/>
                <a:prstDash val="solid"/>
                <a:miter/>
              </a:ln>
            </p:spPr>
            <p:txBody>
              <a:bodyPr rtlCol="0" anchor="ctr"/>
              <a:lstStyle/>
              <a:p>
                <a:endParaRPr lang="en-US"/>
              </a:p>
            </p:txBody>
          </p:sp>
        </p:grpSp>
        <p:grpSp>
          <p:nvGrpSpPr>
            <p:cNvPr id="236" name="Graphic 4">
              <a:extLst>
                <a:ext uri="{FF2B5EF4-FFF2-40B4-BE49-F238E27FC236}">
                  <a16:creationId xmlns:a16="http://schemas.microsoft.com/office/drawing/2014/main" id="{05129F8D-FF8F-744F-6D47-2AC3117961C4}"/>
                </a:ext>
              </a:extLst>
            </p:cNvPr>
            <p:cNvGrpSpPr/>
            <p:nvPr/>
          </p:nvGrpSpPr>
          <p:grpSpPr>
            <a:xfrm>
              <a:off x="-13857544" y="-3195120"/>
              <a:ext cx="862739" cy="508920"/>
              <a:chOff x="-13857544" y="-3195120"/>
              <a:chExt cx="862739" cy="508920"/>
            </a:xfrm>
            <a:solidFill>
              <a:srgbClr val="313031"/>
            </a:solidFill>
          </p:grpSpPr>
          <p:sp>
            <p:nvSpPr>
              <p:cNvPr id="249" name="Freeform 248">
                <a:extLst>
                  <a:ext uri="{FF2B5EF4-FFF2-40B4-BE49-F238E27FC236}">
                    <a16:creationId xmlns:a16="http://schemas.microsoft.com/office/drawing/2014/main" id="{D27628F1-3131-666F-EA0C-82CCEA9B36D6}"/>
                  </a:ext>
                </a:extLst>
              </p:cNvPr>
              <p:cNvSpPr/>
              <p:nvPr/>
            </p:nvSpPr>
            <p:spPr>
              <a:xfrm>
                <a:off x="-13857544" y="-3195120"/>
                <a:ext cx="761556" cy="437556"/>
              </a:xfrm>
              <a:custGeom>
                <a:avLst/>
                <a:gdLst>
                  <a:gd name="connsiteX0" fmla="*/ 5107 w 761556"/>
                  <a:gd name="connsiteY0" fmla="*/ 14191 h 437556"/>
                  <a:gd name="connsiteX1" fmla="*/ 399884 w 761556"/>
                  <a:gd name="connsiteY1" fmla="*/ 169303 h 437556"/>
                  <a:gd name="connsiteX2" fmla="*/ 567793 w 761556"/>
                  <a:gd name="connsiteY2" fmla="*/ 273138 h 437556"/>
                  <a:gd name="connsiteX3" fmla="*/ 736983 w 761556"/>
                  <a:gd name="connsiteY3" fmla="*/ 430814 h 437556"/>
                  <a:gd name="connsiteX4" fmla="*/ 761336 w 761556"/>
                  <a:gd name="connsiteY4" fmla="*/ 420559 h 437556"/>
                  <a:gd name="connsiteX5" fmla="*/ 644698 w 761556"/>
                  <a:gd name="connsiteY5" fmla="*/ 292367 h 437556"/>
                  <a:gd name="connsiteX6" fmla="*/ 443464 w 761556"/>
                  <a:gd name="connsiteY6" fmla="*/ 159048 h 437556"/>
                  <a:gd name="connsiteX7" fmla="*/ 8952 w 761556"/>
                  <a:gd name="connsiteY7" fmla="*/ 90 h 437556"/>
                  <a:gd name="connsiteX8" fmla="*/ 5107 w 761556"/>
                  <a:gd name="connsiteY8" fmla="*/ 14191 h 437556"/>
                  <a:gd name="connsiteX9" fmla="*/ 5107 w 761556"/>
                  <a:gd name="connsiteY9" fmla="*/ 14191 h 43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556" h="437556">
                    <a:moveTo>
                      <a:pt x="5107" y="14191"/>
                    </a:moveTo>
                    <a:cubicBezTo>
                      <a:pt x="140972" y="52649"/>
                      <a:pt x="275555" y="102643"/>
                      <a:pt x="399884" y="169303"/>
                    </a:cubicBezTo>
                    <a:cubicBezTo>
                      <a:pt x="457563" y="200069"/>
                      <a:pt x="513960" y="234681"/>
                      <a:pt x="567793" y="273138"/>
                    </a:cubicBezTo>
                    <a:cubicBezTo>
                      <a:pt x="625472" y="314160"/>
                      <a:pt x="707503" y="364154"/>
                      <a:pt x="736983" y="430814"/>
                    </a:cubicBezTo>
                    <a:cubicBezTo>
                      <a:pt x="743392" y="444915"/>
                      <a:pt x="763900" y="434660"/>
                      <a:pt x="761336" y="420559"/>
                    </a:cubicBezTo>
                    <a:cubicBezTo>
                      <a:pt x="749801" y="362872"/>
                      <a:pt x="688277" y="326979"/>
                      <a:pt x="644698" y="292367"/>
                    </a:cubicBezTo>
                    <a:cubicBezTo>
                      <a:pt x="580610" y="242372"/>
                      <a:pt x="513960" y="198787"/>
                      <a:pt x="443464" y="159048"/>
                    </a:cubicBezTo>
                    <a:cubicBezTo>
                      <a:pt x="307598" y="83414"/>
                      <a:pt x="161480" y="28292"/>
                      <a:pt x="8952" y="90"/>
                    </a:cubicBezTo>
                    <a:cubicBezTo>
                      <a:pt x="-20" y="-1192"/>
                      <a:pt x="-3865" y="11627"/>
                      <a:pt x="5107" y="14191"/>
                    </a:cubicBezTo>
                    <a:lnTo>
                      <a:pt x="5107" y="14191"/>
                    </a:lnTo>
                    <a:close/>
                  </a:path>
                </a:pathLst>
              </a:custGeom>
              <a:solidFill>
                <a:srgbClr val="313031"/>
              </a:solidFill>
              <a:ln w="128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4452041A-0F23-38D9-599B-F12CC6B4A028}"/>
                  </a:ext>
                </a:extLst>
              </p:cNvPr>
              <p:cNvSpPr/>
              <p:nvPr/>
            </p:nvSpPr>
            <p:spPr>
              <a:xfrm>
                <a:off x="-13196382" y="-2827401"/>
                <a:ext cx="201577" cy="141201"/>
              </a:xfrm>
              <a:custGeom>
                <a:avLst/>
                <a:gdLst>
                  <a:gd name="connsiteX0" fmla="*/ 1480 w 201577"/>
                  <a:gd name="connsiteY0" fmla="*/ 111807 h 141201"/>
                  <a:gd name="connsiteX1" fmla="*/ 73258 w 201577"/>
                  <a:gd name="connsiteY1" fmla="*/ 133600 h 141201"/>
                  <a:gd name="connsiteX2" fmla="*/ 150163 w 201577"/>
                  <a:gd name="connsiteY2" fmla="*/ 136164 h 141201"/>
                  <a:gd name="connsiteX3" fmla="*/ 179643 w 201577"/>
                  <a:gd name="connsiteY3" fmla="*/ 87451 h 141201"/>
                  <a:gd name="connsiteX4" fmla="*/ 200151 w 201577"/>
                  <a:gd name="connsiteY4" fmla="*/ 6690 h 141201"/>
                  <a:gd name="connsiteX5" fmla="*/ 186051 w 201577"/>
                  <a:gd name="connsiteY5" fmla="*/ 1562 h 141201"/>
                  <a:gd name="connsiteX6" fmla="*/ 120682 w 201577"/>
                  <a:gd name="connsiteY6" fmla="*/ 105398 h 141201"/>
                  <a:gd name="connsiteX7" fmla="*/ 55313 w 201577"/>
                  <a:gd name="connsiteY7" fmla="*/ 97706 h 141201"/>
                  <a:gd name="connsiteX8" fmla="*/ 1480 w 201577"/>
                  <a:gd name="connsiteY8" fmla="*/ 102834 h 141201"/>
                  <a:gd name="connsiteX9" fmla="*/ 1480 w 201577"/>
                  <a:gd name="connsiteY9" fmla="*/ 111807 h 141201"/>
                  <a:gd name="connsiteX10" fmla="*/ 1480 w 201577"/>
                  <a:gd name="connsiteY10" fmla="*/ 111807 h 14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77" h="141201">
                    <a:moveTo>
                      <a:pt x="1480" y="111807"/>
                    </a:moveTo>
                    <a:cubicBezTo>
                      <a:pt x="20706" y="129754"/>
                      <a:pt x="47623" y="129754"/>
                      <a:pt x="73258" y="133600"/>
                    </a:cubicBezTo>
                    <a:cubicBezTo>
                      <a:pt x="95047" y="136164"/>
                      <a:pt x="129655" y="147701"/>
                      <a:pt x="150163" y="136164"/>
                    </a:cubicBezTo>
                    <a:cubicBezTo>
                      <a:pt x="168107" y="127190"/>
                      <a:pt x="173234" y="105398"/>
                      <a:pt x="179643" y="87451"/>
                    </a:cubicBezTo>
                    <a:cubicBezTo>
                      <a:pt x="189896" y="60531"/>
                      <a:pt x="206559" y="34892"/>
                      <a:pt x="200151" y="6690"/>
                    </a:cubicBezTo>
                    <a:cubicBezTo>
                      <a:pt x="198869" y="1562"/>
                      <a:pt x="191178" y="-2283"/>
                      <a:pt x="186051" y="1562"/>
                    </a:cubicBezTo>
                    <a:cubicBezTo>
                      <a:pt x="154008" y="23355"/>
                      <a:pt x="159135" y="95142"/>
                      <a:pt x="120682" y="105398"/>
                    </a:cubicBezTo>
                    <a:cubicBezTo>
                      <a:pt x="102738" y="110525"/>
                      <a:pt x="73258" y="100270"/>
                      <a:pt x="55313" y="97706"/>
                    </a:cubicBezTo>
                    <a:cubicBezTo>
                      <a:pt x="33524" y="95142"/>
                      <a:pt x="20706" y="92579"/>
                      <a:pt x="1480" y="102834"/>
                    </a:cubicBezTo>
                    <a:cubicBezTo>
                      <a:pt x="198" y="104116"/>
                      <a:pt x="-1084" y="109243"/>
                      <a:pt x="1480" y="111807"/>
                    </a:cubicBezTo>
                    <a:lnTo>
                      <a:pt x="1480" y="111807"/>
                    </a:lnTo>
                    <a:close/>
                  </a:path>
                </a:pathLst>
              </a:custGeom>
              <a:solidFill>
                <a:srgbClr val="313031"/>
              </a:solidFill>
              <a:ln w="12815" cap="flat">
                <a:noFill/>
                <a:prstDash val="solid"/>
                <a:miter/>
              </a:ln>
            </p:spPr>
            <p:txBody>
              <a:bodyPr rtlCol="0" anchor="ctr"/>
              <a:lstStyle/>
              <a:p>
                <a:endParaRPr lang="en-US"/>
              </a:p>
            </p:txBody>
          </p:sp>
        </p:grpSp>
        <p:grpSp>
          <p:nvGrpSpPr>
            <p:cNvPr id="237" name="Graphic 4">
              <a:extLst>
                <a:ext uri="{FF2B5EF4-FFF2-40B4-BE49-F238E27FC236}">
                  <a16:creationId xmlns:a16="http://schemas.microsoft.com/office/drawing/2014/main" id="{A770159B-1781-28E5-421D-792D81CFFD80}"/>
                </a:ext>
              </a:extLst>
            </p:cNvPr>
            <p:cNvGrpSpPr/>
            <p:nvPr/>
          </p:nvGrpSpPr>
          <p:grpSpPr>
            <a:xfrm>
              <a:off x="-12697585" y="-1404325"/>
              <a:ext cx="243295" cy="863442"/>
              <a:chOff x="-12697585" y="-1404325"/>
              <a:chExt cx="243295" cy="863442"/>
            </a:xfrm>
            <a:solidFill>
              <a:srgbClr val="313031"/>
            </a:solidFill>
          </p:grpSpPr>
          <p:sp>
            <p:nvSpPr>
              <p:cNvPr id="247" name="Freeform 246">
                <a:extLst>
                  <a:ext uri="{FF2B5EF4-FFF2-40B4-BE49-F238E27FC236}">
                    <a16:creationId xmlns:a16="http://schemas.microsoft.com/office/drawing/2014/main" id="{D170BC11-3713-63FF-23DF-4A2A98580583}"/>
                  </a:ext>
                </a:extLst>
              </p:cNvPr>
              <p:cNvSpPr/>
              <p:nvPr/>
            </p:nvSpPr>
            <p:spPr>
              <a:xfrm>
                <a:off x="-12596437" y="-1404325"/>
                <a:ext cx="135476" cy="754491"/>
              </a:xfrm>
              <a:custGeom>
                <a:avLst/>
                <a:gdLst>
                  <a:gd name="connsiteX0" fmla="*/ 78296 w 135476"/>
                  <a:gd name="connsiteY0" fmla="*/ 15516 h 754491"/>
                  <a:gd name="connsiteX1" fmla="*/ 93677 w 135476"/>
                  <a:gd name="connsiteY1" fmla="*/ 385990 h 754491"/>
                  <a:gd name="connsiteX2" fmla="*/ 56507 w 135476"/>
                  <a:gd name="connsiteY2" fmla="*/ 570586 h 754491"/>
                  <a:gd name="connsiteX3" fmla="*/ 110 w 135476"/>
                  <a:gd name="connsiteY3" fmla="*/ 742363 h 754491"/>
                  <a:gd name="connsiteX4" fmla="*/ 15491 w 135476"/>
                  <a:gd name="connsiteY4" fmla="*/ 751337 h 754491"/>
                  <a:gd name="connsiteX5" fmla="*/ 125721 w 135476"/>
                  <a:gd name="connsiteY5" fmla="*/ 407783 h 754491"/>
                  <a:gd name="connsiteX6" fmla="*/ 101368 w 135476"/>
                  <a:gd name="connsiteY6" fmla="*/ 7825 h 754491"/>
                  <a:gd name="connsiteX7" fmla="*/ 78296 w 135476"/>
                  <a:gd name="connsiteY7" fmla="*/ 15516 h 754491"/>
                  <a:gd name="connsiteX8" fmla="*/ 78296 w 135476"/>
                  <a:gd name="connsiteY8" fmla="*/ 15516 h 75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76" h="754491">
                    <a:moveTo>
                      <a:pt x="78296" y="15516"/>
                    </a:moveTo>
                    <a:cubicBezTo>
                      <a:pt x="94959" y="139862"/>
                      <a:pt x="107776" y="260362"/>
                      <a:pt x="93677" y="385990"/>
                    </a:cubicBezTo>
                    <a:cubicBezTo>
                      <a:pt x="85987" y="448804"/>
                      <a:pt x="74451" y="510336"/>
                      <a:pt x="56507" y="570586"/>
                    </a:cubicBezTo>
                    <a:cubicBezTo>
                      <a:pt x="39844" y="628272"/>
                      <a:pt x="7800" y="684677"/>
                      <a:pt x="110" y="742363"/>
                    </a:cubicBezTo>
                    <a:cubicBezTo>
                      <a:pt x="-1172" y="751337"/>
                      <a:pt x="9082" y="759028"/>
                      <a:pt x="15491" y="751337"/>
                    </a:cubicBezTo>
                    <a:cubicBezTo>
                      <a:pt x="91114" y="668012"/>
                      <a:pt x="111622" y="514182"/>
                      <a:pt x="125721" y="407783"/>
                    </a:cubicBezTo>
                    <a:cubicBezTo>
                      <a:pt x="142383" y="277027"/>
                      <a:pt x="139820" y="134734"/>
                      <a:pt x="101368" y="7825"/>
                    </a:cubicBezTo>
                    <a:cubicBezTo>
                      <a:pt x="97522" y="-6277"/>
                      <a:pt x="75733" y="133"/>
                      <a:pt x="78296" y="15516"/>
                    </a:cubicBezTo>
                    <a:lnTo>
                      <a:pt x="78296" y="15516"/>
                    </a:lnTo>
                    <a:close/>
                  </a:path>
                </a:pathLst>
              </a:custGeom>
              <a:solidFill>
                <a:srgbClr val="313031"/>
              </a:solidFill>
              <a:ln w="128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66372695-8FE3-6229-EE79-81955ED212EA}"/>
                  </a:ext>
                </a:extLst>
              </p:cNvPr>
              <p:cNvSpPr/>
              <p:nvPr/>
            </p:nvSpPr>
            <p:spPr>
              <a:xfrm>
                <a:off x="-12697585" y="-702060"/>
                <a:ext cx="243295" cy="161176"/>
              </a:xfrm>
              <a:custGeom>
                <a:avLst/>
                <a:gdLst>
                  <a:gd name="connsiteX0" fmla="*/ 0 w 243295"/>
                  <a:gd name="connsiteY0" fmla="*/ 9332 h 161176"/>
                  <a:gd name="connsiteX1" fmla="*/ 35889 w 243295"/>
                  <a:gd name="connsiteY1" fmla="*/ 150343 h 161176"/>
                  <a:gd name="connsiteX2" fmla="*/ 53833 w 243295"/>
                  <a:gd name="connsiteY2" fmla="*/ 160598 h 161176"/>
                  <a:gd name="connsiteX3" fmla="*/ 237123 w 243295"/>
                  <a:gd name="connsiteY3" fmla="*/ 90093 h 161176"/>
                  <a:gd name="connsiteX4" fmla="*/ 226869 w 243295"/>
                  <a:gd name="connsiteY4" fmla="*/ 67018 h 161176"/>
                  <a:gd name="connsiteX5" fmla="*/ 44861 w 243295"/>
                  <a:gd name="connsiteY5" fmla="*/ 132396 h 161176"/>
                  <a:gd name="connsiteX6" fmla="*/ 61524 w 243295"/>
                  <a:gd name="connsiteY6" fmla="*/ 138805 h 161176"/>
                  <a:gd name="connsiteX7" fmla="*/ 19226 w 243295"/>
                  <a:gd name="connsiteY7" fmla="*/ 5486 h 161176"/>
                  <a:gd name="connsiteX8" fmla="*/ 0 w 243295"/>
                  <a:gd name="connsiteY8" fmla="*/ 9332 h 161176"/>
                  <a:gd name="connsiteX9" fmla="*/ 0 w 243295"/>
                  <a:gd name="connsiteY9" fmla="*/ 9332 h 16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295" h="161176">
                    <a:moveTo>
                      <a:pt x="0" y="9332"/>
                    </a:moveTo>
                    <a:cubicBezTo>
                      <a:pt x="1282" y="59326"/>
                      <a:pt x="16663" y="104193"/>
                      <a:pt x="35889" y="150343"/>
                    </a:cubicBezTo>
                    <a:cubicBezTo>
                      <a:pt x="38452" y="156752"/>
                      <a:pt x="44861" y="163162"/>
                      <a:pt x="53833" y="160598"/>
                    </a:cubicBezTo>
                    <a:cubicBezTo>
                      <a:pt x="114075" y="141369"/>
                      <a:pt x="183290" y="124704"/>
                      <a:pt x="237123" y="90093"/>
                    </a:cubicBezTo>
                    <a:cubicBezTo>
                      <a:pt x="249940" y="82401"/>
                      <a:pt x="240968" y="63172"/>
                      <a:pt x="226869" y="67018"/>
                    </a:cubicBezTo>
                    <a:cubicBezTo>
                      <a:pt x="165345" y="81119"/>
                      <a:pt x="105103" y="111885"/>
                      <a:pt x="44861" y="132396"/>
                    </a:cubicBezTo>
                    <a:cubicBezTo>
                      <a:pt x="49988" y="134960"/>
                      <a:pt x="55115" y="136241"/>
                      <a:pt x="61524" y="138805"/>
                    </a:cubicBezTo>
                    <a:cubicBezTo>
                      <a:pt x="39734" y="96502"/>
                      <a:pt x="29480" y="51635"/>
                      <a:pt x="19226" y="5486"/>
                    </a:cubicBezTo>
                    <a:cubicBezTo>
                      <a:pt x="16663" y="-3487"/>
                      <a:pt x="0" y="-923"/>
                      <a:pt x="0" y="9332"/>
                    </a:cubicBezTo>
                    <a:lnTo>
                      <a:pt x="0" y="9332"/>
                    </a:lnTo>
                    <a:close/>
                  </a:path>
                </a:pathLst>
              </a:custGeom>
              <a:solidFill>
                <a:srgbClr val="313031"/>
              </a:solidFill>
              <a:ln w="12815" cap="flat">
                <a:noFill/>
                <a:prstDash val="solid"/>
                <a:miter/>
              </a:ln>
            </p:spPr>
            <p:txBody>
              <a:bodyPr rtlCol="0" anchor="ctr"/>
              <a:lstStyle/>
              <a:p>
                <a:endParaRPr lang="en-US"/>
              </a:p>
            </p:txBody>
          </p:sp>
        </p:grpSp>
        <p:grpSp>
          <p:nvGrpSpPr>
            <p:cNvPr id="238" name="Graphic 4">
              <a:extLst>
                <a:ext uri="{FF2B5EF4-FFF2-40B4-BE49-F238E27FC236}">
                  <a16:creationId xmlns:a16="http://schemas.microsoft.com/office/drawing/2014/main" id="{7FFEEB23-63FB-1A2F-7548-E345749ADFEA}"/>
                </a:ext>
              </a:extLst>
            </p:cNvPr>
            <p:cNvGrpSpPr/>
            <p:nvPr/>
          </p:nvGrpSpPr>
          <p:grpSpPr>
            <a:xfrm>
              <a:off x="-13752512" y="633817"/>
              <a:ext cx="751351" cy="559517"/>
              <a:chOff x="-13752512" y="633817"/>
              <a:chExt cx="751351" cy="559517"/>
            </a:xfrm>
            <a:solidFill>
              <a:srgbClr val="313031"/>
            </a:solidFill>
          </p:grpSpPr>
          <p:sp>
            <p:nvSpPr>
              <p:cNvPr id="245" name="Freeform 244">
                <a:extLst>
                  <a:ext uri="{FF2B5EF4-FFF2-40B4-BE49-F238E27FC236}">
                    <a16:creationId xmlns:a16="http://schemas.microsoft.com/office/drawing/2014/main" id="{AAEF5DED-D496-F3E4-F188-BB3A178D69C6}"/>
                  </a:ext>
                </a:extLst>
              </p:cNvPr>
              <p:cNvSpPr/>
              <p:nvPr/>
            </p:nvSpPr>
            <p:spPr>
              <a:xfrm>
                <a:off x="-13675516" y="633817"/>
                <a:ext cx="674355" cy="457881"/>
              </a:xfrm>
              <a:custGeom>
                <a:avLst/>
                <a:gdLst>
                  <a:gd name="connsiteX0" fmla="*/ 663903 w 674355"/>
                  <a:gd name="connsiteY0" fmla="*/ 1519 h 457881"/>
                  <a:gd name="connsiteX1" fmla="*/ 539574 w 674355"/>
                  <a:gd name="connsiteY1" fmla="*/ 133557 h 457881"/>
                  <a:gd name="connsiteX2" fmla="*/ 379356 w 674355"/>
                  <a:gd name="connsiteY2" fmla="*/ 278413 h 457881"/>
                  <a:gd name="connsiteX3" fmla="*/ 10213 w 674355"/>
                  <a:gd name="connsiteY3" fmla="*/ 429680 h 457881"/>
                  <a:gd name="connsiteX4" fmla="*/ 14059 w 674355"/>
                  <a:gd name="connsiteY4" fmla="*/ 457882 h 457881"/>
                  <a:gd name="connsiteX5" fmla="*/ 388328 w 674355"/>
                  <a:gd name="connsiteY5" fmla="*/ 314308 h 457881"/>
                  <a:gd name="connsiteX6" fmla="*/ 540856 w 674355"/>
                  <a:gd name="connsiteY6" fmla="*/ 182270 h 457881"/>
                  <a:gd name="connsiteX7" fmla="*/ 674158 w 674355"/>
                  <a:gd name="connsiteY7" fmla="*/ 11775 h 457881"/>
                  <a:gd name="connsiteX8" fmla="*/ 663903 w 674355"/>
                  <a:gd name="connsiteY8" fmla="*/ 1519 h 457881"/>
                  <a:gd name="connsiteX9" fmla="*/ 663903 w 674355"/>
                  <a:gd name="connsiteY9" fmla="*/ 1519 h 45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4355" h="457881">
                    <a:moveTo>
                      <a:pt x="663903" y="1519"/>
                    </a:moveTo>
                    <a:cubicBezTo>
                      <a:pt x="615197" y="37413"/>
                      <a:pt x="580590" y="88690"/>
                      <a:pt x="539574" y="133557"/>
                    </a:cubicBezTo>
                    <a:cubicBezTo>
                      <a:pt x="490868" y="186115"/>
                      <a:pt x="438316" y="237392"/>
                      <a:pt x="379356" y="278413"/>
                    </a:cubicBezTo>
                    <a:cubicBezTo>
                      <a:pt x="265281" y="359175"/>
                      <a:pt x="142233" y="393786"/>
                      <a:pt x="10213" y="429680"/>
                    </a:cubicBezTo>
                    <a:cubicBezTo>
                      <a:pt x="-5167" y="433526"/>
                      <a:pt x="-2604" y="457882"/>
                      <a:pt x="14059" y="457882"/>
                    </a:cubicBezTo>
                    <a:cubicBezTo>
                      <a:pt x="144797" y="450190"/>
                      <a:pt x="281943" y="387376"/>
                      <a:pt x="388328" y="314308"/>
                    </a:cubicBezTo>
                    <a:cubicBezTo>
                      <a:pt x="443443" y="275850"/>
                      <a:pt x="494713" y="230983"/>
                      <a:pt x="540856" y="182270"/>
                    </a:cubicBezTo>
                    <a:cubicBezTo>
                      <a:pt x="588280" y="132275"/>
                      <a:pt x="644677" y="75870"/>
                      <a:pt x="674158" y="11775"/>
                    </a:cubicBezTo>
                    <a:cubicBezTo>
                      <a:pt x="675439" y="5365"/>
                      <a:pt x="670312" y="-3608"/>
                      <a:pt x="663903" y="1519"/>
                    </a:cubicBezTo>
                    <a:lnTo>
                      <a:pt x="663903" y="1519"/>
                    </a:lnTo>
                    <a:close/>
                  </a:path>
                </a:pathLst>
              </a:custGeom>
              <a:solidFill>
                <a:srgbClr val="313031"/>
              </a:solidFill>
              <a:ln w="128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0627A30A-84EA-EEA5-3AD2-26E12FEAECC5}"/>
                  </a:ext>
                </a:extLst>
              </p:cNvPr>
              <p:cNvSpPr/>
              <p:nvPr/>
            </p:nvSpPr>
            <p:spPr>
              <a:xfrm>
                <a:off x="-13752512" y="977785"/>
                <a:ext cx="129770" cy="215550"/>
              </a:xfrm>
              <a:custGeom>
                <a:avLst/>
                <a:gdLst>
                  <a:gd name="connsiteX0" fmla="*/ 97464 w 129770"/>
                  <a:gd name="connsiteY0" fmla="*/ 2388 h 215550"/>
                  <a:gd name="connsiteX1" fmla="*/ 32095 w 129770"/>
                  <a:gd name="connsiteY1" fmla="*/ 83148 h 215550"/>
                  <a:gd name="connsiteX2" fmla="*/ 51 w 129770"/>
                  <a:gd name="connsiteY2" fmla="*/ 135707 h 215550"/>
                  <a:gd name="connsiteX3" fmla="*/ 26968 w 129770"/>
                  <a:gd name="connsiteY3" fmla="*/ 163909 h 215550"/>
                  <a:gd name="connsiteX4" fmla="*/ 117972 w 129770"/>
                  <a:gd name="connsiteY4" fmla="*/ 215186 h 215550"/>
                  <a:gd name="connsiteX5" fmla="*/ 126944 w 129770"/>
                  <a:gd name="connsiteY5" fmla="*/ 198521 h 215550"/>
                  <a:gd name="connsiteX6" fmla="*/ 78238 w 129770"/>
                  <a:gd name="connsiteY6" fmla="*/ 162627 h 215550"/>
                  <a:gd name="connsiteX7" fmla="*/ 29531 w 129770"/>
                  <a:gd name="connsiteY7" fmla="*/ 133143 h 215550"/>
                  <a:gd name="connsiteX8" fmla="*/ 66702 w 129770"/>
                  <a:gd name="connsiteY8" fmla="*/ 79303 h 215550"/>
                  <a:gd name="connsiteX9" fmla="*/ 109000 w 129770"/>
                  <a:gd name="connsiteY9" fmla="*/ 11361 h 215550"/>
                  <a:gd name="connsiteX10" fmla="*/ 97464 w 129770"/>
                  <a:gd name="connsiteY10" fmla="*/ 2388 h 215550"/>
                  <a:gd name="connsiteX11" fmla="*/ 97464 w 129770"/>
                  <a:gd name="connsiteY11" fmla="*/ 2388 h 21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770" h="215550">
                    <a:moveTo>
                      <a:pt x="97464" y="2388"/>
                    </a:moveTo>
                    <a:cubicBezTo>
                      <a:pt x="71829" y="25462"/>
                      <a:pt x="52603" y="56228"/>
                      <a:pt x="32095" y="83148"/>
                    </a:cubicBezTo>
                    <a:cubicBezTo>
                      <a:pt x="21841" y="97249"/>
                      <a:pt x="-1231" y="116478"/>
                      <a:pt x="51" y="135707"/>
                    </a:cubicBezTo>
                    <a:cubicBezTo>
                      <a:pt x="1333" y="151090"/>
                      <a:pt x="16714" y="157499"/>
                      <a:pt x="26968" y="163909"/>
                    </a:cubicBezTo>
                    <a:cubicBezTo>
                      <a:pt x="55166" y="181856"/>
                      <a:pt x="84647" y="206212"/>
                      <a:pt x="117972" y="215186"/>
                    </a:cubicBezTo>
                    <a:cubicBezTo>
                      <a:pt x="128226" y="217750"/>
                      <a:pt x="133353" y="206212"/>
                      <a:pt x="126944" y="198521"/>
                    </a:cubicBezTo>
                    <a:cubicBezTo>
                      <a:pt x="112845" y="183138"/>
                      <a:pt x="96182" y="172883"/>
                      <a:pt x="78238" y="162627"/>
                    </a:cubicBezTo>
                    <a:cubicBezTo>
                      <a:pt x="69265" y="157499"/>
                      <a:pt x="30813" y="138271"/>
                      <a:pt x="29531" y="133143"/>
                    </a:cubicBezTo>
                    <a:cubicBezTo>
                      <a:pt x="26968" y="124170"/>
                      <a:pt x="61575" y="88276"/>
                      <a:pt x="66702" y="79303"/>
                    </a:cubicBezTo>
                    <a:cubicBezTo>
                      <a:pt x="82083" y="57510"/>
                      <a:pt x="97464" y="35717"/>
                      <a:pt x="109000" y="11361"/>
                    </a:cubicBezTo>
                    <a:cubicBezTo>
                      <a:pt x="112845" y="3669"/>
                      <a:pt x="103873" y="-4022"/>
                      <a:pt x="97464" y="2388"/>
                    </a:cubicBezTo>
                    <a:lnTo>
                      <a:pt x="97464" y="2388"/>
                    </a:lnTo>
                    <a:close/>
                  </a:path>
                </a:pathLst>
              </a:custGeom>
              <a:solidFill>
                <a:srgbClr val="313031"/>
              </a:solidFill>
              <a:ln w="12815" cap="flat">
                <a:noFill/>
                <a:prstDash val="solid"/>
                <a:miter/>
              </a:ln>
            </p:spPr>
            <p:txBody>
              <a:bodyPr rtlCol="0" anchor="ctr"/>
              <a:lstStyle/>
              <a:p>
                <a:endParaRPr lang="en-US"/>
              </a:p>
            </p:txBody>
          </p:sp>
        </p:grpSp>
        <p:grpSp>
          <p:nvGrpSpPr>
            <p:cNvPr id="239" name="Graphic 4">
              <a:extLst>
                <a:ext uri="{FF2B5EF4-FFF2-40B4-BE49-F238E27FC236}">
                  <a16:creationId xmlns:a16="http://schemas.microsoft.com/office/drawing/2014/main" id="{54F12F16-99E3-A4D3-6368-59552D778939}"/>
                </a:ext>
              </a:extLst>
            </p:cNvPr>
            <p:cNvGrpSpPr/>
            <p:nvPr/>
          </p:nvGrpSpPr>
          <p:grpSpPr>
            <a:xfrm>
              <a:off x="-16441297" y="755801"/>
              <a:ext cx="734023" cy="396423"/>
              <a:chOff x="-16441297" y="755801"/>
              <a:chExt cx="734023" cy="396423"/>
            </a:xfrm>
            <a:solidFill>
              <a:srgbClr val="313031"/>
            </a:solidFill>
          </p:grpSpPr>
          <p:sp>
            <p:nvSpPr>
              <p:cNvPr id="243" name="Freeform 242">
                <a:extLst>
                  <a:ext uri="{FF2B5EF4-FFF2-40B4-BE49-F238E27FC236}">
                    <a16:creationId xmlns:a16="http://schemas.microsoft.com/office/drawing/2014/main" id="{76C52984-8924-3B2D-74B3-7EDDF46C6860}"/>
                  </a:ext>
                </a:extLst>
              </p:cNvPr>
              <p:cNvSpPr/>
              <p:nvPr/>
            </p:nvSpPr>
            <p:spPr>
              <a:xfrm>
                <a:off x="-16380495" y="808763"/>
                <a:ext cx="673221" cy="343461"/>
              </a:xfrm>
              <a:custGeom>
                <a:avLst/>
                <a:gdLst>
                  <a:gd name="connsiteX0" fmla="*/ 666964 w 673221"/>
                  <a:gd name="connsiteY0" fmla="*/ 318830 h 343461"/>
                  <a:gd name="connsiteX1" fmla="*/ 487519 w 673221"/>
                  <a:gd name="connsiteY1" fmla="*/ 282936 h 343461"/>
                  <a:gd name="connsiteX2" fmla="*/ 310638 w 673221"/>
                  <a:gd name="connsiteY2" fmla="*/ 197048 h 343461"/>
                  <a:gd name="connsiteX3" fmla="*/ 160674 w 673221"/>
                  <a:gd name="connsiteY3" fmla="*/ 103467 h 343461"/>
                  <a:gd name="connsiteX4" fmla="*/ 15837 w 673221"/>
                  <a:gd name="connsiteY4" fmla="*/ 914 h 343461"/>
                  <a:gd name="connsiteX5" fmla="*/ 1738 w 673221"/>
                  <a:gd name="connsiteY5" fmla="*/ 15016 h 343461"/>
                  <a:gd name="connsiteX6" fmla="*/ 126067 w 673221"/>
                  <a:gd name="connsiteY6" fmla="*/ 118851 h 343461"/>
                  <a:gd name="connsiteX7" fmla="*/ 315765 w 673221"/>
                  <a:gd name="connsiteY7" fmla="*/ 236787 h 343461"/>
                  <a:gd name="connsiteX8" fmla="*/ 666964 w 673221"/>
                  <a:gd name="connsiteY8" fmla="*/ 336776 h 343461"/>
                  <a:gd name="connsiteX9" fmla="*/ 666964 w 673221"/>
                  <a:gd name="connsiteY9" fmla="*/ 318830 h 343461"/>
                  <a:gd name="connsiteX10" fmla="*/ 666964 w 673221"/>
                  <a:gd name="connsiteY10" fmla="*/ 318830 h 34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221" h="343461">
                    <a:moveTo>
                      <a:pt x="666964" y="318830"/>
                    </a:moveTo>
                    <a:cubicBezTo>
                      <a:pt x="605440" y="308574"/>
                      <a:pt x="546480" y="303447"/>
                      <a:pt x="487519" y="282936"/>
                    </a:cubicBezTo>
                    <a:cubicBezTo>
                      <a:pt x="425996" y="261144"/>
                      <a:pt x="367035" y="229096"/>
                      <a:pt x="310638" y="197048"/>
                    </a:cubicBezTo>
                    <a:cubicBezTo>
                      <a:pt x="259369" y="167563"/>
                      <a:pt x="209381" y="136798"/>
                      <a:pt x="160674" y="103467"/>
                    </a:cubicBezTo>
                    <a:cubicBezTo>
                      <a:pt x="111968" y="70138"/>
                      <a:pt x="68389" y="25271"/>
                      <a:pt x="15837" y="914"/>
                    </a:cubicBezTo>
                    <a:cubicBezTo>
                      <a:pt x="8147" y="-2932"/>
                      <a:pt x="-4671" y="6042"/>
                      <a:pt x="1738" y="15016"/>
                    </a:cubicBezTo>
                    <a:cubicBezTo>
                      <a:pt x="32500" y="57319"/>
                      <a:pt x="82488" y="88085"/>
                      <a:pt x="126067" y="118851"/>
                    </a:cubicBezTo>
                    <a:cubicBezTo>
                      <a:pt x="186309" y="161154"/>
                      <a:pt x="250397" y="200894"/>
                      <a:pt x="315765" y="236787"/>
                    </a:cubicBezTo>
                    <a:cubicBezTo>
                      <a:pt x="415742" y="291909"/>
                      <a:pt x="549043" y="366260"/>
                      <a:pt x="666964" y="336776"/>
                    </a:cubicBezTo>
                    <a:cubicBezTo>
                      <a:pt x="674654" y="332931"/>
                      <a:pt x="675936" y="320112"/>
                      <a:pt x="666964" y="318830"/>
                    </a:cubicBezTo>
                    <a:lnTo>
                      <a:pt x="666964" y="318830"/>
                    </a:lnTo>
                    <a:close/>
                  </a:path>
                </a:pathLst>
              </a:custGeom>
              <a:solidFill>
                <a:srgbClr val="313031"/>
              </a:solidFill>
              <a:ln w="128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5BE2BBFA-2801-8DAF-2D21-BA883CF20E50}"/>
                  </a:ext>
                </a:extLst>
              </p:cNvPr>
              <p:cNvSpPr/>
              <p:nvPr/>
            </p:nvSpPr>
            <p:spPr>
              <a:xfrm>
                <a:off x="-16441297" y="755801"/>
                <a:ext cx="183208" cy="134637"/>
              </a:xfrm>
              <a:custGeom>
                <a:avLst/>
                <a:gdLst>
                  <a:gd name="connsiteX0" fmla="*/ 13834 w 183208"/>
                  <a:gd name="connsiteY0" fmla="*/ 134637 h 134637"/>
                  <a:gd name="connsiteX1" fmla="*/ 27933 w 183208"/>
                  <a:gd name="connsiteY1" fmla="*/ 93616 h 134637"/>
                  <a:gd name="connsiteX2" fmla="*/ 43314 w 183208"/>
                  <a:gd name="connsiteY2" fmla="*/ 29520 h 134637"/>
                  <a:gd name="connsiteX3" fmla="*/ 33060 w 183208"/>
                  <a:gd name="connsiteY3" fmla="*/ 39775 h 134637"/>
                  <a:gd name="connsiteX4" fmla="*/ 106119 w 183208"/>
                  <a:gd name="connsiteY4" fmla="*/ 32084 h 134637"/>
                  <a:gd name="connsiteX5" fmla="*/ 171488 w 183208"/>
                  <a:gd name="connsiteY5" fmla="*/ 41057 h 134637"/>
                  <a:gd name="connsiteX6" fmla="*/ 177897 w 183208"/>
                  <a:gd name="connsiteY6" fmla="*/ 17982 h 134637"/>
                  <a:gd name="connsiteX7" fmla="*/ 100992 w 183208"/>
                  <a:gd name="connsiteY7" fmla="*/ 36 h 134637"/>
                  <a:gd name="connsiteX8" fmla="*/ 21524 w 183208"/>
                  <a:gd name="connsiteY8" fmla="*/ 11573 h 134637"/>
                  <a:gd name="connsiteX9" fmla="*/ 2298 w 183208"/>
                  <a:gd name="connsiteY9" fmla="*/ 74387 h 134637"/>
                  <a:gd name="connsiteX10" fmla="*/ 12552 w 183208"/>
                  <a:gd name="connsiteY10" fmla="*/ 134637 h 134637"/>
                  <a:gd name="connsiteX11" fmla="*/ 13834 w 183208"/>
                  <a:gd name="connsiteY11" fmla="*/ 134637 h 134637"/>
                  <a:gd name="connsiteX12" fmla="*/ 13834 w 183208"/>
                  <a:gd name="connsiteY12" fmla="*/ 134637 h 13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208" h="134637">
                    <a:moveTo>
                      <a:pt x="13834" y="134637"/>
                    </a:moveTo>
                    <a:cubicBezTo>
                      <a:pt x="25369" y="124381"/>
                      <a:pt x="25369" y="108999"/>
                      <a:pt x="27933" y="93616"/>
                    </a:cubicBezTo>
                    <a:cubicBezTo>
                      <a:pt x="31778" y="71823"/>
                      <a:pt x="36905" y="50030"/>
                      <a:pt x="43314" y="29520"/>
                    </a:cubicBezTo>
                    <a:cubicBezTo>
                      <a:pt x="39468" y="33366"/>
                      <a:pt x="35623" y="37211"/>
                      <a:pt x="33060" y="39775"/>
                    </a:cubicBezTo>
                    <a:cubicBezTo>
                      <a:pt x="57413" y="33366"/>
                      <a:pt x="81766" y="30802"/>
                      <a:pt x="106119" y="32084"/>
                    </a:cubicBezTo>
                    <a:cubicBezTo>
                      <a:pt x="127909" y="33366"/>
                      <a:pt x="149699" y="41057"/>
                      <a:pt x="171488" y="41057"/>
                    </a:cubicBezTo>
                    <a:cubicBezTo>
                      <a:pt x="184306" y="41057"/>
                      <a:pt x="186869" y="24392"/>
                      <a:pt x="177897" y="17982"/>
                    </a:cubicBezTo>
                    <a:cubicBezTo>
                      <a:pt x="156107" y="2600"/>
                      <a:pt x="126627" y="1318"/>
                      <a:pt x="100992" y="36"/>
                    </a:cubicBezTo>
                    <a:cubicBezTo>
                      <a:pt x="80484" y="36"/>
                      <a:pt x="39468" y="-1246"/>
                      <a:pt x="21524" y="11573"/>
                    </a:cubicBezTo>
                    <a:cubicBezTo>
                      <a:pt x="6143" y="23110"/>
                      <a:pt x="4861" y="57722"/>
                      <a:pt x="2298" y="74387"/>
                    </a:cubicBezTo>
                    <a:cubicBezTo>
                      <a:pt x="-266" y="93616"/>
                      <a:pt x="-4111" y="120536"/>
                      <a:pt x="12552" y="134637"/>
                    </a:cubicBezTo>
                    <a:cubicBezTo>
                      <a:pt x="12552" y="134637"/>
                      <a:pt x="13834" y="134637"/>
                      <a:pt x="13834" y="134637"/>
                    </a:cubicBezTo>
                    <a:lnTo>
                      <a:pt x="13834" y="134637"/>
                    </a:lnTo>
                    <a:close/>
                  </a:path>
                </a:pathLst>
              </a:custGeom>
              <a:solidFill>
                <a:srgbClr val="313031"/>
              </a:solidFill>
              <a:ln w="12815" cap="flat">
                <a:noFill/>
                <a:prstDash val="solid"/>
                <a:miter/>
              </a:ln>
            </p:spPr>
            <p:txBody>
              <a:bodyPr rtlCol="0" anchor="ctr"/>
              <a:lstStyle/>
              <a:p>
                <a:endParaRPr lang="en-US"/>
              </a:p>
            </p:txBody>
          </p:sp>
        </p:grpSp>
        <p:grpSp>
          <p:nvGrpSpPr>
            <p:cNvPr id="240" name="Graphic 4">
              <a:extLst>
                <a:ext uri="{FF2B5EF4-FFF2-40B4-BE49-F238E27FC236}">
                  <a16:creationId xmlns:a16="http://schemas.microsoft.com/office/drawing/2014/main" id="{0E4ED199-03F2-77A4-F2FC-84FB24327E6F}"/>
                </a:ext>
              </a:extLst>
            </p:cNvPr>
            <p:cNvGrpSpPr/>
            <p:nvPr/>
          </p:nvGrpSpPr>
          <p:grpSpPr>
            <a:xfrm>
              <a:off x="-17077588" y="-1330188"/>
              <a:ext cx="276124" cy="912510"/>
              <a:chOff x="-17077588" y="-1330188"/>
              <a:chExt cx="276124" cy="912510"/>
            </a:xfrm>
            <a:solidFill>
              <a:srgbClr val="313031"/>
            </a:solidFill>
          </p:grpSpPr>
          <p:sp>
            <p:nvSpPr>
              <p:cNvPr id="241" name="Freeform 240">
                <a:extLst>
                  <a:ext uri="{FF2B5EF4-FFF2-40B4-BE49-F238E27FC236}">
                    <a16:creationId xmlns:a16="http://schemas.microsoft.com/office/drawing/2014/main" id="{7FACA8CD-7251-2558-ED26-A936A1BC9708}"/>
                  </a:ext>
                </a:extLst>
              </p:cNvPr>
              <p:cNvSpPr/>
              <p:nvPr/>
            </p:nvSpPr>
            <p:spPr>
              <a:xfrm>
                <a:off x="-17039272" y="-1247179"/>
                <a:ext cx="104714" cy="829502"/>
              </a:xfrm>
              <a:custGeom>
                <a:avLst/>
                <a:gdLst>
                  <a:gd name="connsiteX0" fmla="*/ 82448 w 104714"/>
                  <a:gd name="connsiteY0" fmla="*/ 8354 h 829502"/>
                  <a:gd name="connsiteX1" fmla="*/ 5543 w 104714"/>
                  <a:gd name="connsiteY1" fmla="*/ 410876 h 829502"/>
                  <a:gd name="connsiteX2" fmla="*/ 35023 w 104714"/>
                  <a:gd name="connsiteY2" fmla="*/ 819808 h 829502"/>
                  <a:gd name="connsiteX3" fmla="*/ 61940 w 104714"/>
                  <a:gd name="connsiteY3" fmla="*/ 815962 h 829502"/>
                  <a:gd name="connsiteX4" fmla="*/ 42714 w 104714"/>
                  <a:gd name="connsiteY4" fmla="*/ 626238 h 829502"/>
                  <a:gd name="connsiteX5" fmla="*/ 40150 w 104714"/>
                  <a:gd name="connsiteY5" fmla="*/ 422413 h 829502"/>
                  <a:gd name="connsiteX6" fmla="*/ 104238 w 104714"/>
                  <a:gd name="connsiteY6" fmla="*/ 13482 h 829502"/>
                  <a:gd name="connsiteX7" fmla="*/ 82448 w 104714"/>
                  <a:gd name="connsiteY7" fmla="*/ 8354 h 829502"/>
                  <a:gd name="connsiteX8" fmla="*/ 82448 w 104714"/>
                  <a:gd name="connsiteY8" fmla="*/ 8354 h 82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14" h="829502">
                    <a:moveTo>
                      <a:pt x="82448" y="8354"/>
                    </a:moveTo>
                    <a:cubicBezTo>
                      <a:pt x="32460" y="133982"/>
                      <a:pt x="13234" y="276275"/>
                      <a:pt x="5543" y="410876"/>
                    </a:cubicBezTo>
                    <a:cubicBezTo>
                      <a:pt x="-2147" y="540350"/>
                      <a:pt x="-8556" y="696744"/>
                      <a:pt x="35023" y="819808"/>
                    </a:cubicBezTo>
                    <a:cubicBezTo>
                      <a:pt x="40150" y="833909"/>
                      <a:pt x="63222" y="832627"/>
                      <a:pt x="61940" y="815962"/>
                    </a:cubicBezTo>
                    <a:cubicBezTo>
                      <a:pt x="61940" y="753148"/>
                      <a:pt x="47841" y="689052"/>
                      <a:pt x="42714" y="626238"/>
                    </a:cubicBezTo>
                    <a:cubicBezTo>
                      <a:pt x="37587" y="558297"/>
                      <a:pt x="37587" y="490355"/>
                      <a:pt x="40150" y="422413"/>
                    </a:cubicBezTo>
                    <a:cubicBezTo>
                      <a:pt x="46559" y="282685"/>
                      <a:pt x="77321" y="150647"/>
                      <a:pt x="104238" y="13482"/>
                    </a:cubicBezTo>
                    <a:cubicBezTo>
                      <a:pt x="108083" y="-619"/>
                      <a:pt x="87575" y="-5747"/>
                      <a:pt x="82448" y="8354"/>
                    </a:cubicBezTo>
                    <a:lnTo>
                      <a:pt x="82448" y="8354"/>
                    </a:lnTo>
                    <a:close/>
                  </a:path>
                </a:pathLst>
              </a:custGeom>
              <a:solidFill>
                <a:srgbClr val="313031"/>
              </a:solidFill>
              <a:ln w="12815"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5C29FF6-4056-67EE-9188-F5BDF0E47806}"/>
                  </a:ext>
                </a:extLst>
              </p:cNvPr>
              <p:cNvSpPr/>
              <p:nvPr/>
            </p:nvSpPr>
            <p:spPr>
              <a:xfrm>
                <a:off x="-17077588" y="-1330188"/>
                <a:ext cx="276124" cy="134760"/>
              </a:xfrm>
              <a:custGeom>
                <a:avLst/>
                <a:gdLst>
                  <a:gd name="connsiteX0" fmla="*/ 6689 w 276124"/>
                  <a:gd name="connsiteY0" fmla="*/ 92645 h 134760"/>
                  <a:gd name="connsiteX1" fmla="*/ 163062 w 276124"/>
                  <a:gd name="connsiteY1" fmla="*/ 34958 h 134760"/>
                  <a:gd name="connsiteX2" fmla="*/ 263038 w 276124"/>
                  <a:gd name="connsiteY2" fmla="*/ 132384 h 134760"/>
                  <a:gd name="connsiteX3" fmla="*/ 275856 w 276124"/>
                  <a:gd name="connsiteY3" fmla="*/ 127257 h 134760"/>
                  <a:gd name="connsiteX4" fmla="*/ 169471 w 276124"/>
                  <a:gd name="connsiteY4" fmla="*/ 4193 h 134760"/>
                  <a:gd name="connsiteX5" fmla="*/ 123328 w 276124"/>
                  <a:gd name="connsiteY5" fmla="*/ 8038 h 134760"/>
                  <a:gd name="connsiteX6" fmla="*/ 1562 w 276124"/>
                  <a:gd name="connsiteY6" fmla="*/ 84953 h 134760"/>
                  <a:gd name="connsiteX7" fmla="*/ 6689 w 276124"/>
                  <a:gd name="connsiteY7" fmla="*/ 92645 h 134760"/>
                  <a:gd name="connsiteX8" fmla="*/ 6689 w 276124"/>
                  <a:gd name="connsiteY8" fmla="*/ 92645 h 1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124" h="134760">
                    <a:moveTo>
                      <a:pt x="6689" y="92645"/>
                    </a:moveTo>
                    <a:cubicBezTo>
                      <a:pt x="50268" y="83672"/>
                      <a:pt x="120764" y="19576"/>
                      <a:pt x="163062" y="34958"/>
                    </a:cubicBezTo>
                    <a:cubicBezTo>
                      <a:pt x="207923" y="52905"/>
                      <a:pt x="229713" y="101618"/>
                      <a:pt x="263038" y="132384"/>
                    </a:cubicBezTo>
                    <a:cubicBezTo>
                      <a:pt x="268165" y="137512"/>
                      <a:pt x="275856" y="133666"/>
                      <a:pt x="275856" y="127257"/>
                    </a:cubicBezTo>
                    <a:cubicBezTo>
                      <a:pt x="280983" y="78544"/>
                      <a:pt x="211768" y="20857"/>
                      <a:pt x="169471" y="4193"/>
                    </a:cubicBezTo>
                    <a:cubicBezTo>
                      <a:pt x="151526" y="-3499"/>
                      <a:pt x="141272" y="347"/>
                      <a:pt x="123328" y="8038"/>
                    </a:cubicBezTo>
                    <a:cubicBezTo>
                      <a:pt x="82312" y="25985"/>
                      <a:pt x="33606" y="52905"/>
                      <a:pt x="1562" y="84953"/>
                    </a:cubicBezTo>
                    <a:cubicBezTo>
                      <a:pt x="-2283" y="88799"/>
                      <a:pt x="1562" y="93927"/>
                      <a:pt x="6689" y="92645"/>
                    </a:cubicBezTo>
                    <a:lnTo>
                      <a:pt x="6689" y="92645"/>
                    </a:lnTo>
                    <a:close/>
                  </a:path>
                </a:pathLst>
              </a:custGeom>
              <a:solidFill>
                <a:srgbClr val="313031"/>
              </a:solidFill>
              <a:ln w="12815" cap="flat">
                <a:noFill/>
                <a:prstDash val="solid"/>
                <a:miter/>
              </a:ln>
            </p:spPr>
            <p:txBody>
              <a:bodyPr rtlCol="0" anchor="ctr"/>
              <a:lstStyle/>
              <a:p>
                <a:endParaRPr lang="en-US"/>
              </a:p>
            </p:txBody>
          </p:sp>
        </p:grpSp>
      </p:grpSp>
      <p:sp>
        <p:nvSpPr>
          <p:cNvPr id="257" name="Flowchart: Connector 5">
            <a:extLst>
              <a:ext uri="{FF2B5EF4-FFF2-40B4-BE49-F238E27FC236}">
                <a16:creationId xmlns:a16="http://schemas.microsoft.com/office/drawing/2014/main" id="{345F98E8-54A5-30C5-A0B7-1E158CCD288E}"/>
              </a:ext>
            </a:extLst>
          </p:cNvPr>
          <p:cNvSpPr/>
          <p:nvPr/>
        </p:nvSpPr>
        <p:spPr>
          <a:xfrm>
            <a:off x="8666036" y="3955518"/>
            <a:ext cx="2670684" cy="138535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s-ES" dirty="0">
                <a:solidFill>
                  <a:srgbClr val="000000"/>
                </a:solidFill>
                <a:latin typeface="Calibri" panose="020F0502020204030204" pitchFamily="34" charset="0"/>
                <a:cs typeface="Calibri" panose="020F0502020204030204" pitchFamily="34" charset="0"/>
              </a:rPr>
              <a:t>Apoyo informal: amigos y familia</a:t>
            </a:r>
          </a:p>
        </p:txBody>
      </p:sp>
      <p:sp>
        <p:nvSpPr>
          <p:cNvPr id="258" name="Flowchart: Connector 7">
            <a:extLst>
              <a:ext uri="{FF2B5EF4-FFF2-40B4-BE49-F238E27FC236}">
                <a16:creationId xmlns:a16="http://schemas.microsoft.com/office/drawing/2014/main" id="{C71A37EE-A803-C1EC-3B88-60233D791094}"/>
              </a:ext>
            </a:extLst>
          </p:cNvPr>
          <p:cNvSpPr/>
          <p:nvPr/>
        </p:nvSpPr>
        <p:spPr>
          <a:xfrm>
            <a:off x="5724084" y="5016751"/>
            <a:ext cx="2565525" cy="1636917"/>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s-ES" dirty="0">
                <a:solidFill>
                  <a:srgbClr val="000000"/>
                </a:solidFill>
                <a:latin typeface="Calibri" panose="020F0502020204030204" pitchFamily="34" charset="0"/>
                <a:cs typeface="Calibri" panose="020F0502020204030204" pitchFamily="34" charset="0"/>
              </a:rPr>
              <a:t>Infraestructura local/situación de la vivienda</a:t>
            </a:r>
          </a:p>
        </p:txBody>
      </p:sp>
      <p:sp>
        <p:nvSpPr>
          <p:cNvPr id="259" name="Flowchart: Connector 8">
            <a:extLst>
              <a:ext uri="{FF2B5EF4-FFF2-40B4-BE49-F238E27FC236}">
                <a16:creationId xmlns:a16="http://schemas.microsoft.com/office/drawing/2014/main" id="{F85093A3-BABE-C8B1-C2BF-EA82BEB7FC3C}"/>
              </a:ext>
            </a:extLst>
          </p:cNvPr>
          <p:cNvSpPr/>
          <p:nvPr/>
        </p:nvSpPr>
        <p:spPr>
          <a:xfrm>
            <a:off x="8783945" y="1539760"/>
            <a:ext cx="2400602" cy="1171017"/>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err="1">
                <a:solidFill>
                  <a:srgbClr val="000000"/>
                </a:solidFill>
                <a:latin typeface="Calibri" panose="020F0502020204030204" pitchFamily="34" charset="0"/>
                <a:cs typeface="Calibri" panose="020F0502020204030204" pitchFamily="34" charset="0"/>
              </a:rPr>
              <a:t>Tecnología</a:t>
            </a:r>
            <a:r>
              <a:rPr lang="en-GB" dirty="0">
                <a:solidFill>
                  <a:srgbClr val="000000"/>
                </a:solidFill>
                <a:latin typeface="Calibri" panose="020F0502020204030204" pitchFamily="34" charset="0"/>
                <a:cs typeface="Calibri" panose="020F0502020204030204" pitchFamily="34" charset="0"/>
              </a:rPr>
              <a:t> de la </a:t>
            </a:r>
            <a:r>
              <a:rPr lang="en-GB" dirty="0" err="1">
                <a:solidFill>
                  <a:srgbClr val="000000"/>
                </a:solidFill>
                <a:latin typeface="Calibri" panose="020F0502020204030204" pitchFamily="34" charset="0"/>
                <a:cs typeface="Calibri" panose="020F0502020204030204" pitchFamily="34" charset="0"/>
              </a:rPr>
              <a:t>información</a:t>
            </a:r>
            <a:endParaRPr lang="en-GB" dirty="0">
              <a:solidFill>
                <a:srgbClr val="000000"/>
              </a:solidFill>
              <a:latin typeface="Calibri" panose="020F0502020204030204" pitchFamily="34" charset="0"/>
              <a:cs typeface="Calibri" panose="020F0502020204030204" pitchFamily="34" charset="0"/>
            </a:endParaRPr>
          </a:p>
        </p:txBody>
      </p:sp>
      <p:sp>
        <p:nvSpPr>
          <p:cNvPr id="260" name="Flowchart: Connector 9">
            <a:extLst>
              <a:ext uri="{FF2B5EF4-FFF2-40B4-BE49-F238E27FC236}">
                <a16:creationId xmlns:a16="http://schemas.microsoft.com/office/drawing/2014/main" id="{4643025A-1187-E6E5-1D22-7EED3514B5CA}"/>
              </a:ext>
            </a:extLst>
          </p:cNvPr>
          <p:cNvSpPr/>
          <p:nvPr/>
        </p:nvSpPr>
        <p:spPr>
          <a:xfrm>
            <a:off x="5244410" y="259396"/>
            <a:ext cx="3128783" cy="1752599"/>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s-ES" dirty="0">
                <a:solidFill>
                  <a:srgbClr val="000000"/>
                </a:solidFill>
                <a:latin typeface="Calibri" panose="020F0502020204030204" pitchFamily="34" charset="0"/>
                <a:cs typeface="Calibri" panose="020F0502020204030204" pitchFamily="34" charset="0"/>
              </a:rPr>
              <a:t>Apoyos comunitarios: asesoramiento, grupos y organizaciones</a:t>
            </a:r>
          </a:p>
        </p:txBody>
      </p:sp>
      <p:sp>
        <p:nvSpPr>
          <p:cNvPr id="261" name="Flowchart: Connector 10">
            <a:extLst>
              <a:ext uri="{FF2B5EF4-FFF2-40B4-BE49-F238E27FC236}">
                <a16:creationId xmlns:a16="http://schemas.microsoft.com/office/drawing/2014/main" id="{DA81C36D-CDCC-9F59-4150-C4D91359E3EF}"/>
              </a:ext>
            </a:extLst>
          </p:cNvPr>
          <p:cNvSpPr/>
          <p:nvPr/>
        </p:nvSpPr>
        <p:spPr>
          <a:xfrm>
            <a:off x="2469274" y="1553186"/>
            <a:ext cx="2668077" cy="1468581"/>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err="1">
                <a:solidFill>
                  <a:srgbClr val="000000"/>
                </a:solidFill>
                <a:latin typeface="Calibri" panose="020F0502020204030204" pitchFamily="34" charset="0"/>
                <a:cs typeface="Calibri" panose="020F0502020204030204" pitchFamily="34" charset="0"/>
              </a:rPr>
              <a:t>Apoyos</a:t>
            </a:r>
            <a:r>
              <a:rPr lang="en-GB" dirty="0">
                <a:solidFill>
                  <a:srgbClr val="000000"/>
                </a:solidFill>
                <a:latin typeface="Calibri" panose="020F0502020204030204" pitchFamily="34" charset="0"/>
                <a:cs typeface="Calibri" panose="020F0502020204030204" pitchFamily="34" charset="0"/>
              </a:rPr>
              <a:t> </a:t>
            </a:r>
            <a:r>
              <a:rPr lang="en-GB" dirty="0" err="1">
                <a:solidFill>
                  <a:srgbClr val="000000"/>
                </a:solidFill>
                <a:latin typeface="Calibri" panose="020F0502020204030204" pitchFamily="34" charset="0"/>
                <a:cs typeface="Calibri" panose="020F0502020204030204" pitchFamily="34" charset="0"/>
              </a:rPr>
              <a:t>estatutarios</a:t>
            </a:r>
            <a:r>
              <a:rPr lang="en-GB" dirty="0">
                <a:solidFill>
                  <a:srgbClr val="000000"/>
                </a:solidFill>
                <a:latin typeface="Calibri" panose="020F0502020204030204" pitchFamily="34" charset="0"/>
                <a:cs typeface="Calibri" panose="020F0502020204030204" pitchFamily="34" charset="0"/>
              </a:rPr>
              <a:t> - </a:t>
            </a:r>
            <a:r>
              <a:rPr lang="en-GB" dirty="0" err="1">
                <a:solidFill>
                  <a:srgbClr val="000000"/>
                </a:solidFill>
                <a:latin typeface="Calibri" panose="020F0502020204030204" pitchFamily="34" charset="0"/>
                <a:cs typeface="Calibri" panose="020F0502020204030204" pitchFamily="34" charset="0"/>
              </a:rPr>
              <a:t>entornos</a:t>
            </a:r>
            <a:r>
              <a:rPr lang="en-GB" dirty="0">
                <a:solidFill>
                  <a:srgbClr val="000000"/>
                </a:solidFill>
                <a:latin typeface="Calibri" panose="020F0502020204030204" pitchFamily="34" charset="0"/>
                <a:cs typeface="Calibri" panose="020F0502020204030204" pitchFamily="34" charset="0"/>
              </a:rPr>
              <a:t> </a:t>
            </a:r>
            <a:r>
              <a:rPr lang="en-GB" dirty="0" err="1">
                <a:solidFill>
                  <a:srgbClr val="000000"/>
                </a:solidFill>
                <a:latin typeface="Calibri" panose="020F0502020204030204" pitchFamily="34" charset="0"/>
                <a:cs typeface="Calibri" panose="020F0502020204030204" pitchFamily="34" charset="0"/>
              </a:rPr>
              <a:t>educativos</a:t>
            </a:r>
            <a:r>
              <a:rPr lang="en-GB" dirty="0">
                <a:solidFill>
                  <a:srgbClr val="000000"/>
                </a:solidFill>
                <a:latin typeface="Calibri" panose="020F0502020204030204" pitchFamily="34" charset="0"/>
                <a:cs typeface="Calibri" panose="020F0502020204030204" pitchFamily="34" charset="0"/>
              </a:rPr>
              <a:t>, etc.</a:t>
            </a:r>
          </a:p>
        </p:txBody>
      </p:sp>
      <p:sp>
        <p:nvSpPr>
          <p:cNvPr id="262" name="Flowchart: Connector 11">
            <a:extLst>
              <a:ext uri="{FF2B5EF4-FFF2-40B4-BE49-F238E27FC236}">
                <a16:creationId xmlns:a16="http://schemas.microsoft.com/office/drawing/2014/main" id="{A07F14F7-FFB3-F367-04F6-9AF7CA9C83D7}"/>
              </a:ext>
            </a:extLst>
          </p:cNvPr>
          <p:cNvSpPr/>
          <p:nvPr/>
        </p:nvSpPr>
        <p:spPr>
          <a:xfrm>
            <a:off x="2657382" y="3963303"/>
            <a:ext cx="2399614" cy="1426132"/>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err="1">
                <a:solidFill>
                  <a:srgbClr val="000000"/>
                </a:solidFill>
                <a:latin typeface="Calibri" panose="020F0502020204030204" pitchFamily="34" charset="0"/>
                <a:cs typeface="Calibri" panose="020F0502020204030204" pitchFamily="34" charset="0"/>
              </a:rPr>
              <a:t>Apoyos</a:t>
            </a:r>
            <a:r>
              <a:rPr lang="en-GB" dirty="0">
                <a:solidFill>
                  <a:srgbClr val="000000"/>
                </a:solidFill>
                <a:latin typeface="Calibri" panose="020F0502020204030204" pitchFamily="34" charset="0"/>
                <a:cs typeface="Calibri" panose="020F0502020204030204" pitchFamily="34" charset="0"/>
              </a:rPr>
              <a:t> </a:t>
            </a:r>
            <a:r>
              <a:rPr lang="en-GB" dirty="0" err="1">
                <a:solidFill>
                  <a:srgbClr val="000000"/>
                </a:solidFill>
                <a:latin typeface="Calibri" panose="020F0502020204030204" pitchFamily="34" charset="0"/>
                <a:cs typeface="Calibri" panose="020F0502020204030204" pitchFamily="34" charset="0"/>
              </a:rPr>
              <a:t>sanitarios</a:t>
            </a:r>
            <a:r>
              <a:rPr lang="en-GB" dirty="0">
                <a:solidFill>
                  <a:srgbClr val="000000"/>
                </a:solidFill>
                <a:latin typeface="Calibri" panose="020F0502020204030204" pitchFamily="34" charset="0"/>
                <a:cs typeface="Calibri" panose="020F0502020204030204" pitchFamily="34" charset="0"/>
              </a:rPr>
              <a:t> </a:t>
            </a:r>
            <a:r>
              <a:rPr lang="en-GB" dirty="0" err="1">
                <a:solidFill>
                  <a:srgbClr val="000000"/>
                </a:solidFill>
                <a:latin typeface="Calibri" panose="020F0502020204030204" pitchFamily="34" charset="0"/>
                <a:cs typeface="Calibri" panose="020F0502020204030204" pitchFamily="34" charset="0"/>
              </a:rPr>
              <a:t>formales</a:t>
            </a:r>
            <a:r>
              <a:rPr lang="en-GB" dirty="0">
                <a:solidFill>
                  <a:srgbClr val="000000"/>
                </a:solidFill>
                <a:latin typeface="Calibri" panose="020F0502020204030204" pitchFamily="34" charset="0"/>
                <a:cs typeface="Calibri" panose="020F0502020204030204" pitchFamily="34" charset="0"/>
              </a:rPr>
              <a:t> e </a:t>
            </a:r>
            <a:r>
              <a:rPr lang="en-GB" dirty="0" err="1">
                <a:solidFill>
                  <a:srgbClr val="000000"/>
                </a:solidFill>
                <a:latin typeface="Calibri" panose="020F0502020204030204" pitchFamily="34" charset="0"/>
                <a:cs typeface="Calibri" panose="020F0502020204030204" pitchFamily="34" charset="0"/>
              </a:rPr>
              <a:t>informales</a:t>
            </a:r>
            <a:endParaRPr lang="en-GB" dirty="0">
              <a:solidFill>
                <a:srgbClr val="000000"/>
              </a:solidFill>
              <a:latin typeface="Calibri" panose="020F0502020204030204" pitchFamily="34" charset="0"/>
              <a:cs typeface="Calibri" panose="020F0502020204030204" pitchFamily="34" charset="0"/>
            </a:endParaRPr>
          </a:p>
        </p:txBody>
      </p:sp>
      <p:sp>
        <p:nvSpPr>
          <p:cNvPr id="263" name="Text Placeholder 3">
            <a:extLst>
              <a:ext uri="{FF2B5EF4-FFF2-40B4-BE49-F238E27FC236}">
                <a16:creationId xmlns:a16="http://schemas.microsoft.com/office/drawing/2014/main" id="{F57A66DD-BCE2-2EEC-28DB-DF23EA017FC6}"/>
              </a:ext>
            </a:extLst>
          </p:cNvPr>
          <p:cNvSpPr txBox="1">
            <a:spLocks/>
          </p:cNvSpPr>
          <p:nvPr/>
        </p:nvSpPr>
        <p:spPr bwMode="auto">
          <a:xfrm>
            <a:off x="5717496" y="2752725"/>
            <a:ext cx="2457288" cy="24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50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3800"/>
              </a:lnSpc>
              <a:spcBef>
                <a:spcPts val="0"/>
              </a:spcBef>
            </a:pPr>
            <a:r>
              <a:rPr lang="es-ES" sz="2800" dirty="0"/>
              <a:t>Planificación de la atención centrada en la persona</a:t>
            </a:r>
          </a:p>
        </p:txBody>
      </p:sp>
    </p:spTree>
    <p:extLst>
      <p:ext uri="{BB962C8B-B14F-4D97-AF65-F5344CB8AC3E}">
        <p14:creationId xmlns:p14="http://schemas.microsoft.com/office/powerpoint/2010/main" val="3529791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42FB14-58A2-0645-AA15-28B796EDD6ED}"/>
              </a:ext>
            </a:extLst>
          </p:cNvPr>
          <p:cNvSpPr>
            <a:spLocks noGrp="1"/>
          </p:cNvSpPr>
          <p:nvPr>
            <p:ph type="body" sz="quarter" idx="16"/>
          </p:nvPr>
        </p:nvSpPr>
        <p:spPr>
          <a:xfrm>
            <a:off x="685835" y="2349768"/>
            <a:ext cx="7718578" cy="867565"/>
          </a:xfrm>
        </p:spPr>
        <p:txBody>
          <a:bodyPr/>
          <a:lstStyle/>
          <a:p>
            <a:r>
              <a:rPr lang="es-ES" dirty="0"/>
              <a:t>El papel del profesional de la salud y la asistencia</a:t>
            </a:r>
            <a:endParaRPr lang="en-US" dirty="0"/>
          </a:p>
        </p:txBody>
      </p:sp>
      <p:sp>
        <p:nvSpPr>
          <p:cNvPr id="6" name="Text Placeholder 5">
            <a:extLst>
              <a:ext uri="{FF2B5EF4-FFF2-40B4-BE49-F238E27FC236}">
                <a16:creationId xmlns:a16="http://schemas.microsoft.com/office/drawing/2014/main" id="{35F093E0-56A9-9B45-9742-FBECB7DE5998}"/>
              </a:ext>
            </a:extLst>
          </p:cNvPr>
          <p:cNvSpPr>
            <a:spLocks noGrp="1"/>
          </p:cNvSpPr>
          <p:nvPr>
            <p:ph type="body" sz="quarter" idx="17"/>
          </p:nvPr>
        </p:nvSpPr>
        <p:spPr/>
        <p:txBody>
          <a:bodyPr/>
          <a:lstStyle/>
          <a:p>
            <a:r>
              <a:rPr lang="en-US" dirty="0" err="1"/>
              <a:t>MódulO</a:t>
            </a:r>
            <a:r>
              <a:rPr lang="en-US" dirty="0"/>
              <a:t> 2</a:t>
            </a:r>
          </a:p>
        </p:txBody>
      </p:sp>
      <p:pic>
        <p:nvPicPr>
          <p:cNvPr id="13" name="Picture 12" descr="Icon&#10;&#10;Description automatically generated">
            <a:extLst>
              <a:ext uri="{FF2B5EF4-FFF2-40B4-BE49-F238E27FC236}">
                <a16:creationId xmlns:a16="http://schemas.microsoft.com/office/drawing/2014/main" id="{86217A21-FA65-3047-AE4D-39B36A48F1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4145" y="1652442"/>
            <a:ext cx="5829266" cy="5205558"/>
          </a:xfrm>
          <a:prstGeom prst="rect">
            <a:avLst/>
          </a:prstGeom>
        </p:spPr>
      </p:pic>
    </p:spTree>
    <p:extLst>
      <p:ext uri="{BB962C8B-B14F-4D97-AF65-F5344CB8AC3E}">
        <p14:creationId xmlns:p14="http://schemas.microsoft.com/office/powerpoint/2010/main" val="2062900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78755-BDC6-C241-9099-14691C1EE2D9}"/>
              </a:ext>
            </a:extLst>
          </p:cNvPr>
          <p:cNvSpPr>
            <a:spLocks noGrp="1"/>
          </p:cNvSpPr>
          <p:nvPr>
            <p:ph type="body" sz="quarter" idx="16"/>
          </p:nvPr>
        </p:nvSpPr>
        <p:spPr>
          <a:xfrm>
            <a:off x="448540" y="1371336"/>
            <a:ext cx="2448368" cy="912067"/>
          </a:xfrm>
        </p:spPr>
        <p:txBody>
          <a:bodyPr>
            <a:normAutofit fontScale="25000" lnSpcReduction="20000"/>
          </a:bodyPr>
          <a:lstStyle/>
          <a:p>
            <a:pPr lvl="0" algn="ctr">
              <a:lnSpc>
                <a:spcPct val="150000"/>
              </a:lnSpc>
            </a:pPr>
            <a:r>
              <a:rPr lang="es-ES" sz="7200" b="1" dirty="0">
                <a:latin typeface="Amatic SC" panose="00000500000000000000" pitchFamily="2" charset="-79"/>
                <a:ea typeface="Times New Roman" panose="02020603050405020304" pitchFamily="18" charset="0"/>
                <a:cs typeface="Amatic SC" panose="00000500000000000000" pitchFamily="2" charset="-79"/>
              </a:rPr>
              <a:t>Reencuadrar la conversación en torno a los modelos sanitarios actuales </a:t>
            </a:r>
            <a:r>
              <a:rPr lang="en-GB" sz="2900" b="1" dirty="0">
                <a:effectLst/>
                <a:latin typeface="Amatic SC" panose="00000500000000000000" pitchFamily="2" charset="-79"/>
                <a:ea typeface="Times New Roman" panose="02020603050405020304" pitchFamily="18" charset="0"/>
                <a:cs typeface="Amatic SC" panose="00000500000000000000" pitchFamily="2" charset="-79"/>
              </a:rPr>
              <a:t>	</a:t>
            </a:r>
            <a:r>
              <a:rPr lang="en-GB" sz="1800" b="1"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CB9824A5-2B3E-9B4C-99B9-F40DDFDE243B}"/>
              </a:ext>
            </a:extLst>
          </p:cNvPr>
          <p:cNvSpPr>
            <a:spLocks noGrp="1"/>
          </p:cNvSpPr>
          <p:nvPr>
            <p:ph type="body" sz="quarter" idx="18"/>
          </p:nvPr>
        </p:nvSpPr>
        <p:spPr>
          <a:xfrm>
            <a:off x="287328" y="4647449"/>
            <a:ext cx="2448367" cy="684000"/>
          </a:xfrm>
        </p:spPr>
        <p:txBody>
          <a:bodyPr/>
          <a:lstStyle/>
          <a:p>
            <a:r>
              <a:rPr lang="es-ES" sz="2400" dirty="0"/>
              <a:t>Resultado de aprendizaje clave </a:t>
            </a:r>
            <a:r>
              <a:rPr lang="es-ES" sz="2400" dirty="0">
                <a:solidFill>
                  <a:srgbClr val="FFC652"/>
                </a:solidFill>
                <a:effectLst>
                  <a:outerShdw blurRad="38100" dist="38100" dir="2700000" algn="tl">
                    <a:srgbClr val="000000">
                      <a:alpha val="43137"/>
                    </a:srgbClr>
                  </a:outerShdw>
                </a:effectLst>
              </a:rPr>
              <a:t>03</a:t>
            </a:r>
            <a:endParaRPr lang="en-US" sz="2400" dirty="0">
              <a:solidFill>
                <a:srgbClr val="FFC652"/>
              </a:solidFill>
              <a:effectLst>
                <a:outerShdw blurRad="38100" dist="38100" dir="2700000" algn="tl">
                  <a:srgbClr val="000000">
                    <a:alpha val="43137"/>
                  </a:srgbClr>
                </a:outerShdw>
              </a:effectLst>
            </a:endParaRPr>
          </a:p>
        </p:txBody>
      </p:sp>
      <p:sp>
        <p:nvSpPr>
          <p:cNvPr id="5" name="Text Placeholder 4">
            <a:extLst>
              <a:ext uri="{FF2B5EF4-FFF2-40B4-BE49-F238E27FC236}">
                <a16:creationId xmlns:a16="http://schemas.microsoft.com/office/drawing/2014/main" id="{96447904-715D-5B45-87A1-2376457CC5E9}"/>
              </a:ext>
            </a:extLst>
          </p:cNvPr>
          <p:cNvSpPr>
            <a:spLocks noGrp="1"/>
          </p:cNvSpPr>
          <p:nvPr>
            <p:ph type="body" sz="quarter" idx="19"/>
          </p:nvPr>
        </p:nvSpPr>
        <p:spPr>
          <a:xfrm>
            <a:off x="166255" y="2697936"/>
            <a:ext cx="2569440" cy="684000"/>
          </a:xfrm>
        </p:spPr>
        <p:txBody>
          <a:bodyPr/>
          <a:lstStyle/>
          <a:p>
            <a:r>
              <a:rPr lang="es-ES" sz="2400" dirty="0"/>
              <a:t>Resultado de aprendizaje clave </a:t>
            </a:r>
            <a:r>
              <a:rPr lang="es-ES" sz="2400" dirty="0">
                <a:solidFill>
                  <a:srgbClr val="FFC652"/>
                </a:solidFill>
                <a:effectLst>
                  <a:outerShdw blurRad="38100" dist="38100" dir="2700000" algn="tl">
                    <a:srgbClr val="000000">
                      <a:alpha val="43137"/>
                    </a:srgbClr>
                  </a:outerShdw>
                </a:effectLst>
              </a:rPr>
              <a:t>02</a:t>
            </a:r>
            <a:endParaRPr lang="en-US" sz="2400" dirty="0">
              <a:solidFill>
                <a:srgbClr val="FFC652"/>
              </a:solidFill>
              <a:effectLst>
                <a:outerShdw blurRad="38100" dist="38100" dir="2700000" algn="tl">
                  <a:srgbClr val="000000">
                    <a:alpha val="43137"/>
                  </a:srgbClr>
                </a:outerShdw>
              </a:effectLst>
            </a:endParaRPr>
          </a:p>
        </p:txBody>
      </p:sp>
      <p:sp>
        <p:nvSpPr>
          <p:cNvPr id="6" name="Text Placeholder 5">
            <a:extLst>
              <a:ext uri="{FF2B5EF4-FFF2-40B4-BE49-F238E27FC236}">
                <a16:creationId xmlns:a16="http://schemas.microsoft.com/office/drawing/2014/main" id="{5B89E384-E7F2-FC4E-B344-286643604AE6}"/>
              </a:ext>
            </a:extLst>
          </p:cNvPr>
          <p:cNvSpPr>
            <a:spLocks noGrp="1"/>
          </p:cNvSpPr>
          <p:nvPr>
            <p:ph type="body" sz="quarter" idx="20"/>
          </p:nvPr>
        </p:nvSpPr>
        <p:spPr>
          <a:xfrm>
            <a:off x="311864" y="657741"/>
            <a:ext cx="2508254" cy="684000"/>
          </a:xfrm>
        </p:spPr>
        <p:txBody>
          <a:bodyPr/>
          <a:lstStyle/>
          <a:p>
            <a:r>
              <a:rPr lang="es-ES" sz="2400" dirty="0"/>
              <a:t>Resultado de aprendizaje clave </a:t>
            </a:r>
            <a:r>
              <a:rPr lang="es-ES" sz="2400" dirty="0">
                <a:solidFill>
                  <a:srgbClr val="FFC652"/>
                </a:solidFill>
                <a:effectLst>
                  <a:outerShdw blurRad="38100" dist="38100" dir="2700000" algn="tl">
                    <a:srgbClr val="000000">
                      <a:alpha val="43137"/>
                    </a:srgbClr>
                  </a:outerShdw>
                </a:effectLst>
              </a:rPr>
              <a:t>01</a:t>
            </a:r>
            <a:endParaRPr lang="en-US" sz="2400" dirty="0">
              <a:solidFill>
                <a:srgbClr val="FFC652"/>
              </a:solidFill>
              <a:effectLst>
                <a:outerShdw blurRad="38100" dist="38100" dir="2700000" algn="tl">
                  <a:srgbClr val="000000">
                    <a:alpha val="43137"/>
                  </a:srgbClr>
                </a:outerShdw>
              </a:effectLst>
            </a:endParaRPr>
          </a:p>
        </p:txBody>
      </p:sp>
      <p:sp>
        <p:nvSpPr>
          <p:cNvPr id="43" name="Text Placeholder 42">
            <a:extLst>
              <a:ext uri="{FF2B5EF4-FFF2-40B4-BE49-F238E27FC236}">
                <a16:creationId xmlns:a16="http://schemas.microsoft.com/office/drawing/2014/main" id="{87B017AC-EE82-C046-BE09-92231B41A4BF}"/>
              </a:ext>
            </a:extLst>
          </p:cNvPr>
          <p:cNvSpPr>
            <a:spLocks noGrp="1"/>
          </p:cNvSpPr>
          <p:nvPr>
            <p:ph type="body" sz="quarter" idx="21"/>
          </p:nvPr>
        </p:nvSpPr>
        <p:spPr/>
        <p:txBody>
          <a:bodyPr/>
          <a:lstStyle/>
          <a:p>
            <a:r>
              <a:rPr lang="es-ES" sz="2400" dirty="0"/>
              <a:t>Resultado de aprendizaje clave </a:t>
            </a:r>
            <a:r>
              <a:rPr lang="es-ES" sz="2400" dirty="0">
                <a:solidFill>
                  <a:srgbClr val="FFC652"/>
                </a:solidFill>
                <a:effectLst>
                  <a:outerShdw blurRad="38100" dist="38100" dir="2700000" algn="tl">
                    <a:srgbClr val="000000">
                      <a:alpha val="43137"/>
                    </a:srgbClr>
                  </a:outerShdw>
                </a:effectLst>
              </a:rPr>
              <a:t>06</a:t>
            </a:r>
            <a:endParaRPr lang="en-US" sz="2400" dirty="0">
              <a:solidFill>
                <a:srgbClr val="FFC652"/>
              </a:solidFill>
              <a:effectLst>
                <a:outerShdw blurRad="38100" dist="38100" dir="2700000" algn="tl">
                  <a:srgbClr val="000000">
                    <a:alpha val="43137"/>
                  </a:srgbClr>
                </a:outerShdw>
              </a:effectLst>
            </a:endParaRPr>
          </a:p>
        </p:txBody>
      </p:sp>
      <p:sp>
        <p:nvSpPr>
          <p:cNvPr id="50" name="Text Placeholder 49">
            <a:extLst>
              <a:ext uri="{FF2B5EF4-FFF2-40B4-BE49-F238E27FC236}">
                <a16:creationId xmlns:a16="http://schemas.microsoft.com/office/drawing/2014/main" id="{5FF76308-5222-4C43-83DC-9497721620E9}"/>
              </a:ext>
            </a:extLst>
          </p:cNvPr>
          <p:cNvSpPr>
            <a:spLocks noGrp="1"/>
          </p:cNvSpPr>
          <p:nvPr>
            <p:ph type="body" sz="quarter" idx="22"/>
          </p:nvPr>
        </p:nvSpPr>
        <p:spPr>
          <a:xfrm>
            <a:off x="9371882" y="2687418"/>
            <a:ext cx="2492067" cy="684000"/>
          </a:xfrm>
        </p:spPr>
        <p:txBody>
          <a:bodyPr/>
          <a:lstStyle/>
          <a:p>
            <a:r>
              <a:rPr lang="es-ES" sz="2400" dirty="0"/>
              <a:t>Resultado de aprendizaje clave </a:t>
            </a:r>
            <a:r>
              <a:rPr lang="es-ES" sz="2400" dirty="0">
                <a:solidFill>
                  <a:srgbClr val="FFC652"/>
                </a:solidFill>
                <a:effectLst>
                  <a:outerShdw blurRad="38100" dist="38100" dir="2700000" algn="tl">
                    <a:srgbClr val="000000">
                      <a:alpha val="43137"/>
                    </a:srgbClr>
                  </a:outerShdw>
                </a:effectLst>
              </a:rPr>
              <a:t>05</a:t>
            </a:r>
            <a:endParaRPr lang="en-US" sz="2400" dirty="0">
              <a:solidFill>
                <a:srgbClr val="FFC652"/>
              </a:solidFill>
              <a:effectLst>
                <a:outerShdw blurRad="38100" dist="38100" dir="2700000" algn="tl">
                  <a:srgbClr val="000000">
                    <a:alpha val="43137"/>
                  </a:srgbClr>
                </a:outerShdw>
              </a:effectLst>
            </a:endParaRPr>
          </a:p>
        </p:txBody>
      </p:sp>
      <p:sp>
        <p:nvSpPr>
          <p:cNvPr id="51" name="Text Placeholder 50">
            <a:extLst>
              <a:ext uri="{FF2B5EF4-FFF2-40B4-BE49-F238E27FC236}">
                <a16:creationId xmlns:a16="http://schemas.microsoft.com/office/drawing/2014/main" id="{25A75075-AAE3-7B4E-9DEF-7DBE76CDC4E7}"/>
              </a:ext>
            </a:extLst>
          </p:cNvPr>
          <p:cNvSpPr>
            <a:spLocks noGrp="1"/>
          </p:cNvSpPr>
          <p:nvPr>
            <p:ph type="body" sz="quarter" idx="23"/>
          </p:nvPr>
        </p:nvSpPr>
        <p:spPr/>
        <p:txBody>
          <a:bodyPr/>
          <a:lstStyle/>
          <a:p>
            <a:r>
              <a:rPr lang="es-ES" sz="2400" dirty="0"/>
              <a:t>Resultado de aprendizaje clave </a:t>
            </a:r>
            <a:r>
              <a:rPr lang="es-ES" sz="2400" dirty="0">
                <a:solidFill>
                  <a:srgbClr val="FFC652"/>
                </a:solidFill>
                <a:effectLst>
                  <a:outerShdw blurRad="38100" dist="38100" dir="2700000" algn="tl">
                    <a:srgbClr val="000000">
                      <a:alpha val="43137"/>
                    </a:srgbClr>
                  </a:outerShdw>
                </a:effectLst>
              </a:rPr>
              <a:t>04</a:t>
            </a:r>
            <a:endParaRPr lang="en-US" sz="2400" dirty="0">
              <a:solidFill>
                <a:srgbClr val="FFC652"/>
              </a:solidFill>
              <a:effectLst>
                <a:outerShdw blurRad="38100" dist="38100" dir="2700000" algn="tl">
                  <a:srgbClr val="000000">
                    <a:alpha val="43137"/>
                  </a:srgbClr>
                </a:outerShdw>
              </a:effectLst>
            </a:endParaRPr>
          </a:p>
        </p:txBody>
      </p:sp>
      <p:sp>
        <p:nvSpPr>
          <p:cNvPr id="52" name="Text Placeholder 51">
            <a:extLst>
              <a:ext uri="{FF2B5EF4-FFF2-40B4-BE49-F238E27FC236}">
                <a16:creationId xmlns:a16="http://schemas.microsoft.com/office/drawing/2014/main" id="{FC4477B5-E98E-4847-B8DA-20918D4E1B8A}"/>
              </a:ext>
            </a:extLst>
          </p:cNvPr>
          <p:cNvSpPr>
            <a:spLocks noGrp="1"/>
          </p:cNvSpPr>
          <p:nvPr>
            <p:ph type="body" sz="quarter" idx="24"/>
          </p:nvPr>
        </p:nvSpPr>
        <p:spPr>
          <a:xfrm>
            <a:off x="719372" y="5458453"/>
            <a:ext cx="2100746" cy="785651"/>
          </a:xfrm>
        </p:spPr>
        <p:txBody>
          <a:bodyPr>
            <a:normAutofit/>
          </a:bodyPr>
          <a:lstStyle/>
          <a:p>
            <a:pPr algn="ctr"/>
            <a:r>
              <a:rPr lang="es-ES" sz="1600" b="1" spc="25" dirty="0">
                <a:solidFill>
                  <a:srgbClr val="000000"/>
                </a:solidFill>
                <a:latin typeface="Amatic SC" panose="00000500000000000000" pitchFamily="2" charset="-79"/>
                <a:cs typeface="Amatic SC" panose="00000500000000000000" pitchFamily="2" charset="-79"/>
              </a:rPr>
              <a:t>El modelo de atención escalonada</a:t>
            </a:r>
          </a:p>
          <a:p>
            <a:endParaRPr lang="en-US" dirty="0"/>
          </a:p>
        </p:txBody>
      </p:sp>
      <p:sp>
        <p:nvSpPr>
          <p:cNvPr id="53" name="Text Placeholder 52">
            <a:extLst>
              <a:ext uri="{FF2B5EF4-FFF2-40B4-BE49-F238E27FC236}">
                <a16:creationId xmlns:a16="http://schemas.microsoft.com/office/drawing/2014/main" id="{7BD93146-1231-3847-95E9-F705F73BBA56}"/>
              </a:ext>
            </a:extLst>
          </p:cNvPr>
          <p:cNvSpPr>
            <a:spLocks noGrp="1"/>
          </p:cNvSpPr>
          <p:nvPr>
            <p:ph type="body" sz="quarter" idx="25"/>
          </p:nvPr>
        </p:nvSpPr>
        <p:spPr>
          <a:xfrm>
            <a:off x="448540" y="3350060"/>
            <a:ext cx="2022312" cy="785651"/>
          </a:xfrm>
        </p:spPr>
        <p:txBody>
          <a:bodyPr>
            <a:normAutofit lnSpcReduction="10000"/>
          </a:bodyPr>
          <a:lstStyle/>
          <a:p>
            <a:pPr algn="ctr"/>
            <a:r>
              <a:rPr lang="es-ES" sz="1800" b="1" dirty="0" err="1">
                <a:latin typeface="Amatic SC" panose="00000500000000000000" pitchFamily="2" charset="-79"/>
                <a:ea typeface="Times New Roman" panose="02020603050405020304" pitchFamily="18" charset="0"/>
                <a:cs typeface="Amatic SC" panose="00000500000000000000" pitchFamily="2" charset="-79"/>
              </a:rPr>
              <a:t>CoDiseño</a:t>
            </a:r>
            <a:r>
              <a:rPr lang="es-ES" sz="1800" b="1" dirty="0">
                <a:latin typeface="Amatic SC" panose="00000500000000000000" pitchFamily="2" charset="-79"/>
                <a:ea typeface="Times New Roman" panose="02020603050405020304" pitchFamily="18" charset="0"/>
                <a:cs typeface="Amatic SC" panose="00000500000000000000" pitchFamily="2" charset="-79"/>
              </a:rPr>
              <a:t> y Coproducción Igualdad, Equidad y Realidad</a:t>
            </a:r>
            <a:endParaRPr lang="en-US" dirty="0"/>
          </a:p>
        </p:txBody>
      </p:sp>
      <p:sp>
        <p:nvSpPr>
          <p:cNvPr id="54" name="Text Placeholder 53">
            <a:extLst>
              <a:ext uri="{FF2B5EF4-FFF2-40B4-BE49-F238E27FC236}">
                <a16:creationId xmlns:a16="http://schemas.microsoft.com/office/drawing/2014/main" id="{91595EAF-6FBA-1245-9FF4-3E6872977613}"/>
              </a:ext>
            </a:extLst>
          </p:cNvPr>
          <p:cNvSpPr>
            <a:spLocks noGrp="1"/>
          </p:cNvSpPr>
          <p:nvPr>
            <p:ph type="body" sz="quarter" idx="26"/>
          </p:nvPr>
        </p:nvSpPr>
        <p:spPr>
          <a:xfrm>
            <a:off x="9333428" y="1409829"/>
            <a:ext cx="2518175" cy="785651"/>
          </a:xfrm>
        </p:spPr>
        <p:txBody>
          <a:bodyPr>
            <a:normAutofit/>
          </a:bodyPr>
          <a:lstStyle/>
          <a:p>
            <a:pPr algn="ctr"/>
            <a:r>
              <a:rPr lang="en-US" sz="1600" b="1" spc="25" dirty="0" err="1">
                <a:solidFill>
                  <a:srgbClr val="000000"/>
                </a:solidFill>
                <a:latin typeface="Amatic SC" panose="00000500000000000000" pitchFamily="2" charset="-79"/>
                <a:cs typeface="Amatic SC" panose="00000500000000000000" pitchFamily="2" charset="-79"/>
              </a:rPr>
              <a:t>Superar</a:t>
            </a:r>
            <a:r>
              <a:rPr lang="en-US" sz="1600" b="1" spc="25" dirty="0">
                <a:solidFill>
                  <a:srgbClr val="000000"/>
                </a:solidFill>
                <a:latin typeface="Amatic SC" panose="00000500000000000000" pitchFamily="2" charset="-79"/>
                <a:cs typeface="Amatic SC" panose="00000500000000000000" pitchFamily="2" charset="-79"/>
              </a:rPr>
              <a:t> la </a:t>
            </a:r>
            <a:r>
              <a:rPr lang="en-US" sz="1600" b="1" spc="25" dirty="0" err="1">
                <a:solidFill>
                  <a:srgbClr val="000000"/>
                </a:solidFill>
                <a:latin typeface="Amatic SC" panose="00000500000000000000" pitchFamily="2" charset="-79"/>
                <a:cs typeface="Amatic SC" panose="00000500000000000000" pitchFamily="2" charset="-79"/>
              </a:rPr>
              <a:t>reticencia</a:t>
            </a:r>
            <a:r>
              <a:rPr lang="en-US" sz="1600" b="1" spc="25" dirty="0">
                <a:solidFill>
                  <a:srgbClr val="000000"/>
                </a:solidFill>
                <a:latin typeface="Amatic SC" panose="00000500000000000000" pitchFamily="2" charset="-79"/>
                <a:cs typeface="Amatic SC" panose="00000500000000000000" pitchFamily="2" charset="-79"/>
              </a:rPr>
              <a:t> </a:t>
            </a:r>
          </a:p>
          <a:p>
            <a:pPr algn="ctr"/>
            <a:r>
              <a:rPr lang="en-US" sz="1600" b="1" spc="25" dirty="0">
                <a:solidFill>
                  <a:srgbClr val="000000"/>
                </a:solidFill>
                <a:latin typeface="Amatic SC" panose="00000500000000000000" pitchFamily="2" charset="-79"/>
                <a:cs typeface="Amatic SC" panose="00000500000000000000" pitchFamily="2" charset="-79"/>
              </a:rPr>
              <a:t>al </a:t>
            </a:r>
            <a:r>
              <a:rPr lang="en-US" sz="1600" b="1" spc="25" dirty="0" err="1">
                <a:solidFill>
                  <a:srgbClr val="000000"/>
                </a:solidFill>
                <a:latin typeface="Amatic SC" panose="00000500000000000000" pitchFamily="2" charset="-79"/>
                <a:cs typeface="Amatic SC" panose="00000500000000000000" pitchFamily="2" charset="-79"/>
              </a:rPr>
              <a:t>compromiso</a:t>
            </a:r>
            <a:endParaRPr lang="en-US" sz="1600" b="1" spc="25" dirty="0">
              <a:solidFill>
                <a:srgbClr val="000000"/>
              </a:solidFill>
              <a:latin typeface="Amatic SC" panose="00000500000000000000" pitchFamily="2" charset="-79"/>
              <a:cs typeface="Amatic SC" panose="00000500000000000000" pitchFamily="2" charset="-79"/>
            </a:endParaRPr>
          </a:p>
        </p:txBody>
      </p:sp>
      <p:sp>
        <p:nvSpPr>
          <p:cNvPr id="55" name="Text Placeholder 54">
            <a:extLst>
              <a:ext uri="{FF2B5EF4-FFF2-40B4-BE49-F238E27FC236}">
                <a16:creationId xmlns:a16="http://schemas.microsoft.com/office/drawing/2014/main" id="{1D7BF000-8A51-D049-AADD-B3198CCEA43E}"/>
              </a:ext>
            </a:extLst>
          </p:cNvPr>
          <p:cNvSpPr>
            <a:spLocks noGrp="1"/>
          </p:cNvSpPr>
          <p:nvPr>
            <p:ph type="body" sz="quarter" idx="27"/>
          </p:nvPr>
        </p:nvSpPr>
        <p:spPr>
          <a:xfrm>
            <a:off x="9277559" y="5459843"/>
            <a:ext cx="2448367" cy="785651"/>
          </a:xfrm>
        </p:spPr>
        <p:txBody>
          <a:bodyPr>
            <a:normAutofit fontScale="85000" lnSpcReduction="20000"/>
          </a:bodyPr>
          <a:lstStyle/>
          <a:p>
            <a:pPr algn="ctr"/>
            <a:r>
              <a:rPr lang="es-ES" sz="1800" b="1" spc="25"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Celebremos el aprendizaje desarrollando Una herramienta de mapeo de activos basada en la comunidad</a:t>
            </a:r>
          </a:p>
          <a:p>
            <a:endParaRPr lang="en-US" dirty="0"/>
          </a:p>
        </p:txBody>
      </p:sp>
      <p:sp>
        <p:nvSpPr>
          <p:cNvPr id="56" name="Text Placeholder 55">
            <a:extLst>
              <a:ext uri="{FF2B5EF4-FFF2-40B4-BE49-F238E27FC236}">
                <a16:creationId xmlns:a16="http://schemas.microsoft.com/office/drawing/2014/main" id="{B62B0852-B02B-B045-B9A0-AF26EF2626C5}"/>
              </a:ext>
            </a:extLst>
          </p:cNvPr>
          <p:cNvSpPr>
            <a:spLocks noGrp="1"/>
          </p:cNvSpPr>
          <p:nvPr>
            <p:ph type="body" sz="quarter" idx="28"/>
          </p:nvPr>
        </p:nvSpPr>
        <p:spPr>
          <a:xfrm>
            <a:off x="9620174" y="3507926"/>
            <a:ext cx="2123286" cy="785651"/>
          </a:xfrm>
        </p:spPr>
        <p:txBody>
          <a:bodyPr>
            <a:normAutofit fontScale="77500" lnSpcReduction="20000"/>
          </a:bodyPr>
          <a:lstStyle/>
          <a:p>
            <a:pPr algn="ctr"/>
            <a:r>
              <a:rPr lang="es-ES" b="1" spc="25" dirty="0">
                <a:solidFill>
                  <a:srgbClr val="000000"/>
                </a:solidFill>
                <a:latin typeface="Amatic SC" panose="00000500000000000000" pitchFamily="2" charset="-79"/>
                <a:ea typeface="Calibri" panose="020F0502020204030204" pitchFamily="34" charset="0"/>
                <a:cs typeface="Amatic SC" panose="00000500000000000000" pitchFamily="2" charset="-79"/>
              </a:rPr>
              <a:t>Principios básicos de compromiso para los profesionales de la salud y la asistencia </a:t>
            </a:r>
            <a:r>
              <a:rPr lang="en-GB" sz="1800" b="1" spc="25" dirty="0">
                <a:solidFill>
                  <a:srgbClr val="000000"/>
                </a:solidFill>
                <a:effectLst/>
                <a:latin typeface="Calibri" panose="020F0502020204030204" pitchFamily="34" charset="0"/>
                <a:ea typeface="Calibri" panose="020F0502020204030204" pitchFamily="34" charset="0"/>
              </a:rPr>
              <a:t>	</a:t>
            </a:r>
            <a:endParaRPr lang="en-US" dirty="0"/>
          </a:p>
        </p:txBody>
      </p:sp>
      <p:sp>
        <p:nvSpPr>
          <p:cNvPr id="2" name="Freeform 61">
            <a:extLst>
              <a:ext uri="{FF2B5EF4-FFF2-40B4-BE49-F238E27FC236}">
                <a16:creationId xmlns:a16="http://schemas.microsoft.com/office/drawing/2014/main" id="{C59DEDCF-7FAC-2C74-44C2-F4D1B0E75AD9}"/>
              </a:ext>
            </a:extLst>
          </p:cNvPr>
          <p:cNvSpPr>
            <a:spLocks noEditPoints="1"/>
          </p:cNvSpPr>
          <p:nvPr/>
        </p:nvSpPr>
        <p:spPr bwMode="auto">
          <a:xfrm>
            <a:off x="8629372" y="810934"/>
            <a:ext cx="522288" cy="296863"/>
          </a:xfrm>
          <a:custGeom>
            <a:avLst/>
            <a:gdLst>
              <a:gd name="T0" fmla="*/ 137 w 137"/>
              <a:gd name="T1" fmla="*/ 77 h 78"/>
              <a:gd name="T2" fmla="*/ 1 w 137"/>
              <a:gd name="T3" fmla="*/ 78 h 78"/>
              <a:gd name="T4" fmla="*/ 0 w 137"/>
              <a:gd name="T5" fmla="*/ 1 h 78"/>
              <a:gd name="T6" fmla="*/ 135 w 137"/>
              <a:gd name="T7" fmla="*/ 0 h 78"/>
              <a:gd name="T8" fmla="*/ 137 w 137"/>
              <a:gd name="T9" fmla="*/ 77 h 78"/>
              <a:gd name="T10" fmla="*/ 1 w 137"/>
              <a:gd name="T11" fmla="*/ 1 h 78"/>
              <a:gd name="T12" fmla="*/ 64 w 137"/>
              <a:gd name="T13" fmla="*/ 43 h 78"/>
              <a:gd name="T14" fmla="*/ 70 w 137"/>
              <a:gd name="T15" fmla="*/ 45 h 78"/>
              <a:gd name="T16" fmla="*/ 75 w 137"/>
              <a:gd name="T17" fmla="*/ 43 h 78"/>
              <a:gd name="T18" fmla="*/ 135 w 137"/>
              <a:gd name="T19" fmla="*/ 0 h 78"/>
              <a:gd name="T20" fmla="*/ 17 w 137"/>
              <a:gd name="T21" fmla="*/ 56 h 78"/>
              <a:gd name="T22" fmla="*/ 51 w 137"/>
              <a:gd name="T23" fmla="*/ 35 h 78"/>
              <a:gd name="T24" fmla="*/ 120 w 137"/>
              <a:gd name="T25" fmla="*/ 57 h 78"/>
              <a:gd name="T26" fmla="*/ 86 w 137"/>
              <a:gd name="T2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78">
                <a:moveTo>
                  <a:pt x="137" y="77"/>
                </a:moveTo>
                <a:cubicBezTo>
                  <a:pt x="91" y="77"/>
                  <a:pt x="46" y="77"/>
                  <a:pt x="1" y="78"/>
                </a:cubicBezTo>
                <a:cubicBezTo>
                  <a:pt x="0" y="52"/>
                  <a:pt x="0" y="26"/>
                  <a:pt x="0" y="1"/>
                </a:cubicBezTo>
                <a:cubicBezTo>
                  <a:pt x="45" y="1"/>
                  <a:pt x="90" y="0"/>
                  <a:pt x="135" y="0"/>
                </a:cubicBezTo>
                <a:cubicBezTo>
                  <a:pt x="136" y="26"/>
                  <a:pt x="137" y="51"/>
                  <a:pt x="137" y="77"/>
                </a:cubicBezTo>
                <a:close/>
                <a:moveTo>
                  <a:pt x="1" y="1"/>
                </a:moveTo>
                <a:cubicBezTo>
                  <a:pt x="21" y="15"/>
                  <a:pt x="43" y="29"/>
                  <a:pt x="64" y="43"/>
                </a:cubicBezTo>
                <a:cubicBezTo>
                  <a:pt x="66" y="44"/>
                  <a:pt x="68" y="45"/>
                  <a:pt x="70" y="45"/>
                </a:cubicBezTo>
                <a:cubicBezTo>
                  <a:pt x="72" y="45"/>
                  <a:pt x="73" y="44"/>
                  <a:pt x="75" y="43"/>
                </a:cubicBezTo>
                <a:cubicBezTo>
                  <a:pt x="95" y="29"/>
                  <a:pt x="115" y="15"/>
                  <a:pt x="135" y="0"/>
                </a:cubicBezTo>
                <a:moveTo>
                  <a:pt x="17" y="56"/>
                </a:moveTo>
                <a:cubicBezTo>
                  <a:pt x="28" y="49"/>
                  <a:pt x="40" y="42"/>
                  <a:pt x="51" y="35"/>
                </a:cubicBezTo>
                <a:moveTo>
                  <a:pt x="120" y="57"/>
                </a:moveTo>
                <a:cubicBezTo>
                  <a:pt x="109" y="48"/>
                  <a:pt x="99" y="41"/>
                  <a:pt x="86" y="35"/>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 name="Freeform 62">
            <a:extLst>
              <a:ext uri="{FF2B5EF4-FFF2-40B4-BE49-F238E27FC236}">
                <a16:creationId xmlns:a16="http://schemas.microsoft.com/office/drawing/2014/main" id="{C539822A-9C21-9830-2F55-117FAE1FB704}"/>
              </a:ext>
            </a:extLst>
          </p:cNvPr>
          <p:cNvSpPr>
            <a:spLocks noEditPoints="1"/>
          </p:cNvSpPr>
          <p:nvPr/>
        </p:nvSpPr>
        <p:spPr bwMode="auto">
          <a:xfrm>
            <a:off x="3124276" y="4534630"/>
            <a:ext cx="404813" cy="696913"/>
          </a:xfrm>
          <a:custGeom>
            <a:avLst/>
            <a:gdLst>
              <a:gd name="T0" fmla="*/ 27 w 106"/>
              <a:gd name="T1" fmla="*/ 37 h 183"/>
              <a:gd name="T2" fmla="*/ 50 w 106"/>
              <a:gd name="T3" fmla="*/ 1 h 183"/>
              <a:gd name="T4" fmla="*/ 53 w 106"/>
              <a:gd name="T5" fmla="*/ 0 h 183"/>
              <a:gd name="T6" fmla="*/ 56 w 106"/>
              <a:gd name="T7" fmla="*/ 1 h 183"/>
              <a:gd name="T8" fmla="*/ 78 w 106"/>
              <a:gd name="T9" fmla="*/ 37 h 183"/>
              <a:gd name="T10" fmla="*/ 25 w 106"/>
              <a:gd name="T11" fmla="*/ 38 h 183"/>
              <a:gd name="T12" fmla="*/ 18 w 106"/>
              <a:gd name="T13" fmla="*/ 80 h 183"/>
              <a:gd name="T14" fmla="*/ 20 w 106"/>
              <a:gd name="T15" fmla="*/ 100 h 183"/>
              <a:gd name="T16" fmla="*/ 24 w 106"/>
              <a:gd name="T17" fmla="*/ 119 h 183"/>
              <a:gd name="T18" fmla="*/ 31 w 106"/>
              <a:gd name="T19" fmla="*/ 134 h 183"/>
              <a:gd name="T20" fmla="*/ 76 w 106"/>
              <a:gd name="T21" fmla="*/ 134 h 183"/>
              <a:gd name="T22" fmla="*/ 80 w 106"/>
              <a:gd name="T23" fmla="*/ 125 h 183"/>
              <a:gd name="T24" fmla="*/ 82 w 106"/>
              <a:gd name="T25" fmla="*/ 118 h 183"/>
              <a:gd name="T26" fmla="*/ 86 w 106"/>
              <a:gd name="T27" fmla="*/ 103 h 183"/>
              <a:gd name="T28" fmla="*/ 88 w 106"/>
              <a:gd name="T29" fmla="*/ 91 h 183"/>
              <a:gd name="T30" fmla="*/ 81 w 106"/>
              <a:gd name="T31" fmla="*/ 37 h 183"/>
              <a:gd name="T32" fmla="*/ 25 w 106"/>
              <a:gd name="T33" fmla="*/ 38 h 183"/>
              <a:gd name="T34" fmla="*/ 24 w 106"/>
              <a:gd name="T35" fmla="*/ 119 h 183"/>
              <a:gd name="T36" fmla="*/ 20 w 106"/>
              <a:gd name="T37" fmla="*/ 100 h 183"/>
              <a:gd name="T38" fmla="*/ 18 w 106"/>
              <a:gd name="T39" fmla="*/ 83 h 183"/>
              <a:gd name="T40" fmla="*/ 18 w 106"/>
              <a:gd name="T41" fmla="*/ 82 h 183"/>
              <a:gd name="T42" fmla="*/ 2 w 106"/>
              <a:gd name="T43" fmla="*/ 115 h 183"/>
              <a:gd name="T44" fmla="*/ 5 w 106"/>
              <a:gd name="T45" fmla="*/ 151 h 183"/>
              <a:gd name="T46" fmla="*/ 26 w 106"/>
              <a:gd name="T47" fmla="*/ 137 h 183"/>
              <a:gd name="T48" fmla="*/ 31 w 106"/>
              <a:gd name="T49" fmla="*/ 134 h 183"/>
              <a:gd name="T50" fmla="*/ 24 w 106"/>
              <a:gd name="T51" fmla="*/ 119 h 183"/>
              <a:gd name="T52" fmla="*/ 105 w 106"/>
              <a:gd name="T53" fmla="*/ 118 h 183"/>
              <a:gd name="T54" fmla="*/ 94 w 106"/>
              <a:gd name="T55" fmla="*/ 88 h 183"/>
              <a:gd name="T56" fmla="*/ 88 w 106"/>
              <a:gd name="T57" fmla="*/ 82 h 183"/>
              <a:gd name="T58" fmla="*/ 86 w 106"/>
              <a:gd name="T59" fmla="*/ 103 h 183"/>
              <a:gd name="T60" fmla="*/ 82 w 106"/>
              <a:gd name="T61" fmla="*/ 118 h 183"/>
              <a:gd name="T62" fmla="*/ 80 w 106"/>
              <a:gd name="T63" fmla="*/ 125 h 183"/>
              <a:gd name="T64" fmla="*/ 76 w 106"/>
              <a:gd name="T65" fmla="*/ 134 h 183"/>
              <a:gd name="T66" fmla="*/ 77 w 106"/>
              <a:gd name="T67" fmla="*/ 135 h 183"/>
              <a:gd name="T68" fmla="*/ 101 w 106"/>
              <a:gd name="T69" fmla="*/ 151 h 183"/>
              <a:gd name="T70" fmla="*/ 105 w 106"/>
              <a:gd name="T71" fmla="*/ 118 h 183"/>
              <a:gd name="T72" fmla="*/ 66 w 106"/>
              <a:gd name="T73" fmla="*/ 57 h 183"/>
              <a:gd name="T74" fmla="*/ 40 w 106"/>
              <a:gd name="T75" fmla="*/ 57 h 183"/>
              <a:gd name="T76" fmla="*/ 42 w 106"/>
              <a:gd name="T77" fmla="*/ 83 h 183"/>
              <a:gd name="T78" fmla="*/ 67 w 106"/>
              <a:gd name="T79" fmla="*/ 81 h 183"/>
              <a:gd name="T80" fmla="*/ 66 w 106"/>
              <a:gd name="T81" fmla="*/ 57 h 183"/>
              <a:gd name="T82" fmla="*/ 69 w 106"/>
              <a:gd name="T83" fmla="*/ 146 h 183"/>
              <a:gd name="T84" fmla="*/ 35 w 106"/>
              <a:gd name="T85" fmla="*/ 146 h 183"/>
              <a:gd name="T86" fmla="*/ 37 w 106"/>
              <a:gd name="T87" fmla="*/ 160 h 183"/>
              <a:gd name="T88" fmla="*/ 51 w 106"/>
              <a:gd name="T89" fmla="*/ 182 h 183"/>
              <a:gd name="T90" fmla="*/ 53 w 106"/>
              <a:gd name="T91" fmla="*/ 183 h 183"/>
              <a:gd name="T92" fmla="*/ 54 w 106"/>
              <a:gd name="T93" fmla="*/ 182 h 183"/>
              <a:gd name="T94" fmla="*/ 69 w 106"/>
              <a:gd name="T9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83">
                <a:moveTo>
                  <a:pt x="27" y="37"/>
                </a:moveTo>
                <a:cubicBezTo>
                  <a:pt x="30" y="23"/>
                  <a:pt x="39" y="9"/>
                  <a:pt x="50" y="1"/>
                </a:cubicBezTo>
                <a:cubicBezTo>
                  <a:pt x="51" y="1"/>
                  <a:pt x="52" y="0"/>
                  <a:pt x="53" y="0"/>
                </a:cubicBezTo>
                <a:cubicBezTo>
                  <a:pt x="54" y="0"/>
                  <a:pt x="55" y="1"/>
                  <a:pt x="56" y="1"/>
                </a:cubicBezTo>
                <a:cubicBezTo>
                  <a:pt x="67" y="10"/>
                  <a:pt x="75" y="23"/>
                  <a:pt x="78" y="37"/>
                </a:cubicBezTo>
                <a:moveTo>
                  <a:pt x="25" y="38"/>
                </a:moveTo>
                <a:cubicBezTo>
                  <a:pt x="20" y="56"/>
                  <a:pt x="17" y="61"/>
                  <a:pt x="18" y="80"/>
                </a:cubicBezTo>
                <a:cubicBezTo>
                  <a:pt x="18" y="87"/>
                  <a:pt x="19" y="93"/>
                  <a:pt x="20" y="100"/>
                </a:cubicBezTo>
                <a:cubicBezTo>
                  <a:pt x="21" y="106"/>
                  <a:pt x="22" y="113"/>
                  <a:pt x="24" y="119"/>
                </a:cubicBezTo>
                <a:cubicBezTo>
                  <a:pt x="26" y="124"/>
                  <a:pt x="28" y="129"/>
                  <a:pt x="31" y="134"/>
                </a:cubicBezTo>
                <a:cubicBezTo>
                  <a:pt x="46" y="136"/>
                  <a:pt x="61" y="136"/>
                  <a:pt x="76" y="134"/>
                </a:cubicBezTo>
                <a:cubicBezTo>
                  <a:pt x="77" y="134"/>
                  <a:pt x="80" y="126"/>
                  <a:pt x="80" y="125"/>
                </a:cubicBezTo>
                <a:cubicBezTo>
                  <a:pt x="81" y="122"/>
                  <a:pt x="82" y="120"/>
                  <a:pt x="82" y="118"/>
                </a:cubicBezTo>
                <a:cubicBezTo>
                  <a:pt x="84" y="113"/>
                  <a:pt x="85" y="108"/>
                  <a:pt x="86" y="103"/>
                </a:cubicBezTo>
                <a:cubicBezTo>
                  <a:pt x="88" y="93"/>
                  <a:pt x="88" y="101"/>
                  <a:pt x="88" y="91"/>
                </a:cubicBezTo>
                <a:cubicBezTo>
                  <a:pt x="89" y="73"/>
                  <a:pt x="87" y="54"/>
                  <a:pt x="81" y="37"/>
                </a:cubicBezTo>
                <a:cubicBezTo>
                  <a:pt x="62" y="37"/>
                  <a:pt x="44" y="37"/>
                  <a:pt x="25" y="38"/>
                </a:cubicBezTo>
                <a:close/>
                <a:moveTo>
                  <a:pt x="24" y="119"/>
                </a:moveTo>
                <a:cubicBezTo>
                  <a:pt x="22" y="113"/>
                  <a:pt x="21" y="106"/>
                  <a:pt x="20" y="100"/>
                </a:cubicBezTo>
                <a:cubicBezTo>
                  <a:pt x="19" y="94"/>
                  <a:pt x="18" y="89"/>
                  <a:pt x="18" y="83"/>
                </a:cubicBezTo>
                <a:cubicBezTo>
                  <a:pt x="18" y="83"/>
                  <a:pt x="18" y="83"/>
                  <a:pt x="18" y="82"/>
                </a:cubicBezTo>
                <a:cubicBezTo>
                  <a:pt x="10" y="91"/>
                  <a:pt x="4" y="103"/>
                  <a:pt x="2" y="115"/>
                </a:cubicBezTo>
                <a:cubicBezTo>
                  <a:pt x="0" y="127"/>
                  <a:pt x="1" y="139"/>
                  <a:pt x="5" y="151"/>
                </a:cubicBezTo>
                <a:cubicBezTo>
                  <a:pt x="12" y="146"/>
                  <a:pt x="19" y="141"/>
                  <a:pt x="26" y="137"/>
                </a:cubicBezTo>
                <a:cubicBezTo>
                  <a:pt x="28" y="136"/>
                  <a:pt x="29" y="135"/>
                  <a:pt x="31" y="134"/>
                </a:cubicBezTo>
                <a:cubicBezTo>
                  <a:pt x="28" y="129"/>
                  <a:pt x="26" y="124"/>
                  <a:pt x="24" y="119"/>
                </a:cubicBezTo>
                <a:close/>
                <a:moveTo>
                  <a:pt x="105" y="118"/>
                </a:moveTo>
                <a:cubicBezTo>
                  <a:pt x="104" y="107"/>
                  <a:pt x="101" y="96"/>
                  <a:pt x="94" y="88"/>
                </a:cubicBezTo>
                <a:cubicBezTo>
                  <a:pt x="92" y="86"/>
                  <a:pt x="90" y="84"/>
                  <a:pt x="88" y="82"/>
                </a:cubicBezTo>
                <a:cubicBezTo>
                  <a:pt x="88" y="89"/>
                  <a:pt x="87" y="95"/>
                  <a:pt x="86" y="103"/>
                </a:cubicBezTo>
                <a:cubicBezTo>
                  <a:pt x="85" y="108"/>
                  <a:pt x="84" y="113"/>
                  <a:pt x="82" y="118"/>
                </a:cubicBezTo>
                <a:cubicBezTo>
                  <a:pt x="82" y="120"/>
                  <a:pt x="81" y="122"/>
                  <a:pt x="80" y="125"/>
                </a:cubicBezTo>
                <a:cubicBezTo>
                  <a:pt x="80" y="126"/>
                  <a:pt x="77" y="133"/>
                  <a:pt x="76" y="134"/>
                </a:cubicBezTo>
                <a:cubicBezTo>
                  <a:pt x="77" y="135"/>
                  <a:pt x="77" y="135"/>
                  <a:pt x="77" y="135"/>
                </a:cubicBezTo>
                <a:cubicBezTo>
                  <a:pt x="85" y="141"/>
                  <a:pt x="93" y="146"/>
                  <a:pt x="101" y="151"/>
                </a:cubicBezTo>
                <a:cubicBezTo>
                  <a:pt x="104" y="140"/>
                  <a:pt x="106" y="129"/>
                  <a:pt x="105" y="118"/>
                </a:cubicBezTo>
                <a:close/>
                <a:moveTo>
                  <a:pt x="66" y="57"/>
                </a:moveTo>
                <a:cubicBezTo>
                  <a:pt x="59" y="49"/>
                  <a:pt x="47" y="50"/>
                  <a:pt x="40" y="57"/>
                </a:cubicBezTo>
                <a:cubicBezTo>
                  <a:pt x="32" y="64"/>
                  <a:pt x="35" y="77"/>
                  <a:pt x="42" y="83"/>
                </a:cubicBezTo>
                <a:cubicBezTo>
                  <a:pt x="49" y="90"/>
                  <a:pt x="61" y="88"/>
                  <a:pt x="67" y="81"/>
                </a:cubicBezTo>
                <a:cubicBezTo>
                  <a:pt x="73" y="74"/>
                  <a:pt x="73" y="63"/>
                  <a:pt x="66" y="57"/>
                </a:cubicBezTo>
                <a:close/>
                <a:moveTo>
                  <a:pt x="69" y="146"/>
                </a:moveTo>
                <a:cubicBezTo>
                  <a:pt x="58" y="149"/>
                  <a:pt x="47" y="147"/>
                  <a:pt x="35" y="146"/>
                </a:cubicBezTo>
                <a:cubicBezTo>
                  <a:pt x="36" y="150"/>
                  <a:pt x="36" y="156"/>
                  <a:pt x="37" y="160"/>
                </a:cubicBezTo>
                <a:cubicBezTo>
                  <a:pt x="39" y="170"/>
                  <a:pt x="44" y="175"/>
                  <a:pt x="51" y="182"/>
                </a:cubicBezTo>
                <a:cubicBezTo>
                  <a:pt x="52" y="183"/>
                  <a:pt x="52" y="183"/>
                  <a:pt x="53" y="183"/>
                </a:cubicBezTo>
                <a:cubicBezTo>
                  <a:pt x="54" y="183"/>
                  <a:pt x="54" y="182"/>
                  <a:pt x="54" y="182"/>
                </a:cubicBezTo>
                <a:cubicBezTo>
                  <a:pt x="61" y="175"/>
                  <a:pt x="66" y="165"/>
                  <a:pt x="69" y="146"/>
                </a:cubicBezTo>
                <a:close/>
              </a:path>
            </a:pathLst>
          </a:custGeom>
          <a:solidFill>
            <a:srgbClr val="FFC652"/>
          </a:solidFill>
          <a:ln w="22225" cap="rnd">
            <a:solidFill>
              <a:srgbClr val="31303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 name="Freeform 67">
            <a:extLst>
              <a:ext uri="{FF2B5EF4-FFF2-40B4-BE49-F238E27FC236}">
                <a16:creationId xmlns:a16="http://schemas.microsoft.com/office/drawing/2014/main" id="{1426F07D-1D0A-6C7B-5244-9CBA7BE16E29}"/>
              </a:ext>
            </a:extLst>
          </p:cNvPr>
          <p:cNvSpPr>
            <a:spLocks noEditPoints="1"/>
          </p:cNvSpPr>
          <p:nvPr/>
        </p:nvSpPr>
        <p:spPr bwMode="auto">
          <a:xfrm>
            <a:off x="8695956" y="2977981"/>
            <a:ext cx="766763" cy="427038"/>
          </a:xfrm>
          <a:custGeom>
            <a:avLst/>
            <a:gdLst>
              <a:gd name="T0" fmla="*/ 153 w 201"/>
              <a:gd name="T1" fmla="*/ 45 h 112"/>
              <a:gd name="T2" fmla="*/ 156 w 201"/>
              <a:gd name="T3" fmla="*/ 71 h 112"/>
              <a:gd name="T4" fmla="*/ 142 w 201"/>
              <a:gd name="T5" fmla="*/ 78 h 112"/>
              <a:gd name="T6" fmla="*/ 114 w 201"/>
              <a:gd name="T7" fmla="*/ 56 h 112"/>
              <a:gd name="T8" fmla="*/ 77 w 201"/>
              <a:gd name="T9" fmla="*/ 58 h 112"/>
              <a:gd name="T10" fmla="*/ 76 w 201"/>
              <a:gd name="T11" fmla="*/ 39 h 112"/>
              <a:gd name="T12" fmla="*/ 141 w 201"/>
              <a:gd name="T13" fmla="*/ 26 h 112"/>
              <a:gd name="T14" fmla="*/ 50 w 201"/>
              <a:gd name="T15" fmla="*/ 92 h 112"/>
              <a:gd name="T16" fmla="*/ 65 w 201"/>
              <a:gd name="T17" fmla="*/ 76 h 112"/>
              <a:gd name="T18" fmla="*/ 48 w 201"/>
              <a:gd name="T19" fmla="*/ 81 h 112"/>
              <a:gd name="T20" fmla="*/ 57 w 201"/>
              <a:gd name="T21" fmla="*/ 88 h 112"/>
              <a:gd name="T22" fmla="*/ 60 w 201"/>
              <a:gd name="T23" fmla="*/ 102 h 112"/>
              <a:gd name="T24" fmla="*/ 79 w 201"/>
              <a:gd name="T25" fmla="*/ 80 h 112"/>
              <a:gd name="T26" fmla="*/ 66 w 201"/>
              <a:gd name="T27" fmla="*/ 79 h 112"/>
              <a:gd name="T28" fmla="*/ 87 w 201"/>
              <a:gd name="T29" fmla="*/ 82 h 112"/>
              <a:gd name="T30" fmla="*/ 67 w 201"/>
              <a:gd name="T31" fmla="*/ 106 h 112"/>
              <a:gd name="T32" fmla="*/ 87 w 201"/>
              <a:gd name="T33" fmla="*/ 82 h 112"/>
              <a:gd name="T34" fmla="*/ 76 w 201"/>
              <a:gd name="T35" fmla="*/ 109 h 112"/>
              <a:gd name="T36" fmla="*/ 94 w 201"/>
              <a:gd name="T37" fmla="*/ 101 h 112"/>
              <a:gd name="T38" fmla="*/ 78 w 201"/>
              <a:gd name="T39" fmla="*/ 102 h 112"/>
              <a:gd name="T40" fmla="*/ 77 w 201"/>
              <a:gd name="T41" fmla="*/ 30 h 112"/>
              <a:gd name="T42" fmla="*/ 63 w 201"/>
              <a:gd name="T43" fmla="*/ 31 h 112"/>
              <a:gd name="T44" fmla="*/ 46 w 201"/>
              <a:gd name="T45" fmla="*/ 54 h 112"/>
              <a:gd name="T46" fmla="*/ 48 w 201"/>
              <a:gd name="T47" fmla="*/ 81 h 112"/>
              <a:gd name="T48" fmla="*/ 104 w 201"/>
              <a:gd name="T49" fmla="*/ 110 h 112"/>
              <a:gd name="T50" fmla="*/ 104 w 201"/>
              <a:gd name="T51" fmla="*/ 102 h 112"/>
              <a:gd name="T52" fmla="*/ 122 w 201"/>
              <a:gd name="T53" fmla="*/ 101 h 112"/>
              <a:gd name="T54" fmla="*/ 132 w 201"/>
              <a:gd name="T55" fmla="*/ 101 h 112"/>
              <a:gd name="T56" fmla="*/ 142 w 201"/>
              <a:gd name="T57" fmla="*/ 93 h 112"/>
              <a:gd name="T58" fmla="*/ 0 w 201"/>
              <a:gd name="T59" fmla="*/ 50 h 112"/>
              <a:gd name="T60" fmla="*/ 24 w 201"/>
              <a:gd name="T61" fmla="*/ 70 h 112"/>
              <a:gd name="T62" fmla="*/ 32 w 201"/>
              <a:gd name="T63" fmla="*/ 70 h 112"/>
              <a:gd name="T64" fmla="*/ 68 w 201"/>
              <a:gd name="T65" fmla="*/ 21 h 112"/>
              <a:gd name="T66" fmla="*/ 51 w 201"/>
              <a:gd name="T67" fmla="*/ 7 h 112"/>
              <a:gd name="T68" fmla="*/ 171 w 201"/>
              <a:gd name="T69" fmla="*/ 1 h 112"/>
              <a:gd name="T70" fmla="*/ 141 w 201"/>
              <a:gd name="T71" fmla="*/ 26 h 112"/>
              <a:gd name="T72" fmla="*/ 167 w 201"/>
              <a:gd name="T73" fmla="*/ 68 h 112"/>
              <a:gd name="T74" fmla="*/ 171 w 201"/>
              <a:gd name="T75" fmla="*/ 68 h 112"/>
              <a:gd name="T76" fmla="*/ 201 w 201"/>
              <a:gd name="T77"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12">
                <a:moveTo>
                  <a:pt x="141" y="25"/>
                </a:moveTo>
                <a:cubicBezTo>
                  <a:pt x="145" y="32"/>
                  <a:pt x="149" y="38"/>
                  <a:pt x="153" y="45"/>
                </a:cubicBezTo>
                <a:cubicBezTo>
                  <a:pt x="157" y="52"/>
                  <a:pt x="161" y="58"/>
                  <a:pt x="165" y="65"/>
                </a:cubicBezTo>
                <a:cubicBezTo>
                  <a:pt x="161" y="66"/>
                  <a:pt x="158" y="68"/>
                  <a:pt x="156" y="71"/>
                </a:cubicBezTo>
                <a:cubicBezTo>
                  <a:pt x="153" y="73"/>
                  <a:pt x="152" y="76"/>
                  <a:pt x="150" y="79"/>
                </a:cubicBezTo>
                <a:cubicBezTo>
                  <a:pt x="147" y="82"/>
                  <a:pt x="144" y="80"/>
                  <a:pt x="142" y="78"/>
                </a:cubicBezTo>
                <a:cubicBezTo>
                  <a:pt x="138" y="75"/>
                  <a:pt x="135" y="72"/>
                  <a:pt x="131" y="70"/>
                </a:cubicBezTo>
                <a:cubicBezTo>
                  <a:pt x="126" y="65"/>
                  <a:pt x="120" y="60"/>
                  <a:pt x="114" y="56"/>
                </a:cubicBezTo>
                <a:cubicBezTo>
                  <a:pt x="109" y="53"/>
                  <a:pt x="103" y="49"/>
                  <a:pt x="96" y="50"/>
                </a:cubicBezTo>
                <a:cubicBezTo>
                  <a:pt x="89" y="51"/>
                  <a:pt x="84" y="56"/>
                  <a:pt x="77" y="58"/>
                </a:cubicBezTo>
                <a:cubicBezTo>
                  <a:pt x="72" y="59"/>
                  <a:pt x="64" y="58"/>
                  <a:pt x="63" y="52"/>
                </a:cubicBezTo>
                <a:cubicBezTo>
                  <a:pt x="62" y="45"/>
                  <a:pt x="71" y="42"/>
                  <a:pt x="76" y="39"/>
                </a:cubicBezTo>
                <a:cubicBezTo>
                  <a:pt x="82" y="35"/>
                  <a:pt x="89" y="33"/>
                  <a:pt x="96" y="30"/>
                </a:cubicBezTo>
                <a:cubicBezTo>
                  <a:pt x="111" y="26"/>
                  <a:pt x="126" y="21"/>
                  <a:pt x="141" y="26"/>
                </a:cubicBezTo>
                <a:cubicBezTo>
                  <a:pt x="141" y="26"/>
                  <a:pt x="141" y="25"/>
                  <a:pt x="141" y="25"/>
                </a:cubicBezTo>
                <a:close/>
                <a:moveTo>
                  <a:pt x="50" y="92"/>
                </a:moveTo>
                <a:cubicBezTo>
                  <a:pt x="56" y="93"/>
                  <a:pt x="59" y="87"/>
                  <a:pt x="62" y="83"/>
                </a:cubicBezTo>
                <a:cubicBezTo>
                  <a:pt x="64" y="81"/>
                  <a:pt x="66" y="79"/>
                  <a:pt x="65" y="76"/>
                </a:cubicBezTo>
                <a:cubicBezTo>
                  <a:pt x="64" y="74"/>
                  <a:pt x="61" y="72"/>
                  <a:pt x="59" y="73"/>
                </a:cubicBezTo>
                <a:cubicBezTo>
                  <a:pt x="55" y="73"/>
                  <a:pt x="50" y="78"/>
                  <a:pt x="48" y="81"/>
                </a:cubicBezTo>
                <a:cubicBezTo>
                  <a:pt x="45" y="85"/>
                  <a:pt x="44" y="91"/>
                  <a:pt x="50" y="92"/>
                </a:cubicBezTo>
                <a:close/>
                <a:moveTo>
                  <a:pt x="57" y="88"/>
                </a:moveTo>
                <a:cubicBezTo>
                  <a:pt x="55" y="91"/>
                  <a:pt x="52" y="93"/>
                  <a:pt x="53" y="97"/>
                </a:cubicBezTo>
                <a:cubicBezTo>
                  <a:pt x="54" y="100"/>
                  <a:pt x="57" y="102"/>
                  <a:pt x="60" y="102"/>
                </a:cubicBezTo>
                <a:cubicBezTo>
                  <a:pt x="66" y="100"/>
                  <a:pt x="71" y="93"/>
                  <a:pt x="75" y="88"/>
                </a:cubicBezTo>
                <a:cubicBezTo>
                  <a:pt x="77" y="86"/>
                  <a:pt x="79" y="84"/>
                  <a:pt x="79" y="80"/>
                </a:cubicBezTo>
                <a:cubicBezTo>
                  <a:pt x="79" y="77"/>
                  <a:pt x="76" y="75"/>
                  <a:pt x="74" y="75"/>
                </a:cubicBezTo>
                <a:cubicBezTo>
                  <a:pt x="70" y="75"/>
                  <a:pt x="68" y="77"/>
                  <a:pt x="66" y="79"/>
                </a:cubicBezTo>
                <a:cubicBezTo>
                  <a:pt x="63" y="82"/>
                  <a:pt x="60" y="85"/>
                  <a:pt x="57" y="88"/>
                </a:cubicBezTo>
                <a:close/>
                <a:moveTo>
                  <a:pt x="87" y="82"/>
                </a:moveTo>
                <a:cubicBezTo>
                  <a:pt x="81" y="78"/>
                  <a:pt x="75" y="87"/>
                  <a:pt x="72" y="90"/>
                </a:cubicBezTo>
                <a:cubicBezTo>
                  <a:pt x="69" y="94"/>
                  <a:pt x="60" y="101"/>
                  <a:pt x="67" y="106"/>
                </a:cubicBezTo>
                <a:cubicBezTo>
                  <a:pt x="73" y="109"/>
                  <a:pt x="79" y="101"/>
                  <a:pt x="82" y="97"/>
                </a:cubicBezTo>
                <a:cubicBezTo>
                  <a:pt x="85" y="94"/>
                  <a:pt x="92" y="87"/>
                  <a:pt x="87" y="82"/>
                </a:cubicBezTo>
                <a:close/>
                <a:moveTo>
                  <a:pt x="78" y="102"/>
                </a:moveTo>
                <a:cubicBezTo>
                  <a:pt x="76" y="104"/>
                  <a:pt x="75" y="106"/>
                  <a:pt x="76" y="109"/>
                </a:cubicBezTo>
                <a:cubicBezTo>
                  <a:pt x="77" y="111"/>
                  <a:pt x="79" y="112"/>
                  <a:pt x="82" y="111"/>
                </a:cubicBezTo>
                <a:cubicBezTo>
                  <a:pt x="87" y="111"/>
                  <a:pt x="91" y="105"/>
                  <a:pt x="94" y="101"/>
                </a:cubicBezTo>
                <a:cubicBezTo>
                  <a:pt x="96" y="97"/>
                  <a:pt x="95" y="91"/>
                  <a:pt x="89" y="92"/>
                </a:cubicBezTo>
                <a:cubicBezTo>
                  <a:pt x="84" y="93"/>
                  <a:pt x="81" y="98"/>
                  <a:pt x="78" y="102"/>
                </a:cubicBezTo>
                <a:close/>
                <a:moveTo>
                  <a:pt x="85" y="35"/>
                </a:moveTo>
                <a:cubicBezTo>
                  <a:pt x="82" y="33"/>
                  <a:pt x="79" y="32"/>
                  <a:pt x="77" y="30"/>
                </a:cubicBezTo>
                <a:cubicBezTo>
                  <a:pt x="74" y="29"/>
                  <a:pt x="70" y="27"/>
                  <a:pt x="67" y="27"/>
                </a:cubicBezTo>
                <a:cubicBezTo>
                  <a:pt x="65" y="27"/>
                  <a:pt x="64" y="29"/>
                  <a:pt x="63" y="31"/>
                </a:cubicBezTo>
                <a:cubicBezTo>
                  <a:pt x="61" y="34"/>
                  <a:pt x="59" y="36"/>
                  <a:pt x="57" y="39"/>
                </a:cubicBezTo>
                <a:cubicBezTo>
                  <a:pt x="54" y="44"/>
                  <a:pt x="49" y="49"/>
                  <a:pt x="46" y="54"/>
                </a:cubicBezTo>
                <a:cubicBezTo>
                  <a:pt x="41" y="59"/>
                  <a:pt x="37" y="65"/>
                  <a:pt x="33" y="70"/>
                </a:cubicBezTo>
                <a:cubicBezTo>
                  <a:pt x="37" y="74"/>
                  <a:pt x="42" y="78"/>
                  <a:pt x="48" y="81"/>
                </a:cubicBezTo>
                <a:moveTo>
                  <a:pt x="89" y="107"/>
                </a:moveTo>
                <a:cubicBezTo>
                  <a:pt x="93" y="110"/>
                  <a:pt x="99" y="111"/>
                  <a:pt x="104" y="110"/>
                </a:cubicBezTo>
                <a:cubicBezTo>
                  <a:pt x="105" y="110"/>
                  <a:pt x="108" y="109"/>
                  <a:pt x="108" y="107"/>
                </a:cubicBezTo>
                <a:cubicBezTo>
                  <a:pt x="107" y="105"/>
                  <a:pt x="104" y="104"/>
                  <a:pt x="104" y="102"/>
                </a:cubicBezTo>
                <a:cubicBezTo>
                  <a:pt x="108" y="107"/>
                  <a:pt x="113" y="112"/>
                  <a:pt x="120" y="108"/>
                </a:cubicBezTo>
                <a:cubicBezTo>
                  <a:pt x="122" y="107"/>
                  <a:pt x="123" y="104"/>
                  <a:pt x="122" y="101"/>
                </a:cubicBezTo>
                <a:cubicBezTo>
                  <a:pt x="121" y="98"/>
                  <a:pt x="118" y="96"/>
                  <a:pt x="115" y="94"/>
                </a:cubicBezTo>
                <a:cubicBezTo>
                  <a:pt x="119" y="98"/>
                  <a:pt x="126" y="105"/>
                  <a:pt x="132" y="101"/>
                </a:cubicBezTo>
                <a:cubicBezTo>
                  <a:pt x="139" y="96"/>
                  <a:pt x="133" y="89"/>
                  <a:pt x="128" y="86"/>
                </a:cubicBezTo>
                <a:cubicBezTo>
                  <a:pt x="132" y="90"/>
                  <a:pt x="136" y="94"/>
                  <a:pt x="142" y="93"/>
                </a:cubicBezTo>
                <a:cubicBezTo>
                  <a:pt x="148" y="91"/>
                  <a:pt x="149" y="85"/>
                  <a:pt x="146" y="80"/>
                </a:cubicBezTo>
                <a:moveTo>
                  <a:pt x="0" y="50"/>
                </a:moveTo>
                <a:cubicBezTo>
                  <a:pt x="6" y="55"/>
                  <a:pt x="11" y="59"/>
                  <a:pt x="17" y="63"/>
                </a:cubicBezTo>
                <a:cubicBezTo>
                  <a:pt x="19" y="65"/>
                  <a:pt x="22" y="67"/>
                  <a:pt x="24" y="70"/>
                </a:cubicBezTo>
                <a:cubicBezTo>
                  <a:pt x="25" y="71"/>
                  <a:pt x="27" y="73"/>
                  <a:pt x="29" y="73"/>
                </a:cubicBezTo>
                <a:cubicBezTo>
                  <a:pt x="30" y="73"/>
                  <a:pt x="31" y="71"/>
                  <a:pt x="32" y="70"/>
                </a:cubicBezTo>
                <a:moveTo>
                  <a:pt x="65" y="28"/>
                </a:moveTo>
                <a:cubicBezTo>
                  <a:pt x="68" y="26"/>
                  <a:pt x="71" y="24"/>
                  <a:pt x="68" y="21"/>
                </a:cubicBezTo>
                <a:cubicBezTo>
                  <a:pt x="65" y="19"/>
                  <a:pt x="62" y="16"/>
                  <a:pt x="59" y="14"/>
                </a:cubicBezTo>
                <a:cubicBezTo>
                  <a:pt x="56" y="12"/>
                  <a:pt x="54" y="9"/>
                  <a:pt x="51" y="7"/>
                </a:cubicBezTo>
                <a:cubicBezTo>
                  <a:pt x="48" y="4"/>
                  <a:pt x="44" y="3"/>
                  <a:pt x="41" y="0"/>
                </a:cubicBezTo>
                <a:moveTo>
                  <a:pt x="171" y="1"/>
                </a:moveTo>
                <a:cubicBezTo>
                  <a:pt x="160" y="7"/>
                  <a:pt x="148" y="12"/>
                  <a:pt x="137" y="18"/>
                </a:cubicBezTo>
                <a:cubicBezTo>
                  <a:pt x="138" y="21"/>
                  <a:pt x="140" y="23"/>
                  <a:pt x="141" y="26"/>
                </a:cubicBezTo>
                <a:moveTo>
                  <a:pt x="164" y="64"/>
                </a:moveTo>
                <a:cubicBezTo>
                  <a:pt x="165" y="65"/>
                  <a:pt x="166" y="67"/>
                  <a:pt x="167" y="68"/>
                </a:cubicBezTo>
                <a:cubicBezTo>
                  <a:pt x="167" y="69"/>
                  <a:pt x="167" y="69"/>
                  <a:pt x="168" y="69"/>
                </a:cubicBezTo>
                <a:cubicBezTo>
                  <a:pt x="169" y="69"/>
                  <a:pt x="170" y="68"/>
                  <a:pt x="171" y="68"/>
                </a:cubicBezTo>
                <a:cubicBezTo>
                  <a:pt x="174" y="67"/>
                  <a:pt x="178" y="65"/>
                  <a:pt x="181" y="64"/>
                </a:cubicBezTo>
                <a:cubicBezTo>
                  <a:pt x="188" y="61"/>
                  <a:pt x="195" y="57"/>
                  <a:pt x="201" y="54"/>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 name="Freeform 68">
            <a:extLst>
              <a:ext uri="{FF2B5EF4-FFF2-40B4-BE49-F238E27FC236}">
                <a16:creationId xmlns:a16="http://schemas.microsoft.com/office/drawing/2014/main" id="{C38A2733-B1F7-356F-9F27-EAFC21412924}"/>
              </a:ext>
            </a:extLst>
          </p:cNvPr>
          <p:cNvSpPr>
            <a:spLocks noEditPoints="1"/>
          </p:cNvSpPr>
          <p:nvPr/>
        </p:nvSpPr>
        <p:spPr bwMode="auto">
          <a:xfrm>
            <a:off x="8547175" y="4747355"/>
            <a:ext cx="587375" cy="484188"/>
          </a:xfrm>
          <a:custGeom>
            <a:avLst/>
            <a:gdLst>
              <a:gd name="T0" fmla="*/ 0 w 154"/>
              <a:gd name="T1" fmla="*/ 125 h 127"/>
              <a:gd name="T2" fmla="*/ 154 w 154"/>
              <a:gd name="T3" fmla="*/ 127 h 127"/>
              <a:gd name="T4" fmla="*/ 39 w 154"/>
              <a:gd name="T5" fmla="*/ 124 h 127"/>
              <a:gd name="T6" fmla="*/ 38 w 154"/>
              <a:gd name="T7" fmla="*/ 93 h 127"/>
              <a:gd name="T8" fmla="*/ 17 w 154"/>
              <a:gd name="T9" fmla="*/ 93 h 127"/>
              <a:gd name="T10" fmla="*/ 17 w 154"/>
              <a:gd name="T11" fmla="*/ 124 h 127"/>
              <a:gd name="T12" fmla="*/ 70 w 154"/>
              <a:gd name="T13" fmla="*/ 124 h 127"/>
              <a:gd name="T14" fmla="*/ 70 w 154"/>
              <a:gd name="T15" fmla="*/ 61 h 127"/>
              <a:gd name="T16" fmla="*/ 49 w 154"/>
              <a:gd name="T17" fmla="*/ 61 h 127"/>
              <a:gd name="T18" fmla="*/ 50 w 154"/>
              <a:gd name="T19" fmla="*/ 124 h 127"/>
              <a:gd name="T20" fmla="*/ 104 w 154"/>
              <a:gd name="T21" fmla="*/ 125 h 127"/>
              <a:gd name="T22" fmla="*/ 103 w 154"/>
              <a:gd name="T23" fmla="*/ 75 h 127"/>
              <a:gd name="T24" fmla="*/ 83 w 154"/>
              <a:gd name="T25" fmla="*/ 75 h 127"/>
              <a:gd name="T26" fmla="*/ 83 w 154"/>
              <a:gd name="T27" fmla="*/ 124 h 127"/>
              <a:gd name="T28" fmla="*/ 136 w 154"/>
              <a:gd name="T29" fmla="*/ 126 h 127"/>
              <a:gd name="T30" fmla="*/ 135 w 154"/>
              <a:gd name="T31" fmla="*/ 42 h 127"/>
              <a:gd name="T32" fmla="*/ 115 w 154"/>
              <a:gd name="T33" fmla="*/ 42 h 127"/>
              <a:gd name="T34" fmla="*/ 115 w 154"/>
              <a:gd name="T35" fmla="*/ 125 h 127"/>
              <a:gd name="T36" fmla="*/ 31 w 154"/>
              <a:gd name="T37" fmla="*/ 57 h 127"/>
              <a:gd name="T38" fmla="*/ 24 w 154"/>
              <a:gd name="T39" fmla="*/ 56 h 127"/>
              <a:gd name="T40" fmla="*/ 21 w 154"/>
              <a:gd name="T41" fmla="*/ 62 h 127"/>
              <a:gd name="T42" fmla="*/ 25 w 154"/>
              <a:gd name="T43" fmla="*/ 68 h 127"/>
              <a:gd name="T44" fmla="*/ 29 w 154"/>
              <a:gd name="T45" fmla="*/ 69 h 127"/>
              <a:gd name="T46" fmla="*/ 32 w 154"/>
              <a:gd name="T47" fmla="*/ 67 h 127"/>
              <a:gd name="T48" fmla="*/ 34 w 154"/>
              <a:gd name="T49" fmla="*/ 63 h 127"/>
              <a:gd name="T50" fmla="*/ 31 w 154"/>
              <a:gd name="T51" fmla="*/ 57 h 127"/>
              <a:gd name="T52" fmla="*/ 54 w 154"/>
              <a:gd name="T53" fmla="*/ 32 h 127"/>
              <a:gd name="T54" fmla="*/ 57 w 154"/>
              <a:gd name="T55" fmla="*/ 38 h 127"/>
              <a:gd name="T56" fmla="*/ 63 w 154"/>
              <a:gd name="T57" fmla="*/ 38 h 127"/>
              <a:gd name="T58" fmla="*/ 66 w 154"/>
              <a:gd name="T59" fmla="*/ 36 h 127"/>
              <a:gd name="T60" fmla="*/ 66 w 154"/>
              <a:gd name="T61" fmla="*/ 32 h 127"/>
              <a:gd name="T62" fmla="*/ 64 w 154"/>
              <a:gd name="T63" fmla="*/ 29 h 127"/>
              <a:gd name="T64" fmla="*/ 62 w 154"/>
              <a:gd name="T65" fmla="*/ 26 h 127"/>
              <a:gd name="T66" fmla="*/ 60 w 154"/>
              <a:gd name="T67" fmla="*/ 26 h 127"/>
              <a:gd name="T68" fmla="*/ 54 w 154"/>
              <a:gd name="T69" fmla="*/ 32 h 127"/>
              <a:gd name="T70" fmla="*/ 97 w 154"/>
              <a:gd name="T71" fmla="*/ 51 h 127"/>
              <a:gd name="T72" fmla="*/ 98 w 154"/>
              <a:gd name="T73" fmla="*/ 46 h 127"/>
              <a:gd name="T74" fmla="*/ 96 w 154"/>
              <a:gd name="T75" fmla="*/ 42 h 127"/>
              <a:gd name="T76" fmla="*/ 92 w 154"/>
              <a:gd name="T77" fmla="*/ 41 h 127"/>
              <a:gd name="T78" fmla="*/ 87 w 154"/>
              <a:gd name="T79" fmla="*/ 42 h 127"/>
              <a:gd name="T80" fmla="*/ 86 w 154"/>
              <a:gd name="T81" fmla="*/ 44 h 127"/>
              <a:gd name="T82" fmla="*/ 86 w 154"/>
              <a:gd name="T83" fmla="*/ 51 h 127"/>
              <a:gd name="T84" fmla="*/ 92 w 154"/>
              <a:gd name="T85" fmla="*/ 54 h 127"/>
              <a:gd name="T86" fmla="*/ 97 w 154"/>
              <a:gd name="T87" fmla="*/ 51 h 127"/>
              <a:gd name="T88" fmla="*/ 119 w 154"/>
              <a:gd name="T89" fmla="*/ 12 h 127"/>
              <a:gd name="T90" fmla="*/ 126 w 154"/>
              <a:gd name="T91" fmla="*/ 16 h 127"/>
              <a:gd name="T92" fmla="*/ 128 w 154"/>
              <a:gd name="T93" fmla="*/ 4 h 127"/>
              <a:gd name="T94" fmla="*/ 119 w 154"/>
              <a:gd name="T95" fmla="*/ 12 h 127"/>
              <a:gd name="T96" fmla="*/ 56 w 154"/>
              <a:gd name="T97" fmla="*/ 37 h 127"/>
              <a:gd name="T98" fmla="*/ 32 w 154"/>
              <a:gd name="T99" fmla="*/ 59 h 127"/>
              <a:gd name="T100" fmla="*/ 67 w 154"/>
              <a:gd name="T101" fmla="*/ 35 h 127"/>
              <a:gd name="T102" fmla="*/ 86 w 154"/>
              <a:gd name="T103" fmla="*/ 44 h 127"/>
              <a:gd name="T104" fmla="*/ 122 w 154"/>
              <a:gd name="T105" fmla="*/ 16 h 127"/>
              <a:gd name="T106" fmla="*/ 108 w 154"/>
              <a:gd name="T107" fmla="*/ 30 h 127"/>
              <a:gd name="T108" fmla="*/ 97 w 154"/>
              <a:gd name="T109"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7">
                <a:moveTo>
                  <a:pt x="0" y="125"/>
                </a:moveTo>
                <a:cubicBezTo>
                  <a:pt x="52" y="123"/>
                  <a:pt x="103" y="124"/>
                  <a:pt x="154" y="127"/>
                </a:cubicBezTo>
                <a:moveTo>
                  <a:pt x="39" y="124"/>
                </a:moveTo>
                <a:cubicBezTo>
                  <a:pt x="38" y="114"/>
                  <a:pt x="38" y="103"/>
                  <a:pt x="38" y="93"/>
                </a:cubicBezTo>
                <a:cubicBezTo>
                  <a:pt x="31" y="93"/>
                  <a:pt x="24" y="93"/>
                  <a:pt x="17" y="93"/>
                </a:cubicBezTo>
                <a:cubicBezTo>
                  <a:pt x="17" y="104"/>
                  <a:pt x="17" y="114"/>
                  <a:pt x="17" y="124"/>
                </a:cubicBezTo>
                <a:moveTo>
                  <a:pt x="70" y="124"/>
                </a:moveTo>
                <a:cubicBezTo>
                  <a:pt x="71" y="103"/>
                  <a:pt x="71" y="82"/>
                  <a:pt x="70" y="61"/>
                </a:cubicBezTo>
                <a:cubicBezTo>
                  <a:pt x="63" y="62"/>
                  <a:pt x="56" y="62"/>
                  <a:pt x="49" y="61"/>
                </a:cubicBezTo>
                <a:cubicBezTo>
                  <a:pt x="49" y="82"/>
                  <a:pt x="50" y="103"/>
                  <a:pt x="50" y="124"/>
                </a:cubicBezTo>
                <a:moveTo>
                  <a:pt x="104" y="125"/>
                </a:moveTo>
                <a:cubicBezTo>
                  <a:pt x="102" y="108"/>
                  <a:pt x="102" y="92"/>
                  <a:pt x="103" y="75"/>
                </a:cubicBezTo>
                <a:cubicBezTo>
                  <a:pt x="97" y="75"/>
                  <a:pt x="90" y="75"/>
                  <a:pt x="83" y="75"/>
                </a:cubicBezTo>
                <a:cubicBezTo>
                  <a:pt x="83" y="91"/>
                  <a:pt x="83" y="108"/>
                  <a:pt x="83" y="124"/>
                </a:cubicBezTo>
                <a:moveTo>
                  <a:pt x="136" y="126"/>
                </a:moveTo>
                <a:cubicBezTo>
                  <a:pt x="136" y="98"/>
                  <a:pt x="136" y="70"/>
                  <a:pt x="135" y="42"/>
                </a:cubicBezTo>
                <a:cubicBezTo>
                  <a:pt x="129" y="41"/>
                  <a:pt x="122" y="41"/>
                  <a:pt x="115" y="42"/>
                </a:cubicBezTo>
                <a:cubicBezTo>
                  <a:pt x="115" y="70"/>
                  <a:pt x="115" y="97"/>
                  <a:pt x="115" y="125"/>
                </a:cubicBezTo>
                <a:moveTo>
                  <a:pt x="31" y="57"/>
                </a:moveTo>
                <a:cubicBezTo>
                  <a:pt x="29" y="55"/>
                  <a:pt x="26" y="55"/>
                  <a:pt x="24" y="56"/>
                </a:cubicBezTo>
                <a:cubicBezTo>
                  <a:pt x="22" y="57"/>
                  <a:pt x="21" y="60"/>
                  <a:pt x="21" y="62"/>
                </a:cubicBezTo>
                <a:cubicBezTo>
                  <a:pt x="21" y="64"/>
                  <a:pt x="23" y="66"/>
                  <a:pt x="25" y="68"/>
                </a:cubicBezTo>
                <a:cubicBezTo>
                  <a:pt x="26" y="68"/>
                  <a:pt x="27" y="69"/>
                  <a:pt x="29" y="69"/>
                </a:cubicBezTo>
                <a:cubicBezTo>
                  <a:pt x="30" y="69"/>
                  <a:pt x="31" y="68"/>
                  <a:pt x="32" y="67"/>
                </a:cubicBezTo>
                <a:cubicBezTo>
                  <a:pt x="33" y="66"/>
                  <a:pt x="34" y="65"/>
                  <a:pt x="34" y="63"/>
                </a:cubicBezTo>
                <a:cubicBezTo>
                  <a:pt x="34" y="61"/>
                  <a:pt x="33" y="58"/>
                  <a:pt x="31" y="57"/>
                </a:cubicBezTo>
                <a:close/>
                <a:moveTo>
                  <a:pt x="54" y="32"/>
                </a:moveTo>
                <a:cubicBezTo>
                  <a:pt x="54" y="35"/>
                  <a:pt x="55" y="37"/>
                  <a:pt x="57" y="38"/>
                </a:cubicBezTo>
                <a:cubicBezTo>
                  <a:pt x="59" y="39"/>
                  <a:pt x="61" y="39"/>
                  <a:pt x="63" y="38"/>
                </a:cubicBezTo>
                <a:cubicBezTo>
                  <a:pt x="65" y="38"/>
                  <a:pt x="66" y="37"/>
                  <a:pt x="66" y="36"/>
                </a:cubicBezTo>
                <a:cubicBezTo>
                  <a:pt x="67" y="35"/>
                  <a:pt x="67" y="33"/>
                  <a:pt x="66" y="32"/>
                </a:cubicBezTo>
                <a:cubicBezTo>
                  <a:pt x="66" y="31"/>
                  <a:pt x="65" y="30"/>
                  <a:pt x="64" y="29"/>
                </a:cubicBezTo>
                <a:cubicBezTo>
                  <a:pt x="64" y="28"/>
                  <a:pt x="63" y="27"/>
                  <a:pt x="62" y="26"/>
                </a:cubicBezTo>
                <a:cubicBezTo>
                  <a:pt x="61" y="26"/>
                  <a:pt x="60" y="26"/>
                  <a:pt x="60" y="26"/>
                </a:cubicBezTo>
                <a:cubicBezTo>
                  <a:pt x="57" y="26"/>
                  <a:pt x="54" y="29"/>
                  <a:pt x="54" y="32"/>
                </a:cubicBezTo>
                <a:close/>
                <a:moveTo>
                  <a:pt x="97" y="51"/>
                </a:moveTo>
                <a:cubicBezTo>
                  <a:pt x="98" y="49"/>
                  <a:pt x="98" y="48"/>
                  <a:pt x="98" y="46"/>
                </a:cubicBezTo>
                <a:cubicBezTo>
                  <a:pt x="98" y="44"/>
                  <a:pt x="97" y="43"/>
                  <a:pt x="96" y="42"/>
                </a:cubicBezTo>
                <a:cubicBezTo>
                  <a:pt x="95" y="41"/>
                  <a:pt x="94" y="41"/>
                  <a:pt x="92" y="41"/>
                </a:cubicBezTo>
                <a:cubicBezTo>
                  <a:pt x="91" y="40"/>
                  <a:pt x="89" y="40"/>
                  <a:pt x="87" y="42"/>
                </a:cubicBezTo>
                <a:cubicBezTo>
                  <a:pt x="86" y="42"/>
                  <a:pt x="86" y="43"/>
                  <a:pt x="86" y="44"/>
                </a:cubicBezTo>
                <a:cubicBezTo>
                  <a:pt x="85" y="46"/>
                  <a:pt x="85" y="49"/>
                  <a:pt x="86" y="51"/>
                </a:cubicBezTo>
                <a:cubicBezTo>
                  <a:pt x="87" y="53"/>
                  <a:pt x="89" y="54"/>
                  <a:pt x="92" y="54"/>
                </a:cubicBezTo>
                <a:cubicBezTo>
                  <a:pt x="94" y="55"/>
                  <a:pt x="97" y="53"/>
                  <a:pt x="97" y="51"/>
                </a:cubicBezTo>
                <a:close/>
                <a:moveTo>
                  <a:pt x="119" y="12"/>
                </a:moveTo>
                <a:cubicBezTo>
                  <a:pt x="120" y="15"/>
                  <a:pt x="123" y="16"/>
                  <a:pt x="126" y="16"/>
                </a:cubicBezTo>
                <a:cubicBezTo>
                  <a:pt x="132" y="16"/>
                  <a:pt x="133" y="6"/>
                  <a:pt x="128" y="4"/>
                </a:cubicBezTo>
                <a:cubicBezTo>
                  <a:pt x="123" y="0"/>
                  <a:pt x="116" y="7"/>
                  <a:pt x="119" y="12"/>
                </a:cubicBezTo>
                <a:close/>
                <a:moveTo>
                  <a:pt x="56" y="37"/>
                </a:moveTo>
                <a:cubicBezTo>
                  <a:pt x="48" y="44"/>
                  <a:pt x="40" y="51"/>
                  <a:pt x="32" y="59"/>
                </a:cubicBezTo>
                <a:moveTo>
                  <a:pt x="67" y="35"/>
                </a:moveTo>
                <a:cubicBezTo>
                  <a:pt x="73" y="39"/>
                  <a:pt x="78" y="41"/>
                  <a:pt x="86" y="44"/>
                </a:cubicBezTo>
                <a:moveTo>
                  <a:pt x="122" y="16"/>
                </a:moveTo>
                <a:cubicBezTo>
                  <a:pt x="117" y="21"/>
                  <a:pt x="113" y="26"/>
                  <a:pt x="108" y="30"/>
                </a:cubicBezTo>
                <a:cubicBezTo>
                  <a:pt x="104" y="35"/>
                  <a:pt x="101" y="39"/>
                  <a:pt x="97" y="43"/>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 name="Freeform 69">
            <a:extLst>
              <a:ext uri="{FF2B5EF4-FFF2-40B4-BE49-F238E27FC236}">
                <a16:creationId xmlns:a16="http://schemas.microsoft.com/office/drawing/2014/main" id="{1B322418-5164-E03D-9EC1-B2A9EFE7703D}"/>
              </a:ext>
            </a:extLst>
          </p:cNvPr>
          <p:cNvSpPr>
            <a:spLocks noEditPoints="1"/>
          </p:cNvSpPr>
          <p:nvPr/>
        </p:nvSpPr>
        <p:spPr bwMode="auto">
          <a:xfrm>
            <a:off x="2820118" y="2720552"/>
            <a:ext cx="536575" cy="441541"/>
          </a:xfrm>
          <a:custGeom>
            <a:avLst/>
            <a:gdLst>
              <a:gd name="T0" fmla="*/ 0 w 153"/>
              <a:gd name="T1" fmla="*/ 69 h 126"/>
              <a:gd name="T2" fmla="*/ 0 w 153"/>
              <a:gd name="T3" fmla="*/ 29 h 126"/>
              <a:gd name="T4" fmla="*/ 147 w 153"/>
              <a:gd name="T5" fmla="*/ 23 h 126"/>
              <a:gd name="T6" fmla="*/ 153 w 153"/>
              <a:gd name="T7" fmla="*/ 71 h 126"/>
              <a:gd name="T8" fmla="*/ 85 w 153"/>
              <a:gd name="T9" fmla="*/ 102 h 126"/>
              <a:gd name="T10" fmla="*/ 86 w 153"/>
              <a:gd name="T11" fmla="*/ 80 h 126"/>
              <a:gd name="T12" fmla="*/ 82 w 153"/>
              <a:gd name="T13" fmla="*/ 76 h 126"/>
              <a:gd name="T14" fmla="*/ 67 w 153"/>
              <a:gd name="T15" fmla="*/ 76 h 126"/>
              <a:gd name="T16" fmla="*/ 67 w 153"/>
              <a:gd name="T17" fmla="*/ 97 h 126"/>
              <a:gd name="T18" fmla="*/ 72 w 153"/>
              <a:gd name="T19" fmla="*/ 102 h 126"/>
              <a:gd name="T20" fmla="*/ 85 w 153"/>
              <a:gd name="T21" fmla="*/ 102 h 126"/>
              <a:gd name="T22" fmla="*/ 67 w 153"/>
              <a:gd name="T23" fmla="*/ 20 h 126"/>
              <a:gd name="T24" fmla="*/ 65 w 153"/>
              <a:gd name="T25" fmla="*/ 17 h 126"/>
              <a:gd name="T26" fmla="*/ 55 w 153"/>
              <a:gd name="T27" fmla="*/ 18 h 126"/>
              <a:gd name="T28" fmla="*/ 54 w 153"/>
              <a:gd name="T29" fmla="*/ 23 h 126"/>
              <a:gd name="T30" fmla="*/ 101 w 153"/>
              <a:gd name="T31" fmla="*/ 20 h 126"/>
              <a:gd name="T32" fmla="*/ 98 w 153"/>
              <a:gd name="T33" fmla="*/ 17 h 126"/>
              <a:gd name="T34" fmla="*/ 89 w 153"/>
              <a:gd name="T35" fmla="*/ 18 h 126"/>
              <a:gd name="T36" fmla="*/ 88 w 153"/>
              <a:gd name="T37" fmla="*/ 23 h 126"/>
              <a:gd name="T38" fmla="*/ 91 w 153"/>
              <a:gd name="T39" fmla="*/ 13 h 126"/>
              <a:gd name="T40" fmla="*/ 87 w 153"/>
              <a:gd name="T41" fmla="*/ 9 h 126"/>
              <a:gd name="T42" fmla="*/ 66 w 153"/>
              <a:gd name="T43" fmla="*/ 9 h 126"/>
              <a:gd name="T44" fmla="*/ 64 w 153"/>
              <a:gd name="T45" fmla="*/ 17 h 126"/>
              <a:gd name="T46" fmla="*/ 99 w 153"/>
              <a:gd name="T47" fmla="*/ 9 h 126"/>
              <a:gd name="T48" fmla="*/ 88 w 153"/>
              <a:gd name="T49" fmla="*/ 1 h 126"/>
              <a:gd name="T50" fmla="*/ 58 w 153"/>
              <a:gd name="T51" fmla="*/ 3 h 126"/>
              <a:gd name="T52" fmla="*/ 56 w 153"/>
              <a:gd name="T53" fmla="*/ 17 h 126"/>
              <a:gd name="T54" fmla="*/ 5 w 153"/>
              <a:gd name="T55" fmla="*/ 108 h 126"/>
              <a:gd name="T56" fmla="*/ 8 w 153"/>
              <a:gd name="T57" fmla="*/ 122 h 126"/>
              <a:gd name="T58" fmla="*/ 48 w 153"/>
              <a:gd name="T59" fmla="*/ 125 h 126"/>
              <a:gd name="T60" fmla="*/ 115 w 153"/>
              <a:gd name="T61" fmla="*/ 125 h 126"/>
              <a:gd name="T62" fmla="*/ 141 w 153"/>
              <a:gd name="T63" fmla="*/ 125 h 126"/>
              <a:gd name="T64" fmla="*/ 149 w 153"/>
              <a:gd name="T65" fmla="*/ 114 h 126"/>
              <a:gd name="T66" fmla="*/ 149 w 153"/>
              <a:gd name="T6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26">
                <a:moveTo>
                  <a:pt x="67" y="87"/>
                </a:moveTo>
                <a:cubicBezTo>
                  <a:pt x="44" y="85"/>
                  <a:pt x="22" y="77"/>
                  <a:pt x="0" y="69"/>
                </a:cubicBezTo>
                <a:cubicBezTo>
                  <a:pt x="0" y="30"/>
                  <a:pt x="0" y="30"/>
                  <a:pt x="0" y="30"/>
                </a:cubicBezTo>
                <a:cubicBezTo>
                  <a:pt x="0" y="30"/>
                  <a:pt x="0" y="29"/>
                  <a:pt x="0" y="29"/>
                </a:cubicBezTo>
                <a:cubicBezTo>
                  <a:pt x="0" y="26"/>
                  <a:pt x="3" y="23"/>
                  <a:pt x="6" y="23"/>
                </a:cubicBezTo>
                <a:cubicBezTo>
                  <a:pt x="147" y="23"/>
                  <a:pt x="147" y="23"/>
                  <a:pt x="147" y="23"/>
                </a:cubicBezTo>
                <a:cubicBezTo>
                  <a:pt x="150" y="23"/>
                  <a:pt x="153" y="26"/>
                  <a:pt x="153" y="29"/>
                </a:cubicBezTo>
                <a:cubicBezTo>
                  <a:pt x="153" y="43"/>
                  <a:pt x="153" y="57"/>
                  <a:pt x="153" y="71"/>
                </a:cubicBezTo>
                <a:cubicBezTo>
                  <a:pt x="131" y="79"/>
                  <a:pt x="109" y="86"/>
                  <a:pt x="86" y="87"/>
                </a:cubicBezTo>
                <a:moveTo>
                  <a:pt x="85" y="102"/>
                </a:moveTo>
                <a:cubicBezTo>
                  <a:pt x="86" y="101"/>
                  <a:pt x="86" y="100"/>
                  <a:pt x="86" y="100"/>
                </a:cubicBezTo>
                <a:cubicBezTo>
                  <a:pt x="86" y="93"/>
                  <a:pt x="87" y="86"/>
                  <a:pt x="86" y="80"/>
                </a:cubicBezTo>
                <a:cubicBezTo>
                  <a:pt x="86" y="79"/>
                  <a:pt x="86" y="78"/>
                  <a:pt x="85" y="77"/>
                </a:cubicBezTo>
                <a:cubicBezTo>
                  <a:pt x="84" y="76"/>
                  <a:pt x="83" y="76"/>
                  <a:pt x="82" y="76"/>
                </a:cubicBezTo>
                <a:cubicBezTo>
                  <a:pt x="77" y="76"/>
                  <a:pt x="73" y="76"/>
                  <a:pt x="68" y="76"/>
                </a:cubicBezTo>
                <a:cubicBezTo>
                  <a:pt x="68" y="76"/>
                  <a:pt x="68" y="76"/>
                  <a:pt x="67" y="76"/>
                </a:cubicBezTo>
                <a:cubicBezTo>
                  <a:pt x="67" y="77"/>
                  <a:pt x="67" y="77"/>
                  <a:pt x="67" y="78"/>
                </a:cubicBezTo>
                <a:cubicBezTo>
                  <a:pt x="67" y="84"/>
                  <a:pt x="67" y="90"/>
                  <a:pt x="67" y="97"/>
                </a:cubicBezTo>
                <a:cubicBezTo>
                  <a:pt x="66" y="98"/>
                  <a:pt x="67" y="100"/>
                  <a:pt x="67" y="101"/>
                </a:cubicBezTo>
                <a:cubicBezTo>
                  <a:pt x="68" y="102"/>
                  <a:pt x="70" y="102"/>
                  <a:pt x="72" y="102"/>
                </a:cubicBezTo>
                <a:cubicBezTo>
                  <a:pt x="75" y="102"/>
                  <a:pt x="79" y="102"/>
                  <a:pt x="82" y="102"/>
                </a:cubicBezTo>
                <a:cubicBezTo>
                  <a:pt x="83" y="102"/>
                  <a:pt x="84" y="102"/>
                  <a:pt x="85" y="102"/>
                </a:cubicBezTo>
                <a:close/>
                <a:moveTo>
                  <a:pt x="67" y="23"/>
                </a:moveTo>
                <a:cubicBezTo>
                  <a:pt x="67" y="22"/>
                  <a:pt x="67" y="21"/>
                  <a:pt x="67" y="20"/>
                </a:cubicBezTo>
                <a:cubicBezTo>
                  <a:pt x="67" y="19"/>
                  <a:pt x="67" y="18"/>
                  <a:pt x="66" y="18"/>
                </a:cubicBezTo>
                <a:cubicBezTo>
                  <a:pt x="66" y="17"/>
                  <a:pt x="65" y="17"/>
                  <a:pt x="65" y="17"/>
                </a:cubicBezTo>
                <a:cubicBezTo>
                  <a:pt x="62" y="17"/>
                  <a:pt x="59" y="18"/>
                  <a:pt x="57" y="18"/>
                </a:cubicBezTo>
                <a:cubicBezTo>
                  <a:pt x="56" y="18"/>
                  <a:pt x="55" y="18"/>
                  <a:pt x="55" y="18"/>
                </a:cubicBezTo>
                <a:cubicBezTo>
                  <a:pt x="54" y="19"/>
                  <a:pt x="54" y="20"/>
                  <a:pt x="54" y="21"/>
                </a:cubicBezTo>
                <a:cubicBezTo>
                  <a:pt x="54" y="21"/>
                  <a:pt x="54" y="22"/>
                  <a:pt x="54" y="23"/>
                </a:cubicBezTo>
                <a:moveTo>
                  <a:pt x="101" y="23"/>
                </a:moveTo>
                <a:cubicBezTo>
                  <a:pt x="101" y="22"/>
                  <a:pt x="101" y="21"/>
                  <a:pt x="101" y="20"/>
                </a:cubicBezTo>
                <a:cubicBezTo>
                  <a:pt x="101" y="19"/>
                  <a:pt x="101" y="18"/>
                  <a:pt x="100" y="18"/>
                </a:cubicBezTo>
                <a:cubicBezTo>
                  <a:pt x="100" y="17"/>
                  <a:pt x="99" y="17"/>
                  <a:pt x="98" y="17"/>
                </a:cubicBezTo>
                <a:cubicBezTo>
                  <a:pt x="96" y="17"/>
                  <a:pt x="93" y="18"/>
                  <a:pt x="91" y="18"/>
                </a:cubicBezTo>
                <a:cubicBezTo>
                  <a:pt x="90" y="18"/>
                  <a:pt x="89" y="18"/>
                  <a:pt x="89" y="18"/>
                </a:cubicBezTo>
                <a:cubicBezTo>
                  <a:pt x="88" y="19"/>
                  <a:pt x="88" y="20"/>
                  <a:pt x="88" y="21"/>
                </a:cubicBezTo>
                <a:cubicBezTo>
                  <a:pt x="88" y="21"/>
                  <a:pt x="88" y="22"/>
                  <a:pt x="88" y="23"/>
                </a:cubicBezTo>
                <a:moveTo>
                  <a:pt x="91" y="17"/>
                </a:moveTo>
                <a:cubicBezTo>
                  <a:pt x="91" y="16"/>
                  <a:pt x="92" y="14"/>
                  <a:pt x="91" y="13"/>
                </a:cubicBezTo>
                <a:cubicBezTo>
                  <a:pt x="91" y="12"/>
                  <a:pt x="91" y="11"/>
                  <a:pt x="90" y="10"/>
                </a:cubicBezTo>
                <a:cubicBezTo>
                  <a:pt x="89" y="10"/>
                  <a:pt x="88" y="9"/>
                  <a:pt x="87" y="9"/>
                </a:cubicBezTo>
                <a:cubicBezTo>
                  <a:pt x="81" y="9"/>
                  <a:pt x="75" y="9"/>
                  <a:pt x="70" y="9"/>
                </a:cubicBezTo>
                <a:cubicBezTo>
                  <a:pt x="69" y="9"/>
                  <a:pt x="67" y="9"/>
                  <a:pt x="66" y="9"/>
                </a:cubicBezTo>
                <a:cubicBezTo>
                  <a:pt x="65" y="10"/>
                  <a:pt x="64" y="12"/>
                  <a:pt x="64" y="13"/>
                </a:cubicBezTo>
                <a:cubicBezTo>
                  <a:pt x="64" y="14"/>
                  <a:pt x="64" y="16"/>
                  <a:pt x="64" y="17"/>
                </a:cubicBezTo>
                <a:moveTo>
                  <a:pt x="100" y="17"/>
                </a:moveTo>
                <a:cubicBezTo>
                  <a:pt x="100" y="14"/>
                  <a:pt x="100" y="11"/>
                  <a:pt x="99" y="9"/>
                </a:cubicBezTo>
                <a:cubicBezTo>
                  <a:pt x="99" y="6"/>
                  <a:pt x="97" y="3"/>
                  <a:pt x="95" y="2"/>
                </a:cubicBezTo>
                <a:cubicBezTo>
                  <a:pt x="93" y="1"/>
                  <a:pt x="91" y="1"/>
                  <a:pt x="88" y="1"/>
                </a:cubicBezTo>
                <a:cubicBezTo>
                  <a:pt x="80" y="1"/>
                  <a:pt x="72" y="0"/>
                  <a:pt x="64" y="1"/>
                </a:cubicBezTo>
                <a:cubicBezTo>
                  <a:pt x="62" y="1"/>
                  <a:pt x="60" y="2"/>
                  <a:pt x="58" y="3"/>
                </a:cubicBezTo>
                <a:cubicBezTo>
                  <a:pt x="57" y="5"/>
                  <a:pt x="56" y="7"/>
                  <a:pt x="56" y="10"/>
                </a:cubicBezTo>
                <a:cubicBezTo>
                  <a:pt x="56" y="12"/>
                  <a:pt x="56" y="15"/>
                  <a:pt x="56" y="17"/>
                </a:cubicBezTo>
                <a:moveTo>
                  <a:pt x="5" y="71"/>
                </a:moveTo>
                <a:cubicBezTo>
                  <a:pt x="5" y="83"/>
                  <a:pt x="5" y="95"/>
                  <a:pt x="5" y="108"/>
                </a:cubicBezTo>
                <a:cubicBezTo>
                  <a:pt x="5" y="110"/>
                  <a:pt x="5" y="113"/>
                  <a:pt x="5" y="116"/>
                </a:cubicBezTo>
                <a:cubicBezTo>
                  <a:pt x="6" y="118"/>
                  <a:pt x="7" y="121"/>
                  <a:pt x="8" y="122"/>
                </a:cubicBezTo>
                <a:cubicBezTo>
                  <a:pt x="10" y="124"/>
                  <a:pt x="13" y="126"/>
                  <a:pt x="15" y="125"/>
                </a:cubicBezTo>
                <a:cubicBezTo>
                  <a:pt x="48" y="125"/>
                  <a:pt x="48" y="125"/>
                  <a:pt x="48" y="125"/>
                </a:cubicBezTo>
                <a:cubicBezTo>
                  <a:pt x="61" y="125"/>
                  <a:pt x="74" y="125"/>
                  <a:pt x="87" y="125"/>
                </a:cubicBezTo>
                <a:cubicBezTo>
                  <a:pt x="97" y="125"/>
                  <a:pt x="106" y="125"/>
                  <a:pt x="115" y="125"/>
                </a:cubicBezTo>
                <a:cubicBezTo>
                  <a:pt x="120" y="125"/>
                  <a:pt x="124" y="125"/>
                  <a:pt x="129" y="125"/>
                </a:cubicBezTo>
                <a:cubicBezTo>
                  <a:pt x="133" y="125"/>
                  <a:pt x="137" y="126"/>
                  <a:pt x="141" y="125"/>
                </a:cubicBezTo>
                <a:cubicBezTo>
                  <a:pt x="144" y="124"/>
                  <a:pt x="146" y="123"/>
                  <a:pt x="147" y="121"/>
                </a:cubicBezTo>
                <a:cubicBezTo>
                  <a:pt x="149" y="119"/>
                  <a:pt x="149" y="116"/>
                  <a:pt x="149" y="114"/>
                </a:cubicBezTo>
                <a:cubicBezTo>
                  <a:pt x="150" y="105"/>
                  <a:pt x="149" y="97"/>
                  <a:pt x="149" y="88"/>
                </a:cubicBezTo>
                <a:cubicBezTo>
                  <a:pt x="149" y="83"/>
                  <a:pt x="149" y="78"/>
                  <a:pt x="149" y="73"/>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 name="Freeform 70">
            <a:extLst>
              <a:ext uri="{FF2B5EF4-FFF2-40B4-BE49-F238E27FC236}">
                <a16:creationId xmlns:a16="http://schemas.microsoft.com/office/drawing/2014/main" id="{7BE2C202-C5EF-2E89-F523-B2A6628647BA}"/>
              </a:ext>
            </a:extLst>
          </p:cNvPr>
          <p:cNvSpPr>
            <a:spLocks noEditPoints="1"/>
          </p:cNvSpPr>
          <p:nvPr/>
        </p:nvSpPr>
        <p:spPr bwMode="auto">
          <a:xfrm>
            <a:off x="3124276" y="657741"/>
            <a:ext cx="536575" cy="603250"/>
          </a:xfrm>
          <a:custGeom>
            <a:avLst/>
            <a:gdLst>
              <a:gd name="T0" fmla="*/ 47 w 141"/>
              <a:gd name="T1" fmla="*/ 122 h 158"/>
              <a:gd name="T2" fmla="*/ 36 w 141"/>
              <a:gd name="T3" fmla="*/ 95 h 158"/>
              <a:gd name="T4" fmla="*/ 30 w 141"/>
              <a:gd name="T5" fmla="*/ 71 h 158"/>
              <a:gd name="T6" fmla="*/ 72 w 141"/>
              <a:gd name="T7" fmla="*/ 27 h 158"/>
              <a:gd name="T8" fmla="*/ 113 w 141"/>
              <a:gd name="T9" fmla="*/ 71 h 158"/>
              <a:gd name="T10" fmla="*/ 108 w 141"/>
              <a:gd name="T11" fmla="*/ 95 h 158"/>
              <a:gd name="T12" fmla="*/ 97 w 141"/>
              <a:gd name="T13" fmla="*/ 118 h 158"/>
              <a:gd name="T14" fmla="*/ 85 w 141"/>
              <a:gd name="T15" fmla="*/ 126 h 158"/>
              <a:gd name="T16" fmla="*/ 68 w 141"/>
              <a:gd name="T17" fmla="*/ 130 h 158"/>
              <a:gd name="T18" fmla="*/ 52 w 141"/>
              <a:gd name="T19" fmla="*/ 136 h 158"/>
              <a:gd name="T20" fmla="*/ 49 w 141"/>
              <a:gd name="T21" fmla="*/ 140 h 158"/>
              <a:gd name="T22" fmla="*/ 50 w 141"/>
              <a:gd name="T23" fmla="*/ 144 h 158"/>
              <a:gd name="T24" fmla="*/ 55 w 141"/>
              <a:gd name="T25" fmla="*/ 145 h 158"/>
              <a:gd name="T26" fmla="*/ 88 w 141"/>
              <a:gd name="T27" fmla="*/ 137 h 158"/>
              <a:gd name="T28" fmla="*/ 92 w 141"/>
              <a:gd name="T29" fmla="*/ 138 h 158"/>
              <a:gd name="T30" fmla="*/ 93 w 141"/>
              <a:gd name="T31" fmla="*/ 143 h 158"/>
              <a:gd name="T32" fmla="*/ 90 w 141"/>
              <a:gd name="T33" fmla="*/ 147 h 158"/>
              <a:gd name="T34" fmla="*/ 77 w 141"/>
              <a:gd name="T35" fmla="*/ 154 h 158"/>
              <a:gd name="T36" fmla="*/ 61 w 141"/>
              <a:gd name="T37" fmla="*/ 158 h 158"/>
              <a:gd name="T38" fmla="*/ 61 w 141"/>
              <a:gd name="T39" fmla="*/ 70 h 158"/>
              <a:gd name="T40" fmla="*/ 70 w 141"/>
              <a:gd name="T41" fmla="*/ 81 h 158"/>
              <a:gd name="T42" fmla="*/ 81 w 141"/>
              <a:gd name="T43" fmla="*/ 60 h 158"/>
              <a:gd name="T44" fmla="*/ 16 w 141"/>
              <a:gd name="T45" fmla="*/ 72 h 158"/>
              <a:gd name="T46" fmla="*/ 0 w 141"/>
              <a:gd name="T47" fmla="*/ 69 h 158"/>
              <a:gd name="T48" fmla="*/ 22 w 141"/>
              <a:gd name="T49" fmla="*/ 41 h 158"/>
              <a:gd name="T50" fmla="*/ 10 w 141"/>
              <a:gd name="T51" fmla="*/ 36 h 158"/>
              <a:gd name="T52" fmla="*/ 43 w 141"/>
              <a:gd name="T53" fmla="*/ 22 h 158"/>
              <a:gd name="T54" fmla="*/ 36 w 141"/>
              <a:gd name="T55" fmla="*/ 12 h 158"/>
              <a:gd name="T56" fmla="*/ 71 w 141"/>
              <a:gd name="T57" fmla="*/ 0 h 158"/>
              <a:gd name="T58" fmla="*/ 72 w 141"/>
              <a:gd name="T59" fmla="*/ 16 h 158"/>
              <a:gd name="T60" fmla="*/ 105 w 141"/>
              <a:gd name="T61" fmla="*/ 11 h 158"/>
              <a:gd name="T62" fmla="*/ 100 w 141"/>
              <a:gd name="T63" fmla="*/ 22 h 158"/>
              <a:gd name="T64" fmla="*/ 131 w 141"/>
              <a:gd name="T65" fmla="*/ 37 h 158"/>
              <a:gd name="T66" fmla="*/ 122 w 141"/>
              <a:gd name="T67" fmla="*/ 42 h 158"/>
              <a:gd name="T68" fmla="*/ 120 w 141"/>
              <a:gd name="T69" fmla="*/ 43 h 158"/>
              <a:gd name="T70" fmla="*/ 127 w 141"/>
              <a:gd name="T71" fmla="*/ 72 h 158"/>
              <a:gd name="T72" fmla="*/ 141 w 141"/>
              <a:gd name="T73" fmla="*/ 72 h 158"/>
              <a:gd name="T74" fmla="*/ 71 w 141"/>
              <a:gd name="T75" fmla="*/ 43 h 158"/>
              <a:gd name="T76" fmla="*/ 45 w 141"/>
              <a:gd name="T77" fmla="*/ 68 h 158"/>
              <a:gd name="T78" fmla="*/ 71 w 141"/>
              <a:gd name="T79" fmla="*/ 92 h 158"/>
              <a:gd name="T80" fmla="*/ 97 w 141"/>
              <a:gd name="T81" fmla="*/ 68 h 158"/>
              <a:gd name="T82" fmla="*/ 71 w 141"/>
              <a:gd name="T83"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158">
                <a:moveTo>
                  <a:pt x="47" y="122"/>
                </a:moveTo>
                <a:cubicBezTo>
                  <a:pt x="48" y="115"/>
                  <a:pt x="45" y="109"/>
                  <a:pt x="36" y="95"/>
                </a:cubicBezTo>
                <a:cubicBezTo>
                  <a:pt x="31" y="88"/>
                  <a:pt x="30" y="80"/>
                  <a:pt x="30" y="71"/>
                </a:cubicBezTo>
                <a:cubicBezTo>
                  <a:pt x="30" y="48"/>
                  <a:pt x="48" y="27"/>
                  <a:pt x="72" y="27"/>
                </a:cubicBezTo>
                <a:cubicBezTo>
                  <a:pt x="95" y="27"/>
                  <a:pt x="113" y="48"/>
                  <a:pt x="113" y="71"/>
                </a:cubicBezTo>
                <a:cubicBezTo>
                  <a:pt x="113" y="80"/>
                  <a:pt x="112" y="88"/>
                  <a:pt x="108" y="95"/>
                </a:cubicBezTo>
                <a:cubicBezTo>
                  <a:pt x="101" y="106"/>
                  <a:pt x="98" y="112"/>
                  <a:pt x="97" y="118"/>
                </a:cubicBezTo>
                <a:moveTo>
                  <a:pt x="85" y="126"/>
                </a:moveTo>
                <a:cubicBezTo>
                  <a:pt x="80" y="128"/>
                  <a:pt x="74" y="129"/>
                  <a:pt x="68" y="130"/>
                </a:cubicBezTo>
                <a:cubicBezTo>
                  <a:pt x="63" y="131"/>
                  <a:pt x="57" y="132"/>
                  <a:pt x="52" y="136"/>
                </a:cubicBezTo>
                <a:cubicBezTo>
                  <a:pt x="51" y="137"/>
                  <a:pt x="50" y="138"/>
                  <a:pt x="49" y="140"/>
                </a:cubicBezTo>
                <a:cubicBezTo>
                  <a:pt x="49" y="141"/>
                  <a:pt x="49" y="143"/>
                  <a:pt x="50" y="144"/>
                </a:cubicBezTo>
                <a:cubicBezTo>
                  <a:pt x="52" y="145"/>
                  <a:pt x="53" y="145"/>
                  <a:pt x="55" y="145"/>
                </a:cubicBezTo>
                <a:cubicBezTo>
                  <a:pt x="66" y="143"/>
                  <a:pt x="76" y="138"/>
                  <a:pt x="88" y="137"/>
                </a:cubicBezTo>
                <a:cubicBezTo>
                  <a:pt x="89" y="137"/>
                  <a:pt x="90" y="138"/>
                  <a:pt x="92" y="138"/>
                </a:cubicBezTo>
                <a:cubicBezTo>
                  <a:pt x="93" y="140"/>
                  <a:pt x="93" y="142"/>
                  <a:pt x="93" y="143"/>
                </a:cubicBezTo>
                <a:cubicBezTo>
                  <a:pt x="92" y="145"/>
                  <a:pt x="91" y="146"/>
                  <a:pt x="90" y="147"/>
                </a:cubicBezTo>
                <a:cubicBezTo>
                  <a:pt x="86" y="151"/>
                  <a:pt x="82" y="152"/>
                  <a:pt x="77" y="154"/>
                </a:cubicBezTo>
                <a:cubicBezTo>
                  <a:pt x="72" y="155"/>
                  <a:pt x="67" y="157"/>
                  <a:pt x="61" y="158"/>
                </a:cubicBezTo>
                <a:moveTo>
                  <a:pt x="61" y="70"/>
                </a:moveTo>
                <a:cubicBezTo>
                  <a:pt x="65" y="73"/>
                  <a:pt x="68" y="77"/>
                  <a:pt x="70" y="81"/>
                </a:cubicBezTo>
                <a:cubicBezTo>
                  <a:pt x="72" y="73"/>
                  <a:pt x="76" y="66"/>
                  <a:pt x="81" y="60"/>
                </a:cubicBezTo>
                <a:moveTo>
                  <a:pt x="16" y="72"/>
                </a:moveTo>
                <a:cubicBezTo>
                  <a:pt x="10" y="72"/>
                  <a:pt x="5" y="69"/>
                  <a:pt x="0" y="69"/>
                </a:cubicBezTo>
                <a:moveTo>
                  <a:pt x="22" y="41"/>
                </a:moveTo>
                <a:cubicBezTo>
                  <a:pt x="19" y="39"/>
                  <a:pt x="14" y="37"/>
                  <a:pt x="10" y="36"/>
                </a:cubicBezTo>
                <a:moveTo>
                  <a:pt x="43" y="22"/>
                </a:moveTo>
                <a:cubicBezTo>
                  <a:pt x="41" y="18"/>
                  <a:pt x="39" y="15"/>
                  <a:pt x="36" y="12"/>
                </a:cubicBezTo>
                <a:moveTo>
                  <a:pt x="71" y="0"/>
                </a:moveTo>
                <a:cubicBezTo>
                  <a:pt x="71" y="5"/>
                  <a:pt x="71" y="11"/>
                  <a:pt x="72" y="16"/>
                </a:cubicBezTo>
                <a:moveTo>
                  <a:pt x="105" y="11"/>
                </a:moveTo>
                <a:cubicBezTo>
                  <a:pt x="103" y="15"/>
                  <a:pt x="101" y="19"/>
                  <a:pt x="100" y="22"/>
                </a:cubicBezTo>
                <a:moveTo>
                  <a:pt x="131" y="37"/>
                </a:moveTo>
                <a:cubicBezTo>
                  <a:pt x="128" y="38"/>
                  <a:pt x="125" y="40"/>
                  <a:pt x="122" y="42"/>
                </a:cubicBezTo>
                <a:cubicBezTo>
                  <a:pt x="121" y="42"/>
                  <a:pt x="120" y="42"/>
                  <a:pt x="120" y="43"/>
                </a:cubicBezTo>
                <a:moveTo>
                  <a:pt x="127" y="72"/>
                </a:moveTo>
                <a:cubicBezTo>
                  <a:pt x="131" y="72"/>
                  <a:pt x="136" y="72"/>
                  <a:pt x="141" y="72"/>
                </a:cubicBezTo>
                <a:moveTo>
                  <a:pt x="71" y="43"/>
                </a:moveTo>
                <a:cubicBezTo>
                  <a:pt x="57" y="43"/>
                  <a:pt x="45" y="54"/>
                  <a:pt x="45" y="68"/>
                </a:cubicBezTo>
                <a:cubicBezTo>
                  <a:pt x="45" y="81"/>
                  <a:pt x="57" y="92"/>
                  <a:pt x="71" y="92"/>
                </a:cubicBezTo>
                <a:cubicBezTo>
                  <a:pt x="85" y="92"/>
                  <a:pt x="97" y="81"/>
                  <a:pt x="97" y="68"/>
                </a:cubicBezTo>
                <a:cubicBezTo>
                  <a:pt x="97" y="54"/>
                  <a:pt x="85" y="43"/>
                  <a:pt x="71" y="43"/>
                </a:cubicBezTo>
                <a:close/>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314813652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14:bounceEnd="67000">
                                          <p:cBhvr additive="base">
                                            <p:cTn id="7" dur="1000" fill="hold"/>
                                            <p:tgtEl>
                                              <p:spTgt spid="11"/>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14:bounceEnd="67000">
                                          <p:cBhvr additive="base">
                                            <p:cTn id="11" dur="1000" fill="hold"/>
                                            <p:tgtEl>
                                              <p:spTgt spid="2"/>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14:bounceEnd="67000">
                                          <p:cBhvr additive="base">
                                            <p:cTn id="15" dur="1000" fill="hold"/>
                                            <p:tgtEl>
                                              <p:spTgt spid="8"/>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2000"/>
                                      </p:stCondLst>
                                      <p:childTnLst>
                                        <p:set>
                                          <p:cBhvr>
                                            <p:cTn id="18" dur="1" fill="hold">
                                              <p:stCondLst>
                                                <p:cond delay="0"/>
                                              </p:stCondLst>
                                            </p:cTn>
                                            <p:tgtEl>
                                              <p:spTgt spid="9"/>
                                            </p:tgtEl>
                                            <p:attrNameLst>
                                              <p:attrName>style.visibility</p:attrName>
                                            </p:attrNameLst>
                                          </p:cBhvr>
                                          <p:to>
                                            <p:strVal val="visible"/>
                                          </p:to>
                                        </p:set>
                                        <p:anim calcmode="lin" valueType="num" p14:bounceEnd="67000">
                                          <p:cBhvr additive="base">
                                            <p:cTn id="19" dur="1000" fill="hold"/>
                                            <p:tgtEl>
                                              <p:spTgt spid="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2250"/>
                                      </p:stCondLst>
                                      <p:childTnLst>
                                        <p:set>
                                          <p:cBhvr>
                                            <p:cTn id="22" dur="1" fill="hold">
                                              <p:stCondLst>
                                                <p:cond delay="0"/>
                                              </p:stCondLst>
                                            </p:cTn>
                                            <p:tgtEl>
                                              <p:spTgt spid="7"/>
                                            </p:tgtEl>
                                            <p:attrNameLst>
                                              <p:attrName>style.visibility</p:attrName>
                                            </p:attrNameLst>
                                          </p:cBhvr>
                                          <p:to>
                                            <p:strVal val="visible"/>
                                          </p:to>
                                        </p:set>
                                        <p:anim calcmode="lin" valueType="num" p14:bounceEnd="67000">
                                          <p:cBhvr additive="base">
                                            <p:cTn id="23" dur="1000" fill="hold"/>
                                            <p:tgtEl>
                                              <p:spTgt spid="7"/>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2750"/>
                                      </p:stCondLst>
                                      <p:childTnLst>
                                        <p:set>
                                          <p:cBhvr>
                                            <p:cTn id="26" dur="1" fill="hold">
                                              <p:stCondLst>
                                                <p:cond delay="0"/>
                                              </p:stCondLst>
                                            </p:cTn>
                                            <p:tgtEl>
                                              <p:spTgt spid="10"/>
                                            </p:tgtEl>
                                            <p:attrNameLst>
                                              <p:attrName>style.visibility</p:attrName>
                                            </p:attrNameLst>
                                          </p:cBhvr>
                                          <p:to>
                                            <p:strVal val="visible"/>
                                          </p:to>
                                        </p:set>
                                        <p:anim calcmode="lin" valueType="num" p14:bounceEnd="67000">
                                          <p:cBhvr additive="base">
                                            <p:cTn id="27" dur="1000" fill="hold"/>
                                            <p:tgtEl>
                                              <p:spTgt spid="10"/>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1+#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5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75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000" fill="hold"/>
                                            <p:tgtEl>
                                              <p:spTgt spid="10"/>
                                            </p:tgtEl>
                                            <p:attrNameLst>
                                              <p:attrName>ppt_x</p:attrName>
                                            </p:attrNameLst>
                                          </p:cBhvr>
                                          <p:tavLst>
                                            <p:tav tm="0">
                                              <p:val>
                                                <p:strVal val="0-#ppt_w/2"/>
                                              </p:val>
                                            </p:tav>
                                            <p:tav tm="100000">
                                              <p:val>
                                                <p:strVal val="#ppt_x"/>
                                              </p:val>
                                            </p:tav>
                                          </p:tavLst>
                                        </p:anim>
                                        <p:anim calcmode="lin" valueType="num">
                                          <p:cBhvr additive="base">
                                            <p:cTn id="2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4D8AF7-2D80-7C11-0A20-F669FE04B172}"/>
              </a:ext>
            </a:extLst>
          </p:cNvPr>
          <p:cNvSpPr>
            <a:spLocks noGrp="1"/>
          </p:cNvSpPr>
          <p:nvPr>
            <p:ph type="body" sz="quarter" idx="17"/>
          </p:nvPr>
        </p:nvSpPr>
        <p:spPr>
          <a:xfrm>
            <a:off x="618461" y="487681"/>
            <a:ext cx="10512420" cy="792480"/>
          </a:xfrm>
        </p:spPr>
        <p:txBody>
          <a:bodyPr numCol="2" spcCol="360000"/>
          <a:lstStyle/>
          <a:p>
            <a:r>
              <a:rPr lang="en-US" sz="6000" dirty="0" err="1">
                <a:effectLst>
                  <a:outerShdw blurRad="38100" dist="38100" dir="2700000" algn="tl">
                    <a:srgbClr val="000000">
                      <a:alpha val="43137"/>
                    </a:srgbClr>
                  </a:outerShdw>
                </a:effectLst>
              </a:rPr>
              <a:t>Introducción</a:t>
            </a:r>
            <a:endParaRPr lang="en-GB" sz="6000" b="1" dirty="0">
              <a:effectLst>
                <a:outerShdw blurRad="38100" dist="38100" dir="2700000" algn="tl">
                  <a:srgbClr val="000000">
                    <a:alpha val="43137"/>
                  </a:srgbClr>
                </a:outerShdw>
              </a:effectLst>
              <a:latin typeface="Josefin Sans" pitchFamily="2" charset="0"/>
              <a:ea typeface="Times New Roman" panose="02020603050405020304" pitchFamily="18" charset="0"/>
              <a:cs typeface="Amatic SC" panose="00000500000000000000" pitchFamily="2" charset="-79"/>
            </a:endParaRPr>
          </a:p>
          <a:p>
            <a:pPr>
              <a:lnSpc>
                <a:spcPct val="150000"/>
              </a:lnSpc>
            </a:pPr>
            <a:r>
              <a:rPr lang="es-ES" sz="1400" b="0" dirty="0">
                <a:effectLst/>
                <a:latin typeface="Josefin Sans" pitchFamily="2" charset="0"/>
                <a:ea typeface="Times New Roman" panose="02020603050405020304" pitchFamily="18" charset="0"/>
                <a:cs typeface="Amatic SC" panose="00000500000000000000" pitchFamily="2" charset="-79"/>
              </a:rPr>
              <a:t>El Curso de Formación en Prescripción Social ACTIVATE/Recursos Educativos Abiertos ha sido desarrollado y diseñado por profesionales de la salud de la comunidad para proporcionar información, recursos y apoyo para el desarrollo profesional continuo de los profesionales de la salud y la asistencia de una manera abierta y accesible.  </a:t>
            </a:r>
          </a:p>
          <a:p>
            <a:pPr>
              <a:lnSpc>
                <a:spcPct val="150000"/>
              </a:lnSpc>
            </a:pPr>
            <a:r>
              <a:rPr lang="es-ES" sz="1400" b="0" dirty="0">
                <a:effectLst/>
                <a:latin typeface="Josefin Sans" pitchFamily="2" charset="0"/>
                <a:ea typeface="Times New Roman" panose="02020603050405020304" pitchFamily="18" charset="0"/>
                <a:cs typeface="Amatic SC" panose="00000500000000000000" pitchFamily="2" charset="-79"/>
              </a:rPr>
              <a:t>Este curso complementará los recursos ya disponibles del proyecto ACTIVATE:</a:t>
            </a:r>
            <a:r>
              <a:rPr lang="en-GB" sz="1400" b="0" dirty="0">
                <a:effectLst/>
                <a:latin typeface="Josefin Sans" pitchFamily="2" charset="0"/>
                <a:ea typeface="Times New Roman" panose="02020603050405020304" pitchFamily="18" charset="0"/>
                <a:cs typeface="Amatic SC" panose="00000500000000000000" pitchFamily="2" charset="-79"/>
              </a:rPr>
              <a:t>:</a:t>
            </a:r>
          </a:p>
          <a:p>
            <a:pPr marL="342900" lvl="0" indent="-342900">
              <a:lnSpc>
                <a:spcPct val="150000"/>
              </a:lnSpc>
              <a:buFont typeface="Symbol" panose="05050102010706020507" pitchFamily="18" charset="2"/>
              <a:buChar char=""/>
            </a:pPr>
            <a:r>
              <a:rPr lang="es-ES" sz="1400" b="0" dirty="0">
                <a:effectLst/>
                <a:latin typeface="Josefin Sans" pitchFamily="2" charset="0"/>
                <a:ea typeface="Times New Roman" panose="02020603050405020304" pitchFamily="18" charset="0"/>
                <a:cs typeface="Amatic SC" panose="00000500000000000000" pitchFamily="2" charset="-79"/>
              </a:rPr>
              <a:t>Piensa en </a:t>
            </a:r>
            <a:r>
              <a:rPr lang="es-ES" sz="1400" b="0" dirty="0" err="1">
                <a:effectLst/>
                <a:latin typeface="Josefin Sans" pitchFamily="2" charset="0"/>
                <a:ea typeface="Times New Roman" panose="02020603050405020304" pitchFamily="18" charset="0"/>
                <a:cs typeface="Amatic SC" panose="00000500000000000000" pitchFamily="2" charset="-79"/>
              </a:rPr>
              <a:t>tí</a:t>
            </a:r>
            <a:r>
              <a:rPr lang="es-ES" sz="1400" b="0" dirty="0">
                <a:effectLst/>
                <a:latin typeface="Josefin Sans" pitchFamily="2" charset="0"/>
                <a:ea typeface="Times New Roman" panose="02020603050405020304" pitchFamily="18" charset="0"/>
                <a:cs typeface="Amatic SC" panose="00000500000000000000" pitchFamily="2" charset="-79"/>
              </a:rPr>
              <a:t> ¡Ahora!</a:t>
            </a:r>
          </a:p>
          <a:p>
            <a:pPr marL="342900" lvl="0" indent="-342900">
              <a:lnSpc>
                <a:spcPct val="150000"/>
              </a:lnSpc>
              <a:buFont typeface="Symbol" panose="05050102010706020507" pitchFamily="18" charset="2"/>
              <a:buChar char=""/>
            </a:pPr>
            <a:r>
              <a:rPr lang="es-ES" sz="1400" b="0" dirty="0">
                <a:effectLst/>
                <a:latin typeface="Josefin Sans" pitchFamily="2" charset="0"/>
                <a:ea typeface="Times New Roman" panose="02020603050405020304" pitchFamily="18" charset="0"/>
                <a:cs typeface="Amatic SC" panose="00000500000000000000" pitchFamily="2" charset="-79"/>
              </a:rPr>
              <a:t>La Guía de Alfabetización Sanitaria para Adultos - proporciona información para ayudarnos a mantener nuestra salud y bienestar </a:t>
            </a:r>
            <a:r>
              <a:rPr lang="es-ES" sz="1400" b="0" dirty="0">
                <a:effectLst/>
                <a:latin typeface="Josefin Sans" pitchFamily="2" charset="0"/>
                <a:ea typeface="Times New Roman" panose="02020603050405020304" pitchFamily="18" charset="0"/>
                <a:cs typeface="Amatic SC" panose="00000500000000000000" pitchFamily="2" charset="-79"/>
                <a:hlinkClick r:id="rId2"/>
              </a:rPr>
              <a:t>https://www.socialprescribers.eu/the-health-literacy-empowerment-guide/ </a:t>
            </a:r>
            <a:endParaRPr lang="es-ES" sz="1400" b="0" dirty="0">
              <a:effectLst/>
              <a:latin typeface="Josefin Sans" pitchFamily="2" charset="0"/>
              <a:ea typeface="Times New Roman" panose="02020603050405020304" pitchFamily="18" charset="0"/>
              <a:cs typeface="Amatic SC" panose="00000500000000000000" pitchFamily="2" charset="-79"/>
            </a:endParaRPr>
          </a:p>
          <a:p>
            <a:pPr marL="342900" lvl="0" indent="-342900">
              <a:lnSpc>
                <a:spcPct val="150000"/>
              </a:lnSpc>
              <a:buFont typeface="Symbol" panose="05050102010706020507" pitchFamily="18" charset="2"/>
              <a:buChar char=""/>
            </a:pPr>
            <a:endParaRPr lang="es-ES" sz="1400" b="0" dirty="0">
              <a:effectLst/>
              <a:latin typeface="Josefin Sans" pitchFamily="2" charset="0"/>
              <a:ea typeface="Times New Roman" panose="02020603050405020304" pitchFamily="18" charset="0"/>
              <a:cs typeface="Amatic SC" panose="00000500000000000000" pitchFamily="2" charset="-79"/>
            </a:endParaRPr>
          </a:p>
          <a:p>
            <a:pPr marL="342900" lvl="0" indent="-342900">
              <a:lnSpc>
                <a:spcPct val="150000"/>
              </a:lnSpc>
              <a:buFont typeface="Symbol" panose="05050102010706020507" pitchFamily="18" charset="2"/>
              <a:buChar char=""/>
            </a:pPr>
            <a:r>
              <a:rPr lang="es-ES" sz="1400" b="0" dirty="0">
                <a:effectLst/>
                <a:latin typeface="Josefin Sans" pitchFamily="2" charset="0"/>
                <a:ea typeface="Times New Roman" panose="02020603050405020304" pitchFamily="18" charset="0"/>
                <a:cs typeface="Amatic SC" panose="00000500000000000000" pitchFamily="2" charset="-79"/>
              </a:rPr>
              <a:t>El Compendio de Proyectos de Atención Comunitaria de Prescripción Social-</a:t>
            </a:r>
          </a:p>
          <a:p>
            <a:pPr lvl="0">
              <a:lnSpc>
                <a:spcPct val="150000"/>
              </a:lnSpc>
            </a:pPr>
            <a:r>
              <a:rPr lang="es-ES" sz="1400" b="0" dirty="0">
                <a:effectLst/>
                <a:latin typeface="Josefin Sans" pitchFamily="2" charset="0"/>
                <a:ea typeface="Times New Roman" panose="02020603050405020304" pitchFamily="18" charset="0"/>
                <a:cs typeface="Amatic SC" panose="00000500000000000000" pitchFamily="2" charset="-79"/>
              </a:rPr>
              <a:t>Detalla 35 estudios de caso europeos en una serie de categorías como arte y cultura, intergeneracional, actividad física, salud mental y prescripción social [link </a:t>
            </a:r>
            <a:r>
              <a:rPr lang="es-ES" sz="1400" b="0" dirty="0" err="1">
                <a:effectLst/>
                <a:latin typeface="Josefin Sans" pitchFamily="2" charset="0"/>
                <a:ea typeface="Times New Roman" panose="02020603050405020304" pitchFamily="18" charset="0"/>
                <a:cs typeface="Amatic SC" panose="00000500000000000000" pitchFamily="2" charset="-79"/>
              </a:rPr>
              <a:t>to</a:t>
            </a:r>
            <a:r>
              <a:rPr lang="es-ES" sz="1400" b="0" dirty="0">
                <a:effectLst/>
                <a:latin typeface="Josefin Sans" pitchFamily="2" charset="0"/>
                <a:ea typeface="Times New Roman" panose="02020603050405020304" pitchFamily="18" charset="0"/>
                <a:cs typeface="Amatic SC" panose="00000500000000000000" pitchFamily="2" charset="-79"/>
              </a:rPr>
              <a:t> </a:t>
            </a:r>
            <a:r>
              <a:rPr lang="es-ES" sz="1400" b="0" dirty="0" err="1">
                <a:effectLst/>
                <a:latin typeface="Josefin Sans" pitchFamily="2" charset="0"/>
                <a:ea typeface="Times New Roman" panose="02020603050405020304" pitchFamily="18" charset="0"/>
                <a:cs typeface="Amatic SC" panose="00000500000000000000" pitchFamily="2" charset="-79"/>
              </a:rPr>
              <a:t>Compendium</a:t>
            </a:r>
            <a:r>
              <a:rPr lang="es-ES" sz="1400" b="0" dirty="0">
                <a:effectLst/>
                <a:latin typeface="Josefin Sans" pitchFamily="2" charset="0"/>
                <a:ea typeface="Times New Roman" panose="02020603050405020304" pitchFamily="18" charset="0"/>
                <a:cs typeface="Amatic SC" panose="00000500000000000000" pitchFamily="2" charset="-79"/>
              </a:rPr>
              <a:t>].</a:t>
            </a:r>
          </a:p>
          <a:p>
            <a:pPr lvl="0">
              <a:lnSpc>
                <a:spcPct val="150000"/>
              </a:lnSpc>
            </a:pPr>
            <a:r>
              <a:rPr lang="es-ES" sz="1400" b="0" dirty="0">
                <a:effectLst/>
                <a:latin typeface="Josefin Sans" pitchFamily="2" charset="0"/>
                <a:ea typeface="Times New Roman" panose="02020603050405020304" pitchFamily="18" charset="0"/>
                <a:cs typeface="Amatic SC" panose="00000500000000000000" pitchFamily="2" charset="-79"/>
              </a:rPr>
              <a:t>Además, el último recurso que se está desarrollando actualmente, el curso de introducción a la prescripción social para educadores de servicios sociales y culturales, completará la cartera de recursos de este innovador y emocionante proyecto.  </a:t>
            </a:r>
          </a:p>
          <a:p>
            <a:pPr lvl="0">
              <a:lnSpc>
                <a:spcPct val="150000"/>
              </a:lnSpc>
            </a:pPr>
            <a:r>
              <a:rPr lang="es-ES" sz="1400" b="0" dirty="0">
                <a:effectLst/>
                <a:latin typeface="Josefin Sans" pitchFamily="2" charset="0"/>
                <a:ea typeface="Times New Roman" panose="02020603050405020304" pitchFamily="18" charset="0"/>
                <a:cs typeface="Amatic SC" panose="00000500000000000000" pitchFamily="2" charset="-79"/>
              </a:rPr>
              <a:t>El recurso final es un curso de tamaño reducido para ayudar a los educadores de servicios sociales, culturales y comunitarios a conocer la prescripción social y explicar cómo pueden crear ofertas de formación para adultos nuevas o adaptadas que ofrezcan beneficios de salud y bienestar prescritos socialmente. </a:t>
            </a:r>
          </a:p>
          <a:p>
            <a:endParaRPr lang="en-GB" sz="1600" dirty="0">
              <a:latin typeface="Josefin Sans" pitchFamily="2" charset="0"/>
            </a:endParaRPr>
          </a:p>
        </p:txBody>
      </p:sp>
      <p:pic>
        <p:nvPicPr>
          <p:cNvPr id="4" name="Picture 3" descr="Text, logo&#10;&#10;Description automatically generated">
            <a:extLst>
              <a:ext uri="{FF2B5EF4-FFF2-40B4-BE49-F238E27FC236}">
                <a16:creationId xmlns:a16="http://schemas.microsoft.com/office/drawing/2014/main" id="{5F4D747D-0622-FC8C-423D-81B05BA37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0592" y="5769247"/>
            <a:ext cx="955816" cy="601072"/>
          </a:xfrm>
          <a:prstGeom prst="rect">
            <a:avLst/>
          </a:prstGeom>
        </p:spPr>
      </p:pic>
    </p:spTree>
    <p:extLst>
      <p:ext uri="{BB962C8B-B14F-4D97-AF65-F5344CB8AC3E}">
        <p14:creationId xmlns:p14="http://schemas.microsoft.com/office/powerpoint/2010/main" val="157804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706729" y="1918534"/>
            <a:ext cx="5379114" cy="1502521"/>
          </a:xfrm>
        </p:spPr>
        <p:txBody>
          <a:bodyPr/>
          <a:lstStyle/>
          <a:p>
            <a:pPr>
              <a:lnSpc>
                <a:spcPct val="150000"/>
              </a:lnSpc>
              <a:spcAft>
                <a:spcPts val="800"/>
              </a:spcAft>
            </a:pPr>
            <a:r>
              <a:rPr lang="es-ES" sz="3600" dirty="0">
                <a:ln>
                  <a:noFill/>
                </a:ln>
                <a:solidFill>
                  <a:srgbClr val="000000"/>
                </a:solidFill>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El apoyo médico me mantiene vivo.</a:t>
            </a:r>
          </a:p>
          <a:p>
            <a:pPr>
              <a:lnSpc>
                <a:spcPct val="150000"/>
              </a:lnSpc>
              <a:spcAft>
                <a:spcPts val="800"/>
              </a:spcAft>
            </a:pPr>
            <a:r>
              <a:rPr lang="es-ES" sz="3600" dirty="0">
                <a:ln>
                  <a:noFill/>
                </a:ln>
                <a:solidFill>
                  <a:srgbClr val="000000"/>
                </a:solidFill>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Pero es el apoyo psicológico y social </a:t>
            </a:r>
          </a:p>
          <a:p>
            <a:pPr>
              <a:lnSpc>
                <a:spcPct val="150000"/>
              </a:lnSpc>
              <a:spcAft>
                <a:spcPts val="800"/>
              </a:spcAft>
            </a:pPr>
            <a:r>
              <a:rPr lang="es-ES" sz="3600" dirty="0">
                <a:ln>
                  <a:noFill/>
                </a:ln>
                <a:solidFill>
                  <a:srgbClr val="000000"/>
                </a:solidFill>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el que me hace vivir </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8" name="Text Placeholder 7">
            <a:extLst>
              <a:ext uri="{FF2B5EF4-FFF2-40B4-BE49-F238E27FC236}">
                <a16:creationId xmlns:a16="http://schemas.microsoft.com/office/drawing/2014/main" id="{806F0424-6E25-B64F-AF72-3C86E6DE57A0}"/>
              </a:ext>
            </a:extLst>
          </p:cNvPr>
          <p:cNvSpPr>
            <a:spLocks noGrp="1"/>
          </p:cNvSpPr>
          <p:nvPr>
            <p:ph type="body" sz="quarter" idx="25"/>
          </p:nvPr>
        </p:nvSpPr>
        <p:spPr/>
        <p:txBody>
          <a:bodyPr/>
          <a:lstStyle/>
          <a:p>
            <a:r>
              <a:rPr lang="en-US" dirty="0"/>
              <a:t>“</a:t>
            </a:r>
          </a:p>
        </p:txBody>
      </p:sp>
      <p:sp>
        <p:nvSpPr>
          <p:cNvPr id="9" name="Text Placeholder 8">
            <a:extLst>
              <a:ext uri="{FF2B5EF4-FFF2-40B4-BE49-F238E27FC236}">
                <a16:creationId xmlns:a16="http://schemas.microsoft.com/office/drawing/2014/main" id="{4A980DE9-36B3-1E47-A5B8-7A8EA19E115C}"/>
              </a:ext>
            </a:extLst>
          </p:cNvPr>
          <p:cNvSpPr>
            <a:spLocks noGrp="1"/>
          </p:cNvSpPr>
          <p:nvPr>
            <p:ph type="body" sz="quarter" idx="26"/>
          </p:nvPr>
        </p:nvSpPr>
        <p:spPr>
          <a:xfrm>
            <a:off x="4998128" y="4203893"/>
            <a:ext cx="592381" cy="684000"/>
          </a:xfrm>
        </p:spPr>
        <p:txBody>
          <a:bodyPr/>
          <a:lstStyle/>
          <a:p>
            <a:endParaRPr lang="en-US" dirty="0"/>
          </a:p>
        </p:txBody>
      </p:sp>
      <p:sp>
        <p:nvSpPr>
          <p:cNvPr id="2" name="Text Placeholder 1">
            <a:extLst>
              <a:ext uri="{FF2B5EF4-FFF2-40B4-BE49-F238E27FC236}">
                <a16:creationId xmlns:a16="http://schemas.microsoft.com/office/drawing/2014/main" id="{2065D9A2-E6DF-4141-B432-B4E7BEBCDC05}"/>
              </a:ext>
            </a:extLst>
          </p:cNvPr>
          <p:cNvSpPr>
            <a:spLocks noGrp="1"/>
          </p:cNvSpPr>
          <p:nvPr>
            <p:ph type="body" sz="quarter" idx="18"/>
          </p:nvPr>
        </p:nvSpPr>
        <p:spPr>
          <a:xfrm>
            <a:off x="4839620" y="5527036"/>
            <a:ext cx="3192291" cy="684000"/>
          </a:xfrm>
        </p:spPr>
        <p:txBody>
          <a:bodyPr/>
          <a:lstStyle/>
          <a:p>
            <a:endParaRPr lang="en-GB" dirty="0"/>
          </a:p>
          <a:p>
            <a:pPr>
              <a:lnSpc>
                <a:spcPct val="150000"/>
              </a:lnSpc>
            </a:pPr>
            <a:r>
              <a:rPr lang="en-GB" sz="4000" dirty="0"/>
              <a:t>Patient Blog 2019 </a:t>
            </a:r>
          </a:p>
          <a:p>
            <a:pPr>
              <a:lnSpc>
                <a:spcPct val="150000"/>
              </a:lnSpc>
            </a:pPr>
            <a:r>
              <a:rPr lang="en-GB" sz="1600" dirty="0">
                <a:hlinkClick r:id="rId2"/>
              </a:rPr>
              <a:t>https://q.health.org.uk/blog-post/q-visit-learning-more-about-social-prescribing-with-live-well-greenwich/</a:t>
            </a:r>
            <a:r>
              <a:rPr lang="en-GB" sz="1600" dirty="0"/>
              <a:t> </a:t>
            </a:r>
          </a:p>
          <a:p>
            <a:pPr>
              <a:lnSpc>
                <a:spcPct val="150000"/>
              </a:lnSpc>
            </a:pPr>
            <a:endParaRPr lang="en-GB" sz="4000" dirty="0"/>
          </a:p>
        </p:txBody>
      </p:sp>
    </p:spTree>
    <p:extLst>
      <p:ext uri="{BB962C8B-B14F-4D97-AF65-F5344CB8AC3E}">
        <p14:creationId xmlns:p14="http://schemas.microsoft.com/office/powerpoint/2010/main" val="1909015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178211" y="1207364"/>
            <a:ext cx="11625100" cy="5107433"/>
          </a:xfrm>
        </p:spPr>
        <p:txBody>
          <a:bodyPr numCol="2">
            <a:normAutofit fontScale="25000" lnSpcReduction="20000"/>
          </a:bodyPr>
          <a:lstStyle/>
          <a:p>
            <a:pPr marL="457200">
              <a:lnSpc>
                <a:spcPct val="170000"/>
              </a:lnSpc>
            </a:pPr>
            <a:r>
              <a:rPr lang="es-ES" sz="4400" b="1" dirty="0">
                <a:ln>
                  <a:noFill/>
                </a:ln>
                <a:solidFill>
                  <a:srgbClr val="000000"/>
                </a:solidFill>
                <a:latin typeface="Josefin Sans" pitchFamily="2" charset="0"/>
                <a:ea typeface="Times New Roman" panose="02020603050405020304" pitchFamily="18" charset="0"/>
                <a:cs typeface="Calibri" panose="020F0502020204030204" pitchFamily="34" charset="0"/>
              </a:rPr>
              <a:t>Redefinir y considerar las preguntas clave</a:t>
            </a:r>
          </a:p>
          <a:p>
            <a:pPr marL="457200" algn="just">
              <a:lnSpc>
                <a:spcPct val="170000"/>
              </a:lnSpc>
            </a:pPr>
            <a:r>
              <a:rPr lang="es-ES" sz="4400" dirty="0">
                <a:ln>
                  <a:noFill/>
                </a:ln>
                <a:solidFill>
                  <a:srgbClr val="000000"/>
                </a:solidFill>
                <a:latin typeface="Josefin Sans" pitchFamily="2" charset="0"/>
                <a:ea typeface="Times New Roman" panose="02020603050405020304" pitchFamily="18" charset="0"/>
                <a:cs typeface="Calibri" panose="020F0502020204030204" pitchFamily="34" charset="0"/>
              </a:rPr>
              <a:t>En el Módulo 2, el curso de formación para profesionales de la salud y la asistencia se basará en la introducción a la prescripción social y en la exploración de los elementos clave detallados en el Módulo 1. Tratando de reencuadrar los elementos clave de los modelos ya establecidos en el sector sanitario, como la coproducción, la gestión de las expectativas y los modelos escalonados de atención</a:t>
            </a:r>
            <a:r>
              <a:rPr lang="en-GB" sz="4400" dirty="0">
                <a:ln>
                  <a:noFill/>
                </a:ln>
                <a:solidFill>
                  <a:srgbClr val="000000"/>
                </a:solidFill>
                <a:latin typeface="Josefin Sans" pitchFamily="2" charset="0"/>
                <a:ea typeface="Times New Roman" panose="02020603050405020304" pitchFamily="18" charset="0"/>
                <a:cs typeface="Calibri" panose="020F0502020204030204" pitchFamily="34" charset="0"/>
              </a:rPr>
              <a:t>. </a:t>
            </a:r>
          </a:p>
          <a:p>
            <a:pPr marL="457200" algn="just">
              <a:lnSpc>
                <a:spcPct val="170000"/>
              </a:lnSpc>
            </a:pPr>
            <a:r>
              <a:rPr lang="es-ES" sz="4400" dirty="0">
                <a:ln>
                  <a:noFill/>
                </a:ln>
                <a:solidFill>
                  <a:srgbClr val="000000"/>
                </a:solidFill>
                <a:latin typeface="Josefin Sans" pitchFamily="2" charset="0"/>
                <a:ea typeface="Times New Roman" panose="02020603050405020304" pitchFamily="18" charset="0"/>
                <a:cs typeface="Calibri" panose="020F0502020204030204" pitchFamily="34" charset="0"/>
              </a:rPr>
              <a:t>Proporcionar así una mayor comprensión de las vías de atención holística y las medidas preventivas que pueden ayudar a los pacientes/usuarios de los servicios a gestionar eficazmente las condiciones de salud, incluida la salud mental, las necesidades complejas y el aislamiento social. Establecer una cultura de colaboración con nuevas oportunidades, en la que todos los sectores contribuyan, para generar una visión y un objetivo estratégicos que permitan ofrecer una prestación de servicios de alta calidad.</a:t>
            </a:r>
          </a:p>
          <a:p>
            <a:pPr marL="457200" algn="just">
              <a:lnSpc>
                <a:spcPct val="170000"/>
              </a:lnSpc>
            </a:pPr>
            <a:r>
              <a:rPr lang="es-ES" sz="4400" dirty="0">
                <a:latin typeface="Josefin Sans" pitchFamily="2" charset="0"/>
                <a:ea typeface="Calibri" panose="020F0502020204030204" pitchFamily="34" charset="0"/>
                <a:cs typeface="Times New Roman" panose="02020603050405020304" pitchFamily="18" charset="0"/>
              </a:rPr>
              <a:t>En este módulo, el curso de formación para profesionales sanitarios explorará estas cuestiones, con la ayuda de una narración en torno a los términos clave, con vídeos y estudios de casos para ilustrar y consolidar el aprendizaje.  El módulo tratará de responder a cualquier pregunta que pueda tener:</a:t>
            </a:r>
          </a:p>
          <a:p>
            <a:pPr marL="457200">
              <a:lnSpc>
                <a:spcPct val="170000"/>
              </a:lnSpc>
            </a:pPr>
            <a:endParaRPr lang="es-ES" sz="4400" dirty="0">
              <a:latin typeface="Josefin Sans" pitchFamily="2" charset="0"/>
              <a:ea typeface="Calibri" panose="020F0502020204030204" pitchFamily="34" charset="0"/>
              <a:cs typeface="Times New Roman" panose="02020603050405020304" pitchFamily="18" charset="0"/>
            </a:endParaRPr>
          </a:p>
          <a:p>
            <a:pPr marL="457200">
              <a:lnSpc>
                <a:spcPct val="170000"/>
              </a:lnSpc>
            </a:pPr>
            <a:endParaRPr lang="es-ES" sz="4400" dirty="0">
              <a:latin typeface="Josefin Sans" pitchFamily="2" charset="0"/>
              <a:ea typeface="Calibri" panose="020F0502020204030204" pitchFamily="34" charset="0"/>
              <a:cs typeface="Times New Roman" panose="02020603050405020304" pitchFamily="18" charset="0"/>
            </a:endParaRPr>
          </a:p>
          <a:p>
            <a:pPr marL="1028700" lvl="1" indent="-342900">
              <a:lnSpc>
                <a:spcPct val="170000"/>
              </a:lnSpc>
              <a:buFont typeface="Symbol" panose="05050102010706020507" pitchFamily="18" charset="2"/>
              <a:buChar char=""/>
            </a:pPr>
            <a:r>
              <a:rPr lang="es-ES" sz="4400" dirty="0">
                <a:effectLst/>
                <a:latin typeface="Josefin Sans" pitchFamily="2" charset="0"/>
                <a:ea typeface="Calibri" panose="020F0502020204030204" pitchFamily="34" charset="0"/>
                <a:cs typeface="Times New Roman" panose="02020603050405020304" pitchFamily="18" charset="0"/>
              </a:rPr>
              <a:t>¿Por qué tengo que participar?</a:t>
            </a:r>
          </a:p>
          <a:p>
            <a:pPr marL="1028700" lvl="1" indent="-342900">
              <a:lnSpc>
                <a:spcPct val="170000"/>
              </a:lnSpc>
              <a:buFont typeface="Symbol" panose="05050102010706020507" pitchFamily="18" charset="2"/>
              <a:buChar char=""/>
            </a:pPr>
            <a:r>
              <a:rPr lang="es-ES" sz="4400" dirty="0">
                <a:effectLst/>
                <a:latin typeface="Josefin Sans" pitchFamily="2" charset="0"/>
                <a:ea typeface="Calibri" panose="020F0502020204030204" pitchFamily="34" charset="0"/>
                <a:cs typeface="Times New Roman" panose="02020603050405020304" pitchFamily="18" charset="0"/>
              </a:rPr>
              <a:t>¿Cómo sé que se hará un seguimiento de la derivación que hago a un trabajador de enlace?</a:t>
            </a:r>
          </a:p>
          <a:p>
            <a:pPr marL="1028700" lvl="1" indent="-342900">
              <a:lnSpc>
                <a:spcPct val="170000"/>
              </a:lnSpc>
              <a:buFont typeface="Symbol" panose="05050102010706020507" pitchFamily="18" charset="2"/>
              <a:buChar char=""/>
            </a:pPr>
            <a:r>
              <a:rPr lang="es-ES" sz="4400" dirty="0">
                <a:effectLst/>
                <a:latin typeface="Josefin Sans" pitchFamily="2" charset="0"/>
                <a:ea typeface="Calibri" panose="020F0502020204030204" pitchFamily="34" charset="0"/>
                <a:cs typeface="Times New Roman" panose="02020603050405020304" pitchFamily="18" charset="0"/>
              </a:rPr>
              <a:t>¿Cómo puedo informarme sobre las oportunidades de prescripción social en mi zona?</a:t>
            </a:r>
          </a:p>
          <a:p>
            <a:pPr marL="1028700" lvl="1" indent="-342900">
              <a:lnSpc>
                <a:spcPct val="170000"/>
              </a:lnSpc>
              <a:buFont typeface="Symbol" panose="05050102010706020507" pitchFamily="18" charset="2"/>
              <a:buChar char=""/>
            </a:pPr>
            <a:r>
              <a:rPr lang="es-ES" sz="4400" dirty="0">
                <a:effectLst/>
                <a:latin typeface="Josefin Sans" pitchFamily="2" charset="0"/>
                <a:ea typeface="Calibri" panose="020F0502020204030204" pitchFamily="34" charset="0"/>
                <a:cs typeface="Times New Roman" panose="02020603050405020304" pitchFamily="18" charset="0"/>
              </a:rPr>
              <a:t>¿Puede la prescripción social colmar las lagunas?</a:t>
            </a:r>
          </a:p>
          <a:p>
            <a:pPr lvl="1" indent="0" algn="just">
              <a:lnSpc>
                <a:spcPct val="170000"/>
              </a:lnSpc>
              <a:buNone/>
            </a:pPr>
            <a:r>
              <a:rPr lang="es-ES" sz="4400" dirty="0">
                <a:effectLst/>
                <a:latin typeface="Josefin Sans" pitchFamily="2" charset="0"/>
                <a:ea typeface="Calibri" panose="020F0502020204030204" pitchFamily="34" charset="0"/>
                <a:cs typeface="Times New Roman" panose="02020603050405020304" pitchFamily="18" charset="0"/>
              </a:rPr>
              <a:t>El énfasis principal de este módulo será dar un sentido práctico a la prescripción social, reconociendo plenamente que no se puede esperar que los profesionales tengan un conocimiento actualizado de los recursos locales, pero a través de la utilización de los contactos con los trabajadores locales de enlace se mantendrán informados de los servicios disponibles en la comunidad local y más amplia.</a:t>
            </a:r>
            <a:endParaRPr lang="en-GB" sz="42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700" dirty="0">
              <a:effectLst/>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88620"/>
            <a:ext cx="10512420" cy="628649"/>
          </a:xfrm>
        </p:spPr>
        <p:txBody>
          <a:bodyPr/>
          <a:lstStyle/>
          <a:p>
            <a:pPr algn="ctr"/>
            <a:r>
              <a:rPr lang="en-US" dirty="0" err="1"/>
              <a:t>Reencuadrar</a:t>
            </a:r>
            <a:r>
              <a:rPr lang="en-US" dirty="0"/>
              <a:t> la </a:t>
            </a:r>
            <a:r>
              <a:rPr lang="en-US" dirty="0" err="1"/>
              <a:t>conversación</a:t>
            </a:r>
            <a:r>
              <a:rPr lang="en-US" dirty="0"/>
              <a:t> [rac1]</a:t>
            </a:r>
          </a:p>
          <a:p>
            <a:pPr algn="ctr"/>
            <a:endParaRPr lang="en-US" dirty="0"/>
          </a:p>
        </p:txBody>
      </p:sp>
      <p:pic>
        <p:nvPicPr>
          <p:cNvPr id="6" name="Picture 5" descr="Text, logo&#10;&#10;Description automatically generated">
            <a:extLst>
              <a:ext uri="{FF2B5EF4-FFF2-40B4-BE49-F238E27FC236}">
                <a16:creationId xmlns:a16="http://schemas.microsoft.com/office/drawing/2014/main" id="{23E754BB-410F-170B-B63D-78771FD712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022" y="4819774"/>
            <a:ext cx="1947333" cy="1422383"/>
          </a:xfrm>
          <a:prstGeom prst="rect">
            <a:avLst/>
          </a:prstGeom>
        </p:spPr>
      </p:pic>
    </p:spTree>
    <p:extLst>
      <p:ext uri="{BB962C8B-B14F-4D97-AF65-F5344CB8AC3E}">
        <p14:creationId xmlns:p14="http://schemas.microsoft.com/office/powerpoint/2010/main" val="1329552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713213" y="973017"/>
            <a:ext cx="10765573" cy="5406391"/>
          </a:xfrm>
        </p:spPr>
        <p:txBody>
          <a:bodyPr numCol="2" spcCol="180000">
            <a:normAutofit fontScale="25000" lnSpcReduction="20000"/>
          </a:bodyPr>
          <a:lstStyle/>
          <a:p>
            <a:pPr>
              <a:lnSpc>
                <a:spcPct val="170000"/>
              </a:lnSpc>
              <a:spcAft>
                <a:spcPts val="800"/>
              </a:spcAft>
            </a:pPr>
            <a:r>
              <a:rPr lang="en-GB" sz="5600" b="1" dirty="0" err="1">
                <a:latin typeface="Josefin Sans" pitchFamily="2" charset="0"/>
                <a:ea typeface="Times New Roman" panose="02020603050405020304" pitchFamily="18" charset="0"/>
                <a:cs typeface="Calibri" panose="020F0502020204030204" pitchFamily="34" charset="0"/>
              </a:rPr>
              <a:t>Modelo</a:t>
            </a:r>
            <a:r>
              <a:rPr lang="en-GB" sz="5600" b="1" dirty="0">
                <a:latin typeface="Josefin Sans" pitchFamily="2" charset="0"/>
                <a:ea typeface="Times New Roman" panose="02020603050405020304" pitchFamily="18" charset="0"/>
                <a:cs typeface="Calibri" panose="020F0502020204030204" pitchFamily="34" charset="0"/>
              </a:rPr>
              <a:t> </a:t>
            </a:r>
            <a:r>
              <a:rPr lang="en-GB" sz="5600" b="1" dirty="0" err="1">
                <a:latin typeface="Josefin Sans" pitchFamily="2" charset="0"/>
                <a:ea typeface="Times New Roman" panose="02020603050405020304" pitchFamily="18" charset="0"/>
                <a:cs typeface="Calibri" panose="020F0502020204030204" pitchFamily="34" charset="0"/>
              </a:rPr>
              <a:t>biopsicosocial</a:t>
            </a:r>
            <a:r>
              <a:rPr lang="en-GB" sz="5600" b="1" dirty="0">
                <a:latin typeface="Josefin Sans" pitchFamily="2" charset="0"/>
                <a:ea typeface="Times New Roman" panose="02020603050405020304" pitchFamily="18" charset="0"/>
                <a:cs typeface="Calibri" panose="020F0502020204030204" pitchFamily="34" charset="0"/>
              </a:rPr>
              <a:t> </a:t>
            </a:r>
          </a:p>
          <a:p>
            <a:pPr algn="just">
              <a:lnSpc>
                <a:spcPct val="170000"/>
              </a:lnSpc>
              <a:spcAft>
                <a:spcPts val="800"/>
              </a:spcAft>
            </a:pPr>
            <a:r>
              <a:rPr lang="es-ES" sz="4800" dirty="0">
                <a:effectLst/>
                <a:latin typeface="Josefin Sans" pitchFamily="2" charset="0"/>
                <a:ea typeface="Times New Roman" panose="02020603050405020304" pitchFamily="18" charset="0"/>
                <a:cs typeface="Calibri" panose="020F0502020204030204" pitchFamily="34" charset="0"/>
              </a:rPr>
              <a:t>Los médicos de cabecera y otros profesionales están familiarizados con el modelo biopsicosocial de atención sanitaria. Según este concepto, las interacciones entre la composición genética de las personas (biología), la salud mental y la personalidad (psicología), y el entorno sociocultural (mundo social) contribuyen a la experiencia de salud o enfermedad del individuo. El entorno sociocultural es cada vez más importante en la prestación de asistencia sanitaria, y la prescripción social se basa en este modelo utilizando los activos de la comunidad local</a:t>
            </a:r>
            <a:r>
              <a:rPr lang="en-GB" sz="4800" dirty="0">
                <a:effectLst/>
                <a:latin typeface="Josefin Sans" pitchFamily="2" charset="0"/>
                <a:ea typeface="Times New Roman" panose="02020603050405020304" pitchFamily="18" charset="0"/>
                <a:cs typeface="Calibri" panose="020F0502020204030204" pitchFamily="34" charset="0"/>
              </a:rPr>
              <a:t>.</a:t>
            </a:r>
            <a:endParaRPr lang="en-GB" sz="4800" dirty="0">
              <a:latin typeface="Josefin Sans" pitchFamily="2" charset="0"/>
              <a:ea typeface="Times New Roman" panose="02020603050405020304" pitchFamily="18" charset="0"/>
              <a:cs typeface="Calibri" panose="020F0502020204030204" pitchFamily="34" charset="0"/>
            </a:endParaRPr>
          </a:p>
          <a:p>
            <a:pPr algn="just">
              <a:lnSpc>
                <a:spcPct val="170000"/>
              </a:lnSpc>
              <a:spcAft>
                <a:spcPts val="800"/>
              </a:spcAft>
            </a:pPr>
            <a:r>
              <a:rPr lang="es-ES" sz="4800" dirty="0">
                <a:effectLst/>
                <a:latin typeface="Josefin Sans" pitchFamily="2" charset="0"/>
                <a:ea typeface="Times New Roman" panose="02020603050405020304" pitchFamily="18" charset="0"/>
                <a:cs typeface="Calibri" panose="020F0502020204030204" pitchFamily="34" charset="0"/>
              </a:rPr>
              <a:t>Los médicos de cabecera y el personal sanitario pueden disponer de una opción de derivación no médica que funciona junto a los tratamientos médicos existentes. Las derivaciones incluyen a personas con problemas de salud mental leves o de larga duración, necesidades complejas, personas socialmente aisladas y aquellas que acuden con frecuencia a la atención sanitaria primaria o secundaria. Las salidas y los recursos comunitarios permiten una dimensión adicional a las vías de derivación. El paciente está conectado a los servicios comunitarios para el mantenimiento de los niveles actuales de aptitud física, o puede actuar como una intervención de paso hacia abajo una vez que una intervención clínica ha terminado o como una intervención de parada durante el período de espera para una intervención clínica.</a:t>
            </a:r>
            <a:endParaRPr lang="en-GB" sz="4800" dirty="0">
              <a:effectLst/>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r>
              <a:rPr lang="es-ES" sz="4800" b="1" dirty="0">
                <a:effectLst/>
                <a:latin typeface="Calibri" panose="020F0502020204030204" pitchFamily="34" charset="0"/>
                <a:ea typeface="Calibri" panose="020F0502020204030204" pitchFamily="34" charset="0"/>
                <a:cs typeface="Times New Roman" panose="02020603050405020304" pitchFamily="18" charset="0"/>
              </a:rPr>
              <a:t>¿Puede la prescripción social rellenar las lagunas existentes?</a:t>
            </a:r>
          </a:p>
          <a:p>
            <a:pPr>
              <a:lnSpc>
                <a:spcPct val="170000"/>
              </a:lnSpc>
            </a:pPr>
            <a:r>
              <a:rPr lang="en-GB" sz="4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https://www.cambridge.org/core/journals/primary-health-care-research-and-development/article/can-social-prescribing-provide-the-missing-link/9AEB484609AADB9EAA480D42E301700F</a:t>
            </a:r>
            <a:endParaRPr lang="en-GB" sz="4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pPr>
            <a:r>
              <a:rPr lang="es-ES" sz="4800" b="1" dirty="0">
                <a:effectLst/>
                <a:latin typeface="Calibri" panose="020F0502020204030204" pitchFamily="34" charset="0"/>
                <a:ea typeface="Calibri" panose="020F0502020204030204" pitchFamily="34" charset="0"/>
                <a:cs typeface="Times New Roman" panose="02020603050405020304" pitchFamily="18" charset="0"/>
              </a:rPr>
              <a:t>El sentido de la prescripción social </a:t>
            </a:r>
            <a:r>
              <a:rPr lang="en-GB" sz="4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https://westminsterresearch.westminster.ac.uk/download/f3cf4b949511304f762bdec137844251031072697ae511a462eac9150d6ba8e0/1340196/Making-sense-of-social-prescribing%202017.pdf</a:t>
            </a:r>
            <a:r>
              <a:rPr lang="en-GB" sz="4800" dirty="0">
                <a:latin typeface="Calibri" panose="020F0502020204030204" pitchFamily="34" charset="0"/>
                <a:ea typeface="Calibri" panose="020F0502020204030204" pitchFamily="34" charset="0"/>
                <a:cs typeface="Times New Roman" panose="02020603050405020304" pitchFamily="18" charset="0"/>
              </a:rPr>
              <a:t> </a:t>
            </a:r>
          </a:p>
          <a:p>
            <a:pPr>
              <a:lnSpc>
                <a:spcPct val="170000"/>
              </a:lnSpc>
              <a:spcAft>
                <a:spcPts val="800"/>
              </a:spcAft>
            </a:pP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70000"/>
              </a:lnSpc>
            </a:pPr>
            <a:endParaRPr lang="en-GB" sz="48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n-GB" sz="48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13981"/>
            <a:ext cx="10512420" cy="817589"/>
          </a:xfrm>
        </p:spPr>
        <p:txBody>
          <a:bodyPr/>
          <a:lstStyle/>
          <a:p>
            <a:pPr algn="ctr"/>
            <a:r>
              <a:rPr lang="en-US" dirty="0" err="1"/>
              <a:t>Reencuadrar</a:t>
            </a:r>
            <a:r>
              <a:rPr lang="en-US" dirty="0"/>
              <a:t> la </a:t>
            </a:r>
            <a:r>
              <a:rPr lang="en-US" dirty="0" err="1"/>
              <a:t>conversación</a:t>
            </a:r>
            <a:endParaRPr lang="en-US" dirty="0"/>
          </a:p>
        </p:txBody>
      </p:sp>
      <p:pic>
        <p:nvPicPr>
          <p:cNvPr id="5" name="Picture 4" descr="Icon&#10;&#10;Description automatically generated with low confidence">
            <a:extLst>
              <a:ext uri="{FF2B5EF4-FFF2-40B4-BE49-F238E27FC236}">
                <a16:creationId xmlns:a16="http://schemas.microsoft.com/office/drawing/2014/main" id="{C2D1F1C8-0939-4DBB-BFF3-8DB092ACD3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1939" y="4205246"/>
            <a:ext cx="1776847" cy="2274902"/>
          </a:xfrm>
          <a:prstGeom prst="rect">
            <a:avLst/>
          </a:prstGeom>
        </p:spPr>
      </p:pic>
    </p:spTree>
    <p:extLst>
      <p:ext uri="{BB962C8B-B14F-4D97-AF65-F5344CB8AC3E}">
        <p14:creationId xmlns:p14="http://schemas.microsoft.com/office/powerpoint/2010/main" val="28837134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err="1"/>
              <a:t>Codiseño</a:t>
            </a:r>
            <a:r>
              <a:rPr lang="en-US" dirty="0"/>
              <a:t> y </a:t>
            </a:r>
            <a:r>
              <a:rPr lang="en-US" dirty="0" err="1"/>
              <a:t>Coproducción</a:t>
            </a:r>
            <a:r>
              <a:rPr lang="en-US" dirty="0"/>
              <a:t> [RAC2]</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p:txBody>
          <a:bodyPr numCol="2" spcCol="180000">
            <a:normAutofit/>
          </a:bodyPr>
          <a:lstStyle/>
          <a:p>
            <a:pPr algn="just">
              <a:lnSpc>
                <a:spcPct val="150000"/>
              </a:lnSpc>
              <a:spcAft>
                <a:spcPts val="800"/>
              </a:spcAft>
            </a:pPr>
            <a:r>
              <a:rPr lang="es-ES" sz="1200" dirty="0">
                <a:effectLst/>
                <a:latin typeface="Josefin Sans" pitchFamily="2" charset="0"/>
                <a:ea typeface="Times New Roman" panose="02020603050405020304" pitchFamily="18" charset="0"/>
                <a:cs typeface="Calibri" panose="020F0502020204030204" pitchFamily="34" charset="0"/>
              </a:rPr>
              <a:t>En la siguiente sección exploraremos más a fondo los conceptos clave que ya están en acción dentro de los entornos profesionales de la salud y la atención, y añadiremos la dimensión adicional que permite una prescripción social eficaz e impactante.</a:t>
            </a:r>
          </a:p>
          <a:p>
            <a:pPr algn="just">
              <a:lnSpc>
                <a:spcPct val="150000"/>
              </a:lnSpc>
              <a:spcAft>
                <a:spcPts val="800"/>
              </a:spcAft>
            </a:pPr>
            <a:r>
              <a:rPr lang="es-ES" sz="1200" dirty="0">
                <a:effectLst/>
                <a:latin typeface="Josefin Sans" pitchFamily="2" charset="0"/>
                <a:ea typeface="Times New Roman" panose="02020603050405020304" pitchFamily="18" charset="0"/>
                <a:cs typeface="Calibri" panose="020F0502020204030204" pitchFamily="34" charset="0"/>
              </a:rPr>
              <a:t>La siguiente definición resume estos conceptos de forma práctica:</a:t>
            </a:r>
            <a:r>
              <a:rPr lang="en-GB" sz="1200" dirty="0">
                <a:effectLst/>
                <a:latin typeface="Josefin Sans" pitchFamily="2" charset="0"/>
                <a:ea typeface="Times New Roman" panose="02020603050405020304" pitchFamily="18" charset="0"/>
                <a:cs typeface="Calibri" panose="020F0502020204030204" pitchFamily="34" charset="0"/>
              </a:rPr>
              <a:t>:</a:t>
            </a:r>
            <a:endParaRPr lang="en-GB" sz="1200" dirty="0">
              <a:effectLst/>
              <a:latin typeface="Josefin Sans" pitchFamily="2" charset="0"/>
              <a:ea typeface="Calibri" panose="020F0502020204030204" pitchFamily="34" charset="0"/>
              <a:cs typeface="Times New Roman" panose="02020603050405020304" pitchFamily="18" charset="0"/>
            </a:endParaRPr>
          </a:p>
          <a:p>
            <a:pPr algn="just">
              <a:lnSpc>
                <a:spcPct val="150000"/>
              </a:lnSpc>
              <a:spcAft>
                <a:spcPts val="800"/>
              </a:spcAft>
            </a:pPr>
            <a:r>
              <a:rPr lang="es-ES" sz="1200" dirty="0">
                <a:solidFill>
                  <a:srgbClr val="202124"/>
                </a:solidFill>
                <a:effectLst/>
                <a:latin typeface="Josefin Sans" pitchFamily="2" charset="0"/>
                <a:ea typeface="Calibri" panose="020F0502020204030204" pitchFamily="34" charset="0"/>
                <a:cs typeface="Calibri" panose="020F0502020204030204" pitchFamily="34" charset="0"/>
              </a:rPr>
              <a:t>"El </a:t>
            </a:r>
            <a:r>
              <a:rPr lang="es-ES" sz="1200" dirty="0" err="1">
                <a:solidFill>
                  <a:srgbClr val="202124"/>
                </a:solidFill>
                <a:effectLst/>
                <a:latin typeface="Josefin Sans" pitchFamily="2" charset="0"/>
                <a:ea typeface="Calibri" panose="020F0502020204030204" pitchFamily="34" charset="0"/>
                <a:cs typeface="Calibri" panose="020F0502020204030204" pitchFamily="34" charset="0"/>
              </a:rPr>
              <a:t>codiseño</a:t>
            </a:r>
            <a:r>
              <a:rPr lang="es-ES" sz="1200" dirty="0">
                <a:solidFill>
                  <a:srgbClr val="202124"/>
                </a:solidFill>
                <a:effectLst/>
                <a:latin typeface="Josefin Sans" pitchFamily="2" charset="0"/>
                <a:ea typeface="Calibri" panose="020F0502020204030204" pitchFamily="34" charset="0"/>
                <a:cs typeface="Calibri" panose="020F0502020204030204" pitchFamily="34" charset="0"/>
              </a:rPr>
              <a:t> es un intento de definir un problema y luego definir una solución; la coproducción es el intento de poner en práctica la solución propuesta; la </a:t>
            </a:r>
            <a:r>
              <a:rPr lang="es-ES" sz="1200" dirty="0" err="1">
                <a:solidFill>
                  <a:srgbClr val="202124"/>
                </a:solidFill>
                <a:effectLst/>
                <a:latin typeface="Josefin Sans" pitchFamily="2" charset="0"/>
                <a:ea typeface="Calibri" panose="020F0502020204030204" pitchFamily="34" charset="0"/>
                <a:cs typeface="Calibri" panose="020F0502020204030204" pitchFamily="34" charset="0"/>
              </a:rPr>
              <a:t>cocreación</a:t>
            </a:r>
            <a:r>
              <a:rPr lang="es-ES" sz="1200" dirty="0">
                <a:solidFill>
                  <a:srgbClr val="202124"/>
                </a:solidFill>
                <a:effectLst/>
                <a:latin typeface="Josefin Sans" pitchFamily="2" charset="0"/>
                <a:ea typeface="Calibri" panose="020F0502020204030204" pitchFamily="34" charset="0"/>
                <a:cs typeface="Calibri" panose="020F0502020204030204" pitchFamily="34" charset="0"/>
              </a:rPr>
              <a:t> es el proceso por el cual las personas hacen ambas cosas".</a:t>
            </a:r>
            <a:endParaRPr lang="en-GB" sz="1200" dirty="0">
              <a:latin typeface="Josefin Sans" pitchFamily="2" charset="0"/>
              <a:ea typeface="Calibri" panose="020F0502020204030204" pitchFamily="34" charset="0"/>
            </a:endParaRPr>
          </a:p>
          <a:p>
            <a:pPr algn="just">
              <a:lnSpc>
                <a:spcPct val="150000"/>
              </a:lnSpc>
            </a:pPr>
            <a:r>
              <a:rPr lang="en-GB" sz="1200" dirty="0">
                <a:effectLst/>
                <a:latin typeface="Josefin Sans" pitchFamily="2" charset="0"/>
                <a:ea typeface="Calibri" panose="020F0502020204030204" pitchFamily="34" charset="0"/>
              </a:rPr>
              <a:t> </a:t>
            </a:r>
            <a:r>
              <a:rPr lang="en-GB" sz="1200" u="sng" dirty="0">
                <a:solidFill>
                  <a:srgbClr val="0563C1"/>
                </a:solidFill>
                <a:effectLst/>
                <a:latin typeface="Josefin Sans" pitchFamily="2" charset="0"/>
                <a:ea typeface="Calibri" panose="020F0502020204030204" pitchFamily="34" charset="0"/>
                <a:cs typeface="Calibri" panose="020F0502020204030204" pitchFamily="34" charset="0"/>
                <a:hlinkClick r:id="rId2"/>
              </a:rPr>
              <a:t>https://www.stakeholderdesign.com/co-production-versus-co-design-what-is-the-difference/#:~:text=Co%2Ddesign%20is%20an%20attempt,by%20which%20people%20do%20both</a:t>
            </a:r>
            <a:endParaRPr lang="en-GB" sz="1200" u="sng" dirty="0">
              <a:solidFill>
                <a:srgbClr val="0563C1"/>
              </a:solidFill>
              <a:effectLst/>
              <a:latin typeface="Josefin Sans" pitchFamily="2" charset="0"/>
              <a:ea typeface="Calibri" panose="020F0502020204030204" pitchFamily="34" charset="0"/>
              <a:cs typeface="Calibri" panose="020F0502020204030204" pitchFamily="34" charset="0"/>
            </a:endParaRPr>
          </a:p>
          <a:p>
            <a:pPr algn="just">
              <a:lnSpc>
                <a:spcPct val="150000"/>
              </a:lnSpc>
            </a:pPr>
            <a:endParaRPr lang="en-GB" sz="1200" dirty="0">
              <a:effectLst/>
              <a:latin typeface="Josefin Sans" pitchFamily="2" charset="0"/>
              <a:ea typeface="Calibri" panose="020F0502020204030204" pitchFamily="34" charset="0"/>
              <a:cs typeface="Times New Roman" panose="02020603050405020304" pitchFamily="18" charset="0"/>
            </a:endParaRPr>
          </a:p>
          <a:p>
            <a:pPr algn="just">
              <a:lnSpc>
                <a:spcPct val="150000"/>
              </a:lnSpc>
            </a:pPr>
            <a:r>
              <a:rPr lang="es-ES" sz="1200" dirty="0">
                <a:effectLst/>
                <a:latin typeface="Josefin Sans" pitchFamily="2" charset="0"/>
                <a:ea typeface="Calibri" panose="020F0502020204030204" pitchFamily="34" charset="0"/>
                <a:cs typeface="Times New Roman" panose="02020603050405020304" pitchFamily="18" charset="0"/>
              </a:rPr>
              <a:t>Los conceptos de </a:t>
            </a:r>
            <a:r>
              <a:rPr lang="es-ES" sz="1200" dirty="0" err="1">
                <a:effectLst/>
                <a:latin typeface="Josefin Sans" pitchFamily="2" charset="0"/>
                <a:ea typeface="Calibri" panose="020F0502020204030204" pitchFamily="34" charset="0"/>
                <a:cs typeface="Times New Roman" panose="02020603050405020304" pitchFamily="18" charset="0"/>
              </a:rPr>
              <a:t>codiseño</a:t>
            </a:r>
            <a:r>
              <a:rPr lang="es-ES" sz="1200" dirty="0">
                <a:effectLst/>
                <a:latin typeface="Josefin Sans" pitchFamily="2" charset="0"/>
                <a:ea typeface="Calibri" panose="020F0502020204030204" pitchFamily="34" charset="0"/>
                <a:cs typeface="Times New Roman" panose="02020603050405020304" pitchFamily="18" charset="0"/>
              </a:rPr>
              <a:t> y coproducción son fundamentales para la prescripción social y resultan muy familiares para los profesionales sanitarios y asistenciales en su trabajo diario.  En la introducción del curso aludimos y proporcionamos algunos antecedentes de estos conceptos que retomaremos aquí y trataremos de avanzar en la comprensión de la coproducción, que es mutuamente beneficiosa para los pacientes, los profesionales de la salud y la asistencia, junto con las organizaciones comunitarias y voluntarias y las ONG asociadas.  Esta capa de apoyo adicional incorpora la prescripción social en la prestación de asistencia sanitaria.</a:t>
            </a:r>
          </a:p>
          <a:p>
            <a:r>
              <a:rPr lang="en-GB" dirty="0">
                <a:latin typeface="Josefin Sans" pitchFamily="2" charset="0"/>
              </a:rPr>
              <a:t>                             </a:t>
            </a:r>
          </a:p>
        </p:txBody>
      </p:sp>
      <p:pic>
        <p:nvPicPr>
          <p:cNvPr id="8" name="Picture 7">
            <a:extLst>
              <a:ext uri="{FF2B5EF4-FFF2-40B4-BE49-F238E27FC236}">
                <a16:creationId xmlns:a16="http://schemas.microsoft.com/office/drawing/2014/main" id="{8A47868E-EF8C-768C-B414-5B1B219F89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4992" y="4421247"/>
            <a:ext cx="1619250" cy="1857375"/>
          </a:xfrm>
          <a:prstGeom prst="rect">
            <a:avLst/>
          </a:prstGeom>
          <a:noFill/>
          <a:ln>
            <a:noFill/>
          </a:ln>
        </p:spPr>
      </p:pic>
    </p:spTree>
    <p:extLst>
      <p:ext uri="{BB962C8B-B14F-4D97-AF65-F5344CB8AC3E}">
        <p14:creationId xmlns:p14="http://schemas.microsoft.com/office/powerpoint/2010/main" val="178012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219516-A897-C144-A3A9-B1E78CF89CD4}"/>
              </a:ext>
            </a:extLst>
          </p:cNvPr>
          <p:cNvSpPr>
            <a:spLocks noGrp="1"/>
          </p:cNvSpPr>
          <p:nvPr>
            <p:ph type="body" sz="quarter" idx="22"/>
          </p:nvPr>
        </p:nvSpPr>
        <p:spPr>
          <a:xfrm>
            <a:off x="889000" y="660001"/>
            <a:ext cx="2682631" cy="684000"/>
          </a:xfrm>
        </p:spPr>
        <p:txBody>
          <a:bodyPr/>
          <a:lstStyle/>
          <a:p>
            <a:pPr algn="ctr"/>
            <a:r>
              <a:rPr lang="en-US" dirty="0">
                <a:solidFill>
                  <a:srgbClr val="FFC652"/>
                </a:solidFill>
              </a:rPr>
              <a:t>CODISEÑO</a:t>
            </a:r>
          </a:p>
        </p:txBody>
      </p:sp>
      <p:sp>
        <p:nvSpPr>
          <p:cNvPr id="4" name="Text Placeholder 3">
            <a:extLst>
              <a:ext uri="{FF2B5EF4-FFF2-40B4-BE49-F238E27FC236}">
                <a16:creationId xmlns:a16="http://schemas.microsoft.com/office/drawing/2014/main" id="{8CFFD72A-DDDC-5B46-9405-D80147F651A6}"/>
              </a:ext>
            </a:extLst>
          </p:cNvPr>
          <p:cNvSpPr>
            <a:spLocks noGrp="1"/>
          </p:cNvSpPr>
          <p:nvPr>
            <p:ph type="body" sz="quarter" idx="28"/>
          </p:nvPr>
        </p:nvSpPr>
        <p:spPr>
          <a:xfrm>
            <a:off x="1063894" y="1260839"/>
            <a:ext cx="2507737" cy="1011306"/>
          </a:xfrm>
        </p:spPr>
        <p:txBody>
          <a:bodyPr>
            <a:normAutofit fontScale="85000" lnSpcReduction="10000"/>
          </a:bodyPr>
          <a:lstStyle/>
          <a:p>
            <a:pPr algn="ctr"/>
            <a:r>
              <a:rPr lang="es-ES" dirty="0"/>
              <a:t>Es el proceso mediante el cual se define un problema y, por tanto, una solución</a:t>
            </a:r>
            <a:endParaRPr lang="en-US" dirty="0"/>
          </a:p>
        </p:txBody>
      </p:sp>
      <p:sp>
        <p:nvSpPr>
          <p:cNvPr id="5" name="Text Placeholder 4">
            <a:extLst>
              <a:ext uri="{FF2B5EF4-FFF2-40B4-BE49-F238E27FC236}">
                <a16:creationId xmlns:a16="http://schemas.microsoft.com/office/drawing/2014/main" id="{0A17221E-7C5E-B441-AC02-5E88792AD046}"/>
              </a:ext>
            </a:extLst>
          </p:cNvPr>
          <p:cNvSpPr>
            <a:spLocks noGrp="1"/>
          </p:cNvSpPr>
          <p:nvPr>
            <p:ph type="body" sz="quarter" idx="37"/>
          </p:nvPr>
        </p:nvSpPr>
        <p:spPr/>
        <p:txBody>
          <a:bodyPr/>
          <a:lstStyle/>
          <a:p>
            <a:r>
              <a:rPr lang="en-US" dirty="0"/>
              <a:t>02</a:t>
            </a:r>
          </a:p>
        </p:txBody>
      </p:sp>
      <p:sp>
        <p:nvSpPr>
          <p:cNvPr id="6" name="Text Placeholder 5">
            <a:extLst>
              <a:ext uri="{FF2B5EF4-FFF2-40B4-BE49-F238E27FC236}">
                <a16:creationId xmlns:a16="http://schemas.microsoft.com/office/drawing/2014/main" id="{C15022E2-2212-284F-88FE-F035F6FE1178}"/>
              </a:ext>
            </a:extLst>
          </p:cNvPr>
          <p:cNvSpPr>
            <a:spLocks noGrp="1"/>
          </p:cNvSpPr>
          <p:nvPr>
            <p:ph type="body" sz="quarter" idx="38"/>
          </p:nvPr>
        </p:nvSpPr>
        <p:spPr/>
        <p:txBody>
          <a:bodyPr/>
          <a:lstStyle/>
          <a:p>
            <a:r>
              <a:rPr lang="en-US" dirty="0"/>
              <a:t>03</a:t>
            </a:r>
          </a:p>
        </p:txBody>
      </p:sp>
      <p:sp>
        <p:nvSpPr>
          <p:cNvPr id="24" name="Text Placeholder 23">
            <a:extLst>
              <a:ext uri="{FF2B5EF4-FFF2-40B4-BE49-F238E27FC236}">
                <a16:creationId xmlns:a16="http://schemas.microsoft.com/office/drawing/2014/main" id="{DDF420A5-55EC-FE42-ACF7-48FC8135D961}"/>
              </a:ext>
            </a:extLst>
          </p:cNvPr>
          <p:cNvSpPr>
            <a:spLocks noGrp="1"/>
          </p:cNvSpPr>
          <p:nvPr>
            <p:ph type="body" sz="quarter" idx="39"/>
          </p:nvPr>
        </p:nvSpPr>
        <p:spPr/>
        <p:txBody>
          <a:bodyPr/>
          <a:lstStyle/>
          <a:p>
            <a:r>
              <a:rPr lang="en-US" dirty="0"/>
              <a:t>01</a:t>
            </a:r>
          </a:p>
        </p:txBody>
      </p:sp>
      <p:sp>
        <p:nvSpPr>
          <p:cNvPr id="25" name="Text Placeholder 24">
            <a:extLst>
              <a:ext uri="{FF2B5EF4-FFF2-40B4-BE49-F238E27FC236}">
                <a16:creationId xmlns:a16="http://schemas.microsoft.com/office/drawing/2014/main" id="{B010A0FC-1E92-C94B-BFD6-AA723A013B2E}"/>
              </a:ext>
            </a:extLst>
          </p:cNvPr>
          <p:cNvSpPr>
            <a:spLocks noGrp="1"/>
          </p:cNvSpPr>
          <p:nvPr>
            <p:ph type="body" sz="quarter" idx="40"/>
          </p:nvPr>
        </p:nvSpPr>
        <p:spPr/>
        <p:txBody>
          <a:bodyPr/>
          <a:lstStyle/>
          <a:p>
            <a:r>
              <a:rPr lang="en-US" dirty="0"/>
              <a:t>04</a:t>
            </a:r>
          </a:p>
        </p:txBody>
      </p:sp>
      <p:sp>
        <p:nvSpPr>
          <p:cNvPr id="26" name="Text Placeholder 25">
            <a:extLst>
              <a:ext uri="{FF2B5EF4-FFF2-40B4-BE49-F238E27FC236}">
                <a16:creationId xmlns:a16="http://schemas.microsoft.com/office/drawing/2014/main" id="{90424211-CFB4-E84F-8B60-444B5A26CC8A}"/>
              </a:ext>
            </a:extLst>
          </p:cNvPr>
          <p:cNvSpPr>
            <a:spLocks noGrp="1"/>
          </p:cNvSpPr>
          <p:nvPr>
            <p:ph type="body" sz="quarter" idx="41"/>
          </p:nvPr>
        </p:nvSpPr>
        <p:spPr>
          <a:xfrm>
            <a:off x="889000" y="3429000"/>
            <a:ext cx="2682631" cy="887488"/>
          </a:xfrm>
        </p:spPr>
        <p:txBody>
          <a:bodyPr/>
          <a:lstStyle/>
          <a:p>
            <a:pPr algn="ctr"/>
            <a:r>
              <a:rPr lang="en-US" dirty="0" err="1">
                <a:solidFill>
                  <a:srgbClr val="FFC652"/>
                </a:solidFill>
              </a:rPr>
              <a:t>Reencuadrar</a:t>
            </a:r>
            <a:r>
              <a:rPr lang="en-US" dirty="0">
                <a:solidFill>
                  <a:srgbClr val="FFC652"/>
                </a:solidFill>
              </a:rPr>
              <a:t> </a:t>
            </a:r>
            <a:r>
              <a:rPr lang="en-US" dirty="0" err="1">
                <a:solidFill>
                  <a:srgbClr val="FFC652"/>
                </a:solidFill>
              </a:rPr>
              <a:t>los</a:t>
            </a:r>
            <a:r>
              <a:rPr lang="en-US" dirty="0">
                <a:solidFill>
                  <a:srgbClr val="FFC652"/>
                </a:solidFill>
              </a:rPr>
              <a:t> </a:t>
            </a:r>
            <a:r>
              <a:rPr lang="en-US" dirty="0" err="1">
                <a:solidFill>
                  <a:srgbClr val="FFC652"/>
                </a:solidFill>
              </a:rPr>
              <a:t>conceptos</a:t>
            </a:r>
            <a:endParaRPr lang="en-US" dirty="0">
              <a:solidFill>
                <a:srgbClr val="FFC652"/>
              </a:solidFill>
            </a:endParaRPr>
          </a:p>
        </p:txBody>
      </p:sp>
      <p:sp>
        <p:nvSpPr>
          <p:cNvPr id="27" name="Text Placeholder 26">
            <a:extLst>
              <a:ext uri="{FF2B5EF4-FFF2-40B4-BE49-F238E27FC236}">
                <a16:creationId xmlns:a16="http://schemas.microsoft.com/office/drawing/2014/main" id="{8C6CBAD1-C6F2-2247-AF88-38BD5D736F38}"/>
              </a:ext>
            </a:extLst>
          </p:cNvPr>
          <p:cNvSpPr>
            <a:spLocks noGrp="1"/>
          </p:cNvSpPr>
          <p:nvPr>
            <p:ph type="body" sz="quarter" idx="42"/>
          </p:nvPr>
        </p:nvSpPr>
        <p:spPr>
          <a:xfrm>
            <a:off x="1063894" y="4345641"/>
            <a:ext cx="2507737" cy="785651"/>
          </a:xfrm>
        </p:spPr>
        <p:txBody>
          <a:bodyPr>
            <a:normAutofit fontScale="92500" lnSpcReduction="20000"/>
          </a:bodyPr>
          <a:lstStyle/>
          <a:p>
            <a:pPr algn="ctr"/>
            <a:r>
              <a:rPr lang="es-ES" dirty="0"/>
              <a:t>Utilizar la lente de la desigualdad sanitaria</a:t>
            </a:r>
          </a:p>
          <a:p>
            <a:endParaRPr lang="en-US" dirty="0"/>
          </a:p>
        </p:txBody>
      </p:sp>
      <p:sp>
        <p:nvSpPr>
          <p:cNvPr id="29" name="Text Placeholder 28">
            <a:extLst>
              <a:ext uri="{FF2B5EF4-FFF2-40B4-BE49-F238E27FC236}">
                <a16:creationId xmlns:a16="http://schemas.microsoft.com/office/drawing/2014/main" id="{DCD60479-1F6B-2B46-84D9-7DA1E2325BA1}"/>
              </a:ext>
            </a:extLst>
          </p:cNvPr>
          <p:cNvSpPr>
            <a:spLocks noGrp="1"/>
          </p:cNvSpPr>
          <p:nvPr>
            <p:ph type="body" sz="quarter" idx="43"/>
          </p:nvPr>
        </p:nvSpPr>
        <p:spPr>
          <a:xfrm>
            <a:off x="8469477" y="674050"/>
            <a:ext cx="2682631" cy="684000"/>
          </a:xfrm>
        </p:spPr>
        <p:txBody>
          <a:bodyPr/>
          <a:lstStyle/>
          <a:p>
            <a:pPr algn="ctr"/>
            <a:r>
              <a:rPr lang="en-US" dirty="0" err="1">
                <a:solidFill>
                  <a:srgbClr val="FFC652"/>
                </a:solidFill>
              </a:rPr>
              <a:t>Coproduccion</a:t>
            </a:r>
            <a:endParaRPr lang="en-US" dirty="0">
              <a:solidFill>
                <a:srgbClr val="FFC652"/>
              </a:solidFill>
            </a:endParaRPr>
          </a:p>
        </p:txBody>
      </p:sp>
      <p:sp>
        <p:nvSpPr>
          <p:cNvPr id="30" name="Text Placeholder 29">
            <a:extLst>
              <a:ext uri="{FF2B5EF4-FFF2-40B4-BE49-F238E27FC236}">
                <a16:creationId xmlns:a16="http://schemas.microsoft.com/office/drawing/2014/main" id="{64CE5023-5A91-9E4E-B470-3CC086CE6CC4}"/>
              </a:ext>
            </a:extLst>
          </p:cNvPr>
          <p:cNvSpPr>
            <a:spLocks noGrp="1"/>
          </p:cNvSpPr>
          <p:nvPr>
            <p:ph type="body" sz="quarter" idx="44"/>
          </p:nvPr>
        </p:nvSpPr>
        <p:spPr/>
        <p:txBody>
          <a:bodyPr>
            <a:normAutofit fontScale="85000" lnSpcReduction="10000"/>
          </a:bodyPr>
          <a:lstStyle/>
          <a:p>
            <a:pPr algn="ctr"/>
            <a:r>
              <a:rPr lang="es-ES" dirty="0"/>
              <a:t>Es el proceso a través del cual se implementa la solución propuesta</a:t>
            </a:r>
          </a:p>
          <a:p>
            <a:endParaRPr lang="en-US" dirty="0"/>
          </a:p>
        </p:txBody>
      </p:sp>
      <p:sp>
        <p:nvSpPr>
          <p:cNvPr id="31" name="Text Placeholder 30">
            <a:extLst>
              <a:ext uri="{FF2B5EF4-FFF2-40B4-BE49-F238E27FC236}">
                <a16:creationId xmlns:a16="http://schemas.microsoft.com/office/drawing/2014/main" id="{D9B3C583-298E-7048-AD76-076D27E5C285}"/>
              </a:ext>
            </a:extLst>
          </p:cNvPr>
          <p:cNvSpPr>
            <a:spLocks noGrp="1"/>
          </p:cNvSpPr>
          <p:nvPr>
            <p:ph type="body" sz="quarter" idx="45"/>
          </p:nvPr>
        </p:nvSpPr>
        <p:spPr>
          <a:xfrm>
            <a:off x="8644371" y="3632488"/>
            <a:ext cx="2682631" cy="684000"/>
          </a:xfrm>
        </p:spPr>
        <p:txBody>
          <a:bodyPr/>
          <a:lstStyle/>
          <a:p>
            <a:pPr algn="ctr"/>
            <a:r>
              <a:rPr lang="en-US" dirty="0" err="1">
                <a:solidFill>
                  <a:srgbClr val="FFC652"/>
                </a:solidFill>
              </a:rPr>
              <a:t>Cocreacion</a:t>
            </a:r>
            <a:endParaRPr lang="en-US" dirty="0">
              <a:solidFill>
                <a:srgbClr val="FFC652"/>
              </a:solidFill>
            </a:endParaRPr>
          </a:p>
        </p:txBody>
      </p:sp>
      <p:sp>
        <p:nvSpPr>
          <p:cNvPr id="32" name="Text Placeholder 31">
            <a:extLst>
              <a:ext uri="{FF2B5EF4-FFF2-40B4-BE49-F238E27FC236}">
                <a16:creationId xmlns:a16="http://schemas.microsoft.com/office/drawing/2014/main" id="{B07BD9DD-C3DA-6A45-8C3B-2080F03DD0AB}"/>
              </a:ext>
            </a:extLst>
          </p:cNvPr>
          <p:cNvSpPr>
            <a:spLocks noGrp="1"/>
          </p:cNvSpPr>
          <p:nvPr>
            <p:ph type="body" sz="quarter" idx="46"/>
          </p:nvPr>
        </p:nvSpPr>
        <p:spPr>
          <a:xfrm>
            <a:off x="8819265" y="4316488"/>
            <a:ext cx="2507737" cy="785651"/>
          </a:xfrm>
        </p:spPr>
        <p:txBody>
          <a:bodyPr>
            <a:normAutofit fontScale="85000" lnSpcReduction="10000"/>
          </a:bodyPr>
          <a:lstStyle/>
          <a:p>
            <a:pPr algn="ctr"/>
            <a:r>
              <a:rPr lang="es-ES" dirty="0"/>
              <a:t>Es el proceso a través del cual las personas hacen ambas cosas</a:t>
            </a:r>
            <a:endParaRPr lang="en-US" dirty="0"/>
          </a:p>
        </p:txBody>
      </p:sp>
    </p:spTree>
    <p:extLst>
      <p:ext uri="{BB962C8B-B14F-4D97-AF65-F5344CB8AC3E}">
        <p14:creationId xmlns:p14="http://schemas.microsoft.com/office/powerpoint/2010/main" val="3225612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723753" y="839649"/>
            <a:ext cx="5379114" cy="4155397"/>
          </a:xfrm>
        </p:spPr>
        <p:txBody>
          <a:bodyPr/>
          <a:lstStyle/>
          <a:p>
            <a:pPr algn="ctr">
              <a:lnSpc>
                <a:spcPct val="150000"/>
              </a:lnSpc>
              <a:spcAft>
                <a:spcPts val="800"/>
              </a:spcAft>
            </a:pPr>
            <a:r>
              <a:rPr lang="en-GB" sz="3600" dirty="0">
                <a:solidFill>
                  <a:srgbClr val="000000"/>
                </a:solidFill>
                <a:effectLst>
                  <a:outerShdw blurRad="38100" dist="19050" dir="2700000" algn="tl">
                    <a:schemeClr val="dk1">
                      <a:alpha val="40000"/>
                    </a:schemeClr>
                  </a:outerShdw>
                </a:effectLst>
                <a:latin typeface="Amatic SC" panose="00000500000000000000" pitchFamily="2" charset="-79"/>
                <a:ea typeface="Calibri" panose="020F0502020204030204" pitchFamily="34" charset="0"/>
                <a:cs typeface="Amatic SC" panose="00000500000000000000" pitchFamily="2" charset="-79"/>
              </a:rPr>
              <a:t>“</a:t>
            </a:r>
            <a:r>
              <a:rPr lang="es-ES" sz="3600" dirty="0">
                <a:solidFill>
                  <a:srgbClr val="000000"/>
                </a:solidFill>
                <a:effectLst>
                  <a:outerShdw blurRad="38100" dist="19050" dir="2700000" algn="tl">
                    <a:schemeClr val="dk1">
                      <a:alpha val="40000"/>
                    </a:schemeClr>
                  </a:outerShdw>
                </a:effectLst>
                <a:latin typeface="Amatic SC" panose="00000500000000000000" pitchFamily="2" charset="-79"/>
                <a:ea typeface="Calibri" panose="020F0502020204030204" pitchFamily="34" charset="0"/>
                <a:cs typeface="Amatic SC" panose="00000500000000000000" pitchFamily="2" charset="-79"/>
              </a:rPr>
              <a:t>La coproducción consiste en combinar nuestras fuerzas y capacidades mutuas para poder trabajar con los demás en igualdad de condiciones para lograr un cambio positivo</a:t>
            </a:r>
            <a:r>
              <a:rPr lang="en-GB" sz="3600" dirty="0">
                <a:solidFill>
                  <a:srgbClr val="000000"/>
                </a:solidFill>
                <a:effectLst>
                  <a:outerShdw blurRad="38100" dist="19050" dir="2700000" algn="tl">
                    <a:schemeClr val="dk1">
                      <a:alpha val="40000"/>
                    </a:schemeClr>
                  </a:outerShdw>
                </a:effectLst>
                <a:latin typeface="Amatic SC" panose="00000500000000000000" pitchFamily="2" charset="-79"/>
                <a:ea typeface="Calibri" panose="020F0502020204030204" pitchFamily="34" charset="0"/>
                <a:cs typeface="Amatic SC" panose="00000500000000000000" pitchFamily="2" charset="-79"/>
              </a:rPr>
              <a:t>.”</a:t>
            </a:r>
            <a:endParaRPr lang="en-GB" sz="3600" dirty="0">
              <a:effectLst/>
              <a:latin typeface="Amatic SC" panose="00000500000000000000" pitchFamily="2" charset="-79"/>
              <a:ea typeface="Calibri" panose="020F0502020204030204" pitchFamily="34" charset="0"/>
              <a:cs typeface="Amatic SC" panose="00000500000000000000" pitchFamily="2" charset="-79"/>
            </a:endParaRPr>
          </a:p>
          <a:p>
            <a:pPr algn="ct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2" name="Text Placeholder 1">
            <a:extLst>
              <a:ext uri="{FF2B5EF4-FFF2-40B4-BE49-F238E27FC236}">
                <a16:creationId xmlns:a16="http://schemas.microsoft.com/office/drawing/2014/main" id="{2065D9A2-E6DF-4141-B432-B4E7BEBCDC05}"/>
              </a:ext>
            </a:extLst>
          </p:cNvPr>
          <p:cNvSpPr>
            <a:spLocks noGrp="1"/>
          </p:cNvSpPr>
          <p:nvPr>
            <p:ph type="body" sz="quarter" idx="18"/>
          </p:nvPr>
        </p:nvSpPr>
        <p:spPr>
          <a:xfrm>
            <a:off x="831273" y="4995046"/>
            <a:ext cx="7360129" cy="684000"/>
          </a:xfrm>
        </p:spPr>
        <p:txBody>
          <a:bodyPr/>
          <a:lstStyle/>
          <a:p>
            <a:endParaRPr lang="en-GB"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endParaRPr>
          </a:p>
          <a:p>
            <a:endParaRPr lang="en-GB" sz="1800" u="sng"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2"/>
            </a:endParaRPr>
          </a:p>
          <a:p>
            <a:r>
              <a:rPr lang="en-GB"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http://www.coproductionscotland.org.uk/about/what-is-co-production/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0219195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err="1"/>
              <a:t>Codiseño</a:t>
            </a:r>
            <a:r>
              <a:rPr lang="en-US" dirty="0"/>
              <a:t> y </a:t>
            </a:r>
            <a:r>
              <a:rPr lang="en-US" dirty="0" err="1"/>
              <a:t>Coproducción</a:t>
            </a:r>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0" y="1508065"/>
            <a:ext cx="10783997" cy="4782565"/>
          </a:xfrm>
        </p:spPr>
        <p:txBody>
          <a:bodyPr numCol="2">
            <a:normAutofit fontScale="85000" lnSpcReduction="20000"/>
          </a:bodyPr>
          <a:lstStyle/>
          <a:p>
            <a:pPr algn="just">
              <a:lnSpc>
                <a:spcPct val="170000"/>
              </a:lnSpc>
              <a:spcAft>
                <a:spcPts val="800"/>
              </a:spcAft>
            </a:pPr>
            <a:r>
              <a:rPr lang="es-ES" sz="1900" dirty="0">
                <a:effectLst/>
                <a:latin typeface="Josefin Sans" pitchFamily="2" charset="0"/>
                <a:ea typeface="Times New Roman" panose="02020603050405020304" pitchFamily="18" charset="0"/>
                <a:cs typeface="Calibri" panose="020F0502020204030204" pitchFamily="34" charset="0"/>
              </a:rPr>
              <a:t>Los profesionales de la salud y la asistencia que trabajan en el Reino Unido e Irlanda estarán familiarizados con las diversas guías de coproducción del Departamento de Salud que se detallan a continuación</a:t>
            </a:r>
            <a:r>
              <a:rPr lang="en-GB" sz="1900" dirty="0">
                <a:effectLst/>
                <a:latin typeface="Josefin Sans" pitchFamily="2" charset="0"/>
                <a:ea typeface="Times New Roman" panose="02020603050405020304" pitchFamily="18" charset="0"/>
                <a:cs typeface="Calibri" panose="020F0502020204030204" pitchFamily="34" charset="0"/>
              </a:rPr>
              <a:t>:</a:t>
            </a:r>
            <a:endParaRPr lang="en-GB" sz="1900" dirty="0">
              <a:effectLst/>
              <a:latin typeface="Josefin Sans" pitchFamily="2" charset="0"/>
              <a:ea typeface="Calibri" panose="020F0502020204030204" pitchFamily="34" charset="0"/>
              <a:cs typeface="Times New Roman" panose="02020603050405020304" pitchFamily="18" charset="0"/>
            </a:endParaRPr>
          </a:p>
          <a:p>
            <a:pPr marL="342900" indent="-342900">
              <a:lnSpc>
                <a:spcPct val="170000"/>
              </a:lnSpc>
              <a:spcAft>
                <a:spcPts val="800"/>
              </a:spcAft>
              <a:buFont typeface="Courier New" panose="02070309020205020404" pitchFamily="49" charset="0"/>
              <a:buChar char="o"/>
            </a:pPr>
            <a:r>
              <a:rPr lang="en-GB" sz="19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rId2"/>
              </a:rPr>
              <a:t>https://www.health-ni.gov.uk/publications/co-production-guide-northern-ireland-connecting-and-realising-value-through-people</a:t>
            </a:r>
            <a:endParaRPr lang="en-GB" sz="1900" dirty="0">
              <a:effectLst/>
              <a:latin typeface="Josefin Sans" pitchFamily="2" charset="0"/>
              <a:ea typeface="Calibri" panose="020F0502020204030204" pitchFamily="34" charset="0"/>
              <a:cs typeface="Times New Roman" panose="02020603050405020304" pitchFamily="18" charset="0"/>
            </a:endParaRPr>
          </a:p>
          <a:p>
            <a:pPr marL="342900" indent="-342900">
              <a:lnSpc>
                <a:spcPct val="170000"/>
              </a:lnSpc>
              <a:spcAft>
                <a:spcPts val="800"/>
              </a:spcAft>
              <a:buFont typeface="Courier New" panose="02070309020205020404" pitchFamily="49" charset="0"/>
              <a:buChar char="o"/>
            </a:pPr>
            <a:r>
              <a:rPr lang="en-GB" sz="19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rId3"/>
              </a:rPr>
              <a:t>https://www.govint.org/fileadmin/user_upload/publications/Co-Production_of_Health_and_Wellbeing_in_Scotland</a:t>
            </a:r>
            <a:r>
              <a:rPr lang="en-GB" sz="19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rId4"/>
              </a:rPr>
              <a:t>.pdf</a:t>
            </a:r>
            <a:r>
              <a:rPr lang="en-GB" sz="1900" dirty="0">
                <a:effectLst/>
                <a:latin typeface="Josefin Sans" pitchFamily="2" charset="0"/>
                <a:ea typeface="Times New Roman" panose="02020603050405020304" pitchFamily="18" charset="0"/>
                <a:cs typeface="Calibri" panose="020F0502020204030204" pitchFamily="34" charset="0"/>
              </a:rPr>
              <a:t> </a:t>
            </a:r>
            <a:endParaRPr lang="en-GB" sz="19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 action="ppaction://noaction"/>
            </a:endParaRPr>
          </a:p>
          <a:p>
            <a:pPr marL="342900" indent="-342900">
              <a:lnSpc>
                <a:spcPct val="170000"/>
              </a:lnSpc>
              <a:spcAft>
                <a:spcPts val="800"/>
              </a:spcAft>
              <a:buFont typeface="Courier New" panose="02070309020205020404" pitchFamily="49" charset="0"/>
              <a:buChar char="o"/>
            </a:pPr>
            <a:r>
              <a:rPr lang="en-GB" sz="19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 action="ppaction://noaction"/>
              </a:rPr>
              <a:t>https://www.england.nhs.uk/get-involved/resources/co-production-resources/</a:t>
            </a:r>
            <a:r>
              <a:rPr lang="en-GB" sz="1900" dirty="0">
                <a:effectLst/>
                <a:latin typeface="Josefin Sans" pitchFamily="2" charset="0"/>
                <a:ea typeface="Times New Roman" panose="02020603050405020304" pitchFamily="18" charset="0"/>
                <a:cs typeface="Calibri" panose="020F0502020204030204" pitchFamily="34" charset="0"/>
              </a:rPr>
              <a:t> </a:t>
            </a:r>
            <a:endParaRPr lang="en-GB" sz="1900" dirty="0">
              <a:effectLst/>
              <a:latin typeface="Josefin Sans" pitchFamily="2" charset="0"/>
              <a:ea typeface="Calibri" panose="020F0502020204030204" pitchFamily="34" charset="0"/>
              <a:cs typeface="Times New Roman" panose="02020603050405020304" pitchFamily="18" charset="0"/>
            </a:endParaRPr>
          </a:p>
          <a:p>
            <a:pPr marL="342900" indent="-342900">
              <a:lnSpc>
                <a:spcPct val="170000"/>
              </a:lnSpc>
              <a:spcAft>
                <a:spcPts val="800"/>
              </a:spcAft>
              <a:buFont typeface="Courier New" panose="02070309020205020404" pitchFamily="49" charset="0"/>
              <a:buChar char="o"/>
            </a:pPr>
            <a:r>
              <a:rPr lang="en-GB" sz="19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rId5"/>
              </a:rPr>
              <a:t>http://www.1000livesplus.wales.nhs.uk/sitesplus/documents/1011/T4I%20%288%29%20Co-production.pdf</a:t>
            </a:r>
            <a:endParaRPr lang="en-GB" sz="1900" dirty="0">
              <a:effectLst/>
              <a:latin typeface="Josefin Sans" pitchFamily="2" charset="0"/>
              <a:ea typeface="Calibri" panose="020F0502020204030204" pitchFamily="34" charset="0"/>
              <a:cs typeface="Times New Roman" panose="02020603050405020304" pitchFamily="18" charset="0"/>
            </a:endParaRPr>
          </a:p>
          <a:p>
            <a:pPr marL="342900" indent="-342900">
              <a:lnSpc>
                <a:spcPct val="170000"/>
              </a:lnSpc>
              <a:spcAft>
                <a:spcPts val="800"/>
              </a:spcAft>
              <a:buFont typeface="Courier New" panose="02070309020205020404" pitchFamily="49" charset="0"/>
              <a:buChar char="o"/>
            </a:pPr>
            <a:r>
              <a:rPr lang="en-GB" sz="19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rId6"/>
              </a:rPr>
              <a:t>https://www.hse.ie/eng/services/list/4/mental-health-services/advancingrecoveryireland/national-framework-for-recovery-in-mental-health/co-production-in-practice-guidance-document-2018-to-2020.pdf</a:t>
            </a:r>
            <a:r>
              <a:rPr lang="en-GB" sz="1900" dirty="0">
                <a:effectLst/>
                <a:latin typeface="Josefin Sans" pitchFamily="2" charset="0"/>
                <a:ea typeface="Times New Roman" panose="02020603050405020304" pitchFamily="18" charset="0"/>
                <a:cs typeface="Calibri" panose="020F0502020204030204" pitchFamily="34" charset="0"/>
              </a:rPr>
              <a:t> </a:t>
            </a:r>
            <a:endParaRPr lang="en-GB" sz="1900" dirty="0">
              <a:effectLst/>
              <a:latin typeface="Josefin Sans" pitchFamily="2" charset="0"/>
              <a:ea typeface="Calibri" panose="020F0502020204030204" pitchFamily="34" charset="0"/>
              <a:cs typeface="Times New Roman" panose="02020603050405020304" pitchFamily="18" charset="0"/>
            </a:endParaRPr>
          </a:p>
          <a:p>
            <a:endParaRPr lang="en-GB" dirty="0">
              <a:latin typeface="Josefin Sans" pitchFamily="2" charset="0"/>
            </a:endParaRPr>
          </a:p>
        </p:txBody>
      </p:sp>
    </p:spTree>
    <p:extLst>
      <p:ext uri="{BB962C8B-B14F-4D97-AF65-F5344CB8AC3E}">
        <p14:creationId xmlns:p14="http://schemas.microsoft.com/office/powerpoint/2010/main" val="1580947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err="1"/>
              <a:t>Codiseño</a:t>
            </a:r>
            <a:r>
              <a:rPr lang="en-US" dirty="0"/>
              <a:t> y </a:t>
            </a:r>
            <a:r>
              <a:rPr lang="en-US" dirty="0" err="1"/>
              <a:t>coproducción</a:t>
            </a:r>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p:txBody>
          <a:bodyPr numCol="2" spcCol="180000">
            <a:normAutofit fontScale="77500" lnSpcReduction="20000"/>
          </a:bodyPr>
          <a:lstStyle/>
          <a:p>
            <a:pPr algn="just">
              <a:lnSpc>
                <a:spcPct val="160000"/>
              </a:lnSpc>
              <a:spcAft>
                <a:spcPts val="800"/>
              </a:spcAft>
            </a:pPr>
            <a:r>
              <a:rPr lang="es-ES" sz="1800" dirty="0">
                <a:effectLst/>
                <a:latin typeface="Josefin Sans" pitchFamily="2" charset="0"/>
                <a:ea typeface="Calibri" panose="020F0502020204030204" pitchFamily="34" charset="0"/>
                <a:cs typeface="Times New Roman" panose="02020603050405020304" pitchFamily="18" charset="0"/>
              </a:rPr>
              <a:t>El tiempo y la pandemia de </a:t>
            </a:r>
            <a:r>
              <a:rPr lang="es-ES" sz="1800" dirty="0" err="1">
                <a:effectLst/>
                <a:latin typeface="Josefin Sans" pitchFamily="2" charset="0"/>
                <a:ea typeface="Calibri" panose="020F0502020204030204" pitchFamily="34" charset="0"/>
                <a:cs typeface="Times New Roman" panose="02020603050405020304" pitchFamily="18" charset="0"/>
              </a:rPr>
              <a:t>Covid</a:t>
            </a:r>
            <a:r>
              <a:rPr lang="es-ES" sz="1800" dirty="0">
                <a:effectLst/>
                <a:latin typeface="Josefin Sans" pitchFamily="2" charset="0"/>
                <a:ea typeface="Calibri" panose="020F0502020204030204" pitchFamily="34" charset="0"/>
                <a:cs typeface="Times New Roman" panose="02020603050405020304" pitchFamily="18" charset="0"/>
              </a:rPr>
              <a:t> 19 han provocado que los enfoques tradicionales sigan sin responder a los crecientes niveles de necesidades sanitarias. Por lo general, las causas subyacentes de la mala salud y la desigualdad no se abordan de forma holística, como los problemas subyacentes de las viviendas deficientes, la pobreza, el nivel educativo</a:t>
            </a:r>
            <a:r>
              <a:rPr lang="en-GB" sz="1800" dirty="0">
                <a:effectLst/>
                <a:latin typeface="Josefin Sans" pitchFamily="2" charset="0"/>
                <a:ea typeface="Calibri" panose="020F0502020204030204" pitchFamily="34" charset="0"/>
                <a:cs typeface="Times New Roman" panose="02020603050405020304" pitchFamily="18" charset="0"/>
              </a:rPr>
              <a:t>. </a:t>
            </a:r>
            <a:r>
              <a:rPr lang="es-ES" sz="1800" dirty="0">
                <a:effectLst/>
                <a:latin typeface="Josefin Sans" pitchFamily="2" charset="0"/>
                <a:ea typeface="Calibri" panose="020F0502020204030204" pitchFamily="34" charset="0"/>
                <a:cs typeface="Times New Roman" panose="02020603050405020304" pitchFamily="18" charset="0"/>
              </a:rPr>
              <a:t>El resultado es que las personas se sienten desprovistas de poder y su voz y sus problemas no son escuchados ni comprendidos. No se tienen en cuenta sus propias experiencias y conocimientos frente a los grandes sistemas de prestación de servicios, ya sean los ayuntamientos, los servicios sanitarios o la educación</a:t>
            </a:r>
            <a:r>
              <a:rPr lang="en-GB" sz="1800" dirty="0">
                <a:effectLst/>
                <a:latin typeface="Josefin Sans" pitchFamily="2" charset="0"/>
                <a:ea typeface="Calibri" panose="020F0502020204030204" pitchFamily="34" charset="0"/>
                <a:cs typeface="Times New Roman" panose="02020603050405020304" pitchFamily="18" charset="0"/>
              </a:rPr>
              <a:t>. </a:t>
            </a:r>
            <a:r>
              <a:rPr lang="es-ES" sz="1800" dirty="0">
                <a:effectLst/>
                <a:latin typeface="Josefin Sans" pitchFamily="2" charset="0"/>
                <a:ea typeface="Calibri" panose="020F0502020204030204" pitchFamily="34" charset="0"/>
                <a:cs typeface="Times New Roman" panose="02020603050405020304" pitchFamily="18" charset="0"/>
              </a:rPr>
              <a:t>Este desequilibrio de poder debe abordarse y comprenderse como parte del desarrollo global de los sistemas de atención integrada. La coproducción es una parte importante de la integración positiva de ese proceso, ya que combina lo mejor de los servicios públicos con las comunidades. Al alinear los activos y las habilidades de los usuarios de los servicios con la asignación adecuada de recursos a todos los niveles. Este proceso reafirma un nuevo compromiso con el modelo social de atención sanitaria.</a:t>
            </a:r>
          </a:p>
          <a:p>
            <a:pPr algn="just">
              <a:lnSpc>
                <a:spcPct val="160000"/>
              </a:lnSpc>
              <a:spcAft>
                <a:spcPts val="800"/>
              </a:spcAft>
            </a:pPr>
            <a:r>
              <a:rPr lang="es-ES" sz="1800" dirty="0">
                <a:effectLst/>
                <a:latin typeface="Josefin Sans" pitchFamily="2" charset="0"/>
                <a:ea typeface="Times New Roman" panose="02020603050405020304" pitchFamily="18" charset="0"/>
                <a:cs typeface="Calibri" panose="020F0502020204030204" pitchFamily="34" charset="0"/>
              </a:rPr>
              <a:t>Algunos ejemplos y debates sobre coproducción dirigidos por la comunidad están disponibles aquí:</a:t>
            </a:r>
          </a:p>
          <a:p>
            <a:pPr>
              <a:lnSpc>
                <a:spcPct val="160000"/>
              </a:lnSpc>
              <a:spcAft>
                <a:spcPts val="800"/>
              </a:spcAft>
            </a:pPr>
            <a:r>
              <a:rPr lang="en-GB" sz="18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rId2"/>
              </a:rPr>
              <a:t>https://www.cdhn.org/sites/default/files/FACTSHEETS%2018%20Co-Production%202017.pdf</a:t>
            </a:r>
            <a:r>
              <a:rPr lang="en-GB" sz="1800" dirty="0">
                <a:effectLst/>
                <a:latin typeface="Josefin Sans" pitchFamily="2" charset="0"/>
                <a:ea typeface="Times New Roman" panose="02020603050405020304" pitchFamily="18" charset="0"/>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60000"/>
              </a:lnSpc>
              <a:spcAft>
                <a:spcPts val="800"/>
              </a:spcAft>
            </a:pPr>
            <a:r>
              <a:rPr lang="en-GB" sz="18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rId3"/>
              </a:rPr>
              <a:t>https://www.scie.org.uk/publications/guides/guide51/what-is-coproduction/principles-of-coproduction.asp</a:t>
            </a:r>
            <a:r>
              <a:rPr lang="en-GB" sz="1800" dirty="0">
                <a:effectLst/>
                <a:latin typeface="Josefin Sans" pitchFamily="2" charset="0"/>
                <a:ea typeface="Times New Roman" panose="02020603050405020304" pitchFamily="18" charset="0"/>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endParaRPr lang="en-GB" dirty="0">
              <a:latin typeface="Josefin Sans" pitchFamily="2" charset="0"/>
            </a:endParaRPr>
          </a:p>
        </p:txBody>
      </p:sp>
    </p:spTree>
    <p:extLst>
      <p:ext uri="{BB962C8B-B14F-4D97-AF65-F5344CB8AC3E}">
        <p14:creationId xmlns:p14="http://schemas.microsoft.com/office/powerpoint/2010/main" val="35389875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3624549" y="681519"/>
            <a:ext cx="7506332" cy="729873"/>
          </a:xfrm>
        </p:spPr>
        <p:txBody>
          <a:bodyPr/>
          <a:lstStyle/>
          <a:p>
            <a:r>
              <a:rPr lang="en-US" dirty="0" err="1"/>
              <a:t>Igualdad</a:t>
            </a:r>
            <a:r>
              <a:rPr lang="en-US" dirty="0"/>
              <a:t>, </a:t>
            </a:r>
            <a:r>
              <a:rPr lang="en-US" dirty="0" err="1"/>
              <a:t>equidad</a:t>
            </a:r>
            <a:r>
              <a:rPr lang="en-US" dirty="0"/>
              <a:t> y </a:t>
            </a:r>
            <a:r>
              <a:rPr lang="en-US" dirty="0" err="1"/>
              <a:t>realidad</a:t>
            </a:r>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5"/>
            <a:ext cx="10512420" cy="4980870"/>
          </a:xfrm>
        </p:spPr>
        <p:txBody>
          <a:bodyPr numCol="2">
            <a:normAutofit/>
          </a:bodyPr>
          <a:lstStyle/>
          <a:p>
            <a:pPr>
              <a:lnSpc>
                <a:spcPct val="150000"/>
              </a:lnSpc>
              <a:spcAft>
                <a:spcPts val="800"/>
              </a:spcAft>
            </a:pPr>
            <a:r>
              <a:rPr lang="es-ES" sz="1300" dirty="0">
                <a:latin typeface="Josefin Sans" pitchFamily="2" charset="0"/>
                <a:ea typeface="Times New Roman" panose="02020603050405020304" pitchFamily="18" charset="0"/>
                <a:cs typeface="Calibri" panose="020F0502020204030204" pitchFamily="34" charset="0"/>
              </a:rPr>
              <a:t>Es imposible mantener una conversación sobre la coproducción sin abordar el elefante en la habitación: la igualdad.  Si el COVID 19 nos ha enseñado algo es que los miembros más vulnerables de nuestras comunidades se han visto más afectados por la pandemia. Las investigaciones han demostrado que varios grupos son especialmente vulnerables al COVID.  Aunque no existe una definición clínica o de investigación de lo que constituye un grupo vulnerable, varias organizaciones han descrito amplias categorías basadas en</a:t>
            </a:r>
            <a:r>
              <a:rPr lang="en-GB" sz="1300" dirty="0">
                <a:effectLst/>
                <a:latin typeface="Josefin Sans" pitchFamily="2" charset="0"/>
                <a:ea typeface="Times New Roman" panose="02020603050405020304" pitchFamily="18" charset="0"/>
                <a:cs typeface="Calibri" panose="020F0502020204030204" pitchFamily="34" charset="0"/>
              </a:rPr>
              <a:t>:</a:t>
            </a:r>
            <a:endParaRPr lang="en-GB" sz="13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s-ES" sz="1300" dirty="0">
                <a:effectLst/>
                <a:latin typeface="Josefin Sans" pitchFamily="2" charset="0"/>
                <a:ea typeface="Times New Roman" panose="02020603050405020304" pitchFamily="18" charset="0"/>
                <a:cs typeface="Calibri" panose="020F0502020204030204" pitchFamily="34" charset="0"/>
              </a:rPr>
              <a:t>Situación económica</a:t>
            </a:r>
          </a:p>
          <a:p>
            <a:pPr marL="342900" lvl="0" indent="-342900">
              <a:lnSpc>
                <a:spcPct val="150000"/>
              </a:lnSpc>
              <a:buFont typeface="Symbol" panose="05050102010706020507" pitchFamily="18" charset="2"/>
              <a:buChar char=""/>
            </a:pPr>
            <a:r>
              <a:rPr lang="es-ES" sz="1300" dirty="0">
                <a:effectLst/>
                <a:latin typeface="Josefin Sans" pitchFamily="2" charset="0"/>
                <a:ea typeface="Times New Roman" panose="02020603050405020304" pitchFamily="18" charset="0"/>
                <a:cs typeface="Calibri" panose="020F0502020204030204" pitchFamily="34" charset="0"/>
              </a:rPr>
              <a:t>Lugar de residencia</a:t>
            </a:r>
          </a:p>
          <a:p>
            <a:pPr marL="342900" lvl="0" indent="-342900">
              <a:lnSpc>
                <a:spcPct val="150000"/>
              </a:lnSpc>
              <a:buFont typeface="Symbol" panose="05050102010706020507" pitchFamily="18" charset="2"/>
              <a:buChar char=""/>
            </a:pPr>
            <a:r>
              <a:rPr lang="es-ES" sz="1300" dirty="0">
                <a:effectLst/>
                <a:latin typeface="Josefin Sans" pitchFamily="2" charset="0"/>
                <a:ea typeface="Times New Roman" panose="02020603050405020304" pitchFamily="18" charset="0"/>
                <a:cs typeface="Calibri" panose="020F0502020204030204" pitchFamily="34" charset="0"/>
              </a:rPr>
              <a:t>Origen cultural y étnico</a:t>
            </a:r>
          </a:p>
          <a:p>
            <a:pPr marL="342900" lvl="0" indent="-342900">
              <a:lnSpc>
                <a:spcPct val="150000"/>
              </a:lnSpc>
              <a:buFont typeface="Symbol" panose="05050102010706020507" pitchFamily="18" charset="2"/>
              <a:buChar char=""/>
            </a:pPr>
            <a:r>
              <a:rPr lang="es-ES" sz="1300" dirty="0">
                <a:effectLst/>
                <a:latin typeface="Josefin Sans" pitchFamily="2" charset="0"/>
                <a:ea typeface="Times New Roman" panose="02020603050405020304" pitchFamily="18" charset="0"/>
                <a:cs typeface="Calibri" panose="020F0502020204030204" pitchFamily="34" charset="0"/>
              </a:rPr>
              <a:t>Edad</a:t>
            </a:r>
          </a:p>
          <a:p>
            <a:pPr marL="342900" lvl="0" indent="-342900">
              <a:lnSpc>
                <a:spcPct val="150000"/>
              </a:lnSpc>
              <a:buFont typeface="Symbol" panose="05050102010706020507" pitchFamily="18" charset="2"/>
              <a:buChar char=""/>
            </a:pPr>
            <a:r>
              <a:rPr lang="es-ES" sz="1300" dirty="0">
                <a:effectLst/>
                <a:latin typeface="Josefin Sans" pitchFamily="2" charset="0"/>
                <a:ea typeface="Times New Roman" panose="02020603050405020304" pitchFamily="18" charset="0"/>
                <a:cs typeface="Calibri" panose="020F0502020204030204" pitchFamily="34" charset="0"/>
              </a:rPr>
              <a:t>Condiciones de salud: enfermedades terminales; enfermedades mentales, así como estado funcional y discapacidad</a:t>
            </a:r>
          </a:p>
          <a:p>
            <a:pPr lvl="0">
              <a:lnSpc>
                <a:spcPct val="150000"/>
              </a:lnSpc>
            </a:pPr>
            <a:r>
              <a:rPr lang="en-GB" sz="13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rId2"/>
              </a:rPr>
              <a:t>https://journals.sagepub.com/doi/abs/10.1177/0009922820973018?journalCode=cpja</a:t>
            </a:r>
            <a:r>
              <a:rPr lang="en-GB" sz="1300" dirty="0">
                <a:effectLst/>
                <a:latin typeface="Josefin Sans" pitchFamily="2" charset="0"/>
                <a:ea typeface="Times New Roman" panose="02020603050405020304" pitchFamily="18" charset="0"/>
                <a:cs typeface="Calibri" panose="020F0502020204030204" pitchFamily="34" charset="0"/>
              </a:rPr>
              <a:t> </a:t>
            </a:r>
            <a:endParaRPr lang="en-GB" sz="1300" dirty="0">
              <a:effectLst/>
              <a:latin typeface="Josefin Sans" pitchFamily="2" charset="0"/>
              <a:ea typeface="Calibri" panose="020F0502020204030204" pitchFamily="34" charset="0"/>
              <a:cs typeface="Times New Roman" panose="02020603050405020304" pitchFamily="18" charset="0"/>
            </a:endParaRPr>
          </a:p>
          <a:p>
            <a:pPr algn="just">
              <a:lnSpc>
                <a:spcPct val="110000"/>
              </a:lnSpc>
            </a:pPr>
            <a:r>
              <a:rPr lang="es-ES" sz="1300" dirty="0">
                <a:effectLst/>
                <a:latin typeface="Josefin Sans" pitchFamily="2" charset="0"/>
                <a:ea typeface="Times New Roman" panose="02020603050405020304" pitchFamily="18" charset="0"/>
              </a:rPr>
              <a:t>Las cuestiones relativas a la igualdad en el acceso a los servicios o recursos se basan en la capacidad de la persona para acceder a ellos, y se reconoce ampliamente que las personas con escasos conocimientos sanitarios no suelen tener acceso a la información que necesitan. Esta imposibilidad de acceder a los servicios abre el debate de la igualdad frente a la equidad.</a:t>
            </a:r>
          </a:p>
          <a:p>
            <a:pPr algn="just">
              <a:lnSpc>
                <a:spcPct val="150000"/>
              </a:lnSpc>
            </a:pPr>
            <a:endParaRPr lang="en-GB" sz="1800" dirty="0">
              <a:latin typeface="Josefin Sans" pitchFamily="2" charset="0"/>
            </a:endParaRPr>
          </a:p>
          <a:p>
            <a:pPr algn="just">
              <a:lnSpc>
                <a:spcPct val="150000"/>
              </a:lnSpc>
            </a:pPr>
            <a:r>
              <a:rPr lang="en-GB" sz="1800" dirty="0">
                <a:latin typeface="Josefin Sans" pitchFamily="2" charset="0"/>
              </a:rPr>
              <a:t>                           </a:t>
            </a:r>
            <a:endParaRPr lang="en-GB" dirty="0">
              <a:latin typeface="Josefin Sans" pitchFamily="2" charset="0"/>
            </a:endParaRPr>
          </a:p>
        </p:txBody>
      </p:sp>
      <p:pic>
        <p:nvPicPr>
          <p:cNvPr id="2" name="Picture 5" descr="Golden Scales Of Justice Flat Icon Royalty Free SVG, Cliparts, Vectors, And  Stock Illustration. Image 42419445.">
            <a:extLst>
              <a:ext uri="{FF2B5EF4-FFF2-40B4-BE49-F238E27FC236}">
                <a16:creationId xmlns:a16="http://schemas.microsoft.com/office/drawing/2014/main" id="{D2CBD205-B936-7FB4-25E6-98BB0F364E8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50173" y="4613944"/>
            <a:ext cx="1310780" cy="1221616"/>
          </a:xfrm>
          <a:prstGeom prst="rect">
            <a:avLst/>
          </a:prstGeom>
          <a:noFill/>
          <a:ln>
            <a:noFill/>
          </a:ln>
        </p:spPr>
      </p:pic>
    </p:spTree>
    <p:extLst>
      <p:ext uri="{BB962C8B-B14F-4D97-AF65-F5344CB8AC3E}">
        <p14:creationId xmlns:p14="http://schemas.microsoft.com/office/powerpoint/2010/main" val="36761323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r>
              <a:rPr lang="en-US" dirty="0" err="1"/>
              <a:t>Igualdad</a:t>
            </a:r>
            <a:r>
              <a:rPr lang="en-US" dirty="0"/>
              <a:t>, </a:t>
            </a:r>
            <a:r>
              <a:rPr lang="en-US" dirty="0" err="1"/>
              <a:t>equidad</a:t>
            </a:r>
            <a:r>
              <a:rPr lang="en-US" dirty="0"/>
              <a:t> y </a:t>
            </a:r>
            <a:r>
              <a:rPr lang="en-US" dirty="0" err="1"/>
              <a:t>realidad</a:t>
            </a:r>
            <a:r>
              <a:rPr lang="en-US" dirty="0"/>
              <a:t>   </a:t>
            </a:r>
            <a:r>
              <a:rPr lang="en-GB" sz="1200" u="sng" dirty="0">
                <a:solidFill>
                  <a:srgbClr val="0563C1"/>
                </a:solidFill>
                <a:effectLst/>
                <a:latin typeface="Amatic SC" panose="00000500000000000000" pitchFamily="2" charset="-79"/>
                <a:ea typeface="Times New Roman" panose="02020603050405020304" pitchFamily="18" charset="0"/>
                <a:cs typeface="Amatic SC" panose="00000500000000000000" pitchFamily="2" charset="-79"/>
                <a:hlinkClick r:id="rId2"/>
              </a:rPr>
              <a:t>https://interactioninstitute.org/equality-equality-cartoon-gallery</a:t>
            </a:r>
            <a:r>
              <a:rPr lang="en-GB" sz="1800" u="sng" dirty="0">
                <a:solidFill>
                  <a:srgbClr val="0563C1"/>
                </a:solidFill>
                <a:effectLst/>
                <a:latin typeface="Amatic SC" panose="00000500000000000000" pitchFamily="2" charset="-79"/>
                <a:ea typeface="Times New Roman" panose="02020603050405020304" pitchFamily="18" charset="0"/>
                <a:cs typeface="Amatic SC" panose="00000500000000000000" pitchFamily="2" charset="-79"/>
                <a:hlinkClick r:id="rId2"/>
              </a:rPr>
              <a:t>/</a:t>
            </a:r>
            <a:r>
              <a:rPr lang="en-GB" sz="1800" dirty="0">
                <a:effectLst/>
                <a:latin typeface="Amatic SC" panose="00000500000000000000" pitchFamily="2" charset="-79"/>
                <a:ea typeface="Times New Roman" panose="02020603050405020304" pitchFamily="18" charset="0"/>
                <a:cs typeface="Amatic SC" panose="00000500000000000000" pitchFamily="2" charset="-79"/>
              </a:rPr>
              <a:t> </a:t>
            </a:r>
            <a:endParaRPr lang="en-GB" sz="1800" dirty="0">
              <a:effectLst/>
              <a:latin typeface="Amatic SC" panose="00000500000000000000" pitchFamily="2" charset="-79"/>
              <a:ea typeface="Calibri" panose="020F0502020204030204" pitchFamily="34" charset="0"/>
              <a:cs typeface="Amatic SC" panose="00000500000000000000" pitchFamily="2" charset="-79"/>
            </a:endParaRPr>
          </a:p>
          <a:p>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p:txBody>
          <a:bodyPr numCol="3">
            <a:normAutofit/>
          </a:bodyPr>
          <a:lstStyle/>
          <a:p>
            <a:pPr>
              <a:lnSpc>
                <a:spcPct val="10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Equality – Assumption is that everyone benefits from the same supports, this is considered to be equal treatment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5" name="Picture 4" descr="Diagram&#10;&#10;Description automatically generated">
            <a:extLst>
              <a:ext uri="{FF2B5EF4-FFF2-40B4-BE49-F238E27FC236}">
                <a16:creationId xmlns:a16="http://schemas.microsoft.com/office/drawing/2014/main" id="{BF5668DA-B8EE-4A0B-A2DD-7578468197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61" y="1468228"/>
            <a:ext cx="10512420" cy="4811626"/>
          </a:xfrm>
          <a:prstGeom prst="rect">
            <a:avLst/>
          </a:prstGeom>
          <a:noFill/>
          <a:ln>
            <a:noFill/>
          </a:ln>
        </p:spPr>
      </p:pic>
    </p:spTree>
    <p:extLst>
      <p:ext uri="{BB962C8B-B14F-4D97-AF65-F5344CB8AC3E}">
        <p14:creationId xmlns:p14="http://schemas.microsoft.com/office/powerpoint/2010/main" val="242230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sz="5400" dirty="0" err="1">
                <a:effectLst>
                  <a:outerShdw blurRad="38100" dist="38100" dir="2700000" algn="tl">
                    <a:srgbClr val="000000">
                      <a:alpha val="43137"/>
                    </a:srgbClr>
                  </a:outerShdw>
                </a:effectLst>
              </a:rPr>
              <a:t>Introducción</a:t>
            </a:r>
            <a:r>
              <a:rPr lang="en-US" sz="5400" dirty="0">
                <a:effectLst>
                  <a:outerShdw blurRad="38100" dist="38100" dir="2700000" algn="tl">
                    <a:srgbClr val="000000">
                      <a:alpha val="43137"/>
                    </a:srgbClr>
                  </a:outerShdw>
                </a:effectLst>
              </a:rPr>
              <a:t> al </a:t>
            </a:r>
            <a:r>
              <a:rPr lang="en-US" sz="5400" dirty="0" err="1">
                <a:effectLst>
                  <a:outerShdw blurRad="38100" dist="38100" dir="2700000" algn="tl">
                    <a:srgbClr val="000000">
                      <a:alpha val="43137"/>
                    </a:srgbClr>
                  </a:outerShdw>
                </a:effectLst>
              </a:rPr>
              <a:t>Curso</a:t>
            </a:r>
            <a:endParaRPr lang="en-US" sz="5400" dirty="0">
              <a:effectLst>
                <a:outerShdw blurRad="38100" dist="38100" dir="2700000" algn="tl">
                  <a:srgbClr val="000000">
                    <a:alpha val="43137"/>
                  </a:srgbClr>
                </a:outerShdw>
              </a:effectLst>
            </a:endParaRPr>
          </a:p>
        </p:txBody>
      </p:sp>
      <p:pic>
        <p:nvPicPr>
          <p:cNvPr id="6" name="Picture 5" descr="A picture containing text, vector graphics&#10;&#10;Description automatically generated">
            <a:extLst>
              <a:ext uri="{FF2B5EF4-FFF2-40B4-BE49-F238E27FC236}">
                <a16:creationId xmlns:a16="http://schemas.microsoft.com/office/drawing/2014/main" id="{30C946B2-93DB-3BA9-402A-D48CE09981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1439" y="4214620"/>
            <a:ext cx="1736519" cy="2169401"/>
          </a:xfrm>
          <a:prstGeom prst="rect">
            <a:avLst/>
          </a:prstGeom>
          <a:noFill/>
          <a:effectLst>
            <a:glow rad="127000">
              <a:srgbClr val="FFC000"/>
            </a:glow>
            <a:outerShdw blurRad="50800" dist="38100" dir="2700000" algn="tl" rotWithShape="0">
              <a:srgbClr val="FFFF00">
                <a:alpha val="81000"/>
              </a:srgbClr>
            </a:outerShdw>
            <a:reflection blurRad="38100" stA="36000" endPos="35000" dir="5400000" sy="-100000" algn="bl" rotWithShape="0"/>
          </a:effectLst>
        </p:spPr>
      </p:pic>
      <p:sp>
        <p:nvSpPr>
          <p:cNvPr id="5" name="Text Placeholder 2">
            <a:extLst>
              <a:ext uri="{FF2B5EF4-FFF2-40B4-BE49-F238E27FC236}">
                <a16:creationId xmlns:a16="http://schemas.microsoft.com/office/drawing/2014/main" id="{394779BE-E87F-A99A-66C5-E018E67B50BE}"/>
              </a:ext>
            </a:extLst>
          </p:cNvPr>
          <p:cNvSpPr txBox="1">
            <a:spLocks/>
          </p:cNvSpPr>
          <p:nvPr/>
        </p:nvSpPr>
        <p:spPr bwMode="auto">
          <a:xfrm>
            <a:off x="618461" y="1624456"/>
            <a:ext cx="1094869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3" spcCol="180000"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panose="020B0604020202020204" pitchFamily="34" charset="0"/>
              <a:buNone/>
              <a:defRPr sz="2200" b="0" i="0" kern="1200">
                <a:solidFill>
                  <a:srgbClr val="231F20"/>
                </a:solidFill>
                <a:latin typeface="Josefin Sans"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eaLnBrk="1" fontAlgn="auto" hangingPunct="1">
              <a:lnSpc>
                <a:spcPct val="150000"/>
              </a:lnSpc>
              <a:spcBef>
                <a:spcPts val="0"/>
              </a:spcBef>
              <a:spcAft>
                <a:spcPts val="0"/>
              </a:spcAft>
              <a:defRPr/>
            </a:pPr>
            <a:r>
              <a:rPr lang="es-ES" sz="1300" dirty="0">
                <a:solidFill>
                  <a:srgbClr val="141414"/>
                </a:solidFill>
                <a:latin typeface="Josefin Sans" pitchFamily="2" charset="0"/>
                <a:ea typeface="Times New Roman" panose="02020603050405020304" pitchFamily="18" charset="0"/>
              </a:rPr>
              <a:t>Esta introducción presenta el escenario en el que se desarrollan los conceptos de prescripción social, y sitúa este modelo de trabajo firmemente dentro de los cambios globales que se están produciendo en todos los sectores de la prestación de asistencia sanitaria. Es posible que muchos de ustedes ya estén haciendo "prescripción social" dentro de su función actual. Si participan en organizaciones comunitarias y de voluntariado, así como en ONG y otras empresas sociales. Se trata de un enfoque holístico que viene funcionando desde hace muchos años. </a:t>
            </a:r>
          </a:p>
          <a:p>
            <a:pPr algn="just" eaLnBrk="1" fontAlgn="auto" hangingPunct="1">
              <a:lnSpc>
                <a:spcPct val="150000"/>
              </a:lnSpc>
              <a:spcBef>
                <a:spcPts val="0"/>
              </a:spcBef>
              <a:spcAft>
                <a:spcPts val="0"/>
              </a:spcAft>
              <a:defRPr/>
            </a:pPr>
            <a:endParaRPr lang="es-ES" sz="1300" dirty="0">
              <a:solidFill>
                <a:srgbClr val="141414"/>
              </a:solidFill>
              <a:latin typeface="Josefin Sans" pitchFamily="2" charset="0"/>
              <a:ea typeface="Times New Roman" panose="02020603050405020304" pitchFamily="18" charset="0"/>
            </a:endParaRPr>
          </a:p>
          <a:p>
            <a:pPr algn="just" eaLnBrk="1" fontAlgn="auto" hangingPunct="1">
              <a:lnSpc>
                <a:spcPct val="150000"/>
              </a:lnSpc>
              <a:spcBef>
                <a:spcPts val="0"/>
              </a:spcBef>
              <a:spcAft>
                <a:spcPts val="0"/>
              </a:spcAft>
              <a:defRPr/>
            </a:pPr>
            <a:endParaRPr lang="es-ES" sz="1300" dirty="0">
              <a:solidFill>
                <a:srgbClr val="141414"/>
              </a:solidFill>
              <a:latin typeface="Josefin Sans" pitchFamily="2" charset="0"/>
              <a:ea typeface="Times New Roman" panose="02020603050405020304" pitchFamily="18" charset="0"/>
            </a:endParaRPr>
          </a:p>
          <a:p>
            <a:pPr algn="just" eaLnBrk="1" fontAlgn="auto" hangingPunct="1">
              <a:lnSpc>
                <a:spcPct val="150000"/>
              </a:lnSpc>
              <a:spcBef>
                <a:spcPts val="0"/>
              </a:spcBef>
              <a:spcAft>
                <a:spcPts val="0"/>
              </a:spcAft>
              <a:defRPr/>
            </a:pPr>
            <a:r>
              <a:rPr lang="es-ES" sz="1300" dirty="0">
                <a:solidFill>
                  <a:srgbClr val="141414"/>
                </a:solidFill>
                <a:latin typeface="Josefin Sans" pitchFamily="2" charset="0"/>
                <a:ea typeface="Times New Roman" panose="02020603050405020304" pitchFamily="18" charset="0"/>
              </a:rPr>
              <a:t>Sin embargo, sólo desde que el término se convirtió en lenguaje común en los últimos 20 años se ha utilizado para describir la práctica  que estas organizaciones han estado proporcionando.  El término "prescripción social" tiene su origen en el Experimento </a:t>
            </a:r>
            <a:r>
              <a:rPr lang="es-ES" sz="1300" dirty="0" err="1">
                <a:solidFill>
                  <a:srgbClr val="141414"/>
                </a:solidFill>
                <a:latin typeface="Josefin Sans" pitchFamily="2" charset="0"/>
                <a:ea typeface="Times New Roman" panose="02020603050405020304" pitchFamily="18" charset="0"/>
              </a:rPr>
              <a:t>Peckham</a:t>
            </a:r>
            <a:r>
              <a:rPr lang="es-ES" sz="1300" dirty="0">
                <a:solidFill>
                  <a:srgbClr val="141414"/>
                </a:solidFill>
                <a:latin typeface="Josefin Sans" pitchFamily="2" charset="0"/>
                <a:ea typeface="Times New Roman" panose="02020603050405020304" pitchFamily="18" charset="0"/>
              </a:rPr>
              <a:t>, que tuvo lugar en el sur de Londres en la década de 1950, cuando una consulta de medicina general exploró formas alternativas de hacer que sus pacientes estuvieran bien y se adaptaran mejor a sus necesidades. A pesar de sus éxitos, el experimento terminó debido a la introducción del Servicio Nacional de Salud. </a:t>
            </a:r>
          </a:p>
          <a:p>
            <a:pPr algn="just" eaLnBrk="1" fontAlgn="auto" hangingPunct="1">
              <a:lnSpc>
                <a:spcPct val="150000"/>
              </a:lnSpc>
              <a:spcBef>
                <a:spcPts val="0"/>
              </a:spcBef>
              <a:spcAft>
                <a:spcPts val="0"/>
              </a:spcAft>
              <a:defRPr/>
            </a:pPr>
            <a:endParaRPr lang="es-ES" sz="1300" dirty="0">
              <a:solidFill>
                <a:srgbClr val="141414"/>
              </a:solidFill>
              <a:latin typeface="Josefin Sans" pitchFamily="2" charset="0"/>
              <a:ea typeface="Times New Roman" panose="02020603050405020304" pitchFamily="18" charset="0"/>
            </a:endParaRPr>
          </a:p>
          <a:p>
            <a:pPr algn="just" eaLnBrk="1" fontAlgn="auto" hangingPunct="1">
              <a:lnSpc>
                <a:spcPct val="150000"/>
              </a:lnSpc>
              <a:spcBef>
                <a:spcPts val="0"/>
              </a:spcBef>
              <a:spcAft>
                <a:spcPts val="0"/>
              </a:spcAft>
              <a:defRPr/>
            </a:pPr>
            <a:endParaRPr lang="es-ES" sz="1300" dirty="0">
              <a:solidFill>
                <a:srgbClr val="141414"/>
              </a:solidFill>
              <a:latin typeface="Josefin Sans" pitchFamily="2" charset="0"/>
              <a:ea typeface="Times New Roman" panose="02020603050405020304" pitchFamily="18" charset="0"/>
            </a:endParaRPr>
          </a:p>
          <a:p>
            <a:pPr algn="just" eaLnBrk="1" fontAlgn="auto" hangingPunct="1">
              <a:lnSpc>
                <a:spcPct val="150000"/>
              </a:lnSpc>
              <a:spcBef>
                <a:spcPts val="0"/>
              </a:spcBef>
              <a:spcAft>
                <a:spcPts val="0"/>
              </a:spcAft>
              <a:defRPr/>
            </a:pPr>
            <a:r>
              <a:rPr lang="es-ES" sz="1300" dirty="0">
                <a:solidFill>
                  <a:srgbClr val="141414"/>
                </a:solidFill>
                <a:latin typeface="Josefin Sans" pitchFamily="2" charset="0"/>
                <a:ea typeface="Times New Roman" panose="02020603050405020304" pitchFamily="18" charset="0"/>
              </a:rPr>
              <a:t>En el siguiente vídeo, el Dr. Michael Dixon explica sus orígenes</a:t>
            </a:r>
            <a:r>
              <a:rPr lang="en-US" sz="1300" dirty="0">
                <a:solidFill>
                  <a:srgbClr val="141414"/>
                </a:solidFill>
                <a:latin typeface="Josefin Sans" pitchFamily="2" charset="0"/>
                <a:ea typeface="Times New Roman" panose="02020603050405020304" pitchFamily="18" charset="0"/>
              </a:rPr>
              <a:t>:</a:t>
            </a:r>
          </a:p>
          <a:p>
            <a:pPr>
              <a:lnSpc>
                <a:spcPct val="150000"/>
              </a:lnSpc>
            </a:pPr>
            <a:r>
              <a:rPr lang="en-US" sz="1300" dirty="0">
                <a:solidFill>
                  <a:srgbClr val="141414"/>
                </a:solidFill>
                <a:latin typeface="Josefin Sans" pitchFamily="2" charset="0"/>
                <a:ea typeface="Times New Roman" panose="02020603050405020304" pitchFamily="18" charset="0"/>
                <a:hlinkClick r:id="rId3"/>
              </a:rPr>
              <a:t>https://collegeofmedicine.org.uk/social-prescribing-is-as-old-as-the-hills-dr-michael-dixon-gives-a-potted-history-of-integrative-medicine/</a:t>
            </a:r>
            <a:r>
              <a:rPr lang="en-US" sz="1300" dirty="0">
                <a:solidFill>
                  <a:srgbClr val="141414"/>
                </a:solidFill>
                <a:latin typeface="Josefin Sans" pitchFamily="2" charset="0"/>
                <a:ea typeface="Times New Roman" panose="02020603050405020304" pitchFamily="18" charset="0"/>
              </a:rPr>
              <a:t> </a:t>
            </a:r>
          </a:p>
        </p:txBody>
      </p:sp>
    </p:spTree>
    <p:extLst>
      <p:ext uri="{BB962C8B-B14F-4D97-AF65-F5344CB8AC3E}">
        <p14:creationId xmlns:p14="http://schemas.microsoft.com/office/powerpoint/2010/main" val="1195224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err="1"/>
              <a:t>Igualdad</a:t>
            </a:r>
            <a:r>
              <a:rPr lang="en-US" dirty="0"/>
              <a:t>, </a:t>
            </a:r>
            <a:r>
              <a:rPr lang="en-US" dirty="0" err="1"/>
              <a:t>equidad</a:t>
            </a:r>
            <a:r>
              <a:rPr lang="en-US" dirty="0"/>
              <a:t> y </a:t>
            </a:r>
            <a:r>
              <a:rPr lang="en-US" dirty="0" err="1"/>
              <a:t>realidad</a:t>
            </a:r>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p:txBody>
          <a:bodyPr numCol="3">
            <a:normAutofit fontScale="92500" lnSpcReduction="10000"/>
          </a:bodyPr>
          <a:lstStyle/>
          <a:p>
            <a:pPr marL="228600">
              <a:lnSpc>
                <a:spcPct val="150000"/>
              </a:lnSpc>
              <a:spcAft>
                <a:spcPts val="800"/>
              </a:spcAft>
            </a:pPr>
            <a:r>
              <a:rPr lang="en-GB" sz="2800" dirty="0" err="1">
                <a:effectLst/>
                <a:latin typeface="Josefin Sans" pitchFamily="2" charset="0"/>
                <a:ea typeface="Times New Roman" panose="02020603050405020304" pitchFamily="18" charset="0"/>
                <a:cs typeface="Calibri" panose="020F0502020204030204" pitchFamily="34" charset="0"/>
              </a:rPr>
              <a:t>Igualdad</a:t>
            </a:r>
            <a:r>
              <a:rPr lang="en-GB" sz="2400" dirty="0">
                <a:effectLst/>
                <a:latin typeface="Josefin Sans" pitchFamily="2" charset="0"/>
                <a:ea typeface="Times New Roman" panose="02020603050405020304" pitchFamily="18" charset="0"/>
                <a:cs typeface="Calibri" panose="020F0502020204030204" pitchFamily="34" charset="0"/>
              </a:rPr>
              <a:t> – </a:t>
            </a:r>
          </a:p>
          <a:p>
            <a:pPr marL="228600">
              <a:lnSpc>
                <a:spcPct val="150000"/>
              </a:lnSpc>
              <a:spcAft>
                <a:spcPts val="800"/>
              </a:spcAft>
            </a:pPr>
            <a:r>
              <a:rPr lang="es-ES" sz="2400" dirty="0">
                <a:effectLst/>
                <a:latin typeface="Josefin Sans" pitchFamily="2" charset="0"/>
                <a:ea typeface="Times New Roman" panose="02020603050405020304" pitchFamily="18" charset="0"/>
                <a:cs typeface="Calibri" panose="020F0502020204030204" pitchFamily="34" charset="0"/>
              </a:rPr>
              <a:t>Se supone que todos se benefician de las mismas ayudas, lo que se considera igualdad de trato</a:t>
            </a:r>
            <a:r>
              <a:rPr lang="en-GB" sz="2400" dirty="0">
                <a:effectLst/>
                <a:latin typeface="Josefin Sans" pitchFamily="2" charset="0"/>
                <a:ea typeface="Times New Roman" panose="02020603050405020304" pitchFamily="18" charset="0"/>
                <a:cs typeface="Calibri" panose="020F0502020204030204" pitchFamily="34" charset="0"/>
              </a:rPr>
              <a:t>.</a:t>
            </a:r>
            <a:endParaRPr lang="en-GB" sz="2000" dirty="0">
              <a:effectLst/>
              <a:latin typeface="Josefin Sans" pitchFamily="2" charset="0"/>
              <a:ea typeface="Times New Roman" panose="02020603050405020304" pitchFamily="18" charset="0"/>
              <a:cs typeface="Calibri" panose="020F0502020204030204" pitchFamily="34" charset="0"/>
            </a:endParaRPr>
          </a:p>
          <a:p>
            <a:pPr marL="228600">
              <a:lnSpc>
                <a:spcPct val="150000"/>
              </a:lnSpc>
              <a:spcAft>
                <a:spcPts val="800"/>
              </a:spcAft>
            </a:pPr>
            <a:endParaRPr lang="en-GB" sz="2800" dirty="0">
              <a:effectLst/>
              <a:latin typeface="Josefin Sans" pitchFamily="2" charset="0"/>
              <a:ea typeface="Times New Roman" panose="02020603050405020304" pitchFamily="18" charset="0"/>
              <a:cs typeface="Calibri" panose="020F0502020204030204" pitchFamily="34" charset="0"/>
            </a:endParaRPr>
          </a:p>
          <a:p>
            <a:pPr marL="228600">
              <a:lnSpc>
                <a:spcPct val="150000"/>
              </a:lnSpc>
              <a:spcAft>
                <a:spcPts val="800"/>
              </a:spcAft>
            </a:pPr>
            <a:r>
              <a:rPr lang="en-GB" sz="2800" dirty="0" err="1">
                <a:effectLst/>
                <a:latin typeface="Josefin Sans" pitchFamily="2" charset="0"/>
                <a:ea typeface="Times New Roman" panose="02020603050405020304" pitchFamily="18" charset="0"/>
                <a:cs typeface="Calibri" panose="020F0502020204030204" pitchFamily="34" charset="0"/>
              </a:rPr>
              <a:t>Equidad</a:t>
            </a:r>
            <a:r>
              <a:rPr lang="en-GB" sz="2400" dirty="0">
                <a:effectLst/>
                <a:latin typeface="Josefin Sans" pitchFamily="2" charset="0"/>
                <a:ea typeface="Times New Roman" panose="02020603050405020304" pitchFamily="18" charset="0"/>
                <a:cs typeface="Calibri" panose="020F0502020204030204" pitchFamily="34" charset="0"/>
              </a:rPr>
              <a:t> – </a:t>
            </a:r>
          </a:p>
          <a:p>
            <a:pPr marL="228600">
              <a:lnSpc>
                <a:spcPct val="150000"/>
              </a:lnSpc>
              <a:spcAft>
                <a:spcPts val="800"/>
              </a:spcAft>
            </a:pPr>
            <a:r>
              <a:rPr lang="es-ES" sz="2400" dirty="0">
                <a:effectLst/>
                <a:latin typeface="Josefin Sans" pitchFamily="2" charset="0"/>
                <a:ea typeface="Times New Roman" panose="02020603050405020304" pitchFamily="18" charset="0"/>
                <a:cs typeface="Calibri" panose="020F0502020204030204" pitchFamily="34" charset="0"/>
              </a:rPr>
              <a:t>Todos reciben el apoyo que necesitan, lo que produce equidad</a:t>
            </a:r>
          </a:p>
          <a:p>
            <a:pPr marL="228600">
              <a:lnSpc>
                <a:spcPct val="150000"/>
              </a:lnSpc>
              <a:spcAft>
                <a:spcPts val="800"/>
              </a:spcAft>
            </a:pPr>
            <a:endParaRPr lang="en-GB" sz="2400" dirty="0">
              <a:effectLst/>
              <a:latin typeface="Josefin Sans" pitchFamily="2" charset="0"/>
              <a:ea typeface="Times New Roman" panose="02020603050405020304" pitchFamily="18" charset="0"/>
              <a:cs typeface="Calibri" panose="020F0502020204030204" pitchFamily="34" charset="0"/>
            </a:endParaRPr>
          </a:p>
          <a:p>
            <a:pPr marL="228600">
              <a:lnSpc>
                <a:spcPct val="150000"/>
              </a:lnSpc>
              <a:spcAft>
                <a:spcPts val="800"/>
              </a:spcAft>
            </a:pPr>
            <a:r>
              <a:rPr lang="en-GB" sz="2400" dirty="0">
                <a:latin typeface="Josefin Sans" pitchFamily="2" charset="0"/>
                <a:ea typeface="Times New Roman" panose="02020603050405020304" pitchFamily="18" charset="0"/>
                <a:cs typeface="Calibri" panose="020F0502020204030204" pitchFamily="34" charset="0"/>
              </a:rPr>
              <a:t> </a:t>
            </a:r>
            <a:endParaRPr lang="en-GB" sz="2400" dirty="0">
              <a:effectLst/>
              <a:latin typeface="Josefin Sans" pitchFamily="2" charset="0"/>
              <a:ea typeface="Times New Roman" panose="02020603050405020304" pitchFamily="18" charset="0"/>
              <a:cs typeface="Calibri" panose="020F0502020204030204" pitchFamily="34" charset="0"/>
            </a:endParaRPr>
          </a:p>
          <a:p>
            <a:pPr marL="228600">
              <a:lnSpc>
                <a:spcPct val="150000"/>
              </a:lnSpc>
              <a:spcAft>
                <a:spcPts val="800"/>
              </a:spcAft>
            </a:pPr>
            <a:endParaRPr lang="en-GB" sz="2800" dirty="0">
              <a:effectLst/>
              <a:latin typeface="Josefin Sans" pitchFamily="2" charset="0"/>
              <a:ea typeface="Times New Roman" panose="02020603050405020304" pitchFamily="18" charset="0"/>
              <a:cs typeface="Calibri" panose="020F0502020204030204" pitchFamily="34" charset="0"/>
            </a:endParaRPr>
          </a:p>
          <a:p>
            <a:pPr marL="228600">
              <a:lnSpc>
                <a:spcPct val="150000"/>
              </a:lnSpc>
              <a:spcAft>
                <a:spcPts val="800"/>
              </a:spcAft>
            </a:pPr>
            <a:r>
              <a:rPr lang="en-GB" sz="2800" b="1" dirty="0">
                <a:latin typeface="Josefin Sans" pitchFamily="2" charset="0"/>
                <a:ea typeface="Times New Roman" panose="02020603050405020304" pitchFamily="18" charset="0"/>
                <a:cs typeface="Calibri" panose="020F0502020204030204" pitchFamily="34" charset="0"/>
              </a:rPr>
              <a:t>La </a:t>
            </a:r>
            <a:r>
              <a:rPr lang="en-GB" sz="2800" b="1" dirty="0" err="1">
                <a:latin typeface="Josefin Sans" pitchFamily="2" charset="0"/>
                <a:ea typeface="Times New Roman" panose="02020603050405020304" pitchFamily="18" charset="0"/>
                <a:cs typeface="Calibri" panose="020F0502020204030204" pitchFamily="34" charset="0"/>
              </a:rPr>
              <a:t>realidad</a:t>
            </a:r>
            <a:r>
              <a:rPr lang="en-GB" sz="2800" b="1" dirty="0">
                <a:effectLst/>
                <a:latin typeface="Josefin Sans" pitchFamily="2" charset="0"/>
                <a:ea typeface="Times New Roman" panose="02020603050405020304" pitchFamily="18" charset="0"/>
                <a:cs typeface="Calibri" panose="020F0502020204030204" pitchFamily="34" charset="0"/>
              </a:rPr>
              <a:t>…</a:t>
            </a:r>
            <a:r>
              <a:rPr lang="en-GB" sz="2800" dirty="0">
                <a:effectLst/>
                <a:latin typeface="Josefin Sans" pitchFamily="2" charset="0"/>
                <a:ea typeface="Times New Roman" panose="02020603050405020304" pitchFamily="18" charset="0"/>
                <a:cs typeface="Calibri" panose="020F0502020204030204" pitchFamily="34" charset="0"/>
              </a:rPr>
              <a:t> </a:t>
            </a:r>
          </a:p>
          <a:p>
            <a:pPr marL="228600">
              <a:lnSpc>
                <a:spcPct val="150000"/>
              </a:lnSpc>
              <a:spcAft>
                <a:spcPts val="800"/>
              </a:spcAft>
            </a:pPr>
            <a:r>
              <a:rPr lang="es-ES" sz="2400" dirty="0">
                <a:latin typeface="Josefin Sans" pitchFamily="2" charset="0"/>
                <a:ea typeface="Times New Roman" panose="02020603050405020304" pitchFamily="18" charset="0"/>
                <a:cs typeface="Calibri" panose="020F0502020204030204" pitchFamily="34" charset="0"/>
              </a:rPr>
              <a:t>Uno recibe más de lo necesario, mientras que el otro recibe menos de lo necesario, con lo que se crea una enorme disparidad.</a:t>
            </a:r>
            <a:endParaRPr lang="en-GB" dirty="0">
              <a:latin typeface="Josefin Sans" pitchFamily="2" charset="0"/>
            </a:endParaRPr>
          </a:p>
        </p:txBody>
      </p:sp>
      <p:pic>
        <p:nvPicPr>
          <p:cNvPr id="5" name="Picture 4" descr="Icon&#10;&#10;Description automatically generated with low confidence">
            <a:extLst>
              <a:ext uri="{FF2B5EF4-FFF2-40B4-BE49-F238E27FC236}">
                <a16:creationId xmlns:a16="http://schemas.microsoft.com/office/drawing/2014/main" id="{2B5729AD-D610-4477-B0B8-398E053F9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8858" y="3428999"/>
            <a:ext cx="5391626" cy="3324663"/>
          </a:xfrm>
          <a:prstGeom prst="rect">
            <a:avLst/>
          </a:prstGeom>
        </p:spPr>
      </p:pic>
    </p:spTree>
    <p:extLst>
      <p:ext uri="{BB962C8B-B14F-4D97-AF65-F5344CB8AC3E}">
        <p14:creationId xmlns:p14="http://schemas.microsoft.com/office/powerpoint/2010/main" val="2764254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r>
              <a:rPr lang="en-US" dirty="0" err="1"/>
              <a:t>Igualdad</a:t>
            </a:r>
            <a:r>
              <a:rPr lang="en-US" dirty="0"/>
              <a:t>, </a:t>
            </a:r>
            <a:r>
              <a:rPr lang="en-US" dirty="0" err="1"/>
              <a:t>equidad</a:t>
            </a:r>
            <a:r>
              <a:rPr lang="en-US" dirty="0"/>
              <a:t> y </a:t>
            </a:r>
            <a:r>
              <a:rPr lang="en-US" dirty="0" err="1"/>
              <a:t>realidad</a:t>
            </a:r>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6"/>
            <a:ext cx="5362889" cy="5041672"/>
          </a:xfrm>
        </p:spPr>
        <p:txBody>
          <a:bodyPr numCol="1">
            <a:normAutofit lnSpcReduction="10000"/>
          </a:bodyPr>
          <a:lstStyle/>
          <a:p>
            <a:pPr algn="just">
              <a:lnSpc>
                <a:spcPct val="100000"/>
              </a:lnSpc>
              <a:spcAft>
                <a:spcPts val="800"/>
              </a:spcAft>
            </a:pPr>
            <a:r>
              <a:rPr lang="es-ES" sz="1800" dirty="0">
                <a:latin typeface="Josefin Sans" pitchFamily="2" charset="0"/>
              </a:rPr>
              <a:t>¿Debemos estar satisfechos de que esto sea suficiente?</a:t>
            </a:r>
          </a:p>
          <a:p>
            <a:pPr algn="just">
              <a:lnSpc>
                <a:spcPct val="100000"/>
              </a:lnSpc>
              <a:spcAft>
                <a:spcPts val="800"/>
              </a:spcAft>
            </a:pPr>
            <a:r>
              <a:rPr lang="es-ES" sz="1800" dirty="0">
                <a:latin typeface="Josefin Sans" pitchFamily="2" charset="0"/>
              </a:rPr>
              <a:t>El profesor David Murphy, psicólogo clínico, opina lo contrario, como podrá comprobar en su cuenta de Twitter.</a:t>
            </a:r>
          </a:p>
          <a:p>
            <a:pPr>
              <a:lnSpc>
                <a:spcPct val="100000"/>
              </a:lnSpc>
              <a:spcAft>
                <a:spcPts val="800"/>
              </a:spcAft>
            </a:pPr>
            <a:r>
              <a:rPr lang="en-GB" sz="1800" dirty="0">
                <a:effectLst/>
                <a:latin typeface="Josefin Sans" pitchFamily="2" charset="0"/>
                <a:ea typeface="Calibri" panose="020F0502020204030204" pitchFamily="34" charset="0"/>
                <a:cs typeface="Times New Roman" panose="02020603050405020304" pitchFamily="18" charset="0"/>
                <a:hlinkClick r:id="rId2"/>
              </a:rPr>
              <a:t>https://www.plymouth.ac.uk/staff/david-murphy</a:t>
            </a:r>
            <a:endParaRPr lang="en-GB" sz="1800" dirty="0">
              <a:effectLst/>
              <a:latin typeface="Josefin Sans" pitchFamily="2" charset="0"/>
              <a:ea typeface="Calibri" panose="020F0502020204030204" pitchFamily="34" charset="0"/>
              <a:cs typeface="Times New Roman" panose="02020603050405020304" pitchFamily="18" charset="0"/>
            </a:endParaRPr>
          </a:p>
          <a:p>
            <a:pPr algn="just">
              <a:lnSpc>
                <a:spcPct val="100000"/>
              </a:lnSpc>
              <a:spcAft>
                <a:spcPts val="800"/>
              </a:spcAft>
            </a:pPr>
            <a:r>
              <a:rPr lang="es-ES" sz="1800" dirty="0">
                <a:latin typeface="Josefin Sans" pitchFamily="2" charset="0"/>
                <a:ea typeface="Calibri" panose="020F0502020204030204" pitchFamily="34" charset="0"/>
                <a:cs typeface="Times New Roman" panose="02020603050405020304" pitchFamily="18" charset="0"/>
              </a:rPr>
              <a:t>Justicia: Los 3 pueden ver el juego sin apoyos ni adaptaciones porque se ha abordado la causa de la desigualdad: se ha eliminado la barrera sistémica.</a:t>
            </a:r>
          </a:p>
          <a:p>
            <a:pPr algn="just">
              <a:lnSpc>
                <a:spcPct val="100000"/>
              </a:lnSpc>
              <a:spcAft>
                <a:spcPts val="800"/>
              </a:spcAft>
            </a:pPr>
            <a:r>
              <a:rPr lang="es-ES" sz="1800" dirty="0">
                <a:latin typeface="Josefin Sans" pitchFamily="2" charset="0"/>
                <a:ea typeface="Calibri" panose="020F0502020204030204" pitchFamily="34" charset="0"/>
                <a:cs typeface="Times New Roman" panose="02020603050405020304" pitchFamily="18" charset="0"/>
              </a:rPr>
              <a:t>Inclusión: Todo el mundo está INCLUIDO en el juego, nadie se queda fuera, no sólo eliminamos las barreras que mantienen a la gente fuera, sino que nos aseguramos de que sean valorados y participen</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11" name="Picture 10" descr="A picture containing timeline&#10;&#10;Description automatically generated">
            <a:extLst>
              <a:ext uri="{FF2B5EF4-FFF2-40B4-BE49-F238E27FC236}">
                <a16:creationId xmlns:a16="http://schemas.microsoft.com/office/drawing/2014/main" id="{37FD37A7-17FF-4A88-B4A5-B340E0698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470236"/>
            <a:ext cx="5218205" cy="6079502"/>
          </a:xfrm>
          <a:prstGeom prst="rect">
            <a:avLst/>
          </a:prstGeom>
        </p:spPr>
      </p:pic>
    </p:spTree>
    <p:extLst>
      <p:ext uri="{BB962C8B-B14F-4D97-AF65-F5344CB8AC3E}">
        <p14:creationId xmlns:p14="http://schemas.microsoft.com/office/powerpoint/2010/main" val="40995835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err="1"/>
              <a:t>Igualdad</a:t>
            </a:r>
            <a:r>
              <a:rPr lang="en-US" dirty="0"/>
              <a:t>, </a:t>
            </a:r>
            <a:r>
              <a:rPr lang="en-US" dirty="0" err="1"/>
              <a:t>equidad</a:t>
            </a:r>
            <a:r>
              <a:rPr lang="en-US" dirty="0"/>
              <a:t> y </a:t>
            </a:r>
            <a:r>
              <a:rPr lang="en-US" dirty="0" err="1"/>
              <a:t>realidad</a:t>
            </a:r>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6"/>
            <a:ext cx="10695744" cy="5041672"/>
          </a:xfrm>
        </p:spPr>
        <p:txBody>
          <a:bodyPr numCol="1">
            <a:normAutofit fontScale="77500" lnSpcReduction="20000"/>
          </a:bodyPr>
          <a:lstStyle/>
          <a:p>
            <a:pPr algn="just">
              <a:lnSpc>
                <a:spcPct val="150000"/>
              </a:lnSpc>
              <a:spcAft>
                <a:spcPts val="800"/>
              </a:spcAft>
            </a:pPr>
            <a:r>
              <a:rPr lang="es-ES" sz="2000" dirty="0">
                <a:effectLst/>
                <a:latin typeface="Josefin Sans" pitchFamily="2" charset="0"/>
                <a:ea typeface="Times New Roman" panose="02020603050405020304" pitchFamily="18" charset="0"/>
                <a:cs typeface="Calibri" panose="020F0502020204030204" pitchFamily="34" charset="0"/>
              </a:rPr>
              <a:t>Las organizaciones comunitarias y de voluntariado, así como las ONG, tienen un largo legado de llegar a aquellos que son difíciles de alcanzar o que rara vez son escuchados, y es por eso que la prescripción social puede desempeñar un papel tan vital y eficaz en la salud de la comunidad en el siglo XXI.  Como profesionales de la salud y la atención, estos conceptos no son nuevos, pero este curso tiene como objetivo volver a enmarcar la comprensión de las oportunidades y posibilidades que están disponibles fuera de su entorno de atención médica. </a:t>
            </a:r>
          </a:p>
          <a:p>
            <a:pPr algn="just">
              <a:lnSpc>
                <a:spcPct val="150000"/>
              </a:lnSpc>
              <a:spcAft>
                <a:spcPts val="800"/>
              </a:spcAft>
            </a:pPr>
            <a:r>
              <a:rPr lang="es-ES" sz="2000" dirty="0">
                <a:latin typeface="Josefin Sans" pitchFamily="2" charset="0"/>
                <a:ea typeface="Times New Roman" panose="02020603050405020304" pitchFamily="18" charset="0"/>
                <a:cs typeface="Calibri" panose="020F0502020204030204" pitchFamily="34" charset="0"/>
              </a:rPr>
              <a:t>Estas oportunidades y posibilidades adicionales mejorarán los resultados de sus pacientes o usuarios de servicios a través de la provisión de programas de salud comunitarios que, al tiempo que abordan los problemas de salud, también conectarán a las personas con otros apoyos dentro de su propia comunidad, reduciendo así el aislamiento social. </a:t>
            </a:r>
            <a:br>
              <a:rPr lang="es-ES" sz="2000" dirty="0">
                <a:latin typeface="Josefin Sans" pitchFamily="2" charset="0"/>
                <a:ea typeface="Times New Roman" panose="02020603050405020304" pitchFamily="18" charset="0"/>
                <a:cs typeface="Calibri" panose="020F0502020204030204" pitchFamily="34" charset="0"/>
              </a:rPr>
            </a:br>
            <a:r>
              <a:rPr lang="es-ES" sz="2000" dirty="0">
                <a:effectLst/>
                <a:latin typeface="Josefin Sans" pitchFamily="2" charset="0"/>
                <a:ea typeface="Times New Roman" panose="02020603050405020304" pitchFamily="18" charset="0"/>
                <a:cs typeface="Calibri" panose="020F0502020204030204" pitchFamily="34" charset="0"/>
              </a:rPr>
              <a:t>Los sistemas de atención integrada, que se están desarrollando en todo el mundo, reconocen la fuerza de este enfoque, aunque es justo decir que siguen existiendo barreras en relación con los acuerdos de gobernanza y responsabilidad, las funciones y responsabilidades en todos los niveles y los modelos financieros necesarios para reunir todo.  No obstante, se trata de un trabajo en curso y el papel del sector comunitario y del voluntariado es fundamental en los planes de avance.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spTree>
    <p:extLst>
      <p:ext uri="{BB962C8B-B14F-4D97-AF65-F5344CB8AC3E}">
        <p14:creationId xmlns:p14="http://schemas.microsoft.com/office/powerpoint/2010/main" val="24088556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25781"/>
            <a:ext cx="10512420" cy="720090"/>
          </a:xfrm>
        </p:spPr>
        <p:txBody>
          <a:bodyPr/>
          <a:lstStyle/>
          <a:p>
            <a:r>
              <a:rPr lang="es-ES" sz="3200" dirty="0"/>
              <a:t>Modelos escalonados de atención [klo3] </a:t>
            </a:r>
            <a:endParaRPr lang="en-US" sz="32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325882"/>
            <a:ext cx="6329857" cy="5532118"/>
          </a:xfrm>
        </p:spPr>
        <p:txBody>
          <a:bodyPr numCol="2">
            <a:normAutofit/>
          </a:bodyPr>
          <a:lstStyle/>
          <a:p>
            <a:pPr algn="just">
              <a:lnSpc>
                <a:spcPct val="150000"/>
              </a:lnSpc>
              <a:spcAft>
                <a:spcPts val="800"/>
              </a:spcAft>
            </a:pPr>
            <a:r>
              <a:rPr lang="es-ES" sz="1000" dirty="0">
                <a:solidFill>
                  <a:srgbClr val="000000"/>
                </a:solidFill>
                <a:effectLst/>
                <a:latin typeface="Josefin Sans" pitchFamily="2" charset="0"/>
                <a:ea typeface="Calibri" panose="020F0502020204030204" pitchFamily="34" charset="0"/>
                <a:cs typeface="Times New Roman" panose="02020603050405020304" pitchFamily="18" charset="0"/>
              </a:rPr>
              <a:t>Está claro que, a medida que las personas atraviesan situaciones difíciles con problemas de salud continuos, se producen picos y caídas, y a veces las necesidades pueden superar la disponibilidad de servicios para atenderlas</a:t>
            </a:r>
            <a:r>
              <a:rPr lang="en-GB" sz="1000" dirty="0">
                <a:solidFill>
                  <a:srgbClr val="000000"/>
                </a:solidFill>
                <a:effectLst/>
                <a:latin typeface="Josefin Sans" pitchFamily="2" charset="0"/>
                <a:ea typeface="Calibri" panose="020F0502020204030204" pitchFamily="34" charset="0"/>
                <a:cs typeface="Times New Roman" panose="02020603050405020304" pitchFamily="18" charset="0"/>
              </a:rPr>
              <a:t>. </a:t>
            </a:r>
            <a:r>
              <a:rPr lang="es-ES" sz="1000" dirty="0">
                <a:solidFill>
                  <a:srgbClr val="000000"/>
                </a:solidFill>
                <a:latin typeface="Josefin Sans" pitchFamily="2" charset="0"/>
                <a:ea typeface="Calibri" panose="020F0502020204030204" pitchFamily="34" charset="0"/>
                <a:cs typeface="Times New Roman" panose="02020603050405020304" pitchFamily="18" charset="0"/>
              </a:rPr>
              <a:t>El valor de los servicios basados en la comunidad se encuentra en su capacidad de proporcionar servicios de apoyo de nivel 1/2 hasta que los apoyos clínicos estén disponibles. </a:t>
            </a:r>
            <a:r>
              <a:rPr lang="es-ES" sz="1000" dirty="0">
                <a:solidFill>
                  <a:srgbClr val="000000"/>
                </a:solidFill>
                <a:effectLst/>
                <a:latin typeface="Josefin Sans" pitchFamily="2" charset="0"/>
                <a:ea typeface="Calibri" panose="020F0502020204030204" pitchFamily="34" charset="0"/>
                <a:cs typeface="Times New Roman" panose="02020603050405020304" pitchFamily="18" charset="0"/>
              </a:rPr>
              <a:t>Este modelo de atención escalonada se propuso por primera vez en Irlanda del Norte como parte del Informe </a:t>
            </a:r>
            <a:r>
              <a:rPr lang="es-ES" sz="1000" dirty="0" err="1">
                <a:solidFill>
                  <a:srgbClr val="000000"/>
                </a:solidFill>
                <a:effectLst/>
                <a:latin typeface="Josefin Sans" pitchFamily="2" charset="0"/>
                <a:ea typeface="Calibri" panose="020F0502020204030204" pitchFamily="34" charset="0"/>
                <a:cs typeface="Times New Roman" panose="02020603050405020304" pitchFamily="18" charset="0"/>
              </a:rPr>
              <a:t>Bamford</a:t>
            </a:r>
            <a:r>
              <a:rPr lang="en-GB" sz="1000" dirty="0">
                <a:solidFill>
                  <a:srgbClr val="000000"/>
                </a:solidFill>
                <a:effectLst/>
                <a:latin typeface="Josefin Sans" pitchFamily="2" charset="0"/>
                <a:ea typeface="Calibri" panose="020F0502020204030204" pitchFamily="34" charset="0"/>
                <a:cs typeface="Times New Roman" panose="02020603050405020304" pitchFamily="18" charset="0"/>
              </a:rPr>
              <a:t> [as advocated by the National Institute for Health &amp; Care Excellence (NICE)] </a:t>
            </a:r>
            <a:r>
              <a:rPr lang="es-ES" sz="1000" dirty="0">
                <a:solidFill>
                  <a:srgbClr val="000000"/>
                </a:solidFill>
                <a:effectLst/>
                <a:latin typeface="Josefin Sans" pitchFamily="2" charset="0"/>
                <a:ea typeface="Calibri" panose="020F0502020204030204" pitchFamily="34" charset="0"/>
                <a:cs typeface="Times New Roman" panose="02020603050405020304" pitchFamily="18" charset="0"/>
              </a:rPr>
              <a:t>El Plan de Acción de </a:t>
            </a:r>
            <a:r>
              <a:rPr lang="es-ES" sz="1000" dirty="0" err="1">
                <a:solidFill>
                  <a:srgbClr val="000000"/>
                </a:solidFill>
                <a:effectLst/>
                <a:latin typeface="Josefin Sans" pitchFamily="2" charset="0"/>
                <a:ea typeface="Calibri" panose="020F0502020204030204" pitchFamily="34" charset="0"/>
                <a:cs typeface="Times New Roman" panose="02020603050405020304" pitchFamily="18" charset="0"/>
              </a:rPr>
              <a:t>Bamford</a:t>
            </a:r>
            <a:r>
              <a:rPr lang="es-ES" sz="1000" dirty="0">
                <a:solidFill>
                  <a:srgbClr val="000000"/>
                </a:solidFill>
                <a:effectLst/>
                <a:latin typeface="Josefin Sans" pitchFamily="2" charset="0"/>
                <a:ea typeface="Calibri" panose="020F0502020204030204" pitchFamily="34" charset="0"/>
                <a:cs typeface="Times New Roman" panose="02020603050405020304" pitchFamily="18" charset="0"/>
              </a:rPr>
              <a:t> 2009-11 proporcionaría el marco para toda la futura prestación de servicios de salud mental con el número y la naturaleza de los pasos que varían para abordar la necesidad. Este diagrama ilustra el modelo de pasos en un entorno clínico:</a:t>
            </a:r>
          </a:p>
          <a:p>
            <a:pPr>
              <a:lnSpc>
                <a:spcPct val="150000"/>
              </a:lnSpc>
              <a:spcAft>
                <a:spcPts val="800"/>
              </a:spcAft>
            </a:pPr>
            <a:r>
              <a:rPr lang="en-GB" sz="10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_OF_PSYCHOLOGICAL_AND_ORTHO_PEDAGOGICAL_CARE_IN_BELGIUM</a:t>
            </a:r>
            <a:endParaRPr lang="en-GB" sz="10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0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0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0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0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0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0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0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0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0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15741BB6-EE12-97CA-B285-2BEA8AC08B99}"/>
              </a:ext>
            </a:extLst>
          </p:cNvPr>
          <p:cNvSpPr/>
          <p:nvPr/>
        </p:nvSpPr>
        <p:spPr>
          <a:xfrm>
            <a:off x="6853562" y="627272"/>
            <a:ext cx="887201" cy="72009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Rectángulo 7">
            <a:extLst>
              <a:ext uri="{FF2B5EF4-FFF2-40B4-BE49-F238E27FC236}">
                <a16:creationId xmlns:a16="http://schemas.microsoft.com/office/drawing/2014/main" id="{98961DC9-C2D1-A3D2-0ADE-BC8659E497A0}"/>
              </a:ext>
            </a:extLst>
          </p:cNvPr>
          <p:cNvSpPr/>
          <p:nvPr/>
        </p:nvSpPr>
        <p:spPr>
          <a:xfrm>
            <a:off x="8902821" y="618849"/>
            <a:ext cx="887201" cy="72009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767F2693-4639-E5F3-2FE1-B54FFDF081E5}"/>
              </a:ext>
            </a:extLst>
          </p:cNvPr>
          <p:cNvSpPr txBox="1"/>
          <p:nvPr/>
        </p:nvSpPr>
        <p:spPr>
          <a:xfrm>
            <a:off x="6702144" y="790381"/>
            <a:ext cx="1158495" cy="430887"/>
          </a:xfrm>
          <a:prstGeom prst="rect">
            <a:avLst/>
          </a:prstGeom>
          <a:noFill/>
        </p:spPr>
        <p:txBody>
          <a:bodyPr wrap="square" rtlCol="0">
            <a:spAutoFit/>
          </a:bodyPr>
          <a:lstStyle/>
          <a:p>
            <a:pPr algn="ctr"/>
            <a:r>
              <a:rPr lang="es-ES" sz="1100" b="1" dirty="0">
                <a:solidFill>
                  <a:srgbClr val="0070C0"/>
                </a:solidFill>
              </a:rPr>
              <a:t>¿Quién es el responsable?</a:t>
            </a:r>
          </a:p>
        </p:txBody>
      </p:sp>
      <p:sp>
        <p:nvSpPr>
          <p:cNvPr id="9" name="CuadroTexto 8">
            <a:extLst>
              <a:ext uri="{FF2B5EF4-FFF2-40B4-BE49-F238E27FC236}">
                <a16:creationId xmlns:a16="http://schemas.microsoft.com/office/drawing/2014/main" id="{B4ECEFA5-7D48-E00C-2BCE-88F3BAA6931B}"/>
              </a:ext>
            </a:extLst>
          </p:cNvPr>
          <p:cNvSpPr txBox="1"/>
          <p:nvPr/>
        </p:nvSpPr>
        <p:spPr>
          <a:xfrm>
            <a:off x="9784683" y="1721292"/>
            <a:ext cx="1158495" cy="261610"/>
          </a:xfrm>
          <a:prstGeom prst="rect">
            <a:avLst/>
          </a:prstGeom>
          <a:noFill/>
        </p:spPr>
        <p:txBody>
          <a:bodyPr wrap="square" rtlCol="0">
            <a:spAutoFit/>
          </a:bodyPr>
          <a:lstStyle/>
          <a:p>
            <a:pPr algn="ctr"/>
            <a:r>
              <a:rPr lang="es-ES" sz="1100" b="1" dirty="0">
                <a:solidFill>
                  <a:srgbClr val="0070C0"/>
                </a:solidFill>
              </a:rPr>
              <a:t>Paso 5</a:t>
            </a:r>
          </a:p>
        </p:txBody>
      </p:sp>
      <p:sp>
        <p:nvSpPr>
          <p:cNvPr id="10" name="CuadroTexto 9">
            <a:extLst>
              <a:ext uri="{FF2B5EF4-FFF2-40B4-BE49-F238E27FC236}">
                <a16:creationId xmlns:a16="http://schemas.microsoft.com/office/drawing/2014/main" id="{37428E95-0243-9E26-114A-459F6F6D2434}"/>
              </a:ext>
            </a:extLst>
          </p:cNvPr>
          <p:cNvSpPr txBox="1"/>
          <p:nvPr/>
        </p:nvSpPr>
        <p:spPr>
          <a:xfrm>
            <a:off x="8783915" y="870785"/>
            <a:ext cx="1158495" cy="261610"/>
          </a:xfrm>
          <a:prstGeom prst="rect">
            <a:avLst/>
          </a:prstGeom>
          <a:noFill/>
        </p:spPr>
        <p:txBody>
          <a:bodyPr wrap="square" rtlCol="0">
            <a:spAutoFit/>
          </a:bodyPr>
          <a:lstStyle/>
          <a:p>
            <a:pPr algn="ctr"/>
            <a:r>
              <a:rPr lang="es-ES" sz="1100" b="1" dirty="0">
                <a:solidFill>
                  <a:srgbClr val="0070C0"/>
                </a:solidFill>
              </a:rPr>
              <a:t>Tratamiento</a:t>
            </a:r>
          </a:p>
        </p:txBody>
      </p:sp>
      <p:sp>
        <p:nvSpPr>
          <p:cNvPr id="11" name="Trapecio 10">
            <a:extLst>
              <a:ext uri="{FF2B5EF4-FFF2-40B4-BE49-F238E27FC236}">
                <a16:creationId xmlns:a16="http://schemas.microsoft.com/office/drawing/2014/main" id="{7FD6C998-80DB-ED0F-430A-5A4C0B91F5B4}"/>
              </a:ext>
            </a:extLst>
          </p:cNvPr>
          <p:cNvSpPr/>
          <p:nvPr/>
        </p:nvSpPr>
        <p:spPr>
          <a:xfrm>
            <a:off x="6581202" y="1514679"/>
            <a:ext cx="3501133" cy="720090"/>
          </a:xfrm>
          <a:prstGeom prst="trapezoid">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E4BB19C7-7B2E-4D6C-8491-CD75D6A3E61E}"/>
              </a:ext>
            </a:extLst>
          </p:cNvPr>
          <p:cNvSpPr txBox="1"/>
          <p:nvPr/>
        </p:nvSpPr>
        <p:spPr>
          <a:xfrm>
            <a:off x="6702144" y="1682625"/>
            <a:ext cx="935673" cy="400110"/>
          </a:xfrm>
          <a:prstGeom prst="rect">
            <a:avLst/>
          </a:prstGeom>
          <a:noFill/>
        </p:spPr>
        <p:txBody>
          <a:bodyPr wrap="square" rtlCol="0">
            <a:spAutoFit/>
          </a:bodyPr>
          <a:lstStyle/>
          <a:p>
            <a:pPr algn="ctr"/>
            <a:r>
              <a:rPr lang="es-ES" sz="1000" b="1" dirty="0">
                <a:solidFill>
                  <a:schemeClr val="bg2"/>
                </a:solidFill>
              </a:rPr>
              <a:t>Atención hospitalaria</a:t>
            </a:r>
          </a:p>
        </p:txBody>
      </p:sp>
      <p:sp>
        <p:nvSpPr>
          <p:cNvPr id="13" name="CuadroTexto 12">
            <a:extLst>
              <a:ext uri="{FF2B5EF4-FFF2-40B4-BE49-F238E27FC236}">
                <a16:creationId xmlns:a16="http://schemas.microsoft.com/office/drawing/2014/main" id="{C35198B1-FCC3-C4BA-93F9-7E46C1030B2A}"/>
              </a:ext>
            </a:extLst>
          </p:cNvPr>
          <p:cNvSpPr txBox="1"/>
          <p:nvPr/>
        </p:nvSpPr>
        <p:spPr>
          <a:xfrm>
            <a:off x="7758759" y="1605681"/>
            <a:ext cx="1158495" cy="553998"/>
          </a:xfrm>
          <a:prstGeom prst="rect">
            <a:avLst/>
          </a:prstGeom>
          <a:noFill/>
        </p:spPr>
        <p:txBody>
          <a:bodyPr wrap="square" rtlCol="0">
            <a:spAutoFit/>
          </a:bodyPr>
          <a:lstStyle/>
          <a:p>
            <a:pPr algn="ctr"/>
            <a:r>
              <a:rPr lang="es-ES" sz="1000" b="1" dirty="0">
                <a:solidFill>
                  <a:schemeClr val="bg2"/>
                </a:solidFill>
              </a:rPr>
              <a:t>Riesgo para la vida, negligencia severa</a:t>
            </a:r>
          </a:p>
        </p:txBody>
      </p:sp>
      <p:sp>
        <p:nvSpPr>
          <p:cNvPr id="14" name="CuadroTexto 13">
            <a:extLst>
              <a:ext uri="{FF2B5EF4-FFF2-40B4-BE49-F238E27FC236}">
                <a16:creationId xmlns:a16="http://schemas.microsoft.com/office/drawing/2014/main" id="{B4D8B879-2D5E-3577-769D-69671AD04CFC}"/>
              </a:ext>
            </a:extLst>
          </p:cNvPr>
          <p:cNvSpPr txBox="1"/>
          <p:nvPr/>
        </p:nvSpPr>
        <p:spPr>
          <a:xfrm>
            <a:off x="9008928" y="1597725"/>
            <a:ext cx="1158495" cy="553998"/>
          </a:xfrm>
          <a:prstGeom prst="rect">
            <a:avLst/>
          </a:prstGeom>
          <a:noFill/>
        </p:spPr>
        <p:txBody>
          <a:bodyPr wrap="square" rtlCol="0">
            <a:spAutoFit/>
          </a:bodyPr>
          <a:lstStyle/>
          <a:p>
            <a:pPr algn="ctr"/>
            <a:r>
              <a:rPr lang="es-ES" sz="1000" b="1" dirty="0">
                <a:solidFill>
                  <a:schemeClr val="bg2"/>
                </a:solidFill>
              </a:rPr>
              <a:t>Medicación, tratamientos combinados</a:t>
            </a:r>
          </a:p>
        </p:txBody>
      </p:sp>
      <p:sp>
        <p:nvSpPr>
          <p:cNvPr id="15" name="Trapecio 14">
            <a:extLst>
              <a:ext uri="{FF2B5EF4-FFF2-40B4-BE49-F238E27FC236}">
                <a16:creationId xmlns:a16="http://schemas.microsoft.com/office/drawing/2014/main" id="{478730E3-E4C2-316E-11B3-6D1743EE0466}"/>
              </a:ext>
            </a:extLst>
          </p:cNvPr>
          <p:cNvSpPr/>
          <p:nvPr/>
        </p:nvSpPr>
        <p:spPr>
          <a:xfrm>
            <a:off x="6391923" y="2244773"/>
            <a:ext cx="3879542" cy="720090"/>
          </a:xfrm>
          <a:prstGeom prst="trapezoi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Texto 15">
            <a:extLst>
              <a:ext uri="{FF2B5EF4-FFF2-40B4-BE49-F238E27FC236}">
                <a16:creationId xmlns:a16="http://schemas.microsoft.com/office/drawing/2014/main" id="{DA47E7F4-8DB5-1A98-38A6-6234A96EBEF1}"/>
              </a:ext>
            </a:extLst>
          </p:cNvPr>
          <p:cNvSpPr txBox="1"/>
          <p:nvPr/>
        </p:nvSpPr>
        <p:spPr>
          <a:xfrm>
            <a:off x="6432059" y="2327819"/>
            <a:ext cx="1110796" cy="553998"/>
          </a:xfrm>
          <a:prstGeom prst="rect">
            <a:avLst/>
          </a:prstGeom>
          <a:noFill/>
        </p:spPr>
        <p:txBody>
          <a:bodyPr wrap="square" rtlCol="0">
            <a:spAutoFit/>
          </a:bodyPr>
          <a:lstStyle/>
          <a:p>
            <a:pPr algn="ctr"/>
            <a:r>
              <a:rPr lang="es-ES" sz="1000" b="1" dirty="0">
                <a:solidFill>
                  <a:schemeClr val="bg2"/>
                </a:solidFill>
              </a:rPr>
              <a:t>Salud Mental,</a:t>
            </a:r>
          </a:p>
          <a:p>
            <a:pPr algn="ctr"/>
            <a:r>
              <a:rPr lang="es-ES" sz="1000" b="1" dirty="0">
                <a:solidFill>
                  <a:schemeClr val="bg2"/>
                </a:solidFill>
              </a:rPr>
              <a:t>Especialistas,</a:t>
            </a:r>
          </a:p>
          <a:p>
            <a:pPr algn="ctr"/>
            <a:r>
              <a:rPr lang="es-ES" sz="1000" b="1" dirty="0">
                <a:solidFill>
                  <a:schemeClr val="bg2"/>
                </a:solidFill>
              </a:rPr>
              <a:t>Equipos de crisis</a:t>
            </a:r>
          </a:p>
        </p:txBody>
      </p:sp>
      <p:sp>
        <p:nvSpPr>
          <p:cNvPr id="17" name="CuadroTexto 16">
            <a:extLst>
              <a:ext uri="{FF2B5EF4-FFF2-40B4-BE49-F238E27FC236}">
                <a16:creationId xmlns:a16="http://schemas.microsoft.com/office/drawing/2014/main" id="{75946496-BF26-01BA-5EC0-5FD8804C50A6}"/>
              </a:ext>
            </a:extLst>
          </p:cNvPr>
          <p:cNvSpPr txBox="1"/>
          <p:nvPr/>
        </p:nvSpPr>
        <p:spPr>
          <a:xfrm>
            <a:off x="7624388" y="2239690"/>
            <a:ext cx="1496145" cy="707886"/>
          </a:xfrm>
          <a:prstGeom prst="rect">
            <a:avLst/>
          </a:prstGeom>
          <a:noFill/>
        </p:spPr>
        <p:txBody>
          <a:bodyPr wrap="square" rtlCol="0">
            <a:spAutoFit/>
          </a:bodyPr>
          <a:lstStyle/>
          <a:p>
            <a:pPr algn="ctr"/>
            <a:r>
              <a:rPr lang="es-ES" sz="1000" b="1" dirty="0">
                <a:solidFill>
                  <a:schemeClr val="bg2"/>
                </a:solidFill>
              </a:rPr>
              <a:t>Resistencia al tratamiento, recurrente, depresión psicótica atípica y alto riesgo. </a:t>
            </a:r>
          </a:p>
        </p:txBody>
      </p:sp>
      <p:sp>
        <p:nvSpPr>
          <p:cNvPr id="18" name="CuadroTexto 17">
            <a:extLst>
              <a:ext uri="{FF2B5EF4-FFF2-40B4-BE49-F238E27FC236}">
                <a16:creationId xmlns:a16="http://schemas.microsoft.com/office/drawing/2014/main" id="{EEBF76C8-FD88-691E-6EC8-3AB1D6F10A4D}"/>
              </a:ext>
            </a:extLst>
          </p:cNvPr>
          <p:cNvSpPr txBox="1"/>
          <p:nvPr/>
        </p:nvSpPr>
        <p:spPr>
          <a:xfrm>
            <a:off x="9091853" y="2327819"/>
            <a:ext cx="1261145" cy="553998"/>
          </a:xfrm>
          <a:prstGeom prst="rect">
            <a:avLst/>
          </a:prstGeom>
          <a:noFill/>
        </p:spPr>
        <p:txBody>
          <a:bodyPr wrap="square" rtlCol="0">
            <a:spAutoFit/>
          </a:bodyPr>
          <a:lstStyle/>
          <a:p>
            <a:pPr algn="ctr"/>
            <a:r>
              <a:rPr lang="es-ES" sz="1000" b="1" dirty="0">
                <a:solidFill>
                  <a:schemeClr val="bg2"/>
                </a:solidFill>
              </a:rPr>
              <a:t>Medicación, tratamientos combinados</a:t>
            </a:r>
          </a:p>
        </p:txBody>
      </p:sp>
      <p:sp>
        <p:nvSpPr>
          <p:cNvPr id="19" name="Trapecio 18">
            <a:extLst>
              <a:ext uri="{FF2B5EF4-FFF2-40B4-BE49-F238E27FC236}">
                <a16:creationId xmlns:a16="http://schemas.microsoft.com/office/drawing/2014/main" id="{DA80AA3F-C6D5-0CE7-E5C3-89C10FF80122}"/>
              </a:ext>
            </a:extLst>
          </p:cNvPr>
          <p:cNvSpPr/>
          <p:nvPr/>
        </p:nvSpPr>
        <p:spPr>
          <a:xfrm>
            <a:off x="6187736" y="2964863"/>
            <a:ext cx="4295075" cy="857714"/>
          </a:xfrm>
          <a:prstGeom prst="trapezoid">
            <a:avLst/>
          </a:prstGeom>
          <a:solidFill>
            <a:srgbClr val="51A9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CuadroTexto 20">
            <a:extLst>
              <a:ext uri="{FF2B5EF4-FFF2-40B4-BE49-F238E27FC236}">
                <a16:creationId xmlns:a16="http://schemas.microsoft.com/office/drawing/2014/main" id="{17BC426C-435D-4A46-A331-5C0F7C325704}"/>
              </a:ext>
            </a:extLst>
          </p:cNvPr>
          <p:cNvSpPr txBox="1"/>
          <p:nvPr/>
        </p:nvSpPr>
        <p:spPr>
          <a:xfrm>
            <a:off x="7547086" y="3029933"/>
            <a:ext cx="1656395" cy="715290"/>
          </a:xfrm>
          <a:prstGeom prst="rect">
            <a:avLst/>
          </a:prstGeom>
          <a:solidFill>
            <a:srgbClr val="51A9BA"/>
          </a:solidFill>
        </p:spPr>
        <p:txBody>
          <a:bodyPr wrap="square" rtlCol="0">
            <a:spAutoFit/>
          </a:bodyPr>
          <a:lstStyle/>
          <a:p>
            <a:pPr algn="ctr"/>
            <a:r>
              <a:rPr lang="es-ES" sz="1000" b="1" dirty="0">
                <a:solidFill>
                  <a:schemeClr val="bg2"/>
                </a:solidFill>
              </a:rPr>
              <a:t>Resistencia al tratamiento, recurrente, depresión psicótica atípica y alto riesgo. </a:t>
            </a:r>
          </a:p>
        </p:txBody>
      </p:sp>
      <p:sp>
        <p:nvSpPr>
          <p:cNvPr id="22" name="CuadroTexto 21">
            <a:extLst>
              <a:ext uri="{FF2B5EF4-FFF2-40B4-BE49-F238E27FC236}">
                <a16:creationId xmlns:a16="http://schemas.microsoft.com/office/drawing/2014/main" id="{79AC5023-83E0-6C8D-7291-D8C4AE2CDCE0}"/>
              </a:ext>
            </a:extLst>
          </p:cNvPr>
          <p:cNvSpPr txBox="1"/>
          <p:nvPr/>
        </p:nvSpPr>
        <p:spPr>
          <a:xfrm>
            <a:off x="9211464" y="3125161"/>
            <a:ext cx="1396225" cy="559792"/>
          </a:xfrm>
          <a:prstGeom prst="rect">
            <a:avLst/>
          </a:prstGeom>
          <a:noFill/>
        </p:spPr>
        <p:txBody>
          <a:bodyPr wrap="square" rtlCol="0">
            <a:spAutoFit/>
          </a:bodyPr>
          <a:lstStyle/>
          <a:p>
            <a:pPr algn="ctr"/>
            <a:r>
              <a:rPr lang="es-ES" sz="1000" b="1" dirty="0">
                <a:solidFill>
                  <a:schemeClr val="bg2"/>
                </a:solidFill>
              </a:rPr>
              <a:t>Medicación, tratamientos combinados</a:t>
            </a:r>
          </a:p>
        </p:txBody>
      </p:sp>
      <p:sp>
        <p:nvSpPr>
          <p:cNvPr id="23" name="Trapecio 22">
            <a:extLst>
              <a:ext uri="{FF2B5EF4-FFF2-40B4-BE49-F238E27FC236}">
                <a16:creationId xmlns:a16="http://schemas.microsoft.com/office/drawing/2014/main" id="{C43131A2-79A5-ACA2-491D-6ED88ABC24AA}"/>
              </a:ext>
            </a:extLst>
          </p:cNvPr>
          <p:cNvSpPr/>
          <p:nvPr/>
        </p:nvSpPr>
        <p:spPr>
          <a:xfrm>
            <a:off x="5962778" y="3822576"/>
            <a:ext cx="4770326" cy="857713"/>
          </a:xfrm>
          <a:prstGeom prst="trapezoid">
            <a:avLst/>
          </a:prstGeom>
          <a:solidFill>
            <a:srgbClr val="F4AB1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a:extLst>
              <a:ext uri="{FF2B5EF4-FFF2-40B4-BE49-F238E27FC236}">
                <a16:creationId xmlns:a16="http://schemas.microsoft.com/office/drawing/2014/main" id="{D0DDF9B4-694E-43E0-C147-1DE3D3F76417}"/>
              </a:ext>
            </a:extLst>
          </p:cNvPr>
          <p:cNvSpPr txBox="1"/>
          <p:nvPr/>
        </p:nvSpPr>
        <p:spPr>
          <a:xfrm>
            <a:off x="6701002" y="3480285"/>
            <a:ext cx="1229772" cy="861774"/>
          </a:xfrm>
          <a:prstGeom prst="rect">
            <a:avLst/>
          </a:prstGeom>
          <a:noFill/>
        </p:spPr>
        <p:txBody>
          <a:bodyPr wrap="square" rtlCol="0">
            <a:spAutoFit/>
          </a:bodyPr>
          <a:lstStyle/>
          <a:p>
            <a:pPr algn="ctr"/>
            <a:r>
              <a:rPr lang="es-ES" sz="1000" b="1" dirty="0">
                <a:solidFill>
                  <a:schemeClr val="bg2"/>
                </a:solidFill>
              </a:rPr>
              <a:t>Equipo de atención primaria, Profesional de salud mental de atención primaria</a:t>
            </a:r>
          </a:p>
        </p:txBody>
      </p:sp>
      <p:sp>
        <p:nvSpPr>
          <p:cNvPr id="24" name="CuadroTexto 23">
            <a:extLst>
              <a:ext uri="{FF2B5EF4-FFF2-40B4-BE49-F238E27FC236}">
                <a16:creationId xmlns:a16="http://schemas.microsoft.com/office/drawing/2014/main" id="{FCF192B3-CA55-711F-8CFA-A6F91ED08B97}"/>
              </a:ext>
            </a:extLst>
          </p:cNvPr>
          <p:cNvSpPr txBox="1"/>
          <p:nvPr/>
        </p:nvSpPr>
        <p:spPr>
          <a:xfrm>
            <a:off x="7491812" y="4091329"/>
            <a:ext cx="1656395" cy="246221"/>
          </a:xfrm>
          <a:prstGeom prst="rect">
            <a:avLst/>
          </a:prstGeom>
          <a:noFill/>
        </p:spPr>
        <p:txBody>
          <a:bodyPr wrap="square" rtlCol="0">
            <a:spAutoFit/>
          </a:bodyPr>
          <a:lstStyle/>
          <a:p>
            <a:pPr algn="ctr"/>
            <a:r>
              <a:rPr lang="es-ES" sz="1000" b="1" dirty="0">
                <a:solidFill>
                  <a:schemeClr val="bg2"/>
                </a:solidFill>
              </a:rPr>
              <a:t>Depresión leve</a:t>
            </a:r>
          </a:p>
        </p:txBody>
      </p:sp>
      <p:sp>
        <p:nvSpPr>
          <p:cNvPr id="25" name="CuadroTexto 24">
            <a:extLst>
              <a:ext uri="{FF2B5EF4-FFF2-40B4-BE49-F238E27FC236}">
                <a16:creationId xmlns:a16="http://schemas.microsoft.com/office/drawing/2014/main" id="{BFEE6C7F-55DF-02A2-5B93-173EAE8D19CD}"/>
              </a:ext>
            </a:extLst>
          </p:cNvPr>
          <p:cNvSpPr txBox="1"/>
          <p:nvPr/>
        </p:nvSpPr>
        <p:spPr>
          <a:xfrm>
            <a:off x="8783915" y="3831503"/>
            <a:ext cx="1832319" cy="861774"/>
          </a:xfrm>
          <a:prstGeom prst="rect">
            <a:avLst/>
          </a:prstGeom>
          <a:noFill/>
        </p:spPr>
        <p:txBody>
          <a:bodyPr wrap="square" rtlCol="0">
            <a:spAutoFit/>
          </a:bodyPr>
          <a:lstStyle/>
          <a:p>
            <a:pPr algn="ctr"/>
            <a:r>
              <a:rPr lang="es-ES" sz="1000" b="1" dirty="0">
                <a:solidFill>
                  <a:schemeClr val="bg2"/>
                </a:solidFill>
              </a:rPr>
              <a:t>Espera vigilante , guía de </a:t>
            </a:r>
            <a:r>
              <a:rPr lang="es-ES" sz="1000" b="1" dirty="0" err="1">
                <a:solidFill>
                  <a:schemeClr val="bg2"/>
                </a:solidFill>
              </a:rPr>
              <a:t>auto-ayuda</a:t>
            </a:r>
            <a:r>
              <a:rPr lang="es-ES" sz="1000" b="1" dirty="0">
                <a:solidFill>
                  <a:schemeClr val="bg2"/>
                </a:solidFill>
              </a:rPr>
              <a:t>,  terapía cognitivo conductual, ejercicio, intervenciones psicológica breves</a:t>
            </a:r>
          </a:p>
        </p:txBody>
      </p:sp>
      <p:sp>
        <p:nvSpPr>
          <p:cNvPr id="26" name="Trapecio 25">
            <a:extLst>
              <a:ext uri="{FF2B5EF4-FFF2-40B4-BE49-F238E27FC236}">
                <a16:creationId xmlns:a16="http://schemas.microsoft.com/office/drawing/2014/main" id="{9F315245-0C0D-34DA-568C-499EC2D57C5C}"/>
              </a:ext>
            </a:extLst>
          </p:cNvPr>
          <p:cNvSpPr/>
          <p:nvPr/>
        </p:nvSpPr>
        <p:spPr>
          <a:xfrm>
            <a:off x="5779364" y="4674405"/>
            <a:ext cx="5146106" cy="857713"/>
          </a:xfrm>
          <a:prstGeom prst="trapezoi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CuadroTexto 29">
            <a:extLst>
              <a:ext uri="{FF2B5EF4-FFF2-40B4-BE49-F238E27FC236}">
                <a16:creationId xmlns:a16="http://schemas.microsoft.com/office/drawing/2014/main" id="{9E341009-C491-68D7-ED3C-8B1271261202}"/>
              </a:ext>
            </a:extLst>
          </p:cNvPr>
          <p:cNvSpPr txBox="1"/>
          <p:nvPr/>
        </p:nvSpPr>
        <p:spPr>
          <a:xfrm>
            <a:off x="6146746" y="4980150"/>
            <a:ext cx="1110796" cy="246221"/>
          </a:xfrm>
          <a:prstGeom prst="rect">
            <a:avLst/>
          </a:prstGeom>
          <a:noFill/>
        </p:spPr>
        <p:txBody>
          <a:bodyPr wrap="square" rtlCol="0">
            <a:spAutoFit/>
          </a:bodyPr>
          <a:lstStyle/>
          <a:p>
            <a:pPr algn="ctr"/>
            <a:r>
              <a:rPr lang="es-ES" sz="1000" b="1" dirty="0">
                <a:solidFill>
                  <a:schemeClr val="bg2"/>
                </a:solidFill>
              </a:rPr>
              <a:t>Asistencia </a:t>
            </a:r>
          </a:p>
        </p:txBody>
      </p:sp>
      <p:sp>
        <p:nvSpPr>
          <p:cNvPr id="31" name="CuadroTexto 30">
            <a:extLst>
              <a:ext uri="{FF2B5EF4-FFF2-40B4-BE49-F238E27FC236}">
                <a16:creationId xmlns:a16="http://schemas.microsoft.com/office/drawing/2014/main" id="{22087E0F-0C76-187B-60E3-2892885475C3}"/>
              </a:ext>
            </a:extLst>
          </p:cNvPr>
          <p:cNvSpPr txBox="1"/>
          <p:nvPr/>
        </p:nvSpPr>
        <p:spPr>
          <a:xfrm>
            <a:off x="7628619" y="4986599"/>
            <a:ext cx="1496145" cy="246221"/>
          </a:xfrm>
          <a:prstGeom prst="rect">
            <a:avLst/>
          </a:prstGeom>
          <a:noFill/>
        </p:spPr>
        <p:txBody>
          <a:bodyPr wrap="square" rtlCol="0">
            <a:spAutoFit/>
          </a:bodyPr>
          <a:lstStyle/>
          <a:p>
            <a:pPr algn="ctr"/>
            <a:r>
              <a:rPr lang="es-ES" sz="1000" b="1" dirty="0">
                <a:solidFill>
                  <a:schemeClr val="bg2"/>
                </a:solidFill>
              </a:rPr>
              <a:t>Reconocimiento</a:t>
            </a:r>
          </a:p>
        </p:txBody>
      </p:sp>
      <p:sp>
        <p:nvSpPr>
          <p:cNvPr id="32" name="CuadroTexto 31">
            <a:extLst>
              <a:ext uri="{FF2B5EF4-FFF2-40B4-BE49-F238E27FC236}">
                <a16:creationId xmlns:a16="http://schemas.microsoft.com/office/drawing/2014/main" id="{285BDA58-4874-2662-B320-0835F6BFA2CF}"/>
              </a:ext>
            </a:extLst>
          </p:cNvPr>
          <p:cNvSpPr txBox="1"/>
          <p:nvPr/>
        </p:nvSpPr>
        <p:spPr>
          <a:xfrm>
            <a:off x="9473593" y="4964031"/>
            <a:ext cx="1261145" cy="246221"/>
          </a:xfrm>
          <a:prstGeom prst="rect">
            <a:avLst/>
          </a:prstGeom>
          <a:noFill/>
        </p:spPr>
        <p:txBody>
          <a:bodyPr wrap="square" rtlCol="0">
            <a:spAutoFit/>
          </a:bodyPr>
          <a:lstStyle/>
          <a:p>
            <a:pPr algn="ctr"/>
            <a:r>
              <a:rPr lang="es-ES" sz="1000" b="1" dirty="0">
                <a:solidFill>
                  <a:schemeClr val="bg2"/>
                </a:solidFill>
              </a:rPr>
              <a:t>Evaluación</a:t>
            </a:r>
          </a:p>
        </p:txBody>
      </p:sp>
      <p:sp>
        <p:nvSpPr>
          <p:cNvPr id="33" name="Abrir llave 32">
            <a:extLst>
              <a:ext uri="{FF2B5EF4-FFF2-40B4-BE49-F238E27FC236}">
                <a16:creationId xmlns:a16="http://schemas.microsoft.com/office/drawing/2014/main" id="{55BAD50F-1F85-9C7B-DD53-CF627D97E655}"/>
              </a:ext>
            </a:extLst>
          </p:cNvPr>
          <p:cNvSpPr/>
          <p:nvPr/>
        </p:nvSpPr>
        <p:spPr>
          <a:xfrm>
            <a:off x="5603935" y="1503241"/>
            <a:ext cx="289275" cy="229820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34" name="Abrir llave 33">
            <a:extLst>
              <a:ext uri="{FF2B5EF4-FFF2-40B4-BE49-F238E27FC236}">
                <a16:creationId xmlns:a16="http://schemas.microsoft.com/office/drawing/2014/main" id="{1E984686-6172-92BA-FC23-CA4C447BFD00}"/>
              </a:ext>
            </a:extLst>
          </p:cNvPr>
          <p:cNvSpPr/>
          <p:nvPr/>
        </p:nvSpPr>
        <p:spPr>
          <a:xfrm>
            <a:off x="5610126" y="3841448"/>
            <a:ext cx="338475" cy="8518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36" name="Rectángulo 35">
            <a:extLst>
              <a:ext uri="{FF2B5EF4-FFF2-40B4-BE49-F238E27FC236}">
                <a16:creationId xmlns:a16="http://schemas.microsoft.com/office/drawing/2014/main" id="{B0283360-D72E-4C1B-1173-092686BC6AB5}"/>
              </a:ext>
            </a:extLst>
          </p:cNvPr>
          <p:cNvSpPr/>
          <p:nvPr/>
        </p:nvSpPr>
        <p:spPr>
          <a:xfrm>
            <a:off x="4635201" y="2402306"/>
            <a:ext cx="887201" cy="72009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7" name="CuadroTexto 36">
            <a:extLst>
              <a:ext uri="{FF2B5EF4-FFF2-40B4-BE49-F238E27FC236}">
                <a16:creationId xmlns:a16="http://schemas.microsoft.com/office/drawing/2014/main" id="{5F1DA328-39A1-7379-CDDF-02059FBFE06C}"/>
              </a:ext>
            </a:extLst>
          </p:cNvPr>
          <p:cNvSpPr txBox="1"/>
          <p:nvPr/>
        </p:nvSpPr>
        <p:spPr>
          <a:xfrm>
            <a:off x="4490440" y="2533976"/>
            <a:ext cx="1158495" cy="430887"/>
          </a:xfrm>
          <a:prstGeom prst="rect">
            <a:avLst/>
          </a:prstGeom>
          <a:noFill/>
        </p:spPr>
        <p:txBody>
          <a:bodyPr wrap="square" rtlCol="0">
            <a:spAutoFit/>
          </a:bodyPr>
          <a:lstStyle/>
          <a:p>
            <a:pPr algn="ctr"/>
            <a:r>
              <a:rPr lang="es-ES" sz="1100" b="1" dirty="0">
                <a:solidFill>
                  <a:srgbClr val="0070C0"/>
                </a:solidFill>
              </a:rPr>
              <a:t>Tratamientos de alta intensidad</a:t>
            </a:r>
          </a:p>
        </p:txBody>
      </p:sp>
      <p:sp>
        <p:nvSpPr>
          <p:cNvPr id="38" name="Rectángulo 37">
            <a:extLst>
              <a:ext uri="{FF2B5EF4-FFF2-40B4-BE49-F238E27FC236}">
                <a16:creationId xmlns:a16="http://schemas.microsoft.com/office/drawing/2014/main" id="{0096FC04-EF02-D44F-0C1F-75B02C8A09D9}"/>
              </a:ext>
            </a:extLst>
          </p:cNvPr>
          <p:cNvSpPr/>
          <p:nvPr/>
        </p:nvSpPr>
        <p:spPr>
          <a:xfrm>
            <a:off x="4654323" y="3848011"/>
            <a:ext cx="887201" cy="72009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9" name="CuadroTexto 38">
            <a:extLst>
              <a:ext uri="{FF2B5EF4-FFF2-40B4-BE49-F238E27FC236}">
                <a16:creationId xmlns:a16="http://schemas.microsoft.com/office/drawing/2014/main" id="{90E03683-C76D-FFB4-024D-36A53115A6AC}"/>
              </a:ext>
            </a:extLst>
          </p:cNvPr>
          <p:cNvSpPr txBox="1"/>
          <p:nvPr/>
        </p:nvSpPr>
        <p:spPr>
          <a:xfrm>
            <a:off x="4509562" y="3979681"/>
            <a:ext cx="1158495" cy="430887"/>
          </a:xfrm>
          <a:prstGeom prst="rect">
            <a:avLst/>
          </a:prstGeom>
          <a:noFill/>
        </p:spPr>
        <p:txBody>
          <a:bodyPr wrap="square" rtlCol="0">
            <a:spAutoFit/>
          </a:bodyPr>
          <a:lstStyle/>
          <a:p>
            <a:pPr algn="ctr"/>
            <a:r>
              <a:rPr lang="es-ES" sz="1100" b="1" dirty="0">
                <a:solidFill>
                  <a:srgbClr val="0070C0"/>
                </a:solidFill>
              </a:rPr>
              <a:t>Tratamientos de baja intensidad</a:t>
            </a:r>
          </a:p>
        </p:txBody>
      </p:sp>
      <p:sp>
        <p:nvSpPr>
          <p:cNvPr id="40" name="Abrir llave 39">
            <a:extLst>
              <a:ext uri="{FF2B5EF4-FFF2-40B4-BE49-F238E27FC236}">
                <a16:creationId xmlns:a16="http://schemas.microsoft.com/office/drawing/2014/main" id="{A736B5F6-387B-035F-DB1C-0F16DC7D11C1}"/>
              </a:ext>
            </a:extLst>
          </p:cNvPr>
          <p:cNvSpPr/>
          <p:nvPr/>
        </p:nvSpPr>
        <p:spPr>
          <a:xfrm rot="10800000">
            <a:off x="6348438" y="2969945"/>
            <a:ext cx="338475" cy="1679703"/>
          </a:xfrm>
          <a:prstGeom prst="lef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dirty="0"/>
          </a:p>
        </p:txBody>
      </p:sp>
      <p:sp>
        <p:nvSpPr>
          <p:cNvPr id="72" name="Rectángulo 71">
            <a:extLst>
              <a:ext uri="{FF2B5EF4-FFF2-40B4-BE49-F238E27FC236}">
                <a16:creationId xmlns:a16="http://schemas.microsoft.com/office/drawing/2014/main" id="{A24F7D03-68F6-D895-FC0F-6827B05806F5}"/>
              </a:ext>
            </a:extLst>
          </p:cNvPr>
          <p:cNvSpPr/>
          <p:nvPr/>
        </p:nvSpPr>
        <p:spPr>
          <a:xfrm>
            <a:off x="10267684" y="2203250"/>
            <a:ext cx="887201" cy="7200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3" name="CuadroTexto 72">
            <a:extLst>
              <a:ext uri="{FF2B5EF4-FFF2-40B4-BE49-F238E27FC236}">
                <a16:creationId xmlns:a16="http://schemas.microsoft.com/office/drawing/2014/main" id="{A60EAD54-5F90-8C71-F7FE-528B6E1E9491}"/>
              </a:ext>
            </a:extLst>
          </p:cNvPr>
          <p:cNvSpPr txBox="1"/>
          <p:nvPr/>
        </p:nvSpPr>
        <p:spPr>
          <a:xfrm>
            <a:off x="9942410" y="2432490"/>
            <a:ext cx="1158495" cy="261610"/>
          </a:xfrm>
          <a:prstGeom prst="rect">
            <a:avLst/>
          </a:prstGeom>
          <a:noFill/>
        </p:spPr>
        <p:txBody>
          <a:bodyPr wrap="square" rtlCol="0">
            <a:spAutoFit/>
          </a:bodyPr>
          <a:lstStyle/>
          <a:p>
            <a:pPr algn="ctr"/>
            <a:r>
              <a:rPr lang="es-ES" sz="1100" b="1" dirty="0">
                <a:solidFill>
                  <a:srgbClr val="0070C0"/>
                </a:solidFill>
              </a:rPr>
              <a:t>Paso 4</a:t>
            </a:r>
          </a:p>
        </p:txBody>
      </p:sp>
      <p:sp>
        <p:nvSpPr>
          <p:cNvPr id="75" name="CuadroTexto 74">
            <a:extLst>
              <a:ext uri="{FF2B5EF4-FFF2-40B4-BE49-F238E27FC236}">
                <a16:creationId xmlns:a16="http://schemas.microsoft.com/office/drawing/2014/main" id="{8CA81B60-F5D9-F83B-C17F-549A64B454CB}"/>
              </a:ext>
            </a:extLst>
          </p:cNvPr>
          <p:cNvSpPr txBox="1"/>
          <p:nvPr/>
        </p:nvSpPr>
        <p:spPr>
          <a:xfrm>
            <a:off x="10128521" y="3212966"/>
            <a:ext cx="1158495" cy="261610"/>
          </a:xfrm>
          <a:prstGeom prst="rect">
            <a:avLst/>
          </a:prstGeom>
          <a:noFill/>
        </p:spPr>
        <p:txBody>
          <a:bodyPr wrap="square" rtlCol="0">
            <a:spAutoFit/>
          </a:bodyPr>
          <a:lstStyle/>
          <a:p>
            <a:pPr algn="ctr"/>
            <a:r>
              <a:rPr lang="es-ES" sz="1100" b="1" dirty="0">
                <a:solidFill>
                  <a:srgbClr val="0070C0"/>
                </a:solidFill>
              </a:rPr>
              <a:t>Paso 3</a:t>
            </a:r>
          </a:p>
        </p:txBody>
      </p:sp>
      <p:sp>
        <p:nvSpPr>
          <p:cNvPr id="77" name="CuadroTexto 76">
            <a:extLst>
              <a:ext uri="{FF2B5EF4-FFF2-40B4-BE49-F238E27FC236}">
                <a16:creationId xmlns:a16="http://schemas.microsoft.com/office/drawing/2014/main" id="{607A70D5-2823-F6BD-9763-C5A2ED845C23}"/>
              </a:ext>
            </a:extLst>
          </p:cNvPr>
          <p:cNvSpPr txBox="1"/>
          <p:nvPr/>
        </p:nvSpPr>
        <p:spPr>
          <a:xfrm>
            <a:off x="10349834" y="4065121"/>
            <a:ext cx="1158495" cy="261610"/>
          </a:xfrm>
          <a:prstGeom prst="rect">
            <a:avLst/>
          </a:prstGeom>
          <a:noFill/>
        </p:spPr>
        <p:txBody>
          <a:bodyPr wrap="square" rtlCol="0">
            <a:spAutoFit/>
          </a:bodyPr>
          <a:lstStyle/>
          <a:p>
            <a:pPr algn="ctr"/>
            <a:r>
              <a:rPr lang="es-ES" sz="1100" b="1" dirty="0">
                <a:solidFill>
                  <a:srgbClr val="0070C0"/>
                </a:solidFill>
              </a:rPr>
              <a:t>Paso 2</a:t>
            </a:r>
          </a:p>
        </p:txBody>
      </p:sp>
      <p:sp>
        <p:nvSpPr>
          <p:cNvPr id="79" name="CuadroTexto 78">
            <a:extLst>
              <a:ext uri="{FF2B5EF4-FFF2-40B4-BE49-F238E27FC236}">
                <a16:creationId xmlns:a16="http://schemas.microsoft.com/office/drawing/2014/main" id="{64941601-BB7B-C839-7925-A91998035199}"/>
              </a:ext>
            </a:extLst>
          </p:cNvPr>
          <p:cNvSpPr txBox="1"/>
          <p:nvPr/>
        </p:nvSpPr>
        <p:spPr>
          <a:xfrm>
            <a:off x="10585698" y="4973304"/>
            <a:ext cx="1158495" cy="261610"/>
          </a:xfrm>
          <a:prstGeom prst="rect">
            <a:avLst/>
          </a:prstGeom>
          <a:noFill/>
        </p:spPr>
        <p:txBody>
          <a:bodyPr wrap="square" rtlCol="0">
            <a:spAutoFit/>
          </a:bodyPr>
          <a:lstStyle/>
          <a:p>
            <a:pPr algn="ctr"/>
            <a:r>
              <a:rPr lang="es-ES" sz="1100" b="1" dirty="0">
                <a:solidFill>
                  <a:srgbClr val="0070C0"/>
                </a:solidFill>
              </a:rPr>
              <a:t>Paso 1</a:t>
            </a:r>
          </a:p>
        </p:txBody>
      </p:sp>
    </p:spTree>
    <p:extLst>
      <p:ext uri="{BB962C8B-B14F-4D97-AF65-F5344CB8AC3E}">
        <p14:creationId xmlns:p14="http://schemas.microsoft.com/office/powerpoint/2010/main" val="24927369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425475" y="499487"/>
            <a:ext cx="10512420" cy="729873"/>
          </a:xfrm>
        </p:spPr>
        <p:txBody>
          <a:bodyPr/>
          <a:lstStyle/>
          <a:p>
            <a:r>
              <a:rPr lang="en-US" sz="3600" dirty="0" err="1"/>
              <a:t>Modelos</a:t>
            </a:r>
            <a:r>
              <a:rPr lang="en-US" sz="3600" dirty="0"/>
              <a:t> de </a:t>
            </a:r>
            <a:r>
              <a:rPr lang="en-US" sz="3600" dirty="0" err="1"/>
              <a:t>atención</a:t>
            </a:r>
            <a:r>
              <a:rPr lang="en-US" sz="3600" dirty="0"/>
              <a:t> </a:t>
            </a:r>
            <a:r>
              <a:rPr lang="en-US" sz="3600" dirty="0" err="1"/>
              <a:t>escalonada</a:t>
            </a:r>
            <a:endParaRPr lang="en-US" sz="36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425475" y="1229360"/>
            <a:ext cx="8168805" cy="5320378"/>
          </a:xfrm>
        </p:spPr>
        <p:txBody>
          <a:bodyPr numCol="2">
            <a:normAutofit/>
          </a:bodyPr>
          <a:lstStyle/>
          <a:p>
            <a:pPr algn="just">
              <a:lnSpc>
                <a:spcPct val="150000"/>
              </a:lnSpc>
              <a:spcAft>
                <a:spcPts val="800"/>
              </a:spcAft>
            </a:pPr>
            <a:r>
              <a:rPr lang="es-ES" sz="1100" dirty="0">
                <a:solidFill>
                  <a:srgbClr val="333333"/>
                </a:solidFill>
                <a:effectLst/>
                <a:latin typeface="Josefin Sans" pitchFamily="2" charset="0"/>
                <a:ea typeface="Times New Roman" panose="02020603050405020304" pitchFamily="18" charset="0"/>
              </a:rPr>
              <a:t>La atención escalonada es un enfoque basado en la evidencia para la prestación de servicios de salud mental, que comprende una jerarquía de intervenciones -de la menos a la más intensiva- adaptada a las necesidades de la persona. </a:t>
            </a:r>
          </a:p>
          <a:p>
            <a:pPr algn="just">
              <a:lnSpc>
                <a:spcPct val="150000"/>
              </a:lnSpc>
              <a:spcAft>
                <a:spcPts val="800"/>
              </a:spcAft>
            </a:pPr>
            <a:r>
              <a:rPr lang="es-ES" sz="1100" dirty="0">
                <a:solidFill>
                  <a:srgbClr val="333333"/>
                </a:solidFill>
                <a:effectLst/>
                <a:latin typeface="Josefin Sans" pitchFamily="2" charset="0"/>
                <a:ea typeface="Times New Roman" panose="02020603050405020304" pitchFamily="18" charset="0"/>
              </a:rPr>
              <a:t>Se trata de garantizar que las personas puedan acceder a los servicios más apropiados para sus necesidades de salud mental en cualquier momento, incluyendo la capacidad de subir y bajar a diferentes niveles de atención a medida que avanzan en su viaje de recuperación. </a:t>
            </a:r>
          </a:p>
          <a:p>
            <a:pPr algn="just">
              <a:lnSpc>
                <a:spcPct val="150000"/>
              </a:lnSpc>
              <a:spcAft>
                <a:spcPts val="800"/>
              </a:spcAft>
            </a:pPr>
            <a:r>
              <a:rPr lang="es-ES" sz="1100" dirty="0">
                <a:solidFill>
                  <a:srgbClr val="444444"/>
                </a:solidFill>
                <a:effectLst/>
                <a:latin typeface="Josefin Sans" pitchFamily="2" charset="0"/>
                <a:ea typeface="Times New Roman" panose="02020603050405020304" pitchFamily="18" charset="0"/>
              </a:rPr>
              <a:t>El Plan de Acción de </a:t>
            </a:r>
            <a:r>
              <a:rPr lang="es-ES" sz="1100" dirty="0" err="1">
                <a:solidFill>
                  <a:srgbClr val="444444"/>
                </a:solidFill>
                <a:effectLst/>
                <a:latin typeface="Josefin Sans" pitchFamily="2" charset="0"/>
                <a:ea typeface="Times New Roman" panose="02020603050405020304" pitchFamily="18" charset="0"/>
              </a:rPr>
              <a:t>Bamford</a:t>
            </a:r>
            <a:r>
              <a:rPr lang="es-ES" sz="1100" dirty="0">
                <a:solidFill>
                  <a:srgbClr val="444444"/>
                </a:solidFill>
                <a:effectLst/>
                <a:latin typeface="Josefin Sans" pitchFamily="2" charset="0"/>
                <a:ea typeface="Times New Roman" panose="02020603050405020304" pitchFamily="18" charset="0"/>
              </a:rPr>
              <a:t> destaca los pasos desde la concienciación, el reconocimiento y la evaluación/diagnóstico, dentro de la atención primaria en el Paso 1, hasta los pasos más altos de los programas de tratamiento hospitalario o intensivo. El  modelo ilustrado está actualmente en uso por la Asamblea de los  Países Bajos.</a:t>
            </a:r>
            <a:endParaRPr lang="en-GB" sz="11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n-GB" sz="10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 https://www.assemblyresearchmatters.org/2017/03/21/mental-health-and-illness-in-northern-ireland-2-service-provision-care-pathways-recovery-focus/care-pathways-diagram_3/</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p:txBody>
      </p:sp>
      <p:graphicFrame>
        <p:nvGraphicFramePr>
          <p:cNvPr id="5" name="Diagrama 4">
            <a:extLst>
              <a:ext uri="{FF2B5EF4-FFF2-40B4-BE49-F238E27FC236}">
                <a16:creationId xmlns:a16="http://schemas.microsoft.com/office/drawing/2014/main" id="{DAD4AC8F-C894-A1CA-E4A8-1F7CDD560614}"/>
              </a:ext>
            </a:extLst>
          </p:cNvPr>
          <p:cNvGraphicFramePr/>
          <p:nvPr/>
        </p:nvGraphicFramePr>
        <p:xfrm>
          <a:off x="4582160" y="1229360"/>
          <a:ext cx="6902747" cy="4947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25848C00-F820-E000-4C57-FD2C2DF0FFF4}"/>
              </a:ext>
            </a:extLst>
          </p:cNvPr>
          <p:cNvSpPr txBox="1"/>
          <p:nvPr/>
        </p:nvSpPr>
        <p:spPr>
          <a:xfrm>
            <a:off x="8703014" y="2124129"/>
            <a:ext cx="1499644" cy="938719"/>
          </a:xfrm>
          <a:prstGeom prst="rect">
            <a:avLst/>
          </a:prstGeom>
          <a:noFill/>
        </p:spPr>
        <p:txBody>
          <a:bodyPr wrap="square" rtlCol="0">
            <a:spAutoFit/>
          </a:bodyPr>
          <a:lstStyle/>
          <a:p>
            <a:pPr algn="ctr"/>
            <a:r>
              <a:rPr lang="es-ES" sz="1100" b="1" dirty="0">
                <a:solidFill>
                  <a:schemeClr val="bg1"/>
                </a:solidFill>
              </a:rPr>
              <a:t>Servicio de salud mental altamente especializado y específico para cada enfermedad</a:t>
            </a:r>
          </a:p>
        </p:txBody>
      </p:sp>
      <p:sp>
        <p:nvSpPr>
          <p:cNvPr id="8" name="CuadroTexto 7">
            <a:extLst>
              <a:ext uri="{FF2B5EF4-FFF2-40B4-BE49-F238E27FC236}">
                <a16:creationId xmlns:a16="http://schemas.microsoft.com/office/drawing/2014/main" id="{A749C56A-F929-33BA-8548-E582A6BAB437}"/>
              </a:ext>
            </a:extLst>
          </p:cNvPr>
          <p:cNvSpPr txBox="1"/>
          <p:nvPr/>
        </p:nvSpPr>
        <p:spPr>
          <a:xfrm>
            <a:off x="8818881" y="3110124"/>
            <a:ext cx="1280159" cy="3016210"/>
          </a:xfrm>
          <a:prstGeom prst="rect">
            <a:avLst/>
          </a:prstGeom>
          <a:noFill/>
        </p:spPr>
        <p:txBody>
          <a:bodyPr wrap="square" rtlCol="0">
            <a:spAutoFit/>
          </a:bodyPr>
          <a:lstStyle/>
          <a:p>
            <a:pPr algn="ctr"/>
            <a:r>
              <a:rPr lang="es-ES" sz="1000" b="1" dirty="0">
                <a:solidFill>
                  <a:schemeClr val="bg1"/>
                </a:solidFill>
              </a:rPr>
              <a:t>El apoyo a este nivel suele implicar la prestación de atención en respuesta a necesidades complejas/específicas de salud mental. La atención en este nivel implica la prestación de programas especializados de apoyo y tratamiento centrados en la recuperación, a cargo de un grupo de especialistas en salud mental.</a:t>
            </a:r>
          </a:p>
        </p:txBody>
      </p:sp>
      <p:sp>
        <p:nvSpPr>
          <p:cNvPr id="11" name="CuadroTexto 10">
            <a:extLst>
              <a:ext uri="{FF2B5EF4-FFF2-40B4-BE49-F238E27FC236}">
                <a16:creationId xmlns:a16="http://schemas.microsoft.com/office/drawing/2014/main" id="{AE6D2E97-B80B-2072-F795-85B9A04BD321}"/>
              </a:ext>
            </a:extLst>
          </p:cNvPr>
          <p:cNvSpPr txBox="1"/>
          <p:nvPr/>
        </p:nvSpPr>
        <p:spPr>
          <a:xfrm>
            <a:off x="10202657" y="2203390"/>
            <a:ext cx="1282249" cy="600164"/>
          </a:xfrm>
          <a:prstGeom prst="rect">
            <a:avLst/>
          </a:prstGeom>
          <a:noFill/>
        </p:spPr>
        <p:txBody>
          <a:bodyPr wrap="square" rtlCol="0">
            <a:spAutoFit/>
          </a:bodyPr>
          <a:lstStyle/>
          <a:p>
            <a:pPr algn="ctr"/>
            <a:r>
              <a:rPr lang="es-ES" sz="1100" b="1" dirty="0">
                <a:solidFill>
                  <a:schemeClr val="bg1"/>
                </a:solidFill>
              </a:rPr>
              <a:t>Servicios de salud mental de intensidad alta</a:t>
            </a:r>
          </a:p>
        </p:txBody>
      </p:sp>
      <p:sp>
        <p:nvSpPr>
          <p:cNvPr id="12" name="CuadroTexto 11">
            <a:extLst>
              <a:ext uri="{FF2B5EF4-FFF2-40B4-BE49-F238E27FC236}">
                <a16:creationId xmlns:a16="http://schemas.microsoft.com/office/drawing/2014/main" id="{4F64F827-1C18-E267-933B-52AE5C1D3392}"/>
              </a:ext>
            </a:extLst>
          </p:cNvPr>
          <p:cNvSpPr txBox="1"/>
          <p:nvPr/>
        </p:nvSpPr>
        <p:spPr>
          <a:xfrm>
            <a:off x="10373360" y="3062848"/>
            <a:ext cx="184731" cy="369332"/>
          </a:xfrm>
          <a:prstGeom prst="rect">
            <a:avLst/>
          </a:prstGeom>
          <a:noFill/>
        </p:spPr>
        <p:txBody>
          <a:bodyPr wrap="none" rtlCol="0">
            <a:spAutoFit/>
          </a:bodyPr>
          <a:lstStyle/>
          <a:p>
            <a:endParaRPr lang="es-ES" dirty="0"/>
          </a:p>
        </p:txBody>
      </p:sp>
      <p:sp>
        <p:nvSpPr>
          <p:cNvPr id="13" name="CuadroTexto 12">
            <a:extLst>
              <a:ext uri="{FF2B5EF4-FFF2-40B4-BE49-F238E27FC236}">
                <a16:creationId xmlns:a16="http://schemas.microsoft.com/office/drawing/2014/main" id="{72490DED-59C6-F3DC-DA4E-5EADC1529DDA}"/>
              </a:ext>
            </a:extLst>
          </p:cNvPr>
          <p:cNvSpPr txBox="1"/>
          <p:nvPr/>
        </p:nvSpPr>
        <p:spPr>
          <a:xfrm>
            <a:off x="10161079" y="3247514"/>
            <a:ext cx="1323827" cy="2708434"/>
          </a:xfrm>
          <a:prstGeom prst="rect">
            <a:avLst/>
          </a:prstGeom>
          <a:noFill/>
        </p:spPr>
        <p:txBody>
          <a:bodyPr wrap="square" rtlCol="0">
            <a:spAutoFit/>
          </a:bodyPr>
          <a:lstStyle/>
          <a:p>
            <a:pPr algn="ctr"/>
            <a:r>
              <a:rPr lang="es-ES" sz="1000" b="1" dirty="0">
                <a:solidFill>
                  <a:schemeClr val="bg1"/>
                </a:solidFill>
              </a:rPr>
              <a:t>El apoyo a este nivel suele proporcionarse en respuesta a las necesidades de salud mental, incluida la adopción de nuevas estrategias de resolución de problemas y de afrontamiento, lo que implica la prestación y el apoyo intensivo centrado en la recuperación y el tratamiento proporcionado en casa o en el hospital</a:t>
            </a:r>
          </a:p>
        </p:txBody>
      </p:sp>
    </p:spTree>
    <p:extLst>
      <p:ext uri="{BB962C8B-B14F-4D97-AF65-F5344CB8AC3E}">
        <p14:creationId xmlns:p14="http://schemas.microsoft.com/office/powerpoint/2010/main" val="6213814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17424"/>
            <a:ext cx="10512420" cy="729873"/>
          </a:xfrm>
        </p:spPr>
        <p:txBody>
          <a:bodyPr/>
          <a:lstStyle/>
          <a:p>
            <a:pPr algn="ctr"/>
            <a:r>
              <a:rPr lang="en-US" dirty="0" err="1"/>
              <a:t>Superar</a:t>
            </a:r>
            <a:r>
              <a:rPr lang="en-US" dirty="0"/>
              <a:t> la </a:t>
            </a:r>
            <a:r>
              <a:rPr lang="en-US" dirty="0" err="1"/>
              <a:t>reticencia</a:t>
            </a:r>
            <a:r>
              <a:rPr lang="en-US" dirty="0"/>
              <a:t> al </a:t>
            </a:r>
            <a:r>
              <a:rPr lang="en-US" dirty="0" err="1"/>
              <a:t>compromiso</a:t>
            </a:r>
            <a:r>
              <a:rPr lang="en-US" dirty="0"/>
              <a:t> [rac4]</a:t>
            </a:r>
            <a:endParaRPr lang="en-US" sz="24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346582"/>
            <a:ext cx="11004334" cy="5041672"/>
          </a:xfrm>
        </p:spPr>
        <p:txBody>
          <a:bodyPr numCol="2">
            <a:normAutofit fontScale="25000" lnSpcReduction="20000"/>
          </a:bodyPr>
          <a:lstStyle/>
          <a:p>
            <a:pPr eaLnBrk="0" fontAlgn="base" hangingPunct="0">
              <a:lnSpc>
                <a:spcPct val="170000"/>
              </a:lnSpc>
              <a:spcAft>
                <a:spcPts val="800"/>
              </a:spcAft>
            </a:pPr>
            <a:r>
              <a:rPr lang="en-GB" sz="5200" b="1" dirty="0" err="1">
                <a:effectLst/>
                <a:latin typeface="Josefin Sans" pitchFamily="2" charset="0"/>
                <a:ea typeface="Times New Roman" panose="02020603050405020304" pitchFamily="18" charset="0"/>
                <a:cs typeface="Calibri" panose="020F0502020204030204" pitchFamily="34" charset="0"/>
              </a:rPr>
              <a:t>Motivación</a:t>
            </a:r>
            <a:r>
              <a:rPr lang="en-GB" sz="5200" b="1" dirty="0">
                <a:effectLst/>
                <a:latin typeface="Josefin Sans" pitchFamily="2" charset="0"/>
                <a:ea typeface="Times New Roman" panose="02020603050405020304" pitchFamily="18" charset="0"/>
                <a:cs typeface="Calibri" panose="020F0502020204030204" pitchFamily="34" charset="0"/>
              </a:rPr>
              <a:t> para </a:t>
            </a:r>
            <a:r>
              <a:rPr lang="en-GB" sz="5200" b="1" dirty="0" err="1">
                <a:effectLst/>
                <a:latin typeface="Josefin Sans" pitchFamily="2" charset="0"/>
                <a:ea typeface="Times New Roman" panose="02020603050405020304" pitchFamily="18" charset="0"/>
                <a:cs typeface="Calibri" panose="020F0502020204030204" pitchFamily="34" charset="0"/>
              </a:rPr>
              <a:t>comprometerse</a:t>
            </a:r>
            <a:endParaRPr lang="en-GB" sz="5200" b="1" dirty="0">
              <a:effectLst/>
              <a:latin typeface="Josefin Sans" pitchFamily="2" charset="0"/>
              <a:ea typeface="Times New Roman" panose="02020603050405020304" pitchFamily="18" charset="0"/>
              <a:cs typeface="Calibri" panose="020F0502020204030204" pitchFamily="34" charset="0"/>
            </a:endParaRPr>
          </a:p>
          <a:p>
            <a:pPr eaLnBrk="0" fontAlgn="base" hangingPunct="0">
              <a:lnSpc>
                <a:spcPct val="170000"/>
              </a:lnSpc>
              <a:spcAft>
                <a:spcPts val="800"/>
              </a:spcAft>
            </a:pPr>
            <a:r>
              <a:rPr lang="es-ES" sz="5200" dirty="0">
                <a:effectLst/>
                <a:latin typeface="Josefin Sans" pitchFamily="2" charset="0"/>
                <a:ea typeface="Times New Roman" panose="02020603050405020304" pitchFamily="18" charset="0"/>
                <a:cs typeface="Calibri" panose="020F0502020204030204" pitchFamily="34" charset="0"/>
              </a:rPr>
              <a:t>A pesar de los beneficios para la salud, las implicaciones de los recursos, la rentabilidad y el énfasis de la política sanitaria en las medidas preventivas, todavía parece haber una reticencia a participar plenamente en el proceso de prescripción social. Varios factores pueden impedir la participación, entre ellos el miedo o la ansiedad ante el cambio, como la sensación de ambivalencia o incertidumbre. Además, algunas personas, sobre todo las de edad avanzada, pueden ser recelosas de las nuevas iniciativas. Algunos argumentan que es responsabilidad del médico resolver su problema y su respuesta como paciente es seguir las instrucciones del médico. Otros afirman que es difícil encontrar la motivación o la confianza para comprometerse con un trabajador de enlace o con un grupo o actividad social, sobre todo para los que están deprimidos.</a:t>
            </a:r>
          </a:p>
          <a:p>
            <a:pPr eaLnBrk="0" fontAlgn="base" hangingPunct="0">
              <a:lnSpc>
                <a:spcPct val="170000"/>
              </a:lnSpc>
              <a:spcAft>
                <a:spcPts val="800"/>
              </a:spcAft>
            </a:pPr>
            <a:endParaRPr lang="es-ES" sz="5200" dirty="0">
              <a:latin typeface="Josefin Sans" pitchFamily="2" charset="0"/>
              <a:ea typeface="Calibri" panose="020F0502020204030204" pitchFamily="34" charset="0"/>
              <a:cs typeface="Calibri" panose="020F0502020204030204" pitchFamily="34" charset="0"/>
            </a:endParaRPr>
          </a:p>
          <a:p>
            <a:pPr eaLnBrk="0" fontAlgn="base" hangingPunct="0">
              <a:lnSpc>
                <a:spcPct val="170000"/>
              </a:lnSpc>
              <a:spcAft>
                <a:spcPts val="800"/>
              </a:spcAft>
            </a:pPr>
            <a:endParaRPr lang="en-GB" sz="52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70000"/>
              </a:lnSpc>
              <a:spcAft>
                <a:spcPts val="800"/>
              </a:spcAft>
            </a:pPr>
            <a:endParaRPr lang="en-GB" sz="52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1800"/>
              </a:spcAft>
            </a:pPr>
            <a:r>
              <a:rPr lang="es-ES" sz="5200" dirty="0">
                <a:solidFill>
                  <a:srgbClr val="000000"/>
                </a:solidFill>
                <a:effectLst/>
                <a:latin typeface="Josefin Sans" pitchFamily="2" charset="0"/>
                <a:ea typeface="Times New Roman" panose="02020603050405020304" pitchFamily="18" charset="0"/>
                <a:cs typeface="Calibri" panose="020F0502020204030204" pitchFamily="34" charset="0"/>
              </a:rPr>
              <a:t>Otras investigaciones han sugerido que algunos profesionales de la salud pueden resistirse a los cambios en los métodos tradicionales de atención. Algunos se sienten incómodos con el intercambio de información con los trabajadores de enlace y con otros organismos. También creen que el paciente puede tener expectativas poco realistas de la prescripción social que podrían exasperar su condición médica o su salud mental.  Además, la falta de comprensión de los remitentes puede dar lugar a un gran número de remisiones inadecuadas, lo que podría obstaculizar la ejecución y los resultados deseados del programa para el grupo objetivo. En este caso, podría suponer tiempo y horas de trabajo adicionales para el personal, lo que provocaría más costes y retrasos. </a:t>
            </a:r>
          </a:p>
          <a:p>
            <a:pPr>
              <a:lnSpc>
                <a:spcPct val="170000"/>
              </a:lnSpc>
              <a:spcAft>
                <a:spcPts val="1800"/>
              </a:spcAft>
            </a:pPr>
            <a:r>
              <a:rPr lang="es-ES" sz="5200" dirty="0">
                <a:solidFill>
                  <a:srgbClr val="333333"/>
                </a:solidFill>
                <a:effectLst/>
                <a:latin typeface="Josefin Sans" pitchFamily="2" charset="0"/>
                <a:ea typeface="Calibri" panose="020F0502020204030204" pitchFamily="34" charset="0"/>
                <a:cs typeface="Calibri" panose="020F0502020204030204" pitchFamily="34" charset="0"/>
              </a:rPr>
              <a:t>Más información:                                                                                Intervenciones comunitarias no clínicas: una revisión sistematizada de los planes de prescripción social </a:t>
            </a:r>
            <a:r>
              <a:rPr lang="es-ES" sz="5200" dirty="0" err="1">
                <a:solidFill>
                  <a:srgbClr val="333333"/>
                </a:solidFill>
                <a:effectLst/>
                <a:latin typeface="Josefin Sans" pitchFamily="2" charset="0"/>
                <a:ea typeface="Calibri" panose="020F0502020204030204" pitchFamily="34" charset="0"/>
                <a:cs typeface="Calibri" panose="020F0502020204030204" pitchFamily="34" charset="0"/>
              </a:rPr>
              <a:t>pdf</a:t>
            </a:r>
            <a:r>
              <a:rPr lang="es-ES" sz="5200" dirty="0">
                <a:solidFill>
                  <a:srgbClr val="333333"/>
                </a:solidFill>
                <a:effectLst/>
                <a:latin typeface="Josefin Sans" pitchFamily="2" charset="0"/>
                <a:ea typeface="Calibri" panose="020F0502020204030204" pitchFamily="34" charset="0"/>
                <a:cs typeface="Calibri" panose="020F0502020204030204" pitchFamily="34" charset="0"/>
              </a:rPr>
              <a:t> </a:t>
            </a:r>
            <a:r>
              <a:rPr lang="en-GB" sz="5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https://www.tandfonline.com/doi/full/10.1080/17533015.2017.1334002</a:t>
            </a:r>
            <a:endParaRPr lang="en-GB" sz="5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a:extLst>
              <a:ext uri="{FF2B5EF4-FFF2-40B4-BE49-F238E27FC236}">
                <a16:creationId xmlns:a16="http://schemas.microsoft.com/office/drawing/2014/main" id="{F3144FBD-EF75-8E92-36BB-4CD939BF13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20" y="222715"/>
            <a:ext cx="819719" cy="1024582"/>
          </a:xfrm>
          <a:prstGeom prst="rect">
            <a:avLst/>
          </a:prstGeom>
          <a:noFill/>
          <a:ln>
            <a:noFill/>
          </a:ln>
        </p:spPr>
      </p:pic>
    </p:spTree>
    <p:extLst>
      <p:ext uri="{BB962C8B-B14F-4D97-AF65-F5344CB8AC3E}">
        <p14:creationId xmlns:p14="http://schemas.microsoft.com/office/powerpoint/2010/main" val="9831471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78319"/>
            <a:ext cx="10512420" cy="729873"/>
          </a:xfrm>
        </p:spPr>
        <p:txBody>
          <a:bodyPr/>
          <a:lstStyle/>
          <a:p>
            <a:pPr algn="ctr"/>
            <a:r>
              <a:rPr lang="en-US" dirty="0"/>
              <a:t> </a:t>
            </a:r>
            <a:r>
              <a:rPr lang="en-US" dirty="0" err="1"/>
              <a:t>Superar</a:t>
            </a:r>
            <a:r>
              <a:rPr lang="en-US" dirty="0"/>
              <a:t> la </a:t>
            </a:r>
            <a:r>
              <a:rPr lang="en-US" dirty="0" err="1"/>
              <a:t>reticencia</a:t>
            </a:r>
            <a:r>
              <a:rPr lang="en-US" dirty="0"/>
              <a:t> al </a:t>
            </a:r>
            <a:r>
              <a:rPr lang="en-US" dirty="0" err="1"/>
              <a:t>compromisO</a:t>
            </a:r>
            <a:r>
              <a:rPr lang="en-US" dirty="0"/>
              <a:t> </a:t>
            </a:r>
            <a:r>
              <a:rPr lang="en-US" sz="2400" dirty="0"/>
              <a:t>[RAC4]</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31615" y="1244576"/>
            <a:ext cx="10928770" cy="5135105"/>
          </a:xfrm>
        </p:spPr>
        <p:txBody>
          <a:bodyPr numCol="2" spcCol="108000">
            <a:normAutofit lnSpcReduction="10000"/>
          </a:bodyPr>
          <a:lstStyle/>
          <a:p>
            <a:pPr>
              <a:lnSpc>
                <a:spcPct val="150000"/>
              </a:lnSpc>
              <a:spcAft>
                <a:spcPts val="600"/>
              </a:spcAft>
            </a:pPr>
            <a:r>
              <a:rPr lang="es-ES" sz="1600" b="1" dirty="0">
                <a:ln>
                  <a:noFill/>
                </a:ln>
                <a:solidFill>
                  <a:srgbClr val="000000"/>
                </a:solidFill>
                <a:latin typeface="Josefin Sans" pitchFamily="2" charset="0"/>
                <a:ea typeface="Times New Roman" panose="02020603050405020304" pitchFamily="18" charset="0"/>
                <a:cs typeface="Calibri" panose="020F0502020204030204" pitchFamily="34" charset="0"/>
              </a:rPr>
              <a:t>Compromiso del personal sanitario y de los participantes</a:t>
            </a:r>
            <a:r>
              <a:rPr lang="en-GB" sz="1600" b="1" dirty="0">
                <a:ln>
                  <a:noFill/>
                </a:ln>
                <a:solidFill>
                  <a:srgbClr val="000000"/>
                </a:solidFill>
                <a:latin typeface="Josefin Sans" pitchFamily="2" charset="0"/>
                <a:ea typeface="Times New Roman" panose="02020603050405020304" pitchFamily="18" charset="0"/>
                <a:cs typeface="Calibri" panose="020F0502020204030204" pitchFamily="34" charset="0"/>
              </a:rPr>
              <a:t>.</a:t>
            </a:r>
            <a:endParaRPr lang="en-GB" sz="1600" b="1" dirty="0">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Aft>
                <a:spcPts val="800"/>
              </a:spcAft>
            </a:pPr>
            <a:r>
              <a:rPr lang="es-ES" sz="1600" dirty="0">
                <a:latin typeface="Josefin Sans" pitchFamily="2" charset="0"/>
                <a:ea typeface="Times New Roman" panose="02020603050405020304" pitchFamily="18" charset="0"/>
                <a:cs typeface="Calibri" panose="020F0502020204030204" pitchFamily="34" charset="0"/>
              </a:rPr>
              <a:t>Los recursos de ACTIVATE están diseñados para ayudar a los profesionales sanitarios y a los pacientes a superar y cambiar estas actitudes. El objetivo es abordar las barreras que impiden la participación de los pacientes, permitiéndoles desempeñar un papel activo en su atención, facilitando las conversaciones para debatir e identificar las necesidades y preocupaciones en las que les gustaría trabajar. </a:t>
            </a:r>
          </a:p>
          <a:p>
            <a:pPr eaLnBrk="0" fontAlgn="base" hangingPunct="0">
              <a:lnSpc>
                <a:spcPct val="150000"/>
              </a:lnSpc>
              <a:spcAft>
                <a:spcPts val="800"/>
              </a:spcAft>
            </a:pPr>
            <a:r>
              <a:rPr lang="es-ES" sz="1600" dirty="0">
                <a:effectLst/>
                <a:latin typeface="Josefin Sans" pitchFamily="2" charset="0"/>
                <a:ea typeface="Calibri" panose="020F0502020204030204" pitchFamily="34" charset="0"/>
                <a:cs typeface="Calibri" panose="020F0502020204030204" pitchFamily="34" charset="0"/>
              </a:rPr>
              <a:t>La prescripción social requiere tiempo, paciencia, compromiso y confianza para generar una relación de colaboración con el trabajador de enlace y la participación en actividades comunitarias. Requiere un enfoque motivador y centrado en la persona, una comunicación abierta y un intercambio de información claro. </a:t>
            </a:r>
          </a:p>
          <a:p>
            <a:pPr eaLnBrk="0" fontAlgn="base" hangingPunct="0">
              <a:lnSpc>
                <a:spcPct val="150000"/>
              </a:lnSpc>
              <a:spcAft>
                <a:spcPts val="800"/>
              </a:spcAft>
            </a:pPr>
            <a:r>
              <a:rPr lang="es-ES" sz="1600" dirty="0">
                <a:effectLst/>
                <a:latin typeface="Josefin Sans" pitchFamily="2" charset="0"/>
                <a:ea typeface="Calibri" panose="020F0502020204030204" pitchFamily="34" charset="0"/>
                <a:cs typeface="Calibri" panose="020F0502020204030204" pitchFamily="34" charset="0"/>
              </a:rPr>
              <a:t>El trabajador de enlace identificará los factores que puedan estar afectando a la salud y el bienestar de los usuarios del servicio y les ayudará a capacitarlos para realizar cambios de comportamiento positivos, fomentar la autogestión, desarrollar estrategias de afrontamiento y una sensación positiva de bienestar. </a:t>
            </a:r>
            <a:r>
              <a:rPr lang="en-GB" sz="1600" dirty="0">
                <a:effectLst/>
                <a:latin typeface="Calibri" panose="020F0502020204030204" pitchFamily="34" charset="0"/>
                <a:ea typeface="+mn-ea"/>
                <a:cs typeface="Calibri" panose="020F0502020204030204" pitchFamily="34" charset="0"/>
              </a:rPr>
              <a:t> </a:t>
            </a: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a:extLst>
              <a:ext uri="{FF2B5EF4-FFF2-40B4-BE49-F238E27FC236}">
                <a16:creationId xmlns:a16="http://schemas.microsoft.com/office/drawing/2014/main" id="{235805E0-8EED-35A4-394C-CDB3A17114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80880" y="4876777"/>
            <a:ext cx="1649878" cy="1313898"/>
          </a:xfrm>
          <a:prstGeom prst="rect">
            <a:avLst/>
          </a:prstGeom>
          <a:noFill/>
          <a:ln>
            <a:noFill/>
          </a:ln>
        </p:spPr>
      </p:pic>
    </p:spTree>
    <p:extLst>
      <p:ext uri="{BB962C8B-B14F-4D97-AF65-F5344CB8AC3E}">
        <p14:creationId xmlns:p14="http://schemas.microsoft.com/office/powerpoint/2010/main" val="18583983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D3E059F-74F7-A34F-95BA-74641647611A}"/>
              </a:ext>
            </a:extLst>
          </p:cNvPr>
          <p:cNvSpPr>
            <a:spLocks noGrp="1"/>
          </p:cNvSpPr>
          <p:nvPr>
            <p:ph type="body" sz="quarter" idx="22"/>
          </p:nvPr>
        </p:nvSpPr>
        <p:spPr>
          <a:xfrm>
            <a:off x="1587222" y="1028223"/>
            <a:ext cx="2478487" cy="684000"/>
          </a:xfrm>
        </p:spPr>
        <p:txBody>
          <a:bodyPr/>
          <a:lstStyle/>
          <a:p>
            <a:pPr algn="ctr"/>
            <a:r>
              <a:rPr lang="en-US" dirty="0" err="1"/>
              <a:t>Apoyo</a:t>
            </a:r>
            <a:r>
              <a:rPr lang="en-US" dirty="0"/>
              <a:t> </a:t>
            </a:r>
            <a:r>
              <a:rPr lang="en-US" dirty="0" err="1"/>
              <a:t>presencial</a:t>
            </a:r>
            <a:endParaRPr lang="en-US" dirty="0"/>
          </a:p>
        </p:txBody>
      </p:sp>
      <p:sp>
        <p:nvSpPr>
          <p:cNvPr id="19" name="Text Placeholder 18">
            <a:extLst>
              <a:ext uri="{FF2B5EF4-FFF2-40B4-BE49-F238E27FC236}">
                <a16:creationId xmlns:a16="http://schemas.microsoft.com/office/drawing/2014/main" id="{7C453FDC-7E01-BA47-AC24-98D4452BFA4C}"/>
              </a:ext>
            </a:extLst>
          </p:cNvPr>
          <p:cNvSpPr>
            <a:spLocks noGrp="1"/>
          </p:cNvSpPr>
          <p:nvPr>
            <p:ph type="body" sz="quarter" idx="28"/>
          </p:nvPr>
        </p:nvSpPr>
        <p:spPr>
          <a:xfrm>
            <a:off x="449944" y="1652092"/>
            <a:ext cx="4428132" cy="785651"/>
          </a:xfrm>
        </p:spPr>
        <p:txBody>
          <a:bodyPr>
            <a:noAutofit/>
          </a:bodyPr>
          <a:lstStyle/>
          <a:p>
            <a:pPr algn="ctr"/>
            <a:r>
              <a:rPr lang="es-ES" sz="1600" b="1" dirty="0">
                <a:solidFill>
                  <a:srgbClr val="202124"/>
                </a:solidFill>
                <a:latin typeface="Amatic SC" panose="00000500000000000000" pitchFamily="2" charset="-79"/>
                <a:cs typeface="Amatic SC" panose="00000500000000000000" pitchFamily="2" charset="-79"/>
              </a:rPr>
              <a:t>Las derivaciones proceden de médicos de cabecera, autoridades locales, farmacias, equipos multidisciplinares, equipos de altas hospitalarias, profesionales de la salud aliados, servicios de bomberos, policía, centros de empleo, servicios de asistencia social, asociaciones de vivienda y asociaciones de voluntariado y comunitarias. </a:t>
            </a:r>
            <a:endParaRPr lang="en-US" sz="1600" b="1" dirty="0">
              <a:solidFill>
                <a:srgbClr val="202124"/>
              </a:solidFill>
              <a:latin typeface="Amatic SC" panose="00000500000000000000" pitchFamily="2" charset="-79"/>
              <a:cs typeface="Amatic SC" panose="00000500000000000000" pitchFamily="2" charset="-79"/>
            </a:endParaRPr>
          </a:p>
        </p:txBody>
      </p:sp>
      <p:sp>
        <p:nvSpPr>
          <p:cNvPr id="20" name="Text Placeholder 19">
            <a:extLst>
              <a:ext uri="{FF2B5EF4-FFF2-40B4-BE49-F238E27FC236}">
                <a16:creationId xmlns:a16="http://schemas.microsoft.com/office/drawing/2014/main" id="{5EF96FA4-1E3F-4F4F-8784-9C41A9D5C13D}"/>
              </a:ext>
            </a:extLst>
          </p:cNvPr>
          <p:cNvSpPr>
            <a:spLocks noGrp="1"/>
          </p:cNvSpPr>
          <p:nvPr>
            <p:ph type="body" sz="quarter" idx="29"/>
          </p:nvPr>
        </p:nvSpPr>
        <p:spPr>
          <a:xfrm>
            <a:off x="1167755" y="2914385"/>
            <a:ext cx="2897954" cy="684000"/>
          </a:xfrm>
        </p:spPr>
        <p:txBody>
          <a:bodyPr/>
          <a:lstStyle/>
          <a:p>
            <a:r>
              <a:rPr lang="en-US" dirty="0" err="1"/>
              <a:t>Asistencia</a:t>
            </a:r>
            <a:r>
              <a:rPr lang="en-US" dirty="0"/>
              <a:t> </a:t>
            </a:r>
            <a:r>
              <a:rPr lang="en-US" dirty="0" err="1"/>
              <a:t>telefónica</a:t>
            </a:r>
            <a:endParaRPr lang="en-US" dirty="0"/>
          </a:p>
        </p:txBody>
      </p:sp>
      <p:sp>
        <p:nvSpPr>
          <p:cNvPr id="21" name="Text Placeholder 20">
            <a:extLst>
              <a:ext uri="{FF2B5EF4-FFF2-40B4-BE49-F238E27FC236}">
                <a16:creationId xmlns:a16="http://schemas.microsoft.com/office/drawing/2014/main" id="{2C5D03A9-2A9F-C74C-B4FA-254D173F1005}"/>
              </a:ext>
            </a:extLst>
          </p:cNvPr>
          <p:cNvSpPr>
            <a:spLocks noGrp="1"/>
          </p:cNvSpPr>
          <p:nvPr>
            <p:ph type="body" sz="quarter" idx="30"/>
          </p:nvPr>
        </p:nvSpPr>
        <p:spPr>
          <a:xfrm>
            <a:off x="310393" y="3591571"/>
            <a:ext cx="4567683" cy="1143312"/>
          </a:xfrm>
        </p:spPr>
        <p:txBody>
          <a:bodyPr>
            <a:normAutofit/>
          </a:bodyPr>
          <a:lstStyle/>
          <a:p>
            <a:pPr algn="ctr"/>
            <a:r>
              <a:rPr lang="es-ES" sz="1600" b="1" dirty="0">
                <a:solidFill>
                  <a:srgbClr val="202124"/>
                </a:solidFill>
                <a:latin typeface="Amatic SC" panose="00000500000000000000" pitchFamily="2" charset="-79"/>
                <a:cs typeface="Amatic SC" panose="00000500000000000000" pitchFamily="2" charset="-79"/>
              </a:rPr>
              <a:t>La información y el apoyo a la prescripción social pueden proporcionarse por teléfono o en línea, y el material informativo puede encontrarse en todos los centros sanitarios, bibliotecas, oficinas de correos y entornos comunitarios. </a:t>
            </a:r>
          </a:p>
          <a:p>
            <a:endParaRPr lang="en-US" dirty="0"/>
          </a:p>
          <a:p>
            <a:endParaRPr lang="en-US" dirty="0"/>
          </a:p>
        </p:txBody>
      </p:sp>
      <p:sp>
        <p:nvSpPr>
          <p:cNvPr id="22" name="Text Placeholder 21">
            <a:extLst>
              <a:ext uri="{FF2B5EF4-FFF2-40B4-BE49-F238E27FC236}">
                <a16:creationId xmlns:a16="http://schemas.microsoft.com/office/drawing/2014/main" id="{4B0133F0-B63B-384A-A396-9C61E412A5B8}"/>
              </a:ext>
            </a:extLst>
          </p:cNvPr>
          <p:cNvSpPr>
            <a:spLocks noGrp="1"/>
          </p:cNvSpPr>
          <p:nvPr>
            <p:ph type="body" sz="quarter" idx="31"/>
          </p:nvPr>
        </p:nvSpPr>
        <p:spPr>
          <a:xfrm>
            <a:off x="449944" y="4716271"/>
            <a:ext cx="4029777" cy="684000"/>
          </a:xfrm>
        </p:spPr>
        <p:txBody>
          <a:bodyPr/>
          <a:lstStyle/>
          <a:p>
            <a:pPr algn="ctr"/>
            <a:r>
              <a:rPr lang="es-ES" dirty="0">
                <a:effectLst/>
                <a:latin typeface="Amatic SC" panose="00000500000000000000" pitchFamily="2" charset="-79"/>
                <a:cs typeface="Amatic SC" panose="00000500000000000000" pitchFamily="2" charset="-79"/>
              </a:rPr>
              <a:t>Actividades y citas en la comunidad</a:t>
            </a:r>
            <a:endParaRPr lang="en-US" dirty="0">
              <a:latin typeface="Amatic SC" panose="00000500000000000000" pitchFamily="2" charset="-79"/>
              <a:cs typeface="Amatic SC" panose="00000500000000000000" pitchFamily="2" charset="-79"/>
            </a:endParaRPr>
          </a:p>
        </p:txBody>
      </p:sp>
      <p:sp>
        <p:nvSpPr>
          <p:cNvPr id="23" name="Text Placeholder 22">
            <a:extLst>
              <a:ext uri="{FF2B5EF4-FFF2-40B4-BE49-F238E27FC236}">
                <a16:creationId xmlns:a16="http://schemas.microsoft.com/office/drawing/2014/main" id="{BB00BD05-29EA-ED41-8EEF-13D4C1007F61}"/>
              </a:ext>
            </a:extLst>
          </p:cNvPr>
          <p:cNvSpPr>
            <a:spLocks noGrp="1"/>
          </p:cNvSpPr>
          <p:nvPr>
            <p:ph type="body" sz="quarter" idx="32"/>
          </p:nvPr>
        </p:nvSpPr>
        <p:spPr>
          <a:xfrm>
            <a:off x="449944" y="5429405"/>
            <a:ext cx="4107541" cy="1167338"/>
          </a:xfrm>
        </p:spPr>
        <p:txBody>
          <a:bodyPr>
            <a:normAutofit/>
          </a:bodyPr>
          <a:lstStyle/>
          <a:p>
            <a:pPr lvl="0" algn="ctr" eaLnBrk="0" fontAlgn="base" hangingPunct="0">
              <a:lnSpc>
                <a:spcPct val="150000"/>
              </a:lnSpc>
              <a:spcAft>
                <a:spcPts val="800"/>
              </a:spcAft>
              <a:tabLst>
                <a:tab pos="457200" algn="l"/>
              </a:tabLst>
            </a:pPr>
            <a:r>
              <a:rPr lang="es-ES" sz="1400" b="1" dirty="0">
                <a:solidFill>
                  <a:srgbClr val="202124"/>
                </a:solidFill>
                <a:latin typeface="Amatic SC" panose="00000500000000000000" pitchFamily="2" charset="-79"/>
                <a:cs typeface="Amatic SC" panose="00000500000000000000" pitchFamily="2" charset="-79"/>
              </a:rPr>
              <a:t>Estos incluyen: clases/ clubes/ cocina/ jardinería/ ajedrez/ informática/ artes creativas/ grupos de apoyo/ terapia hablada/ talleres/ grupos sociales/ centros de ocio/ bibliotecas/ cine/ cafés por la mañana.</a:t>
            </a:r>
            <a:endParaRPr lang="en-US" sz="1400" b="1" dirty="0">
              <a:solidFill>
                <a:srgbClr val="202124"/>
              </a:solidFill>
              <a:latin typeface="Amatic SC" panose="00000500000000000000" pitchFamily="2" charset="-79"/>
              <a:cs typeface="Amatic SC" panose="00000500000000000000" pitchFamily="2" charset="-79"/>
            </a:endParaRPr>
          </a:p>
        </p:txBody>
      </p:sp>
      <p:sp>
        <p:nvSpPr>
          <p:cNvPr id="24" name="Text Placeholder 23">
            <a:extLst>
              <a:ext uri="{FF2B5EF4-FFF2-40B4-BE49-F238E27FC236}">
                <a16:creationId xmlns:a16="http://schemas.microsoft.com/office/drawing/2014/main" id="{1FB51F87-32E0-E14B-9247-00A437B4ABED}"/>
              </a:ext>
            </a:extLst>
          </p:cNvPr>
          <p:cNvSpPr>
            <a:spLocks noGrp="1"/>
          </p:cNvSpPr>
          <p:nvPr>
            <p:ph type="body" sz="quarter" idx="33"/>
          </p:nvPr>
        </p:nvSpPr>
        <p:spPr>
          <a:xfrm>
            <a:off x="7812416" y="1430060"/>
            <a:ext cx="3521724" cy="684001"/>
          </a:xfrm>
        </p:spPr>
        <p:txBody>
          <a:bodyPr/>
          <a:lstStyle/>
          <a:p>
            <a:pPr algn="ctr"/>
            <a:endParaRPr lang="en-GB" sz="1800" dirty="0">
              <a:effectLst/>
              <a:latin typeface="Calibri" panose="020F0502020204030204" pitchFamily="34" charset="0"/>
              <a:ea typeface="+mn-ea"/>
              <a:cs typeface="Calibri" panose="020F0502020204030204" pitchFamily="34" charset="0"/>
            </a:endParaRPr>
          </a:p>
          <a:p>
            <a:pPr algn="ctr"/>
            <a:r>
              <a:rPr lang="en-GB" sz="3200" dirty="0">
                <a:effectLst/>
                <a:latin typeface="Amatic SC" panose="00000500000000000000" pitchFamily="2" charset="-79"/>
                <a:cs typeface="Amatic SC" panose="00000500000000000000" pitchFamily="2" charset="-79"/>
              </a:rPr>
              <a:t>Zoom/</a:t>
            </a:r>
            <a:r>
              <a:rPr lang="en-GB" sz="3200" dirty="0" err="1">
                <a:effectLst/>
                <a:latin typeface="Amatic SC" panose="00000500000000000000" pitchFamily="2" charset="-79"/>
                <a:cs typeface="Amatic SC" panose="00000500000000000000" pitchFamily="2" charset="-79"/>
              </a:rPr>
              <a:t>videollamada</a:t>
            </a:r>
            <a:r>
              <a:rPr lang="en-GB" sz="3200" dirty="0">
                <a:effectLst/>
                <a:latin typeface="Amatic SC" panose="00000500000000000000" pitchFamily="2" charset="-79"/>
                <a:cs typeface="Amatic SC" panose="00000500000000000000" pitchFamily="2" charset="-79"/>
              </a:rPr>
              <a:t>/</a:t>
            </a:r>
            <a:r>
              <a:rPr lang="en-GB" sz="3200" dirty="0" err="1">
                <a:effectLst/>
                <a:latin typeface="Amatic SC" panose="00000500000000000000" pitchFamily="2" charset="-79"/>
                <a:cs typeface="Amatic SC" panose="00000500000000000000" pitchFamily="2" charset="-79"/>
              </a:rPr>
              <a:t>grupo</a:t>
            </a:r>
            <a:r>
              <a:rPr lang="en-GB" sz="3200" dirty="0">
                <a:effectLst/>
                <a:latin typeface="Amatic SC" panose="00000500000000000000" pitchFamily="2" charset="-79"/>
                <a:cs typeface="Amatic SC" panose="00000500000000000000" pitchFamily="2" charset="-79"/>
              </a:rPr>
              <a:t> de chat virtual</a:t>
            </a:r>
            <a:endParaRPr lang="en-US" dirty="0"/>
          </a:p>
        </p:txBody>
      </p:sp>
      <p:sp>
        <p:nvSpPr>
          <p:cNvPr id="25" name="Text Placeholder 24">
            <a:extLst>
              <a:ext uri="{FF2B5EF4-FFF2-40B4-BE49-F238E27FC236}">
                <a16:creationId xmlns:a16="http://schemas.microsoft.com/office/drawing/2014/main" id="{2F82DC90-AAD5-5A4C-8D6B-889F45C5C156}"/>
              </a:ext>
            </a:extLst>
          </p:cNvPr>
          <p:cNvSpPr>
            <a:spLocks noGrp="1"/>
          </p:cNvSpPr>
          <p:nvPr>
            <p:ph type="body" sz="quarter" idx="34"/>
          </p:nvPr>
        </p:nvSpPr>
        <p:spPr>
          <a:xfrm>
            <a:off x="7344230" y="2582987"/>
            <a:ext cx="4755706" cy="1149884"/>
          </a:xfrm>
        </p:spPr>
        <p:txBody>
          <a:bodyPr>
            <a:normAutofit fontScale="85000" lnSpcReduction="20000"/>
          </a:bodyPr>
          <a:lstStyle/>
          <a:p>
            <a:pPr algn="ctr"/>
            <a:r>
              <a:rPr lang="es-ES" sz="1800" b="1" dirty="0">
                <a:solidFill>
                  <a:srgbClr val="202124"/>
                </a:solidFill>
                <a:latin typeface="Amatic SC" panose="00000500000000000000" pitchFamily="2" charset="-79"/>
                <a:cs typeface="Amatic SC" panose="00000500000000000000" pitchFamily="2" charset="-79"/>
              </a:rPr>
              <a:t>Este enfoque personalizado y no clínico da a los pacientes más tiempo para centrarse en lo que les importa y priorizar sus necesidades. Los planes de apoyo pueden cambiar en función de las necesidades cambiantes del usuario del servicio, y se realizan seguimientos en los que los profesionales de la salud se ponen en contacto con el trabajador de enlace, lo que redunda en beneficio de todos los implicados. </a:t>
            </a:r>
            <a:endParaRPr lang="en-US" sz="1800" b="1" dirty="0">
              <a:solidFill>
                <a:srgbClr val="202124"/>
              </a:solidFill>
              <a:latin typeface="Amatic SC" panose="00000500000000000000" pitchFamily="2" charset="-79"/>
              <a:cs typeface="Amatic SC" panose="00000500000000000000" pitchFamily="2" charset="-79"/>
            </a:endParaRPr>
          </a:p>
          <a:p>
            <a:endParaRPr lang="en-US" dirty="0"/>
          </a:p>
        </p:txBody>
      </p:sp>
      <p:sp>
        <p:nvSpPr>
          <p:cNvPr id="26" name="Text Placeholder 25">
            <a:extLst>
              <a:ext uri="{FF2B5EF4-FFF2-40B4-BE49-F238E27FC236}">
                <a16:creationId xmlns:a16="http://schemas.microsoft.com/office/drawing/2014/main" id="{1F3150CF-2069-0F4E-8229-266B594CD135}"/>
              </a:ext>
            </a:extLst>
          </p:cNvPr>
          <p:cNvSpPr>
            <a:spLocks noGrp="1"/>
          </p:cNvSpPr>
          <p:nvPr>
            <p:ph type="body" sz="quarter" idx="35"/>
          </p:nvPr>
        </p:nvSpPr>
        <p:spPr>
          <a:xfrm>
            <a:off x="7812416" y="3700071"/>
            <a:ext cx="4287520" cy="600838"/>
          </a:xfrm>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dirty="0" err="1"/>
              <a:t>Visitas</a:t>
            </a:r>
            <a:r>
              <a:rPr lang="en-US" dirty="0"/>
              <a:t> a </a:t>
            </a:r>
            <a:r>
              <a:rPr lang="en-US" dirty="0" err="1"/>
              <a:t>domicilio</a:t>
            </a:r>
            <a:r>
              <a:rPr lang="en-US" dirty="0"/>
              <a:t>/cafés/paseos/</a:t>
            </a:r>
            <a:r>
              <a:rPr lang="en-US" dirty="0" err="1"/>
              <a:t>compras</a:t>
            </a:r>
            <a:endParaRPr lang="en-US" dirty="0"/>
          </a:p>
        </p:txBody>
      </p:sp>
      <p:sp>
        <p:nvSpPr>
          <p:cNvPr id="27" name="Text Placeholder 26">
            <a:extLst>
              <a:ext uri="{FF2B5EF4-FFF2-40B4-BE49-F238E27FC236}">
                <a16:creationId xmlns:a16="http://schemas.microsoft.com/office/drawing/2014/main" id="{E55CFF9F-AD12-F245-A92C-118B7E22848E}"/>
              </a:ext>
            </a:extLst>
          </p:cNvPr>
          <p:cNvSpPr>
            <a:spLocks noGrp="1"/>
          </p:cNvSpPr>
          <p:nvPr>
            <p:ph type="body" sz="quarter" idx="36"/>
          </p:nvPr>
        </p:nvSpPr>
        <p:spPr>
          <a:xfrm>
            <a:off x="7566870" y="4460373"/>
            <a:ext cx="4443076" cy="1462182"/>
          </a:xfrm>
        </p:spPr>
        <p:txBody>
          <a:bodyPr>
            <a:normAutofit fontScale="92500" lnSpcReduction="20000"/>
          </a:bodyPr>
          <a:lstStyle/>
          <a:p>
            <a:endParaRPr lang="en-US" dirty="0"/>
          </a:p>
          <a:p>
            <a:pPr algn="ctr"/>
            <a:r>
              <a:rPr lang="es-ES" sz="1800" b="1" dirty="0">
                <a:effectLst/>
                <a:latin typeface="Amatic SC" panose="00000500000000000000" pitchFamily="2" charset="-79"/>
                <a:cs typeface="Amatic SC" panose="00000500000000000000" pitchFamily="2" charset="-79"/>
              </a:rPr>
              <a:t>La ventaja de reunirse en entornos no clínicos es que el trabajador de enlace puede dedicar al paciente tiempo, atención y empatía, de modo que pueda sentirse escuchado y comprendido, trabajando en colaboración en la toma de decisiones compartida, la planificación del apoyo y la atención personalizada. </a:t>
            </a:r>
            <a:endParaRPr lang="en-US" b="1" dirty="0">
              <a:latin typeface="Amatic SC" panose="00000500000000000000" pitchFamily="2" charset="-79"/>
              <a:cs typeface="Amatic SC" panose="00000500000000000000" pitchFamily="2" charset="-79"/>
            </a:endParaRPr>
          </a:p>
        </p:txBody>
      </p:sp>
      <p:sp>
        <p:nvSpPr>
          <p:cNvPr id="28" name="Text Placeholder 27">
            <a:extLst>
              <a:ext uri="{FF2B5EF4-FFF2-40B4-BE49-F238E27FC236}">
                <a16:creationId xmlns:a16="http://schemas.microsoft.com/office/drawing/2014/main" id="{EA394B44-EE20-3C4D-B38A-9F5F1AB9132D}"/>
              </a:ext>
            </a:extLst>
          </p:cNvPr>
          <p:cNvSpPr>
            <a:spLocks noGrp="1"/>
          </p:cNvSpPr>
          <p:nvPr>
            <p:ph type="body" sz="quarter" idx="37"/>
          </p:nvPr>
        </p:nvSpPr>
        <p:spPr/>
        <p:txBody>
          <a:bodyPr/>
          <a:lstStyle/>
          <a:p>
            <a:r>
              <a:rPr lang="en-US" dirty="0"/>
              <a:t>01</a:t>
            </a:r>
          </a:p>
        </p:txBody>
      </p:sp>
      <p:sp>
        <p:nvSpPr>
          <p:cNvPr id="29" name="Text Placeholder 28">
            <a:extLst>
              <a:ext uri="{FF2B5EF4-FFF2-40B4-BE49-F238E27FC236}">
                <a16:creationId xmlns:a16="http://schemas.microsoft.com/office/drawing/2014/main" id="{244B0A68-F7DE-0E44-9DBC-09AA522E0260}"/>
              </a:ext>
            </a:extLst>
          </p:cNvPr>
          <p:cNvSpPr>
            <a:spLocks noGrp="1"/>
          </p:cNvSpPr>
          <p:nvPr>
            <p:ph type="body" sz="quarter" idx="38"/>
          </p:nvPr>
        </p:nvSpPr>
        <p:spPr/>
        <p:txBody>
          <a:bodyPr/>
          <a:lstStyle/>
          <a:p>
            <a:r>
              <a:rPr lang="en-US" dirty="0"/>
              <a:t>02</a:t>
            </a:r>
          </a:p>
        </p:txBody>
      </p:sp>
      <p:sp>
        <p:nvSpPr>
          <p:cNvPr id="30" name="Text Placeholder 29">
            <a:extLst>
              <a:ext uri="{FF2B5EF4-FFF2-40B4-BE49-F238E27FC236}">
                <a16:creationId xmlns:a16="http://schemas.microsoft.com/office/drawing/2014/main" id="{CC9D813C-A1B4-9D4D-A47C-DD4F402477FD}"/>
              </a:ext>
            </a:extLst>
          </p:cNvPr>
          <p:cNvSpPr>
            <a:spLocks noGrp="1"/>
          </p:cNvSpPr>
          <p:nvPr>
            <p:ph type="body" sz="quarter" idx="39"/>
          </p:nvPr>
        </p:nvSpPr>
        <p:spPr/>
        <p:txBody>
          <a:bodyPr/>
          <a:lstStyle/>
          <a:p>
            <a:r>
              <a:rPr lang="en-US" dirty="0"/>
              <a:t>03</a:t>
            </a:r>
          </a:p>
        </p:txBody>
      </p:sp>
      <p:sp>
        <p:nvSpPr>
          <p:cNvPr id="31" name="Text Placeholder 30">
            <a:extLst>
              <a:ext uri="{FF2B5EF4-FFF2-40B4-BE49-F238E27FC236}">
                <a16:creationId xmlns:a16="http://schemas.microsoft.com/office/drawing/2014/main" id="{9B77F041-314B-D44C-BFE0-BA5E7BD0B9AB}"/>
              </a:ext>
            </a:extLst>
          </p:cNvPr>
          <p:cNvSpPr>
            <a:spLocks noGrp="1"/>
          </p:cNvSpPr>
          <p:nvPr>
            <p:ph type="body" sz="quarter" idx="40"/>
          </p:nvPr>
        </p:nvSpPr>
        <p:spPr/>
        <p:txBody>
          <a:bodyPr/>
          <a:lstStyle/>
          <a:p>
            <a:r>
              <a:rPr lang="en-US" dirty="0"/>
              <a:t>04</a:t>
            </a:r>
          </a:p>
        </p:txBody>
      </p:sp>
      <p:sp>
        <p:nvSpPr>
          <p:cNvPr id="32" name="Text Placeholder 31">
            <a:extLst>
              <a:ext uri="{FF2B5EF4-FFF2-40B4-BE49-F238E27FC236}">
                <a16:creationId xmlns:a16="http://schemas.microsoft.com/office/drawing/2014/main" id="{636AB715-2C4A-A248-A19E-E8CE46E335FD}"/>
              </a:ext>
            </a:extLst>
          </p:cNvPr>
          <p:cNvSpPr>
            <a:spLocks noGrp="1"/>
          </p:cNvSpPr>
          <p:nvPr>
            <p:ph type="body" sz="quarter" idx="41"/>
          </p:nvPr>
        </p:nvSpPr>
        <p:spPr/>
        <p:txBody>
          <a:bodyPr/>
          <a:lstStyle/>
          <a:p>
            <a:r>
              <a:rPr lang="en-US" dirty="0"/>
              <a:t>05</a:t>
            </a:r>
          </a:p>
        </p:txBody>
      </p:sp>
      <p:sp>
        <p:nvSpPr>
          <p:cNvPr id="2" name="TextBox 1">
            <a:extLst>
              <a:ext uri="{FF2B5EF4-FFF2-40B4-BE49-F238E27FC236}">
                <a16:creationId xmlns:a16="http://schemas.microsoft.com/office/drawing/2014/main" id="{9F0BE807-ABC0-4DAD-B24D-5B19E4C20ACD}"/>
              </a:ext>
            </a:extLst>
          </p:cNvPr>
          <p:cNvSpPr txBox="1"/>
          <p:nvPr/>
        </p:nvSpPr>
        <p:spPr>
          <a:xfrm>
            <a:off x="647018" y="159833"/>
            <a:ext cx="10303691" cy="830997"/>
          </a:xfrm>
          <a:prstGeom prst="rect">
            <a:avLst/>
          </a:prstGeom>
          <a:noFill/>
        </p:spPr>
        <p:txBody>
          <a:bodyPr wrap="square" rtlCol="0">
            <a:spAutoFit/>
          </a:bodyPr>
          <a:lstStyle/>
          <a:p>
            <a:r>
              <a:rPr lang="es-ES" sz="2400" b="1" dirty="0">
                <a:effectLst/>
                <a:latin typeface="Amatic SC" panose="00000500000000000000" pitchFamily="2" charset="-79"/>
                <a:cs typeface="Amatic SC" panose="00000500000000000000" pitchFamily="2" charset="-79"/>
              </a:rPr>
              <a:t>El trabajador de enlace es la dimensión crítica de la prescripción social y su papel comprende la comunicación abierta, la amistad y la señalización. </a:t>
            </a:r>
            <a:endParaRPr lang="en-GB" sz="24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15240713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02921"/>
            <a:ext cx="10512420" cy="811530"/>
          </a:xfrm>
        </p:spPr>
        <p:txBody>
          <a:bodyPr/>
          <a:lstStyle/>
          <a:p>
            <a:pPr algn="ctr"/>
            <a:r>
              <a:rPr lang="en-US" dirty="0" err="1"/>
              <a:t>Superar</a:t>
            </a:r>
            <a:r>
              <a:rPr lang="en-US" dirty="0"/>
              <a:t> la </a:t>
            </a:r>
            <a:r>
              <a:rPr lang="en-US" dirty="0" err="1"/>
              <a:t>reticencia</a:t>
            </a:r>
            <a:r>
              <a:rPr lang="en-US" dirty="0"/>
              <a:t> al </a:t>
            </a:r>
            <a:r>
              <a:rPr lang="en-US" dirty="0" err="1"/>
              <a:t>compromiso</a:t>
            </a:r>
            <a:r>
              <a:rPr lang="en-US" dirty="0"/>
              <a:t> </a:t>
            </a:r>
            <a:r>
              <a:rPr lang="en-US" sz="2400" dirty="0"/>
              <a:t>[rac4]</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160060"/>
            <a:ext cx="10695744" cy="5035830"/>
          </a:xfrm>
        </p:spPr>
        <p:txBody>
          <a:bodyPr numCol="2">
            <a:normAutofit fontScale="25000" lnSpcReduction="20000"/>
          </a:bodyPr>
          <a:lstStyle/>
          <a:p>
            <a:pPr>
              <a:lnSpc>
                <a:spcPct val="120000"/>
              </a:lnSpc>
              <a:spcAft>
                <a:spcPts val="600"/>
              </a:spcAft>
            </a:pPr>
            <a:r>
              <a:rPr lang="en-GB" sz="5600" b="1" dirty="0">
                <a:solidFill>
                  <a:srgbClr val="000000"/>
                </a:solidFill>
                <a:effectLst/>
                <a:latin typeface="Josefin Sans" pitchFamily="2" charset="0"/>
                <a:ea typeface="Times New Roman" panose="02020603050405020304" pitchFamily="18" charset="0"/>
                <a:cs typeface="Calibri" panose="020F0502020204030204" pitchFamily="34" charset="0"/>
              </a:rPr>
              <a:t>Los </a:t>
            </a:r>
            <a:r>
              <a:rPr lang="en-GB" sz="5600" b="1" dirty="0" err="1">
                <a:solidFill>
                  <a:srgbClr val="000000"/>
                </a:solidFill>
                <a:effectLst/>
                <a:latin typeface="Josefin Sans" pitchFamily="2" charset="0"/>
                <a:ea typeface="Times New Roman" panose="02020603050405020304" pitchFamily="18" charset="0"/>
                <a:cs typeface="Calibri" panose="020F0502020204030204" pitchFamily="34" charset="0"/>
              </a:rPr>
              <a:t>resultados</a:t>
            </a:r>
            <a:r>
              <a:rPr lang="en-GB" sz="5600" b="1" dirty="0">
                <a:solidFill>
                  <a:srgbClr val="000000"/>
                </a:solidFill>
                <a:effectLst/>
                <a:latin typeface="Josefin Sans" pitchFamily="2" charset="0"/>
                <a:ea typeface="Times New Roman" panose="02020603050405020304" pitchFamily="18" charset="0"/>
                <a:cs typeface="Calibri" panose="020F0502020204030204" pitchFamily="34" charset="0"/>
              </a:rPr>
              <a:t> son </a:t>
            </a:r>
            <a:r>
              <a:rPr lang="en-GB" sz="5600" b="1" dirty="0" err="1">
                <a:solidFill>
                  <a:srgbClr val="000000"/>
                </a:solidFill>
                <a:effectLst/>
                <a:latin typeface="Josefin Sans" pitchFamily="2" charset="0"/>
                <a:ea typeface="Times New Roman" panose="02020603050405020304" pitchFamily="18" charset="0"/>
                <a:cs typeface="Calibri" panose="020F0502020204030204" pitchFamily="34" charset="0"/>
              </a:rPr>
              <a:t>alentadores</a:t>
            </a:r>
            <a:endParaRPr lang="en-GB" sz="5600" b="1"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En</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general, la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prescripción</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social ha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sido</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positiva</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El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objetivo</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de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realizar</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un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cambio</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de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conducta</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 largo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plazo</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y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proporcionar</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una</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major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servicio</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sanitaria, ha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tenido</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resultados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prometedores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La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investigación</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muestra</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una</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mejora</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significativa</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en</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la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calidad</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de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vida</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y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el</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bienestar</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de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los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usuarios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y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permite</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los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pacientes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tener</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mayor control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sobre</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sus </a:t>
            </a:r>
            <a:r>
              <a:rPr lang="en-GB" sz="5600" dirty="0" err="1">
                <a:solidFill>
                  <a:srgbClr val="000000"/>
                </a:solidFill>
                <a:latin typeface="Josefin Sans" pitchFamily="2" charset="0"/>
                <a:ea typeface="Times New Roman" panose="02020603050405020304" pitchFamily="18" charset="0"/>
                <a:cs typeface="Calibri" panose="020F0502020204030204" pitchFamily="34" charset="0"/>
              </a:rPr>
              <a:t>vidas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Además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se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informa</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de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una</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reducción</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en</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los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niveles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de depression,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ansiedad</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y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soledad</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entre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aquellos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que se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unieron</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 un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proceso</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de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prescripción</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social. Como,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verás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en</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las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diapositvas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posteriors,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el</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rol</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del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educador</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tiene</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un </a:t>
            </a:r>
            <a:r>
              <a:rPr lang="en-GB" sz="5600" dirty="0" err="1">
                <a:solidFill>
                  <a:srgbClr val="000000"/>
                </a:solidFill>
                <a:effectLst/>
                <a:latin typeface="Josefin Sans" pitchFamily="2" charset="0"/>
                <a:ea typeface="Times New Roman" panose="02020603050405020304" pitchFamily="18" charset="0"/>
                <a:cs typeface="Calibri" panose="020F0502020204030204" pitchFamily="34" charset="0"/>
              </a:rPr>
              <a:t>papel</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fundamental. </a:t>
            </a:r>
            <a:r>
              <a:rPr lang="es-ES" sz="5600" dirty="0">
                <a:solidFill>
                  <a:srgbClr val="000000"/>
                </a:solidFill>
                <a:effectLst/>
                <a:latin typeface="Josefin Sans" pitchFamily="2" charset="0"/>
                <a:ea typeface="Times New Roman" panose="02020603050405020304" pitchFamily="18" charset="0"/>
                <a:cs typeface="Calibri" panose="020F0502020204030204" pitchFamily="34" charset="0"/>
              </a:rPr>
              <a:t>También aborda implicaciones más amplias, ya que contribuye a la superación de las desigualdades sociales al abordar cuestiones mentales, psicosociales y socioeconómicas.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a:t>
            </a:r>
          </a:p>
          <a:p>
            <a:pPr>
              <a:lnSpc>
                <a:spcPct val="17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r>
              <a:rPr lang="es-ES" sz="5600" dirty="0">
                <a:solidFill>
                  <a:srgbClr val="000000"/>
                </a:solidFill>
                <a:effectLst/>
                <a:latin typeface="Josefin Sans" pitchFamily="2" charset="0"/>
                <a:ea typeface="Times New Roman" panose="02020603050405020304" pitchFamily="18" charset="0"/>
                <a:cs typeface="Calibri" panose="020F0502020204030204" pitchFamily="34" charset="0"/>
              </a:rPr>
              <a:t>Los resultados alentadores han revelado una reducción de los costes sanitarios, con la ventaja añadida de aliviar la creciente presión sobre las clínicas de medicina general, las urgencias y las derivaciones a la atención secundaria. de las consultas de medicina general, las urgencias y las derivaciones a la atención secundaria.</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p>
          <a:p>
            <a:pPr>
              <a:lnSpc>
                <a:spcPct val="170000"/>
              </a:lnSpc>
              <a:spcAft>
                <a:spcPts val="600"/>
              </a:spcAft>
            </a:pPr>
            <a:r>
              <a:rPr lang="es-ES" sz="5600" dirty="0">
                <a:solidFill>
                  <a:srgbClr val="000000"/>
                </a:solidFill>
                <a:latin typeface="Josefin Sans" pitchFamily="2" charset="0"/>
                <a:ea typeface="Times New Roman" panose="02020603050405020304" pitchFamily="18" charset="0"/>
                <a:cs typeface="Calibri" panose="020F0502020204030204" pitchFamily="34" charset="0"/>
              </a:rPr>
              <a:t>Se trata de avances bastante inspiradores teniendo en cuenta los tiempos que corren y cómo la pandemia del </a:t>
            </a:r>
            <a:r>
              <a:rPr lang="es-ES" sz="5600" dirty="0" err="1">
                <a:solidFill>
                  <a:srgbClr val="000000"/>
                </a:solidFill>
                <a:latin typeface="Josefin Sans" pitchFamily="2" charset="0"/>
                <a:ea typeface="Times New Roman" panose="02020603050405020304" pitchFamily="18" charset="0"/>
                <a:cs typeface="Calibri" panose="020F0502020204030204" pitchFamily="34" charset="0"/>
              </a:rPr>
              <a:t>Covid</a:t>
            </a:r>
            <a:r>
              <a:rPr lang="es-ES" sz="5600" dirty="0">
                <a:solidFill>
                  <a:srgbClr val="000000"/>
                </a:solidFill>
                <a:latin typeface="Josefin Sans" pitchFamily="2" charset="0"/>
                <a:ea typeface="Times New Roman" panose="02020603050405020304" pitchFamily="18" charset="0"/>
                <a:cs typeface="Calibri" panose="020F0502020204030204" pitchFamily="34" charset="0"/>
              </a:rPr>
              <a:t> 19 ha afectado al Servicio de Salud. La información está disponible en línea y hay muchos folletos informativos en todos los centros sanitarios, bibliotecas, oficinas de correos y entornos comunitarios. </a:t>
            </a:r>
          </a:p>
          <a:p>
            <a:pPr>
              <a:lnSpc>
                <a:spcPct val="170000"/>
              </a:lnSpc>
              <a:spcAft>
                <a:spcPts val="6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r>
              <a:rPr lang="en-GB" sz="5600" dirty="0">
                <a:effectLst/>
                <a:latin typeface="Josefin Sans" pitchFamily="2" charset="0"/>
                <a:ea typeface="Times New Roman" panose="02020603050405020304" pitchFamily="18" charset="0"/>
                <a:cs typeface="Calibri" panose="020F0502020204030204" pitchFamily="34" charset="0"/>
              </a:rPr>
              <a:t> </a:t>
            </a:r>
            <a:endParaRPr lang="en-GB" sz="56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60000"/>
              </a:lnSpc>
              <a:spcBef>
                <a:spcPts val="575"/>
              </a:spcBef>
              <a:spcAft>
                <a:spcPts val="800"/>
              </a:spcAft>
            </a:pPr>
            <a:r>
              <a:rPr lang="en-GB" sz="1500" dirty="0">
                <a:effectLst/>
                <a:latin typeface="Calibri" panose="020F0502020204030204" pitchFamily="34" charset="0"/>
                <a:ea typeface="+mn-ea"/>
                <a:cs typeface="Calibri" panose="020F0502020204030204" pitchFamily="34" charset="0"/>
              </a:rPr>
              <a:t> </a:t>
            </a:r>
            <a:endParaRPr lang="en-GB" sz="1500" dirty="0">
              <a:effectLst/>
              <a:latin typeface="Josefin Sans" pitchFamily="2" charset="0"/>
              <a:ea typeface="Calibri" panose="020F0502020204030204" pitchFamily="34" charset="0"/>
              <a:cs typeface="Times New Roman" panose="02020603050405020304" pitchFamily="18" charset="0"/>
            </a:endParaRPr>
          </a:p>
          <a:p>
            <a:pPr>
              <a:lnSpc>
                <a:spcPct val="160000"/>
              </a:lnSpc>
              <a:spcAft>
                <a:spcPts val="800"/>
              </a:spcAft>
            </a:pPr>
            <a:endParaRPr lang="en-GB" sz="15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a:extLst>
              <a:ext uri="{FF2B5EF4-FFF2-40B4-BE49-F238E27FC236}">
                <a16:creationId xmlns:a16="http://schemas.microsoft.com/office/drawing/2014/main" id="{5562E6AB-6878-C6E2-F3D7-5B12ED9F7D4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90995" y="4851352"/>
            <a:ext cx="1748345" cy="1344538"/>
          </a:xfrm>
          <a:prstGeom prst="rect">
            <a:avLst/>
          </a:prstGeom>
          <a:noFill/>
          <a:ln>
            <a:noFill/>
          </a:ln>
        </p:spPr>
      </p:pic>
    </p:spTree>
    <p:extLst>
      <p:ext uri="{BB962C8B-B14F-4D97-AF65-F5344CB8AC3E}">
        <p14:creationId xmlns:p14="http://schemas.microsoft.com/office/powerpoint/2010/main" val="21567196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A05986-0CC9-D546-9895-1F8315B1140B}"/>
              </a:ext>
            </a:extLst>
          </p:cNvPr>
          <p:cNvSpPr>
            <a:spLocks noGrp="1"/>
          </p:cNvSpPr>
          <p:nvPr>
            <p:ph type="body" sz="quarter" idx="22"/>
          </p:nvPr>
        </p:nvSpPr>
        <p:spPr>
          <a:xfrm>
            <a:off x="1662545" y="873723"/>
            <a:ext cx="3063423" cy="684000"/>
          </a:xfrm>
        </p:spPr>
        <p:txBody>
          <a:bodyPr/>
          <a:lstStyle/>
          <a:p>
            <a:r>
              <a:rPr lang="en-US" dirty="0"/>
              <a:t>Estado de </a:t>
            </a:r>
            <a:r>
              <a:rPr lang="en-US" dirty="0" err="1"/>
              <a:t>salud</a:t>
            </a:r>
            <a:r>
              <a:rPr lang="en-US" dirty="0"/>
              <a:t> </a:t>
            </a:r>
            <a:r>
              <a:rPr lang="en-US" dirty="0" err="1"/>
              <a:t>física</a:t>
            </a:r>
            <a:endParaRPr lang="en-US" dirty="0"/>
          </a:p>
        </p:txBody>
      </p:sp>
      <p:sp>
        <p:nvSpPr>
          <p:cNvPr id="4" name="Text Placeholder 3">
            <a:extLst>
              <a:ext uri="{FF2B5EF4-FFF2-40B4-BE49-F238E27FC236}">
                <a16:creationId xmlns:a16="http://schemas.microsoft.com/office/drawing/2014/main" id="{455E395E-7122-D04B-98F7-52FD0CAE5BA1}"/>
              </a:ext>
            </a:extLst>
          </p:cNvPr>
          <p:cNvSpPr>
            <a:spLocks noGrp="1"/>
          </p:cNvSpPr>
          <p:nvPr>
            <p:ph type="body" sz="quarter" idx="28"/>
          </p:nvPr>
        </p:nvSpPr>
        <p:spPr>
          <a:xfrm>
            <a:off x="1957217" y="1704720"/>
            <a:ext cx="2507737" cy="972379"/>
          </a:xfrm>
        </p:spPr>
        <p:txBody>
          <a:bodyPr>
            <a:normAutofit fontScale="25000" lnSpcReduction="20000"/>
          </a:bodyPr>
          <a:lstStyle/>
          <a:p>
            <a:pPr algn="ctr">
              <a:lnSpc>
                <a:spcPct val="160000"/>
              </a:lnSpc>
            </a:pPr>
            <a:r>
              <a:rPr lang="es-ES" sz="5200" dirty="0">
                <a:effectLst/>
                <a:latin typeface="Josefin Sans" pitchFamily="2" charset="0"/>
                <a:ea typeface="Calibri" panose="020F0502020204030204" pitchFamily="34" charset="0"/>
                <a:cs typeface="Calibri" panose="020F0502020204030204" pitchFamily="34" charset="0"/>
              </a:rPr>
              <a:t>Tiene sobrepeso, come de forma poco saludable y rara vez hace ejercicio.</a:t>
            </a:r>
            <a:endParaRPr lang="en-US" dirty="0"/>
          </a:p>
        </p:txBody>
      </p:sp>
      <p:sp>
        <p:nvSpPr>
          <p:cNvPr id="5" name="Text Placeholder 4">
            <a:extLst>
              <a:ext uri="{FF2B5EF4-FFF2-40B4-BE49-F238E27FC236}">
                <a16:creationId xmlns:a16="http://schemas.microsoft.com/office/drawing/2014/main" id="{6941CCEA-3856-1D43-AC06-F1FC41A024E3}"/>
              </a:ext>
            </a:extLst>
          </p:cNvPr>
          <p:cNvSpPr>
            <a:spLocks noGrp="1"/>
          </p:cNvSpPr>
          <p:nvPr>
            <p:ph type="body" sz="quarter" idx="37"/>
          </p:nvPr>
        </p:nvSpPr>
        <p:spPr/>
        <p:txBody>
          <a:bodyPr/>
          <a:lstStyle/>
          <a:p>
            <a:r>
              <a:rPr lang="en-US" dirty="0"/>
              <a:t>02</a:t>
            </a:r>
          </a:p>
        </p:txBody>
      </p:sp>
      <p:sp>
        <p:nvSpPr>
          <p:cNvPr id="6" name="Text Placeholder 5">
            <a:extLst>
              <a:ext uri="{FF2B5EF4-FFF2-40B4-BE49-F238E27FC236}">
                <a16:creationId xmlns:a16="http://schemas.microsoft.com/office/drawing/2014/main" id="{46D9958F-12D1-5848-A243-D6363ACA7B74}"/>
              </a:ext>
            </a:extLst>
          </p:cNvPr>
          <p:cNvSpPr>
            <a:spLocks noGrp="1"/>
          </p:cNvSpPr>
          <p:nvPr>
            <p:ph type="body" sz="quarter" idx="38"/>
          </p:nvPr>
        </p:nvSpPr>
        <p:spPr/>
        <p:txBody>
          <a:bodyPr/>
          <a:lstStyle/>
          <a:p>
            <a:r>
              <a:rPr lang="en-US" dirty="0"/>
              <a:t>01</a:t>
            </a:r>
          </a:p>
        </p:txBody>
      </p:sp>
      <p:sp>
        <p:nvSpPr>
          <p:cNvPr id="29" name="Text Placeholder 28">
            <a:extLst>
              <a:ext uri="{FF2B5EF4-FFF2-40B4-BE49-F238E27FC236}">
                <a16:creationId xmlns:a16="http://schemas.microsoft.com/office/drawing/2014/main" id="{F6EC120C-0783-C546-9CA6-2394111981DC}"/>
              </a:ext>
            </a:extLst>
          </p:cNvPr>
          <p:cNvSpPr>
            <a:spLocks noGrp="1"/>
          </p:cNvSpPr>
          <p:nvPr>
            <p:ph type="body" sz="quarter" idx="39"/>
          </p:nvPr>
        </p:nvSpPr>
        <p:spPr/>
        <p:txBody>
          <a:bodyPr/>
          <a:lstStyle/>
          <a:p>
            <a:r>
              <a:rPr lang="en-US" dirty="0"/>
              <a:t>03</a:t>
            </a:r>
          </a:p>
        </p:txBody>
      </p:sp>
      <p:sp>
        <p:nvSpPr>
          <p:cNvPr id="30" name="Text Placeholder 29">
            <a:extLst>
              <a:ext uri="{FF2B5EF4-FFF2-40B4-BE49-F238E27FC236}">
                <a16:creationId xmlns:a16="http://schemas.microsoft.com/office/drawing/2014/main" id="{9FAC6DDD-C89C-7543-80DE-E508CE67B7B1}"/>
              </a:ext>
            </a:extLst>
          </p:cNvPr>
          <p:cNvSpPr>
            <a:spLocks noGrp="1"/>
          </p:cNvSpPr>
          <p:nvPr>
            <p:ph type="body" sz="quarter" idx="40"/>
          </p:nvPr>
        </p:nvSpPr>
        <p:spPr/>
        <p:txBody>
          <a:bodyPr/>
          <a:lstStyle/>
          <a:p>
            <a:r>
              <a:rPr lang="en-US" dirty="0"/>
              <a:t>04</a:t>
            </a:r>
          </a:p>
        </p:txBody>
      </p:sp>
      <p:sp>
        <p:nvSpPr>
          <p:cNvPr id="31" name="Text Placeholder 30">
            <a:extLst>
              <a:ext uri="{FF2B5EF4-FFF2-40B4-BE49-F238E27FC236}">
                <a16:creationId xmlns:a16="http://schemas.microsoft.com/office/drawing/2014/main" id="{9F205796-CA87-794A-9F4E-ADC96E91A7B9}"/>
              </a:ext>
            </a:extLst>
          </p:cNvPr>
          <p:cNvSpPr>
            <a:spLocks noGrp="1"/>
          </p:cNvSpPr>
          <p:nvPr>
            <p:ph type="body" sz="quarter" idx="41"/>
          </p:nvPr>
        </p:nvSpPr>
        <p:spPr/>
        <p:txBody>
          <a:bodyPr/>
          <a:lstStyle/>
          <a:p>
            <a:r>
              <a:rPr lang="en-US" dirty="0"/>
              <a:t>Vida </a:t>
            </a:r>
            <a:r>
              <a:rPr lang="en-US" dirty="0" err="1"/>
              <a:t>en</a:t>
            </a:r>
            <a:r>
              <a:rPr lang="en-US" dirty="0"/>
              <a:t> </a:t>
            </a:r>
            <a:r>
              <a:rPr lang="en-US" dirty="0" err="1"/>
              <a:t>el</a:t>
            </a:r>
            <a:r>
              <a:rPr lang="en-US" dirty="0"/>
              <a:t> </a:t>
            </a:r>
            <a:r>
              <a:rPr lang="en-US" dirty="0" err="1"/>
              <a:t>hogar</a:t>
            </a:r>
            <a:endParaRPr lang="en-US" dirty="0"/>
          </a:p>
        </p:txBody>
      </p:sp>
      <p:sp>
        <p:nvSpPr>
          <p:cNvPr id="32" name="Text Placeholder 31">
            <a:extLst>
              <a:ext uri="{FF2B5EF4-FFF2-40B4-BE49-F238E27FC236}">
                <a16:creationId xmlns:a16="http://schemas.microsoft.com/office/drawing/2014/main" id="{8A713028-EF8B-2C4C-8E02-3F00D09F8E26}"/>
              </a:ext>
            </a:extLst>
          </p:cNvPr>
          <p:cNvSpPr>
            <a:spLocks noGrp="1"/>
          </p:cNvSpPr>
          <p:nvPr>
            <p:ph type="body" sz="quarter" idx="42"/>
          </p:nvPr>
        </p:nvSpPr>
        <p:spPr>
          <a:xfrm>
            <a:off x="922936" y="3457109"/>
            <a:ext cx="2507737" cy="1381710"/>
          </a:xfrm>
        </p:spPr>
        <p:txBody>
          <a:bodyPr>
            <a:normAutofit fontScale="77500" lnSpcReduction="20000"/>
          </a:bodyPr>
          <a:lstStyle/>
          <a:p>
            <a:pPr algn="ctr">
              <a:lnSpc>
                <a:spcPct val="150000"/>
              </a:lnSpc>
            </a:pPr>
            <a:r>
              <a:rPr lang="es-ES" sz="1400" dirty="0"/>
              <a:t>Vive con su pareja, pero la relación es tensa.  Josephine está desempleada debido a su mala salud y depende de las prestaciones, pero su pareja trabaja</a:t>
            </a:r>
            <a:endParaRPr lang="en-US" dirty="0"/>
          </a:p>
        </p:txBody>
      </p:sp>
      <p:sp>
        <p:nvSpPr>
          <p:cNvPr id="33" name="Text Placeholder 32">
            <a:extLst>
              <a:ext uri="{FF2B5EF4-FFF2-40B4-BE49-F238E27FC236}">
                <a16:creationId xmlns:a16="http://schemas.microsoft.com/office/drawing/2014/main" id="{6B476D1F-AFDC-4D41-90F5-D342BC32FB3B}"/>
              </a:ext>
            </a:extLst>
          </p:cNvPr>
          <p:cNvSpPr>
            <a:spLocks noGrp="1"/>
          </p:cNvSpPr>
          <p:nvPr>
            <p:ph type="body" sz="quarter" idx="43"/>
          </p:nvPr>
        </p:nvSpPr>
        <p:spPr>
          <a:xfrm>
            <a:off x="8550532" y="3124201"/>
            <a:ext cx="2507737" cy="801794"/>
          </a:xfrm>
        </p:spPr>
        <p:txBody>
          <a:bodyPr/>
          <a:lstStyle/>
          <a:p>
            <a:r>
              <a:rPr lang="en-US" dirty="0" err="1"/>
              <a:t>Situación</a:t>
            </a:r>
            <a:r>
              <a:rPr lang="en-US" dirty="0"/>
              <a:t> actual</a:t>
            </a:r>
          </a:p>
        </p:txBody>
      </p:sp>
      <p:sp>
        <p:nvSpPr>
          <p:cNvPr id="34" name="Text Placeholder 33">
            <a:extLst>
              <a:ext uri="{FF2B5EF4-FFF2-40B4-BE49-F238E27FC236}">
                <a16:creationId xmlns:a16="http://schemas.microsoft.com/office/drawing/2014/main" id="{62BBD398-A9C6-1B4E-838B-A565E08F879F}"/>
              </a:ext>
            </a:extLst>
          </p:cNvPr>
          <p:cNvSpPr>
            <a:spLocks noGrp="1"/>
          </p:cNvSpPr>
          <p:nvPr>
            <p:ph type="body" sz="quarter" idx="44"/>
          </p:nvPr>
        </p:nvSpPr>
        <p:spPr>
          <a:xfrm>
            <a:off x="8550532" y="3733799"/>
            <a:ext cx="2507737" cy="865910"/>
          </a:xfrm>
        </p:spPr>
        <p:txBody>
          <a:bodyPr>
            <a:normAutofit fontScale="25000" lnSpcReduction="20000"/>
          </a:bodyPr>
          <a:lstStyle/>
          <a:p>
            <a:endParaRPr lang="en-US" dirty="0"/>
          </a:p>
          <a:p>
            <a:pPr algn="ctr">
              <a:lnSpc>
                <a:spcPct val="170000"/>
              </a:lnSpc>
            </a:pPr>
            <a:r>
              <a:rPr lang="es-ES" sz="5000" dirty="0">
                <a:effectLst/>
                <a:latin typeface="Josefin Sans" pitchFamily="2" charset="0"/>
                <a:ea typeface="Calibri" panose="020F0502020204030204" pitchFamily="34" charset="0"/>
                <a:cs typeface="Calibri" panose="020F0502020204030204" pitchFamily="34" charset="0"/>
              </a:rPr>
              <a:t>Experimenta ansiedad debido al conflicto con el círculo familiar más amplio y con su pareja.</a:t>
            </a:r>
            <a:endParaRPr lang="en-US" dirty="0"/>
          </a:p>
        </p:txBody>
      </p:sp>
      <p:sp>
        <p:nvSpPr>
          <p:cNvPr id="35" name="Text Placeholder 34">
            <a:extLst>
              <a:ext uri="{FF2B5EF4-FFF2-40B4-BE49-F238E27FC236}">
                <a16:creationId xmlns:a16="http://schemas.microsoft.com/office/drawing/2014/main" id="{A98FA5C3-E157-E349-9B82-4EF0455D1121}"/>
              </a:ext>
            </a:extLst>
          </p:cNvPr>
          <p:cNvSpPr>
            <a:spLocks noGrp="1"/>
          </p:cNvSpPr>
          <p:nvPr>
            <p:ph type="body" sz="quarter" idx="45"/>
          </p:nvPr>
        </p:nvSpPr>
        <p:spPr>
          <a:xfrm>
            <a:off x="7315200" y="873723"/>
            <a:ext cx="3214255" cy="684000"/>
          </a:xfrm>
        </p:spPr>
        <p:txBody>
          <a:bodyPr/>
          <a:lstStyle/>
          <a:p>
            <a:r>
              <a:rPr lang="en-US" dirty="0"/>
              <a:t>Estado de </a:t>
            </a:r>
            <a:r>
              <a:rPr lang="en-US" dirty="0" err="1"/>
              <a:t>salud</a:t>
            </a:r>
            <a:r>
              <a:rPr lang="en-US" dirty="0"/>
              <a:t> mental</a:t>
            </a:r>
          </a:p>
        </p:txBody>
      </p:sp>
      <p:sp>
        <p:nvSpPr>
          <p:cNvPr id="36" name="Text Placeholder 35">
            <a:extLst>
              <a:ext uri="{FF2B5EF4-FFF2-40B4-BE49-F238E27FC236}">
                <a16:creationId xmlns:a16="http://schemas.microsoft.com/office/drawing/2014/main" id="{E0766B33-F66B-4544-ACF2-F7B249054F93}"/>
              </a:ext>
            </a:extLst>
          </p:cNvPr>
          <p:cNvSpPr>
            <a:spLocks noGrp="1"/>
          </p:cNvSpPr>
          <p:nvPr>
            <p:ph type="body" sz="quarter" idx="46"/>
          </p:nvPr>
        </p:nvSpPr>
        <p:spPr>
          <a:xfrm>
            <a:off x="7762646" y="1474561"/>
            <a:ext cx="3295623" cy="1381710"/>
          </a:xfrm>
        </p:spPr>
        <p:txBody>
          <a:bodyPr>
            <a:normAutofit fontScale="25000" lnSpcReduction="20000"/>
          </a:bodyPr>
          <a:lstStyle/>
          <a:p>
            <a:pPr lvl="0" algn="ctr" hangingPunct="0">
              <a:lnSpc>
                <a:spcPct val="170000"/>
              </a:lnSpc>
              <a:spcAft>
                <a:spcPts val="800"/>
              </a:spcAft>
              <a:tabLst>
                <a:tab pos="457200" algn="l"/>
              </a:tabLst>
            </a:pPr>
            <a:r>
              <a:rPr lang="es-ES" sz="4800" dirty="0">
                <a:effectLst/>
                <a:latin typeface="Josefin Sans" pitchFamily="2" charset="0"/>
                <a:ea typeface="Calibri" panose="020F0502020204030204" pitchFamily="34" charset="0"/>
                <a:cs typeface="Calibri" panose="020F0502020204030204" pitchFamily="34" charset="0"/>
              </a:rPr>
              <a:t>Acude regularmente a la consulta del médico de cabecera con problemas de salud mental, dolores de cabeza y problemas de estómago. Está tomando una medicación bastante fuerte para la ansiedad y se siente muy decaída debido a su salud mental y física</a:t>
            </a:r>
          </a:p>
          <a:p>
            <a:endParaRPr lang="en-US" dirty="0"/>
          </a:p>
        </p:txBody>
      </p:sp>
      <p:sp>
        <p:nvSpPr>
          <p:cNvPr id="2" name="TextBox 1">
            <a:extLst>
              <a:ext uri="{FF2B5EF4-FFF2-40B4-BE49-F238E27FC236}">
                <a16:creationId xmlns:a16="http://schemas.microsoft.com/office/drawing/2014/main" id="{CEE6399A-E6C4-4668-948C-4A4E9EC83ED3}"/>
              </a:ext>
            </a:extLst>
          </p:cNvPr>
          <p:cNvSpPr txBox="1"/>
          <p:nvPr/>
        </p:nvSpPr>
        <p:spPr>
          <a:xfrm>
            <a:off x="688109" y="41288"/>
            <a:ext cx="9116291" cy="830997"/>
          </a:xfrm>
          <a:prstGeom prst="rect">
            <a:avLst/>
          </a:prstGeom>
          <a:noFill/>
        </p:spPr>
        <p:txBody>
          <a:bodyPr wrap="square" rtlCol="0">
            <a:spAutoFit/>
          </a:bodyPr>
          <a:lstStyle/>
          <a:p>
            <a:r>
              <a:rPr lang="es-ES" sz="4800" dirty="0">
                <a:latin typeface="Amatic SC" panose="00000500000000000000" pitchFamily="2" charset="-79"/>
                <a:cs typeface="Amatic SC" panose="00000500000000000000" pitchFamily="2" charset="-79"/>
              </a:rPr>
              <a:t> Estudio de caso: Conozca a Josephine 56 años</a:t>
            </a:r>
            <a:endParaRPr lang="en-GB" sz="4800"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3163020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0" y="1078173"/>
            <a:ext cx="11145909" cy="5411336"/>
          </a:xfrm>
        </p:spPr>
        <p:txBody>
          <a:bodyPr numCol="3" spcCol="180000">
            <a:normAutofit fontScale="25000" lnSpcReduction="20000"/>
          </a:bodyPr>
          <a:lstStyle/>
          <a:p>
            <a:pPr>
              <a:lnSpc>
                <a:spcPct val="150000"/>
              </a:lnSpc>
            </a:pPr>
            <a:r>
              <a:rPr lang="es-ES" sz="7200" b="1" dirty="0">
                <a:solidFill>
                  <a:srgbClr val="141414"/>
                </a:solidFill>
                <a:effectLst/>
                <a:latin typeface="Josefin Sans" pitchFamily="2" charset="0"/>
                <a:ea typeface="Times New Roman" panose="02020603050405020304" pitchFamily="18" charset="0"/>
              </a:rPr>
              <a:t>¿</a:t>
            </a:r>
            <a:r>
              <a:rPr lang="es-ES" sz="5200" b="1" dirty="0">
                <a:solidFill>
                  <a:srgbClr val="141414"/>
                </a:solidFill>
                <a:effectLst/>
                <a:latin typeface="Josefin Sans" pitchFamily="2" charset="0"/>
                <a:ea typeface="Times New Roman" panose="02020603050405020304" pitchFamily="18" charset="0"/>
              </a:rPr>
              <a:t>Qué es la prescripción social?</a:t>
            </a:r>
          </a:p>
          <a:p>
            <a:pPr algn="just">
              <a:lnSpc>
                <a:spcPct val="150000"/>
              </a:lnSpc>
            </a:pPr>
            <a:r>
              <a:rPr lang="es-ES" sz="5200" dirty="0">
                <a:solidFill>
                  <a:srgbClr val="141414"/>
                </a:solidFill>
                <a:latin typeface="Josefin Sans" pitchFamily="2" charset="0"/>
                <a:ea typeface="Times New Roman" panose="02020603050405020304" pitchFamily="18" charset="0"/>
              </a:rPr>
              <a:t>E</a:t>
            </a:r>
            <a:r>
              <a:rPr lang="es-ES" sz="5200" dirty="0">
                <a:solidFill>
                  <a:srgbClr val="141414"/>
                </a:solidFill>
                <a:effectLst/>
                <a:latin typeface="Josefin Sans" pitchFamily="2" charset="0"/>
                <a:ea typeface="Times New Roman" panose="02020603050405020304" pitchFamily="18" charset="0"/>
              </a:rPr>
              <a:t>l Kings </a:t>
            </a:r>
            <a:r>
              <a:rPr lang="es-ES" sz="5200" dirty="0" err="1">
                <a:solidFill>
                  <a:srgbClr val="141414"/>
                </a:solidFill>
                <a:effectLst/>
                <a:latin typeface="Josefin Sans" pitchFamily="2" charset="0"/>
                <a:ea typeface="Times New Roman" panose="02020603050405020304" pitchFamily="18" charset="0"/>
              </a:rPr>
              <a:t>Fund</a:t>
            </a:r>
            <a:r>
              <a:rPr lang="es-ES" sz="5200" dirty="0">
                <a:solidFill>
                  <a:srgbClr val="141414"/>
                </a:solidFill>
                <a:effectLst/>
                <a:latin typeface="Josefin Sans" pitchFamily="2" charset="0"/>
                <a:ea typeface="Times New Roman" panose="02020603050405020304" pitchFamily="18" charset="0"/>
              </a:rPr>
              <a:t> afirma que la prescripción social o la derivación comunitaria es un medio que permite a los profesionales sanitarios derivar a las personas a una serie de servicios locales no clínicos. Las derivaciones suelen proceder, aunque no exclusivamente, de profesionales que trabajan en la atención primaria, por ejemplo, médicos de cabecera o enfermeras.  Se parte de la premisa de que la salud y el bienestar de una persona suelen estar determinados por una serie de factores sociales, económicos y ambientales. </a:t>
            </a:r>
          </a:p>
          <a:p>
            <a:pPr algn="just">
              <a:lnSpc>
                <a:spcPct val="150000"/>
              </a:lnSpc>
            </a:pPr>
            <a:r>
              <a:rPr lang="es-ES" sz="5200" dirty="0">
                <a:solidFill>
                  <a:srgbClr val="000000"/>
                </a:solidFill>
                <a:latin typeface="Josefin Sans" pitchFamily="2" charset="0"/>
                <a:ea typeface="Times New Roman" panose="02020603050405020304" pitchFamily="18" charset="0"/>
              </a:rPr>
              <a:t>La prescripción social pretende atender las necesidades de las personas de forma integral. También pretende dar apoyo a las personas para que asuman un mayor control de su propia salud. Esencialmente, puede describirse como la adopción de los principios de coproducción para garantizar que el usuario del servicio siga siendo el protagonista del plan de atención. Estas necesidades se han visto incrementadas por la reciente pandemia. </a:t>
            </a:r>
          </a:p>
          <a:p>
            <a:pPr algn="just">
              <a:lnSpc>
                <a:spcPct val="150000"/>
              </a:lnSpc>
              <a:spcAft>
                <a:spcPts val="800"/>
              </a:spcAft>
            </a:pPr>
            <a:r>
              <a:rPr lang="es-ES" sz="5200" dirty="0">
                <a:solidFill>
                  <a:srgbClr val="000000"/>
                </a:solidFill>
                <a:effectLst/>
                <a:latin typeface="Josefin Sans" pitchFamily="2" charset="0"/>
                <a:ea typeface="Calibri" panose="020F0502020204030204" pitchFamily="34" charset="0"/>
                <a:cs typeface="Times New Roman" panose="02020603050405020304" pitchFamily="18" charset="0"/>
              </a:rPr>
              <a:t>El concepto de coproducción es interesante. Surgió en EE.UU. en la década de los 60 como indicador incondicional de la prosperidad económica, que cuando el predominio de los servicios industriales empezó a tambalearse se tradujo rápidamente en un cambio hacia una economía más orientada a los servicios. Cuando situamos los sistemas sanitarios dentro de estos parámetros de coproducción, rápidamente queda claro que los resultados sanitarios no son creados simplemente por los profesionales de la salud o los hospitales, sino que dependen de la compleja interacción entre los médicos, los pacientes y los sistemas sanitarios. </a:t>
            </a:r>
          </a:p>
          <a:p>
            <a:pPr algn="just">
              <a:lnSpc>
                <a:spcPct val="150000"/>
              </a:lnSpc>
              <a:spcAft>
                <a:spcPts val="800"/>
              </a:spcAft>
            </a:pPr>
            <a:r>
              <a:rPr lang="es-ES" sz="5200" dirty="0">
                <a:solidFill>
                  <a:srgbClr val="000000"/>
                </a:solidFill>
                <a:effectLst/>
                <a:latin typeface="Josefin Sans" pitchFamily="2" charset="0"/>
                <a:ea typeface="Calibri" panose="020F0502020204030204" pitchFamily="34" charset="0"/>
                <a:cs typeface="Calibri" panose="020F0502020204030204" pitchFamily="34" charset="0"/>
              </a:rPr>
              <a:t>La coproducción de valor, y el enfoque colaborativo que requiere, pueden servir para replantear la forma de prestar la asistencia sanitaria. No sólo en el contexto de los encuentros cara a cara, donde los beneficios de un enfoque colaborativo son claros, sino también en el diseño de sistemas que puedan mejorar la atención y aumentar el valor. Las necesidades de las personas han aumentado aún más con la reciente pandemia, por lo que este enfoque integral nunca ha sido más pertinente para este proyecto. </a:t>
            </a:r>
            <a:endParaRPr lang="en-IE" sz="5200" dirty="0"/>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68491"/>
            <a:ext cx="10512420" cy="850417"/>
          </a:xfrm>
        </p:spPr>
        <p:txBody>
          <a:bodyPr/>
          <a:lstStyle/>
          <a:p>
            <a:pPr algn="ctr"/>
            <a:r>
              <a:rPr lang="en-US" sz="5400" dirty="0" err="1">
                <a:effectLst>
                  <a:outerShdw blurRad="38100" dist="38100" dir="2700000" algn="tl">
                    <a:srgbClr val="000000">
                      <a:alpha val="43137"/>
                    </a:srgbClr>
                  </a:outerShdw>
                </a:effectLst>
              </a:rPr>
              <a:t>Introducción</a:t>
            </a:r>
            <a:r>
              <a:rPr lang="en-US" sz="5400" dirty="0">
                <a:effectLst>
                  <a:outerShdw blurRad="38100" dist="38100" dir="2700000" algn="tl">
                    <a:srgbClr val="000000">
                      <a:alpha val="43137"/>
                    </a:srgbClr>
                  </a:outerShdw>
                </a:effectLst>
              </a:rPr>
              <a:t> al </a:t>
            </a:r>
            <a:r>
              <a:rPr lang="en-US" sz="5400" dirty="0" err="1">
                <a:effectLst>
                  <a:outerShdw blurRad="38100" dist="38100" dir="2700000" algn="tl">
                    <a:srgbClr val="000000">
                      <a:alpha val="43137"/>
                    </a:srgbClr>
                  </a:outerShdw>
                </a:effectLst>
              </a:rPr>
              <a:t>Curso</a:t>
            </a:r>
            <a:endParaRPr lang="en-US" sz="5400" dirty="0">
              <a:effectLst>
                <a:outerShdw blurRad="38100" dist="38100" dir="2700000" algn="tl">
                  <a:srgbClr val="000000">
                    <a:alpha val="43137"/>
                  </a:srgbClr>
                </a:outerShdw>
              </a:effectLst>
            </a:endParaRPr>
          </a:p>
        </p:txBody>
      </p:sp>
      <p:pic>
        <p:nvPicPr>
          <p:cNvPr id="5" name="Picture 4" descr="Text, logo&#10;&#10;Description automatically generated">
            <a:extLst>
              <a:ext uri="{FF2B5EF4-FFF2-40B4-BE49-F238E27FC236}">
                <a16:creationId xmlns:a16="http://schemas.microsoft.com/office/drawing/2014/main" id="{87502D6B-91C3-3306-8327-9C667B1667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0320" y="5203209"/>
            <a:ext cx="2354242" cy="1153235"/>
          </a:xfrm>
          <a:prstGeom prst="rect">
            <a:avLst/>
          </a:prstGeom>
          <a:effectLst>
            <a:glow rad="127000">
              <a:srgbClr val="FFC000"/>
            </a:glow>
          </a:effectLst>
        </p:spPr>
      </p:pic>
    </p:spTree>
    <p:extLst>
      <p:ext uri="{BB962C8B-B14F-4D97-AF65-F5344CB8AC3E}">
        <p14:creationId xmlns:p14="http://schemas.microsoft.com/office/powerpoint/2010/main" val="2721068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E3F528A-D5AF-B44B-839B-33D58809F22A}"/>
              </a:ext>
            </a:extLst>
          </p:cNvPr>
          <p:cNvSpPr>
            <a:spLocks noGrp="1"/>
          </p:cNvSpPr>
          <p:nvPr>
            <p:ph type="body" sz="quarter" idx="16"/>
          </p:nvPr>
        </p:nvSpPr>
        <p:spPr>
          <a:xfrm>
            <a:off x="1664832" y="4375165"/>
            <a:ext cx="1830556" cy="1559225"/>
          </a:xfrm>
        </p:spPr>
        <p:txBody>
          <a:bodyPr>
            <a:normAutofit fontScale="85000" lnSpcReduction="20000"/>
          </a:bodyPr>
          <a:lstStyle/>
          <a:p>
            <a:r>
              <a:rPr lang="es-ES" sz="1800" dirty="0">
                <a:effectLst/>
                <a:latin typeface="Josefin Sans" pitchFamily="2" charset="0"/>
                <a:ea typeface="Times New Roman" panose="02020603050405020304" pitchFamily="18" charset="0"/>
              </a:rPr>
              <a:t>El médico de cabecera se ha dado cuenta de que Josephine acude regularmente a la consulta por los mismos problemas.</a:t>
            </a:r>
            <a:endParaRPr lang="en-US" dirty="0">
              <a:latin typeface="Josefin Sans" pitchFamily="2" charset="0"/>
            </a:endParaRPr>
          </a:p>
        </p:txBody>
      </p:sp>
      <p:sp>
        <p:nvSpPr>
          <p:cNvPr id="18" name="Text Placeholder 17">
            <a:extLst>
              <a:ext uri="{FF2B5EF4-FFF2-40B4-BE49-F238E27FC236}">
                <a16:creationId xmlns:a16="http://schemas.microsoft.com/office/drawing/2014/main" id="{52895F42-010F-FA4A-887F-5D4B161F4E81}"/>
              </a:ext>
            </a:extLst>
          </p:cNvPr>
          <p:cNvSpPr>
            <a:spLocks noGrp="1"/>
          </p:cNvSpPr>
          <p:nvPr>
            <p:ph type="body" sz="quarter" idx="17"/>
          </p:nvPr>
        </p:nvSpPr>
        <p:spPr/>
        <p:txBody>
          <a:bodyPr/>
          <a:lstStyle/>
          <a:p>
            <a:r>
              <a:rPr lang="en-US" dirty="0"/>
              <a:t>01</a:t>
            </a:r>
          </a:p>
        </p:txBody>
      </p:sp>
      <p:sp>
        <p:nvSpPr>
          <p:cNvPr id="19" name="Text Placeholder 18">
            <a:extLst>
              <a:ext uri="{FF2B5EF4-FFF2-40B4-BE49-F238E27FC236}">
                <a16:creationId xmlns:a16="http://schemas.microsoft.com/office/drawing/2014/main" id="{1ACAE41D-E179-EE40-891D-619A559214DE}"/>
              </a:ext>
            </a:extLst>
          </p:cNvPr>
          <p:cNvSpPr>
            <a:spLocks noGrp="1"/>
          </p:cNvSpPr>
          <p:nvPr>
            <p:ph type="body" sz="quarter" idx="18"/>
          </p:nvPr>
        </p:nvSpPr>
        <p:spPr>
          <a:xfrm>
            <a:off x="1150671" y="3494182"/>
            <a:ext cx="2743016" cy="684000"/>
          </a:xfrm>
        </p:spPr>
        <p:txBody>
          <a:bodyPr/>
          <a:lstStyle/>
          <a:p>
            <a:r>
              <a:rPr lang="en-US" sz="2800" dirty="0" err="1"/>
              <a:t>Revisión</a:t>
            </a:r>
            <a:r>
              <a:rPr lang="en-US" sz="2800" dirty="0"/>
              <a:t> del MÉDICO DE CABECERA</a:t>
            </a:r>
          </a:p>
        </p:txBody>
      </p:sp>
      <p:sp>
        <p:nvSpPr>
          <p:cNvPr id="20" name="Text Placeholder 19">
            <a:extLst>
              <a:ext uri="{FF2B5EF4-FFF2-40B4-BE49-F238E27FC236}">
                <a16:creationId xmlns:a16="http://schemas.microsoft.com/office/drawing/2014/main" id="{A3354A05-6C58-FB43-80EE-297FD370A93E}"/>
              </a:ext>
            </a:extLst>
          </p:cNvPr>
          <p:cNvSpPr>
            <a:spLocks noGrp="1"/>
          </p:cNvSpPr>
          <p:nvPr>
            <p:ph type="body" sz="quarter" idx="20"/>
          </p:nvPr>
        </p:nvSpPr>
        <p:spPr/>
        <p:txBody>
          <a:bodyPr/>
          <a:lstStyle/>
          <a:p>
            <a:r>
              <a:rPr lang="en-US" dirty="0"/>
              <a:t>paso</a:t>
            </a:r>
          </a:p>
        </p:txBody>
      </p:sp>
      <p:sp>
        <p:nvSpPr>
          <p:cNvPr id="21" name="Text Placeholder 20">
            <a:extLst>
              <a:ext uri="{FF2B5EF4-FFF2-40B4-BE49-F238E27FC236}">
                <a16:creationId xmlns:a16="http://schemas.microsoft.com/office/drawing/2014/main" id="{C64859F9-F238-9043-81DE-1CC1DA84AB68}"/>
              </a:ext>
            </a:extLst>
          </p:cNvPr>
          <p:cNvSpPr>
            <a:spLocks noGrp="1"/>
          </p:cNvSpPr>
          <p:nvPr>
            <p:ph type="body" sz="quarter" idx="21"/>
          </p:nvPr>
        </p:nvSpPr>
        <p:spPr/>
        <p:txBody>
          <a:bodyPr/>
          <a:lstStyle/>
          <a:p>
            <a:r>
              <a:rPr lang="en-US" dirty="0"/>
              <a:t>02</a:t>
            </a:r>
          </a:p>
        </p:txBody>
      </p:sp>
      <p:sp>
        <p:nvSpPr>
          <p:cNvPr id="22" name="Text Placeholder 21">
            <a:extLst>
              <a:ext uri="{FF2B5EF4-FFF2-40B4-BE49-F238E27FC236}">
                <a16:creationId xmlns:a16="http://schemas.microsoft.com/office/drawing/2014/main" id="{48A51423-5B29-9940-B8A9-69BEC7376638}"/>
              </a:ext>
            </a:extLst>
          </p:cNvPr>
          <p:cNvSpPr>
            <a:spLocks noGrp="1"/>
          </p:cNvSpPr>
          <p:nvPr>
            <p:ph type="body" sz="quarter" idx="22"/>
          </p:nvPr>
        </p:nvSpPr>
        <p:spPr/>
        <p:txBody>
          <a:bodyPr/>
          <a:lstStyle/>
          <a:p>
            <a:r>
              <a:rPr lang="en-US" dirty="0"/>
              <a:t>paso</a:t>
            </a:r>
          </a:p>
        </p:txBody>
      </p:sp>
      <p:sp>
        <p:nvSpPr>
          <p:cNvPr id="23" name="Text Placeholder 22">
            <a:extLst>
              <a:ext uri="{FF2B5EF4-FFF2-40B4-BE49-F238E27FC236}">
                <a16:creationId xmlns:a16="http://schemas.microsoft.com/office/drawing/2014/main" id="{CAD9BDAD-620D-EC4B-8F0D-61779427F44E}"/>
              </a:ext>
            </a:extLst>
          </p:cNvPr>
          <p:cNvSpPr>
            <a:spLocks noGrp="1"/>
          </p:cNvSpPr>
          <p:nvPr>
            <p:ph type="body" sz="quarter" idx="23"/>
          </p:nvPr>
        </p:nvSpPr>
        <p:spPr/>
        <p:txBody>
          <a:bodyPr/>
          <a:lstStyle/>
          <a:p>
            <a:r>
              <a:rPr lang="en-US" dirty="0"/>
              <a:t>03</a:t>
            </a:r>
          </a:p>
        </p:txBody>
      </p:sp>
      <p:sp>
        <p:nvSpPr>
          <p:cNvPr id="24" name="Text Placeholder 23">
            <a:extLst>
              <a:ext uri="{FF2B5EF4-FFF2-40B4-BE49-F238E27FC236}">
                <a16:creationId xmlns:a16="http://schemas.microsoft.com/office/drawing/2014/main" id="{327E5413-3091-C749-9F40-4239B7D27271}"/>
              </a:ext>
            </a:extLst>
          </p:cNvPr>
          <p:cNvSpPr>
            <a:spLocks noGrp="1"/>
          </p:cNvSpPr>
          <p:nvPr>
            <p:ph type="body" sz="quarter" idx="24"/>
          </p:nvPr>
        </p:nvSpPr>
        <p:spPr/>
        <p:txBody>
          <a:bodyPr/>
          <a:lstStyle/>
          <a:p>
            <a:r>
              <a:rPr lang="en-US" dirty="0"/>
              <a:t>paso</a:t>
            </a:r>
          </a:p>
        </p:txBody>
      </p:sp>
      <p:sp>
        <p:nvSpPr>
          <p:cNvPr id="25" name="Text Placeholder 24">
            <a:extLst>
              <a:ext uri="{FF2B5EF4-FFF2-40B4-BE49-F238E27FC236}">
                <a16:creationId xmlns:a16="http://schemas.microsoft.com/office/drawing/2014/main" id="{E265BC70-68EA-764B-BC13-CA74CAF5EA26}"/>
              </a:ext>
            </a:extLst>
          </p:cNvPr>
          <p:cNvSpPr>
            <a:spLocks noGrp="1"/>
          </p:cNvSpPr>
          <p:nvPr>
            <p:ph type="body" sz="quarter" idx="25"/>
          </p:nvPr>
        </p:nvSpPr>
        <p:spPr/>
        <p:txBody>
          <a:bodyPr/>
          <a:lstStyle/>
          <a:p>
            <a:r>
              <a:rPr lang="en-US" dirty="0"/>
              <a:t>04</a:t>
            </a:r>
          </a:p>
        </p:txBody>
      </p:sp>
      <p:sp>
        <p:nvSpPr>
          <p:cNvPr id="26" name="Text Placeholder 25">
            <a:extLst>
              <a:ext uri="{FF2B5EF4-FFF2-40B4-BE49-F238E27FC236}">
                <a16:creationId xmlns:a16="http://schemas.microsoft.com/office/drawing/2014/main" id="{4046256D-EC52-0240-A45A-9E0608C09782}"/>
              </a:ext>
            </a:extLst>
          </p:cNvPr>
          <p:cNvSpPr>
            <a:spLocks noGrp="1"/>
          </p:cNvSpPr>
          <p:nvPr>
            <p:ph type="body" sz="quarter" idx="26"/>
          </p:nvPr>
        </p:nvSpPr>
        <p:spPr/>
        <p:txBody>
          <a:bodyPr/>
          <a:lstStyle/>
          <a:p>
            <a:r>
              <a:rPr lang="en-US" dirty="0"/>
              <a:t>paso</a:t>
            </a:r>
          </a:p>
        </p:txBody>
      </p:sp>
      <p:sp>
        <p:nvSpPr>
          <p:cNvPr id="27" name="Text Placeholder 26">
            <a:extLst>
              <a:ext uri="{FF2B5EF4-FFF2-40B4-BE49-F238E27FC236}">
                <a16:creationId xmlns:a16="http://schemas.microsoft.com/office/drawing/2014/main" id="{BCF7AB8F-437D-C54C-AD4A-1C56834365DE}"/>
              </a:ext>
            </a:extLst>
          </p:cNvPr>
          <p:cNvSpPr>
            <a:spLocks noGrp="1"/>
          </p:cNvSpPr>
          <p:nvPr>
            <p:ph type="body" sz="quarter" idx="27"/>
          </p:nvPr>
        </p:nvSpPr>
        <p:spPr>
          <a:xfrm>
            <a:off x="3873500" y="3474291"/>
            <a:ext cx="2222500" cy="684000"/>
          </a:xfrm>
        </p:spPr>
        <p:txBody>
          <a:bodyPr/>
          <a:lstStyle/>
          <a:p>
            <a:r>
              <a:rPr lang="en-US" sz="2800" dirty="0" err="1"/>
              <a:t>Paciente</a:t>
            </a:r>
            <a:r>
              <a:rPr lang="en-US" sz="2800" dirty="0"/>
              <a:t>-Médico de cabecera</a:t>
            </a:r>
          </a:p>
        </p:txBody>
      </p:sp>
      <p:sp>
        <p:nvSpPr>
          <p:cNvPr id="28" name="Text Placeholder 27">
            <a:extLst>
              <a:ext uri="{FF2B5EF4-FFF2-40B4-BE49-F238E27FC236}">
                <a16:creationId xmlns:a16="http://schemas.microsoft.com/office/drawing/2014/main" id="{AE6389E7-3883-4F4F-9BA3-6AF3C86EE70F}"/>
              </a:ext>
            </a:extLst>
          </p:cNvPr>
          <p:cNvSpPr>
            <a:spLocks noGrp="1"/>
          </p:cNvSpPr>
          <p:nvPr>
            <p:ph type="body" sz="quarter" idx="28"/>
          </p:nvPr>
        </p:nvSpPr>
        <p:spPr>
          <a:xfrm>
            <a:off x="4065718" y="4375165"/>
            <a:ext cx="1838063" cy="1559225"/>
          </a:xfrm>
        </p:spPr>
        <p:txBody>
          <a:bodyPr>
            <a:normAutofit fontScale="85000" lnSpcReduction="20000"/>
          </a:bodyPr>
          <a:lstStyle/>
          <a:p>
            <a:r>
              <a:rPr lang="es-ES" sz="1800" dirty="0">
                <a:effectLst/>
                <a:latin typeface="Josefin Sans" pitchFamily="2" charset="0"/>
                <a:ea typeface="Times New Roman" panose="02020603050405020304" pitchFamily="18" charset="0"/>
              </a:rPr>
              <a:t>El médico de cabecera le pregunta a Josephine si considera la posibilidad de recibir apoyo para su salud y bienestar. </a:t>
            </a:r>
          </a:p>
          <a:p>
            <a:endParaRPr lang="en-US" dirty="0"/>
          </a:p>
        </p:txBody>
      </p:sp>
      <p:sp>
        <p:nvSpPr>
          <p:cNvPr id="29" name="Text Placeholder 28">
            <a:extLst>
              <a:ext uri="{FF2B5EF4-FFF2-40B4-BE49-F238E27FC236}">
                <a16:creationId xmlns:a16="http://schemas.microsoft.com/office/drawing/2014/main" id="{9C374B52-BE3B-7245-9646-EA739AD7A36B}"/>
              </a:ext>
            </a:extLst>
          </p:cNvPr>
          <p:cNvSpPr>
            <a:spLocks noGrp="1"/>
          </p:cNvSpPr>
          <p:nvPr>
            <p:ph type="body" sz="quarter" idx="29"/>
          </p:nvPr>
        </p:nvSpPr>
        <p:spPr>
          <a:xfrm>
            <a:off x="6202598" y="3442011"/>
            <a:ext cx="2139760" cy="684000"/>
          </a:xfrm>
        </p:spPr>
        <p:txBody>
          <a:bodyPr/>
          <a:lstStyle/>
          <a:p>
            <a:r>
              <a:rPr lang="es-ES" sz="2800" dirty="0"/>
              <a:t>Prescripción del médico de cabecera </a:t>
            </a:r>
          </a:p>
        </p:txBody>
      </p:sp>
      <p:sp>
        <p:nvSpPr>
          <p:cNvPr id="30" name="Text Placeholder 29">
            <a:extLst>
              <a:ext uri="{FF2B5EF4-FFF2-40B4-BE49-F238E27FC236}">
                <a16:creationId xmlns:a16="http://schemas.microsoft.com/office/drawing/2014/main" id="{C1A07ACE-08A7-3A47-8E84-94C8BC383526}"/>
              </a:ext>
            </a:extLst>
          </p:cNvPr>
          <p:cNvSpPr>
            <a:spLocks noGrp="1"/>
          </p:cNvSpPr>
          <p:nvPr>
            <p:ph type="body" sz="quarter" idx="30"/>
          </p:nvPr>
        </p:nvSpPr>
        <p:spPr>
          <a:xfrm>
            <a:off x="6361536" y="4367102"/>
            <a:ext cx="1857276" cy="1559225"/>
          </a:xfrm>
        </p:spPr>
        <p:txBody>
          <a:bodyPr>
            <a:normAutofit fontScale="92500" lnSpcReduction="10000"/>
          </a:bodyPr>
          <a:lstStyle/>
          <a:p>
            <a:r>
              <a:rPr lang="es-ES" sz="1800" dirty="0">
                <a:solidFill>
                  <a:srgbClr val="000000"/>
                </a:solidFill>
                <a:effectLst/>
                <a:latin typeface="Josefin Sans" pitchFamily="2" charset="0"/>
                <a:ea typeface="Times New Roman" panose="02020603050405020304" pitchFamily="18" charset="0"/>
                <a:cs typeface="Calibri" panose="020F0502020204030204" pitchFamily="34" charset="0"/>
              </a:rPr>
              <a:t>Josephine está de acuerdo en que ha llegado el momento de hacer cambios y consiente una prescripción</a:t>
            </a:r>
            <a:endParaRPr lang="en-US" dirty="0"/>
          </a:p>
        </p:txBody>
      </p:sp>
      <p:sp>
        <p:nvSpPr>
          <p:cNvPr id="31" name="Text Placeholder 30">
            <a:extLst>
              <a:ext uri="{FF2B5EF4-FFF2-40B4-BE49-F238E27FC236}">
                <a16:creationId xmlns:a16="http://schemas.microsoft.com/office/drawing/2014/main" id="{2FC8AE15-7BD2-C34F-8452-F9BFFCFA84B9}"/>
              </a:ext>
            </a:extLst>
          </p:cNvPr>
          <p:cNvSpPr>
            <a:spLocks noGrp="1"/>
          </p:cNvSpPr>
          <p:nvPr>
            <p:ph type="body" sz="quarter" idx="31"/>
          </p:nvPr>
        </p:nvSpPr>
        <p:spPr>
          <a:xfrm>
            <a:off x="8877494" y="3474291"/>
            <a:ext cx="1955606" cy="684000"/>
          </a:xfrm>
        </p:spPr>
        <p:txBody>
          <a:bodyPr/>
          <a:lstStyle/>
          <a:p>
            <a:r>
              <a:rPr lang="en-US" dirty="0" err="1"/>
              <a:t>Prescripción</a:t>
            </a:r>
            <a:r>
              <a:rPr lang="en-US" dirty="0"/>
              <a:t> social</a:t>
            </a:r>
          </a:p>
        </p:txBody>
      </p:sp>
      <p:sp>
        <p:nvSpPr>
          <p:cNvPr id="32" name="Text Placeholder 31">
            <a:extLst>
              <a:ext uri="{FF2B5EF4-FFF2-40B4-BE49-F238E27FC236}">
                <a16:creationId xmlns:a16="http://schemas.microsoft.com/office/drawing/2014/main" id="{2C646ED5-3477-ED43-90BC-F811A57B7BB1}"/>
              </a:ext>
            </a:extLst>
          </p:cNvPr>
          <p:cNvSpPr>
            <a:spLocks noGrp="1"/>
          </p:cNvSpPr>
          <p:nvPr>
            <p:ph type="body" sz="quarter" idx="32"/>
          </p:nvPr>
        </p:nvSpPr>
        <p:spPr>
          <a:xfrm>
            <a:off x="8871523" y="4367101"/>
            <a:ext cx="2070139" cy="1559225"/>
          </a:xfrm>
        </p:spPr>
        <p:txBody>
          <a:bodyPr>
            <a:normAutofit lnSpcReduction="10000"/>
          </a:bodyPr>
          <a:lstStyle/>
          <a:p>
            <a:r>
              <a:rPr lang="es-ES" sz="1800" dirty="0">
                <a:effectLst/>
                <a:latin typeface="Josefin Sans" pitchFamily="2" charset="0"/>
                <a:ea typeface="Times New Roman" panose="02020603050405020304" pitchFamily="18" charset="0"/>
              </a:rPr>
              <a:t>Josephine se reúne con su trabajadora de enlace Melanie en el plazo acordado de 4 a 6 semanas.</a:t>
            </a:r>
          </a:p>
          <a:p>
            <a:endParaRPr lang="en-US" dirty="0"/>
          </a:p>
        </p:txBody>
      </p:sp>
      <p:sp>
        <p:nvSpPr>
          <p:cNvPr id="2" name="Freeform 35">
            <a:extLst>
              <a:ext uri="{FF2B5EF4-FFF2-40B4-BE49-F238E27FC236}">
                <a16:creationId xmlns:a16="http://schemas.microsoft.com/office/drawing/2014/main" id="{74C23CC8-5DE2-F3BC-4935-BB1298C2485E}"/>
              </a:ext>
            </a:extLst>
          </p:cNvPr>
          <p:cNvSpPr>
            <a:spLocks noEditPoints="1"/>
          </p:cNvSpPr>
          <p:nvPr/>
        </p:nvSpPr>
        <p:spPr bwMode="auto">
          <a:xfrm>
            <a:off x="2348816" y="2530524"/>
            <a:ext cx="565150" cy="630238"/>
          </a:xfrm>
          <a:custGeom>
            <a:avLst/>
            <a:gdLst>
              <a:gd name="T0" fmla="*/ 50 w 149"/>
              <a:gd name="T1" fmla="*/ 129 h 166"/>
              <a:gd name="T2" fmla="*/ 38 w 149"/>
              <a:gd name="T3" fmla="*/ 100 h 166"/>
              <a:gd name="T4" fmla="*/ 32 w 149"/>
              <a:gd name="T5" fmla="*/ 75 h 166"/>
              <a:gd name="T6" fmla="*/ 76 w 149"/>
              <a:gd name="T7" fmla="*/ 28 h 166"/>
              <a:gd name="T8" fmla="*/ 119 w 149"/>
              <a:gd name="T9" fmla="*/ 75 h 166"/>
              <a:gd name="T10" fmla="*/ 114 w 149"/>
              <a:gd name="T11" fmla="*/ 99 h 166"/>
              <a:gd name="T12" fmla="*/ 103 w 149"/>
              <a:gd name="T13" fmla="*/ 124 h 166"/>
              <a:gd name="T14" fmla="*/ 90 w 149"/>
              <a:gd name="T15" fmla="*/ 132 h 166"/>
              <a:gd name="T16" fmla="*/ 72 w 149"/>
              <a:gd name="T17" fmla="*/ 136 h 166"/>
              <a:gd name="T18" fmla="*/ 55 w 149"/>
              <a:gd name="T19" fmla="*/ 143 h 166"/>
              <a:gd name="T20" fmla="*/ 52 w 149"/>
              <a:gd name="T21" fmla="*/ 147 h 166"/>
              <a:gd name="T22" fmla="*/ 53 w 149"/>
              <a:gd name="T23" fmla="*/ 151 h 166"/>
              <a:gd name="T24" fmla="*/ 58 w 149"/>
              <a:gd name="T25" fmla="*/ 152 h 166"/>
              <a:gd name="T26" fmla="*/ 92 w 149"/>
              <a:gd name="T27" fmla="*/ 144 h 166"/>
              <a:gd name="T28" fmla="*/ 97 w 149"/>
              <a:gd name="T29" fmla="*/ 145 h 166"/>
              <a:gd name="T30" fmla="*/ 98 w 149"/>
              <a:gd name="T31" fmla="*/ 150 h 166"/>
              <a:gd name="T32" fmla="*/ 95 w 149"/>
              <a:gd name="T33" fmla="*/ 155 h 166"/>
              <a:gd name="T34" fmla="*/ 81 w 149"/>
              <a:gd name="T35" fmla="*/ 161 h 166"/>
              <a:gd name="T36" fmla="*/ 65 w 149"/>
              <a:gd name="T37" fmla="*/ 166 h 166"/>
              <a:gd name="T38" fmla="*/ 65 w 149"/>
              <a:gd name="T39" fmla="*/ 74 h 166"/>
              <a:gd name="T40" fmla="*/ 74 w 149"/>
              <a:gd name="T41" fmla="*/ 85 h 166"/>
              <a:gd name="T42" fmla="*/ 86 w 149"/>
              <a:gd name="T43" fmla="*/ 63 h 166"/>
              <a:gd name="T44" fmla="*/ 17 w 149"/>
              <a:gd name="T45" fmla="*/ 76 h 166"/>
              <a:gd name="T46" fmla="*/ 0 w 149"/>
              <a:gd name="T47" fmla="*/ 73 h 166"/>
              <a:gd name="T48" fmla="*/ 24 w 149"/>
              <a:gd name="T49" fmla="*/ 43 h 166"/>
              <a:gd name="T50" fmla="*/ 10 w 149"/>
              <a:gd name="T51" fmla="*/ 38 h 166"/>
              <a:gd name="T52" fmla="*/ 46 w 149"/>
              <a:gd name="T53" fmla="*/ 23 h 166"/>
              <a:gd name="T54" fmla="*/ 38 w 149"/>
              <a:gd name="T55" fmla="*/ 12 h 166"/>
              <a:gd name="T56" fmla="*/ 76 w 149"/>
              <a:gd name="T57" fmla="*/ 16 h 166"/>
              <a:gd name="T58" fmla="*/ 75 w 149"/>
              <a:gd name="T59" fmla="*/ 0 h 166"/>
              <a:gd name="T60" fmla="*/ 111 w 149"/>
              <a:gd name="T61" fmla="*/ 12 h 166"/>
              <a:gd name="T62" fmla="*/ 106 w 149"/>
              <a:gd name="T63" fmla="*/ 24 h 166"/>
              <a:gd name="T64" fmla="*/ 139 w 149"/>
              <a:gd name="T65" fmla="*/ 39 h 166"/>
              <a:gd name="T66" fmla="*/ 128 w 149"/>
              <a:gd name="T67" fmla="*/ 44 h 166"/>
              <a:gd name="T68" fmla="*/ 126 w 149"/>
              <a:gd name="T69" fmla="*/ 45 h 166"/>
              <a:gd name="T70" fmla="*/ 149 w 149"/>
              <a:gd name="T71" fmla="*/ 76 h 166"/>
              <a:gd name="T72" fmla="*/ 133 w 149"/>
              <a:gd name="T73" fmla="*/ 75 h 166"/>
              <a:gd name="T74" fmla="*/ 75 w 149"/>
              <a:gd name="T75" fmla="*/ 45 h 166"/>
              <a:gd name="T76" fmla="*/ 48 w 149"/>
              <a:gd name="T77" fmla="*/ 71 h 166"/>
              <a:gd name="T78" fmla="*/ 75 w 149"/>
              <a:gd name="T79" fmla="*/ 97 h 166"/>
              <a:gd name="T80" fmla="*/ 102 w 149"/>
              <a:gd name="T81" fmla="*/ 71 h 166"/>
              <a:gd name="T82" fmla="*/ 75 w 149"/>
              <a:gd name="T83"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66">
                <a:moveTo>
                  <a:pt x="50" y="129"/>
                </a:moveTo>
                <a:cubicBezTo>
                  <a:pt x="51" y="121"/>
                  <a:pt x="48" y="114"/>
                  <a:pt x="38" y="100"/>
                </a:cubicBezTo>
                <a:cubicBezTo>
                  <a:pt x="33" y="92"/>
                  <a:pt x="32" y="83"/>
                  <a:pt x="32" y="75"/>
                </a:cubicBezTo>
                <a:cubicBezTo>
                  <a:pt x="32" y="50"/>
                  <a:pt x="51" y="28"/>
                  <a:pt x="76" y="28"/>
                </a:cubicBezTo>
                <a:cubicBezTo>
                  <a:pt x="101" y="28"/>
                  <a:pt x="119" y="50"/>
                  <a:pt x="119" y="75"/>
                </a:cubicBezTo>
                <a:cubicBezTo>
                  <a:pt x="119" y="83"/>
                  <a:pt x="118" y="92"/>
                  <a:pt x="114" y="99"/>
                </a:cubicBezTo>
                <a:cubicBezTo>
                  <a:pt x="106" y="111"/>
                  <a:pt x="104" y="118"/>
                  <a:pt x="103" y="124"/>
                </a:cubicBezTo>
                <a:moveTo>
                  <a:pt x="90" y="132"/>
                </a:moveTo>
                <a:cubicBezTo>
                  <a:pt x="84" y="134"/>
                  <a:pt x="78" y="135"/>
                  <a:pt x="72" y="136"/>
                </a:cubicBezTo>
                <a:cubicBezTo>
                  <a:pt x="66" y="137"/>
                  <a:pt x="60" y="139"/>
                  <a:pt x="55" y="143"/>
                </a:cubicBezTo>
                <a:cubicBezTo>
                  <a:pt x="54" y="144"/>
                  <a:pt x="53" y="145"/>
                  <a:pt x="52" y="147"/>
                </a:cubicBezTo>
                <a:cubicBezTo>
                  <a:pt x="52" y="148"/>
                  <a:pt x="52" y="150"/>
                  <a:pt x="53" y="151"/>
                </a:cubicBezTo>
                <a:cubicBezTo>
                  <a:pt x="55" y="152"/>
                  <a:pt x="56" y="152"/>
                  <a:pt x="58" y="152"/>
                </a:cubicBezTo>
                <a:cubicBezTo>
                  <a:pt x="70" y="150"/>
                  <a:pt x="81" y="144"/>
                  <a:pt x="92" y="144"/>
                </a:cubicBezTo>
                <a:cubicBezTo>
                  <a:pt x="94" y="144"/>
                  <a:pt x="96" y="145"/>
                  <a:pt x="97" y="145"/>
                </a:cubicBezTo>
                <a:cubicBezTo>
                  <a:pt x="98" y="147"/>
                  <a:pt x="99" y="149"/>
                  <a:pt x="98" y="150"/>
                </a:cubicBezTo>
                <a:cubicBezTo>
                  <a:pt x="98" y="152"/>
                  <a:pt x="96" y="154"/>
                  <a:pt x="95" y="155"/>
                </a:cubicBezTo>
                <a:cubicBezTo>
                  <a:pt x="91" y="158"/>
                  <a:pt x="86" y="160"/>
                  <a:pt x="81" y="161"/>
                </a:cubicBezTo>
                <a:cubicBezTo>
                  <a:pt x="76" y="163"/>
                  <a:pt x="70" y="165"/>
                  <a:pt x="65" y="166"/>
                </a:cubicBezTo>
                <a:moveTo>
                  <a:pt x="65" y="74"/>
                </a:moveTo>
                <a:cubicBezTo>
                  <a:pt x="68" y="77"/>
                  <a:pt x="72" y="81"/>
                  <a:pt x="74" y="85"/>
                </a:cubicBezTo>
                <a:cubicBezTo>
                  <a:pt x="76" y="77"/>
                  <a:pt x="80" y="70"/>
                  <a:pt x="86" y="63"/>
                </a:cubicBezTo>
                <a:moveTo>
                  <a:pt x="17" y="76"/>
                </a:moveTo>
                <a:cubicBezTo>
                  <a:pt x="11" y="75"/>
                  <a:pt x="6" y="72"/>
                  <a:pt x="0" y="73"/>
                </a:cubicBezTo>
                <a:moveTo>
                  <a:pt x="24" y="43"/>
                </a:moveTo>
                <a:cubicBezTo>
                  <a:pt x="20" y="40"/>
                  <a:pt x="15" y="38"/>
                  <a:pt x="10" y="38"/>
                </a:cubicBezTo>
                <a:moveTo>
                  <a:pt x="46" y="23"/>
                </a:moveTo>
                <a:cubicBezTo>
                  <a:pt x="43" y="19"/>
                  <a:pt x="41" y="16"/>
                  <a:pt x="38" y="12"/>
                </a:cubicBezTo>
                <a:moveTo>
                  <a:pt x="76" y="16"/>
                </a:moveTo>
                <a:cubicBezTo>
                  <a:pt x="76" y="11"/>
                  <a:pt x="75" y="6"/>
                  <a:pt x="75" y="0"/>
                </a:cubicBezTo>
                <a:moveTo>
                  <a:pt x="111" y="12"/>
                </a:moveTo>
                <a:cubicBezTo>
                  <a:pt x="108" y="15"/>
                  <a:pt x="107" y="19"/>
                  <a:pt x="106" y="24"/>
                </a:cubicBezTo>
                <a:moveTo>
                  <a:pt x="139" y="39"/>
                </a:moveTo>
                <a:cubicBezTo>
                  <a:pt x="135" y="40"/>
                  <a:pt x="132" y="42"/>
                  <a:pt x="128" y="44"/>
                </a:cubicBezTo>
                <a:cubicBezTo>
                  <a:pt x="128" y="44"/>
                  <a:pt x="127" y="45"/>
                  <a:pt x="126" y="45"/>
                </a:cubicBezTo>
                <a:moveTo>
                  <a:pt x="149" y="76"/>
                </a:moveTo>
                <a:cubicBezTo>
                  <a:pt x="144" y="76"/>
                  <a:pt x="139" y="76"/>
                  <a:pt x="133" y="75"/>
                </a:cubicBezTo>
                <a:moveTo>
                  <a:pt x="75" y="45"/>
                </a:moveTo>
                <a:cubicBezTo>
                  <a:pt x="60" y="45"/>
                  <a:pt x="48" y="57"/>
                  <a:pt x="48" y="71"/>
                </a:cubicBezTo>
                <a:cubicBezTo>
                  <a:pt x="48" y="85"/>
                  <a:pt x="60" y="97"/>
                  <a:pt x="75" y="97"/>
                </a:cubicBezTo>
                <a:cubicBezTo>
                  <a:pt x="90" y="97"/>
                  <a:pt x="102" y="85"/>
                  <a:pt x="102" y="71"/>
                </a:cubicBezTo>
                <a:cubicBezTo>
                  <a:pt x="102" y="57"/>
                  <a:pt x="90" y="45"/>
                  <a:pt x="75" y="45"/>
                </a:cubicBezTo>
                <a:close/>
              </a:path>
            </a:pathLst>
          </a:custGeom>
          <a:solidFill>
            <a:schemeClr val="tx1"/>
          </a:solidFill>
          <a:ln w="19050" cap="rnd">
            <a:solidFill>
              <a:srgbClr val="FFC652"/>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 name="Freeform 50">
            <a:extLst>
              <a:ext uri="{FF2B5EF4-FFF2-40B4-BE49-F238E27FC236}">
                <a16:creationId xmlns:a16="http://schemas.microsoft.com/office/drawing/2014/main" id="{F86AA07F-61DA-068E-B882-470BA3D30C33}"/>
              </a:ext>
            </a:extLst>
          </p:cNvPr>
          <p:cNvSpPr>
            <a:spLocks noEditPoints="1"/>
          </p:cNvSpPr>
          <p:nvPr/>
        </p:nvSpPr>
        <p:spPr bwMode="auto">
          <a:xfrm>
            <a:off x="4517422" y="2666400"/>
            <a:ext cx="831200" cy="463611"/>
          </a:xfrm>
          <a:custGeom>
            <a:avLst/>
            <a:gdLst>
              <a:gd name="T0" fmla="*/ 177 w 232"/>
              <a:gd name="T1" fmla="*/ 51 h 129"/>
              <a:gd name="T2" fmla="*/ 180 w 232"/>
              <a:gd name="T3" fmla="*/ 81 h 129"/>
              <a:gd name="T4" fmla="*/ 164 w 232"/>
              <a:gd name="T5" fmla="*/ 89 h 129"/>
              <a:gd name="T6" fmla="*/ 132 w 232"/>
              <a:gd name="T7" fmla="*/ 65 h 129"/>
              <a:gd name="T8" fmla="*/ 89 w 232"/>
              <a:gd name="T9" fmla="*/ 66 h 129"/>
              <a:gd name="T10" fmla="*/ 88 w 232"/>
              <a:gd name="T11" fmla="*/ 44 h 129"/>
              <a:gd name="T12" fmla="*/ 163 w 232"/>
              <a:gd name="T13" fmla="*/ 29 h 129"/>
              <a:gd name="T14" fmla="*/ 58 w 232"/>
              <a:gd name="T15" fmla="*/ 106 h 129"/>
              <a:gd name="T16" fmla="*/ 75 w 232"/>
              <a:gd name="T17" fmla="*/ 87 h 129"/>
              <a:gd name="T18" fmla="*/ 55 w 232"/>
              <a:gd name="T19" fmla="*/ 93 h 129"/>
              <a:gd name="T20" fmla="*/ 66 w 232"/>
              <a:gd name="T21" fmla="*/ 101 h 129"/>
              <a:gd name="T22" fmla="*/ 70 w 232"/>
              <a:gd name="T23" fmla="*/ 117 h 129"/>
              <a:gd name="T24" fmla="*/ 91 w 232"/>
              <a:gd name="T25" fmla="*/ 92 h 129"/>
              <a:gd name="T26" fmla="*/ 76 w 232"/>
              <a:gd name="T27" fmla="*/ 91 h 129"/>
              <a:gd name="T28" fmla="*/ 100 w 232"/>
              <a:gd name="T29" fmla="*/ 95 h 129"/>
              <a:gd name="T30" fmla="*/ 78 w 232"/>
              <a:gd name="T31" fmla="*/ 121 h 129"/>
              <a:gd name="T32" fmla="*/ 100 w 232"/>
              <a:gd name="T33" fmla="*/ 95 h 129"/>
              <a:gd name="T34" fmla="*/ 88 w 232"/>
              <a:gd name="T35" fmla="*/ 125 h 129"/>
              <a:gd name="T36" fmla="*/ 108 w 232"/>
              <a:gd name="T37" fmla="*/ 117 h 129"/>
              <a:gd name="T38" fmla="*/ 90 w 232"/>
              <a:gd name="T39" fmla="*/ 117 h 129"/>
              <a:gd name="T40" fmla="*/ 88 w 232"/>
              <a:gd name="T41" fmla="*/ 34 h 129"/>
              <a:gd name="T42" fmla="*/ 72 w 232"/>
              <a:gd name="T43" fmla="*/ 35 h 129"/>
              <a:gd name="T44" fmla="*/ 53 w 232"/>
              <a:gd name="T45" fmla="*/ 61 h 129"/>
              <a:gd name="T46" fmla="*/ 55 w 232"/>
              <a:gd name="T47" fmla="*/ 93 h 129"/>
              <a:gd name="T48" fmla="*/ 120 w 232"/>
              <a:gd name="T49" fmla="*/ 126 h 129"/>
              <a:gd name="T50" fmla="*/ 120 w 232"/>
              <a:gd name="T51" fmla="*/ 118 h 129"/>
              <a:gd name="T52" fmla="*/ 141 w 232"/>
              <a:gd name="T53" fmla="*/ 116 h 129"/>
              <a:gd name="T54" fmla="*/ 153 w 232"/>
              <a:gd name="T55" fmla="*/ 116 h 129"/>
              <a:gd name="T56" fmla="*/ 164 w 232"/>
              <a:gd name="T57" fmla="*/ 107 h 129"/>
              <a:gd name="T58" fmla="*/ 0 w 232"/>
              <a:gd name="T59" fmla="*/ 58 h 129"/>
              <a:gd name="T60" fmla="*/ 28 w 232"/>
              <a:gd name="T61" fmla="*/ 80 h 129"/>
              <a:gd name="T62" fmla="*/ 37 w 232"/>
              <a:gd name="T63" fmla="*/ 81 h 129"/>
              <a:gd name="T64" fmla="*/ 78 w 232"/>
              <a:gd name="T65" fmla="*/ 23 h 129"/>
              <a:gd name="T66" fmla="*/ 58 w 232"/>
              <a:gd name="T67" fmla="*/ 7 h 129"/>
              <a:gd name="T68" fmla="*/ 198 w 232"/>
              <a:gd name="T69" fmla="*/ 1 h 129"/>
              <a:gd name="T70" fmla="*/ 163 w 232"/>
              <a:gd name="T71" fmla="*/ 29 h 129"/>
              <a:gd name="T72" fmla="*/ 193 w 232"/>
              <a:gd name="T73" fmla="*/ 78 h 129"/>
              <a:gd name="T74" fmla="*/ 197 w 232"/>
              <a:gd name="T75" fmla="*/ 78 h 129"/>
              <a:gd name="T76" fmla="*/ 232 w 232"/>
              <a:gd name="T77" fmla="*/ 6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129">
                <a:moveTo>
                  <a:pt x="163" y="29"/>
                </a:moveTo>
                <a:cubicBezTo>
                  <a:pt x="168" y="36"/>
                  <a:pt x="172" y="44"/>
                  <a:pt x="177" y="51"/>
                </a:cubicBezTo>
                <a:cubicBezTo>
                  <a:pt x="181" y="59"/>
                  <a:pt x="186" y="67"/>
                  <a:pt x="190" y="75"/>
                </a:cubicBezTo>
                <a:cubicBezTo>
                  <a:pt x="186" y="76"/>
                  <a:pt x="183" y="78"/>
                  <a:pt x="180" y="81"/>
                </a:cubicBezTo>
                <a:cubicBezTo>
                  <a:pt x="177" y="84"/>
                  <a:pt x="175" y="87"/>
                  <a:pt x="173" y="90"/>
                </a:cubicBezTo>
                <a:cubicBezTo>
                  <a:pt x="170" y="94"/>
                  <a:pt x="167" y="92"/>
                  <a:pt x="164" y="89"/>
                </a:cubicBezTo>
                <a:cubicBezTo>
                  <a:pt x="160" y="86"/>
                  <a:pt x="156" y="83"/>
                  <a:pt x="152" y="80"/>
                </a:cubicBezTo>
                <a:cubicBezTo>
                  <a:pt x="145" y="75"/>
                  <a:pt x="139" y="69"/>
                  <a:pt x="132" y="65"/>
                </a:cubicBezTo>
                <a:cubicBezTo>
                  <a:pt x="126" y="60"/>
                  <a:pt x="118" y="56"/>
                  <a:pt x="111" y="57"/>
                </a:cubicBezTo>
                <a:cubicBezTo>
                  <a:pt x="103" y="58"/>
                  <a:pt x="97" y="65"/>
                  <a:pt x="89" y="66"/>
                </a:cubicBezTo>
                <a:cubicBezTo>
                  <a:pt x="83" y="68"/>
                  <a:pt x="74" y="66"/>
                  <a:pt x="73" y="59"/>
                </a:cubicBezTo>
                <a:cubicBezTo>
                  <a:pt x="72" y="51"/>
                  <a:pt x="82" y="47"/>
                  <a:pt x="88" y="44"/>
                </a:cubicBezTo>
                <a:cubicBezTo>
                  <a:pt x="95" y="40"/>
                  <a:pt x="103" y="37"/>
                  <a:pt x="111" y="35"/>
                </a:cubicBezTo>
                <a:cubicBezTo>
                  <a:pt x="128" y="30"/>
                  <a:pt x="146" y="23"/>
                  <a:pt x="163" y="29"/>
                </a:cubicBezTo>
                <a:cubicBezTo>
                  <a:pt x="163" y="29"/>
                  <a:pt x="163" y="29"/>
                  <a:pt x="163" y="29"/>
                </a:cubicBezTo>
                <a:close/>
                <a:moveTo>
                  <a:pt x="58" y="106"/>
                </a:moveTo>
                <a:cubicBezTo>
                  <a:pt x="64" y="107"/>
                  <a:pt x="69" y="100"/>
                  <a:pt x="72" y="96"/>
                </a:cubicBezTo>
                <a:cubicBezTo>
                  <a:pt x="74" y="93"/>
                  <a:pt x="76" y="90"/>
                  <a:pt x="75" y="87"/>
                </a:cubicBezTo>
                <a:cubicBezTo>
                  <a:pt x="74" y="85"/>
                  <a:pt x="71" y="83"/>
                  <a:pt x="68" y="83"/>
                </a:cubicBezTo>
                <a:cubicBezTo>
                  <a:pt x="63" y="84"/>
                  <a:pt x="57" y="90"/>
                  <a:pt x="55" y="93"/>
                </a:cubicBezTo>
                <a:cubicBezTo>
                  <a:pt x="52" y="97"/>
                  <a:pt x="51" y="105"/>
                  <a:pt x="58" y="106"/>
                </a:cubicBezTo>
                <a:close/>
                <a:moveTo>
                  <a:pt x="66" y="101"/>
                </a:moveTo>
                <a:cubicBezTo>
                  <a:pt x="64" y="104"/>
                  <a:pt x="60" y="107"/>
                  <a:pt x="62" y="111"/>
                </a:cubicBezTo>
                <a:cubicBezTo>
                  <a:pt x="63" y="115"/>
                  <a:pt x="66" y="118"/>
                  <a:pt x="70" y="117"/>
                </a:cubicBezTo>
                <a:cubicBezTo>
                  <a:pt x="77" y="115"/>
                  <a:pt x="82" y="106"/>
                  <a:pt x="86" y="102"/>
                </a:cubicBezTo>
                <a:cubicBezTo>
                  <a:pt x="89" y="99"/>
                  <a:pt x="91" y="96"/>
                  <a:pt x="91" y="92"/>
                </a:cubicBezTo>
                <a:cubicBezTo>
                  <a:pt x="91" y="89"/>
                  <a:pt x="88" y="86"/>
                  <a:pt x="85" y="86"/>
                </a:cubicBezTo>
                <a:cubicBezTo>
                  <a:pt x="81" y="86"/>
                  <a:pt x="79" y="88"/>
                  <a:pt x="76" y="91"/>
                </a:cubicBezTo>
                <a:cubicBezTo>
                  <a:pt x="73" y="95"/>
                  <a:pt x="70" y="98"/>
                  <a:pt x="66" y="101"/>
                </a:cubicBezTo>
                <a:close/>
                <a:moveTo>
                  <a:pt x="100" y="95"/>
                </a:moveTo>
                <a:cubicBezTo>
                  <a:pt x="94" y="90"/>
                  <a:pt x="87" y="100"/>
                  <a:pt x="83" y="104"/>
                </a:cubicBezTo>
                <a:cubicBezTo>
                  <a:pt x="80" y="108"/>
                  <a:pt x="70" y="117"/>
                  <a:pt x="78" y="121"/>
                </a:cubicBezTo>
                <a:cubicBezTo>
                  <a:pt x="84" y="126"/>
                  <a:pt x="91" y="116"/>
                  <a:pt x="95" y="112"/>
                </a:cubicBezTo>
                <a:cubicBezTo>
                  <a:pt x="99" y="108"/>
                  <a:pt x="107" y="99"/>
                  <a:pt x="100" y="95"/>
                </a:cubicBezTo>
                <a:close/>
                <a:moveTo>
                  <a:pt x="90" y="117"/>
                </a:moveTo>
                <a:cubicBezTo>
                  <a:pt x="88" y="120"/>
                  <a:pt x="87" y="122"/>
                  <a:pt x="88" y="125"/>
                </a:cubicBezTo>
                <a:cubicBezTo>
                  <a:pt x="89" y="128"/>
                  <a:pt x="92" y="129"/>
                  <a:pt x="94" y="128"/>
                </a:cubicBezTo>
                <a:cubicBezTo>
                  <a:pt x="100" y="127"/>
                  <a:pt x="106" y="121"/>
                  <a:pt x="108" y="117"/>
                </a:cubicBezTo>
                <a:cubicBezTo>
                  <a:pt x="111" y="112"/>
                  <a:pt x="110" y="105"/>
                  <a:pt x="103" y="106"/>
                </a:cubicBezTo>
                <a:cubicBezTo>
                  <a:pt x="97" y="107"/>
                  <a:pt x="93" y="113"/>
                  <a:pt x="90" y="117"/>
                </a:cubicBezTo>
                <a:close/>
                <a:moveTo>
                  <a:pt x="98" y="40"/>
                </a:moveTo>
                <a:cubicBezTo>
                  <a:pt x="95" y="38"/>
                  <a:pt x="92" y="36"/>
                  <a:pt x="88" y="34"/>
                </a:cubicBezTo>
                <a:cubicBezTo>
                  <a:pt x="85" y="33"/>
                  <a:pt x="81" y="30"/>
                  <a:pt x="78" y="31"/>
                </a:cubicBezTo>
                <a:cubicBezTo>
                  <a:pt x="75" y="31"/>
                  <a:pt x="74" y="33"/>
                  <a:pt x="72" y="35"/>
                </a:cubicBezTo>
                <a:cubicBezTo>
                  <a:pt x="70" y="38"/>
                  <a:pt x="68" y="41"/>
                  <a:pt x="66" y="44"/>
                </a:cubicBezTo>
                <a:cubicBezTo>
                  <a:pt x="62" y="50"/>
                  <a:pt x="57" y="56"/>
                  <a:pt x="53" y="61"/>
                </a:cubicBezTo>
                <a:cubicBezTo>
                  <a:pt x="48" y="68"/>
                  <a:pt x="43" y="75"/>
                  <a:pt x="37" y="80"/>
                </a:cubicBezTo>
                <a:cubicBezTo>
                  <a:pt x="43" y="85"/>
                  <a:pt x="49" y="89"/>
                  <a:pt x="55" y="93"/>
                </a:cubicBezTo>
                <a:moveTo>
                  <a:pt x="103" y="123"/>
                </a:moveTo>
                <a:cubicBezTo>
                  <a:pt x="108" y="127"/>
                  <a:pt x="114" y="128"/>
                  <a:pt x="120" y="126"/>
                </a:cubicBezTo>
                <a:cubicBezTo>
                  <a:pt x="122" y="126"/>
                  <a:pt x="125" y="125"/>
                  <a:pt x="125" y="123"/>
                </a:cubicBezTo>
                <a:cubicBezTo>
                  <a:pt x="124" y="120"/>
                  <a:pt x="120" y="120"/>
                  <a:pt x="120" y="118"/>
                </a:cubicBezTo>
                <a:cubicBezTo>
                  <a:pt x="125" y="123"/>
                  <a:pt x="131" y="129"/>
                  <a:pt x="138" y="124"/>
                </a:cubicBezTo>
                <a:cubicBezTo>
                  <a:pt x="141" y="123"/>
                  <a:pt x="142" y="119"/>
                  <a:pt x="141" y="116"/>
                </a:cubicBezTo>
                <a:cubicBezTo>
                  <a:pt x="140" y="112"/>
                  <a:pt x="136" y="110"/>
                  <a:pt x="133" y="108"/>
                </a:cubicBezTo>
                <a:cubicBezTo>
                  <a:pt x="138" y="113"/>
                  <a:pt x="145" y="120"/>
                  <a:pt x="153" y="116"/>
                </a:cubicBezTo>
                <a:cubicBezTo>
                  <a:pt x="161" y="111"/>
                  <a:pt x="154" y="102"/>
                  <a:pt x="148" y="99"/>
                </a:cubicBezTo>
                <a:cubicBezTo>
                  <a:pt x="153" y="103"/>
                  <a:pt x="157" y="108"/>
                  <a:pt x="164" y="107"/>
                </a:cubicBezTo>
                <a:cubicBezTo>
                  <a:pt x="171" y="105"/>
                  <a:pt x="172" y="98"/>
                  <a:pt x="169" y="92"/>
                </a:cubicBezTo>
                <a:moveTo>
                  <a:pt x="0" y="58"/>
                </a:moveTo>
                <a:cubicBezTo>
                  <a:pt x="6" y="62"/>
                  <a:pt x="13" y="68"/>
                  <a:pt x="19" y="73"/>
                </a:cubicBezTo>
                <a:cubicBezTo>
                  <a:pt x="22" y="75"/>
                  <a:pt x="25" y="77"/>
                  <a:pt x="28" y="80"/>
                </a:cubicBezTo>
                <a:cubicBezTo>
                  <a:pt x="29" y="81"/>
                  <a:pt x="31" y="84"/>
                  <a:pt x="33" y="84"/>
                </a:cubicBezTo>
                <a:cubicBezTo>
                  <a:pt x="34" y="84"/>
                  <a:pt x="36" y="82"/>
                  <a:pt x="37" y="81"/>
                </a:cubicBezTo>
                <a:moveTo>
                  <a:pt x="75" y="32"/>
                </a:moveTo>
                <a:cubicBezTo>
                  <a:pt x="78" y="30"/>
                  <a:pt x="82" y="27"/>
                  <a:pt x="78" y="23"/>
                </a:cubicBezTo>
                <a:cubicBezTo>
                  <a:pt x="75" y="21"/>
                  <a:pt x="72" y="18"/>
                  <a:pt x="69" y="16"/>
                </a:cubicBezTo>
                <a:cubicBezTo>
                  <a:pt x="65" y="13"/>
                  <a:pt x="62" y="10"/>
                  <a:pt x="58" y="7"/>
                </a:cubicBezTo>
                <a:cubicBezTo>
                  <a:pt x="55" y="5"/>
                  <a:pt x="51" y="2"/>
                  <a:pt x="47" y="0"/>
                </a:cubicBezTo>
                <a:moveTo>
                  <a:pt x="198" y="1"/>
                </a:moveTo>
                <a:cubicBezTo>
                  <a:pt x="185" y="8"/>
                  <a:pt x="171" y="14"/>
                  <a:pt x="158" y="21"/>
                </a:cubicBezTo>
                <a:cubicBezTo>
                  <a:pt x="160" y="23"/>
                  <a:pt x="161" y="26"/>
                  <a:pt x="163" y="29"/>
                </a:cubicBezTo>
                <a:moveTo>
                  <a:pt x="190" y="73"/>
                </a:moveTo>
                <a:cubicBezTo>
                  <a:pt x="191" y="75"/>
                  <a:pt x="191" y="77"/>
                  <a:pt x="193" y="78"/>
                </a:cubicBezTo>
                <a:cubicBezTo>
                  <a:pt x="193" y="79"/>
                  <a:pt x="193" y="79"/>
                  <a:pt x="194" y="79"/>
                </a:cubicBezTo>
                <a:cubicBezTo>
                  <a:pt x="195" y="79"/>
                  <a:pt x="197" y="78"/>
                  <a:pt x="197" y="78"/>
                </a:cubicBezTo>
                <a:cubicBezTo>
                  <a:pt x="201" y="76"/>
                  <a:pt x="205" y="75"/>
                  <a:pt x="209" y="73"/>
                </a:cubicBezTo>
                <a:cubicBezTo>
                  <a:pt x="217" y="70"/>
                  <a:pt x="225" y="66"/>
                  <a:pt x="232" y="62"/>
                </a:cubicBezTo>
              </a:path>
            </a:pathLst>
          </a:custGeom>
          <a:solidFill>
            <a:srgbClr val="F3BDB7"/>
          </a:solidFill>
          <a:ln w="19050" cap="rnd">
            <a:solidFill>
              <a:srgbClr val="FFC000"/>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 name="Freeform 36">
            <a:extLst>
              <a:ext uri="{FF2B5EF4-FFF2-40B4-BE49-F238E27FC236}">
                <a16:creationId xmlns:a16="http://schemas.microsoft.com/office/drawing/2014/main" id="{CD7BF209-676F-5934-6210-9607F4582F8B}"/>
              </a:ext>
            </a:extLst>
          </p:cNvPr>
          <p:cNvSpPr>
            <a:spLocks noEditPoints="1"/>
          </p:cNvSpPr>
          <p:nvPr/>
        </p:nvSpPr>
        <p:spPr bwMode="auto">
          <a:xfrm>
            <a:off x="7007599" y="2619313"/>
            <a:ext cx="565151" cy="463611"/>
          </a:xfrm>
          <a:custGeom>
            <a:avLst/>
            <a:gdLst>
              <a:gd name="T0" fmla="*/ 0 w 177"/>
              <a:gd name="T1" fmla="*/ 144 h 145"/>
              <a:gd name="T2" fmla="*/ 177 w 177"/>
              <a:gd name="T3" fmla="*/ 145 h 145"/>
              <a:gd name="T4" fmla="*/ 45 w 177"/>
              <a:gd name="T5" fmla="*/ 143 h 145"/>
              <a:gd name="T6" fmla="*/ 44 w 177"/>
              <a:gd name="T7" fmla="*/ 107 h 145"/>
              <a:gd name="T8" fmla="*/ 20 w 177"/>
              <a:gd name="T9" fmla="*/ 107 h 145"/>
              <a:gd name="T10" fmla="*/ 19 w 177"/>
              <a:gd name="T11" fmla="*/ 143 h 145"/>
              <a:gd name="T12" fmla="*/ 81 w 177"/>
              <a:gd name="T13" fmla="*/ 142 h 145"/>
              <a:gd name="T14" fmla="*/ 81 w 177"/>
              <a:gd name="T15" fmla="*/ 69 h 145"/>
              <a:gd name="T16" fmla="*/ 56 w 177"/>
              <a:gd name="T17" fmla="*/ 70 h 145"/>
              <a:gd name="T18" fmla="*/ 57 w 177"/>
              <a:gd name="T19" fmla="*/ 142 h 145"/>
              <a:gd name="T20" fmla="*/ 120 w 177"/>
              <a:gd name="T21" fmla="*/ 143 h 145"/>
              <a:gd name="T22" fmla="*/ 119 w 177"/>
              <a:gd name="T23" fmla="*/ 87 h 145"/>
              <a:gd name="T24" fmla="*/ 96 w 177"/>
              <a:gd name="T25" fmla="*/ 86 h 145"/>
              <a:gd name="T26" fmla="*/ 95 w 177"/>
              <a:gd name="T27" fmla="*/ 143 h 145"/>
              <a:gd name="T28" fmla="*/ 157 w 177"/>
              <a:gd name="T29" fmla="*/ 144 h 145"/>
              <a:gd name="T30" fmla="*/ 156 w 177"/>
              <a:gd name="T31" fmla="*/ 48 h 145"/>
              <a:gd name="T32" fmla="*/ 132 w 177"/>
              <a:gd name="T33" fmla="*/ 48 h 145"/>
              <a:gd name="T34" fmla="*/ 133 w 177"/>
              <a:gd name="T35" fmla="*/ 144 h 145"/>
              <a:gd name="T36" fmla="*/ 35 w 177"/>
              <a:gd name="T37" fmla="*/ 65 h 145"/>
              <a:gd name="T38" fmla="*/ 28 w 177"/>
              <a:gd name="T39" fmla="*/ 64 h 145"/>
              <a:gd name="T40" fmla="*/ 24 w 177"/>
              <a:gd name="T41" fmla="*/ 71 h 145"/>
              <a:gd name="T42" fmla="*/ 28 w 177"/>
              <a:gd name="T43" fmla="*/ 78 h 145"/>
              <a:gd name="T44" fmla="*/ 33 w 177"/>
              <a:gd name="T45" fmla="*/ 79 h 145"/>
              <a:gd name="T46" fmla="*/ 37 w 177"/>
              <a:gd name="T47" fmla="*/ 77 h 145"/>
              <a:gd name="T48" fmla="*/ 39 w 177"/>
              <a:gd name="T49" fmla="*/ 72 h 145"/>
              <a:gd name="T50" fmla="*/ 35 w 177"/>
              <a:gd name="T51" fmla="*/ 65 h 145"/>
              <a:gd name="T52" fmla="*/ 62 w 177"/>
              <a:gd name="T53" fmla="*/ 37 h 145"/>
              <a:gd name="T54" fmla="*/ 66 w 177"/>
              <a:gd name="T55" fmla="*/ 43 h 145"/>
              <a:gd name="T56" fmla="*/ 73 w 177"/>
              <a:gd name="T57" fmla="*/ 44 h 145"/>
              <a:gd name="T58" fmla="*/ 76 w 177"/>
              <a:gd name="T59" fmla="*/ 41 h 145"/>
              <a:gd name="T60" fmla="*/ 76 w 177"/>
              <a:gd name="T61" fmla="*/ 37 h 145"/>
              <a:gd name="T62" fmla="*/ 74 w 177"/>
              <a:gd name="T63" fmla="*/ 33 h 145"/>
              <a:gd name="T64" fmla="*/ 71 w 177"/>
              <a:gd name="T65" fmla="*/ 30 h 145"/>
              <a:gd name="T66" fmla="*/ 69 w 177"/>
              <a:gd name="T67" fmla="*/ 30 h 145"/>
              <a:gd name="T68" fmla="*/ 62 w 177"/>
              <a:gd name="T69" fmla="*/ 37 h 145"/>
              <a:gd name="T70" fmla="*/ 112 w 177"/>
              <a:gd name="T71" fmla="*/ 58 h 145"/>
              <a:gd name="T72" fmla="*/ 113 w 177"/>
              <a:gd name="T73" fmla="*/ 53 h 145"/>
              <a:gd name="T74" fmla="*/ 111 w 177"/>
              <a:gd name="T75" fmla="*/ 48 h 145"/>
              <a:gd name="T76" fmla="*/ 106 w 177"/>
              <a:gd name="T77" fmla="*/ 47 h 145"/>
              <a:gd name="T78" fmla="*/ 100 w 177"/>
              <a:gd name="T79" fmla="*/ 48 h 145"/>
              <a:gd name="T80" fmla="*/ 98 w 177"/>
              <a:gd name="T81" fmla="*/ 50 h 145"/>
              <a:gd name="T82" fmla="*/ 99 w 177"/>
              <a:gd name="T83" fmla="*/ 58 h 145"/>
              <a:gd name="T84" fmla="*/ 106 w 177"/>
              <a:gd name="T85" fmla="*/ 62 h 145"/>
              <a:gd name="T86" fmla="*/ 112 w 177"/>
              <a:gd name="T87" fmla="*/ 58 h 145"/>
              <a:gd name="T88" fmla="*/ 137 w 177"/>
              <a:gd name="T89" fmla="*/ 14 h 145"/>
              <a:gd name="T90" fmla="*/ 145 w 177"/>
              <a:gd name="T91" fmla="*/ 19 h 145"/>
              <a:gd name="T92" fmla="*/ 147 w 177"/>
              <a:gd name="T93" fmla="*/ 4 h 145"/>
              <a:gd name="T94" fmla="*/ 137 w 177"/>
              <a:gd name="T95" fmla="*/ 14 h 145"/>
              <a:gd name="T96" fmla="*/ 64 w 177"/>
              <a:gd name="T97" fmla="*/ 42 h 145"/>
              <a:gd name="T98" fmla="*/ 37 w 177"/>
              <a:gd name="T99" fmla="*/ 67 h 145"/>
              <a:gd name="T100" fmla="*/ 77 w 177"/>
              <a:gd name="T101" fmla="*/ 40 h 145"/>
              <a:gd name="T102" fmla="*/ 98 w 177"/>
              <a:gd name="T103" fmla="*/ 50 h 145"/>
              <a:gd name="T104" fmla="*/ 140 w 177"/>
              <a:gd name="T105" fmla="*/ 18 h 145"/>
              <a:gd name="T106" fmla="*/ 125 w 177"/>
              <a:gd name="T107" fmla="*/ 35 h 145"/>
              <a:gd name="T108" fmla="*/ 112 w 177"/>
              <a:gd name="T109"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45">
                <a:moveTo>
                  <a:pt x="0" y="144"/>
                </a:moveTo>
                <a:cubicBezTo>
                  <a:pt x="59" y="142"/>
                  <a:pt x="118" y="142"/>
                  <a:pt x="177" y="145"/>
                </a:cubicBezTo>
                <a:moveTo>
                  <a:pt x="45" y="143"/>
                </a:moveTo>
                <a:cubicBezTo>
                  <a:pt x="44" y="131"/>
                  <a:pt x="44" y="119"/>
                  <a:pt x="44" y="107"/>
                </a:cubicBezTo>
                <a:cubicBezTo>
                  <a:pt x="36" y="107"/>
                  <a:pt x="28" y="107"/>
                  <a:pt x="20" y="107"/>
                </a:cubicBezTo>
                <a:cubicBezTo>
                  <a:pt x="20" y="119"/>
                  <a:pt x="20" y="131"/>
                  <a:pt x="19" y="143"/>
                </a:cubicBezTo>
                <a:moveTo>
                  <a:pt x="81" y="142"/>
                </a:moveTo>
                <a:cubicBezTo>
                  <a:pt x="82" y="118"/>
                  <a:pt x="82" y="94"/>
                  <a:pt x="81" y="69"/>
                </a:cubicBezTo>
                <a:cubicBezTo>
                  <a:pt x="73" y="71"/>
                  <a:pt x="64" y="71"/>
                  <a:pt x="56" y="70"/>
                </a:cubicBezTo>
                <a:cubicBezTo>
                  <a:pt x="57" y="94"/>
                  <a:pt x="57" y="119"/>
                  <a:pt x="57" y="142"/>
                </a:cubicBezTo>
                <a:moveTo>
                  <a:pt x="120" y="143"/>
                </a:moveTo>
                <a:cubicBezTo>
                  <a:pt x="118" y="124"/>
                  <a:pt x="118" y="106"/>
                  <a:pt x="119" y="87"/>
                </a:cubicBezTo>
                <a:cubicBezTo>
                  <a:pt x="111" y="86"/>
                  <a:pt x="103" y="86"/>
                  <a:pt x="96" y="86"/>
                </a:cubicBezTo>
                <a:cubicBezTo>
                  <a:pt x="95" y="105"/>
                  <a:pt x="95" y="124"/>
                  <a:pt x="95" y="143"/>
                </a:cubicBezTo>
                <a:moveTo>
                  <a:pt x="157" y="144"/>
                </a:moveTo>
                <a:cubicBezTo>
                  <a:pt x="156" y="112"/>
                  <a:pt x="156" y="80"/>
                  <a:pt x="156" y="48"/>
                </a:cubicBezTo>
                <a:cubicBezTo>
                  <a:pt x="148" y="47"/>
                  <a:pt x="140" y="47"/>
                  <a:pt x="132" y="48"/>
                </a:cubicBezTo>
                <a:cubicBezTo>
                  <a:pt x="132" y="80"/>
                  <a:pt x="132" y="112"/>
                  <a:pt x="133" y="144"/>
                </a:cubicBezTo>
                <a:moveTo>
                  <a:pt x="35" y="65"/>
                </a:moveTo>
                <a:cubicBezTo>
                  <a:pt x="33" y="63"/>
                  <a:pt x="30" y="63"/>
                  <a:pt x="28" y="64"/>
                </a:cubicBezTo>
                <a:cubicBezTo>
                  <a:pt x="25" y="66"/>
                  <a:pt x="24" y="69"/>
                  <a:pt x="24" y="71"/>
                </a:cubicBezTo>
                <a:cubicBezTo>
                  <a:pt x="24" y="74"/>
                  <a:pt x="26" y="76"/>
                  <a:pt x="28" y="78"/>
                </a:cubicBezTo>
                <a:cubicBezTo>
                  <a:pt x="30" y="79"/>
                  <a:pt x="31" y="79"/>
                  <a:pt x="33" y="79"/>
                </a:cubicBezTo>
                <a:cubicBezTo>
                  <a:pt x="35" y="79"/>
                  <a:pt x="36" y="79"/>
                  <a:pt x="37" y="77"/>
                </a:cubicBezTo>
                <a:cubicBezTo>
                  <a:pt x="38" y="76"/>
                  <a:pt x="39" y="74"/>
                  <a:pt x="39" y="72"/>
                </a:cubicBezTo>
                <a:cubicBezTo>
                  <a:pt x="39" y="70"/>
                  <a:pt x="37" y="67"/>
                  <a:pt x="35" y="65"/>
                </a:cubicBezTo>
                <a:close/>
                <a:moveTo>
                  <a:pt x="62" y="37"/>
                </a:moveTo>
                <a:cubicBezTo>
                  <a:pt x="62" y="40"/>
                  <a:pt x="64" y="42"/>
                  <a:pt x="66" y="43"/>
                </a:cubicBezTo>
                <a:cubicBezTo>
                  <a:pt x="68" y="44"/>
                  <a:pt x="71" y="45"/>
                  <a:pt x="73" y="44"/>
                </a:cubicBezTo>
                <a:cubicBezTo>
                  <a:pt x="74" y="43"/>
                  <a:pt x="75" y="42"/>
                  <a:pt x="76" y="41"/>
                </a:cubicBezTo>
                <a:cubicBezTo>
                  <a:pt x="77" y="40"/>
                  <a:pt x="77" y="38"/>
                  <a:pt x="76" y="37"/>
                </a:cubicBezTo>
                <a:cubicBezTo>
                  <a:pt x="76" y="35"/>
                  <a:pt x="75" y="34"/>
                  <a:pt x="74" y="33"/>
                </a:cubicBezTo>
                <a:cubicBezTo>
                  <a:pt x="73" y="32"/>
                  <a:pt x="72" y="31"/>
                  <a:pt x="71" y="30"/>
                </a:cubicBezTo>
                <a:cubicBezTo>
                  <a:pt x="70" y="30"/>
                  <a:pt x="69" y="30"/>
                  <a:pt x="69" y="30"/>
                </a:cubicBezTo>
                <a:cubicBezTo>
                  <a:pt x="65" y="30"/>
                  <a:pt x="62" y="34"/>
                  <a:pt x="62" y="37"/>
                </a:cubicBezTo>
                <a:close/>
                <a:moveTo>
                  <a:pt x="112" y="58"/>
                </a:moveTo>
                <a:cubicBezTo>
                  <a:pt x="113" y="57"/>
                  <a:pt x="113" y="55"/>
                  <a:pt x="113" y="53"/>
                </a:cubicBezTo>
                <a:cubicBezTo>
                  <a:pt x="112" y="51"/>
                  <a:pt x="112" y="49"/>
                  <a:pt x="111" y="48"/>
                </a:cubicBezTo>
                <a:cubicBezTo>
                  <a:pt x="109" y="47"/>
                  <a:pt x="108" y="47"/>
                  <a:pt x="106" y="47"/>
                </a:cubicBezTo>
                <a:cubicBezTo>
                  <a:pt x="104" y="46"/>
                  <a:pt x="102" y="46"/>
                  <a:pt x="100" y="48"/>
                </a:cubicBezTo>
                <a:cubicBezTo>
                  <a:pt x="99" y="48"/>
                  <a:pt x="99" y="49"/>
                  <a:pt x="98" y="50"/>
                </a:cubicBezTo>
                <a:cubicBezTo>
                  <a:pt x="98" y="53"/>
                  <a:pt x="98" y="56"/>
                  <a:pt x="99" y="58"/>
                </a:cubicBezTo>
                <a:cubicBezTo>
                  <a:pt x="100" y="61"/>
                  <a:pt x="103" y="62"/>
                  <a:pt x="106" y="62"/>
                </a:cubicBezTo>
                <a:cubicBezTo>
                  <a:pt x="108" y="63"/>
                  <a:pt x="111" y="61"/>
                  <a:pt x="112" y="58"/>
                </a:cubicBezTo>
                <a:close/>
                <a:moveTo>
                  <a:pt x="137" y="14"/>
                </a:moveTo>
                <a:cubicBezTo>
                  <a:pt x="139" y="17"/>
                  <a:pt x="142" y="19"/>
                  <a:pt x="145" y="19"/>
                </a:cubicBezTo>
                <a:cubicBezTo>
                  <a:pt x="153" y="19"/>
                  <a:pt x="153" y="7"/>
                  <a:pt x="147" y="4"/>
                </a:cubicBezTo>
                <a:cubicBezTo>
                  <a:pt x="141" y="0"/>
                  <a:pt x="134" y="8"/>
                  <a:pt x="137" y="14"/>
                </a:cubicBezTo>
                <a:close/>
                <a:moveTo>
                  <a:pt x="64" y="42"/>
                </a:moveTo>
                <a:cubicBezTo>
                  <a:pt x="55" y="50"/>
                  <a:pt x="46" y="59"/>
                  <a:pt x="37" y="67"/>
                </a:cubicBezTo>
                <a:moveTo>
                  <a:pt x="77" y="40"/>
                </a:moveTo>
                <a:cubicBezTo>
                  <a:pt x="84" y="44"/>
                  <a:pt x="90" y="47"/>
                  <a:pt x="98" y="50"/>
                </a:cubicBezTo>
                <a:moveTo>
                  <a:pt x="140" y="18"/>
                </a:moveTo>
                <a:cubicBezTo>
                  <a:pt x="135" y="24"/>
                  <a:pt x="130" y="29"/>
                  <a:pt x="125" y="35"/>
                </a:cubicBezTo>
                <a:cubicBezTo>
                  <a:pt x="120" y="40"/>
                  <a:pt x="116" y="45"/>
                  <a:pt x="112" y="50"/>
                </a:cubicBezTo>
              </a:path>
            </a:pathLst>
          </a:custGeom>
          <a:solidFill>
            <a:srgbClr val="0070C0"/>
          </a:solidFill>
          <a:ln w="19050" cap="rnd">
            <a:solidFill>
              <a:srgbClr val="FFC652"/>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 name="Freeform 38">
            <a:extLst>
              <a:ext uri="{FF2B5EF4-FFF2-40B4-BE49-F238E27FC236}">
                <a16:creationId xmlns:a16="http://schemas.microsoft.com/office/drawing/2014/main" id="{F382A175-1002-A89D-13F7-2B39EB701825}"/>
              </a:ext>
            </a:extLst>
          </p:cNvPr>
          <p:cNvSpPr>
            <a:spLocks noEditPoints="1"/>
          </p:cNvSpPr>
          <p:nvPr/>
        </p:nvSpPr>
        <p:spPr bwMode="auto">
          <a:xfrm>
            <a:off x="9623422" y="2666399"/>
            <a:ext cx="566343" cy="463611"/>
          </a:xfrm>
          <a:custGeom>
            <a:avLst/>
            <a:gdLst>
              <a:gd name="T0" fmla="*/ 1 w 180"/>
              <a:gd name="T1" fmla="*/ 80 h 147"/>
              <a:gd name="T2" fmla="*/ 1 w 180"/>
              <a:gd name="T3" fmla="*/ 34 h 147"/>
              <a:gd name="T4" fmla="*/ 174 w 180"/>
              <a:gd name="T5" fmla="*/ 27 h 147"/>
              <a:gd name="T6" fmla="*/ 180 w 180"/>
              <a:gd name="T7" fmla="*/ 83 h 147"/>
              <a:gd name="T8" fmla="*/ 101 w 180"/>
              <a:gd name="T9" fmla="*/ 119 h 147"/>
              <a:gd name="T10" fmla="*/ 102 w 180"/>
              <a:gd name="T11" fmla="*/ 93 h 147"/>
              <a:gd name="T12" fmla="*/ 96 w 180"/>
              <a:gd name="T13" fmla="*/ 89 h 147"/>
              <a:gd name="T14" fmla="*/ 80 w 180"/>
              <a:gd name="T15" fmla="*/ 89 h 147"/>
              <a:gd name="T16" fmla="*/ 79 w 180"/>
              <a:gd name="T17" fmla="*/ 113 h 147"/>
              <a:gd name="T18" fmla="*/ 85 w 180"/>
              <a:gd name="T19" fmla="*/ 119 h 147"/>
              <a:gd name="T20" fmla="*/ 101 w 180"/>
              <a:gd name="T21" fmla="*/ 119 h 147"/>
              <a:gd name="T22" fmla="*/ 80 w 180"/>
              <a:gd name="T23" fmla="*/ 23 h 147"/>
              <a:gd name="T24" fmla="*/ 77 w 180"/>
              <a:gd name="T25" fmla="*/ 20 h 147"/>
              <a:gd name="T26" fmla="*/ 65 w 180"/>
              <a:gd name="T27" fmla="*/ 21 h 147"/>
              <a:gd name="T28" fmla="*/ 64 w 180"/>
              <a:gd name="T29" fmla="*/ 27 h 147"/>
              <a:gd name="T30" fmla="*/ 119 w 180"/>
              <a:gd name="T31" fmla="*/ 23 h 147"/>
              <a:gd name="T32" fmla="*/ 116 w 180"/>
              <a:gd name="T33" fmla="*/ 20 h 147"/>
              <a:gd name="T34" fmla="*/ 105 w 180"/>
              <a:gd name="T35" fmla="*/ 21 h 147"/>
              <a:gd name="T36" fmla="*/ 104 w 180"/>
              <a:gd name="T37" fmla="*/ 27 h 147"/>
              <a:gd name="T38" fmla="*/ 108 w 180"/>
              <a:gd name="T39" fmla="*/ 15 h 147"/>
              <a:gd name="T40" fmla="*/ 103 w 180"/>
              <a:gd name="T41" fmla="*/ 10 h 147"/>
              <a:gd name="T42" fmla="*/ 79 w 180"/>
              <a:gd name="T43" fmla="*/ 11 h 147"/>
              <a:gd name="T44" fmla="*/ 76 w 180"/>
              <a:gd name="T45" fmla="*/ 20 h 147"/>
              <a:gd name="T46" fmla="*/ 117 w 180"/>
              <a:gd name="T47" fmla="*/ 9 h 147"/>
              <a:gd name="T48" fmla="*/ 104 w 180"/>
              <a:gd name="T49" fmla="*/ 1 h 147"/>
              <a:gd name="T50" fmla="*/ 69 w 180"/>
              <a:gd name="T51" fmla="*/ 3 h 147"/>
              <a:gd name="T52" fmla="*/ 66 w 180"/>
              <a:gd name="T53" fmla="*/ 20 h 147"/>
              <a:gd name="T54" fmla="*/ 6 w 180"/>
              <a:gd name="T55" fmla="*/ 126 h 147"/>
              <a:gd name="T56" fmla="*/ 11 w 180"/>
              <a:gd name="T57" fmla="*/ 143 h 147"/>
              <a:gd name="T58" fmla="*/ 57 w 180"/>
              <a:gd name="T59" fmla="*/ 146 h 147"/>
              <a:gd name="T60" fmla="*/ 136 w 180"/>
              <a:gd name="T61" fmla="*/ 146 h 147"/>
              <a:gd name="T62" fmla="*/ 167 w 180"/>
              <a:gd name="T63" fmla="*/ 146 h 147"/>
              <a:gd name="T64" fmla="*/ 176 w 180"/>
              <a:gd name="T65" fmla="*/ 133 h 147"/>
              <a:gd name="T66" fmla="*/ 176 w 180"/>
              <a:gd name="T67" fmla="*/ 85 h 147"/>
              <a:gd name="T68" fmla="*/ 87 w 180"/>
              <a:gd name="T69" fmla="*/ 97 h 147"/>
              <a:gd name="T70" fmla="*/ 86 w 180"/>
              <a:gd name="T71" fmla="*/ 99 h 147"/>
              <a:gd name="T72" fmla="*/ 87 w 180"/>
              <a:gd name="T73" fmla="*/ 110 h 147"/>
              <a:gd name="T74" fmla="*/ 93 w 180"/>
              <a:gd name="T75" fmla="*/ 111 h 147"/>
              <a:gd name="T76" fmla="*/ 95 w 180"/>
              <a:gd name="T77" fmla="*/ 109 h 147"/>
              <a:gd name="T78" fmla="*/ 95 w 180"/>
              <a:gd name="T79" fmla="*/ 9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47">
                <a:moveTo>
                  <a:pt x="79" y="102"/>
                </a:moveTo>
                <a:cubicBezTo>
                  <a:pt x="52" y="100"/>
                  <a:pt x="26" y="90"/>
                  <a:pt x="1" y="80"/>
                </a:cubicBezTo>
                <a:cubicBezTo>
                  <a:pt x="1" y="34"/>
                  <a:pt x="1" y="34"/>
                  <a:pt x="1" y="34"/>
                </a:cubicBezTo>
                <a:cubicBezTo>
                  <a:pt x="1" y="34"/>
                  <a:pt x="1" y="34"/>
                  <a:pt x="1" y="34"/>
                </a:cubicBezTo>
                <a:cubicBezTo>
                  <a:pt x="0" y="30"/>
                  <a:pt x="4" y="27"/>
                  <a:pt x="8" y="27"/>
                </a:cubicBezTo>
                <a:cubicBezTo>
                  <a:pt x="174" y="27"/>
                  <a:pt x="174" y="27"/>
                  <a:pt x="174" y="27"/>
                </a:cubicBezTo>
                <a:cubicBezTo>
                  <a:pt x="177" y="27"/>
                  <a:pt x="180" y="30"/>
                  <a:pt x="180" y="34"/>
                </a:cubicBezTo>
                <a:cubicBezTo>
                  <a:pt x="180" y="50"/>
                  <a:pt x="180" y="67"/>
                  <a:pt x="180" y="83"/>
                </a:cubicBezTo>
                <a:cubicBezTo>
                  <a:pt x="155" y="92"/>
                  <a:pt x="129" y="100"/>
                  <a:pt x="102" y="102"/>
                </a:cubicBezTo>
                <a:moveTo>
                  <a:pt x="101" y="119"/>
                </a:moveTo>
                <a:cubicBezTo>
                  <a:pt x="101" y="118"/>
                  <a:pt x="101" y="117"/>
                  <a:pt x="101" y="116"/>
                </a:cubicBezTo>
                <a:cubicBezTo>
                  <a:pt x="102" y="109"/>
                  <a:pt x="103" y="101"/>
                  <a:pt x="102" y="93"/>
                </a:cubicBezTo>
                <a:cubicBezTo>
                  <a:pt x="102" y="92"/>
                  <a:pt x="102" y="91"/>
                  <a:pt x="101" y="90"/>
                </a:cubicBezTo>
                <a:cubicBezTo>
                  <a:pt x="100" y="89"/>
                  <a:pt x="98" y="89"/>
                  <a:pt x="96" y="89"/>
                </a:cubicBezTo>
                <a:cubicBezTo>
                  <a:pt x="91" y="89"/>
                  <a:pt x="86" y="89"/>
                  <a:pt x="81" y="89"/>
                </a:cubicBezTo>
                <a:cubicBezTo>
                  <a:pt x="80" y="89"/>
                  <a:pt x="80" y="89"/>
                  <a:pt x="80" y="89"/>
                </a:cubicBezTo>
                <a:cubicBezTo>
                  <a:pt x="79" y="89"/>
                  <a:pt x="79" y="90"/>
                  <a:pt x="79" y="91"/>
                </a:cubicBezTo>
                <a:cubicBezTo>
                  <a:pt x="79" y="98"/>
                  <a:pt x="79" y="106"/>
                  <a:pt x="79" y="113"/>
                </a:cubicBezTo>
                <a:cubicBezTo>
                  <a:pt x="79" y="115"/>
                  <a:pt x="79" y="116"/>
                  <a:pt x="80" y="118"/>
                </a:cubicBezTo>
                <a:cubicBezTo>
                  <a:pt x="81" y="119"/>
                  <a:pt x="83" y="119"/>
                  <a:pt x="85" y="119"/>
                </a:cubicBezTo>
                <a:cubicBezTo>
                  <a:pt x="89" y="119"/>
                  <a:pt x="93" y="120"/>
                  <a:pt x="97" y="120"/>
                </a:cubicBezTo>
                <a:cubicBezTo>
                  <a:pt x="98" y="120"/>
                  <a:pt x="100" y="120"/>
                  <a:pt x="101" y="119"/>
                </a:cubicBezTo>
                <a:close/>
                <a:moveTo>
                  <a:pt x="80" y="27"/>
                </a:moveTo>
                <a:cubicBezTo>
                  <a:pt x="79" y="26"/>
                  <a:pt x="79" y="24"/>
                  <a:pt x="80" y="23"/>
                </a:cubicBezTo>
                <a:cubicBezTo>
                  <a:pt x="80" y="22"/>
                  <a:pt x="79" y="21"/>
                  <a:pt x="78" y="20"/>
                </a:cubicBezTo>
                <a:cubicBezTo>
                  <a:pt x="78" y="20"/>
                  <a:pt x="77" y="20"/>
                  <a:pt x="77" y="20"/>
                </a:cubicBezTo>
                <a:cubicBezTo>
                  <a:pt x="74" y="20"/>
                  <a:pt x="70" y="20"/>
                  <a:pt x="67" y="20"/>
                </a:cubicBezTo>
                <a:cubicBezTo>
                  <a:pt x="67" y="20"/>
                  <a:pt x="66" y="20"/>
                  <a:pt x="65" y="21"/>
                </a:cubicBezTo>
                <a:cubicBezTo>
                  <a:pt x="64" y="21"/>
                  <a:pt x="64" y="22"/>
                  <a:pt x="64" y="24"/>
                </a:cubicBezTo>
                <a:cubicBezTo>
                  <a:pt x="64" y="25"/>
                  <a:pt x="65" y="26"/>
                  <a:pt x="64" y="27"/>
                </a:cubicBezTo>
                <a:moveTo>
                  <a:pt x="119" y="27"/>
                </a:moveTo>
                <a:cubicBezTo>
                  <a:pt x="119" y="26"/>
                  <a:pt x="119" y="24"/>
                  <a:pt x="119" y="23"/>
                </a:cubicBezTo>
                <a:cubicBezTo>
                  <a:pt x="119" y="22"/>
                  <a:pt x="119" y="21"/>
                  <a:pt x="118" y="20"/>
                </a:cubicBezTo>
                <a:cubicBezTo>
                  <a:pt x="118" y="20"/>
                  <a:pt x="117" y="20"/>
                  <a:pt x="116" y="20"/>
                </a:cubicBezTo>
                <a:cubicBezTo>
                  <a:pt x="113" y="20"/>
                  <a:pt x="110" y="20"/>
                  <a:pt x="107" y="20"/>
                </a:cubicBezTo>
                <a:cubicBezTo>
                  <a:pt x="106" y="20"/>
                  <a:pt x="105" y="20"/>
                  <a:pt x="105" y="21"/>
                </a:cubicBezTo>
                <a:cubicBezTo>
                  <a:pt x="104" y="21"/>
                  <a:pt x="104" y="22"/>
                  <a:pt x="104" y="24"/>
                </a:cubicBezTo>
                <a:cubicBezTo>
                  <a:pt x="104" y="25"/>
                  <a:pt x="104" y="26"/>
                  <a:pt x="104" y="27"/>
                </a:cubicBezTo>
                <a:moveTo>
                  <a:pt x="108" y="19"/>
                </a:moveTo>
                <a:cubicBezTo>
                  <a:pt x="108" y="18"/>
                  <a:pt x="108" y="16"/>
                  <a:pt x="108" y="15"/>
                </a:cubicBezTo>
                <a:cubicBezTo>
                  <a:pt x="108" y="14"/>
                  <a:pt x="107" y="12"/>
                  <a:pt x="106" y="11"/>
                </a:cubicBezTo>
                <a:cubicBezTo>
                  <a:pt x="105" y="11"/>
                  <a:pt x="104" y="11"/>
                  <a:pt x="103" y="10"/>
                </a:cubicBezTo>
                <a:cubicBezTo>
                  <a:pt x="96" y="10"/>
                  <a:pt x="89" y="10"/>
                  <a:pt x="83" y="10"/>
                </a:cubicBezTo>
                <a:cubicBezTo>
                  <a:pt x="81" y="10"/>
                  <a:pt x="80" y="10"/>
                  <a:pt x="79" y="11"/>
                </a:cubicBezTo>
                <a:cubicBezTo>
                  <a:pt x="77" y="11"/>
                  <a:pt x="76" y="13"/>
                  <a:pt x="76" y="15"/>
                </a:cubicBezTo>
                <a:cubicBezTo>
                  <a:pt x="76" y="16"/>
                  <a:pt x="76" y="18"/>
                  <a:pt x="76" y="20"/>
                </a:cubicBezTo>
                <a:moveTo>
                  <a:pt x="118" y="19"/>
                </a:moveTo>
                <a:cubicBezTo>
                  <a:pt x="118" y="16"/>
                  <a:pt x="118" y="13"/>
                  <a:pt x="117" y="9"/>
                </a:cubicBezTo>
                <a:cubicBezTo>
                  <a:pt x="117" y="6"/>
                  <a:pt x="115" y="3"/>
                  <a:pt x="112" y="2"/>
                </a:cubicBezTo>
                <a:cubicBezTo>
                  <a:pt x="110" y="1"/>
                  <a:pt x="107" y="1"/>
                  <a:pt x="104" y="1"/>
                </a:cubicBezTo>
                <a:cubicBezTo>
                  <a:pt x="95" y="1"/>
                  <a:pt x="86" y="0"/>
                  <a:pt x="76" y="1"/>
                </a:cubicBezTo>
                <a:cubicBezTo>
                  <a:pt x="74" y="1"/>
                  <a:pt x="71" y="2"/>
                  <a:pt x="69" y="3"/>
                </a:cubicBezTo>
                <a:cubicBezTo>
                  <a:pt x="67" y="5"/>
                  <a:pt x="66" y="8"/>
                  <a:pt x="66" y="11"/>
                </a:cubicBezTo>
                <a:cubicBezTo>
                  <a:pt x="66" y="14"/>
                  <a:pt x="66" y="17"/>
                  <a:pt x="66" y="20"/>
                </a:cubicBezTo>
                <a:moveTo>
                  <a:pt x="7" y="83"/>
                </a:moveTo>
                <a:cubicBezTo>
                  <a:pt x="7" y="97"/>
                  <a:pt x="6" y="111"/>
                  <a:pt x="6" y="126"/>
                </a:cubicBezTo>
                <a:cubicBezTo>
                  <a:pt x="6" y="129"/>
                  <a:pt x="6" y="132"/>
                  <a:pt x="7" y="135"/>
                </a:cubicBezTo>
                <a:cubicBezTo>
                  <a:pt x="7" y="138"/>
                  <a:pt x="9" y="141"/>
                  <a:pt x="11" y="143"/>
                </a:cubicBezTo>
                <a:cubicBezTo>
                  <a:pt x="13" y="145"/>
                  <a:pt x="16" y="147"/>
                  <a:pt x="19" y="146"/>
                </a:cubicBezTo>
                <a:cubicBezTo>
                  <a:pt x="57" y="146"/>
                  <a:pt x="57" y="146"/>
                  <a:pt x="57" y="146"/>
                </a:cubicBezTo>
                <a:cubicBezTo>
                  <a:pt x="72" y="146"/>
                  <a:pt x="88" y="146"/>
                  <a:pt x="103" y="146"/>
                </a:cubicBezTo>
                <a:cubicBezTo>
                  <a:pt x="114" y="146"/>
                  <a:pt x="125" y="146"/>
                  <a:pt x="136" y="146"/>
                </a:cubicBezTo>
                <a:cubicBezTo>
                  <a:pt x="141" y="146"/>
                  <a:pt x="147" y="146"/>
                  <a:pt x="152" y="146"/>
                </a:cubicBezTo>
                <a:cubicBezTo>
                  <a:pt x="157" y="146"/>
                  <a:pt x="162" y="147"/>
                  <a:pt x="167" y="146"/>
                </a:cubicBezTo>
                <a:cubicBezTo>
                  <a:pt x="169" y="145"/>
                  <a:pt x="172" y="144"/>
                  <a:pt x="174" y="141"/>
                </a:cubicBezTo>
                <a:cubicBezTo>
                  <a:pt x="175" y="139"/>
                  <a:pt x="176" y="136"/>
                  <a:pt x="176" y="133"/>
                </a:cubicBezTo>
                <a:cubicBezTo>
                  <a:pt x="177" y="123"/>
                  <a:pt x="176" y="113"/>
                  <a:pt x="176" y="103"/>
                </a:cubicBezTo>
                <a:cubicBezTo>
                  <a:pt x="176" y="97"/>
                  <a:pt x="176" y="91"/>
                  <a:pt x="176" y="85"/>
                </a:cubicBezTo>
                <a:moveTo>
                  <a:pt x="94" y="98"/>
                </a:moveTo>
                <a:cubicBezTo>
                  <a:pt x="92" y="97"/>
                  <a:pt x="89" y="97"/>
                  <a:pt x="87" y="97"/>
                </a:cubicBezTo>
                <a:cubicBezTo>
                  <a:pt x="87" y="97"/>
                  <a:pt x="87" y="97"/>
                  <a:pt x="87" y="98"/>
                </a:cubicBezTo>
                <a:cubicBezTo>
                  <a:pt x="86" y="98"/>
                  <a:pt x="86" y="99"/>
                  <a:pt x="86" y="99"/>
                </a:cubicBezTo>
                <a:cubicBezTo>
                  <a:pt x="86" y="102"/>
                  <a:pt x="86" y="105"/>
                  <a:pt x="86" y="107"/>
                </a:cubicBezTo>
                <a:cubicBezTo>
                  <a:pt x="86" y="108"/>
                  <a:pt x="86" y="110"/>
                  <a:pt x="87" y="110"/>
                </a:cubicBezTo>
                <a:cubicBezTo>
                  <a:pt x="87" y="111"/>
                  <a:pt x="88" y="111"/>
                  <a:pt x="89" y="111"/>
                </a:cubicBezTo>
                <a:cubicBezTo>
                  <a:pt x="90" y="111"/>
                  <a:pt x="91" y="111"/>
                  <a:pt x="93" y="111"/>
                </a:cubicBezTo>
                <a:cubicBezTo>
                  <a:pt x="94" y="111"/>
                  <a:pt x="94" y="111"/>
                  <a:pt x="95" y="110"/>
                </a:cubicBezTo>
                <a:cubicBezTo>
                  <a:pt x="95" y="110"/>
                  <a:pt x="95" y="109"/>
                  <a:pt x="95" y="109"/>
                </a:cubicBezTo>
                <a:cubicBezTo>
                  <a:pt x="95" y="106"/>
                  <a:pt x="95" y="103"/>
                  <a:pt x="95" y="100"/>
                </a:cubicBezTo>
                <a:cubicBezTo>
                  <a:pt x="96" y="99"/>
                  <a:pt x="96" y="99"/>
                  <a:pt x="95" y="98"/>
                </a:cubicBezTo>
                <a:cubicBezTo>
                  <a:pt x="95" y="98"/>
                  <a:pt x="94" y="98"/>
                  <a:pt x="94" y="98"/>
                </a:cubicBezTo>
                <a:close/>
              </a:path>
            </a:pathLst>
          </a:custGeom>
          <a:solidFill>
            <a:srgbClr val="FFC652"/>
          </a:solidFill>
          <a:ln w="19050" cap="rnd">
            <a:solidFill>
              <a:srgbClr val="313031"/>
            </a:solidFill>
            <a:prstDash val="solid"/>
            <a:round/>
            <a:headEnd/>
            <a:tailEnd/>
          </a:ln>
        </p:spPr>
        <p:txBody>
          <a:bodyPr/>
          <a:lstStyle/>
          <a:p>
            <a:pPr eaLnBrk="1" fontAlgn="auto" hangingPunct="1">
              <a:spcBef>
                <a:spcPts val="0"/>
              </a:spcBef>
              <a:spcAft>
                <a:spcPts val="0"/>
              </a:spcAft>
              <a:defRPr/>
            </a:pPr>
            <a:endParaRPr lang="ru-RU">
              <a:latin typeface="+mn-lt"/>
            </a:endParaRPr>
          </a:p>
        </p:txBody>
      </p:sp>
    </p:spTree>
    <p:extLst>
      <p:ext uri="{BB962C8B-B14F-4D97-AF65-F5344CB8AC3E}">
        <p14:creationId xmlns:p14="http://schemas.microsoft.com/office/powerpoint/2010/main" val="3153201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E51E7B02-3A04-EB81-7681-CDB73837EC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64127" y="4028902"/>
            <a:ext cx="2917368" cy="1826466"/>
          </a:xfrm>
          <a:prstGeom prst="rect">
            <a:avLst/>
          </a:prstGeom>
          <a:noFill/>
          <a:ln>
            <a:noFill/>
          </a:ln>
        </p:spPr>
      </p:pic>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s-ES" dirty="0"/>
              <a:t>Estudio de caso de prescripción social</a:t>
            </a:r>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6"/>
            <a:ext cx="10695744" cy="5041672"/>
          </a:xfrm>
        </p:spPr>
        <p:txBody>
          <a:bodyPr numCol="2">
            <a:normAutofit fontScale="85000" lnSpcReduction="20000"/>
          </a:bodyPr>
          <a:lstStyle/>
          <a:p>
            <a:pPr>
              <a:lnSpc>
                <a:spcPct val="150000"/>
              </a:lnSpc>
              <a:spcAft>
                <a:spcPts val="600"/>
              </a:spcAft>
            </a:pPr>
            <a:r>
              <a:rPr lang="es-ES" sz="1800" dirty="0">
                <a:effectLst/>
                <a:latin typeface="Josefin Sans" pitchFamily="2" charset="0"/>
                <a:ea typeface="Calibri" panose="020F0502020204030204" pitchFamily="34" charset="0"/>
              </a:rPr>
              <a:t>Melanie ofrece citas de entre 60 y 90 minutos, lo que da a Josephine tiempo suficiente para hablar de sus problemas. Josephine elige el lugar, que puede variar en cada cita. La relación tarda en crecer y se desarrolla una relación, por lo que puede haber varias citas antes de que se complete el plan de apoyo (plan de acción).</a:t>
            </a:r>
          </a:p>
          <a:p>
            <a:pPr>
              <a:lnSpc>
                <a:spcPct val="150000"/>
              </a:lnSpc>
              <a:spcAft>
                <a:spcPts val="600"/>
              </a:spcAft>
            </a:pPr>
            <a:r>
              <a:rPr lang="es-ES" sz="1800" dirty="0">
                <a:ln>
                  <a:noFill/>
                </a:ln>
                <a:effectLst>
                  <a:outerShdw blurRad="38100" dist="19050" dir="2700000" algn="tl">
                    <a:schemeClr val="dk1">
                      <a:alpha val="40000"/>
                    </a:schemeClr>
                  </a:outerShdw>
                </a:effectLst>
                <a:latin typeface="Josefin Sans" pitchFamily="2" charset="0"/>
                <a:ea typeface="Calibri" panose="020F0502020204030204" pitchFamily="34" charset="0"/>
                <a:cs typeface="Calibri" panose="020F0502020204030204" pitchFamily="34" charset="0"/>
              </a:rPr>
              <a:t>Durante las citas Josephine y Melanie hablan de:</a:t>
            </a:r>
          </a:p>
          <a:p>
            <a:pPr marL="285750" indent="-285750">
              <a:lnSpc>
                <a:spcPct val="150000"/>
              </a:lnSpc>
              <a:spcAft>
                <a:spcPts val="600"/>
              </a:spcAft>
              <a:buFont typeface="Arial" panose="020B0604020202020204" pitchFamily="34" charset="0"/>
              <a:buChar char="•"/>
            </a:pPr>
            <a:r>
              <a:rPr lang="es-ES" sz="1800" dirty="0">
                <a:effectLst/>
                <a:latin typeface="Josefin Sans" pitchFamily="2" charset="0"/>
                <a:ea typeface="Calibri" panose="020F0502020204030204" pitchFamily="34" charset="0"/>
                <a:cs typeface="Calibri" panose="020F0502020204030204" pitchFamily="34" charset="0"/>
              </a:rPr>
              <a:t>Josephine se siente a menudo deprimida y no sabe qué más hacer que acudir al médico de cabecera. </a:t>
            </a:r>
          </a:p>
          <a:p>
            <a:pPr marL="285750" indent="-285750">
              <a:lnSpc>
                <a:spcPct val="150000"/>
              </a:lnSpc>
              <a:spcAft>
                <a:spcPts val="600"/>
              </a:spcAft>
              <a:buFont typeface="Arial" panose="020B0604020202020204" pitchFamily="34" charset="0"/>
              <a:buChar char="•"/>
            </a:pPr>
            <a:r>
              <a:rPr lang="es-ES" sz="1800" dirty="0">
                <a:effectLst/>
                <a:latin typeface="Josefin Sans" pitchFamily="2" charset="0"/>
                <a:ea typeface="Calibri" panose="020F0502020204030204" pitchFamily="34" charset="0"/>
                <a:cs typeface="Calibri" panose="020F0502020204030204" pitchFamily="34" charset="0"/>
              </a:rPr>
              <a:t>Se siente socialmente aislada y a veces abrumada por sus sentimientos.</a:t>
            </a:r>
          </a:p>
          <a:p>
            <a:pPr marL="285750" indent="-285750">
              <a:lnSpc>
                <a:spcPct val="150000"/>
              </a:lnSpc>
              <a:spcAft>
                <a:spcPts val="600"/>
              </a:spcAft>
              <a:buFont typeface="Arial" panose="020B0604020202020204" pitchFamily="34" charset="0"/>
              <a:buChar char="•"/>
            </a:pPr>
            <a:r>
              <a:rPr lang="es-ES" sz="1800" dirty="0">
                <a:effectLst/>
                <a:latin typeface="Josefin Sans" pitchFamily="2" charset="0"/>
                <a:ea typeface="Calibri" panose="020F0502020204030204" pitchFamily="34" charset="0"/>
                <a:cs typeface="Calibri" panose="020F0502020204030204" pitchFamily="34" charset="0"/>
              </a:rPr>
              <a:t>Su pareja trabaja y a menudo se siente resentida por estar sola la mayor parte del día. </a:t>
            </a:r>
          </a:p>
          <a:p>
            <a:pPr marL="285750" indent="-285750">
              <a:lnSpc>
                <a:spcPct val="150000"/>
              </a:lnSpc>
              <a:spcAft>
                <a:spcPts val="600"/>
              </a:spcAft>
              <a:buFont typeface="Arial" panose="020B0604020202020204" pitchFamily="34" charset="0"/>
              <a:buChar char="•"/>
            </a:pPr>
            <a:r>
              <a:rPr lang="es-ES" sz="1800" dirty="0">
                <a:effectLst/>
                <a:latin typeface="Josefin Sans" pitchFamily="2" charset="0"/>
                <a:ea typeface="Calibri" panose="020F0502020204030204" pitchFamily="34" charset="0"/>
                <a:cs typeface="Calibri" panose="020F0502020204030204" pitchFamily="34" charset="0"/>
              </a:rPr>
              <a:t>Le gustaría comer más sano y ser más activa, su aumento de peso la hace sentirse deprimida y cohibida para salir.</a:t>
            </a:r>
          </a:p>
          <a:p>
            <a:pPr marL="285750" indent="-285750">
              <a:lnSpc>
                <a:spcPct val="150000"/>
              </a:lnSpc>
              <a:spcAft>
                <a:spcPts val="600"/>
              </a:spcAft>
              <a:buFont typeface="Arial" panose="020B0604020202020204" pitchFamily="34" charset="0"/>
              <a:buChar char="•"/>
            </a:pPr>
            <a:r>
              <a:rPr lang="en-GB" sz="1800" dirty="0">
                <a:effectLst/>
                <a:latin typeface="Josefin Sans" pitchFamily="2" charset="0"/>
                <a:ea typeface="Calibri" panose="020F0502020204030204" pitchFamily="34" charset="0"/>
                <a:cs typeface="Calibri" panose="020F0502020204030204" pitchFamily="34" charset="0"/>
              </a:rPr>
              <a:t>Tiene </a:t>
            </a:r>
            <a:r>
              <a:rPr lang="en-GB" sz="1800" dirty="0" err="1">
                <a:effectLst/>
                <a:latin typeface="Josefin Sans" pitchFamily="2" charset="0"/>
                <a:ea typeface="Calibri" panose="020F0502020204030204" pitchFamily="34" charset="0"/>
                <a:cs typeface="Calibri" panose="020F0502020204030204" pitchFamily="34" charset="0"/>
              </a:rPr>
              <a:t>problemas</a:t>
            </a:r>
            <a:r>
              <a:rPr lang="en-GB" sz="1800" dirty="0">
                <a:effectLst/>
                <a:latin typeface="Josefin Sans" pitchFamily="2" charset="0"/>
                <a:ea typeface="Calibri" panose="020F0502020204030204" pitchFamily="34" charset="0"/>
                <a:cs typeface="Calibri" panose="020F0502020204030204" pitchFamily="34" charset="0"/>
              </a:rPr>
              <a:t> para </a:t>
            </a:r>
            <a:r>
              <a:rPr lang="en-GB" sz="1800" dirty="0" err="1">
                <a:effectLst/>
                <a:latin typeface="Josefin Sans" pitchFamily="2" charset="0"/>
                <a:ea typeface="Calibri" panose="020F0502020204030204" pitchFamily="34" charset="0"/>
                <a:cs typeface="Calibri" panose="020F0502020204030204" pitchFamily="34" charset="0"/>
              </a:rPr>
              <a:t>dormir</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50000"/>
              </a:lnSpc>
              <a:spcAft>
                <a:spcPts val="800"/>
              </a:spcAft>
              <a:buFont typeface="Arial" panose="020B0604020202020204" pitchFamily="34" charset="0"/>
              <a:buChar char="•"/>
              <a:tabLst>
                <a:tab pos="457200" algn="l"/>
              </a:tabLst>
            </a:pPr>
            <a:r>
              <a:rPr lang="es-ES" sz="1800" dirty="0">
                <a:effectLst/>
                <a:latin typeface="Josefin Sans" pitchFamily="2" charset="0"/>
                <a:ea typeface="Calibri" panose="020F0502020204030204" pitchFamily="34" charset="0"/>
                <a:cs typeface="Calibri" panose="020F0502020204030204" pitchFamily="34" charset="0"/>
              </a:rPr>
              <a:t>Se ha enemistado con parte de su familia, lo que aumenta su sensación de aislamiento.</a:t>
            </a:r>
          </a:p>
          <a:p>
            <a:pPr hangingPunct="0">
              <a:lnSpc>
                <a:spcPct val="150000"/>
              </a:lnSpc>
              <a:spcAft>
                <a:spcPts val="800"/>
              </a:spcAft>
            </a:pPr>
            <a:r>
              <a:rPr lang="en-GB" sz="1800" dirty="0">
                <a:effectLst/>
                <a:latin typeface="Josefin Sans" pitchFamily="2" charset="0"/>
                <a:ea typeface="Calibri" panose="020F0502020204030204" pitchFamily="34" charset="0"/>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n-GB" sz="1800" dirty="0">
                <a:effectLst/>
                <a:latin typeface="Calibri" panose="020F0502020204030204" pitchFamily="34" charset="0"/>
                <a:ea typeface="+mn-ea"/>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5" name="Picture 4" descr="Icon&#10;&#10;Description automatically generated with low confidence">
            <a:extLst>
              <a:ext uri="{FF2B5EF4-FFF2-40B4-BE49-F238E27FC236}">
                <a16:creationId xmlns:a16="http://schemas.microsoft.com/office/drawing/2014/main" id="{D4301299-1387-4D17-AC25-EA9B289A8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780" y="3972647"/>
            <a:ext cx="3629759" cy="2387470"/>
          </a:xfrm>
          <a:prstGeom prst="rect">
            <a:avLst/>
          </a:prstGeom>
        </p:spPr>
      </p:pic>
    </p:spTree>
    <p:extLst>
      <p:ext uri="{BB962C8B-B14F-4D97-AF65-F5344CB8AC3E}">
        <p14:creationId xmlns:p14="http://schemas.microsoft.com/office/powerpoint/2010/main" val="15739972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363557" y="305084"/>
            <a:ext cx="10512420" cy="729873"/>
          </a:xfrm>
        </p:spPr>
        <p:txBody>
          <a:bodyPr/>
          <a:lstStyle/>
          <a:p>
            <a:pPr algn="ctr"/>
            <a:r>
              <a:rPr lang="es-ES" sz="4400" dirty="0"/>
              <a:t>Plan de acción/apoyo a la prescripción social</a:t>
            </a:r>
            <a:endParaRPr lang="en-US" sz="44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363556" y="1085781"/>
            <a:ext cx="11266969" cy="5035953"/>
          </a:xfrm>
        </p:spPr>
        <p:txBody>
          <a:bodyPr numCol="2" spcCol="180000">
            <a:normAutofit fontScale="25000" lnSpcReduction="20000"/>
          </a:bodyPr>
          <a:lstStyle/>
          <a:p>
            <a:pPr lvl="0" algn="just" hangingPunct="0">
              <a:lnSpc>
                <a:spcPct val="150000"/>
              </a:lnSpc>
              <a:spcAft>
                <a:spcPts val="800"/>
              </a:spcAft>
              <a:tabLst>
                <a:tab pos="457200" algn="l"/>
              </a:tabLst>
            </a:pPr>
            <a:r>
              <a:rPr lang="en-GB" sz="5200" dirty="0">
                <a:solidFill>
                  <a:srgbClr val="002060"/>
                </a:solidFill>
                <a:effectLst>
                  <a:outerShdw blurRad="38100" dist="38100" dir="2700000" algn="tl">
                    <a:srgbClr val="000000">
                      <a:alpha val="43137"/>
                    </a:srgbClr>
                  </a:outerShdw>
                </a:effectLst>
                <a:latin typeface="Josefin Sans" pitchFamily="2" charset="0"/>
                <a:ea typeface="Calibri" panose="020F0502020204030204" pitchFamily="34" charset="0"/>
                <a:cs typeface="Calibri" panose="020F0502020204030204" pitchFamily="34" charset="0"/>
              </a:rPr>
              <a:t>Plan de </a:t>
            </a:r>
            <a:r>
              <a:rPr lang="en-GB" sz="5200" dirty="0" err="1">
                <a:solidFill>
                  <a:srgbClr val="002060"/>
                </a:solidFill>
                <a:effectLst>
                  <a:outerShdw blurRad="38100" dist="38100" dir="2700000" algn="tl">
                    <a:srgbClr val="000000">
                      <a:alpha val="43137"/>
                    </a:srgbClr>
                  </a:outerShdw>
                </a:effectLst>
                <a:latin typeface="Josefin Sans" pitchFamily="2" charset="0"/>
                <a:ea typeface="Calibri" panose="020F0502020204030204" pitchFamily="34" charset="0"/>
                <a:cs typeface="Calibri" panose="020F0502020204030204" pitchFamily="34" charset="0"/>
              </a:rPr>
              <a:t>apoyo</a:t>
            </a:r>
            <a:endParaRPr lang="en-GB" sz="5200" dirty="0">
              <a:solidFill>
                <a:srgbClr val="002060"/>
              </a:solidFill>
              <a:effectLst>
                <a:outerShdw blurRad="38100" dist="38100" dir="2700000" algn="tl">
                  <a:srgbClr val="000000">
                    <a:alpha val="43137"/>
                  </a:srgbClr>
                </a:outerShdw>
              </a:effectLst>
              <a:latin typeface="Josefin Sans" pitchFamily="2" charset="0"/>
              <a:ea typeface="Calibri" panose="020F0502020204030204" pitchFamily="34" charset="0"/>
              <a:cs typeface="Calibri" panose="020F0502020204030204" pitchFamily="34" charset="0"/>
            </a:endParaRPr>
          </a:p>
          <a:p>
            <a:pPr lvl="0" algn="just" hangingPunct="0">
              <a:lnSpc>
                <a:spcPct val="170000"/>
              </a:lnSpc>
              <a:spcAft>
                <a:spcPts val="800"/>
              </a:spcAft>
              <a:tabLst>
                <a:tab pos="457200" algn="l"/>
              </a:tabLst>
            </a:pPr>
            <a:r>
              <a:rPr lang="es-ES" sz="5200" dirty="0">
                <a:effectLst/>
                <a:latin typeface="Josefin Sans" pitchFamily="2" charset="0"/>
                <a:ea typeface="Calibri" panose="020F0502020204030204" pitchFamily="34" charset="0"/>
                <a:cs typeface="Calibri" panose="020F0502020204030204" pitchFamily="34" charset="0"/>
              </a:rPr>
              <a:t>Melanie guía a Josephine a través de las herramientas de bienestar y juntas crean un plan de bienestar que Josephine puede llevar a cabo cuando empieza a sentirse mal, lo que le ayuda a sentirse más en control de su salud mental y menos dependiente del médico de cabecera</a:t>
            </a:r>
            <a:r>
              <a:rPr lang="en-GB" sz="5200" dirty="0">
                <a:effectLst/>
                <a:latin typeface="Josefin Sans" pitchFamily="2" charset="0"/>
                <a:ea typeface="Calibri" panose="020F0502020204030204" pitchFamily="34" charset="0"/>
                <a:cs typeface="Calibri" panose="020F0502020204030204" pitchFamily="34" charset="0"/>
              </a:rPr>
              <a:t>.      </a:t>
            </a:r>
            <a:endParaRPr lang="en-GB" sz="5200" dirty="0">
              <a:effectLst/>
              <a:latin typeface="Josefin Sans" pitchFamily="2" charset="0"/>
              <a:ea typeface="Calibri" panose="020F0502020204030204" pitchFamily="34" charset="0"/>
              <a:cs typeface="Times New Roman" panose="02020603050405020304" pitchFamily="18" charset="0"/>
            </a:endParaRPr>
          </a:p>
          <a:p>
            <a:pPr marL="342900" lvl="0" indent="-342900" algn="just" hangingPunct="0">
              <a:lnSpc>
                <a:spcPct val="170000"/>
              </a:lnSpc>
              <a:spcAft>
                <a:spcPts val="800"/>
              </a:spcAft>
              <a:buFont typeface="Arial" panose="020B0604020202020204" pitchFamily="34" charset="0"/>
              <a:buChar char="•"/>
              <a:tabLst>
                <a:tab pos="457200" algn="l"/>
              </a:tabLst>
            </a:pPr>
            <a:r>
              <a:rPr lang="es-ES" sz="5200" dirty="0">
                <a:effectLst/>
                <a:latin typeface="Josefin Sans" pitchFamily="2" charset="0"/>
                <a:ea typeface="Calibri" panose="020F0502020204030204" pitchFamily="34" charset="0"/>
                <a:cs typeface="Calibri" panose="020F0502020204030204" pitchFamily="34" charset="0"/>
              </a:rPr>
              <a:t>Buscar grupos comunitarios y aficiones que interesen a Josefina para que pueda crear una red social y reducir su aislamiento social</a:t>
            </a:r>
            <a:r>
              <a:rPr lang="en-GB" sz="5200" dirty="0">
                <a:effectLst/>
                <a:latin typeface="Josefin Sans" pitchFamily="2" charset="0"/>
                <a:ea typeface="Calibri" panose="020F0502020204030204" pitchFamily="34" charset="0"/>
                <a:cs typeface="Calibri" panose="020F0502020204030204" pitchFamily="34" charset="0"/>
              </a:rPr>
              <a:t>. </a:t>
            </a:r>
            <a:endParaRPr lang="en-GB" sz="5200" dirty="0">
              <a:effectLst/>
              <a:latin typeface="Josefin Sans" pitchFamily="2" charset="0"/>
              <a:ea typeface="Calibri" panose="020F0502020204030204" pitchFamily="34" charset="0"/>
              <a:cs typeface="Times New Roman" panose="02020603050405020304" pitchFamily="18" charset="0"/>
            </a:endParaRPr>
          </a:p>
          <a:p>
            <a:pPr marL="342900" lvl="0" indent="-342900" algn="just" hangingPunct="0">
              <a:lnSpc>
                <a:spcPct val="170000"/>
              </a:lnSpc>
              <a:spcAft>
                <a:spcPts val="800"/>
              </a:spcAft>
              <a:buFont typeface="Arial" panose="020B0604020202020204" pitchFamily="34" charset="0"/>
              <a:buChar char="•"/>
              <a:tabLst>
                <a:tab pos="457200" algn="l"/>
              </a:tabLst>
            </a:pPr>
            <a:r>
              <a:rPr lang="es-ES" sz="5200" dirty="0">
                <a:effectLst/>
                <a:latin typeface="Josefin Sans" pitchFamily="2" charset="0"/>
                <a:ea typeface="Calibri" panose="020F0502020204030204" pitchFamily="34" charset="0"/>
                <a:cs typeface="Calibri" panose="020F0502020204030204" pitchFamily="34" charset="0"/>
              </a:rPr>
              <a:t>Reevaluar el derecho a las prestaciones y remitir a Josephine a la Agencia de Asesoramiento Independiente para que reciba asesoramiento financiero</a:t>
            </a:r>
            <a:r>
              <a:rPr lang="en-GB" sz="5200" dirty="0">
                <a:effectLst/>
                <a:latin typeface="Josefin Sans" pitchFamily="2" charset="0"/>
                <a:ea typeface="Calibri" panose="020F0502020204030204" pitchFamily="34" charset="0"/>
                <a:cs typeface="Calibri" panose="020F0502020204030204" pitchFamily="34" charset="0"/>
              </a:rPr>
              <a:t>.</a:t>
            </a:r>
            <a:endParaRPr lang="en-GB" sz="5200" dirty="0">
              <a:effectLst/>
              <a:latin typeface="Josefin Sans" pitchFamily="2" charset="0"/>
              <a:ea typeface="Calibri" panose="020F0502020204030204" pitchFamily="34" charset="0"/>
              <a:cs typeface="Times New Roman" panose="02020603050405020304" pitchFamily="18" charset="0"/>
            </a:endParaRPr>
          </a:p>
          <a:p>
            <a:pPr marL="342900" lvl="0" indent="-342900" algn="just" hangingPunct="0">
              <a:lnSpc>
                <a:spcPct val="170000"/>
              </a:lnSpc>
              <a:spcAft>
                <a:spcPts val="800"/>
              </a:spcAft>
              <a:buFont typeface="Arial" panose="020B0604020202020204" pitchFamily="34" charset="0"/>
              <a:buChar char="•"/>
              <a:tabLst>
                <a:tab pos="457200" algn="l"/>
              </a:tabLst>
            </a:pPr>
            <a:r>
              <a:rPr lang="es-ES" sz="5200" dirty="0">
                <a:effectLst/>
                <a:latin typeface="Josefin Sans" pitchFamily="2" charset="0"/>
                <a:ea typeface="Calibri" panose="020F0502020204030204" pitchFamily="34" charset="0"/>
                <a:cs typeface="Calibri" panose="020F0502020204030204" pitchFamily="34" charset="0"/>
              </a:rPr>
              <a:t>Trabajar con el asesor de Opciones Saludables dentro de la consulta para que le ayude con nuevos factores de estilo de vida y a ser más sano y feliz, y a reducir la dependencia del médico de cabecera y de la medicación.</a:t>
            </a:r>
            <a:r>
              <a:rPr lang="en-GB" sz="5200" dirty="0">
                <a:effectLst/>
                <a:latin typeface="Josefin Sans" pitchFamily="2" charset="0"/>
                <a:ea typeface="Calibri" panose="020F0502020204030204" pitchFamily="34" charset="0"/>
                <a:cs typeface="Calibri" panose="020F0502020204030204" pitchFamily="34" charset="0"/>
              </a:rPr>
              <a:t>. </a:t>
            </a:r>
            <a:endParaRPr lang="en-GB" sz="5200" dirty="0">
              <a:effectLst/>
              <a:latin typeface="Josefin Sans" pitchFamily="2" charset="0"/>
              <a:ea typeface="Calibri" panose="020F0502020204030204" pitchFamily="34" charset="0"/>
              <a:cs typeface="Times New Roman" panose="02020603050405020304" pitchFamily="18" charset="0"/>
            </a:endParaRPr>
          </a:p>
          <a:p>
            <a:pPr algn="just" hangingPunct="0">
              <a:lnSpc>
                <a:spcPct val="170000"/>
              </a:lnSpc>
              <a:spcAft>
                <a:spcPts val="800"/>
              </a:spcAft>
            </a:pPr>
            <a:r>
              <a:rPr lang="en-GB" sz="5200" dirty="0">
                <a:effectLst/>
                <a:latin typeface="Josefin Sans" pitchFamily="2" charset="0"/>
                <a:ea typeface="Calibri" panose="020F0502020204030204" pitchFamily="34" charset="0"/>
                <a:cs typeface="Calibri" panose="020F0502020204030204" pitchFamily="34" charset="0"/>
              </a:rPr>
              <a:t> </a:t>
            </a:r>
          </a:p>
          <a:p>
            <a:pPr algn="just">
              <a:lnSpc>
                <a:spcPct val="170000"/>
              </a:lnSpc>
            </a:pPr>
            <a:endParaRPr lang="en-GB" sz="5200" dirty="0">
              <a:latin typeface="Josefin Sans" pitchFamily="2" charset="0"/>
              <a:cs typeface="Times New Roman" panose="02020603050405020304" pitchFamily="18" charset="0"/>
            </a:endParaRPr>
          </a:p>
          <a:p>
            <a:pPr algn="just">
              <a:lnSpc>
                <a:spcPct val="170000"/>
              </a:lnSpc>
            </a:pPr>
            <a:r>
              <a:rPr lang="en-GB" sz="5200" dirty="0">
                <a:latin typeface="Josefin Sans" pitchFamily="2" charset="0"/>
                <a:cs typeface="Times New Roman" panose="02020603050405020304" pitchFamily="18" charset="0"/>
              </a:rPr>
              <a:t> </a:t>
            </a:r>
            <a:r>
              <a:rPr lang="es-ES" sz="5200" b="1" kern="1200" dirty="0">
                <a:ln>
                  <a:noFill/>
                </a:ln>
                <a:effectLst>
                  <a:outerShdw blurRad="38100" dist="19050" dir="2700000" algn="tl">
                    <a:schemeClr val="dk1">
                      <a:alpha val="40000"/>
                    </a:schemeClr>
                  </a:outerShdw>
                </a:effectLst>
                <a:latin typeface="Josefin Sans" pitchFamily="2" charset="0"/>
              </a:rPr>
              <a:t>¿A qué servicios, grupos y actividades ha podido acceder Josephine? </a:t>
            </a:r>
            <a:endParaRPr lang="en-GB" sz="5200" b="1" dirty="0">
              <a:effectLst/>
              <a:latin typeface="Josefin Sans" pitchFamily="2" charset="0"/>
              <a:ea typeface="Times New Roman" panose="02020603050405020304" pitchFamily="18" charset="0"/>
            </a:endParaRPr>
          </a:p>
          <a:p>
            <a:pPr marL="685800" lvl="0" indent="-685800" algn="just">
              <a:lnSpc>
                <a:spcPct val="170000"/>
              </a:lnSpc>
              <a:buFont typeface="Arial" panose="020B0604020202020204" pitchFamily="34" charset="0"/>
              <a:buChar char="•"/>
            </a:pPr>
            <a:r>
              <a:rPr lang="es-ES" sz="5200" kern="1200" dirty="0">
                <a:effectLst/>
                <a:latin typeface="Josefin Sans" pitchFamily="2" charset="0"/>
              </a:rPr>
              <a:t>Es socia del centro de ocio local, asiste a sesiones semanales de mujeres en la piscina</a:t>
            </a:r>
            <a:r>
              <a:rPr lang="en-GB" sz="5200" kern="1200" dirty="0">
                <a:effectLst/>
                <a:latin typeface="Josefin Sans" pitchFamily="2" charset="0"/>
              </a:rPr>
              <a:t>. </a:t>
            </a:r>
            <a:endParaRPr lang="en-GB" sz="5200" dirty="0">
              <a:latin typeface="Josefin Sans" pitchFamily="2" charset="0"/>
            </a:endParaRPr>
          </a:p>
          <a:p>
            <a:pPr marL="685800" lvl="0" indent="-685800" algn="just">
              <a:lnSpc>
                <a:spcPct val="170000"/>
              </a:lnSpc>
              <a:buFont typeface="Arial" panose="020B0604020202020204" pitchFamily="34" charset="0"/>
              <a:buChar char="•"/>
            </a:pPr>
            <a:r>
              <a:rPr lang="es-ES" sz="5200" kern="1800" spc="75" dirty="0">
                <a:effectLst/>
                <a:latin typeface="Josefin Sans" pitchFamily="2" charset="0"/>
                <a:ea typeface="Times New Roman" panose="02020603050405020304" pitchFamily="18" charset="0"/>
              </a:rPr>
              <a:t>Terapia hablada: con un servicio de asesoramiento comunitario </a:t>
            </a:r>
          </a:p>
          <a:p>
            <a:pPr marL="685800" lvl="0" indent="-685800" algn="just">
              <a:lnSpc>
                <a:spcPct val="170000"/>
              </a:lnSpc>
              <a:buFont typeface="Arial" panose="020B0604020202020204" pitchFamily="34" charset="0"/>
              <a:buChar char="•"/>
            </a:pPr>
            <a:r>
              <a:rPr lang="es-ES" sz="5200" dirty="0">
                <a:latin typeface="Josefin Sans" pitchFamily="2" charset="0"/>
                <a:ea typeface="Times New Roman" panose="02020603050405020304" pitchFamily="18" charset="0"/>
              </a:rPr>
              <a:t>Grupo de Apoyo a la Salud Mental que se reúne mensualmente en un hotel local - facilitado por la Organización Regional de Voluntarios</a:t>
            </a:r>
          </a:p>
          <a:p>
            <a:pPr marL="685800" lvl="0" indent="-685800" algn="just">
              <a:lnSpc>
                <a:spcPct val="170000"/>
              </a:lnSpc>
              <a:buFont typeface="Arial" panose="020B0604020202020204" pitchFamily="34" charset="0"/>
              <a:buChar char="•"/>
            </a:pPr>
            <a:r>
              <a:rPr lang="es-ES" sz="5200" dirty="0">
                <a:effectLst/>
                <a:latin typeface="Josefin Sans" pitchFamily="2" charset="0"/>
                <a:ea typeface="Times New Roman" panose="02020603050405020304" pitchFamily="18" charset="0"/>
              </a:rPr>
              <a:t> Un club de lectura local y se hizo miembro de la biblioteca, y utiliza los ordenadores portátiles y los recursos informáticos disponibles.</a:t>
            </a:r>
          </a:p>
          <a:p>
            <a:pPr algn="just" hangingPunct="0">
              <a:lnSpc>
                <a:spcPct val="170000"/>
              </a:lnSpc>
              <a:spcAft>
                <a:spcPts val="800"/>
              </a:spcAft>
            </a:pPr>
            <a:r>
              <a:rPr lang="en-GB" sz="4800" dirty="0">
                <a:effectLst/>
                <a:latin typeface="Josefin Sans" pitchFamily="2" charset="0"/>
                <a:ea typeface="Times New Roman" panose="02020603050405020304" pitchFamily="18" charset="0"/>
                <a:cs typeface="Calibri" panose="020F0502020204030204" pitchFamily="34" charset="0"/>
              </a:rPr>
              <a:t> </a:t>
            </a:r>
            <a:endParaRPr lang="en-GB" sz="48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hangingPunct="0">
              <a:lnSpc>
                <a:spcPct val="150000"/>
              </a:lnSpc>
              <a:spcAft>
                <a:spcPts val="800"/>
              </a:spcAft>
            </a:pPr>
            <a:r>
              <a:rPr lang="en-GB" sz="1800" dirty="0">
                <a:effectLst/>
                <a:latin typeface="Josefin Sans" pitchFamily="2" charset="0"/>
                <a:ea typeface="Calibri" panose="020F0502020204030204" pitchFamily="34" charset="0"/>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n-GB" sz="1800" dirty="0">
                <a:effectLst/>
                <a:latin typeface="Calibri" panose="020F0502020204030204" pitchFamily="34" charset="0"/>
                <a:ea typeface="+mn-ea"/>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spTree>
    <p:extLst>
      <p:ext uri="{BB962C8B-B14F-4D97-AF65-F5344CB8AC3E}">
        <p14:creationId xmlns:p14="http://schemas.microsoft.com/office/powerpoint/2010/main" val="40132924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29967"/>
            <a:ext cx="10512420" cy="729873"/>
          </a:xfrm>
        </p:spPr>
        <p:txBody>
          <a:bodyPr/>
          <a:lstStyle/>
          <a:p>
            <a:pPr algn="ctr"/>
            <a:r>
              <a:rPr lang="es-ES" dirty="0"/>
              <a:t>Revisión del plan de apoyo a la prescripción social</a:t>
            </a:r>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259840"/>
            <a:ext cx="10695744" cy="5289898"/>
          </a:xfrm>
        </p:spPr>
        <p:txBody>
          <a:bodyPr numCol="2" spcCol="108000">
            <a:normAutofit fontScale="25000" lnSpcReduction="20000"/>
          </a:bodyPr>
          <a:lstStyle/>
          <a:p>
            <a:pPr hangingPunct="0">
              <a:lnSpc>
                <a:spcPct val="170000"/>
              </a:lnSpc>
              <a:spcAft>
                <a:spcPts val="800"/>
              </a:spcAft>
            </a:pPr>
            <a:r>
              <a:rPr lang="es-ES" sz="5600" dirty="0">
                <a:effectLst/>
                <a:latin typeface="Josefin Sans" pitchFamily="2" charset="0"/>
                <a:ea typeface="Calibri" panose="020F0502020204030204" pitchFamily="34" charset="0"/>
              </a:rPr>
              <a:t>Josephine sigue en contacto con Melanie, está haciendo ejercicio, aprendiendo nuevas habilidades y ha conocido a gente nueva en el centro de ocio y en el club de lectura. Está pensando en una revisión de la medicación con su médico de cabecera, para considerar la posibilidad de reducir su consumo de medicamentos. Asiste a un grupo de apoyo con una organización de voluntarios regional y a sesiones individuales con un servicio de asesoramiento comunitario para ayudarla con su depresión. En general, sus relaciones han mejorado, duerme mejor y se ha convertido en una versión más sana y feliz de sí misma. </a:t>
            </a:r>
          </a:p>
          <a:p>
            <a:pPr hangingPunct="0">
              <a:lnSpc>
                <a:spcPct val="170000"/>
              </a:lnSpc>
              <a:spcAft>
                <a:spcPts val="800"/>
              </a:spcAft>
            </a:pP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El apoyo de la prescripción social puede adaptarse a los cambios y acontecimientos de la situación, para algunos puede haber períodos de recaída en hábitos poco saludables, pero la continuidad de la atención personalizada del trabajador de enlace, junto con las estrategias aprendidas, permiten al usuario del servicio mantener las opciones de estilo de vida saludable y sus beneficios. Los planes de apoyo pueden cambiar en consecuencia, hay un seguimiento regular con los profesionales de la salud que pueden enlazar con el trabajador de enlace, esta cadena de comunicación es para el beneficio de todos los involucrados. </a:t>
            </a:r>
          </a:p>
          <a:p>
            <a:pPr hangingPunct="0">
              <a:lnSpc>
                <a:spcPct val="170000"/>
              </a:lnSpc>
              <a:spcAft>
                <a:spcPts val="800"/>
              </a:spcAft>
            </a:pPr>
            <a:r>
              <a:rPr lang="es-ES" sz="4400" dirty="0">
                <a:effectLst/>
                <a:latin typeface="Josefin Sans" pitchFamily="2" charset="0"/>
                <a:ea typeface="Calibri" panose="020F0502020204030204" pitchFamily="34" charset="0"/>
                <a:cs typeface="Times New Roman" panose="02020603050405020304" pitchFamily="18" charset="0"/>
              </a:rPr>
              <a:t>Para ver perspectivas similares, explore el siguiente enlace:</a:t>
            </a:r>
          </a:p>
          <a:p>
            <a:pPr hangingPunct="0">
              <a:lnSpc>
                <a:spcPct val="170000"/>
              </a:lnSpc>
              <a:spcAft>
                <a:spcPts val="800"/>
              </a:spcAft>
            </a:pPr>
            <a:r>
              <a:rPr lang="en-GB" sz="4400" dirty="0">
                <a:hlinkClick r:id="rId2"/>
              </a:rPr>
              <a:t>Co-Design and Co-Delivery: The Benefits of Integration From the Family Caregiver’s Perspective (ijic.org)</a:t>
            </a:r>
            <a:endParaRPr lang="en-GB" sz="4400" dirty="0">
              <a:effectLst/>
              <a:latin typeface="Josefin Sans" pitchFamily="2" charset="0"/>
              <a:ea typeface="Calibri" panose="020F0502020204030204" pitchFamily="34" charset="0"/>
              <a:cs typeface="Times New Roman" panose="02020603050405020304" pitchFamily="18" charset="0"/>
            </a:endParaRPr>
          </a:p>
          <a:p>
            <a:pPr hangingPunct="0">
              <a:lnSpc>
                <a:spcPct val="150000"/>
              </a:lnSpc>
              <a:spcAft>
                <a:spcPts val="800"/>
              </a:spcAft>
            </a:pPr>
            <a:r>
              <a:rPr lang="en-GB" sz="1800" dirty="0">
                <a:effectLst/>
                <a:latin typeface="Josefin Sans" pitchFamily="2" charset="0"/>
                <a:ea typeface="Calibri" panose="020F0502020204030204" pitchFamily="34" charset="0"/>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n-GB" sz="1800" dirty="0">
                <a:effectLst/>
                <a:latin typeface="Calibri" panose="020F0502020204030204" pitchFamily="34" charset="0"/>
                <a:ea typeface="+mn-ea"/>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5" name="Picture 4" descr="Icon&#10;&#10;Description automatically generated with low confidence">
            <a:extLst>
              <a:ext uri="{FF2B5EF4-FFF2-40B4-BE49-F238E27FC236}">
                <a16:creationId xmlns:a16="http://schemas.microsoft.com/office/drawing/2014/main" id="{D4301299-1387-4D17-AC25-EA9B289A84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1597" y="4997860"/>
            <a:ext cx="1879284" cy="1374231"/>
          </a:xfrm>
          <a:prstGeom prst="rect">
            <a:avLst/>
          </a:prstGeom>
        </p:spPr>
      </p:pic>
    </p:spTree>
    <p:extLst>
      <p:ext uri="{BB962C8B-B14F-4D97-AF65-F5344CB8AC3E}">
        <p14:creationId xmlns:p14="http://schemas.microsoft.com/office/powerpoint/2010/main" val="2319178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98207D-76C5-DF03-49FC-9E941DE3F4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8311" y="3107236"/>
            <a:ext cx="3351017" cy="2329626"/>
          </a:xfrm>
          <a:prstGeom prst="rect">
            <a:avLst/>
          </a:prstGeom>
          <a:noFill/>
          <a:ln>
            <a:noFill/>
          </a:ln>
        </p:spPr>
      </p:pic>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66797"/>
            <a:ext cx="10695744" cy="729873"/>
          </a:xfrm>
        </p:spPr>
        <p:txBody>
          <a:bodyPr/>
          <a:lstStyle/>
          <a:p>
            <a:pPr algn="ctr" eaLnBrk="0" fontAlgn="base" hangingPunct="0">
              <a:lnSpc>
                <a:spcPct val="150000"/>
              </a:lnSpc>
              <a:spcAft>
                <a:spcPts val="800"/>
              </a:spcAft>
            </a:pPr>
            <a:r>
              <a:rPr lang="es-ES" sz="28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¿Encaja la prescripción social con la política sanitaria y asistencial en general?      [RAC5]</a:t>
            </a:r>
            <a:r>
              <a:rPr lang="en-GB" sz="2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endParaRPr lang="en-US" sz="24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648691"/>
            <a:ext cx="10695744" cy="4901047"/>
          </a:xfrm>
        </p:spPr>
        <p:txBody>
          <a:bodyPr numCol="2">
            <a:normAutofit fontScale="92500"/>
          </a:bodyPr>
          <a:lstStyle/>
          <a:p>
            <a:pPr>
              <a:lnSpc>
                <a:spcPct val="150000"/>
              </a:lnSpc>
              <a:spcAft>
                <a:spcPts val="800"/>
              </a:spcAft>
            </a:pPr>
            <a:r>
              <a:rPr lang="es-ES" sz="1400" kern="1200" dirty="0">
                <a:effectLst/>
                <a:latin typeface="Josefin Sans" pitchFamily="2" charset="0"/>
                <a:ea typeface="Times New Roman" panose="02020603050405020304" pitchFamily="18" charset="0"/>
                <a:cs typeface="Calibri" panose="020F0502020204030204" pitchFamily="34" charset="0"/>
              </a:rPr>
              <a:t>Las investigaciones realizadas hasta la fecha sugieren que la prescripción social ha permitido mejorar la calidad de vida y el bienestar emocional. Sin embargo, como se ha dicho, la retroalimentación y la evaluación pueden ser difíciles de medir y pueden requerir un enfoque a más largo plazo.  La colaboración entre el SNS y el sector del voluntariado y la comunidad es fundamental para la eficacia de la sanidad y la asistencia</a:t>
            </a:r>
            <a:r>
              <a:rPr lang="en-GB" sz="1400" dirty="0">
                <a:effectLst/>
                <a:latin typeface="Josefin Sans" pitchFamily="2" charset="0"/>
                <a:ea typeface="Times New Roman" panose="02020603050405020304" pitchFamily="18" charset="0"/>
                <a:cs typeface="Calibri" panose="020F0502020204030204" pitchFamily="34" charset="0"/>
              </a:rPr>
              <a:t>. </a:t>
            </a:r>
          </a:p>
          <a:p>
            <a:pPr>
              <a:lnSpc>
                <a:spcPct val="150000"/>
              </a:lnSpc>
              <a:spcAft>
                <a:spcPts val="800"/>
              </a:spcAft>
            </a:pPr>
            <a:r>
              <a:rPr lang="es-ES" sz="1400" dirty="0">
                <a:effectLst/>
                <a:latin typeface="Josefin Sans" pitchFamily="2" charset="0"/>
                <a:ea typeface="Times New Roman" panose="02020603050405020304" pitchFamily="18" charset="0"/>
                <a:cs typeface="Calibri" panose="020F0502020204030204" pitchFamily="34" charset="0"/>
              </a:rPr>
              <a:t>El apoyo político a la prescripción social debe ir acompañado de una financiación adecuada para las organizaciones que reciben derivaciones sociales si se quiere que sea sostenible a largo plazo. El éxito del despliegue de la prescripción social y su impacto dependerá de la escala, la vitalidad y la sostenibilidad del sector del voluntariado y la comunidad, en particular de las organizaciones benéficas más pequeñas que pueden verse muy afectadas por la actual situación de pandemia. </a:t>
            </a: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n-GB" dirty="0">
                <a:latin typeface="Josefin Sans" pitchFamily="2" charset="0"/>
              </a:rPr>
              <a:t>                </a:t>
            </a:r>
          </a:p>
        </p:txBody>
      </p:sp>
      <p:pic>
        <p:nvPicPr>
          <p:cNvPr id="6" name="Picture 5">
            <a:extLst>
              <a:ext uri="{FF2B5EF4-FFF2-40B4-BE49-F238E27FC236}">
                <a16:creationId xmlns:a16="http://schemas.microsoft.com/office/drawing/2014/main" id="{53C06CF1-947A-B5D9-4EE6-44C62BFFC3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58311" y="3429000"/>
            <a:ext cx="2633031" cy="1874519"/>
          </a:xfrm>
          <a:prstGeom prst="rect">
            <a:avLst/>
          </a:prstGeom>
          <a:noFill/>
          <a:ln>
            <a:noFill/>
          </a:ln>
        </p:spPr>
      </p:pic>
    </p:spTree>
    <p:extLst>
      <p:ext uri="{BB962C8B-B14F-4D97-AF65-F5344CB8AC3E}">
        <p14:creationId xmlns:p14="http://schemas.microsoft.com/office/powerpoint/2010/main" val="11824478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eaLnBrk="0" fontAlgn="base" hangingPunct="0">
              <a:lnSpc>
                <a:spcPct val="150000"/>
              </a:lnSpc>
              <a:spcAft>
                <a:spcPts val="800"/>
              </a:spcAft>
            </a:pPr>
            <a:r>
              <a:rPr lang="es-ES" sz="28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¿Encaja la prescripción social con la política sanitaria y asistencial en general?      [RAC5]</a:t>
            </a:r>
            <a:r>
              <a:rPr lang="en-GB" sz="2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2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endParaRPr lang="en-US" sz="24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648691"/>
            <a:ext cx="10695744" cy="4901047"/>
          </a:xfrm>
        </p:spPr>
        <p:txBody>
          <a:bodyPr numCol="2">
            <a:normAutofit fontScale="77500" lnSpcReduction="20000"/>
          </a:bodyPr>
          <a:lstStyle/>
          <a:p>
            <a:pPr lvl="0">
              <a:lnSpc>
                <a:spcPct val="170000"/>
              </a:lnSpc>
            </a:pPr>
            <a:r>
              <a:rPr lang="es-ES" sz="1600" b="1" dirty="0">
                <a:effectLst/>
                <a:latin typeface="Josefin Sans" pitchFamily="2" charset="0"/>
                <a:ea typeface="Calibri" panose="020F0502020204030204" pitchFamily="34" charset="0"/>
                <a:cs typeface="Times New Roman" panose="02020603050405020304" pitchFamily="18" charset="0"/>
              </a:rPr>
              <a:t>¿Cómo puede promover la prescripción social en su papel de:</a:t>
            </a:r>
          </a:p>
          <a:p>
            <a:pPr lvl="0">
              <a:lnSpc>
                <a:spcPct val="170000"/>
              </a:lnSpc>
            </a:pPr>
            <a:r>
              <a:rPr lang="en-GB" sz="1600" dirty="0">
                <a:latin typeface="Josefin Sans" pitchFamily="2" charset="0"/>
                <a:ea typeface="Calibri" panose="020F0502020204030204" pitchFamily="34" charset="0"/>
                <a:cs typeface="Times New Roman" panose="02020603050405020304" pitchFamily="18" charset="0"/>
              </a:rPr>
              <a:t>Médico de cabecera</a:t>
            </a:r>
            <a:r>
              <a:rPr lang="en-GB" sz="1600" dirty="0">
                <a:effectLst/>
                <a:latin typeface="Josefin Sans" pitchFamily="2" charset="0"/>
                <a:ea typeface="Calibri" panose="020F0502020204030204" pitchFamily="34" charset="0"/>
                <a:cs typeface="Times New Roman" panose="02020603050405020304" pitchFamily="18" charset="0"/>
              </a:rPr>
              <a:t>:  </a:t>
            </a:r>
            <a:r>
              <a:rPr lang="en-GB" sz="1600" dirty="0">
                <a:solidFill>
                  <a:srgbClr val="FF0000"/>
                </a:solidFill>
                <a:effectLst/>
                <a:latin typeface="Josefin Sans"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https://www.youtube.com/watch?v=Zr1yKowQlcg</a:t>
            </a:r>
            <a:r>
              <a:rPr lang="en-GB" sz="1600" dirty="0">
                <a:solidFill>
                  <a:srgbClr val="FF0000"/>
                </a:solidFill>
                <a:effectLst/>
                <a:latin typeface="Josefin Sans" pitchFamily="2" charset="0"/>
                <a:ea typeface="Calibri" panose="020F0502020204030204" pitchFamily="34" charset="0"/>
                <a:cs typeface="Times New Roman" panose="02020603050405020304" pitchFamily="18" charset="0"/>
              </a:rPr>
              <a:t> </a:t>
            </a:r>
          </a:p>
          <a:p>
            <a:pPr marL="342900" lvl="0" indent="-342900">
              <a:lnSpc>
                <a:spcPct val="170000"/>
              </a:lnSpc>
              <a:buFont typeface="Symbol" panose="05050102010706020507" pitchFamily="18" charset="2"/>
              <a:buChar char=""/>
            </a:pPr>
            <a:r>
              <a:rPr lang="en-GB" sz="1600" dirty="0" err="1">
                <a:effectLst/>
                <a:latin typeface="Josefin Sans" pitchFamily="2" charset="0"/>
                <a:ea typeface="Calibri" panose="020F0502020204030204" pitchFamily="34" charset="0"/>
                <a:cs typeface="Times New Roman" panose="02020603050405020304" pitchFamily="18" charset="0"/>
              </a:rPr>
              <a:t>Profesionales</a:t>
            </a:r>
            <a:r>
              <a:rPr lang="en-GB" sz="1600" dirty="0">
                <a:effectLst/>
                <a:latin typeface="Josefin Sans" pitchFamily="2" charset="0"/>
                <a:ea typeface="Calibri" panose="020F0502020204030204" pitchFamily="34" charset="0"/>
                <a:cs typeface="Times New Roman" panose="02020603050405020304" pitchFamily="18" charset="0"/>
              </a:rPr>
              <a:t> de la </a:t>
            </a:r>
            <a:r>
              <a:rPr lang="en-GB" sz="1600" dirty="0" err="1">
                <a:effectLst/>
                <a:latin typeface="Josefin Sans" pitchFamily="2" charset="0"/>
                <a:ea typeface="Calibri" panose="020F0502020204030204" pitchFamily="34" charset="0"/>
                <a:cs typeface="Times New Roman" panose="02020603050405020304" pitchFamily="18" charset="0"/>
              </a:rPr>
              <a:t>salud</a:t>
            </a:r>
            <a:r>
              <a:rPr lang="en-GB" sz="1600" dirty="0">
                <a:effectLst/>
                <a:latin typeface="Josefin Sans" pitchFamily="2" charset="0"/>
                <a:ea typeface="Calibri" panose="020F0502020204030204" pitchFamily="34" charset="0"/>
                <a:cs typeface="Times New Roman" panose="02020603050405020304" pitchFamily="18" charset="0"/>
              </a:rPr>
              <a:t>: </a:t>
            </a:r>
            <a:r>
              <a:rPr lang="en-GB" sz="1600" dirty="0" err="1">
                <a:effectLst/>
                <a:latin typeface="Josefin Sans" pitchFamily="2" charset="0"/>
                <a:ea typeface="Calibri" panose="020F0502020204030204" pitchFamily="34" charset="0"/>
                <a:cs typeface="Times New Roman" panose="02020603050405020304" pitchFamily="18" charset="0"/>
              </a:rPr>
              <a:t>terapeutas</a:t>
            </a:r>
            <a:r>
              <a:rPr lang="en-GB" sz="1600" dirty="0">
                <a:effectLst/>
                <a:latin typeface="Josefin Sans" pitchFamily="2" charset="0"/>
                <a:ea typeface="Calibri" panose="020F0502020204030204" pitchFamily="34" charset="0"/>
                <a:cs typeface="Times New Roman" panose="02020603050405020304" pitchFamily="18" charset="0"/>
              </a:rPr>
              <a:t> </a:t>
            </a:r>
            <a:r>
              <a:rPr lang="en-GB" sz="1600" dirty="0" err="1">
                <a:effectLst/>
                <a:latin typeface="Josefin Sans" pitchFamily="2" charset="0"/>
                <a:ea typeface="Calibri" panose="020F0502020204030204" pitchFamily="34" charset="0"/>
                <a:cs typeface="Times New Roman" panose="02020603050405020304" pitchFamily="18" charset="0"/>
              </a:rPr>
              <a:t>ocupacionales</a:t>
            </a:r>
            <a:r>
              <a:rPr lang="en-GB" sz="1600" dirty="0">
                <a:effectLst/>
                <a:latin typeface="Josefin Sans" pitchFamily="2" charset="0"/>
                <a:ea typeface="Calibri" panose="020F0502020204030204" pitchFamily="34" charset="0"/>
                <a:cs typeface="Times New Roman" panose="02020603050405020304" pitchFamily="18" charset="0"/>
              </a:rPr>
              <a:t>, </a:t>
            </a:r>
            <a:r>
              <a:rPr lang="en-GB" sz="1600" dirty="0" err="1">
                <a:effectLst/>
                <a:latin typeface="Josefin Sans" pitchFamily="2" charset="0"/>
                <a:ea typeface="Calibri" panose="020F0502020204030204" pitchFamily="34" charset="0"/>
                <a:cs typeface="Times New Roman" panose="02020603050405020304" pitchFamily="18" charset="0"/>
              </a:rPr>
              <a:t>fisioterapeutas</a:t>
            </a:r>
            <a:r>
              <a:rPr lang="en-GB" sz="1600" dirty="0">
                <a:effectLst/>
                <a:latin typeface="Josefin Sans" pitchFamily="2" charset="0"/>
                <a:ea typeface="Calibri" panose="020F0502020204030204" pitchFamily="34" charset="0"/>
                <a:cs typeface="Times New Roman" panose="02020603050405020304" pitchFamily="18" charset="0"/>
              </a:rPr>
              <a:t>, </a:t>
            </a:r>
            <a:r>
              <a:rPr lang="en-GB" sz="1600" dirty="0" err="1">
                <a:effectLst/>
                <a:latin typeface="Josefin Sans" pitchFamily="2" charset="0"/>
                <a:ea typeface="Calibri" panose="020F0502020204030204" pitchFamily="34" charset="0"/>
                <a:cs typeface="Times New Roman" panose="02020603050405020304" pitchFamily="18" charset="0"/>
              </a:rPr>
              <a:t>enfermeros</a:t>
            </a:r>
            <a:r>
              <a:rPr lang="en-GB" sz="1600" dirty="0">
                <a:effectLst/>
                <a:latin typeface="Josefin Sans" pitchFamily="2" charset="0"/>
                <a:ea typeface="Calibri" panose="020F0502020204030204" pitchFamily="34" charset="0"/>
                <a:cs typeface="Times New Roman" panose="02020603050405020304" pitchFamily="18" charset="0"/>
              </a:rPr>
              <a:t> de </a:t>
            </a:r>
            <a:r>
              <a:rPr lang="en-GB" sz="1600" dirty="0" err="1">
                <a:effectLst/>
                <a:latin typeface="Josefin Sans" pitchFamily="2" charset="0"/>
                <a:ea typeface="Calibri" panose="020F0502020204030204" pitchFamily="34" charset="0"/>
                <a:cs typeface="Times New Roman" panose="02020603050405020304" pitchFamily="18" charset="0"/>
              </a:rPr>
              <a:t>distrito</a:t>
            </a:r>
            <a:r>
              <a:rPr lang="en-GB" sz="1600" dirty="0">
                <a:effectLst/>
                <a:latin typeface="Josefin Sans" pitchFamily="2" charset="0"/>
                <a:ea typeface="Calibri" panose="020F0502020204030204" pitchFamily="34" charset="0"/>
                <a:cs typeface="Times New Roman" panose="02020603050405020304" pitchFamily="18" charset="0"/>
              </a:rPr>
              <a:t>, </a:t>
            </a:r>
            <a:r>
              <a:rPr lang="en-GB" sz="1600" dirty="0" err="1">
                <a:effectLst/>
                <a:latin typeface="Josefin Sans" pitchFamily="2" charset="0"/>
                <a:ea typeface="Calibri" panose="020F0502020204030204" pitchFamily="34" charset="0"/>
                <a:cs typeface="Times New Roman" panose="02020603050405020304" pitchFamily="18" charset="0"/>
              </a:rPr>
              <a:t>matronas</a:t>
            </a:r>
            <a:r>
              <a:rPr lang="en-GB" sz="1600" dirty="0">
                <a:effectLst/>
                <a:latin typeface="Josefin Sans" pitchFamily="2" charset="0"/>
                <a:ea typeface="Calibri" panose="020F0502020204030204" pitchFamily="34" charset="0"/>
                <a:cs typeface="Times New Roman" panose="02020603050405020304" pitchFamily="18" charset="0"/>
              </a:rPr>
              <a:t>, </a:t>
            </a:r>
            <a:r>
              <a:rPr lang="en-GB" sz="1600" dirty="0" err="1">
                <a:effectLst/>
                <a:latin typeface="Josefin Sans" pitchFamily="2" charset="0"/>
                <a:ea typeface="Calibri" panose="020F0502020204030204" pitchFamily="34" charset="0"/>
                <a:cs typeface="Times New Roman" panose="02020603050405020304" pitchFamily="18" charset="0"/>
              </a:rPr>
              <a:t>enfermeros</a:t>
            </a:r>
            <a:r>
              <a:rPr lang="en-GB" sz="1600" dirty="0">
                <a:effectLst/>
                <a:latin typeface="Josefin Sans" pitchFamily="2" charset="0"/>
                <a:ea typeface="Calibri" panose="020F0502020204030204" pitchFamily="34" charset="0"/>
                <a:cs typeface="Times New Roman" panose="02020603050405020304" pitchFamily="18" charset="0"/>
              </a:rPr>
              <a:t> </a:t>
            </a:r>
            <a:r>
              <a:rPr lang="en-GB" sz="1600" dirty="0" err="1">
                <a:effectLst/>
                <a:latin typeface="Josefin Sans" pitchFamily="2" charset="0"/>
                <a:ea typeface="Calibri" panose="020F0502020204030204" pitchFamily="34" charset="0"/>
                <a:cs typeface="Times New Roman" panose="02020603050405020304" pitchFamily="18" charset="0"/>
              </a:rPr>
              <a:t>psiquiátricos</a:t>
            </a:r>
            <a:r>
              <a:rPr lang="en-GB" sz="1600" dirty="0">
                <a:effectLst/>
                <a:latin typeface="Josefin Sans" pitchFamily="2" charset="0"/>
                <a:ea typeface="Calibri" panose="020F0502020204030204" pitchFamily="34" charset="0"/>
                <a:cs typeface="Times New Roman" panose="02020603050405020304" pitchFamily="18" charset="0"/>
              </a:rPr>
              <a:t> </a:t>
            </a:r>
            <a:r>
              <a:rPr lang="en-GB" sz="1600" dirty="0" err="1">
                <a:effectLst/>
                <a:latin typeface="Josefin Sans" pitchFamily="2" charset="0"/>
                <a:ea typeface="Calibri" panose="020F0502020204030204" pitchFamily="34" charset="0"/>
                <a:cs typeface="Times New Roman" panose="02020603050405020304" pitchFamily="18" charset="0"/>
              </a:rPr>
              <a:t>comunitarios</a:t>
            </a:r>
            <a:r>
              <a:rPr lang="en-GB" sz="1600" dirty="0">
                <a:effectLst/>
                <a:latin typeface="Josefin Sans" pitchFamily="2" charset="0"/>
                <a:ea typeface="Calibri" panose="020F0502020204030204" pitchFamily="34" charset="0"/>
                <a:cs typeface="Times New Roman" panose="02020603050405020304" pitchFamily="18" charset="0"/>
              </a:rPr>
              <a:t>, </a:t>
            </a:r>
            <a:r>
              <a:rPr lang="en-GB" sz="1600" dirty="0" err="1">
                <a:effectLst/>
                <a:latin typeface="Josefin Sans" pitchFamily="2" charset="0"/>
                <a:ea typeface="Calibri" panose="020F0502020204030204" pitchFamily="34" charset="0"/>
                <a:cs typeface="Times New Roman" panose="02020603050405020304" pitchFamily="18" charset="0"/>
              </a:rPr>
              <a:t>dietistas</a:t>
            </a:r>
            <a:r>
              <a:rPr lang="en-GB" sz="1600" dirty="0">
                <a:effectLst/>
                <a:latin typeface="Josefin Sans" pitchFamily="2" charset="0"/>
                <a:ea typeface="Calibri" panose="020F0502020204030204" pitchFamily="34" charset="0"/>
                <a:cs typeface="Times New Roman" panose="02020603050405020304" pitchFamily="18" charset="0"/>
              </a:rPr>
              <a:t>, </a:t>
            </a:r>
            <a:r>
              <a:rPr lang="en-GB" sz="1600" dirty="0" err="1">
                <a:effectLst/>
                <a:latin typeface="Josefin Sans" pitchFamily="2" charset="0"/>
                <a:ea typeface="Calibri" panose="020F0502020204030204" pitchFamily="34" charset="0"/>
                <a:cs typeface="Times New Roman" panose="02020603050405020304" pitchFamily="18" charset="0"/>
              </a:rPr>
              <a:t>logopedas</a:t>
            </a:r>
            <a:r>
              <a:rPr lang="en-GB" sz="1600" dirty="0">
                <a:effectLst/>
                <a:latin typeface="Josefin Sans" pitchFamily="2" charset="0"/>
                <a:ea typeface="Calibri" panose="020F0502020204030204" pitchFamily="34" charset="0"/>
                <a:cs typeface="Times New Roman" panose="02020603050405020304" pitchFamily="18" charset="0"/>
              </a:rPr>
              <a:t>, etc.</a:t>
            </a:r>
          </a:p>
          <a:p>
            <a:pPr marL="342900" lvl="0" indent="-342900">
              <a:lnSpc>
                <a:spcPct val="170000"/>
              </a:lnSpc>
              <a:buFont typeface="Symbol" panose="05050102010706020507" pitchFamily="18" charset="2"/>
              <a:buChar char=""/>
            </a:pPr>
            <a:r>
              <a:rPr lang="en-GB" sz="1600" dirty="0" err="1">
                <a:latin typeface="Josefin Sans" pitchFamily="2" charset="0"/>
                <a:ea typeface="Calibri" panose="020F0502020204030204" pitchFamily="34" charset="0"/>
                <a:cs typeface="Times New Roman" panose="02020603050405020304" pitchFamily="18" charset="0"/>
              </a:rPr>
              <a:t>Trabajadores</a:t>
            </a:r>
            <a:r>
              <a:rPr lang="en-GB" sz="1600" dirty="0">
                <a:latin typeface="Josefin Sans" pitchFamily="2" charset="0"/>
                <a:ea typeface="Calibri" panose="020F0502020204030204" pitchFamily="34" charset="0"/>
                <a:cs typeface="Times New Roman" panose="02020603050405020304" pitchFamily="18" charset="0"/>
              </a:rPr>
              <a:t> </a:t>
            </a:r>
            <a:r>
              <a:rPr lang="en-GB" sz="1600" dirty="0" err="1">
                <a:latin typeface="Josefin Sans" pitchFamily="2" charset="0"/>
                <a:ea typeface="Calibri" panose="020F0502020204030204" pitchFamily="34" charset="0"/>
                <a:cs typeface="Times New Roman" panose="02020603050405020304" pitchFamily="18" charset="0"/>
              </a:rPr>
              <a:t>sociales</a:t>
            </a:r>
            <a:r>
              <a:rPr lang="en-GB" sz="1600" dirty="0">
                <a:latin typeface="Josefin Sans" pitchFamily="2" charset="0"/>
                <a:ea typeface="Calibri" panose="020F0502020204030204" pitchFamily="34" charset="0"/>
                <a:cs typeface="Times New Roman" panose="02020603050405020304" pitchFamily="18" charset="0"/>
              </a:rPr>
              <a:t>. </a:t>
            </a: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s-ES" sz="1600" dirty="0">
                <a:effectLst/>
                <a:latin typeface="Josefin Sans" pitchFamily="2" charset="0"/>
                <a:ea typeface="Calibri" panose="020F0502020204030204" pitchFamily="34" charset="0"/>
                <a:cs typeface="Times New Roman" panose="02020603050405020304" pitchFamily="18" charset="0"/>
              </a:rPr>
              <a:t>Principios básicos para los profesionales de la salud y la asistencia</a:t>
            </a:r>
          </a:p>
          <a:p>
            <a:pPr>
              <a:lnSpc>
                <a:spcPct val="170000"/>
              </a:lnSpc>
              <a:spcAft>
                <a:spcPts val="800"/>
              </a:spcAft>
            </a:pPr>
            <a:r>
              <a:rPr lang="en-GB" sz="1600" dirty="0">
                <a:solidFill>
                  <a:srgbClr val="FF0000"/>
                </a:solidFill>
                <a:effectLst/>
                <a:latin typeface="Josefin San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https://www.gov.uk/government/publications/social-prescribing-applying-all-our-health/social-prescribing-applying-all-our-health#promoting-social-prescribing-in-your-professional-practice</a:t>
            </a:r>
            <a:endParaRPr lang="en-GB" sz="1600" dirty="0">
              <a:solidFill>
                <a:srgbClr val="FF0000"/>
              </a:solidFill>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1600" dirty="0">
                <a:effectLst/>
                <a:latin typeface="Josefin Sans" pitchFamily="2" charset="0"/>
                <a:ea typeface="Calibri" panose="020F0502020204030204" pitchFamily="34" charset="0"/>
                <a:cs typeface="Times New Roman" panose="02020603050405020304" pitchFamily="18" charset="0"/>
              </a:rPr>
              <a:t> </a:t>
            </a:r>
            <a:endParaRPr lang="en-GB" sz="16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1600" dirty="0">
              <a:effectLst/>
              <a:latin typeface="Josefin Sans" pitchFamily="2" charset="0"/>
              <a:ea typeface="Calibri" panose="020F0502020204030204" pitchFamily="34"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p>
            <a:pPr>
              <a:lnSpc>
                <a:spcPct val="170000"/>
              </a:lnSpc>
              <a:spcAft>
                <a:spcPts val="800"/>
              </a:spcAft>
            </a:pPr>
            <a:endParaRPr lang="en-GB" sz="1600" dirty="0">
              <a:effectLst/>
              <a:latin typeface="Josefin Sans" pitchFamily="2" charset="0"/>
              <a:ea typeface="Calibri" panose="020F0502020204030204" pitchFamily="34"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endParaRPr>
          </a:p>
          <a:p>
            <a:pPr>
              <a:lnSpc>
                <a:spcPct val="170000"/>
              </a:lnSpc>
              <a:spcAft>
                <a:spcPts val="800"/>
              </a:spcAft>
            </a:pPr>
            <a:r>
              <a:rPr lang="en-GB" sz="1600" dirty="0">
                <a:effectLst/>
                <a:latin typeface="Josefin Sans" pitchFamily="2" charset="0"/>
                <a:ea typeface="Calibri" panose="020F0502020204030204" pitchFamily="34"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Social prescribing models | Public Health | Royal College of Nursing (rcn.org.uk)</a:t>
            </a: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s-ES" sz="1600" dirty="0">
                <a:effectLst/>
                <a:latin typeface="Josefin Sans" pitchFamily="2" charset="0"/>
                <a:ea typeface="Calibri" panose="020F0502020204030204" pitchFamily="34" charset="0"/>
                <a:cs typeface="Times New Roman" panose="02020603050405020304" pitchFamily="18" charset="0"/>
              </a:rPr>
              <a:t>Joyce </a:t>
            </a:r>
            <a:r>
              <a:rPr lang="es-ES" sz="1600" dirty="0" err="1">
                <a:effectLst/>
                <a:latin typeface="Josefin Sans" pitchFamily="2" charset="0"/>
                <a:ea typeface="Calibri" panose="020F0502020204030204" pitchFamily="34" charset="0"/>
                <a:cs typeface="Times New Roman" panose="02020603050405020304" pitchFamily="18" charset="0"/>
              </a:rPr>
              <a:t>Pickering</a:t>
            </a:r>
            <a:r>
              <a:rPr lang="es-ES" sz="1600" dirty="0">
                <a:effectLst/>
                <a:latin typeface="Josefin Sans" pitchFamily="2" charset="0"/>
                <a:ea typeface="Calibri" panose="020F0502020204030204" pitchFamily="34" charset="0"/>
                <a:cs typeface="Times New Roman" panose="02020603050405020304" pitchFamily="18" charset="0"/>
              </a:rPr>
              <a:t>: La enfermera dio ejemplo en la prescripción social. </a:t>
            </a:r>
          </a:p>
          <a:p>
            <a:pPr>
              <a:lnSpc>
                <a:spcPct val="170000"/>
              </a:lnSpc>
              <a:spcAft>
                <a:spcPts val="800"/>
              </a:spcAft>
            </a:pPr>
            <a:r>
              <a:rPr lang="en-GB" sz="1600" dirty="0">
                <a:solidFill>
                  <a:srgbClr val="FF0000"/>
                </a:solidFill>
                <a:effectLst/>
                <a:latin typeface="Josefin Sans" pitchFamily="2"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https://www.rcn.org.uk/clinical-topics/public-health/self-care/social-prescribing</a:t>
            </a:r>
            <a:r>
              <a:rPr lang="en-GB" sz="1600" dirty="0">
                <a:solidFill>
                  <a:srgbClr val="FF0000"/>
                </a:solidFill>
                <a:effectLst/>
                <a:latin typeface="Josefin Sans" pitchFamily="2" charset="0"/>
                <a:ea typeface="Calibri" panose="020F0502020204030204" pitchFamily="34" charset="0"/>
                <a:cs typeface="Times New Roman" panose="02020603050405020304" pitchFamily="18" charset="0"/>
              </a:rPr>
              <a:t> </a:t>
            </a:r>
          </a:p>
          <a:p>
            <a:pPr>
              <a:lnSpc>
                <a:spcPct val="170000"/>
              </a:lnSpc>
              <a:spcAft>
                <a:spcPts val="800"/>
              </a:spcAft>
            </a:pPr>
            <a:r>
              <a:rPr lang="en-GB" sz="1600" dirty="0">
                <a:effectLst/>
                <a:latin typeface="Josefin Sans" pitchFamily="2" charset="0"/>
                <a:ea typeface="Calibri" panose="020F0502020204030204" pitchFamily="34" charset="0"/>
                <a:cs typeface="Times New Roman" panose="02020603050405020304" pitchFamily="18" charset="0"/>
              </a:rPr>
              <a:t> https://www.rcn.org.uk/clinical-topics/public-health/self-care/social-prescribing</a:t>
            </a:r>
          </a:p>
          <a:p>
            <a:pPr>
              <a:lnSpc>
                <a:spcPct val="170000"/>
              </a:lnSpc>
              <a:spcAft>
                <a:spcPts val="800"/>
              </a:spcAft>
            </a:pPr>
            <a:r>
              <a:rPr lang="en-GB" sz="1600" dirty="0">
                <a:effectLst/>
                <a:latin typeface="Josefin Sans" pitchFamily="2"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https://bmchealthservres.biomedcentral.com/articles/10.1186/s12913-018-3437-7</a:t>
            </a: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a:extLst>
              <a:ext uri="{FF2B5EF4-FFF2-40B4-BE49-F238E27FC236}">
                <a16:creationId xmlns:a16="http://schemas.microsoft.com/office/drawing/2014/main" id="{9992E362-05A5-34B7-8845-14820A44F34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155016" y="5653616"/>
            <a:ext cx="2710149" cy="1129439"/>
          </a:xfrm>
          <a:prstGeom prst="rect">
            <a:avLst/>
          </a:prstGeom>
          <a:noFill/>
          <a:ln>
            <a:noFill/>
          </a:ln>
        </p:spPr>
      </p:pic>
    </p:spTree>
    <p:extLst>
      <p:ext uri="{BB962C8B-B14F-4D97-AF65-F5344CB8AC3E}">
        <p14:creationId xmlns:p14="http://schemas.microsoft.com/office/powerpoint/2010/main" val="35908741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74573"/>
            <a:ext cx="10512420" cy="954629"/>
          </a:xfrm>
        </p:spPr>
        <p:txBody>
          <a:bodyPr/>
          <a:lstStyle/>
          <a:p>
            <a:pPr algn="ctr" eaLnBrk="0" fontAlgn="base" hangingPunct="0">
              <a:lnSpc>
                <a:spcPct val="150000"/>
              </a:lnSpc>
              <a:spcAft>
                <a:spcPts val="800"/>
              </a:spcAft>
            </a:pPr>
            <a:r>
              <a:rPr lang="es-ES" sz="28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¿Encaja la prescripción social con la política sanitaria y asistencial en general?      [RAC5]</a:t>
            </a:r>
            <a:r>
              <a:rPr lang="en-GB" sz="2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endParaRPr lang="en-US" sz="24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435136" y="1329202"/>
            <a:ext cx="10823413" cy="5154225"/>
          </a:xfrm>
        </p:spPr>
        <p:txBody>
          <a:bodyPr numCol="2" spcCol="108000">
            <a:normAutofit fontScale="25000" lnSpcReduction="20000"/>
          </a:bodyPr>
          <a:lstStyle/>
          <a:p>
            <a:pPr>
              <a:lnSpc>
                <a:spcPct val="170000"/>
              </a:lnSpc>
              <a:spcAft>
                <a:spcPts val="800"/>
              </a:spcAft>
            </a:pPr>
            <a:r>
              <a:rPr lang="es-ES" sz="5600" dirty="0">
                <a:solidFill>
                  <a:srgbClr val="000000"/>
                </a:solidFill>
                <a:effectLst/>
                <a:latin typeface="Josefin Sans" pitchFamily="2" charset="0"/>
                <a:ea typeface="Calibri" panose="020F0502020204030204" pitchFamily="34" charset="0"/>
                <a:cs typeface="Calibri" panose="020F0502020204030204" pitchFamily="34" charset="0"/>
              </a:rPr>
              <a:t>A medida que la salud de la población pasa a primer plano en el desarrollo de un Sistema de Atención Integrada en Irlanda del Norte, está claro que son necesarias las asociaciones de colaboración entre las organizaciones y los individuos responsables de la planificación, la gestión y la prestación de atención, servicios e intervenciones sostenibles para satisfacer las necesidades de salud y bienestar de las poblaciones locales.  Este cambio hacia una salud de la población basada en los resultados permitirá explorar y examinar:</a:t>
            </a:r>
          </a:p>
          <a:p>
            <a:pPr marL="285750" indent="-285750">
              <a:lnSpc>
                <a:spcPct val="170000"/>
              </a:lnSpc>
              <a:spcAft>
                <a:spcPts val="800"/>
              </a:spcAft>
              <a:buFont typeface="Arial" panose="020B0604020202020204" pitchFamily="34" charset="0"/>
              <a:buChar char="•"/>
            </a:pP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Condiciones</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 de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gestión</a:t>
            </a:r>
            <a:endParaRPr lang="en-GB" sz="56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Detectión</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temprana</a:t>
            </a:r>
            <a:endParaRPr lang="en-GB" sz="56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Factores</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 de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riesgo</a:t>
            </a:r>
            <a:endParaRPr lang="en-GB" sz="56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Determinantes</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más</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amplios</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 de la </a:t>
            </a:r>
            <a:r>
              <a:rPr lang="en-GB" sz="5600" dirty="0" err="1">
                <a:solidFill>
                  <a:srgbClr val="000000"/>
                </a:solidFill>
                <a:effectLst/>
                <a:latin typeface="Josefin Sans" pitchFamily="2" charset="0"/>
                <a:ea typeface="Calibri" panose="020F0502020204030204" pitchFamily="34" charset="0"/>
                <a:cs typeface="Calibri" panose="020F0502020204030204" pitchFamily="34" charset="0"/>
              </a:rPr>
              <a:t>salud</a:t>
            </a:r>
            <a:endParaRPr lang="en-GB" sz="56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6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56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56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56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56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n-GB" sz="5600" dirty="0" err="1">
                <a:solidFill>
                  <a:srgbClr val="000000"/>
                </a:solidFill>
                <a:latin typeface="Josefin Sans" pitchFamily="2" charset="0"/>
                <a:ea typeface="Calibri" panose="020F0502020204030204" pitchFamily="34" charset="0"/>
                <a:cs typeface="Calibri" panose="020F0502020204030204" pitchFamily="34" charset="0"/>
              </a:rPr>
              <a:t>Teniendo</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en</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cuenta</a:t>
            </a:r>
            <a:r>
              <a:rPr lang="en-GB" sz="5600" dirty="0">
                <a:solidFill>
                  <a:srgbClr val="000000"/>
                </a:solidFill>
                <a:latin typeface="Josefin Sans" pitchFamily="2" charset="0"/>
                <a:ea typeface="Calibri" panose="020F0502020204030204" pitchFamily="34" charset="0"/>
                <a:cs typeface="Calibri" panose="020F0502020204030204" pitchFamily="34" charset="0"/>
              </a:rPr>
              <a:t> que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el</a:t>
            </a:r>
            <a:r>
              <a:rPr lang="en-GB" sz="5600" dirty="0">
                <a:solidFill>
                  <a:srgbClr val="000000"/>
                </a:solidFill>
                <a:latin typeface="Josefin Sans" pitchFamily="2" charset="0"/>
                <a:ea typeface="Calibri" panose="020F0502020204030204" pitchFamily="34" charset="0"/>
                <a:cs typeface="Calibri" panose="020F0502020204030204" pitchFamily="34" charset="0"/>
              </a:rPr>
              <a:t> regimen de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financiación</a:t>
            </a:r>
            <a:r>
              <a:rPr lang="en-GB" sz="5600" dirty="0">
                <a:solidFill>
                  <a:srgbClr val="000000"/>
                </a:solidFill>
                <a:latin typeface="Josefin Sans" pitchFamily="2" charset="0"/>
                <a:ea typeface="Calibri" panose="020F0502020204030204" pitchFamily="34" charset="0"/>
                <a:cs typeface="Calibri" panose="020F0502020204030204" pitchFamily="34" charset="0"/>
              </a:rPr>
              <a:t> para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gestionar</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una</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empresa</a:t>
            </a:r>
            <a:r>
              <a:rPr lang="en-GB" sz="5600" dirty="0">
                <a:solidFill>
                  <a:srgbClr val="000000"/>
                </a:solidFill>
                <a:latin typeface="Josefin Sans" pitchFamily="2" charset="0"/>
                <a:ea typeface="Calibri" panose="020F0502020204030204" pitchFamily="34" charset="0"/>
                <a:cs typeface="Calibri" panose="020F0502020204030204" pitchFamily="34" charset="0"/>
              </a:rPr>
              <a:t> de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este</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tipo</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debe</a:t>
            </a:r>
            <a:r>
              <a:rPr lang="en-GB" sz="5600" dirty="0">
                <a:solidFill>
                  <a:srgbClr val="000000"/>
                </a:solidFill>
                <a:latin typeface="Josefin Sans" pitchFamily="2" charset="0"/>
                <a:ea typeface="Calibri" panose="020F0502020204030204" pitchFamily="34" charset="0"/>
                <a:cs typeface="Calibri" panose="020F0502020204030204" pitchFamily="34" charset="0"/>
              </a:rPr>
              <a:t> ser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efectiva</a:t>
            </a:r>
            <a:r>
              <a:rPr lang="en-GB" sz="5600" dirty="0">
                <a:solidFill>
                  <a:srgbClr val="000000"/>
                </a:solidFill>
                <a:latin typeface="Josefin Sans" pitchFamily="2" charset="0"/>
                <a:ea typeface="Calibri" panose="020F0502020204030204" pitchFamily="34" charset="0"/>
                <a:cs typeface="Calibri" panose="020F0502020204030204" pitchFamily="34" charset="0"/>
              </a:rPr>
              <a:t> y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responsable</a:t>
            </a:r>
            <a:r>
              <a:rPr lang="en-GB" sz="5600" dirty="0">
                <a:solidFill>
                  <a:srgbClr val="000000"/>
                </a:solidFill>
                <a:latin typeface="Josefin Sans" pitchFamily="2" charset="0"/>
                <a:ea typeface="Calibri" panose="020F0502020204030204" pitchFamily="34" charset="0"/>
                <a:cs typeface="Calibri" panose="020F0502020204030204" pitchFamily="34" charset="0"/>
              </a:rPr>
              <a:t> con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los</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caminos</a:t>
            </a:r>
            <a:r>
              <a:rPr lang="en-GB" sz="5600" dirty="0">
                <a:solidFill>
                  <a:srgbClr val="000000"/>
                </a:solidFill>
                <a:latin typeface="Josefin Sans" pitchFamily="2" charset="0"/>
                <a:ea typeface="Calibri" panose="020F0502020204030204" pitchFamily="34" charset="0"/>
                <a:cs typeface="Calibri" panose="020F0502020204030204" pitchFamily="34" charset="0"/>
              </a:rPr>
              <a:t> que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va</a:t>
            </a:r>
            <a:r>
              <a:rPr lang="en-GB" sz="5600" dirty="0">
                <a:solidFill>
                  <a:srgbClr val="000000"/>
                </a:solidFill>
                <a:latin typeface="Josefin Sans" pitchFamily="2" charset="0"/>
                <a:ea typeface="Calibri" panose="020F0502020204030204" pitchFamily="34" charset="0"/>
                <a:cs typeface="Calibri" panose="020F0502020204030204" pitchFamily="34" charset="0"/>
              </a:rPr>
              <a:t> a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tomar</a:t>
            </a:r>
            <a:r>
              <a:rPr lang="en-GB" sz="5600" dirty="0">
                <a:solidFill>
                  <a:srgbClr val="000000"/>
                </a:solidFill>
                <a:latin typeface="Josefin Sans" pitchFamily="2" charset="0"/>
                <a:ea typeface="Calibri" panose="020F0502020204030204" pitchFamily="34" charset="0"/>
                <a:cs typeface="Calibri" panose="020F0502020204030204" pitchFamily="34" charset="0"/>
              </a:rPr>
              <a:t>, y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esto</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puede</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llevar</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su</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tiempo</a:t>
            </a:r>
            <a:r>
              <a:rPr lang="en-GB" sz="5600" dirty="0">
                <a:solidFill>
                  <a:srgbClr val="000000"/>
                </a:solidFill>
                <a:latin typeface="Josefin Sans" pitchFamily="2" charset="0"/>
                <a:ea typeface="Calibri" panose="020F0502020204030204" pitchFamily="34" charset="0"/>
                <a:cs typeface="Calibri" panose="020F0502020204030204" pitchFamily="34" charset="0"/>
              </a:rPr>
              <a:t>. De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este</a:t>
            </a:r>
            <a:r>
              <a:rPr lang="en-GB" sz="5600" dirty="0">
                <a:solidFill>
                  <a:srgbClr val="000000"/>
                </a:solidFill>
                <a:latin typeface="Josefin Sans" pitchFamily="2" charset="0"/>
                <a:ea typeface="Calibri" panose="020F0502020204030204" pitchFamily="34" charset="0"/>
                <a:cs typeface="Calibri" panose="020F0502020204030204" pitchFamily="34" charset="0"/>
              </a:rPr>
              <a:t> modo, se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espera</a:t>
            </a:r>
            <a:r>
              <a:rPr lang="en-GB" sz="5600" dirty="0">
                <a:solidFill>
                  <a:srgbClr val="000000"/>
                </a:solidFill>
                <a:latin typeface="Josefin Sans" pitchFamily="2" charset="0"/>
                <a:ea typeface="Calibri" panose="020F0502020204030204" pitchFamily="34" charset="0"/>
                <a:cs typeface="Calibri" panose="020F0502020204030204" pitchFamily="34" charset="0"/>
              </a:rPr>
              <a:t> que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Irlanda</a:t>
            </a:r>
            <a:r>
              <a:rPr lang="en-GB" sz="5600" dirty="0">
                <a:solidFill>
                  <a:srgbClr val="000000"/>
                </a:solidFill>
                <a:latin typeface="Josefin Sans" pitchFamily="2" charset="0"/>
                <a:ea typeface="Calibri" panose="020F0502020204030204" pitchFamily="34" charset="0"/>
                <a:cs typeface="Calibri" panose="020F0502020204030204" pitchFamily="34" charset="0"/>
              </a:rPr>
              <a:t> del Norte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comience</a:t>
            </a:r>
            <a:r>
              <a:rPr lang="en-GB" sz="5600" dirty="0">
                <a:solidFill>
                  <a:srgbClr val="000000"/>
                </a:solidFill>
                <a:latin typeface="Josefin Sans" pitchFamily="2" charset="0"/>
                <a:ea typeface="Calibri" panose="020F0502020204030204" pitchFamily="34" charset="0"/>
                <a:cs typeface="Calibri" panose="020F0502020204030204" pitchFamily="34" charset="0"/>
              </a:rPr>
              <a:t> a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hacer</a:t>
            </a:r>
            <a:r>
              <a:rPr lang="en-GB" sz="5600" dirty="0">
                <a:solidFill>
                  <a:srgbClr val="000000"/>
                </a:solidFill>
                <a:latin typeface="Josefin Sans" pitchFamily="2" charset="0"/>
                <a:ea typeface="Calibri" panose="020F0502020204030204" pitchFamily="34" charset="0"/>
                <a:cs typeface="Calibri" panose="020F0502020204030204" pitchFamily="34" charset="0"/>
              </a:rPr>
              <a:t> un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mejor</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uso</a:t>
            </a:r>
            <a:r>
              <a:rPr lang="en-GB" sz="5600" dirty="0">
                <a:solidFill>
                  <a:srgbClr val="000000"/>
                </a:solidFill>
                <a:latin typeface="Josefin Sans" pitchFamily="2" charset="0"/>
                <a:ea typeface="Calibri" panose="020F0502020204030204" pitchFamily="34" charset="0"/>
                <a:cs typeface="Calibri" panose="020F0502020204030204" pitchFamily="34" charset="0"/>
              </a:rPr>
              <a:t> de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los</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recursos</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disponibles</a:t>
            </a:r>
            <a:r>
              <a:rPr lang="en-GB" sz="5600" dirty="0">
                <a:solidFill>
                  <a:srgbClr val="000000"/>
                </a:solidFill>
                <a:latin typeface="Josefin Sans" pitchFamily="2" charset="0"/>
                <a:ea typeface="Calibri" panose="020F0502020204030204" pitchFamily="34" charset="0"/>
                <a:cs typeface="Calibri" panose="020F0502020204030204" pitchFamily="34" charset="0"/>
              </a:rPr>
              <a:t>. El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informe</a:t>
            </a:r>
            <a:r>
              <a:rPr lang="en-GB" sz="5600" dirty="0">
                <a:solidFill>
                  <a:srgbClr val="000000"/>
                </a:solidFill>
                <a:latin typeface="Josefin Sans" pitchFamily="2" charset="0"/>
                <a:ea typeface="Calibri" panose="020F0502020204030204" pitchFamily="34" charset="0"/>
                <a:cs typeface="Calibri" panose="020F0502020204030204" pitchFamily="34" charset="0"/>
              </a:rPr>
              <a:t>, “No More Silos”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comenzará</a:t>
            </a:r>
            <a:r>
              <a:rPr lang="en-GB" sz="5600" dirty="0">
                <a:solidFill>
                  <a:srgbClr val="000000"/>
                </a:solidFill>
                <a:latin typeface="Josefin Sans" pitchFamily="2" charset="0"/>
                <a:ea typeface="Calibri" panose="020F0502020204030204" pitchFamily="34" charset="0"/>
                <a:cs typeface="Calibri" panose="020F0502020204030204" pitchFamily="34" charset="0"/>
              </a:rPr>
              <a:t> a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marcar</a:t>
            </a:r>
            <a:r>
              <a:rPr lang="en-GB" sz="5600" dirty="0">
                <a:solidFill>
                  <a:srgbClr val="000000"/>
                </a:solidFill>
                <a:latin typeface="Josefin Sans" pitchFamily="2" charset="0"/>
                <a:ea typeface="Calibri" panose="020F0502020204030204" pitchFamily="34" charset="0"/>
                <a:cs typeface="Calibri" panose="020F0502020204030204" pitchFamily="34" charset="0"/>
              </a:rPr>
              <a:t> la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diferencia</a:t>
            </a:r>
            <a:r>
              <a:rPr lang="en-GB" sz="5600" dirty="0">
                <a:solidFill>
                  <a:srgbClr val="000000"/>
                </a:solidFill>
                <a:latin typeface="Josefin Sans" pitchFamily="2" charset="0"/>
                <a:ea typeface="Calibri" panose="020F0502020204030204" pitchFamily="34" charset="0"/>
                <a:cs typeface="Calibri" panose="020F0502020204030204" pitchFamily="34" charset="0"/>
              </a:rPr>
              <a:t> para la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salud</a:t>
            </a:r>
            <a:r>
              <a:rPr lang="en-GB" sz="5600" dirty="0">
                <a:solidFill>
                  <a:srgbClr val="000000"/>
                </a:solidFill>
                <a:latin typeface="Josefin Sans" pitchFamily="2" charset="0"/>
                <a:ea typeface="Calibri" panose="020F0502020204030204" pitchFamily="34" charset="0"/>
                <a:cs typeface="Calibri" panose="020F0502020204030204" pitchFamily="34" charset="0"/>
              </a:rPr>
              <a:t> de la población y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permitirá</a:t>
            </a:r>
            <a:r>
              <a:rPr lang="en-GB" sz="5600" dirty="0">
                <a:solidFill>
                  <a:srgbClr val="000000"/>
                </a:solidFill>
                <a:latin typeface="Josefin Sans" pitchFamily="2" charset="0"/>
                <a:ea typeface="Calibri" panose="020F0502020204030204" pitchFamily="34" charset="0"/>
                <a:cs typeface="Calibri" panose="020F0502020204030204" pitchFamily="34" charset="0"/>
              </a:rPr>
              <a:t> que las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comunidades</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sean</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más</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r>
              <a:rPr lang="en-GB" sz="5600" dirty="0" err="1">
                <a:solidFill>
                  <a:srgbClr val="000000"/>
                </a:solidFill>
                <a:latin typeface="Josefin Sans" pitchFamily="2" charset="0"/>
                <a:ea typeface="Calibri" panose="020F0502020204030204" pitchFamily="34" charset="0"/>
                <a:cs typeface="Calibri" panose="020F0502020204030204" pitchFamily="34" charset="0"/>
              </a:rPr>
              <a:t>resistentes</a:t>
            </a:r>
            <a:endParaRPr lang="en-GB" sz="56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n-GB" sz="5600" dirty="0">
                <a:effectLst/>
                <a:latin typeface="Josefin Sans" pitchFamily="2" charset="0"/>
                <a:ea typeface="Calibri" panose="020F0502020204030204" pitchFamily="34" charset="0"/>
                <a:cs typeface="Times New Roman" panose="02020603050405020304" pitchFamily="18" charset="0"/>
                <a:hlinkClick r:id="rId2"/>
              </a:rPr>
              <a:t>https://online.hscni.net/our-work/no-more-silos/</a:t>
            </a:r>
            <a:r>
              <a:rPr lang="en-GB" sz="5600" dirty="0">
                <a:solidFill>
                  <a:srgbClr val="000000"/>
                </a:solidFill>
                <a:latin typeface="Josefin Sans" pitchFamily="2" charset="0"/>
                <a:ea typeface="Calibri" panose="020F0502020204030204" pitchFamily="34" charset="0"/>
                <a:cs typeface="Calibri" panose="020F0502020204030204" pitchFamily="34" charset="0"/>
              </a:rPr>
              <a:t> </a:t>
            </a:r>
            <a:endParaRPr lang="en-GB" sz="56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6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35F2E4B9-D5F0-436D-A202-61FB31927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838" y="247440"/>
            <a:ext cx="2525486" cy="3011241"/>
          </a:xfrm>
          <a:prstGeom prst="rect">
            <a:avLst/>
          </a:prstGeom>
        </p:spPr>
      </p:pic>
    </p:spTree>
    <p:extLst>
      <p:ext uri="{BB962C8B-B14F-4D97-AF65-F5344CB8AC3E}">
        <p14:creationId xmlns:p14="http://schemas.microsoft.com/office/powerpoint/2010/main" val="35966551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0CD160-8613-8C4B-B3AE-A6D2DBC78BF6}"/>
              </a:ext>
            </a:extLst>
          </p:cNvPr>
          <p:cNvSpPr>
            <a:spLocks noGrp="1"/>
          </p:cNvSpPr>
          <p:nvPr>
            <p:ph type="body" sz="quarter" idx="19"/>
          </p:nvPr>
        </p:nvSpPr>
        <p:spPr>
          <a:xfrm>
            <a:off x="602415" y="271803"/>
            <a:ext cx="3405520" cy="892846"/>
          </a:xfrm>
        </p:spPr>
        <p:txBody>
          <a:bodyPr/>
          <a:lstStyle/>
          <a:p>
            <a:pPr algn="ctr"/>
            <a:r>
              <a:rPr lang="en-US" dirty="0">
                <a:effectLst>
                  <a:outerShdw blurRad="38100" dist="38100" dir="2700000" algn="tl">
                    <a:srgbClr val="000000">
                      <a:alpha val="43137"/>
                    </a:srgbClr>
                  </a:outerShdw>
                </a:effectLst>
              </a:rPr>
              <a:t>Meta</a:t>
            </a:r>
          </a:p>
        </p:txBody>
      </p:sp>
      <p:sp>
        <p:nvSpPr>
          <p:cNvPr id="4" name="Text Placeholder 3">
            <a:extLst>
              <a:ext uri="{FF2B5EF4-FFF2-40B4-BE49-F238E27FC236}">
                <a16:creationId xmlns:a16="http://schemas.microsoft.com/office/drawing/2014/main" id="{9EFAEC4C-96DB-BC41-9583-DC60D0FA1C54}"/>
              </a:ext>
            </a:extLst>
          </p:cNvPr>
          <p:cNvSpPr>
            <a:spLocks noGrp="1"/>
          </p:cNvSpPr>
          <p:nvPr>
            <p:ph type="body" sz="quarter" idx="20"/>
          </p:nvPr>
        </p:nvSpPr>
        <p:spPr/>
        <p:txBody>
          <a:bodyPr/>
          <a:lstStyle/>
          <a:p>
            <a:r>
              <a:rPr lang="en-US" dirty="0"/>
              <a:t>Meta</a:t>
            </a:r>
          </a:p>
        </p:txBody>
      </p:sp>
      <p:sp>
        <p:nvSpPr>
          <p:cNvPr id="5" name="Text Placeholder 4">
            <a:extLst>
              <a:ext uri="{FF2B5EF4-FFF2-40B4-BE49-F238E27FC236}">
                <a16:creationId xmlns:a16="http://schemas.microsoft.com/office/drawing/2014/main" id="{8AA31A77-4536-4345-A61F-2358F74E038D}"/>
              </a:ext>
            </a:extLst>
          </p:cNvPr>
          <p:cNvSpPr>
            <a:spLocks noGrp="1"/>
          </p:cNvSpPr>
          <p:nvPr>
            <p:ph type="body" sz="quarter" idx="21"/>
          </p:nvPr>
        </p:nvSpPr>
        <p:spPr/>
        <p:txBody>
          <a:bodyPr/>
          <a:lstStyle/>
          <a:p>
            <a:r>
              <a:rPr lang="en-US" dirty="0" err="1"/>
              <a:t>Empoderamiento</a:t>
            </a:r>
            <a:endParaRPr lang="en-US" dirty="0"/>
          </a:p>
        </p:txBody>
      </p:sp>
      <p:sp>
        <p:nvSpPr>
          <p:cNvPr id="6" name="Text Placeholder 5">
            <a:extLst>
              <a:ext uri="{FF2B5EF4-FFF2-40B4-BE49-F238E27FC236}">
                <a16:creationId xmlns:a16="http://schemas.microsoft.com/office/drawing/2014/main" id="{1A5B73B9-13CF-BB44-A8B6-8638A0C05293}"/>
              </a:ext>
            </a:extLst>
          </p:cNvPr>
          <p:cNvSpPr>
            <a:spLocks noGrp="1"/>
          </p:cNvSpPr>
          <p:nvPr>
            <p:ph type="body" sz="quarter" idx="22"/>
          </p:nvPr>
        </p:nvSpPr>
        <p:spPr/>
        <p:txBody>
          <a:bodyPr/>
          <a:lstStyle/>
          <a:p>
            <a:r>
              <a:rPr lang="en-US" dirty="0" err="1"/>
              <a:t>Gestión</a:t>
            </a:r>
            <a:endParaRPr lang="en-US" dirty="0"/>
          </a:p>
        </p:txBody>
      </p:sp>
      <p:sp>
        <p:nvSpPr>
          <p:cNvPr id="7" name="Text Placeholder 6">
            <a:extLst>
              <a:ext uri="{FF2B5EF4-FFF2-40B4-BE49-F238E27FC236}">
                <a16:creationId xmlns:a16="http://schemas.microsoft.com/office/drawing/2014/main" id="{C6B676E5-F533-D140-8FD5-A7D303C3BEEE}"/>
              </a:ext>
            </a:extLst>
          </p:cNvPr>
          <p:cNvSpPr>
            <a:spLocks noGrp="1"/>
          </p:cNvSpPr>
          <p:nvPr>
            <p:ph type="body" sz="quarter" idx="23"/>
          </p:nvPr>
        </p:nvSpPr>
        <p:spPr/>
        <p:txBody>
          <a:bodyPr/>
          <a:lstStyle/>
          <a:p>
            <a:r>
              <a:rPr lang="en-US" dirty="0" err="1"/>
              <a:t>Innovación</a:t>
            </a:r>
            <a:endParaRPr lang="en-US" dirty="0"/>
          </a:p>
        </p:txBody>
      </p:sp>
      <p:sp>
        <p:nvSpPr>
          <p:cNvPr id="43" name="Text Placeholder 42">
            <a:extLst>
              <a:ext uri="{FF2B5EF4-FFF2-40B4-BE49-F238E27FC236}">
                <a16:creationId xmlns:a16="http://schemas.microsoft.com/office/drawing/2014/main" id="{B2A30C4C-DE3F-B145-BBC4-E7F98E70A0F1}"/>
              </a:ext>
            </a:extLst>
          </p:cNvPr>
          <p:cNvSpPr>
            <a:spLocks noGrp="1"/>
          </p:cNvSpPr>
          <p:nvPr>
            <p:ph type="body" sz="quarter" idx="24"/>
          </p:nvPr>
        </p:nvSpPr>
        <p:spPr/>
        <p:txBody>
          <a:bodyPr/>
          <a:lstStyle/>
          <a:p>
            <a:r>
              <a:rPr lang="en-US" dirty="0" err="1"/>
              <a:t>Liderazgo</a:t>
            </a:r>
            <a:endParaRPr lang="en-US" dirty="0"/>
          </a:p>
        </p:txBody>
      </p:sp>
      <p:sp>
        <p:nvSpPr>
          <p:cNvPr id="44" name="Text Placeholder 43">
            <a:extLst>
              <a:ext uri="{FF2B5EF4-FFF2-40B4-BE49-F238E27FC236}">
                <a16:creationId xmlns:a16="http://schemas.microsoft.com/office/drawing/2014/main" id="{6582B1CB-D702-0A41-8B22-3AE23C49B969}"/>
              </a:ext>
            </a:extLst>
          </p:cNvPr>
          <p:cNvSpPr>
            <a:spLocks noGrp="1"/>
          </p:cNvSpPr>
          <p:nvPr>
            <p:ph type="body" sz="quarter" idx="25"/>
          </p:nvPr>
        </p:nvSpPr>
        <p:spPr/>
        <p:txBody>
          <a:bodyPr/>
          <a:lstStyle/>
          <a:p>
            <a:r>
              <a:rPr lang="en-US" dirty="0" err="1"/>
              <a:t>Creatividad</a:t>
            </a:r>
            <a:endParaRPr lang="en-US" dirty="0"/>
          </a:p>
        </p:txBody>
      </p:sp>
      <p:sp>
        <p:nvSpPr>
          <p:cNvPr id="47" name="Text Placeholder 46">
            <a:extLst>
              <a:ext uri="{FF2B5EF4-FFF2-40B4-BE49-F238E27FC236}">
                <a16:creationId xmlns:a16="http://schemas.microsoft.com/office/drawing/2014/main" id="{6506BB38-B999-8748-83BD-5538E567AA3A}"/>
              </a:ext>
            </a:extLst>
          </p:cNvPr>
          <p:cNvSpPr>
            <a:spLocks noGrp="1"/>
          </p:cNvSpPr>
          <p:nvPr>
            <p:ph type="body" sz="quarter" idx="26"/>
          </p:nvPr>
        </p:nvSpPr>
        <p:spPr>
          <a:xfrm>
            <a:off x="602415" y="1084038"/>
            <a:ext cx="3405520" cy="684001"/>
          </a:xfrm>
        </p:spPr>
        <p:txBody>
          <a:bodyPr>
            <a:noAutofit/>
          </a:bodyPr>
          <a:lstStyle/>
          <a:p>
            <a:pPr algn="ctr"/>
            <a:r>
              <a:rPr lang="en-US" sz="1400" dirty="0" err="1"/>
              <a:t>Implementación</a:t>
            </a:r>
            <a:r>
              <a:rPr lang="en-US" sz="1400" dirty="0"/>
              <a:t> de un Sistema de </a:t>
            </a:r>
            <a:r>
              <a:rPr lang="en-US" sz="1400" dirty="0" err="1"/>
              <a:t>Cuidados</a:t>
            </a:r>
            <a:r>
              <a:rPr lang="en-US" sz="1400" dirty="0"/>
              <a:t> </a:t>
            </a:r>
            <a:r>
              <a:rPr lang="en-US" sz="1400" dirty="0" err="1"/>
              <a:t>Integrados</a:t>
            </a:r>
            <a:r>
              <a:rPr lang="en-US" sz="1400" dirty="0"/>
              <a:t> a </a:t>
            </a:r>
            <a:r>
              <a:rPr lang="en-US" sz="1400" dirty="0" err="1"/>
              <a:t>través</a:t>
            </a:r>
            <a:r>
              <a:rPr lang="en-US" sz="1400" dirty="0"/>
              <a:t> del Norte de </a:t>
            </a:r>
            <a:r>
              <a:rPr lang="en-US" sz="1400" dirty="0" err="1"/>
              <a:t>Irlanda</a:t>
            </a:r>
            <a:endParaRPr lang="en-US" sz="1400" dirty="0"/>
          </a:p>
        </p:txBody>
      </p:sp>
      <p:sp>
        <p:nvSpPr>
          <p:cNvPr id="48" name="Text Placeholder 47">
            <a:extLst>
              <a:ext uri="{FF2B5EF4-FFF2-40B4-BE49-F238E27FC236}">
                <a16:creationId xmlns:a16="http://schemas.microsoft.com/office/drawing/2014/main" id="{1CE2A133-15EC-7543-B303-F8697311B4FB}"/>
              </a:ext>
            </a:extLst>
          </p:cNvPr>
          <p:cNvSpPr>
            <a:spLocks noGrp="1"/>
          </p:cNvSpPr>
          <p:nvPr>
            <p:ph type="body" sz="quarter" idx="27"/>
          </p:nvPr>
        </p:nvSpPr>
        <p:spPr>
          <a:xfrm>
            <a:off x="561569" y="1976884"/>
            <a:ext cx="3405520" cy="684000"/>
          </a:xfrm>
        </p:spPr>
        <p:txBody>
          <a:bodyPr/>
          <a:lstStyle/>
          <a:p>
            <a:pPr algn="ctr"/>
            <a:r>
              <a:rPr lang="en-US" dirty="0" err="1">
                <a:effectLst>
                  <a:outerShdw blurRad="38100" dist="38100" dir="2700000" algn="tl">
                    <a:srgbClr val="000000">
                      <a:alpha val="43137"/>
                    </a:srgbClr>
                  </a:outerShdw>
                </a:effectLst>
              </a:rPr>
              <a:t>Empoderamiento</a:t>
            </a:r>
            <a:endParaRPr lang="en-US" dirty="0">
              <a:effectLst>
                <a:outerShdw blurRad="38100" dist="38100" dir="2700000" algn="tl">
                  <a:srgbClr val="000000">
                    <a:alpha val="43137"/>
                  </a:srgbClr>
                </a:outerShdw>
              </a:effectLst>
            </a:endParaRPr>
          </a:p>
        </p:txBody>
      </p:sp>
      <p:sp>
        <p:nvSpPr>
          <p:cNvPr id="49" name="Text Placeholder 48">
            <a:extLst>
              <a:ext uri="{FF2B5EF4-FFF2-40B4-BE49-F238E27FC236}">
                <a16:creationId xmlns:a16="http://schemas.microsoft.com/office/drawing/2014/main" id="{0737B414-372C-344E-B843-4D1AABD6C622}"/>
              </a:ext>
            </a:extLst>
          </p:cNvPr>
          <p:cNvSpPr>
            <a:spLocks noGrp="1"/>
          </p:cNvSpPr>
          <p:nvPr>
            <p:ph type="body" sz="quarter" idx="28"/>
          </p:nvPr>
        </p:nvSpPr>
        <p:spPr>
          <a:xfrm>
            <a:off x="534153" y="2695857"/>
            <a:ext cx="3568064" cy="1342420"/>
          </a:xfrm>
        </p:spPr>
        <p:txBody>
          <a:bodyPr>
            <a:normAutofit fontScale="25000" lnSpcReduction="20000"/>
          </a:bodyPr>
          <a:lstStyle/>
          <a:p>
            <a:pPr algn="ctr">
              <a:lnSpc>
                <a:spcPct val="170000"/>
              </a:lnSpc>
            </a:pPr>
            <a:r>
              <a:rPr lang="en-GB" sz="4800" dirty="0" err="1">
                <a:solidFill>
                  <a:srgbClr val="000000"/>
                </a:solidFill>
                <a:latin typeface="Josefin Sans" pitchFamily="2" charset="0"/>
                <a:cs typeface="Times New Roman" panose="02020603050405020304" pitchFamily="18" charset="0"/>
              </a:rPr>
              <a:t>Desigualdades</a:t>
            </a:r>
            <a:r>
              <a:rPr lang="en-GB" sz="4800" dirty="0">
                <a:solidFill>
                  <a:srgbClr val="000000"/>
                </a:solidFill>
                <a:latin typeface="Josefin Sans" pitchFamily="2" charset="0"/>
                <a:cs typeface="Times New Roman" panose="02020603050405020304" pitchFamily="18" charset="0"/>
              </a:rPr>
              <a:t> de </a:t>
            </a:r>
            <a:r>
              <a:rPr lang="en-GB" sz="4800" dirty="0" err="1">
                <a:solidFill>
                  <a:srgbClr val="000000"/>
                </a:solidFill>
                <a:latin typeface="Josefin Sans" pitchFamily="2" charset="0"/>
                <a:cs typeface="Times New Roman" panose="02020603050405020304" pitchFamily="18" charset="0"/>
              </a:rPr>
              <a:t>Salud</a:t>
            </a:r>
            <a:r>
              <a:rPr lang="en-GB" sz="4800" dirty="0">
                <a:solidFill>
                  <a:srgbClr val="000000"/>
                </a:solidFill>
                <a:latin typeface="Josefin Sans" pitchFamily="2" charset="0"/>
                <a:cs typeface="Times New Roman" panose="02020603050405020304" pitchFamily="18" charset="0"/>
              </a:rPr>
              <a:t>:  </a:t>
            </a:r>
            <a:r>
              <a:rPr lang="en-GB" sz="4800" dirty="0" err="1">
                <a:solidFill>
                  <a:srgbClr val="000000"/>
                </a:solidFill>
                <a:latin typeface="Josefin Sans" pitchFamily="2" charset="0"/>
                <a:cs typeface="Times New Roman" panose="02020603050405020304" pitchFamily="18" charset="0"/>
              </a:rPr>
              <a:t>Puede</a:t>
            </a:r>
            <a:r>
              <a:rPr lang="en-GB" sz="4800" dirty="0">
                <a:solidFill>
                  <a:srgbClr val="000000"/>
                </a:solidFill>
                <a:latin typeface="Josefin Sans" pitchFamily="2" charset="0"/>
                <a:cs typeface="Times New Roman" panose="02020603050405020304" pitchFamily="18" charset="0"/>
              </a:rPr>
              <a:t> que </a:t>
            </a:r>
            <a:r>
              <a:rPr lang="en-GB" sz="4800" dirty="0" err="1">
                <a:solidFill>
                  <a:srgbClr val="000000"/>
                </a:solidFill>
                <a:latin typeface="Josefin Sans" pitchFamily="2" charset="0"/>
                <a:cs typeface="Times New Roman" panose="02020603050405020304" pitchFamily="18" charset="0"/>
              </a:rPr>
              <a:t>algunos</a:t>
            </a:r>
            <a:r>
              <a:rPr lang="en-GB" sz="4800" dirty="0">
                <a:solidFill>
                  <a:srgbClr val="000000"/>
                </a:solidFill>
                <a:latin typeface="Josefin Sans" pitchFamily="2" charset="0"/>
                <a:cs typeface="Times New Roman" panose="02020603050405020304" pitchFamily="18" charset="0"/>
              </a:rPr>
              <a:t> </a:t>
            </a:r>
            <a:r>
              <a:rPr lang="en-GB" sz="4800" dirty="0" err="1">
                <a:solidFill>
                  <a:srgbClr val="000000"/>
                </a:solidFill>
                <a:latin typeface="Josefin Sans" pitchFamily="2" charset="0"/>
                <a:cs typeface="Times New Roman" panose="02020603050405020304" pitchFamily="18" charset="0"/>
              </a:rPr>
              <a:t>usuarios</a:t>
            </a:r>
            <a:r>
              <a:rPr lang="en-GB" sz="4800" dirty="0">
                <a:solidFill>
                  <a:srgbClr val="000000"/>
                </a:solidFill>
                <a:latin typeface="Josefin Sans" pitchFamily="2" charset="0"/>
                <a:cs typeface="Times New Roman" panose="02020603050405020304" pitchFamily="18" charset="0"/>
              </a:rPr>
              <a:t> no </a:t>
            </a:r>
            <a:r>
              <a:rPr lang="en-GB" sz="4800" dirty="0" err="1">
                <a:solidFill>
                  <a:srgbClr val="000000"/>
                </a:solidFill>
                <a:latin typeface="Josefin Sans" pitchFamily="2" charset="0"/>
                <a:cs typeface="Times New Roman" panose="02020603050405020304" pitchFamily="18" charset="0"/>
              </a:rPr>
              <a:t>tengan</a:t>
            </a:r>
            <a:r>
              <a:rPr lang="en-GB" sz="4800" dirty="0">
                <a:solidFill>
                  <a:srgbClr val="000000"/>
                </a:solidFill>
                <a:latin typeface="Josefin Sans" pitchFamily="2" charset="0"/>
                <a:cs typeface="Times New Roman" panose="02020603050405020304" pitchFamily="18" charset="0"/>
              </a:rPr>
              <a:t> </a:t>
            </a:r>
            <a:r>
              <a:rPr lang="en-GB" sz="4800" dirty="0" err="1">
                <a:solidFill>
                  <a:srgbClr val="000000"/>
                </a:solidFill>
                <a:latin typeface="Josefin Sans" pitchFamily="2" charset="0"/>
                <a:cs typeface="Times New Roman" panose="02020603050405020304" pitchFamily="18" charset="0"/>
              </a:rPr>
              <a:t>el</a:t>
            </a:r>
            <a:r>
              <a:rPr lang="en-GB" sz="4800" dirty="0">
                <a:solidFill>
                  <a:srgbClr val="000000"/>
                </a:solidFill>
                <a:latin typeface="Josefin Sans" pitchFamily="2" charset="0"/>
                <a:cs typeface="Times New Roman" panose="02020603050405020304" pitchFamily="18" charset="0"/>
              </a:rPr>
              <a:t> </a:t>
            </a:r>
            <a:r>
              <a:rPr lang="en-GB" sz="4800" dirty="0" err="1">
                <a:solidFill>
                  <a:srgbClr val="000000"/>
                </a:solidFill>
                <a:latin typeface="Josefin Sans" pitchFamily="2" charset="0"/>
                <a:cs typeface="Times New Roman" panose="02020603050405020304" pitchFamily="18" charset="0"/>
              </a:rPr>
              <a:t>tiempo</a:t>
            </a:r>
            <a:r>
              <a:rPr lang="en-GB" sz="4800" dirty="0">
                <a:solidFill>
                  <a:srgbClr val="000000"/>
                </a:solidFill>
                <a:latin typeface="Josefin Sans" pitchFamily="2" charset="0"/>
                <a:cs typeface="Times New Roman" panose="02020603050405020304" pitchFamily="18" charset="0"/>
              </a:rPr>
              <a:t> </a:t>
            </a:r>
            <a:r>
              <a:rPr lang="en-GB" sz="4800" dirty="0" err="1">
                <a:solidFill>
                  <a:srgbClr val="000000"/>
                </a:solidFill>
                <a:latin typeface="Josefin Sans" pitchFamily="2" charset="0"/>
                <a:cs typeface="Times New Roman" panose="02020603050405020304" pitchFamily="18" charset="0"/>
              </a:rPr>
              <a:t>suficiente</a:t>
            </a:r>
            <a:r>
              <a:rPr lang="en-GB" sz="4800" dirty="0">
                <a:solidFill>
                  <a:srgbClr val="000000"/>
                </a:solidFill>
                <a:latin typeface="Josefin Sans" pitchFamily="2" charset="0"/>
                <a:cs typeface="Times New Roman" panose="02020603050405020304" pitchFamily="18" charset="0"/>
              </a:rPr>
              <a:t> para </a:t>
            </a:r>
            <a:r>
              <a:rPr lang="en-GB" sz="4800" dirty="0" err="1">
                <a:solidFill>
                  <a:srgbClr val="000000"/>
                </a:solidFill>
                <a:latin typeface="Josefin Sans" pitchFamily="2" charset="0"/>
                <a:cs typeface="Times New Roman" panose="02020603050405020304" pitchFamily="18" charset="0"/>
              </a:rPr>
              <a:t>acudir</a:t>
            </a:r>
            <a:r>
              <a:rPr lang="en-GB" sz="4800" dirty="0">
                <a:solidFill>
                  <a:srgbClr val="000000"/>
                </a:solidFill>
                <a:latin typeface="Josefin Sans" pitchFamily="2" charset="0"/>
                <a:cs typeface="Times New Roman" panose="02020603050405020304" pitchFamily="18" charset="0"/>
              </a:rPr>
              <a:t> al </a:t>
            </a:r>
            <a:r>
              <a:rPr lang="en-GB" sz="4800" dirty="0" err="1">
                <a:solidFill>
                  <a:srgbClr val="000000"/>
                </a:solidFill>
                <a:latin typeface="Josefin Sans" pitchFamily="2" charset="0"/>
                <a:cs typeface="Times New Roman" panose="02020603050405020304" pitchFamily="18" charset="0"/>
              </a:rPr>
              <a:t>médico</a:t>
            </a:r>
            <a:r>
              <a:rPr lang="en-GB" sz="4800" dirty="0">
                <a:solidFill>
                  <a:srgbClr val="000000"/>
                </a:solidFill>
                <a:latin typeface="Josefin Sans" pitchFamily="2" charset="0"/>
                <a:cs typeface="Times New Roman" panose="02020603050405020304" pitchFamily="18" charset="0"/>
              </a:rPr>
              <a:t>.</a:t>
            </a:r>
            <a:r>
              <a:rPr lang="es-ES" sz="4800" dirty="0">
                <a:solidFill>
                  <a:srgbClr val="000000"/>
                </a:solidFill>
                <a:latin typeface="Josefin Sans" pitchFamily="2" charset="0"/>
                <a:cs typeface="Times New Roman" panose="02020603050405020304" pitchFamily="18" charset="0"/>
              </a:rPr>
              <a:t> </a:t>
            </a:r>
          </a:p>
          <a:p>
            <a:pPr algn="ctr">
              <a:lnSpc>
                <a:spcPct val="170000"/>
              </a:lnSpc>
            </a:pPr>
            <a:r>
              <a:rPr lang="es-ES" sz="4800" dirty="0">
                <a:solidFill>
                  <a:srgbClr val="000000"/>
                </a:solidFill>
                <a:latin typeface="Josefin Sans" pitchFamily="2" charset="0"/>
                <a:cs typeface="Times New Roman" panose="02020603050405020304" pitchFamily="18" charset="0"/>
              </a:rPr>
              <a:t>Lleve la conversación a ellos, ya que su voz será fundamental para permitir e integrar el cambio.</a:t>
            </a:r>
            <a:endParaRPr lang="en-GB" sz="4800" dirty="0">
              <a:solidFill>
                <a:srgbClr val="000000"/>
              </a:solidFill>
              <a:latin typeface="Josefin Sans" pitchFamily="2" charset="0"/>
              <a:cs typeface="Times New Roman" panose="02020603050405020304" pitchFamily="18" charset="0"/>
            </a:endParaRPr>
          </a:p>
          <a:p>
            <a:pPr algn="ctr"/>
            <a:endParaRPr lang="en-GB" sz="46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gn="l"/>
            <a:endParaRPr lang="en-US" dirty="0"/>
          </a:p>
          <a:p>
            <a:pPr algn="l"/>
            <a:endParaRPr lang="en-US" dirty="0"/>
          </a:p>
          <a:p>
            <a:endParaRPr lang="en-US" dirty="0"/>
          </a:p>
        </p:txBody>
      </p:sp>
      <p:sp>
        <p:nvSpPr>
          <p:cNvPr id="53" name="Text Placeholder 52">
            <a:extLst>
              <a:ext uri="{FF2B5EF4-FFF2-40B4-BE49-F238E27FC236}">
                <a16:creationId xmlns:a16="http://schemas.microsoft.com/office/drawing/2014/main" id="{42A0AAE6-85CA-8747-819A-E54975F3F624}"/>
              </a:ext>
            </a:extLst>
          </p:cNvPr>
          <p:cNvSpPr>
            <a:spLocks noGrp="1"/>
          </p:cNvSpPr>
          <p:nvPr>
            <p:ph type="body" sz="quarter" idx="29"/>
          </p:nvPr>
        </p:nvSpPr>
        <p:spPr>
          <a:xfrm>
            <a:off x="561569" y="4321930"/>
            <a:ext cx="3405520" cy="734090"/>
          </a:xfrm>
        </p:spPr>
        <p:txBody>
          <a:bodyPr/>
          <a:lstStyle/>
          <a:p>
            <a:pPr algn="ctr"/>
            <a:r>
              <a:rPr lang="en-US" dirty="0">
                <a:effectLst>
                  <a:outerShdw blurRad="38100" dist="38100" dir="2700000" algn="tl">
                    <a:srgbClr val="000000">
                      <a:alpha val="43137"/>
                    </a:srgbClr>
                  </a:outerShdw>
                </a:effectLst>
              </a:rPr>
              <a:t>Gestion</a:t>
            </a:r>
          </a:p>
        </p:txBody>
      </p:sp>
      <p:sp>
        <p:nvSpPr>
          <p:cNvPr id="55" name="Text Placeholder 54">
            <a:extLst>
              <a:ext uri="{FF2B5EF4-FFF2-40B4-BE49-F238E27FC236}">
                <a16:creationId xmlns:a16="http://schemas.microsoft.com/office/drawing/2014/main" id="{928A580F-2838-4246-A370-16192B20781E}"/>
              </a:ext>
            </a:extLst>
          </p:cNvPr>
          <p:cNvSpPr>
            <a:spLocks noGrp="1"/>
          </p:cNvSpPr>
          <p:nvPr>
            <p:ph type="body" sz="quarter" idx="30"/>
          </p:nvPr>
        </p:nvSpPr>
        <p:spPr>
          <a:xfrm>
            <a:off x="209027" y="4966095"/>
            <a:ext cx="4110604" cy="1498111"/>
          </a:xfrm>
        </p:spPr>
        <p:txBody>
          <a:bodyPr>
            <a:noAutofit/>
          </a:bodyPr>
          <a:lstStyle/>
          <a:p>
            <a:pPr algn="ctr">
              <a:lnSpc>
                <a:spcPct val="150000"/>
              </a:lnSpc>
            </a:pPr>
            <a:r>
              <a:rPr lang="en-GB" sz="1300" dirty="0">
                <a:latin typeface="Josefin Sans" pitchFamily="2" charset="0"/>
                <a:cs typeface="Times New Roman" panose="02020603050405020304" pitchFamily="18" charset="0"/>
              </a:rPr>
              <a:t>I</a:t>
            </a:r>
            <a:r>
              <a:rPr lang="es-ES" sz="1300" dirty="0" err="1">
                <a:latin typeface="Josefin Sans" pitchFamily="2" charset="0"/>
                <a:cs typeface="Times New Roman" panose="02020603050405020304" pitchFamily="18" charset="0"/>
              </a:rPr>
              <a:t>nversión</a:t>
            </a:r>
            <a:r>
              <a:rPr lang="es-ES" sz="1300" dirty="0">
                <a:latin typeface="Josefin Sans" pitchFamily="2" charset="0"/>
                <a:cs typeface="Times New Roman" panose="02020603050405020304" pitchFamily="18" charset="0"/>
              </a:rPr>
              <a:t> en un liderazgo sólido y en prácticas de trabajo en colaboración </a:t>
            </a:r>
          </a:p>
          <a:p>
            <a:pPr algn="ctr">
              <a:lnSpc>
                <a:spcPct val="150000"/>
              </a:lnSpc>
            </a:pPr>
            <a:r>
              <a:rPr lang="en-GB" sz="1300" dirty="0" err="1">
                <a:latin typeface="Josefin Sans" pitchFamily="2" charset="0"/>
                <a:cs typeface="Times New Roman" panose="02020603050405020304" pitchFamily="18" charset="0"/>
              </a:rPr>
              <a:t>Apoyo</a:t>
            </a:r>
            <a:r>
              <a:rPr lang="en-GB" sz="1300" dirty="0">
                <a:latin typeface="Josefin Sans" pitchFamily="2" charset="0"/>
                <a:cs typeface="Times New Roman" panose="02020603050405020304" pitchFamily="18" charset="0"/>
              </a:rPr>
              <a:t> y </a:t>
            </a:r>
            <a:r>
              <a:rPr lang="en-GB" sz="1300" dirty="0" err="1">
                <a:latin typeface="Josefin Sans" pitchFamily="2" charset="0"/>
                <a:cs typeface="Times New Roman" panose="02020603050405020304" pitchFamily="18" charset="0"/>
              </a:rPr>
              <a:t>formación</a:t>
            </a:r>
            <a:r>
              <a:rPr lang="en-GB" sz="1300" dirty="0">
                <a:latin typeface="Josefin Sans" pitchFamily="2" charset="0"/>
                <a:cs typeface="Times New Roman" panose="02020603050405020304" pitchFamily="18" charset="0"/>
              </a:rPr>
              <a:t> para </a:t>
            </a:r>
            <a:r>
              <a:rPr lang="en-GB" sz="1300" dirty="0" err="1">
                <a:latin typeface="Josefin Sans" pitchFamily="2" charset="0"/>
                <a:cs typeface="Times New Roman" panose="02020603050405020304" pitchFamily="18" charset="0"/>
              </a:rPr>
              <a:t>permitir</a:t>
            </a:r>
            <a:r>
              <a:rPr lang="en-GB" sz="1300" dirty="0">
                <a:latin typeface="Josefin Sans" pitchFamily="2" charset="0"/>
                <a:cs typeface="Times New Roman" panose="02020603050405020304" pitchFamily="18" charset="0"/>
              </a:rPr>
              <a:t> al </a:t>
            </a:r>
            <a:r>
              <a:rPr lang="en-GB" sz="1300" dirty="0" err="1">
                <a:latin typeface="Josefin Sans" pitchFamily="2" charset="0"/>
                <a:cs typeface="Times New Roman" panose="02020603050405020304" pitchFamily="18" charset="0"/>
              </a:rPr>
              <a:t>usuario</a:t>
            </a:r>
            <a:r>
              <a:rPr lang="en-GB" sz="1300" dirty="0">
                <a:latin typeface="Josefin Sans" pitchFamily="2" charset="0"/>
                <a:cs typeface="Times New Roman" panose="02020603050405020304" pitchFamily="18" charset="0"/>
              </a:rPr>
              <a:t> </a:t>
            </a:r>
            <a:r>
              <a:rPr lang="en-GB" sz="1300" dirty="0" err="1">
                <a:latin typeface="Josefin Sans" pitchFamily="2" charset="0"/>
                <a:cs typeface="Times New Roman" panose="02020603050405020304" pitchFamily="18" charset="0"/>
              </a:rPr>
              <a:t>su</a:t>
            </a:r>
            <a:r>
              <a:rPr lang="en-GB" sz="1300" dirty="0">
                <a:latin typeface="Josefin Sans" pitchFamily="2" charset="0"/>
                <a:cs typeface="Times New Roman" panose="02020603050405020304" pitchFamily="18" charset="0"/>
              </a:rPr>
              <a:t> </a:t>
            </a:r>
            <a:r>
              <a:rPr lang="en-GB" sz="1300" dirty="0" err="1">
                <a:latin typeface="Josefin Sans" pitchFamily="2" charset="0"/>
                <a:cs typeface="Times New Roman" panose="02020603050405020304" pitchFamily="18" charset="0"/>
              </a:rPr>
              <a:t>participación</a:t>
            </a:r>
            <a:r>
              <a:rPr lang="en-GB" sz="1300" dirty="0">
                <a:latin typeface="Josefin Sans" pitchFamily="2" charset="0"/>
                <a:cs typeface="Times New Roman" panose="02020603050405020304" pitchFamily="18" charset="0"/>
              </a:rPr>
              <a:t> </a:t>
            </a:r>
            <a:r>
              <a:rPr lang="en-GB" sz="1300" dirty="0" err="1">
                <a:latin typeface="Josefin Sans" pitchFamily="2" charset="0"/>
                <a:cs typeface="Times New Roman" panose="02020603050405020304" pitchFamily="18" charset="0"/>
              </a:rPr>
              <a:t>en</a:t>
            </a:r>
            <a:r>
              <a:rPr lang="en-GB" sz="1300" dirty="0">
                <a:latin typeface="Josefin Sans" pitchFamily="2" charset="0"/>
                <a:cs typeface="Times New Roman" panose="02020603050405020304" pitchFamily="18" charset="0"/>
              </a:rPr>
              <a:t> </a:t>
            </a:r>
            <a:r>
              <a:rPr lang="en-GB" sz="1300" dirty="0" err="1">
                <a:latin typeface="Josefin Sans" pitchFamily="2" charset="0"/>
                <a:cs typeface="Times New Roman" panose="02020603050405020304" pitchFamily="18" charset="0"/>
              </a:rPr>
              <a:t>el</a:t>
            </a:r>
            <a:r>
              <a:rPr lang="en-GB" sz="1300" dirty="0">
                <a:latin typeface="Josefin Sans" pitchFamily="2" charset="0"/>
                <a:cs typeface="Times New Roman" panose="02020603050405020304" pitchFamily="18" charset="0"/>
              </a:rPr>
              <a:t> </a:t>
            </a:r>
            <a:r>
              <a:rPr lang="en-GB" sz="1300" dirty="0" err="1">
                <a:latin typeface="Josefin Sans" pitchFamily="2" charset="0"/>
                <a:cs typeface="Times New Roman" panose="02020603050405020304" pitchFamily="18" charset="0"/>
              </a:rPr>
              <a:t>desarrollo</a:t>
            </a:r>
            <a:r>
              <a:rPr lang="en-GB" sz="1300" dirty="0">
                <a:latin typeface="Josefin Sans" pitchFamily="2" charset="0"/>
                <a:cs typeface="Times New Roman" panose="02020603050405020304" pitchFamily="18" charset="0"/>
              </a:rPr>
              <a:t> de la </a:t>
            </a:r>
            <a:r>
              <a:rPr lang="en-GB" sz="1300" dirty="0" err="1">
                <a:latin typeface="Josefin Sans" pitchFamily="2" charset="0"/>
                <a:cs typeface="Times New Roman" panose="02020603050405020304" pitchFamily="18" charset="0"/>
              </a:rPr>
              <a:t>estructura</a:t>
            </a:r>
            <a:r>
              <a:rPr lang="en-GB" sz="1300" dirty="0">
                <a:latin typeface="Josefin Sans" pitchFamily="2" charset="0"/>
                <a:cs typeface="Times New Roman" panose="02020603050405020304" pitchFamily="18" charset="0"/>
              </a:rPr>
              <a:t> sanitaria</a:t>
            </a:r>
          </a:p>
          <a:p>
            <a:pPr algn="ctr"/>
            <a:endParaRPr lang="en-US" sz="1500" dirty="0"/>
          </a:p>
          <a:p>
            <a:pPr algn="ctr"/>
            <a:endParaRPr lang="en-US" sz="1500" dirty="0"/>
          </a:p>
        </p:txBody>
      </p:sp>
      <p:sp>
        <p:nvSpPr>
          <p:cNvPr id="56" name="Text Placeholder 55">
            <a:extLst>
              <a:ext uri="{FF2B5EF4-FFF2-40B4-BE49-F238E27FC236}">
                <a16:creationId xmlns:a16="http://schemas.microsoft.com/office/drawing/2014/main" id="{07931386-691D-0547-B3EF-4AA975A432A1}"/>
              </a:ext>
            </a:extLst>
          </p:cNvPr>
          <p:cNvSpPr>
            <a:spLocks noGrp="1"/>
          </p:cNvSpPr>
          <p:nvPr>
            <p:ph type="body" sz="quarter" idx="31"/>
          </p:nvPr>
        </p:nvSpPr>
        <p:spPr>
          <a:xfrm>
            <a:off x="8252326" y="251092"/>
            <a:ext cx="3405520" cy="684001"/>
          </a:xfrm>
        </p:spPr>
        <p:txBody>
          <a:bodyPr/>
          <a:lstStyle/>
          <a:p>
            <a:pPr algn="ctr"/>
            <a:r>
              <a:rPr lang="en-US" dirty="0" err="1">
                <a:effectLst>
                  <a:outerShdw blurRad="38100" dist="38100" dir="2700000" algn="tl">
                    <a:srgbClr val="000000">
                      <a:alpha val="43137"/>
                    </a:srgbClr>
                  </a:outerShdw>
                </a:effectLst>
              </a:rPr>
              <a:t>innovación</a:t>
            </a:r>
            <a:endParaRPr lang="en-US" dirty="0">
              <a:effectLst>
                <a:outerShdw blurRad="38100" dist="38100" dir="2700000" algn="tl">
                  <a:srgbClr val="000000">
                    <a:alpha val="43137"/>
                  </a:srgbClr>
                </a:outerShdw>
              </a:effectLst>
            </a:endParaRPr>
          </a:p>
        </p:txBody>
      </p:sp>
      <p:sp>
        <p:nvSpPr>
          <p:cNvPr id="58" name="Text Placeholder 57">
            <a:extLst>
              <a:ext uri="{FF2B5EF4-FFF2-40B4-BE49-F238E27FC236}">
                <a16:creationId xmlns:a16="http://schemas.microsoft.com/office/drawing/2014/main" id="{C1221465-F84E-5043-B548-DA6111026754}"/>
              </a:ext>
            </a:extLst>
          </p:cNvPr>
          <p:cNvSpPr>
            <a:spLocks noGrp="1"/>
          </p:cNvSpPr>
          <p:nvPr>
            <p:ph type="body" sz="quarter" idx="32"/>
          </p:nvPr>
        </p:nvSpPr>
        <p:spPr>
          <a:xfrm>
            <a:off x="7924950" y="911539"/>
            <a:ext cx="4060272" cy="1467055"/>
          </a:xfrm>
        </p:spPr>
        <p:txBody>
          <a:bodyPr>
            <a:normAutofit fontScale="92500" lnSpcReduction="20000"/>
          </a:bodyPr>
          <a:lstStyle/>
          <a:p>
            <a:pPr algn="ctr">
              <a:lnSpc>
                <a:spcPct val="170000"/>
              </a:lnSpc>
            </a:pPr>
            <a:r>
              <a:rPr lang="en-GB" sz="1200" dirty="0">
                <a:solidFill>
                  <a:srgbClr val="000000"/>
                </a:solidFill>
                <a:latin typeface="Josefin Sans" pitchFamily="2" charset="0"/>
                <a:cs typeface="Times New Roman" panose="02020603050405020304" pitchFamily="18" charset="0"/>
              </a:rPr>
              <a:t>Desarrollo de </a:t>
            </a:r>
            <a:r>
              <a:rPr lang="en-GB" sz="1200" dirty="0" err="1">
                <a:solidFill>
                  <a:srgbClr val="000000"/>
                </a:solidFill>
                <a:latin typeface="Josefin Sans" pitchFamily="2" charset="0"/>
                <a:cs typeface="Times New Roman" panose="02020603050405020304" pitchFamily="18" charset="0"/>
              </a:rPr>
              <a:t>recursos</a:t>
            </a:r>
            <a:r>
              <a:rPr lang="en-GB" sz="1200" dirty="0">
                <a:solidFill>
                  <a:srgbClr val="000000"/>
                </a:solidFill>
                <a:latin typeface="Josefin Sans" pitchFamily="2" charset="0"/>
                <a:cs typeface="Times New Roman" panose="02020603050405020304" pitchFamily="18" charset="0"/>
              </a:rPr>
              <a:t> de </a:t>
            </a:r>
            <a:r>
              <a:rPr lang="en-GB" sz="1200" dirty="0" err="1">
                <a:solidFill>
                  <a:srgbClr val="000000"/>
                </a:solidFill>
                <a:latin typeface="Josefin Sans" pitchFamily="2" charset="0"/>
                <a:cs typeface="Times New Roman" panose="02020603050405020304" pitchFamily="18" charset="0"/>
              </a:rPr>
              <a:t>información</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alternativa</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Farmacias</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Médicos</a:t>
            </a:r>
            <a:r>
              <a:rPr lang="en-GB" sz="1200" dirty="0">
                <a:solidFill>
                  <a:srgbClr val="000000"/>
                </a:solidFill>
                <a:latin typeface="Josefin Sans" pitchFamily="2" charset="0"/>
                <a:cs typeface="Times New Roman" panose="02020603050405020304" pitchFamily="18" charset="0"/>
              </a:rPr>
              <a:t> de cabecera, </a:t>
            </a:r>
            <a:r>
              <a:rPr lang="en-GB" sz="1200" dirty="0" err="1">
                <a:solidFill>
                  <a:srgbClr val="000000"/>
                </a:solidFill>
                <a:latin typeface="Josefin Sans" pitchFamily="2" charset="0"/>
                <a:cs typeface="Times New Roman" panose="02020603050405020304" pitchFamily="18" charset="0"/>
              </a:rPr>
              <a:t>dentistas</a:t>
            </a:r>
            <a:r>
              <a:rPr lang="en-GB" sz="1200" dirty="0">
                <a:solidFill>
                  <a:srgbClr val="000000"/>
                </a:solidFill>
                <a:latin typeface="Josefin Sans" pitchFamily="2" charset="0"/>
                <a:cs typeface="Times New Roman" panose="02020603050405020304" pitchFamily="18" charset="0"/>
              </a:rPr>
              <a:t>…</a:t>
            </a:r>
          </a:p>
          <a:p>
            <a:pPr algn="ctr">
              <a:lnSpc>
                <a:spcPct val="170000"/>
              </a:lnSpc>
            </a:pPr>
            <a:r>
              <a:rPr lang="en-GB" sz="1200" dirty="0">
                <a:solidFill>
                  <a:srgbClr val="000000"/>
                </a:solidFill>
                <a:latin typeface="Josefin Sans" pitchFamily="2" charset="0"/>
                <a:cs typeface="Times New Roman" panose="02020603050405020304" pitchFamily="18" charset="0"/>
              </a:rPr>
              <a:t>Las redes </a:t>
            </a:r>
            <a:r>
              <a:rPr lang="en-GB" sz="1200" dirty="0" err="1">
                <a:solidFill>
                  <a:srgbClr val="000000"/>
                </a:solidFill>
                <a:latin typeface="Josefin Sans" pitchFamily="2" charset="0"/>
                <a:cs typeface="Times New Roman" panose="02020603050405020304" pitchFamily="18" charset="0"/>
              </a:rPr>
              <a:t>sociales</a:t>
            </a:r>
            <a:r>
              <a:rPr lang="en-GB" sz="1200" dirty="0">
                <a:solidFill>
                  <a:srgbClr val="000000"/>
                </a:solidFill>
                <a:latin typeface="Josefin Sans" pitchFamily="2" charset="0"/>
                <a:cs typeface="Times New Roman" panose="02020603050405020304" pitchFamily="18" charset="0"/>
              </a:rPr>
              <a:t> solo </a:t>
            </a:r>
            <a:r>
              <a:rPr lang="en-GB" sz="1200" dirty="0" err="1">
                <a:solidFill>
                  <a:srgbClr val="000000"/>
                </a:solidFill>
                <a:latin typeface="Josefin Sans" pitchFamily="2" charset="0"/>
                <a:cs typeface="Times New Roman" panose="02020603050405020304" pitchFamily="18" charset="0"/>
              </a:rPr>
              <a:t>llegarán</a:t>
            </a:r>
            <a:r>
              <a:rPr lang="en-GB" sz="1200" dirty="0">
                <a:solidFill>
                  <a:srgbClr val="000000"/>
                </a:solidFill>
                <a:latin typeface="Josefin Sans" pitchFamily="2" charset="0"/>
                <a:cs typeface="Times New Roman" panose="02020603050405020304" pitchFamily="18" charset="0"/>
              </a:rPr>
              <a:t> a </a:t>
            </a:r>
            <a:r>
              <a:rPr lang="en-GB" sz="1200" dirty="0" err="1">
                <a:solidFill>
                  <a:srgbClr val="000000"/>
                </a:solidFill>
                <a:latin typeface="Josefin Sans" pitchFamily="2" charset="0"/>
                <a:cs typeface="Times New Roman" panose="02020603050405020304" pitchFamily="18" charset="0"/>
              </a:rPr>
              <a:t>aquellos</a:t>
            </a:r>
            <a:r>
              <a:rPr lang="en-GB" sz="1200" dirty="0">
                <a:solidFill>
                  <a:srgbClr val="000000"/>
                </a:solidFill>
                <a:latin typeface="Josefin Sans" pitchFamily="2" charset="0"/>
                <a:cs typeface="Times New Roman" panose="02020603050405020304" pitchFamily="18" charset="0"/>
              </a:rPr>
              <a:t> que las </a:t>
            </a:r>
            <a:r>
              <a:rPr lang="en-GB" sz="1200" dirty="0" err="1">
                <a:solidFill>
                  <a:srgbClr val="000000"/>
                </a:solidFill>
                <a:latin typeface="Josefin Sans" pitchFamily="2" charset="0"/>
                <a:cs typeface="Times New Roman" panose="02020603050405020304" pitchFamily="18" charset="0"/>
              </a:rPr>
              <a:t>utilizan</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por</a:t>
            </a:r>
            <a:r>
              <a:rPr lang="en-GB" sz="1200" dirty="0">
                <a:solidFill>
                  <a:srgbClr val="000000"/>
                </a:solidFill>
                <a:latin typeface="Josefin Sans" pitchFamily="2" charset="0"/>
                <a:cs typeface="Times New Roman" panose="02020603050405020304" pitchFamily="18" charset="0"/>
              </a:rPr>
              <a:t> lo que se </a:t>
            </a:r>
            <a:r>
              <a:rPr lang="en-GB" sz="1200" dirty="0" err="1">
                <a:solidFill>
                  <a:srgbClr val="000000"/>
                </a:solidFill>
                <a:latin typeface="Josefin Sans" pitchFamily="2" charset="0"/>
                <a:cs typeface="Times New Roman" panose="02020603050405020304" pitchFamily="18" charset="0"/>
              </a:rPr>
              <a:t>debe</a:t>
            </a:r>
            <a:r>
              <a:rPr lang="en-GB" sz="1200" dirty="0">
                <a:solidFill>
                  <a:srgbClr val="000000"/>
                </a:solidFill>
                <a:latin typeface="Josefin Sans" pitchFamily="2" charset="0"/>
                <a:cs typeface="Times New Roman" panose="02020603050405020304" pitchFamily="18" charset="0"/>
              </a:rPr>
              <a:t> explorer </a:t>
            </a:r>
            <a:r>
              <a:rPr lang="en-GB" sz="1200" dirty="0" err="1">
                <a:solidFill>
                  <a:srgbClr val="000000"/>
                </a:solidFill>
                <a:latin typeface="Josefin Sans" pitchFamily="2" charset="0"/>
                <a:cs typeface="Times New Roman" panose="02020603050405020304" pitchFamily="18" charset="0"/>
              </a:rPr>
              <a:t>otras</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vías</a:t>
            </a:r>
            <a:r>
              <a:rPr lang="en-GB" sz="1200" dirty="0">
                <a:solidFill>
                  <a:srgbClr val="000000"/>
                </a:solidFill>
                <a:latin typeface="Josefin Sans" pitchFamily="2" charset="0"/>
                <a:cs typeface="Times New Roman" panose="02020603050405020304" pitchFamily="18" charset="0"/>
              </a:rPr>
              <a:t> de </a:t>
            </a:r>
            <a:r>
              <a:rPr lang="en-GB" sz="1200" dirty="0" err="1">
                <a:solidFill>
                  <a:srgbClr val="000000"/>
                </a:solidFill>
                <a:latin typeface="Josefin Sans" pitchFamily="2" charset="0"/>
                <a:cs typeface="Times New Roman" panose="02020603050405020304" pitchFamily="18" charset="0"/>
              </a:rPr>
              <a:t>comunicación</a:t>
            </a:r>
            <a:r>
              <a:rPr lang="en-GB" sz="1200" dirty="0">
                <a:solidFill>
                  <a:srgbClr val="000000"/>
                </a:solidFill>
                <a:latin typeface="Josefin Sans" pitchFamily="2" charset="0"/>
                <a:cs typeface="Times New Roman" panose="02020603050405020304" pitchFamily="18" charset="0"/>
              </a:rPr>
              <a:t> para </a:t>
            </a:r>
            <a:r>
              <a:rPr lang="en-GB" sz="1200" dirty="0" err="1">
                <a:solidFill>
                  <a:srgbClr val="000000"/>
                </a:solidFill>
                <a:latin typeface="Josefin Sans" pitchFamily="2" charset="0"/>
                <a:cs typeface="Times New Roman" panose="02020603050405020304" pitchFamily="18" charset="0"/>
              </a:rPr>
              <a:t>llegar</a:t>
            </a:r>
            <a:r>
              <a:rPr lang="en-GB" sz="1200" dirty="0">
                <a:solidFill>
                  <a:srgbClr val="000000"/>
                </a:solidFill>
                <a:latin typeface="Josefin Sans" pitchFamily="2" charset="0"/>
                <a:cs typeface="Times New Roman" panose="02020603050405020304" pitchFamily="18" charset="0"/>
              </a:rPr>
              <a:t> a </a:t>
            </a:r>
            <a:r>
              <a:rPr lang="en-GB" sz="1200" dirty="0" err="1">
                <a:solidFill>
                  <a:srgbClr val="000000"/>
                </a:solidFill>
                <a:latin typeface="Josefin Sans" pitchFamily="2" charset="0"/>
                <a:cs typeface="Times New Roman" panose="02020603050405020304" pitchFamily="18" charset="0"/>
              </a:rPr>
              <a:t>más</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gente</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incluyendo</a:t>
            </a:r>
            <a:r>
              <a:rPr lang="en-GB" sz="1200" dirty="0">
                <a:solidFill>
                  <a:srgbClr val="000000"/>
                </a:solidFill>
                <a:latin typeface="Josefin Sans" pitchFamily="2" charset="0"/>
                <a:cs typeface="Times New Roman" panose="02020603050405020304" pitchFamily="18" charset="0"/>
              </a:rPr>
              <a:t> la población </a:t>
            </a:r>
            <a:r>
              <a:rPr lang="en-GB" sz="1200" dirty="0" err="1">
                <a:solidFill>
                  <a:srgbClr val="000000"/>
                </a:solidFill>
                <a:latin typeface="Josefin Sans" pitchFamily="2" charset="0"/>
                <a:cs typeface="Times New Roman" panose="02020603050405020304" pitchFamily="18" charset="0"/>
              </a:rPr>
              <a:t>más</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joven</a:t>
            </a:r>
            <a:r>
              <a:rPr lang="en-GB" sz="1200" dirty="0">
                <a:solidFill>
                  <a:srgbClr val="000000"/>
                </a:solidFill>
                <a:latin typeface="Josefin Sans" pitchFamily="2" charset="0"/>
                <a:cs typeface="Times New Roman" panose="02020603050405020304" pitchFamily="18" charset="0"/>
              </a:rPr>
              <a:t>. </a:t>
            </a:r>
            <a:endParaRPr lang="en-US" sz="1200" dirty="0">
              <a:solidFill>
                <a:srgbClr val="000000"/>
              </a:solidFill>
              <a:latin typeface="Josefin Sans" pitchFamily="2" charset="0"/>
              <a:cs typeface="Times New Roman" panose="02020603050405020304" pitchFamily="18" charset="0"/>
            </a:endParaRPr>
          </a:p>
        </p:txBody>
      </p:sp>
      <p:sp>
        <p:nvSpPr>
          <p:cNvPr id="59" name="Text Placeholder 58">
            <a:extLst>
              <a:ext uri="{FF2B5EF4-FFF2-40B4-BE49-F238E27FC236}">
                <a16:creationId xmlns:a16="http://schemas.microsoft.com/office/drawing/2014/main" id="{143135DD-1FC6-7A40-92C3-40E83280BE9B}"/>
              </a:ext>
            </a:extLst>
          </p:cNvPr>
          <p:cNvSpPr>
            <a:spLocks noGrp="1"/>
          </p:cNvSpPr>
          <p:nvPr>
            <p:ph type="body" sz="quarter" idx="33"/>
          </p:nvPr>
        </p:nvSpPr>
        <p:spPr>
          <a:xfrm>
            <a:off x="8252326" y="2415265"/>
            <a:ext cx="3405520" cy="684000"/>
          </a:xfrm>
        </p:spPr>
        <p:txBody>
          <a:bodyPr/>
          <a:lstStyle/>
          <a:p>
            <a:pPr algn="ctr"/>
            <a:r>
              <a:rPr lang="en-US" dirty="0" err="1">
                <a:effectLst>
                  <a:outerShdw blurRad="38100" dist="38100" dir="2700000" algn="tl">
                    <a:srgbClr val="000000">
                      <a:alpha val="43137"/>
                    </a:srgbClr>
                  </a:outerShdw>
                </a:effectLst>
              </a:rPr>
              <a:t>liderazgo</a:t>
            </a:r>
            <a:endParaRPr lang="en-US" dirty="0">
              <a:effectLst>
                <a:outerShdw blurRad="38100" dist="38100" dir="2700000" algn="tl">
                  <a:srgbClr val="000000">
                    <a:alpha val="43137"/>
                  </a:srgbClr>
                </a:outerShdw>
              </a:effectLst>
            </a:endParaRPr>
          </a:p>
        </p:txBody>
      </p:sp>
      <p:sp>
        <p:nvSpPr>
          <p:cNvPr id="60" name="Text Placeholder 59">
            <a:extLst>
              <a:ext uri="{FF2B5EF4-FFF2-40B4-BE49-F238E27FC236}">
                <a16:creationId xmlns:a16="http://schemas.microsoft.com/office/drawing/2014/main" id="{ECF14442-59CF-A441-B53C-512218F7E70E}"/>
              </a:ext>
            </a:extLst>
          </p:cNvPr>
          <p:cNvSpPr>
            <a:spLocks noGrp="1"/>
          </p:cNvSpPr>
          <p:nvPr>
            <p:ph type="body" sz="quarter" idx="34"/>
          </p:nvPr>
        </p:nvSpPr>
        <p:spPr>
          <a:xfrm>
            <a:off x="7924950" y="2955543"/>
            <a:ext cx="4060272" cy="1467055"/>
          </a:xfrm>
        </p:spPr>
        <p:txBody>
          <a:bodyPr>
            <a:noAutofit/>
          </a:bodyPr>
          <a:lstStyle/>
          <a:p>
            <a:pPr lvl="0" algn="ctr">
              <a:lnSpc>
                <a:spcPct val="170000"/>
              </a:lnSpc>
            </a:pPr>
            <a:r>
              <a:rPr lang="en-GB" sz="1200" dirty="0">
                <a:solidFill>
                  <a:srgbClr val="000000"/>
                </a:solidFill>
                <a:latin typeface="Josefin Sans" pitchFamily="2" charset="0"/>
                <a:cs typeface="Times New Roman" panose="02020603050405020304" pitchFamily="18" charset="0"/>
              </a:rPr>
              <a:t>Con </a:t>
            </a:r>
            <a:r>
              <a:rPr lang="en-GB" sz="1200" dirty="0" err="1">
                <a:solidFill>
                  <a:srgbClr val="000000"/>
                </a:solidFill>
                <a:latin typeface="Josefin Sans" pitchFamily="2" charset="0"/>
                <a:cs typeface="Times New Roman" panose="02020603050405020304" pitchFamily="18" charset="0"/>
              </a:rPr>
              <a:t>el</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cual</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demostrar</a:t>
            </a:r>
            <a:r>
              <a:rPr lang="en-GB" sz="1200" dirty="0">
                <a:solidFill>
                  <a:srgbClr val="000000"/>
                </a:solidFill>
                <a:latin typeface="Josefin Sans" pitchFamily="2" charset="0"/>
                <a:cs typeface="Times New Roman" panose="02020603050405020304" pitchFamily="18" charset="0"/>
              </a:rPr>
              <a:t> la </a:t>
            </a:r>
            <a:r>
              <a:rPr lang="en-GB" sz="1200" dirty="0" err="1">
                <a:solidFill>
                  <a:srgbClr val="000000"/>
                </a:solidFill>
                <a:latin typeface="Josefin Sans" pitchFamily="2" charset="0"/>
                <a:cs typeface="Times New Roman" panose="02020603050405020304" pitchFamily="18" charset="0"/>
              </a:rPr>
              <a:t>capacidad</a:t>
            </a:r>
            <a:r>
              <a:rPr lang="en-GB" sz="1200" dirty="0">
                <a:solidFill>
                  <a:srgbClr val="000000"/>
                </a:solidFill>
                <a:latin typeface="Josefin Sans" pitchFamily="2" charset="0"/>
                <a:cs typeface="Times New Roman" panose="02020603050405020304" pitchFamily="18" charset="0"/>
              </a:rPr>
              <a:t> del Sistema a </a:t>
            </a:r>
            <a:r>
              <a:rPr lang="en-GB" sz="1200" dirty="0" err="1">
                <a:solidFill>
                  <a:srgbClr val="000000"/>
                </a:solidFill>
                <a:latin typeface="Josefin Sans" pitchFamily="2" charset="0"/>
                <a:cs typeface="Times New Roman" panose="02020603050405020304" pitchFamily="18" charset="0"/>
              </a:rPr>
              <a:t>adpatarse</a:t>
            </a:r>
            <a:r>
              <a:rPr lang="en-GB" sz="1200" dirty="0">
                <a:solidFill>
                  <a:srgbClr val="000000"/>
                </a:solidFill>
                <a:latin typeface="Josefin Sans" pitchFamily="2" charset="0"/>
                <a:cs typeface="Times New Roman" panose="02020603050405020304" pitchFamily="18" charset="0"/>
              </a:rPr>
              <a:t> a </a:t>
            </a:r>
            <a:r>
              <a:rPr lang="en-GB" sz="1200" dirty="0" err="1">
                <a:solidFill>
                  <a:srgbClr val="000000"/>
                </a:solidFill>
                <a:latin typeface="Josefin Sans" pitchFamily="2" charset="0"/>
                <a:cs typeface="Times New Roman" panose="02020603050405020304" pitchFamily="18" charset="0"/>
              </a:rPr>
              <a:t>los</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nuevos</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cambios</a:t>
            </a:r>
            <a:r>
              <a:rPr lang="en-GB" sz="1200" dirty="0">
                <a:solidFill>
                  <a:srgbClr val="000000"/>
                </a:solidFill>
                <a:latin typeface="Josefin Sans" pitchFamily="2" charset="0"/>
                <a:cs typeface="Times New Roman" panose="02020603050405020304" pitchFamily="18" charset="0"/>
              </a:rPr>
              <a:t>:</a:t>
            </a:r>
          </a:p>
          <a:p>
            <a:pPr lvl="0" algn="ctr">
              <a:lnSpc>
                <a:spcPct val="170000"/>
              </a:lnSpc>
            </a:pPr>
            <a:r>
              <a:rPr lang="en-GB" sz="1200" dirty="0" err="1">
                <a:solidFill>
                  <a:srgbClr val="000000"/>
                </a:solidFill>
                <a:latin typeface="Josefin Sans" pitchFamily="2" charset="0"/>
                <a:cs typeface="Times New Roman" panose="02020603050405020304" pitchFamily="18" charset="0"/>
              </a:rPr>
              <a:t>Servicios</a:t>
            </a:r>
            <a:r>
              <a:rPr lang="en-GB" sz="1200" dirty="0">
                <a:solidFill>
                  <a:srgbClr val="000000"/>
                </a:solidFill>
                <a:latin typeface="Josefin Sans" pitchFamily="2" charset="0"/>
                <a:cs typeface="Times New Roman" panose="02020603050405020304" pitchFamily="18" charset="0"/>
              </a:rPr>
              <a:t> con la </a:t>
            </a:r>
            <a:r>
              <a:rPr lang="en-GB" sz="1200" dirty="0" err="1">
                <a:solidFill>
                  <a:srgbClr val="000000"/>
                </a:solidFill>
                <a:latin typeface="Josefin Sans" pitchFamily="2" charset="0"/>
                <a:cs typeface="Times New Roman" panose="02020603050405020304" pitchFamily="18" charset="0"/>
              </a:rPr>
              <a:t>capacidad</a:t>
            </a:r>
            <a:r>
              <a:rPr lang="en-GB" sz="1200" dirty="0">
                <a:solidFill>
                  <a:srgbClr val="000000"/>
                </a:solidFill>
                <a:latin typeface="Josefin Sans" pitchFamily="2" charset="0"/>
                <a:cs typeface="Times New Roman" panose="02020603050405020304" pitchFamily="18" charset="0"/>
              </a:rPr>
              <a:t> de </a:t>
            </a:r>
            <a:r>
              <a:rPr lang="en-GB" sz="1200" dirty="0" err="1">
                <a:solidFill>
                  <a:srgbClr val="000000"/>
                </a:solidFill>
                <a:latin typeface="Josefin Sans" pitchFamily="2" charset="0"/>
                <a:cs typeface="Times New Roman" panose="02020603050405020304" pitchFamily="18" charset="0"/>
              </a:rPr>
              <a:t>cambiar</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su</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respuesta</a:t>
            </a:r>
            <a:r>
              <a:rPr lang="en-GB" sz="1200" dirty="0">
                <a:solidFill>
                  <a:srgbClr val="000000"/>
                </a:solidFill>
                <a:latin typeface="Josefin Sans" pitchFamily="2" charset="0"/>
                <a:cs typeface="Times New Roman" panose="02020603050405020304" pitchFamily="18" charset="0"/>
              </a:rPr>
              <a:t> a </a:t>
            </a:r>
            <a:r>
              <a:rPr lang="en-GB" sz="1200" dirty="0" err="1">
                <a:solidFill>
                  <a:srgbClr val="000000"/>
                </a:solidFill>
                <a:latin typeface="Josefin Sans" pitchFamily="2" charset="0"/>
                <a:cs typeface="Times New Roman" panose="02020603050405020304" pitchFamily="18" charset="0"/>
              </a:rPr>
              <a:t>nuevas</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circunstancias</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Presupuestos</a:t>
            </a:r>
            <a:r>
              <a:rPr lang="en-GB" sz="1200" dirty="0">
                <a:solidFill>
                  <a:srgbClr val="000000"/>
                </a:solidFill>
                <a:latin typeface="Josefin Sans" pitchFamily="2" charset="0"/>
                <a:cs typeface="Times New Roman" panose="02020603050405020304" pitchFamily="18" charset="0"/>
              </a:rPr>
              <a:t> que se </a:t>
            </a:r>
            <a:r>
              <a:rPr lang="en-GB" sz="1200" dirty="0" err="1">
                <a:solidFill>
                  <a:srgbClr val="000000"/>
                </a:solidFill>
                <a:latin typeface="Josefin Sans" pitchFamily="2" charset="0"/>
                <a:cs typeface="Times New Roman" panose="02020603050405020304" pitchFamily="18" charset="0"/>
              </a:rPr>
              <a:t>pueden</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adaptar</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en</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respuesta</a:t>
            </a:r>
            <a:r>
              <a:rPr lang="en-GB" sz="1200" dirty="0">
                <a:solidFill>
                  <a:srgbClr val="000000"/>
                </a:solidFill>
                <a:latin typeface="Josefin Sans" pitchFamily="2" charset="0"/>
                <a:cs typeface="Times New Roman" panose="02020603050405020304" pitchFamily="18" charset="0"/>
              </a:rPr>
              <a:t> a </a:t>
            </a:r>
            <a:r>
              <a:rPr lang="en-GB" sz="1200" dirty="0" err="1">
                <a:solidFill>
                  <a:srgbClr val="000000"/>
                </a:solidFill>
                <a:latin typeface="Josefin Sans" pitchFamily="2" charset="0"/>
                <a:cs typeface="Times New Roman" panose="02020603050405020304" pitchFamily="18" charset="0"/>
              </a:rPr>
              <a:t>los</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cambios</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en</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el</a:t>
            </a:r>
            <a:r>
              <a:rPr lang="en-GB" sz="1200" dirty="0">
                <a:solidFill>
                  <a:srgbClr val="000000"/>
                </a:solidFill>
                <a:latin typeface="Josefin Sans" pitchFamily="2" charset="0"/>
                <a:cs typeface="Times New Roman" panose="02020603050405020304" pitchFamily="18" charset="0"/>
              </a:rPr>
              <a:t> </a:t>
            </a:r>
            <a:r>
              <a:rPr lang="en-GB" sz="1200" dirty="0" err="1">
                <a:solidFill>
                  <a:srgbClr val="000000"/>
                </a:solidFill>
                <a:latin typeface="Josefin Sans" pitchFamily="2" charset="0"/>
                <a:cs typeface="Times New Roman" panose="02020603050405020304" pitchFamily="18" charset="0"/>
              </a:rPr>
              <a:t>planteaminto</a:t>
            </a:r>
            <a:endParaRPr lang="en-US" sz="1200" dirty="0">
              <a:solidFill>
                <a:srgbClr val="000000"/>
              </a:solidFill>
              <a:latin typeface="Josefin Sans" pitchFamily="2" charset="0"/>
              <a:cs typeface="Times New Roman" panose="02020603050405020304" pitchFamily="18" charset="0"/>
            </a:endParaRPr>
          </a:p>
        </p:txBody>
      </p:sp>
      <p:sp>
        <p:nvSpPr>
          <p:cNvPr id="68" name="Text Placeholder 67">
            <a:extLst>
              <a:ext uri="{FF2B5EF4-FFF2-40B4-BE49-F238E27FC236}">
                <a16:creationId xmlns:a16="http://schemas.microsoft.com/office/drawing/2014/main" id="{0CDEA0AA-389A-0546-AEBE-7D06156E551A}"/>
              </a:ext>
            </a:extLst>
          </p:cNvPr>
          <p:cNvSpPr>
            <a:spLocks noGrp="1"/>
          </p:cNvSpPr>
          <p:nvPr>
            <p:ph type="body" sz="quarter" idx="35"/>
          </p:nvPr>
        </p:nvSpPr>
        <p:spPr>
          <a:xfrm>
            <a:off x="8252326" y="4547231"/>
            <a:ext cx="3405520" cy="799467"/>
          </a:xfrm>
        </p:spPr>
        <p:txBody>
          <a:bodyPr/>
          <a:lstStyle/>
          <a:p>
            <a:pPr algn="ctr"/>
            <a:r>
              <a:rPr lang="en-US" dirty="0" err="1">
                <a:effectLst>
                  <a:outerShdw blurRad="38100" dist="38100" dir="2700000" algn="tl">
                    <a:srgbClr val="000000">
                      <a:alpha val="43137"/>
                    </a:srgbClr>
                  </a:outerShdw>
                </a:effectLst>
              </a:rPr>
              <a:t>creativida</a:t>
            </a:r>
            <a:endParaRPr lang="en-US" dirty="0">
              <a:effectLst>
                <a:outerShdw blurRad="38100" dist="38100" dir="2700000" algn="tl">
                  <a:srgbClr val="000000">
                    <a:alpha val="43137"/>
                  </a:srgbClr>
                </a:outerShdw>
              </a:effectLst>
            </a:endParaRPr>
          </a:p>
        </p:txBody>
      </p:sp>
      <p:sp>
        <p:nvSpPr>
          <p:cNvPr id="69" name="Text Placeholder 68">
            <a:extLst>
              <a:ext uri="{FF2B5EF4-FFF2-40B4-BE49-F238E27FC236}">
                <a16:creationId xmlns:a16="http://schemas.microsoft.com/office/drawing/2014/main" id="{865439FD-5E63-BF45-9736-25E19493588D}"/>
              </a:ext>
            </a:extLst>
          </p:cNvPr>
          <p:cNvSpPr>
            <a:spLocks noGrp="1"/>
          </p:cNvSpPr>
          <p:nvPr>
            <p:ph type="body" sz="quarter" idx="36"/>
          </p:nvPr>
        </p:nvSpPr>
        <p:spPr>
          <a:xfrm>
            <a:off x="8252326" y="5346699"/>
            <a:ext cx="3405520" cy="1308099"/>
          </a:xfrm>
        </p:spPr>
        <p:txBody>
          <a:bodyPr>
            <a:normAutofit fontScale="25000" lnSpcReduction="20000"/>
          </a:bodyPr>
          <a:lstStyle/>
          <a:p>
            <a:pPr lvl="0" algn="ctr">
              <a:lnSpc>
                <a:spcPct val="107000"/>
              </a:lnSpc>
            </a:pPr>
            <a:r>
              <a:rPr lang="es-ES" sz="4800" dirty="0">
                <a:solidFill>
                  <a:srgbClr val="000000"/>
                </a:solidFill>
                <a:latin typeface="Josefin Sans" pitchFamily="2" charset="0"/>
                <a:cs typeface="Times New Roman" panose="02020603050405020304" pitchFamily="18" charset="0"/>
              </a:rPr>
              <a:t>Soluciones digitales para respaldar la accesibilidad de los historiales de los pacientes que tengan en cuenta la transparencia y la seguridad</a:t>
            </a:r>
          </a:p>
          <a:p>
            <a:pPr lvl="0" algn="ctr">
              <a:lnSpc>
                <a:spcPct val="107000"/>
              </a:lnSpc>
            </a:pPr>
            <a:r>
              <a:rPr lang="es-ES" sz="4800" dirty="0">
                <a:solidFill>
                  <a:srgbClr val="000000"/>
                </a:solidFill>
                <a:latin typeface="Josefin Sans" pitchFamily="2" charset="0"/>
                <a:cs typeface="Times New Roman" panose="02020603050405020304" pitchFamily="18" charset="0"/>
              </a:rPr>
              <a:t>Evaluación del impacto y responsabilidad. </a:t>
            </a:r>
            <a:endParaRPr lang="en-US" sz="4800" dirty="0">
              <a:solidFill>
                <a:srgbClr val="000000"/>
              </a:solidFill>
              <a:latin typeface="Josefin Sans" pitchFamily="2"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144251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1417739" y="1219131"/>
            <a:ext cx="9663646" cy="5275158"/>
          </a:xfrm>
        </p:spPr>
        <p:txBody>
          <a:bodyPr numCol="2" spcCol="180000">
            <a:normAutofit/>
          </a:bodyPr>
          <a:lstStyle/>
          <a:p>
            <a:pPr algn="just">
              <a:lnSpc>
                <a:spcPct val="150000"/>
              </a:lnSpc>
              <a:spcAft>
                <a:spcPts val="800"/>
              </a:spcAft>
            </a:pPr>
            <a:r>
              <a:rPr lang="en-GB" sz="1600" dirty="0" err="1">
                <a:latin typeface="Josefin Sans" pitchFamily="2" charset="0"/>
                <a:ea typeface="Calibri" panose="020F0502020204030204" pitchFamily="34" charset="0"/>
              </a:rPr>
              <a:t>Ahora</a:t>
            </a:r>
            <a:r>
              <a:rPr lang="en-GB" sz="1600" dirty="0">
                <a:latin typeface="Josefin Sans" pitchFamily="2" charset="0"/>
                <a:ea typeface="Calibri" panose="020F0502020204030204" pitchFamily="34" charset="0"/>
              </a:rPr>
              <a:t> </a:t>
            </a:r>
            <a:r>
              <a:rPr lang="en-GB" sz="1600" dirty="0" err="1">
                <a:latin typeface="Josefin Sans" pitchFamily="2" charset="0"/>
                <a:ea typeface="Calibri" panose="020F0502020204030204" pitchFamily="34" charset="0"/>
              </a:rPr>
              <a:t>celebremos</a:t>
            </a:r>
            <a:r>
              <a:rPr lang="en-GB" sz="1600" dirty="0">
                <a:latin typeface="Josefin Sans" pitchFamily="2" charset="0"/>
                <a:ea typeface="Calibri" panose="020F0502020204030204" pitchFamily="34" charset="0"/>
              </a:rPr>
              <a:t> que </a:t>
            </a:r>
            <a:r>
              <a:rPr lang="en-GB" sz="1600" dirty="0" err="1">
                <a:latin typeface="Josefin Sans" pitchFamily="2" charset="0"/>
                <a:ea typeface="Calibri" panose="020F0502020204030204" pitchFamily="34" charset="0"/>
              </a:rPr>
              <a:t>estás</a:t>
            </a:r>
            <a:r>
              <a:rPr lang="en-GB" sz="1600" dirty="0">
                <a:latin typeface="Josefin Sans" pitchFamily="2" charset="0"/>
                <a:ea typeface="Calibri" panose="020F0502020204030204" pitchFamily="34" charset="0"/>
              </a:rPr>
              <a:t> </a:t>
            </a:r>
            <a:r>
              <a:rPr lang="en-GB" sz="1600" dirty="0" err="1">
                <a:latin typeface="Josefin Sans" pitchFamily="2" charset="0"/>
                <a:ea typeface="Calibri" panose="020F0502020204030204" pitchFamily="34" charset="0"/>
              </a:rPr>
              <a:t>aprendiendo</a:t>
            </a:r>
            <a:r>
              <a:rPr lang="en-GB" sz="1600" dirty="0">
                <a:latin typeface="Josefin Sans" pitchFamily="2" charset="0"/>
                <a:ea typeface="Calibri" panose="020F0502020204030204" pitchFamily="34" charset="0"/>
              </a:rPr>
              <a:t> a </a:t>
            </a:r>
            <a:r>
              <a:rPr lang="en-GB" sz="1600" dirty="0" err="1">
                <a:latin typeface="Josefin Sans" pitchFamily="2" charset="0"/>
                <a:ea typeface="Calibri" panose="020F0502020204030204" pitchFamily="34" charset="0"/>
              </a:rPr>
              <a:t>desarrollar</a:t>
            </a:r>
            <a:r>
              <a:rPr lang="en-GB" sz="1600" dirty="0">
                <a:latin typeface="Josefin Sans" pitchFamily="2" charset="0"/>
                <a:ea typeface="Calibri" panose="020F0502020204030204" pitchFamily="34" charset="0"/>
              </a:rPr>
              <a:t> un </a:t>
            </a:r>
            <a:r>
              <a:rPr lang="en-GB" sz="1600" dirty="0" err="1">
                <a:latin typeface="Josefin Sans" pitchFamily="2" charset="0"/>
                <a:ea typeface="Calibri" panose="020F0502020204030204" pitchFamily="34" charset="0"/>
              </a:rPr>
              <a:t>mapa</a:t>
            </a:r>
            <a:r>
              <a:rPr lang="en-GB" sz="1600" dirty="0">
                <a:latin typeface="Josefin Sans" pitchFamily="2" charset="0"/>
                <a:ea typeface="Calibri" panose="020F0502020204030204" pitchFamily="34" charset="0"/>
              </a:rPr>
              <a:t> de </a:t>
            </a:r>
            <a:r>
              <a:rPr lang="en-GB" sz="1600" dirty="0" err="1">
                <a:latin typeface="Josefin Sans" pitchFamily="2" charset="0"/>
                <a:ea typeface="Calibri" panose="020F0502020204030204" pitchFamily="34" charset="0"/>
              </a:rPr>
              <a:t>activos</a:t>
            </a:r>
            <a:r>
              <a:rPr lang="en-GB" sz="1600" dirty="0">
                <a:latin typeface="Josefin Sans" pitchFamily="2" charset="0"/>
                <a:ea typeface="Calibri" panose="020F0502020204030204" pitchFamily="34" charset="0"/>
              </a:rPr>
              <a:t> </a:t>
            </a:r>
            <a:r>
              <a:rPr lang="en-GB" sz="1600" dirty="0" err="1">
                <a:latin typeface="Josefin Sans" pitchFamily="2" charset="0"/>
                <a:ea typeface="Calibri" panose="020F0502020204030204" pitchFamily="34" charset="0"/>
              </a:rPr>
              <a:t>en</a:t>
            </a:r>
            <a:r>
              <a:rPr lang="en-GB" sz="1600" dirty="0">
                <a:latin typeface="Josefin Sans" pitchFamily="2" charset="0"/>
                <a:ea typeface="Calibri" panose="020F0502020204030204" pitchFamily="34" charset="0"/>
              </a:rPr>
              <a:t> la </a:t>
            </a:r>
            <a:r>
              <a:rPr lang="en-GB" sz="1600" dirty="0" err="1">
                <a:latin typeface="Josefin Sans" pitchFamily="2" charset="0"/>
                <a:ea typeface="Calibri" panose="020F0502020204030204" pitchFamily="34" charset="0"/>
              </a:rPr>
              <a:t>comunidad</a:t>
            </a:r>
            <a:r>
              <a:rPr lang="en-GB" sz="1600" dirty="0">
                <a:latin typeface="Josefin Sans" pitchFamily="2" charset="0"/>
                <a:ea typeface="Calibri" panose="020F0502020204030204" pitchFamily="34" charset="0"/>
              </a:rPr>
              <a:t>.</a:t>
            </a:r>
            <a:r>
              <a:rPr lang="en-GB" sz="1600" dirty="0">
                <a:effectLst/>
                <a:latin typeface="Josefin Sans" pitchFamily="2" charset="0"/>
                <a:ea typeface="Calibri" panose="020F0502020204030204" pitchFamily="34" charset="0"/>
              </a:rPr>
              <a:t> </a:t>
            </a:r>
            <a:r>
              <a:rPr lang="en-GB" sz="1600" dirty="0" err="1">
                <a:effectLst/>
                <a:latin typeface="Josefin Sans" pitchFamily="2" charset="0"/>
                <a:ea typeface="Calibri" panose="020F0502020204030204" pitchFamily="34" charset="0"/>
                <a:cs typeface="Calibri" panose="020F0502020204030204" pitchFamily="34" charset="0"/>
              </a:rPr>
              <a:t>Así</a:t>
            </a:r>
            <a:r>
              <a:rPr lang="en-GB" sz="1600" dirty="0">
                <a:effectLst/>
                <a:latin typeface="Josefin Sans" pitchFamily="2" charset="0"/>
                <a:ea typeface="Calibri" panose="020F0502020204030204" pitchFamily="34" charset="0"/>
                <a:cs typeface="Calibri" panose="020F0502020204030204" pitchFamily="34" charset="0"/>
              </a:rPr>
              <a:t> que </a:t>
            </a:r>
            <a:r>
              <a:rPr lang="en-GB" sz="1600" dirty="0" err="1">
                <a:effectLst/>
                <a:latin typeface="Josefin Sans" pitchFamily="2" charset="0"/>
                <a:ea typeface="Calibri" panose="020F0502020204030204" pitchFamily="34" charset="0"/>
                <a:cs typeface="Calibri" panose="020F0502020204030204" pitchFamily="34" charset="0"/>
              </a:rPr>
              <a:t>ahora</a:t>
            </a:r>
            <a:r>
              <a:rPr lang="en-GB" sz="1600" dirty="0">
                <a:effectLst/>
                <a:latin typeface="Josefin Sans" pitchFamily="2" charset="0"/>
                <a:ea typeface="Calibri" panose="020F0502020204030204" pitchFamily="34" charset="0"/>
                <a:cs typeface="Calibri" panose="020F0502020204030204" pitchFamily="34" charset="0"/>
              </a:rPr>
              <a:t> </a:t>
            </a:r>
            <a:r>
              <a:rPr lang="en-GB" sz="1600" dirty="0" err="1">
                <a:effectLst/>
                <a:latin typeface="Josefin Sans" pitchFamily="2" charset="0"/>
                <a:ea typeface="Calibri" panose="020F0502020204030204" pitchFamily="34" charset="0"/>
                <a:cs typeface="Calibri" panose="020F0502020204030204" pitchFamily="34" charset="0"/>
              </a:rPr>
              <a:t>te</a:t>
            </a:r>
            <a:r>
              <a:rPr lang="en-GB" sz="1600" dirty="0">
                <a:effectLst/>
                <a:latin typeface="Josefin Sans" pitchFamily="2" charset="0"/>
                <a:ea typeface="Calibri" panose="020F0502020204030204" pitchFamily="34" charset="0"/>
                <a:cs typeface="Calibri" panose="020F0502020204030204" pitchFamily="34" charset="0"/>
              </a:rPr>
              <a:t> </a:t>
            </a:r>
            <a:r>
              <a:rPr lang="en-GB" sz="1600" dirty="0" err="1">
                <a:effectLst/>
                <a:latin typeface="Josefin Sans" pitchFamily="2" charset="0"/>
                <a:ea typeface="Calibri" panose="020F0502020204030204" pitchFamily="34" charset="0"/>
                <a:cs typeface="Calibri" panose="020F0502020204030204" pitchFamily="34" charset="0"/>
              </a:rPr>
              <a:t>toca</a:t>
            </a:r>
            <a:r>
              <a:rPr lang="en-GB" sz="1600" dirty="0">
                <a:effectLst/>
                <a:latin typeface="Josefin Sans" pitchFamily="2" charset="0"/>
                <a:ea typeface="Calibri" panose="020F0502020204030204" pitchFamily="34" charset="0"/>
                <a:cs typeface="Calibri" panose="020F0502020204030204" pitchFamily="34" charset="0"/>
              </a:rPr>
              <a:t> a </a:t>
            </a:r>
            <a:r>
              <a:rPr lang="en-GB" sz="1600" dirty="0" err="1">
                <a:effectLst/>
                <a:latin typeface="Josefin Sans" pitchFamily="2" charset="0"/>
                <a:ea typeface="Calibri" panose="020F0502020204030204" pitchFamily="34" charset="0"/>
                <a:cs typeface="Calibri" panose="020F0502020204030204" pitchFamily="34" charset="0"/>
              </a:rPr>
              <a:t>tí</a:t>
            </a:r>
            <a:r>
              <a:rPr lang="en-GB" sz="1600" dirty="0">
                <a:effectLst/>
                <a:latin typeface="Josefin Sans" pitchFamily="2" charset="0"/>
                <a:ea typeface="Calibri" panose="020F0502020204030204" pitchFamily="34" charset="0"/>
                <a:cs typeface="Calibri" panose="020F0502020204030204" pitchFamily="34" charset="0"/>
              </a:rPr>
              <a:t>…</a:t>
            </a:r>
          </a:p>
          <a:p>
            <a:pPr algn="just">
              <a:lnSpc>
                <a:spcPct val="150000"/>
              </a:lnSpc>
              <a:spcAft>
                <a:spcPts val="800"/>
              </a:spcAft>
            </a:pPr>
            <a:r>
              <a:rPr lang="en-GB" sz="1600" dirty="0">
                <a:latin typeface="Josefin Sans" pitchFamily="2" charset="0"/>
                <a:ea typeface="Calibri" panose="020F0502020204030204" pitchFamily="34" charset="0"/>
                <a:cs typeface="Calibri" panose="020F0502020204030204" pitchFamily="34" charset="0"/>
              </a:rPr>
              <a:t>Para </a:t>
            </a:r>
            <a:r>
              <a:rPr lang="en-GB" sz="1600" dirty="0" err="1">
                <a:latin typeface="Josefin Sans" pitchFamily="2" charset="0"/>
                <a:ea typeface="Calibri" panose="020F0502020204030204" pitchFamily="34" charset="0"/>
                <a:cs typeface="Calibri" panose="020F0502020204030204" pitchFamily="34" charset="0"/>
              </a:rPr>
              <a:t>integrar</a:t>
            </a:r>
            <a:r>
              <a:rPr lang="en-GB" sz="1600" dirty="0">
                <a:latin typeface="Josefin Sans" pitchFamily="2" charset="0"/>
                <a:ea typeface="Calibri" panose="020F0502020204030204" pitchFamily="34" charset="0"/>
                <a:cs typeface="Calibri" panose="020F0502020204030204" pitchFamily="34" charset="0"/>
              </a:rPr>
              <a:t> la </a:t>
            </a:r>
            <a:r>
              <a:rPr lang="en-GB" sz="1600" dirty="0" err="1">
                <a:latin typeface="Josefin Sans" pitchFamily="2" charset="0"/>
                <a:ea typeface="Calibri" panose="020F0502020204030204" pitchFamily="34" charset="0"/>
                <a:cs typeface="Calibri" panose="020F0502020204030204" pitchFamily="34" charset="0"/>
              </a:rPr>
              <a:t>información</a:t>
            </a:r>
            <a:r>
              <a:rPr lang="en-GB" sz="1600" dirty="0">
                <a:latin typeface="Josefin Sans" pitchFamily="2" charset="0"/>
                <a:ea typeface="Calibri" panose="020F0502020204030204" pitchFamily="34" charset="0"/>
                <a:cs typeface="Calibri" panose="020F0502020204030204" pitchFamily="34" charset="0"/>
              </a:rPr>
              <a:t> y </a:t>
            </a:r>
            <a:r>
              <a:rPr lang="en-GB" sz="1600" dirty="0" err="1">
                <a:latin typeface="Josefin Sans" pitchFamily="2" charset="0"/>
                <a:ea typeface="Calibri" panose="020F0502020204030204" pitchFamily="34" charset="0"/>
                <a:cs typeface="Calibri" panose="020F0502020204030204" pitchFamily="34" charset="0"/>
              </a:rPr>
              <a:t>los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ejemplos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disponibles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proporcionados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en</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este</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tema</a:t>
            </a:r>
            <a:r>
              <a:rPr lang="en-GB" sz="1600" dirty="0">
                <a:latin typeface="Josefin Sans" pitchFamily="2" charset="0"/>
                <a:ea typeface="Calibri" panose="020F0502020204030204" pitchFamily="34" charset="0"/>
                <a:cs typeface="Calibri" panose="020F0502020204030204" pitchFamily="34" charset="0"/>
              </a:rPr>
              <a:t>, al </a:t>
            </a:r>
            <a:r>
              <a:rPr lang="en-GB" sz="1600" dirty="0" err="1">
                <a:latin typeface="Josefin Sans" pitchFamily="2" charset="0"/>
                <a:ea typeface="Calibri" panose="020F0502020204030204" pitchFamily="34" charset="0"/>
                <a:cs typeface="Calibri" panose="020F0502020204030204" pitchFamily="34" charset="0"/>
              </a:rPr>
              <a:t>proyecto</a:t>
            </a:r>
            <a:r>
              <a:rPr lang="en-GB" sz="1600" dirty="0">
                <a:latin typeface="Josefin Sans" pitchFamily="2" charset="0"/>
                <a:ea typeface="Calibri" panose="020F0502020204030204" pitchFamily="34" charset="0"/>
                <a:cs typeface="Calibri" panose="020F0502020204030204" pitchFamily="34" charset="0"/>
              </a:rPr>
              <a:t> Activate le </a:t>
            </a:r>
            <a:r>
              <a:rPr lang="en-GB" sz="1600" dirty="0" err="1">
                <a:latin typeface="Josefin Sans" pitchFamily="2" charset="0"/>
                <a:ea typeface="Calibri" panose="020F0502020204030204" pitchFamily="34" charset="0"/>
                <a:cs typeface="Calibri" panose="020F0502020204030204" pitchFamily="34" charset="0"/>
              </a:rPr>
              <a:t>gustaría</a:t>
            </a:r>
            <a:r>
              <a:rPr lang="en-GB" sz="1600" dirty="0">
                <a:latin typeface="Josefin Sans" pitchFamily="2" charset="0"/>
                <a:ea typeface="Calibri" panose="020F0502020204030204" pitchFamily="34" charset="0"/>
                <a:cs typeface="Calibri" panose="020F0502020204030204" pitchFamily="34" charset="0"/>
              </a:rPr>
              <a:t> que </a:t>
            </a:r>
            <a:r>
              <a:rPr lang="en-GB" sz="1600" dirty="0" err="1">
                <a:latin typeface="Josefin Sans" pitchFamily="2" charset="0"/>
                <a:ea typeface="Calibri" panose="020F0502020204030204" pitchFamily="34" charset="0"/>
                <a:cs typeface="Calibri" panose="020F0502020204030204" pitchFamily="34" charset="0"/>
              </a:rPr>
              <a:t>diseñases</a:t>
            </a:r>
            <a:r>
              <a:rPr lang="en-GB" sz="1600" dirty="0">
                <a:latin typeface="Josefin Sans" pitchFamily="2" charset="0"/>
                <a:ea typeface="Calibri" panose="020F0502020204030204" pitchFamily="34" charset="0"/>
                <a:cs typeface="Calibri" panose="020F0502020204030204" pitchFamily="34" charset="0"/>
              </a:rPr>
              <a:t> un </a:t>
            </a:r>
            <a:r>
              <a:rPr lang="en-GB" sz="1600" dirty="0" err="1">
                <a:latin typeface="Josefin Sans" pitchFamily="2" charset="0"/>
                <a:ea typeface="Calibri" panose="020F0502020204030204" pitchFamily="34" charset="0"/>
                <a:cs typeface="Calibri" panose="020F0502020204030204" pitchFamily="34" charset="0"/>
              </a:rPr>
              <a:t>mapa</a:t>
            </a:r>
            <a:r>
              <a:rPr lang="en-GB" sz="1600" dirty="0">
                <a:latin typeface="Josefin Sans" pitchFamily="2" charset="0"/>
                <a:ea typeface="Calibri" panose="020F0502020204030204" pitchFamily="34" charset="0"/>
                <a:cs typeface="Calibri" panose="020F0502020204030204" pitchFamily="34" charset="0"/>
              </a:rPr>
              <a:t> de </a:t>
            </a:r>
            <a:r>
              <a:rPr lang="en-GB" sz="1600" dirty="0" err="1">
                <a:latin typeface="Josefin Sans" pitchFamily="2" charset="0"/>
                <a:ea typeface="Calibri" panose="020F0502020204030204" pitchFamily="34" charset="0"/>
                <a:cs typeface="Calibri" panose="020F0502020204030204" pitchFamily="34" charset="0"/>
              </a:rPr>
              <a:t>activos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en</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tu</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comunidad</a:t>
            </a:r>
            <a:r>
              <a:rPr lang="en-GB" sz="1600" dirty="0">
                <a:latin typeface="Josefin Sans" pitchFamily="2" charset="0"/>
                <a:ea typeface="Calibri" panose="020F0502020204030204" pitchFamily="34" charset="0"/>
                <a:cs typeface="Calibri" panose="020F0502020204030204" pitchFamily="34" charset="0"/>
              </a:rPr>
              <a:t> para uno de sus </a:t>
            </a:r>
            <a:r>
              <a:rPr lang="en-GB" sz="1600" dirty="0" err="1">
                <a:latin typeface="Josefin Sans" pitchFamily="2" charset="0"/>
                <a:ea typeface="Calibri" panose="020F0502020204030204" pitchFamily="34" charset="0"/>
                <a:cs typeface="Calibri" panose="020F0502020204030204" pitchFamily="34" charset="0"/>
              </a:rPr>
              <a:t>usuarios</a:t>
            </a:r>
            <a:r>
              <a:rPr lang="en-GB" sz="1600" dirty="0">
                <a:latin typeface="Josefin Sans" pitchFamily="2" charset="0"/>
                <a:ea typeface="Calibri" panose="020F0502020204030204" pitchFamily="34" charset="0"/>
                <a:cs typeface="Calibri" panose="020F0502020204030204" pitchFamily="34" charset="0"/>
              </a:rPr>
              <a:t> o la </a:t>
            </a:r>
            <a:r>
              <a:rPr lang="en-GB" sz="1600" dirty="0" err="1">
                <a:latin typeface="Josefin Sans" pitchFamily="2" charset="0"/>
                <a:ea typeface="Calibri" panose="020F0502020204030204" pitchFamily="34" charset="0"/>
                <a:cs typeface="Calibri" panose="020F0502020204030204" pitchFamily="34" charset="0"/>
              </a:rPr>
              <a:t>misma</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organización</a:t>
            </a:r>
            <a:r>
              <a:rPr lang="en-GB" sz="1600" dirty="0">
                <a:latin typeface="Josefin Sans" pitchFamily="2" charset="0"/>
                <a:ea typeface="Calibri" panose="020F0502020204030204" pitchFamily="34" charset="0"/>
                <a:cs typeface="Calibri" panose="020F0502020204030204" pitchFamily="34" charset="0"/>
              </a:rPr>
              <a:t> para la que </a:t>
            </a:r>
            <a:r>
              <a:rPr lang="en-GB" sz="1600" dirty="0" err="1">
                <a:latin typeface="Josefin Sans" pitchFamily="2" charset="0"/>
                <a:ea typeface="Calibri" panose="020F0502020204030204" pitchFamily="34" charset="0"/>
                <a:cs typeface="Calibri" panose="020F0502020204030204" pitchFamily="34" charset="0"/>
              </a:rPr>
              <a:t>trabaja</a:t>
            </a:r>
            <a:r>
              <a:rPr lang="en-GB" sz="1600" dirty="0">
                <a:latin typeface="Josefin Sans" pitchFamily="2" charset="0"/>
                <a:ea typeface="Calibri" panose="020F0502020204030204" pitchFamily="34" charset="0"/>
                <a:cs typeface="Calibri" panose="020F0502020204030204" pitchFamily="34" charset="0"/>
              </a:rPr>
              <a:t>. Hay </a:t>
            </a:r>
            <a:r>
              <a:rPr lang="en-GB" sz="1600" dirty="0" err="1">
                <a:latin typeface="Josefin Sans" pitchFamily="2" charset="0"/>
                <a:ea typeface="Calibri" panose="020F0502020204030204" pitchFamily="34" charset="0"/>
                <a:cs typeface="Calibri" panose="020F0502020204030204" pitchFamily="34" charset="0"/>
              </a:rPr>
              <a:t>muchos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ejemplos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en</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los</a:t>
            </a:r>
            <a:r>
              <a:rPr lang="en-GB" sz="1600" dirty="0">
                <a:latin typeface="Josefin Sans" pitchFamily="2" charset="0"/>
                <a:ea typeface="Calibri" panose="020F0502020204030204" pitchFamily="34" charset="0"/>
                <a:cs typeface="Calibri" panose="020F0502020204030204" pitchFamily="34" charset="0"/>
              </a:rPr>
              <a:t> que </a:t>
            </a:r>
            <a:r>
              <a:rPr lang="en-GB" sz="1600" dirty="0" err="1">
                <a:latin typeface="Josefin Sans" pitchFamily="2" charset="0"/>
                <a:ea typeface="Calibri" panose="020F0502020204030204" pitchFamily="34" charset="0"/>
                <a:cs typeface="Calibri" panose="020F0502020204030204" pitchFamily="34" charset="0"/>
              </a:rPr>
              <a:t>basarse</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en</a:t>
            </a:r>
            <a:r>
              <a:rPr lang="en-GB" sz="1600" dirty="0">
                <a:latin typeface="Josefin Sans" pitchFamily="2" charset="0"/>
                <a:ea typeface="Calibri" panose="020F0502020204030204" pitchFamily="34" charset="0"/>
                <a:cs typeface="Calibri" panose="020F0502020204030204" pitchFamily="34" charset="0"/>
              </a:rPr>
              <a:t> las </a:t>
            </a:r>
            <a:r>
              <a:rPr lang="en-GB" sz="1600" dirty="0" err="1">
                <a:latin typeface="Josefin Sans" pitchFamily="2" charset="0"/>
                <a:ea typeface="Calibri" panose="020F0502020204030204" pitchFamily="34" charset="0"/>
                <a:cs typeface="Calibri" panose="020F0502020204030204" pitchFamily="34" charset="0"/>
              </a:rPr>
              <a:t>páginas</a:t>
            </a:r>
            <a:r>
              <a:rPr lang="en-GB" sz="1600" dirty="0">
                <a:latin typeface="Josefin Sans" pitchFamily="2" charset="0"/>
                <a:ea typeface="Calibri" panose="020F0502020204030204" pitchFamily="34" charset="0"/>
                <a:cs typeface="Calibri" panose="020F0502020204030204" pitchFamily="34" charset="0"/>
              </a:rPr>
              <a:t> web que </a:t>
            </a:r>
            <a:r>
              <a:rPr lang="en-GB" sz="1600" dirty="0" err="1">
                <a:latin typeface="Josefin Sans" pitchFamily="2" charset="0"/>
                <a:ea typeface="Calibri" panose="020F0502020204030204" pitchFamily="34" charset="0"/>
                <a:cs typeface="Calibri" panose="020F0502020204030204" pitchFamily="34" charset="0"/>
              </a:rPr>
              <a:t>os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mostramos</a:t>
            </a:r>
            <a:r>
              <a:rPr lang="en-GB" sz="1600" dirty="0">
                <a:latin typeface="Josefin Sans" pitchFamily="2" charset="0"/>
                <a:ea typeface="Calibri" panose="020F0502020204030204" pitchFamily="34" charset="0"/>
                <a:cs typeface="Calibri" panose="020F0502020204030204" pitchFamily="34" charset="0"/>
              </a:rPr>
              <a:t> a </a:t>
            </a:r>
            <a:r>
              <a:rPr lang="en-GB" sz="1600" dirty="0" err="1">
                <a:latin typeface="Josefin Sans" pitchFamily="2" charset="0"/>
                <a:ea typeface="Calibri" panose="020F0502020204030204" pitchFamily="34" charset="0"/>
                <a:cs typeface="Calibri" panose="020F0502020204030204" pitchFamily="34" charset="0"/>
              </a:rPr>
              <a:t>continuación</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en</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los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cuales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encontrarás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muchos</a:t>
            </a:r>
            <a:r>
              <a:rPr lang="en-GB" sz="1600" dirty="0">
                <a:latin typeface="Josefin Sans" pitchFamily="2" charset="0"/>
                <a:ea typeface="Calibri" panose="020F0502020204030204" pitchFamily="34" charset="0"/>
                <a:cs typeface="Calibri" panose="020F0502020204030204" pitchFamily="34" charset="0"/>
              </a:rPr>
              <a:t> links para </a:t>
            </a:r>
            <a:r>
              <a:rPr lang="en-GB" sz="1600" dirty="0" err="1">
                <a:latin typeface="Josefin Sans" pitchFamily="2" charset="0"/>
                <a:ea typeface="Calibri" panose="020F0502020204030204" pitchFamily="34" charset="0"/>
                <a:cs typeface="Calibri" panose="020F0502020204030204" pitchFamily="34" charset="0"/>
              </a:rPr>
              <a:t>ayudarte</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en</a:t>
            </a:r>
            <a:r>
              <a:rPr lang="en-GB" sz="1600" dirty="0">
                <a:latin typeface="Josefin Sans" pitchFamily="2" charset="0"/>
                <a:ea typeface="Calibri" panose="020F0502020204030204" pitchFamily="34" charset="0"/>
                <a:cs typeface="Calibri" panose="020F0502020204030204" pitchFamily="34" charset="0"/>
              </a:rPr>
              <a:t> la </a:t>
            </a:r>
            <a:r>
              <a:rPr lang="en-GB" sz="1600" dirty="0" err="1">
                <a:latin typeface="Josefin Sans" pitchFamily="2" charset="0"/>
                <a:ea typeface="Calibri" panose="020F0502020204030204" pitchFamily="34" charset="0"/>
                <a:cs typeface="Calibri" panose="020F0502020204030204" pitchFamily="34" charset="0"/>
              </a:rPr>
              <a:t>tarea</a:t>
            </a:r>
            <a:r>
              <a:rPr lang="en-GB" sz="1600" dirty="0">
                <a:latin typeface="Josefin Sans" pitchFamily="2" charset="0"/>
                <a:ea typeface="Calibri" panose="020F0502020204030204" pitchFamily="34" charset="0"/>
                <a:cs typeface="Calibri" panose="020F0502020204030204" pitchFamily="34" charset="0"/>
              </a:rPr>
              <a:t>. Uno de </a:t>
            </a:r>
            <a:r>
              <a:rPr lang="en-GB" sz="1600" dirty="0" err="1">
                <a:latin typeface="Josefin Sans" pitchFamily="2" charset="0"/>
                <a:ea typeface="Calibri" panose="020F0502020204030204" pitchFamily="34" charset="0"/>
                <a:cs typeface="Calibri" panose="020F0502020204030204" pitchFamily="34" charset="0"/>
              </a:rPr>
              <a:t>los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socios</a:t>
            </a:r>
            <a:r>
              <a:rPr lang="en-GB" sz="1600" dirty="0">
                <a:latin typeface="Josefin Sans" pitchFamily="2" charset="0"/>
                <a:ea typeface="Calibri" panose="020F0502020204030204" pitchFamily="34" charset="0"/>
                <a:cs typeface="Calibri" panose="020F0502020204030204" pitchFamily="34" charset="0"/>
              </a:rPr>
              <a:t> de activate, NLDCHP, </a:t>
            </a:r>
            <a:r>
              <a:rPr lang="en-GB" sz="1600" dirty="0" err="1">
                <a:latin typeface="Josefin Sans" pitchFamily="2" charset="0"/>
                <a:ea typeface="Calibri" panose="020F0502020204030204" pitchFamily="34" charset="0"/>
                <a:cs typeface="Calibri" panose="020F0502020204030204" pitchFamily="34" charset="0"/>
              </a:rPr>
              <a:t>también</a:t>
            </a:r>
            <a:r>
              <a:rPr lang="en-GB" sz="1600" dirty="0">
                <a:latin typeface="Josefin Sans" pitchFamily="2" charset="0"/>
                <a:ea typeface="Calibri" panose="020F0502020204030204" pitchFamily="34" charset="0"/>
                <a:cs typeface="Calibri" panose="020F0502020204030204" pitchFamily="34" charset="0"/>
              </a:rPr>
              <a:t> ha </a:t>
            </a:r>
            <a:r>
              <a:rPr lang="en-GB" sz="1600" dirty="0" err="1">
                <a:latin typeface="Josefin Sans" pitchFamily="2" charset="0"/>
                <a:ea typeface="Calibri" panose="020F0502020204030204" pitchFamily="34" charset="0"/>
                <a:cs typeface="Calibri" panose="020F0502020204030204" pitchFamily="34" charset="0"/>
              </a:rPr>
              <a:t>creado</a:t>
            </a:r>
            <a:r>
              <a:rPr lang="en-GB" sz="1600" dirty="0">
                <a:latin typeface="Josefin Sans" pitchFamily="2" charset="0"/>
                <a:ea typeface="Calibri" panose="020F0502020204030204" pitchFamily="34" charset="0"/>
                <a:cs typeface="Calibri" panose="020F0502020204030204" pitchFamily="34" charset="0"/>
              </a:rPr>
              <a:t> un </a:t>
            </a:r>
            <a:r>
              <a:rPr lang="en-GB" sz="1600" dirty="0" err="1">
                <a:latin typeface="Josefin Sans" pitchFamily="2" charset="0"/>
                <a:ea typeface="Calibri" panose="020F0502020204030204" pitchFamily="34" charset="0"/>
                <a:cs typeface="Calibri" panose="020F0502020204030204" pitchFamily="34" charset="0"/>
              </a:rPr>
              <a:t>ejemplo</a:t>
            </a:r>
            <a:r>
              <a:rPr lang="en-GB" sz="1600" dirty="0">
                <a:latin typeface="Josefin Sans" pitchFamily="2" charset="0"/>
                <a:ea typeface="Calibri" panose="020F0502020204030204" pitchFamily="34" charset="0"/>
                <a:cs typeface="Calibri" panose="020F0502020204030204" pitchFamily="34" charset="0"/>
              </a:rPr>
              <a:t> de un </a:t>
            </a:r>
            <a:r>
              <a:rPr lang="en-GB" sz="1600" dirty="0" err="1">
                <a:latin typeface="Josefin Sans" pitchFamily="2" charset="0"/>
                <a:ea typeface="Calibri" panose="020F0502020204030204" pitchFamily="34" charset="0"/>
                <a:cs typeface="Calibri" panose="020F0502020204030204" pitchFamily="34" charset="0"/>
              </a:rPr>
              <a:t>mapa</a:t>
            </a:r>
            <a:r>
              <a:rPr lang="en-GB" sz="1600" dirty="0">
                <a:latin typeface="Josefin Sans" pitchFamily="2" charset="0"/>
                <a:ea typeface="Calibri" panose="020F0502020204030204" pitchFamily="34" charset="0"/>
                <a:cs typeface="Calibri" panose="020F0502020204030204" pitchFamily="34" charset="0"/>
              </a:rPr>
              <a:t> de </a:t>
            </a:r>
            <a:r>
              <a:rPr lang="en-GB" sz="1600" dirty="0" err="1">
                <a:latin typeface="Josefin Sans" pitchFamily="2" charset="0"/>
                <a:ea typeface="Calibri" panose="020F0502020204030204" pitchFamily="34" charset="0"/>
                <a:cs typeface="Calibri" panose="020F0502020204030204" pitchFamily="34" charset="0"/>
              </a:rPr>
              <a:t>activados</a:t>
            </a:r>
            <a:r>
              <a:rPr lang="en-GB" sz="1600" dirty="0">
                <a:latin typeface="Josefin Sans" pitchFamily="2" charset="0"/>
                <a:ea typeface="Calibri" panose="020F0502020204030204" pitchFamily="34" charset="0"/>
                <a:cs typeface="Calibri" panose="020F0502020204030204" pitchFamily="34" charset="0"/>
              </a:rPr>
              <a:t> </a:t>
            </a:r>
            <a:r>
              <a:rPr lang="en-GB" sz="1600" dirty="0" err="1">
                <a:latin typeface="Josefin Sans" pitchFamily="2" charset="0"/>
                <a:ea typeface="Calibri" panose="020F0502020204030204" pitchFamily="34" charset="0"/>
                <a:cs typeface="Calibri" panose="020F0502020204030204" pitchFamily="34" charset="0"/>
              </a:rPr>
              <a:t>en</a:t>
            </a:r>
            <a:r>
              <a:rPr lang="en-GB" sz="1600" dirty="0">
                <a:latin typeface="Josefin Sans" pitchFamily="2" charset="0"/>
                <a:ea typeface="Calibri" panose="020F0502020204030204" pitchFamily="34" charset="0"/>
                <a:cs typeface="Calibri" panose="020F0502020204030204" pitchFamily="34" charset="0"/>
              </a:rPr>
              <a:t> la </a:t>
            </a:r>
            <a:r>
              <a:rPr lang="en-GB" sz="1600" dirty="0" err="1">
                <a:latin typeface="Josefin Sans" pitchFamily="2" charset="0"/>
                <a:ea typeface="Calibri" panose="020F0502020204030204" pitchFamily="34" charset="0"/>
                <a:cs typeface="Calibri" panose="020F0502020204030204" pitchFamily="34" charset="0"/>
              </a:rPr>
              <a:t>comunidad</a:t>
            </a:r>
            <a:endParaRPr lang="en-GB" sz="1600" dirty="0">
              <a:latin typeface="Josefin Sans" pitchFamily="2" charset="0"/>
              <a:ea typeface="Calibri" panose="020F0502020204030204" pitchFamily="34" charset="0"/>
              <a:cs typeface="Calibri" panose="020F0502020204030204" pitchFamily="34" charset="0"/>
            </a:endParaRPr>
          </a:p>
          <a:p>
            <a:pPr algn="just">
              <a:lnSpc>
                <a:spcPct val="150000"/>
              </a:lnSpc>
              <a:spcAft>
                <a:spcPts val="800"/>
              </a:spcAft>
            </a:pPr>
            <a:r>
              <a:rPr lang="es-ES" sz="1600" dirty="0">
                <a:effectLst/>
                <a:latin typeface="Josefin Sans" pitchFamily="2" charset="0"/>
                <a:ea typeface="Calibri" panose="020F0502020204030204" pitchFamily="34" charset="0"/>
                <a:cs typeface="Calibri" panose="020F0502020204030204" pitchFamily="34" charset="0"/>
              </a:rPr>
              <a:t>Para más información, consulte el siguiente enlace</a:t>
            </a:r>
            <a:r>
              <a:rPr lang="en-GB" sz="1600" dirty="0">
                <a:effectLst/>
                <a:latin typeface="Josefin Sans" pitchFamily="2" charset="0"/>
                <a:ea typeface="Calibri" panose="020F0502020204030204" pitchFamily="34" charset="0"/>
                <a:cs typeface="Times New Roman" panose="02020603050405020304" pitchFamily="18" charset="0"/>
              </a:rPr>
              <a:t>:</a:t>
            </a:r>
          </a:p>
          <a:p>
            <a:pPr>
              <a:lnSpc>
                <a:spcPct val="15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hlinkClick r:id="rId2"/>
              </a:rPr>
              <a:t>https://elevateni.org/resources/asset-mapping/</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1334467" y="363711"/>
            <a:ext cx="9523066" cy="729873"/>
          </a:xfrm>
        </p:spPr>
        <p:txBody>
          <a:bodyPr/>
          <a:lstStyle/>
          <a:p>
            <a:pPr algn="ctr"/>
            <a:r>
              <a:rPr lang="es-ES" dirty="0">
                <a:solidFill>
                  <a:srgbClr val="FFD243"/>
                </a:solidFill>
                <a:latin typeface="Amatic SC" panose="00000500000000000000" pitchFamily="2" charset="-79"/>
                <a:ea typeface="Calibri" panose="020F0502020204030204" pitchFamily="34" charset="0"/>
                <a:cs typeface="Amatic SC" panose="00000500000000000000" pitchFamily="2" charset="-79"/>
              </a:rPr>
              <a:t> </a:t>
            </a:r>
            <a:r>
              <a:rPr lang="es-ES" dirty="0">
                <a:solidFill>
                  <a:srgbClr val="FFD243"/>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Celebremos el aprendizaje Parte 2 </a:t>
            </a:r>
            <a:r>
              <a:rPr lang="en-GB" sz="2000" dirty="0">
                <a:solidFill>
                  <a:srgbClr val="FFD243"/>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[RAC6]</a:t>
            </a:r>
            <a:r>
              <a:rPr lang="en-GB" sz="20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r>
              <a:rPr lang="en-GB" sz="2000" dirty="0">
                <a:solidFill>
                  <a:srgbClr val="FFD243"/>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 </a:t>
            </a:r>
            <a:r>
              <a:rPr lang="en-GB" dirty="0">
                <a:solidFill>
                  <a:srgbClr val="FFD243"/>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 </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endParaRPr lang="en-US" sz="2400" dirty="0">
              <a:latin typeface="Amatic SC" panose="00000500000000000000" pitchFamily="2" charset="-79"/>
              <a:cs typeface="Amatic SC" panose="00000500000000000000" pitchFamily="2" charset="-79"/>
            </a:endParaRPr>
          </a:p>
        </p:txBody>
      </p:sp>
      <p:pic>
        <p:nvPicPr>
          <p:cNvPr id="5" name="Picture 4">
            <a:extLst>
              <a:ext uri="{FF2B5EF4-FFF2-40B4-BE49-F238E27FC236}">
                <a16:creationId xmlns:a16="http://schemas.microsoft.com/office/drawing/2014/main" id="{606F683F-64BD-F6A3-6F18-DC2B2E842EA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779" y="4150926"/>
            <a:ext cx="2388870" cy="2354580"/>
          </a:xfrm>
          <a:prstGeom prst="rect">
            <a:avLst/>
          </a:prstGeom>
          <a:noFill/>
          <a:ln>
            <a:noFill/>
          </a:ln>
        </p:spPr>
      </p:pic>
      <p:pic>
        <p:nvPicPr>
          <p:cNvPr id="6" name="Picture 5">
            <a:extLst>
              <a:ext uri="{FF2B5EF4-FFF2-40B4-BE49-F238E27FC236}">
                <a16:creationId xmlns:a16="http://schemas.microsoft.com/office/drawing/2014/main" id="{4537E665-D96E-41CB-346F-AD91EBFFE16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7439" y="4150926"/>
            <a:ext cx="2388870" cy="2025555"/>
          </a:xfrm>
          <a:prstGeom prst="rect">
            <a:avLst/>
          </a:prstGeom>
          <a:noFill/>
          <a:ln>
            <a:noFill/>
          </a:ln>
        </p:spPr>
      </p:pic>
    </p:spTree>
    <p:extLst>
      <p:ext uri="{BB962C8B-B14F-4D97-AF65-F5344CB8AC3E}">
        <p14:creationId xmlns:p14="http://schemas.microsoft.com/office/powerpoint/2010/main" val="22408755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eaLnBrk="0" fontAlgn="base" hangingPunct="0">
              <a:lnSpc>
                <a:spcPct val="150000"/>
              </a:lnSpc>
              <a:spcAft>
                <a:spcPts val="800"/>
              </a:spcAft>
            </a:pPr>
            <a:r>
              <a:rPr lang="es-ES" b="0" dirty="0">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Cartografía de los activos comunitarios [RAC 6]</a:t>
            </a: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endParaRPr lang="en-US" sz="24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648691"/>
            <a:ext cx="10695744" cy="4901047"/>
          </a:xfrm>
        </p:spPr>
        <p:txBody>
          <a:bodyPr numCol="2">
            <a:normAutofit/>
          </a:bodyPr>
          <a:lstStyle/>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p:txBody>
      </p:sp>
      <p:pic>
        <p:nvPicPr>
          <p:cNvPr id="3" name="Picture 2" descr="Diagram&#10;&#10;Description automatically generated">
            <a:extLst>
              <a:ext uri="{FF2B5EF4-FFF2-40B4-BE49-F238E27FC236}">
                <a16:creationId xmlns:a16="http://schemas.microsoft.com/office/drawing/2014/main" id="{6DCC22AF-CE6E-4879-9856-1F1EC27CC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561" y="1705841"/>
            <a:ext cx="10695744" cy="4527790"/>
          </a:xfrm>
          <a:prstGeom prst="rect">
            <a:avLst/>
          </a:prstGeom>
        </p:spPr>
      </p:pic>
    </p:spTree>
    <p:extLst>
      <p:ext uri="{BB962C8B-B14F-4D97-AF65-F5344CB8AC3E}">
        <p14:creationId xmlns:p14="http://schemas.microsoft.com/office/powerpoint/2010/main" val="40306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241947"/>
            <a:ext cx="11134268" cy="5037908"/>
          </a:xfrm>
        </p:spPr>
        <p:txBody>
          <a:bodyPr numCol="3" spcCol="180000">
            <a:normAutofit fontScale="40000" lnSpcReduction="20000"/>
          </a:bodyPr>
          <a:lstStyle/>
          <a:p>
            <a:pPr>
              <a:lnSpc>
                <a:spcPct val="150000"/>
              </a:lnSpc>
              <a:spcAft>
                <a:spcPts val="800"/>
              </a:spcAft>
            </a:pPr>
            <a:r>
              <a:rPr lang="es-ES" sz="2900" b="1" dirty="0">
                <a:solidFill>
                  <a:srgbClr val="000000"/>
                </a:solidFill>
                <a:latin typeface="Josefin Sans" pitchFamily="2" charset="0"/>
                <a:ea typeface="Calibri" panose="020F0502020204030204" pitchFamily="34" charset="0"/>
                <a:cs typeface="Times New Roman" panose="02020603050405020304" pitchFamily="18" charset="0"/>
              </a:rPr>
              <a:t>Trabajo en equipo multidisciplinar</a:t>
            </a:r>
          </a:p>
          <a:p>
            <a:pPr algn="just">
              <a:lnSpc>
                <a:spcPct val="150000"/>
              </a:lnSpc>
              <a:spcAft>
                <a:spcPts val="800"/>
              </a:spcAft>
            </a:pPr>
            <a:r>
              <a:rPr lang="es-ES" sz="2900" dirty="0">
                <a:solidFill>
                  <a:srgbClr val="000000"/>
                </a:solidFill>
                <a:latin typeface="Josefin Sans" pitchFamily="2" charset="0"/>
                <a:ea typeface="Calibri" panose="020F0502020204030204" pitchFamily="34" charset="0"/>
                <a:cs typeface="Times New Roman" panose="02020603050405020304" pitchFamily="18" charset="0"/>
              </a:rPr>
              <a:t>Para que los procesos </a:t>
            </a:r>
            <a:r>
              <a:rPr lang="es-ES" sz="2900" dirty="0" err="1">
                <a:solidFill>
                  <a:srgbClr val="000000"/>
                </a:solidFill>
                <a:latin typeface="Josefin Sans" pitchFamily="2" charset="0"/>
                <a:ea typeface="Calibri" panose="020F0502020204030204" pitchFamily="34" charset="0"/>
                <a:cs typeface="Times New Roman" panose="02020603050405020304" pitchFamily="18" charset="0"/>
              </a:rPr>
              <a:t>coproductivos</a:t>
            </a:r>
            <a:r>
              <a:rPr lang="es-ES" sz="2900" dirty="0">
                <a:solidFill>
                  <a:srgbClr val="000000"/>
                </a:solidFill>
                <a:latin typeface="Josefin Sans" pitchFamily="2" charset="0"/>
                <a:ea typeface="Calibri" panose="020F0502020204030204" pitchFamily="34" charset="0"/>
                <a:cs typeface="Times New Roman" panose="02020603050405020304" pitchFamily="18" charset="0"/>
              </a:rPr>
              <a:t> prosperen, los pacientes y los profesionales de la salud deben ser vistos de manera diferente. Los pacientes deben ser vistos menos como consumidores y más como socios que contribuyen a su atención. Los profesionales de la salud deben ser reconocidos como lo que son: proveedores de servicios que pueden ser moldeados y mejorados por la retroalimentación continua de las partes interesadas que, en última instancia, pueden conducir a resultados óptimos.</a:t>
            </a:r>
          </a:p>
          <a:p>
            <a:pPr algn="just">
              <a:lnSpc>
                <a:spcPct val="150000"/>
              </a:lnSpc>
              <a:spcAft>
                <a:spcPts val="800"/>
              </a:spcAft>
            </a:pPr>
            <a:r>
              <a:rPr lang="es-ES" sz="2900" dirty="0">
                <a:solidFill>
                  <a:srgbClr val="000000"/>
                </a:solidFill>
                <a:latin typeface="Josefin Sans" pitchFamily="2" charset="0"/>
                <a:ea typeface="Calibri" panose="020F0502020204030204" pitchFamily="34" charset="0"/>
                <a:cs typeface="Times New Roman" panose="02020603050405020304" pitchFamily="18" charset="0"/>
              </a:rPr>
              <a:t>Al crear nuevas oportunidades para que los médicos y los pacientes trabajen juntos y al proporcionar incentivos para los médicos, los pacientes, los sistemas y los pagadores, la colaboración significativa en el rediseño del sistema puede dar lugar a mejores resultados de salud para proceder de una manera verdaderamente centrada en el paciente.</a:t>
            </a:r>
          </a:p>
          <a:p>
            <a:pPr algn="just">
              <a:lnSpc>
                <a:spcPct val="150000"/>
              </a:lnSpc>
              <a:spcAft>
                <a:spcPts val="800"/>
              </a:spcAft>
            </a:pPr>
            <a:r>
              <a:rPr lang="es-ES" sz="2900" dirty="0">
                <a:solidFill>
                  <a:srgbClr val="000000"/>
                </a:solidFill>
                <a:latin typeface="Josefin Sans" pitchFamily="2" charset="0"/>
                <a:ea typeface="Calibri" panose="020F0502020204030204" pitchFamily="34" charset="0"/>
                <a:cs typeface="Times New Roman" panose="02020603050405020304" pitchFamily="18" charset="0"/>
              </a:rPr>
              <a:t>Este proceso de integración de los sistemas de atención ha sido la punta de lanza de una tendencia mundial desde principios del siglo XXI. Las investigaciones demostraron que, a pesar de las diferencias globales en la tasa de mortalidad de las poblaciones, los sistemas sanitarios se enfrentaban, y se siguen enfrentando, a prácticamente los mismos problemas. Estos incluyen factores como el creciente envejecimiento de la población, y se caracterizan por problemas degenerativos o crónicos, que a su vez requieren un tipo diferente de prestación de asistencia sanitaria.</a:t>
            </a:r>
          </a:p>
          <a:p>
            <a:pPr algn="just">
              <a:lnSpc>
                <a:spcPct val="150000"/>
              </a:lnSpc>
              <a:spcAft>
                <a:spcPts val="800"/>
              </a:spcAft>
            </a:pPr>
            <a:r>
              <a:rPr lang="es-ES" sz="2900" dirty="0">
                <a:solidFill>
                  <a:srgbClr val="000000"/>
                </a:solidFill>
                <a:latin typeface="Josefin Sans" pitchFamily="2" charset="0"/>
                <a:ea typeface="Calibri" panose="020F0502020204030204" pitchFamily="34" charset="0"/>
                <a:cs typeface="Times New Roman" panose="02020603050405020304" pitchFamily="18" charset="0"/>
              </a:rPr>
              <a:t>Esta transferencia asistencial requiere un trabajo en equipo multidisciplinar para impulsar el modelo hacia adelante. Los hospitales se han transformado con el tiempo en centros de atención de agudos y centros de cirugía ambulatoria con nuevos desarrollos tecnológicos. Incorporan un abanico de opciones de atención de corta estancia gracias a profesionales sanitarios cada vez más especializados.  La consecuencia de este cambio ha sido una mayor demanda de cooperación entre los servicios hospitalarios y los comunitarios.</a:t>
            </a:r>
          </a:p>
          <a:p>
            <a:pPr algn="just">
              <a:lnSpc>
                <a:spcPct val="150000"/>
              </a:lnSpc>
              <a:spcAft>
                <a:spcPts val="800"/>
              </a:spcAft>
            </a:pPr>
            <a:r>
              <a:rPr lang="es-ES" sz="2900" dirty="0">
                <a:solidFill>
                  <a:srgbClr val="000000"/>
                </a:solidFill>
                <a:latin typeface="Josefin Sans" pitchFamily="2" charset="0"/>
                <a:ea typeface="Calibri" panose="020F0502020204030204" pitchFamily="34" charset="0"/>
                <a:cs typeface="Times New Roman" panose="02020603050405020304" pitchFamily="18" charset="0"/>
              </a:rPr>
              <a:t>Fundamentalmente, la atención integrada puede definirse como un concepto que reúne las aportaciones, la prestación, la gestión y la organización de los servicios relacionados con el diagnóstico, el tratamiento, los cuidados, la atención y el seguimiento continuos, la rehabilitación y la promoción de la salud. </a:t>
            </a: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78146"/>
            <a:ext cx="10512420" cy="766560"/>
          </a:xfrm>
        </p:spPr>
        <p:txBody>
          <a:bodyPr/>
          <a:lstStyle/>
          <a:p>
            <a:pPr algn="ctr"/>
            <a:r>
              <a:rPr lang="en-US" dirty="0"/>
              <a:t> </a:t>
            </a:r>
            <a:r>
              <a:rPr lang="en-US" dirty="0" err="1"/>
              <a:t>Introducción</a:t>
            </a:r>
            <a:r>
              <a:rPr lang="en-US" dirty="0"/>
              <a:t> al </a:t>
            </a:r>
            <a:r>
              <a:rPr lang="en-US" dirty="0" err="1"/>
              <a:t>Curso</a:t>
            </a:r>
            <a:endParaRPr lang="en-US" dirty="0"/>
          </a:p>
        </p:txBody>
      </p:sp>
      <p:pic>
        <p:nvPicPr>
          <p:cNvPr id="5" name="Picture 4" descr="A picture containing text, vector graphics&#10;&#10;Description automatically generated">
            <a:extLst>
              <a:ext uri="{FF2B5EF4-FFF2-40B4-BE49-F238E27FC236}">
                <a16:creationId xmlns:a16="http://schemas.microsoft.com/office/drawing/2014/main" id="{67C93E32-F54A-173F-2DE5-8EB66F8B2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0937" y="5056908"/>
            <a:ext cx="3838782" cy="2233500"/>
          </a:xfrm>
          <a:prstGeom prst="rect">
            <a:avLst/>
          </a:prstGeom>
          <a:effectLst>
            <a:glow rad="127000">
              <a:srgbClr val="FFC000"/>
            </a:glow>
          </a:effectLst>
        </p:spPr>
      </p:pic>
    </p:spTree>
    <p:extLst>
      <p:ext uri="{BB962C8B-B14F-4D97-AF65-F5344CB8AC3E}">
        <p14:creationId xmlns:p14="http://schemas.microsoft.com/office/powerpoint/2010/main" val="41096135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0A8AAF9-F647-A728-FB22-922AF1FF5BE2}"/>
              </a:ext>
            </a:extLst>
          </p:cNvPr>
          <p:cNvSpPr>
            <a:spLocks noGrp="1"/>
          </p:cNvSpPr>
          <p:nvPr>
            <p:ph type="body" sz="quarter" idx="17"/>
          </p:nvPr>
        </p:nvSpPr>
        <p:spPr>
          <a:xfrm>
            <a:off x="484515" y="79557"/>
            <a:ext cx="9179601" cy="729873"/>
          </a:xfrm>
        </p:spPr>
        <p:txBody>
          <a:bodyPr/>
          <a:lstStyle/>
          <a:p>
            <a:pPr eaLnBrk="0" fontAlgn="base" hangingPunct="0">
              <a:lnSpc>
                <a:spcPct val="150000"/>
              </a:lnSpc>
              <a:spcAft>
                <a:spcPts val="800"/>
              </a:spcAft>
            </a:pPr>
            <a:r>
              <a:rPr lang="es-ES" b="0" dirty="0">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Cartografía de los activos comunitarios [RAC 6]</a:t>
            </a: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a:extLst>
              <a:ext uri="{FF2B5EF4-FFF2-40B4-BE49-F238E27FC236}">
                <a16:creationId xmlns:a16="http://schemas.microsoft.com/office/drawing/2014/main" id="{2D23C019-A9BB-0F34-9442-4BE42194A404}"/>
              </a:ext>
            </a:extLst>
          </p:cNvPr>
          <p:cNvGrpSpPr/>
          <p:nvPr/>
        </p:nvGrpSpPr>
        <p:grpSpPr>
          <a:xfrm>
            <a:off x="618461" y="1577646"/>
            <a:ext cx="10607877" cy="4674296"/>
            <a:chOff x="1004974" y="1763990"/>
            <a:chExt cx="9807689" cy="4321698"/>
          </a:xfrm>
        </p:grpSpPr>
        <p:sp>
          <p:nvSpPr>
            <p:cNvPr id="121" name="Freeform 120">
              <a:extLst>
                <a:ext uri="{FF2B5EF4-FFF2-40B4-BE49-F238E27FC236}">
                  <a16:creationId xmlns:a16="http://schemas.microsoft.com/office/drawing/2014/main" id="{290DBE12-26D4-72C0-FBDB-3339DEFD8AFB}"/>
                </a:ext>
              </a:extLst>
            </p:cNvPr>
            <p:cNvSpPr/>
            <p:nvPr/>
          </p:nvSpPr>
          <p:spPr>
            <a:xfrm>
              <a:off x="2173925" y="2520502"/>
              <a:ext cx="7637336" cy="2916616"/>
            </a:xfrm>
            <a:custGeom>
              <a:avLst/>
              <a:gdLst>
                <a:gd name="connsiteX0" fmla="*/ 3814473 w 7637336"/>
                <a:gd name="connsiteY0" fmla="*/ 0 h 2916616"/>
                <a:gd name="connsiteX1" fmla="*/ 4165672 w 7637336"/>
                <a:gd name="connsiteY1" fmla="*/ 6410 h 2916616"/>
                <a:gd name="connsiteX2" fmla="*/ 4345116 w 7637336"/>
                <a:gd name="connsiteY2" fmla="*/ 15383 h 2916616"/>
                <a:gd name="connsiteX3" fmla="*/ 4636073 w 7637336"/>
                <a:gd name="connsiteY3" fmla="*/ 35894 h 2916616"/>
                <a:gd name="connsiteX4" fmla="*/ 5009061 w 7637336"/>
                <a:gd name="connsiteY4" fmla="*/ 82043 h 2916616"/>
                <a:gd name="connsiteX5" fmla="*/ 5365385 w 7637336"/>
                <a:gd name="connsiteY5" fmla="*/ 144856 h 2916616"/>
                <a:gd name="connsiteX6" fmla="*/ 5965242 w 7637336"/>
                <a:gd name="connsiteY6" fmla="*/ 285867 h 2916616"/>
                <a:gd name="connsiteX7" fmla="*/ 6178013 w 7637336"/>
                <a:gd name="connsiteY7" fmla="*/ 342272 h 2916616"/>
                <a:gd name="connsiteX8" fmla="*/ 6538182 w 7637336"/>
                <a:gd name="connsiteY8" fmla="*/ 458926 h 2916616"/>
                <a:gd name="connsiteX9" fmla="*/ 6779150 w 7637336"/>
                <a:gd name="connsiteY9" fmla="*/ 560198 h 2916616"/>
                <a:gd name="connsiteX10" fmla="*/ 6939369 w 7637336"/>
                <a:gd name="connsiteY10" fmla="*/ 644804 h 2916616"/>
                <a:gd name="connsiteX11" fmla="*/ 7177774 w 7637336"/>
                <a:gd name="connsiteY11" fmla="*/ 789661 h 2916616"/>
                <a:gd name="connsiteX12" fmla="*/ 7359782 w 7637336"/>
                <a:gd name="connsiteY12" fmla="*/ 939645 h 2916616"/>
                <a:gd name="connsiteX13" fmla="*/ 7417460 w 7637336"/>
                <a:gd name="connsiteY13" fmla="*/ 998614 h 2916616"/>
                <a:gd name="connsiteX14" fmla="*/ 7550760 w 7637336"/>
                <a:gd name="connsiteY14" fmla="*/ 1165263 h 2916616"/>
                <a:gd name="connsiteX15" fmla="*/ 7605876 w 7637336"/>
                <a:gd name="connsiteY15" fmla="*/ 1271662 h 2916616"/>
                <a:gd name="connsiteX16" fmla="*/ 7636637 w 7637336"/>
                <a:gd name="connsiteY16" fmla="*/ 1424210 h 2916616"/>
                <a:gd name="connsiteX17" fmla="*/ 7631511 w 7637336"/>
                <a:gd name="connsiteY17" fmla="*/ 1479333 h 2916616"/>
                <a:gd name="connsiteX18" fmla="*/ 7623819 w 7637336"/>
                <a:gd name="connsiteY18" fmla="*/ 1528045 h 2916616"/>
                <a:gd name="connsiteX19" fmla="*/ 7604593 w 7637336"/>
                <a:gd name="connsiteY19" fmla="*/ 1593423 h 2916616"/>
                <a:gd name="connsiteX20" fmla="*/ 7446941 w 7637336"/>
                <a:gd name="connsiteY20" fmla="*/ 1898520 h 2916616"/>
                <a:gd name="connsiteX21" fmla="*/ 7031654 w 7637336"/>
                <a:gd name="connsiteY21" fmla="*/ 2260020 h 2916616"/>
                <a:gd name="connsiteX22" fmla="*/ 6439488 w 7637336"/>
                <a:gd name="connsiteY22" fmla="*/ 2512558 h 2916616"/>
                <a:gd name="connsiteX23" fmla="*/ 6076754 w 7637336"/>
                <a:gd name="connsiteY23" fmla="*/ 2621521 h 2916616"/>
                <a:gd name="connsiteX24" fmla="*/ 5575593 w 7637336"/>
                <a:gd name="connsiteY24" fmla="*/ 2743303 h 2916616"/>
                <a:gd name="connsiteX25" fmla="*/ 5293608 w 7637336"/>
                <a:gd name="connsiteY25" fmla="*/ 2792015 h 2916616"/>
                <a:gd name="connsiteX26" fmla="*/ 4925747 w 7637336"/>
                <a:gd name="connsiteY26" fmla="*/ 2845856 h 2916616"/>
                <a:gd name="connsiteX27" fmla="*/ 4856533 w 7637336"/>
                <a:gd name="connsiteY27" fmla="*/ 2852266 h 2916616"/>
                <a:gd name="connsiteX28" fmla="*/ 4687343 w 7637336"/>
                <a:gd name="connsiteY28" fmla="*/ 2872777 h 2916616"/>
                <a:gd name="connsiteX29" fmla="*/ 4491235 w 7637336"/>
                <a:gd name="connsiteY29" fmla="*/ 2893287 h 2916616"/>
                <a:gd name="connsiteX30" fmla="*/ 4164390 w 7637336"/>
                <a:gd name="connsiteY30" fmla="*/ 2911234 h 2916616"/>
                <a:gd name="connsiteX31" fmla="*/ 3622212 w 7637336"/>
                <a:gd name="connsiteY31" fmla="*/ 2916361 h 2916616"/>
                <a:gd name="connsiteX32" fmla="*/ 3190264 w 7637336"/>
                <a:gd name="connsiteY32" fmla="*/ 2895851 h 2916616"/>
                <a:gd name="connsiteX33" fmla="*/ 3024919 w 7637336"/>
                <a:gd name="connsiteY33" fmla="*/ 2883032 h 2916616"/>
                <a:gd name="connsiteX34" fmla="*/ 2792923 w 7637336"/>
                <a:gd name="connsiteY34" fmla="*/ 2861239 h 2916616"/>
                <a:gd name="connsiteX35" fmla="*/ 2590407 w 7637336"/>
                <a:gd name="connsiteY35" fmla="*/ 2840729 h 2916616"/>
                <a:gd name="connsiteX36" fmla="*/ 2296888 w 7637336"/>
                <a:gd name="connsiteY36" fmla="*/ 2798425 h 2916616"/>
                <a:gd name="connsiteX37" fmla="*/ 1594491 w 7637336"/>
                <a:gd name="connsiteY37" fmla="*/ 2653568 h 2916616"/>
                <a:gd name="connsiteX38" fmla="*/ 1234321 w 7637336"/>
                <a:gd name="connsiteY38" fmla="*/ 2548451 h 2916616"/>
                <a:gd name="connsiteX39" fmla="*/ 861334 w 7637336"/>
                <a:gd name="connsiteY39" fmla="*/ 2381802 h 2916616"/>
                <a:gd name="connsiteX40" fmla="*/ 687015 w 7637336"/>
                <a:gd name="connsiteY40" fmla="*/ 2286941 h 2916616"/>
                <a:gd name="connsiteX41" fmla="*/ 419132 w 7637336"/>
                <a:gd name="connsiteY41" fmla="*/ 2120291 h 2916616"/>
                <a:gd name="connsiteX42" fmla="*/ 214052 w 7637336"/>
                <a:gd name="connsiteY42" fmla="*/ 1938259 h 2916616"/>
                <a:gd name="connsiteX43" fmla="*/ 97412 w 7637336"/>
                <a:gd name="connsiteY43" fmla="*/ 1786993 h 2916616"/>
                <a:gd name="connsiteX44" fmla="*/ 56397 w 7637336"/>
                <a:gd name="connsiteY44" fmla="*/ 1729307 h 2916616"/>
                <a:gd name="connsiteX45" fmla="*/ 11536 w 7637336"/>
                <a:gd name="connsiteY45" fmla="*/ 1610088 h 2916616"/>
                <a:gd name="connsiteX46" fmla="*/ 0 w 7637336"/>
                <a:gd name="connsiteY46" fmla="*/ 1497279 h 2916616"/>
                <a:gd name="connsiteX47" fmla="*/ 5127 w 7637336"/>
                <a:gd name="connsiteY47" fmla="*/ 1430620 h 2916616"/>
                <a:gd name="connsiteX48" fmla="*/ 12817 w 7637336"/>
                <a:gd name="connsiteY48" fmla="*/ 1383189 h 2916616"/>
                <a:gd name="connsiteX49" fmla="*/ 29481 w 7637336"/>
                <a:gd name="connsiteY49" fmla="*/ 1304991 h 2916616"/>
                <a:gd name="connsiteX50" fmla="*/ 60243 w 7637336"/>
                <a:gd name="connsiteY50" fmla="*/ 1225513 h 2916616"/>
                <a:gd name="connsiteX51" fmla="*/ 137148 w 7637336"/>
                <a:gd name="connsiteY51" fmla="*/ 1083220 h 2916616"/>
                <a:gd name="connsiteX52" fmla="*/ 208925 w 7637336"/>
                <a:gd name="connsiteY52" fmla="*/ 976821 h 2916616"/>
                <a:gd name="connsiteX53" fmla="*/ 297366 w 7637336"/>
                <a:gd name="connsiteY53" fmla="*/ 875549 h 2916616"/>
                <a:gd name="connsiteX54" fmla="*/ 447329 w 7637336"/>
                <a:gd name="connsiteY54" fmla="*/ 748640 h 2916616"/>
                <a:gd name="connsiteX55" fmla="*/ 781865 w 7637336"/>
                <a:gd name="connsiteY55" fmla="*/ 569172 h 2916616"/>
                <a:gd name="connsiteX56" fmla="*/ 1288154 w 7637336"/>
                <a:gd name="connsiteY56" fmla="*/ 374320 h 2916616"/>
                <a:gd name="connsiteX57" fmla="*/ 1503488 w 7637336"/>
                <a:gd name="connsiteY57" fmla="*/ 312788 h 2916616"/>
                <a:gd name="connsiteX58" fmla="*/ 1843150 w 7637336"/>
                <a:gd name="connsiteY58" fmla="*/ 226899 h 2916616"/>
                <a:gd name="connsiteX59" fmla="*/ 2385327 w 7637336"/>
                <a:gd name="connsiteY59" fmla="*/ 119218 h 2916616"/>
                <a:gd name="connsiteX60" fmla="*/ 2526319 w 7637336"/>
                <a:gd name="connsiteY60" fmla="*/ 97426 h 2916616"/>
                <a:gd name="connsiteX61" fmla="*/ 2612197 w 7637336"/>
                <a:gd name="connsiteY61" fmla="*/ 82043 h 2916616"/>
                <a:gd name="connsiteX62" fmla="*/ 2955704 w 7637336"/>
                <a:gd name="connsiteY62" fmla="*/ 41022 h 2916616"/>
                <a:gd name="connsiteX63" fmla="*/ 3282549 w 7637336"/>
                <a:gd name="connsiteY63" fmla="*/ 20511 h 2916616"/>
                <a:gd name="connsiteX64" fmla="*/ 3540181 w 7637336"/>
                <a:gd name="connsiteY64" fmla="*/ 10255 h 2916616"/>
                <a:gd name="connsiteX65" fmla="*/ 3814473 w 7637336"/>
                <a:gd name="connsiteY65" fmla="*/ 0 h 291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637336" h="2916616">
                  <a:moveTo>
                    <a:pt x="3814473" y="0"/>
                  </a:moveTo>
                  <a:cubicBezTo>
                    <a:pt x="3927267" y="2564"/>
                    <a:pt x="4046470" y="2564"/>
                    <a:pt x="4165672" y="6410"/>
                  </a:cubicBezTo>
                  <a:cubicBezTo>
                    <a:pt x="4225915" y="7692"/>
                    <a:pt x="4284875" y="11538"/>
                    <a:pt x="4345116" y="15383"/>
                  </a:cubicBezTo>
                  <a:cubicBezTo>
                    <a:pt x="4442529" y="19229"/>
                    <a:pt x="4538659" y="26921"/>
                    <a:pt x="4636073" y="35894"/>
                  </a:cubicBezTo>
                  <a:cubicBezTo>
                    <a:pt x="4762965" y="47431"/>
                    <a:pt x="4887295" y="61532"/>
                    <a:pt x="5009061" y="82043"/>
                  </a:cubicBezTo>
                  <a:cubicBezTo>
                    <a:pt x="5128262" y="102553"/>
                    <a:pt x="5250028" y="121782"/>
                    <a:pt x="5365385" y="144856"/>
                  </a:cubicBezTo>
                  <a:cubicBezTo>
                    <a:pt x="5575593" y="185878"/>
                    <a:pt x="5774264" y="234591"/>
                    <a:pt x="5965242" y="285867"/>
                  </a:cubicBezTo>
                  <a:cubicBezTo>
                    <a:pt x="6034455" y="305096"/>
                    <a:pt x="6108797" y="323043"/>
                    <a:pt x="6178013" y="342272"/>
                  </a:cubicBezTo>
                  <a:cubicBezTo>
                    <a:pt x="6307468" y="376884"/>
                    <a:pt x="6426671" y="416623"/>
                    <a:pt x="6538182" y="458926"/>
                  </a:cubicBezTo>
                  <a:cubicBezTo>
                    <a:pt x="6624058" y="490974"/>
                    <a:pt x="6703529" y="525586"/>
                    <a:pt x="6779150" y="560198"/>
                  </a:cubicBezTo>
                  <a:cubicBezTo>
                    <a:pt x="6836829" y="587118"/>
                    <a:pt x="6889382" y="615320"/>
                    <a:pt x="6939369" y="644804"/>
                  </a:cubicBezTo>
                  <a:cubicBezTo>
                    <a:pt x="7022682" y="692235"/>
                    <a:pt x="7104712" y="738385"/>
                    <a:pt x="7177774" y="789661"/>
                  </a:cubicBezTo>
                  <a:cubicBezTo>
                    <a:pt x="7246987" y="838374"/>
                    <a:pt x="7313638" y="887087"/>
                    <a:pt x="7359782" y="939645"/>
                  </a:cubicBezTo>
                  <a:cubicBezTo>
                    <a:pt x="7379008" y="960156"/>
                    <a:pt x="7400797" y="978103"/>
                    <a:pt x="7417460" y="998614"/>
                  </a:cubicBezTo>
                  <a:cubicBezTo>
                    <a:pt x="7464884" y="1053736"/>
                    <a:pt x="7511028" y="1108858"/>
                    <a:pt x="7550760" y="1165263"/>
                  </a:cubicBezTo>
                  <a:cubicBezTo>
                    <a:pt x="7575115" y="1199875"/>
                    <a:pt x="7586650" y="1235768"/>
                    <a:pt x="7605876" y="1271662"/>
                  </a:cubicBezTo>
                  <a:cubicBezTo>
                    <a:pt x="7630228" y="1321657"/>
                    <a:pt x="7630228" y="1372934"/>
                    <a:pt x="7636637" y="1424210"/>
                  </a:cubicBezTo>
                  <a:cubicBezTo>
                    <a:pt x="7639203" y="1442157"/>
                    <a:pt x="7634074" y="1461386"/>
                    <a:pt x="7631511" y="1479333"/>
                  </a:cubicBezTo>
                  <a:cubicBezTo>
                    <a:pt x="7628948" y="1495997"/>
                    <a:pt x="7626385" y="1511381"/>
                    <a:pt x="7623819" y="1528045"/>
                  </a:cubicBezTo>
                  <a:cubicBezTo>
                    <a:pt x="7618694" y="1549838"/>
                    <a:pt x="7612285" y="1570348"/>
                    <a:pt x="7604593" y="1593423"/>
                  </a:cubicBezTo>
                  <a:cubicBezTo>
                    <a:pt x="7580241" y="1665211"/>
                    <a:pt x="7466167" y="1869035"/>
                    <a:pt x="7446941" y="1898520"/>
                  </a:cubicBezTo>
                  <a:cubicBezTo>
                    <a:pt x="7432840" y="1924158"/>
                    <a:pt x="7148294" y="2197206"/>
                    <a:pt x="7031654" y="2260020"/>
                  </a:cubicBezTo>
                  <a:cubicBezTo>
                    <a:pt x="6859901" y="2353600"/>
                    <a:pt x="6661231" y="2436925"/>
                    <a:pt x="6439488" y="2512558"/>
                  </a:cubicBezTo>
                  <a:cubicBezTo>
                    <a:pt x="6322848" y="2551015"/>
                    <a:pt x="6195956" y="2585627"/>
                    <a:pt x="6076754" y="2621521"/>
                  </a:cubicBezTo>
                  <a:cubicBezTo>
                    <a:pt x="5919098" y="2668952"/>
                    <a:pt x="5739654" y="2702281"/>
                    <a:pt x="5575593" y="2743303"/>
                  </a:cubicBezTo>
                  <a:cubicBezTo>
                    <a:pt x="5489714" y="2765095"/>
                    <a:pt x="5389740" y="2777915"/>
                    <a:pt x="5293608" y="2792015"/>
                  </a:cubicBezTo>
                  <a:cubicBezTo>
                    <a:pt x="5171842" y="2811244"/>
                    <a:pt x="5050076" y="2827910"/>
                    <a:pt x="4925747" y="2845856"/>
                  </a:cubicBezTo>
                  <a:cubicBezTo>
                    <a:pt x="4903957" y="2848420"/>
                    <a:pt x="4880886" y="2849702"/>
                    <a:pt x="4856533" y="2852266"/>
                  </a:cubicBezTo>
                  <a:cubicBezTo>
                    <a:pt x="4798854" y="2857394"/>
                    <a:pt x="4743739" y="2866367"/>
                    <a:pt x="4687343" y="2872777"/>
                  </a:cubicBezTo>
                  <a:cubicBezTo>
                    <a:pt x="4623256" y="2881750"/>
                    <a:pt x="4554041" y="2886878"/>
                    <a:pt x="4491235" y="2893287"/>
                  </a:cubicBezTo>
                  <a:cubicBezTo>
                    <a:pt x="4383569" y="2904825"/>
                    <a:pt x="4275902" y="2908670"/>
                    <a:pt x="4164390" y="2911234"/>
                  </a:cubicBezTo>
                  <a:cubicBezTo>
                    <a:pt x="3984946" y="2913797"/>
                    <a:pt x="3801656" y="2917644"/>
                    <a:pt x="3622212" y="2916361"/>
                  </a:cubicBezTo>
                  <a:cubicBezTo>
                    <a:pt x="3478657" y="2915080"/>
                    <a:pt x="3331256" y="2908670"/>
                    <a:pt x="3190264" y="2895851"/>
                  </a:cubicBezTo>
                  <a:cubicBezTo>
                    <a:pt x="3135148" y="2890723"/>
                    <a:pt x="3080034" y="2886878"/>
                    <a:pt x="3024919" y="2883032"/>
                  </a:cubicBezTo>
                  <a:cubicBezTo>
                    <a:pt x="2948014" y="2875340"/>
                    <a:pt x="2869828" y="2868930"/>
                    <a:pt x="2792923" y="2861239"/>
                  </a:cubicBezTo>
                  <a:cubicBezTo>
                    <a:pt x="2726273" y="2854830"/>
                    <a:pt x="2659621" y="2847138"/>
                    <a:pt x="2590407" y="2840729"/>
                  </a:cubicBezTo>
                  <a:cubicBezTo>
                    <a:pt x="2487867" y="2831755"/>
                    <a:pt x="2391736" y="2815091"/>
                    <a:pt x="2296888" y="2798425"/>
                  </a:cubicBezTo>
                  <a:cubicBezTo>
                    <a:pt x="2050792" y="2757404"/>
                    <a:pt x="1818797" y="2707409"/>
                    <a:pt x="1594491" y="2653568"/>
                  </a:cubicBezTo>
                  <a:cubicBezTo>
                    <a:pt x="1467598" y="2622803"/>
                    <a:pt x="1348397" y="2586909"/>
                    <a:pt x="1234321" y="2548451"/>
                  </a:cubicBezTo>
                  <a:cubicBezTo>
                    <a:pt x="1090765" y="2499738"/>
                    <a:pt x="968999" y="2443335"/>
                    <a:pt x="861334" y="2381802"/>
                  </a:cubicBezTo>
                  <a:cubicBezTo>
                    <a:pt x="803655" y="2351036"/>
                    <a:pt x="742131" y="2318988"/>
                    <a:pt x="687015" y="2286941"/>
                  </a:cubicBezTo>
                  <a:cubicBezTo>
                    <a:pt x="593449" y="2233100"/>
                    <a:pt x="496036" y="2179259"/>
                    <a:pt x="419132" y="2120291"/>
                  </a:cubicBezTo>
                  <a:cubicBezTo>
                    <a:pt x="342227" y="2061323"/>
                    <a:pt x="275575" y="1999791"/>
                    <a:pt x="214052" y="1938259"/>
                  </a:cubicBezTo>
                  <a:cubicBezTo>
                    <a:pt x="166627" y="1889546"/>
                    <a:pt x="133302" y="1838269"/>
                    <a:pt x="97412" y="1786993"/>
                  </a:cubicBezTo>
                  <a:cubicBezTo>
                    <a:pt x="83313" y="1767764"/>
                    <a:pt x="66652" y="1749817"/>
                    <a:pt x="56397" y="1729307"/>
                  </a:cubicBezTo>
                  <a:cubicBezTo>
                    <a:pt x="37171" y="1689567"/>
                    <a:pt x="15382" y="1651109"/>
                    <a:pt x="11536" y="1610088"/>
                  </a:cubicBezTo>
                  <a:cubicBezTo>
                    <a:pt x="8973" y="1572912"/>
                    <a:pt x="0" y="1534455"/>
                    <a:pt x="0" y="1497279"/>
                  </a:cubicBezTo>
                  <a:cubicBezTo>
                    <a:pt x="0" y="1475487"/>
                    <a:pt x="2564" y="1452412"/>
                    <a:pt x="5127" y="1430620"/>
                  </a:cubicBezTo>
                  <a:cubicBezTo>
                    <a:pt x="7690" y="1415237"/>
                    <a:pt x="10255" y="1399854"/>
                    <a:pt x="12817" y="1383189"/>
                  </a:cubicBezTo>
                  <a:cubicBezTo>
                    <a:pt x="17945" y="1357551"/>
                    <a:pt x="24353" y="1330630"/>
                    <a:pt x="29481" y="1304991"/>
                  </a:cubicBezTo>
                  <a:cubicBezTo>
                    <a:pt x="37171" y="1279353"/>
                    <a:pt x="46143" y="1251152"/>
                    <a:pt x="60243" y="1225513"/>
                  </a:cubicBezTo>
                  <a:cubicBezTo>
                    <a:pt x="84595" y="1176800"/>
                    <a:pt x="110230" y="1130651"/>
                    <a:pt x="137148" y="1083220"/>
                  </a:cubicBezTo>
                  <a:cubicBezTo>
                    <a:pt x="158937" y="1047326"/>
                    <a:pt x="182009" y="1012715"/>
                    <a:pt x="208925" y="976821"/>
                  </a:cubicBezTo>
                  <a:cubicBezTo>
                    <a:pt x="237123" y="942209"/>
                    <a:pt x="266604" y="908880"/>
                    <a:pt x="297366" y="875549"/>
                  </a:cubicBezTo>
                  <a:cubicBezTo>
                    <a:pt x="338381" y="831965"/>
                    <a:pt x="388369" y="790943"/>
                    <a:pt x="447329" y="748640"/>
                  </a:cubicBezTo>
                  <a:cubicBezTo>
                    <a:pt x="535770" y="683262"/>
                    <a:pt x="657536" y="625575"/>
                    <a:pt x="781865" y="569172"/>
                  </a:cubicBezTo>
                  <a:cubicBezTo>
                    <a:pt x="934393" y="498666"/>
                    <a:pt x="1108710" y="435852"/>
                    <a:pt x="1288154" y="374320"/>
                  </a:cubicBezTo>
                  <a:cubicBezTo>
                    <a:pt x="1354806" y="351246"/>
                    <a:pt x="1429146" y="332017"/>
                    <a:pt x="1503488" y="312788"/>
                  </a:cubicBezTo>
                  <a:cubicBezTo>
                    <a:pt x="1616280" y="283304"/>
                    <a:pt x="1727793" y="252538"/>
                    <a:pt x="1843150" y="226899"/>
                  </a:cubicBezTo>
                  <a:cubicBezTo>
                    <a:pt x="2020030" y="187160"/>
                    <a:pt x="2199474" y="151266"/>
                    <a:pt x="2385327" y="119218"/>
                  </a:cubicBezTo>
                  <a:cubicBezTo>
                    <a:pt x="2432753" y="110245"/>
                    <a:pt x="2478895" y="105117"/>
                    <a:pt x="2526319" y="97426"/>
                  </a:cubicBezTo>
                  <a:cubicBezTo>
                    <a:pt x="2554519" y="93580"/>
                    <a:pt x="2583998" y="87170"/>
                    <a:pt x="2612197" y="82043"/>
                  </a:cubicBezTo>
                  <a:cubicBezTo>
                    <a:pt x="2719864" y="60250"/>
                    <a:pt x="2836503" y="48713"/>
                    <a:pt x="2955704" y="41022"/>
                  </a:cubicBezTo>
                  <a:cubicBezTo>
                    <a:pt x="3063371" y="33330"/>
                    <a:pt x="3171038" y="26921"/>
                    <a:pt x="3282549" y="20511"/>
                  </a:cubicBezTo>
                  <a:cubicBezTo>
                    <a:pt x="3368427" y="15383"/>
                    <a:pt x="3454303" y="11538"/>
                    <a:pt x="3540181" y="10255"/>
                  </a:cubicBezTo>
                  <a:cubicBezTo>
                    <a:pt x="3635029" y="3846"/>
                    <a:pt x="3719625" y="1282"/>
                    <a:pt x="3814473" y="0"/>
                  </a:cubicBezTo>
                  <a:close/>
                </a:path>
              </a:pathLst>
            </a:custGeom>
            <a:noFill/>
            <a:ln w="145303" cap="flat">
              <a:solidFill>
                <a:srgbClr val="50A9BA"/>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C8DCB629-C3D0-2CC1-7008-0C170E365870}"/>
                </a:ext>
              </a:extLst>
            </p:cNvPr>
            <p:cNvSpPr/>
            <p:nvPr/>
          </p:nvSpPr>
          <p:spPr>
            <a:xfrm>
              <a:off x="1175446" y="1996198"/>
              <a:ext cx="9637217" cy="3966451"/>
            </a:xfrm>
            <a:custGeom>
              <a:avLst/>
              <a:gdLst>
                <a:gd name="connsiteX0" fmla="*/ 4811672 w 9637217"/>
                <a:gd name="connsiteY0" fmla="*/ 0 h 3966451"/>
                <a:gd name="connsiteX1" fmla="*/ 5255155 w 9637217"/>
                <a:gd name="connsiteY1" fmla="*/ 8973 h 3966451"/>
                <a:gd name="connsiteX2" fmla="*/ 5482025 w 9637217"/>
                <a:gd name="connsiteY2" fmla="*/ 20510 h 3966451"/>
                <a:gd name="connsiteX3" fmla="*/ 5848604 w 9637217"/>
                <a:gd name="connsiteY3" fmla="*/ 47430 h 3966451"/>
                <a:gd name="connsiteX4" fmla="*/ 6320287 w 9637217"/>
                <a:gd name="connsiteY4" fmla="*/ 110245 h 3966451"/>
                <a:gd name="connsiteX5" fmla="*/ 6770177 w 9637217"/>
                <a:gd name="connsiteY5" fmla="*/ 196133 h 3966451"/>
                <a:gd name="connsiteX6" fmla="*/ 7527690 w 9637217"/>
                <a:gd name="connsiteY6" fmla="*/ 388421 h 3966451"/>
                <a:gd name="connsiteX7" fmla="*/ 7796856 w 9637217"/>
                <a:gd name="connsiteY7" fmla="*/ 465336 h 3966451"/>
                <a:gd name="connsiteX8" fmla="*/ 8250593 w 9637217"/>
                <a:gd name="connsiteY8" fmla="*/ 624293 h 3966451"/>
                <a:gd name="connsiteX9" fmla="*/ 8554369 w 9637217"/>
                <a:gd name="connsiteY9" fmla="*/ 762741 h 3966451"/>
                <a:gd name="connsiteX10" fmla="*/ 8756882 w 9637217"/>
                <a:gd name="connsiteY10" fmla="*/ 878113 h 3966451"/>
                <a:gd name="connsiteX11" fmla="*/ 9056812 w 9637217"/>
                <a:gd name="connsiteY11" fmla="*/ 1074246 h 3966451"/>
                <a:gd name="connsiteX12" fmla="*/ 9287526 w 9637217"/>
                <a:gd name="connsiteY12" fmla="*/ 1278071 h 3966451"/>
                <a:gd name="connsiteX13" fmla="*/ 9360585 w 9637217"/>
                <a:gd name="connsiteY13" fmla="*/ 1357550 h 3966451"/>
                <a:gd name="connsiteX14" fmla="*/ 9528495 w 9637217"/>
                <a:gd name="connsiteY14" fmla="*/ 1583168 h 3966451"/>
                <a:gd name="connsiteX15" fmla="*/ 9597708 w 9637217"/>
                <a:gd name="connsiteY15" fmla="*/ 1728024 h 3966451"/>
                <a:gd name="connsiteX16" fmla="*/ 9636160 w 9637217"/>
                <a:gd name="connsiteY16" fmla="*/ 1935695 h 3966451"/>
                <a:gd name="connsiteX17" fmla="*/ 9629752 w 9637217"/>
                <a:gd name="connsiteY17" fmla="*/ 2011327 h 3966451"/>
                <a:gd name="connsiteX18" fmla="*/ 9619497 w 9637217"/>
                <a:gd name="connsiteY18" fmla="*/ 2077987 h 3966451"/>
                <a:gd name="connsiteX19" fmla="*/ 9595145 w 9637217"/>
                <a:gd name="connsiteY19" fmla="*/ 2166440 h 3966451"/>
                <a:gd name="connsiteX20" fmla="*/ 9396475 w 9637217"/>
                <a:gd name="connsiteY20" fmla="*/ 2581781 h 3966451"/>
                <a:gd name="connsiteX21" fmla="*/ 8872239 w 9637217"/>
                <a:gd name="connsiteY21" fmla="*/ 3074037 h 3966451"/>
                <a:gd name="connsiteX22" fmla="*/ 8124984 w 9637217"/>
                <a:gd name="connsiteY22" fmla="*/ 3416309 h 3966451"/>
                <a:gd name="connsiteX23" fmla="*/ 7667399 w 9637217"/>
                <a:gd name="connsiteY23" fmla="*/ 3563730 h 3966451"/>
                <a:gd name="connsiteX24" fmla="*/ 7035501 w 9637217"/>
                <a:gd name="connsiteY24" fmla="*/ 3730379 h 3966451"/>
                <a:gd name="connsiteX25" fmla="*/ 6679175 w 9637217"/>
                <a:gd name="connsiteY25" fmla="*/ 3797038 h 3966451"/>
                <a:gd name="connsiteX26" fmla="*/ 6215183 w 9637217"/>
                <a:gd name="connsiteY26" fmla="*/ 3870107 h 3966451"/>
                <a:gd name="connsiteX27" fmla="*/ 6128025 w 9637217"/>
                <a:gd name="connsiteY27" fmla="*/ 3879081 h 3966451"/>
                <a:gd name="connsiteX28" fmla="*/ 5915254 w 9637217"/>
                <a:gd name="connsiteY28" fmla="*/ 3907283 h 3966451"/>
                <a:gd name="connsiteX29" fmla="*/ 5667878 w 9637217"/>
                <a:gd name="connsiteY29" fmla="*/ 3934203 h 3966451"/>
                <a:gd name="connsiteX30" fmla="*/ 5256438 w 9637217"/>
                <a:gd name="connsiteY30" fmla="*/ 3958560 h 3966451"/>
                <a:gd name="connsiteX31" fmla="*/ 4571986 w 9637217"/>
                <a:gd name="connsiteY31" fmla="*/ 3966251 h 3966451"/>
                <a:gd name="connsiteX32" fmla="*/ 4027244 w 9637217"/>
                <a:gd name="connsiteY32" fmla="*/ 3939331 h 3966451"/>
                <a:gd name="connsiteX33" fmla="*/ 3818319 w 9637217"/>
                <a:gd name="connsiteY33" fmla="*/ 3922666 h 3966451"/>
                <a:gd name="connsiteX34" fmla="*/ 3524799 w 9637217"/>
                <a:gd name="connsiteY34" fmla="*/ 3893182 h 3966451"/>
                <a:gd name="connsiteX35" fmla="*/ 3269733 w 9637217"/>
                <a:gd name="connsiteY35" fmla="*/ 3866262 h 3966451"/>
                <a:gd name="connsiteX36" fmla="*/ 2899309 w 9637217"/>
                <a:gd name="connsiteY36" fmla="*/ 3809857 h 3966451"/>
                <a:gd name="connsiteX37" fmla="*/ 2012340 w 9637217"/>
                <a:gd name="connsiteY37" fmla="*/ 3612442 h 3966451"/>
                <a:gd name="connsiteX38" fmla="*/ 1558603 w 9637217"/>
                <a:gd name="connsiteY38" fmla="*/ 3468867 h 3966451"/>
                <a:gd name="connsiteX39" fmla="*/ 1086921 w 9637217"/>
                <a:gd name="connsiteY39" fmla="*/ 3243250 h 3966451"/>
                <a:gd name="connsiteX40" fmla="*/ 866461 w 9637217"/>
                <a:gd name="connsiteY40" fmla="*/ 3113776 h 3966451"/>
                <a:gd name="connsiteX41" fmla="*/ 528080 w 9637217"/>
                <a:gd name="connsiteY41" fmla="*/ 2888159 h 3966451"/>
                <a:gd name="connsiteX42" fmla="*/ 269166 w 9637217"/>
                <a:gd name="connsiteY42" fmla="*/ 2640749 h 3966451"/>
                <a:gd name="connsiteX43" fmla="*/ 123049 w 9637217"/>
                <a:gd name="connsiteY43" fmla="*/ 2434360 h 3966451"/>
                <a:gd name="connsiteX44" fmla="*/ 70496 w 9637217"/>
                <a:gd name="connsiteY44" fmla="*/ 2356164 h 3966451"/>
                <a:gd name="connsiteX45" fmla="*/ 14100 w 9637217"/>
                <a:gd name="connsiteY45" fmla="*/ 2194642 h 3966451"/>
                <a:gd name="connsiteX46" fmla="*/ 0 w 9637217"/>
                <a:gd name="connsiteY46" fmla="*/ 2040811 h 3966451"/>
                <a:gd name="connsiteX47" fmla="*/ 6409 w 9637217"/>
                <a:gd name="connsiteY47" fmla="*/ 1949796 h 3966451"/>
                <a:gd name="connsiteX48" fmla="*/ 16663 w 9637217"/>
                <a:gd name="connsiteY48" fmla="*/ 1885700 h 3966451"/>
                <a:gd name="connsiteX49" fmla="*/ 37171 w 9637217"/>
                <a:gd name="connsiteY49" fmla="*/ 1779301 h 3966451"/>
                <a:gd name="connsiteX50" fmla="*/ 75623 w 9637217"/>
                <a:gd name="connsiteY50" fmla="*/ 1671619 h 3966451"/>
                <a:gd name="connsiteX51" fmla="*/ 173036 w 9637217"/>
                <a:gd name="connsiteY51" fmla="*/ 1478050 h 3966451"/>
                <a:gd name="connsiteX52" fmla="*/ 264041 w 9637217"/>
                <a:gd name="connsiteY52" fmla="*/ 1333194 h 3966451"/>
                <a:gd name="connsiteX53" fmla="*/ 375552 w 9637217"/>
                <a:gd name="connsiteY53" fmla="*/ 1194746 h 3966451"/>
                <a:gd name="connsiteX54" fmla="*/ 563968 w 9637217"/>
                <a:gd name="connsiteY54" fmla="*/ 1022970 h 3966451"/>
                <a:gd name="connsiteX55" fmla="*/ 986944 w 9637217"/>
                <a:gd name="connsiteY55" fmla="*/ 778123 h 3966451"/>
                <a:gd name="connsiteX56" fmla="*/ 1625253 w 9637217"/>
                <a:gd name="connsiteY56" fmla="*/ 514048 h 3966451"/>
                <a:gd name="connsiteX57" fmla="*/ 1896983 w 9637217"/>
                <a:gd name="connsiteY57" fmla="*/ 430724 h 3966451"/>
                <a:gd name="connsiteX58" fmla="*/ 2326368 w 9637217"/>
                <a:gd name="connsiteY58" fmla="*/ 314070 h 3966451"/>
                <a:gd name="connsiteX59" fmla="*/ 3010820 w 9637217"/>
                <a:gd name="connsiteY59" fmla="*/ 167931 h 3966451"/>
                <a:gd name="connsiteX60" fmla="*/ 3188983 w 9637217"/>
                <a:gd name="connsiteY60" fmla="*/ 138447 h 3966451"/>
                <a:gd name="connsiteX61" fmla="*/ 3296649 w 9637217"/>
                <a:gd name="connsiteY61" fmla="*/ 116654 h 3966451"/>
                <a:gd name="connsiteX62" fmla="*/ 3729878 w 9637217"/>
                <a:gd name="connsiteY62" fmla="*/ 61532 h 3966451"/>
                <a:gd name="connsiteX63" fmla="*/ 4141320 w 9637217"/>
                <a:gd name="connsiteY63" fmla="*/ 33330 h 3966451"/>
                <a:gd name="connsiteX64" fmla="*/ 4465601 w 9637217"/>
                <a:gd name="connsiteY64" fmla="*/ 19229 h 3966451"/>
                <a:gd name="connsiteX65" fmla="*/ 4811672 w 9637217"/>
                <a:gd name="connsiteY65" fmla="*/ 0 h 396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637217" h="3966451">
                  <a:moveTo>
                    <a:pt x="4811672" y="0"/>
                  </a:moveTo>
                  <a:cubicBezTo>
                    <a:pt x="4955228" y="2563"/>
                    <a:pt x="5105192" y="3846"/>
                    <a:pt x="5255155" y="8973"/>
                  </a:cubicBezTo>
                  <a:cubicBezTo>
                    <a:pt x="5332060" y="10255"/>
                    <a:pt x="5405120" y="16665"/>
                    <a:pt x="5482025" y="20510"/>
                  </a:cubicBezTo>
                  <a:cubicBezTo>
                    <a:pt x="5603791" y="25638"/>
                    <a:pt x="5726838" y="35894"/>
                    <a:pt x="5848604" y="47430"/>
                  </a:cubicBezTo>
                  <a:cubicBezTo>
                    <a:pt x="6008822" y="62813"/>
                    <a:pt x="6166477" y="83325"/>
                    <a:pt x="6320287" y="110245"/>
                  </a:cubicBezTo>
                  <a:cubicBezTo>
                    <a:pt x="6470250" y="137165"/>
                    <a:pt x="6624060" y="164085"/>
                    <a:pt x="6770177" y="196133"/>
                  </a:cubicBezTo>
                  <a:cubicBezTo>
                    <a:pt x="7035501" y="251255"/>
                    <a:pt x="7286721" y="317915"/>
                    <a:pt x="7527690" y="388421"/>
                  </a:cubicBezTo>
                  <a:cubicBezTo>
                    <a:pt x="7614849" y="414059"/>
                    <a:pt x="7709697" y="438415"/>
                    <a:pt x="7796856" y="465336"/>
                  </a:cubicBezTo>
                  <a:cubicBezTo>
                    <a:pt x="7960920" y="512767"/>
                    <a:pt x="8110884" y="566607"/>
                    <a:pt x="8250593" y="624293"/>
                  </a:cubicBezTo>
                  <a:cubicBezTo>
                    <a:pt x="8358261" y="667879"/>
                    <a:pt x="8459518" y="715310"/>
                    <a:pt x="8554369" y="762741"/>
                  </a:cubicBezTo>
                  <a:cubicBezTo>
                    <a:pt x="8627428" y="799916"/>
                    <a:pt x="8694078" y="838373"/>
                    <a:pt x="8756882" y="878113"/>
                  </a:cubicBezTo>
                  <a:cubicBezTo>
                    <a:pt x="8861988" y="942209"/>
                    <a:pt x="8965807" y="1006305"/>
                    <a:pt x="9056812" y="1074246"/>
                  </a:cubicBezTo>
                  <a:cubicBezTo>
                    <a:pt x="9143972" y="1139624"/>
                    <a:pt x="9227285" y="1206284"/>
                    <a:pt x="9287526" y="1278071"/>
                  </a:cubicBezTo>
                  <a:cubicBezTo>
                    <a:pt x="9311878" y="1304991"/>
                    <a:pt x="9340076" y="1330630"/>
                    <a:pt x="9360585" y="1357550"/>
                  </a:cubicBezTo>
                  <a:cubicBezTo>
                    <a:pt x="9419547" y="1433183"/>
                    <a:pt x="9479788" y="1508816"/>
                    <a:pt x="9528495" y="1583168"/>
                  </a:cubicBezTo>
                  <a:cubicBezTo>
                    <a:pt x="9560539" y="1630598"/>
                    <a:pt x="9573356" y="1679311"/>
                    <a:pt x="9597708" y="1728024"/>
                  </a:cubicBezTo>
                  <a:cubicBezTo>
                    <a:pt x="9629752" y="1795966"/>
                    <a:pt x="9629752" y="1866471"/>
                    <a:pt x="9636160" y="1935695"/>
                  </a:cubicBezTo>
                  <a:cubicBezTo>
                    <a:pt x="9640006" y="1960051"/>
                    <a:pt x="9632315" y="1985689"/>
                    <a:pt x="9629752" y="2011327"/>
                  </a:cubicBezTo>
                  <a:cubicBezTo>
                    <a:pt x="9625906" y="2034402"/>
                    <a:pt x="9623343" y="2054913"/>
                    <a:pt x="9619497" y="2077987"/>
                  </a:cubicBezTo>
                  <a:cubicBezTo>
                    <a:pt x="9613088" y="2107471"/>
                    <a:pt x="9605400" y="2135674"/>
                    <a:pt x="9595145" y="2166440"/>
                  </a:cubicBezTo>
                  <a:cubicBezTo>
                    <a:pt x="9563102" y="2265147"/>
                    <a:pt x="9420827" y="2540759"/>
                    <a:pt x="9396475" y="2581781"/>
                  </a:cubicBezTo>
                  <a:cubicBezTo>
                    <a:pt x="9378528" y="2616393"/>
                    <a:pt x="9019640" y="2988149"/>
                    <a:pt x="8872239" y="3074037"/>
                  </a:cubicBezTo>
                  <a:cubicBezTo>
                    <a:pt x="8655625" y="3200946"/>
                    <a:pt x="8404402" y="3315037"/>
                    <a:pt x="8124984" y="3416309"/>
                  </a:cubicBezTo>
                  <a:cubicBezTo>
                    <a:pt x="7978864" y="3468867"/>
                    <a:pt x="7817366" y="3516299"/>
                    <a:pt x="7667399" y="3563730"/>
                  </a:cubicBezTo>
                  <a:cubicBezTo>
                    <a:pt x="7468728" y="3627825"/>
                    <a:pt x="7241860" y="3672693"/>
                    <a:pt x="7035501" y="3730379"/>
                  </a:cubicBezTo>
                  <a:cubicBezTo>
                    <a:pt x="6927833" y="3759863"/>
                    <a:pt x="6802221" y="3777809"/>
                    <a:pt x="6679175" y="3797038"/>
                  </a:cubicBezTo>
                  <a:cubicBezTo>
                    <a:pt x="6525366" y="3822676"/>
                    <a:pt x="6371556" y="3845751"/>
                    <a:pt x="6215183" y="3870107"/>
                  </a:cubicBezTo>
                  <a:cubicBezTo>
                    <a:pt x="6186985" y="3873953"/>
                    <a:pt x="6158786" y="3875235"/>
                    <a:pt x="6128025" y="3879081"/>
                  </a:cubicBezTo>
                  <a:cubicBezTo>
                    <a:pt x="6054964" y="3886772"/>
                    <a:pt x="5984469" y="3897028"/>
                    <a:pt x="5915254" y="3907283"/>
                  </a:cubicBezTo>
                  <a:cubicBezTo>
                    <a:pt x="5834505" y="3918820"/>
                    <a:pt x="5747346" y="3925230"/>
                    <a:pt x="5667878" y="3934203"/>
                  </a:cubicBezTo>
                  <a:cubicBezTo>
                    <a:pt x="5532013" y="3949586"/>
                    <a:pt x="5396147" y="3955996"/>
                    <a:pt x="5256438" y="3958560"/>
                  </a:cubicBezTo>
                  <a:cubicBezTo>
                    <a:pt x="5029568" y="3962406"/>
                    <a:pt x="4798854" y="3967533"/>
                    <a:pt x="4571986" y="3966251"/>
                  </a:cubicBezTo>
                  <a:cubicBezTo>
                    <a:pt x="4389977" y="3964969"/>
                    <a:pt x="4205407" y="3955996"/>
                    <a:pt x="4027244" y="3939331"/>
                  </a:cubicBezTo>
                  <a:cubicBezTo>
                    <a:pt x="3958030" y="3931639"/>
                    <a:pt x="3887534" y="3927794"/>
                    <a:pt x="3818319" y="3922666"/>
                  </a:cubicBezTo>
                  <a:cubicBezTo>
                    <a:pt x="3720907" y="3912410"/>
                    <a:pt x="3622213" y="3902155"/>
                    <a:pt x="3524799" y="3893182"/>
                  </a:cubicBezTo>
                  <a:cubicBezTo>
                    <a:pt x="3441486" y="3884209"/>
                    <a:pt x="3356891" y="3875235"/>
                    <a:pt x="3269733" y="3866262"/>
                  </a:cubicBezTo>
                  <a:cubicBezTo>
                    <a:pt x="3140276" y="3853443"/>
                    <a:pt x="3018510" y="3830368"/>
                    <a:pt x="2899309" y="3809857"/>
                  </a:cubicBezTo>
                  <a:cubicBezTo>
                    <a:pt x="2589125" y="3754735"/>
                    <a:pt x="2295607" y="3685512"/>
                    <a:pt x="2012340" y="3612442"/>
                  </a:cubicBezTo>
                  <a:cubicBezTo>
                    <a:pt x="1852122" y="3570139"/>
                    <a:pt x="1702158" y="3521426"/>
                    <a:pt x="1558603" y="3468867"/>
                  </a:cubicBezTo>
                  <a:cubicBezTo>
                    <a:pt x="1376595" y="3402208"/>
                    <a:pt x="1224067" y="3325293"/>
                    <a:pt x="1086921" y="3243250"/>
                  </a:cubicBezTo>
                  <a:cubicBezTo>
                    <a:pt x="1013862" y="3200946"/>
                    <a:pt x="936957" y="3157362"/>
                    <a:pt x="866461" y="3113776"/>
                  </a:cubicBezTo>
                  <a:cubicBezTo>
                    <a:pt x="747258" y="3039425"/>
                    <a:pt x="625492" y="2967638"/>
                    <a:pt x="528080" y="2888159"/>
                  </a:cubicBezTo>
                  <a:cubicBezTo>
                    <a:pt x="430668" y="2808680"/>
                    <a:pt x="346071" y="2724074"/>
                    <a:pt x="269166" y="2640749"/>
                  </a:cubicBezTo>
                  <a:cubicBezTo>
                    <a:pt x="210207" y="2574089"/>
                    <a:pt x="167910" y="2503584"/>
                    <a:pt x="123049" y="2434360"/>
                  </a:cubicBezTo>
                  <a:cubicBezTo>
                    <a:pt x="105104" y="2408722"/>
                    <a:pt x="84596" y="2383084"/>
                    <a:pt x="70496" y="2356164"/>
                  </a:cubicBezTo>
                  <a:cubicBezTo>
                    <a:pt x="46144" y="2302323"/>
                    <a:pt x="17945" y="2249765"/>
                    <a:pt x="14100" y="2194642"/>
                  </a:cubicBezTo>
                  <a:cubicBezTo>
                    <a:pt x="10255" y="2143365"/>
                    <a:pt x="0" y="2092088"/>
                    <a:pt x="0" y="2040811"/>
                  </a:cubicBezTo>
                  <a:cubicBezTo>
                    <a:pt x="0" y="2011327"/>
                    <a:pt x="3846" y="1979280"/>
                    <a:pt x="6409" y="1949796"/>
                  </a:cubicBezTo>
                  <a:cubicBezTo>
                    <a:pt x="10255" y="1928003"/>
                    <a:pt x="12817" y="1907493"/>
                    <a:pt x="16663" y="1885700"/>
                  </a:cubicBezTo>
                  <a:cubicBezTo>
                    <a:pt x="23072" y="1849806"/>
                    <a:pt x="30762" y="1815194"/>
                    <a:pt x="37171" y="1779301"/>
                  </a:cubicBezTo>
                  <a:cubicBezTo>
                    <a:pt x="47426" y="1743407"/>
                    <a:pt x="57679" y="1706231"/>
                    <a:pt x="75623" y="1671619"/>
                  </a:cubicBezTo>
                  <a:cubicBezTo>
                    <a:pt x="107667" y="1606242"/>
                    <a:pt x="138429" y="1542146"/>
                    <a:pt x="173036" y="1478050"/>
                  </a:cubicBezTo>
                  <a:cubicBezTo>
                    <a:pt x="201235" y="1429338"/>
                    <a:pt x="229433" y="1381907"/>
                    <a:pt x="264041" y="1333194"/>
                  </a:cubicBezTo>
                  <a:cubicBezTo>
                    <a:pt x="298647" y="1285763"/>
                    <a:pt x="337100" y="1240896"/>
                    <a:pt x="375552" y="1194746"/>
                  </a:cubicBezTo>
                  <a:cubicBezTo>
                    <a:pt x="428103" y="1134497"/>
                    <a:pt x="490909" y="1079374"/>
                    <a:pt x="563968" y="1022970"/>
                  </a:cubicBezTo>
                  <a:cubicBezTo>
                    <a:pt x="675481" y="933236"/>
                    <a:pt x="829290" y="855038"/>
                    <a:pt x="986944" y="778123"/>
                  </a:cubicBezTo>
                  <a:cubicBezTo>
                    <a:pt x="1179206" y="681979"/>
                    <a:pt x="1398385" y="596091"/>
                    <a:pt x="1625253" y="514048"/>
                  </a:cubicBezTo>
                  <a:cubicBezTo>
                    <a:pt x="1708567" y="483282"/>
                    <a:pt x="1803416" y="456362"/>
                    <a:pt x="1896983" y="430724"/>
                  </a:cubicBezTo>
                  <a:cubicBezTo>
                    <a:pt x="2040539" y="390985"/>
                    <a:pt x="2180250" y="349963"/>
                    <a:pt x="2326368" y="314070"/>
                  </a:cubicBezTo>
                  <a:cubicBezTo>
                    <a:pt x="2549391" y="260229"/>
                    <a:pt x="2776261" y="211516"/>
                    <a:pt x="3010820" y="167931"/>
                  </a:cubicBezTo>
                  <a:cubicBezTo>
                    <a:pt x="3069780" y="156393"/>
                    <a:pt x="3130023" y="147420"/>
                    <a:pt x="3188983" y="138447"/>
                  </a:cubicBezTo>
                  <a:cubicBezTo>
                    <a:pt x="3223589" y="133319"/>
                    <a:pt x="3262041" y="124345"/>
                    <a:pt x="3296649" y="116654"/>
                  </a:cubicBezTo>
                  <a:cubicBezTo>
                    <a:pt x="3432514" y="87170"/>
                    <a:pt x="3579915" y="70505"/>
                    <a:pt x="3729878" y="61532"/>
                  </a:cubicBezTo>
                  <a:cubicBezTo>
                    <a:pt x="3865745" y="51277"/>
                    <a:pt x="4001609" y="41021"/>
                    <a:pt x="4141320" y="33330"/>
                  </a:cubicBezTo>
                  <a:cubicBezTo>
                    <a:pt x="4248985" y="25638"/>
                    <a:pt x="4357934" y="20510"/>
                    <a:pt x="4465601" y="19229"/>
                  </a:cubicBezTo>
                  <a:cubicBezTo>
                    <a:pt x="4584803" y="3846"/>
                    <a:pt x="4692470" y="1282"/>
                    <a:pt x="4811672" y="0"/>
                  </a:cubicBezTo>
                  <a:close/>
                </a:path>
              </a:pathLst>
            </a:custGeom>
            <a:noFill/>
            <a:ln w="145303" cap="flat">
              <a:solidFill>
                <a:srgbClr val="FFC654"/>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09BAAFA-C8ED-F2F2-0ECB-6B55F3FFB94F}"/>
                </a:ext>
              </a:extLst>
            </p:cNvPr>
            <p:cNvSpPr/>
            <p:nvPr/>
          </p:nvSpPr>
          <p:spPr>
            <a:xfrm>
              <a:off x="3401838" y="3180689"/>
              <a:ext cx="5182436" cy="1597618"/>
            </a:xfrm>
            <a:custGeom>
              <a:avLst/>
              <a:gdLst>
                <a:gd name="connsiteX0" fmla="*/ 2587844 w 5182436"/>
                <a:gd name="connsiteY0" fmla="*/ 0 h 1597618"/>
                <a:gd name="connsiteX1" fmla="*/ 2826248 w 5182436"/>
                <a:gd name="connsiteY1" fmla="*/ 3846 h 1597618"/>
                <a:gd name="connsiteX2" fmla="*/ 2948014 w 5182436"/>
                <a:gd name="connsiteY2" fmla="*/ 8974 h 1597618"/>
                <a:gd name="connsiteX3" fmla="*/ 3145403 w 5182436"/>
                <a:gd name="connsiteY3" fmla="*/ 19229 h 1597618"/>
                <a:gd name="connsiteX4" fmla="*/ 3399188 w 5182436"/>
                <a:gd name="connsiteY4" fmla="*/ 44867 h 1597618"/>
                <a:gd name="connsiteX5" fmla="*/ 3641438 w 5182436"/>
                <a:gd name="connsiteY5" fmla="*/ 79479 h 1597618"/>
                <a:gd name="connsiteX6" fmla="*/ 4049033 w 5182436"/>
                <a:gd name="connsiteY6" fmla="*/ 156394 h 1597618"/>
                <a:gd name="connsiteX7" fmla="*/ 4193871 w 5182436"/>
                <a:gd name="connsiteY7" fmla="*/ 187160 h 1597618"/>
                <a:gd name="connsiteX8" fmla="*/ 4437403 w 5182436"/>
                <a:gd name="connsiteY8" fmla="*/ 251256 h 1597618"/>
                <a:gd name="connsiteX9" fmla="*/ 4600184 w 5182436"/>
                <a:gd name="connsiteY9" fmla="*/ 306379 h 1597618"/>
                <a:gd name="connsiteX10" fmla="*/ 4709132 w 5182436"/>
                <a:gd name="connsiteY10" fmla="*/ 352527 h 1597618"/>
                <a:gd name="connsiteX11" fmla="*/ 4870630 w 5182436"/>
                <a:gd name="connsiteY11" fmla="*/ 432006 h 1597618"/>
                <a:gd name="connsiteX12" fmla="*/ 4994962 w 5182436"/>
                <a:gd name="connsiteY12" fmla="*/ 514049 h 1597618"/>
                <a:gd name="connsiteX13" fmla="*/ 5034694 w 5182436"/>
                <a:gd name="connsiteY13" fmla="*/ 546097 h 1597618"/>
                <a:gd name="connsiteX14" fmla="*/ 5124416 w 5182436"/>
                <a:gd name="connsiteY14" fmla="*/ 637113 h 1597618"/>
                <a:gd name="connsiteX15" fmla="*/ 5161589 w 5182436"/>
                <a:gd name="connsiteY15" fmla="*/ 696081 h 1597618"/>
                <a:gd name="connsiteX16" fmla="*/ 5182095 w 5182436"/>
                <a:gd name="connsiteY16" fmla="*/ 779405 h 1597618"/>
                <a:gd name="connsiteX17" fmla="*/ 5178249 w 5182436"/>
                <a:gd name="connsiteY17" fmla="*/ 810172 h 1597618"/>
                <a:gd name="connsiteX18" fmla="*/ 5173123 w 5182436"/>
                <a:gd name="connsiteY18" fmla="*/ 837092 h 1597618"/>
                <a:gd name="connsiteX19" fmla="*/ 5160306 w 5182436"/>
                <a:gd name="connsiteY19" fmla="*/ 872986 h 1597618"/>
                <a:gd name="connsiteX20" fmla="*/ 5052640 w 5182436"/>
                <a:gd name="connsiteY20" fmla="*/ 1039635 h 1597618"/>
                <a:gd name="connsiteX21" fmla="*/ 4770657 w 5182436"/>
                <a:gd name="connsiteY21" fmla="*/ 1238332 h 1597618"/>
                <a:gd name="connsiteX22" fmla="*/ 4368187 w 5182436"/>
                <a:gd name="connsiteY22" fmla="*/ 1376779 h 1597618"/>
                <a:gd name="connsiteX23" fmla="*/ 4122092 w 5182436"/>
                <a:gd name="connsiteY23" fmla="*/ 1435747 h 1597618"/>
                <a:gd name="connsiteX24" fmla="*/ 3782430 w 5182436"/>
                <a:gd name="connsiteY24" fmla="*/ 1502407 h 1597618"/>
                <a:gd name="connsiteX25" fmla="*/ 3591449 w 5182436"/>
                <a:gd name="connsiteY25" fmla="*/ 1529327 h 1597618"/>
                <a:gd name="connsiteX26" fmla="*/ 3341509 w 5182436"/>
                <a:gd name="connsiteY26" fmla="*/ 1558812 h 1597618"/>
                <a:gd name="connsiteX27" fmla="*/ 3294085 w 5182436"/>
                <a:gd name="connsiteY27" fmla="*/ 1562657 h 1597618"/>
                <a:gd name="connsiteX28" fmla="*/ 3180009 w 5182436"/>
                <a:gd name="connsiteY28" fmla="*/ 1574194 h 1597618"/>
                <a:gd name="connsiteX29" fmla="*/ 3046708 w 5182436"/>
                <a:gd name="connsiteY29" fmla="*/ 1584450 h 1597618"/>
                <a:gd name="connsiteX30" fmla="*/ 2824967 w 5182436"/>
                <a:gd name="connsiteY30" fmla="*/ 1594705 h 1597618"/>
                <a:gd name="connsiteX31" fmla="*/ 2457105 w 5182436"/>
                <a:gd name="connsiteY31" fmla="*/ 1597269 h 1597618"/>
                <a:gd name="connsiteX32" fmla="*/ 2163585 w 5182436"/>
                <a:gd name="connsiteY32" fmla="*/ 1587013 h 1597618"/>
                <a:gd name="connsiteX33" fmla="*/ 2050792 w 5182436"/>
                <a:gd name="connsiteY33" fmla="*/ 1580604 h 1597618"/>
                <a:gd name="connsiteX34" fmla="*/ 1893137 w 5182436"/>
                <a:gd name="connsiteY34" fmla="*/ 1569067 h 1597618"/>
                <a:gd name="connsiteX35" fmla="*/ 1755991 w 5182436"/>
                <a:gd name="connsiteY35" fmla="*/ 1558812 h 1597618"/>
                <a:gd name="connsiteX36" fmla="*/ 1557320 w 5182436"/>
                <a:gd name="connsiteY36" fmla="*/ 1535737 h 1597618"/>
                <a:gd name="connsiteX37" fmla="*/ 1080510 w 5182436"/>
                <a:gd name="connsiteY37" fmla="*/ 1456258 h 1597618"/>
                <a:gd name="connsiteX38" fmla="*/ 836979 w 5182436"/>
                <a:gd name="connsiteY38" fmla="*/ 1398572 h 1597618"/>
                <a:gd name="connsiteX39" fmla="*/ 583194 w 5182436"/>
                <a:gd name="connsiteY39" fmla="*/ 1307555 h 1597618"/>
                <a:gd name="connsiteX40" fmla="*/ 465273 w 5182436"/>
                <a:gd name="connsiteY40" fmla="*/ 1254997 h 1597618"/>
                <a:gd name="connsiteX41" fmla="*/ 283265 w 5182436"/>
                <a:gd name="connsiteY41" fmla="*/ 1163981 h 1597618"/>
                <a:gd name="connsiteX42" fmla="*/ 144836 w 5182436"/>
                <a:gd name="connsiteY42" fmla="*/ 1063991 h 1597618"/>
                <a:gd name="connsiteX43" fmla="*/ 65369 w 5182436"/>
                <a:gd name="connsiteY43" fmla="*/ 980667 h 1597618"/>
                <a:gd name="connsiteX44" fmla="*/ 37171 w 5182436"/>
                <a:gd name="connsiteY44" fmla="*/ 948619 h 1597618"/>
                <a:gd name="connsiteX45" fmla="*/ 7690 w 5182436"/>
                <a:gd name="connsiteY45" fmla="*/ 883241 h 1597618"/>
                <a:gd name="connsiteX46" fmla="*/ 0 w 5182436"/>
                <a:gd name="connsiteY46" fmla="*/ 821709 h 1597618"/>
                <a:gd name="connsiteX47" fmla="*/ 3844 w 5182436"/>
                <a:gd name="connsiteY47" fmla="*/ 784533 h 1597618"/>
                <a:gd name="connsiteX48" fmla="*/ 8972 w 5182436"/>
                <a:gd name="connsiteY48" fmla="*/ 758895 h 1597618"/>
                <a:gd name="connsiteX49" fmla="*/ 20508 w 5182436"/>
                <a:gd name="connsiteY49" fmla="*/ 716592 h 1597618"/>
                <a:gd name="connsiteX50" fmla="*/ 41015 w 5182436"/>
                <a:gd name="connsiteY50" fmla="*/ 673006 h 1597618"/>
                <a:gd name="connsiteX51" fmla="*/ 93566 w 5182436"/>
                <a:gd name="connsiteY51" fmla="*/ 594810 h 1597618"/>
                <a:gd name="connsiteX52" fmla="*/ 142273 w 5182436"/>
                <a:gd name="connsiteY52" fmla="*/ 535841 h 1597618"/>
                <a:gd name="connsiteX53" fmla="*/ 202515 w 5182436"/>
                <a:gd name="connsiteY53" fmla="*/ 480719 h 1597618"/>
                <a:gd name="connsiteX54" fmla="*/ 303773 w 5182436"/>
                <a:gd name="connsiteY54" fmla="*/ 411496 h 1597618"/>
                <a:gd name="connsiteX55" fmla="*/ 530643 w 5182436"/>
                <a:gd name="connsiteY55" fmla="*/ 312788 h 1597618"/>
                <a:gd name="connsiteX56" fmla="*/ 874150 w 5182436"/>
                <a:gd name="connsiteY56" fmla="*/ 206389 h 1597618"/>
                <a:gd name="connsiteX57" fmla="*/ 1020269 w 5182436"/>
                <a:gd name="connsiteY57" fmla="*/ 173059 h 1597618"/>
                <a:gd name="connsiteX58" fmla="*/ 1250983 w 5182436"/>
                <a:gd name="connsiteY58" fmla="*/ 125628 h 1597618"/>
                <a:gd name="connsiteX59" fmla="*/ 1618843 w 5182436"/>
                <a:gd name="connsiteY59" fmla="*/ 66660 h 1597618"/>
                <a:gd name="connsiteX60" fmla="*/ 1714974 w 5182436"/>
                <a:gd name="connsiteY60" fmla="*/ 55122 h 1597618"/>
                <a:gd name="connsiteX61" fmla="*/ 1772653 w 5182436"/>
                <a:gd name="connsiteY61" fmla="*/ 46149 h 1597618"/>
                <a:gd name="connsiteX62" fmla="*/ 2005931 w 5182436"/>
                <a:gd name="connsiteY62" fmla="*/ 24357 h 1597618"/>
                <a:gd name="connsiteX63" fmla="*/ 2227672 w 5182436"/>
                <a:gd name="connsiteY63" fmla="*/ 12819 h 1597618"/>
                <a:gd name="connsiteX64" fmla="*/ 2401991 w 5182436"/>
                <a:gd name="connsiteY64" fmla="*/ 7692 h 1597618"/>
                <a:gd name="connsiteX65" fmla="*/ 2587844 w 5182436"/>
                <a:gd name="connsiteY65" fmla="*/ 0 h 159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182436" h="1597618">
                  <a:moveTo>
                    <a:pt x="2587844" y="0"/>
                  </a:moveTo>
                  <a:cubicBezTo>
                    <a:pt x="2664749" y="1282"/>
                    <a:pt x="2745498" y="1282"/>
                    <a:pt x="2826248" y="3846"/>
                  </a:cubicBezTo>
                  <a:cubicBezTo>
                    <a:pt x="2867263" y="3846"/>
                    <a:pt x="2906997" y="6410"/>
                    <a:pt x="2948014" y="8974"/>
                  </a:cubicBezTo>
                  <a:cubicBezTo>
                    <a:pt x="3013383" y="11538"/>
                    <a:pt x="3080033" y="15383"/>
                    <a:pt x="3145403" y="19229"/>
                  </a:cubicBezTo>
                  <a:cubicBezTo>
                    <a:pt x="3231279" y="25638"/>
                    <a:pt x="3315874" y="33330"/>
                    <a:pt x="3399188" y="44867"/>
                  </a:cubicBezTo>
                  <a:cubicBezTo>
                    <a:pt x="3479938" y="55122"/>
                    <a:pt x="3561970" y="66660"/>
                    <a:pt x="3641438" y="79479"/>
                  </a:cubicBezTo>
                  <a:cubicBezTo>
                    <a:pt x="3783711" y="101272"/>
                    <a:pt x="3919576" y="128192"/>
                    <a:pt x="4049033" y="156394"/>
                  </a:cubicBezTo>
                  <a:cubicBezTo>
                    <a:pt x="4096457" y="166649"/>
                    <a:pt x="4146444" y="176904"/>
                    <a:pt x="4193871" y="187160"/>
                  </a:cubicBezTo>
                  <a:cubicBezTo>
                    <a:pt x="4282310" y="206389"/>
                    <a:pt x="4363061" y="228181"/>
                    <a:pt x="4437403" y="251256"/>
                  </a:cubicBezTo>
                  <a:cubicBezTo>
                    <a:pt x="4495081" y="269203"/>
                    <a:pt x="4550194" y="288431"/>
                    <a:pt x="4600184" y="306379"/>
                  </a:cubicBezTo>
                  <a:cubicBezTo>
                    <a:pt x="4639916" y="321762"/>
                    <a:pt x="4675805" y="337144"/>
                    <a:pt x="4709132" y="352527"/>
                  </a:cubicBezTo>
                  <a:cubicBezTo>
                    <a:pt x="4765528" y="378166"/>
                    <a:pt x="4821926" y="403804"/>
                    <a:pt x="4870630" y="432006"/>
                  </a:cubicBezTo>
                  <a:cubicBezTo>
                    <a:pt x="4918057" y="458926"/>
                    <a:pt x="4962918" y="485847"/>
                    <a:pt x="4994962" y="514049"/>
                  </a:cubicBezTo>
                  <a:cubicBezTo>
                    <a:pt x="5007779" y="524304"/>
                    <a:pt x="5023160" y="535841"/>
                    <a:pt x="5034694" y="546097"/>
                  </a:cubicBezTo>
                  <a:cubicBezTo>
                    <a:pt x="5066738" y="576863"/>
                    <a:pt x="5098781" y="606347"/>
                    <a:pt x="5124416" y="637113"/>
                  </a:cubicBezTo>
                  <a:cubicBezTo>
                    <a:pt x="5141080" y="656342"/>
                    <a:pt x="5148771" y="675570"/>
                    <a:pt x="5161589" y="696081"/>
                  </a:cubicBezTo>
                  <a:cubicBezTo>
                    <a:pt x="5178249" y="723002"/>
                    <a:pt x="5178249" y="751204"/>
                    <a:pt x="5182095" y="779405"/>
                  </a:cubicBezTo>
                  <a:cubicBezTo>
                    <a:pt x="5183378" y="789661"/>
                    <a:pt x="5180815" y="799917"/>
                    <a:pt x="5178249" y="810172"/>
                  </a:cubicBezTo>
                  <a:cubicBezTo>
                    <a:pt x="5176969" y="819145"/>
                    <a:pt x="5174406" y="828119"/>
                    <a:pt x="5173123" y="837092"/>
                  </a:cubicBezTo>
                  <a:cubicBezTo>
                    <a:pt x="5169277" y="848629"/>
                    <a:pt x="5165431" y="860167"/>
                    <a:pt x="5160306" y="872986"/>
                  </a:cubicBezTo>
                  <a:cubicBezTo>
                    <a:pt x="5143642" y="912725"/>
                    <a:pt x="5066738" y="1022970"/>
                    <a:pt x="5052640" y="1039635"/>
                  </a:cubicBezTo>
                  <a:cubicBezTo>
                    <a:pt x="5043666" y="1053736"/>
                    <a:pt x="4850124" y="1203721"/>
                    <a:pt x="4770657" y="1238332"/>
                  </a:cubicBezTo>
                  <a:cubicBezTo>
                    <a:pt x="4654016" y="1289609"/>
                    <a:pt x="4519433" y="1334476"/>
                    <a:pt x="4368187" y="1376779"/>
                  </a:cubicBezTo>
                  <a:cubicBezTo>
                    <a:pt x="4288719" y="1398572"/>
                    <a:pt x="4202843" y="1416518"/>
                    <a:pt x="4122092" y="1435747"/>
                  </a:cubicBezTo>
                  <a:cubicBezTo>
                    <a:pt x="4014425" y="1461386"/>
                    <a:pt x="3892659" y="1479333"/>
                    <a:pt x="3782430" y="1502407"/>
                  </a:cubicBezTo>
                  <a:cubicBezTo>
                    <a:pt x="3724751" y="1513945"/>
                    <a:pt x="3656818" y="1521636"/>
                    <a:pt x="3591449" y="1529327"/>
                  </a:cubicBezTo>
                  <a:cubicBezTo>
                    <a:pt x="3509417" y="1539583"/>
                    <a:pt x="3426104" y="1548556"/>
                    <a:pt x="3341509" y="1558812"/>
                  </a:cubicBezTo>
                  <a:cubicBezTo>
                    <a:pt x="3326129" y="1560093"/>
                    <a:pt x="3312030" y="1561375"/>
                    <a:pt x="3294085" y="1562657"/>
                  </a:cubicBezTo>
                  <a:cubicBezTo>
                    <a:pt x="3254351" y="1565221"/>
                    <a:pt x="3217180" y="1570348"/>
                    <a:pt x="3180009" y="1574194"/>
                  </a:cubicBezTo>
                  <a:cubicBezTo>
                    <a:pt x="3136430" y="1579322"/>
                    <a:pt x="3090287" y="1581886"/>
                    <a:pt x="3046708" y="1584450"/>
                  </a:cubicBezTo>
                  <a:cubicBezTo>
                    <a:pt x="2973649" y="1590860"/>
                    <a:pt x="2900588" y="1593423"/>
                    <a:pt x="2824967" y="1594705"/>
                  </a:cubicBezTo>
                  <a:cubicBezTo>
                    <a:pt x="2703201" y="1595987"/>
                    <a:pt x="2578871" y="1598551"/>
                    <a:pt x="2457105" y="1597269"/>
                  </a:cubicBezTo>
                  <a:cubicBezTo>
                    <a:pt x="2359693" y="1597269"/>
                    <a:pt x="2259716" y="1593423"/>
                    <a:pt x="2163585" y="1587013"/>
                  </a:cubicBezTo>
                  <a:cubicBezTo>
                    <a:pt x="2126416" y="1584450"/>
                    <a:pt x="2087963" y="1581886"/>
                    <a:pt x="2050792" y="1580604"/>
                  </a:cubicBezTo>
                  <a:cubicBezTo>
                    <a:pt x="1998241" y="1576758"/>
                    <a:pt x="1945688" y="1572912"/>
                    <a:pt x="1893137" y="1569067"/>
                  </a:cubicBezTo>
                  <a:cubicBezTo>
                    <a:pt x="1848276" y="1565221"/>
                    <a:pt x="1803415" y="1561375"/>
                    <a:pt x="1755991" y="1558812"/>
                  </a:cubicBezTo>
                  <a:cubicBezTo>
                    <a:pt x="1686776" y="1553684"/>
                    <a:pt x="1621408" y="1544710"/>
                    <a:pt x="1557320" y="1535737"/>
                  </a:cubicBezTo>
                  <a:cubicBezTo>
                    <a:pt x="1390694" y="1513945"/>
                    <a:pt x="1233038" y="1485742"/>
                    <a:pt x="1080510" y="1456258"/>
                  </a:cubicBezTo>
                  <a:cubicBezTo>
                    <a:pt x="994634" y="1439593"/>
                    <a:pt x="913883" y="1419082"/>
                    <a:pt x="836979" y="1398572"/>
                  </a:cubicBezTo>
                  <a:cubicBezTo>
                    <a:pt x="739566" y="1371651"/>
                    <a:pt x="656253" y="1340886"/>
                    <a:pt x="583194" y="1307555"/>
                  </a:cubicBezTo>
                  <a:cubicBezTo>
                    <a:pt x="543460" y="1290891"/>
                    <a:pt x="502443" y="1272944"/>
                    <a:pt x="465273" y="1254997"/>
                  </a:cubicBezTo>
                  <a:cubicBezTo>
                    <a:pt x="401185" y="1225513"/>
                    <a:pt x="335817" y="1196029"/>
                    <a:pt x="283265" y="1163981"/>
                  </a:cubicBezTo>
                  <a:cubicBezTo>
                    <a:pt x="230714" y="1131933"/>
                    <a:pt x="185853" y="1098603"/>
                    <a:pt x="144836" y="1063991"/>
                  </a:cubicBezTo>
                  <a:cubicBezTo>
                    <a:pt x="112793" y="1037071"/>
                    <a:pt x="91004" y="1008869"/>
                    <a:pt x="65369" y="980667"/>
                  </a:cubicBezTo>
                  <a:cubicBezTo>
                    <a:pt x="56397" y="970411"/>
                    <a:pt x="44861" y="960156"/>
                    <a:pt x="37171" y="948619"/>
                  </a:cubicBezTo>
                  <a:cubicBezTo>
                    <a:pt x="24353" y="926826"/>
                    <a:pt x="8972" y="906316"/>
                    <a:pt x="7690" y="883241"/>
                  </a:cubicBezTo>
                  <a:cubicBezTo>
                    <a:pt x="6409" y="862730"/>
                    <a:pt x="0" y="842220"/>
                    <a:pt x="0" y="821709"/>
                  </a:cubicBezTo>
                  <a:cubicBezTo>
                    <a:pt x="0" y="810172"/>
                    <a:pt x="1281" y="797353"/>
                    <a:pt x="3844" y="784533"/>
                  </a:cubicBezTo>
                  <a:cubicBezTo>
                    <a:pt x="5127" y="775560"/>
                    <a:pt x="7690" y="767869"/>
                    <a:pt x="8972" y="758895"/>
                  </a:cubicBezTo>
                  <a:cubicBezTo>
                    <a:pt x="12817" y="744794"/>
                    <a:pt x="16662" y="730693"/>
                    <a:pt x="20508" y="716592"/>
                  </a:cubicBezTo>
                  <a:cubicBezTo>
                    <a:pt x="25635" y="702490"/>
                    <a:pt x="32044" y="687108"/>
                    <a:pt x="41015" y="673006"/>
                  </a:cubicBezTo>
                  <a:cubicBezTo>
                    <a:pt x="57679" y="646087"/>
                    <a:pt x="74340" y="620448"/>
                    <a:pt x="93566" y="594810"/>
                  </a:cubicBezTo>
                  <a:cubicBezTo>
                    <a:pt x="108948" y="575581"/>
                    <a:pt x="123047" y="556352"/>
                    <a:pt x="142273" y="535841"/>
                  </a:cubicBezTo>
                  <a:cubicBezTo>
                    <a:pt x="161500" y="516612"/>
                    <a:pt x="182007" y="498666"/>
                    <a:pt x="202515" y="480719"/>
                  </a:cubicBezTo>
                  <a:cubicBezTo>
                    <a:pt x="230714" y="456363"/>
                    <a:pt x="264039" y="434570"/>
                    <a:pt x="303773" y="411496"/>
                  </a:cubicBezTo>
                  <a:cubicBezTo>
                    <a:pt x="364016" y="375602"/>
                    <a:pt x="446046" y="343554"/>
                    <a:pt x="530643" y="312788"/>
                  </a:cubicBezTo>
                  <a:cubicBezTo>
                    <a:pt x="634464" y="274331"/>
                    <a:pt x="752384" y="239719"/>
                    <a:pt x="874150" y="206389"/>
                  </a:cubicBezTo>
                  <a:cubicBezTo>
                    <a:pt x="919011" y="193570"/>
                    <a:pt x="970280" y="183314"/>
                    <a:pt x="1020269" y="173059"/>
                  </a:cubicBezTo>
                  <a:cubicBezTo>
                    <a:pt x="1097174" y="156394"/>
                    <a:pt x="1172797" y="141011"/>
                    <a:pt x="1250983" y="125628"/>
                  </a:cubicBezTo>
                  <a:cubicBezTo>
                    <a:pt x="1371467" y="103836"/>
                    <a:pt x="1493233" y="84607"/>
                    <a:pt x="1618843" y="66660"/>
                  </a:cubicBezTo>
                  <a:cubicBezTo>
                    <a:pt x="1650887" y="61532"/>
                    <a:pt x="1682930" y="58969"/>
                    <a:pt x="1714974" y="55122"/>
                  </a:cubicBezTo>
                  <a:cubicBezTo>
                    <a:pt x="1734200" y="52559"/>
                    <a:pt x="1754709" y="49995"/>
                    <a:pt x="1772653" y="46149"/>
                  </a:cubicBezTo>
                  <a:cubicBezTo>
                    <a:pt x="1845713" y="34612"/>
                    <a:pt x="1925181" y="28202"/>
                    <a:pt x="2005931" y="24357"/>
                  </a:cubicBezTo>
                  <a:cubicBezTo>
                    <a:pt x="2078990" y="20511"/>
                    <a:pt x="2152050" y="16665"/>
                    <a:pt x="2227672" y="12819"/>
                  </a:cubicBezTo>
                  <a:cubicBezTo>
                    <a:pt x="2285351" y="10255"/>
                    <a:pt x="2344312" y="7692"/>
                    <a:pt x="2401991" y="7692"/>
                  </a:cubicBezTo>
                  <a:cubicBezTo>
                    <a:pt x="2466078" y="1282"/>
                    <a:pt x="2523757" y="0"/>
                    <a:pt x="2587844" y="0"/>
                  </a:cubicBezTo>
                  <a:close/>
                </a:path>
              </a:pathLst>
            </a:custGeom>
            <a:noFill/>
            <a:ln w="145303" cap="flat">
              <a:solidFill>
                <a:srgbClr val="F2BCB7"/>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5C5B9C8-A845-EB2D-5D3F-3936722961AD}"/>
                </a:ext>
              </a:extLst>
            </p:cNvPr>
            <p:cNvSpPr/>
            <p:nvPr/>
          </p:nvSpPr>
          <p:spPr>
            <a:xfrm>
              <a:off x="5038626" y="3684483"/>
              <a:ext cx="1911441" cy="587118"/>
            </a:xfrm>
            <a:custGeom>
              <a:avLst/>
              <a:gdLst>
                <a:gd name="connsiteX0" fmla="*/ 953619 w 1911441"/>
                <a:gd name="connsiteY0" fmla="*/ 0 h 587118"/>
                <a:gd name="connsiteX1" fmla="*/ 1042059 w 1911441"/>
                <a:gd name="connsiteY1" fmla="*/ 1282 h 587118"/>
                <a:gd name="connsiteX2" fmla="*/ 1086921 w 1911441"/>
                <a:gd name="connsiteY2" fmla="*/ 2564 h 587118"/>
                <a:gd name="connsiteX3" fmla="*/ 1159979 w 1911441"/>
                <a:gd name="connsiteY3" fmla="*/ 6410 h 587118"/>
                <a:gd name="connsiteX4" fmla="*/ 1253547 w 1911441"/>
                <a:gd name="connsiteY4" fmla="*/ 15383 h 587118"/>
                <a:gd name="connsiteX5" fmla="*/ 1343270 w 1911441"/>
                <a:gd name="connsiteY5" fmla="*/ 28202 h 587118"/>
                <a:gd name="connsiteX6" fmla="*/ 1493233 w 1911441"/>
                <a:gd name="connsiteY6" fmla="*/ 56405 h 587118"/>
                <a:gd name="connsiteX7" fmla="*/ 1547067 w 1911441"/>
                <a:gd name="connsiteY7" fmla="*/ 67942 h 587118"/>
                <a:gd name="connsiteX8" fmla="*/ 1636790 w 1911441"/>
                <a:gd name="connsiteY8" fmla="*/ 91017 h 587118"/>
                <a:gd name="connsiteX9" fmla="*/ 1697031 w 1911441"/>
                <a:gd name="connsiteY9" fmla="*/ 111527 h 587118"/>
                <a:gd name="connsiteX10" fmla="*/ 1736765 w 1911441"/>
                <a:gd name="connsiteY10" fmla="*/ 128192 h 587118"/>
                <a:gd name="connsiteX11" fmla="*/ 1795725 w 1911441"/>
                <a:gd name="connsiteY11" fmla="*/ 157676 h 587118"/>
                <a:gd name="connsiteX12" fmla="*/ 1841869 w 1911441"/>
                <a:gd name="connsiteY12" fmla="*/ 188442 h 587118"/>
                <a:gd name="connsiteX13" fmla="*/ 1855968 w 1911441"/>
                <a:gd name="connsiteY13" fmla="*/ 199980 h 587118"/>
                <a:gd name="connsiteX14" fmla="*/ 1889293 w 1911441"/>
                <a:gd name="connsiteY14" fmla="*/ 233309 h 587118"/>
                <a:gd name="connsiteX15" fmla="*/ 1903392 w 1911441"/>
                <a:gd name="connsiteY15" fmla="*/ 255102 h 587118"/>
                <a:gd name="connsiteX16" fmla="*/ 1911082 w 1911441"/>
                <a:gd name="connsiteY16" fmla="*/ 285868 h 587118"/>
                <a:gd name="connsiteX17" fmla="*/ 1909800 w 1911441"/>
                <a:gd name="connsiteY17" fmla="*/ 297405 h 587118"/>
                <a:gd name="connsiteX18" fmla="*/ 1907237 w 1911441"/>
                <a:gd name="connsiteY18" fmla="*/ 307660 h 587118"/>
                <a:gd name="connsiteX19" fmla="*/ 1902110 w 1911441"/>
                <a:gd name="connsiteY19" fmla="*/ 320479 h 587118"/>
                <a:gd name="connsiteX20" fmla="*/ 1862376 w 1911441"/>
                <a:gd name="connsiteY20" fmla="*/ 382012 h 587118"/>
                <a:gd name="connsiteX21" fmla="*/ 1758555 w 1911441"/>
                <a:gd name="connsiteY21" fmla="*/ 455081 h 587118"/>
                <a:gd name="connsiteX22" fmla="*/ 1609872 w 1911441"/>
                <a:gd name="connsiteY22" fmla="*/ 506357 h 587118"/>
                <a:gd name="connsiteX23" fmla="*/ 1518868 w 1911441"/>
                <a:gd name="connsiteY23" fmla="*/ 528150 h 587118"/>
                <a:gd name="connsiteX24" fmla="*/ 1393258 w 1911441"/>
                <a:gd name="connsiteY24" fmla="*/ 552507 h 587118"/>
                <a:gd name="connsiteX25" fmla="*/ 1322762 w 1911441"/>
                <a:gd name="connsiteY25" fmla="*/ 562762 h 587118"/>
                <a:gd name="connsiteX26" fmla="*/ 1230475 w 1911441"/>
                <a:gd name="connsiteY26" fmla="*/ 573017 h 587118"/>
                <a:gd name="connsiteX27" fmla="*/ 1212531 w 1911441"/>
                <a:gd name="connsiteY27" fmla="*/ 574300 h 587118"/>
                <a:gd name="connsiteX28" fmla="*/ 1170234 w 1911441"/>
                <a:gd name="connsiteY28" fmla="*/ 578145 h 587118"/>
                <a:gd name="connsiteX29" fmla="*/ 1121527 w 1911441"/>
                <a:gd name="connsiteY29" fmla="*/ 581991 h 587118"/>
                <a:gd name="connsiteX30" fmla="*/ 1039495 w 1911441"/>
                <a:gd name="connsiteY30" fmla="*/ 585836 h 587118"/>
                <a:gd name="connsiteX31" fmla="*/ 903630 w 1911441"/>
                <a:gd name="connsiteY31" fmla="*/ 587119 h 587118"/>
                <a:gd name="connsiteX32" fmla="*/ 795963 w 1911441"/>
                <a:gd name="connsiteY32" fmla="*/ 583272 h 587118"/>
                <a:gd name="connsiteX33" fmla="*/ 754948 w 1911441"/>
                <a:gd name="connsiteY33" fmla="*/ 580709 h 587118"/>
                <a:gd name="connsiteX34" fmla="*/ 697270 w 1911441"/>
                <a:gd name="connsiteY34" fmla="*/ 576863 h 587118"/>
                <a:gd name="connsiteX35" fmla="*/ 647281 w 1911441"/>
                <a:gd name="connsiteY35" fmla="*/ 573017 h 587118"/>
                <a:gd name="connsiteX36" fmla="*/ 574222 w 1911441"/>
                <a:gd name="connsiteY36" fmla="*/ 564044 h 587118"/>
                <a:gd name="connsiteX37" fmla="*/ 398622 w 1911441"/>
                <a:gd name="connsiteY37" fmla="*/ 534560 h 587118"/>
                <a:gd name="connsiteX38" fmla="*/ 308900 w 1911441"/>
                <a:gd name="connsiteY38" fmla="*/ 512767 h 587118"/>
                <a:gd name="connsiteX39" fmla="*/ 215334 w 1911441"/>
                <a:gd name="connsiteY39" fmla="*/ 479437 h 587118"/>
                <a:gd name="connsiteX40" fmla="*/ 171754 w 1911441"/>
                <a:gd name="connsiteY40" fmla="*/ 460209 h 587118"/>
                <a:gd name="connsiteX41" fmla="*/ 105104 w 1911441"/>
                <a:gd name="connsiteY41" fmla="*/ 426879 h 587118"/>
                <a:gd name="connsiteX42" fmla="*/ 53834 w 1911441"/>
                <a:gd name="connsiteY42" fmla="*/ 389703 h 587118"/>
                <a:gd name="connsiteX43" fmla="*/ 24353 w 1911441"/>
                <a:gd name="connsiteY43" fmla="*/ 358937 h 587118"/>
                <a:gd name="connsiteX44" fmla="*/ 14099 w 1911441"/>
                <a:gd name="connsiteY44" fmla="*/ 347400 h 587118"/>
                <a:gd name="connsiteX45" fmla="*/ 2564 w 1911441"/>
                <a:gd name="connsiteY45" fmla="*/ 323043 h 587118"/>
                <a:gd name="connsiteX46" fmla="*/ 0 w 1911441"/>
                <a:gd name="connsiteY46" fmla="*/ 299969 h 587118"/>
                <a:gd name="connsiteX47" fmla="*/ 1281 w 1911441"/>
                <a:gd name="connsiteY47" fmla="*/ 285868 h 587118"/>
                <a:gd name="connsiteX48" fmla="*/ 3846 w 1911441"/>
                <a:gd name="connsiteY48" fmla="*/ 276895 h 587118"/>
                <a:gd name="connsiteX49" fmla="*/ 7690 w 1911441"/>
                <a:gd name="connsiteY49" fmla="*/ 261511 h 587118"/>
                <a:gd name="connsiteX50" fmla="*/ 15382 w 1911441"/>
                <a:gd name="connsiteY50" fmla="*/ 244847 h 587118"/>
                <a:gd name="connsiteX51" fmla="*/ 34608 w 1911441"/>
                <a:gd name="connsiteY51" fmla="*/ 216644 h 587118"/>
                <a:gd name="connsiteX52" fmla="*/ 52551 w 1911441"/>
                <a:gd name="connsiteY52" fmla="*/ 194852 h 587118"/>
                <a:gd name="connsiteX53" fmla="*/ 74342 w 1911441"/>
                <a:gd name="connsiteY53" fmla="*/ 174341 h 587118"/>
                <a:gd name="connsiteX54" fmla="*/ 111513 w 1911441"/>
                <a:gd name="connsiteY54" fmla="*/ 148703 h 587118"/>
                <a:gd name="connsiteX55" fmla="*/ 194826 w 1911441"/>
                <a:gd name="connsiteY55" fmla="*/ 112809 h 587118"/>
                <a:gd name="connsiteX56" fmla="*/ 321718 w 1911441"/>
                <a:gd name="connsiteY56" fmla="*/ 73069 h 587118"/>
                <a:gd name="connsiteX57" fmla="*/ 375552 w 1911441"/>
                <a:gd name="connsiteY57" fmla="*/ 60250 h 587118"/>
                <a:gd name="connsiteX58" fmla="*/ 460147 w 1911441"/>
                <a:gd name="connsiteY58" fmla="*/ 42304 h 587118"/>
                <a:gd name="connsiteX59" fmla="*/ 596012 w 1911441"/>
                <a:gd name="connsiteY59" fmla="*/ 20511 h 587118"/>
                <a:gd name="connsiteX60" fmla="*/ 631901 w 1911441"/>
                <a:gd name="connsiteY60" fmla="*/ 16666 h 587118"/>
                <a:gd name="connsiteX61" fmla="*/ 653690 w 1911441"/>
                <a:gd name="connsiteY61" fmla="*/ 14102 h 587118"/>
                <a:gd name="connsiteX62" fmla="*/ 739568 w 1911441"/>
                <a:gd name="connsiteY62" fmla="*/ 6410 h 587118"/>
                <a:gd name="connsiteX63" fmla="*/ 821598 w 1911441"/>
                <a:gd name="connsiteY63" fmla="*/ 2564 h 587118"/>
                <a:gd name="connsiteX64" fmla="*/ 885686 w 1911441"/>
                <a:gd name="connsiteY64" fmla="*/ 0 h 587118"/>
                <a:gd name="connsiteX65" fmla="*/ 953619 w 1911441"/>
                <a:gd name="connsiteY65" fmla="*/ 0 h 58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11441" h="587118">
                  <a:moveTo>
                    <a:pt x="953619" y="0"/>
                  </a:moveTo>
                  <a:cubicBezTo>
                    <a:pt x="981816" y="0"/>
                    <a:pt x="1011297" y="0"/>
                    <a:pt x="1042059" y="1282"/>
                  </a:cubicBezTo>
                  <a:cubicBezTo>
                    <a:pt x="1057440" y="1282"/>
                    <a:pt x="1071539" y="2564"/>
                    <a:pt x="1086921" y="2564"/>
                  </a:cubicBezTo>
                  <a:cubicBezTo>
                    <a:pt x="1111274" y="3846"/>
                    <a:pt x="1135626" y="5128"/>
                    <a:pt x="1159979" y="6410"/>
                  </a:cubicBezTo>
                  <a:cubicBezTo>
                    <a:pt x="1192023" y="8974"/>
                    <a:pt x="1222785" y="11538"/>
                    <a:pt x="1253547" y="15383"/>
                  </a:cubicBezTo>
                  <a:cubicBezTo>
                    <a:pt x="1283027" y="19229"/>
                    <a:pt x="1313789" y="23075"/>
                    <a:pt x="1343270" y="28202"/>
                  </a:cubicBezTo>
                  <a:cubicBezTo>
                    <a:pt x="1395821" y="35894"/>
                    <a:pt x="1445809" y="46149"/>
                    <a:pt x="1493233" y="56405"/>
                  </a:cubicBezTo>
                  <a:cubicBezTo>
                    <a:pt x="1511178" y="60250"/>
                    <a:pt x="1529123" y="64096"/>
                    <a:pt x="1547067" y="67942"/>
                  </a:cubicBezTo>
                  <a:cubicBezTo>
                    <a:pt x="1579111" y="74352"/>
                    <a:pt x="1609872" y="83325"/>
                    <a:pt x="1636790" y="91017"/>
                  </a:cubicBezTo>
                  <a:cubicBezTo>
                    <a:pt x="1658579" y="97426"/>
                    <a:pt x="1677805" y="105117"/>
                    <a:pt x="1697031" y="111527"/>
                  </a:cubicBezTo>
                  <a:cubicBezTo>
                    <a:pt x="1711130" y="116655"/>
                    <a:pt x="1725229" y="123065"/>
                    <a:pt x="1736765" y="128192"/>
                  </a:cubicBezTo>
                  <a:cubicBezTo>
                    <a:pt x="1757272" y="137165"/>
                    <a:pt x="1777781" y="147420"/>
                    <a:pt x="1795725" y="157676"/>
                  </a:cubicBezTo>
                  <a:cubicBezTo>
                    <a:pt x="1813669" y="167932"/>
                    <a:pt x="1829051" y="176905"/>
                    <a:pt x="1841869" y="188442"/>
                  </a:cubicBezTo>
                  <a:cubicBezTo>
                    <a:pt x="1846994" y="192288"/>
                    <a:pt x="1852122" y="196134"/>
                    <a:pt x="1855968" y="199980"/>
                  </a:cubicBezTo>
                  <a:cubicBezTo>
                    <a:pt x="1867504" y="211516"/>
                    <a:pt x="1879038" y="221772"/>
                    <a:pt x="1889293" y="233309"/>
                  </a:cubicBezTo>
                  <a:cubicBezTo>
                    <a:pt x="1895701" y="239719"/>
                    <a:pt x="1898264" y="247411"/>
                    <a:pt x="1903392" y="255102"/>
                  </a:cubicBezTo>
                  <a:cubicBezTo>
                    <a:pt x="1909800" y="265357"/>
                    <a:pt x="1909800" y="275612"/>
                    <a:pt x="1911082" y="285868"/>
                  </a:cubicBezTo>
                  <a:cubicBezTo>
                    <a:pt x="1912365" y="289714"/>
                    <a:pt x="1909800" y="293559"/>
                    <a:pt x="1909800" y="297405"/>
                  </a:cubicBezTo>
                  <a:cubicBezTo>
                    <a:pt x="1908519" y="301251"/>
                    <a:pt x="1908519" y="303815"/>
                    <a:pt x="1907237" y="307660"/>
                  </a:cubicBezTo>
                  <a:cubicBezTo>
                    <a:pt x="1905956" y="311506"/>
                    <a:pt x="1904673" y="316634"/>
                    <a:pt x="1902110" y="320479"/>
                  </a:cubicBezTo>
                  <a:cubicBezTo>
                    <a:pt x="1895701" y="334581"/>
                    <a:pt x="1867504" y="375602"/>
                    <a:pt x="1862376" y="382012"/>
                  </a:cubicBezTo>
                  <a:cubicBezTo>
                    <a:pt x="1858530" y="387139"/>
                    <a:pt x="1788034" y="442261"/>
                    <a:pt x="1758555" y="455081"/>
                  </a:cubicBezTo>
                  <a:cubicBezTo>
                    <a:pt x="1714976" y="474309"/>
                    <a:pt x="1666269" y="490975"/>
                    <a:pt x="1609872" y="506357"/>
                  </a:cubicBezTo>
                  <a:cubicBezTo>
                    <a:pt x="1580392" y="514049"/>
                    <a:pt x="1548349" y="521740"/>
                    <a:pt x="1518868" y="528150"/>
                  </a:cubicBezTo>
                  <a:cubicBezTo>
                    <a:pt x="1479134" y="537124"/>
                    <a:pt x="1434273" y="544815"/>
                    <a:pt x="1393258" y="552507"/>
                  </a:cubicBezTo>
                  <a:cubicBezTo>
                    <a:pt x="1371467" y="556352"/>
                    <a:pt x="1347114" y="558916"/>
                    <a:pt x="1322762" y="562762"/>
                  </a:cubicBezTo>
                  <a:cubicBezTo>
                    <a:pt x="1292000" y="566608"/>
                    <a:pt x="1261238" y="570453"/>
                    <a:pt x="1230475" y="573017"/>
                  </a:cubicBezTo>
                  <a:cubicBezTo>
                    <a:pt x="1225348" y="573017"/>
                    <a:pt x="1218939" y="574300"/>
                    <a:pt x="1212531" y="574300"/>
                  </a:cubicBezTo>
                  <a:cubicBezTo>
                    <a:pt x="1198432" y="575581"/>
                    <a:pt x="1184333" y="576863"/>
                    <a:pt x="1170234" y="578145"/>
                  </a:cubicBezTo>
                  <a:cubicBezTo>
                    <a:pt x="1154852" y="579427"/>
                    <a:pt x="1136909" y="580709"/>
                    <a:pt x="1121527" y="581991"/>
                  </a:cubicBezTo>
                  <a:cubicBezTo>
                    <a:pt x="1094611" y="584555"/>
                    <a:pt x="1067694" y="584555"/>
                    <a:pt x="1039495" y="585836"/>
                  </a:cubicBezTo>
                  <a:cubicBezTo>
                    <a:pt x="994634" y="585836"/>
                    <a:pt x="948491" y="587119"/>
                    <a:pt x="903630" y="587119"/>
                  </a:cubicBezTo>
                  <a:cubicBezTo>
                    <a:pt x="867742" y="587119"/>
                    <a:pt x="830571" y="585836"/>
                    <a:pt x="795963" y="583272"/>
                  </a:cubicBezTo>
                  <a:cubicBezTo>
                    <a:pt x="781865" y="581991"/>
                    <a:pt x="767766" y="581991"/>
                    <a:pt x="754948" y="580709"/>
                  </a:cubicBezTo>
                  <a:cubicBezTo>
                    <a:pt x="735722" y="579427"/>
                    <a:pt x="716496" y="578145"/>
                    <a:pt x="697270" y="576863"/>
                  </a:cubicBezTo>
                  <a:cubicBezTo>
                    <a:pt x="680606" y="575581"/>
                    <a:pt x="663945" y="574300"/>
                    <a:pt x="647281" y="573017"/>
                  </a:cubicBezTo>
                  <a:cubicBezTo>
                    <a:pt x="621646" y="571736"/>
                    <a:pt x="597293" y="567890"/>
                    <a:pt x="574222" y="564044"/>
                  </a:cubicBezTo>
                  <a:cubicBezTo>
                    <a:pt x="512698" y="556352"/>
                    <a:pt x="455020" y="546097"/>
                    <a:pt x="398622" y="534560"/>
                  </a:cubicBezTo>
                  <a:cubicBezTo>
                    <a:pt x="366579" y="528150"/>
                    <a:pt x="337100" y="520459"/>
                    <a:pt x="308900" y="512767"/>
                  </a:cubicBezTo>
                  <a:cubicBezTo>
                    <a:pt x="273012" y="502512"/>
                    <a:pt x="242250" y="490975"/>
                    <a:pt x="215334" y="479437"/>
                  </a:cubicBezTo>
                  <a:cubicBezTo>
                    <a:pt x="201235" y="473028"/>
                    <a:pt x="185853" y="466618"/>
                    <a:pt x="171754" y="460209"/>
                  </a:cubicBezTo>
                  <a:cubicBezTo>
                    <a:pt x="148682" y="448671"/>
                    <a:pt x="124330" y="438416"/>
                    <a:pt x="105104" y="426879"/>
                  </a:cubicBezTo>
                  <a:cubicBezTo>
                    <a:pt x="85878" y="415341"/>
                    <a:pt x="69215" y="402522"/>
                    <a:pt x="53834" y="389703"/>
                  </a:cubicBezTo>
                  <a:cubicBezTo>
                    <a:pt x="42298" y="379448"/>
                    <a:pt x="33325" y="369193"/>
                    <a:pt x="24353" y="358937"/>
                  </a:cubicBezTo>
                  <a:cubicBezTo>
                    <a:pt x="20508" y="355091"/>
                    <a:pt x="16663" y="351246"/>
                    <a:pt x="14099" y="347400"/>
                  </a:cubicBezTo>
                  <a:cubicBezTo>
                    <a:pt x="8973" y="339708"/>
                    <a:pt x="3846" y="332017"/>
                    <a:pt x="2564" y="323043"/>
                  </a:cubicBezTo>
                  <a:cubicBezTo>
                    <a:pt x="1281" y="315352"/>
                    <a:pt x="0" y="307660"/>
                    <a:pt x="0" y="299969"/>
                  </a:cubicBezTo>
                  <a:cubicBezTo>
                    <a:pt x="0" y="296123"/>
                    <a:pt x="1281" y="290995"/>
                    <a:pt x="1281" y="285868"/>
                  </a:cubicBezTo>
                  <a:cubicBezTo>
                    <a:pt x="2564" y="283304"/>
                    <a:pt x="2564" y="279459"/>
                    <a:pt x="3846" y="276895"/>
                  </a:cubicBezTo>
                  <a:cubicBezTo>
                    <a:pt x="5127" y="271767"/>
                    <a:pt x="6409" y="266639"/>
                    <a:pt x="7690" y="261511"/>
                  </a:cubicBezTo>
                  <a:cubicBezTo>
                    <a:pt x="10255" y="256383"/>
                    <a:pt x="11536" y="251256"/>
                    <a:pt x="15382" y="244847"/>
                  </a:cubicBezTo>
                  <a:cubicBezTo>
                    <a:pt x="21791" y="234591"/>
                    <a:pt x="28199" y="225618"/>
                    <a:pt x="34608" y="216644"/>
                  </a:cubicBezTo>
                  <a:cubicBezTo>
                    <a:pt x="39734" y="208953"/>
                    <a:pt x="46143" y="202544"/>
                    <a:pt x="52551" y="194852"/>
                  </a:cubicBezTo>
                  <a:cubicBezTo>
                    <a:pt x="58960" y="188442"/>
                    <a:pt x="66652" y="180751"/>
                    <a:pt x="74342" y="174341"/>
                  </a:cubicBezTo>
                  <a:cubicBezTo>
                    <a:pt x="84595" y="165368"/>
                    <a:pt x="97412" y="157676"/>
                    <a:pt x="111513" y="148703"/>
                  </a:cubicBezTo>
                  <a:cubicBezTo>
                    <a:pt x="133302" y="135884"/>
                    <a:pt x="164064" y="124346"/>
                    <a:pt x="194826" y="112809"/>
                  </a:cubicBezTo>
                  <a:cubicBezTo>
                    <a:pt x="233279" y="98708"/>
                    <a:pt x="276857" y="85889"/>
                    <a:pt x="321718" y="73069"/>
                  </a:cubicBezTo>
                  <a:cubicBezTo>
                    <a:pt x="338381" y="67942"/>
                    <a:pt x="357607" y="64096"/>
                    <a:pt x="375552" y="60250"/>
                  </a:cubicBezTo>
                  <a:cubicBezTo>
                    <a:pt x="403750" y="53841"/>
                    <a:pt x="431949" y="48713"/>
                    <a:pt x="460147" y="42304"/>
                  </a:cubicBezTo>
                  <a:cubicBezTo>
                    <a:pt x="505008" y="34612"/>
                    <a:pt x="549869" y="26921"/>
                    <a:pt x="596012" y="20511"/>
                  </a:cubicBezTo>
                  <a:cubicBezTo>
                    <a:pt x="607548" y="19229"/>
                    <a:pt x="619084" y="17947"/>
                    <a:pt x="631901" y="16666"/>
                  </a:cubicBezTo>
                  <a:cubicBezTo>
                    <a:pt x="638310" y="15383"/>
                    <a:pt x="646000" y="14102"/>
                    <a:pt x="653690" y="14102"/>
                  </a:cubicBezTo>
                  <a:cubicBezTo>
                    <a:pt x="680606" y="10256"/>
                    <a:pt x="710087" y="7692"/>
                    <a:pt x="739568" y="6410"/>
                  </a:cubicBezTo>
                  <a:cubicBezTo>
                    <a:pt x="766484" y="5128"/>
                    <a:pt x="793401" y="3846"/>
                    <a:pt x="821598" y="2564"/>
                  </a:cubicBezTo>
                  <a:cubicBezTo>
                    <a:pt x="843389" y="1282"/>
                    <a:pt x="865178" y="1282"/>
                    <a:pt x="885686" y="0"/>
                  </a:cubicBezTo>
                  <a:cubicBezTo>
                    <a:pt x="908758" y="0"/>
                    <a:pt x="930547" y="0"/>
                    <a:pt x="953619" y="0"/>
                  </a:cubicBezTo>
                  <a:close/>
                </a:path>
              </a:pathLst>
            </a:custGeom>
            <a:noFill/>
            <a:ln w="145303" cap="flat">
              <a:solidFill>
                <a:srgbClr val="6EC38D"/>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A99B763D-F3EA-FF32-168F-E0FA19ED9467}"/>
                </a:ext>
              </a:extLst>
            </p:cNvPr>
            <p:cNvSpPr/>
            <p:nvPr/>
          </p:nvSpPr>
          <p:spPr>
            <a:xfrm>
              <a:off x="1004974" y="1952613"/>
              <a:ext cx="9637216" cy="3966452"/>
            </a:xfrm>
            <a:custGeom>
              <a:avLst/>
              <a:gdLst>
                <a:gd name="connsiteX0" fmla="*/ 4811672 w 9637216"/>
                <a:gd name="connsiteY0" fmla="*/ 0 h 3966452"/>
                <a:gd name="connsiteX1" fmla="*/ 5255155 w 9637216"/>
                <a:gd name="connsiteY1" fmla="*/ 8974 h 3966452"/>
                <a:gd name="connsiteX2" fmla="*/ 5482023 w 9637216"/>
                <a:gd name="connsiteY2" fmla="*/ 20510 h 3966452"/>
                <a:gd name="connsiteX3" fmla="*/ 5848602 w 9637216"/>
                <a:gd name="connsiteY3" fmla="*/ 47431 h 3966452"/>
                <a:gd name="connsiteX4" fmla="*/ 6320285 w 9637216"/>
                <a:gd name="connsiteY4" fmla="*/ 110245 h 3966452"/>
                <a:gd name="connsiteX5" fmla="*/ 6770179 w 9637216"/>
                <a:gd name="connsiteY5" fmla="*/ 196133 h 3966452"/>
                <a:gd name="connsiteX6" fmla="*/ 7527688 w 9637216"/>
                <a:gd name="connsiteY6" fmla="*/ 388421 h 3966452"/>
                <a:gd name="connsiteX7" fmla="*/ 7796855 w 9637216"/>
                <a:gd name="connsiteY7" fmla="*/ 465336 h 3966452"/>
                <a:gd name="connsiteX8" fmla="*/ 8250594 w 9637216"/>
                <a:gd name="connsiteY8" fmla="*/ 624294 h 3966452"/>
                <a:gd name="connsiteX9" fmla="*/ 8554367 w 9637216"/>
                <a:gd name="connsiteY9" fmla="*/ 762741 h 3966452"/>
                <a:gd name="connsiteX10" fmla="*/ 8756884 w 9637216"/>
                <a:gd name="connsiteY10" fmla="*/ 878113 h 3966452"/>
                <a:gd name="connsiteX11" fmla="*/ 9056811 w 9637216"/>
                <a:gd name="connsiteY11" fmla="*/ 1074246 h 3966452"/>
                <a:gd name="connsiteX12" fmla="*/ 9287525 w 9637216"/>
                <a:gd name="connsiteY12" fmla="*/ 1278072 h 3966452"/>
                <a:gd name="connsiteX13" fmla="*/ 9360584 w 9637216"/>
                <a:gd name="connsiteY13" fmla="*/ 1357551 h 3966452"/>
                <a:gd name="connsiteX14" fmla="*/ 9528493 w 9637216"/>
                <a:gd name="connsiteY14" fmla="*/ 1583168 h 3966452"/>
                <a:gd name="connsiteX15" fmla="*/ 9597706 w 9637216"/>
                <a:gd name="connsiteY15" fmla="*/ 1728024 h 3966452"/>
                <a:gd name="connsiteX16" fmla="*/ 9636159 w 9637216"/>
                <a:gd name="connsiteY16" fmla="*/ 1935695 h 3966452"/>
                <a:gd name="connsiteX17" fmla="*/ 9629750 w 9637216"/>
                <a:gd name="connsiteY17" fmla="*/ 2011328 h 3966452"/>
                <a:gd name="connsiteX18" fmla="*/ 9619496 w 9637216"/>
                <a:gd name="connsiteY18" fmla="*/ 2077987 h 3966452"/>
                <a:gd name="connsiteX19" fmla="*/ 9595144 w 9637216"/>
                <a:gd name="connsiteY19" fmla="*/ 2166440 h 3966452"/>
                <a:gd name="connsiteX20" fmla="*/ 9396473 w 9637216"/>
                <a:gd name="connsiteY20" fmla="*/ 2581781 h 3966452"/>
                <a:gd name="connsiteX21" fmla="*/ 8872241 w 9637216"/>
                <a:gd name="connsiteY21" fmla="*/ 3074037 h 3966452"/>
                <a:gd name="connsiteX22" fmla="*/ 8124983 w 9637216"/>
                <a:gd name="connsiteY22" fmla="*/ 3416309 h 3966452"/>
                <a:gd name="connsiteX23" fmla="*/ 7667400 w 9637216"/>
                <a:gd name="connsiteY23" fmla="*/ 3563730 h 3966452"/>
                <a:gd name="connsiteX24" fmla="*/ 7035499 w 9637216"/>
                <a:gd name="connsiteY24" fmla="*/ 3730379 h 3966452"/>
                <a:gd name="connsiteX25" fmla="*/ 6679174 w 9637216"/>
                <a:gd name="connsiteY25" fmla="*/ 3797039 h 3966452"/>
                <a:gd name="connsiteX26" fmla="*/ 6215183 w 9637216"/>
                <a:gd name="connsiteY26" fmla="*/ 3870108 h 3966452"/>
                <a:gd name="connsiteX27" fmla="*/ 6128023 w 9637216"/>
                <a:gd name="connsiteY27" fmla="*/ 3879081 h 3966452"/>
                <a:gd name="connsiteX28" fmla="*/ 5915254 w 9637216"/>
                <a:gd name="connsiteY28" fmla="*/ 3907283 h 3966452"/>
                <a:gd name="connsiteX29" fmla="*/ 5667877 w 9637216"/>
                <a:gd name="connsiteY29" fmla="*/ 3934204 h 3966452"/>
                <a:gd name="connsiteX30" fmla="*/ 5256437 w 9637216"/>
                <a:gd name="connsiteY30" fmla="*/ 3958560 h 3966452"/>
                <a:gd name="connsiteX31" fmla="*/ 4571984 w 9637216"/>
                <a:gd name="connsiteY31" fmla="*/ 3966252 h 3966452"/>
                <a:gd name="connsiteX32" fmla="*/ 4027243 w 9637216"/>
                <a:gd name="connsiteY32" fmla="*/ 3939331 h 3966452"/>
                <a:gd name="connsiteX33" fmla="*/ 3818319 w 9637216"/>
                <a:gd name="connsiteY33" fmla="*/ 3922666 h 3966452"/>
                <a:gd name="connsiteX34" fmla="*/ 3524799 w 9637216"/>
                <a:gd name="connsiteY34" fmla="*/ 3893182 h 3966452"/>
                <a:gd name="connsiteX35" fmla="*/ 3269732 w 9637216"/>
                <a:gd name="connsiteY35" fmla="*/ 3866262 h 3966452"/>
                <a:gd name="connsiteX36" fmla="*/ 2899307 w 9637216"/>
                <a:gd name="connsiteY36" fmla="*/ 3809858 h 3966452"/>
                <a:gd name="connsiteX37" fmla="*/ 2012340 w 9637216"/>
                <a:gd name="connsiteY37" fmla="*/ 3612442 h 3966452"/>
                <a:gd name="connsiteX38" fmla="*/ 1558602 w 9637216"/>
                <a:gd name="connsiteY38" fmla="*/ 3468867 h 3966452"/>
                <a:gd name="connsiteX39" fmla="*/ 1086919 w 9637216"/>
                <a:gd name="connsiteY39" fmla="*/ 3243250 h 3966452"/>
                <a:gd name="connsiteX40" fmla="*/ 866459 w 9637216"/>
                <a:gd name="connsiteY40" fmla="*/ 3113777 h 3966452"/>
                <a:gd name="connsiteX41" fmla="*/ 528078 w 9637216"/>
                <a:gd name="connsiteY41" fmla="*/ 2888159 h 3966452"/>
                <a:gd name="connsiteX42" fmla="*/ 269166 w 9637216"/>
                <a:gd name="connsiteY42" fmla="*/ 2640749 h 3966452"/>
                <a:gd name="connsiteX43" fmla="*/ 123047 w 9637216"/>
                <a:gd name="connsiteY43" fmla="*/ 2434361 h 3966452"/>
                <a:gd name="connsiteX44" fmla="*/ 70496 w 9637216"/>
                <a:gd name="connsiteY44" fmla="*/ 2356164 h 3966452"/>
                <a:gd name="connsiteX45" fmla="*/ 14099 w 9637216"/>
                <a:gd name="connsiteY45" fmla="*/ 2194642 h 3966452"/>
                <a:gd name="connsiteX46" fmla="*/ 0 w 9637216"/>
                <a:gd name="connsiteY46" fmla="*/ 2040812 h 3966452"/>
                <a:gd name="connsiteX47" fmla="*/ 6409 w 9637216"/>
                <a:gd name="connsiteY47" fmla="*/ 1949796 h 3966452"/>
                <a:gd name="connsiteX48" fmla="*/ 16662 w 9637216"/>
                <a:gd name="connsiteY48" fmla="*/ 1885700 h 3966452"/>
                <a:gd name="connsiteX49" fmla="*/ 37171 w 9637216"/>
                <a:gd name="connsiteY49" fmla="*/ 1779301 h 3966452"/>
                <a:gd name="connsiteX50" fmla="*/ 75623 w 9637216"/>
                <a:gd name="connsiteY50" fmla="*/ 1671620 h 3966452"/>
                <a:gd name="connsiteX51" fmla="*/ 173036 w 9637216"/>
                <a:gd name="connsiteY51" fmla="*/ 1478050 h 3966452"/>
                <a:gd name="connsiteX52" fmla="*/ 264039 w 9637216"/>
                <a:gd name="connsiteY52" fmla="*/ 1333194 h 3966452"/>
                <a:gd name="connsiteX53" fmla="*/ 375550 w 9637216"/>
                <a:gd name="connsiteY53" fmla="*/ 1194747 h 3966452"/>
                <a:gd name="connsiteX54" fmla="*/ 563968 w 9637216"/>
                <a:gd name="connsiteY54" fmla="*/ 1022970 h 3966452"/>
                <a:gd name="connsiteX55" fmla="*/ 986944 w 9637216"/>
                <a:gd name="connsiteY55" fmla="*/ 778124 h 3966452"/>
                <a:gd name="connsiteX56" fmla="*/ 1625252 w 9637216"/>
                <a:gd name="connsiteY56" fmla="*/ 514048 h 3966452"/>
                <a:gd name="connsiteX57" fmla="*/ 1896983 w 9637216"/>
                <a:gd name="connsiteY57" fmla="*/ 430724 h 3966452"/>
                <a:gd name="connsiteX58" fmla="*/ 2326368 w 9637216"/>
                <a:gd name="connsiteY58" fmla="*/ 314070 h 3966452"/>
                <a:gd name="connsiteX59" fmla="*/ 3010820 w 9637216"/>
                <a:gd name="connsiteY59" fmla="*/ 167931 h 3966452"/>
                <a:gd name="connsiteX60" fmla="*/ 3188981 w 9637216"/>
                <a:gd name="connsiteY60" fmla="*/ 138447 h 3966452"/>
                <a:gd name="connsiteX61" fmla="*/ 3296648 w 9637216"/>
                <a:gd name="connsiteY61" fmla="*/ 116654 h 3966452"/>
                <a:gd name="connsiteX62" fmla="*/ 3729878 w 9637216"/>
                <a:gd name="connsiteY62" fmla="*/ 61532 h 3966452"/>
                <a:gd name="connsiteX63" fmla="*/ 4141318 w 9637216"/>
                <a:gd name="connsiteY63" fmla="*/ 33330 h 3966452"/>
                <a:gd name="connsiteX64" fmla="*/ 4465601 w 9637216"/>
                <a:gd name="connsiteY64" fmla="*/ 19229 h 3966452"/>
                <a:gd name="connsiteX65" fmla="*/ 4811672 w 9637216"/>
                <a:gd name="connsiteY65" fmla="*/ 0 h 396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637216" h="3966452">
                  <a:moveTo>
                    <a:pt x="4811672" y="0"/>
                  </a:moveTo>
                  <a:cubicBezTo>
                    <a:pt x="4955227" y="2564"/>
                    <a:pt x="5105190" y="3846"/>
                    <a:pt x="5255155" y="8974"/>
                  </a:cubicBezTo>
                  <a:cubicBezTo>
                    <a:pt x="5332060" y="10255"/>
                    <a:pt x="5405119" y="16665"/>
                    <a:pt x="5482023" y="20510"/>
                  </a:cubicBezTo>
                  <a:cubicBezTo>
                    <a:pt x="5603789" y="25638"/>
                    <a:pt x="5726836" y="35894"/>
                    <a:pt x="5848602" y="47431"/>
                  </a:cubicBezTo>
                  <a:cubicBezTo>
                    <a:pt x="6008820" y="62814"/>
                    <a:pt x="6166476" y="83325"/>
                    <a:pt x="6320285" y="110245"/>
                  </a:cubicBezTo>
                  <a:cubicBezTo>
                    <a:pt x="6470249" y="137165"/>
                    <a:pt x="6624058" y="164085"/>
                    <a:pt x="6770179" y="196133"/>
                  </a:cubicBezTo>
                  <a:cubicBezTo>
                    <a:pt x="7035499" y="251255"/>
                    <a:pt x="7286720" y="317915"/>
                    <a:pt x="7527688" y="388421"/>
                  </a:cubicBezTo>
                  <a:cubicBezTo>
                    <a:pt x="7614848" y="414059"/>
                    <a:pt x="7709696" y="438416"/>
                    <a:pt x="7796855" y="465336"/>
                  </a:cubicBezTo>
                  <a:cubicBezTo>
                    <a:pt x="7960919" y="512767"/>
                    <a:pt x="8110882" y="566608"/>
                    <a:pt x="8250594" y="624294"/>
                  </a:cubicBezTo>
                  <a:cubicBezTo>
                    <a:pt x="8358260" y="667879"/>
                    <a:pt x="8459516" y="715310"/>
                    <a:pt x="8554367" y="762741"/>
                  </a:cubicBezTo>
                  <a:cubicBezTo>
                    <a:pt x="8627426" y="799917"/>
                    <a:pt x="8694076" y="838374"/>
                    <a:pt x="8756884" y="878113"/>
                  </a:cubicBezTo>
                  <a:cubicBezTo>
                    <a:pt x="8861986" y="942209"/>
                    <a:pt x="8965806" y="1006305"/>
                    <a:pt x="9056811" y="1074246"/>
                  </a:cubicBezTo>
                  <a:cubicBezTo>
                    <a:pt x="9143970" y="1139625"/>
                    <a:pt x="9227283" y="1206284"/>
                    <a:pt x="9287525" y="1278072"/>
                  </a:cubicBezTo>
                  <a:cubicBezTo>
                    <a:pt x="9311877" y="1304991"/>
                    <a:pt x="9340078" y="1330630"/>
                    <a:pt x="9360584" y="1357551"/>
                  </a:cubicBezTo>
                  <a:cubicBezTo>
                    <a:pt x="9419545" y="1433183"/>
                    <a:pt x="9479787" y="1508817"/>
                    <a:pt x="9528493" y="1583168"/>
                  </a:cubicBezTo>
                  <a:cubicBezTo>
                    <a:pt x="9560537" y="1630599"/>
                    <a:pt x="9573355" y="1679311"/>
                    <a:pt x="9597706" y="1728024"/>
                  </a:cubicBezTo>
                  <a:cubicBezTo>
                    <a:pt x="9629750" y="1795966"/>
                    <a:pt x="9629750" y="1866471"/>
                    <a:pt x="9636159" y="1935695"/>
                  </a:cubicBezTo>
                  <a:cubicBezTo>
                    <a:pt x="9640005" y="1960052"/>
                    <a:pt x="9632313" y="1985690"/>
                    <a:pt x="9629750" y="2011328"/>
                  </a:cubicBezTo>
                  <a:cubicBezTo>
                    <a:pt x="9625904" y="2034403"/>
                    <a:pt x="9623341" y="2054913"/>
                    <a:pt x="9619496" y="2077987"/>
                  </a:cubicBezTo>
                  <a:cubicBezTo>
                    <a:pt x="9613087" y="2107472"/>
                    <a:pt x="9605398" y="2135674"/>
                    <a:pt x="9595144" y="2166440"/>
                  </a:cubicBezTo>
                  <a:cubicBezTo>
                    <a:pt x="9563100" y="2265148"/>
                    <a:pt x="9420825" y="2540760"/>
                    <a:pt x="9396473" y="2581781"/>
                  </a:cubicBezTo>
                  <a:cubicBezTo>
                    <a:pt x="9378530" y="2616393"/>
                    <a:pt x="9019641" y="2988149"/>
                    <a:pt x="8872241" y="3074037"/>
                  </a:cubicBezTo>
                  <a:cubicBezTo>
                    <a:pt x="8655624" y="3200947"/>
                    <a:pt x="8404404" y="3315037"/>
                    <a:pt x="8124983" y="3416309"/>
                  </a:cubicBezTo>
                  <a:cubicBezTo>
                    <a:pt x="7978862" y="3468867"/>
                    <a:pt x="7817364" y="3516299"/>
                    <a:pt x="7667400" y="3563730"/>
                  </a:cubicBezTo>
                  <a:cubicBezTo>
                    <a:pt x="7468730" y="3627825"/>
                    <a:pt x="7241859" y="3672693"/>
                    <a:pt x="7035499" y="3730379"/>
                  </a:cubicBezTo>
                  <a:cubicBezTo>
                    <a:pt x="6927831" y="3759863"/>
                    <a:pt x="6802223" y="3777810"/>
                    <a:pt x="6679174" y="3797039"/>
                  </a:cubicBezTo>
                  <a:cubicBezTo>
                    <a:pt x="6525364" y="3822677"/>
                    <a:pt x="6371555" y="3845751"/>
                    <a:pt x="6215183" y="3870108"/>
                  </a:cubicBezTo>
                  <a:cubicBezTo>
                    <a:pt x="6186983" y="3873954"/>
                    <a:pt x="6158786" y="3875235"/>
                    <a:pt x="6128023" y="3879081"/>
                  </a:cubicBezTo>
                  <a:cubicBezTo>
                    <a:pt x="6054964" y="3886773"/>
                    <a:pt x="5984469" y="3897028"/>
                    <a:pt x="5915254" y="3907283"/>
                  </a:cubicBezTo>
                  <a:cubicBezTo>
                    <a:pt x="5834503" y="3918821"/>
                    <a:pt x="5747346" y="3925230"/>
                    <a:pt x="5667877" y="3934204"/>
                  </a:cubicBezTo>
                  <a:cubicBezTo>
                    <a:pt x="5532012" y="3949586"/>
                    <a:pt x="5396147" y="3955996"/>
                    <a:pt x="5256437" y="3958560"/>
                  </a:cubicBezTo>
                  <a:cubicBezTo>
                    <a:pt x="5029568" y="3962406"/>
                    <a:pt x="4798854" y="3967533"/>
                    <a:pt x="4571984" y="3966252"/>
                  </a:cubicBezTo>
                  <a:cubicBezTo>
                    <a:pt x="4389977" y="3964969"/>
                    <a:pt x="4205406" y="3955996"/>
                    <a:pt x="4027243" y="3939331"/>
                  </a:cubicBezTo>
                  <a:cubicBezTo>
                    <a:pt x="3958028" y="3931640"/>
                    <a:pt x="3887532" y="3927794"/>
                    <a:pt x="3818319" y="3922666"/>
                  </a:cubicBezTo>
                  <a:cubicBezTo>
                    <a:pt x="3720905" y="3912411"/>
                    <a:pt x="3622212" y="3902156"/>
                    <a:pt x="3524799" y="3893182"/>
                  </a:cubicBezTo>
                  <a:cubicBezTo>
                    <a:pt x="3441486" y="3884209"/>
                    <a:pt x="3356891" y="3875235"/>
                    <a:pt x="3269732" y="3866262"/>
                  </a:cubicBezTo>
                  <a:cubicBezTo>
                    <a:pt x="3140276" y="3853443"/>
                    <a:pt x="3018510" y="3830368"/>
                    <a:pt x="2899307" y="3809858"/>
                  </a:cubicBezTo>
                  <a:cubicBezTo>
                    <a:pt x="2589125" y="3754736"/>
                    <a:pt x="2295605" y="3685512"/>
                    <a:pt x="2012340" y="3612442"/>
                  </a:cubicBezTo>
                  <a:cubicBezTo>
                    <a:pt x="1852122" y="3570139"/>
                    <a:pt x="1702157" y="3521427"/>
                    <a:pt x="1558602" y="3468867"/>
                  </a:cubicBezTo>
                  <a:cubicBezTo>
                    <a:pt x="1376595" y="3402208"/>
                    <a:pt x="1224067" y="3325293"/>
                    <a:pt x="1086919" y="3243250"/>
                  </a:cubicBezTo>
                  <a:cubicBezTo>
                    <a:pt x="1013860" y="3200947"/>
                    <a:pt x="936955" y="3157362"/>
                    <a:pt x="866459" y="3113777"/>
                  </a:cubicBezTo>
                  <a:cubicBezTo>
                    <a:pt x="747256" y="3039425"/>
                    <a:pt x="625491" y="2967638"/>
                    <a:pt x="528078" y="2888159"/>
                  </a:cubicBezTo>
                  <a:cubicBezTo>
                    <a:pt x="430666" y="2808680"/>
                    <a:pt x="346071" y="2724074"/>
                    <a:pt x="269166" y="2640749"/>
                  </a:cubicBezTo>
                  <a:cubicBezTo>
                    <a:pt x="210207" y="2574089"/>
                    <a:pt x="167908" y="2503584"/>
                    <a:pt x="123047" y="2434361"/>
                  </a:cubicBezTo>
                  <a:cubicBezTo>
                    <a:pt x="105102" y="2408723"/>
                    <a:pt x="84595" y="2383084"/>
                    <a:pt x="70496" y="2356164"/>
                  </a:cubicBezTo>
                  <a:cubicBezTo>
                    <a:pt x="46143" y="2302323"/>
                    <a:pt x="17945" y="2249765"/>
                    <a:pt x="14099" y="2194642"/>
                  </a:cubicBezTo>
                  <a:cubicBezTo>
                    <a:pt x="10253" y="2143366"/>
                    <a:pt x="0" y="2092089"/>
                    <a:pt x="0" y="2040812"/>
                  </a:cubicBezTo>
                  <a:cubicBezTo>
                    <a:pt x="0" y="2011328"/>
                    <a:pt x="3844" y="1979280"/>
                    <a:pt x="6409" y="1949796"/>
                  </a:cubicBezTo>
                  <a:cubicBezTo>
                    <a:pt x="10253" y="1928004"/>
                    <a:pt x="12817" y="1907493"/>
                    <a:pt x="16662" y="1885700"/>
                  </a:cubicBezTo>
                  <a:cubicBezTo>
                    <a:pt x="23070" y="1849806"/>
                    <a:pt x="30762" y="1815194"/>
                    <a:pt x="37171" y="1779301"/>
                  </a:cubicBezTo>
                  <a:cubicBezTo>
                    <a:pt x="47424" y="1743407"/>
                    <a:pt x="57679" y="1706231"/>
                    <a:pt x="75623" y="1671620"/>
                  </a:cubicBezTo>
                  <a:cubicBezTo>
                    <a:pt x="107667" y="1606242"/>
                    <a:pt x="138428" y="1542146"/>
                    <a:pt x="173036" y="1478050"/>
                  </a:cubicBezTo>
                  <a:cubicBezTo>
                    <a:pt x="201233" y="1429338"/>
                    <a:pt x="229433" y="1381907"/>
                    <a:pt x="264039" y="1333194"/>
                  </a:cubicBezTo>
                  <a:cubicBezTo>
                    <a:pt x="298646" y="1285763"/>
                    <a:pt x="337098" y="1240896"/>
                    <a:pt x="375550" y="1194747"/>
                  </a:cubicBezTo>
                  <a:cubicBezTo>
                    <a:pt x="428103" y="1134497"/>
                    <a:pt x="490907" y="1079374"/>
                    <a:pt x="563968" y="1022970"/>
                  </a:cubicBezTo>
                  <a:cubicBezTo>
                    <a:pt x="675479" y="933236"/>
                    <a:pt x="829288" y="855039"/>
                    <a:pt x="986944" y="778124"/>
                  </a:cubicBezTo>
                  <a:cubicBezTo>
                    <a:pt x="1179206" y="681980"/>
                    <a:pt x="1398384" y="596091"/>
                    <a:pt x="1625252" y="514048"/>
                  </a:cubicBezTo>
                  <a:cubicBezTo>
                    <a:pt x="1708565" y="483283"/>
                    <a:pt x="1803415" y="456362"/>
                    <a:pt x="1896983" y="430724"/>
                  </a:cubicBezTo>
                  <a:cubicBezTo>
                    <a:pt x="2040538" y="390985"/>
                    <a:pt x="2180248" y="349963"/>
                    <a:pt x="2326368" y="314070"/>
                  </a:cubicBezTo>
                  <a:cubicBezTo>
                    <a:pt x="2549391" y="260229"/>
                    <a:pt x="2776260" y="211516"/>
                    <a:pt x="3010820" y="167931"/>
                  </a:cubicBezTo>
                  <a:cubicBezTo>
                    <a:pt x="3069780" y="156394"/>
                    <a:pt x="3130021" y="147420"/>
                    <a:pt x="3188981" y="138447"/>
                  </a:cubicBezTo>
                  <a:cubicBezTo>
                    <a:pt x="3223589" y="133320"/>
                    <a:pt x="3262041" y="124346"/>
                    <a:pt x="3296648" y="116654"/>
                  </a:cubicBezTo>
                  <a:cubicBezTo>
                    <a:pt x="3432513" y="87170"/>
                    <a:pt x="3579913" y="70505"/>
                    <a:pt x="3729878" y="61532"/>
                  </a:cubicBezTo>
                  <a:cubicBezTo>
                    <a:pt x="3865743" y="51277"/>
                    <a:pt x="4001608" y="41022"/>
                    <a:pt x="4141318" y="33330"/>
                  </a:cubicBezTo>
                  <a:cubicBezTo>
                    <a:pt x="4248985" y="25638"/>
                    <a:pt x="4357934" y="20510"/>
                    <a:pt x="4465601" y="19229"/>
                  </a:cubicBezTo>
                  <a:cubicBezTo>
                    <a:pt x="4584802" y="3846"/>
                    <a:pt x="4692469" y="1282"/>
                    <a:pt x="4811672" y="0"/>
                  </a:cubicBezTo>
                  <a:close/>
                </a:path>
              </a:pathLst>
            </a:custGeom>
            <a:noFill/>
            <a:ln w="27244" cap="flat">
              <a:solidFill>
                <a:srgbClr val="000000"/>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61861326-BA5F-E54D-B513-E4010D48332F}"/>
                </a:ext>
              </a:extLst>
            </p:cNvPr>
            <p:cNvSpPr/>
            <p:nvPr/>
          </p:nvSpPr>
          <p:spPr>
            <a:xfrm>
              <a:off x="2003454" y="2476917"/>
              <a:ext cx="7637336" cy="2916615"/>
            </a:xfrm>
            <a:custGeom>
              <a:avLst/>
              <a:gdLst>
                <a:gd name="connsiteX0" fmla="*/ 3814473 w 7637336"/>
                <a:gd name="connsiteY0" fmla="*/ 0 h 2916615"/>
                <a:gd name="connsiteX1" fmla="*/ 4165672 w 7637336"/>
                <a:gd name="connsiteY1" fmla="*/ 6410 h 2916615"/>
                <a:gd name="connsiteX2" fmla="*/ 4345116 w 7637336"/>
                <a:gd name="connsiteY2" fmla="*/ 15382 h 2916615"/>
                <a:gd name="connsiteX3" fmla="*/ 4636072 w 7637336"/>
                <a:gd name="connsiteY3" fmla="*/ 35894 h 2916615"/>
                <a:gd name="connsiteX4" fmla="*/ 5009059 w 7637336"/>
                <a:gd name="connsiteY4" fmla="*/ 82042 h 2916615"/>
                <a:gd name="connsiteX5" fmla="*/ 5365385 w 7637336"/>
                <a:gd name="connsiteY5" fmla="*/ 144856 h 2916615"/>
                <a:gd name="connsiteX6" fmla="*/ 5965241 w 7637336"/>
                <a:gd name="connsiteY6" fmla="*/ 285867 h 2916615"/>
                <a:gd name="connsiteX7" fmla="*/ 6178012 w 7637336"/>
                <a:gd name="connsiteY7" fmla="*/ 342271 h 2916615"/>
                <a:gd name="connsiteX8" fmla="*/ 6538180 w 7637336"/>
                <a:gd name="connsiteY8" fmla="*/ 458926 h 2916615"/>
                <a:gd name="connsiteX9" fmla="*/ 6779149 w 7637336"/>
                <a:gd name="connsiteY9" fmla="*/ 560197 h 2916615"/>
                <a:gd name="connsiteX10" fmla="*/ 6939367 w 7637336"/>
                <a:gd name="connsiteY10" fmla="*/ 644804 h 2916615"/>
                <a:gd name="connsiteX11" fmla="*/ 7177773 w 7637336"/>
                <a:gd name="connsiteY11" fmla="*/ 789661 h 2916615"/>
                <a:gd name="connsiteX12" fmla="*/ 7359780 w 7637336"/>
                <a:gd name="connsiteY12" fmla="*/ 939645 h 2916615"/>
                <a:gd name="connsiteX13" fmla="*/ 7417459 w 7637336"/>
                <a:gd name="connsiteY13" fmla="*/ 998613 h 2916615"/>
                <a:gd name="connsiteX14" fmla="*/ 7550759 w 7637336"/>
                <a:gd name="connsiteY14" fmla="*/ 1165262 h 2916615"/>
                <a:gd name="connsiteX15" fmla="*/ 7605875 w 7637336"/>
                <a:gd name="connsiteY15" fmla="*/ 1271661 h 2916615"/>
                <a:gd name="connsiteX16" fmla="*/ 7636638 w 7637336"/>
                <a:gd name="connsiteY16" fmla="*/ 1424210 h 2916615"/>
                <a:gd name="connsiteX17" fmla="*/ 7631509 w 7637336"/>
                <a:gd name="connsiteY17" fmla="*/ 1479332 h 2916615"/>
                <a:gd name="connsiteX18" fmla="*/ 7623821 w 7637336"/>
                <a:gd name="connsiteY18" fmla="*/ 1528045 h 2916615"/>
                <a:gd name="connsiteX19" fmla="*/ 7604595 w 7637336"/>
                <a:gd name="connsiteY19" fmla="*/ 1593423 h 2916615"/>
                <a:gd name="connsiteX20" fmla="*/ 7446939 w 7637336"/>
                <a:gd name="connsiteY20" fmla="*/ 1898519 h 2916615"/>
                <a:gd name="connsiteX21" fmla="*/ 7031652 w 7637336"/>
                <a:gd name="connsiteY21" fmla="*/ 2260020 h 2916615"/>
                <a:gd name="connsiteX22" fmla="*/ 6439486 w 7637336"/>
                <a:gd name="connsiteY22" fmla="*/ 2512558 h 2916615"/>
                <a:gd name="connsiteX23" fmla="*/ 6076752 w 7637336"/>
                <a:gd name="connsiteY23" fmla="*/ 2621521 h 2916615"/>
                <a:gd name="connsiteX24" fmla="*/ 5575591 w 7637336"/>
                <a:gd name="connsiteY24" fmla="*/ 2743303 h 2916615"/>
                <a:gd name="connsiteX25" fmla="*/ 5293608 w 7637336"/>
                <a:gd name="connsiteY25" fmla="*/ 2792015 h 2916615"/>
                <a:gd name="connsiteX26" fmla="*/ 4925746 w 7637336"/>
                <a:gd name="connsiteY26" fmla="*/ 2845856 h 2916615"/>
                <a:gd name="connsiteX27" fmla="*/ 4856531 w 7637336"/>
                <a:gd name="connsiteY27" fmla="*/ 2852266 h 2916615"/>
                <a:gd name="connsiteX28" fmla="*/ 4687342 w 7637336"/>
                <a:gd name="connsiteY28" fmla="*/ 2872776 h 2916615"/>
                <a:gd name="connsiteX29" fmla="*/ 4491234 w 7637336"/>
                <a:gd name="connsiteY29" fmla="*/ 2893286 h 2916615"/>
                <a:gd name="connsiteX30" fmla="*/ 4164389 w 7637336"/>
                <a:gd name="connsiteY30" fmla="*/ 2911234 h 2916615"/>
                <a:gd name="connsiteX31" fmla="*/ 3622212 w 7637336"/>
                <a:gd name="connsiteY31" fmla="*/ 2916361 h 2916615"/>
                <a:gd name="connsiteX32" fmla="*/ 3190262 w 7637336"/>
                <a:gd name="connsiteY32" fmla="*/ 2895850 h 2916615"/>
                <a:gd name="connsiteX33" fmla="*/ 3024919 w 7637336"/>
                <a:gd name="connsiteY33" fmla="*/ 2883031 h 2916615"/>
                <a:gd name="connsiteX34" fmla="*/ 2792921 w 7637336"/>
                <a:gd name="connsiteY34" fmla="*/ 2861238 h 2916615"/>
                <a:gd name="connsiteX35" fmla="*/ 2590407 w 7637336"/>
                <a:gd name="connsiteY35" fmla="*/ 2840728 h 2916615"/>
                <a:gd name="connsiteX36" fmla="*/ 2296887 w 7637336"/>
                <a:gd name="connsiteY36" fmla="*/ 2798425 h 2916615"/>
                <a:gd name="connsiteX37" fmla="*/ 1594490 w 7637336"/>
                <a:gd name="connsiteY37" fmla="*/ 2653568 h 2916615"/>
                <a:gd name="connsiteX38" fmla="*/ 1234320 w 7637336"/>
                <a:gd name="connsiteY38" fmla="*/ 2548451 h 2916615"/>
                <a:gd name="connsiteX39" fmla="*/ 861332 w 7637336"/>
                <a:gd name="connsiteY39" fmla="*/ 2381802 h 2916615"/>
                <a:gd name="connsiteX40" fmla="*/ 687015 w 7637336"/>
                <a:gd name="connsiteY40" fmla="*/ 2286940 h 2916615"/>
                <a:gd name="connsiteX41" fmla="*/ 419130 w 7637336"/>
                <a:gd name="connsiteY41" fmla="*/ 2120291 h 2916615"/>
                <a:gd name="connsiteX42" fmla="*/ 214051 w 7637336"/>
                <a:gd name="connsiteY42" fmla="*/ 1938258 h 2916615"/>
                <a:gd name="connsiteX43" fmla="*/ 97412 w 7637336"/>
                <a:gd name="connsiteY43" fmla="*/ 1786992 h 2916615"/>
                <a:gd name="connsiteX44" fmla="*/ 56396 w 7637336"/>
                <a:gd name="connsiteY44" fmla="*/ 1729306 h 2916615"/>
                <a:gd name="connsiteX45" fmla="*/ 11534 w 7637336"/>
                <a:gd name="connsiteY45" fmla="*/ 1610088 h 2916615"/>
                <a:gd name="connsiteX46" fmla="*/ 0 w 7637336"/>
                <a:gd name="connsiteY46" fmla="*/ 1497279 h 2916615"/>
                <a:gd name="connsiteX47" fmla="*/ 5126 w 7637336"/>
                <a:gd name="connsiteY47" fmla="*/ 1430619 h 2916615"/>
                <a:gd name="connsiteX48" fmla="*/ 12817 w 7637336"/>
                <a:gd name="connsiteY48" fmla="*/ 1383188 h 2916615"/>
                <a:gd name="connsiteX49" fmla="*/ 29479 w 7637336"/>
                <a:gd name="connsiteY49" fmla="*/ 1304991 h 2916615"/>
                <a:gd name="connsiteX50" fmla="*/ 60241 w 7637336"/>
                <a:gd name="connsiteY50" fmla="*/ 1225512 h 2916615"/>
                <a:gd name="connsiteX51" fmla="*/ 137146 w 7637336"/>
                <a:gd name="connsiteY51" fmla="*/ 1083220 h 2916615"/>
                <a:gd name="connsiteX52" fmla="*/ 208924 w 7637336"/>
                <a:gd name="connsiteY52" fmla="*/ 976820 h 2916615"/>
                <a:gd name="connsiteX53" fmla="*/ 297364 w 7637336"/>
                <a:gd name="connsiteY53" fmla="*/ 875549 h 2916615"/>
                <a:gd name="connsiteX54" fmla="*/ 447328 w 7637336"/>
                <a:gd name="connsiteY54" fmla="*/ 748639 h 2916615"/>
                <a:gd name="connsiteX55" fmla="*/ 781865 w 7637336"/>
                <a:gd name="connsiteY55" fmla="*/ 569171 h 2916615"/>
                <a:gd name="connsiteX56" fmla="*/ 1288154 w 7637336"/>
                <a:gd name="connsiteY56" fmla="*/ 374319 h 2916615"/>
                <a:gd name="connsiteX57" fmla="*/ 1503486 w 7637336"/>
                <a:gd name="connsiteY57" fmla="*/ 312787 h 2916615"/>
                <a:gd name="connsiteX58" fmla="*/ 1843149 w 7637336"/>
                <a:gd name="connsiteY58" fmla="*/ 226899 h 2916615"/>
                <a:gd name="connsiteX59" fmla="*/ 2385327 w 7637336"/>
                <a:gd name="connsiteY59" fmla="*/ 119218 h 2916615"/>
                <a:gd name="connsiteX60" fmla="*/ 2526319 w 7637336"/>
                <a:gd name="connsiteY60" fmla="*/ 97425 h 2916615"/>
                <a:gd name="connsiteX61" fmla="*/ 2612196 w 7637336"/>
                <a:gd name="connsiteY61" fmla="*/ 82042 h 2916615"/>
                <a:gd name="connsiteX62" fmla="*/ 2955704 w 7637336"/>
                <a:gd name="connsiteY62" fmla="*/ 41021 h 2916615"/>
                <a:gd name="connsiteX63" fmla="*/ 3282549 w 7637336"/>
                <a:gd name="connsiteY63" fmla="*/ 20510 h 2916615"/>
                <a:gd name="connsiteX64" fmla="*/ 3540180 w 7637336"/>
                <a:gd name="connsiteY64" fmla="*/ 10255 h 2916615"/>
                <a:gd name="connsiteX65" fmla="*/ 3814473 w 7637336"/>
                <a:gd name="connsiteY65" fmla="*/ 0 h 291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637336" h="2916615">
                  <a:moveTo>
                    <a:pt x="3814473" y="0"/>
                  </a:moveTo>
                  <a:cubicBezTo>
                    <a:pt x="3927266" y="2563"/>
                    <a:pt x="4046469" y="2563"/>
                    <a:pt x="4165672" y="6410"/>
                  </a:cubicBezTo>
                  <a:cubicBezTo>
                    <a:pt x="4225913" y="7691"/>
                    <a:pt x="4284873" y="11537"/>
                    <a:pt x="4345116" y="15382"/>
                  </a:cubicBezTo>
                  <a:cubicBezTo>
                    <a:pt x="4442529" y="19229"/>
                    <a:pt x="4538659" y="26920"/>
                    <a:pt x="4636072" y="35894"/>
                  </a:cubicBezTo>
                  <a:cubicBezTo>
                    <a:pt x="4762965" y="47430"/>
                    <a:pt x="4887293" y="61532"/>
                    <a:pt x="5009059" y="82042"/>
                  </a:cubicBezTo>
                  <a:cubicBezTo>
                    <a:pt x="5128262" y="102553"/>
                    <a:pt x="5250028" y="121782"/>
                    <a:pt x="5365385" y="144856"/>
                  </a:cubicBezTo>
                  <a:cubicBezTo>
                    <a:pt x="5575591" y="185878"/>
                    <a:pt x="5774262" y="234591"/>
                    <a:pt x="5965241" y="285867"/>
                  </a:cubicBezTo>
                  <a:cubicBezTo>
                    <a:pt x="6034457" y="305096"/>
                    <a:pt x="6108796" y="323042"/>
                    <a:pt x="6178012" y="342271"/>
                  </a:cubicBezTo>
                  <a:cubicBezTo>
                    <a:pt x="6307466" y="376883"/>
                    <a:pt x="6426669" y="416623"/>
                    <a:pt x="6538180" y="458926"/>
                  </a:cubicBezTo>
                  <a:cubicBezTo>
                    <a:pt x="6624060" y="490974"/>
                    <a:pt x="6703527" y="525586"/>
                    <a:pt x="6779149" y="560197"/>
                  </a:cubicBezTo>
                  <a:cubicBezTo>
                    <a:pt x="6836827" y="587118"/>
                    <a:pt x="6889380" y="615320"/>
                    <a:pt x="6939367" y="644804"/>
                  </a:cubicBezTo>
                  <a:cubicBezTo>
                    <a:pt x="7022680" y="692235"/>
                    <a:pt x="7104714" y="738384"/>
                    <a:pt x="7177773" y="789661"/>
                  </a:cubicBezTo>
                  <a:cubicBezTo>
                    <a:pt x="7246986" y="838373"/>
                    <a:pt x="7313636" y="887086"/>
                    <a:pt x="7359780" y="939645"/>
                  </a:cubicBezTo>
                  <a:cubicBezTo>
                    <a:pt x="7379006" y="960155"/>
                    <a:pt x="7400795" y="978103"/>
                    <a:pt x="7417459" y="998613"/>
                  </a:cubicBezTo>
                  <a:cubicBezTo>
                    <a:pt x="7464883" y="1053735"/>
                    <a:pt x="7511027" y="1108858"/>
                    <a:pt x="7550759" y="1165262"/>
                  </a:cubicBezTo>
                  <a:cubicBezTo>
                    <a:pt x="7575114" y="1199874"/>
                    <a:pt x="7586648" y="1235768"/>
                    <a:pt x="7605875" y="1271661"/>
                  </a:cubicBezTo>
                  <a:cubicBezTo>
                    <a:pt x="7630230" y="1321656"/>
                    <a:pt x="7630230" y="1372933"/>
                    <a:pt x="7636638" y="1424210"/>
                  </a:cubicBezTo>
                  <a:cubicBezTo>
                    <a:pt x="7639201" y="1442157"/>
                    <a:pt x="7634072" y="1461386"/>
                    <a:pt x="7631509" y="1479332"/>
                  </a:cubicBezTo>
                  <a:cubicBezTo>
                    <a:pt x="7628947" y="1495997"/>
                    <a:pt x="7626384" y="1511380"/>
                    <a:pt x="7623821" y="1528045"/>
                  </a:cubicBezTo>
                  <a:cubicBezTo>
                    <a:pt x="7618692" y="1549837"/>
                    <a:pt x="7612283" y="1570348"/>
                    <a:pt x="7604595" y="1593423"/>
                  </a:cubicBezTo>
                  <a:cubicBezTo>
                    <a:pt x="7580240" y="1665210"/>
                    <a:pt x="7466166" y="1869035"/>
                    <a:pt x="7446939" y="1898519"/>
                  </a:cubicBezTo>
                  <a:cubicBezTo>
                    <a:pt x="7432839" y="1924157"/>
                    <a:pt x="7148292" y="2197206"/>
                    <a:pt x="7031652" y="2260020"/>
                  </a:cubicBezTo>
                  <a:cubicBezTo>
                    <a:pt x="6859899" y="2353600"/>
                    <a:pt x="6661229" y="2436924"/>
                    <a:pt x="6439486" y="2512558"/>
                  </a:cubicBezTo>
                  <a:cubicBezTo>
                    <a:pt x="6322850" y="2551015"/>
                    <a:pt x="6195955" y="2585626"/>
                    <a:pt x="6076752" y="2621521"/>
                  </a:cubicBezTo>
                  <a:cubicBezTo>
                    <a:pt x="5919100" y="2668951"/>
                    <a:pt x="5739655" y="2702281"/>
                    <a:pt x="5575591" y="2743303"/>
                  </a:cubicBezTo>
                  <a:cubicBezTo>
                    <a:pt x="5489714" y="2765095"/>
                    <a:pt x="5389738" y="2777914"/>
                    <a:pt x="5293608" y="2792015"/>
                  </a:cubicBezTo>
                  <a:cubicBezTo>
                    <a:pt x="5171842" y="2811244"/>
                    <a:pt x="5050076" y="2827909"/>
                    <a:pt x="4925746" y="2845856"/>
                  </a:cubicBezTo>
                  <a:cubicBezTo>
                    <a:pt x="4903957" y="2848419"/>
                    <a:pt x="4880885" y="2849702"/>
                    <a:pt x="4856531" y="2852266"/>
                  </a:cubicBezTo>
                  <a:cubicBezTo>
                    <a:pt x="4798853" y="2857393"/>
                    <a:pt x="4743739" y="2866366"/>
                    <a:pt x="4687342" y="2872776"/>
                  </a:cubicBezTo>
                  <a:cubicBezTo>
                    <a:pt x="4623254" y="2881750"/>
                    <a:pt x="4554040" y="2886877"/>
                    <a:pt x="4491234" y="2893286"/>
                  </a:cubicBezTo>
                  <a:cubicBezTo>
                    <a:pt x="4383569" y="2904824"/>
                    <a:pt x="4275902" y="2908670"/>
                    <a:pt x="4164389" y="2911234"/>
                  </a:cubicBezTo>
                  <a:cubicBezTo>
                    <a:pt x="3984944" y="2913797"/>
                    <a:pt x="3801656" y="2917643"/>
                    <a:pt x="3622212" y="2916361"/>
                  </a:cubicBezTo>
                  <a:cubicBezTo>
                    <a:pt x="3478655" y="2915079"/>
                    <a:pt x="3331254" y="2908670"/>
                    <a:pt x="3190262" y="2895850"/>
                  </a:cubicBezTo>
                  <a:cubicBezTo>
                    <a:pt x="3135148" y="2890723"/>
                    <a:pt x="3080033" y="2886877"/>
                    <a:pt x="3024919" y="2883031"/>
                  </a:cubicBezTo>
                  <a:cubicBezTo>
                    <a:pt x="2948014" y="2875340"/>
                    <a:pt x="2869826" y="2868930"/>
                    <a:pt x="2792921" y="2861238"/>
                  </a:cubicBezTo>
                  <a:cubicBezTo>
                    <a:pt x="2726271" y="2854829"/>
                    <a:pt x="2659621" y="2847138"/>
                    <a:pt x="2590407" y="2840728"/>
                  </a:cubicBezTo>
                  <a:cubicBezTo>
                    <a:pt x="2487867" y="2831754"/>
                    <a:pt x="2391736" y="2815090"/>
                    <a:pt x="2296887" y="2798425"/>
                  </a:cubicBezTo>
                  <a:cubicBezTo>
                    <a:pt x="2050792" y="2757403"/>
                    <a:pt x="1818795" y="2707408"/>
                    <a:pt x="1594490" y="2653568"/>
                  </a:cubicBezTo>
                  <a:cubicBezTo>
                    <a:pt x="1467598" y="2622802"/>
                    <a:pt x="1348395" y="2586909"/>
                    <a:pt x="1234320" y="2548451"/>
                  </a:cubicBezTo>
                  <a:cubicBezTo>
                    <a:pt x="1090765" y="2499738"/>
                    <a:pt x="968999" y="2443334"/>
                    <a:pt x="861332" y="2381802"/>
                  </a:cubicBezTo>
                  <a:cubicBezTo>
                    <a:pt x="803654" y="2351036"/>
                    <a:pt x="742129" y="2318988"/>
                    <a:pt x="687015" y="2286940"/>
                  </a:cubicBezTo>
                  <a:cubicBezTo>
                    <a:pt x="593447" y="2233099"/>
                    <a:pt x="496035" y="2179259"/>
                    <a:pt x="419130" y="2120291"/>
                  </a:cubicBezTo>
                  <a:cubicBezTo>
                    <a:pt x="342225" y="2061323"/>
                    <a:pt x="275575" y="1999791"/>
                    <a:pt x="214051" y="1938258"/>
                  </a:cubicBezTo>
                  <a:cubicBezTo>
                    <a:pt x="166627" y="1889545"/>
                    <a:pt x="133300" y="1838269"/>
                    <a:pt x="97412" y="1786992"/>
                  </a:cubicBezTo>
                  <a:cubicBezTo>
                    <a:pt x="83313" y="1767763"/>
                    <a:pt x="66650" y="1749817"/>
                    <a:pt x="56396" y="1729306"/>
                  </a:cubicBezTo>
                  <a:cubicBezTo>
                    <a:pt x="37169" y="1689567"/>
                    <a:pt x="15380" y="1651109"/>
                    <a:pt x="11534" y="1610088"/>
                  </a:cubicBezTo>
                  <a:cubicBezTo>
                    <a:pt x="8972" y="1572912"/>
                    <a:pt x="0" y="1534454"/>
                    <a:pt x="0" y="1497279"/>
                  </a:cubicBezTo>
                  <a:cubicBezTo>
                    <a:pt x="0" y="1475486"/>
                    <a:pt x="2563" y="1452412"/>
                    <a:pt x="5126" y="1430619"/>
                  </a:cubicBezTo>
                  <a:cubicBezTo>
                    <a:pt x="7690" y="1415236"/>
                    <a:pt x="10253" y="1399853"/>
                    <a:pt x="12817" y="1383188"/>
                  </a:cubicBezTo>
                  <a:cubicBezTo>
                    <a:pt x="17943" y="1357550"/>
                    <a:pt x="24352" y="1330630"/>
                    <a:pt x="29479" y="1304991"/>
                  </a:cubicBezTo>
                  <a:cubicBezTo>
                    <a:pt x="37169" y="1279353"/>
                    <a:pt x="46143" y="1251151"/>
                    <a:pt x="60241" y="1225512"/>
                  </a:cubicBezTo>
                  <a:cubicBezTo>
                    <a:pt x="84595" y="1176800"/>
                    <a:pt x="110230" y="1130650"/>
                    <a:pt x="137146" y="1083220"/>
                  </a:cubicBezTo>
                  <a:cubicBezTo>
                    <a:pt x="158935" y="1047326"/>
                    <a:pt x="182007" y="1012715"/>
                    <a:pt x="208924" y="976820"/>
                  </a:cubicBezTo>
                  <a:cubicBezTo>
                    <a:pt x="237123" y="942209"/>
                    <a:pt x="266602" y="908879"/>
                    <a:pt x="297364" y="875549"/>
                  </a:cubicBezTo>
                  <a:cubicBezTo>
                    <a:pt x="338379" y="831964"/>
                    <a:pt x="388368" y="790942"/>
                    <a:pt x="447328" y="748639"/>
                  </a:cubicBezTo>
                  <a:cubicBezTo>
                    <a:pt x="535769" y="683262"/>
                    <a:pt x="657534" y="625575"/>
                    <a:pt x="781865" y="569171"/>
                  </a:cubicBezTo>
                  <a:cubicBezTo>
                    <a:pt x="934391" y="498665"/>
                    <a:pt x="1108710" y="435852"/>
                    <a:pt x="1288154" y="374319"/>
                  </a:cubicBezTo>
                  <a:cubicBezTo>
                    <a:pt x="1354804" y="351245"/>
                    <a:pt x="1429146" y="332016"/>
                    <a:pt x="1503486" y="312787"/>
                  </a:cubicBezTo>
                  <a:cubicBezTo>
                    <a:pt x="1616280" y="283303"/>
                    <a:pt x="1727792" y="252537"/>
                    <a:pt x="1843149" y="226899"/>
                  </a:cubicBezTo>
                  <a:cubicBezTo>
                    <a:pt x="2020030" y="187160"/>
                    <a:pt x="2199474" y="151266"/>
                    <a:pt x="2385327" y="119218"/>
                  </a:cubicBezTo>
                  <a:cubicBezTo>
                    <a:pt x="2432751" y="110245"/>
                    <a:pt x="2478894" y="105117"/>
                    <a:pt x="2526319" y="97425"/>
                  </a:cubicBezTo>
                  <a:cubicBezTo>
                    <a:pt x="2554517" y="93580"/>
                    <a:pt x="2583998" y="87170"/>
                    <a:pt x="2612196" y="82042"/>
                  </a:cubicBezTo>
                  <a:cubicBezTo>
                    <a:pt x="2719863" y="60249"/>
                    <a:pt x="2836501" y="48713"/>
                    <a:pt x="2955704" y="41021"/>
                  </a:cubicBezTo>
                  <a:cubicBezTo>
                    <a:pt x="3063371" y="33330"/>
                    <a:pt x="3171036" y="26920"/>
                    <a:pt x="3282549" y="20510"/>
                  </a:cubicBezTo>
                  <a:cubicBezTo>
                    <a:pt x="3368425" y="15382"/>
                    <a:pt x="3454303" y="11537"/>
                    <a:pt x="3540180" y="10255"/>
                  </a:cubicBezTo>
                  <a:cubicBezTo>
                    <a:pt x="3635029" y="3846"/>
                    <a:pt x="3720905" y="1282"/>
                    <a:pt x="3814473" y="0"/>
                  </a:cubicBezTo>
                  <a:close/>
                </a:path>
              </a:pathLst>
            </a:custGeom>
            <a:noFill/>
            <a:ln w="27244" cap="flat">
              <a:solidFill>
                <a:srgbClr val="000000"/>
              </a:solid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E913979-EE8A-682F-8DC6-5DF5C3ECB612}"/>
                </a:ext>
              </a:extLst>
            </p:cNvPr>
            <p:cNvSpPr/>
            <p:nvPr/>
          </p:nvSpPr>
          <p:spPr>
            <a:xfrm>
              <a:off x="3231365" y="3137105"/>
              <a:ext cx="5182436" cy="1597617"/>
            </a:xfrm>
            <a:custGeom>
              <a:avLst/>
              <a:gdLst>
                <a:gd name="connsiteX0" fmla="*/ 2587844 w 5182436"/>
                <a:gd name="connsiteY0" fmla="*/ 0 h 1597617"/>
                <a:gd name="connsiteX1" fmla="*/ 2826248 w 5182436"/>
                <a:gd name="connsiteY1" fmla="*/ 3846 h 1597617"/>
                <a:gd name="connsiteX2" fmla="*/ 2948014 w 5182436"/>
                <a:gd name="connsiteY2" fmla="*/ 8973 h 1597617"/>
                <a:gd name="connsiteX3" fmla="*/ 3145403 w 5182436"/>
                <a:gd name="connsiteY3" fmla="*/ 19229 h 1597617"/>
                <a:gd name="connsiteX4" fmla="*/ 3399189 w 5182436"/>
                <a:gd name="connsiteY4" fmla="*/ 44867 h 1597617"/>
                <a:gd name="connsiteX5" fmla="*/ 3641438 w 5182436"/>
                <a:gd name="connsiteY5" fmla="*/ 79478 h 1597617"/>
                <a:gd name="connsiteX6" fmla="*/ 4049033 w 5182436"/>
                <a:gd name="connsiteY6" fmla="*/ 156393 h 1597617"/>
                <a:gd name="connsiteX7" fmla="*/ 4193871 w 5182436"/>
                <a:gd name="connsiteY7" fmla="*/ 187160 h 1597617"/>
                <a:gd name="connsiteX8" fmla="*/ 4437403 w 5182436"/>
                <a:gd name="connsiteY8" fmla="*/ 251255 h 1597617"/>
                <a:gd name="connsiteX9" fmla="*/ 4600184 w 5182436"/>
                <a:gd name="connsiteY9" fmla="*/ 306378 h 1597617"/>
                <a:gd name="connsiteX10" fmla="*/ 4709132 w 5182436"/>
                <a:gd name="connsiteY10" fmla="*/ 352527 h 1597617"/>
                <a:gd name="connsiteX11" fmla="*/ 4870633 w 5182436"/>
                <a:gd name="connsiteY11" fmla="*/ 432005 h 1597617"/>
                <a:gd name="connsiteX12" fmla="*/ 4994962 w 5182436"/>
                <a:gd name="connsiteY12" fmla="*/ 514048 h 1597617"/>
                <a:gd name="connsiteX13" fmla="*/ 5034694 w 5182436"/>
                <a:gd name="connsiteY13" fmla="*/ 546096 h 1597617"/>
                <a:gd name="connsiteX14" fmla="*/ 5124416 w 5182436"/>
                <a:gd name="connsiteY14" fmla="*/ 637112 h 1597617"/>
                <a:gd name="connsiteX15" fmla="*/ 5161589 w 5182436"/>
                <a:gd name="connsiteY15" fmla="*/ 696081 h 1597617"/>
                <a:gd name="connsiteX16" fmla="*/ 5182095 w 5182436"/>
                <a:gd name="connsiteY16" fmla="*/ 779405 h 1597617"/>
                <a:gd name="connsiteX17" fmla="*/ 5178252 w 5182436"/>
                <a:gd name="connsiteY17" fmla="*/ 810171 h 1597617"/>
                <a:gd name="connsiteX18" fmla="*/ 5173123 w 5182436"/>
                <a:gd name="connsiteY18" fmla="*/ 837092 h 1597617"/>
                <a:gd name="connsiteX19" fmla="*/ 5160306 w 5182436"/>
                <a:gd name="connsiteY19" fmla="*/ 872985 h 1597617"/>
                <a:gd name="connsiteX20" fmla="*/ 5052640 w 5182436"/>
                <a:gd name="connsiteY20" fmla="*/ 1039634 h 1597617"/>
                <a:gd name="connsiteX21" fmla="*/ 4770657 w 5182436"/>
                <a:gd name="connsiteY21" fmla="*/ 1238332 h 1597617"/>
                <a:gd name="connsiteX22" fmla="*/ 4368187 w 5182436"/>
                <a:gd name="connsiteY22" fmla="*/ 1376779 h 1597617"/>
                <a:gd name="connsiteX23" fmla="*/ 4122092 w 5182436"/>
                <a:gd name="connsiteY23" fmla="*/ 1435747 h 1597617"/>
                <a:gd name="connsiteX24" fmla="*/ 3782430 w 5182436"/>
                <a:gd name="connsiteY24" fmla="*/ 1502406 h 1597617"/>
                <a:gd name="connsiteX25" fmla="*/ 3591451 w 5182436"/>
                <a:gd name="connsiteY25" fmla="*/ 1529327 h 1597617"/>
                <a:gd name="connsiteX26" fmla="*/ 3341511 w 5182436"/>
                <a:gd name="connsiteY26" fmla="*/ 1558811 h 1597617"/>
                <a:gd name="connsiteX27" fmla="*/ 3294085 w 5182436"/>
                <a:gd name="connsiteY27" fmla="*/ 1562657 h 1597617"/>
                <a:gd name="connsiteX28" fmla="*/ 3180009 w 5182436"/>
                <a:gd name="connsiteY28" fmla="*/ 1574194 h 1597617"/>
                <a:gd name="connsiteX29" fmla="*/ 3046709 w 5182436"/>
                <a:gd name="connsiteY29" fmla="*/ 1584449 h 1597617"/>
                <a:gd name="connsiteX30" fmla="*/ 2824967 w 5182436"/>
                <a:gd name="connsiteY30" fmla="*/ 1594704 h 1597617"/>
                <a:gd name="connsiteX31" fmla="*/ 2457106 w 5182436"/>
                <a:gd name="connsiteY31" fmla="*/ 1597268 h 1597617"/>
                <a:gd name="connsiteX32" fmla="*/ 2163587 w 5182436"/>
                <a:gd name="connsiteY32" fmla="*/ 1587013 h 1597617"/>
                <a:gd name="connsiteX33" fmla="*/ 2050792 w 5182436"/>
                <a:gd name="connsiteY33" fmla="*/ 1580604 h 1597617"/>
                <a:gd name="connsiteX34" fmla="*/ 1893139 w 5182436"/>
                <a:gd name="connsiteY34" fmla="*/ 1569066 h 1597617"/>
                <a:gd name="connsiteX35" fmla="*/ 1755991 w 5182436"/>
                <a:gd name="connsiteY35" fmla="*/ 1558811 h 1597617"/>
                <a:gd name="connsiteX36" fmla="*/ 1557320 w 5182436"/>
                <a:gd name="connsiteY36" fmla="*/ 1535737 h 1597617"/>
                <a:gd name="connsiteX37" fmla="*/ 1080512 w 5182436"/>
                <a:gd name="connsiteY37" fmla="*/ 1456258 h 1597617"/>
                <a:gd name="connsiteX38" fmla="*/ 836980 w 5182436"/>
                <a:gd name="connsiteY38" fmla="*/ 1398571 h 1597617"/>
                <a:gd name="connsiteX39" fmla="*/ 583194 w 5182436"/>
                <a:gd name="connsiteY39" fmla="*/ 1307555 h 1597617"/>
                <a:gd name="connsiteX40" fmla="*/ 465274 w 5182436"/>
                <a:gd name="connsiteY40" fmla="*/ 1254996 h 1597617"/>
                <a:gd name="connsiteX41" fmla="*/ 283265 w 5182436"/>
                <a:gd name="connsiteY41" fmla="*/ 1163981 h 1597617"/>
                <a:gd name="connsiteX42" fmla="*/ 144838 w 5182436"/>
                <a:gd name="connsiteY42" fmla="*/ 1063991 h 1597617"/>
                <a:gd name="connsiteX43" fmla="*/ 65369 w 5182436"/>
                <a:gd name="connsiteY43" fmla="*/ 980667 h 1597617"/>
                <a:gd name="connsiteX44" fmla="*/ 37171 w 5182436"/>
                <a:gd name="connsiteY44" fmla="*/ 948619 h 1597617"/>
                <a:gd name="connsiteX45" fmla="*/ 7690 w 5182436"/>
                <a:gd name="connsiteY45" fmla="*/ 883240 h 1597617"/>
                <a:gd name="connsiteX46" fmla="*/ 0 w 5182436"/>
                <a:gd name="connsiteY46" fmla="*/ 821709 h 1597617"/>
                <a:gd name="connsiteX47" fmla="*/ 3846 w 5182436"/>
                <a:gd name="connsiteY47" fmla="*/ 784533 h 1597617"/>
                <a:gd name="connsiteX48" fmla="*/ 8973 w 5182436"/>
                <a:gd name="connsiteY48" fmla="*/ 758894 h 1597617"/>
                <a:gd name="connsiteX49" fmla="*/ 20508 w 5182436"/>
                <a:gd name="connsiteY49" fmla="*/ 716591 h 1597617"/>
                <a:gd name="connsiteX50" fmla="*/ 41017 w 5182436"/>
                <a:gd name="connsiteY50" fmla="*/ 673006 h 1597617"/>
                <a:gd name="connsiteX51" fmla="*/ 93568 w 5182436"/>
                <a:gd name="connsiteY51" fmla="*/ 594809 h 1597617"/>
                <a:gd name="connsiteX52" fmla="*/ 142273 w 5182436"/>
                <a:gd name="connsiteY52" fmla="*/ 535841 h 1597617"/>
                <a:gd name="connsiteX53" fmla="*/ 202516 w 5182436"/>
                <a:gd name="connsiteY53" fmla="*/ 480719 h 1597617"/>
                <a:gd name="connsiteX54" fmla="*/ 303775 w 5182436"/>
                <a:gd name="connsiteY54" fmla="*/ 411495 h 1597617"/>
                <a:gd name="connsiteX55" fmla="*/ 530643 w 5182436"/>
                <a:gd name="connsiteY55" fmla="*/ 312787 h 1597617"/>
                <a:gd name="connsiteX56" fmla="*/ 874151 w 5182436"/>
                <a:gd name="connsiteY56" fmla="*/ 206388 h 1597617"/>
                <a:gd name="connsiteX57" fmla="*/ 1020269 w 5182436"/>
                <a:gd name="connsiteY57" fmla="*/ 173059 h 1597617"/>
                <a:gd name="connsiteX58" fmla="*/ 1250983 w 5182436"/>
                <a:gd name="connsiteY58" fmla="*/ 125628 h 1597617"/>
                <a:gd name="connsiteX59" fmla="*/ 1618845 w 5182436"/>
                <a:gd name="connsiteY59" fmla="*/ 66659 h 1597617"/>
                <a:gd name="connsiteX60" fmla="*/ 1714976 w 5182436"/>
                <a:gd name="connsiteY60" fmla="*/ 55122 h 1597617"/>
                <a:gd name="connsiteX61" fmla="*/ 1772654 w 5182436"/>
                <a:gd name="connsiteY61" fmla="*/ 46149 h 1597617"/>
                <a:gd name="connsiteX62" fmla="*/ 2005931 w 5182436"/>
                <a:gd name="connsiteY62" fmla="*/ 24356 h 1597617"/>
                <a:gd name="connsiteX63" fmla="*/ 2227674 w 5182436"/>
                <a:gd name="connsiteY63" fmla="*/ 12819 h 1597617"/>
                <a:gd name="connsiteX64" fmla="*/ 2401991 w 5182436"/>
                <a:gd name="connsiteY64" fmla="*/ 7691 h 1597617"/>
                <a:gd name="connsiteX65" fmla="*/ 2587844 w 5182436"/>
                <a:gd name="connsiteY65" fmla="*/ 0 h 15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182436" h="1597617">
                  <a:moveTo>
                    <a:pt x="2587844" y="0"/>
                  </a:moveTo>
                  <a:cubicBezTo>
                    <a:pt x="2664749" y="1282"/>
                    <a:pt x="2745499" y="1282"/>
                    <a:pt x="2826248" y="3846"/>
                  </a:cubicBezTo>
                  <a:cubicBezTo>
                    <a:pt x="2867265" y="3846"/>
                    <a:pt x="2906999" y="6410"/>
                    <a:pt x="2948014" y="8973"/>
                  </a:cubicBezTo>
                  <a:cubicBezTo>
                    <a:pt x="3013383" y="11537"/>
                    <a:pt x="3080034" y="15382"/>
                    <a:pt x="3145403" y="19229"/>
                  </a:cubicBezTo>
                  <a:cubicBezTo>
                    <a:pt x="3231279" y="25638"/>
                    <a:pt x="3315876" y="33330"/>
                    <a:pt x="3399189" y="44867"/>
                  </a:cubicBezTo>
                  <a:cubicBezTo>
                    <a:pt x="3479938" y="55122"/>
                    <a:pt x="3561970" y="66659"/>
                    <a:pt x="3641438" y="79478"/>
                  </a:cubicBezTo>
                  <a:cubicBezTo>
                    <a:pt x="3783713" y="101271"/>
                    <a:pt x="3919577" y="128192"/>
                    <a:pt x="4049033" y="156393"/>
                  </a:cubicBezTo>
                  <a:cubicBezTo>
                    <a:pt x="4096457" y="166649"/>
                    <a:pt x="4146446" y="176904"/>
                    <a:pt x="4193871" y="187160"/>
                  </a:cubicBezTo>
                  <a:cubicBezTo>
                    <a:pt x="4282310" y="206388"/>
                    <a:pt x="4363061" y="228181"/>
                    <a:pt x="4437403" y="251255"/>
                  </a:cubicBezTo>
                  <a:cubicBezTo>
                    <a:pt x="4495081" y="269203"/>
                    <a:pt x="4550197" y="288431"/>
                    <a:pt x="4600184" y="306378"/>
                  </a:cubicBezTo>
                  <a:cubicBezTo>
                    <a:pt x="4639919" y="321761"/>
                    <a:pt x="4675805" y="337144"/>
                    <a:pt x="4709132" y="352527"/>
                  </a:cubicBezTo>
                  <a:cubicBezTo>
                    <a:pt x="4765528" y="378166"/>
                    <a:pt x="4821926" y="403804"/>
                    <a:pt x="4870633" y="432005"/>
                  </a:cubicBezTo>
                  <a:cubicBezTo>
                    <a:pt x="4918057" y="458926"/>
                    <a:pt x="4962918" y="485846"/>
                    <a:pt x="4994962" y="514048"/>
                  </a:cubicBezTo>
                  <a:cubicBezTo>
                    <a:pt x="5007779" y="524304"/>
                    <a:pt x="5023160" y="535841"/>
                    <a:pt x="5034694" y="546096"/>
                  </a:cubicBezTo>
                  <a:cubicBezTo>
                    <a:pt x="5066738" y="576863"/>
                    <a:pt x="5098781" y="606347"/>
                    <a:pt x="5124416" y="637112"/>
                  </a:cubicBezTo>
                  <a:cubicBezTo>
                    <a:pt x="5141080" y="656341"/>
                    <a:pt x="5148771" y="675570"/>
                    <a:pt x="5161589" y="696081"/>
                  </a:cubicBezTo>
                  <a:cubicBezTo>
                    <a:pt x="5178252" y="723001"/>
                    <a:pt x="5178252" y="751203"/>
                    <a:pt x="5182095" y="779405"/>
                  </a:cubicBezTo>
                  <a:cubicBezTo>
                    <a:pt x="5183378" y="789661"/>
                    <a:pt x="5180815" y="799916"/>
                    <a:pt x="5178252" y="810171"/>
                  </a:cubicBezTo>
                  <a:cubicBezTo>
                    <a:pt x="5176969" y="819145"/>
                    <a:pt x="5174406" y="828118"/>
                    <a:pt x="5173123" y="837092"/>
                  </a:cubicBezTo>
                  <a:cubicBezTo>
                    <a:pt x="5169277" y="848629"/>
                    <a:pt x="5165435" y="860166"/>
                    <a:pt x="5160306" y="872985"/>
                  </a:cubicBezTo>
                  <a:cubicBezTo>
                    <a:pt x="5143642" y="912724"/>
                    <a:pt x="5066738" y="1022970"/>
                    <a:pt x="5052640" y="1039634"/>
                  </a:cubicBezTo>
                  <a:cubicBezTo>
                    <a:pt x="5043669" y="1053735"/>
                    <a:pt x="4850124" y="1203720"/>
                    <a:pt x="4770657" y="1238332"/>
                  </a:cubicBezTo>
                  <a:cubicBezTo>
                    <a:pt x="4654016" y="1289608"/>
                    <a:pt x="4519433" y="1334475"/>
                    <a:pt x="4368187" y="1376779"/>
                  </a:cubicBezTo>
                  <a:cubicBezTo>
                    <a:pt x="4288719" y="1398571"/>
                    <a:pt x="4202843" y="1416518"/>
                    <a:pt x="4122092" y="1435747"/>
                  </a:cubicBezTo>
                  <a:cubicBezTo>
                    <a:pt x="4014427" y="1461386"/>
                    <a:pt x="3892661" y="1479332"/>
                    <a:pt x="3782430" y="1502406"/>
                  </a:cubicBezTo>
                  <a:cubicBezTo>
                    <a:pt x="3724751" y="1513944"/>
                    <a:pt x="3656820" y="1521635"/>
                    <a:pt x="3591451" y="1529327"/>
                  </a:cubicBezTo>
                  <a:cubicBezTo>
                    <a:pt x="3509419" y="1539582"/>
                    <a:pt x="3426105" y="1548556"/>
                    <a:pt x="3341511" y="1558811"/>
                  </a:cubicBezTo>
                  <a:cubicBezTo>
                    <a:pt x="3326129" y="1560093"/>
                    <a:pt x="3312030" y="1561375"/>
                    <a:pt x="3294085" y="1562657"/>
                  </a:cubicBezTo>
                  <a:cubicBezTo>
                    <a:pt x="3254351" y="1565221"/>
                    <a:pt x="3217180" y="1570348"/>
                    <a:pt x="3180009" y="1574194"/>
                  </a:cubicBezTo>
                  <a:cubicBezTo>
                    <a:pt x="3136431" y="1579321"/>
                    <a:pt x="3090287" y="1581885"/>
                    <a:pt x="3046709" y="1584449"/>
                  </a:cubicBezTo>
                  <a:cubicBezTo>
                    <a:pt x="2973649" y="1590859"/>
                    <a:pt x="2900590" y="1593423"/>
                    <a:pt x="2824967" y="1594704"/>
                  </a:cubicBezTo>
                  <a:cubicBezTo>
                    <a:pt x="2703201" y="1595987"/>
                    <a:pt x="2578872" y="1598550"/>
                    <a:pt x="2457106" y="1597268"/>
                  </a:cubicBezTo>
                  <a:cubicBezTo>
                    <a:pt x="2359693" y="1597268"/>
                    <a:pt x="2259717" y="1593423"/>
                    <a:pt x="2163587" y="1587013"/>
                  </a:cubicBezTo>
                  <a:cubicBezTo>
                    <a:pt x="2126416" y="1584449"/>
                    <a:pt x="2087963" y="1581885"/>
                    <a:pt x="2050792" y="1580604"/>
                  </a:cubicBezTo>
                  <a:cubicBezTo>
                    <a:pt x="1998241" y="1576758"/>
                    <a:pt x="1945690" y="1572912"/>
                    <a:pt x="1893139" y="1569066"/>
                  </a:cubicBezTo>
                  <a:cubicBezTo>
                    <a:pt x="1848277" y="1565221"/>
                    <a:pt x="1803416" y="1561375"/>
                    <a:pt x="1755991" y="1558811"/>
                  </a:cubicBezTo>
                  <a:cubicBezTo>
                    <a:pt x="1686776" y="1553683"/>
                    <a:pt x="1621408" y="1544710"/>
                    <a:pt x="1557320" y="1535737"/>
                  </a:cubicBezTo>
                  <a:cubicBezTo>
                    <a:pt x="1390694" y="1513944"/>
                    <a:pt x="1233040" y="1485741"/>
                    <a:pt x="1080512" y="1456258"/>
                  </a:cubicBezTo>
                  <a:cubicBezTo>
                    <a:pt x="994634" y="1439593"/>
                    <a:pt x="913885" y="1419082"/>
                    <a:pt x="836980" y="1398571"/>
                  </a:cubicBezTo>
                  <a:cubicBezTo>
                    <a:pt x="739568" y="1371651"/>
                    <a:pt x="656254" y="1340885"/>
                    <a:pt x="583194" y="1307555"/>
                  </a:cubicBezTo>
                  <a:cubicBezTo>
                    <a:pt x="543460" y="1290890"/>
                    <a:pt x="502445" y="1272944"/>
                    <a:pt x="465274" y="1254996"/>
                  </a:cubicBezTo>
                  <a:cubicBezTo>
                    <a:pt x="401187" y="1225512"/>
                    <a:pt x="335818" y="1196029"/>
                    <a:pt x="283265" y="1163981"/>
                  </a:cubicBezTo>
                  <a:cubicBezTo>
                    <a:pt x="230714" y="1131933"/>
                    <a:pt x="185853" y="1098602"/>
                    <a:pt x="144838" y="1063991"/>
                  </a:cubicBezTo>
                  <a:cubicBezTo>
                    <a:pt x="112794" y="1037070"/>
                    <a:pt x="91004" y="1008868"/>
                    <a:pt x="65369" y="980667"/>
                  </a:cubicBezTo>
                  <a:cubicBezTo>
                    <a:pt x="56397" y="970411"/>
                    <a:pt x="44861" y="960155"/>
                    <a:pt x="37171" y="948619"/>
                  </a:cubicBezTo>
                  <a:cubicBezTo>
                    <a:pt x="24353" y="926826"/>
                    <a:pt x="8973" y="906315"/>
                    <a:pt x="7690" y="883240"/>
                  </a:cubicBezTo>
                  <a:cubicBezTo>
                    <a:pt x="6409" y="862730"/>
                    <a:pt x="0" y="842219"/>
                    <a:pt x="0" y="821709"/>
                  </a:cubicBezTo>
                  <a:cubicBezTo>
                    <a:pt x="0" y="810171"/>
                    <a:pt x="1281" y="797352"/>
                    <a:pt x="3846" y="784533"/>
                  </a:cubicBezTo>
                  <a:cubicBezTo>
                    <a:pt x="5127" y="775560"/>
                    <a:pt x="7690" y="767868"/>
                    <a:pt x="8973" y="758894"/>
                  </a:cubicBezTo>
                  <a:cubicBezTo>
                    <a:pt x="12817" y="744794"/>
                    <a:pt x="16663" y="730693"/>
                    <a:pt x="20508" y="716591"/>
                  </a:cubicBezTo>
                  <a:cubicBezTo>
                    <a:pt x="25635" y="702490"/>
                    <a:pt x="32044" y="687107"/>
                    <a:pt x="41017" y="673006"/>
                  </a:cubicBezTo>
                  <a:cubicBezTo>
                    <a:pt x="57679" y="646086"/>
                    <a:pt x="74342" y="620447"/>
                    <a:pt x="93568" y="594809"/>
                  </a:cubicBezTo>
                  <a:cubicBezTo>
                    <a:pt x="108948" y="575580"/>
                    <a:pt x="123047" y="556352"/>
                    <a:pt x="142273" y="535841"/>
                  </a:cubicBezTo>
                  <a:cubicBezTo>
                    <a:pt x="161500" y="516612"/>
                    <a:pt x="182009" y="498665"/>
                    <a:pt x="202516" y="480719"/>
                  </a:cubicBezTo>
                  <a:cubicBezTo>
                    <a:pt x="230714" y="456362"/>
                    <a:pt x="264039" y="434569"/>
                    <a:pt x="303775" y="411495"/>
                  </a:cubicBezTo>
                  <a:cubicBezTo>
                    <a:pt x="364016" y="375602"/>
                    <a:pt x="446048" y="343554"/>
                    <a:pt x="530643" y="312787"/>
                  </a:cubicBezTo>
                  <a:cubicBezTo>
                    <a:pt x="634464" y="274330"/>
                    <a:pt x="752385" y="239718"/>
                    <a:pt x="874151" y="206388"/>
                  </a:cubicBezTo>
                  <a:cubicBezTo>
                    <a:pt x="919012" y="193569"/>
                    <a:pt x="970282" y="183314"/>
                    <a:pt x="1020269" y="173059"/>
                  </a:cubicBezTo>
                  <a:cubicBezTo>
                    <a:pt x="1097174" y="156393"/>
                    <a:pt x="1172797" y="141011"/>
                    <a:pt x="1250983" y="125628"/>
                  </a:cubicBezTo>
                  <a:cubicBezTo>
                    <a:pt x="1371467" y="103835"/>
                    <a:pt x="1493233" y="84606"/>
                    <a:pt x="1618845" y="66659"/>
                  </a:cubicBezTo>
                  <a:cubicBezTo>
                    <a:pt x="1650888" y="61532"/>
                    <a:pt x="1682932" y="58968"/>
                    <a:pt x="1714976" y="55122"/>
                  </a:cubicBezTo>
                  <a:cubicBezTo>
                    <a:pt x="1734202" y="52558"/>
                    <a:pt x="1754709" y="49994"/>
                    <a:pt x="1772654" y="46149"/>
                  </a:cubicBezTo>
                  <a:cubicBezTo>
                    <a:pt x="1845713" y="34611"/>
                    <a:pt x="1925182" y="28202"/>
                    <a:pt x="2005931" y="24356"/>
                  </a:cubicBezTo>
                  <a:cubicBezTo>
                    <a:pt x="2078992" y="20510"/>
                    <a:pt x="2152050" y="16665"/>
                    <a:pt x="2227674" y="12819"/>
                  </a:cubicBezTo>
                  <a:cubicBezTo>
                    <a:pt x="2285352" y="10255"/>
                    <a:pt x="2344312" y="7691"/>
                    <a:pt x="2401991" y="7691"/>
                  </a:cubicBezTo>
                  <a:cubicBezTo>
                    <a:pt x="2466078" y="1282"/>
                    <a:pt x="2525038" y="0"/>
                    <a:pt x="2587844" y="0"/>
                  </a:cubicBezTo>
                  <a:close/>
                </a:path>
              </a:pathLst>
            </a:custGeom>
            <a:noFill/>
            <a:ln w="27244" cap="flat">
              <a:solidFill>
                <a:srgbClr val="000000"/>
              </a:solid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7C4F3882-C0AB-0A55-176D-3178B33B23D6}"/>
                </a:ext>
              </a:extLst>
            </p:cNvPr>
            <p:cNvSpPr/>
            <p:nvPr/>
          </p:nvSpPr>
          <p:spPr>
            <a:xfrm>
              <a:off x="4868154" y="3640898"/>
              <a:ext cx="1911440" cy="587117"/>
            </a:xfrm>
            <a:custGeom>
              <a:avLst/>
              <a:gdLst>
                <a:gd name="connsiteX0" fmla="*/ 953617 w 1911440"/>
                <a:gd name="connsiteY0" fmla="*/ 0 h 587117"/>
                <a:gd name="connsiteX1" fmla="*/ 1042058 w 1911440"/>
                <a:gd name="connsiteY1" fmla="*/ 1282 h 587117"/>
                <a:gd name="connsiteX2" fmla="*/ 1086919 w 1911440"/>
                <a:gd name="connsiteY2" fmla="*/ 2564 h 587117"/>
                <a:gd name="connsiteX3" fmla="*/ 1159979 w 1911440"/>
                <a:gd name="connsiteY3" fmla="*/ 6410 h 587117"/>
                <a:gd name="connsiteX4" fmla="*/ 1253546 w 1911440"/>
                <a:gd name="connsiteY4" fmla="*/ 15383 h 587117"/>
                <a:gd name="connsiteX5" fmla="*/ 1343268 w 1911440"/>
                <a:gd name="connsiteY5" fmla="*/ 28202 h 587117"/>
                <a:gd name="connsiteX6" fmla="*/ 1493233 w 1911440"/>
                <a:gd name="connsiteY6" fmla="*/ 56404 h 587117"/>
                <a:gd name="connsiteX7" fmla="*/ 1547066 w 1911440"/>
                <a:gd name="connsiteY7" fmla="*/ 67941 h 587117"/>
                <a:gd name="connsiteX8" fmla="*/ 1636788 w 1911440"/>
                <a:gd name="connsiteY8" fmla="*/ 91016 h 587117"/>
                <a:gd name="connsiteX9" fmla="*/ 1697029 w 1911440"/>
                <a:gd name="connsiteY9" fmla="*/ 111527 h 587117"/>
                <a:gd name="connsiteX10" fmla="*/ 1736765 w 1911440"/>
                <a:gd name="connsiteY10" fmla="*/ 128192 h 587117"/>
                <a:gd name="connsiteX11" fmla="*/ 1795725 w 1911440"/>
                <a:gd name="connsiteY11" fmla="*/ 157676 h 587117"/>
                <a:gd name="connsiteX12" fmla="*/ 1841867 w 1911440"/>
                <a:gd name="connsiteY12" fmla="*/ 188442 h 587117"/>
                <a:gd name="connsiteX13" fmla="*/ 1855966 w 1911440"/>
                <a:gd name="connsiteY13" fmla="*/ 199979 h 587117"/>
                <a:gd name="connsiteX14" fmla="*/ 1889291 w 1911440"/>
                <a:gd name="connsiteY14" fmla="*/ 233309 h 587117"/>
                <a:gd name="connsiteX15" fmla="*/ 1903392 w 1911440"/>
                <a:gd name="connsiteY15" fmla="*/ 255101 h 587117"/>
                <a:gd name="connsiteX16" fmla="*/ 1911082 w 1911440"/>
                <a:gd name="connsiteY16" fmla="*/ 285867 h 587117"/>
                <a:gd name="connsiteX17" fmla="*/ 1909800 w 1911440"/>
                <a:gd name="connsiteY17" fmla="*/ 297405 h 587117"/>
                <a:gd name="connsiteX18" fmla="*/ 1907236 w 1911440"/>
                <a:gd name="connsiteY18" fmla="*/ 307660 h 587117"/>
                <a:gd name="connsiteX19" fmla="*/ 1902109 w 1911440"/>
                <a:gd name="connsiteY19" fmla="*/ 320479 h 587117"/>
                <a:gd name="connsiteX20" fmla="*/ 1862375 w 1911440"/>
                <a:gd name="connsiteY20" fmla="*/ 382011 h 587117"/>
                <a:gd name="connsiteX21" fmla="*/ 1758554 w 1911440"/>
                <a:gd name="connsiteY21" fmla="*/ 455081 h 587117"/>
                <a:gd name="connsiteX22" fmla="*/ 1609872 w 1911440"/>
                <a:gd name="connsiteY22" fmla="*/ 506357 h 587117"/>
                <a:gd name="connsiteX23" fmla="*/ 1518868 w 1911440"/>
                <a:gd name="connsiteY23" fmla="*/ 528150 h 587117"/>
                <a:gd name="connsiteX24" fmla="*/ 1393256 w 1911440"/>
                <a:gd name="connsiteY24" fmla="*/ 552506 h 587117"/>
                <a:gd name="connsiteX25" fmla="*/ 1322760 w 1911440"/>
                <a:gd name="connsiteY25" fmla="*/ 562761 h 587117"/>
                <a:gd name="connsiteX26" fmla="*/ 1230475 w 1911440"/>
                <a:gd name="connsiteY26" fmla="*/ 573017 h 587117"/>
                <a:gd name="connsiteX27" fmla="*/ 1212531 w 1911440"/>
                <a:gd name="connsiteY27" fmla="*/ 574299 h 587117"/>
                <a:gd name="connsiteX28" fmla="*/ 1170232 w 1911440"/>
                <a:gd name="connsiteY28" fmla="*/ 578144 h 587117"/>
                <a:gd name="connsiteX29" fmla="*/ 1121527 w 1911440"/>
                <a:gd name="connsiteY29" fmla="*/ 581990 h 587117"/>
                <a:gd name="connsiteX30" fmla="*/ 1039495 w 1911440"/>
                <a:gd name="connsiteY30" fmla="*/ 585836 h 587117"/>
                <a:gd name="connsiteX31" fmla="*/ 903630 w 1911440"/>
                <a:gd name="connsiteY31" fmla="*/ 587118 h 587117"/>
                <a:gd name="connsiteX32" fmla="*/ 795963 w 1911440"/>
                <a:gd name="connsiteY32" fmla="*/ 583272 h 587117"/>
                <a:gd name="connsiteX33" fmla="*/ 754947 w 1911440"/>
                <a:gd name="connsiteY33" fmla="*/ 580708 h 587117"/>
                <a:gd name="connsiteX34" fmla="*/ 697268 w 1911440"/>
                <a:gd name="connsiteY34" fmla="*/ 576863 h 587117"/>
                <a:gd name="connsiteX35" fmla="*/ 647281 w 1911440"/>
                <a:gd name="connsiteY35" fmla="*/ 573017 h 587117"/>
                <a:gd name="connsiteX36" fmla="*/ 574221 w 1911440"/>
                <a:gd name="connsiteY36" fmla="*/ 564044 h 587117"/>
                <a:gd name="connsiteX37" fmla="*/ 398622 w 1911440"/>
                <a:gd name="connsiteY37" fmla="*/ 534560 h 587117"/>
                <a:gd name="connsiteX38" fmla="*/ 308900 w 1911440"/>
                <a:gd name="connsiteY38" fmla="*/ 512767 h 587117"/>
                <a:gd name="connsiteX39" fmla="*/ 215332 w 1911440"/>
                <a:gd name="connsiteY39" fmla="*/ 479437 h 587117"/>
                <a:gd name="connsiteX40" fmla="*/ 171753 w 1911440"/>
                <a:gd name="connsiteY40" fmla="*/ 460208 h 587117"/>
                <a:gd name="connsiteX41" fmla="*/ 105102 w 1911440"/>
                <a:gd name="connsiteY41" fmla="*/ 426878 h 587117"/>
                <a:gd name="connsiteX42" fmla="*/ 53833 w 1911440"/>
                <a:gd name="connsiteY42" fmla="*/ 389702 h 587117"/>
                <a:gd name="connsiteX43" fmla="*/ 24352 w 1911440"/>
                <a:gd name="connsiteY43" fmla="*/ 358937 h 587117"/>
                <a:gd name="connsiteX44" fmla="*/ 14099 w 1911440"/>
                <a:gd name="connsiteY44" fmla="*/ 347399 h 587117"/>
                <a:gd name="connsiteX45" fmla="*/ 2563 w 1911440"/>
                <a:gd name="connsiteY45" fmla="*/ 323043 h 587117"/>
                <a:gd name="connsiteX46" fmla="*/ 0 w 1911440"/>
                <a:gd name="connsiteY46" fmla="*/ 299968 h 587117"/>
                <a:gd name="connsiteX47" fmla="*/ 1281 w 1911440"/>
                <a:gd name="connsiteY47" fmla="*/ 285867 h 587117"/>
                <a:gd name="connsiteX48" fmla="*/ 3844 w 1911440"/>
                <a:gd name="connsiteY48" fmla="*/ 276894 h 587117"/>
                <a:gd name="connsiteX49" fmla="*/ 7690 w 1911440"/>
                <a:gd name="connsiteY49" fmla="*/ 261511 h 587117"/>
                <a:gd name="connsiteX50" fmla="*/ 15380 w 1911440"/>
                <a:gd name="connsiteY50" fmla="*/ 244846 h 587117"/>
                <a:gd name="connsiteX51" fmla="*/ 34606 w 1911440"/>
                <a:gd name="connsiteY51" fmla="*/ 216644 h 587117"/>
                <a:gd name="connsiteX52" fmla="*/ 52551 w 1911440"/>
                <a:gd name="connsiteY52" fmla="*/ 194852 h 587117"/>
                <a:gd name="connsiteX53" fmla="*/ 74340 w 1911440"/>
                <a:gd name="connsiteY53" fmla="*/ 174340 h 587117"/>
                <a:gd name="connsiteX54" fmla="*/ 111511 w 1911440"/>
                <a:gd name="connsiteY54" fmla="*/ 148702 h 587117"/>
                <a:gd name="connsiteX55" fmla="*/ 194825 w 1911440"/>
                <a:gd name="connsiteY55" fmla="*/ 112809 h 587117"/>
                <a:gd name="connsiteX56" fmla="*/ 321718 w 1911440"/>
                <a:gd name="connsiteY56" fmla="*/ 73069 h 587117"/>
                <a:gd name="connsiteX57" fmla="*/ 375550 w 1911440"/>
                <a:gd name="connsiteY57" fmla="*/ 60250 h 587117"/>
                <a:gd name="connsiteX58" fmla="*/ 460145 w 1911440"/>
                <a:gd name="connsiteY58" fmla="*/ 42303 h 587117"/>
                <a:gd name="connsiteX59" fmla="*/ 596012 w 1911440"/>
                <a:gd name="connsiteY59" fmla="*/ 20510 h 587117"/>
                <a:gd name="connsiteX60" fmla="*/ 631899 w 1911440"/>
                <a:gd name="connsiteY60" fmla="*/ 16665 h 587117"/>
                <a:gd name="connsiteX61" fmla="*/ 653690 w 1911440"/>
                <a:gd name="connsiteY61" fmla="*/ 14101 h 587117"/>
                <a:gd name="connsiteX62" fmla="*/ 739566 w 1911440"/>
                <a:gd name="connsiteY62" fmla="*/ 6410 h 587117"/>
                <a:gd name="connsiteX63" fmla="*/ 821598 w 1911440"/>
                <a:gd name="connsiteY63" fmla="*/ 2564 h 587117"/>
                <a:gd name="connsiteX64" fmla="*/ 885686 w 1911440"/>
                <a:gd name="connsiteY64" fmla="*/ 0 h 587117"/>
                <a:gd name="connsiteX65" fmla="*/ 953617 w 1911440"/>
                <a:gd name="connsiteY65" fmla="*/ 0 h 58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11440" h="587117">
                  <a:moveTo>
                    <a:pt x="953617" y="0"/>
                  </a:moveTo>
                  <a:cubicBezTo>
                    <a:pt x="981816" y="0"/>
                    <a:pt x="1011296" y="0"/>
                    <a:pt x="1042058" y="1282"/>
                  </a:cubicBezTo>
                  <a:cubicBezTo>
                    <a:pt x="1057440" y="1282"/>
                    <a:pt x="1071539" y="2564"/>
                    <a:pt x="1086919" y="2564"/>
                  </a:cubicBezTo>
                  <a:cubicBezTo>
                    <a:pt x="1111272" y="3846"/>
                    <a:pt x="1135626" y="5127"/>
                    <a:pt x="1159979" y="6410"/>
                  </a:cubicBezTo>
                  <a:cubicBezTo>
                    <a:pt x="1192023" y="8974"/>
                    <a:pt x="1222784" y="11537"/>
                    <a:pt x="1253546" y="15383"/>
                  </a:cubicBezTo>
                  <a:cubicBezTo>
                    <a:pt x="1283027" y="19229"/>
                    <a:pt x="1313789" y="23074"/>
                    <a:pt x="1343268" y="28202"/>
                  </a:cubicBezTo>
                  <a:cubicBezTo>
                    <a:pt x="1395819" y="35894"/>
                    <a:pt x="1445808" y="46149"/>
                    <a:pt x="1493233" y="56404"/>
                  </a:cubicBezTo>
                  <a:cubicBezTo>
                    <a:pt x="1511176" y="60250"/>
                    <a:pt x="1529121" y="64096"/>
                    <a:pt x="1547066" y="67941"/>
                  </a:cubicBezTo>
                  <a:cubicBezTo>
                    <a:pt x="1579109" y="74351"/>
                    <a:pt x="1609872" y="83325"/>
                    <a:pt x="1636788" y="91016"/>
                  </a:cubicBezTo>
                  <a:cubicBezTo>
                    <a:pt x="1658577" y="97425"/>
                    <a:pt x="1677803" y="105117"/>
                    <a:pt x="1697029" y="111527"/>
                  </a:cubicBezTo>
                  <a:cubicBezTo>
                    <a:pt x="1711130" y="116654"/>
                    <a:pt x="1725229" y="123064"/>
                    <a:pt x="1736765" y="128192"/>
                  </a:cubicBezTo>
                  <a:cubicBezTo>
                    <a:pt x="1757272" y="137165"/>
                    <a:pt x="1777780" y="147420"/>
                    <a:pt x="1795725" y="157676"/>
                  </a:cubicBezTo>
                  <a:cubicBezTo>
                    <a:pt x="1813669" y="167931"/>
                    <a:pt x="1829050" y="176904"/>
                    <a:pt x="1841867" y="188442"/>
                  </a:cubicBezTo>
                  <a:cubicBezTo>
                    <a:pt x="1846994" y="192288"/>
                    <a:pt x="1852122" y="196133"/>
                    <a:pt x="1855966" y="199979"/>
                  </a:cubicBezTo>
                  <a:cubicBezTo>
                    <a:pt x="1867502" y="211516"/>
                    <a:pt x="1879038" y="221772"/>
                    <a:pt x="1889291" y="233309"/>
                  </a:cubicBezTo>
                  <a:cubicBezTo>
                    <a:pt x="1895700" y="239719"/>
                    <a:pt x="1898264" y="247410"/>
                    <a:pt x="1903392" y="255101"/>
                  </a:cubicBezTo>
                  <a:cubicBezTo>
                    <a:pt x="1909800" y="265357"/>
                    <a:pt x="1909800" y="275612"/>
                    <a:pt x="1911082" y="285867"/>
                  </a:cubicBezTo>
                  <a:cubicBezTo>
                    <a:pt x="1912363" y="289713"/>
                    <a:pt x="1909800" y="293559"/>
                    <a:pt x="1909800" y="297405"/>
                  </a:cubicBezTo>
                  <a:cubicBezTo>
                    <a:pt x="1908517" y="301251"/>
                    <a:pt x="1908517" y="303815"/>
                    <a:pt x="1907236" y="307660"/>
                  </a:cubicBezTo>
                  <a:cubicBezTo>
                    <a:pt x="1905954" y="311506"/>
                    <a:pt x="1904673" y="316634"/>
                    <a:pt x="1902109" y="320479"/>
                  </a:cubicBezTo>
                  <a:cubicBezTo>
                    <a:pt x="1895700" y="334580"/>
                    <a:pt x="1867502" y="375602"/>
                    <a:pt x="1862375" y="382011"/>
                  </a:cubicBezTo>
                  <a:cubicBezTo>
                    <a:pt x="1858530" y="387139"/>
                    <a:pt x="1788034" y="442261"/>
                    <a:pt x="1758554" y="455081"/>
                  </a:cubicBezTo>
                  <a:cubicBezTo>
                    <a:pt x="1714974" y="474309"/>
                    <a:pt x="1666269" y="490974"/>
                    <a:pt x="1609872" y="506357"/>
                  </a:cubicBezTo>
                  <a:cubicBezTo>
                    <a:pt x="1580391" y="514048"/>
                    <a:pt x="1548347" y="521740"/>
                    <a:pt x="1518868" y="528150"/>
                  </a:cubicBezTo>
                  <a:cubicBezTo>
                    <a:pt x="1479133" y="537123"/>
                    <a:pt x="1434272" y="544815"/>
                    <a:pt x="1393256" y="552506"/>
                  </a:cubicBezTo>
                  <a:cubicBezTo>
                    <a:pt x="1371467" y="556352"/>
                    <a:pt x="1347114" y="558916"/>
                    <a:pt x="1322760" y="562761"/>
                  </a:cubicBezTo>
                  <a:cubicBezTo>
                    <a:pt x="1291998" y="566608"/>
                    <a:pt x="1261236" y="570453"/>
                    <a:pt x="1230475" y="573017"/>
                  </a:cubicBezTo>
                  <a:cubicBezTo>
                    <a:pt x="1225348" y="573017"/>
                    <a:pt x="1218939" y="574299"/>
                    <a:pt x="1212531" y="574299"/>
                  </a:cubicBezTo>
                  <a:cubicBezTo>
                    <a:pt x="1198432" y="575580"/>
                    <a:pt x="1184331" y="576863"/>
                    <a:pt x="1170232" y="578144"/>
                  </a:cubicBezTo>
                  <a:cubicBezTo>
                    <a:pt x="1154852" y="579427"/>
                    <a:pt x="1136907" y="580708"/>
                    <a:pt x="1121527" y="581990"/>
                  </a:cubicBezTo>
                  <a:cubicBezTo>
                    <a:pt x="1094609" y="584554"/>
                    <a:pt x="1067693" y="584554"/>
                    <a:pt x="1039495" y="585836"/>
                  </a:cubicBezTo>
                  <a:cubicBezTo>
                    <a:pt x="994634" y="585836"/>
                    <a:pt x="948491" y="587118"/>
                    <a:pt x="903630" y="587118"/>
                  </a:cubicBezTo>
                  <a:cubicBezTo>
                    <a:pt x="867741" y="587118"/>
                    <a:pt x="830570" y="585836"/>
                    <a:pt x="795963" y="583272"/>
                  </a:cubicBezTo>
                  <a:cubicBezTo>
                    <a:pt x="781865" y="581990"/>
                    <a:pt x="767764" y="581990"/>
                    <a:pt x="754947" y="580708"/>
                  </a:cubicBezTo>
                  <a:cubicBezTo>
                    <a:pt x="735720" y="579427"/>
                    <a:pt x="716494" y="578144"/>
                    <a:pt x="697268" y="576863"/>
                  </a:cubicBezTo>
                  <a:cubicBezTo>
                    <a:pt x="680606" y="575580"/>
                    <a:pt x="663943" y="574299"/>
                    <a:pt x="647281" y="573017"/>
                  </a:cubicBezTo>
                  <a:cubicBezTo>
                    <a:pt x="621646" y="571735"/>
                    <a:pt x="597293" y="567889"/>
                    <a:pt x="574221" y="564044"/>
                  </a:cubicBezTo>
                  <a:cubicBezTo>
                    <a:pt x="512698" y="556352"/>
                    <a:pt x="455020" y="546096"/>
                    <a:pt x="398622" y="534560"/>
                  </a:cubicBezTo>
                  <a:cubicBezTo>
                    <a:pt x="366579" y="528150"/>
                    <a:pt x="337098" y="520458"/>
                    <a:pt x="308900" y="512767"/>
                  </a:cubicBezTo>
                  <a:cubicBezTo>
                    <a:pt x="273011" y="502512"/>
                    <a:pt x="242249" y="490974"/>
                    <a:pt x="215332" y="479437"/>
                  </a:cubicBezTo>
                  <a:cubicBezTo>
                    <a:pt x="201233" y="473027"/>
                    <a:pt x="185853" y="466617"/>
                    <a:pt x="171753" y="460208"/>
                  </a:cubicBezTo>
                  <a:cubicBezTo>
                    <a:pt x="148682" y="448671"/>
                    <a:pt x="124329" y="438416"/>
                    <a:pt x="105102" y="426878"/>
                  </a:cubicBezTo>
                  <a:cubicBezTo>
                    <a:pt x="85876" y="415341"/>
                    <a:pt x="69213" y="402522"/>
                    <a:pt x="53833" y="389702"/>
                  </a:cubicBezTo>
                  <a:cubicBezTo>
                    <a:pt x="42297" y="379447"/>
                    <a:pt x="33325" y="369192"/>
                    <a:pt x="24352" y="358937"/>
                  </a:cubicBezTo>
                  <a:cubicBezTo>
                    <a:pt x="20508" y="355091"/>
                    <a:pt x="16662" y="351245"/>
                    <a:pt x="14099" y="347399"/>
                  </a:cubicBezTo>
                  <a:cubicBezTo>
                    <a:pt x="8972" y="339708"/>
                    <a:pt x="3844" y="332016"/>
                    <a:pt x="2563" y="323043"/>
                  </a:cubicBezTo>
                  <a:cubicBezTo>
                    <a:pt x="1281" y="315351"/>
                    <a:pt x="0" y="307660"/>
                    <a:pt x="0" y="299968"/>
                  </a:cubicBezTo>
                  <a:cubicBezTo>
                    <a:pt x="0" y="296123"/>
                    <a:pt x="1281" y="290995"/>
                    <a:pt x="1281" y="285867"/>
                  </a:cubicBezTo>
                  <a:cubicBezTo>
                    <a:pt x="2563" y="283303"/>
                    <a:pt x="2563" y="279458"/>
                    <a:pt x="3844" y="276894"/>
                  </a:cubicBezTo>
                  <a:cubicBezTo>
                    <a:pt x="5126" y="271767"/>
                    <a:pt x="6409" y="266639"/>
                    <a:pt x="7690" y="261511"/>
                  </a:cubicBezTo>
                  <a:cubicBezTo>
                    <a:pt x="10253" y="256383"/>
                    <a:pt x="11534" y="251255"/>
                    <a:pt x="15380" y="244846"/>
                  </a:cubicBezTo>
                  <a:cubicBezTo>
                    <a:pt x="21789" y="234591"/>
                    <a:pt x="28198" y="225617"/>
                    <a:pt x="34606" y="216644"/>
                  </a:cubicBezTo>
                  <a:cubicBezTo>
                    <a:pt x="39734" y="208952"/>
                    <a:pt x="46143" y="202543"/>
                    <a:pt x="52551" y="194852"/>
                  </a:cubicBezTo>
                  <a:cubicBezTo>
                    <a:pt x="58960" y="188442"/>
                    <a:pt x="66650" y="180750"/>
                    <a:pt x="74340" y="174340"/>
                  </a:cubicBezTo>
                  <a:cubicBezTo>
                    <a:pt x="84595" y="165367"/>
                    <a:pt x="97412" y="157676"/>
                    <a:pt x="111511" y="148702"/>
                  </a:cubicBezTo>
                  <a:cubicBezTo>
                    <a:pt x="133300" y="135883"/>
                    <a:pt x="164062" y="124346"/>
                    <a:pt x="194825" y="112809"/>
                  </a:cubicBezTo>
                  <a:cubicBezTo>
                    <a:pt x="233277" y="98708"/>
                    <a:pt x="276857" y="85889"/>
                    <a:pt x="321718" y="73069"/>
                  </a:cubicBezTo>
                  <a:cubicBezTo>
                    <a:pt x="338379" y="67941"/>
                    <a:pt x="357606" y="64096"/>
                    <a:pt x="375550" y="60250"/>
                  </a:cubicBezTo>
                  <a:cubicBezTo>
                    <a:pt x="403750" y="53841"/>
                    <a:pt x="431947" y="48713"/>
                    <a:pt x="460145" y="42303"/>
                  </a:cubicBezTo>
                  <a:cubicBezTo>
                    <a:pt x="505006" y="34612"/>
                    <a:pt x="549867" y="26920"/>
                    <a:pt x="596012" y="20510"/>
                  </a:cubicBezTo>
                  <a:cubicBezTo>
                    <a:pt x="607546" y="19229"/>
                    <a:pt x="619082" y="17946"/>
                    <a:pt x="631899" y="16665"/>
                  </a:cubicBezTo>
                  <a:cubicBezTo>
                    <a:pt x="638308" y="15383"/>
                    <a:pt x="645998" y="14101"/>
                    <a:pt x="653690" y="14101"/>
                  </a:cubicBezTo>
                  <a:cubicBezTo>
                    <a:pt x="680606" y="10255"/>
                    <a:pt x="710086" y="7691"/>
                    <a:pt x="739566" y="6410"/>
                  </a:cubicBezTo>
                  <a:cubicBezTo>
                    <a:pt x="766483" y="5127"/>
                    <a:pt x="793399" y="3846"/>
                    <a:pt x="821598" y="2564"/>
                  </a:cubicBezTo>
                  <a:cubicBezTo>
                    <a:pt x="843387" y="1282"/>
                    <a:pt x="865178" y="1282"/>
                    <a:pt x="885686" y="0"/>
                  </a:cubicBezTo>
                  <a:cubicBezTo>
                    <a:pt x="908756" y="0"/>
                    <a:pt x="930547" y="0"/>
                    <a:pt x="953617" y="0"/>
                  </a:cubicBezTo>
                  <a:close/>
                </a:path>
              </a:pathLst>
            </a:custGeom>
            <a:noFill/>
            <a:ln w="27244" cap="flat">
              <a:solidFill>
                <a:srgbClr val="000000"/>
              </a:solid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DA1BB40C-C88C-C11F-00A8-3184A209791B}"/>
                </a:ext>
              </a:extLst>
            </p:cNvPr>
            <p:cNvSpPr/>
            <p:nvPr/>
          </p:nvSpPr>
          <p:spPr>
            <a:xfrm>
              <a:off x="6859985" y="4779059"/>
              <a:ext cx="3702912"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69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69" y="446288"/>
                  </a:cubicBezTo>
                  <a:cubicBezTo>
                    <a:pt x="2323805" y="446288"/>
                    <a:pt x="2369949"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4" y="1463"/>
                    <a:pt x="2271252"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50A9BA"/>
            </a:solidFill>
            <a:ln w="128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76CD847-9B9B-A1FF-8C86-18F5148DA46B}"/>
                </a:ext>
              </a:extLst>
            </p:cNvPr>
            <p:cNvSpPr/>
            <p:nvPr/>
          </p:nvSpPr>
          <p:spPr>
            <a:xfrm>
              <a:off x="6774109" y="4763676"/>
              <a:ext cx="3702912" cy="446287"/>
            </a:xfrm>
            <a:custGeom>
              <a:avLst/>
              <a:gdLst>
                <a:gd name="connsiteX0" fmla="*/ 0 w 2452200"/>
                <a:gd name="connsiteY0" fmla="*/ 343734 h 446287"/>
                <a:gd name="connsiteX1" fmla="*/ 39734 w 2452200"/>
                <a:gd name="connsiteY1" fmla="*/ 423213 h 446287"/>
                <a:gd name="connsiteX2" fmla="*/ 225587 w 2452200"/>
                <a:gd name="connsiteY2" fmla="*/ 446288 h 446287"/>
                <a:gd name="connsiteX3" fmla="*/ 2284069 w 2452200"/>
                <a:gd name="connsiteY3" fmla="*/ 446288 h 446287"/>
                <a:gd name="connsiteX4" fmla="*/ 2396863 w 2452200"/>
                <a:gd name="connsiteY4" fmla="*/ 433469 h 446287"/>
                <a:gd name="connsiteX5" fmla="*/ 2430190 w 2452200"/>
                <a:gd name="connsiteY5" fmla="*/ 383474 h 446287"/>
                <a:gd name="connsiteX6" fmla="*/ 2449416 w 2452200"/>
                <a:gd name="connsiteY6" fmla="*/ 127091 h 446287"/>
                <a:gd name="connsiteX7" fmla="*/ 2396863 w 2452200"/>
                <a:gd name="connsiteY7" fmla="*/ 24537 h 446287"/>
                <a:gd name="connsiteX8" fmla="*/ 2204602 w 2452200"/>
                <a:gd name="connsiteY8" fmla="*/ 1463 h 446287"/>
                <a:gd name="connsiteX9" fmla="*/ 152528 w 2452200"/>
                <a:gd name="connsiteY9" fmla="*/ 11718 h 446287"/>
                <a:gd name="connsiteX10" fmla="*/ 6409 w 2452200"/>
                <a:gd name="connsiteY10" fmla="*/ 34793 h 446287"/>
                <a:gd name="connsiteX11" fmla="*/ 6409 w 2452200"/>
                <a:gd name="connsiteY11" fmla="*/ 127091 h 446287"/>
                <a:gd name="connsiteX12" fmla="*/ 0 w 2452200"/>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6" y="446288"/>
                    <a:pt x="2396863" y="433469"/>
                  </a:cubicBezTo>
                  <a:cubicBezTo>
                    <a:pt x="2423781" y="420649"/>
                    <a:pt x="2430190" y="400139"/>
                    <a:pt x="2430190" y="383474"/>
                  </a:cubicBezTo>
                  <a:cubicBezTo>
                    <a:pt x="2436599" y="297586"/>
                    <a:pt x="2443008" y="211697"/>
                    <a:pt x="2449416" y="127091"/>
                  </a:cubicBezTo>
                  <a:cubicBezTo>
                    <a:pt x="2455825" y="91197"/>
                    <a:pt x="2455825" y="47612"/>
                    <a:pt x="2396863" y="24537"/>
                  </a:cubicBezTo>
                  <a:cubicBezTo>
                    <a:pt x="2344311" y="1463"/>
                    <a:pt x="2271252" y="1463"/>
                    <a:pt x="2204602" y="1463"/>
                  </a:cubicBezTo>
                  <a:cubicBezTo>
                    <a:pt x="1522714" y="-2383"/>
                    <a:pt x="834417"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31" name="Freeform 130">
              <a:extLst>
                <a:ext uri="{FF2B5EF4-FFF2-40B4-BE49-F238E27FC236}">
                  <a16:creationId xmlns:a16="http://schemas.microsoft.com/office/drawing/2014/main" id="{2C447D96-D9EB-229E-1AF0-8C9E63551E4D}"/>
                </a:ext>
              </a:extLst>
            </p:cNvPr>
            <p:cNvSpPr/>
            <p:nvPr/>
          </p:nvSpPr>
          <p:spPr>
            <a:xfrm>
              <a:off x="6052707" y="2933098"/>
              <a:ext cx="1196232"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69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69" y="446288"/>
                  </a:cubicBezTo>
                  <a:cubicBezTo>
                    <a:pt x="2323805" y="446288"/>
                    <a:pt x="2369949"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4" y="1463"/>
                    <a:pt x="2271252"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F2BCB7"/>
            </a:solidFill>
            <a:ln w="128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EB014E50-3ED0-1D28-5054-44492E7C1EFE}"/>
                </a:ext>
              </a:extLst>
            </p:cNvPr>
            <p:cNvSpPr/>
            <p:nvPr/>
          </p:nvSpPr>
          <p:spPr>
            <a:xfrm>
              <a:off x="5966830" y="2917716"/>
              <a:ext cx="1196232" cy="446287"/>
            </a:xfrm>
            <a:custGeom>
              <a:avLst/>
              <a:gdLst>
                <a:gd name="connsiteX0" fmla="*/ 0 w 2452200"/>
                <a:gd name="connsiteY0" fmla="*/ 343734 h 446287"/>
                <a:gd name="connsiteX1" fmla="*/ 39734 w 2452200"/>
                <a:gd name="connsiteY1" fmla="*/ 423213 h 446287"/>
                <a:gd name="connsiteX2" fmla="*/ 225587 w 2452200"/>
                <a:gd name="connsiteY2" fmla="*/ 446288 h 446287"/>
                <a:gd name="connsiteX3" fmla="*/ 2284069 w 2452200"/>
                <a:gd name="connsiteY3" fmla="*/ 446288 h 446287"/>
                <a:gd name="connsiteX4" fmla="*/ 2396863 w 2452200"/>
                <a:gd name="connsiteY4" fmla="*/ 433469 h 446287"/>
                <a:gd name="connsiteX5" fmla="*/ 2430190 w 2452200"/>
                <a:gd name="connsiteY5" fmla="*/ 383474 h 446287"/>
                <a:gd name="connsiteX6" fmla="*/ 2449416 w 2452200"/>
                <a:gd name="connsiteY6" fmla="*/ 127091 h 446287"/>
                <a:gd name="connsiteX7" fmla="*/ 2396863 w 2452200"/>
                <a:gd name="connsiteY7" fmla="*/ 24537 h 446287"/>
                <a:gd name="connsiteX8" fmla="*/ 2204602 w 2452200"/>
                <a:gd name="connsiteY8" fmla="*/ 1463 h 446287"/>
                <a:gd name="connsiteX9" fmla="*/ 152528 w 2452200"/>
                <a:gd name="connsiteY9" fmla="*/ 11718 h 446287"/>
                <a:gd name="connsiteX10" fmla="*/ 6409 w 2452200"/>
                <a:gd name="connsiteY10" fmla="*/ 34793 h 446287"/>
                <a:gd name="connsiteX11" fmla="*/ 6409 w 2452200"/>
                <a:gd name="connsiteY11" fmla="*/ 127091 h 446287"/>
                <a:gd name="connsiteX12" fmla="*/ 0 w 2452200"/>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6" y="446288"/>
                    <a:pt x="2396863" y="433469"/>
                  </a:cubicBezTo>
                  <a:cubicBezTo>
                    <a:pt x="2423781" y="420649"/>
                    <a:pt x="2430190" y="400139"/>
                    <a:pt x="2430190" y="383474"/>
                  </a:cubicBezTo>
                  <a:cubicBezTo>
                    <a:pt x="2436599" y="297586"/>
                    <a:pt x="2443008" y="211697"/>
                    <a:pt x="2449416" y="127091"/>
                  </a:cubicBezTo>
                  <a:cubicBezTo>
                    <a:pt x="2455825" y="91197"/>
                    <a:pt x="2455825" y="47612"/>
                    <a:pt x="2396863" y="24537"/>
                  </a:cubicBezTo>
                  <a:cubicBezTo>
                    <a:pt x="2344311"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33" name="Freeform 132">
              <a:extLst>
                <a:ext uri="{FF2B5EF4-FFF2-40B4-BE49-F238E27FC236}">
                  <a16:creationId xmlns:a16="http://schemas.microsoft.com/office/drawing/2014/main" id="{E3A7514A-CB6F-0D61-976E-F7958CB5F5B5}"/>
                </a:ext>
              </a:extLst>
            </p:cNvPr>
            <p:cNvSpPr/>
            <p:nvPr/>
          </p:nvSpPr>
          <p:spPr>
            <a:xfrm>
              <a:off x="3514630" y="1779373"/>
              <a:ext cx="3807814"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71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71" y="446288"/>
                  </a:cubicBezTo>
                  <a:cubicBezTo>
                    <a:pt x="2323805" y="446288"/>
                    <a:pt x="2369947"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2" y="1463"/>
                    <a:pt x="2271253"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FFC654"/>
            </a:solidFill>
            <a:ln w="128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5FEA7B5-667F-C04B-CB8F-0B1F7632F450}"/>
                </a:ext>
              </a:extLst>
            </p:cNvPr>
            <p:cNvSpPr/>
            <p:nvPr/>
          </p:nvSpPr>
          <p:spPr>
            <a:xfrm>
              <a:off x="3428753" y="1763990"/>
              <a:ext cx="3807811" cy="446287"/>
            </a:xfrm>
            <a:custGeom>
              <a:avLst/>
              <a:gdLst>
                <a:gd name="connsiteX0" fmla="*/ 0 w 2452198"/>
                <a:gd name="connsiteY0" fmla="*/ 343734 h 446287"/>
                <a:gd name="connsiteX1" fmla="*/ 39734 w 2452198"/>
                <a:gd name="connsiteY1" fmla="*/ 423213 h 446287"/>
                <a:gd name="connsiteX2" fmla="*/ 225587 w 2452198"/>
                <a:gd name="connsiteY2" fmla="*/ 446288 h 446287"/>
                <a:gd name="connsiteX3" fmla="*/ 2284069 w 2452198"/>
                <a:gd name="connsiteY3" fmla="*/ 446288 h 446287"/>
                <a:gd name="connsiteX4" fmla="*/ 2396863 w 2452198"/>
                <a:gd name="connsiteY4" fmla="*/ 433469 h 446287"/>
                <a:gd name="connsiteX5" fmla="*/ 2430189 w 2452198"/>
                <a:gd name="connsiteY5" fmla="*/ 383474 h 446287"/>
                <a:gd name="connsiteX6" fmla="*/ 2449415 w 2452198"/>
                <a:gd name="connsiteY6" fmla="*/ 127091 h 446287"/>
                <a:gd name="connsiteX7" fmla="*/ 2396863 w 2452198"/>
                <a:gd name="connsiteY7" fmla="*/ 24537 h 446287"/>
                <a:gd name="connsiteX8" fmla="*/ 2204602 w 2452198"/>
                <a:gd name="connsiteY8" fmla="*/ 1463 h 446287"/>
                <a:gd name="connsiteX9" fmla="*/ 152528 w 2452198"/>
                <a:gd name="connsiteY9" fmla="*/ 11718 h 446287"/>
                <a:gd name="connsiteX10" fmla="*/ 6409 w 2452198"/>
                <a:gd name="connsiteY10" fmla="*/ 34793 h 446287"/>
                <a:gd name="connsiteX11" fmla="*/ 6409 w 2452198"/>
                <a:gd name="connsiteY11" fmla="*/ 127091 h 446287"/>
                <a:gd name="connsiteX12" fmla="*/ 0 w 2452198"/>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198"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7" y="446288"/>
                    <a:pt x="2396863" y="433469"/>
                  </a:cubicBezTo>
                  <a:cubicBezTo>
                    <a:pt x="2423780" y="420649"/>
                    <a:pt x="2430189" y="400139"/>
                    <a:pt x="2430189" y="383474"/>
                  </a:cubicBezTo>
                  <a:cubicBezTo>
                    <a:pt x="2436597" y="297586"/>
                    <a:pt x="2443006" y="211697"/>
                    <a:pt x="2449415" y="127091"/>
                  </a:cubicBezTo>
                  <a:cubicBezTo>
                    <a:pt x="2455823" y="91197"/>
                    <a:pt x="2455823" y="47612"/>
                    <a:pt x="2396863" y="24537"/>
                  </a:cubicBezTo>
                  <a:cubicBezTo>
                    <a:pt x="2344312"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35" name="Freeform 134">
              <a:extLst>
                <a:ext uri="{FF2B5EF4-FFF2-40B4-BE49-F238E27FC236}">
                  <a16:creationId xmlns:a16="http://schemas.microsoft.com/office/drawing/2014/main" id="{A622191B-6791-549F-8C09-B29881D1E4EE}"/>
                </a:ext>
              </a:extLst>
            </p:cNvPr>
            <p:cNvSpPr/>
            <p:nvPr/>
          </p:nvSpPr>
          <p:spPr>
            <a:xfrm>
              <a:off x="4437487" y="3740706"/>
              <a:ext cx="1658513"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71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71" y="446288"/>
                  </a:cubicBezTo>
                  <a:cubicBezTo>
                    <a:pt x="2323805" y="446288"/>
                    <a:pt x="2369947"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2" y="1463"/>
                    <a:pt x="2271253"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6EC38D"/>
            </a:solidFill>
            <a:ln w="128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2C635AA-2769-C743-3CE8-1F0960D5C894}"/>
                </a:ext>
              </a:extLst>
            </p:cNvPr>
            <p:cNvSpPr/>
            <p:nvPr/>
          </p:nvSpPr>
          <p:spPr>
            <a:xfrm>
              <a:off x="4351611" y="3725323"/>
              <a:ext cx="1658512" cy="446287"/>
            </a:xfrm>
            <a:custGeom>
              <a:avLst/>
              <a:gdLst>
                <a:gd name="connsiteX0" fmla="*/ 0 w 2452198"/>
                <a:gd name="connsiteY0" fmla="*/ 343734 h 446287"/>
                <a:gd name="connsiteX1" fmla="*/ 39734 w 2452198"/>
                <a:gd name="connsiteY1" fmla="*/ 423213 h 446287"/>
                <a:gd name="connsiteX2" fmla="*/ 225587 w 2452198"/>
                <a:gd name="connsiteY2" fmla="*/ 446288 h 446287"/>
                <a:gd name="connsiteX3" fmla="*/ 2284069 w 2452198"/>
                <a:gd name="connsiteY3" fmla="*/ 446288 h 446287"/>
                <a:gd name="connsiteX4" fmla="*/ 2396863 w 2452198"/>
                <a:gd name="connsiteY4" fmla="*/ 433469 h 446287"/>
                <a:gd name="connsiteX5" fmla="*/ 2430189 w 2452198"/>
                <a:gd name="connsiteY5" fmla="*/ 383474 h 446287"/>
                <a:gd name="connsiteX6" fmla="*/ 2449415 w 2452198"/>
                <a:gd name="connsiteY6" fmla="*/ 127091 h 446287"/>
                <a:gd name="connsiteX7" fmla="*/ 2396863 w 2452198"/>
                <a:gd name="connsiteY7" fmla="*/ 24537 h 446287"/>
                <a:gd name="connsiteX8" fmla="*/ 2204602 w 2452198"/>
                <a:gd name="connsiteY8" fmla="*/ 1463 h 446287"/>
                <a:gd name="connsiteX9" fmla="*/ 152528 w 2452198"/>
                <a:gd name="connsiteY9" fmla="*/ 11718 h 446287"/>
                <a:gd name="connsiteX10" fmla="*/ 6409 w 2452198"/>
                <a:gd name="connsiteY10" fmla="*/ 34793 h 446287"/>
                <a:gd name="connsiteX11" fmla="*/ 6409 w 2452198"/>
                <a:gd name="connsiteY11" fmla="*/ 127091 h 446287"/>
                <a:gd name="connsiteX12" fmla="*/ 0 w 2452198"/>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198"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7" y="446288"/>
                    <a:pt x="2396863" y="433469"/>
                  </a:cubicBezTo>
                  <a:cubicBezTo>
                    <a:pt x="2423780" y="420649"/>
                    <a:pt x="2430189" y="400139"/>
                    <a:pt x="2430189" y="383474"/>
                  </a:cubicBezTo>
                  <a:cubicBezTo>
                    <a:pt x="2436597" y="297586"/>
                    <a:pt x="2443006" y="211697"/>
                    <a:pt x="2449415" y="127091"/>
                  </a:cubicBezTo>
                  <a:cubicBezTo>
                    <a:pt x="2455823" y="91197"/>
                    <a:pt x="2455823" y="47612"/>
                    <a:pt x="2396863" y="24537"/>
                  </a:cubicBezTo>
                  <a:cubicBezTo>
                    <a:pt x="2344312"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2" name="TextBox 1">
              <a:extLst>
                <a:ext uri="{FF2B5EF4-FFF2-40B4-BE49-F238E27FC236}">
                  <a16:creationId xmlns:a16="http://schemas.microsoft.com/office/drawing/2014/main" id="{4489F380-1577-A309-04F2-8D95543E1E42}"/>
                </a:ext>
              </a:extLst>
            </p:cNvPr>
            <p:cNvSpPr txBox="1"/>
            <p:nvPr/>
          </p:nvSpPr>
          <p:spPr>
            <a:xfrm>
              <a:off x="4427198" y="3806186"/>
              <a:ext cx="1764531" cy="284560"/>
            </a:xfrm>
            <a:prstGeom prst="rect">
              <a:avLst/>
            </a:prstGeom>
            <a:noFill/>
          </p:spPr>
          <p:txBody>
            <a:bodyPr wrap="square" rtlCol="0">
              <a:spAutoFit/>
            </a:bodyPr>
            <a:lstStyle/>
            <a:p>
              <a:r>
                <a:rPr lang="en-US" sz="1400" b="1" dirty="0">
                  <a:solidFill>
                    <a:srgbClr val="000000"/>
                  </a:solidFill>
                  <a:latin typeface="Calibri" panose="020F0502020204030204" pitchFamily="34" charset="0"/>
                  <a:cs typeface="Calibri" panose="020F0502020204030204" pitchFamily="34" charset="0"/>
                </a:rPr>
                <a:t>DOMICILIO FAMILIAR</a:t>
              </a:r>
            </a:p>
          </p:txBody>
        </p:sp>
        <p:sp>
          <p:nvSpPr>
            <p:cNvPr id="140" name="TextBox 139">
              <a:extLst>
                <a:ext uri="{FF2B5EF4-FFF2-40B4-BE49-F238E27FC236}">
                  <a16:creationId xmlns:a16="http://schemas.microsoft.com/office/drawing/2014/main" id="{5912E54B-5F3F-49F6-C157-AF917A18B9BF}"/>
                </a:ext>
              </a:extLst>
            </p:cNvPr>
            <p:cNvSpPr txBox="1"/>
            <p:nvPr/>
          </p:nvSpPr>
          <p:spPr>
            <a:xfrm>
              <a:off x="6069324" y="2958076"/>
              <a:ext cx="1114161" cy="34147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PERSONAS</a:t>
              </a:r>
            </a:p>
          </p:txBody>
        </p:sp>
        <p:sp>
          <p:nvSpPr>
            <p:cNvPr id="141" name="TextBox 140">
              <a:extLst>
                <a:ext uri="{FF2B5EF4-FFF2-40B4-BE49-F238E27FC236}">
                  <a16:creationId xmlns:a16="http://schemas.microsoft.com/office/drawing/2014/main" id="{A1E636FC-C8C7-5297-B4DA-6E39A7AC25E8}"/>
                </a:ext>
              </a:extLst>
            </p:cNvPr>
            <p:cNvSpPr txBox="1"/>
            <p:nvPr/>
          </p:nvSpPr>
          <p:spPr>
            <a:xfrm>
              <a:off x="6915321" y="4833554"/>
              <a:ext cx="3584515" cy="34147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GRUPOS REDES /&amp; INTERESES</a:t>
              </a:r>
            </a:p>
          </p:txBody>
        </p:sp>
        <p:sp>
          <p:nvSpPr>
            <p:cNvPr id="142" name="TextBox 141">
              <a:extLst>
                <a:ext uri="{FF2B5EF4-FFF2-40B4-BE49-F238E27FC236}">
                  <a16:creationId xmlns:a16="http://schemas.microsoft.com/office/drawing/2014/main" id="{8CCFE2B5-16BD-CA37-2A18-64C000DDC1C0}"/>
                </a:ext>
              </a:extLst>
            </p:cNvPr>
            <p:cNvSpPr txBox="1"/>
            <p:nvPr/>
          </p:nvSpPr>
          <p:spPr>
            <a:xfrm>
              <a:off x="3560015" y="1824360"/>
              <a:ext cx="3807812" cy="34147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ESPACIOS FÍSICOS Y ENTORNO</a:t>
              </a:r>
            </a:p>
          </p:txBody>
        </p:sp>
        <p:sp>
          <p:nvSpPr>
            <p:cNvPr id="143" name="Freeform 142">
              <a:extLst>
                <a:ext uri="{FF2B5EF4-FFF2-40B4-BE49-F238E27FC236}">
                  <a16:creationId xmlns:a16="http://schemas.microsoft.com/office/drawing/2014/main" id="{23CAD7BF-C53F-67C4-C97C-41A831F3B1DF}"/>
                </a:ext>
              </a:extLst>
            </p:cNvPr>
            <p:cNvSpPr/>
            <p:nvPr/>
          </p:nvSpPr>
          <p:spPr>
            <a:xfrm>
              <a:off x="2089331" y="5639400"/>
              <a:ext cx="3423474"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71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71" y="446288"/>
                  </a:cubicBezTo>
                  <a:cubicBezTo>
                    <a:pt x="2323805" y="446288"/>
                    <a:pt x="2369947"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2" y="1463"/>
                    <a:pt x="2271253"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FFC654"/>
            </a:solidFill>
            <a:ln w="128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AA2DBA77-A542-C691-5A35-593DFACCC85B}"/>
                </a:ext>
              </a:extLst>
            </p:cNvPr>
            <p:cNvSpPr/>
            <p:nvPr/>
          </p:nvSpPr>
          <p:spPr>
            <a:xfrm>
              <a:off x="2003454" y="5624017"/>
              <a:ext cx="3423471" cy="446287"/>
            </a:xfrm>
            <a:custGeom>
              <a:avLst/>
              <a:gdLst>
                <a:gd name="connsiteX0" fmla="*/ 0 w 2452198"/>
                <a:gd name="connsiteY0" fmla="*/ 343734 h 446287"/>
                <a:gd name="connsiteX1" fmla="*/ 39734 w 2452198"/>
                <a:gd name="connsiteY1" fmla="*/ 423213 h 446287"/>
                <a:gd name="connsiteX2" fmla="*/ 225587 w 2452198"/>
                <a:gd name="connsiteY2" fmla="*/ 446288 h 446287"/>
                <a:gd name="connsiteX3" fmla="*/ 2284069 w 2452198"/>
                <a:gd name="connsiteY3" fmla="*/ 446288 h 446287"/>
                <a:gd name="connsiteX4" fmla="*/ 2396863 w 2452198"/>
                <a:gd name="connsiteY4" fmla="*/ 433469 h 446287"/>
                <a:gd name="connsiteX5" fmla="*/ 2430189 w 2452198"/>
                <a:gd name="connsiteY5" fmla="*/ 383474 h 446287"/>
                <a:gd name="connsiteX6" fmla="*/ 2449415 w 2452198"/>
                <a:gd name="connsiteY6" fmla="*/ 127091 h 446287"/>
                <a:gd name="connsiteX7" fmla="*/ 2396863 w 2452198"/>
                <a:gd name="connsiteY7" fmla="*/ 24537 h 446287"/>
                <a:gd name="connsiteX8" fmla="*/ 2204602 w 2452198"/>
                <a:gd name="connsiteY8" fmla="*/ 1463 h 446287"/>
                <a:gd name="connsiteX9" fmla="*/ 152528 w 2452198"/>
                <a:gd name="connsiteY9" fmla="*/ 11718 h 446287"/>
                <a:gd name="connsiteX10" fmla="*/ 6409 w 2452198"/>
                <a:gd name="connsiteY10" fmla="*/ 34793 h 446287"/>
                <a:gd name="connsiteX11" fmla="*/ 6409 w 2452198"/>
                <a:gd name="connsiteY11" fmla="*/ 127091 h 446287"/>
                <a:gd name="connsiteX12" fmla="*/ 0 w 2452198"/>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198"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7" y="446288"/>
                    <a:pt x="2396863" y="433469"/>
                  </a:cubicBezTo>
                  <a:cubicBezTo>
                    <a:pt x="2423780" y="420649"/>
                    <a:pt x="2430189" y="400139"/>
                    <a:pt x="2430189" y="383474"/>
                  </a:cubicBezTo>
                  <a:cubicBezTo>
                    <a:pt x="2436597" y="297586"/>
                    <a:pt x="2443006" y="211697"/>
                    <a:pt x="2449415" y="127091"/>
                  </a:cubicBezTo>
                  <a:cubicBezTo>
                    <a:pt x="2455823" y="91197"/>
                    <a:pt x="2455823" y="47612"/>
                    <a:pt x="2396863" y="24537"/>
                  </a:cubicBezTo>
                  <a:cubicBezTo>
                    <a:pt x="2344312"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45" name="TextBox 144">
              <a:extLst>
                <a:ext uri="{FF2B5EF4-FFF2-40B4-BE49-F238E27FC236}">
                  <a16:creationId xmlns:a16="http://schemas.microsoft.com/office/drawing/2014/main" id="{DD6C9FE9-7865-0CD6-4DFF-144CD647F26F}"/>
                </a:ext>
              </a:extLst>
            </p:cNvPr>
            <p:cNvSpPr txBox="1"/>
            <p:nvPr/>
          </p:nvSpPr>
          <p:spPr>
            <a:xfrm>
              <a:off x="2134716" y="5684387"/>
              <a:ext cx="3807812" cy="34147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MAPA DE ACTIVOS COMUNITARIOS</a:t>
              </a:r>
            </a:p>
          </p:txBody>
        </p:sp>
      </p:grpSp>
      <p:sp>
        <p:nvSpPr>
          <p:cNvPr id="147" name="TextBox 146">
            <a:extLst>
              <a:ext uri="{FF2B5EF4-FFF2-40B4-BE49-F238E27FC236}">
                <a16:creationId xmlns:a16="http://schemas.microsoft.com/office/drawing/2014/main" id="{DAFF9C23-B20C-F781-9B1C-60597AB21F4D}"/>
              </a:ext>
            </a:extLst>
          </p:cNvPr>
          <p:cNvSpPr txBox="1"/>
          <p:nvPr/>
        </p:nvSpPr>
        <p:spPr>
          <a:xfrm>
            <a:off x="6523130" y="2147797"/>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CLICK TO TYPE</a:t>
            </a:r>
          </a:p>
        </p:txBody>
      </p:sp>
      <p:sp>
        <p:nvSpPr>
          <p:cNvPr id="148" name="TextBox 147">
            <a:extLst>
              <a:ext uri="{FF2B5EF4-FFF2-40B4-BE49-F238E27FC236}">
                <a16:creationId xmlns:a16="http://schemas.microsoft.com/office/drawing/2014/main" id="{6BB18B0B-06F7-516A-1B1B-89BA80971175}"/>
              </a:ext>
            </a:extLst>
          </p:cNvPr>
          <p:cNvSpPr txBox="1"/>
          <p:nvPr/>
        </p:nvSpPr>
        <p:spPr>
          <a:xfrm>
            <a:off x="3210880" y="2721687"/>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CLICK TO TYPE</a:t>
            </a:r>
          </a:p>
        </p:txBody>
      </p:sp>
      <p:sp>
        <p:nvSpPr>
          <p:cNvPr id="149" name="TextBox 148">
            <a:extLst>
              <a:ext uri="{FF2B5EF4-FFF2-40B4-BE49-F238E27FC236}">
                <a16:creationId xmlns:a16="http://schemas.microsoft.com/office/drawing/2014/main" id="{4F297440-18BA-75B6-F674-19E81CD77972}"/>
              </a:ext>
            </a:extLst>
          </p:cNvPr>
          <p:cNvSpPr txBox="1"/>
          <p:nvPr/>
        </p:nvSpPr>
        <p:spPr>
          <a:xfrm>
            <a:off x="6412774" y="3699372"/>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CLICK TO TYPE</a:t>
            </a:r>
          </a:p>
        </p:txBody>
      </p:sp>
      <p:sp>
        <p:nvSpPr>
          <p:cNvPr id="150" name="TextBox 149">
            <a:extLst>
              <a:ext uri="{FF2B5EF4-FFF2-40B4-BE49-F238E27FC236}">
                <a16:creationId xmlns:a16="http://schemas.microsoft.com/office/drawing/2014/main" id="{C58610E5-5FF7-F3CC-4C7B-8A1889E33E1C}"/>
              </a:ext>
            </a:extLst>
          </p:cNvPr>
          <p:cNvSpPr txBox="1"/>
          <p:nvPr/>
        </p:nvSpPr>
        <p:spPr>
          <a:xfrm>
            <a:off x="3326197" y="4912018"/>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CLICK TO TYPE</a:t>
            </a:r>
          </a:p>
        </p:txBody>
      </p:sp>
      <p:sp>
        <p:nvSpPr>
          <p:cNvPr id="151" name="TextBox 150">
            <a:extLst>
              <a:ext uri="{FF2B5EF4-FFF2-40B4-BE49-F238E27FC236}">
                <a16:creationId xmlns:a16="http://schemas.microsoft.com/office/drawing/2014/main" id="{C7507961-32E1-11E4-5AFB-3E0BA162E6A3}"/>
              </a:ext>
            </a:extLst>
          </p:cNvPr>
          <p:cNvSpPr txBox="1"/>
          <p:nvPr/>
        </p:nvSpPr>
        <p:spPr>
          <a:xfrm>
            <a:off x="5585570" y="5637944"/>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CLICK TO TYPE</a:t>
            </a:r>
          </a:p>
        </p:txBody>
      </p:sp>
    </p:spTree>
    <p:extLst>
      <p:ext uri="{BB962C8B-B14F-4D97-AF65-F5344CB8AC3E}">
        <p14:creationId xmlns:p14="http://schemas.microsoft.com/office/powerpoint/2010/main" val="37573009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D36565-A51A-7B45-9F16-452F6931C222}"/>
              </a:ext>
            </a:extLst>
          </p:cNvPr>
          <p:cNvSpPr>
            <a:spLocks noGrp="1"/>
          </p:cNvSpPr>
          <p:nvPr>
            <p:ph type="body" sz="quarter" idx="16"/>
          </p:nvPr>
        </p:nvSpPr>
        <p:spPr/>
        <p:txBody>
          <a:bodyPr/>
          <a:lstStyle/>
          <a:p>
            <a:r>
              <a:rPr lang="en-US" dirty="0" err="1"/>
              <a:t>Tema</a:t>
            </a:r>
            <a:r>
              <a:rPr lang="en-US" dirty="0"/>
              <a:t> 3 Modulo 3</a:t>
            </a:r>
          </a:p>
        </p:txBody>
      </p:sp>
      <p:sp>
        <p:nvSpPr>
          <p:cNvPr id="5" name="Text Placeholder 4">
            <a:extLst>
              <a:ext uri="{FF2B5EF4-FFF2-40B4-BE49-F238E27FC236}">
                <a16:creationId xmlns:a16="http://schemas.microsoft.com/office/drawing/2014/main" id="{B7A870B2-2CA1-3A46-A50C-75844760033D}"/>
              </a:ext>
            </a:extLst>
          </p:cNvPr>
          <p:cNvSpPr>
            <a:spLocks noGrp="1"/>
          </p:cNvSpPr>
          <p:nvPr>
            <p:ph type="body" sz="quarter" idx="17"/>
          </p:nvPr>
        </p:nvSpPr>
        <p:spPr>
          <a:xfrm>
            <a:off x="0" y="4359726"/>
            <a:ext cx="8007658" cy="992499"/>
          </a:xfrm>
        </p:spPr>
        <p:txBody>
          <a:bodyPr/>
          <a:lstStyle/>
          <a:p>
            <a:r>
              <a:rPr lang="en-US" sz="6600" dirty="0"/>
              <a:t>La </a:t>
            </a:r>
            <a:r>
              <a:rPr lang="en-US" sz="6600" dirty="0" err="1"/>
              <a:t>prescripción</a:t>
            </a:r>
            <a:r>
              <a:rPr lang="en-US" sz="6600" dirty="0"/>
              <a:t> Social </a:t>
            </a:r>
            <a:r>
              <a:rPr lang="en-US" sz="6600" dirty="0" err="1"/>
              <a:t>en</a:t>
            </a:r>
            <a:r>
              <a:rPr lang="en-US" sz="6600" dirty="0"/>
              <a:t> </a:t>
            </a:r>
            <a:r>
              <a:rPr lang="en-US" sz="6600" dirty="0" err="1"/>
              <a:t>acción</a:t>
            </a:r>
            <a:endParaRPr lang="en-US" dirty="0"/>
          </a:p>
        </p:txBody>
      </p:sp>
    </p:spTree>
    <p:extLst>
      <p:ext uri="{BB962C8B-B14F-4D97-AF65-F5344CB8AC3E}">
        <p14:creationId xmlns:p14="http://schemas.microsoft.com/office/powerpoint/2010/main" val="25412338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n-US" dirty="0"/>
              <a:t>CONTENIDOS</a:t>
            </a:r>
          </a:p>
        </p:txBody>
      </p:sp>
      <p:sp>
        <p:nvSpPr>
          <p:cNvPr id="69" name="Text Placeholder 68">
            <a:extLst>
              <a:ext uri="{FF2B5EF4-FFF2-40B4-BE49-F238E27FC236}">
                <a16:creationId xmlns:a16="http://schemas.microsoft.com/office/drawing/2014/main" id="{3712CBF0-B0BB-B842-8793-6F9F6B15737A}"/>
              </a:ext>
            </a:extLst>
          </p:cNvPr>
          <p:cNvSpPr>
            <a:spLocks noGrp="1"/>
          </p:cNvSpPr>
          <p:nvPr>
            <p:ph type="body" sz="quarter" idx="19"/>
          </p:nvPr>
        </p:nvSpPr>
        <p:spPr/>
        <p:txBody>
          <a:bodyPr/>
          <a:lstStyle/>
          <a:p>
            <a:r>
              <a:rPr lang="en-US" sz="2000" dirty="0" err="1"/>
              <a:t>Introducción</a:t>
            </a:r>
            <a:r>
              <a:rPr lang="en-US" sz="2000" dirty="0"/>
              <a:t> a la </a:t>
            </a:r>
            <a:r>
              <a:rPr lang="en-US" sz="2000" dirty="0" err="1"/>
              <a:t>prescripción</a:t>
            </a:r>
            <a:r>
              <a:rPr lang="en-US" sz="2000" dirty="0"/>
              <a:t> social </a:t>
            </a:r>
            <a:r>
              <a:rPr lang="en-US" sz="2000" dirty="0" err="1"/>
              <a:t>en</a:t>
            </a:r>
            <a:r>
              <a:rPr lang="en-US" sz="2000" dirty="0"/>
              <a:t> </a:t>
            </a:r>
            <a:r>
              <a:rPr lang="en-US" sz="2000" dirty="0" err="1"/>
              <a:t>acción</a:t>
            </a:r>
            <a:r>
              <a:rPr lang="en-US" sz="2000" dirty="0"/>
              <a:t>	</a:t>
            </a:r>
          </a:p>
        </p:txBody>
      </p:sp>
      <p:sp>
        <p:nvSpPr>
          <p:cNvPr id="71" name="Text Placeholder 70">
            <a:extLst>
              <a:ext uri="{FF2B5EF4-FFF2-40B4-BE49-F238E27FC236}">
                <a16:creationId xmlns:a16="http://schemas.microsoft.com/office/drawing/2014/main" id="{D3EDDC81-65FD-F042-8F24-5491CD392921}"/>
              </a:ext>
            </a:extLst>
          </p:cNvPr>
          <p:cNvSpPr>
            <a:spLocks noGrp="1"/>
          </p:cNvSpPr>
          <p:nvPr>
            <p:ph type="body" sz="quarter" idx="21"/>
          </p:nvPr>
        </p:nvSpPr>
        <p:spPr/>
        <p:txBody>
          <a:bodyPr/>
          <a:lstStyle/>
          <a:p>
            <a:r>
              <a:rPr lang="es-ES" sz="2000" dirty="0"/>
              <a:t>Revisión de los Módulos 1 y 2</a:t>
            </a:r>
            <a:endParaRPr lang="en-US" sz="2000" dirty="0"/>
          </a:p>
        </p:txBody>
      </p:sp>
      <p:sp>
        <p:nvSpPr>
          <p:cNvPr id="73" name="Text Placeholder 72">
            <a:extLst>
              <a:ext uri="{FF2B5EF4-FFF2-40B4-BE49-F238E27FC236}">
                <a16:creationId xmlns:a16="http://schemas.microsoft.com/office/drawing/2014/main" id="{DFF17F44-CA33-624D-A474-DA7A3ACD311A}"/>
              </a:ext>
            </a:extLst>
          </p:cNvPr>
          <p:cNvSpPr>
            <a:spLocks noGrp="1"/>
          </p:cNvSpPr>
          <p:nvPr>
            <p:ph type="body" sz="quarter" idx="23"/>
          </p:nvPr>
        </p:nvSpPr>
        <p:spPr/>
        <p:txBody>
          <a:bodyPr/>
          <a:lstStyle/>
          <a:p>
            <a:r>
              <a:rPr lang="en-US" dirty="0" err="1"/>
              <a:t>Prescripción</a:t>
            </a:r>
            <a:r>
              <a:rPr lang="en-US" dirty="0"/>
              <a:t> social </a:t>
            </a:r>
            <a:r>
              <a:rPr lang="en-US" dirty="0" err="1"/>
              <a:t>europea</a:t>
            </a:r>
            <a:r>
              <a:rPr lang="en-US" dirty="0"/>
              <a:t> </a:t>
            </a:r>
            <a:r>
              <a:rPr lang="en-US" dirty="0" err="1"/>
              <a:t>en</a:t>
            </a:r>
            <a:r>
              <a:rPr lang="en-US" dirty="0"/>
              <a:t> </a:t>
            </a:r>
            <a:r>
              <a:rPr lang="en-US" dirty="0" err="1"/>
              <a:t>acción</a:t>
            </a:r>
            <a:endParaRPr lang="en-US" dirty="0"/>
          </a:p>
          <a:p>
            <a:endParaRPr lang="en-US" dirty="0"/>
          </a:p>
        </p:txBody>
      </p:sp>
      <p:sp>
        <p:nvSpPr>
          <p:cNvPr id="68" name="Text Placeholder 67">
            <a:extLst>
              <a:ext uri="{FF2B5EF4-FFF2-40B4-BE49-F238E27FC236}">
                <a16:creationId xmlns:a16="http://schemas.microsoft.com/office/drawing/2014/main" id="{1E54137F-9A78-1243-9DBC-6F42378384D9}"/>
              </a:ext>
            </a:extLst>
          </p:cNvPr>
          <p:cNvSpPr>
            <a:spLocks noGrp="1"/>
          </p:cNvSpPr>
          <p:nvPr>
            <p:ph type="body" sz="quarter" idx="18"/>
          </p:nvPr>
        </p:nvSpPr>
        <p:spPr/>
        <p:txBody>
          <a:bodyPr/>
          <a:lstStyle/>
          <a:p>
            <a:r>
              <a:rPr lang="en-US" dirty="0">
                <a:solidFill>
                  <a:srgbClr val="FFC652"/>
                </a:solidFill>
              </a:rPr>
              <a:t>1</a:t>
            </a:r>
          </a:p>
        </p:txBody>
      </p:sp>
      <p:sp>
        <p:nvSpPr>
          <p:cNvPr id="70" name="Text Placeholder 69">
            <a:extLst>
              <a:ext uri="{FF2B5EF4-FFF2-40B4-BE49-F238E27FC236}">
                <a16:creationId xmlns:a16="http://schemas.microsoft.com/office/drawing/2014/main" id="{A11B5297-91AA-6E43-96A1-1CCB5F0EED44}"/>
              </a:ext>
            </a:extLst>
          </p:cNvPr>
          <p:cNvSpPr>
            <a:spLocks noGrp="1"/>
          </p:cNvSpPr>
          <p:nvPr>
            <p:ph type="body" sz="quarter" idx="20"/>
          </p:nvPr>
        </p:nvSpPr>
        <p:spPr/>
        <p:txBody>
          <a:bodyPr/>
          <a:lstStyle/>
          <a:p>
            <a:r>
              <a:rPr lang="en-US" dirty="0">
                <a:solidFill>
                  <a:srgbClr val="FFC652"/>
                </a:solidFill>
              </a:rPr>
              <a:t>2</a:t>
            </a:r>
          </a:p>
        </p:txBody>
      </p:sp>
      <p:sp>
        <p:nvSpPr>
          <p:cNvPr id="72" name="Text Placeholder 71">
            <a:extLst>
              <a:ext uri="{FF2B5EF4-FFF2-40B4-BE49-F238E27FC236}">
                <a16:creationId xmlns:a16="http://schemas.microsoft.com/office/drawing/2014/main" id="{41BB1296-7E83-3D4C-8CBF-BD441927F701}"/>
              </a:ext>
            </a:extLst>
          </p:cNvPr>
          <p:cNvSpPr>
            <a:spLocks noGrp="1"/>
          </p:cNvSpPr>
          <p:nvPr>
            <p:ph type="body" sz="quarter" idx="22"/>
          </p:nvPr>
        </p:nvSpPr>
        <p:spPr/>
        <p:txBody>
          <a:bodyPr/>
          <a:lstStyle/>
          <a:p>
            <a:r>
              <a:rPr lang="en-US" dirty="0">
                <a:solidFill>
                  <a:srgbClr val="FFC652"/>
                </a:solidFill>
              </a:rPr>
              <a:t>3</a:t>
            </a:r>
          </a:p>
        </p:txBody>
      </p:sp>
      <p:sp>
        <p:nvSpPr>
          <p:cNvPr id="74" name="Text Placeholder 73">
            <a:extLst>
              <a:ext uri="{FF2B5EF4-FFF2-40B4-BE49-F238E27FC236}">
                <a16:creationId xmlns:a16="http://schemas.microsoft.com/office/drawing/2014/main" id="{2393A928-B9C0-F545-9E5C-1180B28354C9}"/>
              </a:ext>
            </a:extLst>
          </p:cNvPr>
          <p:cNvSpPr>
            <a:spLocks noGrp="1"/>
          </p:cNvSpPr>
          <p:nvPr>
            <p:ph type="body" sz="quarter" idx="24"/>
          </p:nvPr>
        </p:nvSpPr>
        <p:spPr/>
        <p:txBody>
          <a:bodyPr/>
          <a:lstStyle/>
          <a:p>
            <a:r>
              <a:rPr lang="en-US" dirty="0">
                <a:solidFill>
                  <a:srgbClr val="FFC652"/>
                </a:solidFill>
              </a:rPr>
              <a:t>4</a:t>
            </a:r>
          </a:p>
        </p:txBody>
      </p:sp>
      <p:sp>
        <p:nvSpPr>
          <p:cNvPr id="76" name="Text Placeholder 75">
            <a:extLst>
              <a:ext uri="{FF2B5EF4-FFF2-40B4-BE49-F238E27FC236}">
                <a16:creationId xmlns:a16="http://schemas.microsoft.com/office/drawing/2014/main" id="{5F519ECC-8268-D94D-9FE3-8E75C4D7A0ED}"/>
              </a:ext>
            </a:extLst>
          </p:cNvPr>
          <p:cNvSpPr>
            <a:spLocks noGrp="1"/>
          </p:cNvSpPr>
          <p:nvPr>
            <p:ph type="body" sz="quarter" idx="26"/>
          </p:nvPr>
        </p:nvSpPr>
        <p:spPr/>
        <p:txBody>
          <a:bodyPr/>
          <a:lstStyle/>
          <a:p>
            <a:endParaRPr lang="en-US" dirty="0"/>
          </a:p>
          <a:p>
            <a:endParaRPr lang="en-US" dirty="0"/>
          </a:p>
        </p:txBody>
      </p:sp>
      <p:sp>
        <p:nvSpPr>
          <p:cNvPr id="77" name="Text Placeholder 76">
            <a:extLst>
              <a:ext uri="{FF2B5EF4-FFF2-40B4-BE49-F238E27FC236}">
                <a16:creationId xmlns:a16="http://schemas.microsoft.com/office/drawing/2014/main" id="{A3AF5C56-705E-C04F-B11F-32917F6947B7}"/>
              </a:ext>
            </a:extLst>
          </p:cNvPr>
          <p:cNvSpPr>
            <a:spLocks noGrp="1"/>
          </p:cNvSpPr>
          <p:nvPr>
            <p:ph type="body" sz="quarter" idx="27"/>
          </p:nvPr>
        </p:nvSpPr>
        <p:spPr>
          <a:xfrm>
            <a:off x="4299472" y="4179457"/>
            <a:ext cx="1752990" cy="930105"/>
          </a:xfrm>
        </p:spPr>
        <p:txBody>
          <a:bodyPr/>
          <a:lstStyle/>
          <a:p>
            <a:r>
              <a:rPr lang="es-ES" dirty="0"/>
              <a:t>Ejemplos de ética de la prescripción social</a:t>
            </a:r>
            <a:endParaRPr lang="en-US" dirty="0"/>
          </a:p>
        </p:txBody>
      </p:sp>
      <p:sp>
        <p:nvSpPr>
          <p:cNvPr id="78" name="Text Placeholder 77">
            <a:extLst>
              <a:ext uri="{FF2B5EF4-FFF2-40B4-BE49-F238E27FC236}">
                <a16:creationId xmlns:a16="http://schemas.microsoft.com/office/drawing/2014/main" id="{75F03B04-87CE-3B48-9D19-5581AE41E68C}"/>
              </a:ext>
            </a:extLst>
          </p:cNvPr>
          <p:cNvSpPr>
            <a:spLocks noGrp="1"/>
          </p:cNvSpPr>
          <p:nvPr>
            <p:ph type="body" sz="quarter" idx="28"/>
          </p:nvPr>
        </p:nvSpPr>
        <p:spPr/>
        <p:txBody>
          <a:bodyPr/>
          <a:lstStyle/>
          <a:p>
            <a:r>
              <a:rPr lang="en-US" dirty="0" err="1"/>
              <a:t>Módulos</a:t>
            </a:r>
            <a:r>
              <a:rPr lang="en-US" dirty="0"/>
              <a:t> de </a:t>
            </a:r>
            <a:r>
              <a:rPr lang="en-US" dirty="0" err="1"/>
              <a:t>los</a:t>
            </a:r>
            <a:r>
              <a:rPr lang="en-US" dirty="0"/>
              <a:t> </a:t>
            </a:r>
            <a:r>
              <a:rPr lang="en-US" dirty="0" err="1"/>
              <a:t>cuidados</a:t>
            </a:r>
            <a:r>
              <a:rPr lang="en-US" dirty="0"/>
              <a:t> paso a paso	</a:t>
            </a:r>
          </a:p>
          <a:p>
            <a:endParaRPr lang="en-US" dirty="0"/>
          </a:p>
        </p:txBody>
      </p:sp>
      <p:sp>
        <p:nvSpPr>
          <p:cNvPr id="79" name="Text Placeholder 78">
            <a:extLst>
              <a:ext uri="{FF2B5EF4-FFF2-40B4-BE49-F238E27FC236}">
                <a16:creationId xmlns:a16="http://schemas.microsoft.com/office/drawing/2014/main" id="{565A8138-AB87-AC49-8053-5E1085967D2F}"/>
              </a:ext>
            </a:extLst>
          </p:cNvPr>
          <p:cNvSpPr>
            <a:spLocks noGrp="1"/>
          </p:cNvSpPr>
          <p:nvPr>
            <p:ph type="body" sz="quarter" idx="29"/>
          </p:nvPr>
        </p:nvSpPr>
        <p:spPr/>
        <p:txBody>
          <a:bodyPr/>
          <a:lstStyle/>
          <a:p>
            <a:r>
              <a:rPr lang="en-US" dirty="0" err="1"/>
              <a:t>Conclusiones</a:t>
            </a:r>
            <a:r>
              <a:rPr lang="en-US" dirty="0"/>
              <a:t>. </a:t>
            </a:r>
          </a:p>
        </p:txBody>
      </p:sp>
      <p:sp>
        <p:nvSpPr>
          <p:cNvPr id="80" name="Text Placeholder 79">
            <a:extLst>
              <a:ext uri="{FF2B5EF4-FFF2-40B4-BE49-F238E27FC236}">
                <a16:creationId xmlns:a16="http://schemas.microsoft.com/office/drawing/2014/main" id="{FF24CAFE-B8B1-9F4F-AF76-03B008C37C38}"/>
              </a:ext>
            </a:extLst>
          </p:cNvPr>
          <p:cNvSpPr>
            <a:spLocks noGrp="1"/>
          </p:cNvSpPr>
          <p:nvPr>
            <p:ph type="body" sz="quarter" idx="30"/>
          </p:nvPr>
        </p:nvSpPr>
        <p:spPr/>
        <p:txBody>
          <a:bodyPr/>
          <a:lstStyle/>
          <a:p>
            <a:r>
              <a:rPr lang="en-US" dirty="0">
                <a:solidFill>
                  <a:srgbClr val="FFC652"/>
                </a:solidFill>
              </a:rPr>
              <a:t>5</a:t>
            </a:r>
          </a:p>
        </p:txBody>
      </p:sp>
      <p:sp>
        <p:nvSpPr>
          <p:cNvPr id="81" name="Text Placeholder 80">
            <a:extLst>
              <a:ext uri="{FF2B5EF4-FFF2-40B4-BE49-F238E27FC236}">
                <a16:creationId xmlns:a16="http://schemas.microsoft.com/office/drawing/2014/main" id="{49688514-1BAD-F742-BB43-2489D29AAB76}"/>
              </a:ext>
            </a:extLst>
          </p:cNvPr>
          <p:cNvSpPr>
            <a:spLocks noGrp="1"/>
          </p:cNvSpPr>
          <p:nvPr>
            <p:ph type="body" sz="quarter" idx="31"/>
          </p:nvPr>
        </p:nvSpPr>
        <p:spPr/>
        <p:txBody>
          <a:bodyPr/>
          <a:lstStyle/>
          <a:p>
            <a:r>
              <a:rPr lang="en-US" dirty="0">
                <a:solidFill>
                  <a:srgbClr val="FFC652"/>
                </a:solidFill>
              </a:rPr>
              <a:t>6</a:t>
            </a:r>
          </a:p>
        </p:txBody>
      </p:sp>
      <p:sp>
        <p:nvSpPr>
          <p:cNvPr id="82" name="Text Placeholder 81">
            <a:extLst>
              <a:ext uri="{FF2B5EF4-FFF2-40B4-BE49-F238E27FC236}">
                <a16:creationId xmlns:a16="http://schemas.microsoft.com/office/drawing/2014/main" id="{625D8B67-7501-3143-BC82-98E266B4D554}"/>
              </a:ext>
            </a:extLst>
          </p:cNvPr>
          <p:cNvSpPr>
            <a:spLocks noGrp="1"/>
          </p:cNvSpPr>
          <p:nvPr>
            <p:ph type="body" sz="quarter" idx="32"/>
          </p:nvPr>
        </p:nvSpPr>
        <p:spPr/>
        <p:txBody>
          <a:bodyPr/>
          <a:lstStyle/>
          <a:p>
            <a:r>
              <a:rPr lang="en-US" dirty="0">
                <a:solidFill>
                  <a:srgbClr val="FFC652"/>
                </a:solidFill>
              </a:rPr>
              <a:t>7</a:t>
            </a:r>
          </a:p>
        </p:txBody>
      </p:sp>
      <p:sp>
        <p:nvSpPr>
          <p:cNvPr id="83" name="Text Placeholder 82">
            <a:extLst>
              <a:ext uri="{FF2B5EF4-FFF2-40B4-BE49-F238E27FC236}">
                <a16:creationId xmlns:a16="http://schemas.microsoft.com/office/drawing/2014/main" id="{02B3D339-8BD2-9F41-82F6-9D30AEA257B8}"/>
              </a:ext>
            </a:extLst>
          </p:cNvPr>
          <p:cNvSpPr>
            <a:spLocks noGrp="1"/>
          </p:cNvSpPr>
          <p:nvPr>
            <p:ph type="body" sz="quarter" idx="33"/>
          </p:nvPr>
        </p:nvSpPr>
        <p:spPr/>
        <p:txBody>
          <a:bodyPr/>
          <a:lstStyle/>
          <a:p>
            <a:r>
              <a:rPr lang="en-US" dirty="0">
                <a:solidFill>
                  <a:srgbClr val="FFC652"/>
                </a:solidFill>
              </a:rPr>
              <a:t>8</a:t>
            </a:r>
          </a:p>
        </p:txBody>
      </p:sp>
      <p:sp>
        <p:nvSpPr>
          <p:cNvPr id="2" name="Text Placeholder 1">
            <a:extLst>
              <a:ext uri="{FF2B5EF4-FFF2-40B4-BE49-F238E27FC236}">
                <a16:creationId xmlns:a16="http://schemas.microsoft.com/office/drawing/2014/main" id="{7BB7F155-8B98-5591-B812-05E10DA368FB}"/>
              </a:ext>
            </a:extLst>
          </p:cNvPr>
          <p:cNvSpPr>
            <a:spLocks noGrp="1"/>
          </p:cNvSpPr>
          <p:nvPr>
            <p:ph type="body" sz="quarter" idx="25"/>
          </p:nvPr>
        </p:nvSpPr>
        <p:spPr>
          <a:xfrm>
            <a:off x="9393013" y="1985221"/>
            <a:ext cx="2120114" cy="930105"/>
          </a:xfrm>
        </p:spPr>
        <p:txBody>
          <a:bodyPr/>
          <a:lstStyle/>
          <a:p>
            <a:r>
              <a:rPr lang="en-GB" dirty="0" err="1"/>
              <a:t>Prescripción</a:t>
            </a:r>
            <a:r>
              <a:rPr lang="en-GB" dirty="0"/>
              <a:t> social </a:t>
            </a:r>
            <a:r>
              <a:rPr lang="en-GB" dirty="0" err="1"/>
              <a:t>dentro</a:t>
            </a:r>
            <a:r>
              <a:rPr lang="en-GB" dirty="0"/>
              <a:t> de un context </a:t>
            </a:r>
            <a:r>
              <a:rPr lang="en-GB" dirty="0" err="1"/>
              <a:t>sanitario</a:t>
            </a:r>
            <a:endParaRPr lang="en-GB" dirty="0"/>
          </a:p>
        </p:txBody>
      </p:sp>
      <p:sp>
        <p:nvSpPr>
          <p:cNvPr id="3" name="TextBox 2">
            <a:extLst>
              <a:ext uri="{FF2B5EF4-FFF2-40B4-BE49-F238E27FC236}">
                <a16:creationId xmlns:a16="http://schemas.microsoft.com/office/drawing/2014/main" id="{B065E702-B6CF-3E4C-4B0B-895BC3A89906}"/>
              </a:ext>
            </a:extLst>
          </p:cNvPr>
          <p:cNvSpPr txBox="1"/>
          <p:nvPr/>
        </p:nvSpPr>
        <p:spPr>
          <a:xfrm>
            <a:off x="1725144" y="4246037"/>
            <a:ext cx="1842755" cy="830997"/>
          </a:xfrm>
          <a:prstGeom prst="rect">
            <a:avLst/>
          </a:prstGeom>
          <a:noFill/>
        </p:spPr>
        <p:txBody>
          <a:bodyPr wrap="square" rtlCol="0">
            <a:spAutoFit/>
          </a:bodyPr>
          <a:lstStyle/>
          <a:p>
            <a:r>
              <a:rPr lang="en-GB" sz="2400" dirty="0" err="1">
                <a:latin typeface="Amatic SC" panose="00000500000000000000" pitchFamily="2" charset="-79"/>
                <a:cs typeface="Amatic SC" panose="00000500000000000000" pitchFamily="2" charset="-79"/>
              </a:rPr>
              <a:t>Coproducciones</a:t>
            </a:r>
            <a:r>
              <a:rPr lang="en-GB" sz="2400" dirty="0">
                <a:latin typeface="Amatic SC" panose="00000500000000000000" pitchFamily="2" charset="-79"/>
                <a:cs typeface="Amatic SC" panose="00000500000000000000" pitchFamily="2" charset="-79"/>
              </a:rPr>
              <a:t> </a:t>
            </a:r>
            <a:r>
              <a:rPr lang="en-GB" sz="2400" dirty="0" err="1">
                <a:latin typeface="Amatic SC" panose="00000500000000000000" pitchFamily="2" charset="-79"/>
                <a:cs typeface="Amatic SC" panose="00000500000000000000" pitchFamily="2" charset="-79"/>
              </a:rPr>
              <a:t>excepcionales</a:t>
            </a:r>
            <a:endParaRPr lang="en-GB" sz="2400"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24441372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78755-BDC6-C241-9099-14691C1EE2D9}"/>
              </a:ext>
            </a:extLst>
          </p:cNvPr>
          <p:cNvSpPr>
            <a:spLocks noGrp="1"/>
          </p:cNvSpPr>
          <p:nvPr>
            <p:ph type="body" sz="quarter" idx="16"/>
          </p:nvPr>
        </p:nvSpPr>
        <p:spPr>
          <a:xfrm>
            <a:off x="438619" y="1208453"/>
            <a:ext cx="2518175" cy="1051879"/>
          </a:xfrm>
        </p:spPr>
        <p:txBody>
          <a:bodyPr>
            <a:noAutofit/>
          </a:bodyPr>
          <a:lstStyle/>
          <a:p>
            <a:pPr algn="ctr">
              <a:lnSpc>
                <a:spcPct val="160000"/>
              </a:lnSpc>
            </a:pPr>
            <a:r>
              <a:rPr lang="en-US" sz="1400" dirty="0">
                <a:effectLst>
                  <a:outerShdw blurRad="38100" dist="38100" dir="2700000" algn="tl">
                    <a:srgbClr val="000000">
                      <a:alpha val="43137"/>
                    </a:srgbClr>
                  </a:outerShdw>
                </a:effectLst>
              </a:rPr>
              <a:t>El Proyecto Activate es </a:t>
            </a:r>
            <a:r>
              <a:rPr lang="en-US" sz="1400" dirty="0" err="1">
                <a:effectLst>
                  <a:outerShdw blurRad="38100" dist="38100" dir="2700000" algn="tl">
                    <a:srgbClr val="000000">
                      <a:alpha val="43137"/>
                    </a:srgbClr>
                  </a:outerShdw>
                </a:effectLst>
              </a:rPr>
              <a:t>el</a:t>
            </a:r>
            <a:r>
              <a:rPr lang="en-US" sz="1400" dirty="0">
                <a:effectLst>
                  <a:outerShdw blurRad="38100" dist="38100" dir="2700000" algn="tl">
                    <a:srgbClr val="000000">
                      <a:alpha val="43137"/>
                    </a:srgbClr>
                  </a:outerShdw>
                </a:effectLst>
              </a:rPr>
              <a:t> primer Proyecto </a:t>
            </a:r>
            <a:r>
              <a:rPr lang="en-US" sz="1400" dirty="0" err="1">
                <a:effectLst>
                  <a:outerShdw blurRad="38100" dist="38100" dir="2700000" algn="tl">
                    <a:srgbClr val="000000">
                      <a:alpha val="43137"/>
                    </a:srgbClr>
                  </a:outerShdw>
                </a:effectLst>
              </a:rPr>
              <a:t>Educativo</a:t>
            </a:r>
            <a:r>
              <a:rPr lang="en-US" sz="1400" dirty="0">
                <a:effectLst>
                  <a:outerShdw blurRad="38100" dist="38100" dir="2700000" algn="tl">
                    <a:srgbClr val="000000">
                      <a:alpha val="43137"/>
                    </a:srgbClr>
                  </a:outerShdw>
                </a:effectLst>
              </a:rPr>
              <a:t> </a:t>
            </a:r>
            <a:r>
              <a:rPr lang="en-US" sz="1400" dirty="0" err="1">
                <a:effectLst>
                  <a:outerShdw blurRad="38100" dist="38100" dir="2700000" algn="tl">
                    <a:srgbClr val="000000">
                      <a:alpha val="43137"/>
                    </a:srgbClr>
                  </a:outerShdw>
                </a:effectLst>
              </a:rPr>
              <a:t>dirigido</a:t>
            </a:r>
            <a:r>
              <a:rPr lang="en-US" sz="1400" dirty="0">
                <a:effectLst>
                  <a:outerShdw blurRad="38100" dist="38100" dir="2700000" algn="tl">
                    <a:srgbClr val="000000">
                      <a:alpha val="43137"/>
                    </a:srgbClr>
                  </a:outerShdw>
                </a:effectLst>
              </a:rPr>
              <a:t> a </a:t>
            </a:r>
            <a:r>
              <a:rPr lang="en-US" sz="1400" dirty="0" err="1">
                <a:effectLst>
                  <a:outerShdw blurRad="38100" dist="38100" dir="2700000" algn="tl">
                    <a:srgbClr val="000000">
                      <a:alpha val="43137"/>
                    </a:srgbClr>
                  </a:outerShdw>
                </a:effectLst>
              </a:rPr>
              <a:t>adultos</a:t>
            </a:r>
            <a:r>
              <a:rPr lang="en-US" sz="1400" dirty="0">
                <a:effectLst>
                  <a:outerShdw blurRad="38100" dist="38100" dir="2700000" algn="tl">
                    <a:srgbClr val="000000">
                      <a:alpha val="43137"/>
                    </a:srgbClr>
                  </a:outerShdw>
                </a:effectLst>
              </a:rPr>
              <a:t> </a:t>
            </a:r>
            <a:r>
              <a:rPr lang="en-US" sz="1400" dirty="0" err="1">
                <a:effectLst>
                  <a:outerShdw blurRad="38100" dist="38100" dir="2700000" algn="tl">
                    <a:srgbClr val="000000">
                      <a:alpha val="43137"/>
                    </a:srgbClr>
                  </a:outerShdw>
                </a:effectLst>
              </a:rPr>
              <a:t>dedicado</a:t>
            </a:r>
            <a:r>
              <a:rPr lang="en-US" sz="1400" dirty="0">
                <a:effectLst>
                  <a:outerShdw blurRad="38100" dist="38100" dir="2700000" algn="tl">
                    <a:srgbClr val="000000">
                      <a:alpha val="43137"/>
                    </a:srgbClr>
                  </a:outerShdw>
                </a:effectLst>
              </a:rPr>
              <a:t> a la </a:t>
            </a:r>
            <a:r>
              <a:rPr lang="en-US" sz="1400" dirty="0" err="1">
                <a:effectLst>
                  <a:outerShdw blurRad="38100" dist="38100" dir="2700000" algn="tl">
                    <a:srgbClr val="000000">
                      <a:alpha val="43137"/>
                    </a:srgbClr>
                  </a:outerShdw>
                </a:effectLst>
              </a:rPr>
              <a:t>prescripción</a:t>
            </a:r>
            <a:r>
              <a:rPr lang="en-US" sz="1400" dirty="0">
                <a:effectLst>
                  <a:outerShdw blurRad="38100" dist="38100" dir="2700000" algn="tl">
                    <a:srgbClr val="000000">
                      <a:alpha val="43137"/>
                    </a:srgbClr>
                  </a:outerShdw>
                </a:effectLst>
              </a:rPr>
              <a:t> social.</a:t>
            </a:r>
          </a:p>
        </p:txBody>
      </p:sp>
      <p:sp>
        <p:nvSpPr>
          <p:cNvPr id="4" name="Text Placeholder 3">
            <a:extLst>
              <a:ext uri="{FF2B5EF4-FFF2-40B4-BE49-F238E27FC236}">
                <a16:creationId xmlns:a16="http://schemas.microsoft.com/office/drawing/2014/main" id="{CB9824A5-2B3E-9B4C-99B9-F40DDFDE243B}"/>
              </a:ext>
            </a:extLst>
          </p:cNvPr>
          <p:cNvSpPr>
            <a:spLocks noGrp="1"/>
          </p:cNvSpPr>
          <p:nvPr>
            <p:ph type="body" sz="quarter" idx="18"/>
          </p:nvPr>
        </p:nvSpPr>
        <p:spPr/>
        <p:txBody>
          <a:bodyPr/>
          <a:lstStyle/>
          <a:p>
            <a:pPr algn="ctr"/>
            <a:r>
              <a:rPr lang="en-US" sz="3600" dirty="0">
                <a:solidFill>
                  <a:srgbClr val="51A9BA"/>
                </a:solidFill>
                <a:effectLst>
                  <a:outerShdw blurRad="38100" dist="38100" dir="2700000" algn="tl">
                    <a:srgbClr val="000000">
                      <a:alpha val="43137"/>
                    </a:srgbClr>
                  </a:outerShdw>
                </a:effectLst>
              </a:rPr>
              <a:t>Paso 03</a:t>
            </a:r>
          </a:p>
        </p:txBody>
      </p:sp>
      <p:sp>
        <p:nvSpPr>
          <p:cNvPr id="5" name="Text Placeholder 4">
            <a:extLst>
              <a:ext uri="{FF2B5EF4-FFF2-40B4-BE49-F238E27FC236}">
                <a16:creationId xmlns:a16="http://schemas.microsoft.com/office/drawing/2014/main" id="{96447904-715D-5B45-87A1-2376457CC5E9}"/>
              </a:ext>
            </a:extLst>
          </p:cNvPr>
          <p:cNvSpPr>
            <a:spLocks noGrp="1"/>
          </p:cNvSpPr>
          <p:nvPr>
            <p:ph type="body" sz="quarter" idx="19"/>
          </p:nvPr>
        </p:nvSpPr>
        <p:spPr/>
        <p:txBody>
          <a:bodyPr/>
          <a:lstStyle/>
          <a:p>
            <a:pPr algn="ctr"/>
            <a:r>
              <a:rPr lang="en-US" sz="3600" dirty="0">
                <a:solidFill>
                  <a:srgbClr val="F3BDB7"/>
                </a:solidFill>
                <a:effectLst>
                  <a:outerShdw blurRad="38100" dist="38100" dir="2700000" algn="tl">
                    <a:srgbClr val="000000">
                      <a:alpha val="43137"/>
                    </a:srgbClr>
                  </a:outerShdw>
                </a:effectLst>
              </a:rPr>
              <a:t>paso 02</a:t>
            </a:r>
          </a:p>
        </p:txBody>
      </p:sp>
      <p:sp>
        <p:nvSpPr>
          <p:cNvPr id="6" name="Text Placeholder 5">
            <a:extLst>
              <a:ext uri="{FF2B5EF4-FFF2-40B4-BE49-F238E27FC236}">
                <a16:creationId xmlns:a16="http://schemas.microsoft.com/office/drawing/2014/main" id="{5B89E384-E7F2-FC4E-B344-286643604AE6}"/>
              </a:ext>
            </a:extLst>
          </p:cNvPr>
          <p:cNvSpPr>
            <a:spLocks noGrp="1"/>
          </p:cNvSpPr>
          <p:nvPr>
            <p:ph type="body" sz="quarter" idx="20"/>
          </p:nvPr>
        </p:nvSpPr>
        <p:spPr/>
        <p:txBody>
          <a:bodyPr/>
          <a:lstStyle/>
          <a:p>
            <a:pPr algn="ctr"/>
            <a:r>
              <a:rPr lang="en-US" sz="3600" dirty="0">
                <a:solidFill>
                  <a:srgbClr val="FFC652"/>
                </a:solidFill>
                <a:effectLst>
                  <a:outerShdw blurRad="38100" dist="38100" dir="2700000" algn="tl">
                    <a:srgbClr val="000000">
                      <a:alpha val="43137"/>
                    </a:srgbClr>
                  </a:outerShdw>
                </a:effectLst>
              </a:rPr>
              <a:t>paso 01</a:t>
            </a:r>
          </a:p>
        </p:txBody>
      </p:sp>
      <p:sp>
        <p:nvSpPr>
          <p:cNvPr id="43" name="Text Placeholder 42">
            <a:extLst>
              <a:ext uri="{FF2B5EF4-FFF2-40B4-BE49-F238E27FC236}">
                <a16:creationId xmlns:a16="http://schemas.microsoft.com/office/drawing/2014/main" id="{87B017AC-EE82-C046-BE09-92231B41A4BF}"/>
              </a:ext>
            </a:extLst>
          </p:cNvPr>
          <p:cNvSpPr>
            <a:spLocks noGrp="1"/>
          </p:cNvSpPr>
          <p:nvPr>
            <p:ph type="body" sz="quarter" idx="21"/>
          </p:nvPr>
        </p:nvSpPr>
        <p:spPr>
          <a:xfrm>
            <a:off x="9333428" y="4834511"/>
            <a:ext cx="2400306" cy="711068"/>
          </a:xfrm>
        </p:spPr>
        <p:txBody>
          <a:bodyPr/>
          <a:lstStyle/>
          <a:p>
            <a:pPr algn="ctr"/>
            <a:r>
              <a:rPr lang="en-US" sz="3600" dirty="0">
                <a:solidFill>
                  <a:srgbClr val="51A9BA"/>
                </a:solidFill>
                <a:effectLst>
                  <a:outerShdw blurRad="38100" dist="38100" dir="2700000" algn="tl">
                    <a:srgbClr val="000000">
                      <a:alpha val="43137"/>
                    </a:srgbClr>
                  </a:outerShdw>
                </a:effectLst>
              </a:rPr>
              <a:t>paso 06</a:t>
            </a:r>
          </a:p>
        </p:txBody>
      </p:sp>
      <p:sp>
        <p:nvSpPr>
          <p:cNvPr id="50" name="Text Placeholder 49">
            <a:extLst>
              <a:ext uri="{FF2B5EF4-FFF2-40B4-BE49-F238E27FC236}">
                <a16:creationId xmlns:a16="http://schemas.microsoft.com/office/drawing/2014/main" id="{5FF76308-5222-4C43-83DC-9497721620E9}"/>
              </a:ext>
            </a:extLst>
          </p:cNvPr>
          <p:cNvSpPr>
            <a:spLocks noGrp="1"/>
          </p:cNvSpPr>
          <p:nvPr>
            <p:ph type="body" sz="quarter" idx="22"/>
          </p:nvPr>
        </p:nvSpPr>
        <p:spPr>
          <a:xfrm>
            <a:off x="9740665" y="2745000"/>
            <a:ext cx="1979606" cy="684000"/>
          </a:xfrm>
        </p:spPr>
        <p:txBody>
          <a:bodyPr/>
          <a:lstStyle/>
          <a:p>
            <a:pPr algn="ctr"/>
            <a:r>
              <a:rPr lang="en-US" sz="3600" dirty="0">
                <a:solidFill>
                  <a:srgbClr val="F3BDB7"/>
                </a:solidFill>
                <a:effectLst>
                  <a:outerShdw blurRad="38100" dist="38100" dir="2700000" algn="tl">
                    <a:srgbClr val="000000">
                      <a:alpha val="43137"/>
                    </a:srgbClr>
                  </a:outerShdw>
                </a:effectLst>
              </a:rPr>
              <a:t>paso 05</a:t>
            </a:r>
          </a:p>
        </p:txBody>
      </p:sp>
      <p:sp>
        <p:nvSpPr>
          <p:cNvPr id="51" name="Text Placeholder 50">
            <a:extLst>
              <a:ext uri="{FF2B5EF4-FFF2-40B4-BE49-F238E27FC236}">
                <a16:creationId xmlns:a16="http://schemas.microsoft.com/office/drawing/2014/main" id="{25A75075-AAE3-7B4E-9DEF-7DBE76CDC4E7}"/>
              </a:ext>
            </a:extLst>
          </p:cNvPr>
          <p:cNvSpPr>
            <a:spLocks noGrp="1"/>
          </p:cNvSpPr>
          <p:nvPr>
            <p:ph type="body" sz="quarter" idx="23"/>
          </p:nvPr>
        </p:nvSpPr>
        <p:spPr>
          <a:xfrm>
            <a:off x="9333429" y="430306"/>
            <a:ext cx="2400305" cy="763839"/>
          </a:xfrm>
        </p:spPr>
        <p:txBody>
          <a:bodyPr/>
          <a:lstStyle/>
          <a:p>
            <a:pPr algn="ctr"/>
            <a:r>
              <a:rPr lang="en-US" sz="3600" dirty="0">
                <a:solidFill>
                  <a:srgbClr val="FFC652"/>
                </a:solidFill>
                <a:effectLst>
                  <a:outerShdw blurRad="38100" dist="38100" dir="2700000" algn="tl">
                    <a:srgbClr val="000000">
                      <a:alpha val="43137"/>
                    </a:srgbClr>
                  </a:outerShdw>
                </a:effectLst>
              </a:rPr>
              <a:t>Paso 04</a:t>
            </a:r>
          </a:p>
        </p:txBody>
      </p:sp>
      <p:sp>
        <p:nvSpPr>
          <p:cNvPr id="52" name="Text Placeholder 51">
            <a:extLst>
              <a:ext uri="{FF2B5EF4-FFF2-40B4-BE49-F238E27FC236}">
                <a16:creationId xmlns:a16="http://schemas.microsoft.com/office/drawing/2014/main" id="{FC4477B5-E98E-4847-B8DA-20918D4E1B8A}"/>
              </a:ext>
            </a:extLst>
          </p:cNvPr>
          <p:cNvSpPr>
            <a:spLocks noGrp="1"/>
          </p:cNvSpPr>
          <p:nvPr>
            <p:ph type="body" sz="quarter" idx="24"/>
          </p:nvPr>
        </p:nvSpPr>
        <p:spPr>
          <a:xfrm>
            <a:off x="382221" y="5294438"/>
            <a:ext cx="2574573" cy="1356009"/>
          </a:xfrm>
        </p:spPr>
        <p:txBody>
          <a:bodyPr>
            <a:normAutofit fontScale="62500" lnSpcReduction="20000"/>
          </a:bodyPr>
          <a:lstStyle/>
          <a:p>
            <a:pPr algn="ctr">
              <a:lnSpc>
                <a:spcPct val="160000"/>
              </a:lnSpc>
            </a:pPr>
            <a:r>
              <a:rPr lang="es-ES" sz="2200" dirty="0">
                <a:effectLst>
                  <a:outerShdw blurRad="38100" dist="38100" dir="2700000" algn="tl">
                    <a:srgbClr val="000000">
                      <a:alpha val="43137"/>
                    </a:srgbClr>
                  </a:outerShdw>
                </a:effectLst>
              </a:rPr>
              <a:t>Tratar de mejorar los conocimientos sanitarios de los miembros más vulnerables de las comunidades.</a:t>
            </a:r>
            <a:endParaRPr lang="en-US" dirty="0"/>
          </a:p>
        </p:txBody>
      </p:sp>
      <p:sp>
        <p:nvSpPr>
          <p:cNvPr id="53" name="Text Placeholder 52">
            <a:extLst>
              <a:ext uri="{FF2B5EF4-FFF2-40B4-BE49-F238E27FC236}">
                <a16:creationId xmlns:a16="http://schemas.microsoft.com/office/drawing/2014/main" id="{7BD93146-1231-3847-95E9-F705F73BBA56}"/>
              </a:ext>
            </a:extLst>
          </p:cNvPr>
          <p:cNvSpPr>
            <a:spLocks noGrp="1"/>
          </p:cNvSpPr>
          <p:nvPr>
            <p:ph type="body" sz="quarter" idx="25"/>
          </p:nvPr>
        </p:nvSpPr>
        <p:spPr>
          <a:xfrm>
            <a:off x="382221" y="3304115"/>
            <a:ext cx="2123286" cy="985497"/>
          </a:xfrm>
        </p:spPr>
        <p:txBody>
          <a:bodyPr>
            <a:normAutofit fontScale="25000" lnSpcReduction="20000"/>
          </a:bodyPr>
          <a:lstStyle/>
          <a:p>
            <a:pPr algn="ctr">
              <a:lnSpc>
                <a:spcPct val="170000"/>
              </a:lnSpc>
            </a:pPr>
            <a:r>
              <a:rPr lang="es-ES" sz="5600" dirty="0">
                <a:effectLst>
                  <a:outerShdw blurRad="38100" dist="38100" dir="2700000" algn="tl">
                    <a:srgbClr val="000000">
                      <a:alpha val="43137"/>
                    </a:srgbClr>
                  </a:outerShdw>
                </a:effectLst>
              </a:rPr>
              <a:t>Poner en el punto de mira los objetivos de desarrollo sostenible.</a:t>
            </a:r>
            <a:endParaRPr lang="en-US" dirty="0"/>
          </a:p>
        </p:txBody>
      </p:sp>
      <p:sp>
        <p:nvSpPr>
          <p:cNvPr id="54" name="Text Placeholder 53">
            <a:extLst>
              <a:ext uri="{FF2B5EF4-FFF2-40B4-BE49-F238E27FC236}">
                <a16:creationId xmlns:a16="http://schemas.microsoft.com/office/drawing/2014/main" id="{91595EAF-6FBA-1245-9FF4-3E6872977613}"/>
              </a:ext>
            </a:extLst>
          </p:cNvPr>
          <p:cNvSpPr>
            <a:spLocks noGrp="1"/>
          </p:cNvSpPr>
          <p:nvPr>
            <p:ph type="body" sz="quarter" idx="26"/>
          </p:nvPr>
        </p:nvSpPr>
        <p:spPr>
          <a:xfrm>
            <a:off x="9329721" y="1107797"/>
            <a:ext cx="2518175" cy="1498199"/>
          </a:xfrm>
        </p:spPr>
        <p:txBody>
          <a:bodyPr>
            <a:normAutofit fontScale="25000" lnSpcReduction="20000"/>
          </a:bodyPr>
          <a:lstStyle/>
          <a:p>
            <a:pPr algn="ctr">
              <a:lnSpc>
                <a:spcPct val="170000"/>
              </a:lnSpc>
            </a:pPr>
            <a:r>
              <a:rPr lang="en-GB"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El Proyecto Activate </a:t>
            </a:r>
            <a:r>
              <a:rPr lang="en-GB" sz="5600" dirty="0" err="1">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mostrará</a:t>
            </a:r>
            <a:r>
              <a:rPr lang="en-GB"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 </a:t>
            </a:r>
            <a:r>
              <a:rPr lang="en-GB" sz="5600" dirty="0" err="1">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una</a:t>
            </a:r>
            <a:r>
              <a:rPr lang="en-GB"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 </a:t>
            </a:r>
            <a:r>
              <a:rPr lang="en-GB" sz="5600" dirty="0" err="1">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serie</a:t>
            </a:r>
            <a:r>
              <a:rPr lang="en-GB"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 de </a:t>
            </a:r>
            <a:r>
              <a:rPr lang="en-GB" sz="5600" dirty="0" err="1">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ejemplos</a:t>
            </a:r>
            <a:r>
              <a:rPr lang="en-GB"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 de </a:t>
            </a:r>
            <a:r>
              <a:rPr lang="en-GB" sz="5600" dirty="0" err="1">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prescripción</a:t>
            </a:r>
            <a:r>
              <a:rPr lang="en-GB"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 social </a:t>
            </a:r>
            <a:r>
              <a:rPr lang="en-GB" sz="5600" dirty="0" err="1">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en</a:t>
            </a:r>
            <a:r>
              <a:rPr lang="en-GB"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 </a:t>
            </a:r>
            <a:r>
              <a:rPr lang="en-GB" sz="5600" dirty="0" err="1">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acción</a:t>
            </a:r>
            <a:r>
              <a:rPr lang="en-GB"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 a </a:t>
            </a:r>
            <a:r>
              <a:rPr lang="en-GB" sz="5600" dirty="0" err="1">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través</a:t>
            </a:r>
            <a:r>
              <a:rPr lang="en-GB"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 de </a:t>
            </a:r>
            <a:r>
              <a:rPr lang="en-GB" sz="5600" dirty="0" err="1">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nuestros</a:t>
            </a:r>
            <a:r>
              <a:rPr lang="en-GB"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 </a:t>
            </a:r>
            <a:r>
              <a:rPr lang="en-GB" sz="5600" dirty="0" err="1">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socios</a:t>
            </a:r>
            <a:r>
              <a:rPr lang="en-GB"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 </a:t>
            </a:r>
            <a:endParaRPr lang="en-US" sz="5600" dirty="0">
              <a:effectLst>
                <a:outerShdw blurRad="38100" dist="38100" dir="2700000" algn="tl">
                  <a:srgbClr val="000000">
                    <a:alpha val="43137"/>
                  </a:srgbClr>
                </a:outerShdw>
              </a:effectLst>
              <a:latin typeface="Josefin Sans" pitchFamily="2" charset="0"/>
            </a:endParaRPr>
          </a:p>
          <a:p>
            <a:endParaRPr lang="en-US" dirty="0"/>
          </a:p>
        </p:txBody>
      </p:sp>
      <p:sp>
        <p:nvSpPr>
          <p:cNvPr id="55" name="Text Placeholder 54">
            <a:extLst>
              <a:ext uri="{FF2B5EF4-FFF2-40B4-BE49-F238E27FC236}">
                <a16:creationId xmlns:a16="http://schemas.microsoft.com/office/drawing/2014/main" id="{1D7BF000-8A51-D049-AADD-B3198CCEA43E}"/>
              </a:ext>
            </a:extLst>
          </p:cNvPr>
          <p:cNvSpPr>
            <a:spLocks noGrp="1"/>
          </p:cNvSpPr>
          <p:nvPr>
            <p:ph type="body" sz="quarter" idx="27"/>
          </p:nvPr>
        </p:nvSpPr>
        <p:spPr>
          <a:xfrm>
            <a:off x="9219266" y="5301005"/>
            <a:ext cx="2514468" cy="1356009"/>
          </a:xfrm>
        </p:spPr>
        <p:txBody>
          <a:bodyPr>
            <a:noAutofit/>
          </a:bodyPr>
          <a:lstStyle/>
          <a:p>
            <a:pPr algn="ctr">
              <a:lnSpc>
                <a:spcPct val="170000"/>
              </a:lnSpc>
            </a:pPr>
            <a:r>
              <a:rPr lang="en-US" sz="1300" dirty="0" err="1">
                <a:effectLst>
                  <a:outerShdw blurRad="38100" dist="38100" dir="2700000" algn="tl">
                    <a:srgbClr val="000000">
                      <a:alpha val="43137"/>
                    </a:srgbClr>
                  </a:outerShdw>
                </a:effectLst>
              </a:rPr>
              <a:t>Enfocándonos</a:t>
            </a:r>
            <a:r>
              <a:rPr lang="en-US" sz="1300" dirty="0">
                <a:effectLst>
                  <a:outerShdw blurRad="38100" dist="38100" dir="2700000" algn="tl">
                    <a:srgbClr val="000000">
                      <a:alpha val="43137"/>
                    </a:srgbClr>
                  </a:outerShdw>
                </a:effectLst>
              </a:rPr>
              <a:t> </a:t>
            </a:r>
            <a:r>
              <a:rPr lang="en-US" sz="1300" dirty="0" err="1">
                <a:effectLst>
                  <a:outerShdw blurRad="38100" dist="38100" dir="2700000" algn="tl">
                    <a:srgbClr val="000000">
                      <a:alpha val="43137"/>
                    </a:srgbClr>
                  </a:outerShdw>
                </a:effectLst>
              </a:rPr>
              <a:t>en</a:t>
            </a:r>
            <a:r>
              <a:rPr lang="en-US" sz="1300" dirty="0">
                <a:effectLst>
                  <a:outerShdw blurRad="38100" dist="38100" dir="2700000" algn="tl">
                    <a:srgbClr val="000000">
                      <a:alpha val="43137"/>
                    </a:srgbClr>
                  </a:outerShdw>
                </a:effectLst>
              </a:rPr>
              <a:t> </a:t>
            </a:r>
            <a:r>
              <a:rPr lang="en-US" sz="1300" dirty="0" err="1">
                <a:effectLst>
                  <a:outerShdw blurRad="38100" dist="38100" dir="2700000" algn="tl">
                    <a:srgbClr val="000000">
                      <a:alpha val="43137"/>
                    </a:srgbClr>
                  </a:outerShdw>
                </a:effectLst>
              </a:rPr>
              <a:t>los</a:t>
            </a:r>
            <a:r>
              <a:rPr lang="en-US" sz="1300" dirty="0">
                <a:effectLst>
                  <a:outerShdw blurRad="38100" dist="38100" dir="2700000" algn="tl">
                    <a:srgbClr val="000000">
                      <a:alpha val="43137"/>
                    </a:srgbClr>
                  </a:outerShdw>
                </a:effectLst>
              </a:rPr>
              <a:t> </a:t>
            </a:r>
            <a:r>
              <a:rPr lang="en-US" sz="1300" dirty="0" err="1">
                <a:effectLst>
                  <a:outerShdw blurRad="38100" dist="38100" dir="2700000" algn="tl">
                    <a:srgbClr val="000000">
                      <a:alpha val="43137"/>
                    </a:srgbClr>
                  </a:outerShdw>
                </a:effectLst>
              </a:rPr>
              <a:t>equipos</a:t>
            </a:r>
            <a:r>
              <a:rPr lang="en-US" sz="1300" dirty="0">
                <a:effectLst>
                  <a:outerShdw blurRad="38100" dist="38100" dir="2700000" algn="tl">
                    <a:srgbClr val="000000">
                      <a:alpha val="43137"/>
                    </a:srgbClr>
                  </a:outerShdw>
                </a:effectLst>
              </a:rPr>
              <a:t> </a:t>
            </a:r>
            <a:r>
              <a:rPr lang="en-US" sz="1300" dirty="0" err="1">
                <a:effectLst>
                  <a:outerShdw blurRad="38100" dist="38100" dir="2700000" algn="tl">
                    <a:srgbClr val="000000">
                      <a:alpha val="43137"/>
                    </a:srgbClr>
                  </a:outerShdw>
                </a:effectLst>
              </a:rPr>
              <a:t>multidisciplinares</a:t>
            </a:r>
            <a:r>
              <a:rPr lang="en-US" sz="1300" dirty="0">
                <a:effectLst>
                  <a:outerShdw blurRad="38100" dist="38100" dir="2700000" algn="tl">
                    <a:srgbClr val="000000">
                      <a:alpha val="43137"/>
                    </a:srgbClr>
                  </a:outerShdw>
                </a:effectLst>
              </a:rPr>
              <a:t>, </a:t>
            </a:r>
            <a:r>
              <a:rPr lang="en-US" sz="1300" dirty="0" err="1">
                <a:effectLst>
                  <a:outerShdw blurRad="38100" dist="38100" dir="2700000" algn="tl">
                    <a:srgbClr val="000000">
                      <a:alpha val="43137"/>
                    </a:srgbClr>
                  </a:outerShdw>
                </a:effectLst>
              </a:rPr>
              <a:t>modelos</a:t>
            </a:r>
            <a:r>
              <a:rPr lang="en-US" sz="1300" dirty="0">
                <a:effectLst>
                  <a:outerShdw blurRad="38100" dist="38100" dir="2700000" algn="tl">
                    <a:srgbClr val="000000">
                      <a:alpha val="43137"/>
                    </a:srgbClr>
                  </a:outerShdw>
                </a:effectLst>
              </a:rPr>
              <a:t> de co-</a:t>
            </a:r>
            <a:r>
              <a:rPr lang="en-US" sz="1300" dirty="0" err="1">
                <a:effectLst>
                  <a:outerShdw blurRad="38100" dist="38100" dir="2700000" algn="tl">
                    <a:srgbClr val="000000">
                      <a:alpha val="43137"/>
                    </a:srgbClr>
                  </a:outerShdw>
                </a:effectLst>
              </a:rPr>
              <a:t>producción</a:t>
            </a:r>
            <a:r>
              <a:rPr lang="en-US" sz="1300" dirty="0">
                <a:effectLst>
                  <a:outerShdw blurRad="38100" dist="38100" dir="2700000" algn="tl">
                    <a:srgbClr val="000000">
                      <a:alpha val="43137"/>
                    </a:srgbClr>
                  </a:outerShdw>
                </a:effectLst>
              </a:rPr>
              <a:t> y </a:t>
            </a:r>
            <a:r>
              <a:rPr lang="en-US" sz="1300" dirty="0" err="1">
                <a:effectLst>
                  <a:outerShdw blurRad="38100" dist="38100" dir="2700000" algn="tl">
                    <a:srgbClr val="000000">
                      <a:alpha val="43137"/>
                    </a:srgbClr>
                  </a:outerShdw>
                </a:effectLst>
              </a:rPr>
              <a:t>centrados</a:t>
            </a:r>
            <a:r>
              <a:rPr lang="en-US" sz="1300" dirty="0">
                <a:effectLst>
                  <a:outerShdw blurRad="38100" dist="38100" dir="2700000" algn="tl">
                    <a:srgbClr val="000000">
                      <a:alpha val="43137"/>
                    </a:srgbClr>
                  </a:outerShdw>
                </a:effectLst>
              </a:rPr>
              <a:t> </a:t>
            </a:r>
            <a:r>
              <a:rPr lang="en-US" sz="1300" dirty="0" err="1">
                <a:effectLst>
                  <a:outerShdw blurRad="38100" dist="38100" dir="2700000" algn="tl">
                    <a:srgbClr val="000000">
                      <a:alpha val="43137"/>
                    </a:srgbClr>
                  </a:outerShdw>
                </a:effectLst>
              </a:rPr>
              <a:t>en</a:t>
            </a:r>
            <a:r>
              <a:rPr lang="en-US" sz="1300" dirty="0">
                <a:effectLst>
                  <a:outerShdw blurRad="38100" dist="38100" dir="2700000" algn="tl">
                    <a:srgbClr val="000000">
                      <a:alpha val="43137"/>
                    </a:srgbClr>
                  </a:outerShdw>
                </a:effectLst>
              </a:rPr>
              <a:t> </a:t>
            </a:r>
            <a:r>
              <a:rPr lang="en-US" sz="1300" dirty="0" err="1">
                <a:effectLst>
                  <a:outerShdw blurRad="38100" dist="38100" dir="2700000" algn="tl">
                    <a:srgbClr val="000000">
                      <a:alpha val="43137"/>
                    </a:srgbClr>
                  </a:outerShdw>
                </a:effectLst>
              </a:rPr>
              <a:t>en</a:t>
            </a:r>
            <a:r>
              <a:rPr lang="en-US" sz="1300" dirty="0">
                <a:effectLst>
                  <a:outerShdw blurRad="38100" dist="38100" dir="2700000" algn="tl">
                    <a:srgbClr val="000000">
                      <a:alpha val="43137"/>
                    </a:srgbClr>
                  </a:outerShdw>
                </a:effectLst>
              </a:rPr>
              <a:t> </a:t>
            </a:r>
            <a:r>
              <a:rPr lang="en-US" sz="1300" dirty="0" err="1">
                <a:effectLst>
                  <a:outerShdw blurRad="38100" dist="38100" dir="2700000" algn="tl">
                    <a:srgbClr val="000000">
                      <a:alpha val="43137"/>
                    </a:srgbClr>
                  </a:outerShdw>
                </a:effectLst>
              </a:rPr>
              <a:t>el</a:t>
            </a:r>
            <a:r>
              <a:rPr lang="en-US" sz="1300" dirty="0">
                <a:effectLst>
                  <a:outerShdw blurRad="38100" dist="38100" dir="2700000" algn="tl">
                    <a:srgbClr val="000000">
                      <a:alpha val="43137"/>
                    </a:srgbClr>
                  </a:outerShdw>
                </a:effectLst>
              </a:rPr>
              <a:t> </a:t>
            </a:r>
            <a:r>
              <a:rPr lang="en-US" sz="1300" dirty="0" err="1">
                <a:effectLst>
                  <a:outerShdw blurRad="38100" dist="38100" dir="2700000" algn="tl">
                    <a:srgbClr val="000000">
                      <a:alpha val="43137"/>
                    </a:srgbClr>
                  </a:outerShdw>
                </a:effectLst>
              </a:rPr>
              <a:t>cuidado</a:t>
            </a:r>
            <a:r>
              <a:rPr lang="en-US" sz="1300" dirty="0">
                <a:effectLst>
                  <a:outerShdw blurRad="38100" dist="38100" dir="2700000" algn="tl">
                    <a:srgbClr val="000000">
                      <a:alpha val="43137"/>
                    </a:srgbClr>
                  </a:outerShdw>
                </a:effectLst>
              </a:rPr>
              <a:t> a la persona.</a:t>
            </a:r>
            <a:endParaRPr lang="en-US" sz="1300" dirty="0"/>
          </a:p>
        </p:txBody>
      </p:sp>
      <p:sp>
        <p:nvSpPr>
          <p:cNvPr id="56" name="Text Placeholder 55">
            <a:extLst>
              <a:ext uri="{FF2B5EF4-FFF2-40B4-BE49-F238E27FC236}">
                <a16:creationId xmlns:a16="http://schemas.microsoft.com/office/drawing/2014/main" id="{B62B0852-B02B-B045-B9A0-AF26EF2626C5}"/>
              </a:ext>
            </a:extLst>
          </p:cNvPr>
          <p:cNvSpPr>
            <a:spLocks noGrp="1"/>
          </p:cNvSpPr>
          <p:nvPr>
            <p:ph type="body" sz="quarter" idx="28"/>
          </p:nvPr>
        </p:nvSpPr>
        <p:spPr>
          <a:xfrm>
            <a:off x="9345776" y="3404221"/>
            <a:ext cx="2518175" cy="1343133"/>
          </a:xfrm>
        </p:spPr>
        <p:txBody>
          <a:bodyPr>
            <a:noAutofit/>
          </a:bodyPr>
          <a:lstStyle/>
          <a:p>
            <a:pPr algn="ctr">
              <a:lnSpc>
                <a:spcPct val="150000"/>
              </a:lnSpc>
            </a:pPr>
            <a:r>
              <a:rPr lang="en-US" sz="1400" dirty="0" err="1">
                <a:effectLst>
                  <a:outerShdw blurRad="38100" dist="38100" dir="2700000" algn="tl">
                    <a:srgbClr val="000000">
                      <a:alpha val="43137"/>
                    </a:srgbClr>
                  </a:outerShdw>
                </a:effectLst>
              </a:rPr>
              <a:t>Modelos</a:t>
            </a:r>
            <a:r>
              <a:rPr lang="en-US" sz="1400" dirty="0">
                <a:effectLst>
                  <a:outerShdw blurRad="38100" dist="38100" dir="2700000" algn="tl">
                    <a:srgbClr val="000000">
                      <a:alpha val="43137"/>
                    </a:srgbClr>
                  </a:outerShdw>
                </a:effectLst>
              </a:rPr>
              <a:t> de </a:t>
            </a:r>
            <a:r>
              <a:rPr lang="en-US" sz="1400" dirty="0" err="1">
                <a:effectLst>
                  <a:outerShdw blurRad="38100" dist="38100" dir="2700000" algn="tl">
                    <a:srgbClr val="000000">
                      <a:alpha val="43137"/>
                    </a:srgbClr>
                  </a:outerShdw>
                </a:effectLst>
              </a:rPr>
              <a:t>prescripción</a:t>
            </a:r>
            <a:r>
              <a:rPr lang="en-US" sz="1400" dirty="0">
                <a:effectLst>
                  <a:outerShdw blurRad="38100" dist="38100" dir="2700000" algn="tl">
                    <a:srgbClr val="000000">
                      <a:alpha val="43137"/>
                    </a:srgbClr>
                  </a:outerShdw>
                </a:effectLst>
              </a:rPr>
              <a:t> social </a:t>
            </a:r>
            <a:r>
              <a:rPr lang="en-US" sz="1400" dirty="0" err="1">
                <a:effectLst>
                  <a:outerShdw blurRad="38100" dist="38100" dir="2700000" algn="tl">
                    <a:srgbClr val="000000">
                      <a:alpha val="43137"/>
                    </a:srgbClr>
                  </a:outerShdw>
                </a:effectLst>
              </a:rPr>
              <a:t>formales</a:t>
            </a:r>
            <a:r>
              <a:rPr lang="en-US" sz="1400" dirty="0">
                <a:effectLst>
                  <a:outerShdw blurRad="38100" dist="38100" dir="2700000" algn="tl">
                    <a:srgbClr val="000000">
                      <a:alpha val="43137"/>
                    </a:srgbClr>
                  </a:outerShdw>
                </a:effectLst>
              </a:rPr>
              <a:t> e </a:t>
            </a:r>
            <a:r>
              <a:rPr lang="en-US" sz="1400" dirty="0" err="1">
                <a:effectLst>
                  <a:outerShdw blurRad="38100" dist="38100" dir="2700000" algn="tl">
                    <a:srgbClr val="000000">
                      <a:alpha val="43137"/>
                    </a:srgbClr>
                  </a:outerShdw>
                </a:effectLst>
              </a:rPr>
              <a:t>informales</a:t>
            </a:r>
            <a:r>
              <a:rPr lang="en-US" sz="1400" dirty="0">
                <a:effectLst>
                  <a:outerShdw blurRad="38100" dist="38100" dir="2700000" algn="tl">
                    <a:srgbClr val="000000">
                      <a:alpha val="43137"/>
                    </a:srgbClr>
                  </a:outerShdw>
                </a:effectLst>
              </a:rPr>
              <a:t>, </a:t>
            </a:r>
            <a:r>
              <a:rPr lang="en-US" sz="1400" dirty="0" err="1">
                <a:effectLst>
                  <a:outerShdw blurRad="38100" dist="38100" dir="2700000" algn="tl">
                    <a:srgbClr val="000000">
                      <a:alpha val="43137"/>
                    </a:srgbClr>
                  </a:outerShdw>
                </a:effectLst>
              </a:rPr>
              <a:t>explorando</a:t>
            </a:r>
            <a:r>
              <a:rPr lang="en-US" sz="1400" dirty="0">
                <a:effectLst>
                  <a:outerShdw blurRad="38100" dist="38100" dir="2700000" algn="tl">
                    <a:srgbClr val="000000">
                      <a:alpha val="43137"/>
                    </a:srgbClr>
                  </a:outerShdw>
                </a:effectLst>
              </a:rPr>
              <a:t> </a:t>
            </a:r>
            <a:r>
              <a:rPr lang="en-US" sz="1400" dirty="0" err="1">
                <a:effectLst>
                  <a:outerShdw blurRad="38100" dist="38100" dir="2700000" algn="tl">
                    <a:srgbClr val="000000">
                      <a:alpha val="43137"/>
                    </a:srgbClr>
                  </a:outerShdw>
                </a:effectLst>
              </a:rPr>
              <a:t>una</a:t>
            </a:r>
            <a:r>
              <a:rPr lang="en-US" sz="1400" dirty="0">
                <a:effectLst>
                  <a:outerShdw blurRad="38100" dist="38100" dir="2700000" algn="tl">
                    <a:srgbClr val="000000">
                      <a:alpha val="43137"/>
                    </a:srgbClr>
                  </a:outerShdw>
                </a:effectLst>
              </a:rPr>
              <a:t> </a:t>
            </a:r>
            <a:r>
              <a:rPr lang="en-US" sz="1400" dirty="0" err="1">
                <a:effectLst>
                  <a:outerShdw blurRad="38100" dist="38100" dir="2700000" algn="tl">
                    <a:srgbClr val="000000">
                      <a:alpha val="43137"/>
                    </a:srgbClr>
                  </a:outerShdw>
                </a:effectLst>
              </a:rPr>
              <a:t>serie</a:t>
            </a:r>
            <a:r>
              <a:rPr lang="en-US" sz="1400" dirty="0">
                <a:effectLst>
                  <a:outerShdw blurRad="38100" dist="38100" dir="2700000" algn="tl">
                    <a:srgbClr val="000000">
                      <a:alpha val="43137"/>
                    </a:srgbClr>
                  </a:outerShdw>
                </a:effectLst>
              </a:rPr>
              <a:t> de </a:t>
            </a:r>
            <a:r>
              <a:rPr lang="en-US" sz="1400" dirty="0" err="1">
                <a:effectLst>
                  <a:outerShdw blurRad="38100" dist="38100" dir="2700000" algn="tl">
                    <a:srgbClr val="000000">
                      <a:alpha val="43137"/>
                    </a:srgbClr>
                  </a:outerShdw>
                </a:effectLst>
              </a:rPr>
              <a:t>ejemplo</a:t>
            </a:r>
            <a:r>
              <a:rPr lang="en-US" sz="1400" dirty="0">
                <a:effectLst>
                  <a:outerShdw blurRad="38100" dist="38100" dir="2700000" algn="tl">
                    <a:srgbClr val="000000">
                      <a:alpha val="43137"/>
                    </a:srgbClr>
                  </a:outerShdw>
                </a:effectLst>
              </a:rPr>
              <a:t> a </a:t>
            </a:r>
            <a:r>
              <a:rPr lang="en-US" sz="1400" dirty="0" err="1">
                <a:effectLst>
                  <a:outerShdw blurRad="38100" dist="38100" dir="2700000" algn="tl">
                    <a:srgbClr val="000000">
                      <a:alpha val="43137"/>
                    </a:srgbClr>
                  </a:outerShdw>
                </a:effectLst>
              </a:rPr>
              <a:t>menor</a:t>
            </a:r>
            <a:r>
              <a:rPr lang="en-US" sz="1400" dirty="0">
                <a:effectLst>
                  <a:outerShdw blurRad="38100" dist="38100" dir="2700000" algn="tl">
                    <a:srgbClr val="000000">
                      <a:alpha val="43137"/>
                    </a:srgbClr>
                  </a:outerShdw>
                </a:effectLst>
              </a:rPr>
              <a:t> </a:t>
            </a:r>
            <a:r>
              <a:rPr lang="en-US" sz="1400" dirty="0" err="1">
                <a:effectLst>
                  <a:outerShdw blurRad="38100" dist="38100" dir="2700000" algn="tl">
                    <a:srgbClr val="000000">
                      <a:alpha val="43137"/>
                    </a:srgbClr>
                  </a:outerShdw>
                </a:effectLst>
              </a:rPr>
              <a:t>escala</a:t>
            </a:r>
            <a:r>
              <a:rPr lang="en-US" sz="1400" dirty="0">
                <a:effectLst>
                  <a:outerShdw blurRad="38100" dist="38100" dir="2700000" algn="tl">
                    <a:srgbClr val="000000">
                      <a:alpha val="43137"/>
                    </a:srgbClr>
                  </a:outerShdw>
                </a:effectLst>
              </a:rPr>
              <a:t>.</a:t>
            </a:r>
          </a:p>
        </p:txBody>
      </p:sp>
      <p:sp>
        <p:nvSpPr>
          <p:cNvPr id="62" name="Freeform 61">
            <a:extLst>
              <a:ext uri="{FF2B5EF4-FFF2-40B4-BE49-F238E27FC236}">
                <a16:creationId xmlns:a16="http://schemas.microsoft.com/office/drawing/2014/main" id="{D255C4AE-DB93-ED4F-843A-D5944B747FC4}"/>
              </a:ext>
            </a:extLst>
          </p:cNvPr>
          <p:cNvSpPr>
            <a:spLocks noEditPoints="1"/>
          </p:cNvSpPr>
          <p:nvPr/>
        </p:nvSpPr>
        <p:spPr bwMode="auto">
          <a:xfrm>
            <a:off x="8629372" y="810934"/>
            <a:ext cx="522288" cy="296863"/>
          </a:xfrm>
          <a:custGeom>
            <a:avLst/>
            <a:gdLst>
              <a:gd name="T0" fmla="*/ 137 w 137"/>
              <a:gd name="T1" fmla="*/ 77 h 78"/>
              <a:gd name="T2" fmla="*/ 1 w 137"/>
              <a:gd name="T3" fmla="*/ 78 h 78"/>
              <a:gd name="T4" fmla="*/ 0 w 137"/>
              <a:gd name="T5" fmla="*/ 1 h 78"/>
              <a:gd name="T6" fmla="*/ 135 w 137"/>
              <a:gd name="T7" fmla="*/ 0 h 78"/>
              <a:gd name="T8" fmla="*/ 137 w 137"/>
              <a:gd name="T9" fmla="*/ 77 h 78"/>
              <a:gd name="T10" fmla="*/ 1 w 137"/>
              <a:gd name="T11" fmla="*/ 1 h 78"/>
              <a:gd name="T12" fmla="*/ 64 w 137"/>
              <a:gd name="T13" fmla="*/ 43 h 78"/>
              <a:gd name="T14" fmla="*/ 70 w 137"/>
              <a:gd name="T15" fmla="*/ 45 h 78"/>
              <a:gd name="T16" fmla="*/ 75 w 137"/>
              <a:gd name="T17" fmla="*/ 43 h 78"/>
              <a:gd name="T18" fmla="*/ 135 w 137"/>
              <a:gd name="T19" fmla="*/ 0 h 78"/>
              <a:gd name="T20" fmla="*/ 17 w 137"/>
              <a:gd name="T21" fmla="*/ 56 h 78"/>
              <a:gd name="T22" fmla="*/ 51 w 137"/>
              <a:gd name="T23" fmla="*/ 35 h 78"/>
              <a:gd name="T24" fmla="*/ 120 w 137"/>
              <a:gd name="T25" fmla="*/ 57 h 78"/>
              <a:gd name="T26" fmla="*/ 86 w 137"/>
              <a:gd name="T2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78">
                <a:moveTo>
                  <a:pt x="137" y="77"/>
                </a:moveTo>
                <a:cubicBezTo>
                  <a:pt x="91" y="77"/>
                  <a:pt x="46" y="77"/>
                  <a:pt x="1" y="78"/>
                </a:cubicBezTo>
                <a:cubicBezTo>
                  <a:pt x="0" y="52"/>
                  <a:pt x="0" y="26"/>
                  <a:pt x="0" y="1"/>
                </a:cubicBezTo>
                <a:cubicBezTo>
                  <a:pt x="45" y="1"/>
                  <a:pt x="90" y="0"/>
                  <a:pt x="135" y="0"/>
                </a:cubicBezTo>
                <a:cubicBezTo>
                  <a:pt x="136" y="26"/>
                  <a:pt x="137" y="51"/>
                  <a:pt x="137" y="77"/>
                </a:cubicBezTo>
                <a:close/>
                <a:moveTo>
                  <a:pt x="1" y="1"/>
                </a:moveTo>
                <a:cubicBezTo>
                  <a:pt x="21" y="15"/>
                  <a:pt x="43" y="29"/>
                  <a:pt x="64" y="43"/>
                </a:cubicBezTo>
                <a:cubicBezTo>
                  <a:pt x="66" y="44"/>
                  <a:pt x="68" y="45"/>
                  <a:pt x="70" y="45"/>
                </a:cubicBezTo>
                <a:cubicBezTo>
                  <a:pt x="72" y="45"/>
                  <a:pt x="73" y="44"/>
                  <a:pt x="75" y="43"/>
                </a:cubicBezTo>
                <a:cubicBezTo>
                  <a:pt x="95" y="29"/>
                  <a:pt x="115" y="15"/>
                  <a:pt x="135" y="0"/>
                </a:cubicBezTo>
                <a:moveTo>
                  <a:pt x="17" y="56"/>
                </a:moveTo>
                <a:cubicBezTo>
                  <a:pt x="28" y="49"/>
                  <a:pt x="40" y="42"/>
                  <a:pt x="51" y="35"/>
                </a:cubicBezTo>
                <a:moveTo>
                  <a:pt x="120" y="57"/>
                </a:moveTo>
                <a:cubicBezTo>
                  <a:pt x="109" y="48"/>
                  <a:pt x="99" y="41"/>
                  <a:pt x="86" y="35"/>
                </a:cubicBezTo>
              </a:path>
            </a:pathLst>
          </a:custGeom>
          <a:solidFill>
            <a:srgbClr val="FFC652"/>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3" name="Freeform 62">
            <a:extLst>
              <a:ext uri="{FF2B5EF4-FFF2-40B4-BE49-F238E27FC236}">
                <a16:creationId xmlns:a16="http://schemas.microsoft.com/office/drawing/2014/main" id="{977E326C-86FE-9B4B-BBF4-FB5CF27EC4B6}"/>
              </a:ext>
            </a:extLst>
          </p:cNvPr>
          <p:cNvSpPr>
            <a:spLocks noEditPoints="1"/>
          </p:cNvSpPr>
          <p:nvPr/>
        </p:nvSpPr>
        <p:spPr bwMode="auto">
          <a:xfrm>
            <a:off x="3124276" y="4558498"/>
            <a:ext cx="404813" cy="696913"/>
          </a:xfrm>
          <a:custGeom>
            <a:avLst/>
            <a:gdLst>
              <a:gd name="T0" fmla="*/ 27 w 106"/>
              <a:gd name="T1" fmla="*/ 37 h 183"/>
              <a:gd name="T2" fmla="*/ 50 w 106"/>
              <a:gd name="T3" fmla="*/ 1 h 183"/>
              <a:gd name="T4" fmla="*/ 53 w 106"/>
              <a:gd name="T5" fmla="*/ 0 h 183"/>
              <a:gd name="T6" fmla="*/ 56 w 106"/>
              <a:gd name="T7" fmla="*/ 1 h 183"/>
              <a:gd name="T8" fmla="*/ 78 w 106"/>
              <a:gd name="T9" fmla="*/ 37 h 183"/>
              <a:gd name="T10" fmla="*/ 25 w 106"/>
              <a:gd name="T11" fmla="*/ 38 h 183"/>
              <a:gd name="T12" fmla="*/ 18 w 106"/>
              <a:gd name="T13" fmla="*/ 80 h 183"/>
              <a:gd name="T14" fmla="*/ 20 w 106"/>
              <a:gd name="T15" fmla="*/ 100 h 183"/>
              <a:gd name="T16" fmla="*/ 24 w 106"/>
              <a:gd name="T17" fmla="*/ 119 h 183"/>
              <a:gd name="T18" fmla="*/ 31 w 106"/>
              <a:gd name="T19" fmla="*/ 134 h 183"/>
              <a:gd name="T20" fmla="*/ 76 w 106"/>
              <a:gd name="T21" fmla="*/ 134 h 183"/>
              <a:gd name="T22" fmla="*/ 80 w 106"/>
              <a:gd name="T23" fmla="*/ 125 h 183"/>
              <a:gd name="T24" fmla="*/ 82 w 106"/>
              <a:gd name="T25" fmla="*/ 118 h 183"/>
              <a:gd name="T26" fmla="*/ 86 w 106"/>
              <a:gd name="T27" fmla="*/ 103 h 183"/>
              <a:gd name="T28" fmla="*/ 88 w 106"/>
              <a:gd name="T29" fmla="*/ 91 h 183"/>
              <a:gd name="T30" fmla="*/ 81 w 106"/>
              <a:gd name="T31" fmla="*/ 37 h 183"/>
              <a:gd name="T32" fmla="*/ 25 w 106"/>
              <a:gd name="T33" fmla="*/ 38 h 183"/>
              <a:gd name="T34" fmla="*/ 24 w 106"/>
              <a:gd name="T35" fmla="*/ 119 h 183"/>
              <a:gd name="T36" fmla="*/ 20 w 106"/>
              <a:gd name="T37" fmla="*/ 100 h 183"/>
              <a:gd name="T38" fmla="*/ 18 w 106"/>
              <a:gd name="T39" fmla="*/ 83 h 183"/>
              <a:gd name="T40" fmla="*/ 18 w 106"/>
              <a:gd name="T41" fmla="*/ 82 h 183"/>
              <a:gd name="T42" fmla="*/ 2 w 106"/>
              <a:gd name="T43" fmla="*/ 115 h 183"/>
              <a:gd name="T44" fmla="*/ 5 w 106"/>
              <a:gd name="T45" fmla="*/ 151 h 183"/>
              <a:gd name="T46" fmla="*/ 26 w 106"/>
              <a:gd name="T47" fmla="*/ 137 h 183"/>
              <a:gd name="T48" fmla="*/ 31 w 106"/>
              <a:gd name="T49" fmla="*/ 134 h 183"/>
              <a:gd name="T50" fmla="*/ 24 w 106"/>
              <a:gd name="T51" fmla="*/ 119 h 183"/>
              <a:gd name="T52" fmla="*/ 105 w 106"/>
              <a:gd name="T53" fmla="*/ 118 h 183"/>
              <a:gd name="T54" fmla="*/ 94 w 106"/>
              <a:gd name="T55" fmla="*/ 88 h 183"/>
              <a:gd name="T56" fmla="*/ 88 w 106"/>
              <a:gd name="T57" fmla="*/ 82 h 183"/>
              <a:gd name="T58" fmla="*/ 86 w 106"/>
              <a:gd name="T59" fmla="*/ 103 h 183"/>
              <a:gd name="T60" fmla="*/ 82 w 106"/>
              <a:gd name="T61" fmla="*/ 118 h 183"/>
              <a:gd name="T62" fmla="*/ 80 w 106"/>
              <a:gd name="T63" fmla="*/ 125 h 183"/>
              <a:gd name="T64" fmla="*/ 76 w 106"/>
              <a:gd name="T65" fmla="*/ 134 h 183"/>
              <a:gd name="T66" fmla="*/ 77 w 106"/>
              <a:gd name="T67" fmla="*/ 135 h 183"/>
              <a:gd name="T68" fmla="*/ 101 w 106"/>
              <a:gd name="T69" fmla="*/ 151 h 183"/>
              <a:gd name="T70" fmla="*/ 105 w 106"/>
              <a:gd name="T71" fmla="*/ 118 h 183"/>
              <a:gd name="T72" fmla="*/ 66 w 106"/>
              <a:gd name="T73" fmla="*/ 57 h 183"/>
              <a:gd name="T74" fmla="*/ 40 w 106"/>
              <a:gd name="T75" fmla="*/ 57 h 183"/>
              <a:gd name="T76" fmla="*/ 42 w 106"/>
              <a:gd name="T77" fmla="*/ 83 h 183"/>
              <a:gd name="T78" fmla="*/ 67 w 106"/>
              <a:gd name="T79" fmla="*/ 81 h 183"/>
              <a:gd name="T80" fmla="*/ 66 w 106"/>
              <a:gd name="T81" fmla="*/ 57 h 183"/>
              <a:gd name="T82" fmla="*/ 69 w 106"/>
              <a:gd name="T83" fmla="*/ 146 h 183"/>
              <a:gd name="T84" fmla="*/ 35 w 106"/>
              <a:gd name="T85" fmla="*/ 146 h 183"/>
              <a:gd name="T86" fmla="*/ 37 w 106"/>
              <a:gd name="T87" fmla="*/ 160 h 183"/>
              <a:gd name="T88" fmla="*/ 51 w 106"/>
              <a:gd name="T89" fmla="*/ 182 h 183"/>
              <a:gd name="T90" fmla="*/ 53 w 106"/>
              <a:gd name="T91" fmla="*/ 183 h 183"/>
              <a:gd name="T92" fmla="*/ 54 w 106"/>
              <a:gd name="T93" fmla="*/ 182 h 183"/>
              <a:gd name="T94" fmla="*/ 69 w 106"/>
              <a:gd name="T9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83">
                <a:moveTo>
                  <a:pt x="27" y="37"/>
                </a:moveTo>
                <a:cubicBezTo>
                  <a:pt x="30" y="23"/>
                  <a:pt x="39" y="9"/>
                  <a:pt x="50" y="1"/>
                </a:cubicBezTo>
                <a:cubicBezTo>
                  <a:pt x="51" y="1"/>
                  <a:pt x="52" y="0"/>
                  <a:pt x="53" y="0"/>
                </a:cubicBezTo>
                <a:cubicBezTo>
                  <a:pt x="54" y="0"/>
                  <a:pt x="55" y="1"/>
                  <a:pt x="56" y="1"/>
                </a:cubicBezTo>
                <a:cubicBezTo>
                  <a:pt x="67" y="10"/>
                  <a:pt x="75" y="23"/>
                  <a:pt x="78" y="37"/>
                </a:cubicBezTo>
                <a:moveTo>
                  <a:pt x="25" y="38"/>
                </a:moveTo>
                <a:cubicBezTo>
                  <a:pt x="20" y="56"/>
                  <a:pt x="17" y="61"/>
                  <a:pt x="18" y="80"/>
                </a:cubicBezTo>
                <a:cubicBezTo>
                  <a:pt x="18" y="87"/>
                  <a:pt x="19" y="93"/>
                  <a:pt x="20" y="100"/>
                </a:cubicBezTo>
                <a:cubicBezTo>
                  <a:pt x="21" y="106"/>
                  <a:pt x="22" y="113"/>
                  <a:pt x="24" y="119"/>
                </a:cubicBezTo>
                <a:cubicBezTo>
                  <a:pt x="26" y="124"/>
                  <a:pt x="28" y="129"/>
                  <a:pt x="31" y="134"/>
                </a:cubicBezTo>
                <a:cubicBezTo>
                  <a:pt x="46" y="136"/>
                  <a:pt x="61" y="136"/>
                  <a:pt x="76" y="134"/>
                </a:cubicBezTo>
                <a:cubicBezTo>
                  <a:pt x="77" y="134"/>
                  <a:pt x="80" y="126"/>
                  <a:pt x="80" y="125"/>
                </a:cubicBezTo>
                <a:cubicBezTo>
                  <a:pt x="81" y="122"/>
                  <a:pt x="82" y="120"/>
                  <a:pt x="82" y="118"/>
                </a:cubicBezTo>
                <a:cubicBezTo>
                  <a:pt x="84" y="113"/>
                  <a:pt x="85" y="108"/>
                  <a:pt x="86" y="103"/>
                </a:cubicBezTo>
                <a:cubicBezTo>
                  <a:pt x="88" y="93"/>
                  <a:pt x="88" y="101"/>
                  <a:pt x="88" y="91"/>
                </a:cubicBezTo>
                <a:cubicBezTo>
                  <a:pt x="89" y="73"/>
                  <a:pt x="87" y="54"/>
                  <a:pt x="81" y="37"/>
                </a:cubicBezTo>
                <a:cubicBezTo>
                  <a:pt x="62" y="37"/>
                  <a:pt x="44" y="37"/>
                  <a:pt x="25" y="38"/>
                </a:cubicBezTo>
                <a:close/>
                <a:moveTo>
                  <a:pt x="24" y="119"/>
                </a:moveTo>
                <a:cubicBezTo>
                  <a:pt x="22" y="113"/>
                  <a:pt x="21" y="106"/>
                  <a:pt x="20" y="100"/>
                </a:cubicBezTo>
                <a:cubicBezTo>
                  <a:pt x="19" y="94"/>
                  <a:pt x="18" y="89"/>
                  <a:pt x="18" y="83"/>
                </a:cubicBezTo>
                <a:cubicBezTo>
                  <a:pt x="18" y="83"/>
                  <a:pt x="18" y="83"/>
                  <a:pt x="18" y="82"/>
                </a:cubicBezTo>
                <a:cubicBezTo>
                  <a:pt x="10" y="91"/>
                  <a:pt x="4" y="103"/>
                  <a:pt x="2" y="115"/>
                </a:cubicBezTo>
                <a:cubicBezTo>
                  <a:pt x="0" y="127"/>
                  <a:pt x="1" y="139"/>
                  <a:pt x="5" y="151"/>
                </a:cubicBezTo>
                <a:cubicBezTo>
                  <a:pt x="12" y="146"/>
                  <a:pt x="19" y="141"/>
                  <a:pt x="26" y="137"/>
                </a:cubicBezTo>
                <a:cubicBezTo>
                  <a:pt x="28" y="136"/>
                  <a:pt x="29" y="135"/>
                  <a:pt x="31" y="134"/>
                </a:cubicBezTo>
                <a:cubicBezTo>
                  <a:pt x="28" y="129"/>
                  <a:pt x="26" y="124"/>
                  <a:pt x="24" y="119"/>
                </a:cubicBezTo>
                <a:close/>
                <a:moveTo>
                  <a:pt x="105" y="118"/>
                </a:moveTo>
                <a:cubicBezTo>
                  <a:pt x="104" y="107"/>
                  <a:pt x="101" y="96"/>
                  <a:pt x="94" y="88"/>
                </a:cubicBezTo>
                <a:cubicBezTo>
                  <a:pt x="92" y="86"/>
                  <a:pt x="90" y="84"/>
                  <a:pt x="88" y="82"/>
                </a:cubicBezTo>
                <a:cubicBezTo>
                  <a:pt x="88" y="89"/>
                  <a:pt x="87" y="95"/>
                  <a:pt x="86" y="103"/>
                </a:cubicBezTo>
                <a:cubicBezTo>
                  <a:pt x="85" y="108"/>
                  <a:pt x="84" y="113"/>
                  <a:pt x="82" y="118"/>
                </a:cubicBezTo>
                <a:cubicBezTo>
                  <a:pt x="82" y="120"/>
                  <a:pt x="81" y="122"/>
                  <a:pt x="80" y="125"/>
                </a:cubicBezTo>
                <a:cubicBezTo>
                  <a:pt x="80" y="126"/>
                  <a:pt x="77" y="133"/>
                  <a:pt x="76" y="134"/>
                </a:cubicBezTo>
                <a:cubicBezTo>
                  <a:pt x="77" y="135"/>
                  <a:pt x="77" y="135"/>
                  <a:pt x="77" y="135"/>
                </a:cubicBezTo>
                <a:cubicBezTo>
                  <a:pt x="85" y="141"/>
                  <a:pt x="93" y="146"/>
                  <a:pt x="101" y="151"/>
                </a:cubicBezTo>
                <a:cubicBezTo>
                  <a:pt x="104" y="140"/>
                  <a:pt x="106" y="129"/>
                  <a:pt x="105" y="118"/>
                </a:cubicBezTo>
                <a:close/>
                <a:moveTo>
                  <a:pt x="66" y="57"/>
                </a:moveTo>
                <a:cubicBezTo>
                  <a:pt x="59" y="49"/>
                  <a:pt x="47" y="50"/>
                  <a:pt x="40" y="57"/>
                </a:cubicBezTo>
                <a:cubicBezTo>
                  <a:pt x="32" y="64"/>
                  <a:pt x="35" y="77"/>
                  <a:pt x="42" y="83"/>
                </a:cubicBezTo>
                <a:cubicBezTo>
                  <a:pt x="49" y="90"/>
                  <a:pt x="61" y="88"/>
                  <a:pt x="67" y="81"/>
                </a:cubicBezTo>
                <a:cubicBezTo>
                  <a:pt x="73" y="74"/>
                  <a:pt x="73" y="63"/>
                  <a:pt x="66" y="57"/>
                </a:cubicBezTo>
                <a:close/>
                <a:moveTo>
                  <a:pt x="69" y="146"/>
                </a:moveTo>
                <a:cubicBezTo>
                  <a:pt x="58" y="149"/>
                  <a:pt x="47" y="147"/>
                  <a:pt x="35" y="146"/>
                </a:cubicBezTo>
                <a:cubicBezTo>
                  <a:pt x="36" y="150"/>
                  <a:pt x="36" y="156"/>
                  <a:pt x="37" y="160"/>
                </a:cubicBezTo>
                <a:cubicBezTo>
                  <a:pt x="39" y="170"/>
                  <a:pt x="44" y="175"/>
                  <a:pt x="51" y="182"/>
                </a:cubicBezTo>
                <a:cubicBezTo>
                  <a:pt x="52" y="183"/>
                  <a:pt x="52" y="183"/>
                  <a:pt x="53" y="183"/>
                </a:cubicBezTo>
                <a:cubicBezTo>
                  <a:pt x="54" y="183"/>
                  <a:pt x="54" y="182"/>
                  <a:pt x="54" y="182"/>
                </a:cubicBezTo>
                <a:cubicBezTo>
                  <a:pt x="61" y="175"/>
                  <a:pt x="66" y="165"/>
                  <a:pt x="69" y="146"/>
                </a:cubicBezTo>
                <a:close/>
              </a:path>
            </a:pathLst>
          </a:custGeom>
          <a:solidFill>
            <a:srgbClr val="51A9BA"/>
          </a:solidFill>
          <a:ln w="222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8" name="Freeform 67">
            <a:extLst>
              <a:ext uri="{FF2B5EF4-FFF2-40B4-BE49-F238E27FC236}">
                <a16:creationId xmlns:a16="http://schemas.microsoft.com/office/drawing/2014/main" id="{BEAB750C-1F74-764C-9E62-C48BD9FCEEED}"/>
              </a:ext>
            </a:extLst>
          </p:cNvPr>
          <p:cNvSpPr>
            <a:spLocks noEditPoints="1"/>
          </p:cNvSpPr>
          <p:nvPr/>
        </p:nvSpPr>
        <p:spPr bwMode="auto">
          <a:xfrm>
            <a:off x="8889479" y="2800809"/>
            <a:ext cx="766763" cy="427038"/>
          </a:xfrm>
          <a:custGeom>
            <a:avLst/>
            <a:gdLst>
              <a:gd name="T0" fmla="*/ 153 w 201"/>
              <a:gd name="T1" fmla="*/ 45 h 112"/>
              <a:gd name="T2" fmla="*/ 156 w 201"/>
              <a:gd name="T3" fmla="*/ 71 h 112"/>
              <a:gd name="T4" fmla="*/ 142 w 201"/>
              <a:gd name="T5" fmla="*/ 78 h 112"/>
              <a:gd name="T6" fmla="*/ 114 w 201"/>
              <a:gd name="T7" fmla="*/ 56 h 112"/>
              <a:gd name="T8" fmla="*/ 77 w 201"/>
              <a:gd name="T9" fmla="*/ 58 h 112"/>
              <a:gd name="T10" fmla="*/ 76 w 201"/>
              <a:gd name="T11" fmla="*/ 39 h 112"/>
              <a:gd name="T12" fmla="*/ 141 w 201"/>
              <a:gd name="T13" fmla="*/ 26 h 112"/>
              <a:gd name="T14" fmla="*/ 50 w 201"/>
              <a:gd name="T15" fmla="*/ 92 h 112"/>
              <a:gd name="T16" fmla="*/ 65 w 201"/>
              <a:gd name="T17" fmla="*/ 76 h 112"/>
              <a:gd name="T18" fmla="*/ 48 w 201"/>
              <a:gd name="T19" fmla="*/ 81 h 112"/>
              <a:gd name="T20" fmla="*/ 57 w 201"/>
              <a:gd name="T21" fmla="*/ 88 h 112"/>
              <a:gd name="T22" fmla="*/ 60 w 201"/>
              <a:gd name="T23" fmla="*/ 102 h 112"/>
              <a:gd name="T24" fmla="*/ 79 w 201"/>
              <a:gd name="T25" fmla="*/ 80 h 112"/>
              <a:gd name="T26" fmla="*/ 66 w 201"/>
              <a:gd name="T27" fmla="*/ 79 h 112"/>
              <a:gd name="T28" fmla="*/ 87 w 201"/>
              <a:gd name="T29" fmla="*/ 82 h 112"/>
              <a:gd name="T30" fmla="*/ 67 w 201"/>
              <a:gd name="T31" fmla="*/ 106 h 112"/>
              <a:gd name="T32" fmla="*/ 87 w 201"/>
              <a:gd name="T33" fmla="*/ 82 h 112"/>
              <a:gd name="T34" fmla="*/ 76 w 201"/>
              <a:gd name="T35" fmla="*/ 109 h 112"/>
              <a:gd name="T36" fmla="*/ 94 w 201"/>
              <a:gd name="T37" fmla="*/ 101 h 112"/>
              <a:gd name="T38" fmla="*/ 78 w 201"/>
              <a:gd name="T39" fmla="*/ 102 h 112"/>
              <a:gd name="T40" fmla="*/ 77 w 201"/>
              <a:gd name="T41" fmla="*/ 30 h 112"/>
              <a:gd name="T42" fmla="*/ 63 w 201"/>
              <a:gd name="T43" fmla="*/ 31 h 112"/>
              <a:gd name="T44" fmla="*/ 46 w 201"/>
              <a:gd name="T45" fmla="*/ 54 h 112"/>
              <a:gd name="T46" fmla="*/ 48 w 201"/>
              <a:gd name="T47" fmla="*/ 81 h 112"/>
              <a:gd name="T48" fmla="*/ 104 w 201"/>
              <a:gd name="T49" fmla="*/ 110 h 112"/>
              <a:gd name="T50" fmla="*/ 104 w 201"/>
              <a:gd name="T51" fmla="*/ 102 h 112"/>
              <a:gd name="T52" fmla="*/ 122 w 201"/>
              <a:gd name="T53" fmla="*/ 101 h 112"/>
              <a:gd name="T54" fmla="*/ 132 w 201"/>
              <a:gd name="T55" fmla="*/ 101 h 112"/>
              <a:gd name="T56" fmla="*/ 142 w 201"/>
              <a:gd name="T57" fmla="*/ 93 h 112"/>
              <a:gd name="T58" fmla="*/ 0 w 201"/>
              <a:gd name="T59" fmla="*/ 50 h 112"/>
              <a:gd name="T60" fmla="*/ 24 w 201"/>
              <a:gd name="T61" fmla="*/ 70 h 112"/>
              <a:gd name="T62" fmla="*/ 32 w 201"/>
              <a:gd name="T63" fmla="*/ 70 h 112"/>
              <a:gd name="T64" fmla="*/ 68 w 201"/>
              <a:gd name="T65" fmla="*/ 21 h 112"/>
              <a:gd name="T66" fmla="*/ 51 w 201"/>
              <a:gd name="T67" fmla="*/ 7 h 112"/>
              <a:gd name="T68" fmla="*/ 171 w 201"/>
              <a:gd name="T69" fmla="*/ 1 h 112"/>
              <a:gd name="T70" fmla="*/ 141 w 201"/>
              <a:gd name="T71" fmla="*/ 26 h 112"/>
              <a:gd name="T72" fmla="*/ 167 w 201"/>
              <a:gd name="T73" fmla="*/ 68 h 112"/>
              <a:gd name="T74" fmla="*/ 171 w 201"/>
              <a:gd name="T75" fmla="*/ 68 h 112"/>
              <a:gd name="T76" fmla="*/ 201 w 201"/>
              <a:gd name="T77"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12">
                <a:moveTo>
                  <a:pt x="141" y="25"/>
                </a:moveTo>
                <a:cubicBezTo>
                  <a:pt x="145" y="32"/>
                  <a:pt x="149" y="38"/>
                  <a:pt x="153" y="45"/>
                </a:cubicBezTo>
                <a:cubicBezTo>
                  <a:pt x="157" y="52"/>
                  <a:pt x="161" y="58"/>
                  <a:pt x="165" y="65"/>
                </a:cubicBezTo>
                <a:cubicBezTo>
                  <a:pt x="161" y="66"/>
                  <a:pt x="158" y="68"/>
                  <a:pt x="156" y="71"/>
                </a:cubicBezTo>
                <a:cubicBezTo>
                  <a:pt x="153" y="73"/>
                  <a:pt x="152" y="76"/>
                  <a:pt x="150" y="79"/>
                </a:cubicBezTo>
                <a:cubicBezTo>
                  <a:pt x="147" y="82"/>
                  <a:pt x="144" y="80"/>
                  <a:pt x="142" y="78"/>
                </a:cubicBezTo>
                <a:cubicBezTo>
                  <a:pt x="138" y="75"/>
                  <a:pt x="135" y="72"/>
                  <a:pt x="131" y="70"/>
                </a:cubicBezTo>
                <a:cubicBezTo>
                  <a:pt x="126" y="65"/>
                  <a:pt x="120" y="60"/>
                  <a:pt x="114" y="56"/>
                </a:cubicBezTo>
                <a:cubicBezTo>
                  <a:pt x="109" y="53"/>
                  <a:pt x="103" y="49"/>
                  <a:pt x="96" y="50"/>
                </a:cubicBezTo>
                <a:cubicBezTo>
                  <a:pt x="89" y="51"/>
                  <a:pt x="84" y="56"/>
                  <a:pt x="77" y="58"/>
                </a:cubicBezTo>
                <a:cubicBezTo>
                  <a:pt x="72" y="59"/>
                  <a:pt x="64" y="58"/>
                  <a:pt x="63" y="52"/>
                </a:cubicBezTo>
                <a:cubicBezTo>
                  <a:pt x="62" y="45"/>
                  <a:pt x="71" y="42"/>
                  <a:pt x="76" y="39"/>
                </a:cubicBezTo>
                <a:cubicBezTo>
                  <a:pt x="82" y="35"/>
                  <a:pt x="89" y="33"/>
                  <a:pt x="96" y="30"/>
                </a:cubicBezTo>
                <a:cubicBezTo>
                  <a:pt x="111" y="26"/>
                  <a:pt x="126" y="21"/>
                  <a:pt x="141" y="26"/>
                </a:cubicBezTo>
                <a:cubicBezTo>
                  <a:pt x="141" y="26"/>
                  <a:pt x="141" y="25"/>
                  <a:pt x="141" y="25"/>
                </a:cubicBezTo>
                <a:close/>
                <a:moveTo>
                  <a:pt x="50" y="92"/>
                </a:moveTo>
                <a:cubicBezTo>
                  <a:pt x="56" y="93"/>
                  <a:pt x="59" y="87"/>
                  <a:pt x="62" y="83"/>
                </a:cubicBezTo>
                <a:cubicBezTo>
                  <a:pt x="64" y="81"/>
                  <a:pt x="66" y="79"/>
                  <a:pt x="65" y="76"/>
                </a:cubicBezTo>
                <a:cubicBezTo>
                  <a:pt x="64" y="74"/>
                  <a:pt x="61" y="72"/>
                  <a:pt x="59" y="73"/>
                </a:cubicBezTo>
                <a:cubicBezTo>
                  <a:pt x="55" y="73"/>
                  <a:pt x="50" y="78"/>
                  <a:pt x="48" y="81"/>
                </a:cubicBezTo>
                <a:cubicBezTo>
                  <a:pt x="45" y="85"/>
                  <a:pt x="44" y="91"/>
                  <a:pt x="50" y="92"/>
                </a:cubicBezTo>
                <a:close/>
                <a:moveTo>
                  <a:pt x="57" y="88"/>
                </a:moveTo>
                <a:cubicBezTo>
                  <a:pt x="55" y="91"/>
                  <a:pt x="52" y="93"/>
                  <a:pt x="53" y="97"/>
                </a:cubicBezTo>
                <a:cubicBezTo>
                  <a:pt x="54" y="100"/>
                  <a:pt x="57" y="102"/>
                  <a:pt x="60" y="102"/>
                </a:cubicBezTo>
                <a:cubicBezTo>
                  <a:pt x="66" y="100"/>
                  <a:pt x="71" y="93"/>
                  <a:pt x="75" y="88"/>
                </a:cubicBezTo>
                <a:cubicBezTo>
                  <a:pt x="77" y="86"/>
                  <a:pt x="79" y="84"/>
                  <a:pt x="79" y="80"/>
                </a:cubicBezTo>
                <a:cubicBezTo>
                  <a:pt x="79" y="77"/>
                  <a:pt x="76" y="75"/>
                  <a:pt x="74" y="75"/>
                </a:cubicBezTo>
                <a:cubicBezTo>
                  <a:pt x="70" y="75"/>
                  <a:pt x="68" y="77"/>
                  <a:pt x="66" y="79"/>
                </a:cubicBezTo>
                <a:cubicBezTo>
                  <a:pt x="63" y="82"/>
                  <a:pt x="60" y="85"/>
                  <a:pt x="57" y="88"/>
                </a:cubicBezTo>
                <a:close/>
                <a:moveTo>
                  <a:pt x="87" y="82"/>
                </a:moveTo>
                <a:cubicBezTo>
                  <a:pt x="81" y="78"/>
                  <a:pt x="75" y="87"/>
                  <a:pt x="72" y="90"/>
                </a:cubicBezTo>
                <a:cubicBezTo>
                  <a:pt x="69" y="94"/>
                  <a:pt x="60" y="101"/>
                  <a:pt x="67" y="106"/>
                </a:cubicBezTo>
                <a:cubicBezTo>
                  <a:pt x="73" y="109"/>
                  <a:pt x="79" y="101"/>
                  <a:pt x="82" y="97"/>
                </a:cubicBezTo>
                <a:cubicBezTo>
                  <a:pt x="85" y="94"/>
                  <a:pt x="92" y="87"/>
                  <a:pt x="87" y="82"/>
                </a:cubicBezTo>
                <a:close/>
                <a:moveTo>
                  <a:pt x="78" y="102"/>
                </a:moveTo>
                <a:cubicBezTo>
                  <a:pt x="76" y="104"/>
                  <a:pt x="75" y="106"/>
                  <a:pt x="76" y="109"/>
                </a:cubicBezTo>
                <a:cubicBezTo>
                  <a:pt x="77" y="111"/>
                  <a:pt x="79" y="112"/>
                  <a:pt x="82" y="111"/>
                </a:cubicBezTo>
                <a:cubicBezTo>
                  <a:pt x="87" y="111"/>
                  <a:pt x="91" y="105"/>
                  <a:pt x="94" y="101"/>
                </a:cubicBezTo>
                <a:cubicBezTo>
                  <a:pt x="96" y="97"/>
                  <a:pt x="95" y="91"/>
                  <a:pt x="89" y="92"/>
                </a:cubicBezTo>
                <a:cubicBezTo>
                  <a:pt x="84" y="93"/>
                  <a:pt x="81" y="98"/>
                  <a:pt x="78" y="102"/>
                </a:cubicBezTo>
                <a:close/>
                <a:moveTo>
                  <a:pt x="85" y="35"/>
                </a:moveTo>
                <a:cubicBezTo>
                  <a:pt x="82" y="33"/>
                  <a:pt x="79" y="32"/>
                  <a:pt x="77" y="30"/>
                </a:cubicBezTo>
                <a:cubicBezTo>
                  <a:pt x="74" y="29"/>
                  <a:pt x="70" y="27"/>
                  <a:pt x="67" y="27"/>
                </a:cubicBezTo>
                <a:cubicBezTo>
                  <a:pt x="65" y="27"/>
                  <a:pt x="64" y="29"/>
                  <a:pt x="63" y="31"/>
                </a:cubicBezTo>
                <a:cubicBezTo>
                  <a:pt x="61" y="34"/>
                  <a:pt x="59" y="36"/>
                  <a:pt x="57" y="39"/>
                </a:cubicBezTo>
                <a:cubicBezTo>
                  <a:pt x="54" y="44"/>
                  <a:pt x="49" y="49"/>
                  <a:pt x="46" y="54"/>
                </a:cubicBezTo>
                <a:cubicBezTo>
                  <a:pt x="41" y="59"/>
                  <a:pt x="37" y="65"/>
                  <a:pt x="33" y="70"/>
                </a:cubicBezTo>
                <a:cubicBezTo>
                  <a:pt x="37" y="74"/>
                  <a:pt x="42" y="78"/>
                  <a:pt x="48" y="81"/>
                </a:cubicBezTo>
                <a:moveTo>
                  <a:pt x="89" y="107"/>
                </a:moveTo>
                <a:cubicBezTo>
                  <a:pt x="93" y="110"/>
                  <a:pt x="99" y="111"/>
                  <a:pt x="104" y="110"/>
                </a:cubicBezTo>
                <a:cubicBezTo>
                  <a:pt x="105" y="110"/>
                  <a:pt x="108" y="109"/>
                  <a:pt x="108" y="107"/>
                </a:cubicBezTo>
                <a:cubicBezTo>
                  <a:pt x="107" y="105"/>
                  <a:pt x="104" y="104"/>
                  <a:pt x="104" y="102"/>
                </a:cubicBezTo>
                <a:cubicBezTo>
                  <a:pt x="108" y="107"/>
                  <a:pt x="113" y="112"/>
                  <a:pt x="120" y="108"/>
                </a:cubicBezTo>
                <a:cubicBezTo>
                  <a:pt x="122" y="107"/>
                  <a:pt x="123" y="104"/>
                  <a:pt x="122" y="101"/>
                </a:cubicBezTo>
                <a:cubicBezTo>
                  <a:pt x="121" y="98"/>
                  <a:pt x="118" y="96"/>
                  <a:pt x="115" y="94"/>
                </a:cubicBezTo>
                <a:cubicBezTo>
                  <a:pt x="119" y="98"/>
                  <a:pt x="126" y="105"/>
                  <a:pt x="132" y="101"/>
                </a:cubicBezTo>
                <a:cubicBezTo>
                  <a:pt x="139" y="96"/>
                  <a:pt x="133" y="89"/>
                  <a:pt x="128" y="86"/>
                </a:cubicBezTo>
                <a:cubicBezTo>
                  <a:pt x="132" y="90"/>
                  <a:pt x="136" y="94"/>
                  <a:pt x="142" y="93"/>
                </a:cubicBezTo>
                <a:cubicBezTo>
                  <a:pt x="148" y="91"/>
                  <a:pt x="149" y="85"/>
                  <a:pt x="146" y="80"/>
                </a:cubicBezTo>
                <a:moveTo>
                  <a:pt x="0" y="50"/>
                </a:moveTo>
                <a:cubicBezTo>
                  <a:pt x="6" y="55"/>
                  <a:pt x="11" y="59"/>
                  <a:pt x="17" y="63"/>
                </a:cubicBezTo>
                <a:cubicBezTo>
                  <a:pt x="19" y="65"/>
                  <a:pt x="22" y="67"/>
                  <a:pt x="24" y="70"/>
                </a:cubicBezTo>
                <a:cubicBezTo>
                  <a:pt x="25" y="71"/>
                  <a:pt x="27" y="73"/>
                  <a:pt x="29" y="73"/>
                </a:cubicBezTo>
                <a:cubicBezTo>
                  <a:pt x="30" y="73"/>
                  <a:pt x="31" y="71"/>
                  <a:pt x="32" y="70"/>
                </a:cubicBezTo>
                <a:moveTo>
                  <a:pt x="65" y="28"/>
                </a:moveTo>
                <a:cubicBezTo>
                  <a:pt x="68" y="26"/>
                  <a:pt x="71" y="24"/>
                  <a:pt x="68" y="21"/>
                </a:cubicBezTo>
                <a:cubicBezTo>
                  <a:pt x="65" y="19"/>
                  <a:pt x="62" y="16"/>
                  <a:pt x="59" y="14"/>
                </a:cubicBezTo>
                <a:cubicBezTo>
                  <a:pt x="56" y="12"/>
                  <a:pt x="54" y="9"/>
                  <a:pt x="51" y="7"/>
                </a:cubicBezTo>
                <a:cubicBezTo>
                  <a:pt x="48" y="4"/>
                  <a:pt x="44" y="3"/>
                  <a:pt x="41" y="0"/>
                </a:cubicBezTo>
                <a:moveTo>
                  <a:pt x="171" y="1"/>
                </a:moveTo>
                <a:cubicBezTo>
                  <a:pt x="160" y="7"/>
                  <a:pt x="148" y="12"/>
                  <a:pt x="137" y="18"/>
                </a:cubicBezTo>
                <a:cubicBezTo>
                  <a:pt x="138" y="21"/>
                  <a:pt x="140" y="23"/>
                  <a:pt x="141" y="26"/>
                </a:cubicBezTo>
                <a:moveTo>
                  <a:pt x="164" y="64"/>
                </a:moveTo>
                <a:cubicBezTo>
                  <a:pt x="165" y="65"/>
                  <a:pt x="166" y="67"/>
                  <a:pt x="167" y="68"/>
                </a:cubicBezTo>
                <a:cubicBezTo>
                  <a:pt x="167" y="69"/>
                  <a:pt x="167" y="69"/>
                  <a:pt x="168" y="69"/>
                </a:cubicBezTo>
                <a:cubicBezTo>
                  <a:pt x="169" y="69"/>
                  <a:pt x="170" y="68"/>
                  <a:pt x="171" y="68"/>
                </a:cubicBezTo>
                <a:cubicBezTo>
                  <a:pt x="174" y="67"/>
                  <a:pt x="178" y="65"/>
                  <a:pt x="181" y="64"/>
                </a:cubicBezTo>
                <a:cubicBezTo>
                  <a:pt x="188" y="61"/>
                  <a:pt x="195" y="57"/>
                  <a:pt x="201" y="54"/>
                </a:cubicBezTo>
              </a:path>
            </a:pathLst>
          </a:custGeom>
          <a:solidFill>
            <a:srgbClr val="F3BDB7"/>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solidFill>
                <a:srgbClr val="F3BDB7"/>
              </a:solidFill>
            </a:endParaRPr>
          </a:p>
        </p:txBody>
      </p:sp>
      <p:sp>
        <p:nvSpPr>
          <p:cNvPr id="69" name="Freeform 68">
            <a:extLst>
              <a:ext uri="{FF2B5EF4-FFF2-40B4-BE49-F238E27FC236}">
                <a16:creationId xmlns:a16="http://schemas.microsoft.com/office/drawing/2014/main" id="{9E60D675-8A83-ED46-BC1C-95CE901B692C}"/>
              </a:ext>
            </a:extLst>
          </p:cNvPr>
          <p:cNvSpPr>
            <a:spLocks noEditPoints="1"/>
          </p:cNvSpPr>
          <p:nvPr/>
        </p:nvSpPr>
        <p:spPr bwMode="auto">
          <a:xfrm>
            <a:off x="8547175" y="4747355"/>
            <a:ext cx="587375" cy="416316"/>
          </a:xfrm>
          <a:custGeom>
            <a:avLst/>
            <a:gdLst>
              <a:gd name="T0" fmla="*/ 0 w 154"/>
              <a:gd name="T1" fmla="*/ 125 h 127"/>
              <a:gd name="T2" fmla="*/ 154 w 154"/>
              <a:gd name="T3" fmla="*/ 127 h 127"/>
              <a:gd name="T4" fmla="*/ 39 w 154"/>
              <a:gd name="T5" fmla="*/ 124 h 127"/>
              <a:gd name="T6" fmla="*/ 38 w 154"/>
              <a:gd name="T7" fmla="*/ 93 h 127"/>
              <a:gd name="T8" fmla="*/ 17 w 154"/>
              <a:gd name="T9" fmla="*/ 93 h 127"/>
              <a:gd name="T10" fmla="*/ 17 w 154"/>
              <a:gd name="T11" fmla="*/ 124 h 127"/>
              <a:gd name="T12" fmla="*/ 70 w 154"/>
              <a:gd name="T13" fmla="*/ 124 h 127"/>
              <a:gd name="T14" fmla="*/ 70 w 154"/>
              <a:gd name="T15" fmla="*/ 61 h 127"/>
              <a:gd name="T16" fmla="*/ 49 w 154"/>
              <a:gd name="T17" fmla="*/ 61 h 127"/>
              <a:gd name="T18" fmla="*/ 50 w 154"/>
              <a:gd name="T19" fmla="*/ 124 h 127"/>
              <a:gd name="T20" fmla="*/ 104 w 154"/>
              <a:gd name="T21" fmla="*/ 125 h 127"/>
              <a:gd name="T22" fmla="*/ 103 w 154"/>
              <a:gd name="T23" fmla="*/ 75 h 127"/>
              <a:gd name="T24" fmla="*/ 83 w 154"/>
              <a:gd name="T25" fmla="*/ 75 h 127"/>
              <a:gd name="T26" fmla="*/ 83 w 154"/>
              <a:gd name="T27" fmla="*/ 124 h 127"/>
              <a:gd name="T28" fmla="*/ 136 w 154"/>
              <a:gd name="T29" fmla="*/ 126 h 127"/>
              <a:gd name="T30" fmla="*/ 135 w 154"/>
              <a:gd name="T31" fmla="*/ 42 h 127"/>
              <a:gd name="T32" fmla="*/ 115 w 154"/>
              <a:gd name="T33" fmla="*/ 42 h 127"/>
              <a:gd name="T34" fmla="*/ 115 w 154"/>
              <a:gd name="T35" fmla="*/ 125 h 127"/>
              <a:gd name="T36" fmla="*/ 31 w 154"/>
              <a:gd name="T37" fmla="*/ 57 h 127"/>
              <a:gd name="T38" fmla="*/ 24 w 154"/>
              <a:gd name="T39" fmla="*/ 56 h 127"/>
              <a:gd name="T40" fmla="*/ 21 w 154"/>
              <a:gd name="T41" fmla="*/ 62 h 127"/>
              <a:gd name="T42" fmla="*/ 25 w 154"/>
              <a:gd name="T43" fmla="*/ 68 h 127"/>
              <a:gd name="T44" fmla="*/ 29 w 154"/>
              <a:gd name="T45" fmla="*/ 69 h 127"/>
              <a:gd name="T46" fmla="*/ 32 w 154"/>
              <a:gd name="T47" fmla="*/ 67 h 127"/>
              <a:gd name="T48" fmla="*/ 34 w 154"/>
              <a:gd name="T49" fmla="*/ 63 h 127"/>
              <a:gd name="T50" fmla="*/ 31 w 154"/>
              <a:gd name="T51" fmla="*/ 57 h 127"/>
              <a:gd name="T52" fmla="*/ 54 w 154"/>
              <a:gd name="T53" fmla="*/ 32 h 127"/>
              <a:gd name="T54" fmla="*/ 57 w 154"/>
              <a:gd name="T55" fmla="*/ 38 h 127"/>
              <a:gd name="T56" fmla="*/ 63 w 154"/>
              <a:gd name="T57" fmla="*/ 38 h 127"/>
              <a:gd name="T58" fmla="*/ 66 w 154"/>
              <a:gd name="T59" fmla="*/ 36 h 127"/>
              <a:gd name="T60" fmla="*/ 66 w 154"/>
              <a:gd name="T61" fmla="*/ 32 h 127"/>
              <a:gd name="T62" fmla="*/ 64 w 154"/>
              <a:gd name="T63" fmla="*/ 29 h 127"/>
              <a:gd name="T64" fmla="*/ 62 w 154"/>
              <a:gd name="T65" fmla="*/ 26 h 127"/>
              <a:gd name="T66" fmla="*/ 60 w 154"/>
              <a:gd name="T67" fmla="*/ 26 h 127"/>
              <a:gd name="T68" fmla="*/ 54 w 154"/>
              <a:gd name="T69" fmla="*/ 32 h 127"/>
              <a:gd name="T70" fmla="*/ 97 w 154"/>
              <a:gd name="T71" fmla="*/ 51 h 127"/>
              <a:gd name="T72" fmla="*/ 98 w 154"/>
              <a:gd name="T73" fmla="*/ 46 h 127"/>
              <a:gd name="T74" fmla="*/ 96 w 154"/>
              <a:gd name="T75" fmla="*/ 42 h 127"/>
              <a:gd name="T76" fmla="*/ 92 w 154"/>
              <a:gd name="T77" fmla="*/ 41 h 127"/>
              <a:gd name="T78" fmla="*/ 87 w 154"/>
              <a:gd name="T79" fmla="*/ 42 h 127"/>
              <a:gd name="T80" fmla="*/ 86 w 154"/>
              <a:gd name="T81" fmla="*/ 44 h 127"/>
              <a:gd name="T82" fmla="*/ 86 w 154"/>
              <a:gd name="T83" fmla="*/ 51 h 127"/>
              <a:gd name="T84" fmla="*/ 92 w 154"/>
              <a:gd name="T85" fmla="*/ 54 h 127"/>
              <a:gd name="T86" fmla="*/ 97 w 154"/>
              <a:gd name="T87" fmla="*/ 51 h 127"/>
              <a:gd name="T88" fmla="*/ 119 w 154"/>
              <a:gd name="T89" fmla="*/ 12 h 127"/>
              <a:gd name="T90" fmla="*/ 126 w 154"/>
              <a:gd name="T91" fmla="*/ 16 h 127"/>
              <a:gd name="T92" fmla="*/ 128 w 154"/>
              <a:gd name="T93" fmla="*/ 4 h 127"/>
              <a:gd name="T94" fmla="*/ 119 w 154"/>
              <a:gd name="T95" fmla="*/ 12 h 127"/>
              <a:gd name="T96" fmla="*/ 56 w 154"/>
              <a:gd name="T97" fmla="*/ 37 h 127"/>
              <a:gd name="T98" fmla="*/ 32 w 154"/>
              <a:gd name="T99" fmla="*/ 59 h 127"/>
              <a:gd name="T100" fmla="*/ 67 w 154"/>
              <a:gd name="T101" fmla="*/ 35 h 127"/>
              <a:gd name="T102" fmla="*/ 86 w 154"/>
              <a:gd name="T103" fmla="*/ 44 h 127"/>
              <a:gd name="T104" fmla="*/ 122 w 154"/>
              <a:gd name="T105" fmla="*/ 16 h 127"/>
              <a:gd name="T106" fmla="*/ 108 w 154"/>
              <a:gd name="T107" fmla="*/ 30 h 127"/>
              <a:gd name="T108" fmla="*/ 97 w 154"/>
              <a:gd name="T109"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7">
                <a:moveTo>
                  <a:pt x="0" y="125"/>
                </a:moveTo>
                <a:cubicBezTo>
                  <a:pt x="52" y="123"/>
                  <a:pt x="103" y="124"/>
                  <a:pt x="154" y="127"/>
                </a:cubicBezTo>
                <a:moveTo>
                  <a:pt x="39" y="124"/>
                </a:moveTo>
                <a:cubicBezTo>
                  <a:pt x="38" y="114"/>
                  <a:pt x="38" y="103"/>
                  <a:pt x="38" y="93"/>
                </a:cubicBezTo>
                <a:cubicBezTo>
                  <a:pt x="31" y="93"/>
                  <a:pt x="24" y="93"/>
                  <a:pt x="17" y="93"/>
                </a:cubicBezTo>
                <a:cubicBezTo>
                  <a:pt x="17" y="104"/>
                  <a:pt x="17" y="114"/>
                  <a:pt x="17" y="124"/>
                </a:cubicBezTo>
                <a:moveTo>
                  <a:pt x="70" y="124"/>
                </a:moveTo>
                <a:cubicBezTo>
                  <a:pt x="71" y="103"/>
                  <a:pt x="71" y="82"/>
                  <a:pt x="70" y="61"/>
                </a:cubicBezTo>
                <a:cubicBezTo>
                  <a:pt x="63" y="62"/>
                  <a:pt x="56" y="62"/>
                  <a:pt x="49" y="61"/>
                </a:cubicBezTo>
                <a:cubicBezTo>
                  <a:pt x="49" y="82"/>
                  <a:pt x="50" y="103"/>
                  <a:pt x="50" y="124"/>
                </a:cubicBezTo>
                <a:moveTo>
                  <a:pt x="104" y="125"/>
                </a:moveTo>
                <a:cubicBezTo>
                  <a:pt x="102" y="108"/>
                  <a:pt x="102" y="92"/>
                  <a:pt x="103" y="75"/>
                </a:cubicBezTo>
                <a:cubicBezTo>
                  <a:pt x="97" y="75"/>
                  <a:pt x="90" y="75"/>
                  <a:pt x="83" y="75"/>
                </a:cubicBezTo>
                <a:cubicBezTo>
                  <a:pt x="83" y="91"/>
                  <a:pt x="83" y="108"/>
                  <a:pt x="83" y="124"/>
                </a:cubicBezTo>
                <a:moveTo>
                  <a:pt x="136" y="126"/>
                </a:moveTo>
                <a:cubicBezTo>
                  <a:pt x="136" y="98"/>
                  <a:pt x="136" y="70"/>
                  <a:pt x="135" y="42"/>
                </a:cubicBezTo>
                <a:cubicBezTo>
                  <a:pt x="129" y="41"/>
                  <a:pt x="122" y="41"/>
                  <a:pt x="115" y="42"/>
                </a:cubicBezTo>
                <a:cubicBezTo>
                  <a:pt x="115" y="70"/>
                  <a:pt x="115" y="97"/>
                  <a:pt x="115" y="125"/>
                </a:cubicBezTo>
                <a:moveTo>
                  <a:pt x="31" y="57"/>
                </a:moveTo>
                <a:cubicBezTo>
                  <a:pt x="29" y="55"/>
                  <a:pt x="26" y="55"/>
                  <a:pt x="24" y="56"/>
                </a:cubicBezTo>
                <a:cubicBezTo>
                  <a:pt x="22" y="57"/>
                  <a:pt x="21" y="60"/>
                  <a:pt x="21" y="62"/>
                </a:cubicBezTo>
                <a:cubicBezTo>
                  <a:pt x="21" y="64"/>
                  <a:pt x="23" y="66"/>
                  <a:pt x="25" y="68"/>
                </a:cubicBezTo>
                <a:cubicBezTo>
                  <a:pt x="26" y="68"/>
                  <a:pt x="27" y="69"/>
                  <a:pt x="29" y="69"/>
                </a:cubicBezTo>
                <a:cubicBezTo>
                  <a:pt x="30" y="69"/>
                  <a:pt x="31" y="68"/>
                  <a:pt x="32" y="67"/>
                </a:cubicBezTo>
                <a:cubicBezTo>
                  <a:pt x="33" y="66"/>
                  <a:pt x="34" y="65"/>
                  <a:pt x="34" y="63"/>
                </a:cubicBezTo>
                <a:cubicBezTo>
                  <a:pt x="34" y="61"/>
                  <a:pt x="33" y="58"/>
                  <a:pt x="31" y="57"/>
                </a:cubicBezTo>
                <a:close/>
                <a:moveTo>
                  <a:pt x="54" y="32"/>
                </a:moveTo>
                <a:cubicBezTo>
                  <a:pt x="54" y="35"/>
                  <a:pt x="55" y="37"/>
                  <a:pt x="57" y="38"/>
                </a:cubicBezTo>
                <a:cubicBezTo>
                  <a:pt x="59" y="39"/>
                  <a:pt x="61" y="39"/>
                  <a:pt x="63" y="38"/>
                </a:cubicBezTo>
                <a:cubicBezTo>
                  <a:pt x="65" y="38"/>
                  <a:pt x="66" y="37"/>
                  <a:pt x="66" y="36"/>
                </a:cubicBezTo>
                <a:cubicBezTo>
                  <a:pt x="67" y="35"/>
                  <a:pt x="67" y="33"/>
                  <a:pt x="66" y="32"/>
                </a:cubicBezTo>
                <a:cubicBezTo>
                  <a:pt x="66" y="31"/>
                  <a:pt x="65" y="30"/>
                  <a:pt x="64" y="29"/>
                </a:cubicBezTo>
                <a:cubicBezTo>
                  <a:pt x="64" y="28"/>
                  <a:pt x="63" y="27"/>
                  <a:pt x="62" y="26"/>
                </a:cubicBezTo>
                <a:cubicBezTo>
                  <a:pt x="61" y="26"/>
                  <a:pt x="60" y="26"/>
                  <a:pt x="60" y="26"/>
                </a:cubicBezTo>
                <a:cubicBezTo>
                  <a:pt x="57" y="26"/>
                  <a:pt x="54" y="29"/>
                  <a:pt x="54" y="32"/>
                </a:cubicBezTo>
                <a:close/>
                <a:moveTo>
                  <a:pt x="97" y="51"/>
                </a:moveTo>
                <a:cubicBezTo>
                  <a:pt x="98" y="49"/>
                  <a:pt x="98" y="48"/>
                  <a:pt x="98" y="46"/>
                </a:cubicBezTo>
                <a:cubicBezTo>
                  <a:pt x="98" y="44"/>
                  <a:pt x="97" y="43"/>
                  <a:pt x="96" y="42"/>
                </a:cubicBezTo>
                <a:cubicBezTo>
                  <a:pt x="95" y="41"/>
                  <a:pt x="94" y="41"/>
                  <a:pt x="92" y="41"/>
                </a:cubicBezTo>
                <a:cubicBezTo>
                  <a:pt x="91" y="40"/>
                  <a:pt x="89" y="40"/>
                  <a:pt x="87" y="42"/>
                </a:cubicBezTo>
                <a:cubicBezTo>
                  <a:pt x="86" y="42"/>
                  <a:pt x="86" y="43"/>
                  <a:pt x="86" y="44"/>
                </a:cubicBezTo>
                <a:cubicBezTo>
                  <a:pt x="85" y="46"/>
                  <a:pt x="85" y="49"/>
                  <a:pt x="86" y="51"/>
                </a:cubicBezTo>
                <a:cubicBezTo>
                  <a:pt x="87" y="53"/>
                  <a:pt x="89" y="54"/>
                  <a:pt x="92" y="54"/>
                </a:cubicBezTo>
                <a:cubicBezTo>
                  <a:pt x="94" y="55"/>
                  <a:pt x="97" y="53"/>
                  <a:pt x="97" y="51"/>
                </a:cubicBezTo>
                <a:close/>
                <a:moveTo>
                  <a:pt x="119" y="12"/>
                </a:moveTo>
                <a:cubicBezTo>
                  <a:pt x="120" y="15"/>
                  <a:pt x="123" y="16"/>
                  <a:pt x="126" y="16"/>
                </a:cubicBezTo>
                <a:cubicBezTo>
                  <a:pt x="132" y="16"/>
                  <a:pt x="133" y="6"/>
                  <a:pt x="128" y="4"/>
                </a:cubicBezTo>
                <a:cubicBezTo>
                  <a:pt x="123" y="0"/>
                  <a:pt x="116" y="7"/>
                  <a:pt x="119" y="12"/>
                </a:cubicBezTo>
                <a:close/>
                <a:moveTo>
                  <a:pt x="56" y="37"/>
                </a:moveTo>
                <a:cubicBezTo>
                  <a:pt x="48" y="44"/>
                  <a:pt x="40" y="51"/>
                  <a:pt x="32" y="59"/>
                </a:cubicBezTo>
                <a:moveTo>
                  <a:pt x="67" y="35"/>
                </a:moveTo>
                <a:cubicBezTo>
                  <a:pt x="73" y="39"/>
                  <a:pt x="78" y="41"/>
                  <a:pt x="86" y="44"/>
                </a:cubicBezTo>
                <a:moveTo>
                  <a:pt x="122" y="16"/>
                </a:moveTo>
                <a:cubicBezTo>
                  <a:pt x="117" y="21"/>
                  <a:pt x="113" y="26"/>
                  <a:pt x="108" y="30"/>
                </a:cubicBezTo>
                <a:cubicBezTo>
                  <a:pt x="104" y="35"/>
                  <a:pt x="101" y="39"/>
                  <a:pt x="97" y="43"/>
                </a:cubicBezTo>
              </a:path>
            </a:pathLst>
          </a:custGeom>
          <a:solidFill>
            <a:srgbClr val="51A9BA"/>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0" name="Freeform 69">
            <a:extLst>
              <a:ext uri="{FF2B5EF4-FFF2-40B4-BE49-F238E27FC236}">
                <a16:creationId xmlns:a16="http://schemas.microsoft.com/office/drawing/2014/main" id="{903508D4-3184-C745-91E5-E28DC187467B}"/>
              </a:ext>
            </a:extLst>
          </p:cNvPr>
          <p:cNvSpPr>
            <a:spLocks noEditPoints="1"/>
          </p:cNvSpPr>
          <p:nvPr/>
        </p:nvSpPr>
        <p:spPr bwMode="auto">
          <a:xfrm>
            <a:off x="2820118" y="2720552"/>
            <a:ext cx="536575" cy="441541"/>
          </a:xfrm>
          <a:custGeom>
            <a:avLst/>
            <a:gdLst>
              <a:gd name="T0" fmla="*/ 0 w 153"/>
              <a:gd name="T1" fmla="*/ 69 h 126"/>
              <a:gd name="T2" fmla="*/ 0 w 153"/>
              <a:gd name="T3" fmla="*/ 29 h 126"/>
              <a:gd name="T4" fmla="*/ 147 w 153"/>
              <a:gd name="T5" fmla="*/ 23 h 126"/>
              <a:gd name="T6" fmla="*/ 153 w 153"/>
              <a:gd name="T7" fmla="*/ 71 h 126"/>
              <a:gd name="T8" fmla="*/ 85 w 153"/>
              <a:gd name="T9" fmla="*/ 102 h 126"/>
              <a:gd name="T10" fmla="*/ 86 w 153"/>
              <a:gd name="T11" fmla="*/ 80 h 126"/>
              <a:gd name="T12" fmla="*/ 82 w 153"/>
              <a:gd name="T13" fmla="*/ 76 h 126"/>
              <a:gd name="T14" fmla="*/ 67 w 153"/>
              <a:gd name="T15" fmla="*/ 76 h 126"/>
              <a:gd name="T16" fmla="*/ 67 w 153"/>
              <a:gd name="T17" fmla="*/ 97 h 126"/>
              <a:gd name="T18" fmla="*/ 72 w 153"/>
              <a:gd name="T19" fmla="*/ 102 h 126"/>
              <a:gd name="T20" fmla="*/ 85 w 153"/>
              <a:gd name="T21" fmla="*/ 102 h 126"/>
              <a:gd name="T22" fmla="*/ 67 w 153"/>
              <a:gd name="T23" fmla="*/ 20 h 126"/>
              <a:gd name="T24" fmla="*/ 65 w 153"/>
              <a:gd name="T25" fmla="*/ 17 h 126"/>
              <a:gd name="T26" fmla="*/ 55 w 153"/>
              <a:gd name="T27" fmla="*/ 18 h 126"/>
              <a:gd name="T28" fmla="*/ 54 w 153"/>
              <a:gd name="T29" fmla="*/ 23 h 126"/>
              <a:gd name="T30" fmla="*/ 101 w 153"/>
              <a:gd name="T31" fmla="*/ 20 h 126"/>
              <a:gd name="T32" fmla="*/ 98 w 153"/>
              <a:gd name="T33" fmla="*/ 17 h 126"/>
              <a:gd name="T34" fmla="*/ 89 w 153"/>
              <a:gd name="T35" fmla="*/ 18 h 126"/>
              <a:gd name="T36" fmla="*/ 88 w 153"/>
              <a:gd name="T37" fmla="*/ 23 h 126"/>
              <a:gd name="T38" fmla="*/ 91 w 153"/>
              <a:gd name="T39" fmla="*/ 13 h 126"/>
              <a:gd name="T40" fmla="*/ 87 w 153"/>
              <a:gd name="T41" fmla="*/ 9 h 126"/>
              <a:gd name="T42" fmla="*/ 66 w 153"/>
              <a:gd name="T43" fmla="*/ 9 h 126"/>
              <a:gd name="T44" fmla="*/ 64 w 153"/>
              <a:gd name="T45" fmla="*/ 17 h 126"/>
              <a:gd name="T46" fmla="*/ 99 w 153"/>
              <a:gd name="T47" fmla="*/ 9 h 126"/>
              <a:gd name="T48" fmla="*/ 88 w 153"/>
              <a:gd name="T49" fmla="*/ 1 h 126"/>
              <a:gd name="T50" fmla="*/ 58 w 153"/>
              <a:gd name="T51" fmla="*/ 3 h 126"/>
              <a:gd name="T52" fmla="*/ 56 w 153"/>
              <a:gd name="T53" fmla="*/ 17 h 126"/>
              <a:gd name="T54" fmla="*/ 5 w 153"/>
              <a:gd name="T55" fmla="*/ 108 h 126"/>
              <a:gd name="T56" fmla="*/ 8 w 153"/>
              <a:gd name="T57" fmla="*/ 122 h 126"/>
              <a:gd name="T58" fmla="*/ 48 w 153"/>
              <a:gd name="T59" fmla="*/ 125 h 126"/>
              <a:gd name="T60" fmla="*/ 115 w 153"/>
              <a:gd name="T61" fmla="*/ 125 h 126"/>
              <a:gd name="T62" fmla="*/ 141 w 153"/>
              <a:gd name="T63" fmla="*/ 125 h 126"/>
              <a:gd name="T64" fmla="*/ 149 w 153"/>
              <a:gd name="T65" fmla="*/ 114 h 126"/>
              <a:gd name="T66" fmla="*/ 149 w 153"/>
              <a:gd name="T6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26">
                <a:moveTo>
                  <a:pt x="67" y="87"/>
                </a:moveTo>
                <a:cubicBezTo>
                  <a:pt x="44" y="85"/>
                  <a:pt x="22" y="77"/>
                  <a:pt x="0" y="69"/>
                </a:cubicBezTo>
                <a:cubicBezTo>
                  <a:pt x="0" y="30"/>
                  <a:pt x="0" y="30"/>
                  <a:pt x="0" y="30"/>
                </a:cubicBezTo>
                <a:cubicBezTo>
                  <a:pt x="0" y="30"/>
                  <a:pt x="0" y="29"/>
                  <a:pt x="0" y="29"/>
                </a:cubicBezTo>
                <a:cubicBezTo>
                  <a:pt x="0" y="26"/>
                  <a:pt x="3" y="23"/>
                  <a:pt x="6" y="23"/>
                </a:cubicBezTo>
                <a:cubicBezTo>
                  <a:pt x="147" y="23"/>
                  <a:pt x="147" y="23"/>
                  <a:pt x="147" y="23"/>
                </a:cubicBezTo>
                <a:cubicBezTo>
                  <a:pt x="150" y="23"/>
                  <a:pt x="153" y="26"/>
                  <a:pt x="153" y="29"/>
                </a:cubicBezTo>
                <a:cubicBezTo>
                  <a:pt x="153" y="43"/>
                  <a:pt x="153" y="57"/>
                  <a:pt x="153" y="71"/>
                </a:cubicBezTo>
                <a:cubicBezTo>
                  <a:pt x="131" y="79"/>
                  <a:pt x="109" y="86"/>
                  <a:pt x="86" y="87"/>
                </a:cubicBezTo>
                <a:moveTo>
                  <a:pt x="85" y="102"/>
                </a:moveTo>
                <a:cubicBezTo>
                  <a:pt x="86" y="101"/>
                  <a:pt x="86" y="100"/>
                  <a:pt x="86" y="100"/>
                </a:cubicBezTo>
                <a:cubicBezTo>
                  <a:pt x="86" y="93"/>
                  <a:pt x="87" y="86"/>
                  <a:pt x="86" y="80"/>
                </a:cubicBezTo>
                <a:cubicBezTo>
                  <a:pt x="86" y="79"/>
                  <a:pt x="86" y="78"/>
                  <a:pt x="85" y="77"/>
                </a:cubicBezTo>
                <a:cubicBezTo>
                  <a:pt x="84" y="76"/>
                  <a:pt x="83" y="76"/>
                  <a:pt x="82" y="76"/>
                </a:cubicBezTo>
                <a:cubicBezTo>
                  <a:pt x="77" y="76"/>
                  <a:pt x="73" y="76"/>
                  <a:pt x="68" y="76"/>
                </a:cubicBezTo>
                <a:cubicBezTo>
                  <a:pt x="68" y="76"/>
                  <a:pt x="68" y="76"/>
                  <a:pt x="67" y="76"/>
                </a:cubicBezTo>
                <a:cubicBezTo>
                  <a:pt x="67" y="77"/>
                  <a:pt x="67" y="77"/>
                  <a:pt x="67" y="78"/>
                </a:cubicBezTo>
                <a:cubicBezTo>
                  <a:pt x="67" y="84"/>
                  <a:pt x="67" y="90"/>
                  <a:pt x="67" y="97"/>
                </a:cubicBezTo>
                <a:cubicBezTo>
                  <a:pt x="66" y="98"/>
                  <a:pt x="67" y="100"/>
                  <a:pt x="67" y="101"/>
                </a:cubicBezTo>
                <a:cubicBezTo>
                  <a:pt x="68" y="102"/>
                  <a:pt x="70" y="102"/>
                  <a:pt x="72" y="102"/>
                </a:cubicBezTo>
                <a:cubicBezTo>
                  <a:pt x="75" y="102"/>
                  <a:pt x="79" y="102"/>
                  <a:pt x="82" y="102"/>
                </a:cubicBezTo>
                <a:cubicBezTo>
                  <a:pt x="83" y="102"/>
                  <a:pt x="84" y="102"/>
                  <a:pt x="85" y="102"/>
                </a:cubicBezTo>
                <a:close/>
                <a:moveTo>
                  <a:pt x="67" y="23"/>
                </a:moveTo>
                <a:cubicBezTo>
                  <a:pt x="67" y="22"/>
                  <a:pt x="67" y="21"/>
                  <a:pt x="67" y="20"/>
                </a:cubicBezTo>
                <a:cubicBezTo>
                  <a:pt x="67" y="19"/>
                  <a:pt x="67" y="18"/>
                  <a:pt x="66" y="18"/>
                </a:cubicBezTo>
                <a:cubicBezTo>
                  <a:pt x="66" y="17"/>
                  <a:pt x="65" y="17"/>
                  <a:pt x="65" y="17"/>
                </a:cubicBezTo>
                <a:cubicBezTo>
                  <a:pt x="62" y="17"/>
                  <a:pt x="59" y="18"/>
                  <a:pt x="57" y="18"/>
                </a:cubicBezTo>
                <a:cubicBezTo>
                  <a:pt x="56" y="18"/>
                  <a:pt x="55" y="18"/>
                  <a:pt x="55" y="18"/>
                </a:cubicBezTo>
                <a:cubicBezTo>
                  <a:pt x="54" y="19"/>
                  <a:pt x="54" y="20"/>
                  <a:pt x="54" y="21"/>
                </a:cubicBezTo>
                <a:cubicBezTo>
                  <a:pt x="54" y="21"/>
                  <a:pt x="54" y="22"/>
                  <a:pt x="54" y="23"/>
                </a:cubicBezTo>
                <a:moveTo>
                  <a:pt x="101" y="23"/>
                </a:moveTo>
                <a:cubicBezTo>
                  <a:pt x="101" y="22"/>
                  <a:pt x="101" y="21"/>
                  <a:pt x="101" y="20"/>
                </a:cubicBezTo>
                <a:cubicBezTo>
                  <a:pt x="101" y="19"/>
                  <a:pt x="101" y="18"/>
                  <a:pt x="100" y="18"/>
                </a:cubicBezTo>
                <a:cubicBezTo>
                  <a:pt x="100" y="17"/>
                  <a:pt x="99" y="17"/>
                  <a:pt x="98" y="17"/>
                </a:cubicBezTo>
                <a:cubicBezTo>
                  <a:pt x="96" y="17"/>
                  <a:pt x="93" y="18"/>
                  <a:pt x="91" y="18"/>
                </a:cubicBezTo>
                <a:cubicBezTo>
                  <a:pt x="90" y="18"/>
                  <a:pt x="89" y="18"/>
                  <a:pt x="89" y="18"/>
                </a:cubicBezTo>
                <a:cubicBezTo>
                  <a:pt x="88" y="19"/>
                  <a:pt x="88" y="20"/>
                  <a:pt x="88" y="21"/>
                </a:cubicBezTo>
                <a:cubicBezTo>
                  <a:pt x="88" y="21"/>
                  <a:pt x="88" y="22"/>
                  <a:pt x="88" y="23"/>
                </a:cubicBezTo>
                <a:moveTo>
                  <a:pt x="91" y="17"/>
                </a:moveTo>
                <a:cubicBezTo>
                  <a:pt x="91" y="16"/>
                  <a:pt x="92" y="14"/>
                  <a:pt x="91" y="13"/>
                </a:cubicBezTo>
                <a:cubicBezTo>
                  <a:pt x="91" y="12"/>
                  <a:pt x="91" y="11"/>
                  <a:pt x="90" y="10"/>
                </a:cubicBezTo>
                <a:cubicBezTo>
                  <a:pt x="89" y="10"/>
                  <a:pt x="88" y="9"/>
                  <a:pt x="87" y="9"/>
                </a:cubicBezTo>
                <a:cubicBezTo>
                  <a:pt x="81" y="9"/>
                  <a:pt x="75" y="9"/>
                  <a:pt x="70" y="9"/>
                </a:cubicBezTo>
                <a:cubicBezTo>
                  <a:pt x="69" y="9"/>
                  <a:pt x="67" y="9"/>
                  <a:pt x="66" y="9"/>
                </a:cubicBezTo>
                <a:cubicBezTo>
                  <a:pt x="65" y="10"/>
                  <a:pt x="64" y="12"/>
                  <a:pt x="64" y="13"/>
                </a:cubicBezTo>
                <a:cubicBezTo>
                  <a:pt x="64" y="14"/>
                  <a:pt x="64" y="16"/>
                  <a:pt x="64" y="17"/>
                </a:cubicBezTo>
                <a:moveTo>
                  <a:pt x="100" y="17"/>
                </a:moveTo>
                <a:cubicBezTo>
                  <a:pt x="100" y="14"/>
                  <a:pt x="100" y="11"/>
                  <a:pt x="99" y="9"/>
                </a:cubicBezTo>
                <a:cubicBezTo>
                  <a:pt x="99" y="6"/>
                  <a:pt x="97" y="3"/>
                  <a:pt x="95" y="2"/>
                </a:cubicBezTo>
                <a:cubicBezTo>
                  <a:pt x="93" y="1"/>
                  <a:pt x="91" y="1"/>
                  <a:pt x="88" y="1"/>
                </a:cubicBezTo>
                <a:cubicBezTo>
                  <a:pt x="80" y="1"/>
                  <a:pt x="72" y="0"/>
                  <a:pt x="64" y="1"/>
                </a:cubicBezTo>
                <a:cubicBezTo>
                  <a:pt x="62" y="1"/>
                  <a:pt x="60" y="2"/>
                  <a:pt x="58" y="3"/>
                </a:cubicBezTo>
                <a:cubicBezTo>
                  <a:pt x="57" y="5"/>
                  <a:pt x="56" y="7"/>
                  <a:pt x="56" y="10"/>
                </a:cubicBezTo>
                <a:cubicBezTo>
                  <a:pt x="56" y="12"/>
                  <a:pt x="56" y="15"/>
                  <a:pt x="56" y="17"/>
                </a:cubicBezTo>
                <a:moveTo>
                  <a:pt x="5" y="71"/>
                </a:moveTo>
                <a:cubicBezTo>
                  <a:pt x="5" y="83"/>
                  <a:pt x="5" y="95"/>
                  <a:pt x="5" y="108"/>
                </a:cubicBezTo>
                <a:cubicBezTo>
                  <a:pt x="5" y="110"/>
                  <a:pt x="5" y="113"/>
                  <a:pt x="5" y="116"/>
                </a:cubicBezTo>
                <a:cubicBezTo>
                  <a:pt x="6" y="118"/>
                  <a:pt x="7" y="121"/>
                  <a:pt x="8" y="122"/>
                </a:cubicBezTo>
                <a:cubicBezTo>
                  <a:pt x="10" y="124"/>
                  <a:pt x="13" y="126"/>
                  <a:pt x="15" y="125"/>
                </a:cubicBezTo>
                <a:cubicBezTo>
                  <a:pt x="48" y="125"/>
                  <a:pt x="48" y="125"/>
                  <a:pt x="48" y="125"/>
                </a:cubicBezTo>
                <a:cubicBezTo>
                  <a:pt x="61" y="125"/>
                  <a:pt x="74" y="125"/>
                  <a:pt x="87" y="125"/>
                </a:cubicBezTo>
                <a:cubicBezTo>
                  <a:pt x="97" y="125"/>
                  <a:pt x="106" y="125"/>
                  <a:pt x="115" y="125"/>
                </a:cubicBezTo>
                <a:cubicBezTo>
                  <a:pt x="120" y="125"/>
                  <a:pt x="124" y="125"/>
                  <a:pt x="129" y="125"/>
                </a:cubicBezTo>
                <a:cubicBezTo>
                  <a:pt x="133" y="125"/>
                  <a:pt x="137" y="126"/>
                  <a:pt x="141" y="125"/>
                </a:cubicBezTo>
                <a:cubicBezTo>
                  <a:pt x="144" y="124"/>
                  <a:pt x="146" y="123"/>
                  <a:pt x="147" y="121"/>
                </a:cubicBezTo>
                <a:cubicBezTo>
                  <a:pt x="149" y="119"/>
                  <a:pt x="149" y="116"/>
                  <a:pt x="149" y="114"/>
                </a:cubicBezTo>
                <a:cubicBezTo>
                  <a:pt x="150" y="105"/>
                  <a:pt x="149" y="97"/>
                  <a:pt x="149" y="88"/>
                </a:cubicBezTo>
                <a:cubicBezTo>
                  <a:pt x="149" y="83"/>
                  <a:pt x="149" y="78"/>
                  <a:pt x="149" y="73"/>
                </a:cubicBezTo>
              </a:path>
            </a:pathLst>
          </a:custGeom>
          <a:solidFill>
            <a:srgbClr val="F3BDB7"/>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1" name="Freeform 70">
            <a:extLst>
              <a:ext uri="{FF2B5EF4-FFF2-40B4-BE49-F238E27FC236}">
                <a16:creationId xmlns:a16="http://schemas.microsoft.com/office/drawing/2014/main" id="{E68C13B8-7ACA-0B45-971D-AF3DACC007F1}"/>
              </a:ext>
            </a:extLst>
          </p:cNvPr>
          <p:cNvSpPr>
            <a:spLocks noEditPoints="1"/>
          </p:cNvSpPr>
          <p:nvPr/>
        </p:nvSpPr>
        <p:spPr bwMode="auto">
          <a:xfrm>
            <a:off x="3124276" y="657741"/>
            <a:ext cx="536575" cy="603250"/>
          </a:xfrm>
          <a:custGeom>
            <a:avLst/>
            <a:gdLst>
              <a:gd name="T0" fmla="*/ 47 w 141"/>
              <a:gd name="T1" fmla="*/ 122 h 158"/>
              <a:gd name="T2" fmla="*/ 36 w 141"/>
              <a:gd name="T3" fmla="*/ 95 h 158"/>
              <a:gd name="T4" fmla="*/ 30 w 141"/>
              <a:gd name="T5" fmla="*/ 71 h 158"/>
              <a:gd name="T6" fmla="*/ 72 w 141"/>
              <a:gd name="T7" fmla="*/ 27 h 158"/>
              <a:gd name="T8" fmla="*/ 113 w 141"/>
              <a:gd name="T9" fmla="*/ 71 h 158"/>
              <a:gd name="T10" fmla="*/ 108 w 141"/>
              <a:gd name="T11" fmla="*/ 95 h 158"/>
              <a:gd name="T12" fmla="*/ 97 w 141"/>
              <a:gd name="T13" fmla="*/ 118 h 158"/>
              <a:gd name="T14" fmla="*/ 85 w 141"/>
              <a:gd name="T15" fmla="*/ 126 h 158"/>
              <a:gd name="T16" fmla="*/ 68 w 141"/>
              <a:gd name="T17" fmla="*/ 130 h 158"/>
              <a:gd name="T18" fmla="*/ 52 w 141"/>
              <a:gd name="T19" fmla="*/ 136 h 158"/>
              <a:gd name="T20" fmla="*/ 49 w 141"/>
              <a:gd name="T21" fmla="*/ 140 h 158"/>
              <a:gd name="T22" fmla="*/ 50 w 141"/>
              <a:gd name="T23" fmla="*/ 144 h 158"/>
              <a:gd name="T24" fmla="*/ 55 w 141"/>
              <a:gd name="T25" fmla="*/ 145 h 158"/>
              <a:gd name="T26" fmla="*/ 88 w 141"/>
              <a:gd name="T27" fmla="*/ 137 h 158"/>
              <a:gd name="T28" fmla="*/ 92 w 141"/>
              <a:gd name="T29" fmla="*/ 138 h 158"/>
              <a:gd name="T30" fmla="*/ 93 w 141"/>
              <a:gd name="T31" fmla="*/ 143 h 158"/>
              <a:gd name="T32" fmla="*/ 90 w 141"/>
              <a:gd name="T33" fmla="*/ 147 h 158"/>
              <a:gd name="T34" fmla="*/ 77 w 141"/>
              <a:gd name="T35" fmla="*/ 154 h 158"/>
              <a:gd name="T36" fmla="*/ 61 w 141"/>
              <a:gd name="T37" fmla="*/ 158 h 158"/>
              <a:gd name="T38" fmla="*/ 61 w 141"/>
              <a:gd name="T39" fmla="*/ 70 h 158"/>
              <a:gd name="T40" fmla="*/ 70 w 141"/>
              <a:gd name="T41" fmla="*/ 81 h 158"/>
              <a:gd name="T42" fmla="*/ 81 w 141"/>
              <a:gd name="T43" fmla="*/ 60 h 158"/>
              <a:gd name="T44" fmla="*/ 16 w 141"/>
              <a:gd name="T45" fmla="*/ 72 h 158"/>
              <a:gd name="T46" fmla="*/ 0 w 141"/>
              <a:gd name="T47" fmla="*/ 69 h 158"/>
              <a:gd name="T48" fmla="*/ 22 w 141"/>
              <a:gd name="T49" fmla="*/ 41 h 158"/>
              <a:gd name="T50" fmla="*/ 10 w 141"/>
              <a:gd name="T51" fmla="*/ 36 h 158"/>
              <a:gd name="T52" fmla="*/ 43 w 141"/>
              <a:gd name="T53" fmla="*/ 22 h 158"/>
              <a:gd name="T54" fmla="*/ 36 w 141"/>
              <a:gd name="T55" fmla="*/ 12 h 158"/>
              <a:gd name="T56" fmla="*/ 71 w 141"/>
              <a:gd name="T57" fmla="*/ 0 h 158"/>
              <a:gd name="T58" fmla="*/ 72 w 141"/>
              <a:gd name="T59" fmla="*/ 16 h 158"/>
              <a:gd name="T60" fmla="*/ 105 w 141"/>
              <a:gd name="T61" fmla="*/ 11 h 158"/>
              <a:gd name="T62" fmla="*/ 100 w 141"/>
              <a:gd name="T63" fmla="*/ 22 h 158"/>
              <a:gd name="T64" fmla="*/ 131 w 141"/>
              <a:gd name="T65" fmla="*/ 37 h 158"/>
              <a:gd name="T66" fmla="*/ 122 w 141"/>
              <a:gd name="T67" fmla="*/ 42 h 158"/>
              <a:gd name="T68" fmla="*/ 120 w 141"/>
              <a:gd name="T69" fmla="*/ 43 h 158"/>
              <a:gd name="T70" fmla="*/ 127 w 141"/>
              <a:gd name="T71" fmla="*/ 72 h 158"/>
              <a:gd name="T72" fmla="*/ 141 w 141"/>
              <a:gd name="T73" fmla="*/ 72 h 158"/>
              <a:gd name="T74" fmla="*/ 71 w 141"/>
              <a:gd name="T75" fmla="*/ 43 h 158"/>
              <a:gd name="T76" fmla="*/ 45 w 141"/>
              <a:gd name="T77" fmla="*/ 68 h 158"/>
              <a:gd name="T78" fmla="*/ 71 w 141"/>
              <a:gd name="T79" fmla="*/ 92 h 158"/>
              <a:gd name="T80" fmla="*/ 97 w 141"/>
              <a:gd name="T81" fmla="*/ 68 h 158"/>
              <a:gd name="T82" fmla="*/ 71 w 141"/>
              <a:gd name="T83"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158">
                <a:moveTo>
                  <a:pt x="47" y="122"/>
                </a:moveTo>
                <a:cubicBezTo>
                  <a:pt x="48" y="115"/>
                  <a:pt x="45" y="109"/>
                  <a:pt x="36" y="95"/>
                </a:cubicBezTo>
                <a:cubicBezTo>
                  <a:pt x="31" y="88"/>
                  <a:pt x="30" y="80"/>
                  <a:pt x="30" y="71"/>
                </a:cubicBezTo>
                <a:cubicBezTo>
                  <a:pt x="30" y="48"/>
                  <a:pt x="48" y="27"/>
                  <a:pt x="72" y="27"/>
                </a:cubicBezTo>
                <a:cubicBezTo>
                  <a:pt x="95" y="27"/>
                  <a:pt x="113" y="48"/>
                  <a:pt x="113" y="71"/>
                </a:cubicBezTo>
                <a:cubicBezTo>
                  <a:pt x="113" y="80"/>
                  <a:pt x="112" y="88"/>
                  <a:pt x="108" y="95"/>
                </a:cubicBezTo>
                <a:cubicBezTo>
                  <a:pt x="101" y="106"/>
                  <a:pt x="98" y="112"/>
                  <a:pt x="97" y="118"/>
                </a:cubicBezTo>
                <a:moveTo>
                  <a:pt x="85" y="126"/>
                </a:moveTo>
                <a:cubicBezTo>
                  <a:pt x="80" y="128"/>
                  <a:pt x="74" y="129"/>
                  <a:pt x="68" y="130"/>
                </a:cubicBezTo>
                <a:cubicBezTo>
                  <a:pt x="63" y="131"/>
                  <a:pt x="57" y="132"/>
                  <a:pt x="52" y="136"/>
                </a:cubicBezTo>
                <a:cubicBezTo>
                  <a:pt x="51" y="137"/>
                  <a:pt x="50" y="138"/>
                  <a:pt x="49" y="140"/>
                </a:cubicBezTo>
                <a:cubicBezTo>
                  <a:pt x="49" y="141"/>
                  <a:pt x="49" y="143"/>
                  <a:pt x="50" y="144"/>
                </a:cubicBezTo>
                <a:cubicBezTo>
                  <a:pt x="52" y="145"/>
                  <a:pt x="53" y="145"/>
                  <a:pt x="55" y="145"/>
                </a:cubicBezTo>
                <a:cubicBezTo>
                  <a:pt x="66" y="143"/>
                  <a:pt x="76" y="138"/>
                  <a:pt x="88" y="137"/>
                </a:cubicBezTo>
                <a:cubicBezTo>
                  <a:pt x="89" y="137"/>
                  <a:pt x="90" y="138"/>
                  <a:pt x="92" y="138"/>
                </a:cubicBezTo>
                <a:cubicBezTo>
                  <a:pt x="93" y="140"/>
                  <a:pt x="93" y="142"/>
                  <a:pt x="93" y="143"/>
                </a:cubicBezTo>
                <a:cubicBezTo>
                  <a:pt x="92" y="145"/>
                  <a:pt x="91" y="146"/>
                  <a:pt x="90" y="147"/>
                </a:cubicBezTo>
                <a:cubicBezTo>
                  <a:pt x="86" y="151"/>
                  <a:pt x="82" y="152"/>
                  <a:pt x="77" y="154"/>
                </a:cubicBezTo>
                <a:cubicBezTo>
                  <a:pt x="72" y="155"/>
                  <a:pt x="67" y="157"/>
                  <a:pt x="61" y="158"/>
                </a:cubicBezTo>
                <a:moveTo>
                  <a:pt x="61" y="70"/>
                </a:moveTo>
                <a:cubicBezTo>
                  <a:pt x="65" y="73"/>
                  <a:pt x="68" y="77"/>
                  <a:pt x="70" y="81"/>
                </a:cubicBezTo>
                <a:cubicBezTo>
                  <a:pt x="72" y="73"/>
                  <a:pt x="76" y="66"/>
                  <a:pt x="81" y="60"/>
                </a:cubicBezTo>
                <a:moveTo>
                  <a:pt x="16" y="72"/>
                </a:moveTo>
                <a:cubicBezTo>
                  <a:pt x="10" y="72"/>
                  <a:pt x="5" y="69"/>
                  <a:pt x="0" y="69"/>
                </a:cubicBezTo>
                <a:moveTo>
                  <a:pt x="22" y="41"/>
                </a:moveTo>
                <a:cubicBezTo>
                  <a:pt x="19" y="39"/>
                  <a:pt x="14" y="37"/>
                  <a:pt x="10" y="36"/>
                </a:cubicBezTo>
                <a:moveTo>
                  <a:pt x="43" y="22"/>
                </a:moveTo>
                <a:cubicBezTo>
                  <a:pt x="41" y="18"/>
                  <a:pt x="39" y="15"/>
                  <a:pt x="36" y="12"/>
                </a:cubicBezTo>
                <a:moveTo>
                  <a:pt x="71" y="0"/>
                </a:moveTo>
                <a:cubicBezTo>
                  <a:pt x="71" y="5"/>
                  <a:pt x="71" y="11"/>
                  <a:pt x="72" y="16"/>
                </a:cubicBezTo>
                <a:moveTo>
                  <a:pt x="105" y="11"/>
                </a:moveTo>
                <a:cubicBezTo>
                  <a:pt x="103" y="15"/>
                  <a:pt x="101" y="19"/>
                  <a:pt x="100" y="22"/>
                </a:cubicBezTo>
                <a:moveTo>
                  <a:pt x="131" y="37"/>
                </a:moveTo>
                <a:cubicBezTo>
                  <a:pt x="128" y="38"/>
                  <a:pt x="125" y="40"/>
                  <a:pt x="122" y="42"/>
                </a:cubicBezTo>
                <a:cubicBezTo>
                  <a:pt x="121" y="42"/>
                  <a:pt x="120" y="42"/>
                  <a:pt x="120" y="43"/>
                </a:cubicBezTo>
                <a:moveTo>
                  <a:pt x="127" y="72"/>
                </a:moveTo>
                <a:cubicBezTo>
                  <a:pt x="131" y="72"/>
                  <a:pt x="136" y="72"/>
                  <a:pt x="141" y="72"/>
                </a:cubicBezTo>
                <a:moveTo>
                  <a:pt x="71" y="43"/>
                </a:moveTo>
                <a:cubicBezTo>
                  <a:pt x="57" y="43"/>
                  <a:pt x="45" y="54"/>
                  <a:pt x="45" y="68"/>
                </a:cubicBezTo>
                <a:cubicBezTo>
                  <a:pt x="45" y="81"/>
                  <a:pt x="57" y="92"/>
                  <a:pt x="71" y="92"/>
                </a:cubicBezTo>
                <a:cubicBezTo>
                  <a:pt x="85" y="92"/>
                  <a:pt x="97" y="81"/>
                  <a:pt x="97" y="68"/>
                </a:cubicBezTo>
                <a:cubicBezTo>
                  <a:pt x="97" y="54"/>
                  <a:pt x="85" y="43"/>
                  <a:pt x="71" y="43"/>
                </a:cubicBezTo>
                <a:close/>
              </a:path>
            </a:pathLst>
          </a:custGeom>
          <a:solidFill>
            <a:srgbClr val="FFC652"/>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76726837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14:bounceEnd="67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14:bounceEnd="67000">
                                          <p:cBhvr additive="base">
                                            <p:cTn id="11" dur="1000" fill="hold"/>
                                            <p:tgtEl>
                                              <p:spTgt spid="62"/>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14:bounceEnd="67000">
                                          <p:cBhvr additive="base">
                                            <p:cTn id="15" dur="1000" fill="hold"/>
                                            <p:tgtEl>
                                              <p:spTgt spid="68"/>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14:bounceEnd="67000">
                                          <p:cBhvr additive="base">
                                            <p:cTn id="19" dur="1000" fill="hold"/>
                                            <p:tgtEl>
                                              <p:spTgt spid="6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14:bounceEnd="67000">
                                          <p:cBhvr additive="base">
                                            <p:cTn id="23" dur="1000" fill="hold"/>
                                            <p:tgtEl>
                                              <p:spTgt spid="63"/>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14:bounceEnd="67000">
                                          <p:cBhvr additive="base">
                                            <p:cTn id="27" dur="1000" fill="hold"/>
                                            <p:tgtEl>
                                              <p:spTgt spid="70"/>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1+#ppt_w/2"/>
                                              </p:val>
                                            </p:tav>
                                            <p:tav tm="100000">
                                              <p:val>
                                                <p:strVal val="#ppt_x"/>
                                              </p:val>
                                            </p:tav>
                                          </p:tavLst>
                                        </p:anim>
                                        <p:anim calcmode="lin" valueType="num">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1+#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fill="hold"/>
                                            <p:tgtEl>
                                              <p:spTgt spid="69"/>
                                            </p:tgtEl>
                                            <p:attrNameLst>
                                              <p:attrName>ppt_x</p:attrName>
                                            </p:attrNameLst>
                                          </p:cBhvr>
                                          <p:tavLst>
                                            <p:tav tm="0">
                                              <p:val>
                                                <p:strVal val="1+#ppt_w/2"/>
                                              </p:val>
                                            </p:tav>
                                            <p:tav tm="100000">
                                              <p:val>
                                                <p:strVal val="#ppt_x"/>
                                              </p:val>
                                            </p:tav>
                                          </p:tavLst>
                                        </p:anim>
                                        <p:anim calcmode="lin" valueType="num">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000" fill="hold"/>
                                            <p:tgtEl>
                                              <p:spTgt spid="63"/>
                                            </p:tgtEl>
                                            <p:attrNameLst>
                                              <p:attrName>ppt_x</p:attrName>
                                            </p:attrNameLst>
                                          </p:cBhvr>
                                          <p:tavLst>
                                            <p:tav tm="0">
                                              <p:val>
                                                <p:strVal val="0-#ppt_w/2"/>
                                              </p:val>
                                            </p:tav>
                                            <p:tav tm="100000">
                                              <p:val>
                                                <p:strVal val="#ppt_x"/>
                                              </p:val>
                                            </p:tav>
                                          </p:tavLst>
                                        </p:anim>
                                        <p:anim calcmode="lin" valueType="num">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1000" fill="hold"/>
                                            <p:tgtEl>
                                              <p:spTgt spid="70"/>
                                            </p:tgtEl>
                                            <p:attrNameLst>
                                              <p:attrName>ppt_x</p:attrName>
                                            </p:attrNameLst>
                                          </p:cBhvr>
                                          <p:tavLst>
                                            <p:tav tm="0">
                                              <p:val>
                                                <p:strVal val="0-#ppt_w/2"/>
                                              </p:val>
                                            </p:tav>
                                            <p:tav tm="100000">
                                              <p:val>
                                                <p:strVal val="#ppt_x"/>
                                              </p:val>
                                            </p:tav>
                                          </p:tavLst>
                                        </p:anim>
                                        <p:anim calcmode="lin" valueType="num">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p:txBody>
          <a:bodyPr>
            <a:normAutofit lnSpcReduction="10000"/>
          </a:bodyPr>
          <a:lstStyle/>
          <a:p>
            <a:pPr algn="just" eaLnBrk="1" fontAlgn="auto" hangingPunct="1">
              <a:spcBef>
                <a:spcPts val="0"/>
              </a:spcBef>
              <a:spcAft>
                <a:spcPts val="0"/>
              </a:spcAft>
              <a:defRPr/>
            </a:pPr>
            <a:r>
              <a:rPr lang="en-GB" dirty="0">
                <a:effectLst/>
                <a:latin typeface="Josefin Sans" pitchFamily="2" charset="0"/>
                <a:ea typeface="Calibri" panose="020F0502020204030204" pitchFamily="34" charset="0"/>
                <a:cs typeface="Times New Roman" panose="02020603050405020304" pitchFamily="18" charset="0"/>
              </a:rPr>
              <a:t>A </a:t>
            </a:r>
            <a:r>
              <a:rPr lang="en-GB" dirty="0" err="1">
                <a:effectLst/>
                <a:latin typeface="Josefin Sans" pitchFamily="2" charset="0"/>
                <a:ea typeface="Calibri" panose="020F0502020204030204" pitchFamily="34" charset="0"/>
                <a:cs typeface="Times New Roman" panose="02020603050405020304" pitchFamily="18" charset="0"/>
              </a:rPr>
              <a:t>medida</a:t>
            </a:r>
            <a:r>
              <a:rPr lang="en-GB" dirty="0">
                <a:effectLst/>
                <a:latin typeface="Josefin Sans" pitchFamily="2" charset="0"/>
                <a:ea typeface="Calibri" panose="020F0502020204030204" pitchFamily="34" charset="0"/>
                <a:cs typeface="Times New Roman" panose="02020603050405020304" pitchFamily="18" charset="0"/>
              </a:rPr>
              <a:t> que </a:t>
            </a:r>
            <a:r>
              <a:rPr lang="en-GB" dirty="0">
                <a:latin typeface="Josefin Sans" pitchFamily="2" charset="0"/>
                <a:ea typeface="Calibri" panose="020F0502020204030204" pitchFamily="34" charset="0"/>
                <a:cs typeface="Times New Roman" panose="02020603050405020304" pitchFamily="18" charset="0"/>
              </a:rPr>
              <a:t>Europa </a:t>
            </a:r>
            <a:r>
              <a:rPr lang="en-GB" dirty="0" err="1">
                <a:latin typeface="Josefin Sans" pitchFamily="2" charset="0"/>
                <a:ea typeface="Calibri" panose="020F0502020204030204" pitchFamily="34" charset="0"/>
                <a:cs typeface="Times New Roman" panose="02020603050405020304" pitchFamily="18" charset="0"/>
              </a:rPr>
              <a:t>comienza</a:t>
            </a:r>
            <a:r>
              <a:rPr lang="en-GB" dirty="0">
                <a:latin typeface="Josefin Sans" pitchFamily="2" charset="0"/>
                <a:ea typeface="Calibri" panose="020F0502020204030204" pitchFamily="34" charset="0"/>
                <a:cs typeface="Times New Roman" panose="02020603050405020304" pitchFamily="18" charset="0"/>
              </a:rPr>
              <a:t> a </a:t>
            </a:r>
            <a:r>
              <a:rPr lang="en-GB" dirty="0" err="1">
                <a:latin typeface="Josefin Sans" pitchFamily="2" charset="0"/>
                <a:ea typeface="Calibri" panose="020F0502020204030204" pitchFamily="34" charset="0"/>
                <a:cs typeface="Times New Roman" panose="02020603050405020304" pitchFamily="18" charset="0"/>
              </a:rPr>
              <a:t>salir</a:t>
            </a:r>
            <a:r>
              <a:rPr lang="en-GB" dirty="0">
                <a:latin typeface="Josefin Sans" pitchFamily="2" charset="0"/>
                <a:ea typeface="Calibri" panose="020F0502020204030204" pitchFamily="34" charset="0"/>
                <a:cs typeface="Times New Roman" panose="02020603050405020304" pitchFamily="18" charset="0"/>
              </a:rPr>
              <a:t> de la Covid-19</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los</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costes</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en</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el</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bienestar</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en</a:t>
            </a:r>
            <a:r>
              <a:rPr lang="en-GB" dirty="0">
                <a:effectLst/>
                <a:latin typeface="Josefin Sans" pitchFamily="2" charset="0"/>
                <a:ea typeface="Calibri" panose="020F0502020204030204" pitchFamily="34" charset="0"/>
                <a:cs typeface="Times New Roman" panose="02020603050405020304" pitchFamily="18" charset="0"/>
              </a:rPr>
              <a:t> la población </a:t>
            </a:r>
            <a:r>
              <a:rPr lang="en-GB" dirty="0" err="1">
                <a:effectLst/>
                <a:latin typeface="Josefin Sans" pitchFamily="2" charset="0"/>
                <a:ea typeface="Calibri" panose="020F0502020204030204" pitchFamily="34" charset="0"/>
                <a:cs typeface="Times New Roman" panose="02020603050405020304" pitchFamily="18" charset="0"/>
              </a:rPr>
              <a:t>todavía</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quedan</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por</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determinar</a:t>
            </a:r>
            <a:r>
              <a:rPr lang="en-GB" dirty="0">
                <a:latin typeface="Josefin Sans" pitchFamily="2" charset="0"/>
                <a:ea typeface="Calibri" panose="020F0502020204030204" pitchFamily="34" charset="0"/>
                <a:cs typeface="Times New Roman" panose="02020603050405020304" pitchFamily="18" charset="0"/>
              </a:rPr>
              <a:t>.</a:t>
            </a:r>
            <a:r>
              <a:rPr lang="en-GB" dirty="0">
                <a:effectLst/>
                <a:latin typeface="Josefin Sans" pitchFamily="2" charset="0"/>
                <a:ea typeface="Calibri" panose="020F0502020204030204" pitchFamily="34" charset="0"/>
                <a:cs typeface="Times New Roman" panose="02020603050405020304" pitchFamily="18" charset="0"/>
              </a:rPr>
              <a:t>  Son  </a:t>
            </a:r>
            <a:r>
              <a:rPr lang="en-GB" dirty="0" err="1">
                <a:effectLst/>
                <a:latin typeface="Josefin Sans" pitchFamily="2" charset="0"/>
                <a:ea typeface="Calibri" panose="020F0502020204030204" pitchFamily="34" charset="0"/>
                <a:cs typeface="Times New Roman" panose="02020603050405020304" pitchFamily="18" charset="0"/>
              </a:rPr>
              <a:t>muchas</a:t>
            </a:r>
            <a:r>
              <a:rPr lang="en-GB" dirty="0">
                <a:effectLst/>
                <a:latin typeface="Josefin Sans" pitchFamily="2" charset="0"/>
                <a:ea typeface="Calibri" panose="020F0502020204030204" pitchFamily="34" charset="0"/>
                <a:cs typeface="Times New Roman" panose="02020603050405020304" pitchFamily="18" charset="0"/>
              </a:rPr>
              <a:t> las </a:t>
            </a:r>
            <a:r>
              <a:rPr lang="en-GB" dirty="0" err="1">
                <a:effectLst/>
                <a:latin typeface="Josefin Sans" pitchFamily="2" charset="0"/>
                <a:ea typeface="Calibri" panose="020F0502020204030204" pitchFamily="34" charset="0"/>
                <a:cs typeface="Times New Roman" panose="02020603050405020304" pitchFamily="18" charset="0"/>
              </a:rPr>
              <a:t>preocupaciones</a:t>
            </a:r>
            <a:r>
              <a:rPr lang="en-GB" dirty="0">
                <a:effectLst/>
                <a:latin typeface="Josefin Sans" pitchFamily="2" charset="0"/>
                <a:ea typeface="Calibri" panose="020F0502020204030204" pitchFamily="34" charset="0"/>
                <a:cs typeface="Times New Roman" panose="02020603050405020304" pitchFamily="18" charset="0"/>
              </a:rPr>
              <a:t> que </a:t>
            </a:r>
            <a:r>
              <a:rPr lang="en-GB" dirty="0" err="1">
                <a:effectLst/>
                <a:latin typeface="Josefin Sans" pitchFamily="2" charset="0"/>
                <a:ea typeface="Calibri" panose="020F0502020204030204" pitchFamily="34" charset="0"/>
                <a:cs typeface="Times New Roman" panose="02020603050405020304" pitchFamily="18" charset="0"/>
              </a:rPr>
              <a:t>surcan</a:t>
            </a:r>
            <a:r>
              <a:rPr lang="en-GB" dirty="0">
                <a:effectLst/>
                <a:latin typeface="Josefin Sans" pitchFamily="2" charset="0"/>
                <a:ea typeface="Calibri" panose="020F0502020204030204" pitchFamily="34" charset="0"/>
                <a:cs typeface="Times New Roman" panose="02020603050405020304" pitchFamily="18" charset="0"/>
              </a:rPr>
              <a:t> la </a:t>
            </a:r>
            <a:r>
              <a:rPr lang="en-GB" dirty="0" err="1">
                <a:effectLst/>
                <a:latin typeface="Josefin Sans" pitchFamily="2" charset="0"/>
                <a:ea typeface="Calibri" panose="020F0502020204030204" pitchFamily="34" charset="0"/>
                <a:cs typeface="Times New Roman" panose="02020603050405020304" pitchFamily="18" charset="0"/>
              </a:rPr>
              <a:t>comunidad</a:t>
            </a:r>
            <a:r>
              <a:rPr lang="en-GB" dirty="0">
                <a:effectLst/>
                <a:latin typeface="Josefin Sans" pitchFamily="2" charset="0"/>
                <a:ea typeface="Calibri" panose="020F0502020204030204" pitchFamily="34" charset="0"/>
                <a:cs typeface="Times New Roman" panose="02020603050405020304" pitchFamily="18" charset="0"/>
              </a:rPr>
              <a:t> global: </a:t>
            </a:r>
            <a:r>
              <a:rPr lang="en-GB" dirty="0" err="1">
                <a:effectLst/>
                <a:latin typeface="Josefin Sans" pitchFamily="2" charset="0"/>
                <a:ea typeface="Calibri" panose="020F0502020204030204" pitchFamily="34" charset="0"/>
                <a:cs typeface="Times New Roman" panose="02020603050405020304" pitchFamily="18" charset="0"/>
              </a:rPr>
              <a:t>Inestabilidad</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laboral</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instituciones</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sociales</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debilitadas</a:t>
            </a:r>
            <a:r>
              <a:rPr lang="en-GB" dirty="0">
                <a:latin typeface="Josefin Sans" pitchFamily="2" charset="0"/>
                <a:ea typeface="Calibri" panose="020F0502020204030204" pitchFamily="34" charset="0"/>
                <a:cs typeface="Times New Roman" panose="02020603050405020304" pitchFamily="18" charset="0"/>
              </a:rPr>
              <a:t> y un capital social </a:t>
            </a:r>
            <a:r>
              <a:rPr lang="en-GB" dirty="0" err="1">
                <a:latin typeface="Josefin Sans" pitchFamily="2" charset="0"/>
                <a:ea typeface="Calibri" panose="020F0502020204030204" pitchFamily="34" charset="0"/>
                <a:cs typeface="Times New Roman" panose="02020603050405020304" pitchFamily="18" charset="0"/>
              </a:rPr>
              <a:t>erosionado</a:t>
            </a:r>
            <a:r>
              <a:rPr lang="en-GB" dirty="0">
                <a:latin typeface="Josefin Sans" pitchFamily="2" charset="0"/>
                <a:ea typeface="Calibri" panose="020F0502020204030204" pitchFamily="34" charset="0"/>
                <a:cs typeface="Times New Roman" panose="02020603050405020304" pitchFamily="18" charset="0"/>
              </a:rPr>
              <a:t>. Los </a:t>
            </a:r>
            <a:r>
              <a:rPr lang="en-GB" dirty="0" err="1">
                <a:latin typeface="Josefin Sans" pitchFamily="2" charset="0"/>
                <a:ea typeface="Calibri" panose="020F0502020204030204" pitchFamily="34" charset="0"/>
                <a:cs typeface="Times New Roman" panose="02020603050405020304" pitchFamily="18" charset="0"/>
              </a:rPr>
              <a:t>serviciós</a:t>
            </a:r>
            <a:r>
              <a:rPr lang="en-GB" dirty="0">
                <a:latin typeface="Josefin Sans" pitchFamily="2" charset="0"/>
                <a:ea typeface="Calibri" panose="020F0502020204030204" pitchFamily="34" charset="0"/>
                <a:cs typeface="Times New Roman" panose="02020603050405020304" pitchFamily="18" charset="0"/>
              </a:rPr>
              <a:t> de </a:t>
            </a:r>
            <a:r>
              <a:rPr lang="en-GB" dirty="0" err="1">
                <a:latin typeface="Josefin Sans" pitchFamily="2" charset="0"/>
                <a:ea typeface="Calibri" panose="020F0502020204030204" pitchFamily="34" charset="0"/>
                <a:cs typeface="Times New Roman" panose="02020603050405020304" pitchFamily="18" charset="0"/>
              </a:rPr>
              <a:t>salud</a:t>
            </a:r>
            <a:r>
              <a:rPr lang="en-GB" dirty="0">
                <a:latin typeface="Josefin Sans" pitchFamily="2" charset="0"/>
                <a:ea typeface="Calibri" panose="020F0502020204030204" pitchFamily="34" charset="0"/>
                <a:cs typeface="Times New Roman" panose="02020603050405020304" pitchFamily="18" charset="0"/>
              </a:rPr>
              <a:t> mental se </a:t>
            </a:r>
            <a:r>
              <a:rPr lang="en-GB" dirty="0" err="1">
                <a:latin typeface="Josefin Sans" pitchFamily="2" charset="0"/>
                <a:ea typeface="Calibri" panose="020F0502020204030204" pitchFamily="34" charset="0"/>
                <a:cs typeface="Times New Roman" panose="02020603050405020304" pitchFamily="18" charset="0"/>
              </a:rPr>
              <a:t>están</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preparando</a:t>
            </a:r>
            <a:r>
              <a:rPr lang="en-GB" dirty="0">
                <a:latin typeface="Josefin Sans" pitchFamily="2" charset="0"/>
                <a:ea typeface="Calibri" panose="020F0502020204030204" pitchFamily="34" charset="0"/>
                <a:cs typeface="Times New Roman" panose="02020603050405020304" pitchFamily="18" charset="0"/>
              </a:rPr>
              <a:t> para un </a:t>
            </a:r>
            <a:r>
              <a:rPr lang="en-GB" dirty="0" err="1">
                <a:latin typeface="Josefin Sans" pitchFamily="2" charset="0"/>
                <a:ea typeface="Calibri" panose="020F0502020204030204" pitchFamily="34" charset="0"/>
                <a:cs typeface="Times New Roman" panose="02020603050405020304" pitchFamily="18" charset="0"/>
              </a:rPr>
              <a:t>demanda</a:t>
            </a:r>
            <a:r>
              <a:rPr lang="en-GB" dirty="0">
                <a:latin typeface="Josefin Sans" pitchFamily="2" charset="0"/>
                <a:ea typeface="Calibri" panose="020F0502020204030204" pitchFamily="34" charset="0"/>
                <a:cs typeface="Times New Roman" panose="02020603050405020304" pitchFamily="18" charset="0"/>
              </a:rPr>
              <a:t> al </a:t>
            </a:r>
            <a:r>
              <a:rPr lang="en-GB" dirty="0" err="1">
                <a:latin typeface="Josefin Sans" pitchFamily="2" charset="0"/>
                <a:ea typeface="Calibri" panose="020F0502020204030204" pitchFamily="34" charset="0"/>
                <a:cs typeface="Times New Roman" panose="02020603050405020304" pitchFamily="18" charset="0"/>
              </a:rPr>
              <a:t>alza</a:t>
            </a:r>
            <a:r>
              <a:rPr lang="en-GB" dirty="0">
                <a:latin typeface="Josefin Sans" pitchFamily="2" charset="0"/>
                <a:ea typeface="Calibri" panose="020F0502020204030204" pitchFamily="34" charset="0"/>
                <a:cs typeface="Times New Roman" panose="02020603050405020304" pitchFamily="18" charset="0"/>
              </a:rPr>
              <a:t> sin </a:t>
            </a:r>
            <a:r>
              <a:rPr lang="en-GB" dirty="0" err="1">
                <a:latin typeface="Josefin Sans" pitchFamily="2" charset="0"/>
                <a:ea typeface="Calibri" panose="020F0502020204030204" pitchFamily="34" charset="0"/>
                <a:cs typeface="Times New Roman" panose="02020603050405020304" pitchFamily="18" charset="0"/>
              </a:rPr>
              <a:t>precedentes</a:t>
            </a:r>
            <a:r>
              <a:rPr lang="en-GB" dirty="0">
                <a:latin typeface="Josefin Sans" pitchFamily="2" charset="0"/>
                <a:ea typeface="Calibri" panose="020F0502020204030204" pitchFamily="34" charset="0"/>
                <a:cs typeface="Times New Roman" panose="02020603050405020304" pitchFamily="18" charset="0"/>
              </a:rPr>
              <a:t> hasta la </a:t>
            </a:r>
            <a:r>
              <a:rPr lang="en-GB" dirty="0" err="1">
                <a:latin typeface="Josefin Sans" pitchFamily="2" charset="0"/>
                <a:ea typeface="Calibri" panose="020F0502020204030204" pitchFamily="34" charset="0"/>
                <a:cs typeface="Times New Roman" panose="02020603050405020304" pitchFamily="18" charset="0"/>
              </a:rPr>
              <a:t>fecha</a:t>
            </a:r>
            <a:r>
              <a:rPr lang="en-GB" dirty="0">
                <a:effectLst/>
                <a:latin typeface="Josefin Sans" pitchFamily="2" charset="0"/>
                <a:ea typeface="Calibri" panose="020F0502020204030204" pitchFamily="34" charset="0"/>
                <a:cs typeface="Times New Roman" panose="02020603050405020304" pitchFamily="18" charset="0"/>
              </a:rPr>
              <a:t>. </a:t>
            </a:r>
          </a:p>
          <a:p>
            <a:pPr algn="just" eaLnBrk="1" fontAlgn="auto" hangingPunct="1">
              <a:spcBef>
                <a:spcPts val="0"/>
              </a:spcBef>
              <a:spcAft>
                <a:spcPts val="0"/>
              </a:spcAft>
              <a:defRPr/>
            </a:pPr>
            <a:endParaRPr lang="en-GB" dirty="0">
              <a:latin typeface="Josefin Sans" pitchFamily="2" charset="0"/>
              <a:ea typeface="Calibri" panose="020F0502020204030204" pitchFamily="34" charset="0"/>
              <a:cs typeface="Times New Roman" panose="02020603050405020304" pitchFamily="18" charset="0"/>
            </a:endParaRPr>
          </a:p>
          <a:p>
            <a:pPr algn="just" eaLnBrk="1" fontAlgn="auto" hangingPunct="1">
              <a:spcBef>
                <a:spcPts val="0"/>
              </a:spcBef>
              <a:spcAft>
                <a:spcPts val="0"/>
              </a:spcAft>
              <a:defRPr/>
            </a:pPr>
            <a:r>
              <a:rPr lang="en-GB" dirty="0">
                <a:effectLst/>
                <a:latin typeface="Josefin Sans" pitchFamily="2" charset="0"/>
                <a:ea typeface="Calibri" panose="020F0502020204030204" pitchFamily="34" charset="0"/>
                <a:cs typeface="Times New Roman" panose="02020603050405020304" pitchFamily="18" charset="0"/>
              </a:rPr>
              <a:t>Un </a:t>
            </a:r>
            <a:r>
              <a:rPr lang="en-GB" dirty="0" err="1">
                <a:effectLst/>
                <a:latin typeface="Josefin Sans" pitchFamily="2" charset="0"/>
                <a:ea typeface="Calibri" panose="020F0502020204030204" pitchFamily="34" charset="0"/>
                <a:cs typeface="Times New Roman" panose="02020603050405020304" pitchFamily="18" charset="0"/>
              </a:rPr>
              <a:t>estudio</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publicado</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en</a:t>
            </a:r>
            <a:r>
              <a:rPr lang="en-GB" dirty="0">
                <a:effectLst/>
                <a:latin typeface="Josefin Sans" pitchFamily="2" charset="0"/>
                <a:ea typeface="Calibri" panose="020F0502020204030204" pitchFamily="34" charset="0"/>
                <a:cs typeface="Times New Roman" panose="02020603050405020304" pitchFamily="18" charset="0"/>
              </a:rPr>
              <a:t> The Lancet, </a:t>
            </a:r>
            <a:r>
              <a:rPr lang="en-GB" dirty="0" err="1">
                <a:effectLst/>
                <a:latin typeface="Josefin Sans" pitchFamily="2" charset="0"/>
                <a:ea typeface="Calibri" panose="020F0502020204030204" pitchFamily="34" charset="0"/>
                <a:cs typeface="Times New Roman" panose="02020603050405020304" pitchFamily="18" charset="0"/>
              </a:rPr>
              <a:t>confirma</a:t>
            </a:r>
            <a:r>
              <a:rPr lang="en-GB" dirty="0">
                <a:effectLst/>
                <a:latin typeface="Josefin Sans" pitchFamily="2" charset="0"/>
                <a:ea typeface="Calibri" panose="020F0502020204030204" pitchFamily="34" charset="0"/>
                <a:cs typeface="Times New Roman" panose="02020603050405020304" pitchFamily="18" charset="0"/>
              </a:rPr>
              <a:t> que la Perdida de </a:t>
            </a:r>
            <a:r>
              <a:rPr lang="en-GB" dirty="0" err="1">
                <a:effectLst/>
                <a:latin typeface="Josefin Sans" pitchFamily="2" charset="0"/>
                <a:ea typeface="Calibri" panose="020F0502020204030204" pitchFamily="34" charset="0"/>
                <a:cs typeface="Times New Roman" panose="02020603050405020304" pitchFamily="18" charset="0"/>
              </a:rPr>
              <a:t>libertad</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el</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miedo</a:t>
            </a:r>
            <a:r>
              <a:rPr lang="en-GB" dirty="0">
                <a:effectLst/>
                <a:latin typeface="Josefin Sans" pitchFamily="2" charset="0"/>
                <a:ea typeface="Calibri" panose="020F0502020204030204" pitchFamily="34" charset="0"/>
                <a:cs typeface="Times New Roman" panose="02020603050405020304" pitchFamily="18" charset="0"/>
              </a:rPr>
              <a:t> a la </a:t>
            </a:r>
            <a:r>
              <a:rPr lang="en-GB" dirty="0" err="1">
                <a:effectLst/>
                <a:latin typeface="Josefin Sans" pitchFamily="2" charset="0"/>
                <a:ea typeface="Calibri" panose="020F0502020204030204" pitchFamily="34" charset="0"/>
                <a:cs typeface="Times New Roman" panose="02020603050405020304" pitchFamily="18" charset="0"/>
              </a:rPr>
              <a:t>infecci</a:t>
            </a:r>
            <a:r>
              <a:rPr lang="en-GB" dirty="0" err="1">
                <a:latin typeface="Josefin Sans" pitchFamily="2" charset="0"/>
                <a:ea typeface="Calibri" panose="020F0502020204030204" pitchFamily="34" charset="0"/>
                <a:cs typeface="Times New Roman" panose="02020603050405020304" pitchFamily="18" charset="0"/>
              </a:rPr>
              <a:t>ón</a:t>
            </a:r>
            <a:r>
              <a:rPr lang="en-GB" dirty="0">
                <a:latin typeface="Josefin Sans" pitchFamily="2" charset="0"/>
                <a:ea typeface="Calibri" panose="020F0502020204030204" pitchFamily="34" charset="0"/>
                <a:cs typeface="Times New Roman" panose="02020603050405020304" pitchFamily="18" charset="0"/>
              </a:rPr>
              <a:t>, la </a:t>
            </a:r>
            <a:r>
              <a:rPr lang="en-GB" dirty="0" err="1">
                <a:latin typeface="Josefin Sans" pitchFamily="2" charset="0"/>
                <a:ea typeface="Calibri" panose="020F0502020204030204" pitchFamily="34" charset="0"/>
                <a:cs typeface="Times New Roman" panose="02020603050405020304" pitchFamily="18" charset="0"/>
              </a:rPr>
              <a:t>obligatoriedad</a:t>
            </a:r>
            <a:r>
              <a:rPr lang="en-GB" dirty="0">
                <a:latin typeface="Josefin Sans" pitchFamily="2" charset="0"/>
                <a:ea typeface="Calibri" panose="020F0502020204030204" pitchFamily="34" charset="0"/>
                <a:cs typeface="Times New Roman" panose="02020603050405020304" pitchFamily="18" charset="0"/>
              </a:rPr>
              <a:t> de </a:t>
            </a:r>
            <a:r>
              <a:rPr lang="en-GB" dirty="0" err="1">
                <a:latin typeface="Josefin Sans" pitchFamily="2" charset="0"/>
                <a:ea typeface="Calibri" panose="020F0502020204030204" pitchFamily="34" charset="0"/>
                <a:cs typeface="Times New Roman" panose="02020603050405020304" pitchFamily="18" charset="0"/>
              </a:rPr>
              <a:t>permanecer</a:t>
            </a:r>
            <a:r>
              <a:rPr lang="en-GB" dirty="0">
                <a:latin typeface="Josefin Sans" pitchFamily="2" charset="0"/>
                <a:ea typeface="Calibri" panose="020F0502020204030204" pitchFamily="34" charset="0"/>
                <a:cs typeface="Times New Roman" panose="02020603050405020304" pitchFamily="18" charset="0"/>
              </a:rPr>
              <a:t> a </a:t>
            </a:r>
            <a:r>
              <a:rPr lang="en-GB" dirty="0" err="1">
                <a:latin typeface="Josefin Sans" pitchFamily="2" charset="0"/>
                <a:ea typeface="Calibri" panose="020F0502020204030204" pitchFamily="34" charset="0"/>
                <a:cs typeface="Times New Roman" panose="02020603050405020304" pitchFamily="18" charset="0"/>
              </a:rPr>
              <a:t>una</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distancia</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concreta</a:t>
            </a:r>
            <a:r>
              <a:rPr lang="en-GB" dirty="0">
                <a:latin typeface="Josefin Sans" pitchFamily="2" charset="0"/>
                <a:ea typeface="Calibri" panose="020F0502020204030204" pitchFamily="34" charset="0"/>
                <a:cs typeface="Times New Roman" panose="02020603050405020304" pitchFamily="18" charset="0"/>
              </a:rPr>
              <a:t> del resto, </a:t>
            </a:r>
            <a:r>
              <a:rPr lang="en-GB" dirty="0" err="1">
                <a:latin typeface="Josefin Sans" pitchFamily="2" charset="0"/>
                <a:ea typeface="Calibri" panose="020F0502020204030204" pitchFamily="34" charset="0"/>
                <a:cs typeface="Times New Roman" panose="02020603050405020304" pitchFamily="18" charset="0"/>
              </a:rPr>
              <a:t>puede</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provocar</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estrés</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postraumático</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insomnio</a:t>
            </a:r>
            <a:r>
              <a:rPr lang="en-GB" dirty="0">
                <a:latin typeface="Josefin Sans" pitchFamily="2" charset="0"/>
                <a:ea typeface="Calibri" panose="020F0502020204030204" pitchFamily="34" charset="0"/>
                <a:cs typeface="Times New Roman" panose="02020603050405020304" pitchFamily="18" charset="0"/>
              </a:rPr>
              <a:t> y </a:t>
            </a:r>
            <a:r>
              <a:rPr lang="en-GB" dirty="0" err="1">
                <a:latin typeface="Josefin Sans" pitchFamily="2" charset="0"/>
                <a:ea typeface="Calibri" panose="020F0502020204030204" pitchFamily="34" charset="0"/>
                <a:cs typeface="Times New Roman" panose="02020603050405020304" pitchFamily="18" charset="0"/>
              </a:rPr>
              <a:t>cuadros</a:t>
            </a:r>
            <a:r>
              <a:rPr lang="en-GB" dirty="0">
                <a:latin typeface="Josefin Sans" pitchFamily="2" charset="0"/>
                <a:ea typeface="Calibri" panose="020F0502020204030204" pitchFamily="34" charset="0"/>
                <a:cs typeface="Times New Roman" panose="02020603050405020304" pitchFamily="18" charset="0"/>
              </a:rPr>
              <a:t> de </a:t>
            </a:r>
            <a:r>
              <a:rPr lang="en-GB" dirty="0" err="1">
                <a:latin typeface="Josefin Sans" pitchFamily="2" charset="0"/>
                <a:ea typeface="Calibri" panose="020F0502020204030204" pitchFamily="34" charset="0"/>
                <a:cs typeface="Times New Roman" panose="02020603050405020304" pitchFamily="18" charset="0"/>
              </a:rPr>
              <a:t>ira</a:t>
            </a:r>
            <a:r>
              <a:rPr lang="en-GB" dirty="0">
                <a:latin typeface="Josefin Sans" pitchFamily="2" charset="0"/>
                <a:ea typeface="Calibri" panose="020F0502020204030204" pitchFamily="34" charset="0"/>
                <a:cs typeface="Times New Roman" panose="02020603050405020304" pitchFamily="18" charset="0"/>
              </a:rPr>
              <a:t>.  El </a:t>
            </a:r>
            <a:r>
              <a:rPr lang="en-GB" dirty="0" err="1">
                <a:latin typeface="Josefin Sans" pitchFamily="2" charset="0"/>
                <a:ea typeface="Calibri" panose="020F0502020204030204" pitchFamily="34" charset="0"/>
                <a:cs typeface="Times New Roman" panose="02020603050405020304" pitchFamily="18" charset="0"/>
              </a:rPr>
              <a:t>impacto</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psicológico</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en</a:t>
            </a:r>
            <a:r>
              <a:rPr lang="en-GB" dirty="0">
                <a:latin typeface="Josefin Sans" pitchFamily="2" charset="0"/>
                <a:ea typeface="Calibri" panose="020F0502020204030204" pitchFamily="34" charset="0"/>
                <a:cs typeface="Times New Roman" panose="02020603050405020304" pitchFamily="18" charset="0"/>
              </a:rPr>
              <a:t> la </a:t>
            </a:r>
            <a:r>
              <a:rPr lang="en-GB" dirty="0" err="1">
                <a:latin typeface="Josefin Sans" pitchFamily="2" charset="0"/>
                <a:ea typeface="Calibri" panose="020F0502020204030204" pitchFamily="34" charset="0"/>
                <a:cs typeface="Times New Roman" panose="02020603050405020304" pitchFamily="18" charset="0"/>
              </a:rPr>
              <a:t>cuarentena</a:t>
            </a:r>
            <a:r>
              <a:rPr lang="en-GB" dirty="0">
                <a:latin typeface="Josefin Sans" pitchFamily="2" charset="0"/>
                <a:ea typeface="Calibri" panose="020F0502020204030204" pitchFamily="34" charset="0"/>
                <a:cs typeface="Times New Roman" panose="02020603050405020304" pitchFamily="18" charset="0"/>
              </a:rPr>
              <a:t> es </a:t>
            </a:r>
            <a:r>
              <a:rPr lang="en-GB" dirty="0" err="1">
                <a:latin typeface="Josefin Sans" pitchFamily="2" charset="0"/>
                <a:ea typeface="Calibri" panose="020F0502020204030204" pitchFamily="34" charset="0"/>
                <a:cs typeface="Times New Roman" panose="02020603050405020304" pitchFamily="18" charset="0"/>
              </a:rPr>
              <a:t>muy</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amplio</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substancial</a:t>
            </a:r>
            <a:r>
              <a:rPr lang="en-GB" dirty="0">
                <a:latin typeface="Josefin Sans" pitchFamily="2" charset="0"/>
                <a:ea typeface="Calibri" panose="020F0502020204030204" pitchFamily="34" charset="0"/>
                <a:cs typeface="Times New Roman" panose="02020603050405020304" pitchFamily="18" charset="0"/>
              </a:rPr>
              <a:t> y </a:t>
            </a:r>
            <a:r>
              <a:rPr lang="en-GB" dirty="0" err="1">
                <a:latin typeface="Josefin Sans" pitchFamily="2" charset="0"/>
                <a:ea typeface="Calibri" panose="020F0502020204030204" pitchFamily="34" charset="0"/>
                <a:cs typeface="Times New Roman" panose="02020603050405020304" pitchFamily="18" charset="0"/>
              </a:rPr>
              <a:t>puede</a:t>
            </a:r>
            <a:r>
              <a:rPr lang="en-GB" dirty="0">
                <a:latin typeface="Josefin Sans" pitchFamily="2" charset="0"/>
                <a:ea typeface="Calibri" panose="020F0502020204030204" pitchFamily="34" charset="0"/>
                <a:cs typeface="Times New Roman" panose="02020603050405020304" pitchFamily="18" charset="0"/>
              </a:rPr>
              <a:t> ser de </a:t>
            </a:r>
            <a:r>
              <a:rPr lang="en-GB" dirty="0" err="1">
                <a:latin typeface="Josefin Sans" pitchFamily="2" charset="0"/>
                <a:ea typeface="Calibri" panose="020F0502020204030204" pitchFamily="34" charset="0"/>
                <a:cs typeface="Times New Roman" panose="02020603050405020304" pitchFamily="18" charset="0"/>
              </a:rPr>
              <a:t>larga</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duración</a:t>
            </a:r>
            <a:r>
              <a:rPr lang="en-GB" dirty="0">
                <a:latin typeface="Josefin Sans" pitchFamily="2" charset="0"/>
                <a:ea typeface="Calibri" panose="020F0502020204030204" pitchFamily="34" charset="0"/>
                <a:cs typeface="Times New Roman" panose="02020603050405020304" pitchFamily="18" charset="0"/>
              </a:rPr>
              <a:t>.</a:t>
            </a:r>
            <a:r>
              <a:rPr lang="en-GB" dirty="0">
                <a:effectLst/>
                <a:latin typeface="Josefin Sans" pitchFamily="2" charset="0"/>
                <a:ea typeface="Calibri" panose="020F0502020204030204" pitchFamily="34" charset="0"/>
                <a:cs typeface="Times New Roman" panose="02020603050405020304" pitchFamily="18" charset="0"/>
              </a:rPr>
              <a:t> </a:t>
            </a: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9426084" cy="729873"/>
          </a:xfrm>
        </p:spPr>
        <p:txBody>
          <a:bodyPr/>
          <a:lstStyle/>
          <a:p>
            <a:r>
              <a:rPr lang="en-US" dirty="0" err="1"/>
              <a:t>Introducción</a:t>
            </a:r>
            <a:r>
              <a:rPr lang="en-US" dirty="0"/>
              <a:t> a la </a:t>
            </a:r>
            <a:r>
              <a:rPr lang="en-US" dirty="0" err="1"/>
              <a:t>prescripción</a:t>
            </a:r>
            <a:r>
              <a:rPr lang="en-US" dirty="0"/>
              <a:t> social </a:t>
            </a:r>
            <a:r>
              <a:rPr lang="en-US" dirty="0" err="1"/>
              <a:t>en</a:t>
            </a:r>
            <a:r>
              <a:rPr lang="en-US" dirty="0"/>
              <a:t> </a:t>
            </a:r>
            <a:r>
              <a:rPr lang="en-US" dirty="0" err="1"/>
              <a:t>acción</a:t>
            </a:r>
            <a:endParaRPr lang="en-US" dirty="0"/>
          </a:p>
        </p:txBody>
      </p:sp>
      <p:pic>
        <p:nvPicPr>
          <p:cNvPr id="2" name="Picture 18" descr="Icon&#10;&#10;Description automatically generated with low confidence">
            <a:extLst>
              <a:ext uri="{FF2B5EF4-FFF2-40B4-BE49-F238E27FC236}">
                <a16:creationId xmlns:a16="http://schemas.microsoft.com/office/drawing/2014/main" id="{1EC7BDED-CF6D-F11A-C2E3-40F7322C4E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20263" y="2705238"/>
            <a:ext cx="3008659" cy="237744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pic>
    </p:spTree>
    <p:extLst>
      <p:ext uri="{BB962C8B-B14F-4D97-AF65-F5344CB8AC3E}">
        <p14:creationId xmlns:p14="http://schemas.microsoft.com/office/powerpoint/2010/main" val="3424671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BC7BC-86C8-3C44-A5F4-A065FBABC016}"/>
              </a:ext>
            </a:extLst>
          </p:cNvPr>
          <p:cNvSpPr>
            <a:spLocks noGrp="1"/>
          </p:cNvSpPr>
          <p:nvPr>
            <p:ph type="body" sz="quarter" idx="16"/>
          </p:nvPr>
        </p:nvSpPr>
        <p:spPr>
          <a:xfrm>
            <a:off x="1074780" y="2474468"/>
            <a:ext cx="1840653" cy="2769049"/>
          </a:xfrm>
        </p:spPr>
        <p:txBody>
          <a:bodyPr>
            <a:normAutofit fontScale="55000" lnSpcReduction="20000"/>
          </a:bodyPr>
          <a:lstStyle/>
          <a:p>
            <a:r>
              <a:rPr lang="en-GB" sz="1800" dirty="0">
                <a:effectLst/>
                <a:latin typeface="Josefin Sans" pitchFamily="2" charset="0"/>
                <a:ea typeface="Calibri" panose="020F0502020204030204" pitchFamily="34" charset="0"/>
                <a:cs typeface="Times New Roman" panose="02020603050405020304" pitchFamily="18" charset="0"/>
              </a:rPr>
              <a:t>La </a:t>
            </a:r>
            <a:r>
              <a:rPr lang="en-GB" sz="1800" dirty="0" err="1">
                <a:effectLst/>
                <a:latin typeface="Josefin Sans" pitchFamily="2" charset="0"/>
                <a:ea typeface="Calibri" panose="020F0502020204030204" pitchFamily="34" charset="0"/>
                <a:cs typeface="Times New Roman" panose="02020603050405020304" pitchFamily="18" charset="0"/>
              </a:rPr>
              <a:t>prescripci</a:t>
            </a:r>
            <a:r>
              <a:rPr lang="en-GB" sz="1800" dirty="0" err="1">
                <a:latin typeface="Josefin Sans" pitchFamily="2" charset="0"/>
                <a:ea typeface="Calibri" panose="020F0502020204030204" pitchFamily="34" charset="0"/>
                <a:cs typeface="Times New Roman" panose="02020603050405020304" pitchFamily="18" charset="0"/>
              </a:rPr>
              <a:t>ón</a:t>
            </a:r>
            <a:r>
              <a:rPr lang="en-GB" sz="1800" dirty="0">
                <a:latin typeface="Josefin Sans" pitchFamily="2" charset="0"/>
                <a:ea typeface="Calibri" panose="020F0502020204030204" pitchFamily="34" charset="0"/>
                <a:cs typeface="Times New Roman" panose="02020603050405020304" pitchFamily="18" charset="0"/>
              </a:rPr>
              <a:t> social es un </a:t>
            </a:r>
            <a:r>
              <a:rPr lang="en-GB" sz="1800" dirty="0" err="1">
                <a:latin typeface="Josefin Sans" pitchFamily="2" charset="0"/>
                <a:ea typeface="Calibri" panose="020F0502020204030204" pitchFamily="34" charset="0"/>
                <a:cs typeface="Times New Roman" panose="02020603050405020304" pitchFamily="18" charset="0"/>
              </a:rPr>
              <a:t>potente</a:t>
            </a:r>
            <a:r>
              <a:rPr lang="en-GB" sz="1800" dirty="0">
                <a:latin typeface="Josefin Sans" pitchFamily="2" charset="0"/>
                <a:ea typeface="Calibri" panose="020F0502020204030204" pitchFamily="34" charset="0"/>
                <a:cs typeface="Times New Roman" panose="02020603050405020304" pitchFamily="18" charset="0"/>
              </a:rPr>
              <a:t> </a:t>
            </a:r>
            <a:r>
              <a:rPr lang="en-GB" sz="1800" dirty="0" err="1">
                <a:latin typeface="Josefin Sans" pitchFamily="2" charset="0"/>
                <a:ea typeface="Calibri" panose="020F0502020204030204" pitchFamily="34" charset="0"/>
                <a:cs typeface="Times New Roman" panose="02020603050405020304" pitchFamily="18" charset="0"/>
              </a:rPr>
              <a:t>mecanismo</a:t>
            </a:r>
            <a:r>
              <a:rPr lang="en-GB" sz="1800" dirty="0">
                <a:latin typeface="Josefin Sans" pitchFamily="2" charset="0"/>
                <a:ea typeface="Calibri" panose="020F0502020204030204" pitchFamily="34" charset="0"/>
                <a:cs typeface="Times New Roman" panose="02020603050405020304" pitchFamily="18" charset="0"/>
              </a:rPr>
              <a:t> de </a:t>
            </a:r>
            <a:r>
              <a:rPr lang="en-GB" sz="1800" dirty="0" err="1">
                <a:latin typeface="Josefin Sans" pitchFamily="2" charset="0"/>
                <a:ea typeface="Calibri" panose="020F0502020204030204" pitchFamily="34" charset="0"/>
                <a:cs typeface="Times New Roman" panose="02020603050405020304" pitchFamily="18" charset="0"/>
              </a:rPr>
              <a:t>prevención</a:t>
            </a:r>
            <a:r>
              <a:rPr lang="en-GB" sz="1800" dirty="0">
                <a:latin typeface="Josefin Sans" pitchFamily="2" charset="0"/>
                <a:ea typeface="Calibri" panose="020F0502020204030204" pitchFamily="34" charset="0"/>
                <a:cs typeface="Times New Roman" panose="02020603050405020304" pitchFamily="18" charset="0"/>
              </a:rPr>
              <a:t> </a:t>
            </a:r>
            <a:r>
              <a:rPr lang="en-GB" sz="1800" dirty="0" err="1">
                <a:latin typeface="Josefin Sans" pitchFamily="2" charset="0"/>
                <a:ea typeface="Calibri" panose="020F0502020204030204" pitchFamily="34" charset="0"/>
                <a:cs typeface="Times New Roman" panose="02020603050405020304" pitchFamily="18" charset="0"/>
              </a:rPr>
              <a:t>en</a:t>
            </a:r>
            <a:r>
              <a:rPr lang="en-GB" sz="1800" dirty="0">
                <a:latin typeface="Josefin Sans" pitchFamily="2" charset="0"/>
                <a:ea typeface="Calibri" panose="020F0502020204030204" pitchFamily="34" charset="0"/>
                <a:cs typeface="Times New Roman" panose="02020603050405020304" pitchFamily="18" charset="0"/>
              </a:rPr>
              <a:t> la </a:t>
            </a:r>
            <a:r>
              <a:rPr lang="en-GB" sz="1800" dirty="0" err="1">
                <a:latin typeface="Josefin Sans" pitchFamily="2" charset="0"/>
                <a:ea typeface="Calibri" panose="020F0502020204030204" pitchFamily="34" charset="0"/>
                <a:cs typeface="Times New Roman" panose="02020603050405020304" pitchFamily="18" charset="0"/>
              </a:rPr>
              <a:t>comunidad</a:t>
            </a:r>
            <a:r>
              <a:rPr lang="en-GB" sz="1800" dirty="0">
                <a:effectLst/>
                <a:latin typeface="Josefin Sans" pitchFamily="2" charset="0"/>
                <a:ea typeface="Calibri" panose="020F0502020204030204" pitchFamily="34" charset="0"/>
                <a:cs typeface="Times New Roman" panose="02020603050405020304" pitchFamily="18" charset="0"/>
              </a:rPr>
              <a:t>.  </a:t>
            </a:r>
            <a:r>
              <a:rPr lang="en-GB" sz="1800" dirty="0" err="1">
                <a:effectLst/>
                <a:latin typeface="Josefin Sans" pitchFamily="2" charset="0"/>
                <a:ea typeface="Calibri" panose="020F0502020204030204" pitchFamily="34" charset="0"/>
                <a:cs typeface="Times New Roman" panose="02020603050405020304" pitchFamily="18" charset="0"/>
              </a:rPr>
              <a:t>Diseñado</a:t>
            </a:r>
            <a:r>
              <a:rPr lang="en-GB" sz="1800" dirty="0">
                <a:effectLst/>
                <a:latin typeface="Josefin Sans" pitchFamily="2" charset="0"/>
                <a:ea typeface="Calibri" panose="020F0502020204030204" pitchFamily="34" charset="0"/>
                <a:cs typeface="Times New Roman" panose="02020603050405020304" pitchFamily="18" charset="0"/>
              </a:rPr>
              <a:t> para </a:t>
            </a:r>
            <a:r>
              <a:rPr lang="en-GB" sz="1800" dirty="0" err="1">
                <a:effectLst/>
                <a:latin typeface="Josefin Sans" pitchFamily="2" charset="0"/>
                <a:ea typeface="Calibri" panose="020F0502020204030204" pitchFamily="34" charset="0"/>
                <a:cs typeface="Times New Roman" panose="02020603050405020304" pitchFamily="18" charset="0"/>
              </a:rPr>
              <a:t>mejorar</a:t>
            </a:r>
            <a:r>
              <a:rPr lang="en-GB" sz="1800" dirty="0">
                <a:effectLst/>
                <a:latin typeface="Josefin Sans" pitchFamily="2" charset="0"/>
                <a:ea typeface="Calibri" panose="020F0502020204030204" pitchFamily="34" charset="0"/>
                <a:cs typeface="Times New Roman" panose="02020603050405020304" pitchFamily="18" charset="0"/>
              </a:rPr>
              <a:t> </a:t>
            </a:r>
            <a:r>
              <a:rPr lang="en-GB" sz="1800" dirty="0" err="1">
                <a:effectLst/>
                <a:latin typeface="Josefin Sans" pitchFamily="2" charset="0"/>
                <a:ea typeface="Calibri" panose="020F0502020204030204" pitchFamily="34" charset="0"/>
                <a:cs typeface="Times New Roman" panose="02020603050405020304" pitchFamily="18" charset="0"/>
              </a:rPr>
              <a:t>el</a:t>
            </a:r>
            <a:r>
              <a:rPr lang="en-GB" sz="1800" dirty="0">
                <a:effectLst/>
                <a:latin typeface="Josefin Sans" pitchFamily="2" charset="0"/>
                <a:ea typeface="Calibri" panose="020F0502020204030204" pitchFamily="34" charset="0"/>
                <a:cs typeface="Times New Roman" panose="02020603050405020304" pitchFamily="18" charset="0"/>
              </a:rPr>
              <a:t> </a:t>
            </a:r>
            <a:r>
              <a:rPr lang="en-GB" sz="1800" dirty="0" err="1">
                <a:effectLst/>
                <a:latin typeface="Josefin Sans" pitchFamily="2" charset="0"/>
                <a:ea typeface="Calibri" panose="020F0502020204030204" pitchFamily="34" charset="0"/>
                <a:cs typeface="Times New Roman" panose="02020603050405020304" pitchFamily="18" charset="0"/>
              </a:rPr>
              <a:t>bienestar</a:t>
            </a:r>
            <a:r>
              <a:rPr lang="en-GB" sz="1800" dirty="0">
                <a:effectLst/>
                <a:latin typeface="Josefin Sans" pitchFamily="2" charset="0"/>
                <a:ea typeface="Calibri" panose="020F0502020204030204" pitchFamily="34" charset="0"/>
                <a:cs typeface="Times New Roman" panose="02020603050405020304" pitchFamily="18" charset="0"/>
              </a:rPr>
              <a:t> </a:t>
            </a:r>
            <a:r>
              <a:rPr lang="en-GB" sz="1800" dirty="0" err="1">
                <a:effectLst/>
                <a:latin typeface="Josefin Sans" pitchFamily="2" charset="0"/>
                <a:ea typeface="Calibri" panose="020F0502020204030204" pitchFamily="34" charset="0"/>
                <a:cs typeface="Times New Roman" panose="02020603050405020304" pitchFamily="18" charset="0"/>
              </a:rPr>
              <a:t>físico</a:t>
            </a:r>
            <a:r>
              <a:rPr lang="en-GB" sz="1800" dirty="0">
                <a:effectLst/>
                <a:latin typeface="Josefin Sans" pitchFamily="2" charset="0"/>
                <a:ea typeface="Calibri" panose="020F0502020204030204" pitchFamily="34" charset="0"/>
                <a:cs typeface="Times New Roman" panose="02020603050405020304" pitchFamily="18" charset="0"/>
              </a:rPr>
              <a:t>, </a:t>
            </a:r>
            <a:r>
              <a:rPr lang="en-GB" sz="1800" dirty="0" err="1">
                <a:effectLst/>
                <a:latin typeface="Josefin Sans" pitchFamily="2" charset="0"/>
                <a:ea typeface="Calibri" panose="020F0502020204030204" pitchFamily="34" charset="0"/>
                <a:cs typeface="Times New Roman" panose="02020603050405020304" pitchFamily="18" charset="0"/>
              </a:rPr>
              <a:t>emocional</a:t>
            </a:r>
            <a:r>
              <a:rPr lang="en-GB" sz="1800" dirty="0">
                <a:effectLst/>
                <a:latin typeface="Josefin Sans" pitchFamily="2" charset="0"/>
                <a:ea typeface="Calibri" panose="020F0502020204030204" pitchFamily="34" charset="0"/>
                <a:cs typeface="Times New Roman" panose="02020603050405020304" pitchFamily="18" charset="0"/>
              </a:rPr>
              <a:t> y cognitive de </a:t>
            </a:r>
            <a:r>
              <a:rPr lang="en-GB" sz="1800" dirty="0" err="1">
                <a:effectLst/>
                <a:latin typeface="Josefin Sans" pitchFamily="2" charset="0"/>
                <a:ea typeface="Calibri" panose="020F0502020204030204" pitchFamily="34" charset="0"/>
                <a:cs typeface="Times New Roman" panose="02020603050405020304" pitchFamily="18" charset="0"/>
              </a:rPr>
              <a:t>los</a:t>
            </a:r>
            <a:r>
              <a:rPr lang="en-GB" sz="1800" dirty="0">
                <a:effectLst/>
                <a:latin typeface="Josefin Sans" pitchFamily="2" charset="0"/>
                <a:ea typeface="Calibri" panose="020F0502020204030204" pitchFamily="34" charset="0"/>
                <a:cs typeface="Times New Roman" panose="02020603050405020304" pitchFamily="18" charset="0"/>
              </a:rPr>
              <a:t> </a:t>
            </a:r>
            <a:r>
              <a:rPr lang="en-GB" sz="1800" dirty="0" err="1">
                <a:effectLst/>
                <a:latin typeface="Josefin Sans" pitchFamily="2" charset="0"/>
                <a:ea typeface="Calibri" panose="020F0502020204030204" pitchFamily="34" charset="0"/>
                <a:cs typeface="Times New Roman" panose="02020603050405020304" pitchFamily="18" charset="0"/>
              </a:rPr>
              <a:t>adultos</a:t>
            </a:r>
            <a:r>
              <a:rPr lang="en-GB" sz="1800" dirty="0">
                <a:effectLst/>
                <a:latin typeface="Josefin Sans" pitchFamily="2" charset="0"/>
                <a:ea typeface="Calibri" panose="020F0502020204030204" pitchFamily="34" charset="0"/>
                <a:cs typeface="Times New Roman" panose="02020603050405020304" pitchFamily="18" charset="0"/>
              </a:rPr>
              <a:t> </a:t>
            </a:r>
            <a:r>
              <a:rPr lang="en-GB" sz="1800" dirty="0" err="1">
                <a:latin typeface="Josefin Sans" pitchFamily="2" charset="0"/>
                <a:ea typeface="Calibri" panose="020F0502020204030204" pitchFamily="34" charset="0"/>
                <a:cs typeface="Times New Roman" panose="02020603050405020304" pitchFamily="18" charset="0"/>
              </a:rPr>
              <a:t>conectándolos</a:t>
            </a:r>
            <a:r>
              <a:rPr lang="en-GB" sz="1800" dirty="0">
                <a:latin typeface="Josefin Sans" pitchFamily="2" charset="0"/>
                <a:ea typeface="Calibri" panose="020F0502020204030204" pitchFamily="34" charset="0"/>
                <a:cs typeface="Times New Roman" panose="02020603050405020304" pitchFamily="18" charset="0"/>
              </a:rPr>
              <a:t> con </a:t>
            </a:r>
            <a:r>
              <a:rPr lang="en-GB" sz="1800" dirty="0" err="1">
                <a:latin typeface="Josefin Sans" pitchFamily="2" charset="0"/>
                <a:ea typeface="Calibri" panose="020F0502020204030204" pitchFamily="34" charset="0"/>
                <a:cs typeface="Times New Roman" panose="02020603050405020304" pitchFamily="18" charset="0"/>
              </a:rPr>
              <a:t>recursos</a:t>
            </a:r>
            <a:r>
              <a:rPr lang="en-GB" sz="1800" dirty="0">
                <a:latin typeface="Josefin Sans" pitchFamily="2" charset="0"/>
                <a:ea typeface="Calibri" panose="020F0502020204030204" pitchFamily="34" charset="0"/>
                <a:cs typeface="Times New Roman" panose="02020603050405020304" pitchFamily="18" charset="0"/>
              </a:rPr>
              <a:t> </a:t>
            </a:r>
            <a:r>
              <a:rPr lang="en-GB" sz="1800" dirty="0" err="1">
                <a:latin typeface="Josefin Sans" pitchFamily="2" charset="0"/>
                <a:ea typeface="Calibri" panose="020F0502020204030204" pitchFamily="34" charset="0"/>
                <a:cs typeface="Times New Roman" panose="02020603050405020304" pitchFamily="18" charset="0"/>
              </a:rPr>
              <a:t>comunitarios</a:t>
            </a:r>
            <a:r>
              <a:rPr lang="en-GB" sz="1800" dirty="0">
                <a:latin typeface="Josefin Sans" pitchFamily="2" charset="0"/>
                <a:ea typeface="Calibri" panose="020F0502020204030204" pitchFamily="34" charset="0"/>
                <a:cs typeface="Times New Roman" panose="02020603050405020304" pitchFamily="18" charset="0"/>
              </a:rPr>
              <a:t> y no </a:t>
            </a:r>
            <a:r>
              <a:rPr lang="en-GB" sz="1800" dirty="0" err="1">
                <a:latin typeface="Josefin Sans" pitchFamily="2" charset="0"/>
                <a:ea typeface="Calibri" panose="020F0502020204030204" pitchFamily="34" charset="0"/>
                <a:cs typeface="Times New Roman" panose="02020603050405020304" pitchFamily="18" charset="0"/>
              </a:rPr>
              <a:t>médicos</a:t>
            </a:r>
            <a:r>
              <a:rPr lang="en-GB" sz="1800" dirty="0">
                <a:effectLst/>
                <a:latin typeface="Josefin Sans" pitchFamily="2" charset="0"/>
                <a:ea typeface="Calibri" panose="020F0502020204030204" pitchFamily="34" charset="0"/>
                <a:cs typeface="Times New Roman" panose="02020603050405020304" pitchFamily="18" charset="0"/>
              </a:rPr>
              <a:t>.</a:t>
            </a:r>
            <a:endParaRPr lang="en-US" dirty="0">
              <a:latin typeface="Josefin Sans" pitchFamily="2" charset="0"/>
            </a:endParaRPr>
          </a:p>
        </p:txBody>
      </p:sp>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p:txBody>
          <a:bodyPr/>
          <a:lstStyle/>
          <a:p>
            <a:r>
              <a:rPr lang="en-US" dirty="0" err="1"/>
              <a:t>Revisión</a:t>
            </a:r>
            <a:r>
              <a:rPr lang="en-US" dirty="0"/>
              <a:t> de </a:t>
            </a:r>
            <a:r>
              <a:rPr lang="en-US" dirty="0" err="1"/>
              <a:t>los</a:t>
            </a:r>
            <a:r>
              <a:rPr lang="en-US" dirty="0"/>
              <a:t> </a:t>
            </a:r>
            <a:r>
              <a:rPr lang="en-US" dirty="0" err="1"/>
              <a:t>módulos</a:t>
            </a:r>
            <a:r>
              <a:rPr lang="en-US" dirty="0"/>
              <a:t> 1 y 2 :</a:t>
            </a:r>
          </a:p>
        </p:txBody>
      </p:sp>
      <p:sp>
        <p:nvSpPr>
          <p:cNvPr id="17" name="Text Placeholder 16">
            <a:extLst>
              <a:ext uri="{FF2B5EF4-FFF2-40B4-BE49-F238E27FC236}">
                <a16:creationId xmlns:a16="http://schemas.microsoft.com/office/drawing/2014/main" id="{7D543469-1C62-6443-AC42-1388878B051A}"/>
              </a:ext>
            </a:extLst>
          </p:cNvPr>
          <p:cNvSpPr>
            <a:spLocks noGrp="1"/>
          </p:cNvSpPr>
          <p:nvPr>
            <p:ph type="body" sz="quarter" idx="20"/>
          </p:nvPr>
        </p:nvSpPr>
        <p:spPr>
          <a:xfrm>
            <a:off x="3750861" y="2516642"/>
            <a:ext cx="1840653" cy="2387867"/>
          </a:xfrm>
        </p:spPr>
        <p:txBody>
          <a:bodyPr>
            <a:normAutofit fontScale="55000" lnSpcReduction="20000"/>
          </a:bodyPr>
          <a:lstStyle/>
          <a:p>
            <a:r>
              <a:rPr lang="es-ES" sz="1800" dirty="0">
                <a:effectLst/>
                <a:latin typeface="Josefin Sans" pitchFamily="2" charset="0"/>
                <a:ea typeface="Calibri" panose="020F0502020204030204" pitchFamily="34" charset="0"/>
                <a:cs typeface="Times New Roman" panose="02020603050405020304" pitchFamily="18" charset="0"/>
              </a:rPr>
              <a:t>Los modelos de prescripción social utilizan un enfoque biopsicosocial. La ética clave de la prescripción social es proporcionar apoyo para que las personas puedan tener un mayor control de su propia salud.</a:t>
            </a:r>
          </a:p>
        </p:txBody>
      </p:sp>
      <p:sp>
        <p:nvSpPr>
          <p:cNvPr id="19" name="Text Placeholder 18">
            <a:extLst>
              <a:ext uri="{FF2B5EF4-FFF2-40B4-BE49-F238E27FC236}">
                <a16:creationId xmlns:a16="http://schemas.microsoft.com/office/drawing/2014/main" id="{F637D8B3-AC68-2348-8363-DCB4C6ABE026}"/>
              </a:ext>
            </a:extLst>
          </p:cNvPr>
          <p:cNvSpPr>
            <a:spLocks noGrp="1"/>
          </p:cNvSpPr>
          <p:nvPr>
            <p:ph type="body" sz="quarter" idx="22"/>
          </p:nvPr>
        </p:nvSpPr>
        <p:spPr>
          <a:xfrm>
            <a:off x="6579431" y="2347137"/>
            <a:ext cx="2065805" cy="2726875"/>
          </a:xfrm>
        </p:spPr>
        <p:txBody>
          <a:bodyPr>
            <a:noAutofit/>
          </a:bodyPr>
          <a:lstStyle/>
          <a:p>
            <a:r>
              <a:rPr lang="es-ES" sz="1050" dirty="0">
                <a:latin typeface="Josefin Sans" pitchFamily="2" charset="0"/>
                <a:ea typeface="Calibri" panose="020F0502020204030204" pitchFamily="34" charset="0"/>
                <a:cs typeface="Times New Roman" panose="02020603050405020304" pitchFamily="18" charset="0"/>
              </a:rPr>
              <a:t>A pesar de esta comprensión y de que los beneficios de la prescripción social son amplios y el proceso relativamente sencillo, la prescripción social sigue siendo un enfoque comunitario relativamente desconocido para integrar el aprendizaje permanente como recurso para vivir.</a:t>
            </a:r>
          </a:p>
        </p:txBody>
      </p:sp>
      <p:sp>
        <p:nvSpPr>
          <p:cNvPr id="21" name="Text Placeholder 20">
            <a:extLst>
              <a:ext uri="{FF2B5EF4-FFF2-40B4-BE49-F238E27FC236}">
                <a16:creationId xmlns:a16="http://schemas.microsoft.com/office/drawing/2014/main" id="{E058A09B-E8E5-844B-A9B6-6F5D045D121E}"/>
              </a:ext>
            </a:extLst>
          </p:cNvPr>
          <p:cNvSpPr>
            <a:spLocks noGrp="1"/>
          </p:cNvSpPr>
          <p:nvPr>
            <p:ph type="body" sz="quarter" idx="24"/>
          </p:nvPr>
        </p:nvSpPr>
        <p:spPr>
          <a:xfrm>
            <a:off x="9408001" y="2516642"/>
            <a:ext cx="1840653" cy="2726875"/>
          </a:xfrm>
        </p:spPr>
        <p:txBody>
          <a:bodyPr>
            <a:normAutofit fontScale="47500" lnSpcReduction="20000"/>
          </a:bodyPr>
          <a:lstStyle/>
          <a:p>
            <a:pPr>
              <a:lnSpc>
                <a:spcPct val="107000"/>
              </a:lnSpc>
              <a:spcAft>
                <a:spcPts val="800"/>
              </a:spcAft>
            </a:pPr>
            <a:r>
              <a:rPr lang="es-ES" dirty="0">
                <a:latin typeface="Josefin Sans" pitchFamily="2" charset="0"/>
                <a:ea typeface="Calibri" panose="020F0502020204030204" pitchFamily="34" charset="0"/>
                <a:cs typeface="Times New Roman" panose="02020603050405020304" pitchFamily="18" charset="0"/>
              </a:rPr>
              <a:t>Incluso dentro de la asociación ACTIVATE, el desarrollo de la prescripción social es polifacético y depende de los sistemas sanitarios que funcionan en cada uno de los países/regiones.  Los socios de ACTIVATE se encuentran en:</a:t>
            </a:r>
          </a:p>
          <a:p>
            <a:pPr>
              <a:lnSpc>
                <a:spcPct val="107000"/>
              </a:lnSpc>
              <a:spcAft>
                <a:spcPts val="800"/>
              </a:spcAft>
            </a:pPr>
            <a:r>
              <a:rPr lang="es-ES" dirty="0">
                <a:latin typeface="Josefin Sans" pitchFamily="2" charset="0"/>
                <a:ea typeface="Calibri" panose="020F0502020204030204" pitchFamily="34" charset="0"/>
                <a:cs typeface="Times New Roman" panose="02020603050405020304" pitchFamily="18" charset="0"/>
              </a:rPr>
              <a:t>Reino Unido e Irlanda</a:t>
            </a:r>
          </a:p>
          <a:p>
            <a:pPr>
              <a:lnSpc>
                <a:spcPct val="107000"/>
              </a:lnSpc>
              <a:spcAft>
                <a:spcPts val="800"/>
              </a:spcAft>
            </a:pPr>
            <a:r>
              <a:rPr lang="es-ES" dirty="0">
                <a:latin typeface="Josefin Sans" pitchFamily="2" charset="0"/>
                <a:ea typeface="Calibri" panose="020F0502020204030204" pitchFamily="34" charset="0"/>
                <a:cs typeface="Times New Roman" panose="02020603050405020304" pitchFamily="18" charset="0"/>
              </a:rPr>
              <a:t>Francia</a:t>
            </a:r>
          </a:p>
          <a:p>
            <a:pPr>
              <a:lnSpc>
                <a:spcPct val="107000"/>
              </a:lnSpc>
              <a:spcAft>
                <a:spcPts val="800"/>
              </a:spcAft>
            </a:pPr>
            <a:r>
              <a:rPr lang="es-ES" dirty="0">
                <a:latin typeface="Josefin Sans" pitchFamily="2" charset="0"/>
                <a:ea typeface="Calibri" panose="020F0502020204030204" pitchFamily="34" charset="0"/>
                <a:cs typeface="Times New Roman" panose="02020603050405020304" pitchFamily="18" charset="0"/>
              </a:rPr>
              <a:t>Grecia</a:t>
            </a:r>
          </a:p>
          <a:p>
            <a:pPr>
              <a:lnSpc>
                <a:spcPct val="107000"/>
              </a:lnSpc>
              <a:spcAft>
                <a:spcPts val="800"/>
              </a:spcAft>
            </a:pPr>
            <a:r>
              <a:rPr lang="es-ES" dirty="0">
                <a:latin typeface="Josefin Sans" pitchFamily="2" charset="0"/>
                <a:ea typeface="Calibri" panose="020F0502020204030204" pitchFamily="34" charset="0"/>
                <a:cs typeface="Times New Roman" panose="02020603050405020304" pitchFamily="18" charset="0"/>
              </a:rPr>
              <a:t>España </a:t>
            </a:r>
          </a:p>
          <a:p>
            <a:pPr>
              <a:lnSpc>
                <a:spcPct val="107000"/>
              </a:lnSpc>
              <a:spcAft>
                <a:spcPts val="800"/>
              </a:spcAft>
            </a:pPr>
            <a:r>
              <a:rPr lang="es-ES" dirty="0">
                <a:latin typeface="Josefin Sans" pitchFamily="2" charset="0"/>
                <a:ea typeface="Calibri" panose="020F0502020204030204" pitchFamily="34" charset="0"/>
                <a:cs typeface="Times New Roman" panose="02020603050405020304" pitchFamily="18" charset="0"/>
              </a:rPr>
              <a:t>Dinamarca</a:t>
            </a:r>
            <a:endParaRPr lang="en-US" dirty="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6E2663-2AB8-3546-8FC1-73108E35E211}"/>
              </a:ext>
            </a:extLst>
          </p:cNvPr>
          <p:cNvSpPr>
            <a:spLocks noGrp="1"/>
          </p:cNvSpPr>
          <p:nvPr>
            <p:ph type="body" sz="quarter" idx="17"/>
          </p:nvPr>
        </p:nvSpPr>
        <p:spPr>
          <a:xfrm>
            <a:off x="-13494" y="364376"/>
            <a:ext cx="12218988" cy="665855"/>
          </a:xfrm>
        </p:spPr>
        <p:txBody>
          <a:bodyPr/>
          <a:lstStyle/>
          <a:p>
            <a:r>
              <a:rPr lang="es-ES" dirty="0">
                <a:effectLst>
                  <a:outerShdw blurRad="38100" dist="38100" dir="2700000" algn="tl">
                    <a:srgbClr val="000000">
                      <a:alpha val="43137"/>
                    </a:srgbClr>
                  </a:outerShdw>
                </a:effectLst>
              </a:rPr>
              <a:t>La prescripción social en acción</a:t>
            </a:r>
            <a:endParaRPr lang="en-US" dirty="0">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D51D0356-5316-3A4C-83CD-3697110F44EE}"/>
              </a:ext>
            </a:extLst>
          </p:cNvPr>
          <p:cNvSpPr>
            <a:spLocks noGrp="1"/>
          </p:cNvSpPr>
          <p:nvPr>
            <p:ph type="body" sz="quarter" idx="18"/>
          </p:nvPr>
        </p:nvSpPr>
        <p:spPr>
          <a:xfrm>
            <a:off x="414338" y="5084075"/>
            <a:ext cx="2315007" cy="684000"/>
          </a:xfrm>
        </p:spPr>
        <p:txBody>
          <a:bodyPr/>
          <a:lstStyle/>
          <a:p>
            <a:r>
              <a:rPr lang="en-US" sz="1200" dirty="0">
                <a:solidFill>
                  <a:schemeClr val="tx1"/>
                </a:solidFill>
              </a:rPr>
              <a:t>Re sante vous </a:t>
            </a:r>
            <a:r>
              <a:rPr lang="en-US" sz="1200" dirty="0">
                <a:solidFill>
                  <a:schemeClr val="tx1"/>
                </a:solidFill>
                <a:hlinkClick r:id="rId2">
                  <a:extLst>
                    <a:ext uri="{A12FA001-AC4F-418D-AE19-62706E023703}">
                      <ahyp:hlinkClr xmlns:ahyp="http://schemas.microsoft.com/office/drawing/2018/hyperlinkcolor" val="tx"/>
                    </a:ext>
                  </a:extLst>
                </a:hlinkClick>
              </a:rPr>
              <a:t>www.resantevous.fr</a:t>
            </a:r>
            <a:r>
              <a:rPr lang="en-US" sz="1200" dirty="0">
                <a:solidFill>
                  <a:schemeClr val="tx1"/>
                </a:solidFill>
              </a:rPr>
              <a:t> </a:t>
            </a:r>
          </a:p>
          <a:p>
            <a:r>
              <a:rPr lang="en-IE" sz="1050" dirty="0">
                <a:solidFill>
                  <a:schemeClr val="tx1"/>
                </a:solidFill>
              </a:rPr>
              <a:t>Nous Viellions Ensemble - we will grow old together</a:t>
            </a:r>
          </a:p>
          <a:p>
            <a:r>
              <a:rPr lang="en-GB" sz="800" u="sng" dirty="0">
                <a:solidFill>
                  <a:schemeClr val="tx1"/>
                </a:solidFill>
                <a:hlinkClick r:id="rId3">
                  <a:extLst>
                    <a:ext uri="{A12FA001-AC4F-418D-AE19-62706E023703}">
                      <ahyp:hlinkClr xmlns:ahyp="http://schemas.microsoft.com/office/drawing/2018/hyperlinkcolor" val="tx"/>
                    </a:ext>
                  </a:extLst>
                </a:hlinkClick>
              </a:rPr>
              <a:t>https://culture-sante-aquitaine.com/le-laboratoire/nos-projets/nous-vieillirons-ensemble/</a:t>
            </a:r>
            <a:r>
              <a:rPr lang="en-GB" sz="800" u="sng" dirty="0">
                <a:solidFill>
                  <a:schemeClr val="tx1"/>
                </a:solidFill>
              </a:rPr>
              <a:t>  </a:t>
            </a:r>
            <a:endParaRPr lang="en-IE" sz="800" dirty="0">
              <a:solidFill>
                <a:schemeClr val="tx1"/>
              </a:solidFill>
            </a:endParaRPr>
          </a:p>
          <a:p>
            <a:r>
              <a:rPr lang="en-IE" sz="1050" dirty="0">
                <a:solidFill>
                  <a:schemeClr val="tx1"/>
                </a:solidFill>
              </a:rPr>
              <a:t>Tell me what you are listening to</a:t>
            </a:r>
          </a:p>
          <a:p>
            <a:r>
              <a:rPr lang="en-GB" sz="800" u="sng" dirty="0">
                <a:solidFill>
                  <a:schemeClr val="tx1"/>
                </a:solidFill>
                <a:hlinkClick r:id="rId4">
                  <a:extLst>
                    <a:ext uri="{A12FA001-AC4F-418D-AE19-62706E023703}">
                      <ahyp:hlinkClr xmlns:ahyp="http://schemas.microsoft.com/office/drawing/2018/hyperlinkcolor" val="tx"/>
                    </a:ext>
                  </a:extLst>
                </a:hlinkClick>
              </a:rPr>
              <a:t>https://culture-sante-aquitaine.com/dis-moi-cque-tecoutes</a:t>
            </a:r>
            <a:r>
              <a:rPr lang="en-GB" sz="800" u="sng" dirty="0">
                <a:solidFill>
                  <a:srgbClr val="FFC652"/>
                </a:solidFill>
                <a:hlinkClick r:id="rId4">
                  <a:extLst>
                    <a:ext uri="{A12FA001-AC4F-418D-AE19-62706E023703}">
                      <ahyp:hlinkClr xmlns:ahyp="http://schemas.microsoft.com/office/drawing/2018/hyperlinkcolor" val="tx"/>
                    </a:ext>
                  </a:extLst>
                </a:hlinkClick>
              </a:rPr>
              <a:t>/</a:t>
            </a:r>
            <a:endParaRPr lang="en-US" sz="1200" dirty="0"/>
          </a:p>
        </p:txBody>
      </p:sp>
      <p:sp>
        <p:nvSpPr>
          <p:cNvPr id="5" name="Text Placeholder 4">
            <a:extLst>
              <a:ext uri="{FF2B5EF4-FFF2-40B4-BE49-F238E27FC236}">
                <a16:creationId xmlns:a16="http://schemas.microsoft.com/office/drawing/2014/main" id="{5971BD75-E666-254C-B0FE-16D5FE7FE149}"/>
              </a:ext>
            </a:extLst>
          </p:cNvPr>
          <p:cNvSpPr>
            <a:spLocks noGrp="1"/>
          </p:cNvSpPr>
          <p:nvPr>
            <p:ph type="body" sz="quarter" idx="19"/>
          </p:nvPr>
        </p:nvSpPr>
        <p:spPr>
          <a:xfrm>
            <a:off x="414338" y="3048000"/>
            <a:ext cx="2123286" cy="1429871"/>
          </a:xfrm>
        </p:spPr>
        <p:txBody>
          <a:bodyPr/>
          <a:lstStyle/>
          <a:p>
            <a:r>
              <a:rPr lang="en-US" sz="1200" dirty="0"/>
              <a:t>Tidy </a:t>
            </a:r>
            <a:r>
              <a:rPr lang="en-US" sz="1200" dirty="0">
                <a:solidFill>
                  <a:schemeClr val="tx1"/>
                </a:solidFill>
              </a:rPr>
              <a:t>Towns </a:t>
            </a:r>
            <a:r>
              <a:rPr lang="en-US" sz="1200" dirty="0">
                <a:solidFill>
                  <a:schemeClr val="tx1"/>
                </a:solidFill>
                <a:hlinkClick r:id="rId5">
                  <a:extLst>
                    <a:ext uri="{A12FA001-AC4F-418D-AE19-62706E023703}">
                      <ahyp:hlinkClr xmlns:ahyp="http://schemas.microsoft.com/office/drawing/2018/hyperlinkcolor" val="tx"/>
                    </a:ext>
                  </a:extLst>
                </a:hlinkClick>
              </a:rPr>
              <a:t>https://tidytowns.ie/</a:t>
            </a:r>
            <a:r>
              <a:rPr lang="en-US" sz="1200" dirty="0">
                <a:solidFill>
                  <a:schemeClr val="tx1"/>
                </a:solidFill>
              </a:rPr>
              <a:t> </a:t>
            </a:r>
          </a:p>
          <a:p>
            <a:r>
              <a:rPr lang="en-US" sz="1200" dirty="0">
                <a:solidFill>
                  <a:schemeClr val="tx1"/>
                </a:solidFill>
              </a:rPr>
              <a:t>Ros Sports Partnership </a:t>
            </a:r>
            <a:r>
              <a:rPr lang="en-US" sz="1200" dirty="0">
                <a:solidFill>
                  <a:schemeClr val="tx1"/>
                </a:solidFill>
                <a:hlinkClick r:id="rId6">
                  <a:extLst>
                    <a:ext uri="{A12FA001-AC4F-418D-AE19-62706E023703}">
                      <ahyp:hlinkClr xmlns:ahyp="http://schemas.microsoft.com/office/drawing/2018/hyperlinkcolor" val="tx"/>
                    </a:ext>
                  </a:extLst>
                </a:hlinkClick>
              </a:rPr>
              <a:t>www.rosactive.ie/</a:t>
            </a:r>
            <a:r>
              <a:rPr lang="en-US" sz="1200" dirty="0">
                <a:solidFill>
                  <a:schemeClr val="tx1"/>
                </a:solidFill>
              </a:rPr>
              <a:t> </a:t>
            </a:r>
          </a:p>
          <a:p>
            <a:r>
              <a:rPr lang="en-US" sz="1200" dirty="0">
                <a:solidFill>
                  <a:schemeClr val="tx1"/>
                </a:solidFill>
              </a:rPr>
              <a:t>Laughter yoga Ireland </a:t>
            </a:r>
            <a:r>
              <a:rPr lang="en-US" sz="1200" dirty="0">
                <a:solidFill>
                  <a:schemeClr val="tx1"/>
                </a:solidFill>
                <a:hlinkClick r:id="rId7">
                  <a:extLst>
                    <a:ext uri="{A12FA001-AC4F-418D-AE19-62706E023703}">
                      <ahyp:hlinkClr xmlns:ahyp="http://schemas.microsoft.com/office/drawing/2018/hyperlinkcolor" val="tx"/>
                    </a:ext>
                  </a:extLst>
                </a:hlinkClick>
              </a:rPr>
              <a:t>www.laughteryogaireland.org/</a:t>
            </a:r>
            <a:endParaRPr lang="en-US" sz="1200" dirty="0">
              <a:solidFill>
                <a:schemeClr val="tx1"/>
              </a:solidFill>
            </a:endParaRPr>
          </a:p>
          <a:p>
            <a:r>
              <a:rPr lang="en-US" sz="1200" dirty="0">
                <a:solidFill>
                  <a:schemeClr val="tx1"/>
                </a:solidFill>
              </a:rPr>
              <a:t>The Seany Project </a:t>
            </a:r>
            <a:r>
              <a:rPr lang="en-US" sz="1200" dirty="0">
                <a:solidFill>
                  <a:schemeClr val="tx1"/>
                </a:solidFill>
                <a:hlinkClick r:id="rId8">
                  <a:extLst>
                    <a:ext uri="{A12FA001-AC4F-418D-AE19-62706E023703}">
                      <ahyp:hlinkClr xmlns:ahyp="http://schemas.microsoft.com/office/drawing/2018/hyperlinkcolor" val="tx"/>
                    </a:ext>
                  </a:extLst>
                </a:hlinkClick>
              </a:rPr>
              <a:t>www.theseanyproject.com/</a:t>
            </a:r>
            <a:r>
              <a:rPr lang="en-US" sz="1200" dirty="0">
                <a:solidFill>
                  <a:schemeClr val="tx1"/>
                </a:solidFill>
              </a:rPr>
              <a:t>  </a:t>
            </a:r>
          </a:p>
          <a:p>
            <a:endParaRPr lang="en-US" sz="1100" dirty="0"/>
          </a:p>
        </p:txBody>
      </p:sp>
      <p:sp>
        <p:nvSpPr>
          <p:cNvPr id="34" name="Text Placeholder 33">
            <a:extLst>
              <a:ext uri="{FF2B5EF4-FFF2-40B4-BE49-F238E27FC236}">
                <a16:creationId xmlns:a16="http://schemas.microsoft.com/office/drawing/2014/main" id="{52C250E0-D5BB-9747-8A98-0444FF8A7467}"/>
              </a:ext>
            </a:extLst>
          </p:cNvPr>
          <p:cNvSpPr>
            <a:spLocks noGrp="1"/>
          </p:cNvSpPr>
          <p:nvPr>
            <p:ph type="body" sz="quarter" idx="20"/>
          </p:nvPr>
        </p:nvSpPr>
        <p:spPr>
          <a:xfrm>
            <a:off x="414339" y="1371479"/>
            <a:ext cx="2123286" cy="1365037"/>
          </a:xfrm>
        </p:spPr>
        <p:txBody>
          <a:bodyPr/>
          <a:lstStyle/>
          <a:p>
            <a:r>
              <a:rPr lang="en-US" sz="1100" dirty="0">
                <a:solidFill>
                  <a:schemeClr val="tx1"/>
                </a:solidFill>
              </a:rPr>
              <a:t>Spring social prescribing </a:t>
            </a:r>
            <a:r>
              <a:rPr lang="en-US" sz="1100" dirty="0">
                <a:solidFill>
                  <a:schemeClr val="tx1"/>
                </a:solidFill>
                <a:hlinkClick r:id="rId9">
                  <a:extLst>
                    <a:ext uri="{A12FA001-AC4F-418D-AE19-62706E023703}">
                      <ahyp:hlinkClr xmlns:ahyp="http://schemas.microsoft.com/office/drawing/2018/hyperlinkcolor" val="tx"/>
                    </a:ext>
                  </a:extLst>
                </a:hlinkClick>
              </a:rPr>
              <a:t>www.springsp.org</a:t>
            </a:r>
            <a:endParaRPr lang="en-US" sz="1100" dirty="0">
              <a:solidFill>
                <a:schemeClr val="tx1"/>
              </a:solidFill>
            </a:endParaRPr>
          </a:p>
          <a:p>
            <a:r>
              <a:rPr lang="en-US" sz="1100" dirty="0">
                <a:solidFill>
                  <a:schemeClr val="tx1"/>
                </a:solidFill>
              </a:rPr>
              <a:t>Radius Floating Support  </a:t>
            </a:r>
            <a:r>
              <a:rPr lang="en-US" sz="1100" dirty="0">
                <a:solidFill>
                  <a:schemeClr val="tx1"/>
                </a:solidFill>
                <a:hlinkClick r:id="rId10">
                  <a:extLst>
                    <a:ext uri="{A12FA001-AC4F-418D-AE19-62706E023703}">
                      <ahyp:hlinkClr xmlns:ahyp="http://schemas.microsoft.com/office/drawing/2018/hyperlinkcolor" val="tx"/>
                    </a:ext>
                  </a:extLst>
                </a:hlinkClick>
              </a:rPr>
              <a:t>www.RaduiusHousing.org</a:t>
            </a:r>
            <a:r>
              <a:rPr lang="en-US" sz="1100" dirty="0">
                <a:solidFill>
                  <a:schemeClr val="tx1"/>
                </a:solidFill>
              </a:rPr>
              <a:t>/</a:t>
            </a:r>
          </a:p>
          <a:p>
            <a:r>
              <a:rPr lang="en-US" sz="1100" dirty="0">
                <a:solidFill>
                  <a:schemeClr val="tx1"/>
                </a:solidFill>
              </a:rPr>
              <a:t>CLARE CIC </a:t>
            </a:r>
            <a:r>
              <a:rPr lang="en-US" sz="1100" dirty="0">
                <a:solidFill>
                  <a:schemeClr val="tx1"/>
                </a:solidFill>
                <a:hlinkClick r:id="rId11">
                  <a:extLst>
                    <a:ext uri="{A12FA001-AC4F-418D-AE19-62706E023703}">
                      <ahyp:hlinkClr xmlns:ahyp="http://schemas.microsoft.com/office/drawing/2018/hyperlinkcolor" val="tx"/>
                    </a:ext>
                  </a:extLst>
                </a:hlinkClick>
              </a:rPr>
              <a:t>Http://clare-cic.org</a:t>
            </a:r>
            <a:r>
              <a:rPr lang="en-US" sz="1100" dirty="0">
                <a:solidFill>
                  <a:schemeClr val="tx1"/>
                </a:solidFill>
              </a:rPr>
              <a:t>/ </a:t>
            </a:r>
          </a:p>
          <a:p>
            <a:r>
              <a:rPr lang="en-US" sz="1100" dirty="0">
                <a:solidFill>
                  <a:schemeClr val="tx1"/>
                </a:solidFill>
              </a:rPr>
              <a:t>GROW </a:t>
            </a:r>
            <a:r>
              <a:rPr lang="en-US" sz="1100" dirty="0">
                <a:solidFill>
                  <a:schemeClr val="tx1"/>
                </a:solidFill>
                <a:hlinkClick r:id="rId12">
                  <a:extLst>
                    <a:ext uri="{A12FA001-AC4F-418D-AE19-62706E023703}">
                      <ahyp:hlinkClr xmlns:ahyp="http://schemas.microsoft.com/office/drawing/2018/hyperlinkcolor" val="tx"/>
                    </a:ext>
                  </a:extLst>
                </a:hlinkClick>
              </a:rPr>
              <a:t>http://grow-ni.org/</a:t>
            </a:r>
            <a:r>
              <a:rPr lang="en-US" sz="1100" dirty="0">
                <a:solidFill>
                  <a:schemeClr val="tx1"/>
                </a:solidFill>
              </a:rPr>
              <a:t>  </a:t>
            </a:r>
          </a:p>
          <a:p>
            <a:r>
              <a:rPr lang="en-US" sz="1050" dirty="0"/>
              <a:t>   </a:t>
            </a:r>
          </a:p>
        </p:txBody>
      </p:sp>
      <p:sp>
        <p:nvSpPr>
          <p:cNvPr id="38" name="Text Placeholder 37">
            <a:extLst>
              <a:ext uri="{FF2B5EF4-FFF2-40B4-BE49-F238E27FC236}">
                <a16:creationId xmlns:a16="http://schemas.microsoft.com/office/drawing/2014/main" id="{A4C95841-146B-2541-BB16-45AFDFAEC074}"/>
              </a:ext>
            </a:extLst>
          </p:cNvPr>
          <p:cNvSpPr>
            <a:spLocks noGrp="1"/>
          </p:cNvSpPr>
          <p:nvPr>
            <p:ph type="body" sz="quarter" idx="21"/>
          </p:nvPr>
        </p:nvSpPr>
        <p:spPr/>
        <p:txBody>
          <a:bodyPr/>
          <a:lstStyle/>
          <a:p>
            <a:r>
              <a:rPr lang="en-US" sz="1100" dirty="0">
                <a:solidFill>
                  <a:schemeClr val="tx1"/>
                </a:solidFill>
              </a:rPr>
              <a:t>Open water winter swimming </a:t>
            </a:r>
            <a:r>
              <a:rPr lang="en-US" sz="1100" dirty="0">
                <a:solidFill>
                  <a:schemeClr val="tx1"/>
                </a:solidFill>
                <a:hlinkClick r:id="rId13">
                  <a:extLst>
                    <a:ext uri="{A12FA001-AC4F-418D-AE19-62706E023703}">
                      <ahyp:hlinkClr xmlns:ahyp="http://schemas.microsoft.com/office/drawing/2018/hyperlinkcolor" val="tx"/>
                    </a:ext>
                  </a:extLst>
                </a:hlinkClick>
              </a:rPr>
              <a:t>https://www.badesikkerhed.dk/en/adults/winter-bathing/</a:t>
            </a:r>
            <a:r>
              <a:rPr lang="en-US" sz="1100" dirty="0">
                <a:solidFill>
                  <a:schemeClr val="tx1"/>
                </a:solidFill>
              </a:rPr>
              <a:t> </a:t>
            </a:r>
          </a:p>
          <a:p>
            <a:r>
              <a:rPr lang="en-US" sz="1100" dirty="0">
                <a:solidFill>
                  <a:schemeClr val="tx1"/>
                </a:solidFill>
              </a:rPr>
              <a:t>Culture Vitamins </a:t>
            </a:r>
            <a:r>
              <a:rPr lang="en-GB" sz="1100" u="sng" dirty="0">
                <a:solidFill>
                  <a:schemeClr val="tx1"/>
                </a:solidFill>
                <a:hlinkClick r:id="rId14">
                  <a:extLst>
                    <a:ext uri="{A12FA001-AC4F-418D-AE19-62706E023703}">
                      <ahyp:hlinkClr xmlns:ahyp="http://schemas.microsoft.com/office/drawing/2018/hyperlinkcolor" val="tx"/>
                    </a:ext>
                  </a:extLst>
                </a:hlinkClick>
              </a:rPr>
              <a:t>https://www.weforum.org/agenda/2019/08/mental-health-depression-denmark-kulturvitaminer/</a:t>
            </a:r>
            <a:r>
              <a:rPr lang="en-GB" sz="1100" u="sng" dirty="0">
                <a:solidFill>
                  <a:schemeClr val="tx1"/>
                </a:solidFill>
              </a:rPr>
              <a:t> </a:t>
            </a:r>
            <a:endParaRPr lang="en-IE" sz="1100" dirty="0">
              <a:solidFill>
                <a:schemeClr val="tx1"/>
              </a:solidFill>
            </a:endParaRPr>
          </a:p>
          <a:p>
            <a:endParaRPr lang="en-US" sz="1200" dirty="0"/>
          </a:p>
        </p:txBody>
      </p:sp>
      <p:sp>
        <p:nvSpPr>
          <p:cNvPr id="57" name="Text Placeholder 56">
            <a:extLst>
              <a:ext uri="{FF2B5EF4-FFF2-40B4-BE49-F238E27FC236}">
                <a16:creationId xmlns:a16="http://schemas.microsoft.com/office/drawing/2014/main" id="{281D7F2A-A39C-AC49-A97D-F6F8AEF3E70E}"/>
              </a:ext>
            </a:extLst>
          </p:cNvPr>
          <p:cNvSpPr>
            <a:spLocks noGrp="1"/>
          </p:cNvSpPr>
          <p:nvPr>
            <p:ph type="body" sz="quarter" idx="22"/>
          </p:nvPr>
        </p:nvSpPr>
        <p:spPr>
          <a:xfrm>
            <a:off x="9798056" y="3694551"/>
            <a:ext cx="1979606" cy="684000"/>
          </a:xfrm>
        </p:spPr>
        <p:txBody>
          <a:bodyPr/>
          <a:lstStyle/>
          <a:p>
            <a:r>
              <a:rPr lang="en-IE" sz="1050" dirty="0">
                <a:solidFill>
                  <a:schemeClr val="tx1"/>
                </a:solidFill>
              </a:rPr>
              <a:t>CINTER- Intergenerational Reference Centre</a:t>
            </a:r>
          </a:p>
          <a:p>
            <a:r>
              <a:rPr lang="en-GB" sz="800" u="sng" dirty="0">
                <a:solidFill>
                  <a:schemeClr val="tx1"/>
                </a:solidFill>
                <a:hlinkClick r:id="rId15">
                  <a:extLst>
                    <a:ext uri="{A12FA001-AC4F-418D-AE19-62706E023703}">
                      <ahyp:hlinkClr xmlns:ahyp="http://schemas.microsoft.com/office/drawing/2018/hyperlinkcolor" val="tx"/>
                    </a:ext>
                  </a:extLst>
                </a:hlinkClick>
              </a:rPr>
              <a:t>https://www.centrointergeneracionaldereferencia.com/</a:t>
            </a:r>
            <a:endParaRPr lang="en-GB" sz="800" u="sng" dirty="0">
              <a:solidFill>
                <a:schemeClr val="tx1"/>
              </a:solidFill>
            </a:endParaRPr>
          </a:p>
          <a:p>
            <a:r>
              <a:rPr lang="en-IE" sz="1050" dirty="0">
                <a:solidFill>
                  <a:schemeClr val="tx1"/>
                </a:solidFill>
              </a:rPr>
              <a:t>CONNECT YOUR CITY </a:t>
            </a:r>
            <a:r>
              <a:rPr lang="en-IE" sz="800" u="sng" dirty="0">
                <a:solidFill>
                  <a:schemeClr val="tx1"/>
                </a:solidFill>
                <a:hlinkClick r:id="rId16">
                  <a:extLst>
                    <a:ext uri="{A12FA001-AC4F-418D-AE19-62706E023703}">
                      <ahyp:hlinkClr xmlns:ahyp="http://schemas.microsoft.com/office/drawing/2018/hyperlinkcolor" val="tx"/>
                    </a:ext>
                  </a:extLst>
                </a:hlinkClick>
              </a:rPr>
              <a:t>http://www.connectathens.gr</a:t>
            </a:r>
            <a:r>
              <a:rPr lang="en-IE" sz="800" dirty="0">
                <a:solidFill>
                  <a:schemeClr val="tx1"/>
                </a:solidFill>
              </a:rPr>
              <a:t> </a:t>
            </a:r>
          </a:p>
          <a:p>
            <a:r>
              <a:rPr lang="en-IE" sz="900" dirty="0">
                <a:solidFill>
                  <a:schemeClr val="tx1"/>
                </a:solidFill>
              </a:rPr>
              <a:t>Intervention in the Community              </a:t>
            </a:r>
            <a:r>
              <a:rPr lang="en-IE" sz="1050" b="0" dirty="0">
                <a:solidFill>
                  <a:schemeClr val="tx1"/>
                </a:solidFill>
              </a:rPr>
              <a:t>for socially isolated older &amp; </a:t>
            </a:r>
            <a:r>
              <a:rPr lang="en-IE" sz="800" dirty="0">
                <a:solidFill>
                  <a:schemeClr val="tx1"/>
                </a:solidFill>
                <a:hlinkClick r:id="rId17">
                  <a:extLst>
                    <a:ext uri="{A12FA001-AC4F-418D-AE19-62706E023703}">
                      <ahyp:hlinkClr xmlns:ahyp="http://schemas.microsoft.com/office/drawing/2018/hyperlinkcolor" val="tx"/>
                    </a:ext>
                  </a:extLst>
                </a:hlinkClick>
              </a:rPr>
              <a:t>n</a:t>
            </a:r>
            <a:r>
              <a:rPr lang="en-IE" sz="800" dirty="0">
                <a:solidFill>
                  <a:schemeClr val="tx1"/>
                </a:solidFill>
              </a:rPr>
              <a:t>  </a:t>
            </a:r>
            <a:r>
              <a:rPr lang="en-IE" sz="1050" b="0" dirty="0">
                <a:solidFill>
                  <a:schemeClr val="tx1"/>
                </a:solidFill>
              </a:rPr>
              <a:t>disabled people</a:t>
            </a:r>
          </a:p>
          <a:p>
            <a:r>
              <a:rPr lang="en-IE" sz="800" dirty="0">
                <a:solidFill>
                  <a:schemeClr val="tx1"/>
                </a:solidFill>
                <a:hlinkClick r:id="rId17">
                  <a:extLst>
                    <a:ext uri="{A12FA001-AC4F-418D-AE19-62706E023703}">
                      <ahyp:hlinkClr xmlns:ahyp="http://schemas.microsoft.com/office/drawing/2018/hyperlinkcolor" val="tx"/>
                    </a:ext>
                  </a:extLst>
                </a:hlinkClick>
              </a:rPr>
              <a:t>https://www.iasismed.eu/?lang=e</a:t>
            </a:r>
            <a:endParaRPr lang="en-IE" sz="800" dirty="0">
              <a:solidFill>
                <a:schemeClr val="tx1"/>
              </a:solidFill>
            </a:endParaRPr>
          </a:p>
          <a:p>
            <a:endParaRPr lang="en-IE" sz="1050" b="0" dirty="0"/>
          </a:p>
          <a:p>
            <a:endParaRPr lang="en-IE" sz="1050" dirty="0"/>
          </a:p>
          <a:p>
            <a:endParaRPr lang="en-US" sz="1200" dirty="0"/>
          </a:p>
        </p:txBody>
      </p:sp>
      <p:sp>
        <p:nvSpPr>
          <p:cNvPr id="58" name="Text Placeholder 57">
            <a:extLst>
              <a:ext uri="{FF2B5EF4-FFF2-40B4-BE49-F238E27FC236}">
                <a16:creationId xmlns:a16="http://schemas.microsoft.com/office/drawing/2014/main" id="{BA53F68A-EC91-294C-8FC4-4B01F484E7D4}"/>
              </a:ext>
            </a:extLst>
          </p:cNvPr>
          <p:cNvSpPr>
            <a:spLocks noGrp="1"/>
          </p:cNvSpPr>
          <p:nvPr>
            <p:ph type="body" sz="quarter" idx="23"/>
          </p:nvPr>
        </p:nvSpPr>
        <p:spPr>
          <a:xfrm>
            <a:off x="9365460" y="1467534"/>
            <a:ext cx="2400305" cy="1268982"/>
          </a:xfrm>
        </p:spPr>
        <p:txBody>
          <a:bodyPr/>
          <a:lstStyle/>
          <a:p>
            <a:r>
              <a:rPr lang="en-IE" sz="1050" dirty="0">
                <a:solidFill>
                  <a:schemeClr val="tx1"/>
                </a:solidFill>
              </a:rPr>
              <a:t>Social Vegetable Garden for oncology patients</a:t>
            </a:r>
          </a:p>
          <a:p>
            <a:r>
              <a:rPr lang="en-GB" sz="800" dirty="0">
                <a:solidFill>
                  <a:schemeClr val="tx1"/>
                </a:solidFill>
                <a:hlinkClick r:id="rId18">
                  <a:extLst>
                    <a:ext uri="{A12FA001-AC4F-418D-AE19-62706E023703}">
                      <ahyp:hlinkClr xmlns:ahyp="http://schemas.microsoft.com/office/drawing/2018/hyperlinkcolor" val="tx"/>
                    </a:ext>
                  </a:extLst>
                </a:hlinkClick>
              </a:rPr>
              <a:t>https://www.iglesiasanlorenzoubeda.com/fundacion-huerta-de-san-antonio/</a:t>
            </a:r>
            <a:endParaRPr lang="en-GB" sz="1200" dirty="0">
              <a:solidFill>
                <a:schemeClr val="tx1"/>
              </a:solidFill>
            </a:endParaRPr>
          </a:p>
          <a:p>
            <a:r>
              <a:rPr lang="en-GB" sz="1050" dirty="0">
                <a:solidFill>
                  <a:schemeClr val="tx1"/>
                </a:solidFill>
              </a:rPr>
              <a:t>In Good Age </a:t>
            </a:r>
            <a:r>
              <a:rPr lang="en-GB" sz="800" dirty="0">
                <a:solidFill>
                  <a:schemeClr val="tx1"/>
                </a:solidFill>
              </a:rPr>
              <a:t>: </a:t>
            </a:r>
            <a:r>
              <a:rPr lang="en-GB" sz="800" dirty="0">
                <a:solidFill>
                  <a:schemeClr val="tx1"/>
                </a:solidFill>
                <a:hlinkClick r:id="rId19">
                  <a:extLst>
                    <a:ext uri="{A12FA001-AC4F-418D-AE19-62706E023703}">
                      <ahyp:hlinkClr xmlns:ahyp="http://schemas.microsoft.com/office/drawing/2018/hyperlinkcolor" val="tx"/>
                    </a:ext>
                  </a:extLst>
                </a:hlinkClick>
              </a:rPr>
              <a:t>https://www.youtube.com/watch?v=cabSlu4UB_g</a:t>
            </a:r>
            <a:r>
              <a:rPr lang="en-GB" sz="800" dirty="0">
                <a:solidFill>
                  <a:schemeClr val="tx1"/>
                </a:solidFill>
              </a:rPr>
              <a:t>  </a:t>
            </a:r>
          </a:p>
          <a:p>
            <a:r>
              <a:rPr lang="en-IE" sz="900" dirty="0">
                <a:solidFill>
                  <a:schemeClr val="tx1"/>
                </a:solidFill>
              </a:rPr>
              <a:t>Open classrooms for seniors </a:t>
            </a:r>
            <a:r>
              <a:rPr lang="en-GB" sz="800" dirty="0">
                <a:solidFill>
                  <a:schemeClr val="tx1"/>
                </a:solidFill>
              </a:rPr>
              <a:t> </a:t>
            </a:r>
            <a:r>
              <a:rPr lang="es-ES" sz="800" dirty="0">
                <a:solidFill>
                  <a:schemeClr val="tx1"/>
                </a:solidFill>
                <a:hlinkClick r:id="rId20">
                  <a:extLst>
                    <a:ext uri="{A12FA001-AC4F-418D-AE19-62706E023703}">
                      <ahyp:hlinkClr xmlns:ahyp="http://schemas.microsoft.com/office/drawing/2018/hyperlinkcolor" val="tx"/>
                    </a:ext>
                  </a:extLst>
                </a:hlinkClick>
              </a:rPr>
              <a:t>https://www.upo.es/aula-mayores</a:t>
            </a:r>
            <a:endParaRPr lang="en-IE" sz="800" dirty="0">
              <a:solidFill>
                <a:schemeClr val="tx1"/>
              </a:solidFill>
            </a:endParaRPr>
          </a:p>
          <a:p>
            <a:r>
              <a:rPr lang="en-GB" sz="800" dirty="0">
                <a:solidFill>
                  <a:schemeClr val="tx1"/>
                </a:solidFill>
              </a:rPr>
              <a:t>Fundación TAS</a:t>
            </a:r>
            <a:r>
              <a:rPr lang="en-IE" sz="800" dirty="0">
                <a:solidFill>
                  <a:schemeClr val="tx1"/>
                </a:solidFill>
              </a:rPr>
              <a:t>  </a:t>
            </a:r>
            <a:r>
              <a:rPr lang="en-GB" sz="800" dirty="0">
                <a:solidFill>
                  <a:schemeClr val="tx1"/>
                </a:solidFill>
                <a:hlinkClick r:id="rId21">
                  <a:extLst>
                    <a:ext uri="{A12FA001-AC4F-418D-AE19-62706E023703}">
                      <ahyp:hlinkClr xmlns:ahyp="http://schemas.microsoft.com/office/drawing/2018/hyperlinkcolor" val="tx"/>
                    </a:ext>
                  </a:extLst>
                </a:hlinkClick>
              </a:rPr>
              <a:t>https://www.fundaciontas.org</a:t>
            </a:r>
            <a:endParaRPr lang="en-IE" sz="800" dirty="0">
              <a:solidFill>
                <a:schemeClr val="tx1"/>
              </a:solidFill>
            </a:endParaRPr>
          </a:p>
          <a:p>
            <a:endParaRPr lang="en-IE" sz="900" dirty="0"/>
          </a:p>
        </p:txBody>
      </p:sp>
      <p:sp>
        <p:nvSpPr>
          <p:cNvPr id="2" name="TextBox 1">
            <a:extLst>
              <a:ext uri="{FF2B5EF4-FFF2-40B4-BE49-F238E27FC236}">
                <a16:creationId xmlns:a16="http://schemas.microsoft.com/office/drawing/2014/main" id="{2B120A01-971F-86C4-54B2-5DA44C3C489E}"/>
              </a:ext>
            </a:extLst>
          </p:cNvPr>
          <p:cNvSpPr txBox="1"/>
          <p:nvPr/>
        </p:nvSpPr>
        <p:spPr>
          <a:xfrm>
            <a:off x="3065220" y="1416709"/>
            <a:ext cx="1120395" cy="400110"/>
          </a:xfrm>
          <a:prstGeom prst="rect">
            <a:avLst/>
          </a:prstGeom>
          <a:noFill/>
        </p:spPr>
        <p:txBody>
          <a:bodyPr wrap="square" rtlCol="0">
            <a:spAutoFit/>
          </a:bodyPr>
          <a:lstStyle/>
          <a:p>
            <a:r>
              <a:rPr lang="en-GB" sz="2000" dirty="0" err="1">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Reino</a:t>
            </a:r>
            <a:r>
              <a:rPr lang="en-GB" sz="20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 </a:t>
            </a:r>
            <a:r>
              <a:rPr lang="en-GB" sz="2000" dirty="0" err="1">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unido</a:t>
            </a:r>
            <a:r>
              <a:rPr lang="en-GB" sz="20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 </a:t>
            </a:r>
            <a:r>
              <a:rPr lang="en-GB" dirty="0">
                <a:effectLst>
                  <a:outerShdw blurRad="38100" dist="38100" dir="2700000" algn="tl">
                    <a:srgbClr val="000000">
                      <a:alpha val="43137"/>
                    </a:srgbClr>
                  </a:outerShdw>
                </a:effectLst>
              </a:rPr>
              <a:t> </a:t>
            </a:r>
          </a:p>
        </p:txBody>
      </p:sp>
      <p:sp>
        <p:nvSpPr>
          <p:cNvPr id="6" name="TextBox 5">
            <a:extLst>
              <a:ext uri="{FF2B5EF4-FFF2-40B4-BE49-F238E27FC236}">
                <a16:creationId xmlns:a16="http://schemas.microsoft.com/office/drawing/2014/main" id="{75529228-C9C8-9EF9-6489-0300ABC98B98}"/>
              </a:ext>
            </a:extLst>
          </p:cNvPr>
          <p:cNvSpPr txBox="1"/>
          <p:nvPr/>
        </p:nvSpPr>
        <p:spPr>
          <a:xfrm>
            <a:off x="2966254" y="3455221"/>
            <a:ext cx="871455" cy="369332"/>
          </a:xfrm>
          <a:prstGeom prst="rect">
            <a:avLst/>
          </a:prstGeom>
          <a:noFill/>
        </p:spPr>
        <p:txBody>
          <a:bodyPr wrap="square" rtlCol="0">
            <a:spAutoFit/>
          </a:bodyPr>
          <a:lstStyle/>
          <a:p>
            <a:r>
              <a:rPr lang="en-GB" dirty="0" err="1">
                <a:latin typeface="Amatic SC" panose="00000500000000000000" pitchFamily="2" charset="-79"/>
                <a:cs typeface="Amatic SC" panose="00000500000000000000" pitchFamily="2" charset="-79"/>
              </a:rPr>
              <a:t>Irlanda</a:t>
            </a:r>
            <a:endParaRPr lang="en-GB" dirty="0">
              <a:latin typeface="Amatic SC" panose="00000500000000000000" pitchFamily="2" charset="-79"/>
              <a:cs typeface="Amatic SC" panose="00000500000000000000" pitchFamily="2" charset="-79"/>
            </a:endParaRPr>
          </a:p>
        </p:txBody>
      </p:sp>
      <p:cxnSp>
        <p:nvCxnSpPr>
          <p:cNvPr id="8" name="Straight Arrow Connector 7">
            <a:extLst>
              <a:ext uri="{FF2B5EF4-FFF2-40B4-BE49-F238E27FC236}">
                <a16:creationId xmlns:a16="http://schemas.microsoft.com/office/drawing/2014/main" id="{BBB3BEA7-2124-336A-46BB-0C0919D57BA0}"/>
              </a:ext>
            </a:extLst>
          </p:cNvPr>
          <p:cNvCxnSpPr/>
          <p:nvPr/>
        </p:nvCxnSpPr>
        <p:spPr>
          <a:xfrm>
            <a:off x="3463636" y="2117517"/>
            <a:ext cx="2189019" cy="791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50B25C9-B5B2-34DA-35DF-53E38BCD5446}"/>
              </a:ext>
            </a:extLst>
          </p:cNvPr>
          <p:cNvCxnSpPr>
            <a:stCxn id="6" idx="3"/>
          </p:cNvCxnSpPr>
          <p:nvPr/>
        </p:nvCxnSpPr>
        <p:spPr>
          <a:xfrm flipV="1">
            <a:off x="3837709" y="2909455"/>
            <a:ext cx="1620982" cy="73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C503A0A-D06D-0F78-3FC5-BB8A0A1EA6E6}"/>
              </a:ext>
            </a:extLst>
          </p:cNvPr>
          <p:cNvSpPr txBox="1"/>
          <p:nvPr/>
        </p:nvSpPr>
        <p:spPr>
          <a:xfrm>
            <a:off x="3160711" y="5202238"/>
            <a:ext cx="676997" cy="369332"/>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Francia</a:t>
            </a:r>
          </a:p>
        </p:txBody>
      </p:sp>
      <p:cxnSp>
        <p:nvCxnSpPr>
          <p:cNvPr id="13" name="Straight Arrow Connector 12">
            <a:extLst>
              <a:ext uri="{FF2B5EF4-FFF2-40B4-BE49-F238E27FC236}">
                <a16:creationId xmlns:a16="http://schemas.microsoft.com/office/drawing/2014/main" id="{310CE6BB-A548-CA39-BD8B-FA1973F25644}"/>
              </a:ext>
            </a:extLst>
          </p:cNvPr>
          <p:cNvCxnSpPr/>
          <p:nvPr/>
        </p:nvCxnSpPr>
        <p:spPr>
          <a:xfrm flipV="1">
            <a:off x="3713018" y="3048000"/>
            <a:ext cx="1939637" cy="2154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FCE5F7-0019-51AA-0F12-229DD0D099F8}"/>
              </a:ext>
            </a:extLst>
          </p:cNvPr>
          <p:cNvSpPr txBox="1"/>
          <p:nvPr/>
        </p:nvSpPr>
        <p:spPr>
          <a:xfrm>
            <a:off x="8356330" y="1945382"/>
            <a:ext cx="681038" cy="369332"/>
          </a:xfrm>
          <a:prstGeom prst="rect">
            <a:avLst/>
          </a:prstGeom>
          <a:noFill/>
        </p:spPr>
        <p:txBody>
          <a:bodyPr wrap="square" rtlCol="0">
            <a:spAutoFit/>
          </a:bodyPr>
          <a:lstStyle/>
          <a:p>
            <a:r>
              <a:rPr lang="en-GB" dirty="0" err="1">
                <a:latin typeface="Amatic SC" panose="00000500000000000000" pitchFamily="2" charset="-79"/>
                <a:cs typeface="Amatic SC" panose="00000500000000000000" pitchFamily="2" charset="-79"/>
              </a:rPr>
              <a:t>españa</a:t>
            </a:r>
            <a:endParaRPr lang="en-GB" dirty="0">
              <a:latin typeface="Amatic SC" panose="00000500000000000000" pitchFamily="2" charset="-79"/>
              <a:cs typeface="Amatic SC" panose="00000500000000000000" pitchFamily="2" charset="-79"/>
            </a:endParaRPr>
          </a:p>
        </p:txBody>
      </p:sp>
      <p:sp>
        <p:nvSpPr>
          <p:cNvPr id="15" name="TextBox 14">
            <a:extLst>
              <a:ext uri="{FF2B5EF4-FFF2-40B4-BE49-F238E27FC236}">
                <a16:creationId xmlns:a16="http://schemas.microsoft.com/office/drawing/2014/main" id="{7EC7352C-21A8-22AA-2231-4AF1C69D6423}"/>
              </a:ext>
            </a:extLst>
          </p:cNvPr>
          <p:cNvSpPr txBox="1"/>
          <p:nvPr/>
        </p:nvSpPr>
        <p:spPr>
          <a:xfrm>
            <a:off x="8769927" y="3639887"/>
            <a:ext cx="834165" cy="369332"/>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Grecia</a:t>
            </a:r>
          </a:p>
        </p:txBody>
      </p:sp>
      <p:cxnSp>
        <p:nvCxnSpPr>
          <p:cNvPr id="21" name="Straight Arrow Connector 20">
            <a:extLst>
              <a:ext uri="{FF2B5EF4-FFF2-40B4-BE49-F238E27FC236}">
                <a16:creationId xmlns:a16="http://schemas.microsoft.com/office/drawing/2014/main" id="{6A7D853F-FCA8-92EB-8396-64AB531CDC90}"/>
              </a:ext>
            </a:extLst>
          </p:cNvPr>
          <p:cNvCxnSpPr/>
          <p:nvPr/>
        </p:nvCxnSpPr>
        <p:spPr>
          <a:xfrm flipH="1">
            <a:off x="5458691" y="2513486"/>
            <a:ext cx="2382982" cy="761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9E2A7D0-F28E-BE52-3B0D-C6EC903BD6E3}"/>
              </a:ext>
            </a:extLst>
          </p:cNvPr>
          <p:cNvCxnSpPr>
            <a:stCxn id="15" idx="1"/>
          </p:cNvCxnSpPr>
          <p:nvPr/>
        </p:nvCxnSpPr>
        <p:spPr>
          <a:xfrm flipH="1" flipV="1">
            <a:off x="6096000" y="3281256"/>
            <a:ext cx="2673927" cy="543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25490AB-2D1F-9AD0-2324-058A44906409}"/>
              </a:ext>
            </a:extLst>
          </p:cNvPr>
          <p:cNvSpPr txBox="1"/>
          <p:nvPr/>
        </p:nvSpPr>
        <p:spPr>
          <a:xfrm>
            <a:off x="8562110" y="5084075"/>
            <a:ext cx="1041982" cy="369332"/>
          </a:xfrm>
          <a:prstGeom prst="rect">
            <a:avLst/>
          </a:prstGeom>
          <a:noFill/>
        </p:spPr>
        <p:txBody>
          <a:bodyPr wrap="square" rtlCol="0">
            <a:spAutoFit/>
          </a:bodyPr>
          <a:lstStyle/>
          <a:p>
            <a:r>
              <a:rPr lang="en-GB" dirty="0" err="1">
                <a:latin typeface="Amatic SC" panose="00000500000000000000" pitchFamily="2" charset="-79"/>
                <a:cs typeface="Amatic SC" panose="00000500000000000000" pitchFamily="2" charset="-79"/>
              </a:rPr>
              <a:t>Dinamarca</a:t>
            </a:r>
            <a:endParaRPr lang="en-GB" dirty="0">
              <a:latin typeface="Amatic SC" panose="00000500000000000000" pitchFamily="2" charset="-79"/>
              <a:cs typeface="Amatic SC" panose="00000500000000000000" pitchFamily="2" charset="-79"/>
            </a:endParaRPr>
          </a:p>
        </p:txBody>
      </p:sp>
      <p:cxnSp>
        <p:nvCxnSpPr>
          <p:cNvPr id="26" name="Straight Arrow Connector 25">
            <a:extLst>
              <a:ext uri="{FF2B5EF4-FFF2-40B4-BE49-F238E27FC236}">
                <a16:creationId xmlns:a16="http://schemas.microsoft.com/office/drawing/2014/main" id="{08D07A32-29C4-D025-095E-10E6670DCF5D}"/>
              </a:ext>
            </a:extLst>
          </p:cNvPr>
          <p:cNvCxnSpPr/>
          <p:nvPr/>
        </p:nvCxnSpPr>
        <p:spPr>
          <a:xfrm flipH="1" flipV="1">
            <a:off x="5957455" y="2909455"/>
            <a:ext cx="2382981" cy="2292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59009B0-8F3A-C056-F7EF-9BB45238BB0C}"/>
              </a:ext>
            </a:extLst>
          </p:cNvPr>
          <p:cNvSpPr txBox="1"/>
          <p:nvPr/>
        </p:nvSpPr>
        <p:spPr>
          <a:xfrm>
            <a:off x="4185615" y="5933086"/>
            <a:ext cx="6572439" cy="677108"/>
          </a:xfrm>
          <a:prstGeom prst="rect">
            <a:avLst/>
          </a:prstGeom>
          <a:noFill/>
        </p:spPr>
        <p:txBody>
          <a:bodyPr wrap="square">
            <a:spAutoFit/>
          </a:bodyPr>
          <a:lstStyle/>
          <a:p>
            <a:r>
              <a:rPr lang="en-IE" sz="2000" dirty="0">
                <a:latin typeface="Amatic SC" panose="00000500000000000000" pitchFamily="2" charset="-79"/>
                <a:cs typeface="Amatic SC" panose="00000500000000000000" pitchFamily="2" charset="-79"/>
              </a:rPr>
              <a:t>European wide Change of View </a:t>
            </a:r>
            <a:r>
              <a:rPr lang="en-GB" sz="2000" u="sng" dirty="0">
                <a:solidFill>
                  <a:srgbClr val="FFC652"/>
                </a:solidFill>
                <a:latin typeface="Amatic SC" panose="00000500000000000000" pitchFamily="2" charset="-79"/>
                <a:cs typeface="Amatic SC" panose="00000500000000000000" pitchFamily="2" charset="-79"/>
                <a:hlinkClick r:id="rId22">
                  <a:extLst>
                    <a:ext uri="{A12FA001-AC4F-418D-AE19-62706E023703}">
                      <ahyp:hlinkClr xmlns:ahyp="http://schemas.microsoft.com/office/drawing/2018/hyperlinkcolor" val="tx"/>
                    </a:ext>
                  </a:extLst>
                </a:hlinkClick>
              </a:rPr>
              <a:t>https://change-of-view.eu/</a:t>
            </a:r>
            <a:r>
              <a:rPr lang="en-GB" sz="2000" u="sng" dirty="0">
                <a:solidFill>
                  <a:srgbClr val="FFC652"/>
                </a:solidFill>
                <a:latin typeface="Amatic SC" panose="00000500000000000000" pitchFamily="2" charset="-79"/>
                <a:cs typeface="Amatic SC" panose="00000500000000000000" pitchFamily="2" charset="-79"/>
              </a:rPr>
              <a:t> </a:t>
            </a:r>
            <a:endParaRPr lang="en-IE" sz="2000" dirty="0">
              <a:solidFill>
                <a:srgbClr val="FFC652"/>
              </a:solidFill>
              <a:latin typeface="Amatic SC" panose="00000500000000000000" pitchFamily="2" charset="-79"/>
              <a:cs typeface="Amatic SC" panose="00000500000000000000" pitchFamily="2" charset="-79"/>
            </a:endParaRPr>
          </a:p>
          <a:p>
            <a:endParaRPr lang="en-IE" dirty="0"/>
          </a:p>
        </p:txBody>
      </p:sp>
      <p:pic>
        <p:nvPicPr>
          <p:cNvPr id="22" name="Picture 21" descr="United Kingdom Emoji (U+1F1EC, U+1F1E7)">
            <a:extLst>
              <a:ext uri="{FF2B5EF4-FFF2-40B4-BE49-F238E27FC236}">
                <a16:creationId xmlns:a16="http://schemas.microsoft.com/office/drawing/2014/main" id="{2143BA83-D2A1-B49D-1FA7-2BD7EED89311}"/>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2933772" y="1982188"/>
            <a:ext cx="686356" cy="800100"/>
          </a:xfrm>
          <a:prstGeom prst="rect">
            <a:avLst/>
          </a:prstGeom>
          <a:noFill/>
          <a:ln>
            <a:noFill/>
          </a:ln>
        </p:spPr>
      </p:pic>
      <p:pic>
        <p:nvPicPr>
          <p:cNvPr id="25" name="Picture 24">
            <a:extLst>
              <a:ext uri="{FF2B5EF4-FFF2-40B4-BE49-F238E27FC236}">
                <a16:creationId xmlns:a16="http://schemas.microsoft.com/office/drawing/2014/main" id="{CDFE8441-3634-695D-0FCD-2BBE6F106562}"/>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2859232" y="3716803"/>
            <a:ext cx="723900" cy="762000"/>
          </a:xfrm>
          <a:prstGeom prst="rect">
            <a:avLst/>
          </a:prstGeom>
          <a:noFill/>
          <a:ln>
            <a:noFill/>
          </a:ln>
        </p:spPr>
      </p:pic>
      <p:pic>
        <p:nvPicPr>
          <p:cNvPr id="27" name="Picture 26" descr="France Emoji (U+1F1EB, U+1F1F7)">
            <a:extLst>
              <a:ext uri="{FF2B5EF4-FFF2-40B4-BE49-F238E27FC236}">
                <a16:creationId xmlns:a16="http://schemas.microsoft.com/office/drawing/2014/main" id="{C147DC44-0D71-1662-CDC1-186ED15549FC}"/>
              </a:ext>
            </a:extLst>
          </p:cNvPr>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3183082" y="5523480"/>
            <a:ext cx="800100" cy="771525"/>
          </a:xfrm>
          <a:prstGeom prst="rect">
            <a:avLst/>
          </a:prstGeom>
          <a:noFill/>
          <a:ln>
            <a:noFill/>
          </a:ln>
        </p:spPr>
      </p:pic>
      <p:pic>
        <p:nvPicPr>
          <p:cNvPr id="28" name="Picture 27">
            <a:extLst>
              <a:ext uri="{FF2B5EF4-FFF2-40B4-BE49-F238E27FC236}">
                <a16:creationId xmlns:a16="http://schemas.microsoft.com/office/drawing/2014/main" id="{8C28B802-6CC9-11EF-9E4A-231019B269F6}"/>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8446077" y="2309363"/>
            <a:ext cx="647700" cy="657225"/>
          </a:xfrm>
          <a:prstGeom prst="rect">
            <a:avLst/>
          </a:prstGeom>
          <a:noFill/>
          <a:ln>
            <a:noFill/>
          </a:ln>
        </p:spPr>
      </p:pic>
      <p:pic>
        <p:nvPicPr>
          <p:cNvPr id="29" name="Picture 28">
            <a:extLst>
              <a:ext uri="{FF2B5EF4-FFF2-40B4-BE49-F238E27FC236}">
                <a16:creationId xmlns:a16="http://schemas.microsoft.com/office/drawing/2014/main" id="{FA748C20-87D5-CCE8-F445-37A4B89F5482}"/>
              </a:ext>
            </a:extLst>
          </p:cNvPr>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8696849" y="3898947"/>
            <a:ext cx="635919" cy="647700"/>
          </a:xfrm>
          <a:prstGeom prst="rect">
            <a:avLst/>
          </a:prstGeom>
          <a:noFill/>
          <a:ln>
            <a:noFill/>
          </a:ln>
        </p:spPr>
      </p:pic>
      <p:pic>
        <p:nvPicPr>
          <p:cNvPr id="30" name="Picture 29">
            <a:extLst>
              <a:ext uri="{FF2B5EF4-FFF2-40B4-BE49-F238E27FC236}">
                <a16:creationId xmlns:a16="http://schemas.microsoft.com/office/drawing/2014/main" id="{4A153022-7398-3532-554F-FDCAE695D65B}"/>
              </a:ext>
            </a:extLst>
          </p:cNvPr>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8629915" y="5358906"/>
            <a:ext cx="746311" cy="838083"/>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404692"/>
            <a:ext cx="10512420" cy="4771789"/>
          </a:xfrm>
        </p:spPr>
        <p:txBody>
          <a:bodyPr>
            <a:normAutofit fontScale="77500" lnSpcReduction="20000"/>
          </a:bodyPr>
          <a:lstStyle/>
          <a:p>
            <a:pPr eaLnBrk="1" fontAlgn="auto" hangingPunct="1">
              <a:spcBef>
                <a:spcPts val="0"/>
              </a:spcBef>
              <a:spcAft>
                <a:spcPts val="0"/>
              </a:spcAft>
              <a:defRPr/>
            </a:pPr>
            <a:endParaRPr lang="en-GB"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n-GB" dirty="0" err="1">
                <a:effectLst/>
                <a:latin typeface="Josefin Sans" pitchFamily="2" charset="0"/>
                <a:ea typeface="Calibri" panose="020F0502020204030204" pitchFamily="34" charset="0"/>
                <a:cs typeface="Times New Roman" panose="02020603050405020304" pitchFamily="18" charset="0"/>
              </a:rPr>
              <a:t>En</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los</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alguno</a:t>
            </a:r>
            <a:r>
              <a:rPr lang="en-GB" dirty="0">
                <a:latin typeface="Josefin Sans" pitchFamily="2" charset="0"/>
                <a:ea typeface="Calibri" panose="020F0502020204030204" pitchFamily="34" charset="0"/>
                <a:cs typeface="Times New Roman" panose="02020603050405020304" pitchFamily="18" charset="0"/>
              </a:rPr>
              <a:t> de </a:t>
            </a:r>
            <a:r>
              <a:rPr lang="en-GB" dirty="0" err="1">
                <a:latin typeface="Josefin Sans" pitchFamily="2" charset="0"/>
                <a:ea typeface="Calibri" panose="020F0502020204030204" pitchFamily="34" charset="0"/>
                <a:cs typeface="Times New Roman" panose="02020603050405020304" pitchFamily="18" charset="0"/>
              </a:rPr>
              <a:t>los</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paises</a:t>
            </a:r>
            <a:r>
              <a:rPr lang="en-GB" dirty="0">
                <a:latin typeface="Josefin Sans" pitchFamily="2" charset="0"/>
                <a:ea typeface="Calibri" panose="020F0502020204030204" pitchFamily="34" charset="0"/>
                <a:cs typeface="Times New Roman" panose="02020603050405020304" pitchFamily="18" charset="0"/>
              </a:rPr>
              <a:t> que </a:t>
            </a:r>
            <a:r>
              <a:rPr lang="en-GB" dirty="0" err="1">
                <a:latin typeface="Josefin Sans" pitchFamily="2" charset="0"/>
                <a:ea typeface="Calibri" panose="020F0502020204030204" pitchFamily="34" charset="0"/>
                <a:cs typeface="Times New Roman" panose="02020603050405020304" pitchFamily="18" charset="0"/>
              </a:rPr>
              <a:t>componen</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este</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proyecto</a:t>
            </a:r>
            <a:r>
              <a:rPr lang="en-GB" dirty="0">
                <a:latin typeface="Josefin Sans" pitchFamily="2" charset="0"/>
                <a:ea typeface="Calibri" panose="020F0502020204030204" pitchFamily="34" charset="0"/>
                <a:cs typeface="Times New Roman" panose="02020603050405020304" pitchFamily="18" charset="0"/>
              </a:rPr>
              <a:t>, la </a:t>
            </a:r>
            <a:r>
              <a:rPr lang="en-GB" dirty="0" err="1">
                <a:latin typeface="Josefin Sans" pitchFamily="2" charset="0"/>
                <a:ea typeface="Calibri" panose="020F0502020204030204" pitchFamily="34" charset="0"/>
                <a:cs typeface="Times New Roman" panose="02020603050405020304" pitchFamily="18" charset="0"/>
              </a:rPr>
              <a:t>prescripción</a:t>
            </a:r>
            <a:r>
              <a:rPr lang="en-GB" dirty="0">
                <a:latin typeface="Josefin Sans" pitchFamily="2" charset="0"/>
                <a:ea typeface="Calibri" panose="020F0502020204030204" pitchFamily="34" charset="0"/>
                <a:cs typeface="Times New Roman" panose="02020603050405020304" pitchFamily="18" charset="0"/>
              </a:rPr>
              <a:t> social </a:t>
            </a:r>
            <a:r>
              <a:rPr lang="en-GB" dirty="0" err="1">
                <a:latin typeface="Josefin Sans" pitchFamily="2" charset="0"/>
                <a:ea typeface="Calibri" panose="020F0502020204030204" pitchFamily="34" charset="0"/>
                <a:cs typeface="Times New Roman" panose="02020603050405020304" pitchFamily="18" charset="0"/>
              </a:rPr>
              <a:t>tiene</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una</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presencia</a:t>
            </a:r>
            <a:r>
              <a:rPr lang="en-GB" dirty="0">
                <a:latin typeface="Josefin Sans" pitchFamily="2" charset="0"/>
                <a:ea typeface="Calibri" panose="020F0502020204030204" pitchFamily="34" charset="0"/>
                <a:cs typeface="Times New Roman" panose="02020603050405020304" pitchFamily="18" charset="0"/>
              </a:rPr>
              <a:t> active tanto </a:t>
            </a:r>
            <a:r>
              <a:rPr lang="en-GB" dirty="0" err="1">
                <a:latin typeface="Josefin Sans" pitchFamily="2" charset="0"/>
                <a:ea typeface="Calibri" panose="020F0502020204030204" pitchFamily="34" charset="0"/>
                <a:cs typeface="Times New Roman" panose="02020603050405020304" pitchFamily="18" charset="0"/>
              </a:rPr>
              <a:t>en</a:t>
            </a:r>
            <a:r>
              <a:rPr lang="en-GB" dirty="0">
                <a:latin typeface="Josefin Sans" pitchFamily="2" charset="0"/>
                <a:ea typeface="Calibri" panose="020F0502020204030204" pitchFamily="34" charset="0"/>
                <a:cs typeface="Times New Roman" panose="02020603050405020304" pitchFamily="18" charset="0"/>
              </a:rPr>
              <a:t> la </a:t>
            </a:r>
            <a:r>
              <a:rPr lang="en-GB" dirty="0" err="1">
                <a:latin typeface="Josefin Sans" pitchFamily="2" charset="0"/>
                <a:ea typeface="Calibri" panose="020F0502020204030204" pitchFamily="34" charset="0"/>
                <a:cs typeface="Times New Roman" panose="02020603050405020304" pitchFamily="18" charset="0"/>
              </a:rPr>
              <a:t>práctica</a:t>
            </a:r>
            <a:r>
              <a:rPr lang="en-GB" dirty="0">
                <a:latin typeface="Josefin Sans" pitchFamily="2" charset="0"/>
                <a:ea typeface="Calibri" panose="020F0502020204030204" pitchFamily="34" charset="0"/>
                <a:cs typeface="Times New Roman" panose="02020603050405020304" pitchFamily="18" charset="0"/>
              </a:rPr>
              <a:t> sanitaria </a:t>
            </a:r>
            <a:r>
              <a:rPr lang="en-GB" dirty="0" err="1">
                <a:latin typeface="Josefin Sans" pitchFamily="2" charset="0"/>
                <a:ea typeface="Calibri" panose="020F0502020204030204" pitchFamily="34" charset="0"/>
                <a:cs typeface="Times New Roman" panose="02020603050405020304" pitchFamily="18" charset="0"/>
              </a:rPr>
              <a:t>como</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en</a:t>
            </a:r>
            <a:r>
              <a:rPr lang="en-GB" dirty="0">
                <a:latin typeface="Josefin Sans" pitchFamily="2" charset="0"/>
                <a:ea typeface="Calibri" panose="020F0502020204030204" pitchFamily="34" charset="0"/>
                <a:cs typeface="Times New Roman" panose="02020603050405020304" pitchFamily="18" charset="0"/>
              </a:rPr>
              <a:t> sus </a:t>
            </a:r>
            <a:r>
              <a:rPr lang="en-GB" dirty="0" err="1">
                <a:latin typeface="Josefin Sans" pitchFamily="2" charset="0"/>
                <a:ea typeface="Calibri" panose="020F0502020204030204" pitchFamily="34" charset="0"/>
                <a:cs typeface="Times New Roman" panose="02020603050405020304" pitchFamily="18" charset="0"/>
              </a:rPr>
              <a:t>políticas</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insititucionales</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desde</a:t>
            </a:r>
            <a:r>
              <a:rPr lang="en-GB" dirty="0">
                <a:effectLst/>
                <a:latin typeface="Josefin Sans" pitchFamily="2" charset="0"/>
                <a:ea typeface="Calibri" panose="020F0502020204030204" pitchFamily="34" charset="0"/>
                <a:cs typeface="Times New Roman" panose="02020603050405020304" pitchFamily="18" charset="0"/>
              </a:rPr>
              <a:t> 2019 </a:t>
            </a:r>
            <a:r>
              <a:rPr lang="en-GB" dirty="0" err="1">
                <a:latin typeface="Josefin Sans" pitchFamily="2" charset="0"/>
                <a:ea typeface="Calibri" panose="020F0502020204030204" pitchFamily="34" charset="0"/>
                <a:cs typeface="Times New Roman" panose="02020603050405020304" pitchFamily="18" charset="0"/>
              </a:rPr>
              <a:t>en</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el</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Reino</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Unido</a:t>
            </a:r>
            <a:r>
              <a:rPr lang="en-GB" dirty="0">
                <a:latin typeface="Josefin Sans" pitchFamily="2" charset="0"/>
                <a:ea typeface="Calibri" panose="020F0502020204030204" pitchFamily="34" charset="0"/>
                <a:cs typeface="Times New Roman" panose="02020603050405020304" pitchFamily="18" charset="0"/>
              </a:rPr>
              <a:t>, a </a:t>
            </a:r>
            <a:r>
              <a:rPr lang="en-GB" dirty="0" err="1">
                <a:latin typeface="Josefin Sans" pitchFamily="2" charset="0"/>
                <a:ea typeface="Calibri" panose="020F0502020204030204" pitchFamily="34" charset="0"/>
                <a:cs typeface="Times New Roman" panose="02020603050405020304" pitchFamily="18" charset="0"/>
              </a:rPr>
              <a:t>través</a:t>
            </a:r>
            <a:r>
              <a:rPr lang="en-GB" dirty="0">
                <a:latin typeface="Josefin Sans" pitchFamily="2" charset="0"/>
                <a:ea typeface="Calibri" panose="020F0502020204030204" pitchFamily="34" charset="0"/>
                <a:cs typeface="Times New Roman" panose="02020603050405020304" pitchFamily="18" charset="0"/>
              </a:rPr>
              <a:t> del Plan a Largo </a:t>
            </a:r>
            <a:r>
              <a:rPr lang="en-GB" dirty="0" err="1">
                <a:latin typeface="Josefin Sans" pitchFamily="2" charset="0"/>
                <a:ea typeface="Calibri" panose="020F0502020204030204" pitchFamily="34" charset="0"/>
                <a:cs typeface="Times New Roman" panose="02020603050405020304" pitchFamily="18" charset="0"/>
              </a:rPr>
              <a:t>Plazo</a:t>
            </a:r>
            <a:r>
              <a:rPr lang="en-GB" dirty="0">
                <a:latin typeface="Josefin Sans" pitchFamily="2" charset="0"/>
                <a:ea typeface="Calibri" panose="020F0502020204030204" pitchFamily="34" charset="0"/>
                <a:cs typeface="Times New Roman" panose="02020603050405020304" pitchFamily="18" charset="0"/>
              </a:rPr>
              <a:t> y </a:t>
            </a:r>
            <a:r>
              <a:rPr lang="en-GB" dirty="0" err="1">
                <a:latin typeface="Josefin Sans" pitchFamily="2" charset="0"/>
                <a:ea typeface="Calibri" panose="020F0502020204030204" pitchFamily="34" charset="0"/>
                <a:cs typeface="Times New Roman" panose="02020603050405020304" pitchFamily="18" charset="0"/>
              </a:rPr>
              <a:t>el</a:t>
            </a:r>
            <a:r>
              <a:rPr lang="en-GB" dirty="0">
                <a:latin typeface="Josefin Sans" pitchFamily="2" charset="0"/>
                <a:ea typeface="Calibri" panose="020F0502020204030204" pitchFamily="34" charset="0"/>
                <a:cs typeface="Times New Roman" panose="02020603050405020304" pitchFamily="18" charset="0"/>
              </a:rPr>
              <a:t> Plan Universal de la </a:t>
            </a:r>
            <a:r>
              <a:rPr lang="en-GB" dirty="0" err="1">
                <a:latin typeface="Josefin Sans" pitchFamily="2" charset="0"/>
                <a:ea typeface="Calibri" panose="020F0502020204030204" pitchFamily="34" charset="0"/>
                <a:cs typeface="Times New Roman" panose="02020603050405020304" pitchFamily="18" charset="0"/>
              </a:rPr>
              <a:t>Atención</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Personalizada</a:t>
            </a:r>
            <a:r>
              <a:rPr lang="en-GB" dirty="0">
                <a:effectLst/>
                <a:latin typeface="Josefin Sans" pitchFamily="2" charset="0"/>
                <a:ea typeface="Calibri" panose="020F0502020204030204" pitchFamily="34" charset="0"/>
                <a:cs typeface="Times New Roman" panose="02020603050405020304" pitchFamily="18" charset="0"/>
              </a:rPr>
              <a:t>, se ha </a:t>
            </a:r>
            <a:r>
              <a:rPr lang="en-GB" dirty="0" err="1">
                <a:effectLst/>
                <a:latin typeface="Josefin Sans" pitchFamily="2" charset="0"/>
                <a:ea typeface="Calibri" panose="020F0502020204030204" pitchFamily="34" charset="0"/>
                <a:cs typeface="Times New Roman" panose="02020603050405020304" pitchFamily="18" charset="0"/>
              </a:rPr>
              <a:t>establecido</a:t>
            </a:r>
            <a:r>
              <a:rPr lang="en-GB" dirty="0">
                <a:effectLst/>
                <a:latin typeface="Josefin Sans" pitchFamily="2" charset="0"/>
                <a:ea typeface="Calibri" panose="020F0502020204030204" pitchFamily="34" charset="0"/>
                <a:cs typeface="Times New Roman" panose="02020603050405020304" pitchFamily="18" charset="0"/>
              </a:rPr>
              <a:t> la </a:t>
            </a:r>
            <a:r>
              <a:rPr lang="en-GB" dirty="0" err="1">
                <a:effectLst/>
                <a:latin typeface="Josefin Sans" pitchFamily="2" charset="0"/>
                <a:ea typeface="Calibri" panose="020F0502020204030204" pitchFamily="34" charset="0"/>
                <a:cs typeface="Times New Roman" panose="02020603050405020304" pitchFamily="18" charset="0"/>
              </a:rPr>
              <a:t>prescripación</a:t>
            </a:r>
            <a:r>
              <a:rPr lang="en-GB" dirty="0">
                <a:effectLst/>
                <a:latin typeface="Josefin Sans" pitchFamily="2" charset="0"/>
                <a:ea typeface="Calibri" panose="020F0502020204030204" pitchFamily="34" charset="0"/>
                <a:cs typeface="Times New Roman" panose="02020603050405020304" pitchFamily="18" charset="0"/>
              </a:rPr>
              <a:t> social </a:t>
            </a:r>
            <a:r>
              <a:rPr lang="en-GB" dirty="0" err="1">
                <a:effectLst/>
                <a:latin typeface="Josefin Sans" pitchFamily="2" charset="0"/>
                <a:ea typeface="Calibri" panose="020F0502020204030204" pitchFamily="34" charset="0"/>
                <a:cs typeface="Times New Roman" panose="02020603050405020304" pitchFamily="18" charset="0"/>
              </a:rPr>
              <a:t>como</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una</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componente</a:t>
            </a:r>
            <a:r>
              <a:rPr lang="en-GB" dirty="0">
                <a:effectLst/>
                <a:latin typeface="Josefin Sans" pitchFamily="2" charset="0"/>
                <a:ea typeface="Calibri" panose="020F0502020204030204" pitchFamily="34" charset="0"/>
                <a:cs typeface="Times New Roman" panose="02020603050405020304" pitchFamily="18" charset="0"/>
              </a:rPr>
              <a:t> clave, “</a:t>
            </a:r>
            <a:r>
              <a:rPr lang="en-GB" dirty="0" err="1">
                <a:effectLst/>
                <a:latin typeface="Josefin Sans" pitchFamily="2" charset="0"/>
                <a:ea typeface="Calibri" panose="020F0502020204030204" pitchFamily="34" charset="0"/>
                <a:cs typeface="Times New Roman" panose="02020603050405020304" pitchFamily="18" charset="0"/>
              </a:rPr>
              <a:t>tomando</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una</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aproximación</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holística</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hacia</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el</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bienestar</a:t>
            </a:r>
            <a:r>
              <a:rPr lang="en-GB" dirty="0">
                <a:effectLst/>
                <a:latin typeface="Josefin Sans" pitchFamily="2" charset="0"/>
                <a:ea typeface="Calibri" panose="020F0502020204030204" pitchFamily="34" charset="0"/>
                <a:cs typeface="Times New Roman" panose="02020603050405020304" pitchFamily="18" charset="0"/>
              </a:rPr>
              <a:t> y </a:t>
            </a:r>
            <a:r>
              <a:rPr lang="en-GB" dirty="0" err="1">
                <a:effectLst/>
                <a:latin typeface="Josefin Sans" pitchFamily="2" charset="0"/>
                <a:ea typeface="Calibri" panose="020F0502020204030204" pitchFamily="34" charset="0"/>
                <a:cs typeface="Times New Roman" panose="02020603050405020304" pitchFamily="18" charset="0"/>
              </a:rPr>
              <a:t>salud</a:t>
            </a:r>
            <a:r>
              <a:rPr lang="en-GB" dirty="0">
                <a:effectLst/>
                <a:latin typeface="Josefin Sans" pitchFamily="2" charset="0"/>
                <a:ea typeface="Calibri" panose="020F0502020204030204" pitchFamily="34" charset="0"/>
                <a:cs typeface="Times New Roman" panose="02020603050405020304" pitchFamily="18" charset="0"/>
              </a:rPr>
              <a:t> de las personas”. </a:t>
            </a:r>
          </a:p>
          <a:p>
            <a:pPr eaLnBrk="1" fontAlgn="auto" hangingPunct="1">
              <a:lnSpc>
                <a:spcPct val="150000"/>
              </a:lnSpc>
              <a:spcBef>
                <a:spcPts val="0"/>
              </a:spcBef>
              <a:spcAft>
                <a:spcPts val="0"/>
              </a:spcAft>
              <a:defRPr/>
            </a:pPr>
            <a:endParaRPr lang="en-GB"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n-GB" dirty="0">
                <a:effectLst/>
                <a:latin typeface="Josefin Sans" pitchFamily="2" charset="0"/>
                <a:ea typeface="Calibri" panose="020F0502020204030204" pitchFamily="34" charset="0"/>
                <a:cs typeface="Times New Roman" panose="02020603050405020304" pitchFamily="18" charset="0"/>
              </a:rPr>
              <a:t>[ </a:t>
            </a:r>
            <a:r>
              <a:rPr lang="en-GB" dirty="0">
                <a:solidFill>
                  <a:schemeClr val="tx1"/>
                </a:solidFill>
                <a:effectLst/>
                <a:latin typeface="Josefin Sans"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https://www.longtermplan.nhs.uk/</a:t>
            </a:r>
            <a:r>
              <a:rPr lang="en-GB" dirty="0">
                <a:solidFill>
                  <a:schemeClr val="tx1"/>
                </a:solidFill>
                <a:effectLst/>
                <a:latin typeface="Josefin Sans" pitchFamily="2" charset="0"/>
                <a:ea typeface="Calibri" panose="020F0502020204030204" pitchFamily="34" charset="0"/>
                <a:cs typeface="Times New Roman" panose="02020603050405020304" pitchFamily="18" charset="0"/>
              </a:rPr>
              <a:t>  </a:t>
            </a:r>
            <a:r>
              <a:rPr lang="en-GB" dirty="0">
                <a:effectLst/>
                <a:latin typeface="Josefin Sans" pitchFamily="2" charset="0"/>
                <a:ea typeface="Calibri" panose="020F0502020204030204" pitchFamily="34" charset="0"/>
                <a:cs typeface="Times New Roman" panose="02020603050405020304" pitchFamily="18" charset="0"/>
              </a:rPr>
              <a:t>].</a:t>
            </a:r>
          </a:p>
          <a:p>
            <a:pPr eaLnBrk="1" fontAlgn="auto" hangingPunct="1">
              <a:lnSpc>
                <a:spcPct val="150000"/>
              </a:lnSpc>
              <a:spcBef>
                <a:spcPts val="0"/>
              </a:spcBef>
              <a:spcAft>
                <a:spcPts val="0"/>
              </a:spcAft>
              <a:defRPr/>
            </a:pPr>
            <a:endParaRPr lang="en-GB"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n-GB" dirty="0" err="1">
                <a:effectLst/>
                <a:latin typeface="Josefin Sans" pitchFamily="2" charset="0"/>
                <a:ea typeface="Calibri" panose="020F0502020204030204" pitchFamily="34" charset="0"/>
                <a:cs typeface="Times New Roman" panose="02020603050405020304" pitchFamily="18" charset="0"/>
              </a:rPr>
              <a:t>En</a:t>
            </a:r>
            <a:r>
              <a:rPr lang="en-GB" dirty="0">
                <a:effectLst/>
                <a:latin typeface="Josefin Sans" pitchFamily="2" charset="0"/>
                <a:ea typeface="Calibri" panose="020F0502020204030204" pitchFamily="34" charset="0"/>
                <a:cs typeface="Times New Roman" panose="02020603050405020304" pitchFamily="18" charset="0"/>
              </a:rPr>
              <a:t> </a:t>
            </a:r>
            <a:r>
              <a:rPr lang="en-GB" dirty="0" err="1">
                <a:effectLst/>
                <a:latin typeface="Josefin Sans" pitchFamily="2" charset="0"/>
                <a:ea typeface="Calibri" panose="020F0502020204030204" pitchFamily="34" charset="0"/>
                <a:cs typeface="Times New Roman" panose="02020603050405020304" pitchFamily="18" charset="0"/>
              </a:rPr>
              <a:t>Irlanda</a:t>
            </a:r>
            <a:r>
              <a:rPr lang="en-GB" dirty="0">
                <a:latin typeface="Josefin Sans" pitchFamily="2" charset="0"/>
                <a:ea typeface="Calibri" panose="020F0502020204030204" pitchFamily="34" charset="0"/>
                <a:cs typeface="Times New Roman" panose="02020603050405020304" pitchFamily="18" charset="0"/>
              </a:rPr>
              <a:t>, la </a:t>
            </a:r>
            <a:r>
              <a:rPr lang="en-GB" dirty="0" err="1">
                <a:latin typeface="Josefin Sans" pitchFamily="2" charset="0"/>
                <a:ea typeface="Calibri" panose="020F0502020204030204" pitchFamily="34" charset="0"/>
                <a:cs typeface="Times New Roman" panose="02020603050405020304" pitchFamily="18" charset="0"/>
              </a:rPr>
              <a:t>estructura</a:t>
            </a:r>
            <a:r>
              <a:rPr lang="en-GB" dirty="0">
                <a:latin typeface="Josefin Sans" pitchFamily="2" charset="0"/>
                <a:ea typeface="Calibri" panose="020F0502020204030204" pitchFamily="34" charset="0"/>
                <a:cs typeface="Times New Roman" panose="02020603050405020304" pitchFamily="18" charset="0"/>
              </a:rPr>
              <a:t> y </a:t>
            </a:r>
            <a:r>
              <a:rPr lang="en-GB" dirty="0" err="1">
                <a:latin typeface="Josefin Sans" pitchFamily="2" charset="0"/>
                <a:ea typeface="Calibri" panose="020F0502020204030204" pitchFamily="34" charset="0"/>
                <a:cs typeface="Times New Roman" panose="02020603050405020304" pitchFamily="18" charset="0"/>
              </a:rPr>
              <a:t>los</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mecanismos</a:t>
            </a:r>
            <a:r>
              <a:rPr lang="en-GB" dirty="0">
                <a:latin typeface="Josefin Sans" pitchFamily="2" charset="0"/>
                <a:ea typeface="Calibri" panose="020F0502020204030204" pitchFamily="34" charset="0"/>
                <a:cs typeface="Times New Roman" panose="02020603050405020304" pitchFamily="18" charset="0"/>
              </a:rPr>
              <a:t> de la </a:t>
            </a:r>
            <a:r>
              <a:rPr lang="en-GB" dirty="0" err="1">
                <a:latin typeface="Josefin Sans" pitchFamily="2" charset="0"/>
                <a:ea typeface="Calibri" panose="020F0502020204030204" pitchFamily="34" charset="0"/>
                <a:cs typeface="Times New Roman" panose="02020603050405020304" pitchFamily="18" charset="0"/>
              </a:rPr>
              <a:t>prescripción</a:t>
            </a:r>
            <a:r>
              <a:rPr lang="en-GB" dirty="0">
                <a:latin typeface="Josefin Sans" pitchFamily="2" charset="0"/>
                <a:ea typeface="Calibri" panose="020F0502020204030204" pitchFamily="34" charset="0"/>
                <a:cs typeface="Times New Roman" panose="02020603050405020304" pitchFamily="18" charset="0"/>
              </a:rPr>
              <a:t> social van </a:t>
            </a:r>
            <a:r>
              <a:rPr lang="en-GB" dirty="0" err="1">
                <a:latin typeface="Josefin Sans" pitchFamily="2" charset="0"/>
                <a:ea typeface="Calibri" panose="020F0502020204030204" pitchFamily="34" charset="0"/>
                <a:cs typeface="Times New Roman" panose="02020603050405020304" pitchFamily="18" charset="0"/>
              </a:rPr>
              <a:t>progresando</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como</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en</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el</a:t>
            </a:r>
            <a:r>
              <a:rPr lang="en-GB" dirty="0">
                <a:latin typeface="Josefin Sans" pitchFamily="2" charset="0"/>
                <a:ea typeface="Calibri" panose="020F0502020204030204" pitchFamily="34" charset="0"/>
                <a:cs typeface="Times New Roman" panose="02020603050405020304" pitchFamily="18" charset="0"/>
              </a:rPr>
              <a:t> All Ireland Social </a:t>
            </a:r>
            <a:r>
              <a:rPr lang="en-GB" dirty="0" err="1">
                <a:latin typeface="Josefin Sans" pitchFamily="2" charset="0"/>
                <a:ea typeface="Calibri" panose="020F0502020204030204" pitchFamily="34" charset="0"/>
                <a:cs typeface="Times New Roman" panose="02020603050405020304" pitchFamily="18" charset="0"/>
              </a:rPr>
              <a:t>Prescribin</a:t>
            </a:r>
            <a:r>
              <a:rPr lang="en-GB" dirty="0">
                <a:latin typeface="Josefin Sans" pitchFamily="2" charset="0"/>
                <a:ea typeface="Calibri" panose="020F0502020204030204" pitchFamily="34" charset="0"/>
                <a:cs typeface="Times New Roman" panose="02020603050405020304" pitchFamily="18" charset="0"/>
              </a:rPr>
              <a:t> Network para </a:t>
            </a:r>
            <a:r>
              <a:rPr lang="en-GB" dirty="0" err="1">
                <a:latin typeface="Josefin Sans" pitchFamily="2" charset="0"/>
                <a:ea typeface="Calibri" panose="020F0502020204030204" pitchFamily="34" charset="0"/>
                <a:cs typeface="Times New Roman" panose="02020603050405020304" pitchFamily="18" charset="0"/>
              </a:rPr>
              <a:t>abrazar</a:t>
            </a:r>
            <a:r>
              <a:rPr lang="en-GB" dirty="0">
                <a:latin typeface="Josefin Sans" pitchFamily="2" charset="0"/>
                <a:ea typeface="Calibri" panose="020F0502020204030204" pitchFamily="34" charset="0"/>
                <a:cs typeface="Times New Roman" panose="02020603050405020304" pitchFamily="18" charset="0"/>
              </a:rPr>
              <a:t> y </a:t>
            </a:r>
            <a:r>
              <a:rPr lang="en-GB" dirty="0" err="1">
                <a:latin typeface="Josefin Sans" pitchFamily="2" charset="0"/>
                <a:ea typeface="Calibri" panose="020F0502020204030204" pitchFamily="34" charset="0"/>
                <a:cs typeface="Times New Roman" panose="02020603050405020304" pitchFamily="18" charset="0"/>
              </a:rPr>
              <a:t>asentar</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el</a:t>
            </a:r>
            <a:r>
              <a:rPr lang="en-GB" dirty="0">
                <a:latin typeface="Josefin Sans" pitchFamily="2" charset="0"/>
                <a:ea typeface="Calibri" panose="020F0502020204030204" pitchFamily="34" charset="0"/>
                <a:cs typeface="Times New Roman" panose="02020603050405020304" pitchFamily="18" charset="0"/>
              </a:rPr>
              <a:t> </a:t>
            </a:r>
            <a:r>
              <a:rPr lang="en-GB" dirty="0" err="1">
                <a:latin typeface="Josefin Sans" pitchFamily="2" charset="0"/>
                <a:ea typeface="Calibri" panose="020F0502020204030204" pitchFamily="34" charset="0"/>
                <a:cs typeface="Times New Roman" panose="02020603050405020304" pitchFamily="18" charset="0"/>
              </a:rPr>
              <a:t>concepto</a:t>
            </a:r>
            <a:r>
              <a:rPr lang="en-GB" dirty="0">
                <a:latin typeface="Josefin Sans" pitchFamily="2" charset="0"/>
                <a:ea typeface="Calibri" panose="020F0502020204030204" pitchFamily="34" charset="0"/>
                <a:cs typeface="Times New Roman" panose="02020603050405020304" pitchFamily="18" charset="0"/>
              </a:rPr>
              <a:t> de </a:t>
            </a:r>
            <a:r>
              <a:rPr lang="en-GB" dirty="0" err="1">
                <a:latin typeface="Josefin Sans" pitchFamily="2" charset="0"/>
                <a:ea typeface="Calibri" panose="020F0502020204030204" pitchFamily="34" charset="0"/>
                <a:cs typeface="Times New Roman" panose="02020603050405020304" pitchFamily="18" charset="0"/>
              </a:rPr>
              <a:t>prescripción</a:t>
            </a:r>
            <a:r>
              <a:rPr lang="en-GB" dirty="0">
                <a:latin typeface="Josefin Sans" pitchFamily="2" charset="0"/>
                <a:ea typeface="Calibri" panose="020F0502020204030204" pitchFamily="34" charset="0"/>
                <a:cs typeface="Times New Roman" panose="02020603050405020304" pitchFamily="18" charset="0"/>
              </a:rPr>
              <a:t> social</a:t>
            </a:r>
            <a:endParaRPr lang="en-GB"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endParaRPr lang="en-GB"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n-GB" dirty="0">
                <a:effectLst/>
                <a:latin typeface="Josefin Sans" pitchFamily="2" charset="0"/>
                <a:ea typeface="Calibri" panose="020F0502020204030204" pitchFamily="34" charset="0"/>
                <a:cs typeface="Times New Roman" panose="02020603050405020304" pitchFamily="18" charset="0"/>
              </a:rPr>
              <a:t>[ </a:t>
            </a:r>
            <a:r>
              <a:rPr lang="en-GB" u="sng" dirty="0">
                <a:solidFill>
                  <a:schemeClr val="tx1"/>
                </a:solidFill>
                <a:effectLst/>
                <a:latin typeface="Josefin San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https://allirelandsocialprescribing.ie/</a:t>
            </a:r>
            <a:r>
              <a:rPr lang="en-GB" dirty="0">
                <a:solidFill>
                  <a:schemeClr val="tx1"/>
                </a:solidFill>
                <a:effectLst/>
                <a:latin typeface="Josefin Sans" pitchFamily="2" charset="0"/>
                <a:ea typeface="Calibri" panose="020F0502020204030204" pitchFamily="34" charset="0"/>
                <a:cs typeface="Times New Roman" panose="02020603050405020304" pitchFamily="18" charset="0"/>
              </a:rPr>
              <a:t> </a:t>
            </a:r>
            <a:r>
              <a:rPr lang="en-GB" dirty="0">
                <a:effectLst/>
                <a:latin typeface="Josefin Sans" pitchFamily="2" charset="0"/>
                <a:ea typeface="Calibri" panose="020F0502020204030204" pitchFamily="34" charset="0"/>
                <a:cs typeface="Times New Roman" panose="02020603050405020304" pitchFamily="18" charset="0"/>
              </a:rPr>
              <a:t>] </a:t>
            </a: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effectLst>
                  <a:outerShdw blurRad="38100" dist="38100" dir="2700000" algn="tl">
                    <a:srgbClr val="000000">
                      <a:alpha val="43137"/>
                    </a:srgbClr>
                  </a:outerShdw>
                </a:effectLst>
              </a:rPr>
              <a:t>La </a:t>
            </a:r>
            <a:r>
              <a:rPr lang="en-US" dirty="0" err="1">
                <a:effectLst>
                  <a:outerShdw blurRad="38100" dist="38100" dir="2700000" algn="tl">
                    <a:srgbClr val="000000">
                      <a:alpha val="43137"/>
                    </a:srgbClr>
                  </a:outerShdw>
                </a:effectLst>
              </a:rPr>
              <a:t>prescripción</a:t>
            </a:r>
            <a:r>
              <a:rPr lang="en-US" dirty="0">
                <a:effectLst>
                  <a:outerShdw blurRad="38100" dist="38100" dir="2700000" algn="tl">
                    <a:srgbClr val="000000">
                      <a:alpha val="43137"/>
                    </a:srgbClr>
                  </a:outerShdw>
                </a:effectLst>
              </a:rPr>
              <a:t> social </a:t>
            </a:r>
            <a:r>
              <a:rPr lang="en-US" dirty="0" err="1">
                <a:effectLst>
                  <a:outerShdw blurRad="38100" dist="38100" dir="2700000" algn="tl">
                    <a:srgbClr val="000000">
                      <a:alpha val="43137"/>
                    </a:srgbClr>
                  </a:outerShdw>
                </a:effectLst>
              </a:rPr>
              <a:t>dentro</a:t>
            </a:r>
            <a:r>
              <a:rPr lang="en-US" dirty="0">
                <a:effectLst>
                  <a:outerShdw blurRad="38100" dist="38100" dir="2700000" algn="tl">
                    <a:srgbClr val="000000">
                      <a:alpha val="43137"/>
                    </a:srgbClr>
                  </a:outerShdw>
                </a:effectLst>
              </a:rPr>
              <a:t> de un </a:t>
            </a:r>
            <a:r>
              <a:rPr lang="en-US" dirty="0" err="1">
                <a:effectLst>
                  <a:outerShdw blurRad="38100" dist="38100" dir="2700000" algn="tl">
                    <a:srgbClr val="000000">
                      <a:alpha val="43137"/>
                    </a:srgbClr>
                  </a:outerShdw>
                </a:effectLst>
              </a:rPr>
              <a:t>contexto</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sanitario</a:t>
            </a:r>
            <a:r>
              <a:rPr lang="en-US" dirty="0">
                <a:effectLst>
                  <a:outerShdw blurRad="38100" dist="38100" dir="2700000" algn="tl">
                    <a:srgbClr val="000000">
                      <a:alpha val="43137"/>
                    </a:srgbClr>
                  </a:outerShdw>
                </a:effectLst>
              </a:rPr>
              <a:t> </a:t>
            </a:r>
          </a:p>
        </p:txBody>
      </p:sp>
      <p:pic>
        <p:nvPicPr>
          <p:cNvPr id="5" name="Picture 4" descr="Icon&#10;&#10;Description automatically generated with low confidence">
            <a:extLst>
              <a:ext uri="{FF2B5EF4-FFF2-40B4-BE49-F238E27FC236}">
                <a16:creationId xmlns:a16="http://schemas.microsoft.com/office/drawing/2014/main" id="{A53B2B4D-5DFC-6D4C-107E-ABFB0DA533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3936" y="2870743"/>
            <a:ext cx="4001518" cy="4208929"/>
          </a:xfrm>
          <a:prstGeom prst="rect">
            <a:avLst/>
          </a:prstGeom>
        </p:spPr>
      </p:pic>
    </p:spTree>
    <p:extLst>
      <p:ext uri="{BB962C8B-B14F-4D97-AF65-F5344CB8AC3E}">
        <p14:creationId xmlns:p14="http://schemas.microsoft.com/office/powerpoint/2010/main" val="32246137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447567-9744-1A4C-8E89-9382730B447B}"/>
              </a:ext>
            </a:extLst>
          </p:cNvPr>
          <p:cNvSpPr>
            <a:spLocks noGrp="1"/>
          </p:cNvSpPr>
          <p:nvPr>
            <p:ph type="body" sz="quarter" idx="16"/>
          </p:nvPr>
        </p:nvSpPr>
        <p:spPr>
          <a:xfrm>
            <a:off x="201335" y="799658"/>
            <a:ext cx="3182002" cy="1445550"/>
          </a:xfrm>
        </p:spPr>
        <p:txBody>
          <a:bodyPr>
            <a:noAutofit/>
          </a:bodyPr>
          <a:lstStyle/>
          <a:p>
            <a:endParaRPr lang="en-US" sz="1200" dirty="0">
              <a:solidFill>
                <a:schemeClr val="tx1"/>
              </a:solidFill>
            </a:endParaRPr>
          </a:p>
          <a:p>
            <a:r>
              <a:rPr lang="es-ES" sz="1200" dirty="0">
                <a:solidFill>
                  <a:schemeClr val="tx1"/>
                </a:solidFill>
              </a:rPr>
              <a:t>El estudio de la OCDE de 2016 pedía más avances para</a:t>
            </a:r>
            <a:r>
              <a:rPr lang="en-US" sz="1200" dirty="0">
                <a:solidFill>
                  <a:schemeClr val="tx1"/>
                </a:solidFill>
              </a:rPr>
              <a:t>:</a:t>
            </a:r>
          </a:p>
          <a:p>
            <a:pPr marL="342900" indent="-342900">
              <a:buFont typeface="Arial" panose="020B0604020202020204" pitchFamily="34" charset="0"/>
              <a:buChar char="•"/>
            </a:pPr>
            <a:r>
              <a:rPr lang="es-ES" sz="1200" dirty="0">
                <a:solidFill>
                  <a:schemeClr val="tx1"/>
                </a:solidFill>
              </a:rPr>
              <a:t>Promover la adecuación de la atención</a:t>
            </a:r>
          </a:p>
          <a:p>
            <a:pPr marL="342900" indent="-342900">
              <a:buFont typeface="Arial" panose="020B0604020202020204" pitchFamily="34" charset="0"/>
              <a:buChar char="•"/>
            </a:pPr>
            <a:r>
              <a:rPr lang="en-US" sz="1200" dirty="0" err="1">
                <a:solidFill>
                  <a:schemeClr val="tx1"/>
                </a:solidFill>
              </a:rPr>
              <a:t>Prevenir</a:t>
            </a:r>
            <a:r>
              <a:rPr lang="en-US" sz="1200" dirty="0">
                <a:solidFill>
                  <a:schemeClr val="tx1"/>
                </a:solidFill>
              </a:rPr>
              <a:t> la </a:t>
            </a:r>
            <a:r>
              <a:rPr lang="en-US" sz="1200" dirty="0" err="1">
                <a:solidFill>
                  <a:schemeClr val="tx1"/>
                </a:solidFill>
              </a:rPr>
              <a:t>aparición</a:t>
            </a:r>
            <a:r>
              <a:rPr lang="en-US" sz="1200" dirty="0">
                <a:solidFill>
                  <a:schemeClr val="tx1"/>
                </a:solidFill>
              </a:rPr>
              <a:t> de </a:t>
            </a:r>
            <a:r>
              <a:rPr lang="en-US" sz="1200" dirty="0" err="1">
                <a:solidFill>
                  <a:schemeClr val="tx1"/>
                </a:solidFill>
              </a:rPr>
              <a:t>factores</a:t>
            </a:r>
            <a:r>
              <a:rPr lang="en-US" sz="1200" dirty="0">
                <a:solidFill>
                  <a:schemeClr val="tx1"/>
                </a:solidFill>
              </a:rPr>
              <a:t> de </a:t>
            </a:r>
            <a:r>
              <a:rPr lang="en-US" sz="1200" dirty="0" err="1">
                <a:solidFill>
                  <a:schemeClr val="tx1"/>
                </a:solidFill>
              </a:rPr>
              <a:t>riesgo</a:t>
            </a:r>
            <a:r>
              <a:rPr lang="en-US" sz="1200" dirty="0">
                <a:solidFill>
                  <a:schemeClr val="tx1"/>
                </a:solidFill>
              </a:rPr>
              <a:t>.</a:t>
            </a:r>
          </a:p>
          <a:p>
            <a:pPr marL="342900" indent="-342900">
              <a:buFont typeface="Arial" panose="020B0604020202020204" pitchFamily="34" charset="0"/>
              <a:buChar char="•"/>
            </a:pPr>
            <a:r>
              <a:rPr lang="en-US" sz="1200" dirty="0" err="1">
                <a:solidFill>
                  <a:schemeClr val="tx1"/>
                </a:solidFill>
              </a:rPr>
              <a:t>Dirigirse</a:t>
            </a:r>
            <a:r>
              <a:rPr lang="en-US" sz="1200" dirty="0">
                <a:solidFill>
                  <a:schemeClr val="tx1"/>
                </a:solidFill>
              </a:rPr>
              <a:t> a las </a:t>
            </a:r>
            <a:r>
              <a:rPr lang="en-US" sz="1200" dirty="0" err="1">
                <a:solidFill>
                  <a:schemeClr val="tx1"/>
                </a:solidFill>
              </a:rPr>
              <a:t>variaciones</a:t>
            </a:r>
            <a:r>
              <a:rPr lang="en-US" sz="1200" dirty="0">
                <a:solidFill>
                  <a:schemeClr val="tx1"/>
                </a:solidFill>
              </a:rPr>
              <a:t> </a:t>
            </a:r>
            <a:r>
              <a:rPr lang="en-US" sz="1200" dirty="0" err="1">
                <a:solidFill>
                  <a:schemeClr val="tx1"/>
                </a:solidFill>
              </a:rPr>
              <a:t>geográficas</a:t>
            </a:r>
            <a:r>
              <a:rPr lang="en-US" sz="1200" dirty="0">
                <a:solidFill>
                  <a:schemeClr val="tx1"/>
                </a:solidFill>
              </a:rPr>
              <a:t> </a:t>
            </a:r>
            <a:r>
              <a:rPr lang="en-US" sz="1200" dirty="0" err="1">
                <a:solidFill>
                  <a:schemeClr val="tx1"/>
                </a:solidFill>
              </a:rPr>
              <a:t>en</a:t>
            </a:r>
            <a:r>
              <a:rPr lang="en-US" sz="1200" dirty="0">
                <a:solidFill>
                  <a:schemeClr val="tx1"/>
                </a:solidFill>
              </a:rPr>
              <a:t> la </a:t>
            </a:r>
            <a:r>
              <a:rPr lang="en-US" sz="1200" dirty="0" err="1">
                <a:solidFill>
                  <a:schemeClr val="tx1"/>
                </a:solidFill>
              </a:rPr>
              <a:t>salud</a:t>
            </a:r>
            <a:endParaRPr lang="en-US" sz="1200" dirty="0">
              <a:solidFill>
                <a:schemeClr val="tx1"/>
              </a:solidFill>
            </a:endParaRPr>
          </a:p>
          <a:p>
            <a:pPr marL="342900" indent="-342900">
              <a:buFont typeface="Arial" panose="020B0604020202020204" pitchFamily="34" charset="0"/>
              <a:buChar char="•"/>
            </a:pPr>
            <a:r>
              <a:rPr lang="en-US" sz="1200" dirty="0" err="1">
                <a:solidFill>
                  <a:schemeClr val="tx1"/>
                </a:solidFill>
              </a:rPr>
              <a:t>Desarrollar</a:t>
            </a:r>
            <a:r>
              <a:rPr lang="en-US" sz="1200" dirty="0">
                <a:solidFill>
                  <a:schemeClr val="tx1"/>
                </a:solidFill>
              </a:rPr>
              <a:t> </a:t>
            </a:r>
            <a:r>
              <a:rPr lang="en-US" sz="1200" dirty="0" err="1">
                <a:solidFill>
                  <a:schemeClr val="tx1"/>
                </a:solidFill>
              </a:rPr>
              <a:t>unos</a:t>
            </a:r>
            <a:r>
              <a:rPr lang="en-US" sz="1200" dirty="0">
                <a:solidFill>
                  <a:schemeClr val="tx1"/>
                </a:solidFill>
              </a:rPr>
              <a:t> </a:t>
            </a:r>
            <a:r>
              <a:rPr lang="en-US" sz="1200" dirty="0" err="1">
                <a:solidFill>
                  <a:schemeClr val="tx1"/>
                </a:solidFill>
              </a:rPr>
              <a:t>servicios</a:t>
            </a:r>
            <a:r>
              <a:rPr lang="en-US" sz="1200" dirty="0">
                <a:solidFill>
                  <a:schemeClr val="tx1"/>
                </a:solidFill>
              </a:rPr>
              <a:t> </a:t>
            </a:r>
            <a:r>
              <a:rPr lang="en-US" sz="1200" dirty="0" err="1">
                <a:solidFill>
                  <a:schemeClr val="tx1"/>
                </a:solidFill>
              </a:rPr>
              <a:t>básicos</a:t>
            </a:r>
            <a:r>
              <a:rPr lang="en-US" sz="1200" dirty="0">
                <a:solidFill>
                  <a:schemeClr val="tx1"/>
                </a:solidFill>
              </a:rPr>
              <a:t> </a:t>
            </a:r>
            <a:r>
              <a:rPr lang="en-US" sz="1200" dirty="0" err="1">
                <a:solidFill>
                  <a:schemeClr val="tx1"/>
                </a:solidFill>
              </a:rPr>
              <a:t>en</a:t>
            </a:r>
            <a:r>
              <a:rPr lang="en-US" sz="1200" dirty="0">
                <a:solidFill>
                  <a:schemeClr val="tx1"/>
                </a:solidFill>
              </a:rPr>
              <a:t> la </a:t>
            </a:r>
            <a:r>
              <a:rPr lang="en-US" sz="1200" dirty="0" err="1">
                <a:solidFill>
                  <a:schemeClr val="tx1"/>
                </a:solidFill>
              </a:rPr>
              <a:t>comunidad</a:t>
            </a:r>
            <a:endParaRPr lang="en-US" sz="1200" dirty="0">
              <a:solidFill>
                <a:schemeClr val="tx1"/>
              </a:solidFill>
            </a:endParaRPr>
          </a:p>
          <a:p>
            <a:r>
              <a:rPr lang="en-GB" sz="1200" dirty="0">
                <a:solidFill>
                  <a:srgbClr val="0070C0"/>
                </a:solidFill>
                <a:effectLst/>
                <a:latin typeface="Calibri" panose="020F0502020204030204" pitchFamily="34" charset="0"/>
                <a:ea typeface="Calibri" panose="020F0502020204030204" pitchFamily="34" charset="0"/>
              </a:rPr>
              <a:t>[</a:t>
            </a:r>
            <a:r>
              <a:rPr lang="en-GB" sz="12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https://www.oecd.org/france/Health-Policy-in-France-January-2016.pdf</a:t>
            </a:r>
            <a:r>
              <a:rPr lang="en-GB" sz="1200" u="sng" dirty="0">
                <a:solidFill>
                  <a:srgbClr val="0070C0"/>
                </a:solidFill>
                <a:effectLst/>
                <a:latin typeface="Calibri" panose="020F0502020204030204" pitchFamily="34" charset="0"/>
                <a:ea typeface="Calibri" panose="020F0502020204030204" pitchFamily="34" charset="0"/>
              </a:rPr>
              <a:t> ] </a:t>
            </a:r>
            <a:endParaRPr lang="en-US" sz="1200" u="sng" dirty="0">
              <a:solidFill>
                <a:srgbClr val="0070C0"/>
              </a:solidFill>
            </a:endParaRPr>
          </a:p>
          <a:p>
            <a:r>
              <a:rPr lang="en-US" sz="1200" dirty="0">
                <a:solidFill>
                  <a:srgbClr val="0070C0"/>
                </a:solidFill>
              </a:rPr>
              <a:t> </a:t>
            </a:r>
          </a:p>
        </p:txBody>
      </p:sp>
      <p:sp>
        <p:nvSpPr>
          <p:cNvPr id="6" name="Text Placeholder 5">
            <a:extLst>
              <a:ext uri="{FF2B5EF4-FFF2-40B4-BE49-F238E27FC236}">
                <a16:creationId xmlns:a16="http://schemas.microsoft.com/office/drawing/2014/main" id="{6AC9FB8D-39DC-FD4B-B8D7-DE7AD8F7DFBA}"/>
              </a:ext>
            </a:extLst>
          </p:cNvPr>
          <p:cNvSpPr>
            <a:spLocks noGrp="1"/>
          </p:cNvSpPr>
          <p:nvPr>
            <p:ph type="body" sz="quarter" idx="17"/>
          </p:nvPr>
        </p:nvSpPr>
        <p:spPr>
          <a:xfrm>
            <a:off x="294153" y="2995612"/>
            <a:ext cx="2886739" cy="2031877"/>
          </a:xfrm>
        </p:spPr>
        <p:txBody>
          <a:bodyPr>
            <a:noAutofit/>
          </a:bodyPr>
          <a:lstStyle/>
          <a:p>
            <a:pPr>
              <a:lnSpc>
                <a:spcPct val="150000"/>
              </a:lnSpc>
            </a:pPr>
            <a:r>
              <a:rPr lang="es-ES" sz="1200" dirty="0">
                <a:solidFill>
                  <a:schemeClr val="tx1"/>
                </a:solidFill>
              </a:rPr>
              <a:t>La crisis financiera ha tenido un impacto significativo en la salud y el bienestar. Los recursos limitados han provocado altas tasas de desempleo, la gente se enfrenta a la pobreza.</a:t>
            </a:r>
          </a:p>
          <a:p>
            <a:pPr>
              <a:lnSpc>
                <a:spcPct val="150000"/>
              </a:lnSpc>
            </a:pPr>
            <a:r>
              <a:rPr lang="en-GB" sz="1200" dirty="0">
                <a:solidFill>
                  <a:srgbClr val="0070C0"/>
                </a:solidFill>
                <a:effectLst/>
                <a:latin typeface="Calibri" panose="020F0502020204030204" pitchFamily="34" charset="0"/>
                <a:ea typeface="Calibri" panose="020F0502020204030204" pitchFamily="34" charset="0"/>
              </a:rPr>
              <a:t>[</a:t>
            </a:r>
            <a:r>
              <a:rPr lang="en-GB" sz="12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https://borgenproject.org/mental-health-care-in-greece/</a:t>
            </a:r>
            <a:endParaRPr lang="en-US" sz="1200" dirty="0">
              <a:solidFill>
                <a:srgbClr val="0070C0"/>
              </a:solidFill>
            </a:endParaRPr>
          </a:p>
        </p:txBody>
      </p:sp>
      <p:sp>
        <p:nvSpPr>
          <p:cNvPr id="7" name="Text Placeholder 6">
            <a:extLst>
              <a:ext uri="{FF2B5EF4-FFF2-40B4-BE49-F238E27FC236}">
                <a16:creationId xmlns:a16="http://schemas.microsoft.com/office/drawing/2014/main" id="{EB7AEB45-7135-9E48-B58E-52918AA1D0D2}"/>
              </a:ext>
            </a:extLst>
          </p:cNvPr>
          <p:cNvSpPr>
            <a:spLocks noGrp="1"/>
          </p:cNvSpPr>
          <p:nvPr>
            <p:ph type="body" sz="quarter" idx="18"/>
          </p:nvPr>
        </p:nvSpPr>
        <p:spPr>
          <a:xfrm>
            <a:off x="201335" y="5120189"/>
            <a:ext cx="3182002" cy="1148114"/>
          </a:xfrm>
        </p:spPr>
        <p:txBody>
          <a:bodyPr>
            <a:normAutofit fontScale="55000" lnSpcReduction="20000"/>
          </a:bodyPr>
          <a:lstStyle/>
          <a:p>
            <a:pPr>
              <a:lnSpc>
                <a:spcPct val="170000"/>
              </a:lnSpc>
            </a:pPr>
            <a:r>
              <a:rPr lang="es-ES" dirty="0"/>
              <a:t>Las organizaciones no gubernamentales están liderando el diseño y la ejecución de proyectos basados en el desarrollo.</a:t>
            </a:r>
            <a:endParaRPr lang="en-US" dirty="0"/>
          </a:p>
        </p:txBody>
      </p:sp>
      <p:sp>
        <p:nvSpPr>
          <p:cNvPr id="8" name="Text Placeholder 7">
            <a:extLst>
              <a:ext uri="{FF2B5EF4-FFF2-40B4-BE49-F238E27FC236}">
                <a16:creationId xmlns:a16="http://schemas.microsoft.com/office/drawing/2014/main" id="{182C6AD5-C179-CC43-9D8A-23300BDA74C2}"/>
              </a:ext>
            </a:extLst>
          </p:cNvPr>
          <p:cNvSpPr>
            <a:spLocks noGrp="1"/>
          </p:cNvSpPr>
          <p:nvPr>
            <p:ph type="body" sz="quarter" idx="19"/>
          </p:nvPr>
        </p:nvSpPr>
        <p:spPr>
          <a:xfrm>
            <a:off x="8960436" y="215153"/>
            <a:ext cx="2886739" cy="1599792"/>
          </a:xfrm>
        </p:spPr>
        <p:txBody>
          <a:bodyPr>
            <a:noAutofit/>
          </a:bodyPr>
          <a:lstStyle/>
          <a:p>
            <a:pPr>
              <a:lnSpc>
                <a:spcPct val="170000"/>
              </a:lnSpc>
            </a:pPr>
            <a:endParaRPr lang="en-GB" sz="1100" dirty="0">
              <a:effectLst/>
              <a:latin typeface="Josefin Sans" pitchFamily="2" charset="0"/>
              <a:ea typeface="Calibri" panose="020F0502020204030204" pitchFamily="34" charset="0"/>
            </a:endParaRPr>
          </a:p>
          <a:p>
            <a:pPr>
              <a:lnSpc>
                <a:spcPct val="170000"/>
              </a:lnSpc>
            </a:pPr>
            <a:endParaRPr lang="en-GB" sz="1200" dirty="0">
              <a:effectLst/>
              <a:latin typeface="Josefin Sans" pitchFamily="2" charset="0"/>
              <a:ea typeface="Calibri" panose="020F0502020204030204" pitchFamily="34" charset="0"/>
            </a:endParaRPr>
          </a:p>
          <a:p>
            <a:pPr>
              <a:lnSpc>
                <a:spcPct val="170000"/>
              </a:lnSpc>
            </a:pPr>
            <a:r>
              <a:rPr lang="es-ES" sz="1200" dirty="0">
                <a:effectLst/>
                <a:latin typeface="Josefin Sans" pitchFamily="2" charset="0"/>
                <a:ea typeface="Calibri" panose="020F0502020204030204" pitchFamily="34" charset="0"/>
              </a:rPr>
              <a:t>Reconocido como uno de los lugares más felices para vivir durante 9 años.</a:t>
            </a:r>
          </a:p>
          <a:p>
            <a:pPr>
              <a:lnSpc>
                <a:spcPct val="170000"/>
              </a:lnSpc>
            </a:pPr>
            <a:r>
              <a:rPr lang="es-ES" sz="1200" dirty="0">
                <a:effectLst/>
                <a:latin typeface="Josefin Sans" pitchFamily="2" charset="0"/>
                <a:ea typeface="Calibri" panose="020F0502020204030204" pitchFamily="34" charset="0"/>
              </a:rPr>
              <a:t>Mayor concienciación sobre la salud mental: asistencia sanitaria gratuita gracias a un sistema impositivo elevado. </a:t>
            </a:r>
            <a:r>
              <a:rPr lang="en-GB" sz="1200"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https://borgenproject.org/mental-health-in-denmark</a:t>
            </a:r>
            <a:endParaRPr lang="en-US" sz="1200" dirty="0">
              <a:solidFill>
                <a:srgbClr val="0070C0"/>
              </a:solidFill>
            </a:endParaRPr>
          </a:p>
        </p:txBody>
      </p:sp>
      <p:sp>
        <p:nvSpPr>
          <p:cNvPr id="9" name="Text Placeholder 8">
            <a:extLst>
              <a:ext uri="{FF2B5EF4-FFF2-40B4-BE49-F238E27FC236}">
                <a16:creationId xmlns:a16="http://schemas.microsoft.com/office/drawing/2014/main" id="{44FC852A-7A7F-5D4A-BF9E-4D4175889934}"/>
              </a:ext>
            </a:extLst>
          </p:cNvPr>
          <p:cNvSpPr>
            <a:spLocks noGrp="1"/>
          </p:cNvSpPr>
          <p:nvPr>
            <p:ph type="body" sz="quarter" idx="20"/>
          </p:nvPr>
        </p:nvSpPr>
        <p:spPr>
          <a:xfrm>
            <a:off x="9009202" y="2780878"/>
            <a:ext cx="2886739" cy="1648882"/>
          </a:xfrm>
        </p:spPr>
        <p:txBody>
          <a:bodyPr>
            <a:normAutofit/>
          </a:bodyPr>
          <a:lstStyle/>
          <a:p>
            <a:pPr>
              <a:lnSpc>
                <a:spcPct val="150000"/>
              </a:lnSpc>
            </a:pPr>
            <a:r>
              <a:rPr lang="es-ES" sz="1100" dirty="0"/>
              <a:t>2019 El Reino Unido, a través del Plan a Largo Plazo y el Plan de Atención Personalizada, ha respaldado la Prescripción Social.</a:t>
            </a:r>
          </a:p>
          <a:p>
            <a:pPr>
              <a:lnSpc>
                <a:spcPct val="150000"/>
              </a:lnSpc>
            </a:pPr>
            <a:r>
              <a:rPr lang="en-GB" sz="1400"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https://www.longtermplan.nhs.uk</a:t>
            </a:r>
            <a:r>
              <a:rPr lang="en-GB" sz="1400" u="sng"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rgbClr val="0070C0"/>
              </a:solidFill>
            </a:endParaRPr>
          </a:p>
        </p:txBody>
      </p:sp>
      <p:sp>
        <p:nvSpPr>
          <p:cNvPr id="10" name="Text Placeholder 9">
            <a:extLst>
              <a:ext uri="{FF2B5EF4-FFF2-40B4-BE49-F238E27FC236}">
                <a16:creationId xmlns:a16="http://schemas.microsoft.com/office/drawing/2014/main" id="{42E643D2-FCCF-484F-A632-A2721B708C47}"/>
              </a:ext>
            </a:extLst>
          </p:cNvPr>
          <p:cNvSpPr>
            <a:spLocks noGrp="1"/>
          </p:cNvSpPr>
          <p:nvPr>
            <p:ph type="body" sz="quarter" idx="21"/>
          </p:nvPr>
        </p:nvSpPr>
        <p:spPr>
          <a:xfrm>
            <a:off x="8960436" y="4587957"/>
            <a:ext cx="2886739" cy="1500505"/>
          </a:xfrm>
        </p:spPr>
        <p:txBody>
          <a:bodyPr>
            <a:normAutofit fontScale="70000" lnSpcReduction="20000"/>
          </a:bodyPr>
          <a:lstStyle/>
          <a:p>
            <a:pPr>
              <a:lnSpc>
                <a:spcPct val="150000"/>
              </a:lnSpc>
            </a:pPr>
            <a:r>
              <a:rPr lang="es-ES" sz="1700" dirty="0">
                <a:effectLst/>
                <a:latin typeface="Josefin Sans" pitchFamily="2" charset="0"/>
                <a:ea typeface="Calibri" panose="020F0502020204030204" pitchFamily="34" charset="0"/>
                <a:cs typeface="Times New Roman" panose="02020603050405020304" pitchFamily="18" charset="0"/>
              </a:rPr>
              <a:t>Las estructuras y mecanismos de prescripción social están avanzando para adoptar e integrar el concepto de PS</a:t>
            </a:r>
          </a:p>
          <a:p>
            <a:pPr>
              <a:lnSpc>
                <a:spcPct val="150000"/>
              </a:lnSpc>
            </a:pP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https://allirelandsocialprescribing.ie</a:t>
            </a:r>
            <a:endParaRPr lang="en-GB" sz="17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1" name="Text Placeholder 10">
            <a:extLst>
              <a:ext uri="{FF2B5EF4-FFF2-40B4-BE49-F238E27FC236}">
                <a16:creationId xmlns:a16="http://schemas.microsoft.com/office/drawing/2014/main" id="{FB2A2E6B-78D5-7447-9C62-2F3436FA699F}"/>
              </a:ext>
            </a:extLst>
          </p:cNvPr>
          <p:cNvSpPr>
            <a:spLocks noGrp="1"/>
          </p:cNvSpPr>
          <p:nvPr>
            <p:ph type="body" sz="quarter" idx="22"/>
          </p:nvPr>
        </p:nvSpPr>
        <p:spPr/>
        <p:txBody>
          <a:bodyPr/>
          <a:lstStyle/>
          <a:p>
            <a:r>
              <a:rPr lang="en-US" sz="2000" dirty="0"/>
              <a:t>Geographical health Situations</a:t>
            </a:r>
          </a:p>
          <a:p>
            <a:r>
              <a:rPr lang="en-US" sz="2000" dirty="0"/>
              <a:t>Across Europe</a:t>
            </a:r>
          </a:p>
        </p:txBody>
      </p:sp>
      <p:sp>
        <p:nvSpPr>
          <p:cNvPr id="2" name="TextBox 1">
            <a:extLst>
              <a:ext uri="{FF2B5EF4-FFF2-40B4-BE49-F238E27FC236}">
                <a16:creationId xmlns:a16="http://schemas.microsoft.com/office/drawing/2014/main" id="{C384A948-EC65-8604-4AD0-7DA1A93DAF90}"/>
              </a:ext>
            </a:extLst>
          </p:cNvPr>
          <p:cNvSpPr txBox="1"/>
          <p:nvPr/>
        </p:nvSpPr>
        <p:spPr>
          <a:xfrm>
            <a:off x="3565063" y="1039091"/>
            <a:ext cx="1114776" cy="523220"/>
          </a:xfrm>
          <a:prstGeom prst="rect">
            <a:avLst/>
          </a:prstGeom>
          <a:noFill/>
        </p:spPr>
        <p:txBody>
          <a:bodyPr wrap="square" rtlCol="0">
            <a:spAutoFit/>
          </a:bodyPr>
          <a:lstStyle/>
          <a:p>
            <a:r>
              <a:rPr lang="en-GB" sz="2800" dirty="0">
                <a:latin typeface="Amatic SC" panose="00000500000000000000" pitchFamily="2" charset="-79"/>
                <a:cs typeface="Amatic SC" panose="00000500000000000000" pitchFamily="2" charset="-79"/>
              </a:rPr>
              <a:t>Francia</a:t>
            </a:r>
          </a:p>
        </p:txBody>
      </p:sp>
      <p:sp>
        <p:nvSpPr>
          <p:cNvPr id="3" name="TextBox 2">
            <a:extLst>
              <a:ext uri="{FF2B5EF4-FFF2-40B4-BE49-F238E27FC236}">
                <a16:creationId xmlns:a16="http://schemas.microsoft.com/office/drawing/2014/main" id="{D034D9FA-00B2-8904-74F9-3BA4A67AE8EA}"/>
              </a:ext>
            </a:extLst>
          </p:cNvPr>
          <p:cNvSpPr txBox="1"/>
          <p:nvPr/>
        </p:nvSpPr>
        <p:spPr>
          <a:xfrm>
            <a:off x="3383338" y="2441247"/>
            <a:ext cx="926666" cy="461665"/>
          </a:xfrm>
          <a:prstGeom prst="rect">
            <a:avLst/>
          </a:prstGeom>
          <a:noFill/>
        </p:spPr>
        <p:txBody>
          <a:bodyPr wrap="square" rtlCol="0">
            <a:spAutoFit/>
          </a:bodyPr>
          <a:lstStyle/>
          <a:p>
            <a:r>
              <a:rPr lang="en-GB" sz="2400" dirty="0">
                <a:latin typeface="Amatic SC" panose="00000500000000000000" pitchFamily="2" charset="-79"/>
                <a:cs typeface="Amatic SC" panose="00000500000000000000" pitchFamily="2" charset="-79"/>
              </a:rPr>
              <a:t>Grecia</a:t>
            </a:r>
          </a:p>
        </p:txBody>
      </p:sp>
      <p:sp>
        <p:nvSpPr>
          <p:cNvPr id="4" name="TextBox 3">
            <a:extLst>
              <a:ext uri="{FF2B5EF4-FFF2-40B4-BE49-F238E27FC236}">
                <a16:creationId xmlns:a16="http://schemas.microsoft.com/office/drawing/2014/main" id="{8978F8FB-EFBB-9CAE-1C56-5FED13E59962}"/>
              </a:ext>
            </a:extLst>
          </p:cNvPr>
          <p:cNvSpPr txBox="1"/>
          <p:nvPr/>
        </p:nvSpPr>
        <p:spPr>
          <a:xfrm>
            <a:off x="3383338" y="4185920"/>
            <a:ext cx="982739" cy="461665"/>
          </a:xfrm>
          <a:prstGeom prst="rect">
            <a:avLst/>
          </a:prstGeom>
          <a:noFill/>
        </p:spPr>
        <p:txBody>
          <a:bodyPr wrap="square" rtlCol="0">
            <a:spAutoFit/>
          </a:bodyPr>
          <a:lstStyle/>
          <a:p>
            <a:r>
              <a:rPr lang="en-GB" sz="2400" dirty="0" err="1">
                <a:latin typeface="Amatic SC" panose="00000500000000000000" pitchFamily="2" charset="-79"/>
                <a:cs typeface="Amatic SC" panose="00000500000000000000" pitchFamily="2" charset="-79"/>
              </a:rPr>
              <a:t>españa</a:t>
            </a:r>
            <a:endParaRPr lang="en-GB" sz="2400" dirty="0">
              <a:latin typeface="Amatic SC" panose="00000500000000000000" pitchFamily="2" charset="-79"/>
              <a:cs typeface="Amatic SC" panose="00000500000000000000" pitchFamily="2" charset="-79"/>
            </a:endParaRPr>
          </a:p>
        </p:txBody>
      </p:sp>
      <p:sp>
        <p:nvSpPr>
          <p:cNvPr id="18" name="TextBox 17">
            <a:extLst>
              <a:ext uri="{FF2B5EF4-FFF2-40B4-BE49-F238E27FC236}">
                <a16:creationId xmlns:a16="http://schemas.microsoft.com/office/drawing/2014/main" id="{4351E253-C7BE-30C8-51F0-8179EB4D241A}"/>
              </a:ext>
            </a:extLst>
          </p:cNvPr>
          <p:cNvSpPr txBox="1"/>
          <p:nvPr/>
        </p:nvSpPr>
        <p:spPr>
          <a:xfrm>
            <a:off x="7512163" y="1039091"/>
            <a:ext cx="1296501" cy="461665"/>
          </a:xfrm>
          <a:prstGeom prst="rect">
            <a:avLst/>
          </a:prstGeom>
          <a:noFill/>
        </p:spPr>
        <p:txBody>
          <a:bodyPr wrap="square" rtlCol="0">
            <a:spAutoFit/>
          </a:bodyPr>
          <a:lstStyle/>
          <a:p>
            <a:r>
              <a:rPr lang="en-GB" sz="2400" dirty="0" err="1">
                <a:latin typeface="Amatic SC" panose="00000500000000000000" pitchFamily="2" charset="-79"/>
                <a:cs typeface="Amatic SC" panose="00000500000000000000" pitchFamily="2" charset="-79"/>
              </a:rPr>
              <a:t>Dinamarca</a:t>
            </a:r>
            <a:endParaRPr lang="en-GB" sz="2400" dirty="0">
              <a:latin typeface="Amatic SC" panose="00000500000000000000" pitchFamily="2" charset="-79"/>
              <a:cs typeface="Amatic SC" panose="00000500000000000000" pitchFamily="2" charset="-79"/>
            </a:endParaRPr>
          </a:p>
        </p:txBody>
      </p:sp>
      <p:sp>
        <p:nvSpPr>
          <p:cNvPr id="19" name="TextBox 18">
            <a:extLst>
              <a:ext uri="{FF2B5EF4-FFF2-40B4-BE49-F238E27FC236}">
                <a16:creationId xmlns:a16="http://schemas.microsoft.com/office/drawing/2014/main" id="{E89696D6-6770-6D80-EDDD-D20909C1071E}"/>
              </a:ext>
            </a:extLst>
          </p:cNvPr>
          <p:cNvSpPr txBox="1"/>
          <p:nvPr/>
        </p:nvSpPr>
        <p:spPr>
          <a:xfrm>
            <a:off x="7884057" y="2736553"/>
            <a:ext cx="881677" cy="369332"/>
          </a:xfrm>
          <a:prstGeom prst="rect">
            <a:avLst/>
          </a:prstGeom>
          <a:noFill/>
        </p:spPr>
        <p:txBody>
          <a:bodyPr wrap="square" rtlCol="0">
            <a:spAutoFit/>
          </a:bodyPr>
          <a:lstStyle/>
          <a:p>
            <a:r>
              <a:rPr lang="en-GB" dirty="0" err="1">
                <a:latin typeface="Amatic SC" panose="00000500000000000000" pitchFamily="2" charset="-79"/>
                <a:cs typeface="Amatic SC" panose="00000500000000000000" pitchFamily="2" charset="-79"/>
              </a:rPr>
              <a:t>inglaterra</a:t>
            </a:r>
            <a:endParaRPr lang="en-GB" dirty="0">
              <a:latin typeface="Amatic SC" panose="00000500000000000000" pitchFamily="2" charset="-79"/>
              <a:cs typeface="Amatic SC" panose="00000500000000000000" pitchFamily="2" charset="-79"/>
            </a:endParaRPr>
          </a:p>
        </p:txBody>
      </p:sp>
      <p:sp>
        <p:nvSpPr>
          <p:cNvPr id="20" name="TextBox 19">
            <a:extLst>
              <a:ext uri="{FF2B5EF4-FFF2-40B4-BE49-F238E27FC236}">
                <a16:creationId xmlns:a16="http://schemas.microsoft.com/office/drawing/2014/main" id="{E04195A4-D675-0851-E84F-0B2E6432F79F}"/>
              </a:ext>
            </a:extLst>
          </p:cNvPr>
          <p:cNvSpPr txBox="1"/>
          <p:nvPr/>
        </p:nvSpPr>
        <p:spPr>
          <a:xfrm>
            <a:off x="7825926" y="4405745"/>
            <a:ext cx="881676" cy="369332"/>
          </a:xfrm>
          <a:prstGeom prst="rect">
            <a:avLst/>
          </a:prstGeom>
          <a:noFill/>
        </p:spPr>
        <p:txBody>
          <a:bodyPr wrap="square" rtlCol="0">
            <a:spAutoFit/>
          </a:bodyPr>
          <a:lstStyle/>
          <a:p>
            <a:r>
              <a:rPr lang="en-GB" dirty="0" err="1">
                <a:latin typeface="Amatic SC" panose="00000500000000000000" pitchFamily="2" charset="-79"/>
                <a:cs typeface="Amatic SC" panose="00000500000000000000" pitchFamily="2" charset="-79"/>
              </a:rPr>
              <a:t>irlanda</a:t>
            </a:r>
            <a:endParaRPr lang="en-GB" dirty="0">
              <a:latin typeface="Amatic SC" panose="00000500000000000000" pitchFamily="2" charset="-79"/>
              <a:cs typeface="Amatic SC" panose="00000500000000000000" pitchFamily="2" charset="-79"/>
            </a:endParaRPr>
          </a:p>
        </p:txBody>
      </p:sp>
      <p:pic>
        <p:nvPicPr>
          <p:cNvPr id="15" name="Picture 14" descr="United Kingdom Emoji (U+1F1EC, U+1F1E7)">
            <a:extLst>
              <a:ext uri="{FF2B5EF4-FFF2-40B4-BE49-F238E27FC236}">
                <a16:creationId xmlns:a16="http://schemas.microsoft.com/office/drawing/2014/main" id="{52367D4D-8BDE-E539-C225-44ECC834DAD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70443" y="3054832"/>
            <a:ext cx="686356" cy="800100"/>
          </a:xfrm>
          <a:prstGeom prst="rect">
            <a:avLst/>
          </a:prstGeom>
          <a:noFill/>
          <a:ln>
            <a:noFill/>
          </a:ln>
        </p:spPr>
      </p:pic>
      <p:pic>
        <p:nvPicPr>
          <p:cNvPr id="16" name="Picture 15">
            <a:extLst>
              <a:ext uri="{FF2B5EF4-FFF2-40B4-BE49-F238E27FC236}">
                <a16:creationId xmlns:a16="http://schemas.microsoft.com/office/drawing/2014/main" id="{C371CA9C-1112-29D9-1A82-281F0E6F95F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91558" y="4835441"/>
            <a:ext cx="723900" cy="762000"/>
          </a:xfrm>
          <a:prstGeom prst="rect">
            <a:avLst/>
          </a:prstGeom>
          <a:noFill/>
          <a:ln>
            <a:noFill/>
          </a:ln>
        </p:spPr>
      </p:pic>
      <p:pic>
        <p:nvPicPr>
          <p:cNvPr id="17" name="Picture 16">
            <a:extLst>
              <a:ext uri="{FF2B5EF4-FFF2-40B4-BE49-F238E27FC236}">
                <a16:creationId xmlns:a16="http://schemas.microsoft.com/office/drawing/2014/main" id="{B0F13AC3-FA2E-1423-AF4B-EB51B63846E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37441" y="4622355"/>
            <a:ext cx="647700" cy="657225"/>
          </a:xfrm>
          <a:prstGeom prst="rect">
            <a:avLst/>
          </a:prstGeom>
          <a:noFill/>
          <a:ln>
            <a:noFill/>
          </a:ln>
        </p:spPr>
      </p:pic>
      <p:pic>
        <p:nvPicPr>
          <p:cNvPr id="21" name="Picture 20">
            <a:extLst>
              <a:ext uri="{FF2B5EF4-FFF2-40B4-BE49-F238E27FC236}">
                <a16:creationId xmlns:a16="http://schemas.microsoft.com/office/drawing/2014/main" id="{3D541BCD-F9C4-B4D8-FD25-ACB5E69577F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80353" y="1368444"/>
            <a:ext cx="746311" cy="838083"/>
          </a:xfrm>
          <a:prstGeom prst="rect">
            <a:avLst/>
          </a:prstGeom>
          <a:noFill/>
          <a:ln>
            <a:noFill/>
          </a:ln>
        </p:spPr>
      </p:pic>
      <p:pic>
        <p:nvPicPr>
          <p:cNvPr id="22" name="Picture 21">
            <a:extLst>
              <a:ext uri="{FF2B5EF4-FFF2-40B4-BE49-F238E27FC236}">
                <a16:creationId xmlns:a16="http://schemas.microsoft.com/office/drawing/2014/main" id="{40EDA2F2-9FE2-B0F8-B518-833F6E77F33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467447" y="2906225"/>
            <a:ext cx="635919" cy="647700"/>
          </a:xfrm>
          <a:prstGeom prst="rect">
            <a:avLst/>
          </a:prstGeom>
          <a:noFill/>
          <a:ln>
            <a:noFill/>
          </a:ln>
        </p:spPr>
      </p:pic>
      <p:pic>
        <p:nvPicPr>
          <p:cNvPr id="23" name="Picture 22" descr="France Emoji (U+1F1EB, U+1F1F7)">
            <a:extLst>
              <a:ext uri="{FF2B5EF4-FFF2-40B4-BE49-F238E27FC236}">
                <a16:creationId xmlns:a16="http://schemas.microsoft.com/office/drawing/2014/main" id="{F59BFABA-CCED-A3B8-B7CE-6A3000F8137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88420" y="1476141"/>
            <a:ext cx="800100" cy="771525"/>
          </a:xfrm>
          <a:prstGeom prst="rect">
            <a:avLst/>
          </a:prstGeom>
          <a:noFill/>
          <a:ln>
            <a:noFill/>
          </a:ln>
        </p:spPr>
      </p:pic>
    </p:spTree>
    <p:extLst>
      <p:ext uri="{BB962C8B-B14F-4D97-AF65-F5344CB8AC3E}">
        <p14:creationId xmlns:p14="http://schemas.microsoft.com/office/powerpoint/2010/main" val="131884109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925721"/>
            <a:ext cx="10512420" cy="5250760"/>
          </a:xfrm>
        </p:spPr>
        <p:txBody>
          <a:bodyPr>
            <a:normAutofit fontScale="70000" lnSpcReduction="20000"/>
          </a:bodyPr>
          <a:lstStyle/>
          <a:p>
            <a:pPr eaLnBrk="1" fontAlgn="auto" hangingPunct="1">
              <a:spcBef>
                <a:spcPts val="0"/>
              </a:spcBef>
              <a:spcAft>
                <a:spcPts val="0"/>
              </a:spcAft>
              <a:defRPr/>
            </a:pPr>
            <a:endParaRPr lang="en-GB"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s-ES" sz="1900" dirty="0"/>
              <a:t>Las diapositivas anteriores ilustran claramente el desarrollo multifacético de la prescripción social a través de las regiones y países asociados, considerando el contexto sanitario dentro de cada uno y ahora consideraremos el desarrollo de la prescripción social</a:t>
            </a:r>
            <a:r>
              <a:rPr lang="en-IE" sz="1900" dirty="0"/>
              <a:t>:</a:t>
            </a:r>
          </a:p>
          <a:p>
            <a:pPr eaLnBrk="1" fontAlgn="auto" hangingPunct="1">
              <a:lnSpc>
                <a:spcPct val="150000"/>
              </a:lnSpc>
              <a:spcBef>
                <a:spcPts val="0"/>
              </a:spcBef>
              <a:spcAft>
                <a:spcPts val="0"/>
              </a:spcAft>
              <a:defRPr/>
            </a:pPr>
            <a:endParaRPr lang="en-IE" sz="2300" dirty="0"/>
          </a:p>
          <a:p>
            <a:pPr eaLnBrk="1" fontAlgn="auto" hangingPunct="1">
              <a:lnSpc>
                <a:spcPct val="150000"/>
              </a:lnSpc>
              <a:spcBef>
                <a:spcPts val="0"/>
              </a:spcBef>
              <a:spcAft>
                <a:spcPts val="0"/>
              </a:spcAft>
              <a:defRPr/>
            </a:pPr>
            <a:r>
              <a:rPr lang="en-IE" sz="2000" b="1" dirty="0"/>
              <a:t>UK</a:t>
            </a:r>
            <a:r>
              <a:rPr lang="en-IE" sz="2300" b="1" dirty="0"/>
              <a:t>-</a:t>
            </a:r>
            <a:r>
              <a:rPr lang="en-IE" sz="1900" dirty="0"/>
              <a:t>	         </a:t>
            </a:r>
            <a:r>
              <a:rPr lang="es-ES" sz="1900" dirty="0"/>
              <a:t>Totalmente integrado en las políticas y procedimientos de atención sanitaria.</a:t>
            </a:r>
          </a:p>
          <a:p>
            <a:pPr eaLnBrk="1" fontAlgn="auto" hangingPunct="1">
              <a:lnSpc>
                <a:spcPct val="150000"/>
              </a:lnSpc>
              <a:spcBef>
                <a:spcPts val="0"/>
              </a:spcBef>
              <a:spcAft>
                <a:spcPts val="0"/>
              </a:spcAft>
              <a:defRPr/>
            </a:pPr>
            <a:endParaRPr lang="en-IE" sz="1900" dirty="0"/>
          </a:p>
          <a:p>
            <a:pPr eaLnBrk="1" fontAlgn="auto" hangingPunct="1">
              <a:lnSpc>
                <a:spcPct val="150000"/>
              </a:lnSpc>
              <a:spcBef>
                <a:spcPts val="0"/>
              </a:spcBef>
              <a:spcAft>
                <a:spcPts val="0"/>
              </a:spcAft>
              <a:defRPr/>
            </a:pPr>
            <a:r>
              <a:rPr lang="en-IE" sz="2000" b="1" dirty="0"/>
              <a:t>Ireland</a:t>
            </a:r>
            <a:r>
              <a:rPr lang="en-IE" sz="1900" b="1" dirty="0"/>
              <a:t>-</a:t>
            </a:r>
            <a:r>
              <a:rPr lang="en-IE" sz="1900" dirty="0"/>
              <a:t>              </a:t>
            </a:r>
            <a:r>
              <a:rPr lang="es-ES" sz="1900" dirty="0"/>
              <a:t>El progreso está en marcha y la prescripción social se está desarrollando en toda la región.</a:t>
            </a:r>
          </a:p>
          <a:p>
            <a:pPr eaLnBrk="1" fontAlgn="auto" hangingPunct="1">
              <a:lnSpc>
                <a:spcPct val="150000"/>
              </a:lnSpc>
              <a:spcBef>
                <a:spcPts val="0"/>
              </a:spcBef>
              <a:spcAft>
                <a:spcPts val="0"/>
              </a:spcAft>
              <a:defRPr/>
            </a:pPr>
            <a:endParaRPr lang="en-IE" sz="1900" dirty="0"/>
          </a:p>
          <a:p>
            <a:pPr eaLnBrk="1" fontAlgn="auto" hangingPunct="1">
              <a:lnSpc>
                <a:spcPct val="150000"/>
              </a:lnSpc>
              <a:spcBef>
                <a:spcPts val="0"/>
              </a:spcBef>
              <a:spcAft>
                <a:spcPts val="0"/>
              </a:spcAft>
              <a:defRPr/>
            </a:pPr>
            <a:r>
              <a:rPr lang="en-IE" sz="2000" b="1" dirty="0"/>
              <a:t>France</a:t>
            </a:r>
            <a:r>
              <a:rPr lang="en-IE" sz="1900" b="1" dirty="0"/>
              <a:t>-</a:t>
            </a:r>
            <a:r>
              <a:rPr lang="en-IE" sz="1900" dirty="0"/>
              <a:t>                </a:t>
            </a:r>
            <a:r>
              <a:rPr lang="es-ES" sz="1900" dirty="0"/>
              <a:t>El desarrollo de los servicios de base social para los trastornos de salud mental se refleja en las prescripciones sociales disponibles, ya que las organizaciones sociales y culturales están al frente de los desarrollos.</a:t>
            </a:r>
          </a:p>
          <a:p>
            <a:pPr eaLnBrk="1" fontAlgn="auto" hangingPunct="1">
              <a:lnSpc>
                <a:spcPct val="150000"/>
              </a:lnSpc>
              <a:spcBef>
                <a:spcPts val="0"/>
              </a:spcBef>
              <a:spcAft>
                <a:spcPts val="0"/>
              </a:spcAft>
              <a:defRPr/>
            </a:pPr>
            <a:endParaRPr lang="en-IE" sz="1900" dirty="0"/>
          </a:p>
          <a:p>
            <a:pPr eaLnBrk="1" fontAlgn="auto" hangingPunct="1">
              <a:lnSpc>
                <a:spcPct val="150000"/>
              </a:lnSpc>
              <a:spcBef>
                <a:spcPts val="0"/>
              </a:spcBef>
              <a:spcAft>
                <a:spcPts val="0"/>
              </a:spcAft>
              <a:defRPr/>
            </a:pPr>
            <a:r>
              <a:rPr lang="en-IE" sz="2000" b="1" dirty="0"/>
              <a:t>Greece</a:t>
            </a:r>
            <a:r>
              <a:rPr lang="en-IE" sz="1900" b="1" dirty="0"/>
              <a:t>-              </a:t>
            </a:r>
            <a:r>
              <a:rPr lang="es-ES" sz="1900" dirty="0">
                <a:effectLst/>
                <a:latin typeface="Josefin Sans" pitchFamily="2" charset="0"/>
                <a:ea typeface="Calibri" panose="020F0502020204030204" pitchFamily="34" charset="0"/>
              </a:rPr>
              <a:t>Las organizaciones no gubernamentales (ONG) son la punta de lanza de la prescripción social y desempeñan un papel fundamental en el desarrollo de la sociedad, la mejora de las comunidades y el fomento de la participación ciudadana. </a:t>
            </a:r>
          </a:p>
          <a:p>
            <a:pPr eaLnBrk="1" fontAlgn="auto" hangingPunct="1">
              <a:lnSpc>
                <a:spcPct val="150000"/>
              </a:lnSpc>
              <a:spcBef>
                <a:spcPts val="0"/>
              </a:spcBef>
              <a:spcAft>
                <a:spcPts val="0"/>
              </a:spcAft>
              <a:defRPr/>
            </a:pPr>
            <a:endParaRPr lang="en-GB" sz="1900" dirty="0">
              <a:solidFill>
                <a:srgbClr val="1E1E1E"/>
              </a:solidFill>
              <a:latin typeface="Josefin Sans" pitchFamily="2" charset="0"/>
            </a:endParaRPr>
          </a:p>
          <a:p>
            <a:pPr eaLnBrk="1" fontAlgn="auto" hangingPunct="1">
              <a:lnSpc>
                <a:spcPct val="150000"/>
              </a:lnSpc>
              <a:spcBef>
                <a:spcPts val="0"/>
              </a:spcBef>
              <a:spcAft>
                <a:spcPts val="0"/>
              </a:spcAft>
              <a:defRPr/>
            </a:pPr>
            <a:r>
              <a:rPr lang="en-IE" sz="2000" b="1" dirty="0">
                <a:latin typeface="Josefin Sans" pitchFamily="2" charset="0"/>
              </a:rPr>
              <a:t>Spain-</a:t>
            </a:r>
            <a:r>
              <a:rPr lang="en-IE" sz="1900" b="1" dirty="0">
                <a:latin typeface="Josefin Sans" pitchFamily="2" charset="0"/>
              </a:rPr>
              <a:t>                 </a:t>
            </a:r>
            <a:r>
              <a:rPr lang="es-ES" sz="1900" dirty="0">
                <a:solidFill>
                  <a:srgbClr val="1E1E1E"/>
                </a:solidFill>
                <a:latin typeface="Josefin Sans" pitchFamily="2" charset="0"/>
              </a:rPr>
              <a:t>Las recetas sociales se incorporan ahora a las recetas electrónicas de atención primaria.</a:t>
            </a:r>
          </a:p>
          <a:p>
            <a:pPr eaLnBrk="1" fontAlgn="auto" hangingPunct="1">
              <a:lnSpc>
                <a:spcPct val="150000"/>
              </a:lnSpc>
              <a:spcBef>
                <a:spcPts val="0"/>
              </a:spcBef>
              <a:spcAft>
                <a:spcPts val="0"/>
              </a:spcAft>
              <a:defRPr/>
            </a:pPr>
            <a:endParaRPr lang="en-GB" sz="2000" dirty="0">
              <a:latin typeface="Josefin Sans" pitchFamily="2" charset="0"/>
            </a:endParaRPr>
          </a:p>
          <a:p>
            <a:pPr eaLnBrk="1" fontAlgn="auto" hangingPunct="1">
              <a:lnSpc>
                <a:spcPct val="150000"/>
              </a:lnSpc>
              <a:spcBef>
                <a:spcPts val="0"/>
              </a:spcBef>
              <a:spcAft>
                <a:spcPts val="0"/>
              </a:spcAft>
              <a:defRPr/>
            </a:pPr>
            <a:r>
              <a:rPr lang="en-GB" sz="2000" b="1" dirty="0">
                <a:solidFill>
                  <a:srgbClr val="1C1B1C"/>
                </a:solidFill>
                <a:latin typeface="Josefin Sans" pitchFamily="2" charset="0"/>
                <a:ea typeface="Calibri" panose="020F0502020204030204" pitchFamily="34" charset="0"/>
              </a:rPr>
              <a:t>Denmark-</a:t>
            </a:r>
            <a:r>
              <a:rPr lang="en-GB" sz="2000" dirty="0">
                <a:solidFill>
                  <a:srgbClr val="1C1B1C"/>
                </a:solidFill>
                <a:latin typeface="Josefin Sans" pitchFamily="2" charset="0"/>
                <a:ea typeface="Calibri" panose="020F0502020204030204" pitchFamily="34" charset="0"/>
              </a:rPr>
              <a:t>-          </a:t>
            </a:r>
            <a:r>
              <a:rPr lang="es-ES" sz="2000" dirty="0">
                <a:solidFill>
                  <a:srgbClr val="1C1B1C"/>
                </a:solidFill>
                <a:latin typeface="Josefin Sans" pitchFamily="2" charset="0"/>
                <a:ea typeface="Calibri" panose="020F0502020204030204" pitchFamily="34" charset="0"/>
              </a:rPr>
              <a:t>La prescripción social se centra en la persona con actividades de apoyo masivo centradas en la salud mental</a:t>
            </a:r>
            <a:r>
              <a:rPr lang="en-GB" sz="1900" dirty="0">
                <a:solidFill>
                  <a:srgbClr val="1C1B1C"/>
                </a:solidFill>
                <a:effectLst/>
                <a:latin typeface="Josefin Sans" pitchFamily="2" charset="0"/>
                <a:ea typeface="Calibri" panose="020F0502020204030204" pitchFamily="34" charset="0"/>
              </a:rPr>
              <a:t>. </a:t>
            </a:r>
            <a:endParaRPr lang="en-IE" sz="1900" dirty="0">
              <a:latin typeface="Josefin Sans" pitchFamily="2"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03413"/>
            <a:ext cx="10512420" cy="779928"/>
          </a:xfrm>
        </p:spPr>
        <p:txBody>
          <a:bodyPr/>
          <a:lstStyle/>
          <a:p>
            <a:pPr algn="ctr"/>
            <a:r>
              <a:rPr lang="es-ES" dirty="0">
                <a:effectLst>
                  <a:outerShdw blurRad="38100" dist="38100" dir="2700000" algn="tl">
                    <a:srgbClr val="000000">
                      <a:alpha val="43137"/>
                    </a:srgbClr>
                  </a:outerShdw>
                </a:effectLst>
              </a:rPr>
              <a:t>Prescripción social en contextos sanitarios</a:t>
            </a:r>
          </a:p>
        </p:txBody>
      </p:sp>
      <p:pic>
        <p:nvPicPr>
          <p:cNvPr id="5" name="Picture 4" descr="United Kingdom Emoji (U+1F1EC, U+1F1E7)">
            <a:extLst>
              <a:ext uri="{FF2B5EF4-FFF2-40B4-BE49-F238E27FC236}">
                <a16:creationId xmlns:a16="http://schemas.microsoft.com/office/drawing/2014/main" id="{C9CC3A2D-24D4-5521-AC56-B87F51F035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19980" y="1973485"/>
            <a:ext cx="522122" cy="611145"/>
          </a:xfrm>
          <a:prstGeom prst="rect">
            <a:avLst/>
          </a:prstGeom>
          <a:noFill/>
          <a:ln>
            <a:noFill/>
          </a:ln>
        </p:spPr>
      </p:pic>
      <p:pic>
        <p:nvPicPr>
          <p:cNvPr id="6" name="Picture 5">
            <a:extLst>
              <a:ext uri="{FF2B5EF4-FFF2-40B4-BE49-F238E27FC236}">
                <a16:creationId xmlns:a16="http://schemas.microsoft.com/office/drawing/2014/main" id="{28516EC8-1AB2-D0B9-EA1D-9DB169F9D4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7967" y="2542722"/>
            <a:ext cx="465085" cy="555183"/>
          </a:xfrm>
          <a:prstGeom prst="rect">
            <a:avLst/>
          </a:prstGeom>
          <a:noFill/>
          <a:ln>
            <a:noFill/>
          </a:ln>
        </p:spPr>
      </p:pic>
      <p:pic>
        <p:nvPicPr>
          <p:cNvPr id="7" name="Picture 6" descr="France Emoji (U+1F1EB, U+1F1F7)">
            <a:extLst>
              <a:ext uri="{FF2B5EF4-FFF2-40B4-BE49-F238E27FC236}">
                <a16:creationId xmlns:a16="http://schemas.microsoft.com/office/drawing/2014/main" id="{FB9E6019-D37E-89F2-9D69-09FF79769B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19980" y="3045908"/>
            <a:ext cx="522122" cy="513275"/>
          </a:xfrm>
          <a:prstGeom prst="rect">
            <a:avLst/>
          </a:prstGeom>
          <a:noFill/>
          <a:ln>
            <a:noFill/>
          </a:ln>
        </p:spPr>
      </p:pic>
      <p:pic>
        <p:nvPicPr>
          <p:cNvPr id="8" name="Picture 7">
            <a:extLst>
              <a:ext uri="{FF2B5EF4-FFF2-40B4-BE49-F238E27FC236}">
                <a16:creationId xmlns:a16="http://schemas.microsoft.com/office/drawing/2014/main" id="{E0654708-1777-279B-2BDB-2B953BA1E7A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37967" y="3870068"/>
            <a:ext cx="496498" cy="513275"/>
          </a:xfrm>
          <a:prstGeom prst="rect">
            <a:avLst/>
          </a:prstGeom>
          <a:noFill/>
          <a:ln>
            <a:noFill/>
          </a:ln>
        </p:spPr>
      </p:pic>
      <p:pic>
        <p:nvPicPr>
          <p:cNvPr id="9" name="Picture 8">
            <a:extLst>
              <a:ext uri="{FF2B5EF4-FFF2-40B4-BE49-F238E27FC236}">
                <a16:creationId xmlns:a16="http://schemas.microsoft.com/office/drawing/2014/main" id="{71086031-1D5E-5EED-620B-98A2A438236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12343" y="5130378"/>
            <a:ext cx="522122" cy="657226"/>
          </a:xfrm>
          <a:prstGeom prst="rect">
            <a:avLst/>
          </a:prstGeom>
          <a:noFill/>
          <a:ln>
            <a:noFill/>
          </a:ln>
        </p:spPr>
      </p:pic>
      <p:pic>
        <p:nvPicPr>
          <p:cNvPr id="10" name="Picture 9">
            <a:extLst>
              <a:ext uri="{FF2B5EF4-FFF2-40B4-BE49-F238E27FC236}">
                <a16:creationId xmlns:a16="http://schemas.microsoft.com/office/drawing/2014/main" id="{C00FADB5-0F82-B39F-EF76-7BA08B7B871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93197">
            <a:off x="1512343" y="4567262"/>
            <a:ext cx="486149" cy="657225"/>
          </a:xfrm>
          <a:prstGeom prst="rect">
            <a:avLst/>
          </a:prstGeom>
          <a:noFill/>
          <a:ln>
            <a:noFill/>
          </a:ln>
        </p:spPr>
      </p:pic>
    </p:spTree>
    <p:extLst>
      <p:ext uri="{BB962C8B-B14F-4D97-AF65-F5344CB8AC3E}">
        <p14:creationId xmlns:p14="http://schemas.microsoft.com/office/powerpoint/2010/main" val="3472837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99495" y="976923"/>
            <a:ext cx="11117333" cy="5220621"/>
          </a:xfrm>
        </p:spPr>
        <p:txBody>
          <a:bodyPr numCol="3" spcCol="108000">
            <a:normAutofit fontScale="25000" lnSpcReduction="20000"/>
          </a:bodyPr>
          <a:lstStyle/>
          <a:p>
            <a:pPr>
              <a:lnSpc>
                <a:spcPct val="170000"/>
              </a:lnSpc>
              <a:spcAft>
                <a:spcPts val="800"/>
              </a:spcAft>
            </a:pPr>
            <a:r>
              <a:rPr lang="en-GB" sz="5600" b="1" dirty="0" err="1">
                <a:latin typeface="Josefin Sans" pitchFamily="2" charset="0"/>
                <a:ea typeface="Calibri" panose="020F0502020204030204" pitchFamily="34" charset="0"/>
                <a:cs typeface="Times New Roman" panose="02020603050405020304" pitchFamily="18" charset="0"/>
              </a:rPr>
              <a:t>Modelo</a:t>
            </a:r>
            <a:r>
              <a:rPr lang="en-GB" sz="5600" b="1" dirty="0">
                <a:latin typeface="Josefin Sans" pitchFamily="2" charset="0"/>
                <a:ea typeface="Calibri" panose="020F0502020204030204" pitchFamily="34" charset="0"/>
                <a:cs typeface="Times New Roman" panose="02020603050405020304" pitchFamily="18" charset="0"/>
              </a:rPr>
              <a:t> social de </a:t>
            </a:r>
            <a:r>
              <a:rPr lang="en-GB" sz="5600" b="1" dirty="0" err="1">
                <a:latin typeface="Josefin Sans" pitchFamily="2" charset="0"/>
                <a:ea typeface="Calibri" panose="020F0502020204030204" pitchFamily="34" charset="0"/>
                <a:cs typeface="Times New Roman" panose="02020603050405020304" pitchFamily="18" charset="0"/>
              </a:rPr>
              <a:t>salud</a:t>
            </a:r>
            <a:endParaRPr lang="en-GB" sz="5600" b="1" dirty="0">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r>
              <a:rPr lang="es-ES" sz="4800" dirty="0">
                <a:effectLst/>
                <a:latin typeface="Josefin Sans" pitchFamily="2" charset="0"/>
                <a:ea typeface="Calibri" panose="020F0502020204030204" pitchFamily="34" charset="0"/>
                <a:cs typeface="Times New Roman" panose="02020603050405020304" pitchFamily="18" charset="0"/>
              </a:rPr>
              <a:t>Los sistemas de atención integrada pueden satisfacer mejor las necesidades sanitarias de las diversas poblaciones del mundo. Esto significa la creciente prevalencia del "modelo social de salud", que hace hincapié en la prevención más que en la curación, lo que nos lleva de nuevo al concepto de prescripción social</a:t>
            </a:r>
          </a:p>
          <a:p>
            <a:pPr algn="just">
              <a:lnSpc>
                <a:spcPct val="170000"/>
              </a:lnSpc>
              <a:spcAft>
                <a:spcPts val="800"/>
              </a:spcAft>
            </a:pPr>
            <a:r>
              <a:rPr lang="es-ES" sz="4800" dirty="0">
                <a:effectLst/>
                <a:latin typeface="Josefin Sans" pitchFamily="2" charset="0"/>
                <a:ea typeface="Calibri" panose="020F0502020204030204" pitchFamily="34" charset="0"/>
                <a:cs typeface="Times New Roman" panose="02020603050405020304" pitchFamily="18" charset="0"/>
              </a:rPr>
              <a:t>Los modelos de prescripción social movilizan y coordinan los servicios para poner en contacto a los pacientes con enfermedades y problemas de salud con los servicios comunitarios, que ofrecen apoyo y asistencia para gestionar sus enfermedades y mejorar sus resultados. Los modelos de prescripción social están dirigidos por la comunidad y por la Fundación de Salud, y exploran una serie de apoyos comunitarios. Estos incluyen las artes, los deportes, los clubes, las clases, los eventos sociales, los pasatiempos, el asesoramiento. Asistencia en las tareas prácticas de la vida diaria: vivienda/ citas/ prestaciones/ finanzas/ mediación familiar, etc. </a:t>
            </a:r>
          </a:p>
          <a:p>
            <a:pPr algn="just">
              <a:lnSpc>
                <a:spcPct val="170000"/>
              </a:lnSpc>
              <a:spcAft>
                <a:spcPts val="800"/>
              </a:spcAft>
            </a:pPr>
            <a:endParaRPr lang="es-ES" sz="4800" dirty="0">
              <a:effectLst/>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endParaRPr lang="es-ES" sz="4800" dirty="0">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endParaRPr lang="es-ES" sz="4800" dirty="0">
              <a:effectLst/>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endParaRPr lang="es-ES" sz="4800" dirty="0">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endParaRPr lang="es-ES" sz="4800" dirty="0">
              <a:effectLst/>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r>
              <a:rPr lang="es-ES" sz="4800" dirty="0">
                <a:effectLst/>
                <a:latin typeface="Josefin Sans" pitchFamily="2" charset="0"/>
                <a:ea typeface="Calibri" panose="020F0502020204030204" pitchFamily="34" charset="0"/>
                <a:cs typeface="Times New Roman" panose="02020603050405020304" pitchFamily="18" charset="0"/>
              </a:rPr>
              <a:t>Está claro que la difusión y la naturaleza actual de los modelos de prescripción social difieren de un país a otro. En algunos países ya están integrados en la práctica y las políticas sanitarias, pero en otros la prescripción social sigue siendo un mero concepto.</a:t>
            </a:r>
          </a:p>
          <a:p>
            <a:pPr algn="just">
              <a:lnSpc>
                <a:spcPct val="170000"/>
              </a:lnSpc>
              <a:spcAft>
                <a:spcPts val="800"/>
              </a:spcAft>
            </a:pPr>
            <a:r>
              <a:rPr lang="es-ES" sz="4800" dirty="0">
                <a:effectLst/>
                <a:latin typeface="Josefin Sans" pitchFamily="2" charset="0"/>
                <a:ea typeface="Calibri" panose="020F0502020204030204" pitchFamily="34" charset="0"/>
                <a:cs typeface="Times New Roman" panose="02020603050405020304" pitchFamily="18" charset="0"/>
              </a:rPr>
              <a:t>Cuando se trata de salud y bienestar, el conocimiento es algo más que poder. Es la tranquilidad y la información fiable que proviene de un profesional de confianza. Puede ser la diferencia entre una preocupación innecesaria y una acción positiva para un adulto vulnerable. Las necesidades de bienestar de las personas y las comunidades cambian constantemente, y la necesidad de un aprendizaje continuo de los adultos como parte de la carrera de un profesional de la salud y la atención nunca fue más evidente que durante la epidemia mundial de COVID19. </a:t>
            </a:r>
          </a:p>
          <a:p>
            <a:pPr algn="just">
              <a:lnSpc>
                <a:spcPct val="170000"/>
              </a:lnSpc>
              <a:spcAft>
                <a:spcPts val="800"/>
              </a:spcAft>
            </a:pPr>
            <a:r>
              <a:rPr lang="es-ES" sz="4800" dirty="0">
                <a:effectLst/>
                <a:latin typeface="Josefin Sans" pitchFamily="2" charset="0"/>
                <a:ea typeface="Calibri" panose="020F0502020204030204" pitchFamily="34" charset="0"/>
                <a:cs typeface="Times New Roman" panose="02020603050405020304" pitchFamily="18" charset="0"/>
              </a:rPr>
              <a:t>Los profesionales de la salud y la asistencia reconocerán fácilmente su papel clave en el proceso de recuperación y los enfoques no médicos, como la prescripción social, son fundamentales en esa respuesta.</a:t>
            </a:r>
            <a:endParaRPr lang="en-IE" sz="4800"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27338" y="355027"/>
            <a:ext cx="10512420" cy="749147"/>
          </a:xfrm>
        </p:spPr>
        <p:txBody>
          <a:bodyPr/>
          <a:lstStyle/>
          <a:p>
            <a:pPr algn="ctr"/>
            <a:r>
              <a:rPr lang="en-US" sz="4400" dirty="0" err="1"/>
              <a:t>Introducción</a:t>
            </a:r>
            <a:r>
              <a:rPr lang="en-US" sz="4400" dirty="0"/>
              <a:t> al </a:t>
            </a:r>
            <a:r>
              <a:rPr lang="en-US" sz="4400" dirty="0" err="1"/>
              <a:t>Curso</a:t>
            </a:r>
            <a:endParaRPr lang="en-US" sz="4400" dirty="0"/>
          </a:p>
        </p:txBody>
      </p:sp>
      <p:sp>
        <p:nvSpPr>
          <p:cNvPr id="6" name="Rectangle: Rounded Corners 5">
            <a:extLst>
              <a:ext uri="{FF2B5EF4-FFF2-40B4-BE49-F238E27FC236}">
                <a16:creationId xmlns:a16="http://schemas.microsoft.com/office/drawing/2014/main" id="{BDFA72EB-6748-1DC9-0789-9ADFDF747D8D}"/>
              </a:ext>
            </a:extLst>
          </p:cNvPr>
          <p:cNvSpPr/>
          <p:nvPr/>
        </p:nvSpPr>
        <p:spPr>
          <a:xfrm>
            <a:off x="4713300" y="1980572"/>
            <a:ext cx="2340497" cy="2485354"/>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030723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925721"/>
            <a:ext cx="10512420" cy="5250760"/>
          </a:xfrm>
        </p:spPr>
        <p:txBody>
          <a:bodyPr>
            <a:normAutofit lnSpcReduction="10000"/>
          </a:bodyPr>
          <a:lstStyle/>
          <a:p>
            <a:pPr eaLnBrk="1" fontAlgn="auto" hangingPunct="1">
              <a:spcBef>
                <a:spcPts val="0"/>
              </a:spcBef>
              <a:spcAft>
                <a:spcPts val="0"/>
              </a:spcAft>
              <a:defRPr/>
            </a:pPr>
            <a:endParaRPr lang="en-GB"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dirty="0">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r>
              <a:rPr lang="es-ES" sz="1800" dirty="0">
                <a:effectLst/>
                <a:latin typeface="Josefin Sans" pitchFamily="2" charset="0"/>
                <a:ea typeface="Calibri" panose="020F0502020204030204" pitchFamily="34" charset="0"/>
                <a:cs typeface="Times New Roman" panose="02020603050405020304" pitchFamily="18" charset="0"/>
              </a:rPr>
              <a:t>El proyecto ACTIVATE mostrará ahora una serie de ejemplos de prescripción social en acción de todas nuestras regiones asociadas.  Estos ejemplos mostrarán los modelos formales e informales de prescripción social en línea con el desarrollo del concepto de prescripción social dentro de la región.  Como profesionales de la salud y la asistencia, explorarán una serie de ejemplos, desde intervenciones de grandes ONG con muchos socios colaboradores formales y flujos de financiación hasta pequeñas organizaciones comunitarias que apoyan la salud mental de forma creativa y enriquecedora. </a:t>
            </a:r>
          </a:p>
          <a:p>
            <a:pPr eaLnBrk="1" fontAlgn="auto" hangingPunct="1">
              <a:spcBef>
                <a:spcPts val="0"/>
              </a:spcBef>
              <a:spcAft>
                <a:spcPts val="0"/>
              </a:spcAft>
              <a:defRPr/>
            </a:pPr>
            <a:endParaRPr lang="es-ES" sz="1800" dirty="0">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r>
              <a:rPr lang="es-ES" sz="1800" dirty="0">
                <a:effectLst/>
                <a:latin typeface="Josefin Sans" pitchFamily="2" charset="0"/>
                <a:ea typeface="Calibri" panose="020F0502020204030204" pitchFamily="34" charset="0"/>
                <a:cs typeface="Times New Roman" panose="02020603050405020304" pitchFamily="18" charset="0"/>
              </a:rPr>
              <a:t>Habrá trabajadores de enlace y prescriptores sociales en algunos entornos, en línea con los tres elementos esenciales de la prescripción social, y habrá otros ejemplos de modelos de atención escalonada para aquellos que han completado una intervención clínica formal, pasando a un apoyo CVS menos formal, pero no menos impactante.  Verá equipos multidisciplinarios en acción, así como un enfoque en la coproducción con planes de acción centrados en la persona. </a:t>
            </a:r>
          </a:p>
          <a:p>
            <a:pPr eaLnBrk="1" fontAlgn="auto" hangingPunct="1">
              <a:spcBef>
                <a:spcPts val="0"/>
              </a:spcBef>
              <a:spcAft>
                <a:spcPts val="0"/>
              </a:spcAft>
              <a:defRPr/>
            </a:pPr>
            <a:endParaRPr lang="es-ES" sz="1800" dirty="0">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r>
              <a:rPr lang="es-ES" sz="1800" dirty="0">
                <a:latin typeface="Josefin Sans" pitchFamily="2" charset="0"/>
                <a:ea typeface="Calibri" panose="020F0502020204030204" pitchFamily="34" charset="0"/>
                <a:cs typeface="Times New Roman" panose="02020603050405020304" pitchFamily="18" charset="0"/>
              </a:rPr>
              <a:t>Se espera que, como profesionales de la salud y de la atención sanitaria, disciernan que cuando se habla de cambio de estilo de vida y de comportamientos saludables, la prescripción social tiene el potencial de salvar la brecha entre el conocimiento (conciencia de los riesgos para la salud y modificación del estilo de vida aconsejada por los profesionales de la salud) y el comportamiento (adaptación y mantenimiento de un nuevo estilo de vida).</a:t>
            </a: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r>
              <a:rPr lang="en-US" dirty="0" err="1"/>
              <a:t>Ejemplos</a:t>
            </a:r>
            <a:r>
              <a:rPr lang="en-US" dirty="0"/>
              <a:t> de </a:t>
            </a:r>
            <a:r>
              <a:rPr lang="en-US" dirty="0" err="1"/>
              <a:t>prescripción</a:t>
            </a:r>
            <a:r>
              <a:rPr lang="en-US" dirty="0"/>
              <a:t> social</a:t>
            </a:r>
          </a:p>
        </p:txBody>
      </p:sp>
    </p:spTree>
    <p:extLst>
      <p:ext uri="{BB962C8B-B14F-4D97-AF65-F5344CB8AC3E}">
        <p14:creationId xmlns:p14="http://schemas.microsoft.com/office/powerpoint/2010/main" val="29484256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1"/>
          <p:cNvPicPr>
            <a:picLocks noGrp="1"/>
          </p:cNvPicPr>
          <p:nvPr>
            <p:ph type="pic" sz="quarter" idx="34"/>
          </p:nvPr>
        </p:nvPicPr>
        <p:blipFill>
          <a:blip r:embed="rId2"/>
          <a:srcRect l="7516" r="7516"/>
          <a:stretch>
            <a:fillRect/>
          </a:stretch>
        </p:blipFill>
        <p:spPr bwMode="auto">
          <a:prstGeom prst="rect">
            <a:avLst/>
          </a:prstGeo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3954303" y="443753"/>
            <a:ext cx="2454305" cy="883831"/>
          </a:xfrm>
        </p:spPr>
        <p:txBody>
          <a:bodyPr/>
          <a:lstStyle/>
          <a:p>
            <a:pPr algn="ctr"/>
            <a:endParaRPr lang="en-IE" sz="1800" dirty="0"/>
          </a:p>
          <a:p>
            <a:pPr algn="ctr"/>
            <a:r>
              <a:rPr lang="en-IE" sz="1800" dirty="0"/>
              <a:t>Dime </a:t>
            </a:r>
            <a:r>
              <a:rPr lang="en-IE" sz="1800" dirty="0" err="1"/>
              <a:t>qué</a:t>
            </a:r>
            <a:r>
              <a:rPr lang="en-IE" sz="1800" dirty="0"/>
              <a:t> </a:t>
            </a:r>
            <a:r>
              <a:rPr lang="en-IE" sz="1800" dirty="0" err="1"/>
              <a:t>estás</a:t>
            </a:r>
            <a:r>
              <a:rPr lang="en-IE" sz="1800" dirty="0"/>
              <a:t> </a:t>
            </a:r>
            <a:r>
              <a:rPr lang="en-IE" sz="1800" dirty="0" err="1"/>
              <a:t>escuchando</a:t>
            </a:r>
            <a:endParaRPr lang="en-IE" sz="1800"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558800" y="1651907"/>
            <a:ext cx="11056315" cy="4635603"/>
          </a:xfrm>
        </p:spPr>
        <p:txBody>
          <a:bodyPr/>
          <a:lstStyle/>
          <a:p>
            <a:r>
              <a:rPr lang="es-ES" sz="1200" b="1" dirty="0">
                <a:solidFill>
                  <a:srgbClr val="FFC652"/>
                </a:solidFill>
                <a:latin typeface="Josefin Sans" pitchFamily="2" charset="0"/>
              </a:rPr>
              <a:t>ACERCA DE…</a:t>
            </a:r>
            <a:endParaRPr lang="en-IE" sz="1200" dirty="0">
              <a:solidFill>
                <a:srgbClr val="FFC652"/>
              </a:solidFill>
              <a:latin typeface="Josefin Sans" pitchFamily="2" charset="0"/>
            </a:endParaRPr>
          </a:p>
          <a:p>
            <a:pPr>
              <a:lnSpc>
                <a:spcPct val="150000"/>
              </a:lnSpc>
            </a:pPr>
            <a:r>
              <a:rPr lang="en-GB" sz="1100" dirty="0">
                <a:latin typeface="Josefin Sans" pitchFamily="2" charset="0"/>
              </a:rPr>
              <a:t>“</a:t>
            </a:r>
            <a:r>
              <a:rPr lang="es-ES" sz="1100" dirty="0" err="1">
                <a:latin typeface="Josefin Sans" pitchFamily="2" charset="0"/>
              </a:rPr>
              <a:t>Dis</a:t>
            </a:r>
            <a:r>
              <a:rPr lang="es-ES" sz="1100" dirty="0">
                <a:latin typeface="Josefin Sans" pitchFamily="2" charset="0"/>
              </a:rPr>
              <a:t> </a:t>
            </a:r>
            <a:r>
              <a:rPr lang="es-ES" sz="1100" dirty="0" err="1">
                <a:latin typeface="Josefin Sans" pitchFamily="2" charset="0"/>
              </a:rPr>
              <a:t>moi</a:t>
            </a:r>
            <a:r>
              <a:rPr lang="es-ES" sz="1100" dirty="0">
                <a:latin typeface="Josefin Sans" pitchFamily="2" charset="0"/>
              </a:rPr>
              <a:t> </a:t>
            </a:r>
            <a:r>
              <a:rPr lang="es-ES" sz="1100" dirty="0" err="1">
                <a:latin typeface="Josefin Sans" pitchFamily="2" charset="0"/>
              </a:rPr>
              <a:t>c'que</a:t>
            </a:r>
            <a:r>
              <a:rPr lang="es-ES" sz="1100" dirty="0">
                <a:latin typeface="Josefin Sans" pitchFamily="2" charset="0"/>
              </a:rPr>
              <a:t> </a:t>
            </a:r>
            <a:r>
              <a:rPr lang="es-ES" sz="1100" dirty="0" err="1">
                <a:latin typeface="Josefin Sans" pitchFamily="2" charset="0"/>
              </a:rPr>
              <a:t>t'écoutes</a:t>
            </a:r>
            <a:r>
              <a:rPr lang="es-ES" sz="1100" dirty="0">
                <a:latin typeface="Josefin Sans" pitchFamily="2" charset="0"/>
              </a:rPr>
              <a:t>" o, en español: "dime lo que escuchas", tiene su sede en el suroeste de Francia. Se trata de un proyecto que pone en contacto a personas mayores que viven en residencias con adolescentes, para crear entrevistas y proyectos de podcast. Tanto los mayores como los adolescentes pudieron aprender nuevas habilidades y expresarse de forma creativa, a la vez que se beneficiaban del intercambio de conocimientos interculturales que supone trabajar juntos. </a:t>
            </a:r>
            <a:endParaRPr lang="en-IE" sz="1100" dirty="0">
              <a:latin typeface="Josefin Sans" pitchFamily="2" charset="0"/>
            </a:endParaRPr>
          </a:p>
          <a:p>
            <a:pPr>
              <a:lnSpc>
                <a:spcPct val="150000"/>
              </a:lnSpc>
            </a:pPr>
            <a:endParaRPr lang="en-IE" sz="1100" dirty="0">
              <a:latin typeface="Josefin Sans" pitchFamily="2" charset="0"/>
            </a:endParaRPr>
          </a:p>
          <a:p>
            <a:pPr>
              <a:lnSpc>
                <a:spcPct val="150000"/>
              </a:lnSpc>
            </a:pPr>
            <a:r>
              <a:rPr lang="en-GB" sz="1100" dirty="0">
                <a:latin typeface="Josefin Sans" pitchFamily="2" charset="0"/>
              </a:rPr>
              <a:t>Para </a:t>
            </a:r>
            <a:r>
              <a:rPr lang="en-GB" sz="1100" dirty="0" err="1">
                <a:latin typeface="Josefin Sans" pitchFamily="2" charset="0"/>
              </a:rPr>
              <a:t>más</a:t>
            </a:r>
            <a:r>
              <a:rPr lang="en-GB" sz="1100" dirty="0">
                <a:latin typeface="Josefin Sans" pitchFamily="2" charset="0"/>
              </a:rPr>
              <a:t> </a:t>
            </a:r>
            <a:r>
              <a:rPr lang="en-GB" sz="1100" dirty="0" err="1">
                <a:latin typeface="Josefin Sans" pitchFamily="2" charset="0"/>
              </a:rPr>
              <a:t>información</a:t>
            </a:r>
            <a:r>
              <a:rPr lang="en-GB" sz="1100" dirty="0">
                <a:latin typeface="Josefin Sans" pitchFamily="2" charset="0"/>
              </a:rPr>
              <a:t>: </a:t>
            </a:r>
            <a:r>
              <a:rPr lang="en-GB" sz="11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https://culture-sante-aquitaine.com/dis-moi-cque-tecoutes/</a:t>
            </a:r>
            <a:r>
              <a:rPr lang="en-GB" sz="1100" u="sng" dirty="0">
                <a:solidFill>
                  <a:schemeClr val="tx1"/>
                </a:solidFill>
                <a:latin typeface="Josefin Sans" pitchFamily="2" charset="0"/>
              </a:rPr>
              <a:t>  </a:t>
            </a:r>
            <a:r>
              <a:rPr lang="en-GB" sz="1100" u="sng" dirty="0">
                <a:solidFill>
                  <a:schemeClr val="tx1"/>
                </a:solidFill>
                <a:latin typeface="Josefin Sans" pitchFamily="2" charset="0"/>
                <a:hlinkClick r:id="rId4">
                  <a:extLst>
                    <a:ext uri="{A12FA001-AC4F-418D-AE19-62706E023703}">
                      <ahyp:hlinkClr xmlns:ahyp="http://schemas.microsoft.com/office/drawing/2018/hyperlinkcolor" val="tx"/>
                    </a:ext>
                  </a:extLst>
                </a:hlinkClick>
              </a:rPr>
              <a:t>http://www.ricochetsonore.fr/actus/365/dis-moi-cque-tecoutes-ehpad-le-petit-trianon</a:t>
            </a:r>
            <a:endParaRPr lang="en-IE" sz="1100" u="sng" dirty="0">
              <a:solidFill>
                <a:schemeClr val="tx1"/>
              </a:solidFill>
              <a:latin typeface="Josefin Sans" pitchFamily="2" charset="0"/>
            </a:endParaRPr>
          </a:p>
          <a:p>
            <a:pPr>
              <a:lnSpc>
                <a:spcPct val="150000"/>
              </a:lnSpc>
            </a:pPr>
            <a:r>
              <a:rPr lang="es-ES" sz="1100" b="1" dirty="0">
                <a:solidFill>
                  <a:srgbClr val="FFC652"/>
                </a:solidFill>
                <a:latin typeface="Josefin Sans" pitchFamily="2" charset="0"/>
              </a:rPr>
              <a:t>APOYAR LA INCLUSIÓN Y LA CONEXIÓN SOCIAL</a:t>
            </a:r>
          </a:p>
          <a:p>
            <a:pPr>
              <a:lnSpc>
                <a:spcPct val="150000"/>
              </a:lnSpc>
            </a:pPr>
            <a:r>
              <a:rPr lang="es-ES" sz="1100" dirty="0">
                <a:latin typeface="Josefin Sans" pitchFamily="2" charset="0"/>
              </a:rPr>
              <a:t>Este proyecto crea conexiones intergeneracionales entre adolescentes y adultos</a:t>
            </a:r>
            <a:r>
              <a:rPr lang="en-GB" sz="1100" dirty="0">
                <a:latin typeface="Josefin Sans" pitchFamily="2" charset="0"/>
              </a:rPr>
              <a:t>. </a:t>
            </a:r>
            <a:endParaRPr lang="en-IE" sz="1100" dirty="0">
              <a:latin typeface="Josefin Sans" pitchFamily="2" charset="0"/>
            </a:endParaRPr>
          </a:p>
          <a:p>
            <a:pPr>
              <a:lnSpc>
                <a:spcPct val="150000"/>
              </a:lnSpc>
            </a:pPr>
            <a:r>
              <a:rPr lang="en-US" sz="1100" b="1" dirty="0">
                <a:solidFill>
                  <a:srgbClr val="FFC652"/>
                </a:solidFill>
                <a:latin typeface="Josefin Sans" pitchFamily="2" charset="0"/>
              </a:rPr>
              <a:t> </a:t>
            </a:r>
          </a:p>
          <a:p>
            <a:pPr>
              <a:lnSpc>
                <a:spcPct val="150000"/>
              </a:lnSpc>
            </a:pPr>
            <a:r>
              <a:rPr lang="es-ES" sz="1100" b="1" dirty="0">
                <a:solidFill>
                  <a:srgbClr val="FFC652"/>
                </a:solidFill>
                <a:latin typeface="Josefin Sans" pitchFamily="2" charset="0"/>
              </a:rPr>
              <a:t>APOYO A LA SALUD, EL BIENESTAR Y LA NUTRICIÓN</a:t>
            </a:r>
          </a:p>
          <a:p>
            <a:pPr>
              <a:lnSpc>
                <a:spcPct val="150000"/>
              </a:lnSpc>
            </a:pPr>
            <a:r>
              <a:rPr lang="es-ES" sz="1100" dirty="0">
                <a:latin typeface="Josefin Sans" pitchFamily="2" charset="0"/>
              </a:rPr>
              <a:t>Para muchas personas mayores, es un reto sentirse activos y útiles para la sociedad. Este proyecto y sus intercambios intergeneracionales permiten a los adultos mayores sentirse útiles y mantenerse activos, lo que está demostrado que es bueno para su bienestar.</a:t>
            </a:r>
          </a:p>
          <a:p>
            <a:pPr>
              <a:lnSpc>
                <a:spcPct val="150000"/>
              </a:lnSpc>
            </a:pPr>
            <a:endParaRPr lang="en-GB" sz="1100" dirty="0">
              <a:latin typeface="Josefin Sans" pitchFamily="2" charset="0"/>
            </a:endParaRPr>
          </a:p>
          <a:p>
            <a:pPr>
              <a:lnSpc>
                <a:spcPct val="150000"/>
              </a:lnSpc>
            </a:pPr>
            <a:r>
              <a:rPr lang="es-ES" sz="1100" b="1" dirty="0">
                <a:solidFill>
                  <a:srgbClr val="FFC652"/>
                </a:solidFill>
                <a:latin typeface="Josefin Sans" pitchFamily="2" charset="0"/>
              </a:rPr>
              <a:t>APOYO AL APRENDIZAJE DE ADULTOS</a:t>
            </a:r>
          </a:p>
          <a:p>
            <a:pPr>
              <a:lnSpc>
                <a:spcPct val="150000"/>
              </a:lnSpc>
            </a:pPr>
            <a:r>
              <a:rPr lang="es-ES" sz="1100" dirty="0">
                <a:latin typeface="Josefin Sans" pitchFamily="2" charset="0"/>
              </a:rPr>
              <a:t>Este proyecto apoya el aprendizaje de los adultos, ya que las personas fueron educadas en los equipos de radio: micro, auriculares, máquinas.</a:t>
            </a:r>
          </a:p>
          <a:p>
            <a:pPr>
              <a:lnSpc>
                <a:spcPct val="150000"/>
              </a:lnSpc>
            </a:pPr>
            <a:endParaRPr lang="en-GB" sz="1200" b="1" dirty="0">
              <a:latin typeface="Josefin Sans" pitchFamily="2" charset="0"/>
            </a:endParaRPr>
          </a:p>
          <a:p>
            <a:pPr>
              <a:lnSpc>
                <a:spcPct val="150000"/>
              </a:lnSpc>
            </a:pPr>
            <a:r>
              <a:rPr lang="es-ES" sz="1200" b="1" dirty="0">
                <a:solidFill>
                  <a:srgbClr val="FFC652"/>
                </a:solidFill>
                <a:latin typeface="Josefin Sans" pitchFamily="2" charset="0"/>
              </a:rPr>
              <a:t>¿CÓMO SE FINANCIA LA ORGANIZACIÓN?</a:t>
            </a:r>
          </a:p>
          <a:p>
            <a:pPr>
              <a:lnSpc>
                <a:spcPct val="150000"/>
              </a:lnSpc>
            </a:pPr>
            <a:r>
              <a:rPr lang="es-ES" sz="1200" dirty="0">
                <a:latin typeface="Josefin Sans" pitchFamily="2" charset="0"/>
              </a:rPr>
              <a:t>A través de la </a:t>
            </a:r>
            <a:r>
              <a:rPr lang="es-ES" sz="1200" dirty="0" err="1">
                <a:latin typeface="Josefin Sans" pitchFamily="2" charset="0"/>
              </a:rPr>
              <a:t>Association</a:t>
            </a:r>
            <a:r>
              <a:rPr lang="es-ES" sz="1200" dirty="0">
                <a:latin typeface="Josefin Sans" pitchFamily="2" charset="0"/>
              </a:rPr>
              <a:t> du Lien </a:t>
            </a:r>
            <a:r>
              <a:rPr lang="es-ES" sz="1200" dirty="0" err="1">
                <a:latin typeface="Josefin Sans" pitchFamily="2" charset="0"/>
              </a:rPr>
              <a:t>Interculturel</a:t>
            </a:r>
            <a:r>
              <a:rPr lang="es-ES" sz="1200" dirty="0">
                <a:latin typeface="Josefin Sans" pitchFamily="2" charset="0"/>
              </a:rPr>
              <a:t> </a:t>
            </a:r>
            <a:r>
              <a:rPr lang="es-ES" sz="1200" dirty="0" err="1">
                <a:latin typeface="Josefin Sans" pitchFamily="2" charset="0"/>
              </a:rPr>
              <a:t>Familial</a:t>
            </a:r>
            <a:r>
              <a:rPr lang="es-ES" sz="1200" dirty="0">
                <a:latin typeface="Josefin Sans" pitchFamily="2" charset="0"/>
              </a:rPr>
              <a:t> et Social</a:t>
            </a:r>
          </a:p>
          <a:p>
            <a:pPr>
              <a:lnSpc>
                <a:spcPct val="150000"/>
              </a:lnSpc>
            </a:pPr>
            <a:endParaRPr lang="es-ES" sz="1200" b="1" dirty="0">
              <a:latin typeface="Josefin Sans" pitchFamily="2" charset="0"/>
            </a:endParaRPr>
          </a:p>
          <a:p>
            <a:pPr>
              <a:lnSpc>
                <a:spcPct val="150000"/>
              </a:lnSpc>
            </a:pPr>
            <a:r>
              <a:rPr lang="es-ES" sz="1200" b="1" dirty="0">
                <a:solidFill>
                  <a:srgbClr val="FFC652"/>
                </a:solidFill>
                <a:latin typeface="Josefin Sans" pitchFamily="2" charset="0"/>
              </a:rPr>
              <a:t>¿CÓMO FUNCIONA EL PROCESO DE RECOMENDACIÓN?</a:t>
            </a:r>
          </a:p>
          <a:p>
            <a:pPr>
              <a:lnSpc>
                <a:spcPct val="150000"/>
              </a:lnSpc>
            </a:pPr>
            <a:r>
              <a:rPr lang="es-ES" sz="1200" dirty="0">
                <a:latin typeface="Josefin Sans" pitchFamily="2" charset="0"/>
              </a:rPr>
              <a:t>No es necesario derivar a nadie. Este proyecto es una asociación entre individuos, facilitada por las escuelas y las residencias de ancianos. </a:t>
            </a:r>
          </a:p>
          <a:p>
            <a:pPr>
              <a:lnSpc>
                <a:spcPct val="150000"/>
              </a:lnSpc>
            </a:pPr>
            <a:endParaRPr lang="es-ES" sz="1200" b="1" dirty="0">
              <a:latin typeface="Josefin Sans" pitchFamily="2" charset="0"/>
            </a:endParaRPr>
          </a:p>
          <a:p>
            <a:pPr>
              <a:lnSpc>
                <a:spcPct val="150000"/>
              </a:lnSpc>
            </a:pPr>
            <a:r>
              <a:rPr lang="es-ES" sz="1200" b="1" dirty="0">
                <a:solidFill>
                  <a:srgbClr val="FFC652"/>
                </a:solidFill>
                <a:latin typeface="Josefin Sans" pitchFamily="2" charset="0"/>
              </a:rPr>
              <a:t>OPORTUNIDADES DE REPETICIÓN</a:t>
            </a:r>
          </a:p>
          <a:p>
            <a:pPr>
              <a:lnSpc>
                <a:spcPct val="150000"/>
              </a:lnSpc>
            </a:pPr>
            <a:r>
              <a:rPr lang="es-ES" sz="1200" dirty="0">
                <a:latin typeface="Josefin Sans" pitchFamily="2" charset="0"/>
              </a:rPr>
              <a:t>Este proyecto se ha repetido varias veces con el mismo socio cultural. Podría reproducirse fácilmente en cualquier lugar donde exista la posibilidad de colaboración entre una escuela, una residencia de ancianos y un centro con equipo de grabación. </a:t>
            </a:r>
          </a:p>
          <a:p>
            <a:pPr>
              <a:lnSpc>
                <a:spcPct val="150000"/>
              </a:lnSpc>
            </a:pPr>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81</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810804" y="1130451"/>
            <a:ext cx="675506" cy="534136"/>
            <a:chOff x="3876152"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sp>
        <p:nvSpPr>
          <p:cNvPr id="2" name="Ribbon: Curved and Tilted Up 1">
            <a:extLst>
              <a:ext uri="{FF2B5EF4-FFF2-40B4-BE49-F238E27FC236}">
                <a16:creationId xmlns:a16="http://schemas.microsoft.com/office/drawing/2014/main" id="{D3DB8BD6-F4E4-5D54-6DAE-A5A954A204C2}"/>
              </a:ext>
            </a:extLst>
          </p:cNvPr>
          <p:cNvSpPr/>
          <p:nvPr/>
        </p:nvSpPr>
        <p:spPr>
          <a:xfrm>
            <a:off x="313754" y="321745"/>
            <a:ext cx="3599491" cy="996067"/>
          </a:xfrm>
          <a:prstGeom prst="ellipseRibbon2">
            <a:avLst>
              <a:gd name="adj1" fmla="val 30450"/>
              <a:gd name="adj2" fmla="val 50000"/>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AD6EA8E-D65D-9E17-819B-E28C3A1F1D88}"/>
              </a:ext>
            </a:extLst>
          </p:cNvPr>
          <p:cNvSpPr txBox="1"/>
          <p:nvPr/>
        </p:nvSpPr>
        <p:spPr>
          <a:xfrm>
            <a:off x="1210235" y="570490"/>
            <a:ext cx="1936377" cy="369332"/>
          </a:xfrm>
          <a:prstGeom prst="rect">
            <a:avLst/>
          </a:prstGeom>
          <a:noFill/>
        </p:spPr>
        <p:txBody>
          <a:bodyPr wrap="square" rtlCol="0">
            <a:spAutoFit/>
          </a:bodyPr>
          <a:lstStyle/>
          <a:p>
            <a:pPr algn="ctr"/>
            <a:r>
              <a:rPr lang="en-GB" b="1" dirty="0" err="1">
                <a:solidFill>
                  <a:schemeClr val="bg1"/>
                </a:solidFill>
                <a:latin typeface="Amatic SC" panose="00000500000000000000" pitchFamily="2" charset="-79"/>
                <a:cs typeface="Amatic SC" panose="00000500000000000000" pitchFamily="2" charset="-79"/>
              </a:rPr>
              <a:t>Ejemplo</a:t>
            </a:r>
            <a:r>
              <a:rPr lang="en-GB" b="1" dirty="0">
                <a:solidFill>
                  <a:schemeClr val="bg1"/>
                </a:solidFill>
                <a:latin typeface="Amatic SC" panose="00000500000000000000" pitchFamily="2" charset="-79"/>
                <a:cs typeface="Amatic SC" panose="00000500000000000000" pitchFamily="2" charset="-79"/>
              </a:rPr>
              <a:t> de </a:t>
            </a:r>
            <a:r>
              <a:rPr lang="en-GB" b="1" dirty="0" err="1">
                <a:solidFill>
                  <a:schemeClr val="bg1"/>
                </a:solidFill>
                <a:latin typeface="Amatic SC" panose="00000500000000000000" pitchFamily="2" charset="-79"/>
                <a:cs typeface="Amatic SC" panose="00000500000000000000" pitchFamily="2" charset="-79"/>
              </a:rPr>
              <a:t>coproducción</a:t>
            </a:r>
            <a:endParaRPr lang="en-GB" b="1" dirty="0">
              <a:solidFill>
                <a:schemeClr val="bg1"/>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7801913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3991304" y="674754"/>
            <a:ext cx="2542282" cy="683608"/>
          </a:xfrm>
        </p:spPr>
        <p:txBody>
          <a:bodyPr/>
          <a:lstStyle/>
          <a:p>
            <a:pPr algn="ctr"/>
            <a:r>
              <a:rPr lang="en-IE" dirty="0"/>
              <a:t>GIVMED - medicine donation service</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323186" y="1425809"/>
            <a:ext cx="11510748" cy="4824881"/>
          </a:xfrm>
        </p:spPr>
        <p:txBody>
          <a:bodyPr/>
          <a:lstStyle/>
          <a:p>
            <a:r>
              <a:rPr lang="en-GB" sz="1200" b="1" dirty="0">
                <a:solidFill>
                  <a:srgbClr val="FFC652"/>
                </a:solidFill>
                <a:latin typeface="Josefin Sans" pitchFamily="2" charset="0"/>
              </a:rPr>
              <a:t>ACERCA DE:  </a:t>
            </a:r>
            <a:endParaRPr lang="en-IE" sz="1200" dirty="0">
              <a:solidFill>
                <a:srgbClr val="FFC652"/>
              </a:solidFill>
              <a:latin typeface="Josefin Sans" pitchFamily="2" charset="0"/>
            </a:endParaRPr>
          </a:p>
          <a:p>
            <a:r>
              <a:rPr lang="es-ES" sz="1100" dirty="0">
                <a:latin typeface="Josefin Sans" pitchFamily="2" charset="0"/>
              </a:rPr>
              <a:t>GIVMED tiene su sede en Atenas, Grecia.  GIVMED es una organización sin ánimo de lucro cuyo objetivo es facilitar el acceso a los medicamentos para todos.  Las personas pueden donar de forma fácil y rápida los medicamentos que ya no necesitan a farmacias sociales, residencias de ancianos y otras entidades de beneficio público. Estos medicamentos se suministran a personas que los necesitan pero que no pueden acceder a ellos de otro modo: grupos como los pobres, los ancianos, los refugiados y otras personas con acceso limitado o nulo a los medicamentos.</a:t>
            </a:r>
            <a:endParaRPr lang="en-IE" sz="1100" dirty="0">
              <a:latin typeface="Josefin Sans" pitchFamily="2" charset="0"/>
            </a:endParaRPr>
          </a:p>
          <a:p>
            <a:pPr>
              <a:lnSpc>
                <a:spcPct val="150000"/>
              </a:lnSpc>
            </a:pPr>
            <a:r>
              <a:rPr lang="en-IE" sz="1100" dirty="0">
                <a:latin typeface="Josefin Sans" pitchFamily="2" charset="0"/>
              </a:rPr>
              <a:t>Para </a:t>
            </a:r>
            <a:r>
              <a:rPr lang="en-IE" sz="1100" dirty="0" err="1">
                <a:latin typeface="Josefin Sans" pitchFamily="2" charset="0"/>
              </a:rPr>
              <a:t>más</a:t>
            </a:r>
            <a:r>
              <a:rPr lang="en-IE" sz="1100" dirty="0">
                <a:latin typeface="Josefin Sans" pitchFamily="2" charset="0"/>
              </a:rPr>
              <a:t> </a:t>
            </a:r>
            <a:r>
              <a:rPr lang="en-IE" sz="1100" dirty="0" err="1">
                <a:latin typeface="Josefin Sans" pitchFamily="2" charset="0"/>
              </a:rPr>
              <a:t>información</a:t>
            </a:r>
            <a:r>
              <a:rPr lang="en-IE" sz="1100" dirty="0">
                <a:latin typeface="Josefin Sans" pitchFamily="2" charset="0"/>
              </a:rPr>
              <a:t> </a:t>
            </a:r>
            <a:r>
              <a:rPr lang="en-IE" sz="1100" dirty="0">
                <a:solidFill>
                  <a:schemeClr val="tx1"/>
                </a:solidFill>
                <a:latin typeface="Josefin Sans" pitchFamily="2" charset="0"/>
                <a:hlinkClick r:id="rId2">
                  <a:extLst>
                    <a:ext uri="{A12FA001-AC4F-418D-AE19-62706E023703}">
                      <ahyp:hlinkClr xmlns:ahyp="http://schemas.microsoft.com/office/drawing/2018/hyperlinkcolor" val="tx"/>
                    </a:ext>
                  </a:extLst>
                </a:hlinkClick>
              </a:rPr>
              <a:t>https://givmed.org/en/</a:t>
            </a:r>
            <a:r>
              <a:rPr lang="en-IE" sz="1100" dirty="0">
                <a:solidFill>
                  <a:schemeClr val="tx1"/>
                </a:solidFill>
                <a:latin typeface="Josefin Sans" pitchFamily="2" charset="0"/>
              </a:rPr>
              <a:t> </a:t>
            </a:r>
          </a:p>
          <a:p>
            <a:pPr>
              <a:lnSpc>
                <a:spcPct val="150000"/>
              </a:lnSpc>
            </a:pPr>
            <a:r>
              <a:rPr lang="en-GB" sz="1100" dirty="0">
                <a:latin typeface="Josefin Sans" pitchFamily="2" charset="0"/>
              </a:rPr>
              <a:t> </a:t>
            </a:r>
            <a:endParaRPr lang="en-IE" sz="1100" dirty="0">
              <a:latin typeface="Josefin Sans" pitchFamily="2" charset="0"/>
            </a:endParaRPr>
          </a:p>
          <a:p>
            <a:pPr algn="l">
              <a:lnSpc>
                <a:spcPct val="150000"/>
              </a:lnSpc>
            </a:pPr>
            <a:r>
              <a:rPr lang="es-ES" sz="1100" b="1" dirty="0">
                <a:solidFill>
                  <a:srgbClr val="FFC652"/>
                </a:solidFill>
                <a:latin typeface="Josefin Sans" pitchFamily="2" charset="0"/>
              </a:rPr>
              <a:t>APOYAR EL APRENDIZAJE DE LOS ADULTOS</a:t>
            </a:r>
          </a:p>
          <a:p>
            <a:pPr algn="l">
              <a:lnSpc>
                <a:spcPct val="150000"/>
              </a:lnSpc>
            </a:pPr>
            <a:r>
              <a:rPr lang="es-ES" sz="1100" dirty="0">
                <a:latin typeface="Josefin Sans" pitchFamily="2" charset="0"/>
              </a:rPr>
              <a:t>El objetivo del proyecto es la información sobre el derecho a la salud, la mejora de la alfabetización médica y el cumplimiento del tratamiento. La parte de GIVMED como organismo ejecutor es la administración del proyecto y la realización de métodos de información y empoderamiento.  La parte del Instituto de Medicina Social y Preventiva, como socio, consiste en desarrollar el material informativo y educativo y participar en la formación de los profesionales sanitarios.</a:t>
            </a:r>
            <a:endParaRPr lang="en-US" sz="1100" b="1" dirty="0">
              <a:latin typeface="Josefin Sans" pitchFamily="2" charset="0"/>
            </a:endParaRPr>
          </a:p>
          <a:p>
            <a:pPr>
              <a:lnSpc>
                <a:spcPct val="150000"/>
              </a:lnSpc>
            </a:pPr>
            <a:r>
              <a:rPr lang="es-ES" sz="1100" b="1" dirty="0">
                <a:solidFill>
                  <a:srgbClr val="FFC652"/>
                </a:solidFill>
                <a:latin typeface="Josefin Sans" pitchFamily="2" charset="0"/>
              </a:rPr>
              <a:t>APOYO A LA SALUD, EL BIENESTAR Y LA NUTRICIÓN</a:t>
            </a:r>
          </a:p>
          <a:p>
            <a:pPr>
              <a:lnSpc>
                <a:spcPct val="150000"/>
              </a:lnSpc>
            </a:pPr>
            <a:r>
              <a:rPr lang="es-ES" sz="1100" dirty="0">
                <a:latin typeface="Josefin Sans" pitchFamily="2" charset="0"/>
              </a:rPr>
              <a:t>Este proyecto ayuda a las personas vulnerables a acceder a los medicamentos esenciales y, por tanto, a mejorar considerablemente su salud. </a:t>
            </a:r>
          </a:p>
          <a:p>
            <a:pPr>
              <a:lnSpc>
                <a:spcPct val="150000"/>
              </a:lnSpc>
            </a:pPr>
            <a:r>
              <a:rPr lang="es-ES" sz="1100" dirty="0">
                <a:latin typeface="Josefin Sans" pitchFamily="2" charset="0"/>
              </a:rPr>
              <a:t>El objetivo del proyecto es capacitar a los grupos socialmente vulnerables sobre las siguientes bases :</a:t>
            </a:r>
          </a:p>
          <a:p>
            <a:pPr marL="171450" indent="-171450">
              <a:lnSpc>
                <a:spcPct val="150000"/>
              </a:lnSpc>
              <a:buFont typeface="Arial" panose="020B0604020202020204" pitchFamily="34" charset="0"/>
              <a:buChar char="•"/>
            </a:pPr>
            <a:r>
              <a:rPr lang="es-ES" sz="1100" dirty="0">
                <a:latin typeface="Josefin Sans" pitchFamily="2" charset="0"/>
              </a:rPr>
              <a:t>Informarles de sus derechos en materia de asistencia sanitaria.</a:t>
            </a:r>
          </a:p>
          <a:p>
            <a:pPr marL="171450" indent="-171450">
              <a:lnSpc>
                <a:spcPct val="150000"/>
              </a:lnSpc>
              <a:buFont typeface="Arial" panose="020B0604020202020204" pitchFamily="34" charset="0"/>
              <a:buChar char="•"/>
            </a:pPr>
            <a:r>
              <a:rPr lang="es-ES" sz="1100" dirty="0">
                <a:latin typeface="Josefin Sans" pitchFamily="2" charset="0"/>
              </a:rPr>
              <a:t>Educarles en el manejo de los medicamentos y en el cumplimiento de la medicación.</a:t>
            </a:r>
          </a:p>
          <a:p>
            <a:pPr marL="171450" indent="-171450">
              <a:lnSpc>
                <a:spcPct val="150000"/>
              </a:lnSpc>
              <a:buFont typeface="Arial" panose="020B0604020202020204" pitchFamily="34" charset="0"/>
              <a:buChar char="•"/>
            </a:pPr>
            <a:r>
              <a:rPr lang="es-ES" sz="1100" dirty="0">
                <a:latin typeface="Josefin Sans" pitchFamily="2" charset="0"/>
              </a:rPr>
              <a:t>Facilitarles el acceso a los medicamentos que necesitan a través de una aplicación específica para smartphones.</a:t>
            </a:r>
          </a:p>
          <a:p>
            <a:pPr>
              <a:lnSpc>
                <a:spcPct val="150000"/>
              </a:lnSpc>
            </a:pPr>
            <a:r>
              <a:rPr lang="es-ES" sz="1100" b="1" dirty="0">
                <a:solidFill>
                  <a:srgbClr val="FFC652"/>
                </a:solidFill>
                <a:latin typeface="Josefin Sans" pitchFamily="2" charset="0"/>
              </a:rPr>
              <a:t>¿CÓMO SE FINANCIA LA ORGANIZACIÓN? </a:t>
            </a:r>
          </a:p>
          <a:p>
            <a:pPr>
              <a:lnSpc>
                <a:spcPct val="150000"/>
              </a:lnSpc>
            </a:pPr>
            <a:endParaRPr lang="en-US" sz="1100" b="1" dirty="0">
              <a:latin typeface="Josefin Sans" pitchFamily="2" charset="0"/>
            </a:endParaRPr>
          </a:p>
          <a:p>
            <a:pPr>
              <a:lnSpc>
                <a:spcPct val="150000"/>
              </a:lnSpc>
            </a:pPr>
            <a:r>
              <a:rPr lang="es-ES" sz="1100" b="1" dirty="0">
                <a:solidFill>
                  <a:srgbClr val="FFC652"/>
                </a:solidFill>
                <a:latin typeface="Josefin Sans" pitchFamily="2" charset="0"/>
              </a:rPr>
              <a:t>¿CÓMO FUNCIONA EL PROCESO DE DERIVACIÓN?</a:t>
            </a:r>
          </a:p>
          <a:p>
            <a:pPr>
              <a:lnSpc>
                <a:spcPct val="150000"/>
              </a:lnSpc>
            </a:pPr>
            <a:r>
              <a:rPr lang="es-ES" sz="1100" dirty="0">
                <a:latin typeface="Josefin Sans" pitchFamily="2" charset="0"/>
              </a:rPr>
              <a:t>El programa </a:t>
            </a:r>
            <a:r>
              <a:rPr lang="es-ES" sz="1100" dirty="0" err="1">
                <a:latin typeface="Josefin Sans" pitchFamily="2" charset="0"/>
              </a:rPr>
              <a:t>MEDforNGOs</a:t>
            </a:r>
            <a:r>
              <a:rPr lang="es-ES" sz="1100" dirty="0">
                <a:latin typeface="Josefin Sans" pitchFamily="2" charset="0"/>
              </a:rPr>
              <a:t>, está dirigido exclusivamente a entidades benéficas.  A través del software homónimo específico </a:t>
            </a:r>
            <a:r>
              <a:rPr lang="es-ES" sz="1100" dirty="0" err="1">
                <a:latin typeface="Josefin Sans" pitchFamily="2" charset="0"/>
              </a:rPr>
              <a:t>MEDforNGOs</a:t>
            </a:r>
            <a:r>
              <a:rPr lang="es-ES" sz="1100" dirty="0">
                <a:latin typeface="Josefin Sans" pitchFamily="2" charset="0"/>
              </a:rPr>
              <a:t> que ha sido desarrollado por GIVMED, las entidades de utilidad pública pueden registrar sus necesidades de medicamentos y sus excedentes de medicamentos que desean donar. En consecuencia, la información se difunde automáticamente a todas las entidades benéficas de nuestra red y GIVMED coordina todo el proceso de donación.</a:t>
            </a:r>
            <a:endParaRPr lang="es-ES" sz="1100" b="1" dirty="0">
              <a:latin typeface="Josefin Sans" pitchFamily="2" charset="0"/>
            </a:endParaRPr>
          </a:p>
          <a:p>
            <a:pPr>
              <a:lnSpc>
                <a:spcPct val="150000"/>
              </a:lnSpc>
            </a:pPr>
            <a:r>
              <a:rPr lang="es-ES" sz="1100" b="1" dirty="0">
                <a:solidFill>
                  <a:srgbClr val="FFC652"/>
                </a:solidFill>
                <a:latin typeface="Josefin Sans" pitchFamily="2" charset="0"/>
              </a:rPr>
              <a:t>OPORTUNIDADES DE RÉPLICA</a:t>
            </a:r>
          </a:p>
          <a:p>
            <a:pPr>
              <a:lnSpc>
                <a:spcPct val="150000"/>
              </a:lnSpc>
            </a:pPr>
            <a:r>
              <a:rPr lang="es-ES" sz="1100" dirty="0">
                <a:latin typeface="Josefin Sans" pitchFamily="2" charset="0"/>
              </a:rPr>
              <a:t>Las organizaciones podrían trabajar con las farmacias y los hospitales para conocer sus </a:t>
            </a:r>
            <a:r>
              <a:rPr lang="es-ES" sz="1100" dirty="0" err="1">
                <a:latin typeface="Josefin Sans" pitchFamily="2" charset="0"/>
              </a:rPr>
              <a:t>necesidadeZs</a:t>
            </a:r>
            <a:r>
              <a:rPr lang="es-ES" sz="1100" dirty="0">
                <a:latin typeface="Josefin Sans" pitchFamily="2" charset="0"/>
              </a:rPr>
              <a:t> de medicamentos. Se crearán lugares donde se recojan los medicamentos y, según las necesidades que existan, se repartirán en consecuencia.</a:t>
            </a:r>
          </a:p>
          <a:p>
            <a:endParaRPr lang="en-GB" sz="770" b="1"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82</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295904" y="136809"/>
            <a:ext cx="675506" cy="812305"/>
            <a:chOff x="3876152" y="3207010"/>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4" y="3207010"/>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sp>
        <p:nvSpPr>
          <p:cNvPr id="11" name="Ribbon: Curved and Tilted Up 10">
            <a:extLst>
              <a:ext uri="{FF2B5EF4-FFF2-40B4-BE49-F238E27FC236}">
                <a16:creationId xmlns:a16="http://schemas.microsoft.com/office/drawing/2014/main" id="{6BD77DFB-A803-D27F-D245-9ECAD566082C}"/>
              </a:ext>
            </a:extLst>
          </p:cNvPr>
          <p:cNvSpPr/>
          <p:nvPr/>
        </p:nvSpPr>
        <p:spPr>
          <a:xfrm>
            <a:off x="323186" y="211539"/>
            <a:ext cx="3599491" cy="798545"/>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1A63B0F-D4AD-A9F5-34D1-D859A5687301}"/>
              </a:ext>
            </a:extLst>
          </p:cNvPr>
          <p:cNvSpPr txBox="1"/>
          <p:nvPr/>
        </p:nvSpPr>
        <p:spPr>
          <a:xfrm>
            <a:off x="1229360" y="268756"/>
            <a:ext cx="1867592" cy="369332"/>
          </a:xfrm>
          <a:prstGeom prst="rect">
            <a:avLst/>
          </a:prstGeom>
          <a:noFill/>
        </p:spPr>
        <p:txBody>
          <a:bodyPr wrap="square" rtlCol="0">
            <a:spAutoFit/>
          </a:bodyPr>
          <a:lstStyle/>
          <a:p>
            <a:pPr algn="ctr"/>
            <a:r>
              <a:rPr lang="en-GB" b="1" dirty="0" err="1">
                <a:solidFill>
                  <a:schemeClr val="bg1"/>
                </a:solidFill>
                <a:latin typeface="Amatic SC" panose="00000500000000000000" pitchFamily="2" charset="-79"/>
                <a:cs typeface="Amatic SC" panose="00000500000000000000" pitchFamily="2" charset="-79"/>
              </a:rPr>
              <a:t>Ejemplo</a:t>
            </a:r>
            <a:r>
              <a:rPr lang="en-GB" b="1" dirty="0">
                <a:solidFill>
                  <a:schemeClr val="bg1"/>
                </a:solidFill>
                <a:latin typeface="Amatic SC" panose="00000500000000000000" pitchFamily="2" charset="-79"/>
                <a:cs typeface="Amatic SC" panose="00000500000000000000" pitchFamily="2" charset="-79"/>
              </a:rPr>
              <a:t> de </a:t>
            </a:r>
            <a:r>
              <a:rPr lang="en-GB" b="1" dirty="0" err="1">
                <a:solidFill>
                  <a:schemeClr val="bg1"/>
                </a:solidFill>
                <a:latin typeface="Amatic SC" panose="00000500000000000000" pitchFamily="2" charset="-79"/>
                <a:cs typeface="Amatic SC" panose="00000500000000000000" pitchFamily="2" charset="-79"/>
              </a:rPr>
              <a:t>coproducción</a:t>
            </a:r>
            <a:endParaRPr lang="en-GB" b="1" dirty="0">
              <a:solidFill>
                <a:schemeClr val="bg1"/>
              </a:solidFill>
              <a:latin typeface="Amatic SC" panose="00000500000000000000" pitchFamily="2" charset="-79"/>
              <a:cs typeface="Amatic SC" panose="00000500000000000000" pitchFamily="2" charset="-79"/>
            </a:endParaRPr>
          </a:p>
        </p:txBody>
      </p:sp>
      <p:pic>
        <p:nvPicPr>
          <p:cNvPr id="12" name="Picture Placeholder 3">
            <a:extLst>
              <a:ext uri="{FF2B5EF4-FFF2-40B4-BE49-F238E27FC236}">
                <a16:creationId xmlns:a16="http://schemas.microsoft.com/office/drawing/2014/main" id="{DF93E33C-31D2-8A78-9F08-ED03827BFA73}"/>
              </a:ext>
            </a:extLst>
          </p:cNvPr>
          <p:cNvPicPr>
            <a:picLocks noGrp="1" noChangeAspect="1"/>
          </p:cNvPicPr>
          <p:nvPr>
            <p:ph type="pic" sz="quarter" idx="34"/>
          </p:nvPr>
        </p:nvPicPr>
        <p:blipFill rotWithShape="1">
          <a:blip r:embed="rId3" cstate="screen">
            <a:extLst>
              <a:ext uri="{28A0092B-C50C-407E-A947-70E740481C1C}">
                <a14:useLocalDpi xmlns:a14="http://schemas.microsoft.com/office/drawing/2010/main"/>
              </a:ext>
            </a:extLst>
          </a:blip>
          <a:srcRect t="34099"/>
          <a:stretch/>
        </p:blipFill>
        <p:spPr>
          <a:xfrm>
            <a:off x="8107782" y="268755"/>
            <a:ext cx="4084217" cy="1089607"/>
          </a:xfrm>
        </p:spPr>
      </p:pic>
      <p:pic>
        <p:nvPicPr>
          <p:cNvPr id="10" name="Εικόνα 1"/>
          <p:cNvPicPr/>
          <p:nvPr/>
        </p:nvPicPr>
        <p:blipFill>
          <a:blip r:embed="rId4">
            <a:extLst>
              <a:ext uri="{28A0092B-C50C-407E-A947-70E740481C1C}">
                <a14:useLocalDpi xmlns:a14="http://schemas.microsoft.com/office/drawing/2010/main" val="0"/>
              </a:ext>
            </a:extLst>
          </a:blip>
          <a:srcRect/>
          <a:stretch>
            <a:fillRect/>
          </a:stretch>
        </p:blipFill>
        <p:spPr bwMode="auto">
          <a:xfrm>
            <a:off x="10157009" y="2529404"/>
            <a:ext cx="1305706" cy="899596"/>
          </a:xfrm>
          <a:prstGeom prst="rect">
            <a:avLst/>
          </a:prstGeom>
          <a:noFill/>
          <a:ln>
            <a:noFill/>
          </a:ln>
        </p:spPr>
      </p:pic>
    </p:spTree>
    <p:extLst>
      <p:ext uri="{BB962C8B-B14F-4D97-AF65-F5344CB8AC3E}">
        <p14:creationId xmlns:p14="http://schemas.microsoft.com/office/powerpoint/2010/main" val="2873373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Logo&#10;&#10;Description automatically generated"/>
          <p:cNvPicPr>
            <a:picLocks noGrp="1"/>
          </p:cNvPicPr>
          <p:nvPr>
            <p:ph type="pic" sz="quarter" idx="34"/>
          </p:nvPr>
        </p:nvPicPr>
        <p:blipFill>
          <a:blip r:embed="rId2">
            <a:extLst>
              <a:ext uri="{28A0092B-C50C-407E-A947-70E740481C1C}">
                <a14:useLocalDpi xmlns:a14="http://schemas.microsoft.com/office/drawing/2010/main" val="0"/>
              </a:ext>
            </a:extLst>
          </a:blip>
          <a:srcRect t="4620" b="4620"/>
          <a:stretch>
            <a:fillRect/>
          </a:stretch>
        </p:blipFill>
        <p:spPr>
          <a:xfrm>
            <a:off x="8163016" y="299481"/>
            <a:ext cx="4028984" cy="972589"/>
          </a:xfrm>
          <a:prstGeom prst="rect">
            <a:avLst/>
          </a:prstGeo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64812" y="819610"/>
            <a:ext cx="9626028" cy="298753"/>
          </a:xfrm>
        </p:spPr>
        <p:txBody>
          <a:bodyPr/>
          <a:lstStyle/>
          <a:p>
            <a:r>
              <a:rPr lang="en-IE" dirty="0"/>
              <a:t>				Roscommon Sports Partnership</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243840" y="1271028"/>
            <a:ext cx="11551919" cy="5151942"/>
          </a:xfrm>
        </p:spPr>
        <p:txBody>
          <a:bodyPr/>
          <a:lstStyle/>
          <a:p>
            <a:pPr>
              <a:lnSpc>
                <a:spcPct val="150000"/>
              </a:lnSpc>
            </a:pPr>
            <a:r>
              <a:rPr lang="en-GB" sz="1000" b="1" dirty="0">
                <a:solidFill>
                  <a:srgbClr val="FFC652"/>
                </a:solidFill>
                <a:latin typeface="Josefin Sans" pitchFamily="2" charset="0"/>
              </a:rPr>
              <a:t>ACERCA DE: </a:t>
            </a:r>
            <a:r>
              <a:rPr lang="en-GB" sz="1100" b="1" dirty="0">
                <a:solidFill>
                  <a:srgbClr val="FFC652"/>
                </a:solidFill>
              </a:rPr>
              <a:t>  </a:t>
            </a:r>
            <a:endParaRPr lang="en-IE" sz="1100" dirty="0">
              <a:solidFill>
                <a:srgbClr val="FFC652"/>
              </a:solidFill>
            </a:endParaRPr>
          </a:p>
          <a:p>
            <a:r>
              <a:rPr lang="es-ES" sz="1000" dirty="0">
                <a:latin typeface="Josefin Sans" pitchFamily="2" charset="0"/>
              </a:rPr>
              <a:t>La Asociación Deportiva de Roscommon fue una de las primeras Asociaciones Deportivas establecidas cuando se inauguró en 2002. Existen 29 Asociaciones Deportivas Locales en Irlanda, como parte de una estructura nacional para coordinar y promover el desarrollo del deporte y la actividad física a nivel local. Estas LSP llevan a cabo una amplia gama de acciones con el objetivo de aumentar los niveles de participación en el deporte y la actividad física en sus comunidades locales. </a:t>
            </a:r>
          </a:p>
          <a:p>
            <a:br>
              <a:rPr lang="en-GB" sz="1200" dirty="0"/>
            </a:br>
            <a:r>
              <a:rPr lang="en-GB" sz="1000" dirty="0">
                <a:latin typeface="Josefin Sans" pitchFamily="2" charset="0"/>
              </a:rPr>
              <a:t>Para </a:t>
            </a:r>
            <a:r>
              <a:rPr lang="en-GB" sz="1000" dirty="0" err="1">
                <a:latin typeface="Josefin Sans" pitchFamily="2" charset="0"/>
              </a:rPr>
              <a:t>más</a:t>
            </a:r>
            <a:r>
              <a:rPr lang="en-GB" sz="1000" dirty="0">
                <a:latin typeface="Josefin Sans" pitchFamily="2" charset="0"/>
              </a:rPr>
              <a:t> </a:t>
            </a:r>
            <a:r>
              <a:rPr lang="en-GB" sz="1000" dirty="0" err="1">
                <a:latin typeface="Josefin Sans" pitchFamily="2" charset="0"/>
              </a:rPr>
              <a:t>información</a:t>
            </a:r>
            <a:r>
              <a:rPr lang="en-GB" sz="1200" dirty="0"/>
              <a:t>:</a:t>
            </a:r>
            <a:r>
              <a:rPr lang="en-GB" sz="10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 https://www.rosactive.org/</a:t>
            </a:r>
            <a:endParaRPr lang="en-IE" sz="1000" dirty="0">
              <a:solidFill>
                <a:schemeClr val="tx1"/>
              </a:solidFill>
              <a:latin typeface="Josefin Sans" pitchFamily="2" charset="0"/>
            </a:endParaRPr>
          </a:p>
          <a:p>
            <a:pPr>
              <a:lnSpc>
                <a:spcPct val="150000"/>
              </a:lnSpc>
            </a:pPr>
            <a:r>
              <a:rPr lang="en-GB" sz="1000" dirty="0">
                <a:latin typeface="Josefin Sans" pitchFamily="2" charset="0"/>
              </a:rPr>
              <a:t> </a:t>
            </a:r>
            <a:endParaRPr lang="en-IE" sz="1000" dirty="0">
              <a:latin typeface="Josefin Sans" pitchFamily="2" charset="0"/>
            </a:endParaRPr>
          </a:p>
          <a:p>
            <a:pPr algn="l">
              <a:lnSpc>
                <a:spcPct val="150000"/>
              </a:lnSpc>
            </a:pPr>
            <a:r>
              <a:rPr lang="es-ES" sz="1000" b="1" dirty="0">
                <a:solidFill>
                  <a:srgbClr val="FFC652"/>
                </a:solidFill>
                <a:latin typeface="Josefin Sans" pitchFamily="2" charset="0"/>
              </a:rPr>
              <a:t>APOYAR LA INCLUSIÓN Y LA CONEXIÓN SOCIAL</a:t>
            </a:r>
          </a:p>
          <a:p>
            <a:pPr algn="l">
              <a:lnSpc>
                <a:spcPct val="150000"/>
              </a:lnSpc>
            </a:pPr>
            <a:r>
              <a:rPr lang="es-ES" sz="1000" dirty="0">
                <a:latin typeface="Josefin Sans" pitchFamily="2" charset="0"/>
              </a:rPr>
              <a:t>Unirse a un equipo deportivo, a un grupo de ciclistas o a un grupo de senderistas ayuda a las personas a hacer amigos, a relacionarse con la gente y a socializar. Apoya la inclusión social al dirigirse a grupos de personas que sufren exclusión social.</a:t>
            </a:r>
            <a:endParaRPr lang="es-ES" sz="1000" b="1" dirty="0">
              <a:latin typeface="Josefin Sans" pitchFamily="2" charset="0"/>
            </a:endParaRPr>
          </a:p>
          <a:p>
            <a:pPr algn="l">
              <a:lnSpc>
                <a:spcPct val="150000"/>
              </a:lnSpc>
            </a:pPr>
            <a:r>
              <a:rPr lang="es-ES" sz="1000" b="1" dirty="0">
                <a:solidFill>
                  <a:srgbClr val="FFC652"/>
                </a:solidFill>
                <a:latin typeface="Josefin Sans" pitchFamily="2" charset="0"/>
              </a:rPr>
              <a:t>APOYO A LA SALUD, EL BIENESTAR Y LA NUTRICIÓN</a:t>
            </a:r>
          </a:p>
          <a:p>
            <a:pPr algn="l">
              <a:lnSpc>
                <a:spcPct val="150000"/>
              </a:lnSpc>
            </a:pPr>
            <a:r>
              <a:rPr lang="es-ES" sz="1000" dirty="0">
                <a:latin typeface="Josefin Sans" pitchFamily="2" charset="0"/>
              </a:rPr>
              <a:t>La asociación Roscommon </a:t>
            </a:r>
            <a:r>
              <a:rPr lang="es-ES" sz="1000" dirty="0" err="1">
                <a:latin typeface="Josefin Sans" pitchFamily="2" charset="0"/>
              </a:rPr>
              <a:t>Sports</a:t>
            </a:r>
            <a:r>
              <a:rPr lang="es-ES" sz="1000" dirty="0">
                <a:latin typeface="Josefin Sans" pitchFamily="2" charset="0"/>
              </a:rPr>
              <a:t> apoya la salud y el bienestar poniendo en contacto a las personas con los clubes y las actividades deportivas locales.</a:t>
            </a:r>
            <a:endParaRPr lang="en-GB" sz="1000" dirty="0">
              <a:latin typeface="Josefin Sans" pitchFamily="2" charset="0"/>
            </a:endParaRPr>
          </a:p>
          <a:p>
            <a:pPr algn="l">
              <a:lnSpc>
                <a:spcPct val="150000"/>
              </a:lnSpc>
            </a:pPr>
            <a:endParaRPr lang="en-US" sz="1000" b="1" dirty="0">
              <a:latin typeface="Josefin Sans" pitchFamily="2" charset="0"/>
            </a:endParaRPr>
          </a:p>
          <a:p>
            <a:pPr>
              <a:lnSpc>
                <a:spcPct val="150000"/>
              </a:lnSpc>
            </a:pPr>
            <a:r>
              <a:rPr lang="es-ES" sz="1000" b="1" dirty="0">
                <a:solidFill>
                  <a:srgbClr val="FFC652"/>
                </a:solidFill>
                <a:latin typeface="Josefin Sans" pitchFamily="2" charset="0"/>
              </a:rPr>
              <a:t>APOYO A LA ACTIVIDAD FÍSICA PARA MANTENERSE SANO</a:t>
            </a:r>
          </a:p>
          <a:p>
            <a:pPr>
              <a:lnSpc>
                <a:spcPct val="150000"/>
              </a:lnSpc>
            </a:pPr>
            <a:r>
              <a:rPr lang="es-ES" sz="1000" dirty="0">
                <a:latin typeface="Josefin Sans" pitchFamily="2" charset="0"/>
              </a:rPr>
              <a:t>La asociación Roscommon </a:t>
            </a:r>
            <a:r>
              <a:rPr lang="es-ES" sz="1000" dirty="0" err="1">
                <a:latin typeface="Josefin Sans" pitchFamily="2" charset="0"/>
              </a:rPr>
              <a:t>Sports</a:t>
            </a:r>
            <a:r>
              <a:rPr lang="es-ES" sz="1000" dirty="0">
                <a:latin typeface="Josefin Sans" pitchFamily="2" charset="0"/>
              </a:rPr>
              <a:t> apoya la actividad física poniendo en contacto a las personas con grupos que practican deportes y actividades físicas en la zona.</a:t>
            </a:r>
            <a:endParaRPr lang="es-ES" sz="1000" b="1" dirty="0">
              <a:latin typeface="Josefin Sans" pitchFamily="2" charset="0"/>
            </a:endParaRPr>
          </a:p>
          <a:p>
            <a:pPr>
              <a:lnSpc>
                <a:spcPct val="150000"/>
              </a:lnSpc>
            </a:pPr>
            <a:r>
              <a:rPr lang="es-ES" sz="1000" b="1" dirty="0">
                <a:solidFill>
                  <a:srgbClr val="FFC652"/>
                </a:solidFill>
                <a:latin typeface="Josefin Sans" pitchFamily="2" charset="0"/>
              </a:rPr>
              <a:t>APOYO AL APRENDIZAJE DE LOS ADULTOS</a:t>
            </a:r>
          </a:p>
          <a:p>
            <a:pPr>
              <a:lnSpc>
                <a:spcPct val="150000"/>
              </a:lnSpc>
            </a:pPr>
            <a:r>
              <a:rPr lang="es-ES" sz="1000" dirty="0">
                <a:latin typeface="Josefin Sans" pitchFamily="2" charset="0"/>
              </a:rPr>
              <a:t>Roscommon </a:t>
            </a:r>
            <a:r>
              <a:rPr lang="es-ES" sz="1000" dirty="0" err="1">
                <a:latin typeface="Josefin Sans" pitchFamily="2" charset="0"/>
              </a:rPr>
              <a:t>Sports</a:t>
            </a:r>
            <a:r>
              <a:rPr lang="es-ES" sz="1000" dirty="0">
                <a:latin typeface="Josefin Sans" pitchFamily="2" charset="0"/>
              </a:rPr>
              <a:t> </a:t>
            </a:r>
            <a:r>
              <a:rPr lang="es-ES" sz="1000" dirty="0" err="1">
                <a:latin typeface="Josefin Sans" pitchFamily="2" charset="0"/>
              </a:rPr>
              <a:t>Partnerships</a:t>
            </a:r>
            <a:r>
              <a:rPr lang="es-ES" sz="1000" dirty="0">
                <a:latin typeface="Josefin Sans" pitchFamily="2" charset="0"/>
              </a:rPr>
              <a:t> puede apoyar el aprendizaje de los adultos exponiéndolos a deportes o actividades que quizás no hayan probado antes.</a:t>
            </a:r>
            <a:endParaRPr lang="en-GB" sz="1000"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r>
              <a:rPr lang="es-ES" sz="1000" b="1" dirty="0">
                <a:solidFill>
                  <a:srgbClr val="FFC652"/>
                </a:solidFill>
                <a:latin typeface="Josefin Sans" pitchFamily="2" charset="0"/>
              </a:rPr>
              <a:t>¿CÓMO SE FINANCIA LA ORGANIZACIÓN?</a:t>
            </a:r>
          </a:p>
          <a:p>
            <a:pPr>
              <a:lnSpc>
                <a:spcPct val="150000"/>
              </a:lnSpc>
            </a:pPr>
            <a:r>
              <a:rPr lang="es-ES" sz="1000" dirty="0">
                <a:latin typeface="Josefin Sans" pitchFamily="2" charset="0"/>
              </a:rPr>
              <a:t>La organización está financiada por el Ministerio de Deportes del Gobierno de Irlanda</a:t>
            </a:r>
          </a:p>
          <a:p>
            <a:pPr>
              <a:lnSpc>
                <a:spcPct val="150000"/>
              </a:lnSpc>
            </a:pPr>
            <a:endParaRPr lang="es-ES" sz="1000" b="1" dirty="0">
              <a:latin typeface="Josefin Sans" pitchFamily="2" charset="0"/>
            </a:endParaRPr>
          </a:p>
          <a:p>
            <a:pPr>
              <a:lnSpc>
                <a:spcPct val="150000"/>
              </a:lnSpc>
            </a:pPr>
            <a:r>
              <a:rPr lang="es-ES" sz="1000" b="1" dirty="0">
                <a:solidFill>
                  <a:srgbClr val="FFC652"/>
                </a:solidFill>
                <a:latin typeface="Josefin Sans" pitchFamily="2" charset="0"/>
              </a:rPr>
              <a:t>¿CÓMO FUNCIONA EL PROCESO DE DERIVACIÓN?</a:t>
            </a:r>
          </a:p>
          <a:p>
            <a:pPr>
              <a:lnSpc>
                <a:spcPct val="150000"/>
              </a:lnSpc>
            </a:pPr>
            <a:r>
              <a:rPr lang="es-ES" sz="1000" dirty="0">
                <a:latin typeface="Josefin Sans" pitchFamily="2" charset="0"/>
              </a:rPr>
              <a:t>El coordinador de prescripción social pone en contacto a las personas con actividades deportivas locales adecuadas a través de la asociación Roscommon </a:t>
            </a:r>
            <a:r>
              <a:rPr lang="es-ES" sz="1000" dirty="0" err="1">
                <a:latin typeface="Josefin Sans" pitchFamily="2" charset="0"/>
              </a:rPr>
              <a:t>Sports</a:t>
            </a:r>
            <a:r>
              <a:rPr lang="es-ES" sz="1000" dirty="0">
                <a:latin typeface="Josefin Sans" pitchFamily="2" charset="0"/>
              </a:rPr>
              <a:t>.</a:t>
            </a:r>
          </a:p>
          <a:p>
            <a:pPr>
              <a:lnSpc>
                <a:spcPct val="150000"/>
              </a:lnSpc>
            </a:pPr>
            <a:endParaRPr lang="es-ES" sz="1000" b="1" dirty="0">
              <a:latin typeface="Josefin Sans" pitchFamily="2" charset="0"/>
            </a:endParaRPr>
          </a:p>
          <a:p>
            <a:pPr>
              <a:lnSpc>
                <a:spcPct val="150000"/>
              </a:lnSpc>
            </a:pPr>
            <a:r>
              <a:rPr lang="es-ES" sz="1000" b="1" dirty="0">
                <a:solidFill>
                  <a:srgbClr val="FFC652"/>
                </a:solidFill>
                <a:latin typeface="Josefin Sans" pitchFamily="2" charset="0"/>
              </a:rPr>
              <a:t>OPORTUNIDADES DE RÉPLICA</a:t>
            </a:r>
          </a:p>
          <a:p>
            <a:pPr>
              <a:lnSpc>
                <a:spcPct val="150000"/>
              </a:lnSpc>
            </a:pPr>
            <a:r>
              <a:rPr lang="es-ES" sz="1000" dirty="0">
                <a:latin typeface="Josefin Sans" pitchFamily="2" charset="0"/>
              </a:rPr>
              <a:t>Las Asociaciones Deportivas en Irlanda forman parte de una red nacional financiada por el gobierno central. Las Asociaciones Deportivas podrían iniciarse a menor escala, por ejemplo, teniendo una en una ciudad concreta. También podría reproducirse a una escala más barata y más impersonal, proporcionando un lugar para que toda la información deportiva local sea fácilmente accesible para los miembros de la comunidad (por ejemplo, un tablón de anuncios digital). </a:t>
            </a:r>
            <a:endParaRPr lang="en-GB" sz="1000" b="1" dirty="0">
              <a:latin typeface="Josefin Sans" pitchFamily="2" charset="0"/>
            </a:endParaRPr>
          </a:p>
          <a:p>
            <a:pPr algn="l">
              <a:lnSpc>
                <a:spcPct val="150000"/>
              </a:lnSpc>
            </a:pPr>
            <a:r>
              <a:rPr lang="en-GB" sz="1000" b="1" dirty="0" err="1">
                <a:solidFill>
                  <a:srgbClr val="FFC652"/>
                </a:solidFill>
                <a:latin typeface="Josefin Sans" pitchFamily="2" charset="0"/>
              </a:rPr>
              <a:t>Mitos</a:t>
            </a:r>
            <a:br>
              <a:rPr lang="en-GB" sz="1000" dirty="0">
                <a:latin typeface="Josefin Sans" pitchFamily="2" charset="0"/>
              </a:rPr>
            </a:br>
            <a:r>
              <a:rPr lang="es-ES" sz="1000" i="1" dirty="0">
                <a:latin typeface="Josefin Sans" pitchFamily="2" charset="0"/>
              </a:rPr>
              <a:t>"Tengo una discapacidad, así que no puedo participar". Roscommon </a:t>
            </a:r>
            <a:r>
              <a:rPr lang="es-ES" sz="1000" i="1" dirty="0" err="1">
                <a:latin typeface="Josefin Sans" pitchFamily="2" charset="0"/>
              </a:rPr>
              <a:t>Partnership</a:t>
            </a:r>
            <a:r>
              <a:rPr lang="es-ES" sz="1000" i="1" dirty="0">
                <a:latin typeface="Josefin Sans" pitchFamily="2" charset="0"/>
              </a:rPr>
              <a:t> </a:t>
            </a:r>
            <a:r>
              <a:rPr lang="es-ES" sz="1000" dirty="0">
                <a:latin typeface="Josefin Sans" pitchFamily="2" charset="0"/>
              </a:rPr>
              <a:t>te da la bienvenida independientemente de tu capacidad y ofrece algunas actividades específicas para personas con discapacidad.</a:t>
            </a:r>
            <a:r>
              <a:rPr lang="en-GB" sz="1000" dirty="0">
                <a:latin typeface="Josefin Sans" pitchFamily="2" charset="0"/>
              </a:rPr>
              <a:t> </a:t>
            </a:r>
            <a:r>
              <a:rPr lang="en-GB" sz="1000" b="1" dirty="0">
                <a:latin typeface="Josefin Sans" pitchFamily="2" charset="0"/>
              </a:rPr>
              <a:t> </a:t>
            </a:r>
            <a:br>
              <a:rPr lang="en-GB" sz="1000" dirty="0">
                <a:latin typeface="Josefin Sans" pitchFamily="2" charset="0"/>
              </a:rPr>
            </a:br>
            <a:r>
              <a:rPr lang="en-GB" sz="1000" i="1" dirty="0">
                <a:latin typeface="Josefin Sans" pitchFamily="2" charset="0"/>
              </a:rPr>
              <a:t> "No </a:t>
            </a:r>
            <a:r>
              <a:rPr lang="en-GB" sz="1000" i="1" dirty="0" err="1">
                <a:latin typeface="Josefin Sans" pitchFamily="2" charset="0"/>
              </a:rPr>
              <a:t>seré</a:t>
            </a:r>
            <a:r>
              <a:rPr lang="en-GB" sz="1000" i="1" dirty="0">
                <a:latin typeface="Josefin Sans" pitchFamily="2" charset="0"/>
              </a:rPr>
              <a:t> </a:t>
            </a:r>
            <a:r>
              <a:rPr lang="en-GB" sz="1000" i="1" dirty="0" err="1">
                <a:latin typeface="Josefin Sans" pitchFamily="2" charset="0"/>
              </a:rPr>
              <a:t>bienvenido</a:t>
            </a:r>
            <a:r>
              <a:rPr lang="en-GB" sz="1000" i="1" dirty="0">
                <a:latin typeface="Josefin Sans" pitchFamily="2" charset="0"/>
              </a:rPr>
              <a:t> </a:t>
            </a:r>
            <a:r>
              <a:rPr lang="en-GB" sz="1000" i="1" dirty="0" err="1">
                <a:latin typeface="Josefin Sans" pitchFamily="2" charset="0"/>
              </a:rPr>
              <a:t>porque</a:t>
            </a:r>
            <a:r>
              <a:rPr lang="en-GB" sz="1000" i="1" dirty="0">
                <a:latin typeface="Josefin Sans" pitchFamily="2" charset="0"/>
              </a:rPr>
              <a:t> </a:t>
            </a:r>
            <a:r>
              <a:rPr lang="en-GB" sz="1000" i="1" dirty="0" err="1">
                <a:latin typeface="Josefin Sans" pitchFamily="2" charset="0"/>
              </a:rPr>
              <a:t>provengo</a:t>
            </a:r>
            <a:r>
              <a:rPr lang="en-GB" sz="1000" i="1" dirty="0">
                <a:latin typeface="Josefin Sans" pitchFamily="2" charset="0"/>
              </a:rPr>
              <a:t> de un </a:t>
            </a:r>
            <a:r>
              <a:rPr lang="en-GB" sz="1000" i="1" dirty="0" err="1">
                <a:latin typeface="Josefin Sans" pitchFamily="2" charset="0"/>
              </a:rPr>
              <a:t>entorno</a:t>
            </a:r>
            <a:r>
              <a:rPr lang="en-GB" sz="1000" i="1" dirty="0">
                <a:latin typeface="Josefin Sans" pitchFamily="2" charset="0"/>
              </a:rPr>
              <a:t> </a:t>
            </a:r>
            <a:r>
              <a:rPr lang="en-GB" sz="1000" i="1" dirty="0" err="1">
                <a:latin typeface="Josefin Sans" pitchFamily="2" charset="0"/>
              </a:rPr>
              <a:t>desfavorecido</a:t>
            </a:r>
            <a:r>
              <a:rPr lang="en-GB" sz="1000" i="1" dirty="0">
                <a:latin typeface="Josefin Sans" pitchFamily="2" charset="0"/>
              </a:rPr>
              <a:t>". </a:t>
            </a:r>
            <a:r>
              <a:rPr lang="en-GB" sz="1000" dirty="0" err="1">
                <a:latin typeface="Josefin Sans" pitchFamily="2" charset="0"/>
              </a:rPr>
              <a:t>Acogemos</a:t>
            </a:r>
            <a:r>
              <a:rPr lang="en-GB" sz="1000" dirty="0">
                <a:latin typeface="Josefin Sans" pitchFamily="2" charset="0"/>
              </a:rPr>
              <a:t> a personas que </a:t>
            </a:r>
            <a:r>
              <a:rPr lang="en-GB" sz="1000" dirty="0" err="1">
                <a:latin typeface="Josefin Sans" pitchFamily="2" charset="0"/>
              </a:rPr>
              <a:t>provienen</a:t>
            </a:r>
            <a:r>
              <a:rPr lang="en-GB" sz="1000" dirty="0">
                <a:latin typeface="Josefin Sans" pitchFamily="2" charset="0"/>
              </a:rPr>
              <a:t> de </a:t>
            </a:r>
            <a:r>
              <a:rPr lang="en-GB" sz="1000" dirty="0" err="1">
                <a:latin typeface="Josefin Sans" pitchFamily="2" charset="0"/>
              </a:rPr>
              <a:t>entornos</a:t>
            </a:r>
            <a:r>
              <a:rPr lang="en-GB" sz="1000" dirty="0">
                <a:latin typeface="Josefin Sans" pitchFamily="2" charset="0"/>
              </a:rPr>
              <a:t> de </a:t>
            </a:r>
            <a:r>
              <a:rPr lang="en-GB" sz="1000" dirty="0" err="1">
                <a:latin typeface="Josefin Sans" pitchFamily="2" charset="0"/>
              </a:rPr>
              <a:t>este</a:t>
            </a:r>
            <a:r>
              <a:rPr lang="en-GB" sz="1000" dirty="0">
                <a:latin typeface="Josefin Sans" pitchFamily="2" charset="0"/>
              </a:rPr>
              <a:t> </a:t>
            </a:r>
            <a:r>
              <a:rPr lang="en-GB" sz="1000" dirty="0" err="1">
                <a:latin typeface="Josefin Sans" pitchFamily="2" charset="0"/>
              </a:rPr>
              <a:t>tipo</a:t>
            </a:r>
            <a:endParaRPr lang="en-GB" sz="1000" dirty="0">
              <a:latin typeface="Josefin Sans" pitchFamily="2" charset="0"/>
            </a:endParaRPr>
          </a:p>
          <a:p>
            <a:pPr>
              <a:lnSpc>
                <a:spcPct val="150000"/>
              </a:lnSpc>
            </a:pPr>
            <a:r>
              <a:rPr lang="en-GB" sz="900" b="1" i="1" dirty="0">
                <a:latin typeface="Josefin Sans" pitchFamily="2" charset="0"/>
              </a:rPr>
              <a:t> </a:t>
            </a:r>
            <a:endParaRPr lang="en-IE" sz="90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83</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340158" y="672164"/>
            <a:ext cx="675506" cy="534136"/>
            <a:chOff x="3876153"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3" y="3397098"/>
              <a:ext cx="1053132" cy="533013"/>
            </a:xfrm>
            <a:prstGeom prst="rect">
              <a:avLst/>
            </a:prstGeom>
          </p:spPr>
          <p:txBody>
            <a:bodyPr wrap="none">
              <a:spAutoFit/>
            </a:bodyPr>
            <a:lstStyle/>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sp>
        <p:nvSpPr>
          <p:cNvPr id="11" name="Ribbon: Curved and Tilted Up 10">
            <a:extLst>
              <a:ext uri="{FF2B5EF4-FFF2-40B4-BE49-F238E27FC236}">
                <a16:creationId xmlns:a16="http://schemas.microsoft.com/office/drawing/2014/main" id="{BEF25686-B3EA-85C6-1F2D-46CB449F5CB3}"/>
              </a:ext>
            </a:extLst>
          </p:cNvPr>
          <p:cNvSpPr/>
          <p:nvPr/>
        </p:nvSpPr>
        <p:spPr>
          <a:xfrm>
            <a:off x="429494" y="236105"/>
            <a:ext cx="3599491" cy="74553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A71290D1-418B-C847-C8B4-6C20CE09C785}"/>
              </a:ext>
            </a:extLst>
          </p:cNvPr>
          <p:cNvSpPr txBox="1"/>
          <p:nvPr/>
        </p:nvSpPr>
        <p:spPr>
          <a:xfrm>
            <a:off x="1224784" y="299481"/>
            <a:ext cx="2008909" cy="584775"/>
          </a:xfrm>
          <a:prstGeom prst="rect">
            <a:avLst/>
          </a:prstGeom>
          <a:noFill/>
        </p:spPr>
        <p:txBody>
          <a:bodyPr wrap="square" rtlCol="0">
            <a:spAutoFit/>
          </a:bodyPr>
          <a:lstStyle/>
          <a:p>
            <a:pPr algn="ctr"/>
            <a:r>
              <a:rPr lang="es-ES" sz="1600" b="1" dirty="0">
                <a:solidFill>
                  <a:schemeClr val="bg1"/>
                </a:solidFill>
                <a:latin typeface="Amatic SC" panose="00000500000000000000" pitchFamily="2" charset="-79"/>
                <a:cs typeface="Amatic SC" panose="00000500000000000000" pitchFamily="2" charset="-79"/>
              </a:rPr>
              <a:t>Ejemplo de trabajador de enlace de prescripción social</a:t>
            </a:r>
            <a:endParaRPr lang="en-GB" sz="1600" b="1" dirty="0">
              <a:solidFill>
                <a:schemeClr val="bg1"/>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24132992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Logo, company name&#10;&#10;Description automatically generated"/>
          <p:cNvPicPr>
            <a:picLocks noGrp="1"/>
          </p:cNvPicPr>
          <p:nvPr>
            <p:ph type="pic" sz="quarter" idx="34"/>
          </p:nvPr>
        </p:nvPicPr>
        <p:blipFill>
          <a:blip r:embed="rId2" cstate="print">
            <a:extLst>
              <a:ext uri="{28A0092B-C50C-407E-A947-70E740481C1C}">
                <a14:useLocalDpi xmlns:a14="http://schemas.microsoft.com/office/drawing/2010/main" val="0"/>
              </a:ext>
            </a:extLst>
          </a:blip>
          <a:srcRect l="15213" r="15213"/>
          <a:stretch>
            <a:fillRect/>
          </a:stretch>
        </p:blipFill>
        <p:spPr bwMode="auto">
          <a:xfrm>
            <a:off x="8133936" y="0"/>
            <a:ext cx="4028984" cy="981635"/>
          </a:xfrm>
          <a:prstGeom prst="rect">
            <a:avLst/>
          </a:prstGeom>
          <a:noFill/>
          <a:ln>
            <a:noFill/>
          </a:ln>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44924" y="836531"/>
            <a:ext cx="9626028" cy="312555"/>
          </a:xfrm>
        </p:spPr>
        <p:txBody>
          <a:bodyPr/>
          <a:lstStyle/>
          <a:p>
            <a:r>
              <a:rPr lang="en-IE" dirty="0"/>
              <a:t>			          </a:t>
            </a:r>
            <a:r>
              <a:rPr lang="en-IE" sz="2000" dirty="0">
                <a:solidFill>
                  <a:srgbClr val="7030A0"/>
                </a:solidFill>
              </a:rPr>
              <a:t>Spring</a:t>
            </a:r>
            <a:r>
              <a:rPr lang="en-IE" sz="2000" dirty="0"/>
              <a:t> Social Prescribing Project</a:t>
            </a:r>
          </a:p>
          <a:p>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129989" y="1382205"/>
            <a:ext cx="11872958" cy="6653380"/>
          </a:xfrm>
        </p:spPr>
        <p:txBody>
          <a:bodyPr/>
          <a:lstStyle/>
          <a:p>
            <a:pPr algn="l">
              <a:lnSpc>
                <a:spcPct val="150000"/>
              </a:lnSpc>
            </a:pPr>
            <a:r>
              <a:rPr lang="es-ES" sz="1000" b="1" dirty="0">
                <a:solidFill>
                  <a:schemeClr val="tx1"/>
                </a:solidFill>
                <a:latin typeface="Josefin Sans" pitchFamily="2" charset="0"/>
              </a:rPr>
              <a:t>ACERCA DE</a:t>
            </a:r>
          </a:p>
          <a:p>
            <a:r>
              <a:rPr lang="es-ES" sz="1000" b="1" dirty="0">
                <a:solidFill>
                  <a:srgbClr val="7030A0"/>
                </a:solidFill>
                <a:latin typeface="Josefin Sans" pitchFamily="2" charset="0"/>
              </a:rPr>
              <a:t>SPRING </a:t>
            </a:r>
            <a:r>
              <a:rPr lang="es-ES" sz="1000" dirty="0">
                <a:latin typeface="Josefin Sans" pitchFamily="2" charset="0"/>
              </a:rPr>
              <a:t>Social </a:t>
            </a:r>
            <a:r>
              <a:rPr lang="es-ES" sz="1000" dirty="0" err="1">
                <a:latin typeface="Josefin Sans" pitchFamily="2" charset="0"/>
              </a:rPr>
              <a:t>Prescribing</a:t>
            </a:r>
            <a:r>
              <a:rPr lang="es-ES" sz="1000" dirty="0">
                <a:latin typeface="Josefin Sans" pitchFamily="2" charset="0"/>
              </a:rPr>
              <a:t> está activo en Irlanda del Norte y en Escocia. El servicio está disponible en 30 comunidades. SPRING Social </a:t>
            </a:r>
            <a:r>
              <a:rPr lang="es-ES" sz="1000" dirty="0" err="1">
                <a:latin typeface="Josefin Sans" pitchFamily="2" charset="0"/>
              </a:rPr>
              <a:t>Prescribing</a:t>
            </a:r>
            <a:r>
              <a:rPr lang="es-ES" sz="1000" dirty="0">
                <a:latin typeface="Josefin Sans" pitchFamily="2" charset="0"/>
              </a:rPr>
              <a:t> ayuda a las personas a ocuparse de su salud y bienestar poniéndolas en contacto con fuentes de apoyo dentro de su comunidad.  Gracias a las ayudas de SPRING Social </a:t>
            </a:r>
            <a:r>
              <a:rPr lang="es-ES" sz="1000" dirty="0" err="1">
                <a:latin typeface="Josefin Sans" pitchFamily="2" charset="0"/>
              </a:rPr>
              <a:t>Prescribing</a:t>
            </a:r>
            <a:r>
              <a:rPr lang="es-ES" sz="1000" dirty="0">
                <a:latin typeface="Josefin Sans" pitchFamily="2" charset="0"/>
              </a:rPr>
              <a:t>, ha disminuido notablemente el número de visitas al médico de cabecera, lo que ha aliviado la presión sobre los servicios del NHS. SPRING Social </a:t>
            </a:r>
            <a:r>
              <a:rPr lang="es-ES" sz="1000" dirty="0" err="1">
                <a:latin typeface="Josefin Sans" pitchFamily="2" charset="0"/>
              </a:rPr>
              <a:t>Prescribing</a:t>
            </a:r>
            <a:r>
              <a:rPr lang="es-ES" sz="1000" dirty="0">
                <a:latin typeface="Josefin Sans" pitchFamily="2" charset="0"/>
              </a:rPr>
              <a:t> ayuda a las personas mayores de 18 años a abordar sus problemas sociales, emocionales, físicos y prácticos.</a:t>
            </a:r>
            <a:endParaRPr lang="es-ES" sz="1000" b="1" dirty="0">
              <a:solidFill>
                <a:srgbClr val="7030A0"/>
              </a:solidFill>
              <a:latin typeface="Josefin Sans" pitchFamily="2" charset="0"/>
            </a:endParaRPr>
          </a:p>
          <a:p>
            <a:pPr algn="l">
              <a:lnSpc>
                <a:spcPct val="150000"/>
              </a:lnSpc>
            </a:pPr>
            <a:r>
              <a:rPr lang="es-ES" sz="1000" dirty="0">
                <a:latin typeface="Josefin Sans" pitchFamily="2" charset="0"/>
              </a:rPr>
              <a:t>Para más información</a:t>
            </a:r>
            <a:r>
              <a:rPr lang="en-US" sz="1000" dirty="0">
                <a:latin typeface="Josefin Sans" pitchFamily="2" charset="0"/>
              </a:rPr>
              <a:t>:</a:t>
            </a:r>
            <a:r>
              <a:rPr lang="en-IE" sz="1000" dirty="0">
                <a:latin typeface="Josefin Sans" pitchFamily="2" charset="0"/>
              </a:rPr>
              <a:t> </a:t>
            </a:r>
            <a:r>
              <a:rPr lang="en-GB" sz="10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https://www.springsp.org/</a:t>
            </a:r>
            <a:r>
              <a:rPr lang="en-US" sz="1000" i="1" dirty="0">
                <a:solidFill>
                  <a:schemeClr val="tx1"/>
                </a:solidFill>
                <a:latin typeface="Josefin Sans" pitchFamily="2" charset="0"/>
              </a:rPr>
              <a:t>	</a:t>
            </a:r>
          </a:p>
          <a:p>
            <a:pPr>
              <a:lnSpc>
                <a:spcPct val="150000"/>
              </a:lnSpc>
            </a:pPr>
            <a:endParaRPr lang="en-GB" sz="1000" b="1" dirty="0">
              <a:latin typeface="Josefin Sans" pitchFamily="2" charset="0"/>
            </a:endParaRPr>
          </a:p>
          <a:p>
            <a:pPr algn="l"/>
            <a:r>
              <a:rPr lang="es-ES" sz="1100" b="1" dirty="0"/>
              <a:t>APOYO A LA INCLUSIÓN Y CONEXIÓN SOCIAL</a:t>
            </a:r>
          </a:p>
          <a:p>
            <a:r>
              <a:rPr lang="es-ES" sz="1000" dirty="0">
                <a:latin typeface="Josefin Sans" pitchFamily="2" charset="0"/>
              </a:rPr>
              <a:t>Los programas y actividades de apoyo a la comunidad de </a:t>
            </a:r>
            <a:r>
              <a:rPr lang="es-ES" sz="1000" b="1" dirty="0">
                <a:solidFill>
                  <a:srgbClr val="7030A0"/>
                </a:solidFill>
                <a:latin typeface="Josefin Sans" pitchFamily="2" charset="0"/>
              </a:rPr>
              <a:t>SPRING</a:t>
            </a:r>
            <a:r>
              <a:rPr lang="es-ES" sz="1000" dirty="0">
                <a:latin typeface="Josefin Sans" pitchFamily="2" charset="0"/>
              </a:rPr>
              <a:t> sirven para apoyar a quienes sufren de aislamiento social, bajo estado de ánimo, depresión leve, enfermedades de larga duración o inactividad física. Pueden incluir clubes sociales, actividades artísticas y artesanales, una línea telefónica de ayuda, grupos de apoyo entre iguales para personas con enfermedades de larga duración, asesoramiento y orientación o grupos de voluntariado. El 70% de las derivaciones se hicieron en nombre de personas con problemas de salud mental y aislamiento social.</a:t>
            </a:r>
          </a:p>
          <a:p>
            <a:endParaRPr lang="es-ES" sz="1200" dirty="0"/>
          </a:p>
          <a:p>
            <a:pPr algn="l"/>
            <a:r>
              <a:rPr lang="en-US" sz="1000" b="1" dirty="0">
                <a:latin typeface="Josefin Sans" pitchFamily="2" charset="0"/>
              </a:rPr>
              <a:t> </a:t>
            </a:r>
            <a:r>
              <a:rPr lang="es-ES" sz="1100" b="1" dirty="0"/>
              <a:t>APOYO A LA SALUD, EL BIENESTAR Y LA NUTRICIÓN</a:t>
            </a:r>
          </a:p>
          <a:p>
            <a:r>
              <a:rPr lang="es-ES" sz="1000" b="1" dirty="0">
                <a:solidFill>
                  <a:srgbClr val="7030A0"/>
                </a:solidFill>
                <a:latin typeface="Josefin Sans" pitchFamily="2" charset="0"/>
              </a:rPr>
              <a:t>SPRING</a:t>
            </a:r>
            <a:r>
              <a:rPr lang="es-ES" sz="1000" dirty="0">
                <a:latin typeface="Josefin Sans" pitchFamily="2" charset="0"/>
              </a:rPr>
              <a:t> ayuda a proporcionar apoyo para la alimentación, la calefacción, las compras, el aislamiento social, los problemas de salud como la diabetes de tipo 2, la exclusión digital y también remite a los que tienen dificultades a programas a más largo plazo, como la compra semanal de alimentos. </a:t>
            </a:r>
          </a:p>
          <a:p>
            <a:r>
              <a:rPr lang="es-ES" sz="1200" dirty="0"/>
              <a:t> </a:t>
            </a:r>
          </a:p>
          <a:p>
            <a:pPr algn="l"/>
            <a:r>
              <a:rPr lang="es-ES" sz="1100" b="1" dirty="0"/>
              <a:t>APOYO A LA ACTIVIDAD PARA MANTENERSE SANO</a:t>
            </a:r>
          </a:p>
          <a:p>
            <a:r>
              <a:rPr lang="es-ES" sz="1000" dirty="0">
                <a:latin typeface="Josefin Sans" pitchFamily="2" charset="0"/>
              </a:rPr>
              <a:t>Con un trabajador de apoyo se diseña un plan de apoyo a la salud, que identifica las cosas que necesitaría y le gustaría como individuo. Puede tratarse de cualquier cosa, desde apuntarse a una clase de ejercicio, hasta caminar, montar en bicicleta, grupos de pesca, clases de yoga o clases de natación.</a:t>
            </a:r>
          </a:p>
          <a:p>
            <a:endParaRPr lang="en-GB" sz="1000"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r>
              <a:rPr lang="es-ES" sz="1000" b="1" dirty="0"/>
              <a:t>APOYO AL APRENDIZAJE DE LOS ADULTOS</a:t>
            </a:r>
          </a:p>
          <a:p>
            <a:pPr>
              <a:lnSpc>
                <a:spcPct val="150000"/>
              </a:lnSpc>
            </a:pPr>
            <a:r>
              <a:rPr lang="es-ES" sz="1000" dirty="0">
                <a:latin typeface="Josefin Sans" pitchFamily="2" charset="0"/>
              </a:rPr>
              <a:t>Se proporcionan ayudas a la educación y el aprendizaje, capacitando a las personas para que tomen decisiones sobre sus oportunidades de aprendizaje, poniéndolas en contacto con los programas y servicios adecuados</a:t>
            </a:r>
            <a:r>
              <a:rPr lang="en-GB" sz="1000" dirty="0">
                <a:latin typeface="Josefin Sans" pitchFamily="2" charset="0"/>
              </a:rPr>
              <a:t>.</a:t>
            </a:r>
            <a:endParaRPr lang="en-GB" sz="1000" b="1" dirty="0">
              <a:latin typeface="Josefin Sans" pitchFamily="2" charset="0"/>
            </a:endParaRPr>
          </a:p>
          <a:p>
            <a:pPr>
              <a:lnSpc>
                <a:spcPct val="150000"/>
              </a:lnSpc>
            </a:pPr>
            <a:endParaRPr lang="en-GB" sz="1000" b="1" dirty="0">
              <a:latin typeface="Josefin Sans" pitchFamily="2" charset="0"/>
            </a:endParaRPr>
          </a:p>
          <a:p>
            <a:r>
              <a:rPr lang="es-ES" sz="1000" b="1" dirty="0"/>
              <a:t>¿CÓMO SE FINANCIA LA ORGANIZACIÓN?</a:t>
            </a:r>
          </a:p>
          <a:p>
            <a:pPr>
              <a:lnSpc>
                <a:spcPct val="150000"/>
              </a:lnSpc>
            </a:pPr>
            <a:r>
              <a:rPr lang="es-ES" sz="1000" b="1" dirty="0">
                <a:solidFill>
                  <a:srgbClr val="7030A0"/>
                </a:solidFill>
                <a:latin typeface="Josefin Sans" pitchFamily="2" charset="0"/>
              </a:rPr>
              <a:t>Spring </a:t>
            </a:r>
            <a:r>
              <a:rPr lang="es-ES" sz="1000" dirty="0">
                <a:latin typeface="Josefin Sans" pitchFamily="2" charset="0"/>
              </a:rPr>
              <a:t>ha conseguido financiación del Fondo Comunitario de la Lotería Nacional, del Ejecutivo de la Vivienda de Irlanda del Norte y del Departamento de Agricultura, Medio Ambiente y Asuntos Rurales.</a:t>
            </a:r>
            <a:endParaRPr lang="en-IE" sz="1000" dirty="0">
              <a:latin typeface="Josefin Sans" pitchFamily="2" charset="0"/>
            </a:endParaRPr>
          </a:p>
          <a:p>
            <a:r>
              <a:rPr lang="es-ES" sz="1000" b="1" dirty="0"/>
              <a:t>¿CÓMO FUNCIONA EL PROCESO DE DERIVACIÓN?</a:t>
            </a:r>
          </a:p>
          <a:p>
            <a:pPr>
              <a:lnSpc>
                <a:spcPct val="150000"/>
              </a:lnSpc>
            </a:pPr>
            <a:r>
              <a:rPr lang="es-ES" sz="1000" dirty="0">
                <a:latin typeface="Josefin Sans" pitchFamily="2" charset="0"/>
              </a:rPr>
              <a:t>Los médicos de cabecera, los profesionales de la salud y los farmacéuticos.</a:t>
            </a:r>
            <a:r>
              <a:rPr lang="en-GB" sz="1000" dirty="0">
                <a:latin typeface="Josefin Sans" pitchFamily="2" charset="0"/>
              </a:rPr>
              <a:t>. </a:t>
            </a:r>
            <a:r>
              <a:rPr lang="en-GB" sz="1000" u="sng" dirty="0">
                <a:solidFill>
                  <a:schemeClr val="tx1"/>
                </a:solidFill>
                <a:latin typeface="Josefin Sans" pitchFamily="2" charset="0"/>
                <a:hlinkClick r:id="rId4">
                  <a:extLst>
                    <a:ext uri="{A12FA001-AC4F-418D-AE19-62706E023703}">
                      <ahyp:hlinkClr xmlns:ahyp="http://schemas.microsoft.com/office/drawing/2018/hyperlinkcolor" val="tx"/>
                    </a:ext>
                  </a:extLst>
                </a:hlinkClick>
              </a:rPr>
              <a:t>https://youtu.be/UwlgfSz_CDw</a:t>
            </a:r>
            <a:endParaRPr lang="en-IE" sz="1000" u="sng" dirty="0">
              <a:solidFill>
                <a:schemeClr val="tx1"/>
              </a:solidFill>
              <a:latin typeface="Josefin Sans" pitchFamily="2" charset="0"/>
            </a:endParaRPr>
          </a:p>
          <a:p>
            <a:pPr>
              <a:lnSpc>
                <a:spcPct val="150000"/>
              </a:lnSpc>
            </a:pPr>
            <a:endParaRPr lang="en-IE" sz="1000" u="sng" dirty="0">
              <a:solidFill>
                <a:schemeClr val="tx1"/>
              </a:solidFill>
              <a:latin typeface="Josefin Sans" pitchFamily="2" charset="0"/>
            </a:endParaRPr>
          </a:p>
          <a:p>
            <a:pPr>
              <a:lnSpc>
                <a:spcPct val="150000"/>
              </a:lnSpc>
            </a:pPr>
            <a:r>
              <a:rPr lang="es-ES" sz="1000" b="1" dirty="0">
                <a:latin typeface="Josefin Sans" pitchFamily="2" charset="0"/>
              </a:rPr>
              <a:t>OPORTUNIDADES DE REPLICA</a:t>
            </a:r>
          </a:p>
          <a:p>
            <a:pPr>
              <a:lnSpc>
                <a:spcPct val="150000"/>
              </a:lnSpc>
            </a:pPr>
            <a:r>
              <a:rPr lang="es-ES" sz="1000" dirty="0">
                <a:latin typeface="Josefin Sans" pitchFamily="2" charset="0"/>
              </a:rPr>
              <a:t>Sí, estos servicios y recursos pueden reproducirse en todo el mundo. El primer Día Internacional de la Prescripción Social del mundo comenzó en 2019</a:t>
            </a:r>
            <a:r>
              <a:rPr lang="en-GB" sz="1000" dirty="0">
                <a:latin typeface="Josefin Sans" pitchFamily="2" charset="0"/>
              </a:rPr>
              <a:t>. </a:t>
            </a:r>
            <a:endParaRPr lang="en-GB" sz="1000" b="1" dirty="0">
              <a:latin typeface="Josefin Sans" pitchFamily="2" charset="0"/>
            </a:endParaRPr>
          </a:p>
          <a:p>
            <a:pPr>
              <a:lnSpc>
                <a:spcPct val="150000"/>
              </a:lnSpc>
            </a:pPr>
            <a:r>
              <a:rPr lang="es-ES" sz="1000" b="1" dirty="0">
                <a:latin typeface="Josefin Sans" pitchFamily="2" charset="0"/>
              </a:rPr>
              <a:t>MITOS Y FALSAS CREENCIAS "Hay una larga lista de espera".</a:t>
            </a:r>
          </a:p>
          <a:p>
            <a:pPr>
              <a:lnSpc>
                <a:spcPct val="150000"/>
              </a:lnSpc>
            </a:pPr>
            <a:r>
              <a:rPr lang="es-ES" sz="1000" dirty="0">
                <a:latin typeface="Josefin Sans" pitchFamily="2" charset="0"/>
              </a:rPr>
              <a:t>Esto no es cierto. SPRING tiene un índice de rotación rápido y se pone en contacto con los posibles usuarios del servicio lo antes posible.</a:t>
            </a:r>
          </a:p>
          <a:p>
            <a:pPr>
              <a:lnSpc>
                <a:spcPct val="150000"/>
              </a:lnSpc>
            </a:pPr>
            <a:r>
              <a:rPr lang="es-ES" sz="1000" b="1" i="1" dirty="0">
                <a:latin typeface="Josefin Sans" pitchFamily="2" charset="0"/>
              </a:rPr>
              <a:t>"Es lo mismo que el asesoramiento".</a:t>
            </a:r>
          </a:p>
          <a:p>
            <a:pPr>
              <a:lnSpc>
                <a:spcPct val="150000"/>
              </a:lnSpc>
            </a:pPr>
            <a:r>
              <a:rPr lang="es-ES" sz="1000" dirty="0">
                <a:latin typeface="Josefin Sans" pitchFamily="2" charset="0"/>
              </a:rPr>
              <a:t>No, es diferente. Aunque la prescripción social, al igual que el asesoramiento, proporciona un espacio seguro para hablar y explorar los problemas, los trabajadores de enlace de </a:t>
            </a:r>
            <a:r>
              <a:rPr lang="es-ES" sz="1000" b="1" dirty="0">
                <a:solidFill>
                  <a:srgbClr val="7030A0"/>
                </a:solidFill>
                <a:latin typeface="Josefin Sans" pitchFamily="2" charset="0"/>
              </a:rPr>
              <a:t>SPRING</a:t>
            </a:r>
            <a:r>
              <a:rPr lang="es-ES" sz="1000" dirty="0">
                <a:latin typeface="Josefin Sans" pitchFamily="2" charset="0"/>
              </a:rPr>
              <a:t> son capaces de apoyar a las personas en un sentido más práctico, además de proporcionar atención emocional. </a:t>
            </a:r>
            <a:endParaRPr lang="en-IE" sz="100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84</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794798" y="545673"/>
            <a:ext cx="675506" cy="669080"/>
            <a:chOff x="3876152"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sp>
        <p:nvSpPr>
          <p:cNvPr id="10" name="Ribbon: Curved and Tilted Up 9">
            <a:extLst>
              <a:ext uri="{FF2B5EF4-FFF2-40B4-BE49-F238E27FC236}">
                <a16:creationId xmlns:a16="http://schemas.microsoft.com/office/drawing/2014/main" id="{E5ACF1D7-DE33-9536-2FF0-90B5F65994DC}"/>
              </a:ext>
            </a:extLst>
          </p:cNvPr>
          <p:cNvSpPr/>
          <p:nvPr/>
        </p:nvSpPr>
        <p:spPr>
          <a:xfrm>
            <a:off x="276684" y="468870"/>
            <a:ext cx="3599491" cy="661718"/>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a:solidFill>
                  <a:schemeClr val="bg1"/>
                </a:solidFill>
                <a:latin typeface="Amatic SC" panose="00000500000000000000" pitchFamily="2" charset="-79"/>
                <a:cs typeface="Amatic SC" panose="00000500000000000000" pitchFamily="2" charset="-79"/>
              </a:rPr>
              <a:t>Ejemplos</a:t>
            </a:r>
            <a:r>
              <a:rPr lang="en-GB" sz="1600" b="1" dirty="0">
                <a:solidFill>
                  <a:schemeClr val="bg1"/>
                </a:solidFill>
                <a:latin typeface="Amatic SC" panose="00000500000000000000" pitchFamily="2" charset="-79"/>
                <a:cs typeface="Amatic SC" panose="00000500000000000000" pitchFamily="2" charset="-79"/>
              </a:rPr>
              <a:t> de </a:t>
            </a:r>
            <a:r>
              <a:rPr lang="en-GB" sz="1600" b="1" dirty="0" err="1">
                <a:solidFill>
                  <a:schemeClr val="bg1"/>
                </a:solidFill>
                <a:latin typeface="Amatic SC" panose="00000500000000000000" pitchFamily="2" charset="-79"/>
                <a:cs typeface="Amatic SC" panose="00000500000000000000" pitchFamily="2" charset="-79"/>
              </a:rPr>
              <a:t>prescripción</a:t>
            </a:r>
            <a:r>
              <a:rPr lang="en-GB" sz="1600" b="1" dirty="0">
                <a:solidFill>
                  <a:schemeClr val="bg1"/>
                </a:solidFill>
                <a:latin typeface="Amatic SC" panose="00000500000000000000" pitchFamily="2" charset="-79"/>
                <a:cs typeface="Amatic SC" panose="00000500000000000000" pitchFamily="2" charset="-79"/>
              </a:rPr>
              <a:t> social</a:t>
            </a:r>
          </a:p>
        </p:txBody>
      </p:sp>
    </p:spTree>
    <p:extLst>
      <p:ext uri="{BB962C8B-B14F-4D97-AF65-F5344CB8AC3E}">
        <p14:creationId xmlns:p14="http://schemas.microsoft.com/office/powerpoint/2010/main" val="28058661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11024" y="693446"/>
            <a:ext cx="9626028" cy="570122"/>
          </a:xfrm>
        </p:spPr>
        <p:txBody>
          <a:bodyPr/>
          <a:lstStyle/>
          <a:p>
            <a:r>
              <a:rPr lang="en-IE" dirty="0"/>
              <a:t>					</a:t>
            </a:r>
            <a:r>
              <a:rPr lang="en-IE" sz="2800" dirty="0"/>
              <a:t>CLARE</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272696" y="1329321"/>
            <a:ext cx="11669921" cy="5636255"/>
          </a:xfrm>
        </p:spPr>
        <p:txBody>
          <a:bodyPr/>
          <a:lstStyle/>
          <a:p>
            <a:r>
              <a:rPr lang="en-GB" sz="1050" b="1" dirty="0">
                <a:solidFill>
                  <a:srgbClr val="FFC652"/>
                </a:solidFill>
              </a:rPr>
              <a:t>ACERCA DE:</a:t>
            </a:r>
            <a:endParaRPr lang="en-IE" sz="1050" dirty="0">
              <a:solidFill>
                <a:srgbClr val="FFC652"/>
              </a:solidFill>
            </a:endParaRPr>
          </a:p>
          <a:p>
            <a:pPr fontAlgn="base">
              <a:lnSpc>
                <a:spcPct val="150000"/>
              </a:lnSpc>
            </a:pPr>
            <a:r>
              <a:rPr lang="es-ES" sz="1000" dirty="0">
                <a:latin typeface="Josefin Sans" pitchFamily="2" charset="0"/>
              </a:rPr>
              <a:t>La visión de CLARE [Creative Legal </a:t>
            </a:r>
            <a:r>
              <a:rPr lang="es-ES" sz="1000" dirty="0" err="1">
                <a:latin typeface="Josefin Sans" pitchFamily="2" charset="0"/>
              </a:rPr>
              <a:t>Action</a:t>
            </a:r>
            <a:r>
              <a:rPr lang="es-ES" sz="1000" dirty="0">
                <a:latin typeface="Josefin Sans" pitchFamily="2" charset="0"/>
              </a:rPr>
              <a:t> Responses &amp; </a:t>
            </a:r>
            <a:r>
              <a:rPr lang="es-ES" sz="1000" dirty="0" err="1">
                <a:latin typeface="Josefin Sans" pitchFamily="2" charset="0"/>
              </a:rPr>
              <a:t>Engagement</a:t>
            </a:r>
            <a:r>
              <a:rPr lang="es-ES" sz="1000" dirty="0">
                <a:latin typeface="Josefin Sans" pitchFamily="2" charset="0"/>
              </a:rPr>
              <a:t>] es crear una comunidad en la que todas las personas se sientan apoyadas y comprometidas, en la que las personas se cuiden unas a otras y en la que todos tengan la oportunidad de alcanzar su máximo potencial. Se trata de una organización voluntaria dirigida por la comunidad que trabaja en el norte de Belfast y ofrece apoyo centrado en la persona para ayudar a los más vulnerables a diseñar y aplicar un plan de vida integral. Los objetivos incluyen la reducción de la dependencia temprana de los servicios sanitarios y sociales para adultos. Ayudar al alta hospitalaria en el momento oportuno y apoyar el regreso a casa y ayudar a prevenir el deterioro de los resultados de salud. Capacitar a las personas para que se apropien y tengan un mayor control sobre la atención que reciben. Promueve la elección y el control a través del apoyo autodirigido. Ayuda en las tareas prácticas del hogar y en las tareas domésticas ligeras</a:t>
            </a:r>
            <a:r>
              <a:rPr lang="es-ES" sz="1050" dirty="0">
                <a:latin typeface="Josefin Sans" pitchFamily="2" charset="0"/>
              </a:rPr>
              <a:t>.</a:t>
            </a:r>
            <a:r>
              <a:rPr lang="en-GB" sz="1050" dirty="0">
                <a:latin typeface="Josefin Sans" pitchFamily="2" charset="0"/>
              </a:rPr>
              <a:t>. </a:t>
            </a:r>
            <a:r>
              <a:rPr lang="en-GB" sz="1050" u="sng" dirty="0">
                <a:solidFill>
                  <a:schemeClr val="tx1"/>
                </a:solidFill>
                <a:latin typeface="Josefin Sans" pitchFamily="2" charset="0"/>
                <a:hlinkClick r:id="rId2">
                  <a:extLst>
                    <a:ext uri="{A12FA001-AC4F-418D-AE19-62706E023703}">
                      <ahyp:hlinkClr xmlns:ahyp="http://schemas.microsoft.com/office/drawing/2018/hyperlinkcolor" val="tx"/>
                    </a:ext>
                  </a:extLst>
                </a:hlinkClick>
              </a:rPr>
              <a:t>http://clare_cic.org/</a:t>
            </a:r>
            <a:endParaRPr lang="en-IE" sz="1050" dirty="0">
              <a:latin typeface="Josefin Sans" pitchFamily="2" charset="0"/>
            </a:endParaRPr>
          </a:p>
          <a:p>
            <a:pPr algn="l">
              <a:lnSpc>
                <a:spcPct val="150000"/>
              </a:lnSpc>
            </a:pPr>
            <a:r>
              <a:rPr lang="es-ES" sz="1050" b="1" dirty="0">
                <a:solidFill>
                  <a:srgbClr val="FFC652"/>
                </a:solidFill>
                <a:latin typeface="Josefin Sans" pitchFamily="2" charset="0"/>
              </a:rPr>
              <a:t>APOYO A LA INCLUSIÓN Y LA CONEXIÓN SOCIAL</a:t>
            </a:r>
          </a:p>
          <a:p>
            <a:pPr algn="l">
              <a:lnSpc>
                <a:spcPct val="150000"/>
              </a:lnSpc>
            </a:pPr>
            <a:r>
              <a:rPr lang="es-ES" sz="1000" dirty="0">
                <a:latin typeface="Josefin Sans" pitchFamily="2" charset="0"/>
              </a:rPr>
              <a:t>Prestación de un servicio de amistad para reducir los sentimientos de aislamiento y soledad. Mejora la salud y el bienestar y fomenta la independencia al capacitar a las personas para que den forma y gestionen su atención y apoyo. Asistencia para conectar con las actividades sociales existentes y aprovechar las habilidades dentro de las comunidades locales. Acompaña a las personas a citas y eventos.</a:t>
            </a:r>
            <a:endParaRPr lang="en-IE" sz="1050" b="1" dirty="0">
              <a:latin typeface="Josefin Sans" pitchFamily="2" charset="0"/>
            </a:endParaRPr>
          </a:p>
          <a:p>
            <a:pPr>
              <a:lnSpc>
                <a:spcPct val="150000"/>
              </a:lnSpc>
            </a:pPr>
            <a:r>
              <a:rPr lang="es-ES" sz="1050" b="1" dirty="0">
                <a:solidFill>
                  <a:srgbClr val="FFC652"/>
                </a:solidFill>
                <a:latin typeface="Josefin Sans" pitchFamily="2" charset="0"/>
              </a:rPr>
              <a:t>APOYO A LA SALUD, EL BIENESTAR Y LA NUTRICIÓN</a:t>
            </a:r>
          </a:p>
          <a:p>
            <a:pPr>
              <a:lnSpc>
                <a:spcPct val="150000"/>
              </a:lnSpc>
            </a:pPr>
            <a:r>
              <a:rPr lang="es-ES" sz="1000" dirty="0">
                <a:latin typeface="Josefin Sans" pitchFamily="2" charset="0"/>
              </a:rPr>
              <a:t>Apoyo para acceder a los recursos y servicios pertinentes para las necesidades de la persona, como grupos de apoyo/actividades para mejorar el bienestar físico o mental. Oportunidades para ayudar con los animales, los paseos y los bolos.</a:t>
            </a:r>
          </a:p>
          <a:p>
            <a:pPr>
              <a:lnSpc>
                <a:spcPct val="150000"/>
              </a:lnSpc>
            </a:pPr>
            <a:r>
              <a:rPr lang="en-US" sz="1050" b="1" i="1" dirty="0">
                <a:latin typeface="Josefin Sans" pitchFamily="2" charset="0"/>
              </a:rPr>
              <a:t> </a:t>
            </a:r>
          </a:p>
          <a:p>
            <a:pPr>
              <a:lnSpc>
                <a:spcPct val="150000"/>
              </a:lnSpc>
            </a:pPr>
            <a:endParaRPr lang="en-IE" sz="1050" dirty="0">
              <a:latin typeface="Josefin Sans" pitchFamily="2" charset="0"/>
            </a:endParaRPr>
          </a:p>
          <a:p>
            <a:pPr>
              <a:lnSpc>
                <a:spcPct val="150000"/>
              </a:lnSpc>
            </a:pPr>
            <a:r>
              <a:rPr lang="es-ES" sz="1050" b="1" dirty="0">
                <a:solidFill>
                  <a:srgbClr val="FFC652"/>
                </a:solidFill>
                <a:latin typeface="Josefin Sans" pitchFamily="2" charset="0"/>
              </a:rPr>
              <a:t>APOYAR LA ACTIVIDAD PARA MANTENERSE SANO</a:t>
            </a:r>
          </a:p>
          <a:p>
            <a:pPr>
              <a:lnSpc>
                <a:spcPct val="150000"/>
              </a:lnSpc>
            </a:pPr>
            <a:r>
              <a:rPr lang="es-ES" sz="1000" dirty="0">
                <a:latin typeface="Josefin Sans" pitchFamily="2" charset="0"/>
              </a:rPr>
              <a:t>Conectar con los servicios existentes relacionados con la permanencia activa y el mantenimiento de la buena salud para lograr el mejor resultado para la persona.</a:t>
            </a:r>
            <a:endParaRPr lang="es-ES" sz="1050" b="1" dirty="0">
              <a:latin typeface="Josefin Sans" pitchFamily="2" charset="0"/>
            </a:endParaRPr>
          </a:p>
          <a:p>
            <a:pPr>
              <a:lnSpc>
                <a:spcPct val="150000"/>
              </a:lnSpc>
            </a:pPr>
            <a:r>
              <a:rPr lang="es-ES" sz="1050" b="1" dirty="0">
                <a:solidFill>
                  <a:srgbClr val="FFC652"/>
                </a:solidFill>
                <a:latin typeface="Josefin Sans" pitchFamily="2" charset="0"/>
              </a:rPr>
              <a:t>APOYAR EL APRENDIZAJE DE LOS ADULTOS</a:t>
            </a:r>
          </a:p>
          <a:p>
            <a:pPr>
              <a:lnSpc>
                <a:spcPct val="150000"/>
              </a:lnSpc>
            </a:pPr>
            <a:r>
              <a:rPr lang="es-ES" sz="1000" dirty="0">
                <a:latin typeface="Josefin Sans" pitchFamily="2" charset="0"/>
              </a:rPr>
              <a:t>Información y orientación sobre los distintos cursos/clases disponibles.</a:t>
            </a:r>
            <a:endParaRPr lang="es-ES" sz="1050" b="1" dirty="0">
              <a:latin typeface="Josefin Sans" pitchFamily="2" charset="0"/>
            </a:endParaRPr>
          </a:p>
          <a:p>
            <a:pPr>
              <a:lnSpc>
                <a:spcPct val="150000"/>
              </a:lnSpc>
            </a:pPr>
            <a:r>
              <a:rPr lang="es-ES" sz="1050" b="1" dirty="0">
                <a:solidFill>
                  <a:srgbClr val="FFC652"/>
                </a:solidFill>
                <a:latin typeface="Josefin Sans" pitchFamily="2" charset="0"/>
              </a:rPr>
              <a:t>¿CÓMO SE FINANCIA LA ORGANIZACIÓN?</a:t>
            </a:r>
          </a:p>
          <a:p>
            <a:pPr>
              <a:lnSpc>
                <a:spcPct val="150000"/>
              </a:lnSpc>
            </a:pPr>
            <a:r>
              <a:rPr lang="es-ES" sz="1000" dirty="0">
                <a:latin typeface="Josefin Sans" pitchFamily="2" charset="0"/>
              </a:rPr>
              <a:t>A través de la Belfast </a:t>
            </a:r>
            <a:r>
              <a:rPr lang="es-ES" sz="1000" dirty="0" err="1">
                <a:latin typeface="Josefin Sans" pitchFamily="2" charset="0"/>
              </a:rPr>
              <a:t>Health</a:t>
            </a:r>
            <a:r>
              <a:rPr lang="es-ES" sz="1000" dirty="0">
                <a:latin typeface="Josefin Sans" pitchFamily="2" charset="0"/>
              </a:rPr>
              <a:t> &amp; Social Care Trust, y el Fondo de Cuentas Inactivas Fondo Comunitario de la Lotería Nacional, Agencia de Salud Pública NI-CLEAR y Fundación Comunitaria de Irlanda del Norte</a:t>
            </a:r>
          </a:p>
          <a:p>
            <a:pPr>
              <a:lnSpc>
                <a:spcPct val="150000"/>
              </a:lnSpc>
            </a:pPr>
            <a:endParaRPr lang="en-IE" sz="800" dirty="0">
              <a:latin typeface="Josefin Sans" pitchFamily="2" charset="0"/>
            </a:endParaRPr>
          </a:p>
          <a:p>
            <a:pPr>
              <a:lnSpc>
                <a:spcPct val="150000"/>
              </a:lnSpc>
            </a:pPr>
            <a:r>
              <a:rPr lang="es-ES" sz="1050" b="1" dirty="0">
                <a:solidFill>
                  <a:srgbClr val="FFC652"/>
                </a:solidFill>
                <a:latin typeface="Josefin Sans" pitchFamily="2" charset="0"/>
              </a:rPr>
              <a:t>COMO FUNCIONA EL PROCESO DE DERIVACIÓN?</a:t>
            </a:r>
          </a:p>
          <a:p>
            <a:pPr>
              <a:lnSpc>
                <a:spcPct val="150000"/>
              </a:lnSpc>
            </a:pPr>
            <a:r>
              <a:rPr lang="es-ES" sz="1000" dirty="0">
                <a:latin typeface="Josefin Sans" pitchFamily="2" charset="0"/>
              </a:rPr>
              <a:t>CLARE trabaja en estrecha colaboración con el servicio de atención social y sanitaria de Belfast y con el apoyo de voluntarios</a:t>
            </a:r>
            <a:endParaRPr lang="en-IE" sz="800" dirty="0">
              <a:latin typeface="Josefin Sans" pitchFamily="2" charset="0"/>
            </a:endParaRPr>
          </a:p>
          <a:p>
            <a:pPr>
              <a:lnSpc>
                <a:spcPct val="150000"/>
              </a:lnSpc>
            </a:pPr>
            <a:r>
              <a:rPr lang="en-US" sz="1050" b="1" dirty="0">
                <a:solidFill>
                  <a:srgbClr val="FFC652"/>
                </a:solidFill>
                <a:latin typeface="Josefin Sans" pitchFamily="2" charset="0"/>
              </a:rPr>
              <a:t>OPORTUNIDADES DE RÉPLICA</a:t>
            </a:r>
          </a:p>
          <a:p>
            <a:pPr>
              <a:lnSpc>
                <a:spcPct val="150000"/>
              </a:lnSpc>
            </a:pPr>
            <a:r>
              <a:rPr lang="es-ES" sz="1000" dirty="0">
                <a:latin typeface="Josefin Sans" pitchFamily="2" charset="0"/>
              </a:rPr>
              <a:t>Hay muchos países que ya prestan servicios para mejorar la vida de los adultos y las personas mayores y ayudar a mantener su independencia y autodeterminación</a:t>
            </a:r>
            <a:r>
              <a:rPr lang="en-GB" sz="1000" dirty="0">
                <a:latin typeface="Josefin Sans" pitchFamily="2" charset="0"/>
              </a:rPr>
              <a:t>.</a:t>
            </a:r>
            <a:endParaRPr lang="en-IE" sz="1000" dirty="0">
              <a:latin typeface="Josefin Sans" pitchFamily="2" charset="0"/>
            </a:endParaRPr>
          </a:p>
          <a:p>
            <a:pPr>
              <a:lnSpc>
                <a:spcPct val="150000"/>
              </a:lnSpc>
            </a:pPr>
            <a:endParaRPr lang="en-GB" sz="800" b="1" dirty="0">
              <a:latin typeface="Josefin Sans" pitchFamily="2" charset="0"/>
            </a:endParaRPr>
          </a:p>
          <a:p>
            <a:r>
              <a:rPr lang="en-GB" sz="1050" b="1" dirty="0">
                <a:solidFill>
                  <a:srgbClr val="FFC652"/>
                </a:solidFill>
              </a:rPr>
              <a:t>MITOS Y FALSAS CREENCIAS</a:t>
            </a:r>
            <a:endParaRPr lang="en-IE" sz="1050" dirty="0">
              <a:solidFill>
                <a:srgbClr val="FFC652"/>
              </a:solidFill>
            </a:endParaRPr>
          </a:p>
          <a:p>
            <a:pPr>
              <a:lnSpc>
                <a:spcPct val="150000"/>
              </a:lnSpc>
            </a:pPr>
            <a:r>
              <a:rPr lang="en-GB" sz="1050" i="1" dirty="0">
                <a:latin typeface="Josefin Sans" pitchFamily="2" charset="0"/>
              </a:rPr>
              <a:t>“</a:t>
            </a:r>
            <a:r>
              <a:rPr lang="es-ES" sz="1050" i="1" dirty="0">
                <a:latin typeface="Josefin Sans" pitchFamily="2" charset="0"/>
              </a:rPr>
              <a:t>"No tiene sentido probar nada nuevo a mi edad"</a:t>
            </a:r>
          </a:p>
          <a:p>
            <a:pPr>
              <a:lnSpc>
                <a:spcPct val="150000"/>
              </a:lnSpc>
            </a:pPr>
            <a:r>
              <a:rPr lang="es-ES" sz="1050" i="1" dirty="0">
                <a:latin typeface="Josefin Sans" pitchFamily="2" charset="0"/>
              </a:rPr>
              <a:t>"No me aceptan por mi condición médica“</a:t>
            </a:r>
          </a:p>
          <a:p>
            <a:pPr>
              <a:lnSpc>
                <a:spcPct val="150000"/>
              </a:lnSpc>
            </a:pPr>
            <a:r>
              <a:rPr lang="es-ES" sz="1050" dirty="0">
                <a:latin typeface="Josefin Sans" pitchFamily="2" charset="0"/>
              </a:rPr>
              <a:t>Ambas son falsas: La ética de CLARE se centra en "lo que una persona puede hacer y no en lo que no puede".</a:t>
            </a:r>
          </a:p>
          <a:p>
            <a:pPr>
              <a:lnSpc>
                <a:spcPct val="150000"/>
              </a:lnSpc>
            </a:pPr>
            <a:r>
              <a:rPr lang="en-GB" sz="1050" b="1" i="1" dirty="0">
                <a:latin typeface="Josefin Sans" pitchFamily="2" charset="0"/>
              </a:rPr>
              <a:t> </a:t>
            </a:r>
            <a:endParaRPr lang="en-IE" sz="105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85</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282444" y="323392"/>
            <a:ext cx="1224898" cy="746140"/>
            <a:chOff x="3876152"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pic>
        <p:nvPicPr>
          <p:cNvPr id="9" name="Picture Placeholder 8" descr="Creative Local Action, Responses &amp;amp; Engagement (CLARE) North Belfast |  Creating Caring Communities in North Belfast"/>
          <p:cNvPicPr>
            <a:picLocks noGrp="1"/>
          </p:cNvPicPr>
          <p:nvPr>
            <p:ph type="pic" sz="quarter" idx="34"/>
          </p:nvPr>
        </p:nvPicPr>
        <p:blipFill>
          <a:blip r:embed="rId3">
            <a:extLst>
              <a:ext uri="{28A0092B-C50C-407E-A947-70E740481C1C}">
                <a14:useLocalDpi xmlns:a14="http://schemas.microsoft.com/office/drawing/2010/main" val="0"/>
              </a:ext>
            </a:extLst>
          </a:blip>
          <a:srcRect l="15346" r="15346"/>
          <a:stretch>
            <a:fillRect/>
          </a:stretch>
        </p:blipFill>
        <p:spPr bwMode="auto">
          <a:xfrm>
            <a:off x="8630281" y="337375"/>
            <a:ext cx="3312336" cy="936018"/>
          </a:xfrm>
          <a:prstGeom prst="rect">
            <a:avLst/>
          </a:prstGeom>
          <a:noFill/>
          <a:ln>
            <a:noFill/>
          </a:ln>
        </p:spPr>
      </p:pic>
      <p:pic>
        <p:nvPicPr>
          <p:cNvPr id="10" name="Picture 9" descr="Creative Local Action, Responses &amp;amp; Engagement (CLARE) North Belfast |  Creating Caring Communities in North Belfast"/>
          <p:cNvPicPr/>
          <p:nvPr/>
        </p:nvPicPr>
        <p:blipFill>
          <a:blip r:embed="rId3">
            <a:extLst>
              <a:ext uri="{28A0092B-C50C-407E-A947-70E740481C1C}">
                <a14:useLocalDpi xmlns:a14="http://schemas.microsoft.com/office/drawing/2010/main" val="0"/>
              </a:ext>
            </a:extLst>
          </a:blip>
          <a:srcRect/>
          <a:stretch>
            <a:fillRect/>
          </a:stretch>
        </p:blipFill>
        <p:spPr bwMode="auto">
          <a:xfrm>
            <a:off x="3868427" y="774910"/>
            <a:ext cx="1535817" cy="407193"/>
          </a:xfrm>
          <a:prstGeom prst="rect">
            <a:avLst/>
          </a:prstGeom>
          <a:noFill/>
          <a:ln>
            <a:noFill/>
          </a:ln>
        </p:spPr>
      </p:pic>
      <p:sp>
        <p:nvSpPr>
          <p:cNvPr id="11" name="Ribbon: Curved and Tilted Up 10">
            <a:extLst>
              <a:ext uri="{FF2B5EF4-FFF2-40B4-BE49-F238E27FC236}">
                <a16:creationId xmlns:a16="http://schemas.microsoft.com/office/drawing/2014/main" id="{6B5EE950-44DF-451D-0E48-52172843F9DF}"/>
              </a:ext>
            </a:extLst>
          </p:cNvPr>
          <p:cNvSpPr/>
          <p:nvPr/>
        </p:nvSpPr>
        <p:spPr>
          <a:xfrm>
            <a:off x="272696" y="510988"/>
            <a:ext cx="3599491" cy="774655"/>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A2B4A44-E594-CB37-788E-01733DABB619}"/>
              </a:ext>
            </a:extLst>
          </p:cNvPr>
          <p:cNvSpPr txBox="1"/>
          <p:nvPr/>
        </p:nvSpPr>
        <p:spPr>
          <a:xfrm>
            <a:off x="1304365" y="510989"/>
            <a:ext cx="1535817" cy="584775"/>
          </a:xfrm>
          <a:prstGeom prst="rect">
            <a:avLst/>
          </a:prstGeom>
          <a:noFill/>
        </p:spPr>
        <p:txBody>
          <a:bodyPr wrap="square" rtlCol="0">
            <a:spAutoFit/>
          </a:bodyPr>
          <a:lstStyle/>
          <a:p>
            <a:pPr algn="ctr"/>
            <a:r>
              <a:rPr lang="en-GB" sz="1600" b="1" dirty="0" err="1">
                <a:solidFill>
                  <a:schemeClr val="bg1"/>
                </a:solidFill>
                <a:latin typeface="Amatic SC" panose="00000500000000000000" pitchFamily="2" charset="-79"/>
                <a:cs typeface="Amatic SC" panose="00000500000000000000" pitchFamily="2" charset="-79"/>
              </a:rPr>
              <a:t>Ejemplo</a:t>
            </a:r>
            <a:r>
              <a:rPr lang="en-GB" sz="1600" b="1" dirty="0">
                <a:solidFill>
                  <a:schemeClr val="bg1"/>
                </a:solidFill>
                <a:latin typeface="Amatic SC" panose="00000500000000000000" pitchFamily="2" charset="-79"/>
                <a:cs typeface="Amatic SC" panose="00000500000000000000" pitchFamily="2" charset="-79"/>
              </a:rPr>
              <a:t> de </a:t>
            </a:r>
            <a:r>
              <a:rPr lang="en-GB" sz="1600" b="1" dirty="0" err="1">
                <a:solidFill>
                  <a:schemeClr val="bg1"/>
                </a:solidFill>
                <a:latin typeface="Amatic SC" panose="00000500000000000000" pitchFamily="2" charset="-79"/>
                <a:cs typeface="Amatic SC" panose="00000500000000000000" pitchFamily="2" charset="-79"/>
              </a:rPr>
              <a:t>prescripción</a:t>
            </a:r>
            <a:r>
              <a:rPr lang="en-GB" sz="1600" b="1" dirty="0">
                <a:solidFill>
                  <a:schemeClr val="bg1"/>
                </a:solidFill>
                <a:latin typeface="Amatic SC" panose="00000500000000000000" pitchFamily="2" charset="-79"/>
                <a:cs typeface="Amatic SC" panose="00000500000000000000" pitchFamily="2" charset="-79"/>
              </a:rPr>
              <a:t> social</a:t>
            </a:r>
          </a:p>
        </p:txBody>
      </p:sp>
    </p:spTree>
    <p:extLst>
      <p:ext uri="{BB962C8B-B14F-4D97-AF65-F5344CB8AC3E}">
        <p14:creationId xmlns:p14="http://schemas.microsoft.com/office/powerpoint/2010/main" val="99382110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41504" y="734759"/>
            <a:ext cx="9626028" cy="451418"/>
          </a:xfrm>
        </p:spPr>
        <p:txBody>
          <a:bodyPr/>
          <a:lstStyle/>
          <a:p>
            <a:r>
              <a:rPr lang="en-GB" dirty="0"/>
              <a:t>					</a:t>
            </a:r>
            <a:r>
              <a:rPr lang="en-GB" sz="2400" dirty="0"/>
              <a:t>Fundación TAS</a:t>
            </a:r>
            <a:r>
              <a:rPr lang="en-IE" sz="2400" dirty="0"/>
              <a:t> </a:t>
            </a:r>
            <a:endParaRPr lang="en-US" sz="2400"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248860" y="1229952"/>
            <a:ext cx="11611589" cy="5486204"/>
          </a:xfrm>
        </p:spPr>
        <p:txBody>
          <a:bodyPr/>
          <a:lstStyle/>
          <a:p>
            <a:pPr>
              <a:lnSpc>
                <a:spcPct val="150000"/>
              </a:lnSpc>
            </a:pPr>
            <a:r>
              <a:rPr lang="en-GB" sz="1050" b="1" dirty="0">
                <a:solidFill>
                  <a:srgbClr val="FFC652"/>
                </a:solidFill>
                <a:latin typeface="Josefin Sans" pitchFamily="2" charset="0"/>
              </a:rPr>
              <a:t>ACERCA DE:  </a:t>
            </a:r>
            <a:endParaRPr lang="en-IE" sz="1050" dirty="0">
              <a:solidFill>
                <a:srgbClr val="FFC652"/>
              </a:solidFill>
              <a:latin typeface="Josefin Sans" pitchFamily="2" charset="0"/>
            </a:endParaRPr>
          </a:p>
          <a:p>
            <a:pPr>
              <a:lnSpc>
                <a:spcPct val="150000"/>
              </a:lnSpc>
            </a:pPr>
            <a:r>
              <a:rPr lang="es-ES" sz="1000" dirty="0">
                <a:latin typeface="Josefin Sans" pitchFamily="2" charset="0"/>
              </a:rPr>
              <a:t>La Fundación TAS tiene su sede en Brenes (Sevilla), España. Proporcionan apoyo a las personas con discapacidad y a los adultos mayores, para que participen en la fuerza de trabajo de una manera que se adapte a sus discapacidades y funcione para ellos.  A través de su servicio de Inserción Laboral, estas personas son guiadas individualmente en su adaptación social y laboral y transición a un puesto de trabajo en una empresa normalizada o en el Centro Especial de Empleo (CEE) de la Fundación.  En este SEC, los participantes realizan una "inmersión controlada" en un entorno laboral real, donde el objetivo es que realicen un trabajo productivo y remunerado, obviamente, de acuerdo con sus características personales. Para más información</a:t>
            </a:r>
            <a:r>
              <a:rPr lang="es-ES" sz="1050" dirty="0">
                <a:latin typeface="Josefin Sans" pitchFamily="2" charset="0"/>
              </a:rPr>
              <a:t>: </a:t>
            </a:r>
            <a:r>
              <a:rPr lang="en-GB" sz="105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ttps://www.fundaciontas.org</a:t>
            </a:r>
            <a:endParaRPr lang="en-IE" sz="1050" dirty="0">
              <a:solidFill>
                <a:schemeClr val="tx1"/>
              </a:solidFill>
              <a:latin typeface="Josefin Sans" pitchFamily="2" charset="0"/>
            </a:endParaRPr>
          </a:p>
          <a:p>
            <a:pPr algn="l">
              <a:lnSpc>
                <a:spcPct val="150000"/>
              </a:lnSpc>
            </a:pPr>
            <a:endParaRPr lang="en-GB" sz="1050" b="1" dirty="0">
              <a:latin typeface="Josefin Sans" pitchFamily="2" charset="0"/>
            </a:endParaRPr>
          </a:p>
          <a:p>
            <a:pPr algn="l">
              <a:lnSpc>
                <a:spcPct val="150000"/>
              </a:lnSpc>
            </a:pPr>
            <a:r>
              <a:rPr lang="es-ES" sz="1050" b="1" dirty="0">
                <a:solidFill>
                  <a:srgbClr val="FFC652"/>
                </a:solidFill>
                <a:latin typeface="Josefin Sans" pitchFamily="2" charset="0"/>
              </a:rPr>
              <a:t>APOYAR LA INCLUSIÓN Y LA CONEXIÓN SOCIAL</a:t>
            </a:r>
          </a:p>
          <a:p>
            <a:pPr algn="l">
              <a:lnSpc>
                <a:spcPct val="150000"/>
              </a:lnSpc>
            </a:pPr>
            <a:r>
              <a:rPr lang="es-ES" sz="1000" dirty="0">
                <a:latin typeface="Josefin Sans" pitchFamily="2" charset="0"/>
              </a:rPr>
              <a:t>Los programas de la Fundación TAS promueven la participación en actividades grupales y, por lo tanto, la interacción y la creación de vínculos interpersonales. Para los adultos mayores y para los adultos con discapacidad, compartir el tiempo y el trabajo con otras personas, por ejemplo en los talleres ocupacionales, puede ser una buena forma de tener nuevas metas en la vida y crear nuevas relaciones con otras personas.  Los adultos en edad de trabajar que, debido a un accidente, una enfermedad, etc., han sido apartados de su vida laboral, pueden estar socialmente aislados y pueden perder la confianza para reintegrarse en su vida social y en el mercado laboral por sí mismos. La Fundación TAS apoya a estas personas para que accedan a un entorno laboral solidario y social. </a:t>
            </a:r>
            <a:r>
              <a:rPr lang="en-GB" sz="1050" dirty="0">
                <a:latin typeface="Josefin Sans" pitchFamily="2" charset="0"/>
              </a:rPr>
              <a:t>. </a:t>
            </a:r>
            <a:endParaRPr lang="en-IE" sz="1050" dirty="0">
              <a:latin typeface="Josefin Sans" pitchFamily="2" charset="0"/>
            </a:endParaRPr>
          </a:p>
          <a:p>
            <a:pPr>
              <a:lnSpc>
                <a:spcPct val="150000"/>
              </a:lnSpc>
            </a:pPr>
            <a:r>
              <a:rPr lang="en-US" sz="1050" b="1" dirty="0">
                <a:latin typeface="Josefin Sans" pitchFamily="2" charset="0"/>
              </a:rPr>
              <a:t> </a:t>
            </a:r>
          </a:p>
          <a:p>
            <a:pPr>
              <a:lnSpc>
                <a:spcPct val="150000"/>
              </a:lnSpc>
            </a:pPr>
            <a:endParaRPr lang="en-IE" sz="1050" b="1" dirty="0">
              <a:latin typeface="Josefin Sans" pitchFamily="2" charset="0"/>
            </a:endParaRPr>
          </a:p>
          <a:p>
            <a:pPr>
              <a:lnSpc>
                <a:spcPct val="150000"/>
              </a:lnSpc>
            </a:pPr>
            <a:endParaRPr lang="en-US" sz="1050" b="1" dirty="0">
              <a:latin typeface="Josefin Sans" pitchFamily="2" charset="0"/>
            </a:endParaRPr>
          </a:p>
          <a:p>
            <a:pPr>
              <a:lnSpc>
                <a:spcPct val="150000"/>
              </a:lnSpc>
            </a:pPr>
            <a:r>
              <a:rPr lang="es-ES" sz="1050" b="1" dirty="0">
                <a:solidFill>
                  <a:srgbClr val="FFC652"/>
                </a:solidFill>
                <a:latin typeface="Josefin Sans" pitchFamily="2" charset="0"/>
              </a:rPr>
              <a:t>APOYAR LA ACTIVIDAD PARA MANTENERSE SANO</a:t>
            </a:r>
          </a:p>
          <a:p>
            <a:pPr>
              <a:lnSpc>
                <a:spcPct val="150000"/>
              </a:lnSpc>
            </a:pPr>
            <a:r>
              <a:rPr lang="es-ES" sz="1000" dirty="0">
                <a:latin typeface="Josefin Sans" pitchFamily="2" charset="0"/>
              </a:rPr>
              <a:t>Los programas de la Fundación TAS trabajan en contacto directo con los procesos de aislamiento personal. El aislamiento puede llevar al descuido de la dieta y la condición física, así como a problemas de salud mental como la depresión. Todos estos programas implican la realización de ejercicio físico, tanto el propio de las actividades como el vinculado a las actividades complementarias organizadas por la Fundación, que cuenta con un Programa de Ocio y Autonomía Personal.</a:t>
            </a:r>
          </a:p>
          <a:p>
            <a:pPr>
              <a:lnSpc>
                <a:spcPct val="150000"/>
              </a:lnSpc>
            </a:pPr>
            <a:r>
              <a:rPr lang="en-US" sz="1050" b="1" i="1" dirty="0">
                <a:latin typeface="Josefin Sans" pitchFamily="2" charset="0"/>
              </a:rPr>
              <a:t> </a:t>
            </a:r>
            <a:endParaRPr lang="en-IE" sz="1050" dirty="0">
              <a:latin typeface="Josefin Sans" pitchFamily="2" charset="0"/>
            </a:endParaRPr>
          </a:p>
          <a:p>
            <a:pPr>
              <a:lnSpc>
                <a:spcPct val="150000"/>
              </a:lnSpc>
            </a:pPr>
            <a:r>
              <a:rPr lang="es-ES" sz="1050" b="1" dirty="0">
                <a:solidFill>
                  <a:srgbClr val="FFC652"/>
                </a:solidFill>
                <a:latin typeface="Josefin Sans" pitchFamily="2" charset="0"/>
              </a:rPr>
              <a:t>APOYO AL APRENDIZAJE DE ADULTOS</a:t>
            </a:r>
          </a:p>
          <a:p>
            <a:pPr>
              <a:lnSpc>
                <a:spcPct val="150000"/>
              </a:lnSpc>
            </a:pPr>
            <a:r>
              <a:rPr lang="es-ES" sz="1000" dirty="0">
                <a:latin typeface="Josefin Sans" pitchFamily="2" charset="0"/>
              </a:rPr>
              <a:t>La formación de adultos es una parte fundamental del trabajo que se realiza desde este conjunto integrado de recursos para el empleo. La Fundación TAS realiza el Taller Ocupacional desde una perspectiva </a:t>
            </a:r>
            <a:r>
              <a:rPr lang="es-ES" sz="1000" dirty="0" err="1">
                <a:latin typeface="Josefin Sans" pitchFamily="2" charset="0"/>
              </a:rPr>
              <a:t>pre-laboral</a:t>
            </a:r>
            <a:r>
              <a:rPr lang="es-ES" sz="1000" dirty="0">
                <a:latin typeface="Josefin Sans" pitchFamily="2" charset="0"/>
              </a:rPr>
              <a:t> y en el Centro Especial de Empleo con una orientación directa al mercado laboral.</a:t>
            </a:r>
            <a:endParaRPr lang="en-IE" sz="1050" dirty="0">
              <a:latin typeface="Josefin Sans" pitchFamily="2" charset="0"/>
            </a:endParaRPr>
          </a:p>
          <a:p>
            <a:pPr>
              <a:lnSpc>
                <a:spcPct val="150000"/>
              </a:lnSpc>
            </a:pPr>
            <a:r>
              <a:rPr lang="es-ES" sz="1050" b="1" dirty="0">
                <a:solidFill>
                  <a:srgbClr val="FFC652"/>
                </a:solidFill>
                <a:latin typeface="Josefin Sans" pitchFamily="2" charset="0"/>
              </a:rPr>
              <a:t>¿CÓMO SE FINANCIA LA ORGANIZACIÓN?</a:t>
            </a:r>
          </a:p>
          <a:p>
            <a:pPr>
              <a:lnSpc>
                <a:spcPct val="150000"/>
              </a:lnSpc>
            </a:pPr>
            <a:r>
              <a:rPr lang="es-ES" sz="1000" dirty="0">
                <a:latin typeface="Josefin Sans" pitchFamily="2" charset="0"/>
              </a:rPr>
              <a:t>A través de aportaciones de entidades públicas (Ayuntamientos y Junta de Andalucía), mecenazgo, beneficiarios, obras sociales de algunas entidades bancarias, </a:t>
            </a:r>
            <a:r>
              <a:rPr lang="es-ES" sz="1000" dirty="0" err="1">
                <a:latin typeface="Josefin Sans" pitchFamily="2" charset="0"/>
              </a:rPr>
              <a:t>microdonantes</a:t>
            </a:r>
            <a:r>
              <a:rPr lang="es-ES" sz="1000" dirty="0">
                <a:latin typeface="Josefin Sans" pitchFamily="2" charset="0"/>
              </a:rPr>
              <a:t> (particulares y empresas), hermandades, etc. Aproximadamente el 67% es financiación pública y el 33% privada.</a:t>
            </a:r>
            <a:endParaRPr lang="en-IE" sz="1050" dirty="0">
              <a:latin typeface="Josefin Sans" pitchFamily="2" charset="0"/>
            </a:endParaRPr>
          </a:p>
          <a:p>
            <a:pPr>
              <a:lnSpc>
                <a:spcPct val="150000"/>
              </a:lnSpc>
            </a:pPr>
            <a:r>
              <a:rPr lang="es-ES" sz="1050" b="1" dirty="0">
                <a:solidFill>
                  <a:srgbClr val="FFC652"/>
                </a:solidFill>
                <a:latin typeface="Josefin Sans" pitchFamily="2" charset="0"/>
              </a:rPr>
              <a:t>¿CÓMO FUNCIONA EL PROCESO DE DERIVACIÓN?</a:t>
            </a:r>
          </a:p>
          <a:p>
            <a:pPr>
              <a:lnSpc>
                <a:spcPct val="150000"/>
              </a:lnSpc>
            </a:pPr>
            <a:r>
              <a:rPr lang="es-ES" sz="1000" dirty="0">
                <a:latin typeface="Josefin Sans" pitchFamily="2" charset="0"/>
              </a:rPr>
              <a:t>El personal técnico de la Fundación (psicólogos, terapeutas, etc.) deriva a las personas que potencialmente se ajustan a los criterios de empleo, coordinando su labor con los diferentes servicios de empleo.</a:t>
            </a:r>
          </a:p>
          <a:p>
            <a:endParaRPr lang="en-US"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86</a:t>
            </a:fld>
            <a:endParaRPr lang="en-US" dirty="0"/>
          </a:p>
        </p:txBody>
      </p:sp>
      <p:pic>
        <p:nvPicPr>
          <p:cNvPr id="35" name="Picture Placeholder 34">
            <a:extLst>
              <a:ext uri="{FF2B5EF4-FFF2-40B4-BE49-F238E27FC236}">
                <a16:creationId xmlns:a16="http://schemas.microsoft.com/office/drawing/2014/main" id="{27930CC4-72C6-B54B-AB80-A74DC197F21C}"/>
              </a:ext>
            </a:extLst>
          </p:cNvPr>
          <p:cNvPicPr>
            <a:picLocks noGrp="1" noChangeAspect="1"/>
          </p:cNvPicPr>
          <p:nvPr>
            <p:ph type="pic" sz="quarter" idx="34"/>
          </p:nvPr>
        </p:nvPicPr>
        <p:blipFill>
          <a:blip r:embed="rId4"/>
          <a:srcRect l="5577" r="5577"/>
          <a:stretch>
            <a:fillRect/>
          </a:stretch>
        </p:blipFill>
        <p:spPr>
          <a:xfrm>
            <a:off x="8592508" y="280027"/>
            <a:ext cx="3267941" cy="945691"/>
          </a:xfrm>
        </p:spPr>
      </p:pic>
      <p:grpSp>
        <p:nvGrpSpPr>
          <p:cNvPr id="39" name="Group 38">
            <a:extLst>
              <a:ext uri="{FF2B5EF4-FFF2-40B4-BE49-F238E27FC236}">
                <a16:creationId xmlns:a16="http://schemas.microsoft.com/office/drawing/2014/main" id="{ECC856D5-013B-F94C-B1EC-A52847F2D36A}"/>
              </a:ext>
            </a:extLst>
          </p:cNvPr>
          <p:cNvGrpSpPr/>
          <p:nvPr/>
        </p:nvGrpSpPr>
        <p:grpSpPr>
          <a:xfrm>
            <a:off x="7810804" y="669214"/>
            <a:ext cx="781704" cy="671843"/>
            <a:chOff x="3876152" y="3269513"/>
            <a:chExt cx="1053132" cy="832733"/>
          </a:xfrm>
        </p:grpSpPr>
        <p:sp>
          <p:nvSpPr>
            <p:cNvPr id="40" name="Freeform 39">
              <a:extLst>
                <a:ext uri="{FF2B5EF4-FFF2-40B4-BE49-F238E27FC236}">
                  <a16:creationId xmlns:a16="http://schemas.microsoft.com/office/drawing/2014/main" id="{74D18F86-6ADE-074E-A51F-2561FDA8434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41" name="Rectangle 40">
              <a:extLst>
                <a:ext uri="{FF2B5EF4-FFF2-40B4-BE49-F238E27FC236}">
                  <a16:creationId xmlns:a16="http://schemas.microsoft.com/office/drawing/2014/main" id="{87F11609-DA4B-EA4F-AA12-7FCDD6A9AD32}"/>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pic>
        <p:nvPicPr>
          <p:cNvPr id="45" name="Imagen 1">
            <a:extLst>
              <a:ext uri="{FF2B5EF4-FFF2-40B4-BE49-F238E27FC236}">
                <a16:creationId xmlns:a16="http://schemas.microsoft.com/office/drawing/2014/main" id="{59A366BB-15CF-054F-8130-060315FFECCA}"/>
              </a:ext>
            </a:extLst>
          </p:cNvPr>
          <p:cNvPicPr>
            <a:picLocks noChangeAspect="1"/>
          </p:cNvPicPr>
          <p:nvPr/>
        </p:nvPicPr>
        <p:blipFill rotWithShape="1">
          <a:blip r:embed="rId5">
            <a:extLst>
              <a:ext uri="{28A0092B-C50C-407E-A947-70E740481C1C}">
                <a14:useLocalDpi xmlns:a14="http://schemas.microsoft.com/office/drawing/2010/main" val="0"/>
              </a:ext>
            </a:extLst>
          </a:blip>
          <a:srcRect t="32000" b="31111"/>
          <a:stretch/>
        </p:blipFill>
        <p:spPr bwMode="auto">
          <a:xfrm>
            <a:off x="3956465" y="180756"/>
            <a:ext cx="1323907" cy="488458"/>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1CDB2FCF-E66B-D23F-6ABD-51F3FBD5AAC3}"/>
                  </a:ext>
                </a:extLst>
              </p:cNvPr>
              <p:cNvGraphicFramePr>
                <a:graphicFrameLocks noChangeAspect="1"/>
              </p:cNvGraphicFramePr>
              <p:nvPr/>
            </p:nvGraphicFramePr>
            <p:xfrm>
              <a:off x="-1573855" y="2890967"/>
              <a:ext cx="1212242" cy="1714500"/>
            </p:xfrm>
            <a:graphic>
              <a:graphicData uri="http://schemas.microsoft.com/office/powerpoint/2016/slidezoom">
                <pslz:sldZm>
                  <pslz:sldZmObj sldId="363" cId="729295042">
                    <pslz:zmPr id="{2F74AE24-F4CC-41B9-95EF-6B7867100F6D}" returnToParent="0" transitionDur="1000">
                      <p166:blipFill xmlns:p166="http://schemas.microsoft.com/office/powerpoint/2016/6/main">
                        <a:blip r:embed="rId6"/>
                        <a:stretch>
                          <a:fillRect/>
                        </a:stretch>
                      </p166:blipFill>
                      <p166:spPr xmlns:p166="http://schemas.microsoft.com/office/powerpoint/2016/6/main">
                        <a:xfrm>
                          <a:off x="0" y="0"/>
                          <a:ext cx="1212242" cy="171450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1CDB2FCF-E66B-D23F-6ABD-51F3FBD5AAC3}"/>
                  </a:ext>
                </a:extLst>
              </p:cNvPr>
              <p:cNvPicPr>
                <a:picLocks noGrp="1" noRot="1" noChangeAspect="1" noMove="1" noResize="1" noEditPoints="1" noAdjustHandles="1" noChangeArrowheads="1" noChangeShapeType="1"/>
              </p:cNvPicPr>
              <p:nvPr/>
            </p:nvPicPr>
            <p:blipFill>
              <a:blip r:embed="rId7"/>
              <a:stretch>
                <a:fillRect/>
              </a:stretch>
            </p:blipFill>
            <p:spPr>
              <a:xfrm>
                <a:off x="-1573855" y="2890967"/>
                <a:ext cx="1212242" cy="1714500"/>
              </a:xfrm>
              <a:prstGeom prst="rect">
                <a:avLst/>
              </a:prstGeom>
              <a:ln w="3175">
                <a:solidFill>
                  <a:prstClr val="ltGray"/>
                </a:solidFill>
              </a:ln>
            </p:spPr>
          </p:pic>
        </mc:Fallback>
      </mc:AlternateContent>
      <p:sp>
        <p:nvSpPr>
          <p:cNvPr id="12" name="Ribbon: Curved and Tilted Up 11">
            <a:extLst>
              <a:ext uri="{FF2B5EF4-FFF2-40B4-BE49-F238E27FC236}">
                <a16:creationId xmlns:a16="http://schemas.microsoft.com/office/drawing/2014/main" id="{9A8BC3F2-987D-57D4-A78E-0FB012E26E49}"/>
              </a:ext>
            </a:extLst>
          </p:cNvPr>
          <p:cNvSpPr/>
          <p:nvPr/>
        </p:nvSpPr>
        <p:spPr>
          <a:xfrm>
            <a:off x="356974" y="317439"/>
            <a:ext cx="3599491" cy="756658"/>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6EF1A14F-811E-99A8-CDD5-EC98EE650B44}"/>
              </a:ext>
            </a:extLst>
          </p:cNvPr>
          <p:cNvSpPr txBox="1"/>
          <p:nvPr/>
        </p:nvSpPr>
        <p:spPr>
          <a:xfrm>
            <a:off x="1283882" y="285262"/>
            <a:ext cx="1745673" cy="584775"/>
          </a:xfrm>
          <a:prstGeom prst="rect">
            <a:avLst/>
          </a:prstGeom>
          <a:noFill/>
        </p:spPr>
        <p:txBody>
          <a:bodyPr wrap="square" rtlCol="0">
            <a:spAutoFit/>
          </a:bodyPr>
          <a:lstStyle/>
          <a:p>
            <a:pPr algn="ctr"/>
            <a:r>
              <a:rPr lang="en-GB" sz="1600" b="1" dirty="0" err="1">
                <a:solidFill>
                  <a:schemeClr val="bg1"/>
                </a:solidFill>
                <a:latin typeface="Amatic SC" panose="00000500000000000000" pitchFamily="2" charset="-79"/>
                <a:cs typeface="Amatic SC" panose="00000500000000000000" pitchFamily="2" charset="-79"/>
              </a:rPr>
              <a:t>Ejemplo</a:t>
            </a:r>
            <a:r>
              <a:rPr lang="en-GB" sz="1600" b="1" dirty="0">
                <a:solidFill>
                  <a:schemeClr val="bg1"/>
                </a:solidFill>
                <a:latin typeface="Amatic SC" panose="00000500000000000000" pitchFamily="2" charset="-79"/>
                <a:cs typeface="Amatic SC" panose="00000500000000000000" pitchFamily="2" charset="-79"/>
              </a:rPr>
              <a:t> de </a:t>
            </a:r>
            <a:r>
              <a:rPr lang="en-GB" sz="1600" b="1" dirty="0" err="1">
                <a:solidFill>
                  <a:schemeClr val="bg1"/>
                </a:solidFill>
                <a:latin typeface="Amatic SC" panose="00000500000000000000" pitchFamily="2" charset="-79"/>
                <a:cs typeface="Amatic SC" panose="00000500000000000000" pitchFamily="2" charset="-79"/>
              </a:rPr>
              <a:t>prescripción</a:t>
            </a:r>
            <a:r>
              <a:rPr lang="en-GB" sz="1600" b="1" dirty="0">
                <a:solidFill>
                  <a:schemeClr val="bg1"/>
                </a:solidFill>
                <a:latin typeface="Amatic SC" panose="00000500000000000000" pitchFamily="2" charset="-79"/>
                <a:cs typeface="Amatic SC" panose="00000500000000000000" pitchFamily="2" charset="-79"/>
              </a:rPr>
              <a:t> social</a:t>
            </a:r>
          </a:p>
        </p:txBody>
      </p:sp>
    </p:spTree>
    <p:extLst>
      <p:ext uri="{BB962C8B-B14F-4D97-AF65-F5344CB8AC3E}">
        <p14:creationId xmlns:p14="http://schemas.microsoft.com/office/powerpoint/2010/main" val="36176052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4"/>
          <p:cNvPicPr>
            <a:picLocks noGrp="1"/>
          </p:cNvPicPr>
          <p:nvPr>
            <p:ph type="pic" sz="quarter" idx="34"/>
          </p:nvPr>
        </p:nvPicPr>
        <p:blipFill>
          <a:blip r:embed="rId2"/>
          <a:srcRect t="14279" b="14279"/>
          <a:stretch>
            <a:fillRect/>
          </a:stretch>
        </p:blipFill>
        <p:spPr bwMode="auto">
          <a:xfrm>
            <a:off x="8163016" y="267058"/>
            <a:ext cx="3495584" cy="828443"/>
          </a:xfrm>
          <a:prstGeom prst="rect">
            <a:avLst/>
          </a:prstGeo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sz="2000" dirty="0"/>
              <a:t>                                                                           Change of View</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71055" y="1318096"/>
            <a:ext cx="10991660" cy="5394129"/>
          </a:xfrm>
        </p:spPr>
        <p:txBody>
          <a:bodyPr/>
          <a:lstStyle/>
          <a:p>
            <a:pPr>
              <a:lnSpc>
                <a:spcPct val="150000"/>
              </a:lnSpc>
            </a:pPr>
            <a:r>
              <a:rPr lang="es-ES" sz="1200" b="1" dirty="0">
                <a:solidFill>
                  <a:srgbClr val="FFC652"/>
                </a:solidFill>
                <a:latin typeface="Josefin Sans" pitchFamily="2" charset="0"/>
              </a:rPr>
              <a:t>ACERCA DE </a:t>
            </a:r>
          </a:p>
          <a:p>
            <a:pPr>
              <a:lnSpc>
                <a:spcPct val="150000"/>
              </a:lnSpc>
            </a:pPr>
            <a:r>
              <a:rPr lang="es-ES" sz="1000" dirty="0">
                <a:latin typeface="Josefin Sans" pitchFamily="2" charset="0"/>
              </a:rPr>
              <a:t>"Change </a:t>
            </a:r>
            <a:r>
              <a:rPr lang="es-ES" sz="1000" dirty="0" err="1">
                <a:latin typeface="Josefin Sans" pitchFamily="2" charset="0"/>
              </a:rPr>
              <a:t>of</a:t>
            </a:r>
            <a:r>
              <a:rPr lang="es-ES" sz="1000" dirty="0">
                <a:latin typeface="Josefin Sans" pitchFamily="2" charset="0"/>
              </a:rPr>
              <a:t> View" está implantado en toda Europa. El proyecto es un juego destinado para todos aquellos profesionales en el trabajo ofreciendo apoyo y educación a la población más vulnerable.  El juego pone en tela de juicio los prejuicios y las creencias negativas de las personas vulnerables. Este juego fue desarrollado por varios socios europeos, y cualquiera puede encontrarlo en la web.  A través del juego, los usuarios adquieren más conocimientos sobre sus propios puntos de vista y los de los demás. El juego es </a:t>
            </a:r>
            <a:r>
              <a:rPr lang="es-ES" sz="1000" dirty="0" err="1">
                <a:latin typeface="Josefin Sans" pitchFamily="2" charset="0"/>
              </a:rPr>
              <a:t>empoderador</a:t>
            </a:r>
            <a:r>
              <a:rPr lang="es-ES" sz="1000" dirty="0">
                <a:latin typeface="Josefin Sans" pitchFamily="2" charset="0"/>
              </a:rPr>
              <a:t> y permite a los usuarios dirigir su propio proceso de aprendizaje.  Este ejemplo de prescripción social se creó para los educadores y profesionales que trabajan con poblaciones vulnerables. </a:t>
            </a:r>
          </a:p>
          <a:p>
            <a:pPr>
              <a:lnSpc>
                <a:spcPct val="150000"/>
              </a:lnSpc>
            </a:pPr>
            <a:endParaRPr lang="es-ES" sz="1200" dirty="0">
              <a:latin typeface="Josefin Sans" pitchFamily="2" charset="0"/>
            </a:endParaRPr>
          </a:p>
          <a:p>
            <a:pPr>
              <a:lnSpc>
                <a:spcPct val="150000"/>
              </a:lnSpc>
            </a:pPr>
            <a:r>
              <a:rPr lang="en-GB" sz="1100" dirty="0">
                <a:latin typeface="Josefin Sans" pitchFamily="2" charset="0"/>
              </a:rPr>
              <a:t>For more information go to </a:t>
            </a:r>
            <a:r>
              <a:rPr lang="en-GB" sz="11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https://change-of-view.eu/</a:t>
            </a:r>
            <a:r>
              <a:rPr lang="en-GB" sz="1100" u="sng" dirty="0">
                <a:solidFill>
                  <a:schemeClr val="tx1"/>
                </a:solidFill>
                <a:latin typeface="Josefin Sans" pitchFamily="2" charset="0"/>
              </a:rPr>
              <a:t> </a:t>
            </a:r>
            <a:endParaRPr lang="en-IE" sz="1100" u="sng" dirty="0">
              <a:solidFill>
                <a:schemeClr val="tx1"/>
              </a:solidFill>
              <a:latin typeface="Josefin Sans" pitchFamily="2" charset="0"/>
            </a:endParaRPr>
          </a:p>
          <a:p>
            <a:pPr>
              <a:lnSpc>
                <a:spcPct val="150000"/>
              </a:lnSpc>
            </a:pPr>
            <a:r>
              <a:rPr lang="en-GB" sz="1100" u="sng" dirty="0">
                <a:solidFill>
                  <a:schemeClr val="tx1"/>
                </a:solidFill>
                <a:latin typeface="Josefin Sans" pitchFamily="2" charset="0"/>
                <a:hlinkClick r:id="rId4">
                  <a:extLst>
                    <a:ext uri="{A12FA001-AC4F-418D-AE19-62706E023703}">
                      <ahyp:hlinkClr xmlns:ahyp="http://schemas.microsoft.com/office/drawing/2018/hyperlinkcolor" val="tx"/>
                    </a:ext>
                  </a:extLst>
                </a:hlinkClick>
              </a:rPr>
              <a:t>https://culture-sante-aquitaine.com/le-laboratoire/nos-projets/change-of-view/</a:t>
            </a:r>
            <a:endParaRPr lang="en-IE" sz="1100" u="sng" dirty="0">
              <a:solidFill>
                <a:schemeClr val="tx1"/>
              </a:solidFill>
              <a:latin typeface="Josefin Sans" pitchFamily="2" charset="0"/>
            </a:endParaRPr>
          </a:p>
          <a:p>
            <a:pPr>
              <a:lnSpc>
                <a:spcPct val="150000"/>
              </a:lnSpc>
            </a:pPr>
            <a:r>
              <a:rPr lang="en-GB" sz="1100" u="sng" dirty="0">
                <a:solidFill>
                  <a:schemeClr val="tx1"/>
                </a:solidFill>
                <a:latin typeface="Josefin Sans" pitchFamily="2" charset="0"/>
              </a:rPr>
              <a:t> </a:t>
            </a:r>
            <a:r>
              <a:rPr lang="en-GB" sz="1100" u="sng" dirty="0">
                <a:solidFill>
                  <a:schemeClr val="tx1"/>
                </a:solidFill>
                <a:latin typeface="Josefin Sans" pitchFamily="2" charset="0"/>
                <a:hlinkClick r:id="rId5">
                  <a:extLst>
                    <a:ext uri="{A12FA001-AC4F-418D-AE19-62706E023703}">
                      <ahyp:hlinkClr xmlns:ahyp="http://schemas.microsoft.com/office/drawing/2018/hyperlinkcolor" val="tx"/>
                    </a:ext>
                  </a:extLst>
                </a:hlinkClick>
              </a:rPr>
              <a:t>https://www.facebook.com/ChangeOfView.Erasmus/</a:t>
            </a:r>
            <a:r>
              <a:rPr lang="en-GB" sz="1100" u="sng" dirty="0">
                <a:solidFill>
                  <a:schemeClr val="tx1"/>
                </a:solidFill>
                <a:latin typeface="Josefin Sans" pitchFamily="2" charset="0"/>
              </a:rPr>
              <a:t> </a:t>
            </a:r>
          </a:p>
          <a:p>
            <a:pPr>
              <a:lnSpc>
                <a:spcPct val="150000"/>
              </a:lnSpc>
            </a:pPr>
            <a:endParaRPr lang="en-IE" sz="1100" u="sng" dirty="0">
              <a:solidFill>
                <a:schemeClr val="tx1"/>
              </a:solidFill>
              <a:latin typeface="Josefin Sans" pitchFamily="2" charset="0"/>
            </a:endParaRPr>
          </a:p>
          <a:p>
            <a:pPr>
              <a:lnSpc>
                <a:spcPct val="150000"/>
              </a:lnSpc>
            </a:pPr>
            <a:r>
              <a:rPr lang="es-ES" sz="1100" b="1" dirty="0">
                <a:solidFill>
                  <a:srgbClr val="FFC652"/>
                </a:solidFill>
                <a:latin typeface="Josefin Sans" pitchFamily="2" charset="0"/>
              </a:rPr>
              <a:t>APOYAR LA INCLUSIÓN Y LA CONEXIÓN SOCIAL</a:t>
            </a:r>
          </a:p>
          <a:p>
            <a:pPr>
              <a:lnSpc>
                <a:spcPct val="150000"/>
              </a:lnSpc>
            </a:pPr>
            <a:r>
              <a:rPr lang="es-ES" sz="1000" dirty="0">
                <a:latin typeface="Josefin Sans" pitchFamily="2" charset="0"/>
              </a:rPr>
              <a:t>Este proyecto permite a las personas vulnerables jugar juntas en línea. El juego facilita la inclusión porque, al utilizarlo, las personas vulnerables adquieren autoestima y habilidades sociales. A través del juego, estas personas adquieren las habilidades y la confianza para ser más activas en la sociedad. </a:t>
            </a:r>
          </a:p>
          <a:p>
            <a:pPr>
              <a:lnSpc>
                <a:spcPct val="150000"/>
              </a:lnSpc>
            </a:pPr>
            <a:r>
              <a:rPr lang="en-US" sz="1100" b="1" dirty="0">
                <a:latin typeface="Josefin Sans" pitchFamily="2" charset="0"/>
              </a:rPr>
              <a:t> </a:t>
            </a:r>
            <a:endParaRPr lang="en-IE" sz="1100" b="1" dirty="0">
              <a:latin typeface="Josefin Sans" pitchFamily="2" charset="0"/>
            </a:endParaRPr>
          </a:p>
          <a:p>
            <a:pPr>
              <a:lnSpc>
                <a:spcPct val="150000"/>
              </a:lnSpc>
            </a:pPr>
            <a:endParaRPr lang="en-US" sz="1100" b="1" dirty="0">
              <a:latin typeface="Josefin Sans" pitchFamily="2" charset="0"/>
            </a:endParaRPr>
          </a:p>
          <a:p>
            <a:pPr>
              <a:lnSpc>
                <a:spcPct val="150000"/>
              </a:lnSpc>
            </a:pPr>
            <a:r>
              <a:rPr lang="es-ES" sz="1100" b="1" dirty="0">
                <a:latin typeface="Josefin Sans" pitchFamily="2" charset="0"/>
              </a:rPr>
              <a:t> </a:t>
            </a:r>
            <a:r>
              <a:rPr lang="es-ES" sz="1100" b="1" dirty="0">
                <a:solidFill>
                  <a:srgbClr val="FFC652"/>
                </a:solidFill>
                <a:latin typeface="Josefin Sans" pitchFamily="2" charset="0"/>
              </a:rPr>
              <a:t>APOYO AL APRENDIZAJE DE ADULTOS</a:t>
            </a:r>
          </a:p>
          <a:p>
            <a:pPr>
              <a:lnSpc>
                <a:spcPct val="150000"/>
              </a:lnSpc>
            </a:pPr>
            <a:r>
              <a:rPr lang="es-ES" sz="1000" dirty="0">
                <a:latin typeface="Josefin Sans" pitchFamily="2" charset="0"/>
              </a:rPr>
              <a:t>El juego permite a los adultos vulnerables comprender mejor su propia mente y sus propias creencias. Como juego digital, también ayuda a desarrollar las habilidades digitales. </a:t>
            </a:r>
          </a:p>
          <a:p>
            <a:pPr>
              <a:lnSpc>
                <a:spcPct val="150000"/>
              </a:lnSpc>
            </a:pPr>
            <a:endParaRPr lang="en-US" sz="1100" dirty="0">
              <a:latin typeface="Josefin Sans" pitchFamily="2" charset="0"/>
            </a:endParaRPr>
          </a:p>
          <a:p>
            <a:pPr>
              <a:lnSpc>
                <a:spcPct val="150000"/>
              </a:lnSpc>
            </a:pPr>
            <a:r>
              <a:rPr lang="es-ES" sz="1100" b="1" dirty="0">
                <a:solidFill>
                  <a:srgbClr val="FFC652"/>
                </a:solidFill>
                <a:latin typeface="Josefin Sans" pitchFamily="2" charset="0"/>
              </a:rPr>
              <a:t>¿CÓMO SE FINANCIA LA ORGANIZACIÓN?</a:t>
            </a:r>
          </a:p>
          <a:p>
            <a:pPr>
              <a:lnSpc>
                <a:spcPct val="150000"/>
              </a:lnSpc>
            </a:pPr>
            <a:r>
              <a:rPr lang="es-ES" sz="1000" dirty="0">
                <a:latin typeface="Josefin Sans" pitchFamily="2" charset="0"/>
              </a:rPr>
              <a:t>Esta organización está financiada por ERASMUS+ y la Cruz Roja francesa. </a:t>
            </a:r>
          </a:p>
          <a:p>
            <a:pPr>
              <a:lnSpc>
                <a:spcPct val="150000"/>
              </a:lnSpc>
            </a:pPr>
            <a:endParaRPr lang="es-ES" sz="1100" b="1" dirty="0">
              <a:latin typeface="Josefin Sans" pitchFamily="2" charset="0"/>
            </a:endParaRPr>
          </a:p>
          <a:p>
            <a:pPr>
              <a:lnSpc>
                <a:spcPct val="150000"/>
              </a:lnSpc>
            </a:pPr>
            <a:r>
              <a:rPr lang="es-ES" sz="1100" b="1" dirty="0">
                <a:solidFill>
                  <a:srgbClr val="FFC652"/>
                </a:solidFill>
                <a:latin typeface="Josefin Sans" pitchFamily="2" charset="0"/>
              </a:rPr>
              <a:t>¿CÓMO FUNCIONA EL PROCESO DE DERIVACIÓN?</a:t>
            </a:r>
          </a:p>
          <a:p>
            <a:pPr>
              <a:lnSpc>
                <a:spcPct val="150000"/>
              </a:lnSpc>
            </a:pPr>
            <a:r>
              <a:rPr lang="es-ES" sz="1000" dirty="0">
                <a:latin typeface="Josefin Sans" pitchFamily="2" charset="0"/>
              </a:rPr>
              <a:t>El juego está disponible gratuitamente en línea para que cualquier profesional lo utilice con las poblaciones vulnerables con las que trabaja. </a:t>
            </a:r>
          </a:p>
          <a:p>
            <a:pPr>
              <a:lnSpc>
                <a:spcPct val="150000"/>
              </a:lnSpc>
            </a:pPr>
            <a:endParaRPr lang="en-IE" sz="1100" dirty="0">
              <a:latin typeface="Josefin Sans" pitchFamily="2" charset="0"/>
            </a:endParaRPr>
          </a:p>
          <a:p>
            <a:pPr>
              <a:lnSpc>
                <a:spcPct val="150000"/>
              </a:lnSpc>
            </a:pPr>
            <a:r>
              <a:rPr lang="es-ES" sz="1100" b="1" dirty="0">
                <a:solidFill>
                  <a:srgbClr val="FFC652"/>
                </a:solidFill>
                <a:latin typeface="Josefin Sans" pitchFamily="2" charset="0"/>
              </a:rPr>
              <a:t>OPORTUNIDADES DE RÉPLICA</a:t>
            </a:r>
          </a:p>
          <a:p>
            <a:pPr>
              <a:lnSpc>
                <a:spcPct val="150000"/>
              </a:lnSpc>
            </a:pPr>
            <a:r>
              <a:rPr lang="es-ES" sz="1000" dirty="0">
                <a:latin typeface="Josefin Sans" pitchFamily="2" charset="0"/>
              </a:rPr>
              <a:t>Este proyecto nace de la cooperación entre varios países europeos. ¡Juntos se pueden inventar nuevas herramientas! </a:t>
            </a:r>
          </a:p>
          <a:p>
            <a:pPr>
              <a:lnSpc>
                <a:spcPct val="150000"/>
              </a:lnSpc>
            </a:pPr>
            <a:endParaRPr lang="es-ES" sz="1100" b="1" dirty="0">
              <a:latin typeface="Josefin Sans" pitchFamily="2" charset="0"/>
            </a:endParaRPr>
          </a:p>
          <a:p>
            <a:pPr>
              <a:lnSpc>
                <a:spcPct val="150000"/>
              </a:lnSpc>
            </a:pPr>
            <a:r>
              <a:rPr lang="es-ES" sz="1100" b="1" dirty="0">
                <a:solidFill>
                  <a:srgbClr val="FFC652"/>
                </a:solidFill>
                <a:latin typeface="Josefin Sans" pitchFamily="2" charset="0"/>
              </a:rPr>
              <a:t>MITOS Y FALSAS CREENCIAS</a:t>
            </a:r>
          </a:p>
          <a:p>
            <a:pPr>
              <a:lnSpc>
                <a:spcPct val="150000"/>
              </a:lnSpc>
            </a:pPr>
            <a:r>
              <a:rPr lang="es-ES" sz="1000" i="1" dirty="0">
                <a:latin typeface="Josefin Sans" pitchFamily="2" charset="0"/>
              </a:rPr>
              <a:t>"Esta es una receta social sólo para adultos"</a:t>
            </a:r>
          </a:p>
          <a:p>
            <a:pPr>
              <a:lnSpc>
                <a:spcPct val="150000"/>
              </a:lnSpc>
            </a:pPr>
            <a:r>
              <a:rPr lang="es-ES" sz="1000" dirty="0">
                <a:latin typeface="Josefin Sans" pitchFamily="2" charset="0"/>
              </a:rPr>
              <a:t> </a:t>
            </a:r>
          </a:p>
          <a:p>
            <a:pPr>
              <a:lnSpc>
                <a:spcPct val="150000"/>
              </a:lnSpc>
            </a:pPr>
            <a:r>
              <a:rPr lang="es-ES" sz="1000" dirty="0">
                <a:latin typeface="Josefin Sans" pitchFamily="2" charset="0"/>
              </a:rPr>
              <a:t>Es falso: el juego es apropiado para todas las edades. También los niños pueden utilizarlo para mejorar su autoestima. </a:t>
            </a: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87</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651376" y="635304"/>
            <a:ext cx="668439" cy="721385"/>
            <a:chOff x="3876152"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K</a:t>
              </a:r>
            </a:p>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pic>
        <p:nvPicPr>
          <p:cNvPr id="10" name="Image1"/>
          <p:cNvPicPr/>
          <p:nvPr/>
        </p:nvPicPr>
        <p:blipFill>
          <a:blip r:embed="rId6"/>
          <a:stretch>
            <a:fillRect/>
          </a:stretch>
        </p:blipFill>
        <p:spPr bwMode="auto">
          <a:xfrm>
            <a:off x="10990241" y="5205914"/>
            <a:ext cx="944948" cy="667980"/>
          </a:xfrm>
          <a:prstGeom prst="rect">
            <a:avLst/>
          </a:prstGeom>
        </p:spPr>
      </p:pic>
      <p:sp>
        <p:nvSpPr>
          <p:cNvPr id="11" name="Ribbon: Curved and Tilted Up 10">
            <a:extLst>
              <a:ext uri="{FF2B5EF4-FFF2-40B4-BE49-F238E27FC236}">
                <a16:creationId xmlns:a16="http://schemas.microsoft.com/office/drawing/2014/main" id="{A84389A8-96A4-B087-F008-B0904FB7A46C}"/>
              </a:ext>
            </a:extLst>
          </p:cNvPr>
          <p:cNvSpPr/>
          <p:nvPr/>
        </p:nvSpPr>
        <p:spPr>
          <a:xfrm>
            <a:off x="272696" y="457200"/>
            <a:ext cx="3599491" cy="828443"/>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latin typeface="Amatic SC" panose="00000500000000000000" pitchFamily="2" charset="-79"/>
              <a:cs typeface="Amatic SC" panose="00000500000000000000" pitchFamily="2" charset="-79"/>
            </a:endParaRPr>
          </a:p>
          <a:p>
            <a:pPr algn="ctr"/>
            <a:r>
              <a:rPr lang="en-GB" sz="1800" b="1" dirty="0" err="1">
                <a:solidFill>
                  <a:schemeClr val="bg1"/>
                </a:solidFill>
                <a:latin typeface="Amatic SC" panose="00000500000000000000" pitchFamily="2" charset="-79"/>
                <a:cs typeface="Amatic SC" panose="00000500000000000000" pitchFamily="2" charset="-79"/>
              </a:rPr>
              <a:t>Ejemplo</a:t>
            </a:r>
            <a:r>
              <a:rPr lang="en-GB" sz="1800" b="1" dirty="0">
                <a:solidFill>
                  <a:schemeClr val="bg1"/>
                </a:solidFill>
                <a:latin typeface="Amatic SC" panose="00000500000000000000" pitchFamily="2" charset="-79"/>
                <a:cs typeface="Amatic SC" panose="00000500000000000000" pitchFamily="2" charset="-79"/>
              </a:rPr>
              <a:t> de </a:t>
            </a:r>
            <a:r>
              <a:rPr lang="en-GB" sz="1800" b="1" dirty="0" err="1">
                <a:solidFill>
                  <a:schemeClr val="bg1"/>
                </a:solidFill>
                <a:latin typeface="Amatic SC" panose="00000500000000000000" pitchFamily="2" charset="-79"/>
                <a:cs typeface="Amatic SC" panose="00000500000000000000" pitchFamily="2" charset="-79"/>
              </a:rPr>
              <a:t>prescripción</a:t>
            </a:r>
            <a:r>
              <a:rPr lang="en-GB" sz="1800" b="1" dirty="0">
                <a:solidFill>
                  <a:schemeClr val="bg1"/>
                </a:solidFill>
                <a:latin typeface="Amatic SC" panose="00000500000000000000" pitchFamily="2" charset="-79"/>
                <a:cs typeface="Amatic SC" panose="00000500000000000000" pitchFamily="2" charset="-79"/>
              </a:rPr>
              <a:t> social</a:t>
            </a:r>
          </a:p>
          <a:p>
            <a:pPr algn="ctr"/>
            <a:endParaRPr lang="en-GB" dirty="0"/>
          </a:p>
        </p:txBody>
      </p:sp>
    </p:spTree>
    <p:extLst>
      <p:ext uri="{BB962C8B-B14F-4D97-AF65-F5344CB8AC3E}">
        <p14:creationId xmlns:p14="http://schemas.microsoft.com/office/powerpoint/2010/main" val="31340280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p:cNvPicPr>
          <p:nvPr>
            <p:ph type="pic" sz="quarter" idx="34"/>
          </p:nvPr>
        </p:nvPicPr>
        <p:blipFill>
          <a:blip r:embed="rId2">
            <a:extLst>
              <a:ext uri="{28A0092B-C50C-407E-A947-70E740481C1C}">
                <a14:useLocalDpi xmlns:a14="http://schemas.microsoft.com/office/drawing/2010/main" val="0"/>
              </a:ext>
            </a:extLst>
          </a:blip>
          <a:srcRect l="7516" r="7516"/>
          <a:stretch>
            <a:fillRect/>
          </a:stretch>
        </p:blipFill>
        <p:spPr bwMode="auto">
          <a:xfrm>
            <a:off x="8163016" y="267058"/>
            <a:ext cx="3299699" cy="942771"/>
          </a:xfrm>
          <a:prstGeom prst="rect">
            <a:avLst/>
          </a:prstGeom>
          <a:noFill/>
          <a:ln>
            <a:noFill/>
          </a:ln>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					</a:t>
            </a:r>
            <a:r>
              <a:rPr lang="en-IE" sz="2000" dirty="0"/>
              <a:t>Culture Vitamins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166254" y="1546831"/>
            <a:ext cx="12025745" cy="6978604"/>
          </a:xfrm>
        </p:spPr>
        <p:txBody>
          <a:bodyPr/>
          <a:lstStyle/>
          <a:p>
            <a:pPr>
              <a:lnSpc>
                <a:spcPct val="150000"/>
              </a:lnSpc>
            </a:pPr>
            <a:r>
              <a:rPr lang="en-GB" sz="1000" b="1" dirty="0">
                <a:solidFill>
                  <a:srgbClr val="FFC652"/>
                </a:solidFill>
                <a:latin typeface="Josefin Sans" pitchFamily="2" charset="0"/>
              </a:rPr>
              <a:t>ACERCA DE:  </a:t>
            </a:r>
            <a:endParaRPr lang="en-IE" sz="1000" dirty="0">
              <a:solidFill>
                <a:srgbClr val="FFC652"/>
              </a:solidFill>
              <a:latin typeface="Josefin Sans" pitchFamily="2" charset="0"/>
            </a:endParaRPr>
          </a:p>
          <a:p>
            <a:pPr>
              <a:lnSpc>
                <a:spcPct val="150000"/>
              </a:lnSpc>
            </a:pPr>
            <a:r>
              <a:rPr lang="es-ES" sz="1000" dirty="0">
                <a:latin typeface="Josefin Sans" pitchFamily="2" charset="0"/>
              </a:rPr>
              <a:t>"</a:t>
            </a:r>
            <a:r>
              <a:rPr lang="es-ES" sz="1000" dirty="0" err="1">
                <a:latin typeface="Josefin Sans" pitchFamily="2" charset="0"/>
              </a:rPr>
              <a:t>Kulturvitaminer</a:t>
            </a:r>
            <a:r>
              <a:rPr lang="es-ES" sz="1000" dirty="0">
                <a:latin typeface="Josefin Sans" pitchFamily="2" charset="0"/>
              </a:rPr>
              <a:t>" o vitaminas de la cultura tiene su sede en Aalborg, Dinamarca. El programa "Vitaminas de la cultura" se dirige a adultos que están de baja por depresión leve o moderada, ansiedad o problemas relacionados con el estrés. El proyecto prescribe una serie de actividades que incluyen el canto coral, la lectura guiada, la introducción a los archivos de la ciudad, la escucha de música, la visita a un museo de arte y a un teatro, y una excursión por la naturaleza. </a:t>
            </a:r>
            <a:endParaRPr lang="en-GB" sz="1000" u="sng" dirty="0">
              <a:solidFill>
                <a:schemeClr val="tx1"/>
              </a:solidFill>
              <a:latin typeface="Josefin Sans" pitchFamily="2" charset="0"/>
              <a:hlinkClick r:id="" action="ppaction://noaction">
                <a:extLst>
                  <a:ext uri="{A12FA001-AC4F-418D-AE19-62706E023703}">
                    <ahyp:hlinkClr xmlns:ahyp="http://schemas.microsoft.com/office/drawing/2018/hyperlinkcolor" val="tx"/>
                  </a:ext>
                </a:extLst>
              </a:hlinkClick>
            </a:endParaRPr>
          </a:p>
          <a:p>
            <a:pPr>
              <a:lnSpc>
                <a:spcPct val="150000"/>
              </a:lnSpc>
            </a:pPr>
            <a:r>
              <a:rPr lang="en-GB" sz="1000" u="sng" dirty="0">
                <a:solidFill>
                  <a:schemeClr val="tx1"/>
                </a:solidFill>
                <a:latin typeface="Josefin Sans" pitchFamily="2" charset="0"/>
                <a:hlinkClick r:id="" action="ppaction://noaction">
                  <a:extLst>
                    <a:ext uri="{A12FA001-AC4F-418D-AE19-62706E023703}">
                      <ahyp:hlinkClr xmlns:ahyp="http://schemas.microsoft.com/office/drawing/2018/hyperlinkcolor" val="tx"/>
                    </a:ext>
                  </a:extLst>
                </a:hlinkClick>
              </a:rPr>
              <a:t>https://www.researchgate.net/publication/332276908_Culture_Vitamins_-_an_Arts_on_Prescription_project_in_Denmark</a:t>
            </a:r>
            <a:r>
              <a:rPr lang="en-GB" sz="1000" u="sng" dirty="0">
                <a:solidFill>
                  <a:schemeClr val="tx1"/>
                </a:solidFill>
                <a:latin typeface="Josefin Sans" pitchFamily="2" charset="0"/>
              </a:rPr>
              <a:t> </a:t>
            </a:r>
            <a:r>
              <a:rPr lang="en-GB" sz="1000" dirty="0">
                <a:solidFill>
                  <a:schemeClr val="tx1"/>
                </a:solidFill>
                <a:latin typeface="Josefin Sans" pitchFamily="2" charset="0"/>
              </a:rPr>
              <a:t>and</a:t>
            </a:r>
            <a:r>
              <a:rPr lang="en-GB" sz="1000" b="1" dirty="0">
                <a:solidFill>
                  <a:schemeClr val="tx1"/>
                </a:solidFill>
                <a:latin typeface="Josefin Sans" pitchFamily="2" charset="0"/>
              </a:rPr>
              <a:t> </a:t>
            </a:r>
            <a:r>
              <a:rPr lang="en-GB" sz="10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https://newscoop.com/culture-vitamins-powerful-medicine-for-mental-health/ </a:t>
            </a:r>
            <a:r>
              <a:rPr lang="en-GB" sz="1000" dirty="0">
                <a:solidFill>
                  <a:schemeClr val="tx1"/>
                </a:solidFill>
                <a:latin typeface="Josefin Sans" pitchFamily="2" charset="0"/>
              </a:rPr>
              <a:t> </a:t>
            </a:r>
          </a:p>
          <a:p>
            <a:pPr>
              <a:lnSpc>
                <a:spcPct val="150000"/>
              </a:lnSpc>
            </a:pPr>
            <a:endParaRPr lang="en-IE" sz="1000" dirty="0">
              <a:solidFill>
                <a:srgbClr val="FFC652"/>
              </a:solidFill>
              <a:latin typeface="Josefin Sans" pitchFamily="2" charset="0"/>
            </a:endParaRPr>
          </a:p>
          <a:p>
            <a:pPr algn="l">
              <a:lnSpc>
                <a:spcPct val="150000"/>
              </a:lnSpc>
            </a:pPr>
            <a:r>
              <a:rPr lang="es-ES" sz="1000" b="1" dirty="0">
                <a:solidFill>
                  <a:srgbClr val="FFC652"/>
                </a:solidFill>
                <a:latin typeface="Josefin Sans" pitchFamily="2" charset="0"/>
              </a:rPr>
              <a:t>APOYO A LA INCLUSIÓN SOCIAL  Y CONEXIÓN</a:t>
            </a:r>
          </a:p>
          <a:p>
            <a:pPr algn="l">
              <a:lnSpc>
                <a:spcPct val="150000"/>
              </a:lnSpc>
            </a:pPr>
            <a:r>
              <a:rPr lang="es-ES" sz="1000" dirty="0">
                <a:latin typeface="Josefin Sans" pitchFamily="2" charset="0"/>
              </a:rPr>
              <a:t>CV tiene un espíritu de comunidad, pertenencia, reconexión y experiencia de lo que su área local tiene que ofrecer y sumergirse en algo significativo y emocionante, con el objetivo de aliviar el estrés y aumentar la confianza.</a:t>
            </a:r>
          </a:p>
          <a:p>
            <a:pPr algn="l">
              <a:lnSpc>
                <a:spcPct val="150000"/>
              </a:lnSpc>
            </a:pPr>
            <a:r>
              <a:rPr lang="es-ES" sz="1000" b="1" dirty="0">
                <a:solidFill>
                  <a:srgbClr val="FFC652"/>
                </a:solidFill>
                <a:latin typeface="Josefin Sans" pitchFamily="2" charset="0"/>
              </a:rPr>
              <a:t>APOYAR EL APRENDIZAJE DE LOS ADULTOS </a:t>
            </a:r>
          </a:p>
          <a:p>
            <a:pPr>
              <a:lnSpc>
                <a:spcPct val="150000"/>
              </a:lnSpc>
            </a:pPr>
            <a:r>
              <a:rPr lang="es-ES" sz="1000" dirty="0">
                <a:latin typeface="Josefin Sans" pitchFamily="2" charset="0"/>
              </a:rPr>
              <a:t>Cada actividad ofrece nuevas experiencias de aprendizaje que ayudan a aliviar los problemas de los adultos en cuanto a su salud mental. Se centra en aprender y experimentar algo nuevo como adulto. Entre ellas se encuentran el canto del coro, las visitas guiadas a los archivos de la ciudad, la investigación genealógica, el teatro, el museo de arte, los talleres creativos y la preparación de entrevistas de trabajo. </a:t>
            </a: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r>
              <a:rPr lang="es-ES" sz="1000" b="1" dirty="0">
                <a:latin typeface="Josefin Sans" pitchFamily="2" charset="0"/>
              </a:rPr>
              <a:t>APOYO A LA SALUD, EL BIENESTAR Y LA NUTRICIÓN</a:t>
            </a:r>
          </a:p>
          <a:p>
            <a:pPr>
              <a:lnSpc>
                <a:spcPct val="150000"/>
              </a:lnSpc>
            </a:pPr>
            <a:r>
              <a:rPr lang="es-ES" sz="1000" dirty="0">
                <a:latin typeface="Josefin Sans" pitchFamily="2" charset="0"/>
              </a:rPr>
              <a:t>Anita Jensen, investigadora postdoctoral de la Universidad de Aalborg, evaluó los buenos resultados de </a:t>
            </a:r>
            <a:r>
              <a:rPr lang="es-ES" sz="1000" dirty="0" err="1">
                <a:latin typeface="Josefin Sans" pitchFamily="2" charset="0"/>
              </a:rPr>
              <a:t>Kulturvitaminer</a:t>
            </a:r>
            <a:r>
              <a:rPr lang="es-ES" sz="1000" dirty="0">
                <a:latin typeface="Josefin Sans" pitchFamily="2" charset="0"/>
              </a:rPr>
              <a:t>. Los participantes sintieron un aumento de la autoestima y la motivación, más alegría, una mejora de las habilidades sociales y las relaciones, y un mejor sentido de sus necesidades y del autocuidado. No sólo se sintieron mejor mentalmente, sino también físicamente: informaron de menos fatiga, más energía y capacidad de relajación.</a:t>
            </a:r>
            <a:endParaRPr lang="en-IE" sz="1000" i="1" dirty="0">
              <a:latin typeface="Josefin Sans" pitchFamily="2" charset="0"/>
            </a:endParaRPr>
          </a:p>
          <a:p>
            <a:pPr>
              <a:lnSpc>
                <a:spcPct val="150000"/>
              </a:lnSpc>
            </a:pPr>
            <a:r>
              <a:rPr lang="es-ES" sz="1000" b="1" dirty="0">
                <a:solidFill>
                  <a:srgbClr val="FFC652"/>
                </a:solidFill>
                <a:latin typeface="Josefin Sans" pitchFamily="2" charset="0"/>
              </a:rPr>
              <a:t>APOYAR LA ACTIVIDAD PARA ESTAR BIEN</a:t>
            </a:r>
          </a:p>
          <a:p>
            <a:pPr>
              <a:lnSpc>
                <a:spcPct val="150000"/>
              </a:lnSpc>
            </a:pPr>
            <a:r>
              <a:rPr lang="es-ES" sz="1000" dirty="0" err="1">
                <a:latin typeface="Josefin Sans" pitchFamily="2" charset="0"/>
              </a:rPr>
              <a:t>Kulturvitaminer</a:t>
            </a:r>
            <a:r>
              <a:rPr lang="es-ES" sz="1000" dirty="0">
                <a:latin typeface="Josefin Sans" pitchFamily="2" charset="0"/>
              </a:rPr>
              <a:t> también ofrece paseos guiados por la naturaleza que animan a la gente a salir al exterior y ser activos. "Estos paseos también son valiosos para ver lo lento que crecen las cosas, en contraste con nuestra ajetreada vida moderna", afirma Nielsen (director del curso de Aalborg).</a:t>
            </a:r>
            <a:endParaRPr lang="en-GB" sz="1000" b="1" dirty="0">
              <a:latin typeface="Josefin Sans" pitchFamily="2" charset="0"/>
            </a:endParaRPr>
          </a:p>
          <a:p>
            <a:pPr>
              <a:lnSpc>
                <a:spcPct val="150000"/>
              </a:lnSpc>
            </a:pPr>
            <a:r>
              <a:rPr lang="es-ES" sz="1000" b="1" dirty="0">
                <a:solidFill>
                  <a:srgbClr val="FFC652"/>
                </a:solidFill>
                <a:latin typeface="Josefin Sans" pitchFamily="2" charset="0"/>
              </a:rPr>
              <a:t>¿CÓMO SE FINANCIA LA ORGANIZACIÓN?</a:t>
            </a:r>
          </a:p>
          <a:p>
            <a:pPr>
              <a:lnSpc>
                <a:spcPct val="150000"/>
              </a:lnSpc>
            </a:pPr>
            <a:r>
              <a:rPr lang="es-ES" sz="1000" dirty="0">
                <a:latin typeface="Josefin Sans" pitchFamily="2" charset="0"/>
              </a:rPr>
              <a:t>El Gobierno danés y el Departamento de Salud y Cultura desarrollaron el proyecto, que es impartido y coordinado por el Centro de Salud Mental. </a:t>
            </a:r>
          </a:p>
          <a:p>
            <a:pPr>
              <a:lnSpc>
                <a:spcPct val="150000"/>
              </a:lnSpc>
            </a:pPr>
            <a:endParaRPr lang="en-IE" sz="800" dirty="0">
              <a:latin typeface="Josefin Sans" pitchFamily="2" charset="0"/>
            </a:endParaRPr>
          </a:p>
          <a:p>
            <a:pPr>
              <a:lnSpc>
                <a:spcPct val="150000"/>
              </a:lnSpc>
            </a:pPr>
            <a:r>
              <a:rPr lang="es-ES" sz="1000" b="1" dirty="0">
                <a:solidFill>
                  <a:srgbClr val="FFC652"/>
                </a:solidFill>
                <a:latin typeface="Josefin Sans" pitchFamily="2" charset="0"/>
              </a:rPr>
              <a:t>¿CÓMO FUNCIONA EL PROCESO DE DERIVACIÓN?</a:t>
            </a:r>
          </a:p>
          <a:p>
            <a:pPr>
              <a:lnSpc>
                <a:spcPct val="150000"/>
              </a:lnSpc>
            </a:pPr>
            <a:r>
              <a:rPr lang="es-ES" sz="1000" dirty="0">
                <a:latin typeface="Josefin Sans" pitchFamily="2" charset="0"/>
              </a:rPr>
              <a:t>Los participantes fueron informados y reclutados por el coordinador del proyecto y el investigador. También en la oficina de empleo local. </a:t>
            </a:r>
          </a:p>
          <a:p>
            <a:pPr>
              <a:lnSpc>
                <a:spcPct val="150000"/>
              </a:lnSpc>
            </a:pPr>
            <a:endParaRPr lang="en-US" sz="1000" b="1" dirty="0">
              <a:latin typeface="Josefin Sans" pitchFamily="2" charset="0"/>
            </a:endParaRPr>
          </a:p>
          <a:p>
            <a:pPr>
              <a:lnSpc>
                <a:spcPct val="150000"/>
              </a:lnSpc>
            </a:pPr>
            <a:r>
              <a:rPr lang="en-US" sz="1000" b="1" dirty="0">
                <a:solidFill>
                  <a:srgbClr val="FFC652"/>
                </a:solidFill>
                <a:latin typeface="Josefin Sans" pitchFamily="2" charset="0"/>
              </a:rPr>
              <a:t>OPORTUNIDADES DE RÉPLICA</a:t>
            </a:r>
          </a:p>
          <a:p>
            <a:pPr>
              <a:lnSpc>
                <a:spcPct val="150000"/>
              </a:lnSpc>
            </a:pPr>
            <a:r>
              <a:rPr lang="es-ES" sz="1000" dirty="0">
                <a:latin typeface="Josefin Sans" pitchFamily="2" charset="0"/>
              </a:rPr>
              <a:t>El programa de vitaminas de la cultura podría reproducirse fácilmente en un lugar con una amplia oferta de actividades/experiencias culturales, como bibliotecas, teatros o espacios públicos escénicos en la naturaleza. Requeriría el compromiso de los responsables del curso cada semana y la colaboración con estos orígenes culturales.</a:t>
            </a:r>
          </a:p>
          <a:p>
            <a:pPr>
              <a:lnSpc>
                <a:spcPct val="150000"/>
              </a:lnSpc>
            </a:pPr>
            <a:r>
              <a:rPr lang="en-GB" sz="1000" dirty="0">
                <a:latin typeface="Josefin Sans" pitchFamily="2" charset="0"/>
              </a:rPr>
              <a:t>.</a:t>
            </a:r>
            <a:endParaRPr lang="en-IE" sz="100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88</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810805" y="1130451"/>
            <a:ext cx="675506" cy="534136"/>
            <a:chOff x="3876153"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3" y="3397098"/>
              <a:ext cx="1053132" cy="533013"/>
            </a:xfrm>
            <a:prstGeom prst="rect">
              <a:avLst/>
            </a:prstGeom>
          </p:spPr>
          <p:txBody>
            <a:bodyPr wrap="none">
              <a:spAutoFit/>
            </a:bodyPr>
            <a:lstStyle/>
            <a:p>
              <a:pPr marL="8146" algn="ctr">
                <a:lnSpc>
                  <a:spcPts val="911"/>
                </a:lnSpc>
                <a:spcBef>
                  <a:spcPts val="64"/>
                </a:spcBef>
              </a:pPr>
              <a:r>
                <a:rPr lang="en-IE" sz="1026" b="1">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8146" algn="ctr">
                <a:lnSpc>
                  <a:spcPts val="911"/>
                </a:lnSpc>
                <a:spcBef>
                  <a:spcPts val="64"/>
                </a:spcBef>
              </a:pPr>
              <a:r>
                <a:rPr lang="en-IE" sz="1026" b="1">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sp>
        <p:nvSpPr>
          <p:cNvPr id="10" name="Ribbon: Curved and Tilted Up 9">
            <a:extLst>
              <a:ext uri="{FF2B5EF4-FFF2-40B4-BE49-F238E27FC236}">
                <a16:creationId xmlns:a16="http://schemas.microsoft.com/office/drawing/2014/main" id="{80A43E9F-D2B8-E9A8-B9BD-957ADE6B1E71}"/>
              </a:ext>
            </a:extLst>
          </p:cNvPr>
          <p:cNvSpPr/>
          <p:nvPr/>
        </p:nvSpPr>
        <p:spPr>
          <a:xfrm>
            <a:off x="272694" y="375245"/>
            <a:ext cx="3599491" cy="92257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err="1">
                <a:solidFill>
                  <a:schemeClr val="bg1"/>
                </a:solidFill>
                <a:latin typeface="Amatic SC" panose="00000500000000000000" pitchFamily="2" charset="-79"/>
                <a:cs typeface="Amatic SC" panose="00000500000000000000" pitchFamily="2" charset="-79"/>
              </a:rPr>
              <a:t>Ejemplos</a:t>
            </a:r>
            <a:r>
              <a:rPr lang="en-GB" sz="2000" b="1" dirty="0">
                <a:solidFill>
                  <a:schemeClr val="bg1"/>
                </a:solidFill>
                <a:latin typeface="Amatic SC" panose="00000500000000000000" pitchFamily="2" charset="-79"/>
                <a:cs typeface="Amatic SC" panose="00000500000000000000" pitchFamily="2" charset="-79"/>
              </a:rPr>
              <a:t> de </a:t>
            </a:r>
            <a:r>
              <a:rPr lang="en-GB" sz="2000" b="1" dirty="0" err="1">
                <a:solidFill>
                  <a:schemeClr val="bg1"/>
                </a:solidFill>
                <a:latin typeface="Amatic SC" panose="00000500000000000000" pitchFamily="2" charset="-79"/>
                <a:cs typeface="Amatic SC" panose="00000500000000000000" pitchFamily="2" charset="-79"/>
              </a:rPr>
              <a:t>atención</a:t>
            </a:r>
            <a:r>
              <a:rPr lang="en-GB" sz="2000" b="1" dirty="0">
                <a:solidFill>
                  <a:schemeClr val="bg1"/>
                </a:solidFill>
                <a:latin typeface="Amatic SC" panose="00000500000000000000" pitchFamily="2" charset="-79"/>
                <a:cs typeface="Amatic SC" panose="00000500000000000000" pitchFamily="2" charset="-79"/>
              </a:rPr>
              <a:t> </a:t>
            </a:r>
            <a:r>
              <a:rPr lang="en-GB" sz="2000" b="1" dirty="0" err="1">
                <a:solidFill>
                  <a:schemeClr val="bg1"/>
                </a:solidFill>
                <a:latin typeface="Amatic SC" panose="00000500000000000000" pitchFamily="2" charset="-79"/>
                <a:cs typeface="Amatic SC" panose="00000500000000000000" pitchFamily="2" charset="-79"/>
              </a:rPr>
              <a:t>escalonada</a:t>
            </a:r>
            <a:endParaRPr lang="en-GB" dirty="0"/>
          </a:p>
        </p:txBody>
      </p:sp>
      <p:sp>
        <p:nvSpPr>
          <p:cNvPr id="2" name="TextBox 1">
            <a:extLst>
              <a:ext uri="{FF2B5EF4-FFF2-40B4-BE49-F238E27FC236}">
                <a16:creationId xmlns:a16="http://schemas.microsoft.com/office/drawing/2014/main" id="{BAF7D027-04F3-77D2-0180-3EA9E059C412}"/>
              </a:ext>
            </a:extLst>
          </p:cNvPr>
          <p:cNvSpPr txBox="1"/>
          <p:nvPr/>
        </p:nvSpPr>
        <p:spPr>
          <a:xfrm>
            <a:off x="1220386" y="879392"/>
            <a:ext cx="1704109" cy="307777"/>
          </a:xfrm>
          <a:prstGeom prst="rect">
            <a:avLst/>
          </a:prstGeom>
          <a:noFill/>
        </p:spPr>
        <p:txBody>
          <a:bodyPr wrap="square" rtlCol="0">
            <a:spAutoFit/>
          </a:bodyPr>
          <a:lstStyle/>
          <a:p>
            <a:endParaRPr lang="en-GB" sz="1400" b="1" dirty="0">
              <a:solidFill>
                <a:schemeClr val="bg1"/>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41220723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n-US" dirty="0" err="1"/>
              <a:t>COnclusiones</a:t>
            </a:r>
            <a:endParaRPr lang="en-US" dirty="0"/>
          </a:p>
        </p:txBody>
      </p:sp>
      <p:sp>
        <p:nvSpPr>
          <p:cNvPr id="57" name="Text Placeholder 56">
            <a:extLst>
              <a:ext uri="{FF2B5EF4-FFF2-40B4-BE49-F238E27FC236}">
                <a16:creationId xmlns:a16="http://schemas.microsoft.com/office/drawing/2014/main" id="{2EC2BDB3-7526-A446-975B-DE4164EF8A63}"/>
              </a:ext>
            </a:extLst>
          </p:cNvPr>
          <p:cNvSpPr>
            <a:spLocks noGrp="1"/>
          </p:cNvSpPr>
          <p:nvPr>
            <p:ph type="body" sz="quarter" idx="19"/>
          </p:nvPr>
        </p:nvSpPr>
        <p:spPr>
          <a:xfrm>
            <a:off x="2499689" y="1867449"/>
            <a:ext cx="1604905" cy="930105"/>
          </a:xfrm>
        </p:spPr>
        <p:txBody>
          <a:bodyPr/>
          <a:lstStyle/>
          <a:p>
            <a:r>
              <a:rPr lang="en-US" sz="2000" dirty="0"/>
              <a:t>La </a:t>
            </a:r>
            <a:r>
              <a:rPr lang="en-US" sz="2000" dirty="0" err="1"/>
              <a:t>prescripción</a:t>
            </a:r>
            <a:r>
              <a:rPr lang="en-US" sz="2000" dirty="0"/>
              <a:t> social </a:t>
            </a:r>
            <a:r>
              <a:rPr lang="en-US" sz="2000" dirty="0" err="1"/>
              <a:t>emergente</a:t>
            </a:r>
            <a:r>
              <a:rPr lang="en-US" sz="2000" dirty="0"/>
              <a:t> </a:t>
            </a:r>
            <a:r>
              <a:rPr lang="en-US" sz="2000" dirty="0" err="1"/>
              <a:t>como</a:t>
            </a:r>
            <a:r>
              <a:rPr lang="en-US" sz="2000" dirty="0"/>
              <a:t> </a:t>
            </a:r>
            <a:r>
              <a:rPr lang="en-US" sz="2000" dirty="0" err="1"/>
              <a:t>modelo</a:t>
            </a:r>
            <a:r>
              <a:rPr lang="en-US" sz="2000" dirty="0"/>
              <a:t> de </a:t>
            </a:r>
            <a:r>
              <a:rPr lang="en-US" sz="2000" dirty="0" err="1"/>
              <a:t>cambio</a:t>
            </a:r>
            <a:endParaRPr lang="en-US" dirty="0"/>
          </a:p>
        </p:txBody>
      </p:sp>
      <p:sp>
        <p:nvSpPr>
          <p:cNvPr id="59" name="Text Placeholder 58">
            <a:extLst>
              <a:ext uri="{FF2B5EF4-FFF2-40B4-BE49-F238E27FC236}">
                <a16:creationId xmlns:a16="http://schemas.microsoft.com/office/drawing/2014/main" id="{F6624053-E7F1-E547-A841-FAAD41C49543}"/>
              </a:ext>
            </a:extLst>
          </p:cNvPr>
          <p:cNvSpPr>
            <a:spLocks noGrp="1"/>
          </p:cNvSpPr>
          <p:nvPr>
            <p:ph type="body" sz="quarter" idx="21"/>
          </p:nvPr>
        </p:nvSpPr>
        <p:spPr/>
        <p:txBody>
          <a:bodyPr/>
          <a:lstStyle/>
          <a:p>
            <a:r>
              <a:rPr lang="en-US" sz="2000" dirty="0"/>
              <a:t>PROYECTOS DE PRESCRIPCIÓN SOCIAL EN EUROPA</a:t>
            </a:r>
            <a:endParaRPr lang="en-US" dirty="0"/>
          </a:p>
        </p:txBody>
      </p:sp>
      <p:sp>
        <p:nvSpPr>
          <p:cNvPr id="61" name="Text Placeholder 60">
            <a:extLst>
              <a:ext uri="{FF2B5EF4-FFF2-40B4-BE49-F238E27FC236}">
                <a16:creationId xmlns:a16="http://schemas.microsoft.com/office/drawing/2014/main" id="{5747D6F6-E6CF-6849-8150-755D27F8D13E}"/>
              </a:ext>
            </a:extLst>
          </p:cNvPr>
          <p:cNvSpPr>
            <a:spLocks noGrp="1"/>
          </p:cNvSpPr>
          <p:nvPr>
            <p:ph type="body" sz="quarter" idx="23"/>
          </p:nvPr>
        </p:nvSpPr>
        <p:spPr>
          <a:xfrm>
            <a:off x="8667997" y="1867450"/>
            <a:ext cx="1918723" cy="930105"/>
          </a:xfrm>
        </p:spPr>
        <p:txBody>
          <a:bodyPr/>
          <a:lstStyle/>
          <a:p>
            <a:r>
              <a:rPr lang="en-US" sz="2000" dirty="0"/>
              <a:t>LOS PROYECTOS DE PRESCRIPCIÓN SOCIAL TIENE FORMAS Y ESTRUCTURAS DIFERENTES</a:t>
            </a:r>
            <a:endParaRPr lang="en-US" dirty="0"/>
          </a:p>
        </p:txBody>
      </p:sp>
      <p:sp>
        <p:nvSpPr>
          <p:cNvPr id="56" name="Text Placeholder 55">
            <a:extLst>
              <a:ext uri="{FF2B5EF4-FFF2-40B4-BE49-F238E27FC236}">
                <a16:creationId xmlns:a16="http://schemas.microsoft.com/office/drawing/2014/main" id="{4310B654-F9B0-684A-AA49-DEE0AF10F27A}"/>
              </a:ext>
            </a:extLst>
          </p:cNvPr>
          <p:cNvSpPr>
            <a:spLocks noGrp="1"/>
          </p:cNvSpPr>
          <p:nvPr>
            <p:ph type="body" sz="quarter" idx="18"/>
          </p:nvPr>
        </p:nvSpPr>
        <p:spPr/>
        <p:txBody>
          <a:bodyPr/>
          <a:lstStyle/>
          <a:p>
            <a:r>
              <a:rPr lang="en-US" dirty="0">
                <a:solidFill>
                  <a:srgbClr val="FFC652"/>
                </a:solidFill>
              </a:rPr>
              <a:t>1</a:t>
            </a:r>
          </a:p>
        </p:txBody>
      </p:sp>
      <p:sp>
        <p:nvSpPr>
          <p:cNvPr id="58" name="Text Placeholder 57">
            <a:extLst>
              <a:ext uri="{FF2B5EF4-FFF2-40B4-BE49-F238E27FC236}">
                <a16:creationId xmlns:a16="http://schemas.microsoft.com/office/drawing/2014/main" id="{3F390261-9738-AB45-99EE-9B0F53721EC1}"/>
              </a:ext>
            </a:extLst>
          </p:cNvPr>
          <p:cNvSpPr>
            <a:spLocks noGrp="1"/>
          </p:cNvSpPr>
          <p:nvPr>
            <p:ph type="body" sz="quarter" idx="20"/>
          </p:nvPr>
        </p:nvSpPr>
        <p:spPr/>
        <p:txBody>
          <a:bodyPr/>
          <a:lstStyle/>
          <a:p>
            <a:r>
              <a:rPr lang="en-US" dirty="0">
                <a:solidFill>
                  <a:srgbClr val="FFC652"/>
                </a:solidFill>
              </a:rPr>
              <a:t>2</a:t>
            </a:r>
          </a:p>
        </p:txBody>
      </p:sp>
      <p:sp>
        <p:nvSpPr>
          <p:cNvPr id="60" name="Text Placeholder 59">
            <a:extLst>
              <a:ext uri="{FF2B5EF4-FFF2-40B4-BE49-F238E27FC236}">
                <a16:creationId xmlns:a16="http://schemas.microsoft.com/office/drawing/2014/main" id="{9FE94A7E-6C8F-8F4E-B94F-F58BF31CC152}"/>
              </a:ext>
            </a:extLst>
          </p:cNvPr>
          <p:cNvSpPr>
            <a:spLocks noGrp="1"/>
          </p:cNvSpPr>
          <p:nvPr>
            <p:ph type="body" sz="quarter" idx="22"/>
          </p:nvPr>
        </p:nvSpPr>
        <p:spPr/>
        <p:txBody>
          <a:bodyPr/>
          <a:lstStyle/>
          <a:p>
            <a:r>
              <a:rPr lang="en-US" dirty="0">
                <a:solidFill>
                  <a:srgbClr val="FFC652"/>
                </a:solidFill>
              </a:rPr>
              <a:t>3</a:t>
            </a:r>
          </a:p>
        </p:txBody>
      </p:sp>
      <p:sp>
        <p:nvSpPr>
          <p:cNvPr id="62" name="Text Placeholder 61">
            <a:extLst>
              <a:ext uri="{FF2B5EF4-FFF2-40B4-BE49-F238E27FC236}">
                <a16:creationId xmlns:a16="http://schemas.microsoft.com/office/drawing/2014/main" id="{ECD2FF7E-8F0A-264D-8FA6-C4389C9B8A01}"/>
              </a:ext>
            </a:extLst>
          </p:cNvPr>
          <p:cNvSpPr>
            <a:spLocks noGrp="1"/>
          </p:cNvSpPr>
          <p:nvPr>
            <p:ph type="body" sz="quarter" idx="26"/>
          </p:nvPr>
        </p:nvSpPr>
        <p:spPr>
          <a:xfrm>
            <a:off x="2457302" y="3814361"/>
            <a:ext cx="1604905" cy="930105"/>
          </a:xfrm>
        </p:spPr>
        <p:txBody>
          <a:bodyPr/>
          <a:lstStyle/>
          <a:p>
            <a:r>
              <a:rPr lang="en-US" sz="2000" dirty="0"/>
              <a:t>incorporates co-production, stepped care &amp; person </a:t>
            </a:r>
            <a:r>
              <a:rPr lang="en-US" sz="2000" dirty="0" err="1"/>
              <a:t>centred</a:t>
            </a:r>
            <a:r>
              <a:rPr lang="en-US" sz="2000" dirty="0"/>
              <a:t> care models</a:t>
            </a:r>
          </a:p>
          <a:p>
            <a:endParaRPr lang="en-US" dirty="0"/>
          </a:p>
        </p:txBody>
      </p:sp>
      <p:sp>
        <p:nvSpPr>
          <p:cNvPr id="63" name="Text Placeholder 62">
            <a:extLst>
              <a:ext uri="{FF2B5EF4-FFF2-40B4-BE49-F238E27FC236}">
                <a16:creationId xmlns:a16="http://schemas.microsoft.com/office/drawing/2014/main" id="{21063DCE-001E-884D-A484-E993636EB885}"/>
              </a:ext>
            </a:extLst>
          </p:cNvPr>
          <p:cNvSpPr>
            <a:spLocks noGrp="1"/>
          </p:cNvSpPr>
          <p:nvPr>
            <p:ph type="body" sz="quarter" idx="27"/>
          </p:nvPr>
        </p:nvSpPr>
        <p:spPr>
          <a:xfrm>
            <a:off x="5563495" y="3814360"/>
            <a:ext cx="1904105" cy="930105"/>
          </a:xfrm>
        </p:spPr>
        <p:txBody>
          <a:bodyPr/>
          <a:lstStyle/>
          <a:p>
            <a:r>
              <a:rPr lang="es-ES" sz="2000" dirty="0"/>
              <a:t>Los profesionales de la salud y la asistencia pueden explorar las oportunidades locales de prescripción social</a:t>
            </a:r>
            <a:endParaRPr lang="en-US" sz="2000" dirty="0"/>
          </a:p>
        </p:txBody>
      </p:sp>
      <p:sp>
        <p:nvSpPr>
          <p:cNvPr id="64" name="Text Placeholder 63">
            <a:extLst>
              <a:ext uri="{FF2B5EF4-FFF2-40B4-BE49-F238E27FC236}">
                <a16:creationId xmlns:a16="http://schemas.microsoft.com/office/drawing/2014/main" id="{ED5BBEBD-1944-FF48-A01E-854B61D83641}"/>
              </a:ext>
            </a:extLst>
          </p:cNvPr>
          <p:cNvSpPr>
            <a:spLocks noGrp="1"/>
          </p:cNvSpPr>
          <p:nvPr>
            <p:ph type="body" sz="quarter" idx="28"/>
          </p:nvPr>
        </p:nvSpPr>
        <p:spPr>
          <a:xfrm>
            <a:off x="8619952" y="3814360"/>
            <a:ext cx="2393488" cy="930105"/>
          </a:xfrm>
        </p:spPr>
        <p:txBody>
          <a:bodyPr/>
          <a:lstStyle/>
          <a:p>
            <a:r>
              <a:rPr lang="es-ES" sz="2000" dirty="0"/>
              <a:t>conocimiento de que la prescripción social tiene el potencial de cerrar la brecha entre el conocimiento y el comportamiento </a:t>
            </a:r>
            <a:endParaRPr lang="en-US" dirty="0"/>
          </a:p>
        </p:txBody>
      </p:sp>
      <p:sp>
        <p:nvSpPr>
          <p:cNvPr id="65" name="Text Placeholder 64">
            <a:extLst>
              <a:ext uri="{FF2B5EF4-FFF2-40B4-BE49-F238E27FC236}">
                <a16:creationId xmlns:a16="http://schemas.microsoft.com/office/drawing/2014/main" id="{3868F6B1-F373-144C-8964-FD719444B65E}"/>
              </a:ext>
            </a:extLst>
          </p:cNvPr>
          <p:cNvSpPr>
            <a:spLocks noGrp="1"/>
          </p:cNvSpPr>
          <p:nvPr>
            <p:ph type="body" sz="quarter" idx="30"/>
          </p:nvPr>
        </p:nvSpPr>
        <p:spPr/>
        <p:txBody>
          <a:bodyPr/>
          <a:lstStyle/>
          <a:p>
            <a:r>
              <a:rPr lang="en-US" dirty="0">
                <a:solidFill>
                  <a:srgbClr val="FFC652"/>
                </a:solidFill>
              </a:rPr>
              <a:t>4</a:t>
            </a:r>
          </a:p>
        </p:txBody>
      </p:sp>
      <p:sp>
        <p:nvSpPr>
          <p:cNvPr id="66" name="Text Placeholder 65">
            <a:extLst>
              <a:ext uri="{FF2B5EF4-FFF2-40B4-BE49-F238E27FC236}">
                <a16:creationId xmlns:a16="http://schemas.microsoft.com/office/drawing/2014/main" id="{AD8FD830-B4ED-BB4F-A22C-B65E60C1BD09}"/>
              </a:ext>
            </a:extLst>
          </p:cNvPr>
          <p:cNvSpPr>
            <a:spLocks noGrp="1"/>
          </p:cNvSpPr>
          <p:nvPr>
            <p:ph type="body" sz="quarter" idx="31"/>
          </p:nvPr>
        </p:nvSpPr>
        <p:spPr/>
        <p:txBody>
          <a:bodyPr/>
          <a:lstStyle/>
          <a:p>
            <a:r>
              <a:rPr lang="en-US" dirty="0">
                <a:solidFill>
                  <a:srgbClr val="FFC652"/>
                </a:solidFill>
              </a:rPr>
              <a:t>5</a:t>
            </a:r>
          </a:p>
        </p:txBody>
      </p:sp>
      <p:sp>
        <p:nvSpPr>
          <p:cNvPr id="67" name="Text Placeholder 66">
            <a:extLst>
              <a:ext uri="{FF2B5EF4-FFF2-40B4-BE49-F238E27FC236}">
                <a16:creationId xmlns:a16="http://schemas.microsoft.com/office/drawing/2014/main" id="{928F6476-9AC5-614C-9B27-C46FB0E34408}"/>
              </a:ext>
            </a:extLst>
          </p:cNvPr>
          <p:cNvSpPr>
            <a:spLocks noGrp="1"/>
          </p:cNvSpPr>
          <p:nvPr>
            <p:ph type="body" sz="quarter" idx="32"/>
          </p:nvPr>
        </p:nvSpPr>
        <p:spPr/>
        <p:txBody>
          <a:bodyPr/>
          <a:lstStyle/>
          <a:p>
            <a:r>
              <a:rPr lang="en-US" dirty="0">
                <a:solidFill>
                  <a:srgbClr val="FFC652"/>
                </a:solidFill>
              </a:rPr>
              <a:t>6</a:t>
            </a:r>
          </a:p>
        </p:txBody>
      </p:sp>
    </p:spTree>
    <p:extLst>
      <p:ext uri="{BB962C8B-B14F-4D97-AF65-F5344CB8AC3E}">
        <p14:creationId xmlns:p14="http://schemas.microsoft.com/office/powerpoint/2010/main" val="403577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85835" y="1890703"/>
            <a:ext cx="7718578" cy="4440823"/>
          </a:xfrm>
        </p:spPr>
        <p:txBody>
          <a:bodyPr>
            <a:normAutofit fontScale="25000" lnSpcReduction="20000"/>
          </a:bodyPr>
          <a:lstStyle/>
          <a:p>
            <a:pPr>
              <a:lnSpc>
                <a:spcPct val="107000"/>
              </a:lnSpc>
              <a:spcAft>
                <a:spcPts val="800"/>
              </a:spcAft>
            </a:pPr>
            <a:r>
              <a:rPr lang="en-GB" sz="1800" b="1" dirty="0">
                <a:solidFill>
                  <a:srgbClr val="FFD24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70000"/>
              </a:lnSpc>
              <a:spcAft>
                <a:spcPts val="800"/>
              </a:spcAft>
            </a:pPr>
            <a:r>
              <a:rPr lang="es-ES" sz="8000" b="1" dirty="0">
                <a:effectLst/>
                <a:latin typeface="Amatic SC" panose="00000500000000000000" pitchFamily="2" charset="-79"/>
                <a:ea typeface="Calibri" panose="020F0502020204030204" pitchFamily="34" charset="0"/>
                <a:cs typeface="Amatic SC" panose="00000500000000000000" pitchFamily="2" charset="-79"/>
              </a:rPr>
              <a:t>Estos recursos educativos abiertos están diseñados para capacitar a los profesionales de la salud y la asistencia en su función de prescripción social, que es multifuncional, ya que </a:t>
            </a:r>
            <a:r>
              <a:rPr lang="en-GB" sz="8000" b="1" dirty="0">
                <a:effectLst/>
                <a:latin typeface="Amatic SC" panose="00000500000000000000" pitchFamily="2" charset="-79"/>
                <a:ea typeface="Calibri" panose="020F0502020204030204" pitchFamily="34" charset="0"/>
                <a:cs typeface="Amatic SC" panose="00000500000000000000" pitchFamily="2" charset="-79"/>
              </a:rPr>
              <a:t>: </a:t>
            </a:r>
          </a:p>
          <a:p>
            <a:pPr algn="just">
              <a:lnSpc>
                <a:spcPct val="170000"/>
              </a:lnSpc>
              <a:spcAft>
                <a:spcPts val="800"/>
              </a:spcAft>
            </a:pPr>
            <a:r>
              <a:rPr lang="es-ES" sz="8000" b="1" dirty="0">
                <a:effectLst/>
                <a:latin typeface="Amatic SC" panose="00000500000000000000" pitchFamily="2" charset="-79"/>
                <a:ea typeface="Calibri" panose="020F0502020204030204" pitchFamily="34" charset="0"/>
                <a:cs typeface="Amatic SC" panose="00000500000000000000" pitchFamily="2" charset="-79"/>
              </a:rPr>
              <a:t>1) prescriptores sociales que evalúan sus necesidades individuales (solos o en conjunto con otros) y prescriben una solución de compromiso social no médica </a:t>
            </a:r>
          </a:p>
          <a:p>
            <a:pPr algn="just">
              <a:lnSpc>
                <a:spcPct val="170000"/>
              </a:lnSpc>
              <a:spcAft>
                <a:spcPts val="800"/>
              </a:spcAft>
            </a:pPr>
            <a:r>
              <a:rPr lang="en-GB" sz="8000" b="1" dirty="0">
                <a:latin typeface="Amatic SC" panose="00000500000000000000" pitchFamily="2" charset="-79"/>
                <a:ea typeface="Calibri" panose="020F0502020204030204" pitchFamily="34" charset="0"/>
                <a:cs typeface="Amatic SC" panose="00000500000000000000" pitchFamily="2" charset="-79"/>
              </a:rPr>
              <a:t>2)</a:t>
            </a:r>
            <a:r>
              <a:rPr lang="en-GB" sz="8000" b="1" dirty="0">
                <a:effectLst/>
                <a:latin typeface="Amatic SC" panose="00000500000000000000" pitchFamily="2" charset="-79"/>
                <a:ea typeface="Calibri" panose="020F0502020204030204" pitchFamily="34" charset="0"/>
                <a:cs typeface="Amatic SC" panose="00000500000000000000" pitchFamily="2" charset="-79"/>
              </a:rPr>
              <a:t> </a:t>
            </a:r>
            <a:r>
              <a:rPr lang="es-ES" sz="8000" b="1" dirty="0">
                <a:effectLst/>
                <a:latin typeface="Amatic SC" panose="00000500000000000000" pitchFamily="2" charset="-79"/>
                <a:ea typeface="Calibri" panose="020F0502020204030204" pitchFamily="34" charset="0"/>
                <a:cs typeface="Amatic SC" panose="00000500000000000000" pitchFamily="2" charset="-79"/>
              </a:rPr>
              <a:t>educadores de adultos que guían a sus alumnos adultos a través de un proceso de aprendizaje comunitario informal que les capacita y anima a participar en actividades sociales, culturales y comunitarias positivas y de autocuidado para su salud y bienestar </a:t>
            </a:r>
            <a:endParaRPr lang="en-US" dirty="0"/>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a:xfrm>
            <a:off x="463893" y="251266"/>
            <a:ext cx="6931206" cy="1125968"/>
          </a:xfrm>
        </p:spPr>
        <p:txBody>
          <a:bodyPr/>
          <a:lstStyle/>
          <a:p>
            <a:pPr algn="ctr"/>
            <a:r>
              <a:rPr lang="es-ES" dirty="0">
                <a:solidFill>
                  <a:srgbClr val="FFC000"/>
                </a:solidFill>
                <a:effectLst>
                  <a:outerShdw blurRad="38100" dist="38100" dir="2700000" algn="tl">
                    <a:srgbClr val="000000">
                      <a:alpha val="43137"/>
                    </a:srgbClr>
                  </a:outerShdw>
                </a:effectLst>
              </a:rPr>
              <a:t>Tema 1   </a:t>
            </a:r>
            <a:r>
              <a:rPr lang="es-ES" dirty="0">
                <a:effectLst>
                  <a:outerShdw blurRad="38100" dist="38100" dir="2700000" algn="tl">
                    <a:srgbClr val="000000">
                      <a:alpha val="43137"/>
                    </a:srgbClr>
                  </a:outerShdw>
                </a:effectLst>
              </a:rPr>
              <a:t>Módulo 1  </a:t>
            </a:r>
          </a:p>
          <a:p>
            <a:pPr algn="ctr"/>
            <a:r>
              <a:rPr lang="es-ES" dirty="0">
                <a:effectLst>
                  <a:outerShdw blurRad="38100" dist="38100" dir="2700000" algn="tl">
                    <a:srgbClr val="000000">
                      <a:alpha val="43137"/>
                    </a:srgbClr>
                  </a:outerShdw>
                </a:effectLst>
              </a:rPr>
              <a:t>Introducción</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672" y="1652442"/>
            <a:ext cx="4490430" cy="5374189"/>
          </a:xfrm>
          <a:prstGeom prst="rect">
            <a:avLst/>
          </a:prstGeom>
        </p:spPr>
      </p:pic>
    </p:spTree>
    <p:extLst>
      <p:ext uri="{BB962C8B-B14F-4D97-AF65-F5344CB8AC3E}">
        <p14:creationId xmlns:p14="http://schemas.microsoft.com/office/powerpoint/2010/main" val="20238365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85834" y="1995081"/>
            <a:ext cx="7793932" cy="1680632"/>
          </a:xfrm>
        </p:spPr>
        <p:txBody>
          <a:bodyPr>
            <a:normAutofit/>
          </a:bodyPr>
          <a:lstStyle/>
          <a:p>
            <a:r>
              <a:rPr lang="es-ES" dirty="0"/>
              <a:t>En las siguientes diapositivas exploraremos el viaje de prescripción social de Roscommon Leader </a:t>
            </a:r>
            <a:r>
              <a:rPr lang="es-ES" dirty="0" err="1"/>
              <a:t>Partnership</a:t>
            </a:r>
            <a:r>
              <a:rPr lang="es-ES" dirty="0"/>
              <a:t> (RLP), una ONG que sirve al condado de Roscommon en Irlanda.</a:t>
            </a:r>
            <a:endParaRPr lang="en-US" dirty="0"/>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a:xfrm>
            <a:off x="685834" y="955116"/>
            <a:ext cx="10338723" cy="697326"/>
          </a:xfrm>
        </p:spPr>
        <p:txBody>
          <a:bodyPr/>
          <a:lstStyle/>
          <a:p>
            <a:r>
              <a:rPr lang="es-ES" dirty="0"/>
              <a:t>Jornada de Prescripción Social módulo 4</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250" y="1331259"/>
            <a:ext cx="6018102" cy="53741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52" y="4018353"/>
            <a:ext cx="3446163" cy="2739430"/>
          </a:xfrm>
          <a:prstGeom prst="rect">
            <a:avLst/>
          </a:prstGeom>
        </p:spPr>
      </p:pic>
      <p:pic>
        <p:nvPicPr>
          <p:cNvPr id="2" name="Picture 1"/>
          <p:cNvPicPr>
            <a:picLocks noChangeAspect="1"/>
          </p:cNvPicPr>
          <p:nvPr/>
        </p:nvPicPr>
        <p:blipFill>
          <a:blip r:embed="rId4"/>
          <a:stretch>
            <a:fillRect/>
          </a:stretch>
        </p:blipFill>
        <p:spPr>
          <a:xfrm>
            <a:off x="4333335" y="4051856"/>
            <a:ext cx="2438400" cy="2705927"/>
          </a:xfrm>
          <a:prstGeom prst="rect">
            <a:avLst/>
          </a:prstGeom>
        </p:spPr>
      </p:pic>
    </p:spTree>
    <p:extLst>
      <p:ext uri="{BB962C8B-B14F-4D97-AF65-F5344CB8AC3E}">
        <p14:creationId xmlns:p14="http://schemas.microsoft.com/office/powerpoint/2010/main" val="24102727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s-ES" sz="6000" dirty="0"/>
              <a:t>El viaje de la prescripción social de RLP .</a:t>
            </a:r>
            <a:endParaRPr lang="en-US" sz="6000" dirty="0"/>
          </a:p>
        </p:txBody>
      </p:sp>
      <p:sp>
        <p:nvSpPr>
          <p:cNvPr id="57" name="Text Placeholder 56">
            <a:extLst>
              <a:ext uri="{FF2B5EF4-FFF2-40B4-BE49-F238E27FC236}">
                <a16:creationId xmlns:a16="http://schemas.microsoft.com/office/drawing/2014/main" id="{2EC2BDB3-7526-A446-975B-DE4164EF8A63}"/>
              </a:ext>
            </a:extLst>
          </p:cNvPr>
          <p:cNvSpPr>
            <a:spLocks noGrp="1"/>
          </p:cNvSpPr>
          <p:nvPr>
            <p:ph type="body" sz="quarter" idx="19"/>
          </p:nvPr>
        </p:nvSpPr>
        <p:spPr>
          <a:xfrm>
            <a:off x="2476854" y="2005307"/>
            <a:ext cx="1922618" cy="930105"/>
          </a:xfrm>
        </p:spPr>
        <p:txBody>
          <a:bodyPr/>
          <a:lstStyle/>
          <a:p>
            <a:r>
              <a:rPr lang="en-US" dirty="0" err="1"/>
              <a:t>Antecedentes</a:t>
            </a:r>
            <a:r>
              <a:rPr lang="en-US" dirty="0"/>
              <a:t>	</a:t>
            </a:r>
          </a:p>
          <a:p>
            <a:endParaRPr lang="en-US" dirty="0"/>
          </a:p>
        </p:txBody>
      </p:sp>
      <p:sp>
        <p:nvSpPr>
          <p:cNvPr id="59" name="Text Placeholder 58">
            <a:extLst>
              <a:ext uri="{FF2B5EF4-FFF2-40B4-BE49-F238E27FC236}">
                <a16:creationId xmlns:a16="http://schemas.microsoft.com/office/drawing/2014/main" id="{F6624053-E7F1-E547-A841-FAAD41C49543}"/>
              </a:ext>
            </a:extLst>
          </p:cNvPr>
          <p:cNvSpPr>
            <a:spLocks noGrp="1"/>
          </p:cNvSpPr>
          <p:nvPr>
            <p:ph type="body" sz="quarter" idx="21"/>
          </p:nvPr>
        </p:nvSpPr>
        <p:spPr>
          <a:xfrm>
            <a:off x="5656845" y="2005307"/>
            <a:ext cx="1604905" cy="930105"/>
          </a:xfrm>
        </p:spPr>
        <p:txBody>
          <a:bodyPr/>
          <a:lstStyle/>
          <a:p>
            <a:r>
              <a:rPr lang="en-US" dirty="0"/>
              <a:t>Punto de </a:t>
            </a:r>
            <a:r>
              <a:rPr lang="en-US" dirty="0" err="1"/>
              <a:t>partida</a:t>
            </a:r>
            <a:r>
              <a:rPr lang="en-US" dirty="0"/>
              <a:t>	</a:t>
            </a:r>
          </a:p>
          <a:p>
            <a:endParaRPr lang="en-US" dirty="0"/>
          </a:p>
        </p:txBody>
      </p:sp>
      <p:sp>
        <p:nvSpPr>
          <p:cNvPr id="61" name="Text Placeholder 60">
            <a:extLst>
              <a:ext uri="{FF2B5EF4-FFF2-40B4-BE49-F238E27FC236}">
                <a16:creationId xmlns:a16="http://schemas.microsoft.com/office/drawing/2014/main" id="{5747D6F6-E6CF-6849-8150-755D27F8D13E}"/>
              </a:ext>
            </a:extLst>
          </p:cNvPr>
          <p:cNvSpPr>
            <a:spLocks noGrp="1"/>
          </p:cNvSpPr>
          <p:nvPr>
            <p:ph type="body" sz="quarter" idx="23"/>
          </p:nvPr>
        </p:nvSpPr>
        <p:spPr>
          <a:xfrm>
            <a:off x="8737009" y="2005307"/>
            <a:ext cx="1604905" cy="930105"/>
          </a:xfrm>
        </p:spPr>
        <p:txBody>
          <a:bodyPr/>
          <a:lstStyle/>
          <a:p>
            <a:r>
              <a:rPr lang="en-US" dirty="0" err="1"/>
              <a:t>Construyendo</a:t>
            </a:r>
            <a:r>
              <a:rPr lang="en-US" dirty="0"/>
              <a:t> </a:t>
            </a:r>
            <a:r>
              <a:rPr lang="en-US" dirty="0" err="1"/>
              <a:t>el</a:t>
            </a:r>
            <a:r>
              <a:rPr lang="en-US" dirty="0"/>
              <a:t> </a:t>
            </a:r>
            <a:r>
              <a:rPr lang="en-US" dirty="0" err="1"/>
              <a:t>caso</a:t>
            </a:r>
            <a:endParaRPr lang="en-US" dirty="0"/>
          </a:p>
        </p:txBody>
      </p:sp>
      <p:sp>
        <p:nvSpPr>
          <p:cNvPr id="56" name="Text Placeholder 55">
            <a:extLst>
              <a:ext uri="{FF2B5EF4-FFF2-40B4-BE49-F238E27FC236}">
                <a16:creationId xmlns:a16="http://schemas.microsoft.com/office/drawing/2014/main" id="{4310B654-F9B0-684A-AA49-DEE0AF10F27A}"/>
              </a:ext>
            </a:extLst>
          </p:cNvPr>
          <p:cNvSpPr>
            <a:spLocks noGrp="1"/>
          </p:cNvSpPr>
          <p:nvPr>
            <p:ph type="body" sz="quarter" idx="18"/>
          </p:nvPr>
        </p:nvSpPr>
        <p:spPr/>
        <p:txBody>
          <a:bodyPr/>
          <a:lstStyle/>
          <a:p>
            <a:r>
              <a:rPr lang="en-US" dirty="0">
                <a:solidFill>
                  <a:srgbClr val="FFC652"/>
                </a:solidFill>
              </a:rPr>
              <a:t>1</a:t>
            </a:r>
          </a:p>
        </p:txBody>
      </p:sp>
      <p:sp>
        <p:nvSpPr>
          <p:cNvPr id="58" name="Text Placeholder 57">
            <a:extLst>
              <a:ext uri="{FF2B5EF4-FFF2-40B4-BE49-F238E27FC236}">
                <a16:creationId xmlns:a16="http://schemas.microsoft.com/office/drawing/2014/main" id="{3F390261-9738-AB45-99EE-9B0F53721EC1}"/>
              </a:ext>
            </a:extLst>
          </p:cNvPr>
          <p:cNvSpPr>
            <a:spLocks noGrp="1"/>
          </p:cNvSpPr>
          <p:nvPr>
            <p:ph type="body" sz="quarter" idx="20"/>
          </p:nvPr>
        </p:nvSpPr>
        <p:spPr/>
        <p:txBody>
          <a:bodyPr/>
          <a:lstStyle/>
          <a:p>
            <a:r>
              <a:rPr lang="en-US" dirty="0">
                <a:solidFill>
                  <a:srgbClr val="FFC652"/>
                </a:solidFill>
              </a:rPr>
              <a:t>2</a:t>
            </a:r>
          </a:p>
        </p:txBody>
      </p:sp>
      <p:sp>
        <p:nvSpPr>
          <p:cNvPr id="60" name="Text Placeholder 59">
            <a:extLst>
              <a:ext uri="{FF2B5EF4-FFF2-40B4-BE49-F238E27FC236}">
                <a16:creationId xmlns:a16="http://schemas.microsoft.com/office/drawing/2014/main" id="{9FE94A7E-6C8F-8F4E-B94F-F58BF31CC152}"/>
              </a:ext>
            </a:extLst>
          </p:cNvPr>
          <p:cNvSpPr>
            <a:spLocks noGrp="1"/>
          </p:cNvSpPr>
          <p:nvPr>
            <p:ph type="body" sz="quarter" idx="22"/>
          </p:nvPr>
        </p:nvSpPr>
        <p:spPr/>
        <p:txBody>
          <a:bodyPr/>
          <a:lstStyle/>
          <a:p>
            <a:r>
              <a:rPr lang="en-US" dirty="0">
                <a:solidFill>
                  <a:srgbClr val="FFC652"/>
                </a:solidFill>
              </a:rPr>
              <a:t>3</a:t>
            </a:r>
          </a:p>
        </p:txBody>
      </p:sp>
      <p:sp>
        <p:nvSpPr>
          <p:cNvPr id="62" name="Text Placeholder 61">
            <a:extLst>
              <a:ext uri="{FF2B5EF4-FFF2-40B4-BE49-F238E27FC236}">
                <a16:creationId xmlns:a16="http://schemas.microsoft.com/office/drawing/2014/main" id="{ECD2FF7E-8F0A-264D-8FA6-C4389C9B8A01}"/>
              </a:ext>
            </a:extLst>
          </p:cNvPr>
          <p:cNvSpPr>
            <a:spLocks noGrp="1"/>
          </p:cNvSpPr>
          <p:nvPr>
            <p:ph type="body" sz="quarter" idx="26"/>
          </p:nvPr>
        </p:nvSpPr>
        <p:spPr>
          <a:xfrm>
            <a:off x="2662507" y="4199542"/>
            <a:ext cx="1952626" cy="930105"/>
          </a:xfrm>
        </p:spPr>
        <p:txBody>
          <a:bodyPr/>
          <a:lstStyle/>
          <a:p>
            <a:r>
              <a:rPr lang="es-ES" dirty="0"/>
              <a:t>Medir el éxito y los beneficios</a:t>
            </a:r>
            <a:endParaRPr lang="en-US" dirty="0"/>
          </a:p>
        </p:txBody>
      </p:sp>
      <p:sp>
        <p:nvSpPr>
          <p:cNvPr id="63" name="Text Placeholder 62">
            <a:extLst>
              <a:ext uri="{FF2B5EF4-FFF2-40B4-BE49-F238E27FC236}">
                <a16:creationId xmlns:a16="http://schemas.microsoft.com/office/drawing/2014/main" id="{21063DCE-001E-884D-A484-E993636EB885}"/>
              </a:ext>
            </a:extLst>
          </p:cNvPr>
          <p:cNvSpPr>
            <a:spLocks noGrp="1"/>
          </p:cNvSpPr>
          <p:nvPr>
            <p:ph type="body" sz="quarter" idx="27"/>
          </p:nvPr>
        </p:nvSpPr>
        <p:spPr>
          <a:xfrm>
            <a:off x="5656845" y="4199542"/>
            <a:ext cx="1925774" cy="930105"/>
          </a:xfrm>
        </p:spPr>
        <p:txBody>
          <a:bodyPr/>
          <a:lstStyle/>
          <a:p>
            <a:r>
              <a:rPr lang="es-ES" dirty="0"/>
              <a:t>Autonomía del paciente en su atención</a:t>
            </a:r>
          </a:p>
          <a:p>
            <a:endParaRPr lang="en-US" dirty="0"/>
          </a:p>
        </p:txBody>
      </p:sp>
      <p:sp>
        <p:nvSpPr>
          <p:cNvPr id="64" name="Text Placeholder 63">
            <a:extLst>
              <a:ext uri="{FF2B5EF4-FFF2-40B4-BE49-F238E27FC236}">
                <a16:creationId xmlns:a16="http://schemas.microsoft.com/office/drawing/2014/main" id="{ED5BBEBD-1944-FF48-A01E-854B61D83641}"/>
              </a:ext>
            </a:extLst>
          </p:cNvPr>
          <p:cNvSpPr>
            <a:spLocks noGrp="1"/>
          </p:cNvSpPr>
          <p:nvPr>
            <p:ph type="body" sz="quarter" idx="28"/>
          </p:nvPr>
        </p:nvSpPr>
        <p:spPr>
          <a:xfrm>
            <a:off x="8776375" y="4199542"/>
            <a:ext cx="2063264" cy="930105"/>
          </a:xfrm>
        </p:spPr>
        <p:txBody>
          <a:bodyPr/>
          <a:lstStyle/>
          <a:p>
            <a:r>
              <a:rPr lang="es-ES" dirty="0"/>
              <a:t>El futuro de SP en Roscommon</a:t>
            </a:r>
            <a:endParaRPr lang="en-US" dirty="0"/>
          </a:p>
        </p:txBody>
      </p:sp>
      <p:sp>
        <p:nvSpPr>
          <p:cNvPr id="65" name="Text Placeholder 64">
            <a:extLst>
              <a:ext uri="{FF2B5EF4-FFF2-40B4-BE49-F238E27FC236}">
                <a16:creationId xmlns:a16="http://schemas.microsoft.com/office/drawing/2014/main" id="{3868F6B1-F373-144C-8964-FD719444B65E}"/>
              </a:ext>
            </a:extLst>
          </p:cNvPr>
          <p:cNvSpPr>
            <a:spLocks noGrp="1"/>
          </p:cNvSpPr>
          <p:nvPr>
            <p:ph type="body" sz="quarter" idx="30"/>
          </p:nvPr>
        </p:nvSpPr>
        <p:spPr/>
        <p:txBody>
          <a:bodyPr/>
          <a:lstStyle/>
          <a:p>
            <a:r>
              <a:rPr lang="en-US" dirty="0">
                <a:solidFill>
                  <a:srgbClr val="FFC652"/>
                </a:solidFill>
              </a:rPr>
              <a:t>4</a:t>
            </a:r>
          </a:p>
        </p:txBody>
      </p:sp>
      <p:sp>
        <p:nvSpPr>
          <p:cNvPr id="66" name="Text Placeholder 65">
            <a:extLst>
              <a:ext uri="{FF2B5EF4-FFF2-40B4-BE49-F238E27FC236}">
                <a16:creationId xmlns:a16="http://schemas.microsoft.com/office/drawing/2014/main" id="{AD8FD830-B4ED-BB4F-A22C-B65E60C1BD09}"/>
              </a:ext>
            </a:extLst>
          </p:cNvPr>
          <p:cNvSpPr>
            <a:spLocks noGrp="1"/>
          </p:cNvSpPr>
          <p:nvPr>
            <p:ph type="body" sz="quarter" idx="31"/>
          </p:nvPr>
        </p:nvSpPr>
        <p:spPr/>
        <p:txBody>
          <a:bodyPr/>
          <a:lstStyle/>
          <a:p>
            <a:r>
              <a:rPr lang="en-US" dirty="0">
                <a:solidFill>
                  <a:srgbClr val="FFC652"/>
                </a:solidFill>
              </a:rPr>
              <a:t>5</a:t>
            </a:r>
          </a:p>
        </p:txBody>
      </p:sp>
      <p:sp>
        <p:nvSpPr>
          <p:cNvPr id="67" name="Text Placeholder 66">
            <a:extLst>
              <a:ext uri="{FF2B5EF4-FFF2-40B4-BE49-F238E27FC236}">
                <a16:creationId xmlns:a16="http://schemas.microsoft.com/office/drawing/2014/main" id="{928F6476-9AC5-614C-9B27-C46FB0E34408}"/>
              </a:ext>
            </a:extLst>
          </p:cNvPr>
          <p:cNvSpPr>
            <a:spLocks noGrp="1"/>
          </p:cNvSpPr>
          <p:nvPr>
            <p:ph type="body" sz="quarter" idx="32"/>
          </p:nvPr>
        </p:nvSpPr>
        <p:spPr/>
        <p:txBody>
          <a:bodyPr/>
          <a:lstStyle/>
          <a:p>
            <a:r>
              <a:rPr lang="en-US" dirty="0">
                <a:solidFill>
                  <a:srgbClr val="FFC652"/>
                </a:solidFill>
              </a:rPr>
              <a:t>6</a:t>
            </a:r>
          </a:p>
        </p:txBody>
      </p:sp>
      <p:pic>
        <p:nvPicPr>
          <p:cNvPr id="15" name="Picture 1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631036" y="1266989"/>
            <a:ext cx="1340400" cy="1065513"/>
          </a:xfrm>
          <a:prstGeom prst="rect">
            <a:avLst/>
          </a:prstGeom>
        </p:spPr>
      </p:pic>
    </p:spTree>
    <p:extLst>
      <p:ext uri="{BB962C8B-B14F-4D97-AF65-F5344CB8AC3E}">
        <p14:creationId xmlns:p14="http://schemas.microsoft.com/office/powerpoint/2010/main" val="15591388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758119"/>
            <a:ext cx="7113834" cy="4771789"/>
          </a:xfrm>
        </p:spPr>
        <p:txBody>
          <a:bodyPr>
            <a:normAutofit fontScale="92500" lnSpcReduction="20000"/>
          </a:bodyPr>
          <a:lstStyle/>
          <a:p>
            <a:pPr marL="342900" indent="-342900" algn="just">
              <a:buFont typeface="Arial" panose="020B0604020202020204" pitchFamily="34" charset="0"/>
              <a:buChar char="•"/>
            </a:pPr>
            <a:r>
              <a:rPr lang="es-ES" sz="2600" dirty="0"/>
              <a:t>Roscommon Leader </a:t>
            </a:r>
            <a:r>
              <a:rPr lang="es-ES" sz="2600" dirty="0" err="1"/>
              <a:t>Partnership</a:t>
            </a:r>
            <a:r>
              <a:rPr lang="es-ES" sz="2600" dirty="0"/>
              <a:t> (RLP) lleva a cabo el programa SICAP (Programa de Inclusión Social y Activación de la Comunidad)</a:t>
            </a:r>
            <a:r>
              <a:rPr lang="en-US" sz="2600" dirty="0"/>
              <a:t>. </a:t>
            </a:r>
          </a:p>
          <a:p>
            <a:pPr algn="just"/>
            <a:endParaRPr lang="en-US" sz="2600" dirty="0"/>
          </a:p>
          <a:p>
            <a:pPr marL="342900" indent="-342900" algn="just">
              <a:buFont typeface="Arial" panose="020B0604020202020204" pitchFamily="34" charset="0"/>
              <a:buChar char="•"/>
            </a:pPr>
            <a:r>
              <a:rPr lang="es-ES" sz="2600" dirty="0"/>
              <a:t>SICAP tiene un historial de trabajo con personas con dificultades de salud mental, socialmente vulnerables y personas mayores en Roscommon.</a:t>
            </a:r>
          </a:p>
          <a:p>
            <a:pPr marL="342900" indent="-342900" algn="just">
              <a:buFont typeface="Arial" panose="020B0604020202020204" pitchFamily="34" charset="0"/>
              <a:buChar char="•"/>
            </a:pPr>
            <a:endParaRPr lang="en-US" sz="2600" dirty="0"/>
          </a:p>
          <a:p>
            <a:pPr marL="342900" indent="-342900" algn="just">
              <a:buFont typeface="Arial" panose="020B0604020202020204" pitchFamily="34" charset="0"/>
              <a:buChar char="•"/>
            </a:pPr>
            <a:r>
              <a:rPr lang="es-ES" sz="2600" dirty="0"/>
              <a:t>Los temas presentados hicieron que el equipo viera la prescripción social como el mejor medio posible para abordar el aislamiento, la soledad y apoyar a los que están desconectados y a los que tienen dificultades físicas y emocionales. Por ejemplo, el dolor de espalda físico persistente.</a:t>
            </a: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r>
              <a:rPr lang="en-US" dirty="0"/>
              <a:t>1. </a:t>
            </a:r>
            <a:r>
              <a:rPr lang="en-US" dirty="0" err="1"/>
              <a:t>Antecedentes</a:t>
            </a:r>
            <a:endParaRPr lang="en-US" dirty="0"/>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374" y="1606410"/>
            <a:ext cx="5391626" cy="4814744"/>
          </a:xfrm>
          <a:prstGeom prst="rect">
            <a:avLst/>
          </a:prstGeom>
        </p:spPr>
      </p:pic>
      <p:pic>
        <p:nvPicPr>
          <p:cNvPr id="5" name="Picture 4"/>
          <p:cNvPicPr>
            <a:picLocks noChangeAspect="1"/>
          </p:cNvPicPr>
          <p:nvPr/>
        </p:nvPicPr>
        <p:blipFill>
          <a:blip r:embed="rId3"/>
          <a:stretch>
            <a:fillRect/>
          </a:stretch>
        </p:blipFill>
        <p:spPr>
          <a:xfrm>
            <a:off x="7933814" y="1758119"/>
            <a:ext cx="1380041" cy="1283007"/>
          </a:xfrm>
          <a:prstGeom prst="rect">
            <a:avLst/>
          </a:prstGeom>
        </p:spPr>
      </p:pic>
    </p:spTree>
    <p:extLst>
      <p:ext uri="{BB962C8B-B14F-4D97-AF65-F5344CB8AC3E}">
        <p14:creationId xmlns:p14="http://schemas.microsoft.com/office/powerpoint/2010/main" val="104524987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dirty="0"/>
          </a:p>
          <a:p>
            <a:endParaRPr lang="en-IE" dirty="0"/>
          </a:p>
        </p:txBody>
      </p:sp>
      <p:sp>
        <p:nvSpPr>
          <p:cNvPr id="3" name="Text Placeholder 2"/>
          <p:cNvSpPr>
            <a:spLocks noGrp="1"/>
          </p:cNvSpPr>
          <p:nvPr>
            <p:ph type="body" sz="quarter" idx="17"/>
          </p:nvPr>
        </p:nvSpPr>
        <p:spPr/>
        <p:txBody>
          <a:bodyPr/>
          <a:lstStyle/>
          <a:p>
            <a:r>
              <a:rPr lang="en-US" dirty="0"/>
              <a:t>2. Punto de </a:t>
            </a:r>
            <a:r>
              <a:rPr lang="en-US" dirty="0" err="1"/>
              <a:t>partida</a:t>
            </a:r>
            <a:endParaRPr lang="en-IE" dirty="0"/>
          </a:p>
        </p:txBody>
      </p:sp>
      <p:sp>
        <p:nvSpPr>
          <p:cNvPr id="4" name="Text Placeholder 3"/>
          <p:cNvSpPr txBox="1">
            <a:spLocks/>
          </p:cNvSpPr>
          <p:nvPr/>
        </p:nvSpPr>
        <p:spPr bwMode="auto">
          <a:xfrm>
            <a:off x="401054" y="1636403"/>
            <a:ext cx="10729827" cy="5349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lnSpc>
                <a:spcPct val="90000"/>
              </a:lnSpc>
              <a:spcBef>
                <a:spcPts val="1000"/>
              </a:spcBef>
              <a:spcAft>
                <a:spcPct val="0"/>
              </a:spcAft>
              <a:buFont typeface="Arial" panose="020B0604020202020204" pitchFamily="34" charset="0"/>
              <a:buNone/>
              <a:defRPr sz="2200" b="0" i="0" kern="1200">
                <a:solidFill>
                  <a:srgbClr val="231F20"/>
                </a:solidFill>
                <a:latin typeface="Josefin Sans"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s-ES" dirty="0"/>
              <a:t>RLP comenzó su viaje de prescripción social examinando la literatura nacional e internacional sobre la prescripción social y los modelos de mejores prácticas, particularmente en el norte de Irlanda y el Reino Unido.</a:t>
            </a:r>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r>
              <a:rPr lang="es-ES" dirty="0"/>
              <a:t>Hablaron con el Servicio de Promoción de la Salud (HSE) del Servicio Nacional de Salud de Irlanda y obtuvieron información sobre un proyecto llamado </a:t>
            </a:r>
            <a:r>
              <a:rPr lang="es-ES" dirty="0" err="1"/>
              <a:t>Flourish</a:t>
            </a:r>
            <a:r>
              <a:rPr lang="es-ES" dirty="0"/>
              <a:t>. </a:t>
            </a:r>
            <a:r>
              <a:rPr lang="es-ES" dirty="0" err="1"/>
              <a:t>Flourish</a:t>
            </a:r>
            <a:r>
              <a:rPr lang="es-ES" dirty="0"/>
              <a:t> fue uno de los primeros modelos de prescripción social en Irlanda. </a:t>
            </a:r>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r>
              <a:rPr lang="es-ES" dirty="0"/>
              <a:t>El RLP realizó una visita de estudio al condado de Donegal, donde había seis prescriptores sociales a tiempo parcial. El condado de Donegal fue la primera región en obtener una financiación adecuada. </a:t>
            </a:r>
          </a:p>
          <a:p>
            <a:pPr marL="342900" indent="-342900">
              <a:spcBef>
                <a:spcPts val="0"/>
              </a:spcBef>
              <a:buFont typeface="Arial" panose="020B0604020202020204" pitchFamily="34" charset="0"/>
              <a:buChar char="•"/>
            </a:pPr>
            <a:r>
              <a:rPr lang="es-ES" dirty="0"/>
              <a:t>El RLP también estudió otros modelos de prescripción social, como el del condado de </a:t>
            </a:r>
            <a:r>
              <a:rPr lang="es-ES" dirty="0" err="1"/>
              <a:t>Offlay</a:t>
            </a:r>
            <a:r>
              <a:rPr lang="es-ES" dirty="0"/>
              <a:t> y el LAMP del Hospital James de Dublín. </a:t>
            </a:r>
          </a:p>
          <a:p>
            <a:pPr>
              <a:spcBef>
                <a:spcPts val="0"/>
              </a:spcBef>
            </a:pPr>
            <a:endParaRPr lang="en-US" dirty="0"/>
          </a:p>
          <a:p>
            <a:pPr marL="342900" indent="-342900">
              <a:spcBef>
                <a:spcPts val="0"/>
              </a:spcBef>
              <a:buFont typeface="Arial" panose="020B0604020202020204" pitchFamily="34" charset="0"/>
              <a:buChar char="•"/>
            </a:pPr>
            <a:r>
              <a:rPr lang="es-ES" dirty="0"/>
              <a:t>La empresa se involucró en la red de prescripción social de toda Irlanda</a:t>
            </a:r>
          </a:p>
          <a:p>
            <a:pPr marL="342900" indent="-342900">
              <a:spcBef>
                <a:spcPts val="0"/>
              </a:spcBef>
              <a:buFont typeface="Arial" panose="020B0604020202020204" pitchFamily="34" charset="0"/>
              <a:buChar char="•"/>
            </a:pPr>
            <a:endParaRPr lang="en-US" dirty="0"/>
          </a:p>
          <a:p>
            <a:endParaRPr lang="en-IE" dirty="0"/>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05920" y="482537"/>
            <a:ext cx="1290099" cy="1025528"/>
          </a:xfrm>
          <a:prstGeom prst="rect">
            <a:avLst/>
          </a:prstGeom>
        </p:spPr>
      </p:pic>
    </p:spTree>
    <p:extLst>
      <p:ext uri="{BB962C8B-B14F-4D97-AF65-F5344CB8AC3E}">
        <p14:creationId xmlns:p14="http://schemas.microsoft.com/office/powerpoint/2010/main" val="5798210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04734"/>
            <a:ext cx="10512420" cy="629587"/>
          </a:xfrm>
        </p:spPr>
        <p:txBody>
          <a:bodyPr/>
          <a:lstStyle/>
          <a:p>
            <a:r>
              <a:rPr lang="en-US" dirty="0">
                <a:effectLst>
                  <a:outerShdw blurRad="38100" dist="38100" dir="2700000" algn="tl">
                    <a:srgbClr val="000000">
                      <a:alpha val="43137"/>
                    </a:srgbClr>
                  </a:outerShdw>
                </a:effectLst>
              </a:rPr>
              <a:t>3. </a:t>
            </a:r>
            <a:r>
              <a:rPr lang="en-US" dirty="0" err="1">
                <a:effectLst>
                  <a:outerShdw blurRad="38100" dist="38100" dir="2700000" algn="tl">
                    <a:srgbClr val="000000">
                      <a:alpha val="43137"/>
                    </a:srgbClr>
                  </a:outerShdw>
                </a:effectLst>
              </a:rPr>
              <a:t>Construyendo</a:t>
            </a:r>
            <a:r>
              <a:rPr lang="en-US" dirty="0">
                <a:effectLst>
                  <a:outerShdw blurRad="38100" dist="38100" dir="2700000" algn="tl">
                    <a:srgbClr val="000000">
                      <a:alpha val="43137"/>
                    </a:srgbClr>
                  </a:outerShdw>
                </a:effectLst>
              </a:rPr>
              <a:t> un </a:t>
            </a:r>
            <a:r>
              <a:rPr lang="en-US" dirty="0" err="1">
                <a:effectLst>
                  <a:outerShdw blurRad="38100" dist="38100" dir="2700000" algn="tl">
                    <a:srgbClr val="000000">
                      <a:alpha val="43137"/>
                    </a:srgbClr>
                  </a:outerShdw>
                </a:effectLst>
              </a:rPr>
              <a:t>caso</a:t>
            </a:r>
            <a:r>
              <a:rPr lang="en-US" dirty="0">
                <a:effectLst>
                  <a:outerShdw blurRad="38100" dist="38100" dir="2700000" algn="tl">
                    <a:srgbClr val="000000">
                      <a:alpha val="43137"/>
                    </a:srgbClr>
                  </a:outerShdw>
                </a:effectLst>
              </a:rPr>
              <a:t> para la </a:t>
            </a:r>
            <a:r>
              <a:rPr lang="en-US" dirty="0" err="1">
                <a:effectLst>
                  <a:outerShdw blurRad="38100" dist="38100" dir="2700000" algn="tl">
                    <a:srgbClr val="000000">
                      <a:alpha val="43137"/>
                    </a:srgbClr>
                  </a:outerShdw>
                </a:effectLst>
              </a:rPr>
              <a:t>prescripción</a:t>
            </a:r>
            <a:r>
              <a:rPr lang="en-US" dirty="0">
                <a:effectLst>
                  <a:outerShdw blurRad="38100" dist="38100" dir="2700000" algn="tl">
                    <a:srgbClr val="000000">
                      <a:alpha val="43137"/>
                    </a:srgbClr>
                  </a:outerShdw>
                </a:effectLst>
              </a:rPr>
              <a:t> social</a:t>
            </a:r>
          </a:p>
        </p:txBody>
      </p:sp>
      <p:sp>
        <p:nvSpPr>
          <p:cNvPr id="5" name="Text Placeholder 2">
            <a:extLst>
              <a:ext uri="{FF2B5EF4-FFF2-40B4-BE49-F238E27FC236}">
                <a16:creationId xmlns:a16="http://schemas.microsoft.com/office/drawing/2014/main" id="{C612956F-ED38-334D-9723-5C1C6540F878}"/>
              </a:ext>
            </a:extLst>
          </p:cNvPr>
          <p:cNvSpPr txBox="1">
            <a:spLocks/>
          </p:cNvSpPr>
          <p:nvPr/>
        </p:nvSpPr>
        <p:spPr bwMode="auto">
          <a:xfrm>
            <a:off x="379562" y="1034322"/>
            <a:ext cx="11153955" cy="582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spcCol="180000"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2200" b="0" i="0" kern="1200">
                <a:solidFill>
                  <a:srgbClr val="231F20"/>
                </a:solidFill>
                <a:latin typeface="Josefin Sans"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spcBef>
                <a:spcPts val="0"/>
              </a:spcBef>
              <a:spcAft>
                <a:spcPts val="1200"/>
              </a:spcAft>
              <a:buFont typeface="Arial" panose="020B0604020202020204" pitchFamily="34" charset="0"/>
              <a:buChar char="•"/>
            </a:pPr>
            <a:r>
              <a:rPr lang="es-ES" sz="1700" dirty="0"/>
              <a:t>El RLP creó un </a:t>
            </a:r>
            <a:r>
              <a:rPr lang="es-ES" sz="1700" b="1" dirty="0">
                <a:solidFill>
                  <a:srgbClr val="F3BDB7"/>
                </a:solidFill>
              </a:rPr>
              <a:t>comité directivo </a:t>
            </a:r>
            <a:r>
              <a:rPr lang="es-ES" sz="1700" dirty="0"/>
              <a:t>en colaboración con organismos como el SICAP, un centro terapéutico, el servicio local de información al ciudadano, una organización benéfica y el departamento de enfermería y atención sanitaria de la Universidad Tecnológica de Shannon.</a:t>
            </a:r>
          </a:p>
          <a:p>
            <a:pPr marL="342900" indent="-342900">
              <a:lnSpc>
                <a:spcPct val="150000"/>
              </a:lnSpc>
              <a:spcBef>
                <a:spcPts val="0"/>
              </a:spcBef>
              <a:spcAft>
                <a:spcPts val="1200"/>
              </a:spcAft>
              <a:buFont typeface="Arial" panose="020B0604020202020204" pitchFamily="34" charset="0"/>
              <a:buChar char="•"/>
            </a:pPr>
            <a:r>
              <a:rPr lang="es-ES" sz="1700" dirty="0">
                <a:solidFill>
                  <a:srgbClr val="FFC652"/>
                </a:solidFill>
              </a:rPr>
              <a:t>Consiguieron financiación de la lotería y trabajaron con la universidad en materia de ética y evaluación.</a:t>
            </a:r>
          </a:p>
          <a:p>
            <a:pPr marL="342900" indent="-342900">
              <a:lnSpc>
                <a:spcPct val="150000"/>
              </a:lnSpc>
              <a:spcBef>
                <a:spcPts val="0"/>
              </a:spcBef>
              <a:spcAft>
                <a:spcPts val="1200"/>
              </a:spcAft>
              <a:buFont typeface="Arial" panose="020B0604020202020204" pitchFamily="34" charset="0"/>
              <a:buChar char="•"/>
            </a:pPr>
            <a:r>
              <a:rPr lang="es-ES" sz="1700" dirty="0"/>
              <a:t>Se ha realizado un estudio utilizando el </a:t>
            </a:r>
            <a:r>
              <a:rPr lang="es-ES" sz="1700" b="1" dirty="0">
                <a:solidFill>
                  <a:srgbClr val="F3BDB7"/>
                </a:solidFill>
              </a:rPr>
              <a:t>índice de bienestar </a:t>
            </a:r>
            <a:r>
              <a:rPr lang="es-ES" sz="1700" dirty="0"/>
              <a:t>de la Organización Mundial de la Salud, que actualmente está integrado en el modelo que utiliza RLP. </a:t>
            </a:r>
            <a:endParaRPr lang="en-US" sz="1700" dirty="0"/>
          </a:p>
          <a:p>
            <a:pPr>
              <a:lnSpc>
                <a:spcPct val="150000"/>
              </a:lnSpc>
              <a:spcBef>
                <a:spcPts val="0"/>
              </a:spcBef>
              <a:spcAft>
                <a:spcPts val="1200"/>
              </a:spcAft>
            </a:pPr>
            <a:r>
              <a:rPr lang="en-US" sz="1700" dirty="0"/>
              <a:t> </a:t>
            </a:r>
            <a:r>
              <a:rPr lang="es-ES" sz="1700" dirty="0"/>
              <a:t>A continuación, un breve resumen de los resultados</a:t>
            </a:r>
            <a:r>
              <a:rPr lang="en-US" sz="1700" dirty="0"/>
              <a:t>:</a:t>
            </a:r>
            <a:endParaRPr lang="en-US" sz="1700" dirty="0">
              <a:solidFill>
                <a:srgbClr val="51A9BA"/>
              </a:solidFill>
              <a:latin typeface="Josefin Sans"/>
            </a:endParaRPr>
          </a:p>
          <a:p>
            <a:pPr marL="342900" indent="-342900">
              <a:lnSpc>
                <a:spcPct val="150000"/>
              </a:lnSpc>
              <a:spcBef>
                <a:spcPts val="0"/>
              </a:spcBef>
              <a:spcAft>
                <a:spcPts val="1200"/>
              </a:spcAft>
              <a:buFont typeface="Arial" panose="020B0604020202020204" pitchFamily="34" charset="0"/>
              <a:buChar char="•"/>
            </a:pPr>
            <a:r>
              <a:rPr lang="es-ES" sz="1700" dirty="0">
                <a:solidFill>
                  <a:srgbClr val="51A9BA"/>
                </a:solidFill>
                <a:latin typeface="Josefin Sans"/>
              </a:rPr>
              <a:t>Hubo una mejora en la salud y el bienestar general de los participantes que utilizaron el servicio.</a:t>
            </a:r>
          </a:p>
          <a:p>
            <a:pPr marL="342900" indent="-342900">
              <a:lnSpc>
                <a:spcPct val="150000"/>
              </a:lnSpc>
              <a:spcBef>
                <a:spcPts val="0"/>
              </a:spcBef>
              <a:spcAft>
                <a:spcPts val="1200"/>
              </a:spcAft>
              <a:buFont typeface="Arial" panose="020B0604020202020204" pitchFamily="34" charset="0"/>
              <a:buChar char="•"/>
            </a:pPr>
            <a:r>
              <a:rPr lang="en-US" sz="1700" dirty="0">
                <a:solidFill>
                  <a:srgbClr val="51A9BA"/>
                </a:solidFill>
                <a:latin typeface="Josefin Sans"/>
              </a:rPr>
              <a:t>La </a:t>
            </a:r>
            <a:r>
              <a:rPr lang="en-US" sz="1700" dirty="0" err="1">
                <a:solidFill>
                  <a:srgbClr val="51A9BA"/>
                </a:solidFill>
                <a:latin typeface="Josefin Sans"/>
              </a:rPr>
              <a:t>gente</a:t>
            </a:r>
            <a:r>
              <a:rPr lang="en-US" sz="1700" dirty="0">
                <a:solidFill>
                  <a:srgbClr val="51A9BA"/>
                </a:solidFill>
                <a:latin typeface="Josefin Sans"/>
              </a:rPr>
              <a:t> </a:t>
            </a:r>
            <a:r>
              <a:rPr lang="en-US" sz="1700" dirty="0" err="1">
                <a:solidFill>
                  <a:srgbClr val="51A9BA"/>
                </a:solidFill>
                <a:latin typeface="Josefin Sans"/>
              </a:rPr>
              <a:t>por</a:t>
            </a:r>
            <a:r>
              <a:rPr lang="en-US" sz="1700" dirty="0">
                <a:solidFill>
                  <a:srgbClr val="51A9BA"/>
                </a:solidFill>
                <a:latin typeface="Josefin Sans"/>
              </a:rPr>
              <a:t> </a:t>
            </a:r>
            <a:r>
              <a:rPr lang="en-US" sz="1700" dirty="0" err="1">
                <a:solidFill>
                  <a:srgbClr val="51A9BA"/>
                </a:solidFill>
                <a:latin typeface="Josefin Sans"/>
              </a:rPr>
              <a:t>encima</a:t>
            </a:r>
            <a:r>
              <a:rPr lang="en-US" sz="1700" dirty="0">
                <a:solidFill>
                  <a:srgbClr val="51A9BA"/>
                </a:solidFill>
                <a:latin typeface="Josefin Sans"/>
              </a:rPr>
              <a:t> de </a:t>
            </a:r>
            <a:r>
              <a:rPr lang="en-US" sz="1700" dirty="0" err="1">
                <a:solidFill>
                  <a:srgbClr val="51A9BA"/>
                </a:solidFill>
                <a:latin typeface="Josefin Sans"/>
              </a:rPr>
              <a:t>los</a:t>
            </a:r>
            <a:r>
              <a:rPr lang="en-US" sz="1700" dirty="0">
                <a:solidFill>
                  <a:srgbClr val="51A9BA"/>
                </a:solidFill>
                <a:latin typeface="Josefin Sans"/>
              </a:rPr>
              <a:t> 40 sin </a:t>
            </a:r>
            <a:r>
              <a:rPr lang="en-US" sz="1700" dirty="0" err="1">
                <a:solidFill>
                  <a:srgbClr val="51A9BA"/>
                </a:solidFill>
                <a:latin typeface="Josefin Sans"/>
              </a:rPr>
              <a:t>discapacidades</a:t>
            </a:r>
            <a:r>
              <a:rPr lang="en-US" sz="1700" dirty="0">
                <a:solidFill>
                  <a:srgbClr val="51A9BA"/>
                </a:solidFill>
                <a:latin typeface="Josefin Sans"/>
              </a:rPr>
              <a:t> </a:t>
            </a:r>
            <a:r>
              <a:rPr lang="en-US" sz="1700" dirty="0" err="1">
                <a:solidFill>
                  <a:srgbClr val="51A9BA"/>
                </a:solidFill>
                <a:latin typeface="Josefin Sans"/>
              </a:rPr>
              <a:t>estaban</a:t>
            </a:r>
            <a:r>
              <a:rPr lang="en-US" sz="1700" dirty="0">
                <a:solidFill>
                  <a:srgbClr val="51A9BA"/>
                </a:solidFill>
                <a:latin typeface="Josefin Sans"/>
              </a:rPr>
              <a:t> </a:t>
            </a:r>
            <a:r>
              <a:rPr lang="en-US" sz="1700" dirty="0" err="1">
                <a:solidFill>
                  <a:srgbClr val="51A9BA"/>
                </a:solidFill>
                <a:latin typeface="Josefin Sans"/>
              </a:rPr>
              <a:t>más</a:t>
            </a:r>
            <a:r>
              <a:rPr lang="en-US" sz="1700" dirty="0">
                <a:solidFill>
                  <a:srgbClr val="51A9BA"/>
                </a:solidFill>
                <a:latin typeface="Josefin Sans"/>
              </a:rPr>
              <a:t> </a:t>
            </a:r>
            <a:r>
              <a:rPr lang="en-US" sz="1700" dirty="0" err="1">
                <a:solidFill>
                  <a:srgbClr val="51A9BA"/>
                </a:solidFill>
                <a:latin typeface="Josefin Sans"/>
              </a:rPr>
              <a:t>abiertos</a:t>
            </a:r>
            <a:r>
              <a:rPr lang="en-US" sz="1700" dirty="0">
                <a:solidFill>
                  <a:srgbClr val="51A9BA"/>
                </a:solidFill>
                <a:latin typeface="Josefin Sans"/>
              </a:rPr>
              <a:t> a </a:t>
            </a:r>
            <a:r>
              <a:rPr lang="en-US" sz="1700" dirty="0" err="1">
                <a:solidFill>
                  <a:srgbClr val="51A9BA"/>
                </a:solidFill>
                <a:latin typeface="Josefin Sans"/>
              </a:rPr>
              <a:t>utilizar</a:t>
            </a:r>
            <a:r>
              <a:rPr lang="en-US" sz="1700" dirty="0">
                <a:solidFill>
                  <a:srgbClr val="51A9BA"/>
                </a:solidFill>
                <a:latin typeface="Josefin Sans"/>
              </a:rPr>
              <a:t> </a:t>
            </a:r>
            <a:r>
              <a:rPr lang="en-US" sz="1700" dirty="0" err="1">
                <a:solidFill>
                  <a:srgbClr val="51A9BA"/>
                </a:solidFill>
                <a:latin typeface="Josefin Sans"/>
              </a:rPr>
              <a:t>el</a:t>
            </a:r>
            <a:r>
              <a:rPr lang="en-US" sz="1700" dirty="0">
                <a:solidFill>
                  <a:srgbClr val="51A9BA"/>
                </a:solidFill>
                <a:latin typeface="Josefin Sans"/>
              </a:rPr>
              <a:t> </a:t>
            </a:r>
            <a:r>
              <a:rPr lang="en-US" sz="1700" dirty="0" err="1">
                <a:solidFill>
                  <a:srgbClr val="51A9BA"/>
                </a:solidFill>
                <a:latin typeface="Josefin Sans"/>
              </a:rPr>
              <a:t>servicio</a:t>
            </a:r>
            <a:r>
              <a:rPr lang="en-US" sz="1700" dirty="0">
                <a:solidFill>
                  <a:srgbClr val="51A9BA"/>
                </a:solidFill>
                <a:latin typeface="Josefin Sans"/>
              </a:rPr>
              <a:t>.  </a:t>
            </a:r>
          </a:p>
          <a:p>
            <a:pPr marL="342900" indent="-342900">
              <a:lnSpc>
                <a:spcPct val="150000"/>
              </a:lnSpc>
              <a:spcBef>
                <a:spcPts val="0"/>
              </a:spcBef>
              <a:spcAft>
                <a:spcPts val="1200"/>
              </a:spcAft>
              <a:buFont typeface="Arial" panose="020B0604020202020204" pitchFamily="34" charset="0"/>
              <a:buChar char="•"/>
            </a:pPr>
            <a:r>
              <a:rPr lang="es-ES" sz="1700" dirty="0">
                <a:solidFill>
                  <a:srgbClr val="FFC652"/>
                </a:solidFill>
              </a:rPr>
              <a:t>El RLP desarrolló su modelo, basado en gran medida en el prototipo de </a:t>
            </a:r>
            <a:r>
              <a:rPr lang="es-ES" sz="1700" dirty="0" err="1">
                <a:solidFill>
                  <a:srgbClr val="FFC652"/>
                </a:solidFill>
              </a:rPr>
              <a:t>Offlay</a:t>
            </a:r>
            <a:r>
              <a:rPr lang="es-ES" sz="1700" dirty="0">
                <a:solidFill>
                  <a:srgbClr val="FFC652"/>
                </a:solidFill>
              </a:rPr>
              <a:t>, y solicitó la financiación de </a:t>
            </a:r>
            <a:r>
              <a:rPr lang="es-ES" sz="1700" dirty="0" err="1">
                <a:solidFill>
                  <a:srgbClr val="FFC652"/>
                </a:solidFill>
              </a:rPr>
              <a:t>Healthy</a:t>
            </a:r>
            <a:r>
              <a:rPr lang="es-ES" sz="1700" dirty="0">
                <a:solidFill>
                  <a:srgbClr val="FFC652"/>
                </a:solidFill>
              </a:rPr>
              <a:t> </a:t>
            </a:r>
            <a:r>
              <a:rPr lang="es-ES" sz="1700" dirty="0" err="1">
                <a:solidFill>
                  <a:srgbClr val="FFC652"/>
                </a:solidFill>
              </a:rPr>
              <a:t>Ireland</a:t>
            </a:r>
            <a:r>
              <a:rPr lang="es-ES" sz="1700" dirty="0">
                <a:solidFill>
                  <a:srgbClr val="FFC652"/>
                </a:solidFill>
              </a:rPr>
              <a:t> (financiación nacional que se destina a cada autoridad local).</a:t>
            </a:r>
          </a:p>
          <a:p>
            <a:pPr marL="342900" indent="-342900">
              <a:lnSpc>
                <a:spcPct val="150000"/>
              </a:lnSpc>
              <a:spcBef>
                <a:spcPts val="0"/>
              </a:spcBef>
              <a:spcAft>
                <a:spcPts val="1200"/>
              </a:spcAft>
              <a:buFont typeface="Arial" panose="020B0604020202020204" pitchFamily="34" charset="0"/>
              <a:buChar char="•"/>
            </a:pPr>
            <a:r>
              <a:rPr lang="es-ES" sz="1700" dirty="0"/>
              <a:t>Elaboraron una </a:t>
            </a:r>
            <a:r>
              <a:rPr lang="es-ES" sz="1700" b="1" dirty="0">
                <a:solidFill>
                  <a:srgbClr val="F3BDB7"/>
                </a:solidFill>
              </a:rPr>
              <a:t>descripción del puesto </a:t>
            </a:r>
            <a:r>
              <a:rPr lang="es-ES" sz="1700" dirty="0"/>
              <a:t>y lo anunciaron a través del comité directivo y del Servicio de Salud de Irlanda.</a:t>
            </a:r>
          </a:p>
        </p:txBody>
      </p:sp>
    </p:spTree>
    <p:extLst>
      <p:ext uri="{BB962C8B-B14F-4D97-AF65-F5344CB8AC3E}">
        <p14:creationId xmlns:p14="http://schemas.microsoft.com/office/powerpoint/2010/main" val="35238624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0F45EE5-AC96-0C4D-9CBD-504CACBB1C4F}"/>
              </a:ext>
            </a:extLst>
          </p:cNvPr>
          <p:cNvSpPr>
            <a:spLocks noGrp="1"/>
          </p:cNvSpPr>
          <p:nvPr>
            <p:ph type="body" sz="quarter" idx="18"/>
          </p:nvPr>
        </p:nvSpPr>
        <p:spPr>
          <a:xfrm>
            <a:off x="1250240" y="4641011"/>
            <a:ext cx="7384802" cy="2585943"/>
          </a:xfrm>
        </p:spPr>
        <p:txBody>
          <a:bodyPr/>
          <a:lstStyle/>
          <a:p>
            <a:r>
              <a:rPr lang="en-US" sz="2400" dirty="0">
                <a:effectLst>
                  <a:outerShdw blurRad="38100" dist="38100" dir="2700000" algn="tl">
                    <a:srgbClr val="000000">
                      <a:alpha val="43137"/>
                    </a:srgbClr>
                  </a:outerShdw>
                </a:effectLst>
              </a:rPr>
              <a:t>MICHAELA DEANE HUGGINS</a:t>
            </a:r>
          </a:p>
          <a:p>
            <a:r>
              <a:rPr lang="en-US" sz="2400" dirty="0" err="1">
                <a:effectLst>
                  <a:outerShdw blurRad="38100" dist="38100" dir="2700000" algn="tl">
                    <a:srgbClr val="000000">
                      <a:alpha val="43137"/>
                    </a:srgbClr>
                  </a:outerShdw>
                </a:effectLst>
              </a:rPr>
              <a:t>Coordinador</a:t>
            </a:r>
            <a:r>
              <a:rPr lang="en-US" sz="2400" dirty="0">
                <a:effectLst>
                  <a:outerShdw blurRad="38100" dist="38100" dir="2700000" algn="tl">
                    <a:srgbClr val="000000">
                      <a:alpha val="43137"/>
                    </a:srgbClr>
                  </a:outerShdw>
                </a:effectLst>
              </a:rPr>
              <a:t> de </a:t>
            </a:r>
            <a:r>
              <a:rPr lang="en-US" sz="2400" dirty="0" err="1">
                <a:effectLst>
                  <a:outerShdw blurRad="38100" dist="38100" dir="2700000" algn="tl">
                    <a:srgbClr val="000000">
                      <a:alpha val="43137"/>
                    </a:srgbClr>
                  </a:outerShdw>
                </a:effectLst>
              </a:rPr>
              <a:t>prescripción</a:t>
            </a:r>
            <a:r>
              <a:rPr lang="en-US" sz="2400" dirty="0">
                <a:effectLst>
                  <a:outerShdw blurRad="38100" dist="38100" dir="2700000" algn="tl">
                    <a:srgbClr val="000000">
                      <a:alpha val="43137"/>
                    </a:srgbClr>
                  </a:outerShdw>
                </a:effectLst>
              </a:rPr>
              <a:t> social</a:t>
            </a:r>
          </a:p>
          <a:p>
            <a:r>
              <a:rPr lang="en-US" sz="2400" dirty="0">
                <a:effectLst>
                  <a:outerShdw blurRad="38100" dist="38100" dir="2700000" algn="tl">
                    <a:srgbClr val="000000">
                      <a:alpha val="43137"/>
                    </a:srgbClr>
                  </a:outerShdw>
                </a:effectLst>
              </a:rPr>
              <a:t>Roscommon Leader Partnership (RLP)</a:t>
            </a:r>
          </a:p>
          <a:p>
            <a:endParaRPr lang="en-US" sz="2800" dirty="0"/>
          </a:p>
        </p:txBody>
      </p:sp>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250240" y="1418116"/>
            <a:ext cx="6530786" cy="4216202"/>
          </a:xfrm>
        </p:spPr>
        <p:txBody>
          <a:bodyPr/>
          <a:lstStyle/>
          <a:p>
            <a:pPr algn="just" eaLnBrk="1" fontAlgn="auto" hangingPunct="1">
              <a:lnSpc>
                <a:spcPct val="150000"/>
              </a:lnSpc>
              <a:spcBef>
                <a:spcPts val="0"/>
              </a:spcBef>
              <a:spcAft>
                <a:spcPts val="0"/>
              </a:spcAft>
              <a:defRPr/>
            </a:pPr>
            <a:r>
              <a:rPr lang="es-ES" sz="2300" dirty="0"/>
              <a:t>Medimos el éxito basándonos en la escala del índice de salud y bienestar de la OMS:- </a:t>
            </a:r>
          </a:p>
          <a:p>
            <a:pPr algn="just" eaLnBrk="1" fontAlgn="auto" hangingPunct="1">
              <a:lnSpc>
                <a:spcPct val="150000"/>
              </a:lnSpc>
              <a:spcBef>
                <a:spcPts val="0"/>
              </a:spcBef>
              <a:spcAft>
                <a:spcPts val="0"/>
              </a:spcAft>
              <a:defRPr/>
            </a:pPr>
            <a:r>
              <a:rPr lang="es-ES" sz="2300" dirty="0"/>
              <a:t>Formulamos al participante </a:t>
            </a:r>
            <a:r>
              <a:rPr lang="es-ES" sz="2300" b="1" dirty="0">
                <a:solidFill>
                  <a:schemeClr val="accent4"/>
                </a:solidFill>
              </a:rPr>
              <a:t>5 preguntas </a:t>
            </a:r>
            <a:r>
              <a:rPr lang="es-ES" sz="2300" dirty="0"/>
              <a:t>al inicio de su viaje de prescripción social y repetimos estas preguntas después de 3 meses de que el participante esté en la actividad para medir el cambio.</a:t>
            </a:r>
          </a:p>
        </p:txBody>
      </p:sp>
      <p:sp>
        <p:nvSpPr>
          <p:cNvPr id="8" name="Text Placeholder 7">
            <a:extLst>
              <a:ext uri="{FF2B5EF4-FFF2-40B4-BE49-F238E27FC236}">
                <a16:creationId xmlns:a16="http://schemas.microsoft.com/office/drawing/2014/main" id="{806F0424-6E25-B64F-AF72-3C86E6DE57A0}"/>
              </a:ext>
            </a:extLst>
          </p:cNvPr>
          <p:cNvSpPr>
            <a:spLocks noGrp="1"/>
          </p:cNvSpPr>
          <p:nvPr>
            <p:ph type="body" sz="quarter" idx="25"/>
          </p:nvPr>
        </p:nvSpPr>
        <p:spPr>
          <a:xfrm>
            <a:off x="522787" y="1532400"/>
            <a:ext cx="796700" cy="553134"/>
          </a:xfrm>
        </p:spPr>
        <p:txBody>
          <a:bodyPr/>
          <a:lstStyle/>
          <a:p>
            <a:r>
              <a:rPr lang="en-US" dirty="0"/>
              <a:t>“</a:t>
            </a:r>
          </a:p>
        </p:txBody>
      </p:sp>
      <p:sp>
        <p:nvSpPr>
          <p:cNvPr id="9" name="Text Placeholder 8">
            <a:extLst>
              <a:ext uri="{FF2B5EF4-FFF2-40B4-BE49-F238E27FC236}">
                <a16:creationId xmlns:a16="http://schemas.microsoft.com/office/drawing/2014/main" id="{4A980DE9-36B3-1E47-A5B8-7A8EA19E115C}"/>
              </a:ext>
            </a:extLst>
          </p:cNvPr>
          <p:cNvSpPr>
            <a:spLocks noGrp="1"/>
          </p:cNvSpPr>
          <p:nvPr>
            <p:ph type="body" sz="quarter" idx="26"/>
          </p:nvPr>
        </p:nvSpPr>
        <p:spPr>
          <a:xfrm>
            <a:off x="1407465" y="4773471"/>
            <a:ext cx="2579872" cy="684000"/>
          </a:xfrm>
        </p:spPr>
        <p:txBody>
          <a:bodyPr/>
          <a:lstStyle/>
          <a:p>
            <a:r>
              <a:rPr lang="en-US" dirty="0"/>
              <a:t>”</a:t>
            </a:r>
          </a:p>
        </p:txBody>
      </p:sp>
      <p:sp>
        <p:nvSpPr>
          <p:cNvPr id="10" name="Text Placeholder 6">
            <a:extLst>
              <a:ext uri="{FF2B5EF4-FFF2-40B4-BE49-F238E27FC236}">
                <a16:creationId xmlns:a16="http://schemas.microsoft.com/office/drawing/2014/main" id="{30F45EE5-AC96-0C4D-9CBD-504CACBB1C4F}"/>
              </a:ext>
            </a:extLst>
          </p:cNvPr>
          <p:cNvSpPr txBox="1">
            <a:spLocks/>
          </p:cNvSpPr>
          <p:nvPr/>
        </p:nvSpPr>
        <p:spPr bwMode="auto">
          <a:xfrm>
            <a:off x="1001484" y="767023"/>
            <a:ext cx="8662801" cy="57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r" rtl="0" eaLnBrk="0" fontAlgn="base" hangingPunct="0">
              <a:lnSpc>
                <a:spcPct val="90000"/>
              </a:lnSpc>
              <a:spcBef>
                <a:spcPts val="1000"/>
              </a:spcBef>
              <a:spcAft>
                <a:spcPct val="0"/>
              </a:spcAft>
              <a:buFont typeface="Arial" panose="020B0604020202020204" pitchFamily="34" charset="0"/>
              <a:buNone/>
              <a:defRPr sz="44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effectLst>
                  <a:outerShdw blurRad="38100" dist="38100" dir="2700000" algn="tl">
                    <a:srgbClr val="000000">
                      <a:alpha val="43137"/>
                    </a:srgbClr>
                  </a:outerShdw>
                </a:effectLst>
              </a:rPr>
              <a:t> 4. MEDIR EL ÉXITO</a:t>
            </a:r>
            <a:endParaRPr lang="en-US" sz="28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4936" y="2856108"/>
            <a:ext cx="1613140" cy="1282320"/>
          </a:xfrm>
          <a:prstGeom prst="rect">
            <a:avLst/>
          </a:prstGeom>
        </p:spPr>
      </p:pic>
    </p:spTree>
    <p:extLst>
      <p:ext uri="{BB962C8B-B14F-4D97-AF65-F5344CB8AC3E}">
        <p14:creationId xmlns:p14="http://schemas.microsoft.com/office/powerpoint/2010/main" val="11190762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11018572" cy="729873"/>
          </a:xfrm>
        </p:spPr>
        <p:txBody>
          <a:bodyPr/>
          <a:lstStyle/>
          <a:p>
            <a:r>
              <a:rPr lang="en-US" dirty="0"/>
              <a:t>4. </a:t>
            </a:r>
            <a:r>
              <a:rPr lang="es-ES" dirty="0"/>
              <a:t>Beneficios de la prescripción social </a:t>
            </a:r>
            <a:endParaRPr lang="en-US" dirty="0"/>
          </a:p>
        </p:txBody>
      </p:sp>
      <p:sp>
        <p:nvSpPr>
          <p:cNvPr id="6"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508065"/>
            <a:ext cx="7179818" cy="5125648"/>
          </a:xfrm>
        </p:spPr>
        <p:txBody>
          <a:bodyPr>
            <a:normAutofit fontScale="92500" lnSpcReduction="20000"/>
          </a:bodyPr>
          <a:lstStyle/>
          <a:p>
            <a:pPr eaLnBrk="1" fontAlgn="auto" hangingPunct="1">
              <a:spcBef>
                <a:spcPts val="0"/>
              </a:spcBef>
              <a:spcAft>
                <a:spcPts val="0"/>
              </a:spcAft>
              <a:defRPr/>
            </a:pPr>
            <a:endParaRPr lang="en-IE" dirty="0"/>
          </a:p>
          <a:p>
            <a:pPr marL="342900" indent="-342900" eaLnBrk="1" fontAlgn="auto" hangingPunct="1">
              <a:spcBef>
                <a:spcPts val="0"/>
              </a:spcBef>
              <a:spcAft>
                <a:spcPts val="0"/>
              </a:spcAft>
              <a:buFont typeface="Arial" panose="020B0604020202020204" pitchFamily="34" charset="0"/>
              <a:buChar char="•"/>
              <a:defRPr/>
            </a:pPr>
            <a:r>
              <a:rPr lang="es-ES" dirty="0"/>
              <a:t>La prescripción social alivia la presión de los médicos de cabecera y otros profesionales de la salud de ver a muchos pacientes que presentan problemas no médicos como la soledad y el aislamiento</a:t>
            </a:r>
            <a:r>
              <a:rPr lang="en-US" dirty="0"/>
              <a:t>. </a:t>
            </a:r>
            <a:r>
              <a:rPr lang="es-ES" dirty="0">
                <a:solidFill>
                  <a:srgbClr val="51A9BA"/>
                </a:solidFill>
              </a:rPr>
              <a:t>Estos profesionales han informado de un cambio positivo.</a:t>
            </a:r>
            <a:r>
              <a:rPr lang="en-US" dirty="0">
                <a:solidFill>
                  <a:srgbClr val="51A9BA"/>
                </a:solidFill>
              </a:rPr>
              <a:t> </a:t>
            </a:r>
            <a:r>
              <a:rPr lang="es-ES" dirty="0"/>
              <a:t>Estos profesionales han informado de un cambio positivo.</a:t>
            </a:r>
          </a:p>
          <a:p>
            <a:pPr marL="342900" indent="-342900" eaLnBrk="1" fontAlgn="auto" hangingPunct="1">
              <a:spcBef>
                <a:spcPts val="0"/>
              </a:spcBef>
              <a:spcAft>
                <a:spcPts val="0"/>
              </a:spcAft>
              <a:buFont typeface="Arial" panose="020B0604020202020204" pitchFamily="34" charset="0"/>
              <a:buChar char="•"/>
              <a:defRPr/>
            </a:pPr>
            <a:endParaRPr lang="en-US" dirty="0"/>
          </a:p>
          <a:p>
            <a:pPr marL="342900" indent="-342900" eaLnBrk="1" fontAlgn="auto" hangingPunct="1">
              <a:spcBef>
                <a:spcPts val="0"/>
              </a:spcBef>
              <a:spcAft>
                <a:spcPts val="0"/>
              </a:spcAft>
              <a:buFont typeface="Arial" panose="020B0604020202020204" pitchFamily="34" charset="0"/>
              <a:buChar char="•"/>
              <a:defRPr/>
            </a:pPr>
            <a:r>
              <a:rPr lang="es-ES" dirty="0"/>
              <a:t>Algunas personas han informado de un </a:t>
            </a:r>
            <a:r>
              <a:rPr lang="es-ES" b="1" dirty="0">
                <a:solidFill>
                  <a:srgbClr val="F3BDB7"/>
                </a:solidFill>
              </a:rPr>
              <a:t>alivio de los síntomas de ansiedad</a:t>
            </a:r>
            <a:r>
              <a:rPr lang="es-ES" dirty="0"/>
              <a:t> y depresión como resultado de la prescripción social</a:t>
            </a:r>
            <a:r>
              <a:rPr lang="en-US" dirty="0"/>
              <a:t>. </a:t>
            </a:r>
          </a:p>
          <a:p>
            <a:pPr marL="342900" indent="-342900" eaLnBrk="1" fontAlgn="auto" hangingPunct="1">
              <a:spcBef>
                <a:spcPts val="0"/>
              </a:spcBef>
              <a:spcAft>
                <a:spcPts val="0"/>
              </a:spcAft>
              <a:buFont typeface="Arial" panose="020B0604020202020204" pitchFamily="34" charset="0"/>
              <a:buChar char="•"/>
              <a:defRPr/>
            </a:pPr>
            <a:endParaRPr lang="en-US" dirty="0"/>
          </a:p>
          <a:p>
            <a:pPr marL="342900" indent="-342900" eaLnBrk="1" fontAlgn="auto" hangingPunct="1">
              <a:spcBef>
                <a:spcPts val="0"/>
              </a:spcBef>
              <a:spcAft>
                <a:spcPts val="0"/>
              </a:spcAft>
              <a:buFont typeface="Arial" panose="020B0604020202020204" pitchFamily="34" charset="0"/>
              <a:buChar char="•"/>
              <a:defRPr/>
            </a:pPr>
            <a:r>
              <a:rPr lang="es-ES" dirty="0"/>
              <a:t>Los beneficios para el paciente incluyen </a:t>
            </a:r>
            <a:r>
              <a:rPr lang="es-ES" dirty="0">
                <a:solidFill>
                  <a:schemeClr val="accent2"/>
                </a:solidFill>
              </a:rPr>
              <a:t>el aumento de la </a:t>
            </a:r>
            <a:r>
              <a:rPr lang="es-ES" dirty="0" err="1">
                <a:solidFill>
                  <a:schemeClr val="accent2"/>
                </a:solidFill>
              </a:rPr>
              <a:t>socilaización</a:t>
            </a:r>
            <a:r>
              <a:rPr lang="es-ES" dirty="0">
                <a:solidFill>
                  <a:schemeClr val="accent2"/>
                </a:solidFill>
              </a:rPr>
              <a:t> y la reducción de la soledad</a:t>
            </a:r>
            <a:r>
              <a:rPr lang="en-US" dirty="0">
                <a:solidFill>
                  <a:schemeClr val="accent2"/>
                </a:solidFill>
              </a:rPr>
              <a:t>.</a:t>
            </a:r>
            <a:r>
              <a:rPr lang="en-US" dirty="0"/>
              <a:t> </a:t>
            </a:r>
            <a:r>
              <a:rPr lang="es-ES" dirty="0"/>
              <a:t>Oportunidades para </a:t>
            </a:r>
            <a:r>
              <a:rPr lang="es-ES" dirty="0">
                <a:solidFill>
                  <a:srgbClr val="F3BDB7"/>
                </a:solidFill>
              </a:rPr>
              <a:t>aprender o mejorar </a:t>
            </a:r>
            <a:r>
              <a:rPr lang="es-ES" dirty="0"/>
              <a:t>una nueva habilidad, o realizar una actividad física.</a:t>
            </a:r>
            <a:endParaRPr lang="en-US" dirty="0"/>
          </a:p>
          <a:p>
            <a:pPr marL="342900" indent="-342900" eaLnBrk="1" fontAlgn="auto" hangingPunct="1">
              <a:spcBef>
                <a:spcPts val="0"/>
              </a:spcBef>
              <a:spcAft>
                <a:spcPts val="0"/>
              </a:spcAft>
              <a:buFont typeface="Arial" panose="020B0604020202020204" pitchFamily="34" charset="0"/>
              <a:buChar char="•"/>
              <a:defRPr/>
            </a:pPr>
            <a:endParaRPr lang="en-US" dirty="0"/>
          </a:p>
          <a:p>
            <a:pPr marL="342900" indent="-342900" eaLnBrk="1" fontAlgn="auto" hangingPunct="1">
              <a:spcBef>
                <a:spcPts val="0"/>
              </a:spcBef>
              <a:spcAft>
                <a:spcPts val="0"/>
              </a:spcAft>
              <a:buFont typeface="Arial" panose="020B0604020202020204" pitchFamily="34" charset="0"/>
              <a:buChar char="•"/>
              <a:defRPr/>
            </a:pPr>
            <a:r>
              <a:rPr lang="es-ES" dirty="0"/>
              <a:t>También hay que tener en cuenta que </a:t>
            </a:r>
            <a:r>
              <a:rPr lang="es-ES" dirty="0">
                <a:solidFill>
                  <a:srgbClr val="51A9BA"/>
                </a:solidFill>
              </a:rPr>
              <a:t>algunas personas necesitan ayuda con los diagnósticos médicos antes de poder empezar </a:t>
            </a:r>
            <a:r>
              <a:rPr lang="es-ES" dirty="0"/>
              <a:t>a participar en el proceso de prescripción social.</a:t>
            </a:r>
            <a:endParaRPr lang="en-US" dirty="0"/>
          </a:p>
          <a:p>
            <a:pPr eaLnBrk="1" fontAlgn="auto" hangingPunct="1">
              <a:spcBef>
                <a:spcPts val="0"/>
              </a:spcBef>
              <a:spcAft>
                <a:spcPts val="0"/>
              </a:spcAft>
              <a:defRPr/>
            </a:pPr>
            <a:endParaRPr lang="en-IE" dirty="0"/>
          </a:p>
        </p:txBody>
      </p:sp>
      <p:pic>
        <p:nvPicPr>
          <p:cNvPr id="2" name="Picture 4">
            <a:extLst>
              <a:ext uri="{FF2B5EF4-FFF2-40B4-BE49-F238E27FC236}">
                <a16:creationId xmlns:a16="http://schemas.microsoft.com/office/drawing/2014/main" id="{354702F1-EA48-6CE8-659A-8511044DBE0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83520" y="1921910"/>
            <a:ext cx="265611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01068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2377440"/>
            <a:ext cx="10512420" cy="3902414"/>
          </a:xfrm>
        </p:spPr>
        <p:txBody>
          <a:bodyPr>
            <a:normAutofit lnSpcReduction="10000"/>
          </a:bodyPr>
          <a:lstStyle/>
          <a:p>
            <a:pPr marL="342900" indent="-342900" eaLnBrk="1" fontAlgn="auto" hangingPunct="1">
              <a:spcBef>
                <a:spcPts val="0"/>
              </a:spcBef>
              <a:spcAft>
                <a:spcPts val="0"/>
              </a:spcAft>
              <a:buFont typeface="Arial" panose="020B0604020202020204" pitchFamily="34" charset="0"/>
              <a:buChar char="•"/>
              <a:defRPr/>
            </a:pPr>
            <a:r>
              <a:rPr lang="es-ES" dirty="0"/>
              <a:t>La reunión inicial de evaluación de las necesidades implica descubrir lo que le importa a la persona, en lugar de hacer suposiciones.</a:t>
            </a:r>
          </a:p>
          <a:p>
            <a:pPr marL="342900" indent="-342900" eaLnBrk="1" fontAlgn="auto" hangingPunct="1">
              <a:spcBef>
                <a:spcPts val="0"/>
              </a:spcBef>
              <a:spcAft>
                <a:spcPts val="0"/>
              </a:spcAft>
              <a:buFont typeface="Arial" panose="020B0604020202020204" pitchFamily="34" charset="0"/>
              <a:buChar char="•"/>
              <a:defRPr/>
            </a:pPr>
            <a:endParaRPr lang="en-US" dirty="0"/>
          </a:p>
          <a:p>
            <a:pPr marL="342900" indent="-342900" eaLnBrk="1" fontAlgn="auto" hangingPunct="1">
              <a:spcBef>
                <a:spcPts val="0"/>
              </a:spcBef>
              <a:spcAft>
                <a:spcPts val="0"/>
              </a:spcAft>
              <a:buFont typeface="Arial" panose="020B0604020202020204" pitchFamily="34" charset="0"/>
              <a:buChar char="•"/>
              <a:defRPr/>
            </a:pPr>
            <a:r>
              <a:rPr lang="es-ES" dirty="0"/>
              <a:t>Se establecen los objetivos y las metas del individuo.</a:t>
            </a:r>
            <a:r>
              <a:rPr lang="en-US" dirty="0"/>
              <a:t>.</a:t>
            </a:r>
          </a:p>
          <a:p>
            <a:pPr marL="342900" indent="-342900" eaLnBrk="1" fontAlgn="auto" hangingPunct="1">
              <a:spcBef>
                <a:spcPts val="0"/>
              </a:spcBef>
              <a:spcAft>
                <a:spcPts val="0"/>
              </a:spcAft>
              <a:buFont typeface="Arial" panose="020B0604020202020204" pitchFamily="34" charset="0"/>
              <a:buChar char="•"/>
              <a:defRPr/>
            </a:pPr>
            <a:endParaRPr lang="en-US" dirty="0"/>
          </a:p>
          <a:p>
            <a:pPr marL="342900" indent="-342900" eaLnBrk="1" fontAlgn="auto" hangingPunct="1">
              <a:spcBef>
                <a:spcPts val="0"/>
              </a:spcBef>
              <a:spcAft>
                <a:spcPts val="0"/>
              </a:spcAft>
              <a:buFont typeface="Arial" panose="020B0604020202020204" pitchFamily="34" charset="0"/>
              <a:buChar char="•"/>
              <a:defRPr/>
            </a:pPr>
            <a:r>
              <a:rPr lang="es-ES" dirty="0"/>
              <a:t>Se anima a la persona a expresar cómo el Coordinador de Prescripción Social puede apoyarle en su camino, y no al revés.</a:t>
            </a:r>
          </a:p>
          <a:p>
            <a:pPr marL="342900" indent="-342900" eaLnBrk="1" fontAlgn="auto" hangingPunct="1">
              <a:spcBef>
                <a:spcPts val="0"/>
              </a:spcBef>
              <a:spcAft>
                <a:spcPts val="0"/>
              </a:spcAft>
              <a:buFont typeface="Arial" panose="020B0604020202020204" pitchFamily="34" charset="0"/>
              <a:buChar char="•"/>
              <a:defRPr/>
            </a:pPr>
            <a:endParaRPr lang="en-US" dirty="0"/>
          </a:p>
          <a:p>
            <a:pPr marL="342900" indent="-342900" eaLnBrk="1" fontAlgn="auto" hangingPunct="1">
              <a:spcBef>
                <a:spcPts val="0"/>
              </a:spcBef>
              <a:spcAft>
                <a:spcPts val="0"/>
              </a:spcAft>
              <a:buFont typeface="Arial" panose="020B0604020202020204" pitchFamily="34" charset="0"/>
              <a:buChar char="•"/>
              <a:defRPr/>
            </a:pPr>
            <a:r>
              <a:rPr lang="es-ES" dirty="0"/>
              <a:t>La premisa es dar a las personas las herramientas para que tomen sus propias decisiones respecto a las actividades que quieren realizar, con el apoyo del Coordinador de Prescripción Social.</a:t>
            </a:r>
          </a:p>
          <a:p>
            <a:pPr marL="342900" indent="-342900" eaLnBrk="1" fontAlgn="auto" hangingPunct="1">
              <a:spcBef>
                <a:spcPts val="0"/>
              </a:spcBef>
              <a:spcAft>
                <a:spcPts val="0"/>
              </a:spcAft>
              <a:buFont typeface="Arial" panose="020B0604020202020204" pitchFamily="34" charset="0"/>
              <a:buChar char="•"/>
              <a:defRPr/>
            </a:pPr>
            <a:endParaRPr lang="en-US" dirty="0"/>
          </a:p>
          <a:p>
            <a:pPr marL="342900" indent="-342900" eaLnBrk="1" fontAlgn="auto" hangingPunct="1">
              <a:spcBef>
                <a:spcPts val="0"/>
              </a:spcBef>
              <a:spcAft>
                <a:spcPts val="0"/>
              </a:spcAft>
              <a:buFont typeface="Arial" panose="020B0604020202020204" pitchFamily="34" charset="0"/>
              <a:buChar char="•"/>
              <a:defRPr/>
            </a:pPr>
            <a:r>
              <a:rPr lang="es-ES" dirty="0"/>
              <a:t>Todo gira en torno al individuo. El Coordinador de Prescripción Social es un facilitador</a:t>
            </a:r>
            <a:r>
              <a:rPr lang="en-US" dirty="0"/>
              <a:t>.</a:t>
            </a:r>
          </a:p>
          <a:p>
            <a:pPr marL="342900" indent="-342900" eaLnBrk="1" fontAlgn="auto" hangingPunct="1">
              <a:spcBef>
                <a:spcPts val="0"/>
              </a:spcBef>
              <a:spcAft>
                <a:spcPts val="0"/>
              </a:spcAft>
              <a:buFont typeface="Arial" panose="020B0604020202020204" pitchFamily="34" charset="0"/>
              <a:buChar char="•"/>
              <a:defRPr/>
            </a:pPr>
            <a:endParaRPr lang="en-IE" dirty="0"/>
          </a:p>
          <a:p>
            <a:pPr marL="342900" indent="-342900" eaLnBrk="1" fontAlgn="auto" hangingPunct="1">
              <a:spcBef>
                <a:spcPts val="0"/>
              </a:spcBef>
              <a:spcAft>
                <a:spcPts val="0"/>
              </a:spcAft>
              <a:buFont typeface="Arial" panose="020B0604020202020204" pitchFamily="34" charset="0"/>
              <a:buChar char="•"/>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r>
              <a:rPr lang="en-US" dirty="0"/>
              <a:t>5. </a:t>
            </a:r>
            <a:r>
              <a:rPr lang="es-ES" dirty="0"/>
              <a:t>Autonomía del paciente en su propio paquete de cuidados</a:t>
            </a:r>
            <a:endParaRPr lang="en-US" dirty="0"/>
          </a:p>
        </p:txBody>
      </p:sp>
    </p:spTree>
    <p:extLst>
      <p:ext uri="{BB962C8B-B14F-4D97-AF65-F5344CB8AC3E}">
        <p14:creationId xmlns:p14="http://schemas.microsoft.com/office/powerpoint/2010/main" val="26342465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548123" y="1304366"/>
            <a:ext cx="10968514" cy="5405716"/>
          </a:xfrm>
        </p:spPr>
        <p:txBody>
          <a:bodyPr>
            <a:normAutofit fontScale="55000" lnSpcReduction="20000"/>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s-ES" sz="2700" dirty="0"/>
              <a:t>En Roscommon es necesario establecer más actividades.</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s-ES" sz="27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s-ES" sz="2700" dirty="0"/>
              <a:t>RLP está identificando lugares gratuitos para facilitar las actividades de prescripción social.</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7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s-ES" sz="2700" dirty="0"/>
              <a:t>Hay un debate en curso sobre el pago de las actividades. ¿Está bien? Por ejemplo, prescribir a la gente una escuela de baile o una clase de yoga con una cuota de entrada.</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s-ES" sz="27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s-ES" sz="2700" dirty="0"/>
              <a:t>RLP va a crear una lista de actividades con sugerencias para cuando la gente tenga dificultades para saber lo que quiere.</a:t>
            </a:r>
            <a:endParaRPr lang="en-US" sz="27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s-ES" sz="2700" dirty="0"/>
              <a:t>En Roscommon hay problemas geográficos con personas que tienen dificultades para viajar debido a problemas de salud, y están buscando formas de superarlos.</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s-ES" sz="27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s-ES" sz="2700" dirty="0"/>
              <a:t>Su objetivo es poner en contacto a personas con intereses similares para crear más grupos.</a:t>
            </a:r>
            <a:endParaRPr lang="en-US" sz="27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s-ES" sz="2700" dirty="0"/>
              <a:t>El objetivo del RLP es incluir más grupos demográficos subrepresentados. La investigación muestra que el servicio en Roscommon era utilizado principalmente por hombres menores de 40 años sin discapacidad. Hoy en día vemos una demografía diferente debido a las derivaciones de los profesionales de la salud ocupacional y psiquiátrica.</a:t>
            </a:r>
            <a:endParaRPr lang="en-IE" sz="2000" dirty="0"/>
          </a:p>
          <a:p>
            <a:pPr marL="342900" indent="-342900" eaLnBrk="1" fontAlgn="auto" hangingPunct="1">
              <a:spcBef>
                <a:spcPts val="0"/>
              </a:spcBef>
              <a:spcAft>
                <a:spcPts val="0"/>
              </a:spcAft>
              <a:buFont typeface="Arial" panose="020B0604020202020204" pitchFamily="34" charset="0"/>
              <a:buChar char="•"/>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0" y="524436"/>
            <a:ext cx="10647637" cy="638864"/>
          </a:xfrm>
        </p:spPr>
        <p:txBody>
          <a:bodyPr/>
          <a:lstStyle/>
          <a:p>
            <a:r>
              <a:rPr lang="en-US" dirty="0">
                <a:effectLst>
                  <a:outerShdw blurRad="38100" dist="38100" dir="2700000" algn="tl">
                    <a:srgbClr val="000000">
                      <a:alpha val="43137"/>
                    </a:srgbClr>
                  </a:outerShdw>
                </a:effectLst>
              </a:rPr>
              <a:t>6. </a:t>
            </a:r>
            <a:r>
              <a:rPr lang="es-ES" dirty="0">
                <a:effectLst>
                  <a:outerShdw blurRad="38100" dist="38100" dir="2700000" algn="tl">
                    <a:srgbClr val="000000">
                      <a:alpha val="43137"/>
                    </a:srgbClr>
                  </a:outerShdw>
                </a:effectLst>
              </a:rPr>
              <a:t>El futuro de la prescripción social en Roscommon</a:t>
            </a:r>
            <a:endParaRPr lang="en-US" dirty="0">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802907" y="4317494"/>
            <a:ext cx="1865326" cy="1080291"/>
          </a:xfrm>
          <a:prstGeom prst="rect">
            <a:avLst/>
          </a:prstGeom>
        </p:spPr>
      </p:pic>
      <p:pic>
        <p:nvPicPr>
          <p:cNvPr id="6" name="Picture 5">
            <a:extLst>
              <a:ext uri="{FF2B5EF4-FFF2-40B4-BE49-F238E27FC236}">
                <a16:creationId xmlns:a16="http://schemas.microsoft.com/office/drawing/2014/main" id="{39DC5593-F452-B8C3-D5C6-7AA8958A5F60}"/>
              </a:ext>
            </a:extLst>
          </p:cNvPr>
          <p:cNvPicPr>
            <a:picLocks noChangeAspect="1"/>
          </p:cNvPicPr>
          <p:nvPr/>
        </p:nvPicPr>
        <p:blipFill>
          <a:blip r:embed="rId3"/>
          <a:stretch>
            <a:fillRect/>
          </a:stretch>
        </p:blipFill>
        <p:spPr>
          <a:xfrm>
            <a:off x="9537063" y="1460215"/>
            <a:ext cx="1610549" cy="798891"/>
          </a:xfrm>
          <a:prstGeom prst="rect">
            <a:avLst/>
          </a:prstGeom>
        </p:spPr>
      </p:pic>
    </p:spTree>
    <p:extLst>
      <p:ext uri="{BB962C8B-B14F-4D97-AF65-F5344CB8AC3E}">
        <p14:creationId xmlns:p14="http://schemas.microsoft.com/office/powerpoint/2010/main" val="25634384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85835" y="1890703"/>
            <a:ext cx="7718578" cy="4440823"/>
          </a:xfrm>
        </p:spPr>
        <p:txBody>
          <a:bodyPr>
            <a:normAutofit/>
          </a:bodyPr>
          <a:lstStyle/>
          <a:p>
            <a:pPr>
              <a:lnSpc>
                <a:spcPct val="107000"/>
              </a:lnSpc>
              <a:spcAft>
                <a:spcPts val="800"/>
              </a:spcAft>
            </a:pPr>
            <a:r>
              <a:rPr lang="en-GB" sz="1800" b="1" dirty="0">
                <a:solidFill>
                  <a:srgbClr val="FFD24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3600" dirty="0"/>
              <a:t>El papel del profesional de la salud y la asistencia en el aprendizaje de los adultos y la comunidad</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t>TEMA 2</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3672" y="1652442"/>
            <a:ext cx="4490430" cy="5374189"/>
          </a:xfrm>
          <a:prstGeom prst="rect">
            <a:avLst/>
          </a:prstGeom>
        </p:spPr>
      </p:pic>
    </p:spTree>
    <p:extLst>
      <p:ext uri="{BB962C8B-B14F-4D97-AF65-F5344CB8AC3E}">
        <p14:creationId xmlns:p14="http://schemas.microsoft.com/office/powerpoint/2010/main" val="2359674899"/>
      </p:ext>
    </p:extLst>
  </p:cSld>
  <p:clrMapOvr>
    <a:masterClrMapping/>
  </p:clrMapOvr>
</p:sld>
</file>

<file path=ppt/theme/theme1.xml><?xml version="1.0" encoding="utf-8"?>
<a:theme xmlns:a="http://schemas.openxmlformats.org/drawingml/2006/main" name="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Doodle">
      <a:majorFont>
        <a:latin typeface="Architects Daughter"/>
        <a:ea typeface=""/>
        <a:cs typeface=""/>
      </a:majorFont>
      <a:minorFont>
        <a:latin typeface="Architects Daugh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13301</TotalTime>
  <Words>25446</Words>
  <Application>Microsoft Office PowerPoint</Application>
  <PresentationFormat>Panorámica</PresentationFormat>
  <Paragraphs>1609</Paragraphs>
  <Slides>134</Slides>
  <Notes>3</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134</vt:i4>
      </vt:variant>
    </vt:vector>
  </HeadingPairs>
  <TitlesOfParts>
    <vt:vector size="147" baseType="lpstr">
      <vt:lpstr>Amatic SC</vt:lpstr>
      <vt:lpstr>Architects Daughter</vt:lpstr>
      <vt:lpstr>Arial</vt:lpstr>
      <vt:lpstr>Arial Narrow</vt:lpstr>
      <vt:lpstr>Avenir Light</vt:lpstr>
      <vt:lpstr>Calibri</vt:lpstr>
      <vt:lpstr>Courier New</vt:lpstr>
      <vt:lpstr>Josefin Sans</vt:lpstr>
      <vt:lpstr>Montserrat</vt:lpstr>
      <vt:lpstr>Symbol</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Jose Miguel Gimenez Lozano</cp:lastModifiedBy>
  <cp:revision>354</cp:revision>
  <dcterms:created xsi:type="dcterms:W3CDTF">2019-07-15T10:12:55Z</dcterms:created>
  <dcterms:modified xsi:type="dcterms:W3CDTF">2022-09-28T07:32:33Z</dcterms:modified>
</cp:coreProperties>
</file>