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352" r:id="rId2"/>
    <p:sldId id="293" r:id="rId3"/>
    <p:sldId id="428" r:id="rId4"/>
    <p:sldId id="446" r:id="rId5"/>
    <p:sldId id="370" r:id="rId6"/>
    <p:sldId id="371" r:id="rId7"/>
    <p:sldId id="372" r:id="rId8"/>
    <p:sldId id="373" r:id="rId9"/>
    <p:sldId id="338" r:id="rId10"/>
    <p:sldId id="355" r:id="rId11"/>
    <p:sldId id="351" r:id="rId12"/>
    <p:sldId id="286" r:id="rId13"/>
    <p:sldId id="339" r:id="rId14"/>
    <p:sldId id="287" r:id="rId15"/>
    <p:sldId id="361" r:id="rId16"/>
    <p:sldId id="359" r:id="rId17"/>
    <p:sldId id="258" r:id="rId18"/>
    <p:sldId id="279" r:id="rId19"/>
    <p:sldId id="364" r:id="rId20"/>
    <p:sldId id="365" r:id="rId21"/>
    <p:sldId id="366" r:id="rId22"/>
    <p:sldId id="367" r:id="rId23"/>
    <p:sldId id="368" r:id="rId24"/>
    <p:sldId id="362" r:id="rId25"/>
    <p:sldId id="375" r:id="rId26"/>
    <p:sldId id="376" r:id="rId27"/>
    <p:sldId id="377" r:id="rId28"/>
    <p:sldId id="374" r:id="rId29"/>
    <p:sldId id="378" r:id="rId30"/>
    <p:sldId id="379" r:id="rId31"/>
    <p:sldId id="380" r:id="rId32"/>
    <p:sldId id="381" r:id="rId33"/>
    <p:sldId id="382" r:id="rId34"/>
    <p:sldId id="383" r:id="rId35"/>
    <p:sldId id="384" r:id="rId36"/>
    <p:sldId id="385" r:id="rId37"/>
    <p:sldId id="415" r:id="rId38"/>
    <p:sldId id="340" r:id="rId39"/>
    <p:sldId id="387" r:id="rId40"/>
    <p:sldId id="358" r:id="rId41"/>
    <p:sldId id="388" r:id="rId42"/>
    <p:sldId id="389" r:id="rId43"/>
    <p:sldId id="390" r:id="rId44"/>
    <p:sldId id="291" r:id="rId45"/>
    <p:sldId id="391" r:id="rId46"/>
    <p:sldId id="393" r:id="rId47"/>
    <p:sldId id="394" r:id="rId48"/>
    <p:sldId id="395" r:id="rId49"/>
    <p:sldId id="396" r:id="rId50"/>
    <p:sldId id="397" r:id="rId51"/>
    <p:sldId id="398" r:id="rId52"/>
    <p:sldId id="399" r:id="rId53"/>
    <p:sldId id="400" r:id="rId54"/>
    <p:sldId id="401" r:id="rId55"/>
    <p:sldId id="402" r:id="rId56"/>
    <p:sldId id="403" r:id="rId57"/>
    <p:sldId id="288" r:id="rId58"/>
    <p:sldId id="404" r:id="rId59"/>
    <p:sldId id="292" r:id="rId60"/>
    <p:sldId id="280" r:id="rId61"/>
    <p:sldId id="405" r:id="rId62"/>
    <p:sldId id="406" r:id="rId63"/>
    <p:sldId id="407" r:id="rId64"/>
    <p:sldId id="408" r:id="rId65"/>
    <p:sldId id="413" r:id="rId66"/>
    <p:sldId id="409" r:id="rId67"/>
    <p:sldId id="290" r:id="rId68"/>
    <p:sldId id="410" r:id="rId69"/>
    <p:sldId id="411" r:id="rId70"/>
    <p:sldId id="477" r:id="rId71"/>
    <p:sldId id="350" r:id="rId72"/>
    <p:sldId id="414" r:id="rId73"/>
    <p:sldId id="429" r:id="rId74"/>
    <p:sldId id="342" r:id="rId75"/>
    <p:sldId id="416" r:id="rId76"/>
    <p:sldId id="430" r:id="rId77"/>
    <p:sldId id="431" r:id="rId78"/>
    <p:sldId id="432" r:id="rId79"/>
    <p:sldId id="433" r:id="rId80"/>
    <p:sldId id="419" r:id="rId81"/>
    <p:sldId id="434" r:id="rId82"/>
    <p:sldId id="435" r:id="rId83"/>
    <p:sldId id="436" r:id="rId84"/>
    <p:sldId id="437" r:id="rId85"/>
    <p:sldId id="438" r:id="rId86"/>
    <p:sldId id="441" r:id="rId87"/>
    <p:sldId id="442" r:id="rId88"/>
    <p:sldId id="440" r:id="rId89"/>
    <p:sldId id="354" r:id="rId90"/>
    <p:sldId id="420" r:id="rId91"/>
    <p:sldId id="421" r:id="rId92"/>
    <p:sldId id="422" r:id="rId93"/>
    <p:sldId id="423" r:id="rId94"/>
    <p:sldId id="443" r:id="rId95"/>
    <p:sldId id="444" r:id="rId96"/>
    <p:sldId id="426" r:id="rId97"/>
    <p:sldId id="425" r:id="rId98"/>
    <p:sldId id="445" r:id="rId99"/>
    <p:sldId id="448" r:id="rId100"/>
    <p:sldId id="449" r:id="rId101"/>
    <p:sldId id="476" r:id="rId102"/>
    <p:sldId id="450" r:id="rId103"/>
    <p:sldId id="363" r:id="rId104"/>
    <p:sldId id="451" r:id="rId105"/>
    <p:sldId id="452" r:id="rId106"/>
    <p:sldId id="453" r:id="rId107"/>
    <p:sldId id="349" r:id="rId108"/>
    <p:sldId id="454" r:id="rId109"/>
    <p:sldId id="455" r:id="rId110"/>
    <p:sldId id="456" r:id="rId111"/>
    <p:sldId id="369" r:id="rId112"/>
    <p:sldId id="457" r:id="rId113"/>
    <p:sldId id="458" r:id="rId114"/>
    <p:sldId id="459" r:id="rId115"/>
    <p:sldId id="460" r:id="rId116"/>
    <p:sldId id="294" r:id="rId117"/>
    <p:sldId id="461" r:id="rId118"/>
    <p:sldId id="462" r:id="rId119"/>
    <p:sldId id="356" r:id="rId120"/>
    <p:sldId id="463" r:id="rId121"/>
    <p:sldId id="464" r:id="rId122"/>
    <p:sldId id="424" r:id="rId123"/>
    <p:sldId id="465" r:id="rId124"/>
    <p:sldId id="466" r:id="rId125"/>
    <p:sldId id="467" r:id="rId126"/>
    <p:sldId id="427" r:id="rId127"/>
    <p:sldId id="468" r:id="rId128"/>
    <p:sldId id="469" r:id="rId129"/>
    <p:sldId id="470" r:id="rId130"/>
    <p:sldId id="471" r:id="rId131"/>
    <p:sldId id="472" r:id="rId132"/>
    <p:sldId id="474" r:id="rId133"/>
    <p:sldId id="475" r:id="rId134"/>
    <p:sldId id="360" r:id="rId135"/>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obhan Loughran" initials="SL" lastIdx="2" clrIdx="0">
    <p:extLst>
      <p:ext uri="{19B8F6BF-5375-455C-9EA6-DF929625EA0E}">
        <p15:presenceInfo xmlns:p15="http://schemas.microsoft.com/office/powerpoint/2012/main" userId="8a928b5e2361b81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52"/>
    <a:srgbClr val="F3BDB7"/>
    <a:srgbClr val="313031"/>
    <a:srgbClr val="231F20"/>
    <a:srgbClr val="51A9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D4F4C-DC45-44F1-9610-F0D5CA7D49BC}" v="1" dt="2022-06-22T09:35:26.2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88411" autoAdjust="0"/>
  </p:normalViewPr>
  <p:slideViewPr>
    <p:cSldViewPr snapToGrid="0">
      <p:cViewPr varScale="1">
        <p:scale>
          <a:sx n="128" d="100"/>
          <a:sy n="128" d="100"/>
        </p:scale>
        <p:origin x="520" y="176"/>
      </p:cViewPr>
      <p:guideLst/>
    </p:cSldViewPr>
  </p:slideViewPr>
  <p:notesTextViewPr>
    <p:cViewPr>
      <p:scale>
        <a:sx n="1" d="1"/>
        <a:sy n="1" d="1"/>
      </p:scale>
      <p:origin x="0" y="0"/>
    </p:cViewPr>
  </p:notesTextViewPr>
  <p:sorterViewPr>
    <p:cViewPr varScale="1">
      <p:scale>
        <a:sx n="1" d="1"/>
        <a:sy n="1" d="1"/>
      </p:scale>
      <p:origin x="0" y="-44448"/>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microsoft.com/office/2015/10/relationships/revisionInfo" Target="revisionInfo.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02T12:47:38.611" idx="1">
    <p:pos x="10" y="10"/>
    <p:text>Co-production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9016DB-9C25-4036-A10C-DB7BB880907D}" type="doc">
      <dgm:prSet loTypeId="urn:microsoft.com/office/officeart/2005/8/layout/bProcess2" loCatId="process" qsTypeId="urn:microsoft.com/office/officeart/2005/8/quickstyle/simple1" qsCatId="simple" csTypeId="urn:microsoft.com/office/officeart/2005/8/colors/colorful2" csCatId="colorful" phldr="1"/>
      <dgm:spPr/>
      <dgm:t>
        <a:bodyPr/>
        <a:lstStyle/>
        <a:p>
          <a:endParaRPr lang="en-GB"/>
        </a:p>
      </dgm:t>
    </dgm:pt>
    <dgm:pt modelId="{9BE63C42-B82D-4B82-BA6F-81ED41F18E86}">
      <dgm:prSet phldrT="[Text]"/>
      <dgm:spPr/>
      <dgm:t>
        <a:bodyPr/>
        <a:lstStyle/>
        <a:p>
          <a:r>
            <a:rPr lang="en-GB" b="1" dirty="0"/>
            <a:t>Direct</a:t>
          </a:r>
        </a:p>
      </dgm:t>
    </dgm:pt>
    <dgm:pt modelId="{44BB3696-93C2-40EA-973D-AEACB43F0917}" type="parTrans" cxnId="{8938232C-6E8F-46BC-878E-E54FFBF001D4}">
      <dgm:prSet/>
      <dgm:spPr/>
      <dgm:t>
        <a:bodyPr/>
        <a:lstStyle/>
        <a:p>
          <a:endParaRPr lang="en-GB"/>
        </a:p>
      </dgm:t>
    </dgm:pt>
    <dgm:pt modelId="{45AC0EBD-AA52-475B-AD6F-51A23AECF6B1}" type="sibTrans" cxnId="{8938232C-6E8F-46BC-878E-E54FFBF001D4}">
      <dgm:prSet/>
      <dgm:spPr/>
      <dgm:t>
        <a:bodyPr/>
        <a:lstStyle/>
        <a:p>
          <a:endParaRPr lang="en-GB"/>
        </a:p>
      </dgm:t>
    </dgm:pt>
    <dgm:pt modelId="{C472D2B9-2D26-4993-9206-B59C5F4D4611}">
      <dgm:prSet phldrT="[Text]" custT="1"/>
      <dgm:spPr/>
      <dgm:t>
        <a:bodyPr/>
        <a:lstStyle/>
        <a:p>
          <a:r>
            <a:rPr lang="en-GB" sz="1200" b="1" dirty="0"/>
            <a:t>Empathise</a:t>
          </a:r>
        </a:p>
      </dgm:t>
    </dgm:pt>
    <dgm:pt modelId="{2A6A7EF3-6ADB-476D-9B79-295D8EC1BF46}" type="parTrans" cxnId="{80CAA177-881E-4005-9439-D9A844139DBA}">
      <dgm:prSet/>
      <dgm:spPr/>
      <dgm:t>
        <a:bodyPr/>
        <a:lstStyle/>
        <a:p>
          <a:endParaRPr lang="en-GB"/>
        </a:p>
      </dgm:t>
    </dgm:pt>
    <dgm:pt modelId="{556C3C29-6514-4AD0-8EA7-E3BB12586AEE}" type="sibTrans" cxnId="{80CAA177-881E-4005-9439-D9A844139DBA}">
      <dgm:prSet/>
      <dgm:spPr/>
      <dgm:t>
        <a:bodyPr/>
        <a:lstStyle/>
        <a:p>
          <a:endParaRPr lang="en-GB"/>
        </a:p>
      </dgm:t>
    </dgm:pt>
    <dgm:pt modelId="{83364C02-509E-4941-8993-CFD39EE849F6}">
      <dgm:prSet phldrT="[Text]"/>
      <dgm:spPr/>
      <dgm:t>
        <a:bodyPr/>
        <a:lstStyle/>
        <a:p>
          <a:r>
            <a:rPr lang="en-GB" b="1" dirty="0"/>
            <a:t>Motivate</a:t>
          </a:r>
        </a:p>
      </dgm:t>
    </dgm:pt>
    <dgm:pt modelId="{FC3CD988-DB49-4FA8-9418-39806206D765}" type="parTrans" cxnId="{5C3CA2FB-F807-46D9-9304-F0FCDDC072D1}">
      <dgm:prSet/>
      <dgm:spPr/>
      <dgm:t>
        <a:bodyPr/>
        <a:lstStyle/>
        <a:p>
          <a:endParaRPr lang="en-GB"/>
        </a:p>
      </dgm:t>
    </dgm:pt>
    <dgm:pt modelId="{315D0298-A86E-4C27-99B2-56B7F8A20C36}" type="sibTrans" cxnId="{5C3CA2FB-F807-46D9-9304-F0FCDDC072D1}">
      <dgm:prSet/>
      <dgm:spPr/>
      <dgm:t>
        <a:bodyPr/>
        <a:lstStyle/>
        <a:p>
          <a:endParaRPr lang="en-GB"/>
        </a:p>
      </dgm:t>
    </dgm:pt>
    <dgm:pt modelId="{4CA0E73F-CB00-4604-9475-08107EC0E840}">
      <dgm:prSet phldrT="[Text]"/>
      <dgm:spPr/>
      <dgm:t>
        <a:bodyPr/>
        <a:lstStyle/>
        <a:p>
          <a:r>
            <a:rPr lang="en-GB" b="1" dirty="0"/>
            <a:t>Advise</a:t>
          </a:r>
        </a:p>
      </dgm:t>
    </dgm:pt>
    <dgm:pt modelId="{AB0DFB9B-652F-4110-AD73-CCFC37648F81}" type="parTrans" cxnId="{11098B5F-F357-46B5-9FF7-4B371BED4C7F}">
      <dgm:prSet/>
      <dgm:spPr/>
      <dgm:t>
        <a:bodyPr/>
        <a:lstStyle/>
        <a:p>
          <a:endParaRPr lang="en-GB"/>
        </a:p>
      </dgm:t>
    </dgm:pt>
    <dgm:pt modelId="{6843D858-0106-401F-BE3B-BD10C5BB2AA0}" type="sibTrans" cxnId="{11098B5F-F357-46B5-9FF7-4B371BED4C7F}">
      <dgm:prSet/>
      <dgm:spPr/>
      <dgm:t>
        <a:bodyPr/>
        <a:lstStyle/>
        <a:p>
          <a:endParaRPr lang="en-GB"/>
        </a:p>
      </dgm:t>
    </dgm:pt>
    <dgm:pt modelId="{6C97F7C8-B236-451B-8D74-BF6FD3043B19}">
      <dgm:prSet phldrT="[Text]"/>
      <dgm:spPr/>
      <dgm:t>
        <a:bodyPr/>
        <a:lstStyle/>
        <a:p>
          <a:r>
            <a:rPr lang="en-GB" b="1" dirty="0"/>
            <a:t>Listen </a:t>
          </a:r>
        </a:p>
      </dgm:t>
    </dgm:pt>
    <dgm:pt modelId="{C8113DEE-E498-46AC-A238-ED39190A1AC3}" type="parTrans" cxnId="{8BFF190B-1A31-40B1-A096-3D12F24097E3}">
      <dgm:prSet/>
      <dgm:spPr/>
      <dgm:t>
        <a:bodyPr/>
        <a:lstStyle/>
        <a:p>
          <a:endParaRPr lang="en-GB"/>
        </a:p>
      </dgm:t>
    </dgm:pt>
    <dgm:pt modelId="{1283D9B7-4FA5-48F2-A4FD-B42A43FAE3B4}" type="sibTrans" cxnId="{8BFF190B-1A31-40B1-A096-3D12F24097E3}">
      <dgm:prSet/>
      <dgm:spPr/>
      <dgm:t>
        <a:bodyPr/>
        <a:lstStyle/>
        <a:p>
          <a:endParaRPr lang="en-GB"/>
        </a:p>
      </dgm:t>
    </dgm:pt>
    <dgm:pt modelId="{743AA229-5067-4D58-9DDA-7FBCC3CED9FC}">
      <dgm:prSet phldrT="[Text]"/>
      <dgm:spPr/>
      <dgm:t>
        <a:bodyPr/>
        <a:lstStyle/>
        <a:p>
          <a:r>
            <a:rPr lang="en-GB" b="1" dirty="0"/>
            <a:t>Guide</a:t>
          </a:r>
        </a:p>
      </dgm:t>
    </dgm:pt>
    <dgm:pt modelId="{2AB78CC8-0E99-4762-87AC-30153391D009}" type="parTrans" cxnId="{0CCD2B2B-B442-4F76-8052-71D5045EE09D}">
      <dgm:prSet/>
      <dgm:spPr/>
      <dgm:t>
        <a:bodyPr/>
        <a:lstStyle/>
        <a:p>
          <a:endParaRPr lang="en-GB"/>
        </a:p>
      </dgm:t>
    </dgm:pt>
    <dgm:pt modelId="{92ED4DCC-5AF2-41D7-AC89-6C2764DEAA26}" type="sibTrans" cxnId="{0CCD2B2B-B442-4F76-8052-71D5045EE09D}">
      <dgm:prSet/>
      <dgm:spPr/>
      <dgm:t>
        <a:bodyPr/>
        <a:lstStyle/>
        <a:p>
          <a:endParaRPr lang="en-GB"/>
        </a:p>
      </dgm:t>
    </dgm:pt>
    <dgm:pt modelId="{62AB61D2-02D8-4667-A657-DBE02DBA017F}">
      <dgm:prSet phldrT="[Text]"/>
      <dgm:spPr/>
      <dgm:t>
        <a:bodyPr/>
        <a:lstStyle/>
        <a:p>
          <a:r>
            <a:rPr lang="en-GB" b="1" dirty="0"/>
            <a:t>Engage</a:t>
          </a:r>
        </a:p>
      </dgm:t>
    </dgm:pt>
    <dgm:pt modelId="{FB83E805-DC14-4819-AD1C-F4173213FFA7}" type="parTrans" cxnId="{0F8BD8C1-A15A-4C44-B2C9-329F782FE226}">
      <dgm:prSet/>
      <dgm:spPr/>
      <dgm:t>
        <a:bodyPr/>
        <a:lstStyle/>
        <a:p>
          <a:endParaRPr lang="en-GB"/>
        </a:p>
      </dgm:t>
    </dgm:pt>
    <dgm:pt modelId="{C4B10745-524C-4A3E-978F-39F9A1011729}" type="sibTrans" cxnId="{0F8BD8C1-A15A-4C44-B2C9-329F782FE226}">
      <dgm:prSet/>
      <dgm:spPr/>
      <dgm:t>
        <a:bodyPr/>
        <a:lstStyle/>
        <a:p>
          <a:endParaRPr lang="en-GB"/>
        </a:p>
      </dgm:t>
    </dgm:pt>
    <dgm:pt modelId="{5EE151F6-8BCF-41E0-B6E2-846A69C0FBD3}">
      <dgm:prSet phldrT="[Text]"/>
      <dgm:spPr/>
      <dgm:t>
        <a:bodyPr/>
        <a:lstStyle/>
        <a:p>
          <a:r>
            <a:rPr lang="en-GB" b="1" dirty="0"/>
            <a:t>Empower</a:t>
          </a:r>
        </a:p>
      </dgm:t>
    </dgm:pt>
    <dgm:pt modelId="{C34EE2EA-DC97-4627-A651-17AD9DAA3D06}" type="parTrans" cxnId="{932FEA85-9292-467D-A999-907FFF8148D3}">
      <dgm:prSet/>
      <dgm:spPr/>
      <dgm:t>
        <a:bodyPr/>
        <a:lstStyle/>
        <a:p>
          <a:endParaRPr lang="en-GB"/>
        </a:p>
      </dgm:t>
    </dgm:pt>
    <dgm:pt modelId="{9A833CAE-33C4-4B10-A6D9-A45264811CA0}" type="sibTrans" cxnId="{932FEA85-9292-467D-A999-907FFF8148D3}">
      <dgm:prSet/>
      <dgm:spPr/>
      <dgm:t>
        <a:bodyPr/>
        <a:lstStyle/>
        <a:p>
          <a:endParaRPr lang="en-GB"/>
        </a:p>
      </dgm:t>
    </dgm:pt>
    <dgm:pt modelId="{C5E2520A-ADAF-49FF-9A3D-69B5F3412A1D}">
      <dgm:prSet phldrT="[Text]"/>
      <dgm:spPr/>
      <dgm:t>
        <a:bodyPr/>
        <a:lstStyle/>
        <a:p>
          <a:r>
            <a:rPr lang="en-GB" b="1" dirty="0"/>
            <a:t>Signpost</a:t>
          </a:r>
        </a:p>
      </dgm:t>
    </dgm:pt>
    <dgm:pt modelId="{CD347AFB-5300-4744-B6C1-853535748FCC}" type="parTrans" cxnId="{75681513-6FEE-4D2F-8C23-2CFCEFDAB447}">
      <dgm:prSet/>
      <dgm:spPr/>
      <dgm:t>
        <a:bodyPr/>
        <a:lstStyle/>
        <a:p>
          <a:endParaRPr lang="en-GB"/>
        </a:p>
      </dgm:t>
    </dgm:pt>
    <dgm:pt modelId="{EAFC6004-C183-4846-B4CF-6B581D13F455}" type="sibTrans" cxnId="{75681513-6FEE-4D2F-8C23-2CFCEFDAB447}">
      <dgm:prSet/>
      <dgm:spPr/>
      <dgm:t>
        <a:bodyPr/>
        <a:lstStyle/>
        <a:p>
          <a:endParaRPr lang="en-GB"/>
        </a:p>
      </dgm:t>
    </dgm:pt>
    <dgm:pt modelId="{49989DE3-B4C5-4D85-82F6-5C0541BAF54D}" type="pres">
      <dgm:prSet presAssocID="{639016DB-9C25-4036-A10C-DB7BB880907D}" presName="diagram" presStyleCnt="0">
        <dgm:presLayoutVars>
          <dgm:dir/>
          <dgm:resizeHandles/>
        </dgm:presLayoutVars>
      </dgm:prSet>
      <dgm:spPr/>
    </dgm:pt>
    <dgm:pt modelId="{E5AA7779-9770-49A0-8B2E-A5E6C844632A}" type="pres">
      <dgm:prSet presAssocID="{9BE63C42-B82D-4B82-BA6F-81ED41F18E86}" presName="firstNode" presStyleLbl="node1" presStyleIdx="0" presStyleCnt="9">
        <dgm:presLayoutVars>
          <dgm:bulletEnabled val="1"/>
        </dgm:presLayoutVars>
      </dgm:prSet>
      <dgm:spPr/>
    </dgm:pt>
    <dgm:pt modelId="{8EF3B863-636D-45B7-9573-B9A4E40F38F2}" type="pres">
      <dgm:prSet presAssocID="{45AC0EBD-AA52-475B-AD6F-51A23AECF6B1}" presName="sibTrans" presStyleLbl="sibTrans2D1" presStyleIdx="0" presStyleCnt="8"/>
      <dgm:spPr/>
    </dgm:pt>
    <dgm:pt modelId="{0A392019-BDD3-4691-A59D-131220E7872B}" type="pres">
      <dgm:prSet presAssocID="{C472D2B9-2D26-4993-9206-B59C5F4D4611}" presName="middleNode" presStyleCnt="0"/>
      <dgm:spPr/>
    </dgm:pt>
    <dgm:pt modelId="{8A5E1DA3-FEAB-4B0C-BB1F-FE584C834C38}" type="pres">
      <dgm:prSet presAssocID="{C472D2B9-2D26-4993-9206-B59C5F4D4611}" presName="padding" presStyleLbl="node1" presStyleIdx="0" presStyleCnt="9"/>
      <dgm:spPr/>
    </dgm:pt>
    <dgm:pt modelId="{23FEDDEE-A099-42A5-B9C1-0CBC3CE2550A}" type="pres">
      <dgm:prSet presAssocID="{C472D2B9-2D26-4993-9206-B59C5F4D4611}" presName="shape" presStyleLbl="node1" presStyleIdx="1" presStyleCnt="9" custScaleX="120673">
        <dgm:presLayoutVars>
          <dgm:bulletEnabled val="1"/>
        </dgm:presLayoutVars>
      </dgm:prSet>
      <dgm:spPr/>
    </dgm:pt>
    <dgm:pt modelId="{41C726AA-AEEB-4667-9EAB-3A0F231C9EA4}" type="pres">
      <dgm:prSet presAssocID="{556C3C29-6514-4AD0-8EA7-E3BB12586AEE}" presName="sibTrans" presStyleLbl="sibTrans2D1" presStyleIdx="1" presStyleCnt="8"/>
      <dgm:spPr/>
    </dgm:pt>
    <dgm:pt modelId="{E1EAE43F-3FFC-401E-B0E0-70B1B0F082E2}" type="pres">
      <dgm:prSet presAssocID="{83364C02-509E-4941-8993-CFD39EE849F6}" presName="middleNode" presStyleCnt="0"/>
      <dgm:spPr/>
    </dgm:pt>
    <dgm:pt modelId="{9941084C-D783-49CF-A12E-1D91CEF8D112}" type="pres">
      <dgm:prSet presAssocID="{83364C02-509E-4941-8993-CFD39EE849F6}" presName="padding" presStyleLbl="node1" presStyleIdx="1" presStyleCnt="9"/>
      <dgm:spPr/>
    </dgm:pt>
    <dgm:pt modelId="{5EEE2B4A-99EC-4410-A50E-7C2C1AF9F5C9}" type="pres">
      <dgm:prSet presAssocID="{83364C02-509E-4941-8993-CFD39EE849F6}" presName="shape" presStyleLbl="node1" presStyleIdx="2" presStyleCnt="9">
        <dgm:presLayoutVars>
          <dgm:bulletEnabled val="1"/>
        </dgm:presLayoutVars>
      </dgm:prSet>
      <dgm:spPr/>
    </dgm:pt>
    <dgm:pt modelId="{3C4B0DB4-E93B-419C-9CBE-E789F568278C}" type="pres">
      <dgm:prSet presAssocID="{315D0298-A86E-4C27-99B2-56B7F8A20C36}" presName="sibTrans" presStyleLbl="sibTrans2D1" presStyleIdx="2" presStyleCnt="8"/>
      <dgm:spPr/>
    </dgm:pt>
    <dgm:pt modelId="{57027024-EFA6-4FBD-B3A1-EF0EB0D471C1}" type="pres">
      <dgm:prSet presAssocID="{4CA0E73F-CB00-4604-9475-08107EC0E840}" presName="middleNode" presStyleCnt="0"/>
      <dgm:spPr/>
    </dgm:pt>
    <dgm:pt modelId="{26C5C16E-ED64-40C8-9D47-C32E8E5C21C2}" type="pres">
      <dgm:prSet presAssocID="{4CA0E73F-CB00-4604-9475-08107EC0E840}" presName="padding" presStyleLbl="node1" presStyleIdx="2" presStyleCnt="9"/>
      <dgm:spPr/>
    </dgm:pt>
    <dgm:pt modelId="{C8461952-B96A-4A2D-97CD-8EF6442603D0}" type="pres">
      <dgm:prSet presAssocID="{4CA0E73F-CB00-4604-9475-08107EC0E840}" presName="shape" presStyleLbl="node1" presStyleIdx="3" presStyleCnt="9">
        <dgm:presLayoutVars>
          <dgm:bulletEnabled val="1"/>
        </dgm:presLayoutVars>
      </dgm:prSet>
      <dgm:spPr/>
    </dgm:pt>
    <dgm:pt modelId="{EA8C56A9-46C4-4738-A979-F6A40A215B61}" type="pres">
      <dgm:prSet presAssocID="{6843D858-0106-401F-BE3B-BD10C5BB2AA0}" presName="sibTrans" presStyleLbl="sibTrans2D1" presStyleIdx="3" presStyleCnt="8"/>
      <dgm:spPr/>
    </dgm:pt>
    <dgm:pt modelId="{06456E93-71D3-4113-AD88-522BB42C6BD5}" type="pres">
      <dgm:prSet presAssocID="{6C97F7C8-B236-451B-8D74-BF6FD3043B19}" presName="middleNode" presStyleCnt="0"/>
      <dgm:spPr/>
    </dgm:pt>
    <dgm:pt modelId="{776BDA93-BC97-41A6-B54A-086402155F42}" type="pres">
      <dgm:prSet presAssocID="{6C97F7C8-B236-451B-8D74-BF6FD3043B19}" presName="padding" presStyleLbl="node1" presStyleIdx="3" presStyleCnt="9"/>
      <dgm:spPr/>
    </dgm:pt>
    <dgm:pt modelId="{582683BA-3C8B-46AF-9281-38349719E9CD}" type="pres">
      <dgm:prSet presAssocID="{6C97F7C8-B236-451B-8D74-BF6FD3043B19}" presName="shape" presStyleLbl="node1" presStyleIdx="4" presStyleCnt="9">
        <dgm:presLayoutVars>
          <dgm:bulletEnabled val="1"/>
        </dgm:presLayoutVars>
      </dgm:prSet>
      <dgm:spPr/>
    </dgm:pt>
    <dgm:pt modelId="{C533495F-7FF3-4783-A138-6642117035E8}" type="pres">
      <dgm:prSet presAssocID="{1283D9B7-4FA5-48F2-A4FD-B42A43FAE3B4}" presName="sibTrans" presStyleLbl="sibTrans2D1" presStyleIdx="4" presStyleCnt="8"/>
      <dgm:spPr/>
    </dgm:pt>
    <dgm:pt modelId="{AB0BFBEB-1C11-4FA4-8E81-26CF853FD280}" type="pres">
      <dgm:prSet presAssocID="{743AA229-5067-4D58-9DDA-7FBCC3CED9FC}" presName="middleNode" presStyleCnt="0"/>
      <dgm:spPr/>
    </dgm:pt>
    <dgm:pt modelId="{39B8DEFE-2E7A-4C66-B1A4-E7ED655F3DEA}" type="pres">
      <dgm:prSet presAssocID="{743AA229-5067-4D58-9DDA-7FBCC3CED9FC}" presName="padding" presStyleLbl="node1" presStyleIdx="4" presStyleCnt="9"/>
      <dgm:spPr/>
    </dgm:pt>
    <dgm:pt modelId="{AE509B97-E9D5-422E-8A4D-3DE9F22F27D0}" type="pres">
      <dgm:prSet presAssocID="{743AA229-5067-4D58-9DDA-7FBCC3CED9FC}" presName="shape" presStyleLbl="node1" presStyleIdx="5" presStyleCnt="9" custLinFactNeighborX="-4895">
        <dgm:presLayoutVars>
          <dgm:bulletEnabled val="1"/>
        </dgm:presLayoutVars>
      </dgm:prSet>
      <dgm:spPr/>
    </dgm:pt>
    <dgm:pt modelId="{94A5776B-D47C-416D-AC64-219DF38F4B2A}" type="pres">
      <dgm:prSet presAssocID="{92ED4DCC-5AF2-41D7-AC89-6C2764DEAA26}" presName="sibTrans" presStyleLbl="sibTrans2D1" presStyleIdx="5" presStyleCnt="8"/>
      <dgm:spPr/>
    </dgm:pt>
    <dgm:pt modelId="{6378F8F4-A4B3-4117-BE55-0ABB64B96BA5}" type="pres">
      <dgm:prSet presAssocID="{62AB61D2-02D8-4667-A657-DBE02DBA017F}" presName="middleNode" presStyleCnt="0"/>
      <dgm:spPr/>
    </dgm:pt>
    <dgm:pt modelId="{9CEDA937-EB5A-43C7-AC3F-259303513E42}" type="pres">
      <dgm:prSet presAssocID="{62AB61D2-02D8-4667-A657-DBE02DBA017F}" presName="padding" presStyleLbl="node1" presStyleIdx="5" presStyleCnt="9"/>
      <dgm:spPr/>
    </dgm:pt>
    <dgm:pt modelId="{7246CAE0-B091-44E9-B42C-71734415B139}" type="pres">
      <dgm:prSet presAssocID="{62AB61D2-02D8-4667-A657-DBE02DBA017F}" presName="shape" presStyleLbl="node1" presStyleIdx="6" presStyleCnt="9">
        <dgm:presLayoutVars>
          <dgm:bulletEnabled val="1"/>
        </dgm:presLayoutVars>
      </dgm:prSet>
      <dgm:spPr/>
    </dgm:pt>
    <dgm:pt modelId="{65F832EC-7421-4AA9-9F55-AE2CFC0DED28}" type="pres">
      <dgm:prSet presAssocID="{C4B10745-524C-4A3E-978F-39F9A1011729}" presName="sibTrans" presStyleLbl="sibTrans2D1" presStyleIdx="6" presStyleCnt="8"/>
      <dgm:spPr/>
    </dgm:pt>
    <dgm:pt modelId="{D2BB554B-5235-40F6-90C5-3B959F45C850}" type="pres">
      <dgm:prSet presAssocID="{5EE151F6-8BCF-41E0-B6E2-846A69C0FBD3}" presName="middleNode" presStyleCnt="0"/>
      <dgm:spPr/>
    </dgm:pt>
    <dgm:pt modelId="{E7072EDF-0CBC-43F4-9603-FECBBA24769C}" type="pres">
      <dgm:prSet presAssocID="{5EE151F6-8BCF-41E0-B6E2-846A69C0FBD3}" presName="padding" presStyleLbl="node1" presStyleIdx="6" presStyleCnt="9"/>
      <dgm:spPr/>
    </dgm:pt>
    <dgm:pt modelId="{346A062D-DEA6-47B4-9831-1BC631CC545D}" type="pres">
      <dgm:prSet presAssocID="{5EE151F6-8BCF-41E0-B6E2-846A69C0FBD3}" presName="shape" presStyleLbl="node1" presStyleIdx="7" presStyleCnt="9">
        <dgm:presLayoutVars>
          <dgm:bulletEnabled val="1"/>
        </dgm:presLayoutVars>
      </dgm:prSet>
      <dgm:spPr/>
    </dgm:pt>
    <dgm:pt modelId="{6437BB6B-1BC2-46CF-811F-BC3D97201906}" type="pres">
      <dgm:prSet presAssocID="{9A833CAE-33C4-4B10-A6D9-A45264811CA0}" presName="sibTrans" presStyleLbl="sibTrans2D1" presStyleIdx="7" presStyleCnt="8"/>
      <dgm:spPr/>
    </dgm:pt>
    <dgm:pt modelId="{A568B821-340C-4296-83ED-85E9148FE148}" type="pres">
      <dgm:prSet presAssocID="{C5E2520A-ADAF-49FF-9A3D-69B5F3412A1D}" presName="lastNode" presStyleLbl="node1" presStyleIdx="8" presStyleCnt="9">
        <dgm:presLayoutVars>
          <dgm:bulletEnabled val="1"/>
        </dgm:presLayoutVars>
      </dgm:prSet>
      <dgm:spPr/>
    </dgm:pt>
  </dgm:ptLst>
  <dgm:cxnLst>
    <dgm:cxn modelId="{69AA7F01-9DDB-4E2B-AC35-E024908D55EA}" type="presOf" srcId="{C472D2B9-2D26-4993-9206-B59C5F4D4611}" destId="{23FEDDEE-A099-42A5-B9C1-0CBC3CE2550A}" srcOrd="0" destOrd="0" presId="urn:microsoft.com/office/officeart/2005/8/layout/bProcess2"/>
    <dgm:cxn modelId="{8BFF190B-1A31-40B1-A096-3D12F24097E3}" srcId="{639016DB-9C25-4036-A10C-DB7BB880907D}" destId="{6C97F7C8-B236-451B-8D74-BF6FD3043B19}" srcOrd="4" destOrd="0" parTransId="{C8113DEE-E498-46AC-A238-ED39190A1AC3}" sibTransId="{1283D9B7-4FA5-48F2-A4FD-B42A43FAE3B4}"/>
    <dgm:cxn modelId="{75681513-6FEE-4D2F-8C23-2CFCEFDAB447}" srcId="{639016DB-9C25-4036-A10C-DB7BB880907D}" destId="{C5E2520A-ADAF-49FF-9A3D-69B5F3412A1D}" srcOrd="8" destOrd="0" parTransId="{CD347AFB-5300-4744-B6C1-853535748FCC}" sibTransId="{EAFC6004-C183-4846-B4CF-6B581D13F455}"/>
    <dgm:cxn modelId="{794C1020-A5CD-415B-BAF7-98E2C7486DF3}" type="presOf" srcId="{C5E2520A-ADAF-49FF-9A3D-69B5F3412A1D}" destId="{A568B821-340C-4296-83ED-85E9148FE148}" srcOrd="0" destOrd="0" presId="urn:microsoft.com/office/officeart/2005/8/layout/bProcess2"/>
    <dgm:cxn modelId="{84CC3B28-DA77-4359-BA09-208E92EF2194}" type="presOf" srcId="{5EE151F6-8BCF-41E0-B6E2-846A69C0FBD3}" destId="{346A062D-DEA6-47B4-9831-1BC631CC545D}" srcOrd="0" destOrd="0" presId="urn:microsoft.com/office/officeart/2005/8/layout/bProcess2"/>
    <dgm:cxn modelId="{0CCD2B2B-B442-4F76-8052-71D5045EE09D}" srcId="{639016DB-9C25-4036-A10C-DB7BB880907D}" destId="{743AA229-5067-4D58-9DDA-7FBCC3CED9FC}" srcOrd="5" destOrd="0" parTransId="{2AB78CC8-0E99-4762-87AC-30153391D009}" sibTransId="{92ED4DCC-5AF2-41D7-AC89-6C2764DEAA26}"/>
    <dgm:cxn modelId="{8938232C-6E8F-46BC-878E-E54FFBF001D4}" srcId="{639016DB-9C25-4036-A10C-DB7BB880907D}" destId="{9BE63C42-B82D-4B82-BA6F-81ED41F18E86}" srcOrd="0" destOrd="0" parTransId="{44BB3696-93C2-40EA-973D-AEACB43F0917}" sibTransId="{45AC0EBD-AA52-475B-AD6F-51A23AECF6B1}"/>
    <dgm:cxn modelId="{51FE894E-287B-445C-AEBD-34F3B462897B}" type="presOf" srcId="{62AB61D2-02D8-4667-A657-DBE02DBA017F}" destId="{7246CAE0-B091-44E9-B42C-71734415B139}" srcOrd="0" destOrd="0" presId="urn:microsoft.com/office/officeart/2005/8/layout/bProcess2"/>
    <dgm:cxn modelId="{A8CB0358-BC77-4AAC-87D6-9835685142D3}" type="presOf" srcId="{743AA229-5067-4D58-9DDA-7FBCC3CED9FC}" destId="{AE509B97-E9D5-422E-8A4D-3DE9F22F27D0}" srcOrd="0" destOrd="0" presId="urn:microsoft.com/office/officeart/2005/8/layout/bProcess2"/>
    <dgm:cxn modelId="{30615959-7E26-4538-8C24-1906BCF2E0DA}" type="presOf" srcId="{9A833CAE-33C4-4B10-A6D9-A45264811CA0}" destId="{6437BB6B-1BC2-46CF-811F-BC3D97201906}" srcOrd="0" destOrd="0" presId="urn:microsoft.com/office/officeart/2005/8/layout/bProcess2"/>
    <dgm:cxn modelId="{56E67859-AF45-4F41-8EAC-3FE5668C1B5E}" type="presOf" srcId="{6C97F7C8-B236-451B-8D74-BF6FD3043B19}" destId="{582683BA-3C8B-46AF-9281-38349719E9CD}" srcOrd="0" destOrd="0" presId="urn:microsoft.com/office/officeart/2005/8/layout/bProcess2"/>
    <dgm:cxn modelId="{11098B5F-F357-46B5-9FF7-4B371BED4C7F}" srcId="{639016DB-9C25-4036-A10C-DB7BB880907D}" destId="{4CA0E73F-CB00-4604-9475-08107EC0E840}" srcOrd="3" destOrd="0" parTransId="{AB0DFB9B-652F-4110-AD73-CCFC37648F81}" sibTransId="{6843D858-0106-401F-BE3B-BD10C5BB2AA0}"/>
    <dgm:cxn modelId="{25E85F64-12E7-4966-A4DD-BC87FE35969C}" type="presOf" srcId="{92ED4DCC-5AF2-41D7-AC89-6C2764DEAA26}" destId="{94A5776B-D47C-416D-AC64-219DF38F4B2A}" srcOrd="0" destOrd="0" presId="urn:microsoft.com/office/officeart/2005/8/layout/bProcess2"/>
    <dgm:cxn modelId="{A896C774-17CA-4CA4-B853-FB66743DEC8C}" type="presOf" srcId="{83364C02-509E-4941-8993-CFD39EE849F6}" destId="{5EEE2B4A-99EC-4410-A50E-7C2C1AF9F5C9}" srcOrd="0" destOrd="0" presId="urn:microsoft.com/office/officeart/2005/8/layout/bProcess2"/>
    <dgm:cxn modelId="{80CAA177-881E-4005-9439-D9A844139DBA}" srcId="{639016DB-9C25-4036-A10C-DB7BB880907D}" destId="{C472D2B9-2D26-4993-9206-B59C5F4D4611}" srcOrd="1" destOrd="0" parTransId="{2A6A7EF3-6ADB-476D-9B79-295D8EC1BF46}" sibTransId="{556C3C29-6514-4AD0-8EA7-E3BB12586AEE}"/>
    <dgm:cxn modelId="{932FEA85-9292-467D-A999-907FFF8148D3}" srcId="{639016DB-9C25-4036-A10C-DB7BB880907D}" destId="{5EE151F6-8BCF-41E0-B6E2-846A69C0FBD3}" srcOrd="7" destOrd="0" parTransId="{C34EE2EA-DC97-4627-A651-17AD9DAA3D06}" sibTransId="{9A833CAE-33C4-4B10-A6D9-A45264811CA0}"/>
    <dgm:cxn modelId="{1E829AAD-5250-432A-A125-100DF3A85A65}" type="presOf" srcId="{556C3C29-6514-4AD0-8EA7-E3BB12586AEE}" destId="{41C726AA-AEEB-4667-9EAB-3A0F231C9EA4}" srcOrd="0" destOrd="0" presId="urn:microsoft.com/office/officeart/2005/8/layout/bProcess2"/>
    <dgm:cxn modelId="{0AA301AF-6C76-4AEE-9036-CDA72C5346A8}" type="presOf" srcId="{C4B10745-524C-4A3E-978F-39F9A1011729}" destId="{65F832EC-7421-4AA9-9F55-AE2CFC0DED28}" srcOrd="0" destOrd="0" presId="urn:microsoft.com/office/officeart/2005/8/layout/bProcess2"/>
    <dgm:cxn modelId="{125ED2B5-26B7-44DF-8EB9-F2EADF22CCEE}" type="presOf" srcId="{1283D9B7-4FA5-48F2-A4FD-B42A43FAE3B4}" destId="{C533495F-7FF3-4783-A138-6642117035E8}" srcOrd="0" destOrd="0" presId="urn:microsoft.com/office/officeart/2005/8/layout/bProcess2"/>
    <dgm:cxn modelId="{4D1DFFB7-4B3F-4C69-BABB-FE0D79D68034}" type="presOf" srcId="{4CA0E73F-CB00-4604-9475-08107EC0E840}" destId="{C8461952-B96A-4A2D-97CD-8EF6442603D0}" srcOrd="0" destOrd="0" presId="urn:microsoft.com/office/officeart/2005/8/layout/bProcess2"/>
    <dgm:cxn modelId="{6E4D2BBA-9176-493E-AC5F-7D58F4AE3363}" type="presOf" srcId="{315D0298-A86E-4C27-99B2-56B7F8A20C36}" destId="{3C4B0DB4-E93B-419C-9CBE-E789F568278C}" srcOrd="0" destOrd="0" presId="urn:microsoft.com/office/officeart/2005/8/layout/bProcess2"/>
    <dgm:cxn modelId="{EEE5F2BE-2602-4F69-ADE0-8E45F03E28BB}" type="presOf" srcId="{6843D858-0106-401F-BE3B-BD10C5BB2AA0}" destId="{EA8C56A9-46C4-4738-A979-F6A40A215B61}" srcOrd="0" destOrd="0" presId="urn:microsoft.com/office/officeart/2005/8/layout/bProcess2"/>
    <dgm:cxn modelId="{EBC14FC0-6665-4BB5-AA2A-91A4BE60E6F0}" type="presOf" srcId="{45AC0EBD-AA52-475B-AD6F-51A23AECF6B1}" destId="{8EF3B863-636D-45B7-9573-B9A4E40F38F2}" srcOrd="0" destOrd="0" presId="urn:microsoft.com/office/officeart/2005/8/layout/bProcess2"/>
    <dgm:cxn modelId="{0F8BD8C1-A15A-4C44-B2C9-329F782FE226}" srcId="{639016DB-9C25-4036-A10C-DB7BB880907D}" destId="{62AB61D2-02D8-4667-A657-DBE02DBA017F}" srcOrd="6" destOrd="0" parTransId="{FB83E805-DC14-4819-AD1C-F4173213FFA7}" sibTransId="{C4B10745-524C-4A3E-978F-39F9A1011729}"/>
    <dgm:cxn modelId="{C7DAF3C6-80BA-4122-803E-89BEBECC82F2}" type="presOf" srcId="{639016DB-9C25-4036-A10C-DB7BB880907D}" destId="{49989DE3-B4C5-4D85-82F6-5C0541BAF54D}" srcOrd="0" destOrd="0" presId="urn:microsoft.com/office/officeart/2005/8/layout/bProcess2"/>
    <dgm:cxn modelId="{84FF96DF-6364-446D-AA50-455682F50B4B}" type="presOf" srcId="{9BE63C42-B82D-4B82-BA6F-81ED41F18E86}" destId="{E5AA7779-9770-49A0-8B2E-A5E6C844632A}" srcOrd="0" destOrd="0" presId="urn:microsoft.com/office/officeart/2005/8/layout/bProcess2"/>
    <dgm:cxn modelId="{5C3CA2FB-F807-46D9-9304-F0FCDDC072D1}" srcId="{639016DB-9C25-4036-A10C-DB7BB880907D}" destId="{83364C02-509E-4941-8993-CFD39EE849F6}" srcOrd="2" destOrd="0" parTransId="{FC3CD988-DB49-4FA8-9418-39806206D765}" sibTransId="{315D0298-A86E-4C27-99B2-56B7F8A20C36}"/>
    <dgm:cxn modelId="{0B8E9E96-E0BA-4E88-A4FE-EB0D2B9AB070}" type="presParOf" srcId="{49989DE3-B4C5-4D85-82F6-5C0541BAF54D}" destId="{E5AA7779-9770-49A0-8B2E-A5E6C844632A}" srcOrd="0" destOrd="0" presId="urn:microsoft.com/office/officeart/2005/8/layout/bProcess2"/>
    <dgm:cxn modelId="{65F1839F-8132-4DA4-B536-4D6A52B9E401}" type="presParOf" srcId="{49989DE3-B4C5-4D85-82F6-5C0541BAF54D}" destId="{8EF3B863-636D-45B7-9573-B9A4E40F38F2}" srcOrd="1" destOrd="0" presId="urn:microsoft.com/office/officeart/2005/8/layout/bProcess2"/>
    <dgm:cxn modelId="{A8B2C509-27A4-4FD5-814B-FDFF419D9193}" type="presParOf" srcId="{49989DE3-B4C5-4D85-82F6-5C0541BAF54D}" destId="{0A392019-BDD3-4691-A59D-131220E7872B}" srcOrd="2" destOrd="0" presId="urn:microsoft.com/office/officeart/2005/8/layout/bProcess2"/>
    <dgm:cxn modelId="{F3C869A1-67B5-4319-9FC7-0B443EB0F386}" type="presParOf" srcId="{0A392019-BDD3-4691-A59D-131220E7872B}" destId="{8A5E1DA3-FEAB-4B0C-BB1F-FE584C834C38}" srcOrd="0" destOrd="0" presId="urn:microsoft.com/office/officeart/2005/8/layout/bProcess2"/>
    <dgm:cxn modelId="{27A3A7C7-D0FA-46F5-955C-EE0106BF1D76}" type="presParOf" srcId="{0A392019-BDD3-4691-A59D-131220E7872B}" destId="{23FEDDEE-A099-42A5-B9C1-0CBC3CE2550A}" srcOrd="1" destOrd="0" presId="urn:microsoft.com/office/officeart/2005/8/layout/bProcess2"/>
    <dgm:cxn modelId="{AE104EF5-9E99-4EB2-B21A-0366E1A2CE32}" type="presParOf" srcId="{49989DE3-B4C5-4D85-82F6-5C0541BAF54D}" destId="{41C726AA-AEEB-4667-9EAB-3A0F231C9EA4}" srcOrd="3" destOrd="0" presId="urn:microsoft.com/office/officeart/2005/8/layout/bProcess2"/>
    <dgm:cxn modelId="{84561CF9-CDA3-4D98-9853-DFEB3C2701DD}" type="presParOf" srcId="{49989DE3-B4C5-4D85-82F6-5C0541BAF54D}" destId="{E1EAE43F-3FFC-401E-B0E0-70B1B0F082E2}" srcOrd="4" destOrd="0" presId="urn:microsoft.com/office/officeart/2005/8/layout/bProcess2"/>
    <dgm:cxn modelId="{F9E7B5FD-BCF9-42E7-B6DA-894253E42235}" type="presParOf" srcId="{E1EAE43F-3FFC-401E-B0E0-70B1B0F082E2}" destId="{9941084C-D783-49CF-A12E-1D91CEF8D112}" srcOrd="0" destOrd="0" presId="urn:microsoft.com/office/officeart/2005/8/layout/bProcess2"/>
    <dgm:cxn modelId="{2FE24061-AF9C-45EC-99CC-F968B25FF054}" type="presParOf" srcId="{E1EAE43F-3FFC-401E-B0E0-70B1B0F082E2}" destId="{5EEE2B4A-99EC-4410-A50E-7C2C1AF9F5C9}" srcOrd="1" destOrd="0" presId="urn:microsoft.com/office/officeart/2005/8/layout/bProcess2"/>
    <dgm:cxn modelId="{1B022CF6-ECFF-4101-8398-5A49E5BFF10A}" type="presParOf" srcId="{49989DE3-B4C5-4D85-82F6-5C0541BAF54D}" destId="{3C4B0DB4-E93B-419C-9CBE-E789F568278C}" srcOrd="5" destOrd="0" presId="urn:microsoft.com/office/officeart/2005/8/layout/bProcess2"/>
    <dgm:cxn modelId="{CACF200D-1790-463B-A46F-898C2DC3123D}" type="presParOf" srcId="{49989DE3-B4C5-4D85-82F6-5C0541BAF54D}" destId="{57027024-EFA6-4FBD-B3A1-EF0EB0D471C1}" srcOrd="6" destOrd="0" presId="urn:microsoft.com/office/officeart/2005/8/layout/bProcess2"/>
    <dgm:cxn modelId="{585FAC94-0F3D-4D30-BF0A-20F85B723E15}" type="presParOf" srcId="{57027024-EFA6-4FBD-B3A1-EF0EB0D471C1}" destId="{26C5C16E-ED64-40C8-9D47-C32E8E5C21C2}" srcOrd="0" destOrd="0" presId="urn:microsoft.com/office/officeart/2005/8/layout/bProcess2"/>
    <dgm:cxn modelId="{16AA4791-DEB0-485A-A978-EB905942EED1}" type="presParOf" srcId="{57027024-EFA6-4FBD-B3A1-EF0EB0D471C1}" destId="{C8461952-B96A-4A2D-97CD-8EF6442603D0}" srcOrd="1" destOrd="0" presId="urn:microsoft.com/office/officeart/2005/8/layout/bProcess2"/>
    <dgm:cxn modelId="{B6E5BDD3-7481-4826-96F7-ED90FCF196D9}" type="presParOf" srcId="{49989DE3-B4C5-4D85-82F6-5C0541BAF54D}" destId="{EA8C56A9-46C4-4738-A979-F6A40A215B61}" srcOrd="7" destOrd="0" presId="urn:microsoft.com/office/officeart/2005/8/layout/bProcess2"/>
    <dgm:cxn modelId="{02ED9DA6-335A-4EE7-9785-799481D38DF4}" type="presParOf" srcId="{49989DE3-B4C5-4D85-82F6-5C0541BAF54D}" destId="{06456E93-71D3-4113-AD88-522BB42C6BD5}" srcOrd="8" destOrd="0" presId="urn:microsoft.com/office/officeart/2005/8/layout/bProcess2"/>
    <dgm:cxn modelId="{005A66BB-EFBC-46D4-902C-9060770AD63E}" type="presParOf" srcId="{06456E93-71D3-4113-AD88-522BB42C6BD5}" destId="{776BDA93-BC97-41A6-B54A-086402155F42}" srcOrd="0" destOrd="0" presId="urn:microsoft.com/office/officeart/2005/8/layout/bProcess2"/>
    <dgm:cxn modelId="{FB7CBB68-8B5F-4FDA-A7E2-927BB2C40F2C}" type="presParOf" srcId="{06456E93-71D3-4113-AD88-522BB42C6BD5}" destId="{582683BA-3C8B-46AF-9281-38349719E9CD}" srcOrd="1" destOrd="0" presId="urn:microsoft.com/office/officeart/2005/8/layout/bProcess2"/>
    <dgm:cxn modelId="{7E087323-DF01-44D7-8885-6FDFE6F949BF}" type="presParOf" srcId="{49989DE3-B4C5-4D85-82F6-5C0541BAF54D}" destId="{C533495F-7FF3-4783-A138-6642117035E8}" srcOrd="9" destOrd="0" presId="urn:microsoft.com/office/officeart/2005/8/layout/bProcess2"/>
    <dgm:cxn modelId="{6F47AC4E-F2AC-4166-B60F-1BC35DBC13CB}" type="presParOf" srcId="{49989DE3-B4C5-4D85-82F6-5C0541BAF54D}" destId="{AB0BFBEB-1C11-4FA4-8E81-26CF853FD280}" srcOrd="10" destOrd="0" presId="urn:microsoft.com/office/officeart/2005/8/layout/bProcess2"/>
    <dgm:cxn modelId="{B406294F-7F21-43C1-A2CF-02167FD0F9DA}" type="presParOf" srcId="{AB0BFBEB-1C11-4FA4-8E81-26CF853FD280}" destId="{39B8DEFE-2E7A-4C66-B1A4-E7ED655F3DEA}" srcOrd="0" destOrd="0" presId="urn:microsoft.com/office/officeart/2005/8/layout/bProcess2"/>
    <dgm:cxn modelId="{B5ECDF2F-8214-4566-9201-3D75BD396A69}" type="presParOf" srcId="{AB0BFBEB-1C11-4FA4-8E81-26CF853FD280}" destId="{AE509B97-E9D5-422E-8A4D-3DE9F22F27D0}" srcOrd="1" destOrd="0" presId="urn:microsoft.com/office/officeart/2005/8/layout/bProcess2"/>
    <dgm:cxn modelId="{8A1D1800-29AE-49B7-87AF-57101B1C3EBA}" type="presParOf" srcId="{49989DE3-B4C5-4D85-82F6-5C0541BAF54D}" destId="{94A5776B-D47C-416D-AC64-219DF38F4B2A}" srcOrd="11" destOrd="0" presId="urn:microsoft.com/office/officeart/2005/8/layout/bProcess2"/>
    <dgm:cxn modelId="{0BBCFB32-EC51-4816-BE3C-26937567F268}" type="presParOf" srcId="{49989DE3-B4C5-4D85-82F6-5C0541BAF54D}" destId="{6378F8F4-A4B3-4117-BE55-0ABB64B96BA5}" srcOrd="12" destOrd="0" presId="urn:microsoft.com/office/officeart/2005/8/layout/bProcess2"/>
    <dgm:cxn modelId="{E92930A0-0248-409F-8EBE-4AE1F346A53A}" type="presParOf" srcId="{6378F8F4-A4B3-4117-BE55-0ABB64B96BA5}" destId="{9CEDA937-EB5A-43C7-AC3F-259303513E42}" srcOrd="0" destOrd="0" presId="urn:microsoft.com/office/officeart/2005/8/layout/bProcess2"/>
    <dgm:cxn modelId="{55EEAD5F-8F26-4BF6-B464-40C8C9F62B0E}" type="presParOf" srcId="{6378F8F4-A4B3-4117-BE55-0ABB64B96BA5}" destId="{7246CAE0-B091-44E9-B42C-71734415B139}" srcOrd="1" destOrd="0" presId="urn:microsoft.com/office/officeart/2005/8/layout/bProcess2"/>
    <dgm:cxn modelId="{1B14A398-FB10-4253-AEE1-871D19781911}" type="presParOf" srcId="{49989DE3-B4C5-4D85-82F6-5C0541BAF54D}" destId="{65F832EC-7421-4AA9-9F55-AE2CFC0DED28}" srcOrd="13" destOrd="0" presId="urn:microsoft.com/office/officeart/2005/8/layout/bProcess2"/>
    <dgm:cxn modelId="{F75A49E2-22E1-4548-8C10-9E5568B839DF}" type="presParOf" srcId="{49989DE3-B4C5-4D85-82F6-5C0541BAF54D}" destId="{D2BB554B-5235-40F6-90C5-3B959F45C850}" srcOrd="14" destOrd="0" presId="urn:microsoft.com/office/officeart/2005/8/layout/bProcess2"/>
    <dgm:cxn modelId="{EBFC4177-BD60-44D0-872F-00198B3DE337}" type="presParOf" srcId="{D2BB554B-5235-40F6-90C5-3B959F45C850}" destId="{E7072EDF-0CBC-43F4-9603-FECBBA24769C}" srcOrd="0" destOrd="0" presId="urn:microsoft.com/office/officeart/2005/8/layout/bProcess2"/>
    <dgm:cxn modelId="{60B76EF4-ECCB-4493-8E29-3B03F6825F90}" type="presParOf" srcId="{D2BB554B-5235-40F6-90C5-3B959F45C850}" destId="{346A062D-DEA6-47B4-9831-1BC631CC545D}" srcOrd="1" destOrd="0" presId="urn:microsoft.com/office/officeart/2005/8/layout/bProcess2"/>
    <dgm:cxn modelId="{56A886B8-6584-4230-A47E-4E75F3884A0A}" type="presParOf" srcId="{49989DE3-B4C5-4D85-82F6-5C0541BAF54D}" destId="{6437BB6B-1BC2-46CF-811F-BC3D97201906}" srcOrd="15" destOrd="0" presId="urn:microsoft.com/office/officeart/2005/8/layout/bProcess2"/>
    <dgm:cxn modelId="{AA492405-4C53-44D0-B036-30D3CCBD83AF}" type="presParOf" srcId="{49989DE3-B4C5-4D85-82F6-5C0541BAF54D}" destId="{A568B821-340C-4296-83ED-85E9148FE148}" srcOrd="16"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AA7779-9770-49A0-8B2E-A5E6C844632A}">
      <dsp:nvSpPr>
        <dsp:cNvPr id="0" name=""/>
        <dsp:cNvSpPr/>
      </dsp:nvSpPr>
      <dsp:spPr>
        <a:xfrm>
          <a:off x="1368241" y="2078"/>
          <a:ext cx="1370247" cy="13702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Direct</a:t>
          </a:r>
        </a:p>
      </dsp:txBody>
      <dsp:txXfrm>
        <a:off x="1568909" y="202746"/>
        <a:ext cx="968911" cy="968911"/>
      </dsp:txXfrm>
    </dsp:sp>
    <dsp:sp modelId="{8EF3B863-636D-45B7-9573-B9A4E40F38F2}">
      <dsp:nvSpPr>
        <dsp:cNvPr id="0" name=""/>
        <dsp:cNvSpPr/>
      </dsp:nvSpPr>
      <dsp:spPr>
        <a:xfrm rot="10800000">
          <a:off x="1813572" y="1549259"/>
          <a:ext cx="479586" cy="375098"/>
        </a:xfrm>
        <a:prstGeom prst="triangl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EDDEE-A099-42A5-B9C1-0CBC3CE2550A}">
      <dsp:nvSpPr>
        <dsp:cNvPr id="0" name=""/>
        <dsp:cNvSpPr/>
      </dsp:nvSpPr>
      <dsp:spPr>
        <a:xfrm>
          <a:off x="1501916" y="2080059"/>
          <a:ext cx="1102897" cy="913955"/>
        </a:xfrm>
        <a:prstGeom prst="ellipse">
          <a:avLst/>
        </a:prstGeom>
        <a:solidFill>
          <a:schemeClr val="accent2">
            <a:hueOff val="1033370"/>
            <a:satOff val="0"/>
            <a:lumOff val="-5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Empathise</a:t>
          </a:r>
        </a:p>
      </dsp:txBody>
      <dsp:txXfrm>
        <a:off x="1663432" y="2213905"/>
        <a:ext cx="779865" cy="646263"/>
      </dsp:txXfrm>
    </dsp:sp>
    <dsp:sp modelId="{41C726AA-AEEB-4667-9EAB-3A0F231C9EA4}">
      <dsp:nvSpPr>
        <dsp:cNvPr id="0" name=""/>
        <dsp:cNvSpPr/>
      </dsp:nvSpPr>
      <dsp:spPr>
        <a:xfrm rot="10800000">
          <a:off x="1813572" y="3285020"/>
          <a:ext cx="479586" cy="375098"/>
        </a:xfrm>
        <a:prstGeom prst="triangle">
          <a:avLst/>
        </a:prstGeom>
        <a:solidFill>
          <a:schemeClr val="accent2">
            <a:hueOff val="1180994"/>
            <a:satOff val="0"/>
            <a:lumOff val="-6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EE2B4A-99EC-4410-A50E-7C2C1AF9F5C9}">
      <dsp:nvSpPr>
        <dsp:cNvPr id="0" name=""/>
        <dsp:cNvSpPr/>
      </dsp:nvSpPr>
      <dsp:spPr>
        <a:xfrm>
          <a:off x="1596387" y="3929893"/>
          <a:ext cx="913955" cy="913955"/>
        </a:xfrm>
        <a:prstGeom prst="ellipse">
          <a:avLst/>
        </a:prstGeom>
        <a:solidFill>
          <a:schemeClr val="accent2">
            <a:hueOff val="2066740"/>
            <a:satOff val="0"/>
            <a:lumOff val="-11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Motivate</a:t>
          </a:r>
        </a:p>
      </dsp:txBody>
      <dsp:txXfrm>
        <a:off x="1730233" y="4063739"/>
        <a:ext cx="646263" cy="646263"/>
      </dsp:txXfrm>
    </dsp:sp>
    <dsp:sp modelId="{3C4B0DB4-E93B-419C-9CBE-E789F568278C}">
      <dsp:nvSpPr>
        <dsp:cNvPr id="0" name=""/>
        <dsp:cNvSpPr/>
      </dsp:nvSpPr>
      <dsp:spPr>
        <a:xfrm rot="5400000">
          <a:off x="2851873" y="4199322"/>
          <a:ext cx="479586" cy="375098"/>
        </a:xfrm>
        <a:prstGeom prst="triangle">
          <a:avLst/>
        </a:prstGeom>
        <a:solidFill>
          <a:schemeClr val="accent2">
            <a:hueOff val="2361988"/>
            <a:satOff val="0"/>
            <a:lumOff val="-12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461952-B96A-4A2D-97CD-8EF6442603D0}">
      <dsp:nvSpPr>
        <dsp:cNvPr id="0" name=""/>
        <dsp:cNvSpPr/>
      </dsp:nvSpPr>
      <dsp:spPr>
        <a:xfrm>
          <a:off x="3651759" y="3929893"/>
          <a:ext cx="913955" cy="913955"/>
        </a:xfrm>
        <a:prstGeom prst="ellipse">
          <a:avLst/>
        </a:prstGeom>
        <a:solidFill>
          <a:schemeClr val="accent2">
            <a:hueOff val="3100110"/>
            <a:satOff val="0"/>
            <a:lumOff val="-16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Advise</a:t>
          </a:r>
        </a:p>
      </dsp:txBody>
      <dsp:txXfrm>
        <a:off x="3785605" y="4063739"/>
        <a:ext cx="646263" cy="646263"/>
      </dsp:txXfrm>
    </dsp:sp>
    <dsp:sp modelId="{EA8C56A9-46C4-4738-A979-F6A40A215B61}">
      <dsp:nvSpPr>
        <dsp:cNvPr id="0" name=""/>
        <dsp:cNvSpPr/>
      </dsp:nvSpPr>
      <dsp:spPr>
        <a:xfrm>
          <a:off x="3868943" y="3263788"/>
          <a:ext cx="479586" cy="375098"/>
        </a:xfrm>
        <a:prstGeom prst="triangle">
          <a:avLst/>
        </a:prstGeom>
        <a:solidFill>
          <a:schemeClr val="accent2">
            <a:hueOff val="3542983"/>
            <a:satOff val="0"/>
            <a:lumOff val="-193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2683BA-3C8B-46AF-9281-38349719E9CD}">
      <dsp:nvSpPr>
        <dsp:cNvPr id="0" name=""/>
        <dsp:cNvSpPr/>
      </dsp:nvSpPr>
      <dsp:spPr>
        <a:xfrm>
          <a:off x="3651759" y="2080059"/>
          <a:ext cx="913955" cy="913955"/>
        </a:xfrm>
        <a:prstGeom prst="ellipse">
          <a:avLst/>
        </a:prstGeom>
        <a:solidFill>
          <a:schemeClr val="accent2">
            <a:hueOff val="4133480"/>
            <a:satOff val="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Listen </a:t>
          </a:r>
        </a:p>
      </dsp:txBody>
      <dsp:txXfrm>
        <a:off x="3785605" y="2213905"/>
        <a:ext cx="646263" cy="646263"/>
      </dsp:txXfrm>
    </dsp:sp>
    <dsp:sp modelId="{C533495F-7FF3-4783-A138-6642117035E8}">
      <dsp:nvSpPr>
        <dsp:cNvPr id="0" name=""/>
        <dsp:cNvSpPr/>
      </dsp:nvSpPr>
      <dsp:spPr>
        <a:xfrm rot="21516875">
          <a:off x="3846317" y="1413957"/>
          <a:ext cx="479586" cy="375098"/>
        </a:xfrm>
        <a:prstGeom prst="triangle">
          <a:avLst/>
        </a:prstGeom>
        <a:solidFill>
          <a:schemeClr val="accent2">
            <a:hueOff val="4723977"/>
            <a:satOff val="0"/>
            <a:lumOff val="-25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509B97-E9D5-422E-8A4D-3DE9F22F27D0}">
      <dsp:nvSpPr>
        <dsp:cNvPr id="0" name=""/>
        <dsp:cNvSpPr/>
      </dsp:nvSpPr>
      <dsp:spPr>
        <a:xfrm>
          <a:off x="3607021" y="230224"/>
          <a:ext cx="913955" cy="913955"/>
        </a:xfrm>
        <a:prstGeom prst="ellipse">
          <a:avLst/>
        </a:prstGeom>
        <a:solidFill>
          <a:schemeClr val="accent2">
            <a:hueOff val="5166850"/>
            <a:satOff val="0"/>
            <a:lumOff val="-28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Guide</a:t>
          </a:r>
        </a:p>
      </dsp:txBody>
      <dsp:txXfrm>
        <a:off x="3740867" y="364070"/>
        <a:ext cx="646263" cy="646263"/>
      </dsp:txXfrm>
    </dsp:sp>
    <dsp:sp modelId="{94A5776B-D47C-416D-AC64-219DF38F4B2A}">
      <dsp:nvSpPr>
        <dsp:cNvPr id="0" name=""/>
        <dsp:cNvSpPr/>
      </dsp:nvSpPr>
      <dsp:spPr>
        <a:xfrm rot="5400000">
          <a:off x="4884876" y="499653"/>
          <a:ext cx="479586" cy="375098"/>
        </a:xfrm>
        <a:prstGeom prst="triangle">
          <a:avLst/>
        </a:prstGeom>
        <a:solidFill>
          <a:schemeClr val="accent2">
            <a:hueOff val="5904971"/>
            <a:satOff val="0"/>
            <a:lumOff val="-322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46CAE0-B091-44E9-B42C-71734415B139}">
      <dsp:nvSpPr>
        <dsp:cNvPr id="0" name=""/>
        <dsp:cNvSpPr/>
      </dsp:nvSpPr>
      <dsp:spPr>
        <a:xfrm>
          <a:off x="5707130" y="230224"/>
          <a:ext cx="913955" cy="913955"/>
        </a:xfrm>
        <a:prstGeom prst="ellipse">
          <a:avLst/>
        </a:prstGeom>
        <a:solidFill>
          <a:schemeClr val="accent2">
            <a:hueOff val="6200219"/>
            <a:satOff val="0"/>
            <a:lumOff val="-33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Engage</a:t>
          </a:r>
        </a:p>
      </dsp:txBody>
      <dsp:txXfrm>
        <a:off x="5840976" y="364070"/>
        <a:ext cx="646263" cy="646263"/>
      </dsp:txXfrm>
    </dsp:sp>
    <dsp:sp modelId="{65F832EC-7421-4AA9-9F55-AE2CFC0DED28}">
      <dsp:nvSpPr>
        <dsp:cNvPr id="0" name=""/>
        <dsp:cNvSpPr/>
      </dsp:nvSpPr>
      <dsp:spPr>
        <a:xfrm rot="10800000">
          <a:off x="5924315" y="1435186"/>
          <a:ext cx="479586" cy="375098"/>
        </a:xfrm>
        <a:prstGeom prst="triangle">
          <a:avLst/>
        </a:prstGeom>
        <a:solidFill>
          <a:schemeClr val="accent2">
            <a:hueOff val="7085965"/>
            <a:satOff val="0"/>
            <a:lumOff val="-386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6A062D-DEA6-47B4-9831-1BC631CC545D}">
      <dsp:nvSpPr>
        <dsp:cNvPr id="0" name=""/>
        <dsp:cNvSpPr/>
      </dsp:nvSpPr>
      <dsp:spPr>
        <a:xfrm>
          <a:off x="5707130" y="2080059"/>
          <a:ext cx="913955" cy="913955"/>
        </a:xfrm>
        <a:prstGeom prst="ellipse">
          <a:avLst/>
        </a:prstGeom>
        <a:solidFill>
          <a:schemeClr val="accent2">
            <a:hueOff val="7233589"/>
            <a:satOff val="0"/>
            <a:lumOff val="-39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t>Empower</a:t>
          </a:r>
        </a:p>
      </dsp:txBody>
      <dsp:txXfrm>
        <a:off x="5840976" y="2213905"/>
        <a:ext cx="646263" cy="646263"/>
      </dsp:txXfrm>
    </dsp:sp>
    <dsp:sp modelId="{6437BB6B-1BC2-46CF-811F-BC3D97201906}">
      <dsp:nvSpPr>
        <dsp:cNvPr id="0" name=""/>
        <dsp:cNvSpPr/>
      </dsp:nvSpPr>
      <dsp:spPr>
        <a:xfrm rot="10800000">
          <a:off x="5924315" y="3170947"/>
          <a:ext cx="479586" cy="375098"/>
        </a:xfrm>
        <a:prstGeom prst="triangle">
          <a:avLst/>
        </a:prstGeom>
        <a:solidFill>
          <a:schemeClr val="accent2">
            <a:hueOff val="8266959"/>
            <a:satOff val="0"/>
            <a:lumOff val="-451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568B821-340C-4296-83ED-85E9148FE148}">
      <dsp:nvSpPr>
        <dsp:cNvPr id="0" name=""/>
        <dsp:cNvSpPr/>
      </dsp:nvSpPr>
      <dsp:spPr>
        <a:xfrm>
          <a:off x="5478984" y="3701747"/>
          <a:ext cx="1370247" cy="1370247"/>
        </a:xfrm>
        <a:prstGeom prst="ellipse">
          <a:avLst/>
        </a:prstGeom>
        <a:solidFill>
          <a:schemeClr val="accent2">
            <a:hueOff val="8266959"/>
            <a:satOff val="0"/>
            <a:lumOff val="-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Signpost</a:t>
          </a:r>
        </a:p>
      </dsp:txBody>
      <dsp:txXfrm>
        <a:off x="5679652" y="3902415"/>
        <a:ext cx="968911" cy="9689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89B63-EEF7-B54F-9BD2-F5F16671E6E3}" type="datetimeFigureOut">
              <a:rPr lang="en-US" smtClean="0"/>
              <a:t>7/31/22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C360A2-B08B-044C-A2B9-FC0D1B66EC3F}" type="slidenum">
              <a:rPr lang="en-US" smtClean="0"/>
              <a:t>‹#›</a:t>
            </a:fld>
            <a:endParaRPr lang="en-US"/>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75372A-F483-BF4C-A311-87AB670BD6E8}" type="slidenum">
              <a:rPr lang="en-US" smtClean="0"/>
              <a:t>86</a:t>
            </a:fld>
            <a:endParaRPr lang="en-US" dirty="0"/>
          </a:p>
        </p:txBody>
      </p:sp>
    </p:spTree>
    <p:extLst>
      <p:ext uri="{BB962C8B-B14F-4D97-AF65-F5344CB8AC3E}">
        <p14:creationId xmlns:p14="http://schemas.microsoft.com/office/powerpoint/2010/main" val="363242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108</a:t>
            </a:fld>
            <a:endParaRPr lang="en-US"/>
          </a:p>
        </p:txBody>
      </p:sp>
    </p:spTree>
    <p:extLst>
      <p:ext uri="{BB962C8B-B14F-4D97-AF65-F5344CB8AC3E}">
        <p14:creationId xmlns:p14="http://schemas.microsoft.com/office/powerpoint/2010/main" val="159909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6C360A2-B08B-044C-A2B9-FC0D1B66EC3F}" type="slidenum">
              <a:rPr lang="en-US" smtClean="0"/>
              <a:t>112</a:t>
            </a:fld>
            <a:endParaRPr lang="en-US"/>
          </a:p>
        </p:txBody>
      </p:sp>
    </p:spTree>
    <p:extLst>
      <p:ext uri="{BB962C8B-B14F-4D97-AF65-F5344CB8AC3E}">
        <p14:creationId xmlns:p14="http://schemas.microsoft.com/office/powerpoint/2010/main" val="29617925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dinglehub.com/" TargetMode="Externa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dinglehub.com/"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77"/>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3A68B521-A6D4-0D43-A4F8-13855FFD28F6}"/>
              </a:ext>
            </a:extLst>
          </p:cNvPr>
          <p:cNvGrpSpPr/>
          <p:nvPr userDrawn="1"/>
        </p:nvGrpSpPr>
        <p:grpSpPr>
          <a:xfrm>
            <a:off x="4830849" y="6498977"/>
            <a:ext cx="2530305" cy="138107"/>
            <a:chOff x="2502568" y="6027821"/>
            <a:chExt cx="6689559" cy="365125"/>
          </a:xfrm>
        </p:grpSpPr>
        <p:pic>
          <p:nvPicPr>
            <p:cNvPr id="71" name="Picture 70" descr="Text, logo&#10;&#10;Description automatically generated">
              <a:extLst>
                <a:ext uri="{FF2B5EF4-FFF2-40B4-BE49-F238E27FC236}">
                  <a16:creationId xmlns:a16="http://schemas.microsoft.com/office/drawing/2014/main" id="{066A1D1E-8BF1-C041-9D87-1A55D47F3F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72" name="Picture 71" descr="Text, logo&#10;&#10;Description automatically generated">
              <a:extLst>
                <a:ext uri="{FF2B5EF4-FFF2-40B4-BE49-F238E27FC236}">
                  <a16:creationId xmlns:a16="http://schemas.microsoft.com/office/drawing/2014/main" id="{FFECCA75-44E0-1A4C-859B-11286F24D5C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grpSp>
        <p:nvGrpSpPr>
          <p:cNvPr id="65" name="Group 64">
            <a:extLst>
              <a:ext uri="{FF2B5EF4-FFF2-40B4-BE49-F238E27FC236}">
                <a16:creationId xmlns:a16="http://schemas.microsoft.com/office/drawing/2014/main" id="{7279ECDB-E9BD-914F-9BDE-25989B33F5AC}"/>
              </a:ext>
            </a:extLst>
          </p:cNvPr>
          <p:cNvGrpSpPr/>
          <p:nvPr userDrawn="1"/>
        </p:nvGrpSpPr>
        <p:grpSpPr>
          <a:xfrm>
            <a:off x="4830849" y="6407537"/>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F7AAD1CE-7823-8C4E-94FE-5F92960C791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ECB3DCF3-E822-AE48-8D80-DA25EF678C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77"/>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77"/>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952500"/>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504510"/>
            <a:ext cx="12206286"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sp>
        <p:nvSpPr>
          <p:cNvPr id="40" name="Rectangle 39">
            <a:extLst>
              <a:ext uri="{FF2B5EF4-FFF2-40B4-BE49-F238E27FC236}">
                <a16:creationId xmlns:a16="http://schemas.microsoft.com/office/drawing/2014/main" id="{C1256D89-7C38-C94A-A3C4-BF7565B89C84}"/>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3978" y="288362"/>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77"/>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661025" y="628650"/>
            <a:ext cx="865188" cy="474663"/>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676900" y="1939925"/>
            <a:ext cx="871538" cy="882650"/>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676900" y="1087438"/>
            <a:ext cx="857250" cy="860425"/>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668963" y="4575175"/>
            <a:ext cx="898525" cy="869950"/>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672138" y="3692525"/>
            <a:ext cx="881063" cy="885825"/>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672138" y="2792413"/>
            <a:ext cx="884238" cy="919163"/>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4" name="Group 53">
            <a:extLst>
              <a:ext uri="{FF2B5EF4-FFF2-40B4-BE49-F238E27FC236}">
                <a16:creationId xmlns:a16="http://schemas.microsoft.com/office/drawing/2014/main" id="{4EE7C690-0A50-474B-A530-DEA6C7F223F9}"/>
              </a:ext>
            </a:extLst>
          </p:cNvPr>
          <p:cNvGrpSpPr/>
          <p:nvPr userDrawn="1"/>
        </p:nvGrpSpPr>
        <p:grpSpPr>
          <a:xfrm>
            <a:off x="5680075" y="5441950"/>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58" name="Group 57">
            <a:extLst>
              <a:ext uri="{FF2B5EF4-FFF2-40B4-BE49-F238E27FC236}">
                <a16:creationId xmlns:a16="http://schemas.microsoft.com/office/drawing/2014/main" id="{0215BBEC-4AEA-3A4B-97B1-8F1CB38104D4}"/>
              </a:ext>
            </a:extLst>
          </p:cNvPr>
          <p:cNvGrpSpPr/>
          <p:nvPr userDrawn="1"/>
        </p:nvGrpSpPr>
        <p:grpSpPr>
          <a:xfrm>
            <a:off x="4468813" y="4921250"/>
            <a:ext cx="1003300" cy="136525"/>
            <a:chOff x="4468813" y="4921250"/>
            <a:chExt cx="1003300" cy="136525"/>
          </a:xfrm>
        </p:grpSpPr>
        <p:sp>
          <p:nvSpPr>
            <p:cNvPr id="59" name="Freeform 115">
              <a:extLst>
                <a:ext uri="{FF2B5EF4-FFF2-40B4-BE49-F238E27FC236}">
                  <a16:creationId xmlns:a16="http://schemas.microsoft.com/office/drawing/2014/main" id="{95282422-5183-104A-BB83-B60F35AD1978}"/>
                </a:ext>
              </a:extLst>
            </p:cNvPr>
            <p:cNvSpPr>
              <a:spLocks/>
            </p:cNvSpPr>
            <p:nvPr/>
          </p:nvSpPr>
          <p:spPr bwMode="auto">
            <a:xfrm>
              <a:off x="4611688" y="4948238"/>
              <a:ext cx="860425" cy="26988"/>
            </a:xfrm>
            <a:custGeom>
              <a:avLst/>
              <a:gdLst>
                <a:gd name="T0" fmla="*/ 0 w 228"/>
                <a:gd name="T1" fmla="*/ 7 h 7"/>
                <a:gd name="T2" fmla="*/ 228 w 228"/>
                <a:gd name="T3" fmla="*/ 7 h 7"/>
              </a:gdLst>
              <a:ahLst/>
              <a:cxnLst>
                <a:cxn ang="0">
                  <a:pos x="T0" y="T1"/>
                </a:cxn>
                <a:cxn ang="0">
                  <a:pos x="T2" y="T3"/>
                </a:cxn>
              </a:cxnLst>
              <a:rect l="0" t="0" r="r" b="b"/>
              <a:pathLst>
                <a:path w="228" h="7">
                  <a:moveTo>
                    <a:pt x="0" y="7"/>
                  </a:moveTo>
                  <a:cubicBezTo>
                    <a:pt x="76" y="4"/>
                    <a:pt x="152" y="0"/>
                    <a:pt x="228" y="7"/>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16">
              <a:extLst>
                <a:ext uri="{FF2B5EF4-FFF2-40B4-BE49-F238E27FC236}">
                  <a16:creationId xmlns:a16="http://schemas.microsoft.com/office/drawing/2014/main" id="{7284FFE6-351A-474B-AFCC-577177884870}"/>
                </a:ext>
              </a:extLst>
            </p:cNvPr>
            <p:cNvSpPr>
              <a:spLocks/>
            </p:cNvSpPr>
            <p:nvPr/>
          </p:nvSpPr>
          <p:spPr bwMode="auto">
            <a:xfrm>
              <a:off x="4468813" y="4921250"/>
              <a:ext cx="146050" cy="136525"/>
            </a:xfrm>
            <a:custGeom>
              <a:avLst/>
              <a:gdLst>
                <a:gd name="T0" fmla="*/ 2 w 39"/>
                <a:gd name="T1" fmla="*/ 11 h 36"/>
                <a:gd name="T2" fmla="*/ 0 w 39"/>
                <a:gd name="T3" fmla="*/ 15 h 36"/>
                <a:gd name="T4" fmla="*/ 3 w 39"/>
                <a:gd name="T5" fmla="*/ 25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3"/>
                  </a:cubicBezTo>
                  <a:cubicBezTo>
                    <a:pt x="26" y="1"/>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1" name="Group 60">
            <a:extLst>
              <a:ext uri="{FF2B5EF4-FFF2-40B4-BE49-F238E27FC236}">
                <a16:creationId xmlns:a16="http://schemas.microsoft.com/office/drawing/2014/main" id="{8211ADC7-8428-F742-ABEE-BAF732736354}"/>
              </a:ext>
            </a:extLst>
          </p:cNvPr>
          <p:cNvGrpSpPr/>
          <p:nvPr userDrawn="1"/>
        </p:nvGrpSpPr>
        <p:grpSpPr>
          <a:xfrm>
            <a:off x="4468813" y="3179763"/>
            <a:ext cx="1046162" cy="136525"/>
            <a:chOff x="4468813" y="3179763"/>
            <a:chExt cx="1046162" cy="136525"/>
          </a:xfrm>
        </p:grpSpPr>
        <p:sp>
          <p:nvSpPr>
            <p:cNvPr id="62" name="Freeform 117">
              <a:extLst>
                <a:ext uri="{FF2B5EF4-FFF2-40B4-BE49-F238E27FC236}">
                  <a16:creationId xmlns:a16="http://schemas.microsoft.com/office/drawing/2014/main" id="{029D4CBC-FE0A-464B-B6C6-112EDA061131}"/>
                </a:ext>
              </a:extLst>
            </p:cNvPr>
            <p:cNvSpPr>
              <a:spLocks/>
            </p:cNvSpPr>
            <p:nvPr/>
          </p:nvSpPr>
          <p:spPr bwMode="auto">
            <a:xfrm>
              <a:off x="4622800" y="3221038"/>
              <a:ext cx="892175" cy="65088"/>
            </a:xfrm>
            <a:custGeom>
              <a:avLst/>
              <a:gdLst>
                <a:gd name="T0" fmla="*/ 0 w 236"/>
                <a:gd name="T1" fmla="*/ 7 h 17"/>
                <a:gd name="T2" fmla="*/ 236 w 236"/>
                <a:gd name="T3" fmla="*/ 11 h 17"/>
              </a:gdLst>
              <a:ahLst/>
              <a:cxnLst>
                <a:cxn ang="0">
                  <a:pos x="T0" y="T1"/>
                </a:cxn>
                <a:cxn ang="0">
                  <a:pos x="T2" y="T3"/>
                </a:cxn>
              </a:cxnLst>
              <a:rect l="0" t="0" r="r" b="b"/>
              <a:pathLst>
                <a:path w="236" h="17">
                  <a:moveTo>
                    <a:pt x="0" y="7"/>
                  </a:moveTo>
                  <a:cubicBezTo>
                    <a:pt x="78" y="17"/>
                    <a:pt x="158" y="0"/>
                    <a:pt x="236" y="11"/>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3" name="Freeform 118">
              <a:extLst>
                <a:ext uri="{FF2B5EF4-FFF2-40B4-BE49-F238E27FC236}">
                  <a16:creationId xmlns:a16="http://schemas.microsoft.com/office/drawing/2014/main" id="{11A2DF7E-217F-3A4C-872B-44E19DD985D2}"/>
                </a:ext>
              </a:extLst>
            </p:cNvPr>
            <p:cNvSpPr>
              <a:spLocks/>
            </p:cNvSpPr>
            <p:nvPr/>
          </p:nvSpPr>
          <p:spPr bwMode="auto">
            <a:xfrm>
              <a:off x="4468813" y="3179763"/>
              <a:ext cx="146050" cy="136525"/>
            </a:xfrm>
            <a:custGeom>
              <a:avLst/>
              <a:gdLst>
                <a:gd name="T0" fmla="*/ 2 w 39"/>
                <a:gd name="T1" fmla="*/ 11 h 36"/>
                <a:gd name="T2" fmla="*/ 0 w 39"/>
                <a:gd name="T3" fmla="*/ 15 h 36"/>
                <a:gd name="T4" fmla="*/ 3 w 39"/>
                <a:gd name="T5" fmla="*/ 24 h 36"/>
                <a:gd name="T6" fmla="*/ 14 w 39"/>
                <a:gd name="T7" fmla="*/ 35 h 36"/>
                <a:gd name="T8" fmla="*/ 19 w 39"/>
                <a:gd name="T9" fmla="*/ 36 h 36"/>
                <a:gd name="T10" fmla="*/ 25 w 39"/>
                <a:gd name="T11" fmla="*/ 36 h 36"/>
                <a:gd name="T12" fmla="*/ 36 w 39"/>
                <a:gd name="T13" fmla="*/ 27 h 36"/>
                <a:gd name="T14" fmla="*/ 37 w 39"/>
                <a:gd name="T15" fmla="*/ 12 h 36"/>
                <a:gd name="T16" fmla="*/ 30 w 39"/>
                <a:gd name="T17" fmla="*/ 2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3"/>
                    <a:pt x="0" y="15"/>
                  </a:cubicBezTo>
                  <a:cubicBezTo>
                    <a:pt x="0" y="18"/>
                    <a:pt x="1" y="21"/>
                    <a:pt x="3" y="24"/>
                  </a:cubicBezTo>
                  <a:cubicBezTo>
                    <a:pt x="5" y="29"/>
                    <a:pt x="9" y="34"/>
                    <a:pt x="14" y="35"/>
                  </a:cubicBezTo>
                  <a:cubicBezTo>
                    <a:pt x="16" y="36"/>
                    <a:pt x="18" y="36"/>
                    <a:pt x="19" y="36"/>
                  </a:cubicBezTo>
                  <a:cubicBezTo>
                    <a:pt x="21" y="36"/>
                    <a:pt x="23" y="36"/>
                    <a:pt x="25" y="36"/>
                  </a:cubicBezTo>
                  <a:cubicBezTo>
                    <a:pt x="30" y="35"/>
                    <a:pt x="34" y="31"/>
                    <a:pt x="36" y="27"/>
                  </a:cubicBezTo>
                  <a:cubicBezTo>
                    <a:pt x="38" y="22"/>
                    <a:pt x="39" y="17"/>
                    <a:pt x="37" y="12"/>
                  </a:cubicBezTo>
                  <a:cubicBezTo>
                    <a:pt x="36" y="8"/>
                    <a:pt x="33" y="5"/>
                    <a:pt x="30" y="2"/>
                  </a:cubicBezTo>
                  <a:cubicBezTo>
                    <a:pt x="26" y="0"/>
                    <a:pt x="22" y="0"/>
                    <a:pt x="18" y="0"/>
                  </a:cubicBezTo>
                  <a:cubicBezTo>
                    <a:pt x="16" y="0"/>
                    <a:pt x="13" y="0"/>
                    <a:pt x="11" y="1"/>
                  </a:cubicBezTo>
                  <a:cubicBezTo>
                    <a:pt x="6" y="2"/>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4" name="Group 63">
            <a:extLst>
              <a:ext uri="{FF2B5EF4-FFF2-40B4-BE49-F238E27FC236}">
                <a16:creationId xmlns:a16="http://schemas.microsoft.com/office/drawing/2014/main" id="{9E83C56B-EBD7-4744-A67A-C227E8FA7C1E}"/>
              </a:ext>
            </a:extLst>
          </p:cNvPr>
          <p:cNvGrpSpPr/>
          <p:nvPr userDrawn="1"/>
        </p:nvGrpSpPr>
        <p:grpSpPr>
          <a:xfrm>
            <a:off x="4468813" y="1449388"/>
            <a:ext cx="1041400" cy="136525"/>
            <a:chOff x="4468813" y="1449388"/>
            <a:chExt cx="1041400" cy="136525"/>
          </a:xfrm>
        </p:grpSpPr>
        <p:sp>
          <p:nvSpPr>
            <p:cNvPr id="65" name="Freeform 119">
              <a:extLst>
                <a:ext uri="{FF2B5EF4-FFF2-40B4-BE49-F238E27FC236}">
                  <a16:creationId xmlns:a16="http://schemas.microsoft.com/office/drawing/2014/main" id="{6C8232B5-766B-D047-857B-22D30FF0B137}"/>
                </a:ext>
              </a:extLst>
            </p:cNvPr>
            <p:cNvSpPr>
              <a:spLocks/>
            </p:cNvSpPr>
            <p:nvPr/>
          </p:nvSpPr>
          <p:spPr bwMode="auto">
            <a:xfrm>
              <a:off x="4614863" y="1487488"/>
              <a:ext cx="895350" cy="22225"/>
            </a:xfrm>
            <a:custGeom>
              <a:avLst/>
              <a:gdLst>
                <a:gd name="T0" fmla="*/ 237 w 237"/>
                <a:gd name="T1" fmla="*/ 2 h 6"/>
                <a:gd name="T2" fmla="*/ 0 w 237"/>
                <a:gd name="T3" fmla="*/ 6 h 6"/>
              </a:gdLst>
              <a:ahLst/>
              <a:cxnLst>
                <a:cxn ang="0">
                  <a:pos x="T0" y="T1"/>
                </a:cxn>
                <a:cxn ang="0">
                  <a:pos x="T2" y="T3"/>
                </a:cxn>
              </a:cxnLst>
              <a:rect l="0" t="0" r="r" b="b"/>
              <a:pathLst>
                <a:path w="237" h="6">
                  <a:moveTo>
                    <a:pt x="237" y="2"/>
                  </a:moveTo>
                  <a:cubicBezTo>
                    <a:pt x="158" y="0"/>
                    <a:pt x="79" y="2"/>
                    <a:pt x="0"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6" name="Freeform 120">
              <a:extLst>
                <a:ext uri="{FF2B5EF4-FFF2-40B4-BE49-F238E27FC236}">
                  <a16:creationId xmlns:a16="http://schemas.microsoft.com/office/drawing/2014/main" id="{8670F6CE-E076-9D4C-9199-41599580DA46}"/>
                </a:ext>
              </a:extLst>
            </p:cNvPr>
            <p:cNvSpPr>
              <a:spLocks/>
            </p:cNvSpPr>
            <p:nvPr/>
          </p:nvSpPr>
          <p:spPr bwMode="auto">
            <a:xfrm>
              <a:off x="4468813" y="1449388"/>
              <a:ext cx="146050" cy="136525"/>
            </a:xfrm>
            <a:custGeom>
              <a:avLst/>
              <a:gdLst>
                <a:gd name="T0" fmla="*/ 2 w 39"/>
                <a:gd name="T1" fmla="*/ 11 h 36"/>
                <a:gd name="T2" fmla="*/ 0 w 39"/>
                <a:gd name="T3" fmla="*/ 15 h 36"/>
                <a:gd name="T4" fmla="*/ 3 w 39"/>
                <a:gd name="T5" fmla="*/ 25 h 36"/>
                <a:gd name="T6" fmla="*/ 14 w 39"/>
                <a:gd name="T7" fmla="*/ 36 h 36"/>
                <a:gd name="T8" fmla="*/ 19 w 39"/>
                <a:gd name="T9" fmla="*/ 36 h 36"/>
                <a:gd name="T10" fmla="*/ 25 w 39"/>
                <a:gd name="T11" fmla="*/ 36 h 36"/>
                <a:gd name="T12" fmla="*/ 36 w 39"/>
                <a:gd name="T13" fmla="*/ 27 h 36"/>
                <a:gd name="T14" fmla="*/ 37 w 39"/>
                <a:gd name="T15" fmla="*/ 12 h 36"/>
                <a:gd name="T16" fmla="*/ 30 w 39"/>
                <a:gd name="T17" fmla="*/ 3 h 36"/>
                <a:gd name="T18" fmla="*/ 18 w 39"/>
                <a:gd name="T19" fmla="*/ 0 h 36"/>
                <a:gd name="T20" fmla="*/ 11 w 39"/>
                <a:gd name="T21" fmla="*/ 1 h 36"/>
                <a:gd name="T22" fmla="*/ 2 w 39"/>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36">
                  <a:moveTo>
                    <a:pt x="2" y="11"/>
                  </a:moveTo>
                  <a:cubicBezTo>
                    <a:pt x="1" y="12"/>
                    <a:pt x="1" y="14"/>
                    <a:pt x="0" y="15"/>
                  </a:cubicBezTo>
                  <a:cubicBezTo>
                    <a:pt x="0" y="19"/>
                    <a:pt x="1" y="22"/>
                    <a:pt x="3" y="25"/>
                  </a:cubicBezTo>
                  <a:cubicBezTo>
                    <a:pt x="5" y="30"/>
                    <a:pt x="9" y="34"/>
                    <a:pt x="14" y="36"/>
                  </a:cubicBezTo>
                  <a:cubicBezTo>
                    <a:pt x="16" y="36"/>
                    <a:pt x="18" y="36"/>
                    <a:pt x="19" y="36"/>
                  </a:cubicBezTo>
                  <a:cubicBezTo>
                    <a:pt x="21" y="36"/>
                    <a:pt x="23" y="36"/>
                    <a:pt x="25" y="36"/>
                  </a:cubicBezTo>
                  <a:cubicBezTo>
                    <a:pt x="30" y="35"/>
                    <a:pt x="34" y="32"/>
                    <a:pt x="36" y="27"/>
                  </a:cubicBezTo>
                  <a:cubicBezTo>
                    <a:pt x="38" y="23"/>
                    <a:pt x="39" y="17"/>
                    <a:pt x="37" y="12"/>
                  </a:cubicBezTo>
                  <a:cubicBezTo>
                    <a:pt x="36" y="9"/>
                    <a:pt x="33" y="5"/>
                    <a:pt x="30" y="3"/>
                  </a:cubicBezTo>
                  <a:cubicBezTo>
                    <a:pt x="26" y="1"/>
                    <a:pt x="22" y="0"/>
                    <a:pt x="18" y="0"/>
                  </a:cubicBezTo>
                  <a:cubicBezTo>
                    <a:pt x="16" y="0"/>
                    <a:pt x="13" y="0"/>
                    <a:pt x="11" y="1"/>
                  </a:cubicBezTo>
                  <a:cubicBezTo>
                    <a:pt x="6" y="3"/>
                    <a:pt x="3" y="6"/>
                    <a:pt x="2"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67" name="Group 66">
            <a:extLst>
              <a:ext uri="{FF2B5EF4-FFF2-40B4-BE49-F238E27FC236}">
                <a16:creationId xmlns:a16="http://schemas.microsoft.com/office/drawing/2014/main" id="{262DF800-15AF-974B-9351-A033D96BC188}"/>
              </a:ext>
            </a:extLst>
          </p:cNvPr>
          <p:cNvGrpSpPr/>
          <p:nvPr userDrawn="1"/>
        </p:nvGrpSpPr>
        <p:grpSpPr>
          <a:xfrm>
            <a:off x="6707188" y="4051300"/>
            <a:ext cx="1016000" cy="134938"/>
            <a:chOff x="6707188" y="4051300"/>
            <a:chExt cx="1016000" cy="134938"/>
          </a:xfrm>
        </p:grpSpPr>
        <p:sp>
          <p:nvSpPr>
            <p:cNvPr id="68" name="Freeform 121">
              <a:extLst>
                <a:ext uri="{FF2B5EF4-FFF2-40B4-BE49-F238E27FC236}">
                  <a16:creationId xmlns:a16="http://schemas.microsoft.com/office/drawing/2014/main" id="{48D34919-95B4-FD46-BCD9-39F0EFDE9B96}"/>
                </a:ext>
              </a:extLst>
            </p:cNvPr>
            <p:cNvSpPr>
              <a:spLocks/>
            </p:cNvSpPr>
            <p:nvPr/>
          </p:nvSpPr>
          <p:spPr bwMode="auto">
            <a:xfrm>
              <a:off x="6707188" y="4084638"/>
              <a:ext cx="862013" cy="26988"/>
            </a:xfrm>
            <a:custGeom>
              <a:avLst/>
              <a:gdLst>
                <a:gd name="T0" fmla="*/ 0 w 228"/>
                <a:gd name="T1" fmla="*/ 7 h 7"/>
                <a:gd name="T2" fmla="*/ 228 w 228"/>
                <a:gd name="T3" fmla="*/ 6 h 7"/>
              </a:gdLst>
              <a:ahLst/>
              <a:cxnLst>
                <a:cxn ang="0">
                  <a:pos x="T0" y="T1"/>
                </a:cxn>
                <a:cxn ang="0">
                  <a:pos x="T2" y="T3"/>
                </a:cxn>
              </a:cxnLst>
              <a:rect l="0" t="0" r="r" b="b"/>
              <a:pathLst>
                <a:path w="228" h="7">
                  <a:moveTo>
                    <a:pt x="0" y="7"/>
                  </a:moveTo>
                  <a:cubicBezTo>
                    <a:pt x="76" y="0"/>
                    <a:pt x="152" y="0"/>
                    <a:pt x="228" y="6"/>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9" name="Freeform 122">
              <a:extLst>
                <a:ext uri="{FF2B5EF4-FFF2-40B4-BE49-F238E27FC236}">
                  <a16:creationId xmlns:a16="http://schemas.microsoft.com/office/drawing/2014/main" id="{46DAA598-4732-5B41-A718-C65945D2912C}"/>
                </a:ext>
              </a:extLst>
            </p:cNvPr>
            <p:cNvSpPr>
              <a:spLocks/>
            </p:cNvSpPr>
            <p:nvPr/>
          </p:nvSpPr>
          <p:spPr bwMode="auto">
            <a:xfrm>
              <a:off x="7580313" y="4051300"/>
              <a:ext cx="142875" cy="134938"/>
            </a:xfrm>
            <a:custGeom>
              <a:avLst/>
              <a:gdLst>
                <a:gd name="T0" fmla="*/ 1 w 38"/>
                <a:gd name="T1" fmla="*/ 10 h 36"/>
                <a:gd name="T2" fmla="*/ 0 w 38"/>
                <a:gd name="T3" fmla="*/ 15 h 36"/>
                <a:gd name="T4" fmla="*/ 2 w 38"/>
                <a:gd name="T5" fmla="*/ 24 h 36"/>
                <a:gd name="T6" fmla="*/ 14 w 38"/>
                <a:gd name="T7" fmla="*/ 35 h 36"/>
                <a:gd name="T8" fmla="*/ 19 w 38"/>
                <a:gd name="T9" fmla="*/ 36 h 36"/>
                <a:gd name="T10" fmla="*/ 24 w 38"/>
                <a:gd name="T11" fmla="*/ 35 h 36"/>
                <a:gd name="T12" fmla="*/ 36 w 38"/>
                <a:gd name="T13" fmla="*/ 27 h 36"/>
                <a:gd name="T14" fmla="*/ 36 w 38"/>
                <a:gd name="T15" fmla="*/ 12 h 36"/>
                <a:gd name="T16" fmla="*/ 29 w 38"/>
                <a:gd name="T17" fmla="*/ 2 h 36"/>
                <a:gd name="T18" fmla="*/ 18 w 38"/>
                <a:gd name="T19" fmla="*/ 0 h 36"/>
                <a:gd name="T20" fmla="*/ 11 w 38"/>
                <a:gd name="T21" fmla="*/ 1 h 36"/>
                <a:gd name="T22" fmla="*/ 1 w 38"/>
                <a:gd name="T23" fmla="*/ 1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0"/>
                  </a:moveTo>
                  <a:cubicBezTo>
                    <a:pt x="1" y="12"/>
                    <a:pt x="0" y="13"/>
                    <a:pt x="0" y="15"/>
                  </a:cubicBezTo>
                  <a:cubicBezTo>
                    <a:pt x="0" y="18"/>
                    <a:pt x="1" y="21"/>
                    <a:pt x="2" y="24"/>
                  </a:cubicBezTo>
                  <a:cubicBezTo>
                    <a:pt x="5" y="29"/>
                    <a:pt x="9" y="34"/>
                    <a:pt x="14" y="35"/>
                  </a:cubicBezTo>
                  <a:cubicBezTo>
                    <a:pt x="15" y="36"/>
                    <a:pt x="17" y="36"/>
                    <a:pt x="19" y="36"/>
                  </a:cubicBezTo>
                  <a:cubicBezTo>
                    <a:pt x="21" y="36"/>
                    <a:pt x="22" y="36"/>
                    <a:pt x="24" y="35"/>
                  </a:cubicBezTo>
                  <a:cubicBezTo>
                    <a:pt x="29" y="35"/>
                    <a:pt x="33" y="31"/>
                    <a:pt x="36" y="27"/>
                  </a:cubicBezTo>
                  <a:cubicBezTo>
                    <a:pt x="38" y="22"/>
                    <a:pt x="38" y="17"/>
                    <a:pt x="36" y="12"/>
                  </a:cubicBezTo>
                  <a:cubicBezTo>
                    <a:pt x="35" y="8"/>
                    <a:pt x="33" y="4"/>
                    <a:pt x="29" y="2"/>
                  </a:cubicBezTo>
                  <a:cubicBezTo>
                    <a:pt x="26" y="0"/>
                    <a:pt x="22" y="0"/>
                    <a:pt x="18" y="0"/>
                  </a:cubicBezTo>
                  <a:cubicBezTo>
                    <a:pt x="15" y="0"/>
                    <a:pt x="13" y="0"/>
                    <a:pt x="11" y="1"/>
                  </a:cubicBezTo>
                  <a:cubicBezTo>
                    <a:pt x="6" y="2"/>
                    <a:pt x="3" y="6"/>
                    <a:pt x="1" y="10"/>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70" name="Group 69">
            <a:extLst>
              <a:ext uri="{FF2B5EF4-FFF2-40B4-BE49-F238E27FC236}">
                <a16:creationId xmlns:a16="http://schemas.microsoft.com/office/drawing/2014/main" id="{024D3CFD-30A5-4D4B-AB87-34A4C7E5798C}"/>
              </a:ext>
            </a:extLst>
          </p:cNvPr>
          <p:cNvGrpSpPr/>
          <p:nvPr userDrawn="1"/>
        </p:nvGrpSpPr>
        <p:grpSpPr>
          <a:xfrm>
            <a:off x="6707188" y="2312988"/>
            <a:ext cx="1016000" cy="136525"/>
            <a:chOff x="6707188" y="2312988"/>
            <a:chExt cx="1016000" cy="136525"/>
          </a:xfrm>
        </p:grpSpPr>
        <p:sp>
          <p:nvSpPr>
            <p:cNvPr id="71" name="Freeform 123">
              <a:extLst>
                <a:ext uri="{FF2B5EF4-FFF2-40B4-BE49-F238E27FC236}">
                  <a16:creationId xmlns:a16="http://schemas.microsoft.com/office/drawing/2014/main" id="{88F2D699-6BEC-3F4F-BAC7-BBB410FACDA9}"/>
                </a:ext>
              </a:extLst>
            </p:cNvPr>
            <p:cNvSpPr>
              <a:spLocks/>
            </p:cNvSpPr>
            <p:nvPr/>
          </p:nvSpPr>
          <p:spPr bwMode="auto">
            <a:xfrm>
              <a:off x="6707188" y="2346325"/>
              <a:ext cx="881063" cy="30163"/>
            </a:xfrm>
            <a:custGeom>
              <a:avLst/>
              <a:gdLst>
                <a:gd name="T0" fmla="*/ 0 w 233"/>
                <a:gd name="T1" fmla="*/ 4 h 8"/>
                <a:gd name="T2" fmla="*/ 233 w 233"/>
                <a:gd name="T3" fmla="*/ 8 h 8"/>
              </a:gdLst>
              <a:ahLst/>
              <a:cxnLst>
                <a:cxn ang="0">
                  <a:pos x="T0" y="T1"/>
                </a:cxn>
                <a:cxn ang="0">
                  <a:pos x="T2" y="T3"/>
                </a:cxn>
              </a:cxnLst>
              <a:rect l="0" t="0" r="r" b="b"/>
              <a:pathLst>
                <a:path w="233" h="8">
                  <a:moveTo>
                    <a:pt x="0" y="4"/>
                  </a:moveTo>
                  <a:cubicBezTo>
                    <a:pt x="77" y="0"/>
                    <a:pt x="155" y="1"/>
                    <a:pt x="233" y="8"/>
                  </a:cubicBezTo>
                </a:path>
              </a:pathLst>
            </a:custGeom>
            <a:noFill/>
            <a:ln w="46038"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72" name="Freeform 124">
              <a:extLst>
                <a:ext uri="{FF2B5EF4-FFF2-40B4-BE49-F238E27FC236}">
                  <a16:creationId xmlns:a16="http://schemas.microsoft.com/office/drawing/2014/main" id="{346FEB5E-B08C-2340-B31D-2BDCFC5BC315}"/>
                </a:ext>
              </a:extLst>
            </p:cNvPr>
            <p:cNvSpPr>
              <a:spLocks/>
            </p:cNvSpPr>
            <p:nvPr/>
          </p:nvSpPr>
          <p:spPr bwMode="auto">
            <a:xfrm>
              <a:off x="7580313" y="2312988"/>
              <a:ext cx="142875" cy="136525"/>
            </a:xfrm>
            <a:custGeom>
              <a:avLst/>
              <a:gdLst>
                <a:gd name="T0" fmla="*/ 1 w 38"/>
                <a:gd name="T1" fmla="*/ 11 h 36"/>
                <a:gd name="T2" fmla="*/ 0 w 38"/>
                <a:gd name="T3" fmla="*/ 15 h 36"/>
                <a:gd name="T4" fmla="*/ 2 w 38"/>
                <a:gd name="T5" fmla="*/ 25 h 36"/>
                <a:gd name="T6" fmla="*/ 14 w 38"/>
                <a:gd name="T7" fmla="*/ 36 h 36"/>
                <a:gd name="T8" fmla="*/ 19 w 38"/>
                <a:gd name="T9" fmla="*/ 36 h 36"/>
                <a:gd name="T10" fmla="*/ 24 w 38"/>
                <a:gd name="T11" fmla="*/ 36 h 36"/>
                <a:gd name="T12" fmla="*/ 36 w 38"/>
                <a:gd name="T13" fmla="*/ 27 h 36"/>
                <a:gd name="T14" fmla="*/ 36 w 38"/>
                <a:gd name="T15" fmla="*/ 12 h 36"/>
                <a:gd name="T16" fmla="*/ 29 w 38"/>
                <a:gd name="T17" fmla="*/ 3 h 36"/>
                <a:gd name="T18" fmla="*/ 18 w 38"/>
                <a:gd name="T19" fmla="*/ 0 h 36"/>
                <a:gd name="T20" fmla="*/ 11 w 38"/>
                <a:gd name="T21" fmla="*/ 1 h 36"/>
                <a:gd name="T22" fmla="*/ 1 w 38"/>
                <a:gd name="T23"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36">
                  <a:moveTo>
                    <a:pt x="1" y="11"/>
                  </a:moveTo>
                  <a:cubicBezTo>
                    <a:pt x="1" y="12"/>
                    <a:pt x="0" y="14"/>
                    <a:pt x="0" y="15"/>
                  </a:cubicBezTo>
                  <a:cubicBezTo>
                    <a:pt x="0" y="19"/>
                    <a:pt x="1" y="22"/>
                    <a:pt x="2" y="25"/>
                  </a:cubicBezTo>
                  <a:cubicBezTo>
                    <a:pt x="5" y="30"/>
                    <a:pt x="9" y="34"/>
                    <a:pt x="14" y="36"/>
                  </a:cubicBezTo>
                  <a:cubicBezTo>
                    <a:pt x="15" y="36"/>
                    <a:pt x="17" y="36"/>
                    <a:pt x="19" y="36"/>
                  </a:cubicBezTo>
                  <a:cubicBezTo>
                    <a:pt x="21" y="36"/>
                    <a:pt x="22" y="36"/>
                    <a:pt x="24" y="36"/>
                  </a:cubicBezTo>
                  <a:cubicBezTo>
                    <a:pt x="29" y="35"/>
                    <a:pt x="33" y="31"/>
                    <a:pt x="36" y="27"/>
                  </a:cubicBezTo>
                  <a:cubicBezTo>
                    <a:pt x="38" y="22"/>
                    <a:pt x="38" y="17"/>
                    <a:pt x="36" y="12"/>
                  </a:cubicBezTo>
                  <a:cubicBezTo>
                    <a:pt x="35" y="8"/>
                    <a:pt x="33" y="5"/>
                    <a:pt x="29" y="3"/>
                  </a:cubicBezTo>
                  <a:cubicBezTo>
                    <a:pt x="26" y="1"/>
                    <a:pt x="22" y="0"/>
                    <a:pt x="18" y="0"/>
                  </a:cubicBezTo>
                  <a:cubicBezTo>
                    <a:pt x="15" y="0"/>
                    <a:pt x="13" y="0"/>
                    <a:pt x="11" y="1"/>
                  </a:cubicBezTo>
                  <a:cubicBezTo>
                    <a:pt x="6" y="3"/>
                    <a:pt x="3" y="6"/>
                    <a:pt x="1" y="11"/>
                  </a:cubicBezTo>
                  <a:close/>
                </a:path>
              </a:pathLst>
            </a:custGeom>
            <a:solidFill>
              <a:schemeClr val="bg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6A9AFA4C-7900-3746-A6EE-03CBCBCCA175}"/>
              </a:ext>
            </a:extLst>
          </p:cNvPr>
          <p:cNvSpPr>
            <a:spLocks noGrp="1"/>
          </p:cNvSpPr>
          <p:nvPr>
            <p:ph type="body" sz="quarter" idx="33" hasCustomPrompt="1"/>
          </p:nvPr>
        </p:nvSpPr>
        <p:spPr>
          <a:xfrm>
            <a:off x="8124288" y="2063735"/>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98" name="Text Placeholder 23">
            <a:extLst>
              <a:ext uri="{FF2B5EF4-FFF2-40B4-BE49-F238E27FC236}">
                <a16:creationId xmlns:a16="http://schemas.microsoft.com/office/drawing/2014/main" id="{7B5A0947-088E-3044-B48E-17B18188BFF5}"/>
              </a:ext>
            </a:extLst>
          </p:cNvPr>
          <p:cNvSpPr>
            <a:spLocks noGrp="1"/>
          </p:cNvSpPr>
          <p:nvPr>
            <p:ph type="body" sz="quarter" idx="34" hasCustomPrompt="1"/>
          </p:nvPr>
        </p:nvSpPr>
        <p:spPr>
          <a:xfrm>
            <a:off x="8124288" y="2664573"/>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99" name="Text Placeholder 23">
            <a:extLst>
              <a:ext uri="{FF2B5EF4-FFF2-40B4-BE49-F238E27FC236}">
                <a16:creationId xmlns:a16="http://schemas.microsoft.com/office/drawing/2014/main" id="{1A05A6E4-C6A9-1B4D-A0A1-D4C035EE14E3}"/>
              </a:ext>
            </a:extLst>
          </p:cNvPr>
          <p:cNvSpPr>
            <a:spLocks noGrp="1"/>
          </p:cNvSpPr>
          <p:nvPr>
            <p:ph type="body" sz="quarter" idx="35" hasCustomPrompt="1"/>
          </p:nvPr>
        </p:nvSpPr>
        <p:spPr>
          <a:xfrm>
            <a:off x="8118732" y="3866562"/>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00" name="Text Placeholder 23">
            <a:extLst>
              <a:ext uri="{FF2B5EF4-FFF2-40B4-BE49-F238E27FC236}">
                <a16:creationId xmlns:a16="http://schemas.microsoft.com/office/drawing/2014/main" id="{4D3597D1-3984-BF43-A1A3-D0AA83D49E45}"/>
              </a:ext>
            </a:extLst>
          </p:cNvPr>
          <p:cNvSpPr>
            <a:spLocks noGrp="1"/>
          </p:cNvSpPr>
          <p:nvPr>
            <p:ph type="body" sz="quarter" idx="36" hasCustomPrompt="1"/>
          </p:nvPr>
        </p:nvSpPr>
        <p:spPr>
          <a:xfrm>
            <a:off x="8118732" y="4467400"/>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01" name="Text Placeholder 23">
            <a:extLst>
              <a:ext uri="{FF2B5EF4-FFF2-40B4-BE49-F238E27FC236}">
                <a16:creationId xmlns:a16="http://schemas.microsoft.com/office/drawing/2014/main" id="{BE24CC84-3754-A640-9DE6-E4435B6D0F63}"/>
              </a:ext>
            </a:extLst>
          </p:cNvPr>
          <p:cNvSpPr>
            <a:spLocks noGrp="1"/>
          </p:cNvSpPr>
          <p:nvPr>
            <p:ph type="body" sz="quarter" idx="37" hasCustomPrompt="1"/>
          </p:nvPr>
        </p:nvSpPr>
        <p:spPr>
          <a:xfrm>
            <a:off x="5696092" y="124411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02" name="Text Placeholder 23">
            <a:extLst>
              <a:ext uri="{FF2B5EF4-FFF2-40B4-BE49-F238E27FC236}">
                <a16:creationId xmlns:a16="http://schemas.microsoft.com/office/drawing/2014/main" id="{F13A48ED-69DF-4F44-A0F6-446C1B8F4ECB}"/>
              </a:ext>
            </a:extLst>
          </p:cNvPr>
          <p:cNvSpPr>
            <a:spLocks noGrp="1"/>
          </p:cNvSpPr>
          <p:nvPr>
            <p:ph type="body" sz="quarter" idx="38" hasCustomPrompt="1"/>
          </p:nvPr>
        </p:nvSpPr>
        <p:spPr>
          <a:xfrm>
            <a:off x="5696092" y="21140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03" name="Text Placeholder 23">
            <a:extLst>
              <a:ext uri="{FF2B5EF4-FFF2-40B4-BE49-F238E27FC236}">
                <a16:creationId xmlns:a16="http://schemas.microsoft.com/office/drawing/2014/main" id="{457F4213-B76A-7545-9E8D-D17FE5D00518}"/>
              </a:ext>
            </a:extLst>
          </p:cNvPr>
          <p:cNvSpPr>
            <a:spLocks noGrp="1"/>
          </p:cNvSpPr>
          <p:nvPr>
            <p:ph type="body" sz="quarter" idx="39" hasCustomPrompt="1"/>
          </p:nvPr>
        </p:nvSpPr>
        <p:spPr>
          <a:xfrm>
            <a:off x="5696092" y="2959761"/>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04" name="Text Placeholder 23">
            <a:extLst>
              <a:ext uri="{FF2B5EF4-FFF2-40B4-BE49-F238E27FC236}">
                <a16:creationId xmlns:a16="http://schemas.microsoft.com/office/drawing/2014/main" id="{8E472319-57EC-4447-8931-2405B132BACD}"/>
              </a:ext>
            </a:extLst>
          </p:cNvPr>
          <p:cNvSpPr>
            <a:spLocks noGrp="1"/>
          </p:cNvSpPr>
          <p:nvPr>
            <p:ph type="body" sz="quarter" idx="40" hasCustomPrompt="1"/>
          </p:nvPr>
        </p:nvSpPr>
        <p:spPr>
          <a:xfrm>
            <a:off x="5696092" y="3843357"/>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05" name="Text Placeholder 23">
            <a:extLst>
              <a:ext uri="{FF2B5EF4-FFF2-40B4-BE49-F238E27FC236}">
                <a16:creationId xmlns:a16="http://schemas.microsoft.com/office/drawing/2014/main" id="{CCEC6FA1-DBBA-484C-A093-95CD2B28B440}"/>
              </a:ext>
            </a:extLst>
          </p:cNvPr>
          <p:cNvSpPr>
            <a:spLocks noGrp="1"/>
          </p:cNvSpPr>
          <p:nvPr>
            <p:ph type="body" sz="quarter" idx="41" hasCustomPrompt="1"/>
          </p:nvPr>
        </p:nvSpPr>
        <p:spPr>
          <a:xfrm>
            <a:off x="5696092" y="4673988"/>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05</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14:bounceEnd="67000">
                                          <p:cBhvr additive="base">
                                            <p:cTn id="11" dur="1000" fill="hold"/>
                                            <p:tgtEl>
                                              <p:spTgt spid="51"/>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14:bounceEnd="67000">
                                          <p:cBhvr additive="base">
                                            <p:cTn id="15" dur="1000" fill="hold"/>
                                            <p:tgtEl>
                                              <p:spTgt spid="52"/>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14:bounceEnd="67000">
                                          <p:cBhvr additive="base">
                                            <p:cTn id="19" dur="1000" fill="hold"/>
                                            <p:tgtEl>
                                              <p:spTgt spid="53"/>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14:bounceEnd="67000">
                                          <p:cBhvr additive="base">
                                            <p:cTn id="23" dur="1000" fill="hold"/>
                                            <p:tgtEl>
                                              <p:spTgt spid="49"/>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14:bounceEnd="67000">
                                          <p:cBhvr additive="base">
                                            <p:cTn id="27" dur="1000" fill="hold"/>
                                            <p:tgtEl>
                                              <p:spTgt spid="50"/>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14:presetBounceEnd="67000">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14:bounceEnd="67000">
                                          <p:cBhvr additive="base">
                                            <p:cTn id="31" dur="1000" fill="hold"/>
                                            <p:tgtEl>
                                              <p:spTgt spid="48"/>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1000" fill="hold"/>
                                            <p:tgtEl>
                                              <p:spTgt spid="51"/>
                                            </p:tgtEl>
                                            <p:attrNameLst>
                                              <p:attrName>ppt_x</p:attrName>
                                            </p:attrNameLst>
                                          </p:cBhvr>
                                          <p:tavLst>
                                            <p:tav tm="0">
                                              <p:val>
                                                <p:strVal val="1+#ppt_w/2"/>
                                              </p:val>
                                            </p:tav>
                                            <p:tav tm="100000">
                                              <p:val>
                                                <p:strVal val="#ppt_x"/>
                                              </p:val>
                                            </p:tav>
                                          </p:tavLst>
                                        </p:anim>
                                        <p:anim calcmode="lin" valueType="num">
                                          <p:cBhvr additive="base">
                                            <p:cTn id="12" dur="1000" fill="hold"/>
                                            <p:tgtEl>
                                              <p:spTgt spid="5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52"/>
                                            </p:tgtEl>
                                            <p:attrNameLst>
                                              <p:attrName>style.visibility</p:attrName>
                                            </p:attrNameLst>
                                          </p:cBhvr>
                                          <p:to>
                                            <p:strVal val="visible"/>
                                          </p:to>
                                        </p:set>
                                        <p:anim calcmode="lin" valueType="num">
                                          <p:cBhvr additive="base">
                                            <p:cTn id="15" dur="1000" fill="hold"/>
                                            <p:tgtEl>
                                              <p:spTgt spid="52"/>
                                            </p:tgtEl>
                                            <p:attrNameLst>
                                              <p:attrName>ppt_x</p:attrName>
                                            </p:attrNameLst>
                                          </p:cBhvr>
                                          <p:tavLst>
                                            <p:tav tm="0">
                                              <p:val>
                                                <p:strVal val="0-#ppt_w/2"/>
                                              </p:val>
                                            </p:tav>
                                            <p:tav tm="100000">
                                              <p:val>
                                                <p:strVal val="#ppt_x"/>
                                              </p:val>
                                            </p:tav>
                                          </p:tavLst>
                                        </p:anim>
                                        <p:anim calcmode="lin" valueType="num">
                                          <p:cBhvr additive="base">
                                            <p:cTn id="16" dur="1000" fill="hold"/>
                                            <p:tgtEl>
                                              <p:spTgt spid="5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1+#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0-#ppt_w/2"/>
                                              </p:val>
                                            </p:tav>
                                            <p:tav tm="100000">
                                              <p:val>
                                                <p:strVal val="#ppt_x"/>
                                              </p:val>
                                            </p:tav>
                                          </p:tavLst>
                                        </p:anim>
                                        <p:anim calcmode="lin" valueType="num">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1000" fill="hold"/>
                                            <p:tgtEl>
                                              <p:spTgt spid="50"/>
                                            </p:tgtEl>
                                            <p:attrNameLst>
                                              <p:attrName>ppt_x</p:attrName>
                                            </p:attrNameLst>
                                          </p:cBhvr>
                                          <p:tavLst>
                                            <p:tav tm="0">
                                              <p:val>
                                                <p:strVal val="1+#ppt_w/2"/>
                                              </p:val>
                                            </p:tav>
                                            <p:tav tm="100000">
                                              <p:val>
                                                <p:strVal val="#ppt_x"/>
                                              </p:val>
                                            </p:tav>
                                          </p:tavLst>
                                        </p:anim>
                                        <p:anim calcmode="lin" valueType="num">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1" fill="hold" grpId="0" nodeType="withEffect">
                                      <p:stCondLst>
                                        <p:cond delay="150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0-#ppt_h/2"/>
                                              </p:val>
                                            </p:tav>
                                            <p:tav tm="100000">
                                              <p:val>
                                                <p:strVal val="#ppt_y"/>
                                              </p:val>
                                            </p:tav>
                                          </p:tavLst>
                                        </p:anim>
                                      </p:childTnLst>
                                    </p:cTn>
                                  </p:par>
                                  <p:par>
                                    <p:cTn id="33" presetID="22" presetClass="entr" presetSubtype="2" fill="hold" nodeType="withEffect">
                                      <p:stCondLst>
                                        <p:cond delay="500"/>
                                      </p:stCondLst>
                                      <p:childTnLst>
                                        <p:set>
                                          <p:cBhvr>
                                            <p:cTn id="34" dur="1" fill="hold">
                                              <p:stCondLst>
                                                <p:cond delay="0"/>
                                              </p:stCondLst>
                                            </p:cTn>
                                            <p:tgtEl>
                                              <p:spTgt spid="58"/>
                                            </p:tgtEl>
                                            <p:attrNameLst>
                                              <p:attrName>style.visibility</p:attrName>
                                            </p:attrNameLst>
                                          </p:cBhvr>
                                          <p:to>
                                            <p:strVal val="visible"/>
                                          </p:to>
                                        </p:set>
                                        <p:animEffect transition="in" filter="wipe(right)">
                                          <p:cBhvr>
                                            <p:cTn id="35" dur="500"/>
                                            <p:tgtEl>
                                              <p:spTgt spid="58"/>
                                            </p:tgtEl>
                                          </p:cBhvr>
                                        </p:animEffect>
                                      </p:childTnLst>
                                    </p:cTn>
                                  </p:par>
                                  <p:par>
                                    <p:cTn id="36" presetID="22" presetClass="entr" presetSubtype="8" fill="hold" nodeType="withEffect">
                                      <p:stCondLst>
                                        <p:cond delay="75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par>
                                    <p:cTn id="39" presetID="22" presetClass="entr" presetSubtype="2" fill="hold" nodeType="withEffect">
                                      <p:stCondLst>
                                        <p:cond delay="1000"/>
                                      </p:stCondLst>
                                      <p:childTnLst>
                                        <p:set>
                                          <p:cBhvr>
                                            <p:cTn id="40" dur="1" fill="hold">
                                              <p:stCondLst>
                                                <p:cond delay="0"/>
                                              </p:stCondLst>
                                            </p:cTn>
                                            <p:tgtEl>
                                              <p:spTgt spid="61"/>
                                            </p:tgtEl>
                                            <p:attrNameLst>
                                              <p:attrName>style.visibility</p:attrName>
                                            </p:attrNameLst>
                                          </p:cBhvr>
                                          <p:to>
                                            <p:strVal val="visible"/>
                                          </p:to>
                                        </p:set>
                                        <p:animEffect transition="in" filter="wipe(right)">
                                          <p:cBhvr>
                                            <p:cTn id="41" dur="500"/>
                                            <p:tgtEl>
                                              <p:spTgt spid="61"/>
                                            </p:tgtEl>
                                          </p:cBhvr>
                                        </p:animEffect>
                                      </p:childTnLst>
                                    </p:cTn>
                                  </p:par>
                                  <p:par>
                                    <p:cTn id="42" presetID="22" presetClass="entr" presetSubtype="8" fill="hold" nodeType="withEffect">
                                      <p:stCondLst>
                                        <p:cond delay="1250"/>
                                      </p:stCondLst>
                                      <p:childTnLst>
                                        <p:set>
                                          <p:cBhvr>
                                            <p:cTn id="43" dur="1" fill="hold">
                                              <p:stCondLst>
                                                <p:cond delay="0"/>
                                              </p:stCondLst>
                                            </p:cTn>
                                            <p:tgtEl>
                                              <p:spTgt spid="70"/>
                                            </p:tgtEl>
                                            <p:attrNameLst>
                                              <p:attrName>style.visibility</p:attrName>
                                            </p:attrNameLst>
                                          </p:cBhvr>
                                          <p:to>
                                            <p:strVal val="visible"/>
                                          </p:to>
                                        </p:set>
                                        <p:animEffect transition="in" filter="wipe(left)">
                                          <p:cBhvr>
                                            <p:cTn id="44" dur="500"/>
                                            <p:tgtEl>
                                              <p:spTgt spid="70"/>
                                            </p:tgtEl>
                                          </p:cBhvr>
                                        </p:animEffect>
                                      </p:childTnLst>
                                    </p:cTn>
                                  </p:par>
                                  <p:par>
                                    <p:cTn id="45" presetID="22" presetClass="entr" presetSubtype="2" fill="hold" nodeType="withEffect">
                                      <p:stCondLst>
                                        <p:cond delay="1500"/>
                                      </p:stCondLst>
                                      <p:childTnLst>
                                        <p:set>
                                          <p:cBhvr>
                                            <p:cTn id="46" dur="1" fill="hold">
                                              <p:stCondLst>
                                                <p:cond delay="0"/>
                                              </p:stCondLst>
                                            </p:cTn>
                                            <p:tgtEl>
                                              <p:spTgt spid="64"/>
                                            </p:tgtEl>
                                            <p:attrNameLst>
                                              <p:attrName>style.visibility</p:attrName>
                                            </p:attrNameLst>
                                          </p:cBhvr>
                                          <p:to>
                                            <p:strVal val="visible"/>
                                          </p:to>
                                        </p:set>
                                        <p:animEffect transition="in" filter="wipe(right)">
                                          <p:cBhvr>
                                            <p:cTn id="4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53" grpId="0" animBg="1"/>
        </p:bldLst>
      </p:timing>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77"/>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77"/>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04510"/>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77"/>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sp>
        <p:nvSpPr>
          <p:cNvPr id="125" name="Rectangle 124">
            <a:extLst>
              <a:ext uri="{FF2B5EF4-FFF2-40B4-BE49-F238E27FC236}">
                <a16:creationId xmlns:a16="http://schemas.microsoft.com/office/drawing/2014/main" id="{80AC2635-E11A-E148-8957-403F197DDA5A}"/>
              </a:ext>
            </a:extLst>
          </p:cNvPr>
          <p:cNvSpPr/>
          <p:nvPr userDrawn="1"/>
        </p:nvSpPr>
        <p:spPr>
          <a:xfrm>
            <a:off x="10039123" y="5705228"/>
            <a:ext cx="2158773"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cstate="screen">
            <a:extLst>
              <a:ext uri="{28A0092B-C50C-407E-A947-70E740481C1C}">
                <a14:useLocalDpi xmlns:a14="http://schemas.microsoft.com/office/drawing/2010/main"/>
              </a:ext>
            </a:extLst>
          </a:blip>
          <a:srcRect r="44449"/>
          <a:stretch/>
        </p:blipFill>
        <p:spPr bwMode="auto">
          <a:xfrm>
            <a:off x="10189030" y="5825079"/>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ase Study Page 2">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4" y="664722"/>
            <a:ext cx="12192000" cy="662862"/>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cs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747140"/>
            <a:ext cx="9626028" cy="551118"/>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atin typeface="Calibri" panose="020F0502020204030204" pitchFamily="34" charset="0"/>
                <a:cs typeface="Calibri" panose="020F0502020204030204" pitchFamily="34" charset="0"/>
              </a:defRPr>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1899645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ase Study Page">
    <p:spTree>
      <p:nvGrpSpPr>
        <p:cNvPr id="1" name=""/>
        <p:cNvGrpSpPr/>
        <p:nvPr/>
      </p:nvGrpSpPr>
      <p:grpSpPr>
        <a:xfrm>
          <a:off x="0" y="0"/>
          <a:ext cx="0" cy="0"/>
          <a:chOff x="0" y="0"/>
          <a:chExt cx="0" cy="0"/>
        </a:xfrm>
      </p:grpSpPr>
      <p:sp>
        <p:nvSpPr>
          <p:cNvPr id="1002" name="Graphic 4">
            <a:extLst>
              <a:ext uri="{FF2B5EF4-FFF2-40B4-BE49-F238E27FC236}">
                <a16:creationId xmlns:a16="http://schemas.microsoft.com/office/drawing/2014/main" id="{55B42574-8012-D447-88C8-BF8B2168D685}"/>
              </a:ext>
            </a:extLst>
          </p:cNvPr>
          <p:cNvSpPr/>
          <p:nvPr userDrawn="1"/>
        </p:nvSpPr>
        <p:spPr>
          <a:xfrm rot="10800000">
            <a:off x="-1" y="771200"/>
            <a:ext cx="12192000" cy="429417"/>
          </a:xfrm>
          <a:custGeom>
            <a:avLst/>
            <a:gdLst>
              <a:gd name="connsiteX0" fmla="*/ 0 w 813341"/>
              <a:gd name="connsiteY0" fmla="*/ 0 h 477593"/>
              <a:gd name="connsiteX1" fmla="*/ 813341 w 813341"/>
              <a:gd name="connsiteY1" fmla="*/ 0 h 477593"/>
              <a:gd name="connsiteX2" fmla="*/ 813341 w 813341"/>
              <a:gd name="connsiteY2" fmla="*/ 477594 h 477593"/>
              <a:gd name="connsiteX3" fmla="*/ 0 w 813341"/>
              <a:gd name="connsiteY3" fmla="*/ 477594 h 477593"/>
            </a:gdLst>
            <a:ahLst/>
            <a:cxnLst>
              <a:cxn ang="0">
                <a:pos x="connsiteX0" y="connsiteY0"/>
              </a:cxn>
              <a:cxn ang="0">
                <a:pos x="connsiteX1" y="connsiteY1"/>
              </a:cxn>
              <a:cxn ang="0">
                <a:pos x="connsiteX2" y="connsiteY2"/>
              </a:cxn>
              <a:cxn ang="0">
                <a:pos x="connsiteX3" y="connsiteY3"/>
              </a:cxn>
            </a:cxnLst>
            <a:rect l="l" t="t" r="r" b="b"/>
            <a:pathLst>
              <a:path w="813341" h="477593">
                <a:moveTo>
                  <a:pt x="0" y="0"/>
                </a:moveTo>
                <a:lnTo>
                  <a:pt x="813341" y="0"/>
                </a:lnTo>
                <a:lnTo>
                  <a:pt x="813341" y="477594"/>
                </a:lnTo>
                <a:lnTo>
                  <a:pt x="0" y="477594"/>
                </a:lnTo>
                <a:close/>
              </a:path>
            </a:pathLst>
          </a:custGeom>
          <a:solidFill>
            <a:srgbClr val="FFC652"/>
          </a:solidFill>
          <a:ln w="2370" cap="flat">
            <a:noFill/>
            <a:prstDash val="solid"/>
            <a:miter/>
          </a:ln>
        </p:spPr>
        <p:txBody>
          <a:bodyPr rtlCol="0" anchor="ctr"/>
          <a:lstStyle/>
          <a:p>
            <a:endParaRPr lang="en-US" b="0" i="0" dirty="0">
              <a:latin typeface="Calibri" panose="020F0502020204030204" pitchFamily="34" charset="0"/>
            </a:endParaRPr>
          </a:p>
        </p:txBody>
      </p:sp>
      <p:sp>
        <p:nvSpPr>
          <p:cNvPr id="399" name="Text Placeholder 32">
            <a:extLst>
              <a:ext uri="{FF2B5EF4-FFF2-40B4-BE49-F238E27FC236}">
                <a16:creationId xmlns:a16="http://schemas.microsoft.com/office/drawing/2014/main" id="{BC3B08D3-B3AE-424E-854C-C73ED81F88F3}"/>
              </a:ext>
            </a:extLst>
          </p:cNvPr>
          <p:cNvSpPr>
            <a:spLocks noGrp="1"/>
          </p:cNvSpPr>
          <p:nvPr>
            <p:ph type="body" sz="quarter" idx="11" hasCustomPrompt="1"/>
          </p:nvPr>
        </p:nvSpPr>
        <p:spPr>
          <a:xfrm>
            <a:off x="711024" y="836531"/>
            <a:ext cx="9626028" cy="298753"/>
          </a:xfrm>
          <a:prstGeom prst="rect">
            <a:avLst/>
          </a:prstGeom>
        </p:spPr>
        <p:txBody>
          <a:bodyPr>
            <a:noAutofit/>
          </a:bodyPr>
          <a:lstStyle>
            <a:lvl1pPr marL="0" indent="0" algn="l">
              <a:lnSpc>
                <a:spcPct val="100000"/>
              </a:lnSpc>
              <a:spcBef>
                <a:spcPts val="0"/>
              </a:spcBef>
              <a:buNone/>
              <a:defRPr sz="1668" b="1" i="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BUSINESS</a:t>
            </a:r>
            <a:endParaRPr lang="en-US" dirty="0"/>
          </a:p>
        </p:txBody>
      </p:sp>
      <p:sp>
        <p:nvSpPr>
          <p:cNvPr id="314" name="Text Placeholder 32">
            <a:extLst>
              <a:ext uri="{FF2B5EF4-FFF2-40B4-BE49-F238E27FC236}">
                <a16:creationId xmlns:a16="http://schemas.microsoft.com/office/drawing/2014/main" id="{B2DCBB4E-A719-2242-A153-C803594B226F}"/>
              </a:ext>
            </a:extLst>
          </p:cNvPr>
          <p:cNvSpPr>
            <a:spLocks noGrp="1"/>
          </p:cNvSpPr>
          <p:nvPr>
            <p:ph type="body" sz="quarter" idx="32" hasCustomPrompt="1"/>
          </p:nvPr>
        </p:nvSpPr>
        <p:spPr>
          <a:xfrm>
            <a:off x="711023" y="1546831"/>
            <a:ext cx="10751692" cy="4440331"/>
          </a:xfrm>
          <a:prstGeom prst="rect">
            <a:avLst/>
          </a:prstGeom>
        </p:spPr>
        <p:txBody>
          <a:bodyPr numCol="2" spcCol="288000" anchor="t">
            <a:noAutofit/>
          </a:bodyPr>
          <a:lstStyle>
            <a:lvl1pPr marL="0" indent="0" algn="just">
              <a:lnSpc>
                <a:spcPct val="100000"/>
              </a:lnSpc>
              <a:spcBef>
                <a:spcPts val="0"/>
              </a:spcBef>
              <a:buNone/>
              <a:defRPr sz="673" b="0" i="0">
                <a:solidFill>
                  <a:srgbClr val="000000"/>
                </a:solidFill>
                <a:latin typeface="Calibri" panose="020F0502020204030204" pitchFamily="34" charset="0"/>
                <a:cs typeface="Calibri" panose="020F0502020204030204" pitchFamily="34" charset="0"/>
              </a:defRPr>
            </a:lvl1pPr>
            <a:lvl2pPr marL="242428" indent="0">
              <a:buNone/>
              <a:defRPr sz="2052">
                <a:solidFill>
                  <a:srgbClr val="011E3B"/>
                </a:solidFill>
                <a:latin typeface="Montserrat" pitchFamily="2" charset="77"/>
              </a:defRPr>
            </a:lvl2pPr>
            <a:lvl3pPr marL="484856" indent="0">
              <a:buNone/>
              <a:defRPr sz="2052">
                <a:solidFill>
                  <a:srgbClr val="011E3B"/>
                </a:solidFill>
                <a:latin typeface="Montserrat" pitchFamily="2" charset="77"/>
              </a:defRPr>
            </a:lvl3pPr>
            <a:lvl4pPr marL="727284" indent="0">
              <a:buNone/>
              <a:defRPr sz="2052">
                <a:solidFill>
                  <a:srgbClr val="011E3B"/>
                </a:solidFill>
                <a:latin typeface="Montserrat" pitchFamily="2" charset="77"/>
              </a:defRPr>
            </a:lvl4pPr>
            <a:lvl5pPr marL="969713" indent="0">
              <a:buNone/>
              <a:defRPr sz="2052">
                <a:solidFill>
                  <a:srgbClr val="011E3B"/>
                </a:solidFill>
                <a:latin typeface="Montserrat" pitchFamily="2" charset="77"/>
              </a:defRPr>
            </a:lvl5pPr>
          </a:lstStyle>
          <a:p>
            <a:pPr lvl="0"/>
            <a:r>
              <a:rPr lang="en-GB" dirty="0"/>
              <a:t>Click to type (2 Colum)</a:t>
            </a:r>
            <a:endParaRPr lang="en-US" dirty="0"/>
          </a:p>
        </p:txBody>
      </p:sp>
      <p:sp>
        <p:nvSpPr>
          <p:cNvPr id="28" name="Slide Number Placeholder 5">
            <a:extLst>
              <a:ext uri="{FF2B5EF4-FFF2-40B4-BE49-F238E27FC236}">
                <a16:creationId xmlns:a16="http://schemas.microsoft.com/office/drawing/2014/main" id="{01168E1E-9BEC-2743-A36F-96759D25BF90}"/>
              </a:ext>
            </a:extLst>
          </p:cNvPr>
          <p:cNvSpPr>
            <a:spLocks noGrp="1"/>
          </p:cNvSpPr>
          <p:nvPr>
            <p:ph type="sldNum" sz="quarter" idx="4"/>
          </p:nvPr>
        </p:nvSpPr>
        <p:spPr>
          <a:xfrm>
            <a:off x="9867955" y="6559698"/>
            <a:ext cx="1594760" cy="152528"/>
          </a:xfrm>
          <a:prstGeom prst="rect">
            <a:avLst/>
          </a:prstGeom>
        </p:spPr>
        <p:txBody>
          <a:bodyPr vert="horz" lIns="91440" tIns="45720" rIns="91440" bIns="45720" rtlCol="0" anchor="ctr"/>
          <a:lstStyle>
            <a:lvl1pPr algn="r">
              <a:defRPr sz="449" b="0" i="0">
                <a:solidFill>
                  <a:srgbClr val="4B4B4B"/>
                </a:solidFill>
                <a:latin typeface="Calibri" panose="020F0502020204030204" pitchFamily="34" charset="0"/>
                <a:ea typeface="Open Sans" panose="020B0606030504020204" pitchFamily="34" charset="0"/>
                <a:cs typeface="Open Sans" panose="020B0606030504020204" pitchFamily="34" charset="0"/>
              </a:defRPr>
            </a:lvl1pPr>
          </a:lstStyle>
          <a:p>
            <a:fld id="{CB2079F2-58AF-ED44-82D7-E04B2F6FD686}" type="slidenum">
              <a:rPr lang="en-US" smtClean="0"/>
              <a:pPr/>
              <a:t>‹#›</a:t>
            </a:fld>
            <a:endParaRPr lang="en-US" dirty="0"/>
          </a:p>
        </p:txBody>
      </p:sp>
      <p:cxnSp>
        <p:nvCxnSpPr>
          <p:cNvPr id="29" name="Straight Connector 28">
            <a:extLst>
              <a:ext uri="{FF2B5EF4-FFF2-40B4-BE49-F238E27FC236}">
                <a16:creationId xmlns:a16="http://schemas.microsoft.com/office/drawing/2014/main" id="{93A87B5F-2971-4D45-8570-9670D952EACF}"/>
              </a:ext>
            </a:extLst>
          </p:cNvPr>
          <p:cNvCxnSpPr>
            <a:cxnSpLocks/>
          </p:cNvCxnSpPr>
          <p:nvPr userDrawn="1"/>
        </p:nvCxnSpPr>
        <p:spPr>
          <a:xfrm>
            <a:off x="1" y="6664708"/>
            <a:ext cx="6362341" cy="0"/>
          </a:xfrm>
          <a:prstGeom prst="line">
            <a:avLst/>
          </a:prstGeom>
          <a:ln w="19050">
            <a:solidFill>
              <a:srgbClr val="FFC652"/>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9ED639A1-FC9F-2A46-9A92-992882E0CF3B}"/>
              </a:ext>
            </a:extLst>
          </p:cNvPr>
          <p:cNvGrpSpPr>
            <a:grpSpLocks noChangeAspect="1"/>
          </p:cNvGrpSpPr>
          <p:nvPr userDrawn="1"/>
        </p:nvGrpSpPr>
        <p:grpSpPr>
          <a:xfrm>
            <a:off x="6676765" y="6630071"/>
            <a:ext cx="3191190" cy="69274"/>
            <a:chOff x="2502568" y="6027833"/>
            <a:chExt cx="6689560" cy="365126"/>
          </a:xfrm>
        </p:grpSpPr>
        <p:pic>
          <p:nvPicPr>
            <p:cNvPr id="31" name="Picture 30" descr="Text, logo&#10;&#10;Description automatically generated">
              <a:extLst>
                <a:ext uri="{FF2B5EF4-FFF2-40B4-BE49-F238E27FC236}">
                  <a16:creationId xmlns:a16="http://schemas.microsoft.com/office/drawing/2014/main" id="{6E0583AD-0198-E548-A3FE-1DB22E29D7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33"/>
              <a:ext cx="3441034" cy="365126"/>
            </a:xfrm>
            <a:prstGeom prst="rect">
              <a:avLst/>
            </a:prstGeom>
          </p:spPr>
        </p:pic>
        <p:pic>
          <p:nvPicPr>
            <p:cNvPr id="32" name="Picture 31" descr="Text, logo&#10;&#10;Description automatically generated">
              <a:extLst>
                <a:ext uri="{FF2B5EF4-FFF2-40B4-BE49-F238E27FC236}">
                  <a16:creationId xmlns:a16="http://schemas.microsoft.com/office/drawing/2014/main" id="{5DAAA388-1AEE-CA4E-9616-E889C60544F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4" y="6036055"/>
              <a:ext cx="3441034" cy="352215"/>
            </a:xfrm>
            <a:prstGeom prst="rect">
              <a:avLst/>
            </a:prstGeom>
          </p:spPr>
        </p:pic>
      </p:grpSp>
      <p:pic>
        <p:nvPicPr>
          <p:cNvPr id="35" name="Picture 34">
            <a:hlinkClick r:id="rId4"/>
            <a:extLst>
              <a:ext uri="{FF2B5EF4-FFF2-40B4-BE49-F238E27FC236}">
                <a16:creationId xmlns:a16="http://schemas.microsoft.com/office/drawing/2014/main" id="{22490BC9-8215-F048-A034-F7C3A13E776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3434" t="-470"/>
          <a:stretch/>
        </p:blipFill>
        <p:spPr>
          <a:xfrm>
            <a:off x="7088850" y="145774"/>
            <a:ext cx="5103149" cy="1424585"/>
          </a:xfrm>
          <a:prstGeom prst="rect">
            <a:avLst/>
          </a:prstGeom>
        </p:spPr>
      </p:pic>
      <p:sp>
        <p:nvSpPr>
          <p:cNvPr id="3" name="Picture Placeholder 2">
            <a:extLst>
              <a:ext uri="{FF2B5EF4-FFF2-40B4-BE49-F238E27FC236}">
                <a16:creationId xmlns:a16="http://schemas.microsoft.com/office/drawing/2014/main" id="{F9601678-B7DA-4E49-B15F-C195764ED61C}"/>
              </a:ext>
            </a:extLst>
          </p:cNvPr>
          <p:cNvSpPr>
            <a:spLocks noGrp="1"/>
          </p:cNvSpPr>
          <p:nvPr>
            <p:ph type="pic" sz="quarter" idx="34"/>
          </p:nvPr>
        </p:nvSpPr>
        <p:spPr>
          <a:xfrm>
            <a:off x="8163016" y="267058"/>
            <a:ext cx="4028984" cy="1060526"/>
          </a:xfrm>
          <a:prstGeom prst="rect">
            <a:avLst/>
          </a:prstGeom>
          <a:solidFill>
            <a:schemeClr val="bg1">
              <a:lumMod val="75000"/>
            </a:schemeClr>
          </a:solidFill>
        </p:spPr>
        <p:txBody>
          <a:bodyPr anchor="ctr">
            <a:normAutofit/>
          </a:bodyPr>
          <a:lstStyle>
            <a:lvl1pPr marL="0" indent="0" algn="ctr">
              <a:buNone/>
              <a:defRPr sz="577"/>
            </a:lvl1pPr>
          </a:lstStyle>
          <a:p>
            <a:endParaRPr lang="en-US"/>
          </a:p>
        </p:txBody>
      </p:sp>
      <p:pic>
        <p:nvPicPr>
          <p:cNvPr id="38" name="Picture 37" descr="Text, logo&#10;&#10;Description automatically generated">
            <a:extLst>
              <a:ext uri="{FF2B5EF4-FFF2-40B4-BE49-F238E27FC236}">
                <a16:creationId xmlns:a16="http://schemas.microsoft.com/office/drawing/2014/main" id="{18D4B47C-C02D-804A-AE04-349EB7419E6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35199" y="6141840"/>
            <a:ext cx="1871764" cy="457535"/>
          </a:xfrm>
          <a:prstGeom prst="rect">
            <a:avLst/>
          </a:prstGeom>
        </p:spPr>
      </p:pic>
    </p:spTree>
    <p:extLst>
      <p:ext uri="{BB962C8B-B14F-4D97-AF65-F5344CB8AC3E}">
        <p14:creationId xmlns:p14="http://schemas.microsoft.com/office/powerpoint/2010/main" val="769178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77"/>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77"/>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IE"/>
              <a:t>Click to edit Master title style</a:t>
            </a:r>
            <a:endParaRPr lang="ru-RU" altLang="en-IE"/>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IE"/>
              <a:t>Edit Master text styles</a:t>
            </a:r>
          </a:p>
          <a:p>
            <a:pPr lvl="1"/>
            <a:r>
              <a:rPr lang="en-US" altLang="en-IE"/>
              <a:t>Second level</a:t>
            </a:r>
          </a:p>
          <a:p>
            <a:pPr lvl="2"/>
            <a:r>
              <a:rPr lang="en-US" altLang="en-IE"/>
              <a:t>Third level</a:t>
            </a:r>
          </a:p>
          <a:p>
            <a:pPr lvl="3"/>
            <a:r>
              <a:rPr lang="en-US" altLang="en-IE"/>
              <a:t>Fourth level</a:t>
            </a:r>
          </a:p>
          <a:p>
            <a:pPr lvl="4"/>
            <a:r>
              <a:rPr lang="en-US" altLang="en-IE"/>
              <a:t>Fifth level</a:t>
            </a:r>
            <a:endParaRPr lang="ru-RU" altLang="en-IE"/>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96F27E-122C-DA48-A6DF-3512B02B1180}" type="datetime1">
              <a:rPr lang="en-IE" smtClean="0"/>
              <a:t>31/07/2022</a:t>
            </a:fld>
            <a:endParaRPr lang="ru-RU"/>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defRPr>
            </a:lvl1pPr>
          </a:lstStyle>
          <a:p>
            <a:pPr>
              <a:defRPr/>
            </a:pPr>
            <a:fld id="{E9902012-F364-C64D-A3B8-56BEDC76006E}" type="slidenum">
              <a:rPr lang="ru-RU" altLang="ru-UA"/>
              <a:pPr>
                <a:defRPr/>
              </a:pPr>
              <a:t>‹#›</a:t>
            </a:fld>
            <a:endParaRPr lang="ru-RU" altLang="ru-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55" r:id="rId11"/>
    <p:sldLayoutId id="2147483657" r:id="rId12"/>
    <p:sldLayoutId id="2147483658" r:id="rId13"/>
    <p:sldLayoutId id="2147483659"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56" r:id="rId25"/>
    <p:sldLayoutId id="2147483680" r:id="rId26"/>
    <p:sldLayoutId id="2147483674" r:id="rId27"/>
    <p:sldLayoutId id="2147483676" r:id="rId28"/>
    <p:sldLayoutId id="2147483677" r:id="rId29"/>
    <p:sldLayoutId id="2147483678" r:id="rId30"/>
    <p:sldLayoutId id="2147483679" r:id="rId31"/>
    <p:sldLayoutId id="2147483681" r:id="rId32"/>
    <p:sldLayoutId id="2147483682" r:id="rId33"/>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hyperlink" Target="https://lincs.ed.gov/publications/te/competencies.pdf" TargetMode="Externa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3" Type="http://schemas.openxmlformats.org/officeDocument/2006/relationships/hyperlink" Target="http://www.moec.gov.cy/aethee/synedria/2014_teliko/2014_06_26_handbook_greek.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2" Type="http://schemas.openxmlformats.org/officeDocument/2006/relationships/hyperlink" Target="https://blogs.sch.gr/politism/files/2017/10/%CE%95%CE%BD%CE%B5%CF%81%CE%B3%CE%B7%CF%84%CE%B9%CE%BA%CE%AD%CF%82-%CE%95%CE%BA%CF%80%CE%B1%CE%B9%CE%B4%CE%B5%CF%85%CF%84%CE%B9%CE%BA%CE%AD%CF%82-%CE%A4%CE%B5%CF%87%CE%BD%CE%B9%CE%BA%CE%AD%CF%82-%CE%91.-%CE%9A%CF%8C%CE%BA%CE%BA%CE%BF%CF%82.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2" Type="http://schemas.openxmlformats.org/officeDocument/2006/relationships/hyperlink" Target="https://www.thewellnessnetwork.net/health-news-and-insights/blog/applying-adult-learning-theories/" TargetMode="Externa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3" Type="http://schemas.openxmlformats.org/officeDocument/2006/relationships/hyperlink" Target="https://www.iup.edu/pse/files/programs/graduate_programs_r/instructional_design_and_technology_ma/paace_journal_of_lifelong_learning/volume_27,_2018/vivona.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2" Type="http://schemas.openxmlformats.org/officeDocument/2006/relationships/hyperlink" Target="http://www.flrjournal.org/index.php/hess/article/viewFile/j.hess.1927024020130403.3153/4157" TargetMode="External"/><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7.xml.rels><?xml version="1.0" encoding="UTF-8" standalone="yes"?>
<Relationships xmlns="http://schemas.openxmlformats.org/package/2006/relationships"><Relationship Id="rId3" Type="http://schemas.openxmlformats.org/officeDocument/2006/relationships/hyperlink" Target="https://greatergood.berkeley.edu/topic/compassion/definition" TargetMode="External"/><Relationship Id="rId2" Type="http://schemas.openxmlformats.org/officeDocument/2006/relationships/hyperlink" Target="https://www.verywellmind.com/what-is-empathy-2795562" TargetMode="Externa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hyperlink" Target="https://experiencelife.lifetime.life/article/compassionate-communication/" TargetMode="Externa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2" Type="http://schemas.openxmlformats.org/officeDocument/2006/relationships/hyperlink" Target="http://www.jefferson.edu/jmc/crmehc/jse.html" TargetMode="Externa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8.xml.rels><?xml version="1.0" encoding="UTF-8" standalone="yes"?>
<Relationships xmlns="http://schemas.openxmlformats.org/package/2006/relationships"><Relationship Id="rId2" Type="http://schemas.openxmlformats.org/officeDocument/2006/relationships/hyperlink" Target="http://www.institute.nhs.uk/quality_and_service_improvement_%20tools/quality_and_service_improvement_tools/plan_do_study_act.%20html#sthash.l4V6VaYd.dpuf" TargetMode="Externa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witter.com/bmj_latest/status/1017491338709864448" TargetMode="Externa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hyperlink" Target="https://www.ahrq.gov/health-literacy/improve/precautions/tool3d.html" TargetMode="External"/><Relationship Id="rId2" Type="http://schemas.openxmlformats.org/officeDocument/2006/relationships/hyperlink" Target="https://www.oecd.org/skills/piaac/samplequestionsandquestionnaire.htm" TargetMode="External"/><Relationship Id="rId1" Type="http://schemas.openxmlformats.org/officeDocument/2006/relationships/slideLayout" Target="../slideLayouts/slideLayout5.xml"/><Relationship Id="rId5" Type="http://schemas.openxmlformats.org/officeDocument/2006/relationships/hyperlink" Target="https://www.surveymonkey.co.uk/r/HHLShealthliteracyquiz" TargetMode="External"/><Relationship Id="rId4" Type="http://schemas.openxmlformats.org/officeDocument/2006/relationships/hyperlink" Target="https://www.slideshare.net/HealthEdUS/low-health-literacy-take-our-quiz" TargetMode="Externa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9azfXNcqD8" TargetMode="External"/><Relationship Id="rId2" Type="http://schemas.openxmlformats.org/officeDocument/2006/relationships/hyperlink" Target="https://vimeopro.com/ehdm/social-prescribing/video/339575707" TargetMode="External"/><Relationship Id="rId1" Type="http://schemas.openxmlformats.org/officeDocument/2006/relationships/slideLayout" Target="../slideLayouts/slideLayout22.xml"/><Relationship Id="rId4" Type="http://schemas.openxmlformats.org/officeDocument/2006/relationships/hyperlink" Target="https://www.youtube.com/watch?v=HA_yF9u0Vs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gallery.mailchimp.com/a694bc0ff11d9dd94b05ccd0d/files/900a6411-424d-4617-8d31-9a6aadcf2b03/WHO_2pp_Arts_Factsheet_v6a.pdf" TargetMode="External"/><Relationship Id="rId2" Type="http://schemas.openxmlformats.org/officeDocument/2006/relationships/hyperlink" Target="https://www.socialprescribingnetwork.com/resources/useful-websites" TargetMode="External"/><Relationship Id="rId1" Type="http://schemas.openxmlformats.org/officeDocument/2006/relationships/slideLayout" Target="../slideLayouts/slideLayout22.xml"/><Relationship Id="rId4" Type="http://schemas.openxmlformats.org/officeDocument/2006/relationships/hyperlink" Target="https://www.youtube.com/watch?v=GT35aDMbTAI"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vimeopro.com/ehdm/social-prescribing/video/299877615" TargetMode="External"/><Relationship Id="rId2" Type="http://schemas.openxmlformats.org/officeDocument/2006/relationships/hyperlink" Target="https://www.youtube.com/watch?v=0lVnN_eZk8k" TargetMode="External"/><Relationship Id="rId1" Type="http://schemas.openxmlformats.org/officeDocument/2006/relationships/slideLayout" Target="../slideLayouts/slideLayout22.xml"/><Relationship Id="rId4" Type="http://schemas.openxmlformats.org/officeDocument/2006/relationships/hyperlink" Target="https://purehost.bath.ac.uk/ws/portalfiles/portal/426828/Brandling_SocialPrescribingFeasabilityReport.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suffolkfamilycarers.org/a-day-in-the-life-of-a-social-prescriber/" TargetMode="External"/><Relationship Id="rId2" Type="http://schemas.openxmlformats.org/officeDocument/2006/relationships/hyperlink" Target="https://www.healthysurrey.org.uk/community-health/social-prescribing/a-day-in-the-life-of-a-social-prescriber" TargetMode="External"/><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hlcalliance.org/" TargetMode="Externa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www.nationalvoices.org.uk/publications/our-publications/webs-care" TargetMode="Externa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socialprescribers.eu/the-health-literacy-empowerment-guide/"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q.health.org.uk/blog-post/q-visit-learning-more-about-social-prescribing-with-live-well-greenwich/" TargetMode="Externa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westminsterresearch.westminster.ac.uk/download/f3cf4b949511304f762bdec137844251031072697ae511a462eac9150d6ba8e0/1340196/Making-sense-of-social-prescribing%202017.pdf" TargetMode="External"/><Relationship Id="rId2" Type="http://schemas.openxmlformats.org/officeDocument/2006/relationships/hyperlink" Target="https://www.cambridge.org/core/journals/primary-health-care-research-and-development/article/can-social-prescribing-provide-the-missing-link/9AEB484609AADB9EAA480D42E301700F" TargetMode="Externa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stakeholderdesign.com/co-production-versus-co-design-what-is-the-difference/#:~:text=Co%2Ddesign%20is%20an%20attempt,by%20which%20people%20do%20both"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hyperlink" Target="http://www.coproductionscotland.org.uk/about/what-is-co-production/" TargetMode="External"/><Relationship Id="rId2" Type="http://schemas.openxmlformats.org/officeDocument/2006/relationships/image" Target="../media/image18.jpeg"/><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govint.org/fileadmin/user_upload/publications/Co-Production_of_Health_and_Wellbeing_in_Scotland" TargetMode="External"/><Relationship Id="rId7" Type="http://schemas.openxmlformats.org/officeDocument/2006/relationships/hyperlink" Target="https://www.hse.ie/eng/services/list/4/mental-health-services/advancingrecoveryireland/national-framework-for-recovery-in-mental-health/co-production-in-practice-guidance-document-2018-to-2020.pdf" TargetMode="External"/><Relationship Id="rId2" Type="http://schemas.openxmlformats.org/officeDocument/2006/relationships/hyperlink" Target="https://www.health-ni.gov.uk/publications/co-production-guide-northern-ireland-connecting-and-realising-value-through-people" TargetMode="External"/><Relationship Id="rId1" Type="http://schemas.openxmlformats.org/officeDocument/2006/relationships/slideLayout" Target="../slideLayouts/slideLayout6.xml"/><Relationship Id="rId6" Type="http://schemas.openxmlformats.org/officeDocument/2006/relationships/hyperlink" Target="http://www.1000livesplus.wales.nhs.uk/sitesplus/documents/1011/T4I%20%288%29%20Co-production.pdf" TargetMode="External"/><Relationship Id="rId5" Type="http://schemas.openxmlformats.org/officeDocument/2006/relationships/hyperlink" Target="https://www.england.nhs.uk/get-involved/resources/co-production-resources/" TargetMode="External"/><Relationship Id="rId4" Type="http://schemas.openxmlformats.org/officeDocument/2006/relationships/hyperlink" Target="https://www.govint.org/fileadmin/user_upload/publications/Co-Production_of_Health_and_Wellbeing_in_Scotland.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scie.org.uk/publications/guides/guide51/what-is-coproduction/principles-of-coproduction.asp" TargetMode="External"/><Relationship Id="rId2" Type="http://schemas.openxmlformats.org/officeDocument/2006/relationships/hyperlink" Target="https://www.cdhn.org/sites/default/files/FACTSHEETS%2018%20Co-Production%202017.pdf" TargetMode="Externa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journals.sagepub.com/doi/abs/10.1177/0009922820973018?journalCode=cpja" TargetMode="Externa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s://interactioninstitute.org/equality-equality-cartoon-gallery/"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ollegeofmedicine.org.uk/social-prescribing-is-as-old-as-the-hills-dr-michael-dixon-gives-a-potted-history-of-integrative-medicine/"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plymouth.ac.uk/staff/david-murphy"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researchgate.net/publication/302519689_MODEL_FOR_THE_ORGANIZATION_AND_REIMBURSEMENT_OF_PSYCHOLOGICAL_AND_ORTHO_PEDAGOGICAL_CARE_IN_BELGIUM"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assemblyresearchmatters.org/2017/03/21/mental-health-and-illness-in-northern-ireland-2-service-provision-care-pathways-recovery-focus/care-pathways-diagram_3/" TargetMode="Externa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tandfonline.com/doi/full/10.1080/17533015.2017.1334002" TargetMode="Externa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ijic.org/articles/10.5334/ijic.4225/"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png"/><Relationship Id="rId1" Type="http://schemas.openxmlformats.org/officeDocument/2006/relationships/slideLayout" Target="../slideLayouts/slideLayout6.xml"/><Relationship Id="rId4" Type="http://schemas.openxmlformats.org/officeDocument/2006/relationships/image" Target="../media/image60.jpeg"/></Relationships>
</file>

<file path=ppt/slides/_rels/slide65.xml.rels><?xml version="1.0" encoding="UTF-8" standalone="yes"?>
<Relationships xmlns="http://schemas.openxmlformats.org/package/2006/relationships"><Relationship Id="rId3" Type="http://schemas.openxmlformats.org/officeDocument/2006/relationships/hyperlink" Target="https://www.gov.uk/government/publications/social-prescribing-applying-all-our-health/social-prescribing-applying-all-our-health#promoting-social-prescribing-in-your-professional-practice" TargetMode="External"/><Relationship Id="rId2" Type="http://schemas.openxmlformats.org/officeDocument/2006/relationships/hyperlink" Target="https://www.youtube.com/watch?v=Zr1yKowQlcg" TargetMode="Externa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hyperlink" Target="https://bmchealthservres.biomedcentral.com/articles/10.1186/s12913-018-3437-7" TargetMode="External"/><Relationship Id="rId4" Type="http://schemas.openxmlformats.org/officeDocument/2006/relationships/hyperlink" Target="https://www.rcn.org.uk/clinical-topics/public-health/self-care/social-prescribing/social-prescribing-models"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online.hscni.net/our-work/no-more-silos/" TargetMode="Externa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elevateni.org/resources/asset-mapping/"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8" Type="http://schemas.openxmlformats.org/officeDocument/2006/relationships/hyperlink" Target="http://www.theseanyproject.com/" TargetMode="External"/><Relationship Id="rId13" Type="http://schemas.openxmlformats.org/officeDocument/2006/relationships/hyperlink" Target="https://www.badesikkerhed.dk/en/adults/winter-bathing/" TargetMode="External"/><Relationship Id="rId18" Type="http://schemas.openxmlformats.org/officeDocument/2006/relationships/hyperlink" Target="https://www.iglesiasanlorenzoubeda.com/fundacion-huerta-de-san-antonio/" TargetMode="External"/><Relationship Id="rId26" Type="http://schemas.openxmlformats.org/officeDocument/2006/relationships/image" Target="../media/image68.png"/><Relationship Id="rId3" Type="http://schemas.openxmlformats.org/officeDocument/2006/relationships/hyperlink" Target="https://culture-sante-aquitaine.com/le-laboratoire/nos-projets/nous-vieillirons-ensemble/" TargetMode="External"/><Relationship Id="rId21" Type="http://schemas.openxmlformats.org/officeDocument/2006/relationships/hyperlink" Target="https://www.fundaciontas.org/" TargetMode="External"/><Relationship Id="rId7" Type="http://schemas.openxmlformats.org/officeDocument/2006/relationships/hyperlink" Target="http://www.laughteryogaireland.org/" TargetMode="External"/><Relationship Id="rId12" Type="http://schemas.openxmlformats.org/officeDocument/2006/relationships/hyperlink" Target="http://grow-ni.org/" TargetMode="External"/><Relationship Id="rId17" Type="http://schemas.openxmlformats.org/officeDocument/2006/relationships/hyperlink" Target="https://www.iasismed.eu/?lang=en" TargetMode="External"/><Relationship Id="rId25" Type="http://schemas.openxmlformats.org/officeDocument/2006/relationships/image" Target="../media/image67.png"/><Relationship Id="rId2" Type="http://schemas.openxmlformats.org/officeDocument/2006/relationships/hyperlink" Target="http://www.resantevous.fr/" TargetMode="External"/><Relationship Id="rId16" Type="http://schemas.openxmlformats.org/officeDocument/2006/relationships/hyperlink" Target="http://www.connectathens.gr/" TargetMode="External"/><Relationship Id="rId20" Type="http://schemas.openxmlformats.org/officeDocument/2006/relationships/hyperlink" Target="https://www.upo.es/aula-mayores" TargetMode="External"/><Relationship Id="rId1" Type="http://schemas.openxmlformats.org/officeDocument/2006/relationships/slideLayout" Target="../slideLayouts/slideLayout16.xml"/><Relationship Id="rId6" Type="http://schemas.openxmlformats.org/officeDocument/2006/relationships/hyperlink" Target="http://www.rosactive.ie/" TargetMode="External"/><Relationship Id="rId11" Type="http://schemas.openxmlformats.org/officeDocument/2006/relationships/hyperlink" Target="http://clare-cic.org/" TargetMode="External"/><Relationship Id="rId24" Type="http://schemas.openxmlformats.org/officeDocument/2006/relationships/image" Target="../media/image66.jpeg"/><Relationship Id="rId5" Type="http://schemas.openxmlformats.org/officeDocument/2006/relationships/hyperlink" Target="https://tidytowns.ie/" TargetMode="External"/><Relationship Id="rId15" Type="http://schemas.openxmlformats.org/officeDocument/2006/relationships/hyperlink" Target="https://www.centrointergeneracionaldereferencia.com/" TargetMode="External"/><Relationship Id="rId23" Type="http://schemas.openxmlformats.org/officeDocument/2006/relationships/image" Target="../media/image65.png"/><Relationship Id="rId28" Type="http://schemas.openxmlformats.org/officeDocument/2006/relationships/image" Target="../media/image70.jpeg"/><Relationship Id="rId10" Type="http://schemas.openxmlformats.org/officeDocument/2006/relationships/hyperlink" Target="http://www.raduiushousing.org/" TargetMode="External"/><Relationship Id="rId19" Type="http://schemas.openxmlformats.org/officeDocument/2006/relationships/hyperlink" Target="https://www.youtube.com/watch?v=cabSlu4UB_g" TargetMode="External"/><Relationship Id="rId4" Type="http://schemas.openxmlformats.org/officeDocument/2006/relationships/hyperlink" Target="https://culture-sante-aquitaine.com/dis-moi-cque-tecoutes/" TargetMode="External"/><Relationship Id="rId9" Type="http://schemas.openxmlformats.org/officeDocument/2006/relationships/hyperlink" Target="http://www.springsp.org/" TargetMode="External"/><Relationship Id="rId14" Type="http://schemas.openxmlformats.org/officeDocument/2006/relationships/hyperlink" Target="https://www.weforum.org/agenda/2019/08/mental-health-depression-denmark-kulturvitaminer/" TargetMode="External"/><Relationship Id="rId22" Type="http://schemas.openxmlformats.org/officeDocument/2006/relationships/hyperlink" Target="https://change-of-view.eu/" TargetMode="External"/><Relationship Id="rId27" Type="http://schemas.openxmlformats.org/officeDocument/2006/relationships/image" Target="../media/image69.jpeg"/></Relationships>
</file>

<file path=ppt/slides/_rels/slide77.xml.rels><?xml version="1.0" encoding="UTF-8" standalone="yes"?>
<Relationships xmlns="http://schemas.openxmlformats.org/package/2006/relationships"><Relationship Id="rId3" Type="http://schemas.openxmlformats.org/officeDocument/2006/relationships/hyperlink" Target="https://allirelandsocialprescribing.ie/" TargetMode="External"/><Relationship Id="rId2" Type="http://schemas.openxmlformats.org/officeDocument/2006/relationships/hyperlink" Target="https://www.longtermplan.nhs.uk/" TargetMode="Externa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7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s://borgenproject.org/mental-health-care-in-greece/" TargetMode="External"/><Relationship Id="rId7" Type="http://schemas.openxmlformats.org/officeDocument/2006/relationships/image" Target="../media/image70.jpeg"/><Relationship Id="rId2" Type="http://schemas.openxmlformats.org/officeDocument/2006/relationships/hyperlink" Target="https://www.oecd.org/france/Health-Policy-in-France-January-2016.pdf" TargetMode="External"/><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66.jpeg"/><Relationship Id="rId4" Type="http://schemas.openxmlformats.org/officeDocument/2006/relationships/image" Target="../media/image65.png"/><Relationship Id="rId9" Type="http://schemas.openxmlformats.org/officeDocument/2006/relationships/image" Target="../media/image67.png"/></Relationships>
</file>

<file path=ppt/slides/_rels/slide79.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68.png"/><Relationship Id="rId2" Type="http://schemas.openxmlformats.org/officeDocument/2006/relationships/image" Target="../media/image71.png"/><Relationship Id="rId1" Type="http://schemas.openxmlformats.org/officeDocument/2006/relationships/slideLayout" Target="../slideLayouts/slideLayout6.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png"/></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hyperlink" Target="https://culture-sante-aquitaine.com/dis-moi-cque-tecoutes/" TargetMode="External"/><Relationship Id="rId2" Type="http://schemas.openxmlformats.org/officeDocument/2006/relationships/image" Target="../media/image76.jpeg"/><Relationship Id="rId1" Type="http://schemas.openxmlformats.org/officeDocument/2006/relationships/slideLayout" Target="../slideLayouts/slideLayout32.xml"/><Relationship Id="rId4" Type="http://schemas.openxmlformats.org/officeDocument/2006/relationships/hyperlink" Target="http://www.ricochetsonore.fr/actus/365/dis-moi-cque-tecoutes-ehpad-le-petit-trianon"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givmed.org/en/" TargetMode="External"/><Relationship Id="rId1" Type="http://schemas.openxmlformats.org/officeDocument/2006/relationships/slideLayout" Target="../slideLayouts/slideLayout32.xml"/></Relationships>
</file>

<file path=ppt/slides/_rels/slide83.xml.rels><?xml version="1.0" encoding="UTF-8" standalone="yes"?>
<Relationships xmlns="http://schemas.openxmlformats.org/package/2006/relationships"><Relationship Id="rId3" Type="http://schemas.openxmlformats.org/officeDocument/2006/relationships/hyperlink" Target="https://www.rosactive.org/" TargetMode="External"/><Relationship Id="rId2" Type="http://schemas.openxmlformats.org/officeDocument/2006/relationships/image" Target="../media/image78.png"/><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3" Type="http://schemas.openxmlformats.org/officeDocument/2006/relationships/hyperlink" Target="https://www.springsp.org/" TargetMode="External"/><Relationship Id="rId2" Type="http://schemas.openxmlformats.org/officeDocument/2006/relationships/image" Target="../media/image79.jpeg"/><Relationship Id="rId1" Type="http://schemas.openxmlformats.org/officeDocument/2006/relationships/slideLayout" Target="../slideLayouts/slideLayout33.xml"/><Relationship Id="rId4" Type="http://schemas.openxmlformats.org/officeDocument/2006/relationships/hyperlink" Target="https://youtu.be/UwlgfSz_CDw"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clare_cic.org/" TargetMode="External"/><Relationship Id="rId1" Type="http://schemas.openxmlformats.org/officeDocument/2006/relationships/slideLayout" Target="../slideLayouts/slideLayout33.xml"/><Relationship Id="rId4" Type="http://schemas.openxmlformats.org/officeDocument/2006/relationships/image" Target="../media/image81.png"/></Relationships>
</file>

<file path=ppt/slides/_rels/slide86.xml.rels><?xml version="1.0" encoding="UTF-8" standalone="yes"?>
<Relationships xmlns="http://schemas.openxmlformats.org/package/2006/relationships"><Relationship Id="rId3" Type="http://schemas.openxmlformats.org/officeDocument/2006/relationships/hyperlink" Target="https://www.fundaciontas.org/" TargetMode="External"/><Relationship Id="rId7" Type="http://schemas.openxmlformats.org/officeDocument/2006/relationships/image" Target="../media/image210.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7.xml.rels><?xml version="1.0" encoding="UTF-8" standalone="yes"?>
<Relationships xmlns="http://schemas.openxmlformats.org/package/2006/relationships"><Relationship Id="rId3" Type="http://schemas.openxmlformats.org/officeDocument/2006/relationships/hyperlink" Target="https://change-of-view.eu/" TargetMode="External"/><Relationship Id="rId2" Type="http://schemas.openxmlformats.org/officeDocument/2006/relationships/image" Target="../media/image85.jpeg"/><Relationship Id="rId1" Type="http://schemas.openxmlformats.org/officeDocument/2006/relationships/slideLayout" Target="../slideLayouts/slideLayout33.xml"/><Relationship Id="rId6" Type="http://schemas.openxmlformats.org/officeDocument/2006/relationships/image" Target="../media/image86.jpeg"/><Relationship Id="rId5" Type="http://schemas.openxmlformats.org/officeDocument/2006/relationships/hyperlink" Target="https://www.facebook.com/ChangeOfView.Erasmus/" TargetMode="External"/><Relationship Id="rId4" Type="http://schemas.openxmlformats.org/officeDocument/2006/relationships/hyperlink" Target="https://culture-sante-aquitaine.com/le-laboratoire/nos-projets/change-of-view/"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newscoop.com/culture-vitamins-powerful-medicine-for-mental-health/" TargetMode="External"/><Relationship Id="rId2" Type="http://schemas.openxmlformats.org/officeDocument/2006/relationships/image" Target="../media/image87.jpeg"/><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8.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89.png"/></Relationships>
</file>

<file path=ppt/slides/_rels/slide91.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0.xml"/></Relationships>
</file>

<file path=ppt/slides/_rels/slide9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95.jpe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503977" y="4798744"/>
            <a:ext cx="10025477" cy="992499"/>
          </a:xfrm>
        </p:spPr>
        <p:txBody>
          <a:bodyPr/>
          <a:lstStyle/>
          <a:p>
            <a:r>
              <a:rPr lang="en-US" dirty="0"/>
              <a:t>Social prescribing Training Course for Health &amp; Care Professionals</a:t>
            </a: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62708" y="1091821"/>
            <a:ext cx="10049712" cy="5353046"/>
          </a:xfrm>
        </p:spPr>
        <p:txBody>
          <a:bodyPr numCol="2">
            <a:normAutofit fontScale="55000" lnSpcReduction="20000"/>
          </a:bodyPr>
          <a:lstStyle/>
          <a:p>
            <a:pPr eaLnBrk="1" fontAlgn="auto" hangingPunct="1">
              <a:lnSpc>
                <a:spcPct val="150000"/>
              </a:lnSpc>
              <a:spcBef>
                <a:spcPts val="0"/>
              </a:spcBef>
              <a:spcAft>
                <a:spcPts val="0"/>
              </a:spcAft>
              <a:defRPr/>
            </a:pPr>
            <a:r>
              <a:rPr lang="en-GB" sz="3300" b="1" dirty="0">
                <a:latin typeface="Josefin Sans" pitchFamily="2" charset="0"/>
                <a:ea typeface="Calibri" panose="020F0502020204030204" pitchFamily="34" charset="0"/>
                <a:cs typeface="Calibri" panose="020F0502020204030204" pitchFamily="34" charset="0"/>
              </a:rPr>
              <a:t>The Activate Partnership</a:t>
            </a:r>
          </a:p>
          <a:p>
            <a:pPr eaLnBrk="1" fontAlgn="auto" hangingPunct="1">
              <a:lnSpc>
                <a:spcPct val="150000"/>
              </a:lnSpc>
              <a:spcBef>
                <a:spcPts val="0"/>
              </a:spcBef>
              <a:spcAft>
                <a:spcPts val="0"/>
              </a:spcAft>
              <a:defRPr/>
            </a:pPr>
            <a:endParaRPr lang="en-GB" sz="1700" b="1"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700" b="1"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n-GB" sz="2500" dirty="0">
                <a:latin typeface="Josefin Sans" pitchFamily="2" charset="0"/>
                <a:ea typeface="Calibri" panose="020F0502020204030204" pitchFamily="34" charset="0"/>
                <a:cs typeface="Calibri" panose="020F0502020204030204" pitchFamily="34" charset="0"/>
              </a:rPr>
              <a:t>The Activate Partnership brings together a range of organisations across Europe to devise a range of tools to provide a person-centred approach to health-care through our Mind Yourself Now Guide to Health Literacy. </a:t>
            </a: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n-GB" sz="2500" dirty="0">
                <a:latin typeface="Josefin Sans" pitchFamily="2" charset="0"/>
                <a:ea typeface="Calibri" panose="020F0502020204030204" pitchFamily="34" charset="0"/>
                <a:cs typeface="Calibri" panose="020F0502020204030204" pitchFamily="34" charset="0"/>
              </a:rPr>
              <a:t>In addition to assist the community care organisations who identify and provide the required supports through the Compendium of Social Prescribing Projects. Following on is the Social Prescribing Training Course for health and care professionals who can assess need and prescribe a social engagement solution. </a:t>
            </a: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n-GB" sz="2500" dirty="0">
                <a:latin typeface="Josefin Sans" pitchFamily="2" charset="0"/>
                <a:ea typeface="Calibri" panose="020F0502020204030204" pitchFamily="34" charset="0"/>
                <a:cs typeface="Calibri" panose="020F0502020204030204" pitchFamily="34" charset="0"/>
              </a:rPr>
              <a:t>The Introduction to Social Prescribing Course for Social</a:t>
            </a:r>
          </a:p>
          <a:p>
            <a:pPr eaLnBrk="1" fontAlgn="auto" hangingPunct="1">
              <a:lnSpc>
                <a:spcPct val="160000"/>
              </a:lnSpc>
              <a:spcBef>
                <a:spcPts val="0"/>
              </a:spcBef>
              <a:spcAft>
                <a:spcPts val="0"/>
              </a:spcAft>
              <a:defRPr/>
            </a:pPr>
            <a:r>
              <a:rPr lang="en-GB" sz="2500" dirty="0">
                <a:latin typeface="Josefin Sans" pitchFamily="2" charset="0"/>
                <a:ea typeface="Calibri" panose="020F0502020204030204" pitchFamily="34" charset="0"/>
                <a:cs typeface="Calibri" panose="020F0502020204030204" pitchFamily="34" charset="0"/>
              </a:rPr>
              <a:t>&amp; Cultural Service educators seeks to </a:t>
            </a:r>
            <a:r>
              <a:rPr lang="en-GB" sz="2500" dirty="0">
                <a:latin typeface="Josefin Sans" pitchFamily="2" charset="0"/>
                <a:ea typeface="Calibri" panose="020F0502020204030204" pitchFamily="34" charset="0"/>
                <a:cs typeface="Times New Roman" panose="02020603050405020304" pitchFamily="18" charset="0"/>
              </a:rPr>
              <a:t>c</a:t>
            </a:r>
            <a:r>
              <a:rPr lang="en-GB" sz="2500" dirty="0">
                <a:effectLst/>
                <a:latin typeface="Josefin Sans" pitchFamily="2" charset="0"/>
                <a:ea typeface="Calibri" panose="020F0502020204030204" pitchFamily="34" charset="0"/>
                <a:cs typeface="Times New Roman" panose="02020603050405020304" pitchFamily="18" charset="0"/>
              </a:rPr>
              <a:t>onnect the arts, culture &amp; health sectors in a meaningful way.</a:t>
            </a: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n-GB" sz="2500" dirty="0">
                <a:effectLst/>
                <a:latin typeface="Josefin Sans" pitchFamily="2" charset="0"/>
                <a:ea typeface="Calibri" panose="020F0502020204030204" pitchFamily="34" charset="0"/>
                <a:cs typeface="Calibri" panose="020F0502020204030204" pitchFamily="34" charset="0"/>
              </a:rPr>
              <a:t>The Social Prescribing Training Programme/OERs for Health and Care Professionals is INNOVATIVE because it is the first pan-European resource to be created on this topic. Importantly, it introduces the topic from an adult learner perspective which is key to the ease of its adoption and use for health and care professionals. </a:t>
            </a: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n-GB" sz="2500" dirty="0">
                <a:latin typeface="Josefin Sans" pitchFamily="2" charset="0"/>
                <a:ea typeface="Calibri" panose="020F0502020204030204" pitchFamily="34" charset="0"/>
                <a:cs typeface="Calibri" panose="020F0502020204030204" pitchFamily="34" charset="0"/>
              </a:rPr>
              <a:t>It is also innovative in its approach., by introducing a new training topic to the career-long professional learning of health and care professionals, it also strives to improve their ability as informal adult educators delivering health and wellbeing knowledge in clinical and health environments.</a:t>
            </a:r>
            <a:endParaRPr lang="en-GB" sz="25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6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25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13134"/>
            <a:ext cx="10512420" cy="815166"/>
          </a:xfrm>
        </p:spPr>
        <p:txBody>
          <a:bodyPr/>
          <a:lstStyle/>
          <a:p>
            <a:pPr algn="ctr"/>
            <a:r>
              <a:rPr lang="en-US" dirty="0">
                <a:effectLst>
                  <a:outerShdw blurRad="38100" dist="38100" dir="2700000" algn="tl">
                    <a:srgbClr val="000000">
                      <a:alpha val="43137"/>
                    </a:srgbClr>
                  </a:outerShdw>
                </a:effectLst>
              </a:rPr>
              <a:t>About us</a:t>
            </a:r>
          </a:p>
        </p:txBody>
      </p:sp>
      <p:pic>
        <p:nvPicPr>
          <p:cNvPr id="6" name="Picture 5" descr="Text, logo&#10;&#10;Description automatically generated">
            <a:extLst>
              <a:ext uri="{FF2B5EF4-FFF2-40B4-BE49-F238E27FC236}">
                <a16:creationId xmlns:a16="http://schemas.microsoft.com/office/drawing/2014/main" id="{7C1323CA-A5FC-F6B0-4550-71E271F02D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0479" y="5153881"/>
            <a:ext cx="1947333" cy="1224596"/>
          </a:xfrm>
          <a:prstGeom prst="rect">
            <a:avLst/>
          </a:prstGeom>
        </p:spPr>
      </p:pic>
    </p:spTree>
    <p:extLst>
      <p:ext uri="{BB962C8B-B14F-4D97-AF65-F5344CB8AC3E}">
        <p14:creationId xmlns:p14="http://schemas.microsoft.com/office/powerpoint/2010/main" val="4851239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783771" y="0"/>
            <a:ext cx="13745028" cy="1290761"/>
          </a:xfrm>
        </p:spPr>
        <p:txBody>
          <a:bodyPr>
            <a:noAutofit/>
          </a:bodyPr>
          <a:lstStyle/>
          <a:p>
            <a:pPr>
              <a:lnSpc>
                <a:spcPct val="170000"/>
              </a:lnSpc>
            </a:pPr>
            <a:r>
              <a:rPr lang="en-US" sz="1800" dirty="0">
                <a:latin typeface="Josefin Sans" pitchFamily="2" charset="0"/>
              </a:rPr>
              <a:t>Topic 2: Improving your ability to deliver adult and community learning</a:t>
            </a:r>
            <a:br>
              <a:rPr lang="en-US" sz="1800" dirty="0">
                <a:latin typeface="Josefin Sans" pitchFamily="2" charset="0"/>
              </a:rPr>
            </a:br>
            <a:r>
              <a:rPr lang="en-US" sz="1800" dirty="0">
                <a:latin typeface="Josefin Sans" pitchFamily="2" charset="0"/>
              </a:rPr>
              <a:t>MODULES </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311818" y="2985247"/>
            <a:ext cx="1678472" cy="2213957"/>
          </a:xfrm>
        </p:spPr>
        <p:txBody>
          <a:bodyPr>
            <a:noAutofit/>
          </a:bodyPr>
          <a:lstStyle/>
          <a:p>
            <a:pPr algn="ctr">
              <a:lnSpc>
                <a:spcPct val="170000"/>
              </a:lnSpc>
            </a:pPr>
            <a:r>
              <a:rPr lang="en-GB" sz="1400" b="1" dirty="0">
                <a:effectLst/>
                <a:latin typeface="Josefin Sans" pitchFamily="2" charset="0"/>
                <a:ea typeface="Calibri" panose="020F0502020204030204" pitchFamily="34" charset="0"/>
                <a:cs typeface="Times New Roman" panose="02020603050405020304" pitchFamily="18" charset="0"/>
              </a:rPr>
              <a:t>Role of Health and Care Professional in Adult and Community learning</a:t>
            </a:r>
            <a:r>
              <a:rPr lang="en-US" sz="1300" b="1" dirty="0">
                <a:effectLst/>
                <a:latin typeface="Josefin Sans" pitchFamily="2" charset="0"/>
                <a:ea typeface="Calibri" panose="020F0502020204030204" pitchFamily="34" charset="0"/>
                <a:cs typeface="Times New Roman" panose="02020603050405020304" pitchFamily="18" charset="0"/>
              </a:rPr>
              <a:t>.</a:t>
            </a:r>
            <a:endParaRPr lang="en-US" sz="1300" dirty="0">
              <a:latin typeface="Josefin Sans" pitchFamily="2" charset="0"/>
            </a:endParaRP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3851377" y="3317429"/>
            <a:ext cx="1604905" cy="1881774"/>
          </a:xfrm>
        </p:spPr>
        <p:txBody>
          <a:bodyPr/>
          <a:lstStyle/>
          <a:p>
            <a:pPr algn="ctr">
              <a:lnSpc>
                <a:spcPct val="150000"/>
              </a:lnSpc>
            </a:pPr>
            <a:r>
              <a:rPr lang="en-GB" sz="1600" b="1" dirty="0">
                <a:effectLst/>
                <a:latin typeface="Josefin Sans" pitchFamily="2" charset="0"/>
                <a:ea typeface="Calibri" panose="020F0502020204030204" pitchFamily="34" charset="0"/>
                <a:cs typeface="Times New Roman" panose="02020603050405020304" pitchFamily="18" charset="0"/>
              </a:rPr>
              <a:t>7 skills of Adult Educators </a:t>
            </a:r>
            <a:endParaRPr lang="en-US" sz="1600" dirty="0">
              <a:latin typeface="Josefin Sans" pitchFamily="2" charset="0"/>
            </a:endParaRP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431729" y="3317429"/>
            <a:ext cx="1962763" cy="1957487"/>
          </a:xfrm>
        </p:spPr>
        <p:txBody>
          <a:bodyPr/>
          <a:lstStyle/>
          <a:p>
            <a:pPr algn="ctr">
              <a:lnSpc>
                <a:spcPct val="150000"/>
              </a:lnSpc>
            </a:pPr>
            <a:r>
              <a:rPr lang="en-GB" sz="1600" b="1" dirty="0">
                <a:solidFill>
                  <a:srgbClr val="000000"/>
                </a:solidFill>
                <a:effectLst/>
                <a:latin typeface="Josefin Sans" pitchFamily="2" charset="0"/>
                <a:ea typeface="Calibri" panose="020F0502020204030204" pitchFamily="34" charset="0"/>
              </a:rPr>
              <a:t>Advanced Communication Skills</a:t>
            </a:r>
            <a:endParaRPr lang="en-US" sz="1600" dirty="0">
              <a:latin typeface="Josefin Sans" pitchFamily="2" charset="0"/>
            </a:endParaRPr>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052777" y="3428999"/>
            <a:ext cx="1604905" cy="1845917"/>
          </a:xfrm>
        </p:spPr>
        <p:txBody>
          <a:bodyPr/>
          <a:lstStyle/>
          <a:p>
            <a:pPr algn="ctr">
              <a:lnSpc>
                <a:spcPct val="150000"/>
              </a:lnSpc>
            </a:pPr>
            <a:r>
              <a:rPr lang="en-GB" sz="1600" b="1" dirty="0">
                <a:solidFill>
                  <a:srgbClr val="000000"/>
                </a:solidFill>
                <a:effectLst/>
                <a:latin typeface="Josefin Sans" pitchFamily="2" charset="0"/>
                <a:ea typeface="Calibri" panose="020F0502020204030204" pitchFamily="34" charset="0"/>
              </a:rPr>
              <a:t>Health</a:t>
            </a:r>
          </a:p>
          <a:p>
            <a:pPr algn="ctr">
              <a:lnSpc>
                <a:spcPct val="150000"/>
              </a:lnSpc>
            </a:pPr>
            <a:r>
              <a:rPr lang="en-GB" sz="1600" b="1" dirty="0">
                <a:solidFill>
                  <a:srgbClr val="000000"/>
                </a:solidFill>
                <a:effectLst/>
                <a:latin typeface="Josefin Sans" pitchFamily="2" charset="0"/>
                <a:ea typeface="Calibri" panose="020F0502020204030204" pitchFamily="34" charset="0"/>
              </a:rPr>
              <a:t>Literacy</a:t>
            </a:r>
            <a:endParaRPr lang="en-US" sz="1600" dirty="0">
              <a:latin typeface="Josefin Sans" pitchFamily="2" charset="0"/>
            </a:endParaRPr>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a:xfrm>
            <a:off x="1769950" y="1801186"/>
            <a:ext cx="584381" cy="930105"/>
          </a:xfrm>
        </p:spPr>
        <p:txBody>
          <a:bodyPr/>
          <a:lstStyle/>
          <a:p>
            <a:r>
              <a:rPr lang="en-US" dirty="0">
                <a:solidFill>
                  <a:srgbClr val="FFC652"/>
                </a:solidFill>
                <a:latin typeface="Josefin Sans" pitchFamily="2" charset="0"/>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a:xfrm>
            <a:off x="4361638" y="1801186"/>
            <a:ext cx="584381" cy="930105"/>
          </a:xfrm>
        </p:spPr>
        <p:txBody>
          <a:bodyPr/>
          <a:lstStyle/>
          <a:p>
            <a:r>
              <a:rPr lang="en-US" dirty="0">
                <a:solidFill>
                  <a:srgbClr val="FFC652"/>
                </a:solidFill>
                <a:latin typeface="Josefin Sans" pitchFamily="2" charset="0"/>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a:xfrm>
            <a:off x="6863491" y="1847363"/>
            <a:ext cx="584381" cy="930105"/>
          </a:xfrm>
        </p:spPr>
        <p:txBody>
          <a:bodyPr/>
          <a:lstStyle/>
          <a:p>
            <a:r>
              <a:rPr lang="en-US" dirty="0">
                <a:solidFill>
                  <a:srgbClr val="FFC652"/>
                </a:solidFill>
                <a:latin typeface="Josefin Sans" pitchFamily="2" charset="0"/>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a:xfrm>
            <a:off x="9455179" y="1801185"/>
            <a:ext cx="584381" cy="825901"/>
          </a:xfrm>
        </p:spPr>
        <p:txBody>
          <a:bodyPr/>
          <a:lstStyle/>
          <a:p>
            <a:r>
              <a:rPr lang="en-US" dirty="0">
                <a:solidFill>
                  <a:srgbClr val="FFC652"/>
                </a:solidFill>
                <a:latin typeface="Josefin Sans" pitchFamily="2" charset="0"/>
              </a:rPr>
              <a:t>4</a:t>
            </a:r>
          </a:p>
        </p:txBody>
      </p:sp>
    </p:spTree>
    <p:extLst>
      <p:ext uri="{BB962C8B-B14F-4D97-AF65-F5344CB8AC3E}">
        <p14:creationId xmlns:p14="http://schemas.microsoft.com/office/powerpoint/2010/main" val="313655929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959370" y="1890704"/>
            <a:ext cx="7876019" cy="2291552"/>
          </a:xfrm>
        </p:spPr>
        <p:txBody>
          <a:bodyPr>
            <a:normAutofit fontScale="77500" lnSpcReduction="20000"/>
          </a:bodyPr>
          <a:lstStyle/>
          <a:p>
            <a:endParaRPr lang="en-US" dirty="0"/>
          </a:p>
          <a:p>
            <a:pPr algn="ctr">
              <a:lnSpc>
                <a:spcPct val="150000"/>
              </a:lnSpc>
            </a:pPr>
            <a:r>
              <a:rPr lang="en-US" dirty="0"/>
              <a:t> </a:t>
            </a:r>
            <a:r>
              <a:rPr lang="en-US" sz="3600" dirty="0"/>
              <a:t>The role of the Health &amp; Care Professional in</a:t>
            </a:r>
          </a:p>
          <a:p>
            <a:pPr algn="ctr">
              <a:lnSpc>
                <a:spcPct val="150000"/>
              </a:lnSpc>
            </a:pPr>
            <a:r>
              <a:rPr lang="en-US" sz="3600" dirty="0"/>
              <a:t>Adult &amp; Community Learning </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Topic 2 Module 1</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4250" y="1331259"/>
            <a:ext cx="6018102" cy="5374189"/>
          </a:xfrm>
          <a:prstGeom prst="rect">
            <a:avLst/>
          </a:prstGeom>
        </p:spPr>
      </p:pic>
    </p:spTree>
    <p:extLst>
      <p:ext uri="{BB962C8B-B14F-4D97-AF65-F5344CB8AC3E}">
        <p14:creationId xmlns:p14="http://schemas.microsoft.com/office/powerpoint/2010/main" val="53874194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71F7DC-70E1-49B2-A625-3E5A1CE220BC}"/>
              </a:ext>
            </a:extLst>
          </p:cNvPr>
          <p:cNvSpPr>
            <a:spLocks noGrp="1"/>
          </p:cNvSpPr>
          <p:nvPr>
            <p:ph type="body" sz="quarter" idx="17"/>
          </p:nvPr>
        </p:nvSpPr>
        <p:spPr>
          <a:xfrm>
            <a:off x="210564" y="391887"/>
            <a:ext cx="11546007" cy="682170"/>
          </a:xfrm>
        </p:spPr>
        <p:txBody>
          <a:bodyPr>
            <a:normAutofit fontScale="25000" lnSpcReduction="20000"/>
          </a:bodyPr>
          <a:lstStyle/>
          <a:p>
            <a:pPr algn="ctr">
              <a:lnSpc>
                <a:spcPct val="170000"/>
              </a:lnSpc>
            </a:pPr>
            <a:r>
              <a:rPr lang="en-US" sz="112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Module 1 : Improve understanding of the multi-functional role undertaken by Health &amp; Care Professionals</a:t>
            </a:r>
          </a:p>
          <a:p>
            <a:endParaRPr lang="en-US" dirty="0"/>
          </a:p>
        </p:txBody>
      </p:sp>
      <p:sp>
        <p:nvSpPr>
          <p:cNvPr id="4" name="TextBox 3">
            <a:extLst>
              <a:ext uri="{FF2B5EF4-FFF2-40B4-BE49-F238E27FC236}">
                <a16:creationId xmlns:a16="http://schemas.microsoft.com/office/drawing/2014/main" id="{46D191A1-11E9-478A-A535-B41674F58265}"/>
              </a:ext>
            </a:extLst>
          </p:cNvPr>
          <p:cNvSpPr txBox="1"/>
          <p:nvPr/>
        </p:nvSpPr>
        <p:spPr>
          <a:xfrm>
            <a:off x="681958" y="1074057"/>
            <a:ext cx="11299478" cy="5523307"/>
          </a:xfrm>
          <a:prstGeom prst="rect">
            <a:avLst/>
          </a:prstGeom>
          <a:noFill/>
        </p:spPr>
        <p:txBody>
          <a:bodyPr wrap="square" rtlCol="0">
            <a:spAutoFit/>
          </a:bodyPr>
          <a:lstStyle/>
          <a:p>
            <a:pPr>
              <a:lnSpc>
                <a:spcPct val="200000"/>
              </a:lnSpc>
              <a:spcAft>
                <a:spcPts val="800"/>
              </a:spcAft>
            </a:pPr>
            <a:r>
              <a:rPr lang="en-US" sz="1500" dirty="0">
                <a:effectLst/>
                <a:latin typeface="Josefin Sans" pitchFamily="2" charset="0"/>
                <a:ea typeface="Calibri" panose="020F0502020204030204" pitchFamily="34" charset="0"/>
                <a:cs typeface="Calibri" panose="020F0502020204030204" pitchFamily="34" charset="0"/>
              </a:rPr>
              <a:t>These open educational resources are designed to upskill </a:t>
            </a:r>
            <a:r>
              <a:rPr lang="en-US" sz="1500" dirty="0">
                <a:latin typeface="Josefin Sans" pitchFamily="2" charset="0"/>
                <a:ea typeface="Calibri" panose="020F0502020204030204" pitchFamily="34" charset="0"/>
                <a:cs typeface="Calibri" panose="020F0502020204030204" pitchFamily="34" charset="0"/>
              </a:rPr>
              <a:t>p</a:t>
            </a:r>
            <a:r>
              <a:rPr lang="en-US" sz="1500" dirty="0">
                <a:effectLst/>
                <a:latin typeface="Josefin Sans" pitchFamily="2" charset="0"/>
                <a:ea typeface="Calibri" panose="020F0502020204030204" pitchFamily="34" charset="0"/>
                <a:cs typeface="Calibri" panose="020F0502020204030204" pitchFamily="34" charset="0"/>
              </a:rPr>
              <a:t>rofessionals in their role which is multi-functional as: </a:t>
            </a:r>
            <a:endParaRPr lang="en-US" sz="15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r>
              <a:rPr lang="en-US" sz="1500" dirty="0">
                <a:effectLst/>
                <a:latin typeface="Josefin Sans" pitchFamily="2" charset="0"/>
                <a:ea typeface="Calibri" panose="020F0502020204030204" pitchFamily="34" charset="0"/>
                <a:cs typeface="Calibri" panose="020F0502020204030204" pitchFamily="34" charset="0"/>
              </a:rPr>
              <a:t>1) Social prescribers, who assess the needs of individual service users (either alone or in conjunction with others) and prescribes a non-medical social engagement solution. </a:t>
            </a:r>
            <a:endParaRPr lang="en-US" sz="15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r>
              <a:rPr lang="en-US" sz="1500" dirty="0">
                <a:effectLst/>
                <a:latin typeface="Josefin Sans" pitchFamily="2" charset="0"/>
                <a:ea typeface="Calibri" panose="020F0502020204030204" pitchFamily="34" charset="0"/>
                <a:cs typeface="Calibri" panose="020F0502020204030204" pitchFamily="34" charset="0"/>
              </a:rPr>
              <a:t>2) Adult educators who guide their adult learners through an informal community learning process encouraging them to engage in positive, self-care social, cultural and community activities for their health and wellbeing.</a:t>
            </a:r>
            <a:endParaRPr lang="en-US" sz="1500" dirty="0">
              <a:effectLst/>
              <a:latin typeface="Josefin Sans" pitchFamily="2" charset="0"/>
              <a:ea typeface="Calibri" panose="020F0502020204030204" pitchFamily="34" charset="0"/>
              <a:cs typeface="Arial" panose="020B0604020202020204" pitchFamily="34" charset="0"/>
            </a:endParaRPr>
          </a:p>
          <a:p>
            <a:pPr>
              <a:lnSpc>
                <a:spcPct val="200000"/>
              </a:lnSpc>
              <a:spcAft>
                <a:spcPts val="800"/>
              </a:spcAft>
            </a:pPr>
            <a:endParaRPr lang="en-US" sz="1500" dirty="0">
              <a:effectLst/>
              <a:latin typeface="Josefin Sans" pitchFamily="2" charset="0"/>
              <a:ea typeface="Calibri" panose="020F0502020204030204" pitchFamily="34" charset="0"/>
              <a:cs typeface="Calibri" panose="020F0502020204030204" pitchFamily="34" charset="0"/>
            </a:endParaRPr>
          </a:p>
          <a:p>
            <a:pPr>
              <a:lnSpc>
                <a:spcPct val="200000"/>
              </a:lnSpc>
              <a:spcAft>
                <a:spcPts val="800"/>
              </a:spcAft>
            </a:pPr>
            <a:r>
              <a:rPr lang="en-US" sz="1500" dirty="0">
                <a:effectLst/>
                <a:latin typeface="Josefin Sans" pitchFamily="2" charset="0"/>
                <a:ea typeface="Calibri" panose="020F0502020204030204" pitchFamily="34" charset="0"/>
                <a:cs typeface="Calibri" panose="020F0502020204030204" pitchFamily="34" charset="0"/>
              </a:rPr>
              <a:t>The Social Prescribing Training Programme/Open Educational Resources for Health and Care Professionals is INNOVATIVE because it is the first pan-European resource to be created on this topic. Importantly, it introduces the topic from an adult learner perspective which is facilities its adoption and use for professionals. The </a:t>
            </a:r>
            <a:r>
              <a:rPr lang="en-US" sz="1500" dirty="0">
                <a:latin typeface="Josefin Sans" pitchFamily="2" charset="0"/>
                <a:ea typeface="Calibri" panose="020F0502020204030204" pitchFamily="34" charset="0"/>
                <a:cs typeface="Calibri" panose="020F0502020204030204" pitchFamily="34" charset="0"/>
              </a:rPr>
              <a:t>c</a:t>
            </a:r>
            <a:r>
              <a:rPr lang="en-US" sz="1500" dirty="0">
                <a:effectLst/>
                <a:latin typeface="Josefin Sans" pitchFamily="2" charset="0"/>
                <a:ea typeface="Calibri" panose="020F0502020204030204" pitchFamily="34" charset="0"/>
                <a:cs typeface="Calibri" panose="020F0502020204030204" pitchFamily="34" charset="0"/>
              </a:rPr>
              <a:t>ourse </a:t>
            </a:r>
            <a:r>
              <a:rPr lang="en-US" sz="1500" dirty="0">
                <a:latin typeface="Josefin Sans" pitchFamily="2" charset="0"/>
                <a:ea typeface="Calibri" panose="020F0502020204030204" pitchFamily="34" charset="0"/>
                <a:cs typeface="Calibri" panose="020F0502020204030204" pitchFamily="34" charset="0"/>
              </a:rPr>
              <a:t>advances innovation as it </a:t>
            </a:r>
            <a:r>
              <a:rPr lang="en-US" sz="1500" dirty="0">
                <a:effectLst/>
                <a:latin typeface="Josefin Sans" pitchFamily="2" charset="0"/>
                <a:ea typeface="Calibri" panose="020F0502020204030204" pitchFamily="34" charset="0"/>
                <a:cs typeface="Calibri" panose="020F0502020204030204" pitchFamily="34" charset="0"/>
              </a:rPr>
              <a:t>introduces a new training topic to the professional learning of, but it also strives to improve their ability as informal adult educators delivering health and wellbeing knowledge in clinical and health environments.</a:t>
            </a:r>
          </a:p>
        </p:txBody>
      </p:sp>
    </p:spTree>
    <p:extLst>
      <p:ext uri="{BB962C8B-B14F-4D97-AF65-F5344CB8AC3E}">
        <p14:creationId xmlns:p14="http://schemas.microsoft.com/office/powerpoint/2010/main" val="14967863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7BE376-323D-4809-8556-81490195BFDB}"/>
              </a:ext>
            </a:extLst>
          </p:cNvPr>
          <p:cNvSpPr>
            <a:spLocks noGrp="1"/>
          </p:cNvSpPr>
          <p:nvPr>
            <p:ph type="body" sz="quarter" idx="16"/>
          </p:nvPr>
        </p:nvSpPr>
        <p:spPr>
          <a:xfrm>
            <a:off x="980480" y="907142"/>
            <a:ext cx="9883757" cy="5829833"/>
          </a:xfrm>
        </p:spPr>
        <p:txBody>
          <a:bodyPr numCol="2">
            <a:normAutofit fontScale="25000" lnSpcReduction="20000"/>
          </a:bodyPr>
          <a:lstStyle/>
          <a:p>
            <a:pPr eaLnBrk="1" fontAlgn="auto" hangingPunct="1">
              <a:lnSpc>
                <a:spcPct val="100000"/>
              </a:lnSpc>
              <a:spcBef>
                <a:spcPts val="0"/>
              </a:spcBef>
              <a:spcAft>
                <a:spcPts val="0"/>
              </a:spcAft>
              <a:defRPr/>
            </a:pPr>
            <a:endParaRPr lang="en-US" sz="12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00000"/>
              </a:lnSpc>
              <a:spcBef>
                <a:spcPts val="0"/>
              </a:spcBef>
              <a:spcAft>
                <a:spcPts val="0"/>
              </a:spcAft>
              <a:defRPr/>
            </a:pPr>
            <a:endParaRPr lang="en-US" sz="1200" dirty="0">
              <a:latin typeface="Josefin Sans" pitchFamily="2" charset="0"/>
              <a:ea typeface="Calibri" panose="020F0502020204030204" pitchFamily="34" charset="0"/>
              <a:cs typeface="Calibri" panose="020F0502020204030204" pitchFamily="34" charset="0"/>
            </a:endParaRPr>
          </a:p>
          <a:p>
            <a:pPr eaLnBrk="1" fontAlgn="auto" hangingPunct="1">
              <a:lnSpc>
                <a:spcPct val="100000"/>
              </a:lnSpc>
              <a:spcBef>
                <a:spcPts val="0"/>
              </a:spcBef>
              <a:spcAft>
                <a:spcPts val="0"/>
              </a:spcAft>
              <a:defRPr/>
            </a:pPr>
            <a:endParaRPr lang="en-US" sz="12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US" sz="56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US" sz="5600" dirty="0">
                <a:effectLst/>
                <a:latin typeface="Josefin Sans" pitchFamily="2" charset="0"/>
                <a:ea typeface="Calibri" panose="020F0502020204030204" pitchFamily="34" charset="0"/>
                <a:cs typeface="Calibri" panose="020F0502020204030204" pitchFamily="34" charset="0"/>
              </a:rPr>
              <a:t>The Adult Education Teacher Competencies identify the core knowledge and skills expected of any adult education teacher/trainer. </a:t>
            </a:r>
            <a:r>
              <a:rPr lang="en-US" sz="5600" dirty="0">
                <a:latin typeface="Josefin Sans" pitchFamily="2" charset="0"/>
                <a:ea typeface="Calibri" panose="020F0502020204030204" pitchFamily="34" charset="0"/>
                <a:cs typeface="Calibri" panose="020F0502020204030204" pitchFamily="34" charset="0"/>
              </a:rPr>
              <a:t>H</a:t>
            </a:r>
            <a:r>
              <a:rPr lang="en-US" sz="5600" dirty="0">
                <a:effectLst/>
                <a:latin typeface="Josefin Sans" pitchFamily="2" charset="0"/>
                <a:ea typeface="Calibri" panose="020F0502020204030204" pitchFamily="34" charset="0"/>
                <a:cs typeface="Calibri" panose="020F0502020204030204" pitchFamily="34" charset="0"/>
              </a:rPr>
              <a:t>owever</a:t>
            </a:r>
            <a:r>
              <a:rPr lang="en-US" sz="5600" dirty="0">
                <a:latin typeface="Josefin Sans" pitchFamily="2" charset="0"/>
                <a:ea typeface="Calibri" panose="020F0502020204030204" pitchFamily="34" charset="0"/>
                <a:cs typeface="Calibri" panose="020F0502020204030204" pitchFamily="34" charset="0"/>
              </a:rPr>
              <a:t>, in this course for professionals the ACTIVATE project aims to take this one step further and consider the competencies through a health &amp; care lens which should enable their incorporation into working practice and ultimately improve outcomes for service users.  </a:t>
            </a:r>
          </a:p>
          <a:p>
            <a:pPr eaLnBrk="1" fontAlgn="auto" hangingPunct="1">
              <a:lnSpc>
                <a:spcPct val="170000"/>
              </a:lnSpc>
              <a:spcBef>
                <a:spcPts val="0"/>
              </a:spcBef>
              <a:spcAft>
                <a:spcPts val="0"/>
              </a:spcAft>
              <a:defRPr/>
            </a:pPr>
            <a:endParaRPr lang="en-US" sz="56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US" sz="5600" dirty="0">
                <a:latin typeface="Josefin Sans" pitchFamily="2" charset="0"/>
                <a:ea typeface="Calibri" panose="020F0502020204030204" pitchFamily="34" charset="0"/>
                <a:cs typeface="Calibri" panose="020F0502020204030204" pitchFamily="34" charset="0"/>
              </a:rPr>
              <a:t>To this end it will be clear that</a:t>
            </a:r>
            <a:r>
              <a:rPr lang="en-US" sz="5600" dirty="0">
                <a:effectLst/>
                <a:latin typeface="Josefin Sans" pitchFamily="2" charset="0"/>
                <a:ea typeface="Calibri" panose="020F0502020204030204" pitchFamily="34" charset="0"/>
                <a:cs typeface="Calibri" panose="020F0502020204030204" pitchFamily="34" charset="0"/>
              </a:rPr>
              <a:t> </a:t>
            </a:r>
            <a:r>
              <a:rPr lang="en-US" sz="5600" dirty="0">
                <a:latin typeface="Josefin Sans" pitchFamily="2" charset="0"/>
                <a:ea typeface="Calibri" panose="020F0502020204030204" pitchFamily="34" charset="0"/>
                <a:cs typeface="Calibri" panose="020F0502020204030204" pitchFamily="34" charset="0"/>
              </a:rPr>
              <a:t>t</a:t>
            </a:r>
            <a:r>
              <a:rPr lang="en-US" sz="5600" dirty="0">
                <a:effectLst/>
                <a:latin typeface="Josefin Sans" pitchFamily="2" charset="0"/>
                <a:ea typeface="Calibri" panose="020F0502020204030204" pitchFamily="34" charset="0"/>
                <a:cs typeface="Calibri" panose="020F0502020204030204" pitchFamily="34" charset="0"/>
              </a:rPr>
              <a:t>he </a:t>
            </a:r>
            <a:r>
              <a:rPr lang="en-US" sz="5600" dirty="0">
                <a:latin typeface="Josefin Sans" pitchFamily="2" charset="0"/>
                <a:ea typeface="Calibri" panose="020F0502020204030204" pitchFamily="34" charset="0"/>
                <a:cs typeface="Calibri" panose="020F0502020204030204" pitchFamily="34" charset="0"/>
              </a:rPr>
              <a:t>c</a:t>
            </a:r>
            <a:r>
              <a:rPr lang="en-US" sz="5600" dirty="0">
                <a:effectLst/>
                <a:latin typeface="Josefin Sans" pitchFamily="2" charset="0"/>
                <a:ea typeface="Calibri" panose="020F0502020204030204" pitchFamily="34" charset="0"/>
                <a:cs typeface="Calibri" panose="020F0502020204030204" pitchFamily="34" charset="0"/>
              </a:rPr>
              <a:t>ompetencies support effective teaching opportunities and practices and enhance learner outcomes for all adult learners. Moreover, the competencies can also assist instructional leaders, professional developers, and teacher </a:t>
            </a:r>
            <a:r>
              <a:rPr lang="en-US" sz="5600" dirty="0">
                <a:latin typeface="Josefin Sans" pitchFamily="2" charset="0"/>
                <a:ea typeface="Calibri" panose="020F0502020204030204" pitchFamily="34" charset="0"/>
                <a:cs typeface="Calibri" panose="020F0502020204030204" pitchFamily="34" charset="0"/>
              </a:rPr>
              <a:t>training facilities</a:t>
            </a:r>
            <a:r>
              <a:rPr lang="en-US" sz="5600" dirty="0">
                <a:effectLst/>
                <a:latin typeface="Josefin Sans" pitchFamily="2" charset="0"/>
                <a:ea typeface="Calibri" panose="020F0502020204030204" pitchFamily="34" charset="0"/>
                <a:cs typeface="Calibri" panose="020F0502020204030204" pitchFamily="34" charset="0"/>
              </a:rPr>
              <a:t> in planning professional learning for adult educators across a range of disciplines. </a:t>
            </a:r>
          </a:p>
          <a:p>
            <a:pPr eaLnBrk="1" fontAlgn="auto" hangingPunct="1">
              <a:lnSpc>
                <a:spcPct val="170000"/>
              </a:lnSpc>
              <a:spcBef>
                <a:spcPts val="0"/>
              </a:spcBef>
              <a:spcAft>
                <a:spcPts val="0"/>
              </a:spcAft>
              <a:defRPr/>
            </a:pPr>
            <a:endParaRPr lang="en-US" sz="5600" dirty="0">
              <a:solidFill>
                <a:srgbClr val="333333"/>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US" sz="5600" dirty="0">
              <a:solidFill>
                <a:srgbClr val="333333"/>
              </a:solidFill>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US" sz="5600" dirty="0">
                <a:solidFill>
                  <a:srgbClr val="333333"/>
                </a:solidFill>
                <a:effectLst/>
                <a:latin typeface="Josefin Sans" pitchFamily="2" charset="0"/>
                <a:ea typeface="Calibri" panose="020F0502020204030204" pitchFamily="34" charset="0"/>
                <a:cs typeface="Calibri" panose="020F0502020204030204" pitchFamily="34" charset="0"/>
              </a:rPr>
              <a:t>The Competencies are one response to the challenges and needs identified in recent surveys and reports on adult education. Not only do the competencies identify the knowledge and skills expected of any adult education teacher, but </a:t>
            </a:r>
            <a:r>
              <a:rPr lang="en-US" sz="5600" dirty="0">
                <a:solidFill>
                  <a:srgbClr val="333333"/>
                </a:solidFill>
                <a:latin typeface="Josefin Sans" pitchFamily="2" charset="0"/>
                <a:ea typeface="Calibri" panose="020F0502020204030204" pitchFamily="34" charset="0"/>
                <a:cs typeface="Calibri" panose="020F0502020204030204" pitchFamily="34" charset="0"/>
              </a:rPr>
              <a:t>t</a:t>
            </a:r>
            <a:r>
              <a:rPr lang="en-US" sz="5600" dirty="0">
                <a:solidFill>
                  <a:srgbClr val="333333"/>
                </a:solidFill>
                <a:effectLst/>
                <a:latin typeface="Josefin Sans" pitchFamily="2" charset="0"/>
                <a:ea typeface="Calibri" panose="020F0502020204030204" pitchFamily="34" charset="0"/>
                <a:cs typeface="Calibri" panose="020F0502020204030204" pitchFamily="34" charset="0"/>
              </a:rPr>
              <a:t>hey also offer a structured approach to determining these skills that adult educators </a:t>
            </a:r>
            <a:r>
              <a:rPr lang="en-US" sz="5600" dirty="0">
                <a:solidFill>
                  <a:srgbClr val="333333"/>
                </a:solidFill>
                <a:latin typeface="Josefin Sans" pitchFamily="2" charset="0"/>
                <a:ea typeface="Calibri" panose="020F0502020204030204" pitchFamily="34" charset="0"/>
                <a:cs typeface="Calibri" panose="020F0502020204030204" pitchFamily="34" charset="0"/>
              </a:rPr>
              <a:t>require alongside</a:t>
            </a:r>
            <a:r>
              <a:rPr lang="en-US" sz="5600" dirty="0">
                <a:solidFill>
                  <a:srgbClr val="333333"/>
                </a:solidFill>
                <a:effectLst/>
                <a:latin typeface="Josefin Sans" pitchFamily="2" charset="0"/>
                <a:ea typeface="Calibri" panose="020F0502020204030204" pitchFamily="34" charset="0"/>
                <a:cs typeface="Calibri" panose="020F0502020204030204" pitchFamily="34" charset="0"/>
              </a:rPr>
              <a:t> professional development activities. </a:t>
            </a:r>
          </a:p>
          <a:p>
            <a:pPr eaLnBrk="1" fontAlgn="auto" hangingPunct="1">
              <a:lnSpc>
                <a:spcPct val="170000"/>
              </a:lnSpc>
              <a:spcBef>
                <a:spcPts val="0"/>
              </a:spcBef>
              <a:spcAft>
                <a:spcPts val="0"/>
              </a:spcAft>
              <a:defRPr/>
            </a:pPr>
            <a:endParaRPr lang="en-US" sz="5600" dirty="0">
              <a:solidFill>
                <a:srgbClr val="333333"/>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US" sz="5600" dirty="0">
                <a:solidFill>
                  <a:srgbClr val="333333"/>
                </a:solidFill>
                <a:latin typeface="Josefin Sans" pitchFamily="2" charset="0"/>
                <a:ea typeface="Calibri" panose="020F0502020204030204" pitchFamily="34" charset="0"/>
                <a:cs typeface="Calibri" panose="020F0502020204030204" pitchFamily="34" charset="0"/>
              </a:rPr>
              <a:t>It is recognized that adult educators</a:t>
            </a:r>
            <a:r>
              <a:rPr lang="en-US" sz="5600" dirty="0">
                <a:solidFill>
                  <a:srgbClr val="333333"/>
                </a:solidFill>
                <a:effectLst/>
                <a:latin typeface="Josefin Sans" pitchFamily="2" charset="0"/>
                <a:ea typeface="Calibri" panose="020F0502020204030204" pitchFamily="34" charset="0"/>
                <a:cs typeface="Calibri" panose="020F0502020204030204" pitchFamily="34" charset="0"/>
              </a:rPr>
              <a:t> also need specific content knowledge and skills related to teaching/training in their particular field. There are content area standards, such as those developed by the TESOL International Association, that address specific content knowledge.</a:t>
            </a:r>
            <a:endParaRPr lang="en-US" sz="5600" dirty="0">
              <a:effectLst/>
              <a:latin typeface="Josefin Sans" pitchFamily="2" charset="0"/>
              <a:ea typeface="Calibri" panose="020F0502020204030204" pitchFamily="34" charset="0"/>
              <a:cs typeface="Arial" panose="020B0604020202020204" pitchFamily="34" charset="0"/>
            </a:endParaRPr>
          </a:p>
          <a:p>
            <a:pPr marL="285750" indent="-285750" eaLnBrk="1" fontAlgn="auto" hangingPunct="1">
              <a:lnSpc>
                <a:spcPct val="170000"/>
              </a:lnSpc>
              <a:spcBef>
                <a:spcPts val="0"/>
              </a:spcBef>
              <a:spcAft>
                <a:spcPts val="0"/>
              </a:spcAft>
              <a:buFont typeface="Arial" panose="020B0604020202020204" pitchFamily="34" charset="0"/>
              <a:buChar char="•"/>
              <a:defRPr/>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9E4B420E-581B-4784-8657-523953C64B51}"/>
              </a:ext>
            </a:extLst>
          </p:cNvPr>
          <p:cNvSpPr>
            <a:spLocks noGrp="1"/>
          </p:cNvSpPr>
          <p:nvPr>
            <p:ph type="body" sz="quarter" idx="17"/>
          </p:nvPr>
        </p:nvSpPr>
        <p:spPr>
          <a:xfrm>
            <a:off x="618461" y="609601"/>
            <a:ext cx="10512420" cy="595085"/>
          </a:xfrm>
        </p:spPr>
        <p:txBody>
          <a:bodyPr>
            <a:normAutofit fontScale="55000" lnSpcReduction="20000"/>
          </a:bodyPr>
          <a:lstStyle/>
          <a:p>
            <a:pPr algn="ctr"/>
            <a:r>
              <a:rPr lang="en-US" sz="58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The role of Adult Education concepts in the work of the Health &amp; Care Professional?</a:t>
            </a:r>
          </a:p>
        </p:txBody>
      </p:sp>
      <p:pic>
        <p:nvPicPr>
          <p:cNvPr id="4" name="Picture 3" descr="A picture containing text, vector graphics&#10;&#10;Description automatically generated">
            <a:extLst>
              <a:ext uri="{FF2B5EF4-FFF2-40B4-BE49-F238E27FC236}">
                <a16:creationId xmlns:a16="http://schemas.microsoft.com/office/drawing/2014/main" id="{0114DB8A-53AF-4C56-3EA8-8B02F43A145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35885" y="3614057"/>
            <a:ext cx="2946401" cy="3243943"/>
          </a:xfrm>
          <a:prstGeom prst="rect">
            <a:avLst/>
          </a:prstGeom>
        </p:spPr>
      </p:pic>
    </p:spTree>
    <p:extLst>
      <p:ext uri="{BB962C8B-B14F-4D97-AF65-F5344CB8AC3E}">
        <p14:creationId xmlns:p14="http://schemas.microsoft.com/office/powerpoint/2010/main" val="212577861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913A7CB-E9DC-46DF-A2BA-488E5A9E12B4}"/>
              </a:ext>
            </a:extLst>
          </p:cNvPr>
          <p:cNvSpPr>
            <a:spLocks noGrp="1"/>
          </p:cNvSpPr>
          <p:nvPr>
            <p:ph type="body" sz="quarter" idx="17"/>
          </p:nvPr>
        </p:nvSpPr>
        <p:spPr>
          <a:xfrm>
            <a:off x="618460" y="681519"/>
            <a:ext cx="10733749" cy="523167"/>
          </a:xfrm>
        </p:spPr>
        <p:txBody>
          <a:bodyPr>
            <a:normAutofit fontScale="55000" lnSpcReduction="20000"/>
          </a:bodyPr>
          <a:lstStyle/>
          <a:p>
            <a:pPr algn="ctr"/>
            <a:r>
              <a:rPr lang="en-US" sz="58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Why is it important to introduce Adult education Concepts within Health Care settings</a:t>
            </a:r>
            <a:r>
              <a:rPr lang="en-US" sz="5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a:t>
            </a:r>
          </a:p>
          <a:p>
            <a:endParaRPr lang="en-US" dirty="0"/>
          </a:p>
        </p:txBody>
      </p:sp>
      <p:sp>
        <p:nvSpPr>
          <p:cNvPr id="4" name="TextBox 3">
            <a:extLst>
              <a:ext uri="{FF2B5EF4-FFF2-40B4-BE49-F238E27FC236}">
                <a16:creationId xmlns:a16="http://schemas.microsoft.com/office/drawing/2014/main" id="{E2895FBB-E418-46AE-8AED-A240704498CC}"/>
              </a:ext>
            </a:extLst>
          </p:cNvPr>
          <p:cNvSpPr txBox="1"/>
          <p:nvPr/>
        </p:nvSpPr>
        <p:spPr>
          <a:xfrm>
            <a:off x="839790" y="1278986"/>
            <a:ext cx="10512419" cy="5218736"/>
          </a:xfrm>
          <a:prstGeom prst="rect">
            <a:avLst/>
          </a:prstGeom>
          <a:noFill/>
        </p:spPr>
        <p:txBody>
          <a:bodyPr wrap="square" rtlCol="0">
            <a:spAutoFit/>
          </a:bodyPr>
          <a:lstStyle/>
          <a:p>
            <a:pPr algn="just">
              <a:lnSpc>
                <a:spcPct val="150000"/>
              </a:lnSpc>
              <a:spcAft>
                <a:spcPts val="800"/>
              </a:spcAft>
            </a:pPr>
            <a:r>
              <a:rPr lang="en-US" sz="1500" dirty="0">
                <a:solidFill>
                  <a:srgbClr val="333333"/>
                </a:solidFill>
                <a:effectLst/>
                <a:latin typeface="Josefin Sans" pitchFamily="2" charset="0"/>
                <a:ea typeface="Calibri" panose="020F0502020204030204" pitchFamily="34" charset="0"/>
                <a:cs typeface="Calibri" panose="020F0502020204030204" pitchFamily="34" charset="0"/>
              </a:rPr>
              <a:t>It is important to remember that adult education teachers are a diverse group, who work in a variety of organisations (for example, school districts, community colleges, non-profit organizations, correctional facilities, and religious institutions) that serve an equally diverse learners’ population with many different learning needs and goals. Adult education programmes have diverse education funding sources (e.g., state, federal), geographic contexts (e.g., urban, suburban, rural), and resources. Staffing can be very different as well. For example, some programmes may have guidance counsellors, test administrators, or full-time professional development staff; others may have only one full-time administrator or teacher/trainer who is either responsible for filling all those roles or for referring adult learners to </a:t>
            </a:r>
            <a:r>
              <a:rPr lang="en-US" sz="1500" dirty="0">
                <a:effectLst/>
                <a:latin typeface="Josefin Sans" pitchFamily="2" charset="0"/>
                <a:ea typeface="Calibri" panose="020F0502020204030204" pitchFamily="34" charset="0"/>
                <a:cs typeface="Calibri" panose="020F0502020204030204" pitchFamily="34" charset="0"/>
              </a:rPr>
              <a:t>those who might assist them with these tasks normally done by someone in those roles.</a:t>
            </a:r>
            <a:endParaRPr lang="en-US" sz="15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500" dirty="0">
                <a:solidFill>
                  <a:srgbClr val="333333"/>
                </a:solidFill>
                <a:effectLst/>
                <a:latin typeface="Josefin Sans" pitchFamily="2" charset="0"/>
                <a:ea typeface="Calibri" panose="020F0502020204030204" pitchFamily="34" charset="0"/>
                <a:cs typeface="Calibri" panose="020F0502020204030204" pitchFamily="34" charset="0"/>
              </a:rPr>
              <a:t>Depending on the institutional requirements, adult education teachers may not have a degree or a relevant educational background in the subject they teach. They also can vary regarding job status (part-time, full-time), role (lead teacher, mentor, tutor), and experience (beginning/experienced teacher). Given these factors, by focusing on instruction and learning, the competencies are designed to support the essential role an adult education teacher plays in any context.</a:t>
            </a:r>
            <a:endParaRPr lang="en-US" sz="15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n-US" sz="1500" i="1" dirty="0">
                <a:effectLst/>
                <a:latin typeface="Josefin Sans" pitchFamily="2" charset="0"/>
                <a:ea typeface="Calibri" panose="020F0502020204030204" pitchFamily="34" charset="0"/>
                <a:cs typeface="Calibri" panose="020F0502020204030204" pitchFamily="34" charset="0"/>
              </a:rPr>
              <a:t> Sources: </a:t>
            </a:r>
            <a:endParaRPr lang="en-US" sz="15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n-US" sz="1500" i="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https://lincs.ed.gov/publications/te/competencies.pdf</a:t>
            </a: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25326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943345" y="2854128"/>
            <a:ext cx="2045363" cy="2242528"/>
          </a:xfrm>
        </p:spPr>
        <p:txBody>
          <a:bodyPr>
            <a:normAutofit fontScale="62500" lnSpcReduction="20000"/>
          </a:bodyPr>
          <a:lstStyle/>
          <a:p>
            <a:r>
              <a:rPr lang="en-US" dirty="0"/>
              <a:t>As low levels can lead to increased GP visits; hospitalisations; inappropriate treatments /prescriptions</a:t>
            </a:r>
          </a:p>
          <a:p>
            <a:r>
              <a:rPr lang="en-US" dirty="0"/>
              <a:t>Also, less likely to take preventative measures</a:t>
            </a:r>
          </a:p>
          <a:p>
            <a:pPr algn="l"/>
            <a:endParaRPr lang="en-US" dirty="0"/>
          </a:p>
          <a:p>
            <a:pPr algn="l"/>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a:xfrm>
            <a:off x="-26988" y="519705"/>
            <a:ext cx="12218988" cy="1007103"/>
          </a:xfrm>
        </p:spPr>
        <p:txBody>
          <a:bodyPr/>
          <a:lstStyle/>
          <a:p>
            <a:r>
              <a:rPr kumimoji="0" lang="en-US" sz="4800" i="0" u="none" strike="noStrike" kern="1200" cap="none" spc="0" normalizeH="0" baseline="0" noProof="0" dirty="0">
                <a:ln>
                  <a:noFill/>
                </a:ln>
                <a:solidFill>
                  <a:srgbClr val="231F20"/>
                </a:solidFill>
                <a:effectLst/>
                <a:uLnTx/>
                <a:uFillTx/>
                <a:latin typeface="Amatic SC" panose="00000500000000000000" pitchFamily="2" charset="-79"/>
                <a:cs typeface="Amatic SC" panose="00000500000000000000" pitchFamily="2" charset="-79"/>
              </a:rPr>
              <a:t>How can Adult education Concepts help people with their wellbeing?</a:t>
            </a:r>
            <a:endParaRPr kumimoji="0" lang="en-IE" sz="4800" i="0" u="none" strike="noStrike" kern="1200" cap="none" spc="0" normalizeH="0" baseline="0" noProof="0" dirty="0">
              <a:ln>
                <a:noFill/>
              </a:ln>
              <a:solidFill>
                <a:srgbClr val="231F20"/>
              </a:solidFill>
              <a:effectLst/>
              <a:uLnTx/>
              <a:uFillTx/>
              <a:latin typeface="Amatic SC" panose="00000500000000000000" pitchFamily="2" charset="-79"/>
              <a:cs typeface="Amatic SC" panose="00000500000000000000" pitchFamily="2" charset="-79"/>
            </a:endParaRPr>
          </a:p>
          <a:p>
            <a:endParaRPr lang="en-US" dirty="0"/>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843419" y="2294586"/>
            <a:ext cx="1972087" cy="666794"/>
          </a:xfrm>
        </p:spPr>
        <p:txBody>
          <a:bodyPr/>
          <a:lstStyle/>
          <a:p>
            <a:r>
              <a:rPr lang="en-US" sz="1800" dirty="0"/>
              <a:t>Impact on healthcare system efficiency</a:t>
            </a:r>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3427758" y="1405282"/>
            <a:ext cx="1972087" cy="666794"/>
          </a:xfrm>
        </p:spPr>
        <p:txBody>
          <a:bodyPr/>
          <a:lstStyle/>
          <a:p>
            <a:r>
              <a:rPr lang="en-US" sz="3200" dirty="0"/>
              <a:t>Promoting health literacy</a:t>
            </a:r>
          </a:p>
          <a:p>
            <a:r>
              <a:rPr lang="en-US" sz="1800" dirty="0"/>
              <a:t>For all citizens</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29978" y="2656693"/>
            <a:ext cx="1972087" cy="2586823"/>
          </a:xfrm>
        </p:spPr>
        <p:txBody>
          <a:bodyPr>
            <a:normAutofit fontScale="25000" lnSpcReduction="20000"/>
          </a:bodyPr>
          <a:lstStyle/>
          <a:p>
            <a:r>
              <a:rPr lang="en-US" sz="4800" dirty="0"/>
              <a:t>Benefits society as a whole by lowering healthcare costs, allowing settings to work more efficiently.</a:t>
            </a:r>
          </a:p>
          <a:p>
            <a:r>
              <a:rPr lang="en-US" sz="4800" dirty="0"/>
              <a:t>Research on health literacy &amp; adult education enables best practice in health education</a:t>
            </a:r>
          </a:p>
          <a:p>
            <a:endParaRPr lang="en-US" dirty="0"/>
          </a:p>
          <a:p>
            <a:endParaRPr lang="en-US"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11901" y="2474468"/>
            <a:ext cx="2108184" cy="666794"/>
          </a:xfrm>
        </p:spPr>
        <p:txBody>
          <a:bodyPr/>
          <a:lstStyle/>
          <a:p>
            <a:r>
              <a:rPr lang="en-US" sz="1800" dirty="0"/>
              <a:t>On People’s behaviors</a:t>
            </a:r>
          </a:p>
          <a:p>
            <a:endParaRPr lang="en-US" dirty="0"/>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521442" y="2854128"/>
            <a:ext cx="2108184" cy="2242528"/>
          </a:xfrm>
        </p:spPr>
        <p:txBody>
          <a:bodyPr>
            <a:normAutofit fontScale="85000" lnSpcReduction="10000"/>
          </a:bodyPr>
          <a:lstStyle/>
          <a:p>
            <a:r>
              <a:rPr lang="en-US" sz="1700" dirty="0"/>
              <a:t>Encourages attainment of knowledge, promotes empowerment &amp; emotional well-being.</a:t>
            </a:r>
          </a:p>
          <a:p>
            <a:r>
              <a:rPr lang="en-US" sz="1700" dirty="0"/>
              <a:t>Leading to more fulfilled &amp; happy lives</a:t>
            </a:r>
          </a:p>
          <a:p>
            <a:endParaRPr lang="en-US" dirty="0"/>
          </a:p>
          <a:p>
            <a:endParaRPr lang="en-US"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029921" y="2349417"/>
            <a:ext cx="2108184" cy="666794"/>
          </a:xfrm>
        </p:spPr>
        <p:txBody>
          <a:bodyPr/>
          <a:lstStyle/>
          <a:p>
            <a:r>
              <a:rPr lang="en-US" sz="1800" dirty="0"/>
              <a:t>Awareness of skills &amp; Abilities</a:t>
            </a:r>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140471" y="2596911"/>
            <a:ext cx="2487607" cy="2646605"/>
          </a:xfrm>
        </p:spPr>
        <p:txBody>
          <a:bodyPr>
            <a:normAutofit fontScale="25000" lnSpcReduction="20000"/>
          </a:bodyPr>
          <a:lstStyle/>
          <a:p>
            <a:endParaRPr lang="en-US" dirty="0"/>
          </a:p>
          <a:p>
            <a:r>
              <a:rPr lang="en-US" sz="4800" dirty="0"/>
              <a:t>Connects people in courses outside their homes thereby strengthening social networks.</a:t>
            </a:r>
          </a:p>
          <a:p>
            <a:r>
              <a:rPr lang="en-US" sz="4800" dirty="0"/>
              <a:t>A way of avoiding/reducing need for medication or counselling</a:t>
            </a:r>
          </a:p>
          <a:p>
            <a:r>
              <a:rPr lang="en-US" sz="4800" dirty="0"/>
              <a:t>Should be considered by practitioners as an alternative cure.</a:t>
            </a:r>
          </a:p>
          <a:p>
            <a:endParaRPr lang="en-US" sz="1400" dirty="0"/>
          </a:p>
        </p:txBody>
      </p:sp>
      <p:sp>
        <p:nvSpPr>
          <p:cNvPr id="2" name="TextBox 1">
            <a:extLst>
              <a:ext uri="{FF2B5EF4-FFF2-40B4-BE49-F238E27FC236}">
                <a16:creationId xmlns:a16="http://schemas.microsoft.com/office/drawing/2014/main" id="{4A3E9AAA-CBF0-4C6A-E352-539BC68C1083}"/>
              </a:ext>
            </a:extLst>
          </p:cNvPr>
          <p:cNvSpPr txBox="1"/>
          <p:nvPr/>
        </p:nvSpPr>
        <p:spPr>
          <a:xfrm>
            <a:off x="563922" y="1273766"/>
            <a:ext cx="2120954" cy="1354217"/>
          </a:xfrm>
          <a:prstGeom prst="rect">
            <a:avLst/>
          </a:prstGeom>
          <a:noFill/>
        </p:spPr>
        <p:txBody>
          <a:bodyPr wrap="square" rtlCol="0">
            <a:spAutoFit/>
          </a:bodyPr>
          <a:lstStyle/>
          <a:p>
            <a:pPr algn="ctr"/>
            <a:r>
              <a:rPr lang="en-US" sz="3200" b="1" dirty="0">
                <a:latin typeface="Amatic SC" panose="00000500000000000000" pitchFamily="2" charset="-79"/>
                <a:cs typeface="Amatic SC" panose="00000500000000000000" pitchFamily="2" charset="-79"/>
              </a:rPr>
              <a:t>Health Literacy levels</a:t>
            </a:r>
          </a:p>
          <a:p>
            <a:endParaRPr lang="en-GB" dirty="0">
              <a:latin typeface="Amatic SC" panose="00000500000000000000" pitchFamily="2" charset="-79"/>
              <a:cs typeface="Amatic SC" panose="00000500000000000000" pitchFamily="2" charset="-79"/>
            </a:endParaRPr>
          </a:p>
        </p:txBody>
      </p:sp>
      <p:sp>
        <p:nvSpPr>
          <p:cNvPr id="5" name="TextBox 4">
            <a:extLst>
              <a:ext uri="{FF2B5EF4-FFF2-40B4-BE49-F238E27FC236}">
                <a16:creationId xmlns:a16="http://schemas.microsoft.com/office/drawing/2014/main" id="{A517E2FA-E116-A515-1982-842E2CFDDD85}"/>
              </a:ext>
            </a:extLst>
          </p:cNvPr>
          <p:cNvSpPr txBox="1"/>
          <p:nvPr/>
        </p:nvSpPr>
        <p:spPr>
          <a:xfrm>
            <a:off x="5956917" y="1272199"/>
            <a:ext cx="2818151" cy="1077218"/>
          </a:xfrm>
          <a:prstGeom prst="rect">
            <a:avLst/>
          </a:prstGeom>
          <a:noFill/>
        </p:spPr>
        <p:txBody>
          <a:bodyPr wrap="square" rtlCol="0">
            <a:spAutoFit/>
          </a:bodyPr>
          <a:lstStyle/>
          <a:p>
            <a:pPr algn="ctr"/>
            <a:r>
              <a:rPr lang="en-GB" sz="3200" b="1" dirty="0">
                <a:latin typeface="Amatic SC" panose="00000500000000000000" pitchFamily="2" charset="-79"/>
                <a:cs typeface="Amatic SC" panose="00000500000000000000" pitchFamily="2" charset="-79"/>
              </a:rPr>
              <a:t>Positive influence of </a:t>
            </a:r>
          </a:p>
          <a:p>
            <a:pPr algn="ctr"/>
            <a:r>
              <a:rPr lang="en-GB" sz="3200" b="1" dirty="0">
                <a:latin typeface="Amatic SC" panose="00000500000000000000" pitchFamily="2" charset="-79"/>
                <a:cs typeface="Amatic SC" panose="00000500000000000000" pitchFamily="2" charset="-79"/>
              </a:rPr>
              <a:t>Adult Education </a:t>
            </a:r>
          </a:p>
        </p:txBody>
      </p:sp>
      <p:sp>
        <p:nvSpPr>
          <p:cNvPr id="6" name="TextBox 5">
            <a:extLst>
              <a:ext uri="{FF2B5EF4-FFF2-40B4-BE49-F238E27FC236}">
                <a16:creationId xmlns:a16="http://schemas.microsoft.com/office/drawing/2014/main" id="{98415B44-1FE5-0578-AAD3-62BBAF933FF0}"/>
              </a:ext>
            </a:extLst>
          </p:cNvPr>
          <p:cNvSpPr txBox="1"/>
          <p:nvPr/>
        </p:nvSpPr>
        <p:spPr>
          <a:xfrm>
            <a:off x="8809929" y="1272199"/>
            <a:ext cx="2573821" cy="1077218"/>
          </a:xfrm>
          <a:prstGeom prst="rect">
            <a:avLst/>
          </a:prstGeom>
          <a:noFill/>
        </p:spPr>
        <p:txBody>
          <a:bodyPr wrap="square" rtlCol="0">
            <a:spAutoFit/>
          </a:bodyPr>
          <a:lstStyle/>
          <a:p>
            <a:pPr algn="ctr"/>
            <a:r>
              <a:rPr lang="en-GB" sz="3200" b="1" dirty="0">
                <a:latin typeface="Amatic SC" panose="00000500000000000000" pitchFamily="2" charset="-79"/>
                <a:cs typeface="Amatic SC" panose="00000500000000000000" pitchFamily="2" charset="-79"/>
              </a:rPr>
              <a:t>Learning increases</a:t>
            </a:r>
          </a:p>
          <a:p>
            <a:pPr algn="ctr"/>
            <a:r>
              <a:rPr lang="en-GB" sz="3200" b="1" dirty="0">
                <a:latin typeface="Amatic SC" panose="00000500000000000000" pitchFamily="2" charset="-79"/>
                <a:cs typeface="Amatic SC" panose="00000500000000000000" pitchFamily="2" charset="-79"/>
              </a:rPr>
              <a:t>Self Confidence</a:t>
            </a:r>
          </a:p>
        </p:txBody>
      </p:sp>
      <p:sp>
        <p:nvSpPr>
          <p:cNvPr id="7" name="TextBox 6">
            <a:extLst>
              <a:ext uri="{FF2B5EF4-FFF2-40B4-BE49-F238E27FC236}">
                <a16:creationId xmlns:a16="http://schemas.microsoft.com/office/drawing/2014/main" id="{62D94B09-CC8A-79A7-D24E-EE495B319C4D}"/>
              </a:ext>
            </a:extLst>
          </p:cNvPr>
          <p:cNvSpPr txBox="1"/>
          <p:nvPr/>
        </p:nvSpPr>
        <p:spPr>
          <a:xfrm>
            <a:off x="1633928" y="5681272"/>
            <a:ext cx="9994150" cy="307777"/>
          </a:xfrm>
          <a:prstGeom prst="rect">
            <a:avLst/>
          </a:prstGeom>
          <a:noFill/>
        </p:spPr>
        <p:txBody>
          <a:bodyPr wrap="square" rtlCol="0">
            <a:spAutoFit/>
          </a:bodyPr>
          <a:lstStyle/>
          <a:p>
            <a:r>
              <a:rPr lang="en-US" sz="1400" i="1" dirty="0">
                <a:latin typeface="Josefin Sans" pitchFamily="2" charset="0"/>
                <a:ea typeface="Calibri" panose="020F0502020204030204" pitchFamily="34" charset="0"/>
                <a:cs typeface="Calibri" panose="020F0502020204030204" pitchFamily="34" charset="0"/>
              </a:rPr>
              <a:t>(</a:t>
            </a:r>
            <a:r>
              <a:rPr lang="en-US" sz="1400" i="1" dirty="0">
                <a:effectLst/>
                <a:latin typeface="Josefin Sans" pitchFamily="2" charset="0"/>
                <a:ea typeface="Calibri" panose="020F0502020204030204" pitchFamily="34" charset="0"/>
                <a:cs typeface="Calibri" panose="020F0502020204030204" pitchFamily="34" charset="0"/>
              </a:rPr>
              <a:t>Boardman, G., &amp; Friedli, L. (2012). Recovery, public mental health and well-being</a:t>
            </a:r>
            <a:r>
              <a:rPr lang="en-US" sz="1400" dirty="0">
                <a:effectLst/>
                <a:latin typeface="Josefin Sans" pitchFamily="2" charset="0"/>
                <a:ea typeface="Calibri" panose="020F0502020204030204" pitchFamily="34" charset="0"/>
                <a:cs typeface="Calibri" panose="020F0502020204030204" pitchFamily="34" charset="0"/>
              </a:rPr>
              <a:t>).</a:t>
            </a:r>
            <a:endParaRPr lang="en-GB" sz="1400" dirty="0"/>
          </a:p>
        </p:txBody>
      </p:sp>
    </p:spTree>
    <p:extLst>
      <p:ext uri="{BB962C8B-B14F-4D97-AF65-F5344CB8AC3E}">
        <p14:creationId xmlns:p14="http://schemas.microsoft.com/office/powerpoint/2010/main" val="25748513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28313" y="1869141"/>
            <a:ext cx="7223759" cy="2097415"/>
          </a:xfrm>
        </p:spPr>
        <p:txBody>
          <a:bodyPr>
            <a:normAutofit lnSpcReduction="10000"/>
          </a:bodyPr>
          <a:lstStyle/>
          <a:p>
            <a:endParaRPr lang="en-US" dirty="0"/>
          </a:p>
          <a:p>
            <a:pPr algn="ctr">
              <a:lnSpc>
                <a:spcPct val="150000"/>
              </a:lnSpc>
            </a:pPr>
            <a:r>
              <a:rPr lang="en-US" dirty="0"/>
              <a:t>The Seven Skills of Adult Educators</a:t>
            </a:r>
          </a:p>
          <a:p>
            <a:pPr algn="ctr">
              <a:lnSpc>
                <a:spcPct val="150000"/>
              </a:lnSpc>
            </a:pPr>
            <a:r>
              <a:rPr lang="en-US" dirty="0"/>
              <a:t>In the following sections this will be identified and explored to deliver useful examples from everyday life </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              Topic </a:t>
            </a:r>
            <a:r>
              <a:rPr lang="en-US" dirty="0">
                <a:solidFill>
                  <a:srgbClr val="FFC652"/>
                </a:solidFill>
                <a:effectLst>
                  <a:outerShdw blurRad="38100" dist="38100" dir="2700000" algn="tl">
                    <a:srgbClr val="000000">
                      <a:alpha val="43137"/>
                    </a:srgbClr>
                  </a:outerShdw>
                </a:effectLst>
              </a:rPr>
              <a:t>2</a:t>
            </a:r>
            <a:r>
              <a:rPr lang="en-US" dirty="0">
                <a:effectLst>
                  <a:outerShdw blurRad="38100" dist="38100" dir="2700000" algn="tl">
                    <a:srgbClr val="000000">
                      <a:alpha val="43137"/>
                    </a:srgbClr>
                  </a:outerShdw>
                </a:effectLst>
              </a:rPr>
              <a:t> Module </a:t>
            </a:r>
            <a:r>
              <a:rPr lang="en-US" dirty="0">
                <a:solidFill>
                  <a:srgbClr val="FFC652"/>
                </a:solidFill>
                <a:effectLst>
                  <a:outerShdw blurRad="38100" dist="38100" dir="2700000" algn="tl">
                    <a:srgbClr val="000000">
                      <a:alpha val="43137"/>
                    </a:srgbClr>
                  </a:outerShdw>
                </a:effectLst>
              </a:rPr>
              <a:t>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6318" y="1279461"/>
            <a:ext cx="6018102" cy="5374189"/>
          </a:xfrm>
          <a:prstGeom prst="rect">
            <a:avLst/>
          </a:prstGeom>
        </p:spPr>
      </p:pic>
    </p:spTree>
    <p:extLst>
      <p:ext uri="{BB962C8B-B14F-4D97-AF65-F5344CB8AC3E}">
        <p14:creationId xmlns:p14="http://schemas.microsoft.com/office/powerpoint/2010/main" val="41025619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The 7 skills of Adult Educators</a:t>
            </a: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p:txBody>
          <a:bodyPr/>
          <a:lstStyle/>
          <a:p>
            <a:r>
              <a:rPr lang="en-US" dirty="0"/>
              <a:t>Skill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410027" y="1815582"/>
            <a:ext cx="1058863" cy="756605"/>
          </a:xfrm>
        </p:spPr>
        <p:txBody>
          <a:bodyPr/>
          <a:lstStyle/>
          <a:p>
            <a:r>
              <a:rPr lang="en-US" dirty="0"/>
              <a:t>Skill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p:txBody>
          <a:bodyPr/>
          <a:lstStyle/>
          <a:p>
            <a:r>
              <a:rPr lang="en-US" dirty="0"/>
              <a:t>Skill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p:txBody>
          <a:bodyPr/>
          <a:lstStyle/>
          <a:p>
            <a:r>
              <a:rPr lang="en-US" dirty="0"/>
              <a:t>Skill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p:txBody>
          <a:bodyPr/>
          <a:lstStyle/>
          <a:p>
            <a:r>
              <a:rPr lang="en-US" dirty="0"/>
              <a:t>skill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p>
            <a:r>
              <a:rPr lang="en-US" dirty="0"/>
              <a:t>Skill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p:txBody>
          <a:bodyPr/>
          <a:lstStyle/>
          <a:p>
            <a:r>
              <a:rPr lang="en-US" dirty="0"/>
              <a:t>Skill 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133540" y="5587058"/>
            <a:ext cx="1860152" cy="756605"/>
          </a:xfrm>
        </p:spPr>
        <p:txBody>
          <a:bodyPr/>
          <a:lstStyle/>
          <a:p>
            <a:r>
              <a:rPr lang="en-US" dirty="0"/>
              <a:t>Understanding</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250411" y="5566710"/>
            <a:ext cx="1218479" cy="756605"/>
          </a:xfrm>
        </p:spPr>
        <p:txBody>
          <a:bodyPr/>
          <a:lstStyle/>
          <a:p>
            <a:r>
              <a:rPr lang="en-US" dirty="0"/>
              <a:t>Flexibility</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996033" y="5566710"/>
            <a:ext cx="1093091" cy="756605"/>
          </a:xfrm>
        </p:spPr>
        <p:txBody>
          <a:bodyPr/>
          <a:lstStyle/>
          <a:p>
            <a:r>
              <a:rPr lang="en-US" dirty="0"/>
              <a:t>Patience</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09879" y="5557079"/>
            <a:ext cx="1376767" cy="756605"/>
          </a:xfrm>
        </p:spPr>
        <p:txBody>
          <a:bodyPr/>
          <a:lstStyle/>
          <a:p>
            <a:r>
              <a:rPr lang="en-US" dirty="0"/>
              <a:t>Practicality</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71767" y="5587059"/>
            <a:ext cx="1093091" cy="756605"/>
          </a:xfrm>
        </p:spPr>
        <p:txBody>
          <a:bodyPr/>
          <a:lstStyle/>
          <a:p>
            <a:r>
              <a:rPr lang="en-US" dirty="0"/>
              <a:t>humour</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88549" y="5607408"/>
            <a:ext cx="1253040" cy="756605"/>
          </a:xfrm>
        </p:spPr>
        <p:txBody>
          <a:bodyPr/>
          <a:lstStyle/>
          <a:p>
            <a:r>
              <a:rPr lang="en-US" dirty="0"/>
              <a:t>Creativity</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465463" y="5547448"/>
            <a:ext cx="1376767" cy="756605"/>
          </a:xfrm>
        </p:spPr>
        <p:txBody>
          <a:bodyPr/>
          <a:lstStyle/>
          <a:p>
            <a:r>
              <a:rPr lang="en-US" dirty="0"/>
              <a:t>preparation</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836820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906C1F-79BA-4FDE-BF63-2EFDD525DAD2}"/>
              </a:ext>
            </a:extLst>
          </p:cNvPr>
          <p:cNvSpPr>
            <a:spLocks noGrp="1"/>
          </p:cNvSpPr>
          <p:nvPr>
            <p:ph type="body" sz="quarter" idx="16"/>
          </p:nvPr>
        </p:nvSpPr>
        <p:spPr>
          <a:xfrm>
            <a:off x="232230" y="699247"/>
            <a:ext cx="11640456" cy="6548718"/>
          </a:xfrm>
        </p:spPr>
        <p:txBody>
          <a:bodyPr numCol="1">
            <a:normAutofit fontScale="25000" lnSpcReduction="20000"/>
          </a:bodyPr>
          <a:lstStyle/>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THEORY</a:t>
            </a:r>
            <a:r>
              <a:rPr lang="en-US" sz="4400" b="1" dirty="0">
                <a:effectLst/>
                <a:latin typeface="Josefin Sans" pitchFamily="2" charset="0"/>
                <a:ea typeface="Calibri" panose="020F0502020204030204" pitchFamily="34" charset="0"/>
                <a:cs typeface="Calibri" panose="020F0502020204030204" pitchFamily="34" charset="0"/>
              </a:rPr>
              <a:t>:  </a:t>
            </a:r>
            <a:r>
              <a:rPr lang="en-US" sz="4400" dirty="0">
                <a:effectLst/>
                <a:latin typeface="Josefin Sans" pitchFamily="2" charset="0"/>
                <a:ea typeface="Calibri" panose="020F0502020204030204" pitchFamily="34" charset="0"/>
                <a:cs typeface="Calibri" panose="020F0502020204030204" pitchFamily="34" charset="0"/>
              </a:rPr>
              <a:t> The most basic skill in the process of communication and delivery help, is our ability to listen carefully to each other (Ivey, Gluckstern &amp; Ivey, 1996). Careful listening, according to Dimopoulou (2011, 213), demonstrated in the cultural and socially appropriate verbal and non-verbal behaviour of the listener, shows the speaker that you are really with him and that you are interested in listening to what he has to say. In addition to this therapeutic value, </a:t>
            </a:r>
            <a:r>
              <a:rPr lang="en-US" sz="4400" dirty="0">
                <a:latin typeface="Josefin Sans" pitchFamily="2" charset="0"/>
                <a:ea typeface="Calibri" panose="020F0502020204030204" pitchFamily="34" charset="0"/>
                <a:cs typeface="Calibri" panose="020F0502020204030204" pitchFamily="34" charset="0"/>
              </a:rPr>
              <a:t>it is also a skills-based practice which</a:t>
            </a:r>
            <a:r>
              <a:rPr lang="en-US" sz="4400" dirty="0">
                <a:effectLst/>
                <a:latin typeface="Josefin Sans" pitchFamily="2" charset="0"/>
                <a:ea typeface="Calibri" panose="020F0502020204030204" pitchFamily="34" charset="0"/>
                <a:cs typeface="Calibri" panose="020F0502020204030204" pitchFamily="34" charset="0"/>
              </a:rPr>
              <a:t> helps to boost the self-confidence and self-esteem of the speaker</a:t>
            </a:r>
            <a:r>
              <a:rPr lang="en-US" sz="4400" dirty="0">
                <a:latin typeface="Josefin Sans" pitchFamily="2" charset="0"/>
                <a:ea typeface="Calibri" panose="020F0502020204030204" pitchFamily="34" charset="0"/>
                <a:cs typeface="Calibri" panose="020F0502020204030204" pitchFamily="34" charset="0"/>
              </a:rPr>
              <a:t>.</a:t>
            </a:r>
            <a:r>
              <a:rPr lang="en-US" sz="4400" dirty="0">
                <a:latin typeface="Josefin Sans" pitchFamily="2" charset="0"/>
                <a:ea typeface="Calibri" panose="020F0502020204030204" pitchFamily="34" charset="0"/>
                <a:cs typeface="Arial" panose="020B0604020202020204" pitchFamily="34" charset="0"/>
              </a:rPr>
              <a:t> </a:t>
            </a:r>
            <a:r>
              <a:rPr lang="en-US" sz="4400" dirty="0">
                <a:effectLst/>
                <a:latin typeface="Josefin Sans" pitchFamily="2" charset="0"/>
                <a:ea typeface="Calibri" panose="020F0502020204030204" pitchFamily="34" charset="0"/>
                <a:cs typeface="Calibri" panose="020F0502020204030204" pitchFamily="34" charset="0"/>
              </a:rPr>
              <a:t>Listening carefully according to Ivey, Gluckstern and Ivey (1996) which consists of four dimensions:</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1.</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a:effectLst/>
                <a:latin typeface="Josefin Sans" pitchFamily="2" charset="0"/>
                <a:ea typeface="Calibri" panose="020F0502020204030204" pitchFamily="34" charset="0"/>
                <a:cs typeface="Calibri" panose="020F0502020204030204" pitchFamily="34" charset="0"/>
              </a:rPr>
              <a:t>Eye contact</a:t>
            </a:r>
            <a:r>
              <a:rPr lang="en-US" sz="4400" dirty="0">
                <a:effectLst/>
                <a:latin typeface="Josefin Sans" pitchFamily="2" charset="0"/>
                <a:ea typeface="Calibri" panose="020F0502020204030204" pitchFamily="34" charset="0"/>
                <a:cs typeface="Calibri" panose="020F0502020204030204" pitchFamily="34" charset="0"/>
              </a:rPr>
              <a:t>: the focus of the gaze on the person speaking.</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2</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a:effectLst/>
                <a:latin typeface="Josefin Sans" pitchFamily="2" charset="0"/>
                <a:ea typeface="Calibri" panose="020F0502020204030204" pitchFamily="34" charset="0"/>
                <a:cs typeface="Calibri" panose="020F0502020204030204" pitchFamily="34" charset="0"/>
              </a:rPr>
              <a:t>Body language</a:t>
            </a:r>
            <a:r>
              <a:rPr lang="en-US" sz="4400" dirty="0">
                <a:effectLst/>
                <a:latin typeface="Josefin Sans" pitchFamily="2" charset="0"/>
                <a:ea typeface="Calibri" panose="020F0502020204030204" pitchFamily="34" charset="0"/>
                <a:cs typeface="Calibri" panose="020F0502020204030204" pitchFamily="34" charset="0"/>
              </a:rPr>
              <a:t>: which communicates to the other that we are ready to listen to him.</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3</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a:effectLst/>
                <a:latin typeface="Josefin Sans" pitchFamily="2" charset="0"/>
                <a:ea typeface="Calibri" panose="020F0502020204030204" pitchFamily="34" charset="0"/>
                <a:cs typeface="Calibri" panose="020F0502020204030204" pitchFamily="34" charset="0"/>
              </a:rPr>
              <a:t>The vocal style</a:t>
            </a:r>
            <a:r>
              <a:rPr lang="en-US" sz="4400" dirty="0">
                <a:effectLst/>
                <a:latin typeface="Josefin Sans" pitchFamily="2" charset="0"/>
                <a:ea typeface="Calibri" panose="020F0502020204030204" pitchFamily="34" charset="0"/>
                <a:cs typeface="Calibri" panose="020F0502020204030204" pitchFamily="34" charset="0"/>
              </a:rPr>
              <a:t>: the tone, the rhythm, the tone, and the volume of our voice indicates whether we really listen to the speaker.</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effectLst/>
                <a:latin typeface="Josefin Sans" pitchFamily="2" charset="0"/>
                <a:ea typeface="Calibri" panose="020F0502020204030204" pitchFamily="34" charset="0"/>
                <a:cs typeface="Calibri" panose="020F0502020204030204" pitchFamily="34" charset="0"/>
              </a:rPr>
              <a:t>4.</a:t>
            </a:r>
            <a:r>
              <a:rPr lang="en-US" sz="4400" dirty="0">
                <a:effectLst/>
                <a:latin typeface="Josefin Sans" pitchFamily="2" charset="0"/>
                <a:ea typeface="Calibri" panose="020F0502020204030204" pitchFamily="34" charset="0"/>
                <a:cs typeface="Calibri" panose="020F0502020204030204" pitchFamily="34" charset="0"/>
              </a:rPr>
              <a:t> </a:t>
            </a:r>
            <a:r>
              <a:rPr lang="en-US" sz="4400" u="sng" dirty="0">
                <a:effectLst/>
                <a:latin typeface="Josefin Sans" pitchFamily="2" charset="0"/>
                <a:ea typeface="Calibri" panose="020F0502020204030204" pitchFamily="34" charset="0"/>
                <a:cs typeface="Calibri" panose="020F0502020204030204" pitchFamily="34" charset="0"/>
              </a:rPr>
              <a:t>The verbal sequence</a:t>
            </a:r>
            <a:r>
              <a:rPr lang="en-US" sz="4400" dirty="0">
                <a:effectLst/>
                <a:latin typeface="Josefin Sans" pitchFamily="2" charset="0"/>
                <a:ea typeface="Calibri" panose="020F0502020204030204" pitchFamily="34" charset="0"/>
                <a:cs typeface="Calibri" panose="020F0502020204030204" pitchFamily="34" charset="0"/>
              </a:rPr>
              <a:t>: the ability to stick to the subject, without interruption or worrying about answers.</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PRACTICE</a:t>
            </a:r>
            <a:r>
              <a:rPr lang="en-US" sz="4400" b="1" dirty="0">
                <a:effectLst/>
                <a:latin typeface="Josefin Sans" pitchFamily="2" charset="0"/>
                <a:ea typeface="Calibri" panose="020F0502020204030204" pitchFamily="34" charset="0"/>
                <a:cs typeface="Calibri" panose="020F0502020204030204" pitchFamily="34" charset="0"/>
              </a:rPr>
              <a:t>:  </a:t>
            </a:r>
            <a:r>
              <a:rPr lang="en-US" sz="4400" dirty="0">
                <a:effectLst/>
                <a:latin typeface="Josefin Sans" pitchFamily="2" charset="0"/>
                <a:ea typeface="Calibri" panose="020F0502020204030204" pitchFamily="34" charset="0"/>
                <a:cs typeface="Calibri" panose="020F0502020204030204" pitchFamily="34" charset="0"/>
              </a:rPr>
              <a:t>The process of listening is understanding what the teacher/ trainer </a:t>
            </a:r>
            <a:r>
              <a:rPr lang="en-US" sz="4400" dirty="0">
                <a:latin typeface="Josefin Sans" pitchFamily="2" charset="0"/>
                <a:ea typeface="Calibri" panose="020F0502020204030204" pitchFamily="34" charset="0"/>
                <a:cs typeface="Calibri" panose="020F0502020204030204" pitchFamily="34" charset="0"/>
              </a:rPr>
              <a:t>has heard</a:t>
            </a:r>
            <a:r>
              <a:rPr lang="en-US" sz="4400" dirty="0">
                <a:effectLst/>
                <a:latin typeface="Josefin Sans" pitchFamily="2" charset="0"/>
                <a:ea typeface="Calibri" panose="020F0502020204030204" pitchFamily="34" charset="0"/>
                <a:cs typeface="Calibri" panose="020F0502020204030204" pitchFamily="34" charset="0"/>
              </a:rPr>
              <a:t>. Comprehension “addresses the ability to decode a message, giving it proper meaning” (Verderber, 1998, 202). Active listening requires a verbal, usually oral interaction with the speaker based on careful monitoring of what the person says and expresses through non-verbal communication. </a:t>
            </a:r>
            <a:r>
              <a:rPr lang="en-US" sz="4400" dirty="0">
                <a:latin typeface="Josefin Sans" pitchFamily="2" charset="0"/>
                <a:ea typeface="Calibri" panose="020F0502020204030204" pitchFamily="34" charset="0"/>
                <a:cs typeface="Calibri" panose="020F0502020204030204" pitchFamily="34" charset="0"/>
              </a:rPr>
              <a:t>The active listening activity allows the teacher/trainer to paraphrase the information to ensure clarity and understanding and </a:t>
            </a:r>
            <a:r>
              <a:rPr lang="en-US" sz="4400" dirty="0">
                <a:effectLst/>
                <a:latin typeface="Josefin Sans" pitchFamily="2" charset="0"/>
                <a:ea typeface="Calibri" panose="020F0502020204030204" pitchFamily="34" charset="0"/>
                <a:cs typeface="Calibri" panose="020F0502020204030204" pitchFamily="34" charset="0"/>
              </a:rPr>
              <a:t>placates the emotional needs of the speaker. </a:t>
            </a:r>
            <a:r>
              <a:rPr lang="en-US" sz="4400" dirty="0">
                <a:latin typeface="Josefin Sans" pitchFamily="2" charset="0"/>
                <a:ea typeface="Calibri" panose="020F0502020204030204" pitchFamily="34" charset="0"/>
                <a:cs typeface="Calibri" panose="020F0502020204030204" pitchFamily="34" charset="0"/>
              </a:rPr>
              <a:t>T</a:t>
            </a:r>
            <a:r>
              <a:rPr lang="en-US" sz="4400" dirty="0">
                <a:effectLst/>
                <a:latin typeface="Josefin Sans" pitchFamily="2" charset="0"/>
                <a:ea typeface="Calibri" panose="020F0502020204030204" pitchFamily="34" charset="0"/>
                <a:cs typeface="Calibri" panose="020F0502020204030204" pitchFamily="34" charset="0"/>
              </a:rPr>
              <a:t>he teacher/ trainer does not diminish the feelings nor make judgement based on what is said, there is a clear acceptance of the statement/conversation.</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b="1" dirty="0">
                <a:solidFill>
                  <a:srgbClr val="FFC652"/>
                </a:solidFill>
                <a:effectLst/>
                <a:latin typeface="Josefin Sans" pitchFamily="2" charset="0"/>
                <a:ea typeface="Calibri" panose="020F0502020204030204" pitchFamily="34" charset="0"/>
                <a:cs typeface="Calibri" panose="020F0502020204030204" pitchFamily="34" charset="0"/>
              </a:rPr>
              <a:t>IMPACT</a:t>
            </a:r>
            <a:r>
              <a:rPr lang="en-US" sz="4400" b="1" dirty="0">
                <a:effectLst/>
                <a:latin typeface="Josefin Sans" pitchFamily="2" charset="0"/>
                <a:ea typeface="Calibri" panose="020F0502020204030204" pitchFamily="34" charset="0"/>
                <a:cs typeface="Calibri" panose="020F0502020204030204" pitchFamily="34" charset="0"/>
              </a:rPr>
              <a:t>  </a:t>
            </a:r>
            <a:r>
              <a:rPr lang="en-US" sz="4400" b="1" dirty="0">
                <a:latin typeface="Josefin Sans" pitchFamily="2" charset="0"/>
                <a:ea typeface="Calibri" panose="020F0502020204030204" pitchFamily="34" charset="0"/>
                <a:cs typeface="Calibri" panose="020F0502020204030204" pitchFamily="34" charset="0"/>
              </a:rPr>
              <a:t>:</a:t>
            </a:r>
            <a:r>
              <a:rPr lang="en-US" sz="4400" dirty="0">
                <a:effectLst/>
                <a:latin typeface="Josefin Sans" pitchFamily="2" charset="0"/>
                <a:ea typeface="Calibri" panose="020F0502020204030204" pitchFamily="34" charset="0"/>
                <a:cs typeface="Calibri" panose="020F0502020204030204" pitchFamily="34" charset="0"/>
              </a:rPr>
              <a:t>Impact measurement can be carried out with a worksheet-questionnaire at the end of a unit/activity, with open-ended or closed-ended questions, written by the educator and covers the </a:t>
            </a:r>
            <a:r>
              <a:rPr lang="en-US" sz="4400" dirty="0">
                <a:solidFill>
                  <a:schemeClr val="tx1"/>
                </a:solidFill>
                <a:latin typeface="Josefin Sans" pitchFamily="2" charset="0"/>
                <a:ea typeface="Calibri" panose="020F0502020204030204" pitchFamily="34" charset="0"/>
                <a:cs typeface="Calibri" panose="020F0502020204030204" pitchFamily="34" charset="0"/>
              </a:rPr>
              <a:t>themes</a:t>
            </a:r>
            <a:r>
              <a:rPr lang="en-US" sz="44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400" dirty="0">
                <a:effectLst/>
                <a:latin typeface="Josefin Sans" pitchFamily="2" charset="0"/>
                <a:ea typeface="Calibri" panose="020F0502020204030204" pitchFamily="34" charset="0"/>
                <a:cs typeface="Calibri" panose="020F0502020204030204" pitchFamily="34" charset="0"/>
              </a:rPr>
              <a:t>it chooses to evaluate. </a:t>
            </a:r>
            <a:r>
              <a:rPr lang="en-US" sz="4400" dirty="0">
                <a:solidFill>
                  <a:schemeClr val="tx1"/>
                </a:solidFill>
                <a:effectLst/>
                <a:latin typeface="Josefin Sans" pitchFamily="2" charset="0"/>
                <a:ea typeface="Calibri" panose="020F0502020204030204" pitchFamily="34" charset="0"/>
                <a:cs typeface="Calibri" panose="020F0502020204030204" pitchFamily="34" charset="0"/>
              </a:rPr>
              <a:t>Additionally, the educators must </a:t>
            </a:r>
            <a:r>
              <a:rPr lang="en-US" sz="4400" dirty="0">
                <a:solidFill>
                  <a:schemeClr val="tx1"/>
                </a:solidFill>
                <a:latin typeface="Josefin Sans" pitchFamily="2" charset="0"/>
                <a:ea typeface="Calibri" panose="020F0502020204030204" pitchFamily="34" charset="0"/>
                <a:cs typeface="Calibri" panose="020F0502020204030204" pitchFamily="34" charset="0"/>
              </a:rPr>
              <a:t>introduce</a:t>
            </a:r>
            <a:r>
              <a:rPr lang="en-US" sz="4400" dirty="0">
                <a:solidFill>
                  <a:schemeClr val="tx1"/>
                </a:solidFill>
                <a:effectLst/>
                <a:latin typeface="Josefin Sans" pitchFamily="2" charset="0"/>
                <a:ea typeface="Calibri" panose="020F0502020204030204" pitchFamily="34" charset="0"/>
                <a:cs typeface="Calibri" panose="020F0502020204030204" pitchFamily="34" charset="0"/>
              </a:rPr>
              <a:t> a reflective diary to be completed by course trainees indicating  their learning, their difficulties, their self-assessment, and the continuous communication through this with the teacher</a:t>
            </a:r>
            <a:r>
              <a:rPr lang="en-US" sz="4400" dirty="0">
                <a:effectLst/>
                <a:latin typeface="Josefin Sans" pitchFamily="2" charset="0"/>
                <a:ea typeface="Calibri" panose="020F0502020204030204" pitchFamily="34" charset="0"/>
                <a:cs typeface="Calibri" panose="020F0502020204030204" pitchFamily="34" charset="0"/>
              </a:rPr>
              <a:t>. So</a:t>
            </a:r>
            <a:r>
              <a:rPr lang="en-US" sz="44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400" dirty="0">
                <a:solidFill>
                  <a:schemeClr val="tx1"/>
                </a:solidFill>
                <a:latin typeface="Josefin Sans" pitchFamily="2" charset="0"/>
                <a:ea typeface="Calibri" panose="020F0502020204030204" pitchFamily="34" charset="0"/>
                <a:cs typeface="Calibri" panose="020F0502020204030204" pitchFamily="34" charset="0"/>
              </a:rPr>
              <a:t>hard copy and online</a:t>
            </a:r>
            <a:r>
              <a:rPr lang="en-US" sz="4400" dirty="0">
                <a:solidFill>
                  <a:schemeClr val="tx1"/>
                </a:solidFill>
                <a:effectLst/>
                <a:latin typeface="Josefin Sans" pitchFamily="2" charset="0"/>
                <a:ea typeface="Calibri" panose="020F0502020204030204" pitchFamily="34" charset="0"/>
                <a:cs typeface="Calibri" panose="020F0502020204030204" pitchFamily="34" charset="0"/>
              </a:rPr>
              <a:t> materials are </a:t>
            </a:r>
            <a:r>
              <a:rPr lang="en-US" sz="4400" dirty="0">
                <a:solidFill>
                  <a:schemeClr val="tx1"/>
                </a:solidFill>
                <a:latin typeface="Josefin Sans" pitchFamily="2" charset="0"/>
                <a:ea typeface="Calibri" panose="020F0502020204030204" pitchFamily="34" charset="0"/>
                <a:cs typeface="Calibri" panose="020F0502020204030204" pitchFamily="34" charset="0"/>
              </a:rPr>
              <a:t>required</a:t>
            </a:r>
            <a:r>
              <a:rPr lang="en-US" sz="4400" dirty="0">
                <a:solidFill>
                  <a:schemeClr val="tx1"/>
                </a:solidFill>
                <a:effectLst/>
                <a:latin typeface="Josefin Sans" pitchFamily="2" charset="0"/>
                <a:ea typeface="Calibri" panose="020F0502020204030204" pitchFamily="34" charset="0"/>
                <a:cs typeface="Calibri" panose="020F0502020204030204" pitchFamily="34" charset="0"/>
              </a:rPr>
              <a:t> in order to develop a climate of understanding amongst all participants, those with or those without mental health issues</a:t>
            </a:r>
            <a:r>
              <a:rPr lang="en-US" sz="4400" dirty="0">
                <a:solidFill>
                  <a:schemeClr val="tx1"/>
                </a:solidFill>
                <a:latin typeface="Josefin Sans" pitchFamily="2" charset="0"/>
                <a:ea typeface="Calibri" panose="020F0502020204030204" pitchFamily="34" charset="0"/>
                <a:cs typeface="Calibri" panose="020F0502020204030204" pitchFamily="34" charset="0"/>
              </a:rPr>
              <a:t>.</a:t>
            </a:r>
            <a:endParaRPr lang="en-US" sz="44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400" u="sng" dirty="0">
                <a:effectLst/>
                <a:latin typeface="Josefin Sans" pitchFamily="2" charset="0"/>
                <a:ea typeface="Calibri" panose="020F0502020204030204" pitchFamily="34" charset="0"/>
                <a:cs typeface="Calibri" panose="020F0502020204030204" pitchFamily="34" charset="0"/>
              </a:rPr>
              <a:t>Source</a:t>
            </a:r>
            <a:r>
              <a:rPr lang="en-US" sz="4400" u="sng"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400" u="sng"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http://www.moec.gov.cy/aethee/synedria/2014_teliko/2014_06_26_handbook_greek.pdf</a:t>
            </a:r>
            <a:r>
              <a:rPr lang="en-US" sz="4400" u="sng"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4400" u="sng" dirty="0">
              <a:solidFill>
                <a:schemeClr val="tx1"/>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endParaRPr lang="en-US" sz="4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E36285E9-0ED9-4CEC-A16D-6A5E3C69E951}"/>
              </a:ext>
            </a:extLst>
          </p:cNvPr>
          <p:cNvSpPr>
            <a:spLocks noGrp="1"/>
          </p:cNvSpPr>
          <p:nvPr>
            <p:ph type="body" sz="quarter" idx="17"/>
          </p:nvPr>
        </p:nvSpPr>
        <p:spPr>
          <a:xfrm>
            <a:off x="522768" y="1"/>
            <a:ext cx="4070497" cy="595085"/>
          </a:xfrm>
        </p:spPr>
        <p:txBody>
          <a:bodyPr/>
          <a:lstStyle/>
          <a:p>
            <a:r>
              <a:rPr lang="en-US" dirty="0">
                <a:solidFill>
                  <a:srgbClr val="FFC652"/>
                </a:solidFill>
              </a:rPr>
              <a:t></a:t>
            </a:r>
            <a:r>
              <a:rPr lang="en-US" dirty="0"/>
              <a:t>	</a:t>
            </a:r>
            <a:r>
              <a:rPr lang="en-US" dirty="0">
                <a:effectLst>
                  <a:outerShdw blurRad="38100" dist="38100" dir="2700000" algn="tl">
                    <a:srgbClr val="000000">
                      <a:alpha val="43137"/>
                    </a:srgbClr>
                  </a:outerShdw>
                </a:effectLst>
              </a:rPr>
              <a:t>Understanding</a:t>
            </a:r>
          </a:p>
        </p:txBody>
      </p:sp>
    </p:spTree>
    <p:extLst>
      <p:ext uri="{BB962C8B-B14F-4D97-AF65-F5344CB8AC3E}">
        <p14:creationId xmlns:p14="http://schemas.microsoft.com/office/powerpoint/2010/main" val="287871293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926D0-E184-44F6-B1E2-C502F2C17D07}"/>
              </a:ext>
            </a:extLst>
          </p:cNvPr>
          <p:cNvSpPr>
            <a:spLocks noGrp="1"/>
          </p:cNvSpPr>
          <p:nvPr>
            <p:ph type="body" sz="quarter" idx="16"/>
          </p:nvPr>
        </p:nvSpPr>
        <p:spPr>
          <a:xfrm>
            <a:off x="477580" y="815968"/>
            <a:ext cx="10931155" cy="6378207"/>
          </a:xfrm>
        </p:spPr>
        <p:txBody>
          <a:bodyPr>
            <a:normAutofit fontScale="25000" lnSpcReduction="20000"/>
          </a:bodyPr>
          <a:lstStyle/>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THEORY</a:t>
            </a:r>
            <a:r>
              <a:rPr lang="en-US" sz="4800" b="1" dirty="0">
                <a:effectLst/>
                <a:latin typeface="Josefin Sans" pitchFamily="2" charset="0"/>
                <a:ea typeface="Calibri" panose="020F0502020204030204" pitchFamily="34" charset="0"/>
                <a:cs typeface="Calibri" panose="020F0502020204030204" pitchFamily="34" charset="0"/>
              </a:rPr>
              <a:t>: Cognitive</a:t>
            </a:r>
            <a:r>
              <a:rPr lang="en-US" sz="4800" dirty="0">
                <a:effectLst/>
                <a:latin typeface="Josefin Sans" pitchFamily="2" charset="0"/>
                <a:ea typeface="Calibri" panose="020F0502020204030204" pitchFamily="34" charset="0"/>
                <a:cs typeface="Calibri" panose="020F0502020204030204" pitchFamily="34" charset="0"/>
              </a:rPr>
              <a:t> flexibility is a concept of mental health promotion. Cognitive flexibility is defined as “the awareness that in any situation there are options and alternatives available, the willingness to be flexible and adapt to situations, and the competence to be flexible (Kim &amp; Omizo, 2006,), and it is positioned to be associated with positive mental health. </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PRACTICE:  </a:t>
            </a:r>
            <a:r>
              <a:rPr lang="en-US" sz="4800" dirty="0">
                <a:effectLst/>
                <a:latin typeface="Josefin Sans" pitchFamily="2" charset="0"/>
                <a:ea typeface="Calibri" panose="020F0502020204030204" pitchFamily="34" charset="0"/>
                <a:cs typeface="Calibri" panose="020F0502020204030204" pitchFamily="34" charset="0"/>
              </a:rPr>
              <a:t>The trainer creates a story, which reflects the situation </a:t>
            </a:r>
            <a:r>
              <a:rPr lang="en-US" sz="4800" dirty="0">
                <a:latin typeface="Josefin Sans" pitchFamily="2" charset="0"/>
                <a:ea typeface="Calibri" panose="020F0502020204030204" pitchFamily="34" charset="0"/>
                <a:cs typeface="Calibri" panose="020F0502020204030204" pitchFamily="34" charset="0"/>
              </a:rPr>
              <a:t>for analysis</a:t>
            </a:r>
            <a:r>
              <a:rPr lang="en-US" sz="4800" dirty="0">
                <a:effectLst/>
                <a:latin typeface="Josefin Sans" pitchFamily="2" charset="0"/>
                <a:ea typeface="Calibri" panose="020F0502020204030204" pitchFamily="34" charset="0"/>
                <a:cs typeface="Calibri" panose="020F0502020204030204" pitchFamily="34" charset="0"/>
              </a:rPr>
              <a:t>. Positions and the content of the roles lead either to contradictions or conflict. The educator will present the context of the story and give information about </a:t>
            </a:r>
            <a:r>
              <a:rPr lang="en-US" sz="4800" dirty="0">
                <a:latin typeface="Josefin Sans" pitchFamily="2" charset="0"/>
                <a:ea typeface="Calibri" panose="020F0502020204030204" pitchFamily="34" charset="0"/>
                <a:cs typeface="Calibri" panose="020F0502020204030204" pitchFamily="34" charset="0"/>
              </a:rPr>
              <a:t>each</a:t>
            </a:r>
            <a:r>
              <a:rPr lang="en-US" sz="4800" dirty="0">
                <a:effectLst/>
                <a:latin typeface="Josefin Sans" pitchFamily="2" charset="0"/>
                <a:ea typeface="Calibri" panose="020F0502020204030204" pitchFamily="34" charset="0"/>
                <a:cs typeface="Calibri" panose="020F0502020204030204" pitchFamily="34" charset="0"/>
              </a:rPr>
              <a:t> role. The story is then narrated to answer relevant clarifying questions. Participants are asked to choose the roles, each role can be “played” by more than one person, to give the opportunity to represent all "internal views" and dilemmas, which we assume the role player has. The adult trainer</a:t>
            </a:r>
            <a:r>
              <a:rPr lang="en-US" sz="4800" dirty="0">
                <a:latin typeface="Josefin Sans" pitchFamily="2" charset="0"/>
                <a:ea typeface="Calibri" panose="020F0502020204030204" pitchFamily="34" charset="0"/>
                <a:cs typeface="Calibri" panose="020F0502020204030204" pitchFamily="34" charset="0"/>
              </a:rPr>
              <a:t> </a:t>
            </a:r>
            <a:r>
              <a:rPr lang="en-US" sz="4800" dirty="0">
                <a:effectLst/>
                <a:latin typeface="Josefin Sans" pitchFamily="2" charset="0"/>
                <a:ea typeface="Calibri" panose="020F0502020204030204" pitchFamily="34" charset="0"/>
                <a:cs typeface="Calibri" panose="020F0502020204030204" pitchFamily="34" charset="0"/>
              </a:rPr>
              <a:t>asks </a:t>
            </a:r>
            <a:r>
              <a:rPr lang="en-US" sz="4800" dirty="0">
                <a:latin typeface="Josefin Sans" pitchFamily="2" charset="0"/>
                <a:ea typeface="Calibri" panose="020F0502020204030204" pitchFamily="34" charset="0"/>
                <a:cs typeface="Calibri" panose="020F0502020204030204" pitchFamily="34" charset="0"/>
              </a:rPr>
              <a:t>each of the player groups to meet separately to enable them to</a:t>
            </a:r>
            <a:r>
              <a:rPr lang="en-US" sz="4800" dirty="0">
                <a:effectLst/>
                <a:latin typeface="Josefin Sans" pitchFamily="2" charset="0"/>
                <a:ea typeface="Calibri" panose="020F0502020204030204" pitchFamily="34" charset="0"/>
                <a:cs typeface="Calibri" panose="020F0502020204030204" pitchFamily="34" charset="0"/>
              </a:rPr>
              <a:t> think, review and plan their future actions/behaviour. </a:t>
            </a:r>
            <a:r>
              <a:rPr lang="en-US" sz="4800" dirty="0">
                <a:latin typeface="Josefin Sans" pitchFamily="2" charset="0"/>
                <a:ea typeface="Calibri" panose="020F0502020204030204" pitchFamily="34" charset="0"/>
                <a:cs typeface="Calibri" panose="020F0502020204030204" pitchFamily="34" charset="0"/>
              </a:rPr>
              <a:t> Therefore every </a:t>
            </a:r>
            <a:r>
              <a:rPr lang="en-US" sz="4800" dirty="0">
                <a:effectLst/>
                <a:latin typeface="Josefin Sans" pitchFamily="2" charset="0"/>
                <a:ea typeface="Calibri" panose="020F0502020204030204" pitchFamily="34" charset="0"/>
                <a:cs typeface="Calibri" panose="020F0502020204030204" pitchFamily="34" charset="0"/>
              </a:rPr>
              <a:t>“player” is called upon to decide what attitude they will adopt when they come </a:t>
            </a:r>
            <a:r>
              <a:rPr lang="en-US" sz="4800" dirty="0">
                <a:latin typeface="Josefin Sans" pitchFamily="2" charset="0"/>
                <a:ea typeface="Calibri" panose="020F0502020204030204" pitchFamily="34" charset="0"/>
                <a:cs typeface="Calibri" panose="020F0502020204030204" pitchFamily="34" charset="0"/>
              </a:rPr>
              <a:t>together in the situation</a:t>
            </a:r>
            <a:r>
              <a:rPr lang="en-US" sz="4800" dirty="0">
                <a:effectLst/>
                <a:latin typeface="Josefin Sans" pitchFamily="2" charset="0"/>
                <a:ea typeface="Calibri" panose="020F0502020204030204" pitchFamily="34" charset="0"/>
                <a:cs typeface="Calibri" panose="020F0502020204030204" pitchFamily="34" charset="0"/>
              </a:rPr>
              <a:t>. The “players” now play the characters in the story</a:t>
            </a:r>
            <a:r>
              <a:rPr lang="en-US" sz="4800" dirty="0">
                <a:latin typeface="Josefin Sans" pitchFamily="2" charset="0"/>
                <a:ea typeface="Calibri" panose="020F0502020204030204" pitchFamily="34" charset="0"/>
                <a:cs typeface="Calibri" panose="020F0502020204030204" pitchFamily="34" charset="0"/>
              </a:rPr>
              <a:t> and the </a:t>
            </a:r>
            <a:r>
              <a:rPr lang="en-US" sz="4800" dirty="0">
                <a:effectLst/>
                <a:latin typeface="Josefin Sans" pitchFamily="2" charset="0"/>
                <a:ea typeface="Calibri" panose="020F0502020204030204" pitchFamily="34" charset="0"/>
                <a:cs typeface="Calibri" panose="020F0502020204030204" pitchFamily="34" charset="0"/>
              </a:rPr>
              <a:t>participants talk in the first person. They are not allowed to analyze or comment on either their role or situation. Role play will be continued, as a “theatrical situation”, until the problem in question is addressed and </a:t>
            </a:r>
            <a:r>
              <a:rPr lang="en-US" sz="4800" dirty="0">
                <a:latin typeface="Josefin Sans" pitchFamily="2" charset="0"/>
                <a:ea typeface="Calibri" panose="020F0502020204030204" pitchFamily="34" charset="0"/>
                <a:cs typeface="Calibri" panose="020F0502020204030204" pitchFamily="34" charset="0"/>
              </a:rPr>
              <a:t>a</a:t>
            </a:r>
            <a:r>
              <a:rPr lang="en-US" sz="4800" dirty="0">
                <a:effectLst/>
                <a:latin typeface="Josefin Sans" pitchFamily="2" charset="0"/>
                <a:ea typeface="Calibri" panose="020F0502020204030204" pitchFamily="34" charset="0"/>
                <a:cs typeface="Calibri" panose="020F0502020204030204" pitchFamily="34" charset="0"/>
              </a:rPr>
              <a:t> creative answer is found. Before the exercise is over, they all should be asked if they consider that the conflict situation was dealt with effectively, otherwise the exercise should be continued. At the end the trainer discusses the </a:t>
            </a:r>
            <a:r>
              <a:rPr lang="en-US" sz="4800" dirty="0">
                <a:latin typeface="Josefin Sans" pitchFamily="2" charset="0"/>
                <a:ea typeface="Calibri" panose="020F0502020204030204" pitchFamily="34" charset="0"/>
                <a:cs typeface="Calibri" panose="020F0502020204030204" pitchFamily="34" charset="0"/>
              </a:rPr>
              <a:t>appropriateness of the exercise and discussion and</a:t>
            </a:r>
            <a:r>
              <a:rPr lang="en-US" sz="4800" dirty="0">
                <a:effectLst/>
                <a:latin typeface="Josefin Sans" pitchFamily="2" charset="0"/>
                <a:ea typeface="Calibri" panose="020F0502020204030204" pitchFamily="34" charset="0"/>
                <a:cs typeface="Calibri" panose="020F0502020204030204" pitchFamily="34" charset="0"/>
              </a:rPr>
              <a:t> proceeds to the final synthesis and conclusions.</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IMPACT:  </a:t>
            </a:r>
            <a:r>
              <a:rPr lang="en-US" sz="4800" dirty="0">
                <a:effectLst/>
                <a:latin typeface="Josefin Sans" pitchFamily="2" charset="0"/>
                <a:ea typeface="Calibri" panose="020F0502020204030204" pitchFamily="34" charset="0"/>
                <a:cs typeface="Calibri" panose="020F0502020204030204" pitchFamily="34" charset="0"/>
              </a:rPr>
              <a:t>Through this process, the flexibility of the adult educator as well as the trainees will become apparent. The only tools needed are the imagination and the ease of adapting to new situations.  </a:t>
            </a:r>
            <a:r>
              <a:rPr lang="en-US" sz="4800" dirty="0">
                <a:latin typeface="Josefin Sans" pitchFamily="2" charset="0"/>
                <a:ea typeface="Calibri" panose="020F0502020204030204" pitchFamily="34" charset="0"/>
                <a:cs typeface="Calibri" panose="020F0502020204030204" pitchFamily="34" charset="0"/>
              </a:rPr>
              <a:t>Please take a look at the following link to see </a:t>
            </a:r>
            <a:r>
              <a:rPr lang="en-GB" sz="4800" b="0" i="0" dirty="0">
                <a:solidFill>
                  <a:srgbClr val="444444"/>
                </a:solidFill>
                <a:effectLst/>
                <a:latin typeface="Josefin Sans" pitchFamily="2" charset="0"/>
              </a:rPr>
              <a:t> a game designed to train cognitive flexibility, a subskill of executive functions. Cognitive flexibility involves inhibiting a prior perspective and considering a new perspective (Diamond, 2013).</a:t>
            </a:r>
          </a:p>
          <a:p>
            <a:pPr algn="just">
              <a:lnSpc>
                <a:spcPct val="170000"/>
              </a:lnSpc>
              <a:spcBef>
                <a:spcPts val="600"/>
              </a:spcBef>
              <a:spcAft>
                <a:spcPts val="800"/>
              </a:spcAft>
            </a:pPr>
            <a:r>
              <a:rPr lang="en-GB" sz="4800" b="0" i="0" dirty="0">
                <a:solidFill>
                  <a:srgbClr val="444444"/>
                </a:solidFill>
                <a:effectLst/>
                <a:latin typeface="Josefin Sans" pitchFamily="2" charset="0"/>
              </a:rPr>
              <a:t> https://create.nyu.edu/projects/smartsuite/allyoucanet/ </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Bef>
                <a:spcPts val="600"/>
              </a:spcBef>
              <a:spcAft>
                <a:spcPts val="800"/>
              </a:spcAft>
            </a:pPr>
            <a:r>
              <a:rPr lang="en-US" sz="4800" dirty="0">
                <a:effectLst/>
                <a:latin typeface="Josefin Sans" pitchFamily="2" charset="0"/>
                <a:ea typeface="Calibri" panose="020F0502020204030204" pitchFamily="34" charset="0"/>
                <a:cs typeface="Calibri" panose="020F0502020204030204" pitchFamily="34" charset="0"/>
              </a:rPr>
              <a:t> Sources:(</a:t>
            </a:r>
            <a:r>
              <a:rPr lang="en-US" sz="4800" u="sng" dirty="0">
                <a:solidFill>
                  <a:srgbClr val="0563C1"/>
                </a:solidFill>
                <a:effectLst/>
                <a:latin typeface="Arial Narrow" panose="020B0606020202030204" pitchFamily="34" charset="0"/>
                <a:ea typeface="Calibri" panose="020F0502020204030204" pitchFamily="34" charset="0"/>
                <a:cs typeface="Calibri" panose="020F0502020204030204" pitchFamily="34" charset="0"/>
                <a:hlinkClick r:id="rId2"/>
              </a:rPr>
              <a:t>https://blogs.sch.gr/politism/files/2017/10/%CE%95%CE%BD%CE%B5%CF%81%CE%B3%CE%B7%CF%84%CE%B9%CE%BA%CE%AD%CF%82-%CE%95%CE%BA%CF%80%CE%B1%CE%B9%CE%B4%CE%B5%CF%85%CF%84%CE%B9%CE%BA%CE%AD%CF%82-%CE%A4%CE%B5%CF%87%CE%BD%CE%B9%CE%BA%CE%AD%CF%82-%CE%91.-%CE%9A%CF%8C%CE%BA%CE%BA%CE%BF%CF%82.pdf</a:t>
            </a:r>
            <a:r>
              <a:rPr lang="en-US" sz="4800" dirty="0">
                <a:effectLst/>
                <a:latin typeface="Arial Narrow" panose="020B0606020202030204" pitchFamily="34" charset="0"/>
                <a:ea typeface="Calibri" panose="020F0502020204030204" pitchFamily="34" charset="0"/>
                <a:cs typeface="Calibri" panose="020F0502020204030204" pitchFamily="34" charset="0"/>
              </a:rPr>
              <a:t>)</a:t>
            </a:r>
            <a:endParaRPr lang="en-US" sz="4800" dirty="0">
              <a:effectLst/>
              <a:latin typeface="Arial Narrow" panose="020B0606020202030204" pitchFamily="34" charset="0"/>
              <a:ea typeface="Calibri" panose="020F0502020204030204" pitchFamily="34" charset="0"/>
              <a:cs typeface="Arial" panose="020B0604020202020204" pitchFamily="34" charset="0"/>
            </a:endParaRPr>
          </a:p>
          <a:p>
            <a:pPr algn="just">
              <a:lnSpc>
                <a:spcPct val="170000"/>
              </a:lnSpc>
              <a:spcAft>
                <a:spcPts val="800"/>
              </a:spcAft>
            </a:pPr>
            <a:r>
              <a:rPr lang="en-US" sz="4800" dirty="0">
                <a:effectLst/>
                <a:latin typeface="Josefin Sans" pitchFamily="2" charset="0"/>
                <a:ea typeface="Calibri" panose="020F0502020204030204" pitchFamily="34" charset="0"/>
                <a:cs typeface="Calibri" panose="020F0502020204030204" pitchFamily="34" charset="0"/>
              </a:rPr>
              <a:t> </a:t>
            </a:r>
            <a:endParaRPr lang="en-US" sz="48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4497D2DB-E489-4F25-8EB1-C001B3597CBB}"/>
              </a:ext>
            </a:extLst>
          </p:cNvPr>
          <p:cNvSpPr>
            <a:spLocks noGrp="1"/>
          </p:cNvSpPr>
          <p:nvPr>
            <p:ph type="body" sz="quarter" idx="17"/>
          </p:nvPr>
        </p:nvSpPr>
        <p:spPr>
          <a:xfrm>
            <a:off x="76201" y="86096"/>
            <a:ext cx="6575715" cy="729873"/>
          </a:xfrm>
        </p:spPr>
        <p:txBody>
          <a:bodyPr/>
          <a:lstStyle/>
          <a:p>
            <a:r>
              <a:rPr lang="en-US" dirty="0"/>
              <a:t>	Flexibility</a:t>
            </a:r>
          </a:p>
        </p:txBody>
      </p:sp>
    </p:spTree>
    <p:extLst>
      <p:ext uri="{BB962C8B-B14F-4D97-AF65-F5344CB8AC3E}">
        <p14:creationId xmlns:p14="http://schemas.microsoft.com/office/powerpoint/2010/main" val="289193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dirty="0"/>
              <a:t>CONTENTS</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a:xfrm>
            <a:off x="1737264" y="1590527"/>
            <a:ext cx="1604905" cy="1324800"/>
          </a:xfrm>
        </p:spPr>
        <p:txBody>
          <a:bodyPr/>
          <a:lstStyle/>
          <a:p>
            <a:r>
              <a:rPr lang="en-US" dirty="0">
                <a:solidFill>
                  <a:srgbClr val="FFC000"/>
                </a:solidFill>
                <a:effectLst>
                  <a:outerShdw blurRad="38100" dist="38100" dir="2700000" algn="tl">
                    <a:srgbClr val="000000">
                      <a:alpha val="43137"/>
                    </a:srgbClr>
                  </a:outerShdw>
                </a:effectLst>
              </a:rPr>
              <a:t>T0pic 1 Module 1</a:t>
            </a:r>
          </a:p>
          <a:p>
            <a:r>
              <a:rPr lang="en-US" sz="1800" dirty="0"/>
              <a:t>Introduction to social Prescribing</a:t>
            </a:r>
          </a:p>
          <a:p>
            <a:endParaRPr lang="en-US" dirty="0"/>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a:xfrm>
            <a:off x="4299472" y="1590527"/>
            <a:ext cx="1604905" cy="1324800"/>
          </a:xfrm>
        </p:spPr>
        <p:txBody>
          <a:bodyPr/>
          <a:lstStyle/>
          <a:p>
            <a:pPr algn="ctr"/>
            <a:r>
              <a:rPr lang="en-US" dirty="0">
                <a:solidFill>
                  <a:srgbClr val="FFC000"/>
                </a:solidFill>
                <a:effectLst>
                  <a:outerShdw blurRad="38100" dist="38100" dir="2700000" algn="tl">
                    <a:srgbClr val="000000">
                      <a:alpha val="43137"/>
                    </a:srgbClr>
                  </a:outerShdw>
                </a:effectLst>
              </a:rPr>
              <a:t>Topic 1 Module 2</a:t>
            </a:r>
          </a:p>
          <a:p>
            <a:pPr algn="ctr"/>
            <a:r>
              <a:rPr lang="en-US" sz="1800" dirty="0"/>
              <a:t>Role of the Health &amp; care Professional</a:t>
            </a: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a:xfrm>
            <a:off x="6771965" y="1590527"/>
            <a:ext cx="1604905" cy="1324800"/>
          </a:xfrm>
        </p:spPr>
        <p:txBody>
          <a:bodyPr/>
          <a:lstStyle/>
          <a:p>
            <a:pPr algn="ctr"/>
            <a:r>
              <a:rPr lang="en-US" dirty="0">
                <a:solidFill>
                  <a:srgbClr val="FFC000"/>
                </a:solidFill>
                <a:effectLst>
                  <a:outerShdw blurRad="38100" dist="38100" dir="2700000" algn="tl">
                    <a:srgbClr val="000000">
                      <a:alpha val="43137"/>
                    </a:srgbClr>
                  </a:outerShdw>
                </a:effectLst>
              </a:rPr>
              <a:t>Topic 1 Module 3</a:t>
            </a:r>
          </a:p>
          <a:p>
            <a:pPr algn="ctr"/>
            <a:r>
              <a:rPr lang="en-US" sz="1800" dirty="0"/>
              <a:t>Social Prescribing in Action</a:t>
            </a:r>
          </a:p>
          <a:p>
            <a:endParaRPr lang="en-US" dirty="0"/>
          </a:p>
        </p:txBody>
      </p:sp>
      <p:sp>
        <p:nvSpPr>
          <p:cNvPr id="75" name="Text Placeholder 74">
            <a:extLst>
              <a:ext uri="{FF2B5EF4-FFF2-40B4-BE49-F238E27FC236}">
                <a16:creationId xmlns:a16="http://schemas.microsoft.com/office/drawing/2014/main" id="{7BCD766D-E386-A24D-84E6-9EE64555CB4C}"/>
              </a:ext>
            </a:extLst>
          </p:cNvPr>
          <p:cNvSpPr>
            <a:spLocks noGrp="1"/>
          </p:cNvSpPr>
          <p:nvPr>
            <p:ph type="body" sz="quarter" idx="25"/>
          </p:nvPr>
        </p:nvSpPr>
        <p:spPr>
          <a:xfrm>
            <a:off x="9344968" y="1590526"/>
            <a:ext cx="1604905" cy="1443779"/>
          </a:xfrm>
        </p:spPr>
        <p:txBody>
          <a:bodyPr/>
          <a:lstStyle/>
          <a:p>
            <a:pPr algn="ctr"/>
            <a:r>
              <a:rPr lang="en-US" dirty="0">
                <a:solidFill>
                  <a:srgbClr val="FFC000"/>
                </a:solidFill>
                <a:effectLst>
                  <a:outerShdw blurRad="38100" dist="38100" dir="2700000" algn="tl">
                    <a:srgbClr val="000000">
                      <a:alpha val="43137"/>
                    </a:srgbClr>
                  </a:outerShdw>
                </a:effectLst>
              </a:rPr>
              <a:t>topic 1 Module 4</a:t>
            </a:r>
          </a:p>
          <a:p>
            <a:pPr algn="ctr"/>
            <a:r>
              <a:rPr lang="en-US" sz="1800" dirty="0"/>
              <a:t>Reaching out &amp; collaboration for Social Prescribing success</a:t>
            </a:r>
          </a:p>
          <a:p>
            <a:endParaRPr lang="en-US" dirty="0"/>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p:txBody>
          <a:bodyPr/>
          <a:lstStyle/>
          <a:p>
            <a:r>
              <a:rPr lang="en-US" dirty="0"/>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n-US" dirty="0"/>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n-US" dirty="0"/>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n-US" dirty="0"/>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a:xfrm>
            <a:off x="1737264" y="3685309"/>
            <a:ext cx="1604905" cy="1424253"/>
          </a:xfrm>
        </p:spPr>
        <p:txBody>
          <a:bodyPr/>
          <a:lstStyle/>
          <a:p>
            <a:pPr algn="ctr"/>
            <a:r>
              <a:rPr lang="en-US" dirty="0">
                <a:solidFill>
                  <a:srgbClr val="FFC652"/>
                </a:solidFill>
                <a:effectLst>
                  <a:outerShdw blurRad="38100" dist="38100" dir="2700000" algn="tl">
                    <a:srgbClr val="000000">
                      <a:alpha val="43137"/>
                    </a:srgbClr>
                  </a:outerShdw>
                </a:effectLst>
              </a:rPr>
              <a:t>Topic 2 Module 1</a:t>
            </a:r>
          </a:p>
          <a:p>
            <a:pPr algn="ctr"/>
            <a:r>
              <a:rPr lang="en-US" sz="1800" dirty="0"/>
              <a:t>Role of Health &amp; Care Professional in Adult &amp; community Learning</a:t>
            </a:r>
          </a:p>
          <a:p>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p>
          <a:p>
            <a:endParaRPr lang="en-US" dirty="0"/>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4299472" y="3685309"/>
            <a:ext cx="1604905" cy="1424253"/>
          </a:xfrm>
        </p:spPr>
        <p:txBody>
          <a:bodyPr/>
          <a:lstStyle/>
          <a:p>
            <a:pPr algn="ctr"/>
            <a:r>
              <a:rPr lang="en-US" dirty="0">
                <a:solidFill>
                  <a:srgbClr val="FFC000"/>
                </a:solidFill>
                <a:effectLst>
                  <a:outerShdw blurRad="38100" dist="38100" dir="2700000" algn="tl">
                    <a:srgbClr val="000000">
                      <a:alpha val="43137"/>
                    </a:srgbClr>
                  </a:outerShdw>
                </a:effectLst>
              </a:rPr>
              <a:t>Topic 2 Module2</a:t>
            </a:r>
          </a:p>
          <a:p>
            <a:pPr algn="ctr"/>
            <a:r>
              <a:rPr lang="en-US" sz="1800" dirty="0"/>
              <a:t>Focus on the 7 skills of adult educators</a:t>
            </a:r>
          </a:p>
          <a:p>
            <a:endParaRPr lang="en-US" dirty="0"/>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a:xfrm>
            <a:off x="6771965" y="3685309"/>
            <a:ext cx="1801505" cy="1424253"/>
          </a:xfrm>
        </p:spPr>
        <p:txBody>
          <a:bodyPr/>
          <a:lstStyle/>
          <a:p>
            <a:pPr algn="ctr"/>
            <a:r>
              <a:rPr lang="en-US" dirty="0">
                <a:solidFill>
                  <a:srgbClr val="FFC000"/>
                </a:solidFill>
                <a:effectLst>
                  <a:outerShdw blurRad="38100" dist="38100" dir="2700000" algn="tl">
                    <a:srgbClr val="000000">
                      <a:alpha val="43137"/>
                    </a:srgbClr>
                  </a:outerShdw>
                </a:effectLst>
              </a:rPr>
              <a:t>Topic 2 Module 3</a:t>
            </a:r>
          </a:p>
          <a:p>
            <a:pPr algn="ctr"/>
            <a:r>
              <a:rPr lang="en-US" sz="1800" dirty="0"/>
              <a:t>Advanced communication skills</a:t>
            </a:r>
          </a:p>
          <a:p>
            <a:endParaRPr lang="en-US" dirty="0"/>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a:xfrm>
            <a:off x="9393013" y="3665783"/>
            <a:ext cx="1694149" cy="1443779"/>
          </a:xfrm>
        </p:spPr>
        <p:txBody>
          <a:bodyPr/>
          <a:lstStyle/>
          <a:p>
            <a:pPr algn="ctr"/>
            <a:r>
              <a:rPr lang="en-US" dirty="0">
                <a:solidFill>
                  <a:srgbClr val="FFC000"/>
                </a:solidFill>
                <a:effectLst>
                  <a:outerShdw blurRad="38100" dist="38100" dir="2700000" algn="tl">
                    <a:srgbClr val="000000">
                      <a:alpha val="43137"/>
                    </a:srgbClr>
                  </a:outerShdw>
                </a:effectLst>
              </a:rPr>
              <a:t>Topic 2 module 4</a:t>
            </a:r>
          </a:p>
          <a:p>
            <a:pPr algn="ctr"/>
            <a:r>
              <a:rPr lang="en-US" sz="1800" dirty="0"/>
              <a:t>Health Literacy &amp; Wellbeing</a:t>
            </a:r>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n-US" dirty="0"/>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n-US" dirty="0"/>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n-US" dirty="0"/>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n-US" dirty="0"/>
              <a:t>8</a:t>
            </a:r>
          </a:p>
        </p:txBody>
      </p:sp>
    </p:spTree>
    <p:extLst>
      <p:ext uri="{BB962C8B-B14F-4D97-AF65-F5344CB8AC3E}">
        <p14:creationId xmlns:p14="http://schemas.microsoft.com/office/powerpoint/2010/main" val="2881225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490E6-CDEE-459F-AD31-A7CA6DBF443D}"/>
              </a:ext>
            </a:extLst>
          </p:cNvPr>
          <p:cNvSpPr>
            <a:spLocks noGrp="1"/>
          </p:cNvSpPr>
          <p:nvPr>
            <p:ph type="body" sz="quarter" idx="16"/>
          </p:nvPr>
        </p:nvSpPr>
        <p:spPr>
          <a:xfrm>
            <a:off x="134911" y="682170"/>
            <a:ext cx="11781317" cy="6175829"/>
          </a:xfrm>
        </p:spPr>
        <p:txBody>
          <a:bodyPr>
            <a:normAutofit fontScale="25000" lnSpcReduction="20000"/>
          </a:bodyPr>
          <a:lstStyle/>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THEORY</a:t>
            </a:r>
            <a:r>
              <a:rPr lang="en-US" sz="4800" dirty="0">
                <a:effectLst/>
                <a:latin typeface="Josefin Sans" pitchFamily="2" charset="0"/>
                <a:ea typeface="Calibri" panose="020F0502020204030204" pitchFamily="34" charset="0"/>
                <a:cs typeface="Calibri" panose="020F0502020204030204" pitchFamily="34" charset="0"/>
              </a:rPr>
              <a:t>:  We can help vulnerable individuals understand and prioritize their needs – and be able to manage their health successfully – by using adult learning principles to underpin our skill-building efforts. Adult learning theory, also known as andragogy, is made up of several principles. Three of these are clearly related to assisting patients in developing health-management skills.</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b="1" dirty="0">
                <a:solidFill>
                  <a:srgbClr val="FFC652"/>
                </a:solidFill>
                <a:effectLst/>
                <a:latin typeface="Josefin Sans" pitchFamily="2" charset="0"/>
                <a:ea typeface="Calibri" panose="020F0502020204030204" pitchFamily="34" charset="0"/>
                <a:cs typeface="Calibri" panose="020F0502020204030204" pitchFamily="34" charset="0"/>
              </a:rPr>
              <a:t>PRACTICE:  </a:t>
            </a:r>
            <a:r>
              <a:rPr lang="en-US" sz="4800" dirty="0">
                <a:effectLst/>
                <a:latin typeface="Josefin Sans" pitchFamily="2" charset="0"/>
                <a:ea typeface="Calibri" panose="020F0502020204030204" pitchFamily="34" charset="0"/>
                <a:cs typeface="Calibri" panose="020F0502020204030204" pitchFamily="34" charset="0"/>
              </a:rPr>
              <a:t>•Teaching readiness: Adults become eager to learn when they require information that helps deal with actual challenges.</a:t>
            </a:r>
            <a:r>
              <a:rPr lang="en-US" sz="4800" dirty="0">
                <a:effectLst/>
                <a:latin typeface="Josefin Sans" pitchFamily="2" charset="0"/>
                <a:ea typeface="Calibri" panose="020F0502020204030204" pitchFamily="34" charset="0"/>
                <a:cs typeface="Arial" panose="020B0604020202020204" pitchFamily="34" charset="0"/>
              </a:rPr>
              <a:t>. </a:t>
            </a:r>
            <a:r>
              <a:rPr lang="en-US" sz="4800" dirty="0">
                <a:effectLst/>
                <a:latin typeface="Josefin Sans" pitchFamily="2" charset="0"/>
                <a:ea typeface="Calibri" panose="020F0502020204030204" pitchFamily="34" charset="0"/>
                <a:cs typeface="Calibri" panose="020F0502020204030204" pitchFamily="34" charset="0"/>
              </a:rPr>
              <a:t>Adults do not have a “trial” that will reflect a specific grade, however there are real-life outcomes that may result from this education. This means that adults are inspired institutionally, such as a desire to maintain or improve their health or life quality.</a:t>
            </a:r>
            <a:endParaRPr lang="en-US" sz="4800" dirty="0">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dirty="0">
                <a:effectLst/>
                <a:latin typeface="Josefin Sans" pitchFamily="2" charset="0"/>
                <a:ea typeface="Calibri" panose="020F0502020204030204" pitchFamily="34" charset="0"/>
                <a:cs typeface="Calibri" panose="020F0502020204030204" pitchFamily="34" charset="0"/>
              </a:rPr>
              <a:t>Task-focused learning: Instead of learning everything about a topic, adults prefer to discover how to acquire an expertise or solve a problem at hand. The adult educator and the individuals probably have a limited time, in which they can meet and make the exchange of experiences, information and knowledge. But educators have to develop their practicality, while they build the people’s confidence and evolve their own skills. </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dirty="0">
                <a:effectLst/>
                <a:latin typeface="Josefin Sans" pitchFamily="2" charset="0"/>
                <a:ea typeface="Calibri" panose="020F0502020204030204" pitchFamily="34" charset="0"/>
                <a:cs typeface="Calibri" panose="020F0502020204030204" pitchFamily="34" charset="0"/>
              </a:rPr>
              <a:t>•First, the trainer must step into the position of everyone and understand as much as possible their feelings and thoughts. While this may seem like a time-consuming discussion that could take time away from “education”, </a:t>
            </a:r>
            <a:r>
              <a:rPr lang="en-US" sz="4800" dirty="0">
                <a:latin typeface="Josefin Sans" pitchFamily="2" charset="0"/>
                <a:ea typeface="Calibri" panose="020F0502020204030204" pitchFamily="34" charset="0"/>
                <a:cs typeface="Calibri" panose="020F0502020204030204" pitchFamily="34" charset="0"/>
              </a:rPr>
              <a:t> it can be critical element to</a:t>
            </a:r>
            <a:r>
              <a:rPr lang="en-US" sz="4800" dirty="0">
                <a:effectLst/>
                <a:latin typeface="Josefin Sans" pitchFamily="2" charset="0"/>
                <a:ea typeface="Calibri" panose="020F0502020204030204" pitchFamily="34" charset="0"/>
                <a:cs typeface="Calibri" panose="020F0502020204030204" pitchFamily="34" charset="0"/>
              </a:rPr>
              <a:t> success.  The trainer in identifying and sharing </a:t>
            </a:r>
            <a:r>
              <a:rPr lang="en-US" sz="4800" dirty="0">
                <a:latin typeface="Josefin Sans" pitchFamily="2" charset="0"/>
                <a:ea typeface="Calibri" panose="020F0502020204030204" pitchFamily="34" charset="0"/>
                <a:cs typeface="Calibri" panose="020F0502020204030204" pitchFamily="34" charset="0"/>
              </a:rPr>
              <a:t>participants</a:t>
            </a:r>
            <a:r>
              <a:rPr lang="en-US" sz="4800" dirty="0">
                <a:effectLst/>
                <a:latin typeface="Josefin Sans" pitchFamily="2" charset="0"/>
                <a:ea typeface="Calibri" panose="020F0502020204030204" pitchFamily="34" charset="0"/>
                <a:cs typeface="Calibri" panose="020F0502020204030204" pitchFamily="34" charset="0"/>
              </a:rPr>
              <a:t> concerns and hopes in order that together they can work towards solutions, dispel concerns,</a:t>
            </a:r>
            <a:r>
              <a:rPr lang="en-US" sz="4800" dirty="0">
                <a:latin typeface="Josefin Sans" pitchFamily="2" charset="0"/>
                <a:ea typeface="Calibri" panose="020F0502020204030204" pitchFamily="34" charset="0"/>
                <a:cs typeface="Calibri" panose="020F0502020204030204" pitchFamily="34" charset="0"/>
              </a:rPr>
              <a:t> address m</a:t>
            </a:r>
            <a:r>
              <a:rPr lang="en-US" sz="4800" dirty="0">
                <a:effectLst/>
                <a:latin typeface="Josefin Sans" pitchFamily="2" charset="0"/>
                <a:ea typeface="Calibri" panose="020F0502020204030204" pitchFamily="34" charset="0"/>
                <a:cs typeface="Calibri" panose="020F0502020204030204" pitchFamily="34" charset="0"/>
              </a:rPr>
              <a:t>isinterpretations and support </a:t>
            </a:r>
            <a:r>
              <a:rPr lang="en-US" sz="4800" dirty="0">
                <a:latin typeface="Josefin Sans" pitchFamily="2" charset="0"/>
                <a:ea typeface="Calibri" panose="020F0502020204030204" pitchFamily="34" charset="0"/>
                <a:cs typeface="Calibri" panose="020F0502020204030204" pitchFamily="34" charset="0"/>
              </a:rPr>
              <a:t>learners</a:t>
            </a:r>
            <a:r>
              <a:rPr lang="en-US" sz="4800" dirty="0">
                <a:effectLst/>
                <a:latin typeface="Josefin Sans" pitchFamily="2" charset="0"/>
                <a:ea typeface="Calibri" panose="020F0502020204030204" pitchFamily="34" charset="0"/>
                <a:cs typeface="Calibri" panose="020F0502020204030204" pitchFamily="34" charset="0"/>
              </a:rPr>
              <a:t> emotionally.</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dirty="0">
                <a:effectLst/>
                <a:latin typeface="Josefin Sans" pitchFamily="2" charset="0"/>
                <a:ea typeface="Calibri" panose="020F0502020204030204" pitchFamily="34" charset="0"/>
                <a:cs typeface="Calibri" panose="020F0502020204030204" pitchFamily="34" charset="0"/>
              </a:rPr>
              <a:t>•The next step is the understanding of the trainers towards the needs related to the trainees. The link between main learning and intrinsic motivation is another level of preparation for active learning.</a:t>
            </a:r>
            <a:endParaRPr lang="en-US" sz="48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4800" dirty="0">
                <a:effectLst/>
                <a:latin typeface="Josefin Sans" pitchFamily="2" charset="0"/>
                <a:ea typeface="Calibri" panose="020F0502020204030204" pitchFamily="34" charset="0"/>
                <a:cs typeface="Calibri" panose="020F0502020204030204" pitchFamily="34" charset="0"/>
              </a:rPr>
              <a:t>•Finally, the use of simple and clear instructions and the provision of educational tools are </a:t>
            </a:r>
            <a:r>
              <a:rPr lang="en-US" sz="4800" dirty="0">
                <a:latin typeface="Josefin Sans" pitchFamily="2" charset="0"/>
                <a:ea typeface="Calibri" panose="020F0502020204030204" pitchFamily="34" charset="0"/>
                <a:cs typeface="Calibri" panose="020F0502020204030204" pitchFamily="34" charset="0"/>
              </a:rPr>
              <a:t>necessary to aid the</a:t>
            </a:r>
            <a:r>
              <a:rPr lang="en-US" sz="4800" dirty="0">
                <a:effectLst/>
                <a:latin typeface="Josefin Sans" pitchFamily="2" charset="0"/>
                <a:ea typeface="Calibri" panose="020F0502020204030204" pitchFamily="34" charset="0"/>
                <a:cs typeface="Calibri" panose="020F0502020204030204" pitchFamily="34" charset="0"/>
              </a:rPr>
              <a:t> learning processes. As part of this process, the trainer will ask everyone individually to demonstrate the necessary understanding of each of the skills to embed learning. Last but not least, </a:t>
            </a:r>
            <a:r>
              <a:rPr lang="en-US" sz="4800" dirty="0">
                <a:latin typeface="Josefin Sans" pitchFamily="2" charset="0"/>
                <a:ea typeface="Calibri" panose="020F0502020204030204" pitchFamily="34" charset="0"/>
                <a:cs typeface="Calibri" panose="020F0502020204030204" pitchFamily="34" charset="0"/>
              </a:rPr>
              <a:t>is a demonstration of</a:t>
            </a:r>
            <a:r>
              <a:rPr lang="en-US" sz="4800" dirty="0">
                <a:effectLst/>
                <a:latin typeface="Josefin Sans" pitchFamily="2" charset="0"/>
                <a:ea typeface="Calibri" panose="020F0502020204030204" pitchFamily="34" charset="0"/>
                <a:cs typeface="Calibri" panose="020F0502020204030204" pitchFamily="34" charset="0"/>
              </a:rPr>
              <a:t> tips to be more confident about themselves through practical discussion.</a:t>
            </a:r>
            <a:r>
              <a:rPr lang="en-US" sz="4800" dirty="0">
                <a:latin typeface="Josefin Sans" pitchFamily="2" charset="0"/>
                <a:ea typeface="Calibri" panose="020F0502020204030204" pitchFamily="34" charset="0"/>
                <a:cs typeface="Arial" panose="020B0604020202020204" pitchFamily="34" charset="0"/>
              </a:rPr>
              <a:t> </a:t>
            </a:r>
            <a:r>
              <a:rPr lang="en-US" sz="4800" dirty="0">
                <a:effectLst/>
                <a:latin typeface="Josefin Sans" pitchFamily="2" charset="0"/>
                <a:ea typeface="Calibri" panose="020F0502020204030204" pitchFamily="34" charset="0"/>
                <a:cs typeface="Calibri" panose="020F0502020204030204" pitchFamily="34" charset="0"/>
              </a:rPr>
              <a:t>Essentially this exercise promotes the practicality of trainers towards vulnerable social individuals, without the use of tangible materials only through discussion and the need for self-help.</a:t>
            </a:r>
            <a:endParaRPr lang="en-US" sz="48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2C1C7E7B-7081-418A-B6BC-955FF0CF7F94}"/>
              </a:ext>
            </a:extLst>
          </p:cNvPr>
          <p:cNvSpPr>
            <a:spLocks noGrp="1"/>
          </p:cNvSpPr>
          <p:nvPr>
            <p:ph type="body" sz="quarter" idx="17"/>
          </p:nvPr>
        </p:nvSpPr>
        <p:spPr>
          <a:xfrm>
            <a:off x="618460" y="0"/>
            <a:ext cx="3219893" cy="682171"/>
          </a:xfrm>
        </p:spPr>
        <p:txBody>
          <a:bodyPr/>
          <a:lstStyle/>
          <a:p>
            <a:r>
              <a:rPr lang="en-US" dirty="0">
                <a:solidFill>
                  <a:srgbClr val="FFC652"/>
                </a:solidFill>
              </a:rPr>
              <a:t></a:t>
            </a:r>
            <a:r>
              <a:rPr lang="en-US" dirty="0"/>
              <a:t>	</a:t>
            </a:r>
            <a:r>
              <a:rPr lang="en-US" dirty="0">
                <a:effectLst>
                  <a:outerShdw blurRad="38100" dist="38100" dir="2700000" algn="tl">
                    <a:srgbClr val="000000">
                      <a:alpha val="43137"/>
                    </a:srgbClr>
                  </a:outerShdw>
                </a:effectLst>
              </a:rPr>
              <a:t>Practicality</a:t>
            </a:r>
          </a:p>
        </p:txBody>
      </p:sp>
    </p:spTree>
    <p:extLst>
      <p:ext uri="{BB962C8B-B14F-4D97-AF65-F5344CB8AC3E}">
        <p14:creationId xmlns:p14="http://schemas.microsoft.com/office/powerpoint/2010/main" val="236084655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57A89D-813C-4E0D-93C6-624865CF6DE5}"/>
              </a:ext>
            </a:extLst>
          </p:cNvPr>
          <p:cNvSpPr>
            <a:spLocks noGrp="1"/>
          </p:cNvSpPr>
          <p:nvPr>
            <p:ph type="body" sz="quarter" idx="16"/>
          </p:nvPr>
        </p:nvSpPr>
        <p:spPr>
          <a:xfrm>
            <a:off x="618461" y="1169232"/>
            <a:ext cx="11133827" cy="5996065"/>
          </a:xfrm>
        </p:spPr>
        <p:txBody>
          <a:bodyPr>
            <a:noAutofit/>
          </a:bodyPr>
          <a:lstStyle/>
          <a:p>
            <a:pPr algn="just">
              <a:lnSpc>
                <a:spcPct val="150000"/>
              </a:lnSpc>
              <a:spcAft>
                <a:spcPts val="800"/>
              </a:spcAft>
            </a:pPr>
            <a:r>
              <a:rPr lang="en-US" sz="1200" b="1" dirty="0">
                <a:solidFill>
                  <a:srgbClr val="FFC652"/>
                </a:solidFill>
                <a:effectLst/>
                <a:latin typeface="Josefin Sans" pitchFamily="2" charset="0"/>
                <a:ea typeface="Calibri" panose="020F0502020204030204" pitchFamily="34" charset="0"/>
                <a:cs typeface="Calibri" panose="020F0502020204030204" pitchFamily="34" charset="0"/>
              </a:rPr>
              <a:t>THEORY</a:t>
            </a:r>
            <a:r>
              <a:rPr lang="en-US" sz="1200" b="1" dirty="0">
                <a:effectLst/>
                <a:latin typeface="Josefin Sans" pitchFamily="2" charset="0"/>
                <a:ea typeface="Calibri" panose="020F0502020204030204" pitchFamily="34" charset="0"/>
                <a:cs typeface="Calibri" panose="020F0502020204030204" pitchFamily="34" charset="0"/>
              </a:rPr>
              <a:t>:  </a:t>
            </a:r>
            <a:r>
              <a:rPr lang="en-US" sz="1200" dirty="0">
                <a:effectLst/>
                <a:latin typeface="Josefin Sans" pitchFamily="2" charset="0"/>
                <a:ea typeface="Calibri" panose="020F0502020204030204" pitchFamily="34" charset="0"/>
                <a:cs typeface="Calibri" panose="020F0502020204030204" pitchFamily="34" charset="0"/>
              </a:rPr>
              <a:t>There is no single “correct” theory about how adults learn. It is defined by the learner, their motivation to learn, and the complexity of the information. There are lessons we can take from adult learning when designing </a:t>
            </a:r>
            <a:r>
              <a:rPr lang="en-US" sz="1200" dirty="0">
                <a:latin typeface="Josefin Sans" pitchFamily="2" charset="0"/>
                <a:ea typeface="Calibri" panose="020F0502020204030204" pitchFamily="34" charset="0"/>
                <a:cs typeface="Calibri" panose="020F0502020204030204" pitchFamily="34" charset="0"/>
              </a:rPr>
              <a:t>lessons/learning for those with mental ill health</a:t>
            </a:r>
            <a:r>
              <a:rPr lang="en-US" sz="1200" dirty="0">
                <a:effectLst/>
                <a:latin typeface="Josefin Sans" pitchFamily="2" charset="0"/>
                <a:ea typeface="Calibri" panose="020F0502020204030204" pitchFamily="34" charset="0"/>
                <a:cs typeface="Calibri" panose="020F0502020204030204" pitchFamily="34" charset="0"/>
              </a:rPr>
              <a:t> to help them understand, retain and then act on, their education. Adult educators must offer adults with mental health problems as much authority, over their education, as possible. This involves giving them information that enables them to seek out new education or access education when they are ready. </a:t>
            </a:r>
            <a:r>
              <a:rPr lang="en-US" sz="1200" dirty="0">
                <a:latin typeface="Josefin Sans" pitchFamily="2" charset="0"/>
                <a:ea typeface="Calibri" panose="020F0502020204030204" pitchFamily="34" charset="0"/>
                <a:cs typeface="Calibri" panose="020F0502020204030204" pitchFamily="34" charset="0"/>
              </a:rPr>
              <a:t>Adult educators</a:t>
            </a:r>
            <a:r>
              <a:rPr lang="en-US" sz="1200" dirty="0">
                <a:effectLst/>
                <a:latin typeface="Josefin Sans" pitchFamily="2" charset="0"/>
                <a:ea typeface="Calibri" panose="020F0502020204030204" pitchFamily="34" charset="0"/>
                <a:cs typeface="Calibri" panose="020F0502020204030204" pitchFamily="34" charset="0"/>
              </a:rPr>
              <a:t> will use educational methods and resources that can help them to create a constructive and beneficial tool, relevant to their daily lives. They can also provide a collaborative, supportive experience </a:t>
            </a:r>
            <a:r>
              <a:rPr lang="en-US" sz="1200" dirty="0">
                <a:latin typeface="Josefin Sans" pitchFamily="2" charset="0"/>
                <a:ea typeface="Calibri" panose="020F0502020204030204" pitchFamily="34" charset="0"/>
                <a:cs typeface="Calibri" panose="020F0502020204030204" pitchFamily="34" charset="0"/>
              </a:rPr>
              <a:t>which</a:t>
            </a:r>
            <a:r>
              <a:rPr lang="en-US" sz="1200" dirty="0">
                <a:effectLst/>
                <a:latin typeface="Josefin Sans" pitchFamily="2" charset="0"/>
                <a:ea typeface="Calibri" panose="020F0502020204030204" pitchFamily="34" charset="0"/>
                <a:cs typeface="Calibri" panose="020F0502020204030204" pitchFamily="34" charset="0"/>
              </a:rPr>
              <a:t> allows adult learners to check their progress. Whether this means comprehension questions or teach-back moments. It is important to note that adult education can be a difficult task because there are </a:t>
            </a:r>
            <a:r>
              <a:rPr lang="en-US" sz="1200" dirty="0">
                <a:latin typeface="Josefin Sans" pitchFamily="2" charset="0"/>
                <a:ea typeface="Calibri" panose="020F0502020204030204" pitchFamily="34" charset="0"/>
                <a:cs typeface="Calibri" panose="020F0502020204030204" pitchFamily="34" charset="0"/>
              </a:rPr>
              <a:t>man</a:t>
            </a:r>
            <a:r>
              <a:rPr lang="en-US" sz="1200" dirty="0">
                <a:effectLst/>
                <a:latin typeface="Josefin Sans" pitchFamily="2" charset="0"/>
                <a:ea typeface="Calibri" panose="020F0502020204030204" pitchFamily="34" charset="0"/>
                <a:cs typeface="Calibri" panose="020F0502020204030204" pitchFamily="34" charset="0"/>
              </a:rPr>
              <a:t>y things that are out of their control however, it has been found that if an adult learner sets their own learning goals, then the learning process is likely to </a:t>
            </a:r>
            <a:r>
              <a:rPr lang="en-US" sz="1200" dirty="0">
                <a:latin typeface="Josefin Sans" pitchFamily="2" charset="0"/>
                <a:ea typeface="Calibri" panose="020F0502020204030204" pitchFamily="34" charset="0"/>
                <a:cs typeface="Calibri" panose="020F0502020204030204" pitchFamily="34" charset="0"/>
              </a:rPr>
              <a:t>bring about</a:t>
            </a:r>
            <a:r>
              <a:rPr lang="en-US" sz="1200" dirty="0">
                <a:effectLst/>
                <a:latin typeface="Josefin Sans" pitchFamily="2" charset="0"/>
                <a:ea typeface="Calibri" panose="020F0502020204030204" pitchFamily="34" charset="0"/>
                <a:cs typeface="Calibri" panose="020F0502020204030204" pitchFamily="34" charset="0"/>
              </a:rPr>
              <a:t> substantive change.</a:t>
            </a:r>
            <a:endParaRPr lang="en-US" sz="12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200" b="1" dirty="0">
                <a:solidFill>
                  <a:srgbClr val="FFC652"/>
                </a:solidFill>
                <a:latin typeface="Josefin Sans" pitchFamily="2" charset="0"/>
                <a:ea typeface="Calibri" panose="020F0502020204030204" pitchFamily="34" charset="0"/>
                <a:cs typeface="Calibri" panose="020F0502020204030204" pitchFamily="34" charset="0"/>
              </a:rPr>
              <a:t>PRACTICE</a:t>
            </a:r>
            <a:r>
              <a:rPr lang="en-US" sz="1200" dirty="0">
                <a:solidFill>
                  <a:srgbClr val="FFC652"/>
                </a:solidFill>
                <a:latin typeface="Josefin Sans" pitchFamily="2" charset="0"/>
                <a:ea typeface="Calibri" panose="020F0502020204030204" pitchFamily="34" charset="0"/>
                <a:cs typeface="Calibri" panose="020F0502020204030204" pitchFamily="34" charset="0"/>
              </a:rPr>
              <a:t>:  </a:t>
            </a:r>
            <a:r>
              <a:rPr lang="en-US" sz="1200" dirty="0">
                <a:latin typeface="Josefin Sans" pitchFamily="2" charset="0"/>
                <a:ea typeface="Calibri" panose="020F0502020204030204" pitchFamily="34" charset="0"/>
                <a:cs typeface="Calibri" panose="020F0502020204030204" pitchFamily="34" charset="0"/>
              </a:rPr>
              <a:t>Fundamentally it is important to note</a:t>
            </a:r>
            <a:r>
              <a:rPr lang="en-US" sz="1200" dirty="0">
                <a:effectLst/>
                <a:latin typeface="Josefin Sans" pitchFamily="2" charset="0"/>
                <a:ea typeface="Calibri" panose="020F0502020204030204" pitchFamily="34" charset="0"/>
                <a:cs typeface="Calibri" panose="020F0502020204030204" pitchFamily="34" charset="0"/>
              </a:rPr>
              <a:t> that not all adults learn in the same way, everyone brings their own background and knowledge into the classroom. Effective patient education must be able to reach all types of adults and provide them with the tools they need to build a foundation for better health. Sources:</a:t>
            </a:r>
            <a:r>
              <a:rPr lang="en-US" sz="1200" dirty="0">
                <a:latin typeface="Josefin Sans" pitchFamily="2" charset="0"/>
                <a:ea typeface="Calibri" panose="020F0502020204030204" pitchFamily="34" charset="0"/>
                <a:cs typeface="Arial" panose="020B0604020202020204" pitchFamily="34" charset="0"/>
              </a:rPr>
              <a:t> </a:t>
            </a:r>
            <a:r>
              <a:rPr lang="en-US" sz="1200" dirty="0">
                <a:effectLst/>
                <a:latin typeface="Josefin Sans" pitchFamily="2" charset="0"/>
                <a:ea typeface="Calibri" panose="020F0502020204030204" pitchFamily="34" charset="0"/>
                <a:cs typeface="Calibri" panose="020F0502020204030204" pitchFamily="34" charset="0"/>
              </a:rPr>
              <a:t>(</a:t>
            </a:r>
            <a:r>
              <a:rPr lang="en-US" sz="1200"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https://www.thewellnessnetwork.net/health-news-and-insights/blog/applying-adult-learning-theories/</a:t>
            </a:r>
            <a:r>
              <a:rPr lang="en-US" sz="12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200" dirty="0">
              <a:solidFill>
                <a:schemeClr val="tx1"/>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200" dirty="0">
                <a:effectLst/>
                <a:latin typeface="Josefin Sans" pitchFamily="2" charset="0"/>
                <a:ea typeface="Calibri" panose="020F0502020204030204" pitchFamily="34" charset="0"/>
                <a:cs typeface="Calibri" panose="020F0502020204030204" pitchFamily="34" charset="0"/>
              </a:rPr>
              <a:t>Some games and tools, which could be used to enhance patience, are everyday mind games. Such as playing chess, which requires concentration. Also helps develop strategies a characteristic of a logical mind. </a:t>
            </a:r>
            <a:r>
              <a:rPr lang="en-US" sz="1200" dirty="0">
                <a:latin typeface="Josefin Sans" pitchFamily="2" charset="0"/>
                <a:ea typeface="Calibri" panose="020F0502020204030204" pitchFamily="34" charset="0"/>
                <a:cs typeface="Calibri" panose="020F0502020204030204" pitchFamily="34" charset="0"/>
              </a:rPr>
              <a:t>a</a:t>
            </a:r>
            <a:r>
              <a:rPr lang="en-US" sz="1200" dirty="0">
                <a:effectLst/>
                <a:latin typeface="Josefin Sans" pitchFamily="2" charset="0"/>
                <a:ea typeface="Calibri" panose="020F0502020204030204" pitchFamily="34" charset="0"/>
                <a:cs typeface="Calibri" panose="020F0502020204030204" pitchFamily="34" charset="0"/>
              </a:rPr>
              <a:t>nd strengthens the ability of anticipation. Another game is the Rubik’s cube, which </a:t>
            </a:r>
            <a:r>
              <a:rPr lang="en-US" sz="1200" dirty="0">
                <a:latin typeface="Josefin Sans" pitchFamily="2" charset="0"/>
                <a:ea typeface="Calibri" panose="020F0502020204030204" pitchFamily="34" charset="0"/>
                <a:cs typeface="Calibri" panose="020F0502020204030204" pitchFamily="34" charset="0"/>
              </a:rPr>
              <a:t>aids</a:t>
            </a:r>
            <a:r>
              <a:rPr lang="en-US" sz="1200" dirty="0">
                <a:effectLst/>
                <a:latin typeface="Josefin Sans" pitchFamily="2" charset="0"/>
                <a:ea typeface="Calibri" panose="020F0502020204030204" pitchFamily="34" charset="0"/>
                <a:cs typeface="Calibri" panose="020F0502020204030204" pitchFamily="34" charset="0"/>
              </a:rPr>
              <a:t> memory development and problem solving. Furthermore, jigsaw puzzles develop patience, and crossword puzzles can enhance language and vocabulary development. </a:t>
            </a:r>
            <a:endParaRPr lang="en-US" sz="12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200" b="1" dirty="0">
                <a:solidFill>
                  <a:srgbClr val="FFC652"/>
                </a:solidFill>
                <a:effectLst/>
                <a:latin typeface="Josefin Sans" pitchFamily="2" charset="0"/>
                <a:ea typeface="Calibri" panose="020F0502020204030204" pitchFamily="34" charset="0"/>
                <a:cs typeface="Calibri" panose="020F0502020204030204" pitchFamily="34" charset="0"/>
              </a:rPr>
              <a:t>IMPACT</a:t>
            </a:r>
            <a:r>
              <a:rPr lang="en-US" sz="1200" b="1" dirty="0">
                <a:effectLst/>
                <a:latin typeface="Josefin Sans" pitchFamily="2" charset="0"/>
                <a:ea typeface="Calibri" panose="020F0502020204030204" pitchFamily="34" charset="0"/>
                <a:cs typeface="Calibri" panose="020F0502020204030204" pitchFamily="34" charset="0"/>
              </a:rPr>
              <a:t>:  </a:t>
            </a:r>
            <a:r>
              <a:rPr lang="en-US" sz="1200" dirty="0">
                <a:effectLst/>
                <a:latin typeface="Josefin Sans" pitchFamily="2" charset="0"/>
                <a:ea typeface="Calibri" panose="020F0502020204030204" pitchFamily="34" charset="0"/>
                <a:cs typeface="Calibri" panose="020F0502020204030204" pitchFamily="34" charset="0"/>
              </a:rPr>
              <a:t>It is very easy to find, buy and use in a room with a certain number of trainees. Through these games, </a:t>
            </a:r>
            <a:r>
              <a:rPr lang="en-US" sz="1200" dirty="0">
                <a:latin typeface="Josefin Sans" pitchFamily="2" charset="0"/>
                <a:ea typeface="Calibri" panose="020F0502020204030204" pitchFamily="34" charset="0"/>
                <a:cs typeface="Calibri" panose="020F0502020204030204" pitchFamily="34" charset="0"/>
              </a:rPr>
              <a:t>there will be a corresponding development of</a:t>
            </a:r>
            <a:r>
              <a:rPr lang="en-US" sz="1200" dirty="0">
                <a:effectLst/>
                <a:latin typeface="Josefin Sans" pitchFamily="2" charset="0"/>
                <a:ea typeface="Calibri" panose="020F0502020204030204" pitchFamily="34" charset="0"/>
                <a:cs typeface="Calibri" panose="020F0502020204030204" pitchFamily="34" charset="0"/>
              </a:rPr>
              <a:t> communication and cooperation between learners..</a:t>
            </a:r>
            <a:endParaRPr lang="en-US" sz="1200" dirty="0">
              <a:effectLst/>
              <a:latin typeface="Josefin Sans" pitchFamily="2" charset="0"/>
              <a:ea typeface="Calibri" panose="020F050202020403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69A4FAA7-3FC3-4E6F-9F41-5A93406E55F5}"/>
              </a:ext>
            </a:extLst>
          </p:cNvPr>
          <p:cNvSpPr>
            <a:spLocks noGrp="1"/>
          </p:cNvSpPr>
          <p:nvPr>
            <p:ph type="body" sz="quarter" idx="17"/>
          </p:nvPr>
        </p:nvSpPr>
        <p:spPr>
          <a:xfrm>
            <a:off x="618461" y="159657"/>
            <a:ext cx="6575715" cy="889654"/>
          </a:xfrm>
        </p:spPr>
        <p:txBody>
          <a:bodyPr/>
          <a:lstStyle/>
          <a:p>
            <a:r>
              <a:rPr lang="en-US" dirty="0">
                <a:solidFill>
                  <a:srgbClr val="FFC652"/>
                </a:solidFill>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sz="6000" dirty="0">
                <a:effectLst>
                  <a:outerShdw blurRad="38100" dist="38100" dir="2700000" algn="tl">
                    <a:srgbClr val="000000">
                      <a:alpha val="43137"/>
                    </a:srgbClr>
                  </a:outerShdw>
                </a:effectLst>
              </a:rPr>
              <a:t>Patience</a:t>
            </a:r>
          </a:p>
        </p:txBody>
      </p:sp>
    </p:spTree>
    <p:extLst>
      <p:ext uri="{BB962C8B-B14F-4D97-AF65-F5344CB8AC3E}">
        <p14:creationId xmlns:p14="http://schemas.microsoft.com/office/powerpoint/2010/main" val="1839505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28D424-A909-46A0-94ED-FE10F46084E5}"/>
              </a:ext>
            </a:extLst>
          </p:cNvPr>
          <p:cNvSpPr>
            <a:spLocks noGrp="1"/>
          </p:cNvSpPr>
          <p:nvPr>
            <p:ph type="body" sz="quarter" idx="16"/>
          </p:nvPr>
        </p:nvSpPr>
        <p:spPr>
          <a:xfrm>
            <a:off x="565299" y="809470"/>
            <a:ext cx="10854069" cy="6415789"/>
          </a:xfrm>
        </p:spPr>
        <p:txBody>
          <a:bodyPr>
            <a:normAutofit fontScale="25000" lnSpcReduction="20000"/>
          </a:bodyPr>
          <a:lstStyle/>
          <a:p>
            <a:pPr algn="just">
              <a:lnSpc>
                <a:spcPct val="170000"/>
              </a:lnSpc>
              <a:spcAft>
                <a:spcPts val="800"/>
              </a:spcAft>
            </a:pPr>
            <a:r>
              <a:rPr lang="en-US" sz="4200" b="1" dirty="0">
                <a:solidFill>
                  <a:srgbClr val="FFC652"/>
                </a:solidFill>
                <a:effectLst/>
                <a:latin typeface="Josefin Sans" pitchFamily="2" charset="0"/>
                <a:ea typeface="Calibri" panose="020F0502020204030204" pitchFamily="34" charset="0"/>
                <a:cs typeface="Calibri" panose="020F0502020204030204" pitchFamily="34" charset="0"/>
              </a:rPr>
              <a:t>THEORY</a:t>
            </a:r>
            <a:r>
              <a:rPr lang="en-US" sz="4200" b="1"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Many educators integrate humour into their teaching with various measures of success. Humour and by extension laughter are key fundamental parts of human interaction. From a mental health point of view, humour can work in many ways. Jokes, puns, and other forms of humour exist in many areas of </a:t>
            </a:r>
            <a:r>
              <a:rPr lang="en-US" sz="4200" dirty="0">
                <a:solidFill>
                  <a:schemeClr val="tx1"/>
                </a:solidFill>
                <a:latin typeface="Josefin Sans" pitchFamily="2" charset="0"/>
                <a:ea typeface="Calibri" panose="020F0502020204030204" pitchFamily="34" charset="0"/>
                <a:cs typeface="Calibri" panose="020F0502020204030204" pitchFamily="34" charset="0"/>
              </a:rPr>
              <a:t>application</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and practice</a:t>
            </a:r>
            <a:r>
              <a:rPr lang="en-US" sz="4200" dirty="0">
                <a:solidFill>
                  <a:schemeClr val="tx1"/>
                </a:solidFill>
                <a:latin typeface="Josefin Sans" pitchFamily="2" charset="0"/>
                <a:ea typeface="Calibri" panose="020F0502020204030204" pitchFamily="34" charset="0"/>
                <a:cs typeface="Calibri" panose="020F0502020204030204" pitchFamily="34" charset="0"/>
              </a:rPr>
              <a:t>. Researchers claim</a:t>
            </a:r>
            <a:r>
              <a:rPr lang="en-GB" sz="4200" b="0" i="0" dirty="0">
                <a:solidFill>
                  <a:schemeClr val="tx1"/>
                </a:solidFill>
                <a:effectLst/>
                <a:latin typeface="Josefin Sans" pitchFamily="2" charset="0"/>
              </a:rPr>
              <a:t> that philosophers and theologians as far back as Plato, Aristotle, and the authors of the Hebrew Bible were the first to address humour as an important part of human life (Morreall, 2008b) </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however, Raskin (2008) </a:t>
            </a:r>
            <a:r>
              <a:rPr lang="en-US" sz="4200" dirty="0">
                <a:solidFill>
                  <a:schemeClr val="tx1"/>
                </a:solidFill>
                <a:latin typeface="Josefin Sans" pitchFamily="2" charset="0"/>
                <a:ea typeface="Calibri" panose="020F0502020204030204" pitchFamily="34" charset="0"/>
                <a:cs typeface="Calibri" panose="020F0502020204030204" pitchFamily="34" charset="0"/>
              </a:rPr>
              <a:t>claims</a:t>
            </a:r>
            <a:r>
              <a:rPr lang="en-GB" sz="4200" b="0" i="0" dirty="0">
                <a:solidFill>
                  <a:schemeClr val="tx1"/>
                </a:solidFill>
                <a:effectLst/>
                <a:latin typeface="Josefin Sans" pitchFamily="2" charset="0"/>
              </a:rPr>
              <a:t> that for humour research to be treated seriously it cannot be confused with funny activity</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200" dirty="0">
                <a:solidFill>
                  <a:schemeClr val="tx1"/>
                </a:solidFill>
                <a:latin typeface="Josefin Sans" pitchFamily="2" charset="0"/>
                <a:ea typeface="Calibri" panose="020F0502020204030204" pitchFamily="34" charset="0"/>
                <a:cs typeface="Calibri" panose="020F0502020204030204" pitchFamily="34" charset="0"/>
              </a:rPr>
              <a:t>Applying h</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umour within a educational setting can be an intricate skill. This vast body of knowledge that spans different contexts has linked humour to coping and stress (Abel, 2002; Avtgis, &amp; Taber, 2006). </a:t>
            </a:r>
          </a:p>
          <a:p>
            <a:pPr algn="just">
              <a:lnSpc>
                <a:spcPct val="170000"/>
              </a:lnSpc>
              <a:spcAft>
                <a:spcPts val="800"/>
              </a:spcAft>
            </a:pPr>
            <a:r>
              <a:rPr lang="en-US" sz="4200" b="1" dirty="0">
                <a:solidFill>
                  <a:srgbClr val="FFC652"/>
                </a:solidFill>
                <a:latin typeface="Josefin Sans" pitchFamily="2" charset="0"/>
                <a:ea typeface="Calibri" panose="020F0502020204030204" pitchFamily="34" charset="0"/>
                <a:cs typeface="Calibri" panose="020F0502020204030204" pitchFamily="34" charset="0"/>
              </a:rPr>
              <a:t>PRACTICE</a:t>
            </a:r>
            <a:r>
              <a:rPr lang="en-US" sz="4200" b="1" dirty="0">
                <a:solidFill>
                  <a:schemeClr val="tx1"/>
                </a:solidFill>
                <a:latin typeface="Josefin Sans" pitchFamily="2" charset="0"/>
                <a:ea typeface="Calibri" panose="020F0502020204030204" pitchFamily="34" charset="0"/>
                <a:cs typeface="Calibri" panose="020F0502020204030204" pitchFamily="34" charset="0"/>
              </a:rPr>
              <a:t>:  </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Many educators begin classes with a personal story or anecdote, </a:t>
            </a:r>
            <a:r>
              <a:rPr lang="en-US" sz="4200" dirty="0">
                <a:solidFill>
                  <a:schemeClr val="tx1"/>
                </a:solidFill>
                <a:latin typeface="Josefin Sans" pitchFamily="2" charset="0"/>
                <a:ea typeface="Calibri" panose="020F0502020204030204" pitchFamily="34" charset="0"/>
                <a:cs typeface="Calibri" panose="020F0502020204030204" pitchFamily="34" charset="0"/>
              </a:rPr>
              <a:t>enabling</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the teaching materials to </a:t>
            </a:r>
            <a:r>
              <a:rPr lang="en-US" sz="4200" dirty="0">
                <a:solidFill>
                  <a:schemeClr val="tx1"/>
                </a:solidFill>
                <a:latin typeface="Josefin Sans" pitchFamily="2" charset="0"/>
                <a:ea typeface="Calibri" panose="020F0502020204030204" pitchFamily="34" charset="0"/>
                <a:cs typeface="Calibri" panose="020F0502020204030204" pitchFamily="34" charset="0"/>
              </a:rPr>
              <a:t>come to</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life. They often narrate funny moments and scenes from their childhood, their current </a:t>
            </a:r>
            <a:r>
              <a:rPr lang="en-US" sz="4200" dirty="0">
                <a:solidFill>
                  <a:schemeClr val="tx1"/>
                </a:solidFill>
                <a:latin typeface="Josefin Sans" pitchFamily="2" charset="0"/>
                <a:ea typeface="Calibri" panose="020F0502020204030204" pitchFamily="34" charset="0"/>
                <a:cs typeface="Calibri" panose="020F0502020204030204" pitchFamily="34" charset="0"/>
              </a:rPr>
              <a:t>lives</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their grandchildren/pets. etc. They are mostly unafraid of embarrassing themselves. Adult trainers do not take themselves too seriously and laugh with the class.. Above all, they are not pointed, offensive, or excessive in their use of humor. They deploy humour judiciously, making small, often subtle attempts to:</a:t>
            </a:r>
          </a:p>
          <a:p>
            <a:pPr marL="288000" indent="-288000" algn="just">
              <a:lnSpc>
                <a:spcPct val="170000"/>
              </a:lnSpc>
              <a:spcAft>
                <a:spcPts val="800"/>
              </a:spcAft>
              <a:buFont typeface="Arial" panose="020B0604020202020204" pitchFamily="34" charset="0"/>
              <a:buChar char="•"/>
            </a:pP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800" dirty="0">
                <a:solidFill>
                  <a:schemeClr val="tx1"/>
                </a:solidFill>
                <a:latin typeface="Josefin Sans" pitchFamily="2" charset="0"/>
                <a:ea typeface="Calibri" panose="020F0502020204030204" pitchFamily="34" charset="0"/>
                <a:cs typeface="Calibri" panose="020F0502020204030204" pitchFamily="34" charset="0"/>
              </a:rPr>
              <a:t>D</a:t>
            </a:r>
            <a:r>
              <a:rPr lang="en-US" sz="4800" dirty="0">
                <a:solidFill>
                  <a:schemeClr val="tx1"/>
                </a:solidFill>
                <a:effectLst/>
                <a:latin typeface="Josefin Sans" pitchFamily="2" charset="0"/>
                <a:ea typeface="Calibri" panose="020F0502020204030204" pitchFamily="34" charset="0"/>
                <a:cs typeface="Calibri" panose="020F0502020204030204" pitchFamily="34" charset="0"/>
              </a:rPr>
              <a:t>iffuse difficulties that students </a:t>
            </a:r>
            <a:r>
              <a:rPr lang="en-US" sz="4800" dirty="0">
                <a:solidFill>
                  <a:schemeClr val="tx1"/>
                </a:solidFill>
                <a:latin typeface="Josefin Sans" pitchFamily="2" charset="0"/>
                <a:ea typeface="Calibri" panose="020F0502020204030204" pitchFamily="34" charset="0"/>
                <a:cs typeface="Calibri" panose="020F0502020204030204" pitchFamily="34" charset="0"/>
              </a:rPr>
              <a:t>may</a:t>
            </a:r>
            <a:r>
              <a:rPr lang="en-US" sz="4800" dirty="0">
                <a:solidFill>
                  <a:schemeClr val="tx1"/>
                </a:solidFill>
                <a:effectLst/>
                <a:latin typeface="Josefin Sans" pitchFamily="2" charset="0"/>
                <a:ea typeface="Calibri" panose="020F0502020204030204" pitchFamily="34" charset="0"/>
                <a:cs typeface="Calibri" panose="020F0502020204030204" pitchFamily="34" charset="0"/>
              </a:rPr>
              <a:t> experience</a:t>
            </a:r>
          </a:p>
          <a:p>
            <a:pPr marL="288000" indent="-288000" algn="just">
              <a:lnSpc>
                <a:spcPct val="170000"/>
              </a:lnSpc>
              <a:spcAft>
                <a:spcPts val="800"/>
              </a:spcAft>
              <a:buFont typeface="Arial" panose="020B0604020202020204" pitchFamily="34" charset="0"/>
              <a:buChar char="•"/>
            </a:pPr>
            <a:r>
              <a:rPr lang="en-US" sz="4800" dirty="0">
                <a:solidFill>
                  <a:schemeClr val="tx1"/>
                </a:solidFill>
                <a:latin typeface="Josefin Sans" pitchFamily="2" charset="0"/>
                <a:ea typeface="Calibri" panose="020F0502020204030204" pitchFamily="34" charset="0"/>
                <a:cs typeface="Calibri" panose="020F0502020204030204" pitchFamily="34" charset="0"/>
              </a:rPr>
              <a:t>P</a:t>
            </a:r>
            <a:r>
              <a:rPr lang="en-US" sz="4800" dirty="0">
                <a:solidFill>
                  <a:schemeClr val="tx1"/>
                </a:solidFill>
                <a:effectLst/>
                <a:latin typeface="Josefin Sans" pitchFamily="2" charset="0"/>
                <a:ea typeface="Calibri" panose="020F0502020204030204" pitchFamily="34" charset="0"/>
                <a:cs typeface="Calibri" panose="020F0502020204030204" pitchFamily="34" charset="0"/>
              </a:rPr>
              <a:t>ush students to think more critically</a:t>
            </a:r>
          </a:p>
          <a:p>
            <a:pPr marL="288000" indent="-288000" algn="just">
              <a:lnSpc>
                <a:spcPct val="170000"/>
              </a:lnSpc>
              <a:spcAft>
                <a:spcPts val="800"/>
              </a:spcAft>
              <a:buFont typeface="Arial" panose="020B0604020202020204" pitchFamily="34" charset="0"/>
              <a:buChar char="•"/>
            </a:pPr>
            <a:r>
              <a:rPr lang="en-US" sz="4800" dirty="0">
                <a:solidFill>
                  <a:schemeClr val="tx1"/>
                </a:solidFill>
                <a:effectLst/>
                <a:latin typeface="Josefin Sans" pitchFamily="2" charset="0"/>
                <a:ea typeface="Calibri" panose="020F0502020204030204" pitchFamily="34" charset="0"/>
                <a:cs typeface="Calibri" panose="020F0502020204030204" pitchFamily="34" charset="0"/>
              </a:rPr>
              <a:t> </a:t>
            </a:r>
            <a:r>
              <a:rPr lang="en-US" sz="4800" dirty="0">
                <a:solidFill>
                  <a:schemeClr val="tx1"/>
                </a:solidFill>
                <a:latin typeface="Josefin Sans" pitchFamily="2" charset="0"/>
                <a:ea typeface="Calibri" panose="020F0502020204030204" pitchFamily="34" charset="0"/>
                <a:cs typeface="Calibri" panose="020F0502020204030204" pitchFamily="34" charset="0"/>
              </a:rPr>
              <a:t>G</a:t>
            </a:r>
            <a:r>
              <a:rPr lang="en-US" sz="4800" dirty="0">
                <a:solidFill>
                  <a:schemeClr val="tx1"/>
                </a:solidFill>
                <a:effectLst/>
                <a:latin typeface="Josefin Sans" pitchFamily="2" charset="0"/>
                <a:ea typeface="Calibri" panose="020F0502020204030204" pitchFamily="34" charset="0"/>
                <a:cs typeface="Calibri" panose="020F0502020204030204" pitchFamily="34" charset="0"/>
              </a:rPr>
              <a:t>rab and hold students’ attention. </a:t>
            </a:r>
          </a:p>
          <a:p>
            <a:pPr algn="just">
              <a:lnSpc>
                <a:spcPct val="170000"/>
              </a:lnSpc>
              <a:spcAft>
                <a:spcPts val="800"/>
              </a:spcAft>
            </a:pPr>
            <a:r>
              <a:rPr lang="en-US" sz="4200" b="1" dirty="0">
                <a:solidFill>
                  <a:srgbClr val="FFC652"/>
                </a:solidFill>
                <a:effectLst/>
                <a:latin typeface="Josefin Sans" pitchFamily="2" charset="0"/>
                <a:ea typeface="Calibri" panose="020F0502020204030204" pitchFamily="34" charset="0"/>
                <a:cs typeface="Calibri" panose="020F0502020204030204" pitchFamily="34" charset="0"/>
              </a:rPr>
              <a:t>IMPACT:  </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The implication is that alongside substantive teaching skills </a:t>
            </a:r>
            <a:r>
              <a:rPr lang="en-US" sz="4200" dirty="0">
                <a:solidFill>
                  <a:schemeClr val="tx1"/>
                </a:solidFill>
                <a:latin typeface="Josefin Sans" pitchFamily="2" charset="0"/>
                <a:ea typeface="Calibri" panose="020F0502020204030204" pitchFamily="34" charset="0"/>
                <a:cs typeface="Calibri" panose="020F0502020204030204" pitchFamily="34" charset="0"/>
              </a:rPr>
              <a:t>a very effective learning tool.</a:t>
            </a:r>
            <a:r>
              <a:rPr lang="en-US" sz="4200" dirty="0">
                <a:solidFill>
                  <a:schemeClr val="tx1"/>
                </a:solidFill>
                <a:latin typeface="Josefin Sans" pitchFamily="2" charset="0"/>
                <a:ea typeface="Calibri" panose="020F0502020204030204" pitchFamily="34" charset="0"/>
                <a:cs typeface="Arial" panose="020B0604020202020204" pitchFamily="34" charset="0"/>
              </a:rPr>
              <a:t> </a:t>
            </a:r>
            <a:r>
              <a:rPr lang="en-US" sz="4200" dirty="0">
                <a:solidFill>
                  <a:schemeClr val="tx1"/>
                </a:solidFill>
                <a:latin typeface="Josefin Sans" pitchFamily="2" charset="0"/>
                <a:ea typeface="Calibri" panose="020F0502020204030204" pitchFamily="34" charset="0"/>
                <a:cs typeface="Calibri" panose="020F0502020204030204" pitchFamily="34" charset="0"/>
              </a:rPr>
              <a:t>Is humor. To be </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good joke-teller, and performer. This </a:t>
            </a:r>
            <a:r>
              <a:rPr lang="en-US" sz="4200" dirty="0">
                <a:solidFill>
                  <a:schemeClr val="tx1"/>
                </a:solidFill>
                <a:latin typeface="Josefin Sans" pitchFamily="2" charset="0"/>
                <a:ea typeface="Calibri" panose="020F0502020204030204" pitchFamily="34" charset="0"/>
                <a:cs typeface="Calibri" panose="020F0502020204030204" pitchFamily="34" charset="0"/>
              </a:rPr>
              <a:t>incorporation of humour into teaching practice should not require additional materials</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 but simply the good mood of the trainer to enhance the </a:t>
            </a:r>
            <a:r>
              <a:rPr lang="en-US" sz="4200" dirty="0">
                <a:solidFill>
                  <a:schemeClr val="tx1"/>
                </a:solidFill>
                <a:latin typeface="Josefin Sans" pitchFamily="2" charset="0"/>
                <a:ea typeface="Calibri" panose="020F0502020204030204" pitchFamily="34" charset="0"/>
                <a:cs typeface="Calibri" panose="020F0502020204030204" pitchFamily="34" charset="0"/>
              </a:rPr>
              <a:t>learning experience, </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In this way </a:t>
            </a:r>
            <a:r>
              <a:rPr lang="en-US" sz="4200" dirty="0">
                <a:solidFill>
                  <a:schemeClr val="tx1"/>
                </a:solidFill>
                <a:latin typeface="Josefin Sans" pitchFamily="2" charset="0"/>
                <a:ea typeface="Calibri" panose="020F0502020204030204" pitchFamily="34" charset="0"/>
                <a:cs typeface="Calibri" panose="020F0502020204030204" pitchFamily="34" charset="0"/>
              </a:rPr>
              <a:t>h</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umour can cultivate an open classroom atmosphere. The sensitive use of humour can improve the atmosphere in the classroom</a:t>
            </a:r>
          </a:p>
          <a:p>
            <a:pPr algn="just">
              <a:lnSpc>
                <a:spcPct val="170000"/>
              </a:lnSpc>
              <a:spcAft>
                <a:spcPts val="800"/>
              </a:spcAft>
            </a:pP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a:t>
            </a:r>
            <a:r>
              <a:rPr lang="en-US" sz="4200" dirty="0">
                <a:solidFill>
                  <a:schemeClr val="tx1"/>
                </a:solidFill>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https://www.iup.edu/pse/files/programs/graduate_programs_r/instructional_design_and_technology_ma/paace_journal_of_lifelong_learning/volume_27,_2018/vivona.pdf</a:t>
            </a:r>
            <a:r>
              <a:rPr lang="en-US" sz="42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42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1C230923-66DC-4E69-8A5C-A28CF001C79F}"/>
              </a:ext>
            </a:extLst>
          </p:cNvPr>
          <p:cNvSpPr>
            <a:spLocks noGrp="1"/>
          </p:cNvSpPr>
          <p:nvPr>
            <p:ph type="body" sz="quarter" idx="17"/>
          </p:nvPr>
        </p:nvSpPr>
        <p:spPr>
          <a:xfrm>
            <a:off x="416442" y="0"/>
            <a:ext cx="2851413" cy="809470"/>
          </a:xfrm>
        </p:spPr>
        <p:txBody>
          <a:bodyPr/>
          <a:lstStyle/>
          <a:p>
            <a:r>
              <a:rPr lang="en-US" dirty="0">
                <a:solidFill>
                  <a:srgbClr val="FFC652"/>
                </a:solidFill>
              </a:rPr>
              <a:t></a:t>
            </a:r>
            <a:r>
              <a:rPr lang="en-US" dirty="0"/>
              <a:t>   </a:t>
            </a:r>
            <a:r>
              <a:rPr lang="en-US" sz="6000" dirty="0"/>
              <a:t>Humour</a:t>
            </a:r>
          </a:p>
        </p:txBody>
      </p:sp>
    </p:spTree>
    <p:extLst>
      <p:ext uri="{BB962C8B-B14F-4D97-AF65-F5344CB8AC3E}">
        <p14:creationId xmlns:p14="http://schemas.microsoft.com/office/powerpoint/2010/main" val="319351390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FEF39-D074-4625-B9CD-7E87D0A546C3}"/>
              </a:ext>
            </a:extLst>
          </p:cNvPr>
          <p:cNvSpPr>
            <a:spLocks noGrp="1"/>
          </p:cNvSpPr>
          <p:nvPr>
            <p:ph type="body" sz="quarter" idx="16"/>
          </p:nvPr>
        </p:nvSpPr>
        <p:spPr>
          <a:xfrm>
            <a:off x="284813" y="925034"/>
            <a:ext cx="11304675" cy="5602320"/>
          </a:xfrm>
        </p:spPr>
        <p:txBody>
          <a:bodyPr>
            <a:normAutofit lnSpcReduction="10000"/>
          </a:bodyPr>
          <a:lstStyle/>
          <a:p>
            <a:pPr algn="just">
              <a:lnSpc>
                <a:spcPct val="150000"/>
              </a:lnSpc>
              <a:spcAft>
                <a:spcPts val="800"/>
              </a:spcAft>
            </a:pPr>
            <a:r>
              <a:rPr lang="en-US" sz="1300" b="1" dirty="0">
                <a:solidFill>
                  <a:srgbClr val="FFC652"/>
                </a:solidFill>
                <a:effectLst/>
                <a:latin typeface="Josefin Sans" pitchFamily="2" charset="0"/>
                <a:ea typeface="Calibri" panose="020F0502020204030204" pitchFamily="34" charset="0"/>
                <a:cs typeface="Calibri" panose="020F0502020204030204" pitchFamily="34" charset="0"/>
              </a:rPr>
              <a:t>THEORY:   </a:t>
            </a:r>
            <a:r>
              <a:rPr lang="en-US" sz="1300" dirty="0">
                <a:effectLst/>
                <a:latin typeface="Josefin Sans" pitchFamily="2" charset="0"/>
                <a:ea typeface="Calibri" panose="020F0502020204030204" pitchFamily="34" charset="0"/>
                <a:cs typeface="Calibri" panose="020F0502020204030204" pitchFamily="34" charset="0"/>
              </a:rPr>
              <a:t>Creativity has become a topic of ever-increasing interest in educational settings. The main findings reach two conclusions about creativity. Primarily everyone owns creativity and creativity can enhance teaching and spiritual development (Baer &amp; Garrett, 2010; Davis, 2004). A key reason that creativity is an important issue in adult education is identified with the belief that age will be the use of creativity (Warner &amp; Myers, 2009). As a result, one of the key responsibilities of trainers is to sow the seed of creativity in the trained target groups (Baldwin, 2010; Nickerson, 2010). According to Sternberg (2003), “creativity is not just a matter of thinking in a certain way, but rather it is an attitude toward life”. A main goal for education is to help students develop their capabilities and in turn maximize their potential for practical use in everyday life.</a:t>
            </a:r>
            <a:endParaRPr lang="en-US" sz="13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GB" sz="1300" b="1" dirty="0">
                <a:solidFill>
                  <a:srgbClr val="FFC652"/>
                </a:solidFill>
              </a:rPr>
              <a:t>PRACTICE:  </a:t>
            </a:r>
            <a:r>
              <a:rPr lang="en-GB" sz="1300" dirty="0"/>
              <a:t>Play Intervention: participants were asked to perform the “Play with Clay” task. Participants were given air-dry clay and they had 10 minutes to make a clay creation. Johnson, Christie, and Yawkey (1999) pointed out clay is an example of creative play under the category of educational play. They stated that “clay is natural material that is ideally suited for play. It is a workable substance that can be rolled, torn, meshed, pounded, or used with many other items” (p.294). For the purpose of the study, the adult participants were provided only clay as a stimulus for playful mood. The instruction is as follows: For this activity, you will be provided air-dry clay. In ten minutes you will be asked to craft your clay and the inspiration is “Adult Learning.” Use your imagination and creativity for your clay creations and to think of things that no one else will think of. </a:t>
            </a:r>
          </a:p>
          <a:p>
            <a:pPr algn="just">
              <a:lnSpc>
                <a:spcPct val="150000"/>
              </a:lnSpc>
              <a:spcAft>
                <a:spcPts val="800"/>
              </a:spcAft>
            </a:pPr>
            <a:r>
              <a:rPr lang="en-GB" sz="1300" b="1" dirty="0">
                <a:solidFill>
                  <a:srgbClr val="FFC652"/>
                </a:solidFill>
              </a:rPr>
              <a:t>IMPACT:  </a:t>
            </a:r>
            <a:r>
              <a:rPr lang="en-GB" sz="1300" b="1" dirty="0"/>
              <a:t>T</a:t>
            </a:r>
            <a:r>
              <a:rPr lang="en-GB" sz="1300" dirty="0"/>
              <a:t>he purpose of this activity is to provide a structure within which teachers/trainers can try creative ideas and encourage fun. In terms of ideational strategies, the main idea of this task could serve as a stimulus and help students to elicit new and spontaneous ideational paths (Runco, 1990).</a:t>
            </a:r>
            <a:endParaRPr lang="en-US" sz="1300" dirty="0">
              <a:solidFill>
                <a:srgbClr val="FF0000"/>
              </a:solidFill>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400" dirty="0">
                <a:solidFill>
                  <a:schemeClr val="tx1"/>
                </a:solidFill>
                <a:effectLst/>
                <a:latin typeface="Josefin Sans" pitchFamily="2" charset="0"/>
                <a:ea typeface="Calibri" panose="020F0502020204030204" pitchFamily="34" charset="0"/>
                <a:cs typeface="Calibri" panose="020F0502020204030204" pitchFamily="34" charset="0"/>
              </a:rPr>
              <a:t>Sources: (</a:t>
            </a:r>
            <a:r>
              <a:rPr lang="en-US" sz="14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http://www.flrjournal.org/index.php/hess/article/viewFile/j.hess.1927024020130403.3153/4157</a:t>
            </a:r>
            <a:r>
              <a:rPr lang="en-US" sz="14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4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7037B586-EEAA-4442-903C-E0C47CB7A477}"/>
              </a:ext>
            </a:extLst>
          </p:cNvPr>
          <p:cNvSpPr>
            <a:spLocks noGrp="1"/>
          </p:cNvSpPr>
          <p:nvPr>
            <p:ph type="body" sz="quarter" idx="17"/>
          </p:nvPr>
        </p:nvSpPr>
        <p:spPr>
          <a:xfrm>
            <a:off x="618461" y="164892"/>
            <a:ext cx="2932813" cy="760142"/>
          </a:xfrm>
        </p:spPr>
        <p:txBody>
          <a:bodyPr/>
          <a:lstStyle/>
          <a:p>
            <a:r>
              <a:rPr lang="en-US" dirty="0">
                <a:solidFill>
                  <a:srgbClr val="FFC652"/>
                </a:solidFill>
              </a:rPr>
              <a:t></a:t>
            </a:r>
            <a:r>
              <a:rPr lang="en-US" dirty="0"/>
              <a:t>	</a:t>
            </a:r>
            <a:r>
              <a:rPr lang="en-US" dirty="0">
                <a:effectLst>
                  <a:outerShdw blurRad="38100" dist="38100" dir="2700000" algn="tl">
                    <a:srgbClr val="000000">
                      <a:alpha val="43137"/>
                    </a:srgbClr>
                  </a:outerShdw>
                </a:effectLst>
              </a:rPr>
              <a:t>Creativity</a:t>
            </a:r>
          </a:p>
        </p:txBody>
      </p:sp>
    </p:spTree>
    <p:extLst>
      <p:ext uri="{BB962C8B-B14F-4D97-AF65-F5344CB8AC3E}">
        <p14:creationId xmlns:p14="http://schemas.microsoft.com/office/powerpoint/2010/main" val="212376360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D6E2E-3022-4D1F-B479-D32E5F8CE030}"/>
              </a:ext>
            </a:extLst>
          </p:cNvPr>
          <p:cNvSpPr>
            <a:spLocks noGrp="1"/>
          </p:cNvSpPr>
          <p:nvPr>
            <p:ph type="body" sz="quarter" idx="16"/>
          </p:nvPr>
        </p:nvSpPr>
        <p:spPr>
          <a:xfrm>
            <a:off x="599854" y="1049311"/>
            <a:ext cx="10713188" cy="5658798"/>
          </a:xfrm>
        </p:spPr>
        <p:txBody>
          <a:bodyPr>
            <a:normAutofit fontScale="92500"/>
          </a:bodyPr>
          <a:lstStyle/>
          <a:p>
            <a:pPr algn="just">
              <a:lnSpc>
                <a:spcPct val="150000"/>
              </a:lnSpc>
              <a:spcAft>
                <a:spcPts val="800"/>
              </a:spcAft>
            </a:pPr>
            <a:r>
              <a:rPr lang="en-US" sz="1700" b="1" dirty="0">
                <a:solidFill>
                  <a:srgbClr val="FFC652"/>
                </a:solidFill>
                <a:effectLst/>
                <a:latin typeface="Josefin Sans" pitchFamily="2" charset="0"/>
                <a:ea typeface="Calibri" panose="020F0502020204030204" pitchFamily="34" charset="0"/>
                <a:cs typeface="Calibri" panose="020F0502020204030204" pitchFamily="34" charset="0"/>
              </a:rPr>
              <a:t>THEORY</a:t>
            </a:r>
            <a:r>
              <a:rPr lang="en-US" sz="1700" dirty="0">
                <a:solidFill>
                  <a:srgbClr val="FFC652"/>
                </a:solidFill>
                <a:effectLst/>
                <a:latin typeface="Josefin Sans" pitchFamily="2" charset="0"/>
                <a:ea typeface="Calibri" panose="020F0502020204030204" pitchFamily="34" charset="0"/>
                <a:cs typeface="Calibri" panose="020F0502020204030204" pitchFamily="34" charset="0"/>
              </a:rPr>
              <a:t>:</a:t>
            </a:r>
            <a:r>
              <a:rPr lang="en-US" sz="1700" dirty="0">
                <a:effectLst/>
                <a:latin typeface="Josefin Sans" pitchFamily="2" charset="0"/>
                <a:ea typeface="Calibri" panose="020F0502020204030204" pitchFamily="34" charset="0"/>
                <a:cs typeface="Calibri" panose="020F0502020204030204" pitchFamily="34" charset="0"/>
              </a:rPr>
              <a:t> The best trainers encourage learners to ask questions, get involved in activities, and be active in their learning rather than passively consuming the material. Well-organized lessons and materials help </a:t>
            </a:r>
            <a:r>
              <a:rPr lang="en-US" sz="1700" dirty="0">
                <a:latin typeface="Josefin Sans" pitchFamily="2" charset="0"/>
                <a:ea typeface="Calibri" panose="020F0502020204030204" pitchFamily="34" charset="0"/>
                <a:cs typeface="Calibri" panose="020F0502020204030204" pitchFamily="34" charset="0"/>
              </a:rPr>
              <a:t>participants</a:t>
            </a:r>
            <a:r>
              <a:rPr lang="en-US" sz="1700" dirty="0">
                <a:effectLst/>
                <a:latin typeface="Josefin Sans" pitchFamily="2" charset="0"/>
                <a:ea typeface="Calibri" panose="020F0502020204030204" pitchFamily="34" charset="0"/>
                <a:cs typeface="Calibri" panose="020F0502020204030204" pitchFamily="34" charset="0"/>
              </a:rPr>
              <a:t> to retain focus.</a:t>
            </a:r>
            <a:endParaRPr lang="en-US" sz="17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700" b="1" dirty="0">
                <a:solidFill>
                  <a:srgbClr val="FFC652"/>
                </a:solidFill>
                <a:latin typeface="Josefin Sans" pitchFamily="2" charset="0"/>
                <a:ea typeface="Calibri" panose="020F0502020204030204" pitchFamily="34" charset="0"/>
                <a:cs typeface="Calibri" panose="020F0502020204030204" pitchFamily="34" charset="0"/>
              </a:rPr>
              <a:t>PRACTICE</a:t>
            </a:r>
            <a:r>
              <a:rPr lang="en-US" sz="1700" b="1" dirty="0">
                <a:latin typeface="Josefin Sans" pitchFamily="2" charset="0"/>
                <a:ea typeface="Calibri" panose="020F0502020204030204" pitchFamily="34" charset="0"/>
                <a:cs typeface="Calibri" panose="020F0502020204030204" pitchFamily="34" charset="0"/>
              </a:rPr>
              <a:t>: </a:t>
            </a:r>
            <a:r>
              <a:rPr lang="en-US" sz="1700" dirty="0">
                <a:effectLst/>
                <a:latin typeface="Josefin Sans" pitchFamily="2" charset="0"/>
                <a:ea typeface="Calibri" panose="020F0502020204030204" pitchFamily="34" charset="0"/>
                <a:cs typeface="Calibri" panose="020F0502020204030204" pitchFamily="34" charset="0"/>
              </a:rPr>
              <a:t>The trainer’s job is to motivate adults to learn. </a:t>
            </a:r>
            <a:r>
              <a:rPr lang="en-US" sz="1700" dirty="0">
                <a:latin typeface="Josefin Sans" pitchFamily="2" charset="0"/>
                <a:ea typeface="Calibri" panose="020F0502020204030204" pitchFamily="34" charset="0"/>
                <a:cs typeface="Calibri" panose="020F0502020204030204" pitchFamily="34" charset="0"/>
              </a:rPr>
              <a:t>On</a:t>
            </a:r>
            <a:r>
              <a:rPr lang="en-US" sz="1700" dirty="0">
                <a:effectLst/>
                <a:latin typeface="Josefin Sans" pitchFamily="2" charset="0"/>
                <a:ea typeface="Calibri" panose="020F0502020204030204" pitchFamily="34" charset="0"/>
                <a:cs typeface="Calibri" panose="020F0502020204030204" pitchFamily="34" charset="0"/>
              </a:rPr>
              <a:t> the one hand can adults learn effectively </a:t>
            </a:r>
            <a:r>
              <a:rPr lang="en-US" sz="1700" dirty="0">
                <a:latin typeface="Josefin Sans" pitchFamily="2" charset="0"/>
                <a:ea typeface="Calibri" panose="020F0502020204030204" pitchFamily="34" charset="0"/>
                <a:cs typeface="Calibri" panose="020F0502020204030204" pitchFamily="34" charset="0"/>
              </a:rPr>
              <a:t>to</a:t>
            </a:r>
            <a:r>
              <a:rPr lang="en-US" sz="1700" dirty="0">
                <a:effectLst/>
                <a:latin typeface="Josefin Sans" pitchFamily="2" charset="0"/>
                <a:ea typeface="Calibri" panose="020F0502020204030204" pitchFamily="34" charset="0"/>
                <a:cs typeface="Calibri" panose="020F0502020204030204" pitchFamily="34" charset="0"/>
              </a:rPr>
              <a:t> invest in a new skill, to acquire new information, to develop inner desires and to improve professional competence. They also learn when they have an interest in the taught session and that enables participants to learn new </a:t>
            </a:r>
            <a:r>
              <a:rPr lang="en-US" sz="1700" dirty="0">
                <a:latin typeface="Josefin Sans" pitchFamily="2" charset="0"/>
                <a:ea typeface="Calibri" panose="020F0502020204030204" pitchFamily="34" charset="0"/>
                <a:cs typeface="Calibri" panose="020F0502020204030204" pitchFamily="34" charset="0"/>
              </a:rPr>
              <a:t>information</a:t>
            </a:r>
            <a:r>
              <a:rPr lang="en-US" sz="1700" dirty="0">
                <a:effectLst/>
                <a:latin typeface="Josefin Sans" pitchFamily="2" charset="0"/>
                <a:ea typeface="Calibri" panose="020F0502020204030204" pitchFamily="34" charset="0"/>
                <a:cs typeface="Calibri" panose="020F0502020204030204" pitchFamily="34" charset="0"/>
              </a:rPr>
              <a:t>. On the other hand, trainers need to understand the key pointers that will motivate adults to participate. Involving participants in training creates an environment, where they can support each other and receive feedback from their peers.</a:t>
            </a:r>
            <a:endParaRPr lang="en-US" sz="1700" dirty="0">
              <a:effectLst/>
              <a:latin typeface="Josefin Sans" pitchFamily="2" charset="0"/>
              <a:ea typeface="Calibri" panose="020F0502020204030204" pitchFamily="34" charset="0"/>
              <a:cs typeface="Arial" panose="020B0604020202020204" pitchFamily="34" charset="0"/>
            </a:endParaRPr>
          </a:p>
          <a:p>
            <a:pPr algn="just">
              <a:lnSpc>
                <a:spcPct val="150000"/>
              </a:lnSpc>
            </a:pPr>
            <a:r>
              <a:rPr lang="en-US" sz="1700" b="1" dirty="0">
                <a:solidFill>
                  <a:srgbClr val="FFC652"/>
                </a:solidFill>
                <a:effectLst/>
                <a:latin typeface="Josefin Sans" pitchFamily="2" charset="0"/>
                <a:ea typeface="Calibri" panose="020F0502020204030204" pitchFamily="34" charset="0"/>
              </a:rPr>
              <a:t>IMPACT:  </a:t>
            </a:r>
            <a:r>
              <a:rPr lang="en-US" sz="1700" dirty="0">
                <a:effectLst/>
                <a:latin typeface="Josefin Sans" pitchFamily="2" charset="0"/>
                <a:ea typeface="Calibri" panose="020F0502020204030204" pitchFamily="34" charset="0"/>
              </a:rPr>
              <a:t>The most useful tool in this case is the practical use of activities to help participants acquire knowledge and understanding. Studies show that some people prefer to take their learning, through visual stimulation such as DVDs, videocassettes, PowerPoint presentations, and brochures. Others, of course, prefer audio presentations, such as lectures. By using a combination of these methods adult educators can reach out to more participants and </a:t>
            </a:r>
            <a:r>
              <a:rPr lang="en-US" sz="1700" dirty="0">
                <a:latin typeface="Josefin Sans" pitchFamily="2" charset="0"/>
                <a:ea typeface="Calibri" panose="020F0502020204030204" pitchFamily="34" charset="0"/>
              </a:rPr>
              <a:t>implement</a:t>
            </a:r>
            <a:r>
              <a:rPr lang="en-US" sz="1700" dirty="0">
                <a:effectLst/>
                <a:latin typeface="Josefin Sans" pitchFamily="2" charset="0"/>
                <a:ea typeface="Calibri" panose="020F0502020204030204" pitchFamily="34" charset="0"/>
              </a:rPr>
              <a:t> more effective training, while at the same time the trainees achieve their personal goal</a:t>
            </a:r>
            <a:r>
              <a:rPr lang="en-US" sz="1800" dirty="0">
                <a:effectLst/>
                <a:latin typeface="Calibri" panose="020F0502020204030204" pitchFamily="34" charset="0"/>
                <a:ea typeface="Calibri" panose="020F0502020204030204" pitchFamily="34" charset="0"/>
              </a:rPr>
              <a:t>.</a:t>
            </a:r>
            <a:endParaRPr lang="en-US" dirty="0"/>
          </a:p>
        </p:txBody>
      </p:sp>
      <p:sp>
        <p:nvSpPr>
          <p:cNvPr id="3" name="Text Placeholder 2">
            <a:extLst>
              <a:ext uri="{FF2B5EF4-FFF2-40B4-BE49-F238E27FC236}">
                <a16:creationId xmlns:a16="http://schemas.microsoft.com/office/drawing/2014/main" id="{0496F88F-5BA0-4A75-AC6E-DE7E76A49242}"/>
              </a:ext>
            </a:extLst>
          </p:cNvPr>
          <p:cNvSpPr>
            <a:spLocks noGrp="1"/>
          </p:cNvSpPr>
          <p:nvPr>
            <p:ph type="body" sz="quarter" idx="17"/>
          </p:nvPr>
        </p:nvSpPr>
        <p:spPr>
          <a:xfrm>
            <a:off x="618461" y="149891"/>
            <a:ext cx="3815316" cy="779499"/>
          </a:xfrm>
        </p:spPr>
        <p:txBody>
          <a:bodyPr/>
          <a:lstStyle/>
          <a:p>
            <a:r>
              <a:rPr lang="en-US" dirty="0"/>
              <a:t>	</a:t>
            </a:r>
            <a:r>
              <a:rPr lang="en-US" dirty="0">
                <a:effectLst>
                  <a:outerShdw blurRad="38100" dist="38100" dir="2700000" algn="tl">
                    <a:srgbClr val="000000">
                      <a:alpha val="43137"/>
                    </a:srgbClr>
                  </a:outerShdw>
                </a:effectLst>
              </a:rPr>
              <a:t>Preparation</a:t>
            </a:r>
          </a:p>
        </p:txBody>
      </p:sp>
    </p:spTree>
    <p:extLst>
      <p:ext uri="{BB962C8B-B14F-4D97-AF65-F5344CB8AC3E}">
        <p14:creationId xmlns:p14="http://schemas.microsoft.com/office/powerpoint/2010/main" val="13858318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28313" y="2028585"/>
            <a:ext cx="7223759" cy="1937971"/>
          </a:xfrm>
        </p:spPr>
        <p:txBody>
          <a:bodyPr>
            <a:normAutofit/>
          </a:bodyPr>
          <a:lstStyle/>
          <a:p>
            <a:endParaRPr lang="en-US" dirty="0"/>
          </a:p>
          <a:p>
            <a:pPr algn="ctr">
              <a:lnSpc>
                <a:spcPct val="150000"/>
              </a:lnSpc>
            </a:pPr>
            <a:r>
              <a:rPr lang="en-IE" b="1" dirty="0"/>
              <a:t>Advanced Communication Skills </a:t>
            </a:r>
            <a:br>
              <a:rPr lang="en-IE" b="1" dirty="0"/>
            </a:br>
            <a:r>
              <a:rPr lang="en-IE" b="1" dirty="0"/>
              <a:t>(Focus on empathy and compassion)</a:t>
            </a:r>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Topic </a:t>
            </a:r>
            <a:r>
              <a:rPr lang="en-US" dirty="0">
                <a:solidFill>
                  <a:srgbClr val="FFC652"/>
                </a:solidFill>
              </a:rPr>
              <a:t>2</a:t>
            </a:r>
            <a:r>
              <a:rPr lang="en-US" dirty="0"/>
              <a:t> Module </a:t>
            </a:r>
            <a:r>
              <a:rPr lang="en-US" dirty="0">
                <a:solidFill>
                  <a:srgbClr val="FFC652"/>
                </a:solidFill>
              </a:rPr>
              <a:t>3</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6318" y="1331259"/>
            <a:ext cx="6018102" cy="5374189"/>
          </a:xfrm>
          <a:prstGeom prst="rect">
            <a:avLst/>
          </a:prstGeom>
        </p:spPr>
      </p:pic>
    </p:spTree>
    <p:extLst>
      <p:ext uri="{BB962C8B-B14F-4D97-AF65-F5344CB8AC3E}">
        <p14:creationId xmlns:p14="http://schemas.microsoft.com/office/powerpoint/2010/main" val="114416487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48909C-3B5C-6349-B195-C07CCF47B3D7}"/>
              </a:ext>
            </a:extLst>
          </p:cNvPr>
          <p:cNvSpPr>
            <a:spLocks noGrp="1"/>
          </p:cNvSpPr>
          <p:nvPr>
            <p:ph type="body" sz="quarter" idx="38"/>
          </p:nvPr>
        </p:nvSpPr>
        <p:spPr/>
        <p:txBody>
          <a:bodyPr/>
          <a:lstStyle/>
          <a:p>
            <a:r>
              <a:rPr lang="en-US" dirty="0"/>
              <a:t>01</a:t>
            </a:r>
          </a:p>
        </p:txBody>
      </p:sp>
      <p:sp>
        <p:nvSpPr>
          <p:cNvPr id="5" name="Text Placeholder 4">
            <a:extLst>
              <a:ext uri="{FF2B5EF4-FFF2-40B4-BE49-F238E27FC236}">
                <a16:creationId xmlns:a16="http://schemas.microsoft.com/office/drawing/2014/main" id="{2F0B3795-A25C-D346-AF8F-798A65718E3F}"/>
              </a:ext>
            </a:extLst>
          </p:cNvPr>
          <p:cNvSpPr>
            <a:spLocks noGrp="1"/>
          </p:cNvSpPr>
          <p:nvPr>
            <p:ph type="body" sz="quarter" idx="41"/>
          </p:nvPr>
        </p:nvSpPr>
        <p:spPr/>
        <p:txBody>
          <a:bodyPr/>
          <a:lstStyle/>
          <a:p>
            <a:r>
              <a:rPr lang="en-IE" dirty="0"/>
              <a:t>What role does</a:t>
            </a:r>
            <a:endParaRPr lang="en-US" dirty="0"/>
          </a:p>
        </p:txBody>
      </p:sp>
      <p:sp>
        <p:nvSpPr>
          <p:cNvPr id="7" name="Text Placeholder 6">
            <a:extLst>
              <a:ext uri="{FF2B5EF4-FFF2-40B4-BE49-F238E27FC236}">
                <a16:creationId xmlns:a16="http://schemas.microsoft.com/office/drawing/2014/main" id="{331CDE4A-18E2-6D42-A303-E69577EBFDBB}"/>
              </a:ext>
            </a:extLst>
          </p:cNvPr>
          <p:cNvSpPr>
            <a:spLocks noGrp="1"/>
          </p:cNvSpPr>
          <p:nvPr>
            <p:ph type="body" sz="quarter" idx="42"/>
          </p:nvPr>
        </p:nvSpPr>
        <p:spPr/>
        <p:txBody>
          <a:bodyPr>
            <a:normAutofit fontScale="85000" lnSpcReduction="10000"/>
          </a:bodyPr>
          <a:lstStyle/>
          <a:p>
            <a:pPr>
              <a:lnSpc>
                <a:spcPct val="150000"/>
              </a:lnSpc>
            </a:pPr>
            <a:r>
              <a:rPr lang="en-IE" dirty="0"/>
              <a:t>Empathy and compassion play in communication skills?</a:t>
            </a:r>
          </a:p>
          <a:p>
            <a:endParaRPr lang="en-US" dirty="0"/>
          </a:p>
        </p:txBody>
      </p:sp>
      <p:sp>
        <p:nvSpPr>
          <p:cNvPr id="21" name="Text Placeholder 20">
            <a:extLst>
              <a:ext uri="{FF2B5EF4-FFF2-40B4-BE49-F238E27FC236}">
                <a16:creationId xmlns:a16="http://schemas.microsoft.com/office/drawing/2014/main" id="{DA820D41-EE8A-9048-87A0-9F33659DFF83}"/>
              </a:ext>
            </a:extLst>
          </p:cNvPr>
          <p:cNvSpPr>
            <a:spLocks noGrp="1"/>
          </p:cNvSpPr>
          <p:nvPr>
            <p:ph type="body" sz="quarter" idx="43"/>
          </p:nvPr>
        </p:nvSpPr>
        <p:spPr/>
        <p:txBody>
          <a:bodyPr/>
          <a:lstStyle/>
          <a:p>
            <a:r>
              <a:rPr lang="en-US" dirty="0"/>
              <a:t>02</a:t>
            </a:r>
          </a:p>
        </p:txBody>
      </p:sp>
      <p:sp>
        <p:nvSpPr>
          <p:cNvPr id="26" name="Text Placeholder 25">
            <a:extLst>
              <a:ext uri="{FF2B5EF4-FFF2-40B4-BE49-F238E27FC236}">
                <a16:creationId xmlns:a16="http://schemas.microsoft.com/office/drawing/2014/main" id="{168DD01F-A502-CE43-A1E2-1D7018790D9B}"/>
              </a:ext>
            </a:extLst>
          </p:cNvPr>
          <p:cNvSpPr>
            <a:spLocks noGrp="1"/>
          </p:cNvSpPr>
          <p:nvPr>
            <p:ph type="body" sz="quarter" idx="44"/>
          </p:nvPr>
        </p:nvSpPr>
        <p:spPr/>
        <p:txBody>
          <a:bodyPr/>
          <a:lstStyle/>
          <a:p>
            <a:r>
              <a:rPr lang="en-IE" dirty="0"/>
              <a:t>What are the</a:t>
            </a:r>
            <a:endParaRPr lang="en-US" dirty="0"/>
          </a:p>
        </p:txBody>
      </p:sp>
      <p:sp>
        <p:nvSpPr>
          <p:cNvPr id="27" name="Text Placeholder 26">
            <a:extLst>
              <a:ext uri="{FF2B5EF4-FFF2-40B4-BE49-F238E27FC236}">
                <a16:creationId xmlns:a16="http://schemas.microsoft.com/office/drawing/2014/main" id="{15460372-ECC8-2744-8B03-A5D21FDE3C4B}"/>
              </a:ext>
            </a:extLst>
          </p:cNvPr>
          <p:cNvSpPr>
            <a:spLocks noGrp="1"/>
          </p:cNvSpPr>
          <p:nvPr>
            <p:ph type="body" sz="quarter" idx="45"/>
          </p:nvPr>
        </p:nvSpPr>
        <p:spPr/>
        <p:txBody>
          <a:bodyPr/>
          <a:lstStyle/>
          <a:p>
            <a:pPr>
              <a:lnSpc>
                <a:spcPct val="150000"/>
              </a:lnSpc>
            </a:pPr>
            <a:r>
              <a:rPr lang="en-IE" dirty="0"/>
              <a:t>6 empathetic communication skills?</a:t>
            </a:r>
            <a:endParaRPr lang="en-US" dirty="0"/>
          </a:p>
        </p:txBody>
      </p:sp>
      <p:sp>
        <p:nvSpPr>
          <p:cNvPr id="36" name="Text Placeholder 35">
            <a:extLst>
              <a:ext uri="{FF2B5EF4-FFF2-40B4-BE49-F238E27FC236}">
                <a16:creationId xmlns:a16="http://schemas.microsoft.com/office/drawing/2014/main" id="{1E7C1D09-AD15-DB40-A3E7-36CC2156A503}"/>
              </a:ext>
            </a:extLst>
          </p:cNvPr>
          <p:cNvSpPr>
            <a:spLocks noGrp="1"/>
          </p:cNvSpPr>
          <p:nvPr>
            <p:ph type="body" sz="quarter" idx="46"/>
          </p:nvPr>
        </p:nvSpPr>
        <p:spPr/>
        <p:txBody>
          <a:bodyPr/>
          <a:lstStyle/>
          <a:p>
            <a:r>
              <a:rPr lang="en-US" dirty="0"/>
              <a:t>03</a:t>
            </a:r>
          </a:p>
        </p:txBody>
      </p:sp>
      <p:sp>
        <p:nvSpPr>
          <p:cNvPr id="95" name="Text Placeholder 94">
            <a:extLst>
              <a:ext uri="{FF2B5EF4-FFF2-40B4-BE49-F238E27FC236}">
                <a16:creationId xmlns:a16="http://schemas.microsoft.com/office/drawing/2014/main" id="{A8A71B67-714B-0043-8E3C-CACCBCCC173A}"/>
              </a:ext>
            </a:extLst>
          </p:cNvPr>
          <p:cNvSpPr>
            <a:spLocks noGrp="1"/>
          </p:cNvSpPr>
          <p:nvPr>
            <p:ph type="body" sz="quarter" idx="47"/>
          </p:nvPr>
        </p:nvSpPr>
        <p:spPr/>
        <p:txBody>
          <a:bodyPr/>
          <a:lstStyle/>
          <a:p>
            <a:r>
              <a:rPr lang="en-IE" dirty="0"/>
              <a:t>What is the role and meaning</a:t>
            </a:r>
            <a:endParaRPr lang="en-US" dirty="0"/>
          </a:p>
        </p:txBody>
      </p:sp>
      <p:sp>
        <p:nvSpPr>
          <p:cNvPr id="96" name="Text Placeholder 95">
            <a:extLst>
              <a:ext uri="{FF2B5EF4-FFF2-40B4-BE49-F238E27FC236}">
                <a16:creationId xmlns:a16="http://schemas.microsoft.com/office/drawing/2014/main" id="{16463B78-E433-7142-BF74-344D94D6AE62}"/>
              </a:ext>
            </a:extLst>
          </p:cNvPr>
          <p:cNvSpPr>
            <a:spLocks noGrp="1"/>
          </p:cNvSpPr>
          <p:nvPr>
            <p:ph type="body" sz="quarter" idx="48"/>
          </p:nvPr>
        </p:nvSpPr>
        <p:spPr/>
        <p:txBody>
          <a:bodyPr>
            <a:noAutofit/>
          </a:bodyPr>
          <a:lstStyle/>
          <a:p>
            <a:pPr>
              <a:lnSpc>
                <a:spcPct val="170000"/>
              </a:lnSpc>
            </a:pPr>
            <a:r>
              <a:rPr lang="en-IE" sz="1600" dirty="0"/>
              <a:t>of empathy in health and social care professions for the therapeutic journey of the health care user?</a:t>
            </a:r>
            <a:endParaRPr lang="en-US" sz="1600" dirty="0"/>
          </a:p>
        </p:txBody>
      </p:sp>
      <p:sp>
        <p:nvSpPr>
          <p:cNvPr id="97" name="Text Placeholder 96">
            <a:extLst>
              <a:ext uri="{FF2B5EF4-FFF2-40B4-BE49-F238E27FC236}">
                <a16:creationId xmlns:a16="http://schemas.microsoft.com/office/drawing/2014/main" id="{EC4D2A38-1519-E743-AE98-4ABFE00BE28E}"/>
              </a:ext>
            </a:extLst>
          </p:cNvPr>
          <p:cNvSpPr>
            <a:spLocks noGrp="1"/>
          </p:cNvSpPr>
          <p:nvPr>
            <p:ph type="body" sz="quarter" idx="49"/>
          </p:nvPr>
        </p:nvSpPr>
        <p:spPr/>
        <p:txBody>
          <a:bodyPr/>
          <a:lstStyle/>
          <a:p>
            <a:r>
              <a:rPr lang="en-US" dirty="0"/>
              <a:t>04</a:t>
            </a:r>
          </a:p>
        </p:txBody>
      </p:sp>
      <p:sp>
        <p:nvSpPr>
          <p:cNvPr id="98" name="Text Placeholder 97">
            <a:extLst>
              <a:ext uri="{FF2B5EF4-FFF2-40B4-BE49-F238E27FC236}">
                <a16:creationId xmlns:a16="http://schemas.microsoft.com/office/drawing/2014/main" id="{20023181-35EB-D245-B326-39338C434559}"/>
              </a:ext>
            </a:extLst>
          </p:cNvPr>
          <p:cNvSpPr>
            <a:spLocks noGrp="1"/>
          </p:cNvSpPr>
          <p:nvPr>
            <p:ph type="body" sz="quarter" idx="50"/>
          </p:nvPr>
        </p:nvSpPr>
        <p:spPr/>
        <p:txBody>
          <a:bodyPr/>
          <a:lstStyle/>
          <a:p>
            <a:r>
              <a:rPr lang="en-IE" dirty="0"/>
              <a:t>How can we assess</a:t>
            </a:r>
            <a:endParaRPr lang="en-US" dirty="0"/>
          </a:p>
        </p:txBody>
      </p:sp>
      <p:sp>
        <p:nvSpPr>
          <p:cNvPr id="99" name="Text Placeholder 98">
            <a:extLst>
              <a:ext uri="{FF2B5EF4-FFF2-40B4-BE49-F238E27FC236}">
                <a16:creationId xmlns:a16="http://schemas.microsoft.com/office/drawing/2014/main" id="{CDC00A8C-C66A-0643-96D1-F6466E6310F6}"/>
              </a:ext>
            </a:extLst>
          </p:cNvPr>
          <p:cNvSpPr>
            <a:spLocks noGrp="1"/>
          </p:cNvSpPr>
          <p:nvPr>
            <p:ph type="body" sz="quarter" idx="51"/>
          </p:nvPr>
        </p:nvSpPr>
        <p:spPr/>
        <p:txBody>
          <a:bodyPr>
            <a:normAutofit fontScale="85000" lnSpcReduction="20000"/>
          </a:bodyPr>
          <a:lstStyle/>
          <a:p>
            <a:pPr>
              <a:lnSpc>
                <a:spcPct val="150000"/>
              </a:lnSpc>
            </a:pPr>
            <a:r>
              <a:rPr lang="en-IE" dirty="0"/>
              <a:t>the levels of empathy in professionals?</a:t>
            </a:r>
            <a:br>
              <a:rPr lang="en-IE" dirty="0"/>
            </a:br>
            <a:endParaRPr lang="en-US" dirty="0"/>
          </a:p>
        </p:txBody>
      </p:sp>
      <p:sp>
        <p:nvSpPr>
          <p:cNvPr id="100" name="Freeform 22">
            <a:extLst>
              <a:ext uri="{FF2B5EF4-FFF2-40B4-BE49-F238E27FC236}">
                <a16:creationId xmlns:a16="http://schemas.microsoft.com/office/drawing/2014/main" id="{24237F1D-3323-974C-8F3B-26AE2625092F}"/>
              </a:ext>
            </a:extLst>
          </p:cNvPr>
          <p:cNvSpPr>
            <a:spLocks noEditPoints="1"/>
          </p:cNvSpPr>
          <p:nvPr/>
        </p:nvSpPr>
        <p:spPr bwMode="auto">
          <a:xfrm>
            <a:off x="2650551" y="3906262"/>
            <a:ext cx="304800" cy="342900"/>
          </a:xfrm>
          <a:custGeom>
            <a:avLst/>
            <a:gdLst>
              <a:gd name="T0" fmla="*/ 27 w 80"/>
              <a:gd name="T1" fmla="*/ 69 h 90"/>
              <a:gd name="T2" fmla="*/ 20 w 80"/>
              <a:gd name="T3" fmla="*/ 54 h 90"/>
              <a:gd name="T4" fmla="*/ 17 w 80"/>
              <a:gd name="T5" fmla="*/ 40 h 90"/>
              <a:gd name="T6" fmla="*/ 41 w 80"/>
              <a:gd name="T7" fmla="*/ 15 h 90"/>
              <a:gd name="T8" fmla="*/ 64 w 80"/>
              <a:gd name="T9" fmla="*/ 40 h 90"/>
              <a:gd name="T10" fmla="*/ 61 w 80"/>
              <a:gd name="T11" fmla="*/ 53 h 90"/>
              <a:gd name="T12" fmla="*/ 55 w 80"/>
              <a:gd name="T13" fmla="*/ 67 h 90"/>
              <a:gd name="T14" fmla="*/ 48 w 80"/>
              <a:gd name="T15" fmla="*/ 71 h 90"/>
              <a:gd name="T16" fmla="*/ 39 w 80"/>
              <a:gd name="T17" fmla="*/ 73 h 90"/>
              <a:gd name="T18" fmla="*/ 29 w 80"/>
              <a:gd name="T19" fmla="*/ 77 h 90"/>
              <a:gd name="T20" fmla="*/ 28 w 80"/>
              <a:gd name="T21" fmla="*/ 79 h 90"/>
              <a:gd name="T22" fmla="*/ 28 w 80"/>
              <a:gd name="T23" fmla="*/ 81 h 90"/>
              <a:gd name="T24" fmla="*/ 31 w 80"/>
              <a:gd name="T25" fmla="*/ 82 h 90"/>
              <a:gd name="T26" fmla="*/ 50 w 80"/>
              <a:gd name="T27" fmla="*/ 78 h 90"/>
              <a:gd name="T28" fmla="*/ 52 w 80"/>
              <a:gd name="T29" fmla="*/ 78 h 90"/>
              <a:gd name="T30" fmla="*/ 53 w 80"/>
              <a:gd name="T31" fmla="*/ 81 h 90"/>
              <a:gd name="T32" fmla="*/ 51 w 80"/>
              <a:gd name="T33" fmla="*/ 83 h 90"/>
              <a:gd name="T34" fmla="*/ 44 w 80"/>
              <a:gd name="T35" fmla="*/ 87 h 90"/>
              <a:gd name="T36" fmla="*/ 35 w 80"/>
              <a:gd name="T37" fmla="*/ 90 h 90"/>
              <a:gd name="T38" fmla="*/ 35 w 80"/>
              <a:gd name="T39" fmla="*/ 39 h 90"/>
              <a:gd name="T40" fmla="*/ 39 w 80"/>
              <a:gd name="T41" fmla="*/ 46 h 90"/>
              <a:gd name="T42" fmla="*/ 46 w 80"/>
              <a:gd name="T43" fmla="*/ 34 h 90"/>
              <a:gd name="T44" fmla="*/ 9 w 80"/>
              <a:gd name="T45" fmla="*/ 41 h 90"/>
              <a:gd name="T46" fmla="*/ 0 w 80"/>
              <a:gd name="T47" fmla="*/ 39 h 90"/>
              <a:gd name="T48" fmla="*/ 13 w 80"/>
              <a:gd name="T49" fmla="*/ 23 h 90"/>
              <a:gd name="T50" fmla="*/ 5 w 80"/>
              <a:gd name="T51" fmla="*/ 20 h 90"/>
              <a:gd name="T52" fmla="*/ 24 w 80"/>
              <a:gd name="T53" fmla="*/ 12 h 90"/>
              <a:gd name="T54" fmla="*/ 20 w 80"/>
              <a:gd name="T55" fmla="*/ 6 h 90"/>
              <a:gd name="T56" fmla="*/ 40 w 80"/>
              <a:gd name="T57" fmla="*/ 9 h 90"/>
              <a:gd name="T58" fmla="*/ 40 w 80"/>
              <a:gd name="T59" fmla="*/ 0 h 90"/>
              <a:gd name="T60" fmla="*/ 59 w 80"/>
              <a:gd name="T61" fmla="*/ 6 h 90"/>
              <a:gd name="T62" fmla="*/ 57 w 80"/>
              <a:gd name="T63" fmla="*/ 12 h 90"/>
              <a:gd name="T64" fmla="*/ 74 w 80"/>
              <a:gd name="T65" fmla="*/ 21 h 90"/>
              <a:gd name="T66" fmla="*/ 69 w 80"/>
              <a:gd name="T67" fmla="*/ 23 h 90"/>
              <a:gd name="T68" fmla="*/ 68 w 80"/>
              <a:gd name="T69" fmla="*/ 24 h 90"/>
              <a:gd name="T70" fmla="*/ 80 w 80"/>
              <a:gd name="T71" fmla="*/ 41 h 90"/>
              <a:gd name="T72" fmla="*/ 72 w 80"/>
              <a:gd name="T73" fmla="*/ 41 h 90"/>
              <a:gd name="T74" fmla="*/ 40 w 80"/>
              <a:gd name="T75" fmla="*/ 24 h 90"/>
              <a:gd name="T76" fmla="*/ 26 w 80"/>
              <a:gd name="T77" fmla="*/ 38 h 90"/>
              <a:gd name="T78" fmla="*/ 40 w 80"/>
              <a:gd name="T79" fmla="*/ 52 h 90"/>
              <a:gd name="T80" fmla="*/ 55 w 80"/>
              <a:gd name="T81" fmla="*/ 38 h 90"/>
              <a:gd name="T82" fmla="*/ 40 w 80"/>
              <a:gd name="T83" fmla="*/ 2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0" h="90">
                <a:moveTo>
                  <a:pt x="27" y="69"/>
                </a:moveTo>
                <a:cubicBezTo>
                  <a:pt x="27" y="65"/>
                  <a:pt x="25" y="62"/>
                  <a:pt x="20" y="54"/>
                </a:cubicBezTo>
                <a:cubicBezTo>
                  <a:pt x="18" y="50"/>
                  <a:pt x="17" y="45"/>
                  <a:pt x="17" y="40"/>
                </a:cubicBezTo>
                <a:cubicBezTo>
                  <a:pt x="17" y="27"/>
                  <a:pt x="27" y="15"/>
                  <a:pt x="41" y="15"/>
                </a:cubicBezTo>
                <a:cubicBezTo>
                  <a:pt x="54" y="15"/>
                  <a:pt x="64" y="27"/>
                  <a:pt x="64" y="40"/>
                </a:cubicBezTo>
                <a:cubicBezTo>
                  <a:pt x="64" y="45"/>
                  <a:pt x="64" y="49"/>
                  <a:pt x="61" y="53"/>
                </a:cubicBezTo>
                <a:cubicBezTo>
                  <a:pt x="57" y="60"/>
                  <a:pt x="56" y="63"/>
                  <a:pt x="55" y="67"/>
                </a:cubicBezTo>
                <a:moveTo>
                  <a:pt x="48" y="71"/>
                </a:moveTo>
                <a:cubicBezTo>
                  <a:pt x="45" y="72"/>
                  <a:pt x="42" y="73"/>
                  <a:pt x="39" y="73"/>
                </a:cubicBezTo>
                <a:cubicBezTo>
                  <a:pt x="35" y="74"/>
                  <a:pt x="32" y="75"/>
                  <a:pt x="29" y="77"/>
                </a:cubicBezTo>
                <a:cubicBezTo>
                  <a:pt x="29" y="78"/>
                  <a:pt x="28" y="78"/>
                  <a:pt x="28" y="79"/>
                </a:cubicBezTo>
                <a:cubicBezTo>
                  <a:pt x="28" y="80"/>
                  <a:pt x="28" y="81"/>
                  <a:pt x="28" y="81"/>
                </a:cubicBezTo>
                <a:cubicBezTo>
                  <a:pt x="29" y="82"/>
                  <a:pt x="30" y="82"/>
                  <a:pt x="31" y="82"/>
                </a:cubicBezTo>
                <a:cubicBezTo>
                  <a:pt x="37" y="81"/>
                  <a:pt x="43" y="78"/>
                  <a:pt x="50" y="78"/>
                </a:cubicBezTo>
                <a:cubicBezTo>
                  <a:pt x="50" y="78"/>
                  <a:pt x="51" y="78"/>
                  <a:pt x="52" y="78"/>
                </a:cubicBezTo>
                <a:cubicBezTo>
                  <a:pt x="53" y="79"/>
                  <a:pt x="53" y="80"/>
                  <a:pt x="53" y="81"/>
                </a:cubicBezTo>
                <a:cubicBezTo>
                  <a:pt x="52" y="82"/>
                  <a:pt x="52" y="83"/>
                  <a:pt x="51" y="83"/>
                </a:cubicBezTo>
                <a:cubicBezTo>
                  <a:pt x="49" y="85"/>
                  <a:pt x="46" y="86"/>
                  <a:pt x="44" y="87"/>
                </a:cubicBezTo>
                <a:cubicBezTo>
                  <a:pt x="41" y="88"/>
                  <a:pt x="38" y="89"/>
                  <a:pt x="35" y="90"/>
                </a:cubicBezTo>
                <a:moveTo>
                  <a:pt x="35" y="39"/>
                </a:moveTo>
                <a:cubicBezTo>
                  <a:pt x="37" y="41"/>
                  <a:pt x="38" y="43"/>
                  <a:pt x="39" y="46"/>
                </a:cubicBezTo>
                <a:cubicBezTo>
                  <a:pt x="41" y="41"/>
                  <a:pt x="43" y="37"/>
                  <a:pt x="46" y="34"/>
                </a:cubicBezTo>
                <a:moveTo>
                  <a:pt x="9" y="41"/>
                </a:moveTo>
                <a:cubicBezTo>
                  <a:pt x="6" y="40"/>
                  <a:pt x="3" y="39"/>
                  <a:pt x="0" y="39"/>
                </a:cubicBezTo>
                <a:moveTo>
                  <a:pt x="13" y="23"/>
                </a:moveTo>
                <a:cubicBezTo>
                  <a:pt x="10" y="22"/>
                  <a:pt x="8" y="20"/>
                  <a:pt x="5" y="20"/>
                </a:cubicBezTo>
                <a:moveTo>
                  <a:pt x="24" y="12"/>
                </a:moveTo>
                <a:cubicBezTo>
                  <a:pt x="23" y="10"/>
                  <a:pt x="22" y="8"/>
                  <a:pt x="20" y="6"/>
                </a:cubicBezTo>
                <a:moveTo>
                  <a:pt x="40" y="9"/>
                </a:moveTo>
                <a:cubicBezTo>
                  <a:pt x="40" y="6"/>
                  <a:pt x="40" y="3"/>
                  <a:pt x="40" y="0"/>
                </a:cubicBezTo>
                <a:moveTo>
                  <a:pt x="59" y="6"/>
                </a:moveTo>
                <a:cubicBezTo>
                  <a:pt x="58" y="8"/>
                  <a:pt x="57" y="10"/>
                  <a:pt x="57" y="12"/>
                </a:cubicBezTo>
                <a:moveTo>
                  <a:pt x="74" y="21"/>
                </a:moveTo>
                <a:cubicBezTo>
                  <a:pt x="73" y="21"/>
                  <a:pt x="71" y="22"/>
                  <a:pt x="69" y="23"/>
                </a:cubicBezTo>
                <a:cubicBezTo>
                  <a:pt x="69" y="24"/>
                  <a:pt x="68" y="24"/>
                  <a:pt x="68" y="24"/>
                </a:cubicBezTo>
                <a:moveTo>
                  <a:pt x="80" y="41"/>
                </a:moveTo>
                <a:cubicBezTo>
                  <a:pt x="77" y="41"/>
                  <a:pt x="74" y="41"/>
                  <a:pt x="72" y="41"/>
                </a:cubicBezTo>
                <a:moveTo>
                  <a:pt x="40" y="24"/>
                </a:moveTo>
                <a:cubicBezTo>
                  <a:pt x="32" y="24"/>
                  <a:pt x="26" y="30"/>
                  <a:pt x="26" y="38"/>
                </a:cubicBezTo>
                <a:cubicBezTo>
                  <a:pt x="26" y="46"/>
                  <a:pt x="32" y="52"/>
                  <a:pt x="40" y="52"/>
                </a:cubicBezTo>
                <a:cubicBezTo>
                  <a:pt x="48" y="52"/>
                  <a:pt x="55" y="46"/>
                  <a:pt x="55" y="38"/>
                </a:cubicBezTo>
                <a:cubicBezTo>
                  <a:pt x="55" y="30"/>
                  <a:pt x="48" y="24"/>
                  <a:pt x="40" y="24"/>
                </a:cubicBezTo>
                <a:close/>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1" name="Freeform 23">
            <a:extLst>
              <a:ext uri="{FF2B5EF4-FFF2-40B4-BE49-F238E27FC236}">
                <a16:creationId xmlns:a16="http://schemas.microsoft.com/office/drawing/2014/main" id="{F0E5FA55-DCEC-CC4C-B2E4-194AEA693FE6}"/>
              </a:ext>
            </a:extLst>
          </p:cNvPr>
          <p:cNvSpPr>
            <a:spLocks noEditPoints="1"/>
          </p:cNvSpPr>
          <p:nvPr/>
        </p:nvSpPr>
        <p:spPr bwMode="auto">
          <a:xfrm>
            <a:off x="2650551" y="2591812"/>
            <a:ext cx="342900" cy="280988"/>
          </a:xfrm>
          <a:custGeom>
            <a:avLst/>
            <a:gdLst>
              <a:gd name="T0" fmla="*/ 0 w 90"/>
              <a:gd name="T1" fmla="*/ 74 h 74"/>
              <a:gd name="T2" fmla="*/ 90 w 90"/>
              <a:gd name="T3" fmla="*/ 74 h 74"/>
              <a:gd name="T4" fmla="*/ 23 w 90"/>
              <a:gd name="T5" fmla="*/ 73 h 74"/>
              <a:gd name="T6" fmla="*/ 22 w 90"/>
              <a:gd name="T7" fmla="*/ 55 h 74"/>
              <a:gd name="T8" fmla="*/ 10 w 90"/>
              <a:gd name="T9" fmla="*/ 55 h 74"/>
              <a:gd name="T10" fmla="*/ 10 w 90"/>
              <a:gd name="T11" fmla="*/ 73 h 74"/>
              <a:gd name="T12" fmla="*/ 41 w 90"/>
              <a:gd name="T13" fmla="*/ 73 h 74"/>
              <a:gd name="T14" fmla="*/ 41 w 90"/>
              <a:gd name="T15" fmla="*/ 36 h 74"/>
              <a:gd name="T16" fmla="*/ 29 w 90"/>
              <a:gd name="T17" fmla="*/ 36 h 74"/>
              <a:gd name="T18" fmla="*/ 29 w 90"/>
              <a:gd name="T19" fmla="*/ 73 h 74"/>
              <a:gd name="T20" fmla="*/ 61 w 90"/>
              <a:gd name="T21" fmla="*/ 73 h 74"/>
              <a:gd name="T22" fmla="*/ 61 w 90"/>
              <a:gd name="T23" fmla="*/ 44 h 74"/>
              <a:gd name="T24" fmla="*/ 49 w 90"/>
              <a:gd name="T25" fmla="*/ 44 h 74"/>
              <a:gd name="T26" fmla="*/ 48 w 90"/>
              <a:gd name="T27" fmla="*/ 73 h 74"/>
              <a:gd name="T28" fmla="*/ 80 w 90"/>
              <a:gd name="T29" fmla="*/ 74 h 74"/>
              <a:gd name="T30" fmla="*/ 79 w 90"/>
              <a:gd name="T31" fmla="*/ 25 h 74"/>
              <a:gd name="T32" fmla="*/ 67 w 90"/>
              <a:gd name="T33" fmla="*/ 25 h 74"/>
              <a:gd name="T34" fmla="*/ 68 w 90"/>
              <a:gd name="T35" fmla="*/ 73 h 74"/>
              <a:gd name="T36" fmla="*/ 18 w 90"/>
              <a:gd name="T37" fmla="*/ 33 h 74"/>
              <a:gd name="T38" fmla="*/ 14 w 90"/>
              <a:gd name="T39" fmla="*/ 33 h 74"/>
              <a:gd name="T40" fmla="*/ 12 w 90"/>
              <a:gd name="T41" fmla="*/ 37 h 74"/>
              <a:gd name="T42" fmla="*/ 14 w 90"/>
              <a:gd name="T43" fmla="*/ 40 h 74"/>
              <a:gd name="T44" fmla="*/ 17 w 90"/>
              <a:gd name="T45" fmla="*/ 41 h 74"/>
              <a:gd name="T46" fmla="*/ 19 w 90"/>
              <a:gd name="T47" fmla="*/ 40 h 74"/>
              <a:gd name="T48" fmla="*/ 20 w 90"/>
              <a:gd name="T49" fmla="*/ 37 h 74"/>
              <a:gd name="T50" fmla="*/ 18 w 90"/>
              <a:gd name="T51" fmla="*/ 33 h 74"/>
              <a:gd name="T52" fmla="*/ 32 w 90"/>
              <a:gd name="T53" fmla="*/ 19 h 74"/>
              <a:gd name="T54" fmla="*/ 34 w 90"/>
              <a:gd name="T55" fmla="*/ 22 h 74"/>
              <a:gd name="T56" fmla="*/ 37 w 90"/>
              <a:gd name="T57" fmla="*/ 23 h 74"/>
              <a:gd name="T58" fmla="*/ 39 w 90"/>
              <a:gd name="T59" fmla="*/ 21 h 74"/>
              <a:gd name="T60" fmla="*/ 39 w 90"/>
              <a:gd name="T61" fmla="*/ 19 h 74"/>
              <a:gd name="T62" fmla="*/ 38 w 90"/>
              <a:gd name="T63" fmla="*/ 17 h 74"/>
              <a:gd name="T64" fmla="*/ 36 w 90"/>
              <a:gd name="T65" fmla="*/ 16 h 74"/>
              <a:gd name="T66" fmla="*/ 35 w 90"/>
              <a:gd name="T67" fmla="*/ 15 h 74"/>
              <a:gd name="T68" fmla="*/ 32 w 90"/>
              <a:gd name="T69" fmla="*/ 19 h 74"/>
              <a:gd name="T70" fmla="*/ 57 w 90"/>
              <a:gd name="T71" fmla="*/ 30 h 74"/>
              <a:gd name="T72" fmla="*/ 57 w 90"/>
              <a:gd name="T73" fmla="*/ 27 h 74"/>
              <a:gd name="T74" fmla="*/ 56 w 90"/>
              <a:gd name="T75" fmla="*/ 25 h 74"/>
              <a:gd name="T76" fmla="*/ 54 w 90"/>
              <a:gd name="T77" fmla="*/ 24 h 74"/>
              <a:gd name="T78" fmla="*/ 51 w 90"/>
              <a:gd name="T79" fmla="*/ 24 h 74"/>
              <a:gd name="T80" fmla="*/ 50 w 90"/>
              <a:gd name="T81" fmla="*/ 26 h 74"/>
              <a:gd name="T82" fmla="*/ 50 w 90"/>
              <a:gd name="T83" fmla="*/ 30 h 74"/>
              <a:gd name="T84" fmla="*/ 54 w 90"/>
              <a:gd name="T85" fmla="*/ 32 h 74"/>
              <a:gd name="T86" fmla="*/ 57 w 90"/>
              <a:gd name="T87" fmla="*/ 30 h 74"/>
              <a:gd name="T88" fmla="*/ 70 w 90"/>
              <a:gd name="T89" fmla="*/ 7 h 74"/>
              <a:gd name="T90" fmla="*/ 74 w 90"/>
              <a:gd name="T91" fmla="*/ 10 h 74"/>
              <a:gd name="T92" fmla="*/ 75 w 90"/>
              <a:gd name="T93" fmla="*/ 2 h 74"/>
              <a:gd name="T94" fmla="*/ 70 w 90"/>
              <a:gd name="T95" fmla="*/ 7 h 74"/>
              <a:gd name="T96" fmla="*/ 33 w 90"/>
              <a:gd name="T97" fmla="*/ 22 h 74"/>
              <a:gd name="T98" fmla="*/ 19 w 90"/>
              <a:gd name="T99" fmla="*/ 35 h 74"/>
              <a:gd name="T100" fmla="*/ 39 w 90"/>
              <a:gd name="T101" fmla="*/ 21 h 74"/>
              <a:gd name="T102" fmla="*/ 50 w 90"/>
              <a:gd name="T103" fmla="*/ 26 h 74"/>
              <a:gd name="T104" fmla="*/ 71 w 90"/>
              <a:gd name="T105" fmla="*/ 9 h 74"/>
              <a:gd name="T106" fmla="*/ 64 w 90"/>
              <a:gd name="T107" fmla="*/ 18 h 74"/>
              <a:gd name="T108" fmla="*/ 57 w 90"/>
              <a:gd name="T109" fmla="*/ 2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 h="74">
                <a:moveTo>
                  <a:pt x="0" y="74"/>
                </a:moveTo>
                <a:cubicBezTo>
                  <a:pt x="30" y="73"/>
                  <a:pt x="60" y="73"/>
                  <a:pt x="90" y="74"/>
                </a:cubicBezTo>
                <a:moveTo>
                  <a:pt x="23" y="73"/>
                </a:moveTo>
                <a:cubicBezTo>
                  <a:pt x="22" y="67"/>
                  <a:pt x="22" y="61"/>
                  <a:pt x="22" y="55"/>
                </a:cubicBezTo>
                <a:cubicBezTo>
                  <a:pt x="18" y="55"/>
                  <a:pt x="14" y="55"/>
                  <a:pt x="10" y="55"/>
                </a:cubicBezTo>
                <a:cubicBezTo>
                  <a:pt x="10" y="61"/>
                  <a:pt x="10" y="67"/>
                  <a:pt x="10" y="73"/>
                </a:cubicBezTo>
                <a:moveTo>
                  <a:pt x="41" y="73"/>
                </a:moveTo>
                <a:cubicBezTo>
                  <a:pt x="42" y="61"/>
                  <a:pt x="42" y="48"/>
                  <a:pt x="41" y="36"/>
                </a:cubicBezTo>
                <a:cubicBezTo>
                  <a:pt x="37" y="36"/>
                  <a:pt x="33" y="37"/>
                  <a:pt x="29" y="36"/>
                </a:cubicBezTo>
                <a:cubicBezTo>
                  <a:pt x="29" y="48"/>
                  <a:pt x="29" y="61"/>
                  <a:pt x="29" y="73"/>
                </a:cubicBezTo>
                <a:moveTo>
                  <a:pt x="61" y="73"/>
                </a:moveTo>
                <a:cubicBezTo>
                  <a:pt x="60" y="64"/>
                  <a:pt x="60" y="54"/>
                  <a:pt x="61" y="44"/>
                </a:cubicBezTo>
                <a:cubicBezTo>
                  <a:pt x="57" y="44"/>
                  <a:pt x="53" y="44"/>
                  <a:pt x="49" y="44"/>
                </a:cubicBezTo>
                <a:cubicBezTo>
                  <a:pt x="49" y="54"/>
                  <a:pt x="49" y="63"/>
                  <a:pt x="48" y="73"/>
                </a:cubicBezTo>
                <a:moveTo>
                  <a:pt x="80" y="74"/>
                </a:moveTo>
                <a:cubicBezTo>
                  <a:pt x="80" y="58"/>
                  <a:pt x="80" y="41"/>
                  <a:pt x="79" y="25"/>
                </a:cubicBezTo>
                <a:cubicBezTo>
                  <a:pt x="75" y="24"/>
                  <a:pt x="71" y="24"/>
                  <a:pt x="67" y="25"/>
                </a:cubicBezTo>
                <a:cubicBezTo>
                  <a:pt x="67" y="41"/>
                  <a:pt x="67" y="57"/>
                  <a:pt x="68" y="73"/>
                </a:cubicBezTo>
                <a:moveTo>
                  <a:pt x="18" y="33"/>
                </a:moveTo>
                <a:cubicBezTo>
                  <a:pt x="17" y="33"/>
                  <a:pt x="15" y="32"/>
                  <a:pt x="14" y="33"/>
                </a:cubicBezTo>
                <a:cubicBezTo>
                  <a:pt x="13" y="34"/>
                  <a:pt x="12" y="35"/>
                  <a:pt x="12" y="37"/>
                </a:cubicBezTo>
                <a:cubicBezTo>
                  <a:pt x="12" y="38"/>
                  <a:pt x="13" y="39"/>
                  <a:pt x="14" y="40"/>
                </a:cubicBezTo>
                <a:cubicBezTo>
                  <a:pt x="15" y="40"/>
                  <a:pt x="16" y="41"/>
                  <a:pt x="17" y="41"/>
                </a:cubicBezTo>
                <a:cubicBezTo>
                  <a:pt x="18" y="41"/>
                  <a:pt x="18" y="40"/>
                  <a:pt x="19" y="40"/>
                </a:cubicBezTo>
                <a:cubicBezTo>
                  <a:pt x="19" y="39"/>
                  <a:pt x="20" y="38"/>
                  <a:pt x="20" y="37"/>
                </a:cubicBezTo>
                <a:cubicBezTo>
                  <a:pt x="20" y="36"/>
                  <a:pt x="19" y="34"/>
                  <a:pt x="18" y="33"/>
                </a:cubicBezTo>
                <a:close/>
                <a:moveTo>
                  <a:pt x="32" y="19"/>
                </a:moveTo>
                <a:cubicBezTo>
                  <a:pt x="32" y="20"/>
                  <a:pt x="32" y="22"/>
                  <a:pt x="34" y="22"/>
                </a:cubicBezTo>
                <a:cubicBezTo>
                  <a:pt x="35" y="23"/>
                  <a:pt x="36" y="23"/>
                  <a:pt x="37" y="23"/>
                </a:cubicBezTo>
                <a:cubicBezTo>
                  <a:pt x="38" y="22"/>
                  <a:pt x="38" y="22"/>
                  <a:pt x="39" y="21"/>
                </a:cubicBezTo>
                <a:cubicBezTo>
                  <a:pt x="39" y="21"/>
                  <a:pt x="39" y="20"/>
                  <a:pt x="39" y="19"/>
                </a:cubicBezTo>
                <a:cubicBezTo>
                  <a:pt x="39" y="18"/>
                  <a:pt x="38" y="18"/>
                  <a:pt x="38" y="17"/>
                </a:cubicBezTo>
                <a:cubicBezTo>
                  <a:pt x="37" y="16"/>
                  <a:pt x="37" y="16"/>
                  <a:pt x="36" y="16"/>
                </a:cubicBezTo>
                <a:cubicBezTo>
                  <a:pt x="36" y="15"/>
                  <a:pt x="35" y="15"/>
                  <a:pt x="35" y="15"/>
                </a:cubicBezTo>
                <a:cubicBezTo>
                  <a:pt x="33" y="16"/>
                  <a:pt x="32" y="17"/>
                  <a:pt x="32" y="19"/>
                </a:cubicBezTo>
                <a:close/>
                <a:moveTo>
                  <a:pt x="57" y="30"/>
                </a:moveTo>
                <a:cubicBezTo>
                  <a:pt x="58" y="29"/>
                  <a:pt x="57" y="28"/>
                  <a:pt x="57" y="27"/>
                </a:cubicBezTo>
                <a:cubicBezTo>
                  <a:pt x="57" y="26"/>
                  <a:pt x="57" y="25"/>
                  <a:pt x="56" y="25"/>
                </a:cubicBezTo>
                <a:cubicBezTo>
                  <a:pt x="56" y="24"/>
                  <a:pt x="55" y="24"/>
                  <a:pt x="54" y="24"/>
                </a:cubicBezTo>
                <a:cubicBezTo>
                  <a:pt x="53" y="24"/>
                  <a:pt x="52" y="24"/>
                  <a:pt x="51" y="24"/>
                </a:cubicBezTo>
                <a:cubicBezTo>
                  <a:pt x="51" y="25"/>
                  <a:pt x="50" y="25"/>
                  <a:pt x="50" y="26"/>
                </a:cubicBezTo>
                <a:cubicBezTo>
                  <a:pt x="50" y="27"/>
                  <a:pt x="50" y="29"/>
                  <a:pt x="50" y="30"/>
                </a:cubicBezTo>
                <a:cubicBezTo>
                  <a:pt x="51" y="31"/>
                  <a:pt x="52" y="32"/>
                  <a:pt x="54" y="32"/>
                </a:cubicBezTo>
                <a:cubicBezTo>
                  <a:pt x="55" y="32"/>
                  <a:pt x="57" y="31"/>
                  <a:pt x="57" y="30"/>
                </a:cubicBezTo>
                <a:close/>
                <a:moveTo>
                  <a:pt x="70" y="7"/>
                </a:moveTo>
                <a:cubicBezTo>
                  <a:pt x="71" y="9"/>
                  <a:pt x="72" y="10"/>
                  <a:pt x="74" y="10"/>
                </a:cubicBezTo>
                <a:cubicBezTo>
                  <a:pt x="78" y="10"/>
                  <a:pt x="78" y="4"/>
                  <a:pt x="75" y="2"/>
                </a:cubicBezTo>
                <a:cubicBezTo>
                  <a:pt x="72" y="0"/>
                  <a:pt x="68" y="4"/>
                  <a:pt x="70" y="7"/>
                </a:cubicBezTo>
                <a:close/>
                <a:moveTo>
                  <a:pt x="33" y="22"/>
                </a:moveTo>
                <a:cubicBezTo>
                  <a:pt x="28" y="26"/>
                  <a:pt x="23" y="30"/>
                  <a:pt x="19" y="35"/>
                </a:cubicBezTo>
                <a:moveTo>
                  <a:pt x="39" y="21"/>
                </a:moveTo>
                <a:cubicBezTo>
                  <a:pt x="43" y="23"/>
                  <a:pt x="46" y="24"/>
                  <a:pt x="50" y="26"/>
                </a:cubicBezTo>
                <a:moveTo>
                  <a:pt x="71" y="9"/>
                </a:moveTo>
                <a:cubicBezTo>
                  <a:pt x="69" y="12"/>
                  <a:pt x="66" y="15"/>
                  <a:pt x="64" y="18"/>
                </a:cubicBezTo>
                <a:cubicBezTo>
                  <a:pt x="61" y="20"/>
                  <a:pt x="59" y="23"/>
                  <a:pt x="57" y="26"/>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2" name="Freeform 24">
            <a:extLst>
              <a:ext uri="{FF2B5EF4-FFF2-40B4-BE49-F238E27FC236}">
                <a16:creationId xmlns:a16="http://schemas.microsoft.com/office/drawing/2014/main" id="{C5A9569C-0249-3E46-B3A2-A800E70320E7}"/>
              </a:ext>
            </a:extLst>
          </p:cNvPr>
          <p:cNvSpPr>
            <a:spLocks noEditPoints="1"/>
          </p:cNvSpPr>
          <p:nvPr/>
        </p:nvSpPr>
        <p:spPr bwMode="auto">
          <a:xfrm>
            <a:off x="2650551" y="3261737"/>
            <a:ext cx="369888" cy="296863"/>
          </a:xfrm>
          <a:custGeom>
            <a:avLst/>
            <a:gdLst>
              <a:gd name="T0" fmla="*/ 1 w 97"/>
              <a:gd name="T1" fmla="*/ 43 h 78"/>
              <a:gd name="T2" fmla="*/ 0 w 97"/>
              <a:gd name="T3" fmla="*/ 18 h 78"/>
              <a:gd name="T4" fmla="*/ 93 w 97"/>
              <a:gd name="T5" fmla="*/ 14 h 78"/>
              <a:gd name="T6" fmla="*/ 96 w 97"/>
              <a:gd name="T7" fmla="*/ 44 h 78"/>
              <a:gd name="T8" fmla="*/ 54 w 97"/>
              <a:gd name="T9" fmla="*/ 63 h 78"/>
              <a:gd name="T10" fmla="*/ 55 w 97"/>
              <a:gd name="T11" fmla="*/ 50 h 78"/>
              <a:gd name="T12" fmla="*/ 52 w 97"/>
              <a:gd name="T13" fmla="*/ 47 h 78"/>
              <a:gd name="T14" fmla="*/ 43 w 97"/>
              <a:gd name="T15" fmla="*/ 47 h 78"/>
              <a:gd name="T16" fmla="*/ 42 w 97"/>
              <a:gd name="T17" fmla="*/ 60 h 78"/>
              <a:gd name="T18" fmla="*/ 45 w 97"/>
              <a:gd name="T19" fmla="*/ 64 h 78"/>
              <a:gd name="T20" fmla="*/ 54 w 97"/>
              <a:gd name="T21" fmla="*/ 63 h 78"/>
              <a:gd name="T22" fmla="*/ 43 w 97"/>
              <a:gd name="T23" fmla="*/ 12 h 78"/>
              <a:gd name="T24" fmla="*/ 41 w 97"/>
              <a:gd name="T25" fmla="*/ 11 h 78"/>
              <a:gd name="T26" fmla="*/ 35 w 97"/>
              <a:gd name="T27" fmla="*/ 11 h 78"/>
              <a:gd name="T28" fmla="*/ 34 w 97"/>
              <a:gd name="T29" fmla="*/ 14 h 78"/>
              <a:gd name="T30" fmla="*/ 64 w 97"/>
              <a:gd name="T31" fmla="*/ 12 h 78"/>
              <a:gd name="T32" fmla="*/ 62 w 97"/>
              <a:gd name="T33" fmla="*/ 11 h 78"/>
              <a:gd name="T34" fmla="*/ 56 w 97"/>
              <a:gd name="T35" fmla="*/ 11 h 78"/>
              <a:gd name="T36" fmla="*/ 56 w 97"/>
              <a:gd name="T37" fmla="*/ 14 h 78"/>
              <a:gd name="T38" fmla="*/ 58 w 97"/>
              <a:gd name="T39" fmla="*/ 8 h 78"/>
              <a:gd name="T40" fmla="*/ 55 w 97"/>
              <a:gd name="T41" fmla="*/ 5 h 78"/>
              <a:gd name="T42" fmla="*/ 42 w 97"/>
              <a:gd name="T43" fmla="*/ 5 h 78"/>
              <a:gd name="T44" fmla="*/ 41 w 97"/>
              <a:gd name="T45" fmla="*/ 10 h 78"/>
              <a:gd name="T46" fmla="*/ 63 w 97"/>
              <a:gd name="T47" fmla="*/ 5 h 78"/>
              <a:gd name="T48" fmla="*/ 56 w 97"/>
              <a:gd name="T49" fmla="*/ 0 h 78"/>
              <a:gd name="T50" fmla="*/ 37 w 97"/>
              <a:gd name="T51" fmla="*/ 2 h 78"/>
              <a:gd name="T52" fmla="*/ 35 w 97"/>
              <a:gd name="T53" fmla="*/ 10 h 78"/>
              <a:gd name="T54" fmla="*/ 3 w 97"/>
              <a:gd name="T55" fmla="*/ 67 h 78"/>
              <a:gd name="T56" fmla="*/ 6 w 97"/>
              <a:gd name="T57" fmla="*/ 76 h 78"/>
              <a:gd name="T58" fmla="*/ 30 w 97"/>
              <a:gd name="T59" fmla="*/ 78 h 78"/>
              <a:gd name="T60" fmla="*/ 73 w 97"/>
              <a:gd name="T61" fmla="*/ 78 h 78"/>
              <a:gd name="T62" fmla="*/ 89 w 97"/>
              <a:gd name="T63" fmla="*/ 78 h 78"/>
              <a:gd name="T64" fmla="*/ 94 w 97"/>
              <a:gd name="T65" fmla="*/ 71 h 78"/>
              <a:gd name="T66" fmla="*/ 94 w 97"/>
              <a:gd name="T67" fmla="*/ 4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7" h="78">
                <a:moveTo>
                  <a:pt x="42" y="54"/>
                </a:moveTo>
                <a:cubicBezTo>
                  <a:pt x="28" y="53"/>
                  <a:pt x="14" y="48"/>
                  <a:pt x="1" y="43"/>
                </a:cubicBezTo>
                <a:cubicBezTo>
                  <a:pt x="0" y="18"/>
                  <a:pt x="0" y="18"/>
                  <a:pt x="0" y="18"/>
                </a:cubicBezTo>
                <a:cubicBezTo>
                  <a:pt x="0" y="18"/>
                  <a:pt x="0" y="18"/>
                  <a:pt x="0" y="18"/>
                </a:cubicBezTo>
                <a:cubicBezTo>
                  <a:pt x="0" y="16"/>
                  <a:pt x="2" y="14"/>
                  <a:pt x="4" y="14"/>
                </a:cubicBezTo>
                <a:cubicBezTo>
                  <a:pt x="93" y="14"/>
                  <a:pt x="93" y="14"/>
                  <a:pt x="93" y="14"/>
                </a:cubicBezTo>
                <a:cubicBezTo>
                  <a:pt x="95" y="14"/>
                  <a:pt x="96" y="16"/>
                  <a:pt x="96" y="18"/>
                </a:cubicBezTo>
                <a:cubicBezTo>
                  <a:pt x="97" y="27"/>
                  <a:pt x="96" y="35"/>
                  <a:pt x="96" y="44"/>
                </a:cubicBezTo>
                <a:cubicBezTo>
                  <a:pt x="83" y="49"/>
                  <a:pt x="69" y="53"/>
                  <a:pt x="55" y="54"/>
                </a:cubicBezTo>
                <a:moveTo>
                  <a:pt x="54" y="63"/>
                </a:moveTo>
                <a:cubicBezTo>
                  <a:pt x="54" y="63"/>
                  <a:pt x="54" y="63"/>
                  <a:pt x="54" y="62"/>
                </a:cubicBezTo>
                <a:cubicBezTo>
                  <a:pt x="54" y="58"/>
                  <a:pt x="55" y="54"/>
                  <a:pt x="55" y="50"/>
                </a:cubicBezTo>
                <a:cubicBezTo>
                  <a:pt x="54" y="49"/>
                  <a:pt x="54" y="48"/>
                  <a:pt x="54" y="48"/>
                </a:cubicBezTo>
                <a:cubicBezTo>
                  <a:pt x="53" y="47"/>
                  <a:pt x="52" y="47"/>
                  <a:pt x="52" y="47"/>
                </a:cubicBezTo>
                <a:cubicBezTo>
                  <a:pt x="49" y="47"/>
                  <a:pt x="46" y="47"/>
                  <a:pt x="43" y="47"/>
                </a:cubicBezTo>
                <a:cubicBezTo>
                  <a:pt x="43" y="47"/>
                  <a:pt x="43" y="47"/>
                  <a:pt x="43" y="47"/>
                </a:cubicBezTo>
                <a:cubicBezTo>
                  <a:pt x="42" y="48"/>
                  <a:pt x="42" y="48"/>
                  <a:pt x="42" y="48"/>
                </a:cubicBezTo>
                <a:cubicBezTo>
                  <a:pt x="42" y="52"/>
                  <a:pt x="42" y="56"/>
                  <a:pt x="42" y="60"/>
                </a:cubicBezTo>
                <a:cubicBezTo>
                  <a:pt x="42" y="61"/>
                  <a:pt x="42" y="62"/>
                  <a:pt x="43" y="63"/>
                </a:cubicBezTo>
                <a:cubicBezTo>
                  <a:pt x="43" y="64"/>
                  <a:pt x="44" y="64"/>
                  <a:pt x="45" y="64"/>
                </a:cubicBezTo>
                <a:cubicBezTo>
                  <a:pt x="48" y="64"/>
                  <a:pt x="50" y="64"/>
                  <a:pt x="52" y="64"/>
                </a:cubicBezTo>
                <a:cubicBezTo>
                  <a:pt x="53" y="64"/>
                  <a:pt x="53" y="64"/>
                  <a:pt x="54" y="63"/>
                </a:cubicBezTo>
                <a:close/>
                <a:moveTo>
                  <a:pt x="43" y="14"/>
                </a:moveTo>
                <a:cubicBezTo>
                  <a:pt x="42" y="14"/>
                  <a:pt x="43" y="13"/>
                  <a:pt x="43" y="12"/>
                </a:cubicBezTo>
                <a:cubicBezTo>
                  <a:pt x="43" y="12"/>
                  <a:pt x="43" y="11"/>
                  <a:pt x="42" y="11"/>
                </a:cubicBezTo>
                <a:cubicBezTo>
                  <a:pt x="42" y="11"/>
                  <a:pt x="41" y="11"/>
                  <a:pt x="41" y="11"/>
                </a:cubicBezTo>
                <a:cubicBezTo>
                  <a:pt x="39" y="11"/>
                  <a:pt x="38" y="11"/>
                  <a:pt x="36" y="11"/>
                </a:cubicBezTo>
                <a:cubicBezTo>
                  <a:pt x="36" y="11"/>
                  <a:pt x="35" y="11"/>
                  <a:pt x="35" y="11"/>
                </a:cubicBezTo>
                <a:cubicBezTo>
                  <a:pt x="34" y="11"/>
                  <a:pt x="34" y="12"/>
                  <a:pt x="34" y="12"/>
                </a:cubicBezTo>
                <a:cubicBezTo>
                  <a:pt x="34" y="13"/>
                  <a:pt x="35" y="14"/>
                  <a:pt x="34" y="14"/>
                </a:cubicBezTo>
                <a:moveTo>
                  <a:pt x="64" y="14"/>
                </a:moveTo>
                <a:cubicBezTo>
                  <a:pt x="64" y="14"/>
                  <a:pt x="64" y="13"/>
                  <a:pt x="64" y="12"/>
                </a:cubicBezTo>
                <a:cubicBezTo>
                  <a:pt x="64" y="12"/>
                  <a:pt x="64" y="11"/>
                  <a:pt x="63" y="11"/>
                </a:cubicBezTo>
                <a:cubicBezTo>
                  <a:pt x="63" y="11"/>
                  <a:pt x="63" y="11"/>
                  <a:pt x="62" y="11"/>
                </a:cubicBezTo>
                <a:cubicBezTo>
                  <a:pt x="61" y="11"/>
                  <a:pt x="59" y="11"/>
                  <a:pt x="57" y="11"/>
                </a:cubicBezTo>
                <a:cubicBezTo>
                  <a:pt x="57" y="11"/>
                  <a:pt x="56" y="11"/>
                  <a:pt x="56" y="11"/>
                </a:cubicBezTo>
                <a:cubicBezTo>
                  <a:pt x="56" y="11"/>
                  <a:pt x="56" y="12"/>
                  <a:pt x="56" y="12"/>
                </a:cubicBezTo>
                <a:cubicBezTo>
                  <a:pt x="56" y="13"/>
                  <a:pt x="56" y="14"/>
                  <a:pt x="56" y="14"/>
                </a:cubicBezTo>
                <a:moveTo>
                  <a:pt x="58" y="10"/>
                </a:moveTo>
                <a:cubicBezTo>
                  <a:pt x="58" y="9"/>
                  <a:pt x="58" y="9"/>
                  <a:pt x="58" y="8"/>
                </a:cubicBezTo>
                <a:cubicBezTo>
                  <a:pt x="58" y="7"/>
                  <a:pt x="57" y="6"/>
                  <a:pt x="57" y="6"/>
                </a:cubicBezTo>
                <a:cubicBezTo>
                  <a:pt x="56" y="6"/>
                  <a:pt x="56" y="5"/>
                  <a:pt x="55" y="5"/>
                </a:cubicBezTo>
                <a:cubicBezTo>
                  <a:pt x="51" y="5"/>
                  <a:pt x="48" y="5"/>
                  <a:pt x="44" y="5"/>
                </a:cubicBezTo>
                <a:cubicBezTo>
                  <a:pt x="43" y="5"/>
                  <a:pt x="43" y="5"/>
                  <a:pt x="42" y="5"/>
                </a:cubicBezTo>
                <a:cubicBezTo>
                  <a:pt x="41" y="6"/>
                  <a:pt x="41" y="7"/>
                  <a:pt x="41" y="8"/>
                </a:cubicBezTo>
                <a:cubicBezTo>
                  <a:pt x="40" y="9"/>
                  <a:pt x="41" y="9"/>
                  <a:pt x="41" y="10"/>
                </a:cubicBezTo>
                <a:moveTo>
                  <a:pt x="63" y="10"/>
                </a:moveTo>
                <a:cubicBezTo>
                  <a:pt x="63" y="8"/>
                  <a:pt x="63" y="7"/>
                  <a:pt x="63" y="5"/>
                </a:cubicBezTo>
                <a:cubicBezTo>
                  <a:pt x="62" y="3"/>
                  <a:pt x="61" y="2"/>
                  <a:pt x="60" y="1"/>
                </a:cubicBezTo>
                <a:cubicBezTo>
                  <a:pt x="59" y="0"/>
                  <a:pt x="57" y="0"/>
                  <a:pt x="56" y="0"/>
                </a:cubicBezTo>
                <a:cubicBezTo>
                  <a:pt x="51" y="0"/>
                  <a:pt x="46" y="0"/>
                  <a:pt x="41" y="0"/>
                </a:cubicBezTo>
                <a:cubicBezTo>
                  <a:pt x="40" y="0"/>
                  <a:pt x="38" y="1"/>
                  <a:pt x="37" y="2"/>
                </a:cubicBezTo>
                <a:cubicBezTo>
                  <a:pt x="36" y="3"/>
                  <a:pt x="36" y="4"/>
                  <a:pt x="35" y="6"/>
                </a:cubicBezTo>
                <a:cubicBezTo>
                  <a:pt x="35" y="7"/>
                  <a:pt x="36" y="9"/>
                  <a:pt x="35" y="10"/>
                </a:cubicBezTo>
                <a:moveTo>
                  <a:pt x="4" y="44"/>
                </a:moveTo>
                <a:cubicBezTo>
                  <a:pt x="4" y="52"/>
                  <a:pt x="3" y="59"/>
                  <a:pt x="3" y="67"/>
                </a:cubicBezTo>
                <a:cubicBezTo>
                  <a:pt x="3" y="69"/>
                  <a:pt x="3" y="70"/>
                  <a:pt x="4" y="72"/>
                </a:cubicBezTo>
                <a:cubicBezTo>
                  <a:pt x="4" y="74"/>
                  <a:pt x="5" y="75"/>
                  <a:pt x="6" y="76"/>
                </a:cubicBezTo>
                <a:cubicBezTo>
                  <a:pt x="7" y="78"/>
                  <a:pt x="9" y="78"/>
                  <a:pt x="10" y="78"/>
                </a:cubicBezTo>
                <a:cubicBezTo>
                  <a:pt x="30" y="78"/>
                  <a:pt x="30" y="78"/>
                  <a:pt x="30" y="78"/>
                </a:cubicBezTo>
                <a:cubicBezTo>
                  <a:pt x="39" y="78"/>
                  <a:pt x="47" y="78"/>
                  <a:pt x="55" y="78"/>
                </a:cubicBezTo>
                <a:cubicBezTo>
                  <a:pt x="61" y="78"/>
                  <a:pt x="67" y="78"/>
                  <a:pt x="73" y="78"/>
                </a:cubicBezTo>
                <a:cubicBezTo>
                  <a:pt x="76" y="78"/>
                  <a:pt x="79" y="78"/>
                  <a:pt x="81" y="78"/>
                </a:cubicBezTo>
                <a:cubicBezTo>
                  <a:pt x="84" y="78"/>
                  <a:pt x="87" y="78"/>
                  <a:pt x="89" y="78"/>
                </a:cubicBezTo>
                <a:cubicBezTo>
                  <a:pt x="91" y="77"/>
                  <a:pt x="92" y="77"/>
                  <a:pt x="93" y="76"/>
                </a:cubicBezTo>
                <a:cubicBezTo>
                  <a:pt x="94" y="74"/>
                  <a:pt x="94" y="73"/>
                  <a:pt x="94" y="71"/>
                </a:cubicBezTo>
                <a:cubicBezTo>
                  <a:pt x="95" y="66"/>
                  <a:pt x="94" y="60"/>
                  <a:pt x="94" y="55"/>
                </a:cubicBezTo>
                <a:cubicBezTo>
                  <a:pt x="94" y="52"/>
                  <a:pt x="94" y="49"/>
                  <a:pt x="94" y="45"/>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103" name="Freeform 25">
            <a:extLst>
              <a:ext uri="{FF2B5EF4-FFF2-40B4-BE49-F238E27FC236}">
                <a16:creationId xmlns:a16="http://schemas.microsoft.com/office/drawing/2014/main" id="{03A07328-55EC-7544-BA36-FB1BDA4589C9}"/>
              </a:ext>
            </a:extLst>
          </p:cNvPr>
          <p:cNvSpPr>
            <a:spLocks noEditPoints="1"/>
          </p:cNvSpPr>
          <p:nvPr/>
        </p:nvSpPr>
        <p:spPr bwMode="auto">
          <a:xfrm>
            <a:off x="2569589" y="4638099"/>
            <a:ext cx="461963" cy="258763"/>
          </a:xfrm>
          <a:custGeom>
            <a:avLst/>
            <a:gdLst>
              <a:gd name="T0" fmla="*/ 92 w 121"/>
              <a:gd name="T1" fmla="*/ 27 h 68"/>
              <a:gd name="T2" fmla="*/ 94 w 121"/>
              <a:gd name="T3" fmla="*/ 43 h 68"/>
              <a:gd name="T4" fmla="*/ 85 w 121"/>
              <a:gd name="T5" fmla="*/ 47 h 68"/>
              <a:gd name="T6" fmla="*/ 69 w 121"/>
              <a:gd name="T7" fmla="*/ 34 h 68"/>
              <a:gd name="T8" fmla="*/ 46 w 121"/>
              <a:gd name="T9" fmla="*/ 35 h 68"/>
              <a:gd name="T10" fmla="*/ 46 w 121"/>
              <a:gd name="T11" fmla="*/ 24 h 68"/>
              <a:gd name="T12" fmla="*/ 85 w 121"/>
              <a:gd name="T13" fmla="*/ 16 h 68"/>
              <a:gd name="T14" fmla="*/ 30 w 121"/>
              <a:gd name="T15" fmla="*/ 56 h 68"/>
              <a:gd name="T16" fmla="*/ 39 w 121"/>
              <a:gd name="T17" fmla="*/ 46 h 68"/>
              <a:gd name="T18" fmla="*/ 29 w 121"/>
              <a:gd name="T19" fmla="*/ 49 h 68"/>
              <a:gd name="T20" fmla="*/ 35 w 121"/>
              <a:gd name="T21" fmla="*/ 53 h 68"/>
              <a:gd name="T22" fmla="*/ 36 w 121"/>
              <a:gd name="T23" fmla="*/ 61 h 68"/>
              <a:gd name="T24" fmla="*/ 48 w 121"/>
              <a:gd name="T25" fmla="*/ 49 h 68"/>
              <a:gd name="T26" fmla="*/ 40 w 121"/>
              <a:gd name="T27" fmla="*/ 48 h 68"/>
              <a:gd name="T28" fmla="*/ 52 w 121"/>
              <a:gd name="T29" fmla="*/ 50 h 68"/>
              <a:gd name="T30" fmla="*/ 40 w 121"/>
              <a:gd name="T31" fmla="*/ 64 h 68"/>
              <a:gd name="T32" fmla="*/ 52 w 121"/>
              <a:gd name="T33" fmla="*/ 50 h 68"/>
              <a:gd name="T34" fmla="*/ 46 w 121"/>
              <a:gd name="T35" fmla="*/ 66 h 68"/>
              <a:gd name="T36" fmla="*/ 56 w 121"/>
              <a:gd name="T37" fmla="*/ 61 h 68"/>
              <a:gd name="T38" fmla="*/ 47 w 121"/>
              <a:gd name="T39" fmla="*/ 62 h 68"/>
              <a:gd name="T40" fmla="*/ 46 w 121"/>
              <a:gd name="T41" fmla="*/ 18 h 68"/>
              <a:gd name="T42" fmla="*/ 38 w 121"/>
              <a:gd name="T43" fmla="*/ 19 h 68"/>
              <a:gd name="T44" fmla="*/ 27 w 121"/>
              <a:gd name="T45" fmla="*/ 33 h 68"/>
              <a:gd name="T46" fmla="*/ 29 w 121"/>
              <a:gd name="T47" fmla="*/ 49 h 68"/>
              <a:gd name="T48" fmla="*/ 63 w 121"/>
              <a:gd name="T49" fmla="*/ 67 h 68"/>
              <a:gd name="T50" fmla="*/ 62 w 121"/>
              <a:gd name="T51" fmla="*/ 62 h 68"/>
              <a:gd name="T52" fmla="*/ 73 w 121"/>
              <a:gd name="T53" fmla="*/ 61 h 68"/>
              <a:gd name="T54" fmla="*/ 80 w 121"/>
              <a:gd name="T55" fmla="*/ 61 h 68"/>
              <a:gd name="T56" fmla="*/ 86 w 121"/>
              <a:gd name="T57" fmla="*/ 56 h 68"/>
              <a:gd name="T58" fmla="*/ 0 w 121"/>
              <a:gd name="T59" fmla="*/ 31 h 68"/>
              <a:gd name="T60" fmla="*/ 15 w 121"/>
              <a:gd name="T61" fmla="*/ 42 h 68"/>
              <a:gd name="T62" fmla="*/ 19 w 121"/>
              <a:gd name="T63" fmla="*/ 43 h 68"/>
              <a:gd name="T64" fmla="*/ 41 w 121"/>
              <a:gd name="T65" fmla="*/ 13 h 68"/>
              <a:gd name="T66" fmla="*/ 30 w 121"/>
              <a:gd name="T67" fmla="*/ 4 h 68"/>
              <a:gd name="T68" fmla="*/ 103 w 121"/>
              <a:gd name="T69" fmla="*/ 1 h 68"/>
              <a:gd name="T70" fmla="*/ 85 w 121"/>
              <a:gd name="T71" fmla="*/ 16 h 68"/>
              <a:gd name="T72" fmla="*/ 100 w 121"/>
              <a:gd name="T73" fmla="*/ 41 h 68"/>
              <a:gd name="T74" fmla="*/ 103 w 121"/>
              <a:gd name="T75" fmla="*/ 41 h 68"/>
              <a:gd name="T76" fmla="*/ 121 w 121"/>
              <a:gd name="T77" fmla="*/ 33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1" h="68">
                <a:moveTo>
                  <a:pt x="85" y="15"/>
                </a:moveTo>
                <a:cubicBezTo>
                  <a:pt x="88" y="19"/>
                  <a:pt x="90" y="23"/>
                  <a:pt x="92" y="27"/>
                </a:cubicBezTo>
                <a:cubicBezTo>
                  <a:pt x="94" y="31"/>
                  <a:pt x="97" y="35"/>
                  <a:pt x="99" y="39"/>
                </a:cubicBezTo>
                <a:cubicBezTo>
                  <a:pt x="97" y="40"/>
                  <a:pt x="95" y="41"/>
                  <a:pt x="94" y="43"/>
                </a:cubicBezTo>
                <a:cubicBezTo>
                  <a:pt x="92" y="44"/>
                  <a:pt x="91" y="46"/>
                  <a:pt x="90" y="48"/>
                </a:cubicBezTo>
                <a:cubicBezTo>
                  <a:pt x="89" y="50"/>
                  <a:pt x="87" y="48"/>
                  <a:pt x="85" y="47"/>
                </a:cubicBezTo>
                <a:cubicBezTo>
                  <a:pt x="83" y="45"/>
                  <a:pt x="81" y="44"/>
                  <a:pt x="79" y="42"/>
                </a:cubicBezTo>
                <a:cubicBezTo>
                  <a:pt x="76" y="40"/>
                  <a:pt x="72" y="37"/>
                  <a:pt x="69" y="34"/>
                </a:cubicBezTo>
                <a:cubicBezTo>
                  <a:pt x="66" y="32"/>
                  <a:pt x="62" y="30"/>
                  <a:pt x="58" y="30"/>
                </a:cubicBezTo>
                <a:cubicBezTo>
                  <a:pt x="53" y="31"/>
                  <a:pt x="50" y="34"/>
                  <a:pt x="46" y="35"/>
                </a:cubicBezTo>
                <a:cubicBezTo>
                  <a:pt x="43" y="36"/>
                  <a:pt x="39" y="35"/>
                  <a:pt x="38" y="31"/>
                </a:cubicBezTo>
                <a:cubicBezTo>
                  <a:pt x="38" y="27"/>
                  <a:pt x="43" y="25"/>
                  <a:pt x="46" y="24"/>
                </a:cubicBezTo>
                <a:cubicBezTo>
                  <a:pt x="50" y="22"/>
                  <a:pt x="54" y="20"/>
                  <a:pt x="58" y="19"/>
                </a:cubicBezTo>
                <a:cubicBezTo>
                  <a:pt x="67" y="16"/>
                  <a:pt x="76" y="13"/>
                  <a:pt x="85" y="16"/>
                </a:cubicBezTo>
                <a:cubicBezTo>
                  <a:pt x="85" y="16"/>
                  <a:pt x="85" y="16"/>
                  <a:pt x="85" y="15"/>
                </a:cubicBezTo>
                <a:close/>
                <a:moveTo>
                  <a:pt x="30" y="56"/>
                </a:moveTo>
                <a:cubicBezTo>
                  <a:pt x="33" y="56"/>
                  <a:pt x="36" y="53"/>
                  <a:pt x="38" y="50"/>
                </a:cubicBezTo>
                <a:cubicBezTo>
                  <a:pt x="38" y="49"/>
                  <a:pt x="40" y="48"/>
                  <a:pt x="39" y="46"/>
                </a:cubicBezTo>
                <a:cubicBezTo>
                  <a:pt x="38" y="45"/>
                  <a:pt x="37" y="44"/>
                  <a:pt x="35" y="44"/>
                </a:cubicBezTo>
                <a:cubicBezTo>
                  <a:pt x="33" y="44"/>
                  <a:pt x="30" y="47"/>
                  <a:pt x="29" y="49"/>
                </a:cubicBezTo>
                <a:cubicBezTo>
                  <a:pt x="27" y="51"/>
                  <a:pt x="27" y="55"/>
                  <a:pt x="30" y="56"/>
                </a:cubicBezTo>
                <a:close/>
                <a:moveTo>
                  <a:pt x="35" y="53"/>
                </a:moveTo>
                <a:cubicBezTo>
                  <a:pt x="33" y="55"/>
                  <a:pt x="31" y="56"/>
                  <a:pt x="32" y="59"/>
                </a:cubicBezTo>
                <a:cubicBezTo>
                  <a:pt x="33" y="60"/>
                  <a:pt x="34" y="62"/>
                  <a:pt x="36" y="61"/>
                </a:cubicBezTo>
                <a:cubicBezTo>
                  <a:pt x="40" y="61"/>
                  <a:pt x="43" y="56"/>
                  <a:pt x="45" y="54"/>
                </a:cubicBezTo>
                <a:cubicBezTo>
                  <a:pt x="46" y="52"/>
                  <a:pt x="48" y="51"/>
                  <a:pt x="48" y="49"/>
                </a:cubicBezTo>
                <a:cubicBezTo>
                  <a:pt x="47" y="47"/>
                  <a:pt x="46" y="46"/>
                  <a:pt x="44" y="45"/>
                </a:cubicBezTo>
                <a:cubicBezTo>
                  <a:pt x="42" y="45"/>
                  <a:pt x="41" y="47"/>
                  <a:pt x="40" y="48"/>
                </a:cubicBezTo>
                <a:cubicBezTo>
                  <a:pt x="38" y="50"/>
                  <a:pt x="36" y="52"/>
                  <a:pt x="35" y="53"/>
                </a:cubicBezTo>
                <a:close/>
                <a:moveTo>
                  <a:pt x="52" y="50"/>
                </a:moveTo>
                <a:cubicBezTo>
                  <a:pt x="49" y="48"/>
                  <a:pt x="45" y="53"/>
                  <a:pt x="43" y="55"/>
                </a:cubicBezTo>
                <a:cubicBezTo>
                  <a:pt x="42" y="57"/>
                  <a:pt x="36" y="61"/>
                  <a:pt x="40" y="64"/>
                </a:cubicBezTo>
                <a:cubicBezTo>
                  <a:pt x="44" y="66"/>
                  <a:pt x="48" y="61"/>
                  <a:pt x="50" y="59"/>
                </a:cubicBezTo>
                <a:cubicBezTo>
                  <a:pt x="51" y="57"/>
                  <a:pt x="56" y="52"/>
                  <a:pt x="52" y="50"/>
                </a:cubicBezTo>
                <a:close/>
                <a:moveTo>
                  <a:pt x="47" y="62"/>
                </a:moveTo>
                <a:cubicBezTo>
                  <a:pt x="46" y="63"/>
                  <a:pt x="45" y="64"/>
                  <a:pt x="46" y="66"/>
                </a:cubicBezTo>
                <a:cubicBezTo>
                  <a:pt x="46" y="67"/>
                  <a:pt x="48" y="68"/>
                  <a:pt x="49" y="67"/>
                </a:cubicBezTo>
                <a:cubicBezTo>
                  <a:pt x="52" y="67"/>
                  <a:pt x="55" y="64"/>
                  <a:pt x="56" y="61"/>
                </a:cubicBezTo>
                <a:cubicBezTo>
                  <a:pt x="58" y="59"/>
                  <a:pt x="57" y="55"/>
                  <a:pt x="54" y="56"/>
                </a:cubicBezTo>
                <a:cubicBezTo>
                  <a:pt x="51" y="56"/>
                  <a:pt x="49" y="60"/>
                  <a:pt x="47" y="62"/>
                </a:cubicBezTo>
                <a:close/>
                <a:moveTo>
                  <a:pt x="51" y="21"/>
                </a:moveTo>
                <a:cubicBezTo>
                  <a:pt x="50" y="20"/>
                  <a:pt x="48" y="19"/>
                  <a:pt x="46" y="18"/>
                </a:cubicBezTo>
                <a:cubicBezTo>
                  <a:pt x="45" y="18"/>
                  <a:pt x="42" y="16"/>
                  <a:pt x="41" y="17"/>
                </a:cubicBezTo>
                <a:cubicBezTo>
                  <a:pt x="39" y="17"/>
                  <a:pt x="38" y="18"/>
                  <a:pt x="38" y="19"/>
                </a:cubicBezTo>
                <a:cubicBezTo>
                  <a:pt x="37" y="20"/>
                  <a:pt x="35" y="22"/>
                  <a:pt x="34" y="24"/>
                </a:cubicBezTo>
                <a:cubicBezTo>
                  <a:pt x="32" y="27"/>
                  <a:pt x="30" y="30"/>
                  <a:pt x="27" y="33"/>
                </a:cubicBezTo>
                <a:cubicBezTo>
                  <a:pt x="25" y="36"/>
                  <a:pt x="22" y="39"/>
                  <a:pt x="20" y="43"/>
                </a:cubicBezTo>
                <a:cubicBezTo>
                  <a:pt x="22" y="45"/>
                  <a:pt x="25" y="47"/>
                  <a:pt x="29" y="49"/>
                </a:cubicBezTo>
                <a:moveTo>
                  <a:pt x="53" y="65"/>
                </a:moveTo>
                <a:cubicBezTo>
                  <a:pt x="56" y="67"/>
                  <a:pt x="59" y="67"/>
                  <a:pt x="63" y="67"/>
                </a:cubicBezTo>
                <a:cubicBezTo>
                  <a:pt x="63" y="66"/>
                  <a:pt x="65" y="66"/>
                  <a:pt x="65" y="65"/>
                </a:cubicBezTo>
                <a:cubicBezTo>
                  <a:pt x="65" y="63"/>
                  <a:pt x="63" y="63"/>
                  <a:pt x="62" y="62"/>
                </a:cubicBezTo>
                <a:cubicBezTo>
                  <a:pt x="65" y="65"/>
                  <a:pt x="68" y="68"/>
                  <a:pt x="72" y="65"/>
                </a:cubicBezTo>
                <a:cubicBezTo>
                  <a:pt x="74" y="65"/>
                  <a:pt x="74" y="63"/>
                  <a:pt x="73" y="61"/>
                </a:cubicBezTo>
                <a:cubicBezTo>
                  <a:pt x="73" y="59"/>
                  <a:pt x="71" y="58"/>
                  <a:pt x="69" y="57"/>
                </a:cubicBezTo>
                <a:cubicBezTo>
                  <a:pt x="72" y="60"/>
                  <a:pt x="76" y="63"/>
                  <a:pt x="80" y="61"/>
                </a:cubicBezTo>
                <a:cubicBezTo>
                  <a:pt x="84" y="58"/>
                  <a:pt x="80" y="54"/>
                  <a:pt x="77" y="52"/>
                </a:cubicBezTo>
                <a:cubicBezTo>
                  <a:pt x="80" y="54"/>
                  <a:pt x="82" y="57"/>
                  <a:pt x="86" y="56"/>
                </a:cubicBezTo>
                <a:cubicBezTo>
                  <a:pt x="89" y="55"/>
                  <a:pt x="90" y="52"/>
                  <a:pt x="88" y="49"/>
                </a:cubicBezTo>
                <a:moveTo>
                  <a:pt x="0" y="31"/>
                </a:moveTo>
                <a:cubicBezTo>
                  <a:pt x="3" y="33"/>
                  <a:pt x="7" y="36"/>
                  <a:pt x="10" y="38"/>
                </a:cubicBezTo>
                <a:cubicBezTo>
                  <a:pt x="11" y="40"/>
                  <a:pt x="13" y="41"/>
                  <a:pt x="15" y="42"/>
                </a:cubicBezTo>
                <a:cubicBezTo>
                  <a:pt x="15" y="43"/>
                  <a:pt x="16" y="44"/>
                  <a:pt x="17" y="44"/>
                </a:cubicBezTo>
                <a:cubicBezTo>
                  <a:pt x="18" y="45"/>
                  <a:pt x="19" y="43"/>
                  <a:pt x="19" y="43"/>
                </a:cubicBezTo>
                <a:moveTo>
                  <a:pt x="39" y="17"/>
                </a:moveTo>
                <a:cubicBezTo>
                  <a:pt x="41" y="16"/>
                  <a:pt x="43" y="15"/>
                  <a:pt x="41" y="13"/>
                </a:cubicBezTo>
                <a:cubicBezTo>
                  <a:pt x="39" y="11"/>
                  <a:pt x="37" y="10"/>
                  <a:pt x="36" y="9"/>
                </a:cubicBezTo>
                <a:cubicBezTo>
                  <a:pt x="34" y="7"/>
                  <a:pt x="32" y="6"/>
                  <a:pt x="30" y="4"/>
                </a:cubicBezTo>
                <a:cubicBezTo>
                  <a:pt x="29" y="3"/>
                  <a:pt x="27" y="2"/>
                  <a:pt x="25" y="0"/>
                </a:cubicBezTo>
                <a:moveTo>
                  <a:pt x="103" y="1"/>
                </a:moveTo>
                <a:cubicBezTo>
                  <a:pt x="96" y="5"/>
                  <a:pt x="89" y="8"/>
                  <a:pt x="82" y="11"/>
                </a:cubicBezTo>
                <a:cubicBezTo>
                  <a:pt x="83" y="13"/>
                  <a:pt x="84" y="14"/>
                  <a:pt x="85" y="16"/>
                </a:cubicBezTo>
                <a:moveTo>
                  <a:pt x="99" y="39"/>
                </a:moveTo>
                <a:cubicBezTo>
                  <a:pt x="99" y="39"/>
                  <a:pt x="100" y="40"/>
                  <a:pt x="100" y="41"/>
                </a:cubicBezTo>
                <a:cubicBezTo>
                  <a:pt x="101" y="42"/>
                  <a:pt x="100" y="42"/>
                  <a:pt x="101" y="42"/>
                </a:cubicBezTo>
                <a:cubicBezTo>
                  <a:pt x="102" y="42"/>
                  <a:pt x="102" y="41"/>
                  <a:pt x="103" y="41"/>
                </a:cubicBezTo>
                <a:cubicBezTo>
                  <a:pt x="105" y="40"/>
                  <a:pt x="107" y="39"/>
                  <a:pt x="109" y="39"/>
                </a:cubicBezTo>
                <a:cubicBezTo>
                  <a:pt x="113" y="37"/>
                  <a:pt x="117" y="35"/>
                  <a:pt x="121" y="33"/>
                </a:cubicBezTo>
              </a:path>
            </a:pathLst>
          </a:custGeom>
          <a:solidFill>
            <a:srgbClr val="FFC652"/>
          </a:solid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8517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750"/>
                                        <p:tgtEl>
                                          <p:spTgt spid="101"/>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102"/>
                                        </p:tgtEl>
                                        <p:attrNameLst>
                                          <p:attrName>style.visibility</p:attrName>
                                        </p:attrNameLst>
                                      </p:cBhvr>
                                      <p:to>
                                        <p:strVal val="visible"/>
                                      </p:to>
                                    </p:set>
                                    <p:animEffect transition="in" filter="fade">
                                      <p:cBhvr>
                                        <p:cTn id="10" dur="750"/>
                                        <p:tgtEl>
                                          <p:spTgt spid="102"/>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750"/>
                                        <p:tgtEl>
                                          <p:spTgt spid="100"/>
                                        </p:tgtEl>
                                      </p:cBhvr>
                                    </p:animEffect>
                                  </p:childTnLst>
                                </p:cTn>
                              </p:par>
                              <p:par>
                                <p:cTn id="14" presetID="10" presetClass="entr" presetSubtype="0" fill="hold" grpId="0" nodeType="withEffect">
                                  <p:stCondLst>
                                    <p:cond delay="1250"/>
                                  </p:stCondLst>
                                  <p:childTnLst>
                                    <p:set>
                                      <p:cBhvr>
                                        <p:cTn id="15" dur="1" fill="hold">
                                          <p:stCondLst>
                                            <p:cond delay="0"/>
                                          </p:stCondLst>
                                        </p:cTn>
                                        <p:tgtEl>
                                          <p:spTgt spid="103"/>
                                        </p:tgtEl>
                                        <p:attrNameLst>
                                          <p:attrName>style.visibility</p:attrName>
                                        </p:attrNameLst>
                                      </p:cBhvr>
                                      <p:to>
                                        <p:strVal val="visible"/>
                                      </p:to>
                                    </p:set>
                                    <p:animEffect transition="in" filter="fade">
                                      <p:cBhvr>
                                        <p:cTn id="16" dur="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1" grpId="0" animBg="1"/>
      <p:bldP spid="102" grpId="0" animBg="1"/>
      <p:bldP spid="103"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5D1EB5-6B2B-4E51-AEEC-6E4CB7B878A7}"/>
              </a:ext>
            </a:extLst>
          </p:cNvPr>
          <p:cNvSpPr>
            <a:spLocks noGrp="1"/>
          </p:cNvSpPr>
          <p:nvPr>
            <p:ph type="body" sz="quarter" idx="16"/>
          </p:nvPr>
        </p:nvSpPr>
        <p:spPr>
          <a:xfrm>
            <a:off x="308344" y="769440"/>
            <a:ext cx="9905039" cy="2288553"/>
          </a:xfrm>
        </p:spPr>
        <p:txBody>
          <a:bodyPr/>
          <a:lstStyle/>
          <a:p>
            <a:pPr>
              <a:lnSpc>
                <a:spcPct val="150000"/>
              </a:lnSpc>
              <a:spcAft>
                <a:spcPts val="800"/>
              </a:spcAft>
            </a:pPr>
            <a:r>
              <a:rPr lang="en-US" sz="1600" b="1" dirty="0">
                <a:effectLst/>
                <a:latin typeface="Josefin Sans" pitchFamily="2" charset="0"/>
                <a:ea typeface="Calibri" panose="020F0502020204030204" pitchFamily="34" charset="0"/>
                <a:cs typeface="Calibri" panose="020F0502020204030204" pitchFamily="34" charset="0"/>
              </a:rPr>
              <a:t>Empathy</a:t>
            </a:r>
            <a:r>
              <a:rPr lang="en-US" sz="1600" dirty="0">
                <a:effectLst/>
                <a:latin typeface="Josefin Sans" pitchFamily="2" charset="0"/>
                <a:ea typeface="Calibri" panose="020F0502020204030204" pitchFamily="34" charset="0"/>
                <a:cs typeface="Calibri" panose="020F0502020204030204" pitchFamily="34" charset="0"/>
              </a:rPr>
              <a:t> is the ability to psychologically comprehend what other people feel, to see things from a different perspective, and to put yourself in their shoes. </a:t>
            </a:r>
            <a:r>
              <a:rPr lang="en-US" sz="1600" dirty="0">
                <a:latin typeface="Josefin Sans" pitchFamily="2" charset="0"/>
                <a:ea typeface="Calibri" panose="020F0502020204030204" pitchFamily="34" charset="0"/>
                <a:cs typeface="Calibri" panose="020F0502020204030204" pitchFamily="34" charset="0"/>
              </a:rPr>
              <a:t> Put simply it is the ability to understand and share the feelings of another person</a:t>
            </a:r>
            <a:r>
              <a:rPr lang="en-US" sz="1600" dirty="0">
                <a:effectLst/>
                <a:latin typeface="Josefin Sans" pitchFamily="2" charset="0"/>
                <a:ea typeface="Calibri" panose="020F0502020204030204" pitchFamily="34" charset="0"/>
                <a:cs typeface="Calibri" panose="020F0502020204030204" pitchFamily="34" charset="0"/>
              </a:rPr>
              <a:t> When you see </a:t>
            </a:r>
            <a:r>
              <a:rPr lang="en-US" sz="1600" dirty="0">
                <a:latin typeface="Josefin Sans" pitchFamily="2" charset="0"/>
                <a:ea typeface="Calibri" panose="020F0502020204030204" pitchFamily="34" charset="0"/>
                <a:cs typeface="Calibri" panose="020F0502020204030204" pitchFamily="34" charset="0"/>
              </a:rPr>
              <a:t>someone</a:t>
            </a:r>
            <a:r>
              <a:rPr lang="en-US" sz="1600" dirty="0">
                <a:effectLst/>
                <a:latin typeface="Josefin Sans" pitchFamily="2" charset="0"/>
                <a:ea typeface="Calibri" panose="020F0502020204030204" pitchFamily="34" charset="0"/>
                <a:cs typeface="Calibri" panose="020F0502020204030204" pitchFamily="34" charset="0"/>
              </a:rPr>
              <a:t> suffering, you may be able to immediately imagine yourself in their shoes and feel compassion for what </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they are </a:t>
            </a:r>
            <a:r>
              <a:rPr lang="en-US" sz="1600" dirty="0">
                <a:solidFill>
                  <a:srgbClr val="000000"/>
                </a:solidFill>
                <a:latin typeface="Josefin Sans" pitchFamily="2" charset="0"/>
                <a:ea typeface="Calibri" panose="020F0502020204030204" pitchFamily="34" charset="0"/>
                <a:cs typeface="Calibri" panose="020F0502020204030204" pitchFamily="34" charset="0"/>
              </a:rPr>
              <a:t>going</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through. </a:t>
            </a:r>
            <a:r>
              <a:rPr lang="en-US" sz="1600" dirty="0">
                <a:solidFill>
                  <a:schemeClr val="tx1"/>
                </a:solidFill>
                <a:effectLst/>
                <a:latin typeface="Josefin Sans" pitchFamily="2" charset="0"/>
                <a:ea typeface="Calibri" panose="020F0502020204030204" pitchFamily="34" charset="0"/>
                <a:cs typeface="Calibri" panose="020F0502020204030204" pitchFamily="34" charset="0"/>
              </a:rPr>
              <a:t>(</a:t>
            </a:r>
            <a:r>
              <a:rPr lang="en-US" sz="16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https://www.verywellmind.com/what-is-empathy-2795562</a:t>
            </a:r>
            <a:r>
              <a:rPr lang="en-US" sz="16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8" name="TextBox 7">
            <a:extLst>
              <a:ext uri="{FF2B5EF4-FFF2-40B4-BE49-F238E27FC236}">
                <a16:creationId xmlns:a16="http://schemas.microsoft.com/office/drawing/2014/main" id="{7C7DD23C-72E8-4007-8E05-D969E9890736}"/>
              </a:ext>
            </a:extLst>
          </p:cNvPr>
          <p:cNvSpPr txBox="1"/>
          <p:nvPr/>
        </p:nvSpPr>
        <p:spPr>
          <a:xfrm>
            <a:off x="307407" y="3674005"/>
            <a:ext cx="10692288" cy="3262432"/>
          </a:xfrm>
          <a:prstGeom prst="rect">
            <a:avLst/>
          </a:prstGeom>
          <a:noFill/>
        </p:spPr>
        <p:txBody>
          <a:bodyPr wrap="square" rtlCol="0">
            <a:spAutoFit/>
          </a:bodyPr>
          <a:lstStyle/>
          <a:p>
            <a:pPr>
              <a:lnSpc>
                <a:spcPct val="150000"/>
              </a:lnSpc>
              <a:spcAft>
                <a:spcPts val="800"/>
              </a:spcAft>
            </a:pPr>
            <a:r>
              <a:rPr lang="en-US" sz="1600" b="1" dirty="0">
                <a:solidFill>
                  <a:srgbClr val="000000"/>
                </a:solidFill>
                <a:effectLst/>
                <a:latin typeface="Josefin Sans" pitchFamily="2" charset="0"/>
                <a:ea typeface="Calibri" panose="020F0502020204030204" pitchFamily="34" charset="0"/>
                <a:cs typeface="Calibri" panose="020F0502020204030204" pitchFamily="34" charset="0"/>
              </a:rPr>
              <a:t>Compassion</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directly means "struggling together." </a:t>
            </a:r>
            <a:r>
              <a:rPr lang="en-US" sz="1600" dirty="0">
                <a:solidFill>
                  <a:srgbClr val="000000"/>
                </a:solidFill>
                <a:latin typeface="Josefin Sans" pitchFamily="2" charset="0"/>
                <a:ea typeface="Calibri" panose="020F0502020204030204" pitchFamily="34" charset="0"/>
                <a:cs typeface="Calibri" panose="020F0502020204030204" pitchFamily="34" charset="0"/>
              </a:rPr>
              <a:t>Research</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defines compassion </a:t>
            </a:r>
          </a:p>
          <a:p>
            <a:pPr>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as the feeling that emerges when you are faced with the suffering of another </a:t>
            </a:r>
          </a:p>
          <a:p>
            <a:pPr>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and feel inspired to alleviate that suffering.</a:t>
            </a:r>
          </a:p>
          <a:p>
            <a:pPr>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Though the concepts are related, compassion is not the same as </a:t>
            </a:r>
            <a:endParaRPr lang="en-US" sz="16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empathy or altruism.  </a:t>
            </a:r>
            <a:r>
              <a:rPr lang="en-US" sz="1600" dirty="0">
                <a:solidFill>
                  <a:srgbClr val="000000"/>
                </a:solidFill>
                <a:latin typeface="Josefin Sans" pitchFamily="2" charset="0"/>
                <a:ea typeface="Calibri" panose="020F0502020204030204" pitchFamily="34" charset="0"/>
                <a:cs typeface="Calibri" panose="020F0502020204030204" pitchFamily="34" charset="0"/>
              </a:rPr>
              <a:t>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mpathy refers to our ability to take another person's </a:t>
            </a:r>
            <a:endParaRPr lang="en-US" sz="16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perspective and feel their emotions, compassion is a desire to help.</a:t>
            </a:r>
          </a:p>
          <a:p>
            <a:pPr>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t>
            </a:r>
            <a:r>
              <a:rPr lang="en-US" sz="1600" u="sng" dirty="0">
                <a:effectLst/>
                <a:latin typeface="Josefin Sans" pitchFamily="2"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https://greatergood.berkeley.edu/topic/compassion/definition</a:t>
            </a:r>
            <a:r>
              <a:rPr lang="en-US" sz="1600" dirty="0">
                <a:effectLst/>
                <a:latin typeface="Josefin Sans" pitchFamily="2" charset="0"/>
                <a:ea typeface="Calibri" panose="020F0502020204030204" pitchFamily="34" charset="0"/>
                <a:cs typeface="Calibri" panose="020F0502020204030204" pitchFamily="34" charset="0"/>
              </a:rPr>
              <a:t>).</a:t>
            </a:r>
            <a:endParaRPr lang="en-US" sz="16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A110568-F730-EBD9-D684-BE698B5FE1CA}"/>
              </a:ext>
            </a:extLst>
          </p:cNvPr>
          <p:cNvSpPr txBox="1"/>
          <p:nvPr/>
        </p:nvSpPr>
        <p:spPr>
          <a:xfrm>
            <a:off x="308344" y="0"/>
            <a:ext cx="9760091" cy="769441"/>
          </a:xfrm>
          <a:prstGeom prst="rect">
            <a:avLst/>
          </a:prstGeom>
          <a:noFill/>
        </p:spPr>
        <p:txBody>
          <a:bodyPr wrap="square">
            <a:spAutoFit/>
          </a:bodyPr>
          <a:lstStyle/>
          <a:p>
            <a:pPr algn="ctr"/>
            <a:r>
              <a:rPr lang="en-IE" sz="3200" dirty="0">
                <a:latin typeface="Amatic SC" panose="00000500000000000000" pitchFamily="2" charset="-79"/>
                <a:cs typeface="Amatic SC" panose="00000500000000000000" pitchFamily="2" charset="-79"/>
              </a:rPr>
              <a:t> </a:t>
            </a:r>
            <a:r>
              <a:rPr lang="en-IE" sz="4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Definitions of Empathy and compassion </a:t>
            </a:r>
          </a:p>
        </p:txBody>
      </p:sp>
    </p:spTree>
    <p:extLst>
      <p:ext uri="{BB962C8B-B14F-4D97-AF65-F5344CB8AC3E}">
        <p14:creationId xmlns:p14="http://schemas.microsoft.com/office/powerpoint/2010/main" val="36719657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A68F4-7F8C-4142-A2CC-B780096E6987}"/>
              </a:ext>
            </a:extLst>
          </p:cNvPr>
          <p:cNvSpPr>
            <a:spLocks noGrp="1"/>
          </p:cNvSpPr>
          <p:nvPr>
            <p:ph type="body" sz="quarter" idx="16"/>
          </p:nvPr>
        </p:nvSpPr>
        <p:spPr>
          <a:xfrm>
            <a:off x="738077" y="1300122"/>
            <a:ext cx="10715846" cy="6194960"/>
          </a:xfrm>
        </p:spPr>
        <p:txBody>
          <a:bodyPr>
            <a:normAutofit fontScale="55000" lnSpcReduction="20000"/>
          </a:bodyPr>
          <a:lstStyle/>
          <a:p>
            <a:pPr algn="just">
              <a:lnSpc>
                <a:spcPct val="170000"/>
              </a:lnSpc>
              <a:spcAft>
                <a:spcPts val="800"/>
              </a:spcAft>
            </a:pPr>
            <a:r>
              <a:rPr lang="en-US" sz="2900" dirty="0">
                <a:solidFill>
                  <a:srgbClr val="000000"/>
                </a:solidFill>
                <a:effectLst/>
                <a:latin typeface="Josefin Sans" pitchFamily="2" charset="0"/>
                <a:ea typeface="Calibri" panose="020F0502020204030204" pitchFamily="34" charset="0"/>
                <a:cs typeface="Calibri" panose="020F0502020204030204" pitchFamily="34" charset="0"/>
              </a:rPr>
              <a:t>Empathy can create a deep connection between people, which </a:t>
            </a:r>
            <a:r>
              <a:rPr lang="en-US" sz="2900" dirty="0">
                <a:solidFill>
                  <a:srgbClr val="000000"/>
                </a:solidFill>
                <a:latin typeface="Josefin Sans" pitchFamily="2" charset="0"/>
                <a:ea typeface="Calibri" panose="020F0502020204030204" pitchFamily="34" charset="0"/>
                <a:cs typeface="Calibri" panose="020F0502020204030204" pitchFamily="34" charset="0"/>
              </a:rPr>
              <a:t>enables clearer</a:t>
            </a:r>
            <a:r>
              <a:rPr lang="en-US" sz="2900" dirty="0">
                <a:solidFill>
                  <a:srgbClr val="000000"/>
                </a:solidFill>
                <a:effectLst/>
                <a:latin typeface="Josefin Sans" pitchFamily="2" charset="0"/>
                <a:ea typeface="Calibri" panose="020F0502020204030204" pitchFamily="34" charset="0"/>
                <a:cs typeface="Calibri" panose="020F0502020204030204" pitchFamily="34" charset="0"/>
              </a:rPr>
              <a:t> understanding. (McLaren, 2013). When someone has empathy, it means that s/he can understand what another person is feeling in a given moment and understand why other people's actions made sense to them. Empathy also helps us to communicate our ideas in a way that makes sense to others, and it helps us understand others when they communicate with us. Many people confuse empathy with sympathy although they are completely different concepts. </a:t>
            </a:r>
            <a:r>
              <a:rPr lang="en-US" sz="2900" dirty="0">
                <a:solidFill>
                  <a:srgbClr val="000000"/>
                </a:solidFill>
                <a:latin typeface="Josefin Sans" pitchFamily="2" charset="0"/>
                <a:ea typeface="Calibri" panose="020F0502020204030204" pitchFamily="34" charset="0"/>
                <a:cs typeface="Calibri" panose="020F0502020204030204" pitchFamily="34" charset="0"/>
              </a:rPr>
              <a:t>B</a:t>
            </a:r>
            <a:r>
              <a:rPr lang="en-US" sz="2900" dirty="0">
                <a:solidFill>
                  <a:srgbClr val="000000"/>
                </a:solidFill>
                <a:effectLst/>
                <a:latin typeface="Josefin Sans" pitchFamily="2" charset="0"/>
                <a:ea typeface="Calibri" panose="020F0502020204030204" pitchFamily="34" charset="0"/>
                <a:cs typeface="Calibri" panose="020F0502020204030204" pitchFamily="34" charset="0"/>
              </a:rPr>
              <a:t>oth concepts enable and  ensure effective communication. “When you give other people the gift of your attention and empathy it makes them feel understood, they become more open to hearing what’s on your mind,” says Dr. Michael Nichols.</a:t>
            </a:r>
            <a:endParaRPr lang="en-US" sz="2900" dirty="0">
              <a:effectLst/>
              <a:latin typeface="Josefin Sans" pitchFamily="2" charset="0"/>
              <a:ea typeface="Calibri" panose="020F0502020204030204" pitchFamily="34" charset="0"/>
              <a:cs typeface="Arial" panose="020B0604020202020204" pitchFamily="34" charset="0"/>
            </a:endParaRPr>
          </a:p>
          <a:p>
            <a:pPr algn="just">
              <a:lnSpc>
                <a:spcPct val="170000"/>
              </a:lnSpc>
              <a:spcAft>
                <a:spcPts val="800"/>
              </a:spcAft>
            </a:pPr>
            <a:r>
              <a:rPr lang="en-US" sz="2900" dirty="0">
                <a:solidFill>
                  <a:srgbClr val="000000"/>
                </a:solidFill>
                <a:effectLst/>
                <a:latin typeface="Josefin Sans" pitchFamily="2" charset="0"/>
                <a:ea typeface="Calibri" panose="020F0502020204030204" pitchFamily="34" charset="0"/>
                <a:cs typeface="Calibri" panose="020F0502020204030204" pitchFamily="34" charset="0"/>
              </a:rPr>
              <a:t>Compassionate communication allows people to remain empathetic even when they are angry or frustrated. It teaches people to communicate with others without blaming them and to listen to personal criticism without becoming enraged. This approach can be applied to almost any situation, from dealing with difficult coworkers at work to resolving conflicts with romantic partners and children at home. Compassionate, effective communication is one of the most important skills we can cultivate as humane educators and change-makers </a:t>
            </a:r>
            <a:r>
              <a:rPr lang="en-US" sz="2900" dirty="0">
                <a:solidFill>
                  <a:schemeClr val="tx1"/>
                </a:solidFill>
                <a:effectLst/>
                <a:latin typeface="Josefin Sans" pitchFamily="2" charset="0"/>
                <a:ea typeface="Calibri" panose="020F0502020204030204" pitchFamily="34" charset="0"/>
                <a:cs typeface="Calibri" panose="020F0502020204030204" pitchFamily="34" charset="0"/>
              </a:rPr>
              <a:t>(</a:t>
            </a:r>
            <a:r>
              <a:rPr lang="en-US" sz="29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https://experiencelife.lifetime.life/article/compassionate-communication/</a:t>
            </a:r>
            <a:r>
              <a:rPr lang="en-US" sz="2900" dirty="0">
                <a:solidFill>
                  <a:schemeClr val="tx1"/>
                </a:solidFill>
                <a:effectLst/>
                <a:latin typeface="Josefin Sans" pitchFamily="2" charset="0"/>
                <a:ea typeface="Calibri" panose="020F0502020204030204" pitchFamily="34" charset="0"/>
                <a:cs typeface="Calibri" panose="020F0502020204030204" pitchFamily="34" charset="0"/>
              </a:rPr>
              <a:t>).</a:t>
            </a:r>
            <a:endParaRPr lang="en-US" sz="2900" dirty="0">
              <a:solidFill>
                <a:schemeClr val="tx1"/>
              </a:solidFill>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05345C88-25DF-4650-831B-DAFE351995EA}"/>
              </a:ext>
            </a:extLst>
          </p:cNvPr>
          <p:cNvSpPr>
            <a:spLocks noGrp="1"/>
          </p:cNvSpPr>
          <p:nvPr>
            <p:ph type="body" sz="quarter" idx="17"/>
          </p:nvPr>
        </p:nvSpPr>
        <p:spPr>
          <a:xfrm>
            <a:off x="618461" y="464695"/>
            <a:ext cx="10715846" cy="577296"/>
          </a:xfrm>
        </p:spPr>
        <p:txBody>
          <a:bodyPr/>
          <a:lstStyle/>
          <a:p>
            <a:r>
              <a:rPr lang="en-US" sz="2800" dirty="0">
                <a:effectLst/>
                <a:latin typeface="Amatic SC" panose="00000500000000000000" pitchFamily="2" charset="-79"/>
                <a:ea typeface="Calibri" panose="020F0502020204030204" pitchFamily="34" charset="0"/>
                <a:cs typeface="Amatic SC" panose="00000500000000000000" pitchFamily="2" charset="-79"/>
              </a:rPr>
              <a:t>1.	</a:t>
            </a:r>
            <a:r>
              <a:rPr lang="en-US" sz="32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What roles do empathy and compassion play in communication skills?</a:t>
            </a:r>
          </a:p>
        </p:txBody>
      </p:sp>
    </p:spTree>
    <p:extLst>
      <p:ext uri="{BB962C8B-B14F-4D97-AF65-F5344CB8AC3E}">
        <p14:creationId xmlns:p14="http://schemas.microsoft.com/office/powerpoint/2010/main" val="18520576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p:txBody>
          <a:bodyPr/>
          <a:lstStyle/>
          <a:p>
            <a:pPr algn="ct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Reflect daily.</a:t>
            </a:r>
            <a:endParaRPr lang="en-US" sz="2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p:txBody>
          <a:bodyPr/>
          <a:lstStyle/>
          <a:p>
            <a:pPr algn="ct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Speak politely and kindly</a:t>
            </a:r>
            <a:r>
              <a:rPr lang="en-US" dirty="0"/>
              <a:t> </a:t>
            </a:r>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454080" y="3675348"/>
            <a:ext cx="2886739" cy="2908092"/>
          </a:xfrm>
        </p:spPr>
        <p:txBody>
          <a:bodyPr>
            <a:normAutofit fontScale="25000" lnSpcReduction="20000"/>
          </a:bodyPr>
          <a:lstStyle/>
          <a:p>
            <a:endParaRPr lang="en-US" sz="24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n-US" sz="8000" dirty="0">
                <a:solidFill>
                  <a:srgbClr val="000000"/>
                </a:solidFill>
                <a:effectLst/>
                <a:latin typeface="Josefin Sans" pitchFamily="2" charset="0"/>
                <a:ea typeface="Calibri" panose="020F0502020204030204" pitchFamily="34" charset="0"/>
                <a:cs typeface="Calibri" panose="020F0502020204030204" pitchFamily="34" charset="0"/>
              </a:rPr>
              <a:t>To be more effective, we must begin conversations with people where they are, rather than where we want them to be.</a:t>
            </a:r>
            <a:endParaRPr lang="en-US" sz="80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970039" y="558453"/>
            <a:ext cx="2886739" cy="1108770"/>
          </a:xfrm>
        </p:spPr>
        <p:txBody>
          <a:bodyPr>
            <a:normAutofit/>
          </a:bodyPr>
          <a:lstStyle/>
          <a:p>
            <a:pPr algn="ctr"/>
            <a:r>
              <a:rPr lang="en-US" sz="2000" dirty="0">
                <a:solidFill>
                  <a:srgbClr val="000000"/>
                </a:solidFill>
                <a:effectLst/>
                <a:latin typeface="Josefin Sans" pitchFamily="2" charset="0"/>
                <a:ea typeface="Calibri" panose="020F0502020204030204" pitchFamily="34" charset="0"/>
                <a:cs typeface="Calibri" panose="020F0502020204030204" pitchFamily="34" charset="0"/>
              </a:rPr>
              <a:t>Communicate without passing judgment</a:t>
            </a:r>
            <a:endParaRPr lang="en-US" sz="2000" dirty="0"/>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8960435" y="2275746"/>
            <a:ext cx="2886739" cy="1426824"/>
          </a:xfrm>
        </p:spPr>
        <p:txBody>
          <a:bodyPr>
            <a:normAutofit fontScale="25000" lnSpcReduction="20000"/>
          </a:bodyPr>
          <a:lstStyle/>
          <a:p>
            <a:endParaRPr lang="en-US" sz="2400" dirty="0">
              <a:solidFill>
                <a:srgbClr val="000000"/>
              </a:solidFill>
              <a:effectLst/>
              <a:latin typeface="Josefin Sans" pitchFamily="2" charset="0"/>
              <a:ea typeface="Calibri" panose="020F0502020204030204" pitchFamily="34" charset="0"/>
              <a:cs typeface="Calibri" panose="020F0502020204030204" pitchFamily="34" charset="0"/>
            </a:endParaRPr>
          </a:p>
          <a:p>
            <a:pPr algn="ctr">
              <a:lnSpc>
                <a:spcPct val="170000"/>
              </a:lnSpc>
            </a:pPr>
            <a:r>
              <a:rPr lang="en-US" sz="8000" dirty="0">
                <a:solidFill>
                  <a:srgbClr val="000000"/>
                </a:solidFill>
                <a:effectLst/>
                <a:latin typeface="Josefin Sans" pitchFamily="2" charset="0"/>
                <a:ea typeface="Calibri" panose="020F0502020204030204" pitchFamily="34" charset="0"/>
                <a:cs typeface="Calibri" panose="020F0502020204030204" pitchFamily="34" charset="0"/>
              </a:rPr>
              <a:t>Keep an ear out for the underlying/</a:t>
            </a:r>
          </a:p>
          <a:p>
            <a:pPr algn="ctr">
              <a:lnSpc>
                <a:spcPct val="170000"/>
              </a:lnSpc>
            </a:pPr>
            <a:r>
              <a:rPr lang="en-US" sz="8000" dirty="0">
                <a:solidFill>
                  <a:srgbClr val="000000"/>
                </a:solidFill>
                <a:effectLst/>
                <a:latin typeface="Josefin Sans" pitchFamily="2" charset="0"/>
                <a:ea typeface="Calibri" panose="020F0502020204030204" pitchFamily="34" charset="0"/>
                <a:cs typeface="Calibri" panose="020F0502020204030204" pitchFamily="34" charset="0"/>
              </a:rPr>
              <a:t>unspoken issues</a:t>
            </a:r>
            <a:endParaRPr lang="en-US" sz="80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70039" y="4422458"/>
            <a:ext cx="2886739" cy="1315455"/>
          </a:xfrm>
        </p:spPr>
        <p:txBody>
          <a:bodyPr>
            <a:normAutofit/>
          </a:bodyPr>
          <a:lstStyle/>
          <a:p>
            <a:pPr algn="ctr">
              <a:lnSpc>
                <a:spcPct val="150000"/>
              </a:lnSpc>
            </a:pPr>
            <a:r>
              <a:rPr lang="en-US" sz="2400" dirty="0">
                <a:solidFill>
                  <a:srgbClr val="000000"/>
                </a:solidFill>
                <a:latin typeface="Josefin Sans" pitchFamily="2" charset="0"/>
                <a:ea typeface="Calibri" panose="020F0502020204030204" pitchFamily="34" charset="0"/>
                <a:cs typeface="Calibri" panose="020F0502020204030204" pitchFamily="34" charset="0"/>
              </a:rPr>
              <a:t>Identify</a:t>
            </a:r>
            <a:r>
              <a:rPr lang="en-US" sz="2400" dirty="0">
                <a:solidFill>
                  <a:srgbClr val="000000"/>
                </a:solidFill>
                <a:effectLst/>
                <a:latin typeface="Josefin Sans" pitchFamily="2" charset="0"/>
                <a:ea typeface="Calibri" panose="020F0502020204030204" pitchFamily="34" charset="0"/>
                <a:cs typeface="Calibri" panose="020F0502020204030204" pitchFamily="34" charset="0"/>
              </a:rPr>
              <a:t> areas of agreement.</a:t>
            </a:r>
            <a:endParaRPr lang="en-US" sz="24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a:xfrm>
            <a:off x="4746196" y="1952155"/>
            <a:ext cx="2574325" cy="866961"/>
          </a:xfrm>
        </p:spPr>
        <p:txBody>
          <a:bodyPr/>
          <a:lstStyle/>
          <a:p>
            <a:r>
              <a:rPr lang="en-US" sz="4800" dirty="0"/>
              <a:t>Cultivation</a:t>
            </a:r>
          </a:p>
          <a:p>
            <a:r>
              <a:rPr lang="en-US" sz="4800" dirty="0"/>
              <a:t>Actions</a:t>
            </a:r>
          </a:p>
        </p:txBody>
      </p:sp>
      <p:sp>
        <p:nvSpPr>
          <p:cNvPr id="12" name="Freeform 11">
            <a:extLst>
              <a:ext uri="{FF2B5EF4-FFF2-40B4-BE49-F238E27FC236}">
                <a16:creationId xmlns:a16="http://schemas.microsoft.com/office/drawing/2014/main" id="{443CED69-B223-2149-B199-17DE60B2C9CA}"/>
              </a:ext>
            </a:extLst>
          </p:cNvPr>
          <p:cNvSpPr>
            <a:spLocks noEditPoints="1"/>
          </p:cNvSpPr>
          <p:nvPr/>
        </p:nvSpPr>
        <p:spPr bwMode="auto">
          <a:xfrm>
            <a:off x="3565063" y="2449671"/>
            <a:ext cx="571500" cy="323850"/>
          </a:xfrm>
          <a:custGeom>
            <a:avLst/>
            <a:gdLst>
              <a:gd name="T0" fmla="*/ 150 w 150"/>
              <a:gd name="T1" fmla="*/ 84 h 85"/>
              <a:gd name="T2" fmla="*/ 1 w 150"/>
              <a:gd name="T3" fmla="*/ 85 h 85"/>
              <a:gd name="T4" fmla="*/ 0 w 150"/>
              <a:gd name="T5" fmla="*/ 1 h 85"/>
              <a:gd name="T6" fmla="*/ 147 w 150"/>
              <a:gd name="T7" fmla="*/ 0 h 85"/>
              <a:gd name="T8" fmla="*/ 150 w 150"/>
              <a:gd name="T9" fmla="*/ 84 h 85"/>
              <a:gd name="T10" fmla="*/ 1 w 150"/>
              <a:gd name="T11" fmla="*/ 1 h 85"/>
              <a:gd name="T12" fmla="*/ 70 w 150"/>
              <a:gd name="T13" fmla="*/ 47 h 85"/>
              <a:gd name="T14" fmla="*/ 77 w 150"/>
              <a:gd name="T15" fmla="*/ 49 h 85"/>
              <a:gd name="T16" fmla="*/ 82 w 150"/>
              <a:gd name="T17" fmla="*/ 47 h 85"/>
              <a:gd name="T18" fmla="*/ 147 w 150"/>
              <a:gd name="T19" fmla="*/ 0 h 85"/>
              <a:gd name="T20" fmla="*/ 56 w 150"/>
              <a:gd name="T21" fmla="*/ 38 h 85"/>
              <a:gd name="T22" fmla="*/ 18 w 150"/>
              <a:gd name="T23" fmla="*/ 61 h 85"/>
              <a:gd name="T24" fmla="*/ 131 w 150"/>
              <a:gd name="T25" fmla="*/ 63 h 85"/>
              <a:gd name="T26" fmla="*/ 95 w 150"/>
              <a:gd name="T27" fmla="*/ 3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85">
                <a:moveTo>
                  <a:pt x="150" y="84"/>
                </a:moveTo>
                <a:cubicBezTo>
                  <a:pt x="100" y="84"/>
                  <a:pt x="50" y="84"/>
                  <a:pt x="1" y="85"/>
                </a:cubicBezTo>
                <a:cubicBezTo>
                  <a:pt x="0" y="57"/>
                  <a:pt x="0" y="29"/>
                  <a:pt x="0" y="1"/>
                </a:cubicBezTo>
                <a:cubicBezTo>
                  <a:pt x="49" y="0"/>
                  <a:pt x="98" y="0"/>
                  <a:pt x="147" y="0"/>
                </a:cubicBezTo>
                <a:cubicBezTo>
                  <a:pt x="149" y="28"/>
                  <a:pt x="150" y="56"/>
                  <a:pt x="150" y="84"/>
                </a:cubicBezTo>
                <a:close/>
                <a:moveTo>
                  <a:pt x="1" y="1"/>
                </a:moveTo>
                <a:cubicBezTo>
                  <a:pt x="23" y="17"/>
                  <a:pt x="46" y="32"/>
                  <a:pt x="70" y="47"/>
                </a:cubicBezTo>
                <a:cubicBezTo>
                  <a:pt x="72" y="48"/>
                  <a:pt x="74" y="49"/>
                  <a:pt x="77" y="49"/>
                </a:cubicBezTo>
                <a:cubicBezTo>
                  <a:pt x="79" y="49"/>
                  <a:pt x="80" y="48"/>
                  <a:pt x="82" y="47"/>
                </a:cubicBezTo>
                <a:cubicBezTo>
                  <a:pt x="104" y="31"/>
                  <a:pt x="126" y="16"/>
                  <a:pt x="147" y="0"/>
                </a:cubicBezTo>
                <a:moveTo>
                  <a:pt x="56" y="38"/>
                </a:moveTo>
                <a:cubicBezTo>
                  <a:pt x="44" y="46"/>
                  <a:pt x="31" y="54"/>
                  <a:pt x="18" y="61"/>
                </a:cubicBezTo>
                <a:moveTo>
                  <a:pt x="131" y="63"/>
                </a:moveTo>
                <a:cubicBezTo>
                  <a:pt x="119" y="53"/>
                  <a:pt x="108" y="45"/>
                  <a:pt x="95" y="38"/>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2">
            <a:extLst>
              <a:ext uri="{FF2B5EF4-FFF2-40B4-BE49-F238E27FC236}">
                <a16:creationId xmlns:a16="http://schemas.microsoft.com/office/drawing/2014/main" id="{6C3D4091-69C4-E743-BB7C-23BC5E33DD3A}"/>
              </a:ext>
            </a:extLst>
          </p:cNvPr>
          <p:cNvSpPr>
            <a:spLocks noEditPoints="1"/>
          </p:cNvSpPr>
          <p:nvPr/>
        </p:nvSpPr>
        <p:spPr bwMode="auto">
          <a:xfrm>
            <a:off x="3863546" y="840771"/>
            <a:ext cx="882650" cy="495300"/>
          </a:xfrm>
          <a:custGeom>
            <a:avLst/>
            <a:gdLst>
              <a:gd name="T0" fmla="*/ 176 w 232"/>
              <a:gd name="T1" fmla="*/ 52 h 130"/>
              <a:gd name="T2" fmla="*/ 180 w 232"/>
              <a:gd name="T3" fmla="*/ 82 h 130"/>
              <a:gd name="T4" fmla="*/ 163 w 232"/>
              <a:gd name="T5" fmla="*/ 90 h 130"/>
              <a:gd name="T6" fmla="*/ 132 w 232"/>
              <a:gd name="T7" fmla="*/ 65 h 130"/>
              <a:gd name="T8" fmla="*/ 88 w 232"/>
              <a:gd name="T9" fmla="*/ 67 h 130"/>
              <a:gd name="T10" fmla="*/ 87 w 232"/>
              <a:gd name="T11" fmla="*/ 45 h 130"/>
              <a:gd name="T12" fmla="*/ 163 w 232"/>
              <a:gd name="T13" fmla="*/ 30 h 130"/>
              <a:gd name="T14" fmla="*/ 57 w 232"/>
              <a:gd name="T15" fmla="*/ 106 h 130"/>
              <a:gd name="T16" fmla="*/ 74 w 232"/>
              <a:gd name="T17" fmla="*/ 88 h 130"/>
              <a:gd name="T18" fmla="*/ 55 w 232"/>
              <a:gd name="T19" fmla="*/ 94 h 130"/>
              <a:gd name="T20" fmla="*/ 66 w 232"/>
              <a:gd name="T21" fmla="*/ 102 h 130"/>
              <a:gd name="T22" fmla="*/ 69 w 232"/>
              <a:gd name="T23" fmla="*/ 118 h 130"/>
              <a:gd name="T24" fmla="*/ 91 w 232"/>
              <a:gd name="T25" fmla="*/ 93 h 130"/>
              <a:gd name="T26" fmla="*/ 76 w 232"/>
              <a:gd name="T27" fmla="*/ 92 h 130"/>
              <a:gd name="T28" fmla="*/ 100 w 232"/>
              <a:gd name="T29" fmla="*/ 96 h 130"/>
              <a:gd name="T30" fmla="*/ 77 w 232"/>
              <a:gd name="T31" fmla="*/ 122 h 130"/>
              <a:gd name="T32" fmla="*/ 100 w 232"/>
              <a:gd name="T33" fmla="*/ 96 h 130"/>
              <a:gd name="T34" fmla="*/ 88 w 232"/>
              <a:gd name="T35" fmla="*/ 126 h 130"/>
              <a:gd name="T36" fmla="*/ 108 w 232"/>
              <a:gd name="T37" fmla="*/ 118 h 130"/>
              <a:gd name="T38" fmla="*/ 90 w 232"/>
              <a:gd name="T39" fmla="*/ 118 h 130"/>
              <a:gd name="T40" fmla="*/ 88 w 232"/>
              <a:gd name="T41" fmla="*/ 35 h 130"/>
              <a:gd name="T42" fmla="*/ 72 w 232"/>
              <a:gd name="T43" fmla="*/ 36 h 130"/>
              <a:gd name="T44" fmla="*/ 52 w 232"/>
              <a:gd name="T45" fmla="*/ 62 h 130"/>
              <a:gd name="T46" fmla="*/ 55 w 232"/>
              <a:gd name="T47" fmla="*/ 94 h 130"/>
              <a:gd name="T48" fmla="*/ 120 w 232"/>
              <a:gd name="T49" fmla="*/ 127 h 130"/>
              <a:gd name="T50" fmla="*/ 120 w 232"/>
              <a:gd name="T51" fmla="*/ 119 h 130"/>
              <a:gd name="T52" fmla="*/ 141 w 232"/>
              <a:gd name="T53" fmla="*/ 117 h 130"/>
              <a:gd name="T54" fmla="*/ 153 w 232"/>
              <a:gd name="T55" fmla="*/ 117 h 130"/>
              <a:gd name="T56" fmla="*/ 164 w 232"/>
              <a:gd name="T57" fmla="*/ 108 h 130"/>
              <a:gd name="T58" fmla="*/ 0 w 232"/>
              <a:gd name="T59" fmla="*/ 59 h 130"/>
              <a:gd name="T60" fmla="*/ 28 w 232"/>
              <a:gd name="T61" fmla="*/ 81 h 130"/>
              <a:gd name="T62" fmla="*/ 37 w 232"/>
              <a:gd name="T63" fmla="*/ 81 h 130"/>
              <a:gd name="T64" fmla="*/ 78 w 232"/>
              <a:gd name="T65" fmla="*/ 24 h 130"/>
              <a:gd name="T66" fmla="*/ 58 w 232"/>
              <a:gd name="T67" fmla="*/ 8 h 130"/>
              <a:gd name="T68" fmla="*/ 198 w 232"/>
              <a:gd name="T69" fmla="*/ 1 h 130"/>
              <a:gd name="T70" fmla="*/ 163 w 232"/>
              <a:gd name="T71" fmla="*/ 30 h 130"/>
              <a:gd name="T72" fmla="*/ 192 w 232"/>
              <a:gd name="T73" fmla="*/ 79 h 130"/>
              <a:gd name="T74" fmla="*/ 197 w 232"/>
              <a:gd name="T75" fmla="*/ 79 h 130"/>
              <a:gd name="T76" fmla="*/ 232 w 232"/>
              <a:gd name="T77" fmla="*/ 6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30">
                <a:moveTo>
                  <a:pt x="163" y="29"/>
                </a:moveTo>
                <a:cubicBezTo>
                  <a:pt x="168" y="37"/>
                  <a:pt x="172" y="45"/>
                  <a:pt x="176" y="52"/>
                </a:cubicBezTo>
                <a:cubicBezTo>
                  <a:pt x="181" y="60"/>
                  <a:pt x="186" y="68"/>
                  <a:pt x="190" y="75"/>
                </a:cubicBezTo>
                <a:cubicBezTo>
                  <a:pt x="186" y="77"/>
                  <a:pt x="183" y="79"/>
                  <a:pt x="180" y="82"/>
                </a:cubicBezTo>
                <a:cubicBezTo>
                  <a:pt x="177" y="85"/>
                  <a:pt x="175" y="88"/>
                  <a:pt x="173" y="91"/>
                </a:cubicBezTo>
                <a:cubicBezTo>
                  <a:pt x="170" y="95"/>
                  <a:pt x="167" y="92"/>
                  <a:pt x="163" y="90"/>
                </a:cubicBezTo>
                <a:cubicBezTo>
                  <a:pt x="159" y="87"/>
                  <a:pt x="156" y="84"/>
                  <a:pt x="152" y="81"/>
                </a:cubicBezTo>
                <a:cubicBezTo>
                  <a:pt x="145" y="76"/>
                  <a:pt x="139" y="70"/>
                  <a:pt x="132" y="65"/>
                </a:cubicBezTo>
                <a:cubicBezTo>
                  <a:pt x="126" y="61"/>
                  <a:pt x="118" y="57"/>
                  <a:pt x="110" y="58"/>
                </a:cubicBezTo>
                <a:cubicBezTo>
                  <a:pt x="102" y="59"/>
                  <a:pt x="96" y="65"/>
                  <a:pt x="88" y="67"/>
                </a:cubicBezTo>
                <a:cubicBezTo>
                  <a:pt x="82" y="69"/>
                  <a:pt x="74" y="67"/>
                  <a:pt x="73" y="60"/>
                </a:cubicBezTo>
                <a:cubicBezTo>
                  <a:pt x="72" y="52"/>
                  <a:pt x="82" y="48"/>
                  <a:pt x="87" y="45"/>
                </a:cubicBezTo>
                <a:cubicBezTo>
                  <a:pt x="95" y="41"/>
                  <a:pt x="103" y="38"/>
                  <a:pt x="111" y="35"/>
                </a:cubicBezTo>
                <a:cubicBezTo>
                  <a:pt x="128" y="30"/>
                  <a:pt x="145" y="24"/>
                  <a:pt x="163" y="30"/>
                </a:cubicBezTo>
                <a:cubicBezTo>
                  <a:pt x="163" y="30"/>
                  <a:pt x="163" y="30"/>
                  <a:pt x="163" y="29"/>
                </a:cubicBezTo>
                <a:close/>
                <a:moveTo>
                  <a:pt x="57" y="106"/>
                </a:moveTo>
                <a:cubicBezTo>
                  <a:pt x="64" y="108"/>
                  <a:pt x="68" y="101"/>
                  <a:pt x="72" y="96"/>
                </a:cubicBezTo>
                <a:cubicBezTo>
                  <a:pt x="74" y="94"/>
                  <a:pt x="76" y="91"/>
                  <a:pt x="74" y="88"/>
                </a:cubicBezTo>
                <a:cubicBezTo>
                  <a:pt x="73" y="85"/>
                  <a:pt x="70" y="84"/>
                  <a:pt x="68" y="84"/>
                </a:cubicBezTo>
                <a:cubicBezTo>
                  <a:pt x="63" y="85"/>
                  <a:pt x="57" y="90"/>
                  <a:pt x="55" y="94"/>
                </a:cubicBezTo>
                <a:cubicBezTo>
                  <a:pt x="52" y="98"/>
                  <a:pt x="51" y="105"/>
                  <a:pt x="57" y="106"/>
                </a:cubicBezTo>
                <a:close/>
                <a:moveTo>
                  <a:pt x="66" y="102"/>
                </a:moveTo>
                <a:cubicBezTo>
                  <a:pt x="64" y="105"/>
                  <a:pt x="60" y="108"/>
                  <a:pt x="61" y="112"/>
                </a:cubicBezTo>
                <a:cubicBezTo>
                  <a:pt x="62" y="116"/>
                  <a:pt x="66" y="118"/>
                  <a:pt x="69" y="118"/>
                </a:cubicBezTo>
                <a:cubicBezTo>
                  <a:pt x="76" y="116"/>
                  <a:pt x="81" y="107"/>
                  <a:pt x="86" y="103"/>
                </a:cubicBezTo>
                <a:cubicBezTo>
                  <a:pt x="89" y="100"/>
                  <a:pt x="91" y="97"/>
                  <a:pt x="91" y="93"/>
                </a:cubicBezTo>
                <a:cubicBezTo>
                  <a:pt x="91" y="90"/>
                  <a:pt x="88" y="87"/>
                  <a:pt x="85" y="87"/>
                </a:cubicBezTo>
                <a:cubicBezTo>
                  <a:pt x="81" y="87"/>
                  <a:pt x="78" y="89"/>
                  <a:pt x="76" y="92"/>
                </a:cubicBezTo>
                <a:cubicBezTo>
                  <a:pt x="73" y="95"/>
                  <a:pt x="69" y="99"/>
                  <a:pt x="66" y="102"/>
                </a:cubicBezTo>
                <a:close/>
                <a:moveTo>
                  <a:pt x="100" y="96"/>
                </a:moveTo>
                <a:cubicBezTo>
                  <a:pt x="93" y="91"/>
                  <a:pt x="87" y="100"/>
                  <a:pt x="83" y="104"/>
                </a:cubicBezTo>
                <a:cubicBezTo>
                  <a:pt x="80" y="108"/>
                  <a:pt x="70" y="118"/>
                  <a:pt x="77" y="122"/>
                </a:cubicBezTo>
                <a:cubicBezTo>
                  <a:pt x="84" y="126"/>
                  <a:pt x="91" y="117"/>
                  <a:pt x="95" y="113"/>
                </a:cubicBezTo>
                <a:cubicBezTo>
                  <a:pt x="98" y="109"/>
                  <a:pt x="106" y="100"/>
                  <a:pt x="100" y="96"/>
                </a:cubicBezTo>
                <a:close/>
                <a:moveTo>
                  <a:pt x="90" y="118"/>
                </a:moveTo>
                <a:cubicBezTo>
                  <a:pt x="88" y="120"/>
                  <a:pt x="86" y="123"/>
                  <a:pt x="88" y="126"/>
                </a:cubicBezTo>
                <a:cubicBezTo>
                  <a:pt x="89" y="128"/>
                  <a:pt x="91" y="130"/>
                  <a:pt x="94" y="129"/>
                </a:cubicBezTo>
                <a:cubicBezTo>
                  <a:pt x="100" y="128"/>
                  <a:pt x="105" y="122"/>
                  <a:pt x="108" y="118"/>
                </a:cubicBezTo>
                <a:cubicBezTo>
                  <a:pt x="111" y="113"/>
                  <a:pt x="109" y="106"/>
                  <a:pt x="103" y="107"/>
                </a:cubicBezTo>
                <a:cubicBezTo>
                  <a:pt x="97" y="107"/>
                  <a:pt x="93" y="114"/>
                  <a:pt x="90" y="118"/>
                </a:cubicBezTo>
                <a:close/>
                <a:moveTo>
                  <a:pt x="98" y="40"/>
                </a:moveTo>
                <a:cubicBezTo>
                  <a:pt x="95" y="39"/>
                  <a:pt x="92" y="37"/>
                  <a:pt x="88" y="35"/>
                </a:cubicBezTo>
                <a:cubicBezTo>
                  <a:pt x="85" y="34"/>
                  <a:pt x="81" y="31"/>
                  <a:pt x="78" y="31"/>
                </a:cubicBezTo>
                <a:cubicBezTo>
                  <a:pt x="75" y="32"/>
                  <a:pt x="74" y="34"/>
                  <a:pt x="72" y="36"/>
                </a:cubicBezTo>
                <a:cubicBezTo>
                  <a:pt x="70" y="39"/>
                  <a:pt x="68" y="42"/>
                  <a:pt x="66" y="45"/>
                </a:cubicBezTo>
                <a:cubicBezTo>
                  <a:pt x="62" y="51"/>
                  <a:pt x="57" y="57"/>
                  <a:pt x="52" y="62"/>
                </a:cubicBezTo>
                <a:cubicBezTo>
                  <a:pt x="48" y="69"/>
                  <a:pt x="43" y="75"/>
                  <a:pt x="37" y="81"/>
                </a:cubicBezTo>
                <a:cubicBezTo>
                  <a:pt x="43" y="86"/>
                  <a:pt x="49" y="90"/>
                  <a:pt x="55" y="94"/>
                </a:cubicBezTo>
                <a:moveTo>
                  <a:pt x="102" y="124"/>
                </a:moveTo>
                <a:cubicBezTo>
                  <a:pt x="107" y="128"/>
                  <a:pt x="114" y="129"/>
                  <a:pt x="120" y="127"/>
                </a:cubicBezTo>
                <a:cubicBezTo>
                  <a:pt x="122" y="127"/>
                  <a:pt x="125" y="126"/>
                  <a:pt x="124" y="124"/>
                </a:cubicBezTo>
                <a:cubicBezTo>
                  <a:pt x="124" y="121"/>
                  <a:pt x="120" y="121"/>
                  <a:pt x="120" y="119"/>
                </a:cubicBezTo>
                <a:cubicBezTo>
                  <a:pt x="124" y="124"/>
                  <a:pt x="131" y="130"/>
                  <a:pt x="138" y="125"/>
                </a:cubicBezTo>
                <a:cubicBezTo>
                  <a:pt x="141" y="123"/>
                  <a:pt x="142" y="120"/>
                  <a:pt x="141" y="117"/>
                </a:cubicBezTo>
                <a:cubicBezTo>
                  <a:pt x="140" y="113"/>
                  <a:pt x="136" y="111"/>
                  <a:pt x="133" y="109"/>
                </a:cubicBezTo>
                <a:cubicBezTo>
                  <a:pt x="138" y="114"/>
                  <a:pt x="145" y="121"/>
                  <a:pt x="153" y="117"/>
                </a:cubicBezTo>
                <a:cubicBezTo>
                  <a:pt x="161" y="111"/>
                  <a:pt x="153" y="103"/>
                  <a:pt x="148" y="99"/>
                </a:cubicBezTo>
                <a:cubicBezTo>
                  <a:pt x="152" y="104"/>
                  <a:pt x="157" y="109"/>
                  <a:pt x="164" y="108"/>
                </a:cubicBezTo>
                <a:cubicBezTo>
                  <a:pt x="171" y="106"/>
                  <a:pt x="172" y="99"/>
                  <a:pt x="169" y="93"/>
                </a:cubicBezTo>
                <a:moveTo>
                  <a:pt x="0" y="59"/>
                </a:moveTo>
                <a:cubicBezTo>
                  <a:pt x="6" y="63"/>
                  <a:pt x="12" y="68"/>
                  <a:pt x="19" y="73"/>
                </a:cubicBezTo>
                <a:cubicBezTo>
                  <a:pt x="22" y="76"/>
                  <a:pt x="25" y="78"/>
                  <a:pt x="28" y="81"/>
                </a:cubicBezTo>
                <a:cubicBezTo>
                  <a:pt x="29" y="82"/>
                  <a:pt x="31" y="84"/>
                  <a:pt x="33" y="85"/>
                </a:cubicBezTo>
                <a:cubicBezTo>
                  <a:pt x="34" y="85"/>
                  <a:pt x="36" y="83"/>
                  <a:pt x="37" y="81"/>
                </a:cubicBezTo>
                <a:moveTo>
                  <a:pt x="75" y="32"/>
                </a:moveTo>
                <a:cubicBezTo>
                  <a:pt x="78" y="30"/>
                  <a:pt x="81" y="28"/>
                  <a:pt x="78" y="24"/>
                </a:cubicBezTo>
                <a:cubicBezTo>
                  <a:pt x="75" y="22"/>
                  <a:pt x="71" y="19"/>
                  <a:pt x="68" y="17"/>
                </a:cubicBezTo>
                <a:cubicBezTo>
                  <a:pt x="65" y="14"/>
                  <a:pt x="62" y="11"/>
                  <a:pt x="58" y="8"/>
                </a:cubicBezTo>
                <a:cubicBezTo>
                  <a:pt x="55" y="5"/>
                  <a:pt x="51" y="3"/>
                  <a:pt x="47" y="0"/>
                </a:cubicBezTo>
                <a:moveTo>
                  <a:pt x="198" y="1"/>
                </a:moveTo>
                <a:cubicBezTo>
                  <a:pt x="185" y="8"/>
                  <a:pt x="171" y="15"/>
                  <a:pt x="158" y="22"/>
                </a:cubicBezTo>
                <a:cubicBezTo>
                  <a:pt x="160" y="24"/>
                  <a:pt x="161" y="27"/>
                  <a:pt x="163" y="30"/>
                </a:cubicBezTo>
                <a:moveTo>
                  <a:pt x="190" y="74"/>
                </a:moveTo>
                <a:cubicBezTo>
                  <a:pt x="191" y="75"/>
                  <a:pt x="191" y="77"/>
                  <a:pt x="192" y="79"/>
                </a:cubicBezTo>
                <a:cubicBezTo>
                  <a:pt x="193" y="80"/>
                  <a:pt x="193" y="80"/>
                  <a:pt x="194" y="80"/>
                </a:cubicBezTo>
                <a:cubicBezTo>
                  <a:pt x="195" y="80"/>
                  <a:pt x="196" y="79"/>
                  <a:pt x="197" y="79"/>
                </a:cubicBezTo>
                <a:cubicBezTo>
                  <a:pt x="201" y="77"/>
                  <a:pt x="205" y="75"/>
                  <a:pt x="209" y="74"/>
                </a:cubicBezTo>
                <a:cubicBezTo>
                  <a:pt x="217" y="70"/>
                  <a:pt x="225" y="67"/>
                  <a:pt x="232" y="6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14D3C36D-E8D5-5347-BDCC-A6C5CD2287AD}"/>
              </a:ext>
            </a:extLst>
          </p:cNvPr>
          <p:cNvSpPr>
            <a:spLocks noEditPoints="1"/>
          </p:cNvSpPr>
          <p:nvPr/>
        </p:nvSpPr>
        <p:spPr bwMode="auto">
          <a:xfrm>
            <a:off x="3757554" y="4084479"/>
            <a:ext cx="552450" cy="552450"/>
          </a:xfrm>
          <a:custGeom>
            <a:avLst/>
            <a:gdLst>
              <a:gd name="T0" fmla="*/ 137 w 145"/>
              <a:gd name="T1" fmla="*/ 104 h 145"/>
              <a:gd name="T2" fmla="*/ 114 w 145"/>
              <a:gd name="T3" fmla="*/ 133 h 145"/>
              <a:gd name="T4" fmla="*/ 83 w 145"/>
              <a:gd name="T5" fmla="*/ 144 h 145"/>
              <a:gd name="T6" fmla="*/ 44 w 145"/>
              <a:gd name="T7" fmla="*/ 137 h 145"/>
              <a:gd name="T8" fmla="*/ 4 w 145"/>
              <a:gd name="T9" fmla="*/ 85 h 145"/>
              <a:gd name="T10" fmla="*/ 25 w 145"/>
              <a:gd name="T11" fmla="*/ 22 h 145"/>
              <a:gd name="T12" fmla="*/ 89 w 145"/>
              <a:gd name="T13" fmla="*/ 5 h 145"/>
              <a:gd name="T14" fmla="*/ 139 w 145"/>
              <a:gd name="T15" fmla="*/ 50 h 145"/>
              <a:gd name="T16" fmla="*/ 137 w 145"/>
              <a:gd name="T17" fmla="*/ 104 h 145"/>
              <a:gd name="T18" fmla="*/ 73 w 145"/>
              <a:gd name="T19" fmla="*/ 35 h 145"/>
              <a:gd name="T20" fmla="*/ 73 w 145"/>
              <a:gd name="T21" fmla="*/ 74 h 145"/>
              <a:gd name="T22" fmla="*/ 105 w 145"/>
              <a:gd name="T23" fmla="*/ 74 h 145"/>
              <a:gd name="T24" fmla="*/ 73 w 145"/>
              <a:gd name="T25" fmla="*/ 4 h 145"/>
              <a:gd name="T26" fmla="*/ 74 w 145"/>
              <a:gd name="T27" fmla="*/ 19 h 145"/>
              <a:gd name="T28" fmla="*/ 20 w 145"/>
              <a:gd name="T29" fmla="*/ 74 h 145"/>
              <a:gd name="T30" fmla="*/ 3 w 145"/>
              <a:gd name="T31" fmla="*/ 74 h 145"/>
              <a:gd name="T32" fmla="*/ 129 w 145"/>
              <a:gd name="T33" fmla="*/ 74 h 145"/>
              <a:gd name="T34" fmla="*/ 143 w 145"/>
              <a:gd name="T35" fmla="*/ 74 h 145"/>
              <a:gd name="T36" fmla="*/ 74 w 145"/>
              <a:gd name="T37" fmla="*/ 144 h 145"/>
              <a:gd name="T38" fmla="*/ 74 w 145"/>
              <a:gd name="T39"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5" h="145">
                <a:moveTo>
                  <a:pt x="137" y="104"/>
                </a:moveTo>
                <a:cubicBezTo>
                  <a:pt x="132" y="116"/>
                  <a:pt x="124" y="126"/>
                  <a:pt x="114" y="133"/>
                </a:cubicBezTo>
                <a:cubicBezTo>
                  <a:pt x="105" y="139"/>
                  <a:pt x="94" y="143"/>
                  <a:pt x="83" y="144"/>
                </a:cubicBezTo>
                <a:cubicBezTo>
                  <a:pt x="70" y="145"/>
                  <a:pt x="56" y="143"/>
                  <a:pt x="44" y="137"/>
                </a:cubicBezTo>
                <a:cubicBezTo>
                  <a:pt x="23" y="128"/>
                  <a:pt x="7" y="107"/>
                  <a:pt x="4" y="85"/>
                </a:cubicBezTo>
                <a:cubicBezTo>
                  <a:pt x="0" y="62"/>
                  <a:pt x="8" y="38"/>
                  <a:pt x="25" y="22"/>
                </a:cubicBezTo>
                <a:cubicBezTo>
                  <a:pt x="42" y="7"/>
                  <a:pt x="67" y="0"/>
                  <a:pt x="89" y="5"/>
                </a:cubicBezTo>
                <a:cubicBezTo>
                  <a:pt x="112" y="11"/>
                  <a:pt x="131" y="28"/>
                  <a:pt x="139" y="50"/>
                </a:cubicBezTo>
                <a:cubicBezTo>
                  <a:pt x="145" y="67"/>
                  <a:pt x="144" y="87"/>
                  <a:pt x="137" y="104"/>
                </a:cubicBezTo>
                <a:close/>
                <a:moveTo>
                  <a:pt x="73" y="35"/>
                </a:moveTo>
                <a:cubicBezTo>
                  <a:pt x="73" y="48"/>
                  <a:pt x="73" y="61"/>
                  <a:pt x="73" y="74"/>
                </a:cubicBezTo>
                <a:cubicBezTo>
                  <a:pt x="84" y="73"/>
                  <a:pt x="95" y="73"/>
                  <a:pt x="105" y="74"/>
                </a:cubicBezTo>
                <a:moveTo>
                  <a:pt x="73" y="4"/>
                </a:moveTo>
                <a:cubicBezTo>
                  <a:pt x="72" y="9"/>
                  <a:pt x="73" y="14"/>
                  <a:pt x="74" y="19"/>
                </a:cubicBezTo>
                <a:moveTo>
                  <a:pt x="20" y="74"/>
                </a:moveTo>
                <a:cubicBezTo>
                  <a:pt x="14" y="74"/>
                  <a:pt x="8" y="74"/>
                  <a:pt x="3" y="74"/>
                </a:cubicBezTo>
                <a:moveTo>
                  <a:pt x="129" y="74"/>
                </a:moveTo>
                <a:cubicBezTo>
                  <a:pt x="134" y="74"/>
                  <a:pt x="138" y="74"/>
                  <a:pt x="143" y="74"/>
                </a:cubicBezTo>
                <a:moveTo>
                  <a:pt x="74" y="144"/>
                </a:moveTo>
                <a:cubicBezTo>
                  <a:pt x="74" y="139"/>
                  <a:pt x="74" y="134"/>
                  <a:pt x="74" y="129"/>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4">
            <a:extLst>
              <a:ext uri="{FF2B5EF4-FFF2-40B4-BE49-F238E27FC236}">
                <a16:creationId xmlns:a16="http://schemas.microsoft.com/office/drawing/2014/main" id="{2B44B019-3875-A346-A2FE-5C816860BA62}"/>
              </a:ext>
            </a:extLst>
          </p:cNvPr>
          <p:cNvSpPr>
            <a:spLocks noEditPoints="1"/>
          </p:cNvSpPr>
          <p:nvPr/>
        </p:nvSpPr>
        <p:spPr bwMode="auto">
          <a:xfrm>
            <a:off x="7872783" y="3949383"/>
            <a:ext cx="577850" cy="473075"/>
          </a:xfrm>
          <a:custGeom>
            <a:avLst/>
            <a:gdLst>
              <a:gd name="T0" fmla="*/ 0 w 152"/>
              <a:gd name="T1" fmla="*/ 122 h 124"/>
              <a:gd name="T2" fmla="*/ 152 w 152"/>
              <a:gd name="T3" fmla="*/ 124 h 124"/>
              <a:gd name="T4" fmla="*/ 39 w 152"/>
              <a:gd name="T5" fmla="*/ 122 h 124"/>
              <a:gd name="T6" fmla="*/ 37 w 152"/>
              <a:gd name="T7" fmla="*/ 91 h 124"/>
              <a:gd name="T8" fmla="*/ 17 w 152"/>
              <a:gd name="T9" fmla="*/ 91 h 124"/>
              <a:gd name="T10" fmla="*/ 17 w 152"/>
              <a:gd name="T11" fmla="*/ 122 h 124"/>
              <a:gd name="T12" fmla="*/ 69 w 152"/>
              <a:gd name="T13" fmla="*/ 121 h 124"/>
              <a:gd name="T14" fmla="*/ 69 w 152"/>
              <a:gd name="T15" fmla="*/ 59 h 124"/>
              <a:gd name="T16" fmla="*/ 48 w 152"/>
              <a:gd name="T17" fmla="*/ 60 h 124"/>
              <a:gd name="T18" fmla="*/ 49 w 152"/>
              <a:gd name="T19" fmla="*/ 121 h 124"/>
              <a:gd name="T20" fmla="*/ 102 w 152"/>
              <a:gd name="T21" fmla="*/ 122 h 124"/>
              <a:gd name="T22" fmla="*/ 102 w 152"/>
              <a:gd name="T23" fmla="*/ 74 h 124"/>
              <a:gd name="T24" fmla="*/ 82 w 152"/>
              <a:gd name="T25" fmla="*/ 73 h 124"/>
              <a:gd name="T26" fmla="*/ 81 w 152"/>
              <a:gd name="T27" fmla="*/ 122 h 124"/>
              <a:gd name="T28" fmla="*/ 134 w 152"/>
              <a:gd name="T29" fmla="*/ 123 h 124"/>
              <a:gd name="T30" fmla="*/ 133 w 152"/>
              <a:gd name="T31" fmla="*/ 41 h 124"/>
              <a:gd name="T32" fmla="*/ 113 w 152"/>
              <a:gd name="T33" fmla="*/ 41 h 124"/>
              <a:gd name="T34" fmla="*/ 114 w 152"/>
              <a:gd name="T35" fmla="*/ 122 h 124"/>
              <a:gd name="T36" fmla="*/ 30 w 152"/>
              <a:gd name="T37" fmla="*/ 55 h 124"/>
              <a:gd name="T38" fmla="*/ 24 w 152"/>
              <a:gd name="T39" fmla="*/ 55 h 124"/>
              <a:gd name="T40" fmla="*/ 21 w 152"/>
              <a:gd name="T41" fmla="*/ 61 h 124"/>
              <a:gd name="T42" fmla="*/ 25 w 152"/>
              <a:gd name="T43" fmla="*/ 66 h 124"/>
              <a:gd name="T44" fmla="*/ 28 w 152"/>
              <a:gd name="T45" fmla="*/ 67 h 124"/>
              <a:gd name="T46" fmla="*/ 32 w 152"/>
              <a:gd name="T47" fmla="*/ 66 h 124"/>
              <a:gd name="T48" fmla="*/ 33 w 152"/>
              <a:gd name="T49" fmla="*/ 62 h 124"/>
              <a:gd name="T50" fmla="*/ 30 w 152"/>
              <a:gd name="T51" fmla="*/ 55 h 124"/>
              <a:gd name="T52" fmla="*/ 53 w 152"/>
              <a:gd name="T53" fmla="*/ 31 h 124"/>
              <a:gd name="T54" fmla="*/ 57 w 152"/>
              <a:gd name="T55" fmla="*/ 37 h 124"/>
              <a:gd name="T56" fmla="*/ 63 w 152"/>
              <a:gd name="T57" fmla="*/ 37 h 124"/>
              <a:gd name="T58" fmla="*/ 65 w 152"/>
              <a:gd name="T59" fmla="*/ 35 h 124"/>
              <a:gd name="T60" fmla="*/ 65 w 152"/>
              <a:gd name="T61" fmla="*/ 31 h 124"/>
              <a:gd name="T62" fmla="*/ 63 w 152"/>
              <a:gd name="T63" fmla="*/ 28 h 124"/>
              <a:gd name="T64" fmla="*/ 61 w 152"/>
              <a:gd name="T65" fmla="*/ 26 h 124"/>
              <a:gd name="T66" fmla="*/ 59 w 152"/>
              <a:gd name="T67" fmla="*/ 25 h 124"/>
              <a:gd name="T68" fmla="*/ 53 w 152"/>
              <a:gd name="T69" fmla="*/ 31 h 124"/>
              <a:gd name="T70" fmla="*/ 96 w 152"/>
              <a:gd name="T71" fmla="*/ 50 h 124"/>
              <a:gd name="T72" fmla="*/ 96 w 152"/>
              <a:gd name="T73" fmla="*/ 45 h 124"/>
              <a:gd name="T74" fmla="*/ 95 w 152"/>
              <a:gd name="T75" fmla="*/ 41 h 124"/>
              <a:gd name="T76" fmla="*/ 91 w 152"/>
              <a:gd name="T77" fmla="*/ 40 h 124"/>
              <a:gd name="T78" fmla="*/ 86 w 152"/>
              <a:gd name="T79" fmla="*/ 40 h 124"/>
              <a:gd name="T80" fmla="*/ 84 w 152"/>
              <a:gd name="T81" fmla="*/ 43 h 124"/>
              <a:gd name="T82" fmla="*/ 85 w 152"/>
              <a:gd name="T83" fmla="*/ 50 h 124"/>
              <a:gd name="T84" fmla="*/ 90 w 152"/>
              <a:gd name="T85" fmla="*/ 53 h 124"/>
              <a:gd name="T86" fmla="*/ 96 w 152"/>
              <a:gd name="T87" fmla="*/ 50 h 124"/>
              <a:gd name="T88" fmla="*/ 117 w 152"/>
              <a:gd name="T89" fmla="*/ 12 h 124"/>
              <a:gd name="T90" fmla="*/ 124 w 152"/>
              <a:gd name="T91" fmla="*/ 16 h 124"/>
              <a:gd name="T92" fmla="*/ 126 w 152"/>
              <a:gd name="T93" fmla="*/ 3 h 124"/>
              <a:gd name="T94" fmla="*/ 117 w 152"/>
              <a:gd name="T95" fmla="*/ 12 h 124"/>
              <a:gd name="T96" fmla="*/ 55 w 152"/>
              <a:gd name="T97" fmla="*/ 36 h 124"/>
              <a:gd name="T98" fmla="*/ 32 w 152"/>
              <a:gd name="T99" fmla="*/ 57 h 124"/>
              <a:gd name="T100" fmla="*/ 66 w 152"/>
              <a:gd name="T101" fmla="*/ 34 h 124"/>
              <a:gd name="T102" fmla="*/ 84 w 152"/>
              <a:gd name="T103" fmla="*/ 43 h 124"/>
              <a:gd name="T104" fmla="*/ 120 w 152"/>
              <a:gd name="T105" fmla="*/ 15 h 124"/>
              <a:gd name="T106" fmla="*/ 107 w 152"/>
              <a:gd name="T107" fmla="*/ 30 h 124"/>
              <a:gd name="T108" fmla="*/ 96 w 152"/>
              <a:gd name="T109" fmla="*/ 4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2" h="124">
                <a:moveTo>
                  <a:pt x="0" y="122"/>
                </a:moveTo>
                <a:cubicBezTo>
                  <a:pt x="51" y="121"/>
                  <a:pt x="101" y="121"/>
                  <a:pt x="152" y="124"/>
                </a:cubicBezTo>
                <a:moveTo>
                  <a:pt x="39" y="122"/>
                </a:moveTo>
                <a:cubicBezTo>
                  <a:pt x="38" y="112"/>
                  <a:pt x="37" y="101"/>
                  <a:pt x="37" y="91"/>
                </a:cubicBezTo>
                <a:cubicBezTo>
                  <a:pt x="31" y="91"/>
                  <a:pt x="24" y="91"/>
                  <a:pt x="17" y="91"/>
                </a:cubicBezTo>
                <a:cubicBezTo>
                  <a:pt x="17" y="101"/>
                  <a:pt x="17" y="112"/>
                  <a:pt x="17" y="122"/>
                </a:cubicBezTo>
                <a:moveTo>
                  <a:pt x="69" y="121"/>
                </a:moveTo>
                <a:cubicBezTo>
                  <a:pt x="70" y="101"/>
                  <a:pt x="70" y="80"/>
                  <a:pt x="69" y="59"/>
                </a:cubicBezTo>
                <a:cubicBezTo>
                  <a:pt x="62" y="60"/>
                  <a:pt x="55" y="61"/>
                  <a:pt x="48" y="60"/>
                </a:cubicBezTo>
                <a:cubicBezTo>
                  <a:pt x="49" y="80"/>
                  <a:pt x="49" y="101"/>
                  <a:pt x="49" y="121"/>
                </a:cubicBezTo>
                <a:moveTo>
                  <a:pt x="102" y="122"/>
                </a:moveTo>
                <a:cubicBezTo>
                  <a:pt x="101" y="106"/>
                  <a:pt x="101" y="90"/>
                  <a:pt x="102" y="74"/>
                </a:cubicBezTo>
                <a:cubicBezTo>
                  <a:pt x="95" y="73"/>
                  <a:pt x="89" y="73"/>
                  <a:pt x="82" y="73"/>
                </a:cubicBezTo>
                <a:cubicBezTo>
                  <a:pt x="82" y="89"/>
                  <a:pt x="82" y="105"/>
                  <a:pt x="81" y="122"/>
                </a:cubicBezTo>
                <a:moveTo>
                  <a:pt x="134" y="123"/>
                </a:moveTo>
                <a:cubicBezTo>
                  <a:pt x="134" y="96"/>
                  <a:pt x="134" y="68"/>
                  <a:pt x="133" y="41"/>
                </a:cubicBezTo>
                <a:cubicBezTo>
                  <a:pt x="127" y="40"/>
                  <a:pt x="120" y="40"/>
                  <a:pt x="113" y="41"/>
                </a:cubicBezTo>
                <a:cubicBezTo>
                  <a:pt x="113" y="68"/>
                  <a:pt x="113" y="95"/>
                  <a:pt x="114" y="122"/>
                </a:cubicBezTo>
                <a:moveTo>
                  <a:pt x="30" y="55"/>
                </a:moveTo>
                <a:cubicBezTo>
                  <a:pt x="28" y="54"/>
                  <a:pt x="26" y="54"/>
                  <a:pt x="24" y="55"/>
                </a:cubicBezTo>
                <a:cubicBezTo>
                  <a:pt x="22" y="56"/>
                  <a:pt x="21" y="58"/>
                  <a:pt x="21" y="61"/>
                </a:cubicBezTo>
                <a:cubicBezTo>
                  <a:pt x="21" y="63"/>
                  <a:pt x="23" y="65"/>
                  <a:pt x="25" y="66"/>
                </a:cubicBezTo>
                <a:cubicBezTo>
                  <a:pt x="26" y="67"/>
                  <a:pt x="27" y="67"/>
                  <a:pt x="28" y="67"/>
                </a:cubicBezTo>
                <a:cubicBezTo>
                  <a:pt x="30" y="67"/>
                  <a:pt x="31" y="67"/>
                  <a:pt x="32" y="66"/>
                </a:cubicBezTo>
                <a:cubicBezTo>
                  <a:pt x="33" y="65"/>
                  <a:pt x="33" y="63"/>
                  <a:pt x="33" y="62"/>
                </a:cubicBezTo>
                <a:cubicBezTo>
                  <a:pt x="33" y="59"/>
                  <a:pt x="32" y="57"/>
                  <a:pt x="30" y="55"/>
                </a:cubicBezTo>
                <a:close/>
                <a:moveTo>
                  <a:pt x="53" y="31"/>
                </a:moveTo>
                <a:cubicBezTo>
                  <a:pt x="53" y="34"/>
                  <a:pt x="55" y="36"/>
                  <a:pt x="57" y="37"/>
                </a:cubicBezTo>
                <a:cubicBezTo>
                  <a:pt x="58" y="38"/>
                  <a:pt x="61" y="38"/>
                  <a:pt x="63" y="37"/>
                </a:cubicBezTo>
                <a:cubicBezTo>
                  <a:pt x="64" y="37"/>
                  <a:pt x="65" y="36"/>
                  <a:pt x="65" y="35"/>
                </a:cubicBezTo>
                <a:cubicBezTo>
                  <a:pt x="66" y="34"/>
                  <a:pt x="66" y="33"/>
                  <a:pt x="65" y="31"/>
                </a:cubicBezTo>
                <a:cubicBezTo>
                  <a:pt x="65" y="30"/>
                  <a:pt x="64" y="29"/>
                  <a:pt x="63" y="28"/>
                </a:cubicBezTo>
                <a:cubicBezTo>
                  <a:pt x="63" y="27"/>
                  <a:pt x="62" y="26"/>
                  <a:pt x="61" y="26"/>
                </a:cubicBezTo>
                <a:cubicBezTo>
                  <a:pt x="60" y="25"/>
                  <a:pt x="60" y="25"/>
                  <a:pt x="59" y="25"/>
                </a:cubicBezTo>
                <a:cubicBezTo>
                  <a:pt x="56" y="26"/>
                  <a:pt x="53" y="28"/>
                  <a:pt x="53" y="31"/>
                </a:cubicBezTo>
                <a:close/>
                <a:moveTo>
                  <a:pt x="96" y="50"/>
                </a:moveTo>
                <a:cubicBezTo>
                  <a:pt x="97" y="48"/>
                  <a:pt x="97" y="46"/>
                  <a:pt x="96" y="45"/>
                </a:cubicBezTo>
                <a:cubicBezTo>
                  <a:pt x="96" y="43"/>
                  <a:pt x="96" y="42"/>
                  <a:pt x="95" y="41"/>
                </a:cubicBezTo>
                <a:cubicBezTo>
                  <a:pt x="94" y="40"/>
                  <a:pt x="92" y="40"/>
                  <a:pt x="91" y="40"/>
                </a:cubicBezTo>
                <a:cubicBezTo>
                  <a:pt x="89" y="39"/>
                  <a:pt x="87" y="39"/>
                  <a:pt x="86" y="40"/>
                </a:cubicBezTo>
                <a:cubicBezTo>
                  <a:pt x="85" y="41"/>
                  <a:pt x="85" y="42"/>
                  <a:pt x="84" y="43"/>
                </a:cubicBezTo>
                <a:cubicBezTo>
                  <a:pt x="84" y="45"/>
                  <a:pt x="84" y="48"/>
                  <a:pt x="85" y="50"/>
                </a:cubicBezTo>
                <a:cubicBezTo>
                  <a:pt x="86" y="52"/>
                  <a:pt x="88" y="53"/>
                  <a:pt x="90" y="53"/>
                </a:cubicBezTo>
                <a:cubicBezTo>
                  <a:pt x="93" y="53"/>
                  <a:pt x="95" y="52"/>
                  <a:pt x="96" y="50"/>
                </a:cubicBezTo>
                <a:close/>
                <a:moveTo>
                  <a:pt x="117" y="12"/>
                </a:moveTo>
                <a:cubicBezTo>
                  <a:pt x="119" y="14"/>
                  <a:pt x="121" y="16"/>
                  <a:pt x="124" y="16"/>
                </a:cubicBezTo>
                <a:cubicBezTo>
                  <a:pt x="131" y="16"/>
                  <a:pt x="131" y="6"/>
                  <a:pt x="126" y="3"/>
                </a:cubicBezTo>
                <a:cubicBezTo>
                  <a:pt x="121" y="0"/>
                  <a:pt x="115" y="6"/>
                  <a:pt x="117" y="12"/>
                </a:cubicBezTo>
                <a:close/>
                <a:moveTo>
                  <a:pt x="55" y="36"/>
                </a:moveTo>
                <a:cubicBezTo>
                  <a:pt x="47" y="43"/>
                  <a:pt x="39" y="50"/>
                  <a:pt x="32" y="57"/>
                </a:cubicBezTo>
                <a:moveTo>
                  <a:pt x="66" y="34"/>
                </a:moveTo>
                <a:cubicBezTo>
                  <a:pt x="72" y="38"/>
                  <a:pt x="77" y="40"/>
                  <a:pt x="84" y="43"/>
                </a:cubicBezTo>
                <a:moveTo>
                  <a:pt x="120" y="15"/>
                </a:moveTo>
                <a:cubicBezTo>
                  <a:pt x="116" y="20"/>
                  <a:pt x="111" y="25"/>
                  <a:pt x="107" y="30"/>
                </a:cubicBezTo>
                <a:cubicBezTo>
                  <a:pt x="103" y="34"/>
                  <a:pt x="99" y="38"/>
                  <a:pt x="96" y="42"/>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3D2B0E37-1CDF-AF4D-9742-00E0F143150E}"/>
              </a:ext>
            </a:extLst>
          </p:cNvPr>
          <p:cNvSpPr>
            <a:spLocks noEditPoints="1"/>
          </p:cNvSpPr>
          <p:nvPr/>
        </p:nvSpPr>
        <p:spPr bwMode="auto">
          <a:xfrm>
            <a:off x="7512162" y="840771"/>
            <a:ext cx="577888" cy="473075"/>
          </a:xfrm>
          <a:custGeom>
            <a:avLst/>
            <a:gdLst>
              <a:gd name="T0" fmla="*/ 1 w 170"/>
              <a:gd name="T1" fmla="*/ 76 h 139"/>
              <a:gd name="T2" fmla="*/ 1 w 170"/>
              <a:gd name="T3" fmla="*/ 32 h 139"/>
              <a:gd name="T4" fmla="*/ 164 w 170"/>
              <a:gd name="T5" fmla="*/ 26 h 139"/>
              <a:gd name="T6" fmla="*/ 170 w 170"/>
              <a:gd name="T7" fmla="*/ 79 h 139"/>
              <a:gd name="T8" fmla="*/ 95 w 170"/>
              <a:gd name="T9" fmla="*/ 112 h 139"/>
              <a:gd name="T10" fmla="*/ 96 w 170"/>
              <a:gd name="T11" fmla="*/ 88 h 139"/>
              <a:gd name="T12" fmla="*/ 91 w 170"/>
              <a:gd name="T13" fmla="*/ 84 h 139"/>
              <a:gd name="T14" fmla="*/ 75 w 170"/>
              <a:gd name="T15" fmla="*/ 84 h 139"/>
              <a:gd name="T16" fmla="*/ 74 w 170"/>
              <a:gd name="T17" fmla="*/ 107 h 139"/>
              <a:gd name="T18" fmla="*/ 80 w 170"/>
              <a:gd name="T19" fmla="*/ 113 h 139"/>
              <a:gd name="T20" fmla="*/ 95 w 170"/>
              <a:gd name="T21" fmla="*/ 112 h 139"/>
              <a:gd name="T22" fmla="*/ 75 w 170"/>
              <a:gd name="T23" fmla="*/ 22 h 139"/>
              <a:gd name="T24" fmla="*/ 72 w 170"/>
              <a:gd name="T25" fmla="*/ 19 h 139"/>
              <a:gd name="T26" fmla="*/ 61 w 170"/>
              <a:gd name="T27" fmla="*/ 19 h 139"/>
              <a:gd name="T28" fmla="*/ 60 w 170"/>
              <a:gd name="T29" fmla="*/ 25 h 139"/>
              <a:gd name="T30" fmla="*/ 112 w 170"/>
              <a:gd name="T31" fmla="*/ 22 h 139"/>
              <a:gd name="T32" fmla="*/ 110 w 170"/>
              <a:gd name="T33" fmla="*/ 19 h 139"/>
              <a:gd name="T34" fmla="*/ 99 w 170"/>
              <a:gd name="T35" fmla="*/ 19 h 139"/>
              <a:gd name="T36" fmla="*/ 98 w 170"/>
              <a:gd name="T37" fmla="*/ 25 h 139"/>
              <a:gd name="T38" fmla="*/ 102 w 170"/>
              <a:gd name="T39" fmla="*/ 14 h 139"/>
              <a:gd name="T40" fmla="*/ 97 w 170"/>
              <a:gd name="T41" fmla="*/ 10 h 139"/>
              <a:gd name="T42" fmla="*/ 74 w 170"/>
              <a:gd name="T43" fmla="*/ 10 h 139"/>
              <a:gd name="T44" fmla="*/ 71 w 170"/>
              <a:gd name="T45" fmla="*/ 19 h 139"/>
              <a:gd name="T46" fmla="*/ 111 w 170"/>
              <a:gd name="T47" fmla="*/ 9 h 139"/>
              <a:gd name="T48" fmla="*/ 98 w 170"/>
              <a:gd name="T49" fmla="*/ 1 h 139"/>
              <a:gd name="T50" fmla="*/ 65 w 170"/>
              <a:gd name="T51" fmla="*/ 3 h 139"/>
              <a:gd name="T52" fmla="*/ 62 w 170"/>
              <a:gd name="T53" fmla="*/ 19 h 139"/>
              <a:gd name="T54" fmla="*/ 6 w 170"/>
              <a:gd name="T55" fmla="*/ 119 h 139"/>
              <a:gd name="T56" fmla="*/ 10 w 170"/>
              <a:gd name="T57" fmla="*/ 135 h 139"/>
              <a:gd name="T58" fmla="*/ 54 w 170"/>
              <a:gd name="T59" fmla="*/ 138 h 139"/>
              <a:gd name="T60" fmla="*/ 128 w 170"/>
              <a:gd name="T61" fmla="*/ 138 h 139"/>
              <a:gd name="T62" fmla="*/ 157 w 170"/>
              <a:gd name="T63" fmla="*/ 138 h 139"/>
              <a:gd name="T64" fmla="*/ 166 w 170"/>
              <a:gd name="T65" fmla="*/ 126 h 139"/>
              <a:gd name="T66" fmla="*/ 166 w 170"/>
              <a:gd name="T67" fmla="*/ 80 h 139"/>
              <a:gd name="T68" fmla="*/ 82 w 170"/>
              <a:gd name="T69" fmla="*/ 92 h 139"/>
              <a:gd name="T70" fmla="*/ 81 w 170"/>
              <a:gd name="T71" fmla="*/ 94 h 139"/>
              <a:gd name="T72" fmla="*/ 82 w 170"/>
              <a:gd name="T73" fmla="*/ 104 h 139"/>
              <a:gd name="T74" fmla="*/ 87 w 170"/>
              <a:gd name="T75" fmla="*/ 105 h 139"/>
              <a:gd name="T76" fmla="*/ 90 w 170"/>
              <a:gd name="T77" fmla="*/ 103 h 139"/>
              <a:gd name="T78" fmla="*/ 90 w 170"/>
              <a:gd name="T79"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0" h="139">
                <a:moveTo>
                  <a:pt x="74" y="96"/>
                </a:moveTo>
                <a:cubicBezTo>
                  <a:pt x="49" y="94"/>
                  <a:pt x="25" y="85"/>
                  <a:pt x="1" y="76"/>
                </a:cubicBezTo>
                <a:cubicBezTo>
                  <a:pt x="1" y="32"/>
                  <a:pt x="1" y="32"/>
                  <a:pt x="1" y="32"/>
                </a:cubicBezTo>
                <a:cubicBezTo>
                  <a:pt x="1" y="32"/>
                  <a:pt x="1" y="32"/>
                  <a:pt x="1" y="32"/>
                </a:cubicBezTo>
                <a:cubicBezTo>
                  <a:pt x="0" y="29"/>
                  <a:pt x="3" y="26"/>
                  <a:pt x="7" y="26"/>
                </a:cubicBezTo>
                <a:cubicBezTo>
                  <a:pt x="164" y="26"/>
                  <a:pt x="164" y="26"/>
                  <a:pt x="164" y="26"/>
                </a:cubicBezTo>
                <a:cubicBezTo>
                  <a:pt x="167" y="26"/>
                  <a:pt x="170" y="28"/>
                  <a:pt x="170" y="32"/>
                </a:cubicBezTo>
                <a:cubicBezTo>
                  <a:pt x="170" y="48"/>
                  <a:pt x="170" y="63"/>
                  <a:pt x="170" y="79"/>
                </a:cubicBezTo>
                <a:cubicBezTo>
                  <a:pt x="146" y="87"/>
                  <a:pt x="121" y="95"/>
                  <a:pt x="96" y="96"/>
                </a:cubicBezTo>
                <a:moveTo>
                  <a:pt x="95" y="112"/>
                </a:moveTo>
                <a:cubicBezTo>
                  <a:pt x="95" y="112"/>
                  <a:pt x="95" y="111"/>
                  <a:pt x="95" y="110"/>
                </a:cubicBezTo>
                <a:cubicBezTo>
                  <a:pt x="96" y="103"/>
                  <a:pt x="97" y="95"/>
                  <a:pt x="96" y="88"/>
                </a:cubicBezTo>
                <a:cubicBezTo>
                  <a:pt x="96" y="87"/>
                  <a:pt x="96" y="86"/>
                  <a:pt x="95" y="85"/>
                </a:cubicBezTo>
                <a:cubicBezTo>
                  <a:pt x="94" y="84"/>
                  <a:pt x="92" y="84"/>
                  <a:pt x="91" y="84"/>
                </a:cubicBezTo>
                <a:cubicBezTo>
                  <a:pt x="86" y="84"/>
                  <a:pt x="81" y="84"/>
                  <a:pt x="76" y="84"/>
                </a:cubicBezTo>
                <a:cubicBezTo>
                  <a:pt x="76" y="84"/>
                  <a:pt x="75" y="84"/>
                  <a:pt x="75" y="84"/>
                </a:cubicBezTo>
                <a:cubicBezTo>
                  <a:pt x="75" y="84"/>
                  <a:pt x="75" y="85"/>
                  <a:pt x="75" y="86"/>
                </a:cubicBezTo>
                <a:cubicBezTo>
                  <a:pt x="74" y="93"/>
                  <a:pt x="74" y="100"/>
                  <a:pt x="74" y="107"/>
                </a:cubicBezTo>
                <a:cubicBezTo>
                  <a:pt x="74" y="108"/>
                  <a:pt x="74" y="110"/>
                  <a:pt x="75" y="111"/>
                </a:cubicBezTo>
                <a:cubicBezTo>
                  <a:pt x="76" y="112"/>
                  <a:pt x="78" y="113"/>
                  <a:pt x="80" y="113"/>
                </a:cubicBezTo>
                <a:cubicBezTo>
                  <a:pt x="84" y="113"/>
                  <a:pt x="88" y="113"/>
                  <a:pt x="92" y="113"/>
                </a:cubicBezTo>
                <a:cubicBezTo>
                  <a:pt x="93" y="113"/>
                  <a:pt x="94" y="113"/>
                  <a:pt x="95" y="112"/>
                </a:cubicBezTo>
                <a:close/>
                <a:moveTo>
                  <a:pt x="75" y="25"/>
                </a:moveTo>
                <a:cubicBezTo>
                  <a:pt x="75" y="24"/>
                  <a:pt x="75" y="23"/>
                  <a:pt x="75" y="22"/>
                </a:cubicBezTo>
                <a:cubicBezTo>
                  <a:pt x="75" y="21"/>
                  <a:pt x="75" y="20"/>
                  <a:pt x="74" y="19"/>
                </a:cubicBezTo>
                <a:cubicBezTo>
                  <a:pt x="73" y="19"/>
                  <a:pt x="73" y="19"/>
                  <a:pt x="72" y="19"/>
                </a:cubicBezTo>
                <a:cubicBezTo>
                  <a:pt x="69" y="19"/>
                  <a:pt x="66" y="19"/>
                  <a:pt x="64" y="19"/>
                </a:cubicBezTo>
                <a:cubicBezTo>
                  <a:pt x="63" y="19"/>
                  <a:pt x="62" y="19"/>
                  <a:pt x="61" y="19"/>
                </a:cubicBezTo>
                <a:cubicBezTo>
                  <a:pt x="60" y="20"/>
                  <a:pt x="60" y="21"/>
                  <a:pt x="60" y="22"/>
                </a:cubicBezTo>
                <a:cubicBezTo>
                  <a:pt x="61" y="23"/>
                  <a:pt x="61" y="24"/>
                  <a:pt x="60" y="25"/>
                </a:cubicBezTo>
                <a:moveTo>
                  <a:pt x="113" y="25"/>
                </a:moveTo>
                <a:cubicBezTo>
                  <a:pt x="112" y="24"/>
                  <a:pt x="112" y="23"/>
                  <a:pt x="112" y="22"/>
                </a:cubicBezTo>
                <a:cubicBezTo>
                  <a:pt x="113" y="21"/>
                  <a:pt x="112" y="20"/>
                  <a:pt x="111" y="19"/>
                </a:cubicBezTo>
                <a:cubicBezTo>
                  <a:pt x="111" y="19"/>
                  <a:pt x="110" y="19"/>
                  <a:pt x="110" y="19"/>
                </a:cubicBezTo>
                <a:cubicBezTo>
                  <a:pt x="107" y="19"/>
                  <a:pt x="104" y="19"/>
                  <a:pt x="101" y="19"/>
                </a:cubicBezTo>
                <a:cubicBezTo>
                  <a:pt x="100" y="19"/>
                  <a:pt x="99" y="19"/>
                  <a:pt x="99" y="19"/>
                </a:cubicBezTo>
                <a:cubicBezTo>
                  <a:pt x="98" y="20"/>
                  <a:pt x="98" y="21"/>
                  <a:pt x="98" y="22"/>
                </a:cubicBezTo>
                <a:cubicBezTo>
                  <a:pt x="98" y="23"/>
                  <a:pt x="98" y="24"/>
                  <a:pt x="98" y="25"/>
                </a:cubicBezTo>
                <a:moveTo>
                  <a:pt x="102" y="18"/>
                </a:moveTo>
                <a:cubicBezTo>
                  <a:pt x="102" y="17"/>
                  <a:pt x="102" y="16"/>
                  <a:pt x="102" y="14"/>
                </a:cubicBezTo>
                <a:cubicBezTo>
                  <a:pt x="102" y="13"/>
                  <a:pt x="101" y="12"/>
                  <a:pt x="100" y="11"/>
                </a:cubicBezTo>
                <a:cubicBezTo>
                  <a:pt x="99" y="10"/>
                  <a:pt x="98" y="10"/>
                  <a:pt x="97" y="10"/>
                </a:cubicBezTo>
                <a:cubicBezTo>
                  <a:pt x="90" y="9"/>
                  <a:pt x="84" y="9"/>
                  <a:pt x="78" y="9"/>
                </a:cubicBezTo>
                <a:cubicBezTo>
                  <a:pt x="77" y="9"/>
                  <a:pt x="75" y="9"/>
                  <a:pt x="74" y="10"/>
                </a:cubicBezTo>
                <a:cubicBezTo>
                  <a:pt x="73" y="11"/>
                  <a:pt x="72" y="12"/>
                  <a:pt x="72" y="14"/>
                </a:cubicBezTo>
                <a:cubicBezTo>
                  <a:pt x="71" y="15"/>
                  <a:pt x="71" y="17"/>
                  <a:pt x="71" y="19"/>
                </a:cubicBezTo>
                <a:moveTo>
                  <a:pt x="111" y="18"/>
                </a:moveTo>
                <a:cubicBezTo>
                  <a:pt x="111" y="15"/>
                  <a:pt x="111" y="12"/>
                  <a:pt x="111" y="9"/>
                </a:cubicBezTo>
                <a:cubicBezTo>
                  <a:pt x="110" y="6"/>
                  <a:pt x="108" y="3"/>
                  <a:pt x="105" y="2"/>
                </a:cubicBezTo>
                <a:cubicBezTo>
                  <a:pt x="103" y="1"/>
                  <a:pt x="101" y="1"/>
                  <a:pt x="98" y="1"/>
                </a:cubicBezTo>
                <a:cubicBezTo>
                  <a:pt x="90" y="1"/>
                  <a:pt x="81" y="0"/>
                  <a:pt x="72" y="1"/>
                </a:cubicBezTo>
                <a:cubicBezTo>
                  <a:pt x="70" y="1"/>
                  <a:pt x="67" y="2"/>
                  <a:pt x="65" y="3"/>
                </a:cubicBezTo>
                <a:cubicBezTo>
                  <a:pt x="63" y="5"/>
                  <a:pt x="62" y="8"/>
                  <a:pt x="62" y="10"/>
                </a:cubicBezTo>
                <a:cubicBezTo>
                  <a:pt x="62" y="13"/>
                  <a:pt x="63" y="16"/>
                  <a:pt x="62" y="19"/>
                </a:cubicBezTo>
                <a:moveTo>
                  <a:pt x="6" y="78"/>
                </a:moveTo>
                <a:cubicBezTo>
                  <a:pt x="6" y="92"/>
                  <a:pt x="6" y="105"/>
                  <a:pt x="6" y="119"/>
                </a:cubicBezTo>
                <a:cubicBezTo>
                  <a:pt x="6" y="122"/>
                  <a:pt x="6" y="125"/>
                  <a:pt x="6" y="128"/>
                </a:cubicBezTo>
                <a:cubicBezTo>
                  <a:pt x="7" y="130"/>
                  <a:pt x="8" y="133"/>
                  <a:pt x="10" y="135"/>
                </a:cubicBezTo>
                <a:cubicBezTo>
                  <a:pt x="12" y="137"/>
                  <a:pt x="15" y="139"/>
                  <a:pt x="18" y="138"/>
                </a:cubicBezTo>
                <a:cubicBezTo>
                  <a:pt x="54" y="138"/>
                  <a:pt x="54" y="138"/>
                  <a:pt x="54" y="138"/>
                </a:cubicBezTo>
                <a:cubicBezTo>
                  <a:pt x="68" y="138"/>
                  <a:pt x="83" y="138"/>
                  <a:pt x="97" y="138"/>
                </a:cubicBezTo>
                <a:cubicBezTo>
                  <a:pt x="108" y="138"/>
                  <a:pt x="118" y="138"/>
                  <a:pt x="128" y="138"/>
                </a:cubicBezTo>
                <a:cubicBezTo>
                  <a:pt x="133" y="138"/>
                  <a:pt x="138" y="138"/>
                  <a:pt x="144" y="138"/>
                </a:cubicBezTo>
                <a:cubicBezTo>
                  <a:pt x="148" y="138"/>
                  <a:pt x="153" y="139"/>
                  <a:pt x="157" y="138"/>
                </a:cubicBezTo>
                <a:cubicBezTo>
                  <a:pt x="160" y="137"/>
                  <a:pt x="162" y="136"/>
                  <a:pt x="164" y="134"/>
                </a:cubicBezTo>
                <a:cubicBezTo>
                  <a:pt x="165" y="131"/>
                  <a:pt x="166" y="128"/>
                  <a:pt x="166" y="126"/>
                </a:cubicBezTo>
                <a:cubicBezTo>
                  <a:pt x="167" y="116"/>
                  <a:pt x="166" y="107"/>
                  <a:pt x="166" y="97"/>
                </a:cubicBezTo>
                <a:cubicBezTo>
                  <a:pt x="166" y="91"/>
                  <a:pt x="166" y="86"/>
                  <a:pt x="166" y="80"/>
                </a:cubicBezTo>
                <a:moveTo>
                  <a:pt x="88" y="92"/>
                </a:moveTo>
                <a:cubicBezTo>
                  <a:pt x="86" y="92"/>
                  <a:pt x="84" y="92"/>
                  <a:pt x="82" y="92"/>
                </a:cubicBezTo>
                <a:cubicBezTo>
                  <a:pt x="82" y="92"/>
                  <a:pt x="82" y="92"/>
                  <a:pt x="82" y="92"/>
                </a:cubicBezTo>
                <a:cubicBezTo>
                  <a:pt x="81" y="93"/>
                  <a:pt x="81" y="93"/>
                  <a:pt x="81" y="94"/>
                </a:cubicBezTo>
                <a:cubicBezTo>
                  <a:pt x="81" y="96"/>
                  <a:pt x="81" y="99"/>
                  <a:pt x="81" y="101"/>
                </a:cubicBezTo>
                <a:cubicBezTo>
                  <a:pt x="81" y="102"/>
                  <a:pt x="81" y="104"/>
                  <a:pt x="82" y="104"/>
                </a:cubicBezTo>
                <a:cubicBezTo>
                  <a:pt x="82" y="105"/>
                  <a:pt x="83" y="105"/>
                  <a:pt x="83" y="105"/>
                </a:cubicBezTo>
                <a:cubicBezTo>
                  <a:pt x="85" y="105"/>
                  <a:pt x="86" y="105"/>
                  <a:pt x="87" y="105"/>
                </a:cubicBezTo>
                <a:cubicBezTo>
                  <a:pt x="88" y="105"/>
                  <a:pt x="89" y="105"/>
                  <a:pt x="89" y="104"/>
                </a:cubicBezTo>
                <a:cubicBezTo>
                  <a:pt x="90" y="104"/>
                  <a:pt x="90" y="103"/>
                  <a:pt x="90" y="103"/>
                </a:cubicBezTo>
                <a:cubicBezTo>
                  <a:pt x="90" y="100"/>
                  <a:pt x="90" y="97"/>
                  <a:pt x="90" y="94"/>
                </a:cubicBezTo>
                <a:cubicBezTo>
                  <a:pt x="90" y="94"/>
                  <a:pt x="90" y="93"/>
                  <a:pt x="90" y="93"/>
                </a:cubicBezTo>
                <a:cubicBezTo>
                  <a:pt x="89" y="92"/>
                  <a:pt x="89" y="92"/>
                  <a:pt x="88" y="92"/>
                </a:cubicBezTo>
                <a:close/>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749FF635-93C8-1A4F-A0F3-06520E340299}"/>
              </a:ext>
            </a:extLst>
          </p:cNvPr>
          <p:cNvSpPr>
            <a:spLocks noEditPoints="1"/>
          </p:cNvSpPr>
          <p:nvPr/>
        </p:nvSpPr>
        <p:spPr bwMode="auto">
          <a:xfrm>
            <a:off x="8090050" y="2305050"/>
            <a:ext cx="514350" cy="495300"/>
          </a:xfrm>
          <a:custGeom>
            <a:avLst/>
            <a:gdLst>
              <a:gd name="T0" fmla="*/ 90 w 135"/>
              <a:gd name="T1" fmla="*/ 56 h 130"/>
              <a:gd name="T2" fmla="*/ 86 w 135"/>
              <a:gd name="T3" fmla="*/ 85 h 130"/>
              <a:gd name="T4" fmla="*/ 59 w 135"/>
              <a:gd name="T5" fmla="*/ 97 h 130"/>
              <a:gd name="T6" fmla="*/ 43 w 135"/>
              <a:gd name="T7" fmla="*/ 88 h 130"/>
              <a:gd name="T8" fmla="*/ 34 w 135"/>
              <a:gd name="T9" fmla="*/ 64 h 130"/>
              <a:gd name="T10" fmla="*/ 49 w 135"/>
              <a:gd name="T11" fmla="*/ 43 h 130"/>
              <a:gd name="T12" fmla="*/ 75 w 135"/>
              <a:gd name="T13" fmla="*/ 42 h 130"/>
              <a:gd name="T14" fmla="*/ 87 w 135"/>
              <a:gd name="T15" fmla="*/ 31 h 130"/>
              <a:gd name="T16" fmla="*/ 38 w 135"/>
              <a:gd name="T17" fmla="*/ 31 h 130"/>
              <a:gd name="T18" fmla="*/ 19 w 135"/>
              <a:gd name="T19" fmla="*/ 76 h 130"/>
              <a:gd name="T20" fmla="*/ 54 w 135"/>
              <a:gd name="T21" fmla="*/ 111 h 130"/>
              <a:gd name="T22" fmla="*/ 100 w 135"/>
              <a:gd name="T23" fmla="*/ 94 h 130"/>
              <a:gd name="T24" fmla="*/ 103 w 135"/>
              <a:gd name="T25" fmla="*/ 44 h 130"/>
              <a:gd name="T26" fmla="*/ 96 w 135"/>
              <a:gd name="T27" fmla="*/ 20 h 130"/>
              <a:gd name="T28" fmla="*/ 30 w 135"/>
              <a:gd name="T29" fmla="*/ 20 h 130"/>
              <a:gd name="T30" fmla="*/ 4 w 135"/>
              <a:gd name="T31" fmla="*/ 81 h 130"/>
              <a:gd name="T32" fmla="*/ 17 w 135"/>
              <a:gd name="T33" fmla="*/ 107 h 130"/>
              <a:gd name="T34" fmla="*/ 70 w 135"/>
              <a:gd name="T35" fmla="*/ 127 h 130"/>
              <a:gd name="T36" fmla="*/ 116 w 135"/>
              <a:gd name="T37" fmla="*/ 93 h 130"/>
              <a:gd name="T38" fmla="*/ 112 w 135"/>
              <a:gd name="T39" fmla="*/ 36 h 130"/>
              <a:gd name="T40" fmla="*/ 63 w 135"/>
              <a:gd name="T41" fmla="*/ 68 h 130"/>
              <a:gd name="T42" fmla="*/ 129 w 135"/>
              <a:gd name="T43" fmla="*/ 4 h 130"/>
              <a:gd name="T44" fmla="*/ 113 w 135"/>
              <a:gd name="T45" fmla="*/ 0 h 130"/>
              <a:gd name="T46" fmla="*/ 113 w 135"/>
              <a:gd name="T47" fmla="*/ 19 h 130"/>
              <a:gd name="T48" fmla="*/ 135 w 135"/>
              <a:gd name="T49" fmla="*/ 19 h 130"/>
              <a:gd name="T50" fmla="*/ 25 w 135"/>
              <a:gd name="T51" fmla="*/ 115 h 130"/>
              <a:gd name="T52" fmla="*/ 14 w 135"/>
              <a:gd name="T53" fmla="*/ 129 h 130"/>
              <a:gd name="T54" fmla="*/ 100 w 135"/>
              <a:gd name="T55" fmla="*/ 114 h 130"/>
              <a:gd name="T56" fmla="*/ 112 w 135"/>
              <a:gd name="T57" fmla="*/ 12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5" h="130">
                <a:moveTo>
                  <a:pt x="90" y="56"/>
                </a:moveTo>
                <a:cubicBezTo>
                  <a:pt x="93" y="66"/>
                  <a:pt x="91" y="77"/>
                  <a:pt x="86" y="85"/>
                </a:cubicBezTo>
                <a:cubicBezTo>
                  <a:pt x="80" y="93"/>
                  <a:pt x="69" y="98"/>
                  <a:pt x="59" y="97"/>
                </a:cubicBezTo>
                <a:cubicBezTo>
                  <a:pt x="53" y="96"/>
                  <a:pt x="47" y="92"/>
                  <a:pt x="43" y="88"/>
                </a:cubicBezTo>
                <a:cubicBezTo>
                  <a:pt x="37" y="81"/>
                  <a:pt x="33" y="72"/>
                  <a:pt x="34" y="64"/>
                </a:cubicBezTo>
                <a:cubicBezTo>
                  <a:pt x="35" y="55"/>
                  <a:pt x="41" y="46"/>
                  <a:pt x="49" y="43"/>
                </a:cubicBezTo>
                <a:cubicBezTo>
                  <a:pt x="57" y="39"/>
                  <a:pt x="66" y="40"/>
                  <a:pt x="75" y="42"/>
                </a:cubicBezTo>
                <a:moveTo>
                  <a:pt x="87" y="31"/>
                </a:moveTo>
                <a:cubicBezTo>
                  <a:pt x="72" y="21"/>
                  <a:pt x="52" y="21"/>
                  <a:pt x="38" y="31"/>
                </a:cubicBezTo>
                <a:cubicBezTo>
                  <a:pt x="24" y="41"/>
                  <a:pt x="16" y="59"/>
                  <a:pt x="19" y="76"/>
                </a:cubicBezTo>
                <a:cubicBezTo>
                  <a:pt x="23" y="93"/>
                  <a:pt x="37" y="108"/>
                  <a:pt x="54" y="111"/>
                </a:cubicBezTo>
                <a:cubicBezTo>
                  <a:pt x="71" y="115"/>
                  <a:pt x="90" y="108"/>
                  <a:pt x="100" y="94"/>
                </a:cubicBezTo>
                <a:cubicBezTo>
                  <a:pt x="110" y="80"/>
                  <a:pt x="111" y="60"/>
                  <a:pt x="103" y="44"/>
                </a:cubicBezTo>
                <a:moveTo>
                  <a:pt x="96" y="20"/>
                </a:moveTo>
                <a:cubicBezTo>
                  <a:pt x="77" y="7"/>
                  <a:pt x="49" y="7"/>
                  <a:pt x="30" y="20"/>
                </a:cubicBezTo>
                <a:cubicBezTo>
                  <a:pt x="10" y="33"/>
                  <a:pt x="0" y="58"/>
                  <a:pt x="4" y="81"/>
                </a:cubicBezTo>
                <a:cubicBezTo>
                  <a:pt x="6" y="91"/>
                  <a:pt x="11" y="99"/>
                  <a:pt x="17" y="107"/>
                </a:cubicBezTo>
                <a:cubicBezTo>
                  <a:pt x="30" y="122"/>
                  <a:pt x="50" y="130"/>
                  <a:pt x="70" y="127"/>
                </a:cubicBezTo>
                <a:cubicBezTo>
                  <a:pt x="90" y="125"/>
                  <a:pt x="107" y="111"/>
                  <a:pt x="116" y="93"/>
                </a:cubicBezTo>
                <a:cubicBezTo>
                  <a:pt x="124" y="75"/>
                  <a:pt x="123" y="53"/>
                  <a:pt x="112" y="36"/>
                </a:cubicBezTo>
                <a:moveTo>
                  <a:pt x="63" y="68"/>
                </a:moveTo>
                <a:cubicBezTo>
                  <a:pt x="85" y="47"/>
                  <a:pt x="107" y="26"/>
                  <a:pt x="129" y="4"/>
                </a:cubicBezTo>
                <a:moveTo>
                  <a:pt x="113" y="0"/>
                </a:moveTo>
                <a:cubicBezTo>
                  <a:pt x="113" y="6"/>
                  <a:pt x="113" y="13"/>
                  <a:pt x="113" y="19"/>
                </a:cubicBezTo>
                <a:cubicBezTo>
                  <a:pt x="120" y="20"/>
                  <a:pt x="128" y="20"/>
                  <a:pt x="135" y="19"/>
                </a:cubicBezTo>
                <a:moveTo>
                  <a:pt x="25" y="115"/>
                </a:moveTo>
                <a:cubicBezTo>
                  <a:pt x="21" y="120"/>
                  <a:pt x="17" y="124"/>
                  <a:pt x="14" y="129"/>
                </a:cubicBezTo>
                <a:moveTo>
                  <a:pt x="100" y="114"/>
                </a:moveTo>
                <a:cubicBezTo>
                  <a:pt x="104" y="119"/>
                  <a:pt x="108" y="123"/>
                  <a:pt x="112" y="127"/>
                </a:cubicBezTo>
              </a:path>
            </a:pathLst>
          </a:custGeom>
          <a:solidFill>
            <a:srgbClr val="FFC652"/>
          </a:solidFill>
          <a:ln w="1905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9816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65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85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0-#ppt_w/2"/>
                                          </p:val>
                                        </p:tav>
                                        <p:tav tm="100000">
                                          <p:val>
                                            <p:strVal val="#ppt_x"/>
                                          </p:val>
                                        </p:tav>
                                      </p:tavLst>
                                    </p:anim>
                                    <p:anim calcmode="lin" valueType="num">
                                      <p:cBhvr additive="base">
                                        <p:cTn id="12" dur="1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05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0-#ppt_w/2"/>
                                          </p:val>
                                        </p:tav>
                                        <p:tav tm="100000">
                                          <p:val>
                                            <p:strVal val="#ppt_x"/>
                                          </p:val>
                                        </p:tav>
                                      </p:tavLst>
                                    </p:anim>
                                    <p:anim calcmode="lin" valueType="num">
                                      <p:cBhvr additive="base">
                                        <p:cTn id="16" dur="1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125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1+#ppt_w/2"/>
                                          </p:val>
                                        </p:tav>
                                        <p:tav tm="100000">
                                          <p:val>
                                            <p:strVal val="#ppt_x"/>
                                          </p:val>
                                        </p:tav>
                                      </p:tavLst>
                                    </p:anim>
                                    <p:anim calcmode="lin" valueType="num">
                                      <p:cBhvr additive="base">
                                        <p:cTn id="20" dur="10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45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1+#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16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92F774-4DD2-5046-B9D9-6B63FE61CDEC}"/>
              </a:ext>
            </a:extLst>
          </p:cNvPr>
          <p:cNvSpPr>
            <a:spLocks noGrp="1"/>
          </p:cNvSpPr>
          <p:nvPr>
            <p:ph type="body" sz="quarter" idx="20"/>
          </p:nvPr>
        </p:nvSpPr>
        <p:spPr/>
        <p:txBody>
          <a:bodyPr/>
          <a:lstStyle/>
          <a:p>
            <a:r>
              <a:rPr lang="en-US" dirty="0"/>
              <a:t>STARTUP</a:t>
            </a:r>
          </a:p>
        </p:txBody>
      </p:sp>
      <p:sp>
        <p:nvSpPr>
          <p:cNvPr id="6" name="Text Placeholder 5">
            <a:extLst>
              <a:ext uri="{FF2B5EF4-FFF2-40B4-BE49-F238E27FC236}">
                <a16:creationId xmlns:a16="http://schemas.microsoft.com/office/drawing/2014/main" id="{3642986C-CA43-9A4E-BD9E-0EF74F04B71C}"/>
              </a:ext>
            </a:extLst>
          </p:cNvPr>
          <p:cNvSpPr>
            <a:spLocks noGrp="1"/>
          </p:cNvSpPr>
          <p:nvPr>
            <p:ph type="body" sz="quarter" idx="21"/>
          </p:nvPr>
        </p:nvSpPr>
        <p:spPr/>
        <p:txBody>
          <a:bodyPr/>
          <a:lstStyle/>
          <a:p>
            <a:r>
              <a:rPr lang="en-US" dirty="0"/>
              <a:t>BUSINESS</a:t>
            </a:r>
          </a:p>
        </p:txBody>
      </p:sp>
      <p:sp>
        <p:nvSpPr>
          <p:cNvPr id="7" name="Text Placeholder 6">
            <a:extLst>
              <a:ext uri="{FF2B5EF4-FFF2-40B4-BE49-F238E27FC236}">
                <a16:creationId xmlns:a16="http://schemas.microsoft.com/office/drawing/2014/main" id="{998D209D-81DE-F741-8790-081A939A857C}"/>
              </a:ext>
            </a:extLst>
          </p:cNvPr>
          <p:cNvSpPr>
            <a:spLocks noGrp="1"/>
          </p:cNvSpPr>
          <p:nvPr>
            <p:ph type="body" sz="quarter" idx="22"/>
          </p:nvPr>
        </p:nvSpPr>
        <p:spPr/>
        <p:txBody>
          <a:bodyPr/>
          <a:lstStyle/>
          <a:p>
            <a:r>
              <a:rPr lang="en-US" dirty="0"/>
              <a:t>TEAMWORK</a:t>
            </a:r>
          </a:p>
        </p:txBody>
      </p:sp>
      <p:sp>
        <p:nvSpPr>
          <p:cNvPr id="8" name="Text Placeholder 7">
            <a:extLst>
              <a:ext uri="{FF2B5EF4-FFF2-40B4-BE49-F238E27FC236}">
                <a16:creationId xmlns:a16="http://schemas.microsoft.com/office/drawing/2014/main" id="{1E5CF2ED-E0A0-CE43-B7DD-1F8C0710BEBF}"/>
              </a:ext>
            </a:extLst>
          </p:cNvPr>
          <p:cNvSpPr>
            <a:spLocks noGrp="1"/>
          </p:cNvSpPr>
          <p:nvPr>
            <p:ph type="body" sz="quarter" idx="23"/>
          </p:nvPr>
        </p:nvSpPr>
        <p:spPr/>
        <p:txBody>
          <a:bodyPr/>
          <a:lstStyle/>
          <a:p>
            <a:r>
              <a:rPr lang="en-US" dirty="0"/>
              <a:t>MARKETING</a:t>
            </a:r>
          </a:p>
        </p:txBody>
      </p:sp>
      <p:sp>
        <p:nvSpPr>
          <p:cNvPr id="9" name="Text Placeholder 8">
            <a:extLst>
              <a:ext uri="{FF2B5EF4-FFF2-40B4-BE49-F238E27FC236}">
                <a16:creationId xmlns:a16="http://schemas.microsoft.com/office/drawing/2014/main" id="{636BA290-EE27-644E-8676-462361F2E1CE}"/>
              </a:ext>
            </a:extLst>
          </p:cNvPr>
          <p:cNvSpPr>
            <a:spLocks noGrp="1"/>
          </p:cNvSpPr>
          <p:nvPr>
            <p:ph type="body" sz="quarter" idx="24"/>
          </p:nvPr>
        </p:nvSpPr>
        <p:spPr/>
        <p:txBody>
          <a:bodyPr/>
          <a:lstStyle/>
          <a:p>
            <a:r>
              <a:rPr lang="en-US" dirty="0"/>
              <a:t>GOAL</a:t>
            </a:r>
          </a:p>
        </p:txBody>
      </p:sp>
      <p:sp>
        <p:nvSpPr>
          <p:cNvPr id="4" name="Text Placeholder 3">
            <a:extLst>
              <a:ext uri="{FF2B5EF4-FFF2-40B4-BE49-F238E27FC236}">
                <a16:creationId xmlns:a16="http://schemas.microsoft.com/office/drawing/2014/main" id="{0F71EC1C-299F-5349-8A82-83D37439DB2C}"/>
              </a:ext>
            </a:extLst>
          </p:cNvPr>
          <p:cNvSpPr>
            <a:spLocks noGrp="1"/>
          </p:cNvSpPr>
          <p:nvPr>
            <p:ph type="body" sz="quarter" idx="18"/>
          </p:nvPr>
        </p:nvSpPr>
        <p:spPr/>
        <p:txBody>
          <a:bodyPr/>
          <a:lstStyle/>
          <a:p>
            <a:r>
              <a:rPr lang="en-US" dirty="0"/>
              <a:t>- JEFFREY EUGENIDES</a:t>
            </a:r>
          </a:p>
        </p:txBody>
      </p:sp>
      <p:sp>
        <p:nvSpPr>
          <p:cNvPr id="3" name="Text Placeholder 2">
            <a:extLst>
              <a:ext uri="{FF2B5EF4-FFF2-40B4-BE49-F238E27FC236}">
                <a16:creationId xmlns:a16="http://schemas.microsoft.com/office/drawing/2014/main" id="{70C60D44-886D-AB4F-BAC4-643F0C341ACB}"/>
              </a:ext>
            </a:extLst>
          </p:cNvPr>
          <p:cNvSpPr>
            <a:spLocks noGrp="1"/>
          </p:cNvSpPr>
          <p:nvPr>
            <p:ph type="body" sz="quarter" idx="16"/>
          </p:nvPr>
        </p:nvSpPr>
        <p:spPr/>
        <p:txBody>
          <a:bodyPr/>
          <a:lstStyle/>
          <a:p>
            <a:r>
              <a:rPr lang="en-IE" i="1" dirty="0"/>
              <a:t>Biology gives you a brain.   Life turns it into a mind.</a:t>
            </a:r>
            <a:endParaRPr lang="en-US" i="1" dirty="0"/>
          </a:p>
        </p:txBody>
      </p:sp>
      <p:sp>
        <p:nvSpPr>
          <p:cNvPr id="11" name="Text Placeholder 10">
            <a:extLst>
              <a:ext uri="{FF2B5EF4-FFF2-40B4-BE49-F238E27FC236}">
                <a16:creationId xmlns:a16="http://schemas.microsoft.com/office/drawing/2014/main" id="{EE4BC7A3-9E0C-364D-8133-031EAE65955E}"/>
              </a:ext>
            </a:extLst>
          </p:cNvPr>
          <p:cNvSpPr>
            <a:spLocks noGrp="1"/>
          </p:cNvSpPr>
          <p:nvPr>
            <p:ph type="body" sz="quarter" idx="25"/>
          </p:nvPr>
        </p:nvSpPr>
        <p:spPr>
          <a:xfrm>
            <a:off x="810999" y="2308456"/>
            <a:ext cx="796700" cy="553134"/>
          </a:xfrm>
        </p:spPr>
        <p:txBody>
          <a:bodyPr/>
          <a:lstStyle/>
          <a:p>
            <a:r>
              <a:rPr lang="en-US" dirty="0"/>
              <a:t>“</a:t>
            </a:r>
          </a:p>
        </p:txBody>
      </p:sp>
      <p:sp>
        <p:nvSpPr>
          <p:cNvPr id="12" name="Text Placeholder 11">
            <a:extLst>
              <a:ext uri="{FF2B5EF4-FFF2-40B4-BE49-F238E27FC236}">
                <a16:creationId xmlns:a16="http://schemas.microsoft.com/office/drawing/2014/main" id="{8880D651-3C12-D141-938E-C53B01883C8F}"/>
              </a:ext>
            </a:extLst>
          </p:cNvPr>
          <p:cNvSpPr>
            <a:spLocks noGrp="1"/>
          </p:cNvSpPr>
          <p:nvPr>
            <p:ph type="body" sz="quarter" idx="26"/>
          </p:nvPr>
        </p:nvSpPr>
        <p:spPr>
          <a:xfrm>
            <a:off x="2083464" y="2806156"/>
            <a:ext cx="2579872" cy="684000"/>
          </a:xfrm>
        </p:spPr>
        <p:txBody>
          <a:bodyPr/>
          <a:lstStyle/>
          <a:p>
            <a:r>
              <a:rPr lang="en-US" dirty="0"/>
              <a:t>”</a:t>
            </a:r>
          </a:p>
        </p:txBody>
      </p:sp>
    </p:spTree>
    <p:extLst>
      <p:ext uri="{BB962C8B-B14F-4D97-AF65-F5344CB8AC3E}">
        <p14:creationId xmlns:p14="http://schemas.microsoft.com/office/powerpoint/2010/main" val="421954088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2A172E-976A-4074-A342-6D66729666FA}"/>
              </a:ext>
            </a:extLst>
          </p:cNvPr>
          <p:cNvSpPr>
            <a:spLocks noGrp="1"/>
          </p:cNvSpPr>
          <p:nvPr>
            <p:ph type="body" sz="quarter" idx="17"/>
          </p:nvPr>
        </p:nvSpPr>
        <p:spPr>
          <a:xfrm>
            <a:off x="618461" y="329784"/>
            <a:ext cx="9439939" cy="648412"/>
          </a:xfrm>
        </p:spPr>
        <p:txBody>
          <a:bodyPr/>
          <a:lstStyle/>
          <a:p>
            <a:r>
              <a:rPr lang="en-US" sz="3200" dirty="0">
                <a:effectLst/>
                <a:latin typeface="Amatic SC" panose="00000500000000000000" pitchFamily="2" charset="-79"/>
                <a:ea typeface="Calibri" panose="020F0502020204030204" pitchFamily="34" charset="0"/>
                <a:cs typeface="Amatic SC" panose="00000500000000000000" pitchFamily="2" charset="-79"/>
              </a:rPr>
              <a:t>2.	</a:t>
            </a:r>
            <a:r>
              <a:rPr lang="en-US"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What are the 6 effective empathetic communication skills?</a:t>
            </a:r>
          </a:p>
        </p:txBody>
      </p:sp>
      <p:sp>
        <p:nvSpPr>
          <p:cNvPr id="4" name="Text Placeholder 3">
            <a:extLst>
              <a:ext uri="{FF2B5EF4-FFF2-40B4-BE49-F238E27FC236}">
                <a16:creationId xmlns:a16="http://schemas.microsoft.com/office/drawing/2014/main" id="{04DE2704-3375-4B10-8553-4A41D2C8329F}"/>
              </a:ext>
            </a:extLst>
          </p:cNvPr>
          <p:cNvSpPr>
            <a:spLocks noGrp="1"/>
          </p:cNvSpPr>
          <p:nvPr>
            <p:ph type="body" sz="quarter" idx="16"/>
          </p:nvPr>
        </p:nvSpPr>
        <p:spPr>
          <a:xfrm>
            <a:off x="618461" y="1252885"/>
            <a:ext cx="10450032" cy="1371329"/>
          </a:xfrm>
        </p:spPr>
        <p:txBody>
          <a:bodyPr>
            <a:normAutofit fontScale="25000" lnSpcReduction="20000"/>
          </a:bodyPr>
          <a:lstStyle/>
          <a:p>
            <a:pPr>
              <a:lnSpc>
                <a:spcPct val="150000"/>
              </a:lnSpc>
            </a:pP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Empathetic communication entails both accepting and </a:t>
            </a:r>
            <a:r>
              <a:rPr lang="en-US" sz="6400" dirty="0">
                <a:solidFill>
                  <a:srgbClr val="000000"/>
                </a:solidFill>
                <a:latin typeface="Josefin Sans" pitchFamily="2" charset="0"/>
                <a:ea typeface="Calibri" panose="020F0502020204030204" pitchFamily="34" charset="0"/>
                <a:cs typeface="Calibri" panose="020F0502020204030204" pitchFamily="34" charset="0"/>
              </a:rPr>
              <a:t>enabling</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 different perspectives and emotions </a:t>
            </a:r>
            <a:r>
              <a:rPr lang="en-US" sz="6400" dirty="0">
                <a:solidFill>
                  <a:srgbClr val="000000"/>
                </a:solidFill>
                <a:latin typeface="Josefin Sans" pitchFamily="2" charset="0"/>
                <a:ea typeface="Calibri" panose="020F0502020204030204" pitchFamily="34" charset="0"/>
                <a:cs typeface="Calibri" panose="020F0502020204030204" pitchFamily="34" charset="0"/>
              </a:rPr>
              <a:t>from</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 others. </a:t>
            </a:r>
            <a:r>
              <a:rPr lang="en-US" sz="6400" dirty="0">
                <a:solidFill>
                  <a:srgbClr val="000000"/>
                </a:solidFill>
                <a:latin typeface="Josefin Sans" pitchFamily="2" charset="0"/>
                <a:ea typeface="Calibri" panose="020F0502020204030204" pitchFamily="34" charset="0"/>
                <a:cs typeface="Calibri" panose="020F0502020204030204" pitchFamily="34" charset="0"/>
              </a:rPr>
              <a:t>This</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 ability to share perspectives and emotions will assist in the provision of encouragement and support. Empathetic </a:t>
            </a:r>
            <a:r>
              <a:rPr lang="en-US" sz="6400" dirty="0">
                <a:solidFill>
                  <a:srgbClr val="000000"/>
                </a:solidFill>
                <a:latin typeface="Josefin Sans" pitchFamily="2" charset="0"/>
                <a:ea typeface="Calibri" panose="020F0502020204030204" pitchFamily="34" charset="0"/>
                <a:cs typeface="Calibri" panose="020F0502020204030204" pitchFamily="34" charset="0"/>
              </a:rPr>
              <a:t>communication includes the</a:t>
            </a:r>
            <a:r>
              <a:rPr lang="en-US" sz="6400" dirty="0">
                <a:solidFill>
                  <a:srgbClr val="000000"/>
                </a:solidFill>
                <a:effectLst/>
                <a:latin typeface="Josefin Sans" pitchFamily="2" charset="0"/>
                <a:ea typeface="Calibri" panose="020F0502020204030204" pitchFamily="34" charset="0"/>
                <a:cs typeface="Calibri" panose="020F0502020204030204" pitchFamily="34" charset="0"/>
              </a:rPr>
              <a:t> process of active listening in order to comprehend the emotional responses of the person with whom you have been </a:t>
            </a:r>
            <a:r>
              <a:rPr lang="en-US" sz="6400" dirty="0">
                <a:solidFill>
                  <a:srgbClr val="000000"/>
                </a:solidFill>
                <a:latin typeface="Josefin Sans" pitchFamily="2" charset="0"/>
                <a:ea typeface="Calibri" panose="020F0502020204030204" pitchFamily="34" charset="0"/>
                <a:cs typeface="Calibri" panose="020F0502020204030204" pitchFamily="34" charset="0"/>
              </a:rPr>
              <a:t>conversing</a:t>
            </a: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8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5" name="TextBox 4">
            <a:extLst>
              <a:ext uri="{FF2B5EF4-FFF2-40B4-BE49-F238E27FC236}">
                <a16:creationId xmlns:a16="http://schemas.microsoft.com/office/drawing/2014/main" id="{CD314292-BA7F-4E79-A30B-5B10A65D7452}"/>
              </a:ext>
            </a:extLst>
          </p:cNvPr>
          <p:cNvSpPr txBox="1"/>
          <p:nvPr/>
        </p:nvSpPr>
        <p:spPr>
          <a:xfrm>
            <a:off x="618462" y="2991808"/>
            <a:ext cx="9140135" cy="3170099"/>
          </a:xfrm>
          <a:prstGeom prst="rect">
            <a:avLst/>
          </a:prstGeom>
          <a:noFill/>
        </p:spPr>
        <p:txBody>
          <a:bodyPr wrap="square" rtlCol="0">
            <a:spAutoFit/>
          </a:bodyPr>
          <a:lstStyle/>
          <a:p>
            <a:pPr algn="just">
              <a:spcAft>
                <a:spcPts val="800"/>
              </a:spcAft>
            </a:pPr>
            <a:r>
              <a:rPr lang="en-US" b="1" dirty="0">
                <a:solidFill>
                  <a:srgbClr val="FFC652"/>
                </a:solidFill>
                <a:effectLst/>
                <a:latin typeface="Josefin Sans" pitchFamily="2" charset="0"/>
                <a:ea typeface="Calibri" panose="020F0502020204030204" pitchFamily="34" charset="0"/>
                <a:cs typeface="Calibri" panose="020F0502020204030204" pitchFamily="34" charset="0"/>
              </a:rPr>
              <a:t>It is said that there are 6 steps necessary to advance your communication skills:</a:t>
            </a:r>
            <a:endParaRPr lang="en-US" b="1" dirty="0">
              <a:solidFill>
                <a:srgbClr val="FFC652"/>
              </a:solidFill>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Determine your relationship value.</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Alignment.</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Objective.</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Understand your emotions.</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Empathize with others.</a:t>
            </a:r>
            <a:endParaRPr lang="en-US" sz="1600" dirty="0">
              <a:effectLst/>
              <a:latin typeface="Josefin Sans" pitchFamily="2" charset="0"/>
              <a:ea typeface="Calibri" panose="020F0502020204030204" pitchFamily="34" charset="0"/>
              <a:cs typeface="Arial" panose="020B0604020202020204" pitchFamily="34" charset="0"/>
            </a:endParaRPr>
          </a:p>
          <a:p>
            <a:pPr marL="342900" lvl="0" indent="-342900" algn="just">
              <a:lnSpc>
                <a:spcPct val="150000"/>
              </a:lnSpc>
              <a:spcAft>
                <a:spcPts val="800"/>
              </a:spcAft>
              <a:buSzPts val="1000"/>
              <a:buFont typeface="Symbol" panose="05050102010706020507" pitchFamily="18" charset="2"/>
              <a:buChar char=""/>
              <a:tabLst>
                <a:tab pos="457200" algn="l"/>
              </a:tabLs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Control your emotions.</a:t>
            </a:r>
            <a:endParaRPr lang="en-US" sz="1600" dirty="0">
              <a:effectLst/>
              <a:latin typeface="Josefin Sans" pitchFamily="2" charset="0"/>
              <a:ea typeface="Calibri" panose="020F0502020204030204" pitchFamily="34" charset="0"/>
              <a:cs typeface="Arial" panose="020B0604020202020204" pitchFamily="34" charset="0"/>
            </a:endParaRPr>
          </a:p>
        </p:txBody>
      </p:sp>
      <p:pic>
        <p:nvPicPr>
          <p:cNvPr id="7" name="Picture 6" descr="A picture containing text, vector graphics&#10;&#10;Description automatically generated">
            <a:extLst>
              <a:ext uri="{FF2B5EF4-FFF2-40B4-BE49-F238E27FC236}">
                <a16:creationId xmlns:a16="http://schemas.microsoft.com/office/drawing/2014/main" id="{262FEFA4-3917-511E-B95C-15341CB2011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04550" y="2898903"/>
            <a:ext cx="3398795" cy="3821076"/>
          </a:xfrm>
          <a:prstGeom prst="rect">
            <a:avLst/>
          </a:prstGeom>
        </p:spPr>
      </p:pic>
    </p:spTree>
    <p:extLst>
      <p:ext uri="{BB962C8B-B14F-4D97-AF65-F5344CB8AC3E}">
        <p14:creationId xmlns:p14="http://schemas.microsoft.com/office/powerpoint/2010/main" val="545233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a:xfrm>
            <a:off x="-14044" y="0"/>
            <a:ext cx="12206044" cy="701995"/>
          </a:xfrm>
        </p:spPr>
        <p:txBody>
          <a:bodyPr/>
          <a:lstStyle/>
          <a:p>
            <a:r>
              <a:rPr lang="en-US" sz="3600" dirty="0"/>
              <a:t>To UNDERPIN the 6 steps to advance effective communication </a:t>
            </a:r>
          </a:p>
          <a:p>
            <a:r>
              <a:rPr lang="en-US" sz="3600" dirty="0"/>
              <a:t>there are 6 pillars of effective communication</a:t>
            </a: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r>
              <a:rPr lang="en-US" dirty="0"/>
              <a:t>	</a:t>
            </a:r>
          </a:p>
          <a:p>
            <a:r>
              <a:rPr lang="en-US" dirty="0"/>
              <a:t>assertiveness</a:t>
            </a:r>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endParaRPr lang="en-US" dirty="0"/>
          </a:p>
          <a:p>
            <a:r>
              <a:rPr lang="en-US" dirty="0"/>
              <a:t>Authenticity</a:t>
            </a:r>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37009" y="2005307"/>
            <a:ext cx="1604905" cy="930105"/>
          </a:xfrm>
        </p:spPr>
        <p:txBody>
          <a:bodyPr/>
          <a:lstStyle/>
          <a:p>
            <a:endParaRPr lang="en-US" sz="1050" dirty="0"/>
          </a:p>
          <a:p>
            <a:r>
              <a:rPr lang="en-US" dirty="0"/>
              <a:t>Open mindedness</a:t>
            </a:r>
          </a:p>
          <a:p>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662507" y="4199542"/>
            <a:ext cx="1952626" cy="930105"/>
          </a:xfrm>
        </p:spPr>
        <p:txBody>
          <a:bodyPr/>
          <a:lstStyle/>
          <a:p>
            <a:endParaRPr lang="en-US" dirty="0"/>
          </a:p>
          <a:p>
            <a:r>
              <a:rPr lang="en-US" dirty="0"/>
              <a:t>Empathy</a:t>
            </a:r>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endParaRPr lang="en-US" dirty="0"/>
          </a:p>
          <a:p>
            <a:r>
              <a:rPr lang="en-US" dirty="0"/>
              <a:t>clarity</a:t>
            </a:r>
          </a:p>
          <a:p>
            <a:endParaRPr lang="en-US"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endParaRPr lang="en-US" dirty="0"/>
          </a:p>
          <a:p>
            <a:r>
              <a:rPr lang="en-US" dirty="0"/>
              <a:t>Active listening</a:t>
            </a:r>
          </a:p>
          <a:p>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a:xfrm>
            <a:off x="8191994" y="4061686"/>
            <a:ext cx="584381" cy="930105"/>
          </a:xfrm>
        </p:spPr>
        <p:txBody>
          <a:bodyPr/>
          <a:lstStyle/>
          <a:p>
            <a:r>
              <a:rPr lang="en-US" dirty="0">
                <a:solidFill>
                  <a:srgbClr val="FFC652"/>
                </a:solidFill>
              </a:rPr>
              <a:t>6</a:t>
            </a:r>
          </a:p>
        </p:txBody>
      </p:sp>
    </p:spTree>
    <p:extLst>
      <p:ext uri="{BB962C8B-B14F-4D97-AF65-F5344CB8AC3E}">
        <p14:creationId xmlns:p14="http://schemas.microsoft.com/office/powerpoint/2010/main" val="26704981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p:txBody>
          <a:bodyPr/>
          <a:lstStyle/>
          <a:p>
            <a:r>
              <a:rPr lang="en-US" sz="4000"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The development of these skills will take place through the following steps:</a:t>
            </a:r>
            <a:endParaRPr lang="en-US" sz="4000"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p:txBody>
          <a:bodyPr/>
          <a:lstStyle/>
          <a:p>
            <a:r>
              <a:rPr lang="en-US" dirty="0"/>
              <a:t>Step 01</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p:txBody>
          <a:bodyPr/>
          <a:lstStyle/>
          <a:p>
            <a:r>
              <a:rPr lang="en-US" dirty="0"/>
              <a:t>Step 02</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p:txBody>
          <a:bodyPr/>
          <a:lstStyle/>
          <a:p>
            <a:r>
              <a:rPr lang="en-US" dirty="0"/>
              <a:t>Step 03</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p:txBody>
          <a:bodyPr/>
          <a:lstStyle/>
          <a:p>
            <a:r>
              <a:rPr lang="en-US" dirty="0"/>
              <a:t>Step 04</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p:txBody>
          <a:bodyPr/>
          <a:lstStyle/>
          <a:p>
            <a:r>
              <a:rPr lang="en-US" dirty="0"/>
              <a:t>Step 05</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p:txBody>
          <a:bodyPr/>
          <a:lstStyle/>
          <a:p>
            <a:r>
              <a:rPr lang="en-US" dirty="0"/>
              <a:t>Step 06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p:txBody>
          <a:bodyPr/>
          <a:lstStyle/>
          <a:p>
            <a:r>
              <a:rPr lang="en-US" dirty="0"/>
              <a:t>Step 07</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284813" y="5520979"/>
            <a:ext cx="1873443" cy="1224595"/>
          </a:xfrm>
        </p:spPr>
        <p:txBody>
          <a:bodyPr/>
          <a:lstStyle/>
          <a:p>
            <a:pPr algn="l"/>
            <a:r>
              <a:rPr lang="en-US" sz="1400" dirty="0">
                <a:solidFill>
                  <a:srgbClr val="FFC652"/>
                </a:solidFill>
                <a:latin typeface="Josefin Sans" pitchFamily="2" charset="0"/>
              </a:rPr>
              <a:t>Trainer remains detached from the situation thereby increasing available attention &amp; focus</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231349" y="5526338"/>
            <a:ext cx="1238531" cy="1219236"/>
          </a:xfrm>
        </p:spPr>
        <p:txBody>
          <a:bodyPr/>
          <a:lstStyle/>
          <a:p>
            <a:r>
              <a:rPr lang="en-US" sz="1400" dirty="0">
                <a:solidFill>
                  <a:srgbClr val="51A9BA"/>
                </a:solidFill>
                <a:latin typeface="Josefin Sans" pitchFamily="2" charset="0"/>
              </a:rPr>
              <a:t>Openness to words, thoughts, feelings &amp; emotions of others </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886617" y="5526338"/>
            <a:ext cx="1441165" cy="1219236"/>
          </a:xfrm>
        </p:spPr>
        <p:txBody>
          <a:bodyPr/>
          <a:lstStyle/>
          <a:p>
            <a:r>
              <a:rPr lang="en-US" sz="1400" dirty="0">
                <a:solidFill>
                  <a:srgbClr val="F3BDB7"/>
                </a:solidFill>
                <a:latin typeface="Josefin Sans" pitchFamily="2" charset="0"/>
              </a:rPr>
              <a:t>Don’t rush to quick situation assessments, allow time for understanding</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44107" y="5541328"/>
            <a:ext cx="1320113" cy="940215"/>
          </a:xfrm>
        </p:spPr>
        <p:txBody>
          <a:bodyPr/>
          <a:lstStyle/>
          <a:p>
            <a:r>
              <a:rPr lang="en-US" sz="1400" dirty="0">
                <a:solidFill>
                  <a:srgbClr val="FFC652"/>
                </a:solidFill>
                <a:latin typeface="Josefin Sans" pitchFamily="2" charset="0"/>
              </a:rPr>
              <a:t>Active participation &amp; listening are essential for success</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080545" y="5595206"/>
            <a:ext cx="1608003" cy="1112442"/>
          </a:xfrm>
        </p:spPr>
        <p:txBody>
          <a:bodyPr/>
          <a:lstStyle/>
          <a:p>
            <a:r>
              <a:rPr lang="en-US" sz="1400" dirty="0">
                <a:solidFill>
                  <a:srgbClr val="51A9BA"/>
                </a:solidFill>
                <a:latin typeface="Josefin Sans" pitchFamily="2" charset="0"/>
              </a:rPr>
              <a:t>Put yourself “in the shoes of the speaker”, paraphrase to ensure clarity</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6194" y="5582364"/>
            <a:ext cx="1660024" cy="1219236"/>
          </a:xfrm>
        </p:spPr>
        <p:txBody>
          <a:bodyPr/>
          <a:lstStyle/>
          <a:p>
            <a:r>
              <a:rPr lang="en-US" sz="1200" dirty="0">
                <a:solidFill>
                  <a:srgbClr val="F3BDB7"/>
                </a:solidFill>
                <a:latin typeface="Josefin Sans" pitchFamily="2" charset="0"/>
              </a:rPr>
              <a:t>Importance of non-verbal communication skills- expressions, eye contact, tone, touch &amp; gestures</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430522" y="5605611"/>
            <a:ext cx="1577670" cy="1102037"/>
          </a:xfrm>
        </p:spPr>
        <p:txBody>
          <a:bodyPr/>
          <a:lstStyle/>
          <a:p>
            <a:r>
              <a:rPr lang="en-US" sz="1400" dirty="0">
                <a:solidFill>
                  <a:srgbClr val="FFC652"/>
                </a:solidFill>
                <a:latin typeface="Josefin Sans" pitchFamily="2" charset="0"/>
              </a:rPr>
              <a:t>Ability to process and analyze conversational data to avoid assumptions</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2" name="TextBox 1">
            <a:extLst>
              <a:ext uri="{FF2B5EF4-FFF2-40B4-BE49-F238E27FC236}">
                <a16:creationId xmlns:a16="http://schemas.microsoft.com/office/drawing/2014/main" id="{7949603E-128C-11DA-DB77-834A31145944}"/>
              </a:ext>
            </a:extLst>
          </p:cNvPr>
          <p:cNvSpPr txBox="1"/>
          <p:nvPr/>
        </p:nvSpPr>
        <p:spPr>
          <a:xfrm>
            <a:off x="2757489" y="1229193"/>
            <a:ext cx="7360872" cy="400110"/>
          </a:xfrm>
          <a:prstGeom prst="rect">
            <a:avLst/>
          </a:prstGeom>
          <a:noFill/>
        </p:spPr>
        <p:txBody>
          <a:bodyPr wrap="square" rtlCol="0">
            <a:spAutoFit/>
          </a:bodyPr>
          <a:lstStyle/>
          <a:p>
            <a:r>
              <a:rPr lang="en-GB" sz="2000" dirty="0">
                <a:solidFill>
                  <a:srgbClr val="51A9BA"/>
                </a:solidFill>
                <a:latin typeface="Josefin Sans" pitchFamily="2" charset="0"/>
              </a:rPr>
              <a:t>Please remember time &amp; patience is required at each step</a:t>
            </a:r>
          </a:p>
        </p:txBody>
      </p:sp>
      <p:sp>
        <p:nvSpPr>
          <p:cNvPr id="3" name="TextBox 2">
            <a:extLst>
              <a:ext uri="{FF2B5EF4-FFF2-40B4-BE49-F238E27FC236}">
                <a16:creationId xmlns:a16="http://schemas.microsoft.com/office/drawing/2014/main" id="{1D2633E2-EEF5-8C72-A7F8-E89CDEEE71A1}"/>
              </a:ext>
            </a:extLst>
          </p:cNvPr>
          <p:cNvSpPr txBox="1"/>
          <p:nvPr/>
        </p:nvSpPr>
        <p:spPr>
          <a:xfrm>
            <a:off x="10118360" y="1502189"/>
            <a:ext cx="1714629" cy="1200329"/>
          </a:xfrm>
          <a:prstGeom prst="rect">
            <a:avLst/>
          </a:prstGeom>
          <a:noFill/>
        </p:spPr>
        <p:txBody>
          <a:bodyPr wrap="square" rtlCol="0">
            <a:spAutoFit/>
          </a:bodyPr>
          <a:lstStyle/>
          <a:p>
            <a:r>
              <a:rPr lang="en-GB" dirty="0">
                <a:solidFill>
                  <a:srgbClr val="FFC652"/>
                </a:solidFill>
                <a:latin typeface="Josefin Sans" pitchFamily="2" charset="0"/>
              </a:rPr>
              <a:t>Possibly the most important step of all</a:t>
            </a:r>
          </a:p>
        </p:txBody>
      </p:sp>
    </p:spTree>
    <p:extLst>
      <p:ext uri="{BB962C8B-B14F-4D97-AF65-F5344CB8AC3E}">
        <p14:creationId xmlns:p14="http://schemas.microsoft.com/office/powerpoint/2010/main" val="409611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9D26ED3-01F7-4AB4-B348-022049095FE0}"/>
              </a:ext>
            </a:extLst>
          </p:cNvPr>
          <p:cNvSpPr>
            <a:spLocks noGrp="1"/>
          </p:cNvSpPr>
          <p:nvPr>
            <p:ph type="body" sz="quarter" idx="17"/>
          </p:nvPr>
        </p:nvSpPr>
        <p:spPr>
          <a:xfrm>
            <a:off x="618460" y="518339"/>
            <a:ext cx="10896599" cy="863893"/>
          </a:xfrm>
        </p:spPr>
        <p:txBody>
          <a:bodyPr>
            <a:normAutofit/>
          </a:bodyPr>
          <a:lstStyle/>
          <a:p>
            <a:pPr algn="ctr"/>
            <a:r>
              <a:rPr lang="en-US" sz="2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3. What is the role and meaning of empathy in health and social care professions for the therapeutic journey of the health care user?</a:t>
            </a:r>
          </a:p>
          <a:p>
            <a:endParaRPr lang="en-US" dirty="0"/>
          </a:p>
        </p:txBody>
      </p:sp>
      <p:sp>
        <p:nvSpPr>
          <p:cNvPr id="4" name="TextBox 3">
            <a:extLst>
              <a:ext uri="{FF2B5EF4-FFF2-40B4-BE49-F238E27FC236}">
                <a16:creationId xmlns:a16="http://schemas.microsoft.com/office/drawing/2014/main" id="{8927F43C-99FD-4CED-AAFC-713C15C2F586}"/>
              </a:ext>
            </a:extLst>
          </p:cNvPr>
          <p:cNvSpPr txBox="1"/>
          <p:nvPr/>
        </p:nvSpPr>
        <p:spPr>
          <a:xfrm>
            <a:off x="531628" y="1382233"/>
            <a:ext cx="10983432" cy="5699381"/>
          </a:xfrm>
          <a:prstGeom prst="rect">
            <a:avLst/>
          </a:prstGeom>
          <a:noFill/>
        </p:spPr>
        <p:txBody>
          <a:bodyPr wrap="square" rtlCol="0">
            <a:spAutoFit/>
          </a:bodyPr>
          <a:lstStyle/>
          <a:p>
            <a:pPr algn="just">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The most important ability for a health professional has been described as communication skills. Efficient communication is dependent on the therapist being confident that they have truly heard and recorded the needs of the health care user in order to provide personalized care. It is critical to understand people's feelings, opinions, and experiences in order to assess their true needs and provide tailored services. Reaching that goal necessitates the development of empathetic skills. Studies conducted on various groups of patients with various health problems yielded positive results in terms of their health progress </a:t>
            </a:r>
            <a:r>
              <a:rPr lang="en-US" sz="1600" i="1" dirty="0">
                <a:solidFill>
                  <a:srgbClr val="000000"/>
                </a:solidFill>
                <a:effectLst/>
                <a:latin typeface="Josefin Sans" pitchFamily="2" charset="0"/>
                <a:ea typeface="Calibri" panose="020F0502020204030204" pitchFamily="34" charset="0"/>
                <a:cs typeface="Calibri" panose="020F0502020204030204" pitchFamily="34" charset="0"/>
              </a:rPr>
              <a:t>(</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Lim </a:t>
            </a:r>
            <a:r>
              <a:rPr lang="en-US" sz="1600" dirty="0">
                <a:solidFill>
                  <a:srgbClr val="000000"/>
                </a:solidFill>
                <a:latin typeface="Josefin Sans" pitchFamily="2" charset="0"/>
                <a:ea typeface="Calibri" panose="020F0502020204030204" pitchFamily="34" charset="0"/>
                <a:cs typeface="Calibri" panose="020F0502020204030204" pitchFamily="34" charset="0"/>
              </a:rPr>
              <a:t>et al- </a:t>
            </a:r>
            <a:r>
              <a:rPr lang="en-US" sz="1600" i="1" dirty="0">
                <a:solidFill>
                  <a:srgbClr val="000000"/>
                </a:solidFill>
                <a:effectLst/>
                <a:latin typeface="Josefin Sans" pitchFamily="2" charset="0"/>
                <a:ea typeface="Calibri" panose="020F0502020204030204" pitchFamily="34" charset="0"/>
                <a:cs typeface="Calibri" panose="020F0502020204030204" pitchFamily="34" charset="0"/>
              </a:rPr>
              <a:t>‘</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Being-in-role’</a:t>
            </a:r>
            <a:r>
              <a:rPr lang="en-US" sz="1600" i="1" dirty="0">
                <a:solidFill>
                  <a:srgbClr val="000000"/>
                </a:solidFill>
                <a:effectLst/>
                <a:latin typeface="Josefin Sans" pitchFamily="2" charset="0"/>
                <a:ea typeface="Calibri" panose="020F0502020204030204" pitchFamily="34" charset="0"/>
                <a:cs typeface="Calibri" panose="020F0502020204030204" pitchFamily="34" charset="0"/>
              </a:rPr>
              <a:t>: ‘A teaching innovation to enhance empathic communication skills in medical students.’’</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sz="16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Empathy is especially important in the field of social care</a:t>
            </a:r>
            <a:r>
              <a:rPr lang="en-US" sz="1600" dirty="0">
                <a:solidFill>
                  <a:srgbClr val="000000"/>
                </a:solidFill>
                <a:latin typeface="Josefin Sans" pitchFamily="2" charset="0"/>
                <a:ea typeface="Calibri" panose="020F0502020204030204" pitchFamily="34" charset="0"/>
                <a:cs typeface="Calibri" panose="020F0502020204030204" pitchFamily="34" charset="0"/>
              </a:rPr>
              <a:t>, </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the social worker's ability to empathize with and understand the users' experiences is critical because empathy is one of the most essential qualities that these experts can use to develop a therapeutic alliance. Users of health care who experience empathy have better outcomes and a higher chance of improvement. Furthermore, social workers with higher levels of empathy work more productively and efficiently in terms of fulfilling their role in social transformation. </a:t>
            </a:r>
            <a:r>
              <a:rPr lang="en-US" sz="1600" dirty="0">
                <a:solidFill>
                  <a:srgbClr val="000000"/>
                </a:solidFill>
                <a:latin typeface="Josefin Sans" pitchFamily="2" charset="0"/>
                <a:ea typeface="Calibri" panose="020F0502020204030204" pitchFamily="34" charset="0"/>
                <a:cs typeface="Calibri" panose="020F0502020204030204" pitchFamily="34" charset="0"/>
              </a:rPr>
              <a:t>E</a:t>
            </a:r>
            <a:r>
              <a:rPr lang="en-US" sz="1600" dirty="0">
                <a:solidFill>
                  <a:srgbClr val="000000"/>
                </a:solidFill>
                <a:effectLst/>
                <a:latin typeface="Josefin Sans" pitchFamily="2" charset="0"/>
                <a:ea typeface="Calibri" panose="020F0502020204030204" pitchFamily="34" charset="0"/>
                <a:cs typeface="Calibri" panose="020F0502020204030204" pitchFamily="34" charset="0"/>
              </a:rPr>
              <a:t>mpathy allows the social worker to trust and respect compassion for their health care users, allowing them to feel safe in expressing their views and issues.</a:t>
            </a:r>
            <a:endParaRPr lang="en-US" sz="1600" dirty="0">
              <a:effectLst/>
              <a:latin typeface="Josefin Sans" pitchFamily="2" charset="0"/>
              <a:ea typeface="Calibri" panose="020F0502020204030204" pitchFamily="34" charset="0"/>
              <a:cs typeface="Arial" panose="020B0604020202020204" pitchFamily="34" charset="0"/>
            </a:endParaRPr>
          </a:p>
          <a:p>
            <a:pPr algn="just">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600"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641310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11392"/>
            <a:ext cx="10512420" cy="4446738"/>
          </a:xfrm>
        </p:spPr>
        <p:txBody>
          <a:bodyPr/>
          <a:lstStyle/>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sz="4000" dirty="0">
                <a:effectLst>
                  <a:outerShdw blurRad="38100" dist="38100" dir="2700000" algn="tl">
                    <a:srgbClr val="000000">
                      <a:alpha val="43137"/>
                    </a:srgbClr>
                  </a:outerShdw>
                </a:effectLst>
              </a:rPr>
              <a:t>Use of empathy in professional relationships</a:t>
            </a:r>
          </a:p>
        </p:txBody>
      </p:sp>
      <p:sp>
        <p:nvSpPr>
          <p:cNvPr id="5" name="TextBox 4">
            <a:extLst>
              <a:ext uri="{FF2B5EF4-FFF2-40B4-BE49-F238E27FC236}">
                <a16:creationId xmlns:a16="http://schemas.microsoft.com/office/drawing/2014/main" id="{9C56E252-6B2D-DF7C-F240-CD9CD71ED53A}"/>
              </a:ext>
            </a:extLst>
          </p:cNvPr>
          <p:cNvSpPr txBox="1"/>
          <p:nvPr/>
        </p:nvSpPr>
        <p:spPr>
          <a:xfrm>
            <a:off x="839790" y="1958344"/>
            <a:ext cx="10512420" cy="3899786"/>
          </a:xfrm>
          <a:prstGeom prst="rect">
            <a:avLst/>
          </a:prstGeom>
          <a:noFill/>
        </p:spPr>
        <p:txBody>
          <a:bodyPr wrap="square">
            <a:spAutoFit/>
          </a:bodyPr>
          <a:lstStyle/>
          <a:p>
            <a:pPr algn="just">
              <a:lnSpc>
                <a:spcPct val="150000"/>
              </a:lnSpc>
              <a:spcAft>
                <a:spcPts val="800"/>
              </a:spcAft>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Empathy between many health care users and specialists has a significant impact on how both groups react, as well as their therapy and general well-being. Empathetic skill development is a critical priority in the learning of different healthcare students and should be motivated. Hands-on educational </a:t>
            </a:r>
            <a:r>
              <a:rPr lang="en-US" sz="1800" dirty="0" err="1">
                <a:solidFill>
                  <a:srgbClr val="000000"/>
                </a:solidFill>
                <a:effectLst/>
                <a:latin typeface="Josefin Sans" pitchFamily="2" charset="0"/>
                <a:ea typeface="Calibri" panose="020F0502020204030204" pitchFamily="34" charset="0"/>
                <a:cs typeface="Calibri" panose="020F0502020204030204" pitchFamily="34" charset="0"/>
              </a:rPr>
              <a:t>programmes</a:t>
            </a: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 that strengthen educators' personal and social skills and allow them to clearly articulate with their patients should be favoured (</a:t>
            </a:r>
            <a:r>
              <a:rPr lang="en-US" sz="1800" i="1" dirty="0">
                <a:solidFill>
                  <a:srgbClr val="000000"/>
                </a:solidFill>
                <a:effectLst/>
                <a:latin typeface="Josefin Sans" pitchFamily="2" charset="0"/>
                <a:ea typeface="Calibri" panose="020F0502020204030204" pitchFamily="34" charset="0"/>
                <a:cs typeface="Calibri" panose="020F0502020204030204" pitchFamily="34" charset="0"/>
              </a:rPr>
              <a:t>Kahrima </a:t>
            </a:r>
            <a:r>
              <a:rPr lang="en-US" i="1" dirty="0">
                <a:solidFill>
                  <a:srgbClr val="000000"/>
                </a:solidFill>
                <a:latin typeface="Josefin Sans" pitchFamily="2" charset="0"/>
                <a:ea typeface="Calibri" panose="020F0502020204030204" pitchFamily="34" charset="0"/>
                <a:cs typeface="Calibri" panose="020F0502020204030204" pitchFamily="34" charset="0"/>
              </a:rPr>
              <a:t>et al-</a:t>
            </a:r>
            <a:r>
              <a:rPr lang="en-US" sz="1800" i="1" dirty="0">
                <a:solidFill>
                  <a:srgbClr val="000000"/>
                </a:solidFill>
                <a:effectLst/>
                <a:latin typeface="Josefin Sans" pitchFamily="2" charset="0"/>
                <a:ea typeface="Calibri" panose="020F0502020204030204" pitchFamily="34" charset="0"/>
                <a:cs typeface="Calibri" panose="020F0502020204030204" pitchFamily="34" charset="0"/>
              </a:rPr>
              <a:t> ‘The effect of empathy training on the empathic skills of nurses.’ </a:t>
            </a: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Iran Red Crescent Med. J. 2016).</a:t>
            </a:r>
            <a:endParaRPr lang="en-US" sz="1800" dirty="0">
              <a:effectLst/>
              <a:latin typeface="Josefin Sans" pitchFamily="2" charset="0"/>
              <a:ea typeface="Calibri" panose="020F0502020204030204" pitchFamily="34" charset="0"/>
              <a:cs typeface="Arial" panose="020B0604020202020204" pitchFamily="34" charset="0"/>
            </a:endParaRPr>
          </a:p>
          <a:p>
            <a:pPr algn="just">
              <a:lnSpc>
                <a:spcPct val="150000"/>
              </a:lnSpc>
              <a:spcAft>
                <a:spcPts val="800"/>
              </a:spcAft>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Furthermore, healthcare providers should be assisted through programs of continuous and personal education for sustainable development, as well as supervision sessions that allow them to develop compassion skills. Political will is required for the funding and inspiration of additional measures.</a:t>
            </a:r>
            <a:endParaRPr lang="en-US" sz="1800" dirty="0">
              <a:effectLst/>
              <a:latin typeface="Josefin Sans" pitchFamily="2" charset="0"/>
              <a:ea typeface="Calibri" panose="020F0502020204030204" pitchFamily="34" charset="0"/>
              <a:cs typeface="Arial" panose="020B0604020202020204" pitchFamily="34" charset="0"/>
            </a:endParaRPr>
          </a:p>
        </p:txBody>
      </p:sp>
      <p:pic>
        <p:nvPicPr>
          <p:cNvPr id="6" name="Picture 5" descr="Icon&#10;&#10;Description automatically generated with low confidence">
            <a:extLst>
              <a:ext uri="{FF2B5EF4-FFF2-40B4-BE49-F238E27FC236}">
                <a16:creationId xmlns:a16="http://schemas.microsoft.com/office/drawing/2014/main" id="{C3AA46D6-0D71-0E2E-9813-E0E51BDA5E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35314" y="4289318"/>
            <a:ext cx="2876450" cy="2568682"/>
          </a:xfrm>
          <a:prstGeom prst="rect">
            <a:avLst/>
          </a:prstGeom>
        </p:spPr>
      </p:pic>
    </p:spTree>
    <p:extLst>
      <p:ext uri="{BB962C8B-B14F-4D97-AF65-F5344CB8AC3E}">
        <p14:creationId xmlns:p14="http://schemas.microsoft.com/office/powerpoint/2010/main" val="9545147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C18F01-5EE3-4B09-AA2B-7EB99470C2C9}"/>
              </a:ext>
            </a:extLst>
          </p:cNvPr>
          <p:cNvSpPr>
            <a:spLocks noGrp="1"/>
          </p:cNvSpPr>
          <p:nvPr>
            <p:ph type="body" sz="quarter" idx="16"/>
          </p:nvPr>
        </p:nvSpPr>
        <p:spPr>
          <a:xfrm>
            <a:off x="469606" y="1064302"/>
            <a:ext cx="10928496" cy="5516379"/>
          </a:xfrm>
        </p:spPr>
        <p:txBody>
          <a:bodyPr>
            <a:normAutofit fontScale="25000" lnSpcReduction="20000"/>
          </a:bodyPr>
          <a:lstStyle/>
          <a:p>
            <a:pPr algn="just">
              <a:lnSpc>
                <a:spcPct val="170000"/>
              </a:lnSpc>
              <a:spcAft>
                <a:spcPts val="800"/>
              </a:spcAft>
            </a:pP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According to a survey health care users and health professionals face a gap in the view of their communication skills</a:t>
            </a:r>
            <a:r>
              <a:rPr lang="en-US" sz="5600" dirty="0">
                <a:solidFill>
                  <a:srgbClr val="202124"/>
                </a:solidFill>
                <a:effectLst/>
                <a:latin typeface="Josefin Sans" pitchFamily="2" charset="0"/>
                <a:ea typeface="Times New Roman" panose="02020603050405020304" pitchFamily="18" charset="0"/>
                <a:cs typeface="Courier New" panose="02070309020205020404" pitchFamily="49" charset="0"/>
              </a:rPr>
              <a:t>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and although empathy is a key element for their work, it is constantly reducing. The most common view on the subject is that health care users believe that professionals do not fully understand the situation that health care users </a:t>
            </a:r>
            <a:r>
              <a:rPr lang="en-US" sz="5600" dirty="0">
                <a:solidFill>
                  <a:srgbClr val="000000"/>
                </a:solidFill>
                <a:latin typeface="Josefin Sans" pitchFamily="2" charset="0"/>
                <a:ea typeface="Calibri" panose="020F0502020204030204" pitchFamily="34" charset="0"/>
                <a:cs typeface="Calibri" panose="020F0502020204030204" pitchFamily="34" charset="0"/>
              </a:rPr>
              <a:t>are in</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Research into the empathy show that it is optimized in the early years of training and workplace activity but, empathy reduces the longer the professionals are active within health care settings.</a:t>
            </a:r>
          </a:p>
          <a:p>
            <a:pPr algn="just">
              <a:lnSpc>
                <a:spcPct val="170000"/>
              </a:lnSpc>
              <a:spcAft>
                <a:spcPts val="800"/>
              </a:spcAft>
            </a:pP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Empathy exists on different levels. More specifically, there are different assessment scales for professionals and patient-users. For the quantitative measurement of empathy, the most popular tool used </a:t>
            </a:r>
            <a:r>
              <a:rPr lang="en-US" sz="5600" dirty="0">
                <a:solidFill>
                  <a:srgbClr val="000000"/>
                </a:solidFill>
                <a:latin typeface="Josefin Sans" pitchFamily="2" charset="0"/>
                <a:ea typeface="Calibri" panose="020F0502020204030204" pitchFamily="34" charset="0"/>
                <a:cs typeface="Calibri" panose="020F0502020204030204" pitchFamily="34" charset="0"/>
              </a:rPr>
              <a:t>is</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the Jefferson Scale of Empathy (Hojat et al- ‘</a:t>
            </a:r>
            <a:r>
              <a:rPr lang="en-US" sz="5600" i="1" dirty="0">
                <a:solidFill>
                  <a:srgbClr val="000000"/>
                </a:solidFill>
                <a:effectLst/>
                <a:latin typeface="Josefin Sans" pitchFamily="2" charset="0"/>
                <a:ea typeface="Calibri" panose="020F0502020204030204" pitchFamily="34" charset="0"/>
                <a:cs typeface="Calibri" panose="020F0502020204030204" pitchFamily="34" charset="0"/>
              </a:rPr>
              <a:t>The Jefferson scale of physician empathy: development and preliminary psychometric data.’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Edu. Psychol. Meas. 2001). The tool was first used with medical students and then extended to health professionals and their students. It </a:t>
            </a:r>
            <a:r>
              <a:rPr lang="en-US" sz="5600" dirty="0">
                <a:solidFill>
                  <a:srgbClr val="000000"/>
                </a:solidFill>
                <a:latin typeface="Josefin Sans" pitchFamily="2" charset="0"/>
                <a:ea typeface="Calibri" panose="020F0502020204030204" pitchFamily="34" charset="0"/>
                <a:cs typeface="Calibri" panose="020F0502020204030204" pitchFamily="34" charset="0"/>
              </a:rPr>
              <a:t>has proved to be</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valid and reliable when tested by physicians and other health professionals</a:t>
            </a:r>
            <a:r>
              <a:rPr lang="en-US" sz="5600" dirty="0">
                <a:solidFill>
                  <a:srgbClr val="000000"/>
                </a:solidFill>
                <a:latin typeface="Josefin Sans" pitchFamily="2" charset="0"/>
                <a:ea typeface="Calibri" panose="020F0502020204030204" pitchFamily="34" charset="0"/>
                <a:cs typeface="Calibri" panose="020F0502020204030204" pitchFamily="34" charset="0"/>
              </a:rPr>
              <a:t>.</a:t>
            </a:r>
            <a:endParaRPr lang="en-US"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gn="just">
              <a:lnSpc>
                <a:spcPct val="170000"/>
              </a:lnSpc>
              <a:spcAft>
                <a:spcPts val="800"/>
              </a:spcAft>
            </a:pP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The specific scale includes between 20-41 questions </a:t>
            </a:r>
            <a:r>
              <a:rPr lang="en-US" sz="5600" dirty="0">
                <a:solidFill>
                  <a:srgbClr val="000000"/>
                </a:solidFill>
                <a:latin typeface="Josefin Sans" pitchFamily="2" charset="0"/>
                <a:ea typeface="Calibri" panose="020F0502020204030204" pitchFamily="34" charset="0"/>
                <a:cs typeface="Calibri" panose="020F0502020204030204" pitchFamily="34" charset="0"/>
              </a:rPr>
              <a:t>with accompanying</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scores between </a:t>
            </a:r>
            <a:r>
              <a:rPr lang="en-US" sz="5600" dirty="0">
                <a:solidFill>
                  <a:srgbClr val="000000"/>
                </a:solidFill>
                <a:latin typeface="Josefin Sans" pitchFamily="2" charset="0"/>
                <a:ea typeface="Calibri" panose="020F0502020204030204" pitchFamily="34" charset="0"/>
                <a:cs typeface="Calibri" panose="020F0502020204030204" pitchFamily="34" charset="0"/>
              </a:rPr>
              <a:t>20-140</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5600" dirty="0">
                <a:solidFill>
                  <a:srgbClr val="000000"/>
                </a:solidFill>
                <a:latin typeface="Josefin Sans" pitchFamily="2" charset="0"/>
                <a:ea typeface="Calibri" panose="020F0502020204030204" pitchFamily="34" charset="0"/>
                <a:cs typeface="Calibri" panose="020F0502020204030204" pitchFamily="34" charset="0"/>
              </a:rPr>
              <a:t>T</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he higher the score denotes the greater the empathy of the health professionals and their therapeutic actions (Kliszcz</a:t>
            </a:r>
            <a:r>
              <a:rPr lang="en-US" sz="5600" dirty="0">
                <a:solidFill>
                  <a:srgbClr val="000000"/>
                </a:solidFill>
                <a:latin typeface="Josefin Sans" pitchFamily="2" charset="0"/>
                <a:ea typeface="Calibri" panose="020F0502020204030204" pitchFamily="34" charset="0"/>
                <a:cs typeface="Calibri" panose="020F0502020204030204" pitchFamily="34" charset="0"/>
              </a:rPr>
              <a:t> et al- ‘</a:t>
            </a:r>
            <a:r>
              <a:rPr lang="en-US" sz="5600" i="1" dirty="0">
                <a:solidFill>
                  <a:srgbClr val="000000"/>
                </a:solidFill>
                <a:effectLst/>
                <a:latin typeface="Josefin Sans" pitchFamily="2" charset="0"/>
                <a:ea typeface="Calibri" panose="020F0502020204030204" pitchFamily="34" charset="0"/>
                <a:cs typeface="Calibri" panose="020F0502020204030204" pitchFamily="34" charset="0"/>
              </a:rPr>
              <a:t>A. Empathy in health care providers—validation study of the Polish version of the Jefferson Scale of Empathy’. </a:t>
            </a:r>
            <a:r>
              <a:rPr lang="en-US" sz="5600" dirty="0">
                <a:solidFill>
                  <a:srgbClr val="000000"/>
                </a:solidFill>
                <a:effectLst/>
                <a:latin typeface="Josefin Sans" pitchFamily="2" charset="0"/>
                <a:ea typeface="Calibri" panose="020F0502020204030204" pitchFamily="34" charset="0"/>
                <a:cs typeface="Calibri" panose="020F0502020204030204" pitchFamily="34" charset="0"/>
              </a:rPr>
              <a:t>Adv. Med. Sci. 2006). </a:t>
            </a:r>
            <a:r>
              <a:rPr lang="en-GB" sz="5600" dirty="0">
                <a:solidFill>
                  <a:srgbClr val="000000"/>
                </a:solidFill>
                <a:latin typeface="Josefin Sans" pitchFamily="2" charset="0"/>
                <a:ea typeface="Calibri" panose="020F0502020204030204" pitchFamily="34" charset="0"/>
                <a:cs typeface="Calibri" panose="020F0502020204030204" pitchFamily="34" charset="0"/>
              </a:rPr>
              <a:t>The self-assessment scale has been adapted for use in other settings, such as</a:t>
            </a:r>
            <a:r>
              <a:rPr lang="en-US" sz="5600" dirty="0">
                <a:solidFill>
                  <a:srgbClr val="000000"/>
                </a:solidFill>
                <a:effectLst/>
                <a:latin typeface="Josefin Sans" pitchFamily="2" charset="0"/>
                <a:ea typeface="Calibri" panose="020F0502020204030204" pitchFamily="34" charset="0"/>
              </a:rPr>
              <a:t> social work which uses the Empathy Scale for Social Workers.  The Jefferson Scale takes the form of a</a:t>
            </a:r>
            <a:r>
              <a:rPr lang="en-US" sz="5600" dirty="0">
                <a:solidFill>
                  <a:srgbClr val="000000"/>
                </a:solidFill>
                <a:latin typeface="Josefin Sans" pitchFamily="2" charset="0"/>
                <a:ea typeface="Calibri" panose="020F0502020204030204" pitchFamily="34" charset="0"/>
              </a:rPr>
              <a:t> </a:t>
            </a:r>
            <a:r>
              <a:rPr lang="en-US" sz="5600" dirty="0">
                <a:solidFill>
                  <a:srgbClr val="000000"/>
                </a:solidFill>
                <a:effectLst/>
                <a:latin typeface="Josefin Sans" pitchFamily="2" charset="0"/>
                <a:ea typeface="Calibri" panose="020F0502020204030204" pitchFamily="34" charset="0"/>
              </a:rPr>
              <a:t>questionnaire </a:t>
            </a:r>
            <a:r>
              <a:rPr lang="en-US" sz="5600" dirty="0">
                <a:solidFill>
                  <a:srgbClr val="000000"/>
                </a:solidFill>
                <a:latin typeface="Josefin Sans" pitchFamily="2" charset="0"/>
                <a:ea typeface="Calibri" panose="020F0502020204030204" pitchFamily="34" charset="0"/>
              </a:rPr>
              <a:t>measuring</a:t>
            </a:r>
            <a:r>
              <a:rPr lang="en-US" sz="5600" dirty="0">
                <a:solidFill>
                  <a:srgbClr val="000000"/>
                </a:solidFill>
                <a:effectLst/>
                <a:latin typeface="Josefin Sans" pitchFamily="2" charset="0"/>
                <a:ea typeface="Calibri" panose="020F0502020204030204" pitchFamily="34" charset="0"/>
              </a:rPr>
              <a:t> quantitative indicators and supports decision making for educational or professional needs. </a:t>
            </a:r>
          </a:p>
          <a:p>
            <a:pPr algn="just">
              <a:lnSpc>
                <a:spcPct val="160000"/>
              </a:lnSpc>
              <a:spcAft>
                <a:spcPts val="800"/>
              </a:spcAft>
            </a:pPr>
            <a:r>
              <a:rPr lang="en-US" sz="1600" dirty="0">
                <a:solidFill>
                  <a:schemeClr val="tx1"/>
                </a:solidFill>
                <a:effectLst/>
                <a:latin typeface="Josefin Sans" pitchFamily="2" charset="0"/>
                <a:ea typeface="Calibri" panose="020F0502020204030204" pitchFamily="34" charset="0"/>
              </a:rPr>
              <a:t>(</a:t>
            </a:r>
            <a:r>
              <a:rPr lang="en-US" sz="1600" u="sng" dirty="0">
                <a:solidFill>
                  <a:schemeClr val="tx1"/>
                </a:solidFill>
                <a:effectLst/>
                <a:latin typeface="Josefin Sans" pitchFamily="2"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http://www.jefferson.edu/jmc/crmehc/jse.html</a:t>
            </a:r>
            <a:r>
              <a:rPr lang="en-US" sz="1600" dirty="0">
                <a:solidFill>
                  <a:schemeClr val="tx1"/>
                </a:solidFill>
                <a:effectLst/>
                <a:latin typeface="Josefin Sans" pitchFamily="2" charset="0"/>
                <a:ea typeface="Calibri" panose="020F0502020204030204" pitchFamily="34" charset="0"/>
              </a:rPr>
              <a:t>).</a:t>
            </a:r>
            <a:endParaRPr lang="en-US" sz="1600" dirty="0">
              <a:solidFill>
                <a:schemeClr val="tx1"/>
              </a:solidFill>
              <a:latin typeface="Josefin Sans" pitchFamily="2" charset="0"/>
            </a:endParaRPr>
          </a:p>
          <a:p>
            <a:pPr algn="just">
              <a:lnSpc>
                <a:spcPct val="110000"/>
              </a:lnSpc>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a:p>
            <a:endParaRPr lang="en-US" dirty="0"/>
          </a:p>
        </p:txBody>
      </p:sp>
      <p:sp>
        <p:nvSpPr>
          <p:cNvPr id="3" name="Text Placeholder 2">
            <a:extLst>
              <a:ext uri="{FF2B5EF4-FFF2-40B4-BE49-F238E27FC236}">
                <a16:creationId xmlns:a16="http://schemas.microsoft.com/office/drawing/2014/main" id="{17385CBA-6B23-465B-B53E-9C341B6CDE2F}"/>
              </a:ext>
            </a:extLst>
          </p:cNvPr>
          <p:cNvSpPr>
            <a:spLocks noGrp="1"/>
          </p:cNvSpPr>
          <p:nvPr>
            <p:ph type="body" sz="quarter" idx="17"/>
          </p:nvPr>
        </p:nvSpPr>
        <p:spPr>
          <a:xfrm>
            <a:off x="618461" y="419725"/>
            <a:ext cx="10512420" cy="644577"/>
          </a:xfrm>
        </p:spPr>
        <p:txBody>
          <a:bodyPr/>
          <a:lstStyle/>
          <a:p>
            <a:pPr algn="ctr"/>
            <a:r>
              <a:rPr lang="en-US" sz="3200" b="1"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4. </a:t>
            </a:r>
            <a:r>
              <a:rPr lang="en-US" sz="3600" b="1" dirty="0">
                <a:solidFill>
                  <a:srgbClr val="000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How can we assess the levels of empathy in professionals?</a:t>
            </a:r>
            <a:endParaRPr lang="en-US"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Tree>
    <p:extLst>
      <p:ext uri="{BB962C8B-B14F-4D97-AF65-F5344CB8AC3E}">
        <p14:creationId xmlns:p14="http://schemas.microsoft.com/office/powerpoint/2010/main" val="159922734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828313" y="2028585"/>
            <a:ext cx="7223759" cy="1937971"/>
          </a:xfrm>
        </p:spPr>
        <p:txBody>
          <a:bodyPr>
            <a:normAutofit/>
          </a:bodyPr>
          <a:lstStyle/>
          <a:p>
            <a:pPr algn="ctr"/>
            <a:r>
              <a:rPr lang="en-US" dirty="0"/>
              <a:t>Health Literacy &amp; Wellbeing</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              Topic </a:t>
            </a:r>
            <a:r>
              <a:rPr lang="en-US" dirty="0">
                <a:solidFill>
                  <a:srgbClr val="FFC652"/>
                </a:solidFill>
              </a:rPr>
              <a:t>2</a:t>
            </a:r>
            <a:r>
              <a:rPr lang="en-US" dirty="0"/>
              <a:t> Module </a:t>
            </a:r>
            <a:r>
              <a:rPr lang="en-US" dirty="0">
                <a:solidFill>
                  <a:srgbClr val="FFC652"/>
                </a:solidFill>
              </a:rPr>
              <a:t>4</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0505" y="1303779"/>
            <a:ext cx="4918983" cy="5374189"/>
          </a:xfrm>
          <a:prstGeom prst="rect">
            <a:avLst/>
          </a:prstGeom>
        </p:spPr>
      </p:pic>
    </p:spTree>
    <p:extLst>
      <p:ext uri="{BB962C8B-B14F-4D97-AF65-F5344CB8AC3E}">
        <p14:creationId xmlns:p14="http://schemas.microsoft.com/office/powerpoint/2010/main" val="31431515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0C2C05B-BB3C-D3DF-D3C3-B163CE62E532}"/>
              </a:ext>
            </a:extLst>
          </p:cNvPr>
          <p:cNvSpPr txBox="1"/>
          <p:nvPr/>
        </p:nvSpPr>
        <p:spPr>
          <a:xfrm>
            <a:off x="1169233" y="659567"/>
            <a:ext cx="4347147" cy="5209118"/>
          </a:xfrm>
          <a:prstGeom prst="rect">
            <a:avLst/>
          </a:prstGeom>
          <a:noFill/>
        </p:spPr>
        <p:txBody>
          <a:bodyPr wrap="square" rtlCol="0">
            <a:spAutoFit/>
          </a:bodyPr>
          <a:lstStyle/>
          <a:p>
            <a:pPr>
              <a:lnSpc>
                <a:spcPct val="150000"/>
              </a:lnSpc>
            </a:pPr>
            <a:r>
              <a:rPr lang="en-GB" sz="2800" b="1" dirty="0">
                <a:latin typeface="Josefin Sans" pitchFamily="2" charset="0"/>
              </a:rPr>
              <a:t>“Health Literacy </a:t>
            </a:r>
            <a:r>
              <a:rPr lang="en-GB" sz="2800" dirty="0">
                <a:latin typeface="Josefin Sans" pitchFamily="2" charset="0"/>
              </a:rPr>
              <a:t>is defined as one’s ability to comprehend and utilise the information regarding health care which is needed to enable appropriate decision making.”</a:t>
            </a:r>
          </a:p>
        </p:txBody>
      </p:sp>
      <p:sp>
        <p:nvSpPr>
          <p:cNvPr id="5" name="TextBox 4">
            <a:extLst>
              <a:ext uri="{FF2B5EF4-FFF2-40B4-BE49-F238E27FC236}">
                <a16:creationId xmlns:a16="http://schemas.microsoft.com/office/drawing/2014/main" id="{818D6231-A4E6-1019-EA47-69FD920C9627}"/>
              </a:ext>
            </a:extLst>
          </p:cNvPr>
          <p:cNvSpPr txBox="1"/>
          <p:nvPr/>
        </p:nvSpPr>
        <p:spPr>
          <a:xfrm>
            <a:off x="7270230" y="1573967"/>
            <a:ext cx="2578308" cy="646331"/>
          </a:xfrm>
          <a:prstGeom prst="rect">
            <a:avLst/>
          </a:prstGeom>
          <a:noFill/>
        </p:spPr>
        <p:txBody>
          <a:bodyPr wrap="square" rtlCol="0">
            <a:spAutoFit/>
          </a:bodyPr>
          <a:lstStyle/>
          <a:p>
            <a:r>
              <a:rPr lang="en-GB" sz="3600" dirty="0">
                <a:latin typeface="Josefin Sans" pitchFamily="2" charset="0"/>
              </a:rPr>
              <a:t>    FACT</a:t>
            </a:r>
          </a:p>
        </p:txBody>
      </p:sp>
      <p:sp>
        <p:nvSpPr>
          <p:cNvPr id="6" name="TextBox 5">
            <a:extLst>
              <a:ext uri="{FF2B5EF4-FFF2-40B4-BE49-F238E27FC236}">
                <a16:creationId xmlns:a16="http://schemas.microsoft.com/office/drawing/2014/main" id="{46E37B8D-375B-63E6-4115-A19331AD5447}"/>
              </a:ext>
            </a:extLst>
          </p:cNvPr>
          <p:cNvSpPr txBox="1"/>
          <p:nvPr/>
        </p:nvSpPr>
        <p:spPr>
          <a:xfrm>
            <a:off x="6805534" y="2413416"/>
            <a:ext cx="3267856" cy="3693319"/>
          </a:xfrm>
          <a:prstGeom prst="rect">
            <a:avLst/>
          </a:prstGeom>
          <a:noFill/>
        </p:spPr>
        <p:txBody>
          <a:bodyPr wrap="square" rtlCol="0">
            <a:spAutoFit/>
          </a:bodyPr>
          <a:lstStyle/>
          <a:p>
            <a:pPr algn="ctr"/>
            <a:r>
              <a:rPr lang="en-US" sz="1800" b="0" i="0" dirty="0">
                <a:solidFill>
                  <a:schemeClr val="tx1"/>
                </a:solidFill>
                <a:effectLst/>
                <a:latin typeface="Josefin Sans" pitchFamily="2" charset="0"/>
              </a:rPr>
              <a:t>A study of 2,600 patients conducted in 1995 by two US hospitals found that between</a:t>
            </a:r>
          </a:p>
          <a:p>
            <a:pPr algn="ctr"/>
            <a:endParaRPr lang="en-US" dirty="0">
              <a:latin typeface="Josefin Sans" pitchFamily="2" charset="0"/>
            </a:endParaRPr>
          </a:p>
          <a:p>
            <a:pPr algn="ctr"/>
            <a:r>
              <a:rPr lang="en-US" sz="1800" b="0" i="0" dirty="0">
                <a:solidFill>
                  <a:schemeClr val="tx1"/>
                </a:solidFill>
                <a:effectLst/>
                <a:latin typeface="Josefin Sans" pitchFamily="2" charset="0"/>
              </a:rPr>
              <a:t> 26% and 60% of patients could not understand medication directions, a </a:t>
            </a:r>
          </a:p>
          <a:p>
            <a:pPr algn="ctr"/>
            <a:endParaRPr lang="en-US" dirty="0">
              <a:latin typeface="Josefin Sans" pitchFamily="2" charset="0"/>
            </a:endParaRPr>
          </a:p>
          <a:p>
            <a:pPr algn="ctr"/>
            <a:r>
              <a:rPr lang="en-US" sz="1800" b="0" i="0" dirty="0">
                <a:solidFill>
                  <a:schemeClr val="tx1"/>
                </a:solidFill>
                <a:effectLst/>
                <a:latin typeface="Josefin Sans" pitchFamily="2" charset="0"/>
              </a:rPr>
              <a:t>standard </a:t>
            </a:r>
            <a:r>
              <a:rPr lang="en-US" sz="1800" b="0" i="0" u="none" strike="noStrike" dirty="0">
                <a:solidFill>
                  <a:schemeClr val="tx1"/>
                </a:solidFill>
                <a:effectLst/>
                <a:latin typeface="Josefin Sans" pitchFamily="2" charset="0"/>
              </a:rPr>
              <a:t>informed consent</a:t>
            </a:r>
            <a:r>
              <a:rPr lang="en-US" sz="1800" b="0" i="0" dirty="0">
                <a:solidFill>
                  <a:schemeClr val="tx1"/>
                </a:solidFill>
                <a:effectLst/>
                <a:latin typeface="Josefin Sans" pitchFamily="2" charset="0"/>
              </a:rPr>
              <a:t> form, or materials about scheduling an appointment.</a:t>
            </a:r>
            <a:endParaRPr lang="en-US" sz="1800" b="0" i="0" baseline="30000" dirty="0">
              <a:solidFill>
                <a:schemeClr val="tx1"/>
              </a:solidFill>
              <a:effectLst/>
              <a:latin typeface="Josefin Sans" pitchFamily="2" charset="0"/>
            </a:endParaRPr>
          </a:p>
          <a:p>
            <a:endParaRPr lang="en-GB" dirty="0"/>
          </a:p>
        </p:txBody>
      </p:sp>
      <p:sp>
        <p:nvSpPr>
          <p:cNvPr id="9" name="TextBox 8">
            <a:extLst>
              <a:ext uri="{FF2B5EF4-FFF2-40B4-BE49-F238E27FC236}">
                <a16:creationId xmlns:a16="http://schemas.microsoft.com/office/drawing/2014/main" id="{0FB9DAFA-B443-241B-7F79-24477981FD82}"/>
              </a:ext>
            </a:extLst>
          </p:cNvPr>
          <p:cNvSpPr txBox="1"/>
          <p:nvPr/>
        </p:nvSpPr>
        <p:spPr>
          <a:xfrm>
            <a:off x="457201" y="5898986"/>
            <a:ext cx="6093500" cy="415498"/>
          </a:xfrm>
          <a:prstGeom prst="rect">
            <a:avLst/>
          </a:prstGeom>
          <a:noFill/>
        </p:spPr>
        <p:txBody>
          <a:bodyPr wrap="square">
            <a:spAutoFit/>
          </a:bodyPr>
          <a:lstStyle/>
          <a:p>
            <a:pPr algn="l"/>
            <a:r>
              <a:rPr lang="en-US" sz="1050" i="1" dirty="0">
                <a:solidFill>
                  <a:schemeClr val="tx1"/>
                </a:solidFill>
                <a:effectLst/>
                <a:latin typeface="Josefin Sans" pitchFamily="2" charset="0"/>
              </a:rPr>
              <a:t>(M. V. Williams; et al. (1995). </a:t>
            </a:r>
            <a:r>
              <a:rPr lang="en-US" sz="1050" i="1" strike="noStrike" dirty="0">
                <a:solidFill>
                  <a:schemeClr val="tx1"/>
                </a:solidFill>
                <a:effectLst/>
                <a:latin typeface="Josefin Sans" pitchFamily="2" charset="0"/>
              </a:rPr>
              <a:t>"Inadequate functional health literacy among patients at two public hospitals"</a:t>
            </a:r>
            <a:r>
              <a:rPr lang="en-US" sz="1050" i="1" dirty="0">
                <a:solidFill>
                  <a:schemeClr val="tx1"/>
                </a:solidFill>
                <a:effectLst/>
                <a:latin typeface="Josefin Sans" pitchFamily="2" charset="0"/>
              </a:rPr>
              <a:t>. JAMA. 274 (21): 677 82. Retrieved 2006-06-30.)</a:t>
            </a:r>
            <a:endParaRPr lang="en-US" sz="1050" i="0" dirty="0">
              <a:solidFill>
                <a:schemeClr val="tx1"/>
              </a:solidFill>
              <a:effectLst/>
              <a:latin typeface="Josefin Sans" pitchFamily="2" charset="0"/>
            </a:endParaRPr>
          </a:p>
        </p:txBody>
      </p:sp>
    </p:spTree>
    <p:extLst>
      <p:ext uri="{BB962C8B-B14F-4D97-AF65-F5344CB8AC3E}">
        <p14:creationId xmlns:p14="http://schemas.microsoft.com/office/powerpoint/2010/main" val="418887739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p:txBody>
          <a:bodyPr/>
          <a:lstStyle/>
          <a:p>
            <a:r>
              <a:rPr lang="en-US" dirty="0">
                <a:solidFill>
                  <a:srgbClr val="FFC652"/>
                </a:solidFill>
                <a:effectLst>
                  <a:outerShdw blurRad="38100" dist="38100" dir="2700000" algn="tl">
                    <a:srgbClr val="000000">
                      <a:alpha val="43137"/>
                    </a:srgbClr>
                  </a:outerShdw>
                </a:effectLst>
              </a:rPr>
              <a:t>1.Access</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n-US" dirty="0"/>
              <a:t>Evaluate</a:t>
            </a:r>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n-US" dirty="0"/>
              <a:t>communicate</a:t>
            </a:r>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n-US" dirty="0"/>
              <a:t>comprehend</a:t>
            </a:r>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p:txBody>
          <a:bodyPr/>
          <a:lstStyle/>
          <a:p>
            <a:r>
              <a:rPr lang="en-US" dirty="0"/>
              <a:t>relationships</a:t>
            </a:r>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n-US" dirty="0"/>
              <a:t>partnering</a:t>
            </a:r>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1037527" y="1102251"/>
            <a:ext cx="3405520" cy="785651"/>
          </a:xfrm>
        </p:spPr>
        <p:txBody>
          <a:bodyPr/>
          <a:lstStyle/>
          <a:p>
            <a:r>
              <a:rPr lang="en-US" dirty="0"/>
              <a:t>Ability to access information on health</a:t>
            </a:r>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p:txBody>
          <a:bodyPr/>
          <a:lstStyle/>
          <a:p>
            <a:r>
              <a:rPr lang="en-US" dirty="0">
                <a:solidFill>
                  <a:srgbClr val="FFC652"/>
                </a:solidFill>
                <a:effectLst>
                  <a:outerShdw blurRad="38100" dist="38100" dir="2700000" algn="tl">
                    <a:srgbClr val="000000">
                      <a:alpha val="43137"/>
                    </a:srgbClr>
                  </a:outerShdw>
                </a:effectLst>
              </a:rPr>
              <a:t>2.Evaluate</a:t>
            </a: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1902056" y="3080178"/>
            <a:ext cx="2446719" cy="952176"/>
          </a:xfrm>
        </p:spPr>
        <p:txBody>
          <a:bodyPr/>
          <a:lstStyle/>
          <a:p>
            <a:r>
              <a:rPr lang="en-US" dirty="0"/>
              <a:t>Ability to interpret &amp; evaluate health information</a:t>
            </a:r>
          </a:p>
          <a:p>
            <a:endParaRPr lang="en-US"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p:txBody>
          <a:bodyPr/>
          <a:lstStyle/>
          <a:p>
            <a:r>
              <a:rPr lang="en-US" dirty="0">
                <a:solidFill>
                  <a:srgbClr val="FFC652"/>
                </a:solidFill>
                <a:effectLst>
                  <a:outerShdw blurRad="38100" dist="38100" dir="2700000" algn="tl">
                    <a:srgbClr val="000000">
                      <a:alpha val="43137"/>
                    </a:srgbClr>
                  </a:outerShdw>
                </a:effectLst>
              </a:rPr>
              <a:t>3.communicate</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2068643" y="4977219"/>
            <a:ext cx="2374404" cy="952176"/>
          </a:xfrm>
        </p:spPr>
        <p:txBody>
          <a:bodyPr>
            <a:normAutofit/>
          </a:bodyPr>
          <a:lstStyle/>
          <a:p>
            <a:r>
              <a:rPr lang="en-US" dirty="0"/>
              <a:t>Ability to make informed decisions about health care</a:t>
            </a:r>
          </a:p>
          <a:p>
            <a:endParaRPr lang="en-US"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p:txBody>
          <a:bodyPr/>
          <a:lstStyle/>
          <a:p>
            <a:r>
              <a:rPr lang="en-US" dirty="0">
                <a:solidFill>
                  <a:srgbClr val="FFC652"/>
                </a:solidFill>
                <a:effectLst>
                  <a:outerShdw blurRad="38100" dist="38100" dir="2700000" algn="tl">
                    <a:srgbClr val="000000">
                      <a:alpha val="43137"/>
                    </a:srgbClr>
                  </a:outerShdw>
                </a:effectLst>
              </a:rPr>
              <a:t>4.comprehend</a:t>
            </a: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7748953" y="1121306"/>
            <a:ext cx="2609250" cy="1023267"/>
          </a:xfrm>
        </p:spPr>
        <p:txBody>
          <a:bodyPr>
            <a:normAutofit/>
          </a:bodyPr>
          <a:lstStyle/>
          <a:p>
            <a:r>
              <a:rPr lang="en-US" dirty="0"/>
              <a:t>Ability to derive meaning from health information</a:t>
            </a:r>
          </a:p>
          <a:p>
            <a:endParaRPr lang="en-US" dirty="0"/>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p:txBody>
          <a:bodyPr/>
          <a:lstStyle/>
          <a:p>
            <a:r>
              <a:rPr lang="en-US" dirty="0">
                <a:solidFill>
                  <a:srgbClr val="FFC652"/>
                </a:solidFill>
                <a:effectLst>
                  <a:outerShdw blurRad="38100" dist="38100" dir="2700000" algn="tl">
                    <a:srgbClr val="000000">
                      <a:alpha val="43137"/>
                    </a:srgbClr>
                  </a:outerShdw>
                </a:effectLst>
              </a:rPr>
              <a:t>5.relationships</a:t>
            </a: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7748953" y="3080178"/>
            <a:ext cx="2540991" cy="1023267"/>
          </a:xfrm>
        </p:spPr>
        <p:txBody>
          <a:bodyPr/>
          <a:lstStyle/>
          <a:p>
            <a:r>
              <a:rPr lang="en-US" dirty="0"/>
              <a:t>Respect, values &amp; preferences</a:t>
            </a:r>
          </a:p>
          <a:p>
            <a:endParaRPr lang="en-US" dirty="0"/>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p:txBody>
          <a:bodyPr/>
          <a:lstStyle/>
          <a:p>
            <a:r>
              <a:rPr lang="en-US" dirty="0">
                <a:solidFill>
                  <a:srgbClr val="FFC652"/>
                </a:solidFill>
                <a:effectLst>
                  <a:outerShdw blurRad="38100" dist="38100" dir="2700000" algn="tl">
                    <a:srgbClr val="000000">
                      <a:alpha val="43137"/>
                    </a:srgbClr>
                  </a:outerShdw>
                </a:effectLst>
              </a:rPr>
              <a:t>6.Partnering</a:t>
            </a: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8252326" y="4977219"/>
            <a:ext cx="2037618" cy="785651"/>
          </a:xfrm>
        </p:spPr>
        <p:txBody>
          <a:bodyPr/>
          <a:lstStyle/>
          <a:p>
            <a:r>
              <a:rPr lang="en-US" dirty="0"/>
              <a:t>Peer support in education</a:t>
            </a:r>
          </a:p>
          <a:p>
            <a:endParaRPr lang="en-US" dirty="0"/>
          </a:p>
        </p:txBody>
      </p:sp>
      <p:sp>
        <p:nvSpPr>
          <p:cNvPr id="2" name="TextBox 1">
            <a:extLst>
              <a:ext uri="{FF2B5EF4-FFF2-40B4-BE49-F238E27FC236}">
                <a16:creationId xmlns:a16="http://schemas.microsoft.com/office/drawing/2014/main" id="{1043B9EE-A3B5-1FC6-2A67-BC65E71F9E1F}"/>
              </a:ext>
            </a:extLst>
          </p:cNvPr>
          <p:cNvSpPr txBox="1"/>
          <p:nvPr/>
        </p:nvSpPr>
        <p:spPr>
          <a:xfrm>
            <a:off x="179882" y="314793"/>
            <a:ext cx="1888761" cy="5539978"/>
          </a:xfrm>
          <a:prstGeom prst="rect">
            <a:avLst/>
          </a:prstGeom>
          <a:noFill/>
        </p:spPr>
        <p:txBody>
          <a:bodyPr wrap="square" rtlCol="0">
            <a:spAutoFit/>
          </a:bodyPr>
          <a:lstStyle/>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Personal health literacy refers to an individual's ability to locate, comprehend, and apply information and services to inform health-related decisions and choices about themselves and those around.</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Understanding prescription instructions, doctor's instructions and consent forms, and the ability to navigate the complex healthcare system are all examples of personal health literacy.</a:t>
            </a:r>
            <a:endParaRPr lang="en-US" sz="1400" dirty="0">
              <a:solidFill>
                <a:srgbClr val="51A9BA"/>
              </a:solidFill>
              <a:effectLst/>
              <a:latin typeface="Josefin Sans" pitchFamily="2" charset="0"/>
              <a:ea typeface="Calibri" panose="020F0502020204030204" pitchFamily="34" charset="0"/>
              <a:cs typeface="Arial" panose="020B0604020202020204" pitchFamily="34" charset="0"/>
            </a:endParaRPr>
          </a:p>
          <a:p>
            <a:endParaRPr lang="en-GB" dirty="0"/>
          </a:p>
        </p:txBody>
      </p:sp>
      <p:sp>
        <p:nvSpPr>
          <p:cNvPr id="8" name="TextBox 7">
            <a:extLst>
              <a:ext uri="{FF2B5EF4-FFF2-40B4-BE49-F238E27FC236}">
                <a16:creationId xmlns:a16="http://schemas.microsoft.com/office/drawing/2014/main" id="{E9C62898-36F3-3FBB-14E3-FEBF1F63097E}"/>
              </a:ext>
            </a:extLst>
          </p:cNvPr>
          <p:cNvSpPr txBox="1"/>
          <p:nvPr/>
        </p:nvSpPr>
        <p:spPr>
          <a:xfrm>
            <a:off x="10358203" y="558471"/>
            <a:ext cx="1653915" cy="5539978"/>
          </a:xfrm>
          <a:prstGeom prst="rect">
            <a:avLst/>
          </a:prstGeom>
          <a:noFill/>
        </p:spPr>
        <p:txBody>
          <a:bodyPr wrap="square" rtlCol="0">
            <a:spAutoFit/>
          </a:bodyPr>
          <a:lstStyle/>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Instead of simply understanding health information, emphasize people's ability to use it.</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Concentrate on the capacity to make "notified" rather than "suitable" decisions. </a:t>
            </a:r>
          </a:p>
          <a:p>
            <a:endParaRPr lang="en-US" sz="1400" dirty="0">
              <a:solidFill>
                <a:srgbClr val="51A9BA"/>
              </a:solidFill>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endParaRPr lang="en-US" sz="1400" dirty="0">
              <a:solidFill>
                <a:srgbClr val="51A9BA"/>
              </a:solidFill>
              <a:effectLst/>
              <a:latin typeface="Josefin Sans" pitchFamily="2" charset="0"/>
              <a:ea typeface="Calibri" panose="020F0502020204030204" pitchFamily="34" charset="0"/>
              <a:cs typeface="Calibri" panose="020F0502020204030204" pitchFamily="34" charset="0"/>
            </a:endParaRPr>
          </a:p>
          <a:p>
            <a:r>
              <a:rPr lang="en-US" sz="1400" dirty="0">
                <a:solidFill>
                  <a:srgbClr val="51A9BA"/>
                </a:solidFill>
                <a:effectLst/>
                <a:latin typeface="Josefin Sans" pitchFamily="2" charset="0"/>
                <a:ea typeface="Calibri" panose="020F0502020204030204" pitchFamily="34" charset="0"/>
                <a:cs typeface="Calibri" panose="020F0502020204030204" pitchFamily="34" charset="0"/>
              </a:rPr>
              <a:t>Recognize that it is the responsibility of organisations to identify health literacy.</a:t>
            </a:r>
            <a:endParaRPr lang="en-US" sz="1400" dirty="0">
              <a:solidFill>
                <a:srgbClr val="51A9BA"/>
              </a:solidFill>
              <a:effectLst/>
              <a:latin typeface="Josefin Sans" pitchFamily="2" charset="0"/>
              <a:ea typeface="Calibri" panose="020F0502020204030204" pitchFamily="34" charset="0"/>
              <a:cs typeface="Arial" panose="020B0604020202020204" pitchFamily="34" charset="0"/>
            </a:endParaRPr>
          </a:p>
          <a:p>
            <a:endParaRPr lang="en-GB" dirty="0"/>
          </a:p>
        </p:txBody>
      </p:sp>
      <p:sp>
        <p:nvSpPr>
          <p:cNvPr id="9" name="Text Placeholder 8">
            <a:extLst>
              <a:ext uri="{FF2B5EF4-FFF2-40B4-BE49-F238E27FC236}">
                <a16:creationId xmlns:a16="http://schemas.microsoft.com/office/drawing/2014/main" id="{D96C3A3A-726F-C569-1796-9FF080FAF436}"/>
              </a:ext>
            </a:extLst>
          </p:cNvPr>
          <p:cNvSpPr>
            <a:spLocks noGrp="1"/>
          </p:cNvSpPr>
          <p:nvPr>
            <p:ph type="body" sz="quarter" idx="20"/>
          </p:nvPr>
        </p:nvSpPr>
        <p:spPr/>
        <p:txBody>
          <a:bodyPr/>
          <a:lstStyle/>
          <a:p>
            <a:r>
              <a:rPr lang="en-GB" dirty="0"/>
              <a:t>Access</a:t>
            </a:r>
          </a:p>
        </p:txBody>
      </p:sp>
      <p:sp>
        <p:nvSpPr>
          <p:cNvPr id="10" name="TextBox 9">
            <a:extLst>
              <a:ext uri="{FF2B5EF4-FFF2-40B4-BE49-F238E27FC236}">
                <a16:creationId xmlns:a16="http://schemas.microsoft.com/office/drawing/2014/main" id="{5FE0ACDF-0BA1-BD82-089F-6AE386C499B7}"/>
              </a:ext>
            </a:extLst>
          </p:cNvPr>
          <p:cNvSpPr txBox="1"/>
          <p:nvPr/>
        </p:nvSpPr>
        <p:spPr>
          <a:xfrm>
            <a:off x="1037526" y="5929395"/>
            <a:ext cx="9725411" cy="1169551"/>
          </a:xfrm>
          <a:prstGeom prst="rect">
            <a:avLst/>
          </a:prstGeom>
          <a:noFill/>
        </p:spPr>
        <p:txBody>
          <a:bodyPr wrap="square" rtlCol="0">
            <a:spAutoFit/>
          </a:bodyPr>
          <a:lstStyle/>
          <a:p>
            <a:r>
              <a:rPr lang="en-GB" sz="3200" b="1"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7.Understanding- </a:t>
            </a:r>
            <a:r>
              <a:rPr lang="en-GB" sz="2000" dirty="0">
                <a:latin typeface="Josefin Sans" pitchFamily="2" charset="0"/>
                <a:cs typeface="Amatic SC" panose="00000500000000000000" pitchFamily="2" charset="-79"/>
              </a:rPr>
              <a:t>easy navigation, clear dialogue &amp; technology</a:t>
            </a:r>
          </a:p>
          <a:p>
            <a:endParaRPr lang="en-GB" sz="800" dirty="0">
              <a:latin typeface="Josefin Sans" pitchFamily="2" charset="0"/>
              <a:cs typeface="Amatic SC" panose="00000500000000000000" pitchFamily="2" charset="-79"/>
            </a:endParaRPr>
          </a:p>
          <a:p>
            <a:r>
              <a:rPr lang="en-US" sz="1000" dirty="0">
                <a:effectLst/>
                <a:latin typeface="Josefin Sans" pitchFamily="2" charset="0"/>
                <a:ea typeface="Calibri" panose="020F0502020204030204" pitchFamily="34" charset="0"/>
                <a:cs typeface="Arial" panose="020B0604020202020204" pitchFamily="34" charset="0"/>
              </a:rPr>
              <a:t>(</a:t>
            </a:r>
            <a:r>
              <a:rPr lang="en-US" sz="1000" u="sng" dirty="0">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http://www.institute.nhs.uk/quality_and_service_improvement_ tools/</a:t>
            </a:r>
            <a:r>
              <a:rPr lang="en-US" sz="1000" u="sng" dirty="0" err="1">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quality_and_service_improvement_tools</a:t>
            </a:r>
            <a:r>
              <a:rPr lang="en-US" sz="1000" u="sng" dirty="0">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t>
            </a:r>
            <a:r>
              <a:rPr lang="en-US" sz="1000" u="sng" dirty="0" err="1">
                <a:solidFill>
                  <a:srgbClr val="F33B48"/>
                </a:solidFill>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plan_do_study_act</a:t>
            </a:r>
            <a:r>
              <a:rPr lang="en-US" sz="1000" u="sng" dirty="0">
                <a:effectLst/>
                <a:latin typeface="Josefin Sans" pitchFamily="2"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html#sthash.l4V6VaYd.dpuf</a:t>
            </a:r>
            <a:r>
              <a:rPr lang="en-US" sz="1000" dirty="0">
                <a:effectLst/>
                <a:latin typeface="Josefin Sans" pitchFamily="2" charset="0"/>
                <a:ea typeface="Calibri" panose="020F0502020204030204" pitchFamily="34" charset="0"/>
                <a:cs typeface="Arial" panose="020B0604020202020204" pitchFamily="34" charset="0"/>
              </a:rPr>
              <a:t>)</a:t>
            </a:r>
          </a:p>
          <a:p>
            <a:r>
              <a:rPr lang="en-GB" sz="2000" dirty="0">
                <a:latin typeface="Josefin Sans" pitchFamily="2" charset="0"/>
                <a:cs typeface="Amatic SC" panose="00000500000000000000" pitchFamily="2" charset="-79"/>
              </a:rPr>
              <a:t> </a:t>
            </a:r>
          </a:p>
        </p:txBody>
      </p:sp>
    </p:spTree>
    <p:extLst>
      <p:ext uri="{BB962C8B-B14F-4D97-AF65-F5344CB8AC3E}">
        <p14:creationId xmlns:p14="http://schemas.microsoft.com/office/powerpoint/2010/main" val="123455890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13494" y="376457"/>
            <a:ext cx="12178506" cy="1436750"/>
          </a:xfrm>
        </p:spPr>
        <p:txBody>
          <a:bodyPr/>
          <a:lstStyle/>
          <a:p>
            <a:r>
              <a:rPr lang="en-US" dirty="0">
                <a:effectLst>
                  <a:outerShdw blurRad="38100" dist="38100" dir="2700000" algn="tl">
                    <a:srgbClr val="000000">
                      <a:alpha val="43137"/>
                    </a:srgbClr>
                  </a:outerShdw>
                </a:effectLst>
              </a:rPr>
              <a:t>Factors contributing to Health Literacy</a:t>
            </a:r>
          </a:p>
          <a:p>
            <a:r>
              <a:rPr lang="en-US" sz="1000" b="0" i="1" u="none" strike="noStrike" dirty="0">
                <a:solidFill>
                  <a:schemeClr val="tx1"/>
                </a:solidFill>
                <a:effectLst/>
                <a:latin typeface="Arial" panose="020B0604020202020204" pitchFamily="34" charset="0"/>
              </a:rPr>
              <a:t>("Health Literacy"</a:t>
            </a:r>
            <a:r>
              <a:rPr lang="en-US" sz="1000" b="0" i="1" dirty="0">
                <a:solidFill>
                  <a:schemeClr val="tx1"/>
                </a:solidFill>
                <a:effectLst/>
                <a:latin typeface="Arial" panose="020B0604020202020204" pitchFamily="34" charset="0"/>
              </a:rPr>
              <a:t>. National Institutes of Health (NIH). 2015-05-08. Retrieved 2020-04-30.)</a:t>
            </a:r>
          </a:p>
          <a:p>
            <a:r>
              <a:rPr lang="en-US" sz="1000" b="0" i="1" u="none" strike="noStrike" dirty="0">
                <a:solidFill>
                  <a:schemeClr val="tx1"/>
                </a:solidFill>
                <a:effectLst/>
                <a:latin typeface="Arial" panose="020B0604020202020204" pitchFamily="34" charset="0"/>
              </a:rPr>
              <a:t>("Health Literacy"</a:t>
            </a:r>
            <a:r>
              <a:rPr lang="en-US" sz="1000" b="0" i="1" dirty="0">
                <a:solidFill>
                  <a:schemeClr val="tx1"/>
                </a:solidFill>
                <a:effectLst/>
                <a:latin typeface="Arial" panose="020B0604020202020204" pitchFamily="34" charset="0"/>
              </a:rPr>
              <a:t>. Official web site of the U.S. Health Resources &amp; Services Administration. 2017-03-31. Retrieved 2020-04-30.)</a:t>
            </a:r>
          </a:p>
          <a:p>
            <a:endParaRPr lang="en-US" sz="1000" dirty="0"/>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705603" y="2573337"/>
            <a:ext cx="1179554" cy="756605"/>
          </a:xfrm>
        </p:spPr>
        <p:txBody>
          <a:bodyPr/>
          <a:lstStyle/>
          <a:p>
            <a:r>
              <a:rPr lang="en-US" dirty="0"/>
              <a:t>Factor A </a:t>
            </a: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290327" y="1865524"/>
            <a:ext cx="1179553" cy="952627"/>
          </a:xfrm>
        </p:spPr>
        <p:txBody>
          <a:bodyPr/>
          <a:lstStyle/>
          <a:p>
            <a:r>
              <a:rPr lang="en-US" dirty="0"/>
              <a:t>Factor b</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996033" y="2521658"/>
            <a:ext cx="1179553" cy="756605"/>
          </a:xfrm>
        </p:spPr>
        <p:txBody>
          <a:bodyPr/>
          <a:lstStyle/>
          <a:p>
            <a:r>
              <a:rPr lang="en-US" dirty="0"/>
              <a:t>Factor c</a:t>
            </a: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544107" y="1881882"/>
            <a:ext cx="1179553" cy="756605"/>
          </a:xfrm>
        </p:spPr>
        <p:txBody>
          <a:bodyPr/>
          <a:lstStyle/>
          <a:p>
            <a:r>
              <a:rPr lang="en-US" dirty="0"/>
              <a:t>Factor d</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7106782" y="2583526"/>
            <a:ext cx="1179553" cy="756605"/>
          </a:xfrm>
        </p:spPr>
        <p:txBody>
          <a:bodyPr/>
          <a:lstStyle/>
          <a:p>
            <a:r>
              <a:rPr lang="en-US" dirty="0"/>
              <a:t>Factor e</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a:xfrm>
            <a:off x="8688548" y="1900329"/>
            <a:ext cx="1179553" cy="756605"/>
          </a:xfrm>
        </p:spPr>
        <p:txBody>
          <a:bodyPr/>
          <a:lstStyle/>
          <a:p>
            <a:r>
              <a:rPr lang="en-US" dirty="0"/>
              <a:t>Factor f</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10266218" y="2548235"/>
            <a:ext cx="1220179" cy="756605"/>
          </a:xfrm>
        </p:spPr>
        <p:txBody>
          <a:bodyPr/>
          <a:lstStyle/>
          <a:p>
            <a:r>
              <a:rPr lang="en-US" dirty="0"/>
              <a:t>Factor G</a:t>
            </a: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646923" y="5570257"/>
            <a:ext cx="1447765" cy="756605"/>
          </a:xfrm>
        </p:spPr>
        <p:txBody>
          <a:bodyPr/>
          <a:lstStyle/>
          <a:p>
            <a:r>
              <a:rPr lang="en-US" dirty="0"/>
              <a:t>Level of health education</a:t>
            </a: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2094688" y="5590606"/>
            <a:ext cx="1453730" cy="952627"/>
          </a:xfrm>
        </p:spPr>
        <p:txBody>
          <a:bodyPr/>
          <a:lstStyle/>
          <a:p>
            <a:r>
              <a:rPr lang="en-US" dirty="0"/>
              <a:t>Readability of text</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469880" y="5595965"/>
            <a:ext cx="1705706" cy="947268"/>
          </a:xfrm>
        </p:spPr>
        <p:txBody>
          <a:bodyPr/>
          <a:lstStyle/>
          <a:p>
            <a:r>
              <a:rPr lang="en-US" dirty="0"/>
              <a:t>Person’s current state of health</a:t>
            </a: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175586" y="5584523"/>
            <a:ext cx="1931196" cy="1273477"/>
          </a:xfrm>
        </p:spPr>
        <p:txBody>
          <a:bodyPr/>
          <a:lstStyle/>
          <a:p>
            <a:r>
              <a:rPr lang="en-US" dirty="0"/>
              <a:t>Plain, logical </a:t>
            </a:r>
          </a:p>
          <a:p>
            <a:r>
              <a:rPr lang="en-US" dirty="0"/>
              <a:t>language</a:t>
            </a: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6953731" y="5570256"/>
            <a:ext cx="1858757" cy="756605"/>
          </a:xfrm>
        </p:spPr>
        <p:txBody>
          <a:bodyPr/>
          <a:lstStyle/>
          <a:p>
            <a:r>
              <a:rPr lang="en-US" dirty="0"/>
              <a:t>Cultural appropriateness</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08719" y="5584523"/>
            <a:ext cx="1705706" cy="1130348"/>
          </a:xfrm>
        </p:spPr>
        <p:txBody>
          <a:bodyPr/>
          <a:lstStyle/>
          <a:p>
            <a:r>
              <a:rPr lang="en-US" dirty="0"/>
              <a:t>Use of illustrations</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10266218" y="5584523"/>
            <a:ext cx="1858757" cy="1130348"/>
          </a:xfrm>
        </p:spPr>
        <p:txBody>
          <a:bodyPr/>
          <a:lstStyle/>
          <a:p>
            <a:r>
              <a:rPr lang="en-US" dirty="0"/>
              <a:t>Anxiety can inhibit understanding</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7125" y="3887788"/>
            <a:ext cx="487363" cy="27146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3513" y="3182938"/>
            <a:ext cx="365125" cy="301625"/>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8238" y="3868738"/>
            <a:ext cx="381000" cy="312738"/>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150" y="3117850"/>
            <a:ext cx="377825" cy="42386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3725" y="3830638"/>
            <a:ext cx="242888" cy="419100"/>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7488" y="3224213"/>
            <a:ext cx="377825" cy="217488"/>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4663" y="3841750"/>
            <a:ext cx="349250" cy="350838"/>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46947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D65E86-EF13-A046-BFD3-B9B89E50FA4E}"/>
              </a:ext>
            </a:extLst>
          </p:cNvPr>
          <p:cNvSpPr>
            <a:spLocks noGrp="1"/>
          </p:cNvSpPr>
          <p:nvPr>
            <p:ph type="body" sz="quarter" idx="16"/>
          </p:nvPr>
        </p:nvSpPr>
        <p:spPr>
          <a:xfrm>
            <a:off x="674817" y="1583140"/>
            <a:ext cx="7718578" cy="3624549"/>
          </a:xfrm>
        </p:spPr>
        <p:txBody>
          <a:bodyPr>
            <a:normAutofit fontScale="25000" lnSpcReduction="20000"/>
          </a:bodyPr>
          <a:lstStyle/>
          <a:p>
            <a:pPr>
              <a:lnSpc>
                <a:spcPct val="170000"/>
              </a:lnSpc>
              <a:spcAft>
                <a:spcPts val="800"/>
              </a:spcAft>
            </a:pPr>
            <a:r>
              <a:rPr lang="en-GB" sz="11200" b="1" dirty="0">
                <a:effectLst/>
                <a:latin typeface="Amatic SC" panose="00000500000000000000" pitchFamily="2" charset="-79"/>
                <a:ea typeface="Calibri" panose="020F0502020204030204" pitchFamily="34" charset="0"/>
                <a:cs typeface="Amatic SC" panose="00000500000000000000" pitchFamily="2" charset="-79"/>
              </a:rPr>
              <a:t>What is Social Prescribing?</a:t>
            </a:r>
          </a:p>
          <a:p>
            <a:pPr>
              <a:lnSpc>
                <a:spcPct val="170000"/>
              </a:lnSpc>
              <a:spcAft>
                <a:spcPts val="800"/>
              </a:spcAft>
            </a:pPr>
            <a:r>
              <a:rPr lang="en-GB" sz="9600" b="1" dirty="0">
                <a:effectLst/>
                <a:latin typeface="Amatic SC" panose="00000500000000000000" pitchFamily="2" charset="-79"/>
                <a:ea typeface="Calibri" panose="020F0502020204030204" pitchFamily="34" charset="0"/>
                <a:cs typeface="Amatic SC" panose="00000500000000000000" pitchFamily="2" charset="-79"/>
              </a:rPr>
              <a:t>“</a:t>
            </a:r>
            <a:r>
              <a:rPr lang="en-GB" sz="9600" b="1" i="1" dirty="0">
                <a:latin typeface="Amatic SC" panose="00000500000000000000" pitchFamily="2" charset="-79"/>
                <a:ea typeface="Calibri" panose="020F0502020204030204" pitchFamily="34" charset="0"/>
                <a:cs typeface="Amatic SC" panose="00000500000000000000" pitchFamily="2" charset="-79"/>
              </a:rPr>
              <a:t>Rather than medicating almost the entire adult population, let’s invest our precious resources in societal and lifestyle change, public health, and prevention</a:t>
            </a:r>
            <a:r>
              <a:rPr lang="en-GB" sz="9600" b="1"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a:t>
            </a:r>
          </a:p>
          <a:p>
            <a:pPr>
              <a:lnSpc>
                <a:spcPct val="170000"/>
              </a:lnSpc>
              <a:spcAft>
                <a:spcPts val="800"/>
              </a:spcAft>
            </a:pPr>
            <a:endParaRPr lang="en-GB" sz="8800" b="1" dirty="0">
              <a:latin typeface="Amatic SC" panose="00000500000000000000" pitchFamily="2" charset="-79"/>
              <a:ea typeface="Calibri" panose="020F0502020204030204" pitchFamily="34" charset="0"/>
              <a:cs typeface="Amatic SC" panose="00000500000000000000" pitchFamily="2" charset="-79"/>
            </a:endParaRPr>
          </a:p>
          <a:p>
            <a:pPr>
              <a:lnSpc>
                <a:spcPct val="170000"/>
              </a:lnSpc>
              <a:spcAft>
                <a:spcPts val="800"/>
              </a:spcAft>
            </a:pPr>
            <a:r>
              <a:rPr lang="en-GB" sz="7200" b="1"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British Medical Journal      </a:t>
            </a:r>
            <a:r>
              <a:rPr lang="en-GB" sz="7200" b="1" u="sng"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hlinkClick r:id="rId2">
                  <a:extLst>
                    <a:ext uri="{A12FA001-AC4F-418D-AE19-62706E023703}">
                      <ahyp:hlinkClr xmlns:ahyp="http://schemas.microsoft.com/office/drawing/2018/hyperlinkcolor" val="tx"/>
                    </a:ext>
                  </a:extLst>
                </a:hlinkClick>
              </a:rPr>
              <a:t>https://twitter.com/bmj_latest/status/1017491338709864448</a:t>
            </a:r>
            <a:r>
              <a:rPr lang="en-GB" sz="7200" b="1"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[July12, 2018]</a:t>
            </a:r>
          </a:p>
          <a:p>
            <a:endParaRPr lang="en-US" dirty="0"/>
          </a:p>
        </p:txBody>
      </p:sp>
      <p:sp>
        <p:nvSpPr>
          <p:cNvPr id="6" name="Text Placeholder 5">
            <a:extLst>
              <a:ext uri="{FF2B5EF4-FFF2-40B4-BE49-F238E27FC236}">
                <a16:creationId xmlns:a16="http://schemas.microsoft.com/office/drawing/2014/main" id="{ABB11635-01BB-C04B-98BD-B9687E05DDCB}"/>
              </a:ext>
            </a:extLst>
          </p:cNvPr>
          <p:cNvSpPr>
            <a:spLocks noGrp="1"/>
          </p:cNvSpPr>
          <p:nvPr>
            <p:ph type="body" sz="quarter" idx="17"/>
          </p:nvPr>
        </p:nvSpPr>
        <p:spPr>
          <a:xfrm>
            <a:off x="258598" y="663872"/>
            <a:ext cx="10522493" cy="1038939"/>
          </a:xfrm>
        </p:spPr>
        <p:txBody>
          <a:bodyPr/>
          <a:lstStyle/>
          <a:p>
            <a:pPr algn="ctr"/>
            <a:r>
              <a:rPr lang="en-US" sz="5400" dirty="0">
                <a:solidFill>
                  <a:srgbClr val="FFC000"/>
                </a:solidFill>
                <a:effectLst>
                  <a:outerShdw blurRad="38100" dist="38100" dir="2700000" algn="tl">
                    <a:srgbClr val="000000">
                      <a:alpha val="43137"/>
                    </a:srgbClr>
                  </a:outerShdw>
                </a:effectLst>
              </a:rPr>
              <a:t>Topic 1</a:t>
            </a:r>
            <a:r>
              <a:rPr lang="en-US" sz="5400" dirty="0">
                <a:effectLst>
                  <a:outerShdw blurRad="38100" dist="38100" dir="2700000" algn="tl">
                    <a:srgbClr val="000000">
                      <a:alpha val="43137"/>
                    </a:srgbClr>
                  </a:outerShdw>
                </a:effectLst>
              </a:rPr>
              <a:t> Module 1 introduction to social prescribing</a:t>
            </a:r>
          </a:p>
        </p:txBody>
      </p:sp>
      <p:pic>
        <p:nvPicPr>
          <p:cNvPr id="15" name="Picture 14" descr="Icon&#10;&#10;Description automatically generated">
            <a:extLst>
              <a:ext uri="{FF2B5EF4-FFF2-40B4-BE49-F238E27FC236}">
                <a16:creationId xmlns:a16="http://schemas.microsoft.com/office/drawing/2014/main" id="{FFAD42C6-A3C3-6648-9702-7AA6D8B780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2701" y="2136874"/>
            <a:ext cx="4421742" cy="3624549"/>
          </a:xfrm>
          <a:prstGeom prst="rect">
            <a:avLst/>
          </a:prstGeom>
        </p:spPr>
      </p:pic>
    </p:spTree>
    <p:extLst>
      <p:ext uri="{BB962C8B-B14F-4D97-AF65-F5344CB8AC3E}">
        <p14:creationId xmlns:p14="http://schemas.microsoft.com/office/powerpoint/2010/main" val="397159137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pPr algn="ctr"/>
            <a:r>
              <a:rPr lang="en-US" dirty="0">
                <a:effectLst>
                  <a:outerShdw blurRad="38100" dist="38100" dir="2700000" algn="tl">
                    <a:srgbClr val="000000">
                      <a:alpha val="43137"/>
                    </a:srgbClr>
                  </a:outerShdw>
                </a:effectLst>
              </a:rPr>
              <a:t>Some quizzes on what health literacy is!</a:t>
            </a:r>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618461" y="2086043"/>
            <a:ext cx="5477539" cy="3351013"/>
          </a:xfrm>
        </p:spPr>
        <p:txBody>
          <a:bodyPr>
            <a:noAutofit/>
          </a:bodyPr>
          <a:lstStyle/>
          <a:p>
            <a:pPr lvl="0">
              <a:lnSpc>
                <a:spcPct val="170000"/>
              </a:lnSpc>
              <a:spcAft>
                <a:spcPts val="800"/>
              </a:spcAft>
            </a:pPr>
            <a:r>
              <a:rPr lang="en-US" sz="1300" dirty="0">
                <a:solidFill>
                  <a:srgbClr val="000000"/>
                </a:solidFill>
                <a:latin typeface="Josefin Sans" pitchFamily="2" charset="0"/>
                <a:ea typeface="Calibri" panose="020F0502020204030204" pitchFamily="34" charset="0"/>
                <a:cs typeface="Calibri" panose="020F0502020204030204" pitchFamily="34" charset="0"/>
              </a:rPr>
              <a:t>H</a:t>
            </a: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ealth literacy means to locate, comprehend, and apply information and services to inform health-related decisions and choices about themselves and those around them.</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A. TRUE</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B. FALSE</a:t>
            </a:r>
          </a:p>
          <a:p>
            <a:pPr>
              <a:lnSpc>
                <a:spcPct val="170000"/>
              </a:lnSpc>
              <a:spcAft>
                <a:spcPts val="800"/>
              </a:spcAft>
            </a:pP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The readability of the text may contribute to lower levels of health literacy.</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A. TRUE</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t>  B. FALSE</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sz="1300"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4470455"/>
          </a:xfrm>
          <a:prstGeom prst="rect">
            <a:avLst/>
          </a:prstGeom>
          <a:noFill/>
        </p:spPr>
        <p:txBody>
          <a:bodyPr wrap="square" rtlCol="0">
            <a:spAutoFit/>
          </a:bodyPr>
          <a:lstStyle/>
          <a:p>
            <a:pPr lvl="0">
              <a:lnSpc>
                <a:spcPct val="150000"/>
              </a:lnSpc>
              <a:spcAft>
                <a:spcPts val="800"/>
              </a:spcAft>
            </a:pP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Being anxious never affects a person's ability to absorb, recall, and use health information effectively</a:t>
            </a:r>
          </a:p>
          <a:p>
            <a:pPr lvl="0">
              <a:lnSpc>
                <a:spcPct val="150000"/>
              </a:lnSpc>
              <a:spcAft>
                <a:spcPts val="800"/>
              </a:spcAft>
            </a:pPr>
            <a:r>
              <a:rPr lang="en-US"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A. TRUE</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B. FALSE</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  </a:t>
            </a:r>
            <a:br>
              <a:rPr lang="en-US" sz="13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dirty="0">
                <a:effectLst/>
                <a:latin typeface="Josefin Sans" pitchFamily="2" charset="0"/>
                <a:ea typeface="Calibri" panose="020F0502020204030204" pitchFamily="34" charset="0"/>
                <a:cs typeface="Calibri" panose="020F0502020204030204" pitchFamily="34" charset="0"/>
              </a:rPr>
              <a:t> </a:t>
            </a:r>
            <a:endParaRPr lang="en-US" sz="1300" dirty="0">
              <a:effectLst/>
              <a:latin typeface="Josefin Sans" pitchFamily="2" charset="0"/>
              <a:ea typeface="Calibri" panose="020F0502020204030204" pitchFamily="34" charset="0"/>
              <a:cs typeface="Arial" panose="020B0604020202020204" pitchFamily="34" charset="0"/>
            </a:endParaRPr>
          </a:p>
          <a:p>
            <a:pPr>
              <a:lnSpc>
                <a:spcPct val="150000"/>
              </a:lnSpc>
              <a:spcAft>
                <a:spcPts val="800"/>
              </a:spcAft>
            </a:pPr>
            <a:endParaRPr lang="en-US" sz="13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When we say “Communicate” in Health literacy, we mean the </a:t>
            </a:r>
            <a:r>
              <a:rPr lang="en-US" sz="1300" dirty="0">
                <a:solidFill>
                  <a:srgbClr val="000000"/>
                </a:solidFill>
                <a:latin typeface="Josefin Sans" pitchFamily="2" charset="0"/>
                <a:ea typeface="Calibri" panose="020F0502020204030204" pitchFamily="34" charset="0"/>
                <a:cs typeface="Calibri" panose="020F0502020204030204" pitchFamily="34" charset="0"/>
              </a:rPr>
              <a:t>a</a:t>
            </a:r>
            <a:r>
              <a:rPr lang="en-US" sz="1300" dirty="0">
                <a:solidFill>
                  <a:srgbClr val="000000"/>
                </a:solidFill>
                <a:effectLst/>
                <a:latin typeface="Josefin Sans" pitchFamily="2" charset="0"/>
                <a:ea typeface="Calibri" panose="020F0502020204030204" pitchFamily="34" charset="0"/>
                <a:cs typeface="Calibri" panose="020F0502020204030204" pitchFamily="34" charset="0"/>
              </a:rPr>
              <a:t>bility to interpret and evaluate health information. </a:t>
            </a:r>
          </a:p>
          <a:p>
            <a:pPr>
              <a:lnSpc>
                <a:spcPct val="150000"/>
              </a:lnSpc>
              <a:spcAft>
                <a:spcPts val="800"/>
              </a:spcAft>
            </a:pPr>
            <a:r>
              <a:rPr lang="en-US" sz="1300" b="1" dirty="0">
                <a:solidFill>
                  <a:schemeClr val="tx1">
                    <a:lumMod val="50000"/>
                  </a:schemeClr>
                </a:solidFill>
                <a:effectLst/>
                <a:latin typeface="Josefin Sans" pitchFamily="2" charset="0"/>
                <a:ea typeface="Calibri" panose="020F0502020204030204" pitchFamily="34" charset="0"/>
                <a:cs typeface="Calibri" panose="020F0502020204030204" pitchFamily="34" charset="0"/>
              </a:rPr>
              <a:t>A. TRUE</a:t>
            </a:r>
            <a:br>
              <a:rPr lang="en-US" sz="1300" b="1" dirty="0">
                <a:solidFill>
                  <a:srgbClr val="000000"/>
                </a:solidFill>
                <a:effectLst/>
                <a:latin typeface="Josefin Sans" pitchFamily="2" charset="0"/>
                <a:ea typeface="Calibri" panose="020F0502020204030204" pitchFamily="34" charset="0"/>
                <a:cs typeface="Calibri" panose="020F0502020204030204" pitchFamily="34" charset="0"/>
              </a:rPr>
            </a:br>
            <a:r>
              <a:rPr lang="en-US" sz="1300" b="1" dirty="0">
                <a:solidFill>
                  <a:srgbClr val="FF0000"/>
                </a:solidFill>
                <a:effectLst/>
                <a:latin typeface="Josefin Sans" pitchFamily="2" charset="0"/>
                <a:ea typeface="Calibri" panose="020F0502020204030204" pitchFamily="34" charset="0"/>
                <a:cs typeface="Calibri" panose="020F0502020204030204" pitchFamily="34" charset="0"/>
              </a:rPr>
              <a:t>B. FALSE</a:t>
            </a:r>
            <a:endParaRPr lang="en-US" sz="1300" dirty="0">
              <a:effectLst/>
              <a:latin typeface="Josefin Sans" pitchFamily="2" charset="0"/>
              <a:ea typeface="Calibri" panose="020F0502020204030204" pitchFamily="34" charset="0"/>
              <a:cs typeface="Arial" panose="020B0604020202020204" pitchFamily="34" charset="0"/>
            </a:endParaRPr>
          </a:p>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889510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9ECEFDB-5C30-4F7D-AEEE-92246A585702}"/>
              </a:ext>
            </a:extLst>
          </p:cNvPr>
          <p:cNvSpPr>
            <a:spLocks noGrp="1"/>
          </p:cNvSpPr>
          <p:nvPr>
            <p:ph type="body" sz="quarter" idx="16"/>
          </p:nvPr>
        </p:nvSpPr>
        <p:spPr>
          <a:xfrm>
            <a:off x="490870" y="838214"/>
            <a:ext cx="11024190" cy="4771789"/>
          </a:xfrm>
        </p:spPr>
        <p:txBody>
          <a:bodyPr>
            <a:normAutofit fontScale="92500" lnSpcReduction="10000"/>
          </a:bodyPr>
          <a:lstStyle/>
          <a:p>
            <a:pPr marL="685800">
              <a:lnSpc>
                <a:spcPct val="107000"/>
              </a:lnSpc>
              <a:spcAft>
                <a:spcPts val="800"/>
              </a:spcAft>
            </a:pPr>
            <a:r>
              <a:rPr lang="en-US" sz="1800" b="1" u="sng" dirty="0">
                <a:solidFill>
                  <a:srgbClr val="000000"/>
                </a:solidFill>
                <a:effectLst/>
                <a:latin typeface="Josefin Sans" pitchFamily="2" charset="0"/>
                <a:ea typeface="Calibri" panose="020F0502020204030204" pitchFamily="34" charset="0"/>
                <a:cs typeface="Calibri" panose="020F0502020204030204" pitchFamily="34" charset="0"/>
              </a:rPr>
              <a:t>OPEN QUESTIONS</a:t>
            </a:r>
            <a:r>
              <a:rPr lang="en-US" sz="1800" u="sng" dirty="0">
                <a:solidFill>
                  <a:srgbClr val="000000"/>
                </a:solidFill>
                <a:effectLst/>
                <a:latin typeface="Josefin Sans" pitchFamily="2" charset="0"/>
                <a:ea typeface="Calibri" panose="020F0502020204030204" pitchFamily="34" charset="0"/>
                <a:cs typeface="Calibri" panose="020F0502020204030204" pitchFamily="34" charset="0"/>
              </a:rPr>
              <a:t>:</a:t>
            </a:r>
            <a:endParaRPr lang="en-US" sz="1800" dirty="0">
              <a:effectLst/>
              <a:latin typeface="Josefin Sans" pitchFamily="2" charset="0"/>
              <a:ea typeface="Calibri" panose="020F0502020204030204" pitchFamily="34" charset="0"/>
              <a:cs typeface="Arial" panose="020B0604020202020204" pitchFamily="34" charset="0"/>
            </a:endParaRPr>
          </a:p>
          <a:p>
            <a:pPr marL="685800">
              <a:lnSpc>
                <a:spcPct val="107000"/>
              </a:lnSpc>
              <a:spcAft>
                <a:spcPts val="800"/>
              </a:spcAft>
            </a:pPr>
            <a:r>
              <a:rPr lang="en-US" sz="1800" u="none" strike="noStrike"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What is health literacy? </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Why does health literacy matter?</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Is it hard to understand written information about your medical problem?</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Do you have sufficient information for managing your health?</a:t>
            </a:r>
            <a:endParaRPr lang="en-US" sz="1800" dirty="0">
              <a:effectLst/>
              <a:latin typeface="Josefin Sans" pitchFamily="2" charset="0"/>
              <a:ea typeface="Calibri" panose="020F0502020204030204" pitchFamily="34" charset="0"/>
              <a:cs typeface="Arial" panose="020B0604020202020204" pitchFamily="34" charset="0"/>
            </a:endParaRPr>
          </a:p>
          <a:p>
            <a:pPr marL="342900" lvl="0" indent="-342900">
              <a:lnSpc>
                <a:spcPct val="107000"/>
              </a:lnSpc>
              <a:spcAft>
                <a:spcPts val="800"/>
              </a:spcAft>
              <a:buFont typeface="+mj-lt"/>
              <a:buAutoNum type="alphaLcParenR"/>
            </a:pP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Which sources do you usually search in order to find your medical problem?</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https://www.oecd.org/skills/piaac/samplequestionsandquestionnaire.htm</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3"/>
              </a:rPr>
              <a:t>https://www.ahrq.gov/health-literacy/improve/precautions/tool3d.html</a:t>
            </a:r>
            <a:endParaRPr lang="en-US" sz="1800" dirty="0">
              <a:effectLst/>
              <a:latin typeface="Josefin Sans" pitchFamily="2" charset="0"/>
              <a:ea typeface="Calibri" panose="020F0502020204030204" pitchFamily="34" charset="0"/>
              <a:cs typeface="Arial" panose="020B0604020202020204" pitchFamily="34" charset="0"/>
            </a:endParaRPr>
          </a:p>
          <a:p>
            <a:pPr>
              <a:lnSpc>
                <a:spcPct val="107000"/>
              </a:lnSpc>
              <a:spcAft>
                <a:spcPts val="800"/>
              </a:spcAft>
            </a:pPr>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4"/>
              </a:rPr>
              <a:t>https://www.slideshare.net/HealthEdUS/low-health-literacy-take-our-quiz</a:t>
            </a:r>
            <a:endParaRPr lang="en-US" sz="1800" dirty="0">
              <a:effectLst/>
              <a:latin typeface="Josefin Sans" pitchFamily="2" charset="0"/>
              <a:ea typeface="Calibri" panose="020F0502020204030204" pitchFamily="34" charset="0"/>
              <a:cs typeface="Arial" panose="020B0604020202020204" pitchFamily="34" charset="0"/>
            </a:endParaRPr>
          </a:p>
          <a:p>
            <a:r>
              <a:rPr lang="en-US" sz="1800" b="1" u="sng" dirty="0">
                <a:solidFill>
                  <a:srgbClr val="0563C1"/>
                </a:solidFill>
                <a:effectLst/>
                <a:latin typeface="Josefin Sans" pitchFamily="2" charset="0"/>
                <a:ea typeface="Calibri" panose="020F0502020204030204" pitchFamily="34" charset="0"/>
                <a:cs typeface="Calibri" panose="020F0502020204030204" pitchFamily="34" charset="0"/>
                <a:hlinkClick r:id="rId5"/>
              </a:rPr>
              <a:t>https://www.surveymonkey.co.uk/r/HHLShealthliteracyquiz</a:t>
            </a:r>
            <a:endParaRPr lang="en-US" dirty="0">
              <a:latin typeface="Josefin Sans" pitchFamily="2" charset="0"/>
            </a:endParaRPr>
          </a:p>
        </p:txBody>
      </p:sp>
    </p:spTree>
    <p:extLst>
      <p:ext uri="{BB962C8B-B14F-4D97-AF65-F5344CB8AC3E}">
        <p14:creationId xmlns:p14="http://schemas.microsoft.com/office/powerpoint/2010/main" val="5229367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r>
              <a:rPr lang="en-US" dirty="0"/>
              <a:t>Conclusions</a:t>
            </a:r>
          </a:p>
          <a:p>
            <a:endParaRPr lang="en-US" dirty="0"/>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655674" y="1425866"/>
            <a:ext cx="10880652" cy="4872488"/>
          </a:xfrm>
          <a:prstGeom prst="rect">
            <a:avLst/>
          </a:prstGeom>
          <a:noFill/>
        </p:spPr>
        <p:txBody>
          <a:bodyPr wrap="square">
            <a:spAutoFit/>
          </a:bodyPr>
          <a:lstStyle/>
          <a:p>
            <a:pPr algn="just">
              <a:lnSpc>
                <a:spcPct val="150000"/>
              </a:lnSpc>
              <a:spcAft>
                <a:spcPts val="800"/>
              </a:spcAft>
            </a:pPr>
            <a:r>
              <a:rPr lang="en-US" sz="1500" dirty="0">
                <a:effectLst/>
                <a:latin typeface="Josefin Sans" pitchFamily="2" charset="0"/>
                <a:ea typeface="Calibri" panose="020F0502020204030204" pitchFamily="34" charset="0"/>
                <a:cs typeface="Times New Roman" panose="02020603050405020304" pitchFamily="18" charset="0"/>
              </a:rPr>
              <a:t>The Modules of this course have </a:t>
            </a:r>
            <a:r>
              <a:rPr lang="en-US" sz="1500" dirty="0">
                <a:latin typeface="Josefin Sans" pitchFamily="2" charset="0"/>
                <a:ea typeface="Calibri" panose="020F0502020204030204" pitchFamily="34" charset="0"/>
                <a:cs typeface="Times New Roman" panose="02020603050405020304" pitchFamily="18" charset="0"/>
              </a:rPr>
              <a:t>sought to</a:t>
            </a:r>
            <a:r>
              <a:rPr lang="en-US" sz="1500" dirty="0">
                <a:effectLst/>
                <a:latin typeface="Josefin Sans" pitchFamily="2" charset="0"/>
                <a:ea typeface="Calibri" panose="020F0502020204030204" pitchFamily="34" charset="0"/>
                <a:cs typeface="Times New Roman" panose="02020603050405020304" pitchFamily="18" charset="0"/>
              </a:rPr>
              <a:t> interconnect adult educational concepts within the role of the Health &amp; Care Professional through the medium of social prescribing. </a:t>
            </a:r>
            <a:r>
              <a:rPr lang="en-US" sz="1500" dirty="0">
                <a:latin typeface="Josefin Sans" pitchFamily="2" charset="0"/>
                <a:ea typeface="Calibri" panose="020F0502020204030204" pitchFamily="34" charset="0"/>
                <a:cs typeface="Times New Roman" panose="02020603050405020304" pitchFamily="18" charset="0"/>
              </a:rPr>
              <a:t>Principally </a:t>
            </a:r>
            <a:r>
              <a:rPr lang="en-US" sz="1500" dirty="0">
                <a:effectLst/>
                <a:latin typeface="Josefin Sans" pitchFamily="2" charset="0"/>
                <a:ea typeface="Calibri" panose="020F0502020204030204" pitchFamily="34" charset="0"/>
                <a:cs typeface="Times New Roman" panose="02020603050405020304" pitchFamily="18" charset="0"/>
              </a:rPr>
              <a:t>to  enhance understanding of </a:t>
            </a:r>
            <a:r>
              <a:rPr lang="en-US" sz="1500" dirty="0">
                <a:latin typeface="Josefin Sans" pitchFamily="2" charset="0"/>
                <a:ea typeface="Calibri" panose="020F0502020204030204" pitchFamily="34" charset="0"/>
                <a:cs typeface="Times New Roman" panose="02020603050405020304" pitchFamily="18" charset="0"/>
              </a:rPr>
              <a:t>the impact of health literacy on the lives of those with poor mental health and to provide alternative solutions to improve health outcomes.</a:t>
            </a:r>
            <a:endParaRPr lang="en-US" sz="1500" dirty="0">
              <a:effectLst/>
              <a:latin typeface="Josefin Sans" pitchFamily="2" charset="0"/>
              <a:ea typeface="Calibri" panose="020F0502020204030204" pitchFamily="34" charset="0"/>
              <a:cs typeface="Times New Roman" panose="02020603050405020304" pitchFamily="18" charset="0"/>
            </a:endParaRPr>
          </a:p>
          <a:p>
            <a:pPr algn="just">
              <a:lnSpc>
                <a:spcPct val="150000"/>
              </a:lnSpc>
              <a:spcAft>
                <a:spcPts val="800"/>
              </a:spcAft>
            </a:pPr>
            <a:r>
              <a:rPr lang="en-US" sz="1500" dirty="0">
                <a:latin typeface="Josefin Sans" pitchFamily="2" charset="0"/>
                <a:ea typeface="Calibri" panose="020F0502020204030204" pitchFamily="34" charset="0"/>
                <a:cs typeface="Times New Roman" panose="02020603050405020304" pitchFamily="18" charset="0"/>
              </a:rPr>
              <a:t>Firstly, it was crucial to examine and comprehend the role of a health care professional, in order to more easily identify and separate their additional role and skills base within adult educational concepts which can underpin and improve their practice in healthcare settings. Secondly, as effective communication is a key skill in an adult educator, the modules have explored this in relation to health literacy focusing on the </a:t>
            </a:r>
            <a:r>
              <a:rPr lang="en-US" sz="1500" dirty="0">
                <a:effectLst/>
                <a:latin typeface="Josefin Sans" pitchFamily="2" charset="0"/>
                <a:ea typeface="Calibri" panose="020F0502020204030204" pitchFamily="34" charset="0"/>
                <a:cs typeface="Times New Roman" panose="02020603050405020304" pitchFamily="18" charset="0"/>
              </a:rPr>
              <a:t>ability to comprehend and utilize information </a:t>
            </a:r>
            <a:r>
              <a:rPr lang="en-US" sz="1500" dirty="0">
                <a:latin typeface="Josefin Sans" pitchFamily="2" charset="0"/>
                <a:ea typeface="Calibri" panose="020F0502020204030204" pitchFamily="34" charset="0"/>
                <a:cs typeface="Times New Roman" panose="02020603050405020304" pitchFamily="18" charset="0"/>
              </a:rPr>
              <a:t>on the</a:t>
            </a:r>
            <a:r>
              <a:rPr lang="en-US" sz="1500" dirty="0">
                <a:effectLst/>
                <a:latin typeface="Josefin Sans" pitchFamily="2" charset="0"/>
                <a:ea typeface="Calibri" panose="020F0502020204030204" pitchFamily="34" charset="0"/>
                <a:cs typeface="Times New Roman" panose="02020603050405020304" pitchFamily="18" charset="0"/>
              </a:rPr>
              <a:t> health care </a:t>
            </a:r>
            <a:r>
              <a:rPr lang="en-US" sz="1500" dirty="0">
                <a:latin typeface="Josefin Sans" pitchFamily="2" charset="0"/>
                <a:ea typeface="Calibri" panose="020F0502020204030204" pitchFamily="34" charset="0"/>
                <a:cs typeface="Times New Roman" panose="02020603050405020304" pitchFamily="18" charset="0"/>
              </a:rPr>
              <a:t>required</a:t>
            </a:r>
            <a:r>
              <a:rPr lang="en-US" sz="1500" dirty="0">
                <a:effectLst/>
                <a:latin typeface="Josefin Sans" pitchFamily="2" charset="0"/>
                <a:ea typeface="Calibri" panose="020F0502020204030204" pitchFamily="34" charset="0"/>
                <a:cs typeface="Times New Roman" panose="02020603050405020304" pitchFamily="18" charset="0"/>
              </a:rPr>
              <a:t> </a:t>
            </a:r>
            <a:r>
              <a:rPr lang="en-US" sz="1500" dirty="0">
                <a:latin typeface="Josefin Sans" pitchFamily="2" charset="0"/>
                <a:ea typeface="Calibri" panose="020F0502020204030204" pitchFamily="34" charset="0"/>
                <a:cs typeface="Times New Roman" panose="02020603050405020304" pitchFamily="18" charset="0"/>
              </a:rPr>
              <a:t>for </a:t>
            </a:r>
            <a:r>
              <a:rPr lang="en-US" sz="1500" dirty="0">
                <a:effectLst/>
                <a:latin typeface="Josefin Sans" pitchFamily="2" charset="0"/>
                <a:ea typeface="Calibri" panose="020F0502020204030204" pitchFamily="34" charset="0"/>
                <a:cs typeface="Times New Roman" panose="02020603050405020304" pitchFamily="18" charset="0"/>
              </a:rPr>
              <a:t>appropriate decision making. </a:t>
            </a:r>
          </a:p>
          <a:p>
            <a:pPr algn="just">
              <a:lnSpc>
                <a:spcPct val="150000"/>
              </a:lnSpc>
              <a:spcAft>
                <a:spcPts val="800"/>
              </a:spcAft>
            </a:pPr>
            <a:r>
              <a:rPr lang="en-US" sz="1500" dirty="0">
                <a:effectLst/>
                <a:latin typeface="Josefin Sans" pitchFamily="2" charset="0"/>
                <a:ea typeface="Calibri" panose="020F0502020204030204" pitchFamily="34" charset="0"/>
                <a:cs typeface="Times New Roman" panose="02020603050405020304" pitchFamily="18" charset="0"/>
              </a:rPr>
              <a:t>It is crucial the need of doing more in order to ensure that more people have access to health literacy courses and can take care of their health. Health education must be accessible and affordable for everyone and of high quality.</a:t>
            </a:r>
          </a:p>
          <a:p>
            <a:pPr algn="just">
              <a:lnSpc>
                <a:spcPct val="150000"/>
              </a:lnSpc>
              <a:spcAft>
                <a:spcPts val="800"/>
              </a:spcAft>
            </a:pPr>
            <a:r>
              <a:rPr lang="en-US" sz="1500" dirty="0">
                <a:effectLst/>
                <a:latin typeface="Josefin Sans" pitchFamily="2" charset="0"/>
                <a:ea typeface="Calibri" panose="020F0502020204030204" pitchFamily="34" charset="0"/>
                <a:cs typeface="Times New Roman" panose="02020603050405020304" pitchFamily="18" charset="0"/>
              </a:rPr>
              <a:t>Adult education needs to be supported so that more people can access it, as learning has been proven to create a sense of wellbeing and personal happiness for the learner. It is a great way to remain healthy and happy, but also to fight mental illness in a natural way.</a:t>
            </a:r>
            <a:endParaRPr lang="en-US" sz="15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79877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A43D29-1FC5-4429-B858-96CA4FCD6A13}"/>
              </a:ext>
            </a:extLst>
          </p:cNvPr>
          <p:cNvSpPr>
            <a:spLocks noGrp="1"/>
          </p:cNvSpPr>
          <p:nvPr>
            <p:ph type="body" sz="quarter" idx="17"/>
          </p:nvPr>
        </p:nvSpPr>
        <p:spPr/>
        <p:txBody>
          <a:bodyPr/>
          <a:lstStyle/>
          <a:p>
            <a:r>
              <a:rPr lang="en-US" dirty="0"/>
              <a:t>Conclusions</a:t>
            </a:r>
          </a:p>
          <a:p>
            <a:endParaRPr lang="en-US" dirty="0"/>
          </a:p>
        </p:txBody>
      </p:sp>
      <p:sp>
        <p:nvSpPr>
          <p:cNvPr id="4" name="Text Placeholder 3">
            <a:extLst>
              <a:ext uri="{FF2B5EF4-FFF2-40B4-BE49-F238E27FC236}">
                <a16:creationId xmlns:a16="http://schemas.microsoft.com/office/drawing/2014/main" id="{EB856DE5-0FAB-4455-92DF-009AFA173998}"/>
              </a:ext>
            </a:extLst>
          </p:cNvPr>
          <p:cNvSpPr>
            <a:spLocks noGrp="1"/>
          </p:cNvSpPr>
          <p:nvPr>
            <p:ph type="body" sz="quarter" idx="16"/>
          </p:nvPr>
        </p:nvSpPr>
        <p:spPr>
          <a:xfrm>
            <a:off x="515681" y="1944000"/>
            <a:ext cx="5477539" cy="3351013"/>
          </a:xfrm>
        </p:spPr>
        <p:txBody>
          <a:bodyPr>
            <a:normAutofit/>
          </a:bodyPr>
          <a:lstStyle/>
          <a:p>
            <a:pPr lvl="0">
              <a:lnSpc>
                <a:spcPct val="107000"/>
              </a:lnSpc>
              <a:spcAft>
                <a:spcPts val="800"/>
              </a:spcAft>
            </a:pPr>
            <a:br>
              <a:rPr lang="en-US" sz="1800" dirty="0">
                <a:solidFill>
                  <a:srgbClr val="000000"/>
                </a:solidFill>
                <a:effectLst/>
                <a:latin typeface="Josefin Sans" pitchFamily="2" charset="0"/>
                <a:ea typeface="Calibri" panose="020F0502020204030204" pitchFamily="34" charset="0"/>
                <a:cs typeface="Calibri" panose="020F0502020204030204" pitchFamily="34" charset="0"/>
              </a:rPr>
            </a:br>
            <a:r>
              <a:rPr lang="en-US" sz="1800" dirty="0">
                <a:solidFill>
                  <a:srgbClr val="000000"/>
                </a:solidFill>
                <a:effectLst/>
                <a:latin typeface="Josefin Sans" pitchFamily="2" charset="0"/>
                <a:ea typeface="Calibri" panose="020F0502020204030204" pitchFamily="34" charset="0"/>
                <a:cs typeface="Calibri" panose="020F0502020204030204" pitchFamily="34" charset="0"/>
              </a:rPr>
              <a:t>  </a:t>
            </a:r>
            <a:endParaRPr lang="en-US" dirty="0"/>
          </a:p>
        </p:txBody>
      </p:sp>
      <p:sp>
        <p:nvSpPr>
          <p:cNvPr id="5" name="TextBox 4">
            <a:extLst>
              <a:ext uri="{FF2B5EF4-FFF2-40B4-BE49-F238E27FC236}">
                <a16:creationId xmlns:a16="http://schemas.microsoft.com/office/drawing/2014/main" id="{62144575-68C8-48C5-BA58-F64B7A9E9DFC}"/>
              </a:ext>
            </a:extLst>
          </p:cNvPr>
          <p:cNvSpPr txBox="1"/>
          <p:nvPr/>
        </p:nvSpPr>
        <p:spPr>
          <a:xfrm>
            <a:off x="6294474" y="1944000"/>
            <a:ext cx="5241852" cy="656590"/>
          </a:xfrm>
          <a:prstGeom prst="rect">
            <a:avLst/>
          </a:prstGeom>
          <a:noFill/>
        </p:spPr>
        <p:txBody>
          <a:bodyPr wrap="square" rtlCol="0">
            <a:spAutoFit/>
          </a:bodyPr>
          <a:lstStyle/>
          <a:p>
            <a:pPr lvl="0">
              <a:spcAft>
                <a:spcPts val="800"/>
              </a:spcAft>
            </a:pPr>
            <a:endParaRPr lang="en-US" sz="1500" dirty="0">
              <a:solidFill>
                <a:srgbClr val="000000"/>
              </a:solidFill>
              <a:latin typeface="Josefin Sans" pitchFamily="2" charset="0"/>
              <a:ea typeface="Calibri" panose="020F0502020204030204" pitchFamily="34" charset="0"/>
              <a:cs typeface="Calibri" panose="020F0502020204030204" pitchFamily="34" charset="0"/>
            </a:endParaRPr>
          </a:p>
          <a:p>
            <a:pPr lvl="0">
              <a:spcAft>
                <a:spcPts val="800"/>
              </a:spcAft>
            </a:pPr>
            <a:endParaRPr lang="en-US" sz="1500" dirty="0">
              <a:effectLst/>
              <a:latin typeface="Josefin Sans" pitchFamily="2"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400E3DF0-1E2A-E5A3-633B-395235747263}"/>
              </a:ext>
            </a:extLst>
          </p:cNvPr>
          <p:cNvSpPr txBox="1"/>
          <p:nvPr/>
        </p:nvSpPr>
        <p:spPr>
          <a:xfrm>
            <a:off x="655674" y="1425866"/>
            <a:ext cx="10880652" cy="5201424"/>
          </a:xfrm>
          <a:prstGeom prst="rect">
            <a:avLst/>
          </a:prstGeom>
          <a:noFill/>
        </p:spPr>
        <p:txBody>
          <a:bodyPr wrap="square">
            <a:spAutoFit/>
          </a:bodyPr>
          <a:lstStyle/>
          <a:p>
            <a:pPr>
              <a:lnSpc>
                <a:spcPct val="150000"/>
              </a:lnSpc>
              <a:spcAft>
                <a:spcPts val="800"/>
              </a:spcAft>
            </a:pPr>
            <a:r>
              <a:rPr lang="en-GB" sz="1400" dirty="0">
                <a:effectLst/>
                <a:latin typeface="Josefin Sans" pitchFamily="2" charset="0"/>
                <a:ea typeface="Calibri" panose="020F0502020204030204" pitchFamily="34" charset="0"/>
                <a:cs typeface="Times New Roman" panose="02020603050405020304" pitchFamily="18" charset="0"/>
              </a:rPr>
              <a:t>The wellbeing needs of communities and countries are constantly changing and the NEED for continuous adult learning as part of a health and care professional’s career was never more apparent than in 2022 in the aftermath of the COVID 19 global epidemic. Health and care professionals have a huge role to play in the recovery process and the ACTIVATE project is designed to ensure that non-medical approaches need to be part of that response.  This training course for </a:t>
            </a:r>
            <a:r>
              <a:rPr lang="en-GB" sz="1400" dirty="0">
                <a:latin typeface="Josefin Sans" pitchFamily="2" charset="0"/>
                <a:ea typeface="Calibri" panose="020F0502020204030204" pitchFamily="34" charset="0"/>
                <a:cs typeface="Times New Roman" panose="02020603050405020304" pitchFamily="18" charset="0"/>
              </a:rPr>
              <a:t>p</a:t>
            </a:r>
            <a:r>
              <a:rPr lang="en-GB" sz="1400" dirty="0">
                <a:effectLst/>
                <a:latin typeface="Josefin Sans" pitchFamily="2" charset="0"/>
                <a:ea typeface="Calibri" panose="020F0502020204030204" pitchFamily="34" charset="0"/>
                <a:cs typeface="Times New Roman" panose="02020603050405020304" pitchFamily="18" charset="0"/>
              </a:rPr>
              <a:t>rofessionals has throughout Topic 1 outlined the key concepts behind social prescribing as an alternative care model, as well as looking at the practical application of these concepts.  In Topic 2 the focus has been on the multifunctionality of the Health &amp; Care Professional role, encouraging the utilisation of adult education concepts to promote and encourage uptake of social prescriptions among vulnerable populations.</a:t>
            </a:r>
          </a:p>
          <a:p>
            <a:pPr>
              <a:lnSpc>
                <a:spcPct val="150000"/>
              </a:lnSpc>
              <a:spcAft>
                <a:spcPts val="800"/>
              </a:spcAft>
            </a:pP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Josefin Sans" pitchFamily="2" charset="0"/>
                <a:ea typeface="Calibri" panose="020F0502020204030204" pitchFamily="34" charset="0"/>
                <a:cs typeface="Times New Roman" panose="02020603050405020304" pitchFamily="18" charset="0"/>
              </a:rPr>
              <a:t>The ACTIVATE project understands that this will take time and effort on the part of the Health Care Professional but hope that the impact and potential of social prescribing amongst those with poor mental health will outweigh any doubt they may have that this will be time and effort well spent. This training course provides useful information, access to useful resources and learning opportunities which will enable not only the upskilling of the Health &amp; Care Professionals but enable the utilisation of adult education concepts which will improve health outcomes across the board, not only for those in most need of health literacy but across society as a whole.</a:t>
            </a:r>
          </a:p>
          <a:p>
            <a:pPr algn="just">
              <a:lnSpc>
                <a:spcPct val="100000"/>
              </a:lnSpc>
              <a:spcAft>
                <a:spcPts val="800"/>
              </a:spcAft>
            </a:pPr>
            <a:endParaRPr lang="en-US" sz="1800" dirty="0">
              <a:effectLst/>
              <a:latin typeface="Josefin Sans" pitchFamily="2"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300155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p:txBody>
          <a:bodyPr/>
          <a:lstStyle/>
          <a:p>
            <a:r>
              <a:rPr lang="en-US" dirty="0"/>
              <a:t>We hope that you found this </a:t>
            </a:r>
            <a:r>
              <a:rPr lang="en-US"/>
              <a:t>course useful</a:t>
            </a:r>
            <a:endParaRPr lang="en-US" dirty="0"/>
          </a:p>
        </p:txBody>
      </p:sp>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p:txBody>
          <a:bodyPr/>
          <a:lstStyle/>
          <a:p>
            <a:r>
              <a:rPr lang="en-US" dirty="0"/>
              <a:t>THANK YOU</a:t>
            </a:r>
          </a:p>
        </p:txBody>
      </p:sp>
    </p:spTree>
    <p:extLst>
      <p:ext uri="{BB962C8B-B14F-4D97-AF65-F5344CB8AC3E}">
        <p14:creationId xmlns:p14="http://schemas.microsoft.com/office/powerpoint/2010/main" val="338368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71741"/>
            <a:ext cx="2818931" cy="785651"/>
          </a:xfrm>
        </p:spPr>
        <p:txBody>
          <a:bodyPr>
            <a:normAutofit fontScale="92500" lnSpcReduction="10000"/>
          </a:bodyPr>
          <a:lstStyle/>
          <a:p>
            <a:pPr lvl="0" algn="ctr">
              <a:lnSpc>
                <a:spcPct val="150000"/>
              </a:lnSpc>
            </a:pPr>
            <a:r>
              <a:rPr lang="en-GB" sz="1800" b="1" dirty="0">
                <a:effectLst/>
                <a:latin typeface="Amatic SC" panose="00000500000000000000" pitchFamily="2" charset="-79"/>
                <a:ea typeface="Times New Roman" panose="02020603050405020304" pitchFamily="18" charset="0"/>
                <a:cs typeface="Amatic SC" panose="00000500000000000000" pitchFamily="2" charset="-79"/>
              </a:rPr>
              <a:t>The key elements of social prescribing      	</a:t>
            </a:r>
            <a:r>
              <a:rPr lang="en-GB" sz="1800" b="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r>
              <a:rPr lang="en-US" sz="2400" dirty="0">
                <a:solidFill>
                  <a:srgbClr val="FFC000"/>
                </a:solidFill>
              </a:rPr>
              <a:t>Key learning Outcome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66255" y="2697936"/>
            <a:ext cx="2569440" cy="684000"/>
          </a:xfrm>
        </p:spPr>
        <p:txBody>
          <a:bodyPr/>
          <a:lstStyle/>
          <a:p>
            <a:r>
              <a:rPr lang="en-US" sz="2400" dirty="0">
                <a:solidFill>
                  <a:srgbClr val="FFC000"/>
                </a:solidFill>
              </a:rPr>
              <a:t>Key Learning outcome  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p:txBody>
          <a:bodyPr/>
          <a:lstStyle/>
          <a:p>
            <a:r>
              <a:rPr lang="en-US" sz="2400" dirty="0">
                <a:solidFill>
                  <a:srgbClr val="FFC000"/>
                </a:solidFill>
              </a:rPr>
              <a:t>Key Learning Outcome 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p:txBody>
          <a:bodyPr/>
          <a:lstStyle/>
          <a:p>
            <a:r>
              <a:rPr lang="en-US" sz="2400" dirty="0">
                <a:solidFill>
                  <a:srgbClr val="FFC000"/>
                </a:solidFill>
              </a:rPr>
              <a:t>Key Learning Outcome 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371882" y="2687418"/>
            <a:ext cx="2492067" cy="684000"/>
          </a:xfrm>
        </p:spPr>
        <p:txBody>
          <a:bodyPr/>
          <a:lstStyle/>
          <a:p>
            <a:r>
              <a:rPr lang="en-US" sz="2400" dirty="0">
                <a:solidFill>
                  <a:srgbClr val="FFC000"/>
                </a:solidFill>
              </a:rPr>
              <a:t>Key Learning Outcome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n-US" sz="2400" dirty="0">
                <a:solidFill>
                  <a:srgbClr val="FFC000"/>
                </a:solidFill>
              </a:rPr>
              <a:t>Key Learning outcome 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382221" y="5294439"/>
            <a:ext cx="2448367" cy="1106361"/>
          </a:xfrm>
        </p:spPr>
        <p:txBody>
          <a:bodyPr>
            <a:normAutofit fontScale="85000" lnSpcReduction="10000"/>
          </a:bodyPr>
          <a:lstStyle/>
          <a:p>
            <a:pPr algn="ctr">
              <a:lnSpc>
                <a:spcPct val="160000"/>
              </a:lnSpc>
            </a:pPr>
            <a:r>
              <a:rPr lang="en-GB" sz="1800" b="1" dirty="0">
                <a:effectLst/>
                <a:latin typeface="Amatic SC" panose="00000500000000000000" pitchFamily="2" charset="-79"/>
                <a:ea typeface="Calibri" panose="020F0502020204030204" pitchFamily="34" charset="0"/>
                <a:cs typeface="Amatic SC" panose="00000500000000000000" pitchFamily="2" charset="-79"/>
              </a:rPr>
              <a:t>Why is social prescribing coming to the fore of person-centred care provision? </a:t>
            </a:r>
            <a:endParaRPr lang="en-US" dirty="0">
              <a:latin typeface="Amatic SC" panose="00000500000000000000" pitchFamily="2" charset="-79"/>
              <a:cs typeface="Amatic SC" panose="00000500000000000000" pitchFamily="2" charset="-79"/>
            </a:endParaRP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382221" y="3304115"/>
            <a:ext cx="2123286" cy="1254383"/>
          </a:xfrm>
        </p:spPr>
        <p:txBody>
          <a:bodyPr>
            <a:normAutofit fontScale="77500" lnSpcReduction="20000"/>
          </a:bodyPr>
          <a:lstStyle/>
          <a:p>
            <a:pPr algn="ctr">
              <a:lnSpc>
                <a:spcPct val="160000"/>
              </a:lnSpc>
            </a:pPr>
            <a:r>
              <a:rPr lang="en-GB" sz="2200" b="1" dirty="0">
                <a:effectLst/>
                <a:latin typeface="Amatic SC" panose="00000500000000000000" pitchFamily="2" charset="-79"/>
                <a:ea typeface="Times New Roman" panose="02020603050405020304" pitchFamily="18" charset="0"/>
                <a:cs typeface="Amatic SC" panose="00000500000000000000" pitchFamily="2" charset="-79"/>
              </a:rPr>
              <a:t>Where it is happening, both near you and accessing examples from across Europe </a:t>
            </a:r>
            <a:endParaRPr lang="en-GB" sz="220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29721" y="1270310"/>
            <a:ext cx="2518175" cy="1016799"/>
          </a:xfrm>
        </p:spPr>
        <p:txBody>
          <a:bodyPr>
            <a:normAutofit/>
          </a:bodyPr>
          <a:lstStyle/>
          <a:p>
            <a:pPr algn="ctr">
              <a:lnSpc>
                <a:spcPct val="150000"/>
              </a:lnSpc>
            </a:pPr>
            <a:r>
              <a:rPr lang="en-GB" sz="1800" b="1" dirty="0">
                <a:effectLst/>
                <a:latin typeface="Amatic SC" panose="00000500000000000000" pitchFamily="2" charset="-79"/>
                <a:ea typeface="Calibri" panose="020F0502020204030204" pitchFamily="34" charset="0"/>
                <a:cs typeface="Amatic SC" panose="00000500000000000000" pitchFamily="2" charset="-79"/>
              </a:rPr>
              <a:t>How you can be a more effective social prescriber </a:t>
            </a:r>
            <a:endParaRPr lang="en-US" dirty="0">
              <a:latin typeface="Amatic SC" panose="00000500000000000000" pitchFamily="2" charset="-79"/>
              <a:cs typeface="Amatic SC" panose="00000500000000000000" pitchFamily="2" charset="-79"/>
            </a:endParaRPr>
          </a:p>
          <a:p>
            <a:endParaRPr lang="en-US" dirty="0"/>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73323" y="5293008"/>
            <a:ext cx="2448367" cy="907251"/>
          </a:xfrm>
        </p:spPr>
        <p:txBody>
          <a:bodyPr>
            <a:normAutofit fontScale="85000" lnSpcReduction="10000"/>
          </a:bodyPr>
          <a:lstStyle/>
          <a:p>
            <a:pPr algn="ctr">
              <a:lnSpc>
                <a:spcPct val="160000"/>
              </a:lnSpc>
            </a:pP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Let’s celebrate the learning by developing your personal web of care </a:t>
            </a:r>
            <a:endParaRPr lang="en-US" dirty="0">
              <a:latin typeface="Amatic SC" panose="00000500000000000000" pitchFamily="2" charset="-79"/>
              <a:cs typeface="Amatic SC" panose="00000500000000000000" pitchFamily="2" charset="-79"/>
            </a:endParaRPr>
          </a:p>
          <a:p>
            <a:endParaRPr lang="en-US"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p:txBody>
          <a:bodyPr/>
          <a:lstStyle/>
          <a:p>
            <a:pPr algn="ct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Plans for the future</a:t>
            </a:r>
            <a:r>
              <a:rPr lang="en-GB" sz="1800" b="1" spc="25" dirty="0">
                <a:solidFill>
                  <a:srgbClr val="000000"/>
                </a:solidFill>
                <a:effectLst/>
                <a:latin typeface="Calibri" panose="020F0502020204030204" pitchFamily="34" charset="0"/>
                <a:ea typeface="Calibri" panose="020F0502020204030204" pitchFamily="34" charset="0"/>
              </a:rPr>
              <a:t>	</a:t>
            </a:r>
            <a:endParaRPr lang="en-US" dirty="0"/>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rgbClr val="231F20"/>
            </a:solidFill>
            <a:prstDash val="solid"/>
            <a:round/>
            <a:headEnd/>
            <a:tailEnd/>
          </a:ln>
          <a:effectLst>
            <a:glow>
              <a:srgbClr val="FFC000"/>
            </a:glow>
          </a:effectLst>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58498"/>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695956" y="2977981"/>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rgbClr val="231F20"/>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398729500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606409"/>
            <a:ext cx="9660072" cy="5878123"/>
          </a:xfrm>
        </p:spPr>
        <p:txBody>
          <a:bodyPr numCol="2">
            <a:normAutofit fontScale="25000" lnSpcReduction="20000"/>
          </a:bodyPr>
          <a:lstStyle/>
          <a:p>
            <a:pPr eaLnBrk="1" fontAlgn="auto" hangingPunct="1">
              <a:spcBef>
                <a:spcPts val="0"/>
              </a:spcBef>
              <a:spcAft>
                <a:spcPts val="0"/>
              </a:spcAft>
              <a:defRPr/>
            </a:pPr>
            <a:endParaRPr lang="en-GB" sz="15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400" b="1" dirty="0">
                <a:solidFill>
                  <a:srgbClr val="313031"/>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The bio-psycho-social model</a:t>
            </a:r>
          </a:p>
          <a:p>
            <a:pPr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000" dirty="0">
                <a:effectLst/>
                <a:latin typeface="Josefin Sans" pitchFamily="2" charset="0"/>
                <a:ea typeface="Calibri" panose="020F0502020204030204" pitchFamily="34" charset="0"/>
                <a:cs typeface="Calibri" panose="020F0502020204030204" pitchFamily="34" charset="0"/>
              </a:rPr>
              <a:t>The bio-psycho-social health concept helps practitioners to reach beyond anatomy and </a:t>
            </a:r>
          </a:p>
          <a:p>
            <a:pPr eaLnBrk="1" fontAlgn="auto" hangingPunct="1">
              <a:lnSpc>
                <a:spcPct val="170000"/>
              </a:lnSpc>
              <a:spcBef>
                <a:spcPts val="0"/>
              </a:spcBef>
              <a:spcAft>
                <a:spcPts val="0"/>
              </a:spcAft>
              <a:defRPr/>
            </a:pPr>
            <a:r>
              <a:rPr lang="en-GB" sz="6000" dirty="0">
                <a:effectLst/>
                <a:latin typeface="Josefin Sans" pitchFamily="2" charset="0"/>
                <a:ea typeface="Calibri" panose="020F0502020204030204" pitchFamily="34" charset="0"/>
                <a:cs typeface="Calibri" panose="020F0502020204030204" pitchFamily="34" charset="0"/>
              </a:rPr>
              <a:t>physiology, </a:t>
            </a:r>
            <a:r>
              <a:rPr lang="en-GB" sz="6000" dirty="0">
                <a:latin typeface="Josefin Sans" pitchFamily="2" charset="0"/>
                <a:ea typeface="Calibri" panose="020F0502020204030204" pitchFamily="34" charset="0"/>
                <a:cs typeface="Calibri" panose="020F0502020204030204" pitchFamily="34" charset="0"/>
              </a:rPr>
              <a:t>and</a:t>
            </a:r>
            <a:r>
              <a:rPr lang="en-GB" sz="6000" dirty="0">
                <a:effectLst/>
                <a:latin typeface="Josefin Sans" pitchFamily="2" charset="0"/>
                <a:ea typeface="Calibri" panose="020F0502020204030204" pitchFamily="34" charset="0"/>
                <a:cs typeface="Calibri" panose="020F0502020204030204" pitchFamily="34" charset="0"/>
              </a:rPr>
              <a:t> consider how the interaction of mind, body and socioeconomic circumstances affects health,</a:t>
            </a:r>
          </a:p>
          <a:p>
            <a:pPr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w</a:t>
            </a:r>
            <a:r>
              <a:rPr lang="en-GB" sz="6000" dirty="0">
                <a:effectLst/>
                <a:latin typeface="Josefin Sans" pitchFamily="2" charset="0"/>
                <a:ea typeface="Calibri" panose="020F0502020204030204" pitchFamily="34" charset="0"/>
                <a:cs typeface="Calibri" panose="020F0502020204030204" pitchFamily="34" charset="0"/>
              </a:rPr>
              <a:t>ellbeing and life outcomes.</a:t>
            </a:r>
            <a:endParaRPr lang="en-GB" sz="60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Psychological initiatives indicate that</a:t>
            </a:r>
            <a:r>
              <a:rPr lang="en-GB" sz="6000" b="1" dirty="0">
                <a:latin typeface="Josefin Sans" pitchFamily="2" charset="0"/>
                <a:ea typeface="Calibri" panose="020F0502020204030204" pitchFamily="34" charset="0"/>
                <a:cs typeface="Calibri" panose="020F0502020204030204" pitchFamily="34" charset="0"/>
              </a:rPr>
              <a:t> </a:t>
            </a:r>
            <a:r>
              <a:rPr lang="en-GB" sz="6000" dirty="0">
                <a:latin typeface="Josefin Sans" pitchFamily="2" charset="0"/>
                <a:ea typeface="Calibri" panose="020F0502020204030204" pitchFamily="34" charset="0"/>
                <a:cs typeface="Calibri" panose="020F0502020204030204" pitchFamily="34" charset="0"/>
              </a:rPr>
              <a:t>engaging with </a:t>
            </a:r>
          </a:p>
          <a:p>
            <a:pPr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an assigned worker helps people feel accepted, to be  listened to, and not being judged. Additionally, to be around people especially who have had perhaps similar experiences, helps to develop new coping mechanisms and healthier behavioural patterns thus promoting better mental and physical outcomes.</a:t>
            </a:r>
            <a:endParaRPr lang="en-GB" sz="60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6000" dirty="0">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The medical approach has much to offer in </a:t>
            </a:r>
          </a:p>
          <a:p>
            <a:pPr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t</a:t>
            </a:r>
            <a:r>
              <a:rPr lang="en-GB" sz="6000" dirty="0">
                <a:effectLst/>
                <a:latin typeface="Josefin Sans" pitchFamily="2" charset="0"/>
                <a:ea typeface="Calibri" panose="020F0502020204030204" pitchFamily="34" charset="0"/>
                <a:cs typeface="Calibri" panose="020F0502020204030204" pitchFamily="34" charset="0"/>
              </a:rPr>
              <a:t>reating the biological aspects of illness, however recent developments is highlighting that priority should be given in addressing the bio-psycho-social application of health. </a:t>
            </a:r>
          </a:p>
          <a:p>
            <a:pPr eaLnBrk="1" fontAlgn="auto" hangingPunct="1">
              <a:lnSpc>
                <a:spcPct val="170000"/>
              </a:lnSpc>
              <a:spcBef>
                <a:spcPts val="0"/>
              </a:spcBef>
              <a:spcAft>
                <a:spcPts val="0"/>
              </a:spcAft>
              <a:defRPr/>
            </a:pPr>
            <a:endParaRPr lang="en-GB" sz="60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r>
              <a:rPr lang="en-GB" sz="6000" dirty="0">
                <a:latin typeface="Josefin Sans" pitchFamily="2" charset="0"/>
                <a:ea typeface="Calibri" panose="020F0502020204030204" pitchFamily="34" charset="0"/>
                <a:cs typeface="Calibri" panose="020F0502020204030204" pitchFamily="34" charset="0"/>
              </a:rPr>
              <a:t>However, to date, the capacity to address the social problems that precipitate and perpetuate ill-health have been limited, although healthcare professionals have been addressing the non-medical causes of ill health with non-clinical interventions. Therefore, the fundamental methods of social prescribing have been utilised for many years, without been given an actual title.</a:t>
            </a:r>
          </a:p>
          <a:p>
            <a:pPr eaLnBrk="1" fontAlgn="auto" hangingPunct="1">
              <a:lnSpc>
                <a:spcPct val="170000"/>
              </a:lnSpc>
              <a:spcBef>
                <a:spcPts val="0"/>
              </a:spcBef>
              <a:spcAft>
                <a:spcPts val="0"/>
              </a:spcAft>
              <a:defRPr/>
            </a:pPr>
            <a:r>
              <a:rPr lang="en-GB" sz="5600" dirty="0">
                <a:latin typeface="Josefin Sans" pitchFamily="2" charset="0"/>
                <a:ea typeface="Calibri" panose="020F0502020204030204" pitchFamily="34" charset="0"/>
                <a:cs typeface="Calibri" panose="020F0502020204030204" pitchFamily="34" charset="0"/>
              </a:rPr>
              <a:t> </a:t>
            </a:r>
            <a:r>
              <a:rPr lang="en-GB" sz="5600" dirty="0">
                <a:effectLst/>
                <a:latin typeface="Josefin Sans" pitchFamily="2" charset="0"/>
                <a:ea typeface="Calibri" panose="020F0502020204030204" pitchFamily="34" charset="0"/>
                <a:cs typeface="Calibri" panose="020F0502020204030204" pitchFamily="34" charset="0"/>
              </a:rPr>
              <a:t>                                                               </a:t>
            </a:r>
            <a:endParaRPr lang="en-GB" sz="52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729873"/>
          </a:xfrm>
        </p:spPr>
        <p:txBody>
          <a:bodyPr/>
          <a:lstStyle/>
          <a:p>
            <a:pPr algn="ctr"/>
            <a:r>
              <a:rPr lang="en-US" sz="4400" dirty="0">
                <a:effectLst>
                  <a:outerShdw blurRad="38100" dist="38100" dir="2700000" algn="tl">
                    <a:srgbClr val="000000">
                      <a:alpha val="43137"/>
                    </a:srgbClr>
                  </a:outerShdw>
                </a:effectLst>
              </a:rPr>
              <a:t>What are the key elements of social prescribing </a:t>
            </a:r>
            <a:r>
              <a:rPr lang="en-US" sz="2400" dirty="0">
                <a:solidFill>
                  <a:srgbClr val="FFC000"/>
                </a:solidFill>
              </a:rPr>
              <a:t>[klo1]</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87197" y="2889249"/>
            <a:ext cx="2528644" cy="2908348"/>
          </a:xfrm>
          <a:prstGeom prst="rect">
            <a:avLst/>
          </a:prstGeom>
          <a:effectLst>
            <a:outerShdw blurRad="50800" dist="50800" dir="5400000" algn="ctr" rotWithShape="0">
              <a:srgbClr val="FFC000"/>
            </a:outerShdw>
          </a:effectLst>
        </p:spPr>
      </p:pic>
    </p:spTree>
    <p:extLst>
      <p:ext uri="{BB962C8B-B14F-4D97-AF65-F5344CB8AC3E}">
        <p14:creationId xmlns:p14="http://schemas.microsoft.com/office/powerpoint/2010/main" val="2467431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p:txBody>
          <a:bodyPr/>
          <a:lstStyle/>
          <a:p>
            <a:pPr algn="l"/>
            <a:endParaRPr lang="en-US" dirty="0"/>
          </a:p>
          <a:p>
            <a:pPr algn="l"/>
            <a:endParaRPr lang="en-US" dirty="0"/>
          </a:p>
        </p:txBody>
      </p:sp>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319489" y="1443210"/>
            <a:ext cx="8339602" cy="3734718"/>
          </a:xfrm>
        </p:spPr>
        <p:txBody>
          <a:bodyPr/>
          <a:lstStyle/>
          <a:p>
            <a:pPr>
              <a:lnSpc>
                <a:spcPct val="150000"/>
              </a:lnSpc>
              <a:spcAft>
                <a:spcPts val="800"/>
              </a:spcAft>
            </a:pPr>
            <a:r>
              <a:rPr lang="en-GB" sz="2000" b="0" u="sng" dirty="0">
                <a:solidFill>
                  <a:schemeClr val="bg1"/>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Introducing Social prescribing</a:t>
            </a:r>
          </a:p>
          <a:p>
            <a:pPr>
              <a:lnSpc>
                <a:spcPct val="150000"/>
              </a:lnSpc>
              <a:spcAft>
                <a:spcPts val="800"/>
              </a:spcAft>
            </a:pPr>
            <a:r>
              <a:rPr lang="en-GB"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https://vimeopro.com/ehdm/social-prescribing/video/339575707</a:t>
            </a:r>
            <a:endParaRPr lang="en-GB" sz="2000" u="sng" dirty="0">
              <a:solidFill>
                <a:srgbClr val="F33B48"/>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50000"/>
              </a:lnSpc>
              <a:spcAft>
                <a:spcPts val="800"/>
              </a:spcAft>
            </a:pPr>
            <a:r>
              <a:rPr lang="en-GB" sz="2000" dirty="0">
                <a:solidFill>
                  <a:schemeClr val="bg1"/>
                </a:solidFill>
                <a:latin typeface="Josefin Sans" pitchFamily="2" charset="0"/>
                <a:ea typeface="Calibri" panose="020F0502020204030204" pitchFamily="34" charset="0"/>
                <a:cs typeface="Times New Roman" panose="02020603050405020304" pitchFamily="18" charset="0"/>
              </a:rPr>
              <a:t>What is social prescribing?</a:t>
            </a:r>
            <a:endParaRPr lang="en-GB" sz="2000" dirty="0">
              <a:solidFill>
                <a:schemeClr val="bg1"/>
              </a:solidFill>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20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https://www.youtube.com/watch?v=O9azfXNcqD8</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000" dirty="0">
                <a:solidFill>
                  <a:schemeClr val="bg1"/>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Social Prescribing Transforming Health For London</a:t>
            </a:r>
          </a:p>
          <a:p>
            <a:pPr>
              <a:lnSpc>
                <a:spcPct val="150000"/>
              </a:lnSpc>
              <a:spcAft>
                <a:spcPts val="800"/>
              </a:spcAft>
            </a:pPr>
            <a:r>
              <a:rPr lang="en-GB" sz="2000" u="sng" dirty="0">
                <a:solidFill>
                  <a:srgbClr val="F33B48"/>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https://www.youtube.com/watch?v=HA_yF9u0VsU</a:t>
            </a:r>
            <a:r>
              <a:rPr lang="en-GB" sz="2000" u="sng" dirty="0">
                <a:effectLst/>
                <a:latin typeface="Calibri" panose="020F0502020204030204" pitchFamily="34" charset="0"/>
                <a:ea typeface="Calibri" panose="020F0502020204030204" pitchFamily="34" charset="0"/>
                <a:cs typeface="Calibri" panose="020F0502020204030204" pitchFamily="34" charset="0"/>
              </a:rPr>
              <a:t> </a:t>
            </a:r>
            <a:endParaRPr lang="en-GB" sz="2000" u="sng"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4" name="Rectangle 13">
            <a:extLst>
              <a:ext uri="{FF2B5EF4-FFF2-40B4-BE49-F238E27FC236}">
                <a16:creationId xmlns:a16="http://schemas.microsoft.com/office/drawing/2014/main" id="{052BB538-463A-2224-489B-542242ECF947}"/>
              </a:ext>
            </a:extLst>
          </p:cNvPr>
          <p:cNvSpPr/>
          <p:nvPr/>
        </p:nvSpPr>
        <p:spPr>
          <a:xfrm>
            <a:off x="4955112" y="2967335"/>
            <a:ext cx="630440" cy="923330"/>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16" name="TextBox 15">
            <a:extLst>
              <a:ext uri="{FF2B5EF4-FFF2-40B4-BE49-F238E27FC236}">
                <a16:creationId xmlns:a16="http://schemas.microsoft.com/office/drawing/2014/main" id="{89A52EDB-DBFC-C7C6-2DBB-6ED6D2189449}"/>
              </a:ext>
            </a:extLst>
          </p:cNvPr>
          <p:cNvSpPr txBox="1"/>
          <p:nvPr/>
        </p:nvSpPr>
        <p:spPr>
          <a:xfrm>
            <a:off x="7447402" y="3281799"/>
            <a:ext cx="5887324" cy="1015663"/>
          </a:xfrm>
          <a:prstGeom prst="rect">
            <a:avLst/>
          </a:prstGeom>
          <a:noFill/>
        </p:spPr>
        <p:txBody>
          <a:bodyPr wrap="square">
            <a:spAutoFit/>
          </a:bodyPr>
          <a:lstStyle/>
          <a:p>
            <a:pPr algn="ctr"/>
            <a:r>
              <a:rPr lang="en-US" sz="6000" b="0" cap="none" spc="0" dirty="0">
                <a:ln w="0"/>
                <a:solidFill>
                  <a:schemeClr val="tx1"/>
                </a:solidFill>
                <a:effectLst>
                  <a:outerShdw blurRad="38100" dist="19050" dir="2700000" algn="tl" rotWithShape="0">
                    <a:schemeClr val="dk1">
                      <a:alpha val="40000"/>
                    </a:schemeClr>
                  </a:outerShdw>
                </a:effectLst>
                <a:latin typeface="Amatic SC" panose="00000500000000000000" pitchFamily="2" charset="-79"/>
                <a:cs typeface="Amatic SC" panose="00000500000000000000" pitchFamily="2" charset="-79"/>
              </a:rPr>
              <a:t>VIDEOS</a:t>
            </a:r>
          </a:p>
        </p:txBody>
      </p:sp>
    </p:spTree>
    <p:extLst>
      <p:ext uri="{BB962C8B-B14F-4D97-AF65-F5344CB8AC3E}">
        <p14:creationId xmlns:p14="http://schemas.microsoft.com/office/powerpoint/2010/main" val="1351202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 Placeholder 46">
            <a:extLst>
              <a:ext uri="{FF2B5EF4-FFF2-40B4-BE49-F238E27FC236}">
                <a16:creationId xmlns:a16="http://schemas.microsoft.com/office/drawing/2014/main" id="{A0A83365-512E-1B4E-95D2-B2DD9C1A5D56}"/>
              </a:ext>
            </a:extLst>
          </p:cNvPr>
          <p:cNvSpPr>
            <a:spLocks noGrp="1"/>
          </p:cNvSpPr>
          <p:nvPr>
            <p:ph type="body" sz="quarter" idx="17"/>
          </p:nvPr>
        </p:nvSpPr>
        <p:spPr>
          <a:xfrm>
            <a:off x="335672" y="524778"/>
            <a:ext cx="4071228" cy="1752381"/>
          </a:xfrm>
        </p:spPr>
        <p:txBody>
          <a:bodyPr/>
          <a:lstStyle/>
          <a:p>
            <a:r>
              <a:rPr lang="en-US" dirty="0">
                <a:effectLst>
                  <a:outerShdw blurRad="38100" dist="38100" dir="2700000" algn="tl">
                    <a:srgbClr val="000000">
                      <a:alpha val="43137"/>
                    </a:srgbClr>
                  </a:outerShdw>
                </a:effectLst>
              </a:rPr>
              <a:t>Main elements of social prescribing</a:t>
            </a:r>
          </a:p>
        </p:txBody>
      </p:sp>
      <p:sp>
        <p:nvSpPr>
          <p:cNvPr id="48" name="Text Placeholder 47">
            <a:extLst>
              <a:ext uri="{FF2B5EF4-FFF2-40B4-BE49-F238E27FC236}">
                <a16:creationId xmlns:a16="http://schemas.microsoft.com/office/drawing/2014/main" id="{43CFE274-E7DC-ED49-AE0A-63C013D87284}"/>
              </a:ext>
            </a:extLst>
          </p:cNvPr>
          <p:cNvSpPr>
            <a:spLocks noGrp="1"/>
          </p:cNvSpPr>
          <p:nvPr>
            <p:ph type="body" sz="quarter" idx="20"/>
          </p:nvPr>
        </p:nvSpPr>
        <p:spPr/>
        <p:txBody>
          <a:bodyPr/>
          <a:lstStyle/>
          <a:p>
            <a:pPr algn="ctr">
              <a:lnSpc>
                <a:spcPct val="150000"/>
              </a:lnSpc>
            </a:pPr>
            <a:r>
              <a:rPr lang="en-GB" sz="1800" dirty="0">
                <a:latin typeface="Amatic SC" panose="00000500000000000000" pitchFamily="2" charset="-79"/>
                <a:ea typeface="Times New Roman" panose="02020603050405020304" pitchFamily="18" charset="0"/>
                <a:cs typeface="Amatic SC" panose="00000500000000000000" pitchFamily="2" charset="-79"/>
              </a:rPr>
              <a:t>A range of local voluntary, community and social enterprise </a:t>
            </a:r>
            <a:r>
              <a:rPr lang="en-US" sz="1800" dirty="0"/>
              <a:t>To provide support services</a:t>
            </a:r>
          </a:p>
        </p:txBody>
      </p:sp>
      <p:sp>
        <p:nvSpPr>
          <p:cNvPr id="49" name="Text Placeholder 48">
            <a:extLst>
              <a:ext uri="{FF2B5EF4-FFF2-40B4-BE49-F238E27FC236}">
                <a16:creationId xmlns:a16="http://schemas.microsoft.com/office/drawing/2014/main" id="{F2A7758E-1264-EB47-B260-EE03F90D2F42}"/>
              </a:ext>
            </a:extLst>
          </p:cNvPr>
          <p:cNvSpPr>
            <a:spLocks noGrp="1"/>
          </p:cNvSpPr>
          <p:nvPr>
            <p:ph type="body" sz="quarter" idx="21"/>
          </p:nvPr>
        </p:nvSpPr>
        <p:spPr>
          <a:xfrm>
            <a:off x="7423609" y="750668"/>
            <a:ext cx="2849105" cy="1752380"/>
          </a:xfrm>
        </p:spPr>
        <p:txBody>
          <a:bodyPr/>
          <a:lstStyle/>
          <a:p>
            <a:endParaRPr lang="en-GB" sz="1800" dirty="0">
              <a:effectLst/>
              <a:latin typeface="Calibri" panose="020F0502020204030204" pitchFamily="34" charset="0"/>
              <a:ea typeface="Times New Roman" panose="02020603050405020304" pitchFamily="18" charset="0"/>
            </a:endParaRPr>
          </a:p>
          <a:p>
            <a:endParaRPr lang="en-GB" sz="1800" dirty="0">
              <a:latin typeface="Calibri" panose="020F0502020204030204" pitchFamily="34" charset="0"/>
              <a:ea typeface="Times New Roman" panose="02020603050405020304" pitchFamily="18" charset="0"/>
            </a:endParaRPr>
          </a:p>
          <a:p>
            <a:pPr algn="ctr">
              <a:lnSpc>
                <a:spcPct val="150000"/>
              </a:lnSpc>
            </a:pPr>
            <a:r>
              <a:rPr lang="en-GB" sz="1800" dirty="0">
                <a:solidFill>
                  <a:schemeClr val="tx1"/>
                </a:solidFill>
                <a:effectLst/>
                <a:latin typeface="Amatic SC" panose="00000500000000000000" pitchFamily="2" charset="-79"/>
                <a:ea typeface="Times New Roman" panose="02020603050405020304" pitchFamily="18" charset="0"/>
                <a:cs typeface="Amatic SC" panose="00000500000000000000" pitchFamily="2" charset="-79"/>
              </a:rPr>
              <a:t>A healthcare professional or allied professional who makes an initial referral </a:t>
            </a:r>
          </a:p>
          <a:p>
            <a:endParaRPr lang="en-GB" sz="180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50" name="Text Placeholder 49">
            <a:extLst>
              <a:ext uri="{FF2B5EF4-FFF2-40B4-BE49-F238E27FC236}">
                <a16:creationId xmlns:a16="http://schemas.microsoft.com/office/drawing/2014/main" id="{04B86E8E-CB44-804D-9827-0FC25881A350}"/>
              </a:ext>
            </a:extLst>
          </p:cNvPr>
          <p:cNvSpPr>
            <a:spLocks noGrp="1"/>
          </p:cNvSpPr>
          <p:nvPr>
            <p:ph type="body" sz="quarter" idx="22"/>
          </p:nvPr>
        </p:nvSpPr>
        <p:spPr>
          <a:xfrm>
            <a:off x="9220196" y="3006436"/>
            <a:ext cx="2494447" cy="3428654"/>
          </a:xfrm>
        </p:spPr>
        <p:txBody>
          <a:bodyPr/>
          <a:lstStyle/>
          <a:p>
            <a:endParaRPr lang="en-GB" sz="1800" dirty="0">
              <a:effectLst/>
              <a:latin typeface="Calibri" panose="020F0502020204030204" pitchFamily="34" charset="0"/>
              <a:ea typeface="Times New Roman" panose="02020603050405020304" pitchFamily="18" charset="0"/>
            </a:endParaRPr>
          </a:p>
          <a:p>
            <a:endParaRPr lang="en-GB" sz="1800" dirty="0">
              <a:latin typeface="Calibri" panose="020F0502020204030204" pitchFamily="34" charset="0"/>
              <a:ea typeface="Times New Roman" panose="02020603050405020304" pitchFamily="18" charset="0"/>
            </a:endParaRPr>
          </a:p>
          <a:p>
            <a:pPr algn="ctr">
              <a:lnSpc>
                <a:spcPct val="150000"/>
              </a:lnSpc>
            </a:pPr>
            <a:r>
              <a:rPr lang="en-GB" sz="18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A link worker- can also be called a social prescriber, social navigator, community connector or any name that denotes this specific role of working on a one-to-one basis with the person requiring support and assisting them to find appropriate support systems</a:t>
            </a:r>
            <a:r>
              <a:rPr lang="en-GB" sz="2200" dirty="0">
                <a:solidFill>
                  <a:schemeClr val="tx1"/>
                </a:solidFill>
                <a:latin typeface="Amatic SC" panose="00000500000000000000" pitchFamily="2" charset="-79"/>
                <a:ea typeface="Times New Roman" panose="02020603050405020304" pitchFamily="18" charset="0"/>
                <a:cs typeface="Amatic SC" panose="00000500000000000000" pitchFamily="2" charset="-79"/>
              </a:rPr>
              <a:t>.</a:t>
            </a:r>
          </a:p>
          <a:p>
            <a:endParaRPr lang="en-US" dirty="0"/>
          </a:p>
        </p:txBody>
      </p:sp>
      <p:sp>
        <p:nvSpPr>
          <p:cNvPr id="51" name="Freeform 15">
            <a:extLst>
              <a:ext uri="{FF2B5EF4-FFF2-40B4-BE49-F238E27FC236}">
                <a16:creationId xmlns:a16="http://schemas.microsoft.com/office/drawing/2014/main" id="{3D98CC49-B54A-5444-A9F1-4F36A0275247}"/>
              </a:ext>
            </a:extLst>
          </p:cNvPr>
          <p:cNvSpPr>
            <a:spLocks noEditPoints="1"/>
          </p:cNvSpPr>
          <p:nvPr/>
        </p:nvSpPr>
        <p:spPr bwMode="auto">
          <a:xfrm>
            <a:off x="5704681" y="1172944"/>
            <a:ext cx="771525" cy="860425"/>
          </a:xfrm>
          <a:custGeom>
            <a:avLst/>
            <a:gdLst>
              <a:gd name="T0" fmla="*/ 68 w 203"/>
              <a:gd name="T1" fmla="*/ 175 h 226"/>
              <a:gd name="T2" fmla="*/ 52 w 203"/>
              <a:gd name="T3" fmla="*/ 135 h 226"/>
              <a:gd name="T4" fmla="*/ 44 w 203"/>
              <a:gd name="T5" fmla="*/ 102 h 226"/>
              <a:gd name="T6" fmla="*/ 103 w 203"/>
              <a:gd name="T7" fmla="*/ 38 h 226"/>
              <a:gd name="T8" fmla="*/ 162 w 203"/>
              <a:gd name="T9" fmla="*/ 102 h 226"/>
              <a:gd name="T10" fmla="*/ 155 w 203"/>
              <a:gd name="T11" fmla="*/ 135 h 226"/>
              <a:gd name="T12" fmla="*/ 140 w 203"/>
              <a:gd name="T13" fmla="*/ 168 h 226"/>
              <a:gd name="T14" fmla="*/ 123 w 203"/>
              <a:gd name="T15" fmla="*/ 180 h 226"/>
              <a:gd name="T16" fmla="*/ 98 w 203"/>
              <a:gd name="T17" fmla="*/ 185 h 226"/>
              <a:gd name="T18" fmla="*/ 75 w 203"/>
              <a:gd name="T19" fmla="*/ 194 h 226"/>
              <a:gd name="T20" fmla="*/ 71 w 203"/>
              <a:gd name="T21" fmla="*/ 200 h 226"/>
              <a:gd name="T22" fmla="*/ 73 w 203"/>
              <a:gd name="T23" fmla="*/ 206 h 226"/>
              <a:gd name="T24" fmla="*/ 79 w 203"/>
              <a:gd name="T25" fmla="*/ 207 h 226"/>
              <a:gd name="T26" fmla="*/ 126 w 203"/>
              <a:gd name="T27" fmla="*/ 196 h 226"/>
              <a:gd name="T28" fmla="*/ 132 w 203"/>
              <a:gd name="T29" fmla="*/ 198 h 226"/>
              <a:gd name="T30" fmla="*/ 134 w 203"/>
              <a:gd name="T31" fmla="*/ 205 h 226"/>
              <a:gd name="T32" fmla="*/ 129 w 203"/>
              <a:gd name="T33" fmla="*/ 211 h 226"/>
              <a:gd name="T34" fmla="*/ 111 w 203"/>
              <a:gd name="T35" fmla="*/ 219 h 226"/>
              <a:gd name="T36" fmla="*/ 89 w 203"/>
              <a:gd name="T37" fmla="*/ 226 h 226"/>
              <a:gd name="T38" fmla="*/ 88 w 203"/>
              <a:gd name="T39" fmla="*/ 100 h 226"/>
              <a:gd name="T40" fmla="*/ 101 w 203"/>
              <a:gd name="T41" fmla="*/ 115 h 226"/>
              <a:gd name="T42" fmla="*/ 117 w 203"/>
              <a:gd name="T43" fmla="*/ 86 h 226"/>
              <a:gd name="T44" fmla="*/ 23 w 203"/>
              <a:gd name="T45" fmla="*/ 103 h 226"/>
              <a:gd name="T46" fmla="*/ 0 w 203"/>
              <a:gd name="T47" fmla="*/ 99 h 226"/>
              <a:gd name="T48" fmla="*/ 33 w 203"/>
              <a:gd name="T49" fmla="*/ 59 h 226"/>
              <a:gd name="T50" fmla="*/ 14 w 203"/>
              <a:gd name="T51" fmla="*/ 51 h 226"/>
              <a:gd name="T52" fmla="*/ 62 w 203"/>
              <a:gd name="T53" fmla="*/ 31 h 226"/>
              <a:gd name="T54" fmla="*/ 52 w 203"/>
              <a:gd name="T55" fmla="*/ 16 h 226"/>
              <a:gd name="T56" fmla="*/ 103 w 203"/>
              <a:gd name="T57" fmla="*/ 22 h 226"/>
              <a:gd name="T58" fmla="*/ 102 w 203"/>
              <a:gd name="T59" fmla="*/ 0 h 226"/>
              <a:gd name="T60" fmla="*/ 151 w 203"/>
              <a:gd name="T61" fmla="*/ 16 h 226"/>
              <a:gd name="T62" fmla="*/ 144 w 203"/>
              <a:gd name="T63" fmla="*/ 32 h 226"/>
              <a:gd name="T64" fmla="*/ 189 w 203"/>
              <a:gd name="T65" fmla="*/ 53 h 226"/>
              <a:gd name="T66" fmla="*/ 175 w 203"/>
              <a:gd name="T67" fmla="*/ 59 h 226"/>
              <a:gd name="T68" fmla="*/ 172 w 203"/>
              <a:gd name="T69" fmla="*/ 61 h 226"/>
              <a:gd name="T70" fmla="*/ 203 w 203"/>
              <a:gd name="T71" fmla="*/ 103 h 226"/>
              <a:gd name="T72" fmla="*/ 182 w 203"/>
              <a:gd name="T73" fmla="*/ 103 h 226"/>
              <a:gd name="T74" fmla="*/ 102 w 203"/>
              <a:gd name="T75" fmla="*/ 61 h 226"/>
              <a:gd name="T76" fmla="*/ 65 w 203"/>
              <a:gd name="T77" fmla="*/ 96 h 226"/>
              <a:gd name="T78" fmla="*/ 102 w 203"/>
              <a:gd name="T79" fmla="*/ 132 h 226"/>
              <a:gd name="T80" fmla="*/ 139 w 203"/>
              <a:gd name="T81" fmla="*/ 96 h 226"/>
              <a:gd name="T82" fmla="*/ 102 w 203"/>
              <a:gd name="T83" fmla="*/ 6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226">
                <a:moveTo>
                  <a:pt x="68" y="175"/>
                </a:moveTo>
                <a:cubicBezTo>
                  <a:pt x="69" y="165"/>
                  <a:pt x="65" y="155"/>
                  <a:pt x="52" y="135"/>
                </a:cubicBezTo>
                <a:cubicBezTo>
                  <a:pt x="46" y="125"/>
                  <a:pt x="44" y="113"/>
                  <a:pt x="44" y="102"/>
                </a:cubicBezTo>
                <a:cubicBezTo>
                  <a:pt x="44" y="68"/>
                  <a:pt x="70" y="38"/>
                  <a:pt x="103" y="38"/>
                </a:cubicBezTo>
                <a:cubicBezTo>
                  <a:pt x="137" y="38"/>
                  <a:pt x="162" y="68"/>
                  <a:pt x="162" y="102"/>
                </a:cubicBezTo>
                <a:cubicBezTo>
                  <a:pt x="162" y="113"/>
                  <a:pt x="161" y="125"/>
                  <a:pt x="155" y="135"/>
                </a:cubicBezTo>
                <a:cubicBezTo>
                  <a:pt x="145" y="151"/>
                  <a:pt x="141" y="160"/>
                  <a:pt x="140" y="168"/>
                </a:cubicBezTo>
                <a:moveTo>
                  <a:pt x="123" y="180"/>
                </a:moveTo>
                <a:cubicBezTo>
                  <a:pt x="115" y="183"/>
                  <a:pt x="107" y="184"/>
                  <a:pt x="98" y="185"/>
                </a:cubicBezTo>
                <a:cubicBezTo>
                  <a:pt x="90" y="187"/>
                  <a:pt x="82" y="189"/>
                  <a:pt x="75" y="194"/>
                </a:cubicBezTo>
                <a:cubicBezTo>
                  <a:pt x="74" y="196"/>
                  <a:pt x="72" y="197"/>
                  <a:pt x="71" y="200"/>
                </a:cubicBezTo>
                <a:cubicBezTo>
                  <a:pt x="70" y="202"/>
                  <a:pt x="71" y="204"/>
                  <a:pt x="73" y="206"/>
                </a:cubicBezTo>
                <a:cubicBezTo>
                  <a:pt x="74" y="207"/>
                  <a:pt x="77" y="207"/>
                  <a:pt x="79" y="207"/>
                </a:cubicBezTo>
                <a:cubicBezTo>
                  <a:pt x="95" y="205"/>
                  <a:pt x="110" y="196"/>
                  <a:pt x="126" y="196"/>
                </a:cubicBezTo>
                <a:cubicBezTo>
                  <a:pt x="128" y="196"/>
                  <a:pt x="130" y="197"/>
                  <a:pt x="132" y="198"/>
                </a:cubicBezTo>
                <a:cubicBezTo>
                  <a:pt x="134" y="199"/>
                  <a:pt x="134" y="202"/>
                  <a:pt x="134" y="205"/>
                </a:cubicBezTo>
                <a:cubicBezTo>
                  <a:pt x="133" y="207"/>
                  <a:pt x="131" y="209"/>
                  <a:pt x="129" y="211"/>
                </a:cubicBezTo>
                <a:cubicBezTo>
                  <a:pt x="124" y="215"/>
                  <a:pt x="117" y="217"/>
                  <a:pt x="111" y="219"/>
                </a:cubicBezTo>
                <a:cubicBezTo>
                  <a:pt x="103" y="222"/>
                  <a:pt x="96" y="224"/>
                  <a:pt x="89" y="226"/>
                </a:cubicBezTo>
                <a:moveTo>
                  <a:pt x="88" y="100"/>
                </a:moveTo>
                <a:cubicBezTo>
                  <a:pt x="93" y="104"/>
                  <a:pt x="97" y="109"/>
                  <a:pt x="101" y="115"/>
                </a:cubicBezTo>
                <a:cubicBezTo>
                  <a:pt x="104" y="105"/>
                  <a:pt x="109" y="95"/>
                  <a:pt x="117" y="86"/>
                </a:cubicBezTo>
                <a:moveTo>
                  <a:pt x="23" y="103"/>
                </a:moveTo>
                <a:cubicBezTo>
                  <a:pt x="15" y="102"/>
                  <a:pt x="8" y="98"/>
                  <a:pt x="0" y="99"/>
                </a:cubicBezTo>
                <a:moveTo>
                  <a:pt x="33" y="59"/>
                </a:moveTo>
                <a:cubicBezTo>
                  <a:pt x="27" y="55"/>
                  <a:pt x="21" y="52"/>
                  <a:pt x="14" y="51"/>
                </a:cubicBezTo>
                <a:moveTo>
                  <a:pt x="62" y="31"/>
                </a:moveTo>
                <a:cubicBezTo>
                  <a:pt x="59" y="26"/>
                  <a:pt x="56" y="21"/>
                  <a:pt x="52" y="16"/>
                </a:cubicBezTo>
                <a:moveTo>
                  <a:pt x="103" y="22"/>
                </a:moveTo>
                <a:cubicBezTo>
                  <a:pt x="103" y="15"/>
                  <a:pt x="103" y="7"/>
                  <a:pt x="102" y="0"/>
                </a:cubicBezTo>
                <a:moveTo>
                  <a:pt x="151" y="16"/>
                </a:moveTo>
                <a:cubicBezTo>
                  <a:pt x="148" y="21"/>
                  <a:pt x="145" y="26"/>
                  <a:pt x="144" y="32"/>
                </a:cubicBezTo>
                <a:moveTo>
                  <a:pt x="189" y="53"/>
                </a:moveTo>
                <a:cubicBezTo>
                  <a:pt x="184" y="54"/>
                  <a:pt x="179" y="56"/>
                  <a:pt x="175" y="59"/>
                </a:cubicBezTo>
                <a:cubicBezTo>
                  <a:pt x="174" y="60"/>
                  <a:pt x="173" y="60"/>
                  <a:pt x="172" y="61"/>
                </a:cubicBezTo>
                <a:moveTo>
                  <a:pt x="203" y="103"/>
                </a:moveTo>
                <a:cubicBezTo>
                  <a:pt x="196" y="103"/>
                  <a:pt x="189" y="103"/>
                  <a:pt x="182" y="103"/>
                </a:cubicBezTo>
                <a:moveTo>
                  <a:pt x="102" y="61"/>
                </a:moveTo>
                <a:cubicBezTo>
                  <a:pt x="82" y="61"/>
                  <a:pt x="65" y="77"/>
                  <a:pt x="65" y="96"/>
                </a:cubicBezTo>
                <a:cubicBezTo>
                  <a:pt x="65" y="116"/>
                  <a:pt x="82" y="132"/>
                  <a:pt x="102" y="132"/>
                </a:cubicBezTo>
                <a:cubicBezTo>
                  <a:pt x="123" y="132"/>
                  <a:pt x="139" y="116"/>
                  <a:pt x="139" y="96"/>
                </a:cubicBezTo>
                <a:cubicBezTo>
                  <a:pt x="139" y="77"/>
                  <a:pt x="123" y="61"/>
                  <a:pt x="102" y="61"/>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16">
            <a:extLst>
              <a:ext uri="{FF2B5EF4-FFF2-40B4-BE49-F238E27FC236}">
                <a16:creationId xmlns:a16="http://schemas.microsoft.com/office/drawing/2014/main" id="{9B4E881E-0566-3F48-B92B-D2A9FAD328CD}"/>
              </a:ext>
            </a:extLst>
          </p:cNvPr>
          <p:cNvSpPr>
            <a:spLocks noEditPoints="1"/>
          </p:cNvSpPr>
          <p:nvPr/>
        </p:nvSpPr>
        <p:spPr bwMode="auto">
          <a:xfrm>
            <a:off x="3939381" y="4257456"/>
            <a:ext cx="801687" cy="658813"/>
          </a:xfrm>
          <a:custGeom>
            <a:avLst/>
            <a:gdLst>
              <a:gd name="T0" fmla="*/ 0 w 211"/>
              <a:gd name="T1" fmla="*/ 170 h 173"/>
              <a:gd name="T2" fmla="*/ 211 w 211"/>
              <a:gd name="T3" fmla="*/ 173 h 173"/>
              <a:gd name="T4" fmla="*/ 54 w 211"/>
              <a:gd name="T5" fmla="*/ 169 h 173"/>
              <a:gd name="T6" fmla="*/ 52 w 211"/>
              <a:gd name="T7" fmla="*/ 127 h 173"/>
              <a:gd name="T8" fmla="*/ 23 w 211"/>
              <a:gd name="T9" fmla="*/ 127 h 173"/>
              <a:gd name="T10" fmla="*/ 23 w 211"/>
              <a:gd name="T11" fmla="*/ 170 h 173"/>
              <a:gd name="T12" fmla="*/ 96 w 211"/>
              <a:gd name="T13" fmla="*/ 169 h 173"/>
              <a:gd name="T14" fmla="*/ 96 w 211"/>
              <a:gd name="T15" fmla="*/ 82 h 173"/>
              <a:gd name="T16" fmla="*/ 67 w 211"/>
              <a:gd name="T17" fmla="*/ 83 h 173"/>
              <a:gd name="T18" fmla="*/ 68 w 211"/>
              <a:gd name="T19" fmla="*/ 169 h 173"/>
              <a:gd name="T20" fmla="*/ 142 w 211"/>
              <a:gd name="T21" fmla="*/ 170 h 173"/>
              <a:gd name="T22" fmla="*/ 141 w 211"/>
              <a:gd name="T23" fmla="*/ 103 h 173"/>
              <a:gd name="T24" fmla="*/ 114 w 211"/>
              <a:gd name="T25" fmla="*/ 101 h 173"/>
              <a:gd name="T26" fmla="*/ 113 w 211"/>
              <a:gd name="T27" fmla="*/ 169 h 173"/>
              <a:gd name="T28" fmla="*/ 186 w 211"/>
              <a:gd name="T29" fmla="*/ 171 h 173"/>
              <a:gd name="T30" fmla="*/ 185 w 211"/>
              <a:gd name="T31" fmla="*/ 56 h 173"/>
              <a:gd name="T32" fmla="*/ 157 w 211"/>
              <a:gd name="T33" fmla="*/ 57 h 173"/>
              <a:gd name="T34" fmla="*/ 158 w 211"/>
              <a:gd name="T35" fmla="*/ 170 h 173"/>
              <a:gd name="T36" fmla="*/ 42 w 211"/>
              <a:gd name="T37" fmla="*/ 77 h 173"/>
              <a:gd name="T38" fmla="*/ 33 w 211"/>
              <a:gd name="T39" fmla="*/ 76 h 173"/>
              <a:gd name="T40" fmla="*/ 29 w 211"/>
              <a:gd name="T41" fmla="*/ 84 h 173"/>
              <a:gd name="T42" fmla="*/ 34 w 211"/>
              <a:gd name="T43" fmla="*/ 92 h 173"/>
              <a:gd name="T44" fmla="*/ 39 w 211"/>
              <a:gd name="T45" fmla="*/ 94 h 173"/>
              <a:gd name="T46" fmla="*/ 44 w 211"/>
              <a:gd name="T47" fmla="*/ 92 h 173"/>
              <a:gd name="T48" fmla="*/ 46 w 211"/>
              <a:gd name="T49" fmla="*/ 86 h 173"/>
              <a:gd name="T50" fmla="*/ 42 w 211"/>
              <a:gd name="T51" fmla="*/ 77 h 173"/>
              <a:gd name="T52" fmla="*/ 74 w 211"/>
              <a:gd name="T53" fmla="*/ 44 h 173"/>
              <a:gd name="T54" fmla="*/ 78 w 211"/>
              <a:gd name="T55" fmla="*/ 51 h 173"/>
              <a:gd name="T56" fmla="*/ 87 w 211"/>
              <a:gd name="T57" fmla="*/ 52 h 173"/>
              <a:gd name="T58" fmla="*/ 90 w 211"/>
              <a:gd name="T59" fmla="*/ 49 h 173"/>
              <a:gd name="T60" fmla="*/ 91 w 211"/>
              <a:gd name="T61" fmla="*/ 44 h 173"/>
              <a:gd name="T62" fmla="*/ 88 w 211"/>
              <a:gd name="T63" fmla="*/ 39 h 173"/>
              <a:gd name="T64" fmla="*/ 85 w 211"/>
              <a:gd name="T65" fmla="*/ 36 h 173"/>
              <a:gd name="T66" fmla="*/ 82 w 211"/>
              <a:gd name="T67" fmla="*/ 35 h 173"/>
              <a:gd name="T68" fmla="*/ 74 w 211"/>
              <a:gd name="T69" fmla="*/ 44 h 173"/>
              <a:gd name="T70" fmla="*/ 133 w 211"/>
              <a:gd name="T71" fmla="*/ 69 h 173"/>
              <a:gd name="T72" fmla="*/ 134 w 211"/>
              <a:gd name="T73" fmla="*/ 62 h 173"/>
              <a:gd name="T74" fmla="*/ 131 w 211"/>
              <a:gd name="T75" fmla="*/ 57 h 173"/>
              <a:gd name="T76" fmla="*/ 126 w 211"/>
              <a:gd name="T77" fmla="*/ 55 h 173"/>
              <a:gd name="T78" fmla="*/ 119 w 211"/>
              <a:gd name="T79" fmla="*/ 56 h 173"/>
              <a:gd name="T80" fmla="*/ 117 w 211"/>
              <a:gd name="T81" fmla="*/ 60 h 173"/>
              <a:gd name="T82" fmla="*/ 118 w 211"/>
              <a:gd name="T83" fmla="*/ 69 h 173"/>
              <a:gd name="T84" fmla="*/ 126 w 211"/>
              <a:gd name="T85" fmla="*/ 74 h 173"/>
              <a:gd name="T86" fmla="*/ 133 w 211"/>
              <a:gd name="T87" fmla="*/ 69 h 173"/>
              <a:gd name="T88" fmla="*/ 163 w 211"/>
              <a:gd name="T89" fmla="*/ 16 h 173"/>
              <a:gd name="T90" fmla="*/ 172 w 211"/>
              <a:gd name="T91" fmla="*/ 22 h 173"/>
              <a:gd name="T92" fmla="*/ 175 w 211"/>
              <a:gd name="T93" fmla="*/ 4 h 173"/>
              <a:gd name="T94" fmla="*/ 163 w 211"/>
              <a:gd name="T95" fmla="*/ 16 h 173"/>
              <a:gd name="T96" fmla="*/ 76 w 211"/>
              <a:gd name="T97" fmla="*/ 50 h 173"/>
              <a:gd name="T98" fmla="*/ 44 w 211"/>
              <a:gd name="T99" fmla="*/ 80 h 173"/>
              <a:gd name="T100" fmla="*/ 91 w 211"/>
              <a:gd name="T101" fmla="*/ 47 h 173"/>
              <a:gd name="T102" fmla="*/ 117 w 211"/>
              <a:gd name="T103" fmla="*/ 60 h 173"/>
              <a:gd name="T104" fmla="*/ 167 w 211"/>
              <a:gd name="T105" fmla="*/ 21 h 173"/>
              <a:gd name="T106" fmla="*/ 148 w 211"/>
              <a:gd name="T107" fmla="*/ 41 h 173"/>
              <a:gd name="T108" fmla="*/ 133 w 211"/>
              <a:gd name="T109" fmla="*/ 5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1" h="173">
                <a:moveTo>
                  <a:pt x="0" y="170"/>
                </a:moveTo>
                <a:cubicBezTo>
                  <a:pt x="70" y="168"/>
                  <a:pt x="141" y="169"/>
                  <a:pt x="211" y="173"/>
                </a:cubicBezTo>
                <a:moveTo>
                  <a:pt x="54" y="169"/>
                </a:moveTo>
                <a:cubicBezTo>
                  <a:pt x="52" y="155"/>
                  <a:pt x="52" y="141"/>
                  <a:pt x="52" y="127"/>
                </a:cubicBezTo>
                <a:cubicBezTo>
                  <a:pt x="42" y="127"/>
                  <a:pt x="33" y="127"/>
                  <a:pt x="23" y="127"/>
                </a:cubicBezTo>
                <a:cubicBezTo>
                  <a:pt x="23" y="141"/>
                  <a:pt x="23" y="155"/>
                  <a:pt x="23" y="170"/>
                </a:cubicBezTo>
                <a:moveTo>
                  <a:pt x="96" y="169"/>
                </a:moveTo>
                <a:cubicBezTo>
                  <a:pt x="97" y="140"/>
                  <a:pt x="97" y="111"/>
                  <a:pt x="96" y="82"/>
                </a:cubicBezTo>
                <a:cubicBezTo>
                  <a:pt x="86" y="84"/>
                  <a:pt x="77" y="84"/>
                  <a:pt x="67" y="83"/>
                </a:cubicBezTo>
                <a:cubicBezTo>
                  <a:pt x="67" y="112"/>
                  <a:pt x="68" y="141"/>
                  <a:pt x="68" y="169"/>
                </a:cubicBezTo>
                <a:moveTo>
                  <a:pt x="142" y="170"/>
                </a:moveTo>
                <a:cubicBezTo>
                  <a:pt x="140" y="147"/>
                  <a:pt x="140" y="125"/>
                  <a:pt x="141" y="103"/>
                </a:cubicBezTo>
                <a:cubicBezTo>
                  <a:pt x="132" y="102"/>
                  <a:pt x="123" y="102"/>
                  <a:pt x="114" y="101"/>
                </a:cubicBezTo>
                <a:cubicBezTo>
                  <a:pt x="113" y="124"/>
                  <a:pt x="113" y="147"/>
                  <a:pt x="113" y="169"/>
                </a:cubicBezTo>
                <a:moveTo>
                  <a:pt x="186" y="171"/>
                </a:moveTo>
                <a:cubicBezTo>
                  <a:pt x="186" y="133"/>
                  <a:pt x="186" y="95"/>
                  <a:pt x="185" y="56"/>
                </a:cubicBezTo>
                <a:cubicBezTo>
                  <a:pt x="176" y="56"/>
                  <a:pt x="166" y="56"/>
                  <a:pt x="157" y="57"/>
                </a:cubicBezTo>
                <a:cubicBezTo>
                  <a:pt x="157" y="95"/>
                  <a:pt x="157" y="133"/>
                  <a:pt x="158" y="170"/>
                </a:cubicBezTo>
                <a:moveTo>
                  <a:pt x="42" y="77"/>
                </a:moveTo>
                <a:cubicBezTo>
                  <a:pt x="39" y="75"/>
                  <a:pt x="36" y="75"/>
                  <a:pt x="33" y="76"/>
                </a:cubicBezTo>
                <a:cubicBezTo>
                  <a:pt x="30" y="78"/>
                  <a:pt x="28" y="81"/>
                  <a:pt x="29" y="84"/>
                </a:cubicBezTo>
                <a:cubicBezTo>
                  <a:pt x="29" y="88"/>
                  <a:pt x="31" y="90"/>
                  <a:pt x="34" y="92"/>
                </a:cubicBezTo>
                <a:cubicBezTo>
                  <a:pt x="35" y="93"/>
                  <a:pt x="37" y="94"/>
                  <a:pt x="39" y="94"/>
                </a:cubicBezTo>
                <a:cubicBezTo>
                  <a:pt x="41" y="94"/>
                  <a:pt x="43" y="93"/>
                  <a:pt x="44" y="92"/>
                </a:cubicBezTo>
                <a:cubicBezTo>
                  <a:pt x="46" y="90"/>
                  <a:pt x="46" y="88"/>
                  <a:pt x="46" y="86"/>
                </a:cubicBezTo>
                <a:cubicBezTo>
                  <a:pt x="46" y="82"/>
                  <a:pt x="45" y="79"/>
                  <a:pt x="42" y="77"/>
                </a:cubicBezTo>
                <a:close/>
                <a:moveTo>
                  <a:pt x="74" y="44"/>
                </a:moveTo>
                <a:cubicBezTo>
                  <a:pt x="74" y="47"/>
                  <a:pt x="76" y="49"/>
                  <a:pt x="78" y="51"/>
                </a:cubicBezTo>
                <a:cubicBezTo>
                  <a:pt x="81" y="52"/>
                  <a:pt x="84" y="53"/>
                  <a:pt x="87" y="52"/>
                </a:cubicBezTo>
                <a:cubicBezTo>
                  <a:pt x="88" y="51"/>
                  <a:pt x="90" y="50"/>
                  <a:pt x="90" y="49"/>
                </a:cubicBezTo>
                <a:cubicBezTo>
                  <a:pt x="91" y="47"/>
                  <a:pt x="91" y="45"/>
                  <a:pt x="91" y="44"/>
                </a:cubicBezTo>
                <a:cubicBezTo>
                  <a:pt x="90" y="42"/>
                  <a:pt x="89" y="40"/>
                  <a:pt x="88" y="39"/>
                </a:cubicBezTo>
                <a:cubicBezTo>
                  <a:pt x="87" y="38"/>
                  <a:pt x="86" y="36"/>
                  <a:pt x="85" y="36"/>
                </a:cubicBezTo>
                <a:cubicBezTo>
                  <a:pt x="84" y="35"/>
                  <a:pt x="83" y="35"/>
                  <a:pt x="82" y="35"/>
                </a:cubicBezTo>
                <a:cubicBezTo>
                  <a:pt x="77" y="35"/>
                  <a:pt x="74" y="40"/>
                  <a:pt x="74" y="44"/>
                </a:cubicBezTo>
                <a:close/>
                <a:moveTo>
                  <a:pt x="133" y="69"/>
                </a:moveTo>
                <a:cubicBezTo>
                  <a:pt x="134" y="67"/>
                  <a:pt x="134" y="65"/>
                  <a:pt x="134" y="62"/>
                </a:cubicBezTo>
                <a:cubicBezTo>
                  <a:pt x="134" y="60"/>
                  <a:pt x="133" y="58"/>
                  <a:pt x="131" y="57"/>
                </a:cubicBezTo>
                <a:cubicBezTo>
                  <a:pt x="130" y="56"/>
                  <a:pt x="128" y="55"/>
                  <a:pt x="126" y="55"/>
                </a:cubicBezTo>
                <a:cubicBezTo>
                  <a:pt x="124" y="55"/>
                  <a:pt x="121" y="55"/>
                  <a:pt x="119" y="56"/>
                </a:cubicBezTo>
                <a:cubicBezTo>
                  <a:pt x="118" y="57"/>
                  <a:pt x="118" y="58"/>
                  <a:pt x="117" y="60"/>
                </a:cubicBezTo>
                <a:cubicBezTo>
                  <a:pt x="116" y="63"/>
                  <a:pt x="116" y="66"/>
                  <a:pt x="118" y="69"/>
                </a:cubicBezTo>
                <a:cubicBezTo>
                  <a:pt x="119" y="72"/>
                  <a:pt x="122" y="74"/>
                  <a:pt x="126" y="74"/>
                </a:cubicBezTo>
                <a:cubicBezTo>
                  <a:pt x="129" y="74"/>
                  <a:pt x="132" y="72"/>
                  <a:pt x="133" y="69"/>
                </a:cubicBezTo>
                <a:close/>
                <a:moveTo>
                  <a:pt x="163" y="16"/>
                </a:moveTo>
                <a:cubicBezTo>
                  <a:pt x="165" y="20"/>
                  <a:pt x="168" y="22"/>
                  <a:pt x="172" y="22"/>
                </a:cubicBezTo>
                <a:cubicBezTo>
                  <a:pt x="181" y="22"/>
                  <a:pt x="182" y="8"/>
                  <a:pt x="175" y="4"/>
                </a:cubicBezTo>
                <a:cubicBezTo>
                  <a:pt x="168" y="0"/>
                  <a:pt x="159" y="9"/>
                  <a:pt x="163" y="16"/>
                </a:cubicBezTo>
                <a:close/>
                <a:moveTo>
                  <a:pt x="76" y="50"/>
                </a:moveTo>
                <a:cubicBezTo>
                  <a:pt x="65" y="59"/>
                  <a:pt x="54" y="69"/>
                  <a:pt x="44" y="80"/>
                </a:cubicBezTo>
                <a:moveTo>
                  <a:pt x="91" y="47"/>
                </a:moveTo>
                <a:cubicBezTo>
                  <a:pt x="100" y="52"/>
                  <a:pt x="107" y="56"/>
                  <a:pt x="117" y="60"/>
                </a:cubicBezTo>
                <a:moveTo>
                  <a:pt x="167" y="21"/>
                </a:moveTo>
                <a:cubicBezTo>
                  <a:pt x="161" y="28"/>
                  <a:pt x="154" y="34"/>
                  <a:pt x="148" y="41"/>
                </a:cubicBezTo>
                <a:cubicBezTo>
                  <a:pt x="143" y="47"/>
                  <a:pt x="138" y="53"/>
                  <a:pt x="133" y="59"/>
                </a:cubicBezTo>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3" name="Freeform 17">
            <a:extLst>
              <a:ext uri="{FF2B5EF4-FFF2-40B4-BE49-F238E27FC236}">
                <a16:creationId xmlns:a16="http://schemas.microsoft.com/office/drawing/2014/main" id="{4D9A59D5-F87D-0B46-B496-E04CECC8EB6E}"/>
              </a:ext>
            </a:extLst>
          </p:cNvPr>
          <p:cNvSpPr>
            <a:spLocks noEditPoints="1"/>
          </p:cNvSpPr>
          <p:nvPr/>
        </p:nvSpPr>
        <p:spPr bwMode="auto">
          <a:xfrm>
            <a:off x="7396956" y="4232056"/>
            <a:ext cx="871537" cy="714375"/>
          </a:xfrm>
          <a:custGeom>
            <a:avLst/>
            <a:gdLst>
              <a:gd name="T0" fmla="*/ 1 w 229"/>
              <a:gd name="T1" fmla="*/ 103 h 188"/>
              <a:gd name="T2" fmla="*/ 0 w 229"/>
              <a:gd name="T3" fmla="*/ 44 h 188"/>
              <a:gd name="T4" fmla="*/ 221 w 229"/>
              <a:gd name="T5" fmla="*/ 35 h 188"/>
              <a:gd name="T6" fmla="*/ 229 w 229"/>
              <a:gd name="T7" fmla="*/ 107 h 188"/>
              <a:gd name="T8" fmla="*/ 127 w 229"/>
              <a:gd name="T9" fmla="*/ 152 h 188"/>
              <a:gd name="T10" fmla="*/ 129 w 229"/>
              <a:gd name="T11" fmla="*/ 119 h 188"/>
              <a:gd name="T12" fmla="*/ 122 w 229"/>
              <a:gd name="T13" fmla="*/ 114 h 188"/>
              <a:gd name="T14" fmla="*/ 101 w 229"/>
              <a:gd name="T15" fmla="*/ 114 h 188"/>
              <a:gd name="T16" fmla="*/ 100 w 229"/>
              <a:gd name="T17" fmla="*/ 145 h 188"/>
              <a:gd name="T18" fmla="*/ 108 w 229"/>
              <a:gd name="T19" fmla="*/ 153 h 188"/>
              <a:gd name="T20" fmla="*/ 127 w 229"/>
              <a:gd name="T21" fmla="*/ 152 h 188"/>
              <a:gd name="T22" fmla="*/ 101 w 229"/>
              <a:gd name="T23" fmla="*/ 30 h 188"/>
              <a:gd name="T24" fmla="*/ 97 w 229"/>
              <a:gd name="T25" fmla="*/ 26 h 188"/>
              <a:gd name="T26" fmla="*/ 82 w 229"/>
              <a:gd name="T27" fmla="*/ 27 h 188"/>
              <a:gd name="T28" fmla="*/ 81 w 229"/>
              <a:gd name="T29" fmla="*/ 35 h 188"/>
              <a:gd name="T30" fmla="*/ 151 w 229"/>
              <a:gd name="T31" fmla="*/ 30 h 188"/>
              <a:gd name="T32" fmla="*/ 148 w 229"/>
              <a:gd name="T33" fmla="*/ 26 h 188"/>
              <a:gd name="T34" fmla="*/ 133 w 229"/>
              <a:gd name="T35" fmla="*/ 27 h 188"/>
              <a:gd name="T36" fmla="*/ 132 w 229"/>
              <a:gd name="T37" fmla="*/ 35 h 188"/>
              <a:gd name="T38" fmla="*/ 137 w 229"/>
              <a:gd name="T39" fmla="*/ 20 h 188"/>
              <a:gd name="T40" fmla="*/ 130 w 229"/>
              <a:gd name="T41" fmla="*/ 14 h 188"/>
              <a:gd name="T42" fmla="*/ 100 w 229"/>
              <a:gd name="T43" fmla="*/ 14 h 188"/>
              <a:gd name="T44" fmla="*/ 96 w 229"/>
              <a:gd name="T45" fmla="*/ 26 h 188"/>
              <a:gd name="T46" fmla="*/ 149 w 229"/>
              <a:gd name="T47" fmla="*/ 13 h 188"/>
              <a:gd name="T48" fmla="*/ 132 w 229"/>
              <a:gd name="T49" fmla="*/ 2 h 188"/>
              <a:gd name="T50" fmla="*/ 88 w 229"/>
              <a:gd name="T51" fmla="*/ 5 h 188"/>
              <a:gd name="T52" fmla="*/ 84 w 229"/>
              <a:gd name="T53" fmla="*/ 26 h 188"/>
              <a:gd name="T54" fmla="*/ 7 w 229"/>
              <a:gd name="T55" fmla="*/ 161 h 188"/>
              <a:gd name="T56" fmla="*/ 13 w 229"/>
              <a:gd name="T57" fmla="*/ 183 h 188"/>
              <a:gd name="T58" fmla="*/ 72 w 229"/>
              <a:gd name="T59" fmla="*/ 187 h 188"/>
              <a:gd name="T60" fmla="*/ 172 w 229"/>
              <a:gd name="T61" fmla="*/ 187 h 188"/>
              <a:gd name="T62" fmla="*/ 212 w 229"/>
              <a:gd name="T63" fmla="*/ 187 h 188"/>
              <a:gd name="T64" fmla="*/ 224 w 229"/>
              <a:gd name="T65" fmla="*/ 170 h 188"/>
              <a:gd name="T66" fmla="*/ 223 w 229"/>
              <a:gd name="T67" fmla="*/ 109 h 188"/>
              <a:gd name="T68" fmla="*/ 111 w 229"/>
              <a:gd name="T69" fmla="*/ 125 h 188"/>
              <a:gd name="T70" fmla="*/ 109 w 229"/>
              <a:gd name="T71" fmla="*/ 127 h 188"/>
              <a:gd name="T72" fmla="*/ 110 w 229"/>
              <a:gd name="T73" fmla="*/ 142 h 188"/>
              <a:gd name="T74" fmla="*/ 118 w 229"/>
              <a:gd name="T75" fmla="*/ 142 h 188"/>
              <a:gd name="T76" fmla="*/ 121 w 229"/>
              <a:gd name="T77" fmla="*/ 140 h 188"/>
              <a:gd name="T78" fmla="*/ 121 w 229"/>
              <a:gd name="T79" fmla="*/ 12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9" h="188">
                <a:moveTo>
                  <a:pt x="100" y="131"/>
                </a:moveTo>
                <a:cubicBezTo>
                  <a:pt x="65" y="128"/>
                  <a:pt x="33" y="115"/>
                  <a:pt x="1" y="103"/>
                </a:cubicBezTo>
                <a:cubicBezTo>
                  <a:pt x="0" y="44"/>
                  <a:pt x="0" y="44"/>
                  <a:pt x="0" y="44"/>
                </a:cubicBezTo>
                <a:cubicBezTo>
                  <a:pt x="0" y="44"/>
                  <a:pt x="0" y="44"/>
                  <a:pt x="0" y="44"/>
                </a:cubicBezTo>
                <a:cubicBezTo>
                  <a:pt x="0" y="39"/>
                  <a:pt x="4" y="35"/>
                  <a:pt x="9" y="35"/>
                </a:cubicBezTo>
                <a:cubicBezTo>
                  <a:pt x="221" y="35"/>
                  <a:pt x="221" y="35"/>
                  <a:pt x="221" y="35"/>
                </a:cubicBezTo>
                <a:cubicBezTo>
                  <a:pt x="225" y="35"/>
                  <a:pt x="229" y="39"/>
                  <a:pt x="229" y="44"/>
                </a:cubicBezTo>
                <a:cubicBezTo>
                  <a:pt x="229" y="65"/>
                  <a:pt x="229" y="86"/>
                  <a:pt x="229" y="107"/>
                </a:cubicBezTo>
                <a:cubicBezTo>
                  <a:pt x="197" y="118"/>
                  <a:pt x="163" y="128"/>
                  <a:pt x="129" y="131"/>
                </a:cubicBezTo>
                <a:moveTo>
                  <a:pt x="127" y="152"/>
                </a:moveTo>
                <a:cubicBezTo>
                  <a:pt x="128" y="151"/>
                  <a:pt x="128" y="150"/>
                  <a:pt x="128" y="149"/>
                </a:cubicBezTo>
                <a:cubicBezTo>
                  <a:pt x="129" y="139"/>
                  <a:pt x="130" y="129"/>
                  <a:pt x="129" y="119"/>
                </a:cubicBezTo>
                <a:cubicBezTo>
                  <a:pt x="129" y="118"/>
                  <a:pt x="129" y="116"/>
                  <a:pt x="128" y="115"/>
                </a:cubicBezTo>
                <a:cubicBezTo>
                  <a:pt x="127" y="114"/>
                  <a:pt x="124" y="114"/>
                  <a:pt x="122" y="114"/>
                </a:cubicBezTo>
                <a:cubicBezTo>
                  <a:pt x="116" y="114"/>
                  <a:pt x="109" y="114"/>
                  <a:pt x="102" y="114"/>
                </a:cubicBezTo>
                <a:cubicBezTo>
                  <a:pt x="102" y="114"/>
                  <a:pt x="101" y="114"/>
                  <a:pt x="101" y="114"/>
                </a:cubicBezTo>
                <a:cubicBezTo>
                  <a:pt x="100" y="115"/>
                  <a:pt x="100" y="116"/>
                  <a:pt x="100" y="116"/>
                </a:cubicBezTo>
                <a:cubicBezTo>
                  <a:pt x="100" y="126"/>
                  <a:pt x="100" y="135"/>
                  <a:pt x="100" y="145"/>
                </a:cubicBezTo>
                <a:cubicBezTo>
                  <a:pt x="100" y="147"/>
                  <a:pt x="100" y="149"/>
                  <a:pt x="101" y="151"/>
                </a:cubicBezTo>
                <a:cubicBezTo>
                  <a:pt x="103" y="153"/>
                  <a:pt x="105" y="153"/>
                  <a:pt x="108" y="153"/>
                </a:cubicBezTo>
                <a:cubicBezTo>
                  <a:pt x="113" y="153"/>
                  <a:pt x="118" y="153"/>
                  <a:pt x="123" y="153"/>
                </a:cubicBezTo>
                <a:cubicBezTo>
                  <a:pt x="125" y="153"/>
                  <a:pt x="127" y="153"/>
                  <a:pt x="127" y="152"/>
                </a:cubicBezTo>
                <a:close/>
                <a:moveTo>
                  <a:pt x="101" y="35"/>
                </a:moveTo>
                <a:cubicBezTo>
                  <a:pt x="100" y="33"/>
                  <a:pt x="101" y="32"/>
                  <a:pt x="101" y="30"/>
                </a:cubicBezTo>
                <a:cubicBezTo>
                  <a:pt x="101" y="29"/>
                  <a:pt x="101" y="27"/>
                  <a:pt x="99" y="27"/>
                </a:cubicBezTo>
                <a:cubicBezTo>
                  <a:pt x="99" y="26"/>
                  <a:pt x="98" y="26"/>
                  <a:pt x="97" y="26"/>
                </a:cubicBezTo>
                <a:cubicBezTo>
                  <a:pt x="93" y="26"/>
                  <a:pt x="89" y="26"/>
                  <a:pt x="85" y="26"/>
                </a:cubicBezTo>
                <a:cubicBezTo>
                  <a:pt x="84" y="26"/>
                  <a:pt x="83" y="26"/>
                  <a:pt x="82" y="27"/>
                </a:cubicBezTo>
                <a:cubicBezTo>
                  <a:pt x="81" y="28"/>
                  <a:pt x="81" y="29"/>
                  <a:pt x="81" y="31"/>
                </a:cubicBezTo>
                <a:cubicBezTo>
                  <a:pt x="81" y="32"/>
                  <a:pt x="82" y="34"/>
                  <a:pt x="81" y="35"/>
                </a:cubicBezTo>
                <a:moveTo>
                  <a:pt x="152" y="35"/>
                </a:moveTo>
                <a:cubicBezTo>
                  <a:pt x="151" y="33"/>
                  <a:pt x="151" y="32"/>
                  <a:pt x="151" y="30"/>
                </a:cubicBezTo>
                <a:cubicBezTo>
                  <a:pt x="151" y="29"/>
                  <a:pt x="151" y="27"/>
                  <a:pt x="150" y="27"/>
                </a:cubicBezTo>
                <a:cubicBezTo>
                  <a:pt x="149" y="26"/>
                  <a:pt x="148" y="26"/>
                  <a:pt x="148" y="26"/>
                </a:cubicBezTo>
                <a:cubicBezTo>
                  <a:pt x="144" y="26"/>
                  <a:pt x="140" y="26"/>
                  <a:pt x="136" y="26"/>
                </a:cubicBezTo>
                <a:cubicBezTo>
                  <a:pt x="135" y="26"/>
                  <a:pt x="134" y="26"/>
                  <a:pt x="133" y="27"/>
                </a:cubicBezTo>
                <a:cubicBezTo>
                  <a:pt x="132" y="28"/>
                  <a:pt x="132" y="29"/>
                  <a:pt x="132" y="31"/>
                </a:cubicBezTo>
                <a:cubicBezTo>
                  <a:pt x="132" y="32"/>
                  <a:pt x="132" y="34"/>
                  <a:pt x="132" y="35"/>
                </a:cubicBezTo>
                <a:moveTo>
                  <a:pt x="137" y="25"/>
                </a:moveTo>
                <a:cubicBezTo>
                  <a:pt x="137" y="24"/>
                  <a:pt x="137" y="22"/>
                  <a:pt x="137" y="20"/>
                </a:cubicBezTo>
                <a:cubicBezTo>
                  <a:pt x="137" y="18"/>
                  <a:pt x="136" y="16"/>
                  <a:pt x="134" y="15"/>
                </a:cubicBezTo>
                <a:cubicBezTo>
                  <a:pt x="133" y="15"/>
                  <a:pt x="132" y="14"/>
                  <a:pt x="130" y="14"/>
                </a:cubicBezTo>
                <a:cubicBezTo>
                  <a:pt x="122" y="13"/>
                  <a:pt x="113" y="13"/>
                  <a:pt x="105" y="13"/>
                </a:cubicBezTo>
                <a:cubicBezTo>
                  <a:pt x="103" y="13"/>
                  <a:pt x="101" y="14"/>
                  <a:pt x="100" y="14"/>
                </a:cubicBezTo>
                <a:cubicBezTo>
                  <a:pt x="98" y="15"/>
                  <a:pt x="97" y="17"/>
                  <a:pt x="96" y="19"/>
                </a:cubicBezTo>
                <a:cubicBezTo>
                  <a:pt x="96" y="21"/>
                  <a:pt x="96" y="24"/>
                  <a:pt x="96" y="26"/>
                </a:cubicBezTo>
                <a:moveTo>
                  <a:pt x="149" y="25"/>
                </a:moveTo>
                <a:cubicBezTo>
                  <a:pt x="150" y="21"/>
                  <a:pt x="150" y="17"/>
                  <a:pt x="149" y="13"/>
                </a:cubicBezTo>
                <a:cubicBezTo>
                  <a:pt x="148" y="9"/>
                  <a:pt x="146" y="5"/>
                  <a:pt x="142" y="3"/>
                </a:cubicBezTo>
                <a:cubicBezTo>
                  <a:pt x="139" y="2"/>
                  <a:pt x="136" y="2"/>
                  <a:pt x="132" y="2"/>
                </a:cubicBezTo>
                <a:cubicBezTo>
                  <a:pt x="121" y="2"/>
                  <a:pt x="109" y="0"/>
                  <a:pt x="97" y="2"/>
                </a:cubicBezTo>
                <a:cubicBezTo>
                  <a:pt x="93" y="2"/>
                  <a:pt x="90" y="3"/>
                  <a:pt x="88" y="5"/>
                </a:cubicBezTo>
                <a:cubicBezTo>
                  <a:pt x="85" y="7"/>
                  <a:pt x="84" y="11"/>
                  <a:pt x="84" y="15"/>
                </a:cubicBezTo>
                <a:cubicBezTo>
                  <a:pt x="84" y="18"/>
                  <a:pt x="84" y="22"/>
                  <a:pt x="84" y="26"/>
                </a:cubicBezTo>
                <a:moveTo>
                  <a:pt x="8" y="106"/>
                </a:moveTo>
                <a:cubicBezTo>
                  <a:pt x="8" y="125"/>
                  <a:pt x="8" y="143"/>
                  <a:pt x="7" y="161"/>
                </a:cubicBezTo>
                <a:cubicBezTo>
                  <a:pt x="7" y="165"/>
                  <a:pt x="7" y="169"/>
                  <a:pt x="8" y="173"/>
                </a:cubicBezTo>
                <a:cubicBezTo>
                  <a:pt x="9" y="177"/>
                  <a:pt x="10" y="180"/>
                  <a:pt x="13" y="183"/>
                </a:cubicBezTo>
                <a:cubicBezTo>
                  <a:pt x="16" y="186"/>
                  <a:pt x="20" y="188"/>
                  <a:pt x="23" y="187"/>
                </a:cubicBezTo>
                <a:cubicBezTo>
                  <a:pt x="72" y="187"/>
                  <a:pt x="72" y="187"/>
                  <a:pt x="72" y="187"/>
                </a:cubicBezTo>
                <a:cubicBezTo>
                  <a:pt x="92" y="187"/>
                  <a:pt x="111" y="187"/>
                  <a:pt x="131" y="187"/>
                </a:cubicBezTo>
                <a:cubicBezTo>
                  <a:pt x="145" y="187"/>
                  <a:pt x="159" y="187"/>
                  <a:pt x="172" y="187"/>
                </a:cubicBezTo>
                <a:cubicBezTo>
                  <a:pt x="179" y="187"/>
                  <a:pt x="186" y="187"/>
                  <a:pt x="193" y="187"/>
                </a:cubicBezTo>
                <a:cubicBezTo>
                  <a:pt x="199" y="187"/>
                  <a:pt x="206" y="188"/>
                  <a:pt x="212" y="187"/>
                </a:cubicBezTo>
                <a:cubicBezTo>
                  <a:pt x="215" y="186"/>
                  <a:pt x="219" y="184"/>
                  <a:pt x="221" y="181"/>
                </a:cubicBezTo>
                <a:cubicBezTo>
                  <a:pt x="223" y="178"/>
                  <a:pt x="223" y="174"/>
                  <a:pt x="224" y="170"/>
                </a:cubicBezTo>
                <a:cubicBezTo>
                  <a:pt x="225" y="158"/>
                  <a:pt x="223" y="145"/>
                  <a:pt x="223" y="132"/>
                </a:cubicBezTo>
                <a:cubicBezTo>
                  <a:pt x="223" y="124"/>
                  <a:pt x="223" y="117"/>
                  <a:pt x="223" y="109"/>
                </a:cubicBezTo>
                <a:moveTo>
                  <a:pt x="119" y="125"/>
                </a:moveTo>
                <a:cubicBezTo>
                  <a:pt x="116" y="125"/>
                  <a:pt x="113" y="125"/>
                  <a:pt x="111" y="125"/>
                </a:cubicBezTo>
                <a:cubicBezTo>
                  <a:pt x="110" y="125"/>
                  <a:pt x="110" y="125"/>
                  <a:pt x="110" y="125"/>
                </a:cubicBezTo>
                <a:cubicBezTo>
                  <a:pt x="109" y="126"/>
                  <a:pt x="109" y="127"/>
                  <a:pt x="109" y="127"/>
                </a:cubicBezTo>
                <a:cubicBezTo>
                  <a:pt x="109" y="131"/>
                  <a:pt x="109" y="134"/>
                  <a:pt x="109" y="137"/>
                </a:cubicBezTo>
                <a:cubicBezTo>
                  <a:pt x="109" y="139"/>
                  <a:pt x="109" y="141"/>
                  <a:pt x="110" y="142"/>
                </a:cubicBezTo>
                <a:cubicBezTo>
                  <a:pt x="111" y="142"/>
                  <a:pt x="111" y="142"/>
                  <a:pt x="112" y="142"/>
                </a:cubicBezTo>
                <a:cubicBezTo>
                  <a:pt x="114" y="142"/>
                  <a:pt x="116" y="142"/>
                  <a:pt x="118" y="142"/>
                </a:cubicBezTo>
                <a:cubicBezTo>
                  <a:pt x="119" y="142"/>
                  <a:pt x="120" y="142"/>
                  <a:pt x="120" y="142"/>
                </a:cubicBezTo>
                <a:cubicBezTo>
                  <a:pt x="121" y="141"/>
                  <a:pt x="121" y="140"/>
                  <a:pt x="121" y="140"/>
                </a:cubicBezTo>
                <a:cubicBezTo>
                  <a:pt x="121" y="136"/>
                  <a:pt x="121" y="132"/>
                  <a:pt x="121" y="128"/>
                </a:cubicBezTo>
                <a:cubicBezTo>
                  <a:pt x="121" y="128"/>
                  <a:pt x="121" y="127"/>
                  <a:pt x="121" y="126"/>
                </a:cubicBezTo>
                <a:cubicBezTo>
                  <a:pt x="120" y="125"/>
                  <a:pt x="119" y="125"/>
                  <a:pt x="119" y="125"/>
                </a:cubicBezTo>
                <a:close/>
              </a:path>
            </a:pathLst>
          </a:custGeom>
          <a:no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2" name="TextBox 1">
            <a:extLst>
              <a:ext uri="{FF2B5EF4-FFF2-40B4-BE49-F238E27FC236}">
                <a16:creationId xmlns:a16="http://schemas.microsoft.com/office/drawing/2014/main" id="{73E13151-9638-48F9-A93E-A67C4DE10508}"/>
              </a:ext>
            </a:extLst>
          </p:cNvPr>
          <p:cNvSpPr txBox="1"/>
          <p:nvPr/>
        </p:nvSpPr>
        <p:spPr>
          <a:xfrm>
            <a:off x="5264727" y="3006436"/>
            <a:ext cx="1745673" cy="1015663"/>
          </a:xfrm>
          <a:prstGeom prst="rect">
            <a:avLst/>
          </a:prstGeom>
          <a:noFill/>
        </p:spPr>
        <p:txBody>
          <a:bodyPr wrap="square" rtlCol="0">
            <a:spAutoFit/>
          </a:bodyPr>
          <a:lstStyle/>
          <a:p>
            <a:pPr algn="ctr"/>
            <a:r>
              <a:rPr lang="en-GB" sz="3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3 interlinked elements</a:t>
            </a:r>
          </a:p>
        </p:txBody>
      </p:sp>
    </p:spTree>
    <p:extLst>
      <p:ext uri="{BB962C8B-B14F-4D97-AF65-F5344CB8AC3E}">
        <p14:creationId xmlns:p14="http://schemas.microsoft.com/office/powerpoint/2010/main" val="175124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0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par>
                                <p:cTn id="10" presetID="53" presetClass="entr" presetSubtype="16" fill="hold" nodeType="withEffect">
                                  <p:stCondLst>
                                    <p:cond delay="500"/>
                                  </p:stCondLst>
                                  <p:childTnLst>
                                    <p:set>
                                      <p:cBhvr>
                                        <p:cTn id="11" dur="1" fill="hold">
                                          <p:stCondLst>
                                            <p:cond delay="0"/>
                                          </p:stCondLst>
                                        </p:cTn>
                                        <p:tgtEl>
                                          <p:spTgt spid="51"/>
                                        </p:tgtEl>
                                        <p:attrNameLst>
                                          <p:attrName>style.visibility</p:attrName>
                                        </p:attrNameLst>
                                      </p:cBhvr>
                                      <p:to>
                                        <p:strVal val="visible"/>
                                      </p:to>
                                    </p:set>
                                    <p:anim calcmode="lin" valueType="num">
                                      <p:cBhvr>
                                        <p:cTn id="12" dur="500" fill="hold"/>
                                        <p:tgtEl>
                                          <p:spTgt spid="51"/>
                                        </p:tgtEl>
                                        <p:attrNameLst>
                                          <p:attrName>ppt_w</p:attrName>
                                        </p:attrNameLst>
                                      </p:cBhvr>
                                      <p:tavLst>
                                        <p:tav tm="0">
                                          <p:val>
                                            <p:fltVal val="0"/>
                                          </p:val>
                                        </p:tav>
                                        <p:tav tm="100000">
                                          <p:val>
                                            <p:strVal val="#ppt_w"/>
                                          </p:val>
                                        </p:tav>
                                      </p:tavLst>
                                    </p:anim>
                                    <p:anim calcmode="lin" valueType="num">
                                      <p:cBhvr>
                                        <p:cTn id="13" dur="500" fill="hold"/>
                                        <p:tgtEl>
                                          <p:spTgt spid="51"/>
                                        </p:tgtEl>
                                        <p:attrNameLst>
                                          <p:attrName>ppt_h</p:attrName>
                                        </p:attrNameLst>
                                      </p:cBhvr>
                                      <p:tavLst>
                                        <p:tav tm="0">
                                          <p:val>
                                            <p:fltVal val="0"/>
                                          </p:val>
                                        </p:tav>
                                        <p:tav tm="100000">
                                          <p:val>
                                            <p:strVal val="#ppt_h"/>
                                          </p:val>
                                        </p:tav>
                                      </p:tavLst>
                                    </p:anim>
                                    <p:animEffect transition="in" filter="fade">
                                      <p:cBhvr>
                                        <p:cTn id="14" dur="500"/>
                                        <p:tgtEl>
                                          <p:spTgt spid="51"/>
                                        </p:tgtEl>
                                      </p:cBhvr>
                                    </p:animEffect>
                                  </p:childTnLst>
                                </p:cTn>
                              </p:par>
                              <p:par>
                                <p:cTn id="15" presetID="53" presetClass="entr" presetSubtype="16" fill="hold" nodeType="withEffect">
                                  <p:stCondLst>
                                    <p:cond delay="900"/>
                                  </p:stCondLst>
                                  <p:childTnLst>
                                    <p:set>
                                      <p:cBhvr>
                                        <p:cTn id="16" dur="1" fill="hold">
                                          <p:stCondLst>
                                            <p:cond delay="0"/>
                                          </p:stCondLst>
                                        </p:cTn>
                                        <p:tgtEl>
                                          <p:spTgt spid="53"/>
                                        </p:tgtEl>
                                        <p:attrNameLst>
                                          <p:attrName>style.visibility</p:attrName>
                                        </p:attrNameLst>
                                      </p:cBhvr>
                                      <p:to>
                                        <p:strVal val="visible"/>
                                      </p:to>
                                    </p:set>
                                    <p:anim calcmode="lin" valueType="num">
                                      <p:cBhvr>
                                        <p:cTn id="17" dur="500" fill="hold"/>
                                        <p:tgtEl>
                                          <p:spTgt spid="53"/>
                                        </p:tgtEl>
                                        <p:attrNameLst>
                                          <p:attrName>ppt_w</p:attrName>
                                        </p:attrNameLst>
                                      </p:cBhvr>
                                      <p:tavLst>
                                        <p:tav tm="0">
                                          <p:val>
                                            <p:fltVal val="0"/>
                                          </p:val>
                                        </p:tav>
                                        <p:tav tm="100000">
                                          <p:val>
                                            <p:strVal val="#ppt_w"/>
                                          </p:val>
                                        </p:tav>
                                      </p:tavLst>
                                    </p:anim>
                                    <p:anim calcmode="lin" valueType="num">
                                      <p:cBhvr>
                                        <p:cTn id="18" dur="500" fill="hold"/>
                                        <p:tgtEl>
                                          <p:spTgt spid="53"/>
                                        </p:tgtEl>
                                        <p:attrNameLst>
                                          <p:attrName>ppt_h</p:attrName>
                                        </p:attrNameLst>
                                      </p:cBhvr>
                                      <p:tavLst>
                                        <p:tav tm="0">
                                          <p:val>
                                            <p:fltVal val="0"/>
                                          </p:val>
                                        </p:tav>
                                        <p:tav tm="100000">
                                          <p:val>
                                            <p:strVal val="#ppt_h"/>
                                          </p:val>
                                        </p:tav>
                                      </p:tavLst>
                                    </p:anim>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943345" y="2977051"/>
            <a:ext cx="1840653" cy="2123590"/>
          </a:xfrm>
        </p:spPr>
        <p:txBody>
          <a:bodyPr>
            <a:normAutofit fontScale="25000" lnSpcReduction="20000"/>
          </a:bodyPr>
          <a:lstStyle/>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Groups to which a person can be referred; </a:t>
            </a:r>
          </a:p>
          <a:p>
            <a:pPr lvl="0">
              <a:lnSpc>
                <a:spcPct val="150000"/>
              </a:lnSpc>
            </a:pPr>
            <a:endParaRPr lang="en-GB" sz="32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Those with chronic and complex health conditions. </a:t>
            </a:r>
          </a:p>
          <a:p>
            <a:pPr lvl="0">
              <a:lnSpc>
                <a:spcPct val="150000"/>
              </a:lnSpc>
            </a:pPr>
            <a:endParaRPr lang="en-GB" sz="3200" dirty="0">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Those at risk at developing Type 2 diabetes</a:t>
            </a:r>
          </a:p>
          <a:p>
            <a:pPr lvl="0">
              <a:lnSpc>
                <a:spcPct val="150000"/>
              </a:lnSpc>
            </a:pPr>
            <a:endParaRPr lang="en-GB" dirty="0">
              <a:effectLst/>
              <a:latin typeface="Times New Roman" panose="02020603050405020304" pitchFamily="18" charset="0"/>
              <a:ea typeface="Times New Roman" panose="02020603050405020304" pitchFamily="18" charset="0"/>
            </a:endParaRPr>
          </a:p>
          <a:p>
            <a:endParaRPr lang="en-US" dirty="0"/>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GB" i="1"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Some questions you might have</a:t>
            </a:r>
            <a:endParaRPr lang="en-GB"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523528" y="2310256"/>
            <a:ext cx="2291978" cy="666794"/>
          </a:xfrm>
        </p:spPr>
        <p:txBody>
          <a:bodyPr/>
          <a:lstStyle/>
          <a:p>
            <a:r>
              <a:rPr lang="en-US" sz="2400" dirty="0">
                <a:effectLst>
                  <a:outerShdw blurRad="38100" dist="38100" dir="2700000" algn="tl">
                    <a:srgbClr val="000000">
                      <a:alpha val="43137"/>
                    </a:srgbClr>
                  </a:outerShdw>
                </a:effectLst>
              </a:rPr>
              <a:t>Who benefits from a social prescription</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38861" y="2310256"/>
            <a:ext cx="1840653" cy="2790383"/>
          </a:xfrm>
        </p:spPr>
        <p:txBody>
          <a:bodyPr>
            <a:normAutofit fontScale="25000" lnSpcReduction="20000"/>
          </a:bodyPr>
          <a:lstStyle/>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Those who frequently attend primary care providers</a:t>
            </a:r>
          </a:p>
          <a:p>
            <a:pPr lvl="0">
              <a:lnSpc>
                <a:spcPct val="150000"/>
              </a:lnSpc>
            </a:pPr>
            <a:endParaRPr lang="en-GB" sz="4800" dirty="0">
              <a:effectLst/>
              <a:latin typeface="Josefin Sans" pitchFamily="2" charset="0"/>
              <a:ea typeface="Times New Roman" panose="02020603050405020304" pitchFamily="18" charset="0"/>
              <a:cs typeface="Amatic SC" panose="00000500000000000000" pitchFamily="2" charset="-79"/>
            </a:endParaRPr>
          </a:p>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Those who are vulnerable, lonely,  isolated, socially disadvantaged.</a:t>
            </a:r>
          </a:p>
          <a:p>
            <a:pPr lvl="0">
              <a:lnSpc>
                <a:spcPct val="150000"/>
              </a:lnSpc>
            </a:pPr>
            <a:endParaRPr lang="en-GB" sz="4800" dirty="0">
              <a:latin typeface="Josefin Sans" pitchFamily="2" charset="0"/>
              <a:ea typeface="Times New Roman" panose="02020603050405020304" pitchFamily="18" charset="0"/>
              <a:cs typeface="Amatic SC" panose="00000500000000000000" pitchFamily="2" charset="-79"/>
            </a:endParaRPr>
          </a:p>
          <a:p>
            <a:pPr lvl="0">
              <a:lnSpc>
                <a:spcPct val="150000"/>
              </a:lnSpc>
            </a:pPr>
            <a:r>
              <a:rPr lang="en-GB" sz="4800" dirty="0">
                <a:effectLst/>
                <a:latin typeface="Josefin Sans" pitchFamily="2" charset="0"/>
                <a:ea typeface="Times New Roman" panose="02020603050405020304" pitchFamily="18" charset="0"/>
                <a:cs typeface="Amatic SC" panose="00000500000000000000" pitchFamily="2" charset="-79"/>
              </a:rPr>
              <a:t>Th</a:t>
            </a:r>
            <a:r>
              <a:rPr lang="en-GB" sz="4800" dirty="0">
                <a:latin typeface="Josefin Sans" pitchFamily="2" charset="0"/>
                <a:ea typeface="Times New Roman" panose="02020603050405020304" pitchFamily="18" charset="0"/>
                <a:cs typeface="Amatic SC" panose="00000500000000000000" pitchFamily="2" charset="-79"/>
              </a:rPr>
              <a:t>ose a</a:t>
            </a:r>
            <a:r>
              <a:rPr lang="en-GB" sz="4800" dirty="0">
                <a:effectLst/>
                <a:latin typeface="Josefin Sans" pitchFamily="2" charset="0"/>
                <a:ea typeface="Times New Roman" panose="02020603050405020304" pitchFamily="18" charset="0"/>
                <a:cs typeface="Amatic SC" panose="00000500000000000000" pitchFamily="2" charset="-79"/>
              </a:rPr>
              <a:t>t high risk of a mental health crisis.</a:t>
            </a:r>
          </a:p>
          <a:p>
            <a:pPr lvl="0">
              <a:lnSpc>
                <a:spcPct val="150000"/>
              </a:lnSpc>
            </a:pPr>
            <a:endParaRPr lang="en-GB" sz="4400" dirty="0">
              <a:effectLst/>
              <a:latin typeface="Josefin Sans" pitchFamily="2" charset="0"/>
              <a:ea typeface="Times New Roman" panose="02020603050405020304" pitchFamily="18" charset="0"/>
              <a:cs typeface="Amatic SC" panose="00000500000000000000" pitchFamily="2" charset="-79"/>
            </a:endParaRPr>
          </a:p>
          <a:p>
            <a:pPr lvl="0" fontAlgn="base">
              <a:lnSpc>
                <a:spcPct val="150000"/>
              </a:lnSpc>
            </a:pPr>
            <a:r>
              <a:rPr lang="en-GB" sz="4400" dirty="0">
                <a:solidFill>
                  <a:srgbClr val="000000"/>
                </a:solidFill>
                <a:effectLst/>
                <a:latin typeface="Josefin Sans" pitchFamily="2" charset="0"/>
                <a:ea typeface="Times New Roman" panose="02020603050405020304" pitchFamily="18" charset="0"/>
                <a:cs typeface="Amatic SC" panose="00000500000000000000" pitchFamily="2" charset="-79"/>
              </a:rPr>
              <a:t>.</a:t>
            </a:r>
            <a:endParaRPr lang="en-GB" sz="4400" dirty="0">
              <a:effectLst/>
              <a:latin typeface="Josefin Sans" pitchFamily="2" charset="0"/>
              <a:ea typeface="Times New Roman" panose="02020603050405020304" pitchFamily="18" charset="0"/>
              <a:cs typeface="Amatic SC" panose="00000500000000000000" pitchFamily="2" charset="-79"/>
            </a:endParaRPr>
          </a:p>
          <a:p>
            <a:endParaRPr lang="en-US" dirty="0"/>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311901" y="2310257"/>
            <a:ext cx="2108184" cy="831004"/>
          </a:xfrm>
        </p:spPr>
        <p:txBody>
          <a:bodyPr/>
          <a:lstStyle/>
          <a:p>
            <a:r>
              <a:rPr lang="en-US" sz="2400" dirty="0">
                <a:effectLst>
                  <a:outerShdw blurRad="38100" dist="38100" dir="2700000" algn="tl">
                    <a:srgbClr val="000000">
                      <a:alpha val="43137"/>
                    </a:srgbClr>
                  </a:outerShdw>
                </a:effectLst>
              </a:rPr>
              <a:t>Conditions necessary for referral</a:t>
            </a: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612487" y="3141262"/>
            <a:ext cx="2072747" cy="1959379"/>
          </a:xfrm>
        </p:spPr>
        <p:txBody>
          <a:bodyPr>
            <a:normAutofit fontScale="25000" lnSpcReduction="20000"/>
          </a:bodyPr>
          <a:lstStyle/>
          <a:p>
            <a:r>
              <a:rPr lang="en-US" sz="4800" dirty="0">
                <a:latin typeface="Josefin Sans" pitchFamily="2" charset="0"/>
                <a:cs typeface="Amatic SC" panose="00000500000000000000" pitchFamily="2" charset="-79"/>
              </a:rPr>
              <a:t>Clear Informed consent</a:t>
            </a:r>
          </a:p>
          <a:p>
            <a:endParaRPr lang="en-US" sz="4800" dirty="0">
              <a:latin typeface="Josefin Sans" pitchFamily="2" charset="0"/>
              <a:cs typeface="Amatic SC" panose="00000500000000000000" pitchFamily="2" charset="-79"/>
            </a:endParaRPr>
          </a:p>
          <a:p>
            <a:r>
              <a:rPr lang="en-US" sz="4800" dirty="0">
                <a:latin typeface="Josefin Sans" pitchFamily="2" charset="0"/>
                <a:cs typeface="Amatic SC" panose="00000500000000000000" pitchFamily="2" charset="-79"/>
              </a:rPr>
              <a:t>Shared understanding of programme</a:t>
            </a:r>
          </a:p>
          <a:p>
            <a:endParaRPr lang="en-US" sz="4800" dirty="0">
              <a:latin typeface="Josefin Sans" pitchFamily="2" charset="0"/>
              <a:cs typeface="Amatic SC" panose="00000500000000000000" pitchFamily="2" charset="-79"/>
            </a:endParaRPr>
          </a:p>
          <a:p>
            <a:r>
              <a:rPr lang="en-US" sz="4800" dirty="0">
                <a:latin typeface="Josefin Sans" pitchFamily="2" charset="0"/>
                <a:cs typeface="Amatic SC" panose="00000500000000000000" pitchFamily="2" charset="-79"/>
              </a:rPr>
              <a:t>Service user at the centre of planning</a:t>
            </a:r>
          </a:p>
          <a:p>
            <a:endParaRPr lang="en-US" dirty="0"/>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140471" y="2310256"/>
            <a:ext cx="2108184" cy="1291926"/>
          </a:xfrm>
        </p:spPr>
        <p:txBody>
          <a:bodyPr/>
          <a:lstStyle/>
          <a:p>
            <a:endParaRPr lang="en-US" sz="2400" dirty="0"/>
          </a:p>
          <a:p>
            <a:endParaRPr lang="en-US" dirty="0"/>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405620" y="2310257"/>
            <a:ext cx="1840653" cy="2790384"/>
          </a:xfrm>
        </p:spPr>
        <p:txBody>
          <a:bodyPr>
            <a:noAutofit/>
          </a:bodyPr>
          <a:lstStyle/>
          <a:p>
            <a:r>
              <a:rPr lang="en-US" sz="1300" dirty="0">
                <a:latin typeface="Josefin Sans" pitchFamily="2" charset="0"/>
                <a:cs typeface="Amatic SC" panose="00000500000000000000" pitchFamily="2" charset="-79"/>
              </a:rPr>
              <a:t>Any communication or physical access requirements addressed</a:t>
            </a:r>
          </a:p>
          <a:p>
            <a:endParaRPr lang="en-US" sz="1300" dirty="0">
              <a:latin typeface="Josefin Sans" pitchFamily="2" charset="0"/>
              <a:cs typeface="Amatic SC" panose="00000500000000000000" pitchFamily="2" charset="-79"/>
            </a:endParaRPr>
          </a:p>
          <a:p>
            <a:r>
              <a:rPr lang="en-US" sz="1300" dirty="0">
                <a:latin typeface="Josefin Sans" pitchFamily="2" charset="0"/>
                <a:cs typeface="Amatic SC" panose="00000500000000000000" pitchFamily="2" charset="-79"/>
              </a:rPr>
              <a:t>Programme time-frame clarity</a:t>
            </a:r>
          </a:p>
          <a:p>
            <a:endParaRPr lang="en-US" sz="1300" dirty="0">
              <a:latin typeface="Josefin Sans" pitchFamily="2" charset="0"/>
              <a:cs typeface="Amatic SC" panose="00000500000000000000" pitchFamily="2" charset="-79"/>
            </a:endParaRPr>
          </a:p>
          <a:p>
            <a:r>
              <a:rPr lang="en-US" sz="1300" dirty="0">
                <a:latin typeface="Josefin Sans" pitchFamily="2" charset="0"/>
                <a:cs typeface="Amatic SC" panose="00000500000000000000" pitchFamily="2" charset="-79"/>
              </a:rPr>
              <a:t>Clear info-sharing protocols</a:t>
            </a:r>
          </a:p>
        </p:txBody>
      </p:sp>
    </p:spTree>
    <p:extLst>
      <p:ext uri="{BB962C8B-B14F-4D97-AF65-F5344CB8AC3E}">
        <p14:creationId xmlns:p14="http://schemas.microsoft.com/office/powerpoint/2010/main" val="209806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705079" y="1111144"/>
            <a:ext cx="8821058" cy="5746856"/>
          </a:xfrm>
        </p:spPr>
        <p:txBody>
          <a:bodyPr>
            <a:normAutofit/>
          </a:bodyPr>
          <a:lstStyle/>
          <a:p>
            <a:pPr eaLnBrk="1" fontAlgn="auto" hangingPunct="1">
              <a:lnSpc>
                <a:spcPct val="150000"/>
              </a:lnSpc>
              <a:spcBef>
                <a:spcPts val="0"/>
              </a:spcBef>
              <a:spcAft>
                <a:spcPts val="0"/>
              </a:spcAft>
              <a:defRPr/>
            </a:pPr>
            <a:r>
              <a:rPr lang="en-GB" sz="1300" dirty="0">
                <a:effectLst/>
                <a:latin typeface="Josefin Sans" pitchFamily="2" charset="0"/>
                <a:ea typeface="Calibri" panose="020F0502020204030204" pitchFamily="34" charset="0"/>
                <a:cs typeface="Calibri" panose="020F0502020204030204" pitchFamily="34" charset="0"/>
              </a:rPr>
              <a:t>While the term “social prescribing”  has come to prominence over recent years, the actual concept has been actively operating helping the “hard to reach or seldom heard” who for many reasons: fear, poverty, stigma or simply a lack of knowledge, have failed to access health care provision. </a:t>
            </a:r>
          </a:p>
          <a:p>
            <a:pPr algn="ctr" eaLnBrk="1" fontAlgn="auto" hangingPunct="1">
              <a:lnSpc>
                <a:spcPct val="150000"/>
              </a:lnSpc>
              <a:spcBef>
                <a:spcPts val="0"/>
              </a:spcBef>
              <a:spcAft>
                <a:spcPts val="0"/>
              </a:spcAft>
              <a:defRPr/>
            </a:pPr>
            <a:r>
              <a:rPr lang="en-GB" sz="1300" dirty="0">
                <a:effectLst/>
                <a:latin typeface="Josefin Sans" pitchFamily="2" charset="0"/>
                <a:ea typeface="Calibri" panose="020F0502020204030204" pitchFamily="34" charset="0"/>
                <a:cs typeface="Calibri" panose="020F0502020204030204" pitchFamily="34" charset="0"/>
              </a:rPr>
              <a:t>The model below brings together key inter-related elements</a:t>
            </a:r>
            <a:r>
              <a:rPr lang="en-GB" sz="1300" dirty="0">
                <a:latin typeface="Josefin Sans" pitchFamily="2" charset="0"/>
                <a:ea typeface="Calibri" panose="020F0502020204030204" pitchFamily="34" charset="0"/>
                <a:cs typeface="Calibri" panose="020F0502020204030204" pitchFamily="34" charset="0"/>
              </a:rPr>
              <a:t> and </a:t>
            </a:r>
            <a:r>
              <a:rPr lang="en-GB" sz="1300" dirty="0">
                <a:effectLst/>
                <a:latin typeface="Josefin Sans" pitchFamily="2" charset="0"/>
                <a:ea typeface="Calibri" panose="020F0502020204030204" pitchFamily="34" charset="0"/>
                <a:cs typeface="Calibri" panose="020F0502020204030204" pitchFamily="34" charset="0"/>
              </a:rPr>
              <a:t>illustrates the reasoning behind social prescribing:</a:t>
            </a:r>
          </a:p>
          <a:p>
            <a:pPr algn="ctr" eaLnBrk="1" fontAlgn="auto" hangingPunct="1">
              <a:lnSpc>
                <a:spcPct val="150000"/>
              </a:lnSpc>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3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74134"/>
            <a:ext cx="9523066" cy="541866"/>
          </a:xfrm>
        </p:spPr>
        <p:txBody>
          <a:bodyPr/>
          <a:lstStyle/>
          <a:p>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WHERE IS SOCIAL PRESCRIBING HAPPENING?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[klo2]</a:t>
            </a:r>
            <a:endParaRPr lang="en-US" sz="2400" dirty="0">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35796" y="2667000"/>
            <a:ext cx="2331441" cy="3266547"/>
          </a:xfrm>
          <a:prstGeom prst="rect">
            <a:avLst/>
          </a:prstGeom>
          <a:ln>
            <a:noFill/>
          </a:ln>
          <a:effectLst>
            <a:glow rad="63500">
              <a:schemeClr val="accent2">
                <a:satMod val="175000"/>
                <a:alpha val="40000"/>
              </a:schemeClr>
            </a:glow>
            <a:outerShdw blurRad="50800" dist="12700" dir="5400000" algn="ctr" rotWithShape="0">
              <a:srgbClr val="000000">
                <a:alpha val="43137"/>
              </a:srgbClr>
            </a:outerShdw>
          </a:effectLst>
          <a:scene3d>
            <a:camera prst="orthographicFront"/>
            <a:lightRig rig="threePt" dir="t"/>
          </a:scene3d>
          <a:sp3d>
            <a:bevelT w="19050" h="95250"/>
          </a:sp3d>
        </p:spPr>
      </p:pic>
      <p:pic>
        <p:nvPicPr>
          <p:cNvPr id="5" name="Picture 4" descr="Timeline&#10;&#10;Description automatically generated">
            <a:extLst>
              <a:ext uri="{FF2B5EF4-FFF2-40B4-BE49-F238E27FC236}">
                <a16:creationId xmlns:a16="http://schemas.microsoft.com/office/drawing/2014/main" id="{823194CD-B5B5-4790-8699-7B58EDCE93F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8424" y="2667000"/>
            <a:ext cx="7841776" cy="4195995"/>
          </a:xfrm>
          <a:prstGeom prst="rect">
            <a:avLst/>
          </a:prstGeom>
        </p:spPr>
      </p:pic>
    </p:spTree>
    <p:extLst>
      <p:ext uri="{BB962C8B-B14F-4D97-AF65-F5344CB8AC3E}">
        <p14:creationId xmlns:p14="http://schemas.microsoft.com/office/powerpoint/2010/main" val="485313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B667BCB-9A25-3E4E-8394-B59238F9717C}"/>
              </a:ext>
            </a:extLst>
          </p:cNvPr>
          <p:cNvSpPr>
            <a:spLocks noGrp="1"/>
          </p:cNvSpPr>
          <p:nvPr>
            <p:ph type="body" sz="quarter" idx="17"/>
          </p:nvPr>
        </p:nvSpPr>
        <p:spPr>
          <a:xfrm>
            <a:off x="-13494" y="132648"/>
            <a:ext cx="12218988" cy="1238831"/>
          </a:xfrm>
        </p:spPr>
        <p:txBody>
          <a:bodyPr/>
          <a:lstStyle/>
          <a:p>
            <a:r>
              <a:rPr lang="en-US" dirty="0">
                <a:effectLst>
                  <a:outerShdw blurRad="38100" dist="38100" dir="2700000" algn="tl">
                    <a:srgbClr val="000000">
                      <a:alpha val="43137"/>
                    </a:srgbClr>
                  </a:outerShdw>
                </a:effectLst>
              </a:rPr>
              <a:t>Training Course for Health &amp; Care Professionals</a:t>
            </a:r>
          </a:p>
          <a:p>
            <a:r>
              <a:rPr lang="en-US" dirty="0">
                <a:effectLst>
                  <a:outerShdw blurRad="38100" dist="38100" dir="2700000" algn="tl">
                    <a:srgbClr val="000000">
                      <a:alpha val="43137"/>
                    </a:srgbClr>
                  </a:outerShdw>
                </a:effectLst>
              </a:rPr>
              <a:t>Course Overview</a:t>
            </a:r>
          </a:p>
        </p:txBody>
      </p:sp>
      <p:sp>
        <p:nvSpPr>
          <p:cNvPr id="4" name="Text Placeholder 3">
            <a:extLst>
              <a:ext uri="{FF2B5EF4-FFF2-40B4-BE49-F238E27FC236}">
                <a16:creationId xmlns:a16="http://schemas.microsoft.com/office/drawing/2014/main" id="{096916DA-E8F4-BB4C-84BF-8C1F0DB67F87}"/>
              </a:ext>
            </a:extLst>
          </p:cNvPr>
          <p:cNvSpPr>
            <a:spLocks noGrp="1"/>
          </p:cNvSpPr>
          <p:nvPr>
            <p:ph type="body" sz="quarter" idx="41"/>
          </p:nvPr>
        </p:nvSpPr>
        <p:spPr>
          <a:xfrm>
            <a:off x="371860" y="1371479"/>
            <a:ext cx="2046668" cy="753156"/>
          </a:xfrm>
        </p:spPr>
        <p:txBody>
          <a:bodyPr/>
          <a:lstStyle/>
          <a:p>
            <a:r>
              <a:rPr lang="en-US" dirty="0">
                <a:effectLst>
                  <a:outerShdw blurRad="38100" dist="38100" dir="2700000" algn="tl">
                    <a:srgbClr val="000000">
                      <a:alpha val="43137"/>
                    </a:srgbClr>
                  </a:outerShdw>
                </a:effectLst>
              </a:rPr>
              <a:t>Topic 1</a:t>
            </a:r>
          </a:p>
        </p:txBody>
      </p:sp>
      <p:sp>
        <p:nvSpPr>
          <p:cNvPr id="5" name="Text Placeholder 4">
            <a:extLst>
              <a:ext uri="{FF2B5EF4-FFF2-40B4-BE49-F238E27FC236}">
                <a16:creationId xmlns:a16="http://schemas.microsoft.com/office/drawing/2014/main" id="{283BAE8B-9F81-B34A-89FA-A6461DD4A08D}"/>
              </a:ext>
            </a:extLst>
          </p:cNvPr>
          <p:cNvSpPr>
            <a:spLocks noGrp="1"/>
          </p:cNvSpPr>
          <p:nvPr>
            <p:ph type="body" sz="quarter" idx="42"/>
          </p:nvPr>
        </p:nvSpPr>
        <p:spPr>
          <a:xfrm>
            <a:off x="371860" y="2124635"/>
            <a:ext cx="2046668" cy="793981"/>
          </a:xfrm>
        </p:spPr>
        <p:txBody>
          <a:bodyPr>
            <a:normAutofit fontScale="85000" lnSpcReduction="20000"/>
          </a:bodyPr>
          <a:lstStyle/>
          <a:p>
            <a:pPr>
              <a:lnSpc>
                <a:spcPct val="160000"/>
              </a:lnSpc>
            </a:pPr>
            <a:r>
              <a:rPr lang="en-US" dirty="0"/>
              <a:t>Introduction to Social Prescribing</a:t>
            </a:r>
          </a:p>
        </p:txBody>
      </p:sp>
      <p:sp>
        <p:nvSpPr>
          <p:cNvPr id="47" name="Text Placeholder 46">
            <a:extLst>
              <a:ext uri="{FF2B5EF4-FFF2-40B4-BE49-F238E27FC236}">
                <a16:creationId xmlns:a16="http://schemas.microsoft.com/office/drawing/2014/main" id="{D3EE1DC8-0DAA-6045-877A-987B9AE4107C}"/>
              </a:ext>
            </a:extLst>
          </p:cNvPr>
          <p:cNvSpPr>
            <a:spLocks noGrp="1"/>
          </p:cNvSpPr>
          <p:nvPr>
            <p:ph type="body" sz="quarter" idx="44"/>
          </p:nvPr>
        </p:nvSpPr>
        <p:spPr>
          <a:xfrm>
            <a:off x="2429274" y="1438407"/>
            <a:ext cx="2903060" cy="2340216"/>
          </a:xfrm>
        </p:spPr>
        <p:txBody>
          <a:bodyPr>
            <a:normAutofit fontScale="25000" lnSpcReduction="20000"/>
          </a:bodyPr>
          <a:lstStyle/>
          <a:p>
            <a:pPr marL="457200" indent="-457200" algn="l">
              <a:lnSpc>
                <a:spcPct val="170000"/>
              </a:lnSpc>
              <a:buFont typeface="+mj-lt"/>
              <a:buAutoNum type="arabicPeriod"/>
            </a:pPr>
            <a:r>
              <a:rPr lang="en-US" sz="4800" dirty="0"/>
              <a:t>SP What, Why, Where &amp; How</a:t>
            </a:r>
          </a:p>
          <a:p>
            <a:pPr marL="457200" indent="-457200" algn="l">
              <a:lnSpc>
                <a:spcPct val="170000"/>
              </a:lnSpc>
              <a:buFont typeface="+mj-lt"/>
              <a:buAutoNum type="arabicPeriod"/>
            </a:pPr>
            <a:r>
              <a:rPr lang="en-US" sz="4800" dirty="0"/>
              <a:t>Role of Health &amp; Care Professional</a:t>
            </a:r>
          </a:p>
          <a:p>
            <a:pPr marL="457200" indent="-457200" algn="l">
              <a:lnSpc>
                <a:spcPct val="170000"/>
              </a:lnSpc>
              <a:buFont typeface="+mj-lt"/>
              <a:buAutoNum type="arabicPeriod"/>
            </a:pPr>
            <a:r>
              <a:rPr lang="en-US" sz="4800" dirty="0"/>
              <a:t>Social Prescribing in Action</a:t>
            </a:r>
          </a:p>
          <a:p>
            <a:pPr marL="457200" indent="-457200" algn="l">
              <a:lnSpc>
                <a:spcPct val="170000"/>
              </a:lnSpc>
              <a:buFont typeface="+mj-lt"/>
              <a:buAutoNum type="arabicPeriod"/>
            </a:pPr>
            <a:r>
              <a:rPr lang="en-US" sz="4800" dirty="0"/>
              <a:t>Reaching out &amp; collaboration for SP success</a:t>
            </a:r>
          </a:p>
          <a:p>
            <a:endParaRPr lang="en-US" dirty="0"/>
          </a:p>
        </p:txBody>
      </p:sp>
      <p:sp>
        <p:nvSpPr>
          <p:cNvPr id="48" name="Text Placeholder 47">
            <a:extLst>
              <a:ext uri="{FF2B5EF4-FFF2-40B4-BE49-F238E27FC236}">
                <a16:creationId xmlns:a16="http://schemas.microsoft.com/office/drawing/2014/main" id="{F12D74C0-E1E3-024D-903C-D5A0E900DE78}"/>
              </a:ext>
            </a:extLst>
          </p:cNvPr>
          <p:cNvSpPr>
            <a:spLocks noGrp="1"/>
          </p:cNvSpPr>
          <p:nvPr>
            <p:ph type="body" sz="quarter" idx="45"/>
          </p:nvPr>
        </p:nvSpPr>
        <p:spPr>
          <a:xfrm>
            <a:off x="382606" y="3519454"/>
            <a:ext cx="2046668" cy="793981"/>
          </a:xfrm>
        </p:spPr>
        <p:txBody>
          <a:bodyPr/>
          <a:lstStyle/>
          <a:p>
            <a:r>
              <a:rPr lang="en-US" dirty="0">
                <a:effectLst>
                  <a:outerShdw blurRad="38100" dist="38100" dir="2700000" algn="tl">
                    <a:srgbClr val="000000">
                      <a:alpha val="43137"/>
                    </a:srgbClr>
                  </a:outerShdw>
                </a:effectLst>
              </a:rPr>
              <a:t>Topic 2</a:t>
            </a:r>
          </a:p>
        </p:txBody>
      </p:sp>
      <p:sp>
        <p:nvSpPr>
          <p:cNvPr id="50" name="Text Placeholder 49">
            <a:extLst>
              <a:ext uri="{FF2B5EF4-FFF2-40B4-BE49-F238E27FC236}">
                <a16:creationId xmlns:a16="http://schemas.microsoft.com/office/drawing/2014/main" id="{4822C39B-D471-394C-8D4E-31F9D2A51E59}"/>
              </a:ext>
            </a:extLst>
          </p:cNvPr>
          <p:cNvSpPr>
            <a:spLocks noGrp="1"/>
          </p:cNvSpPr>
          <p:nvPr>
            <p:ph type="body" sz="quarter" idx="46"/>
          </p:nvPr>
        </p:nvSpPr>
        <p:spPr>
          <a:xfrm>
            <a:off x="382606" y="4272610"/>
            <a:ext cx="2046668" cy="1980272"/>
          </a:xfrm>
        </p:spPr>
        <p:txBody>
          <a:bodyPr>
            <a:normAutofit fontScale="25000" lnSpcReduction="20000"/>
          </a:bodyPr>
          <a:lstStyle/>
          <a:p>
            <a:pPr>
              <a:lnSpc>
                <a:spcPct val="170000"/>
              </a:lnSpc>
            </a:pPr>
            <a:r>
              <a:rPr lang="en-US" sz="6400" dirty="0"/>
              <a:t>Role of the Health &amp; Care Professional in Adult &amp; Community Learning</a:t>
            </a:r>
          </a:p>
          <a:p>
            <a:endParaRPr lang="en-US" dirty="0"/>
          </a:p>
        </p:txBody>
      </p:sp>
      <p:sp>
        <p:nvSpPr>
          <p:cNvPr id="53" name="Text Placeholder 52">
            <a:extLst>
              <a:ext uri="{FF2B5EF4-FFF2-40B4-BE49-F238E27FC236}">
                <a16:creationId xmlns:a16="http://schemas.microsoft.com/office/drawing/2014/main" id="{6525CEE2-BAC8-3F47-AF9C-5EFE85C217FA}"/>
              </a:ext>
            </a:extLst>
          </p:cNvPr>
          <p:cNvSpPr>
            <a:spLocks noGrp="1"/>
          </p:cNvSpPr>
          <p:nvPr>
            <p:ph type="body" sz="quarter" idx="48"/>
          </p:nvPr>
        </p:nvSpPr>
        <p:spPr>
          <a:xfrm>
            <a:off x="2792013" y="4029838"/>
            <a:ext cx="2046668" cy="1236576"/>
          </a:xfrm>
        </p:spPr>
        <p:txBody>
          <a:bodyPr/>
          <a:lstStyle/>
          <a:p>
            <a:endParaRPr lang="en-US" dirty="0"/>
          </a:p>
          <a:p>
            <a:endParaRPr lang="en-US" dirty="0"/>
          </a:p>
        </p:txBody>
      </p:sp>
      <p:sp>
        <p:nvSpPr>
          <p:cNvPr id="67" name="Text Placeholder 66">
            <a:extLst>
              <a:ext uri="{FF2B5EF4-FFF2-40B4-BE49-F238E27FC236}">
                <a16:creationId xmlns:a16="http://schemas.microsoft.com/office/drawing/2014/main" id="{4104EF0C-1968-5641-9E9D-42665FBD0285}"/>
              </a:ext>
            </a:extLst>
          </p:cNvPr>
          <p:cNvSpPr>
            <a:spLocks noGrp="1"/>
          </p:cNvSpPr>
          <p:nvPr>
            <p:ph type="body" sz="quarter" idx="49"/>
          </p:nvPr>
        </p:nvSpPr>
        <p:spPr>
          <a:xfrm>
            <a:off x="6271514" y="4877589"/>
            <a:ext cx="1208278" cy="823964"/>
          </a:xfrm>
        </p:spPr>
        <p:txBody>
          <a:bodyPr/>
          <a:lstStyle/>
          <a:p>
            <a:r>
              <a:rPr lang="en-US" sz="2000" dirty="0">
                <a:effectLst>
                  <a:outerShdw blurRad="38100" dist="38100" dir="2700000" algn="tl">
                    <a:srgbClr val="000000">
                      <a:alpha val="43137"/>
                    </a:srgbClr>
                  </a:outerShdw>
                </a:effectLst>
              </a:rPr>
              <a:t>15 hours of CPD training</a:t>
            </a:r>
          </a:p>
        </p:txBody>
      </p:sp>
      <p:sp>
        <p:nvSpPr>
          <p:cNvPr id="68" name="Text Placeholder 67">
            <a:extLst>
              <a:ext uri="{FF2B5EF4-FFF2-40B4-BE49-F238E27FC236}">
                <a16:creationId xmlns:a16="http://schemas.microsoft.com/office/drawing/2014/main" id="{76555C1A-FF01-D34E-89FF-DFA6F6949A5E}"/>
              </a:ext>
            </a:extLst>
          </p:cNvPr>
          <p:cNvSpPr>
            <a:spLocks noGrp="1"/>
          </p:cNvSpPr>
          <p:nvPr>
            <p:ph type="body" sz="quarter" idx="50"/>
          </p:nvPr>
        </p:nvSpPr>
        <p:spPr>
          <a:xfrm>
            <a:off x="8569371" y="3208893"/>
            <a:ext cx="961326" cy="721909"/>
          </a:xfrm>
        </p:spPr>
        <p:txBody>
          <a:bodyPr/>
          <a:lstStyle/>
          <a:p>
            <a:r>
              <a:rPr lang="en-US" sz="1800" dirty="0">
                <a:effectLst>
                  <a:outerShdw blurRad="38100" dist="38100" dir="2700000" algn="tl">
                    <a:srgbClr val="000000">
                      <a:alpha val="43137"/>
                    </a:srgbClr>
                  </a:outerShdw>
                </a:effectLst>
              </a:rPr>
              <a:t>Over 28  reading resources &amp; Links</a:t>
            </a:r>
          </a:p>
        </p:txBody>
      </p:sp>
      <p:sp>
        <p:nvSpPr>
          <p:cNvPr id="69" name="Text Placeholder 68">
            <a:extLst>
              <a:ext uri="{FF2B5EF4-FFF2-40B4-BE49-F238E27FC236}">
                <a16:creationId xmlns:a16="http://schemas.microsoft.com/office/drawing/2014/main" id="{213EE7EA-892D-264F-915D-702F27C6F94D}"/>
              </a:ext>
            </a:extLst>
          </p:cNvPr>
          <p:cNvSpPr>
            <a:spLocks noGrp="1"/>
          </p:cNvSpPr>
          <p:nvPr>
            <p:ph type="body" sz="quarter" idx="51"/>
          </p:nvPr>
        </p:nvSpPr>
        <p:spPr>
          <a:xfrm>
            <a:off x="6096000" y="2124635"/>
            <a:ext cx="779653" cy="1084258"/>
          </a:xfrm>
        </p:spPr>
        <p:txBody>
          <a:bodyPr/>
          <a:lstStyle/>
          <a:p>
            <a:r>
              <a:rPr lang="en-US" sz="1600" dirty="0"/>
              <a:t>1 </a:t>
            </a:r>
            <a:r>
              <a:rPr lang="en-US" sz="1600" dirty="0">
                <a:effectLst>
                  <a:outerShdw blurRad="38100" dist="38100" dir="2700000" algn="tl">
                    <a:srgbClr val="000000">
                      <a:alpha val="43137"/>
                    </a:srgbClr>
                  </a:outerShdw>
                </a:effectLst>
              </a:rPr>
              <a:t>hour</a:t>
            </a:r>
            <a:r>
              <a:rPr lang="en-US" sz="1600" dirty="0"/>
              <a:t> of helpful videos</a:t>
            </a:r>
          </a:p>
          <a:p>
            <a:endParaRPr lang="en-US" sz="1200" dirty="0"/>
          </a:p>
        </p:txBody>
      </p:sp>
      <p:sp>
        <p:nvSpPr>
          <p:cNvPr id="70" name="Text Placeholder 69">
            <a:extLst>
              <a:ext uri="{FF2B5EF4-FFF2-40B4-BE49-F238E27FC236}">
                <a16:creationId xmlns:a16="http://schemas.microsoft.com/office/drawing/2014/main" id="{A8AD99C3-8C6E-0044-BD9A-2067527C1070}"/>
              </a:ext>
            </a:extLst>
          </p:cNvPr>
          <p:cNvSpPr>
            <a:spLocks noGrp="1"/>
          </p:cNvSpPr>
          <p:nvPr>
            <p:ph type="body" sz="quarter" idx="52"/>
          </p:nvPr>
        </p:nvSpPr>
        <p:spPr>
          <a:xfrm>
            <a:off x="9789459" y="1371479"/>
            <a:ext cx="942929" cy="1259191"/>
          </a:xfrm>
        </p:spPr>
        <p:txBody>
          <a:bodyPr/>
          <a:lstStyle/>
          <a:p>
            <a:r>
              <a:rPr lang="en-US" sz="1600" dirty="0">
                <a:effectLst>
                  <a:outerShdw blurRad="38100" dist="38100" dir="2700000" algn="tl">
                    <a:srgbClr val="000000">
                      <a:alpha val="43137"/>
                    </a:srgbClr>
                  </a:outerShdw>
                </a:effectLst>
              </a:rPr>
              <a:t>2</a:t>
            </a:r>
          </a:p>
          <a:p>
            <a:r>
              <a:rPr lang="en-US" sz="1400" dirty="0">
                <a:effectLst>
                  <a:outerShdw blurRad="38100" dist="38100" dir="2700000" algn="tl">
                    <a:srgbClr val="000000">
                      <a:alpha val="43137"/>
                    </a:srgbClr>
                  </a:outerShdw>
                </a:effectLst>
              </a:rPr>
              <a:t>interactive exercises</a:t>
            </a:r>
          </a:p>
        </p:txBody>
      </p:sp>
      <p:sp>
        <p:nvSpPr>
          <p:cNvPr id="9" name="TextBox 8">
            <a:extLst>
              <a:ext uri="{FF2B5EF4-FFF2-40B4-BE49-F238E27FC236}">
                <a16:creationId xmlns:a16="http://schemas.microsoft.com/office/drawing/2014/main" id="{AFA5FF8C-EB14-6833-EA32-084AFDC07C7D}"/>
              </a:ext>
            </a:extLst>
          </p:cNvPr>
          <p:cNvSpPr txBox="1"/>
          <p:nvPr/>
        </p:nvSpPr>
        <p:spPr>
          <a:xfrm>
            <a:off x="2638280" y="3977750"/>
            <a:ext cx="2694054" cy="1454244"/>
          </a:xfrm>
          <a:prstGeom prst="rect">
            <a:avLst/>
          </a:prstGeom>
          <a:noFill/>
        </p:spPr>
        <p:txBody>
          <a:bodyPr wrap="square" rtlCol="0">
            <a:spAutoFit/>
          </a:bodyPr>
          <a:lstStyle/>
          <a:p>
            <a:pPr marL="342900" indent="-342900">
              <a:lnSpc>
                <a:spcPct val="150000"/>
              </a:lnSpc>
              <a:buFont typeface="+mj-lt"/>
              <a:buAutoNum type="arabicPeriod"/>
            </a:pPr>
            <a:r>
              <a:rPr lang="en-GB" sz="1200" dirty="0">
                <a:latin typeface="Josefin Sans" pitchFamily="2" charset="0"/>
              </a:rPr>
              <a:t>Understanding adult education concepts</a:t>
            </a:r>
          </a:p>
          <a:p>
            <a:pPr marL="342900" indent="-342900">
              <a:lnSpc>
                <a:spcPct val="150000"/>
              </a:lnSpc>
              <a:buFont typeface="+mj-lt"/>
              <a:buAutoNum type="arabicPeriod"/>
            </a:pPr>
            <a:r>
              <a:rPr lang="en-GB" sz="1200" dirty="0">
                <a:latin typeface="Josefin Sans" pitchFamily="2" charset="0"/>
              </a:rPr>
              <a:t>7 skills of adult educators</a:t>
            </a:r>
          </a:p>
          <a:p>
            <a:pPr marL="342900" indent="-342900">
              <a:lnSpc>
                <a:spcPct val="150000"/>
              </a:lnSpc>
              <a:buFont typeface="+mj-lt"/>
              <a:buAutoNum type="arabicPeriod"/>
            </a:pPr>
            <a:r>
              <a:rPr lang="en-GB" sz="1200" dirty="0">
                <a:latin typeface="Josefin Sans" pitchFamily="2" charset="0"/>
              </a:rPr>
              <a:t>Advanced communication skills</a:t>
            </a:r>
          </a:p>
          <a:p>
            <a:pPr marL="342900" indent="-342900">
              <a:lnSpc>
                <a:spcPct val="150000"/>
              </a:lnSpc>
              <a:buFont typeface="+mj-lt"/>
              <a:buAutoNum type="arabicPeriod"/>
            </a:pPr>
            <a:r>
              <a:rPr lang="en-GB" sz="1200" dirty="0">
                <a:latin typeface="Josefin Sans" pitchFamily="2" charset="0"/>
              </a:rPr>
              <a:t>Health Literacy &amp; wellbeing</a:t>
            </a:r>
            <a:r>
              <a:rPr lang="en-GB" sz="1100" dirty="0">
                <a:latin typeface="Josefin Sans" pitchFamily="2" charset="0"/>
              </a:rPr>
              <a:t>.</a:t>
            </a:r>
          </a:p>
        </p:txBody>
      </p:sp>
    </p:spTree>
    <p:extLst>
      <p:ext uri="{BB962C8B-B14F-4D97-AF65-F5344CB8AC3E}">
        <p14:creationId xmlns:p14="http://schemas.microsoft.com/office/powerpoint/2010/main" val="934543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152252" y="441961"/>
            <a:ext cx="6218031" cy="868680"/>
          </a:xfrm>
        </p:spPr>
        <p:txBody>
          <a:bodyPr/>
          <a:lstStyle/>
          <a:p>
            <a:pPr algn="l"/>
            <a:r>
              <a:rPr lang="en-US" dirty="0"/>
              <a:t>Useful Resources</a:t>
            </a:r>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latin typeface="Amatic SC" panose="00000500000000000000" pitchFamily="2" charset="-79"/>
              <a:ea typeface="Calibri" panose="020F0502020204030204" pitchFamily="34" charset="0"/>
              <a:cs typeface="Amatic SC" panose="00000500000000000000" pitchFamily="2" charset="-79"/>
            </a:endParaRPr>
          </a:p>
          <a:p>
            <a:endParaRPr lang="en-GB" sz="2400" dirty="0">
              <a:solidFill>
                <a:schemeClr val="tx1"/>
              </a:solidFill>
              <a:effectLst/>
              <a:latin typeface="Amatic SC" panose="00000500000000000000" pitchFamily="2" charset="-79"/>
              <a:ea typeface="Calibri" panose="020F0502020204030204" pitchFamily="34" charset="0"/>
              <a:cs typeface="Amatic SC" panose="00000500000000000000" pitchFamily="2" charset="-79"/>
            </a:endParaRPr>
          </a:p>
          <a:p>
            <a:pPr algn="l"/>
            <a:endParaRPr lang="en-US" dirty="0"/>
          </a:p>
        </p:txBody>
      </p:sp>
      <p:sp>
        <p:nvSpPr>
          <p:cNvPr id="11" name="TextBox 10">
            <a:extLst>
              <a:ext uri="{FF2B5EF4-FFF2-40B4-BE49-F238E27FC236}">
                <a16:creationId xmlns:a16="http://schemas.microsoft.com/office/drawing/2014/main" id="{A101709A-B327-4E49-812B-7B0FC6790892}"/>
              </a:ext>
            </a:extLst>
          </p:cNvPr>
          <p:cNvSpPr txBox="1"/>
          <p:nvPr/>
        </p:nvSpPr>
        <p:spPr>
          <a:xfrm>
            <a:off x="1152252" y="1000860"/>
            <a:ext cx="7686947" cy="6037487"/>
          </a:xfrm>
          <a:prstGeom prst="rect">
            <a:avLst/>
          </a:prstGeom>
          <a:noFill/>
        </p:spPr>
        <p:txBody>
          <a:bodyPr wrap="square">
            <a:spAutoFit/>
          </a:bodyPr>
          <a:lstStyle/>
          <a:p>
            <a:pPr>
              <a:spcAft>
                <a:spcPts val="800"/>
              </a:spcAft>
            </a:pPr>
            <a:r>
              <a:rPr lang="en-GB" sz="2800" dirty="0">
                <a:effectLst/>
                <a:latin typeface="Amatic SC" panose="00000500000000000000" pitchFamily="2" charset="-79"/>
                <a:ea typeface="Calibri" panose="020F0502020204030204" pitchFamily="34" charset="0"/>
                <a:cs typeface="Amatic SC" panose="00000500000000000000" pitchFamily="2" charset="-79"/>
              </a:rPr>
              <a:t>The Social Prescribing Network</a:t>
            </a: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hlinkClick r:id="rId2"/>
              </a:rPr>
              <a:t>https://www.socialprescribingnetwork.com/resources/useful-websites</a:t>
            </a:r>
            <a:r>
              <a:rPr lang="en-GB" sz="2400" dirty="0">
                <a:effectLst/>
                <a:latin typeface="Amatic SC" panose="00000500000000000000" pitchFamily="2" charset="-79"/>
                <a:ea typeface="Calibri" panose="020F0502020204030204" pitchFamily="34" charset="0"/>
                <a:cs typeface="Amatic SC" panose="00000500000000000000" pitchFamily="2" charset="-79"/>
              </a:rPr>
              <a:t> </a:t>
            </a:r>
          </a:p>
          <a:p>
            <a:pPr>
              <a:spcAft>
                <a:spcPts val="800"/>
              </a:spcAft>
            </a:pPr>
            <a:endParaRPr lang="en-GB" sz="2400" dirty="0">
              <a:latin typeface="Amatic SC" panose="00000500000000000000" pitchFamily="2" charset="-79"/>
              <a:cs typeface="Amatic SC" panose="00000500000000000000" pitchFamily="2" charset="-79"/>
            </a:endParaRPr>
          </a:p>
          <a:p>
            <a:pPr>
              <a:spcAft>
                <a:spcPts val="800"/>
              </a:spcAft>
            </a:pPr>
            <a:r>
              <a:rPr lang="en-GB" sz="2400" dirty="0">
                <a:latin typeface="Amatic SC" panose="00000500000000000000" pitchFamily="2" charset="-79"/>
                <a:cs typeface="Amatic SC" panose="00000500000000000000" pitchFamily="2" charset="-79"/>
              </a:rPr>
              <a:t>What is the evidence on the role of the arts in improving health and well-being in the WHO European Region?</a:t>
            </a: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hlinkClick r:id="rId3"/>
              </a:rPr>
              <a:t>https://gallery.mailchimp.com/a694bc0ff11d9dd94b05ccd0d/files/900a6411-424d-4617-8d31-9a6aadcf2b03/WHO_2pp_Arts_Factsheet_v6a.pdf</a:t>
            </a:r>
            <a:r>
              <a:rPr lang="en-GB" sz="2400" dirty="0">
                <a:effectLst/>
                <a:latin typeface="Amatic SC" panose="00000500000000000000" pitchFamily="2" charset="-79"/>
                <a:ea typeface="Calibri" panose="020F0502020204030204" pitchFamily="34" charset="0"/>
                <a:cs typeface="Amatic SC" panose="00000500000000000000" pitchFamily="2" charset="-79"/>
              </a:rPr>
              <a:t> </a:t>
            </a:r>
          </a:p>
          <a:p>
            <a:pPr>
              <a:spcAft>
                <a:spcPts val="800"/>
              </a:spcAft>
            </a:pPr>
            <a:endParaRPr lang="en-GB" sz="800" dirty="0">
              <a:effectLst/>
              <a:latin typeface="Amatic SC" panose="00000500000000000000" pitchFamily="2" charset="-79"/>
              <a:ea typeface="Calibri" panose="020F0502020204030204" pitchFamily="34" charset="0"/>
              <a:cs typeface="Amatic SC" panose="00000500000000000000" pitchFamily="2" charset="-79"/>
            </a:endParaRPr>
          </a:p>
          <a:p>
            <a:pPr>
              <a:spcAft>
                <a:spcPts val="800"/>
              </a:spcAft>
            </a:pP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rPr>
              <a:t>Debs Taylor: Expert by experience &amp; Peer Support Officer for Creative Minds</a:t>
            </a:r>
          </a:p>
          <a:p>
            <a:pPr>
              <a:spcAft>
                <a:spcPts val="800"/>
              </a:spcAft>
            </a:pPr>
            <a:r>
              <a:rPr lang="en-GB" sz="2400" dirty="0">
                <a:effectLst/>
                <a:latin typeface="Amatic SC" panose="00000500000000000000" pitchFamily="2" charset="-79"/>
                <a:ea typeface="Calibri" panose="020F0502020204030204" pitchFamily="34" charset="0"/>
                <a:cs typeface="Amatic SC" panose="00000500000000000000" pitchFamily="2" charset="-79"/>
              </a:rPr>
              <a:t>“The Impact of Social Prescribing on People &amp; Communities”</a:t>
            </a:r>
          </a:p>
          <a:p>
            <a:pPr>
              <a:lnSpc>
                <a:spcPct val="150000"/>
              </a:lnSpc>
              <a:spcAft>
                <a:spcPts val="800"/>
              </a:spcAft>
            </a:pPr>
            <a:r>
              <a:rPr lang="en-GB" sz="24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4"/>
              </a:rPr>
              <a:t>https://www.youtube.com/watch?v=GT35aDMbTAI</a:t>
            </a: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endParaRPr lang="en-GB" sz="2400" dirty="0">
              <a:effectLst/>
              <a:latin typeface="Amatic SC" panose="00000500000000000000" pitchFamily="2" charset="-79"/>
              <a:ea typeface="Calibri" panose="020F0502020204030204" pitchFamily="34" charset="0"/>
              <a:cs typeface="Amatic SC" panose="00000500000000000000" pitchFamily="2" charset="-79"/>
            </a:endParaRPr>
          </a:p>
        </p:txBody>
      </p:sp>
      <p:sp>
        <p:nvSpPr>
          <p:cNvPr id="5" name="TextBox 4">
            <a:extLst>
              <a:ext uri="{FF2B5EF4-FFF2-40B4-BE49-F238E27FC236}">
                <a16:creationId xmlns:a16="http://schemas.microsoft.com/office/drawing/2014/main" id="{7B100FEF-68C5-4DB6-A447-0A38F860E566}"/>
              </a:ext>
            </a:extLst>
          </p:cNvPr>
          <p:cNvSpPr txBox="1"/>
          <p:nvPr/>
        </p:nvSpPr>
        <p:spPr>
          <a:xfrm>
            <a:off x="9430439" y="3214255"/>
            <a:ext cx="1902579" cy="1200329"/>
          </a:xfrm>
          <a:prstGeom prst="rect">
            <a:avLst/>
          </a:prstGeom>
          <a:noFill/>
        </p:spPr>
        <p:txBody>
          <a:bodyPr wrap="square" rtlCol="0">
            <a:spAutoFit/>
          </a:bodyPr>
          <a:lstStyle/>
          <a:p>
            <a:pPr algn="ctr"/>
            <a:r>
              <a:rPr lang="en-GB" sz="3600" dirty="0">
                <a:latin typeface="Amatic SC" panose="00000500000000000000" pitchFamily="2" charset="-79"/>
                <a:cs typeface="Amatic SC" panose="00000500000000000000" pitchFamily="2" charset="-79"/>
              </a:rPr>
              <a:t>Videos </a:t>
            </a:r>
          </a:p>
          <a:p>
            <a:pPr algn="ctr"/>
            <a:r>
              <a:rPr lang="en-GB" sz="3600" dirty="0">
                <a:latin typeface="Amatic SC" panose="00000500000000000000" pitchFamily="2" charset="-79"/>
                <a:cs typeface="Amatic SC" panose="00000500000000000000" pitchFamily="2" charset="-79"/>
              </a:rPr>
              <a:t>&amp; websites</a:t>
            </a:r>
          </a:p>
        </p:txBody>
      </p:sp>
    </p:spTree>
    <p:extLst>
      <p:ext uri="{BB962C8B-B14F-4D97-AF65-F5344CB8AC3E}">
        <p14:creationId xmlns:p14="http://schemas.microsoft.com/office/powerpoint/2010/main" val="119454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369791" y="1844040"/>
            <a:ext cx="8307608" cy="4655912"/>
          </a:xfrm>
        </p:spPr>
        <p:txBody>
          <a:bodyPr numCol="2">
            <a:normAutofit lnSpcReduction="10000"/>
          </a:bodyPr>
          <a:lstStyle/>
          <a:p>
            <a:pPr eaLnBrk="1" fontAlgn="auto" hangingPunct="1">
              <a:lnSpc>
                <a:spcPct val="150000"/>
              </a:lnSpc>
              <a:spcBef>
                <a:spcPts val="0"/>
              </a:spcBef>
              <a:spcAft>
                <a:spcPts val="0"/>
              </a:spcAft>
              <a:defRPr/>
            </a:pPr>
            <a:r>
              <a:rPr lang="en-GB" sz="1700" b="1" dirty="0">
                <a:effectLst/>
                <a:latin typeface="Josefin Sans" pitchFamily="2" charset="0"/>
                <a:ea typeface="Calibri" panose="020F0502020204030204" pitchFamily="34" charset="0"/>
                <a:cs typeface="Calibri" panose="020F0502020204030204" pitchFamily="34" charset="0"/>
              </a:rPr>
              <a:t>Examples of support</a:t>
            </a:r>
          </a:p>
          <a:p>
            <a:pPr eaLnBrk="1" fontAlgn="auto" hangingPunct="1">
              <a:lnSpc>
                <a:spcPct val="150000"/>
              </a:lnSpc>
              <a:spcBef>
                <a:spcPts val="0"/>
              </a:spcBef>
              <a:spcAft>
                <a:spcPts val="0"/>
              </a:spcAft>
              <a:defRPr/>
            </a:pPr>
            <a:endParaRPr lang="en-GB" sz="14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Support is as varied as the individuals who </a:t>
            </a: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need it. Everything from groups of friends meeting for a chat, peer support groups </a:t>
            </a: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and online communities, clubs and informal </a:t>
            </a: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hobby or activity groups, to sports, arts and culture organisations, as well as more charity services such as information, advice and advocacy. </a:t>
            </a:r>
          </a:p>
          <a:p>
            <a:pPr eaLnBrk="1" fontAlgn="auto" hangingPunct="1">
              <a:lnSpc>
                <a:spcPct val="150000"/>
              </a:lnSpc>
              <a:spcBef>
                <a:spcPts val="0"/>
              </a:spcBef>
              <a:spcAft>
                <a:spcPts val="0"/>
              </a:spcAft>
              <a:defRPr/>
            </a:pPr>
            <a:endParaRPr lang="en-GB" sz="1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Examples include home visits, befriending, accompanying to appointments and encouraging new skills and activities. These </a:t>
            </a:r>
          </a:p>
          <a:p>
            <a:pPr eaLnBrk="1" fontAlgn="auto" hangingPunct="1">
              <a:lnSpc>
                <a:spcPct val="150000"/>
              </a:lnSpc>
              <a:spcBef>
                <a:spcPts val="0"/>
              </a:spcBef>
              <a:spcAft>
                <a:spcPts val="0"/>
              </a:spcAft>
              <a:defRPr/>
            </a:pPr>
            <a:endParaRPr lang="en-GB" sz="15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include arts/ crafts/healthy eating/ exercise/ dancing/ baking/ creativity projects/ gardening/book club/ IT classes. Support with daily living tasks such as shopping, housing, transport, accessing help with financial matters, filing in forms and practical activities. </a:t>
            </a:r>
          </a:p>
          <a:p>
            <a:pPr eaLnBrk="1" fontAlgn="auto" hangingPunct="1">
              <a:lnSpc>
                <a:spcPct val="150000"/>
              </a:lnSpc>
              <a:spcBef>
                <a:spcPts val="0"/>
              </a:spcBef>
              <a:spcAft>
                <a:spcPts val="0"/>
              </a:spcAft>
              <a:defRPr/>
            </a:pPr>
            <a:endParaRPr lang="en-GB" sz="15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500" dirty="0">
                <a:effectLst/>
                <a:latin typeface="Josefin Sans" pitchFamily="2" charset="0"/>
                <a:ea typeface="Calibri" panose="020F0502020204030204" pitchFamily="34" charset="0"/>
                <a:cs typeface="Calibri" panose="020F0502020204030204" pitchFamily="34" charset="0"/>
              </a:rPr>
              <a:t>Signposting to other sources of support such as housing, addictions services, and mental health </a:t>
            </a:r>
            <a:r>
              <a:rPr lang="en-GB" sz="1500" dirty="0">
                <a:latin typeface="Josefin Sans" pitchFamily="2" charset="0"/>
                <a:ea typeface="Calibri" panose="020F0502020204030204" pitchFamily="34" charset="0"/>
                <a:cs typeface="Calibri" panose="020F0502020204030204" pitchFamily="34" charset="0"/>
              </a:rPr>
              <a:t>resources</a:t>
            </a:r>
            <a:r>
              <a:rPr lang="en-GB" sz="1500" dirty="0">
                <a:effectLst/>
                <a:latin typeface="Josefin Sans" pitchFamily="2" charset="0"/>
                <a:ea typeface="Calibri" panose="020F0502020204030204" pitchFamily="34" charset="0"/>
                <a:cs typeface="Calibri" panose="020F0502020204030204" pitchFamily="34" charset="0"/>
              </a:rPr>
              <a:t>. All to prompt community engagement and reduce isolation and anxiety and achieve better health outcomes.  </a:t>
            </a:r>
            <a:endParaRPr lang="en-GB" sz="15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906616" y="419009"/>
            <a:ext cx="10889145" cy="1074511"/>
          </a:xfrm>
        </p:spPr>
        <p:txBody>
          <a:bodyPr/>
          <a:lstStyle/>
          <a:p>
            <a:pPr algn="ctr"/>
            <a:r>
              <a:rPr lang="en-GB" sz="36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WHY IS SOCIAL PRESCRIBING COMING </a:t>
            </a:r>
            <a:r>
              <a:rPr lang="en-GB" sz="3600" dirty="0">
                <a:solidFill>
                  <a:srgbClr val="FFD243"/>
                </a:solidFill>
                <a:latin typeface="Amatic SC" panose="00000500000000000000" pitchFamily="2" charset="-79"/>
                <a:ea typeface="Times New Roman" panose="02020603050405020304" pitchFamily="18" charset="0"/>
                <a:cs typeface="Amatic SC" panose="00000500000000000000" pitchFamily="2" charset="-79"/>
              </a:rPr>
              <a:t>TO </a:t>
            </a:r>
            <a:endParaRPr lang="en-GB" sz="36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endParaRPr>
          </a:p>
          <a:p>
            <a:pPr algn="ctr"/>
            <a:r>
              <a:rPr lang="en-GB" sz="36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THE FORE OF PERSON-CENTRED CARE? </a:t>
            </a:r>
            <a:r>
              <a:rPr lang="en-GB" sz="3200" b="1" dirty="0">
                <a:solidFill>
                  <a:srgbClr val="FFD243"/>
                </a:solidFill>
                <a:effectLst/>
                <a:latin typeface="Amatic SC" panose="00000500000000000000" pitchFamily="2" charset="-79"/>
                <a:ea typeface="Times New Roman" panose="02020603050405020304" pitchFamily="18" charset="0"/>
                <a:cs typeface="Amatic SC" panose="00000500000000000000" pitchFamily="2" charset="-79"/>
              </a:rPr>
              <a:t>[klo3]</a:t>
            </a:r>
            <a:endParaRPr lang="en-GB" sz="3200" dirty="0">
              <a:effectLst/>
              <a:latin typeface="Amatic SC" panose="00000500000000000000" pitchFamily="2" charset="-79"/>
              <a:ea typeface="Times New Roman" panose="02020603050405020304" pitchFamily="18" charset="0"/>
              <a:cs typeface="Amatic SC" panose="00000500000000000000" pitchFamily="2" charset="-79"/>
            </a:endParaRPr>
          </a:p>
        </p:txBody>
      </p:sp>
      <p:pic>
        <p:nvPicPr>
          <p:cNvPr id="6" name="Picture 5" descr="Icon&#10;&#10;Description automatically generated">
            <a:extLst>
              <a:ext uri="{FF2B5EF4-FFF2-40B4-BE49-F238E27FC236}">
                <a16:creationId xmlns:a16="http://schemas.microsoft.com/office/drawing/2014/main" id="{946E90E5-5C56-C754-A348-FDE9E8B7E04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677399" y="3034807"/>
            <a:ext cx="1950721" cy="3624549"/>
          </a:xfrm>
          <a:prstGeom prst="rect">
            <a:avLst/>
          </a:prstGeom>
        </p:spPr>
      </p:pic>
    </p:spTree>
    <p:extLst>
      <p:ext uri="{BB962C8B-B14F-4D97-AF65-F5344CB8AC3E}">
        <p14:creationId xmlns:p14="http://schemas.microsoft.com/office/powerpoint/2010/main" val="833891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0" y="1463043"/>
            <a:ext cx="8754139" cy="5013957"/>
          </a:xfrm>
        </p:spPr>
        <p:txBody>
          <a:bodyPr>
            <a:normAutofit fontScale="25000" lnSpcReduction="20000"/>
          </a:bodyPr>
          <a:lstStyle/>
          <a:p>
            <a:pPr algn="just">
              <a:lnSpc>
                <a:spcPct val="170000"/>
              </a:lnSpc>
              <a:spcAft>
                <a:spcPts val="800"/>
              </a:spcAft>
            </a:pPr>
            <a:r>
              <a:rPr lang="en-GB" sz="5600" dirty="0">
                <a:latin typeface="Josefin Sans" pitchFamily="2" charset="0"/>
                <a:ea typeface="Calibri" panose="020F0502020204030204" pitchFamily="34" charset="0"/>
                <a:cs typeface="Calibri" panose="020F0502020204030204" pitchFamily="34" charset="0"/>
              </a:rPr>
              <a:t>The Compendium d</a:t>
            </a:r>
            <a:r>
              <a:rPr lang="en-GB" sz="5600" dirty="0">
                <a:effectLst/>
                <a:latin typeface="Josefin Sans" pitchFamily="2" charset="0"/>
                <a:ea typeface="Calibri" panose="020F0502020204030204" pitchFamily="34" charset="0"/>
                <a:cs typeface="Calibri" panose="020F0502020204030204" pitchFamily="34" charset="0"/>
              </a:rPr>
              <a:t>etails 35 examples of social prescribing projects in action across Europe- you can access this document here [insert link] and see the diversity of support that is available. It showcases European case studies of community projects which:</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1) have tremendous potential in the sphere of social prescribing and/or</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2) Are already having an impact on the health and wellbeing of those involved in them.</a:t>
            </a:r>
            <a:endParaRPr lang="en-GB" sz="5600" dirty="0">
              <a:effectLst/>
              <a:latin typeface="Josefin Sans" pitchFamily="2" charset="0"/>
              <a:ea typeface="Calibri" panose="020F0502020204030204" pitchFamily="34" charset="0"/>
              <a:cs typeface="Times New Roman" panose="02020603050405020304" pitchFamily="18" charset="0"/>
            </a:endParaRPr>
          </a:p>
          <a:p>
            <a:pPr algn="just">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When exploring the Compendium, it is clear that while there are many positive examples of social prescribing, however it isn’t a one-size-fits-all solution. There are examples where previously depressed people have reported an alleviation of symptoms because they have become socially connected through a project or activity. Not everyone will have the same experience, and social prescribing should not be a substitute for medical advice. </a:t>
            </a:r>
            <a:r>
              <a:rPr lang="en-GB" sz="5600" dirty="0">
                <a:latin typeface="Josefin Sans" pitchFamily="2" charset="0"/>
                <a:ea typeface="Calibri" panose="020F0502020204030204" pitchFamily="34" charset="0"/>
                <a:cs typeface="Calibri" panose="020F0502020204030204" pitchFamily="34" charset="0"/>
              </a:rPr>
              <a:t>T</a:t>
            </a:r>
            <a:r>
              <a:rPr lang="en-GB" sz="5600" dirty="0">
                <a:effectLst/>
                <a:latin typeface="Josefin Sans" pitchFamily="2" charset="0"/>
                <a:ea typeface="Calibri" panose="020F0502020204030204" pitchFamily="34" charset="0"/>
                <a:cs typeface="Calibri" panose="020F0502020204030204" pitchFamily="34" charset="0"/>
              </a:rPr>
              <a:t>here is a huge variation of the types of groups and activities, and social prescriptions for these can range from non-governmental organisations (NGO’s</a:t>
            </a:r>
            <a:r>
              <a:rPr lang="en-GB" sz="5600" dirty="0">
                <a:latin typeface="Josefin Sans" pitchFamily="2" charset="0"/>
                <a:ea typeface="Calibri" panose="020F0502020204030204" pitchFamily="34" charset="0"/>
                <a:cs typeface="Calibri" panose="020F0502020204030204" pitchFamily="34" charset="0"/>
              </a:rPr>
              <a:t>)</a:t>
            </a:r>
            <a:r>
              <a:rPr lang="en-GB" sz="5600" dirty="0">
                <a:effectLst/>
                <a:latin typeface="Josefin Sans" pitchFamily="2" charset="0"/>
                <a:ea typeface="Calibri" panose="020F0502020204030204" pitchFamily="34" charset="0"/>
                <a:cs typeface="Calibri" panose="020F0502020204030204" pitchFamily="34" charset="0"/>
              </a:rPr>
              <a:t> like those examples from Greece &amp; Spain, community and voluntary sector groups like those in Ireland and UK, and the arts and culture and creative projects that are prevalent in France and Denmark.</a:t>
            </a:r>
            <a:endParaRPr lang="en-GB" sz="56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259082"/>
            <a:ext cx="9523066" cy="1203960"/>
          </a:xfrm>
        </p:spPr>
        <p:txBody>
          <a:bodyPr/>
          <a:lstStyle/>
          <a:p>
            <a:pPr algn="ctr"/>
            <a:r>
              <a:rPr lang="en-GB" sz="360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The ACTIVATE Compendium of Social Prescribing Community Care Projects</a:t>
            </a:r>
            <a:endParaRPr lang="en-GB" sz="3600" dirty="0">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endParaRPr>
          </a:p>
        </p:txBody>
      </p:sp>
      <p:pic>
        <p:nvPicPr>
          <p:cNvPr id="5" name="Picture 4" descr="A picture containing text&#10;&#10;Description automatically generated">
            <a:extLst>
              <a:ext uri="{FF2B5EF4-FFF2-40B4-BE49-F238E27FC236}">
                <a16:creationId xmlns:a16="http://schemas.microsoft.com/office/drawing/2014/main" id="{FD7477F2-A2BE-44AE-A4E8-9855D817DC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72600" y="2545080"/>
            <a:ext cx="2423159" cy="3413760"/>
          </a:xfrm>
          <a:prstGeom prst="rect">
            <a:avLst/>
          </a:prstGeom>
        </p:spPr>
      </p:pic>
    </p:spTree>
    <p:extLst>
      <p:ext uri="{BB962C8B-B14F-4D97-AF65-F5344CB8AC3E}">
        <p14:creationId xmlns:p14="http://schemas.microsoft.com/office/powerpoint/2010/main" val="67795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922929" y="518161"/>
            <a:ext cx="7636706" cy="880333"/>
          </a:xfrm>
        </p:spPr>
        <p:txBody>
          <a:bodyPr/>
          <a:lstStyle/>
          <a:p>
            <a:pPr algn="ctr">
              <a:lnSpc>
                <a:spcPct val="150000"/>
              </a:lnSpc>
              <a:spcAft>
                <a:spcPts val="800"/>
              </a:spcAft>
            </a:pPr>
            <a:r>
              <a:rPr lang="en-GB" b="1" dirty="0">
                <a:latin typeface="Amatic SC" panose="00000500000000000000" pitchFamily="2" charset="-79"/>
                <a:ea typeface="Calibri" panose="020F0502020204030204" pitchFamily="34" charset="0"/>
                <a:cs typeface="Amatic SC" panose="00000500000000000000" pitchFamily="2" charset="-79"/>
              </a:rPr>
              <a:t>Jennifer Neff :Ted Talk   “Social Prescribing and the power of change” </a:t>
            </a:r>
            <a:endParaRPr lang="en-GB" sz="2400" b="1"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endParaRPr>
          </a:p>
          <a:p>
            <a:pPr>
              <a:lnSpc>
                <a:spcPct val="150000"/>
              </a:lnSpc>
              <a:spcAft>
                <a:spcPts val="800"/>
              </a:spcAft>
            </a:pPr>
            <a:r>
              <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2"/>
              </a:rPr>
              <a:t>https://www.youtube.com/watch?v=0lVnN_eZk8k</a:t>
            </a:r>
            <a:endPar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Pocket Medic  </a:t>
            </a:r>
            <a:r>
              <a:rPr lang="en-GB" b="1" dirty="0">
                <a:effectLst/>
                <a:latin typeface="Amatic SC" panose="00000500000000000000" pitchFamily="2" charset="-79"/>
                <a:ea typeface="Calibri" panose="020F0502020204030204" pitchFamily="34" charset="0"/>
                <a:cs typeface="Amatic SC" panose="00000500000000000000" pitchFamily="2" charset="-79"/>
              </a:rPr>
              <a:t>“The Best medicine”</a:t>
            </a:r>
          </a:p>
          <a:p>
            <a:pPr>
              <a:lnSpc>
                <a:spcPct val="150000"/>
              </a:lnSpc>
              <a:spcAft>
                <a:spcPts val="800"/>
              </a:spcAft>
            </a:pPr>
            <a:r>
              <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3"/>
              </a:rPr>
              <a:t>https://vimeopro.com/ehdm/social-prescribing/video/299877615</a:t>
            </a:r>
            <a:endPar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b="1" dirty="0">
                <a:solidFill>
                  <a:schemeClr val="tx1"/>
                </a:solidFill>
                <a:effectLst/>
                <a:latin typeface="Amatic SC" panose="00000500000000000000" pitchFamily="2" charset="-79"/>
                <a:ea typeface="Calibri" panose="020F0502020204030204" pitchFamily="34" charset="0"/>
                <a:cs typeface="Amatic SC" panose="00000500000000000000" pitchFamily="2" charset="-79"/>
              </a:rPr>
              <a:t>University of Bath “Social Prescribing Feasibility Report”</a:t>
            </a:r>
          </a:p>
          <a:p>
            <a:pPr>
              <a:lnSpc>
                <a:spcPct val="150000"/>
              </a:lnSpc>
              <a:spcAft>
                <a:spcPts val="800"/>
              </a:spcAft>
            </a:pPr>
            <a:r>
              <a:rPr lang="en-GB" sz="2000" u="sng" dirty="0">
                <a:solidFill>
                  <a:srgbClr val="0000FF"/>
                </a:solidFill>
                <a:effectLst/>
                <a:latin typeface="Amatic SC" panose="00000500000000000000" pitchFamily="2" charset="-79"/>
                <a:ea typeface="Calibri" panose="020F0502020204030204" pitchFamily="34" charset="0"/>
                <a:cs typeface="Amatic SC" panose="00000500000000000000" pitchFamily="2" charset="-79"/>
                <a:hlinkClick r:id="rId4"/>
              </a:rPr>
              <a:t>https://purehost.bath.ac.uk/ws/portalfiles/portal/426828/Brandling_SocialPrescribingFeasabilityReport.</a:t>
            </a:r>
            <a:endParaRPr lang="en-US" dirty="0"/>
          </a:p>
          <a:p>
            <a:pPr algn="l"/>
            <a:endParaRPr lang="en-US" dirty="0"/>
          </a:p>
        </p:txBody>
      </p:sp>
      <p:sp>
        <p:nvSpPr>
          <p:cNvPr id="3" name="TextBox 2">
            <a:extLst>
              <a:ext uri="{FF2B5EF4-FFF2-40B4-BE49-F238E27FC236}">
                <a16:creationId xmlns:a16="http://schemas.microsoft.com/office/drawing/2014/main" id="{353073AD-53D8-4F5C-81B0-9D434C049CCC}"/>
              </a:ext>
            </a:extLst>
          </p:cNvPr>
          <p:cNvSpPr txBox="1"/>
          <p:nvPr/>
        </p:nvSpPr>
        <p:spPr>
          <a:xfrm>
            <a:off x="9559636" y="3080826"/>
            <a:ext cx="1717964" cy="1200329"/>
          </a:xfrm>
          <a:prstGeom prst="rect">
            <a:avLst/>
          </a:prstGeom>
          <a:noFill/>
        </p:spPr>
        <p:txBody>
          <a:bodyPr wrap="square" rtlCol="0">
            <a:spAutoFit/>
          </a:bodyPr>
          <a:lstStyle/>
          <a:p>
            <a:pPr algn="ctr"/>
            <a:r>
              <a:rPr lang="en-GB" sz="3600" dirty="0">
                <a:latin typeface="Amatic SC" panose="00000500000000000000" pitchFamily="2" charset="-79"/>
                <a:cs typeface="Amatic SC" panose="00000500000000000000" pitchFamily="2" charset="-79"/>
              </a:rPr>
              <a:t>Videos &amp; Resources</a:t>
            </a:r>
          </a:p>
        </p:txBody>
      </p:sp>
    </p:spTree>
    <p:extLst>
      <p:ext uri="{BB962C8B-B14F-4D97-AF65-F5344CB8AC3E}">
        <p14:creationId xmlns:p14="http://schemas.microsoft.com/office/powerpoint/2010/main" val="417000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606410"/>
            <a:ext cx="6575715" cy="4673444"/>
          </a:xfrm>
        </p:spPr>
        <p:txBody>
          <a:bodyPr>
            <a:normAutofit fontScale="25000" lnSpcReduction="20000"/>
          </a:bodyPr>
          <a:lstStyle/>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Clear referral criteria and communication between agencies and sectors.</a:t>
            </a: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Joint strategic needs assessment and partnership working</a:t>
            </a: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Co-produced personalised plan, tailored to individual needs at a pace appropriate to each person.</a:t>
            </a: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Collaborative health and wellbeing strategies. </a:t>
            </a: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Prevention strategies.</a:t>
            </a: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Sustainability planning.</a:t>
            </a:r>
          </a:p>
          <a:p>
            <a:pPr marL="342900" lvl="0" indent="-342900">
              <a:lnSpc>
                <a:spcPct val="150000"/>
              </a:lnSpc>
              <a:buFont typeface="Symbol" panose="05050102010706020507" pitchFamily="18" charset="2"/>
              <a:buChar char=""/>
            </a:pPr>
            <a:r>
              <a:rPr lang="en-GB" sz="8000" b="1" dirty="0">
                <a:effectLst/>
                <a:latin typeface="Amatic SC" panose="00000500000000000000" pitchFamily="2" charset="-79"/>
                <a:ea typeface="Times New Roman" panose="02020603050405020304" pitchFamily="18" charset="0"/>
                <a:cs typeface="Amatic SC" panose="00000500000000000000" pitchFamily="2" charset="-79"/>
              </a:rPr>
              <a:t>Research has indicated that the link worker is the most important role in social prescribing .</a:t>
            </a:r>
          </a:p>
          <a:p>
            <a:pPr marL="342900" lvl="0" indent="-342900">
              <a:lnSpc>
                <a:spcPct val="150000"/>
              </a:lnSpc>
              <a:buFont typeface="Symbol" panose="05050102010706020507" pitchFamily="18" charset="2"/>
              <a:buChar char=""/>
            </a:pPr>
            <a:endParaRPr lang="en-GB" sz="5500" b="1" dirty="0">
              <a:latin typeface="Amatic SC" panose="00000500000000000000" pitchFamily="2" charset="-79"/>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endParaRPr lang="en-GB" sz="5500" b="1" dirty="0">
              <a:effectLst/>
              <a:latin typeface="Amatic SC" panose="00000500000000000000" pitchFamily="2" charset="-79"/>
              <a:ea typeface="Times New Roman" panose="02020603050405020304" pitchFamily="18" charset="0"/>
              <a:cs typeface="Amatic SC" panose="00000500000000000000" pitchFamily="2" charset="-79"/>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8677939" cy="924891"/>
          </a:xfrm>
        </p:spPr>
        <p:txBody>
          <a:bodyPr/>
          <a:lstStyle/>
          <a:p>
            <a:pPr algn="ctr"/>
            <a:r>
              <a:rPr lang="en-GB" sz="3200"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Can you identify the key ingredients of a social prescribing scheme? </a:t>
            </a:r>
          </a:p>
          <a:p>
            <a:pPr algn="ctr"/>
            <a:r>
              <a:rPr lang="en-GB" sz="2400" dirty="0">
                <a:solidFill>
                  <a:srgbClr val="FFC000"/>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True/False Quiz</a:t>
            </a:r>
            <a:endParaRPr lang="en-US" dirty="0"/>
          </a:p>
        </p:txBody>
      </p:sp>
      <p:pic>
        <p:nvPicPr>
          <p:cNvPr id="2050" name="Picture 2">
            <a:extLst>
              <a:ext uri="{FF2B5EF4-FFF2-40B4-BE49-F238E27FC236}">
                <a16:creationId xmlns:a16="http://schemas.microsoft.com/office/drawing/2014/main" id="{C56B1D7C-0A89-E672-19B7-ABFB0FFC92A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9191" y="2340021"/>
            <a:ext cx="2857500" cy="2900719"/>
          </a:xfrm>
          <a:prstGeom prst="rect">
            <a:avLst/>
          </a:prstGeom>
          <a:noFill/>
          <a:scene3d>
            <a:camera prst="orthographicFront"/>
            <a:lightRig rig="threePt" dir="t"/>
          </a:scene3d>
          <a:sp3d>
            <a:bevelT w="38100" h="1016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132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606410"/>
            <a:ext cx="7500303" cy="4576771"/>
          </a:xfrm>
        </p:spPr>
        <p:txBody>
          <a:bodyPr>
            <a:normAutofit fontScale="92500"/>
          </a:bodyPr>
          <a:lstStyle/>
          <a:p>
            <a:pPr algn="ctr">
              <a:lnSpc>
                <a:spcPct val="150000"/>
              </a:lnSpc>
              <a:spcAft>
                <a:spcPts val="800"/>
              </a:spcAft>
            </a:pPr>
            <a:r>
              <a:rPr lang="en-GB" dirty="0">
                <a:effectLst/>
                <a:latin typeface="Josefin Sans" pitchFamily="2" charset="0"/>
                <a:ea typeface="Calibri" panose="020F0502020204030204" pitchFamily="34" charset="0"/>
                <a:cs typeface="Calibri" panose="020F0502020204030204" pitchFamily="34" charset="0"/>
              </a:rPr>
              <a:t>The following articles </a:t>
            </a:r>
            <a:r>
              <a:rPr lang="en-GB" dirty="0">
                <a:latin typeface="Josefin Sans" pitchFamily="2" charset="0"/>
                <a:ea typeface="Calibri" panose="020F0502020204030204" pitchFamily="34" charset="0"/>
                <a:cs typeface="Calibri" panose="020F0502020204030204" pitchFamily="34" charset="0"/>
              </a:rPr>
              <a:t>illustrate</a:t>
            </a:r>
            <a:endParaRPr lang="en-GB" dirty="0">
              <a:effectLst/>
              <a:latin typeface="Josefin Sans" pitchFamily="2" charset="0"/>
              <a:ea typeface="Calibri" panose="020F0502020204030204" pitchFamily="34" charset="0"/>
              <a:cs typeface="Calibri" panose="020F0502020204030204" pitchFamily="34" charset="0"/>
            </a:endParaRPr>
          </a:p>
          <a:p>
            <a:pPr algn="ctr">
              <a:lnSpc>
                <a:spcPct val="150000"/>
              </a:lnSpc>
              <a:spcAft>
                <a:spcPts val="800"/>
              </a:spcAft>
            </a:pPr>
            <a:r>
              <a:rPr lang="en-GB" dirty="0">
                <a:effectLst/>
                <a:latin typeface="Josefin Sans" pitchFamily="2" charset="0"/>
                <a:ea typeface="Calibri" panose="020F0502020204030204" pitchFamily="34" charset="0"/>
                <a:cs typeface="Calibri" panose="020F0502020204030204" pitchFamily="34" charset="0"/>
              </a:rPr>
              <a:t>“</a:t>
            </a:r>
            <a:r>
              <a:rPr lang="en-GB" i="1" dirty="0">
                <a:effectLst/>
                <a:latin typeface="Josefin Sans" pitchFamily="2" charset="0"/>
                <a:ea typeface="Calibri" panose="020F0502020204030204" pitchFamily="34" charset="0"/>
                <a:cs typeface="Calibri" panose="020F0502020204030204" pitchFamily="34" charset="0"/>
              </a:rPr>
              <a:t>A typical day in the life of a social prescriber</a:t>
            </a:r>
            <a:r>
              <a:rPr lang="en-GB" dirty="0">
                <a:effectLst/>
                <a:latin typeface="Josefin Sans" pitchFamily="2" charset="0"/>
                <a:ea typeface="Calibri" panose="020F0502020204030204" pitchFamily="34" charset="0"/>
                <a:cs typeface="Calibri" panose="020F0502020204030204" pitchFamily="34" charset="0"/>
              </a:rPr>
              <a:t>”</a:t>
            </a:r>
          </a:p>
          <a:p>
            <a:pPr algn="ct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n-GB" sz="1900" u="sng" dirty="0">
                <a:solidFill>
                  <a:srgbClr val="0000FF"/>
                </a:solidFill>
                <a:effectLst/>
                <a:latin typeface="Josefin Sans" pitchFamily="2" charset="0"/>
                <a:ea typeface="Calibri" panose="020F0502020204030204" pitchFamily="34" charset="0"/>
                <a:cs typeface="Calibri" panose="020F0502020204030204" pitchFamily="34" charset="0"/>
                <a:hlinkClick r:id="rId2"/>
              </a:rPr>
              <a:t>https://www.healthysurrey.org.uk/community-health/social-prescribing/a-day-in-the-life-of-a-social-prescriber</a:t>
            </a:r>
            <a:r>
              <a:rPr lang="en-GB" sz="1900" u="sng" dirty="0">
                <a:solidFill>
                  <a:srgbClr val="0000FF"/>
                </a:solidFill>
                <a:effectLst/>
                <a:latin typeface="Josefin Sans" pitchFamily="2" charset="0"/>
                <a:ea typeface="Calibri" panose="020F0502020204030204" pitchFamily="34" charset="0"/>
                <a:cs typeface="Calibri" panose="020F0502020204030204" pitchFamily="34" charset="0"/>
              </a:rPr>
              <a:t> </a:t>
            </a:r>
            <a:r>
              <a:rPr lang="en-GB" sz="1900" dirty="0">
                <a:effectLst/>
                <a:latin typeface="Josefin Sans" pitchFamily="2" charset="0"/>
                <a:ea typeface="Calibri" panose="020F0502020204030204" pitchFamily="34" charset="0"/>
                <a:cs typeface="Calibri" panose="020F0502020204030204" pitchFamily="34" charset="0"/>
              </a:rPr>
              <a:t> </a:t>
            </a:r>
          </a:p>
          <a:p>
            <a:pPr algn="ctr">
              <a:lnSpc>
                <a:spcPct val="150000"/>
              </a:lnSpc>
              <a:spcAft>
                <a:spcPts val="800"/>
              </a:spcAft>
            </a:pPr>
            <a:endParaRPr lang="en-GB" sz="1900" dirty="0">
              <a:effectLst/>
              <a:latin typeface="Josefin Sans" pitchFamily="2" charset="0"/>
              <a:ea typeface="Calibri" panose="020F0502020204030204" pitchFamily="34" charset="0"/>
              <a:cs typeface="Times New Roman" panose="02020603050405020304" pitchFamily="18" charset="0"/>
            </a:endParaRPr>
          </a:p>
          <a:p>
            <a:pPr algn="ctr">
              <a:lnSpc>
                <a:spcPct val="150000"/>
              </a:lnSpc>
              <a:spcAft>
                <a:spcPts val="800"/>
              </a:spcAft>
            </a:pPr>
            <a:r>
              <a:rPr lang="en-GB" sz="1900" dirty="0">
                <a:solidFill>
                  <a:srgbClr val="0000FF"/>
                </a:solidFill>
                <a:effectLst/>
                <a:latin typeface="Josefin Sans" pitchFamily="2" charset="0"/>
                <a:ea typeface="Calibri" panose="020F0502020204030204" pitchFamily="34" charset="0"/>
                <a:cs typeface="Calibri" panose="020F0502020204030204" pitchFamily="34" charset="0"/>
                <a:hlinkClick r:id="rId3"/>
              </a:rPr>
              <a:t>https://suffolkfamilycarers.org/a-day-in-the-life-of-a-social-prescriber/</a:t>
            </a:r>
            <a:r>
              <a:rPr lang="en-GB" sz="1900" dirty="0">
                <a:solidFill>
                  <a:srgbClr val="0000FF"/>
                </a:solidFill>
                <a:effectLst/>
                <a:latin typeface="Josefin Sans" pitchFamily="2" charset="0"/>
                <a:ea typeface="Calibri" panose="020F0502020204030204" pitchFamily="34" charset="0"/>
                <a:cs typeface="Calibri" panose="020F0502020204030204" pitchFamily="34" charset="0"/>
              </a:rPr>
              <a:t> </a:t>
            </a:r>
            <a:r>
              <a:rPr lang="en-GB" sz="1900" dirty="0">
                <a:effectLst/>
                <a:latin typeface="Josefin Sans" pitchFamily="2" charset="0"/>
                <a:ea typeface="Calibri" panose="020F0502020204030204" pitchFamily="34" charset="0"/>
                <a:cs typeface="Calibri" panose="020F0502020204030204" pitchFamily="34" charset="0"/>
              </a:rPr>
              <a:t> </a:t>
            </a:r>
            <a:endParaRPr lang="en-GB" sz="1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924891"/>
          </a:xfrm>
        </p:spPr>
        <p:txBody>
          <a:bodyPr/>
          <a:lstStyle/>
          <a:p>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Articles you may be interested in…      </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sp>
        <p:nvSpPr>
          <p:cNvPr id="5" name="Rectangle: Rounded Corners 4">
            <a:extLst>
              <a:ext uri="{FF2B5EF4-FFF2-40B4-BE49-F238E27FC236}">
                <a16:creationId xmlns:a16="http://schemas.microsoft.com/office/drawing/2014/main" id="{BAEB1F1D-2C6C-A486-3ECF-9C548710B2FB}"/>
              </a:ext>
            </a:extLst>
          </p:cNvPr>
          <p:cNvSpPr/>
          <p:nvPr/>
        </p:nvSpPr>
        <p:spPr>
          <a:xfrm>
            <a:off x="7910945" y="4184752"/>
            <a:ext cx="3460003" cy="1418203"/>
          </a:xfrm>
          <a:prstGeom prst="roundRect">
            <a:avLst/>
          </a:prstGeom>
          <a:blipFill dpi="0" rotWithShape="1">
            <a:blip r:embed="rId4">
              <a:extLst>
                <a:ext uri="{28A0092B-C50C-407E-A947-70E740481C1C}">
                  <a14:useLocalDpi xmlns:a14="http://schemas.microsoft.com/office/drawing/2010/main"/>
                </a:ext>
              </a:extLst>
            </a:blip>
            <a:srcRect/>
            <a:stretch>
              <a:fillRect/>
            </a:stretch>
          </a:blipFill>
          <a:ln w="25400" cap="flat" cmpd="sng" algn="ctr">
            <a:no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 name="Rectangle: Rounded Corners 5">
            <a:extLst>
              <a:ext uri="{FF2B5EF4-FFF2-40B4-BE49-F238E27FC236}">
                <a16:creationId xmlns:a16="http://schemas.microsoft.com/office/drawing/2014/main" id="{7729C78D-02B8-6580-B977-ED9D61499ECC}"/>
              </a:ext>
            </a:extLst>
          </p:cNvPr>
          <p:cNvSpPr/>
          <p:nvPr/>
        </p:nvSpPr>
        <p:spPr>
          <a:xfrm>
            <a:off x="7755467" y="1502489"/>
            <a:ext cx="3488795" cy="1418205"/>
          </a:xfrm>
          <a:prstGeom prst="roundRect">
            <a:avLst/>
          </a:prstGeom>
          <a:blipFill dpi="0" rotWithShape="1">
            <a:blip r:embed="rId5" cstate="screen">
              <a:extLst>
                <a:ext uri="{28A0092B-C50C-407E-A947-70E740481C1C}">
                  <a14:useLocalDpi xmlns:a14="http://schemas.microsoft.com/office/drawing/2010/main"/>
                </a:ext>
              </a:extLst>
            </a:blip>
            <a:srcRect/>
            <a:stretch>
              <a:fillRect/>
            </a:stretch>
          </a:blipFill>
          <a:ln w="22225" cap="flat" cmpd="sng" algn="ctr">
            <a:noFill/>
            <a:prstDash val="sysDash"/>
            <a:miter lim="800000"/>
          </a:ln>
          <a:effectLst>
            <a:glow rad="127000">
              <a:srgbClr val="FFC000"/>
            </a:glow>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 name="Rectangle: Rounded Corners 6">
            <a:extLst>
              <a:ext uri="{FF2B5EF4-FFF2-40B4-BE49-F238E27FC236}">
                <a16:creationId xmlns:a16="http://schemas.microsoft.com/office/drawing/2014/main" id="{92EB8C00-876A-1059-F92D-A3D127C59AE3}"/>
              </a:ext>
            </a:extLst>
          </p:cNvPr>
          <p:cNvSpPr/>
          <p:nvPr/>
        </p:nvSpPr>
        <p:spPr>
          <a:xfrm>
            <a:off x="8580958" y="2920694"/>
            <a:ext cx="3200400" cy="1264058"/>
          </a:xfrm>
          <a:prstGeom prst="roundRect">
            <a:avLst/>
          </a:prstGeom>
          <a:blipFill dpi="0" rotWithShape="1">
            <a:blip r:embed="rId6" cstate="screen">
              <a:extLst>
                <a:ext uri="{28A0092B-C50C-407E-A947-70E740481C1C}">
                  <a14:useLocalDpi xmlns:a14="http://schemas.microsoft.com/office/drawing/2010/main"/>
                </a:ext>
              </a:extLst>
            </a:blip>
            <a:srcRect/>
            <a:stretch>
              <a:fillRect/>
            </a:stretch>
          </a:blipFill>
          <a:ln w="22225" cap="flat" cmpd="sng" algn="ctr">
            <a:solidFill>
              <a:srgbClr val="FFC000"/>
            </a:solidFill>
            <a:prstDash val="sysDash"/>
            <a:miter lim="800000"/>
          </a:ln>
          <a:effectLst>
            <a:outerShdw blurRad="50800" dist="50800" dir="5400000" algn="ctr" rotWithShape="0">
              <a:srgbClr val="FFC000"/>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93602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7500303" cy="4771789"/>
          </a:xfrm>
        </p:spPr>
        <p:txBody>
          <a:bodyPr>
            <a:normAutofit/>
          </a:bodyPr>
          <a:lstStyle/>
          <a:p>
            <a:pPr>
              <a:lnSpc>
                <a:spcPct val="150000"/>
              </a:lnSpc>
              <a:spcAft>
                <a:spcPts val="800"/>
              </a:spcAft>
            </a:pPr>
            <a:endParaRPr lang="en-GB" sz="24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827792"/>
          </a:xfrm>
        </p:spPr>
        <p:txBody>
          <a:bodyPr/>
          <a:lstStyle/>
          <a:p>
            <a:r>
              <a:rPr lang="en-GB" sz="3600" b="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What does a social prescribing link worker do for the service-user?</a:t>
            </a:r>
            <a:r>
              <a:rPr lang="en-GB" sz="3600" dirty="0">
                <a:solidFill>
                  <a:srgbClr val="FFC652"/>
                </a:solidFill>
                <a:latin typeface="Amatic SC" panose="00000500000000000000" pitchFamily="2" charset="-79"/>
                <a:ea typeface="Calibri" panose="020F0502020204030204" pitchFamily="34" charset="0"/>
                <a:cs typeface="Amatic SC" panose="00000500000000000000" pitchFamily="2" charset="-79"/>
              </a:rPr>
              <a:t>      </a:t>
            </a:r>
            <a:r>
              <a:rPr lang="en-GB" sz="3600" b="1" dirty="0">
                <a:solidFill>
                  <a:srgbClr val="FFC652"/>
                </a:solidFill>
                <a:effectLst/>
                <a:latin typeface="Amatic SC" panose="00000500000000000000" pitchFamily="2" charset="-79"/>
                <a:ea typeface="Calibri" panose="020F0502020204030204" pitchFamily="34" charset="0"/>
                <a:cs typeface="Amatic SC" panose="00000500000000000000" pitchFamily="2" charset="-79"/>
              </a:rPr>
              <a:t>      </a:t>
            </a:r>
            <a:endParaRPr lang="en-US" sz="3600" dirty="0">
              <a:solidFill>
                <a:srgbClr val="FFC652"/>
              </a:solidFill>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00302" y="1179829"/>
            <a:ext cx="4281056" cy="4498342"/>
          </a:xfrm>
          <a:prstGeom prst="rect">
            <a:avLst/>
          </a:prstGeom>
        </p:spPr>
      </p:pic>
      <p:graphicFrame>
        <p:nvGraphicFramePr>
          <p:cNvPr id="2" name="Diagram 1">
            <a:extLst>
              <a:ext uri="{FF2B5EF4-FFF2-40B4-BE49-F238E27FC236}">
                <a16:creationId xmlns:a16="http://schemas.microsoft.com/office/drawing/2014/main" id="{5B67D34A-C2B6-49AA-8854-F56EA761D4AE}"/>
              </a:ext>
            </a:extLst>
          </p:cNvPr>
          <p:cNvGraphicFramePr/>
          <p:nvPr>
            <p:extLst>
              <p:ext uri="{D42A27DB-BD31-4B8C-83A1-F6EECF244321}">
                <p14:modId xmlns:p14="http://schemas.microsoft.com/office/powerpoint/2010/main" val="1549325851"/>
              </p:ext>
            </p:extLst>
          </p:nvPr>
        </p:nvGraphicFramePr>
        <p:xfrm>
          <a:off x="96793" y="1411393"/>
          <a:ext cx="8217474" cy="5074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241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89468" y="1142123"/>
            <a:ext cx="8856132" cy="5819141"/>
          </a:xfrm>
        </p:spPr>
        <p:txBody>
          <a:bodyPr numCol="2">
            <a:normAutofit lnSpcReduction="10000"/>
          </a:bodyPr>
          <a:lstStyle/>
          <a:p>
            <a:pPr eaLnBrk="1" fontAlgn="auto" hangingPunct="1">
              <a:lnSpc>
                <a:spcPct val="150000"/>
              </a:lnSpc>
              <a:spcBef>
                <a:spcPts val="0"/>
              </a:spcBef>
              <a:spcAft>
                <a:spcPts val="0"/>
              </a:spcAft>
              <a:defRPr/>
            </a:pPr>
            <a:r>
              <a:rPr lang="en-GB" sz="1700" b="1" dirty="0">
                <a:latin typeface="Josefin Sans" pitchFamily="2" charset="0"/>
                <a:ea typeface="Calibri" panose="020F0502020204030204" pitchFamily="34" charset="0"/>
                <a:cs typeface="Calibri" panose="020F0502020204030204" pitchFamily="34" charset="0"/>
              </a:rPr>
              <a:t>Services Available</a:t>
            </a:r>
          </a:p>
          <a:p>
            <a:pPr eaLnBrk="1" fontAlgn="auto" hangingPunct="1">
              <a:lnSpc>
                <a:spcPct val="150000"/>
              </a:lnSpc>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In your position as a Health &amp; Care professional you will be very aware of the services available within your own healthcare setting, the social prescribing models asks you to step outside your role and look to the other opportunities which are available within your locality. There will be non-governmental organisations (NGO’s), community and voluntary services and directories. All offering step down menus like physical activities, </a:t>
            </a:r>
          </a:p>
          <a:p>
            <a:pPr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nutritional programmes, self care guidance, many of which will be of benefit to your patients/service users.</a:t>
            </a: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                                      </a:t>
            </a:r>
          </a:p>
          <a:p>
            <a:pPr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To get you started on this journey you can check out the following websites for more information: </a:t>
            </a:r>
          </a:p>
          <a:p>
            <a:pPr eaLnBrk="1" fontAlgn="auto" hangingPunct="1">
              <a:lnSpc>
                <a:spcPct val="150000"/>
              </a:lnSpc>
              <a:spcBef>
                <a:spcPts val="0"/>
              </a:spcBef>
              <a:spcAft>
                <a:spcPts val="0"/>
              </a:spcAft>
              <a:defRPr/>
            </a:pPr>
            <a:endParaRPr lang="en-GB" sz="1600" dirty="0">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Collaborating to support social prescribing around the world;</a:t>
            </a:r>
            <a:endParaRPr lang="en-GB" sz="16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endParaRPr lang="en-GB" sz="1600" u="sng" dirty="0">
              <a:solidFill>
                <a:srgbClr val="FF0000"/>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50000"/>
              </a:lnSpc>
              <a:spcBef>
                <a:spcPts val="0"/>
              </a:spcBef>
              <a:spcAft>
                <a:spcPts val="0"/>
              </a:spcAft>
              <a:defRPr/>
            </a:pPr>
            <a:r>
              <a:rPr lang="en-GB" sz="1600" u="sng" dirty="0">
                <a:solidFill>
                  <a:srgbClr val="FF0000"/>
                </a:solidFill>
                <a:latin typeface="Josefin Sans" pitchFamily="2" charset="0"/>
                <a:ea typeface="Calibri" panose="020F0502020204030204" pitchFamily="34" charset="0"/>
                <a:cs typeface="Calibri" panose="020F0502020204030204" pitchFamily="34" charset="0"/>
              </a:rPr>
              <a:t>https://www.socialprescribingnetwork.com</a:t>
            </a:r>
          </a:p>
          <a:p>
            <a:pPr eaLnBrk="1" fontAlgn="auto" hangingPunct="1">
              <a:lnSpc>
                <a:spcPct val="150000"/>
              </a:lnSpc>
              <a:spcBef>
                <a:spcPts val="0"/>
              </a:spcBef>
              <a:spcAft>
                <a:spcPts val="0"/>
              </a:spcAft>
              <a:defRPr/>
            </a:pPr>
            <a:endParaRPr lang="en-GB" sz="1600" dirty="0">
              <a:solidFill>
                <a:schemeClr val="tx1"/>
              </a:solidFill>
              <a:latin typeface="Josefin Sans" pitchFamily="2" charset="0"/>
              <a:ea typeface="Calibri" panose="020F0502020204030204" pitchFamily="34" charset="0"/>
              <a:cs typeface="Calibri" panose="020F0502020204030204" pitchFamily="34" charset="0"/>
            </a:endParaRPr>
          </a:p>
          <a:p>
            <a:pPr eaLnBrk="1" fontAlgn="auto" hangingPunct="1">
              <a:lnSpc>
                <a:spcPct val="110000"/>
              </a:lnSpc>
              <a:spcBef>
                <a:spcPts val="0"/>
              </a:spcBef>
              <a:spcAft>
                <a:spcPts val="0"/>
              </a:spcAft>
              <a:defRPr/>
            </a:pPr>
            <a:r>
              <a:rPr lang="en-GB" sz="1600" dirty="0">
                <a:latin typeface="Josefin Sans" pitchFamily="2" charset="0"/>
                <a:ea typeface="Calibri" panose="020F0502020204030204" pitchFamily="34" charset="0"/>
                <a:cs typeface="Calibri" panose="020F0502020204030204" pitchFamily="34" charset="0"/>
              </a:rPr>
              <a:t>Healthy Living Centre Alliance</a:t>
            </a:r>
          </a:p>
          <a:p>
            <a:pPr eaLnBrk="1" fontAlgn="auto" hangingPunct="1">
              <a:lnSpc>
                <a:spcPct val="110000"/>
              </a:lnSpc>
              <a:spcBef>
                <a:spcPts val="0"/>
              </a:spcBef>
              <a:spcAft>
                <a:spcPts val="0"/>
              </a:spcAft>
              <a:defRPr/>
            </a:pPr>
            <a:endParaRPr lang="en-GB" sz="1600" dirty="0">
              <a:solidFill>
                <a:schemeClr val="tx1"/>
              </a:solidFill>
              <a:latin typeface="Josefin Sans" pitchFamily="2" charset="0"/>
              <a:ea typeface="Calibri" panose="020F0502020204030204" pitchFamily="34" charset="0"/>
              <a:cs typeface="Times New Roman" panose="02020603050405020304" pitchFamily="18" charset="0"/>
            </a:endParaRPr>
          </a:p>
          <a:p>
            <a:pPr eaLnBrk="1" fontAlgn="auto" hangingPunct="1">
              <a:lnSpc>
                <a:spcPct val="110000"/>
              </a:lnSpc>
              <a:spcBef>
                <a:spcPts val="0"/>
              </a:spcBef>
              <a:spcAft>
                <a:spcPts val="0"/>
              </a:spcAft>
              <a:defRPr/>
            </a:pPr>
            <a:r>
              <a:rPr lang="en-GB" sz="1600" u="sng" dirty="0">
                <a:solidFill>
                  <a:srgbClr val="0000FF"/>
                </a:solidFill>
                <a:latin typeface="Josefin Sans" pitchFamily="2" charset="0"/>
                <a:ea typeface="Calibri" panose="020F0502020204030204" pitchFamily="34" charset="0"/>
                <a:cs typeface="Calibri" panose="020F0502020204030204" pitchFamily="34" charset="0"/>
                <a:hlinkClick r:id="rId2"/>
              </a:rPr>
              <a:t>www.hlcalliance.org</a:t>
            </a:r>
            <a:endParaRPr lang="en-GB" sz="16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endParaRPr lang="en-GB" sz="1600" dirty="0">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94267" y="287868"/>
            <a:ext cx="9447260" cy="873760"/>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How to be an effective social prescriber   </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[klo4]</a:t>
            </a:r>
            <a:endParaRPr lang="en-US" sz="2400" dirty="0">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45600" y="2593000"/>
            <a:ext cx="2429932" cy="2917386"/>
          </a:xfrm>
          <a:prstGeom prst="rect">
            <a:avLst/>
          </a:prstGeom>
          <a:blipFill>
            <a:blip r:embed="rId4">
              <a:extLst>
                <a:ext uri="{28A0092B-C50C-407E-A947-70E740481C1C}">
                  <a14:useLocalDpi xmlns:a14="http://schemas.microsoft.com/office/drawing/2010/main"/>
                </a:ext>
              </a:extLst>
            </a:blip>
            <a:stretch>
              <a:fillRect/>
            </a:stretch>
          </a:blipFill>
        </p:spPr>
      </p:pic>
      <p:pic>
        <p:nvPicPr>
          <p:cNvPr id="5" name="Picture 4" descr="Text, logo&#10;&#10;Description automatically generated">
            <a:extLst>
              <a:ext uri="{FF2B5EF4-FFF2-40B4-BE49-F238E27FC236}">
                <a16:creationId xmlns:a16="http://schemas.microsoft.com/office/drawing/2014/main" id="{AFD79F1A-2279-0659-2F75-0F402F02F2F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96600" y="5901690"/>
            <a:ext cx="1295400" cy="873760"/>
          </a:xfrm>
          <a:prstGeom prst="rect">
            <a:avLst/>
          </a:prstGeom>
        </p:spPr>
      </p:pic>
    </p:spTree>
    <p:extLst>
      <p:ext uri="{BB962C8B-B14F-4D97-AF65-F5344CB8AC3E}">
        <p14:creationId xmlns:p14="http://schemas.microsoft.com/office/powerpoint/2010/main" val="36235366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889001"/>
            <a:ext cx="8614826" cy="5710104"/>
          </a:xfrm>
        </p:spPr>
        <p:txBody>
          <a:bodyPr>
            <a:normAutofit fontScale="25000" lnSpcReduction="20000"/>
          </a:bodyPr>
          <a:lstStyle/>
          <a:p>
            <a:pPr eaLnBrk="1" fontAlgn="auto" hangingPunct="1">
              <a:lnSpc>
                <a:spcPct val="160000"/>
              </a:lnSpc>
              <a:spcBef>
                <a:spcPts val="0"/>
              </a:spcBef>
              <a:spcAft>
                <a:spcPts val="0"/>
              </a:spcAft>
              <a:defRPr/>
            </a:pPr>
            <a:r>
              <a:rPr lang="en-GB" sz="6000" b="1" dirty="0">
                <a:latin typeface="Josefin Sans" pitchFamily="2" charset="0"/>
                <a:ea typeface="Calibri" panose="020F0502020204030204" pitchFamily="34" charset="0"/>
                <a:cs typeface="Calibri" panose="020F0502020204030204" pitchFamily="34" charset="0"/>
              </a:rPr>
              <a:t>A</a:t>
            </a:r>
            <a:r>
              <a:rPr lang="en-GB" sz="6000" b="1" dirty="0">
                <a:effectLst/>
                <a:latin typeface="Josefin Sans" pitchFamily="2" charset="0"/>
                <a:ea typeface="Calibri" panose="020F0502020204030204" pitchFamily="34" charset="0"/>
                <a:cs typeface="Calibri" panose="020F0502020204030204" pitchFamily="34" charset="0"/>
              </a:rPr>
              <a:t> new behavioural </a:t>
            </a:r>
            <a:r>
              <a:rPr lang="en-GB" sz="6000" b="1" kern="1200" dirty="0">
                <a:effectLst/>
                <a:latin typeface="Josefin Sans" pitchFamily="2" charset="0"/>
                <a:ea typeface="Times New Roman" panose="02020603050405020304" pitchFamily="18" charset="0"/>
                <a:cs typeface="Calibri" panose="020F0502020204030204" pitchFamily="34" charset="0"/>
              </a:rPr>
              <a:t>programme</a:t>
            </a:r>
            <a:endParaRPr lang="en-GB" sz="6000" b="1"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endParaRPr lang="en-GB" sz="56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60000"/>
              </a:lnSpc>
              <a:spcBef>
                <a:spcPts val="0"/>
              </a:spcBef>
              <a:spcAft>
                <a:spcPts val="0"/>
              </a:spcAft>
              <a:defRPr/>
            </a:pPr>
            <a:r>
              <a:rPr lang="en-GB" sz="5600" dirty="0">
                <a:effectLst/>
                <a:latin typeface="Josefin Sans" pitchFamily="2" charset="0"/>
                <a:ea typeface="Calibri" panose="020F0502020204030204" pitchFamily="34" charset="0"/>
                <a:cs typeface="Calibri" panose="020F0502020204030204" pitchFamily="34" charset="0"/>
              </a:rPr>
              <a:t>An example of a new psychological initiative called Darn which outlines a new behavioural </a:t>
            </a:r>
            <a:r>
              <a:rPr lang="en-GB" sz="5600" kern="1200" dirty="0">
                <a:effectLst/>
                <a:latin typeface="Josefin Sans" pitchFamily="2" charset="0"/>
                <a:ea typeface="Times New Roman" panose="02020603050405020304" pitchFamily="18" charset="0"/>
                <a:cs typeface="Calibri" panose="020F0502020204030204" pitchFamily="34" charset="0"/>
              </a:rPr>
              <a:t>programme in developing coping mechanisms and shifting mindsets to ‘change talk’. </a:t>
            </a:r>
            <a:r>
              <a:rPr lang="en-GB" sz="5600" dirty="0">
                <a:effectLst/>
                <a:latin typeface="Josefin Sans" pitchFamily="2" charset="0"/>
                <a:ea typeface="Calibri" panose="020F0502020204030204" pitchFamily="34" charset="0"/>
                <a:cs typeface="Calibri" panose="020F0502020204030204" pitchFamily="34" charset="0"/>
              </a:rPr>
              <a:t>DARN stands for </a:t>
            </a:r>
          </a:p>
          <a:p>
            <a:pPr eaLnBrk="1" fontAlgn="auto" hangingPunct="1">
              <a:lnSpc>
                <a:spcPct val="160000"/>
              </a:lnSpc>
              <a:spcBef>
                <a:spcPts val="0"/>
              </a:spcBef>
              <a:spcAft>
                <a:spcPts val="0"/>
              </a:spcAft>
              <a:defRPr/>
            </a:pPr>
            <a:r>
              <a:rPr lang="en-GB" sz="5600" dirty="0">
                <a:effectLst/>
                <a:latin typeface="Josefin Sans" pitchFamily="2" charset="0"/>
                <a:ea typeface="Calibri" panose="020F0502020204030204" pitchFamily="34" charset="0"/>
                <a:cs typeface="Calibri" panose="020F0502020204030204" pitchFamily="34" charset="0"/>
              </a:rPr>
              <a:t>‘</a:t>
            </a:r>
            <a:r>
              <a:rPr lang="en-GB" sz="5600" kern="1200" dirty="0">
                <a:effectLst/>
                <a:latin typeface="Josefin Sans" pitchFamily="2" charset="0"/>
                <a:ea typeface="Times New Roman" panose="02020603050405020304" pitchFamily="18" charset="0"/>
                <a:cs typeface="Calibri" panose="020F0502020204030204" pitchFamily="34" charset="0"/>
              </a:rPr>
              <a:t>Desire, Ability, Reason and Need for change’</a:t>
            </a:r>
            <a:r>
              <a:rPr lang="en-GB" sz="5600" dirty="0">
                <a:effectLst/>
                <a:latin typeface="Josefin Sans" pitchFamily="2" charset="0"/>
                <a:ea typeface="Calibri" panose="020F0502020204030204" pitchFamily="34" charset="0"/>
                <a:cs typeface="Calibri" panose="020F0502020204030204" pitchFamily="34" charset="0"/>
              </a:rPr>
              <a:t>. These and other psychological measures are currently being employed in the service via the link worker. To date this initiatives have produced positive results and prompted encouraging changes for the service-users. </a:t>
            </a:r>
          </a:p>
          <a:p>
            <a:pPr eaLnBrk="1" fontAlgn="auto" hangingPunct="1">
              <a:lnSpc>
                <a:spcPct val="160000"/>
              </a:lnSpc>
              <a:spcBef>
                <a:spcPts val="0"/>
              </a:spcBef>
              <a:spcAft>
                <a:spcPts val="0"/>
              </a:spcAft>
              <a:defRPr/>
            </a:pPr>
            <a:endParaRPr lang="en-GB" sz="5600" dirty="0">
              <a:latin typeface="Josefin Sans" pitchFamily="2" charset="0"/>
              <a:ea typeface="Calibri" panose="020F0502020204030204" pitchFamily="34" charset="0"/>
            </a:endParaRPr>
          </a:p>
          <a:p>
            <a:pPr eaLnBrk="1" fontAlgn="auto" hangingPunct="1">
              <a:lnSpc>
                <a:spcPct val="160000"/>
              </a:lnSpc>
              <a:spcBef>
                <a:spcPts val="0"/>
              </a:spcBef>
              <a:spcAft>
                <a:spcPts val="0"/>
              </a:spcAft>
              <a:defRPr/>
            </a:pPr>
            <a:r>
              <a:rPr lang="en-GB" sz="5600" b="1" dirty="0">
                <a:latin typeface="Josefin Sans" pitchFamily="2" charset="0"/>
                <a:ea typeface="Calibri" panose="020F0502020204030204" pitchFamily="34" charset="0"/>
              </a:rPr>
              <a:t>Link Workers Skills &amp; Ethos</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A link worker should be sensitive, non-judgemental and have integrity, flexibility and consistency.</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Good interpersonal and confidentiality skills</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Work as part of a team and independently</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Person centred ethos</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Open communication between agencies and sectors</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Maintaining relationships with referring professionals</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Keep accurate records/it skills/cross-referencing</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Safeguarding</a:t>
            </a:r>
          </a:p>
          <a:p>
            <a:pPr marL="342900" lvl="0" indent="-342900">
              <a:lnSpc>
                <a:spcPct val="160000"/>
              </a:lnSpc>
              <a:spcBef>
                <a:spcPts val="0"/>
              </a:spcBef>
              <a:buFont typeface="Symbol" panose="05050102010706020507" pitchFamily="18" charset="2"/>
              <a:buChar char=""/>
            </a:pPr>
            <a:r>
              <a:rPr lang="en-GB" sz="5600" dirty="0">
                <a:effectLst/>
                <a:latin typeface="Josefin Sans" pitchFamily="2" charset="0"/>
                <a:ea typeface="Times New Roman" panose="02020603050405020304" pitchFamily="18" charset="0"/>
              </a:rPr>
              <a:t>Identify and utilise the resources/skills/experiences of the community</a:t>
            </a:r>
          </a:p>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258896"/>
            <a:ext cx="9523066" cy="740700"/>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A Case Study- DARN      </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[klo4]</a:t>
            </a:r>
            <a:endParaRPr lang="en-US" sz="2400" dirty="0">
              <a:latin typeface="Amatic SC" panose="00000500000000000000" pitchFamily="2" charset="-79"/>
              <a:cs typeface="Amatic SC" panose="00000500000000000000" pitchFamily="2" charset="-79"/>
            </a:endParaRPr>
          </a:p>
        </p:txBody>
      </p:sp>
      <p:pic>
        <p:nvPicPr>
          <p:cNvPr id="5" name="Picture 4" descr="What does a Support Worker do? - Precious Homes">
            <a:extLst>
              <a:ext uri="{FF2B5EF4-FFF2-40B4-BE49-F238E27FC236}">
                <a16:creationId xmlns:a16="http://schemas.microsoft.com/office/drawing/2014/main" id="{39478963-7201-4443-68BC-FF054D86B06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8890000" y="1453860"/>
            <a:ext cx="2485390" cy="1975140"/>
          </a:xfrm>
          <a:prstGeom prst="rect">
            <a:avLst/>
          </a:prstGeom>
          <a:noFill/>
          <a:ln>
            <a:noFill/>
          </a:ln>
          <a:effectLst>
            <a:outerShdw blurRad="50800" dist="50800" dir="5400000" algn="ctr" rotWithShape="0">
              <a:srgbClr val="FFC000"/>
            </a:outerShdw>
            <a:softEdge rad="127000"/>
          </a:effectLst>
        </p:spPr>
      </p:pic>
      <p:sp>
        <p:nvSpPr>
          <p:cNvPr id="6" name="Rectangle: Rounded Corners 5">
            <a:extLst>
              <a:ext uri="{FF2B5EF4-FFF2-40B4-BE49-F238E27FC236}">
                <a16:creationId xmlns:a16="http://schemas.microsoft.com/office/drawing/2014/main" id="{73662CF2-EBEF-059A-2AD9-DD8FD6C33673}"/>
              </a:ext>
            </a:extLst>
          </p:cNvPr>
          <p:cNvSpPr/>
          <p:nvPr/>
        </p:nvSpPr>
        <p:spPr>
          <a:xfrm>
            <a:off x="8890000" y="4203699"/>
            <a:ext cx="2485390" cy="1642005"/>
          </a:xfrm>
          <a:prstGeom prst="roundRect">
            <a:avLst/>
          </a:prstGeom>
          <a:blipFill dpi="0" rotWithShape="1">
            <a:blip r:embed="rId3" cstate="screen">
              <a:extLst>
                <a:ext uri="{28A0092B-C50C-407E-A947-70E740481C1C}">
                  <a14:useLocalDpi xmlns:a14="http://schemas.microsoft.com/office/drawing/2010/main"/>
                </a:ext>
              </a:extLst>
            </a:blip>
            <a:srcRect/>
            <a:stretch>
              <a:fillRect/>
            </a:stretch>
          </a:blipFill>
          <a:ln w="22225">
            <a:solidFill>
              <a:schemeClr val="tx1"/>
            </a:solidFill>
            <a:prstDash val="sysDash"/>
          </a:ln>
          <a:effectLst>
            <a:outerShdw blurRad="50800" dist="50800" dir="5400000" algn="ctr" rotWithShape="0">
              <a:srgbClr val="FFC000"/>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41716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7500303" cy="4771789"/>
          </a:xfrm>
        </p:spPr>
        <p:txBody>
          <a:bodyPr>
            <a:normAutofit/>
          </a:bodyPr>
          <a:lstStyle/>
          <a:p>
            <a:pPr eaLnBrk="1" fontAlgn="auto" hangingPunct="1">
              <a:spcBef>
                <a:spcPts val="0"/>
              </a:spcBef>
              <a:spcAft>
                <a:spcPts val="0"/>
              </a:spcAft>
              <a:defRPr/>
            </a:pPr>
            <a:endParaRPr lang="en-GB" sz="18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82601"/>
            <a:ext cx="10382048" cy="1123809"/>
          </a:xfrm>
        </p:spPr>
        <p:txBody>
          <a:bodyPr/>
          <a:lstStyle/>
          <a:p>
            <a:pPr algn="ctr"/>
            <a:r>
              <a:rPr lang="en-GB" sz="3600"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Other names used to describe a link worker in social prescribing Models       </a:t>
            </a:r>
            <a:r>
              <a:rPr lang="en-GB" sz="3600" b="1"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[klo4]</a:t>
            </a:r>
            <a:endParaRPr lang="en-US" sz="24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6364" y="1593710"/>
            <a:ext cx="4525100" cy="3295790"/>
          </a:xfrm>
          <a:prstGeom prst="rect">
            <a:avLst/>
          </a:prstGeom>
          <a:effectLst>
            <a:outerShdw blurRad="50800" dist="50800" dir="5400000" algn="ctr" rotWithShape="0">
              <a:srgbClr val="FFC000"/>
            </a:outerShdw>
          </a:effectLst>
        </p:spPr>
      </p:pic>
      <p:pic>
        <p:nvPicPr>
          <p:cNvPr id="5" name="Picture 4" descr="Diagram&#10;&#10;Description automatically generated">
            <a:extLst>
              <a:ext uri="{FF2B5EF4-FFF2-40B4-BE49-F238E27FC236}">
                <a16:creationId xmlns:a16="http://schemas.microsoft.com/office/drawing/2014/main" id="{2A8BBF19-046C-4D9B-9729-02E901CB3B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0642" y="1606410"/>
            <a:ext cx="7347903" cy="4619726"/>
          </a:xfrm>
          <a:prstGeom prst="rect">
            <a:avLst/>
          </a:prstGeom>
        </p:spPr>
      </p:pic>
    </p:spTree>
    <p:extLst>
      <p:ext uri="{BB962C8B-B14F-4D97-AF65-F5344CB8AC3E}">
        <p14:creationId xmlns:p14="http://schemas.microsoft.com/office/powerpoint/2010/main" val="1705386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237130"/>
            <a:ext cx="7718578" cy="3402106"/>
          </a:xfrm>
        </p:spPr>
        <p:txBody>
          <a:bodyPr>
            <a:normAutofit/>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3672" y="1652442"/>
            <a:ext cx="4490430" cy="5374189"/>
          </a:xfrm>
          <a:prstGeom prst="rect">
            <a:avLst/>
          </a:prstGeom>
        </p:spPr>
      </p:pic>
      <p:sp>
        <p:nvSpPr>
          <p:cNvPr id="6" name="TextBox 5">
            <a:extLst>
              <a:ext uri="{FF2B5EF4-FFF2-40B4-BE49-F238E27FC236}">
                <a16:creationId xmlns:a16="http://schemas.microsoft.com/office/drawing/2014/main" id="{26CF3619-F854-E7A2-A5C2-2B9C883C0F67}"/>
              </a:ext>
            </a:extLst>
          </p:cNvPr>
          <p:cNvSpPr txBox="1"/>
          <p:nvPr/>
        </p:nvSpPr>
        <p:spPr>
          <a:xfrm>
            <a:off x="268942" y="1385047"/>
            <a:ext cx="9681882" cy="2550698"/>
          </a:xfrm>
          <a:prstGeom prst="rect">
            <a:avLst/>
          </a:prstGeom>
          <a:noFill/>
        </p:spPr>
        <p:txBody>
          <a:bodyPr wrap="square">
            <a:spAutoFit/>
          </a:bodyPr>
          <a:lstStyle/>
          <a:p>
            <a:pPr>
              <a:lnSpc>
                <a:spcPct val="150000"/>
              </a:lnSpc>
            </a:pPr>
            <a:r>
              <a:rPr lang="en-GB" b="0" i="0" dirty="0">
                <a:solidFill>
                  <a:srgbClr val="B2B2B2"/>
                </a:solidFill>
                <a:effectLst>
                  <a:outerShdw blurRad="38100" dist="38100" dir="2700000" algn="tl">
                    <a:srgbClr val="000000">
                      <a:alpha val="43137"/>
                    </a:srgbClr>
                  </a:outerShdw>
                </a:effectLst>
                <a:latin typeface="Josefin Sans" pitchFamily="2"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endParaRPr lang="en-GB" dirty="0">
              <a:effectLst>
                <a:outerShdw blurRad="38100" dist="38100" dir="2700000" algn="tl">
                  <a:srgbClr val="000000">
                    <a:alpha val="43137"/>
                  </a:srgbClr>
                </a:outerShdw>
              </a:effectLst>
              <a:latin typeface="Josefin Sans" pitchFamily="2" charset="0"/>
            </a:endParaRPr>
          </a:p>
        </p:txBody>
      </p:sp>
      <p:pic>
        <p:nvPicPr>
          <p:cNvPr id="1026" name="Picture 2">
            <a:extLst>
              <a:ext uri="{FF2B5EF4-FFF2-40B4-BE49-F238E27FC236}">
                <a16:creationId xmlns:a16="http://schemas.microsoft.com/office/drawing/2014/main" id="{411DB4F6-2AAB-0580-F957-9AAFFDA461B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35" y="268618"/>
            <a:ext cx="4980674" cy="820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06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50854" y="1409700"/>
            <a:ext cx="11290292" cy="6262369"/>
          </a:xfrm>
        </p:spPr>
        <p:txBody>
          <a:bodyPr numCol="2">
            <a:noAutofit/>
          </a:bodyPr>
          <a:lstStyle/>
          <a:p>
            <a:pPr>
              <a:lnSpc>
                <a:spcPct val="170000"/>
              </a:lnSpc>
              <a:spcAft>
                <a:spcPts val="800"/>
              </a:spcAft>
            </a:pPr>
            <a:r>
              <a:rPr lang="en-GB" sz="1500" b="1" dirty="0">
                <a:solidFill>
                  <a:srgbClr val="FFC000"/>
                </a:solidFill>
                <a:effectLst/>
                <a:latin typeface="Josefin Sans" pitchFamily="2" charset="0"/>
                <a:ea typeface="Calibri" panose="020F0502020204030204" pitchFamily="34" charset="0"/>
                <a:cs typeface="Calibri" panose="020F0502020204030204" pitchFamily="34" charset="0"/>
              </a:rPr>
              <a:t> </a:t>
            </a:r>
            <a:r>
              <a:rPr lang="en-GB" sz="1600" b="1" dirty="0">
                <a:solidFill>
                  <a:srgbClr val="FFC000"/>
                </a:solidFill>
                <a:effectLst/>
                <a:latin typeface="Josefin Sans" pitchFamily="2" charset="0"/>
                <a:ea typeface="Calibri" panose="020F0502020204030204" pitchFamily="34" charset="0"/>
                <a:cs typeface="Calibri" panose="020F0502020204030204" pitchFamily="34" charset="0"/>
              </a:rPr>
              <a:t>Question 1</a:t>
            </a:r>
          </a:p>
          <a:p>
            <a:pPr>
              <a:lnSpc>
                <a:spcPct val="170000"/>
              </a:lnSpc>
              <a:spcAft>
                <a:spcPts val="800"/>
              </a:spcAft>
            </a:pPr>
            <a:r>
              <a:rPr lang="en-GB" sz="1500" b="1" dirty="0">
                <a:latin typeface="Josefin Sans" pitchFamily="2" charset="0"/>
                <a:ea typeface="Calibri" panose="020F0502020204030204" pitchFamily="34" charset="0"/>
              </a:rPr>
              <a:t>Do Social Prescribing schemes actually work?</a:t>
            </a:r>
          </a:p>
          <a:p>
            <a:pPr>
              <a:lnSpc>
                <a:spcPct val="170000"/>
              </a:lnSpc>
              <a:spcAft>
                <a:spcPts val="800"/>
              </a:spcAft>
            </a:pPr>
            <a:r>
              <a:rPr lang="en-GB" sz="1500" dirty="0">
                <a:latin typeface="Josefin Sans" pitchFamily="2" charset="0"/>
                <a:ea typeface="Calibri" panose="020F0502020204030204" pitchFamily="34" charset="0"/>
              </a:rPr>
              <a:t>It can be difficult to measure financial savings to the health service but there is a growing body of evidence which confirms that it is a cost-saving initiative. The NHS have reported that they are experiencing reduced pressure with less GP and A &amp; E attendances, shorter hospital stays, less complaints and reduced requests for long-term medication</a:t>
            </a: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gn="ctr">
              <a:lnSpc>
                <a:spcPct val="170000"/>
              </a:lnSpc>
            </a:pPr>
            <a:endParaRPr lang="en-GB" sz="1500" b="1" dirty="0">
              <a:latin typeface="Josefin Sans" pitchFamily="2" charset="0"/>
              <a:ea typeface="Calibri" panose="020F0502020204030204" pitchFamily="34" charset="0"/>
              <a:cs typeface="Calibri" panose="020F0502020204030204" pitchFamily="34" charset="0"/>
            </a:endParaRPr>
          </a:p>
          <a:p>
            <a:pPr>
              <a:lnSpc>
                <a:spcPct val="170000"/>
              </a:lnSpc>
            </a:pPr>
            <a:r>
              <a:rPr lang="en-GB" sz="1600" b="1" dirty="0">
                <a:solidFill>
                  <a:srgbClr val="FFC000"/>
                </a:solidFill>
                <a:latin typeface="Josefin Sans" pitchFamily="2" charset="0"/>
                <a:ea typeface="Calibri" panose="020F0502020204030204" pitchFamily="34" charset="0"/>
                <a:cs typeface="Calibri" panose="020F0502020204030204" pitchFamily="34" charset="0"/>
              </a:rPr>
              <a:t>Question 2 </a:t>
            </a:r>
          </a:p>
          <a:p>
            <a:pPr>
              <a:lnSpc>
                <a:spcPct val="170000"/>
              </a:lnSpc>
            </a:pPr>
            <a:r>
              <a:rPr lang="en-GB" sz="1500" b="1" dirty="0">
                <a:latin typeface="Josefin Sans" pitchFamily="2" charset="0"/>
                <a:ea typeface="Calibri" panose="020F0502020204030204" pitchFamily="34" charset="0"/>
                <a:cs typeface="Calibri" panose="020F0502020204030204" pitchFamily="34" charset="0"/>
              </a:rPr>
              <a:t>What if there aren’t any relevant groups in the area?</a:t>
            </a:r>
          </a:p>
          <a:p>
            <a:pPr>
              <a:lnSpc>
                <a:spcPct val="170000"/>
              </a:lnSpc>
            </a:pPr>
            <a:r>
              <a:rPr lang="en-GB" sz="1500" dirty="0">
                <a:effectLst/>
                <a:latin typeface="Josefin Sans" pitchFamily="2" charset="0"/>
                <a:ea typeface="Calibri" panose="020F0502020204030204" pitchFamily="34" charset="0"/>
                <a:cs typeface="Calibri" panose="020F0502020204030204" pitchFamily="34" charset="0"/>
              </a:rPr>
              <a:t>A link worker will see first-hand any gaps in community provision, and play a creative role in the development of setting up groups  activities tailored to the person’s needs. The link worker will connect to the various hubs which host member organisations who can provide the social prescriptions.  These member organisations will be drawn from the Community, Voluntary and Social enterprise sector as well as NGO’s. As referred to earlier the Compendium of Social Prescribing Community Care Projects outlines 35 European social prescribing case studies.  The majority of case studies also outline suggestions for replication of their services.</a:t>
            </a:r>
          </a:p>
          <a:p>
            <a:pPr>
              <a:lnSpc>
                <a:spcPct val="170000"/>
              </a:lnSpc>
              <a:spcAft>
                <a:spcPts val="800"/>
              </a:spcAft>
            </a:pPr>
            <a:endParaRPr lang="en-GB" sz="1400" b="1" dirty="0">
              <a:effectLst/>
              <a:latin typeface="Josefin Sans" pitchFamily="2" charset="0"/>
              <a:ea typeface="Calibri" panose="020F0502020204030204" pitchFamily="34" charset="0"/>
              <a:cs typeface="Calibri" panose="020F0502020204030204" pitchFamily="34" charset="0"/>
            </a:endParaRPr>
          </a:p>
          <a:p>
            <a:pPr>
              <a:lnSpc>
                <a:spcPct val="170000"/>
              </a:lnSpc>
            </a:pPr>
            <a:endParaRPr lang="en-GB" sz="1400" b="1" dirty="0">
              <a:latin typeface="Josefin Sans" pitchFamily="2" charset="0"/>
              <a:ea typeface="Calibri" panose="020F0502020204030204" pitchFamily="34" charset="0"/>
            </a:endParaRPr>
          </a:p>
          <a:p>
            <a:pPr>
              <a:lnSpc>
                <a:spcPct val="170000"/>
              </a:lnSpc>
            </a:pPr>
            <a:r>
              <a:rPr lang="en-GB" sz="1400" dirty="0">
                <a:latin typeface="Josefin Sans" pitchFamily="2" charset="0"/>
                <a:ea typeface="Calibri" panose="020F0502020204030204" pitchFamily="34" charset="0"/>
              </a:rPr>
              <a:t>. </a:t>
            </a:r>
            <a:endParaRPr lang="en-GB" sz="1400" dirty="0">
              <a:effectLst/>
              <a:latin typeface="Josefin Sans" pitchFamily="2" charset="0"/>
              <a:ea typeface="Calibri" panose="020F0502020204030204" pitchFamily="34"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35000"/>
            <a:ext cx="9523066" cy="774700"/>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sz="28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klo4]</a:t>
            </a:r>
            <a:r>
              <a:rPr lang="en-GB" sz="2800"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Some Questions that you might have</a:t>
            </a:r>
            <a:endParaRPr lang="en-US" sz="2400" dirty="0">
              <a:latin typeface="Amatic SC" panose="00000500000000000000" pitchFamily="2" charset="-79"/>
              <a:cs typeface="Amatic SC" panose="00000500000000000000" pitchFamily="2" charset="-79"/>
            </a:endParaRPr>
          </a:p>
        </p:txBody>
      </p:sp>
      <p:pic>
        <p:nvPicPr>
          <p:cNvPr id="6" name="Picture 5" descr="A picture containing text, vector graphics&#10;&#10;Description automatically generated">
            <a:extLst>
              <a:ext uri="{FF2B5EF4-FFF2-40B4-BE49-F238E27FC236}">
                <a16:creationId xmlns:a16="http://schemas.microsoft.com/office/drawing/2014/main" id="{D1CEF9B7-5C47-4C15-0EB0-F34D4DEBD0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0961" y="4571508"/>
            <a:ext cx="2817219" cy="2286492"/>
          </a:xfrm>
          <a:prstGeom prst="rect">
            <a:avLst/>
          </a:prstGeom>
          <a:effectLst>
            <a:outerShdw blurRad="50800" dist="50800" dir="5400000" algn="ctr" rotWithShape="0">
              <a:srgbClr val="FFC000"/>
            </a:outerShdw>
          </a:effectLst>
        </p:spPr>
      </p:pic>
    </p:spTree>
    <p:extLst>
      <p:ext uri="{BB962C8B-B14F-4D97-AF65-F5344CB8AC3E}">
        <p14:creationId xmlns:p14="http://schemas.microsoft.com/office/powerpoint/2010/main" val="18692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990601"/>
            <a:ext cx="10739958" cy="5586470"/>
          </a:xfrm>
        </p:spPr>
        <p:txBody>
          <a:bodyPr numCol="2">
            <a:noAutofit/>
          </a:bodyPr>
          <a:lstStyle/>
          <a:p>
            <a:pPr>
              <a:lnSpc>
                <a:spcPct val="150000"/>
              </a:lnSpc>
              <a:spcAft>
                <a:spcPts val="800"/>
              </a:spcAft>
            </a:pPr>
            <a:r>
              <a:rPr lang="en-GB" sz="1400" b="1" dirty="0">
                <a:effectLst/>
                <a:latin typeface="Josefin Sans" pitchFamily="2" charset="0"/>
                <a:ea typeface="Calibri" panose="020F0502020204030204" pitchFamily="34" charset="0"/>
                <a:cs typeface="Calibri" panose="020F0502020204030204" pitchFamily="34" charset="0"/>
              </a:rPr>
              <a:t>What is the future for social prescribing schemes?</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400" dirty="0">
                <a:effectLst/>
                <a:latin typeface="Josefin Sans" pitchFamily="2" charset="0"/>
                <a:ea typeface="Calibri" panose="020F0502020204030204" pitchFamily="34" charset="0"/>
                <a:cs typeface="Calibri" panose="020F0502020204030204" pitchFamily="34" charset="0"/>
              </a:rPr>
              <a:t>As the social prescribing scheme develops it will be easier to identify gaps in the services and resources. The following activities will assist continued scheme development and incorporate best practice working models:</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1400" dirty="0">
              <a:latin typeface="Josefin Sans" pitchFamily="2" charset="0"/>
              <a:ea typeface="Times New Roman" panose="02020603050405020304" pitchFamily="18" charset="0"/>
            </a:endParaRPr>
          </a:p>
          <a:p>
            <a:pPr lvl="0">
              <a:lnSpc>
                <a:spcPct val="170000"/>
              </a:lnSpc>
            </a:pPr>
            <a:endParaRPr lang="en-GB" sz="14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Evaluation and assessment by routinely analysing data at set points in time, e.g.  routine monitoring- approximately every six months.</a:t>
            </a:r>
            <a:endParaRPr lang="en-GB" sz="1400" dirty="0">
              <a:latin typeface="Josefin Sans" pitchFamily="2" charset="0"/>
              <a:ea typeface="Times New Roman" panose="02020603050405020304" pitchFamily="18" charset="0"/>
            </a:endParaRPr>
          </a:p>
          <a:p>
            <a:pPr marL="342900" indent="-342900">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Open and ongoing discussions to appraise and review the agreed model, and ensure it has been a good fit with existing </a:t>
            </a:r>
            <a:r>
              <a:rPr lang="en-GB" sz="1400" dirty="0">
                <a:latin typeface="Josefin Sans" pitchFamily="2" charset="0"/>
                <a:ea typeface="Times New Roman" panose="02020603050405020304" pitchFamily="18" charset="0"/>
              </a:rPr>
              <a:t>provision and groups in the area. </a:t>
            </a:r>
            <a:endParaRPr lang="en-GB" sz="1400" dirty="0">
              <a:effectLst/>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Allocating appropriate resources for impact measurement.</a:t>
            </a:r>
          </a:p>
          <a:p>
            <a:pPr marL="342900" lvl="0" indent="-342900">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Assess the expectations, values and perceived aims of all stakeholders, being realistic and clear about core outcomes. </a:t>
            </a:r>
          </a:p>
          <a:p>
            <a:pPr marL="342900" lvl="0" indent="-342900">
              <a:lnSpc>
                <a:spcPct val="170000"/>
              </a:lnSpc>
              <a:buFont typeface="Symbol" panose="05050102010706020507" pitchFamily="18" charset="2"/>
              <a:buChar char=""/>
            </a:pPr>
            <a:r>
              <a:rPr lang="en-GB" sz="1400" dirty="0">
                <a:effectLst/>
                <a:latin typeface="Josefin Sans" pitchFamily="2" charset="0"/>
                <a:ea typeface="Times New Roman" panose="02020603050405020304" pitchFamily="18" charset="0"/>
              </a:rPr>
              <a:t>Maintaining confidentiality when linking patient records to various voluntary, community and enterprise groups and services. The data is not to be used for purposes other than internal framework and informed consent must be given.</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152400"/>
            <a:ext cx="9523066" cy="685802"/>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plans for the future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[klo5]</a:t>
            </a:r>
            <a:endParaRPr lang="en-US" sz="2400" dirty="0">
              <a:latin typeface="Amatic SC" panose="00000500000000000000" pitchFamily="2" charset="-79"/>
              <a:cs typeface="Amatic SC" panose="00000500000000000000" pitchFamily="2" charset="-79"/>
            </a:endParaRPr>
          </a:p>
        </p:txBody>
      </p:sp>
      <p:pic>
        <p:nvPicPr>
          <p:cNvPr id="7" name="Picture 6">
            <a:extLst>
              <a:ext uri="{FF2B5EF4-FFF2-40B4-BE49-F238E27FC236}">
                <a16:creationId xmlns:a16="http://schemas.microsoft.com/office/drawing/2014/main" id="{0CD01B24-6B03-0D40-D836-7E7FB9680EF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20800" y="3719202"/>
            <a:ext cx="2984500" cy="2300597"/>
          </a:xfrm>
          <a:prstGeom prst="rect">
            <a:avLst/>
          </a:prstGeom>
          <a:noFill/>
          <a:ln>
            <a:noFill/>
          </a:ln>
        </p:spPr>
      </p:pic>
    </p:spTree>
    <p:extLst>
      <p:ext uri="{BB962C8B-B14F-4D97-AF65-F5344CB8AC3E}">
        <p14:creationId xmlns:p14="http://schemas.microsoft.com/office/powerpoint/2010/main" val="16800542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411392"/>
            <a:ext cx="8367598" cy="5004648"/>
          </a:xfrm>
        </p:spPr>
        <p:txBody>
          <a:bodyPr numCol="2">
            <a:normAutofit fontScale="55000" lnSpcReduction="20000"/>
          </a:bodyPr>
          <a:lstStyle/>
          <a:p>
            <a:pPr marL="342900" indent="-342900">
              <a:lnSpc>
                <a:spcPct val="150000"/>
              </a:lnSpc>
              <a:spcAft>
                <a:spcPts val="800"/>
              </a:spcAft>
              <a:buFont typeface="Arial" panose="020B0604020202020204" pitchFamily="34" charset="0"/>
              <a:buChar char="•"/>
            </a:pPr>
            <a:r>
              <a:rPr lang="en-GB" sz="2500" dirty="0">
                <a:effectLst/>
                <a:latin typeface="Josefin Sans" pitchFamily="2" charset="0"/>
                <a:ea typeface="Calibri" panose="020F0502020204030204" pitchFamily="34" charset="0"/>
              </a:rPr>
              <a:t>As research is still in the initial stages results cannot be fully proven or quantified, it does suggest that social prescribing continues to grow in scope and scale across the UK. </a:t>
            </a:r>
            <a:r>
              <a:rPr lang="en-GB" sz="2500" kern="1200" dirty="0">
                <a:effectLst/>
                <a:latin typeface="Josefin Sans" pitchFamily="2" charset="0"/>
              </a:rPr>
              <a:t>The challenge is to deliver the concept to other areas</a:t>
            </a:r>
            <a:r>
              <a:rPr lang="en-GB" sz="2500" dirty="0">
                <a:effectLst/>
                <a:latin typeface="Josefin Sans" pitchFamily="2" charset="0"/>
                <a:ea typeface="Calibri" panose="020F0502020204030204" pitchFamily="34" charset="0"/>
              </a:rPr>
              <a:t>.  </a:t>
            </a:r>
          </a:p>
          <a:p>
            <a:pPr marL="285750" indent="-285750">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However, demands during the Covid pandemic </a:t>
            </a:r>
            <a:r>
              <a:rPr lang="en-GB" sz="2500" dirty="0">
                <a:latin typeface="Josefin Sans" pitchFamily="2" charset="0"/>
                <a:ea typeface="Calibri" panose="020F0502020204030204" pitchFamily="34" charset="0"/>
              </a:rPr>
              <a:t>leaves the health service </a:t>
            </a:r>
            <a:r>
              <a:rPr lang="en-GB" sz="2500" dirty="0">
                <a:effectLst/>
                <a:latin typeface="Josefin Sans" pitchFamily="2" charset="0"/>
                <a:ea typeface="Calibri" panose="020F0502020204030204" pitchFamily="34" charset="0"/>
              </a:rPr>
              <a:t>very stretched. </a:t>
            </a:r>
            <a:r>
              <a:rPr lang="en-GB" sz="2500" dirty="0">
                <a:latin typeface="Josefin Sans" pitchFamily="2" charset="0"/>
                <a:ea typeface="Calibri" panose="020F0502020204030204" pitchFamily="34" charset="0"/>
              </a:rPr>
              <a:t>In addition, the</a:t>
            </a:r>
            <a:r>
              <a:rPr lang="en-GB" sz="2500" dirty="0">
                <a:effectLst/>
                <a:latin typeface="Josefin Sans" pitchFamily="2" charset="0"/>
                <a:ea typeface="Calibri" panose="020F0502020204030204" pitchFamily="34" charset="0"/>
              </a:rPr>
              <a:t> aftermath </a:t>
            </a:r>
            <a:r>
              <a:rPr lang="en-GB" sz="2500" dirty="0">
                <a:solidFill>
                  <a:srgbClr val="000000"/>
                </a:solidFill>
                <a:effectLst/>
                <a:latin typeface="Josefin Sans" pitchFamily="2" charset="0"/>
                <a:ea typeface="Calibri" panose="020F0502020204030204" pitchFamily="34" charset="0"/>
              </a:rPr>
              <a:t>from quarantine situations suggests that there are long lasting effects on mental health.</a:t>
            </a:r>
          </a:p>
          <a:p>
            <a:pPr marL="285750" indent="-285750">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Funding is also an ongoing challenge. Many of these organisations have long been underfunded in communities and are now under additional pressure as a result of the Covid-19 and world financial crisis.  </a:t>
            </a:r>
          </a:p>
          <a:p>
            <a:pPr marL="285750" indent="-285750">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The success of social prescribing cannot be judged purely on cost-saving or clinical outcomes, </a:t>
            </a:r>
            <a:r>
              <a:rPr lang="en-GB" sz="2500" dirty="0">
                <a:latin typeface="Josefin Sans" pitchFamily="2" charset="0"/>
                <a:ea typeface="Calibri" panose="020F0502020204030204" pitchFamily="34" charset="0"/>
              </a:rPr>
              <a:t>ultimately it is the primary indicator to be measured. It </a:t>
            </a:r>
            <a:r>
              <a:rPr lang="en-GB" sz="2500" dirty="0">
                <a:effectLst/>
                <a:latin typeface="Josefin Sans" pitchFamily="2" charset="0"/>
                <a:ea typeface="Calibri" panose="020F0502020204030204" pitchFamily="34" charset="0"/>
              </a:rPr>
              <a:t>is fundamentally about improving the quality and wellbeing of individuals, their families and communities. </a:t>
            </a:r>
          </a:p>
          <a:p>
            <a:pPr marL="285750" indent="-285750">
              <a:lnSpc>
                <a:spcPct val="150000"/>
              </a:lnSpc>
              <a:spcAft>
                <a:spcPts val="800"/>
              </a:spcAft>
              <a:buFont typeface="Courier New" panose="02070309020205020404" pitchFamily="49" charset="0"/>
              <a:buChar char="o"/>
            </a:pPr>
            <a:r>
              <a:rPr lang="en-GB" sz="2500" dirty="0">
                <a:latin typeface="Josefin Sans" pitchFamily="2" charset="0"/>
                <a:ea typeface="Calibri" panose="020F0502020204030204" pitchFamily="34" charset="0"/>
              </a:rPr>
              <a:t>A</a:t>
            </a:r>
            <a:r>
              <a:rPr lang="en-GB" sz="2500" dirty="0">
                <a:effectLst/>
                <a:latin typeface="Josefin Sans" pitchFamily="2" charset="0"/>
                <a:ea typeface="Calibri" panose="020F0502020204030204" pitchFamily="34" charset="0"/>
              </a:rPr>
              <a:t>lthough outcomes can be hard to quantify, longitudinal studies will, in time, evaluate it’s true impact and influence</a:t>
            </a:r>
            <a:r>
              <a:rPr lang="en-GB" sz="2500" dirty="0">
                <a:latin typeface="Josefin Sans" pitchFamily="2" charset="0"/>
                <a:ea typeface="Calibri" panose="020F0502020204030204" pitchFamily="34" charset="0"/>
              </a:rPr>
              <a:t>.</a:t>
            </a:r>
          </a:p>
          <a:p>
            <a:pPr marL="285750" indent="-285750">
              <a:lnSpc>
                <a:spcPct val="150000"/>
              </a:lnSpc>
              <a:spcAft>
                <a:spcPts val="800"/>
              </a:spcAft>
              <a:buFont typeface="Courier New" panose="02070309020205020404" pitchFamily="49" charset="0"/>
              <a:buChar char="o"/>
            </a:pPr>
            <a:r>
              <a:rPr lang="en-GB" sz="2500" dirty="0">
                <a:effectLst/>
                <a:latin typeface="Josefin Sans" pitchFamily="2" charset="0"/>
                <a:ea typeface="Calibri" panose="020F0502020204030204" pitchFamily="34" charset="0"/>
              </a:rPr>
              <a:t>The Government and funding streams are crucial to its on-going success.  Social Policy and strategy also will also play a key role</a:t>
            </a:r>
          </a:p>
          <a:p>
            <a:pPr marL="285750" indent="-285750">
              <a:lnSpc>
                <a:spcPct val="150000"/>
              </a:lnSpc>
              <a:spcAft>
                <a:spcPts val="800"/>
              </a:spcAft>
              <a:buFont typeface="Courier New" panose="02070309020205020404" pitchFamily="49" charset="0"/>
              <a:buChar char="o"/>
            </a:pPr>
            <a:endParaRPr lang="en-GB" sz="2500" dirty="0">
              <a:effectLst/>
              <a:latin typeface="Josefin Sans" pitchFamily="2" charset="0"/>
              <a:ea typeface="Calibri" panose="020F0502020204030204" pitchFamily="34"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523066" cy="729873"/>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plans for the future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[klo5]</a:t>
            </a:r>
            <a:endParaRPr lang="en-US" sz="2400" dirty="0">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80958" y="2332176"/>
            <a:ext cx="3200400" cy="3952274"/>
          </a:xfrm>
          <a:prstGeom prst="rect">
            <a:avLst/>
          </a:prstGeom>
        </p:spPr>
      </p:pic>
      <p:pic>
        <p:nvPicPr>
          <p:cNvPr id="11" name="Picture 10">
            <a:extLst>
              <a:ext uri="{FF2B5EF4-FFF2-40B4-BE49-F238E27FC236}">
                <a16:creationId xmlns:a16="http://schemas.microsoft.com/office/drawing/2014/main" id="{FF8D200B-1AB8-F7A9-8F4F-661AB1E2C99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460619" y="1143000"/>
            <a:ext cx="1835641" cy="1590073"/>
          </a:xfrm>
          <a:prstGeom prst="rect">
            <a:avLst/>
          </a:prstGeom>
          <a:noFill/>
          <a:ln>
            <a:noFill/>
          </a:ln>
        </p:spPr>
      </p:pic>
    </p:spTree>
    <p:extLst>
      <p:ext uri="{BB962C8B-B14F-4D97-AF65-F5344CB8AC3E}">
        <p14:creationId xmlns:p14="http://schemas.microsoft.com/office/powerpoint/2010/main" val="27372744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41422" y="1249680"/>
            <a:ext cx="11315297" cy="5608320"/>
          </a:xfrm>
        </p:spPr>
        <p:txBody>
          <a:bodyPr numCol="2">
            <a:normAutofit fontScale="25000" lnSpcReduction="20000"/>
          </a:bodyPr>
          <a:lstStyle/>
          <a:p>
            <a:pPr>
              <a:lnSpc>
                <a:spcPct val="150000"/>
              </a:lnSpc>
              <a:spcAft>
                <a:spcPts val="800"/>
              </a:spcAft>
            </a:pPr>
            <a:r>
              <a:rPr lang="en-GB" sz="6400" dirty="0">
                <a:effectLst/>
                <a:latin typeface="Josefin Sans" pitchFamily="2" charset="0"/>
                <a:ea typeface="Calibri" panose="020F0502020204030204" pitchFamily="34" charset="0"/>
              </a:rPr>
              <a:t>Let’s celebrate your learning by developing your own web of care.</a:t>
            </a:r>
            <a:r>
              <a:rPr lang="en-GB" sz="6400" dirty="0">
                <a:latin typeface="Josefin Sans" pitchFamily="2" charset="0"/>
                <a:ea typeface="Calibri" panose="020F0502020204030204" pitchFamily="34" charset="0"/>
                <a:cs typeface="Calibri" panose="020F0502020204030204" pitchFamily="34" charset="0"/>
              </a:rPr>
              <a:t> </a:t>
            </a:r>
          </a:p>
          <a:p>
            <a:pPr>
              <a:lnSpc>
                <a:spcPct val="150000"/>
              </a:lnSpc>
              <a:spcAft>
                <a:spcPts val="800"/>
              </a:spcAft>
            </a:pPr>
            <a:r>
              <a:rPr lang="en-GB" sz="6400" dirty="0">
                <a:latin typeface="Josefin Sans" pitchFamily="2" charset="0"/>
                <a:ea typeface="Calibri" panose="020F0502020204030204" pitchFamily="34" charset="0"/>
                <a:cs typeface="Calibri" panose="020F0502020204030204" pitchFamily="34" charset="0"/>
              </a:rPr>
              <a:t>So now its over to you…</a:t>
            </a:r>
          </a:p>
          <a:p>
            <a:pPr>
              <a:lnSpc>
                <a:spcPct val="150000"/>
              </a:lnSpc>
              <a:spcAft>
                <a:spcPts val="800"/>
              </a:spcAft>
            </a:pPr>
            <a:r>
              <a:rPr lang="en-GB" sz="6400" dirty="0">
                <a:effectLst/>
                <a:latin typeface="Josefin Sans" pitchFamily="2" charset="0"/>
                <a:ea typeface="Calibri" panose="020F0502020204030204" pitchFamily="34" charset="0"/>
                <a:cs typeface="Calibri" panose="020F0502020204030204" pitchFamily="34" charset="0"/>
              </a:rPr>
              <a:t>To embed the information and examples available throughout this topic the ACTIVATE project would like you to devise a web of care for one of your service users or your organisation.  </a:t>
            </a:r>
          </a:p>
          <a:p>
            <a:pPr>
              <a:lnSpc>
                <a:spcPct val="150000"/>
              </a:lnSpc>
              <a:spcAft>
                <a:spcPts val="800"/>
              </a:spcAft>
            </a:pPr>
            <a:r>
              <a:rPr lang="en-GB" sz="6400" dirty="0">
                <a:effectLst/>
                <a:latin typeface="Josefin Sans" pitchFamily="2" charset="0"/>
                <a:ea typeface="Calibri" panose="020F0502020204030204" pitchFamily="34" charset="0"/>
                <a:cs typeface="Calibri" panose="020F0502020204030204" pitchFamily="34" charset="0"/>
              </a:rPr>
              <a:t>Don’t worry there are many examples to explore in the </a:t>
            </a:r>
            <a:r>
              <a:rPr lang="en-GB" sz="6400" dirty="0">
                <a:latin typeface="Josefin Sans" pitchFamily="2" charset="0"/>
                <a:ea typeface="Calibri" panose="020F0502020204030204" pitchFamily="34" charset="0"/>
                <a:cs typeface="Calibri" panose="020F0502020204030204" pitchFamily="34" charset="0"/>
              </a:rPr>
              <a:t>following</a:t>
            </a:r>
            <a:r>
              <a:rPr lang="en-GB" sz="6400" dirty="0">
                <a:effectLst/>
                <a:latin typeface="Josefin Sans" pitchFamily="2" charset="0"/>
                <a:ea typeface="Calibri" panose="020F0502020204030204" pitchFamily="34" charset="0"/>
                <a:cs typeface="Calibri" panose="020F0502020204030204" pitchFamily="34" charset="0"/>
              </a:rPr>
              <a:t> link to assist you in this task. </a:t>
            </a:r>
          </a:p>
          <a:p>
            <a:pPr>
              <a:lnSpc>
                <a:spcPct val="150000"/>
              </a:lnSpc>
              <a:spcAft>
                <a:spcPts val="800"/>
              </a:spcAft>
            </a:pPr>
            <a:r>
              <a:rPr lang="en-GB" sz="6400" u="sng" dirty="0">
                <a:solidFill>
                  <a:srgbClr val="0000FF"/>
                </a:solidFill>
                <a:latin typeface="Josefin Sans" pitchFamily="2" charset="0"/>
                <a:ea typeface="Calibri" panose="020F0502020204030204" pitchFamily="34" charset="0"/>
                <a:cs typeface="Calibri" panose="020F0502020204030204" pitchFamily="34" charset="0"/>
                <a:hlinkClick r:id="rId2"/>
              </a:rPr>
              <a:t>https://www.nationalvoices.org.uk/publications/our-publications/webs-care</a:t>
            </a:r>
            <a:r>
              <a:rPr lang="en-GB" sz="6400" u="sng" dirty="0">
                <a:solidFill>
                  <a:srgbClr val="0000FF"/>
                </a:solidFill>
                <a:latin typeface="Josefin Sans" pitchFamily="2" charset="0"/>
                <a:ea typeface="Calibri" panose="020F0502020204030204" pitchFamily="34" charset="0"/>
                <a:cs typeface="Calibri" panose="020F0502020204030204" pitchFamily="34" charset="0"/>
              </a:rPr>
              <a:t> </a:t>
            </a:r>
            <a:endParaRPr lang="en-GB" sz="64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6400" dirty="0">
                <a:latin typeface="Josefin Sans" pitchFamily="2" charset="0"/>
                <a:ea typeface="Calibri" panose="020F0502020204030204" pitchFamily="34" charset="0"/>
                <a:cs typeface="Calibri" panose="020F0502020204030204" pitchFamily="34" charset="0"/>
              </a:rPr>
              <a:t>One of the ACTIVATE partners NLDCHP also showcases its own service-user led web of care.</a:t>
            </a:r>
            <a:endParaRPr lang="en-GB" sz="64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6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20040"/>
            <a:ext cx="9523066" cy="929640"/>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Let’s celebrate the learning</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[klo6]</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34402" y="922866"/>
            <a:ext cx="3231718" cy="3211830"/>
          </a:xfrm>
          <a:prstGeom prst="rect">
            <a:avLst/>
          </a:prstGeom>
        </p:spPr>
      </p:pic>
      <p:pic>
        <p:nvPicPr>
          <p:cNvPr id="6" name="Picture 5">
            <a:extLst>
              <a:ext uri="{FF2B5EF4-FFF2-40B4-BE49-F238E27FC236}">
                <a16:creationId xmlns:a16="http://schemas.microsoft.com/office/drawing/2014/main" id="{59C16800-69E2-F458-9638-383C55226C0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00519" y="4355217"/>
            <a:ext cx="1299484" cy="1598703"/>
          </a:xfrm>
          <a:prstGeom prst="rect">
            <a:avLst/>
          </a:prstGeom>
          <a:noFill/>
          <a:ln>
            <a:noFill/>
          </a:ln>
        </p:spPr>
      </p:pic>
    </p:spTree>
    <p:extLst>
      <p:ext uri="{BB962C8B-B14F-4D97-AF65-F5344CB8AC3E}">
        <p14:creationId xmlns:p14="http://schemas.microsoft.com/office/powerpoint/2010/main" val="667743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410642" y="1177290"/>
            <a:ext cx="11198592" cy="5895539"/>
          </a:xfrm>
        </p:spPr>
        <p:txBody>
          <a:bodyPr numCol="2">
            <a:normAutofit fontScale="25000" lnSpcReduction="20000"/>
          </a:bodyPr>
          <a:lstStyle/>
          <a:p>
            <a:pPr>
              <a:lnSpc>
                <a:spcPct val="170000"/>
              </a:lnSpc>
              <a:spcAft>
                <a:spcPts val="800"/>
              </a:spcAft>
            </a:pPr>
            <a:r>
              <a:rPr lang="en-GB" sz="6400" b="1" dirty="0">
                <a:effectLst/>
                <a:latin typeface="Josefin Sans" pitchFamily="2" charset="0"/>
                <a:ea typeface="Calibri" panose="020F0502020204030204" pitchFamily="34" charset="0"/>
                <a:cs typeface="Calibri" panose="020F0502020204030204" pitchFamily="34" charset="0"/>
              </a:rPr>
              <a:t>New Lodge Duncairn Community Health Partnership</a:t>
            </a:r>
          </a:p>
          <a:p>
            <a:pPr algn="ctr">
              <a:lnSpc>
                <a:spcPct val="170000"/>
              </a:lnSpc>
              <a:spcAft>
                <a:spcPts val="800"/>
              </a:spcAft>
            </a:pPr>
            <a:endParaRPr lang="en-GB" sz="5200" dirty="0">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200" dirty="0">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5200" dirty="0">
                <a:effectLst/>
                <a:latin typeface="Josefin Sans" pitchFamily="2" charset="0"/>
                <a:ea typeface="Calibri" panose="020F0502020204030204" pitchFamily="34" charset="0"/>
                <a:cs typeface="Calibri" panose="020F0502020204030204" pitchFamily="34" charset="0"/>
              </a:rPr>
              <a:t>NLDCHP is a Healthy Living Centre situated in North Belfast and experience ensures that staff are aware that as people move through difficult situations with ongoing health issues and at times the need can overwhelm the availability of service to address it.  </a:t>
            </a:r>
          </a:p>
          <a:p>
            <a:pPr>
              <a:lnSpc>
                <a:spcPct val="170000"/>
              </a:lnSpc>
              <a:spcAft>
                <a:spcPts val="800"/>
              </a:spcAft>
            </a:pPr>
            <a:r>
              <a:rPr lang="en-GB" sz="5200" dirty="0">
                <a:effectLst/>
                <a:latin typeface="Josefin Sans" pitchFamily="2" charset="0"/>
                <a:ea typeface="Calibri" panose="020F0502020204030204" pitchFamily="34" charset="0"/>
                <a:cs typeface="Calibri" panose="020F0502020204030204" pitchFamily="34" charset="0"/>
              </a:rPr>
              <a:t>So we use the web of care template with vulnerable families to illustrate and help identify a range of support services in their locality.  </a:t>
            </a: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200" dirty="0">
                <a:effectLst/>
                <a:latin typeface="Josefin Sans" pitchFamily="2" charset="0"/>
                <a:ea typeface="Calibri" panose="020F0502020204030204" pitchFamily="34" charset="0"/>
                <a:cs typeface="Calibri" panose="020F0502020204030204" pitchFamily="34" charset="0"/>
              </a:rPr>
              <a:t>Firstly you can choose a patient/service user that you have been working with or even develop a web of care for your organisation.  For each web of care you will have to detail the background and context in which the model is being used.  In devising the web of care for their service family NLDCHP considered:        </a:t>
            </a:r>
            <a:endParaRPr lang="en-GB" sz="52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5200" dirty="0">
              <a:effectLst/>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lvl="0">
              <a:lnSpc>
                <a:spcPct val="170000"/>
              </a:lnSpc>
            </a:pPr>
            <a:endParaRPr lang="en-GB" sz="5200" dirty="0">
              <a:latin typeface="Josefin Sans" pitchFamily="2" charset="0"/>
              <a:ea typeface="Times New Roman" panose="02020603050405020304" pitchFamily="18" charset="0"/>
            </a:endParaRPr>
          </a:p>
          <a:p>
            <a:pPr marL="685800" lvl="0" indent="-685800">
              <a:lnSpc>
                <a:spcPct val="170000"/>
              </a:lnSpc>
              <a:buFont typeface="Courier New" panose="02070309020205020404" pitchFamily="49" charset="0"/>
              <a:buChar char="o"/>
            </a:pPr>
            <a:r>
              <a:rPr lang="en-GB" sz="5200" dirty="0">
                <a:latin typeface="Josefin Sans" pitchFamily="2" charset="0"/>
                <a:ea typeface="Times New Roman" panose="02020603050405020304" pitchFamily="18" charset="0"/>
              </a:rPr>
              <a:t>The composition of the family members, t</a:t>
            </a:r>
            <a:r>
              <a:rPr lang="en-GB" sz="5200" dirty="0">
                <a:effectLst/>
                <a:latin typeface="Josefin Sans" pitchFamily="2" charset="0"/>
                <a:ea typeface="Times New Roman" panose="02020603050405020304" pitchFamily="18" charset="0"/>
              </a:rPr>
              <a:t>heir location and surrounding environment- transport links, shops, facilities, parks, Green spaces.</a:t>
            </a:r>
          </a:p>
          <a:p>
            <a:pPr lvl="0">
              <a:lnSpc>
                <a:spcPct val="170000"/>
              </a:lnSpc>
            </a:pPr>
            <a:r>
              <a:rPr lang="en-GB" sz="5200" dirty="0">
                <a:effectLst/>
                <a:latin typeface="Josefin Sans" pitchFamily="2" charset="0"/>
                <a:ea typeface="Times New Roman" panose="02020603050405020304" pitchFamily="18" charset="0"/>
              </a:rPr>
              <a:t>          </a:t>
            </a:r>
          </a:p>
          <a:p>
            <a:pPr marL="685800" indent="-685800">
              <a:lnSpc>
                <a:spcPct val="170000"/>
              </a:lnSpc>
              <a:buFont typeface="Courier New" panose="02070309020205020404" pitchFamily="49" charset="0"/>
              <a:buChar char="o"/>
            </a:pPr>
            <a:r>
              <a:rPr lang="en-GB" sz="5200" dirty="0">
                <a:effectLst/>
                <a:latin typeface="Josefin Sans" pitchFamily="2" charset="0"/>
                <a:ea typeface="Times New Roman" panose="02020603050405020304" pitchFamily="18" charset="0"/>
              </a:rPr>
              <a:t>Their housing situation-social, private rented, does it meet their needs? and emerging health and social care </a:t>
            </a:r>
            <a:r>
              <a:rPr lang="en-GB" sz="5200" dirty="0">
                <a:latin typeface="Josefin Sans" pitchFamily="2" charset="0"/>
                <a:ea typeface="Times New Roman" panose="02020603050405020304" pitchFamily="18" charset="0"/>
              </a:rPr>
              <a:t>issues. Their community and any support systems that they might have in place.</a:t>
            </a:r>
          </a:p>
          <a:p>
            <a:pPr marL="685800" indent="-685800">
              <a:lnSpc>
                <a:spcPct val="170000"/>
              </a:lnSpc>
              <a:buFont typeface="Courier New" panose="02070309020205020404" pitchFamily="49" charset="0"/>
              <a:buChar char="o"/>
            </a:pPr>
            <a:r>
              <a:rPr lang="en-GB" sz="5200" dirty="0">
                <a:latin typeface="Josefin Sans" pitchFamily="2" charset="0"/>
                <a:ea typeface="Times New Roman" panose="02020603050405020304" pitchFamily="18" charset="0"/>
              </a:rPr>
              <a:t> Employment status/main source of income. </a:t>
            </a:r>
            <a:r>
              <a:rPr lang="en-GB" sz="5200" dirty="0">
                <a:effectLst/>
                <a:latin typeface="Josefin Sans" pitchFamily="2" charset="0"/>
                <a:ea typeface="Calibri" panose="020F0502020204030204" pitchFamily="34" charset="0"/>
                <a:cs typeface="Calibri" panose="020F0502020204030204" pitchFamily="34" charset="0"/>
              </a:rPr>
              <a:t> This background information is used to develop the web of</a:t>
            </a:r>
            <a:r>
              <a:rPr lang="en-GB" sz="5200" dirty="0">
                <a:latin typeface="Josefin Sans" pitchFamily="2" charset="0"/>
                <a:ea typeface="Calibri" panose="020F0502020204030204" pitchFamily="34" charset="0"/>
                <a:cs typeface="Calibri" panose="020F0502020204030204" pitchFamily="34" charset="0"/>
              </a:rPr>
              <a:t> care by exploring available </a:t>
            </a:r>
            <a:r>
              <a:rPr lang="en-GB" sz="5200" dirty="0">
                <a:effectLst/>
                <a:latin typeface="Josefin Sans" pitchFamily="2" charset="0"/>
                <a:ea typeface="Calibri" panose="020F0502020204030204" pitchFamily="34" charset="0"/>
                <a:cs typeface="Calibri" panose="020F0502020204030204" pitchFamily="34" charset="0"/>
              </a:rPr>
              <a:t>community assets/ resources that the family could have already</a:t>
            </a:r>
            <a:r>
              <a:rPr lang="en-GB" sz="5200" dirty="0">
                <a:latin typeface="Josefin Sans" pitchFamily="2" charset="0"/>
                <a:ea typeface="Calibri" panose="020F0502020204030204" pitchFamily="34" charset="0"/>
                <a:cs typeface="Calibri" panose="020F0502020204030204" pitchFamily="34" charset="0"/>
              </a:rPr>
              <a:t> </a:t>
            </a:r>
            <a:r>
              <a:rPr lang="en-GB" sz="5200" dirty="0">
                <a:effectLst/>
                <a:latin typeface="Josefin Sans" pitchFamily="2" charset="0"/>
                <a:ea typeface="Calibri" panose="020F0502020204030204" pitchFamily="34" charset="0"/>
                <a:cs typeface="Calibri" panose="020F0502020204030204" pitchFamily="34" charset="0"/>
              </a:rPr>
              <a:t>availed of alongside the more formal statutory supports.  </a:t>
            </a:r>
            <a:endParaRPr lang="en-GB" sz="52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70000"/>
              </a:lnSpc>
              <a:buFont typeface="Symbol" panose="05050102010706020507" pitchFamily="18" charset="2"/>
              <a:buChar char=""/>
            </a:pPr>
            <a:endParaRPr lang="en-GB" sz="5200" dirty="0">
              <a:latin typeface="Josefin Sans" pitchFamily="2" charset="0"/>
              <a:ea typeface="Times New Roman" panose="02020603050405020304" pitchFamily="18" charset="0"/>
            </a:endParaRPr>
          </a:p>
          <a:p>
            <a:pPr lvl="0">
              <a:lnSpc>
                <a:spcPct val="170000"/>
              </a:lnSpc>
            </a:pPr>
            <a:r>
              <a:rPr lang="en-GB" sz="4800" dirty="0">
                <a:effectLst/>
                <a:latin typeface="Josefin Sans" pitchFamily="2" charset="0"/>
                <a:ea typeface="Times New Roman" panose="02020603050405020304" pitchFamily="18" charset="0"/>
              </a:rPr>
              <a:t>       </a:t>
            </a:r>
          </a:p>
          <a:p>
            <a:pPr lvl="0">
              <a:lnSpc>
                <a:spcPct val="170000"/>
              </a:lnSpc>
            </a:pPr>
            <a:r>
              <a:rPr lang="en-GB" sz="4800" dirty="0">
                <a:latin typeface="Josefin Sans" pitchFamily="2" charset="0"/>
                <a:ea typeface="Times New Roman" panose="02020603050405020304" pitchFamily="18" charset="0"/>
              </a:rPr>
              <a:t>   </a:t>
            </a:r>
          </a:p>
          <a:p>
            <a:pPr marL="342900" lvl="0" indent="-342900">
              <a:lnSpc>
                <a:spcPct val="170000"/>
              </a:lnSpc>
              <a:buFont typeface="Symbol" panose="05050102010706020507" pitchFamily="18" charset="2"/>
              <a:buChar char=""/>
            </a:pPr>
            <a:endParaRPr lang="en-GB" sz="4800" dirty="0">
              <a:effectLst/>
              <a:latin typeface="Josefin Sans" pitchFamily="2" charset="0"/>
              <a:ea typeface="Times New Roman" panose="02020603050405020304" pitchFamily="18" charset="0"/>
            </a:endParaRPr>
          </a:p>
          <a:p>
            <a:pPr>
              <a:lnSpc>
                <a:spcPct val="170000"/>
              </a:lnSpc>
            </a:pPr>
            <a:endParaRPr lang="en-GB" sz="4800" dirty="0">
              <a:latin typeface="Josefin Sans" pitchFamily="2" charset="0"/>
              <a:ea typeface="Times New Roman" panose="02020603050405020304" pitchFamily="18" charset="0"/>
            </a:endParaRPr>
          </a:p>
          <a:p>
            <a:pPr marL="342900" lvl="0" indent="-342900">
              <a:lnSpc>
                <a:spcPct val="170000"/>
              </a:lnSpc>
              <a:buFont typeface="Symbol" panose="05050102010706020507" pitchFamily="18" charset="2"/>
              <a:buChar char=""/>
            </a:pPr>
            <a:endParaRPr lang="en-GB" sz="4800" dirty="0">
              <a:effectLst/>
              <a:latin typeface="Josefin Sans" pitchFamily="2" charset="0"/>
              <a:ea typeface="Times New Roman" panose="02020603050405020304" pitchFamily="18" charset="0"/>
            </a:endParaRPr>
          </a:p>
          <a:p>
            <a:pPr>
              <a:lnSpc>
                <a:spcPct val="150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42901"/>
            <a:ext cx="9523066" cy="834389"/>
          </a:xfrm>
        </p:spPr>
        <p:txBody>
          <a:bodyPr/>
          <a:lstStyle/>
          <a:p>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Let’s celebrate the learning</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[klo6]</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pic>
        <p:nvPicPr>
          <p:cNvPr id="1026" name="Picture 2">
            <a:extLst>
              <a:ext uri="{FF2B5EF4-FFF2-40B4-BE49-F238E27FC236}">
                <a16:creationId xmlns:a16="http://schemas.microsoft.com/office/drawing/2014/main" id="{1DD36A98-4AFA-68C3-9CD5-FD58108860D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5098" y="1613647"/>
            <a:ext cx="3337560"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8072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351FC7-B59D-4FF6-8206-222F4D531EDB}"/>
              </a:ext>
            </a:extLst>
          </p:cNvPr>
          <p:cNvSpPr>
            <a:spLocks noGrp="1"/>
          </p:cNvSpPr>
          <p:nvPr>
            <p:ph type="body" sz="quarter" idx="16"/>
          </p:nvPr>
        </p:nvSpPr>
        <p:spPr/>
        <p:txBody>
          <a:bodyPr/>
          <a:lstStyle/>
          <a:p>
            <a:endParaRPr lang="en-GB" dirty="0"/>
          </a:p>
        </p:txBody>
      </p:sp>
      <p:sp>
        <p:nvSpPr>
          <p:cNvPr id="3" name="Text Placeholder 2">
            <a:extLst>
              <a:ext uri="{FF2B5EF4-FFF2-40B4-BE49-F238E27FC236}">
                <a16:creationId xmlns:a16="http://schemas.microsoft.com/office/drawing/2014/main" id="{83B0F9DA-BDCC-405D-9142-98AE5BF35783}"/>
              </a:ext>
            </a:extLst>
          </p:cNvPr>
          <p:cNvSpPr>
            <a:spLocks noGrp="1"/>
          </p:cNvSpPr>
          <p:nvPr>
            <p:ph type="body" sz="quarter" idx="17"/>
          </p:nvPr>
        </p:nvSpPr>
        <p:spPr>
          <a:xfrm>
            <a:off x="618461" y="319879"/>
            <a:ext cx="10512420" cy="746922"/>
          </a:xfrm>
        </p:spPr>
        <p:txBody>
          <a:bodyPr/>
          <a:lstStyle/>
          <a:p>
            <a:pPr algn="ctr"/>
            <a:r>
              <a:rPr lang="en-GB" sz="4000" dirty="0"/>
              <a:t>Background Information &amp; Context</a:t>
            </a:r>
          </a:p>
        </p:txBody>
      </p:sp>
      <p:pic>
        <p:nvPicPr>
          <p:cNvPr id="6" name="Picture 5" descr="Timeline&#10;&#10;Description automatically generated">
            <a:extLst>
              <a:ext uri="{FF2B5EF4-FFF2-40B4-BE49-F238E27FC236}">
                <a16:creationId xmlns:a16="http://schemas.microsoft.com/office/drawing/2014/main" id="{74945168-C30C-453D-883F-FE9CB1682DC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2962" y="1066801"/>
            <a:ext cx="10723417" cy="5471322"/>
          </a:xfrm>
          <a:prstGeom prst="rect">
            <a:avLst/>
          </a:prstGeom>
        </p:spPr>
      </p:pic>
    </p:spTree>
    <p:extLst>
      <p:ext uri="{BB962C8B-B14F-4D97-AF65-F5344CB8AC3E}">
        <p14:creationId xmlns:p14="http://schemas.microsoft.com/office/powerpoint/2010/main" val="247709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1A165-2524-44F4-8F65-0B773B8EDB38}"/>
              </a:ext>
            </a:extLst>
          </p:cNvPr>
          <p:cNvSpPr>
            <a:spLocks noGrp="1"/>
          </p:cNvSpPr>
          <p:nvPr>
            <p:ph type="body" sz="quarter" idx="16"/>
          </p:nvPr>
        </p:nvSpPr>
        <p:spPr/>
        <p:txBody>
          <a:bodyPr/>
          <a:lstStyle/>
          <a:p>
            <a:endParaRPr lang="en-GB"/>
          </a:p>
        </p:txBody>
      </p:sp>
      <p:sp>
        <p:nvSpPr>
          <p:cNvPr id="3" name="Text Placeholder 2">
            <a:extLst>
              <a:ext uri="{FF2B5EF4-FFF2-40B4-BE49-F238E27FC236}">
                <a16:creationId xmlns:a16="http://schemas.microsoft.com/office/drawing/2014/main" id="{CBE9D60F-85AD-49B4-8E95-5432B4B9AB3D}"/>
              </a:ext>
            </a:extLst>
          </p:cNvPr>
          <p:cNvSpPr>
            <a:spLocks noGrp="1"/>
          </p:cNvSpPr>
          <p:nvPr>
            <p:ph type="body" sz="quarter" idx="17"/>
          </p:nvPr>
        </p:nvSpPr>
        <p:spPr/>
        <p:txBody>
          <a:bodyPr/>
          <a:lstStyle/>
          <a:p>
            <a:pPr algn="ctr"/>
            <a:r>
              <a:rPr lang="en-GB" dirty="0">
                <a:effectLst>
                  <a:outerShdw blurRad="38100" dist="38100" dir="2700000" algn="tl">
                    <a:srgbClr val="000000">
                      <a:alpha val="43137"/>
                    </a:srgbClr>
                  </a:outerShdw>
                </a:effectLst>
              </a:rPr>
              <a:t>Web of care</a:t>
            </a:r>
          </a:p>
        </p:txBody>
      </p:sp>
      <p:pic>
        <p:nvPicPr>
          <p:cNvPr id="4" name="Graphic 25">
            <a:extLst>
              <a:ext uri="{FF2B5EF4-FFF2-40B4-BE49-F238E27FC236}">
                <a16:creationId xmlns:a16="http://schemas.microsoft.com/office/drawing/2014/main" id="{6469E4D0-A8F4-4132-BC33-518CED5E34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8461" y="1508064"/>
            <a:ext cx="10512420" cy="4771789"/>
          </a:xfrm>
          <a:prstGeom prst="rect">
            <a:avLst/>
          </a:prstGeom>
        </p:spPr>
      </p:pic>
    </p:spTree>
    <p:extLst>
      <p:ext uri="{BB962C8B-B14F-4D97-AF65-F5344CB8AC3E}">
        <p14:creationId xmlns:p14="http://schemas.microsoft.com/office/powerpoint/2010/main" val="152000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8E0BF2-E52C-0CAA-1ECD-3AD7D147CC55}"/>
              </a:ext>
            </a:extLst>
          </p:cNvPr>
          <p:cNvSpPr>
            <a:spLocks noGrp="1"/>
          </p:cNvSpPr>
          <p:nvPr>
            <p:ph type="body" sz="quarter" idx="17"/>
          </p:nvPr>
        </p:nvSpPr>
        <p:spPr>
          <a:xfrm>
            <a:off x="315186" y="386370"/>
            <a:ext cx="3540815" cy="1982349"/>
          </a:xfrm>
        </p:spPr>
        <p:txBody>
          <a:bodyPr/>
          <a:lstStyle/>
          <a:p>
            <a:r>
              <a:rPr lang="en-GB" dirty="0"/>
              <a:t>Web of care Template </a:t>
            </a:r>
          </a:p>
          <a:p>
            <a:endParaRPr lang="en-US" dirty="0"/>
          </a:p>
        </p:txBody>
      </p:sp>
      <p:grpSp>
        <p:nvGrpSpPr>
          <p:cNvPr id="210" name="Group 209">
            <a:extLst>
              <a:ext uri="{FF2B5EF4-FFF2-40B4-BE49-F238E27FC236}">
                <a16:creationId xmlns:a16="http://schemas.microsoft.com/office/drawing/2014/main" id="{D4A56099-0E0C-5A30-CE42-60DE5ACD21C1}"/>
              </a:ext>
            </a:extLst>
          </p:cNvPr>
          <p:cNvGrpSpPr/>
          <p:nvPr/>
        </p:nvGrpSpPr>
        <p:grpSpPr>
          <a:xfrm>
            <a:off x="2541998" y="363555"/>
            <a:ext cx="8590460" cy="6130890"/>
            <a:chOff x="-17781631" y="-3630839"/>
            <a:chExt cx="5918282" cy="5331891"/>
          </a:xfrm>
        </p:grpSpPr>
        <p:sp>
          <p:nvSpPr>
            <p:cNvPr id="211" name="Freeform 210">
              <a:extLst>
                <a:ext uri="{FF2B5EF4-FFF2-40B4-BE49-F238E27FC236}">
                  <a16:creationId xmlns:a16="http://schemas.microsoft.com/office/drawing/2014/main" id="{07A11543-9551-23B9-3916-701B4DEEDE02}"/>
                </a:ext>
              </a:extLst>
            </p:cNvPr>
            <p:cNvSpPr/>
            <p:nvPr/>
          </p:nvSpPr>
          <p:spPr>
            <a:xfrm>
              <a:off x="-13628479" y="-1648891"/>
              <a:ext cx="200907" cy="182867"/>
            </a:xfrm>
            <a:custGeom>
              <a:avLst/>
              <a:gdLst>
                <a:gd name="connsiteX0" fmla="*/ 8037 w 200907"/>
                <a:gd name="connsiteY0" fmla="*/ 25491 h 182867"/>
                <a:gd name="connsiteX1" fmla="*/ 83660 w 200907"/>
                <a:gd name="connsiteY1" fmla="*/ 31901 h 182867"/>
                <a:gd name="connsiteX2" fmla="*/ 137494 w 200907"/>
                <a:gd name="connsiteY2" fmla="*/ 38310 h 182867"/>
                <a:gd name="connsiteX3" fmla="*/ 161847 w 200907"/>
                <a:gd name="connsiteY3" fmla="*/ 39592 h 182867"/>
                <a:gd name="connsiteX4" fmla="*/ 149029 w 200907"/>
                <a:gd name="connsiteY4" fmla="*/ 74204 h 182867"/>
                <a:gd name="connsiteX5" fmla="*/ 134930 w 200907"/>
                <a:gd name="connsiteY5" fmla="*/ 108816 h 182867"/>
                <a:gd name="connsiteX6" fmla="*/ 120831 w 200907"/>
                <a:gd name="connsiteY6" fmla="*/ 175476 h 182867"/>
                <a:gd name="connsiteX7" fmla="*/ 136212 w 200907"/>
                <a:gd name="connsiteY7" fmla="*/ 181885 h 182867"/>
                <a:gd name="connsiteX8" fmla="*/ 178510 w 200907"/>
                <a:gd name="connsiteY8" fmla="*/ 102406 h 182867"/>
                <a:gd name="connsiteX9" fmla="*/ 197736 w 200907"/>
                <a:gd name="connsiteY9" fmla="*/ 24210 h 182867"/>
                <a:gd name="connsiteX10" fmla="*/ 129803 w 200907"/>
                <a:gd name="connsiteY10" fmla="*/ 3699 h 182867"/>
                <a:gd name="connsiteX11" fmla="*/ 9319 w 200907"/>
                <a:gd name="connsiteY11" fmla="*/ 4981 h 182867"/>
                <a:gd name="connsiteX12" fmla="*/ 8037 w 200907"/>
                <a:gd name="connsiteY12" fmla="*/ 25491 h 182867"/>
                <a:gd name="connsiteX13" fmla="*/ 8037 w 200907"/>
                <a:gd name="connsiteY13" fmla="*/ 25491 h 18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0907" h="182867">
                  <a:moveTo>
                    <a:pt x="8037" y="25491"/>
                  </a:moveTo>
                  <a:cubicBezTo>
                    <a:pt x="32391" y="29337"/>
                    <a:pt x="58025" y="29337"/>
                    <a:pt x="83660" y="31901"/>
                  </a:cubicBezTo>
                  <a:cubicBezTo>
                    <a:pt x="101605" y="33183"/>
                    <a:pt x="119549" y="35747"/>
                    <a:pt x="137494" y="38310"/>
                  </a:cubicBezTo>
                  <a:cubicBezTo>
                    <a:pt x="142621" y="39592"/>
                    <a:pt x="166974" y="47284"/>
                    <a:pt x="161847" y="39592"/>
                  </a:cubicBezTo>
                  <a:cubicBezTo>
                    <a:pt x="163129" y="42156"/>
                    <a:pt x="150311" y="71640"/>
                    <a:pt x="149029" y="74204"/>
                  </a:cubicBezTo>
                  <a:cubicBezTo>
                    <a:pt x="145184" y="85741"/>
                    <a:pt x="140057" y="97279"/>
                    <a:pt x="134930" y="108816"/>
                  </a:cubicBezTo>
                  <a:cubicBezTo>
                    <a:pt x="127240" y="130608"/>
                    <a:pt x="111859" y="152401"/>
                    <a:pt x="120831" y="175476"/>
                  </a:cubicBezTo>
                  <a:cubicBezTo>
                    <a:pt x="123395" y="181885"/>
                    <a:pt x="129803" y="184449"/>
                    <a:pt x="136212" y="181885"/>
                  </a:cubicBezTo>
                  <a:cubicBezTo>
                    <a:pt x="163129" y="169066"/>
                    <a:pt x="168256" y="128044"/>
                    <a:pt x="178510" y="102406"/>
                  </a:cubicBezTo>
                  <a:cubicBezTo>
                    <a:pt x="186200" y="83177"/>
                    <a:pt x="209272" y="46002"/>
                    <a:pt x="197736" y="24210"/>
                  </a:cubicBezTo>
                  <a:cubicBezTo>
                    <a:pt x="186200" y="3699"/>
                    <a:pt x="149029" y="6262"/>
                    <a:pt x="129803" y="3699"/>
                  </a:cubicBezTo>
                  <a:cubicBezTo>
                    <a:pt x="90069" y="-147"/>
                    <a:pt x="47772" y="-2711"/>
                    <a:pt x="9319" y="4981"/>
                  </a:cubicBezTo>
                  <a:cubicBezTo>
                    <a:pt x="-2216" y="6262"/>
                    <a:pt x="-3498" y="24210"/>
                    <a:pt x="8037" y="25491"/>
                  </a:cubicBezTo>
                  <a:lnTo>
                    <a:pt x="8037" y="25491"/>
                  </a:lnTo>
                  <a:close/>
                </a:path>
              </a:pathLst>
            </a:custGeom>
            <a:solidFill>
              <a:srgbClr val="313031"/>
            </a:solidFill>
            <a:ln w="12815" cap="flat">
              <a:noFill/>
              <a:prstDash val="solid"/>
              <a:miter/>
            </a:ln>
          </p:spPr>
          <p:txBody>
            <a:bodyPr rtlCol="0" anchor="ctr"/>
            <a:lstStyle/>
            <a:p>
              <a:endParaRPr lang="en-US"/>
            </a:p>
          </p:txBody>
        </p:sp>
        <p:sp>
          <p:nvSpPr>
            <p:cNvPr id="212" name="Freeform 211">
              <a:extLst>
                <a:ext uri="{FF2B5EF4-FFF2-40B4-BE49-F238E27FC236}">
                  <a16:creationId xmlns:a16="http://schemas.microsoft.com/office/drawing/2014/main" id="{A4D36AE8-7396-DE42-0926-2CDB1A250B9B}"/>
                </a:ext>
              </a:extLst>
            </p:cNvPr>
            <p:cNvSpPr/>
            <p:nvPr/>
          </p:nvSpPr>
          <p:spPr>
            <a:xfrm>
              <a:off x="-13732812" y="-1574811"/>
              <a:ext cx="194566" cy="168519"/>
            </a:xfrm>
            <a:custGeom>
              <a:avLst/>
              <a:gdLst>
                <a:gd name="connsiteX0" fmla="*/ 187994 w 194566"/>
                <a:gd name="connsiteY0" fmla="*/ 124 h 168519"/>
                <a:gd name="connsiteX1" fmla="*/ 3423 w 194566"/>
                <a:gd name="connsiteY1" fmla="*/ 143698 h 168519"/>
                <a:gd name="connsiteX2" fmla="*/ 34184 w 194566"/>
                <a:gd name="connsiteY2" fmla="*/ 147544 h 168519"/>
                <a:gd name="connsiteX3" fmla="*/ 32903 w 194566"/>
                <a:gd name="connsiteY3" fmla="*/ 141135 h 168519"/>
                <a:gd name="connsiteX4" fmla="*/ 27776 w 194566"/>
                <a:gd name="connsiteY4" fmla="*/ 136007 h 168519"/>
                <a:gd name="connsiteX5" fmla="*/ 22649 w 194566"/>
                <a:gd name="connsiteY5" fmla="*/ 134725 h 168519"/>
                <a:gd name="connsiteX6" fmla="*/ 32903 w 194566"/>
                <a:gd name="connsiteY6" fmla="*/ 160364 h 168519"/>
                <a:gd name="connsiteX7" fmla="*/ 108526 w 194566"/>
                <a:gd name="connsiteY7" fmla="*/ 77039 h 168519"/>
                <a:gd name="connsiteX8" fmla="*/ 191839 w 194566"/>
                <a:gd name="connsiteY8" fmla="*/ 12943 h 168519"/>
                <a:gd name="connsiteX9" fmla="*/ 187994 w 194566"/>
                <a:gd name="connsiteY9" fmla="*/ 124 h 168519"/>
                <a:gd name="connsiteX10" fmla="*/ 187994 w 194566"/>
                <a:gd name="connsiteY10" fmla="*/ 124 h 168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566" h="168519">
                  <a:moveTo>
                    <a:pt x="187994" y="124"/>
                  </a:moveTo>
                  <a:cubicBezTo>
                    <a:pt x="113653" y="5251"/>
                    <a:pt x="43157" y="86012"/>
                    <a:pt x="3423" y="143698"/>
                  </a:cubicBezTo>
                  <a:cubicBezTo>
                    <a:pt x="-14522" y="170619"/>
                    <a:pt x="44439" y="180874"/>
                    <a:pt x="34184" y="147544"/>
                  </a:cubicBezTo>
                  <a:cubicBezTo>
                    <a:pt x="34184" y="144980"/>
                    <a:pt x="32903" y="143698"/>
                    <a:pt x="32903" y="141135"/>
                  </a:cubicBezTo>
                  <a:cubicBezTo>
                    <a:pt x="32903" y="138571"/>
                    <a:pt x="30339" y="137289"/>
                    <a:pt x="27776" y="136007"/>
                  </a:cubicBezTo>
                  <a:cubicBezTo>
                    <a:pt x="26494" y="136007"/>
                    <a:pt x="23931" y="134725"/>
                    <a:pt x="22649" y="134725"/>
                  </a:cubicBezTo>
                  <a:cubicBezTo>
                    <a:pt x="26494" y="143698"/>
                    <a:pt x="29057" y="151390"/>
                    <a:pt x="32903" y="160364"/>
                  </a:cubicBezTo>
                  <a:cubicBezTo>
                    <a:pt x="54692" y="129598"/>
                    <a:pt x="80327" y="101395"/>
                    <a:pt x="108526" y="77039"/>
                  </a:cubicBezTo>
                  <a:cubicBezTo>
                    <a:pt x="135443" y="53964"/>
                    <a:pt x="168768" y="38581"/>
                    <a:pt x="191839" y="12943"/>
                  </a:cubicBezTo>
                  <a:cubicBezTo>
                    <a:pt x="196966" y="7815"/>
                    <a:pt x="194402" y="-1158"/>
                    <a:pt x="187994" y="124"/>
                  </a:cubicBezTo>
                  <a:lnTo>
                    <a:pt x="187994" y="124"/>
                  </a:lnTo>
                  <a:close/>
                </a:path>
              </a:pathLst>
            </a:custGeom>
            <a:solidFill>
              <a:srgbClr val="313031"/>
            </a:solidFill>
            <a:ln w="12815" cap="flat">
              <a:noFill/>
              <a:prstDash val="solid"/>
              <a:miter/>
            </a:ln>
          </p:spPr>
          <p:txBody>
            <a:bodyPr rtlCol="0" anchor="ctr"/>
            <a:lstStyle/>
            <a:p>
              <a:endParaRPr lang="en-US"/>
            </a:p>
          </p:txBody>
        </p:sp>
        <p:sp>
          <p:nvSpPr>
            <p:cNvPr id="213" name="Freeform 212">
              <a:extLst>
                <a:ext uri="{FF2B5EF4-FFF2-40B4-BE49-F238E27FC236}">
                  <a16:creationId xmlns:a16="http://schemas.microsoft.com/office/drawing/2014/main" id="{FC61AB8E-64C9-01EB-E38F-8A1194889A11}"/>
                </a:ext>
              </a:extLst>
            </p:cNvPr>
            <p:cNvSpPr/>
            <p:nvPr/>
          </p:nvSpPr>
          <p:spPr>
            <a:xfrm>
              <a:off x="-17781631" y="-2450871"/>
              <a:ext cx="1711166" cy="1020102"/>
            </a:xfrm>
            <a:custGeom>
              <a:avLst/>
              <a:gdLst>
                <a:gd name="connsiteX0" fmla="*/ 1570783 w 1711166"/>
                <a:gd name="connsiteY0" fmla="*/ 231380 h 1020102"/>
                <a:gd name="connsiteX1" fmla="*/ 1120890 w 1711166"/>
                <a:gd name="connsiteY1" fmla="*/ 22427 h 1020102"/>
                <a:gd name="connsiteX2" fmla="*/ 819680 w 1711166"/>
                <a:gd name="connsiteY2" fmla="*/ 4481 h 1020102"/>
                <a:gd name="connsiteX3" fmla="*/ 668434 w 1711166"/>
                <a:gd name="connsiteY3" fmla="*/ 18582 h 1020102"/>
                <a:gd name="connsiteX4" fmla="*/ 614601 w 1711166"/>
                <a:gd name="connsiteY4" fmla="*/ 21145 h 1020102"/>
                <a:gd name="connsiteX5" fmla="*/ 373633 w 1711166"/>
                <a:gd name="connsiteY5" fmla="*/ 66013 h 1020102"/>
                <a:gd name="connsiteX6" fmla="*/ 51915 w 1711166"/>
                <a:gd name="connsiteY6" fmla="*/ 322396 h 1020102"/>
                <a:gd name="connsiteX7" fmla="*/ 63450 w 1711166"/>
                <a:gd name="connsiteY7" fmla="*/ 721072 h 1020102"/>
                <a:gd name="connsiteX8" fmla="*/ 460791 w 1711166"/>
                <a:gd name="connsiteY8" fmla="*/ 959509 h 1020102"/>
                <a:gd name="connsiteX9" fmla="*/ 986307 w 1711166"/>
                <a:gd name="connsiteY9" fmla="*/ 1018477 h 1020102"/>
                <a:gd name="connsiteX10" fmla="*/ 1440045 w 1711166"/>
                <a:gd name="connsiteY10" fmla="*/ 923615 h 1020102"/>
                <a:gd name="connsiteX11" fmla="*/ 1706648 w 1711166"/>
                <a:gd name="connsiteY11" fmla="*/ 590317 h 1020102"/>
                <a:gd name="connsiteX12" fmla="*/ 1570783 w 1711166"/>
                <a:gd name="connsiteY12" fmla="*/ 231380 h 10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1166" h="1020102">
                  <a:moveTo>
                    <a:pt x="1570783" y="231380"/>
                  </a:moveTo>
                  <a:cubicBezTo>
                    <a:pt x="1449017" y="127545"/>
                    <a:pt x="1274700" y="60885"/>
                    <a:pt x="1120890" y="22427"/>
                  </a:cubicBezTo>
                  <a:cubicBezTo>
                    <a:pt x="1019632" y="-3211"/>
                    <a:pt x="923501" y="-3211"/>
                    <a:pt x="819680" y="4481"/>
                  </a:cubicBezTo>
                  <a:cubicBezTo>
                    <a:pt x="772255" y="8326"/>
                    <a:pt x="719704" y="10890"/>
                    <a:pt x="668434" y="18582"/>
                  </a:cubicBezTo>
                  <a:cubicBezTo>
                    <a:pt x="650490" y="19863"/>
                    <a:pt x="632545" y="21145"/>
                    <a:pt x="614601" y="21145"/>
                  </a:cubicBezTo>
                  <a:cubicBezTo>
                    <a:pt x="532569" y="26273"/>
                    <a:pt x="450537" y="39092"/>
                    <a:pt x="373633" y="66013"/>
                  </a:cubicBezTo>
                  <a:cubicBezTo>
                    <a:pt x="241613" y="112162"/>
                    <a:pt x="118565" y="195486"/>
                    <a:pt x="51915" y="322396"/>
                  </a:cubicBezTo>
                  <a:cubicBezTo>
                    <a:pt x="-12173" y="444178"/>
                    <a:pt x="-26272" y="608264"/>
                    <a:pt x="63450" y="721072"/>
                  </a:cubicBezTo>
                  <a:cubicBezTo>
                    <a:pt x="154454" y="837727"/>
                    <a:pt x="324926" y="910796"/>
                    <a:pt x="460791" y="959509"/>
                  </a:cubicBezTo>
                  <a:cubicBezTo>
                    <a:pt x="627418" y="1019759"/>
                    <a:pt x="810708" y="1023605"/>
                    <a:pt x="986307" y="1018477"/>
                  </a:cubicBezTo>
                  <a:cubicBezTo>
                    <a:pt x="1141398" y="1014631"/>
                    <a:pt x="1299053" y="996684"/>
                    <a:pt x="1440045" y="923615"/>
                  </a:cubicBezTo>
                  <a:cubicBezTo>
                    <a:pt x="1568219" y="856956"/>
                    <a:pt x="1682295" y="736455"/>
                    <a:pt x="1706648" y="590317"/>
                  </a:cubicBezTo>
                  <a:cubicBezTo>
                    <a:pt x="1727156" y="454434"/>
                    <a:pt x="1677168" y="321114"/>
                    <a:pt x="1570783" y="231380"/>
                  </a:cubicBezTo>
                  <a:close/>
                </a:path>
              </a:pathLst>
            </a:custGeom>
            <a:solidFill>
              <a:srgbClr val="F2BCB7"/>
            </a:solidFill>
            <a:ln w="12815" cap="flat">
              <a:noFill/>
              <a:prstDash val="solid"/>
              <a:miter/>
            </a:ln>
          </p:spPr>
          <p:txBody>
            <a:bodyPr rtlCol="0" anchor="ctr"/>
            <a:lstStyle/>
            <a:p>
              <a:endParaRPr lang="en-US"/>
            </a:p>
          </p:txBody>
        </p:sp>
        <p:sp>
          <p:nvSpPr>
            <p:cNvPr id="214" name="Freeform 213">
              <a:extLst>
                <a:ext uri="{FF2B5EF4-FFF2-40B4-BE49-F238E27FC236}">
                  <a16:creationId xmlns:a16="http://schemas.microsoft.com/office/drawing/2014/main" id="{D312EB27-283F-FFDD-D9FB-2A8854748E1A}"/>
                </a:ext>
              </a:extLst>
            </p:cNvPr>
            <p:cNvSpPr/>
            <p:nvPr/>
          </p:nvSpPr>
          <p:spPr>
            <a:xfrm>
              <a:off x="-13461382" y="-2587588"/>
              <a:ext cx="1549225" cy="1046331"/>
            </a:xfrm>
            <a:custGeom>
              <a:avLst/>
              <a:gdLst>
                <a:gd name="connsiteX0" fmla="*/ 1545662 w 1549225"/>
                <a:gd name="connsiteY0" fmla="*/ 462958 h 1046331"/>
                <a:gd name="connsiteX1" fmla="*/ 1463630 w 1549225"/>
                <a:gd name="connsiteY1" fmla="*/ 277080 h 1046331"/>
                <a:gd name="connsiteX2" fmla="*/ 1320075 w 1549225"/>
                <a:gd name="connsiteY2" fmla="*/ 123250 h 1046331"/>
                <a:gd name="connsiteX3" fmla="*/ 1066289 w 1549225"/>
                <a:gd name="connsiteY3" fmla="*/ 46335 h 1046331"/>
                <a:gd name="connsiteX4" fmla="*/ 793278 w 1549225"/>
                <a:gd name="connsiteY4" fmla="*/ 186 h 1046331"/>
                <a:gd name="connsiteX5" fmla="*/ 531801 w 1549225"/>
                <a:gd name="connsiteY5" fmla="*/ 68128 h 1046331"/>
                <a:gd name="connsiteX6" fmla="*/ 320314 w 1549225"/>
                <a:gd name="connsiteY6" fmla="*/ 160426 h 1046331"/>
                <a:gd name="connsiteX7" fmla="*/ 35766 w 1549225"/>
                <a:gd name="connsiteY7" fmla="*/ 445011 h 1046331"/>
                <a:gd name="connsiteX8" fmla="*/ 454897 w 1549225"/>
                <a:gd name="connsiteY8" fmla="*/ 1023156 h 1046331"/>
                <a:gd name="connsiteX9" fmla="*/ 1336738 w 1549225"/>
                <a:gd name="connsiteY9" fmla="*/ 816767 h 1046331"/>
                <a:gd name="connsiteX10" fmla="*/ 1545662 w 1549225"/>
                <a:gd name="connsiteY10" fmla="*/ 462958 h 10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9225" h="1046331">
                  <a:moveTo>
                    <a:pt x="1545662" y="462958"/>
                  </a:moveTo>
                  <a:cubicBezTo>
                    <a:pt x="1534126" y="396298"/>
                    <a:pt x="1502083" y="334767"/>
                    <a:pt x="1463630" y="277080"/>
                  </a:cubicBezTo>
                  <a:cubicBezTo>
                    <a:pt x="1425178" y="221958"/>
                    <a:pt x="1381598" y="156580"/>
                    <a:pt x="1320075" y="123250"/>
                  </a:cubicBezTo>
                  <a:cubicBezTo>
                    <a:pt x="1245734" y="83511"/>
                    <a:pt x="1148321" y="69410"/>
                    <a:pt x="1066289" y="46335"/>
                  </a:cubicBezTo>
                  <a:cubicBezTo>
                    <a:pt x="976567" y="21979"/>
                    <a:pt x="888127" y="-2378"/>
                    <a:pt x="793278" y="186"/>
                  </a:cubicBezTo>
                  <a:cubicBezTo>
                    <a:pt x="700992" y="4032"/>
                    <a:pt x="612552" y="29670"/>
                    <a:pt x="531801" y="68128"/>
                  </a:cubicBezTo>
                  <a:cubicBezTo>
                    <a:pt x="457460" y="86075"/>
                    <a:pt x="385683" y="115559"/>
                    <a:pt x="320314" y="160426"/>
                  </a:cubicBezTo>
                  <a:cubicBezTo>
                    <a:pt x="210084" y="234777"/>
                    <a:pt x="94727" y="327075"/>
                    <a:pt x="35766" y="445011"/>
                  </a:cubicBezTo>
                  <a:cubicBezTo>
                    <a:pt x="-102662" y="727033"/>
                    <a:pt x="187012" y="960342"/>
                    <a:pt x="454897" y="1023156"/>
                  </a:cubicBezTo>
                  <a:cubicBezTo>
                    <a:pt x="772770" y="1097507"/>
                    <a:pt x="1076543" y="983416"/>
                    <a:pt x="1336738" y="816767"/>
                  </a:cubicBezTo>
                  <a:cubicBezTo>
                    <a:pt x="1466194" y="734725"/>
                    <a:pt x="1570015" y="616788"/>
                    <a:pt x="1545662" y="462958"/>
                  </a:cubicBezTo>
                  <a:close/>
                </a:path>
              </a:pathLst>
            </a:custGeom>
            <a:solidFill>
              <a:srgbClr val="50A9BA"/>
            </a:solidFill>
            <a:ln w="12815" cap="flat">
              <a:noFill/>
              <a:prstDash val="solid"/>
              <a:miter/>
            </a:ln>
          </p:spPr>
          <p:txBody>
            <a:bodyPr rtlCol="0" anchor="ctr"/>
            <a:lstStyle/>
            <a:p>
              <a:endParaRPr lang="en-US"/>
            </a:p>
          </p:txBody>
        </p:sp>
        <p:sp>
          <p:nvSpPr>
            <p:cNvPr id="215" name="Freeform 214">
              <a:extLst>
                <a:ext uri="{FF2B5EF4-FFF2-40B4-BE49-F238E27FC236}">
                  <a16:creationId xmlns:a16="http://schemas.microsoft.com/office/drawing/2014/main" id="{DCAEB89E-D96C-8315-03EE-BB6C3F884965}"/>
                </a:ext>
              </a:extLst>
            </p:cNvPr>
            <p:cNvSpPr/>
            <p:nvPr/>
          </p:nvSpPr>
          <p:spPr>
            <a:xfrm>
              <a:off x="-13399122" y="-369121"/>
              <a:ext cx="1466623" cy="985297"/>
            </a:xfrm>
            <a:custGeom>
              <a:avLst/>
              <a:gdLst>
                <a:gd name="connsiteX0" fmla="*/ 1280886 w 1466623"/>
                <a:gd name="connsiteY0" fmla="*/ 187877 h 985297"/>
                <a:gd name="connsiteX1" fmla="*/ 877136 w 1466623"/>
                <a:gd name="connsiteY1" fmla="*/ 7127 h 985297"/>
                <a:gd name="connsiteX2" fmla="*/ 570799 w 1466623"/>
                <a:gd name="connsiteY2" fmla="*/ 23792 h 985297"/>
                <a:gd name="connsiteX3" fmla="*/ 392636 w 1466623"/>
                <a:gd name="connsiteY3" fmla="*/ 46866 h 985297"/>
                <a:gd name="connsiteX4" fmla="*/ 61946 w 1466623"/>
                <a:gd name="connsiteY4" fmla="*/ 255819 h 985297"/>
                <a:gd name="connsiteX5" fmla="*/ 343930 w 1466623"/>
                <a:gd name="connsiteY5" fmla="*/ 912160 h 985297"/>
                <a:gd name="connsiteX6" fmla="*/ 788696 w 1466623"/>
                <a:gd name="connsiteY6" fmla="*/ 985230 h 985297"/>
                <a:gd name="connsiteX7" fmla="*/ 1220643 w 1466623"/>
                <a:gd name="connsiteY7" fmla="*/ 878831 h 985297"/>
                <a:gd name="connsiteX8" fmla="*/ 1465457 w 1466623"/>
                <a:gd name="connsiteY8" fmla="*/ 557070 h 985297"/>
                <a:gd name="connsiteX9" fmla="*/ 1280886 w 1466623"/>
                <a:gd name="connsiteY9" fmla="*/ 187877 h 985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623" h="985297">
                  <a:moveTo>
                    <a:pt x="1280886" y="187877"/>
                  </a:moveTo>
                  <a:cubicBezTo>
                    <a:pt x="1166810" y="89170"/>
                    <a:pt x="1027100" y="26356"/>
                    <a:pt x="877136" y="7127"/>
                  </a:cubicBezTo>
                  <a:cubicBezTo>
                    <a:pt x="781005" y="-5692"/>
                    <a:pt x="672057" y="-1846"/>
                    <a:pt x="570799" y="23792"/>
                  </a:cubicBezTo>
                  <a:cubicBezTo>
                    <a:pt x="509275" y="26356"/>
                    <a:pt x="449033" y="35329"/>
                    <a:pt x="392636" y="46866"/>
                  </a:cubicBezTo>
                  <a:cubicBezTo>
                    <a:pt x="261898" y="73787"/>
                    <a:pt x="136287" y="141728"/>
                    <a:pt x="61946" y="255819"/>
                  </a:cubicBezTo>
                  <a:cubicBezTo>
                    <a:pt x="-107245" y="513484"/>
                    <a:pt x="97835" y="810889"/>
                    <a:pt x="343930" y="912160"/>
                  </a:cubicBezTo>
                  <a:cubicBezTo>
                    <a:pt x="482358" y="969847"/>
                    <a:pt x="640013" y="986512"/>
                    <a:pt x="788696" y="985230"/>
                  </a:cubicBezTo>
                  <a:cubicBezTo>
                    <a:pt x="937378" y="983948"/>
                    <a:pt x="1091187" y="955746"/>
                    <a:pt x="1220643" y="878831"/>
                  </a:cubicBezTo>
                  <a:cubicBezTo>
                    <a:pt x="1334719" y="812171"/>
                    <a:pt x="1453921" y="695516"/>
                    <a:pt x="1465457" y="557070"/>
                  </a:cubicBezTo>
                  <a:cubicBezTo>
                    <a:pt x="1478274" y="414777"/>
                    <a:pt x="1383425" y="276330"/>
                    <a:pt x="1280886" y="187877"/>
                  </a:cubicBezTo>
                  <a:close/>
                </a:path>
              </a:pathLst>
            </a:custGeom>
            <a:solidFill>
              <a:srgbClr val="F2BCB7"/>
            </a:solidFill>
            <a:ln w="12815" cap="flat">
              <a:noFill/>
              <a:prstDash val="solid"/>
              <a:miter/>
            </a:ln>
          </p:spPr>
          <p:txBody>
            <a:bodyPr rtlCol="0" anchor="ctr"/>
            <a:lstStyle/>
            <a:p>
              <a:endParaRPr lang="en-US"/>
            </a:p>
          </p:txBody>
        </p:sp>
        <p:sp>
          <p:nvSpPr>
            <p:cNvPr id="216" name="Freeform 215">
              <a:extLst>
                <a:ext uri="{FF2B5EF4-FFF2-40B4-BE49-F238E27FC236}">
                  <a16:creationId xmlns:a16="http://schemas.microsoft.com/office/drawing/2014/main" id="{7A91B73C-BF3B-5465-6590-5ECA92FC7071}"/>
                </a:ext>
              </a:extLst>
            </p:cNvPr>
            <p:cNvSpPr/>
            <p:nvPr/>
          </p:nvSpPr>
          <p:spPr>
            <a:xfrm>
              <a:off x="-15663035" y="682672"/>
              <a:ext cx="1793971" cy="1018380"/>
            </a:xfrm>
            <a:custGeom>
              <a:avLst/>
              <a:gdLst>
                <a:gd name="connsiteX0" fmla="*/ 1620899 w 1793971"/>
                <a:gd name="connsiteY0" fmla="*/ 155208 h 1018380"/>
                <a:gd name="connsiteX1" fmla="*/ 1104356 w 1793971"/>
                <a:gd name="connsiteY1" fmla="*/ 1378 h 1018380"/>
                <a:gd name="connsiteX2" fmla="*/ 728805 w 1793971"/>
                <a:gd name="connsiteY2" fmla="*/ 50091 h 1018380"/>
                <a:gd name="connsiteX3" fmla="*/ 628829 w 1793971"/>
                <a:gd name="connsiteY3" fmla="*/ 61628 h 1018380"/>
                <a:gd name="connsiteX4" fmla="*/ 355817 w 1793971"/>
                <a:gd name="connsiteY4" fmla="*/ 116750 h 1018380"/>
                <a:gd name="connsiteX5" fmla="*/ 35381 w 1793971"/>
                <a:gd name="connsiteY5" fmla="*/ 373134 h 1018380"/>
                <a:gd name="connsiteX6" fmla="*/ 102031 w 1793971"/>
                <a:gd name="connsiteY6" fmla="*/ 755145 h 1018380"/>
                <a:gd name="connsiteX7" fmla="*/ 504499 w 1793971"/>
                <a:gd name="connsiteY7" fmla="*/ 949996 h 1018380"/>
                <a:gd name="connsiteX8" fmla="*/ 1031297 w 1793971"/>
                <a:gd name="connsiteY8" fmla="*/ 1016656 h 1018380"/>
                <a:gd name="connsiteX9" fmla="*/ 1509387 w 1793971"/>
                <a:gd name="connsiteY9" fmla="*/ 883337 h 1018380"/>
                <a:gd name="connsiteX10" fmla="*/ 1790090 w 1793971"/>
                <a:gd name="connsiteY10" fmla="*/ 548757 h 1018380"/>
                <a:gd name="connsiteX11" fmla="*/ 1620899 w 1793971"/>
                <a:gd name="connsiteY11" fmla="*/ 155208 h 1018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3971" h="1018380">
                  <a:moveTo>
                    <a:pt x="1620899" y="155208"/>
                  </a:moveTo>
                  <a:cubicBezTo>
                    <a:pt x="1470935" y="33426"/>
                    <a:pt x="1291491" y="10351"/>
                    <a:pt x="1104356" y="1378"/>
                  </a:cubicBezTo>
                  <a:cubicBezTo>
                    <a:pt x="988999" y="-3750"/>
                    <a:pt x="848007" y="3942"/>
                    <a:pt x="728805" y="50091"/>
                  </a:cubicBezTo>
                  <a:cubicBezTo>
                    <a:pt x="695479" y="53936"/>
                    <a:pt x="662154" y="57782"/>
                    <a:pt x="628829" y="61628"/>
                  </a:cubicBezTo>
                  <a:cubicBezTo>
                    <a:pt x="536543" y="73165"/>
                    <a:pt x="444257" y="87266"/>
                    <a:pt x="355817" y="116750"/>
                  </a:cubicBezTo>
                  <a:cubicBezTo>
                    <a:pt x="225079" y="161617"/>
                    <a:pt x="100749" y="246224"/>
                    <a:pt x="35381" y="373134"/>
                  </a:cubicBezTo>
                  <a:cubicBezTo>
                    <a:pt x="-29989" y="501325"/>
                    <a:pt x="-3072" y="656438"/>
                    <a:pt x="102031" y="755145"/>
                  </a:cubicBezTo>
                  <a:cubicBezTo>
                    <a:pt x="214825" y="860262"/>
                    <a:pt x="357098" y="915384"/>
                    <a:pt x="504499" y="949996"/>
                  </a:cubicBezTo>
                  <a:cubicBezTo>
                    <a:pt x="673690" y="989736"/>
                    <a:pt x="856979" y="1026911"/>
                    <a:pt x="1031297" y="1016656"/>
                  </a:cubicBezTo>
                  <a:cubicBezTo>
                    <a:pt x="1196642" y="1006401"/>
                    <a:pt x="1358142" y="952560"/>
                    <a:pt x="1509387" y="883337"/>
                  </a:cubicBezTo>
                  <a:cubicBezTo>
                    <a:pt x="1650379" y="819241"/>
                    <a:pt x="1769582" y="708996"/>
                    <a:pt x="1790090" y="548757"/>
                  </a:cubicBezTo>
                  <a:cubicBezTo>
                    <a:pt x="1811879" y="392362"/>
                    <a:pt x="1740101" y="251352"/>
                    <a:pt x="1620899" y="155208"/>
                  </a:cubicBezTo>
                  <a:close/>
                </a:path>
              </a:pathLst>
            </a:custGeom>
            <a:solidFill>
              <a:srgbClr val="FFC654"/>
            </a:solidFill>
            <a:ln w="12815" cap="flat">
              <a:noFill/>
              <a:prstDash val="solid"/>
              <a:miter/>
            </a:ln>
          </p:spPr>
          <p:txBody>
            <a:bodyPr rtlCol="0" anchor="ctr"/>
            <a:lstStyle/>
            <a:p>
              <a:endParaRPr lang="en-US"/>
            </a:p>
          </p:txBody>
        </p:sp>
        <p:sp>
          <p:nvSpPr>
            <p:cNvPr id="217" name="Freeform 216">
              <a:extLst>
                <a:ext uri="{FF2B5EF4-FFF2-40B4-BE49-F238E27FC236}">
                  <a16:creationId xmlns:a16="http://schemas.microsoft.com/office/drawing/2014/main" id="{6A417F82-07B1-0DAF-CE1E-5196C14F4481}"/>
                </a:ext>
              </a:extLst>
            </p:cNvPr>
            <p:cNvSpPr/>
            <p:nvPr/>
          </p:nvSpPr>
          <p:spPr>
            <a:xfrm>
              <a:off x="-17651654" y="-327711"/>
              <a:ext cx="1562569" cy="1046888"/>
            </a:xfrm>
            <a:custGeom>
              <a:avLst/>
              <a:gdLst>
                <a:gd name="connsiteX0" fmla="*/ 1453623 w 1562569"/>
                <a:gd name="connsiteY0" fmla="*/ 205436 h 1046888"/>
                <a:gd name="connsiteX1" fmla="*/ 1037056 w 1562569"/>
                <a:gd name="connsiteY1" fmla="*/ 18276 h 1046888"/>
                <a:gd name="connsiteX2" fmla="*/ 533330 w 1562569"/>
                <a:gd name="connsiteY2" fmla="*/ 33659 h 1046888"/>
                <a:gd name="connsiteX3" fmla="*/ 20632 w 1562569"/>
                <a:gd name="connsiteY3" fmla="*/ 404133 h 1046888"/>
                <a:gd name="connsiteX4" fmla="*/ 444890 w 1562569"/>
                <a:gd name="connsiteY4" fmla="*/ 997661 h 1046888"/>
                <a:gd name="connsiteX5" fmla="*/ 906318 w 1562569"/>
                <a:gd name="connsiteY5" fmla="*/ 1041246 h 1046888"/>
                <a:gd name="connsiteX6" fmla="*/ 1306223 w 1562569"/>
                <a:gd name="connsiteY6" fmla="*/ 887416 h 1046888"/>
                <a:gd name="connsiteX7" fmla="*/ 1554881 w 1562569"/>
                <a:gd name="connsiteY7" fmla="*/ 584884 h 1046888"/>
                <a:gd name="connsiteX8" fmla="*/ 1453623 w 1562569"/>
                <a:gd name="connsiteY8" fmla="*/ 205436 h 1046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2569" h="1046888">
                  <a:moveTo>
                    <a:pt x="1453623" y="205436"/>
                  </a:moveTo>
                  <a:cubicBezTo>
                    <a:pt x="1351084" y="70835"/>
                    <a:pt x="1197274" y="40069"/>
                    <a:pt x="1037056" y="18276"/>
                  </a:cubicBezTo>
                  <a:cubicBezTo>
                    <a:pt x="880683" y="-2234"/>
                    <a:pt x="689703" y="-15054"/>
                    <a:pt x="533330" y="33659"/>
                  </a:cubicBezTo>
                  <a:cubicBezTo>
                    <a:pt x="319279" y="64425"/>
                    <a:pt x="91128" y="209282"/>
                    <a:pt x="20632" y="404133"/>
                  </a:cubicBezTo>
                  <a:cubicBezTo>
                    <a:pt x="-80626" y="682309"/>
                    <a:pt x="211612" y="922028"/>
                    <a:pt x="444890" y="997661"/>
                  </a:cubicBezTo>
                  <a:cubicBezTo>
                    <a:pt x="587164" y="1043810"/>
                    <a:pt x="757636" y="1055347"/>
                    <a:pt x="906318" y="1041246"/>
                  </a:cubicBezTo>
                  <a:cubicBezTo>
                    <a:pt x="1048592" y="1027145"/>
                    <a:pt x="1188302" y="966895"/>
                    <a:pt x="1306223" y="887416"/>
                  </a:cubicBezTo>
                  <a:cubicBezTo>
                    <a:pt x="1416453" y="814347"/>
                    <a:pt x="1527965" y="722049"/>
                    <a:pt x="1554881" y="584884"/>
                  </a:cubicBezTo>
                  <a:cubicBezTo>
                    <a:pt x="1581798" y="450282"/>
                    <a:pt x="1535655" y="314399"/>
                    <a:pt x="1453623" y="205436"/>
                  </a:cubicBezTo>
                  <a:close/>
                </a:path>
              </a:pathLst>
            </a:custGeom>
            <a:solidFill>
              <a:srgbClr val="50A9BA"/>
            </a:solidFill>
            <a:ln w="12815" cap="flat">
              <a:noFill/>
              <a:prstDash val="solid"/>
              <a:miter/>
            </a:ln>
          </p:spPr>
          <p:txBody>
            <a:bodyPr rtlCol="0" anchor="ctr"/>
            <a:lstStyle/>
            <a:p>
              <a:endParaRPr lang="en-US"/>
            </a:p>
          </p:txBody>
        </p:sp>
        <p:sp>
          <p:nvSpPr>
            <p:cNvPr id="218" name="Freeform 217">
              <a:extLst>
                <a:ext uri="{FF2B5EF4-FFF2-40B4-BE49-F238E27FC236}">
                  <a16:creationId xmlns:a16="http://schemas.microsoft.com/office/drawing/2014/main" id="{9E0CA6E2-12A8-6D46-93D8-3B4EBFB0CCD1}"/>
                </a:ext>
              </a:extLst>
            </p:cNvPr>
            <p:cNvSpPr/>
            <p:nvPr/>
          </p:nvSpPr>
          <p:spPr>
            <a:xfrm>
              <a:off x="-15713211" y="-3574478"/>
              <a:ext cx="1677392" cy="1066187"/>
            </a:xfrm>
            <a:custGeom>
              <a:avLst/>
              <a:gdLst>
                <a:gd name="connsiteX0" fmla="*/ 1615961 w 1677392"/>
                <a:gd name="connsiteY0" fmla="*/ 312788 h 1066187"/>
                <a:gd name="connsiteX1" fmla="*/ 1431389 w 1677392"/>
                <a:gd name="connsiteY1" fmla="*/ 135883 h 1066187"/>
                <a:gd name="connsiteX2" fmla="*/ 1310905 w 1677392"/>
                <a:gd name="connsiteY2" fmla="*/ 91016 h 1066187"/>
                <a:gd name="connsiteX3" fmla="*/ 1223747 w 1677392"/>
                <a:gd name="connsiteY3" fmla="*/ 43585 h 1066187"/>
                <a:gd name="connsiteX4" fmla="*/ 943045 w 1677392"/>
                <a:gd name="connsiteY4" fmla="*/ 0 h 1066187"/>
                <a:gd name="connsiteX5" fmla="*/ 727711 w 1677392"/>
                <a:gd name="connsiteY5" fmla="*/ 43585 h 1066187"/>
                <a:gd name="connsiteX6" fmla="*/ 322680 w 1677392"/>
                <a:gd name="connsiteY6" fmla="*/ 171777 h 1066187"/>
                <a:gd name="connsiteX7" fmla="*/ 13779 w 1677392"/>
                <a:gd name="connsiteY7" fmla="*/ 507639 h 1066187"/>
                <a:gd name="connsiteX8" fmla="*/ 185533 w 1677392"/>
                <a:gd name="connsiteY8" fmla="*/ 903752 h 1066187"/>
                <a:gd name="connsiteX9" fmla="*/ 685414 w 1677392"/>
                <a:gd name="connsiteY9" fmla="*/ 1056300 h 1066187"/>
                <a:gd name="connsiteX10" fmla="*/ 1180167 w 1677392"/>
                <a:gd name="connsiteY10" fmla="*/ 1022970 h 1066187"/>
                <a:gd name="connsiteX11" fmla="*/ 1586480 w 1677392"/>
                <a:gd name="connsiteY11" fmla="*/ 748640 h 1066187"/>
                <a:gd name="connsiteX12" fmla="*/ 1615961 w 1677392"/>
                <a:gd name="connsiteY12" fmla="*/ 312788 h 106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7392" h="1066187">
                  <a:moveTo>
                    <a:pt x="1615961" y="312788"/>
                  </a:moveTo>
                  <a:cubicBezTo>
                    <a:pt x="1563409" y="251256"/>
                    <a:pt x="1495476" y="185878"/>
                    <a:pt x="1431389" y="135883"/>
                  </a:cubicBezTo>
                  <a:cubicBezTo>
                    <a:pt x="1391655" y="105117"/>
                    <a:pt x="1357048" y="102553"/>
                    <a:pt x="1310905" y="91016"/>
                  </a:cubicBezTo>
                  <a:cubicBezTo>
                    <a:pt x="1277580" y="82043"/>
                    <a:pt x="1255790" y="58968"/>
                    <a:pt x="1223747" y="43585"/>
                  </a:cubicBezTo>
                  <a:cubicBezTo>
                    <a:pt x="1142996" y="5128"/>
                    <a:pt x="1030203" y="1282"/>
                    <a:pt x="943045" y="0"/>
                  </a:cubicBezTo>
                  <a:cubicBezTo>
                    <a:pt x="867421" y="0"/>
                    <a:pt x="793080" y="10255"/>
                    <a:pt x="727711" y="43585"/>
                  </a:cubicBezTo>
                  <a:cubicBezTo>
                    <a:pt x="585437" y="61532"/>
                    <a:pt x="447009" y="101271"/>
                    <a:pt x="322680" y="171777"/>
                  </a:cubicBezTo>
                  <a:cubicBezTo>
                    <a:pt x="193223" y="246128"/>
                    <a:pt x="59922" y="360219"/>
                    <a:pt x="13779" y="507639"/>
                  </a:cubicBezTo>
                  <a:cubicBezTo>
                    <a:pt x="-34927" y="667879"/>
                    <a:pt x="50950" y="819145"/>
                    <a:pt x="185533" y="903752"/>
                  </a:cubicBezTo>
                  <a:cubicBezTo>
                    <a:pt x="330370" y="996050"/>
                    <a:pt x="517505" y="1034507"/>
                    <a:pt x="685414" y="1056300"/>
                  </a:cubicBezTo>
                  <a:cubicBezTo>
                    <a:pt x="849477" y="1076810"/>
                    <a:pt x="1019949" y="1065273"/>
                    <a:pt x="1180167" y="1022970"/>
                  </a:cubicBezTo>
                  <a:cubicBezTo>
                    <a:pt x="1345512" y="979385"/>
                    <a:pt x="1492913" y="897342"/>
                    <a:pt x="1586480" y="748640"/>
                  </a:cubicBezTo>
                  <a:cubicBezTo>
                    <a:pt x="1668512" y="620448"/>
                    <a:pt x="1727472" y="443543"/>
                    <a:pt x="1615961" y="312788"/>
                  </a:cubicBezTo>
                  <a:close/>
                </a:path>
              </a:pathLst>
            </a:custGeom>
            <a:solidFill>
              <a:srgbClr val="FFC654"/>
            </a:solidFill>
            <a:ln w="12815" cap="flat">
              <a:noFill/>
              <a:prstDash val="solid"/>
              <a:miter/>
            </a:ln>
          </p:spPr>
          <p:txBody>
            <a:bodyPr rtlCol="0" anchor="ctr"/>
            <a:lstStyle/>
            <a:p>
              <a:endParaRPr lang="en-US"/>
            </a:p>
          </p:txBody>
        </p:sp>
        <p:sp>
          <p:nvSpPr>
            <p:cNvPr id="219" name="Freeform 218">
              <a:extLst>
                <a:ext uri="{FF2B5EF4-FFF2-40B4-BE49-F238E27FC236}">
                  <a16:creationId xmlns:a16="http://schemas.microsoft.com/office/drawing/2014/main" id="{CA942E5F-D955-2AF4-62DB-9DFD5DD811F5}"/>
                </a:ext>
              </a:extLst>
            </p:cNvPr>
            <p:cNvSpPr/>
            <p:nvPr/>
          </p:nvSpPr>
          <p:spPr>
            <a:xfrm>
              <a:off x="-15691145" y="-3630839"/>
              <a:ext cx="1670127" cy="1123121"/>
            </a:xfrm>
            <a:custGeom>
              <a:avLst/>
              <a:gdLst>
                <a:gd name="connsiteX0" fmla="*/ 751788 w 1670127"/>
                <a:gd name="connsiteY0" fmla="*/ 16622 h 1123121"/>
                <a:gd name="connsiteX1" fmla="*/ 34010 w 1670127"/>
                <a:gd name="connsiteY1" fmla="*/ 402479 h 1123121"/>
                <a:gd name="connsiteX2" fmla="*/ 63491 w 1670127"/>
                <a:gd name="connsiteY2" fmla="*/ 784490 h 1123121"/>
                <a:gd name="connsiteX3" fmla="*/ 396744 w 1670127"/>
                <a:gd name="connsiteY3" fmla="*/ 1020363 h 1123121"/>
                <a:gd name="connsiteX4" fmla="*/ 892780 w 1670127"/>
                <a:gd name="connsiteY4" fmla="*/ 1121635 h 1123121"/>
                <a:gd name="connsiteX5" fmla="*/ 1369589 w 1670127"/>
                <a:gd name="connsiteY5" fmla="*/ 998571 h 1123121"/>
                <a:gd name="connsiteX6" fmla="*/ 1652854 w 1670127"/>
                <a:gd name="connsiteY6" fmla="*/ 716549 h 1123121"/>
                <a:gd name="connsiteX7" fmla="*/ 1602867 w 1670127"/>
                <a:gd name="connsiteY7" fmla="*/ 357612 h 1123121"/>
                <a:gd name="connsiteX8" fmla="*/ 1250387 w 1670127"/>
                <a:gd name="connsiteY8" fmla="*/ 80718 h 1123121"/>
                <a:gd name="connsiteX9" fmla="*/ 744097 w 1670127"/>
                <a:gd name="connsiteY9" fmla="*/ 21750 h 1123121"/>
                <a:gd name="connsiteX10" fmla="*/ 750506 w 1670127"/>
                <a:gd name="connsiteY10" fmla="*/ 46106 h 1123121"/>
                <a:gd name="connsiteX11" fmla="*/ 1160664 w 1670127"/>
                <a:gd name="connsiteY11" fmla="*/ 88410 h 1123121"/>
                <a:gd name="connsiteX12" fmla="*/ 1499045 w 1670127"/>
                <a:gd name="connsiteY12" fmla="*/ 287107 h 1123121"/>
                <a:gd name="connsiteX13" fmla="*/ 1628501 w 1670127"/>
                <a:gd name="connsiteY13" fmla="*/ 626815 h 1123121"/>
                <a:gd name="connsiteX14" fmla="*/ 1391379 w 1670127"/>
                <a:gd name="connsiteY14" fmla="*/ 940884 h 1123121"/>
                <a:gd name="connsiteX15" fmla="*/ 982502 w 1670127"/>
                <a:gd name="connsiteY15" fmla="*/ 1070358 h 1123121"/>
                <a:gd name="connsiteX16" fmla="*/ 541582 w 1670127"/>
                <a:gd name="connsiteY16" fmla="*/ 1025491 h 1123121"/>
                <a:gd name="connsiteX17" fmla="*/ 169876 w 1670127"/>
                <a:gd name="connsiteY17" fmla="*/ 853714 h 1123121"/>
                <a:gd name="connsiteX18" fmla="*/ 45546 w 1670127"/>
                <a:gd name="connsiteY18" fmla="*/ 465293 h 1123121"/>
                <a:gd name="connsiteX19" fmla="*/ 754351 w 1670127"/>
                <a:gd name="connsiteY19" fmla="*/ 32005 h 1123121"/>
                <a:gd name="connsiteX20" fmla="*/ 751788 w 1670127"/>
                <a:gd name="connsiteY20" fmla="*/ 16622 h 1123121"/>
                <a:gd name="connsiteX21" fmla="*/ 751788 w 1670127"/>
                <a:gd name="connsiteY21" fmla="*/ 16622 h 112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70127" h="1123121">
                  <a:moveTo>
                    <a:pt x="751788" y="16622"/>
                  </a:moveTo>
                  <a:cubicBezTo>
                    <a:pt x="483903" y="39697"/>
                    <a:pt x="153213" y="130713"/>
                    <a:pt x="34010" y="402479"/>
                  </a:cubicBezTo>
                  <a:cubicBezTo>
                    <a:pt x="-19823" y="525543"/>
                    <a:pt x="-9569" y="670400"/>
                    <a:pt x="63491" y="784490"/>
                  </a:cubicBezTo>
                  <a:cubicBezTo>
                    <a:pt x="139114" y="903709"/>
                    <a:pt x="267288" y="974214"/>
                    <a:pt x="396744" y="1020363"/>
                  </a:cubicBezTo>
                  <a:cubicBezTo>
                    <a:pt x="550554" y="1075486"/>
                    <a:pt x="727435" y="1133172"/>
                    <a:pt x="892780" y="1121635"/>
                  </a:cubicBezTo>
                  <a:cubicBezTo>
                    <a:pt x="1055562" y="1110098"/>
                    <a:pt x="1223470" y="1074204"/>
                    <a:pt x="1369589" y="998571"/>
                  </a:cubicBezTo>
                  <a:cubicBezTo>
                    <a:pt x="1490073" y="935757"/>
                    <a:pt x="1610557" y="851150"/>
                    <a:pt x="1652854" y="716549"/>
                  </a:cubicBezTo>
                  <a:cubicBezTo>
                    <a:pt x="1690025" y="597331"/>
                    <a:pt x="1664391" y="464011"/>
                    <a:pt x="1602867" y="357612"/>
                  </a:cubicBezTo>
                  <a:cubicBezTo>
                    <a:pt x="1525962" y="224293"/>
                    <a:pt x="1390097" y="137122"/>
                    <a:pt x="1250387" y="80718"/>
                  </a:cubicBezTo>
                  <a:cubicBezTo>
                    <a:pt x="1092732" y="17904"/>
                    <a:pt x="910724" y="-29527"/>
                    <a:pt x="744097" y="21750"/>
                  </a:cubicBezTo>
                  <a:cubicBezTo>
                    <a:pt x="728717" y="26878"/>
                    <a:pt x="735125" y="49952"/>
                    <a:pt x="750506" y="46106"/>
                  </a:cubicBezTo>
                  <a:cubicBezTo>
                    <a:pt x="886371" y="12776"/>
                    <a:pt x="1029927" y="46106"/>
                    <a:pt x="1160664" y="88410"/>
                  </a:cubicBezTo>
                  <a:cubicBezTo>
                    <a:pt x="1286276" y="129431"/>
                    <a:pt x="1408041" y="189681"/>
                    <a:pt x="1499045" y="287107"/>
                  </a:cubicBezTo>
                  <a:cubicBezTo>
                    <a:pt x="1584922" y="376841"/>
                    <a:pt x="1637474" y="502469"/>
                    <a:pt x="1628501" y="626815"/>
                  </a:cubicBezTo>
                  <a:cubicBezTo>
                    <a:pt x="1618248" y="774235"/>
                    <a:pt x="1511863" y="871661"/>
                    <a:pt x="1391379" y="940884"/>
                  </a:cubicBezTo>
                  <a:cubicBezTo>
                    <a:pt x="1263204" y="1013954"/>
                    <a:pt x="1128621" y="1048565"/>
                    <a:pt x="982502" y="1070358"/>
                  </a:cubicBezTo>
                  <a:cubicBezTo>
                    <a:pt x="827411" y="1094715"/>
                    <a:pt x="691546" y="1066512"/>
                    <a:pt x="541582" y="1025491"/>
                  </a:cubicBezTo>
                  <a:cubicBezTo>
                    <a:pt x="409562" y="989597"/>
                    <a:pt x="273697" y="946012"/>
                    <a:pt x="169876" y="853714"/>
                  </a:cubicBezTo>
                  <a:cubicBezTo>
                    <a:pt x="60927" y="756288"/>
                    <a:pt x="7094" y="608868"/>
                    <a:pt x="45546" y="465293"/>
                  </a:cubicBezTo>
                  <a:cubicBezTo>
                    <a:pt x="131423" y="149941"/>
                    <a:pt x="487748" y="98665"/>
                    <a:pt x="754351" y="32005"/>
                  </a:cubicBezTo>
                  <a:cubicBezTo>
                    <a:pt x="763323" y="32005"/>
                    <a:pt x="760760" y="16622"/>
                    <a:pt x="751788" y="16622"/>
                  </a:cubicBezTo>
                  <a:lnTo>
                    <a:pt x="751788" y="16622"/>
                  </a:lnTo>
                  <a:close/>
                </a:path>
              </a:pathLst>
            </a:custGeom>
            <a:solidFill>
              <a:srgbClr val="313031"/>
            </a:solidFill>
            <a:ln w="12815" cap="flat">
              <a:noFill/>
              <a:prstDash val="solid"/>
              <a:miter/>
            </a:ln>
          </p:spPr>
          <p:txBody>
            <a:bodyPr rtlCol="0" anchor="ctr"/>
            <a:lstStyle/>
            <a:p>
              <a:endParaRPr lang="en-US"/>
            </a:p>
          </p:txBody>
        </p:sp>
        <p:sp>
          <p:nvSpPr>
            <p:cNvPr id="220" name="Freeform 219">
              <a:extLst>
                <a:ext uri="{FF2B5EF4-FFF2-40B4-BE49-F238E27FC236}">
                  <a16:creationId xmlns:a16="http://schemas.microsoft.com/office/drawing/2014/main" id="{8D02EF29-9E7D-5ABD-F30C-A436F71696DA}"/>
                </a:ext>
              </a:extLst>
            </p:cNvPr>
            <p:cNvSpPr/>
            <p:nvPr/>
          </p:nvSpPr>
          <p:spPr>
            <a:xfrm>
              <a:off x="-17739345" y="-2507940"/>
              <a:ext cx="1672351" cy="1065351"/>
            </a:xfrm>
            <a:custGeom>
              <a:avLst/>
              <a:gdLst>
                <a:gd name="connsiteX0" fmla="*/ 938894 w 1672351"/>
                <a:gd name="connsiteY0" fmla="*/ 35911 h 1065351"/>
                <a:gd name="connsiteX1" fmla="*/ 116014 w 1672351"/>
                <a:gd name="connsiteY1" fmla="*/ 226917 h 1065351"/>
                <a:gd name="connsiteX2" fmla="*/ 253161 w 1672351"/>
                <a:gd name="connsiteY2" fmla="*/ 926843 h 1065351"/>
                <a:gd name="connsiteX3" fmla="*/ 704335 w 1672351"/>
                <a:gd name="connsiteY3" fmla="*/ 1062727 h 1065351"/>
                <a:gd name="connsiteX4" fmla="*/ 1217033 w 1672351"/>
                <a:gd name="connsiteY4" fmla="*/ 1011450 h 1065351"/>
                <a:gd name="connsiteX5" fmla="*/ 1564386 w 1672351"/>
                <a:gd name="connsiteY5" fmla="*/ 851210 h 1065351"/>
                <a:gd name="connsiteX6" fmla="*/ 1664362 w 1672351"/>
                <a:gd name="connsiteY6" fmla="*/ 489710 h 1065351"/>
                <a:gd name="connsiteX7" fmla="*/ 887625 w 1672351"/>
                <a:gd name="connsiteY7" fmla="*/ 6427 h 1065351"/>
                <a:gd name="connsiteX8" fmla="*/ 887625 w 1672351"/>
                <a:gd name="connsiteY8" fmla="*/ 32065 h 1065351"/>
                <a:gd name="connsiteX9" fmla="*/ 1588739 w 1672351"/>
                <a:gd name="connsiteY9" fmla="*/ 383311 h 1065351"/>
                <a:gd name="connsiteX10" fmla="*/ 1581049 w 1672351"/>
                <a:gd name="connsiteY10" fmla="*/ 767886 h 1065351"/>
                <a:gd name="connsiteX11" fmla="*/ 1264458 w 1672351"/>
                <a:gd name="connsiteY11" fmla="*/ 960173 h 1065351"/>
                <a:gd name="connsiteX12" fmla="*/ 426196 w 1672351"/>
                <a:gd name="connsiteY12" fmla="*/ 962737 h 1065351"/>
                <a:gd name="connsiteX13" fmla="*/ 86534 w 1672351"/>
                <a:gd name="connsiteY13" fmla="*/ 717891 h 1065351"/>
                <a:gd name="connsiteX14" fmla="*/ 98070 w 1672351"/>
                <a:gd name="connsiteY14" fmla="*/ 305114 h 1065351"/>
                <a:gd name="connsiteX15" fmla="*/ 487720 w 1672351"/>
                <a:gd name="connsiteY15" fmla="*/ 61549 h 1065351"/>
                <a:gd name="connsiteX16" fmla="*/ 933767 w 1672351"/>
                <a:gd name="connsiteY16" fmla="*/ 58985 h 1065351"/>
                <a:gd name="connsiteX17" fmla="*/ 938894 w 1672351"/>
                <a:gd name="connsiteY17" fmla="*/ 35911 h 1065351"/>
                <a:gd name="connsiteX18" fmla="*/ 938894 w 1672351"/>
                <a:gd name="connsiteY18" fmla="*/ 35911 h 1065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2351" h="1065351">
                  <a:moveTo>
                    <a:pt x="938894" y="35911"/>
                  </a:moveTo>
                  <a:cubicBezTo>
                    <a:pt x="665883" y="-48696"/>
                    <a:pt x="319812" y="16682"/>
                    <a:pt x="116014" y="226917"/>
                  </a:cubicBezTo>
                  <a:cubicBezTo>
                    <a:pt x="-96756" y="446124"/>
                    <a:pt x="3221" y="788396"/>
                    <a:pt x="253161" y="926843"/>
                  </a:cubicBezTo>
                  <a:cubicBezTo>
                    <a:pt x="390308" y="1002476"/>
                    <a:pt x="547962" y="1053753"/>
                    <a:pt x="704335" y="1062727"/>
                  </a:cubicBezTo>
                  <a:cubicBezTo>
                    <a:pt x="874807" y="1074264"/>
                    <a:pt x="1050406" y="1046062"/>
                    <a:pt x="1217033" y="1011450"/>
                  </a:cubicBezTo>
                  <a:cubicBezTo>
                    <a:pt x="1341362" y="985812"/>
                    <a:pt x="1472100" y="944790"/>
                    <a:pt x="1564386" y="851210"/>
                  </a:cubicBezTo>
                  <a:cubicBezTo>
                    <a:pt x="1657953" y="756348"/>
                    <a:pt x="1688715" y="617901"/>
                    <a:pt x="1664362" y="489710"/>
                  </a:cubicBezTo>
                  <a:cubicBezTo>
                    <a:pt x="1600275" y="153847"/>
                    <a:pt x="1199089" y="-25621"/>
                    <a:pt x="887625" y="6427"/>
                  </a:cubicBezTo>
                  <a:cubicBezTo>
                    <a:pt x="872244" y="7709"/>
                    <a:pt x="870962" y="32065"/>
                    <a:pt x="887625" y="32065"/>
                  </a:cubicBezTo>
                  <a:cubicBezTo>
                    <a:pt x="1154228" y="33347"/>
                    <a:pt x="1460565" y="126927"/>
                    <a:pt x="1588739" y="383311"/>
                  </a:cubicBezTo>
                  <a:cubicBezTo>
                    <a:pt x="1647700" y="502529"/>
                    <a:pt x="1654108" y="653795"/>
                    <a:pt x="1581049" y="767886"/>
                  </a:cubicBezTo>
                  <a:cubicBezTo>
                    <a:pt x="1511835" y="878130"/>
                    <a:pt x="1386223" y="929407"/>
                    <a:pt x="1264458" y="960173"/>
                  </a:cubicBezTo>
                  <a:cubicBezTo>
                    <a:pt x="990164" y="1028115"/>
                    <a:pt x="695363" y="1061445"/>
                    <a:pt x="426196" y="962737"/>
                  </a:cubicBezTo>
                  <a:cubicBezTo>
                    <a:pt x="291613" y="912742"/>
                    <a:pt x="159593" y="847364"/>
                    <a:pt x="86534" y="717891"/>
                  </a:cubicBezTo>
                  <a:cubicBezTo>
                    <a:pt x="14756" y="589699"/>
                    <a:pt x="16038" y="428178"/>
                    <a:pt x="98070" y="305114"/>
                  </a:cubicBezTo>
                  <a:cubicBezTo>
                    <a:pt x="182665" y="176922"/>
                    <a:pt x="345446" y="98725"/>
                    <a:pt x="487720" y="61549"/>
                  </a:cubicBezTo>
                  <a:cubicBezTo>
                    <a:pt x="635121" y="23092"/>
                    <a:pt x="786367" y="25656"/>
                    <a:pt x="933767" y="58985"/>
                  </a:cubicBezTo>
                  <a:cubicBezTo>
                    <a:pt x="947867" y="61549"/>
                    <a:pt x="952994" y="41039"/>
                    <a:pt x="938894" y="35911"/>
                  </a:cubicBezTo>
                  <a:lnTo>
                    <a:pt x="938894" y="35911"/>
                  </a:lnTo>
                  <a:close/>
                </a:path>
              </a:pathLst>
            </a:custGeom>
            <a:solidFill>
              <a:srgbClr val="313031"/>
            </a:solidFill>
            <a:ln w="12815" cap="flat">
              <a:noFill/>
              <a:prstDash val="solid"/>
              <a:miter/>
            </a:ln>
          </p:spPr>
          <p:txBody>
            <a:bodyPr rtlCol="0" anchor="ctr"/>
            <a:lstStyle/>
            <a:p>
              <a:endParaRPr lang="en-US"/>
            </a:p>
          </p:txBody>
        </p:sp>
        <p:sp>
          <p:nvSpPr>
            <p:cNvPr id="221" name="Freeform 220">
              <a:extLst>
                <a:ext uri="{FF2B5EF4-FFF2-40B4-BE49-F238E27FC236}">
                  <a16:creationId xmlns:a16="http://schemas.microsoft.com/office/drawing/2014/main" id="{14A8EB85-2175-5B1F-08E7-02715381CE09}"/>
                </a:ext>
              </a:extLst>
            </p:cNvPr>
            <p:cNvSpPr/>
            <p:nvPr/>
          </p:nvSpPr>
          <p:spPr>
            <a:xfrm>
              <a:off x="-12511732" y="-2486130"/>
              <a:ext cx="6408" cy="11216"/>
            </a:xfrm>
            <a:custGeom>
              <a:avLst/>
              <a:gdLst>
                <a:gd name="connsiteX0" fmla="*/ 6409 w 6408"/>
                <a:gd name="connsiteY0" fmla="*/ 10255 h 11216"/>
                <a:gd name="connsiteX1" fmla="*/ 1282 w 6408"/>
                <a:gd name="connsiteY1" fmla="*/ 0 h 11216"/>
                <a:gd name="connsiteX2" fmla="*/ 0 w 6408"/>
                <a:gd name="connsiteY2" fmla="*/ 0 h 11216"/>
                <a:gd name="connsiteX3" fmla="*/ 6409 w 6408"/>
                <a:gd name="connsiteY3" fmla="*/ 10255 h 11216"/>
                <a:gd name="connsiteX4" fmla="*/ 6409 w 6408"/>
                <a:gd name="connsiteY4" fmla="*/ 10255 h 11216"/>
                <a:gd name="connsiteX5" fmla="*/ 6409 w 6408"/>
                <a:gd name="connsiteY5" fmla="*/ 10255 h 1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8" h="11216">
                  <a:moveTo>
                    <a:pt x="6409" y="10255"/>
                  </a:moveTo>
                  <a:cubicBezTo>
                    <a:pt x="5127" y="6410"/>
                    <a:pt x="2564" y="3846"/>
                    <a:pt x="1282" y="0"/>
                  </a:cubicBezTo>
                  <a:cubicBezTo>
                    <a:pt x="1282" y="0"/>
                    <a:pt x="0" y="0"/>
                    <a:pt x="0" y="0"/>
                  </a:cubicBezTo>
                  <a:cubicBezTo>
                    <a:pt x="2564" y="3846"/>
                    <a:pt x="3845" y="7692"/>
                    <a:pt x="6409" y="10255"/>
                  </a:cubicBezTo>
                  <a:cubicBezTo>
                    <a:pt x="5127" y="11537"/>
                    <a:pt x="6409" y="11537"/>
                    <a:pt x="6409" y="10255"/>
                  </a:cubicBezTo>
                  <a:lnTo>
                    <a:pt x="6409" y="10255"/>
                  </a:lnTo>
                  <a:close/>
                </a:path>
              </a:pathLst>
            </a:custGeom>
            <a:solidFill>
              <a:srgbClr val="313031"/>
            </a:solidFill>
            <a:ln w="12815" cap="flat">
              <a:noFill/>
              <a:prstDash val="solid"/>
              <a:miter/>
            </a:ln>
          </p:spPr>
          <p:txBody>
            <a:bodyPr rtlCol="0" anchor="ctr"/>
            <a:lstStyle/>
            <a:p>
              <a:endParaRPr lang="en-US"/>
            </a:p>
          </p:txBody>
        </p:sp>
        <p:sp>
          <p:nvSpPr>
            <p:cNvPr id="222" name="Freeform 221">
              <a:extLst>
                <a:ext uri="{FF2B5EF4-FFF2-40B4-BE49-F238E27FC236}">
                  <a16:creationId xmlns:a16="http://schemas.microsoft.com/office/drawing/2014/main" id="{27CEF2DF-276A-C7CE-2DE7-84750EB7745A}"/>
                </a:ext>
              </a:extLst>
            </p:cNvPr>
            <p:cNvSpPr/>
            <p:nvPr/>
          </p:nvSpPr>
          <p:spPr>
            <a:xfrm>
              <a:off x="-13479788" y="-2640354"/>
              <a:ext cx="1616439" cy="1082341"/>
            </a:xfrm>
            <a:custGeom>
              <a:avLst/>
              <a:gdLst>
                <a:gd name="connsiteX0" fmla="*/ 939858 w 1616439"/>
                <a:gd name="connsiteY0" fmla="*/ 14495 h 1082341"/>
                <a:gd name="connsiteX1" fmla="*/ 456640 w 1616439"/>
                <a:gd name="connsiteY1" fmla="*/ 56798 h 1082341"/>
                <a:gd name="connsiteX2" fmla="*/ 111851 w 1616439"/>
                <a:gd name="connsiteY2" fmla="*/ 340102 h 1082341"/>
                <a:gd name="connsiteX3" fmla="*/ 15720 w 1616439"/>
                <a:gd name="connsiteY3" fmla="*/ 481113 h 1082341"/>
                <a:gd name="connsiteX4" fmla="*/ 9311 w 1616439"/>
                <a:gd name="connsiteY4" fmla="*/ 693911 h 1082341"/>
                <a:gd name="connsiteX5" fmla="*/ 220799 w 1616439"/>
                <a:gd name="connsiteY5" fmla="*/ 974651 h 1082341"/>
                <a:gd name="connsiteX6" fmla="*/ 1103921 w 1616439"/>
                <a:gd name="connsiteY6" fmla="*/ 1009263 h 1082341"/>
                <a:gd name="connsiteX7" fmla="*/ 1614056 w 1616439"/>
                <a:gd name="connsiteY7" fmla="*/ 470857 h 1082341"/>
                <a:gd name="connsiteX8" fmla="*/ 953957 w 1616439"/>
                <a:gd name="connsiteY8" fmla="*/ 394 h 1082341"/>
                <a:gd name="connsiteX9" fmla="*/ 953957 w 1616439"/>
                <a:gd name="connsiteY9" fmla="*/ 28596 h 1082341"/>
                <a:gd name="connsiteX10" fmla="*/ 1557659 w 1616439"/>
                <a:gd name="connsiteY10" fmla="*/ 392660 h 1082341"/>
                <a:gd name="connsiteX11" fmla="*/ 1473064 w 1616439"/>
                <a:gd name="connsiteY11" fmla="*/ 768262 h 1082341"/>
                <a:gd name="connsiteX12" fmla="*/ 1128274 w 1616439"/>
                <a:gd name="connsiteY12" fmla="*/ 963113 h 1082341"/>
                <a:gd name="connsiteX13" fmla="*/ 364354 w 1616439"/>
                <a:gd name="connsiteY13" fmla="*/ 1001571 h 1082341"/>
                <a:gd name="connsiteX14" fmla="*/ 54172 w 1616439"/>
                <a:gd name="connsiteY14" fmla="*/ 751597 h 1082341"/>
                <a:gd name="connsiteX15" fmla="*/ 33664 w 1616439"/>
                <a:gd name="connsiteY15" fmla="*/ 573411 h 1082341"/>
                <a:gd name="connsiteX16" fmla="*/ 128513 w 1616439"/>
                <a:gd name="connsiteY16" fmla="*/ 373432 h 1082341"/>
                <a:gd name="connsiteX17" fmla="*/ 478430 w 1616439"/>
                <a:gd name="connsiteY17" fmla="*/ 87564 h 1082341"/>
                <a:gd name="connsiteX18" fmla="*/ 941139 w 1616439"/>
                <a:gd name="connsiteY18" fmla="*/ 36287 h 1082341"/>
                <a:gd name="connsiteX19" fmla="*/ 939858 w 1616439"/>
                <a:gd name="connsiteY19" fmla="*/ 14495 h 1082341"/>
                <a:gd name="connsiteX20" fmla="*/ 939858 w 1616439"/>
                <a:gd name="connsiteY20" fmla="*/ 14495 h 10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16439" h="1082341">
                  <a:moveTo>
                    <a:pt x="939858" y="14495"/>
                  </a:moveTo>
                  <a:cubicBezTo>
                    <a:pt x="779640" y="4239"/>
                    <a:pt x="611731" y="6803"/>
                    <a:pt x="456640" y="56798"/>
                  </a:cubicBezTo>
                  <a:cubicBezTo>
                    <a:pt x="314366" y="102947"/>
                    <a:pt x="206700" y="231139"/>
                    <a:pt x="111851" y="340102"/>
                  </a:cubicBezTo>
                  <a:cubicBezTo>
                    <a:pt x="74680" y="382405"/>
                    <a:pt x="34946" y="427272"/>
                    <a:pt x="15720" y="481113"/>
                  </a:cubicBezTo>
                  <a:cubicBezTo>
                    <a:pt x="-8633" y="547772"/>
                    <a:pt x="339" y="624687"/>
                    <a:pt x="9311" y="693911"/>
                  </a:cubicBezTo>
                  <a:cubicBezTo>
                    <a:pt x="25973" y="828512"/>
                    <a:pt x="106724" y="909273"/>
                    <a:pt x="220799" y="974651"/>
                  </a:cubicBezTo>
                  <a:cubicBezTo>
                    <a:pt x="491247" y="1127199"/>
                    <a:pt x="818092" y="1097715"/>
                    <a:pt x="1103921" y="1009263"/>
                  </a:cubicBezTo>
                  <a:cubicBezTo>
                    <a:pt x="1348735" y="932348"/>
                    <a:pt x="1646099" y="775954"/>
                    <a:pt x="1614056" y="470857"/>
                  </a:cubicBezTo>
                  <a:cubicBezTo>
                    <a:pt x="1583294" y="181144"/>
                    <a:pt x="1217996" y="-9862"/>
                    <a:pt x="953957" y="394"/>
                  </a:cubicBezTo>
                  <a:cubicBezTo>
                    <a:pt x="936013" y="1676"/>
                    <a:pt x="936013" y="27314"/>
                    <a:pt x="953957" y="28596"/>
                  </a:cubicBezTo>
                  <a:cubicBezTo>
                    <a:pt x="1188517" y="43979"/>
                    <a:pt x="1466655" y="155506"/>
                    <a:pt x="1557659" y="392660"/>
                  </a:cubicBezTo>
                  <a:cubicBezTo>
                    <a:pt x="1607647" y="522134"/>
                    <a:pt x="1562786" y="668273"/>
                    <a:pt x="1473064" y="768262"/>
                  </a:cubicBezTo>
                  <a:cubicBezTo>
                    <a:pt x="1382060" y="869533"/>
                    <a:pt x="1255167" y="922092"/>
                    <a:pt x="1128274" y="963113"/>
                  </a:cubicBezTo>
                  <a:cubicBezTo>
                    <a:pt x="883461" y="1045156"/>
                    <a:pt x="614294" y="1086178"/>
                    <a:pt x="364354" y="1001571"/>
                  </a:cubicBezTo>
                  <a:cubicBezTo>
                    <a:pt x="243870" y="960549"/>
                    <a:pt x="91343" y="883634"/>
                    <a:pt x="54172" y="751597"/>
                  </a:cubicBezTo>
                  <a:cubicBezTo>
                    <a:pt x="38791" y="696474"/>
                    <a:pt x="32382" y="629815"/>
                    <a:pt x="33664" y="573411"/>
                  </a:cubicBezTo>
                  <a:cubicBezTo>
                    <a:pt x="36228" y="491368"/>
                    <a:pt x="75961" y="433681"/>
                    <a:pt x="128513" y="373432"/>
                  </a:cubicBezTo>
                  <a:cubicBezTo>
                    <a:pt x="223362" y="264469"/>
                    <a:pt x="334874" y="129867"/>
                    <a:pt x="478430" y="87564"/>
                  </a:cubicBezTo>
                  <a:cubicBezTo>
                    <a:pt x="623267" y="43979"/>
                    <a:pt x="789894" y="32442"/>
                    <a:pt x="941139" y="36287"/>
                  </a:cubicBezTo>
                  <a:cubicBezTo>
                    <a:pt x="952675" y="33724"/>
                    <a:pt x="952675" y="14495"/>
                    <a:pt x="939858" y="14495"/>
                  </a:cubicBezTo>
                  <a:lnTo>
                    <a:pt x="939858" y="14495"/>
                  </a:lnTo>
                  <a:close/>
                </a:path>
              </a:pathLst>
            </a:custGeom>
            <a:solidFill>
              <a:srgbClr val="313031"/>
            </a:solidFill>
            <a:ln w="12815" cap="flat">
              <a:noFill/>
              <a:prstDash val="solid"/>
              <a:miter/>
            </a:ln>
          </p:spPr>
          <p:txBody>
            <a:bodyPr rtlCol="0" anchor="ctr"/>
            <a:lstStyle/>
            <a:p>
              <a:endParaRPr lang="en-US"/>
            </a:p>
          </p:txBody>
        </p:sp>
        <p:sp>
          <p:nvSpPr>
            <p:cNvPr id="223" name="Freeform 222">
              <a:extLst>
                <a:ext uri="{FF2B5EF4-FFF2-40B4-BE49-F238E27FC236}">
                  <a16:creationId xmlns:a16="http://schemas.microsoft.com/office/drawing/2014/main" id="{9EE1A68D-1726-1571-D103-F145B7FFE94E}"/>
                </a:ext>
              </a:extLst>
            </p:cNvPr>
            <p:cNvSpPr/>
            <p:nvPr/>
          </p:nvSpPr>
          <p:spPr>
            <a:xfrm>
              <a:off x="-15055283" y="-2345001"/>
              <a:ext cx="243128" cy="155954"/>
            </a:xfrm>
            <a:custGeom>
              <a:avLst/>
              <a:gdLst>
                <a:gd name="connsiteX0" fmla="*/ 19795 w 243128"/>
                <a:gd name="connsiteY0" fmla="*/ 143456 h 155954"/>
                <a:gd name="connsiteX1" fmla="*/ 63375 w 243128"/>
                <a:gd name="connsiteY1" fmla="*/ 72951 h 155954"/>
                <a:gd name="connsiteX2" fmla="*/ 105672 w 243128"/>
                <a:gd name="connsiteY2" fmla="*/ 37057 h 155954"/>
                <a:gd name="connsiteX3" fmla="*/ 136434 w 243128"/>
                <a:gd name="connsiteY3" fmla="*/ 58850 h 155954"/>
                <a:gd name="connsiteX4" fmla="*/ 190267 w 243128"/>
                <a:gd name="connsiteY4" fmla="*/ 112690 h 155954"/>
                <a:gd name="connsiteX5" fmla="*/ 228720 w 243128"/>
                <a:gd name="connsiteY5" fmla="*/ 154993 h 155954"/>
                <a:gd name="connsiteX6" fmla="*/ 242819 w 243128"/>
                <a:gd name="connsiteY6" fmla="*/ 147302 h 155954"/>
                <a:gd name="connsiteX7" fmla="*/ 108236 w 243128"/>
                <a:gd name="connsiteY7" fmla="*/ 2445 h 155954"/>
                <a:gd name="connsiteX8" fmla="*/ 58248 w 243128"/>
                <a:gd name="connsiteY8" fmla="*/ 19110 h 155954"/>
                <a:gd name="connsiteX9" fmla="*/ 569 w 243128"/>
                <a:gd name="connsiteY9" fmla="*/ 137047 h 155954"/>
                <a:gd name="connsiteX10" fmla="*/ 19795 w 243128"/>
                <a:gd name="connsiteY10" fmla="*/ 143456 h 155954"/>
                <a:gd name="connsiteX11" fmla="*/ 19795 w 243128"/>
                <a:gd name="connsiteY11" fmla="*/ 143456 h 1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3128" h="155954">
                  <a:moveTo>
                    <a:pt x="19795" y="143456"/>
                  </a:moveTo>
                  <a:cubicBezTo>
                    <a:pt x="36458" y="120381"/>
                    <a:pt x="49275" y="97307"/>
                    <a:pt x="63375" y="72951"/>
                  </a:cubicBezTo>
                  <a:cubicBezTo>
                    <a:pt x="73629" y="56286"/>
                    <a:pt x="78756" y="31929"/>
                    <a:pt x="105672" y="37057"/>
                  </a:cubicBezTo>
                  <a:cubicBezTo>
                    <a:pt x="115926" y="38339"/>
                    <a:pt x="128744" y="52440"/>
                    <a:pt x="136434" y="58850"/>
                  </a:cubicBezTo>
                  <a:cubicBezTo>
                    <a:pt x="155660" y="74232"/>
                    <a:pt x="173605" y="92179"/>
                    <a:pt x="190267" y="112690"/>
                  </a:cubicBezTo>
                  <a:cubicBezTo>
                    <a:pt x="203085" y="129355"/>
                    <a:pt x="209493" y="146020"/>
                    <a:pt x="228720" y="154993"/>
                  </a:cubicBezTo>
                  <a:cubicBezTo>
                    <a:pt x="235128" y="157557"/>
                    <a:pt x="241537" y="154993"/>
                    <a:pt x="242819" y="147302"/>
                  </a:cubicBezTo>
                  <a:cubicBezTo>
                    <a:pt x="249228" y="96025"/>
                    <a:pt x="154379" y="16546"/>
                    <a:pt x="108236" y="2445"/>
                  </a:cubicBezTo>
                  <a:cubicBezTo>
                    <a:pt x="87728" y="-3964"/>
                    <a:pt x="72347" y="2445"/>
                    <a:pt x="58248" y="19110"/>
                  </a:cubicBezTo>
                  <a:cubicBezTo>
                    <a:pt x="33895" y="51158"/>
                    <a:pt x="14668" y="98589"/>
                    <a:pt x="569" y="137047"/>
                  </a:cubicBezTo>
                  <a:cubicBezTo>
                    <a:pt x="-3276" y="147302"/>
                    <a:pt x="13387" y="151147"/>
                    <a:pt x="19795" y="143456"/>
                  </a:cubicBezTo>
                  <a:lnTo>
                    <a:pt x="19795" y="143456"/>
                  </a:lnTo>
                  <a:close/>
                </a:path>
              </a:pathLst>
            </a:custGeom>
            <a:solidFill>
              <a:srgbClr val="313031"/>
            </a:solidFill>
            <a:ln w="12815" cap="flat">
              <a:noFill/>
              <a:prstDash val="solid"/>
              <a:miter/>
            </a:ln>
          </p:spPr>
          <p:txBody>
            <a:bodyPr rtlCol="0" anchor="ctr"/>
            <a:lstStyle/>
            <a:p>
              <a:endParaRPr lang="en-US"/>
            </a:p>
          </p:txBody>
        </p:sp>
        <p:sp>
          <p:nvSpPr>
            <p:cNvPr id="224" name="Freeform 223">
              <a:extLst>
                <a:ext uri="{FF2B5EF4-FFF2-40B4-BE49-F238E27FC236}">
                  <a16:creationId xmlns:a16="http://schemas.microsoft.com/office/drawing/2014/main" id="{298384AE-016C-BD43-F2AF-1237B3377C08}"/>
                </a:ext>
              </a:extLst>
            </p:cNvPr>
            <p:cNvSpPr/>
            <p:nvPr/>
          </p:nvSpPr>
          <p:spPr>
            <a:xfrm>
              <a:off x="-14949676" y="-2240349"/>
              <a:ext cx="55714" cy="333512"/>
            </a:xfrm>
            <a:custGeom>
              <a:avLst/>
              <a:gdLst>
                <a:gd name="connsiteX0" fmla="*/ 65 w 55714"/>
                <a:gd name="connsiteY0" fmla="*/ 9321 h 333512"/>
                <a:gd name="connsiteX1" fmla="*/ 18010 w 55714"/>
                <a:gd name="connsiteY1" fmla="*/ 177252 h 333512"/>
                <a:gd name="connsiteX2" fmla="*/ 23137 w 55714"/>
                <a:gd name="connsiteY2" fmla="*/ 327236 h 333512"/>
                <a:gd name="connsiteX3" fmla="*/ 39799 w 55714"/>
                <a:gd name="connsiteY3" fmla="*/ 329800 h 333512"/>
                <a:gd name="connsiteX4" fmla="*/ 51335 w 55714"/>
                <a:gd name="connsiteY4" fmla="*/ 178534 h 333512"/>
                <a:gd name="connsiteX5" fmla="*/ 20573 w 55714"/>
                <a:gd name="connsiteY5" fmla="*/ 8039 h 333512"/>
                <a:gd name="connsiteX6" fmla="*/ 65 w 55714"/>
                <a:gd name="connsiteY6" fmla="*/ 9321 h 333512"/>
                <a:gd name="connsiteX7" fmla="*/ 65 w 55714"/>
                <a:gd name="connsiteY7" fmla="*/ 9321 h 33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14" h="333512">
                  <a:moveTo>
                    <a:pt x="65" y="9321"/>
                  </a:moveTo>
                  <a:cubicBezTo>
                    <a:pt x="6474" y="65725"/>
                    <a:pt x="15446" y="120847"/>
                    <a:pt x="18010" y="177252"/>
                  </a:cubicBezTo>
                  <a:cubicBezTo>
                    <a:pt x="20573" y="225964"/>
                    <a:pt x="9037" y="279805"/>
                    <a:pt x="23137" y="327236"/>
                  </a:cubicBezTo>
                  <a:cubicBezTo>
                    <a:pt x="25700" y="333646"/>
                    <a:pt x="35954" y="336209"/>
                    <a:pt x="39799" y="329800"/>
                  </a:cubicBezTo>
                  <a:cubicBezTo>
                    <a:pt x="62871" y="284933"/>
                    <a:pt x="55180" y="227246"/>
                    <a:pt x="51335" y="178534"/>
                  </a:cubicBezTo>
                  <a:cubicBezTo>
                    <a:pt x="47490" y="120847"/>
                    <a:pt x="38518" y="63161"/>
                    <a:pt x="20573" y="8039"/>
                  </a:cubicBezTo>
                  <a:cubicBezTo>
                    <a:pt x="16728" y="-3499"/>
                    <a:pt x="-1216" y="-2217"/>
                    <a:pt x="65" y="9321"/>
                  </a:cubicBezTo>
                  <a:lnTo>
                    <a:pt x="65" y="9321"/>
                  </a:lnTo>
                  <a:close/>
                </a:path>
              </a:pathLst>
            </a:custGeom>
            <a:solidFill>
              <a:srgbClr val="313031"/>
            </a:solidFill>
            <a:ln w="12815" cap="flat">
              <a:noFill/>
              <a:prstDash val="solid"/>
              <a:miter/>
            </a:ln>
          </p:spPr>
          <p:txBody>
            <a:bodyPr rtlCol="0" anchor="ctr"/>
            <a:lstStyle/>
            <a:p>
              <a:endParaRPr lang="en-US"/>
            </a:p>
          </p:txBody>
        </p:sp>
        <p:grpSp>
          <p:nvGrpSpPr>
            <p:cNvPr id="225" name="Graphic 4">
              <a:extLst>
                <a:ext uri="{FF2B5EF4-FFF2-40B4-BE49-F238E27FC236}">
                  <a16:creationId xmlns:a16="http://schemas.microsoft.com/office/drawing/2014/main" id="{AEDD0517-8E7E-2C50-5AE3-DB92D76ACDC2}"/>
                </a:ext>
              </a:extLst>
            </p:cNvPr>
            <p:cNvGrpSpPr/>
            <p:nvPr/>
          </p:nvGrpSpPr>
          <p:grpSpPr>
            <a:xfrm>
              <a:off x="-13785803" y="-631696"/>
              <a:ext cx="351512" cy="343624"/>
              <a:chOff x="-13785803" y="-631696"/>
              <a:chExt cx="351512" cy="343624"/>
            </a:xfrm>
            <a:solidFill>
              <a:srgbClr val="313031"/>
            </a:solidFill>
          </p:grpSpPr>
          <p:sp>
            <p:nvSpPr>
              <p:cNvPr id="255" name="Freeform 254">
                <a:extLst>
                  <a:ext uri="{FF2B5EF4-FFF2-40B4-BE49-F238E27FC236}">
                    <a16:creationId xmlns:a16="http://schemas.microsoft.com/office/drawing/2014/main" id="{4F9F925B-BB3C-548B-619D-EFB4EA110194}"/>
                  </a:ext>
                </a:extLst>
              </p:cNvPr>
              <p:cNvSpPr/>
              <p:nvPr/>
            </p:nvSpPr>
            <p:spPr>
              <a:xfrm>
                <a:off x="-13785803" y="-631696"/>
                <a:ext cx="274122" cy="262948"/>
              </a:xfrm>
              <a:custGeom>
                <a:avLst/>
                <a:gdLst>
                  <a:gd name="connsiteX0" fmla="*/ 271747 w 274122"/>
                  <a:gd name="connsiteY0" fmla="*/ 253037 h 262948"/>
                  <a:gd name="connsiteX1" fmla="*/ 135882 w 274122"/>
                  <a:gd name="connsiteY1" fmla="*/ 150484 h 262948"/>
                  <a:gd name="connsiteX2" fmla="*/ 87175 w 274122"/>
                  <a:gd name="connsiteY2" fmla="*/ 97925 h 262948"/>
                  <a:gd name="connsiteX3" fmla="*/ 29497 w 274122"/>
                  <a:gd name="connsiteY3" fmla="*/ 19729 h 262948"/>
                  <a:gd name="connsiteX4" fmla="*/ 12834 w 274122"/>
                  <a:gd name="connsiteY4" fmla="*/ 23574 h 262948"/>
                  <a:gd name="connsiteX5" fmla="*/ 15398 w 274122"/>
                  <a:gd name="connsiteY5" fmla="*/ 24856 h 262948"/>
                  <a:gd name="connsiteX6" fmla="*/ 30779 w 274122"/>
                  <a:gd name="connsiteY6" fmla="*/ 15883 h 262948"/>
                  <a:gd name="connsiteX7" fmla="*/ 30779 w 274122"/>
                  <a:gd name="connsiteY7" fmla="*/ 13319 h 262948"/>
                  <a:gd name="connsiteX8" fmla="*/ 21807 w 274122"/>
                  <a:gd name="connsiteY8" fmla="*/ 1782 h 262948"/>
                  <a:gd name="connsiteX9" fmla="*/ 17961 w 274122"/>
                  <a:gd name="connsiteY9" fmla="*/ 500 h 262948"/>
                  <a:gd name="connsiteX10" fmla="*/ 17 w 274122"/>
                  <a:gd name="connsiteY10" fmla="*/ 14601 h 262948"/>
                  <a:gd name="connsiteX11" fmla="*/ 102557 w 274122"/>
                  <a:gd name="connsiteY11" fmla="*/ 158176 h 262948"/>
                  <a:gd name="connsiteX12" fmla="*/ 266620 w 274122"/>
                  <a:gd name="connsiteY12" fmla="*/ 262011 h 262948"/>
                  <a:gd name="connsiteX13" fmla="*/ 271747 w 274122"/>
                  <a:gd name="connsiteY13" fmla="*/ 253037 h 262948"/>
                  <a:gd name="connsiteX14" fmla="*/ 271747 w 274122"/>
                  <a:gd name="connsiteY14" fmla="*/ 253037 h 26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4122" h="262948">
                    <a:moveTo>
                      <a:pt x="271747" y="253037"/>
                    </a:moveTo>
                    <a:cubicBezTo>
                      <a:pt x="224322" y="220989"/>
                      <a:pt x="176898" y="190223"/>
                      <a:pt x="135882" y="150484"/>
                    </a:cubicBezTo>
                    <a:cubicBezTo>
                      <a:pt x="119219" y="133819"/>
                      <a:pt x="102557" y="117154"/>
                      <a:pt x="87175" y="97925"/>
                    </a:cubicBezTo>
                    <a:cubicBezTo>
                      <a:pt x="85894" y="96644"/>
                      <a:pt x="28215" y="22292"/>
                      <a:pt x="29497" y="19729"/>
                    </a:cubicBezTo>
                    <a:cubicBezTo>
                      <a:pt x="24370" y="21010"/>
                      <a:pt x="19243" y="22292"/>
                      <a:pt x="12834" y="23574"/>
                    </a:cubicBezTo>
                    <a:cubicBezTo>
                      <a:pt x="14116" y="23574"/>
                      <a:pt x="15398" y="24856"/>
                      <a:pt x="15398" y="24856"/>
                    </a:cubicBezTo>
                    <a:cubicBezTo>
                      <a:pt x="21807" y="27420"/>
                      <a:pt x="30779" y="24856"/>
                      <a:pt x="30779" y="15883"/>
                    </a:cubicBezTo>
                    <a:cubicBezTo>
                      <a:pt x="30779" y="14601"/>
                      <a:pt x="30779" y="13319"/>
                      <a:pt x="30779" y="13319"/>
                    </a:cubicBezTo>
                    <a:cubicBezTo>
                      <a:pt x="30779" y="8191"/>
                      <a:pt x="26934" y="3064"/>
                      <a:pt x="21807" y="1782"/>
                    </a:cubicBezTo>
                    <a:cubicBezTo>
                      <a:pt x="20525" y="1782"/>
                      <a:pt x="19243" y="500"/>
                      <a:pt x="17961" y="500"/>
                    </a:cubicBezTo>
                    <a:cubicBezTo>
                      <a:pt x="8989" y="-2064"/>
                      <a:pt x="17" y="5628"/>
                      <a:pt x="17" y="14601"/>
                    </a:cubicBezTo>
                    <a:cubicBezTo>
                      <a:pt x="-1265" y="62032"/>
                      <a:pt x="70513" y="128692"/>
                      <a:pt x="102557" y="158176"/>
                    </a:cubicBezTo>
                    <a:cubicBezTo>
                      <a:pt x="149981" y="203043"/>
                      <a:pt x="205096" y="240218"/>
                      <a:pt x="266620" y="262011"/>
                    </a:cubicBezTo>
                    <a:cubicBezTo>
                      <a:pt x="273029" y="265857"/>
                      <a:pt x="276874" y="256883"/>
                      <a:pt x="271747" y="253037"/>
                    </a:cubicBezTo>
                    <a:lnTo>
                      <a:pt x="271747" y="253037"/>
                    </a:lnTo>
                    <a:close/>
                  </a:path>
                </a:pathLst>
              </a:custGeom>
              <a:solidFill>
                <a:srgbClr val="313031"/>
              </a:solidFill>
              <a:ln w="12815"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A6E71B71-0341-6D1B-A680-0CD9B47958BF}"/>
                  </a:ext>
                </a:extLst>
              </p:cNvPr>
              <p:cNvSpPr/>
              <p:nvPr/>
            </p:nvSpPr>
            <p:spPr>
              <a:xfrm>
                <a:off x="-13595688" y="-504243"/>
                <a:ext cx="161397" cy="216171"/>
              </a:xfrm>
              <a:custGeom>
                <a:avLst/>
                <a:gdLst>
                  <a:gd name="connsiteX0" fmla="*/ 103421 w 161397"/>
                  <a:gd name="connsiteY0" fmla="*/ 24313 h 216171"/>
                  <a:gd name="connsiteX1" fmla="*/ 111111 w 161397"/>
                  <a:gd name="connsiteY1" fmla="*/ 17903 h 216171"/>
                  <a:gd name="connsiteX2" fmla="*/ 93167 w 161397"/>
                  <a:gd name="connsiteY2" fmla="*/ 12775 h 216171"/>
                  <a:gd name="connsiteX3" fmla="*/ 117520 w 161397"/>
                  <a:gd name="connsiteY3" fmla="*/ 149940 h 216171"/>
                  <a:gd name="connsiteX4" fmla="*/ 53433 w 161397"/>
                  <a:gd name="connsiteY4" fmla="*/ 174297 h 216171"/>
                  <a:gd name="connsiteX5" fmla="*/ 2163 w 161397"/>
                  <a:gd name="connsiteY5" fmla="*/ 202499 h 216171"/>
                  <a:gd name="connsiteX6" fmla="*/ 6008 w 161397"/>
                  <a:gd name="connsiteY6" fmla="*/ 215318 h 216171"/>
                  <a:gd name="connsiteX7" fmla="*/ 98294 w 161397"/>
                  <a:gd name="connsiteY7" fmla="*/ 190962 h 216171"/>
                  <a:gd name="connsiteX8" fmla="*/ 157254 w 161397"/>
                  <a:gd name="connsiteY8" fmla="*/ 164041 h 216171"/>
                  <a:gd name="connsiteX9" fmla="*/ 152127 w 161397"/>
                  <a:gd name="connsiteY9" fmla="*/ 99946 h 216171"/>
                  <a:gd name="connsiteX10" fmla="*/ 113675 w 161397"/>
                  <a:gd name="connsiteY10" fmla="*/ 5084 h 216171"/>
                  <a:gd name="connsiteX11" fmla="*/ 97012 w 161397"/>
                  <a:gd name="connsiteY11" fmla="*/ 17903 h 216171"/>
                  <a:gd name="connsiteX12" fmla="*/ 103421 w 161397"/>
                  <a:gd name="connsiteY12" fmla="*/ 24313 h 216171"/>
                  <a:gd name="connsiteX13" fmla="*/ 103421 w 161397"/>
                  <a:gd name="connsiteY13" fmla="*/ 24313 h 216171"/>
                  <a:gd name="connsiteX14" fmla="*/ 103421 w 161397"/>
                  <a:gd name="connsiteY14" fmla="*/ 24313 h 21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1397" h="216171">
                    <a:moveTo>
                      <a:pt x="103421" y="24313"/>
                    </a:moveTo>
                    <a:cubicBezTo>
                      <a:pt x="105984" y="21749"/>
                      <a:pt x="108548" y="20467"/>
                      <a:pt x="111111" y="17903"/>
                    </a:cubicBezTo>
                    <a:cubicBezTo>
                      <a:pt x="104703" y="16621"/>
                      <a:pt x="99576" y="15339"/>
                      <a:pt x="93167" y="12775"/>
                    </a:cubicBezTo>
                    <a:cubicBezTo>
                      <a:pt x="99576" y="42259"/>
                      <a:pt x="145719" y="125584"/>
                      <a:pt x="117520" y="149940"/>
                    </a:cubicBezTo>
                    <a:cubicBezTo>
                      <a:pt x="103421" y="162759"/>
                      <a:pt x="71377" y="166605"/>
                      <a:pt x="53433" y="174297"/>
                    </a:cubicBezTo>
                    <a:cubicBezTo>
                      <a:pt x="31643" y="181988"/>
                      <a:pt x="16262" y="184552"/>
                      <a:pt x="2163" y="202499"/>
                    </a:cubicBezTo>
                    <a:cubicBezTo>
                      <a:pt x="-1682" y="206345"/>
                      <a:pt x="-401" y="214036"/>
                      <a:pt x="6008" y="215318"/>
                    </a:cubicBezTo>
                    <a:cubicBezTo>
                      <a:pt x="38052" y="220446"/>
                      <a:pt x="68814" y="201217"/>
                      <a:pt x="98294" y="190962"/>
                    </a:cubicBezTo>
                    <a:cubicBezTo>
                      <a:pt x="114956" y="184552"/>
                      <a:pt x="147000" y="179425"/>
                      <a:pt x="157254" y="164041"/>
                    </a:cubicBezTo>
                    <a:cubicBezTo>
                      <a:pt x="167508" y="148659"/>
                      <a:pt x="155972" y="115329"/>
                      <a:pt x="152127" y="99946"/>
                    </a:cubicBezTo>
                    <a:cubicBezTo>
                      <a:pt x="144437" y="67898"/>
                      <a:pt x="134183" y="32004"/>
                      <a:pt x="113675" y="5084"/>
                    </a:cubicBezTo>
                    <a:cubicBezTo>
                      <a:pt x="104703" y="-7735"/>
                      <a:pt x="86758" y="6366"/>
                      <a:pt x="97012" y="17903"/>
                    </a:cubicBezTo>
                    <a:cubicBezTo>
                      <a:pt x="97012" y="19185"/>
                      <a:pt x="99576" y="21749"/>
                      <a:pt x="103421" y="24313"/>
                    </a:cubicBezTo>
                    <a:cubicBezTo>
                      <a:pt x="102139" y="24313"/>
                      <a:pt x="102139" y="24313"/>
                      <a:pt x="103421" y="24313"/>
                    </a:cubicBezTo>
                    <a:lnTo>
                      <a:pt x="103421" y="24313"/>
                    </a:lnTo>
                    <a:close/>
                  </a:path>
                </a:pathLst>
              </a:custGeom>
              <a:solidFill>
                <a:srgbClr val="313031"/>
              </a:solidFill>
              <a:ln w="12815" cap="flat">
                <a:noFill/>
                <a:prstDash val="solid"/>
                <a:miter/>
              </a:ln>
            </p:spPr>
            <p:txBody>
              <a:bodyPr rtlCol="0" anchor="ctr"/>
              <a:lstStyle/>
              <a:p>
                <a:endParaRPr lang="en-US"/>
              </a:p>
            </p:txBody>
          </p:sp>
        </p:grpSp>
        <p:sp>
          <p:nvSpPr>
            <p:cNvPr id="226" name="Freeform 225">
              <a:extLst>
                <a:ext uri="{FF2B5EF4-FFF2-40B4-BE49-F238E27FC236}">
                  <a16:creationId xmlns:a16="http://schemas.microsoft.com/office/drawing/2014/main" id="{BEB80E84-619D-81E5-4CCC-9D5419D6EFB4}"/>
                </a:ext>
              </a:extLst>
            </p:cNvPr>
            <p:cNvSpPr/>
            <p:nvPr/>
          </p:nvSpPr>
          <p:spPr>
            <a:xfrm>
              <a:off x="-14681250" y="356305"/>
              <a:ext cx="247300" cy="169748"/>
            </a:xfrm>
            <a:custGeom>
              <a:avLst/>
              <a:gdLst>
                <a:gd name="connsiteX0" fmla="*/ 2087 w 247300"/>
                <a:gd name="connsiteY0" fmla="*/ 16238 h 169748"/>
                <a:gd name="connsiteX1" fmla="*/ 120008 w 247300"/>
                <a:gd name="connsiteY1" fmla="*/ 164941 h 169748"/>
                <a:gd name="connsiteX2" fmla="*/ 144361 w 247300"/>
                <a:gd name="connsiteY2" fmla="*/ 164941 h 169748"/>
                <a:gd name="connsiteX3" fmla="*/ 207166 w 247300"/>
                <a:gd name="connsiteY3" fmla="*/ 84180 h 169748"/>
                <a:gd name="connsiteX4" fmla="*/ 246900 w 247300"/>
                <a:gd name="connsiteY4" fmla="*/ 20084 h 169748"/>
                <a:gd name="connsiteX5" fmla="*/ 230238 w 247300"/>
                <a:gd name="connsiteY5" fmla="*/ 7265 h 169748"/>
                <a:gd name="connsiteX6" fmla="*/ 178968 w 247300"/>
                <a:gd name="connsiteY6" fmla="*/ 61106 h 169748"/>
                <a:gd name="connsiteX7" fmla="*/ 117444 w 247300"/>
                <a:gd name="connsiteY7" fmla="*/ 141866 h 169748"/>
                <a:gd name="connsiteX8" fmla="*/ 144361 w 247300"/>
                <a:gd name="connsiteY8" fmla="*/ 138021 h 169748"/>
                <a:gd name="connsiteX9" fmla="*/ 18750 w 247300"/>
                <a:gd name="connsiteY9" fmla="*/ 2137 h 169748"/>
                <a:gd name="connsiteX10" fmla="*/ 2087 w 247300"/>
                <a:gd name="connsiteY10" fmla="*/ 16238 h 169748"/>
                <a:gd name="connsiteX11" fmla="*/ 2087 w 247300"/>
                <a:gd name="connsiteY11" fmla="*/ 16238 h 16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7300" h="169748">
                  <a:moveTo>
                    <a:pt x="2087" y="16238"/>
                  </a:moveTo>
                  <a:cubicBezTo>
                    <a:pt x="34131" y="70079"/>
                    <a:pt x="80274" y="116228"/>
                    <a:pt x="120008" y="164941"/>
                  </a:cubicBezTo>
                  <a:cubicBezTo>
                    <a:pt x="125135" y="171351"/>
                    <a:pt x="139234" y="171351"/>
                    <a:pt x="144361" y="164941"/>
                  </a:cubicBezTo>
                  <a:cubicBezTo>
                    <a:pt x="166151" y="138021"/>
                    <a:pt x="186659" y="111100"/>
                    <a:pt x="207166" y="84180"/>
                  </a:cubicBezTo>
                  <a:cubicBezTo>
                    <a:pt x="223829" y="62388"/>
                    <a:pt x="240492" y="47004"/>
                    <a:pt x="246900" y="20084"/>
                  </a:cubicBezTo>
                  <a:cubicBezTo>
                    <a:pt x="249464" y="9829"/>
                    <a:pt x="239210" y="2137"/>
                    <a:pt x="230238" y="7265"/>
                  </a:cubicBezTo>
                  <a:cubicBezTo>
                    <a:pt x="205885" y="20084"/>
                    <a:pt x="194349" y="40595"/>
                    <a:pt x="178968" y="61106"/>
                  </a:cubicBezTo>
                  <a:cubicBezTo>
                    <a:pt x="158460" y="88026"/>
                    <a:pt x="137952" y="114946"/>
                    <a:pt x="117444" y="141866"/>
                  </a:cubicBezTo>
                  <a:cubicBezTo>
                    <a:pt x="126416" y="140585"/>
                    <a:pt x="135389" y="139303"/>
                    <a:pt x="144361" y="138021"/>
                  </a:cubicBezTo>
                  <a:cubicBezTo>
                    <a:pt x="103345" y="91871"/>
                    <a:pt x="64893" y="40595"/>
                    <a:pt x="18750" y="2137"/>
                  </a:cubicBezTo>
                  <a:cubicBezTo>
                    <a:pt x="9778" y="-4272"/>
                    <a:pt x="-5603" y="4701"/>
                    <a:pt x="2087" y="16238"/>
                  </a:cubicBezTo>
                  <a:lnTo>
                    <a:pt x="2087" y="16238"/>
                  </a:lnTo>
                  <a:close/>
                </a:path>
              </a:pathLst>
            </a:custGeom>
            <a:solidFill>
              <a:srgbClr val="313031"/>
            </a:solidFill>
            <a:ln w="12815" cap="flat">
              <a:noFill/>
              <a:prstDash val="solid"/>
              <a:miter/>
            </a:ln>
          </p:spPr>
          <p:txBody>
            <a:bodyPr rtlCol="0" anchor="ctr"/>
            <a:lstStyle/>
            <a:p>
              <a:endParaRPr lang="en-US"/>
            </a:p>
          </p:txBody>
        </p:sp>
        <p:sp>
          <p:nvSpPr>
            <p:cNvPr id="227" name="Freeform 226">
              <a:extLst>
                <a:ext uri="{FF2B5EF4-FFF2-40B4-BE49-F238E27FC236}">
                  <a16:creationId xmlns:a16="http://schemas.microsoft.com/office/drawing/2014/main" id="{661A2C5B-9799-4F84-6C5F-35B29CB3D8DC}"/>
                </a:ext>
              </a:extLst>
            </p:cNvPr>
            <p:cNvSpPr/>
            <p:nvPr/>
          </p:nvSpPr>
          <p:spPr>
            <a:xfrm>
              <a:off x="-14567510" y="73216"/>
              <a:ext cx="44417" cy="335541"/>
            </a:xfrm>
            <a:custGeom>
              <a:avLst/>
              <a:gdLst>
                <a:gd name="connsiteX0" fmla="*/ 30621 w 44417"/>
                <a:gd name="connsiteY0" fmla="*/ 332657 h 335541"/>
                <a:gd name="connsiteX1" fmla="*/ 38312 w 44417"/>
                <a:gd name="connsiteY1" fmla="*/ 17306 h 335541"/>
                <a:gd name="connsiteX2" fmla="*/ 2423 w 44417"/>
                <a:gd name="connsiteY2" fmla="*/ 17306 h 335541"/>
                <a:gd name="connsiteX3" fmla="*/ 22931 w 44417"/>
                <a:gd name="connsiteY3" fmla="*/ 332657 h 335541"/>
                <a:gd name="connsiteX4" fmla="*/ 30621 w 44417"/>
                <a:gd name="connsiteY4" fmla="*/ 332657 h 335541"/>
                <a:gd name="connsiteX5" fmla="*/ 30621 w 44417"/>
                <a:gd name="connsiteY5" fmla="*/ 332657 h 33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17" h="335541">
                  <a:moveTo>
                    <a:pt x="30621" y="332657"/>
                  </a:moveTo>
                  <a:cubicBezTo>
                    <a:pt x="56256" y="236514"/>
                    <a:pt x="38312" y="116014"/>
                    <a:pt x="38312" y="17306"/>
                  </a:cubicBezTo>
                  <a:cubicBezTo>
                    <a:pt x="38312" y="-5769"/>
                    <a:pt x="2423" y="-5769"/>
                    <a:pt x="2423" y="17306"/>
                  </a:cubicBezTo>
                  <a:cubicBezTo>
                    <a:pt x="2423" y="116014"/>
                    <a:pt x="-10394" y="239077"/>
                    <a:pt x="22931" y="332657"/>
                  </a:cubicBezTo>
                  <a:cubicBezTo>
                    <a:pt x="24212" y="336503"/>
                    <a:pt x="29339" y="336503"/>
                    <a:pt x="30621" y="332657"/>
                  </a:cubicBezTo>
                  <a:lnTo>
                    <a:pt x="30621" y="332657"/>
                  </a:lnTo>
                  <a:close/>
                </a:path>
              </a:pathLst>
            </a:custGeom>
            <a:solidFill>
              <a:srgbClr val="313031"/>
            </a:solidFill>
            <a:ln w="12815" cap="flat">
              <a:noFill/>
              <a:prstDash val="solid"/>
              <a:miter/>
            </a:ln>
          </p:spPr>
          <p:txBody>
            <a:bodyPr rtlCol="0" anchor="ctr"/>
            <a:lstStyle/>
            <a:p>
              <a:endParaRPr lang="en-US"/>
            </a:p>
          </p:txBody>
        </p:sp>
        <p:grpSp>
          <p:nvGrpSpPr>
            <p:cNvPr id="228" name="Graphic 4">
              <a:extLst>
                <a:ext uri="{FF2B5EF4-FFF2-40B4-BE49-F238E27FC236}">
                  <a16:creationId xmlns:a16="http://schemas.microsoft.com/office/drawing/2014/main" id="{36F4D9F2-6C40-0186-182F-7CD8CF039CDB}"/>
                </a:ext>
              </a:extLst>
            </p:cNvPr>
            <p:cNvGrpSpPr/>
            <p:nvPr/>
          </p:nvGrpSpPr>
          <p:grpSpPr>
            <a:xfrm>
              <a:off x="-15970883" y="-475511"/>
              <a:ext cx="392166" cy="362262"/>
              <a:chOff x="-15970883" y="-475511"/>
              <a:chExt cx="392166" cy="362262"/>
            </a:xfrm>
            <a:solidFill>
              <a:srgbClr val="313031"/>
            </a:solidFill>
          </p:grpSpPr>
          <p:sp>
            <p:nvSpPr>
              <p:cNvPr id="253" name="Freeform 252">
                <a:extLst>
                  <a:ext uri="{FF2B5EF4-FFF2-40B4-BE49-F238E27FC236}">
                    <a16:creationId xmlns:a16="http://schemas.microsoft.com/office/drawing/2014/main" id="{B987D73D-175D-258B-A8A9-824E3607A9C1}"/>
                  </a:ext>
                </a:extLst>
              </p:cNvPr>
              <p:cNvSpPr/>
              <p:nvPr/>
            </p:nvSpPr>
            <p:spPr>
              <a:xfrm>
                <a:off x="-15970883" y="-308973"/>
                <a:ext cx="197140" cy="195724"/>
              </a:xfrm>
              <a:custGeom>
                <a:avLst/>
                <a:gdLst>
                  <a:gd name="connsiteX0" fmla="*/ 50991 w 197140"/>
                  <a:gd name="connsiteY0" fmla="*/ 9793 h 195724"/>
                  <a:gd name="connsiteX1" fmla="*/ 2285 w 197140"/>
                  <a:gd name="connsiteY1" fmla="*/ 157213 h 195724"/>
                  <a:gd name="connsiteX2" fmla="*/ 17666 w 197140"/>
                  <a:gd name="connsiteY2" fmla="*/ 184134 h 195724"/>
                  <a:gd name="connsiteX3" fmla="*/ 107388 w 197140"/>
                  <a:gd name="connsiteY3" fmla="*/ 189261 h 195724"/>
                  <a:gd name="connsiteX4" fmla="*/ 188138 w 197140"/>
                  <a:gd name="connsiteY4" fmla="*/ 191825 h 195724"/>
                  <a:gd name="connsiteX5" fmla="*/ 190701 w 197140"/>
                  <a:gd name="connsiteY5" fmla="*/ 168751 h 195724"/>
                  <a:gd name="connsiteX6" fmla="*/ 113796 w 197140"/>
                  <a:gd name="connsiteY6" fmla="*/ 152086 h 195724"/>
                  <a:gd name="connsiteX7" fmla="*/ 17666 w 197140"/>
                  <a:gd name="connsiteY7" fmla="*/ 148240 h 195724"/>
                  <a:gd name="connsiteX8" fmla="*/ 33047 w 197140"/>
                  <a:gd name="connsiteY8" fmla="*/ 175160 h 195724"/>
                  <a:gd name="connsiteX9" fmla="*/ 76626 w 197140"/>
                  <a:gd name="connsiteY9" fmla="*/ 13638 h 195724"/>
                  <a:gd name="connsiteX10" fmla="*/ 50991 w 197140"/>
                  <a:gd name="connsiteY10" fmla="*/ 9793 h 195724"/>
                  <a:gd name="connsiteX11" fmla="*/ 50991 w 197140"/>
                  <a:gd name="connsiteY11" fmla="*/ 9793 h 195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140" h="195724">
                    <a:moveTo>
                      <a:pt x="50991" y="9793"/>
                    </a:moveTo>
                    <a:cubicBezTo>
                      <a:pt x="35610" y="61070"/>
                      <a:pt x="27920" y="109782"/>
                      <a:pt x="2285" y="157213"/>
                    </a:cubicBezTo>
                    <a:cubicBezTo>
                      <a:pt x="-4124" y="168751"/>
                      <a:pt x="3567" y="184134"/>
                      <a:pt x="17666" y="184134"/>
                    </a:cubicBezTo>
                    <a:cubicBezTo>
                      <a:pt x="48428" y="184134"/>
                      <a:pt x="77908" y="186697"/>
                      <a:pt x="107388" y="189261"/>
                    </a:cubicBezTo>
                    <a:cubicBezTo>
                      <a:pt x="133023" y="191825"/>
                      <a:pt x="162503" y="200798"/>
                      <a:pt x="188138" y="191825"/>
                    </a:cubicBezTo>
                    <a:cubicBezTo>
                      <a:pt x="199674" y="187979"/>
                      <a:pt x="199674" y="175160"/>
                      <a:pt x="190701" y="168751"/>
                    </a:cubicBezTo>
                    <a:cubicBezTo>
                      <a:pt x="170193" y="153367"/>
                      <a:pt x="139431" y="154649"/>
                      <a:pt x="113796" y="152086"/>
                    </a:cubicBezTo>
                    <a:cubicBezTo>
                      <a:pt x="81753" y="149522"/>
                      <a:pt x="49709" y="148240"/>
                      <a:pt x="17666" y="148240"/>
                    </a:cubicBezTo>
                    <a:cubicBezTo>
                      <a:pt x="22793" y="157213"/>
                      <a:pt x="27920" y="166187"/>
                      <a:pt x="33047" y="175160"/>
                    </a:cubicBezTo>
                    <a:cubicBezTo>
                      <a:pt x="58682" y="126447"/>
                      <a:pt x="81753" y="68761"/>
                      <a:pt x="76626" y="13638"/>
                    </a:cubicBezTo>
                    <a:cubicBezTo>
                      <a:pt x="75344" y="-1744"/>
                      <a:pt x="56118" y="-5590"/>
                      <a:pt x="50991" y="9793"/>
                    </a:cubicBezTo>
                    <a:lnTo>
                      <a:pt x="50991" y="9793"/>
                    </a:lnTo>
                    <a:close/>
                  </a:path>
                </a:pathLst>
              </a:custGeom>
              <a:solidFill>
                <a:srgbClr val="313031"/>
              </a:solidFill>
              <a:ln w="12815"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B1BF9553-1872-1217-9FE5-4C1F28D41B41}"/>
                  </a:ext>
                </a:extLst>
              </p:cNvPr>
              <p:cNvSpPr/>
              <p:nvPr/>
            </p:nvSpPr>
            <p:spPr>
              <a:xfrm>
                <a:off x="-15872683" y="-475511"/>
                <a:ext cx="293966" cy="266163"/>
              </a:xfrm>
              <a:custGeom>
                <a:avLst/>
                <a:gdLst>
                  <a:gd name="connsiteX0" fmla="*/ 14315 w 293966"/>
                  <a:gd name="connsiteY0" fmla="*/ 264783 h 266163"/>
                  <a:gd name="connsiteX1" fmla="*/ 169406 w 293966"/>
                  <a:gd name="connsiteY1" fmla="*/ 141719 h 266163"/>
                  <a:gd name="connsiteX2" fmla="*/ 291172 w 293966"/>
                  <a:gd name="connsiteY2" fmla="*/ 31474 h 266163"/>
                  <a:gd name="connsiteX3" fmla="*/ 288608 w 293966"/>
                  <a:gd name="connsiteY3" fmla="*/ 7118 h 266163"/>
                  <a:gd name="connsiteX4" fmla="*/ 286045 w 293966"/>
                  <a:gd name="connsiteY4" fmla="*/ 4554 h 266163"/>
                  <a:gd name="connsiteX5" fmla="*/ 259128 w 293966"/>
                  <a:gd name="connsiteY5" fmla="*/ 8400 h 266163"/>
                  <a:gd name="connsiteX6" fmla="*/ 1497 w 293966"/>
                  <a:gd name="connsiteY6" fmla="*/ 251964 h 266163"/>
                  <a:gd name="connsiteX7" fmla="*/ 14315 w 293966"/>
                  <a:gd name="connsiteY7" fmla="*/ 264783 h 266163"/>
                  <a:gd name="connsiteX8" fmla="*/ 14315 w 293966"/>
                  <a:gd name="connsiteY8" fmla="*/ 264783 h 266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966" h="266163">
                    <a:moveTo>
                      <a:pt x="14315" y="264783"/>
                    </a:moveTo>
                    <a:cubicBezTo>
                      <a:pt x="68148" y="226326"/>
                      <a:pt x="116854" y="181459"/>
                      <a:pt x="169406" y="141719"/>
                    </a:cubicBezTo>
                    <a:cubicBezTo>
                      <a:pt x="210422" y="109671"/>
                      <a:pt x="262973" y="76341"/>
                      <a:pt x="291172" y="31474"/>
                    </a:cubicBezTo>
                    <a:cubicBezTo>
                      <a:pt x="296299" y="23783"/>
                      <a:pt x="293735" y="13528"/>
                      <a:pt x="288608" y="7118"/>
                    </a:cubicBezTo>
                    <a:cubicBezTo>
                      <a:pt x="287327" y="5836"/>
                      <a:pt x="287327" y="5836"/>
                      <a:pt x="286045" y="4554"/>
                    </a:cubicBezTo>
                    <a:cubicBezTo>
                      <a:pt x="278354" y="-3137"/>
                      <a:pt x="265537" y="-574"/>
                      <a:pt x="259128" y="8400"/>
                    </a:cubicBezTo>
                    <a:cubicBezTo>
                      <a:pt x="196323" y="108389"/>
                      <a:pt x="57894" y="145565"/>
                      <a:pt x="1497" y="251964"/>
                    </a:cubicBezTo>
                    <a:cubicBezTo>
                      <a:pt x="-3630" y="259656"/>
                      <a:pt x="5343" y="269911"/>
                      <a:pt x="14315" y="264783"/>
                    </a:cubicBezTo>
                    <a:lnTo>
                      <a:pt x="14315" y="264783"/>
                    </a:lnTo>
                    <a:close/>
                  </a:path>
                </a:pathLst>
              </a:custGeom>
              <a:solidFill>
                <a:srgbClr val="313031"/>
              </a:solidFill>
              <a:ln w="12815" cap="flat">
                <a:noFill/>
                <a:prstDash val="solid"/>
                <a:miter/>
              </a:ln>
            </p:spPr>
            <p:txBody>
              <a:bodyPr rtlCol="0" anchor="ctr"/>
              <a:lstStyle/>
              <a:p>
                <a:endParaRPr lang="en-US"/>
              </a:p>
            </p:txBody>
          </p:sp>
        </p:grpSp>
        <p:sp>
          <p:nvSpPr>
            <p:cNvPr id="229" name="Freeform 228">
              <a:extLst>
                <a:ext uri="{FF2B5EF4-FFF2-40B4-BE49-F238E27FC236}">
                  <a16:creationId xmlns:a16="http://schemas.microsoft.com/office/drawing/2014/main" id="{3B4FEFF9-5A71-CEC9-41D8-8A24C313940F}"/>
                </a:ext>
              </a:extLst>
            </p:cNvPr>
            <p:cNvSpPr/>
            <p:nvPr/>
          </p:nvSpPr>
          <p:spPr>
            <a:xfrm>
              <a:off x="-16099657" y="-1586269"/>
              <a:ext cx="185377" cy="223780"/>
            </a:xfrm>
            <a:custGeom>
              <a:avLst/>
              <a:gdLst>
                <a:gd name="connsiteX0" fmla="*/ 87479 w 185377"/>
                <a:gd name="connsiteY0" fmla="*/ 210279 h 223780"/>
                <a:gd name="connsiteX1" fmla="*/ 32364 w 185377"/>
                <a:gd name="connsiteY1" fmla="*/ 56449 h 223780"/>
                <a:gd name="connsiteX2" fmla="*/ 24674 w 185377"/>
                <a:gd name="connsiteY2" fmla="*/ 74395 h 223780"/>
                <a:gd name="connsiteX3" fmla="*/ 174638 w 185377"/>
                <a:gd name="connsiteY3" fmla="*/ 29528 h 223780"/>
                <a:gd name="connsiteX4" fmla="*/ 170793 w 185377"/>
                <a:gd name="connsiteY4" fmla="*/ 44 h 223780"/>
                <a:gd name="connsiteX5" fmla="*/ 8011 w 185377"/>
                <a:gd name="connsiteY5" fmla="*/ 46193 h 223780"/>
                <a:gd name="connsiteX6" fmla="*/ 320 w 185377"/>
                <a:gd name="connsiteY6" fmla="*/ 64140 h 223780"/>
                <a:gd name="connsiteX7" fmla="*/ 66971 w 185377"/>
                <a:gd name="connsiteY7" fmla="*/ 219252 h 223780"/>
                <a:gd name="connsiteX8" fmla="*/ 87479 w 185377"/>
                <a:gd name="connsiteY8" fmla="*/ 210279 h 223780"/>
                <a:gd name="connsiteX9" fmla="*/ 87479 w 185377"/>
                <a:gd name="connsiteY9" fmla="*/ 210279 h 223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377" h="223780">
                  <a:moveTo>
                    <a:pt x="87479" y="210279"/>
                  </a:moveTo>
                  <a:cubicBezTo>
                    <a:pt x="69535" y="157720"/>
                    <a:pt x="43900" y="111571"/>
                    <a:pt x="32364" y="56449"/>
                  </a:cubicBezTo>
                  <a:cubicBezTo>
                    <a:pt x="29801" y="62858"/>
                    <a:pt x="27237" y="67986"/>
                    <a:pt x="24674" y="74395"/>
                  </a:cubicBezTo>
                  <a:cubicBezTo>
                    <a:pt x="73380" y="52603"/>
                    <a:pt x="123368" y="42347"/>
                    <a:pt x="174638" y="29528"/>
                  </a:cubicBezTo>
                  <a:cubicBezTo>
                    <a:pt x="191300" y="25683"/>
                    <a:pt x="187455" y="-1238"/>
                    <a:pt x="170793" y="44"/>
                  </a:cubicBezTo>
                  <a:cubicBezTo>
                    <a:pt x="114396" y="3890"/>
                    <a:pt x="59281" y="23119"/>
                    <a:pt x="8011" y="46193"/>
                  </a:cubicBezTo>
                  <a:cubicBezTo>
                    <a:pt x="1602" y="48757"/>
                    <a:pt x="-961" y="57731"/>
                    <a:pt x="320" y="64140"/>
                  </a:cubicBezTo>
                  <a:cubicBezTo>
                    <a:pt x="11856" y="116698"/>
                    <a:pt x="31082" y="178231"/>
                    <a:pt x="66971" y="219252"/>
                  </a:cubicBezTo>
                  <a:cubicBezTo>
                    <a:pt x="75943" y="229507"/>
                    <a:pt x="90043" y="220534"/>
                    <a:pt x="87479" y="210279"/>
                  </a:cubicBezTo>
                  <a:lnTo>
                    <a:pt x="87479" y="210279"/>
                  </a:lnTo>
                  <a:close/>
                </a:path>
              </a:pathLst>
            </a:custGeom>
            <a:solidFill>
              <a:srgbClr val="313031"/>
            </a:solidFill>
            <a:ln w="12815" cap="flat">
              <a:noFill/>
              <a:prstDash val="solid"/>
              <a:miter/>
            </a:ln>
          </p:spPr>
          <p:txBody>
            <a:bodyPr rtlCol="0" anchor="ctr"/>
            <a:lstStyle/>
            <a:p>
              <a:endParaRPr lang="en-US"/>
            </a:p>
          </p:txBody>
        </p:sp>
        <p:sp>
          <p:nvSpPr>
            <p:cNvPr id="230" name="Freeform 229">
              <a:extLst>
                <a:ext uri="{FF2B5EF4-FFF2-40B4-BE49-F238E27FC236}">
                  <a16:creationId xmlns:a16="http://schemas.microsoft.com/office/drawing/2014/main" id="{DA23B176-284D-F0E3-CA03-4E289E95F8F3}"/>
                </a:ext>
              </a:extLst>
            </p:cNvPr>
            <p:cNvSpPr/>
            <p:nvPr/>
          </p:nvSpPr>
          <p:spPr>
            <a:xfrm>
              <a:off x="-16002956" y="-1492973"/>
              <a:ext cx="273180" cy="170565"/>
            </a:xfrm>
            <a:custGeom>
              <a:avLst/>
              <a:gdLst>
                <a:gd name="connsiteX0" fmla="*/ 1032 w 273180"/>
                <a:gd name="connsiteY0" fmla="*/ 8020 h 170565"/>
                <a:gd name="connsiteX1" fmla="*/ 125361 w 273180"/>
                <a:gd name="connsiteY1" fmla="*/ 75961 h 170565"/>
                <a:gd name="connsiteX2" fmla="*/ 252254 w 273180"/>
                <a:gd name="connsiteY2" fmla="*/ 168260 h 170565"/>
                <a:gd name="connsiteX3" fmla="*/ 270198 w 273180"/>
                <a:gd name="connsiteY3" fmla="*/ 145185 h 170565"/>
                <a:gd name="connsiteX4" fmla="*/ 140742 w 273180"/>
                <a:gd name="connsiteY4" fmla="*/ 49041 h 170565"/>
                <a:gd name="connsiteX5" fmla="*/ 4877 w 273180"/>
                <a:gd name="connsiteY5" fmla="*/ 328 h 170565"/>
                <a:gd name="connsiteX6" fmla="*/ 1032 w 273180"/>
                <a:gd name="connsiteY6" fmla="*/ 8020 h 170565"/>
                <a:gd name="connsiteX7" fmla="*/ 1032 w 273180"/>
                <a:gd name="connsiteY7" fmla="*/ 8020 h 170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3180" h="170565">
                  <a:moveTo>
                    <a:pt x="1032" y="8020"/>
                  </a:moveTo>
                  <a:cubicBezTo>
                    <a:pt x="34357" y="38786"/>
                    <a:pt x="85627" y="51605"/>
                    <a:pt x="125361" y="75961"/>
                  </a:cubicBezTo>
                  <a:cubicBezTo>
                    <a:pt x="171504" y="102882"/>
                    <a:pt x="208675" y="140057"/>
                    <a:pt x="252254" y="168260"/>
                  </a:cubicBezTo>
                  <a:cubicBezTo>
                    <a:pt x="266353" y="177233"/>
                    <a:pt x="279171" y="158004"/>
                    <a:pt x="270198" y="145185"/>
                  </a:cubicBezTo>
                  <a:cubicBezTo>
                    <a:pt x="238155" y="104164"/>
                    <a:pt x="185603" y="73398"/>
                    <a:pt x="140742" y="49041"/>
                  </a:cubicBezTo>
                  <a:cubicBezTo>
                    <a:pt x="101008" y="27249"/>
                    <a:pt x="51020" y="-3517"/>
                    <a:pt x="4877" y="328"/>
                  </a:cubicBezTo>
                  <a:cubicBezTo>
                    <a:pt x="1032" y="328"/>
                    <a:pt x="-1532" y="4174"/>
                    <a:pt x="1032" y="8020"/>
                  </a:cubicBezTo>
                  <a:lnTo>
                    <a:pt x="1032" y="8020"/>
                  </a:lnTo>
                  <a:close/>
                </a:path>
              </a:pathLst>
            </a:custGeom>
            <a:solidFill>
              <a:srgbClr val="313031"/>
            </a:solidFill>
            <a:ln w="12815" cap="flat">
              <a:noFill/>
              <a:prstDash val="solid"/>
              <a:miter/>
            </a:ln>
          </p:spPr>
          <p:txBody>
            <a:bodyPr rtlCol="0" anchor="ctr"/>
            <a:lstStyle/>
            <a:p>
              <a:endParaRPr lang="en-US"/>
            </a:p>
          </p:txBody>
        </p:sp>
        <p:sp>
          <p:nvSpPr>
            <p:cNvPr id="231" name="Freeform 230">
              <a:extLst>
                <a:ext uri="{FF2B5EF4-FFF2-40B4-BE49-F238E27FC236}">
                  <a16:creationId xmlns:a16="http://schemas.microsoft.com/office/drawing/2014/main" id="{98F885D9-712D-7D8A-7C50-75AD0CD08D7D}"/>
                </a:ext>
              </a:extLst>
            </p:cNvPr>
            <p:cNvSpPr/>
            <p:nvPr/>
          </p:nvSpPr>
          <p:spPr>
            <a:xfrm>
              <a:off x="-13421797" y="-436530"/>
              <a:ext cx="1525530" cy="995046"/>
            </a:xfrm>
            <a:custGeom>
              <a:avLst/>
              <a:gdLst>
                <a:gd name="connsiteX0" fmla="*/ 734467 w 1525530"/>
                <a:gd name="connsiteY0" fmla="*/ 59153 h 995046"/>
                <a:gd name="connsiteX1" fmla="*/ 737030 w 1525530"/>
                <a:gd name="connsiteY1" fmla="*/ 62999 h 995046"/>
                <a:gd name="connsiteX2" fmla="*/ 740875 w 1525530"/>
                <a:gd name="connsiteY2" fmla="*/ 64281 h 995046"/>
                <a:gd name="connsiteX3" fmla="*/ 747284 w 1525530"/>
                <a:gd name="connsiteY3" fmla="*/ 60435 h 995046"/>
                <a:gd name="connsiteX4" fmla="*/ 749847 w 1525530"/>
                <a:gd name="connsiteY4" fmla="*/ 55307 h 995046"/>
                <a:gd name="connsiteX5" fmla="*/ 644744 w 1525530"/>
                <a:gd name="connsiteY5" fmla="*/ 27105 h 995046"/>
                <a:gd name="connsiteX6" fmla="*/ 408903 w 1525530"/>
                <a:gd name="connsiteY6" fmla="*/ 59153 h 995046"/>
                <a:gd name="connsiteX7" fmla="*/ 88467 w 1525530"/>
                <a:gd name="connsiteY7" fmla="*/ 219393 h 995046"/>
                <a:gd name="connsiteX8" fmla="*/ 20534 w 1525530"/>
                <a:gd name="connsiteY8" fmla="*/ 610377 h 995046"/>
                <a:gd name="connsiteX9" fmla="*/ 296110 w 1525530"/>
                <a:gd name="connsiteY9" fmla="*/ 877016 h 995046"/>
                <a:gd name="connsiteX10" fmla="*/ 707550 w 1525530"/>
                <a:gd name="connsiteY10" fmla="*/ 994952 h 995046"/>
                <a:gd name="connsiteX11" fmla="*/ 1166414 w 1525530"/>
                <a:gd name="connsiteY11" fmla="*/ 943676 h 995046"/>
                <a:gd name="connsiteX12" fmla="*/ 1480442 w 1525530"/>
                <a:gd name="connsiteY12" fmla="*/ 368095 h 995046"/>
                <a:gd name="connsiteX13" fmla="*/ 754974 w 1525530"/>
                <a:gd name="connsiteY13" fmla="*/ 6594 h 995046"/>
                <a:gd name="connsiteX14" fmla="*/ 758820 w 1525530"/>
                <a:gd name="connsiteY14" fmla="*/ 32233 h 995046"/>
                <a:gd name="connsiteX15" fmla="*/ 1357394 w 1525530"/>
                <a:gd name="connsiteY15" fmla="*/ 256568 h 995046"/>
                <a:gd name="connsiteX16" fmla="*/ 1489414 w 1525530"/>
                <a:gd name="connsiteY16" fmla="*/ 606532 h 995046"/>
                <a:gd name="connsiteX17" fmla="*/ 1261264 w 1525530"/>
                <a:gd name="connsiteY17" fmla="*/ 870606 h 995046"/>
                <a:gd name="connsiteX18" fmla="*/ 881867 w 1525530"/>
                <a:gd name="connsiteY18" fmla="*/ 951367 h 995046"/>
                <a:gd name="connsiteX19" fmla="*/ 512724 w 1525530"/>
                <a:gd name="connsiteY19" fmla="*/ 937266 h 995046"/>
                <a:gd name="connsiteX20" fmla="*/ 182034 w 1525530"/>
                <a:gd name="connsiteY20" fmla="*/ 748824 h 995046"/>
                <a:gd name="connsiteX21" fmla="*/ 71804 w 1525530"/>
                <a:gd name="connsiteY21" fmla="*/ 634734 h 995046"/>
                <a:gd name="connsiteX22" fmla="*/ 51296 w 1525530"/>
                <a:gd name="connsiteY22" fmla="*/ 401425 h 995046"/>
                <a:gd name="connsiteX23" fmla="*/ 320463 w 1525530"/>
                <a:gd name="connsiteY23" fmla="*/ 118121 h 995046"/>
                <a:gd name="connsiteX24" fmla="*/ 516570 w 1525530"/>
                <a:gd name="connsiteY24" fmla="*/ 70690 h 995046"/>
                <a:gd name="connsiteX25" fmla="*/ 634490 w 1525530"/>
                <a:gd name="connsiteY25" fmla="*/ 57871 h 995046"/>
                <a:gd name="connsiteX26" fmla="*/ 734467 w 1525530"/>
                <a:gd name="connsiteY26" fmla="*/ 59153 h 995046"/>
                <a:gd name="connsiteX27" fmla="*/ 734467 w 1525530"/>
                <a:gd name="connsiteY27" fmla="*/ 59153 h 995046"/>
                <a:gd name="connsiteX28" fmla="*/ 734467 w 1525530"/>
                <a:gd name="connsiteY28" fmla="*/ 59153 h 995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25530" h="995046">
                  <a:moveTo>
                    <a:pt x="734467" y="59153"/>
                  </a:moveTo>
                  <a:cubicBezTo>
                    <a:pt x="735748" y="60435"/>
                    <a:pt x="735748" y="61717"/>
                    <a:pt x="737030" y="62999"/>
                  </a:cubicBezTo>
                  <a:cubicBezTo>
                    <a:pt x="738312" y="64281"/>
                    <a:pt x="739593" y="64281"/>
                    <a:pt x="740875" y="64281"/>
                  </a:cubicBezTo>
                  <a:cubicBezTo>
                    <a:pt x="743439" y="62999"/>
                    <a:pt x="744720" y="61717"/>
                    <a:pt x="747284" y="60435"/>
                  </a:cubicBezTo>
                  <a:cubicBezTo>
                    <a:pt x="748565" y="59153"/>
                    <a:pt x="749847" y="56589"/>
                    <a:pt x="749847" y="55307"/>
                  </a:cubicBezTo>
                  <a:cubicBezTo>
                    <a:pt x="735748" y="20695"/>
                    <a:pt x="674224" y="27105"/>
                    <a:pt x="644744" y="27105"/>
                  </a:cubicBezTo>
                  <a:cubicBezTo>
                    <a:pt x="565276" y="25823"/>
                    <a:pt x="485808" y="41206"/>
                    <a:pt x="408903" y="59153"/>
                  </a:cubicBezTo>
                  <a:cubicBezTo>
                    <a:pt x="293546" y="86073"/>
                    <a:pt x="166653" y="123249"/>
                    <a:pt x="88467" y="219393"/>
                  </a:cubicBezTo>
                  <a:cubicBezTo>
                    <a:pt x="12844" y="315536"/>
                    <a:pt x="-26890" y="495005"/>
                    <a:pt x="20534" y="610377"/>
                  </a:cubicBezTo>
                  <a:cubicBezTo>
                    <a:pt x="67959" y="725750"/>
                    <a:pt x="196134" y="809074"/>
                    <a:pt x="296110" y="877016"/>
                  </a:cubicBezTo>
                  <a:cubicBezTo>
                    <a:pt x="420439" y="960341"/>
                    <a:pt x="558867" y="992388"/>
                    <a:pt x="707550" y="994952"/>
                  </a:cubicBezTo>
                  <a:cubicBezTo>
                    <a:pt x="858796" y="996234"/>
                    <a:pt x="1020296" y="984697"/>
                    <a:pt x="1166414" y="943676"/>
                  </a:cubicBezTo>
                  <a:cubicBezTo>
                    <a:pt x="1421482" y="870606"/>
                    <a:pt x="1617588" y="632170"/>
                    <a:pt x="1480442" y="368095"/>
                  </a:cubicBezTo>
                  <a:cubicBezTo>
                    <a:pt x="1344577" y="109148"/>
                    <a:pt x="1038240" y="-33145"/>
                    <a:pt x="754974" y="6594"/>
                  </a:cubicBezTo>
                  <a:cubicBezTo>
                    <a:pt x="740875" y="9158"/>
                    <a:pt x="743439" y="33515"/>
                    <a:pt x="758820" y="32233"/>
                  </a:cubicBezTo>
                  <a:cubicBezTo>
                    <a:pt x="979280" y="13004"/>
                    <a:pt x="1206149" y="93765"/>
                    <a:pt x="1357394" y="256568"/>
                  </a:cubicBezTo>
                  <a:cubicBezTo>
                    <a:pt x="1443271" y="348866"/>
                    <a:pt x="1516331" y="477058"/>
                    <a:pt x="1489414" y="606532"/>
                  </a:cubicBezTo>
                  <a:cubicBezTo>
                    <a:pt x="1463779" y="725750"/>
                    <a:pt x="1367648" y="819330"/>
                    <a:pt x="1261264" y="870606"/>
                  </a:cubicBezTo>
                  <a:cubicBezTo>
                    <a:pt x="1143343" y="927011"/>
                    <a:pt x="1010042" y="941112"/>
                    <a:pt x="881867" y="951367"/>
                  </a:cubicBezTo>
                  <a:cubicBezTo>
                    <a:pt x="758820" y="961623"/>
                    <a:pt x="633208" y="966750"/>
                    <a:pt x="512724" y="937266"/>
                  </a:cubicBezTo>
                  <a:cubicBezTo>
                    <a:pt x="385832" y="906500"/>
                    <a:pt x="282010" y="829585"/>
                    <a:pt x="182034" y="748824"/>
                  </a:cubicBezTo>
                  <a:cubicBezTo>
                    <a:pt x="141018" y="715495"/>
                    <a:pt x="100003" y="679601"/>
                    <a:pt x="71804" y="634734"/>
                  </a:cubicBezTo>
                  <a:cubicBezTo>
                    <a:pt x="26943" y="561665"/>
                    <a:pt x="34634" y="480904"/>
                    <a:pt x="51296" y="401425"/>
                  </a:cubicBezTo>
                  <a:cubicBezTo>
                    <a:pt x="82058" y="248877"/>
                    <a:pt x="175626" y="165552"/>
                    <a:pt x="320463" y="118121"/>
                  </a:cubicBezTo>
                  <a:cubicBezTo>
                    <a:pt x="384550" y="97610"/>
                    <a:pt x="451201" y="82227"/>
                    <a:pt x="516570" y="70690"/>
                  </a:cubicBezTo>
                  <a:cubicBezTo>
                    <a:pt x="556304" y="64281"/>
                    <a:pt x="594756" y="59153"/>
                    <a:pt x="634490" y="57871"/>
                  </a:cubicBezTo>
                  <a:cubicBezTo>
                    <a:pt x="657562" y="55307"/>
                    <a:pt x="713959" y="48898"/>
                    <a:pt x="734467" y="59153"/>
                  </a:cubicBezTo>
                  <a:cubicBezTo>
                    <a:pt x="735748" y="57871"/>
                    <a:pt x="734467" y="57871"/>
                    <a:pt x="734467" y="59153"/>
                  </a:cubicBezTo>
                  <a:lnTo>
                    <a:pt x="734467" y="59153"/>
                  </a:lnTo>
                  <a:close/>
                </a:path>
              </a:pathLst>
            </a:custGeom>
            <a:solidFill>
              <a:srgbClr val="313031"/>
            </a:solidFill>
            <a:ln w="12815" cap="flat">
              <a:noFill/>
              <a:prstDash val="solid"/>
              <a:miter/>
            </a:ln>
          </p:spPr>
          <p:txBody>
            <a:bodyPr rtlCol="0" anchor="ctr"/>
            <a:lstStyle/>
            <a:p>
              <a:endParaRPr lang="en-US"/>
            </a:p>
          </p:txBody>
        </p:sp>
        <p:sp>
          <p:nvSpPr>
            <p:cNvPr id="232" name="Freeform 231">
              <a:extLst>
                <a:ext uri="{FF2B5EF4-FFF2-40B4-BE49-F238E27FC236}">
                  <a16:creationId xmlns:a16="http://schemas.microsoft.com/office/drawing/2014/main" id="{46A44DB8-E1BE-59C3-71FF-3817978D6365}"/>
                </a:ext>
              </a:extLst>
            </p:cNvPr>
            <p:cNvSpPr/>
            <p:nvPr/>
          </p:nvSpPr>
          <p:spPr>
            <a:xfrm>
              <a:off x="-15608446" y="635626"/>
              <a:ext cx="1774665" cy="1052512"/>
            </a:xfrm>
            <a:custGeom>
              <a:avLst/>
              <a:gdLst>
                <a:gd name="connsiteX0" fmla="*/ 899803 w 1774665"/>
                <a:gd name="connsiteY0" fmla="*/ 29195 h 1052512"/>
                <a:gd name="connsiteX1" fmla="*/ 76923 w 1774665"/>
                <a:gd name="connsiteY1" fmla="*/ 339419 h 1052512"/>
                <a:gd name="connsiteX2" fmla="*/ 41034 w 1774665"/>
                <a:gd name="connsiteY2" fmla="*/ 695792 h 1052512"/>
                <a:gd name="connsiteX3" fmla="*/ 371724 w 1774665"/>
                <a:gd name="connsiteY3" fmla="*/ 959868 h 1052512"/>
                <a:gd name="connsiteX4" fmla="*/ 1258692 w 1774665"/>
                <a:gd name="connsiteY4" fmla="*/ 988069 h 1052512"/>
                <a:gd name="connsiteX5" fmla="*/ 1766263 w 1774665"/>
                <a:gd name="connsiteY5" fmla="*/ 424026 h 1052512"/>
                <a:gd name="connsiteX6" fmla="*/ 1440700 w 1774665"/>
                <a:gd name="connsiteY6" fmla="*/ 93291 h 1052512"/>
                <a:gd name="connsiteX7" fmla="*/ 889549 w 1774665"/>
                <a:gd name="connsiteY7" fmla="*/ 4839 h 1052512"/>
                <a:gd name="connsiteX8" fmla="*/ 889549 w 1774665"/>
                <a:gd name="connsiteY8" fmla="*/ 24068 h 1052512"/>
                <a:gd name="connsiteX9" fmla="*/ 1320216 w 1774665"/>
                <a:gd name="connsiteY9" fmla="*/ 81754 h 1052512"/>
                <a:gd name="connsiteX10" fmla="*/ 1684231 w 1774665"/>
                <a:gd name="connsiteY10" fmla="*/ 321472 h 1052512"/>
                <a:gd name="connsiteX11" fmla="*/ 1307398 w 1774665"/>
                <a:gd name="connsiteY11" fmla="*/ 931665 h 1052512"/>
                <a:gd name="connsiteX12" fmla="*/ 538351 w 1774665"/>
                <a:gd name="connsiteY12" fmla="*/ 977814 h 1052512"/>
                <a:gd name="connsiteX13" fmla="*/ 165363 w 1774665"/>
                <a:gd name="connsiteY13" fmla="*/ 806037 h 1052512"/>
                <a:gd name="connsiteX14" fmla="*/ 75641 w 1774665"/>
                <a:gd name="connsiteY14" fmla="*/ 393260 h 1052512"/>
                <a:gd name="connsiteX15" fmla="*/ 452474 w 1774665"/>
                <a:gd name="connsiteY15" fmla="*/ 121493 h 1052512"/>
                <a:gd name="connsiteX16" fmla="*/ 898521 w 1774665"/>
                <a:gd name="connsiteY16" fmla="*/ 53552 h 1052512"/>
                <a:gd name="connsiteX17" fmla="*/ 899803 w 1774665"/>
                <a:gd name="connsiteY17" fmla="*/ 29195 h 1052512"/>
                <a:gd name="connsiteX18" fmla="*/ 899803 w 1774665"/>
                <a:gd name="connsiteY18" fmla="*/ 29195 h 105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74665" h="1052512">
                  <a:moveTo>
                    <a:pt x="899803" y="29195"/>
                  </a:moveTo>
                  <a:cubicBezTo>
                    <a:pt x="608847" y="-9262"/>
                    <a:pt x="266621" y="112520"/>
                    <a:pt x="76923" y="339419"/>
                  </a:cubicBezTo>
                  <a:cubicBezTo>
                    <a:pt x="-12799" y="447101"/>
                    <a:pt x="-23053" y="571446"/>
                    <a:pt x="41034" y="695792"/>
                  </a:cubicBezTo>
                  <a:cubicBezTo>
                    <a:pt x="108967" y="829112"/>
                    <a:pt x="235859" y="904744"/>
                    <a:pt x="371724" y="959868"/>
                  </a:cubicBezTo>
                  <a:cubicBezTo>
                    <a:pt x="651145" y="1072676"/>
                    <a:pt x="972863" y="1082931"/>
                    <a:pt x="1258692" y="988069"/>
                  </a:cubicBezTo>
                  <a:cubicBezTo>
                    <a:pt x="1488124" y="912436"/>
                    <a:pt x="1832914" y="718866"/>
                    <a:pt x="1766263" y="424026"/>
                  </a:cubicBezTo>
                  <a:cubicBezTo>
                    <a:pt x="1729093" y="261223"/>
                    <a:pt x="1585537" y="157387"/>
                    <a:pt x="1440700" y="93291"/>
                  </a:cubicBezTo>
                  <a:cubicBezTo>
                    <a:pt x="1263819" y="13812"/>
                    <a:pt x="1081811" y="-11826"/>
                    <a:pt x="889549" y="4839"/>
                  </a:cubicBezTo>
                  <a:cubicBezTo>
                    <a:pt x="876732" y="6121"/>
                    <a:pt x="876732" y="25350"/>
                    <a:pt x="889549" y="24068"/>
                  </a:cubicBezTo>
                  <a:cubicBezTo>
                    <a:pt x="1033105" y="16376"/>
                    <a:pt x="1183069" y="36887"/>
                    <a:pt x="1320216" y="81754"/>
                  </a:cubicBezTo>
                  <a:cubicBezTo>
                    <a:pt x="1457362" y="126621"/>
                    <a:pt x="1602199" y="197126"/>
                    <a:pt x="1684231" y="321472"/>
                  </a:cubicBezTo>
                  <a:cubicBezTo>
                    <a:pt x="1868803" y="606058"/>
                    <a:pt x="1541958" y="839367"/>
                    <a:pt x="1307398" y="931665"/>
                  </a:cubicBezTo>
                  <a:cubicBezTo>
                    <a:pt x="1065148" y="1026527"/>
                    <a:pt x="790855" y="1041910"/>
                    <a:pt x="538351" y="977814"/>
                  </a:cubicBezTo>
                  <a:cubicBezTo>
                    <a:pt x="408895" y="944484"/>
                    <a:pt x="267903" y="895772"/>
                    <a:pt x="165363" y="806037"/>
                  </a:cubicBezTo>
                  <a:cubicBezTo>
                    <a:pt x="48725" y="703484"/>
                    <a:pt x="-17926" y="531707"/>
                    <a:pt x="75641" y="393260"/>
                  </a:cubicBezTo>
                  <a:cubicBezTo>
                    <a:pt x="161518" y="267632"/>
                    <a:pt x="312764" y="175334"/>
                    <a:pt x="452474" y="121493"/>
                  </a:cubicBezTo>
                  <a:cubicBezTo>
                    <a:pt x="596030" y="65089"/>
                    <a:pt x="745994" y="48424"/>
                    <a:pt x="898521" y="53552"/>
                  </a:cubicBezTo>
                  <a:cubicBezTo>
                    <a:pt x="915184" y="53552"/>
                    <a:pt x="915184" y="31759"/>
                    <a:pt x="899803" y="29195"/>
                  </a:cubicBezTo>
                  <a:lnTo>
                    <a:pt x="899803" y="29195"/>
                  </a:lnTo>
                  <a:close/>
                </a:path>
              </a:pathLst>
            </a:custGeom>
            <a:solidFill>
              <a:srgbClr val="313031"/>
            </a:solidFill>
            <a:ln w="12815" cap="flat">
              <a:noFill/>
              <a:prstDash val="solid"/>
              <a:miter/>
            </a:ln>
          </p:spPr>
          <p:txBody>
            <a:bodyPr rtlCol="0" anchor="ctr"/>
            <a:lstStyle/>
            <a:p>
              <a:endParaRPr lang="en-US"/>
            </a:p>
          </p:txBody>
        </p:sp>
        <p:sp>
          <p:nvSpPr>
            <p:cNvPr id="233" name="Freeform 232">
              <a:extLst>
                <a:ext uri="{FF2B5EF4-FFF2-40B4-BE49-F238E27FC236}">
                  <a16:creationId xmlns:a16="http://schemas.microsoft.com/office/drawing/2014/main" id="{6B075070-213B-178F-3B11-3A50D21FF333}"/>
                </a:ext>
              </a:extLst>
            </p:cNvPr>
            <p:cNvSpPr/>
            <p:nvPr/>
          </p:nvSpPr>
          <p:spPr>
            <a:xfrm>
              <a:off x="-17642602" y="-397770"/>
              <a:ext cx="1572587" cy="1062782"/>
            </a:xfrm>
            <a:custGeom>
              <a:avLst/>
              <a:gdLst>
                <a:gd name="connsiteX0" fmla="*/ 798572 w 1572587"/>
                <a:gd name="connsiteY0" fmla="*/ 17829 h 1062782"/>
                <a:gd name="connsiteX1" fmla="*/ 365342 w 1572587"/>
                <a:gd name="connsiteY1" fmla="*/ 107563 h 1062782"/>
                <a:gd name="connsiteX2" fmla="*/ 55160 w 1572587"/>
                <a:gd name="connsiteY2" fmla="*/ 353692 h 1062782"/>
                <a:gd name="connsiteX3" fmla="*/ 285874 w 1572587"/>
                <a:gd name="connsiteY3" fmla="*/ 972857 h 1062782"/>
                <a:gd name="connsiteX4" fmla="*/ 1221548 w 1572587"/>
                <a:gd name="connsiteY4" fmla="*/ 969012 h 1062782"/>
                <a:gd name="connsiteX5" fmla="*/ 1531730 w 1572587"/>
                <a:gd name="connsiteY5" fmla="*/ 720320 h 1062782"/>
                <a:gd name="connsiteX6" fmla="*/ 1535576 w 1572587"/>
                <a:gd name="connsiteY6" fmla="*/ 375484 h 1062782"/>
                <a:gd name="connsiteX7" fmla="*/ 726794 w 1572587"/>
                <a:gd name="connsiteY7" fmla="*/ 12701 h 1062782"/>
                <a:gd name="connsiteX8" fmla="*/ 730640 w 1572587"/>
                <a:gd name="connsiteY8" fmla="*/ 37058 h 1062782"/>
                <a:gd name="connsiteX9" fmla="*/ 1447135 w 1572587"/>
                <a:gd name="connsiteY9" fmla="*/ 290878 h 1062782"/>
                <a:gd name="connsiteX10" fmla="*/ 1525322 w 1572587"/>
                <a:gd name="connsiteY10" fmla="*/ 642123 h 1062782"/>
                <a:gd name="connsiteX11" fmla="*/ 1270254 w 1572587"/>
                <a:gd name="connsiteY11" fmla="*/ 906198 h 1062782"/>
                <a:gd name="connsiteX12" fmla="*/ 464037 w 1572587"/>
                <a:gd name="connsiteY12" fmla="*/ 988240 h 1062782"/>
                <a:gd name="connsiteX13" fmla="*/ 121811 w 1572587"/>
                <a:gd name="connsiteY13" fmla="*/ 811336 h 1062782"/>
                <a:gd name="connsiteX14" fmla="*/ 52596 w 1572587"/>
                <a:gd name="connsiteY14" fmla="*/ 443426 h 1062782"/>
                <a:gd name="connsiteX15" fmla="*/ 344834 w 1572587"/>
                <a:gd name="connsiteY15" fmla="*/ 152430 h 1062782"/>
                <a:gd name="connsiteX16" fmla="*/ 799854 w 1572587"/>
                <a:gd name="connsiteY16" fmla="*/ 37058 h 1062782"/>
                <a:gd name="connsiteX17" fmla="*/ 798572 w 1572587"/>
                <a:gd name="connsiteY17" fmla="*/ 17829 h 1062782"/>
                <a:gd name="connsiteX18" fmla="*/ 798572 w 1572587"/>
                <a:gd name="connsiteY18" fmla="*/ 17829 h 106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72587" h="1062782">
                  <a:moveTo>
                    <a:pt x="798572" y="17829"/>
                  </a:moveTo>
                  <a:cubicBezTo>
                    <a:pt x="649890" y="1164"/>
                    <a:pt x="501207" y="47313"/>
                    <a:pt x="365342" y="107563"/>
                  </a:cubicBezTo>
                  <a:cubicBezTo>
                    <a:pt x="243576" y="161404"/>
                    <a:pt x="121811" y="234473"/>
                    <a:pt x="55160" y="353692"/>
                  </a:cubicBezTo>
                  <a:cubicBezTo>
                    <a:pt x="-78142" y="589564"/>
                    <a:pt x="42342" y="875432"/>
                    <a:pt x="285874" y="972857"/>
                  </a:cubicBezTo>
                  <a:cubicBezTo>
                    <a:pt x="592211" y="1095921"/>
                    <a:pt x="916493" y="1090794"/>
                    <a:pt x="1221548" y="969012"/>
                  </a:cubicBezTo>
                  <a:cubicBezTo>
                    <a:pt x="1345877" y="919017"/>
                    <a:pt x="1467643" y="842102"/>
                    <a:pt x="1531730" y="720320"/>
                  </a:cubicBezTo>
                  <a:cubicBezTo>
                    <a:pt x="1588127" y="612639"/>
                    <a:pt x="1583000" y="484447"/>
                    <a:pt x="1535576" y="375484"/>
                  </a:cubicBezTo>
                  <a:cubicBezTo>
                    <a:pt x="1415092" y="89617"/>
                    <a:pt x="1015187" y="-43703"/>
                    <a:pt x="726794" y="12701"/>
                  </a:cubicBezTo>
                  <a:cubicBezTo>
                    <a:pt x="712695" y="15265"/>
                    <a:pt x="715259" y="39622"/>
                    <a:pt x="730640" y="37058"/>
                  </a:cubicBezTo>
                  <a:cubicBezTo>
                    <a:pt x="976735" y="11419"/>
                    <a:pt x="1288199" y="85771"/>
                    <a:pt x="1447135" y="290878"/>
                  </a:cubicBezTo>
                  <a:cubicBezTo>
                    <a:pt x="1524040" y="389585"/>
                    <a:pt x="1563774" y="520341"/>
                    <a:pt x="1525322" y="642123"/>
                  </a:cubicBezTo>
                  <a:cubicBezTo>
                    <a:pt x="1486869" y="763905"/>
                    <a:pt x="1383048" y="852357"/>
                    <a:pt x="1270254" y="906198"/>
                  </a:cubicBezTo>
                  <a:cubicBezTo>
                    <a:pt x="1017751" y="1029262"/>
                    <a:pt x="735767" y="1056182"/>
                    <a:pt x="464037" y="988240"/>
                  </a:cubicBezTo>
                  <a:cubicBezTo>
                    <a:pt x="337144" y="957475"/>
                    <a:pt x="207688" y="917735"/>
                    <a:pt x="121811" y="811336"/>
                  </a:cubicBezTo>
                  <a:cubicBezTo>
                    <a:pt x="38497" y="708783"/>
                    <a:pt x="11581" y="569053"/>
                    <a:pt x="52596" y="443426"/>
                  </a:cubicBezTo>
                  <a:cubicBezTo>
                    <a:pt x="98739" y="302415"/>
                    <a:pt x="216660" y="213963"/>
                    <a:pt x="344834" y="152430"/>
                  </a:cubicBezTo>
                  <a:cubicBezTo>
                    <a:pt x="488390" y="83207"/>
                    <a:pt x="639636" y="37058"/>
                    <a:pt x="799854" y="37058"/>
                  </a:cubicBezTo>
                  <a:cubicBezTo>
                    <a:pt x="812671" y="38340"/>
                    <a:pt x="811389" y="19111"/>
                    <a:pt x="798572" y="17829"/>
                  </a:cubicBezTo>
                  <a:lnTo>
                    <a:pt x="798572" y="17829"/>
                  </a:lnTo>
                  <a:close/>
                </a:path>
              </a:pathLst>
            </a:custGeom>
            <a:solidFill>
              <a:srgbClr val="313031"/>
            </a:solidFill>
            <a:ln w="12815" cap="flat">
              <a:noFill/>
              <a:prstDash val="solid"/>
              <a:miter/>
            </a:ln>
          </p:spPr>
          <p:txBody>
            <a:bodyPr rtlCol="0" anchor="ctr"/>
            <a:lstStyle/>
            <a:p>
              <a:endParaRPr lang="en-US"/>
            </a:p>
          </p:txBody>
        </p:sp>
        <p:sp>
          <p:nvSpPr>
            <p:cNvPr id="234" name="Freeform 233">
              <a:extLst>
                <a:ext uri="{FF2B5EF4-FFF2-40B4-BE49-F238E27FC236}">
                  <a16:creationId xmlns:a16="http://schemas.microsoft.com/office/drawing/2014/main" id="{7A9BD193-1C3A-3148-3053-9DB75B280EA9}"/>
                </a:ext>
              </a:extLst>
            </p:cNvPr>
            <p:cNvSpPr/>
            <p:nvPr/>
          </p:nvSpPr>
          <p:spPr>
            <a:xfrm>
              <a:off x="-15607773" y="-1704161"/>
              <a:ext cx="1759282" cy="1603242"/>
            </a:xfrm>
            <a:custGeom>
              <a:avLst/>
              <a:gdLst>
                <a:gd name="connsiteX0" fmla="*/ 869650 w 1759282"/>
                <a:gd name="connsiteY0" fmla="*/ 0 h 1603242"/>
                <a:gd name="connsiteX1" fmla="*/ 336444 w 1759282"/>
                <a:gd name="connsiteY1" fmla="*/ 89734 h 1603242"/>
                <a:gd name="connsiteX2" fmla="*/ 35234 w 1759282"/>
                <a:gd name="connsiteY2" fmla="*/ 520458 h 1603242"/>
                <a:gd name="connsiteX3" fmla="*/ 387713 w 1759282"/>
                <a:gd name="connsiteY3" fmla="*/ 1498561 h 1603242"/>
                <a:gd name="connsiteX4" fmla="*/ 992697 w 1759282"/>
                <a:gd name="connsiteY4" fmla="*/ 1601114 h 1603242"/>
                <a:gd name="connsiteX5" fmla="*/ 1505395 w 1759282"/>
                <a:gd name="connsiteY5" fmla="*/ 1406263 h 1603242"/>
                <a:gd name="connsiteX6" fmla="*/ 1674586 w 1759282"/>
                <a:gd name="connsiteY6" fmla="*/ 399958 h 1603242"/>
                <a:gd name="connsiteX7" fmla="*/ 1306725 w 1759282"/>
                <a:gd name="connsiteY7" fmla="*/ 49995 h 1603242"/>
                <a:gd name="connsiteX8" fmla="*/ 799154 w 1759282"/>
                <a:gd name="connsiteY8" fmla="*/ 14101 h 1603242"/>
                <a:gd name="connsiteX9" fmla="*/ 799154 w 1759282"/>
                <a:gd name="connsiteY9" fmla="*/ 37176 h 1603242"/>
                <a:gd name="connsiteX10" fmla="*/ 1561792 w 1759282"/>
                <a:gd name="connsiteY10" fmla="*/ 280740 h 1603242"/>
                <a:gd name="connsiteX11" fmla="*/ 1582300 w 1759282"/>
                <a:gd name="connsiteY11" fmla="*/ 1261406 h 1603242"/>
                <a:gd name="connsiteX12" fmla="*/ 571003 w 1759282"/>
                <a:gd name="connsiteY12" fmla="*/ 1524199 h 1603242"/>
                <a:gd name="connsiteX13" fmla="*/ 137773 w 1759282"/>
                <a:gd name="connsiteY13" fmla="*/ 1228076 h 1603242"/>
                <a:gd name="connsiteX14" fmla="*/ 42924 w 1759282"/>
                <a:gd name="connsiteY14" fmla="*/ 676852 h 1603242"/>
                <a:gd name="connsiteX15" fmla="*/ 328753 w 1759282"/>
                <a:gd name="connsiteY15" fmla="*/ 130756 h 1603242"/>
                <a:gd name="connsiteX16" fmla="*/ 873495 w 1759282"/>
                <a:gd name="connsiteY16" fmla="*/ 15383 h 1603242"/>
                <a:gd name="connsiteX17" fmla="*/ 869650 w 1759282"/>
                <a:gd name="connsiteY17" fmla="*/ 0 h 1603242"/>
                <a:gd name="connsiteX18" fmla="*/ 869650 w 1759282"/>
                <a:gd name="connsiteY18" fmla="*/ 0 h 160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282" h="1603242">
                  <a:moveTo>
                    <a:pt x="869650" y="0"/>
                  </a:moveTo>
                  <a:cubicBezTo>
                    <a:pt x="694050" y="2564"/>
                    <a:pt x="496662" y="8974"/>
                    <a:pt x="336444" y="89734"/>
                  </a:cubicBezTo>
                  <a:cubicBezTo>
                    <a:pt x="168535" y="174341"/>
                    <a:pt x="78813" y="343554"/>
                    <a:pt x="35234" y="520458"/>
                  </a:cubicBezTo>
                  <a:cubicBezTo>
                    <a:pt x="-54489" y="889650"/>
                    <a:pt x="14726" y="1319093"/>
                    <a:pt x="387713" y="1498561"/>
                  </a:cubicBezTo>
                  <a:cubicBezTo>
                    <a:pt x="569721" y="1585732"/>
                    <a:pt x="794026" y="1611370"/>
                    <a:pt x="992697" y="1601114"/>
                  </a:cubicBezTo>
                  <a:cubicBezTo>
                    <a:pt x="1181114" y="1592141"/>
                    <a:pt x="1363122" y="1533173"/>
                    <a:pt x="1505395" y="1406263"/>
                  </a:cubicBezTo>
                  <a:cubicBezTo>
                    <a:pt x="1779689" y="1161417"/>
                    <a:pt x="1824550" y="724283"/>
                    <a:pt x="1674586" y="399958"/>
                  </a:cubicBezTo>
                  <a:cubicBezTo>
                    <a:pt x="1600244" y="239719"/>
                    <a:pt x="1474633" y="110245"/>
                    <a:pt x="1306725" y="49995"/>
                  </a:cubicBezTo>
                  <a:cubicBezTo>
                    <a:pt x="1146506" y="-7692"/>
                    <a:pt x="965781" y="-6410"/>
                    <a:pt x="799154" y="14101"/>
                  </a:cubicBezTo>
                  <a:cubicBezTo>
                    <a:pt x="785054" y="15383"/>
                    <a:pt x="783773" y="37176"/>
                    <a:pt x="799154" y="37176"/>
                  </a:cubicBezTo>
                  <a:cubicBezTo>
                    <a:pt x="1081138" y="32048"/>
                    <a:pt x="1375939" y="30766"/>
                    <a:pt x="1561792" y="280740"/>
                  </a:cubicBezTo>
                  <a:cubicBezTo>
                    <a:pt x="1764308" y="552506"/>
                    <a:pt x="1779689" y="981949"/>
                    <a:pt x="1582300" y="1261406"/>
                  </a:cubicBezTo>
                  <a:cubicBezTo>
                    <a:pt x="1356713" y="1581886"/>
                    <a:pt x="922201" y="1610088"/>
                    <a:pt x="571003" y="1524199"/>
                  </a:cubicBezTo>
                  <a:cubicBezTo>
                    <a:pt x="394122" y="1480614"/>
                    <a:pt x="235186" y="1384471"/>
                    <a:pt x="137773" y="1228076"/>
                  </a:cubicBezTo>
                  <a:cubicBezTo>
                    <a:pt x="35234" y="1063991"/>
                    <a:pt x="21134" y="865294"/>
                    <a:pt x="42924" y="676852"/>
                  </a:cubicBezTo>
                  <a:cubicBezTo>
                    <a:pt x="67277" y="470464"/>
                    <a:pt x="137773" y="242282"/>
                    <a:pt x="328753" y="130756"/>
                  </a:cubicBezTo>
                  <a:cubicBezTo>
                    <a:pt x="492816" y="35894"/>
                    <a:pt x="691487" y="43585"/>
                    <a:pt x="873495" y="15383"/>
                  </a:cubicBezTo>
                  <a:cubicBezTo>
                    <a:pt x="883749" y="16665"/>
                    <a:pt x="879904" y="0"/>
                    <a:pt x="869650" y="0"/>
                  </a:cubicBezTo>
                  <a:lnTo>
                    <a:pt x="869650" y="0"/>
                  </a:lnTo>
                  <a:close/>
                </a:path>
              </a:pathLst>
            </a:custGeom>
            <a:solidFill>
              <a:srgbClr val="313031"/>
            </a:solidFill>
            <a:ln w="12815" cap="flat">
              <a:noFill/>
              <a:prstDash val="solid"/>
              <a:miter/>
            </a:ln>
          </p:spPr>
          <p:txBody>
            <a:bodyPr rtlCol="0" anchor="ctr"/>
            <a:lstStyle/>
            <a:p>
              <a:endParaRPr lang="en-US"/>
            </a:p>
          </p:txBody>
        </p:sp>
        <p:grpSp>
          <p:nvGrpSpPr>
            <p:cNvPr id="235" name="Graphic 4">
              <a:extLst>
                <a:ext uri="{FF2B5EF4-FFF2-40B4-BE49-F238E27FC236}">
                  <a16:creationId xmlns:a16="http://schemas.microsoft.com/office/drawing/2014/main" id="{EAA2C941-ECC3-6C71-7045-881007AFEA59}"/>
                </a:ext>
              </a:extLst>
            </p:cNvPr>
            <p:cNvGrpSpPr/>
            <p:nvPr/>
          </p:nvGrpSpPr>
          <p:grpSpPr>
            <a:xfrm>
              <a:off x="-16757562" y="-3223304"/>
              <a:ext cx="967501" cy="668956"/>
              <a:chOff x="-16757562" y="-3223304"/>
              <a:chExt cx="967501" cy="668956"/>
            </a:xfrm>
            <a:solidFill>
              <a:srgbClr val="313031"/>
            </a:solidFill>
          </p:grpSpPr>
          <p:sp>
            <p:nvSpPr>
              <p:cNvPr id="251" name="Freeform 250">
                <a:extLst>
                  <a:ext uri="{FF2B5EF4-FFF2-40B4-BE49-F238E27FC236}">
                    <a16:creationId xmlns:a16="http://schemas.microsoft.com/office/drawing/2014/main" id="{B0AC2EF6-205F-C663-35F5-19876FE45821}"/>
                  </a:ext>
                </a:extLst>
              </p:cNvPr>
              <p:cNvSpPr/>
              <p:nvPr/>
            </p:nvSpPr>
            <p:spPr>
              <a:xfrm>
                <a:off x="-16757562" y="-3131419"/>
                <a:ext cx="832662" cy="577070"/>
              </a:xfrm>
              <a:custGeom>
                <a:avLst/>
                <a:gdLst>
                  <a:gd name="connsiteX0" fmla="*/ 7099 w 832662"/>
                  <a:gd name="connsiteY0" fmla="*/ 576065 h 577070"/>
                  <a:gd name="connsiteX1" fmla="*/ 159627 w 832662"/>
                  <a:gd name="connsiteY1" fmla="*/ 408134 h 577070"/>
                  <a:gd name="connsiteX2" fmla="*/ 351888 w 832662"/>
                  <a:gd name="connsiteY2" fmla="*/ 245330 h 577070"/>
                  <a:gd name="connsiteX3" fmla="*/ 817162 w 832662"/>
                  <a:gd name="connsiteY3" fmla="*/ 37660 h 577070"/>
                  <a:gd name="connsiteX4" fmla="*/ 813317 w 832662"/>
                  <a:gd name="connsiteY4" fmla="*/ 484 h 577070"/>
                  <a:gd name="connsiteX5" fmla="*/ 337789 w 832662"/>
                  <a:gd name="connsiteY5" fmla="*/ 209437 h 577070"/>
                  <a:gd name="connsiteX6" fmla="*/ 146809 w 832662"/>
                  <a:gd name="connsiteY6" fmla="*/ 370958 h 577070"/>
                  <a:gd name="connsiteX7" fmla="*/ 690 w 832662"/>
                  <a:gd name="connsiteY7" fmla="*/ 570937 h 577070"/>
                  <a:gd name="connsiteX8" fmla="*/ 7099 w 832662"/>
                  <a:gd name="connsiteY8" fmla="*/ 576065 h 577070"/>
                  <a:gd name="connsiteX9" fmla="*/ 7099 w 832662"/>
                  <a:gd name="connsiteY9" fmla="*/ 576065 h 57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2662" h="577070">
                    <a:moveTo>
                      <a:pt x="7099" y="576065"/>
                    </a:moveTo>
                    <a:cubicBezTo>
                      <a:pt x="66059" y="535044"/>
                      <a:pt x="108357" y="459411"/>
                      <a:pt x="159627" y="408134"/>
                    </a:cubicBezTo>
                    <a:cubicBezTo>
                      <a:pt x="218587" y="347884"/>
                      <a:pt x="282674" y="294043"/>
                      <a:pt x="351888" y="245330"/>
                    </a:cubicBezTo>
                    <a:cubicBezTo>
                      <a:pt x="492880" y="145341"/>
                      <a:pt x="650535" y="78681"/>
                      <a:pt x="817162" y="37660"/>
                    </a:cubicBezTo>
                    <a:cubicBezTo>
                      <a:pt x="840233" y="32532"/>
                      <a:pt x="836388" y="-4643"/>
                      <a:pt x="813317" y="484"/>
                    </a:cubicBezTo>
                    <a:cubicBezTo>
                      <a:pt x="642844" y="37660"/>
                      <a:pt x="481344" y="110729"/>
                      <a:pt x="337789" y="209437"/>
                    </a:cubicBezTo>
                    <a:cubicBezTo>
                      <a:pt x="269856" y="256868"/>
                      <a:pt x="205769" y="311990"/>
                      <a:pt x="146809" y="370958"/>
                    </a:cubicBezTo>
                    <a:cubicBezTo>
                      <a:pt x="94257" y="424799"/>
                      <a:pt x="18635" y="496586"/>
                      <a:pt x="690" y="570937"/>
                    </a:cubicBezTo>
                    <a:cubicBezTo>
                      <a:pt x="-1873" y="576065"/>
                      <a:pt x="3253" y="578629"/>
                      <a:pt x="7099" y="576065"/>
                    </a:cubicBezTo>
                    <a:lnTo>
                      <a:pt x="7099" y="576065"/>
                    </a:lnTo>
                    <a:close/>
                  </a:path>
                </a:pathLst>
              </a:custGeom>
              <a:solidFill>
                <a:srgbClr val="313031"/>
              </a:solidFill>
              <a:ln w="12815"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72C25BDB-9B45-A81F-7A90-642A8F886FE1}"/>
                  </a:ext>
                </a:extLst>
              </p:cNvPr>
              <p:cNvSpPr/>
              <p:nvPr/>
            </p:nvSpPr>
            <p:spPr>
              <a:xfrm>
                <a:off x="-15932752" y="-3223304"/>
                <a:ext cx="142691" cy="199449"/>
              </a:xfrm>
              <a:custGeom>
                <a:avLst/>
                <a:gdLst>
                  <a:gd name="connsiteX0" fmla="*/ 3888 w 142691"/>
                  <a:gd name="connsiteY0" fmla="*/ 21864 h 199449"/>
                  <a:gd name="connsiteX1" fmla="*/ 107709 w 142691"/>
                  <a:gd name="connsiteY1" fmla="*/ 97497 h 199449"/>
                  <a:gd name="connsiteX2" fmla="*/ 85919 w 142691"/>
                  <a:gd name="connsiteY2" fmla="*/ 192359 h 199449"/>
                  <a:gd name="connsiteX3" fmla="*/ 106427 w 142691"/>
                  <a:gd name="connsiteY3" fmla="*/ 194923 h 199449"/>
                  <a:gd name="connsiteX4" fmla="*/ 137189 w 142691"/>
                  <a:gd name="connsiteY4" fmla="*/ 74423 h 199449"/>
                  <a:gd name="connsiteX5" fmla="*/ 15423 w 142691"/>
                  <a:gd name="connsiteY5" fmla="*/ 1354 h 199449"/>
                  <a:gd name="connsiteX6" fmla="*/ 3888 w 142691"/>
                  <a:gd name="connsiteY6" fmla="*/ 21864 h 199449"/>
                  <a:gd name="connsiteX7" fmla="*/ 3888 w 142691"/>
                  <a:gd name="connsiteY7" fmla="*/ 21864 h 199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691" h="199449">
                    <a:moveTo>
                      <a:pt x="3888" y="21864"/>
                    </a:moveTo>
                    <a:cubicBezTo>
                      <a:pt x="32086" y="50066"/>
                      <a:pt x="102582" y="53912"/>
                      <a:pt x="107709" y="97497"/>
                    </a:cubicBezTo>
                    <a:cubicBezTo>
                      <a:pt x="111554" y="132109"/>
                      <a:pt x="75665" y="156465"/>
                      <a:pt x="85919" y="192359"/>
                    </a:cubicBezTo>
                    <a:cubicBezTo>
                      <a:pt x="88483" y="201333"/>
                      <a:pt x="101300" y="201333"/>
                      <a:pt x="106427" y="194923"/>
                    </a:cubicBezTo>
                    <a:cubicBezTo>
                      <a:pt x="129499" y="166721"/>
                      <a:pt x="153852" y="110317"/>
                      <a:pt x="137189" y="74423"/>
                    </a:cubicBezTo>
                    <a:cubicBezTo>
                      <a:pt x="116681" y="28274"/>
                      <a:pt x="56439" y="19300"/>
                      <a:pt x="15423" y="1354"/>
                    </a:cubicBezTo>
                    <a:cubicBezTo>
                      <a:pt x="2606" y="-5056"/>
                      <a:pt x="-5085" y="12891"/>
                      <a:pt x="3888" y="21864"/>
                    </a:cubicBezTo>
                    <a:lnTo>
                      <a:pt x="3888" y="21864"/>
                    </a:lnTo>
                    <a:close/>
                  </a:path>
                </a:pathLst>
              </a:custGeom>
              <a:solidFill>
                <a:srgbClr val="313031"/>
              </a:solidFill>
              <a:ln w="12815" cap="flat">
                <a:noFill/>
                <a:prstDash val="solid"/>
                <a:miter/>
              </a:ln>
            </p:spPr>
            <p:txBody>
              <a:bodyPr rtlCol="0" anchor="ctr"/>
              <a:lstStyle/>
              <a:p>
                <a:endParaRPr lang="en-US"/>
              </a:p>
            </p:txBody>
          </p:sp>
        </p:grpSp>
        <p:grpSp>
          <p:nvGrpSpPr>
            <p:cNvPr id="236" name="Graphic 4">
              <a:extLst>
                <a:ext uri="{FF2B5EF4-FFF2-40B4-BE49-F238E27FC236}">
                  <a16:creationId xmlns:a16="http://schemas.microsoft.com/office/drawing/2014/main" id="{05129F8D-FF8F-744F-6D47-2AC3117961C4}"/>
                </a:ext>
              </a:extLst>
            </p:cNvPr>
            <p:cNvGrpSpPr/>
            <p:nvPr/>
          </p:nvGrpSpPr>
          <p:grpSpPr>
            <a:xfrm>
              <a:off x="-13857544" y="-3195120"/>
              <a:ext cx="862739" cy="508920"/>
              <a:chOff x="-13857544" y="-3195120"/>
              <a:chExt cx="862739" cy="508920"/>
            </a:xfrm>
            <a:solidFill>
              <a:srgbClr val="313031"/>
            </a:solidFill>
          </p:grpSpPr>
          <p:sp>
            <p:nvSpPr>
              <p:cNvPr id="249" name="Freeform 248">
                <a:extLst>
                  <a:ext uri="{FF2B5EF4-FFF2-40B4-BE49-F238E27FC236}">
                    <a16:creationId xmlns:a16="http://schemas.microsoft.com/office/drawing/2014/main" id="{D27628F1-3131-666F-EA0C-82CCEA9B36D6}"/>
                  </a:ext>
                </a:extLst>
              </p:cNvPr>
              <p:cNvSpPr/>
              <p:nvPr/>
            </p:nvSpPr>
            <p:spPr>
              <a:xfrm>
                <a:off x="-13857544" y="-3195120"/>
                <a:ext cx="761556" cy="437556"/>
              </a:xfrm>
              <a:custGeom>
                <a:avLst/>
                <a:gdLst>
                  <a:gd name="connsiteX0" fmla="*/ 5107 w 761556"/>
                  <a:gd name="connsiteY0" fmla="*/ 14191 h 437556"/>
                  <a:gd name="connsiteX1" fmla="*/ 399884 w 761556"/>
                  <a:gd name="connsiteY1" fmla="*/ 169303 h 437556"/>
                  <a:gd name="connsiteX2" fmla="*/ 567793 w 761556"/>
                  <a:gd name="connsiteY2" fmla="*/ 273138 h 437556"/>
                  <a:gd name="connsiteX3" fmla="*/ 736983 w 761556"/>
                  <a:gd name="connsiteY3" fmla="*/ 430814 h 437556"/>
                  <a:gd name="connsiteX4" fmla="*/ 761336 w 761556"/>
                  <a:gd name="connsiteY4" fmla="*/ 420559 h 437556"/>
                  <a:gd name="connsiteX5" fmla="*/ 644698 w 761556"/>
                  <a:gd name="connsiteY5" fmla="*/ 292367 h 437556"/>
                  <a:gd name="connsiteX6" fmla="*/ 443464 w 761556"/>
                  <a:gd name="connsiteY6" fmla="*/ 159048 h 437556"/>
                  <a:gd name="connsiteX7" fmla="*/ 8952 w 761556"/>
                  <a:gd name="connsiteY7" fmla="*/ 90 h 437556"/>
                  <a:gd name="connsiteX8" fmla="*/ 5107 w 761556"/>
                  <a:gd name="connsiteY8" fmla="*/ 14191 h 437556"/>
                  <a:gd name="connsiteX9" fmla="*/ 5107 w 761556"/>
                  <a:gd name="connsiteY9" fmla="*/ 14191 h 437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1556" h="437556">
                    <a:moveTo>
                      <a:pt x="5107" y="14191"/>
                    </a:moveTo>
                    <a:cubicBezTo>
                      <a:pt x="140972" y="52649"/>
                      <a:pt x="275555" y="102643"/>
                      <a:pt x="399884" y="169303"/>
                    </a:cubicBezTo>
                    <a:cubicBezTo>
                      <a:pt x="457563" y="200069"/>
                      <a:pt x="513960" y="234681"/>
                      <a:pt x="567793" y="273138"/>
                    </a:cubicBezTo>
                    <a:cubicBezTo>
                      <a:pt x="625472" y="314160"/>
                      <a:pt x="707503" y="364154"/>
                      <a:pt x="736983" y="430814"/>
                    </a:cubicBezTo>
                    <a:cubicBezTo>
                      <a:pt x="743392" y="444915"/>
                      <a:pt x="763900" y="434660"/>
                      <a:pt x="761336" y="420559"/>
                    </a:cubicBezTo>
                    <a:cubicBezTo>
                      <a:pt x="749801" y="362872"/>
                      <a:pt x="688277" y="326979"/>
                      <a:pt x="644698" y="292367"/>
                    </a:cubicBezTo>
                    <a:cubicBezTo>
                      <a:pt x="580610" y="242372"/>
                      <a:pt x="513960" y="198787"/>
                      <a:pt x="443464" y="159048"/>
                    </a:cubicBezTo>
                    <a:cubicBezTo>
                      <a:pt x="307598" y="83414"/>
                      <a:pt x="161480" y="28292"/>
                      <a:pt x="8952" y="90"/>
                    </a:cubicBezTo>
                    <a:cubicBezTo>
                      <a:pt x="-20" y="-1192"/>
                      <a:pt x="-3865" y="11627"/>
                      <a:pt x="5107" y="14191"/>
                    </a:cubicBezTo>
                    <a:lnTo>
                      <a:pt x="5107" y="14191"/>
                    </a:lnTo>
                    <a:close/>
                  </a:path>
                </a:pathLst>
              </a:custGeom>
              <a:solidFill>
                <a:srgbClr val="313031"/>
              </a:solidFill>
              <a:ln w="12815"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4452041A-0F23-38D9-599B-F12CC6B4A028}"/>
                  </a:ext>
                </a:extLst>
              </p:cNvPr>
              <p:cNvSpPr/>
              <p:nvPr/>
            </p:nvSpPr>
            <p:spPr>
              <a:xfrm>
                <a:off x="-13196382" y="-2827401"/>
                <a:ext cx="201577" cy="141201"/>
              </a:xfrm>
              <a:custGeom>
                <a:avLst/>
                <a:gdLst>
                  <a:gd name="connsiteX0" fmla="*/ 1480 w 201577"/>
                  <a:gd name="connsiteY0" fmla="*/ 111807 h 141201"/>
                  <a:gd name="connsiteX1" fmla="*/ 73258 w 201577"/>
                  <a:gd name="connsiteY1" fmla="*/ 133600 h 141201"/>
                  <a:gd name="connsiteX2" fmla="*/ 150163 w 201577"/>
                  <a:gd name="connsiteY2" fmla="*/ 136164 h 141201"/>
                  <a:gd name="connsiteX3" fmla="*/ 179643 w 201577"/>
                  <a:gd name="connsiteY3" fmla="*/ 87451 h 141201"/>
                  <a:gd name="connsiteX4" fmla="*/ 200151 w 201577"/>
                  <a:gd name="connsiteY4" fmla="*/ 6690 h 141201"/>
                  <a:gd name="connsiteX5" fmla="*/ 186051 w 201577"/>
                  <a:gd name="connsiteY5" fmla="*/ 1562 h 141201"/>
                  <a:gd name="connsiteX6" fmla="*/ 120682 w 201577"/>
                  <a:gd name="connsiteY6" fmla="*/ 105398 h 141201"/>
                  <a:gd name="connsiteX7" fmla="*/ 55313 w 201577"/>
                  <a:gd name="connsiteY7" fmla="*/ 97706 h 141201"/>
                  <a:gd name="connsiteX8" fmla="*/ 1480 w 201577"/>
                  <a:gd name="connsiteY8" fmla="*/ 102834 h 141201"/>
                  <a:gd name="connsiteX9" fmla="*/ 1480 w 201577"/>
                  <a:gd name="connsiteY9" fmla="*/ 111807 h 141201"/>
                  <a:gd name="connsiteX10" fmla="*/ 1480 w 201577"/>
                  <a:gd name="connsiteY10" fmla="*/ 111807 h 14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577" h="141201">
                    <a:moveTo>
                      <a:pt x="1480" y="111807"/>
                    </a:moveTo>
                    <a:cubicBezTo>
                      <a:pt x="20706" y="129754"/>
                      <a:pt x="47623" y="129754"/>
                      <a:pt x="73258" y="133600"/>
                    </a:cubicBezTo>
                    <a:cubicBezTo>
                      <a:pt x="95047" y="136164"/>
                      <a:pt x="129655" y="147701"/>
                      <a:pt x="150163" y="136164"/>
                    </a:cubicBezTo>
                    <a:cubicBezTo>
                      <a:pt x="168107" y="127190"/>
                      <a:pt x="173234" y="105398"/>
                      <a:pt x="179643" y="87451"/>
                    </a:cubicBezTo>
                    <a:cubicBezTo>
                      <a:pt x="189896" y="60531"/>
                      <a:pt x="206559" y="34892"/>
                      <a:pt x="200151" y="6690"/>
                    </a:cubicBezTo>
                    <a:cubicBezTo>
                      <a:pt x="198869" y="1562"/>
                      <a:pt x="191178" y="-2283"/>
                      <a:pt x="186051" y="1562"/>
                    </a:cubicBezTo>
                    <a:cubicBezTo>
                      <a:pt x="154008" y="23355"/>
                      <a:pt x="159135" y="95142"/>
                      <a:pt x="120682" y="105398"/>
                    </a:cubicBezTo>
                    <a:cubicBezTo>
                      <a:pt x="102738" y="110525"/>
                      <a:pt x="73258" y="100270"/>
                      <a:pt x="55313" y="97706"/>
                    </a:cubicBezTo>
                    <a:cubicBezTo>
                      <a:pt x="33524" y="95142"/>
                      <a:pt x="20706" y="92579"/>
                      <a:pt x="1480" y="102834"/>
                    </a:cubicBezTo>
                    <a:cubicBezTo>
                      <a:pt x="198" y="104116"/>
                      <a:pt x="-1084" y="109243"/>
                      <a:pt x="1480" y="111807"/>
                    </a:cubicBezTo>
                    <a:lnTo>
                      <a:pt x="1480" y="111807"/>
                    </a:lnTo>
                    <a:close/>
                  </a:path>
                </a:pathLst>
              </a:custGeom>
              <a:solidFill>
                <a:srgbClr val="313031"/>
              </a:solidFill>
              <a:ln w="12815" cap="flat">
                <a:noFill/>
                <a:prstDash val="solid"/>
                <a:miter/>
              </a:ln>
            </p:spPr>
            <p:txBody>
              <a:bodyPr rtlCol="0" anchor="ctr"/>
              <a:lstStyle/>
              <a:p>
                <a:endParaRPr lang="en-US"/>
              </a:p>
            </p:txBody>
          </p:sp>
        </p:grpSp>
        <p:grpSp>
          <p:nvGrpSpPr>
            <p:cNvPr id="237" name="Graphic 4">
              <a:extLst>
                <a:ext uri="{FF2B5EF4-FFF2-40B4-BE49-F238E27FC236}">
                  <a16:creationId xmlns:a16="http://schemas.microsoft.com/office/drawing/2014/main" id="{A770159B-1781-28E5-421D-792D81CFFD80}"/>
                </a:ext>
              </a:extLst>
            </p:cNvPr>
            <p:cNvGrpSpPr/>
            <p:nvPr/>
          </p:nvGrpSpPr>
          <p:grpSpPr>
            <a:xfrm>
              <a:off x="-12697585" y="-1404325"/>
              <a:ext cx="243295" cy="863442"/>
              <a:chOff x="-12697585" y="-1404325"/>
              <a:chExt cx="243295" cy="863442"/>
            </a:xfrm>
            <a:solidFill>
              <a:srgbClr val="313031"/>
            </a:solidFill>
          </p:grpSpPr>
          <p:sp>
            <p:nvSpPr>
              <p:cNvPr id="247" name="Freeform 246">
                <a:extLst>
                  <a:ext uri="{FF2B5EF4-FFF2-40B4-BE49-F238E27FC236}">
                    <a16:creationId xmlns:a16="http://schemas.microsoft.com/office/drawing/2014/main" id="{D170BC11-3713-63FF-23DF-4A2A98580583}"/>
                  </a:ext>
                </a:extLst>
              </p:cNvPr>
              <p:cNvSpPr/>
              <p:nvPr/>
            </p:nvSpPr>
            <p:spPr>
              <a:xfrm>
                <a:off x="-12596437" y="-1404325"/>
                <a:ext cx="135476" cy="754491"/>
              </a:xfrm>
              <a:custGeom>
                <a:avLst/>
                <a:gdLst>
                  <a:gd name="connsiteX0" fmla="*/ 78296 w 135476"/>
                  <a:gd name="connsiteY0" fmla="*/ 15516 h 754491"/>
                  <a:gd name="connsiteX1" fmla="*/ 93677 w 135476"/>
                  <a:gd name="connsiteY1" fmla="*/ 385990 h 754491"/>
                  <a:gd name="connsiteX2" fmla="*/ 56507 w 135476"/>
                  <a:gd name="connsiteY2" fmla="*/ 570586 h 754491"/>
                  <a:gd name="connsiteX3" fmla="*/ 110 w 135476"/>
                  <a:gd name="connsiteY3" fmla="*/ 742363 h 754491"/>
                  <a:gd name="connsiteX4" fmla="*/ 15491 w 135476"/>
                  <a:gd name="connsiteY4" fmla="*/ 751337 h 754491"/>
                  <a:gd name="connsiteX5" fmla="*/ 125721 w 135476"/>
                  <a:gd name="connsiteY5" fmla="*/ 407783 h 754491"/>
                  <a:gd name="connsiteX6" fmla="*/ 101368 w 135476"/>
                  <a:gd name="connsiteY6" fmla="*/ 7825 h 754491"/>
                  <a:gd name="connsiteX7" fmla="*/ 78296 w 135476"/>
                  <a:gd name="connsiteY7" fmla="*/ 15516 h 754491"/>
                  <a:gd name="connsiteX8" fmla="*/ 78296 w 135476"/>
                  <a:gd name="connsiteY8" fmla="*/ 15516 h 75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476" h="754491">
                    <a:moveTo>
                      <a:pt x="78296" y="15516"/>
                    </a:moveTo>
                    <a:cubicBezTo>
                      <a:pt x="94959" y="139862"/>
                      <a:pt x="107776" y="260362"/>
                      <a:pt x="93677" y="385990"/>
                    </a:cubicBezTo>
                    <a:cubicBezTo>
                      <a:pt x="85987" y="448804"/>
                      <a:pt x="74451" y="510336"/>
                      <a:pt x="56507" y="570586"/>
                    </a:cubicBezTo>
                    <a:cubicBezTo>
                      <a:pt x="39844" y="628272"/>
                      <a:pt x="7800" y="684677"/>
                      <a:pt x="110" y="742363"/>
                    </a:cubicBezTo>
                    <a:cubicBezTo>
                      <a:pt x="-1172" y="751337"/>
                      <a:pt x="9082" y="759028"/>
                      <a:pt x="15491" y="751337"/>
                    </a:cubicBezTo>
                    <a:cubicBezTo>
                      <a:pt x="91114" y="668012"/>
                      <a:pt x="111622" y="514182"/>
                      <a:pt x="125721" y="407783"/>
                    </a:cubicBezTo>
                    <a:cubicBezTo>
                      <a:pt x="142383" y="277027"/>
                      <a:pt x="139820" y="134734"/>
                      <a:pt x="101368" y="7825"/>
                    </a:cubicBezTo>
                    <a:cubicBezTo>
                      <a:pt x="97522" y="-6277"/>
                      <a:pt x="75733" y="133"/>
                      <a:pt x="78296" y="15516"/>
                    </a:cubicBezTo>
                    <a:lnTo>
                      <a:pt x="78296" y="15516"/>
                    </a:lnTo>
                    <a:close/>
                  </a:path>
                </a:pathLst>
              </a:custGeom>
              <a:solidFill>
                <a:srgbClr val="313031"/>
              </a:solidFill>
              <a:ln w="12815"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66372695-8FE3-6229-EE79-81955ED212EA}"/>
                  </a:ext>
                </a:extLst>
              </p:cNvPr>
              <p:cNvSpPr/>
              <p:nvPr/>
            </p:nvSpPr>
            <p:spPr>
              <a:xfrm>
                <a:off x="-12697585" y="-702060"/>
                <a:ext cx="243295" cy="161176"/>
              </a:xfrm>
              <a:custGeom>
                <a:avLst/>
                <a:gdLst>
                  <a:gd name="connsiteX0" fmla="*/ 0 w 243295"/>
                  <a:gd name="connsiteY0" fmla="*/ 9332 h 161176"/>
                  <a:gd name="connsiteX1" fmla="*/ 35889 w 243295"/>
                  <a:gd name="connsiteY1" fmla="*/ 150343 h 161176"/>
                  <a:gd name="connsiteX2" fmla="*/ 53833 w 243295"/>
                  <a:gd name="connsiteY2" fmla="*/ 160598 h 161176"/>
                  <a:gd name="connsiteX3" fmla="*/ 237123 w 243295"/>
                  <a:gd name="connsiteY3" fmla="*/ 90093 h 161176"/>
                  <a:gd name="connsiteX4" fmla="*/ 226869 w 243295"/>
                  <a:gd name="connsiteY4" fmla="*/ 67018 h 161176"/>
                  <a:gd name="connsiteX5" fmla="*/ 44861 w 243295"/>
                  <a:gd name="connsiteY5" fmla="*/ 132396 h 161176"/>
                  <a:gd name="connsiteX6" fmla="*/ 61524 w 243295"/>
                  <a:gd name="connsiteY6" fmla="*/ 138805 h 161176"/>
                  <a:gd name="connsiteX7" fmla="*/ 19226 w 243295"/>
                  <a:gd name="connsiteY7" fmla="*/ 5486 h 161176"/>
                  <a:gd name="connsiteX8" fmla="*/ 0 w 243295"/>
                  <a:gd name="connsiteY8" fmla="*/ 9332 h 161176"/>
                  <a:gd name="connsiteX9" fmla="*/ 0 w 243295"/>
                  <a:gd name="connsiteY9" fmla="*/ 9332 h 161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295" h="161176">
                    <a:moveTo>
                      <a:pt x="0" y="9332"/>
                    </a:moveTo>
                    <a:cubicBezTo>
                      <a:pt x="1282" y="59326"/>
                      <a:pt x="16663" y="104193"/>
                      <a:pt x="35889" y="150343"/>
                    </a:cubicBezTo>
                    <a:cubicBezTo>
                      <a:pt x="38452" y="156752"/>
                      <a:pt x="44861" y="163162"/>
                      <a:pt x="53833" y="160598"/>
                    </a:cubicBezTo>
                    <a:cubicBezTo>
                      <a:pt x="114075" y="141369"/>
                      <a:pt x="183290" y="124704"/>
                      <a:pt x="237123" y="90093"/>
                    </a:cubicBezTo>
                    <a:cubicBezTo>
                      <a:pt x="249940" y="82401"/>
                      <a:pt x="240968" y="63172"/>
                      <a:pt x="226869" y="67018"/>
                    </a:cubicBezTo>
                    <a:cubicBezTo>
                      <a:pt x="165345" y="81119"/>
                      <a:pt x="105103" y="111885"/>
                      <a:pt x="44861" y="132396"/>
                    </a:cubicBezTo>
                    <a:cubicBezTo>
                      <a:pt x="49988" y="134960"/>
                      <a:pt x="55115" y="136241"/>
                      <a:pt x="61524" y="138805"/>
                    </a:cubicBezTo>
                    <a:cubicBezTo>
                      <a:pt x="39734" y="96502"/>
                      <a:pt x="29480" y="51635"/>
                      <a:pt x="19226" y="5486"/>
                    </a:cubicBezTo>
                    <a:cubicBezTo>
                      <a:pt x="16663" y="-3487"/>
                      <a:pt x="0" y="-923"/>
                      <a:pt x="0" y="9332"/>
                    </a:cubicBezTo>
                    <a:lnTo>
                      <a:pt x="0" y="9332"/>
                    </a:lnTo>
                    <a:close/>
                  </a:path>
                </a:pathLst>
              </a:custGeom>
              <a:solidFill>
                <a:srgbClr val="313031"/>
              </a:solidFill>
              <a:ln w="12815" cap="flat">
                <a:noFill/>
                <a:prstDash val="solid"/>
                <a:miter/>
              </a:ln>
            </p:spPr>
            <p:txBody>
              <a:bodyPr rtlCol="0" anchor="ctr"/>
              <a:lstStyle/>
              <a:p>
                <a:endParaRPr lang="en-US"/>
              </a:p>
            </p:txBody>
          </p:sp>
        </p:grpSp>
        <p:grpSp>
          <p:nvGrpSpPr>
            <p:cNvPr id="238" name="Graphic 4">
              <a:extLst>
                <a:ext uri="{FF2B5EF4-FFF2-40B4-BE49-F238E27FC236}">
                  <a16:creationId xmlns:a16="http://schemas.microsoft.com/office/drawing/2014/main" id="{7FFEEB23-63FB-1A2F-7548-E345749ADFEA}"/>
                </a:ext>
              </a:extLst>
            </p:cNvPr>
            <p:cNvGrpSpPr/>
            <p:nvPr/>
          </p:nvGrpSpPr>
          <p:grpSpPr>
            <a:xfrm>
              <a:off x="-13752512" y="633817"/>
              <a:ext cx="751351" cy="559517"/>
              <a:chOff x="-13752512" y="633817"/>
              <a:chExt cx="751351" cy="559517"/>
            </a:xfrm>
            <a:solidFill>
              <a:srgbClr val="313031"/>
            </a:solidFill>
          </p:grpSpPr>
          <p:sp>
            <p:nvSpPr>
              <p:cNvPr id="245" name="Freeform 244">
                <a:extLst>
                  <a:ext uri="{FF2B5EF4-FFF2-40B4-BE49-F238E27FC236}">
                    <a16:creationId xmlns:a16="http://schemas.microsoft.com/office/drawing/2014/main" id="{AAEF5DED-D496-F3E4-F188-BB3A178D69C6}"/>
                  </a:ext>
                </a:extLst>
              </p:cNvPr>
              <p:cNvSpPr/>
              <p:nvPr/>
            </p:nvSpPr>
            <p:spPr>
              <a:xfrm>
                <a:off x="-13675516" y="633817"/>
                <a:ext cx="674355" cy="457881"/>
              </a:xfrm>
              <a:custGeom>
                <a:avLst/>
                <a:gdLst>
                  <a:gd name="connsiteX0" fmla="*/ 663903 w 674355"/>
                  <a:gd name="connsiteY0" fmla="*/ 1519 h 457881"/>
                  <a:gd name="connsiteX1" fmla="*/ 539574 w 674355"/>
                  <a:gd name="connsiteY1" fmla="*/ 133557 h 457881"/>
                  <a:gd name="connsiteX2" fmla="*/ 379356 w 674355"/>
                  <a:gd name="connsiteY2" fmla="*/ 278413 h 457881"/>
                  <a:gd name="connsiteX3" fmla="*/ 10213 w 674355"/>
                  <a:gd name="connsiteY3" fmla="*/ 429680 h 457881"/>
                  <a:gd name="connsiteX4" fmla="*/ 14059 w 674355"/>
                  <a:gd name="connsiteY4" fmla="*/ 457882 h 457881"/>
                  <a:gd name="connsiteX5" fmla="*/ 388328 w 674355"/>
                  <a:gd name="connsiteY5" fmla="*/ 314308 h 457881"/>
                  <a:gd name="connsiteX6" fmla="*/ 540856 w 674355"/>
                  <a:gd name="connsiteY6" fmla="*/ 182270 h 457881"/>
                  <a:gd name="connsiteX7" fmla="*/ 674158 w 674355"/>
                  <a:gd name="connsiteY7" fmla="*/ 11775 h 457881"/>
                  <a:gd name="connsiteX8" fmla="*/ 663903 w 674355"/>
                  <a:gd name="connsiteY8" fmla="*/ 1519 h 457881"/>
                  <a:gd name="connsiteX9" fmla="*/ 663903 w 674355"/>
                  <a:gd name="connsiteY9" fmla="*/ 1519 h 45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4355" h="457881">
                    <a:moveTo>
                      <a:pt x="663903" y="1519"/>
                    </a:moveTo>
                    <a:cubicBezTo>
                      <a:pt x="615197" y="37413"/>
                      <a:pt x="580590" y="88690"/>
                      <a:pt x="539574" y="133557"/>
                    </a:cubicBezTo>
                    <a:cubicBezTo>
                      <a:pt x="490868" y="186115"/>
                      <a:pt x="438316" y="237392"/>
                      <a:pt x="379356" y="278413"/>
                    </a:cubicBezTo>
                    <a:cubicBezTo>
                      <a:pt x="265281" y="359175"/>
                      <a:pt x="142233" y="393786"/>
                      <a:pt x="10213" y="429680"/>
                    </a:cubicBezTo>
                    <a:cubicBezTo>
                      <a:pt x="-5167" y="433526"/>
                      <a:pt x="-2604" y="457882"/>
                      <a:pt x="14059" y="457882"/>
                    </a:cubicBezTo>
                    <a:cubicBezTo>
                      <a:pt x="144797" y="450190"/>
                      <a:pt x="281943" y="387376"/>
                      <a:pt x="388328" y="314308"/>
                    </a:cubicBezTo>
                    <a:cubicBezTo>
                      <a:pt x="443443" y="275850"/>
                      <a:pt x="494713" y="230983"/>
                      <a:pt x="540856" y="182270"/>
                    </a:cubicBezTo>
                    <a:cubicBezTo>
                      <a:pt x="588280" y="132275"/>
                      <a:pt x="644677" y="75870"/>
                      <a:pt x="674158" y="11775"/>
                    </a:cubicBezTo>
                    <a:cubicBezTo>
                      <a:pt x="675439" y="5365"/>
                      <a:pt x="670312" y="-3608"/>
                      <a:pt x="663903" y="1519"/>
                    </a:cubicBezTo>
                    <a:lnTo>
                      <a:pt x="663903" y="1519"/>
                    </a:lnTo>
                    <a:close/>
                  </a:path>
                </a:pathLst>
              </a:custGeom>
              <a:solidFill>
                <a:srgbClr val="313031"/>
              </a:solidFill>
              <a:ln w="12815"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0627A30A-84EA-EEA5-3AD2-26E12FEAECC5}"/>
                  </a:ext>
                </a:extLst>
              </p:cNvPr>
              <p:cNvSpPr/>
              <p:nvPr/>
            </p:nvSpPr>
            <p:spPr>
              <a:xfrm>
                <a:off x="-13752512" y="977785"/>
                <a:ext cx="129770" cy="215550"/>
              </a:xfrm>
              <a:custGeom>
                <a:avLst/>
                <a:gdLst>
                  <a:gd name="connsiteX0" fmla="*/ 97464 w 129770"/>
                  <a:gd name="connsiteY0" fmla="*/ 2388 h 215550"/>
                  <a:gd name="connsiteX1" fmla="*/ 32095 w 129770"/>
                  <a:gd name="connsiteY1" fmla="*/ 83148 h 215550"/>
                  <a:gd name="connsiteX2" fmla="*/ 51 w 129770"/>
                  <a:gd name="connsiteY2" fmla="*/ 135707 h 215550"/>
                  <a:gd name="connsiteX3" fmla="*/ 26968 w 129770"/>
                  <a:gd name="connsiteY3" fmla="*/ 163909 h 215550"/>
                  <a:gd name="connsiteX4" fmla="*/ 117972 w 129770"/>
                  <a:gd name="connsiteY4" fmla="*/ 215186 h 215550"/>
                  <a:gd name="connsiteX5" fmla="*/ 126944 w 129770"/>
                  <a:gd name="connsiteY5" fmla="*/ 198521 h 215550"/>
                  <a:gd name="connsiteX6" fmla="*/ 78238 w 129770"/>
                  <a:gd name="connsiteY6" fmla="*/ 162627 h 215550"/>
                  <a:gd name="connsiteX7" fmla="*/ 29531 w 129770"/>
                  <a:gd name="connsiteY7" fmla="*/ 133143 h 215550"/>
                  <a:gd name="connsiteX8" fmla="*/ 66702 w 129770"/>
                  <a:gd name="connsiteY8" fmla="*/ 79303 h 215550"/>
                  <a:gd name="connsiteX9" fmla="*/ 109000 w 129770"/>
                  <a:gd name="connsiteY9" fmla="*/ 11361 h 215550"/>
                  <a:gd name="connsiteX10" fmla="*/ 97464 w 129770"/>
                  <a:gd name="connsiteY10" fmla="*/ 2388 h 215550"/>
                  <a:gd name="connsiteX11" fmla="*/ 97464 w 129770"/>
                  <a:gd name="connsiteY11" fmla="*/ 2388 h 21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770" h="215550">
                    <a:moveTo>
                      <a:pt x="97464" y="2388"/>
                    </a:moveTo>
                    <a:cubicBezTo>
                      <a:pt x="71829" y="25462"/>
                      <a:pt x="52603" y="56228"/>
                      <a:pt x="32095" y="83148"/>
                    </a:cubicBezTo>
                    <a:cubicBezTo>
                      <a:pt x="21841" y="97249"/>
                      <a:pt x="-1231" y="116478"/>
                      <a:pt x="51" y="135707"/>
                    </a:cubicBezTo>
                    <a:cubicBezTo>
                      <a:pt x="1333" y="151090"/>
                      <a:pt x="16714" y="157499"/>
                      <a:pt x="26968" y="163909"/>
                    </a:cubicBezTo>
                    <a:cubicBezTo>
                      <a:pt x="55166" y="181856"/>
                      <a:pt x="84647" y="206212"/>
                      <a:pt x="117972" y="215186"/>
                    </a:cubicBezTo>
                    <a:cubicBezTo>
                      <a:pt x="128226" y="217750"/>
                      <a:pt x="133353" y="206212"/>
                      <a:pt x="126944" y="198521"/>
                    </a:cubicBezTo>
                    <a:cubicBezTo>
                      <a:pt x="112845" y="183138"/>
                      <a:pt x="96182" y="172883"/>
                      <a:pt x="78238" y="162627"/>
                    </a:cubicBezTo>
                    <a:cubicBezTo>
                      <a:pt x="69265" y="157499"/>
                      <a:pt x="30813" y="138271"/>
                      <a:pt x="29531" y="133143"/>
                    </a:cubicBezTo>
                    <a:cubicBezTo>
                      <a:pt x="26968" y="124170"/>
                      <a:pt x="61575" y="88276"/>
                      <a:pt x="66702" y="79303"/>
                    </a:cubicBezTo>
                    <a:cubicBezTo>
                      <a:pt x="82083" y="57510"/>
                      <a:pt x="97464" y="35717"/>
                      <a:pt x="109000" y="11361"/>
                    </a:cubicBezTo>
                    <a:cubicBezTo>
                      <a:pt x="112845" y="3669"/>
                      <a:pt x="103873" y="-4022"/>
                      <a:pt x="97464" y="2388"/>
                    </a:cubicBezTo>
                    <a:lnTo>
                      <a:pt x="97464" y="2388"/>
                    </a:lnTo>
                    <a:close/>
                  </a:path>
                </a:pathLst>
              </a:custGeom>
              <a:solidFill>
                <a:srgbClr val="313031"/>
              </a:solidFill>
              <a:ln w="12815" cap="flat">
                <a:noFill/>
                <a:prstDash val="solid"/>
                <a:miter/>
              </a:ln>
            </p:spPr>
            <p:txBody>
              <a:bodyPr rtlCol="0" anchor="ctr"/>
              <a:lstStyle/>
              <a:p>
                <a:endParaRPr lang="en-US"/>
              </a:p>
            </p:txBody>
          </p:sp>
        </p:grpSp>
        <p:grpSp>
          <p:nvGrpSpPr>
            <p:cNvPr id="239" name="Graphic 4">
              <a:extLst>
                <a:ext uri="{FF2B5EF4-FFF2-40B4-BE49-F238E27FC236}">
                  <a16:creationId xmlns:a16="http://schemas.microsoft.com/office/drawing/2014/main" id="{54F12F16-99E3-A4D3-6368-59552D778939}"/>
                </a:ext>
              </a:extLst>
            </p:cNvPr>
            <p:cNvGrpSpPr/>
            <p:nvPr/>
          </p:nvGrpSpPr>
          <p:grpSpPr>
            <a:xfrm>
              <a:off x="-16441297" y="755801"/>
              <a:ext cx="734023" cy="396423"/>
              <a:chOff x="-16441297" y="755801"/>
              <a:chExt cx="734023" cy="396423"/>
            </a:xfrm>
            <a:solidFill>
              <a:srgbClr val="313031"/>
            </a:solidFill>
          </p:grpSpPr>
          <p:sp>
            <p:nvSpPr>
              <p:cNvPr id="243" name="Freeform 242">
                <a:extLst>
                  <a:ext uri="{FF2B5EF4-FFF2-40B4-BE49-F238E27FC236}">
                    <a16:creationId xmlns:a16="http://schemas.microsoft.com/office/drawing/2014/main" id="{76C52984-8924-3B2D-74B3-7EDDF46C6860}"/>
                  </a:ext>
                </a:extLst>
              </p:cNvPr>
              <p:cNvSpPr/>
              <p:nvPr/>
            </p:nvSpPr>
            <p:spPr>
              <a:xfrm>
                <a:off x="-16380495" y="808763"/>
                <a:ext cx="673221" cy="343461"/>
              </a:xfrm>
              <a:custGeom>
                <a:avLst/>
                <a:gdLst>
                  <a:gd name="connsiteX0" fmla="*/ 666964 w 673221"/>
                  <a:gd name="connsiteY0" fmla="*/ 318830 h 343461"/>
                  <a:gd name="connsiteX1" fmla="*/ 487519 w 673221"/>
                  <a:gd name="connsiteY1" fmla="*/ 282936 h 343461"/>
                  <a:gd name="connsiteX2" fmla="*/ 310638 w 673221"/>
                  <a:gd name="connsiteY2" fmla="*/ 197048 h 343461"/>
                  <a:gd name="connsiteX3" fmla="*/ 160674 w 673221"/>
                  <a:gd name="connsiteY3" fmla="*/ 103467 h 343461"/>
                  <a:gd name="connsiteX4" fmla="*/ 15837 w 673221"/>
                  <a:gd name="connsiteY4" fmla="*/ 914 h 343461"/>
                  <a:gd name="connsiteX5" fmla="*/ 1738 w 673221"/>
                  <a:gd name="connsiteY5" fmla="*/ 15016 h 343461"/>
                  <a:gd name="connsiteX6" fmla="*/ 126067 w 673221"/>
                  <a:gd name="connsiteY6" fmla="*/ 118851 h 343461"/>
                  <a:gd name="connsiteX7" fmla="*/ 315765 w 673221"/>
                  <a:gd name="connsiteY7" fmla="*/ 236787 h 343461"/>
                  <a:gd name="connsiteX8" fmla="*/ 666964 w 673221"/>
                  <a:gd name="connsiteY8" fmla="*/ 336776 h 343461"/>
                  <a:gd name="connsiteX9" fmla="*/ 666964 w 673221"/>
                  <a:gd name="connsiteY9" fmla="*/ 318830 h 343461"/>
                  <a:gd name="connsiteX10" fmla="*/ 666964 w 673221"/>
                  <a:gd name="connsiteY10" fmla="*/ 318830 h 343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3221" h="343461">
                    <a:moveTo>
                      <a:pt x="666964" y="318830"/>
                    </a:moveTo>
                    <a:cubicBezTo>
                      <a:pt x="605440" y="308574"/>
                      <a:pt x="546480" y="303447"/>
                      <a:pt x="487519" y="282936"/>
                    </a:cubicBezTo>
                    <a:cubicBezTo>
                      <a:pt x="425996" y="261144"/>
                      <a:pt x="367035" y="229096"/>
                      <a:pt x="310638" y="197048"/>
                    </a:cubicBezTo>
                    <a:cubicBezTo>
                      <a:pt x="259369" y="167563"/>
                      <a:pt x="209381" y="136798"/>
                      <a:pt x="160674" y="103467"/>
                    </a:cubicBezTo>
                    <a:cubicBezTo>
                      <a:pt x="111968" y="70138"/>
                      <a:pt x="68389" y="25271"/>
                      <a:pt x="15837" y="914"/>
                    </a:cubicBezTo>
                    <a:cubicBezTo>
                      <a:pt x="8147" y="-2932"/>
                      <a:pt x="-4671" y="6042"/>
                      <a:pt x="1738" y="15016"/>
                    </a:cubicBezTo>
                    <a:cubicBezTo>
                      <a:pt x="32500" y="57319"/>
                      <a:pt x="82488" y="88085"/>
                      <a:pt x="126067" y="118851"/>
                    </a:cubicBezTo>
                    <a:cubicBezTo>
                      <a:pt x="186309" y="161154"/>
                      <a:pt x="250397" y="200894"/>
                      <a:pt x="315765" y="236787"/>
                    </a:cubicBezTo>
                    <a:cubicBezTo>
                      <a:pt x="415742" y="291909"/>
                      <a:pt x="549043" y="366260"/>
                      <a:pt x="666964" y="336776"/>
                    </a:cubicBezTo>
                    <a:cubicBezTo>
                      <a:pt x="674654" y="332931"/>
                      <a:pt x="675936" y="320112"/>
                      <a:pt x="666964" y="318830"/>
                    </a:cubicBezTo>
                    <a:lnTo>
                      <a:pt x="666964" y="318830"/>
                    </a:lnTo>
                    <a:close/>
                  </a:path>
                </a:pathLst>
              </a:custGeom>
              <a:solidFill>
                <a:srgbClr val="313031"/>
              </a:solidFill>
              <a:ln w="12815"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5BE2BBFA-2801-8DAF-2D21-BA883CF20E50}"/>
                  </a:ext>
                </a:extLst>
              </p:cNvPr>
              <p:cNvSpPr/>
              <p:nvPr/>
            </p:nvSpPr>
            <p:spPr>
              <a:xfrm>
                <a:off x="-16441297" y="755801"/>
                <a:ext cx="183208" cy="134637"/>
              </a:xfrm>
              <a:custGeom>
                <a:avLst/>
                <a:gdLst>
                  <a:gd name="connsiteX0" fmla="*/ 13834 w 183208"/>
                  <a:gd name="connsiteY0" fmla="*/ 134637 h 134637"/>
                  <a:gd name="connsiteX1" fmla="*/ 27933 w 183208"/>
                  <a:gd name="connsiteY1" fmla="*/ 93616 h 134637"/>
                  <a:gd name="connsiteX2" fmla="*/ 43314 w 183208"/>
                  <a:gd name="connsiteY2" fmla="*/ 29520 h 134637"/>
                  <a:gd name="connsiteX3" fmla="*/ 33060 w 183208"/>
                  <a:gd name="connsiteY3" fmla="*/ 39775 h 134637"/>
                  <a:gd name="connsiteX4" fmla="*/ 106119 w 183208"/>
                  <a:gd name="connsiteY4" fmla="*/ 32084 h 134637"/>
                  <a:gd name="connsiteX5" fmla="*/ 171488 w 183208"/>
                  <a:gd name="connsiteY5" fmla="*/ 41057 h 134637"/>
                  <a:gd name="connsiteX6" fmla="*/ 177897 w 183208"/>
                  <a:gd name="connsiteY6" fmla="*/ 17982 h 134637"/>
                  <a:gd name="connsiteX7" fmla="*/ 100992 w 183208"/>
                  <a:gd name="connsiteY7" fmla="*/ 36 h 134637"/>
                  <a:gd name="connsiteX8" fmla="*/ 21524 w 183208"/>
                  <a:gd name="connsiteY8" fmla="*/ 11573 h 134637"/>
                  <a:gd name="connsiteX9" fmla="*/ 2298 w 183208"/>
                  <a:gd name="connsiteY9" fmla="*/ 74387 h 134637"/>
                  <a:gd name="connsiteX10" fmla="*/ 12552 w 183208"/>
                  <a:gd name="connsiteY10" fmla="*/ 134637 h 134637"/>
                  <a:gd name="connsiteX11" fmla="*/ 13834 w 183208"/>
                  <a:gd name="connsiteY11" fmla="*/ 134637 h 134637"/>
                  <a:gd name="connsiteX12" fmla="*/ 13834 w 183208"/>
                  <a:gd name="connsiteY12" fmla="*/ 134637 h 134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3208" h="134637">
                    <a:moveTo>
                      <a:pt x="13834" y="134637"/>
                    </a:moveTo>
                    <a:cubicBezTo>
                      <a:pt x="25369" y="124381"/>
                      <a:pt x="25369" y="108999"/>
                      <a:pt x="27933" y="93616"/>
                    </a:cubicBezTo>
                    <a:cubicBezTo>
                      <a:pt x="31778" y="71823"/>
                      <a:pt x="36905" y="50030"/>
                      <a:pt x="43314" y="29520"/>
                    </a:cubicBezTo>
                    <a:cubicBezTo>
                      <a:pt x="39468" y="33366"/>
                      <a:pt x="35623" y="37211"/>
                      <a:pt x="33060" y="39775"/>
                    </a:cubicBezTo>
                    <a:cubicBezTo>
                      <a:pt x="57413" y="33366"/>
                      <a:pt x="81766" y="30802"/>
                      <a:pt x="106119" y="32084"/>
                    </a:cubicBezTo>
                    <a:cubicBezTo>
                      <a:pt x="127909" y="33366"/>
                      <a:pt x="149699" y="41057"/>
                      <a:pt x="171488" y="41057"/>
                    </a:cubicBezTo>
                    <a:cubicBezTo>
                      <a:pt x="184306" y="41057"/>
                      <a:pt x="186869" y="24392"/>
                      <a:pt x="177897" y="17982"/>
                    </a:cubicBezTo>
                    <a:cubicBezTo>
                      <a:pt x="156107" y="2600"/>
                      <a:pt x="126627" y="1318"/>
                      <a:pt x="100992" y="36"/>
                    </a:cubicBezTo>
                    <a:cubicBezTo>
                      <a:pt x="80484" y="36"/>
                      <a:pt x="39468" y="-1246"/>
                      <a:pt x="21524" y="11573"/>
                    </a:cubicBezTo>
                    <a:cubicBezTo>
                      <a:pt x="6143" y="23110"/>
                      <a:pt x="4861" y="57722"/>
                      <a:pt x="2298" y="74387"/>
                    </a:cubicBezTo>
                    <a:cubicBezTo>
                      <a:pt x="-266" y="93616"/>
                      <a:pt x="-4111" y="120536"/>
                      <a:pt x="12552" y="134637"/>
                    </a:cubicBezTo>
                    <a:cubicBezTo>
                      <a:pt x="12552" y="134637"/>
                      <a:pt x="13834" y="134637"/>
                      <a:pt x="13834" y="134637"/>
                    </a:cubicBezTo>
                    <a:lnTo>
                      <a:pt x="13834" y="134637"/>
                    </a:lnTo>
                    <a:close/>
                  </a:path>
                </a:pathLst>
              </a:custGeom>
              <a:solidFill>
                <a:srgbClr val="313031"/>
              </a:solidFill>
              <a:ln w="12815" cap="flat">
                <a:noFill/>
                <a:prstDash val="solid"/>
                <a:miter/>
              </a:ln>
            </p:spPr>
            <p:txBody>
              <a:bodyPr rtlCol="0" anchor="ctr"/>
              <a:lstStyle/>
              <a:p>
                <a:endParaRPr lang="en-US"/>
              </a:p>
            </p:txBody>
          </p:sp>
        </p:grpSp>
        <p:grpSp>
          <p:nvGrpSpPr>
            <p:cNvPr id="240" name="Graphic 4">
              <a:extLst>
                <a:ext uri="{FF2B5EF4-FFF2-40B4-BE49-F238E27FC236}">
                  <a16:creationId xmlns:a16="http://schemas.microsoft.com/office/drawing/2014/main" id="{0E4ED199-03F2-77A4-F2FC-84FB24327E6F}"/>
                </a:ext>
              </a:extLst>
            </p:cNvPr>
            <p:cNvGrpSpPr/>
            <p:nvPr/>
          </p:nvGrpSpPr>
          <p:grpSpPr>
            <a:xfrm>
              <a:off x="-17077588" y="-1330188"/>
              <a:ext cx="276124" cy="912510"/>
              <a:chOff x="-17077588" y="-1330188"/>
              <a:chExt cx="276124" cy="912510"/>
            </a:xfrm>
            <a:solidFill>
              <a:srgbClr val="313031"/>
            </a:solidFill>
          </p:grpSpPr>
          <p:sp>
            <p:nvSpPr>
              <p:cNvPr id="241" name="Freeform 240">
                <a:extLst>
                  <a:ext uri="{FF2B5EF4-FFF2-40B4-BE49-F238E27FC236}">
                    <a16:creationId xmlns:a16="http://schemas.microsoft.com/office/drawing/2014/main" id="{7FACA8CD-7251-2558-ED26-A936A1BC9708}"/>
                  </a:ext>
                </a:extLst>
              </p:cNvPr>
              <p:cNvSpPr/>
              <p:nvPr/>
            </p:nvSpPr>
            <p:spPr>
              <a:xfrm>
                <a:off x="-17039272" y="-1247179"/>
                <a:ext cx="104714" cy="829502"/>
              </a:xfrm>
              <a:custGeom>
                <a:avLst/>
                <a:gdLst>
                  <a:gd name="connsiteX0" fmla="*/ 82448 w 104714"/>
                  <a:gd name="connsiteY0" fmla="*/ 8354 h 829502"/>
                  <a:gd name="connsiteX1" fmla="*/ 5543 w 104714"/>
                  <a:gd name="connsiteY1" fmla="*/ 410876 h 829502"/>
                  <a:gd name="connsiteX2" fmla="*/ 35023 w 104714"/>
                  <a:gd name="connsiteY2" fmla="*/ 819808 h 829502"/>
                  <a:gd name="connsiteX3" fmla="*/ 61940 w 104714"/>
                  <a:gd name="connsiteY3" fmla="*/ 815962 h 829502"/>
                  <a:gd name="connsiteX4" fmla="*/ 42714 w 104714"/>
                  <a:gd name="connsiteY4" fmla="*/ 626238 h 829502"/>
                  <a:gd name="connsiteX5" fmla="*/ 40150 w 104714"/>
                  <a:gd name="connsiteY5" fmla="*/ 422413 h 829502"/>
                  <a:gd name="connsiteX6" fmla="*/ 104238 w 104714"/>
                  <a:gd name="connsiteY6" fmla="*/ 13482 h 829502"/>
                  <a:gd name="connsiteX7" fmla="*/ 82448 w 104714"/>
                  <a:gd name="connsiteY7" fmla="*/ 8354 h 829502"/>
                  <a:gd name="connsiteX8" fmla="*/ 82448 w 104714"/>
                  <a:gd name="connsiteY8" fmla="*/ 8354 h 82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14" h="829502">
                    <a:moveTo>
                      <a:pt x="82448" y="8354"/>
                    </a:moveTo>
                    <a:cubicBezTo>
                      <a:pt x="32460" y="133982"/>
                      <a:pt x="13234" y="276275"/>
                      <a:pt x="5543" y="410876"/>
                    </a:cubicBezTo>
                    <a:cubicBezTo>
                      <a:pt x="-2147" y="540350"/>
                      <a:pt x="-8556" y="696744"/>
                      <a:pt x="35023" y="819808"/>
                    </a:cubicBezTo>
                    <a:cubicBezTo>
                      <a:pt x="40150" y="833909"/>
                      <a:pt x="63222" y="832627"/>
                      <a:pt x="61940" y="815962"/>
                    </a:cubicBezTo>
                    <a:cubicBezTo>
                      <a:pt x="61940" y="753148"/>
                      <a:pt x="47841" y="689052"/>
                      <a:pt x="42714" y="626238"/>
                    </a:cubicBezTo>
                    <a:cubicBezTo>
                      <a:pt x="37587" y="558297"/>
                      <a:pt x="37587" y="490355"/>
                      <a:pt x="40150" y="422413"/>
                    </a:cubicBezTo>
                    <a:cubicBezTo>
                      <a:pt x="46559" y="282685"/>
                      <a:pt x="77321" y="150647"/>
                      <a:pt x="104238" y="13482"/>
                    </a:cubicBezTo>
                    <a:cubicBezTo>
                      <a:pt x="108083" y="-619"/>
                      <a:pt x="87575" y="-5747"/>
                      <a:pt x="82448" y="8354"/>
                    </a:cubicBezTo>
                    <a:lnTo>
                      <a:pt x="82448" y="8354"/>
                    </a:lnTo>
                    <a:close/>
                  </a:path>
                </a:pathLst>
              </a:custGeom>
              <a:solidFill>
                <a:srgbClr val="313031"/>
              </a:solidFill>
              <a:ln w="12815"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5C29FF6-4056-67EE-9188-F5BDF0E47806}"/>
                  </a:ext>
                </a:extLst>
              </p:cNvPr>
              <p:cNvSpPr/>
              <p:nvPr/>
            </p:nvSpPr>
            <p:spPr>
              <a:xfrm>
                <a:off x="-17077588" y="-1330188"/>
                <a:ext cx="276124" cy="134760"/>
              </a:xfrm>
              <a:custGeom>
                <a:avLst/>
                <a:gdLst>
                  <a:gd name="connsiteX0" fmla="*/ 6689 w 276124"/>
                  <a:gd name="connsiteY0" fmla="*/ 92645 h 134760"/>
                  <a:gd name="connsiteX1" fmla="*/ 163062 w 276124"/>
                  <a:gd name="connsiteY1" fmla="*/ 34958 h 134760"/>
                  <a:gd name="connsiteX2" fmla="*/ 263038 w 276124"/>
                  <a:gd name="connsiteY2" fmla="*/ 132384 h 134760"/>
                  <a:gd name="connsiteX3" fmla="*/ 275856 w 276124"/>
                  <a:gd name="connsiteY3" fmla="*/ 127257 h 134760"/>
                  <a:gd name="connsiteX4" fmla="*/ 169471 w 276124"/>
                  <a:gd name="connsiteY4" fmla="*/ 4193 h 134760"/>
                  <a:gd name="connsiteX5" fmla="*/ 123328 w 276124"/>
                  <a:gd name="connsiteY5" fmla="*/ 8038 h 134760"/>
                  <a:gd name="connsiteX6" fmla="*/ 1562 w 276124"/>
                  <a:gd name="connsiteY6" fmla="*/ 84953 h 134760"/>
                  <a:gd name="connsiteX7" fmla="*/ 6689 w 276124"/>
                  <a:gd name="connsiteY7" fmla="*/ 92645 h 134760"/>
                  <a:gd name="connsiteX8" fmla="*/ 6689 w 276124"/>
                  <a:gd name="connsiteY8" fmla="*/ 92645 h 13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124" h="134760">
                    <a:moveTo>
                      <a:pt x="6689" y="92645"/>
                    </a:moveTo>
                    <a:cubicBezTo>
                      <a:pt x="50268" y="83672"/>
                      <a:pt x="120764" y="19576"/>
                      <a:pt x="163062" y="34958"/>
                    </a:cubicBezTo>
                    <a:cubicBezTo>
                      <a:pt x="207923" y="52905"/>
                      <a:pt x="229713" y="101618"/>
                      <a:pt x="263038" y="132384"/>
                    </a:cubicBezTo>
                    <a:cubicBezTo>
                      <a:pt x="268165" y="137512"/>
                      <a:pt x="275856" y="133666"/>
                      <a:pt x="275856" y="127257"/>
                    </a:cubicBezTo>
                    <a:cubicBezTo>
                      <a:pt x="280983" y="78544"/>
                      <a:pt x="211768" y="20857"/>
                      <a:pt x="169471" y="4193"/>
                    </a:cubicBezTo>
                    <a:cubicBezTo>
                      <a:pt x="151526" y="-3499"/>
                      <a:pt x="141272" y="347"/>
                      <a:pt x="123328" y="8038"/>
                    </a:cubicBezTo>
                    <a:cubicBezTo>
                      <a:pt x="82312" y="25985"/>
                      <a:pt x="33606" y="52905"/>
                      <a:pt x="1562" y="84953"/>
                    </a:cubicBezTo>
                    <a:cubicBezTo>
                      <a:pt x="-2283" y="88799"/>
                      <a:pt x="1562" y="93927"/>
                      <a:pt x="6689" y="92645"/>
                    </a:cubicBezTo>
                    <a:lnTo>
                      <a:pt x="6689" y="92645"/>
                    </a:lnTo>
                    <a:close/>
                  </a:path>
                </a:pathLst>
              </a:custGeom>
              <a:solidFill>
                <a:srgbClr val="313031"/>
              </a:solidFill>
              <a:ln w="12815" cap="flat">
                <a:noFill/>
                <a:prstDash val="solid"/>
                <a:miter/>
              </a:ln>
            </p:spPr>
            <p:txBody>
              <a:bodyPr rtlCol="0" anchor="ctr"/>
              <a:lstStyle/>
              <a:p>
                <a:endParaRPr lang="en-US"/>
              </a:p>
            </p:txBody>
          </p:sp>
        </p:grpSp>
      </p:grpSp>
      <p:sp>
        <p:nvSpPr>
          <p:cNvPr id="257" name="Flowchart: Connector 5">
            <a:extLst>
              <a:ext uri="{FF2B5EF4-FFF2-40B4-BE49-F238E27FC236}">
                <a16:creationId xmlns:a16="http://schemas.microsoft.com/office/drawing/2014/main" id="{345F98E8-54A5-30C5-A0B7-1E158CCD288E}"/>
              </a:ext>
            </a:extLst>
          </p:cNvPr>
          <p:cNvSpPr/>
          <p:nvPr/>
        </p:nvSpPr>
        <p:spPr>
          <a:xfrm>
            <a:off x="8666036" y="3955518"/>
            <a:ext cx="2670684" cy="1385354"/>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Informal support- friends &amp; family</a:t>
            </a:r>
          </a:p>
        </p:txBody>
      </p:sp>
      <p:sp>
        <p:nvSpPr>
          <p:cNvPr id="258" name="Flowchart: Connector 7">
            <a:extLst>
              <a:ext uri="{FF2B5EF4-FFF2-40B4-BE49-F238E27FC236}">
                <a16:creationId xmlns:a16="http://schemas.microsoft.com/office/drawing/2014/main" id="{C71A37EE-A803-C1EC-3B88-60233D791094}"/>
              </a:ext>
            </a:extLst>
          </p:cNvPr>
          <p:cNvSpPr/>
          <p:nvPr/>
        </p:nvSpPr>
        <p:spPr>
          <a:xfrm>
            <a:off x="5724084" y="5016751"/>
            <a:ext cx="2565525" cy="16369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Local Infrastructure/ Housing situation</a:t>
            </a:r>
          </a:p>
        </p:txBody>
      </p:sp>
      <p:sp>
        <p:nvSpPr>
          <p:cNvPr id="259" name="Flowchart: Connector 8">
            <a:extLst>
              <a:ext uri="{FF2B5EF4-FFF2-40B4-BE49-F238E27FC236}">
                <a16:creationId xmlns:a16="http://schemas.microsoft.com/office/drawing/2014/main" id="{F85093A3-BABE-C8B1-C2BF-EA82BEB7FC3C}"/>
              </a:ext>
            </a:extLst>
          </p:cNvPr>
          <p:cNvSpPr/>
          <p:nvPr/>
        </p:nvSpPr>
        <p:spPr>
          <a:xfrm>
            <a:off x="8783945" y="1539760"/>
            <a:ext cx="2400602" cy="1171017"/>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Information Technology</a:t>
            </a:r>
          </a:p>
        </p:txBody>
      </p:sp>
      <p:sp>
        <p:nvSpPr>
          <p:cNvPr id="260" name="Flowchart: Connector 9">
            <a:extLst>
              <a:ext uri="{FF2B5EF4-FFF2-40B4-BE49-F238E27FC236}">
                <a16:creationId xmlns:a16="http://schemas.microsoft.com/office/drawing/2014/main" id="{4643025A-1187-E6E5-1D22-7EED3514B5CA}"/>
              </a:ext>
            </a:extLst>
          </p:cNvPr>
          <p:cNvSpPr/>
          <p:nvPr/>
        </p:nvSpPr>
        <p:spPr>
          <a:xfrm>
            <a:off x="5373292" y="162439"/>
            <a:ext cx="2899059" cy="1752599"/>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Community Supports-counselling, groups &amp; organisations</a:t>
            </a:r>
          </a:p>
        </p:txBody>
      </p:sp>
      <p:sp>
        <p:nvSpPr>
          <p:cNvPr id="261" name="Flowchart: Connector 10">
            <a:extLst>
              <a:ext uri="{FF2B5EF4-FFF2-40B4-BE49-F238E27FC236}">
                <a16:creationId xmlns:a16="http://schemas.microsoft.com/office/drawing/2014/main" id="{DA81C36D-CDCC-9F59-4150-C4D91359E3EF}"/>
              </a:ext>
            </a:extLst>
          </p:cNvPr>
          <p:cNvSpPr/>
          <p:nvPr/>
        </p:nvSpPr>
        <p:spPr>
          <a:xfrm>
            <a:off x="2469274" y="1553186"/>
            <a:ext cx="2668077" cy="1468581"/>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Statutory supports- educational settings etc</a:t>
            </a:r>
          </a:p>
        </p:txBody>
      </p:sp>
      <p:sp>
        <p:nvSpPr>
          <p:cNvPr id="262" name="Flowchart: Connector 11">
            <a:extLst>
              <a:ext uri="{FF2B5EF4-FFF2-40B4-BE49-F238E27FC236}">
                <a16:creationId xmlns:a16="http://schemas.microsoft.com/office/drawing/2014/main" id="{A07F14F7-FFB3-F367-04F6-9AF7CA9C83D7}"/>
              </a:ext>
            </a:extLst>
          </p:cNvPr>
          <p:cNvSpPr/>
          <p:nvPr/>
        </p:nvSpPr>
        <p:spPr>
          <a:xfrm>
            <a:off x="2785688" y="4058218"/>
            <a:ext cx="2399614" cy="1426132"/>
          </a:xfrm>
          <a:prstGeom prst="flowChartConnec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60"/>
              </a:lnSpc>
            </a:pPr>
            <a:r>
              <a:rPr lang="en-GB" dirty="0">
                <a:solidFill>
                  <a:srgbClr val="000000"/>
                </a:solidFill>
                <a:latin typeface="Calibri" panose="020F0502020204030204" pitchFamily="34" charset="0"/>
                <a:cs typeface="Calibri" panose="020F0502020204030204" pitchFamily="34" charset="0"/>
              </a:rPr>
              <a:t>Health Supports both formal &amp; informal</a:t>
            </a:r>
          </a:p>
        </p:txBody>
      </p:sp>
      <p:sp>
        <p:nvSpPr>
          <p:cNvPr id="263" name="Text Placeholder 3">
            <a:extLst>
              <a:ext uri="{FF2B5EF4-FFF2-40B4-BE49-F238E27FC236}">
                <a16:creationId xmlns:a16="http://schemas.microsoft.com/office/drawing/2014/main" id="{F57A66DD-BCE2-2EEC-28DB-DF23EA017FC6}"/>
              </a:ext>
            </a:extLst>
          </p:cNvPr>
          <p:cNvSpPr txBox="1">
            <a:spLocks/>
          </p:cNvSpPr>
          <p:nvPr/>
        </p:nvSpPr>
        <p:spPr bwMode="auto">
          <a:xfrm>
            <a:off x="5696403" y="3009560"/>
            <a:ext cx="2457288" cy="243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50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3800"/>
              </a:lnSpc>
              <a:spcBef>
                <a:spcPts val="0"/>
              </a:spcBef>
            </a:pPr>
            <a:r>
              <a:rPr lang="en-GB" sz="4000" dirty="0"/>
              <a:t>Person centred  care  planning</a:t>
            </a:r>
          </a:p>
        </p:txBody>
      </p:sp>
    </p:spTree>
    <p:extLst>
      <p:ext uri="{BB962C8B-B14F-4D97-AF65-F5344CB8AC3E}">
        <p14:creationId xmlns:p14="http://schemas.microsoft.com/office/powerpoint/2010/main" val="3529791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42FB14-58A2-0645-AA15-28B796EDD6ED}"/>
              </a:ext>
            </a:extLst>
          </p:cNvPr>
          <p:cNvSpPr>
            <a:spLocks noGrp="1"/>
          </p:cNvSpPr>
          <p:nvPr>
            <p:ph type="body" sz="quarter" idx="16"/>
          </p:nvPr>
        </p:nvSpPr>
        <p:spPr>
          <a:xfrm>
            <a:off x="685835" y="2349768"/>
            <a:ext cx="7718578" cy="867565"/>
          </a:xfrm>
        </p:spPr>
        <p:txBody>
          <a:bodyPr>
            <a:normAutofit/>
          </a:bodyPr>
          <a:lstStyle/>
          <a:p>
            <a:r>
              <a:rPr lang="en-US" sz="2800" dirty="0"/>
              <a:t>The Role of the Health &amp; Care Professional</a:t>
            </a:r>
          </a:p>
        </p:txBody>
      </p:sp>
      <p:sp>
        <p:nvSpPr>
          <p:cNvPr id="6" name="Text Placeholder 5">
            <a:extLst>
              <a:ext uri="{FF2B5EF4-FFF2-40B4-BE49-F238E27FC236}">
                <a16:creationId xmlns:a16="http://schemas.microsoft.com/office/drawing/2014/main" id="{35F093E0-56A9-9B45-9742-FBECB7DE5998}"/>
              </a:ext>
            </a:extLst>
          </p:cNvPr>
          <p:cNvSpPr>
            <a:spLocks noGrp="1"/>
          </p:cNvSpPr>
          <p:nvPr>
            <p:ph type="body" sz="quarter" idx="17"/>
          </p:nvPr>
        </p:nvSpPr>
        <p:spPr/>
        <p:txBody>
          <a:bodyPr/>
          <a:lstStyle/>
          <a:p>
            <a:r>
              <a:rPr lang="en-US" dirty="0"/>
              <a:t>Module 2</a:t>
            </a:r>
          </a:p>
        </p:txBody>
      </p:sp>
      <p:pic>
        <p:nvPicPr>
          <p:cNvPr id="13" name="Picture 12" descr="Icon&#10;&#10;Description automatically generated">
            <a:extLst>
              <a:ext uri="{FF2B5EF4-FFF2-40B4-BE49-F238E27FC236}">
                <a16:creationId xmlns:a16="http://schemas.microsoft.com/office/drawing/2014/main" id="{86217A21-FA65-3047-AE4D-39B36A48F1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84625" y="2048682"/>
            <a:ext cx="5829266" cy="5205558"/>
          </a:xfrm>
          <a:prstGeom prst="rect">
            <a:avLst/>
          </a:prstGeom>
        </p:spPr>
      </p:pic>
    </p:spTree>
    <p:extLst>
      <p:ext uri="{BB962C8B-B14F-4D97-AF65-F5344CB8AC3E}">
        <p14:creationId xmlns:p14="http://schemas.microsoft.com/office/powerpoint/2010/main" val="26255304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71741"/>
            <a:ext cx="2518175" cy="912067"/>
          </a:xfrm>
        </p:spPr>
        <p:txBody>
          <a:bodyPr>
            <a:normAutofit fontScale="25000" lnSpcReduction="20000"/>
          </a:bodyPr>
          <a:lstStyle/>
          <a:p>
            <a:pPr lvl="0" algn="ctr">
              <a:lnSpc>
                <a:spcPct val="150000"/>
              </a:lnSpc>
            </a:pPr>
            <a:r>
              <a:rPr lang="en-GB" sz="7200" b="1" dirty="0">
                <a:latin typeface="Amatic SC" panose="00000500000000000000" pitchFamily="2" charset="-79"/>
                <a:ea typeface="Times New Roman" panose="02020603050405020304" pitchFamily="18" charset="0"/>
                <a:cs typeface="Amatic SC" panose="00000500000000000000" pitchFamily="2" charset="-79"/>
              </a:rPr>
              <a:t>Re-framing the conversation around current Health Care models</a:t>
            </a:r>
            <a:r>
              <a:rPr lang="en-GB" sz="2900" b="1" dirty="0">
                <a:effectLst/>
                <a:latin typeface="Amatic SC" panose="00000500000000000000" pitchFamily="2" charset="-79"/>
                <a:ea typeface="Times New Roman" panose="02020603050405020304" pitchFamily="18" charset="0"/>
                <a:cs typeface="Amatic SC" panose="00000500000000000000" pitchFamily="2" charset="-79"/>
              </a:rPr>
              <a:t>	</a:t>
            </a:r>
            <a:r>
              <a:rPr lang="en-GB" sz="1800" b="1" dirty="0">
                <a:effectLst/>
                <a:latin typeface="Calibri" panose="020F0502020204030204" pitchFamily="34"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p:txBody>
          <a:bodyPr/>
          <a:lstStyle/>
          <a:p>
            <a:r>
              <a:rPr lang="en-US" sz="2400" dirty="0"/>
              <a:t>Key learning Outcome </a:t>
            </a:r>
            <a:r>
              <a:rPr lang="en-US" sz="2400" dirty="0">
                <a:solidFill>
                  <a:srgbClr val="FFC652"/>
                </a:solidFill>
                <a:effectLst>
                  <a:outerShdw blurRad="38100" dist="38100" dir="2700000" algn="tl">
                    <a:srgbClr val="000000">
                      <a:alpha val="43137"/>
                    </a:srgbClr>
                  </a:outerShdw>
                </a:effectLst>
              </a:rPr>
              <a:t>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166255" y="2697936"/>
            <a:ext cx="2569440" cy="684000"/>
          </a:xfrm>
        </p:spPr>
        <p:txBody>
          <a:bodyPr/>
          <a:lstStyle/>
          <a:p>
            <a:r>
              <a:rPr lang="en-US" sz="2400" dirty="0"/>
              <a:t>Key Learning outcome  </a:t>
            </a:r>
            <a:r>
              <a:rPr lang="en-US" sz="2400" dirty="0">
                <a:solidFill>
                  <a:srgbClr val="FFC652"/>
                </a:solidFill>
                <a:effectLst>
                  <a:outerShdw blurRad="38100" dist="38100" dir="2700000" algn="tl">
                    <a:srgbClr val="000000">
                      <a:alpha val="43137"/>
                    </a:srgbClr>
                  </a:outerShdw>
                </a:effectLst>
              </a:rPr>
              <a:t>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p:txBody>
          <a:bodyPr/>
          <a:lstStyle/>
          <a:p>
            <a:r>
              <a:rPr lang="en-US" sz="2400" dirty="0"/>
              <a:t>Key Learning Outcome </a:t>
            </a:r>
            <a:r>
              <a:rPr lang="en-US" sz="2400" dirty="0">
                <a:solidFill>
                  <a:srgbClr val="FFC652"/>
                </a:solidFill>
                <a:effectLst>
                  <a:outerShdw blurRad="38100" dist="38100" dir="2700000" algn="tl">
                    <a:srgbClr val="000000">
                      <a:alpha val="43137"/>
                    </a:srgbClr>
                  </a:outerShdw>
                </a:effectLst>
              </a:rPr>
              <a:t>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p:txBody>
          <a:bodyPr/>
          <a:lstStyle/>
          <a:p>
            <a:r>
              <a:rPr lang="en-US" sz="2400" dirty="0"/>
              <a:t>Key Learning Outcome </a:t>
            </a:r>
            <a:r>
              <a:rPr lang="en-US" sz="2400" dirty="0">
                <a:solidFill>
                  <a:srgbClr val="FFC652"/>
                </a:solidFill>
                <a:effectLst>
                  <a:outerShdw blurRad="38100" dist="38100" dir="2700000" algn="tl">
                    <a:srgbClr val="000000">
                      <a:alpha val="43137"/>
                    </a:srgbClr>
                  </a:outerShdw>
                </a:effectLst>
              </a:rPr>
              <a:t>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371882" y="2687418"/>
            <a:ext cx="2492067" cy="684000"/>
          </a:xfrm>
        </p:spPr>
        <p:txBody>
          <a:bodyPr/>
          <a:lstStyle/>
          <a:p>
            <a:r>
              <a:rPr lang="en-US" sz="2400" dirty="0"/>
              <a:t>Key Learning Outcome </a:t>
            </a:r>
            <a:r>
              <a:rPr lang="en-US" sz="2400" dirty="0">
                <a:solidFill>
                  <a:srgbClr val="FFC652"/>
                </a:solidFill>
                <a:effectLst>
                  <a:outerShdw blurRad="38100" dist="38100" dir="2700000" algn="tl">
                    <a:srgbClr val="000000">
                      <a:alpha val="43137"/>
                    </a:srgbClr>
                  </a:outerShdw>
                </a:effectLst>
              </a:rPr>
              <a:t>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p:txBody>
          <a:bodyPr/>
          <a:lstStyle/>
          <a:p>
            <a:r>
              <a:rPr lang="en-US" sz="2400" dirty="0"/>
              <a:t>Key Learning outcome </a:t>
            </a:r>
            <a:r>
              <a:rPr lang="en-US" sz="2400" dirty="0">
                <a:solidFill>
                  <a:srgbClr val="FFC652"/>
                </a:solidFill>
                <a:effectLst>
                  <a:outerShdw blurRad="38100" dist="38100" dir="2700000" algn="tl">
                    <a:srgbClr val="000000">
                      <a:alpha val="43137"/>
                    </a:srgbClr>
                  </a:outerShdw>
                </a:effectLst>
              </a:rPr>
              <a:t>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p:txBody>
          <a:bodyPr>
            <a:normAutofit/>
          </a:bodyPr>
          <a:lstStyle/>
          <a:p>
            <a:pPr algn="ctr"/>
            <a:r>
              <a:rPr lang="en-GB" b="1" dirty="0">
                <a:latin typeface="Amatic SC" panose="00000500000000000000" pitchFamily="2" charset="-79"/>
                <a:ea typeface="Calibri" panose="020F0502020204030204" pitchFamily="34" charset="0"/>
                <a:cs typeface="Amatic SC" panose="00000500000000000000" pitchFamily="2" charset="-79"/>
              </a:rPr>
              <a:t>The </a:t>
            </a:r>
            <a:r>
              <a:rPr lang="en-GB" b="1" dirty="0">
                <a:effectLst/>
                <a:latin typeface="Amatic SC" panose="00000500000000000000" pitchFamily="2" charset="-79"/>
                <a:ea typeface="Calibri" panose="020F0502020204030204" pitchFamily="34" charset="0"/>
                <a:cs typeface="Amatic SC" panose="00000500000000000000" pitchFamily="2" charset="-79"/>
              </a:rPr>
              <a:t>Stepped care model</a:t>
            </a:r>
            <a:endParaRPr lang="en-US" dirty="0">
              <a:latin typeface="Amatic SC" panose="00000500000000000000" pitchFamily="2" charset="-79"/>
              <a:cs typeface="Amatic SC" panose="00000500000000000000" pitchFamily="2" charset="-79"/>
            </a:endParaRP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448540" y="3303081"/>
            <a:ext cx="2022312" cy="785651"/>
          </a:xfrm>
        </p:spPr>
        <p:txBody>
          <a:bodyPr>
            <a:normAutofit/>
          </a:bodyPr>
          <a:lstStyle/>
          <a:p>
            <a:r>
              <a:rPr lang="en-GB" sz="1800" b="1" dirty="0">
                <a:latin typeface="Amatic SC" panose="00000500000000000000" pitchFamily="2" charset="-79"/>
                <a:ea typeface="Times New Roman" panose="02020603050405020304" pitchFamily="18" charset="0"/>
                <a:cs typeface="Amatic SC" panose="00000500000000000000" pitchFamily="2" charset="-79"/>
              </a:rPr>
              <a:t>Co Design &amp; Coproduction</a:t>
            </a:r>
          </a:p>
          <a:p>
            <a:r>
              <a:rPr lang="en-GB" sz="1800" b="1" dirty="0">
                <a:effectLst/>
                <a:latin typeface="Amatic SC" panose="00000500000000000000" pitchFamily="2" charset="-79"/>
                <a:ea typeface="Times New Roman" panose="02020603050405020304" pitchFamily="18" charset="0"/>
                <a:cs typeface="Amatic SC" panose="00000500000000000000" pitchFamily="2" charset="-79"/>
              </a:rPr>
              <a:t>Equality</a:t>
            </a:r>
            <a:r>
              <a:rPr lang="en-GB" sz="1800" b="1" dirty="0">
                <a:latin typeface="Amatic SC" panose="00000500000000000000" pitchFamily="2" charset="-79"/>
                <a:ea typeface="Times New Roman" panose="02020603050405020304" pitchFamily="18" charset="0"/>
                <a:cs typeface="Amatic SC" panose="00000500000000000000" pitchFamily="2" charset="-79"/>
              </a:rPr>
              <a:t>, Equity &amp; Reality</a:t>
            </a:r>
            <a:endParaRPr lang="en-GB" sz="180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p:txBody>
          <a:bodyPr>
            <a:normAutofit fontScale="85000" lnSpcReduction="10000"/>
          </a:bodyPr>
          <a:lstStyle/>
          <a:p>
            <a:pPr algn="ctr">
              <a:lnSpc>
                <a:spcPct val="160000"/>
              </a:lnSpc>
            </a:pPr>
            <a:r>
              <a:rPr lang="en-US" b="1" dirty="0">
                <a:latin typeface="Amatic SC" panose="00000500000000000000" pitchFamily="2" charset="-79"/>
                <a:cs typeface="Amatic SC" panose="00000500000000000000" pitchFamily="2" charset="-79"/>
              </a:rPr>
              <a:t>Overcoming reluctance to engage</a:t>
            </a:r>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73323" y="5293008"/>
            <a:ext cx="2448367" cy="1067451"/>
          </a:xfrm>
        </p:spPr>
        <p:txBody>
          <a:bodyPr>
            <a:normAutofit fontScale="85000" lnSpcReduction="20000"/>
          </a:bodyPr>
          <a:lstStyle/>
          <a:p>
            <a:pPr algn="ctr">
              <a:lnSpc>
                <a:spcPct val="160000"/>
              </a:lnSpc>
            </a:pPr>
            <a:r>
              <a:rPr lang="en-GB" sz="1800" b="1" spc="25"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Let’s celebrate the learning by developing A </a:t>
            </a:r>
            <a:r>
              <a:rPr lang="en-GB" sz="1800" b="1" spc="25" dirty="0">
                <a:solidFill>
                  <a:srgbClr val="000000"/>
                </a:solidFill>
                <a:latin typeface="Amatic SC" panose="00000500000000000000" pitchFamily="2" charset="-79"/>
                <a:ea typeface="Calibri" panose="020F0502020204030204" pitchFamily="34" charset="0"/>
                <a:cs typeface="Amatic SC" panose="00000500000000000000" pitchFamily="2" charset="-79"/>
              </a:rPr>
              <a:t>community based assets mapping tool</a:t>
            </a:r>
            <a:endParaRPr lang="en-US" dirty="0">
              <a:latin typeface="Amatic SC" panose="00000500000000000000" pitchFamily="2" charset="-79"/>
              <a:cs typeface="Amatic SC" panose="00000500000000000000" pitchFamily="2" charset="-79"/>
            </a:endParaRPr>
          </a:p>
          <a:p>
            <a:endParaRPr lang="en-US"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740665" y="3288256"/>
            <a:ext cx="2123286" cy="1108932"/>
          </a:xfrm>
        </p:spPr>
        <p:txBody>
          <a:bodyPr>
            <a:normAutofit fontScale="70000" lnSpcReduction="20000"/>
          </a:bodyPr>
          <a:lstStyle/>
          <a:p>
            <a:pPr algn="ctr">
              <a:lnSpc>
                <a:spcPct val="170000"/>
              </a:lnSpc>
            </a:pPr>
            <a:r>
              <a:rPr lang="en-GB" b="1" spc="25" dirty="0">
                <a:solidFill>
                  <a:srgbClr val="000000"/>
                </a:solidFill>
                <a:latin typeface="Amatic SC" panose="00000500000000000000" pitchFamily="2" charset="-79"/>
                <a:ea typeface="Calibri" panose="020F0502020204030204" pitchFamily="34" charset="0"/>
                <a:cs typeface="Amatic SC" panose="00000500000000000000" pitchFamily="2" charset="-79"/>
              </a:rPr>
              <a:t>Core principles of engagement for Health &amp; Care Professionals</a:t>
            </a:r>
            <a:r>
              <a:rPr lang="en-GB" sz="1800" b="1" spc="25" dirty="0">
                <a:solidFill>
                  <a:srgbClr val="000000"/>
                </a:solidFill>
                <a:effectLst/>
                <a:latin typeface="Calibri" panose="020F0502020204030204" pitchFamily="34" charset="0"/>
                <a:ea typeface="Calibri" panose="020F0502020204030204" pitchFamily="34" charset="0"/>
              </a:rPr>
              <a:t>	</a:t>
            </a:r>
            <a:endParaRPr lang="en-US" dirty="0"/>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34630"/>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FFC652"/>
          </a:solidFill>
          <a:ln w="22225" cap="rnd">
            <a:solidFill>
              <a:srgbClr val="31303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695956" y="2977981"/>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84188"/>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000"/>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1499685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4D8AF7-2D80-7C11-0A20-F669FE04B172}"/>
              </a:ext>
            </a:extLst>
          </p:cNvPr>
          <p:cNvSpPr>
            <a:spLocks noGrp="1"/>
          </p:cNvSpPr>
          <p:nvPr>
            <p:ph type="body" sz="quarter" idx="17"/>
          </p:nvPr>
        </p:nvSpPr>
        <p:spPr>
          <a:xfrm>
            <a:off x="618461" y="487681"/>
            <a:ext cx="10512420" cy="792480"/>
          </a:xfrm>
        </p:spPr>
        <p:txBody>
          <a:bodyPr numCol="2"/>
          <a:lstStyle/>
          <a:p>
            <a:r>
              <a:rPr lang="en-US" sz="6000" dirty="0">
                <a:effectLst>
                  <a:outerShdw blurRad="38100" dist="38100" dir="2700000" algn="tl">
                    <a:srgbClr val="000000">
                      <a:alpha val="43137"/>
                    </a:srgbClr>
                  </a:outerShdw>
                </a:effectLst>
              </a:rPr>
              <a:t>Introduction</a:t>
            </a:r>
            <a:endParaRPr lang="en-GB" sz="6000" b="1" dirty="0">
              <a:effectLst>
                <a:outerShdw blurRad="38100" dist="38100" dir="2700000" algn="tl">
                  <a:srgbClr val="000000">
                    <a:alpha val="43137"/>
                  </a:srgbClr>
                </a:outerShdw>
              </a:effectLst>
              <a:latin typeface="Josefin Sans" pitchFamily="2" charset="0"/>
              <a:ea typeface="Times New Roman" panose="02020603050405020304" pitchFamily="18" charset="0"/>
              <a:cs typeface="Amatic SC" panose="00000500000000000000" pitchFamily="2" charset="-79"/>
            </a:endParaRPr>
          </a:p>
          <a:p>
            <a:pPr>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ACTIVATE Social Prescribing Training Course/Open Educational Resources have been developed and designed by community-based health professionals to provide information, resources, and support for the continued professional development of health and care professionals in an open and accessible way.  </a:t>
            </a:r>
          </a:p>
          <a:p>
            <a:pPr>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This course will complement the resources already available from </a:t>
            </a:r>
          </a:p>
          <a:p>
            <a:pPr>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the ACTIVATE project:</a:t>
            </a:r>
          </a:p>
          <a:p>
            <a:pPr marL="342900" lvl="0" indent="-342900">
              <a:lnSpc>
                <a:spcPct val="150000"/>
              </a:lnSpc>
              <a:buFont typeface="Symbol" panose="05050102010706020507" pitchFamily="18" charset="2"/>
              <a:buChar char=""/>
            </a:pPr>
            <a:r>
              <a:rPr lang="en-GB" sz="1400" b="0" dirty="0">
                <a:effectLst/>
                <a:latin typeface="Josefin Sans" pitchFamily="2" charset="0"/>
                <a:ea typeface="Times New Roman" panose="02020603050405020304" pitchFamily="18" charset="0"/>
                <a:cs typeface="Amatic SC" panose="00000500000000000000" pitchFamily="2" charset="-79"/>
              </a:rPr>
              <a:t>Mind Yourself Now-</a:t>
            </a:r>
          </a:p>
          <a:p>
            <a:pPr lvl="0">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            The Health Literacy Empowerment Guide for Adults-     providing information to help us support our health and wellbeing. </a:t>
            </a:r>
            <a:r>
              <a:rPr lang="en-GB" sz="1400" b="0" dirty="0">
                <a:solidFill>
                  <a:srgbClr val="FFC000"/>
                </a:solidFill>
                <a:latin typeface="Josefin Sans" pitchFamily="2" charset="0"/>
                <a:ea typeface="Times New Roman" panose="02020603050405020304" pitchFamily="18" charset="0"/>
                <a:cs typeface="Amatic SC" panose="00000500000000000000" pitchFamily="2" charset="-79"/>
                <a:hlinkClick r:id="rId2">
                  <a:extLst>
                    <a:ext uri="{A12FA001-AC4F-418D-AE19-62706E023703}">
                      <ahyp:hlinkClr xmlns:ahyp="http://schemas.microsoft.com/office/drawing/2018/hyperlinkcolor" val="tx"/>
                    </a:ext>
                  </a:extLst>
                </a:hlinkClick>
              </a:rPr>
              <a:t>https://www.socialprescribers.eu/the-health-literacy-empowerment-guide/</a:t>
            </a:r>
            <a:r>
              <a:rPr lang="en-GB" sz="1400" b="0" dirty="0">
                <a:solidFill>
                  <a:srgbClr val="FFC000"/>
                </a:solidFill>
                <a:latin typeface="Josefin Sans" pitchFamily="2" charset="0"/>
                <a:ea typeface="Times New Roman" panose="02020603050405020304" pitchFamily="18" charset="0"/>
                <a:cs typeface="Amatic SC" panose="00000500000000000000" pitchFamily="2" charset="-79"/>
              </a:rPr>
              <a:t> </a:t>
            </a:r>
          </a:p>
          <a:p>
            <a:pPr marL="342900" lvl="0" indent="-342900">
              <a:lnSpc>
                <a:spcPct val="150000"/>
              </a:lnSpc>
              <a:buFont typeface="Symbol" panose="05050102010706020507" pitchFamily="18" charset="2"/>
              <a:buChar char=""/>
            </a:pPr>
            <a:endParaRPr lang="en-GB" sz="1400" b="0" dirty="0">
              <a:effectLst/>
              <a:latin typeface="Josefin Sans" pitchFamily="2" charset="0"/>
              <a:ea typeface="Times New Roman" panose="02020603050405020304" pitchFamily="18" charset="0"/>
              <a:cs typeface="Amatic SC" panose="00000500000000000000" pitchFamily="2" charset="-79"/>
            </a:endParaRPr>
          </a:p>
          <a:p>
            <a:pPr marL="342900" lvl="0" indent="-342900">
              <a:lnSpc>
                <a:spcPct val="150000"/>
              </a:lnSpc>
              <a:buFont typeface="Symbol" panose="05050102010706020507" pitchFamily="18" charset="2"/>
              <a:buChar char=""/>
            </a:pPr>
            <a:endParaRPr lang="en-GB" sz="1400" b="0" dirty="0">
              <a:latin typeface="Josefin Sans" pitchFamily="2" charset="0"/>
              <a:ea typeface="Times New Roman" panose="02020603050405020304" pitchFamily="18" charset="0"/>
              <a:cs typeface="Amatic SC" panose="00000500000000000000" pitchFamily="2" charset="-79"/>
            </a:endParaRPr>
          </a:p>
          <a:p>
            <a:pPr lvl="0" algn="ctr">
              <a:lnSpc>
                <a:spcPct val="150000"/>
              </a:lnSpc>
            </a:pPr>
            <a:endParaRPr lang="en-GB" sz="1400" b="0" dirty="0">
              <a:latin typeface="Josefin Sans" pitchFamily="2" charset="0"/>
              <a:ea typeface="Times New Roman" panose="02020603050405020304" pitchFamily="18" charset="0"/>
              <a:cs typeface="Amatic SC" panose="00000500000000000000" pitchFamily="2" charset="-79"/>
            </a:endParaRPr>
          </a:p>
          <a:p>
            <a:pPr lvl="0">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The Compendium of Social Prescribing Community Care Projects- details 35 European Case Studies across a range of categories including Arts &amp; Culture, Intergenerational, Physical Activity, Mental   Health &amp; Social Prescribing  [link to compendium].</a:t>
            </a:r>
          </a:p>
          <a:p>
            <a:pPr>
              <a:lnSpc>
                <a:spcPct val="150000"/>
              </a:lnSpc>
            </a:pPr>
            <a:r>
              <a:rPr lang="en-GB" sz="1400" b="0" dirty="0">
                <a:effectLst/>
                <a:latin typeface="Josefin Sans" pitchFamily="2" charset="0"/>
                <a:ea typeface="Times New Roman" panose="02020603050405020304" pitchFamily="18" charset="0"/>
                <a:cs typeface="Amatic SC" panose="00000500000000000000" pitchFamily="2" charset="-79"/>
              </a:rPr>
              <a:t>Additionally, the final resource is currently under development- The </a:t>
            </a:r>
            <a:r>
              <a:rPr lang="en-US" sz="1400" b="0" dirty="0">
                <a:effectLst/>
                <a:latin typeface="Josefin Sans" pitchFamily="2" charset="0"/>
                <a:ea typeface="Times New Roman" panose="02020603050405020304" pitchFamily="18" charset="0"/>
                <a:cs typeface="Amatic SC" panose="00000500000000000000" pitchFamily="2" charset="-79"/>
              </a:rPr>
              <a:t>Introduction to Social Prescribing Course for Social/Cultural Service educators </a:t>
            </a:r>
            <a:r>
              <a:rPr lang="en-GB" sz="1400" b="0" dirty="0">
                <a:effectLst/>
                <a:latin typeface="Josefin Sans" pitchFamily="2" charset="0"/>
                <a:ea typeface="Times New Roman" panose="02020603050405020304" pitchFamily="18" charset="0"/>
                <a:cs typeface="Amatic SC" panose="00000500000000000000" pitchFamily="2" charset="-79"/>
              </a:rPr>
              <a:t>will complete the resource portfolio for this innovative and exciting project.  </a:t>
            </a:r>
          </a:p>
          <a:p>
            <a:pPr>
              <a:lnSpc>
                <a:spcPct val="150000"/>
              </a:lnSpc>
            </a:pPr>
            <a:r>
              <a:rPr lang="en-US" sz="1400" b="0" dirty="0">
                <a:effectLst/>
                <a:latin typeface="Josefin Sans" pitchFamily="2" charset="0"/>
                <a:ea typeface="Times New Roman" panose="02020603050405020304" pitchFamily="18" charset="0"/>
                <a:cs typeface="Amatic SC" panose="00000500000000000000" pitchFamily="2" charset="-79"/>
              </a:rPr>
              <a:t>The final resource is a bite-sized course to help Social, Cultural and Community Service educators to understand Social Prescribing, so they can create and deliver tailored adult training </a:t>
            </a:r>
            <a:r>
              <a:rPr lang="en-US" sz="1400" b="0" dirty="0">
                <a:latin typeface="Josefin Sans" pitchFamily="2" charset="0"/>
                <a:ea typeface="Times New Roman" panose="02020603050405020304" pitchFamily="18" charset="0"/>
                <a:cs typeface="Amatic SC" panose="00000500000000000000" pitchFamily="2" charset="-79"/>
              </a:rPr>
              <a:t>for </a:t>
            </a:r>
            <a:r>
              <a:rPr lang="en-US" sz="1400" b="0" dirty="0">
                <a:effectLst/>
                <a:latin typeface="Josefin Sans" pitchFamily="2" charset="0"/>
                <a:ea typeface="Times New Roman" panose="02020603050405020304" pitchFamily="18" charset="0"/>
                <a:cs typeface="Amatic SC" panose="00000500000000000000" pitchFamily="2" charset="-79"/>
              </a:rPr>
              <a:t>socially prescribed health and wellbeing benefits. </a:t>
            </a:r>
            <a:endParaRPr lang="en-GB" sz="1400" b="0" dirty="0">
              <a:effectLst/>
              <a:latin typeface="Josefin Sans" pitchFamily="2" charset="0"/>
              <a:ea typeface="Times New Roman" panose="02020603050405020304" pitchFamily="18" charset="0"/>
              <a:cs typeface="Amatic SC" panose="00000500000000000000" pitchFamily="2" charset="-79"/>
            </a:endParaRPr>
          </a:p>
          <a:p>
            <a:endParaRPr lang="en-GB" sz="1600" dirty="0">
              <a:latin typeface="Josefin Sans" pitchFamily="2" charset="0"/>
            </a:endParaRPr>
          </a:p>
        </p:txBody>
      </p:sp>
      <p:pic>
        <p:nvPicPr>
          <p:cNvPr id="4" name="Picture 3" descr="Text, logo&#10;&#10;Description automatically generated">
            <a:extLst>
              <a:ext uri="{FF2B5EF4-FFF2-40B4-BE49-F238E27FC236}">
                <a16:creationId xmlns:a16="http://schemas.microsoft.com/office/drawing/2014/main" id="{5F4D747D-0622-FC8C-423D-81B05BA371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3548" y="335264"/>
            <a:ext cx="1947333" cy="1224596"/>
          </a:xfrm>
          <a:prstGeom prst="rect">
            <a:avLst/>
          </a:prstGeom>
        </p:spPr>
      </p:pic>
    </p:spTree>
    <p:extLst>
      <p:ext uri="{BB962C8B-B14F-4D97-AF65-F5344CB8AC3E}">
        <p14:creationId xmlns:p14="http://schemas.microsoft.com/office/powerpoint/2010/main" val="1578042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723753" y="1360028"/>
            <a:ext cx="5379114" cy="2062797"/>
          </a:xfrm>
        </p:spPr>
        <p:txBody>
          <a:bodyPr/>
          <a:lstStyle/>
          <a:p>
            <a:pPr>
              <a:lnSpc>
                <a:spcPct val="150000"/>
              </a:lnSpc>
              <a:spcAft>
                <a:spcPts val="800"/>
              </a:spcAft>
            </a:pPr>
            <a:r>
              <a:rPr lang="en-GB"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The medical support keeps me alive.</a:t>
            </a:r>
            <a:endParaRPr lang="en-GB" sz="3600" dirty="0">
              <a:effectLst/>
              <a:latin typeface="Amatic SC" panose="00000500000000000000" pitchFamily="2" charset="-79"/>
              <a:ea typeface="Calibri" panose="020F0502020204030204" pitchFamily="34" charset="0"/>
              <a:cs typeface="Amatic SC" panose="00000500000000000000" pitchFamily="2" charset="-79"/>
            </a:endParaRPr>
          </a:p>
          <a:p>
            <a:pPr algn="ctr">
              <a:lnSpc>
                <a:spcPct val="150000"/>
              </a:lnSpc>
              <a:spcAft>
                <a:spcPts val="800"/>
              </a:spcAft>
            </a:pPr>
            <a:r>
              <a:rPr lang="en-GB"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But it is the psychological and social </a:t>
            </a:r>
          </a:p>
          <a:p>
            <a:pPr algn="ctr">
              <a:lnSpc>
                <a:spcPct val="150000"/>
              </a:lnSpc>
              <a:spcAft>
                <a:spcPts val="800"/>
              </a:spcAft>
            </a:pPr>
            <a:r>
              <a:rPr lang="en-GB" sz="3600" dirty="0">
                <a:ln>
                  <a:noFill/>
                </a:ln>
                <a:solidFill>
                  <a:srgbClr val="000000"/>
                </a:solidFill>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support that makes me live</a:t>
            </a:r>
            <a:r>
              <a:rPr lang="en-GB" sz="3600" dirty="0">
                <a:effectLst/>
                <a:latin typeface="Amatic SC" panose="00000500000000000000" pitchFamily="2" charset="-79"/>
                <a:ea typeface="Calibri" panose="020F0502020204030204" pitchFamily="34" charset="0"/>
                <a:cs typeface="Amatic SC" panose="00000500000000000000" pitchFamily="2" charset="-79"/>
              </a:rPr>
              <a:t> </a:t>
            </a:r>
          </a:p>
          <a:p>
            <a:pP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8" name="Text Placeholder 7">
            <a:extLst>
              <a:ext uri="{FF2B5EF4-FFF2-40B4-BE49-F238E27FC236}">
                <a16:creationId xmlns:a16="http://schemas.microsoft.com/office/drawing/2014/main" id="{806F0424-6E25-B64F-AF72-3C86E6DE57A0}"/>
              </a:ext>
            </a:extLst>
          </p:cNvPr>
          <p:cNvSpPr>
            <a:spLocks noGrp="1"/>
          </p:cNvSpPr>
          <p:nvPr>
            <p:ph type="body" sz="quarter" idx="25"/>
          </p:nvPr>
        </p:nvSpPr>
        <p:spPr/>
        <p:txBody>
          <a:bodyPr/>
          <a:lstStyle/>
          <a:p>
            <a:r>
              <a:rPr lang="en-US" dirty="0"/>
              <a:t>“</a:t>
            </a:r>
          </a:p>
        </p:txBody>
      </p:sp>
      <p:sp>
        <p:nvSpPr>
          <p:cNvPr id="9" name="Text Placeholder 8">
            <a:extLst>
              <a:ext uri="{FF2B5EF4-FFF2-40B4-BE49-F238E27FC236}">
                <a16:creationId xmlns:a16="http://schemas.microsoft.com/office/drawing/2014/main" id="{4A980DE9-36B3-1E47-A5B8-7A8EA19E115C}"/>
              </a:ext>
            </a:extLst>
          </p:cNvPr>
          <p:cNvSpPr>
            <a:spLocks noGrp="1"/>
          </p:cNvSpPr>
          <p:nvPr>
            <p:ph type="body" sz="quarter" idx="26"/>
          </p:nvPr>
        </p:nvSpPr>
        <p:spPr>
          <a:xfrm>
            <a:off x="4413310" y="3928685"/>
            <a:ext cx="2579872" cy="684000"/>
          </a:xfrm>
        </p:spPr>
        <p:txBody>
          <a:bodyPr/>
          <a:lstStyle/>
          <a:p>
            <a:endParaRPr lang="en-US" dirty="0"/>
          </a:p>
        </p:txBody>
      </p:sp>
      <p:sp>
        <p:nvSpPr>
          <p:cNvPr id="2" name="Text Placeholder 1">
            <a:extLst>
              <a:ext uri="{FF2B5EF4-FFF2-40B4-BE49-F238E27FC236}">
                <a16:creationId xmlns:a16="http://schemas.microsoft.com/office/drawing/2014/main" id="{2065D9A2-E6DF-4141-B432-B4E7BEBCDC05}"/>
              </a:ext>
            </a:extLst>
          </p:cNvPr>
          <p:cNvSpPr>
            <a:spLocks noGrp="1"/>
          </p:cNvSpPr>
          <p:nvPr>
            <p:ph type="body" sz="quarter" idx="18"/>
          </p:nvPr>
        </p:nvSpPr>
        <p:spPr>
          <a:xfrm>
            <a:off x="4806064" y="4813972"/>
            <a:ext cx="3192291" cy="684000"/>
          </a:xfrm>
        </p:spPr>
        <p:txBody>
          <a:bodyPr/>
          <a:lstStyle/>
          <a:p>
            <a:endParaRPr lang="en-GB" dirty="0"/>
          </a:p>
          <a:p>
            <a:pPr>
              <a:lnSpc>
                <a:spcPct val="150000"/>
              </a:lnSpc>
            </a:pPr>
            <a:r>
              <a:rPr lang="en-GB" sz="4000" dirty="0"/>
              <a:t>Patient Blog 2019 </a:t>
            </a:r>
          </a:p>
          <a:p>
            <a:pPr>
              <a:lnSpc>
                <a:spcPct val="150000"/>
              </a:lnSpc>
            </a:pPr>
            <a:r>
              <a:rPr lang="en-GB" sz="1600" dirty="0">
                <a:hlinkClick r:id="rId2"/>
              </a:rPr>
              <a:t>https://q.health.org.uk/blog-post/q-visit-learning-more-about-social-prescribing-with-live-well-greenwich/</a:t>
            </a:r>
            <a:r>
              <a:rPr lang="en-GB" sz="1600" dirty="0"/>
              <a:t> </a:t>
            </a:r>
          </a:p>
        </p:txBody>
      </p:sp>
    </p:spTree>
    <p:extLst>
      <p:ext uri="{BB962C8B-B14F-4D97-AF65-F5344CB8AC3E}">
        <p14:creationId xmlns:p14="http://schemas.microsoft.com/office/powerpoint/2010/main" val="2924230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169332" y="1017269"/>
            <a:ext cx="11626427" cy="5612131"/>
          </a:xfrm>
        </p:spPr>
        <p:txBody>
          <a:bodyPr numCol="2">
            <a:normAutofit fontScale="25000" lnSpcReduction="20000"/>
          </a:bodyPr>
          <a:lstStyle/>
          <a:p>
            <a:pPr marL="457200">
              <a:lnSpc>
                <a:spcPct val="170000"/>
              </a:lnSpc>
            </a:pPr>
            <a:r>
              <a:rPr lang="en-GB" sz="5600" dirty="0">
                <a:ln>
                  <a:noFill/>
                </a:ln>
                <a:solidFill>
                  <a:srgbClr val="000000"/>
                </a:solidFill>
                <a:latin typeface="Josefin Sans" pitchFamily="2" charset="0"/>
                <a:ea typeface="Times New Roman" panose="02020603050405020304" pitchFamily="18" charset="0"/>
                <a:cs typeface="Calibri" panose="020F0502020204030204" pitchFamily="34" charset="0"/>
              </a:rPr>
              <a:t>Redefine and consider Key Questions</a:t>
            </a:r>
          </a:p>
          <a:p>
            <a:pPr marL="457200">
              <a:lnSpc>
                <a:spcPct val="170000"/>
              </a:lnSpc>
            </a:pPr>
            <a:r>
              <a:rPr lang="en-GB" sz="5200" dirty="0">
                <a:ln>
                  <a:noFill/>
                </a:ln>
                <a:solidFill>
                  <a:srgbClr val="000000"/>
                </a:solidFill>
                <a:latin typeface="Josefin Sans" pitchFamily="2" charset="0"/>
                <a:ea typeface="Times New Roman" panose="02020603050405020304" pitchFamily="18" charset="0"/>
                <a:cs typeface="Calibri" panose="020F0502020204030204" pitchFamily="34" charset="0"/>
              </a:rPr>
              <a:t>In Module 2 the training course for Health &amp; Care Professionals will build on the introduction to social prescribing and the exploration of the key elements detailed in Module 1. By seeking to re-frame key elements of models already established in the health care sector, such as co-production, managing expectations and stepped models of care. </a:t>
            </a:r>
          </a:p>
          <a:p>
            <a:pPr marL="457200">
              <a:lnSpc>
                <a:spcPct val="170000"/>
              </a:lnSpc>
            </a:pPr>
            <a:r>
              <a:rPr lang="en-GB" sz="5200" dirty="0">
                <a:ln>
                  <a:noFill/>
                </a:ln>
                <a:solidFill>
                  <a:srgbClr val="000000"/>
                </a:solidFill>
                <a:latin typeface="Josefin Sans" pitchFamily="2" charset="0"/>
                <a:ea typeface="Times New Roman" panose="02020603050405020304" pitchFamily="18" charset="0"/>
                <a:cs typeface="Calibri" panose="020F0502020204030204" pitchFamily="34" charset="0"/>
              </a:rPr>
              <a:t>Thus providing greater understanding of holistic care pathways and preventative measures which can assist patients/services-users to manage health conditions effectively, including </a:t>
            </a:r>
            <a:r>
              <a:rPr lang="en-GB" sz="5200" dirty="0">
                <a:ln>
                  <a:noFill/>
                </a:ln>
                <a:solidFill>
                  <a:srgbClr val="000000"/>
                </a:solidFill>
                <a:effectLst>
                  <a:outerShdw blurRad="38100" dist="19050" dir="2700000" algn="tl">
                    <a:schemeClr val="dk1">
                      <a:alpha val="40000"/>
                    </a:schemeClr>
                  </a:outerShdw>
                </a:effectLst>
                <a:latin typeface="Josefin Sans" pitchFamily="2" charset="0"/>
                <a:ea typeface="Times New Roman" panose="02020603050405020304" pitchFamily="18" charset="0"/>
                <a:cs typeface="Calibri" panose="020F0502020204030204" pitchFamily="34" charset="0"/>
              </a:rPr>
              <a:t>mental health, complex needs, and social isolation. </a:t>
            </a:r>
            <a:r>
              <a:rPr lang="en-GB" sz="5200" dirty="0">
                <a:latin typeface="Josefin Sans" pitchFamily="2" charset="0"/>
                <a:ea typeface="Calibri" panose="020F0502020204030204" pitchFamily="34" charset="0"/>
                <a:cs typeface="Times New Roman" panose="02020603050405020304" pitchFamily="18" charset="0"/>
              </a:rPr>
              <a:t>To establish a culture of collaboration with new opportunities, in which all sectors contribute, to generate a strategic vision and objective to deliver high quality service provision.</a:t>
            </a:r>
          </a:p>
          <a:p>
            <a:pPr marL="457200">
              <a:lnSpc>
                <a:spcPct val="170000"/>
              </a:lnSpc>
            </a:pPr>
            <a:r>
              <a:rPr lang="en-GB" sz="5200" dirty="0">
                <a:latin typeface="Josefin Sans" pitchFamily="2" charset="0"/>
                <a:ea typeface="Calibri" panose="020F0502020204030204" pitchFamily="34" charset="0"/>
                <a:cs typeface="Times New Roman" panose="02020603050405020304" pitchFamily="18" charset="0"/>
              </a:rPr>
              <a:t>In this module the training course for healthcare professionals will </a:t>
            </a:r>
            <a:r>
              <a:rPr lang="en-GB" sz="5200" dirty="0">
                <a:effectLst/>
                <a:latin typeface="Josefin Sans" pitchFamily="2" charset="0"/>
                <a:ea typeface="Calibri" panose="020F0502020204030204" pitchFamily="34" charset="0"/>
                <a:cs typeface="Times New Roman" panose="02020603050405020304" pitchFamily="18" charset="0"/>
              </a:rPr>
              <a:t>explore these issues, with the help of a narrative around key terms, with videos and case studies to further illustrate and consolidate the learning.  The module will seek to answer any questions you may have:</a:t>
            </a:r>
          </a:p>
          <a:p>
            <a:pPr marL="1028700" lvl="1" indent="-342900">
              <a:lnSpc>
                <a:spcPct val="170000"/>
              </a:lnSpc>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Why do I need to be involved?</a:t>
            </a:r>
          </a:p>
          <a:p>
            <a:pPr marL="1028700" lvl="1" indent="-342900">
              <a:lnSpc>
                <a:spcPct val="170000"/>
              </a:lnSpc>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How do I know that the referral I make to a link worker </a:t>
            </a:r>
          </a:p>
          <a:p>
            <a:pPr lvl="1" indent="0">
              <a:lnSpc>
                <a:spcPct val="170000"/>
              </a:lnSpc>
              <a:buNone/>
            </a:pPr>
            <a:r>
              <a:rPr lang="en-GB" sz="5600" dirty="0">
                <a:latin typeface="Josefin Sans" pitchFamily="2" charset="0"/>
                <a:ea typeface="Calibri" panose="020F0502020204030204" pitchFamily="34" charset="0"/>
                <a:cs typeface="Times New Roman" panose="02020603050405020304" pitchFamily="18" charset="0"/>
              </a:rPr>
              <a:t>       </a:t>
            </a:r>
            <a:r>
              <a:rPr lang="en-GB" sz="5600" dirty="0">
                <a:effectLst/>
                <a:latin typeface="Josefin Sans" pitchFamily="2" charset="0"/>
                <a:ea typeface="Calibri" panose="020F0502020204030204" pitchFamily="34" charset="0"/>
                <a:cs typeface="Times New Roman" panose="02020603050405020304" pitchFamily="18" charset="0"/>
              </a:rPr>
              <a:t>will be followed up?</a:t>
            </a:r>
          </a:p>
          <a:p>
            <a:pPr marL="1028700" lvl="1" indent="-342900">
              <a:lnSpc>
                <a:spcPct val="170000"/>
              </a:lnSpc>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How do I find out about social prescribing opportunities</a:t>
            </a:r>
          </a:p>
          <a:p>
            <a:pPr lvl="1" indent="0">
              <a:lnSpc>
                <a:spcPct val="170000"/>
              </a:lnSpc>
              <a:buNone/>
            </a:pPr>
            <a:r>
              <a:rPr lang="en-GB" sz="5600" dirty="0">
                <a:latin typeface="Josefin Sans" pitchFamily="2" charset="0"/>
                <a:ea typeface="Calibri" panose="020F0502020204030204" pitchFamily="34" charset="0"/>
                <a:cs typeface="Times New Roman" panose="02020603050405020304" pitchFamily="18" charset="0"/>
              </a:rPr>
              <a:t>      </a:t>
            </a:r>
            <a:r>
              <a:rPr lang="en-GB" sz="5600" dirty="0">
                <a:effectLst/>
                <a:latin typeface="Josefin Sans" pitchFamily="2" charset="0"/>
                <a:ea typeface="Calibri" panose="020F0502020204030204" pitchFamily="34" charset="0"/>
                <a:cs typeface="Times New Roman" panose="02020603050405020304" pitchFamily="18" charset="0"/>
              </a:rPr>
              <a:t> in my area?</a:t>
            </a:r>
          </a:p>
          <a:p>
            <a:pPr marL="1028700" lvl="1" indent="-342900">
              <a:lnSpc>
                <a:spcPct val="170000"/>
              </a:lnSpc>
              <a:spcAft>
                <a:spcPts val="800"/>
              </a:spcAft>
              <a:buFont typeface="Symbol" panose="05050102010706020507" pitchFamily="18" charset="2"/>
              <a:buChar char=""/>
            </a:pPr>
            <a:r>
              <a:rPr lang="en-GB" sz="5600" dirty="0">
                <a:effectLst/>
                <a:latin typeface="Josefin Sans" pitchFamily="2" charset="0"/>
                <a:ea typeface="Calibri" panose="020F0502020204030204" pitchFamily="34" charset="0"/>
                <a:cs typeface="Times New Roman" panose="02020603050405020304" pitchFamily="18" charset="0"/>
              </a:rPr>
              <a:t>Can social prescribing bridge the gaps?</a:t>
            </a:r>
          </a:p>
          <a:p>
            <a:pPr lvl="1" indent="0">
              <a:lnSpc>
                <a:spcPct val="170000"/>
              </a:lnSpc>
              <a:spcAft>
                <a:spcPts val="800"/>
              </a:spcAft>
              <a:buNone/>
            </a:pPr>
            <a:r>
              <a:rPr lang="en-GB" sz="5200" dirty="0">
                <a:effectLst/>
                <a:latin typeface="Josefin Sans" pitchFamily="2" charset="0"/>
                <a:ea typeface="Calibri" panose="020F0502020204030204" pitchFamily="34" charset="0"/>
                <a:cs typeface="Times New Roman" panose="02020603050405020304" pitchFamily="18" charset="0"/>
              </a:rPr>
              <a:t>The main emphasis of this module will be on making sound practical sense of social prescribing, fully acknowledging that professionals cannot be expected to have an up-to-date knowledge of local resources, but through utilising contacts with local link workers will be kept informed of what services are available in the local and wider community.</a:t>
            </a:r>
          </a:p>
          <a:p>
            <a:pPr marL="457200">
              <a:lnSpc>
                <a:spcPct val="170000"/>
              </a:lnSpc>
              <a:spcAft>
                <a:spcPts val="800"/>
              </a:spcAft>
            </a:pPr>
            <a:endParaRPr lang="en-GB" sz="4200"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sz="1700" dirty="0">
              <a:effectLst/>
              <a:latin typeface="Calibri" panose="020F0502020204030204" pitchFamily="34"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88620"/>
            <a:ext cx="10512420" cy="628649"/>
          </a:xfrm>
        </p:spPr>
        <p:txBody>
          <a:bodyPr/>
          <a:lstStyle/>
          <a:p>
            <a:pPr algn="ctr"/>
            <a:r>
              <a:rPr lang="en-US" dirty="0"/>
              <a:t>Re-framing the conversation    </a:t>
            </a:r>
            <a:r>
              <a:rPr lang="en-US" sz="2400" dirty="0"/>
              <a:t>[klo1]</a:t>
            </a:r>
            <a:endParaRPr lang="en-US" dirty="0"/>
          </a:p>
        </p:txBody>
      </p:sp>
      <p:pic>
        <p:nvPicPr>
          <p:cNvPr id="6" name="Picture 5" descr="Text, logo&#10;&#10;Description automatically generated">
            <a:extLst>
              <a:ext uri="{FF2B5EF4-FFF2-40B4-BE49-F238E27FC236}">
                <a16:creationId xmlns:a16="http://schemas.microsoft.com/office/drawing/2014/main" id="{23E754BB-410F-170B-B63D-78771FD712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022" y="4819774"/>
            <a:ext cx="1947333" cy="1422383"/>
          </a:xfrm>
          <a:prstGeom prst="rect">
            <a:avLst/>
          </a:prstGeom>
        </p:spPr>
      </p:pic>
    </p:spTree>
    <p:extLst>
      <p:ext uri="{BB962C8B-B14F-4D97-AF65-F5344CB8AC3E}">
        <p14:creationId xmlns:p14="http://schemas.microsoft.com/office/powerpoint/2010/main" val="2225770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25780" y="1040129"/>
            <a:ext cx="11269980" cy="5406391"/>
          </a:xfrm>
        </p:spPr>
        <p:txBody>
          <a:bodyPr numCol="2">
            <a:normAutofit fontScale="25000" lnSpcReduction="20000"/>
          </a:bodyPr>
          <a:lstStyle/>
          <a:p>
            <a:pPr>
              <a:lnSpc>
                <a:spcPct val="170000"/>
              </a:lnSpc>
              <a:spcAft>
                <a:spcPts val="800"/>
              </a:spcAft>
            </a:pPr>
            <a:r>
              <a:rPr lang="en-GB" sz="6400" b="1" dirty="0">
                <a:effectLst>
                  <a:outerShdw blurRad="38100" dist="38100" dir="2700000" algn="tl">
                    <a:srgbClr val="000000">
                      <a:alpha val="43137"/>
                    </a:srgbClr>
                  </a:outerShdw>
                </a:effectLst>
                <a:latin typeface="Josefin Sans" pitchFamily="2" charset="0"/>
                <a:ea typeface="Times New Roman" panose="02020603050405020304" pitchFamily="18" charset="0"/>
                <a:cs typeface="Calibri" panose="020F0502020204030204" pitchFamily="34" charset="0"/>
              </a:rPr>
              <a:t>Biopsychosocial model </a:t>
            </a:r>
          </a:p>
          <a:p>
            <a:pPr>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GPs and other professionals are familiar with the biopsychosocial model of healthcare. A</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ccording to this concept interactions between people's genetic makeup (biology), mental health and personality (psychology), and sociocultural environment (social world) contribute to an individual’s experience of health or illness. </a:t>
            </a:r>
          </a:p>
          <a:p>
            <a:pPr>
              <a:lnSpc>
                <a:spcPct val="170000"/>
              </a:lnSpc>
              <a:spcAft>
                <a:spcPts val="800"/>
              </a:spcAft>
            </a:pP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The sociocultural environment is becoming more prominent in healthcare provision, and social prescribing </a:t>
            </a:r>
            <a:r>
              <a:rPr lang="en-GB" sz="5600" dirty="0">
                <a:effectLst/>
                <a:latin typeface="Josefin Sans" pitchFamily="2" charset="0"/>
                <a:ea typeface="Times New Roman" panose="02020603050405020304" pitchFamily="18" charset="0"/>
                <a:cs typeface="Calibri" panose="020F0502020204030204" pitchFamily="34" charset="0"/>
              </a:rPr>
              <a:t>builds on this model using local community asset</a:t>
            </a: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GPs and healthcare staff can have a nonmedical referral option operating alongside existing medical treatments. </a:t>
            </a:r>
            <a:endParaRPr lang="en-GB" sz="5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r>
              <a:rPr lang="en-GB" sz="5600" dirty="0">
                <a:latin typeface="Josefin Sans" pitchFamily="2" charset="0"/>
                <a:ea typeface="Times New Roman" panose="02020603050405020304" pitchFamily="18" charset="0"/>
                <a:cs typeface="Calibri" panose="020F0502020204030204" pitchFamily="34" charset="0"/>
              </a:rPr>
              <a:t>Community outlets and resources allows a further dimension to the referral pathways. </a:t>
            </a:r>
            <a:endParaRPr lang="en-GB" sz="56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5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56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n-GB" sz="5600" dirty="0">
                <a:latin typeface="Josefin Sans" pitchFamily="2" charset="0"/>
                <a:ea typeface="Times New Roman" panose="02020603050405020304" pitchFamily="18" charset="0"/>
                <a:cs typeface="Calibri" panose="020F0502020204030204" pitchFamily="34" charset="0"/>
              </a:rPr>
              <a:t>The patient is connected to community services for either the maintenance of current fitness levels, or can act as a step down intervention once a clinical intervention has ended or as a stopgap intervention during the waiting period for a clinical intervention.</a:t>
            </a:r>
          </a:p>
          <a:p>
            <a:pPr>
              <a:lnSpc>
                <a:spcPct val="170000"/>
              </a:lnSpc>
              <a:spcAft>
                <a:spcPts val="800"/>
              </a:spcAft>
            </a:pPr>
            <a:r>
              <a:rPr lang="en-GB" sz="5600" b="1" dirty="0">
                <a:effectLst/>
                <a:latin typeface="Calibri" panose="020F0502020204030204" pitchFamily="34" charset="0"/>
                <a:ea typeface="Calibri" panose="020F0502020204030204" pitchFamily="34" charset="0"/>
                <a:cs typeface="Times New Roman" panose="02020603050405020304" pitchFamily="18" charset="0"/>
              </a:rPr>
              <a:t>Can social prescribing bridge the gaps?</a:t>
            </a:r>
          </a:p>
          <a:p>
            <a:pPr>
              <a:lnSpc>
                <a:spcPct val="170000"/>
              </a:lnSpc>
            </a:pPr>
            <a:r>
              <a:rPr lang="en-GB" sz="5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https://www.cambridge.org/core/journals/primary-health-care-research-and-development/article/can-social-prescribing-provide-the-missing-link/9AEB484609AADB9EAA480D42E301700F</a:t>
            </a:r>
            <a:endParaRPr lang="en-GB" sz="5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pPr>
            <a:r>
              <a:rPr lang="en-GB" sz="5600" b="1" dirty="0">
                <a:effectLst/>
                <a:latin typeface="Calibri" panose="020F0502020204030204" pitchFamily="34" charset="0"/>
                <a:ea typeface="Calibri" panose="020F0502020204030204" pitchFamily="34" charset="0"/>
                <a:cs typeface="Times New Roman" panose="02020603050405020304" pitchFamily="18" charset="0"/>
              </a:rPr>
              <a:t>Making sense of social prescribing </a:t>
            </a:r>
            <a:endParaRPr lang="en-GB" sz="5600" b="1" dirty="0">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r>
              <a:rPr lang="en-GB" sz="5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https://westminsterresearch.westminster.ac.uk/download/f3cf4b949511304f762bdec137844251031072697ae511a462eac9150d6ba8e0/1340196/Making-sense-of-social-prescribing%202017.pdf</a:t>
            </a:r>
            <a:r>
              <a:rPr lang="en-GB" sz="5600" dirty="0">
                <a:latin typeface="Calibri" panose="020F0502020204030204" pitchFamily="34" charset="0"/>
                <a:ea typeface="Calibri" panose="020F0502020204030204" pitchFamily="34" charset="0"/>
                <a:cs typeface="Times New Roman" panose="02020603050405020304" pitchFamily="18" charset="0"/>
              </a:rPr>
              <a:t> </a:t>
            </a:r>
          </a:p>
          <a:p>
            <a:pPr>
              <a:lnSpc>
                <a:spcPct val="170000"/>
              </a:lnSpc>
              <a:spcAft>
                <a:spcPts val="800"/>
              </a:spcAft>
            </a:pPr>
            <a:endParaRPr lang="en-GB" sz="4800" dirty="0">
              <a:latin typeface="Josefin Sans" pitchFamily="2" charset="0"/>
              <a:ea typeface="Times New Roman" panose="02020603050405020304" pitchFamily="18" charset="0"/>
              <a:cs typeface="Calibri" panose="020F0502020204030204" pitchFamily="34" charset="0"/>
            </a:endParaRPr>
          </a:p>
          <a:p>
            <a:pPr>
              <a:lnSpc>
                <a:spcPct val="170000"/>
              </a:lnSpc>
              <a:spcAft>
                <a:spcPts val="800"/>
              </a:spcAft>
            </a:pPr>
            <a:endParaRPr lang="en-GB" sz="4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b="1"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endParaRPr lang="en-GB" sz="4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70000"/>
              </a:lnSpc>
            </a:pPr>
            <a:endParaRPr lang="en-GB" sz="4800" dirty="0">
              <a:effectLst/>
              <a:latin typeface="Josefin Sans" pitchFamily="2" charset="0"/>
              <a:ea typeface="Calibri" panose="020F0502020204030204" pitchFamily="34" charset="0"/>
              <a:cs typeface="Calibri" panose="020F0502020204030204" pitchFamily="34" charset="0"/>
            </a:endParaRPr>
          </a:p>
          <a:p>
            <a:pPr eaLnBrk="1" fontAlgn="auto" hangingPunct="1">
              <a:lnSpc>
                <a:spcPct val="170000"/>
              </a:lnSpc>
              <a:spcBef>
                <a:spcPts val="0"/>
              </a:spcBef>
              <a:spcAft>
                <a:spcPts val="0"/>
              </a:spcAft>
              <a:defRPr/>
            </a:pPr>
            <a:endParaRPr lang="en-GB" sz="48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GB" sz="1700" dirty="0">
              <a:effectLst/>
              <a:latin typeface="Josefin Sans" pitchFamily="2" charset="0"/>
              <a:ea typeface="Calibri" panose="020F0502020204030204" pitchFamily="34" charset="0"/>
              <a:cs typeface="Calibri" panose="020F0502020204030204" pitchFamily="34" charset="0"/>
            </a:endParaRP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13981"/>
            <a:ext cx="10512420" cy="817589"/>
          </a:xfrm>
        </p:spPr>
        <p:txBody>
          <a:bodyPr/>
          <a:lstStyle/>
          <a:p>
            <a:pPr algn="ctr"/>
            <a:r>
              <a:rPr lang="en-US" dirty="0"/>
              <a:t>Re-framing the conversation</a:t>
            </a:r>
          </a:p>
        </p:txBody>
      </p:sp>
      <p:pic>
        <p:nvPicPr>
          <p:cNvPr id="5" name="Picture 4" descr="Icon&#10;&#10;Description automatically generated with low confidence">
            <a:extLst>
              <a:ext uri="{FF2B5EF4-FFF2-40B4-BE49-F238E27FC236}">
                <a16:creationId xmlns:a16="http://schemas.microsoft.com/office/drawing/2014/main" id="{C2D1F1C8-0939-4DBB-BFF3-8DB092ACD36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73539" y="2043256"/>
            <a:ext cx="1634986" cy="4814744"/>
          </a:xfrm>
          <a:prstGeom prst="rect">
            <a:avLst/>
          </a:prstGeom>
        </p:spPr>
      </p:pic>
    </p:spTree>
    <p:extLst>
      <p:ext uri="{BB962C8B-B14F-4D97-AF65-F5344CB8AC3E}">
        <p14:creationId xmlns:p14="http://schemas.microsoft.com/office/powerpoint/2010/main" val="40016381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81001"/>
            <a:ext cx="10512420" cy="792479"/>
          </a:xfrm>
        </p:spPr>
        <p:txBody>
          <a:bodyPr/>
          <a:lstStyle/>
          <a:p>
            <a:pPr algn="ctr"/>
            <a:r>
              <a:rPr lang="en-US" dirty="0"/>
              <a:t>Co-design &amp; Co –production    </a:t>
            </a:r>
            <a:r>
              <a:rPr lang="en-US" sz="2400" dirty="0"/>
              <a:t>[klo2]</a:t>
            </a:r>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051560"/>
            <a:ext cx="10512420" cy="5425439"/>
          </a:xfrm>
        </p:spPr>
        <p:txBody>
          <a:bodyPr numCol="2">
            <a:normAutofit/>
          </a:bodyPr>
          <a:lstStyle/>
          <a:p>
            <a:pPr>
              <a:lnSpc>
                <a:spcPct val="150000"/>
              </a:lnSpc>
              <a:spcAft>
                <a:spcPts val="800"/>
              </a:spcAft>
            </a:pPr>
            <a:r>
              <a:rPr lang="en-GB" sz="1400" dirty="0">
                <a:effectLst/>
                <a:latin typeface="Josefin Sans" pitchFamily="2" charset="0"/>
                <a:ea typeface="Times New Roman" panose="02020603050405020304" pitchFamily="18" charset="0"/>
                <a:cs typeface="Calibri" panose="020F0502020204030204" pitchFamily="34" charset="0"/>
              </a:rPr>
              <a:t>In this next section we will explore more fully the key concepts already in action within health and care professional settings and add the further dimension that enables effective and impactful social prescribing.</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Josefin Sans" pitchFamily="2" charset="0"/>
                <a:ea typeface="Times New Roman" panose="02020603050405020304" pitchFamily="18" charset="0"/>
                <a:cs typeface="Calibri" panose="020F0502020204030204" pitchFamily="34" charset="0"/>
              </a:rPr>
              <a:t>The following definition summarises these concepts in a practical manner:</a:t>
            </a: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dirty="0">
                <a:solidFill>
                  <a:srgbClr val="202124"/>
                </a:solidFill>
                <a:effectLst/>
                <a:latin typeface="Josefin Sans" pitchFamily="2" charset="0"/>
                <a:ea typeface="Calibri" panose="020F0502020204030204" pitchFamily="34" charset="0"/>
                <a:cs typeface="Calibri" panose="020F0502020204030204" pitchFamily="34" charset="0"/>
              </a:rPr>
              <a:t>“</a:t>
            </a:r>
            <a:r>
              <a:rPr lang="en-GB" sz="1400" i="1" dirty="0">
                <a:solidFill>
                  <a:srgbClr val="202124"/>
                </a:solidFill>
                <a:effectLst/>
                <a:latin typeface="Josefin Sans" pitchFamily="2" charset="0"/>
                <a:ea typeface="Calibri" panose="020F0502020204030204" pitchFamily="34" charset="0"/>
                <a:cs typeface="Calibri" panose="020F0502020204030204" pitchFamily="34" charset="0"/>
              </a:rPr>
              <a:t>Co-design is an attempt to define a problem and then define a solution; co-production is the attempt to implement the proposed solution; co-creation is the process by which people do both</a:t>
            </a:r>
            <a:r>
              <a:rPr lang="en-GB" sz="1400" dirty="0">
                <a:solidFill>
                  <a:srgbClr val="202124"/>
                </a:solidFill>
                <a:effectLst/>
                <a:latin typeface="Josefin Sans" pitchFamily="2" charset="0"/>
                <a:ea typeface="Calibri" panose="020F0502020204030204" pitchFamily="34" charset="0"/>
                <a:cs typeface="Calibri" panose="020F0502020204030204" pitchFamily="34" charset="0"/>
              </a:rPr>
              <a:t>.”</a:t>
            </a:r>
            <a:endParaRPr lang="en-GB" sz="1400" dirty="0">
              <a:solidFill>
                <a:srgbClr val="202124"/>
              </a:solidFill>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r>
              <a:rPr lang="en-GB" sz="1400" dirty="0">
                <a:effectLst/>
                <a:latin typeface="Josefin Sans" pitchFamily="2" charset="0"/>
                <a:ea typeface="Calibri" panose="020F0502020204030204" pitchFamily="34" charset="0"/>
              </a:rPr>
              <a:t> </a:t>
            </a:r>
            <a:r>
              <a:rPr lang="en-GB" sz="1400" u="sng" dirty="0">
                <a:solidFill>
                  <a:srgbClr val="0563C1"/>
                </a:solidFill>
                <a:effectLst/>
                <a:latin typeface="Josefin Sans" pitchFamily="2" charset="0"/>
                <a:ea typeface="Calibri" panose="020F0502020204030204" pitchFamily="34" charset="0"/>
                <a:cs typeface="Calibri" panose="020F0502020204030204" pitchFamily="34" charset="0"/>
                <a:hlinkClick r:id="rId2"/>
              </a:rPr>
              <a:t>https://www.stakeholderdesign.com/co-production-versus-co-design-what-is-the-difference/#:~:text=Co%2Ddesign%20is%20an%20attempt,by%20which%20people%20do%20both</a:t>
            </a:r>
            <a:endParaRPr lang="en-GB" sz="1400" u="sng" dirty="0">
              <a:solidFill>
                <a:srgbClr val="0563C1"/>
              </a:solidFill>
              <a:effectLst/>
              <a:latin typeface="Josefin Sans" pitchFamily="2" charset="0"/>
              <a:ea typeface="Calibri" panose="020F0502020204030204" pitchFamily="34" charset="0"/>
              <a:cs typeface="Calibri" panose="020F0502020204030204" pitchFamily="34" charset="0"/>
            </a:endParaRPr>
          </a:p>
          <a:p>
            <a:pPr>
              <a:lnSpc>
                <a:spcPct val="150000"/>
              </a:lnSpc>
            </a:pPr>
            <a:r>
              <a:rPr lang="en-GB" sz="1400" dirty="0">
                <a:effectLst/>
                <a:latin typeface="Josefin Sans" pitchFamily="2" charset="0"/>
                <a:ea typeface="Calibri" panose="020F0502020204030204" pitchFamily="34" charset="0"/>
                <a:cs typeface="Times New Roman" panose="02020603050405020304" pitchFamily="18" charset="0"/>
              </a:rPr>
              <a:t>The concepts of co-design and co-production are central to social prescribing and are very familiar concepts to health and care professionals in their everyday work.  In the course introduction we alluded to and provided some background information to these concepts which we will revisit here and seek to </a:t>
            </a:r>
            <a:r>
              <a:rPr lang="en-GB" sz="1400" dirty="0">
                <a:latin typeface="Josefin Sans" pitchFamily="2" charset="0"/>
                <a:ea typeface="Calibri" panose="020F0502020204030204" pitchFamily="34" charset="0"/>
                <a:cs typeface="Times New Roman" panose="02020603050405020304" pitchFamily="18" charset="0"/>
              </a:rPr>
              <a:t>advance</a:t>
            </a:r>
            <a:r>
              <a:rPr lang="en-GB" sz="1400" dirty="0">
                <a:effectLst/>
                <a:latin typeface="Josefin Sans" pitchFamily="2" charset="0"/>
                <a:ea typeface="Calibri" panose="020F0502020204030204" pitchFamily="34" charset="0"/>
                <a:cs typeface="Times New Roman" panose="02020603050405020304" pitchFamily="18" charset="0"/>
              </a:rPr>
              <a:t> understanding of co-production which is mutually beneficial to patients, health and care professionals alongside community and voluntary organisations and NGO partners.  This additional support layer incorporates social prescribing in healthcare provision.</a:t>
            </a:r>
          </a:p>
          <a:p>
            <a:pPr>
              <a:lnSpc>
                <a:spcPct val="150000"/>
              </a:lnSpc>
            </a:pPr>
            <a:r>
              <a:rPr lang="en-GB" sz="1400" dirty="0">
                <a:latin typeface="Josefin Sans" pitchFamily="2" charset="0"/>
              </a:rPr>
              <a:t>                             </a:t>
            </a:r>
          </a:p>
        </p:txBody>
      </p:sp>
      <p:pic>
        <p:nvPicPr>
          <p:cNvPr id="8" name="Picture 7">
            <a:extLst>
              <a:ext uri="{FF2B5EF4-FFF2-40B4-BE49-F238E27FC236}">
                <a16:creationId xmlns:a16="http://schemas.microsoft.com/office/drawing/2014/main" id="{8A47868E-EF8C-768C-B414-5B1B219F89D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35792" y="4268847"/>
            <a:ext cx="1619250" cy="1857375"/>
          </a:xfrm>
          <a:prstGeom prst="rect">
            <a:avLst/>
          </a:prstGeom>
          <a:noFill/>
          <a:ln>
            <a:noFill/>
          </a:ln>
        </p:spPr>
      </p:pic>
    </p:spTree>
    <p:extLst>
      <p:ext uri="{BB962C8B-B14F-4D97-AF65-F5344CB8AC3E}">
        <p14:creationId xmlns:p14="http://schemas.microsoft.com/office/powerpoint/2010/main" val="3339820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219516-A897-C144-A3A9-B1E78CF89CD4}"/>
              </a:ext>
            </a:extLst>
          </p:cNvPr>
          <p:cNvSpPr>
            <a:spLocks noGrp="1"/>
          </p:cNvSpPr>
          <p:nvPr>
            <p:ph type="body" sz="quarter" idx="22"/>
          </p:nvPr>
        </p:nvSpPr>
        <p:spPr>
          <a:xfrm>
            <a:off x="889000" y="660001"/>
            <a:ext cx="2682631" cy="684000"/>
          </a:xfrm>
        </p:spPr>
        <p:txBody>
          <a:bodyPr/>
          <a:lstStyle/>
          <a:p>
            <a:pPr algn="ctr"/>
            <a:r>
              <a:rPr lang="en-US" dirty="0">
                <a:solidFill>
                  <a:srgbClr val="FFC652"/>
                </a:solidFill>
              </a:rPr>
              <a:t>Co-design</a:t>
            </a:r>
          </a:p>
        </p:txBody>
      </p:sp>
      <p:sp>
        <p:nvSpPr>
          <p:cNvPr id="4" name="Text Placeholder 3">
            <a:extLst>
              <a:ext uri="{FF2B5EF4-FFF2-40B4-BE49-F238E27FC236}">
                <a16:creationId xmlns:a16="http://schemas.microsoft.com/office/drawing/2014/main" id="{8CFFD72A-DDDC-5B46-9405-D80147F651A6}"/>
              </a:ext>
            </a:extLst>
          </p:cNvPr>
          <p:cNvSpPr>
            <a:spLocks noGrp="1"/>
          </p:cNvSpPr>
          <p:nvPr>
            <p:ph type="body" sz="quarter" idx="28"/>
          </p:nvPr>
        </p:nvSpPr>
        <p:spPr>
          <a:xfrm>
            <a:off x="1063894" y="1260838"/>
            <a:ext cx="2507737" cy="1589938"/>
          </a:xfrm>
        </p:spPr>
        <p:txBody>
          <a:bodyPr>
            <a:normAutofit fontScale="85000" lnSpcReduction="20000"/>
          </a:bodyPr>
          <a:lstStyle/>
          <a:p>
            <a:pPr algn="ctr">
              <a:lnSpc>
                <a:spcPct val="160000"/>
              </a:lnSpc>
            </a:pPr>
            <a:r>
              <a:rPr lang="en-US" dirty="0"/>
              <a:t>Is the process through which to define a problem and thereby a solution</a:t>
            </a:r>
          </a:p>
        </p:txBody>
      </p:sp>
      <p:sp>
        <p:nvSpPr>
          <p:cNvPr id="5" name="Text Placeholder 4">
            <a:extLst>
              <a:ext uri="{FF2B5EF4-FFF2-40B4-BE49-F238E27FC236}">
                <a16:creationId xmlns:a16="http://schemas.microsoft.com/office/drawing/2014/main" id="{0A17221E-7C5E-B441-AC02-5E88792AD046}"/>
              </a:ext>
            </a:extLst>
          </p:cNvPr>
          <p:cNvSpPr>
            <a:spLocks noGrp="1"/>
          </p:cNvSpPr>
          <p:nvPr>
            <p:ph type="body" sz="quarter" idx="37"/>
          </p:nvPr>
        </p:nvSpPr>
        <p:spPr/>
        <p:txBody>
          <a:bodyPr/>
          <a:lstStyle/>
          <a:p>
            <a:r>
              <a:rPr lang="en-US" dirty="0"/>
              <a:t>02</a:t>
            </a:r>
          </a:p>
        </p:txBody>
      </p:sp>
      <p:sp>
        <p:nvSpPr>
          <p:cNvPr id="6" name="Text Placeholder 5">
            <a:extLst>
              <a:ext uri="{FF2B5EF4-FFF2-40B4-BE49-F238E27FC236}">
                <a16:creationId xmlns:a16="http://schemas.microsoft.com/office/drawing/2014/main" id="{C15022E2-2212-284F-88FE-F035F6FE1178}"/>
              </a:ext>
            </a:extLst>
          </p:cNvPr>
          <p:cNvSpPr>
            <a:spLocks noGrp="1"/>
          </p:cNvSpPr>
          <p:nvPr>
            <p:ph type="body" sz="quarter" idx="38"/>
          </p:nvPr>
        </p:nvSpPr>
        <p:spPr/>
        <p:txBody>
          <a:bodyPr/>
          <a:lstStyle/>
          <a:p>
            <a:r>
              <a:rPr lang="en-US" dirty="0"/>
              <a:t>03</a:t>
            </a:r>
          </a:p>
        </p:txBody>
      </p:sp>
      <p:sp>
        <p:nvSpPr>
          <p:cNvPr id="24" name="Text Placeholder 23">
            <a:extLst>
              <a:ext uri="{FF2B5EF4-FFF2-40B4-BE49-F238E27FC236}">
                <a16:creationId xmlns:a16="http://schemas.microsoft.com/office/drawing/2014/main" id="{DDF420A5-55EC-FE42-ACF7-48FC8135D961}"/>
              </a:ext>
            </a:extLst>
          </p:cNvPr>
          <p:cNvSpPr>
            <a:spLocks noGrp="1"/>
          </p:cNvSpPr>
          <p:nvPr>
            <p:ph type="body" sz="quarter" idx="39"/>
          </p:nvPr>
        </p:nvSpPr>
        <p:spPr/>
        <p:txBody>
          <a:bodyPr/>
          <a:lstStyle/>
          <a:p>
            <a:r>
              <a:rPr lang="en-US" dirty="0"/>
              <a:t>01</a:t>
            </a:r>
          </a:p>
        </p:txBody>
      </p:sp>
      <p:sp>
        <p:nvSpPr>
          <p:cNvPr id="25" name="Text Placeholder 24">
            <a:extLst>
              <a:ext uri="{FF2B5EF4-FFF2-40B4-BE49-F238E27FC236}">
                <a16:creationId xmlns:a16="http://schemas.microsoft.com/office/drawing/2014/main" id="{B010A0FC-1E92-C94B-BFD6-AA723A013B2E}"/>
              </a:ext>
            </a:extLst>
          </p:cNvPr>
          <p:cNvSpPr>
            <a:spLocks noGrp="1"/>
          </p:cNvSpPr>
          <p:nvPr>
            <p:ph type="body" sz="quarter" idx="40"/>
          </p:nvPr>
        </p:nvSpPr>
        <p:spPr/>
        <p:txBody>
          <a:bodyPr/>
          <a:lstStyle/>
          <a:p>
            <a:r>
              <a:rPr lang="en-US" dirty="0"/>
              <a:t>04</a:t>
            </a:r>
          </a:p>
        </p:txBody>
      </p:sp>
      <p:sp>
        <p:nvSpPr>
          <p:cNvPr id="26" name="Text Placeholder 25">
            <a:extLst>
              <a:ext uri="{FF2B5EF4-FFF2-40B4-BE49-F238E27FC236}">
                <a16:creationId xmlns:a16="http://schemas.microsoft.com/office/drawing/2014/main" id="{90424211-CFB4-E84F-8B60-444B5A26CC8A}"/>
              </a:ext>
            </a:extLst>
          </p:cNvPr>
          <p:cNvSpPr>
            <a:spLocks noGrp="1"/>
          </p:cNvSpPr>
          <p:nvPr>
            <p:ph type="body" sz="quarter" idx="41"/>
          </p:nvPr>
        </p:nvSpPr>
        <p:spPr>
          <a:xfrm>
            <a:off x="889000" y="3429000"/>
            <a:ext cx="2682631" cy="887488"/>
          </a:xfrm>
        </p:spPr>
        <p:txBody>
          <a:bodyPr/>
          <a:lstStyle/>
          <a:p>
            <a:pPr algn="ctr"/>
            <a:r>
              <a:rPr lang="en-US" dirty="0">
                <a:solidFill>
                  <a:srgbClr val="FFC652"/>
                </a:solidFill>
              </a:rPr>
              <a:t>Re framing the concepts</a:t>
            </a:r>
          </a:p>
        </p:txBody>
      </p:sp>
      <p:sp>
        <p:nvSpPr>
          <p:cNvPr id="27" name="Text Placeholder 26">
            <a:extLst>
              <a:ext uri="{FF2B5EF4-FFF2-40B4-BE49-F238E27FC236}">
                <a16:creationId xmlns:a16="http://schemas.microsoft.com/office/drawing/2014/main" id="{8C6CBAD1-C6F2-2247-AF88-38BD5D736F38}"/>
              </a:ext>
            </a:extLst>
          </p:cNvPr>
          <p:cNvSpPr>
            <a:spLocks noGrp="1"/>
          </p:cNvSpPr>
          <p:nvPr>
            <p:ph type="body" sz="quarter" idx="42"/>
          </p:nvPr>
        </p:nvSpPr>
        <p:spPr>
          <a:xfrm>
            <a:off x="1063894" y="4450080"/>
            <a:ext cx="2507737" cy="1147082"/>
          </a:xfrm>
        </p:spPr>
        <p:txBody>
          <a:bodyPr>
            <a:normAutofit/>
          </a:bodyPr>
          <a:lstStyle/>
          <a:p>
            <a:pPr algn="ctr">
              <a:lnSpc>
                <a:spcPct val="150000"/>
              </a:lnSpc>
            </a:pPr>
            <a:r>
              <a:rPr lang="en-US" dirty="0"/>
              <a:t>Using a health inequality lens</a:t>
            </a:r>
          </a:p>
          <a:p>
            <a:endParaRPr lang="en-US" dirty="0"/>
          </a:p>
        </p:txBody>
      </p:sp>
      <p:sp>
        <p:nvSpPr>
          <p:cNvPr id="29" name="Text Placeholder 28">
            <a:extLst>
              <a:ext uri="{FF2B5EF4-FFF2-40B4-BE49-F238E27FC236}">
                <a16:creationId xmlns:a16="http://schemas.microsoft.com/office/drawing/2014/main" id="{DCD60479-1F6B-2B46-84D9-7DA1E2325BA1}"/>
              </a:ext>
            </a:extLst>
          </p:cNvPr>
          <p:cNvSpPr>
            <a:spLocks noGrp="1"/>
          </p:cNvSpPr>
          <p:nvPr>
            <p:ph type="body" sz="quarter" idx="43"/>
          </p:nvPr>
        </p:nvSpPr>
        <p:spPr>
          <a:xfrm>
            <a:off x="8644371" y="660001"/>
            <a:ext cx="2682631" cy="684000"/>
          </a:xfrm>
        </p:spPr>
        <p:txBody>
          <a:bodyPr/>
          <a:lstStyle/>
          <a:p>
            <a:r>
              <a:rPr lang="en-US" dirty="0">
                <a:solidFill>
                  <a:srgbClr val="FFC652"/>
                </a:solidFill>
              </a:rPr>
              <a:t>Co-production</a:t>
            </a:r>
          </a:p>
        </p:txBody>
      </p:sp>
      <p:sp>
        <p:nvSpPr>
          <p:cNvPr id="30" name="Text Placeholder 29">
            <a:extLst>
              <a:ext uri="{FF2B5EF4-FFF2-40B4-BE49-F238E27FC236}">
                <a16:creationId xmlns:a16="http://schemas.microsoft.com/office/drawing/2014/main" id="{64CE5023-5A91-9E4E-B470-3CC086CE6CC4}"/>
              </a:ext>
            </a:extLst>
          </p:cNvPr>
          <p:cNvSpPr>
            <a:spLocks noGrp="1"/>
          </p:cNvSpPr>
          <p:nvPr>
            <p:ph type="body" sz="quarter" idx="44"/>
          </p:nvPr>
        </p:nvSpPr>
        <p:spPr>
          <a:xfrm>
            <a:off x="8644371" y="1344000"/>
            <a:ext cx="2507737" cy="1506776"/>
          </a:xfrm>
        </p:spPr>
        <p:txBody>
          <a:bodyPr>
            <a:normAutofit fontScale="85000" lnSpcReduction="10000"/>
          </a:bodyPr>
          <a:lstStyle/>
          <a:p>
            <a:pPr algn="ctr">
              <a:lnSpc>
                <a:spcPct val="150000"/>
              </a:lnSpc>
            </a:pPr>
            <a:r>
              <a:rPr lang="en-US" dirty="0"/>
              <a:t>Is the process through which to implement the proposed solution</a:t>
            </a:r>
          </a:p>
          <a:p>
            <a:endParaRPr lang="en-US" dirty="0"/>
          </a:p>
        </p:txBody>
      </p:sp>
      <p:sp>
        <p:nvSpPr>
          <p:cNvPr id="31" name="Text Placeholder 30">
            <a:extLst>
              <a:ext uri="{FF2B5EF4-FFF2-40B4-BE49-F238E27FC236}">
                <a16:creationId xmlns:a16="http://schemas.microsoft.com/office/drawing/2014/main" id="{D9B3C583-298E-7048-AD76-076D27E5C285}"/>
              </a:ext>
            </a:extLst>
          </p:cNvPr>
          <p:cNvSpPr>
            <a:spLocks noGrp="1"/>
          </p:cNvSpPr>
          <p:nvPr>
            <p:ph type="body" sz="quarter" idx="45"/>
          </p:nvPr>
        </p:nvSpPr>
        <p:spPr>
          <a:xfrm>
            <a:off x="8644371" y="3632488"/>
            <a:ext cx="2682631" cy="684000"/>
          </a:xfrm>
        </p:spPr>
        <p:txBody>
          <a:bodyPr/>
          <a:lstStyle/>
          <a:p>
            <a:pPr algn="ctr"/>
            <a:r>
              <a:rPr lang="en-US" dirty="0">
                <a:solidFill>
                  <a:srgbClr val="FFC000"/>
                </a:solidFill>
              </a:rPr>
              <a:t>Co-creation</a:t>
            </a:r>
          </a:p>
        </p:txBody>
      </p:sp>
      <p:sp>
        <p:nvSpPr>
          <p:cNvPr id="32" name="Text Placeholder 31">
            <a:extLst>
              <a:ext uri="{FF2B5EF4-FFF2-40B4-BE49-F238E27FC236}">
                <a16:creationId xmlns:a16="http://schemas.microsoft.com/office/drawing/2014/main" id="{B07BD9DD-C3DA-6A45-8C3B-2080F03DD0AB}"/>
              </a:ext>
            </a:extLst>
          </p:cNvPr>
          <p:cNvSpPr>
            <a:spLocks noGrp="1"/>
          </p:cNvSpPr>
          <p:nvPr>
            <p:ph type="body" sz="quarter" idx="46"/>
          </p:nvPr>
        </p:nvSpPr>
        <p:spPr>
          <a:xfrm>
            <a:off x="8644371" y="4191000"/>
            <a:ext cx="2507737" cy="1323000"/>
          </a:xfrm>
        </p:spPr>
        <p:txBody>
          <a:bodyPr>
            <a:normAutofit fontScale="92500" lnSpcReduction="10000"/>
          </a:bodyPr>
          <a:lstStyle/>
          <a:p>
            <a:pPr algn="ctr">
              <a:lnSpc>
                <a:spcPct val="150000"/>
              </a:lnSpc>
            </a:pPr>
            <a:r>
              <a:rPr lang="en-US" dirty="0"/>
              <a:t>Is the process through which people do both</a:t>
            </a:r>
          </a:p>
          <a:p>
            <a:endParaRPr lang="en-US" dirty="0"/>
          </a:p>
        </p:txBody>
      </p:sp>
    </p:spTree>
    <p:extLst>
      <p:ext uri="{BB962C8B-B14F-4D97-AF65-F5344CB8AC3E}">
        <p14:creationId xmlns:p14="http://schemas.microsoft.com/office/powerpoint/2010/main" val="22380642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tile tx="0" ty="0" sx="100000" sy="100000" flip="none" algn="tl"/>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723753" y="839649"/>
            <a:ext cx="5379114" cy="4155397"/>
          </a:xfrm>
        </p:spPr>
        <p:txBody>
          <a:bodyPr/>
          <a:lstStyle/>
          <a:p>
            <a:pPr algn="ctr">
              <a:lnSpc>
                <a:spcPct val="150000"/>
              </a:lnSpc>
              <a:spcAft>
                <a:spcPts val="800"/>
              </a:spcAft>
            </a:pPr>
            <a:r>
              <a:rPr lang="en-GB" sz="3600" dirty="0">
                <a:solidFill>
                  <a:srgbClr val="000000"/>
                </a:solidFill>
                <a:effectLst>
                  <a:outerShdw blurRad="38100" dist="19050" dir="2700000" algn="tl">
                    <a:schemeClr val="dk1">
                      <a:alpha val="40000"/>
                    </a:schemeClr>
                  </a:outerShdw>
                </a:effectLst>
                <a:latin typeface="Amatic SC" panose="00000500000000000000" pitchFamily="2" charset="-79"/>
                <a:ea typeface="Calibri" panose="020F0502020204030204" pitchFamily="34" charset="0"/>
                <a:cs typeface="Amatic SC" panose="00000500000000000000" pitchFamily="2" charset="-79"/>
              </a:rPr>
              <a:t>“Co-production is about combining our mutual strengths and capacities so that we can work with one another on an equal basis to achieve positive change.”</a:t>
            </a:r>
            <a:endParaRPr lang="en-GB" sz="3600" dirty="0">
              <a:effectLst/>
              <a:latin typeface="Amatic SC" panose="00000500000000000000" pitchFamily="2" charset="-79"/>
              <a:ea typeface="Calibri" panose="020F0502020204030204" pitchFamily="34" charset="0"/>
              <a:cs typeface="Amatic SC" panose="00000500000000000000" pitchFamily="2" charset="-79"/>
            </a:endParaRPr>
          </a:p>
          <a:p>
            <a:pPr algn="ctr">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2" name="Text Placeholder 1">
            <a:extLst>
              <a:ext uri="{FF2B5EF4-FFF2-40B4-BE49-F238E27FC236}">
                <a16:creationId xmlns:a16="http://schemas.microsoft.com/office/drawing/2014/main" id="{2065D9A2-E6DF-4141-B432-B4E7BEBCDC05}"/>
              </a:ext>
            </a:extLst>
          </p:cNvPr>
          <p:cNvSpPr>
            <a:spLocks noGrp="1"/>
          </p:cNvSpPr>
          <p:nvPr>
            <p:ph type="body" sz="quarter" idx="18"/>
          </p:nvPr>
        </p:nvSpPr>
        <p:spPr>
          <a:xfrm>
            <a:off x="831273" y="4995046"/>
            <a:ext cx="7360129" cy="684000"/>
          </a:xfrm>
        </p:spPr>
        <p:txBody>
          <a:bodyPr/>
          <a:lstStyle/>
          <a:p>
            <a:endPar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endParaRPr>
          </a:p>
          <a:p>
            <a:endParaRPr lang="en-GB" sz="1800" u="sng"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endParaRPr>
          </a:p>
          <a:p>
            <a:r>
              <a:rPr lang="en-GB" sz="1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3"/>
              </a:rPr>
              <a:t>http://www.coproductionscotland.org.uk/about/what-is-co-production/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6109007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Co-design &amp; Co -production</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0" y="1508065"/>
            <a:ext cx="10783997" cy="4782565"/>
          </a:xfrm>
        </p:spPr>
        <p:txBody>
          <a:bodyPr numCol="2">
            <a:normAutofit fontScale="85000" lnSpcReduction="10000"/>
          </a:bodyPr>
          <a:lstStyle/>
          <a:p>
            <a:pPr>
              <a:lnSpc>
                <a:spcPct val="170000"/>
              </a:lnSpc>
              <a:spcAft>
                <a:spcPts val="800"/>
              </a:spcAft>
            </a:pPr>
            <a:r>
              <a:rPr lang="en-GB" sz="1900" dirty="0">
                <a:effectLst/>
                <a:latin typeface="Josefin Sans" pitchFamily="2" charset="0"/>
                <a:ea typeface="Times New Roman" panose="02020603050405020304" pitchFamily="18" charset="0"/>
                <a:cs typeface="Calibri" panose="020F0502020204030204" pitchFamily="34" charset="0"/>
              </a:rPr>
              <a:t>Health &amp; Care professionals working in the UK &amp; Ireland will be familiar with the various Department of Health Guides to Co-production detailed as follows:</a:t>
            </a:r>
            <a:endParaRPr lang="en-GB" sz="1900" dirty="0">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https://www.health-ni.gov.uk/publications/co-production-guide-northern-ireland-connecting-and-realising-value-through-people</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3">
                  <a:extLst>
                    <a:ext uri="{A12FA001-AC4F-418D-AE19-62706E023703}">
                      <ahyp:hlinkClr xmlns:ahyp="http://schemas.microsoft.com/office/drawing/2018/hyperlinkcolor" val="tx"/>
                    </a:ext>
                  </a:extLst>
                </a:hlinkClick>
              </a:rPr>
              <a:t>https://www.govint.org/fileadmin/user_upload/publications/Co-Production_of_Health_and_Wellbeing_in_Scotland</a:t>
            </a:r>
            <a:r>
              <a:rPr lang="en-GB"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4">
                  <a:extLst>
                    <a:ext uri="{A12FA001-AC4F-418D-AE19-62706E023703}">
                      <ahyp:hlinkClr xmlns:ahyp="http://schemas.microsoft.com/office/drawing/2018/hyperlinkcolor" val="tx"/>
                    </a:ext>
                  </a:extLst>
                </a:hlinkClick>
              </a:rPr>
              <a:t>.pdf</a:t>
            </a:r>
            <a:r>
              <a:rPr lang="en-GB" sz="1900" dirty="0">
                <a:solidFill>
                  <a:schemeClr val="tx1"/>
                </a:solidFill>
                <a:effectLst/>
                <a:latin typeface="Josefin Sans" pitchFamily="2" charset="0"/>
                <a:ea typeface="Times New Roman" panose="02020603050405020304" pitchFamily="18" charset="0"/>
                <a:cs typeface="Calibri" panose="020F0502020204030204" pitchFamily="34" charset="0"/>
              </a:rPr>
              <a:t> </a:t>
            </a:r>
            <a:endParaRPr lang="en-GB" sz="1900" u="sng" dirty="0">
              <a:solidFill>
                <a:srgbClr val="F33B48"/>
              </a:solidFill>
              <a:effectLst/>
              <a:latin typeface="Josefin Sans"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endParaRPr>
          </a:p>
          <a:p>
            <a:pPr marL="342900" indent="-342900">
              <a:lnSpc>
                <a:spcPct val="170000"/>
              </a:lnSpc>
              <a:spcAft>
                <a:spcPts val="800"/>
              </a:spcAft>
              <a:buFont typeface="Courier New" panose="02070309020205020404" pitchFamily="49" charset="0"/>
              <a:buChar char="o"/>
            </a:pPr>
            <a:r>
              <a:rPr lang="en-GB"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https://www.england.nhs.uk/get-involved/resources/co-production-resources/</a:t>
            </a:r>
            <a:r>
              <a:rPr lang="en-GB" sz="1900" dirty="0">
                <a:solidFill>
                  <a:srgbClr val="FF0000"/>
                </a:solidFill>
                <a:effectLst/>
                <a:latin typeface="Josefin Sans" pitchFamily="2" charset="0"/>
                <a:ea typeface="Times New Roman" panose="02020603050405020304" pitchFamily="18" charset="0"/>
                <a:cs typeface="Calibri" panose="020F0502020204030204" pitchFamily="34" charset="0"/>
              </a:rPr>
              <a:t> </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chemeClr val="tx1"/>
                </a:solidFill>
                <a:effectLst/>
                <a:latin typeface="Josefin Sans" pitchFamily="2" charset="0"/>
                <a:ea typeface="Times New Roman" panose="02020603050405020304" pitchFamily="18" charset="0"/>
                <a:cs typeface="Calibri" panose="020F0502020204030204" pitchFamily="34" charset="0"/>
                <a:hlinkClick r:id="rId6">
                  <a:extLst>
                    <a:ext uri="{A12FA001-AC4F-418D-AE19-62706E023703}">
                      <ahyp:hlinkClr xmlns:ahyp="http://schemas.microsoft.com/office/drawing/2018/hyperlinkcolor" val="tx"/>
                    </a:ext>
                  </a:extLst>
                </a:hlinkClick>
              </a:rPr>
              <a:t>http://www.1000livesplus.wales.nhs.uk/sitesplus/documents/1011/T4I%20%288%29%20Co-production.pdf</a:t>
            </a:r>
            <a:endParaRPr lang="en-GB" sz="1900" dirty="0">
              <a:solidFill>
                <a:schemeClr val="tx1"/>
              </a:solidFill>
              <a:effectLst/>
              <a:latin typeface="Josefin Sans" pitchFamily="2" charset="0"/>
              <a:ea typeface="Calibri" panose="020F0502020204030204" pitchFamily="34" charset="0"/>
              <a:cs typeface="Times New Roman" panose="02020603050405020304" pitchFamily="18" charset="0"/>
            </a:endParaRPr>
          </a:p>
          <a:p>
            <a:pPr marL="342900" indent="-342900">
              <a:lnSpc>
                <a:spcPct val="170000"/>
              </a:lnSpc>
              <a:spcAft>
                <a:spcPts val="800"/>
              </a:spcAft>
              <a:buFont typeface="Courier New" panose="02070309020205020404" pitchFamily="49" charset="0"/>
              <a:buChar char="o"/>
            </a:pPr>
            <a:r>
              <a:rPr lang="en-GB" sz="1900" u="sng" dirty="0">
                <a:solidFill>
                  <a:srgbClr val="FF0000"/>
                </a:solidFill>
                <a:effectLst/>
                <a:latin typeface="Josefin Sans" pitchFamily="2" charset="0"/>
                <a:ea typeface="Times New Roman" panose="02020603050405020304" pitchFamily="18" charset="0"/>
                <a:cs typeface="Calibri" panose="020F0502020204030204" pitchFamily="34" charset="0"/>
                <a:hlinkClick r:id="rId7">
                  <a:extLst>
                    <a:ext uri="{A12FA001-AC4F-418D-AE19-62706E023703}">
                      <ahyp:hlinkClr xmlns:ahyp="http://schemas.microsoft.com/office/drawing/2018/hyperlinkcolor" val="tx"/>
                    </a:ext>
                  </a:extLst>
                </a:hlinkClick>
              </a:rPr>
              <a:t>https://www.hse.ie/eng/services/list/4/mental-health-services/advancingrecoveryireland/national-framework-for-recovery-in-mental-health/co-production-in-practice-guidance-document-2018-to-2020.pdf</a:t>
            </a:r>
            <a:r>
              <a:rPr lang="en-GB" sz="1900" dirty="0">
                <a:solidFill>
                  <a:srgbClr val="FF0000"/>
                </a:solidFill>
                <a:effectLst/>
                <a:latin typeface="Josefin Sans" pitchFamily="2" charset="0"/>
                <a:ea typeface="Times New Roman" panose="02020603050405020304" pitchFamily="18" charset="0"/>
                <a:cs typeface="Calibri" panose="020F0502020204030204" pitchFamily="34" charset="0"/>
              </a:rPr>
              <a:t> </a:t>
            </a:r>
            <a:endParaRPr lang="en-GB" sz="1900" dirty="0">
              <a:solidFill>
                <a:srgbClr val="FF0000"/>
              </a:solidFill>
              <a:effectLst/>
              <a:latin typeface="Josefin Sans" pitchFamily="2" charset="0"/>
              <a:ea typeface="Calibri" panose="020F0502020204030204" pitchFamily="34" charset="0"/>
              <a:cs typeface="Times New Roman" panose="02020603050405020304" pitchFamily="18" charset="0"/>
            </a:endParaRPr>
          </a:p>
          <a:p>
            <a:endParaRPr lang="en-GB" dirty="0">
              <a:latin typeface="Josefin Sans" pitchFamily="2" charset="0"/>
            </a:endParaRPr>
          </a:p>
        </p:txBody>
      </p:sp>
    </p:spTree>
    <p:extLst>
      <p:ext uri="{BB962C8B-B14F-4D97-AF65-F5344CB8AC3E}">
        <p14:creationId xmlns:p14="http://schemas.microsoft.com/office/powerpoint/2010/main" val="3168669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11481"/>
            <a:ext cx="10512420" cy="777240"/>
          </a:xfrm>
        </p:spPr>
        <p:txBody>
          <a:bodyPr/>
          <a:lstStyle/>
          <a:p>
            <a:pPr algn="ctr"/>
            <a:r>
              <a:rPr lang="en-US" dirty="0"/>
              <a:t>Co-design &amp; Co -production</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11480" y="1188721"/>
            <a:ext cx="11277599" cy="5091133"/>
          </a:xfrm>
        </p:spPr>
        <p:txBody>
          <a:bodyPr numCol="2">
            <a:normAutofit fontScale="25000" lnSpcReduction="20000"/>
          </a:bodyPr>
          <a:lstStyle/>
          <a:p>
            <a:pPr>
              <a:lnSpc>
                <a:spcPct val="170000"/>
              </a:lnSpc>
              <a:spcAft>
                <a:spcPts val="800"/>
              </a:spcAft>
            </a:pPr>
            <a:r>
              <a:rPr lang="en-GB" sz="5600" dirty="0">
                <a:effectLst/>
                <a:latin typeface="Josefin Sans" pitchFamily="2" charset="0"/>
                <a:ea typeface="Calibri" panose="020F0502020204030204" pitchFamily="34" charset="0"/>
                <a:cs typeface="Times New Roman" panose="02020603050405020304" pitchFamily="18" charset="0"/>
              </a:rPr>
              <a:t>Previous experiences and the Covid 19 pandemic has exposed the continuing failure of traditional approaches to meet increasing levels  of health needs. Conventionally, the underlying causes of ill health are not addressed holistically, such as the inequality issues of poor housing; poverty, educational attainment and poor opportunities.  </a:t>
            </a:r>
            <a:r>
              <a:rPr lang="en-GB" sz="5600" dirty="0">
                <a:latin typeface="Josefin Sans" pitchFamily="2" charset="0"/>
                <a:ea typeface="Calibri" panose="020F0502020204030204" pitchFamily="34" charset="0"/>
                <a:cs typeface="Times New Roman" panose="02020603050405020304" pitchFamily="18" charset="0"/>
              </a:rPr>
              <a:t>With the result p</a:t>
            </a:r>
            <a:r>
              <a:rPr lang="en-GB" sz="5600" dirty="0">
                <a:effectLst/>
                <a:latin typeface="Josefin Sans" pitchFamily="2" charset="0"/>
                <a:ea typeface="Calibri" panose="020F0502020204030204" pitchFamily="34" charset="0"/>
                <a:cs typeface="Times New Roman" panose="02020603050405020304" pitchFamily="18" charset="0"/>
              </a:rPr>
              <a:t>eople often feel disempowered and t</a:t>
            </a:r>
            <a:r>
              <a:rPr lang="en-GB" sz="5600" dirty="0">
                <a:latin typeface="Josefin Sans" pitchFamily="2" charset="0"/>
                <a:ea typeface="Calibri" panose="020F0502020204030204" pitchFamily="34" charset="0"/>
                <a:cs typeface="Times New Roman" panose="02020603050405020304" pitchFamily="18" charset="0"/>
              </a:rPr>
              <a:t>here is a disregard for their own experiences and knowledge in the delivery of health systems provided by councils, health service or education.</a:t>
            </a: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600" dirty="0">
                <a:effectLst/>
                <a:latin typeface="Josefin Sans" pitchFamily="2" charset="0"/>
                <a:ea typeface="Calibri" panose="020F0502020204030204" pitchFamily="34" charset="0"/>
                <a:cs typeface="Times New Roman" panose="02020603050405020304" pitchFamily="18" charset="0"/>
              </a:rPr>
              <a:t>This imbalance in power needs to be </a:t>
            </a:r>
            <a:r>
              <a:rPr lang="en-GB" sz="5600" dirty="0">
                <a:latin typeface="Josefin Sans" pitchFamily="2" charset="0"/>
                <a:ea typeface="Calibri" panose="020F0502020204030204" pitchFamily="34" charset="0"/>
                <a:cs typeface="Times New Roman" panose="02020603050405020304" pitchFamily="18" charset="0"/>
              </a:rPr>
              <a:t>addressed </a:t>
            </a:r>
            <a:r>
              <a:rPr lang="en-GB" sz="5600" dirty="0">
                <a:effectLst/>
                <a:latin typeface="Josefin Sans" pitchFamily="2" charset="0"/>
                <a:ea typeface="Calibri" panose="020F0502020204030204" pitchFamily="34" charset="0"/>
                <a:cs typeface="Times New Roman" panose="02020603050405020304" pitchFamily="18" charset="0"/>
              </a:rPr>
              <a:t>as part of the global development of Integrated Care Systems. Co-production is an important part of positively embedding that process as it combines the best of public services alongside communities. </a:t>
            </a:r>
            <a:r>
              <a:rPr lang="en-GB" sz="5600" dirty="0">
                <a:latin typeface="Josefin Sans" pitchFamily="2" charset="0"/>
                <a:ea typeface="Calibri" panose="020F0502020204030204" pitchFamily="34" charset="0"/>
                <a:cs typeface="Times New Roman" panose="02020603050405020304" pitchFamily="18" charset="0"/>
              </a:rPr>
              <a:t>This process reasserts a fresh commitment to the social model of health care. </a:t>
            </a:r>
            <a:r>
              <a:rPr lang="en-GB" sz="5600" dirty="0">
                <a:effectLst/>
                <a:latin typeface="Josefin Sans" pitchFamily="2" charset="0"/>
                <a:ea typeface="Calibri" panose="020F0502020204030204" pitchFamily="34" charset="0"/>
                <a:cs typeface="Times New Roman" panose="02020603050405020304" pitchFamily="18" charset="0"/>
              </a:rPr>
              <a:t>In aligning the assets and skills of services-users with the appropriate allocation of resources at all levels. </a:t>
            </a:r>
            <a:endParaRPr lang="en-GB" sz="5600" u="sng" dirty="0">
              <a:solidFill>
                <a:srgbClr val="0563C1"/>
              </a:solidFill>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56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r>
              <a:rPr lang="en-GB" sz="5600" dirty="0">
                <a:latin typeface="Josefin Sans" pitchFamily="2" charset="0"/>
                <a:ea typeface="Times New Roman" panose="02020603050405020304" pitchFamily="18" charset="0"/>
                <a:cs typeface="Calibri" panose="020F0502020204030204" pitchFamily="34" charset="0"/>
              </a:rPr>
              <a:t>Community led examples and discussions on co-production as follows</a:t>
            </a:r>
            <a:endParaRPr lang="en-GB" sz="5600" dirty="0">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r>
              <a:rPr lang="en-GB" sz="5600" u="sng" dirty="0">
                <a:solidFill>
                  <a:srgbClr val="0563C1"/>
                </a:solidFill>
                <a:latin typeface="Josefin Sans" pitchFamily="2" charset="0"/>
                <a:ea typeface="Times New Roman" panose="02020603050405020304" pitchFamily="18" charset="0"/>
                <a:cs typeface="Calibri" panose="020F0502020204030204" pitchFamily="34" charset="0"/>
                <a:hlinkClick r:id="rId2"/>
              </a:rPr>
              <a:t>https://www.cdhn.org/sites/default/files/FACTSHEETS%2018%20Co-Production%202017.pdf</a:t>
            </a:r>
            <a:r>
              <a:rPr lang="en-GB" sz="5600" dirty="0">
                <a:latin typeface="Josefin Sans" pitchFamily="2" charset="0"/>
                <a:ea typeface="Times New Roman" panose="02020603050405020304" pitchFamily="18" charset="0"/>
                <a:cs typeface="Calibri" panose="020F0502020204030204" pitchFamily="34" charset="0"/>
              </a:rPr>
              <a:t> </a:t>
            </a:r>
            <a:endParaRPr lang="en-GB" sz="5600" dirty="0">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r>
              <a:rPr lang="en-GB" sz="5600" u="sng" dirty="0">
                <a:solidFill>
                  <a:srgbClr val="0563C1"/>
                </a:solidFill>
                <a:latin typeface="Josefin Sans" pitchFamily="2" charset="0"/>
                <a:ea typeface="Times New Roman" panose="02020603050405020304" pitchFamily="18" charset="0"/>
                <a:cs typeface="Calibri" panose="020F0502020204030204" pitchFamily="34" charset="0"/>
                <a:hlinkClick r:id="rId3"/>
              </a:rPr>
              <a:t>https://www.scie.org.uk/publications/guides/guide51/what-is-coproduction/principles-of-coproduction.asp</a:t>
            </a:r>
            <a:r>
              <a:rPr lang="en-GB" sz="5600" dirty="0">
                <a:latin typeface="Josefin Sans" pitchFamily="2" charset="0"/>
                <a:ea typeface="Times New Roman" panose="02020603050405020304" pitchFamily="18" charset="0"/>
                <a:cs typeface="Calibri" panose="020F0502020204030204" pitchFamily="34" charset="0"/>
              </a:rPr>
              <a:t> </a:t>
            </a:r>
            <a:endParaRPr lang="en-GB" sz="5600" dirty="0">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endParaRPr lang="en-GB" sz="5600" u="sng" dirty="0">
              <a:solidFill>
                <a:srgbClr val="0563C1"/>
              </a:solidFill>
              <a:latin typeface="Josefin Sans" pitchFamily="2" charset="0"/>
              <a:ea typeface="Times New Roman" panose="02020603050405020304" pitchFamily="18" charset="0"/>
              <a:cs typeface="Calibri" panose="020F0502020204030204" pitchFamily="34" charset="0"/>
              <a:hlinkClick r:id="rId2"/>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56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1800" dirty="0">
              <a:latin typeface="Josefin Sans" pitchFamily="2" charset="0"/>
              <a:ea typeface="Times New Roman" panose="02020603050405020304" pitchFamily="18" charset="0"/>
              <a:cs typeface="Calibri" panose="020F0502020204030204" pitchFamily="34" charset="0"/>
            </a:endParaRPr>
          </a:p>
          <a:p>
            <a:pPr>
              <a:lnSpc>
                <a:spcPct val="160000"/>
              </a:lnSpc>
              <a:spcAft>
                <a:spcPts val="800"/>
              </a:spcAft>
            </a:pPr>
            <a:endParaRPr lang="en-GB" sz="1800" dirty="0">
              <a:latin typeface="Josefin Sans" pitchFamily="2" charset="0"/>
              <a:ea typeface="Times New Roman" panose="02020603050405020304" pitchFamily="18" charset="0"/>
              <a:cs typeface="Calibri" panose="020F0502020204030204" pitchFamily="34" charset="0"/>
            </a:endParaRPr>
          </a:p>
          <a:p>
            <a:endParaRPr lang="en-GB" dirty="0">
              <a:latin typeface="Josefin Sans" pitchFamily="2" charset="0"/>
            </a:endParaRPr>
          </a:p>
        </p:txBody>
      </p:sp>
      <p:pic>
        <p:nvPicPr>
          <p:cNvPr id="5" name="Picture 4">
            <a:extLst>
              <a:ext uri="{FF2B5EF4-FFF2-40B4-BE49-F238E27FC236}">
                <a16:creationId xmlns:a16="http://schemas.microsoft.com/office/drawing/2014/main" id="{865F4496-907C-8A1A-5CE2-84533B2ED4E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757160" y="3870960"/>
            <a:ext cx="1651049" cy="1866212"/>
          </a:xfrm>
          <a:prstGeom prst="rect">
            <a:avLst/>
          </a:prstGeom>
          <a:noFill/>
          <a:ln>
            <a:noFill/>
          </a:ln>
        </p:spPr>
      </p:pic>
    </p:spTree>
    <p:extLst>
      <p:ext uri="{BB962C8B-B14F-4D97-AF65-F5344CB8AC3E}">
        <p14:creationId xmlns:p14="http://schemas.microsoft.com/office/powerpoint/2010/main" val="15915215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3624549" y="681519"/>
            <a:ext cx="7506332" cy="729873"/>
          </a:xfrm>
        </p:spPr>
        <p:txBody>
          <a:bodyPr/>
          <a:lstStyle/>
          <a:p>
            <a:r>
              <a:rPr lang="en-US" dirty="0"/>
              <a:t>Equality, Equity &amp; Reality</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551122" y="1411392"/>
            <a:ext cx="10512420" cy="5108023"/>
          </a:xfrm>
        </p:spPr>
        <p:txBody>
          <a:bodyPr numCol="2">
            <a:normAutofit/>
          </a:bodyPr>
          <a:lstStyle/>
          <a:p>
            <a:pPr>
              <a:lnSpc>
                <a:spcPct val="150000"/>
              </a:lnSpc>
              <a:spcAft>
                <a:spcPts val="800"/>
              </a:spcAft>
            </a:pPr>
            <a:r>
              <a:rPr lang="en-GB" sz="1400" dirty="0">
                <a:effectLst/>
                <a:latin typeface="Josefin Sans" pitchFamily="2" charset="0"/>
                <a:ea typeface="Times New Roman" panose="02020603050405020304" pitchFamily="18" charset="0"/>
                <a:cs typeface="Calibri" panose="020F0502020204030204" pitchFamily="34" charset="0"/>
              </a:rPr>
              <a:t>To have a conversation about co-production it is necessary to address the elephant in the room- equality. </a:t>
            </a:r>
            <a:r>
              <a:rPr lang="en-GB" sz="1400" dirty="0">
                <a:latin typeface="Josefin Sans" pitchFamily="2" charset="0"/>
                <a:ea typeface="Times New Roman" panose="02020603050405020304" pitchFamily="18" charset="0"/>
                <a:cs typeface="Calibri" panose="020F0502020204030204" pitchFamily="34" charset="0"/>
              </a:rPr>
              <a:t>Research has demonstrated that Covid </a:t>
            </a:r>
            <a:r>
              <a:rPr lang="en-GB" sz="1400" dirty="0">
                <a:effectLst/>
                <a:latin typeface="Josefin Sans" pitchFamily="2" charset="0"/>
                <a:ea typeface="Times New Roman" panose="02020603050405020304" pitchFamily="18" charset="0"/>
                <a:cs typeface="Calibri" panose="020F0502020204030204" pitchFamily="34" charset="0"/>
              </a:rPr>
              <a:t>19 has </a:t>
            </a:r>
            <a:r>
              <a:rPr lang="en-GB" sz="1400" dirty="0">
                <a:latin typeface="Josefin Sans" pitchFamily="2" charset="0"/>
                <a:ea typeface="Times New Roman" panose="02020603050405020304" pitchFamily="18" charset="0"/>
                <a:cs typeface="Calibri" panose="020F0502020204030204" pitchFamily="34" charset="0"/>
              </a:rPr>
              <a:t>most severely impacted the more </a:t>
            </a:r>
            <a:r>
              <a:rPr lang="en-GB" sz="1400" dirty="0">
                <a:effectLst/>
                <a:latin typeface="Josefin Sans" pitchFamily="2" charset="0"/>
                <a:ea typeface="Times New Roman" panose="02020603050405020304" pitchFamily="18" charset="0"/>
                <a:cs typeface="Calibri" panose="020F0502020204030204" pitchFamily="34" charset="0"/>
              </a:rPr>
              <a:t>vulnerable members of our communities. There is no clinical definition of what constitutes a vulnerable group, the following categories outline a broad framework of classification: </a:t>
            </a:r>
            <a:endParaRPr lang="en-GB" sz="14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Financial circumstance</a:t>
            </a:r>
            <a:endParaRPr lang="en-GB" sz="16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Place of residence</a:t>
            </a:r>
            <a:endParaRPr lang="en-GB" sz="16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Cultural background/ ethnicity/ history</a:t>
            </a:r>
            <a:endParaRPr lang="en-GB" sz="16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Age</a:t>
            </a:r>
            <a:endParaRPr lang="en-GB" sz="1600" dirty="0">
              <a:effectLst/>
              <a:latin typeface="Josefin Sans" pitchFamily="2"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n-GB" sz="1600" dirty="0">
                <a:effectLst/>
                <a:latin typeface="Josefin Sans" pitchFamily="2" charset="0"/>
                <a:ea typeface="Times New Roman" panose="02020603050405020304" pitchFamily="18" charset="0"/>
                <a:cs typeface="Calibri" panose="020F0502020204030204" pitchFamily="34" charset="0"/>
              </a:rPr>
              <a:t>Health conditions- terminal conditions; mental illness as well as functional status and disability</a:t>
            </a:r>
            <a:endParaRPr lang="en-GB" sz="1600" dirty="0">
              <a:effectLst/>
              <a:latin typeface="Josefin Sans" pitchFamily="2" charset="0"/>
              <a:ea typeface="Calibri" panose="020F0502020204030204" pitchFamily="34" charset="0"/>
              <a:cs typeface="Times New Roman" panose="02020603050405020304" pitchFamily="18" charset="0"/>
            </a:endParaRPr>
          </a:p>
          <a:p>
            <a:pPr marL="228600">
              <a:lnSpc>
                <a:spcPct val="150000"/>
              </a:lnSpc>
              <a:spcAft>
                <a:spcPts val="800"/>
              </a:spcAft>
            </a:pPr>
            <a:r>
              <a:rPr lang="en-GB" sz="1400" u="sng" dirty="0">
                <a:solidFill>
                  <a:srgbClr val="0563C1"/>
                </a:solidFill>
                <a:effectLst/>
                <a:latin typeface="Josefin Sans" pitchFamily="2" charset="0"/>
                <a:ea typeface="Times New Roman" panose="02020603050405020304" pitchFamily="18" charset="0"/>
                <a:cs typeface="Calibri" panose="020F0502020204030204" pitchFamily="34" charset="0"/>
                <a:hlinkClick r:id="rId2"/>
              </a:rPr>
              <a:t>https://journals.sagepub.com/doi/abs/10.1177/0009922820973018?journalCode=cpja</a:t>
            </a:r>
            <a:r>
              <a:rPr lang="en-GB" sz="1400" dirty="0">
                <a:effectLst/>
                <a:latin typeface="Josefin Sans" pitchFamily="2" charset="0"/>
                <a:ea typeface="Times New Roman" panose="02020603050405020304" pitchFamily="18" charset="0"/>
                <a:cs typeface="Calibri" panose="020F0502020204030204" pitchFamily="34" charset="0"/>
              </a:rPr>
              <a:t> </a:t>
            </a:r>
            <a:endParaRPr lang="en-GB" sz="1400" dirty="0">
              <a:effectLst/>
              <a:latin typeface="Josefin Sans" pitchFamily="2" charset="0"/>
              <a:ea typeface="Calibri" panose="020F0502020204030204" pitchFamily="34" charset="0"/>
              <a:cs typeface="Times New Roman" panose="02020603050405020304" pitchFamily="18" charset="0"/>
            </a:endParaRPr>
          </a:p>
          <a:p>
            <a:pPr algn="just">
              <a:lnSpc>
                <a:spcPct val="150000"/>
              </a:lnSpc>
            </a:pPr>
            <a:r>
              <a:rPr lang="en-GB" sz="1400" dirty="0">
                <a:effectLst/>
                <a:latin typeface="Josefin Sans" pitchFamily="2" charset="0"/>
                <a:ea typeface="Times New Roman" panose="02020603050405020304" pitchFamily="18" charset="0"/>
              </a:rPr>
              <a:t>Issues around equality regarding access to services or resources, is underpinned by a person’s ability to pursue the support they need, and that those with limited health literacy are often unable to access the information they need. This inability to access services opens the equality v’s equity debate.</a:t>
            </a:r>
          </a:p>
          <a:p>
            <a:pPr algn="just">
              <a:lnSpc>
                <a:spcPct val="150000"/>
              </a:lnSpc>
            </a:pPr>
            <a:endParaRPr lang="en-GB" sz="1400" dirty="0">
              <a:latin typeface="Josefin Sans" pitchFamily="2" charset="0"/>
            </a:endParaRPr>
          </a:p>
          <a:p>
            <a:pPr algn="just">
              <a:lnSpc>
                <a:spcPct val="150000"/>
              </a:lnSpc>
            </a:pPr>
            <a:r>
              <a:rPr lang="en-GB" sz="1400" dirty="0">
                <a:latin typeface="Josefin Sans" pitchFamily="2" charset="0"/>
              </a:rPr>
              <a:t>                           </a:t>
            </a:r>
          </a:p>
        </p:txBody>
      </p:sp>
      <p:pic>
        <p:nvPicPr>
          <p:cNvPr id="6" name="Picture 5" descr="Golden Scales Of Justice Flat Icon Royalty Free SVG, Cliparts, Vectors, And  Stock Illustration. Image 42419445.">
            <a:extLst>
              <a:ext uri="{FF2B5EF4-FFF2-40B4-BE49-F238E27FC236}">
                <a16:creationId xmlns:a16="http://schemas.microsoft.com/office/drawing/2014/main" id="{75BD1775-2BAD-A098-069F-FA6BEBCEBA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4719" y="4282440"/>
            <a:ext cx="2032285" cy="1894041"/>
          </a:xfrm>
          <a:prstGeom prst="rect">
            <a:avLst/>
          </a:prstGeom>
          <a:noFill/>
          <a:ln>
            <a:noFill/>
          </a:ln>
        </p:spPr>
      </p:pic>
    </p:spTree>
    <p:extLst>
      <p:ext uri="{BB962C8B-B14F-4D97-AF65-F5344CB8AC3E}">
        <p14:creationId xmlns:p14="http://schemas.microsoft.com/office/powerpoint/2010/main" val="3948671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t>Equality, Equity &amp; Reality                    </a:t>
            </a:r>
            <a:r>
              <a:rPr lang="en-GB" sz="1200" u="sng" dirty="0">
                <a:solidFill>
                  <a:srgbClr val="0563C1"/>
                </a:solidFill>
                <a:effectLst/>
                <a:latin typeface="Amatic SC" panose="00000500000000000000" pitchFamily="2" charset="-79"/>
                <a:ea typeface="Times New Roman" panose="02020603050405020304" pitchFamily="18" charset="0"/>
                <a:cs typeface="Amatic SC" panose="00000500000000000000" pitchFamily="2" charset="-79"/>
                <a:hlinkClick r:id="rId2"/>
              </a:rPr>
              <a:t>https://interactioninstitute.org/equality-equality-cartoon-gallery</a:t>
            </a:r>
            <a:r>
              <a:rPr lang="en-GB" sz="1800" u="sng" dirty="0">
                <a:solidFill>
                  <a:srgbClr val="0563C1"/>
                </a:solidFill>
                <a:effectLst/>
                <a:latin typeface="Amatic SC" panose="00000500000000000000" pitchFamily="2" charset="-79"/>
                <a:ea typeface="Times New Roman" panose="02020603050405020304" pitchFamily="18" charset="0"/>
                <a:cs typeface="Amatic SC" panose="00000500000000000000" pitchFamily="2" charset="-79"/>
                <a:hlinkClick r:id="rId2"/>
              </a:rPr>
              <a:t>/</a:t>
            </a:r>
            <a:r>
              <a:rPr lang="en-GB" sz="1800" dirty="0">
                <a:effectLst/>
                <a:latin typeface="Amatic SC" panose="00000500000000000000" pitchFamily="2" charset="-79"/>
                <a:ea typeface="Times New Roman" panose="02020603050405020304" pitchFamily="18" charset="0"/>
                <a:cs typeface="Amatic SC" panose="00000500000000000000" pitchFamily="2" charset="-79"/>
              </a:rPr>
              <a:t> </a:t>
            </a:r>
            <a:endParaRPr lang="en-GB" sz="1800"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a:bodyPr>
          <a:lstStyle/>
          <a:p>
            <a:pPr>
              <a:lnSpc>
                <a:spcPct val="10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Equality – Assumption is that everyone benefits from the same supports, this is considered to be equal treatment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Diagram&#10;&#10;Description automatically generated">
            <a:extLst>
              <a:ext uri="{FF2B5EF4-FFF2-40B4-BE49-F238E27FC236}">
                <a16:creationId xmlns:a16="http://schemas.microsoft.com/office/drawing/2014/main" id="{BF5668DA-B8EE-4A0B-A2DD-7578468197E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8461" y="1468228"/>
            <a:ext cx="10512420" cy="4811626"/>
          </a:xfrm>
          <a:prstGeom prst="rect">
            <a:avLst/>
          </a:prstGeom>
          <a:noFill/>
          <a:ln>
            <a:noFill/>
          </a:ln>
        </p:spPr>
      </p:pic>
    </p:spTree>
    <p:extLst>
      <p:ext uri="{BB962C8B-B14F-4D97-AF65-F5344CB8AC3E}">
        <p14:creationId xmlns:p14="http://schemas.microsoft.com/office/powerpoint/2010/main" val="1160765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31470" y="1411392"/>
            <a:ext cx="11235689" cy="5115137"/>
          </a:xfrm>
        </p:spPr>
        <p:txBody>
          <a:bodyPr numCol="3"/>
          <a:lstStyle/>
          <a:p>
            <a:pPr marL="457200" lvl="1" indent="0" eaLnBrk="1" fontAlgn="auto" hangingPunct="1">
              <a:lnSpc>
                <a:spcPct val="150000"/>
              </a:lnSpc>
              <a:spcBef>
                <a:spcPts val="0"/>
              </a:spcBef>
              <a:spcAft>
                <a:spcPts val="0"/>
              </a:spcAft>
              <a:buNone/>
              <a:defRPr/>
            </a:pPr>
            <a:r>
              <a:rPr lang="en-US" sz="1500" dirty="0">
                <a:solidFill>
                  <a:srgbClr val="141414"/>
                </a:solidFill>
                <a:effectLst/>
                <a:latin typeface="Josefin Sans" pitchFamily="2" charset="0"/>
                <a:ea typeface="Times New Roman" panose="02020603050405020304" pitchFamily="18" charset="0"/>
              </a:rPr>
              <a:t>This introduction sets the scene</a:t>
            </a:r>
          </a:p>
          <a:p>
            <a:pPr marL="457200" lvl="1" indent="0" eaLnBrk="1" fontAlgn="auto" hangingPunct="1">
              <a:lnSpc>
                <a:spcPct val="150000"/>
              </a:lnSpc>
              <a:spcBef>
                <a:spcPts val="0"/>
              </a:spcBef>
              <a:spcAft>
                <a:spcPts val="0"/>
              </a:spcAft>
              <a:buNone/>
              <a:defRPr/>
            </a:pPr>
            <a:r>
              <a:rPr lang="en-US" sz="1500" dirty="0">
                <a:solidFill>
                  <a:srgbClr val="141414"/>
                </a:solidFill>
                <a:effectLst/>
                <a:latin typeface="Josefin Sans" pitchFamily="2" charset="0"/>
                <a:ea typeface="Times New Roman" panose="02020603050405020304" pitchFamily="18" charset="0"/>
              </a:rPr>
              <a:t>in which social prescribing concepts are developing, and places this working model firmly within the global changes which are occurring </a:t>
            </a:r>
            <a:r>
              <a:rPr lang="en-US" sz="1500" dirty="0">
                <a:solidFill>
                  <a:srgbClr val="141414"/>
                </a:solidFill>
                <a:latin typeface="Josefin Sans" pitchFamily="2" charset="0"/>
                <a:ea typeface="Times New Roman" panose="02020603050405020304" pitchFamily="18" charset="0"/>
              </a:rPr>
              <a:t>in all sectors of</a:t>
            </a:r>
            <a:r>
              <a:rPr lang="en-US" sz="1500" dirty="0">
                <a:solidFill>
                  <a:srgbClr val="141414"/>
                </a:solidFill>
                <a:effectLst/>
                <a:latin typeface="Josefin Sans" pitchFamily="2" charset="0"/>
                <a:ea typeface="Times New Roman" panose="02020603050405020304" pitchFamily="18" charset="0"/>
              </a:rPr>
              <a:t> health care provision. Many of you may already be “Social Prescribing” within your current role. If you are involved in community and voluntary organizations, as well as NGO’s and other social enterprises, this has been a holistic approach </a:t>
            </a:r>
            <a:r>
              <a:rPr lang="en-US" sz="1500" dirty="0">
                <a:solidFill>
                  <a:srgbClr val="141414"/>
                </a:solidFill>
                <a:latin typeface="Josefin Sans" pitchFamily="2" charset="0"/>
                <a:ea typeface="Times New Roman" panose="02020603050405020304" pitchFamily="18" charset="0"/>
              </a:rPr>
              <a:t>that has been </a:t>
            </a:r>
            <a:r>
              <a:rPr lang="en-US" sz="1500" dirty="0">
                <a:solidFill>
                  <a:srgbClr val="141414"/>
                </a:solidFill>
                <a:effectLst/>
                <a:latin typeface="Josefin Sans" pitchFamily="2" charset="0"/>
                <a:ea typeface="Times New Roman" panose="02020603050405020304" pitchFamily="18" charset="0"/>
              </a:rPr>
              <a:t>operating for many years. </a:t>
            </a:r>
          </a:p>
          <a:p>
            <a:pPr marL="457200" lvl="1" indent="0" eaLnBrk="1" fontAlgn="auto" hangingPunct="1">
              <a:lnSpc>
                <a:spcPct val="150000"/>
              </a:lnSpc>
              <a:spcBef>
                <a:spcPts val="0"/>
              </a:spcBef>
              <a:spcAft>
                <a:spcPts val="0"/>
              </a:spcAft>
              <a:buNone/>
              <a:defRPr/>
            </a:pPr>
            <a:r>
              <a:rPr lang="en-US" sz="1500" dirty="0">
                <a:solidFill>
                  <a:srgbClr val="141414"/>
                </a:solidFill>
                <a:effectLst/>
                <a:latin typeface="Josefin Sans" pitchFamily="2" charset="0"/>
                <a:ea typeface="Times New Roman" panose="02020603050405020304" pitchFamily="18" charset="0"/>
              </a:rPr>
              <a:t>However, it is only since the term became common parlance over the last 20 years that it has been used to describe the practice these organisations </a:t>
            </a:r>
            <a:r>
              <a:rPr lang="en-US" sz="1500" dirty="0">
                <a:solidFill>
                  <a:srgbClr val="141414"/>
                </a:solidFill>
                <a:latin typeface="Josefin Sans" pitchFamily="2" charset="0"/>
                <a:ea typeface="Times New Roman" panose="02020603050405020304" pitchFamily="18" charset="0"/>
              </a:rPr>
              <a:t>have been providing</a:t>
            </a:r>
            <a:r>
              <a:rPr lang="en-US" sz="1500" dirty="0">
                <a:solidFill>
                  <a:srgbClr val="141414"/>
                </a:solidFill>
                <a:effectLst/>
                <a:latin typeface="Josefin Sans" pitchFamily="2" charset="0"/>
                <a:ea typeface="Times New Roman" panose="02020603050405020304" pitchFamily="18" charset="0"/>
              </a:rPr>
              <a:t>.  The term “social prescribing” can trace its origins back to the Peckham Experiment in South London in the 1950’s when a GP practice explored alternative ways to help patients and how to best suit their needs. Despite its successes, the experiment ended because of the introduction of the National Health Service. </a:t>
            </a:r>
          </a:p>
          <a:p>
            <a:pPr marL="457200" lvl="1" indent="0">
              <a:lnSpc>
                <a:spcPct val="150000"/>
              </a:lnSpc>
              <a:buNone/>
            </a:pPr>
            <a:r>
              <a:rPr lang="en-US" sz="1500" dirty="0">
                <a:solidFill>
                  <a:srgbClr val="141414"/>
                </a:solidFill>
                <a:effectLst/>
                <a:latin typeface="Josefin Sans" pitchFamily="2" charset="0"/>
                <a:ea typeface="Times New Roman" panose="02020603050405020304" pitchFamily="18" charset="0"/>
              </a:rPr>
              <a:t>In the following video Dr Michael Dixon explains its origins</a:t>
            </a:r>
            <a:r>
              <a:rPr lang="en-US" sz="1500" dirty="0">
                <a:solidFill>
                  <a:srgbClr val="141414"/>
                </a:solidFill>
                <a:latin typeface="Josefin Sans" pitchFamily="2" charset="0"/>
                <a:ea typeface="Times New Roman" panose="02020603050405020304" pitchFamily="18" charset="0"/>
              </a:rPr>
              <a:t>:</a:t>
            </a:r>
          </a:p>
          <a:p>
            <a:pPr marL="457200" lvl="1" indent="0">
              <a:lnSpc>
                <a:spcPct val="150000"/>
              </a:lnSpc>
              <a:buNone/>
            </a:pPr>
            <a:endParaRPr lang="en-US" sz="1500" dirty="0">
              <a:solidFill>
                <a:srgbClr val="141414"/>
              </a:solidFill>
              <a:latin typeface="Josefin Sans" pitchFamily="2" charset="0"/>
              <a:ea typeface="Times New Roman" panose="02020603050405020304" pitchFamily="18" charset="0"/>
            </a:endParaRPr>
          </a:p>
          <a:p>
            <a:pPr marL="457200" lvl="1" indent="0">
              <a:lnSpc>
                <a:spcPct val="150000"/>
              </a:lnSpc>
              <a:buNone/>
            </a:pPr>
            <a:r>
              <a:rPr lang="en-US" sz="1500" dirty="0">
                <a:solidFill>
                  <a:srgbClr val="FFC000"/>
                </a:solidFill>
                <a:effectLst>
                  <a:outerShdw blurRad="38100" dist="38100" dir="2700000" algn="tl">
                    <a:srgbClr val="000000">
                      <a:alpha val="43137"/>
                    </a:srgbClr>
                  </a:outerShdw>
                </a:effectLst>
                <a:latin typeface="Josefin Sans" pitchFamily="2" charset="0"/>
                <a:ea typeface="Times New Roman" panose="02020603050405020304" pitchFamily="18" charset="0"/>
                <a:hlinkClick r:id="rId2">
                  <a:extLst>
                    <a:ext uri="{A12FA001-AC4F-418D-AE19-62706E023703}">
                      <ahyp:hlinkClr xmlns:ahyp="http://schemas.microsoft.com/office/drawing/2018/hyperlinkcolor" val="tx"/>
                    </a:ext>
                  </a:extLst>
                </a:hlinkClick>
              </a:rPr>
              <a:t>https://collegeofmedicine.org.uk/social-prescribing-is-as-old-as-the-hills-dr-michael-dixon-gives-a-potted-history-of-integrative-medicine/</a:t>
            </a:r>
            <a:r>
              <a:rPr lang="en-US" sz="1500" dirty="0">
                <a:solidFill>
                  <a:srgbClr val="FFC000"/>
                </a:solidFill>
                <a:effectLst>
                  <a:outerShdw blurRad="38100" dist="38100" dir="2700000" algn="tl">
                    <a:srgbClr val="000000">
                      <a:alpha val="43137"/>
                    </a:srgbClr>
                  </a:outerShdw>
                </a:effectLst>
                <a:latin typeface="Josefin Sans" pitchFamily="2" charset="0"/>
                <a:ea typeface="Times New Roman" panose="02020603050405020304" pitchFamily="18" charset="0"/>
              </a:rPr>
              <a:t>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effectLst>
                  <a:outerShdw blurRad="38100" dist="38100" dir="2700000" algn="tl">
                    <a:srgbClr val="000000">
                      <a:alpha val="43137"/>
                    </a:srgbClr>
                  </a:outerShdw>
                </a:effectLst>
              </a:rPr>
              <a:t>Course Introduction</a:t>
            </a:r>
          </a:p>
        </p:txBody>
      </p:sp>
      <p:pic>
        <p:nvPicPr>
          <p:cNvPr id="6" name="Picture 5" descr="A picture containing text, vector graphics&#10;&#10;Description automatically generated">
            <a:extLst>
              <a:ext uri="{FF2B5EF4-FFF2-40B4-BE49-F238E27FC236}">
                <a16:creationId xmlns:a16="http://schemas.microsoft.com/office/drawing/2014/main" id="{30C946B2-93DB-3BA9-402A-D48CE09981C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1439" y="4214620"/>
            <a:ext cx="1736519" cy="2169401"/>
          </a:xfrm>
          <a:prstGeom prst="rect">
            <a:avLst/>
          </a:prstGeom>
          <a:noFill/>
          <a:effectLst>
            <a:glow rad="127000">
              <a:srgbClr val="FFC000"/>
            </a:glow>
            <a:outerShdw blurRad="50800" dist="38100" dir="2700000" algn="tl" rotWithShape="0">
              <a:srgbClr val="FFFF00">
                <a:alpha val="81000"/>
              </a:srgbClr>
            </a:outerShdw>
            <a:reflection blurRad="38100" stA="36000" endPos="35000" dir="5400000" sy="-100000" algn="bl" rotWithShape="0"/>
          </a:effectLst>
        </p:spPr>
      </p:pic>
    </p:spTree>
    <p:extLst>
      <p:ext uri="{BB962C8B-B14F-4D97-AF65-F5344CB8AC3E}">
        <p14:creationId xmlns:p14="http://schemas.microsoft.com/office/powerpoint/2010/main" val="11952246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Equality, Equity &amp; Reality</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p:txBody>
          <a:bodyPr numCol="3">
            <a:normAutofit/>
          </a:bodyPr>
          <a:lstStyle/>
          <a:p>
            <a:pPr marL="228600">
              <a:lnSpc>
                <a:spcPct val="150000"/>
              </a:lnSpc>
              <a:spcAft>
                <a:spcPts val="800"/>
              </a:spcAft>
            </a:pPr>
            <a:r>
              <a:rPr lang="en-GB" sz="2800" dirty="0">
                <a:effectLst/>
                <a:latin typeface="Josefin Sans" pitchFamily="2" charset="0"/>
                <a:ea typeface="Times New Roman" panose="02020603050405020304" pitchFamily="18" charset="0"/>
                <a:cs typeface="Calibri" panose="020F0502020204030204" pitchFamily="34" charset="0"/>
              </a:rPr>
              <a:t>Equality</a:t>
            </a:r>
            <a:r>
              <a:rPr lang="en-GB" sz="2400" dirty="0">
                <a:effectLst/>
                <a:latin typeface="Josefin Sans" pitchFamily="2" charset="0"/>
                <a:ea typeface="Times New Roman" panose="02020603050405020304" pitchFamily="18" charset="0"/>
                <a:cs typeface="Calibri" panose="020F0502020204030204" pitchFamily="34" charset="0"/>
              </a:rPr>
              <a:t> – </a:t>
            </a:r>
          </a:p>
          <a:p>
            <a:pPr marL="228600">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Assumption is that everyone benefits from the same supports, this is considered to be equal treatment.</a:t>
            </a:r>
          </a:p>
          <a:p>
            <a:pPr marL="228600">
              <a:lnSpc>
                <a:spcPct val="150000"/>
              </a:lnSpc>
              <a:spcAft>
                <a:spcPts val="800"/>
              </a:spcAft>
            </a:pPr>
            <a:endParaRPr lang="en-GB" sz="28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800" dirty="0">
                <a:effectLst/>
                <a:latin typeface="Josefin Sans" pitchFamily="2" charset="0"/>
                <a:ea typeface="Times New Roman" panose="02020603050405020304" pitchFamily="18" charset="0"/>
                <a:cs typeface="Calibri" panose="020F0502020204030204" pitchFamily="34" charset="0"/>
              </a:rPr>
              <a:t>Equity</a:t>
            </a:r>
            <a:r>
              <a:rPr lang="en-GB" sz="2400" dirty="0">
                <a:effectLst/>
                <a:latin typeface="Josefin Sans" pitchFamily="2" charset="0"/>
                <a:ea typeface="Times New Roman" panose="02020603050405020304" pitchFamily="18" charset="0"/>
                <a:cs typeface="Calibri" panose="020F0502020204030204" pitchFamily="34" charset="0"/>
              </a:rPr>
              <a:t> – </a:t>
            </a:r>
          </a:p>
          <a:p>
            <a:pPr marL="228600">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Everyone gets the support they need which produces equity</a:t>
            </a:r>
          </a:p>
          <a:p>
            <a:pPr marL="228600">
              <a:lnSpc>
                <a:spcPct val="150000"/>
              </a:lnSpc>
              <a:spcAft>
                <a:spcPts val="800"/>
              </a:spcAft>
            </a:pP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400" dirty="0">
                <a:latin typeface="Josefin Sans" pitchFamily="2" charset="0"/>
                <a:ea typeface="Times New Roman" panose="02020603050405020304" pitchFamily="18" charset="0"/>
                <a:cs typeface="Calibri" panose="020F0502020204030204" pitchFamily="34" charset="0"/>
              </a:rPr>
              <a:t> </a:t>
            </a:r>
            <a:endParaRPr lang="en-GB" sz="2400" dirty="0">
              <a:effectLst/>
              <a:latin typeface="Josefin Sans" pitchFamily="2" charset="0"/>
              <a:ea typeface="Times New Roman" panose="02020603050405020304" pitchFamily="18" charset="0"/>
              <a:cs typeface="Calibri" panose="020F0502020204030204" pitchFamily="34" charset="0"/>
            </a:endParaRPr>
          </a:p>
          <a:p>
            <a:pPr marL="228600">
              <a:lnSpc>
                <a:spcPct val="150000"/>
              </a:lnSpc>
              <a:spcAft>
                <a:spcPts val="800"/>
              </a:spcAft>
            </a:pPr>
            <a:r>
              <a:rPr lang="en-GB" sz="2800" b="1" dirty="0">
                <a:effectLst/>
                <a:latin typeface="Josefin Sans" pitchFamily="2" charset="0"/>
                <a:ea typeface="Times New Roman" panose="02020603050405020304" pitchFamily="18" charset="0"/>
                <a:cs typeface="Calibri" panose="020F0502020204030204" pitchFamily="34" charset="0"/>
              </a:rPr>
              <a:t>The Reality…</a:t>
            </a:r>
            <a:r>
              <a:rPr lang="en-GB" sz="2800" dirty="0">
                <a:effectLst/>
                <a:latin typeface="Josefin Sans" pitchFamily="2" charset="0"/>
                <a:ea typeface="Times New Roman" panose="02020603050405020304" pitchFamily="18" charset="0"/>
                <a:cs typeface="Calibri" panose="020F0502020204030204" pitchFamily="34" charset="0"/>
              </a:rPr>
              <a:t> </a:t>
            </a:r>
          </a:p>
          <a:p>
            <a:pPr marL="228600">
              <a:lnSpc>
                <a:spcPct val="150000"/>
              </a:lnSpc>
              <a:spcAft>
                <a:spcPts val="800"/>
              </a:spcAft>
            </a:pPr>
            <a:r>
              <a:rPr lang="en-GB" sz="2400" dirty="0">
                <a:latin typeface="Josefin Sans" pitchFamily="2" charset="0"/>
                <a:ea typeface="Times New Roman" panose="02020603050405020304" pitchFamily="18" charset="0"/>
                <a:cs typeface="Calibri" panose="020F0502020204030204" pitchFamily="34" charset="0"/>
              </a:rPr>
              <a:t>Reality-</a:t>
            </a:r>
          </a:p>
          <a:p>
            <a:pPr marL="228600">
              <a:lnSpc>
                <a:spcPct val="150000"/>
              </a:lnSpc>
              <a:spcAft>
                <a:spcPts val="800"/>
              </a:spcAft>
            </a:pPr>
            <a:r>
              <a:rPr lang="en-GB" sz="2000" dirty="0">
                <a:latin typeface="Josefin Sans" pitchFamily="2" charset="0"/>
                <a:ea typeface="Times New Roman" panose="02020603050405020304" pitchFamily="18" charset="0"/>
                <a:cs typeface="Calibri" panose="020F0502020204030204" pitchFamily="34" charset="0"/>
              </a:rPr>
              <a:t>O</a:t>
            </a:r>
            <a:r>
              <a:rPr lang="en-GB" sz="2000" dirty="0">
                <a:effectLst/>
                <a:latin typeface="Josefin Sans" pitchFamily="2" charset="0"/>
                <a:ea typeface="Times New Roman" panose="02020603050405020304" pitchFamily="18" charset="0"/>
                <a:cs typeface="Calibri" panose="020F0502020204030204" pitchFamily="34" charset="0"/>
              </a:rPr>
              <a:t>ne gets more than is needed, whilst the other gets less than is needed, thus a huge disparity is created.</a:t>
            </a:r>
            <a:endParaRPr lang="en-GB" sz="20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2B5729AD-D610-4477-B0B8-398E053F9E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0258" y="3672840"/>
            <a:ext cx="5391626" cy="2166423"/>
          </a:xfrm>
          <a:prstGeom prst="rect">
            <a:avLst/>
          </a:prstGeom>
        </p:spPr>
      </p:pic>
      <p:pic>
        <p:nvPicPr>
          <p:cNvPr id="6" name="Picture 5" descr="Golden Scales Of Justice Flat Icon Royalty Free SVG, Cliparts, Vectors, And  Stock Illustration. Image 42419445.">
            <a:extLst>
              <a:ext uri="{FF2B5EF4-FFF2-40B4-BE49-F238E27FC236}">
                <a16:creationId xmlns:a16="http://schemas.microsoft.com/office/drawing/2014/main" id="{B62963C0-AF39-C574-86BD-29B05B8BBA5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28519" y="411480"/>
            <a:ext cx="2032285" cy="1096585"/>
          </a:xfrm>
          <a:prstGeom prst="rect">
            <a:avLst/>
          </a:prstGeom>
          <a:noFill/>
          <a:ln>
            <a:noFill/>
          </a:ln>
        </p:spPr>
      </p:pic>
    </p:spTree>
    <p:extLst>
      <p:ext uri="{BB962C8B-B14F-4D97-AF65-F5344CB8AC3E}">
        <p14:creationId xmlns:p14="http://schemas.microsoft.com/office/powerpoint/2010/main" val="550957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t>Equality, Equity &amp; Reality</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2">
            <a:normAutofit/>
          </a:bodyPr>
          <a:lstStyle/>
          <a:p>
            <a:pPr>
              <a:lnSpc>
                <a:spcPct val="100000"/>
              </a:lnSpc>
              <a:spcAft>
                <a:spcPts val="800"/>
              </a:spcAft>
            </a:pPr>
            <a:r>
              <a:rPr lang="en-GB" sz="1800" dirty="0">
                <a:latin typeface="Josefin Sans" pitchFamily="2" charset="0"/>
              </a:rPr>
              <a:t>Should we be satisfied that this goes far enough?</a:t>
            </a:r>
          </a:p>
          <a:p>
            <a:pPr>
              <a:lnSpc>
                <a:spcPct val="100000"/>
              </a:lnSpc>
              <a:spcAft>
                <a:spcPts val="800"/>
              </a:spcAft>
            </a:pPr>
            <a:r>
              <a:rPr lang="en-GB" sz="1800" dirty="0">
                <a:effectLst/>
                <a:latin typeface="Josefin Sans" pitchFamily="2" charset="0"/>
                <a:ea typeface="Times New Roman" panose="02020603050405020304" pitchFamily="18" charset="0"/>
                <a:cs typeface="Calibri" panose="020F0502020204030204" pitchFamily="34" charset="0"/>
              </a:rPr>
              <a:t>Professor David Murphy, clinical </a:t>
            </a:r>
            <a:r>
              <a:rPr lang="en-GB" sz="1800" dirty="0">
                <a:latin typeface="Josefin Sans" pitchFamily="2" charset="0"/>
                <a:ea typeface="Times New Roman" panose="02020603050405020304" pitchFamily="18" charset="0"/>
                <a:cs typeface="Calibri" panose="020F0502020204030204" pitchFamily="34" charset="0"/>
              </a:rPr>
              <a:t>p</a:t>
            </a:r>
            <a:r>
              <a:rPr lang="en-GB" sz="1800" dirty="0">
                <a:effectLst/>
                <a:latin typeface="Josefin Sans" pitchFamily="2" charset="0"/>
                <a:ea typeface="Times New Roman" panose="02020603050405020304" pitchFamily="18" charset="0"/>
                <a:cs typeface="Calibri" panose="020F0502020204030204" pitchFamily="34" charset="0"/>
              </a:rPr>
              <a:t>sychologist, thinks otherwise as you will see from his twitter account.</a:t>
            </a:r>
          </a:p>
          <a:p>
            <a:pPr>
              <a:lnSpc>
                <a:spcPct val="100000"/>
              </a:lnSpc>
              <a:spcAft>
                <a:spcPts val="800"/>
              </a:spcAft>
            </a:pPr>
            <a:r>
              <a:rPr lang="en-GB" sz="1800" dirty="0">
                <a:effectLst/>
                <a:latin typeface="Josefin Sans" pitchFamily="2" charset="0"/>
                <a:ea typeface="Calibri" panose="020F0502020204030204" pitchFamily="34" charset="0"/>
                <a:cs typeface="Times New Roman" panose="02020603050405020304" pitchFamily="18" charset="0"/>
                <a:hlinkClick r:id="rId2"/>
              </a:rPr>
              <a:t>https://www.plymouth.ac.uk/staff/david-murphy</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1800" dirty="0">
                <a:latin typeface="Josefin Sans" pitchFamily="2" charset="0"/>
                <a:ea typeface="Calibri" panose="020F0502020204030204" pitchFamily="34" charset="0"/>
                <a:cs typeface="Times New Roman" panose="02020603050405020304" pitchFamily="18" charset="0"/>
              </a:rPr>
              <a:t>Justice: All 3 can see the game without supports or accommodations because the cause of the inequity was addressed- the systemic barrier has been removed.</a:t>
            </a:r>
          </a:p>
          <a:p>
            <a:pPr>
              <a:lnSpc>
                <a:spcPct val="100000"/>
              </a:lnSpc>
              <a:spcAft>
                <a:spcPts val="800"/>
              </a:spcAft>
            </a:pPr>
            <a:r>
              <a:rPr lang="en-GB" sz="1800" dirty="0">
                <a:latin typeface="Josefin Sans" pitchFamily="2" charset="0"/>
                <a:ea typeface="Calibri" panose="020F0502020204030204" pitchFamily="34" charset="0"/>
                <a:cs typeface="Times New Roman" panose="02020603050405020304" pitchFamily="18" charset="0"/>
              </a:rPr>
              <a:t>Inclusion: Everyone is INCLUDED in the game, no one is left on the outside, we didn’t only remove the barriers keeping the people out, we made sure they were valued and involved</a:t>
            </a:r>
            <a:endParaRPr lang="en-GB" sz="1800" dirty="0">
              <a:latin typeface="Josefin Sans" pitchFamily="2" charset="0"/>
              <a:ea typeface="Calibri" panose="020F0502020204030204" pitchFamily="34" charset="0"/>
              <a:cs typeface="Calibri" panose="020F0502020204030204" pitchFamily="34"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11" name="Picture 10" descr="A picture containing timeline&#10;&#10;Description automatically generated">
            <a:extLst>
              <a:ext uri="{FF2B5EF4-FFF2-40B4-BE49-F238E27FC236}">
                <a16:creationId xmlns:a16="http://schemas.microsoft.com/office/drawing/2014/main" id="{37FD37A7-17FF-4A88-B4A5-B340E06989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5999" y="470236"/>
            <a:ext cx="5218205" cy="6079502"/>
          </a:xfrm>
          <a:prstGeom prst="rect">
            <a:avLst/>
          </a:prstGeom>
        </p:spPr>
      </p:pic>
    </p:spTree>
    <p:extLst>
      <p:ext uri="{BB962C8B-B14F-4D97-AF65-F5344CB8AC3E}">
        <p14:creationId xmlns:p14="http://schemas.microsoft.com/office/powerpoint/2010/main" val="176844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Equality, Equity &amp; Reality</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1">
            <a:normAutofit fontScale="85000" lnSpcReduction="10000"/>
          </a:bodyPr>
          <a:lstStyle/>
          <a:p>
            <a:pPr>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Community and voluntary organisations as well as NGO’s have a long legacy of reaching those who are hard to reach or seldom heard, and that is why social prescribing can play such a vital and effective role in community health in the 21</a:t>
            </a:r>
            <a:r>
              <a:rPr lang="en-GB" sz="2000" baseline="30000" dirty="0">
                <a:effectLst/>
                <a:latin typeface="Josefin Sans" pitchFamily="2" charset="0"/>
                <a:ea typeface="Times New Roman" panose="02020603050405020304" pitchFamily="18" charset="0"/>
                <a:cs typeface="Calibri" panose="020F0502020204030204" pitchFamily="34" charset="0"/>
              </a:rPr>
              <a:t>st</a:t>
            </a:r>
            <a:r>
              <a:rPr lang="en-GB" sz="2000" dirty="0">
                <a:effectLst/>
                <a:latin typeface="Josefin Sans" pitchFamily="2" charset="0"/>
                <a:ea typeface="Times New Roman" panose="02020603050405020304" pitchFamily="18" charset="0"/>
                <a:cs typeface="Calibri" panose="020F0502020204030204" pitchFamily="34" charset="0"/>
              </a:rPr>
              <a:t> Century. For professionals these will not be new concepts, but this course aims to re-frame the opportunities and possibilities that are available outside your health care setting. </a:t>
            </a:r>
          </a:p>
          <a:p>
            <a:pPr>
              <a:lnSpc>
                <a:spcPct val="150000"/>
              </a:lnSpc>
              <a:spcAft>
                <a:spcPts val="800"/>
              </a:spcAft>
            </a:pPr>
            <a:r>
              <a:rPr lang="en-GB" sz="2000" dirty="0">
                <a:latin typeface="Josefin Sans" pitchFamily="2" charset="0"/>
                <a:ea typeface="Times New Roman" panose="02020603050405020304" pitchFamily="18" charset="0"/>
                <a:cs typeface="Calibri" panose="020F0502020204030204" pitchFamily="34" charset="0"/>
              </a:rPr>
              <a:t>This potential</a:t>
            </a:r>
            <a:r>
              <a:rPr lang="en-GB" sz="2000" dirty="0">
                <a:effectLst/>
                <a:latin typeface="Josefin Sans" pitchFamily="2" charset="0"/>
                <a:ea typeface="Times New Roman" panose="02020603050405020304" pitchFamily="18" charset="0"/>
                <a:cs typeface="Calibri" panose="020F0502020204030204" pitchFamily="34" charset="0"/>
              </a:rPr>
              <a:t> will improve the outcomes for your patients/service-users via the provision of community health programmes which whilst addressing health issues, will also connect people </a:t>
            </a:r>
            <a:r>
              <a:rPr lang="en-GB" sz="2000" dirty="0">
                <a:latin typeface="Josefin Sans" pitchFamily="2" charset="0"/>
                <a:ea typeface="Times New Roman" panose="02020603050405020304" pitchFamily="18" charset="0"/>
                <a:cs typeface="Calibri" panose="020F0502020204030204" pitchFamily="34" charset="0"/>
              </a:rPr>
              <a:t>to the wider </a:t>
            </a:r>
            <a:r>
              <a:rPr lang="en-GB" sz="2000" dirty="0">
                <a:effectLst/>
                <a:latin typeface="Josefin Sans" pitchFamily="2" charset="0"/>
                <a:ea typeface="Times New Roman" panose="02020603050405020304" pitchFamily="18" charset="0"/>
                <a:cs typeface="Calibri" panose="020F0502020204030204" pitchFamily="34" charset="0"/>
              </a:rPr>
              <a:t>community thereby reducing social isolation. </a:t>
            </a:r>
          </a:p>
          <a:p>
            <a:pPr>
              <a:lnSpc>
                <a:spcPct val="150000"/>
              </a:lnSpc>
              <a:spcAft>
                <a:spcPts val="800"/>
              </a:spcAft>
            </a:pPr>
            <a:r>
              <a:rPr lang="en-GB" sz="2000" dirty="0">
                <a:effectLst/>
                <a:latin typeface="Josefin Sans" pitchFamily="2" charset="0"/>
                <a:ea typeface="Times New Roman" panose="02020603050405020304" pitchFamily="18" charset="0"/>
                <a:cs typeface="Calibri" panose="020F0502020204030204" pitchFamily="34" charset="0"/>
              </a:rPr>
              <a:t>Integrated </a:t>
            </a:r>
            <a:r>
              <a:rPr lang="en-GB" sz="2000" dirty="0">
                <a:latin typeface="Josefin Sans" pitchFamily="2" charset="0"/>
                <a:ea typeface="Times New Roman" panose="02020603050405020304" pitchFamily="18" charset="0"/>
                <a:cs typeface="Calibri" panose="020F0502020204030204" pitchFamily="34" charset="0"/>
              </a:rPr>
              <a:t>c</a:t>
            </a:r>
            <a:r>
              <a:rPr lang="en-GB" sz="2000" dirty="0">
                <a:effectLst/>
                <a:latin typeface="Josefin Sans" pitchFamily="2" charset="0"/>
                <a:ea typeface="Times New Roman" panose="02020603050405020304" pitchFamily="18" charset="0"/>
                <a:cs typeface="Calibri" panose="020F0502020204030204" pitchFamily="34" charset="0"/>
              </a:rPr>
              <a:t>are systems</a:t>
            </a:r>
            <a:r>
              <a:rPr lang="en-GB" sz="2000" dirty="0">
                <a:latin typeface="Josefin Sans" pitchFamily="2" charset="0"/>
                <a:ea typeface="Times New Roman" panose="02020603050405020304" pitchFamily="18" charset="0"/>
                <a:cs typeface="Calibri" panose="020F0502020204030204" pitchFamily="34" charset="0"/>
              </a:rPr>
              <a:t> </a:t>
            </a:r>
            <a:r>
              <a:rPr lang="en-GB" sz="2000" dirty="0">
                <a:effectLst/>
                <a:latin typeface="Josefin Sans" pitchFamily="2" charset="0"/>
                <a:ea typeface="Times New Roman" panose="02020603050405020304" pitchFamily="18" charset="0"/>
                <a:cs typeface="Calibri" panose="020F0502020204030204" pitchFamily="34" charset="0"/>
              </a:rPr>
              <a:t>are developing globally, although barriers remain in relation to governance and accountability arrangements, added to the roles and responsibilities at all levels, and the financial agendas required to bring it all together. M</a:t>
            </a:r>
            <a:r>
              <a:rPr lang="en-GB" sz="2000" dirty="0">
                <a:latin typeface="Josefin Sans" pitchFamily="2" charset="0"/>
                <a:ea typeface="Times New Roman" panose="02020603050405020304" pitchFamily="18" charset="0"/>
                <a:cs typeface="Calibri" panose="020F0502020204030204" pitchFamily="34" charset="0"/>
              </a:rPr>
              <a:t>oving forward it </a:t>
            </a:r>
            <a:r>
              <a:rPr lang="en-GB" sz="2000" dirty="0">
                <a:effectLst/>
                <a:latin typeface="Josefin Sans" pitchFamily="2" charset="0"/>
                <a:ea typeface="Times New Roman" panose="02020603050405020304" pitchFamily="18" charset="0"/>
                <a:cs typeface="Calibri" panose="020F0502020204030204" pitchFamily="34" charset="0"/>
              </a:rPr>
              <a:t>is a work in progress and the roles and responsibilities will evolve and progress with experience.</a:t>
            </a:r>
            <a:endParaRPr lang="en-GB" sz="20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spTree>
    <p:extLst>
      <p:ext uri="{BB962C8B-B14F-4D97-AF65-F5344CB8AC3E}">
        <p14:creationId xmlns:p14="http://schemas.microsoft.com/office/powerpoint/2010/main" val="16736733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25781"/>
            <a:ext cx="10512420" cy="720090"/>
          </a:xfrm>
        </p:spPr>
        <p:txBody>
          <a:bodyPr/>
          <a:lstStyle/>
          <a:p>
            <a:r>
              <a:rPr lang="en-US" dirty="0">
                <a:effectLst>
                  <a:outerShdw blurRad="38100" dist="38100" dir="2700000" algn="tl">
                    <a:srgbClr val="000000">
                      <a:alpha val="43137"/>
                    </a:srgbClr>
                  </a:outerShdw>
                </a:effectLst>
              </a:rPr>
              <a:t>Stepped models of care   </a:t>
            </a:r>
            <a:r>
              <a:rPr lang="en-US" sz="2400" dirty="0"/>
              <a:t>[klo3]</a:t>
            </a:r>
            <a:r>
              <a:rPr lang="en-US" dirty="0"/>
              <a:t>                                              </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097280"/>
            <a:ext cx="10695744" cy="5760720"/>
          </a:xfrm>
        </p:spPr>
        <p:txBody>
          <a:bodyPr numCol="2">
            <a:normAutofit/>
          </a:bodyPr>
          <a:lstStyle/>
          <a:p>
            <a:pPr>
              <a:lnSpc>
                <a:spcPct val="170000"/>
              </a:lnSpc>
              <a:spcAft>
                <a:spcPts val="800"/>
              </a:spcAft>
            </a:pPr>
            <a:endParaRPr lang="en-GB" sz="15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500" dirty="0">
                <a:solidFill>
                  <a:srgbClr val="000000"/>
                </a:solidFill>
                <a:latin typeface="Josefin Sans" pitchFamily="2" charset="0"/>
                <a:ea typeface="Calibri" panose="020F0502020204030204" pitchFamily="34" charset="0"/>
                <a:cs typeface="Times New Roman" panose="02020603050405020304" pitchFamily="18" charset="0"/>
              </a:rPr>
              <a:t>T</a:t>
            </a:r>
            <a:r>
              <a:rPr lang="en-GB" sz="1500" dirty="0">
                <a:solidFill>
                  <a:srgbClr val="000000"/>
                </a:solidFill>
                <a:effectLst/>
                <a:latin typeface="Josefin Sans" pitchFamily="2" charset="0"/>
                <a:ea typeface="Calibri" panose="020F0502020204030204" pitchFamily="34" charset="0"/>
                <a:cs typeface="Times New Roman" panose="02020603050405020304" pitchFamily="18" charset="0"/>
              </a:rPr>
              <a:t>he value of community-based services can be found in their ability to provide Tier 1/2 support services until clinical supports are available.  This stepped model of care was first proposed in Northern Ireland as part of the Bamford Review [as advocated by the National Institute for Health &amp; Care Excellence (NICE)] The Bamford Action Plan 2009-11 would provide the framework for all future delivery of mental health services with the number and nature of steps varying to address need. </a:t>
            </a:r>
          </a:p>
          <a:p>
            <a:pPr>
              <a:lnSpc>
                <a:spcPct val="100000"/>
              </a:lnSpc>
              <a:spcAft>
                <a:spcPts val="800"/>
              </a:spcAft>
            </a:pPr>
            <a:r>
              <a:rPr lang="en-GB" sz="1500" dirty="0">
                <a:solidFill>
                  <a:srgbClr val="000000"/>
                </a:solidFill>
                <a:effectLst/>
                <a:latin typeface="Josefin Sans" pitchFamily="2" charset="0"/>
                <a:ea typeface="Calibri" panose="020F0502020204030204" pitchFamily="34" charset="0"/>
                <a:cs typeface="Times New Roman" panose="02020603050405020304" pitchFamily="18" charset="0"/>
              </a:rPr>
              <a:t>This diagram illustrates the model within a clinical setting </a:t>
            </a:r>
          </a:p>
          <a:p>
            <a:pPr>
              <a:lnSpc>
                <a:spcPct val="100000"/>
              </a:lnSpc>
              <a:spcAft>
                <a:spcPts val="800"/>
              </a:spcAft>
            </a:pPr>
            <a:endParaRPr lang="en-GB" sz="1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8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https://www.researchgate.net/publication/302519689_MODEL_FOR_THE_ORGANIZATION_AND_REIMBURSEMENT_OF_PSYCHOLOGICAL_AND_ORTHO_PEDAGOGICAL_CARE_IN_BELGIUM</a:t>
            </a: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pic>
        <p:nvPicPr>
          <p:cNvPr id="5" name="Picture 4" descr="Stepped-care model developed by NICE | Download Scientific Diagram">
            <a:extLst>
              <a:ext uri="{FF2B5EF4-FFF2-40B4-BE49-F238E27FC236}">
                <a16:creationId xmlns:a16="http://schemas.microsoft.com/office/drawing/2014/main" id="{11C58FE2-39E4-4168-82ED-FB82DDB2803E}"/>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66332" y="411479"/>
            <a:ext cx="5875147" cy="5920739"/>
          </a:xfrm>
          <a:prstGeom prst="rect">
            <a:avLst/>
          </a:prstGeom>
          <a:noFill/>
          <a:ln>
            <a:noFill/>
          </a:ln>
        </p:spPr>
      </p:pic>
      <p:sp>
        <p:nvSpPr>
          <p:cNvPr id="2" name="Arrow: Right 1">
            <a:extLst>
              <a:ext uri="{FF2B5EF4-FFF2-40B4-BE49-F238E27FC236}">
                <a16:creationId xmlns:a16="http://schemas.microsoft.com/office/drawing/2014/main" id="{108C5389-841F-32E8-D8D9-CF74128C55EB}"/>
              </a:ext>
            </a:extLst>
          </p:cNvPr>
          <p:cNvSpPr/>
          <p:nvPr/>
        </p:nvSpPr>
        <p:spPr>
          <a:xfrm>
            <a:off x="4864161" y="5760720"/>
            <a:ext cx="978408" cy="35661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7560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87679"/>
            <a:ext cx="10512420" cy="807721"/>
          </a:xfrm>
        </p:spPr>
        <p:txBody>
          <a:bodyPr/>
          <a:lstStyle/>
          <a:p>
            <a:r>
              <a:rPr lang="en-US" dirty="0">
                <a:effectLst>
                  <a:outerShdw blurRad="38100" dist="38100" dir="2700000" algn="tl">
                    <a:srgbClr val="000000">
                      <a:alpha val="43137"/>
                    </a:srgbClr>
                  </a:outerShdw>
                </a:effectLst>
              </a:rPr>
              <a:t>Stepped models of care</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295400"/>
            <a:ext cx="10695744" cy="5254338"/>
          </a:xfrm>
        </p:spPr>
        <p:txBody>
          <a:bodyPr numCol="2">
            <a:normAutofit fontScale="77500" lnSpcReduction="20000"/>
          </a:bodyPr>
          <a:lstStyle/>
          <a:p>
            <a:pPr>
              <a:lnSpc>
                <a:spcPct val="170000"/>
              </a:lnSpc>
              <a:spcAft>
                <a:spcPts val="800"/>
              </a:spcAft>
            </a:pPr>
            <a:r>
              <a:rPr lang="en-GB" sz="1800" dirty="0">
                <a:solidFill>
                  <a:srgbClr val="333333"/>
                </a:solidFill>
                <a:effectLst/>
                <a:latin typeface="Josefin Sans" pitchFamily="2" charset="0"/>
                <a:ea typeface="Times New Roman" panose="02020603050405020304" pitchFamily="18" charset="0"/>
              </a:rPr>
              <a:t>Stepped care is an evidence-based, staged approach to the delivery of mental health services, comprising a hierarchy of interventions—from the least to the most intensive—matched to the individual's needs.</a:t>
            </a:r>
            <a:br>
              <a:rPr lang="en-GB" sz="1800" dirty="0">
                <a:solidFill>
                  <a:srgbClr val="333333"/>
                </a:solidFill>
                <a:effectLst/>
                <a:latin typeface="Josefin Sans" pitchFamily="2" charset="0"/>
                <a:ea typeface="Times New Roman" panose="02020603050405020304" pitchFamily="18" charset="0"/>
              </a:rPr>
            </a:br>
            <a:br>
              <a:rPr lang="en-GB" sz="1800" dirty="0">
                <a:solidFill>
                  <a:srgbClr val="333333"/>
                </a:solidFill>
                <a:effectLst/>
                <a:latin typeface="Josefin Sans" pitchFamily="2" charset="0"/>
                <a:ea typeface="Times New Roman" panose="02020603050405020304" pitchFamily="18" charset="0"/>
              </a:rPr>
            </a:br>
            <a:r>
              <a:rPr lang="en-GB" sz="1800" dirty="0">
                <a:solidFill>
                  <a:srgbClr val="333333"/>
                </a:solidFill>
                <a:effectLst/>
                <a:latin typeface="Josefin Sans" pitchFamily="2" charset="0"/>
                <a:ea typeface="Times New Roman" panose="02020603050405020304" pitchFamily="18" charset="0"/>
              </a:rPr>
              <a:t>It is about ensuring that people can access the most appropriate services for their mental health needs at any given time— including the ability to step up and step down to different levels of care as they move along their recovery journey.</a:t>
            </a:r>
            <a:endParaRPr lang="en-GB" sz="1800" dirty="0">
              <a:effectLst/>
              <a:latin typeface="Josefin Sans" pitchFamily="2" charset="0"/>
              <a:ea typeface="Times New Roman" panose="02020603050405020304" pitchFamily="18" charset="0"/>
            </a:endParaRPr>
          </a:p>
          <a:p>
            <a:pPr fontAlgn="base">
              <a:lnSpc>
                <a:spcPct val="170000"/>
              </a:lnSpc>
            </a:pPr>
            <a:r>
              <a:rPr lang="en-GB" sz="1800" dirty="0">
                <a:solidFill>
                  <a:srgbClr val="444444"/>
                </a:solidFill>
                <a:effectLst/>
                <a:latin typeface="Josefin Sans" pitchFamily="2" charset="0"/>
                <a:ea typeface="Times New Roman" panose="02020603050405020304" pitchFamily="18" charset="0"/>
              </a:rPr>
              <a:t>The Bamford Action Plan highlight the steps from awareness, recognition and assessment/ diagnosis, within primary care at Step 1, through to the highest steps of inpatient or intensive treatment programmes. </a:t>
            </a:r>
          </a:p>
          <a:p>
            <a:pPr fontAlgn="base">
              <a:lnSpc>
                <a:spcPct val="170000"/>
              </a:lnSpc>
            </a:pPr>
            <a:r>
              <a:rPr lang="en-GB" sz="1800" dirty="0">
                <a:solidFill>
                  <a:srgbClr val="444444"/>
                </a:solidFill>
                <a:latin typeface="Josefin Sans" pitchFamily="2" charset="0"/>
                <a:ea typeface="Times New Roman" panose="02020603050405020304" pitchFamily="18" charset="0"/>
              </a:rPr>
              <a:t>T</a:t>
            </a:r>
            <a:r>
              <a:rPr lang="en-GB" sz="1800" dirty="0">
                <a:solidFill>
                  <a:srgbClr val="444444"/>
                </a:solidFill>
                <a:effectLst/>
                <a:latin typeface="Josefin Sans" pitchFamily="2" charset="0"/>
                <a:ea typeface="Times New Roman" panose="02020603050405020304" pitchFamily="18" charset="0"/>
              </a:rPr>
              <a:t>he model illustrated is currently in use by the NI Assembly</a:t>
            </a:r>
            <a:r>
              <a:rPr lang="en-GB" sz="1500" dirty="0">
                <a:solidFill>
                  <a:srgbClr val="444444"/>
                </a:solidFill>
                <a:effectLst/>
                <a:latin typeface="Josefin Sans" pitchFamily="2" charset="0"/>
                <a:ea typeface="Times New Roman" panose="02020603050405020304" pitchFamily="18" charset="0"/>
              </a:rPr>
              <a:t>.</a:t>
            </a:r>
            <a:endParaRPr lang="en-GB" sz="1500" dirty="0">
              <a:effectLst/>
              <a:latin typeface="Josefin Sans" pitchFamily="2" charset="0"/>
              <a:ea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endParaRPr>
          </a:p>
          <a:p>
            <a:pPr>
              <a:lnSpc>
                <a:spcPct val="100000"/>
              </a:lnSpc>
              <a:spcAft>
                <a:spcPts val="800"/>
              </a:spcAft>
            </a:pPr>
            <a:endPar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endParaRPr>
          </a:p>
          <a:p>
            <a:pPr>
              <a:lnSpc>
                <a:spcPct val="100000"/>
              </a:lnSpc>
              <a:spcAft>
                <a:spcPts val="800"/>
              </a:spcAft>
            </a:pPr>
            <a:r>
              <a:rPr lang="en-GB" sz="1400" u="sng" dirty="0">
                <a:solidFill>
                  <a:srgbClr val="0563C1"/>
                </a:solidFill>
                <a:effectLst/>
                <a:latin typeface="Calibri" panose="020F0502020204030204" pitchFamily="34" charset="0"/>
                <a:ea typeface="Times New Roman" panose="02020603050405020304" pitchFamily="18" charset="0"/>
                <a:cs typeface="Calibri" panose="020F0502020204030204" pitchFamily="34" charset="0"/>
                <a:hlinkClick r:id="rId2"/>
              </a:rPr>
              <a:t>https://www.assemblyresearchmatters.org/2017/03/21/mental-health-and-illness-in-northern-ireland-2-service-provision-care-pathways-recovery-focus/care-pathways-diagram_3/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endParaRPr lang="en-GB" sz="800" dirty="0">
              <a:solidFill>
                <a:srgbClr val="000000"/>
              </a:solidFill>
              <a:latin typeface="Josefin Sans" pitchFamily="2" charset="0"/>
              <a:ea typeface="Calibri" panose="020F0502020204030204" pitchFamily="34" charset="0"/>
              <a:cs typeface="Times New Roman" panose="02020603050405020304" pitchFamily="18" charset="0"/>
            </a:endParaRPr>
          </a:p>
        </p:txBody>
      </p:sp>
      <p:pic>
        <p:nvPicPr>
          <p:cNvPr id="3" name="Picture 2" descr="A picture containing timeline&#10;&#10;Description automatically generated">
            <a:extLst>
              <a:ext uri="{FF2B5EF4-FFF2-40B4-BE49-F238E27FC236}">
                <a16:creationId xmlns:a16="http://schemas.microsoft.com/office/drawing/2014/main" id="{984DDCA9-94AF-4887-95A6-03247326A84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6333" y="487679"/>
            <a:ext cx="5607206" cy="5688801"/>
          </a:xfrm>
          <a:prstGeom prst="rect">
            <a:avLst/>
          </a:prstGeom>
        </p:spPr>
      </p:pic>
    </p:spTree>
    <p:extLst>
      <p:ext uri="{BB962C8B-B14F-4D97-AF65-F5344CB8AC3E}">
        <p14:creationId xmlns:p14="http://schemas.microsoft.com/office/powerpoint/2010/main" val="1163834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99594"/>
            <a:ext cx="10512420" cy="908472"/>
          </a:xfrm>
        </p:spPr>
        <p:txBody>
          <a:bodyPr/>
          <a:lstStyle/>
          <a:p>
            <a:pPr algn="ctr"/>
            <a:r>
              <a:rPr lang="en-US" dirty="0">
                <a:effectLst>
                  <a:outerShdw blurRad="38100" dist="38100" dir="2700000" algn="tl">
                    <a:srgbClr val="000000">
                      <a:alpha val="43137"/>
                    </a:srgbClr>
                  </a:outerShdw>
                </a:effectLst>
              </a:rPr>
              <a:t>Overcoming reluctance to engage              </a:t>
            </a:r>
            <a:r>
              <a:rPr lang="en-US" sz="2400" dirty="0"/>
              <a:t>[KLO4]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396240" y="1508066"/>
            <a:ext cx="11323320" cy="5928158"/>
          </a:xfrm>
        </p:spPr>
        <p:txBody>
          <a:bodyPr numCol="2">
            <a:normAutofit fontScale="25000" lnSpcReduction="20000"/>
          </a:bodyPr>
          <a:lstStyle/>
          <a:p>
            <a:pPr eaLnBrk="0" fontAlgn="base" hangingPunct="0">
              <a:lnSpc>
                <a:spcPct val="170000"/>
              </a:lnSpc>
              <a:spcAft>
                <a:spcPts val="800"/>
              </a:spcAft>
            </a:pPr>
            <a:r>
              <a:rPr lang="en-GB" sz="7200" b="1" dirty="0">
                <a:effectLst/>
                <a:latin typeface="Josefin Sans" pitchFamily="2" charset="0"/>
                <a:ea typeface="Times New Roman" panose="02020603050405020304" pitchFamily="18" charset="0"/>
                <a:cs typeface="Calibri" panose="020F0502020204030204" pitchFamily="34" charset="0"/>
              </a:rPr>
              <a:t>Motivation to engage</a:t>
            </a:r>
          </a:p>
          <a:p>
            <a:pPr eaLnBrk="0" fontAlgn="base" hangingPunct="0">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Despite the health benefits, resource implications, cost-effectiveness, </a:t>
            </a:r>
            <a:r>
              <a:rPr lang="en-GB" sz="5600" kern="1200" dirty="0">
                <a:effectLst/>
                <a:latin typeface="Josefin Sans" pitchFamily="2" charset="0"/>
                <a:ea typeface="Times New Roman" panose="02020603050405020304" pitchFamily="18" charset="0"/>
                <a:cs typeface="Calibri" panose="020F0502020204030204" pitchFamily="34" charset="0"/>
              </a:rPr>
              <a:t>and health policy </a:t>
            </a:r>
            <a:r>
              <a:rPr lang="en-GB" sz="5600" dirty="0">
                <a:effectLst/>
                <a:latin typeface="Josefin Sans" pitchFamily="2" charset="0"/>
                <a:ea typeface="Times New Roman" panose="02020603050405020304" pitchFamily="18" charset="0"/>
                <a:cs typeface="Calibri" panose="020F0502020204030204" pitchFamily="34" charset="0"/>
              </a:rPr>
              <a:t>emphasis on preventive measures, </a:t>
            </a:r>
            <a:r>
              <a:rPr lang="en-GB" sz="5600" kern="1200" dirty="0">
                <a:effectLst/>
                <a:latin typeface="Josefin Sans" pitchFamily="2" charset="0"/>
                <a:ea typeface="Times New Roman" panose="02020603050405020304" pitchFamily="18" charset="0"/>
                <a:cs typeface="Calibri" panose="020F0502020204030204" pitchFamily="34" charset="0"/>
              </a:rPr>
              <a:t>there still appears to be a reluctance to fully engage in the </a:t>
            </a:r>
            <a:r>
              <a:rPr lang="en-GB" sz="5600" dirty="0">
                <a:effectLst/>
                <a:latin typeface="Josefin Sans" pitchFamily="2" charset="0"/>
                <a:ea typeface="Times New Roman" panose="02020603050405020304" pitchFamily="18" charset="0"/>
                <a:cs typeface="Calibri" panose="020F0502020204030204" pitchFamily="34" charset="0"/>
              </a:rPr>
              <a:t>social prescribing</a:t>
            </a:r>
            <a:r>
              <a:rPr lang="en-GB" sz="5600" kern="1200" dirty="0">
                <a:effectLst/>
                <a:latin typeface="Josefin Sans" pitchFamily="2" charset="0"/>
                <a:ea typeface="Times New Roman" panose="02020603050405020304" pitchFamily="18" charset="0"/>
                <a:cs typeface="Calibri" panose="020F0502020204030204" pitchFamily="34" charset="0"/>
              </a:rPr>
              <a:t> process.</a:t>
            </a:r>
            <a:r>
              <a:rPr lang="en-GB" sz="5600" dirty="0">
                <a:effectLst/>
                <a:latin typeface="Josefin Sans" pitchFamily="2" charset="0"/>
                <a:ea typeface="Times New Roman" panose="02020603050405020304" pitchFamily="18" charset="0"/>
                <a:cs typeface="Calibri" panose="020F0502020204030204" pitchFamily="34" charset="0"/>
              </a:rPr>
              <a:t> Several factors may prevent participation, these include fear/anxiety about change, a sense of ambivalence/ uncertainty/apprehension of trying new initiatives. </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Some would argue </a:t>
            </a:r>
            <a:r>
              <a:rPr lang="en-GB" sz="5600" kern="1200" dirty="0">
                <a:effectLst/>
                <a:latin typeface="Josefin Sans" pitchFamily="2" charset="0"/>
                <a:ea typeface="Times New Roman" panose="02020603050405020304" pitchFamily="18" charset="0"/>
                <a:cs typeface="Calibri" panose="020F0502020204030204" pitchFamily="34" charset="0"/>
              </a:rPr>
              <a:t>that </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it is the doctor’s responsibility to sort out their needs and as a patient they should follow only the doctor’s instructions. Others state that it is difficult to find the motivation or confidence to engage with a link worker or a social group </a:t>
            </a:r>
            <a:r>
              <a:rPr lang="en-GB" sz="5600" dirty="0">
                <a:solidFill>
                  <a:srgbClr val="000000"/>
                </a:solidFill>
                <a:latin typeface="Josefin Sans" pitchFamily="2" charset="0"/>
                <a:ea typeface="Calibri" panose="020F0502020204030204" pitchFamily="34" charset="0"/>
                <a:cs typeface="Calibri" panose="020F0502020204030204" pitchFamily="34" charset="0"/>
              </a:rPr>
              <a:t>/</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activity, particularly for those who are depressed or suffer from anxiety.</a:t>
            </a:r>
          </a:p>
          <a:p>
            <a:pPr eaLnBrk="0" fontAlgn="base" hangingPunct="0">
              <a:lnSpc>
                <a:spcPct val="170000"/>
              </a:lnSpc>
              <a:spcAft>
                <a:spcPts val="800"/>
              </a:spcAft>
            </a:pPr>
            <a:endParaRPr lang="en-GB" sz="56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70000"/>
              </a:lnSpc>
              <a:spcAft>
                <a:spcPts val="800"/>
              </a:spcAft>
            </a:pPr>
            <a:endParaRPr lang="en-GB" sz="56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18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18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1800"/>
              </a:spcAft>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Other research has suggested that some health professionals can be resistant to changes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and prefer the </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traditional methods of care. Some are uneasy with information-sharing with link workers and with other agencies</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also some patients may </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unrealistic expectations of social prescribing as a cure-all, and consequently  exasperate their conditions or mental health.  Also, a lack of understanding may lead to inappropriate referrals to the wrong target group. In this instance it could result in additional time and staff hours causing further costs and delays.                       </a:t>
            </a:r>
          </a:p>
          <a:p>
            <a:pPr>
              <a:lnSpc>
                <a:spcPct val="170000"/>
              </a:lnSpc>
              <a:spcAft>
                <a:spcPts val="1800"/>
              </a:spcAft>
            </a:pPr>
            <a:r>
              <a:rPr lang="en-GB" sz="5600" dirty="0">
                <a:solidFill>
                  <a:srgbClr val="333333"/>
                </a:solidFill>
                <a:effectLst/>
                <a:latin typeface="Josefin Sans" pitchFamily="2" charset="0"/>
                <a:ea typeface="Calibri" panose="020F0502020204030204" pitchFamily="34" charset="0"/>
                <a:cs typeface="Calibri" panose="020F0502020204030204" pitchFamily="34" charset="0"/>
              </a:rPr>
              <a:t>Further reading: </a:t>
            </a:r>
            <a:r>
              <a:rPr lang="en-GB" sz="5600" dirty="0">
                <a:solidFill>
                  <a:srgbClr val="333333"/>
                </a:solidFill>
                <a:latin typeface="Josefin Sans" pitchFamily="2" charset="0"/>
                <a:ea typeface="Calibri" panose="020F0502020204030204" pitchFamily="34" charset="0"/>
                <a:cs typeface="Calibri" panose="020F0502020204030204" pitchFamily="34" charset="0"/>
              </a:rPr>
              <a:t>Non-clinical community interventions: a systematised review of social prescribing schemes.</a:t>
            </a:r>
            <a:r>
              <a:rPr lang="en-GB" sz="5600" dirty="0">
                <a:solidFill>
                  <a:srgbClr val="333333"/>
                </a:solidFill>
                <a:effectLst/>
                <a:latin typeface="Josefin Sans" pitchFamily="2" charset="0"/>
                <a:ea typeface="Calibri" panose="020F0502020204030204" pitchFamily="34" charset="0"/>
                <a:cs typeface="Calibri" panose="020F0502020204030204" pitchFamily="34" charset="0"/>
              </a:rPr>
              <a:t>                                                                           </a:t>
            </a:r>
            <a:r>
              <a:rPr lang="en-GB" sz="5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https://www.tandfonline.com/doi/full/10.1080/17533015.2017.1334002</a:t>
            </a: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F3144FBD-EF75-8E92-36BB-4CD939BF136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41618" y="5348439"/>
            <a:ext cx="809182" cy="1011413"/>
          </a:xfrm>
          <a:prstGeom prst="rect">
            <a:avLst/>
          </a:prstGeom>
          <a:noFill/>
          <a:ln>
            <a:noFill/>
          </a:ln>
        </p:spPr>
      </p:pic>
    </p:spTree>
    <p:extLst>
      <p:ext uri="{BB962C8B-B14F-4D97-AF65-F5344CB8AC3E}">
        <p14:creationId xmlns:p14="http://schemas.microsoft.com/office/powerpoint/2010/main" val="40293874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         Overcoming reluctance to engage          </a:t>
            </a:r>
            <a:r>
              <a:rPr lang="en-US" sz="2400" dirty="0"/>
              <a:t>[KLO4]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5"/>
            <a:ext cx="10928770" cy="5135105"/>
          </a:xfrm>
        </p:spPr>
        <p:txBody>
          <a:bodyPr numCol="2">
            <a:normAutofit/>
          </a:bodyPr>
          <a:lstStyle/>
          <a:p>
            <a:pPr>
              <a:lnSpc>
                <a:spcPct val="150000"/>
              </a:lnSpc>
              <a:spcAft>
                <a:spcPts val="600"/>
              </a:spcAft>
            </a:pPr>
            <a:r>
              <a:rPr lang="en-GB" sz="1600" b="1" dirty="0">
                <a:ln>
                  <a:noFill/>
                </a:ln>
                <a:solidFill>
                  <a:srgbClr val="000000"/>
                </a:solidFill>
                <a:latin typeface="Josefin Sans" pitchFamily="2" charset="0"/>
                <a:ea typeface="Times New Roman" panose="02020603050405020304" pitchFamily="18" charset="0"/>
                <a:cs typeface="Calibri" panose="020F0502020204030204" pitchFamily="34" charset="0"/>
              </a:rPr>
              <a:t>Healthcare staff and participant engagement.</a:t>
            </a:r>
            <a:endParaRPr lang="en-GB" sz="1600" b="1" dirty="0">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Aft>
                <a:spcPts val="800"/>
              </a:spcAft>
            </a:pPr>
            <a:r>
              <a:rPr lang="en-GB" sz="1600" dirty="0">
                <a:latin typeface="Josefin Sans" pitchFamily="2" charset="0"/>
                <a:ea typeface="Times New Roman" panose="02020603050405020304" pitchFamily="18" charset="0"/>
                <a:cs typeface="Calibri" panose="020F0502020204030204" pitchFamily="34" charset="0"/>
              </a:rPr>
              <a:t>The ACTIVATE resources </a:t>
            </a:r>
            <a:r>
              <a:rPr lang="en-GB" sz="1600" kern="1200" dirty="0">
                <a:effectLst/>
                <a:latin typeface="Josefin Sans" pitchFamily="2" charset="0"/>
                <a:ea typeface="Times New Roman" panose="02020603050405020304" pitchFamily="18" charset="0"/>
                <a:cs typeface="Calibri" panose="020F0502020204030204" pitchFamily="34" charset="0"/>
              </a:rPr>
              <a:t>support health professionals and patients in overcoming and changing these attitudes</a:t>
            </a:r>
            <a:r>
              <a:rPr lang="en-GB" sz="1600" dirty="0">
                <a:latin typeface="Josefin Sans" pitchFamily="2" charset="0"/>
                <a:ea typeface="Times New Roman" panose="02020603050405020304" pitchFamily="18" charset="0"/>
                <a:cs typeface="Calibri" panose="020F0502020204030204" pitchFamily="34" charset="0"/>
              </a:rPr>
              <a:t>, </a:t>
            </a:r>
            <a:r>
              <a:rPr lang="en-GB" sz="1600" dirty="0">
                <a:effectLst/>
                <a:latin typeface="Josefin Sans" pitchFamily="2" charset="0"/>
                <a:ea typeface="Times New Roman" panose="02020603050405020304" pitchFamily="18" charset="0"/>
                <a:cs typeface="Calibri" panose="020F0502020204030204" pitchFamily="34" charset="0"/>
              </a:rPr>
              <a:t>address barriers to engagement, enabling patients to play an active part in their care, and facilitate conversations to identify the concerns which they would like to work on.</a:t>
            </a:r>
          </a:p>
          <a:p>
            <a:pPr eaLnBrk="0" fontAlgn="base" hangingPunct="0">
              <a:lnSpc>
                <a:spcPct val="150000"/>
              </a:lnSpc>
              <a:spcAft>
                <a:spcPts val="800"/>
              </a:spcAft>
            </a:pPr>
            <a:r>
              <a:rPr lang="en-GB" sz="1600" dirty="0">
                <a:effectLst/>
                <a:latin typeface="Josefin Sans" pitchFamily="2" charset="0"/>
                <a:ea typeface="Calibri" panose="020F0502020204030204" pitchFamily="34" charset="0"/>
                <a:cs typeface="Calibri" panose="020F0502020204030204" pitchFamily="34" charset="0"/>
              </a:rPr>
              <a:t>Social prescribing requires time, patience, open communication, commitment, </a:t>
            </a:r>
            <a:r>
              <a:rPr lang="en-GB" sz="1600" kern="1200" dirty="0">
                <a:effectLst/>
                <a:latin typeface="Josefin Sans" pitchFamily="2" charset="0"/>
                <a:ea typeface="Times New Roman" panose="02020603050405020304" pitchFamily="18" charset="0"/>
                <a:cs typeface="Calibri" panose="020F0502020204030204" pitchFamily="34" charset="0"/>
              </a:rPr>
              <a:t>and trust to engender a collaborative relationship with the link worker and engagement in community activities. It requires a motivational and person-centred approach and clear and respectful information- sharing</a:t>
            </a:r>
            <a:r>
              <a:rPr lang="en-GB" sz="1600" dirty="0">
                <a:effectLst/>
                <a:latin typeface="Josefin Sans" pitchFamily="2" charset="0"/>
                <a:ea typeface="Times New Roman" panose="02020603050405020304" pitchFamily="18" charset="0"/>
                <a:cs typeface="Calibri" panose="020F0502020204030204" pitchFamily="34" charset="0"/>
              </a:rPr>
              <a:t>. </a:t>
            </a:r>
          </a:p>
          <a:p>
            <a:pPr eaLnBrk="0" fontAlgn="base" hangingPunct="0">
              <a:lnSpc>
                <a:spcPct val="150000"/>
              </a:lnSpc>
              <a:spcAft>
                <a:spcPts val="800"/>
              </a:spcAft>
            </a:pPr>
            <a:endParaRPr lang="en-GB" sz="1600" kern="1200" dirty="0">
              <a:effectLst/>
              <a:latin typeface="Josefin Sans" pitchFamily="2" charset="0"/>
              <a:ea typeface="Times New Roman" panose="02020603050405020304" pitchFamily="18" charset="0"/>
              <a:cs typeface="Calibri" panose="020F0502020204030204" pitchFamily="34" charset="0"/>
            </a:endParaRPr>
          </a:p>
          <a:p>
            <a:pPr eaLnBrk="0" fontAlgn="base" hangingPunct="0">
              <a:lnSpc>
                <a:spcPct val="150000"/>
              </a:lnSpc>
              <a:spcAft>
                <a:spcPts val="800"/>
              </a:spcAft>
            </a:pPr>
            <a:r>
              <a:rPr lang="en-GB" sz="1600" kern="1200" dirty="0">
                <a:effectLst/>
                <a:latin typeface="Josefin Sans" pitchFamily="2" charset="0"/>
                <a:ea typeface="Times New Roman" panose="02020603050405020304" pitchFamily="18" charset="0"/>
                <a:cs typeface="Calibri" panose="020F0502020204030204" pitchFamily="34" charset="0"/>
              </a:rPr>
              <a:t>The link worker </a:t>
            </a:r>
            <a:r>
              <a:rPr lang="en-GB" sz="1600" dirty="0">
                <a:effectLst/>
                <a:latin typeface="Josefin Sans" pitchFamily="2" charset="0"/>
                <a:ea typeface="Times New Roman" panose="02020603050405020304" pitchFamily="18" charset="0"/>
                <a:cs typeface="Calibri" panose="020F0502020204030204" pitchFamily="34" charset="0"/>
              </a:rPr>
              <a:t>will identify factors that may be     affecting </a:t>
            </a:r>
            <a:r>
              <a:rPr lang="en-GB" sz="1600" dirty="0">
                <a:latin typeface="Josefin Sans" pitchFamily="2" charset="0"/>
                <a:ea typeface="Times New Roman" panose="02020603050405020304" pitchFamily="18" charset="0"/>
                <a:cs typeface="Calibri" panose="020F0502020204030204" pitchFamily="34" charset="0"/>
              </a:rPr>
              <a:t>a service users</a:t>
            </a:r>
            <a:r>
              <a:rPr lang="en-GB" sz="1600" dirty="0">
                <a:effectLst/>
                <a:latin typeface="Josefin Sans" pitchFamily="2" charset="0"/>
                <a:ea typeface="Times New Roman" panose="02020603050405020304" pitchFamily="18" charset="0"/>
                <a:cs typeface="Calibri" panose="020F0502020204030204" pitchFamily="34" charset="0"/>
              </a:rPr>
              <a:t> health and wellbeing, and help to   encourage and empower </a:t>
            </a:r>
            <a:r>
              <a:rPr lang="en-GB" sz="1600" dirty="0">
                <a:latin typeface="Josefin Sans" pitchFamily="2" charset="0"/>
                <a:ea typeface="Times New Roman" panose="02020603050405020304" pitchFamily="18" charset="0"/>
                <a:cs typeface="Calibri" panose="020F0502020204030204" pitchFamily="34" charset="0"/>
              </a:rPr>
              <a:t>them</a:t>
            </a:r>
            <a:r>
              <a:rPr lang="en-GB" sz="1600" dirty="0">
                <a:effectLst/>
                <a:latin typeface="Josefin Sans" pitchFamily="2" charset="0"/>
                <a:ea typeface="Times New Roman" panose="02020603050405020304" pitchFamily="18" charset="0"/>
                <a:cs typeface="Calibri" panose="020F0502020204030204" pitchFamily="34" charset="0"/>
              </a:rPr>
              <a:t> to make positive behavioural changes, </a:t>
            </a:r>
            <a:r>
              <a:rPr lang="en-GB" sz="1600" kern="1200" dirty="0">
                <a:effectLst/>
                <a:latin typeface="Josefin Sans" pitchFamily="2" charset="0"/>
                <a:ea typeface="Times New Roman" panose="02020603050405020304" pitchFamily="18" charset="0"/>
                <a:cs typeface="Calibri" panose="020F0502020204030204" pitchFamily="34" charset="0"/>
              </a:rPr>
              <a:t>reassure and promote self-management, develop coping strategies and a positive sense of well-being.</a:t>
            </a:r>
            <a:r>
              <a:rPr lang="en-GB" sz="1600" dirty="0">
                <a:effectLst/>
                <a:latin typeface="Josefin Sans" pitchFamily="2" charset="0"/>
                <a:ea typeface="Times New Roman" panose="02020603050405020304" pitchFamily="18" charset="0"/>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600" dirty="0">
                <a:effectLst/>
                <a:latin typeface="Calibri" panose="020F0502020204030204" pitchFamily="34" charset="0"/>
                <a:ea typeface="+mn-ea"/>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235805E0-8EED-35A4-394C-CDB3A17114B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479324" y="4373880"/>
            <a:ext cx="2643994" cy="1776155"/>
          </a:xfrm>
          <a:prstGeom prst="rect">
            <a:avLst/>
          </a:prstGeom>
          <a:noFill/>
          <a:ln>
            <a:noFill/>
          </a:ln>
        </p:spPr>
      </p:pic>
    </p:spTree>
    <p:extLst>
      <p:ext uri="{BB962C8B-B14F-4D97-AF65-F5344CB8AC3E}">
        <p14:creationId xmlns:p14="http://schemas.microsoft.com/office/powerpoint/2010/main" val="18856785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D3E059F-74F7-A34F-95BA-74641647611A}"/>
              </a:ext>
            </a:extLst>
          </p:cNvPr>
          <p:cNvSpPr>
            <a:spLocks noGrp="1"/>
          </p:cNvSpPr>
          <p:nvPr>
            <p:ph type="body" sz="quarter" idx="22"/>
          </p:nvPr>
        </p:nvSpPr>
        <p:spPr>
          <a:xfrm>
            <a:off x="1421109" y="689723"/>
            <a:ext cx="2897954" cy="830997"/>
          </a:xfrm>
        </p:spPr>
        <p:txBody>
          <a:bodyPr/>
          <a:lstStyle/>
          <a:p>
            <a:r>
              <a:rPr lang="en-US" sz="2800" dirty="0"/>
              <a:t>Face to Face Support</a:t>
            </a:r>
          </a:p>
        </p:txBody>
      </p:sp>
      <p:sp>
        <p:nvSpPr>
          <p:cNvPr id="19" name="Text Placeholder 18">
            <a:extLst>
              <a:ext uri="{FF2B5EF4-FFF2-40B4-BE49-F238E27FC236}">
                <a16:creationId xmlns:a16="http://schemas.microsoft.com/office/drawing/2014/main" id="{7C453FDC-7E01-BA47-AC24-98D4452BFA4C}"/>
              </a:ext>
            </a:extLst>
          </p:cNvPr>
          <p:cNvSpPr>
            <a:spLocks noGrp="1"/>
          </p:cNvSpPr>
          <p:nvPr>
            <p:ph type="body" sz="quarter" idx="28"/>
          </p:nvPr>
        </p:nvSpPr>
        <p:spPr>
          <a:xfrm>
            <a:off x="914401" y="1369378"/>
            <a:ext cx="3404662" cy="1294653"/>
          </a:xfrm>
        </p:spPr>
        <p:txBody>
          <a:bodyPr>
            <a:noAutofit/>
          </a:bodyPr>
          <a:lstStyle/>
          <a:p>
            <a:pPr>
              <a:lnSpc>
                <a:spcPct val="150000"/>
              </a:lnSpc>
            </a:pPr>
            <a:r>
              <a:rPr lang="en-US" sz="1400" b="1"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Referrals come from </a:t>
            </a:r>
            <a:r>
              <a:rPr lang="en-GB" sz="1400" b="1" dirty="0">
                <a:solidFill>
                  <a:srgbClr val="000000"/>
                </a:solidFill>
                <a:effectLst/>
                <a:latin typeface="Amatic SC" panose="00000500000000000000" pitchFamily="2" charset="-79"/>
                <a:ea typeface="Calibri" panose="020F0502020204030204" pitchFamily="34" charset="0"/>
                <a:cs typeface="Amatic SC" panose="00000500000000000000" pitchFamily="2" charset="-79"/>
              </a:rPr>
              <a:t>GPs, local authorities, pharmacies, multi-disciplinary teams, hospital discharge teams, allied health professionals, fire service, police, job centres, social care services, housing associations and voluntary and community associations.</a:t>
            </a:r>
            <a:r>
              <a:rPr lang="en-GB" sz="1400" b="1" dirty="0">
                <a:effectLst/>
                <a:latin typeface="Amatic SC" panose="00000500000000000000" pitchFamily="2" charset="-79"/>
                <a:ea typeface="Times New Roman" panose="02020603050405020304" pitchFamily="18" charset="0"/>
                <a:cs typeface="Amatic SC" panose="00000500000000000000" pitchFamily="2" charset="-79"/>
              </a:rPr>
              <a:t> </a:t>
            </a:r>
            <a:endParaRPr lang="en-US" sz="1400" b="1" dirty="0">
              <a:latin typeface="Amatic SC" panose="00000500000000000000" pitchFamily="2" charset="-79"/>
              <a:cs typeface="Amatic SC" panose="00000500000000000000" pitchFamily="2" charset="-79"/>
            </a:endParaRPr>
          </a:p>
        </p:txBody>
      </p:sp>
      <p:sp>
        <p:nvSpPr>
          <p:cNvPr id="20" name="Text Placeholder 19">
            <a:extLst>
              <a:ext uri="{FF2B5EF4-FFF2-40B4-BE49-F238E27FC236}">
                <a16:creationId xmlns:a16="http://schemas.microsoft.com/office/drawing/2014/main" id="{5EF96FA4-1E3F-4F4F-8784-9C41A9D5C13D}"/>
              </a:ext>
            </a:extLst>
          </p:cNvPr>
          <p:cNvSpPr>
            <a:spLocks noGrp="1"/>
          </p:cNvSpPr>
          <p:nvPr>
            <p:ph type="body" sz="quarter" idx="29"/>
          </p:nvPr>
        </p:nvSpPr>
        <p:spPr>
          <a:xfrm>
            <a:off x="1036320" y="2493877"/>
            <a:ext cx="3296735" cy="985999"/>
          </a:xfrm>
        </p:spPr>
        <p:txBody>
          <a:bodyPr/>
          <a:lstStyle/>
          <a:p>
            <a:pPr algn="ctr"/>
            <a:endParaRPr lang="en-US" sz="2800" dirty="0"/>
          </a:p>
          <a:p>
            <a:pPr algn="ctr"/>
            <a:r>
              <a:rPr lang="en-US" sz="2800" dirty="0"/>
              <a:t>Telephone Support</a:t>
            </a:r>
          </a:p>
        </p:txBody>
      </p:sp>
      <p:sp>
        <p:nvSpPr>
          <p:cNvPr id="21" name="Text Placeholder 20">
            <a:extLst>
              <a:ext uri="{FF2B5EF4-FFF2-40B4-BE49-F238E27FC236}">
                <a16:creationId xmlns:a16="http://schemas.microsoft.com/office/drawing/2014/main" id="{2C5D03A9-2A9F-C74C-B4FA-254D173F1005}"/>
              </a:ext>
            </a:extLst>
          </p:cNvPr>
          <p:cNvSpPr>
            <a:spLocks noGrp="1"/>
          </p:cNvSpPr>
          <p:nvPr>
            <p:ph type="body" sz="quarter" idx="30"/>
          </p:nvPr>
        </p:nvSpPr>
        <p:spPr>
          <a:xfrm>
            <a:off x="914401" y="3479876"/>
            <a:ext cx="3643084" cy="1143312"/>
          </a:xfrm>
        </p:spPr>
        <p:txBody>
          <a:bodyPr>
            <a:normAutofit fontScale="62500" lnSpcReduction="20000"/>
          </a:bodyPr>
          <a:lstStyle/>
          <a:p>
            <a:pPr>
              <a:lnSpc>
                <a:spcPct val="170000"/>
              </a:lnSpc>
            </a:pPr>
            <a:r>
              <a:rPr lang="en-GB" b="1" dirty="0">
                <a:solidFill>
                  <a:srgbClr val="202124"/>
                </a:solidFill>
                <a:effectLst/>
                <a:latin typeface="Amatic SC" panose="00000500000000000000" pitchFamily="2" charset="-79"/>
                <a:ea typeface="Calibri" panose="020F0502020204030204" pitchFamily="34" charset="0"/>
                <a:cs typeface="Amatic SC" panose="00000500000000000000" pitchFamily="2" charset="-79"/>
              </a:rPr>
              <a:t>Information &amp; support for  social prescribing can be provided by telephone or online, and </a:t>
            </a:r>
            <a:r>
              <a:rPr lang="en-GB" b="1" dirty="0">
                <a:effectLst/>
                <a:latin typeface="Amatic SC" panose="00000500000000000000" pitchFamily="2" charset="-79"/>
                <a:ea typeface="Times New Roman" panose="02020603050405020304" pitchFamily="18" charset="0"/>
                <a:cs typeface="Amatic SC" panose="00000500000000000000" pitchFamily="2" charset="-79"/>
              </a:rPr>
              <a:t>information materials can be found in all healthcare locations, libraries, post-offices, and community settings. </a:t>
            </a:r>
            <a:endParaRPr lang="en-GB" b="1"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a:p>
            <a:endParaRPr lang="en-US" dirty="0"/>
          </a:p>
        </p:txBody>
      </p:sp>
      <p:sp>
        <p:nvSpPr>
          <p:cNvPr id="22" name="Text Placeholder 21">
            <a:extLst>
              <a:ext uri="{FF2B5EF4-FFF2-40B4-BE49-F238E27FC236}">
                <a16:creationId xmlns:a16="http://schemas.microsoft.com/office/drawing/2014/main" id="{4B0133F0-B63B-384A-A396-9C61E412A5B8}"/>
              </a:ext>
            </a:extLst>
          </p:cNvPr>
          <p:cNvSpPr>
            <a:spLocks noGrp="1"/>
          </p:cNvSpPr>
          <p:nvPr>
            <p:ph type="body" sz="quarter" idx="31"/>
          </p:nvPr>
        </p:nvSpPr>
        <p:spPr>
          <a:xfrm>
            <a:off x="449944" y="4623187"/>
            <a:ext cx="3984712" cy="865435"/>
          </a:xfrm>
        </p:spPr>
        <p:txBody>
          <a:bodyPr/>
          <a:lstStyle/>
          <a:p>
            <a:pPr algn="ctr"/>
            <a:r>
              <a:rPr lang="en-GB" sz="2800" dirty="0">
                <a:effectLst/>
                <a:latin typeface="Amatic SC" panose="00000500000000000000" pitchFamily="2" charset="-79"/>
                <a:cs typeface="Amatic SC" panose="00000500000000000000" pitchFamily="2" charset="-79"/>
              </a:rPr>
              <a:t>Activities and appointments in the community</a:t>
            </a:r>
            <a:endParaRPr lang="en-US" sz="2800" dirty="0">
              <a:latin typeface="Amatic SC" panose="00000500000000000000" pitchFamily="2" charset="-79"/>
              <a:cs typeface="Amatic SC" panose="00000500000000000000" pitchFamily="2" charset="-79"/>
            </a:endParaRPr>
          </a:p>
        </p:txBody>
      </p:sp>
      <p:sp>
        <p:nvSpPr>
          <p:cNvPr id="23" name="Text Placeholder 22">
            <a:extLst>
              <a:ext uri="{FF2B5EF4-FFF2-40B4-BE49-F238E27FC236}">
                <a16:creationId xmlns:a16="http://schemas.microsoft.com/office/drawing/2014/main" id="{BB00BD05-29EA-ED41-8EEF-13D4C1007F61}"/>
              </a:ext>
            </a:extLst>
          </p:cNvPr>
          <p:cNvSpPr>
            <a:spLocks noGrp="1"/>
          </p:cNvSpPr>
          <p:nvPr>
            <p:ph type="body" sz="quarter" idx="32"/>
          </p:nvPr>
        </p:nvSpPr>
        <p:spPr>
          <a:xfrm>
            <a:off x="449944" y="5488622"/>
            <a:ext cx="4107541" cy="1224726"/>
          </a:xfrm>
        </p:spPr>
        <p:txBody>
          <a:bodyPr>
            <a:normAutofit fontScale="85000" lnSpcReduction="10000"/>
          </a:bodyPr>
          <a:lstStyle/>
          <a:p>
            <a:pPr>
              <a:lnSpc>
                <a:spcPct val="150000"/>
              </a:lnSpc>
              <a:spcAft>
                <a:spcPts val="800"/>
              </a:spcAft>
              <a:tabLst>
                <a:tab pos="457200" algn="l"/>
              </a:tabLst>
            </a:pPr>
            <a:r>
              <a:rPr lang="en-GB" sz="1800" b="1" dirty="0">
                <a:latin typeface="Amatic SC" panose="00000500000000000000" pitchFamily="2" charset="-79"/>
                <a:cs typeface="Amatic SC" panose="00000500000000000000" pitchFamily="2" charset="-79"/>
              </a:rPr>
              <a:t>these include-classes/ clubs/ cookery/ gardening/ chess/ IT/ creative arts/support groups/ talking therapy/workshops/ social groups/ leisure centres/libraries/cinema/coffee mornings.</a:t>
            </a:r>
            <a:endParaRPr lang="en-GB" sz="1800" b="1" dirty="0">
              <a:latin typeface="Amatic SC" panose="00000500000000000000" pitchFamily="2" charset="-79"/>
              <a:ea typeface="Calibri" panose="020F0502020204030204" pitchFamily="34" charset="0"/>
              <a:cs typeface="Amatic SC" panose="00000500000000000000" pitchFamily="2" charset="-79"/>
            </a:endParaRPr>
          </a:p>
          <a:p>
            <a:pPr lvl="0" eaLnBrk="0" fontAlgn="base" hangingPunct="0">
              <a:lnSpc>
                <a:spcPct val="150000"/>
              </a:lnSpc>
              <a:spcAft>
                <a:spcPts val="800"/>
              </a:spcAft>
              <a:tabLst>
                <a:tab pos="457200" algn="l"/>
              </a:tabLst>
            </a:pPr>
            <a:endParaRPr lang="en-GB" sz="1800" dirty="0">
              <a:effectLst/>
              <a:latin typeface="Amatic SC" panose="00000500000000000000" pitchFamily="2" charset="-79"/>
              <a:cs typeface="Amatic SC" panose="00000500000000000000" pitchFamily="2" charset="-79"/>
            </a:endParaRPr>
          </a:p>
          <a:p>
            <a:endParaRPr lang="en-US" dirty="0"/>
          </a:p>
        </p:txBody>
      </p:sp>
      <p:sp>
        <p:nvSpPr>
          <p:cNvPr id="24" name="Text Placeholder 23">
            <a:extLst>
              <a:ext uri="{FF2B5EF4-FFF2-40B4-BE49-F238E27FC236}">
                <a16:creationId xmlns:a16="http://schemas.microsoft.com/office/drawing/2014/main" id="{1FB51F87-32E0-E14B-9247-00A437B4ABED}"/>
              </a:ext>
            </a:extLst>
          </p:cNvPr>
          <p:cNvSpPr>
            <a:spLocks noGrp="1"/>
          </p:cNvSpPr>
          <p:nvPr>
            <p:ph type="body" sz="quarter" idx="33"/>
          </p:nvPr>
        </p:nvSpPr>
        <p:spPr>
          <a:xfrm>
            <a:off x="8169530" y="964179"/>
            <a:ext cx="3521725" cy="1149883"/>
          </a:xfrm>
        </p:spPr>
        <p:txBody>
          <a:bodyPr/>
          <a:lstStyle/>
          <a:p>
            <a:endParaRPr lang="en-GB" sz="1800" dirty="0">
              <a:effectLst/>
              <a:latin typeface="Calibri" panose="020F0502020204030204" pitchFamily="34" charset="0"/>
              <a:ea typeface="+mn-ea"/>
              <a:cs typeface="Calibri" panose="020F0502020204030204" pitchFamily="34" charset="0"/>
            </a:endParaRPr>
          </a:p>
          <a:p>
            <a:pPr algn="ctr"/>
            <a:r>
              <a:rPr lang="en-GB" sz="2800" dirty="0">
                <a:effectLst/>
                <a:latin typeface="Amatic SC" panose="00000500000000000000" pitchFamily="2" charset="-79"/>
                <a:cs typeface="Amatic SC" panose="00000500000000000000" pitchFamily="2" charset="-79"/>
              </a:rPr>
              <a:t>Zoom/Video calling/Virtual chat group</a:t>
            </a:r>
            <a:endParaRPr lang="en-GB" sz="2800"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p>
        </p:txBody>
      </p:sp>
      <p:sp>
        <p:nvSpPr>
          <p:cNvPr id="25" name="Text Placeholder 24">
            <a:extLst>
              <a:ext uri="{FF2B5EF4-FFF2-40B4-BE49-F238E27FC236}">
                <a16:creationId xmlns:a16="http://schemas.microsoft.com/office/drawing/2014/main" id="{2F82DC90-AAD5-5A4C-8D6B-889F45C5C156}"/>
              </a:ext>
            </a:extLst>
          </p:cNvPr>
          <p:cNvSpPr>
            <a:spLocks noGrp="1"/>
          </p:cNvSpPr>
          <p:nvPr>
            <p:ph type="body" sz="quarter" idx="34"/>
          </p:nvPr>
        </p:nvSpPr>
        <p:spPr>
          <a:xfrm>
            <a:off x="7664821" y="2133026"/>
            <a:ext cx="4527179" cy="1410851"/>
          </a:xfrm>
        </p:spPr>
        <p:txBody>
          <a:bodyPr>
            <a:normAutofit fontScale="25000" lnSpcReduction="20000"/>
          </a:bodyPr>
          <a:lstStyle/>
          <a:p>
            <a:pPr>
              <a:lnSpc>
                <a:spcPct val="170000"/>
              </a:lnSpc>
            </a:pPr>
            <a:r>
              <a:rPr lang="en-GB" sz="5600" b="1" dirty="0">
                <a:solidFill>
                  <a:srgbClr val="000000"/>
                </a:solidFill>
                <a:effectLst/>
                <a:latin typeface="Amatic SC" panose="00000500000000000000" pitchFamily="2" charset="-79"/>
                <a:ea typeface="Times New Roman" panose="02020603050405020304" pitchFamily="18" charset="0"/>
                <a:cs typeface="Amatic SC" panose="00000500000000000000" pitchFamily="2" charset="-79"/>
              </a:rPr>
              <a:t>This tailor-made, nonclinical approach gives patients more time to focus on what matters to them and prioritise their needs.</a:t>
            </a:r>
            <a:r>
              <a:rPr lang="en-GB" sz="5600" b="1" dirty="0">
                <a:solidFill>
                  <a:srgbClr val="000000"/>
                </a:solidFill>
                <a:effectLst/>
                <a:latin typeface="Amatic SC" panose="00000500000000000000" pitchFamily="2" charset="-79"/>
                <a:cs typeface="Amatic SC" panose="00000500000000000000" pitchFamily="2" charset="-79"/>
              </a:rPr>
              <a:t> Support plans can change according to the changing needs of the service-user, there are follow-ups where health care professionals liaise with the link worker</a:t>
            </a:r>
            <a:r>
              <a:rPr lang="en-GB" sz="5600" dirty="0">
                <a:solidFill>
                  <a:srgbClr val="000000"/>
                </a:solidFill>
                <a:effectLst/>
                <a:latin typeface="Amatic SC" panose="00000500000000000000" pitchFamily="2" charset="-79"/>
                <a:cs typeface="Amatic SC" panose="00000500000000000000" pitchFamily="2" charset="-79"/>
              </a:rPr>
              <a:t>, </a:t>
            </a:r>
            <a:r>
              <a:rPr lang="en-GB" sz="5600" b="1" dirty="0">
                <a:solidFill>
                  <a:srgbClr val="000000"/>
                </a:solidFill>
                <a:effectLst/>
                <a:latin typeface="Amatic SC" panose="00000500000000000000" pitchFamily="2" charset="-79"/>
                <a:cs typeface="Amatic SC" panose="00000500000000000000" pitchFamily="2" charset="-79"/>
              </a:rPr>
              <a:t>this is to the benefit of all concerned.</a:t>
            </a:r>
            <a:r>
              <a:rPr lang="en-GB" sz="5600" b="1" dirty="0">
                <a:solidFill>
                  <a:srgbClr val="000000"/>
                </a:solidFill>
                <a:effectLst/>
                <a:latin typeface="Amatic SC" panose="00000500000000000000" pitchFamily="2" charset="-79"/>
                <a:ea typeface="Times New Roman" panose="02020603050405020304" pitchFamily="18" charset="0"/>
                <a:cs typeface="Amatic SC" panose="00000500000000000000" pitchFamily="2" charset="-79"/>
              </a:rPr>
              <a:t> </a:t>
            </a:r>
            <a:endParaRPr lang="en-GB" sz="5600" b="1" dirty="0">
              <a:effectLst/>
              <a:latin typeface="Amatic SC" panose="00000500000000000000" pitchFamily="2" charset="-79"/>
              <a:ea typeface="Calibri" panose="020F0502020204030204" pitchFamily="34" charset="0"/>
              <a:cs typeface="Amatic SC" panose="00000500000000000000" pitchFamily="2" charset="-79"/>
            </a:endParaRPr>
          </a:p>
          <a:p>
            <a:endParaRPr lang="en-US" dirty="0">
              <a:latin typeface="Amatic SC" panose="00000500000000000000" pitchFamily="2" charset="-79"/>
              <a:cs typeface="Amatic SC" panose="00000500000000000000" pitchFamily="2" charset="-79"/>
            </a:endParaRPr>
          </a:p>
          <a:p>
            <a:endParaRPr lang="en-US" dirty="0"/>
          </a:p>
        </p:txBody>
      </p:sp>
      <p:sp>
        <p:nvSpPr>
          <p:cNvPr id="26" name="Text Placeholder 25">
            <a:extLst>
              <a:ext uri="{FF2B5EF4-FFF2-40B4-BE49-F238E27FC236}">
                <a16:creationId xmlns:a16="http://schemas.microsoft.com/office/drawing/2014/main" id="{1F3150CF-2069-0F4E-8229-266B594CD135}"/>
              </a:ext>
            </a:extLst>
          </p:cNvPr>
          <p:cNvSpPr>
            <a:spLocks noGrp="1"/>
          </p:cNvSpPr>
          <p:nvPr>
            <p:ph type="body" sz="quarter" idx="35"/>
          </p:nvPr>
        </p:nvSpPr>
        <p:spPr>
          <a:xfrm>
            <a:off x="8067930" y="3673218"/>
            <a:ext cx="3623325" cy="790789"/>
          </a:xfrm>
        </p:spPr>
        <p:txBody>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a:t>Home visits/cafes/walking /shopping</a:t>
            </a:r>
          </a:p>
        </p:txBody>
      </p:sp>
      <p:sp>
        <p:nvSpPr>
          <p:cNvPr id="27" name="Text Placeholder 26">
            <a:extLst>
              <a:ext uri="{FF2B5EF4-FFF2-40B4-BE49-F238E27FC236}">
                <a16:creationId xmlns:a16="http://schemas.microsoft.com/office/drawing/2014/main" id="{E55CFF9F-AD12-F245-A92C-118B7E22848E}"/>
              </a:ext>
            </a:extLst>
          </p:cNvPr>
          <p:cNvSpPr>
            <a:spLocks noGrp="1"/>
          </p:cNvSpPr>
          <p:nvPr>
            <p:ph type="body" sz="quarter" idx="36"/>
          </p:nvPr>
        </p:nvSpPr>
        <p:spPr>
          <a:xfrm>
            <a:off x="8118732" y="4467400"/>
            <a:ext cx="3521724" cy="1826720"/>
          </a:xfrm>
        </p:spPr>
        <p:txBody>
          <a:bodyPr>
            <a:normAutofit fontScale="25000" lnSpcReduction="20000"/>
          </a:bodyPr>
          <a:lstStyle/>
          <a:p>
            <a:endParaRPr lang="en-US" dirty="0"/>
          </a:p>
          <a:p>
            <a:pPr>
              <a:lnSpc>
                <a:spcPct val="170000"/>
              </a:lnSpc>
            </a:pPr>
            <a:r>
              <a:rPr lang="en-GB" sz="5600" b="1" dirty="0">
                <a:effectLst/>
                <a:latin typeface="Amatic SC" panose="00000500000000000000" pitchFamily="2" charset="-79"/>
                <a:cs typeface="Amatic SC" panose="00000500000000000000" pitchFamily="2" charset="-79"/>
              </a:rPr>
              <a:t>The advantage </a:t>
            </a:r>
            <a:r>
              <a:rPr lang="en-GB" sz="5600" b="1" dirty="0">
                <a:effectLst/>
                <a:latin typeface="Amatic SC" panose="00000500000000000000" pitchFamily="2" charset="-79"/>
                <a:ea typeface="Times New Roman" panose="02020603050405020304" pitchFamily="18" charset="0"/>
                <a:cs typeface="Amatic SC" panose="00000500000000000000" pitchFamily="2" charset="-79"/>
              </a:rPr>
              <a:t>of meeting in non- clinical settings is that the link worker can give the patient time, focus and empathy, so that they can feel heard and understood, working collaboratively in shared decision making, support planning and personalised care. </a:t>
            </a:r>
            <a:endParaRPr lang="en-US" sz="5600" b="1" dirty="0">
              <a:latin typeface="Amatic SC" panose="00000500000000000000" pitchFamily="2" charset="-79"/>
              <a:cs typeface="Amatic SC" panose="00000500000000000000" pitchFamily="2" charset="-79"/>
            </a:endParaRPr>
          </a:p>
        </p:txBody>
      </p:sp>
      <p:sp>
        <p:nvSpPr>
          <p:cNvPr id="28" name="Text Placeholder 27">
            <a:extLst>
              <a:ext uri="{FF2B5EF4-FFF2-40B4-BE49-F238E27FC236}">
                <a16:creationId xmlns:a16="http://schemas.microsoft.com/office/drawing/2014/main" id="{EA394B44-EE20-3C4D-B38A-9F5F1AB9132D}"/>
              </a:ext>
            </a:extLst>
          </p:cNvPr>
          <p:cNvSpPr>
            <a:spLocks noGrp="1"/>
          </p:cNvSpPr>
          <p:nvPr>
            <p:ph type="body" sz="quarter" idx="37"/>
          </p:nvPr>
        </p:nvSpPr>
        <p:spPr>
          <a:xfrm>
            <a:off x="5696092" y="1244111"/>
            <a:ext cx="830122" cy="684000"/>
          </a:xfrm>
        </p:spPr>
        <p:txBody>
          <a:bodyPr/>
          <a:lstStyle/>
          <a:p>
            <a:r>
              <a:rPr lang="en-US" dirty="0"/>
              <a:t>01</a:t>
            </a:r>
          </a:p>
        </p:txBody>
      </p:sp>
      <p:sp>
        <p:nvSpPr>
          <p:cNvPr id="29" name="Text Placeholder 28">
            <a:extLst>
              <a:ext uri="{FF2B5EF4-FFF2-40B4-BE49-F238E27FC236}">
                <a16:creationId xmlns:a16="http://schemas.microsoft.com/office/drawing/2014/main" id="{244B0A68-F7DE-0E44-9DBC-09AA522E0260}"/>
              </a:ext>
            </a:extLst>
          </p:cNvPr>
          <p:cNvSpPr>
            <a:spLocks noGrp="1"/>
          </p:cNvSpPr>
          <p:nvPr>
            <p:ph type="body" sz="quarter" idx="38"/>
          </p:nvPr>
        </p:nvSpPr>
        <p:spPr/>
        <p:txBody>
          <a:bodyPr/>
          <a:lstStyle/>
          <a:p>
            <a:r>
              <a:rPr lang="en-US" dirty="0"/>
              <a:t>02</a:t>
            </a:r>
          </a:p>
        </p:txBody>
      </p:sp>
      <p:sp>
        <p:nvSpPr>
          <p:cNvPr id="30" name="Text Placeholder 29">
            <a:extLst>
              <a:ext uri="{FF2B5EF4-FFF2-40B4-BE49-F238E27FC236}">
                <a16:creationId xmlns:a16="http://schemas.microsoft.com/office/drawing/2014/main" id="{CC9D813C-A1B4-9D4D-A47C-DD4F402477FD}"/>
              </a:ext>
            </a:extLst>
          </p:cNvPr>
          <p:cNvSpPr>
            <a:spLocks noGrp="1"/>
          </p:cNvSpPr>
          <p:nvPr>
            <p:ph type="body" sz="quarter" idx="39"/>
          </p:nvPr>
        </p:nvSpPr>
        <p:spPr/>
        <p:txBody>
          <a:bodyPr/>
          <a:lstStyle/>
          <a:p>
            <a:r>
              <a:rPr lang="en-US" dirty="0"/>
              <a:t>03</a:t>
            </a:r>
          </a:p>
        </p:txBody>
      </p:sp>
      <p:sp>
        <p:nvSpPr>
          <p:cNvPr id="31" name="Text Placeholder 30">
            <a:extLst>
              <a:ext uri="{FF2B5EF4-FFF2-40B4-BE49-F238E27FC236}">
                <a16:creationId xmlns:a16="http://schemas.microsoft.com/office/drawing/2014/main" id="{9B77F041-314B-D44C-BFE0-BA5E7BD0B9AB}"/>
              </a:ext>
            </a:extLst>
          </p:cNvPr>
          <p:cNvSpPr>
            <a:spLocks noGrp="1"/>
          </p:cNvSpPr>
          <p:nvPr>
            <p:ph type="body" sz="quarter" idx="40"/>
          </p:nvPr>
        </p:nvSpPr>
        <p:spPr/>
        <p:txBody>
          <a:bodyPr/>
          <a:lstStyle/>
          <a:p>
            <a:r>
              <a:rPr lang="en-US" dirty="0"/>
              <a:t>04</a:t>
            </a:r>
          </a:p>
        </p:txBody>
      </p:sp>
      <p:sp>
        <p:nvSpPr>
          <p:cNvPr id="32" name="Text Placeholder 31">
            <a:extLst>
              <a:ext uri="{FF2B5EF4-FFF2-40B4-BE49-F238E27FC236}">
                <a16:creationId xmlns:a16="http://schemas.microsoft.com/office/drawing/2014/main" id="{636AB715-2C4A-A248-A19E-E8CE46E335FD}"/>
              </a:ext>
            </a:extLst>
          </p:cNvPr>
          <p:cNvSpPr>
            <a:spLocks noGrp="1"/>
          </p:cNvSpPr>
          <p:nvPr>
            <p:ph type="body" sz="quarter" idx="41"/>
          </p:nvPr>
        </p:nvSpPr>
        <p:spPr/>
        <p:txBody>
          <a:bodyPr/>
          <a:lstStyle/>
          <a:p>
            <a:r>
              <a:rPr lang="en-US" dirty="0"/>
              <a:t>05</a:t>
            </a:r>
          </a:p>
        </p:txBody>
      </p:sp>
      <p:sp>
        <p:nvSpPr>
          <p:cNvPr id="2" name="TextBox 1">
            <a:extLst>
              <a:ext uri="{FF2B5EF4-FFF2-40B4-BE49-F238E27FC236}">
                <a16:creationId xmlns:a16="http://schemas.microsoft.com/office/drawing/2014/main" id="{9F0BE807-ABC0-4DAD-B24D-5B19E4C20ACD}"/>
              </a:ext>
            </a:extLst>
          </p:cNvPr>
          <p:cNvSpPr txBox="1"/>
          <p:nvPr/>
        </p:nvSpPr>
        <p:spPr>
          <a:xfrm>
            <a:off x="-167640" y="81427"/>
            <a:ext cx="12359640" cy="492443"/>
          </a:xfrm>
          <a:prstGeom prst="rect">
            <a:avLst/>
          </a:prstGeom>
          <a:noFill/>
        </p:spPr>
        <p:txBody>
          <a:bodyPr wrap="square" rtlCol="0">
            <a:spAutoFit/>
          </a:bodyPr>
          <a:lstStyle/>
          <a:p>
            <a:pPr algn="ctr"/>
            <a:r>
              <a:rPr lang="en-GB" sz="2600" b="1" dirty="0">
                <a:effectLst/>
                <a:latin typeface="Amatic SC" panose="00000500000000000000" pitchFamily="2" charset="-79"/>
                <a:cs typeface="Amatic SC" panose="00000500000000000000" pitchFamily="2" charset="-79"/>
              </a:rPr>
              <a:t>The link worker is the critical dimension in providing open communication, befriending and  signposting. </a:t>
            </a:r>
            <a:endParaRPr lang="en-GB" sz="2600" b="1" dirty="0">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28073864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481301" y="518161"/>
            <a:ext cx="10512420" cy="811530"/>
          </a:xfrm>
        </p:spPr>
        <p:txBody>
          <a:bodyPr/>
          <a:lstStyle/>
          <a:p>
            <a:pPr algn="ctr"/>
            <a:r>
              <a:rPr lang="en-US" dirty="0"/>
              <a:t>Results have been encouraging            </a:t>
            </a:r>
            <a:r>
              <a:rPr lang="en-US" sz="2400" dirty="0"/>
              <a:t>[KLO4]</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853440"/>
            <a:ext cx="10695744" cy="5486399"/>
          </a:xfrm>
        </p:spPr>
        <p:txBody>
          <a:bodyPr numCol="2">
            <a:normAutofit fontScale="25000" lnSpcReduction="20000"/>
          </a:bodyPr>
          <a:lstStyle/>
          <a:p>
            <a:pPr>
              <a:lnSpc>
                <a:spcPct val="17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Overall the feedback on social prescribing has been positive</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  </a:t>
            </a:r>
            <a:r>
              <a:rPr lang="en-GB" sz="5600" dirty="0">
                <a:solidFill>
                  <a:schemeClr val="tx1">
                    <a:lumMod val="50000"/>
                  </a:schemeClr>
                </a:solidFill>
                <a:latin typeface="Josefin Sans" pitchFamily="2" charset="0"/>
                <a:ea typeface="Times New Roman" panose="02020603050405020304" pitchFamily="18" charset="0"/>
                <a:cs typeface="Calibri" panose="020F0502020204030204" pitchFamily="34" charset="0"/>
              </a:rPr>
              <a:t>T</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he aim to support long-term behavioural change and better self-care</a:t>
            </a:r>
            <a:r>
              <a:rPr lang="en-GB" sz="5600" dirty="0">
                <a:solidFill>
                  <a:schemeClr val="tx1">
                    <a:lumMod val="50000"/>
                  </a:schemeClr>
                </a:solidFill>
                <a:latin typeface="Josefin Sans" pitchFamily="2" charset="0"/>
                <a:ea typeface="Times New Roman" panose="02020603050405020304" pitchFamily="18" charset="0"/>
                <a:cs typeface="Calibri" panose="020F0502020204030204" pitchFamily="34" charset="0"/>
              </a:rPr>
              <a:t> have has had promising </a:t>
            </a:r>
            <a:r>
              <a:rPr lang="en-GB" sz="5600" dirty="0">
                <a:solidFill>
                  <a:schemeClr val="tx1">
                    <a:lumMod val="50000"/>
                  </a:schemeClr>
                </a:solidFill>
                <a:effectLst/>
                <a:latin typeface="Josefin Sans" pitchFamily="2" charset="0"/>
                <a:ea typeface="Times New Roman" panose="02020603050405020304" pitchFamily="18" charset="0"/>
                <a:cs typeface="Calibri" panose="020F0502020204030204" pitchFamily="34" charset="0"/>
              </a:rPr>
              <a:t>results. </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Research has shown a significant improvement in service-user’s quality of life and general wellbeing and allows patients to take greater control over their lives. </a:t>
            </a:r>
          </a:p>
          <a:p>
            <a:pPr>
              <a:lnSpc>
                <a:spcPct val="170000"/>
              </a:lnSpc>
              <a:spcAft>
                <a:spcPts val="600"/>
              </a:spcAft>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Furthermore, there is a reported decrease in levels of depression, anxiety, and loneliness among those who engaged in the process, as you will see from the previous slide the role of the link worker is critical. It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also addresses</a:t>
            </a: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 wider implications as it contributes towards overcoming social inequalities by addressing mental, psychosocial, and socioeconomic issues. Encouraging findings have revealed a reduction in healthcare costs, with the added benefit of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easing the growing pressure on general practice clinics, A&amp;E attendances and in secondary care referrals. </a:t>
            </a: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70000"/>
              </a:lnSpc>
              <a:spcAft>
                <a:spcPts val="600"/>
              </a:spcAft>
            </a:pPr>
            <a:r>
              <a:rPr lang="en-GB" sz="5600" dirty="0">
                <a:solidFill>
                  <a:srgbClr val="000000"/>
                </a:solidFill>
                <a:latin typeface="Josefin Sans" pitchFamily="2" charset="0"/>
                <a:ea typeface="Times New Roman" panose="02020603050405020304" pitchFamily="18" charset="0"/>
                <a:cs typeface="Calibri" panose="020F0502020204030204" pitchFamily="34" charset="0"/>
              </a:rPr>
              <a:t>These are very quite inspiring developments considering the current times and how the Covid 19 pandemic has impacted the Health Service. </a:t>
            </a:r>
            <a:r>
              <a:rPr lang="en-GB" sz="5600" dirty="0">
                <a:solidFill>
                  <a:srgbClr val="202124"/>
                </a:solidFill>
                <a:latin typeface="Josefin Sans" pitchFamily="2" charset="0"/>
                <a:ea typeface="Calibri" panose="020F0502020204030204" pitchFamily="34" charset="0"/>
                <a:cs typeface="Calibri" panose="020F0502020204030204" pitchFamily="34" charset="0"/>
              </a:rPr>
              <a:t>Information is available online, and </a:t>
            </a:r>
            <a:r>
              <a:rPr lang="en-GB" sz="5600" dirty="0">
                <a:solidFill>
                  <a:srgbClr val="000000"/>
                </a:solidFill>
                <a:latin typeface="Josefin Sans" pitchFamily="2" charset="0"/>
                <a:ea typeface="Times New Roman" panose="02020603050405020304" pitchFamily="18" charset="0"/>
                <a:cs typeface="Calibri" panose="020F0502020204030204" pitchFamily="34" charset="0"/>
              </a:rPr>
              <a:t>there are many information leaflets in all healthcare locations, libraries, post-offices, and community settings. </a:t>
            </a:r>
            <a:endParaRPr lang="en-GB" sz="56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endParaRPr lang="en-GB" sz="5600" dirty="0">
              <a:solidFill>
                <a:srgbClr val="000000"/>
              </a:solidFill>
              <a:effectLst/>
              <a:latin typeface="Josefin Sans" pitchFamily="2" charset="0"/>
              <a:ea typeface="Times New Roman" panose="02020603050405020304" pitchFamily="18" charset="0"/>
              <a:cs typeface="Calibri" panose="020F0502020204030204" pitchFamily="34" charset="0"/>
            </a:endParaRPr>
          </a:p>
          <a:p>
            <a:pPr>
              <a:lnSpc>
                <a:spcPct val="160000"/>
              </a:lnSpc>
              <a:spcAft>
                <a:spcPts val="600"/>
              </a:spcAft>
            </a:pPr>
            <a:r>
              <a:rPr lang="en-GB" sz="5600" dirty="0">
                <a:effectLst/>
                <a:latin typeface="Josefin Sans" pitchFamily="2" charset="0"/>
                <a:ea typeface="Times New Roman" panose="02020603050405020304" pitchFamily="18" charset="0"/>
                <a:cs typeface="Calibri" panose="020F0502020204030204" pitchFamily="34" charset="0"/>
              </a:rPr>
              <a:t> </a:t>
            </a:r>
            <a:endParaRPr lang="en-GB" sz="56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60000"/>
              </a:lnSpc>
              <a:spcBef>
                <a:spcPts val="575"/>
              </a:spcBef>
              <a:spcAft>
                <a:spcPts val="800"/>
              </a:spcAft>
            </a:pPr>
            <a:r>
              <a:rPr lang="en-GB" sz="1500" dirty="0">
                <a:effectLst/>
                <a:latin typeface="Calibri" panose="020F0502020204030204" pitchFamily="34" charset="0"/>
                <a:ea typeface="+mn-ea"/>
                <a:cs typeface="Calibri" panose="020F0502020204030204" pitchFamily="34" charset="0"/>
              </a:rPr>
              <a:t> </a:t>
            </a:r>
            <a:endParaRPr lang="en-GB" sz="1500" dirty="0">
              <a:effectLst/>
              <a:latin typeface="Josefin Sans" pitchFamily="2" charset="0"/>
              <a:ea typeface="Calibri" panose="020F0502020204030204" pitchFamily="34" charset="0"/>
              <a:cs typeface="Times New Roman" panose="02020603050405020304" pitchFamily="18" charset="0"/>
            </a:endParaRPr>
          </a:p>
          <a:p>
            <a:pPr>
              <a:lnSpc>
                <a:spcPct val="160000"/>
              </a:lnSpc>
              <a:spcAft>
                <a:spcPts val="800"/>
              </a:spcAft>
            </a:pPr>
            <a:endParaRPr lang="en-GB" sz="15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5562E6AB-6878-C6E2-F3D7-5B12ED9F7D4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251407" y="3802380"/>
            <a:ext cx="2643994" cy="2033323"/>
          </a:xfrm>
          <a:prstGeom prst="rect">
            <a:avLst/>
          </a:prstGeom>
          <a:noFill/>
          <a:ln>
            <a:noFill/>
          </a:ln>
        </p:spPr>
      </p:pic>
    </p:spTree>
    <p:extLst>
      <p:ext uri="{BB962C8B-B14F-4D97-AF65-F5344CB8AC3E}">
        <p14:creationId xmlns:p14="http://schemas.microsoft.com/office/powerpoint/2010/main" val="983431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A05986-0CC9-D546-9895-1F8315B1140B}"/>
              </a:ext>
            </a:extLst>
          </p:cNvPr>
          <p:cNvSpPr>
            <a:spLocks noGrp="1"/>
          </p:cNvSpPr>
          <p:nvPr>
            <p:ph type="body" sz="quarter" idx="22"/>
          </p:nvPr>
        </p:nvSpPr>
        <p:spPr>
          <a:xfrm>
            <a:off x="1662545" y="1020719"/>
            <a:ext cx="3063423" cy="684000"/>
          </a:xfrm>
        </p:spPr>
        <p:txBody>
          <a:bodyPr/>
          <a:lstStyle/>
          <a:p>
            <a:r>
              <a:rPr lang="en-US" dirty="0"/>
              <a:t>Physical Health status</a:t>
            </a:r>
          </a:p>
        </p:txBody>
      </p:sp>
      <p:sp>
        <p:nvSpPr>
          <p:cNvPr id="4" name="Text Placeholder 3">
            <a:extLst>
              <a:ext uri="{FF2B5EF4-FFF2-40B4-BE49-F238E27FC236}">
                <a16:creationId xmlns:a16="http://schemas.microsoft.com/office/drawing/2014/main" id="{455E395E-7122-D04B-98F7-52FD0CAE5BA1}"/>
              </a:ext>
            </a:extLst>
          </p:cNvPr>
          <p:cNvSpPr>
            <a:spLocks noGrp="1"/>
          </p:cNvSpPr>
          <p:nvPr>
            <p:ph type="body" sz="quarter" idx="28"/>
          </p:nvPr>
        </p:nvSpPr>
        <p:spPr>
          <a:xfrm>
            <a:off x="1755554" y="1725413"/>
            <a:ext cx="2787535" cy="1130857"/>
          </a:xfrm>
        </p:spPr>
        <p:txBody>
          <a:bodyPr>
            <a:normAutofit fontScale="25000" lnSpcReduction="20000"/>
          </a:bodyPr>
          <a:lstStyle/>
          <a:p>
            <a:pPr algn="ctr">
              <a:lnSpc>
                <a:spcPct val="160000"/>
              </a:lnSpc>
            </a:pPr>
            <a:r>
              <a:rPr lang="en-GB" sz="5600" dirty="0">
                <a:effectLst/>
                <a:latin typeface="Josefin Sans" pitchFamily="2" charset="0"/>
                <a:ea typeface="Calibri" panose="020F0502020204030204" pitchFamily="34" charset="0"/>
                <a:cs typeface="Calibri" panose="020F0502020204030204" pitchFamily="34" charset="0"/>
              </a:rPr>
              <a:t>Is overweight, eats unhealthily and rarely takes exercise.</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6941CCEA-3856-1D43-AC06-F1FC41A024E3}"/>
              </a:ext>
            </a:extLst>
          </p:cNvPr>
          <p:cNvSpPr>
            <a:spLocks noGrp="1"/>
          </p:cNvSpPr>
          <p:nvPr>
            <p:ph type="body" sz="quarter" idx="37"/>
          </p:nvPr>
        </p:nvSpPr>
        <p:spPr/>
        <p:txBody>
          <a:bodyPr/>
          <a:lstStyle/>
          <a:p>
            <a:r>
              <a:rPr lang="en-US" dirty="0"/>
              <a:t>02</a:t>
            </a:r>
          </a:p>
        </p:txBody>
      </p:sp>
      <p:sp>
        <p:nvSpPr>
          <p:cNvPr id="6" name="Text Placeholder 5">
            <a:extLst>
              <a:ext uri="{FF2B5EF4-FFF2-40B4-BE49-F238E27FC236}">
                <a16:creationId xmlns:a16="http://schemas.microsoft.com/office/drawing/2014/main" id="{46D9958F-12D1-5848-A243-D6363ACA7B74}"/>
              </a:ext>
            </a:extLst>
          </p:cNvPr>
          <p:cNvSpPr>
            <a:spLocks noGrp="1"/>
          </p:cNvSpPr>
          <p:nvPr>
            <p:ph type="body" sz="quarter" idx="38"/>
          </p:nvPr>
        </p:nvSpPr>
        <p:spPr/>
        <p:txBody>
          <a:bodyPr/>
          <a:lstStyle/>
          <a:p>
            <a:r>
              <a:rPr lang="en-US" dirty="0"/>
              <a:t>01</a:t>
            </a:r>
          </a:p>
        </p:txBody>
      </p:sp>
      <p:sp>
        <p:nvSpPr>
          <p:cNvPr id="29" name="Text Placeholder 28">
            <a:extLst>
              <a:ext uri="{FF2B5EF4-FFF2-40B4-BE49-F238E27FC236}">
                <a16:creationId xmlns:a16="http://schemas.microsoft.com/office/drawing/2014/main" id="{F6EC120C-0783-C546-9CA6-2394111981DC}"/>
              </a:ext>
            </a:extLst>
          </p:cNvPr>
          <p:cNvSpPr>
            <a:spLocks noGrp="1"/>
          </p:cNvSpPr>
          <p:nvPr>
            <p:ph type="body" sz="quarter" idx="39"/>
          </p:nvPr>
        </p:nvSpPr>
        <p:spPr/>
        <p:txBody>
          <a:bodyPr/>
          <a:lstStyle/>
          <a:p>
            <a:r>
              <a:rPr lang="en-US" dirty="0"/>
              <a:t>03</a:t>
            </a:r>
          </a:p>
        </p:txBody>
      </p:sp>
      <p:sp>
        <p:nvSpPr>
          <p:cNvPr id="30" name="Text Placeholder 29">
            <a:extLst>
              <a:ext uri="{FF2B5EF4-FFF2-40B4-BE49-F238E27FC236}">
                <a16:creationId xmlns:a16="http://schemas.microsoft.com/office/drawing/2014/main" id="{9FAC6DDD-C89C-7543-80DE-E508CE67B7B1}"/>
              </a:ext>
            </a:extLst>
          </p:cNvPr>
          <p:cNvSpPr>
            <a:spLocks noGrp="1"/>
          </p:cNvSpPr>
          <p:nvPr>
            <p:ph type="body" sz="quarter" idx="40"/>
          </p:nvPr>
        </p:nvSpPr>
        <p:spPr/>
        <p:txBody>
          <a:bodyPr/>
          <a:lstStyle/>
          <a:p>
            <a:r>
              <a:rPr lang="en-US" dirty="0"/>
              <a:t>04</a:t>
            </a:r>
          </a:p>
        </p:txBody>
      </p:sp>
      <p:sp>
        <p:nvSpPr>
          <p:cNvPr id="31" name="Text Placeholder 30">
            <a:extLst>
              <a:ext uri="{FF2B5EF4-FFF2-40B4-BE49-F238E27FC236}">
                <a16:creationId xmlns:a16="http://schemas.microsoft.com/office/drawing/2014/main" id="{9F205796-CA87-794A-9F4E-ADC96E91A7B9}"/>
              </a:ext>
            </a:extLst>
          </p:cNvPr>
          <p:cNvSpPr>
            <a:spLocks noGrp="1"/>
          </p:cNvSpPr>
          <p:nvPr>
            <p:ph type="body" sz="quarter" idx="41"/>
          </p:nvPr>
        </p:nvSpPr>
        <p:spPr/>
        <p:txBody>
          <a:bodyPr/>
          <a:lstStyle/>
          <a:p>
            <a:pPr algn="ctr"/>
            <a:r>
              <a:rPr lang="en-US" dirty="0"/>
              <a:t>Home life</a:t>
            </a:r>
          </a:p>
        </p:txBody>
      </p:sp>
      <p:sp>
        <p:nvSpPr>
          <p:cNvPr id="32" name="Text Placeholder 31">
            <a:extLst>
              <a:ext uri="{FF2B5EF4-FFF2-40B4-BE49-F238E27FC236}">
                <a16:creationId xmlns:a16="http://schemas.microsoft.com/office/drawing/2014/main" id="{8A713028-EF8B-2C4C-8E02-3F00D09F8E26}"/>
              </a:ext>
            </a:extLst>
          </p:cNvPr>
          <p:cNvSpPr>
            <a:spLocks noGrp="1"/>
          </p:cNvSpPr>
          <p:nvPr>
            <p:ph type="body" sz="quarter" idx="42"/>
          </p:nvPr>
        </p:nvSpPr>
        <p:spPr>
          <a:xfrm>
            <a:off x="922936" y="3457108"/>
            <a:ext cx="2507737" cy="1652773"/>
          </a:xfrm>
        </p:spPr>
        <p:txBody>
          <a:bodyPr>
            <a:normAutofit fontScale="85000" lnSpcReduction="10000"/>
          </a:bodyPr>
          <a:lstStyle/>
          <a:p>
            <a:pPr algn="ctr">
              <a:lnSpc>
                <a:spcPct val="150000"/>
              </a:lnSpc>
            </a:pPr>
            <a:r>
              <a:rPr lang="en-US" sz="1500" dirty="0"/>
              <a:t>Lives with partner, but relationship strained.  Josephine is unemployed due to ill health and reliant on benefits, but her partner works</a:t>
            </a:r>
            <a:r>
              <a:rPr lang="en-US" sz="1400" dirty="0"/>
              <a:t>.</a:t>
            </a:r>
          </a:p>
          <a:p>
            <a:endParaRPr lang="en-US" dirty="0"/>
          </a:p>
        </p:txBody>
      </p:sp>
      <p:sp>
        <p:nvSpPr>
          <p:cNvPr id="33" name="Text Placeholder 32">
            <a:extLst>
              <a:ext uri="{FF2B5EF4-FFF2-40B4-BE49-F238E27FC236}">
                <a16:creationId xmlns:a16="http://schemas.microsoft.com/office/drawing/2014/main" id="{6B476D1F-AFDC-4D41-90F5-D342BC32FB3B}"/>
              </a:ext>
            </a:extLst>
          </p:cNvPr>
          <p:cNvSpPr>
            <a:spLocks noGrp="1"/>
          </p:cNvSpPr>
          <p:nvPr>
            <p:ph type="body" sz="quarter" idx="43"/>
          </p:nvPr>
        </p:nvSpPr>
        <p:spPr>
          <a:xfrm>
            <a:off x="8550532" y="3428999"/>
            <a:ext cx="2507737" cy="726175"/>
          </a:xfrm>
        </p:spPr>
        <p:txBody>
          <a:bodyPr/>
          <a:lstStyle/>
          <a:p>
            <a:r>
              <a:rPr lang="en-US" dirty="0"/>
              <a:t>Current Status</a:t>
            </a:r>
          </a:p>
        </p:txBody>
      </p:sp>
      <p:sp>
        <p:nvSpPr>
          <p:cNvPr id="34" name="Text Placeholder 33">
            <a:extLst>
              <a:ext uri="{FF2B5EF4-FFF2-40B4-BE49-F238E27FC236}">
                <a16:creationId xmlns:a16="http://schemas.microsoft.com/office/drawing/2014/main" id="{62BBD398-A9C6-1B4E-838B-A565E08F879F}"/>
              </a:ext>
            </a:extLst>
          </p:cNvPr>
          <p:cNvSpPr>
            <a:spLocks noGrp="1"/>
          </p:cNvSpPr>
          <p:nvPr>
            <p:ph type="body" sz="quarter" idx="44"/>
          </p:nvPr>
        </p:nvSpPr>
        <p:spPr>
          <a:xfrm>
            <a:off x="8550532" y="3915707"/>
            <a:ext cx="2507737" cy="1301752"/>
          </a:xfrm>
        </p:spPr>
        <p:txBody>
          <a:bodyPr>
            <a:normAutofit fontScale="25000" lnSpcReduction="20000"/>
          </a:bodyPr>
          <a:lstStyle/>
          <a:p>
            <a:endParaRPr lang="en-US" dirty="0"/>
          </a:p>
          <a:p>
            <a:pPr algn="ctr">
              <a:lnSpc>
                <a:spcPct val="170000"/>
              </a:lnSpc>
            </a:pPr>
            <a:r>
              <a:rPr lang="en-GB" sz="5600" dirty="0">
                <a:effectLst/>
                <a:latin typeface="Josefin Sans" pitchFamily="2" charset="0"/>
                <a:ea typeface="Calibri" panose="020F0502020204030204" pitchFamily="34" charset="0"/>
                <a:cs typeface="Calibri" panose="020F0502020204030204" pitchFamily="34" charset="0"/>
              </a:rPr>
              <a:t>Experiencing anxiety due to conflict with wider family circle and with her partner.</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35" name="Text Placeholder 34">
            <a:extLst>
              <a:ext uri="{FF2B5EF4-FFF2-40B4-BE49-F238E27FC236}">
                <a16:creationId xmlns:a16="http://schemas.microsoft.com/office/drawing/2014/main" id="{A98FA5C3-E157-E349-9B82-4EF0455D1121}"/>
              </a:ext>
            </a:extLst>
          </p:cNvPr>
          <p:cNvSpPr>
            <a:spLocks noGrp="1"/>
          </p:cNvSpPr>
          <p:nvPr>
            <p:ph type="body" sz="quarter" idx="45"/>
          </p:nvPr>
        </p:nvSpPr>
        <p:spPr>
          <a:xfrm>
            <a:off x="7715412" y="873723"/>
            <a:ext cx="3063423" cy="684000"/>
          </a:xfrm>
        </p:spPr>
        <p:txBody>
          <a:bodyPr/>
          <a:lstStyle/>
          <a:p>
            <a:pPr algn="ctr"/>
            <a:r>
              <a:rPr lang="en-US" dirty="0"/>
              <a:t>Mental Health Status</a:t>
            </a:r>
          </a:p>
        </p:txBody>
      </p:sp>
      <p:sp>
        <p:nvSpPr>
          <p:cNvPr id="36" name="Text Placeholder 35">
            <a:extLst>
              <a:ext uri="{FF2B5EF4-FFF2-40B4-BE49-F238E27FC236}">
                <a16:creationId xmlns:a16="http://schemas.microsoft.com/office/drawing/2014/main" id="{E0766B33-F66B-4544-ACF2-F7B249054F93}"/>
              </a:ext>
            </a:extLst>
          </p:cNvPr>
          <p:cNvSpPr>
            <a:spLocks noGrp="1"/>
          </p:cNvSpPr>
          <p:nvPr>
            <p:ph type="body" sz="quarter" idx="46"/>
          </p:nvPr>
        </p:nvSpPr>
        <p:spPr>
          <a:xfrm>
            <a:off x="7840781" y="1474560"/>
            <a:ext cx="3217488" cy="1600853"/>
          </a:xfrm>
        </p:spPr>
        <p:txBody>
          <a:bodyPr>
            <a:normAutofit fontScale="25000" lnSpcReduction="20000"/>
          </a:bodyPr>
          <a:lstStyle/>
          <a:p>
            <a:pPr lvl="0" algn="ctr" hangingPunct="0">
              <a:lnSpc>
                <a:spcPct val="170000"/>
              </a:lnSpc>
              <a:spcAft>
                <a:spcPts val="800"/>
              </a:spcAft>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Regularly attends GP surgery with mental health issues, headaches, and stomach issues. She is taking quite heavy medication for anxiety and</a:t>
            </a:r>
            <a:r>
              <a:rPr lang="en-GB" sz="5600" dirty="0">
                <a:effectLst/>
                <a:latin typeface="Josefin Sans" pitchFamily="2" charset="0"/>
                <a:ea typeface="Calibri" panose="020F0502020204030204" pitchFamily="34" charset="0"/>
              </a:rPr>
              <a:t> feeling very low due to her mental and physical health</a:t>
            </a:r>
            <a:endParaRPr lang="en-US" sz="5600" dirty="0">
              <a:latin typeface="Josefin Sans" pitchFamily="2" charset="0"/>
            </a:endParaRPr>
          </a:p>
          <a:p>
            <a:endParaRPr lang="en-US" dirty="0"/>
          </a:p>
        </p:txBody>
      </p:sp>
      <p:sp>
        <p:nvSpPr>
          <p:cNvPr id="2" name="TextBox 1">
            <a:extLst>
              <a:ext uri="{FF2B5EF4-FFF2-40B4-BE49-F238E27FC236}">
                <a16:creationId xmlns:a16="http://schemas.microsoft.com/office/drawing/2014/main" id="{CEE6399A-E6C4-4668-948C-4A4E9EC83ED3}"/>
              </a:ext>
            </a:extLst>
          </p:cNvPr>
          <p:cNvSpPr txBox="1"/>
          <p:nvPr/>
        </p:nvSpPr>
        <p:spPr>
          <a:xfrm>
            <a:off x="688109" y="41288"/>
            <a:ext cx="9116291" cy="830997"/>
          </a:xfrm>
          <a:prstGeom prst="rect">
            <a:avLst/>
          </a:prstGeom>
          <a:noFill/>
        </p:spPr>
        <p:txBody>
          <a:bodyPr wrap="square" rtlCol="0">
            <a:spAutoFit/>
          </a:bodyPr>
          <a:lstStyle/>
          <a:p>
            <a:pPr algn="ctr"/>
            <a:r>
              <a:rPr lang="en-GB" sz="4800" dirty="0">
                <a:latin typeface="Amatic SC" panose="00000500000000000000" pitchFamily="2" charset="-79"/>
                <a:cs typeface="Amatic SC" panose="00000500000000000000" pitchFamily="2" charset="-79"/>
              </a:rPr>
              <a:t>            Case Study: Meet Josephine -56 years old</a:t>
            </a:r>
          </a:p>
        </p:txBody>
      </p:sp>
    </p:spTree>
    <p:extLst>
      <p:ext uri="{BB962C8B-B14F-4D97-AF65-F5344CB8AC3E}">
        <p14:creationId xmlns:p14="http://schemas.microsoft.com/office/powerpoint/2010/main" val="283087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0" y="1078173"/>
            <a:ext cx="11145909" cy="5411336"/>
          </a:xfrm>
        </p:spPr>
        <p:txBody>
          <a:bodyPr numCol="3">
            <a:normAutofit fontScale="25000" lnSpcReduction="20000"/>
          </a:bodyPr>
          <a:lstStyle/>
          <a:p>
            <a:pPr>
              <a:lnSpc>
                <a:spcPct val="150000"/>
              </a:lnSpc>
            </a:pPr>
            <a:r>
              <a:rPr lang="en-GB" sz="6400" b="1" dirty="0">
                <a:solidFill>
                  <a:srgbClr val="141414"/>
                </a:solidFill>
                <a:effectLst/>
                <a:latin typeface="Josefin Sans" pitchFamily="2" charset="0"/>
                <a:ea typeface="Times New Roman" panose="02020603050405020304" pitchFamily="18" charset="0"/>
              </a:rPr>
              <a:t>What is social prescribing?</a:t>
            </a:r>
          </a:p>
          <a:p>
            <a:pPr>
              <a:lnSpc>
                <a:spcPct val="150000"/>
              </a:lnSpc>
            </a:pPr>
            <a:r>
              <a:rPr lang="en-GB" sz="5600" dirty="0">
                <a:solidFill>
                  <a:srgbClr val="141414"/>
                </a:solidFill>
                <a:effectLst/>
                <a:latin typeface="Josefin Sans" pitchFamily="2" charset="0"/>
                <a:ea typeface="Times New Roman" panose="02020603050405020304" pitchFamily="18" charset="0"/>
              </a:rPr>
              <a:t>To bring things up to date the Kings Fund states that social prescribing</a:t>
            </a:r>
            <a:r>
              <a:rPr lang="en-GB" sz="5600" dirty="0">
                <a:solidFill>
                  <a:srgbClr val="141414"/>
                </a:solidFill>
                <a:latin typeface="Josefin Sans" pitchFamily="2" charset="0"/>
                <a:ea typeface="Times New Roman" panose="02020603050405020304" pitchFamily="18" charset="0"/>
              </a:rPr>
              <a:t> or </a:t>
            </a:r>
            <a:r>
              <a:rPr lang="en-GB" sz="5600" dirty="0">
                <a:solidFill>
                  <a:srgbClr val="141414"/>
                </a:solidFill>
                <a:effectLst/>
                <a:latin typeface="Josefin Sans" pitchFamily="2" charset="0"/>
                <a:ea typeface="Times New Roman" panose="02020603050405020304" pitchFamily="18" charset="0"/>
              </a:rPr>
              <a:t>community referral</a:t>
            </a:r>
            <a:r>
              <a:rPr lang="en-GB" sz="5600" dirty="0">
                <a:solidFill>
                  <a:srgbClr val="141414"/>
                </a:solidFill>
                <a:latin typeface="Josefin Sans" pitchFamily="2" charset="0"/>
                <a:ea typeface="Times New Roman" panose="02020603050405020304" pitchFamily="18" charset="0"/>
              </a:rPr>
              <a:t> </a:t>
            </a:r>
            <a:r>
              <a:rPr lang="en-GB" sz="5600" dirty="0">
                <a:solidFill>
                  <a:srgbClr val="141414"/>
                </a:solidFill>
                <a:effectLst/>
                <a:latin typeface="Josefin Sans" pitchFamily="2" charset="0"/>
                <a:ea typeface="Times New Roman" panose="02020603050405020304" pitchFamily="18" charset="0"/>
              </a:rPr>
              <a:t>is a means of enabling health professionals to refer people to a range of local, non-clinical services. The referrals generally, but not exclusively, come from professionals working in primary care settings, for example, GPs or practice nurses.  Working on the premise that a person’s health and wellbeing are </a:t>
            </a:r>
            <a:r>
              <a:rPr lang="en-GB" sz="5600" dirty="0">
                <a:solidFill>
                  <a:srgbClr val="141414"/>
                </a:solidFill>
                <a:latin typeface="Josefin Sans" pitchFamily="2" charset="0"/>
                <a:ea typeface="Times New Roman" panose="02020603050405020304" pitchFamily="18" charset="0"/>
              </a:rPr>
              <a:t>generally determined by </a:t>
            </a:r>
            <a:r>
              <a:rPr lang="en-GB" sz="5600" dirty="0">
                <a:solidFill>
                  <a:srgbClr val="141414"/>
                </a:solidFill>
                <a:effectLst/>
                <a:latin typeface="Josefin Sans" pitchFamily="2" charset="0"/>
                <a:ea typeface="Times New Roman" panose="02020603050405020304" pitchFamily="18" charset="0"/>
              </a:rPr>
              <a:t>a range of social, economic and environmental factors.</a:t>
            </a:r>
            <a:r>
              <a:rPr lang="en-GB" sz="5600" dirty="0">
                <a:solidFill>
                  <a:srgbClr val="000000"/>
                </a:solidFill>
                <a:effectLst/>
                <a:latin typeface="Josefin Sans" pitchFamily="2" charset="0"/>
                <a:ea typeface="Times New Roman" panose="02020603050405020304" pitchFamily="18" charset="0"/>
              </a:rPr>
              <a:t> </a:t>
            </a:r>
          </a:p>
          <a:p>
            <a:pPr>
              <a:lnSpc>
                <a:spcPct val="150000"/>
              </a:lnSpc>
            </a:pPr>
            <a:r>
              <a:rPr lang="en-GB" sz="5600" dirty="0">
                <a:solidFill>
                  <a:srgbClr val="000000"/>
                </a:solidFill>
                <a:latin typeface="Josefin Sans" pitchFamily="2" charset="0"/>
                <a:ea typeface="Times New Roman" panose="02020603050405020304" pitchFamily="18" charset="0"/>
              </a:rPr>
              <a:t>S</a:t>
            </a:r>
            <a:r>
              <a:rPr lang="en-GB" sz="5600" dirty="0">
                <a:solidFill>
                  <a:srgbClr val="141414"/>
                </a:solidFill>
                <a:effectLst/>
                <a:latin typeface="Josefin Sans" pitchFamily="2" charset="0"/>
                <a:ea typeface="Times New Roman" panose="02020603050405020304" pitchFamily="18" charset="0"/>
              </a:rPr>
              <a:t>ocial prescribing seeks to address people’s needs in a holistic way.</a:t>
            </a:r>
            <a:r>
              <a:rPr lang="en-GB" sz="5600" dirty="0">
                <a:solidFill>
                  <a:srgbClr val="000000"/>
                </a:solidFill>
                <a:latin typeface="Josefin Sans" pitchFamily="2" charset="0"/>
                <a:ea typeface="Times New Roman" panose="02020603050405020304" pitchFamily="18" charset="0"/>
              </a:rPr>
              <a:t> </a:t>
            </a:r>
            <a:r>
              <a:rPr lang="en-GB" sz="5600" dirty="0">
                <a:solidFill>
                  <a:srgbClr val="141414"/>
                </a:solidFill>
                <a:effectLst/>
                <a:latin typeface="Josefin Sans" pitchFamily="2" charset="0"/>
                <a:ea typeface="Times New Roman" panose="02020603050405020304" pitchFamily="18" charset="0"/>
              </a:rPr>
              <a:t>It also aims to give support to individuals to take greater control of their own health. Essentially, it </a:t>
            </a:r>
            <a:r>
              <a:rPr lang="en-GB" sz="5600" dirty="0">
                <a:solidFill>
                  <a:srgbClr val="000000"/>
                </a:solidFill>
                <a:effectLst/>
                <a:latin typeface="Josefin Sans" pitchFamily="2" charset="0"/>
                <a:ea typeface="Times New Roman" panose="02020603050405020304" pitchFamily="18" charset="0"/>
              </a:rPr>
              <a:t>can be</a:t>
            </a:r>
          </a:p>
          <a:p>
            <a:pPr>
              <a:lnSpc>
                <a:spcPct val="150000"/>
              </a:lnSpc>
            </a:pPr>
            <a:endParaRPr lang="en-GB" sz="5600" dirty="0">
              <a:solidFill>
                <a:srgbClr val="000000"/>
              </a:solidFill>
              <a:latin typeface="Josefin Sans" pitchFamily="2" charset="0"/>
              <a:ea typeface="Times New Roman" panose="02020603050405020304" pitchFamily="18" charset="0"/>
            </a:endParaRPr>
          </a:p>
          <a:p>
            <a:pPr>
              <a:lnSpc>
                <a:spcPct val="150000"/>
              </a:lnSpc>
            </a:pPr>
            <a:r>
              <a:rPr lang="en-GB" sz="5600" dirty="0">
                <a:solidFill>
                  <a:srgbClr val="000000"/>
                </a:solidFill>
                <a:effectLst/>
                <a:latin typeface="Josefin Sans" pitchFamily="2" charset="0"/>
                <a:ea typeface="Times New Roman" panose="02020603050405020304" pitchFamily="18" charset="0"/>
              </a:rPr>
              <a:t> described as embracing co-production principles to ensure that the service-user remains to the fore of the care plan. </a:t>
            </a:r>
            <a:r>
              <a:rPr lang="en-GB" sz="5600" dirty="0">
                <a:solidFill>
                  <a:srgbClr val="000000"/>
                </a:solidFill>
                <a:latin typeface="Josefin Sans" pitchFamily="2" charset="0"/>
                <a:ea typeface="Times New Roman" panose="02020603050405020304" pitchFamily="18" charset="0"/>
              </a:rPr>
              <a:t>These needs have been further escalated by the recent pandemic.</a:t>
            </a:r>
            <a:r>
              <a:rPr lang="en-GB" sz="5600" dirty="0">
                <a:solidFill>
                  <a:srgbClr val="141414"/>
                </a:solidFill>
                <a:latin typeface="Josefin Sans" pitchFamily="2" charset="0"/>
                <a:ea typeface="Times New Roman" panose="02020603050405020304" pitchFamily="18" charset="0"/>
              </a:rPr>
              <a:t> </a:t>
            </a:r>
            <a:endParaRPr lang="en-GB" sz="5600" dirty="0">
              <a:effectLst/>
              <a:latin typeface="Josefin Sans" pitchFamily="2" charset="0"/>
              <a:ea typeface="Times New Roman" panose="02020603050405020304" pitchFamily="18" charset="0"/>
            </a:endParaRPr>
          </a:p>
          <a:p>
            <a:pPr>
              <a:lnSpc>
                <a:spcPct val="150000"/>
              </a:lnSpc>
              <a:spcAft>
                <a:spcPts val="800"/>
              </a:spcAft>
            </a:pPr>
            <a:r>
              <a:rPr lang="en-GB" sz="5600" dirty="0">
                <a:solidFill>
                  <a:srgbClr val="000000"/>
                </a:solidFill>
                <a:effectLst/>
                <a:latin typeface="Josefin Sans" pitchFamily="2" charset="0"/>
                <a:ea typeface="Calibri" panose="020F0502020204030204" pitchFamily="34" charset="0"/>
                <a:cs typeface="Times New Roman" panose="02020603050405020304" pitchFamily="18" charset="0"/>
              </a:rPr>
              <a:t>The concept of co-production emerged in the USA in the 1960’s as a firm indicator of economic prosperity, and with the decline in industrial services the change to a more service-orientated economy quickly followed. When we place health systems within these co-production parameters, </a:t>
            </a: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it quickly becomes clear that health outcomes are not simply created by health care professionals or hospitals, but are contingent upon the complex interplay between clinicians, patients, and health care systems. </a:t>
            </a:r>
          </a:p>
          <a:p>
            <a:pPr>
              <a:lnSpc>
                <a:spcPct val="170000"/>
              </a:lnSpc>
              <a:spcAft>
                <a:spcPts val="800"/>
              </a:spcAft>
            </a:pP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5600" dirty="0">
                <a:solidFill>
                  <a:srgbClr val="000000"/>
                </a:solidFill>
                <a:effectLst/>
                <a:latin typeface="Josefin Sans" pitchFamily="2" charset="0"/>
                <a:ea typeface="Calibri" panose="020F0502020204030204" pitchFamily="34" charset="0"/>
                <a:cs typeface="Calibri" panose="020F0502020204030204" pitchFamily="34" charset="0"/>
              </a:rPr>
              <a:t>Co-production of value, and the collaborative approach it requires, can be used to rethink how health care is delivered. This is not only in the context of face-to-face encounters, where the benefits of a collaborative approach are clear, but also in designing systems that can improve care and enhance value. Peoples’</a:t>
            </a:r>
            <a:r>
              <a:rPr lang="en-GB" sz="5600" dirty="0">
                <a:solidFill>
                  <a:srgbClr val="000000"/>
                </a:solidFill>
                <a:latin typeface="Josefin Sans" pitchFamily="2" charset="0"/>
                <a:ea typeface="Times New Roman" panose="02020603050405020304" pitchFamily="18" charset="0"/>
              </a:rPr>
              <a:t> needs have further escalated by the recent pandemic, therefore this whole-person approach has never been more pertinent to this project. </a:t>
            </a:r>
            <a:r>
              <a:rPr lang="en-GB" sz="5600" dirty="0">
                <a:solidFill>
                  <a:srgbClr val="141414"/>
                </a:solidFill>
                <a:latin typeface="Josefin Sans" pitchFamily="2" charset="0"/>
                <a:ea typeface="Times New Roman" panose="02020603050405020304" pitchFamily="18" charset="0"/>
              </a:rPr>
              <a:t> </a:t>
            </a:r>
            <a:endParaRPr lang="en-GB" sz="5600" dirty="0">
              <a:effectLst/>
              <a:latin typeface="Josefin Sans" pitchFamily="2" charset="0"/>
              <a:ea typeface="Times New Roman" panose="02020603050405020304" pitchFamily="18" charset="0"/>
            </a:endParaRPr>
          </a:p>
          <a:p>
            <a:pPr>
              <a:lnSpc>
                <a:spcPct val="150000"/>
              </a:lnSpc>
              <a:spcAft>
                <a:spcPts val="800"/>
              </a:spcAft>
            </a:pPr>
            <a:r>
              <a:rPr lang="en-GB" sz="5600"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68491"/>
            <a:ext cx="10512420" cy="850417"/>
          </a:xfrm>
        </p:spPr>
        <p:txBody>
          <a:bodyPr/>
          <a:lstStyle/>
          <a:p>
            <a:pPr algn="ctr"/>
            <a:r>
              <a:rPr lang="en-US" dirty="0"/>
              <a:t>Course Introduction</a:t>
            </a:r>
          </a:p>
        </p:txBody>
      </p:sp>
      <p:pic>
        <p:nvPicPr>
          <p:cNvPr id="5" name="Picture 4" descr="Text, logo&#10;&#10;Description automatically generated">
            <a:extLst>
              <a:ext uri="{FF2B5EF4-FFF2-40B4-BE49-F238E27FC236}">
                <a16:creationId xmlns:a16="http://schemas.microsoft.com/office/drawing/2014/main" id="{87502D6B-91C3-3306-8327-9C667B16679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0320" y="5203209"/>
            <a:ext cx="2354242" cy="1153235"/>
          </a:xfrm>
          <a:prstGeom prst="rect">
            <a:avLst/>
          </a:prstGeom>
          <a:effectLst>
            <a:glow rad="127000">
              <a:srgbClr val="FFC000"/>
            </a:glow>
          </a:effectLst>
        </p:spPr>
      </p:pic>
    </p:spTree>
    <p:extLst>
      <p:ext uri="{BB962C8B-B14F-4D97-AF65-F5344CB8AC3E}">
        <p14:creationId xmlns:p14="http://schemas.microsoft.com/office/powerpoint/2010/main" val="27210683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E3F528A-D5AF-B44B-839B-33D58809F22A}"/>
              </a:ext>
            </a:extLst>
          </p:cNvPr>
          <p:cNvSpPr>
            <a:spLocks noGrp="1"/>
          </p:cNvSpPr>
          <p:nvPr>
            <p:ph type="body" sz="quarter" idx="16"/>
          </p:nvPr>
        </p:nvSpPr>
        <p:spPr/>
        <p:txBody>
          <a:bodyPr>
            <a:noAutofit/>
          </a:bodyPr>
          <a:lstStyle/>
          <a:p>
            <a:pPr>
              <a:lnSpc>
                <a:spcPct val="160000"/>
              </a:lnSpc>
            </a:pPr>
            <a:r>
              <a:rPr lang="en-GB" sz="1400" dirty="0">
                <a:effectLst/>
                <a:latin typeface="Josefin Sans" pitchFamily="2" charset="0"/>
                <a:ea typeface="Times New Roman" panose="02020603050405020304" pitchFamily="18" charset="0"/>
              </a:rPr>
              <a:t>GP has noticed that Josephine regularly attends the surgery for the same problems.</a:t>
            </a:r>
            <a:endParaRPr lang="en-US" sz="1400" dirty="0">
              <a:latin typeface="Josefin Sans" pitchFamily="2" charset="0"/>
            </a:endParaRPr>
          </a:p>
        </p:txBody>
      </p:sp>
      <p:sp>
        <p:nvSpPr>
          <p:cNvPr id="18" name="Text Placeholder 17">
            <a:extLst>
              <a:ext uri="{FF2B5EF4-FFF2-40B4-BE49-F238E27FC236}">
                <a16:creationId xmlns:a16="http://schemas.microsoft.com/office/drawing/2014/main" id="{52895F42-010F-FA4A-887F-5D4B161F4E81}"/>
              </a:ext>
            </a:extLst>
          </p:cNvPr>
          <p:cNvSpPr>
            <a:spLocks noGrp="1"/>
          </p:cNvSpPr>
          <p:nvPr>
            <p:ph type="body" sz="quarter" idx="17"/>
          </p:nvPr>
        </p:nvSpPr>
        <p:spPr/>
        <p:txBody>
          <a:bodyPr/>
          <a:lstStyle/>
          <a:p>
            <a:r>
              <a:rPr lang="en-US" dirty="0"/>
              <a:t>01</a:t>
            </a:r>
          </a:p>
        </p:txBody>
      </p:sp>
      <p:sp>
        <p:nvSpPr>
          <p:cNvPr id="19" name="Text Placeholder 18">
            <a:extLst>
              <a:ext uri="{FF2B5EF4-FFF2-40B4-BE49-F238E27FC236}">
                <a16:creationId xmlns:a16="http://schemas.microsoft.com/office/drawing/2014/main" id="{1ACAE41D-E179-EE40-891D-619A559214DE}"/>
              </a:ext>
            </a:extLst>
          </p:cNvPr>
          <p:cNvSpPr>
            <a:spLocks noGrp="1"/>
          </p:cNvSpPr>
          <p:nvPr>
            <p:ph type="body" sz="quarter" idx="18"/>
          </p:nvPr>
        </p:nvSpPr>
        <p:spPr>
          <a:xfrm>
            <a:off x="1358900" y="3474291"/>
            <a:ext cx="2186756" cy="684000"/>
          </a:xfrm>
        </p:spPr>
        <p:txBody>
          <a:bodyPr/>
          <a:lstStyle/>
          <a:p>
            <a:r>
              <a:rPr lang="en-US" dirty="0"/>
              <a:t>GP Review</a:t>
            </a:r>
          </a:p>
        </p:txBody>
      </p:sp>
      <p:sp>
        <p:nvSpPr>
          <p:cNvPr id="20" name="Text Placeholder 19">
            <a:extLst>
              <a:ext uri="{FF2B5EF4-FFF2-40B4-BE49-F238E27FC236}">
                <a16:creationId xmlns:a16="http://schemas.microsoft.com/office/drawing/2014/main" id="{A3354A05-6C58-FB43-80EE-297FD370A93E}"/>
              </a:ext>
            </a:extLst>
          </p:cNvPr>
          <p:cNvSpPr>
            <a:spLocks noGrp="1"/>
          </p:cNvSpPr>
          <p:nvPr>
            <p:ph type="body" sz="quarter" idx="20"/>
          </p:nvPr>
        </p:nvSpPr>
        <p:spPr/>
        <p:txBody>
          <a:bodyPr/>
          <a:lstStyle/>
          <a:p>
            <a:r>
              <a:rPr lang="en-US" dirty="0"/>
              <a:t>STEP</a:t>
            </a:r>
          </a:p>
        </p:txBody>
      </p:sp>
      <p:sp>
        <p:nvSpPr>
          <p:cNvPr id="21" name="Text Placeholder 20">
            <a:extLst>
              <a:ext uri="{FF2B5EF4-FFF2-40B4-BE49-F238E27FC236}">
                <a16:creationId xmlns:a16="http://schemas.microsoft.com/office/drawing/2014/main" id="{C64859F9-F238-9043-81DE-1CC1DA84AB68}"/>
              </a:ext>
            </a:extLst>
          </p:cNvPr>
          <p:cNvSpPr>
            <a:spLocks noGrp="1"/>
          </p:cNvSpPr>
          <p:nvPr>
            <p:ph type="body" sz="quarter" idx="21"/>
          </p:nvPr>
        </p:nvSpPr>
        <p:spPr/>
        <p:txBody>
          <a:bodyPr/>
          <a:lstStyle/>
          <a:p>
            <a:r>
              <a:rPr lang="en-US" dirty="0"/>
              <a:t>02</a:t>
            </a:r>
          </a:p>
        </p:txBody>
      </p:sp>
      <p:sp>
        <p:nvSpPr>
          <p:cNvPr id="22" name="Text Placeholder 21">
            <a:extLst>
              <a:ext uri="{FF2B5EF4-FFF2-40B4-BE49-F238E27FC236}">
                <a16:creationId xmlns:a16="http://schemas.microsoft.com/office/drawing/2014/main" id="{48A51423-5B29-9940-B8A9-69BEC7376638}"/>
              </a:ext>
            </a:extLst>
          </p:cNvPr>
          <p:cNvSpPr>
            <a:spLocks noGrp="1"/>
          </p:cNvSpPr>
          <p:nvPr>
            <p:ph type="body" sz="quarter" idx="22"/>
          </p:nvPr>
        </p:nvSpPr>
        <p:spPr/>
        <p:txBody>
          <a:bodyPr/>
          <a:lstStyle/>
          <a:p>
            <a:r>
              <a:rPr lang="en-US" dirty="0"/>
              <a:t>STEP</a:t>
            </a:r>
          </a:p>
        </p:txBody>
      </p:sp>
      <p:sp>
        <p:nvSpPr>
          <p:cNvPr id="23" name="Text Placeholder 22">
            <a:extLst>
              <a:ext uri="{FF2B5EF4-FFF2-40B4-BE49-F238E27FC236}">
                <a16:creationId xmlns:a16="http://schemas.microsoft.com/office/drawing/2014/main" id="{CAD9BDAD-620D-EC4B-8F0D-61779427F44E}"/>
              </a:ext>
            </a:extLst>
          </p:cNvPr>
          <p:cNvSpPr>
            <a:spLocks noGrp="1"/>
          </p:cNvSpPr>
          <p:nvPr>
            <p:ph type="body" sz="quarter" idx="23"/>
          </p:nvPr>
        </p:nvSpPr>
        <p:spPr/>
        <p:txBody>
          <a:bodyPr/>
          <a:lstStyle/>
          <a:p>
            <a:r>
              <a:rPr lang="en-US" dirty="0"/>
              <a:t>03</a:t>
            </a:r>
          </a:p>
        </p:txBody>
      </p:sp>
      <p:sp>
        <p:nvSpPr>
          <p:cNvPr id="24" name="Text Placeholder 23">
            <a:extLst>
              <a:ext uri="{FF2B5EF4-FFF2-40B4-BE49-F238E27FC236}">
                <a16:creationId xmlns:a16="http://schemas.microsoft.com/office/drawing/2014/main" id="{327E5413-3091-C749-9F40-4239B7D27271}"/>
              </a:ext>
            </a:extLst>
          </p:cNvPr>
          <p:cNvSpPr>
            <a:spLocks noGrp="1"/>
          </p:cNvSpPr>
          <p:nvPr>
            <p:ph type="body" sz="quarter" idx="24"/>
          </p:nvPr>
        </p:nvSpPr>
        <p:spPr/>
        <p:txBody>
          <a:bodyPr/>
          <a:lstStyle/>
          <a:p>
            <a:r>
              <a:rPr lang="en-US" dirty="0"/>
              <a:t>STEP</a:t>
            </a:r>
          </a:p>
        </p:txBody>
      </p:sp>
      <p:sp>
        <p:nvSpPr>
          <p:cNvPr id="25" name="Text Placeholder 24">
            <a:extLst>
              <a:ext uri="{FF2B5EF4-FFF2-40B4-BE49-F238E27FC236}">
                <a16:creationId xmlns:a16="http://schemas.microsoft.com/office/drawing/2014/main" id="{E265BC70-68EA-764B-BC13-CA74CAF5EA26}"/>
              </a:ext>
            </a:extLst>
          </p:cNvPr>
          <p:cNvSpPr>
            <a:spLocks noGrp="1"/>
          </p:cNvSpPr>
          <p:nvPr>
            <p:ph type="body" sz="quarter" idx="25"/>
          </p:nvPr>
        </p:nvSpPr>
        <p:spPr/>
        <p:txBody>
          <a:bodyPr/>
          <a:lstStyle/>
          <a:p>
            <a:r>
              <a:rPr lang="en-US" dirty="0"/>
              <a:t>04</a:t>
            </a:r>
          </a:p>
        </p:txBody>
      </p:sp>
      <p:sp>
        <p:nvSpPr>
          <p:cNvPr id="26" name="Text Placeholder 25">
            <a:extLst>
              <a:ext uri="{FF2B5EF4-FFF2-40B4-BE49-F238E27FC236}">
                <a16:creationId xmlns:a16="http://schemas.microsoft.com/office/drawing/2014/main" id="{4046256D-EC52-0240-A45A-9E0608C09782}"/>
              </a:ext>
            </a:extLst>
          </p:cNvPr>
          <p:cNvSpPr>
            <a:spLocks noGrp="1"/>
          </p:cNvSpPr>
          <p:nvPr>
            <p:ph type="body" sz="quarter" idx="26"/>
          </p:nvPr>
        </p:nvSpPr>
        <p:spPr/>
        <p:txBody>
          <a:bodyPr/>
          <a:lstStyle/>
          <a:p>
            <a:r>
              <a:rPr lang="en-US" dirty="0"/>
              <a:t>STEP</a:t>
            </a:r>
          </a:p>
        </p:txBody>
      </p:sp>
      <p:sp>
        <p:nvSpPr>
          <p:cNvPr id="27" name="Text Placeholder 26">
            <a:extLst>
              <a:ext uri="{FF2B5EF4-FFF2-40B4-BE49-F238E27FC236}">
                <a16:creationId xmlns:a16="http://schemas.microsoft.com/office/drawing/2014/main" id="{BCF7AB8F-437D-C54C-AD4A-1C56834365DE}"/>
              </a:ext>
            </a:extLst>
          </p:cNvPr>
          <p:cNvSpPr>
            <a:spLocks noGrp="1"/>
          </p:cNvSpPr>
          <p:nvPr>
            <p:ph type="body" sz="quarter" idx="27"/>
          </p:nvPr>
        </p:nvSpPr>
        <p:spPr>
          <a:xfrm>
            <a:off x="3873500" y="3474291"/>
            <a:ext cx="1974115" cy="684000"/>
          </a:xfrm>
        </p:spPr>
        <p:txBody>
          <a:bodyPr/>
          <a:lstStyle/>
          <a:p>
            <a:r>
              <a:rPr lang="en-US" dirty="0"/>
              <a:t>GP /Patient</a:t>
            </a:r>
          </a:p>
        </p:txBody>
      </p:sp>
      <p:sp>
        <p:nvSpPr>
          <p:cNvPr id="28" name="Text Placeholder 27">
            <a:extLst>
              <a:ext uri="{FF2B5EF4-FFF2-40B4-BE49-F238E27FC236}">
                <a16:creationId xmlns:a16="http://schemas.microsoft.com/office/drawing/2014/main" id="{AE6389E7-3883-4F4F-9BA3-6AF3C86EE70F}"/>
              </a:ext>
            </a:extLst>
          </p:cNvPr>
          <p:cNvSpPr>
            <a:spLocks noGrp="1"/>
          </p:cNvSpPr>
          <p:nvPr>
            <p:ph type="body" sz="quarter" idx="28"/>
          </p:nvPr>
        </p:nvSpPr>
        <p:spPr/>
        <p:txBody>
          <a:bodyPr>
            <a:normAutofit fontScale="25000" lnSpcReduction="20000"/>
          </a:bodyPr>
          <a:lstStyle/>
          <a:p>
            <a:pPr>
              <a:lnSpc>
                <a:spcPct val="160000"/>
              </a:lnSpc>
            </a:pPr>
            <a:r>
              <a:rPr lang="en-GB" sz="5600" dirty="0">
                <a:effectLst/>
                <a:latin typeface="Josefin Sans" pitchFamily="2" charset="0"/>
                <a:ea typeface="Times New Roman" panose="02020603050405020304" pitchFamily="18" charset="0"/>
              </a:rPr>
              <a:t>GP asks Josephine if she would consider support with her health and wellbeing. </a:t>
            </a:r>
            <a:endParaRPr lang="en-US" sz="5600" dirty="0">
              <a:latin typeface="Josefin Sans" pitchFamily="2" charset="0"/>
            </a:endParaRPr>
          </a:p>
          <a:p>
            <a:endParaRPr lang="en-US" dirty="0"/>
          </a:p>
        </p:txBody>
      </p:sp>
      <p:sp>
        <p:nvSpPr>
          <p:cNvPr id="29" name="Text Placeholder 28">
            <a:extLst>
              <a:ext uri="{FF2B5EF4-FFF2-40B4-BE49-F238E27FC236}">
                <a16:creationId xmlns:a16="http://schemas.microsoft.com/office/drawing/2014/main" id="{9C374B52-BE3B-7245-9646-EA739AD7A36B}"/>
              </a:ext>
            </a:extLst>
          </p:cNvPr>
          <p:cNvSpPr>
            <a:spLocks noGrp="1"/>
          </p:cNvSpPr>
          <p:nvPr>
            <p:ph type="body" sz="quarter" idx="29"/>
          </p:nvPr>
        </p:nvSpPr>
        <p:spPr>
          <a:xfrm>
            <a:off x="6343840" y="3474291"/>
            <a:ext cx="1974114" cy="684000"/>
          </a:xfrm>
        </p:spPr>
        <p:txBody>
          <a:bodyPr/>
          <a:lstStyle/>
          <a:p>
            <a:r>
              <a:rPr lang="en-US" dirty="0"/>
              <a:t>GP Referral </a:t>
            </a:r>
          </a:p>
        </p:txBody>
      </p:sp>
      <p:sp>
        <p:nvSpPr>
          <p:cNvPr id="30" name="Text Placeholder 29">
            <a:extLst>
              <a:ext uri="{FF2B5EF4-FFF2-40B4-BE49-F238E27FC236}">
                <a16:creationId xmlns:a16="http://schemas.microsoft.com/office/drawing/2014/main" id="{C1A07ACE-08A7-3A47-8E84-94C8BC383526}"/>
              </a:ext>
            </a:extLst>
          </p:cNvPr>
          <p:cNvSpPr>
            <a:spLocks noGrp="1"/>
          </p:cNvSpPr>
          <p:nvPr>
            <p:ph type="body" sz="quarter" idx="30"/>
          </p:nvPr>
        </p:nvSpPr>
        <p:spPr/>
        <p:txBody>
          <a:bodyPr>
            <a:normAutofit fontScale="25000" lnSpcReduction="20000"/>
          </a:bodyPr>
          <a:lstStyle/>
          <a:p>
            <a:pPr>
              <a:lnSpc>
                <a:spcPct val="160000"/>
              </a:lnSpc>
            </a:pPr>
            <a:r>
              <a:rPr lang="en-GB" sz="5600" dirty="0">
                <a:solidFill>
                  <a:srgbClr val="000000"/>
                </a:solidFill>
                <a:effectLst/>
                <a:latin typeface="Josefin Sans" pitchFamily="2" charset="0"/>
                <a:ea typeface="Times New Roman" panose="02020603050405020304" pitchFamily="18" charset="0"/>
                <a:cs typeface="Calibri" panose="020F0502020204030204" pitchFamily="34" charset="0"/>
              </a:rPr>
              <a:t>Josephine agrees that it is time to make changes and consents to a referral. </a:t>
            </a:r>
            <a:endParaRPr lang="en-GB" sz="5600" dirty="0">
              <a:effectLst/>
              <a:latin typeface="Josefin Sans" pitchFamily="2" charset="0"/>
              <a:ea typeface="Calibri" panose="020F0502020204030204" pitchFamily="34" charset="0"/>
              <a:cs typeface="Times New Roman" panose="02020603050405020304" pitchFamily="18" charset="0"/>
            </a:endParaRPr>
          </a:p>
          <a:p>
            <a:endParaRPr lang="en-US" sz="5600" dirty="0"/>
          </a:p>
          <a:p>
            <a:endParaRPr lang="en-US" dirty="0"/>
          </a:p>
        </p:txBody>
      </p:sp>
      <p:sp>
        <p:nvSpPr>
          <p:cNvPr id="31" name="Text Placeholder 30">
            <a:extLst>
              <a:ext uri="{FF2B5EF4-FFF2-40B4-BE49-F238E27FC236}">
                <a16:creationId xmlns:a16="http://schemas.microsoft.com/office/drawing/2014/main" id="{2FC8AE15-7BD2-C34F-8452-F9BFFCFA84B9}"/>
              </a:ext>
            </a:extLst>
          </p:cNvPr>
          <p:cNvSpPr>
            <a:spLocks noGrp="1"/>
          </p:cNvSpPr>
          <p:nvPr>
            <p:ph type="body" sz="quarter" idx="31"/>
          </p:nvPr>
        </p:nvSpPr>
        <p:spPr>
          <a:xfrm>
            <a:off x="8877494" y="3474291"/>
            <a:ext cx="1955606" cy="684000"/>
          </a:xfrm>
        </p:spPr>
        <p:txBody>
          <a:bodyPr/>
          <a:lstStyle/>
          <a:p>
            <a:r>
              <a:rPr lang="en-US" dirty="0"/>
              <a:t>Social Prescription</a:t>
            </a:r>
          </a:p>
        </p:txBody>
      </p:sp>
      <p:sp>
        <p:nvSpPr>
          <p:cNvPr id="32" name="Text Placeholder 31">
            <a:extLst>
              <a:ext uri="{FF2B5EF4-FFF2-40B4-BE49-F238E27FC236}">
                <a16:creationId xmlns:a16="http://schemas.microsoft.com/office/drawing/2014/main" id="{2C646ED5-3477-ED43-90BC-F811A57B7BB1}"/>
              </a:ext>
            </a:extLst>
          </p:cNvPr>
          <p:cNvSpPr>
            <a:spLocks noGrp="1"/>
          </p:cNvSpPr>
          <p:nvPr>
            <p:ph type="body" sz="quarter" idx="32"/>
          </p:nvPr>
        </p:nvSpPr>
        <p:spPr/>
        <p:txBody>
          <a:bodyPr>
            <a:normAutofit fontScale="32500" lnSpcReduction="20000"/>
          </a:bodyPr>
          <a:lstStyle/>
          <a:p>
            <a:pPr>
              <a:lnSpc>
                <a:spcPct val="160000"/>
              </a:lnSpc>
            </a:pPr>
            <a:r>
              <a:rPr lang="en-GB" sz="4000" dirty="0">
                <a:effectLst/>
                <a:latin typeface="Josefin Sans" pitchFamily="2" charset="0"/>
                <a:ea typeface="Times New Roman" panose="02020603050405020304" pitchFamily="18" charset="0"/>
              </a:rPr>
              <a:t>Josephine meets her link worker Melanie within the agreed timeframe of 4-6 weeks.</a:t>
            </a:r>
            <a:endParaRPr lang="en-US" sz="4000" dirty="0">
              <a:latin typeface="Josefin Sans" pitchFamily="2" charset="0"/>
            </a:endParaRPr>
          </a:p>
          <a:p>
            <a:endParaRPr lang="en-US" dirty="0"/>
          </a:p>
        </p:txBody>
      </p:sp>
      <p:sp>
        <p:nvSpPr>
          <p:cNvPr id="50" name="Freeform 35">
            <a:extLst>
              <a:ext uri="{FF2B5EF4-FFF2-40B4-BE49-F238E27FC236}">
                <a16:creationId xmlns:a16="http://schemas.microsoft.com/office/drawing/2014/main" id="{7F632860-B07C-8245-928B-E70081F537CF}"/>
              </a:ext>
            </a:extLst>
          </p:cNvPr>
          <p:cNvSpPr>
            <a:spLocks noEditPoints="1"/>
          </p:cNvSpPr>
          <p:nvPr/>
        </p:nvSpPr>
        <p:spPr bwMode="auto">
          <a:xfrm>
            <a:off x="2312992" y="2499773"/>
            <a:ext cx="565150" cy="630238"/>
          </a:xfrm>
          <a:custGeom>
            <a:avLst/>
            <a:gdLst>
              <a:gd name="T0" fmla="*/ 50 w 149"/>
              <a:gd name="T1" fmla="*/ 129 h 166"/>
              <a:gd name="T2" fmla="*/ 38 w 149"/>
              <a:gd name="T3" fmla="*/ 100 h 166"/>
              <a:gd name="T4" fmla="*/ 32 w 149"/>
              <a:gd name="T5" fmla="*/ 75 h 166"/>
              <a:gd name="T6" fmla="*/ 76 w 149"/>
              <a:gd name="T7" fmla="*/ 28 h 166"/>
              <a:gd name="T8" fmla="*/ 119 w 149"/>
              <a:gd name="T9" fmla="*/ 75 h 166"/>
              <a:gd name="T10" fmla="*/ 114 w 149"/>
              <a:gd name="T11" fmla="*/ 99 h 166"/>
              <a:gd name="T12" fmla="*/ 103 w 149"/>
              <a:gd name="T13" fmla="*/ 124 h 166"/>
              <a:gd name="T14" fmla="*/ 90 w 149"/>
              <a:gd name="T15" fmla="*/ 132 h 166"/>
              <a:gd name="T16" fmla="*/ 72 w 149"/>
              <a:gd name="T17" fmla="*/ 136 h 166"/>
              <a:gd name="T18" fmla="*/ 55 w 149"/>
              <a:gd name="T19" fmla="*/ 143 h 166"/>
              <a:gd name="T20" fmla="*/ 52 w 149"/>
              <a:gd name="T21" fmla="*/ 147 h 166"/>
              <a:gd name="T22" fmla="*/ 53 w 149"/>
              <a:gd name="T23" fmla="*/ 151 h 166"/>
              <a:gd name="T24" fmla="*/ 58 w 149"/>
              <a:gd name="T25" fmla="*/ 152 h 166"/>
              <a:gd name="T26" fmla="*/ 92 w 149"/>
              <a:gd name="T27" fmla="*/ 144 h 166"/>
              <a:gd name="T28" fmla="*/ 97 w 149"/>
              <a:gd name="T29" fmla="*/ 145 h 166"/>
              <a:gd name="T30" fmla="*/ 98 w 149"/>
              <a:gd name="T31" fmla="*/ 150 h 166"/>
              <a:gd name="T32" fmla="*/ 95 w 149"/>
              <a:gd name="T33" fmla="*/ 155 h 166"/>
              <a:gd name="T34" fmla="*/ 81 w 149"/>
              <a:gd name="T35" fmla="*/ 161 h 166"/>
              <a:gd name="T36" fmla="*/ 65 w 149"/>
              <a:gd name="T37" fmla="*/ 166 h 166"/>
              <a:gd name="T38" fmla="*/ 65 w 149"/>
              <a:gd name="T39" fmla="*/ 74 h 166"/>
              <a:gd name="T40" fmla="*/ 74 w 149"/>
              <a:gd name="T41" fmla="*/ 85 h 166"/>
              <a:gd name="T42" fmla="*/ 86 w 149"/>
              <a:gd name="T43" fmla="*/ 63 h 166"/>
              <a:gd name="T44" fmla="*/ 17 w 149"/>
              <a:gd name="T45" fmla="*/ 76 h 166"/>
              <a:gd name="T46" fmla="*/ 0 w 149"/>
              <a:gd name="T47" fmla="*/ 73 h 166"/>
              <a:gd name="T48" fmla="*/ 24 w 149"/>
              <a:gd name="T49" fmla="*/ 43 h 166"/>
              <a:gd name="T50" fmla="*/ 10 w 149"/>
              <a:gd name="T51" fmla="*/ 38 h 166"/>
              <a:gd name="T52" fmla="*/ 46 w 149"/>
              <a:gd name="T53" fmla="*/ 23 h 166"/>
              <a:gd name="T54" fmla="*/ 38 w 149"/>
              <a:gd name="T55" fmla="*/ 12 h 166"/>
              <a:gd name="T56" fmla="*/ 76 w 149"/>
              <a:gd name="T57" fmla="*/ 16 h 166"/>
              <a:gd name="T58" fmla="*/ 75 w 149"/>
              <a:gd name="T59" fmla="*/ 0 h 166"/>
              <a:gd name="T60" fmla="*/ 111 w 149"/>
              <a:gd name="T61" fmla="*/ 12 h 166"/>
              <a:gd name="T62" fmla="*/ 106 w 149"/>
              <a:gd name="T63" fmla="*/ 24 h 166"/>
              <a:gd name="T64" fmla="*/ 139 w 149"/>
              <a:gd name="T65" fmla="*/ 39 h 166"/>
              <a:gd name="T66" fmla="*/ 128 w 149"/>
              <a:gd name="T67" fmla="*/ 44 h 166"/>
              <a:gd name="T68" fmla="*/ 126 w 149"/>
              <a:gd name="T69" fmla="*/ 45 h 166"/>
              <a:gd name="T70" fmla="*/ 149 w 149"/>
              <a:gd name="T71" fmla="*/ 76 h 166"/>
              <a:gd name="T72" fmla="*/ 133 w 149"/>
              <a:gd name="T73" fmla="*/ 75 h 166"/>
              <a:gd name="T74" fmla="*/ 75 w 149"/>
              <a:gd name="T75" fmla="*/ 45 h 166"/>
              <a:gd name="T76" fmla="*/ 48 w 149"/>
              <a:gd name="T77" fmla="*/ 71 h 166"/>
              <a:gd name="T78" fmla="*/ 75 w 149"/>
              <a:gd name="T79" fmla="*/ 97 h 166"/>
              <a:gd name="T80" fmla="*/ 102 w 149"/>
              <a:gd name="T81" fmla="*/ 71 h 166"/>
              <a:gd name="T82" fmla="*/ 75 w 149"/>
              <a:gd name="T83"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66">
                <a:moveTo>
                  <a:pt x="50" y="129"/>
                </a:moveTo>
                <a:cubicBezTo>
                  <a:pt x="51" y="121"/>
                  <a:pt x="48" y="114"/>
                  <a:pt x="38" y="100"/>
                </a:cubicBezTo>
                <a:cubicBezTo>
                  <a:pt x="33" y="92"/>
                  <a:pt x="32" y="83"/>
                  <a:pt x="32" y="75"/>
                </a:cubicBezTo>
                <a:cubicBezTo>
                  <a:pt x="32" y="50"/>
                  <a:pt x="51" y="28"/>
                  <a:pt x="76" y="28"/>
                </a:cubicBezTo>
                <a:cubicBezTo>
                  <a:pt x="101" y="28"/>
                  <a:pt x="119" y="50"/>
                  <a:pt x="119" y="75"/>
                </a:cubicBezTo>
                <a:cubicBezTo>
                  <a:pt x="119" y="83"/>
                  <a:pt x="118" y="92"/>
                  <a:pt x="114" y="99"/>
                </a:cubicBezTo>
                <a:cubicBezTo>
                  <a:pt x="106" y="111"/>
                  <a:pt x="104" y="118"/>
                  <a:pt x="103" y="124"/>
                </a:cubicBezTo>
                <a:moveTo>
                  <a:pt x="90" y="132"/>
                </a:moveTo>
                <a:cubicBezTo>
                  <a:pt x="84" y="134"/>
                  <a:pt x="78" y="135"/>
                  <a:pt x="72" y="136"/>
                </a:cubicBezTo>
                <a:cubicBezTo>
                  <a:pt x="66" y="137"/>
                  <a:pt x="60" y="139"/>
                  <a:pt x="55" y="143"/>
                </a:cubicBezTo>
                <a:cubicBezTo>
                  <a:pt x="54" y="144"/>
                  <a:pt x="53" y="145"/>
                  <a:pt x="52" y="147"/>
                </a:cubicBezTo>
                <a:cubicBezTo>
                  <a:pt x="52" y="148"/>
                  <a:pt x="52" y="150"/>
                  <a:pt x="53" y="151"/>
                </a:cubicBezTo>
                <a:cubicBezTo>
                  <a:pt x="55" y="152"/>
                  <a:pt x="56" y="152"/>
                  <a:pt x="58" y="152"/>
                </a:cubicBezTo>
                <a:cubicBezTo>
                  <a:pt x="70" y="150"/>
                  <a:pt x="81" y="144"/>
                  <a:pt x="92" y="144"/>
                </a:cubicBezTo>
                <a:cubicBezTo>
                  <a:pt x="94" y="144"/>
                  <a:pt x="96" y="145"/>
                  <a:pt x="97" y="145"/>
                </a:cubicBezTo>
                <a:cubicBezTo>
                  <a:pt x="98" y="147"/>
                  <a:pt x="99" y="149"/>
                  <a:pt x="98" y="150"/>
                </a:cubicBezTo>
                <a:cubicBezTo>
                  <a:pt x="98" y="152"/>
                  <a:pt x="96" y="154"/>
                  <a:pt x="95" y="155"/>
                </a:cubicBezTo>
                <a:cubicBezTo>
                  <a:pt x="91" y="158"/>
                  <a:pt x="86" y="160"/>
                  <a:pt x="81" y="161"/>
                </a:cubicBezTo>
                <a:cubicBezTo>
                  <a:pt x="76" y="163"/>
                  <a:pt x="70" y="165"/>
                  <a:pt x="65" y="166"/>
                </a:cubicBezTo>
                <a:moveTo>
                  <a:pt x="65" y="74"/>
                </a:moveTo>
                <a:cubicBezTo>
                  <a:pt x="68" y="77"/>
                  <a:pt x="72" y="81"/>
                  <a:pt x="74" y="85"/>
                </a:cubicBezTo>
                <a:cubicBezTo>
                  <a:pt x="76" y="77"/>
                  <a:pt x="80" y="70"/>
                  <a:pt x="86" y="63"/>
                </a:cubicBezTo>
                <a:moveTo>
                  <a:pt x="17" y="76"/>
                </a:moveTo>
                <a:cubicBezTo>
                  <a:pt x="11" y="75"/>
                  <a:pt x="6" y="72"/>
                  <a:pt x="0" y="73"/>
                </a:cubicBezTo>
                <a:moveTo>
                  <a:pt x="24" y="43"/>
                </a:moveTo>
                <a:cubicBezTo>
                  <a:pt x="20" y="40"/>
                  <a:pt x="15" y="38"/>
                  <a:pt x="10" y="38"/>
                </a:cubicBezTo>
                <a:moveTo>
                  <a:pt x="46" y="23"/>
                </a:moveTo>
                <a:cubicBezTo>
                  <a:pt x="43" y="19"/>
                  <a:pt x="41" y="16"/>
                  <a:pt x="38" y="12"/>
                </a:cubicBezTo>
                <a:moveTo>
                  <a:pt x="76" y="16"/>
                </a:moveTo>
                <a:cubicBezTo>
                  <a:pt x="76" y="11"/>
                  <a:pt x="75" y="6"/>
                  <a:pt x="75" y="0"/>
                </a:cubicBezTo>
                <a:moveTo>
                  <a:pt x="111" y="12"/>
                </a:moveTo>
                <a:cubicBezTo>
                  <a:pt x="108" y="15"/>
                  <a:pt x="107" y="19"/>
                  <a:pt x="106" y="24"/>
                </a:cubicBezTo>
                <a:moveTo>
                  <a:pt x="139" y="39"/>
                </a:moveTo>
                <a:cubicBezTo>
                  <a:pt x="135" y="40"/>
                  <a:pt x="132" y="42"/>
                  <a:pt x="128" y="44"/>
                </a:cubicBezTo>
                <a:cubicBezTo>
                  <a:pt x="128" y="44"/>
                  <a:pt x="127" y="45"/>
                  <a:pt x="126" y="45"/>
                </a:cubicBezTo>
                <a:moveTo>
                  <a:pt x="149" y="76"/>
                </a:moveTo>
                <a:cubicBezTo>
                  <a:pt x="144" y="76"/>
                  <a:pt x="139" y="76"/>
                  <a:pt x="133" y="75"/>
                </a:cubicBezTo>
                <a:moveTo>
                  <a:pt x="75" y="45"/>
                </a:moveTo>
                <a:cubicBezTo>
                  <a:pt x="60" y="45"/>
                  <a:pt x="48" y="57"/>
                  <a:pt x="48" y="71"/>
                </a:cubicBezTo>
                <a:cubicBezTo>
                  <a:pt x="48" y="85"/>
                  <a:pt x="60" y="97"/>
                  <a:pt x="75" y="97"/>
                </a:cubicBezTo>
                <a:cubicBezTo>
                  <a:pt x="90" y="97"/>
                  <a:pt x="102" y="85"/>
                  <a:pt x="102" y="71"/>
                </a:cubicBezTo>
                <a:cubicBezTo>
                  <a:pt x="102" y="57"/>
                  <a:pt x="90" y="45"/>
                  <a:pt x="75" y="45"/>
                </a:cubicBezTo>
                <a:close/>
              </a:path>
            </a:pathLst>
          </a:custGeom>
          <a:solidFill>
            <a:schemeClr val="tx1"/>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1" name="Freeform 50">
            <a:extLst>
              <a:ext uri="{FF2B5EF4-FFF2-40B4-BE49-F238E27FC236}">
                <a16:creationId xmlns:a16="http://schemas.microsoft.com/office/drawing/2014/main" id="{AFF2648F-5F56-DA42-AF18-D32BCEC65D55}"/>
              </a:ext>
            </a:extLst>
          </p:cNvPr>
          <p:cNvSpPr>
            <a:spLocks noEditPoints="1"/>
          </p:cNvSpPr>
          <p:nvPr/>
        </p:nvSpPr>
        <p:spPr bwMode="auto">
          <a:xfrm>
            <a:off x="4517422" y="2666400"/>
            <a:ext cx="831200" cy="463611"/>
          </a:xfrm>
          <a:custGeom>
            <a:avLst/>
            <a:gdLst>
              <a:gd name="T0" fmla="*/ 177 w 232"/>
              <a:gd name="T1" fmla="*/ 51 h 129"/>
              <a:gd name="T2" fmla="*/ 180 w 232"/>
              <a:gd name="T3" fmla="*/ 81 h 129"/>
              <a:gd name="T4" fmla="*/ 164 w 232"/>
              <a:gd name="T5" fmla="*/ 89 h 129"/>
              <a:gd name="T6" fmla="*/ 132 w 232"/>
              <a:gd name="T7" fmla="*/ 65 h 129"/>
              <a:gd name="T8" fmla="*/ 89 w 232"/>
              <a:gd name="T9" fmla="*/ 66 h 129"/>
              <a:gd name="T10" fmla="*/ 88 w 232"/>
              <a:gd name="T11" fmla="*/ 44 h 129"/>
              <a:gd name="T12" fmla="*/ 163 w 232"/>
              <a:gd name="T13" fmla="*/ 29 h 129"/>
              <a:gd name="T14" fmla="*/ 58 w 232"/>
              <a:gd name="T15" fmla="*/ 106 h 129"/>
              <a:gd name="T16" fmla="*/ 75 w 232"/>
              <a:gd name="T17" fmla="*/ 87 h 129"/>
              <a:gd name="T18" fmla="*/ 55 w 232"/>
              <a:gd name="T19" fmla="*/ 93 h 129"/>
              <a:gd name="T20" fmla="*/ 66 w 232"/>
              <a:gd name="T21" fmla="*/ 101 h 129"/>
              <a:gd name="T22" fmla="*/ 70 w 232"/>
              <a:gd name="T23" fmla="*/ 117 h 129"/>
              <a:gd name="T24" fmla="*/ 91 w 232"/>
              <a:gd name="T25" fmla="*/ 92 h 129"/>
              <a:gd name="T26" fmla="*/ 76 w 232"/>
              <a:gd name="T27" fmla="*/ 91 h 129"/>
              <a:gd name="T28" fmla="*/ 100 w 232"/>
              <a:gd name="T29" fmla="*/ 95 h 129"/>
              <a:gd name="T30" fmla="*/ 78 w 232"/>
              <a:gd name="T31" fmla="*/ 121 h 129"/>
              <a:gd name="T32" fmla="*/ 100 w 232"/>
              <a:gd name="T33" fmla="*/ 95 h 129"/>
              <a:gd name="T34" fmla="*/ 88 w 232"/>
              <a:gd name="T35" fmla="*/ 125 h 129"/>
              <a:gd name="T36" fmla="*/ 108 w 232"/>
              <a:gd name="T37" fmla="*/ 117 h 129"/>
              <a:gd name="T38" fmla="*/ 90 w 232"/>
              <a:gd name="T39" fmla="*/ 117 h 129"/>
              <a:gd name="T40" fmla="*/ 88 w 232"/>
              <a:gd name="T41" fmla="*/ 34 h 129"/>
              <a:gd name="T42" fmla="*/ 72 w 232"/>
              <a:gd name="T43" fmla="*/ 35 h 129"/>
              <a:gd name="T44" fmla="*/ 53 w 232"/>
              <a:gd name="T45" fmla="*/ 61 h 129"/>
              <a:gd name="T46" fmla="*/ 55 w 232"/>
              <a:gd name="T47" fmla="*/ 93 h 129"/>
              <a:gd name="T48" fmla="*/ 120 w 232"/>
              <a:gd name="T49" fmla="*/ 126 h 129"/>
              <a:gd name="T50" fmla="*/ 120 w 232"/>
              <a:gd name="T51" fmla="*/ 118 h 129"/>
              <a:gd name="T52" fmla="*/ 141 w 232"/>
              <a:gd name="T53" fmla="*/ 116 h 129"/>
              <a:gd name="T54" fmla="*/ 153 w 232"/>
              <a:gd name="T55" fmla="*/ 116 h 129"/>
              <a:gd name="T56" fmla="*/ 164 w 232"/>
              <a:gd name="T57" fmla="*/ 107 h 129"/>
              <a:gd name="T58" fmla="*/ 0 w 232"/>
              <a:gd name="T59" fmla="*/ 58 h 129"/>
              <a:gd name="T60" fmla="*/ 28 w 232"/>
              <a:gd name="T61" fmla="*/ 80 h 129"/>
              <a:gd name="T62" fmla="*/ 37 w 232"/>
              <a:gd name="T63" fmla="*/ 81 h 129"/>
              <a:gd name="T64" fmla="*/ 78 w 232"/>
              <a:gd name="T65" fmla="*/ 23 h 129"/>
              <a:gd name="T66" fmla="*/ 58 w 232"/>
              <a:gd name="T67" fmla="*/ 7 h 129"/>
              <a:gd name="T68" fmla="*/ 198 w 232"/>
              <a:gd name="T69" fmla="*/ 1 h 129"/>
              <a:gd name="T70" fmla="*/ 163 w 232"/>
              <a:gd name="T71" fmla="*/ 29 h 129"/>
              <a:gd name="T72" fmla="*/ 193 w 232"/>
              <a:gd name="T73" fmla="*/ 78 h 129"/>
              <a:gd name="T74" fmla="*/ 197 w 232"/>
              <a:gd name="T75" fmla="*/ 78 h 129"/>
              <a:gd name="T76" fmla="*/ 232 w 232"/>
              <a:gd name="T77" fmla="*/ 6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32" h="129">
                <a:moveTo>
                  <a:pt x="163" y="29"/>
                </a:moveTo>
                <a:cubicBezTo>
                  <a:pt x="168" y="36"/>
                  <a:pt x="172" y="44"/>
                  <a:pt x="177" y="51"/>
                </a:cubicBezTo>
                <a:cubicBezTo>
                  <a:pt x="181" y="59"/>
                  <a:pt x="186" y="67"/>
                  <a:pt x="190" y="75"/>
                </a:cubicBezTo>
                <a:cubicBezTo>
                  <a:pt x="186" y="76"/>
                  <a:pt x="183" y="78"/>
                  <a:pt x="180" y="81"/>
                </a:cubicBezTo>
                <a:cubicBezTo>
                  <a:pt x="177" y="84"/>
                  <a:pt x="175" y="87"/>
                  <a:pt x="173" y="90"/>
                </a:cubicBezTo>
                <a:cubicBezTo>
                  <a:pt x="170" y="94"/>
                  <a:pt x="167" y="92"/>
                  <a:pt x="164" y="89"/>
                </a:cubicBezTo>
                <a:cubicBezTo>
                  <a:pt x="160" y="86"/>
                  <a:pt x="156" y="83"/>
                  <a:pt x="152" y="80"/>
                </a:cubicBezTo>
                <a:cubicBezTo>
                  <a:pt x="145" y="75"/>
                  <a:pt x="139" y="69"/>
                  <a:pt x="132" y="65"/>
                </a:cubicBezTo>
                <a:cubicBezTo>
                  <a:pt x="126" y="60"/>
                  <a:pt x="118" y="56"/>
                  <a:pt x="111" y="57"/>
                </a:cubicBezTo>
                <a:cubicBezTo>
                  <a:pt x="103" y="58"/>
                  <a:pt x="97" y="65"/>
                  <a:pt x="89" y="66"/>
                </a:cubicBezTo>
                <a:cubicBezTo>
                  <a:pt x="83" y="68"/>
                  <a:pt x="74" y="66"/>
                  <a:pt x="73" y="59"/>
                </a:cubicBezTo>
                <a:cubicBezTo>
                  <a:pt x="72" y="51"/>
                  <a:pt x="82" y="47"/>
                  <a:pt x="88" y="44"/>
                </a:cubicBezTo>
                <a:cubicBezTo>
                  <a:pt x="95" y="40"/>
                  <a:pt x="103" y="37"/>
                  <a:pt x="111" y="35"/>
                </a:cubicBezTo>
                <a:cubicBezTo>
                  <a:pt x="128" y="30"/>
                  <a:pt x="146" y="23"/>
                  <a:pt x="163" y="29"/>
                </a:cubicBezTo>
                <a:cubicBezTo>
                  <a:pt x="163" y="29"/>
                  <a:pt x="163" y="29"/>
                  <a:pt x="163" y="29"/>
                </a:cubicBezTo>
                <a:close/>
                <a:moveTo>
                  <a:pt x="58" y="106"/>
                </a:moveTo>
                <a:cubicBezTo>
                  <a:pt x="64" y="107"/>
                  <a:pt x="69" y="100"/>
                  <a:pt x="72" y="96"/>
                </a:cubicBezTo>
                <a:cubicBezTo>
                  <a:pt x="74" y="93"/>
                  <a:pt x="76" y="90"/>
                  <a:pt x="75" y="87"/>
                </a:cubicBezTo>
                <a:cubicBezTo>
                  <a:pt x="74" y="85"/>
                  <a:pt x="71" y="83"/>
                  <a:pt x="68" y="83"/>
                </a:cubicBezTo>
                <a:cubicBezTo>
                  <a:pt x="63" y="84"/>
                  <a:pt x="57" y="90"/>
                  <a:pt x="55" y="93"/>
                </a:cubicBezTo>
                <a:cubicBezTo>
                  <a:pt x="52" y="97"/>
                  <a:pt x="51" y="105"/>
                  <a:pt x="58" y="106"/>
                </a:cubicBezTo>
                <a:close/>
                <a:moveTo>
                  <a:pt x="66" y="101"/>
                </a:moveTo>
                <a:cubicBezTo>
                  <a:pt x="64" y="104"/>
                  <a:pt x="60" y="107"/>
                  <a:pt x="62" y="111"/>
                </a:cubicBezTo>
                <a:cubicBezTo>
                  <a:pt x="63" y="115"/>
                  <a:pt x="66" y="118"/>
                  <a:pt x="70" y="117"/>
                </a:cubicBezTo>
                <a:cubicBezTo>
                  <a:pt x="77" y="115"/>
                  <a:pt x="82" y="106"/>
                  <a:pt x="86" y="102"/>
                </a:cubicBezTo>
                <a:cubicBezTo>
                  <a:pt x="89" y="99"/>
                  <a:pt x="91" y="96"/>
                  <a:pt x="91" y="92"/>
                </a:cubicBezTo>
                <a:cubicBezTo>
                  <a:pt x="91" y="89"/>
                  <a:pt x="88" y="86"/>
                  <a:pt x="85" y="86"/>
                </a:cubicBezTo>
                <a:cubicBezTo>
                  <a:pt x="81" y="86"/>
                  <a:pt x="79" y="88"/>
                  <a:pt x="76" y="91"/>
                </a:cubicBezTo>
                <a:cubicBezTo>
                  <a:pt x="73" y="95"/>
                  <a:pt x="70" y="98"/>
                  <a:pt x="66" y="101"/>
                </a:cubicBezTo>
                <a:close/>
                <a:moveTo>
                  <a:pt x="100" y="95"/>
                </a:moveTo>
                <a:cubicBezTo>
                  <a:pt x="94" y="90"/>
                  <a:pt x="87" y="100"/>
                  <a:pt x="83" y="104"/>
                </a:cubicBezTo>
                <a:cubicBezTo>
                  <a:pt x="80" y="108"/>
                  <a:pt x="70" y="117"/>
                  <a:pt x="78" y="121"/>
                </a:cubicBezTo>
                <a:cubicBezTo>
                  <a:pt x="84" y="126"/>
                  <a:pt x="91" y="116"/>
                  <a:pt x="95" y="112"/>
                </a:cubicBezTo>
                <a:cubicBezTo>
                  <a:pt x="99" y="108"/>
                  <a:pt x="107" y="99"/>
                  <a:pt x="100" y="95"/>
                </a:cubicBezTo>
                <a:close/>
                <a:moveTo>
                  <a:pt x="90" y="117"/>
                </a:moveTo>
                <a:cubicBezTo>
                  <a:pt x="88" y="120"/>
                  <a:pt x="87" y="122"/>
                  <a:pt x="88" y="125"/>
                </a:cubicBezTo>
                <a:cubicBezTo>
                  <a:pt x="89" y="128"/>
                  <a:pt x="92" y="129"/>
                  <a:pt x="94" y="128"/>
                </a:cubicBezTo>
                <a:cubicBezTo>
                  <a:pt x="100" y="127"/>
                  <a:pt x="106" y="121"/>
                  <a:pt x="108" y="117"/>
                </a:cubicBezTo>
                <a:cubicBezTo>
                  <a:pt x="111" y="112"/>
                  <a:pt x="110" y="105"/>
                  <a:pt x="103" y="106"/>
                </a:cubicBezTo>
                <a:cubicBezTo>
                  <a:pt x="97" y="107"/>
                  <a:pt x="93" y="113"/>
                  <a:pt x="90" y="117"/>
                </a:cubicBezTo>
                <a:close/>
                <a:moveTo>
                  <a:pt x="98" y="40"/>
                </a:moveTo>
                <a:cubicBezTo>
                  <a:pt x="95" y="38"/>
                  <a:pt x="92" y="36"/>
                  <a:pt x="88" y="34"/>
                </a:cubicBezTo>
                <a:cubicBezTo>
                  <a:pt x="85" y="33"/>
                  <a:pt x="81" y="30"/>
                  <a:pt x="78" y="31"/>
                </a:cubicBezTo>
                <a:cubicBezTo>
                  <a:pt x="75" y="31"/>
                  <a:pt x="74" y="33"/>
                  <a:pt x="72" y="35"/>
                </a:cubicBezTo>
                <a:cubicBezTo>
                  <a:pt x="70" y="38"/>
                  <a:pt x="68" y="41"/>
                  <a:pt x="66" y="44"/>
                </a:cubicBezTo>
                <a:cubicBezTo>
                  <a:pt x="62" y="50"/>
                  <a:pt x="57" y="56"/>
                  <a:pt x="53" y="61"/>
                </a:cubicBezTo>
                <a:cubicBezTo>
                  <a:pt x="48" y="68"/>
                  <a:pt x="43" y="75"/>
                  <a:pt x="37" y="80"/>
                </a:cubicBezTo>
                <a:cubicBezTo>
                  <a:pt x="43" y="85"/>
                  <a:pt x="49" y="89"/>
                  <a:pt x="55" y="93"/>
                </a:cubicBezTo>
                <a:moveTo>
                  <a:pt x="103" y="123"/>
                </a:moveTo>
                <a:cubicBezTo>
                  <a:pt x="108" y="127"/>
                  <a:pt x="114" y="128"/>
                  <a:pt x="120" y="126"/>
                </a:cubicBezTo>
                <a:cubicBezTo>
                  <a:pt x="122" y="126"/>
                  <a:pt x="125" y="125"/>
                  <a:pt x="125" y="123"/>
                </a:cubicBezTo>
                <a:cubicBezTo>
                  <a:pt x="124" y="120"/>
                  <a:pt x="120" y="120"/>
                  <a:pt x="120" y="118"/>
                </a:cubicBezTo>
                <a:cubicBezTo>
                  <a:pt x="125" y="123"/>
                  <a:pt x="131" y="129"/>
                  <a:pt x="138" y="124"/>
                </a:cubicBezTo>
                <a:cubicBezTo>
                  <a:pt x="141" y="123"/>
                  <a:pt x="142" y="119"/>
                  <a:pt x="141" y="116"/>
                </a:cubicBezTo>
                <a:cubicBezTo>
                  <a:pt x="140" y="112"/>
                  <a:pt x="136" y="110"/>
                  <a:pt x="133" y="108"/>
                </a:cubicBezTo>
                <a:cubicBezTo>
                  <a:pt x="138" y="113"/>
                  <a:pt x="145" y="120"/>
                  <a:pt x="153" y="116"/>
                </a:cubicBezTo>
                <a:cubicBezTo>
                  <a:pt x="161" y="111"/>
                  <a:pt x="154" y="102"/>
                  <a:pt x="148" y="99"/>
                </a:cubicBezTo>
                <a:cubicBezTo>
                  <a:pt x="153" y="103"/>
                  <a:pt x="157" y="108"/>
                  <a:pt x="164" y="107"/>
                </a:cubicBezTo>
                <a:cubicBezTo>
                  <a:pt x="171" y="105"/>
                  <a:pt x="172" y="98"/>
                  <a:pt x="169" y="92"/>
                </a:cubicBezTo>
                <a:moveTo>
                  <a:pt x="0" y="58"/>
                </a:moveTo>
                <a:cubicBezTo>
                  <a:pt x="6" y="62"/>
                  <a:pt x="13" y="68"/>
                  <a:pt x="19" y="73"/>
                </a:cubicBezTo>
                <a:cubicBezTo>
                  <a:pt x="22" y="75"/>
                  <a:pt x="25" y="77"/>
                  <a:pt x="28" y="80"/>
                </a:cubicBezTo>
                <a:cubicBezTo>
                  <a:pt x="29" y="81"/>
                  <a:pt x="31" y="84"/>
                  <a:pt x="33" y="84"/>
                </a:cubicBezTo>
                <a:cubicBezTo>
                  <a:pt x="34" y="84"/>
                  <a:pt x="36" y="82"/>
                  <a:pt x="37" y="81"/>
                </a:cubicBezTo>
                <a:moveTo>
                  <a:pt x="75" y="32"/>
                </a:moveTo>
                <a:cubicBezTo>
                  <a:pt x="78" y="30"/>
                  <a:pt x="82" y="27"/>
                  <a:pt x="78" y="23"/>
                </a:cubicBezTo>
                <a:cubicBezTo>
                  <a:pt x="75" y="21"/>
                  <a:pt x="72" y="18"/>
                  <a:pt x="69" y="16"/>
                </a:cubicBezTo>
                <a:cubicBezTo>
                  <a:pt x="65" y="13"/>
                  <a:pt x="62" y="10"/>
                  <a:pt x="58" y="7"/>
                </a:cubicBezTo>
                <a:cubicBezTo>
                  <a:pt x="55" y="5"/>
                  <a:pt x="51" y="2"/>
                  <a:pt x="47" y="0"/>
                </a:cubicBezTo>
                <a:moveTo>
                  <a:pt x="198" y="1"/>
                </a:moveTo>
                <a:cubicBezTo>
                  <a:pt x="185" y="8"/>
                  <a:pt x="171" y="14"/>
                  <a:pt x="158" y="21"/>
                </a:cubicBezTo>
                <a:cubicBezTo>
                  <a:pt x="160" y="23"/>
                  <a:pt x="161" y="26"/>
                  <a:pt x="163" y="29"/>
                </a:cubicBezTo>
                <a:moveTo>
                  <a:pt x="190" y="73"/>
                </a:moveTo>
                <a:cubicBezTo>
                  <a:pt x="191" y="75"/>
                  <a:pt x="191" y="77"/>
                  <a:pt x="193" y="78"/>
                </a:cubicBezTo>
                <a:cubicBezTo>
                  <a:pt x="193" y="79"/>
                  <a:pt x="193" y="79"/>
                  <a:pt x="194" y="79"/>
                </a:cubicBezTo>
                <a:cubicBezTo>
                  <a:pt x="195" y="79"/>
                  <a:pt x="197" y="78"/>
                  <a:pt x="197" y="78"/>
                </a:cubicBezTo>
                <a:cubicBezTo>
                  <a:pt x="201" y="76"/>
                  <a:pt x="205" y="75"/>
                  <a:pt x="209" y="73"/>
                </a:cubicBezTo>
                <a:cubicBezTo>
                  <a:pt x="217" y="70"/>
                  <a:pt x="225" y="66"/>
                  <a:pt x="232" y="62"/>
                </a:cubicBezTo>
              </a:path>
            </a:pathLst>
          </a:custGeom>
          <a:solidFill>
            <a:srgbClr val="F3BDB7"/>
          </a:solidFill>
          <a:ln w="19050" cap="rnd">
            <a:solidFill>
              <a:srgbClr val="FFC000"/>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2" name="Freeform 36">
            <a:extLst>
              <a:ext uri="{FF2B5EF4-FFF2-40B4-BE49-F238E27FC236}">
                <a16:creationId xmlns:a16="http://schemas.microsoft.com/office/drawing/2014/main" id="{F1E4E953-44C9-5540-9129-5B8AA840BD0C}"/>
              </a:ext>
            </a:extLst>
          </p:cNvPr>
          <p:cNvSpPr>
            <a:spLocks noEditPoints="1"/>
          </p:cNvSpPr>
          <p:nvPr/>
        </p:nvSpPr>
        <p:spPr bwMode="auto">
          <a:xfrm>
            <a:off x="7007599" y="2619313"/>
            <a:ext cx="565151" cy="463611"/>
          </a:xfrm>
          <a:custGeom>
            <a:avLst/>
            <a:gdLst>
              <a:gd name="T0" fmla="*/ 0 w 177"/>
              <a:gd name="T1" fmla="*/ 144 h 145"/>
              <a:gd name="T2" fmla="*/ 177 w 177"/>
              <a:gd name="T3" fmla="*/ 145 h 145"/>
              <a:gd name="T4" fmla="*/ 45 w 177"/>
              <a:gd name="T5" fmla="*/ 143 h 145"/>
              <a:gd name="T6" fmla="*/ 44 w 177"/>
              <a:gd name="T7" fmla="*/ 107 h 145"/>
              <a:gd name="T8" fmla="*/ 20 w 177"/>
              <a:gd name="T9" fmla="*/ 107 h 145"/>
              <a:gd name="T10" fmla="*/ 19 w 177"/>
              <a:gd name="T11" fmla="*/ 143 h 145"/>
              <a:gd name="T12" fmla="*/ 81 w 177"/>
              <a:gd name="T13" fmla="*/ 142 h 145"/>
              <a:gd name="T14" fmla="*/ 81 w 177"/>
              <a:gd name="T15" fmla="*/ 69 h 145"/>
              <a:gd name="T16" fmla="*/ 56 w 177"/>
              <a:gd name="T17" fmla="*/ 70 h 145"/>
              <a:gd name="T18" fmla="*/ 57 w 177"/>
              <a:gd name="T19" fmla="*/ 142 h 145"/>
              <a:gd name="T20" fmla="*/ 120 w 177"/>
              <a:gd name="T21" fmla="*/ 143 h 145"/>
              <a:gd name="T22" fmla="*/ 119 w 177"/>
              <a:gd name="T23" fmla="*/ 87 h 145"/>
              <a:gd name="T24" fmla="*/ 96 w 177"/>
              <a:gd name="T25" fmla="*/ 86 h 145"/>
              <a:gd name="T26" fmla="*/ 95 w 177"/>
              <a:gd name="T27" fmla="*/ 143 h 145"/>
              <a:gd name="T28" fmla="*/ 157 w 177"/>
              <a:gd name="T29" fmla="*/ 144 h 145"/>
              <a:gd name="T30" fmla="*/ 156 w 177"/>
              <a:gd name="T31" fmla="*/ 48 h 145"/>
              <a:gd name="T32" fmla="*/ 132 w 177"/>
              <a:gd name="T33" fmla="*/ 48 h 145"/>
              <a:gd name="T34" fmla="*/ 133 w 177"/>
              <a:gd name="T35" fmla="*/ 144 h 145"/>
              <a:gd name="T36" fmla="*/ 35 w 177"/>
              <a:gd name="T37" fmla="*/ 65 h 145"/>
              <a:gd name="T38" fmla="*/ 28 w 177"/>
              <a:gd name="T39" fmla="*/ 64 h 145"/>
              <a:gd name="T40" fmla="*/ 24 w 177"/>
              <a:gd name="T41" fmla="*/ 71 h 145"/>
              <a:gd name="T42" fmla="*/ 28 w 177"/>
              <a:gd name="T43" fmla="*/ 78 h 145"/>
              <a:gd name="T44" fmla="*/ 33 w 177"/>
              <a:gd name="T45" fmla="*/ 79 h 145"/>
              <a:gd name="T46" fmla="*/ 37 w 177"/>
              <a:gd name="T47" fmla="*/ 77 h 145"/>
              <a:gd name="T48" fmla="*/ 39 w 177"/>
              <a:gd name="T49" fmla="*/ 72 h 145"/>
              <a:gd name="T50" fmla="*/ 35 w 177"/>
              <a:gd name="T51" fmla="*/ 65 h 145"/>
              <a:gd name="T52" fmla="*/ 62 w 177"/>
              <a:gd name="T53" fmla="*/ 37 h 145"/>
              <a:gd name="T54" fmla="*/ 66 w 177"/>
              <a:gd name="T55" fmla="*/ 43 h 145"/>
              <a:gd name="T56" fmla="*/ 73 w 177"/>
              <a:gd name="T57" fmla="*/ 44 h 145"/>
              <a:gd name="T58" fmla="*/ 76 w 177"/>
              <a:gd name="T59" fmla="*/ 41 h 145"/>
              <a:gd name="T60" fmla="*/ 76 w 177"/>
              <a:gd name="T61" fmla="*/ 37 h 145"/>
              <a:gd name="T62" fmla="*/ 74 w 177"/>
              <a:gd name="T63" fmla="*/ 33 h 145"/>
              <a:gd name="T64" fmla="*/ 71 w 177"/>
              <a:gd name="T65" fmla="*/ 30 h 145"/>
              <a:gd name="T66" fmla="*/ 69 w 177"/>
              <a:gd name="T67" fmla="*/ 30 h 145"/>
              <a:gd name="T68" fmla="*/ 62 w 177"/>
              <a:gd name="T69" fmla="*/ 37 h 145"/>
              <a:gd name="T70" fmla="*/ 112 w 177"/>
              <a:gd name="T71" fmla="*/ 58 h 145"/>
              <a:gd name="T72" fmla="*/ 113 w 177"/>
              <a:gd name="T73" fmla="*/ 53 h 145"/>
              <a:gd name="T74" fmla="*/ 111 w 177"/>
              <a:gd name="T75" fmla="*/ 48 h 145"/>
              <a:gd name="T76" fmla="*/ 106 w 177"/>
              <a:gd name="T77" fmla="*/ 47 h 145"/>
              <a:gd name="T78" fmla="*/ 100 w 177"/>
              <a:gd name="T79" fmla="*/ 48 h 145"/>
              <a:gd name="T80" fmla="*/ 98 w 177"/>
              <a:gd name="T81" fmla="*/ 50 h 145"/>
              <a:gd name="T82" fmla="*/ 99 w 177"/>
              <a:gd name="T83" fmla="*/ 58 h 145"/>
              <a:gd name="T84" fmla="*/ 106 w 177"/>
              <a:gd name="T85" fmla="*/ 62 h 145"/>
              <a:gd name="T86" fmla="*/ 112 w 177"/>
              <a:gd name="T87" fmla="*/ 58 h 145"/>
              <a:gd name="T88" fmla="*/ 137 w 177"/>
              <a:gd name="T89" fmla="*/ 14 h 145"/>
              <a:gd name="T90" fmla="*/ 145 w 177"/>
              <a:gd name="T91" fmla="*/ 19 h 145"/>
              <a:gd name="T92" fmla="*/ 147 w 177"/>
              <a:gd name="T93" fmla="*/ 4 h 145"/>
              <a:gd name="T94" fmla="*/ 137 w 177"/>
              <a:gd name="T95" fmla="*/ 14 h 145"/>
              <a:gd name="T96" fmla="*/ 64 w 177"/>
              <a:gd name="T97" fmla="*/ 42 h 145"/>
              <a:gd name="T98" fmla="*/ 37 w 177"/>
              <a:gd name="T99" fmla="*/ 67 h 145"/>
              <a:gd name="T100" fmla="*/ 77 w 177"/>
              <a:gd name="T101" fmla="*/ 40 h 145"/>
              <a:gd name="T102" fmla="*/ 98 w 177"/>
              <a:gd name="T103" fmla="*/ 50 h 145"/>
              <a:gd name="T104" fmla="*/ 140 w 177"/>
              <a:gd name="T105" fmla="*/ 18 h 145"/>
              <a:gd name="T106" fmla="*/ 125 w 177"/>
              <a:gd name="T107" fmla="*/ 35 h 145"/>
              <a:gd name="T108" fmla="*/ 112 w 177"/>
              <a:gd name="T109" fmla="*/ 5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145">
                <a:moveTo>
                  <a:pt x="0" y="144"/>
                </a:moveTo>
                <a:cubicBezTo>
                  <a:pt x="59" y="142"/>
                  <a:pt x="118" y="142"/>
                  <a:pt x="177" y="145"/>
                </a:cubicBezTo>
                <a:moveTo>
                  <a:pt x="45" y="143"/>
                </a:moveTo>
                <a:cubicBezTo>
                  <a:pt x="44" y="131"/>
                  <a:pt x="44" y="119"/>
                  <a:pt x="44" y="107"/>
                </a:cubicBezTo>
                <a:cubicBezTo>
                  <a:pt x="36" y="107"/>
                  <a:pt x="28" y="107"/>
                  <a:pt x="20" y="107"/>
                </a:cubicBezTo>
                <a:cubicBezTo>
                  <a:pt x="20" y="119"/>
                  <a:pt x="20" y="131"/>
                  <a:pt x="19" y="143"/>
                </a:cubicBezTo>
                <a:moveTo>
                  <a:pt x="81" y="142"/>
                </a:moveTo>
                <a:cubicBezTo>
                  <a:pt x="82" y="118"/>
                  <a:pt x="82" y="94"/>
                  <a:pt x="81" y="69"/>
                </a:cubicBezTo>
                <a:cubicBezTo>
                  <a:pt x="73" y="71"/>
                  <a:pt x="64" y="71"/>
                  <a:pt x="56" y="70"/>
                </a:cubicBezTo>
                <a:cubicBezTo>
                  <a:pt x="57" y="94"/>
                  <a:pt x="57" y="119"/>
                  <a:pt x="57" y="142"/>
                </a:cubicBezTo>
                <a:moveTo>
                  <a:pt x="120" y="143"/>
                </a:moveTo>
                <a:cubicBezTo>
                  <a:pt x="118" y="124"/>
                  <a:pt x="118" y="106"/>
                  <a:pt x="119" y="87"/>
                </a:cubicBezTo>
                <a:cubicBezTo>
                  <a:pt x="111" y="86"/>
                  <a:pt x="103" y="86"/>
                  <a:pt x="96" y="86"/>
                </a:cubicBezTo>
                <a:cubicBezTo>
                  <a:pt x="95" y="105"/>
                  <a:pt x="95" y="124"/>
                  <a:pt x="95" y="143"/>
                </a:cubicBezTo>
                <a:moveTo>
                  <a:pt x="157" y="144"/>
                </a:moveTo>
                <a:cubicBezTo>
                  <a:pt x="156" y="112"/>
                  <a:pt x="156" y="80"/>
                  <a:pt x="156" y="48"/>
                </a:cubicBezTo>
                <a:cubicBezTo>
                  <a:pt x="148" y="47"/>
                  <a:pt x="140" y="47"/>
                  <a:pt x="132" y="48"/>
                </a:cubicBezTo>
                <a:cubicBezTo>
                  <a:pt x="132" y="80"/>
                  <a:pt x="132" y="112"/>
                  <a:pt x="133" y="144"/>
                </a:cubicBezTo>
                <a:moveTo>
                  <a:pt x="35" y="65"/>
                </a:moveTo>
                <a:cubicBezTo>
                  <a:pt x="33" y="63"/>
                  <a:pt x="30" y="63"/>
                  <a:pt x="28" y="64"/>
                </a:cubicBezTo>
                <a:cubicBezTo>
                  <a:pt x="25" y="66"/>
                  <a:pt x="24" y="69"/>
                  <a:pt x="24" y="71"/>
                </a:cubicBezTo>
                <a:cubicBezTo>
                  <a:pt x="24" y="74"/>
                  <a:pt x="26" y="76"/>
                  <a:pt x="28" y="78"/>
                </a:cubicBezTo>
                <a:cubicBezTo>
                  <a:pt x="30" y="79"/>
                  <a:pt x="31" y="79"/>
                  <a:pt x="33" y="79"/>
                </a:cubicBezTo>
                <a:cubicBezTo>
                  <a:pt x="35" y="79"/>
                  <a:pt x="36" y="79"/>
                  <a:pt x="37" y="77"/>
                </a:cubicBezTo>
                <a:cubicBezTo>
                  <a:pt x="38" y="76"/>
                  <a:pt x="39" y="74"/>
                  <a:pt x="39" y="72"/>
                </a:cubicBezTo>
                <a:cubicBezTo>
                  <a:pt x="39" y="70"/>
                  <a:pt x="37" y="67"/>
                  <a:pt x="35" y="65"/>
                </a:cubicBezTo>
                <a:close/>
                <a:moveTo>
                  <a:pt x="62" y="37"/>
                </a:moveTo>
                <a:cubicBezTo>
                  <a:pt x="62" y="40"/>
                  <a:pt x="64" y="42"/>
                  <a:pt x="66" y="43"/>
                </a:cubicBezTo>
                <a:cubicBezTo>
                  <a:pt x="68" y="44"/>
                  <a:pt x="71" y="45"/>
                  <a:pt x="73" y="44"/>
                </a:cubicBezTo>
                <a:cubicBezTo>
                  <a:pt x="74" y="43"/>
                  <a:pt x="75" y="42"/>
                  <a:pt x="76" y="41"/>
                </a:cubicBezTo>
                <a:cubicBezTo>
                  <a:pt x="77" y="40"/>
                  <a:pt x="77" y="38"/>
                  <a:pt x="76" y="37"/>
                </a:cubicBezTo>
                <a:cubicBezTo>
                  <a:pt x="76" y="35"/>
                  <a:pt x="75" y="34"/>
                  <a:pt x="74" y="33"/>
                </a:cubicBezTo>
                <a:cubicBezTo>
                  <a:pt x="73" y="32"/>
                  <a:pt x="72" y="31"/>
                  <a:pt x="71" y="30"/>
                </a:cubicBezTo>
                <a:cubicBezTo>
                  <a:pt x="70" y="30"/>
                  <a:pt x="69" y="30"/>
                  <a:pt x="69" y="30"/>
                </a:cubicBezTo>
                <a:cubicBezTo>
                  <a:pt x="65" y="30"/>
                  <a:pt x="62" y="34"/>
                  <a:pt x="62" y="37"/>
                </a:cubicBezTo>
                <a:close/>
                <a:moveTo>
                  <a:pt x="112" y="58"/>
                </a:moveTo>
                <a:cubicBezTo>
                  <a:pt x="113" y="57"/>
                  <a:pt x="113" y="55"/>
                  <a:pt x="113" y="53"/>
                </a:cubicBezTo>
                <a:cubicBezTo>
                  <a:pt x="112" y="51"/>
                  <a:pt x="112" y="49"/>
                  <a:pt x="111" y="48"/>
                </a:cubicBezTo>
                <a:cubicBezTo>
                  <a:pt x="109" y="47"/>
                  <a:pt x="108" y="47"/>
                  <a:pt x="106" y="47"/>
                </a:cubicBezTo>
                <a:cubicBezTo>
                  <a:pt x="104" y="46"/>
                  <a:pt x="102" y="46"/>
                  <a:pt x="100" y="48"/>
                </a:cubicBezTo>
                <a:cubicBezTo>
                  <a:pt x="99" y="48"/>
                  <a:pt x="99" y="49"/>
                  <a:pt x="98" y="50"/>
                </a:cubicBezTo>
                <a:cubicBezTo>
                  <a:pt x="98" y="53"/>
                  <a:pt x="98" y="56"/>
                  <a:pt x="99" y="58"/>
                </a:cubicBezTo>
                <a:cubicBezTo>
                  <a:pt x="100" y="61"/>
                  <a:pt x="103" y="62"/>
                  <a:pt x="106" y="62"/>
                </a:cubicBezTo>
                <a:cubicBezTo>
                  <a:pt x="108" y="63"/>
                  <a:pt x="111" y="61"/>
                  <a:pt x="112" y="58"/>
                </a:cubicBezTo>
                <a:close/>
                <a:moveTo>
                  <a:pt x="137" y="14"/>
                </a:moveTo>
                <a:cubicBezTo>
                  <a:pt x="139" y="17"/>
                  <a:pt x="142" y="19"/>
                  <a:pt x="145" y="19"/>
                </a:cubicBezTo>
                <a:cubicBezTo>
                  <a:pt x="153" y="19"/>
                  <a:pt x="153" y="7"/>
                  <a:pt x="147" y="4"/>
                </a:cubicBezTo>
                <a:cubicBezTo>
                  <a:pt x="141" y="0"/>
                  <a:pt x="134" y="8"/>
                  <a:pt x="137" y="14"/>
                </a:cubicBezTo>
                <a:close/>
                <a:moveTo>
                  <a:pt x="64" y="42"/>
                </a:moveTo>
                <a:cubicBezTo>
                  <a:pt x="55" y="50"/>
                  <a:pt x="46" y="59"/>
                  <a:pt x="37" y="67"/>
                </a:cubicBezTo>
                <a:moveTo>
                  <a:pt x="77" y="40"/>
                </a:moveTo>
                <a:cubicBezTo>
                  <a:pt x="84" y="44"/>
                  <a:pt x="90" y="47"/>
                  <a:pt x="98" y="50"/>
                </a:cubicBezTo>
                <a:moveTo>
                  <a:pt x="140" y="18"/>
                </a:moveTo>
                <a:cubicBezTo>
                  <a:pt x="135" y="24"/>
                  <a:pt x="130" y="29"/>
                  <a:pt x="125" y="35"/>
                </a:cubicBezTo>
                <a:cubicBezTo>
                  <a:pt x="120" y="40"/>
                  <a:pt x="116" y="45"/>
                  <a:pt x="112" y="50"/>
                </a:cubicBezTo>
              </a:path>
            </a:pathLst>
          </a:custGeom>
          <a:solidFill>
            <a:srgbClr val="0070C0"/>
          </a:solidFill>
          <a:ln w="19050" cap="rnd">
            <a:solidFill>
              <a:srgbClr val="FFC652"/>
            </a:solidFill>
            <a:prstDash val="solid"/>
            <a:round/>
            <a:headEnd/>
            <a:tailEnd/>
          </a:ln>
        </p:spPr>
        <p:txBody>
          <a:bodyPr/>
          <a:lstStyle/>
          <a:p>
            <a:pPr eaLnBrk="1" fontAlgn="auto" hangingPunct="1">
              <a:spcBef>
                <a:spcPts val="0"/>
              </a:spcBef>
              <a:spcAft>
                <a:spcPts val="0"/>
              </a:spcAft>
              <a:defRPr/>
            </a:pPr>
            <a:endParaRPr lang="ru-RU">
              <a:latin typeface="+mn-lt"/>
            </a:endParaRPr>
          </a:p>
        </p:txBody>
      </p:sp>
      <p:sp>
        <p:nvSpPr>
          <p:cNvPr id="53" name="Freeform 38">
            <a:extLst>
              <a:ext uri="{FF2B5EF4-FFF2-40B4-BE49-F238E27FC236}">
                <a16:creationId xmlns:a16="http://schemas.microsoft.com/office/drawing/2014/main" id="{8ECA83CF-0A60-5047-B443-E03F489998C4}"/>
              </a:ext>
            </a:extLst>
          </p:cNvPr>
          <p:cNvSpPr>
            <a:spLocks noEditPoints="1"/>
          </p:cNvSpPr>
          <p:nvPr/>
        </p:nvSpPr>
        <p:spPr bwMode="auto">
          <a:xfrm>
            <a:off x="9623422" y="2666399"/>
            <a:ext cx="566343" cy="463611"/>
          </a:xfrm>
          <a:custGeom>
            <a:avLst/>
            <a:gdLst>
              <a:gd name="T0" fmla="*/ 1 w 180"/>
              <a:gd name="T1" fmla="*/ 80 h 147"/>
              <a:gd name="T2" fmla="*/ 1 w 180"/>
              <a:gd name="T3" fmla="*/ 34 h 147"/>
              <a:gd name="T4" fmla="*/ 174 w 180"/>
              <a:gd name="T5" fmla="*/ 27 h 147"/>
              <a:gd name="T6" fmla="*/ 180 w 180"/>
              <a:gd name="T7" fmla="*/ 83 h 147"/>
              <a:gd name="T8" fmla="*/ 101 w 180"/>
              <a:gd name="T9" fmla="*/ 119 h 147"/>
              <a:gd name="T10" fmla="*/ 102 w 180"/>
              <a:gd name="T11" fmla="*/ 93 h 147"/>
              <a:gd name="T12" fmla="*/ 96 w 180"/>
              <a:gd name="T13" fmla="*/ 89 h 147"/>
              <a:gd name="T14" fmla="*/ 80 w 180"/>
              <a:gd name="T15" fmla="*/ 89 h 147"/>
              <a:gd name="T16" fmla="*/ 79 w 180"/>
              <a:gd name="T17" fmla="*/ 113 h 147"/>
              <a:gd name="T18" fmla="*/ 85 w 180"/>
              <a:gd name="T19" fmla="*/ 119 h 147"/>
              <a:gd name="T20" fmla="*/ 101 w 180"/>
              <a:gd name="T21" fmla="*/ 119 h 147"/>
              <a:gd name="T22" fmla="*/ 80 w 180"/>
              <a:gd name="T23" fmla="*/ 23 h 147"/>
              <a:gd name="T24" fmla="*/ 77 w 180"/>
              <a:gd name="T25" fmla="*/ 20 h 147"/>
              <a:gd name="T26" fmla="*/ 65 w 180"/>
              <a:gd name="T27" fmla="*/ 21 h 147"/>
              <a:gd name="T28" fmla="*/ 64 w 180"/>
              <a:gd name="T29" fmla="*/ 27 h 147"/>
              <a:gd name="T30" fmla="*/ 119 w 180"/>
              <a:gd name="T31" fmla="*/ 23 h 147"/>
              <a:gd name="T32" fmla="*/ 116 w 180"/>
              <a:gd name="T33" fmla="*/ 20 h 147"/>
              <a:gd name="T34" fmla="*/ 105 w 180"/>
              <a:gd name="T35" fmla="*/ 21 h 147"/>
              <a:gd name="T36" fmla="*/ 104 w 180"/>
              <a:gd name="T37" fmla="*/ 27 h 147"/>
              <a:gd name="T38" fmla="*/ 108 w 180"/>
              <a:gd name="T39" fmla="*/ 15 h 147"/>
              <a:gd name="T40" fmla="*/ 103 w 180"/>
              <a:gd name="T41" fmla="*/ 10 h 147"/>
              <a:gd name="T42" fmla="*/ 79 w 180"/>
              <a:gd name="T43" fmla="*/ 11 h 147"/>
              <a:gd name="T44" fmla="*/ 76 w 180"/>
              <a:gd name="T45" fmla="*/ 20 h 147"/>
              <a:gd name="T46" fmla="*/ 117 w 180"/>
              <a:gd name="T47" fmla="*/ 9 h 147"/>
              <a:gd name="T48" fmla="*/ 104 w 180"/>
              <a:gd name="T49" fmla="*/ 1 h 147"/>
              <a:gd name="T50" fmla="*/ 69 w 180"/>
              <a:gd name="T51" fmla="*/ 3 h 147"/>
              <a:gd name="T52" fmla="*/ 66 w 180"/>
              <a:gd name="T53" fmla="*/ 20 h 147"/>
              <a:gd name="T54" fmla="*/ 6 w 180"/>
              <a:gd name="T55" fmla="*/ 126 h 147"/>
              <a:gd name="T56" fmla="*/ 11 w 180"/>
              <a:gd name="T57" fmla="*/ 143 h 147"/>
              <a:gd name="T58" fmla="*/ 57 w 180"/>
              <a:gd name="T59" fmla="*/ 146 h 147"/>
              <a:gd name="T60" fmla="*/ 136 w 180"/>
              <a:gd name="T61" fmla="*/ 146 h 147"/>
              <a:gd name="T62" fmla="*/ 167 w 180"/>
              <a:gd name="T63" fmla="*/ 146 h 147"/>
              <a:gd name="T64" fmla="*/ 176 w 180"/>
              <a:gd name="T65" fmla="*/ 133 h 147"/>
              <a:gd name="T66" fmla="*/ 176 w 180"/>
              <a:gd name="T67" fmla="*/ 85 h 147"/>
              <a:gd name="T68" fmla="*/ 87 w 180"/>
              <a:gd name="T69" fmla="*/ 97 h 147"/>
              <a:gd name="T70" fmla="*/ 86 w 180"/>
              <a:gd name="T71" fmla="*/ 99 h 147"/>
              <a:gd name="T72" fmla="*/ 87 w 180"/>
              <a:gd name="T73" fmla="*/ 110 h 147"/>
              <a:gd name="T74" fmla="*/ 93 w 180"/>
              <a:gd name="T75" fmla="*/ 111 h 147"/>
              <a:gd name="T76" fmla="*/ 95 w 180"/>
              <a:gd name="T77" fmla="*/ 109 h 147"/>
              <a:gd name="T78" fmla="*/ 95 w 180"/>
              <a:gd name="T79" fmla="*/ 9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147">
                <a:moveTo>
                  <a:pt x="79" y="102"/>
                </a:moveTo>
                <a:cubicBezTo>
                  <a:pt x="52" y="100"/>
                  <a:pt x="26" y="90"/>
                  <a:pt x="1" y="80"/>
                </a:cubicBezTo>
                <a:cubicBezTo>
                  <a:pt x="1" y="34"/>
                  <a:pt x="1" y="34"/>
                  <a:pt x="1" y="34"/>
                </a:cubicBezTo>
                <a:cubicBezTo>
                  <a:pt x="1" y="34"/>
                  <a:pt x="1" y="34"/>
                  <a:pt x="1" y="34"/>
                </a:cubicBezTo>
                <a:cubicBezTo>
                  <a:pt x="0" y="30"/>
                  <a:pt x="4" y="27"/>
                  <a:pt x="8" y="27"/>
                </a:cubicBezTo>
                <a:cubicBezTo>
                  <a:pt x="174" y="27"/>
                  <a:pt x="174" y="27"/>
                  <a:pt x="174" y="27"/>
                </a:cubicBezTo>
                <a:cubicBezTo>
                  <a:pt x="177" y="27"/>
                  <a:pt x="180" y="30"/>
                  <a:pt x="180" y="34"/>
                </a:cubicBezTo>
                <a:cubicBezTo>
                  <a:pt x="180" y="50"/>
                  <a:pt x="180" y="67"/>
                  <a:pt x="180" y="83"/>
                </a:cubicBezTo>
                <a:cubicBezTo>
                  <a:pt x="155" y="92"/>
                  <a:pt x="129" y="100"/>
                  <a:pt x="102" y="102"/>
                </a:cubicBezTo>
                <a:moveTo>
                  <a:pt x="101" y="119"/>
                </a:moveTo>
                <a:cubicBezTo>
                  <a:pt x="101" y="118"/>
                  <a:pt x="101" y="117"/>
                  <a:pt x="101" y="116"/>
                </a:cubicBezTo>
                <a:cubicBezTo>
                  <a:pt x="102" y="109"/>
                  <a:pt x="103" y="101"/>
                  <a:pt x="102" y="93"/>
                </a:cubicBezTo>
                <a:cubicBezTo>
                  <a:pt x="102" y="92"/>
                  <a:pt x="102" y="91"/>
                  <a:pt x="101" y="90"/>
                </a:cubicBezTo>
                <a:cubicBezTo>
                  <a:pt x="100" y="89"/>
                  <a:pt x="98" y="89"/>
                  <a:pt x="96" y="89"/>
                </a:cubicBezTo>
                <a:cubicBezTo>
                  <a:pt x="91" y="89"/>
                  <a:pt x="86" y="89"/>
                  <a:pt x="81" y="89"/>
                </a:cubicBezTo>
                <a:cubicBezTo>
                  <a:pt x="80" y="89"/>
                  <a:pt x="80" y="89"/>
                  <a:pt x="80" y="89"/>
                </a:cubicBezTo>
                <a:cubicBezTo>
                  <a:pt x="79" y="89"/>
                  <a:pt x="79" y="90"/>
                  <a:pt x="79" y="91"/>
                </a:cubicBezTo>
                <a:cubicBezTo>
                  <a:pt x="79" y="98"/>
                  <a:pt x="79" y="106"/>
                  <a:pt x="79" y="113"/>
                </a:cubicBezTo>
                <a:cubicBezTo>
                  <a:pt x="79" y="115"/>
                  <a:pt x="79" y="116"/>
                  <a:pt x="80" y="118"/>
                </a:cubicBezTo>
                <a:cubicBezTo>
                  <a:pt x="81" y="119"/>
                  <a:pt x="83" y="119"/>
                  <a:pt x="85" y="119"/>
                </a:cubicBezTo>
                <a:cubicBezTo>
                  <a:pt x="89" y="119"/>
                  <a:pt x="93" y="120"/>
                  <a:pt x="97" y="120"/>
                </a:cubicBezTo>
                <a:cubicBezTo>
                  <a:pt x="98" y="120"/>
                  <a:pt x="100" y="120"/>
                  <a:pt x="101" y="119"/>
                </a:cubicBezTo>
                <a:close/>
                <a:moveTo>
                  <a:pt x="80" y="27"/>
                </a:moveTo>
                <a:cubicBezTo>
                  <a:pt x="79" y="26"/>
                  <a:pt x="79" y="24"/>
                  <a:pt x="80" y="23"/>
                </a:cubicBezTo>
                <a:cubicBezTo>
                  <a:pt x="80" y="22"/>
                  <a:pt x="79" y="21"/>
                  <a:pt x="78" y="20"/>
                </a:cubicBezTo>
                <a:cubicBezTo>
                  <a:pt x="78" y="20"/>
                  <a:pt x="77" y="20"/>
                  <a:pt x="77" y="20"/>
                </a:cubicBezTo>
                <a:cubicBezTo>
                  <a:pt x="74" y="20"/>
                  <a:pt x="70" y="20"/>
                  <a:pt x="67" y="20"/>
                </a:cubicBezTo>
                <a:cubicBezTo>
                  <a:pt x="67" y="20"/>
                  <a:pt x="66" y="20"/>
                  <a:pt x="65" y="21"/>
                </a:cubicBezTo>
                <a:cubicBezTo>
                  <a:pt x="64" y="21"/>
                  <a:pt x="64" y="22"/>
                  <a:pt x="64" y="24"/>
                </a:cubicBezTo>
                <a:cubicBezTo>
                  <a:pt x="64" y="25"/>
                  <a:pt x="65" y="26"/>
                  <a:pt x="64" y="27"/>
                </a:cubicBezTo>
                <a:moveTo>
                  <a:pt x="119" y="27"/>
                </a:moveTo>
                <a:cubicBezTo>
                  <a:pt x="119" y="26"/>
                  <a:pt x="119" y="24"/>
                  <a:pt x="119" y="23"/>
                </a:cubicBezTo>
                <a:cubicBezTo>
                  <a:pt x="119" y="22"/>
                  <a:pt x="119" y="21"/>
                  <a:pt x="118" y="20"/>
                </a:cubicBezTo>
                <a:cubicBezTo>
                  <a:pt x="118" y="20"/>
                  <a:pt x="117" y="20"/>
                  <a:pt x="116" y="20"/>
                </a:cubicBezTo>
                <a:cubicBezTo>
                  <a:pt x="113" y="20"/>
                  <a:pt x="110" y="20"/>
                  <a:pt x="107" y="20"/>
                </a:cubicBezTo>
                <a:cubicBezTo>
                  <a:pt x="106" y="20"/>
                  <a:pt x="105" y="20"/>
                  <a:pt x="105" y="21"/>
                </a:cubicBezTo>
                <a:cubicBezTo>
                  <a:pt x="104" y="21"/>
                  <a:pt x="104" y="22"/>
                  <a:pt x="104" y="24"/>
                </a:cubicBezTo>
                <a:cubicBezTo>
                  <a:pt x="104" y="25"/>
                  <a:pt x="104" y="26"/>
                  <a:pt x="104" y="27"/>
                </a:cubicBezTo>
                <a:moveTo>
                  <a:pt x="108" y="19"/>
                </a:moveTo>
                <a:cubicBezTo>
                  <a:pt x="108" y="18"/>
                  <a:pt x="108" y="16"/>
                  <a:pt x="108" y="15"/>
                </a:cubicBezTo>
                <a:cubicBezTo>
                  <a:pt x="108" y="14"/>
                  <a:pt x="107" y="12"/>
                  <a:pt x="106" y="11"/>
                </a:cubicBezTo>
                <a:cubicBezTo>
                  <a:pt x="105" y="11"/>
                  <a:pt x="104" y="11"/>
                  <a:pt x="103" y="10"/>
                </a:cubicBezTo>
                <a:cubicBezTo>
                  <a:pt x="96" y="10"/>
                  <a:pt x="89" y="10"/>
                  <a:pt x="83" y="10"/>
                </a:cubicBezTo>
                <a:cubicBezTo>
                  <a:pt x="81" y="10"/>
                  <a:pt x="80" y="10"/>
                  <a:pt x="79" y="11"/>
                </a:cubicBezTo>
                <a:cubicBezTo>
                  <a:pt x="77" y="11"/>
                  <a:pt x="76" y="13"/>
                  <a:pt x="76" y="15"/>
                </a:cubicBezTo>
                <a:cubicBezTo>
                  <a:pt x="76" y="16"/>
                  <a:pt x="76" y="18"/>
                  <a:pt x="76" y="20"/>
                </a:cubicBezTo>
                <a:moveTo>
                  <a:pt x="118" y="19"/>
                </a:moveTo>
                <a:cubicBezTo>
                  <a:pt x="118" y="16"/>
                  <a:pt x="118" y="13"/>
                  <a:pt x="117" y="9"/>
                </a:cubicBezTo>
                <a:cubicBezTo>
                  <a:pt x="117" y="6"/>
                  <a:pt x="115" y="3"/>
                  <a:pt x="112" y="2"/>
                </a:cubicBezTo>
                <a:cubicBezTo>
                  <a:pt x="110" y="1"/>
                  <a:pt x="107" y="1"/>
                  <a:pt x="104" y="1"/>
                </a:cubicBezTo>
                <a:cubicBezTo>
                  <a:pt x="95" y="1"/>
                  <a:pt x="86" y="0"/>
                  <a:pt x="76" y="1"/>
                </a:cubicBezTo>
                <a:cubicBezTo>
                  <a:pt x="74" y="1"/>
                  <a:pt x="71" y="2"/>
                  <a:pt x="69" y="3"/>
                </a:cubicBezTo>
                <a:cubicBezTo>
                  <a:pt x="67" y="5"/>
                  <a:pt x="66" y="8"/>
                  <a:pt x="66" y="11"/>
                </a:cubicBezTo>
                <a:cubicBezTo>
                  <a:pt x="66" y="14"/>
                  <a:pt x="66" y="17"/>
                  <a:pt x="66" y="20"/>
                </a:cubicBezTo>
                <a:moveTo>
                  <a:pt x="7" y="83"/>
                </a:moveTo>
                <a:cubicBezTo>
                  <a:pt x="7" y="97"/>
                  <a:pt x="6" y="111"/>
                  <a:pt x="6" y="126"/>
                </a:cubicBezTo>
                <a:cubicBezTo>
                  <a:pt x="6" y="129"/>
                  <a:pt x="6" y="132"/>
                  <a:pt x="7" y="135"/>
                </a:cubicBezTo>
                <a:cubicBezTo>
                  <a:pt x="7" y="138"/>
                  <a:pt x="9" y="141"/>
                  <a:pt x="11" y="143"/>
                </a:cubicBezTo>
                <a:cubicBezTo>
                  <a:pt x="13" y="145"/>
                  <a:pt x="16" y="147"/>
                  <a:pt x="19" y="146"/>
                </a:cubicBezTo>
                <a:cubicBezTo>
                  <a:pt x="57" y="146"/>
                  <a:pt x="57" y="146"/>
                  <a:pt x="57" y="146"/>
                </a:cubicBezTo>
                <a:cubicBezTo>
                  <a:pt x="72" y="146"/>
                  <a:pt x="88" y="146"/>
                  <a:pt x="103" y="146"/>
                </a:cubicBezTo>
                <a:cubicBezTo>
                  <a:pt x="114" y="146"/>
                  <a:pt x="125" y="146"/>
                  <a:pt x="136" y="146"/>
                </a:cubicBezTo>
                <a:cubicBezTo>
                  <a:pt x="141" y="146"/>
                  <a:pt x="147" y="146"/>
                  <a:pt x="152" y="146"/>
                </a:cubicBezTo>
                <a:cubicBezTo>
                  <a:pt x="157" y="146"/>
                  <a:pt x="162" y="147"/>
                  <a:pt x="167" y="146"/>
                </a:cubicBezTo>
                <a:cubicBezTo>
                  <a:pt x="169" y="145"/>
                  <a:pt x="172" y="144"/>
                  <a:pt x="174" y="141"/>
                </a:cubicBezTo>
                <a:cubicBezTo>
                  <a:pt x="175" y="139"/>
                  <a:pt x="176" y="136"/>
                  <a:pt x="176" y="133"/>
                </a:cubicBezTo>
                <a:cubicBezTo>
                  <a:pt x="177" y="123"/>
                  <a:pt x="176" y="113"/>
                  <a:pt x="176" y="103"/>
                </a:cubicBezTo>
                <a:cubicBezTo>
                  <a:pt x="176" y="97"/>
                  <a:pt x="176" y="91"/>
                  <a:pt x="176" y="85"/>
                </a:cubicBezTo>
                <a:moveTo>
                  <a:pt x="94" y="98"/>
                </a:moveTo>
                <a:cubicBezTo>
                  <a:pt x="92" y="97"/>
                  <a:pt x="89" y="97"/>
                  <a:pt x="87" y="97"/>
                </a:cubicBezTo>
                <a:cubicBezTo>
                  <a:pt x="87" y="97"/>
                  <a:pt x="87" y="97"/>
                  <a:pt x="87" y="98"/>
                </a:cubicBezTo>
                <a:cubicBezTo>
                  <a:pt x="86" y="98"/>
                  <a:pt x="86" y="99"/>
                  <a:pt x="86" y="99"/>
                </a:cubicBezTo>
                <a:cubicBezTo>
                  <a:pt x="86" y="102"/>
                  <a:pt x="86" y="105"/>
                  <a:pt x="86" y="107"/>
                </a:cubicBezTo>
                <a:cubicBezTo>
                  <a:pt x="86" y="108"/>
                  <a:pt x="86" y="110"/>
                  <a:pt x="87" y="110"/>
                </a:cubicBezTo>
                <a:cubicBezTo>
                  <a:pt x="87" y="111"/>
                  <a:pt x="88" y="111"/>
                  <a:pt x="89" y="111"/>
                </a:cubicBezTo>
                <a:cubicBezTo>
                  <a:pt x="90" y="111"/>
                  <a:pt x="91" y="111"/>
                  <a:pt x="93" y="111"/>
                </a:cubicBezTo>
                <a:cubicBezTo>
                  <a:pt x="94" y="111"/>
                  <a:pt x="94" y="111"/>
                  <a:pt x="95" y="110"/>
                </a:cubicBezTo>
                <a:cubicBezTo>
                  <a:pt x="95" y="110"/>
                  <a:pt x="95" y="109"/>
                  <a:pt x="95" y="109"/>
                </a:cubicBezTo>
                <a:cubicBezTo>
                  <a:pt x="95" y="106"/>
                  <a:pt x="95" y="103"/>
                  <a:pt x="95" y="100"/>
                </a:cubicBezTo>
                <a:cubicBezTo>
                  <a:pt x="96" y="99"/>
                  <a:pt x="96" y="99"/>
                  <a:pt x="95" y="98"/>
                </a:cubicBezTo>
                <a:cubicBezTo>
                  <a:pt x="95" y="98"/>
                  <a:pt x="94" y="98"/>
                  <a:pt x="94" y="98"/>
                </a:cubicBezTo>
                <a:close/>
              </a:path>
            </a:pathLst>
          </a:custGeom>
          <a:solidFill>
            <a:srgbClr val="FFC652"/>
          </a:solidFill>
          <a:ln w="19050" cap="rnd">
            <a:solidFill>
              <a:srgbClr val="313031"/>
            </a:solidFill>
            <a:prstDash val="solid"/>
            <a:round/>
            <a:headEnd/>
            <a:tailEnd/>
          </a:ln>
        </p:spPr>
        <p:txBody>
          <a:bodyPr/>
          <a:lstStyle/>
          <a:p>
            <a:pPr eaLnBrk="1" fontAlgn="auto" hangingPunct="1">
              <a:spcBef>
                <a:spcPts val="0"/>
              </a:spcBef>
              <a:spcAft>
                <a:spcPts val="0"/>
              </a:spcAft>
              <a:defRPr/>
            </a:pPr>
            <a:endParaRPr lang="ru-RU">
              <a:latin typeface="+mn-lt"/>
            </a:endParaRPr>
          </a:p>
        </p:txBody>
      </p:sp>
    </p:spTree>
    <p:extLst>
      <p:ext uri="{BB962C8B-B14F-4D97-AF65-F5344CB8AC3E}">
        <p14:creationId xmlns:p14="http://schemas.microsoft.com/office/powerpoint/2010/main" val="7772569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Social Prescribing Case Study</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2">
            <a:normAutofit fontScale="77500" lnSpcReduction="20000"/>
          </a:bodyPr>
          <a:lstStyle/>
          <a:p>
            <a:pPr>
              <a:lnSpc>
                <a:spcPct val="150000"/>
              </a:lnSpc>
              <a:spcAft>
                <a:spcPts val="600"/>
              </a:spcAft>
            </a:pPr>
            <a:r>
              <a:rPr lang="en-GB" sz="1800" dirty="0">
                <a:effectLst/>
                <a:latin typeface="Josefin Sans" pitchFamily="2" charset="0"/>
                <a:ea typeface="Calibri" panose="020F0502020204030204" pitchFamily="34" charset="0"/>
              </a:rPr>
              <a:t>Melanie offers appointments lasting 60-90 minutes long; this gives Josephine plenty of time to discuss her problems and issues. Josephine chooses the venue, and this can vary with each appointment. This relationship takes time to grow, and a rapport is developed, consequently there may be several appointments before the support plan (action plan) is completed. </a:t>
            </a:r>
            <a:endParaRPr lang="en-GB" sz="1800" dirty="0">
              <a:effectLst/>
              <a:latin typeface="Josefin Sans" pitchFamily="2" charset="0"/>
              <a:ea typeface="Times New Roman" panose="02020603050405020304" pitchFamily="18" charset="0"/>
            </a:endParaRPr>
          </a:p>
          <a:p>
            <a:pPr hangingPunct="0">
              <a:lnSpc>
                <a:spcPct val="150000"/>
              </a:lnSpc>
              <a:spcAft>
                <a:spcPts val="800"/>
              </a:spcAft>
            </a:pPr>
            <a:r>
              <a:rPr lang="en-GB" sz="1800" dirty="0">
                <a:ln>
                  <a:noFill/>
                </a:ln>
                <a:effectLst>
                  <a:outerShdw blurRad="38100" dist="19050" dir="2700000" algn="tl">
                    <a:schemeClr val="dk1">
                      <a:alpha val="40000"/>
                    </a:schemeClr>
                  </a:outerShdw>
                </a:effectLst>
                <a:latin typeface="Josefin Sans" pitchFamily="2" charset="0"/>
                <a:ea typeface="Calibri" panose="020F0502020204030204" pitchFamily="34" charset="0"/>
                <a:cs typeface="Calibri" panose="020F0502020204030204" pitchFamily="34" charset="0"/>
              </a:rPr>
              <a:t>During the appointments Josephine and Melanie discuss:</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Josephine often feels low and doesn’t know what else to do other than see the GP. </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She feels socially isolated, and sometimes overwhelmed by her feelings.</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Her partner works and she often feels resentful that she is on her own most of the day. </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Would like to eat healthier and become more active, her weight gain is making her depressed and self-conscious about going out.</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She has sleep problems.</a:t>
            </a:r>
            <a:endParaRPr lang="en-GB" sz="18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50000"/>
              </a:lnSpc>
              <a:spcAft>
                <a:spcPts val="800"/>
              </a:spcAft>
              <a:buFont typeface="Arial" panose="020B0604020202020204" pitchFamily="34" charset="0"/>
              <a:buChar char="•"/>
              <a:tabLst>
                <a:tab pos="457200" algn="l"/>
              </a:tabLst>
            </a:pPr>
            <a:r>
              <a:rPr lang="en-GB" sz="1800" dirty="0">
                <a:effectLst/>
                <a:latin typeface="Josefin Sans" pitchFamily="2" charset="0"/>
                <a:ea typeface="Calibri" panose="020F0502020204030204" pitchFamily="34" charset="0"/>
                <a:cs typeface="Calibri" panose="020F0502020204030204" pitchFamily="34" charset="0"/>
              </a:rPr>
              <a:t>She has fallen out with some of her family, and this adds to her feelings of isolation.</a:t>
            </a:r>
            <a:endParaRPr lang="en-GB" sz="18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47559" y="3901440"/>
            <a:ext cx="3352801" cy="2046441"/>
          </a:xfrm>
          <a:prstGeom prst="rect">
            <a:avLst/>
          </a:prstGeom>
          <a:blipFill>
            <a:blip r:embed="rId3">
              <a:alphaModFix amt="83000"/>
            </a:blip>
            <a:stretch>
              <a:fillRect/>
            </a:stretch>
          </a:blipFill>
        </p:spPr>
      </p:pic>
    </p:spTree>
    <p:extLst>
      <p:ext uri="{BB962C8B-B14F-4D97-AF65-F5344CB8AC3E}">
        <p14:creationId xmlns:p14="http://schemas.microsoft.com/office/powerpoint/2010/main" val="3198795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10655"/>
            <a:ext cx="10512420" cy="869505"/>
          </a:xfrm>
        </p:spPr>
        <p:txBody>
          <a:bodyPr/>
          <a:lstStyle/>
          <a:p>
            <a:pPr algn="ctr"/>
            <a:r>
              <a:rPr lang="en-US" dirty="0"/>
              <a:t>Social Prescribing Support/Action Plan</a:t>
            </a:r>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363557" y="1173480"/>
            <a:ext cx="10972800" cy="5273865"/>
          </a:xfrm>
        </p:spPr>
        <p:txBody>
          <a:bodyPr numCol="2">
            <a:normAutofit fontScale="25000" lnSpcReduction="20000"/>
          </a:bodyPr>
          <a:lstStyle/>
          <a:p>
            <a:pPr lvl="0" hangingPunct="0">
              <a:lnSpc>
                <a:spcPct val="150000"/>
              </a:lnSpc>
              <a:spcAft>
                <a:spcPts val="800"/>
              </a:spcAft>
              <a:tabLst>
                <a:tab pos="457200" algn="l"/>
              </a:tabLst>
            </a:pPr>
            <a:r>
              <a:rPr lang="en-GB" sz="6400" b="1" dirty="0">
                <a:solidFill>
                  <a:schemeClr val="tx1"/>
                </a:solidFill>
                <a:effectLst>
                  <a:outerShdw blurRad="38100" dist="38100" dir="2700000" algn="tl">
                    <a:srgbClr val="000000">
                      <a:alpha val="43137"/>
                    </a:srgbClr>
                  </a:outerShdw>
                </a:effectLst>
                <a:latin typeface="Josefin Sans" pitchFamily="2" charset="0"/>
                <a:ea typeface="Calibri" panose="020F0502020204030204" pitchFamily="34" charset="0"/>
                <a:cs typeface="Calibri" panose="020F0502020204030204" pitchFamily="34" charset="0"/>
              </a:rPr>
              <a:t>Support Plan</a:t>
            </a:r>
          </a:p>
          <a:p>
            <a:pPr lvl="0" hangingPunct="0">
              <a:lnSpc>
                <a:spcPct val="170000"/>
              </a:lnSpc>
              <a:spcAft>
                <a:spcPts val="800"/>
              </a:spcAft>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Melanie </a:t>
            </a:r>
            <a:r>
              <a:rPr lang="en-GB" sz="5600" dirty="0">
                <a:latin typeface="Josefin Sans" pitchFamily="2" charset="0"/>
                <a:ea typeface="Calibri" panose="020F0502020204030204" pitchFamily="34" charset="0"/>
                <a:cs typeface="Calibri" panose="020F0502020204030204" pitchFamily="34" charset="0"/>
              </a:rPr>
              <a:t>guides Josephine through</a:t>
            </a:r>
            <a:r>
              <a:rPr lang="en-GB" sz="5600" dirty="0">
                <a:effectLst/>
                <a:latin typeface="Josefin Sans" pitchFamily="2" charset="0"/>
                <a:ea typeface="Calibri" panose="020F0502020204030204" pitchFamily="34" charset="0"/>
                <a:cs typeface="Calibri" panose="020F0502020204030204" pitchFamily="34" charset="0"/>
              </a:rPr>
              <a:t> the wellbeing tools and together they create a wellbeing action plan that Josephine can </a:t>
            </a:r>
            <a:r>
              <a:rPr lang="en-GB" sz="5600" dirty="0">
                <a:latin typeface="Josefin Sans" pitchFamily="2" charset="0"/>
                <a:ea typeface="Calibri" panose="020F0502020204030204" pitchFamily="34" charset="0"/>
                <a:cs typeface="Calibri" panose="020F0502020204030204" pitchFamily="34" charset="0"/>
              </a:rPr>
              <a:t>apply </a:t>
            </a:r>
            <a:r>
              <a:rPr lang="en-GB" sz="5600" dirty="0">
                <a:effectLst/>
                <a:latin typeface="Josefin Sans" pitchFamily="2" charset="0"/>
                <a:ea typeface="Calibri" panose="020F0502020204030204" pitchFamily="34" charset="0"/>
                <a:cs typeface="Calibri" panose="020F0502020204030204" pitchFamily="34" charset="0"/>
              </a:rPr>
              <a:t>when she is starting to feel low, this helps her to feel more in control of her mental health and less dependent on the GP.      </a:t>
            </a:r>
            <a:endParaRPr lang="en-GB" sz="56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70000"/>
              </a:lnSpc>
              <a:spcAft>
                <a:spcPts val="800"/>
              </a:spcAft>
              <a:buFont typeface="Arial" panose="020B0604020202020204" pitchFamily="34" charset="0"/>
              <a:buChar char="•"/>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Look at community groups and hobbies that Josephine is interested in, so that she can build a social network and reduce her social isolation. </a:t>
            </a:r>
            <a:endParaRPr lang="en-GB" sz="56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70000"/>
              </a:lnSpc>
              <a:spcAft>
                <a:spcPts val="800"/>
              </a:spcAft>
              <a:buFont typeface="Arial" panose="020B0604020202020204" pitchFamily="34" charset="0"/>
              <a:buChar char="•"/>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Reassess benefit entitlement and refer Josephine to </a:t>
            </a:r>
            <a:r>
              <a:rPr lang="en-GB" sz="5600" dirty="0">
                <a:latin typeface="Josefin Sans" pitchFamily="2" charset="0"/>
                <a:ea typeface="Calibri" panose="020F0502020204030204" pitchFamily="34" charset="0"/>
                <a:cs typeface="Calibri" panose="020F0502020204030204" pitchFamily="34" charset="0"/>
              </a:rPr>
              <a:t>Independent Advice Agency</a:t>
            </a:r>
            <a:r>
              <a:rPr lang="en-GB" sz="5600" dirty="0">
                <a:effectLst/>
                <a:latin typeface="Josefin Sans" pitchFamily="2" charset="0"/>
                <a:ea typeface="Calibri" panose="020F0502020204030204" pitchFamily="34" charset="0"/>
                <a:cs typeface="Calibri" panose="020F0502020204030204" pitchFamily="34" charset="0"/>
              </a:rPr>
              <a:t> for financial advice.</a:t>
            </a:r>
            <a:endParaRPr lang="en-GB" sz="5600" dirty="0">
              <a:effectLst/>
              <a:latin typeface="Josefin Sans" pitchFamily="2" charset="0"/>
              <a:ea typeface="Calibri" panose="020F0502020204030204" pitchFamily="34" charset="0"/>
              <a:cs typeface="Times New Roman" panose="02020603050405020304" pitchFamily="18" charset="0"/>
            </a:endParaRPr>
          </a:p>
          <a:p>
            <a:pPr marL="342900" lvl="0" indent="-342900" hangingPunct="0">
              <a:lnSpc>
                <a:spcPct val="170000"/>
              </a:lnSpc>
              <a:spcAft>
                <a:spcPts val="800"/>
              </a:spcAft>
              <a:buFont typeface="Arial" panose="020B0604020202020204" pitchFamily="34" charset="0"/>
              <a:buChar char="•"/>
              <a:tabLst>
                <a:tab pos="457200" algn="l"/>
              </a:tabLst>
            </a:pPr>
            <a:r>
              <a:rPr lang="en-GB" sz="5600" dirty="0">
                <a:effectLst/>
                <a:latin typeface="Josefin Sans" pitchFamily="2" charset="0"/>
                <a:ea typeface="Calibri" panose="020F0502020204030204" pitchFamily="34" charset="0"/>
                <a:cs typeface="Calibri" panose="020F0502020204030204" pitchFamily="34" charset="0"/>
              </a:rPr>
              <a:t>Work with the Healthy Options advisor within the practice for support with new lifestyle factors and becoming healthier and happier, and to reduce reliance on the GP and medication. </a:t>
            </a:r>
            <a:endParaRPr lang="en-GB" sz="5600" dirty="0">
              <a:effectLst/>
              <a:latin typeface="Josefin Sans" pitchFamily="2" charset="0"/>
              <a:ea typeface="Calibri" panose="020F0502020204030204" pitchFamily="34" charset="0"/>
              <a:cs typeface="Times New Roman" panose="02020603050405020304" pitchFamily="18" charset="0"/>
            </a:endParaRPr>
          </a:p>
          <a:p>
            <a:pPr hangingPunct="0">
              <a:lnSpc>
                <a:spcPct val="170000"/>
              </a:lnSpc>
              <a:spcAft>
                <a:spcPts val="800"/>
              </a:spcAft>
            </a:pPr>
            <a:r>
              <a:rPr lang="en-GB" sz="5600" dirty="0">
                <a:effectLst/>
                <a:latin typeface="Josefin Sans" pitchFamily="2" charset="0"/>
                <a:ea typeface="Calibri" panose="020F0502020204030204" pitchFamily="34" charset="0"/>
                <a:cs typeface="Calibri" panose="020F0502020204030204" pitchFamily="34" charset="0"/>
              </a:rPr>
              <a:t> </a:t>
            </a:r>
          </a:p>
          <a:p>
            <a:pPr hangingPunct="0">
              <a:lnSpc>
                <a:spcPct val="170000"/>
              </a:lnSpc>
              <a:spcAft>
                <a:spcPts val="800"/>
              </a:spcAft>
            </a:pPr>
            <a:endParaRPr lang="en-GB" sz="5600" dirty="0">
              <a:latin typeface="Josefin Sans" pitchFamily="2" charset="0"/>
              <a:ea typeface="Calibri" panose="020F0502020204030204" pitchFamily="34" charset="0"/>
              <a:cs typeface="Calibri" panose="020F0502020204030204" pitchFamily="34" charset="0"/>
            </a:endParaRPr>
          </a:p>
          <a:p>
            <a:pPr algn="ctr">
              <a:lnSpc>
                <a:spcPct val="170000"/>
              </a:lnSpc>
            </a:pPr>
            <a:r>
              <a:rPr lang="en-GB" sz="6400" kern="1200" dirty="0">
                <a:ln>
                  <a:noFill/>
                </a:ln>
                <a:effectLst>
                  <a:outerShdw blurRad="38100" dist="38100" dir="2700000" algn="tl">
                    <a:srgbClr val="000000">
                      <a:alpha val="43137"/>
                    </a:srgbClr>
                  </a:outerShdw>
                </a:effectLst>
                <a:latin typeface="Josefin Sans" pitchFamily="2" charset="0"/>
              </a:rPr>
              <a:t>What services, groups and activities was Josephine supported to access?</a:t>
            </a:r>
            <a:r>
              <a:rPr lang="en-GB" sz="6400" kern="1200" dirty="0">
                <a:effectLst>
                  <a:outerShdw blurRad="38100" dist="38100" dir="2700000" algn="tl">
                    <a:srgbClr val="000000">
                      <a:alpha val="43137"/>
                    </a:srgbClr>
                  </a:outerShdw>
                </a:effectLst>
                <a:latin typeface="Josefin Sans" pitchFamily="2" charset="0"/>
              </a:rPr>
              <a:t> </a:t>
            </a:r>
            <a:endParaRPr lang="en-GB" sz="6400" dirty="0">
              <a:effectLst>
                <a:outerShdw blurRad="38100" dist="38100" dir="2700000" algn="tl">
                  <a:srgbClr val="000000">
                    <a:alpha val="43137"/>
                  </a:srgbClr>
                </a:outerShdw>
              </a:effectLst>
              <a:latin typeface="Josefin Sans" pitchFamily="2" charset="0"/>
              <a:ea typeface="Times New Roman" panose="02020603050405020304" pitchFamily="18" charset="0"/>
            </a:endParaRPr>
          </a:p>
          <a:p>
            <a:pPr marL="685800" lvl="0" indent="-685800">
              <a:lnSpc>
                <a:spcPct val="170000"/>
              </a:lnSpc>
              <a:buFont typeface="Arial" panose="020B0604020202020204" pitchFamily="34" charset="0"/>
              <a:buChar char="•"/>
            </a:pPr>
            <a:r>
              <a:rPr lang="en-GB" sz="5600" kern="1200" dirty="0">
                <a:effectLst/>
                <a:latin typeface="Josefin Sans" pitchFamily="2" charset="0"/>
              </a:rPr>
              <a:t>Membership of local leisure centre, she now attends weekly women’s sessions in the swimming pool. </a:t>
            </a:r>
            <a:endParaRPr lang="en-GB" sz="5600" dirty="0">
              <a:latin typeface="Josefin Sans" pitchFamily="2" charset="0"/>
            </a:endParaRPr>
          </a:p>
          <a:p>
            <a:pPr marL="685800" lvl="0" indent="-685800">
              <a:lnSpc>
                <a:spcPct val="170000"/>
              </a:lnSpc>
              <a:buFont typeface="Arial" panose="020B0604020202020204" pitchFamily="34" charset="0"/>
              <a:buChar char="•"/>
            </a:pPr>
            <a:r>
              <a:rPr lang="en-GB" sz="5600" kern="1800" spc="75" dirty="0">
                <a:effectLst/>
                <a:latin typeface="Josefin Sans" pitchFamily="2" charset="0"/>
                <a:ea typeface="Times New Roman" panose="02020603050405020304" pitchFamily="18" charset="0"/>
              </a:rPr>
              <a:t>Talking Therapy: with community based counselling service</a:t>
            </a:r>
            <a:r>
              <a:rPr lang="en-GB" sz="5600" kern="1200" dirty="0">
                <a:effectLst/>
                <a:latin typeface="Josefin Sans" pitchFamily="2" charset="0"/>
              </a:rPr>
              <a:t> </a:t>
            </a:r>
            <a:endParaRPr lang="en-GB" sz="5600" dirty="0">
              <a:effectLst/>
              <a:latin typeface="Josefin Sans" pitchFamily="2" charset="0"/>
              <a:ea typeface="Times New Roman" panose="02020603050405020304" pitchFamily="18" charset="0"/>
            </a:endParaRPr>
          </a:p>
          <a:p>
            <a:pPr marL="685800" lvl="0" indent="-685800">
              <a:lnSpc>
                <a:spcPct val="170000"/>
              </a:lnSpc>
              <a:buFont typeface="Arial" panose="020B0604020202020204" pitchFamily="34" charset="0"/>
              <a:buChar char="•"/>
            </a:pPr>
            <a:r>
              <a:rPr lang="en-GB" sz="5600" dirty="0">
                <a:latin typeface="Josefin Sans" pitchFamily="2" charset="0"/>
                <a:ea typeface="Times New Roman" panose="02020603050405020304" pitchFamily="18" charset="0"/>
              </a:rPr>
              <a:t>Mental Health Peer Support Group meeting monthly in local hotel- facilitated by Regional Voluntary Organisation</a:t>
            </a:r>
            <a:endParaRPr lang="en-GB" sz="5600" dirty="0">
              <a:effectLst/>
              <a:latin typeface="Josefin Sans" pitchFamily="2" charset="0"/>
              <a:ea typeface="Times New Roman" panose="02020603050405020304" pitchFamily="18" charset="0"/>
            </a:endParaRPr>
          </a:p>
          <a:p>
            <a:pPr marL="685800" indent="-685800">
              <a:lnSpc>
                <a:spcPct val="170000"/>
              </a:lnSpc>
              <a:buFont typeface="Arial" panose="020B0604020202020204" pitchFamily="34" charset="0"/>
              <a:buChar char="•"/>
            </a:pPr>
            <a:r>
              <a:rPr lang="en-GB" sz="5600" dirty="0">
                <a:effectLst/>
                <a:latin typeface="Josefin Sans" pitchFamily="2" charset="0"/>
                <a:ea typeface="Times New Roman" panose="02020603050405020304" pitchFamily="18" charset="0"/>
              </a:rPr>
              <a:t> A local book club and she has became a member of the library, and uses the laptops and IT resources available.</a:t>
            </a:r>
          </a:p>
          <a:p>
            <a:pPr hangingPunct="0">
              <a:lnSpc>
                <a:spcPct val="170000"/>
              </a:lnSpc>
              <a:spcAft>
                <a:spcPts val="800"/>
              </a:spcAft>
            </a:pPr>
            <a:r>
              <a:rPr lang="en-GB" sz="5600" dirty="0">
                <a:effectLst/>
                <a:latin typeface="Josefin Sans" pitchFamily="2" charset="0"/>
                <a:ea typeface="Times New Roman" panose="02020603050405020304" pitchFamily="18" charset="0"/>
                <a:cs typeface="Calibri" panose="020F0502020204030204" pitchFamily="34" charset="0"/>
              </a:rPr>
              <a:t> </a:t>
            </a: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spTree>
    <p:extLst>
      <p:ext uri="{BB962C8B-B14F-4D97-AF65-F5344CB8AC3E}">
        <p14:creationId xmlns:p14="http://schemas.microsoft.com/office/powerpoint/2010/main" val="2643335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t>Social Prescribing </a:t>
            </a:r>
            <a:r>
              <a:rPr lang="en-GB" b="0" dirty="0">
                <a:ln>
                  <a:noFill/>
                </a:ln>
                <a:effectLst>
                  <a:outerShdw blurRad="38100" dist="19050" dir="2700000" algn="tl">
                    <a:schemeClr val="dk1">
                      <a:alpha val="40000"/>
                    </a:schemeClr>
                  </a:outerShdw>
                </a:effectLst>
                <a:latin typeface="Amatic SC" panose="00000500000000000000" pitchFamily="2" charset="-79"/>
                <a:ea typeface="Calibri" panose="020F0502020204030204" pitchFamily="34" charset="0"/>
                <a:cs typeface="Amatic SC" panose="00000500000000000000" pitchFamily="2" charset="-79"/>
              </a:rPr>
              <a:t>Support Plan Review</a:t>
            </a:r>
            <a:endParaRPr lang="en-GB" b="0" dirty="0">
              <a:effectLst/>
              <a:latin typeface="Amatic SC" panose="00000500000000000000" pitchFamily="2" charset="-79"/>
              <a:ea typeface="Times New Roman" panose="02020603050405020304" pitchFamily="18" charset="0"/>
              <a:cs typeface="Amatic SC" panose="00000500000000000000" pitchFamily="2" charset="-79"/>
            </a:endParaRPr>
          </a:p>
          <a:p>
            <a:endParaRPr lang="en-US"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508066"/>
            <a:ext cx="10695744" cy="5041672"/>
          </a:xfrm>
        </p:spPr>
        <p:txBody>
          <a:bodyPr numCol="2">
            <a:normAutofit fontScale="25000" lnSpcReduction="20000"/>
          </a:bodyPr>
          <a:lstStyle/>
          <a:p>
            <a:pPr hangingPunct="0">
              <a:lnSpc>
                <a:spcPct val="170000"/>
              </a:lnSpc>
              <a:spcAft>
                <a:spcPts val="800"/>
              </a:spcAft>
            </a:pPr>
            <a:r>
              <a:rPr lang="en-GB" sz="6400" dirty="0">
                <a:effectLst/>
                <a:latin typeface="Josefin Sans" pitchFamily="2" charset="0"/>
                <a:ea typeface="Calibri" panose="020F0502020204030204" pitchFamily="34" charset="0"/>
              </a:rPr>
              <a:t>Josephine continues to link in with Melanie, she is exercising more, learning new skills, and has met new people at the leisure centre and through the book club. She is considering a medication review with her GP, to consider a decrease in her medication intake. She attends a support group with a regional voluntary organisation and </a:t>
            </a:r>
            <a:r>
              <a:rPr lang="en-GB" sz="6400" dirty="0">
                <a:latin typeface="Josefin Sans" pitchFamily="2" charset="0"/>
                <a:ea typeface="Calibri" panose="020F0502020204030204" pitchFamily="34" charset="0"/>
              </a:rPr>
              <a:t>on an</a:t>
            </a:r>
            <a:r>
              <a:rPr lang="en-GB" sz="6400" dirty="0">
                <a:effectLst/>
                <a:latin typeface="Josefin Sans" pitchFamily="2" charset="0"/>
                <a:ea typeface="Calibri" panose="020F0502020204030204" pitchFamily="34" charset="0"/>
              </a:rPr>
              <a:t> one-to-one sessions with a community-based counselling service. Overall, her relationships have improved, and she is sleeping better and has become a healthier and happier version of herself. </a:t>
            </a:r>
            <a:endParaRPr lang="en-GB" sz="6400" dirty="0">
              <a:effectLst/>
              <a:latin typeface="Josefin Sans" pitchFamily="2" charset="0"/>
              <a:ea typeface="Times New Roman" panose="02020603050405020304" pitchFamily="18" charset="0"/>
            </a:endParaRPr>
          </a:p>
          <a:p>
            <a:pPr>
              <a:lnSpc>
                <a:spcPct val="170000"/>
              </a:lnSpc>
              <a:spcAft>
                <a:spcPts val="800"/>
              </a:spcAft>
            </a:pPr>
            <a:endParaRPr lang="en-GB" sz="18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6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6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64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Social prescribing support can adapt according to situational changes and events, for some there may be periods of relapsing into unhealthy habits, but the personalised continuity of care from the link worker, alongside the learned strategies enable the service-user to maintain healthy lifestyle choices and reap its benefits. </a:t>
            </a:r>
            <a:r>
              <a:rPr lang="en-GB" sz="6400" dirty="0">
                <a:solidFill>
                  <a:srgbClr val="000000"/>
                </a:solidFill>
                <a:effectLst/>
                <a:latin typeface="Josefin Sans" pitchFamily="2" charset="0"/>
                <a:cs typeface="Calibri" panose="020F0502020204030204" pitchFamily="34" charset="0"/>
              </a:rPr>
              <a:t>Support plans can change accordingly, there are regular follow-ups with health care professionals who can liaise with the link worker, this chain of communication is to the benefit of all concerned.</a:t>
            </a:r>
            <a:r>
              <a:rPr lang="en-GB" sz="6400" dirty="0">
                <a:solidFill>
                  <a:srgbClr val="000000"/>
                </a:solidFill>
                <a:effectLst/>
                <a:latin typeface="Josefin Sans" pitchFamily="2" charset="0"/>
                <a:ea typeface="Times New Roman" panose="02020603050405020304" pitchFamily="18" charset="0"/>
                <a:cs typeface="Calibri" panose="020F0502020204030204" pitchFamily="34" charset="0"/>
              </a:rPr>
              <a:t> </a:t>
            </a:r>
          </a:p>
          <a:p>
            <a:pPr>
              <a:lnSpc>
                <a:spcPct val="150000"/>
              </a:lnSpc>
              <a:spcAft>
                <a:spcPts val="800"/>
              </a:spcAft>
            </a:pPr>
            <a:r>
              <a:rPr lang="en-GB" sz="4400" dirty="0">
                <a:effectLst/>
                <a:latin typeface="Josefin Sans" pitchFamily="2" charset="0"/>
                <a:ea typeface="Calibri" panose="020F0502020204030204" pitchFamily="34" charset="0"/>
                <a:cs typeface="Times New Roman" panose="02020603050405020304" pitchFamily="18" charset="0"/>
              </a:rPr>
              <a:t>For similar perspectives please explore the following link:</a:t>
            </a:r>
          </a:p>
          <a:p>
            <a:pPr>
              <a:lnSpc>
                <a:spcPct val="150000"/>
              </a:lnSpc>
              <a:spcAft>
                <a:spcPts val="600"/>
              </a:spcAft>
            </a:pPr>
            <a:r>
              <a:rPr lang="en-GB" sz="4400" dirty="0">
                <a:hlinkClick r:id="rId2"/>
              </a:rPr>
              <a:t>Co-Design and Co-Delivery: The Benefits of Integration From the Family Caregiver’s Perspective (ijic.org)</a:t>
            </a:r>
            <a:endParaRPr lang="en-GB" sz="4400" dirty="0">
              <a:effectLst/>
              <a:latin typeface="Josefin Sans" pitchFamily="2" charset="0"/>
              <a:ea typeface="Calibri" panose="020F0502020204030204" pitchFamily="34" charset="0"/>
              <a:cs typeface="Times New Roman" panose="02020603050405020304" pitchFamily="18" charset="0"/>
            </a:endParaRPr>
          </a:p>
          <a:p>
            <a:pPr hangingPunct="0">
              <a:lnSpc>
                <a:spcPct val="150000"/>
              </a:lnSpc>
              <a:spcAft>
                <a:spcPts val="800"/>
              </a:spcAft>
            </a:pPr>
            <a:r>
              <a:rPr lang="en-GB" sz="1800" dirty="0">
                <a:effectLst/>
                <a:latin typeface="Josefin Sans" pitchFamily="2" charset="0"/>
                <a:ea typeface="Calibri" panose="020F0502020204030204" pitchFamily="34" charset="0"/>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6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eaLnBrk="0" fontAlgn="base" hangingPunct="0">
              <a:lnSpc>
                <a:spcPct val="150000"/>
              </a:lnSpc>
              <a:spcBef>
                <a:spcPts val="575"/>
              </a:spcBef>
              <a:spcAft>
                <a:spcPts val="800"/>
              </a:spcAft>
            </a:pPr>
            <a:r>
              <a:rPr lang="en-GB" sz="1800" dirty="0">
                <a:effectLst/>
                <a:latin typeface="Calibri" panose="020F0502020204030204" pitchFamily="34" charset="0"/>
                <a:ea typeface="+mn-ea"/>
                <a:cs typeface="Calibri" panose="020F0502020204030204" pitchFamily="34" charset="0"/>
              </a:rPr>
              <a:t> </a:t>
            </a: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5" name="Picture 4" descr="Icon&#10;&#10;Description automatically generated with low confidence">
            <a:extLst>
              <a:ext uri="{FF2B5EF4-FFF2-40B4-BE49-F238E27FC236}">
                <a16:creationId xmlns:a16="http://schemas.microsoft.com/office/drawing/2014/main" id="{D4301299-1387-4D17-AC25-EA9B289A84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98405" y="4946572"/>
            <a:ext cx="2324559" cy="1699839"/>
          </a:xfrm>
          <a:prstGeom prst="rect">
            <a:avLst/>
          </a:prstGeom>
        </p:spPr>
      </p:pic>
    </p:spTree>
    <p:extLst>
      <p:ext uri="{BB962C8B-B14F-4D97-AF65-F5344CB8AC3E}">
        <p14:creationId xmlns:p14="http://schemas.microsoft.com/office/powerpoint/2010/main" val="84924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26721"/>
            <a:ext cx="10512420" cy="716279"/>
          </a:xfrm>
        </p:spPr>
        <p:txBody>
          <a:bodyPr/>
          <a:lstStyle/>
          <a:p>
            <a:pPr algn="ctr" eaLnBrk="0" fontAlgn="base" hangingPunct="0">
              <a:lnSpc>
                <a:spcPct val="150000"/>
              </a:lnSpc>
              <a:spcAft>
                <a:spcPts val="800"/>
              </a:spcAft>
            </a:pPr>
            <a:r>
              <a:rPr lang="en-GB" sz="32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Does Social prescribing fit in with wider health and care policy?      [</a:t>
            </a:r>
            <a:r>
              <a:rPr lang="en-GB" sz="3200" b="0" dirty="0" err="1">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klo</a:t>
            </a:r>
            <a:r>
              <a:rPr lang="en-GB" sz="32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 5]</a:t>
            </a:r>
            <a:endParaRPr lang="en-GB" sz="3200" b="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143001"/>
            <a:ext cx="11198496" cy="5406738"/>
          </a:xfrm>
        </p:spPr>
        <p:txBody>
          <a:bodyPr numCol="2">
            <a:normAutofit/>
          </a:bodyPr>
          <a:lstStyle/>
          <a:p>
            <a:pPr>
              <a:lnSpc>
                <a:spcPct val="150000"/>
              </a:lnSpc>
              <a:spcAft>
                <a:spcPts val="800"/>
              </a:spcAft>
            </a:pPr>
            <a:r>
              <a:rPr lang="en-GB" sz="1600" kern="1200" dirty="0">
                <a:effectLst/>
                <a:latin typeface="Josefin Sans" pitchFamily="2" charset="0"/>
                <a:ea typeface="Times New Roman" panose="02020603050405020304" pitchFamily="18" charset="0"/>
                <a:cs typeface="Calibri" panose="020F0502020204030204" pitchFamily="34" charset="0"/>
              </a:rPr>
              <a:t>The research to </a:t>
            </a:r>
            <a:r>
              <a:rPr lang="en-GB" sz="1600" dirty="0">
                <a:effectLst/>
                <a:latin typeface="Josefin Sans" pitchFamily="2" charset="0"/>
                <a:ea typeface="Times New Roman" panose="02020603050405020304" pitchFamily="18" charset="0"/>
                <a:cs typeface="Calibri" panose="020F0502020204030204" pitchFamily="34" charset="0"/>
              </a:rPr>
              <a:t>date </a:t>
            </a:r>
            <a:r>
              <a:rPr lang="en-GB" sz="1600" kern="1200" dirty="0">
                <a:effectLst/>
                <a:latin typeface="Josefin Sans" pitchFamily="2" charset="0"/>
                <a:ea typeface="Times New Roman" panose="02020603050405020304" pitchFamily="18" charset="0"/>
                <a:cs typeface="Calibri" panose="020F0502020204030204" pitchFamily="34" charset="0"/>
              </a:rPr>
              <a:t>suggests that social prescribing </a:t>
            </a:r>
            <a:r>
              <a:rPr lang="en-GB" sz="1600" dirty="0">
                <a:effectLst/>
                <a:latin typeface="Josefin Sans" pitchFamily="2" charset="0"/>
                <a:ea typeface="Times New Roman" panose="02020603050405020304" pitchFamily="18" charset="0"/>
                <a:cs typeface="Calibri" panose="020F0502020204030204" pitchFamily="34" charset="0"/>
              </a:rPr>
              <a:t>has led to improved quality of life and enhanced emotional wellbeing</a:t>
            </a:r>
            <a:r>
              <a:rPr lang="en-GB" sz="1600" dirty="0">
                <a:effectLst/>
                <a:latin typeface="Josefin Sans" pitchFamily="2" charset="0"/>
                <a:ea typeface="Calibri" panose="020F0502020204030204" pitchFamily="34" charset="0"/>
                <a:cs typeface="Calibri" panose="020F0502020204030204" pitchFamily="34" charset="0"/>
              </a:rPr>
              <a:t>. However, as stated, evaluation </a:t>
            </a:r>
            <a:r>
              <a:rPr lang="en-GB" sz="1600" dirty="0">
                <a:effectLst/>
                <a:latin typeface="Josefin Sans" pitchFamily="2" charset="0"/>
                <a:ea typeface="Times New Roman" panose="02020603050405020304" pitchFamily="18" charset="0"/>
                <a:cs typeface="Calibri" panose="020F0502020204030204" pitchFamily="34" charset="0"/>
              </a:rPr>
              <a:t>can be hard to measure and may require a longer-term approach. </a:t>
            </a:r>
            <a:r>
              <a:rPr lang="en-GB" sz="1600" dirty="0">
                <a:effectLst/>
                <a:latin typeface="Josefin Sans" pitchFamily="2" charset="0"/>
                <a:ea typeface="Calibri" panose="020F0502020204030204" pitchFamily="34" charset="0"/>
                <a:cs typeface="Calibri" panose="020F0502020204030204" pitchFamily="34" charset="0"/>
              </a:rPr>
              <a:t> The NHS Long Term Plan 2019 stated that </a:t>
            </a:r>
            <a:r>
              <a:rPr lang="en-GB" sz="1600" dirty="0">
                <a:latin typeface="Josefin Sans" pitchFamily="2" charset="0"/>
                <a:ea typeface="Calibri" panose="020F0502020204030204" pitchFamily="34" charset="0"/>
                <a:cs typeface="Calibri" panose="020F0502020204030204" pitchFamily="34" charset="0"/>
              </a:rPr>
              <a:t>p</a:t>
            </a:r>
            <a:r>
              <a:rPr lang="en-GB" sz="1600" dirty="0">
                <a:effectLst/>
                <a:latin typeface="Josefin Sans" pitchFamily="2" charset="0"/>
                <a:ea typeface="Times New Roman" panose="02020603050405020304" pitchFamily="18" charset="0"/>
                <a:cs typeface="Calibri" panose="020F0502020204030204" pitchFamily="34" charset="0"/>
              </a:rPr>
              <a:t>artnerships between the NHS and the voluntary and community sector is integral to effective health and care. </a:t>
            </a:r>
          </a:p>
          <a:p>
            <a:pPr>
              <a:lnSpc>
                <a:spcPct val="150000"/>
              </a:lnSpc>
              <a:spcAft>
                <a:spcPts val="800"/>
              </a:spcAft>
            </a:pPr>
            <a:r>
              <a:rPr lang="en-GB" sz="1600" dirty="0">
                <a:effectLst/>
                <a:latin typeface="Josefin Sans" pitchFamily="2" charset="0"/>
                <a:ea typeface="Times New Roman" panose="02020603050405020304" pitchFamily="18" charset="0"/>
                <a:cs typeface="Calibri" panose="020F0502020204030204" pitchFamily="34" charset="0"/>
              </a:rPr>
              <a:t>The policy support for social prescribing must be accompanied by adequate funding for those organisations, receiving social referrals if it is to be sustainable in the long term. </a:t>
            </a:r>
          </a:p>
          <a:p>
            <a:pPr>
              <a:lnSpc>
                <a:spcPct val="150000"/>
              </a:lnSpc>
              <a:spcAft>
                <a:spcPts val="800"/>
              </a:spcAft>
            </a:pPr>
            <a:r>
              <a:rPr lang="en-GB" sz="1600" dirty="0">
                <a:effectLst/>
                <a:latin typeface="Josefin Sans" pitchFamily="2" charset="0"/>
                <a:ea typeface="Times New Roman" panose="02020603050405020304" pitchFamily="18" charset="0"/>
                <a:cs typeface="Calibri" panose="020F0502020204030204" pitchFamily="34" charset="0"/>
              </a:rPr>
              <a:t>The successful roll-out of social prescribing and its impact will depend on the scale, vitality, and sustainability of the voluntary and community sector, particularly in smaller based charities which may be badly affected by the current pandemic situation.</a:t>
            </a:r>
            <a:r>
              <a:rPr lang="en-GB" sz="1600" dirty="0">
                <a:effectLst/>
                <a:latin typeface="Josefin Sans" pitchFamily="2" charset="0"/>
                <a:ea typeface="Calibri" panose="020F0502020204030204" pitchFamily="34" charset="0"/>
                <a:cs typeface="Calibri" panose="020F0502020204030204" pitchFamily="34" charset="0"/>
              </a:rPr>
              <a:t> </a:t>
            </a: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4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dirty="0">
                <a:latin typeface="Josefin Sans" pitchFamily="2" charset="0"/>
              </a:rPr>
              <a:t>                </a:t>
            </a:r>
          </a:p>
        </p:txBody>
      </p:sp>
      <p:pic>
        <p:nvPicPr>
          <p:cNvPr id="6" name="Picture 5">
            <a:extLst>
              <a:ext uri="{FF2B5EF4-FFF2-40B4-BE49-F238E27FC236}">
                <a16:creationId xmlns:a16="http://schemas.microsoft.com/office/drawing/2014/main" id="{53C06CF1-947A-B5D9-4EE6-44C62BFFC32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101840" y="2954830"/>
            <a:ext cx="3459480" cy="2424889"/>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pic>
      <p:pic>
        <p:nvPicPr>
          <p:cNvPr id="5" name="Picture 4">
            <a:extLst>
              <a:ext uri="{FF2B5EF4-FFF2-40B4-BE49-F238E27FC236}">
                <a16:creationId xmlns:a16="http://schemas.microsoft.com/office/drawing/2014/main" id="{E898207D-76C5-DF03-49FC-9E941DE3F4C2}"/>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192000" y="4966509"/>
            <a:ext cx="2811504" cy="2286000"/>
          </a:xfrm>
          <a:prstGeom prst="rect">
            <a:avLst/>
          </a:prstGeom>
          <a:noFill/>
          <a:ln>
            <a:noFill/>
          </a:ln>
        </p:spPr>
      </p:pic>
    </p:spTree>
    <p:extLst>
      <p:ext uri="{BB962C8B-B14F-4D97-AF65-F5344CB8AC3E}">
        <p14:creationId xmlns:p14="http://schemas.microsoft.com/office/powerpoint/2010/main" val="23653160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87680"/>
            <a:ext cx="10512420" cy="944880"/>
          </a:xfrm>
        </p:spPr>
        <p:txBody>
          <a:bodyPr/>
          <a:lstStyle/>
          <a:p>
            <a:pPr algn="ctr" eaLnBrk="0" fontAlgn="base" hangingPunct="0">
              <a:lnSpc>
                <a:spcPct val="150000"/>
              </a:lnSpc>
              <a:spcAft>
                <a:spcPts val="800"/>
              </a:spcAft>
            </a:pPr>
            <a:r>
              <a:rPr lang="en-GB" sz="36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Does Social prescribing fit in with wider health and care policy?         </a:t>
            </a:r>
            <a:r>
              <a:rPr lang="en-GB" sz="24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a:t>
            </a:r>
            <a:r>
              <a:rPr lang="en-GB" sz="2400" b="0" dirty="0" err="1">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klo</a:t>
            </a:r>
            <a:r>
              <a:rPr lang="en-GB" sz="24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 5]</a:t>
            </a:r>
            <a:endParaRPr lang="en-GB" sz="3600" b="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0" y="1219201"/>
            <a:ext cx="11085859" cy="5376258"/>
          </a:xfrm>
        </p:spPr>
        <p:txBody>
          <a:bodyPr numCol="2">
            <a:normAutofit lnSpcReduction="10000"/>
          </a:bodyPr>
          <a:lstStyle/>
          <a:p>
            <a:pPr lvl="0">
              <a:lnSpc>
                <a:spcPct val="170000"/>
              </a:lnSpc>
            </a:pPr>
            <a:r>
              <a:rPr lang="en-GB" sz="1800" b="1" dirty="0">
                <a:effectLst/>
                <a:latin typeface="Josefin Sans" pitchFamily="2" charset="0"/>
                <a:ea typeface="Calibri" panose="020F0502020204030204" pitchFamily="34" charset="0"/>
                <a:cs typeface="Times New Roman" panose="02020603050405020304" pitchFamily="18" charset="0"/>
              </a:rPr>
              <a:t>How can you promote social prescribing in your role as:</a:t>
            </a:r>
            <a:r>
              <a:rPr lang="en-GB" sz="1600" b="1" dirty="0">
                <a:effectLst/>
                <a:latin typeface="Josefin Sans" pitchFamily="2" charset="0"/>
                <a:ea typeface="Calibri" panose="020F0502020204030204" pitchFamily="34" charset="0"/>
                <a:cs typeface="Times New Roman" panose="02020603050405020304" pitchFamily="18" charset="0"/>
              </a:rPr>
              <a:t> </a:t>
            </a:r>
          </a:p>
          <a:p>
            <a:pPr marL="342900" lvl="0" indent="-342900">
              <a:lnSpc>
                <a:spcPct val="170000"/>
              </a:lnSpc>
              <a:buFont typeface="Symbol" panose="05050102010706020507" pitchFamily="18" charset="2"/>
              <a:buChar char=""/>
            </a:pP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rPr>
              <a:t>GP:  </a:t>
            </a: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https://www.youtube.com/watch?v=Zr1yKowQlcg</a:t>
            </a:r>
            <a:r>
              <a:rPr lang="en-GB" sz="1600" dirty="0">
                <a:solidFill>
                  <a:srgbClr val="FF0000"/>
                </a:solidFill>
                <a:effectLst/>
                <a:latin typeface="Josefin Sans" pitchFamily="2" charset="0"/>
                <a:ea typeface="Calibri" panose="020F0502020204030204" pitchFamily="34" charset="0"/>
                <a:cs typeface="Times New Roman" panose="02020603050405020304" pitchFamily="18" charset="0"/>
              </a:rPr>
              <a:t> </a:t>
            </a:r>
          </a:p>
          <a:p>
            <a:pPr marL="342900" lvl="0" indent="-342900">
              <a:lnSpc>
                <a:spcPct val="170000"/>
              </a:lnSpc>
              <a:buFont typeface="Symbol" panose="05050102010706020507" pitchFamily="18" charset="2"/>
              <a:buChar char=""/>
            </a:pPr>
            <a:r>
              <a:rPr lang="en-GB" sz="1600" dirty="0">
                <a:effectLst/>
                <a:latin typeface="Josefin Sans" pitchFamily="2" charset="0"/>
                <a:ea typeface="Calibri" panose="020F0502020204030204" pitchFamily="34" charset="0"/>
                <a:cs typeface="Times New Roman" panose="02020603050405020304" pitchFamily="18" charset="0"/>
              </a:rPr>
              <a:t>Allied Health Professional- Occupational Therapist; Physiotherapist; District Nursing; Midwifery; Community Psychiatric Nurse; Dietetics; Speech &amp; Language, care worker.</a:t>
            </a:r>
          </a:p>
          <a:p>
            <a:pPr marL="342900" lvl="0" indent="-342900">
              <a:lnSpc>
                <a:spcPct val="170000"/>
              </a:lnSpc>
              <a:buFont typeface="Symbol" panose="05050102010706020507" pitchFamily="18" charset="2"/>
              <a:buChar char=""/>
            </a:pPr>
            <a:r>
              <a:rPr lang="en-GB" sz="1600" dirty="0">
                <a:effectLst/>
                <a:latin typeface="Josefin Sans" pitchFamily="2" charset="0"/>
                <a:ea typeface="Calibri" panose="020F0502020204030204" pitchFamily="34" charset="0"/>
                <a:cs typeface="Times New Roman" panose="02020603050405020304" pitchFamily="18" charset="0"/>
              </a:rPr>
              <a:t>Core principles for health &amp; care professionals</a:t>
            </a:r>
          </a:p>
          <a:p>
            <a:pPr marL="457200">
              <a:lnSpc>
                <a:spcPct val="170000"/>
              </a:lnSpc>
              <a:spcAft>
                <a:spcPts val="800"/>
              </a:spcAft>
            </a:pPr>
            <a:r>
              <a:rPr lang="en-GB" sz="1600" u="sng" dirty="0">
                <a:solidFill>
                  <a:srgbClr val="FF0000"/>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https://www.gov.uk/government/publications/social-prescribing-applying-all-our-health/social-prescribing-applying-all-our-health#promoting-social-prescribing-in-your-professional-practice</a:t>
            </a:r>
            <a:endParaRPr lang="en-GB" sz="1600" u="sng"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600" u="sng" dirty="0">
                <a:effectLst/>
                <a:latin typeface="Josefin Sans" pitchFamily="2" charset="0"/>
                <a:ea typeface="Calibri" panose="020F0502020204030204" pitchFamily="34" charset="0"/>
                <a:cs typeface="Times New Roman" panose="02020603050405020304" pitchFamily="18" charset="0"/>
              </a:rPr>
              <a:t> </a:t>
            </a:r>
          </a:p>
          <a:p>
            <a:pPr>
              <a:lnSpc>
                <a:spcPct val="170000"/>
              </a:lnSpc>
              <a:spcAft>
                <a:spcPts val="800"/>
              </a:spcAft>
            </a:pPr>
            <a:r>
              <a:rPr lang="en-GB" sz="1600" u="sng" dirty="0">
                <a:effectLst/>
                <a:latin typeface="Josefin Sans" pitchFamily="2"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Social prescribing models | Public Health | Royal College of Nursing (rcn.org.uk)</a:t>
            </a:r>
            <a:endParaRPr lang="en-GB" sz="1600" u="sng"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600" dirty="0">
                <a:effectLst/>
                <a:latin typeface="Josefin Sans" pitchFamily="2" charset="0"/>
                <a:ea typeface="Calibri" panose="020F0502020204030204" pitchFamily="34" charset="0"/>
                <a:cs typeface="Times New Roman" panose="02020603050405020304" pitchFamily="18" charset="0"/>
              </a:rPr>
              <a:t>Joyce Pickering Nurse led SP example</a:t>
            </a:r>
          </a:p>
          <a:p>
            <a:pPr>
              <a:lnSpc>
                <a:spcPct val="170000"/>
              </a:lnSpc>
              <a:spcAft>
                <a:spcPts val="800"/>
              </a:spcAft>
            </a:pPr>
            <a:r>
              <a:rPr lang="en-GB" sz="1600" dirty="0">
                <a:solidFill>
                  <a:srgbClr val="FF0000"/>
                </a:solidFill>
                <a:latin typeface="Josefin Sans" pitchFamily="2" charset="0"/>
                <a:ea typeface="Calibri" panose="020F0502020204030204" pitchFamily="34" charset="0"/>
                <a:cs typeface="Times New Roman" panose="02020603050405020304" pitchFamily="18" charset="0"/>
              </a:rPr>
              <a:t>https://www.rcn.org.uk/clinical-topics/public-health/self-care/social-prescribing</a:t>
            </a:r>
            <a:endParaRPr lang="en-GB" sz="1600" dirty="0">
              <a:solidFill>
                <a:srgbClr val="FF0000"/>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600" dirty="0">
                <a:effectLst/>
                <a:latin typeface="Josefin Sans"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a:t>
            </a:r>
            <a:r>
              <a:rPr lang="en-GB" sz="1600" u="sng" dirty="0">
                <a:effectLst/>
                <a:latin typeface="Josefin Sans" pitchFamily="2"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s://bmchealthservres.biomedcentral.com/articles/10.1186/s12913-018-3437-7</a:t>
            </a:r>
            <a:endParaRPr lang="en-GB" sz="1600" u="sng"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a:extLst>
              <a:ext uri="{FF2B5EF4-FFF2-40B4-BE49-F238E27FC236}">
                <a16:creationId xmlns:a16="http://schemas.microsoft.com/office/drawing/2014/main" id="{9992E362-05A5-34B7-8845-14820A44F34C}"/>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863391" y="5317081"/>
            <a:ext cx="2710149" cy="1129439"/>
          </a:xfrm>
          <a:prstGeom prst="rect">
            <a:avLst/>
          </a:prstGeom>
          <a:noFill/>
          <a:ln>
            <a:noFill/>
          </a:ln>
        </p:spPr>
      </p:pic>
    </p:spTree>
    <p:extLst>
      <p:ext uri="{BB962C8B-B14F-4D97-AF65-F5344CB8AC3E}">
        <p14:creationId xmlns:p14="http://schemas.microsoft.com/office/powerpoint/2010/main" val="42655642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74573"/>
            <a:ext cx="10512420" cy="954629"/>
          </a:xfrm>
        </p:spPr>
        <p:txBody>
          <a:bodyPr/>
          <a:lstStyle/>
          <a:p>
            <a:pPr algn="ctr" eaLnBrk="0" fontAlgn="base" hangingPunct="0">
              <a:lnSpc>
                <a:spcPct val="150000"/>
              </a:lnSpc>
              <a:spcAft>
                <a:spcPts val="800"/>
              </a:spcAft>
            </a:pPr>
            <a:r>
              <a:rPr lang="en-GB" sz="36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Does Social prescribing fit in with wider health and care policy?       </a:t>
            </a:r>
            <a:r>
              <a:rPr lang="en-GB" sz="24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a:t>
            </a:r>
            <a:r>
              <a:rPr lang="en-GB" sz="2400" b="0" dirty="0" err="1">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klo</a:t>
            </a:r>
            <a:r>
              <a:rPr lang="en-GB" sz="2400" b="0" dirty="0">
                <a:ln>
                  <a:noFill/>
                </a:ln>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 5]</a:t>
            </a:r>
            <a:endParaRPr lang="en-GB" sz="3600" b="0" dirty="0">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435137" y="1329202"/>
            <a:ext cx="10695744" cy="5154225"/>
          </a:xfrm>
        </p:spPr>
        <p:txBody>
          <a:bodyPr numCol="2">
            <a:normAutofit fontScale="25000" lnSpcReduction="20000"/>
          </a:bodyPr>
          <a:lstStyle/>
          <a:p>
            <a:pPr>
              <a:lnSpc>
                <a:spcPct val="170000"/>
              </a:lnSpc>
              <a:spcAft>
                <a:spcPts val="800"/>
              </a:spcAft>
            </a:pPr>
            <a:r>
              <a:rPr lang="en-GB" sz="6000" dirty="0">
                <a:solidFill>
                  <a:srgbClr val="000000"/>
                </a:solidFill>
                <a:effectLst/>
                <a:latin typeface="Josefin Sans" pitchFamily="2" charset="0"/>
                <a:ea typeface="Calibri" panose="020F0502020204030204" pitchFamily="34" charset="0"/>
                <a:cs typeface="Calibri" panose="020F0502020204030204" pitchFamily="34" charset="0"/>
              </a:rPr>
              <a:t>As population health comes to the fore in the development of an Integrated Care System in Northern Ireland, it’s clear that collaborative partnerships between organisations and individuals who share responsibility for planning, managing, and delivering sustainable care, services and interventions. This is to meet the health &amp; wellbeing needs of local populations. This shift to outcomes-based population health will enable examination of:</a:t>
            </a:r>
            <a:endParaRPr lang="en-GB" sz="60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Conditions management</a:t>
            </a:r>
            <a:endParaRPr lang="en-GB" sz="64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Early detection</a:t>
            </a:r>
            <a:endParaRPr lang="en-GB" sz="64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Risk factors</a:t>
            </a:r>
            <a:endParaRPr lang="en-GB" sz="6400" dirty="0">
              <a:effectLst/>
              <a:latin typeface="Josefin Sans" pitchFamily="2" charset="0"/>
              <a:ea typeface="Calibri" panose="020F0502020204030204" pitchFamily="34" charset="0"/>
              <a:cs typeface="Times New Roman" panose="02020603050405020304" pitchFamily="18" charset="0"/>
            </a:endParaRPr>
          </a:p>
          <a:p>
            <a:pPr marL="285750" indent="-285750">
              <a:lnSpc>
                <a:spcPct val="170000"/>
              </a:lnSpc>
              <a:spcAft>
                <a:spcPts val="800"/>
              </a:spcAft>
              <a:buFont typeface="Arial" panose="020B0604020202020204" pitchFamily="34" charset="0"/>
              <a:buChar char="•"/>
            </a:pP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Wider determinants of health</a:t>
            </a:r>
            <a:endParaRPr lang="en-GB" sz="6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endParaRPr lang="en-GB" sz="5600"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6400" dirty="0">
                <a:solidFill>
                  <a:srgbClr val="000000"/>
                </a:solidFill>
                <a:latin typeface="Josefin Sans" pitchFamily="2" charset="0"/>
                <a:ea typeface="Calibri" panose="020F0502020204030204" pitchFamily="34" charset="0"/>
                <a:cs typeface="Calibri" panose="020F0502020204030204" pitchFamily="34" charset="0"/>
              </a:rPr>
              <a:t>It should be noted that the f</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inance regime </a:t>
            </a:r>
            <a:r>
              <a:rPr lang="en-GB" sz="6400" dirty="0">
                <a:solidFill>
                  <a:srgbClr val="000000"/>
                </a:solidFill>
                <a:latin typeface="Josefin Sans" pitchFamily="2" charset="0"/>
                <a:ea typeface="Calibri" panose="020F0502020204030204" pitchFamily="34" charset="0"/>
                <a:cs typeface="Calibri" panose="020F0502020204030204" pitchFamily="34" charset="0"/>
              </a:rPr>
              <a:t>that</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 manages undertakings and programmes must be effective and responsive to these new pathways, and this takes time.  In this way, it is hoped that Northern Ireland will begin to make best use of the available assets and resources. </a:t>
            </a:r>
            <a:r>
              <a:rPr lang="en-GB" sz="6400" dirty="0">
                <a:solidFill>
                  <a:srgbClr val="000000"/>
                </a:solidFill>
                <a:latin typeface="Josefin Sans" pitchFamily="2" charset="0"/>
                <a:ea typeface="Calibri" panose="020F0502020204030204" pitchFamily="34" charset="0"/>
                <a:cs typeface="Calibri" panose="020F0502020204030204" pitchFamily="34" charset="0"/>
              </a:rPr>
              <a:t>T</a:t>
            </a:r>
            <a:r>
              <a:rPr lang="en-GB" sz="6400" dirty="0">
                <a:solidFill>
                  <a:srgbClr val="000000"/>
                </a:solidFill>
                <a:effectLst/>
                <a:latin typeface="Josefin Sans" pitchFamily="2" charset="0"/>
                <a:ea typeface="Calibri" panose="020F0502020204030204" pitchFamily="34" charset="0"/>
                <a:cs typeface="Calibri" panose="020F0502020204030204" pitchFamily="34" charset="0"/>
              </a:rPr>
              <a:t>he “No More Silos” Report will collectively start to make a difference for population health and facilitate more resilient communities.</a:t>
            </a:r>
          </a:p>
          <a:p>
            <a:pPr>
              <a:lnSpc>
                <a:spcPct val="170000"/>
              </a:lnSpc>
              <a:spcAft>
                <a:spcPts val="800"/>
              </a:spcAft>
            </a:pPr>
            <a:r>
              <a:rPr lang="en-GB" sz="6400" dirty="0">
                <a:effectLst/>
                <a:latin typeface="Josefin Sans" pitchFamily="2" charset="0"/>
                <a:ea typeface="Calibri" panose="020F0502020204030204" pitchFamily="34" charset="0"/>
                <a:cs typeface="Times New Roman" panose="02020603050405020304" pitchFamily="18" charset="0"/>
                <a:hlinkClick r:id="rId2"/>
              </a:rPr>
              <a:t>https://online.hscni.net/our-work/no-more-silos/</a:t>
            </a:r>
            <a:r>
              <a:rPr lang="en-GB" sz="6400" dirty="0">
                <a:solidFill>
                  <a:srgbClr val="000000"/>
                </a:solidFill>
                <a:latin typeface="Josefin Sans" pitchFamily="2" charset="0"/>
                <a:ea typeface="Calibri" panose="020F0502020204030204" pitchFamily="34" charset="0"/>
                <a:cs typeface="Calibri" panose="020F0502020204030204" pitchFamily="34" charset="0"/>
              </a:rPr>
              <a:t> </a:t>
            </a:r>
            <a:endParaRPr lang="en-GB" sz="64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600" dirty="0">
              <a:effectLst/>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endParaRPr lang="en-GB" dirty="0">
              <a:latin typeface="Josefin Sans" pitchFamily="2" charset="0"/>
            </a:endParaRPr>
          </a:p>
        </p:txBody>
      </p:sp>
      <p:pic>
        <p:nvPicPr>
          <p:cNvPr id="6" name="Picture 5" descr="A picture containing text, vector graphics&#10;&#10;Description automatically generated">
            <a:extLst>
              <a:ext uri="{FF2B5EF4-FFF2-40B4-BE49-F238E27FC236}">
                <a16:creationId xmlns:a16="http://schemas.microsoft.com/office/drawing/2014/main" id="{35F2E4B9-D5F0-436D-A202-61FB319275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0423" y="960120"/>
            <a:ext cx="2773681" cy="2286000"/>
          </a:xfrm>
          <a:prstGeom prst="rect">
            <a:avLst/>
          </a:prstGeom>
        </p:spPr>
      </p:pic>
    </p:spTree>
    <p:extLst>
      <p:ext uri="{BB962C8B-B14F-4D97-AF65-F5344CB8AC3E}">
        <p14:creationId xmlns:p14="http://schemas.microsoft.com/office/powerpoint/2010/main" val="13084381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0CD160-8613-8C4B-B3AE-A6D2DBC78BF6}"/>
              </a:ext>
            </a:extLst>
          </p:cNvPr>
          <p:cNvSpPr>
            <a:spLocks noGrp="1"/>
          </p:cNvSpPr>
          <p:nvPr>
            <p:ph type="body" sz="quarter" idx="19"/>
          </p:nvPr>
        </p:nvSpPr>
        <p:spPr>
          <a:xfrm>
            <a:off x="561569" y="296829"/>
            <a:ext cx="3405520" cy="912572"/>
          </a:xfrm>
        </p:spPr>
        <p:txBody>
          <a:bodyPr/>
          <a:lstStyle/>
          <a:p>
            <a:pPr algn="ctr"/>
            <a:r>
              <a:rPr lang="en-US" dirty="0">
                <a:effectLst>
                  <a:outerShdw blurRad="38100" dist="38100" dir="2700000" algn="tl">
                    <a:srgbClr val="000000">
                      <a:alpha val="43137"/>
                    </a:srgbClr>
                  </a:outerShdw>
                </a:effectLst>
              </a:rPr>
              <a:t>goal</a:t>
            </a:r>
          </a:p>
        </p:txBody>
      </p:sp>
      <p:sp>
        <p:nvSpPr>
          <p:cNvPr id="4" name="Text Placeholder 3">
            <a:extLst>
              <a:ext uri="{FF2B5EF4-FFF2-40B4-BE49-F238E27FC236}">
                <a16:creationId xmlns:a16="http://schemas.microsoft.com/office/drawing/2014/main" id="{9EFAEC4C-96DB-BC41-9583-DC60D0FA1C54}"/>
              </a:ext>
            </a:extLst>
          </p:cNvPr>
          <p:cNvSpPr>
            <a:spLocks noGrp="1"/>
          </p:cNvSpPr>
          <p:nvPr>
            <p:ph type="body" sz="quarter" idx="20"/>
          </p:nvPr>
        </p:nvSpPr>
        <p:spPr/>
        <p:txBody>
          <a:bodyPr/>
          <a:lstStyle/>
          <a:p>
            <a:r>
              <a:rPr lang="en-US" dirty="0"/>
              <a:t>goal</a:t>
            </a:r>
          </a:p>
        </p:txBody>
      </p:sp>
      <p:sp>
        <p:nvSpPr>
          <p:cNvPr id="5" name="Text Placeholder 4">
            <a:extLst>
              <a:ext uri="{FF2B5EF4-FFF2-40B4-BE49-F238E27FC236}">
                <a16:creationId xmlns:a16="http://schemas.microsoft.com/office/drawing/2014/main" id="{8AA31A77-4536-4345-A61F-2358F74E038D}"/>
              </a:ext>
            </a:extLst>
          </p:cNvPr>
          <p:cNvSpPr>
            <a:spLocks noGrp="1"/>
          </p:cNvSpPr>
          <p:nvPr>
            <p:ph type="body" sz="quarter" idx="21"/>
          </p:nvPr>
        </p:nvSpPr>
        <p:spPr/>
        <p:txBody>
          <a:bodyPr/>
          <a:lstStyle/>
          <a:p>
            <a:r>
              <a:rPr lang="en-US" dirty="0"/>
              <a:t>empowerment</a:t>
            </a:r>
          </a:p>
        </p:txBody>
      </p:sp>
      <p:sp>
        <p:nvSpPr>
          <p:cNvPr id="6" name="Text Placeholder 5">
            <a:extLst>
              <a:ext uri="{FF2B5EF4-FFF2-40B4-BE49-F238E27FC236}">
                <a16:creationId xmlns:a16="http://schemas.microsoft.com/office/drawing/2014/main" id="{1A5B73B9-13CF-BB44-A8B6-8638A0C05293}"/>
              </a:ext>
            </a:extLst>
          </p:cNvPr>
          <p:cNvSpPr>
            <a:spLocks noGrp="1"/>
          </p:cNvSpPr>
          <p:nvPr>
            <p:ph type="body" sz="quarter" idx="22"/>
          </p:nvPr>
        </p:nvSpPr>
        <p:spPr/>
        <p:txBody>
          <a:bodyPr/>
          <a:lstStyle/>
          <a:p>
            <a:r>
              <a:rPr lang="en-US" dirty="0"/>
              <a:t>management</a:t>
            </a:r>
          </a:p>
        </p:txBody>
      </p:sp>
      <p:sp>
        <p:nvSpPr>
          <p:cNvPr id="7" name="Text Placeholder 6">
            <a:extLst>
              <a:ext uri="{FF2B5EF4-FFF2-40B4-BE49-F238E27FC236}">
                <a16:creationId xmlns:a16="http://schemas.microsoft.com/office/drawing/2014/main" id="{C6B676E5-F533-D140-8FD5-A7D303C3BEEE}"/>
              </a:ext>
            </a:extLst>
          </p:cNvPr>
          <p:cNvSpPr>
            <a:spLocks noGrp="1"/>
          </p:cNvSpPr>
          <p:nvPr>
            <p:ph type="body" sz="quarter" idx="23"/>
          </p:nvPr>
        </p:nvSpPr>
        <p:spPr/>
        <p:txBody>
          <a:bodyPr/>
          <a:lstStyle/>
          <a:p>
            <a:r>
              <a:rPr lang="en-US" dirty="0"/>
              <a:t>innovation</a:t>
            </a:r>
          </a:p>
        </p:txBody>
      </p:sp>
      <p:sp>
        <p:nvSpPr>
          <p:cNvPr id="43" name="Text Placeholder 42">
            <a:extLst>
              <a:ext uri="{FF2B5EF4-FFF2-40B4-BE49-F238E27FC236}">
                <a16:creationId xmlns:a16="http://schemas.microsoft.com/office/drawing/2014/main" id="{B2A30C4C-DE3F-B145-BBC4-E7F98E70A0F1}"/>
              </a:ext>
            </a:extLst>
          </p:cNvPr>
          <p:cNvSpPr>
            <a:spLocks noGrp="1"/>
          </p:cNvSpPr>
          <p:nvPr>
            <p:ph type="body" sz="quarter" idx="24"/>
          </p:nvPr>
        </p:nvSpPr>
        <p:spPr/>
        <p:txBody>
          <a:bodyPr/>
          <a:lstStyle/>
          <a:p>
            <a:r>
              <a:rPr lang="en-US" dirty="0"/>
              <a:t>leadership</a:t>
            </a:r>
          </a:p>
        </p:txBody>
      </p:sp>
      <p:sp>
        <p:nvSpPr>
          <p:cNvPr id="44" name="Text Placeholder 43">
            <a:extLst>
              <a:ext uri="{FF2B5EF4-FFF2-40B4-BE49-F238E27FC236}">
                <a16:creationId xmlns:a16="http://schemas.microsoft.com/office/drawing/2014/main" id="{6582B1CB-D702-0A41-8B22-3AE23C49B969}"/>
              </a:ext>
            </a:extLst>
          </p:cNvPr>
          <p:cNvSpPr>
            <a:spLocks noGrp="1"/>
          </p:cNvSpPr>
          <p:nvPr>
            <p:ph type="body" sz="quarter" idx="25"/>
          </p:nvPr>
        </p:nvSpPr>
        <p:spPr/>
        <p:txBody>
          <a:bodyPr/>
          <a:lstStyle/>
          <a:p>
            <a:r>
              <a:rPr lang="en-US" dirty="0"/>
              <a:t>creative</a:t>
            </a:r>
          </a:p>
        </p:txBody>
      </p:sp>
      <p:sp>
        <p:nvSpPr>
          <p:cNvPr id="47" name="Text Placeholder 46">
            <a:extLst>
              <a:ext uri="{FF2B5EF4-FFF2-40B4-BE49-F238E27FC236}">
                <a16:creationId xmlns:a16="http://schemas.microsoft.com/office/drawing/2014/main" id="{6506BB38-B999-8748-83BD-5538E567AA3A}"/>
              </a:ext>
            </a:extLst>
          </p:cNvPr>
          <p:cNvSpPr>
            <a:spLocks noGrp="1"/>
          </p:cNvSpPr>
          <p:nvPr>
            <p:ph type="body" sz="quarter" idx="26"/>
          </p:nvPr>
        </p:nvSpPr>
        <p:spPr>
          <a:xfrm>
            <a:off x="737839" y="1003668"/>
            <a:ext cx="3405520" cy="1190892"/>
          </a:xfrm>
        </p:spPr>
        <p:txBody>
          <a:bodyPr>
            <a:noAutofit/>
          </a:bodyPr>
          <a:lstStyle/>
          <a:p>
            <a:pPr algn="ctr">
              <a:lnSpc>
                <a:spcPct val="150000"/>
              </a:lnSpc>
            </a:pPr>
            <a:r>
              <a:rPr lang="en-US" sz="1400" dirty="0"/>
              <a:t>Integrated Care System implementation across Northern Ireland</a:t>
            </a:r>
          </a:p>
        </p:txBody>
      </p:sp>
      <p:sp>
        <p:nvSpPr>
          <p:cNvPr id="48" name="Text Placeholder 47">
            <a:extLst>
              <a:ext uri="{FF2B5EF4-FFF2-40B4-BE49-F238E27FC236}">
                <a16:creationId xmlns:a16="http://schemas.microsoft.com/office/drawing/2014/main" id="{1CE2A133-15EC-7543-B303-F8697311B4FB}"/>
              </a:ext>
            </a:extLst>
          </p:cNvPr>
          <p:cNvSpPr>
            <a:spLocks noGrp="1"/>
          </p:cNvSpPr>
          <p:nvPr>
            <p:ph type="body" sz="quarter" idx="27"/>
          </p:nvPr>
        </p:nvSpPr>
        <p:spPr>
          <a:xfrm>
            <a:off x="534154" y="1716409"/>
            <a:ext cx="3405520" cy="929319"/>
          </a:xfrm>
        </p:spPr>
        <p:txBody>
          <a:bodyPr/>
          <a:lstStyle/>
          <a:p>
            <a:pPr algn="ctr"/>
            <a:r>
              <a:rPr lang="en-US" dirty="0">
                <a:effectLst>
                  <a:outerShdw blurRad="38100" dist="38100" dir="2700000" algn="tl">
                    <a:srgbClr val="000000">
                      <a:alpha val="43137"/>
                    </a:srgbClr>
                  </a:outerShdw>
                </a:effectLst>
              </a:rPr>
              <a:t>empowerment</a:t>
            </a:r>
          </a:p>
        </p:txBody>
      </p:sp>
      <p:sp>
        <p:nvSpPr>
          <p:cNvPr id="49" name="Text Placeholder 48">
            <a:extLst>
              <a:ext uri="{FF2B5EF4-FFF2-40B4-BE49-F238E27FC236}">
                <a16:creationId xmlns:a16="http://schemas.microsoft.com/office/drawing/2014/main" id="{0737B414-372C-344E-B843-4D1AABD6C622}"/>
              </a:ext>
            </a:extLst>
          </p:cNvPr>
          <p:cNvSpPr>
            <a:spLocks noGrp="1"/>
          </p:cNvSpPr>
          <p:nvPr>
            <p:ph type="body" sz="quarter" idx="28"/>
          </p:nvPr>
        </p:nvSpPr>
        <p:spPr>
          <a:xfrm>
            <a:off x="411480" y="2631704"/>
            <a:ext cx="3555609" cy="1580569"/>
          </a:xfrm>
        </p:spPr>
        <p:txBody>
          <a:bodyPr>
            <a:normAutofit fontScale="25000" lnSpcReduction="20000"/>
          </a:bodyPr>
          <a:lstStyle/>
          <a:p>
            <a:pPr algn="ctr">
              <a:lnSpc>
                <a:spcPct val="170000"/>
              </a:lnSpc>
            </a:pPr>
            <a:r>
              <a:rPr lang="en-GB" sz="4600" dirty="0">
                <a:solidFill>
                  <a:srgbClr val="000000"/>
                </a:solidFill>
                <a:latin typeface="Josefin Sans" pitchFamily="2" charset="0"/>
                <a:ea typeface="Calibri" panose="020F0502020204030204" pitchFamily="34" charset="0"/>
                <a:cs typeface="Times New Roman" panose="02020603050405020304" pitchFamily="18" charset="0"/>
              </a:rPr>
              <a:t>H</a:t>
            </a:r>
            <a:r>
              <a:rPr lang="en-GB" sz="4600" dirty="0">
                <a:solidFill>
                  <a:srgbClr val="000000"/>
                </a:solidFill>
                <a:effectLst/>
                <a:latin typeface="Josefin Sans" pitchFamily="2" charset="0"/>
                <a:ea typeface="Calibri" panose="020F0502020204030204" pitchFamily="34" charset="0"/>
                <a:cs typeface="Times New Roman" panose="02020603050405020304" pitchFamily="18" charset="0"/>
              </a:rPr>
              <a:t>ealth inequalities:  some service users/carers may not have the time, energy the educational attainment to participate. </a:t>
            </a:r>
          </a:p>
          <a:p>
            <a:pPr algn="ctr">
              <a:lnSpc>
                <a:spcPct val="170000"/>
              </a:lnSpc>
            </a:pPr>
            <a:r>
              <a:rPr lang="en-GB" sz="4600" dirty="0">
                <a:solidFill>
                  <a:srgbClr val="000000"/>
                </a:solidFill>
                <a:latin typeface="Josefin Sans" pitchFamily="2" charset="0"/>
                <a:ea typeface="Calibri" panose="020F0502020204030204" pitchFamily="34" charset="0"/>
                <a:cs typeface="Times New Roman" panose="02020603050405020304" pitchFamily="18" charset="0"/>
              </a:rPr>
              <a:t>B</a:t>
            </a:r>
            <a:r>
              <a:rPr lang="en-GB" sz="4600" dirty="0">
                <a:solidFill>
                  <a:srgbClr val="000000"/>
                </a:solidFill>
                <a:effectLst/>
                <a:latin typeface="Josefin Sans" pitchFamily="2" charset="0"/>
                <a:ea typeface="Calibri" panose="020F0502020204030204" pitchFamily="34" charset="0"/>
                <a:cs typeface="Times New Roman" panose="02020603050405020304" pitchFamily="18" charset="0"/>
              </a:rPr>
              <a:t>ring the conversation to them as their voice will be critical in enabling and embedding change.</a:t>
            </a:r>
            <a:endParaRPr lang="en-GB" sz="4600" dirty="0">
              <a:effectLst/>
              <a:latin typeface="Josefin Sans" pitchFamily="2" charset="0"/>
              <a:ea typeface="Calibri" panose="020F0502020204030204" pitchFamily="34" charset="0"/>
              <a:cs typeface="Times New Roman" panose="02020603050405020304" pitchFamily="18" charset="0"/>
            </a:endParaRPr>
          </a:p>
          <a:p>
            <a:pPr algn="l"/>
            <a:endParaRPr lang="en-US" dirty="0"/>
          </a:p>
          <a:p>
            <a:endParaRPr lang="en-US" dirty="0"/>
          </a:p>
        </p:txBody>
      </p:sp>
      <p:sp>
        <p:nvSpPr>
          <p:cNvPr id="53" name="Text Placeholder 52">
            <a:extLst>
              <a:ext uri="{FF2B5EF4-FFF2-40B4-BE49-F238E27FC236}">
                <a16:creationId xmlns:a16="http://schemas.microsoft.com/office/drawing/2014/main" id="{42A0AAE6-85CA-8747-819A-E54975F3F624}"/>
              </a:ext>
            </a:extLst>
          </p:cNvPr>
          <p:cNvSpPr>
            <a:spLocks noGrp="1"/>
          </p:cNvSpPr>
          <p:nvPr>
            <p:ph type="body" sz="quarter" idx="29"/>
          </p:nvPr>
        </p:nvSpPr>
        <p:spPr>
          <a:xfrm>
            <a:off x="561569" y="4422598"/>
            <a:ext cx="3405520" cy="734090"/>
          </a:xfrm>
        </p:spPr>
        <p:txBody>
          <a:bodyPr/>
          <a:lstStyle/>
          <a:p>
            <a:pPr algn="ctr"/>
            <a:r>
              <a:rPr lang="en-US" dirty="0">
                <a:effectLst>
                  <a:outerShdw blurRad="38100" dist="38100" dir="2700000" algn="tl">
                    <a:srgbClr val="000000">
                      <a:alpha val="43137"/>
                    </a:srgbClr>
                  </a:outerShdw>
                </a:effectLst>
              </a:rPr>
              <a:t>management</a:t>
            </a:r>
          </a:p>
        </p:txBody>
      </p:sp>
      <p:sp>
        <p:nvSpPr>
          <p:cNvPr id="55" name="Text Placeholder 54">
            <a:extLst>
              <a:ext uri="{FF2B5EF4-FFF2-40B4-BE49-F238E27FC236}">
                <a16:creationId xmlns:a16="http://schemas.microsoft.com/office/drawing/2014/main" id="{928A580F-2838-4246-A370-16192B20781E}"/>
              </a:ext>
            </a:extLst>
          </p:cNvPr>
          <p:cNvSpPr>
            <a:spLocks noGrp="1"/>
          </p:cNvSpPr>
          <p:nvPr>
            <p:ph type="body" sz="quarter" idx="30"/>
          </p:nvPr>
        </p:nvSpPr>
        <p:spPr>
          <a:xfrm>
            <a:off x="534154" y="5063060"/>
            <a:ext cx="3949738" cy="1580569"/>
          </a:xfrm>
        </p:spPr>
        <p:txBody>
          <a:bodyPr>
            <a:noAutofit/>
          </a:bodyPr>
          <a:lstStyle/>
          <a:p>
            <a:pPr algn="ctr">
              <a:lnSpc>
                <a:spcPct val="150000"/>
              </a:lnSpc>
            </a:pPr>
            <a:r>
              <a:rPr lang="en-GB" sz="1300" dirty="0">
                <a:effectLst/>
                <a:latin typeface="Josefin Sans" pitchFamily="2" charset="0"/>
                <a:ea typeface="Calibri" panose="020F0502020204030204" pitchFamily="34" charset="0"/>
                <a:cs typeface="Times New Roman" panose="02020603050405020304" pitchFamily="18" charset="0"/>
              </a:rPr>
              <a:t>Investment in strong leadership and collaborative working practices </a:t>
            </a:r>
          </a:p>
          <a:p>
            <a:pPr algn="ctr">
              <a:lnSpc>
                <a:spcPct val="150000"/>
              </a:lnSpc>
            </a:pPr>
            <a:r>
              <a:rPr lang="en-GB" sz="1300" dirty="0">
                <a:latin typeface="Josefin Sans" pitchFamily="2" charset="0"/>
                <a:ea typeface="Calibri" panose="020F0502020204030204" pitchFamily="34" charset="0"/>
                <a:cs typeface="Times New Roman" panose="02020603050405020304" pitchFamily="18" charset="0"/>
              </a:rPr>
              <a:t>Support &amp; training to enable patient/care/VCSE participation in health structure development</a:t>
            </a:r>
            <a:endParaRPr lang="en-US" sz="1300" dirty="0">
              <a:effectLst/>
              <a:latin typeface="Josefin Sans" pitchFamily="2" charset="0"/>
              <a:ea typeface="Calibri" panose="020F0502020204030204" pitchFamily="34" charset="0"/>
              <a:cs typeface="Times New Roman" panose="02020603050405020304" pitchFamily="18" charset="0"/>
            </a:endParaRPr>
          </a:p>
          <a:p>
            <a:pPr algn="ctr"/>
            <a:endParaRPr lang="en-US" sz="1500" dirty="0"/>
          </a:p>
          <a:p>
            <a:pPr algn="ctr"/>
            <a:endParaRPr lang="en-US" sz="1500" dirty="0"/>
          </a:p>
        </p:txBody>
      </p:sp>
      <p:sp>
        <p:nvSpPr>
          <p:cNvPr id="56" name="Text Placeholder 55">
            <a:extLst>
              <a:ext uri="{FF2B5EF4-FFF2-40B4-BE49-F238E27FC236}">
                <a16:creationId xmlns:a16="http://schemas.microsoft.com/office/drawing/2014/main" id="{07931386-691D-0547-B3EF-4AA975A432A1}"/>
              </a:ext>
            </a:extLst>
          </p:cNvPr>
          <p:cNvSpPr>
            <a:spLocks noGrp="1"/>
          </p:cNvSpPr>
          <p:nvPr>
            <p:ph type="body" sz="quarter" idx="31"/>
          </p:nvPr>
        </p:nvSpPr>
        <p:spPr>
          <a:xfrm>
            <a:off x="8252326" y="25531"/>
            <a:ext cx="3405520" cy="736469"/>
          </a:xfrm>
        </p:spPr>
        <p:txBody>
          <a:bodyPr/>
          <a:lstStyle/>
          <a:p>
            <a:pPr algn="ctr"/>
            <a:r>
              <a:rPr lang="en-US" dirty="0">
                <a:effectLst>
                  <a:outerShdw blurRad="38100" dist="38100" dir="2700000" algn="tl">
                    <a:srgbClr val="000000">
                      <a:alpha val="43137"/>
                    </a:srgbClr>
                  </a:outerShdw>
                </a:effectLst>
              </a:rPr>
              <a:t>innovation</a:t>
            </a:r>
          </a:p>
        </p:txBody>
      </p:sp>
      <p:sp>
        <p:nvSpPr>
          <p:cNvPr id="58" name="Text Placeholder 57">
            <a:extLst>
              <a:ext uri="{FF2B5EF4-FFF2-40B4-BE49-F238E27FC236}">
                <a16:creationId xmlns:a16="http://schemas.microsoft.com/office/drawing/2014/main" id="{C1221465-F84E-5043-B548-DA6111026754}"/>
              </a:ext>
            </a:extLst>
          </p:cNvPr>
          <p:cNvSpPr>
            <a:spLocks noGrp="1"/>
          </p:cNvSpPr>
          <p:nvPr>
            <p:ph type="body" sz="quarter" idx="32"/>
          </p:nvPr>
        </p:nvSpPr>
        <p:spPr>
          <a:xfrm>
            <a:off x="8252326" y="533400"/>
            <a:ext cx="3726314" cy="2546776"/>
          </a:xfrm>
        </p:spPr>
        <p:txBody>
          <a:bodyPr>
            <a:normAutofit fontScale="25000" lnSpcReduction="20000"/>
          </a:bodyPr>
          <a:lstStyle/>
          <a:p>
            <a:pPr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Development of alternative information sources: Pharmacies; GP’s; dentists before attending A &amp; E</a:t>
            </a:r>
          </a:p>
          <a:p>
            <a:pPr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Social Media will only reach those who use those forms of social media-</a:t>
            </a:r>
          </a:p>
          <a:p>
            <a:pPr algn="ctr">
              <a:lnSpc>
                <a:spcPct val="170000"/>
              </a:lnSpc>
            </a:pPr>
            <a:r>
              <a:rPr lang="en-GB" sz="4800" dirty="0">
                <a:solidFill>
                  <a:srgbClr val="000000"/>
                </a:solidFill>
                <a:latin typeface="Josefin Sans" pitchFamily="2" charset="0"/>
                <a:ea typeface="Calibri" panose="020F0502020204030204" pitchFamily="34" charset="0"/>
                <a:cs typeface="Times New Roman" panose="02020603050405020304" pitchFamily="18" charset="0"/>
              </a:rPr>
              <a:t>Explore a</a:t>
            </a: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lternative ways of reaching service users including younger people</a:t>
            </a:r>
            <a:endParaRPr lang="en-US" sz="4800" dirty="0"/>
          </a:p>
          <a:p>
            <a:endParaRPr lang="en-US" dirty="0"/>
          </a:p>
        </p:txBody>
      </p:sp>
      <p:sp>
        <p:nvSpPr>
          <p:cNvPr id="59" name="Text Placeholder 58">
            <a:extLst>
              <a:ext uri="{FF2B5EF4-FFF2-40B4-BE49-F238E27FC236}">
                <a16:creationId xmlns:a16="http://schemas.microsoft.com/office/drawing/2014/main" id="{143135DD-1FC6-7A40-92C3-40E83280BE9B}"/>
              </a:ext>
            </a:extLst>
          </p:cNvPr>
          <p:cNvSpPr>
            <a:spLocks noGrp="1"/>
          </p:cNvSpPr>
          <p:nvPr>
            <p:ph type="body" sz="quarter" idx="33"/>
          </p:nvPr>
        </p:nvSpPr>
        <p:spPr>
          <a:xfrm>
            <a:off x="8252326" y="3002651"/>
            <a:ext cx="3405520" cy="528558"/>
          </a:xfrm>
        </p:spPr>
        <p:txBody>
          <a:bodyPr/>
          <a:lstStyle/>
          <a:p>
            <a:pPr algn="ctr"/>
            <a:r>
              <a:rPr lang="en-US" dirty="0">
                <a:effectLst>
                  <a:outerShdw blurRad="38100" dist="38100" dir="2700000" algn="tl">
                    <a:srgbClr val="000000">
                      <a:alpha val="43137"/>
                    </a:srgbClr>
                  </a:outerShdw>
                </a:effectLst>
              </a:rPr>
              <a:t>leadership</a:t>
            </a:r>
          </a:p>
        </p:txBody>
      </p:sp>
      <p:sp>
        <p:nvSpPr>
          <p:cNvPr id="60" name="Text Placeholder 59">
            <a:extLst>
              <a:ext uri="{FF2B5EF4-FFF2-40B4-BE49-F238E27FC236}">
                <a16:creationId xmlns:a16="http://schemas.microsoft.com/office/drawing/2014/main" id="{ECF14442-59CF-A441-B53C-512218F7E70E}"/>
              </a:ext>
            </a:extLst>
          </p:cNvPr>
          <p:cNvSpPr>
            <a:spLocks noGrp="1"/>
          </p:cNvSpPr>
          <p:nvPr>
            <p:ph type="body" sz="quarter" idx="34"/>
          </p:nvPr>
        </p:nvSpPr>
        <p:spPr>
          <a:xfrm>
            <a:off x="8252326" y="3428999"/>
            <a:ext cx="3528194" cy="1634061"/>
          </a:xfrm>
        </p:spPr>
        <p:txBody>
          <a:bodyPr>
            <a:normAutofit fontScale="25000" lnSpcReduction="20000"/>
          </a:bodyPr>
          <a:lstStyle/>
          <a:p>
            <a:pPr lvl="0" algn="ctr">
              <a:lnSpc>
                <a:spcPct val="170000"/>
              </a:lnSpc>
            </a:pPr>
            <a:r>
              <a:rPr lang="en-GB" sz="4800" dirty="0">
                <a:solidFill>
                  <a:srgbClr val="000000"/>
                </a:solidFill>
                <a:latin typeface="Josefin Sans" pitchFamily="2" charset="0"/>
                <a:ea typeface="Calibri" panose="020F0502020204030204" pitchFamily="34" charset="0"/>
                <a:cs typeface="Times New Roman" panose="02020603050405020304" pitchFamily="18" charset="0"/>
              </a:rPr>
              <a:t>Which d</a:t>
            </a: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emonstrates the ability to flex:</a:t>
            </a:r>
            <a:endParaRPr lang="en-GB" sz="4800" dirty="0">
              <a:effectLst/>
              <a:latin typeface="Josefin Sans" pitchFamily="2" charset="0"/>
              <a:ea typeface="Calibri" panose="020F0502020204030204" pitchFamily="34" charset="0"/>
              <a:cs typeface="Times New Roman" panose="02020603050405020304" pitchFamily="18" charset="0"/>
            </a:endParaRPr>
          </a:p>
          <a:p>
            <a:pPr lvl="0"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Services change in response to circumstances</a:t>
            </a:r>
            <a:endParaRPr lang="en-GB" sz="4800" dirty="0">
              <a:effectLst/>
              <a:latin typeface="Josefin Sans" pitchFamily="2" charset="0"/>
              <a:ea typeface="Calibri" panose="020F0502020204030204" pitchFamily="34" charset="0"/>
              <a:cs typeface="Times New Roman" panose="02020603050405020304" pitchFamily="18" charset="0"/>
            </a:endParaRPr>
          </a:p>
          <a:p>
            <a:pPr lvl="0" algn="ctr">
              <a:lnSpc>
                <a:spcPct val="170000"/>
              </a:lnSpc>
            </a:pPr>
            <a:r>
              <a:rPr lang="en-GB" sz="4800" dirty="0">
                <a:solidFill>
                  <a:srgbClr val="000000"/>
                </a:solidFill>
                <a:effectLst/>
                <a:latin typeface="Josefin Sans" pitchFamily="2" charset="0"/>
                <a:ea typeface="Calibri" panose="020F0502020204030204" pitchFamily="34" charset="0"/>
                <a:cs typeface="Times New Roman" panose="02020603050405020304" pitchFamily="18" charset="0"/>
              </a:rPr>
              <a:t>Budgets which can adapt to change planning</a:t>
            </a:r>
            <a:endParaRPr lang="en-GB" sz="4800" dirty="0">
              <a:effectLst/>
              <a:latin typeface="Josefin Sans" pitchFamily="2" charset="0"/>
              <a:ea typeface="Calibri" panose="020F0502020204030204" pitchFamily="34" charset="0"/>
              <a:cs typeface="Times New Roman" panose="02020603050405020304" pitchFamily="18" charset="0"/>
            </a:endParaRPr>
          </a:p>
          <a:p>
            <a:endParaRPr lang="en-US" dirty="0"/>
          </a:p>
        </p:txBody>
      </p:sp>
      <p:sp>
        <p:nvSpPr>
          <p:cNvPr id="68" name="Text Placeholder 67">
            <a:extLst>
              <a:ext uri="{FF2B5EF4-FFF2-40B4-BE49-F238E27FC236}">
                <a16:creationId xmlns:a16="http://schemas.microsoft.com/office/drawing/2014/main" id="{0CDEA0AA-389A-0546-AEBE-7D06156E551A}"/>
              </a:ext>
            </a:extLst>
          </p:cNvPr>
          <p:cNvSpPr>
            <a:spLocks noGrp="1"/>
          </p:cNvSpPr>
          <p:nvPr>
            <p:ph type="body" sz="quarter" idx="35"/>
          </p:nvPr>
        </p:nvSpPr>
        <p:spPr>
          <a:xfrm>
            <a:off x="8252326" y="4657246"/>
            <a:ext cx="3405520" cy="528558"/>
          </a:xfrm>
        </p:spPr>
        <p:txBody>
          <a:bodyPr/>
          <a:lstStyle/>
          <a:p>
            <a:pPr algn="ctr"/>
            <a:r>
              <a:rPr lang="en-US" dirty="0">
                <a:effectLst>
                  <a:outerShdw blurRad="38100" dist="38100" dir="2700000" algn="tl">
                    <a:srgbClr val="000000">
                      <a:alpha val="43137"/>
                    </a:srgbClr>
                  </a:outerShdw>
                </a:effectLst>
              </a:rPr>
              <a:t>creative</a:t>
            </a:r>
          </a:p>
        </p:txBody>
      </p:sp>
      <p:sp>
        <p:nvSpPr>
          <p:cNvPr id="69" name="Text Placeholder 68">
            <a:extLst>
              <a:ext uri="{FF2B5EF4-FFF2-40B4-BE49-F238E27FC236}">
                <a16:creationId xmlns:a16="http://schemas.microsoft.com/office/drawing/2014/main" id="{865439FD-5E63-BF45-9736-25E19493588D}"/>
              </a:ext>
            </a:extLst>
          </p:cNvPr>
          <p:cNvSpPr>
            <a:spLocks noGrp="1"/>
          </p:cNvSpPr>
          <p:nvPr>
            <p:ph type="body" sz="quarter" idx="36"/>
          </p:nvPr>
        </p:nvSpPr>
        <p:spPr>
          <a:xfrm>
            <a:off x="8252326" y="5346698"/>
            <a:ext cx="3405520" cy="1511303"/>
          </a:xfrm>
        </p:spPr>
        <p:txBody>
          <a:bodyPr>
            <a:normAutofit fontScale="25000" lnSpcReduction="20000"/>
          </a:bodyPr>
          <a:lstStyle/>
          <a:p>
            <a:pPr lvl="0" algn="ctr">
              <a:lnSpc>
                <a:spcPct val="170000"/>
              </a:lnSpc>
            </a:pPr>
            <a:r>
              <a:rPr lang="en-GB" sz="5200" dirty="0">
                <a:solidFill>
                  <a:srgbClr val="000000"/>
                </a:solidFill>
                <a:effectLst/>
                <a:latin typeface="Josefin Sans" pitchFamily="2" charset="0"/>
                <a:ea typeface="Calibri" panose="020F0502020204030204" pitchFamily="34" charset="0"/>
                <a:cs typeface="Times New Roman" panose="02020603050405020304" pitchFamily="18" charset="0"/>
              </a:rPr>
              <a:t>Digital solutions to underpin patient records accessibility which are cognisant of transparency and security</a:t>
            </a:r>
            <a:endParaRPr lang="en-GB" sz="5200" dirty="0">
              <a:effectLst/>
              <a:latin typeface="Josefin Sans" pitchFamily="2" charset="0"/>
              <a:ea typeface="Calibri" panose="020F0502020204030204" pitchFamily="34" charset="0"/>
              <a:cs typeface="Times New Roman" panose="02020603050405020304" pitchFamily="18" charset="0"/>
            </a:endParaRPr>
          </a:p>
          <a:p>
            <a:pPr lvl="0" algn="ctr">
              <a:lnSpc>
                <a:spcPct val="170000"/>
              </a:lnSpc>
              <a:spcAft>
                <a:spcPts val="800"/>
              </a:spcAft>
            </a:pPr>
            <a:r>
              <a:rPr lang="en-GB" sz="5200" dirty="0">
                <a:solidFill>
                  <a:srgbClr val="000000"/>
                </a:solidFill>
                <a:effectLst/>
                <a:latin typeface="Josefin Sans" pitchFamily="2" charset="0"/>
                <a:ea typeface="Calibri" panose="020F0502020204030204" pitchFamily="34" charset="0"/>
                <a:cs typeface="Times New Roman" panose="02020603050405020304" pitchFamily="18" charset="0"/>
              </a:rPr>
              <a:t>Impact measurement &amp; accountability</a:t>
            </a:r>
            <a:endParaRPr lang="en-GB" sz="5200" dirty="0">
              <a:effectLst/>
              <a:latin typeface="Josefin Sans" pitchFamily="2"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5719563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308609" y="1411392"/>
            <a:ext cx="11134837" cy="5275158"/>
          </a:xfrm>
        </p:spPr>
        <p:txBody>
          <a:bodyPr numCol="2">
            <a:normAutofit/>
          </a:bodyPr>
          <a:lstStyle/>
          <a:p>
            <a:pPr>
              <a:lnSpc>
                <a:spcPct val="150000"/>
              </a:lnSpc>
              <a:spcAft>
                <a:spcPts val="800"/>
              </a:spcAft>
            </a:pPr>
            <a:r>
              <a:rPr lang="en-GB" sz="1600" dirty="0">
                <a:effectLst/>
                <a:latin typeface="Josefin Sans" pitchFamily="2" charset="0"/>
                <a:ea typeface="Calibri" panose="020F0502020204030204" pitchFamily="34" charset="0"/>
              </a:rPr>
              <a:t>Let’s celebrate your learning by developing </a:t>
            </a:r>
            <a:r>
              <a:rPr lang="en-GB" sz="1600" dirty="0">
                <a:latin typeface="Josefin Sans" pitchFamily="2" charset="0"/>
                <a:ea typeface="Calibri" panose="020F0502020204030204" pitchFamily="34" charset="0"/>
              </a:rPr>
              <a:t>a community based assets map.</a:t>
            </a:r>
            <a:endParaRPr lang="en-GB" sz="1600" dirty="0">
              <a:effectLst/>
              <a:latin typeface="Josefin Sans" pitchFamily="2" charset="0"/>
              <a:ea typeface="Calibri" panose="020F0502020204030204" pitchFamily="34" charset="0"/>
            </a:endParaRPr>
          </a:p>
          <a:p>
            <a:pPr>
              <a:lnSpc>
                <a:spcPct val="150000"/>
              </a:lnSpc>
              <a:spcAft>
                <a:spcPts val="800"/>
              </a:spcAft>
            </a:pPr>
            <a:r>
              <a:rPr lang="en-GB" sz="1600" dirty="0">
                <a:effectLst/>
                <a:latin typeface="Josefin Sans" pitchFamily="2" charset="0"/>
                <a:ea typeface="Calibri" panose="020F0502020204030204" pitchFamily="34" charset="0"/>
                <a:cs typeface="Calibri" panose="020F0502020204030204" pitchFamily="34" charset="0"/>
              </a:rPr>
              <a:t>So now its over to you…</a:t>
            </a:r>
          </a:p>
          <a:p>
            <a:pPr>
              <a:lnSpc>
                <a:spcPct val="150000"/>
              </a:lnSpc>
              <a:spcAft>
                <a:spcPts val="800"/>
              </a:spcAft>
            </a:pPr>
            <a:r>
              <a:rPr lang="en-GB" sz="1600" dirty="0">
                <a:latin typeface="Josefin Sans" pitchFamily="2" charset="0"/>
                <a:ea typeface="Calibri" panose="020F0502020204030204" pitchFamily="34" charset="0"/>
                <a:cs typeface="Calibri" panose="020F0502020204030204" pitchFamily="34" charset="0"/>
              </a:rPr>
              <a:t>T</a:t>
            </a:r>
            <a:r>
              <a:rPr lang="en-GB" sz="1600" dirty="0">
                <a:effectLst/>
                <a:latin typeface="Josefin Sans" pitchFamily="2" charset="0"/>
                <a:ea typeface="Calibri" panose="020F0502020204030204" pitchFamily="34" charset="0"/>
                <a:cs typeface="Calibri" panose="020F0502020204030204" pitchFamily="34" charset="0"/>
              </a:rPr>
              <a:t>o embed the information and examples available throughout this topic the ACTIVATE project would like you to devise a community based assets map for one of your service users or your organisation, there are many examples to explore in the website link below to assist you in this task.</a:t>
            </a:r>
          </a:p>
          <a:p>
            <a:pPr>
              <a:lnSpc>
                <a:spcPct val="150000"/>
              </a:lnSpc>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hlinkClick r:id="rId2"/>
              </a:rPr>
              <a:t>https://elevateni.org/resources/asset-mapping/</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effectLst/>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endParaRPr lang="en-GB" sz="1600" dirty="0">
              <a:latin typeface="Josefin Sans" pitchFamily="2" charset="0"/>
              <a:ea typeface="Calibri" panose="020F0502020204030204" pitchFamily="34" charset="0"/>
              <a:cs typeface="Calibri" panose="020F0502020204030204" pitchFamily="34" charset="0"/>
            </a:endParaRPr>
          </a:p>
          <a:p>
            <a:pPr>
              <a:lnSpc>
                <a:spcPct val="150000"/>
              </a:lnSpc>
              <a:spcAft>
                <a:spcPts val="800"/>
              </a:spcAft>
            </a:pPr>
            <a:r>
              <a:rPr lang="en-GB" sz="1600" dirty="0">
                <a:effectLst/>
                <a:latin typeface="Josefin Sans" pitchFamily="2" charset="0"/>
                <a:ea typeface="Calibri" panose="020F0502020204030204" pitchFamily="34" charset="0"/>
                <a:cs typeface="Calibri" panose="020F0502020204030204" pitchFamily="34" charset="0"/>
              </a:rPr>
              <a:t>One of the ACTIVATE partners NLDCHP also showcases its </a:t>
            </a:r>
            <a:r>
              <a:rPr lang="en-GB" sz="1600" dirty="0">
                <a:latin typeface="Josefin Sans" pitchFamily="2" charset="0"/>
                <a:ea typeface="Calibri" panose="020F0502020204030204" pitchFamily="34" charset="0"/>
                <a:cs typeface="Calibri" panose="020F0502020204030204" pitchFamily="34" charset="0"/>
              </a:rPr>
              <a:t>community-based assets map </a:t>
            </a:r>
          </a:p>
          <a:p>
            <a:pPr>
              <a:lnSpc>
                <a:spcPct val="150000"/>
              </a:lnSpc>
              <a:spcAft>
                <a:spcPts val="800"/>
              </a:spcAft>
            </a:pPr>
            <a:endParaRPr lang="en-GB" sz="1600" dirty="0">
              <a:effectLst/>
              <a:latin typeface="Josefin Sans" pitchFamily="2" charset="0"/>
              <a:ea typeface="Calibri" panose="020F0502020204030204" pitchFamily="34" charset="0"/>
              <a:cs typeface="Times New Roman" panose="02020603050405020304" pitchFamily="18" charset="0"/>
            </a:endParaRPr>
          </a:p>
          <a:p>
            <a:pPr>
              <a:lnSpc>
                <a:spcPct val="150000"/>
              </a:lnSpc>
              <a:spcAft>
                <a:spcPts val="800"/>
              </a:spcAft>
            </a:pPr>
            <a:endParaRPr lang="en-GB" sz="1600" dirty="0">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883227" y="634153"/>
            <a:ext cx="9523066" cy="716606"/>
          </a:xfrm>
        </p:spPr>
        <p:txBody>
          <a:bodyPr/>
          <a:lstStyle/>
          <a:p>
            <a:pPr algn="ctr"/>
            <a:r>
              <a:rPr lang="en-GB" dirty="0">
                <a:solidFill>
                  <a:srgbClr val="FFD243"/>
                </a:solidFill>
                <a:latin typeface="Amatic SC" panose="00000500000000000000" pitchFamily="2" charset="-79"/>
                <a:ea typeface="Calibri" panose="020F0502020204030204" pitchFamily="34" charset="0"/>
                <a:cs typeface="Amatic SC" panose="00000500000000000000" pitchFamily="2" charset="-79"/>
              </a:rPr>
              <a:t> </a:t>
            </a:r>
            <a:r>
              <a:rPr lang="en-GB"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Let’s celebrate the learning</a:t>
            </a:r>
            <a:r>
              <a:rPr lang="en-GB" b="1" dirty="0">
                <a:solidFill>
                  <a:srgbClr val="FFD243"/>
                </a:solidFill>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rPr>
              <a:t>        Part 2</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r>
              <a:rPr lang="en-GB" sz="2400"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[klo6]</a:t>
            </a:r>
            <a:r>
              <a:rPr lang="en-GB" b="1" dirty="0">
                <a:solidFill>
                  <a:srgbClr val="FFD243"/>
                </a:solidFill>
                <a:effectLst/>
                <a:latin typeface="Amatic SC" panose="00000500000000000000" pitchFamily="2" charset="-79"/>
                <a:ea typeface="Calibri" panose="020F0502020204030204" pitchFamily="34" charset="0"/>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p:txBody>
      </p:sp>
      <p:pic>
        <p:nvPicPr>
          <p:cNvPr id="5" name="Picture 4">
            <a:extLst>
              <a:ext uri="{FF2B5EF4-FFF2-40B4-BE49-F238E27FC236}">
                <a16:creationId xmlns:a16="http://schemas.microsoft.com/office/drawing/2014/main" id="{606F683F-64BD-F6A3-6F18-DC2B2E842EA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76160" y="1660832"/>
            <a:ext cx="2388870" cy="2354580"/>
          </a:xfrm>
          <a:prstGeom prst="rect">
            <a:avLst/>
          </a:prstGeom>
          <a:noFill/>
          <a:ln>
            <a:noFill/>
          </a:ln>
        </p:spPr>
      </p:pic>
      <p:pic>
        <p:nvPicPr>
          <p:cNvPr id="6" name="Picture 5">
            <a:extLst>
              <a:ext uri="{FF2B5EF4-FFF2-40B4-BE49-F238E27FC236}">
                <a16:creationId xmlns:a16="http://schemas.microsoft.com/office/drawing/2014/main" id="{4537E665-D96E-41CB-346F-AD91EBFFE16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53127" y="1989857"/>
            <a:ext cx="2388870" cy="2025555"/>
          </a:xfrm>
          <a:prstGeom prst="rect">
            <a:avLst/>
          </a:prstGeom>
          <a:noFill/>
          <a:ln>
            <a:noFill/>
          </a:ln>
        </p:spPr>
      </p:pic>
    </p:spTree>
    <p:extLst>
      <p:ext uri="{BB962C8B-B14F-4D97-AF65-F5344CB8AC3E}">
        <p14:creationId xmlns:p14="http://schemas.microsoft.com/office/powerpoint/2010/main" val="27589244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10512420" cy="1101561"/>
          </a:xfrm>
        </p:spPr>
        <p:txBody>
          <a:bodyPr/>
          <a:lstStyle/>
          <a:p>
            <a:pPr eaLnBrk="0" fontAlgn="base" hangingPunct="0">
              <a:lnSpc>
                <a:spcPct val="150000"/>
              </a:lnSpc>
              <a:spcAft>
                <a:spcPts val="800"/>
              </a:spcAft>
            </a:pPr>
            <a:r>
              <a:rPr lang="en-GB" b="0" dirty="0">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Community Based Assets Mapping</a:t>
            </a:r>
            <a:r>
              <a:rPr lang="en-GB" b="0" dirty="0">
                <a:ln>
                  <a:noFill/>
                </a:ln>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        </a:t>
            </a:r>
            <a:r>
              <a:rPr lang="en-GB" sz="2400" b="0" dirty="0">
                <a:ln>
                  <a:noFill/>
                </a:ln>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a:t>
            </a:r>
            <a:r>
              <a:rPr lang="en-GB" sz="2400" b="0" dirty="0" err="1">
                <a:ln>
                  <a:noFill/>
                </a:ln>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klo</a:t>
            </a:r>
            <a:r>
              <a:rPr lang="en-GB" sz="2400" b="0" dirty="0">
                <a:ln>
                  <a:noFill/>
                </a:ln>
                <a:effectLst>
                  <a:outerShdw blurRad="38100" dist="38100" dir="2700000" algn="tl">
                    <a:srgbClr val="000000">
                      <a:alpha val="43137"/>
                    </a:srgbClr>
                  </a:outerShdw>
                </a:effectLst>
                <a:latin typeface="Amatic SC" panose="00000500000000000000" pitchFamily="2" charset="-79"/>
                <a:ea typeface="Times New Roman" panose="02020603050405020304" pitchFamily="18" charset="0"/>
                <a:cs typeface="Amatic SC" panose="00000500000000000000" pitchFamily="2" charset="-79"/>
              </a:rPr>
              <a:t> 6]</a:t>
            </a:r>
            <a:endParaRPr lang="en-GB" sz="3600" b="0" dirty="0">
              <a:effectLst>
                <a:outerShdw blurRad="38100" dist="38100" dir="2700000" algn="tl">
                  <a:srgbClr val="000000">
                    <a:alpha val="43137"/>
                  </a:srgbClr>
                </a:outerShdw>
              </a:effectLst>
              <a:latin typeface="Amatic SC" panose="00000500000000000000" pitchFamily="2" charset="-79"/>
              <a:ea typeface="Calibri" panose="020F0502020204030204" pitchFamily="34" charset="0"/>
              <a:cs typeface="Amatic SC" panose="00000500000000000000" pitchFamily="2" charset="-79"/>
            </a:endParaRPr>
          </a:p>
          <a:p>
            <a:pPr>
              <a:lnSpc>
                <a:spcPct val="150000"/>
              </a:lnSpc>
              <a:spcAft>
                <a:spcPts val="800"/>
              </a:spcAft>
            </a:pPr>
            <a:r>
              <a:rPr lang="en-GB" sz="1800" dirty="0">
                <a:effectLst/>
                <a:latin typeface="Calibri" panose="020F0502020204030204" pitchFamily="34" charset="0"/>
                <a:ea typeface="Times New Roman" panose="02020603050405020304" pitchFamily="18"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                      </a:t>
            </a:r>
            <a:endParaRPr lang="en-US" sz="2400" dirty="0"/>
          </a:p>
        </p:txBody>
      </p:sp>
      <p:sp>
        <p:nvSpPr>
          <p:cNvPr id="7" name="Text Placeholder 6">
            <a:extLst>
              <a:ext uri="{FF2B5EF4-FFF2-40B4-BE49-F238E27FC236}">
                <a16:creationId xmlns:a16="http://schemas.microsoft.com/office/drawing/2014/main" id="{8433C536-0A35-436E-8394-A4EAFB60C80E}"/>
              </a:ext>
            </a:extLst>
          </p:cNvPr>
          <p:cNvSpPr>
            <a:spLocks noGrp="1"/>
          </p:cNvSpPr>
          <p:nvPr>
            <p:ph type="body" sz="quarter" idx="16"/>
          </p:nvPr>
        </p:nvSpPr>
        <p:spPr>
          <a:xfrm>
            <a:off x="618461" y="1648691"/>
            <a:ext cx="10695744" cy="4901047"/>
          </a:xfrm>
        </p:spPr>
        <p:txBody>
          <a:bodyPr numCol="2">
            <a:normAutofit/>
          </a:bodyPr>
          <a:lstStyle/>
          <a:p>
            <a:pPr>
              <a:lnSpc>
                <a:spcPct val="100000"/>
              </a:lnSpc>
              <a:spcAft>
                <a:spcPts val="800"/>
              </a:spcAft>
            </a:pPr>
            <a:endParaRPr lang="en-GB" sz="1800" dirty="0">
              <a:effectLst/>
              <a:latin typeface="Josefin Sans" pitchFamily="2" charset="0"/>
              <a:ea typeface="Calibri" panose="020F0502020204030204" pitchFamily="34"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6DCC22AF-CE6E-4879-9856-1F1EC27CCD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8461" y="1648691"/>
            <a:ext cx="10695744" cy="4527790"/>
          </a:xfrm>
          <a:prstGeom prst="rect">
            <a:avLst/>
          </a:prstGeom>
        </p:spPr>
      </p:pic>
    </p:spTree>
    <p:extLst>
      <p:ext uri="{BB962C8B-B14F-4D97-AF65-F5344CB8AC3E}">
        <p14:creationId xmlns:p14="http://schemas.microsoft.com/office/powerpoint/2010/main" val="301057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241947"/>
            <a:ext cx="11134268" cy="5037908"/>
          </a:xfrm>
        </p:spPr>
        <p:txBody>
          <a:bodyPr numCol="3">
            <a:normAutofit fontScale="47500" lnSpcReduction="20000"/>
          </a:bodyPr>
          <a:lstStyle/>
          <a:p>
            <a:pPr>
              <a:lnSpc>
                <a:spcPct val="150000"/>
              </a:lnSpc>
              <a:spcAft>
                <a:spcPts val="800"/>
              </a:spcAft>
            </a:pPr>
            <a:r>
              <a:rPr lang="en-GB" sz="2900" b="1" dirty="0">
                <a:solidFill>
                  <a:srgbClr val="000000"/>
                </a:solidFill>
                <a:latin typeface="Josefin Sans" pitchFamily="2" charset="0"/>
                <a:ea typeface="Calibri" panose="020F0502020204030204" pitchFamily="34" charset="0"/>
                <a:cs typeface="Times New Roman" panose="02020603050405020304" pitchFamily="18" charset="0"/>
              </a:rPr>
              <a:t>M</a:t>
            </a:r>
            <a:r>
              <a:rPr lang="en-GB" sz="2900" b="1" dirty="0">
                <a:solidFill>
                  <a:srgbClr val="000000"/>
                </a:solidFill>
                <a:effectLst/>
                <a:latin typeface="Josefin Sans" pitchFamily="2" charset="0"/>
                <a:ea typeface="Calibri" panose="020F0502020204030204" pitchFamily="34" charset="0"/>
                <a:cs typeface="Times New Roman" panose="02020603050405020304" pitchFamily="18" charset="0"/>
              </a:rPr>
              <a:t>ulti-disciplinary teamwork</a:t>
            </a:r>
            <a:endParaRPr lang="en-GB" sz="2900" b="1" dirty="0">
              <a:solidFill>
                <a:srgbClr val="000000"/>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For co-productive processes to thrive, patients must be viewed less as consumers and more as contributing partners in their care. Health care professionals should be recognised for what they are: providers of services that can be shaped and improved by ongoing feedback from stakeholders that can ultimately lead to optimal outcomes.</a:t>
            </a:r>
          </a:p>
          <a:p>
            <a:pPr>
              <a:lnSpc>
                <a:spcPct val="170000"/>
              </a:lnSpc>
              <a:spcAft>
                <a:spcPts val="800"/>
              </a:spcAft>
            </a:pPr>
            <a:r>
              <a:rPr lang="en-GB" sz="2700" dirty="0">
                <a:solidFill>
                  <a:srgbClr val="000000"/>
                </a:solidFill>
                <a:effectLst/>
                <a:latin typeface="Josefin Sans" pitchFamily="2" charset="0"/>
                <a:ea typeface="Calibri" panose="020F0502020204030204" pitchFamily="34" charset="0"/>
                <a:cs typeface="Calibri" panose="020F0502020204030204" pitchFamily="34" charset="0"/>
              </a:rPr>
              <a:t>By creating new opportunities for clinicians and patients to work together and by providing incentives for clinicians, patients, systems and payers, meaningful collaboration in system redesign can result in improved health results to proceed in a truly patient-centred manner.</a:t>
            </a:r>
            <a:endParaRPr lang="en-GB" sz="2700" dirty="0">
              <a:solidFill>
                <a:srgbClr val="141414"/>
              </a:solidFill>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2700" dirty="0">
              <a:solidFill>
                <a:srgbClr val="141414"/>
              </a:solidFill>
              <a:effectLst/>
              <a:latin typeface="Josefin Sans" pitchFamily="2" charset="0"/>
              <a:ea typeface="Calibri" panose="020F0502020204030204" pitchFamily="34" charset="0"/>
              <a:cs typeface="Calibri" panose="020F0502020204030204" pitchFamily="34" charset="0"/>
            </a:endParaRPr>
          </a:p>
          <a:p>
            <a:pPr>
              <a:lnSpc>
                <a:spcPct val="170000"/>
              </a:lnSpc>
              <a:spcAft>
                <a:spcPts val="800"/>
              </a:spcAft>
            </a:pPr>
            <a:r>
              <a:rPr lang="en-GB" sz="2700" dirty="0">
                <a:solidFill>
                  <a:srgbClr val="141414"/>
                </a:solidFill>
                <a:effectLst/>
                <a:latin typeface="Josefin Sans" pitchFamily="2" charset="0"/>
                <a:ea typeface="Calibri" panose="020F0502020204030204" pitchFamily="34" charset="0"/>
                <a:cs typeface="Calibri" panose="020F0502020204030204" pitchFamily="34" charset="0"/>
              </a:rPr>
              <a:t>This process of integrating care systems has been to the forefront of a global trend since the turn of the 21</a:t>
            </a:r>
            <a:r>
              <a:rPr lang="en-GB" sz="2700" baseline="30000" dirty="0">
                <a:solidFill>
                  <a:srgbClr val="141414"/>
                </a:solidFill>
                <a:effectLst/>
                <a:latin typeface="Josefin Sans" pitchFamily="2" charset="0"/>
                <a:ea typeface="Calibri" panose="020F0502020204030204" pitchFamily="34" charset="0"/>
                <a:cs typeface="Calibri" panose="020F0502020204030204" pitchFamily="34" charset="0"/>
              </a:rPr>
              <a:t>st</a:t>
            </a:r>
            <a:r>
              <a:rPr lang="en-GB" sz="2700" dirty="0">
                <a:solidFill>
                  <a:srgbClr val="141414"/>
                </a:solidFill>
                <a:effectLst/>
                <a:latin typeface="Josefin Sans" pitchFamily="2" charset="0"/>
                <a:ea typeface="Calibri" panose="020F0502020204030204" pitchFamily="34" charset="0"/>
                <a:cs typeface="Calibri" panose="020F0502020204030204" pitchFamily="34" charset="0"/>
              </a:rPr>
              <a:t> Century. Research demonstrated </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that despite global differences in the mortality rate of populations, health systems were, and continue to be, confronted with roughly the same problems. These include factors such as increasing ageing populations, and are characterised by degenerative or chronic issues, which in turn require a different type of health care delivery.</a:t>
            </a:r>
          </a:p>
          <a:p>
            <a:pPr>
              <a:lnSpc>
                <a:spcPct val="170000"/>
              </a:lnSpc>
              <a:spcAft>
                <a:spcPts val="800"/>
              </a:spcAft>
            </a:pPr>
            <a:r>
              <a:rPr lang="en-GB" sz="2700" dirty="0">
                <a:solidFill>
                  <a:srgbClr val="000000"/>
                </a:solidFill>
                <a:latin typeface="Josefin Sans" pitchFamily="2" charset="0"/>
                <a:ea typeface="Calibri" panose="020F0502020204030204" pitchFamily="34" charset="0"/>
                <a:cs typeface="Times New Roman" panose="02020603050405020304" pitchFamily="18" charset="0"/>
              </a:rPr>
              <a:t>Moving forward t</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his health care transference requires multi-disciplinary teamwork to drive the model. </a:t>
            </a:r>
            <a:r>
              <a:rPr lang="en-GB" sz="2700" dirty="0">
                <a:solidFill>
                  <a:srgbClr val="000000"/>
                </a:solidFill>
                <a:latin typeface="Josefin Sans" pitchFamily="2" charset="0"/>
                <a:ea typeface="Calibri" panose="020F0502020204030204" pitchFamily="34" charset="0"/>
                <a:cs typeface="Times New Roman" panose="02020603050405020304" pitchFamily="18" charset="0"/>
              </a:rPr>
              <a:t>H</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ospitals have transformed over time </a:t>
            </a:r>
          </a:p>
          <a:p>
            <a:pPr>
              <a:lnSpc>
                <a:spcPct val="170000"/>
              </a:lnSpc>
              <a:spcAft>
                <a:spcPts val="800"/>
              </a:spcAft>
            </a:pPr>
            <a:endParaRPr lang="en-GB" sz="2700" dirty="0">
              <a:solidFill>
                <a:srgbClr val="000000"/>
              </a:solidFill>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into acute care facilities and ambulatory surgery centres, i</a:t>
            </a:r>
            <a:r>
              <a:rPr lang="en-GB" sz="2700" dirty="0">
                <a:solidFill>
                  <a:srgbClr val="000000"/>
                </a:solidFill>
                <a:latin typeface="Josefin Sans" pitchFamily="2" charset="0"/>
                <a:ea typeface="Calibri" panose="020F0502020204030204" pitchFamily="34" charset="0"/>
                <a:cs typeface="Times New Roman" panose="02020603050405020304" pitchFamily="18" charset="0"/>
              </a:rPr>
              <a:t>ncorporating a </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range of short-stay care options because of increasingly specialised health professionals. This shift has resulted in increased demands for more co-operation between hospital and community services. </a:t>
            </a:r>
          </a:p>
          <a:p>
            <a:pPr>
              <a:lnSpc>
                <a:spcPct val="170000"/>
              </a:lnSpc>
              <a:spcAft>
                <a:spcPts val="800"/>
              </a:spcAft>
            </a:pP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Fundamentally integrated care can be defined as a concept bringing together inputs, delivery, management and organisation of services related to diagnosis, treatment, care</a:t>
            </a:r>
            <a:r>
              <a:rPr lang="en-GB" sz="2700" dirty="0">
                <a:solidFill>
                  <a:srgbClr val="000000"/>
                </a:solidFill>
                <a:latin typeface="Josefin Sans" pitchFamily="2" charset="0"/>
                <a:ea typeface="Calibri" panose="020F0502020204030204" pitchFamily="34" charset="0"/>
                <a:cs typeface="Times New Roman" panose="02020603050405020304" pitchFamily="18" charset="0"/>
              </a:rPr>
              <a:t>, ongoing care and monitoring, </a:t>
            </a:r>
            <a:r>
              <a:rPr lang="en-GB" sz="2700" dirty="0">
                <a:solidFill>
                  <a:srgbClr val="000000"/>
                </a:solidFill>
                <a:effectLst/>
                <a:latin typeface="Josefin Sans" pitchFamily="2" charset="0"/>
                <a:ea typeface="Calibri" panose="020F0502020204030204" pitchFamily="34" charset="0"/>
                <a:cs typeface="Times New Roman" panose="02020603050405020304" pitchFamily="18" charset="0"/>
              </a:rPr>
              <a:t>rehabilitation and health promotion.</a:t>
            </a:r>
            <a:endParaRPr lang="en-GB" sz="27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IE" sz="2700" dirty="0"/>
              <a:t>      </a:t>
            </a:r>
            <a:r>
              <a:rPr lang="en-IE" sz="2500" dirty="0"/>
              <a:t>                             </a:t>
            </a: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578146"/>
            <a:ext cx="10512420" cy="766560"/>
          </a:xfrm>
        </p:spPr>
        <p:txBody>
          <a:bodyPr/>
          <a:lstStyle/>
          <a:p>
            <a:r>
              <a:rPr lang="en-US" dirty="0"/>
              <a:t>                         Course Introduction</a:t>
            </a:r>
          </a:p>
        </p:txBody>
      </p:sp>
      <p:pic>
        <p:nvPicPr>
          <p:cNvPr id="5" name="Picture 4" descr="A picture containing text, vector graphics&#10;&#10;Description automatically generated">
            <a:extLst>
              <a:ext uri="{FF2B5EF4-FFF2-40B4-BE49-F238E27FC236}">
                <a16:creationId xmlns:a16="http://schemas.microsoft.com/office/drawing/2014/main" id="{67C93E32-F54A-173F-2DE5-8EB66F8B25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10937" y="5056908"/>
            <a:ext cx="3838782" cy="2233500"/>
          </a:xfrm>
          <a:prstGeom prst="rect">
            <a:avLst/>
          </a:prstGeom>
          <a:effectLst>
            <a:glow rad="127000">
              <a:srgbClr val="FFC000"/>
            </a:glow>
          </a:effectLst>
        </p:spPr>
      </p:pic>
    </p:spTree>
    <p:extLst>
      <p:ext uri="{BB962C8B-B14F-4D97-AF65-F5344CB8AC3E}">
        <p14:creationId xmlns:p14="http://schemas.microsoft.com/office/powerpoint/2010/main" val="4109613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0A8AAF9-F647-A728-FB22-922AF1FF5BE2}"/>
              </a:ext>
            </a:extLst>
          </p:cNvPr>
          <p:cNvSpPr>
            <a:spLocks noGrp="1"/>
          </p:cNvSpPr>
          <p:nvPr>
            <p:ph type="body" sz="quarter" idx="17"/>
          </p:nvPr>
        </p:nvSpPr>
        <p:spPr>
          <a:xfrm>
            <a:off x="492905" y="433756"/>
            <a:ext cx="8607848" cy="729873"/>
          </a:xfrm>
        </p:spPr>
        <p:txBody>
          <a:bodyPr/>
          <a:lstStyle/>
          <a:p>
            <a:r>
              <a:rPr lang="en-GB"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Community Based Assets Mapping        </a:t>
            </a:r>
            <a:r>
              <a:rPr lang="en-GB" sz="2400"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a:t>
            </a:r>
            <a:r>
              <a:rPr lang="en-GB" sz="2400" b="0" dirty="0" err="1">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klo</a:t>
            </a:r>
            <a:r>
              <a:rPr lang="en-GB" sz="2400" b="0" dirty="0">
                <a:effectLst>
                  <a:outerShdw blurRad="38100" dist="19050" dir="2700000" algn="tl">
                    <a:schemeClr val="dk1">
                      <a:alpha val="40000"/>
                    </a:schemeClr>
                  </a:outerShdw>
                </a:effectLst>
                <a:latin typeface="Amatic SC" panose="00000500000000000000" pitchFamily="2" charset="-79"/>
                <a:ea typeface="Times New Roman" panose="02020603050405020304" pitchFamily="18" charset="0"/>
                <a:cs typeface="Amatic SC" panose="00000500000000000000" pitchFamily="2" charset="-79"/>
              </a:rPr>
              <a:t> 6]</a:t>
            </a:r>
            <a:endParaRPr lang="en-GB" sz="3600" b="0" dirty="0">
              <a:latin typeface="Amatic SC" panose="00000500000000000000" pitchFamily="2" charset="-79"/>
              <a:ea typeface="Calibri" panose="020F0502020204030204" pitchFamily="34" charset="0"/>
              <a:cs typeface="Amatic SC" panose="00000500000000000000" pitchFamily="2" charset="-79"/>
            </a:endParaRPr>
          </a:p>
        </p:txBody>
      </p:sp>
      <p:grpSp>
        <p:nvGrpSpPr>
          <p:cNvPr id="4" name="Group 3">
            <a:extLst>
              <a:ext uri="{FF2B5EF4-FFF2-40B4-BE49-F238E27FC236}">
                <a16:creationId xmlns:a16="http://schemas.microsoft.com/office/drawing/2014/main" id="{2D23C019-A9BB-0F34-9442-4BE42194A404}"/>
              </a:ext>
            </a:extLst>
          </p:cNvPr>
          <p:cNvGrpSpPr/>
          <p:nvPr/>
        </p:nvGrpSpPr>
        <p:grpSpPr>
          <a:xfrm>
            <a:off x="618461" y="1577646"/>
            <a:ext cx="10607877" cy="4674296"/>
            <a:chOff x="1004974" y="1763990"/>
            <a:chExt cx="9807689" cy="4321698"/>
          </a:xfrm>
        </p:grpSpPr>
        <p:sp>
          <p:nvSpPr>
            <p:cNvPr id="121" name="Freeform 120">
              <a:extLst>
                <a:ext uri="{FF2B5EF4-FFF2-40B4-BE49-F238E27FC236}">
                  <a16:creationId xmlns:a16="http://schemas.microsoft.com/office/drawing/2014/main" id="{290DBE12-26D4-72C0-FBDB-3339DEFD8AFB}"/>
                </a:ext>
              </a:extLst>
            </p:cNvPr>
            <p:cNvSpPr/>
            <p:nvPr/>
          </p:nvSpPr>
          <p:spPr>
            <a:xfrm>
              <a:off x="2173925" y="2520502"/>
              <a:ext cx="7637336" cy="2916616"/>
            </a:xfrm>
            <a:custGeom>
              <a:avLst/>
              <a:gdLst>
                <a:gd name="connsiteX0" fmla="*/ 3814473 w 7637336"/>
                <a:gd name="connsiteY0" fmla="*/ 0 h 2916616"/>
                <a:gd name="connsiteX1" fmla="*/ 4165672 w 7637336"/>
                <a:gd name="connsiteY1" fmla="*/ 6410 h 2916616"/>
                <a:gd name="connsiteX2" fmla="*/ 4345116 w 7637336"/>
                <a:gd name="connsiteY2" fmla="*/ 15383 h 2916616"/>
                <a:gd name="connsiteX3" fmla="*/ 4636073 w 7637336"/>
                <a:gd name="connsiteY3" fmla="*/ 35894 h 2916616"/>
                <a:gd name="connsiteX4" fmla="*/ 5009061 w 7637336"/>
                <a:gd name="connsiteY4" fmla="*/ 82043 h 2916616"/>
                <a:gd name="connsiteX5" fmla="*/ 5365385 w 7637336"/>
                <a:gd name="connsiteY5" fmla="*/ 144856 h 2916616"/>
                <a:gd name="connsiteX6" fmla="*/ 5965242 w 7637336"/>
                <a:gd name="connsiteY6" fmla="*/ 285867 h 2916616"/>
                <a:gd name="connsiteX7" fmla="*/ 6178013 w 7637336"/>
                <a:gd name="connsiteY7" fmla="*/ 342272 h 2916616"/>
                <a:gd name="connsiteX8" fmla="*/ 6538182 w 7637336"/>
                <a:gd name="connsiteY8" fmla="*/ 458926 h 2916616"/>
                <a:gd name="connsiteX9" fmla="*/ 6779150 w 7637336"/>
                <a:gd name="connsiteY9" fmla="*/ 560198 h 2916616"/>
                <a:gd name="connsiteX10" fmla="*/ 6939369 w 7637336"/>
                <a:gd name="connsiteY10" fmla="*/ 644804 h 2916616"/>
                <a:gd name="connsiteX11" fmla="*/ 7177774 w 7637336"/>
                <a:gd name="connsiteY11" fmla="*/ 789661 h 2916616"/>
                <a:gd name="connsiteX12" fmla="*/ 7359782 w 7637336"/>
                <a:gd name="connsiteY12" fmla="*/ 939645 h 2916616"/>
                <a:gd name="connsiteX13" fmla="*/ 7417460 w 7637336"/>
                <a:gd name="connsiteY13" fmla="*/ 998614 h 2916616"/>
                <a:gd name="connsiteX14" fmla="*/ 7550760 w 7637336"/>
                <a:gd name="connsiteY14" fmla="*/ 1165263 h 2916616"/>
                <a:gd name="connsiteX15" fmla="*/ 7605876 w 7637336"/>
                <a:gd name="connsiteY15" fmla="*/ 1271662 h 2916616"/>
                <a:gd name="connsiteX16" fmla="*/ 7636637 w 7637336"/>
                <a:gd name="connsiteY16" fmla="*/ 1424210 h 2916616"/>
                <a:gd name="connsiteX17" fmla="*/ 7631511 w 7637336"/>
                <a:gd name="connsiteY17" fmla="*/ 1479333 h 2916616"/>
                <a:gd name="connsiteX18" fmla="*/ 7623819 w 7637336"/>
                <a:gd name="connsiteY18" fmla="*/ 1528045 h 2916616"/>
                <a:gd name="connsiteX19" fmla="*/ 7604593 w 7637336"/>
                <a:gd name="connsiteY19" fmla="*/ 1593423 h 2916616"/>
                <a:gd name="connsiteX20" fmla="*/ 7446941 w 7637336"/>
                <a:gd name="connsiteY20" fmla="*/ 1898520 h 2916616"/>
                <a:gd name="connsiteX21" fmla="*/ 7031654 w 7637336"/>
                <a:gd name="connsiteY21" fmla="*/ 2260020 h 2916616"/>
                <a:gd name="connsiteX22" fmla="*/ 6439488 w 7637336"/>
                <a:gd name="connsiteY22" fmla="*/ 2512558 h 2916616"/>
                <a:gd name="connsiteX23" fmla="*/ 6076754 w 7637336"/>
                <a:gd name="connsiteY23" fmla="*/ 2621521 h 2916616"/>
                <a:gd name="connsiteX24" fmla="*/ 5575593 w 7637336"/>
                <a:gd name="connsiteY24" fmla="*/ 2743303 h 2916616"/>
                <a:gd name="connsiteX25" fmla="*/ 5293608 w 7637336"/>
                <a:gd name="connsiteY25" fmla="*/ 2792015 h 2916616"/>
                <a:gd name="connsiteX26" fmla="*/ 4925747 w 7637336"/>
                <a:gd name="connsiteY26" fmla="*/ 2845856 h 2916616"/>
                <a:gd name="connsiteX27" fmla="*/ 4856533 w 7637336"/>
                <a:gd name="connsiteY27" fmla="*/ 2852266 h 2916616"/>
                <a:gd name="connsiteX28" fmla="*/ 4687343 w 7637336"/>
                <a:gd name="connsiteY28" fmla="*/ 2872777 h 2916616"/>
                <a:gd name="connsiteX29" fmla="*/ 4491235 w 7637336"/>
                <a:gd name="connsiteY29" fmla="*/ 2893287 h 2916616"/>
                <a:gd name="connsiteX30" fmla="*/ 4164390 w 7637336"/>
                <a:gd name="connsiteY30" fmla="*/ 2911234 h 2916616"/>
                <a:gd name="connsiteX31" fmla="*/ 3622212 w 7637336"/>
                <a:gd name="connsiteY31" fmla="*/ 2916361 h 2916616"/>
                <a:gd name="connsiteX32" fmla="*/ 3190264 w 7637336"/>
                <a:gd name="connsiteY32" fmla="*/ 2895851 h 2916616"/>
                <a:gd name="connsiteX33" fmla="*/ 3024919 w 7637336"/>
                <a:gd name="connsiteY33" fmla="*/ 2883032 h 2916616"/>
                <a:gd name="connsiteX34" fmla="*/ 2792923 w 7637336"/>
                <a:gd name="connsiteY34" fmla="*/ 2861239 h 2916616"/>
                <a:gd name="connsiteX35" fmla="*/ 2590407 w 7637336"/>
                <a:gd name="connsiteY35" fmla="*/ 2840729 h 2916616"/>
                <a:gd name="connsiteX36" fmla="*/ 2296888 w 7637336"/>
                <a:gd name="connsiteY36" fmla="*/ 2798425 h 2916616"/>
                <a:gd name="connsiteX37" fmla="*/ 1594491 w 7637336"/>
                <a:gd name="connsiteY37" fmla="*/ 2653568 h 2916616"/>
                <a:gd name="connsiteX38" fmla="*/ 1234321 w 7637336"/>
                <a:gd name="connsiteY38" fmla="*/ 2548451 h 2916616"/>
                <a:gd name="connsiteX39" fmla="*/ 861334 w 7637336"/>
                <a:gd name="connsiteY39" fmla="*/ 2381802 h 2916616"/>
                <a:gd name="connsiteX40" fmla="*/ 687015 w 7637336"/>
                <a:gd name="connsiteY40" fmla="*/ 2286941 h 2916616"/>
                <a:gd name="connsiteX41" fmla="*/ 419132 w 7637336"/>
                <a:gd name="connsiteY41" fmla="*/ 2120291 h 2916616"/>
                <a:gd name="connsiteX42" fmla="*/ 214052 w 7637336"/>
                <a:gd name="connsiteY42" fmla="*/ 1938259 h 2916616"/>
                <a:gd name="connsiteX43" fmla="*/ 97412 w 7637336"/>
                <a:gd name="connsiteY43" fmla="*/ 1786993 h 2916616"/>
                <a:gd name="connsiteX44" fmla="*/ 56397 w 7637336"/>
                <a:gd name="connsiteY44" fmla="*/ 1729307 h 2916616"/>
                <a:gd name="connsiteX45" fmla="*/ 11536 w 7637336"/>
                <a:gd name="connsiteY45" fmla="*/ 1610088 h 2916616"/>
                <a:gd name="connsiteX46" fmla="*/ 0 w 7637336"/>
                <a:gd name="connsiteY46" fmla="*/ 1497279 h 2916616"/>
                <a:gd name="connsiteX47" fmla="*/ 5127 w 7637336"/>
                <a:gd name="connsiteY47" fmla="*/ 1430620 h 2916616"/>
                <a:gd name="connsiteX48" fmla="*/ 12817 w 7637336"/>
                <a:gd name="connsiteY48" fmla="*/ 1383189 h 2916616"/>
                <a:gd name="connsiteX49" fmla="*/ 29481 w 7637336"/>
                <a:gd name="connsiteY49" fmla="*/ 1304991 h 2916616"/>
                <a:gd name="connsiteX50" fmla="*/ 60243 w 7637336"/>
                <a:gd name="connsiteY50" fmla="*/ 1225513 h 2916616"/>
                <a:gd name="connsiteX51" fmla="*/ 137148 w 7637336"/>
                <a:gd name="connsiteY51" fmla="*/ 1083220 h 2916616"/>
                <a:gd name="connsiteX52" fmla="*/ 208925 w 7637336"/>
                <a:gd name="connsiteY52" fmla="*/ 976821 h 2916616"/>
                <a:gd name="connsiteX53" fmla="*/ 297366 w 7637336"/>
                <a:gd name="connsiteY53" fmla="*/ 875549 h 2916616"/>
                <a:gd name="connsiteX54" fmla="*/ 447329 w 7637336"/>
                <a:gd name="connsiteY54" fmla="*/ 748640 h 2916616"/>
                <a:gd name="connsiteX55" fmla="*/ 781865 w 7637336"/>
                <a:gd name="connsiteY55" fmla="*/ 569172 h 2916616"/>
                <a:gd name="connsiteX56" fmla="*/ 1288154 w 7637336"/>
                <a:gd name="connsiteY56" fmla="*/ 374320 h 2916616"/>
                <a:gd name="connsiteX57" fmla="*/ 1503488 w 7637336"/>
                <a:gd name="connsiteY57" fmla="*/ 312788 h 2916616"/>
                <a:gd name="connsiteX58" fmla="*/ 1843150 w 7637336"/>
                <a:gd name="connsiteY58" fmla="*/ 226899 h 2916616"/>
                <a:gd name="connsiteX59" fmla="*/ 2385327 w 7637336"/>
                <a:gd name="connsiteY59" fmla="*/ 119218 h 2916616"/>
                <a:gd name="connsiteX60" fmla="*/ 2526319 w 7637336"/>
                <a:gd name="connsiteY60" fmla="*/ 97426 h 2916616"/>
                <a:gd name="connsiteX61" fmla="*/ 2612197 w 7637336"/>
                <a:gd name="connsiteY61" fmla="*/ 82043 h 2916616"/>
                <a:gd name="connsiteX62" fmla="*/ 2955704 w 7637336"/>
                <a:gd name="connsiteY62" fmla="*/ 41022 h 2916616"/>
                <a:gd name="connsiteX63" fmla="*/ 3282549 w 7637336"/>
                <a:gd name="connsiteY63" fmla="*/ 20511 h 2916616"/>
                <a:gd name="connsiteX64" fmla="*/ 3540181 w 7637336"/>
                <a:gd name="connsiteY64" fmla="*/ 10255 h 2916616"/>
                <a:gd name="connsiteX65" fmla="*/ 3814473 w 7637336"/>
                <a:gd name="connsiteY65" fmla="*/ 0 h 291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6">
                  <a:moveTo>
                    <a:pt x="3814473" y="0"/>
                  </a:moveTo>
                  <a:cubicBezTo>
                    <a:pt x="3927267" y="2564"/>
                    <a:pt x="4046470" y="2564"/>
                    <a:pt x="4165672" y="6410"/>
                  </a:cubicBezTo>
                  <a:cubicBezTo>
                    <a:pt x="4225915" y="7692"/>
                    <a:pt x="4284875" y="11538"/>
                    <a:pt x="4345116" y="15383"/>
                  </a:cubicBezTo>
                  <a:cubicBezTo>
                    <a:pt x="4442529" y="19229"/>
                    <a:pt x="4538659" y="26921"/>
                    <a:pt x="4636073" y="35894"/>
                  </a:cubicBezTo>
                  <a:cubicBezTo>
                    <a:pt x="4762965" y="47431"/>
                    <a:pt x="4887295" y="61532"/>
                    <a:pt x="5009061" y="82043"/>
                  </a:cubicBezTo>
                  <a:cubicBezTo>
                    <a:pt x="5128262" y="102553"/>
                    <a:pt x="5250028" y="121782"/>
                    <a:pt x="5365385" y="144856"/>
                  </a:cubicBezTo>
                  <a:cubicBezTo>
                    <a:pt x="5575593" y="185878"/>
                    <a:pt x="5774264" y="234591"/>
                    <a:pt x="5965242" y="285867"/>
                  </a:cubicBezTo>
                  <a:cubicBezTo>
                    <a:pt x="6034455" y="305096"/>
                    <a:pt x="6108797" y="323043"/>
                    <a:pt x="6178013" y="342272"/>
                  </a:cubicBezTo>
                  <a:cubicBezTo>
                    <a:pt x="6307468" y="376884"/>
                    <a:pt x="6426671" y="416623"/>
                    <a:pt x="6538182" y="458926"/>
                  </a:cubicBezTo>
                  <a:cubicBezTo>
                    <a:pt x="6624058" y="490974"/>
                    <a:pt x="6703529" y="525586"/>
                    <a:pt x="6779150" y="560198"/>
                  </a:cubicBezTo>
                  <a:cubicBezTo>
                    <a:pt x="6836829" y="587118"/>
                    <a:pt x="6889382" y="615320"/>
                    <a:pt x="6939369" y="644804"/>
                  </a:cubicBezTo>
                  <a:cubicBezTo>
                    <a:pt x="7022682" y="692235"/>
                    <a:pt x="7104712" y="738385"/>
                    <a:pt x="7177774" y="789661"/>
                  </a:cubicBezTo>
                  <a:cubicBezTo>
                    <a:pt x="7246987" y="838374"/>
                    <a:pt x="7313638" y="887087"/>
                    <a:pt x="7359782" y="939645"/>
                  </a:cubicBezTo>
                  <a:cubicBezTo>
                    <a:pt x="7379008" y="960156"/>
                    <a:pt x="7400797" y="978103"/>
                    <a:pt x="7417460" y="998614"/>
                  </a:cubicBezTo>
                  <a:cubicBezTo>
                    <a:pt x="7464884" y="1053736"/>
                    <a:pt x="7511028" y="1108858"/>
                    <a:pt x="7550760" y="1165263"/>
                  </a:cubicBezTo>
                  <a:cubicBezTo>
                    <a:pt x="7575115" y="1199875"/>
                    <a:pt x="7586650" y="1235768"/>
                    <a:pt x="7605876" y="1271662"/>
                  </a:cubicBezTo>
                  <a:cubicBezTo>
                    <a:pt x="7630228" y="1321657"/>
                    <a:pt x="7630228" y="1372934"/>
                    <a:pt x="7636637" y="1424210"/>
                  </a:cubicBezTo>
                  <a:cubicBezTo>
                    <a:pt x="7639203" y="1442157"/>
                    <a:pt x="7634074" y="1461386"/>
                    <a:pt x="7631511" y="1479333"/>
                  </a:cubicBezTo>
                  <a:cubicBezTo>
                    <a:pt x="7628948" y="1495997"/>
                    <a:pt x="7626385" y="1511381"/>
                    <a:pt x="7623819" y="1528045"/>
                  </a:cubicBezTo>
                  <a:cubicBezTo>
                    <a:pt x="7618694" y="1549838"/>
                    <a:pt x="7612285" y="1570348"/>
                    <a:pt x="7604593" y="1593423"/>
                  </a:cubicBezTo>
                  <a:cubicBezTo>
                    <a:pt x="7580241" y="1665211"/>
                    <a:pt x="7466167" y="1869035"/>
                    <a:pt x="7446941" y="1898520"/>
                  </a:cubicBezTo>
                  <a:cubicBezTo>
                    <a:pt x="7432840" y="1924158"/>
                    <a:pt x="7148294" y="2197206"/>
                    <a:pt x="7031654" y="2260020"/>
                  </a:cubicBezTo>
                  <a:cubicBezTo>
                    <a:pt x="6859901" y="2353600"/>
                    <a:pt x="6661231" y="2436925"/>
                    <a:pt x="6439488" y="2512558"/>
                  </a:cubicBezTo>
                  <a:cubicBezTo>
                    <a:pt x="6322848" y="2551015"/>
                    <a:pt x="6195956" y="2585627"/>
                    <a:pt x="6076754" y="2621521"/>
                  </a:cubicBezTo>
                  <a:cubicBezTo>
                    <a:pt x="5919098" y="2668952"/>
                    <a:pt x="5739654" y="2702281"/>
                    <a:pt x="5575593" y="2743303"/>
                  </a:cubicBezTo>
                  <a:cubicBezTo>
                    <a:pt x="5489714" y="2765095"/>
                    <a:pt x="5389740" y="2777915"/>
                    <a:pt x="5293608" y="2792015"/>
                  </a:cubicBezTo>
                  <a:cubicBezTo>
                    <a:pt x="5171842" y="2811244"/>
                    <a:pt x="5050076" y="2827910"/>
                    <a:pt x="4925747" y="2845856"/>
                  </a:cubicBezTo>
                  <a:cubicBezTo>
                    <a:pt x="4903957" y="2848420"/>
                    <a:pt x="4880886" y="2849702"/>
                    <a:pt x="4856533" y="2852266"/>
                  </a:cubicBezTo>
                  <a:cubicBezTo>
                    <a:pt x="4798854" y="2857394"/>
                    <a:pt x="4743739" y="2866367"/>
                    <a:pt x="4687343" y="2872777"/>
                  </a:cubicBezTo>
                  <a:cubicBezTo>
                    <a:pt x="4623256" y="2881750"/>
                    <a:pt x="4554041" y="2886878"/>
                    <a:pt x="4491235" y="2893287"/>
                  </a:cubicBezTo>
                  <a:cubicBezTo>
                    <a:pt x="4383569" y="2904825"/>
                    <a:pt x="4275902" y="2908670"/>
                    <a:pt x="4164390" y="2911234"/>
                  </a:cubicBezTo>
                  <a:cubicBezTo>
                    <a:pt x="3984946" y="2913797"/>
                    <a:pt x="3801656" y="2917644"/>
                    <a:pt x="3622212" y="2916361"/>
                  </a:cubicBezTo>
                  <a:cubicBezTo>
                    <a:pt x="3478657" y="2915080"/>
                    <a:pt x="3331256" y="2908670"/>
                    <a:pt x="3190264" y="2895851"/>
                  </a:cubicBezTo>
                  <a:cubicBezTo>
                    <a:pt x="3135148" y="2890723"/>
                    <a:pt x="3080034" y="2886878"/>
                    <a:pt x="3024919" y="2883032"/>
                  </a:cubicBezTo>
                  <a:cubicBezTo>
                    <a:pt x="2948014" y="2875340"/>
                    <a:pt x="2869828" y="2868930"/>
                    <a:pt x="2792923" y="2861239"/>
                  </a:cubicBezTo>
                  <a:cubicBezTo>
                    <a:pt x="2726273" y="2854830"/>
                    <a:pt x="2659621" y="2847138"/>
                    <a:pt x="2590407" y="2840729"/>
                  </a:cubicBezTo>
                  <a:cubicBezTo>
                    <a:pt x="2487867" y="2831755"/>
                    <a:pt x="2391736" y="2815091"/>
                    <a:pt x="2296888" y="2798425"/>
                  </a:cubicBezTo>
                  <a:cubicBezTo>
                    <a:pt x="2050792" y="2757404"/>
                    <a:pt x="1818797" y="2707409"/>
                    <a:pt x="1594491" y="2653568"/>
                  </a:cubicBezTo>
                  <a:cubicBezTo>
                    <a:pt x="1467598" y="2622803"/>
                    <a:pt x="1348397" y="2586909"/>
                    <a:pt x="1234321" y="2548451"/>
                  </a:cubicBezTo>
                  <a:cubicBezTo>
                    <a:pt x="1090765" y="2499738"/>
                    <a:pt x="968999" y="2443335"/>
                    <a:pt x="861334" y="2381802"/>
                  </a:cubicBezTo>
                  <a:cubicBezTo>
                    <a:pt x="803655" y="2351036"/>
                    <a:pt x="742131" y="2318988"/>
                    <a:pt x="687015" y="2286941"/>
                  </a:cubicBezTo>
                  <a:cubicBezTo>
                    <a:pt x="593449" y="2233100"/>
                    <a:pt x="496036" y="2179259"/>
                    <a:pt x="419132" y="2120291"/>
                  </a:cubicBezTo>
                  <a:cubicBezTo>
                    <a:pt x="342227" y="2061323"/>
                    <a:pt x="275575" y="1999791"/>
                    <a:pt x="214052" y="1938259"/>
                  </a:cubicBezTo>
                  <a:cubicBezTo>
                    <a:pt x="166627" y="1889546"/>
                    <a:pt x="133302" y="1838269"/>
                    <a:pt x="97412" y="1786993"/>
                  </a:cubicBezTo>
                  <a:cubicBezTo>
                    <a:pt x="83313" y="1767764"/>
                    <a:pt x="66652" y="1749817"/>
                    <a:pt x="56397" y="1729307"/>
                  </a:cubicBezTo>
                  <a:cubicBezTo>
                    <a:pt x="37171" y="1689567"/>
                    <a:pt x="15382" y="1651109"/>
                    <a:pt x="11536" y="1610088"/>
                  </a:cubicBezTo>
                  <a:cubicBezTo>
                    <a:pt x="8973" y="1572912"/>
                    <a:pt x="0" y="1534455"/>
                    <a:pt x="0" y="1497279"/>
                  </a:cubicBezTo>
                  <a:cubicBezTo>
                    <a:pt x="0" y="1475487"/>
                    <a:pt x="2564" y="1452412"/>
                    <a:pt x="5127" y="1430620"/>
                  </a:cubicBezTo>
                  <a:cubicBezTo>
                    <a:pt x="7690" y="1415237"/>
                    <a:pt x="10255" y="1399854"/>
                    <a:pt x="12817" y="1383189"/>
                  </a:cubicBezTo>
                  <a:cubicBezTo>
                    <a:pt x="17945" y="1357551"/>
                    <a:pt x="24353" y="1330630"/>
                    <a:pt x="29481" y="1304991"/>
                  </a:cubicBezTo>
                  <a:cubicBezTo>
                    <a:pt x="37171" y="1279353"/>
                    <a:pt x="46143" y="1251152"/>
                    <a:pt x="60243" y="1225513"/>
                  </a:cubicBezTo>
                  <a:cubicBezTo>
                    <a:pt x="84595" y="1176800"/>
                    <a:pt x="110230" y="1130651"/>
                    <a:pt x="137148" y="1083220"/>
                  </a:cubicBezTo>
                  <a:cubicBezTo>
                    <a:pt x="158937" y="1047326"/>
                    <a:pt x="182009" y="1012715"/>
                    <a:pt x="208925" y="976821"/>
                  </a:cubicBezTo>
                  <a:cubicBezTo>
                    <a:pt x="237123" y="942209"/>
                    <a:pt x="266604" y="908880"/>
                    <a:pt x="297366" y="875549"/>
                  </a:cubicBezTo>
                  <a:cubicBezTo>
                    <a:pt x="338381" y="831965"/>
                    <a:pt x="388369" y="790943"/>
                    <a:pt x="447329" y="748640"/>
                  </a:cubicBezTo>
                  <a:cubicBezTo>
                    <a:pt x="535770" y="683262"/>
                    <a:pt x="657536" y="625575"/>
                    <a:pt x="781865" y="569172"/>
                  </a:cubicBezTo>
                  <a:cubicBezTo>
                    <a:pt x="934393" y="498666"/>
                    <a:pt x="1108710" y="435852"/>
                    <a:pt x="1288154" y="374320"/>
                  </a:cubicBezTo>
                  <a:cubicBezTo>
                    <a:pt x="1354806" y="351246"/>
                    <a:pt x="1429146" y="332017"/>
                    <a:pt x="1503488" y="312788"/>
                  </a:cubicBezTo>
                  <a:cubicBezTo>
                    <a:pt x="1616280" y="283304"/>
                    <a:pt x="1727793" y="252538"/>
                    <a:pt x="1843150" y="226899"/>
                  </a:cubicBezTo>
                  <a:cubicBezTo>
                    <a:pt x="2020030" y="187160"/>
                    <a:pt x="2199474" y="151266"/>
                    <a:pt x="2385327" y="119218"/>
                  </a:cubicBezTo>
                  <a:cubicBezTo>
                    <a:pt x="2432753" y="110245"/>
                    <a:pt x="2478895" y="105117"/>
                    <a:pt x="2526319" y="97426"/>
                  </a:cubicBezTo>
                  <a:cubicBezTo>
                    <a:pt x="2554519" y="93580"/>
                    <a:pt x="2583998" y="87170"/>
                    <a:pt x="2612197" y="82043"/>
                  </a:cubicBezTo>
                  <a:cubicBezTo>
                    <a:pt x="2719864" y="60250"/>
                    <a:pt x="2836503" y="48713"/>
                    <a:pt x="2955704" y="41022"/>
                  </a:cubicBezTo>
                  <a:cubicBezTo>
                    <a:pt x="3063371" y="33330"/>
                    <a:pt x="3171038" y="26921"/>
                    <a:pt x="3282549" y="20511"/>
                  </a:cubicBezTo>
                  <a:cubicBezTo>
                    <a:pt x="3368427" y="15383"/>
                    <a:pt x="3454303" y="11538"/>
                    <a:pt x="3540181" y="10255"/>
                  </a:cubicBezTo>
                  <a:cubicBezTo>
                    <a:pt x="3635029" y="3846"/>
                    <a:pt x="3719625" y="1282"/>
                    <a:pt x="3814473" y="0"/>
                  </a:cubicBezTo>
                  <a:close/>
                </a:path>
              </a:pathLst>
            </a:custGeom>
            <a:noFill/>
            <a:ln w="145303" cap="flat">
              <a:solidFill>
                <a:srgbClr val="50A9BA"/>
              </a:solid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C8DCB629-C3D0-2CC1-7008-0C170E365870}"/>
                </a:ext>
              </a:extLst>
            </p:cNvPr>
            <p:cNvSpPr/>
            <p:nvPr/>
          </p:nvSpPr>
          <p:spPr>
            <a:xfrm>
              <a:off x="1175446" y="1996198"/>
              <a:ext cx="9637217" cy="3966451"/>
            </a:xfrm>
            <a:custGeom>
              <a:avLst/>
              <a:gdLst>
                <a:gd name="connsiteX0" fmla="*/ 4811672 w 9637217"/>
                <a:gd name="connsiteY0" fmla="*/ 0 h 3966451"/>
                <a:gd name="connsiteX1" fmla="*/ 5255155 w 9637217"/>
                <a:gd name="connsiteY1" fmla="*/ 8973 h 3966451"/>
                <a:gd name="connsiteX2" fmla="*/ 5482025 w 9637217"/>
                <a:gd name="connsiteY2" fmla="*/ 20510 h 3966451"/>
                <a:gd name="connsiteX3" fmla="*/ 5848604 w 9637217"/>
                <a:gd name="connsiteY3" fmla="*/ 47430 h 3966451"/>
                <a:gd name="connsiteX4" fmla="*/ 6320287 w 9637217"/>
                <a:gd name="connsiteY4" fmla="*/ 110245 h 3966451"/>
                <a:gd name="connsiteX5" fmla="*/ 6770177 w 9637217"/>
                <a:gd name="connsiteY5" fmla="*/ 196133 h 3966451"/>
                <a:gd name="connsiteX6" fmla="*/ 7527690 w 9637217"/>
                <a:gd name="connsiteY6" fmla="*/ 388421 h 3966451"/>
                <a:gd name="connsiteX7" fmla="*/ 7796856 w 9637217"/>
                <a:gd name="connsiteY7" fmla="*/ 465336 h 3966451"/>
                <a:gd name="connsiteX8" fmla="*/ 8250593 w 9637217"/>
                <a:gd name="connsiteY8" fmla="*/ 624293 h 3966451"/>
                <a:gd name="connsiteX9" fmla="*/ 8554369 w 9637217"/>
                <a:gd name="connsiteY9" fmla="*/ 762741 h 3966451"/>
                <a:gd name="connsiteX10" fmla="*/ 8756882 w 9637217"/>
                <a:gd name="connsiteY10" fmla="*/ 878113 h 3966451"/>
                <a:gd name="connsiteX11" fmla="*/ 9056812 w 9637217"/>
                <a:gd name="connsiteY11" fmla="*/ 1074246 h 3966451"/>
                <a:gd name="connsiteX12" fmla="*/ 9287526 w 9637217"/>
                <a:gd name="connsiteY12" fmla="*/ 1278071 h 3966451"/>
                <a:gd name="connsiteX13" fmla="*/ 9360585 w 9637217"/>
                <a:gd name="connsiteY13" fmla="*/ 1357550 h 3966451"/>
                <a:gd name="connsiteX14" fmla="*/ 9528495 w 9637217"/>
                <a:gd name="connsiteY14" fmla="*/ 1583168 h 3966451"/>
                <a:gd name="connsiteX15" fmla="*/ 9597708 w 9637217"/>
                <a:gd name="connsiteY15" fmla="*/ 1728024 h 3966451"/>
                <a:gd name="connsiteX16" fmla="*/ 9636160 w 9637217"/>
                <a:gd name="connsiteY16" fmla="*/ 1935695 h 3966451"/>
                <a:gd name="connsiteX17" fmla="*/ 9629752 w 9637217"/>
                <a:gd name="connsiteY17" fmla="*/ 2011327 h 3966451"/>
                <a:gd name="connsiteX18" fmla="*/ 9619497 w 9637217"/>
                <a:gd name="connsiteY18" fmla="*/ 2077987 h 3966451"/>
                <a:gd name="connsiteX19" fmla="*/ 9595145 w 9637217"/>
                <a:gd name="connsiteY19" fmla="*/ 2166440 h 3966451"/>
                <a:gd name="connsiteX20" fmla="*/ 9396475 w 9637217"/>
                <a:gd name="connsiteY20" fmla="*/ 2581781 h 3966451"/>
                <a:gd name="connsiteX21" fmla="*/ 8872239 w 9637217"/>
                <a:gd name="connsiteY21" fmla="*/ 3074037 h 3966451"/>
                <a:gd name="connsiteX22" fmla="*/ 8124984 w 9637217"/>
                <a:gd name="connsiteY22" fmla="*/ 3416309 h 3966451"/>
                <a:gd name="connsiteX23" fmla="*/ 7667399 w 9637217"/>
                <a:gd name="connsiteY23" fmla="*/ 3563730 h 3966451"/>
                <a:gd name="connsiteX24" fmla="*/ 7035501 w 9637217"/>
                <a:gd name="connsiteY24" fmla="*/ 3730379 h 3966451"/>
                <a:gd name="connsiteX25" fmla="*/ 6679175 w 9637217"/>
                <a:gd name="connsiteY25" fmla="*/ 3797038 h 3966451"/>
                <a:gd name="connsiteX26" fmla="*/ 6215183 w 9637217"/>
                <a:gd name="connsiteY26" fmla="*/ 3870107 h 3966451"/>
                <a:gd name="connsiteX27" fmla="*/ 6128025 w 9637217"/>
                <a:gd name="connsiteY27" fmla="*/ 3879081 h 3966451"/>
                <a:gd name="connsiteX28" fmla="*/ 5915254 w 9637217"/>
                <a:gd name="connsiteY28" fmla="*/ 3907283 h 3966451"/>
                <a:gd name="connsiteX29" fmla="*/ 5667878 w 9637217"/>
                <a:gd name="connsiteY29" fmla="*/ 3934203 h 3966451"/>
                <a:gd name="connsiteX30" fmla="*/ 5256438 w 9637217"/>
                <a:gd name="connsiteY30" fmla="*/ 3958560 h 3966451"/>
                <a:gd name="connsiteX31" fmla="*/ 4571986 w 9637217"/>
                <a:gd name="connsiteY31" fmla="*/ 3966251 h 3966451"/>
                <a:gd name="connsiteX32" fmla="*/ 4027244 w 9637217"/>
                <a:gd name="connsiteY32" fmla="*/ 3939331 h 3966451"/>
                <a:gd name="connsiteX33" fmla="*/ 3818319 w 9637217"/>
                <a:gd name="connsiteY33" fmla="*/ 3922666 h 3966451"/>
                <a:gd name="connsiteX34" fmla="*/ 3524799 w 9637217"/>
                <a:gd name="connsiteY34" fmla="*/ 3893182 h 3966451"/>
                <a:gd name="connsiteX35" fmla="*/ 3269733 w 9637217"/>
                <a:gd name="connsiteY35" fmla="*/ 3866262 h 3966451"/>
                <a:gd name="connsiteX36" fmla="*/ 2899309 w 9637217"/>
                <a:gd name="connsiteY36" fmla="*/ 3809857 h 3966451"/>
                <a:gd name="connsiteX37" fmla="*/ 2012340 w 9637217"/>
                <a:gd name="connsiteY37" fmla="*/ 3612442 h 3966451"/>
                <a:gd name="connsiteX38" fmla="*/ 1558603 w 9637217"/>
                <a:gd name="connsiteY38" fmla="*/ 3468867 h 3966451"/>
                <a:gd name="connsiteX39" fmla="*/ 1086921 w 9637217"/>
                <a:gd name="connsiteY39" fmla="*/ 3243250 h 3966451"/>
                <a:gd name="connsiteX40" fmla="*/ 866461 w 9637217"/>
                <a:gd name="connsiteY40" fmla="*/ 3113776 h 3966451"/>
                <a:gd name="connsiteX41" fmla="*/ 528080 w 9637217"/>
                <a:gd name="connsiteY41" fmla="*/ 2888159 h 3966451"/>
                <a:gd name="connsiteX42" fmla="*/ 269166 w 9637217"/>
                <a:gd name="connsiteY42" fmla="*/ 2640749 h 3966451"/>
                <a:gd name="connsiteX43" fmla="*/ 123049 w 9637217"/>
                <a:gd name="connsiteY43" fmla="*/ 2434360 h 3966451"/>
                <a:gd name="connsiteX44" fmla="*/ 70496 w 9637217"/>
                <a:gd name="connsiteY44" fmla="*/ 2356164 h 3966451"/>
                <a:gd name="connsiteX45" fmla="*/ 14100 w 9637217"/>
                <a:gd name="connsiteY45" fmla="*/ 2194642 h 3966451"/>
                <a:gd name="connsiteX46" fmla="*/ 0 w 9637217"/>
                <a:gd name="connsiteY46" fmla="*/ 2040811 h 3966451"/>
                <a:gd name="connsiteX47" fmla="*/ 6409 w 9637217"/>
                <a:gd name="connsiteY47" fmla="*/ 1949796 h 3966451"/>
                <a:gd name="connsiteX48" fmla="*/ 16663 w 9637217"/>
                <a:gd name="connsiteY48" fmla="*/ 1885700 h 3966451"/>
                <a:gd name="connsiteX49" fmla="*/ 37171 w 9637217"/>
                <a:gd name="connsiteY49" fmla="*/ 1779301 h 3966451"/>
                <a:gd name="connsiteX50" fmla="*/ 75623 w 9637217"/>
                <a:gd name="connsiteY50" fmla="*/ 1671619 h 3966451"/>
                <a:gd name="connsiteX51" fmla="*/ 173036 w 9637217"/>
                <a:gd name="connsiteY51" fmla="*/ 1478050 h 3966451"/>
                <a:gd name="connsiteX52" fmla="*/ 264041 w 9637217"/>
                <a:gd name="connsiteY52" fmla="*/ 1333194 h 3966451"/>
                <a:gd name="connsiteX53" fmla="*/ 375552 w 9637217"/>
                <a:gd name="connsiteY53" fmla="*/ 1194746 h 3966451"/>
                <a:gd name="connsiteX54" fmla="*/ 563968 w 9637217"/>
                <a:gd name="connsiteY54" fmla="*/ 1022970 h 3966451"/>
                <a:gd name="connsiteX55" fmla="*/ 986944 w 9637217"/>
                <a:gd name="connsiteY55" fmla="*/ 778123 h 3966451"/>
                <a:gd name="connsiteX56" fmla="*/ 1625253 w 9637217"/>
                <a:gd name="connsiteY56" fmla="*/ 514048 h 3966451"/>
                <a:gd name="connsiteX57" fmla="*/ 1896983 w 9637217"/>
                <a:gd name="connsiteY57" fmla="*/ 430724 h 3966451"/>
                <a:gd name="connsiteX58" fmla="*/ 2326368 w 9637217"/>
                <a:gd name="connsiteY58" fmla="*/ 314070 h 3966451"/>
                <a:gd name="connsiteX59" fmla="*/ 3010820 w 9637217"/>
                <a:gd name="connsiteY59" fmla="*/ 167931 h 3966451"/>
                <a:gd name="connsiteX60" fmla="*/ 3188983 w 9637217"/>
                <a:gd name="connsiteY60" fmla="*/ 138447 h 3966451"/>
                <a:gd name="connsiteX61" fmla="*/ 3296649 w 9637217"/>
                <a:gd name="connsiteY61" fmla="*/ 116654 h 3966451"/>
                <a:gd name="connsiteX62" fmla="*/ 3729878 w 9637217"/>
                <a:gd name="connsiteY62" fmla="*/ 61532 h 3966451"/>
                <a:gd name="connsiteX63" fmla="*/ 4141320 w 9637217"/>
                <a:gd name="connsiteY63" fmla="*/ 33330 h 3966451"/>
                <a:gd name="connsiteX64" fmla="*/ 4465601 w 9637217"/>
                <a:gd name="connsiteY64" fmla="*/ 19229 h 3966451"/>
                <a:gd name="connsiteX65" fmla="*/ 4811672 w 9637217"/>
                <a:gd name="connsiteY65" fmla="*/ 0 h 396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7" h="3966451">
                  <a:moveTo>
                    <a:pt x="4811672" y="0"/>
                  </a:moveTo>
                  <a:cubicBezTo>
                    <a:pt x="4955228" y="2563"/>
                    <a:pt x="5105192" y="3846"/>
                    <a:pt x="5255155" y="8973"/>
                  </a:cubicBezTo>
                  <a:cubicBezTo>
                    <a:pt x="5332060" y="10255"/>
                    <a:pt x="5405120" y="16665"/>
                    <a:pt x="5482025" y="20510"/>
                  </a:cubicBezTo>
                  <a:cubicBezTo>
                    <a:pt x="5603791" y="25638"/>
                    <a:pt x="5726838" y="35894"/>
                    <a:pt x="5848604" y="47430"/>
                  </a:cubicBezTo>
                  <a:cubicBezTo>
                    <a:pt x="6008822" y="62813"/>
                    <a:pt x="6166477" y="83325"/>
                    <a:pt x="6320287" y="110245"/>
                  </a:cubicBezTo>
                  <a:cubicBezTo>
                    <a:pt x="6470250" y="137165"/>
                    <a:pt x="6624060" y="164085"/>
                    <a:pt x="6770177" y="196133"/>
                  </a:cubicBezTo>
                  <a:cubicBezTo>
                    <a:pt x="7035501" y="251255"/>
                    <a:pt x="7286721" y="317915"/>
                    <a:pt x="7527690" y="388421"/>
                  </a:cubicBezTo>
                  <a:cubicBezTo>
                    <a:pt x="7614849" y="414059"/>
                    <a:pt x="7709697" y="438415"/>
                    <a:pt x="7796856" y="465336"/>
                  </a:cubicBezTo>
                  <a:cubicBezTo>
                    <a:pt x="7960920" y="512767"/>
                    <a:pt x="8110884" y="566607"/>
                    <a:pt x="8250593" y="624293"/>
                  </a:cubicBezTo>
                  <a:cubicBezTo>
                    <a:pt x="8358261" y="667879"/>
                    <a:pt x="8459518" y="715310"/>
                    <a:pt x="8554369" y="762741"/>
                  </a:cubicBezTo>
                  <a:cubicBezTo>
                    <a:pt x="8627428" y="799916"/>
                    <a:pt x="8694078" y="838373"/>
                    <a:pt x="8756882" y="878113"/>
                  </a:cubicBezTo>
                  <a:cubicBezTo>
                    <a:pt x="8861988" y="942209"/>
                    <a:pt x="8965807" y="1006305"/>
                    <a:pt x="9056812" y="1074246"/>
                  </a:cubicBezTo>
                  <a:cubicBezTo>
                    <a:pt x="9143972" y="1139624"/>
                    <a:pt x="9227285" y="1206284"/>
                    <a:pt x="9287526" y="1278071"/>
                  </a:cubicBezTo>
                  <a:cubicBezTo>
                    <a:pt x="9311878" y="1304991"/>
                    <a:pt x="9340076" y="1330630"/>
                    <a:pt x="9360585" y="1357550"/>
                  </a:cubicBezTo>
                  <a:cubicBezTo>
                    <a:pt x="9419547" y="1433183"/>
                    <a:pt x="9479788" y="1508816"/>
                    <a:pt x="9528495" y="1583168"/>
                  </a:cubicBezTo>
                  <a:cubicBezTo>
                    <a:pt x="9560539" y="1630598"/>
                    <a:pt x="9573356" y="1679311"/>
                    <a:pt x="9597708" y="1728024"/>
                  </a:cubicBezTo>
                  <a:cubicBezTo>
                    <a:pt x="9629752" y="1795966"/>
                    <a:pt x="9629752" y="1866471"/>
                    <a:pt x="9636160" y="1935695"/>
                  </a:cubicBezTo>
                  <a:cubicBezTo>
                    <a:pt x="9640006" y="1960051"/>
                    <a:pt x="9632315" y="1985689"/>
                    <a:pt x="9629752" y="2011327"/>
                  </a:cubicBezTo>
                  <a:cubicBezTo>
                    <a:pt x="9625906" y="2034402"/>
                    <a:pt x="9623343" y="2054913"/>
                    <a:pt x="9619497" y="2077987"/>
                  </a:cubicBezTo>
                  <a:cubicBezTo>
                    <a:pt x="9613088" y="2107471"/>
                    <a:pt x="9605400" y="2135674"/>
                    <a:pt x="9595145" y="2166440"/>
                  </a:cubicBezTo>
                  <a:cubicBezTo>
                    <a:pt x="9563102" y="2265147"/>
                    <a:pt x="9420827" y="2540759"/>
                    <a:pt x="9396475" y="2581781"/>
                  </a:cubicBezTo>
                  <a:cubicBezTo>
                    <a:pt x="9378528" y="2616393"/>
                    <a:pt x="9019640" y="2988149"/>
                    <a:pt x="8872239" y="3074037"/>
                  </a:cubicBezTo>
                  <a:cubicBezTo>
                    <a:pt x="8655625" y="3200946"/>
                    <a:pt x="8404402" y="3315037"/>
                    <a:pt x="8124984" y="3416309"/>
                  </a:cubicBezTo>
                  <a:cubicBezTo>
                    <a:pt x="7978864" y="3468867"/>
                    <a:pt x="7817366" y="3516299"/>
                    <a:pt x="7667399" y="3563730"/>
                  </a:cubicBezTo>
                  <a:cubicBezTo>
                    <a:pt x="7468728" y="3627825"/>
                    <a:pt x="7241860" y="3672693"/>
                    <a:pt x="7035501" y="3730379"/>
                  </a:cubicBezTo>
                  <a:cubicBezTo>
                    <a:pt x="6927833" y="3759863"/>
                    <a:pt x="6802221" y="3777809"/>
                    <a:pt x="6679175" y="3797038"/>
                  </a:cubicBezTo>
                  <a:cubicBezTo>
                    <a:pt x="6525366" y="3822676"/>
                    <a:pt x="6371556" y="3845751"/>
                    <a:pt x="6215183" y="3870107"/>
                  </a:cubicBezTo>
                  <a:cubicBezTo>
                    <a:pt x="6186985" y="3873953"/>
                    <a:pt x="6158786" y="3875235"/>
                    <a:pt x="6128025" y="3879081"/>
                  </a:cubicBezTo>
                  <a:cubicBezTo>
                    <a:pt x="6054964" y="3886772"/>
                    <a:pt x="5984469" y="3897028"/>
                    <a:pt x="5915254" y="3907283"/>
                  </a:cubicBezTo>
                  <a:cubicBezTo>
                    <a:pt x="5834505" y="3918820"/>
                    <a:pt x="5747346" y="3925230"/>
                    <a:pt x="5667878" y="3934203"/>
                  </a:cubicBezTo>
                  <a:cubicBezTo>
                    <a:pt x="5532013" y="3949586"/>
                    <a:pt x="5396147" y="3955996"/>
                    <a:pt x="5256438" y="3958560"/>
                  </a:cubicBezTo>
                  <a:cubicBezTo>
                    <a:pt x="5029568" y="3962406"/>
                    <a:pt x="4798854" y="3967533"/>
                    <a:pt x="4571986" y="3966251"/>
                  </a:cubicBezTo>
                  <a:cubicBezTo>
                    <a:pt x="4389977" y="3964969"/>
                    <a:pt x="4205407" y="3955996"/>
                    <a:pt x="4027244" y="3939331"/>
                  </a:cubicBezTo>
                  <a:cubicBezTo>
                    <a:pt x="3958030" y="3931639"/>
                    <a:pt x="3887534" y="3927794"/>
                    <a:pt x="3818319" y="3922666"/>
                  </a:cubicBezTo>
                  <a:cubicBezTo>
                    <a:pt x="3720907" y="3912410"/>
                    <a:pt x="3622213" y="3902155"/>
                    <a:pt x="3524799" y="3893182"/>
                  </a:cubicBezTo>
                  <a:cubicBezTo>
                    <a:pt x="3441486" y="3884209"/>
                    <a:pt x="3356891" y="3875235"/>
                    <a:pt x="3269733" y="3866262"/>
                  </a:cubicBezTo>
                  <a:cubicBezTo>
                    <a:pt x="3140276" y="3853443"/>
                    <a:pt x="3018510" y="3830368"/>
                    <a:pt x="2899309" y="3809857"/>
                  </a:cubicBezTo>
                  <a:cubicBezTo>
                    <a:pt x="2589125" y="3754735"/>
                    <a:pt x="2295607" y="3685512"/>
                    <a:pt x="2012340" y="3612442"/>
                  </a:cubicBezTo>
                  <a:cubicBezTo>
                    <a:pt x="1852122" y="3570139"/>
                    <a:pt x="1702158" y="3521426"/>
                    <a:pt x="1558603" y="3468867"/>
                  </a:cubicBezTo>
                  <a:cubicBezTo>
                    <a:pt x="1376595" y="3402208"/>
                    <a:pt x="1224067" y="3325293"/>
                    <a:pt x="1086921" y="3243250"/>
                  </a:cubicBezTo>
                  <a:cubicBezTo>
                    <a:pt x="1013862" y="3200946"/>
                    <a:pt x="936957" y="3157362"/>
                    <a:pt x="866461" y="3113776"/>
                  </a:cubicBezTo>
                  <a:cubicBezTo>
                    <a:pt x="747258" y="3039425"/>
                    <a:pt x="625492" y="2967638"/>
                    <a:pt x="528080" y="2888159"/>
                  </a:cubicBezTo>
                  <a:cubicBezTo>
                    <a:pt x="430668" y="2808680"/>
                    <a:pt x="346071" y="2724074"/>
                    <a:pt x="269166" y="2640749"/>
                  </a:cubicBezTo>
                  <a:cubicBezTo>
                    <a:pt x="210207" y="2574089"/>
                    <a:pt x="167910" y="2503584"/>
                    <a:pt x="123049" y="2434360"/>
                  </a:cubicBezTo>
                  <a:cubicBezTo>
                    <a:pt x="105104" y="2408722"/>
                    <a:pt x="84596" y="2383084"/>
                    <a:pt x="70496" y="2356164"/>
                  </a:cubicBezTo>
                  <a:cubicBezTo>
                    <a:pt x="46144" y="2302323"/>
                    <a:pt x="17945" y="2249765"/>
                    <a:pt x="14100" y="2194642"/>
                  </a:cubicBezTo>
                  <a:cubicBezTo>
                    <a:pt x="10255" y="2143365"/>
                    <a:pt x="0" y="2092088"/>
                    <a:pt x="0" y="2040811"/>
                  </a:cubicBezTo>
                  <a:cubicBezTo>
                    <a:pt x="0" y="2011327"/>
                    <a:pt x="3846" y="1979280"/>
                    <a:pt x="6409" y="1949796"/>
                  </a:cubicBezTo>
                  <a:cubicBezTo>
                    <a:pt x="10255" y="1928003"/>
                    <a:pt x="12817" y="1907493"/>
                    <a:pt x="16663" y="1885700"/>
                  </a:cubicBezTo>
                  <a:cubicBezTo>
                    <a:pt x="23072" y="1849806"/>
                    <a:pt x="30762" y="1815194"/>
                    <a:pt x="37171" y="1779301"/>
                  </a:cubicBezTo>
                  <a:cubicBezTo>
                    <a:pt x="47426" y="1743407"/>
                    <a:pt x="57679" y="1706231"/>
                    <a:pt x="75623" y="1671619"/>
                  </a:cubicBezTo>
                  <a:cubicBezTo>
                    <a:pt x="107667" y="1606242"/>
                    <a:pt x="138429" y="1542146"/>
                    <a:pt x="173036" y="1478050"/>
                  </a:cubicBezTo>
                  <a:cubicBezTo>
                    <a:pt x="201235" y="1429338"/>
                    <a:pt x="229433" y="1381907"/>
                    <a:pt x="264041" y="1333194"/>
                  </a:cubicBezTo>
                  <a:cubicBezTo>
                    <a:pt x="298647" y="1285763"/>
                    <a:pt x="337100" y="1240896"/>
                    <a:pt x="375552" y="1194746"/>
                  </a:cubicBezTo>
                  <a:cubicBezTo>
                    <a:pt x="428103" y="1134497"/>
                    <a:pt x="490909" y="1079374"/>
                    <a:pt x="563968" y="1022970"/>
                  </a:cubicBezTo>
                  <a:cubicBezTo>
                    <a:pt x="675481" y="933236"/>
                    <a:pt x="829290" y="855038"/>
                    <a:pt x="986944" y="778123"/>
                  </a:cubicBezTo>
                  <a:cubicBezTo>
                    <a:pt x="1179206" y="681979"/>
                    <a:pt x="1398385" y="596091"/>
                    <a:pt x="1625253" y="514048"/>
                  </a:cubicBezTo>
                  <a:cubicBezTo>
                    <a:pt x="1708567" y="483282"/>
                    <a:pt x="1803416" y="456362"/>
                    <a:pt x="1896983" y="430724"/>
                  </a:cubicBezTo>
                  <a:cubicBezTo>
                    <a:pt x="2040539" y="390985"/>
                    <a:pt x="2180250" y="349963"/>
                    <a:pt x="2326368" y="314070"/>
                  </a:cubicBezTo>
                  <a:cubicBezTo>
                    <a:pt x="2549391" y="260229"/>
                    <a:pt x="2776261" y="211516"/>
                    <a:pt x="3010820" y="167931"/>
                  </a:cubicBezTo>
                  <a:cubicBezTo>
                    <a:pt x="3069780" y="156393"/>
                    <a:pt x="3130023" y="147420"/>
                    <a:pt x="3188983" y="138447"/>
                  </a:cubicBezTo>
                  <a:cubicBezTo>
                    <a:pt x="3223589" y="133319"/>
                    <a:pt x="3262041" y="124345"/>
                    <a:pt x="3296649" y="116654"/>
                  </a:cubicBezTo>
                  <a:cubicBezTo>
                    <a:pt x="3432514" y="87170"/>
                    <a:pt x="3579915" y="70505"/>
                    <a:pt x="3729878" y="61532"/>
                  </a:cubicBezTo>
                  <a:cubicBezTo>
                    <a:pt x="3865745" y="51277"/>
                    <a:pt x="4001609" y="41021"/>
                    <a:pt x="4141320" y="33330"/>
                  </a:cubicBezTo>
                  <a:cubicBezTo>
                    <a:pt x="4248985" y="25638"/>
                    <a:pt x="4357934" y="20510"/>
                    <a:pt x="4465601" y="19229"/>
                  </a:cubicBezTo>
                  <a:cubicBezTo>
                    <a:pt x="4584803" y="3846"/>
                    <a:pt x="4692470" y="1282"/>
                    <a:pt x="4811672" y="0"/>
                  </a:cubicBezTo>
                  <a:close/>
                </a:path>
              </a:pathLst>
            </a:custGeom>
            <a:noFill/>
            <a:ln w="145303" cap="flat">
              <a:solidFill>
                <a:srgbClr val="FFC654"/>
              </a:solid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F09BAAFA-C8ED-F2F2-0ECB-6B55F3FFB94F}"/>
                </a:ext>
              </a:extLst>
            </p:cNvPr>
            <p:cNvSpPr/>
            <p:nvPr/>
          </p:nvSpPr>
          <p:spPr>
            <a:xfrm>
              <a:off x="3401838" y="3180689"/>
              <a:ext cx="5182436" cy="1597618"/>
            </a:xfrm>
            <a:custGeom>
              <a:avLst/>
              <a:gdLst>
                <a:gd name="connsiteX0" fmla="*/ 2587844 w 5182436"/>
                <a:gd name="connsiteY0" fmla="*/ 0 h 1597618"/>
                <a:gd name="connsiteX1" fmla="*/ 2826248 w 5182436"/>
                <a:gd name="connsiteY1" fmla="*/ 3846 h 1597618"/>
                <a:gd name="connsiteX2" fmla="*/ 2948014 w 5182436"/>
                <a:gd name="connsiteY2" fmla="*/ 8974 h 1597618"/>
                <a:gd name="connsiteX3" fmla="*/ 3145403 w 5182436"/>
                <a:gd name="connsiteY3" fmla="*/ 19229 h 1597618"/>
                <a:gd name="connsiteX4" fmla="*/ 3399188 w 5182436"/>
                <a:gd name="connsiteY4" fmla="*/ 44867 h 1597618"/>
                <a:gd name="connsiteX5" fmla="*/ 3641438 w 5182436"/>
                <a:gd name="connsiteY5" fmla="*/ 79479 h 1597618"/>
                <a:gd name="connsiteX6" fmla="*/ 4049033 w 5182436"/>
                <a:gd name="connsiteY6" fmla="*/ 156394 h 1597618"/>
                <a:gd name="connsiteX7" fmla="*/ 4193871 w 5182436"/>
                <a:gd name="connsiteY7" fmla="*/ 187160 h 1597618"/>
                <a:gd name="connsiteX8" fmla="*/ 4437403 w 5182436"/>
                <a:gd name="connsiteY8" fmla="*/ 251256 h 1597618"/>
                <a:gd name="connsiteX9" fmla="*/ 4600184 w 5182436"/>
                <a:gd name="connsiteY9" fmla="*/ 306379 h 1597618"/>
                <a:gd name="connsiteX10" fmla="*/ 4709132 w 5182436"/>
                <a:gd name="connsiteY10" fmla="*/ 352527 h 1597618"/>
                <a:gd name="connsiteX11" fmla="*/ 4870630 w 5182436"/>
                <a:gd name="connsiteY11" fmla="*/ 432006 h 1597618"/>
                <a:gd name="connsiteX12" fmla="*/ 4994962 w 5182436"/>
                <a:gd name="connsiteY12" fmla="*/ 514049 h 1597618"/>
                <a:gd name="connsiteX13" fmla="*/ 5034694 w 5182436"/>
                <a:gd name="connsiteY13" fmla="*/ 546097 h 1597618"/>
                <a:gd name="connsiteX14" fmla="*/ 5124416 w 5182436"/>
                <a:gd name="connsiteY14" fmla="*/ 637113 h 1597618"/>
                <a:gd name="connsiteX15" fmla="*/ 5161589 w 5182436"/>
                <a:gd name="connsiteY15" fmla="*/ 696081 h 1597618"/>
                <a:gd name="connsiteX16" fmla="*/ 5182095 w 5182436"/>
                <a:gd name="connsiteY16" fmla="*/ 779405 h 1597618"/>
                <a:gd name="connsiteX17" fmla="*/ 5178249 w 5182436"/>
                <a:gd name="connsiteY17" fmla="*/ 810172 h 1597618"/>
                <a:gd name="connsiteX18" fmla="*/ 5173123 w 5182436"/>
                <a:gd name="connsiteY18" fmla="*/ 837092 h 1597618"/>
                <a:gd name="connsiteX19" fmla="*/ 5160306 w 5182436"/>
                <a:gd name="connsiteY19" fmla="*/ 872986 h 1597618"/>
                <a:gd name="connsiteX20" fmla="*/ 5052640 w 5182436"/>
                <a:gd name="connsiteY20" fmla="*/ 1039635 h 1597618"/>
                <a:gd name="connsiteX21" fmla="*/ 4770657 w 5182436"/>
                <a:gd name="connsiteY21" fmla="*/ 1238332 h 1597618"/>
                <a:gd name="connsiteX22" fmla="*/ 4368187 w 5182436"/>
                <a:gd name="connsiteY22" fmla="*/ 1376779 h 1597618"/>
                <a:gd name="connsiteX23" fmla="*/ 4122092 w 5182436"/>
                <a:gd name="connsiteY23" fmla="*/ 1435747 h 1597618"/>
                <a:gd name="connsiteX24" fmla="*/ 3782430 w 5182436"/>
                <a:gd name="connsiteY24" fmla="*/ 1502407 h 1597618"/>
                <a:gd name="connsiteX25" fmla="*/ 3591449 w 5182436"/>
                <a:gd name="connsiteY25" fmla="*/ 1529327 h 1597618"/>
                <a:gd name="connsiteX26" fmla="*/ 3341509 w 5182436"/>
                <a:gd name="connsiteY26" fmla="*/ 1558812 h 1597618"/>
                <a:gd name="connsiteX27" fmla="*/ 3294085 w 5182436"/>
                <a:gd name="connsiteY27" fmla="*/ 1562657 h 1597618"/>
                <a:gd name="connsiteX28" fmla="*/ 3180009 w 5182436"/>
                <a:gd name="connsiteY28" fmla="*/ 1574194 h 1597618"/>
                <a:gd name="connsiteX29" fmla="*/ 3046708 w 5182436"/>
                <a:gd name="connsiteY29" fmla="*/ 1584450 h 1597618"/>
                <a:gd name="connsiteX30" fmla="*/ 2824967 w 5182436"/>
                <a:gd name="connsiteY30" fmla="*/ 1594705 h 1597618"/>
                <a:gd name="connsiteX31" fmla="*/ 2457105 w 5182436"/>
                <a:gd name="connsiteY31" fmla="*/ 1597269 h 1597618"/>
                <a:gd name="connsiteX32" fmla="*/ 2163585 w 5182436"/>
                <a:gd name="connsiteY32" fmla="*/ 1587013 h 1597618"/>
                <a:gd name="connsiteX33" fmla="*/ 2050792 w 5182436"/>
                <a:gd name="connsiteY33" fmla="*/ 1580604 h 1597618"/>
                <a:gd name="connsiteX34" fmla="*/ 1893137 w 5182436"/>
                <a:gd name="connsiteY34" fmla="*/ 1569067 h 1597618"/>
                <a:gd name="connsiteX35" fmla="*/ 1755991 w 5182436"/>
                <a:gd name="connsiteY35" fmla="*/ 1558812 h 1597618"/>
                <a:gd name="connsiteX36" fmla="*/ 1557320 w 5182436"/>
                <a:gd name="connsiteY36" fmla="*/ 1535737 h 1597618"/>
                <a:gd name="connsiteX37" fmla="*/ 1080510 w 5182436"/>
                <a:gd name="connsiteY37" fmla="*/ 1456258 h 1597618"/>
                <a:gd name="connsiteX38" fmla="*/ 836979 w 5182436"/>
                <a:gd name="connsiteY38" fmla="*/ 1398572 h 1597618"/>
                <a:gd name="connsiteX39" fmla="*/ 583194 w 5182436"/>
                <a:gd name="connsiteY39" fmla="*/ 1307555 h 1597618"/>
                <a:gd name="connsiteX40" fmla="*/ 465273 w 5182436"/>
                <a:gd name="connsiteY40" fmla="*/ 1254997 h 1597618"/>
                <a:gd name="connsiteX41" fmla="*/ 283265 w 5182436"/>
                <a:gd name="connsiteY41" fmla="*/ 1163981 h 1597618"/>
                <a:gd name="connsiteX42" fmla="*/ 144836 w 5182436"/>
                <a:gd name="connsiteY42" fmla="*/ 1063991 h 1597618"/>
                <a:gd name="connsiteX43" fmla="*/ 65369 w 5182436"/>
                <a:gd name="connsiteY43" fmla="*/ 980667 h 1597618"/>
                <a:gd name="connsiteX44" fmla="*/ 37171 w 5182436"/>
                <a:gd name="connsiteY44" fmla="*/ 948619 h 1597618"/>
                <a:gd name="connsiteX45" fmla="*/ 7690 w 5182436"/>
                <a:gd name="connsiteY45" fmla="*/ 883241 h 1597618"/>
                <a:gd name="connsiteX46" fmla="*/ 0 w 5182436"/>
                <a:gd name="connsiteY46" fmla="*/ 821709 h 1597618"/>
                <a:gd name="connsiteX47" fmla="*/ 3844 w 5182436"/>
                <a:gd name="connsiteY47" fmla="*/ 784533 h 1597618"/>
                <a:gd name="connsiteX48" fmla="*/ 8972 w 5182436"/>
                <a:gd name="connsiteY48" fmla="*/ 758895 h 1597618"/>
                <a:gd name="connsiteX49" fmla="*/ 20508 w 5182436"/>
                <a:gd name="connsiteY49" fmla="*/ 716592 h 1597618"/>
                <a:gd name="connsiteX50" fmla="*/ 41015 w 5182436"/>
                <a:gd name="connsiteY50" fmla="*/ 673006 h 1597618"/>
                <a:gd name="connsiteX51" fmla="*/ 93566 w 5182436"/>
                <a:gd name="connsiteY51" fmla="*/ 594810 h 1597618"/>
                <a:gd name="connsiteX52" fmla="*/ 142273 w 5182436"/>
                <a:gd name="connsiteY52" fmla="*/ 535841 h 1597618"/>
                <a:gd name="connsiteX53" fmla="*/ 202515 w 5182436"/>
                <a:gd name="connsiteY53" fmla="*/ 480719 h 1597618"/>
                <a:gd name="connsiteX54" fmla="*/ 303773 w 5182436"/>
                <a:gd name="connsiteY54" fmla="*/ 411496 h 1597618"/>
                <a:gd name="connsiteX55" fmla="*/ 530643 w 5182436"/>
                <a:gd name="connsiteY55" fmla="*/ 312788 h 1597618"/>
                <a:gd name="connsiteX56" fmla="*/ 874150 w 5182436"/>
                <a:gd name="connsiteY56" fmla="*/ 206389 h 1597618"/>
                <a:gd name="connsiteX57" fmla="*/ 1020269 w 5182436"/>
                <a:gd name="connsiteY57" fmla="*/ 173059 h 1597618"/>
                <a:gd name="connsiteX58" fmla="*/ 1250983 w 5182436"/>
                <a:gd name="connsiteY58" fmla="*/ 125628 h 1597618"/>
                <a:gd name="connsiteX59" fmla="*/ 1618843 w 5182436"/>
                <a:gd name="connsiteY59" fmla="*/ 66660 h 1597618"/>
                <a:gd name="connsiteX60" fmla="*/ 1714974 w 5182436"/>
                <a:gd name="connsiteY60" fmla="*/ 55122 h 1597618"/>
                <a:gd name="connsiteX61" fmla="*/ 1772653 w 5182436"/>
                <a:gd name="connsiteY61" fmla="*/ 46149 h 1597618"/>
                <a:gd name="connsiteX62" fmla="*/ 2005931 w 5182436"/>
                <a:gd name="connsiteY62" fmla="*/ 24357 h 1597618"/>
                <a:gd name="connsiteX63" fmla="*/ 2227672 w 5182436"/>
                <a:gd name="connsiteY63" fmla="*/ 12819 h 1597618"/>
                <a:gd name="connsiteX64" fmla="*/ 2401991 w 5182436"/>
                <a:gd name="connsiteY64" fmla="*/ 7692 h 1597618"/>
                <a:gd name="connsiteX65" fmla="*/ 2587844 w 5182436"/>
                <a:gd name="connsiteY65" fmla="*/ 0 h 1597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8">
                  <a:moveTo>
                    <a:pt x="2587844" y="0"/>
                  </a:moveTo>
                  <a:cubicBezTo>
                    <a:pt x="2664749" y="1282"/>
                    <a:pt x="2745498" y="1282"/>
                    <a:pt x="2826248" y="3846"/>
                  </a:cubicBezTo>
                  <a:cubicBezTo>
                    <a:pt x="2867263" y="3846"/>
                    <a:pt x="2906997" y="6410"/>
                    <a:pt x="2948014" y="8974"/>
                  </a:cubicBezTo>
                  <a:cubicBezTo>
                    <a:pt x="3013383" y="11538"/>
                    <a:pt x="3080033" y="15383"/>
                    <a:pt x="3145403" y="19229"/>
                  </a:cubicBezTo>
                  <a:cubicBezTo>
                    <a:pt x="3231279" y="25638"/>
                    <a:pt x="3315874" y="33330"/>
                    <a:pt x="3399188" y="44867"/>
                  </a:cubicBezTo>
                  <a:cubicBezTo>
                    <a:pt x="3479938" y="55122"/>
                    <a:pt x="3561970" y="66660"/>
                    <a:pt x="3641438" y="79479"/>
                  </a:cubicBezTo>
                  <a:cubicBezTo>
                    <a:pt x="3783711" y="101272"/>
                    <a:pt x="3919576" y="128192"/>
                    <a:pt x="4049033" y="156394"/>
                  </a:cubicBezTo>
                  <a:cubicBezTo>
                    <a:pt x="4096457" y="166649"/>
                    <a:pt x="4146444" y="176904"/>
                    <a:pt x="4193871" y="187160"/>
                  </a:cubicBezTo>
                  <a:cubicBezTo>
                    <a:pt x="4282310" y="206389"/>
                    <a:pt x="4363061" y="228181"/>
                    <a:pt x="4437403" y="251256"/>
                  </a:cubicBezTo>
                  <a:cubicBezTo>
                    <a:pt x="4495081" y="269203"/>
                    <a:pt x="4550194" y="288431"/>
                    <a:pt x="4600184" y="306379"/>
                  </a:cubicBezTo>
                  <a:cubicBezTo>
                    <a:pt x="4639916" y="321762"/>
                    <a:pt x="4675805" y="337144"/>
                    <a:pt x="4709132" y="352527"/>
                  </a:cubicBezTo>
                  <a:cubicBezTo>
                    <a:pt x="4765528" y="378166"/>
                    <a:pt x="4821926" y="403804"/>
                    <a:pt x="4870630" y="432006"/>
                  </a:cubicBezTo>
                  <a:cubicBezTo>
                    <a:pt x="4918057" y="458926"/>
                    <a:pt x="4962918" y="485847"/>
                    <a:pt x="4994962" y="514049"/>
                  </a:cubicBezTo>
                  <a:cubicBezTo>
                    <a:pt x="5007779" y="524304"/>
                    <a:pt x="5023160" y="535841"/>
                    <a:pt x="5034694" y="546097"/>
                  </a:cubicBezTo>
                  <a:cubicBezTo>
                    <a:pt x="5066738" y="576863"/>
                    <a:pt x="5098781" y="606347"/>
                    <a:pt x="5124416" y="637113"/>
                  </a:cubicBezTo>
                  <a:cubicBezTo>
                    <a:pt x="5141080" y="656342"/>
                    <a:pt x="5148771" y="675570"/>
                    <a:pt x="5161589" y="696081"/>
                  </a:cubicBezTo>
                  <a:cubicBezTo>
                    <a:pt x="5178249" y="723002"/>
                    <a:pt x="5178249" y="751204"/>
                    <a:pt x="5182095" y="779405"/>
                  </a:cubicBezTo>
                  <a:cubicBezTo>
                    <a:pt x="5183378" y="789661"/>
                    <a:pt x="5180815" y="799917"/>
                    <a:pt x="5178249" y="810172"/>
                  </a:cubicBezTo>
                  <a:cubicBezTo>
                    <a:pt x="5176969" y="819145"/>
                    <a:pt x="5174406" y="828119"/>
                    <a:pt x="5173123" y="837092"/>
                  </a:cubicBezTo>
                  <a:cubicBezTo>
                    <a:pt x="5169277" y="848629"/>
                    <a:pt x="5165431" y="860167"/>
                    <a:pt x="5160306" y="872986"/>
                  </a:cubicBezTo>
                  <a:cubicBezTo>
                    <a:pt x="5143642" y="912725"/>
                    <a:pt x="5066738" y="1022970"/>
                    <a:pt x="5052640" y="1039635"/>
                  </a:cubicBezTo>
                  <a:cubicBezTo>
                    <a:pt x="5043666" y="1053736"/>
                    <a:pt x="4850124" y="1203721"/>
                    <a:pt x="4770657" y="1238332"/>
                  </a:cubicBezTo>
                  <a:cubicBezTo>
                    <a:pt x="4654016" y="1289609"/>
                    <a:pt x="4519433" y="1334476"/>
                    <a:pt x="4368187" y="1376779"/>
                  </a:cubicBezTo>
                  <a:cubicBezTo>
                    <a:pt x="4288719" y="1398572"/>
                    <a:pt x="4202843" y="1416518"/>
                    <a:pt x="4122092" y="1435747"/>
                  </a:cubicBezTo>
                  <a:cubicBezTo>
                    <a:pt x="4014425" y="1461386"/>
                    <a:pt x="3892659" y="1479333"/>
                    <a:pt x="3782430" y="1502407"/>
                  </a:cubicBezTo>
                  <a:cubicBezTo>
                    <a:pt x="3724751" y="1513945"/>
                    <a:pt x="3656818" y="1521636"/>
                    <a:pt x="3591449" y="1529327"/>
                  </a:cubicBezTo>
                  <a:cubicBezTo>
                    <a:pt x="3509417" y="1539583"/>
                    <a:pt x="3426104" y="1548556"/>
                    <a:pt x="3341509" y="1558812"/>
                  </a:cubicBezTo>
                  <a:cubicBezTo>
                    <a:pt x="3326129" y="1560093"/>
                    <a:pt x="3312030" y="1561375"/>
                    <a:pt x="3294085" y="1562657"/>
                  </a:cubicBezTo>
                  <a:cubicBezTo>
                    <a:pt x="3254351" y="1565221"/>
                    <a:pt x="3217180" y="1570348"/>
                    <a:pt x="3180009" y="1574194"/>
                  </a:cubicBezTo>
                  <a:cubicBezTo>
                    <a:pt x="3136430" y="1579322"/>
                    <a:pt x="3090287" y="1581886"/>
                    <a:pt x="3046708" y="1584450"/>
                  </a:cubicBezTo>
                  <a:cubicBezTo>
                    <a:pt x="2973649" y="1590860"/>
                    <a:pt x="2900588" y="1593423"/>
                    <a:pt x="2824967" y="1594705"/>
                  </a:cubicBezTo>
                  <a:cubicBezTo>
                    <a:pt x="2703201" y="1595987"/>
                    <a:pt x="2578871" y="1598551"/>
                    <a:pt x="2457105" y="1597269"/>
                  </a:cubicBezTo>
                  <a:cubicBezTo>
                    <a:pt x="2359693" y="1597269"/>
                    <a:pt x="2259716" y="1593423"/>
                    <a:pt x="2163585" y="1587013"/>
                  </a:cubicBezTo>
                  <a:cubicBezTo>
                    <a:pt x="2126416" y="1584450"/>
                    <a:pt x="2087963" y="1581886"/>
                    <a:pt x="2050792" y="1580604"/>
                  </a:cubicBezTo>
                  <a:cubicBezTo>
                    <a:pt x="1998241" y="1576758"/>
                    <a:pt x="1945688" y="1572912"/>
                    <a:pt x="1893137" y="1569067"/>
                  </a:cubicBezTo>
                  <a:cubicBezTo>
                    <a:pt x="1848276" y="1565221"/>
                    <a:pt x="1803415" y="1561375"/>
                    <a:pt x="1755991" y="1558812"/>
                  </a:cubicBezTo>
                  <a:cubicBezTo>
                    <a:pt x="1686776" y="1553684"/>
                    <a:pt x="1621408" y="1544710"/>
                    <a:pt x="1557320" y="1535737"/>
                  </a:cubicBezTo>
                  <a:cubicBezTo>
                    <a:pt x="1390694" y="1513945"/>
                    <a:pt x="1233038" y="1485742"/>
                    <a:pt x="1080510" y="1456258"/>
                  </a:cubicBezTo>
                  <a:cubicBezTo>
                    <a:pt x="994634" y="1439593"/>
                    <a:pt x="913883" y="1419082"/>
                    <a:pt x="836979" y="1398572"/>
                  </a:cubicBezTo>
                  <a:cubicBezTo>
                    <a:pt x="739566" y="1371651"/>
                    <a:pt x="656253" y="1340886"/>
                    <a:pt x="583194" y="1307555"/>
                  </a:cubicBezTo>
                  <a:cubicBezTo>
                    <a:pt x="543460" y="1290891"/>
                    <a:pt x="502443" y="1272944"/>
                    <a:pt x="465273" y="1254997"/>
                  </a:cubicBezTo>
                  <a:cubicBezTo>
                    <a:pt x="401185" y="1225513"/>
                    <a:pt x="335817" y="1196029"/>
                    <a:pt x="283265" y="1163981"/>
                  </a:cubicBezTo>
                  <a:cubicBezTo>
                    <a:pt x="230714" y="1131933"/>
                    <a:pt x="185853" y="1098603"/>
                    <a:pt x="144836" y="1063991"/>
                  </a:cubicBezTo>
                  <a:cubicBezTo>
                    <a:pt x="112793" y="1037071"/>
                    <a:pt x="91004" y="1008869"/>
                    <a:pt x="65369" y="980667"/>
                  </a:cubicBezTo>
                  <a:cubicBezTo>
                    <a:pt x="56397" y="970411"/>
                    <a:pt x="44861" y="960156"/>
                    <a:pt x="37171" y="948619"/>
                  </a:cubicBezTo>
                  <a:cubicBezTo>
                    <a:pt x="24353" y="926826"/>
                    <a:pt x="8972" y="906316"/>
                    <a:pt x="7690" y="883241"/>
                  </a:cubicBezTo>
                  <a:cubicBezTo>
                    <a:pt x="6409" y="862730"/>
                    <a:pt x="0" y="842220"/>
                    <a:pt x="0" y="821709"/>
                  </a:cubicBezTo>
                  <a:cubicBezTo>
                    <a:pt x="0" y="810172"/>
                    <a:pt x="1281" y="797353"/>
                    <a:pt x="3844" y="784533"/>
                  </a:cubicBezTo>
                  <a:cubicBezTo>
                    <a:pt x="5127" y="775560"/>
                    <a:pt x="7690" y="767869"/>
                    <a:pt x="8972" y="758895"/>
                  </a:cubicBezTo>
                  <a:cubicBezTo>
                    <a:pt x="12817" y="744794"/>
                    <a:pt x="16662" y="730693"/>
                    <a:pt x="20508" y="716592"/>
                  </a:cubicBezTo>
                  <a:cubicBezTo>
                    <a:pt x="25635" y="702490"/>
                    <a:pt x="32044" y="687108"/>
                    <a:pt x="41015" y="673006"/>
                  </a:cubicBezTo>
                  <a:cubicBezTo>
                    <a:pt x="57679" y="646087"/>
                    <a:pt x="74340" y="620448"/>
                    <a:pt x="93566" y="594810"/>
                  </a:cubicBezTo>
                  <a:cubicBezTo>
                    <a:pt x="108948" y="575581"/>
                    <a:pt x="123047" y="556352"/>
                    <a:pt x="142273" y="535841"/>
                  </a:cubicBezTo>
                  <a:cubicBezTo>
                    <a:pt x="161500" y="516612"/>
                    <a:pt x="182007" y="498666"/>
                    <a:pt x="202515" y="480719"/>
                  </a:cubicBezTo>
                  <a:cubicBezTo>
                    <a:pt x="230714" y="456363"/>
                    <a:pt x="264039" y="434570"/>
                    <a:pt x="303773" y="411496"/>
                  </a:cubicBezTo>
                  <a:cubicBezTo>
                    <a:pt x="364016" y="375602"/>
                    <a:pt x="446046" y="343554"/>
                    <a:pt x="530643" y="312788"/>
                  </a:cubicBezTo>
                  <a:cubicBezTo>
                    <a:pt x="634464" y="274331"/>
                    <a:pt x="752384" y="239719"/>
                    <a:pt x="874150" y="206389"/>
                  </a:cubicBezTo>
                  <a:cubicBezTo>
                    <a:pt x="919011" y="193570"/>
                    <a:pt x="970280" y="183314"/>
                    <a:pt x="1020269" y="173059"/>
                  </a:cubicBezTo>
                  <a:cubicBezTo>
                    <a:pt x="1097174" y="156394"/>
                    <a:pt x="1172797" y="141011"/>
                    <a:pt x="1250983" y="125628"/>
                  </a:cubicBezTo>
                  <a:cubicBezTo>
                    <a:pt x="1371467" y="103836"/>
                    <a:pt x="1493233" y="84607"/>
                    <a:pt x="1618843" y="66660"/>
                  </a:cubicBezTo>
                  <a:cubicBezTo>
                    <a:pt x="1650887" y="61532"/>
                    <a:pt x="1682930" y="58969"/>
                    <a:pt x="1714974" y="55122"/>
                  </a:cubicBezTo>
                  <a:cubicBezTo>
                    <a:pt x="1734200" y="52559"/>
                    <a:pt x="1754709" y="49995"/>
                    <a:pt x="1772653" y="46149"/>
                  </a:cubicBezTo>
                  <a:cubicBezTo>
                    <a:pt x="1845713" y="34612"/>
                    <a:pt x="1925181" y="28202"/>
                    <a:pt x="2005931" y="24357"/>
                  </a:cubicBezTo>
                  <a:cubicBezTo>
                    <a:pt x="2078990" y="20511"/>
                    <a:pt x="2152050" y="16665"/>
                    <a:pt x="2227672" y="12819"/>
                  </a:cubicBezTo>
                  <a:cubicBezTo>
                    <a:pt x="2285351" y="10255"/>
                    <a:pt x="2344312" y="7692"/>
                    <a:pt x="2401991" y="7692"/>
                  </a:cubicBezTo>
                  <a:cubicBezTo>
                    <a:pt x="2466078" y="1282"/>
                    <a:pt x="2523757" y="0"/>
                    <a:pt x="2587844" y="0"/>
                  </a:cubicBezTo>
                  <a:close/>
                </a:path>
              </a:pathLst>
            </a:custGeom>
            <a:noFill/>
            <a:ln w="145303" cap="flat">
              <a:solidFill>
                <a:srgbClr val="F2BCB7"/>
              </a:solid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45C5B9C8-A845-EB2D-5D3F-3936722961AD}"/>
                </a:ext>
              </a:extLst>
            </p:cNvPr>
            <p:cNvSpPr/>
            <p:nvPr/>
          </p:nvSpPr>
          <p:spPr>
            <a:xfrm>
              <a:off x="5038626" y="3684483"/>
              <a:ext cx="1911441" cy="587118"/>
            </a:xfrm>
            <a:custGeom>
              <a:avLst/>
              <a:gdLst>
                <a:gd name="connsiteX0" fmla="*/ 953619 w 1911441"/>
                <a:gd name="connsiteY0" fmla="*/ 0 h 587118"/>
                <a:gd name="connsiteX1" fmla="*/ 1042059 w 1911441"/>
                <a:gd name="connsiteY1" fmla="*/ 1282 h 587118"/>
                <a:gd name="connsiteX2" fmla="*/ 1086921 w 1911441"/>
                <a:gd name="connsiteY2" fmla="*/ 2564 h 587118"/>
                <a:gd name="connsiteX3" fmla="*/ 1159979 w 1911441"/>
                <a:gd name="connsiteY3" fmla="*/ 6410 h 587118"/>
                <a:gd name="connsiteX4" fmla="*/ 1253547 w 1911441"/>
                <a:gd name="connsiteY4" fmla="*/ 15383 h 587118"/>
                <a:gd name="connsiteX5" fmla="*/ 1343270 w 1911441"/>
                <a:gd name="connsiteY5" fmla="*/ 28202 h 587118"/>
                <a:gd name="connsiteX6" fmla="*/ 1493233 w 1911441"/>
                <a:gd name="connsiteY6" fmla="*/ 56405 h 587118"/>
                <a:gd name="connsiteX7" fmla="*/ 1547067 w 1911441"/>
                <a:gd name="connsiteY7" fmla="*/ 67942 h 587118"/>
                <a:gd name="connsiteX8" fmla="*/ 1636790 w 1911441"/>
                <a:gd name="connsiteY8" fmla="*/ 91017 h 587118"/>
                <a:gd name="connsiteX9" fmla="*/ 1697031 w 1911441"/>
                <a:gd name="connsiteY9" fmla="*/ 111527 h 587118"/>
                <a:gd name="connsiteX10" fmla="*/ 1736765 w 1911441"/>
                <a:gd name="connsiteY10" fmla="*/ 128192 h 587118"/>
                <a:gd name="connsiteX11" fmla="*/ 1795725 w 1911441"/>
                <a:gd name="connsiteY11" fmla="*/ 157676 h 587118"/>
                <a:gd name="connsiteX12" fmla="*/ 1841869 w 1911441"/>
                <a:gd name="connsiteY12" fmla="*/ 188442 h 587118"/>
                <a:gd name="connsiteX13" fmla="*/ 1855968 w 1911441"/>
                <a:gd name="connsiteY13" fmla="*/ 199980 h 587118"/>
                <a:gd name="connsiteX14" fmla="*/ 1889293 w 1911441"/>
                <a:gd name="connsiteY14" fmla="*/ 233309 h 587118"/>
                <a:gd name="connsiteX15" fmla="*/ 1903392 w 1911441"/>
                <a:gd name="connsiteY15" fmla="*/ 255102 h 587118"/>
                <a:gd name="connsiteX16" fmla="*/ 1911082 w 1911441"/>
                <a:gd name="connsiteY16" fmla="*/ 285868 h 587118"/>
                <a:gd name="connsiteX17" fmla="*/ 1909800 w 1911441"/>
                <a:gd name="connsiteY17" fmla="*/ 297405 h 587118"/>
                <a:gd name="connsiteX18" fmla="*/ 1907237 w 1911441"/>
                <a:gd name="connsiteY18" fmla="*/ 307660 h 587118"/>
                <a:gd name="connsiteX19" fmla="*/ 1902110 w 1911441"/>
                <a:gd name="connsiteY19" fmla="*/ 320479 h 587118"/>
                <a:gd name="connsiteX20" fmla="*/ 1862376 w 1911441"/>
                <a:gd name="connsiteY20" fmla="*/ 382012 h 587118"/>
                <a:gd name="connsiteX21" fmla="*/ 1758555 w 1911441"/>
                <a:gd name="connsiteY21" fmla="*/ 455081 h 587118"/>
                <a:gd name="connsiteX22" fmla="*/ 1609872 w 1911441"/>
                <a:gd name="connsiteY22" fmla="*/ 506357 h 587118"/>
                <a:gd name="connsiteX23" fmla="*/ 1518868 w 1911441"/>
                <a:gd name="connsiteY23" fmla="*/ 528150 h 587118"/>
                <a:gd name="connsiteX24" fmla="*/ 1393258 w 1911441"/>
                <a:gd name="connsiteY24" fmla="*/ 552507 h 587118"/>
                <a:gd name="connsiteX25" fmla="*/ 1322762 w 1911441"/>
                <a:gd name="connsiteY25" fmla="*/ 562762 h 587118"/>
                <a:gd name="connsiteX26" fmla="*/ 1230475 w 1911441"/>
                <a:gd name="connsiteY26" fmla="*/ 573017 h 587118"/>
                <a:gd name="connsiteX27" fmla="*/ 1212531 w 1911441"/>
                <a:gd name="connsiteY27" fmla="*/ 574300 h 587118"/>
                <a:gd name="connsiteX28" fmla="*/ 1170234 w 1911441"/>
                <a:gd name="connsiteY28" fmla="*/ 578145 h 587118"/>
                <a:gd name="connsiteX29" fmla="*/ 1121527 w 1911441"/>
                <a:gd name="connsiteY29" fmla="*/ 581991 h 587118"/>
                <a:gd name="connsiteX30" fmla="*/ 1039495 w 1911441"/>
                <a:gd name="connsiteY30" fmla="*/ 585836 h 587118"/>
                <a:gd name="connsiteX31" fmla="*/ 903630 w 1911441"/>
                <a:gd name="connsiteY31" fmla="*/ 587119 h 587118"/>
                <a:gd name="connsiteX32" fmla="*/ 795963 w 1911441"/>
                <a:gd name="connsiteY32" fmla="*/ 583272 h 587118"/>
                <a:gd name="connsiteX33" fmla="*/ 754948 w 1911441"/>
                <a:gd name="connsiteY33" fmla="*/ 580709 h 587118"/>
                <a:gd name="connsiteX34" fmla="*/ 697270 w 1911441"/>
                <a:gd name="connsiteY34" fmla="*/ 576863 h 587118"/>
                <a:gd name="connsiteX35" fmla="*/ 647281 w 1911441"/>
                <a:gd name="connsiteY35" fmla="*/ 573017 h 587118"/>
                <a:gd name="connsiteX36" fmla="*/ 574222 w 1911441"/>
                <a:gd name="connsiteY36" fmla="*/ 564044 h 587118"/>
                <a:gd name="connsiteX37" fmla="*/ 398622 w 1911441"/>
                <a:gd name="connsiteY37" fmla="*/ 534560 h 587118"/>
                <a:gd name="connsiteX38" fmla="*/ 308900 w 1911441"/>
                <a:gd name="connsiteY38" fmla="*/ 512767 h 587118"/>
                <a:gd name="connsiteX39" fmla="*/ 215334 w 1911441"/>
                <a:gd name="connsiteY39" fmla="*/ 479437 h 587118"/>
                <a:gd name="connsiteX40" fmla="*/ 171754 w 1911441"/>
                <a:gd name="connsiteY40" fmla="*/ 460209 h 587118"/>
                <a:gd name="connsiteX41" fmla="*/ 105104 w 1911441"/>
                <a:gd name="connsiteY41" fmla="*/ 426879 h 587118"/>
                <a:gd name="connsiteX42" fmla="*/ 53834 w 1911441"/>
                <a:gd name="connsiteY42" fmla="*/ 389703 h 587118"/>
                <a:gd name="connsiteX43" fmla="*/ 24353 w 1911441"/>
                <a:gd name="connsiteY43" fmla="*/ 358937 h 587118"/>
                <a:gd name="connsiteX44" fmla="*/ 14099 w 1911441"/>
                <a:gd name="connsiteY44" fmla="*/ 347400 h 587118"/>
                <a:gd name="connsiteX45" fmla="*/ 2564 w 1911441"/>
                <a:gd name="connsiteY45" fmla="*/ 323043 h 587118"/>
                <a:gd name="connsiteX46" fmla="*/ 0 w 1911441"/>
                <a:gd name="connsiteY46" fmla="*/ 299969 h 587118"/>
                <a:gd name="connsiteX47" fmla="*/ 1281 w 1911441"/>
                <a:gd name="connsiteY47" fmla="*/ 285868 h 587118"/>
                <a:gd name="connsiteX48" fmla="*/ 3846 w 1911441"/>
                <a:gd name="connsiteY48" fmla="*/ 276895 h 587118"/>
                <a:gd name="connsiteX49" fmla="*/ 7690 w 1911441"/>
                <a:gd name="connsiteY49" fmla="*/ 261511 h 587118"/>
                <a:gd name="connsiteX50" fmla="*/ 15382 w 1911441"/>
                <a:gd name="connsiteY50" fmla="*/ 244847 h 587118"/>
                <a:gd name="connsiteX51" fmla="*/ 34608 w 1911441"/>
                <a:gd name="connsiteY51" fmla="*/ 216644 h 587118"/>
                <a:gd name="connsiteX52" fmla="*/ 52551 w 1911441"/>
                <a:gd name="connsiteY52" fmla="*/ 194852 h 587118"/>
                <a:gd name="connsiteX53" fmla="*/ 74342 w 1911441"/>
                <a:gd name="connsiteY53" fmla="*/ 174341 h 587118"/>
                <a:gd name="connsiteX54" fmla="*/ 111513 w 1911441"/>
                <a:gd name="connsiteY54" fmla="*/ 148703 h 587118"/>
                <a:gd name="connsiteX55" fmla="*/ 194826 w 1911441"/>
                <a:gd name="connsiteY55" fmla="*/ 112809 h 587118"/>
                <a:gd name="connsiteX56" fmla="*/ 321718 w 1911441"/>
                <a:gd name="connsiteY56" fmla="*/ 73069 h 587118"/>
                <a:gd name="connsiteX57" fmla="*/ 375552 w 1911441"/>
                <a:gd name="connsiteY57" fmla="*/ 60250 h 587118"/>
                <a:gd name="connsiteX58" fmla="*/ 460147 w 1911441"/>
                <a:gd name="connsiteY58" fmla="*/ 42304 h 587118"/>
                <a:gd name="connsiteX59" fmla="*/ 596012 w 1911441"/>
                <a:gd name="connsiteY59" fmla="*/ 20511 h 587118"/>
                <a:gd name="connsiteX60" fmla="*/ 631901 w 1911441"/>
                <a:gd name="connsiteY60" fmla="*/ 16666 h 587118"/>
                <a:gd name="connsiteX61" fmla="*/ 653690 w 1911441"/>
                <a:gd name="connsiteY61" fmla="*/ 14102 h 587118"/>
                <a:gd name="connsiteX62" fmla="*/ 739568 w 1911441"/>
                <a:gd name="connsiteY62" fmla="*/ 6410 h 587118"/>
                <a:gd name="connsiteX63" fmla="*/ 821598 w 1911441"/>
                <a:gd name="connsiteY63" fmla="*/ 2564 h 587118"/>
                <a:gd name="connsiteX64" fmla="*/ 885686 w 1911441"/>
                <a:gd name="connsiteY64" fmla="*/ 0 h 587118"/>
                <a:gd name="connsiteX65" fmla="*/ 953619 w 1911441"/>
                <a:gd name="connsiteY65" fmla="*/ 0 h 587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1" h="587118">
                  <a:moveTo>
                    <a:pt x="953619" y="0"/>
                  </a:moveTo>
                  <a:cubicBezTo>
                    <a:pt x="981816" y="0"/>
                    <a:pt x="1011297" y="0"/>
                    <a:pt x="1042059" y="1282"/>
                  </a:cubicBezTo>
                  <a:cubicBezTo>
                    <a:pt x="1057440" y="1282"/>
                    <a:pt x="1071539" y="2564"/>
                    <a:pt x="1086921" y="2564"/>
                  </a:cubicBezTo>
                  <a:cubicBezTo>
                    <a:pt x="1111274" y="3846"/>
                    <a:pt x="1135626" y="5128"/>
                    <a:pt x="1159979" y="6410"/>
                  </a:cubicBezTo>
                  <a:cubicBezTo>
                    <a:pt x="1192023" y="8974"/>
                    <a:pt x="1222785" y="11538"/>
                    <a:pt x="1253547" y="15383"/>
                  </a:cubicBezTo>
                  <a:cubicBezTo>
                    <a:pt x="1283027" y="19229"/>
                    <a:pt x="1313789" y="23075"/>
                    <a:pt x="1343270" y="28202"/>
                  </a:cubicBezTo>
                  <a:cubicBezTo>
                    <a:pt x="1395821" y="35894"/>
                    <a:pt x="1445809" y="46149"/>
                    <a:pt x="1493233" y="56405"/>
                  </a:cubicBezTo>
                  <a:cubicBezTo>
                    <a:pt x="1511178" y="60250"/>
                    <a:pt x="1529123" y="64096"/>
                    <a:pt x="1547067" y="67942"/>
                  </a:cubicBezTo>
                  <a:cubicBezTo>
                    <a:pt x="1579111" y="74352"/>
                    <a:pt x="1609872" y="83325"/>
                    <a:pt x="1636790" y="91017"/>
                  </a:cubicBezTo>
                  <a:cubicBezTo>
                    <a:pt x="1658579" y="97426"/>
                    <a:pt x="1677805" y="105117"/>
                    <a:pt x="1697031" y="111527"/>
                  </a:cubicBezTo>
                  <a:cubicBezTo>
                    <a:pt x="1711130" y="116655"/>
                    <a:pt x="1725229" y="123065"/>
                    <a:pt x="1736765" y="128192"/>
                  </a:cubicBezTo>
                  <a:cubicBezTo>
                    <a:pt x="1757272" y="137165"/>
                    <a:pt x="1777781" y="147420"/>
                    <a:pt x="1795725" y="157676"/>
                  </a:cubicBezTo>
                  <a:cubicBezTo>
                    <a:pt x="1813669" y="167932"/>
                    <a:pt x="1829051" y="176905"/>
                    <a:pt x="1841869" y="188442"/>
                  </a:cubicBezTo>
                  <a:cubicBezTo>
                    <a:pt x="1846994" y="192288"/>
                    <a:pt x="1852122" y="196134"/>
                    <a:pt x="1855968" y="199980"/>
                  </a:cubicBezTo>
                  <a:cubicBezTo>
                    <a:pt x="1867504" y="211516"/>
                    <a:pt x="1879038" y="221772"/>
                    <a:pt x="1889293" y="233309"/>
                  </a:cubicBezTo>
                  <a:cubicBezTo>
                    <a:pt x="1895701" y="239719"/>
                    <a:pt x="1898264" y="247411"/>
                    <a:pt x="1903392" y="255102"/>
                  </a:cubicBezTo>
                  <a:cubicBezTo>
                    <a:pt x="1909800" y="265357"/>
                    <a:pt x="1909800" y="275612"/>
                    <a:pt x="1911082" y="285868"/>
                  </a:cubicBezTo>
                  <a:cubicBezTo>
                    <a:pt x="1912365" y="289714"/>
                    <a:pt x="1909800" y="293559"/>
                    <a:pt x="1909800" y="297405"/>
                  </a:cubicBezTo>
                  <a:cubicBezTo>
                    <a:pt x="1908519" y="301251"/>
                    <a:pt x="1908519" y="303815"/>
                    <a:pt x="1907237" y="307660"/>
                  </a:cubicBezTo>
                  <a:cubicBezTo>
                    <a:pt x="1905956" y="311506"/>
                    <a:pt x="1904673" y="316634"/>
                    <a:pt x="1902110" y="320479"/>
                  </a:cubicBezTo>
                  <a:cubicBezTo>
                    <a:pt x="1895701" y="334581"/>
                    <a:pt x="1867504" y="375602"/>
                    <a:pt x="1862376" y="382012"/>
                  </a:cubicBezTo>
                  <a:cubicBezTo>
                    <a:pt x="1858530" y="387139"/>
                    <a:pt x="1788034" y="442261"/>
                    <a:pt x="1758555" y="455081"/>
                  </a:cubicBezTo>
                  <a:cubicBezTo>
                    <a:pt x="1714976" y="474309"/>
                    <a:pt x="1666269" y="490975"/>
                    <a:pt x="1609872" y="506357"/>
                  </a:cubicBezTo>
                  <a:cubicBezTo>
                    <a:pt x="1580392" y="514049"/>
                    <a:pt x="1548349" y="521740"/>
                    <a:pt x="1518868" y="528150"/>
                  </a:cubicBezTo>
                  <a:cubicBezTo>
                    <a:pt x="1479134" y="537124"/>
                    <a:pt x="1434273" y="544815"/>
                    <a:pt x="1393258" y="552507"/>
                  </a:cubicBezTo>
                  <a:cubicBezTo>
                    <a:pt x="1371467" y="556352"/>
                    <a:pt x="1347114" y="558916"/>
                    <a:pt x="1322762" y="562762"/>
                  </a:cubicBezTo>
                  <a:cubicBezTo>
                    <a:pt x="1292000" y="566608"/>
                    <a:pt x="1261238" y="570453"/>
                    <a:pt x="1230475" y="573017"/>
                  </a:cubicBezTo>
                  <a:cubicBezTo>
                    <a:pt x="1225348" y="573017"/>
                    <a:pt x="1218939" y="574300"/>
                    <a:pt x="1212531" y="574300"/>
                  </a:cubicBezTo>
                  <a:cubicBezTo>
                    <a:pt x="1198432" y="575581"/>
                    <a:pt x="1184333" y="576863"/>
                    <a:pt x="1170234" y="578145"/>
                  </a:cubicBezTo>
                  <a:cubicBezTo>
                    <a:pt x="1154852" y="579427"/>
                    <a:pt x="1136909" y="580709"/>
                    <a:pt x="1121527" y="581991"/>
                  </a:cubicBezTo>
                  <a:cubicBezTo>
                    <a:pt x="1094611" y="584555"/>
                    <a:pt x="1067694" y="584555"/>
                    <a:pt x="1039495" y="585836"/>
                  </a:cubicBezTo>
                  <a:cubicBezTo>
                    <a:pt x="994634" y="585836"/>
                    <a:pt x="948491" y="587119"/>
                    <a:pt x="903630" y="587119"/>
                  </a:cubicBezTo>
                  <a:cubicBezTo>
                    <a:pt x="867742" y="587119"/>
                    <a:pt x="830571" y="585836"/>
                    <a:pt x="795963" y="583272"/>
                  </a:cubicBezTo>
                  <a:cubicBezTo>
                    <a:pt x="781865" y="581991"/>
                    <a:pt x="767766" y="581991"/>
                    <a:pt x="754948" y="580709"/>
                  </a:cubicBezTo>
                  <a:cubicBezTo>
                    <a:pt x="735722" y="579427"/>
                    <a:pt x="716496" y="578145"/>
                    <a:pt x="697270" y="576863"/>
                  </a:cubicBezTo>
                  <a:cubicBezTo>
                    <a:pt x="680606" y="575581"/>
                    <a:pt x="663945" y="574300"/>
                    <a:pt x="647281" y="573017"/>
                  </a:cubicBezTo>
                  <a:cubicBezTo>
                    <a:pt x="621646" y="571736"/>
                    <a:pt x="597293" y="567890"/>
                    <a:pt x="574222" y="564044"/>
                  </a:cubicBezTo>
                  <a:cubicBezTo>
                    <a:pt x="512698" y="556352"/>
                    <a:pt x="455020" y="546097"/>
                    <a:pt x="398622" y="534560"/>
                  </a:cubicBezTo>
                  <a:cubicBezTo>
                    <a:pt x="366579" y="528150"/>
                    <a:pt x="337100" y="520459"/>
                    <a:pt x="308900" y="512767"/>
                  </a:cubicBezTo>
                  <a:cubicBezTo>
                    <a:pt x="273012" y="502512"/>
                    <a:pt x="242250" y="490975"/>
                    <a:pt x="215334" y="479437"/>
                  </a:cubicBezTo>
                  <a:cubicBezTo>
                    <a:pt x="201235" y="473028"/>
                    <a:pt x="185853" y="466618"/>
                    <a:pt x="171754" y="460209"/>
                  </a:cubicBezTo>
                  <a:cubicBezTo>
                    <a:pt x="148682" y="448671"/>
                    <a:pt x="124330" y="438416"/>
                    <a:pt x="105104" y="426879"/>
                  </a:cubicBezTo>
                  <a:cubicBezTo>
                    <a:pt x="85878" y="415341"/>
                    <a:pt x="69215" y="402522"/>
                    <a:pt x="53834" y="389703"/>
                  </a:cubicBezTo>
                  <a:cubicBezTo>
                    <a:pt x="42298" y="379448"/>
                    <a:pt x="33325" y="369193"/>
                    <a:pt x="24353" y="358937"/>
                  </a:cubicBezTo>
                  <a:cubicBezTo>
                    <a:pt x="20508" y="355091"/>
                    <a:pt x="16663" y="351246"/>
                    <a:pt x="14099" y="347400"/>
                  </a:cubicBezTo>
                  <a:cubicBezTo>
                    <a:pt x="8973" y="339708"/>
                    <a:pt x="3846" y="332017"/>
                    <a:pt x="2564" y="323043"/>
                  </a:cubicBezTo>
                  <a:cubicBezTo>
                    <a:pt x="1281" y="315352"/>
                    <a:pt x="0" y="307660"/>
                    <a:pt x="0" y="299969"/>
                  </a:cubicBezTo>
                  <a:cubicBezTo>
                    <a:pt x="0" y="296123"/>
                    <a:pt x="1281" y="290995"/>
                    <a:pt x="1281" y="285868"/>
                  </a:cubicBezTo>
                  <a:cubicBezTo>
                    <a:pt x="2564" y="283304"/>
                    <a:pt x="2564" y="279459"/>
                    <a:pt x="3846" y="276895"/>
                  </a:cubicBezTo>
                  <a:cubicBezTo>
                    <a:pt x="5127" y="271767"/>
                    <a:pt x="6409" y="266639"/>
                    <a:pt x="7690" y="261511"/>
                  </a:cubicBezTo>
                  <a:cubicBezTo>
                    <a:pt x="10255" y="256383"/>
                    <a:pt x="11536" y="251256"/>
                    <a:pt x="15382" y="244847"/>
                  </a:cubicBezTo>
                  <a:cubicBezTo>
                    <a:pt x="21791" y="234591"/>
                    <a:pt x="28199" y="225618"/>
                    <a:pt x="34608" y="216644"/>
                  </a:cubicBezTo>
                  <a:cubicBezTo>
                    <a:pt x="39734" y="208953"/>
                    <a:pt x="46143" y="202544"/>
                    <a:pt x="52551" y="194852"/>
                  </a:cubicBezTo>
                  <a:cubicBezTo>
                    <a:pt x="58960" y="188442"/>
                    <a:pt x="66652" y="180751"/>
                    <a:pt x="74342" y="174341"/>
                  </a:cubicBezTo>
                  <a:cubicBezTo>
                    <a:pt x="84595" y="165368"/>
                    <a:pt x="97412" y="157676"/>
                    <a:pt x="111513" y="148703"/>
                  </a:cubicBezTo>
                  <a:cubicBezTo>
                    <a:pt x="133302" y="135884"/>
                    <a:pt x="164064" y="124346"/>
                    <a:pt x="194826" y="112809"/>
                  </a:cubicBezTo>
                  <a:cubicBezTo>
                    <a:pt x="233279" y="98708"/>
                    <a:pt x="276857" y="85889"/>
                    <a:pt x="321718" y="73069"/>
                  </a:cubicBezTo>
                  <a:cubicBezTo>
                    <a:pt x="338381" y="67942"/>
                    <a:pt x="357607" y="64096"/>
                    <a:pt x="375552" y="60250"/>
                  </a:cubicBezTo>
                  <a:cubicBezTo>
                    <a:pt x="403750" y="53841"/>
                    <a:pt x="431949" y="48713"/>
                    <a:pt x="460147" y="42304"/>
                  </a:cubicBezTo>
                  <a:cubicBezTo>
                    <a:pt x="505008" y="34612"/>
                    <a:pt x="549869" y="26921"/>
                    <a:pt x="596012" y="20511"/>
                  </a:cubicBezTo>
                  <a:cubicBezTo>
                    <a:pt x="607548" y="19229"/>
                    <a:pt x="619084" y="17947"/>
                    <a:pt x="631901" y="16666"/>
                  </a:cubicBezTo>
                  <a:cubicBezTo>
                    <a:pt x="638310" y="15383"/>
                    <a:pt x="646000" y="14102"/>
                    <a:pt x="653690" y="14102"/>
                  </a:cubicBezTo>
                  <a:cubicBezTo>
                    <a:pt x="680606" y="10256"/>
                    <a:pt x="710087" y="7692"/>
                    <a:pt x="739568" y="6410"/>
                  </a:cubicBezTo>
                  <a:cubicBezTo>
                    <a:pt x="766484" y="5128"/>
                    <a:pt x="793401" y="3846"/>
                    <a:pt x="821598" y="2564"/>
                  </a:cubicBezTo>
                  <a:cubicBezTo>
                    <a:pt x="843389" y="1282"/>
                    <a:pt x="865178" y="1282"/>
                    <a:pt x="885686" y="0"/>
                  </a:cubicBezTo>
                  <a:cubicBezTo>
                    <a:pt x="908758" y="0"/>
                    <a:pt x="930547" y="0"/>
                    <a:pt x="953619" y="0"/>
                  </a:cubicBezTo>
                  <a:close/>
                </a:path>
              </a:pathLst>
            </a:custGeom>
            <a:noFill/>
            <a:ln w="145303" cap="flat">
              <a:solidFill>
                <a:srgbClr val="6EC38D"/>
              </a:solid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A99B763D-F3EA-FF32-168F-E0FA19ED9467}"/>
                </a:ext>
              </a:extLst>
            </p:cNvPr>
            <p:cNvSpPr/>
            <p:nvPr/>
          </p:nvSpPr>
          <p:spPr>
            <a:xfrm>
              <a:off x="1004974" y="1952613"/>
              <a:ext cx="9637216" cy="3966452"/>
            </a:xfrm>
            <a:custGeom>
              <a:avLst/>
              <a:gdLst>
                <a:gd name="connsiteX0" fmla="*/ 4811672 w 9637216"/>
                <a:gd name="connsiteY0" fmla="*/ 0 h 3966452"/>
                <a:gd name="connsiteX1" fmla="*/ 5255155 w 9637216"/>
                <a:gd name="connsiteY1" fmla="*/ 8974 h 3966452"/>
                <a:gd name="connsiteX2" fmla="*/ 5482023 w 9637216"/>
                <a:gd name="connsiteY2" fmla="*/ 20510 h 3966452"/>
                <a:gd name="connsiteX3" fmla="*/ 5848602 w 9637216"/>
                <a:gd name="connsiteY3" fmla="*/ 47431 h 3966452"/>
                <a:gd name="connsiteX4" fmla="*/ 6320285 w 9637216"/>
                <a:gd name="connsiteY4" fmla="*/ 110245 h 3966452"/>
                <a:gd name="connsiteX5" fmla="*/ 6770179 w 9637216"/>
                <a:gd name="connsiteY5" fmla="*/ 196133 h 3966452"/>
                <a:gd name="connsiteX6" fmla="*/ 7527688 w 9637216"/>
                <a:gd name="connsiteY6" fmla="*/ 388421 h 3966452"/>
                <a:gd name="connsiteX7" fmla="*/ 7796855 w 9637216"/>
                <a:gd name="connsiteY7" fmla="*/ 465336 h 3966452"/>
                <a:gd name="connsiteX8" fmla="*/ 8250594 w 9637216"/>
                <a:gd name="connsiteY8" fmla="*/ 624294 h 3966452"/>
                <a:gd name="connsiteX9" fmla="*/ 8554367 w 9637216"/>
                <a:gd name="connsiteY9" fmla="*/ 762741 h 3966452"/>
                <a:gd name="connsiteX10" fmla="*/ 8756884 w 9637216"/>
                <a:gd name="connsiteY10" fmla="*/ 878113 h 3966452"/>
                <a:gd name="connsiteX11" fmla="*/ 9056811 w 9637216"/>
                <a:gd name="connsiteY11" fmla="*/ 1074246 h 3966452"/>
                <a:gd name="connsiteX12" fmla="*/ 9287525 w 9637216"/>
                <a:gd name="connsiteY12" fmla="*/ 1278072 h 3966452"/>
                <a:gd name="connsiteX13" fmla="*/ 9360584 w 9637216"/>
                <a:gd name="connsiteY13" fmla="*/ 1357551 h 3966452"/>
                <a:gd name="connsiteX14" fmla="*/ 9528493 w 9637216"/>
                <a:gd name="connsiteY14" fmla="*/ 1583168 h 3966452"/>
                <a:gd name="connsiteX15" fmla="*/ 9597706 w 9637216"/>
                <a:gd name="connsiteY15" fmla="*/ 1728024 h 3966452"/>
                <a:gd name="connsiteX16" fmla="*/ 9636159 w 9637216"/>
                <a:gd name="connsiteY16" fmla="*/ 1935695 h 3966452"/>
                <a:gd name="connsiteX17" fmla="*/ 9629750 w 9637216"/>
                <a:gd name="connsiteY17" fmla="*/ 2011328 h 3966452"/>
                <a:gd name="connsiteX18" fmla="*/ 9619496 w 9637216"/>
                <a:gd name="connsiteY18" fmla="*/ 2077987 h 3966452"/>
                <a:gd name="connsiteX19" fmla="*/ 9595144 w 9637216"/>
                <a:gd name="connsiteY19" fmla="*/ 2166440 h 3966452"/>
                <a:gd name="connsiteX20" fmla="*/ 9396473 w 9637216"/>
                <a:gd name="connsiteY20" fmla="*/ 2581781 h 3966452"/>
                <a:gd name="connsiteX21" fmla="*/ 8872241 w 9637216"/>
                <a:gd name="connsiteY21" fmla="*/ 3074037 h 3966452"/>
                <a:gd name="connsiteX22" fmla="*/ 8124983 w 9637216"/>
                <a:gd name="connsiteY22" fmla="*/ 3416309 h 3966452"/>
                <a:gd name="connsiteX23" fmla="*/ 7667400 w 9637216"/>
                <a:gd name="connsiteY23" fmla="*/ 3563730 h 3966452"/>
                <a:gd name="connsiteX24" fmla="*/ 7035499 w 9637216"/>
                <a:gd name="connsiteY24" fmla="*/ 3730379 h 3966452"/>
                <a:gd name="connsiteX25" fmla="*/ 6679174 w 9637216"/>
                <a:gd name="connsiteY25" fmla="*/ 3797039 h 3966452"/>
                <a:gd name="connsiteX26" fmla="*/ 6215183 w 9637216"/>
                <a:gd name="connsiteY26" fmla="*/ 3870108 h 3966452"/>
                <a:gd name="connsiteX27" fmla="*/ 6128023 w 9637216"/>
                <a:gd name="connsiteY27" fmla="*/ 3879081 h 3966452"/>
                <a:gd name="connsiteX28" fmla="*/ 5915254 w 9637216"/>
                <a:gd name="connsiteY28" fmla="*/ 3907283 h 3966452"/>
                <a:gd name="connsiteX29" fmla="*/ 5667877 w 9637216"/>
                <a:gd name="connsiteY29" fmla="*/ 3934204 h 3966452"/>
                <a:gd name="connsiteX30" fmla="*/ 5256437 w 9637216"/>
                <a:gd name="connsiteY30" fmla="*/ 3958560 h 3966452"/>
                <a:gd name="connsiteX31" fmla="*/ 4571984 w 9637216"/>
                <a:gd name="connsiteY31" fmla="*/ 3966252 h 3966452"/>
                <a:gd name="connsiteX32" fmla="*/ 4027243 w 9637216"/>
                <a:gd name="connsiteY32" fmla="*/ 3939331 h 3966452"/>
                <a:gd name="connsiteX33" fmla="*/ 3818319 w 9637216"/>
                <a:gd name="connsiteY33" fmla="*/ 3922666 h 3966452"/>
                <a:gd name="connsiteX34" fmla="*/ 3524799 w 9637216"/>
                <a:gd name="connsiteY34" fmla="*/ 3893182 h 3966452"/>
                <a:gd name="connsiteX35" fmla="*/ 3269732 w 9637216"/>
                <a:gd name="connsiteY35" fmla="*/ 3866262 h 3966452"/>
                <a:gd name="connsiteX36" fmla="*/ 2899307 w 9637216"/>
                <a:gd name="connsiteY36" fmla="*/ 3809858 h 3966452"/>
                <a:gd name="connsiteX37" fmla="*/ 2012340 w 9637216"/>
                <a:gd name="connsiteY37" fmla="*/ 3612442 h 3966452"/>
                <a:gd name="connsiteX38" fmla="*/ 1558602 w 9637216"/>
                <a:gd name="connsiteY38" fmla="*/ 3468867 h 3966452"/>
                <a:gd name="connsiteX39" fmla="*/ 1086919 w 9637216"/>
                <a:gd name="connsiteY39" fmla="*/ 3243250 h 3966452"/>
                <a:gd name="connsiteX40" fmla="*/ 866459 w 9637216"/>
                <a:gd name="connsiteY40" fmla="*/ 3113777 h 3966452"/>
                <a:gd name="connsiteX41" fmla="*/ 528078 w 9637216"/>
                <a:gd name="connsiteY41" fmla="*/ 2888159 h 3966452"/>
                <a:gd name="connsiteX42" fmla="*/ 269166 w 9637216"/>
                <a:gd name="connsiteY42" fmla="*/ 2640749 h 3966452"/>
                <a:gd name="connsiteX43" fmla="*/ 123047 w 9637216"/>
                <a:gd name="connsiteY43" fmla="*/ 2434361 h 3966452"/>
                <a:gd name="connsiteX44" fmla="*/ 70496 w 9637216"/>
                <a:gd name="connsiteY44" fmla="*/ 2356164 h 3966452"/>
                <a:gd name="connsiteX45" fmla="*/ 14099 w 9637216"/>
                <a:gd name="connsiteY45" fmla="*/ 2194642 h 3966452"/>
                <a:gd name="connsiteX46" fmla="*/ 0 w 9637216"/>
                <a:gd name="connsiteY46" fmla="*/ 2040812 h 3966452"/>
                <a:gd name="connsiteX47" fmla="*/ 6409 w 9637216"/>
                <a:gd name="connsiteY47" fmla="*/ 1949796 h 3966452"/>
                <a:gd name="connsiteX48" fmla="*/ 16662 w 9637216"/>
                <a:gd name="connsiteY48" fmla="*/ 1885700 h 3966452"/>
                <a:gd name="connsiteX49" fmla="*/ 37171 w 9637216"/>
                <a:gd name="connsiteY49" fmla="*/ 1779301 h 3966452"/>
                <a:gd name="connsiteX50" fmla="*/ 75623 w 9637216"/>
                <a:gd name="connsiteY50" fmla="*/ 1671620 h 3966452"/>
                <a:gd name="connsiteX51" fmla="*/ 173036 w 9637216"/>
                <a:gd name="connsiteY51" fmla="*/ 1478050 h 3966452"/>
                <a:gd name="connsiteX52" fmla="*/ 264039 w 9637216"/>
                <a:gd name="connsiteY52" fmla="*/ 1333194 h 3966452"/>
                <a:gd name="connsiteX53" fmla="*/ 375550 w 9637216"/>
                <a:gd name="connsiteY53" fmla="*/ 1194747 h 3966452"/>
                <a:gd name="connsiteX54" fmla="*/ 563968 w 9637216"/>
                <a:gd name="connsiteY54" fmla="*/ 1022970 h 3966452"/>
                <a:gd name="connsiteX55" fmla="*/ 986944 w 9637216"/>
                <a:gd name="connsiteY55" fmla="*/ 778124 h 3966452"/>
                <a:gd name="connsiteX56" fmla="*/ 1625252 w 9637216"/>
                <a:gd name="connsiteY56" fmla="*/ 514048 h 3966452"/>
                <a:gd name="connsiteX57" fmla="*/ 1896983 w 9637216"/>
                <a:gd name="connsiteY57" fmla="*/ 430724 h 3966452"/>
                <a:gd name="connsiteX58" fmla="*/ 2326368 w 9637216"/>
                <a:gd name="connsiteY58" fmla="*/ 314070 h 3966452"/>
                <a:gd name="connsiteX59" fmla="*/ 3010820 w 9637216"/>
                <a:gd name="connsiteY59" fmla="*/ 167931 h 3966452"/>
                <a:gd name="connsiteX60" fmla="*/ 3188981 w 9637216"/>
                <a:gd name="connsiteY60" fmla="*/ 138447 h 3966452"/>
                <a:gd name="connsiteX61" fmla="*/ 3296648 w 9637216"/>
                <a:gd name="connsiteY61" fmla="*/ 116654 h 3966452"/>
                <a:gd name="connsiteX62" fmla="*/ 3729878 w 9637216"/>
                <a:gd name="connsiteY62" fmla="*/ 61532 h 3966452"/>
                <a:gd name="connsiteX63" fmla="*/ 4141318 w 9637216"/>
                <a:gd name="connsiteY63" fmla="*/ 33330 h 3966452"/>
                <a:gd name="connsiteX64" fmla="*/ 4465601 w 9637216"/>
                <a:gd name="connsiteY64" fmla="*/ 19229 h 3966452"/>
                <a:gd name="connsiteX65" fmla="*/ 4811672 w 9637216"/>
                <a:gd name="connsiteY65" fmla="*/ 0 h 3966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637216" h="3966452">
                  <a:moveTo>
                    <a:pt x="4811672" y="0"/>
                  </a:moveTo>
                  <a:cubicBezTo>
                    <a:pt x="4955227" y="2564"/>
                    <a:pt x="5105190" y="3846"/>
                    <a:pt x="5255155" y="8974"/>
                  </a:cubicBezTo>
                  <a:cubicBezTo>
                    <a:pt x="5332060" y="10255"/>
                    <a:pt x="5405119" y="16665"/>
                    <a:pt x="5482023" y="20510"/>
                  </a:cubicBezTo>
                  <a:cubicBezTo>
                    <a:pt x="5603789" y="25638"/>
                    <a:pt x="5726836" y="35894"/>
                    <a:pt x="5848602" y="47431"/>
                  </a:cubicBezTo>
                  <a:cubicBezTo>
                    <a:pt x="6008820" y="62814"/>
                    <a:pt x="6166476" y="83325"/>
                    <a:pt x="6320285" y="110245"/>
                  </a:cubicBezTo>
                  <a:cubicBezTo>
                    <a:pt x="6470249" y="137165"/>
                    <a:pt x="6624058" y="164085"/>
                    <a:pt x="6770179" y="196133"/>
                  </a:cubicBezTo>
                  <a:cubicBezTo>
                    <a:pt x="7035499" y="251255"/>
                    <a:pt x="7286720" y="317915"/>
                    <a:pt x="7527688" y="388421"/>
                  </a:cubicBezTo>
                  <a:cubicBezTo>
                    <a:pt x="7614848" y="414059"/>
                    <a:pt x="7709696" y="438416"/>
                    <a:pt x="7796855" y="465336"/>
                  </a:cubicBezTo>
                  <a:cubicBezTo>
                    <a:pt x="7960919" y="512767"/>
                    <a:pt x="8110882" y="566608"/>
                    <a:pt x="8250594" y="624294"/>
                  </a:cubicBezTo>
                  <a:cubicBezTo>
                    <a:pt x="8358260" y="667879"/>
                    <a:pt x="8459516" y="715310"/>
                    <a:pt x="8554367" y="762741"/>
                  </a:cubicBezTo>
                  <a:cubicBezTo>
                    <a:pt x="8627426" y="799917"/>
                    <a:pt x="8694076" y="838374"/>
                    <a:pt x="8756884" y="878113"/>
                  </a:cubicBezTo>
                  <a:cubicBezTo>
                    <a:pt x="8861986" y="942209"/>
                    <a:pt x="8965806" y="1006305"/>
                    <a:pt x="9056811" y="1074246"/>
                  </a:cubicBezTo>
                  <a:cubicBezTo>
                    <a:pt x="9143970" y="1139625"/>
                    <a:pt x="9227283" y="1206284"/>
                    <a:pt x="9287525" y="1278072"/>
                  </a:cubicBezTo>
                  <a:cubicBezTo>
                    <a:pt x="9311877" y="1304991"/>
                    <a:pt x="9340078" y="1330630"/>
                    <a:pt x="9360584" y="1357551"/>
                  </a:cubicBezTo>
                  <a:cubicBezTo>
                    <a:pt x="9419545" y="1433183"/>
                    <a:pt x="9479787" y="1508817"/>
                    <a:pt x="9528493" y="1583168"/>
                  </a:cubicBezTo>
                  <a:cubicBezTo>
                    <a:pt x="9560537" y="1630599"/>
                    <a:pt x="9573355" y="1679311"/>
                    <a:pt x="9597706" y="1728024"/>
                  </a:cubicBezTo>
                  <a:cubicBezTo>
                    <a:pt x="9629750" y="1795966"/>
                    <a:pt x="9629750" y="1866471"/>
                    <a:pt x="9636159" y="1935695"/>
                  </a:cubicBezTo>
                  <a:cubicBezTo>
                    <a:pt x="9640005" y="1960052"/>
                    <a:pt x="9632313" y="1985690"/>
                    <a:pt x="9629750" y="2011328"/>
                  </a:cubicBezTo>
                  <a:cubicBezTo>
                    <a:pt x="9625904" y="2034403"/>
                    <a:pt x="9623341" y="2054913"/>
                    <a:pt x="9619496" y="2077987"/>
                  </a:cubicBezTo>
                  <a:cubicBezTo>
                    <a:pt x="9613087" y="2107472"/>
                    <a:pt x="9605398" y="2135674"/>
                    <a:pt x="9595144" y="2166440"/>
                  </a:cubicBezTo>
                  <a:cubicBezTo>
                    <a:pt x="9563100" y="2265148"/>
                    <a:pt x="9420825" y="2540760"/>
                    <a:pt x="9396473" y="2581781"/>
                  </a:cubicBezTo>
                  <a:cubicBezTo>
                    <a:pt x="9378530" y="2616393"/>
                    <a:pt x="9019641" y="2988149"/>
                    <a:pt x="8872241" y="3074037"/>
                  </a:cubicBezTo>
                  <a:cubicBezTo>
                    <a:pt x="8655624" y="3200947"/>
                    <a:pt x="8404404" y="3315037"/>
                    <a:pt x="8124983" y="3416309"/>
                  </a:cubicBezTo>
                  <a:cubicBezTo>
                    <a:pt x="7978862" y="3468867"/>
                    <a:pt x="7817364" y="3516299"/>
                    <a:pt x="7667400" y="3563730"/>
                  </a:cubicBezTo>
                  <a:cubicBezTo>
                    <a:pt x="7468730" y="3627825"/>
                    <a:pt x="7241859" y="3672693"/>
                    <a:pt x="7035499" y="3730379"/>
                  </a:cubicBezTo>
                  <a:cubicBezTo>
                    <a:pt x="6927831" y="3759863"/>
                    <a:pt x="6802223" y="3777810"/>
                    <a:pt x="6679174" y="3797039"/>
                  </a:cubicBezTo>
                  <a:cubicBezTo>
                    <a:pt x="6525364" y="3822677"/>
                    <a:pt x="6371555" y="3845751"/>
                    <a:pt x="6215183" y="3870108"/>
                  </a:cubicBezTo>
                  <a:cubicBezTo>
                    <a:pt x="6186983" y="3873954"/>
                    <a:pt x="6158786" y="3875235"/>
                    <a:pt x="6128023" y="3879081"/>
                  </a:cubicBezTo>
                  <a:cubicBezTo>
                    <a:pt x="6054964" y="3886773"/>
                    <a:pt x="5984469" y="3897028"/>
                    <a:pt x="5915254" y="3907283"/>
                  </a:cubicBezTo>
                  <a:cubicBezTo>
                    <a:pt x="5834503" y="3918821"/>
                    <a:pt x="5747346" y="3925230"/>
                    <a:pt x="5667877" y="3934204"/>
                  </a:cubicBezTo>
                  <a:cubicBezTo>
                    <a:pt x="5532012" y="3949586"/>
                    <a:pt x="5396147" y="3955996"/>
                    <a:pt x="5256437" y="3958560"/>
                  </a:cubicBezTo>
                  <a:cubicBezTo>
                    <a:pt x="5029568" y="3962406"/>
                    <a:pt x="4798854" y="3967533"/>
                    <a:pt x="4571984" y="3966252"/>
                  </a:cubicBezTo>
                  <a:cubicBezTo>
                    <a:pt x="4389977" y="3964969"/>
                    <a:pt x="4205406" y="3955996"/>
                    <a:pt x="4027243" y="3939331"/>
                  </a:cubicBezTo>
                  <a:cubicBezTo>
                    <a:pt x="3958028" y="3931640"/>
                    <a:pt x="3887532" y="3927794"/>
                    <a:pt x="3818319" y="3922666"/>
                  </a:cubicBezTo>
                  <a:cubicBezTo>
                    <a:pt x="3720905" y="3912411"/>
                    <a:pt x="3622212" y="3902156"/>
                    <a:pt x="3524799" y="3893182"/>
                  </a:cubicBezTo>
                  <a:cubicBezTo>
                    <a:pt x="3441486" y="3884209"/>
                    <a:pt x="3356891" y="3875235"/>
                    <a:pt x="3269732" y="3866262"/>
                  </a:cubicBezTo>
                  <a:cubicBezTo>
                    <a:pt x="3140276" y="3853443"/>
                    <a:pt x="3018510" y="3830368"/>
                    <a:pt x="2899307" y="3809858"/>
                  </a:cubicBezTo>
                  <a:cubicBezTo>
                    <a:pt x="2589125" y="3754736"/>
                    <a:pt x="2295605" y="3685512"/>
                    <a:pt x="2012340" y="3612442"/>
                  </a:cubicBezTo>
                  <a:cubicBezTo>
                    <a:pt x="1852122" y="3570139"/>
                    <a:pt x="1702157" y="3521427"/>
                    <a:pt x="1558602" y="3468867"/>
                  </a:cubicBezTo>
                  <a:cubicBezTo>
                    <a:pt x="1376595" y="3402208"/>
                    <a:pt x="1224067" y="3325293"/>
                    <a:pt x="1086919" y="3243250"/>
                  </a:cubicBezTo>
                  <a:cubicBezTo>
                    <a:pt x="1013860" y="3200947"/>
                    <a:pt x="936955" y="3157362"/>
                    <a:pt x="866459" y="3113777"/>
                  </a:cubicBezTo>
                  <a:cubicBezTo>
                    <a:pt x="747256" y="3039425"/>
                    <a:pt x="625491" y="2967638"/>
                    <a:pt x="528078" y="2888159"/>
                  </a:cubicBezTo>
                  <a:cubicBezTo>
                    <a:pt x="430666" y="2808680"/>
                    <a:pt x="346071" y="2724074"/>
                    <a:pt x="269166" y="2640749"/>
                  </a:cubicBezTo>
                  <a:cubicBezTo>
                    <a:pt x="210207" y="2574089"/>
                    <a:pt x="167908" y="2503584"/>
                    <a:pt x="123047" y="2434361"/>
                  </a:cubicBezTo>
                  <a:cubicBezTo>
                    <a:pt x="105102" y="2408723"/>
                    <a:pt x="84595" y="2383084"/>
                    <a:pt x="70496" y="2356164"/>
                  </a:cubicBezTo>
                  <a:cubicBezTo>
                    <a:pt x="46143" y="2302323"/>
                    <a:pt x="17945" y="2249765"/>
                    <a:pt x="14099" y="2194642"/>
                  </a:cubicBezTo>
                  <a:cubicBezTo>
                    <a:pt x="10253" y="2143366"/>
                    <a:pt x="0" y="2092089"/>
                    <a:pt x="0" y="2040812"/>
                  </a:cubicBezTo>
                  <a:cubicBezTo>
                    <a:pt x="0" y="2011328"/>
                    <a:pt x="3844" y="1979280"/>
                    <a:pt x="6409" y="1949796"/>
                  </a:cubicBezTo>
                  <a:cubicBezTo>
                    <a:pt x="10253" y="1928004"/>
                    <a:pt x="12817" y="1907493"/>
                    <a:pt x="16662" y="1885700"/>
                  </a:cubicBezTo>
                  <a:cubicBezTo>
                    <a:pt x="23070" y="1849806"/>
                    <a:pt x="30762" y="1815194"/>
                    <a:pt x="37171" y="1779301"/>
                  </a:cubicBezTo>
                  <a:cubicBezTo>
                    <a:pt x="47424" y="1743407"/>
                    <a:pt x="57679" y="1706231"/>
                    <a:pt x="75623" y="1671620"/>
                  </a:cubicBezTo>
                  <a:cubicBezTo>
                    <a:pt x="107667" y="1606242"/>
                    <a:pt x="138428" y="1542146"/>
                    <a:pt x="173036" y="1478050"/>
                  </a:cubicBezTo>
                  <a:cubicBezTo>
                    <a:pt x="201233" y="1429338"/>
                    <a:pt x="229433" y="1381907"/>
                    <a:pt x="264039" y="1333194"/>
                  </a:cubicBezTo>
                  <a:cubicBezTo>
                    <a:pt x="298646" y="1285763"/>
                    <a:pt x="337098" y="1240896"/>
                    <a:pt x="375550" y="1194747"/>
                  </a:cubicBezTo>
                  <a:cubicBezTo>
                    <a:pt x="428103" y="1134497"/>
                    <a:pt x="490907" y="1079374"/>
                    <a:pt x="563968" y="1022970"/>
                  </a:cubicBezTo>
                  <a:cubicBezTo>
                    <a:pt x="675479" y="933236"/>
                    <a:pt x="829288" y="855039"/>
                    <a:pt x="986944" y="778124"/>
                  </a:cubicBezTo>
                  <a:cubicBezTo>
                    <a:pt x="1179206" y="681980"/>
                    <a:pt x="1398384" y="596091"/>
                    <a:pt x="1625252" y="514048"/>
                  </a:cubicBezTo>
                  <a:cubicBezTo>
                    <a:pt x="1708565" y="483283"/>
                    <a:pt x="1803415" y="456362"/>
                    <a:pt x="1896983" y="430724"/>
                  </a:cubicBezTo>
                  <a:cubicBezTo>
                    <a:pt x="2040538" y="390985"/>
                    <a:pt x="2180248" y="349963"/>
                    <a:pt x="2326368" y="314070"/>
                  </a:cubicBezTo>
                  <a:cubicBezTo>
                    <a:pt x="2549391" y="260229"/>
                    <a:pt x="2776260" y="211516"/>
                    <a:pt x="3010820" y="167931"/>
                  </a:cubicBezTo>
                  <a:cubicBezTo>
                    <a:pt x="3069780" y="156394"/>
                    <a:pt x="3130021" y="147420"/>
                    <a:pt x="3188981" y="138447"/>
                  </a:cubicBezTo>
                  <a:cubicBezTo>
                    <a:pt x="3223589" y="133320"/>
                    <a:pt x="3262041" y="124346"/>
                    <a:pt x="3296648" y="116654"/>
                  </a:cubicBezTo>
                  <a:cubicBezTo>
                    <a:pt x="3432513" y="87170"/>
                    <a:pt x="3579913" y="70505"/>
                    <a:pt x="3729878" y="61532"/>
                  </a:cubicBezTo>
                  <a:cubicBezTo>
                    <a:pt x="3865743" y="51277"/>
                    <a:pt x="4001608" y="41022"/>
                    <a:pt x="4141318" y="33330"/>
                  </a:cubicBezTo>
                  <a:cubicBezTo>
                    <a:pt x="4248985" y="25638"/>
                    <a:pt x="4357934" y="20510"/>
                    <a:pt x="4465601" y="19229"/>
                  </a:cubicBezTo>
                  <a:cubicBezTo>
                    <a:pt x="4584802" y="3846"/>
                    <a:pt x="4692469" y="1282"/>
                    <a:pt x="4811672" y="0"/>
                  </a:cubicBezTo>
                  <a:close/>
                </a:path>
              </a:pathLst>
            </a:custGeom>
            <a:noFill/>
            <a:ln w="27244" cap="flat">
              <a:solidFill>
                <a:srgbClr val="000000"/>
              </a:solid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61861326-BA5F-E54D-B513-E4010D48332F}"/>
                </a:ext>
              </a:extLst>
            </p:cNvPr>
            <p:cNvSpPr/>
            <p:nvPr/>
          </p:nvSpPr>
          <p:spPr>
            <a:xfrm>
              <a:off x="2003454" y="2476917"/>
              <a:ext cx="7637336" cy="2916615"/>
            </a:xfrm>
            <a:custGeom>
              <a:avLst/>
              <a:gdLst>
                <a:gd name="connsiteX0" fmla="*/ 3814473 w 7637336"/>
                <a:gd name="connsiteY0" fmla="*/ 0 h 2916615"/>
                <a:gd name="connsiteX1" fmla="*/ 4165672 w 7637336"/>
                <a:gd name="connsiteY1" fmla="*/ 6410 h 2916615"/>
                <a:gd name="connsiteX2" fmla="*/ 4345116 w 7637336"/>
                <a:gd name="connsiteY2" fmla="*/ 15382 h 2916615"/>
                <a:gd name="connsiteX3" fmla="*/ 4636072 w 7637336"/>
                <a:gd name="connsiteY3" fmla="*/ 35894 h 2916615"/>
                <a:gd name="connsiteX4" fmla="*/ 5009059 w 7637336"/>
                <a:gd name="connsiteY4" fmla="*/ 82042 h 2916615"/>
                <a:gd name="connsiteX5" fmla="*/ 5365385 w 7637336"/>
                <a:gd name="connsiteY5" fmla="*/ 144856 h 2916615"/>
                <a:gd name="connsiteX6" fmla="*/ 5965241 w 7637336"/>
                <a:gd name="connsiteY6" fmla="*/ 285867 h 2916615"/>
                <a:gd name="connsiteX7" fmla="*/ 6178012 w 7637336"/>
                <a:gd name="connsiteY7" fmla="*/ 342271 h 2916615"/>
                <a:gd name="connsiteX8" fmla="*/ 6538180 w 7637336"/>
                <a:gd name="connsiteY8" fmla="*/ 458926 h 2916615"/>
                <a:gd name="connsiteX9" fmla="*/ 6779149 w 7637336"/>
                <a:gd name="connsiteY9" fmla="*/ 560197 h 2916615"/>
                <a:gd name="connsiteX10" fmla="*/ 6939367 w 7637336"/>
                <a:gd name="connsiteY10" fmla="*/ 644804 h 2916615"/>
                <a:gd name="connsiteX11" fmla="*/ 7177773 w 7637336"/>
                <a:gd name="connsiteY11" fmla="*/ 789661 h 2916615"/>
                <a:gd name="connsiteX12" fmla="*/ 7359780 w 7637336"/>
                <a:gd name="connsiteY12" fmla="*/ 939645 h 2916615"/>
                <a:gd name="connsiteX13" fmla="*/ 7417459 w 7637336"/>
                <a:gd name="connsiteY13" fmla="*/ 998613 h 2916615"/>
                <a:gd name="connsiteX14" fmla="*/ 7550759 w 7637336"/>
                <a:gd name="connsiteY14" fmla="*/ 1165262 h 2916615"/>
                <a:gd name="connsiteX15" fmla="*/ 7605875 w 7637336"/>
                <a:gd name="connsiteY15" fmla="*/ 1271661 h 2916615"/>
                <a:gd name="connsiteX16" fmla="*/ 7636638 w 7637336"/>
                <a:gd name="connsiteY16" fmla="*/ 1424210 h 2916615"/>
                <a:gd name="connsiteX17" fmla="*/ 7631509 w 7637336"/>
                <a:gd name="connsiteY17" fmla="*/ 1479332 h 2916615"/>
                <a:gd name="connsiteX18" fmla="*/ 7623821 w 7637336"/>
                <a:gd name="connsiteY18" fmla="*/ 1528045 h 2916615"/>
                <a:gd name="connsiteX19" fmla="*/ 7604595 w 7637336"/>
                <a:gd name="connsiteY19" fmla="*/ 1593423 h 2916615"/>
                <a:gd name="connsiteX20" fmla="*/ 7446939 w 7637336"/>
                <a:gd name="connsiteY20" fmla="*/ 1898519 h 2916615"/>
                <a:gd name="connsiteX21" fmla="*/ 7031652 w 7637336"/>
                <a:gd name="connsiteY21" fmla="*/ 2260020 h 2916615"/>
                <a:gd name="connsiteX22" fmla="*/ 6439486 w 7637336"/>
                <a:gd name="connsiteY22" fmla="*/ 2512558 h 2916615"/>
                <a:gd name="connsiteX23" fmla="*/ 6076752 w 7637336"/>
                <a:gd name="connsiteY23" fmla="*/ 2621521 h 2916615"/>
                <a:gd name="connsiteX24" fmla="*/ 5575591 w 7637336"/>
                <a:gd name="connsiteY24" fmla="*/ 2743303 h 2916615"/>
                <a:gd name="connsiteX25" fmla="*/ 5293608 w 7637336"/>
                <a:gd name="connsiteY25" fmla="*/ 2792015 h 2916615"/>
                <a:gd name="connsiteX26" fmla="*/ 4925746 w 7637336"/>
                <a:gd name="connsiteY26" fmla="*/ 2845856 h 2916615"/>
                <a:gd name="connsiteX27" fmla="*/ 4856531 w 7637336"/>
                <a:gd name="connsiteY27" fmla="*/ 2852266 h 2916615"/>
                <a:gd name="connsiteX28" fmla="*/ 4687342 w 7637336"/>
                <a:gd name="connsiteY28" fmla="*/ 2872776 h 2916615"/>
                <a:gd name="connsiteX29" fmla="*/ 4491234 w 7637336"/>
                <a:gd name="connsiteY29" fmla="*/ 2893286 h 2916615"/>
                <a:gd name="connsiteX30" fmla="*/ 4164389 w 7637336"/>
                <a:gd name="connsiteY30" fmla="*/ 2911234 h 2916615"/>
                <a:gd name="connsiteX31" fmla="*/ 3622212 w 7637336"/>
                <a:gd name="connsiteY31" fmla="*/ 2916361 h 2916615"/>
                <a:gd name="connsiteX32" fmla="*/ 3190262 w 7637336"/>
                <a:gd name="connsiteY32" fmla="*/ 2895850 h 2916615"/>
                <a:gd name="connsiteX33" fmla="*/ 3024919 w 7637336"/>
                <a:gd name="connsiteY33" fmla="*/ 2883031 h 2916615"/>
                <a:gd name="connsiteX34" fmla="*/ 2792921 w 7637336"/>
                <a:gd name="connsiteY34" fmla="*/ 2861238 h 2916615"/>
                <a:gd name="connsiteX35" fmla="*/ 2590407 w 7637336"/>
                <a:gd name="connsiteY35" fmla="*/ 2840728 h 2916615"/>
                <a:gd name="connsiteX36" fmla="*/ 2296887 w 7637336"/>
                <a:gd name="connsiteY36" fmla="*/ 2798425 h 2916615"/>
                <a:gd name="connsiteX37" fmla="*/ 1594490 w 7637336"/>
                <a:gd name="connsiteY37" fmla="*/ 2653568 h 2916615"/>
                <a:gd name="connsiteX38" fmla="*/ 1234320 w 7637336"/>
                <a:gd name="connsiteY38" fmla="*/ 2548451 h 2916615"/>
                <a:gd name="connsiteX39" fmla="*/ 861332 w 7637336"/>
                <a:gd name="connsiteY39" fmla="*/ 2381802 h 2916615"/>
                <a:gd name="connsiteX40" fmla="*/ 687015 w 7637336"/>
                <a:gd name="connsiteY40" fmla="*/ 2286940 h 2916615"/>
                <a:gd name="connsiteX41" fmla="*/ 419130 w 7637336"/>
                <a:gd name="connsiteY41" fmla="*/ 2120291 h 2916615"/>
                <a:gd name="connsiteX42" fmla="*/ 214051 w 7637336"/>
                <a:gd name="connsiteY42" fmla="*/ 1938258 h 2916615"/>
                <a:gd name="connsiteX43" fmla="*/ 97412 w 7637336"/>
                <a:gd name="connsiteY43" fmla="*/ 1786992 h 2916615"/>
                <a:gd name="connsiteX44" fmla="*/ 56396 w 7637336"/>
                <a:gd name="connsiteY44" fmla="*/ 1729306 h 2916615"/>
                <a:gd name="connsiteX45" fmla="*/ 11534 w 7637336"/>
                <a:gd name="connsiteY45" fmla="*/ 1610088 h 2916615"/>
                <a:gd name="connsiteX46" fmla="*/ 0 w 7637336"/>
                <a:gd name="connsiteY46" fmla="*/ 1497279 h 2916615"/>
                <a:gd name="connsiteX47" fmla="*/ 5126 w 7637336"/>
                <a:gd name="connsiteY47" fmla="*/ 1430619 h 2916615"/>
                <a:gd name="connsiteX48" fmla="*/ 12817 w 7637336"/>
                <a:gd name="connsiteY48" fmla="*/ 1383188 h 2916615"/>
                <a:gd name="connsiteX49" fmla="*/ 29479 w 7637336"/>
                <a:gd name="connsiteY49" fmla="*/ 1304991 h 2916615"/>
                <a:gd name="connsiteX50" fmla="*/ 60241 w 7637336"/>
                <a:gd name="connsiteY50" fmla="*/ 1225512 h 2916615"/>
                <a:gd name="connsiteX51" fmla="*/ 137146 w 7637336"/>
                <a:gd name="connsiteY51" fmla="*/ 1083220 h 2916615"/>
                <a:gd name="connsiteX52" fmla="*/ 208924 w 7637336"/>
                <a:gd name="connsiteY52" fmla="*/ 976820 h 2916615"/>
                <a:gd name="connsiteX53" fmla="*/ 297364 w 7637336"/>
                <a:gd name="connsiteY53" fmla="*/ 875549 h 2916615"/>
                <a:gd name="connsiteX54" fmla="*/ 447328 w 7637336"/>
                <a:gd name="connsiteY54" fmla="*/ 748639 h 2916615"/>
                <a:gd name="connsiteX55" fmla="*/ 781865 w 7637336"/>
                <a:gd name="connsiteY55" fmla="*/ 569171 h 2916615"/>
                <a:gd name="connsiteX56" fmla="*/ 1288154 w 7637336"/>
                <a:gd name="connsiteY56" fmla="*/ 374319 h 2916615"/>
                <a:gd name="connsiteX57" fmla="*/ 1503486 w 7637336"/>
                <a:gd name="connsiteY57" fmla="*/ 312787 h 2916615"/>
                <a:gd name="connsiteX58" fmla="*/ 1843149 w 7637336"/>
                <a:gd name="connsiteY58" fmla="*/ 226899 h 2916615"/>
                <a:gd name="connsiteX59" fmla="*/ 2385327 w 7637336"/>
                <a:gd name="connsiteY59" fmla="*/ 119218 h 2916615"/>
                <a:gd name="connsiteX60" fmla="*/ 2526319 w 7637336"/>
                <a:gd name="connsiteY60" fmla="*/ 97425 h 2916615"/>
                <a:gd name="connsiteX61" fmla="*/ 2612196 w 7637336"/>
                <a:gd name="connsiteY61" fmla="*/ 82042 h 2916615"/>
                <a:gd name="connsiteX62" fmla="*/ 2955704 w 7637336"/>
                <a:gd name="connsiteY62" fmla="*/ 41021 h 2916615"/>
                <a:gd name="connsiteX63" fmla="*/ 3282549 w 7637336"/>
                <a:gd name="connsiteY63" fmla="*/ 20510 h 2916615"/>
                <a:gd name="connsiteX64" fmla="*/ 3540180 w 7637336"/>
                <a:gd name="connsiteY64" fmla="*/ 10255 h 2916615"/>
                <a:gd name="connsiteX65" fmla="*/ 3814473 w 7637336"/>
                <a:gd name="connsiteY65" fmla="*/ 0 h 291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7637336" h="2916615">
                  <a:moveTo>
                    <a:pt x="3814473" y="0"/>
                  </a:moveTo>
                  <a:cubicBezTo>
                    <a:pt x="3927266" y="2563"/>
                    <a:pt x="4046469" y="2563"/>
                    <a:pt x="4165672" y="6410"/>
                  </a:cubicBezTo>
                  <a:cubicBezTo>
                    <a:pt x="4225913" y="7691"/>
                    <a:pt x="4284873" y="11537"/>
                    <a:pt x="4345116" y="15382"/>
                  </a:cubicBezTo>
                  <a:cubicBezTo>
                    <a:pt x="4442529" y="19229"/>
                    <a:pt x="4538659" y="26920"/>
                    <a:pt x="4636072" y="35894"/>
                  </a:cubicBezTo>
                  <a:cubicBezTo>
                    <a:pt x="4762965" y="47430"/>
                    <a:pt x="4887293" y="61532"/>
                    <a:pt x="5009059" y="82042"/>
                  </a:cubicBezTo>
                  <a:cubicBezTo>
                    <a:pt x="5128262" y="102553"/>
                    <a:pt x="5250028" y="121782"/>
                    <a:pt x="5365385" y="144856"/>
                  </a:cubicBezTo>
                  <a:cubicBezTo>
                    <a:pt x="5575591" y="185878"/>
                    <a:pt x="5774262" y="234591"/>
                    <a:pt x="5965241" y="285867"/>
                  </a:cubicBezTo>
                  <a:cubicBezTo>
                    <a:pt x="6034457" y="305096"/>
                    <a:pt x="6108796" y="323042"/>
                    <a:pt x="6178012" y="342271"/>
                  </a:cubicBezTo>
                  <a:cubicBezTo>
                    <a:pt x="6307466" y="376883"/>
                    <a:pt x="6426669" y="416623"/>
                    <a:pt x="6538180" y="458926"/>
                  </a:cubicBezTo>
                  <a:cubicBezTo>
                    <a:pt x="6624060" y="490974"/>
                    <a:pt x="6703527" y="525586"/>
                    <a:pt x="6779149" y="560197"/>
                  </a:cubicBezTo>
                  <a:cubicBezTo>
                    <a:pt x="6836827" y="587118"/>
                    <a:pt x="6889380" y="615320"/>
                    <a:pt x="6939367" y="644804"/>
                  </a:cubicBezTo>
                  <a:cubicBezTo>
                    <a:pt x="7022680" y="692235"/>
                    <a:pt x="7104714" y="738384"/>
                    <a:pt x="7177773" y="789661"/>
                  </a:cubicBezTo>
                  <a:cubicBezTo>
                    <a:pt x="7246986" y="838373"/>
                    <a:pt x="7313636" y="887086"/>
                    <a:pt x="7359780" y="939645"/>
                  </a:cubicBezTo>
                  <a:cubicBezTo>
                    <a:pt x="7379006" y="960155"/>
                    <a:pt x="7400795" y="978103"/>
                    <a:pt x="7417459" y="998613"/>
                  </a:cubicBezTo>
                  <a:cubicBezTo>
                    <a:pt x="7464883" y="1053735"/>
                    <a:pt x="7511027" y="1108858"/>
                    <a:pt x="7550759" y="1165262"/>
                  </a:cubicBezTo>
                  <a:cubicBezTo>
                    <a:pt x="7575114" y="1199874"/>
                    <a:pt x="7586648" y="1235768"/>
                    <a:pt x="7605875" y="1271661"/>
                  </a:cubicBezTo>
                  <a:cubicBezTo>
                    <a:pt x="7630230" y="1321656"/>
                    <a:pt x="7630230" y="1372933"/>
                    <a:pt x="7636638" y="1424210"/>
                  </a:cubicBezTo>
                  <a:cubicBezTo>
                    <a:pt x="7639201" y="1442157"/>
                    <a:pt x="7634072" y="1461386"/>
                    <a:pt x="7631509" y="1479332"/>
                  </a:cubicBezTo>
                  <a:cubicBezTo>
                    <a:pt x="7628947" y="1495997"/>
                    <a:pt x="7626384" y="1511380"/>
                    <a:pt x="7623821" y="1528045"/>
                  </a:cubicBezTo>
                  <a:cubicBezTo>
                    <a:pt x="7618692" y="1549837"/>
                    <a:pt x="7612283" y="1570348"/>
                    <a:pt x="7604595" y="1593423"/>
                  </a:cubicBezTo>
                  <a:cubicBezTo>
                    <a:pt x="7580240" y="1665210"/>
                    <a:pt x="7466166" y="1869035"/>
                    <a:pt x="7446939" y="1898519"/>
                  </a:cubicBezTo>
                  <a:cubicBezTo>
                    <a:pt x="7432839" y="1924157"/>
                    <a:pt x="7148292" y="2197206"/>
                    <a:pt x="7031652" y="2260020"/>
                  </a:cubicBezTo>
                  <a:cubicBezTo>
                    <a:pt x="6859899" y="2353600"/>
                    <a:pt x="6661229" y="2436924"/>
                    <a:pt x="6439486" y="2512558"/>
                  </a:cubicBezTo>
                  <a:cubicBezTo>
                    <a:pt x="6322850" y="2551015"/>
                    <a:pt x="6195955" y="2585626"/>
                    <a:pt x="6076752" y="2621521"/>
                  </a:cubicBezTo>
                  <a:cubicBezTo>
                    <a:pt x="5919100" y="2668951"/>
                    <a:pt x="5739655" y="2702281"/>
                    <a:pt x="5575591" y="2743303"/>
                  </a:cubicBezTo>
                  <a:cubicBezTo>
                    <a:pt x="5489714" y="2765095"/>
                    <a:pt x="5389738" y="2777914"/>
                    <a:pt x="5293608" y="2792015"/>
                  </a:cubicBezTo>
                  <a:cubicBezTo>
                    <a:pt x="5171842" y="2811244"/>
                    <a:pt x="5050076" y="2827909"/>
                    <a:pt x="4925746" y="2845856"/>
                  </a:cubicBezTo>
                  <a:cubicBezTo>
                    <a:pt x="4903957" y="2848419"/>
                    <a:pt x="4880885" y="2849702"/>
                    <a:pt x="4856531" y="2852266"/>
                  </a:cubicBezTo>
                  <a:cubicBezTo>
                    <a:pt x="4798853" y="2857393"/>
                    <a:pt x="4743739" y="2866366"/>
                    <a:pt x="4687342" y="2872776"/>
                  </a:cubicBezTo>
                  <a:cubicBezTo>
                    <a:pt x="4623254" y="2881750"/>
                    <a:pt x="4554040" y="2886877"/>
                    <a:pt x="4491234" y="2893286"/>
                  </a:cubicBezTo>
                  <a:cubicBezTo>
                    <a:pt x="4383569" y="2904824"/>
                    <a:pt x="4275902" y="2908670"/>
                    <a:pt x="4164389" y="2911234"/>
                  </a:cubicBezTo>
                  <a:cubicBezTo>
                    <a:pt x="3984944" y="2913797"/>
                    <a:pt x="3801656" y="2917643"/>
                    <a:pt x="3622212" y="2916361"/>
                  </a:cubicBezTo>
                  <a:cubicBezTo>
                    <a:pt x="3478655" y="2915079"/>
                    <a:pt x="3331254" y="2908670"/>
                    <a:pt x="3190262" y="2895850"/>
                  </a:cubicBezTo>
                  <a:cubicBezTo>
                    <a:pt x="3135148" y="2890723"/>
                    <a:pt x="3080033" y="2886877"/>
                    <a:pt x="3024919" y="2883031"/>
                  </a:cubicBezTo>
                  <a:cubicBezTo>
                    <a:pt x="2948014" y="2875340"/>
                    <a:pt x="2869826" y="2868930"/>
                    <a:pt x="2792921" y="2861238"/>
                  </a:cubicBezTo>
                  <a:cubicBezTo>
                    <a:pt x="2726271" y="2854829"/>
                    <a:pt x="2659621" y="2847138"/>
                    <a:pt x="2590407" y="2840728"/>
                  </a:cubicBezTo>
                  <a:cubicBezTo>
                    <a:pt x="2487867" y="2831754"/>
                    <a:pt x="2391736" y="2815090"/>
                    <a:pt x="2296887" y="2798425"/>
                  </a:cubicBezTo>
                  <a:cubicBezTo>
                    <a:pt x="2050792" y="2757403"/>
                    <a:pt x="1818795" y="2707408"/>
                    <a:pt x="1594490" y="2653568"/>
                  </a:cubicBezTo>
                  <a:cubicBezTo>
                    <a:pt x="1467598" y="2622802"/>
                    <a:pt x="1348395" y="2586909"/>
                    <a:pt x="1234320" y="2548451"/>
                  </a:cubicBezTo>
                  <a:cubicBezTo>
                    <a:pt x="1090765" y="2499738"/>
                    <a:pt x="968999" y="2443334"/>
                    <a:pt x="861332" y="2381802"/>
                  </a:cubicBezTo>
                  <a:cubicBezTo>
                    <a:pt x="803654" y="2351036"/>
                    <a:pt x="742129" y="2318988"/>
                    <a:pt x="687015" y="2286940"/>
                  </a:cubicBezTo>
                  <a:cubicBezTo>
                    <a:pt x="593447" y="2233099"/>
                    <a:pt x="496035" y="2179259"/>
                    <a:pt x="419130" y="2120291"/>
                  </a:cubicBezTo>
                  <a:cubicBezTo>
                    <a:pt x="342225" y="2061323"/>
                    <a:pt x="275575" y="1999791"/>
                    <a:pt x="214051" y="1938258"/>
                  </a:cubicBezTo>
                  <a:cubicBezTo>
                    <a:pt x="166627" y="1889545"/>
                    <a:pt x="133300" y="1838269"/>
                    <a:pt x="97412" y="1786992"/>
                  </a:cubicBezTo>
                  <a:cubicBezTo>
                    <a:pt x="83313" y="1767763"/>
                    <a:pt x="66650" y="1749817"/>
                    <a:pt x="56396" y="1729306"/>
                  </a:cubicBezTo>
                  <a:cubicBezTo>
                    <a:pt x="37169" y="1689567"/>
                    <a:pt x="15380" y="1651109"/>
                    <a:pt x="11534" y="1610088"/>
                  </a:cubicBezTo>
                  <a:cubicBezTo>
                    <a:pt x="8972" y="1572912"/>
                    <a:pt x="0" y="1534454"/>
                    <a:pt x="0" y="1497279"/>
                  </a:cubicBezTo>
                  <a:cubicBezTo>
                    <a:pt x="0" y="1475486"/>
                    <a:pt x="2563" y="1452412"/>
                    <a:pt x="5126" y="1430619"/>
                  </a:cubicBezTo>
                  <a:cubicBezTo>
                    <a:pt x="7690" y="1415236"/>
                    <a:pt x="10253" y="1399853"/>
                    <a:pt x="12817" y="1383188"/>
                  </a:cubicBezTo>
                  <a:cubicBezTo>
                    <a:pt x="17943" y="1357550"/>
                    <a:pt x="24352" y="1330630"/>
                    <a:pt x="29479" y="1304991"/>
                  </a:cubicBezTo>
                  <a:cubicBezTo>
                    <a:pt x="37169" y="1279353"/>
                    <a:pt x="46143" y="1251151"/>
                    <a:pt x="60241" y="1225512"/>
                  </a:cubicBezTo>
                  <a:cubicBezTo>
                    <a:pt x="84595" y="1176800"/>
                    <a:pt x="110230" y="1130650"/>
                    <a:pt x="137146" y="1083220"/>
                  </a:cubicBezTo>
                  <a:cubicBezTo>
                    <a:pt x="158935" y="1047326"/>
                    <a:pt x="182007" y="1012715"/>
                    <a:pt x="208924" y="976820"/>
                  </a:cubicBezTo>
                  <a:cubicBezTo>
                    <a:pt x="237123" y="942209"/>
                    <a:pt x="266602" y="908879"/>
                    <a:pt x="297364" y="875549"/>
                  </a:cubicBezTo>
                  <a:cubicBezTo>
                    <a:pt x="338379" y="831964"/>
                    <a:pt x="388368" y="790942"/>
                    <a:pt x="447328" y="748639"/>
                  </a:cubicBezTo>
                  <a:cubicBezTo>
                    <a:pt x="535769" y="683262"/>
                    <a:pt x="657534" y="625575"/>
                    <a:pt x="781865" y="569171"/>
                  </a:cubicBezTo>
                  <a:cubicBezTo>
                    <a:pt x="934391" y="498665"/>
                    <a:pt x="1108710" y="435852"/>
                    <a:pt x="1288154" y="374319"/>
                  </a:cubicBezTo>
                  <a:cubicBezTo>
                    <a:pt x="1354804" y="351245"/>
                    <a:pt x="1429146" y="332016"/>
                    <a:pt x="1503486" y="312787"/>
                  </a:cubicBezTo>
                  <a:cubicBezTo>
                    <a:pt x="1616280" y="283303"/>
                    <a:pt x="1727792" y="252537"/>
                    <a:pt x="1843149" y="226899"/>
                  </a:cubicBezTo>
                  <a:cubicBezTo>
                    <a:pt x="2020030" y="187160"/>
                    <a:pt x="2199474" y="151266"/>
                    <a:pt x="2385327" y="119218"/>
                  </a:cubicBezTo>
                  <a:cubicBezTo>
                    <a:pt x="2432751" y="110245"/>
                    <a:pt x="2478894" y="105117"/>
                    <a:pt x="2526319" y="97425"/>
                  </a:cubicBezTo>
                  <a:cubicBezTo>
                    <a:pt x="2554517" y="93580"/>
                    <a:pt x="2583998" y="87170"/>
                    <a:pt x="2612196" y="82042"/>
                  </a:cubicBezTo>
                  <a:cubicBezTo>
                    <a:pt x="2719863" y="60249"/>
                    <a:pt x="2836501" y="48713"/>
                    <a:pt x="2955704" y="41021"/>
                  </a:cubicBezTo>
                  <a:cubicBezTo>
                    <a:pt x="3063371" y="33330"/>
                    <a:pt x="3171036" y="26920"/>
                    <a:pt x="3282549" y="20510"/>
                  </a:cubicBezTo>
                  <a:cubicBezTo>
                    <a:pt x="3368425" y="15382"/>
                    <a:pt x="3454303" y="11537"/>
                    <a:pt x="3540180" y="10255"/>
                  </a:cubicBezTo>
                  <a:cubicBezTo>
                    <a:pt x="3635029" y="3846"/>
                    <a:pt x="3720905" y="1282"/>
                    <a:pt x="3814473" y="0"/>
                  </a:cubicBezTo>
                  <a:close/>
                </a:path>
              </a:pathLst>
            </a:custGeom>
            <a:noFill/>
            <a:ln w="27244" cap="flat">
              <a:solidFill>
                <a:srgbClr val="000000"/>
              </a:solid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CE913979-EE8A-682F-8DC6-5DF5C3ECB612}"/>
                </a:ext>
              </a:extLst>
            </p:cNvPr>
            <p:cNvSpPr/>
            <p:nvPr/>
          </p:nvSpPr>
          <p:spPr>
            <a:xfrm>
              <a:off x="3231365" y="3137105"/>
              <a:ext cx="5182436" cy="1597617"/>
            </a:xfrm>
            <a:custGeom>
              <a:avLst/>
              <a:gdLst>
                <a:gd name="connsiteX0" fmla="*/ 2587844 w 5182436"/>
                <a:gd name="connsiteY0" fmla="*/ 0 h 1597617"/>
                <a:gd name="connsiteX1" fmla="*/ 2826248 w 5182436"/>
                <a:gd name="connsiteY1" fmla="*/ 3846 h 1597617"/>
                <a:gd name="connsiteX2" fmla="*/ 2948014 w 5182436"/>
                <a:gd name="connsiteY2" fmla="*/ 8973 h 1597617"/>
                <a:gd name="connsiteX3" fmla="*/ 3145403 w 5182436"/>
                <a:gd name="connsiteY3" fmla="*/ 19229 h 1597617"/>
                <a:gd name="connsiteX4" fmla="*/ 3399189 w 5182436"/>
                <a:gd name="connsiteY4" fmla="*/ 44867 h 1597617"/>
                <a:gd name="connsiteX5" fmla="*/ 3641438 w 5182436"/>
                <a:gd name="connsiteY5" fmla="*/ 79478 h 1597617"/>
                <a:gd name="connsiteX6" fmla="*/ 4049033 w 5182436"/>
                <a:gd name="connsiteY6" fmla="*/ 156393 h 1597617"/>
                <a:gd name="connsiteX7" fmla="*/ 4193871 w 5182436"/>
                <a:gd name="connsiteY7" fmla="*/ 187160 h 1597617"/>
                <a:gd name="connsiteX8" fmla="*/ 4437403 w 5182436"/>
                <a:gd name="connsiteY8" fmla="*/ 251255 h 1597617"/>
                <a:gd name="connsiteX9" fmla="*/ 4600184 w 5182436"/>
                <a:gd name="connsiteY9" fmla="*/ 306378 h 1597617"/>
                <a:gd name="connsiteX10" fmla="*/ 4709132 w 5182436"/>
                <a:gd name="connsiteY10" fmla="*/ 352527 h 1597617"/>
                <a:gd name="connsiteX11" fmla="*/ 4870633 w 5182436"/>
                <a:gd name="connsiteY11" fmla="*/ 432005 h 1597617"/>
                <a:gd name="connsiteX12" fmla="*/ 4994962 w 5182436"/>
                <a:gd name="connsiteY12" fmla="*/ 514048 h 1597617"/>
                <a:gd name="connsiteX13" fmla="*/ 5034694 w 5182436"/>
                <a:gd name="connsiteY13" fmla="*/ 546096 h 1597617"/>
                <a:gd name="connsiteX14" fmla="*/ 5124416 w 5182436"/>
                <a:gd name="connsiteY14" fmla="*/ 637112 h 1597617"/>
                <a:gd name="connsiteX15" fmla="*/ 5161589 w 5182436"/>
                <a:gd name="connsiteY15" fmla="*/ 696081 h 1597617"/>
                <a:gd name="connsiteX16" fmla="*/ 5182095 w 5182436"/>
                <a:gd name="connsiteY16" fmla="*/ 779405 h 1597617"/>
                <a:gd name="connsiteX17" fmla="*/ 5178252 w 5182436"/>
                <a:gd name="connsiteY17" fmla="*/ 810171 h 1597617"/>
                <a:gd name="connsiteX18" fmla="*/ 5173123 w 5182436"/>
                <a:gd name="connsiteY18" fmla="*/ 837092 h 1597617"/>
                <a:gd name="connsiteX19" fmla="*/ 5160306 w 5182436"/>
                <a:gd name="connsiteY19" fmla="*/ 872985 h 1597617"/>
                <a:gd name="connsiteX20" fmla="*/ 5052640 w 5182436"/>
                <a:gd name="connsiteY20" fmla="*/ 1039634 h 1597617"/>
                <a:gd name="connsiteX21" fmla="*/ 4770657 w 5182436"/>
                <a:gd name="connsiteY21" fmla="*/ 1238332 h 1597617"/>
                <a:gd name="connsiteX22" fmla="*/ 4368187 w 5182436"/>
                <a:gd name="connsiteY22" fmla="*/ 1376779 h 1597617"/>
                <a:gd name="connsiteX23" fmla="*/ 4122092 w 5182436"/>
                <a:gd name="connsiteY23" fmla="*/ 1435747 h 1597617"/>
                <a:gd name="connsiteX24" fmla="*/ 3782430 w 5182436"/>
                <a:gd name="connsiteY24" fmla="*/ 1502406 h 1597617"/>
                <a:gd name="connsiteX25" fmla="*/ 3591451 w 5182436"/>
                <a:gd name="connsiteY25" fmla="*/ 1529327 h 1597617"/>
                <a:gd name="connsiteX26" fmla="*/ 3341511 w 5182436"/>
                <a:gd name="connsiteY26" fmla="*/ 1558811 h 1597617"/>
                <a:gd name="connsiteX27" fmla="*/ 3294085 w 5182436"/>
                <a:gd name="connsiteY27" fmla="*/ 1562657 h 1597617"/>
                <a:gd name="connsiteX28" fmla="*/ 3180009 w 5182436"/>
                <a:gd name="connsiteY28" fmla="*/ 1574194 h 1597617"/>
                <a:gd name="connsiteX29" fmla="*/ 3046709 w 5182436"/>
                <a:gd name="connsiteY29" fmla="*/ 1584449 h 1597617"/>
                <a:gd name="connsiteX30" fmla="*/ 2824967 w 5182436"/>
                <a:gd name="connsiteY30" fmla="*/ 1594704 h 1597617"/>
                <a:gd name="connsiteX31" fmla="*/ 2457106 w 5182436"/>
                <a:gd name="connsiteY31" fmla="*/ 1597268 h 1597617"/>
                <a:gd name="connsiteX32" fmla="*/ 2163587 w 5182436"/>
                <a:gd name="connsiteY32" fmla="*/ 1587013 h 1597617"/>
                <a:gd name="connsiteX33" fmla="*/ 2050792 w 5182436"/>
                <a:gd name="connsiteY33" fmla="*/ 1580604 h 1597617"/>
                <a:gd name="connsiteX34" fmla="*/ 1893139 w 5182436"/>
                <a:gd name="connsiteY34" fmla="*/ 1569066 h 1597617"/>
                <a:gd name="connsiteX35" fmla="*/ 1755991 w 5182436"/>
                <a:gd name="connsiteY35" fmla="*/ 1558811 h 1597617"/>
                <a:gd name="connsiteX36" fmla="*/ 1557320 w 5182436"/>
                <a:gd name="connsiteY36" fmla="*/ 1535737 h 1597617"/>
                <a:gd name="connsiteX37" fmla="*/ 1080512 w 5182436"/>
                <a:gd name="connsiteY37" fmla="*/ 1456258 h 1597617"/>
                <a:gd name="connsiteX38" fmla="*/ 836980 w 5182436"/>
                <a:gd name="connsiteY38" fmla="*/ 1398571 h 1597617"/>
                <a:gd name="connsiteX39" fmla="*/ 583194 w 5182436"/>
                <a:gd name="connsiteY39" fmla="*/ 1307555 h 1597617"/>
                <a:gd name="connsiteX40" fmla="*/ 465274 w 5182436"/>
                <a:gd name="connsiteY40" fmla="*/ 1254996 h 1597617"/>
                <a:gd name="connsiteX41" fmla="*/ 283265 w 5182436"/>
                <a:gd name="connsiteY41" fmla="*/ 1163981 h 1597617"/>
                <a:gd name="connsiteX42" fmla="*/ 144838 w 5182436"/>
                <a:gd name="connsiteY42" fmla="*/ 1063991 h 1597617"/>
                <a:gd name="connsiteX43" fmla="*/ 65369 w 5182436"/>
                <a:gd name="connsiteY43" fmla="*/ 980667 h 1597617"/>
                <a:gd name="connsiteX44" fmla="*/ 37171 w 5182436"/>
                <a:gd name="connsiteY44" fmla="*/ 948619 h 1597617"/>
                <a:gd name="connsiteX45" fmla="*/ 7690 w 5182436"/>
                <a:gd name="connsiteY45" fmla="*/ 883240 h 1597617"/>
                <a:gd name="connsiteX46" fmla="*/ 0 w 5182436"/>
                <a:gd name="connsiteY46" fmla="*/ 821709 h 1597617"/>
                <a:gd name="connsiteX47" fmla="*/ 3846 w 5182436"/>
                <a:gd name="connsiteY47" fmla="*/ 784533 h 1597617"/>
                <a:gd name="connsiteX48" fmla="*/ 8973 w 5182436"/>
                <a:gd name="connsiteY48" fmla="*/ 758894 h 1597617"/>
                <a:gd name="connsiteX49" fmla="*/ 20508 w 5182436"/>
                <a:gd name="connsiteY49" fmla="*/ 716591 h 1597617"/>
                <a:gd name="connsiteX50" fmla="*/ 41017 w 5182436"/>
                <a:gd name="connsiteY50" fmla="*/ 673006 h 1597617"/>
                <a:gd name="connsiteX51" fmla="*/ 93568 w 5182436"/>
                <a:gd name="connsiteY51" fmla="*/ 594809 h 1597617"/>
                <a:gd name="connsiteX52" fmla="*/ 142273 w 5182436"/>
                <a:gd name="connsiteY52" fmla="*/ 535841 h 1597617"/>
                <a:gd name="connsiteX53" fmla="*/ 202516 w 5182436"/>
                <a:gd name="connsiteY53" fmla="*/ 480719 h 1597617"/>
                <a:gd name="connsiteX54" fmla="*/ 303775 w 5182436"/>
                <a:gd name="connsiteY54" fmla="*/ 411495 h 1597617"/>
                <a:gd name="connsiteX55" fmla="*/ 530643 w 5182436"/>
                <a:gd name="connsiteY55" fmla="*/ 312787 h 1597617"/>
                <a:gd name="connsiteX56" fmla="*/ 874151 w 5182436"/>
                <a:gd name="connsiteY56" fmla="*/ 206388 h 1597617"/>
                <a:gd name="connsiteX57" fmla="*/ 1020269 w 5182436"/>
                <a:gd name="connsiteY57" fmla="*/ 173059 h 1597617"/>
                <a:gd name="connsiteX58" fmla="*/ 1250983 w 5182436"/>
                <a:gd name="connsiteY58" fmla="*/ 125628 h 1597617"/>
                <a:gd name="connsiteX59" fmla="*/ 1618845 w 5182436"/>
                <a:gd name="connsiteY59" fmla="*/ 66659 h 1597617"/>
                <a:gd name="connsiteX60" fmla="*/ 1714976 w 5182436"/>
                <a:gd name="connsiteY60" fmla="*/ 55122 h 1597617"/>
                <a:gd name="connsiteX61" fmla="*/ 1772654 w 5182436"/>
                <a:gd name="connsiteY61" fmla="*/ 46149 h 1597617"/>
                <a:gd name="connsiteX62" fmla="*/ 2005931 w 5182436"/>
                <a:gd name="connsiteY62" fmla="*/ 24356 h 1597617"/>
                <a:gd name="connsiteX63" fmla="*/ 2227674 w 5182436"/>
                <a:gd name="connsiteY63" fmla="*/ 12819 h 1597617"/>
                <a:gd name="connsiteX64" fmla="*/ 2401991 w 5182436"/>
                <a:gd name="connsiteY64" fmla="*/ 7691 h 1597617"/>
                <a:gd name="connsiteX65" fmla="*/ 2587844 w 5182436"/>
                <a:gd name="connsiteY65" fmla="*/ 0 h 159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182436" h="1597617">
                  <a:moveTo>
                    <a:pt x="2587844" y="0"/>
                  </a:moveTo>
                  <a:cubicBezTo>
                    <a:pt x="2664749" y="1282"/>
                    <a:pt x="2745499" y="1282"/>
                    <a:pt x="2826248" y="3846"/>
                  </a:cubicBezTo>
                  <a:cubicBezTo>
                    <a:pt x="2867265" y="3846"/>
                    <a:pt x="2906999" y="6410"/>
                    <a:pt x="2948014" y="8973"/>
                  </a:cubicBezTo>
                  <a:cubicBezTo>
                    <a:pt x="3013383" y="11537"/>
                    <a:pt x="3080034" y="15382"/>
                    <a:pt x="3145403" y="19229"/>
                  </a:cubicBezTo>
                  <a:cubicBezTo>
                    <a:pt x="3231279" y="25638"/>
                    <a:pt x="3315876" y="33330"/>
                    <a:pt x="3399189" y="44867"/>
                  </a:cubicBezTo>
                  <a:cubicBezTo>
                    <a:pt x="3479938" y="55122"/>
                    <a:pt x="3561970" y="66659"/>
                    <a:pt x="3641438" y="79478"/>
                  </a:cubicBezTo>
                  <a:cubicBezTo>
                    <a:pt x="3783713" y="101271"/>
                    <a:pt x="3919577" y="128192"/>
                    <a:pt x="4049033" y="156393"/>
                  </a:cubicBezTo>
                  <a:cubicBezTo>
                    <a:pt x="4096457" y="166649"/>
                    <a:pt x="4146446" y="176904"/>
                    <a:pt x="4193871" y="187160"/>
                  </a:cubicBezTo>
                  <a:cubicBezTo>
                    <a:pt x="4282310" y="206388"/>
                    <a:pt x="4363061" y="228181"/>
                    <a:pt x="4437403" y="251255"/>
                  </a:cubicBezTo>
                  <a:cubicBezTo>
                    <a:pt x="4495081" y="269203"/>
                    <a:pt x="4550197" y="288431"/>
                    <a:pt x="4600184" y="306378"/>
                  </a:cubicBezTo>
                  <a:cubicBezTo>
                    <a:pt x="4639919" y="321761"/>
                    <a:pt x="4675805" y="337144"/>
                    <a:pt x="4709132" y="352527"/>
                  </a:cubicBezTo>
                  <a:cubicBezTo>
                    <a:pt x="4765528" y="378166"/>
                    <a:pt x="4821926" y="403804"/>
                    <a:pt x="4870633" y="432005"/>
                  </a:cubicBezTo>
                  <a:cubicBezTo>
                    <a:pt x="4918057" y="458926"/>
                    <a:pt x="4962918" y="485846"/>
                    <a:pt x="4994962" y="514048"/>
                  </a:cubicBezTo>
                  <a:cubicBezTo>
                    <a:pt x="5007779" y="524304"/>
                    <a:pt x="5023160" y="535841"/>
                    <a:pt x="5034694" y="546096"/>
                  </a:cubicBezTo>
                  <a:cubicBezTo>
                    <a:pt x="5066738" y="576863"/>
                    <a:pt x="5098781" y="606347"/>
                    <a:pt x="5124416" y="637112"/>
                  </a:cubicBezTo>
                  <a:cubicBezTo>
                    <a:pt x="5141080" y="656341"/>
                    <a:pt x="5148771" y="675570"/>
                    <a:pt x="5161589" y="696081"/>
                  </a:cubicBezTo>
                  <a:cubicBezTo>
                    <a:pt x="5178252" y="723001"/>
                    <a:pt x="5178252" y="751203"/>
                    <a:pt x="5182095" y="779405"/>
                  </a:cubicBezTo>
                  <a:cubicBezTo>
                    <a:pt x="5183378" y="789661"/>
                    <a:pt x="5180815" y="799916"/>
                    <a:pt x="5178252" y="810171"/>
                  </a:cubicBezTo>
                  <a:cubicBezTo>
                    <a:pt x="5176969" y="819145"/>
                    <a:pt x="5174406" y="828118"/>
                    <a:pt x="5173123" y="837092"/>
                  </a:cubicBezTo>
                  <a:cubicBezTo>
                    <a:pt x="5169277" y="848629"/>
                    <a:pt x="5165435" y="860166"/>
                    <a:pt x="5160306" y="872985"/>
                  </a:cubicBezTo>
                  <a:cubicBezTo>
                    <a:pt x="5143642" y="912724"/>
                    <a:pt x="5066738" y="1022970"/>
                    <a:pt x="5052640" y="1039634"/>
                  </a:cubicBezTo>
                  <a:cubicBezTo>
                    <a:pt x="5043669" y="1053735"/>
                    <a:pt x="4850124" y="1203720"/>
                    <a:pt x="4770657" y="1238332"/>
                  </a:cubicBezTo>
                  <a:cubicBezTo>
                    <a:pt x="4654016" y="1289608"/>
                    <a:pt x="4519433" y="1334475"/>
                    <a:pt x="4368187" y="1376779"/>
                  </a:cubicBezTo>
                  <a:cubicBezTo>
                    <a:pt x="4288719" y="1398571"/>
                    <a:pt x="4202843" y="1416518"/>
                    <a:pt x="4122092" y="1435747"/>
                  </a:cubicBezTo>
                  <a:cubicBezTo>
                    <a:pt x="4014427" y="1461386"/>
                    <a:pt x="3892661" y="1479332"/>
                    <a:pt x="3782430" y="1502406"/>
                  </a:cubicBezTo>
                  <a:cubicBezTo>
                    <a:pt x="3724751" y="1513944"/>
                    <a:pt x="3656820" y="1521635"/>
                    <a:pt x="3591451" y="1529327"/>
                  </a:cubicBezTo>
                  <a:cubicBezTo>
                    <a:pt x="3509419" y="1539582"/>
                    <a:pt x="3426105" y="1548556"/>
                    <a:pt x="3341511" y="1558811"/>
                  </a:cubicBezTo>
                  <a:cubicBezTo>
                    <a:pt x="3326129" y="1560093"/>
                    <a:pt x="3312030" y="1561375"/>
                    <a:pt x="3294085" y="1562657"/>
                  </a:cubicBezTo>
                  <a:cubicBezTo>
                    <a:pt x="3254351" y="1565221"/>
                    <a:pt x="3217180" y="1570348"/>
                    <a:pt x="3180009" y="1574194"/>
                  </a:cubicBezTo>
                  <a:cubicBezTo>
                    <a:pt x="3136431" y="1579321"/>
                    <a:pt x="3090287" y="1581885"/>
                    <a:pt x="3046709" y="1584449"/>
                  </a:cubicBezTo>
                  <a:cubicBezTo>
                    <a:pt x="2973649" y="1590859"/>
                    <a:pt x="2900590" y="1593423"/>
                    <a:pt x="2824967" y="1594704"/>
                  </a:cubicBezTo>
                  <a:cubicBezTo>
                    <a:pt x="2703201" y="1595987"/>
                    <a:pt x="2578872" y="1598550"/>
                    <a:pt x="2457106" y="1597268"/>
                  </a:cubicBezTo>
                  <a:cubicBezTo>
                    <a:pt x="2359693" y="1597268"/>
                    <a:pt x="2259717" y="1593423"/>
                    <a:pt x="2163587" y="1587013"/>
                  </a:cubicBezTo>
                  <a:cubicBezTo>
                    <a:pt x="2126416" y="1584449"/>
                    <a:pt x="2087963" y="1581885"/>
                    <a:pt x="2050792" y="1580604"/>
                  </a:cubicBezTo>
                  <a:cubicBezTo>
                    <a:pt x="1998241" y="1576758"/>
                    <a:pt x="1945690" y="1572912"/>
                    <a:pt x="1893139" y="1569066"/>
                  </a:cubicBezTo>
                  <a:cubicBezTo>
                    <a:pt x="1848277" y="1565221"/>
                    <a:pt x="1803416" y="1561375"/>
                    <a:pt x="1755991" y="1558811"/>
                  </a:cubicBezTo>
                  <a:cubicBezTo>
                    <a:pt x="1686776" y="1553683"/>
                    <a:pt x="1621408" y="1544710"/>
                    <a:pt x="1557320" y="1535737"/>
                  </a:cubicBezTo>
                  <a:cubicBezTo>
                    <a:pt x="1390694" y="1513944"/>
                    <a:pt x="1233040" y="1485741"/>
                    <a:pt x="1080512" y="1456258"/>
                  </a:cubicBezTo>
                  <a:cubicBezTo>
                    <a:pt x="994634" y="1439593"/>
                    <a:pt x="913885" y="1419082"/>
                    <a:pt x="836980" y="1398571"/>
                  </a:cubicBezTo>
                  <a:cubicBezTo>
                    <a:pt x="739568" y="1371651"/>
                    <a:pt x="656254" y="1340885"/>
                    <a:pt x="583194" y="1307555"/>
                  </a:cubicBezTo>
                  <a:cubicBezTo>
                    <a:pt x="543460" y="1290890"/>
                    <a:pt x="502445" y="1272944"/>
                    <a:pt x="465274" y="1254996"/>
                  </a:cubicBezTo>
                  <a:cubicBezTo>
                    <a:pt x="401187" y="1225512"/>
                    <a:pt x="335818" y="1196029"/>
                    <a:pt x="283265" y="1163981"/>
                  </a:cubicBezTo>
                  <a:cubicBezTo>
                    <a:pt x="230714" y="1131933"/>
                    <a:pt x="185853" y="1098602"/>
                    <a:pt x="144838" y="1063991"/>
                  </a:cubicBezTo>
                  <a:cubicBezTo>
                    <a:pt x="112794" y="1037070"/>
                    <a:pt x="91004" y="1008868"/>
                    <a:pt x="65369" y="980667"/>
                  </a:cubicBezTo>
                  <a:cubicBezTo>
                    <a:pt x="56397" y="970411"/>
                    <a:pt x="44861" y="960155"/>
                    <a:pt x="37171" y="948619"/>
                  </a:cubicBezTo>
                  <a:cubicBezTo>
                    <a:pt x="24353" y="926826"/>
                    <a:pt x="8973" y="906315"/>
                    <a:pt x="7690" y="883240"/>
                  </a:cubicBezTo>
                  <a:cubicBezTo>
                    <a:pt x="6409" y="862730"/>
                    <a:pt x="0" y="842219"/>
                    <a:pt x="0" y="821709"/>
                  </a:cubicBezTo>
                  <a:cubicBezTo>
                    <a:pt x="0" y="810171"/>
                    <a:pt x="1281" y="797352"/>
                    <a:pt x="3846" y="784533"/>
                  </a:cubicBezTo>
                  <a:cubicBezTo>
                    <a:pt x="5127" y="775560"/>
                    <a:pt x="7690" y="767868"/>
                    <a:pt x="8973" y="758894"/>
                  </a:cubicBezTo>
                  <a:cubicBezTo>
                    <a:pt x="12817" y="744794"/>
                    <a:pt x="16663" y="730693"/>
                    <a:pt x="20508" y="716591"/>
                  </a:cubicBezTo>
                  <a:cubicBezTo>
                    <a:pt x="25635" y="702490"/>
                    <a:pt x="32044" y="687107"/>
                    <a:pt x="41017" y="673006"/>
                  </a:cubicBezTo>
                  <a:cubicBezTo>
                    <a:pt x="57679" y="646086"/>
                    <a:pt x="74342" y="620447"/>
                    <a:pt x="93568" y="594809"/>
                  </a:cubicBezTo>
                  <a:cubicBezTo>
                    <a:pt x="108948" y="575580"/>
                    <a:pt x="123047" y="556352"/>
                    <a:pt x="142273" y="535841"/>
                  </a:cubicBezTo>
                  <a:cubicBezTo>
                    <a:pt x="161500" y="516612"/>
                    <a:pt x="182009" y="498665"/>
                    <a:pt x="202516" y="480719"/>
                  </a:cubicBezTo>
                  <a:cubicBezTo>
                    <a:pt x="230714" y="456362"/>
                    <a:pt x="264039" y="434569"/>
                    <a:pt x="303775" y="411495"/>
                  </a:cubicBezTo>
                  <a:cubicBezTo>
                    <a:pt x="364016" y="375602"/>
                    <a:pt x="446048" y="343554"/>
                    <a:pt x="530643" y="312787"/>
                  </a:cubicBezTo>
                  <a:cubicBezTo>
                    <a:pt x="634464" y="274330"/>
                    <a:pt x="752385" y="239718"/>
                    <a:pt x="874151" y="206388"/>
                  </a:cubicBezTo>
                  <a:cubicBezTo>
                    <a:pt x="919012" y="193569"/>
                    <a:pt x="970282" y="183314"/>
                    <a:pt x="1020269" y="173059"/>
                  </a:cubicBezTo>
                  <a:cubicBezTo>
                    <a:pt x="1097174" y="156393"/>
                    <a:pt x="1172797" y="141011"/>
                    <a:pt x="1250983" y="125628"/>
                  </a:cubicBezTo>
                  <a:cubicBezTo>
                    <a:pt x="1371467" y="103835"/>
                    <a:pt x="1493233" y="84606"/>
                    <a:pt x="1618845" y="66659"/>
                  </a:cubicBezTo>
                  <a:cubicBezTo>
                    <a:pt x="1650888" y="61532"/>
                    <a:pt x="1682932" y="58968"/>
                    <a:pt x="1714976" y="55122"/>
                  </a:cubicBezTo>
                  <a:cubicBezTo>
                    <a:pt x="1734202" y="52558"/>
                    <a:pt x="1754709" y="49994"/>
                    <a:pt x="1772654" y="46149"/>
                  </a:cubicBezTo>
                  <a:cubicBezTo>
                    <a:pt x="1845713" y="34611"/>
                    <a:pt x="1925182" y="28202"/>
                    <a:pt x="2005931" y="24356"/>
                  </a:cubicBezTo>
                  <a:cubicBezTo>
                    <a:pt x="2078992" y="20510"/>
                    <a:pt x="2152050" y="16665"/>
                    <a:pt x="2227674" y="12819"/>
                  </a:cubicBezTo>
                  <a:cubicBezTo>
                    <a:pt x="2285352" y="10255"/>
                    <a:pt x="2344312" y="7691"/>
                    <a:pt x="2401991" y="7691"/>
                  </a:cubicBezTo>
                  <a:cubicBezTo>
                    <a:pt x="2466078" y="1282"/>
                    <a:pt x="2525038" y="0"/>
                    <a:pt x="2587844" y="0"/>
                  </a:cubicBezTo>
                  <a:close/>
                </a:path>
              </a:pathLst>
            </a:custGeom>
            <a:noFill/>
            <a:ln w="27244" cap="flat">
              <a:solidFill>
                <a:srgbClr val="000000"/>
              </a:solid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C4F3882-C0AB-0A55-176D-3178B33B23D6}"/>
                </a:ext>
              </a:extLst>
            </p:cNvPr>
            <p:cNvSpPr/>
            <p:nvPr/>
          </p:nvSpPr>
          <p:spPr>
            <a:xfrm>
              <a:off x="4868154" y="3640898"/>
              <a:ext cx="1911440" cy="587117"/>
            </a:xfrm>
            <a:custGeom>
              <a:avLst/>
              <a:gdLst>
                <a:gd name="connsiteX0" fmla="*/ 953617 w 1911440"/>
                <a:gd name="connsiteY0" fmla="*/ 0 h 587117"/>
                <a:gd name="connsiteX1" fmla="*/ 1042058 w 1911440"/>
                <a:gd name="connsiteY1" fmla="*/ 1282 h 587117"/>
                <a:gd name="connsiteX2" fmla="*/ 1086919 w 1911440"/>
                <a:gd name="connsiteY2" fmla="*/ 2564 h 587117"/>
                <a:gd name="connsiteX3" fmla="*/ 1159979 w 1911440"/>
                <a:gd name="connsiteY3" fmla="*/ 6410 h 587117"/>
                <a:gd name="connsiteX4" fmla="*/ 1253546 w 1911440"/>
                <a:gd name="connsiteY4" fmla="*/ 15383 h 587117"/>
                <a:gd name="connsiteX5" fmla="*/ 1343268 w 1911440"/>
                <a:gd name="connsiteY5" fmla="*/ 28202 h 587117"/>
                <a:gd name="connsiteX6" fmla="*/ 1493233 w 1911440"/>
                <a:gd name="connsiteY6" fmla="*/ 56404 h 587117"/>
                <a:gd name="connsiteX7" fmla="*/ 1547066 w 1911440"/>
                <a:gd name="connsiteY7" fmla="*/ 67941 h 587117"/>
                <a:gd name="connsiteX8" fmla="*/ 1636788 w 1911440"/>
                <a:gd name="connsiteY8" fmla="*/ 91016 h 587117"/>
                <a:gd name="connsiteX9" fmla="*/ 1697029 w 1911440"/>
                <a:gd name="connsiteY9" fmla="*/ 111527 h 587117"/>
                <a:gd name="connsiteX10" fmla="*/ 1736765 w 1911440"/>
                <a:gd name="connsiteY10" fmla="*/ 128192 h 587117"/>
                <a:gd name="connsiteX11" fmla="*/ 1795725 w 1911440"/>
                <a:gd name="connsiteY11" fmla="*/ 157676 h 587117"/>
                <a:gd name="connsiteX12" fmla="*/ 1841867 w 1911440"/>
                <a:gd name="connsiteY12" fmla="*/ 188442 h 587117"/>
                <a:gd name="connsiteX13" fmla="*/ 1855966 w 1911440"/>
                <a:gd name="connsiteY13" fmla="*/ 199979 h 587117"/>
                <a:gd name="connsiteX14" fmla="*/ 1889291 w 1911440"/>
                <a:gd name="connsiteY14" fmla="*/ 233309 h 587117"/>
                <a:gd name="connsiteX15" fmla="*/ 1903392 w 1911440"/>
                <a:gd name="connsiteY15" fmla="*/ 255101 h 587117"/>
                <a:gd name="connsiteX16" fmla="*/ 1911082 w 1911440"/>
                <a:gd name="connsiteY16" fmla="*/ 285867 h 587117"/>
                <a:gd name="connsiteX17" fmla="*/ 1909800 w 1911440"/>
                <a:gd name="connsiteY17" fmla="*/ 297405 h 587117"/>
                <a:gd name="connsiteX18" fmla="*/ 1907236 w 1911440"/>
                <a:gd name="connsiteY18" fmla="*/ 307660 h 587117"/>
                <a:gd name="connsiteX19" fmla="*/ 1902109 w 1911440"/>
                <a:gd name="connsiteY19" fmla="*/ 320479 h 587117"/>
                <a:gd name="connsiteX20" fmla="*/ 1862375 w 1911440"/>
                <a:gd name="connsiteY20" fmla="*/ 382011 h 587117"/>
                <a:gd name="connsiteX21" fmla="*/ 1758554 w 1911440"/>
                <a:gd name="connsiteY21" fmla="*/ 455081 h 587117"/>
                <a:gd name="connsiteX22" fmla="*/ 1609872 w 1911440"/>
                <a:gd name="connsiteY22" fmla="*/ 506357 h 587117"/>
                <a:gd name="connsiteX23" fmla="*/ 1518868 w 1911440"/>
                <a:gd name="connsiteY23" fmla="*/ 528150 h 587117"/>
                <a:gd name="connsiteX24" fmla="*/ 1393256 w 1911440"/>
                <a:gd name="connsiteY24" fmla="*/ 552506 h 587117"/>
                <a:gd name="connsiteX25" fmla="*/ 1322760 w 1911440"/>
                <a:gd name="connsiteY25" fmla="*/ 562761 h 587117"/>
                <a:gd name="connsiteX26" fmla="*/ 1230475 w 1911440"/>
                <a:gd name="connsiteY26" fmla="*/ 573017 h 587117"/>
                <a:gd name="connsiteX27" fmla="*/ 1212531 w 1911440"/>
                <a:gd name="connsiteY27" fmla="*/ 574299 h 587117"/>
                <a:gd name="connsiteX28" fmla="*/ 1170232 w 1911440"/>
                <a:gd name="connsiteY28" fmla="*/ 578144 h 587117"/>
                <a:gd name="connsiteX29" fmla="*/ 1121527 w 1911440"/>
                <a:gd name="connsiteY29" fmla="*/ 581990 h 587117"/>
                <a:gd name="connsiteX30" fmla="*/ 1039495 w 1911440"/>
                <a:gd name="connsiteY30" fmla="*/ 585836 h 587117"/>
                <a:gd name="connsiteX31" fmla="*/ 903630 w 1911440"/>
                <a:gd name="connsiteY31" fmla="*/ 587118 h 587117"/>
                <a:gd name="connsiteX32" fmla="*/ 795963 w 1911440"/>
                <a:gd name="connsiteY32" fmla="*/ 583272 h 587117"/>
                <a:gd name="connsiteX33" fmla="*/ 754947 w 1911440"/>
                <a:gd name="connsiteY33" fmla="*/ 580708 h 587117"/>
                <a:gd name="connsiteX34" fmla="*/ 697268 w 1911440"/>
                <a:gd name="connsiteY34" fmla="*/ 576863 h 587117"/>
                <a:gd name="connsiteX35" fmla="*/ 647281 w 1911440"/>
                <a:gd name="connsiteY35" fmla="*/ 573017 h 587117"/>
                <a:gd name="connsiteX36" fmla="*/ 574221 w 1911440"/>
                <a:gd name="connsiteY36" fmla="*/ 564044 h 587117"/>
                <a:gd name="connsiteX37" fmla="*/ 398622 w 1911440"/>
                <a:gd name="connsiteY37" fmla="*/ 534560 h 587117"/>
                <a:gd name="connsiteX38" fmla="*/ 308900 w 1911440"/>
                <a:gd name="connsiteY38" fmla="*/ 512767 h 587117"/>
                <a:gd name="connsiteX39" fmla="*/ 215332 w 1911440"/>
                <a:gd name="connsiteY39" fmla="*/ 479437 h 587117"/>
                <a:gd name="connsiteX40" fmla="*/ 171753 w 1911440"/>
                <a:gd name="connsiteY40" fmla="*/ 460208 h 587117"/>
                <a:gd name="connsiteX41" fmla="*/ 105102 w 1911440"/>
                <a:gd name="connsiteY41" fmla="*/ 426878 h 587117"/>
                <a:gd name="connsiteX42" fmla="*/ 53833 w 1911440"/>
                <a:gd name="connsiteY42" fmla="*/ 389702 h 587117"/>
                <a:gd name="connsiteX43" fmla="*/ 24352 w 1911440"/>
                <a:gd name="connsiteY43" fmla="*/ 358937 h 587117"/>
                <a:gd name="connsiteX44" fmla="*/ 14099 w 1911440"/>
                <a:gd name="connsiteY44" fmla="*/ 347399 h 587117"/>
                <a:gd name="connsiteX45" fmla="*/ 2563 w 1911440"/>
                <a:gd name="connsiteY45" fmla="*/ 323043 h 587117"/>
                <a:gd name="connsiteX46" fmla="*/ 0 w 1911440"/>
                <a:gd name="connsiteY46" fmla="*/ 299968 h 587117"/>
                <a:gd name="connsiteX47" fmla="*/ 1281 w 1911440"/>
                <a:gd name="connsiteY47" fmla="*/ 285867 h 587117"/>
                <a:gd name="connsiteX48" fmla="*/ 3844 w 1911440"/>
                <a:gd name="connsiteY48" fmla="*/ 276894 h 587117"/>
                <a:gd name="connsiteX49" fmla="*/ 7690 w 1911440"/>
                <a:gd name="connsiteY49" fmla="*/ 261511 h 587117"/>
                <a:gd name="connsiteX50" fmla="*/ 15380 w 1911440"/>
                <a:gd name="connsiteY50" fmla="*/ 244846 h 587117"/>
                <a:gd name="connsiteX51" fmla="*/ 34606 w 1911440"/>
                <a:gd name="connsiteY51" fmla="*/ 216644 h 587117"/>
                <a:gd name="connsiteX52" fmla="*/ 52551 w 1911440"/>
                <a:gd name="connsiteY52" fmla="*/ 194852 h 587117"/>
                <a:gd name="connsiteX53" fmla="*/ 74340 w 1911440"/>
                <a:gd name="connsiteY53" fmla="*/ 174340 h 587117"/>
                <a:gd name="connsiteX54" fmla="*/ 111511 w 1911440"/>
                <a:gd name="connsiteY54" fmla="*/ 148702 h 587117"/>
                <a:gd name="connsiteX55" fmla="*/ 194825 w 1911440"/>
                <a:gd name="connsiteY55" fmla="*/ 112809 h 587117"/>
                <a:gd name="connsiteX56" fmla="*/ 321718 w 1911440"/>
                <a:gd name="connsiteY56" fmla="*/ 73069 h 587117"/>
                <a:gd name="connsiteX57" fmla="*/ 375550 w 1911440"/>
                <a:gd name="connsiteY57" fmla="*/ 60250 h 587117"/>
                <a:gd name="connsiteX58" fmla="*/ 460145 w 1911440"/>
                <a:gd name="connsiteY58" fmla="*/ 42303 h 587117"/>
                <a:gd name="connsiteX59" fmla="*/ 596012 w 1911440"/>
                <a:gd name="connsiteY59" fmla="*/ 20510 h 587117"/>
                <a:gd name="connsiteX60" fmla="*/ 631899 w 1911440"/>
                <a:gd name="connsiteY60" fmla="*/ 16665 h 587117"/>
                <a:gd name="connsiteX61" fmla="*/ 653690 w 1911440"/>
                <a:gd name="connsiteY61" fmla="*/ 14101 h 587117"/>
                <a:gd name="connsiteX62" fmla="*/ 739566 w 1911440"/>
                <a:gd name="connsiteY62" fmla="*/ 6410 h 587117"/>
                <a:gd name="connsiteX63" fmla="*/ 821598 w 1911440"/>
                <a:gd name="connsiteY63" fmla="*/ 2564 h 587117"/>
                <a:gd name="connsiteX64" fmla="*/ 885686 w 1911440"/>
                <a:gd name="connsiteY64" fmla="*/ 0 h 587117"/>
                <a:gd name="connsiteX65" fmla="*/ 953617 w 1911440"/>
                <a:gd name="connsiteY65" fmla="*/ 0 h 587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911440" h="587117">
                  <a:moveTo>
                    <a:pt x="953617" y="0"/>
                  </a:moveTo>
                  <a:cubicBezTo>
                    <a:pt x="981816" y="0"/>
                    <a:pt x="1011296" y="0"/>
                    <a:pt x="1042058" y="1282"/>
                  </a:cubicBezTo>
                  <a:cubicBezTo>
                    <a:pt x="1057440" y="1282"/>
                    <a:pt x="1071539" y="2564"/>
                    <a:pt x="1086919" y="2564"/>
                  </a:cubicBezTo>
                  <a:cubicBezTo>
                    <a:pt x="1111272" y="3846"/>
                    <a:pt x="1135626" y="5127"/>
                    <a:pt x="1159979" y="6410"/>
                  </a:cubicBezTo>
                  <a:cubicBezTo>
                    <a:pt x="1192023" y="8974"/>
                    <a:pt x="1222784" y="11537"/>
                    <a:pt x="1253546" y="15383"/>
                  </a:cubicBezTo>
                  <a:cubicBezTo>
                    <a:pt x="1283027" y="19229"/>
                    <a:pt x="1313789" y="23074"/>
                    <a:pt x="1343268" y="28202"/>
                  </a:cubicBezTo>
                  <a:cubicBezTo>
                    <a:pt x="1395819" y="35894"/>
                    <a:pt x="1445808" y="46149"/>
                    <a:pt x="1493233" y="56404"/>
                  </a:cubicBezTo>
                  <a:cubicBezTo>
                    <a:pt x="1511176" y="60250"/>
                    <a:pt x="1529121" y="64096"/>
                    <a:pt x="1547066" y="67941"/>
                  </a:cubicBezTo>
                  <a:cubicBezTo>
                    <a:pt x="1579109" y="74351"/>
                    <a:pt x="1609872" y="83325"/>
                    <a:pt x="1636788" y="91016"/>
                  </a:cubicBezTo>
                  <a:cubicBezTo>
                    <a:pt x="1658577" y="97425"/>
                    <a:pt x="1677803" y="105117"/>
                    <a:pt x="1697029" y="111527"/>
                  </a:cubicBezTo>
                  <a:cubicBezTo>
                    <a:pt x="1711130" y="116654"/>
                    <a:pt x="1725229" y="123064"/>
                    <a:pt x="1736765" y="128192"/>
                  </a:cubicBezTo>
                  <a:cubicBezTo>
                    <a:pt x="1757272" y="137165"/>
                    <a:pt x="1777780" y="147420"/>
                    <a:pt x="1795725" y="157676"/>
                  </a:cubicBezTo>
                  <a:cubicBezTo>
                    <a:pt x="1813669" y="167931"/>
                    <a:pt x="1829050" y="176904"/>
                    <a:pt x="1841867" y="188442"/>
                  </a:cubicBezTo>
                  <a:cubicBezTo>
                    <a:pt x="1846994" y="192288"/>
                    <a:pt x="1852122" y="196133"/>
                    <a:pt x="1855966" y="199979"/>
                  </a:cubicBezTo>
                  <a:cubicBezTo>
                    <a:pt x="1867502" y="211516"/>
                    <a:pt x="1879038" y="221772"/>
                    <a:pt x="1889291" y="233309"/>
                  </a:cubicBezTo>
                  <a:cubicBezTo>
                    <a:pt x="1895700" y="239719"/>
                    <a:pt x="1898264" y="247410"/>
                    <a:pt x="1903392" y="255101"/>
                  </a:cubicBezTo>
                  <a:cubicBezTo>
                    <a:pt x="1909800" y="265357"/>
                    <a:pt x="1909800" y="275612"/>
                    <a:pt x="1911082" y="285867"/>
                  </a:cubicBezTo>
                  <a:cubicBezTo>
                    <a:pt x="1912363" y="289713"/>
                    <a:pt x="1909800" y="293559"/>
                    <a:pt x="1909800" y="297405"/>
                  </a:cubicBezTo>
                  <a:cubicBezTo>
                    <a:pt x="1908517" y="301251"/>
                    <a:pt x="1908517" y="303815"/>
                    <a:pt x="1907236" y="307660"/>
                  </a:cubicBezTo>
                  <a:cubicBezTo>
                    <a:pt x="1905954" y="311506"/>
                    <a:pt x="1904673" y="316634"/>
                    <a:pt x="1902109" y="320479"/>
                  </a:cubicBezTo>
                  <a:cubicBezTo>
                    <a:pt x="1895700" y="334580"/>
                    <a:pt x="1867502" y="375602"/>
                    <a:pt x="1862375" y="382011"/>
                  </a:cubicBezTo>
                  <a:cubicBezTo>
                    <a:pt x="1858530" y="387139"/>
                    <a:pt x="1788034" y="442261"/>
                    <a:pt x="1758554" y="455081"/>
                  </a:cubicBezTo>
                  <a:cubicBezTo>
                    <a:pt x="1714974" y="474309"/>
                    <a:pt x="1666269" y="490974"/>
                    <a:pt x="1609872" y="506357"/>
                  </a:cubicBezTo>
                  <a:cubicBezTo>
                    <a:pt x="1580391" y="514048"/>
                    <a:pt x="1548347" y="521740"/>
                    <a:pt x="1518868" y="528150"/>
                  </a:cubicBezTo>
                  <a:cubicBezTo>
                    <a:pt x="1479133" y="537123"/>
                    <a:pt x="1434272" y="544815"/>
                    <a:pt x="1393256" y="552506"/>
                  </a:cubicBezTo>
                  <a:cubicBezTo>
                    <a:pt x="1371467" y="556352"/>
                    <a:pt x="1347114" y="558916"/>
                    <a:pt x="1322760" y="562761"/>
                  </a:cubicBezTo>
                  <a:cubicBezTo>
                    <a:pt x="1291998" y="566608"/>
                    <a:pt x="1261236" y="570453"/>
                    <a:pt x="1230475" y="573017"/>
                  </a:cubicBezTo>
                  <a:cubicBezTo>
                    <a:pt x="1225348" y="573017"/>
                    <a:pt x="1218939" y="574299"/>
                    <a:pt x="1212531" y="574299"/>
                  </a:cubicBezTo>
                  <a:cubicBezTo>
                    <a:pt x="1198432" y="575580"/>
                    <a:pt x="1184331" y="576863"/>
                    <a:pt x="1170232" y="578144"/>
                  </a:cubicBezTo>
                  <a:cubicBezTo>
                    <a:pt x="1154852" y="579427"/>
                    <a:pt x="1136907" y="580708"/>
                    <a:pt x="1121527" y="581990"/>
                  </a:cubicBezTo>
                  <a:cubicBezTo>
                    <a:pt x="1094609" y="584554"/>
                    <a:pt x="1067693" y="584554"/>
                    <a:pt x="1039495" y="585836"/>
                  </a:cubicBezTo>
                  <a:cubicBezTo>
                    <a:pt x="994634" y="585836"/>
                    <a:pt x="948491" y="587118"/>
                    <a:pt x="903630" y="587118"/>
                  </a:cubicBezTo>
                  <a:cubicBezTo>
                    <a:pt x="867741" y="587118"/>
                    <a:pt x="830570" y="585836"/>
                    <a:pt x="795963" y="583272"/>
                  </a:cubicBezTo>
                  <a:cubicBezTo>
                    <a:pt x="781865" y="581990"/>
                    <a:pt x="767764" y="581990"/>
                    <a:pt x="754947" y="580708"/>
                  </a:cubicBezTo>
                  <a:cubicBezTo>
                    <a:pt x="735720" y="579427"/>
                    <a:pt x="716494" y="578144"/>
                    <a:pt x="697268" y="576863"/>
                  </a:cubicBezTo>
                  <a:cubicBezTo>
                    <a:pt x="680606" y="575580"/>
                    <a:pt x="663943" y="574299"/>
                    <a:pt x="647281" y="573017"/>
                  </a:cubicBezTo>
                  <a:cubicBezTo>
                    <a:pt x="621646" y="571735"/>
                    <a:pt x="597293" y="567889"/>
                    <a:pt x="574221" y="564044"/>
                  </a:cubicBezTo>
                  <a:cubicBezTo>
                    <a:pt x="512698" y="556352"/>
                    <a:pt x="455020" y="546096"/>
                    <a:pt x="398622" y="534560"/>
                  </a:cubicBezTo>
                  <a:cubicBezTo>
                    <a:pt x="366579" y="528150"/>
                    <a:pt x="337098" y="520458"/>
                    <a:pt x="308900" y="512767"/>
                  </a:cubicBezTo>
                  <a:cubicBezTo>
                    <a:pt x="273011" y="502512"/>
                    <a:pt x="242249" y="490974"/>
                    <a:pt x="215332" y="479437"/>
                  </a:cubicBezTo>
                  <a:cubicBezTo>
                    <a:pt x="201233" y="473027"/>
                    <a:pt x="185853" y="466617"/>
                    <a:pt x="171753" y="460208"/>
                  </a:cubicBezTo>
                  <a:cubicBezTo>
                    <a:pt x="148682" y="448671"/>
                    <a:pt x="124329" y="438416"/>
                    <a:pt x="105102" y="426878"/>
                  </a:cubicBezTo>
                  <a:cubicBezTo>
                    <a:pt x="85876" y="415341"/>
                    <a:pt x="69213" y="402522"/>
                    <a:pt x="53833" y="389702"/>
                  </a:cubicBezTo>
                  <a:cubicBezTo>
                    <a:pt x="42297" y="379447"/>
                    <a:pt x="33325" y="369192"/>
                    <a:pt x="24352" y="358937"/>
                  </a:cubicBezTo>
                  <a:cubicBezTo>
                    <a:pt x="20508" y="355091"/>
                    <a:pt x="16662" y="351245"/>
                    <a:pt x="14099" y="347399"/>
                  </a:cubicBezTo>
                  <a:cubicBezTo>
                    <a:pt x="8972" y="339708"/>
                    <a:pt x="3844" y="332016"/>
                    <a:pt x="2563" y="323043"/>
                  </a:cubicBezTo>
                  <a:cubicBezTo>
                    <a:pt x="1281" y="315351"/>
                    <a:pt x="0" y="307660"/>
                    <a:pt x="0" y="299968"/>
                  </a:cubicBezTo>
                  <a:cubicBezTo>
                    <a:pt x="0" y="296123"/>
                    <a:pt x="1281" y="290995"/>
                    <a:pt x="1281" y="285867"/>
                  </a:cubicBezTo>
                  <a:cubicBezTo>
                    <a:pt x="2563" y="283303"/>
                    <a:pt x="2563" y="279458"/>
                    <a:pt x="3844" y="276894"/>
                  </a:cubicBezTo>
                  <a:cubicBezTo>
                    <a:pt x="5126" y="271767"/>
                    <a:pt x="6409" y="266639"/>
                    <a:pt x="7690" y="261511"/>
                  </a:cubicBezTo>
                  <a:cubicBezTo>
                    <a:pt x="10253" y="256383"/>
                    <a:pt x="11534" y="251255"/>
                    <a:pt x="15380" y="244846"/>
                  </a:cubicBezTo>
                  <a:cubicBezTo>
                    <a:pt x="21789" y="234591"/>
                    <a:pt x="28198" y="225617"/>
                    <a:pt x="34606" y="216644"/>
                  </a:cubicBezTo>
                  <a:cubicBezTo>
                    <a:pt x="39734" y="208952"/>
                    <a:pt x="46143" y="202543"/>
                    <a:pt x="52551" y="194852"/>
                  </a:cubicBezTo>
                  <a:cubicBezTo>
                    <a:pt x="58960" y="188442"/>
                    <a:pt x="66650" y="180750"/>
                    <a:pt x="74340" y="174340"/>
                  </a:cubicBezTo>
                  <a:cubicBezTo>
                    <a:pt x="84595" y="165367"/>
                    <a:pt x="97412" y="157676"/>
                    <a:pt x="111511" y="148702"/>
                  </a:cubicBezTo>
                  <a:cubicBezTo>
                    <a:pt x="133300" y="135883"/>
                    <a:pt x="164062" y="124346"/>
                    <a:pt x="194825" y="112809"/>
                  </a:cubicBezTo>
                  <a:cubicBezTo>
                    <a:pt x="233277" y="98708"/>
                    <a:pt x="276857" y="85889"/>
                    <a:pt x="321718" y="73069"/>
                  </a:cubicBezTo>
                  <a:cubicBezTo>
                    <a:pt x="338379" y="67941"/>
                    <a:pt x="357606" y="64096"/>
                    <a:pt x="375550" y="60250"/>
                  </a:cubicBezTo>
                  <a:cubicBezTo>
                    <a:pt x="403750" y="53841"/>
                    <a:pt x="431947" y="48713"/>
                    <a:pt x="460145" y="42303"/>
                  </a:cubicBezTo>
                  <a:cubicBezTo>
                    <a:pt x="505006" y="34612"/>
                    <a:pt x="549867" y="26920"/>
                    <a:pt x="596012" y="20510"/>
                  </a:cubicBezTo>
                  <a:cubicBezTo>
                    <a:pt x="607546" y="19229"/>
                    <a:pt x="619082" y="17946"/>
                    <a:pt x="631899" y="16665"/>
                  </a:cubicBezTo>
                  <a:cubicBezTo>
                    <a:pt x="638308" y="15383"/>
                    <a:pt x="645998" y="14101"/>
                    <a:pt x="653690" y="14101"/>
                  </a:cubicBezTo>
                  <a:cubicBezTo>
                    <a:pt x="680606" y="10255"/>
                    <a:pt x="710086" y="7691"/>
                    <a:pt x="739566" y="6410"/>
                  </a:cubicBezTo>
                  <a:cubicBezTo>
                    <a:pt x="766483" y="5127"/>
                    <a:pt x="793399" y="3846"/>
                    <a:pt x="821598" y="2564"/>
                  </a:cubicBezTo>
                  <a:cubicBezTo>
                    <a:pt x="843387" y="1282"/>
                    <a:pt x="865178" y="1282"/>
                    <a:pt x="885686" y="0"/>
                  </a:cubicBezTo>
                  <a:cubicBezTo>
                    <a:pt x="908756" y="0"/>
                    <a:pt x="930547" y="0"/>
                    <a:pt x="953617" y="0"/>
                  </a:cubicBezTo>
                  <a:close/>
                </a:path>
              </a:pathLst>
            </a:custGeom>
            <a:noFill/>
            <a:ln w="27244" cap="flat">
              <a:solidFill>
                <a:srgbClr val="000000"/>
              </a:solid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DA1BB40C-C88C-C11F-00A8-3184A209791B}"/>
                </a:ext>
              </a:extLst>
            </p:cNvPr>
            <p:cNvSpPr/>
            <p:nvPr/>
          </p:nvSpPr>
          <p:spPr>
            <a:xfrm>
              <a:off x="6859985" y="4779059"/>
              <a:ext cx="370291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50A9BA"/>
            </a:solidFill>
            <a:ln w="12815"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76CD847-9B9B-A1FF-8C86-18F5148DA46B}"/>
                </a:ext>
              </a:extLst>
            </p:cNvPr>
            <p:cNvSpPr/>
            <p:nvPr/>
          </p:nvSpPr>
          <p:spPr>
            <a:xfrm>
              <a:off x="6774109" y="4763676"/>
              <a:ext cx="370291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7"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1" name="Freeform 130">
              <a:extLst>
                <a:ext uri="{FF2B5EF4-FFF2-40B4-BE49-F238E27FC236}">
                  <a16:creationId xmlns:a16="http://schemas.microsoft.com/office/drawing/2014/main" id="{2C447D96-D9EB-229E-1AF0-8C9E63551E4D}"/>
                </a:ext>
              </a:extLst>
            </p:cNvPr>
            <p:cNvSpPr/>
            <p:nvPr/>
          </p:nvSpPr>
          <p:spPr>
            <a:xfrm>
              <a:off x="6052707" y="2933098"/>
              <a:ext cx="1196232"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69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69" y="446288"/>
                  </a:cubicBezTo>
                  <a:cubicBezTo>
                    <a:pt x="2323805" y="446288"/>
                    <a:pt x="2369949"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4" y="1463"/>
                    <a:pt x="2271252"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2BCB7"/>
            </a:solidFill>
            <a:ln w="12815"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B014E50-3ED0-1D28-5054-44492E7C1EFE}"/>
                </a:ext>
              </a:extLst>
            </p:cNvPr>
            <p:cNvSpPr/>
            <p:nvPr/>
          </p:nvSpPr>
          <p:spPr>
            <a:xfrm>
              <a:off x="5966830" y="2917716"/>
              <a:ext cx="1196232" cy="446287"/>
            </a:xfrm>
            <a:custGeom>
              <a:avLst/>
              <a:gdLst>
                <a:gd name="connsiteX0" fmla="*/ 0 w 2452200"/>
                <a:gd name="connsiteY0" fmla="*/ 343734 h 446287"/>
                <a:gd name="connsiteX1" fmla="*/ 39734 w 2452200"/>
                <a:gd name="connsiteY1" fmla="*/ 423213 h 446287"/>
                <a:gd name="connsiteX2" fmla="*/ 225587 w 2452200"/>
                <a:gd name="connsiteY2" fmla="*/ 446288 h 446287"/>
                <a:gd name="connsiteX3" fmla="*/ 2284069 w 2452200"/>
                <a:gd name="connsiteY3" fmla="*/ 446288 h 446287"/>
                <a:gd name="connsiteX4" fmla="*/ 2396863 w 2452200"/>
                <a:gd name="connsiteY4" fmla="*/ 433469 h 446287"/>
                <a:gd name="connsiteX5" fmla="*/ 2430190 w 2452200"/>
                <a:gd name="connsiteY5" fmla="*/ 383474 h 446287"/>
                <a:gd name="connsiteX6" fmla="*/ 2449416 w 2452200"/>
                <a:gd name="connsiteY6" fmla="*/ 127091 h 446287"/>
                <a:gd name="connsiteX7" fmla="*/ 2396863 w 2452200"/>
                <a:gd name="connsiteY7" fmla="*/ 24537 h 446287"/>
                <a:gd name="connsiteX8" fmla="*/ 2204602 w 2452200"/>
                <a:gd name="connsiteY8" fmla="*/ 1463 h 446287"/>
                <a:gd name="connsiteX9" fmla="*/ 152528 w 2452200"/>
                <a:gd name="connsiteY9" fmla="*/ 11718 h 446287"/>
                <a:gd name="connsiteX10" fmla="*/ 6409 w 2452200"/>
                <a:gd name="connsiteY10" fmla="*/ 34793 h 446287"/>
                <a:gd name="connsiteX11" fmla="*/ 6409 w 2452200"/>
                <a:gd name="connsiteY11" fmla="*/ 127091 h 446287"/>
                <a:gd name="connsiteX12" fmla="*/ 0 w 2452200"/>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6" y="446288"/>
                    <a:pt x="2396863" y="433469"/>
                  </a:cubicBezTo>
                  <a:cubicBezTo>
                    <a:pt x="2423781" y="420649"/>
                    <a:pt x="2430190" y="400139"/>
                    <a:pt x="2430190" y="383474"/>
                  </a:cubicBezTo>
                  <a:cubicBezTo>
                    <a:pt x="2436599" y="297586"/>
                    <a:pt x="2443008" y="211697"/>
                    <a:pt x="2449416" y="127091"/>
                  </a:cubicBezTo>
                  <a:cubicBezTo>
                    <a:pt x="2455825" y="91197"/>
                    <a:pt x="2455825" y="47612"/>
                    <a:pt x="2396863" y="24537"/>
                  </a:cubicBezTo>
                  <a:cubicBezTo>
                    <a:pt x="2344311"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3" name="Freeform 132">
              <a:extLst>
                <a:ext uri="{FF2B5EF4-FFF2-40B4-BE49-F238E27FC236}">
                  <a16:creationId xmlns:a16="http://schemas.microsoft.com/office/drawing/2014/main" id="{E3A7514A-CB6F-0D61-976E-F7958CB5F5B5}"/>
                </a:ext>
              </a:extLst>
            </p:cNvPr>
            <p:cNvSpPr/>
            <p:nvPr/>
          </p:nvSpPr>
          <p:spPr>
            <a:xfrm>
              <a:off x="3514630" y="1779373"/>
              <a:ext cx="380781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5FEA7B5-667F-C04B-CB8F-0B1F7632F450}"/>
                </a:ext>
              </a:extLst>
            </p:cNvPr>
            <p:cNvSpPr/>
            <p:nvPr/>
          </p:nvSpPr>
          <p:spPr>
            <a:xfrm>
              <a:off x="3428753" y="1763990"/>
              <a:ext cx="380781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35" name="Freeform 134">
              <a:extLst>
                <a:ext uri="{FF2B5EF4-FFF2-40B4-BE49-F238E27FC236}">
                  <a16:creationId xmlns:a16="http://schemas.microsoft.com/office/drawing/2014/main" id="{A622191B-6791-549F-8C09-B29881D1E4EE}"/>
                </a:ext>
              </a:extLst>
            </p:cNvPr>
            <p:cNvSpPr/>
            <p:nvPr/>
          </p:nvSpPr>
          <p:spPr>
            <a:xfrm>
              <a:off x="4437487" y="3740706"/>
              <a:ext cx="1658513"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6EC38D"/>
            </a:solidFill>
            <a:ln w="12815"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2C635AA-2769-C743-3CE8-1F0960D5C894}"/>
                </a:ext>
              </a:extLst>
            </p:cNvPr>
            <p:cNvSpPr/>
            <p:nvPr/>
          </p:nvSpPr>
          <p:spPr>
            <a:xfrm>
              <a:off x="4351611" y="3725323"/>
              <a:ext cx="1658512"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2" name="TextBox 1">
              <a:extLst>
                <a:ext uri="{FF2B5EF4-FFF2-40B4-BE49-F238E27FC236}">
                  <a16:creationId xmlns:a16="http://schemas.microsoft.com/office/drawing/2014/main" id="{4489F380-1577-A309-04F2-8D95543E1E42}"/>
                </a:ext>
              </a:extLst>
            </p:cNvPr>
            <p:cNvSpPr txBox="1"/>
            <p:nvPr/>
          </p:nvSpPr>
          <p:spPr>
            <a:xfrm>
              <a:off x="4463991" y="3776599"/>
              <a:ext cx="1764531"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FAMILY HOME</a:t>
              </a:r>
            </a:p>
          </p:txBody>
        </p:sp>
        <p:sp>
          <p:nvSpPr>
            <p:cNvPr id="140" name="TextBox 139">
              <a:extLst>
                <a:ext uri="{FF2B5EF4-FFF2-40B4-BE49-F238E27FC236}">
                  <a16:creationId xmlns:a16="http://schemas.microsoft.com/office/drawing/2014/main" id="{5912E54B-5F3F-49F6-C157-AF917A18B9BF}"/>
                </a:ext>
              </a:extLst>
            </p:cNvPr>
            <p:cNvSpPr txBox="1"/>
            <p:nvPr/>
          </p:nvSpPr>
          <p:spPr>
            <a:xfrm>
              <a:off x="6122403" y="2937055"/>
              <a:ext cx="1056839"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PEOPLE</a:t>
              </a:r>
            </a:p>
          </p:txBody>
        </p:sp>
        <p:sp>
          <p:nvSpPr>
            <p:cNvPr id="141" name="TextBox 140">
              <a:extLst>
                <a:ext uri="{FF2B5EF4-FFF2-40B4-BE49-F238E27FC236}">
                  <a16:creationId xmlns:a16="http://schemas.microsoft.com/office/drawing/2014/main" id="{A1E636FC-C8C7-5297-B4DA-6E39A7AC25E8}"/>
                </a:ext>
              </a:extLst>
            </p:cNvPr>
            <p:cNvSpPr txBox="1"/>
            <p:nvPr/>
          </p:nvSpPr>
          <p:spPr>
            <a:xfrm>
              <a:off x="6915321" y="4833554"/>
              <a:ext cx="3584515"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GROUPS NETWORKS /&amp; INTERESTS</a:t>
              </a:r>
            </a:p>
          </p:txBody>
        </p:sp>
        <p:sp>
          <p:nvSpPr>
            <p:cNvPr id="142" name="TextBox 141">
              <a:extLst>
                <a:ext uri="{FF2B5EF4-FFF2-40B4-BE49-F238E27FC236}">
                  <a16:creationId xmlns:a16="http://schemas.microsoft.com/office/drawing/2014/main" id="{8CCFE2B5-16BD-CA37-2A18-64C000DDC1C0}"/>
                </a:ext>
              </a:extLst>
            </p:cNvPr>
            <p:cNvSpPr txBox="1"/>
            <p:nvPr/>
          </p:nvSpPr>
          <p:spPr>
            <a:xfrm>
              <a:off x="3560015" y="1824360"/>
              <a:ext cx="3807812"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PHYSICAL SPACES &amp; ENVIRONMENT</a:t>
              </a:r>
            </a:p>
          </p:txBody>
        </p:sp>
        <p:sp>
          <p:nvSpPr>
            <p:cNvPr id="143" name="Freeform 142">
              <a:extLst>
                <a:ext uri="{FF2B5EF4-FFF2-40B4-BE49-F238E27FC236}">
                  <a16:creationId xmlns:a16="http://schemas.microsoft.com/office/drawing/2014/main" id="{23CAD7BF-C53F-67C4-C97C-41A831F3B1DF}"/>
                </a:ext>
              </a:extLst>
            </p:cNvPr>
            <p:cNvSpPr/>
            <p:nvPr/>
          </p:nvSpPr>
          <p:spPr>
            <a:xfrm>
              <a:off x="2089331" y="5639400"/>
              <a:ext cx="3423474" cy="446288"/>
            </a:xfrm>
            <a:custGeom>
              <a:avLst/>
              <a:gdLst>
                <a:gd name="connsiteX0" fmla="*/ 0 w 2452200"/>
                <a:gd name="connsiteY0" fmla="*/ 343735 h 446288"/>
                <a:gd name="connsiteX1" fmla="*/ 39735 w 2452200"/>
                <a:gd name="connsiteY1" fmla="*/ 423214 h 446288"/>
                <a:gd name="connsiteX2" fmla="*/ 225588 w 2452200"/>
                <a:gd name="connsiteY2" fmla="*/ 446288 h 446288"/>
                <a:gd name="connsiteX3" fmla="*/ 2284071 w 2452200"/>
                <a:gd name="connsiteY3" fmla="*/ 446288 h 446288"/>
                <a:gd name="connsiteX4" fmla="*/ 2396863 w 2452200"/>
                <a:gd name="connsiteY4" fmla="*/ 433469 h 446288"/>
                <a:gd name="connsiteX5" fmla="*/ 2430190 w 2452200"/>
                <a:gd name="connsiteY5" fmla="*/ 383475 h 446288"/>
                <a:gd name="connsiteX6" fmla="*/ 2449416 w 2452200"/>
                <a:gd name="connsiteY6" fmla="*/ 127091 h 446288"/>
                <a:gd name="connsiteX7" fmla="*/ 2396863 w 2452200"/>
                <a:gd name="connsiteY7" fmla="*/ 24538 h 446288"/>
                <a:gd name="connsiteX8" fmla="*/ 2204602 w 2452200"/>
                <a:gd name="connsiteY8" fmla="*/ 1463 h 446288"/>
                <a:gd name="connsiteX9" fmla="*/ 152528 w 2452200"/>
                <a:gd name="connsiteY9" fmla="*/ 11719 h 446288"/>
                <a:gd name="connsiteX10" fmla="*/ 6409 w 2452200"/>
                <a:gd name="connsiteY10" fmla="*/ 34793 h 446288"/>
                <a:gd name="connsiteX11" fmla="*/ 6409 w 2452200"/>
                <a:gd name="connsiteY11" fmla="*/ 127091 h 446288"/>
                <a:gd name="connsiteX12" fmla="*/ 0 w 2452200"/>
                <a:gd name="connsiteY12" fmla="*/ 343735 h 44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200" h="446288">
                  <a:moveTo>
                    <a:pt x="0" y="343735"/>
                  </a:moveTo>
                  <a:cubicBezTo>
                    <a:pt x="0" y="370656"/>
                    <a:pt x="0" y="402703"/>
                    <a:pt x="39735" y="423214"/>
                  </a:cubicBezTo>
                  <a:cubicBezTo>
                    <a:pt x="85878" y="446288"/>
                    <a:pt x="158937" y="446288"/>
                    <a:pt x="225588" y="446288"/>
                  </a:cubicBezTo>
                  <a:cubicBezTo>
                    <a:pt x="913885" y="446288"/>
                    <a:pt x="1595773" y="446288"/>
                    <a:pt x="2284071" y="446288"/>
                  </a:cubicBezTo>
                  <a:cubicBezTo>
                    <a:pt x="2323805" y="446288"/>
                    <a:pt x="2369947" y="446288"/>
                    <a:pt x="2396863" y="433469"/>
                  </a:cubicBezTo>
                  <a:cubicBezTo>
                    <a:pt x="2423781" y="420650"/>
                    <a:pt x="2430190" y="400139"/>
                    <a:pt x="2430190" y="383475"/>
                  </a:cubicBezTo>
                  <a:cubicBezTo>
                    <a:pt x="2436599" y="297586"/>
                    <a:pt x="2443008" y="211697"/>
                    <a:pt x="2449416" y="127091"/>
                  </a:cubicBezTo>
                  <a:cubicBezTo>
                    <a:pt x="2455825" y="91197"/>
                    <a:pt x="2455825" y="47612"/>
                    <a:pt x="2396863" y="24538"/>
                  </a:cubicBezTo>
                  <a:cubicBezTo>
                    <a:pt x="2344312" y="1463"/>
                    <a:pt x="2271253" y="1463"/>
                    <a:pt x="2204602" y="1463"/>
                  </a:cubicBezTo>
                  <a:cubicBezTo>
                    <a:pt x="1522714" y="-2383"/>
                    <a:pt x="834417" y="1463"/>
                    <a:pt x="152528" y="11719"/>
                  </a:cubicBezTo>
                  <a:cubicBezTo>
                    <a:pt x="99977" y="11719"/>
                    <a:pt x="26918" y="7872"/>
                    <a:pt x="6409" y="34793"/>
                  </a:cubicBezTo>
                  <a:cubicBezTo>
                    <a:pt x="-6409" y="61713"/>
                    <a:pt x="6409" y="100171"/>
                    <a:pt x="6409" y="127091"/>
                  </a:cubicBezTo>
                  <a:cubicBezTo>
                    <a:pt x="7692" y="198878"/>
                    <a:pt x="0" y="270665"/>
                    <a:pt x="0" y="343735"/>
                  </a:cubicBezTo>
                  <a:close/>
                </a:path>
              </a:pathLst>
            </a:custGeom>
            <a:solidFill>
              <a:srgbClr val="FFC654"/>
            </a:solidFill>
            <a:ln w="12815"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AA2DBA77-A542-C691-5A35-593DFACCC85B}"/>
                </a:ext>
              </a:extLst>
            </p:cNvPr>
            <p:cNvSpPr/>
            <p:nvPr/>
          </p:nvSpPr>
          <p:spPr>
            <a:xfrm>
              <a:off x="2003454" y="5624017"/>
              <a:ext cx="3423471" cy="446287"/>
            </a:xfrm>
            <a:custGeom>
              <a:avLst/>
              <a:gdLst>
                <a:gd name="connsiteX0" fmla="*/ 0 w 2452198"/>
                <a:gd name="connsiteY0" fmla="*/ 343734 h 446287"/>
                <a:gd name="connsiteX1" fmla="*/ 39734 w 2452198"/>
                <a:gd name="connsiteY1" fmla="*/ 423213 h 446287"/>
                <a:gd name="connsiteX2" fmla="*/ 225587 w 2452198"/>
                <a:gd name="connsiteY2" fmla="*/ 446288 h 446287"/>
                <a:gd name="connsiteX3" fmla="*/ 2284069 w 2452198"/>
                <a:gd name="connsiteY3" fmla="*/ 446288 h 446287"/>
                <a:gd name="connsiteX4" fmla="*/ 2396863 w 2452198"/>
                <a:gd name="connsiteY4" fmla="*/ 433469 h 446287"/>
                <a:gd name="connsiteX5" fmla="*/ 2430189 w 2452198"/>
                <a:gd name="connsiteY5" fmla="*/ 383474 h 446287"/>
                <a:gd name="connsiteX6" fmla="*/ 2449415 w 2452198"/>
                <a:gd name="connsiteY6" fmla="*/ 127091 h 446287"/>
                <a:gd name="connsiteX7" fmla="*/ 2396863 w 2452198"/>
                <a:gd name="connsiteY7" fmla="*/ 24537 h 446287"/>
                <a:gd name="connsiteX8" fmla="*/ 2204602 w 2452198"/>
                <a:gd name="connsiteY8" fmla="*/ 1463 h 446287"/>
                <a:gd name="connsiteX9" fmla="*/ 152528 w 2452198"/>
                <a:gd name="connsiteY9" fmla="*/ 11718 h 446287"/>
                <a:gd name="connsiteX10" fmla="*/ 6409 w 2452198"/>
                <a:gd name="connsiteY10" fmla="*/ 34793 h 446287"/>
                <a:gd name="connsiteX11" fmla="*/ 6409 w 2452198"/>
                <a:gd name="connsiteY11" fmla="*/ 127091 h 446287"/>
                <a:gd name="connsiteX12" fmla="*/ 0 w 2452198"/>
                <a:gd name="connsiteY12" fmla="*/ 343734 h 44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52198" h="446287">
                  <a:moveTo>
                    <a:pt x="0" y="343734"/>
                  </a:moveTo>
                  <a:cubicBezTo>
                    <a:pt x="0" y="370655"/>
                    <a:pt x="0" y="402703"/>
                    <a:pt x="39734" y="423213"/>
                  </a:cubicBezTo>
                  <a:cubicBezTo>
                    <a:pt x="85876" y="446288"/>
                    <a:pt x="158937" y="446288"/>
                    <a:pt x="225587" y="446288"/>
                  </a:cubicBezTo>
                  <a:cubicBezTo>
                    <a:pt x="913885" y="446288"/>
                    <a:pt x="1595773" y="446288"/>
                    <a:pt x="2284069" y="446288"/>
                  </a:cubicBezTo>
                  <a:cubicBezTo>
                    <a:pt x="2323805" y="446288"/>
                    <a:pt x="2369947" y="446288"/>
                    <a:pt x="2396863" y="433469"/>
                  </a:cubicBezTo>
                  <a:cubicBezTo>
                    <a:pt x="2423780" y="420649"/>
                    <a:pt x="2430189" y="400139"/>
                    <a:pt x="2430189" y="383474"/>
                  </a:cubicBezTo>
                  <a:cubicBezTo>
                    <a:pt x="2436597" y="297586"/>
                    <a:pt x="2443006" y="211697"/>
                    <a:pt x="2449415" y="127091"/>
                  </a:cubicBezTo>
                  <a:cubicBezTo>
                    <a:pt x="2455823" y="91197"/>
                    <a:pt x="2455823" y="47612"/>
                    <a:pt x="2396863" y="24537"/>
                  </a:cubicBezTo>
                  <a:cubicBezTo>
                    <a:pt x="2344312" y="1463"/>
                    <a:pt x="2271252" y="1463"/>
                    <a:pt x="2204602" y="1463"/>
                  </a:cubicBezTo>
                  <a:cubicBezTo>
                    <a:pt x="1522714" y="-2383"/>
                    <a:pt x="834416" y="1463"/>
                    <a:pt x="152528" y="11718"/>
                  </a:cubicBezTo>
                  <a:cubicBezTo>
                    <a:pt x="99977" y="11718"/>
                    <a:pt x="26916" y="7873"/>
                    <a:pt x="6409" y="34793"/>
                  </a:cubicBezTo>
                  <a:cubicBezTo>
                    <a:pt x="-6409" y="61713"/>
                    <a:pt x="6409" y="100170"/>
                    <a:pt x="6409" y="127091"/>
                  </a:cubicBezTo>
                  <a:cubicBezTo>
                    <a:pt x="6409" y="198878"/>
                    <a:pt x="0" y="270666"/>
                    <a:pt x="0" y="343734"/>
                  </a:cubicBezTo>
                  <a:close/>
                </a:path>
              </a:pathLst>
            </a:custGeom>
            <a:noFill/>
            <a:ln w="27244" cap="rnd">
              <a:solidFill>
                <a:srgbClr val="000000"/>
              </a:solidFill>
              <a:prstDash val="solid"/>
              <a:round/>
            </a:ln>
          </p:spPr>
          <p:txBody>
            <a:bodyPr rtlCol="0" anchor="ctr"/>
            <a:lstStyle/>
            <a:p>
              <a:endParaRPr lang="en-US"/>
            </a:p>
          </p:txBody>
        </p:sp>
        <p:sp>
          <p:nvSpPr>
            <p:cNvPr id="145" name="TextBox 144">
              <a:extLst>
                <a:ext uri="{FF2B5EF4-FFF2-40B4-BE49-F238E27FC236}">
                  <a16:creationId xmlns:a16="http://schemas.microsoft.com/office/drawing/2014/main" id="{DD6C9FE9-7865-0CD6-4DFF-144CD647F26F}"/>
                </a:ext>
              </a:extLst>
            </p:cNvPr>
            <p:cNvSpPr txBox="1"/>
            <p:nvPr/>
          </p:nvSpPr>
          <p:spPr>
            <a:xfrm>
              <a:off x="2134716" y="5684387"/>
              <a:ext cx="3807812" cy="369332"/>
            </a:xfrm>
            <a:prstGeom prst="rect">
              <a:avLst/>
            </a:prstGeom>
            <a:noFill/>
          </p:spPr>
          <p:txBody>
            <a:bodyPr wrap="square" rtlCol="0">
              <a:spAutoFit/>
            </a:bodyPr>
            <a:lstStyle/>
            <a:p>
              <a:r>
                <a:rPr lang="en-US" b="1" dirty="0">
                  <a:solidFill>
                    <a:srgbClr val="000000"/>
                  </a:solidFill>
                  <a:latin typeface="Calibri" panose="020F0502020204030204" pitchFamily="34" charset="0"/>
                  <a:cs typeface="Calibri" panose="020F0502020204030204" pitchFamily="34" charset="0"/>
                </a:rPr>
                <a:t>COMMUNITY ASSETS MAPPING</a:t>
              </a:r>
            </a:p>
          </p:txBody>
        </p:sp>
      </p:grpSp>
      <p:sp>
        <p:nvSpPr>
          <p:cNvPr id="147" name="TextBox 146">
            <a:extLst>
              <a:ext uri="{FF2B5EF4-FFF2-40B4-BE49-F238E27FC236}">
                <a16:creationId xmlns:a16="http://schemas.microsoft.com/office/drawing/2014/main" id="{DAFF9C23-B20C-F781-9B1C-60597AB21F4D}"/>
              </a:ext>
            </a:extLst>
          </p:cNvPr>
          <p:cNvSpPr txBox="1"/>
          <p:nvPr/>
        </p:nvSpPr>
        <p:spPr>
          <a:xfrm>
            <a:off x="6523130" y="2147797"/>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48" name="TextBox 147">
            <a:extLst>
              <a:ext uri="{FF2B5EF4-FFF2-40B4-BE49-F238E27FC236}">
                <a16:creationId xmlns:a16="http://schemas.microsoft.com/office/drawing/2014/main" id="{6BB18B0B-06F7-516A-1B1B-89BA80971175}"/>
              </a:ext>
            </a:extLst>
          </p:cNvPr>
          <p:cNvSpPr txBox="1"/>
          <p:nvPr/>
        </p:nvSpPr>
        <p:spPr>
          <a:xfrm>
            <a:off x="3210880" y="2721687"/>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49" name="TextBox 148">
            <a:extLst>
              <a:ext uri="{FF2B5EF4-FFF2-40B4-BE49-F238E27FC236}">
                <a16:creationId xmlns:a16="http://schemas.microsoft.com/office/drawing/2014/main" id="{4F297440-18BA-75B6-F674-19E81CD77972}"/>
              </a:ext>
            </a:extLst>
          </p:cNvPr>
          <p:cNvSpPr txBox="1"/>
          <p:nvPr/>
        </p:nvSpPr>
        <p:spPr>
          <a:xfrm>
            <a:off x="6412774" y="3699372"/>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50" name="TextBox 149">
            <a:extLst>
              <a:ext uri="{FF2B5EF4-FFF2-40B4-BE49-F238E27FC236}">
                <a16:creationId xmlns:a16="http://schemas.microsoft.com/office/drawing/2014/main" id="{C58610E5-5FF7-F3CC-4C7B-8A1889E33E1C}"/>
              </a:ext>
            </a:extLst>
          </p:cNvPr>
          <p:cNvSpPr txBox="1"/>
          <p:nvPr/>
        </p:nvSpPr>
        <p:spPr>
          <a:xfrm>
            <a:off x="3326197" y="4912018"/>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
        <p:nvSpPr>
          <p:cNvPr id="151" name="TextBox 150">
            <a:extLst>
              <a:ext uri="{FF2B5EF4-FFF2-40B4-BE49-F238E27FC236}">
                <a16:creationId xmlns:a16="http://schemas.microsoft.com/office/drawing/2014/main" id="{C7507961-32E1-11E4-5AFB-3E0BA162E6A3}"/>
              </a:ext>
            </a:extLst>
          </p:cNvPr>
          <p:cNvSpPr txBox="1"/>
          <p:nvPr/>
        </p:nvSpPr>
        <p:spPr>
          <a:xfrm>
            <a:off x="5585570" y="5637944"/>
            <a:ext cx="2651517" cy="323165"/>
          </a:xfrm>
          <a:prstGeom prst="rect">
            <a:avLst/>
          </a:prstGeom>
          <a:noFill/>
        </p:spPr>
        <p:txBody>
          <a:bodyPr wrap="square" rtlCol="0">
            <a:spAutoFit/>
          </a:bodyPr>
          <a:lstStyle/>
          <a:p>
            <a:pPr algn="ctr"/>
            <a:r>
              <a:rPr lang="en-US" sz="1500" dirty="0">
                <a:solidFill>
                  <a:srgbClr val="000000"/>
                </a:solidFill>
                <a:latin typeface="Calibri" panose="020F0502020204030204" pitchFamily="34" charset="0"/>
                <a:cs typeface="Calibri" panose="020F0502020204030204" pitchFamily="34" charset="0"/>
              </a:rPr>
              <a:t>CLICK TO TYPE</a:t>
            </a:r>
          </a:p>
        </p:txBody>
      </p:sp>
    </p:spTree>
    <p:extLst>
      <p:ext uri="{BB962C8B-B14F-4D97-AF65-F5344CB8AC3E}">
        <p14:creationId xmlns:p14="http://schemas.microsoft.com/office/powerpoint/2010/main" val="3670432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D36565-A51A-7B45-9F16-452F6931C222}"/>
              </a:ext>
            </a:extLst>
          </p:cNvPr>
          <p:cNvSpPr>
            <a:spLocks noGrp="1"/>
          </p:cNvSpPr>
          <p:nvPr>
            <p:ph type="body" sz="quarter" idx="16"/>
          </p:nvPr>
        </p:nvSpPr>
        <p:spPr/>
        <p:txBody>
          <a:bodyPr/>
          <a:lstStyle/>
          <a:p>
            <a:r>
              <a:rPr lang="en-US" dirty="0"/>
              <a:t>Topic 3 Module 3</a:t>
            </a:r>
          </a:p>
        </p:txBody>
      </p:sp>
      <p:sp>
        <p:nvSpPr>
          <p:cNvPr id="5" name="Text Placeholder 4">
            <a:extLst>
              <a:ext uri="{FF2B5EF4-FFF2-40B4-BE49-F238E27FC236}">
                <a16:creationId xmlns:a16="http://schemas.microsoft.com/office/drawing/2014/main" id="{B7A870B2-2CA1-3A46-A50C-75844760033D}"/>
              </a:ext>
            </a:extLst>
          </p:cNvPr>
          <p:cNvSpPr>
            <a:spLocks noGrp="1"/>
          </p:cNvSpPr>
          <p:nvPr>
            <p:ph type="body" sz="quarter" idx="17"/>
          </p:nvPr>
        </p:nvSpPr>
        <p:spPr>
          <a:xfrm>
            <a:off x="0" y="4359726"/>
            <a:ext cx="7121236" cy="992499"/>
          </a:xfrm>
        </p:spPr>
        <p:txBody>
          <a:bodyPr/>
          <a:lstStyle/>
          <a:p>
            <a:r>
              <a:rPr lang="en-US" sz="6600" dirty="0"/>
              <a:t>Social prescribing IN action</a:t>
            </a:r>
            <a:endParaRPr lang="en-US" dirty="0"/>
          </a:p>
        </p:txBody>
      </p:sp>
    </p:spTree>
    <p:extLst>
      <p:ext uri="{BB962C8B-B14F-4D97-AF65-F5344CB8AC3E}">
        <p14:creationId xmlns:p14="http://schemas.microsoft.com/office/powerpoint/2010/main" val="3628042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dirty="0"/>
              <a:t>CONTENTS</a:t>
            </a:r>
          </a:p>
        </p:txBody>
      </p:sp>
      <p:sp>
        <p:nvSpPr>
          <p:cNvPr id="69" name="Text Placeholder 68">
            <a:extLst>
              <a:ext uri="{FF2B5EF4-FFF2-40B4-BE49-F238E27FC236}">
                <a16:creationId xmlns:a16="http://schemas.microsoft.com/office/drawing/2014/main" id="{3712CBF0-B0BB-B842-8793-6F9F6B15737A}"/>
              </a:ext>
            </a:extLst>
          </p:cNvPr>
          <p:cNvSpPr>
            <a:spLocks noGrp="1"/>
          </p:cNvSpPr>
          <p:nvPr>
            <p:ph type="body" sz="quarter" idx="19"/>
          </p:nvPr>
        </p:nvSpPr>
        <p:spPr/>
        <p:txBody>
          <a:bodyPr/>
          <a:lstStyle/>
          <a:p>
            <a:pPr algn="ctr"/>
            <a:r>
              <a:rPr lang="en-US" sz="2000" dirty="0"/>
              <a:t>Introduction to social prescribing in action</a:t>
            </a:r>
          </a:p>
        </p:txBody>
      </p:sp>
      <p:sp>
        <p:nvSpPr>
          <p:cNvPr id="71" name="Text Placeholder 70">
            <a:extLst>
              <a:ext uri="{FF2B5EF4-FFF2-40B4-BE49-F238E27FC236}">
                <a16:creationId xmlns:a16="http://schemas.microsoft.com/office/drawing/2014/main" id="{D3EDDC81-65FD-F042-8F24-5491CD392921}"/>
              </a:ext>
            </a:extLst>
          </p:cNvPr>
          <p:cNvSpPr>
            <a:spLocks noGrp="1"/>
          </p:cNvSpPr>
          <p:nvPr>
            <p:ph type="body" sz="quarter" idx="21"/>
          </p:nvPr>
        </p:nvSpPr>
        <p:spPr/>
        <p:txBody>
          <a:bodyPr/>
          <a:lstStyle/>
          <a:p>
            <a:pPr algn="ctr"/>
            <a:r>
              <a:rPr lang="en-US" dirty="0"/>
              <a:t>Exploration to date from Modules 1 &amp; 2</a:t>
            </a:r>
          </a:p>
        </p:txBody>
      </p:sp>
      <p:sp>
        <p:nvSpPr>
          <p:cNvPr id="73" name="Text Placeholder 72">
            <a:extLst>
              <a:ext uri="{FF2B5EF4-FFF2-40B4-BE49-F238E27FC236}">
                <a16:creationId xmlns:a16="http://schemas.microsoft.com/office/drawing/2014/main" id="{DFF17F44-CA33-624D-A474-DA7A3ACD311A}"/>
              </a:ext>
            </a:extLst>
          </p:cNvPr>
          <p:cNvSpPr>
            <a:spLocks noGrp="1"/>
          </p:cNvSpPr>
          <p:nvPr>
            <p:ph type="body" sz="quarter" idx="23"/>
          </p:nvPr>
        </p:nvSpPr>
        <p:spPr/>
        <p:txBody>
          <a:bodyPr/>
          <a:lstStyle/>
          <a:p>
            <a:pPr algn="ctr"/>
            <a:r>
              <a:rPr lang="en-US" dirty="0"/>
              <a:t>European social prescribing in action</a:t>
            </a:r>
          </a:p>
          <a:p>
            <a:endParaRPr lang="en-US" dirty="0"/>
          </a:p>
        </p:txBody>
      </p:sp>
      <p:sp>
        <p:nvSpPr>
          <p:cNvPr id="68" name="Text Placeholder 67">
            <a:extLst>
              <a:ext uri="{FF2B5EF4-FFF2-40B4-BE49-F238E27FC236}">
                <a16:creationId xmlns:a16="http://schemas.microsoft.com/office/drawing/2014/main" id="{1E54137F-9A78-1243-9DBC-6F42378384D9}"/>
              </a:ext>
            </a:extLst>
          </p:cNvPr>
          <p:cNvSpPr>
            <a:spLocks noGrp="1"/>
          </p:cNvSpPr>
          <p:nvPr>
            <p:ph type="body" sz="quarter" idx="18"/>
          </p:nvPr>
        </p:nvSpPr>
        <p:spPr>
          <a:xfrm>
            <a:off x="1104838" y="1847364"/>
            <a:ext cx="584381" cy="1215876"/>
          </a:xfrm>
        </p:spPr>
        <p:txBody>
          <a:bodyPr/>
          <a:lstStyle/>
          <a:p>
            <a:r>
              <a:rPr lang="en-US" dirty="0">
                <a:solidFill>
                  <a:srgbClr val="FFC652"/>
                </a:solidFill>
              </a:rPr>
              <a:t>1</a:t>
            </a:r>
          </a:p>
        </p:txBody>
      </p:sp>
      <p:sp>
        <p:nvSpPr>
          <p:cNvPr id="70" name="Text Placeholder 69">
            <a:extLst>
              <a:ext uri="{FF2B5EF4-FFF2-40B4-BE49-F238E27FC236}">
                <a16:creationId xmlns:a16="http://schemas.microsoft.com/office/drawing/2014/main" id="{A11B5297-91AA-6E43-96A1-1CCB5F0EED44}"/>
              </a:ext>
            </a:extLst>
          </p:cNvPr>
          <p:cNvSpPr>
            <a:spLocks noGrp="1"/>
          </p:cNvSpPr>
          <p:nvPr>
            <p:ph type="body" sz="quarter" idx="20"/>
          </p:nvPr>
        </p:nvSpPr>
        <p:spPr/>
        <p:txBody>
          <a:bodyPr/>
          <a:lstStyle/>
          <a:p>
            <a:r>
              <a:rPr lang="en-US" dirty="0">
                <a:solidFill>
                  <a:srgbClr val="FFC652"/>
                </a:solidFill>
              </a:rPr>
              <a:t>2</a:t>
            </a:r>
          </a:p>
        </p:txBody>
      </p:sp>
      <p:sp>
        <p:nvSpPr>
          <p:cNvPr id="72" name="Text Placeholder 71">
            <a:extLst>
              <a:ext uri="{FF2B5EF4-FFF2-40B4-BE49-F238E27FC236}">
                <a16:creationId xmlns:a16="http://schemas.microsoft.com/office/drawing/2014/main" id="{41BB1296-7E83-3D4C-8CBF-BD441927F701}"/>
              </a:ext>
            </a:extLst>
          </p:cNvPr>
          <p:cNvSpPr>
            <a:spLocks noGrp="1"/>
          </p:cNvSpPr>
          <p:nvPr>
            <p:ph type="body" sz="quarter" idx="22"/>
          </p:nvPr>
        </p:nvSpPr>
        <p:spPr/>
        <p:txBody>
          <a:bodyPr/>
          <a:lstStyle/>
          <a:p>
            <a:r>
              <a:rPr lang="en-US" dirty="0">
                <a:solidFill>
                  <a:srgbClr val="FFC652"/>
                </a:solidFill>
              </a:rPr>
              <a:t>3</a:t>
            </a:r>
          </a:p>
        </p:txBody>
      </p:sp>
      <p:sp>
        <p:nvSpPr>
          <p:cNvPr id="74" name="Text Placeholder 73">
            <a:extLst>
              <a:ext uri="{FF2B5EF4-FFF2-40B4-BE49-F238E27FC236}">
                <a16:creationId xmlns:a16="http://schemas.microsoft.com/office/drawing/2014/main" id="{2393A928-B9C0-F545-9E5C-1180B28354C9}"/>
              </a:ext>
            </a:extLst>
          </p:cNvPr>
          <p:cNvSpPr>
            <a:spLocks noGrp="1"/>
          </p:cNvSpPr>
          <p:nvPr>
            <p:ph type="body" sz="quarter" idx="24"/>
          </p:nvPr>
        </p:nvSpPr>
        <p:spPr/>
        <p:txBody>
          <a:bodyPr/>
          <a:lstStyle/>
          <a:p>
            <a:r>
              <a:rPr lang="en-US" dirty="0">
                <a:solidFill>
                  <a:srgbClr val="FFC652"/>
                </a:solidFill>
              </a:rPr>
              <a:t>4</a:t>
            </a:r>
          </a:p>
        </p:txBody>
      </p:sp>
      <p:sp>
        <p:nvSpPr>
          <p:cNvPr id="76" name="Text Placeholder 75">
            <a:extLst>
              <a:ext uri="{FF2B5EF4-FFF2-40B4-BE49-F238E27FC236}">
                <a16:creationId xmlns:a16="http://schemas.microsoft.com/office/drawing/2014/main" id="{5F519ECC-8268-D94D-9FE3-8E75C4D7A0ED}"/>
              </a:ext>
            </a:extLst>
          </p:cNvPr>
          <p:cNvSpPr>
            <a:spLocks noGrp="1"/>
          </p:cNvSpPr>
          <p:nvPr>
            <p:ph type="body" sz="quarter" idx="26"/>
          </p:nvPr>
        </p:nvSpPr>
        <p:spPr/>
        <p:txBody>
          <a:bodyPr/>
          <a:lstStyle/>
          <a:p>
            <a:endParaRPr lang="en-US" dirty="0"/>
          </a:p>
          <a:p>
            <a:endParaRPr lang="en-US" dirty="0"/>
          </a:p>
        </p:txBody>
      </p:sp>
      <p:sp>
        <p:nvSpPr>
          <p:cNvPr id="77" name="Text Placeholder 76">
            <a:extLst>
              <a:ext uri="{FF2B5EF4-FFF2-40B4-BE49-F238E27FC236}">
                <a16:creationId xmlns:a16="http://schemas.microsoft.com/office/drawing/2014/main" id="{A3AF5C56-705E-C04F-B11F-32917F6947B7}"/>
              </a:ext>
            </a:extLst>
          </p:cNvPr>
          <p:cNvSpPr>
            <a:spLocks noGrp="1"/>
          </p:cNvSpPr>
          <p:nvPr>
            <p:ph type="body" sz="quarter" idx="27"/>
          </p:nvPr>
        </p:nvSpPr>
        <p:spPr>
          <a:xfrm>
            <a:off x="4299472" y="4179457"/>
            <a:ext cx="1604905" cy="996685"/>
          </a:xfrm>
        </p:spPr>
        <p:txBody>
          <a:bodyPr/>
          <a:lstStyle/>
          <a:p>
            <a:pPr algn="ctr"/>
            <a:r>
              <a:rPr lang="en-US" dirty="0"/>
              <a:t>Social prescribing ethos exemplars</a:t>
            </a:r>
          </a:p>
          <a:p>
            <a:endParaRPr lang="en-US" dirty="0"/>
          </a:p>
        </p:txBody>
      </p:sp>
      <p:sp>
        <p:nvSpPr>
          <p:cNvPr id="78" name="Text Placeholder 77">
            <a:extLst>
              <a:ext uri="{FF2B5EF4-FFF2-40B4-BE49-F238E27FC236}">
                <a16:creationId xmlns:a16="http://schemas.microsoft.com/office/drawing/2014/main" id="{75F03B04-87CE-3B48-9D19-5581AE41E68C}"/>
              </a:ext>
            </a:extLst>
          </p:cNvPr>
          <p:cNvSpPr>
            <a:spLocks noGrp="1"/>
          </p:cNvSpPr>
          <p:nvPr>
            <p:ph type="body" sz="quarter" idx="28"/>
          </p:nvPr>
        </p:nvSpPr>
        <p:spPr/>
        <p:txBody>
          <a:bodyPr/>
          <a:lstStyle/>
          <a:p>
            <a:pPr algn="ctr"/>
            <a:r>
              <a:rPr lang="en-US" dirty="0"/>
              <a:t>Stepped care models</a:t>
            </a:r>
          </a:p>
          <a:p>
            <a:endParaRPr lang="en-US" dirty="0"/>
          </a:p>
        </p:txBody>
      </p:sp>
      <p:sp>
        <p:nvSpPr>
          <p:cNvPr id="79" name="Text Placeholder 78">
            <a:extLst>
              <a:ext uri="{FF2B5EF4-FFF2-40B4-BE49-F238E27FC236}">
                <a16:creationId xmlns:a16="http://schemas.microsoft.com/office/drawing/2014/main" id="{565A8138-AB87-AC49-8053-5E1085967D2F}"/>
              </a:ext>
            </a:extLst>
          </p:cNvPr>
          <p:cNvSpPr>
            <a:spLocks noGrp="1"/>
          </p:cNvSpPr>
          <p:nvPr>
            <p:ph type="body" sz="quarter" idx="29"/>
          </p:nvPr>
        </p:nvSpPr>
        <p:spPr/>
        <p:txBody>
          <a:bodyPr/>
          <a:lstStyle/>
          <a:p>
            <a:pPr algn="ctr"/>
            <a:r>
              <a:rPr lang="en-US" dirty="0"/>
              <a:t>conclusions</a:t>
            </a:r>
          </a:p>
        </p:txBody>
      </p:sp>
      <p:sp>
        <p:nvSpPr>
          <p:cNvPr id="80" name="Text Placeholder 79">
            <a:extLst>
              <a:ext uri="{FF2B5EF4-FFF2-40B4-BE49-F238E27FC236}">
                <a16:creationId xmlns:a16="http://schemas.microsoft.com/office/drawing/2014/main" id="{FF24CAFE-B8B1-9F4F-AF76-03B008C37C38}"/>
              </a:ext>
            </a:extLst>
          </p:cNvPr>
          <p:cNvSpPr>
            <a:spLocks noGrp="1"/>
          </p:cNvSpPr>
          <p:nvPr>
            <p:ph type="body" sz="quarter" idx="30"/>
          </p:nvPr>
        </p:nvSpPr>
        <p:spPr/>
        <p:txBody>
          <a:bodyPr/>
          <a:lstStyle/>
          <a:p>
            <a:r>
              <a:rPr lang="en-US" dirty="0">
                <a:solidFill>
                  <a:srgbClr val="FFC652"/>
                </a:solidFill>
              </a:rPr>
              <a:t>5</a:t>
            </a:r>
          </a:p>
        </p:txBody>
      </p:sp>
      <p:sp>
        <p:nvSpPr>
          <p:cNvPr id="81" name="Text Placeholder 80">
            <a:extLst>
              <a:ext uri="{FF2B5EF4-FFF2-40B4-BE49-F238E27FC236}">
                <a16:creationId xmlns:a16="http://schemas.microsoft.com/office/drawing/2014/main" id="{49688514-1BAD-F742-BB43-2489D29AAB76}"/>
              </a:ext>
            </a:extLst>
          </p:cNvPr>
          <p:cNvSpPr>
            <a:spLocks noGrp="1"/>
          </p:cNvSpPr>
          <p:nvPr>
            <p:ph type="body" sz="quarter" idx="31"/>
          </p:nvPr>
        </p:nvSpPr>
        <p:spPr/>
        <p:txBody>
          <a:bodyPr/>
          <a:lstStyle/>
          <a:p>
            <a:r>
              <a:rPr lang="en-US" dirty="0">
                <a:solidFill>
                  <a:srgbClr val="FFC652"/>
                </a:solidFill>
              </a:rPr>
              <a:t>6</a:t>
            </a:r>
          </a:p>
        </p:txBody>
      </p:sp>
      <p:sp>
        <p:nvSpPr>
          <p:cNvPr id="82" name="Text Placeholder 81">
            <a:extLst>
              <a:ext uri="{FF2B5EF4-FFF2-40B4-BE49-F238E27FC236}">
                <a16:creationId xmlns:a16="http://schemas.microsoft.com/office/drawing/2014/main" id="{625D8B67-7501-3143-BC82-98E266B4D554}"/>
              </a:ext>
            </a:extLst>
          </p:cNvPr>
          <p:cNvSpPr>
            <a:spLocks noGrp="1"/>
          </p:cNvSpPr>
          <p:nvPr>
            <p:ph type="body" sz="quarter" idx="32"/>
          </p:nvPr>
        </p:nvSpPr>
        <p:spPr/>
        <p:txBody>
          <a:bodyPr/>
          <a:lstStyle/>
          <a:p>
            <a:r>
              <a:rPr lang="en-US" dirty="0">
                <a:solidFill>
                  <a:srgbClr val="FFC652"/>
                </a:solidFill>
              </a:rPr>
              <a:t>7</a:t>
            </a:r>
          </a:p>
        </p:txBody>
      </p:sp>
      <p:sp>
        <p:nvSpPr>
          <p:cNvPr id="83" name="Text Placeholder 82">
            <a:extLst>
              <a:ext uri="{FF2B5EF4-FFF2-40B4-BE49-F238E27FC236}">
                <a16:creationId xmlns:a16="http://schemas.microsoft.com/office/drawing/2014/main" id="{02B3D339-8BD2-9F41-82F6-9D30AEA257B8}"/>
              </a:ext>
            </a:extLst>
          </p:cNvPr>
          <p:cNvSpPr>
            <a:spLocks noGrp="1"/>
          </p:cNvSpPr>
          <p:nvPr>
            <p:ph type="body" sz="quarter" idx="33"/>
          </p:nvPr>
        </p:nvSpPr>
        <p:spPr/>
        <p:txBody>
          <a:bodyPr/>
          <a:lstStyle/>
          <a:p>
            <a:r>
              <a:rPr lang="en-US" dirty="0">
                <a:solidFill>
                  <a:srgbClr val="FFC652"/>
                </a:solidFill>
              </a:rPr>
              <a:t>8</a:t>
            </a:r>
          </a:p>
        </p:txBody>
      </p:sp>
      <p:sp>
        <p:nvSpPr>
          <p:cNvPr id="2" name="Text Placeholder 1">
            <a:extLst>
              <a:ext uri="{FF2B5EF4-FFF2-40B4-BE49-F238E27FC236}">
                <a16:creationId xmlns:a16="http://schemas.microsoft.com/office/drawing/2014/main" id="{7BB7F155-8B98-5591-B812-05E10DA368FB}"/>
              </a:ext>
            </a:extLst>
          </p:cNvPr>
          <p:cNvSpPr>
            <a:spLocks noGrp="1"/>
          </p:cNvSpPr>
          <p:nvPr>
            <p:ph type="body" sz="quarter" idx="25"/>
          </p:nvPr>
        </p:nvSpPr>
        <p:spPr>
          <a:xfrm>
            <a:off x="9393013" y="1985221"/>
            <a:ext cx="2120114" cy="930105"/>
          </a:xfrm>
        </p:spPr>
        <p:txBody>
          <a:bodyPr/>
          <a:lstStyle/>
          <a:p>
            <a:pPr algn="ctr"/>
            <a:r>
              <a:rPr lang="en-GB" dirty="0"/>
              <a:t>Social Prescribing within a healthcare context</a:t>
            </a:r>
          </a:p>
        </p:txBody>
      </p:sp>
      <p:sp>
        <p:nvSpPr>
          <p:cNvPr id="3" name="TextBox 2">
            <a:extLst>
              <a:ext uri="{FF2B5EF4-FFF2-40B4-BE49-F238E27FC236}">
                <a16:creationId xmlns:a16="http://schemas.microsoft.com/office/drawing/2014/main" id="{B065E702-B6CF-3E4C-4B0B-895BC3A89906}"/>
              </a:ext>
            </a:extLst>
          </p:cNvPr>
          <p:cNvSpPr txBox="1"/>
          <p:nvPr/>
        </p:nvSpPr>
        <p:spPr>
          <a:xfrm>
            <a:off x="1725144" y="4246037"/>
            <a:ext cx="1842755" cy="830997"/>
          </a:xfrm>
          <a:prstGeom prst="rect">
            <a:avLst/>
          </a:prstGeom>
          <a:noFill/>
        </p:spPr>
        <p:txBody>
          <a:bodyPr wrap="square" rtlCol="0">
            <a:spAutoFit/>
          </a:bodyPr>
          <a:lstStyle/>
          <a:p>
            <a:pPr algn="ctr"/>
            <a:r>
              <a:rPr lang="en-GB" sz="2400" b="1" dirty="0">
                <a:latin typeface="Amatic SC" panose="00000500000000000000" pitchFamily="2" charset="-79"/>
                <a:cs typeface="Amatic SC" panose="00000500000000000000" pitchFamily="2" charset="-79"/>
              </a:rPr>
              <a:t>Co-Production exemplars</a:t>
            </a:r>
          </a:p>
        </p:txBody>
      </p:sp>
    </p:spTree>
    <p:extLst>
      <p:ext uri="{BB962C8B-B14F-4D97-AF65-F5344CB8AC3E}">
        <p14:creationId xmlns:p14="http://schemas.microsoft.com/office/powerpoint/2010/main" val="10388583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378755-BDC6-C241-9099-14691C1EE2D9}"/>
              </a:ext>
            </a:extLst>
          </p:cNvPr>
          <p:cNvSpPr>
            <a:spLocks noGrp="1"/>
          </p:cNvSpPr>
          <p:nvPr>
            <p:ph type="body" sz="quarter" idx="16"/>
          </p:nvPr>
        </p:nvSpPr>
        <p:spPr>
          <a:xfrm>
            <a:off x="438619" y="1208453"/>
            <a:ext cx="2518175" cy="1051879"/>
          </a:xfrm>
        </p:spPr>
        <p:txBody>
          <a:bodyPr>
            <a:noAutofit/>
          </a:bodyPr>
          <a:lstStyle/>
          <a:p>
            <a:pPr algn="ctr">
              <a:lnSpc>
                <a:spcPct val="160000"/>
              </a:lnSpc>
            </a:pPr>
            <a:r>
              <a:rPr lang="en-US" sz="1400" dirty="0">
                <a:effectLst>
                  <a:outerShdw blurRad="38100" dist="38100" dir="2700000" algn="tl">
                    <a:srgbClr val="000000">
                      <a:alpha val="43137"/>
                    </a:srgbClr>
                  </a:outerShdw>
                </a:effectLst>
              </a:rPr>
              <a:t>Activate Project is the 1</a:t>
            </a:r>
            <a:r>
              <a:rPr lang="en-US" sz="1400" baseline="30000" dirty="0">
                <a:effectLst>
                  <a:outerShdw blurRad="38100" dist="38100" dir="2700000" algn="tl">
                    <a:srgbClr val="000000">
                      <a:alpha val="43137"/>
                    </a:srgbClr>
                  </a:outerShdw>
                </a:effectLst>
              </a:rPr>
              <a:t>st</a:t>
            </a:r>
            <a:r>
              <a:rPr lang="en-US" sz="1400" dirty="0">
                <a:effectLst>
                  <a:outerShdw blurRad="38100" dist="38100" dir="2700000" algn="tl">
                    <a:srgbClr val="000000">
                      <a:alpha val="43137"/>
                    </a:srgbClr>
                  </a:outerShdw>
                </a:effectLst>
              </a:rPr>
              <a:t> Adult Education Project dedicated to social prescribing.</a:t>
            </a:r>
          </a:p>
        </p:txBody>
      </p:sp>
      <p:sp>
        <p:nvSpPr>
          <p:cNvPr id="4" name="Text Placeholder 3">
            <a:extLst>
              <a:ext uri="{FF2B5EF4-FFF2-40B4-BE49-F238E27FC236}">
                <a16:creationId xmlns:a16="http://schemas.microsoft.com/office/drawing/2014/main" id="{CB9824A5-2B3E-9B4C-99B9-F40DDFDE243B}"/>
              </a:ext>
            </a:extLst>
          </p:cNvPr>
          <p:cNvSpPr>
            <a:spLocks noGrp="1"/>
          </p:cNvSpPr>
          <p:nvPr>
            <p:ph type="body" sz="quarter" idx="18"/>
          </p:nvPr>
        </p:nvSpPr>
        <p:spPr>
          <a:xfrm>
            <a:off x="525774" y="4674192"/>
            <a:ext cx="2400306" cy="684000"/>
          </a:xfrm>
        </p:spPr>
        <p:txBody>
          <a:bodyPr/>
          <a:lstStyle/>
          <a:p>
            <a:pPr algn="ctr"/>
            <a:r>
              <a:rPr lang="en-US" sz="3600" dirty="0">
                <a:solidFill>
                  <a:srgbClr val="51A9BA"/>
                </a:solidFill>
                <a:effectLst>
                  <a:outerShdw blurRad="38100" dist="38100" dir="2700000" algn="tl">
                    <a:srgbClr val="000000">
                      <a:alpha val="43137"/>
                    </a:srgbClr>
                  </a:outerShdw>
                </a:effectLst>
              </a:rPr>
              <a:t>STEP 03</a:t>
            </a:r>
          </a:p>
        </p:txBody>
      </p:sp>
      <p:sp>
        <p:nvSpPr>
          <p:cNvPr id="5" name="Text Placeholder 4">
            <a:extLst>
              <a:ext uri="{FF2B5EF4-FFF2-40B4-BE49-F238E27FC236}">
                <a16:creationId xmlns:a16="http://schemas.microsoft.com/office/drawing/2014/main" id="{96447904-715D-5B45-87A1-2376457CC5E9}"/>
              </a:ext>
            </a:extLst>
          </p:cNvPr>
          <p:cNvSpPr>
            <a:spLocks noGrp="1"/>
          </p:cNvSpPr>
          <p:nvPr>
            <p:ph type="body" sz="quarter" idx="19"/>
          </p:nvPr>
        </p:nvSpPr>
        <p:spPr>
          <a:xfrm>
            <a:off x="217520" y="2697936"/>
            <a:ext cx="2518175" cy="684000"/>
          </a:xfrm>
        </p:spPr>
        <p:txBody>
          <a:bodyPr/>
          <a:lstStyle/>
          <a:p>
            <a:pPr algn="ctr"/>
            <a:r>
              <a:rPr lang="en-US" sz="3600" dirty="0">
                <a:solidFill>
                  <a:srgbClr val="F3BDB7"/>
                </a:solidFill>
                <a:effectLst>
                  <a:outerShdw blurRad="38100" dist="38100" dir="2700000" algn="tl">
                    <a:srgbClr val="000000">
                      <a:alpha val="43137"/>
                    </a:srgbClr>
                  </a:outerShdw>
                </a:effectLst>
              </a:rPr>
              <a:t>STEP 02</a:t>
            </a:r>
          </a:p>
        </p:txBody>
      </p:sp>
      <p:sp>
        <p:nvSpPr>
          <p:cNvPr id="6" name="Text Placeholder 5">
            <a:extLst>
              <a:ext uri="{FF2B5EF4-FFF2-40B4-BE49-F238E27FC236}">
                <a16:creationId xmlns:a16="http://schemas.microsoft.com/office/drawing/2014/main" id="{5B89E384-E7F2-FC4E-B344-286643604AE6}"/>
              </a:ext>
            </a:extLst>
          </p:cNvPr>
          <p:cNvSpPr>
            <a:spLocks noGrp="1"/>
          </p:cNvSpPr>
          <p:nvPr>
            <p:ph type="body" sz="quarter" idx="20"/>
          </p:nvPr>
        </p:nvSpPr>
        <p:spPr>
          <a:xfrm>
            <a:off x="217520" y="657741"/>
            <a:ext cx="2739274" cy="684000"/>
          </a:xfrm>
        </p:spPr>
        <p:txBody>
          <a:bodyPr/>
          <a:lstStyle/>
          <a:p>
            <a:pPr algn="ctr"/>
            <a:r>
              <a:rPr lang="en-US" sz="3600" dirty="0">
                <a:solidFill>
                  <a:srgbClr val="FFC652"/>
                </a:solidFill>
                <a:effectLst>
                  <a:outerShdw blurRad="38100" dist="38100" dir="2700000" algn="tl">
                    <a:srgbClr val="000000">
                      <a:alpha val="43137"/>
                    </a:srgbClr>
                  </a:outerShdw>
                </a:effectLst>
              </a:rPr>
              <a:t>STEP 01</a:t>
            </a:r>
          </a:p>
        </p:txBody>
      </p:sp>
      <p:sp>
        <p:nvSpPr>
          <p:cNvPr id="43" name="Text Placeholder 42">
            <a:extLst>
              <a:ext uri="{FF2B5EF4-FFF2-40B4-BE49-F238E27FC236}">
                <a16:creationId xmlns:a16="http://schemas.microsoft.com/office/drawing/2014/main" id="{87B017AC-EE82-C046-BE09-92231B41A4BF}"/>
              </a:ext>
            </a:extLst>
          </p:cNvPr>
          <p:cNvSpPr>
            <a:spLocks noGrp="1"/>
          </p:cNvSpPr>
          <p:nvPr>
            <p:ph type="body" sz="quarter" idx="21"/>
          </p:nvPr>
        </p:nvSpPr>
        <p:spPr>
          <a:xfrm>
            <a:off x="9333428" y="4834511"/>
            <a:ext cx="2400306" cy="711068"/>
          </a:xfrm>
        </p:spPr>
        <p:txBody>
          <a:bodyPr/>
          <a:lstStyle/>
          <a:p>
            <a:pPr algn="ctr"/>
            <a:r>
              <a:rPr lang="en-US" sz="3600" dirty="0">
                <a:solidFill>
                  <a:srgbClr val="51A9BA"/>
                </a:solidFill>
                <a:effectLst>
                  <a:outerShdw blurRad="38100" dist="38100" dir="2700000" algn="tl">
                    <a:srgbClr val="000000">
                      <a:alpha val="43137"/>
                    </a:srgbClr>
                  </a:outerShdw>
                </a:effectLst>
              </a:rPr>
              <a:t>STEP 06</a:t>
            </a:r>
          </a:p>
        </p:txBody>
      </p:sp>
      <p:sp>
        <p:nvSpPr>
          <p:cNvPr id="50" name="Text Placeholder 49">
            <a:extLst>
              <a:ext uri="{FF2B5EF4-FFF2-40B4-BE49-F238E27FC236}">
                <a16:creationId xmlns:a16="http://schemas.microsoft.com/office/drawing/2014/main" id="{5FF76308-5222-4C43-83DC-9497721620E9}"/>
              </a:ext>
            </a:extLst>
          </p:cNvPr>
          <p:cNvSpPr>
            <a:spLocks noGrp="1"/>
          </p:cNvSpPr>
          <p:nvPr>
            <p:ph type="body" sz="quarter" idx="22"/>
          </p:nvPr>
        </p:nvSpPr>
        <p:spPr>
          <a:xfrm>
            <a:off x="9656242" y="2745000"/>
            <a:ext cx="2064029" cy="684000"/>
          </a:xfrm>
        </p:spPr>
        <p:txBody>
          <a:bodyPr/>
          <a:lstStyle/>
          <a:p>
            <a:pPr algn="ctr"/>
            <a:r>
              <a:rPr lang="en-US" sz="3600" dirty="0">
                <a:solidFill>
                  <a:srgbClr val="F3BDB7"/>
                </a:solidFill>
                <a:effectLst>
                  <a:outerShdw blurRad="38100" dist="38100" dir="2700000" algn="tl">
                    <a:srgbClr val="000000">
                      <a:alpha val="43137"/>
                    </a:srgbClr>
                  </a:outerShdw>
                </a:effectLst>
              </a:rPr>
              <a:t>STEP 05</a:t>
            </a:r>
          </a:p>
        </p:txBody>
      </p:sp>
      <p:sp>
        <p:nvSpPr>
          <p:cNvPr id="51" name="Text Placeholder 50">
            <a:extLst>
              <a:ext uri="{FF2B5EF4-FFF2-40B4-BE49-F238E27FC236}">
                <a16:creationId xmlns:a16="http://schemas.microsoft.com/office/drawing/2014/main" id="{25A75075-AAE3-7B4E-9DEF-7DBE76CDC4E7}"/>
              </a:ext>
            </a:extLst>
          </p:cNvPr>
          <p:cNvSpPr>
            <a:spLocks noGrp="1"/>
          </p:cNvSpPr>
          <p:nvPr>
            <p:ph type="body" sz="quarter" idx="23"/>
          </p:nvPr>
        </p:nvSpPr>
        <p:spPr>
          <a:xfrm>
            <a:off x="9333429" y="430306"/>
            <a:ext cx="2400305" cy="763839"/>
          </a:xfrm>
        </p:spPr>
        <p:txBody>
          <a:bodyPr/>
          <a:lstStyle/>
          <a:p>
            <a:pPr algn="ctr"/>
            <a:r>
              <a:rPr lang="en-US" sz="3600" dirty="0">
                <a:solidFill>
                  <a:srgbClr val="FFC652"/>
                </a:solidFill>
                <a:effectLst>
                  <a:outerShdw blurRad="38100" dist="38100" dir="2700000" algn="tl">
                    <a:srgbClr val="000000">
                      <a:alpha val="43137"/>
                    </a:srgbClr>
                  </a:outerShdw>
                </a:effectLst>
              </a:rPr>
              <a:t>STEP 04</a:t>
            </a:r>
          </a:p>
        </p:txBody>
      </p:sp>
      <p:sp>
        <p:nvSpPr>
          <p:cNvPr id="52" name="Text Placeholder 51">
            <a:extLst>
              <a:ext uri="{FF2B5EF4-FFF2-40B4-BE49-F238E27FC236}">
                <a16:creationId xmlns:a16="http://schemas.microsoft.com/office/drawing/2014/main" id="{FC4477B5-E98E-4847-B8DA-20918D4E1B8A}"/>
              </a:ext>
            </a:extLst>
          </p:cNvPr>
          <p:cNvSpPr>
            <a:spLocks noGrp="1"/>
          </p:cNvSpPr>
          <p:nvPr>
            <p:ph type="body" sz="quarter" idx="24"/>
          </p:nvPr>
        </p:nvSpPr>
        <p:spPr>
          <a:xfrm>
            <a:off x="382221" y="5294438"/>
            <a:ext cx="2574573" cy="1356009"/>
          </a:xfrm>
        </p:spPr>
        <p:txBody>
          <a:bodyPr>
            <a:normAutofit fontScale="62500" lnSpcReduction="20000"/>
          </a:bodyPr>
          <a:lstStyle/>
          <a:p>
            <a:pPr algn="ctr">
              <a:lnSpc>
                <a:spcPct val="160000"/>
              </a:lnSpc>
            </a:pPr>
            <a:r>
              <a:rPr lang="en-US" sz="2200" dirty="0">
                <a:effectLst>
                  <a:outerShdw blurRad="38100" dist="38100" dir="2700000" algn="tl">
                    <a:srgbClr val="000000">
                      <a:alpha val="43137"/>
                    </a:srgbClr>
                  </a:outerShdw>
                </a:effectLst>
              </a:rPr>
              <a:t>Seeking to improve health literacy for the most vulnerable members of communities.</a:t>
            </a:r>
          </a:p>
          <a:p>
            <a:endParaRPr lang="en-US" dirty="0"/>
          </a:p>
        </p:txBody>
      </p:sp>
      <p:sp>
        <p:nvSpPr>
          <p:cNvPr id="53" name="Text Placeholder 52">
            <a:extLst>
              <a:ext uri="{FF2B5EF4-FFF2-40B4-BE49-F238E27FC236}">
                <a16:creationId xmlns:a16="http://schemas.microsoft.com/office/drawing/2014/main" id="{7BD93146-1231-3847-95E9-F705F73BBA56}"/>
              </a:ext>
            </a:extLst>
          </p:cNvPr>
          <p:cNvSpPr>
            <a:spLocks noGrp="1"/>
          </p:cNvSpPr>
          <p:nvPr>
            <p:ph type="body" sz="quarter" idx="25"/>
          </p:nvPr>
        </p:nvSpPr>
        <p:spPr>
          <a:xfrm>
            <a:off x="382221" y="3304115"/>
            <a:ext cx="2123286" cy="985497"/>
          </a:xfrm>
        </p:spPr>
        <p:txBody>
          <a:bodyPr>
            <a:normAutofit fontScale="25000" lnSpcReduction="20000"/>
          </a:bodyPr>
          <a:lstStyle/>
          <a:p>
            <a:pPr algn="ctr">
              <a:lnSpc>
                <a:spcPct val="170000"/>
              </a:lnSpc>
            </a:pPr>
            <a:r>
              <a:rPr lang="en-US" sz="5600" dirty="0">
                <a:effectLst>
                  <a:outerShdw blurRad="38100" dist="38100" dir="2700000" algn="tl">
                    <a:srgbClr val="000000">
                      <a:alpha val="43137"/>
                    </a:srgbClr>
                  </a:outerShdw>
                </a:effectLst>
              </a:rPr>
              <a:t>Bringing sustainable development goals into focus.</a:t>
            </a:r>
          </a:p>
          <a:p>
            <a:endParaRPr lang="en-US" dirty="0"/>
          </a:p>
        </p:txBody>
      </p:sp>
      <p:sp>
        <p:nvSpPr>
          <p:cNvPr id="54" name="Text Placeholder 53">
            <a:extLst>
              <a:ext uri="{FF2B5EF4-FFF2-40B4-BE49-F238E27FC236}">
                <a16:creationId xmlns:a16="http://schemas.microsoft.com/office/drawing/2014/main" id="{91595EAF-6FBA-1245-9FF4-3E6872977613}"/>
              </a:ext>
            </a:extLst>
          </p:cNvPr>
          <p:cNvSpPr>
            <a:spLocks noGrp="1"/>
          </p:cNvSpPr>
          <p:nvPr>
            <p:ph type="body" sz="quarter" idx="26"/>
          </p:nvPr>
        </p:nvSpPr>
        <p:spPr>
          <a:xfrm>
            <a:off x="9329721" y="1107797"/>
            <a:ext cx="2518175" cy="1498199"/>
          </a:xfrm>
        </p:spPr>
        <p:txBody>
          <a:bodyPr>
            <a:normAutofit fontScale="25000" lnSpcReduction="20000"/>
          </a:bodyPr>
          <a:lstStyle/>
          <a:p>
            <a:pPr algn="ctr">
              <a:lnSpc>
                <a:spcPct val="170000"/>
              </a:lnSpc>
            </a:pPr>
            <a:r>
              <a:rPr lang="en-GB" sz="5600" dirty="0">
                <a:effectLst>
                  <a:outerShdw blurRad="38100" dist="38100" dir="2700000" algn="tl">
                    <a:srgbClr val="000000">
                      <a:alpha val="43137"/>
                    </a:srgbClr>
                  </a:outerShdw>
                </a:effectLst>
                <a:latin typeface="Josefin Sans" pitchFamily="2" charset="0"/>
                <a:ea typeface="Calibri" panose="020F0502020204030204" pitchFamily="34" charset="0"/>
                <a:cs typeface="Times New Roman" panose="02020603050405020304" pitchFamily="18" charset="0"/>
              </a:rPr>
              <a:t>ACTIVATE project will showcase a range of social prescribing in action examples from across our partner regions. </a:t>
            </a:r>
            <a:endParaRPr lang="en-US" sz="5600" dirty="0">
              <a:effectLst>
                <a:outerShdw blurRad="38100" dist="38100" dir="2700000" algn="tl">
                  <a:srgbClr val="000000">
                    <a:alpha val="43137"/>
                  </a:srgbClr>
                </a:outerShdw>
              </a:effectLst>
              <a:latin typeface="Josefin Sans" pitchFamily="2" charset="0"/>
            </a:endParaRPr>
          </a:p>
          <a:p>
            <a:endParaRPr lang="en-US" dirty="0"/>
          </a:p>
        </p:txBody>
      </p:sp>
      <p:sp>
        <p:nvSpPr>
          <p:cNvPr id="55" name="Text Placeholder 54">
            <a:extLst>
              <a:ext uri="{FF2B5EF4-FFF2-40B4-BE49-F238E27FC236}">
                <a16:creationId xmlns:a16="http://schemas.microsoft.com/office/drawing/2014/main" id="{1D7BF000-8A51-D049-AADD-B3198CCEA43E}"/>
              </a:ext>
            </a:extLst>
          </p:cNvPr>
          <p:cNvSpPr>
            <a:spLocks noGrp="1"/>
          </p:cNvSpPr>
          <p:nvPr>
            <p:ph type="body" sz="quarter" idx="27"/>
          </p:nvPr>
        </p:nvSpPr>
        <p:spPr>
          <a:xfrm>
            <a:off x="9207223" y="5437923"/>
            <a:ext cx="2514468" cy="1356009"/>
          </a:xfrm>
        </p:spPr>
        <p:txBody>
          <a:bodyPr>
            <a:noAutofit/>
          </a:bodyPr>
          <a:lstStyle/>
          <a:p>
            <a:pPr algn="ctr">
              <a:lnSpc>
                <a:spcPct val="170000"/>
              </a:lnSpc>
            </a:pPr>
            <a:r>
              <a:rPr lang="en-US" sz="1300" dirty="0">
                <a:effectLst>
                  <a:outerShdw blurRad="38100" dist="38100" dir="2700000" algn="tl">
                    <a:srgbClr val="000000">
                      <a:alpha val="43137"/>
                    </a:srgbClr>
                  </a:outerShdw>
                </a:effectLst>
              </a:rPr>
              <a:t>Focus on multi- disciplinary teams, models of co-production &amp; person-centered care.</a:t>
            </a:r>
          </a:p>
          <a:p>
            <a:endParaRPr lang="en-US" sz="1300" dirty="0"/>
          </a:p>
        </p:txBody>
      </p:sp>
      <p:sp>
        <p:nvSpPr>
          <p:cNvPr id="56" name="Text Placeholder 55">
            <a:extLst>
              <a:ext uri="{FF2B5EF4-FFF2-40B4-BE49-F238E27FC236}">
                <a16:creationId xmlns:a16="http://schemas.microsoft.com/office/drawing/2014/main" id="{B62B0852-B02B-B045-B9A0-AF26EF2626C5}"/>
              </a:ext>
            </a:extLst>
          </p:cNvPr>
          <p:cNvSpPr>
            <a:spLocks noGrp="1"/>
          </p:cNvSpPr>
          <p:nvPr>
            <p:ph type="body" sz="quarter" idx="28"/>
          </p:nvPr>
        </p:nvSpPr>
        <p:spPr>
          <a:xfrm>
            <a:off x="9345776" y="3404221"/>
            <a:ext cx="2518175" cy="1343133"/>
          </a:xfrm>
        </p:spPr>
        <p:txBody>
          <a:bodyPr>
            <a:noAutofit/>
          </a:bodyPr>
          <a:lstStyle/>
          <a:p>
            <a:pPr algn="ctr">
              <a:lnSpc>
                <a:spcPct val="150000"/>
              </a:lnSpc>
            </a:pPr>
            <a:r>
              <a:rPr lang="en-US" sz="1400" dirty="0">
                <a:effectLst>
                  <a:outerShdw blurRad="38100" dist="38100" dir="2700000" algn="tl">
                    <a:srgbClr val="000000">
                      <a:alpha val="43137"/>
                    </a:srgbClr>
                  </a:outerShdw>
                </a:effectLst>
              </a:rPr>
              <a:t>Formal &amp; informal SP models., exploring a range of large to small scale exemplars.</a:t>
            </a:r>
          </a:p>
        </p:txBody>
      </p:sp>
      <p:sp>
        <p:nvSpPr>
          <p:cNvPr id="62" name="Freeform 61">
            <a:extLst>
              <a:ext uri="{FF2B5EF4-FFF2-40B4-BE49-F238E27FC236}">
                <a16:creationId xmlns:a16="http://schemas.microsoft.com/office/drawing/2014/main" id="{D255C4AE-DB93-ED4F-843A-D5944B747FC4}"/>
              </a:ext>
            </a:extLst>
          </p:cNvPr>
          <p:cNvSpPr>
            <a:spLocks noEditPoints="1"/>
          </p:cNvSpPr>
          <p:nvPr/>
        </p:nvSpPr>
        <p:spPr bwMode="auto">
          <a:xfrm>
            <a:off x="8629372" y="810934"/>
            <a:ext cx="522288" cy="296863"/>
          </a:xfrm>
          <a:custGeom>
            <a:avLst/>
            <a:gdLst>
              <a:gd name="T0" fmla="*/ 137 w 137"/>
              <a:gd name="T1" fmla="*/ 77 h 78"/>
              <a:gd name="T2" fmla="*/ 1 w 137"/>
              <a:gd name="T3" fmla="*/ 78 h 78"/>
              <a:gd name="T4" fmla="*/ 0 w 137"/>
              <a:gd name="T5" fmla="*/ 1 h 78"/>
              <a:gd name="T6" fmla="*/ 135 w 137"/>
              <a:gd name="T7" fmla="*/ 0 h 78"/>
              <a:gd name="T8" fmla="*/ 137 w 137"/>
              <a:gd name="T9" fmla="*/ 77 h 78"/>
              <a:gd name="T10" fmla="*/ 1 w 137"/>
              <a:gd name="T11" fmla="*/ 1 h 78"/>
              <a:gd name="T12" fmla="*/ 64 w 137"/>
              <a:gd name="T13" fmla="*/ 43 h 78"/>
              <a:gd name="T14" fmla="*/ 70 w 137"/>
              <a:gd name="T15" fmla="*/ 45 h 78"/>
              <a:gd name="T16" fmla="*/ 75 w 137"/>
              <a:gd name="T17" fmla="*/ 43 h 78"/>
              <a:gd name="T18" fmla="*/ 135 w 137"/>
              <a:gd name="T19" fmla="*/ 0 h 78"/>
              <a:gd name="T20" fmla="*/ 17 w 137"/>
              <a:gd name="T21" fmla="*/ 56 h 78"/>
              <a:gd name="T22" fmla="*/ 51 w 137"/>
              <a:gd name="T23" fmla="*/ 35 h 78"/>
              <a:gd name="T24" fmla="*/ 120 w 137"/>
              <a:gd name="T25" fmla="*/ 57 h 78"/>
              <a:gd name="T26" fmla="*/ 86 w 137"/>
              <a:gd name="T27"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78">
                <a:moveTo>
                  <a:pt x="137" y="77"/>
                </a:moveTo>
                <a:cubicBezTo>
                  <a:pt x="91" y="77"/>
                  <a:pt x="46" y="77"/>
                  <a:pt x="1" y="78"/>
                </a:cubicBezTo>
                <a:cubicBezTo>
                  <a:pt x="0" y="52"/>
                  <a:pt x="0" y="26"/>
                  <a:pt x="0" y="1"/>
                </a:cubicBezTo>
                <a:cubicBezTo>
                  <a:pt x="45" y="1"/>
                  <a:pt x="90" y="0"/>
                  <a:pt x="135" y="0"/>
                </a:cubicBezTo>
                <a:cubicBezTo>
                  <a:pt x="136" y="26"/>
                  <a:pt x="137" y="51"/>
                  <a:pt x="137" y="77"/>
                </a:cubicBezTo>
                <a:close/>
                <a:moveTo>
                  <a:pt x="1" y="1"/>
                </a:moveTo>
                <a:cubicBezTo>
                  <a:pt x="21" y="15"/>
                  <a:pt x="43" y="29"/>
                  <a:pt x="64" y="43"/>
                </a:cubicBezTo>
                <a:cubicBezTo>
                  <a:pt x="66" y="44"/>
                  <a:pt x="68" y="45"/>
                  <a:pt x="70" y="45"/>
                </a:cubicBezTo>
                <a:cubicBezTo>
                  <a:pt x="72" y="45"/>
                  <a:pt x="73" y="44"/>
                  <a:pt x="75" y="43"/>
                </a:cubicBezTo>
                <a:cubicBezTo>
                  <a:pt x="95" y="29"/>
                  <a:pt x="115" y="15"/>
                  <a:pt x="135" y="0"/>
                </a:cubicBezTo>
                <a:moveTo>
                  <a:pt x="17" y="56"/>
                </a:moveTo>
                <a:cubicBezTo>
                  <a:pt x="28" y="49"/>
                  <a:pt x="40" y="42"/>
                  <a:pt x="51" y="35"/>
                </a:cubicBezTo>
                <a:moveTo>
                  <a:pt x="120" y="57"/>
                </a:moveTo>
                <a:cubicBezTo>
                  <a:pt x="109" y="48"/>
                  <a:pt x="99" y="41"/>
                  <a:pt x="86" y="35"/>
                </a:cubicBezTo>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3" name="Freeform 62">
            <a:extLst>
              <a:ext uri="{FF2B5EF4-FFF2-40B4-BE49-F238E27FC236}">
                <a16:creationId xmlns:a16="http://schemas.microsoft.com/office/drawing/2014/main" id="{977E326C-86FE-9B4B-BBF4-FB5CF27EC4B6}"/>
              </a:ext>
            </a:extLst>
          </p:cNvPr>
          <p:cNvSpPr>
            <a:spLocks noEditPoints="1"/>
          </p:cNvSpPr>
          <p:nvPr/>
        </p:nvSpPr>
        <p:spPr bwMode="auto">
          <a:xfrm>
            <a:off x="3124276" y="4558498"/>
            <a:ext cx="404813" cy="696913"/>
          </a:xfrm>
          <a:custGeom>
            <a:avLst/>
            <a:gdLst>
              <a:gd name="T0" fmla="*/ 27 w 106"/>
              <a:gd name="T1" fmla="*/ 37 h 183"/>
              <a:gd name="T2" fmla="*/ 50 w 106"/>
              <a:gd name="T3" fmla="*/ 1 h 183"/>
              <a:gd name="T4" fmla="*/ 53 w 106"/>
              <a:gd name="T5" fmla="*/ 0 h 183"/>
              <a:gd name="T6" fmla="*/ 56 w 106"/>
              <a:gd name="T7" fmla="*/ 1 h 183"/>
              <a:gd name="T8" fmla="*/ 78 w 106"/>
              <a:gd name="T9" fmla="*/ 37 h 183"/>
              <a:gd name="T10" fmla="*/ 25 w 106"/>
              <a:gd name="T11" fmla="*/ 38 h 183"/>
              <a:gd name="T12" fmla="*/ 18 w 106"/>
              <a:gd name="T13" fmla="*/ 80 h 183"/>
              <a:gd name="T14" fmla="*/ 20 w 106"/>
              <a:gd name="T15" fmla="*/ 100 h 183"/>
              <a:gd name="T16" fmla="*/ 24 w 106"/>
              <a:gd name="T17" fmla="*/ 119 h 183"/>
              <a:gd name="T18" fmla="*/ 31 w 106"/>
              <a:gd name="T19" fmla="*/ 134 h 183"/>
              <a:gd name="T20" fmla="*/ 76 w 106"/>
              <a:gd name="T21" fmla="*/ 134 h 183"/>
              <a:gd name="T22" fmla="*/ 80 w 106"/>
              <a:gd name="T23" fmla="*/ 125 h 183"/>
              <a:gd name="T24" fmla="*/ 82 w 106"/>
              <a:gd name="T25" fmla="*/ 118 h 183"/>
              <a:gd name="T26" fmla="*/ 86 w 106"/>
              <a:gd name="T27" fmla="*/ 103 h 183"/>
              <a:gd name="T28" fmla="*/ 88 w 106"/>
              <a:gd name="T29" fmla="*/ 91 h 183"/>
              <a:gd name="T30" fmla="*/ 81 w 106"/>
              <a:gd name="T31" fmla="*/ 37 h 183"/>
              <a:gd name="T32" fmla="*/ 25 w 106"/>
              <a:gd name="T33" fmla="*/ 38 h 183"/>
              <a:gd name="T34" fmla="*/ 24 w 106"/>
              <a:gd name="T35" fmla="*/ 119 h 183"/>
              <a:gd name="T36" fmla="*/ 20 w 106"/>
              <a:gd name="T37" fmla="*/ 100 h 183"/>
              <a:gd name="T38" fmla="*/ 18 w 106"/>
              <a:gd name="T39" fmla="*/ 83 h 183"/>
              <a:gd name="T40" fmla="*/ 18 w 106"/>
              <a:gd name="T41" fmla="*/ 82 h 183"/>
              <a:gd name="T42" fmla="*/ 2 w 106"/>
              <a:gd name="T43" fmla="*/ 115 h 183"/>
              <a:gd name="T44" fmla="*/ 5 w 106"/>
              <a:gd name="T45" fmla="*/ 151 h 183"/>
              <a:gd name="T46" fmla="*/ 26 w 106"/>
              <a:gd name="T47" fmla="*/ 137 h 183"/>
              <a:gd name="T48" fmla="*/ 31 w 106"/>
              <a:gd name="T49" fmla="*/ 134 h 183"/>
              <a:gd name="T50" fmla="*/ 24 w 106"/>
              <a:gd name="T51" fmla="*/ 119 h 183"/>
              <a:gd name="T52" fmla="*/ 105 w 106"/>
              <a:gd name="T53" fmla="*/ 118 h 183"/>
              <a:gd name="T54" fmla="*/ 94 w 106"/>
              <a:gd name="T55" fmla="*/ 88 h 183"/>
              <a:gd name="T56" fmla="*/ 88 w 106"/>
              <a:gd name="T57" fmla="*/ 82 h 183"/>
              <a:gd name="T58" fmla="*/ 86 w 106"/>
              <a:gd name="T59" fmla="*/ 103 h 183"/>
              <a:gd name="T60" fmla="*/ 82 w 106"/>
              <a:gd name="T61" fmla="*/ 118 h 183"/>
              <a:gd name="T62" fmla="*/ 80 w 106"/>
              <a:gd name="T63" fmla="*/ 125 h 183"/>
              <a:gd name="T64" fmla="*/ 76 w 106"/>
              <a:gd name="T65" fmla="*/ 134 h 183"/>
              <a:gd name="T66" fmla="*/ 77 w 106"/>
              <a:gd name="T67" fmla="*/ 135 h 183"/>
              <a:gd name="T68" fmla="*/ 101 w 106"/>
              <a:gd name="T69" fmla="*/ 151 h 183"/>
              <a:gd name="T70" fmla="*/ 105 w 106"/>
              <a:gd name="T71" fmla="*/ 118 h 183"/>
              <a:gd name="T72" fmla="*/ 66 w 106"/>
              <a:gd name="T73" fmla="*/ 57 h 183"/>
              <a:gd name="T74" fmla="*/ 40 w 106"/>
              <a:gd name="T75" fmla="*/ 57 h 183"/>
              <a:gd name="T76" fmla="*/ 42 w 106"/>
              <a:gd name="T77" fmla="*/ 83 h 183"/>
              <a:gd name="T78" fmla="*/ 67 w 106"/>
              <a:gd name="T79" fmla="*/ 81 h 183"/>
              <a:gd name="T80" fmla="*/ 66 w 106"/>
              <a:gd name="T81" fmla="*/ 57 h 183"/>
              <a:gd name="T82" fmla="*/ 69 w 106"/>
              <a:gd name="T83" fmla="*/ 146 h 183"/>
              <a:gd name="T84" fmla="*/ 35 w 106"/>
              <a:gd name="T85" fmla="*/ 146 h 183"/>
              <a:gd name="T86" fmla="*/ 37 w 106"/>
              <a:gd name="T87" fmla="*/ 160 h 183"/>
              <a:gd name="T88" fmla="*/ 51 w 106"/>
              <a:gd name="T89" fmla="*/ 182 h 183"/>
              <a:gd name="T90" fmla="*/ 53 w 106"/>
              <a:gd name="T91" fmla="*/ 183 h 183"/>
              <a:gd name="T92" fmla="*/ 54 w 106"/>
              <a:gd name="T93" fmla="*/ 182 h 183"/>
              <a:gd name="T94" fmla="*/ 69 w 106"/>
              <a:gd name="T95" fmla="*/ 14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6" h="183">
                <a:moveTo>
                  <a:pt x="27" y="37"/>
                </a:moveTo>
                <a:cubicBezTo>
                  <a:pt x="30" y="23"/>
                  <a:pt x="39" y="9"/>
                  <a:pt x="50" y="1"/>
                </a:cubicBezTo>
                <a:cubicBezTo>
                  <a:pt x="51" y="1"/>
                  <a:pt x="52" y="0"/>
                  <a:pt x="53" y="0"/>
                </a:cubicBezTo>
                <a:cubicBezTo>
                  <a:pt x="54" y="0"/>
                  <a:pt x="55" y="1"/>
                  <a:pt x="56" y="1"/>
                </a:cubicBezTo>
                <a:cubicBezTo>
                  <a:pt x="67" y="10"/>
                  <a:pt x="75" y="23"/>
                  <a:pt x="78" y="37"/>
                </a:cubicBezTo>
                <a:moveTo>
                  <a:pt x="25" y="38"/>
                </a:moveTo>
                <a:cubicBezTo>
                  <a:pt x="20" y="56"/>
                  <a:pt x="17" y="61"/>
                  <a:pt x="18" y="80"/>
                </a:cubicBezTo>
                <a:cubicBezTo>
                  <a:pt x="18" y="87"/>
                  <a:pt x="19" y="93"/>
                  <a:pt x="20" y="100"/>
                </a:cubicBezTo>
                <a:cubicBezTo>
                  <a:pt x="21" y="106"/>
                  <a:pt x="22" y="113"/>
                  <a:pt x="24" y="119"/>
                </a:cubicBezTo>
                <a:cubicBezTo>
                  <a:pt x="26" y="124"/>
                  <a:pt x="28" y="129"/>
                  <a:pt x="31" y="134"/>
                </a:cubicBezTo>
                <a:cubicBezTo>
                  <a:pt x="46" y="136"/>
                  <a:pt x="61" y="136"/>
                  <a:pt x="76" y="134"/>
                </a:cubicBezTo>
                <a:cubicBezTo>
                  <a:pt x="77" y="134"/>
                  <a:pt x="80" y="126"/>
                  <a:pt x="80" y="125"/>
                </a:cubicBezTo>
                <a:cubicBezTo>
                  <a:pt x="81" y="122"/>
                  <a:pt x="82" y="120"/>
                  <a:pt x="82" y="118"/>
                </a:cubicBezTo>
                <a:cubicBezTo>
                  <a:pt x="84" y="113"/>
                  <a:pt x="85" y="108"/>
                  <a:pt x="86" y="103"/>
                </a:cubicBezTo>
                <a:cubicBezTo>
                  <a:pt x="88" y="93"/>
                  <a:pt x="88" y="101"/>
                  <a:pt x="88" y="91"/>
                </a:cubicBezTo>
                <a:cubicBezTo>
                  <a:pt x="89" y="73"/>
                  <a:pt x="87" y="54"/>
                  <a:pt x="81" y="37"/>
                </a:cubicBezTo>
                <a:cubicBezTo>
                  <a:pt x="62" y="37"/>
                  <a:pt x="44" y="37"/>
                  <a:pt x="25" y="38"/>
                </a:cubicBezTo>
                <a:close/>
                <a:moveTo>
                  <a:pt x="24" y="119"/>
                </a:moveTo>
                <a:cubicBezTo>
                  <a:pt x="22" y="113"/>
                  <a:pt x="21" y="106"/>
                  <a:pt x="20" y="100"/>
                </a:cubicBezTo>
                <a:cubicBezTo>
                  <a:pt x="19" y="94"/>
                  <a:pt x="18" y="89"/>
                  <a:pt x="18" y="83"/>
                </a:cubicBezTo>
                <a:cubicBezTo>
                  <a:pt x="18" y="83"/>
                  <a:pt x="18" y="83"/>
                  <a:pt x="18" y="82"/>
                </a:cubicBezTo>
                <a:cubicBezTo>
                  <a:pt x="10" y="91"/>
                  <a:pt x="4" y="103"/>
                  <a:pt x="2" y="115"/>
                </a:cubicBezTo>
                <a:cubicBezTo>
                  <a:pt x="0" y="127"/>
                  <a:pt x="1" y="139"/>
                  <a:pt x="5" y="151"/>
                </a:cubicBezTo>
                <a:cubicBezTo>
                  <a:pt x="12" y="146"/>
                  <a:pt x="19" y="141"/>
                  <a:pt x="26" y="137"/>
                </a:cubicBezTo>
                <a:cubicBezTo>
                  <a:pt x="28" y="136"/>
                  <a:pt x="29" y="135"/>
                  <a:pt x="31" y="134"/>
                </a:cubicBezTo>
                <a:cubicBezTo>
                  <a:pt x="28" y="129"/>
                  <a:pt x="26" y="124"/>
                  <a:pt x="24" y="119"/>
                </a:cubicBezTo>
                <a:close/>
                <a:moveTo>
                  <a:pt x="105" y="118"/>
                </a:moveTo>
                <a:cubicBezTo>
                  <a:pt x="104" y="107"/>
                  <a:pt x="101" y="96"/>
                  <a:pt x="94" y="88"/>
                </a:cubicBezTo>
                <a:cubicBezTo>
                  <a:pt x="92" y="86"/>
                  <a:pt x="90" y="84"/>
                  <a:pt x="88" y="82"/>
                </a:cubicBezTo>
                <a:cubicBezTo>
                  <a:pt x="88" y="89"/>
                  <a:pt x="87" y="95"/>
                  <a:pt x="86" y="103"/>
                </a:cubicBezTo>
                <a:cubicBezTo>
                  <a:pt x="85" y="108"/>
                  <a:pt x="84" y="113"/>
                  <a:pt x="82" y="118"/>
                </a:cubicBezTo>
                <a:cubicBezTo>
                  <a:pt x="82" y="120"/>
                  <a:pt x="81" y="122"/>
                  <a:pt x="80" y="125"/>
                </a:cubicBezTo>
                <a:cubicBezTo>
                  <a:pt x="80" y="126"/>
                  <a:pt x="77" y="133"/>
                  <a:pt x="76" y="134"/>
                </a:cubicBezTo>
                <a:cubicBezTo>
                  <a:pt x="77" y="135"/>
                  <a:pt x="77" y="135"/>
                  <a:pt x="77" y="135"/>
                </a:cubicBezTo>
                <a:cubicBezTo>
                  <a:pt x="85" y="141"/>
                  <a:pt x="93" y="146"/>
                  <a:pt x="101" y="151"/>
                </a:cubicBezTo>
                <a:cubicBezTo>
                  <a:pt x="104" y="140"/>
                  <a:pt x="106" y="129"/>
                  <a:pt x="105" y="118"/>
                </a:cubicBezTo>
                <a:close/>
                <a:moveTo>
                  <a:pt x="66" y="57"/>
                </a:moveTo>
                <a:cubicBezTo>
                  <a:pt x="59" y="49"/>
                  <a:pt x="47" y="50"/>
                  <a:pt x="40" y="57"/>
                </a:cubicBezTo>
                <a:cubicBezTo>
                  <a:pt x="32" y="64"/>
                  <a:pt x="35" y="77"/>
                  <a:pt x="42" y="83"/>
                </a:cubicBezTo>
                <a:cubicBezTo>
                  <a:pt x="49" y="90"/>
                  <a:pt x="61" y="88"/>
                  <a:pt x="67" y="81"/>
                </a:cubicBezTo>
                <a:cubicBezTo>
                  <a:pt x="73" y="74"/>
                  <a:pt x="73" y="63"/>
                  <a:pt x="66" y="57"/>
                </a:cubicBezTo>
                <a:close/>
                <a:moveTo>
                  <a:pt x="69" y="146"/>
                </a:moveTo>
                <a:cubicBezTo>
                  <a:pt x="58" y="149"/>
                  <a:pt x="47" y="147"/>
                  <a:pt x="35" y="146"/>
                </a:cubicBezTo>
                <a:cubicBezTo>
                  <a:pt x="36" y="150"/>
                  <a:pt x="36" y="156"/>
                  <a:pt x="37" y="160"/>
                </a:cubicBezTo>
                <a:cubicBezTo>
                  <a:pt x="39" y="170"/>
                  <a:pt x="44" y="175"/>
                  <a:pt x="51" y="182"/>
                </a:cubicBezTo>
                <a:cubicBezTo>
                  <a:pt x="52" y="183"/>
                  <a:pt x="52" y="183"/>
                  <a:pt x="53" y="183"/>
                </a:cubicBezTo>
                <a:cubicBezTo>
                  <a:pt x="54" y="183"/>
                  <a:pt x="54" y="182"/>
                  <a:pt x="54" y="182"/>
                </a:cubicBezTo>
                <a:cubicBezTo>
                  <a:pt x="61" y="175"/>
                  <a:pt x="66" y="165"/>
                  <a:pt x="69" y="146"/>
                </a:cubicBezTo>
                <a:close/>
              </a:path>
            </a:pathLst>
          </a:custGeom>
          <a:solidFill>
            <a:srgbClr val="51A9BA"/>
          </a:solidFill>
          <a:ln w="22225"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68" name="Freeform 67">
            <a:extLst>
              <a:ext uri="{FF2B5EF4-FFF2-40B4-BE49-F238E27FC236}">
                <a16:creationId xmlns:a16="http://schemas.microsoft.com/office/drawing/2014/main" id="{BEAB750C-1F74-764C-9E62-C48BD9FCEEED}"/>
              </a:ext>
            </a:extLst>
          </p:cNvPr>
          <p:cNvSpPr>
            <a:spLocks noEditPoints="1"/>
          </p:cNvSpPr>
          <p:nvPr/>
        </p:nvSpPr>
        <p:spPr bwMode="auto">
          <a:xfrm>
            <a:off x="8889479" y="2800809"/>
            <a:ext cx="766763" cy="427038"/>
          </a:xfrm>
          <a:custGeom>
            <a:avLst/>
            <a:gdLst>
              <a:gd name="T0" fmla="*/ 153 w 201"/>
              <a:gd name="T1" fmla="*/ 45 h 112"/>
              <a:gd name="T2" fmla="*/ 156 w 201"/>
              <a:gd name="T3" fmla="*/ 71 h 112"/>
              <a:gd name="T4" fmla="*/ 142 w 201"/>
              <a:gd name="T5" fmla="*/ 78 h 112"/>
              <a:gd name="T6" fmla="*/ 114 w 201"/>
              <a:gd name="T7" fmla="*/ 56 h 112"/>
              <a:gd name="T8" fmla="*/ 77 w 201"/>
              <a:gd name="T9" fmla="*/ 58 h 112"/>
              <a:gd name="T10" fmla="*/ 76 w 201"/>
              <a:gd name="T11" fmla="*/ 39 h 112"/>
              <a:gd name="T12" fmla="*/ 141 w 201"/>
              <a:gd name="T13" fmla="*/ 26 h 112"/>
              <a:gd name="T14" fmla="*/ 50 w 201"/>
              <a:gd name="T15" fmla="*/ 92 h 112"/>
              <a:gd name="T16" fmla="*/ 65 w 201"/>
              <a:gd name="T17" fmla="*/ 76 h 112"/>
              <a:gd name="T18" fmla="*/ 48 w 201"/>
              <a:gd name="T19" fmla="*/ 81 h 112"/>
              <a:gd name="T20" fmla="*/ 57 w 201"/>
              <a:gd name="T21" fmla="*/ 88 h 112"/>
              <a:gd name="T22" fmla="*/ 60 w 201"/>
              <a:gd name="T23" fmla="*/ 102 h 112"/>
              <a:gd name="T24" fmla="*/ 79 w 201"/>
              <a:gd name="T25" fmla="*/ 80 h 112"/>
              <a:gd name="T26" fmla="*/ 66 w 201"/>
              <a:gd name="T27" fmla="*/ 79 h 112"/>
              <a:gd name="T28" fmla="*/ 87 w 201"/>
              <a:gd name="T29" fmla="*/ 82 h 112"/>
              <a:gd name="T30" fmla="*/ 67 w 201"/>
              <a:gd name="T31" fmla="*/ 106 h 112"/>
              <a:gd name="T32" fmla="*/ 87 w 201"/>
              <a:gd name="T33" fmla="*/ 82 h 112"/>
              <a:gd name="T34" fmla="*/ 76 w 201"/>
              <a:gd name="T35" fmla="*/ 109 h 112"/>
              <a:gd name="T36" fmla="*/ 94 w 201"/>
              <a:gd name="T37" fmla="*/ 101 h 112"/>
              <a:gd name="T38" fmla="*/ 78 w 201"/>
              <a:gd name="T39" fmla="*/ 102 h 112"/>
              <a:gd name="T40" fmla="*/ 77 w 201"/>
              <a:gd name="T41" fmla="*/ 30 h 112"/>
              <a:gd name="T42" fmla="*/ 63 w 201"/>
              <a:gd name="T43" fmla="*/ 31 h 112"/>
              <a:gd name="T44" fmla="*/ 46 w 201"/>
              <a:gd name="T45" fmla="*/ 54 h 112"/>
              <a:gd name="T46" fmla="*/ 48 w 201"/>
              <a:gd name="T47" fmla="*/ 81 h 112"/>
              <a:gd name="T48" fmla="*/ 104 w 201"/>
              <a:gd name="T49" fmla="*/ 110 h 112"/>
              <a:gd name="T50" fmla="*/ 104 w 201"/>
              <a:gd name="T51" fmla="*/ 102 h 112"/>
              <a:gd name="T52" fmla="*/ 122 w 201"/>
              <a:gd name="T53" fmla="*/ 101 h 112"/>
              <a:gd name="T54" fmla="*/ 132 w 201"/>
              <a:gd name="T55" fmla="*/ 101 h 112"/>
              <a:gd name="T56" fmla="*/ 142 w 201"/>
              <a:gd name="T57" fmla="*/ 93 h 112"/>
              <a:gd name="T58" fmla="*/ 0 w 201"/>
              <a:gd name="T59" fmla="*/ 50 h 112"/>
              <a:gd name="T60" fmla="*/ 24 w 201"/>
              <a:gd name="T61" fmla="*/ 70 h 112"/>
              <a:gd name="T62" fmla="*/ 32 w 201"/>
              <a:gd name="T63" fmla="*/ 70 h 112"/>
              <a:gd name="T64" fmla="*/ 68 w 201"/>
              <a:gd name="T65" fmla="*/ 21 h 112"/>
              <a:gd name="T66" fmla="*/ 51 w 201"/>
              <a:gd name="T67" fmla="*/ 7 h 112"/>
              <a:gd name="T68" fmla="*/ 171 w 201"/>
              <a:gd name="T69" fmla="*/ 1 h 112"/>
              <a:gd name="T70" fmla="*/ 141 w 201"/>
              <a:gd name="T71" fmla="*/ 26 h 112"/>
              <a:gd name="T72" fmla="*/ 167 w 201"/>
              <a:gd name="T73" fmla="*/ 68 h 112"/>
              <a:gd name="T74" fmla="*/ 171 w 201"/>
              <a:gd name="T75" fmla="*/ 68 h 112"/>
              <a:gd name="T76" fmla="*/ 201 w 201"/>
              <a:gd name="T77" fmla="*/ 5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 h="112">
                <a:moveTo>
                  <a:pt x="141" y="25"/>
                </a:moveTo>
                <a:cubicBezTo>
                  <a:pt x="145" y="32"/>
                  <a:pt x="149" y="38"/>
                  <a:pt x="153" y="45"/>
                </a:cubicBezTo>
                <a:cubicBezTo>
                  <a:pt x="157" y="52"/>
                  <a:pt x="161" y="58"/>
                  <a:pt x="165" y="65"/>
                </a:cubicBezTo>
                <a:cubicBezTo>
                  <a:pt x="161" y="66"/>
                  <a:pt x="158" y="68"/>
                  <a:pt x="156" y="71"/>
                </a:cubicBezTo>
                <a:cubicBezTo>
                  <a:pt x="153" y="73"/>
                  <a:pt x="152" y="76"/>
                  <a:pt x="150" y="79"/>
                </a:cubicBezTo>
                <a:cubicBezTo>
                  <a:pt x="147" y="82"/>
                  <a:pt x="144" y="80"/>
                  <a:pt x="142" y="78"/>
                </a:cubicBezTo>
                <a:cubicBezTo>
                  <a:pt x="138" y="75"/>
                  <a:pt x="135" y="72"/>
                  <a:pt x="131" y="70"/>
                </a:cubicBezTo>
                <a:cubicBezTo>
                  <a:pt x="126" y="65"/>
                  <a:pt x="120" y="60"/>
                  <a:pt x="114" y="56"/>
                </a:cubicBezTo>
                <a:cubicBezTo>
                  <a:pt x="109" y="53"/>
                  <a:pt x="103" y="49"/>
                  <a:pt x="96" y="50"/>
                </a:cubicBezTo>
                <a:cubicBezTo>
                  <a:pt x="89" y="51"/>
                  <a:pt x="84" y="56"/>
                  <a:pt x="77" y="58"/>
                </a:cubicBezTo>
                <a:cubicBezTo>
                  <a:pt x="72" y="59"/>
                  <a:pt x="64" y="58"/>
                  <a:pt x="63" y="52"/>
                </a:cubicBezTo>
                <a:cubicBezTo>
                  <a:pt x="62" y="45"/>
                  <a:pt x="71" y="42"/>
                  <a:pt x="76" y="39"/>
                </a:cubicBezTo>
                <a:cubicBezTo>
                  <a:pt x="82" y="35"/>
                  <a:pt x="89" y="33"/>
                  <a:pt x="96" y="30"/>
                </a:cubicBezTo>
                <a:cubicBezTo>
                  <a:pt x="111" y="26"/>
                  <a:pt x="126" y="21"/>
                  <a:pt x="141" y="26"/>
                </a:cubicBezTo>
                <a:cubicBezTo>
                  <a:pt x="141" y="26"/>
                  <a:pt x="141" y="25"/>
                  <a:pt x="141" y="25"/>
                </a:cubicBezTo>
                <a:close/>
                <a:moveTo>
                  <a:pt x="50" y="92"/>
                </a:moveTo>
                <a:cubicBezTo>
                  <a:pt x="56" y="93"/>
                  <a:pt x="59" y="87"/>
                  <a:pt x="62" y="83"/>
                </a:cubicBezTo>
                <a:cubicBezTo>
                  <a:pt x="64" y="81"/>
                  <a:pt x="66" y="79"/>
                  <a:pt x="65" y="76"/>
                </a:cubicBezTo>
                <a:cubicBezTo>
                  <a:pt x="64" y="74"/>
                  <a:pt x="61" y="72"/>
                  <a:pt x="59" y="73"/>
                </a:cubicBezTo>
                <a:cubicBezTo>
                  <a:pt x="55" y="73"/>
                  <a:pt x="50" y="78"/>
                  <a:pt x="48" y="81"/>
                </a:cubicBezTo>
                <a:cubicBezTo>
                  <a:pt x="45" y="85"/>
                  <a:pt x="44" y="91"/>
                  <a:pt x="50" y="92"/>
                </a:cubicBezTo>
                <a:close/>
                <a:moveTo>
                  <a:pt x="57" y="88"/>
                </a:moveTo>
                <a:cubicBezTo>
                  <a:pt x="55" y="91"/>
                  <a:pt x="52" y="93"/>
                  <a:pt x="53" y="97"/>
                </a:cubicBezTo>
                <a:cubicBezTo>
                  <a:pt x="54" y="100"/>
                  <a:pt x="57" y="102"/>
                  <a:pt x="60" y="102"/>
                </a:cubicBezTo>
                <a:cubicBezTo>
                  <a:pt x="66" y="100"/>
                  <a:pt x="71" y="93"/>
                  <a:pt x="75" y="88"/>
                </a:cubicBezTo>
                <a:cubicBezTo>
                  <a:pt x="77" y="86"/>
                  <a:pt x="79" y="84"/>
                  <a:pt x="79" y="80"/>
                </a:cubicBezTo>
                <a:cubicBezTo>
                  <a:pt x="79" y="77"/>
                  <a:pt x="76" y="75"/>
                  <a:pt x="74" y="75"/>
                </a:cubicBezTo>
                <a:cubicBezTo>
                  <a:pt x="70" y="75"/>
                  <a:pt x="68" y="77"/>
                  <a:pt x="66" y="79"/>
                </a:cubicBezTo>
                <a:cubicBezTo>
                  <a:pt x="63" y="82"/>
                  <a:pt x="60" y="85"/>
                  <a:pt x="57" y="88"/>
                </a:cubicBezTo>
                <a:close/>
                <a:moveTo>
                  <a:pt x="87" y="82"/>
                </a:moveTo>
                <a:cubicBezTo>
                  <a:pt x="81" y="78"/>
                  <a:pt x="75" y="87"/>
                  <a:pt x="72" y="90"/>
                </a:cubicBezTo>
                <a:cubicBezTo>
                  <a:pt x="69" y="94"/>
                  <a:pt x="60" y="101"/>
                  <a:pt x="67" y="106"/>
                </a:cubicBezTo>
                <a:cubicBezTo>
                  <a:pt x="73" y="109"/>
                  <a:pt x="79" y="101"/>
                  <a:pt x="82" y="97"/>
                </a:cubicBezTo>
                <a:cubicBezTo>
                  <a:pt x="85" y="94"/>
                  <a:pt x="92" y="87"/>
                  <a:pt x="87" y="82"/>
                </a:cubicBezTo>
                <a:close/>
                <a:moveTo>
                  <a:pt x="78" y="102"/>
                </a:moveTo>
                <a:cubicBezTo>
                  <a:pt x="76" y="104"/>
                  <a:pt x="75" y="106"/>
                  <a:pt x="76" y="109"/>
                </a:cubicBezTo>
                <a:cubicBezTo>
                  <a:pt x="77" y="111"/>
                  <a:pt x="79" y="112"/>
                  <a:pt x="82" y="111"/>
                </a:cubicBezTo>
                <a:cubicBezTo>
                  <a:pt x="87" y="111"/>
                  <a:pt x="91" y="105"/>
                  <a:pt x="94" y="101"/>
                </a:cubicBezTo>
                <a:cubicBezTo>
                  <a:pt x="96" y="97"/>
                  <a:pt x="95" y="91"/>
                  <a:pt x="89" y="92"/>
                </a:cubicBezTo>
                <a:cubicBezTo>
                  <a:pt x="84" y="93"/>
                  <a:pt x="81" y="98"/>
                  <a:pt x="78" y="102"/>
                </a:cubicBezTo>
                <a:close/>
                <a:moveTo>
                  <a:pt x="85" y="35"/>
                </a:moveTo>
                <a:cubicBezTo>
                  <a:pt x="82" y="33"/>
                  <a:pt x="79" y="32"/>
                  <a:pt x="77" y="30"/>
                </a:cubicBezTo>
                <a:cubicBezTo>
                  <a:pt x="74" y="29"/>
                  <a:pt x="70" y="27"/>
                  <a:pt x="67" y="27"/>
                </a:cubicBezTo>
                <a:cubicBezTo>
                  <a:pt x="65" y="27"/>
                  <a:pt x="64" y="29"/>
                  <a:pt x="63" y="31"/>
                </a:cubicBezTo>
                <a:cubicBezTo>
                  <a:pt x="61" y="34"/>
                  <a:pt x="59" y="36"/>
                  <a:pt x="57" y="39"/>
                </a:cubicBezTo>
                <a:cubicBezTo>
                  <a:pt x="54" y="44"/>
                  <a:pt x="49" y="49"/>
                  <a:pt x="46" y="54"/>
                </a:cubicBezTo>
                <a:cubicBezTo>
                  <a:pt x="41" y="59"/>
                  <a:pt x="37" y="65"/>
                  <a:pt x="33" y="70"/>
                </a:cubicBezTo>
                <a:cubicBezTo>
                  <a:pt x="37" y="74"/>
                  <a:pt x="42" y="78"/>
                  <a:pt x="48" y="81"/>
                </a:cubicBezTo>
                <a:moveTo>
                  <a:pt x="89" y="107"/>
                </a:moveTo>
                <a:cubicBezTo>
                  <a:pt x="93" y="110"/>
                  <a:pt x="99" y="111"/>
                  <a:pt x="104" y="110"/>
                </a:cubicBezTo>
                <a:cubicBezTo>
                  <a:pt x="105" y="110"/>
                  <a:pt x="108" y="109"/>
                  <a:pt x="108" y="107"/>
                </a:cubicBezTo>
                <a:cubicBezTo>
                  <a:pt x="107" y="105"/>
                  <a:pt x="104" y="104"/>
                  <a:pt x="104" y="102"/>
                </a:cubicBezTo>
                <a:cubicBezTo>
                  <a:pt x="108" y="107"/>
                  <a:pt x="113" y="112"/>
                  <a:pt x="120" y="108"/>
                </a:cubicBezTo>
                <a:cubicBezTo>
                  <a:pt x="122" y="107"/>
                  <a:pt x="123" y="104"/>
                  <a:pt x="122" y="101"/>
                </a:cubicBezTo>
                <a:cubicBezTo>
                  <a:pt x="121" y="98"/>
                  <a:pt x="118" y="96"/>
                  <a:pt x="115" y="94"/>
                </a:cubicBezTo>
                <a:cubicBezTo>
                  <a:pt x="119" y="98"/>
                  <a:pt x="126" y="105"/>
                  <a:pt x="132" y="101"/>
                </a:cubicBezTo>
                <a:cubicBezTo>
                  <a:pt x="139" y="96"/>
                  <a:pt x="133" y="89"/>
                  <a:pt x="128" y="86"/>
                </a:cubicBezTo>
                <a:cubicBezTo>
                  <a:pt x="132" y="90"/>
                  <a:pt x="136" y="94"/>
                  <a:pt x="142" y="93"/>
                </a:cubicBezTo>
                <a:cubicBezTo>
                  <a:pt x="148" y="91"/>
                  <a:pt x="149" y="85"/>
                  <a:pt x="146" y="80"/>
                </a:cubicBezTo>
                <a:moveTo>
                  <a:pt x="0" y="50"/>
                </a:moveTo>
                <a:cubicBezTo>
                  <a:pt x="6" y="55"/>
                  <a:pt x="11" y="59"/>
                  <a:pt x="17" y="63"/>
                </a:cubicBezTo>
                <a:cubicBezTo>
                  <a:pt x="19" y="65"/>
                  <a:pt x="22" y="67"/>
                  <a:pt x="24" y="70"/>
                </a:cubicBezTo>
                <a:cubicBezTo>
                  <a:pt x="25" y="71"/>
                  <a:pt x="27" y="73"/>
                  <a:pt x="29" y="73"/>
                </a:cubicBezTo>
                <a:cubicBezTo>
                  <a:pt x="30" y="73"/>
                  <a:pt x="31" y="71"/>
                  <a:pt x="32" y="70"/>
                </a:cubicBezTo>
                <a:moveTo>
                  <a:pt x="65" y="28"/>
                </a:moveTo>
                <a:cubicBezTo>
                  <a:pt x="68" y="26"/>
                  <a:pt x="71" y="24"/>
                  <a:pt x="68" y="21"/>
                </a:cubicBezTo>
                <a:cubicBezTo>
                  <a:pt x="65" y="19"/>
                  <a:pt x="62" y="16"/>
                  <a:pt x="59" y="14"/>
                </a:cubicBezTo>
                <a:cubicBezTo>
                  <a:pt x="56" y="12"/>
                  <a:pt x="54" y="9"/>
                  <a:pt x="51" y="7"/>
                </a:cubicBezTo>
                <a:cubicBezTo>
                  <a:pt x="48" y="4"/>
                  <a:pt x="44" y="3"/>
                  <a:pt x="41" y="0"/>
                </a:cubicBezTo>
                <a:moveTo>
                  <a:pt x="171" y="1"/>
                </a:moveTo>
                <a:cubicBezTo>
                  <a:pt x="160" y="7"/>
                  <a:pt x="148" y="12"/>
                  <a:pt x="137" y="18"/>
                </a:cubicBezTo>
                <a:cubicBezTo>
                  <a:pt x="138" y="21"/>
                  <a:pt x="140" y="23"/>
                  <a:pt x="141" y="26"/>
                </a:cubicBezTo>
                <a:moveTo>
                  <a:pt x="164" y="64"/>
                </a:moveTo>
                <a:cubicBezTo>
                  <a:pt x="165" y="65"/>
                  <a:pt x="166" y="67"/>
                  <a:pt x="167" y="68"/>
                </a:cubicBezTo>
                <a:cubicBezTo>
                  <a:pt x="167" y="69"/>
                  <a:pt x="167" y="69"/>
                  <a:pt x="168" y="69"/>
                </a:cubicBezTo>
                <a:cubicBezTo>
                  <a:pt x="169" y="69"/>
                  <a:pt x="170" y="68"/>
                  <a:pt x="171" y="68"/>
                </a:cubicBezTo>
                <a:cubicBezTo>
                  <a:pt x="174" y="67"/>
                  <a:pt x="178" y="65"/>
                  <a:pt x="181" y="64"/>
                </a:cubicBezTo>
                <a:cubicBezTo>
                  <a:pt x="188" y="61"/>
                  <a:pt x="195" y="57"/>
                  <a:pt x="201" y="54"/>
                </a:cubicBezTo>
              </a:path>
            </a:pathLst>
          </a:custGeom>
          <a:solidFill>
            <a:srgbClr val="F3BDB7"/>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solidFill>
                <a:srgbClr val="F3BDB7"/>
              </a:solidFill>
            </a:endParaRPr>
          </a:p>
        </p:txBody>
      </p:sp>
      <p:sp>
        <p:nvSpPr>
          <p:cNvPr id="69" name="Freeform 68">
            <a:extLst>
              <a:ext uri="{FF2B5EF4-FFF2-40B4-BE49-F238E27FC236}">
                <a16:creationId xmlns:a16="http://schemas.microsoft.com/office/drawing/2014/main" id="{9E60D675-8A83-ED46-BC1C-95CE901B692C}"/>
              </a:ext>
            </a:extLst>
          </p:cNvPr>
          <p:cNvSpPr>
            <a:spLocks noEditPoints="1"/>
          </p:cNvSpPr>
          <p:nvPr/>
        </p:nvSpPr>
        <p:spPr bwMode="auto">
          <a:xfrm>
            <a:off x="8547175" y="4747355"/>
            <a:ext cx="587375" cy="416316"/>
          </a:xfrm>
          <a:custGeom>
            <a:avLst/>
            <a:gdLst>
              <a:gd name="T0" fmla="*/ 0 w 154"/>
              <a:gd name="T1" fmla="*/ 125 h 127"/>
              <a:gd name="T2" fmla="*/ 154 w 154"/>
              <a:gd name="T3" fmla="*/ 127 h 127"/>
              <a:gd name="T4" fmla="*/ 39 w 154"/>
              <a:gd name="T5" fmla="*/ 124 h 127"/>
              <a:gd name="T6" fmla="*/ 38 w 154"/>
              <a:gd name="T7" fmla="*/ 93 h 127"/>
              <a:gd name="T8" fmla="*/ 17 w 154"/>
              <a:gd name="T9" fmla="*/ 93 h 127"/>
              <a:gd name="T10" fmla="*/ 17 w 154"/>
              <a:gd name="T11" fmla="*/ 124 h 127"/>
              <a:gd name="T12" fmla="*/ 70 w 154"/>
              <a:gd name="T13" fmla="*/ 124 h 127"/>
              <a:gd name="T14" fmla="*/ 70 w 154"/>
              <a:gd name="T15" fmla="*/ 61 h 127"/>
              <a:gd name="T16" fmla="*/ 49 w 154"/>
              <a:gd name="T17" fmla="*/ 61 h 127"/>
              <a:gd name="T18" fmla="*/ 50 w 154"/>
              <a:gd name="T19" fmla="*/ 124 h 127"/>
              <a:gd name="T20" fmla="*/ 104 w 154"/>
              <a:gd name="T21" fmla="*/ 125 h 127"/>
              <a:gd name="T22" fmla="*/ 103 w 154"/>
              <a:gd name="T23" fmla="*/ 75 h 127"/>
              <a:gd name="T24" fmla="*/ 83 w 154"/>
              <a:gd name="T25" fmla="*/ 75 h 127"/>
              <a:gd name="T26" fmla="*/ 83 w 154"/>
              <a:gd name="T27" fmla="*/ 124 h 127"/>
              <a:gd name="T28" fmla="*/ 136 w 154"/>
              <a:gd name="T29" fmla="*/ 126 h 127"/>
              <a:gd name="T30" fmla="*/ 135 w 154"/>
              <a:gd name="T31" fmla="*/ 42 h 127"/>
              <a:gd name="T32" fmla="*/ 115 w 154"/>
              <a:gd name="T33" fmla="*/ 42 h 127"/>
              <a:gd name="T34" fmla="*/ 115 w 154"/>
              <a:gd name="T35" fmla="*/ 125 h 127"/>
              <a:gd name="T36" fmla="*/ 31 w 154"/>
              <a:gd name="T37" fmla="*/ 57 h 127"/>
              <a:gd name="T38" fmla="*/ 24 w 154"/>
              <a:gd name="T39" fmla="*/ 56 h 127"/>
              <a:gd name="T40" fmla="*/ 21 w 154"/>
              <a:gd name="T41" fmla="*/ 62 h 127"/>
              <a:gd name="T42" fmla="*/ 25 w 154"/>
              <a:gd name="T43" fmla="*/ 68 h 127"/>
              <a:gd name="T44" fmla="*/ 29 w 154"/>
              <a:gd name="T45" fmla="*/ 69 h 127"/>
              <a:gd name="T46" fmla="*/ 32 w 154"/>
              <a:gd name="T47" fmla="*/ 67 h 127"/>
              <a:gd name="T48" fmla="*/ 34 w 154"/>
              <a:gd name="T49" fmla="*/ 63 h 127"/>
              <a:gd name="T50" fmla="*/ 31 w 154"/>
              <a:gd name="T51" fmla="*/ 57 h 127"/>
              <a:gd name="T52" fmla="*/ 54 w 154"/>
              <a:gd name="T53" fmla="*/ 32 h 127"/>
              <a:gd name="T54" fmla="*/ 57 w 154"/>
              <a:gd name="T55" fmla="*/ 38 h 127"/>
              <a:gd name="T56" fmla="*/ 63 w 154"/>
              <a:gd name="T57" fmla="*/ 38 h 127"/>
              <a:gd name="T58" fmla="*/ 66 w 154"/>
              <a:gd name="T59" fmla="*/ 36 h 127"/>
              <a:gd name="T60" fmla="*/ 66 w 154"/>
              <a:gd name="T61" fmla="*/ 32 h 127"/>
              <a:gd name="T62" fmla="*/ 64 w 154"/>
              <a:gd name="T63" fmla="*/ 29 h 127"/>
              <a:gd name="T64" fmla="*/ 62 w 154"/>
              <a:gd name="T65" fmla="*/ 26 h 127"/>
              <a:gd name="T66" fmla="*/ 60 w 154"/>
              <a:gd name="T67" fmla="*/ 26 h 127"/>
              <a:gd name="T68" fmla="*/ 54 w 154"/>
              <a:gd name="T69" fmla="*/ 32 h 127"/>
              <a:gd name="T70" fmla="*/ 97 w 154"/>
              <a:gd name="T71" fmla="*/ 51 h 127"/>
              <a:gd name="T72" fmla="*/ 98 w 154"/>
              <a:gd name="T73" fmla="*/ 46 h 127"/>
              <a:gd name="T74" fmla="*/ 96 w 154"/>
              <a:gd name="T75" fmla="*/ 42 h 127"/>
              <a:gd name="T76" fmla="*/ 92 w 154"/>
              <a:gd name="T77" fmla="*/ 41 h 127"/>
              <a:gd name="T78" fmla="*/ 87 w 154"/>
              <a:gd name="T79" fmla="*/ 42 h 127"/>
              <a:gd name="T80" fmla="*/ 86 w 154"/>
              <a:gd name="T81" fmla="*/ 44 h 127"/>
              <a:gd name="T82" fmla="*/ 86 w 154"/>
              <a:gd name="T83" fmla="*/ 51 h 127"/>
              <a:gd name="T84" fmla="*/ 92 w 154"/>
              <a:gd name="T85" fmla="*/ 54 h 127"/>
              <a:gd name="T86" fmla="*/ 97 w 154"/>
              <a:gd name="T87" fmla="*/ 51 h 127"/>
              <a:gd name="T88" fmla="*/ 119 w 154"/>
              <a:gd name="T89" fmla="*/ 12 h 127"/>
              <a:gd name="T90" fmla="*/ 126 w 154"/>
              <a:gd name="T91" fmla="*/ 16 h 127"/>
              <a:gd name="T92" fmla="*/ 128 w 154"/>
              <a:gd name="T93" fmla="*/ 4 h 127"/>
              <a:gd name="T94" fmla="*/ 119 w 154"/>
              <a:gd name="T95" fmla="*/ 12 h 127"/>
              <a:gd name="T96" fmla="*/ 56 w 154"/>
              <a:gd name="T97" fmla="*/ 37 h 127"/>
              <a:gd name="T98" fmla="*/ 32 w 154"/>
              <a:gd name="T99" fmla="*/ 59 h 127"/>
              <a:gd name="T100" fmla="*/ 67 w 154"/>
              <a:gd name="T101" fmla="*/ 35 h 127"/>
              <a:gd name="T102" fmla="*/ 86 w 154"/>
              <a:gd name="T103" fmla="*/ 44 h 127"/>
              <a:gd name="T104" fmla="*/ 122 w 154"/>
              <a:gd name="T105" fmla="*/ 16 h 127"/>
              <a:gd name="T106" fmla="*/ 108 w 154"/>
              <a:gd name="T107" fmla="*/ 30 h 127"/>
              <a:gd name="T108" fmla="*/ 97 w 154"/>
              <a:gd name="T109"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4" h="127">
                <a:moveTo>
                  <a:pt x="0" y="125"/>
                </a:moveTo>
                <a:cubicBezTo>
                  <a:pt x="52" y="123"/>
                  <a:pt x="103" y="124"/>
                  <a:pt x="154" y="127"/>
                </a:cubicBezTo>
                <a:moveTo>
                  <a:pt x="39" y="124"/>
                </a:moveTo>
                <a:cubicBezTo>
                  <a:pt x="38" y="114"/>
                  <a:pt x="38" y="103"/>
                  <a:pt x="38" y="93"/>
                </a:cubicBezTo>
                <a:cubicBezTo>
                  <a:pt x="31" y="93"/>
                  <a:pt x="24" y="93"/>
                  <a:pt x="17" y="93"/>
                </a:cubicBezTo>
                <a:cubicBezTo>
                  <a:pt x="17" y="104"/>
                  <a:pt x="17" y="114"/>
                  <a:pt x="17" y="124"/>
                </a:cubicBezTo>
                <a:moveTo>
                  <a:pt x="70" y="124"/>
                </a:moveTo>
                <a:cubicBezTo>
                  <a:pt x="71" y="103"/>
                  <a:pt x="71" y="82"/>
                  <a:pt x="70" y="61"/>
                </a:cubicBezTo>
                <a:cubicBezTo>
                  <a:pt x="63" y="62"/>
                  <a:pt x="56" y="62"/>
                  <a:pt x="49" y="61"/>
                </a:cubicBezTo>
                <a:cubicBezTo>
                  <a:pt x="49" y="82"/>
                  <a:pt x="50" y="103"/>
                  <a:pt x="50" y="124"/>
                </a:cubicBezTo>
                <a:moveTo>
                  <a:pt x="104" y="125"/>
                </a:moveTo>
                <a:cubicBezTo>
                  <a:pt x="102" y="108"/>
                  <a:pt x="102" y="92"/>
                  <a:pt x="103" y="75"/>
                </a:cubicBezTo>
                <a:cubicBezTo>
                  <a:pt x="97" y="75"/>
                  <a:pt x="90" y="75"/>
                  <a:pt x="83" y="75"/>
                </a:cubicBezTo>
                <a:cubicBezTo>
                  <a:pt x="83" y="91"/>
                  <a:pt x="83" y="108"/>
                  <a:pt x="83" y="124"/>
                </a:cubicBezTo>
                <a:moveTo>
                  <a:pt x="136" y="126"/>
                </a:moveTo>
                <a:cubicBezTo>
                  <a:pt x="136" y="98"/>
                  <a:pt x="136" y="70"/>
                  <a:pt x="135" y="42"/>
                </a:cubicBezTo>
                <a:cubicBezTo>
                  <a:pt x="129" y="41"/>
                  <a:pt x="122" y="41"/>
                  <a:pt x="115" y="42"/>
                </a:cubicBezTo>
                <a:cubicBezTo>
                  <a:pt x="115" y="70"/>
                  <a:pt x="115" y="97"/>
                  <a:pt x="115" y="125"/>
                </a:cubicBezTo>
                <a:moveTo>
                  <a:pt x="31" y="57"/>
                </a:moveTo>
                <a:cubicBezTo>
                  <a:pt x="29" y="55"/>
                  <a:pt x="26" y="55"/>
                  <a:pt x="24" y="56"/>
                </a:cubicBezTo>
                <a:cubicBezTo>
                  <a:pt x="22" y="57"/>
                  <a:pt x="21" y="60"/>
                  <a:pt x="21" y="62"/>
                </a:cubicBezTo>
                <a:cubicBezTo>
                  <a:pt x="21" y="64"/>
                  <a:pt x="23" y="66"/>
                  <a:pt x="25" y="68"/>
                </a:cubicBezTo>
                <a:cubicBezTo>
                  <a:pt x="26" y="68"/>
                  <a:pt x="27" y="69"/>
                  <a:pt x="29" y="69"/>
                </a:cubicBezTo>
                <a:cubicBezTo>
                  <a:pt x="30" y="69"/>
                  <a:pt x="31" y="68"/>
                  <a:pt x="32" y="67"/>
                </a:cubicBezTo>
                <a:cubicBezTo>
                  <a:pt x="33" y="66"/>
                  <a:pt x="34" y="65"/>
                  <a:pt x="34" y="63"/>
                </a:cubicBezTo>
                <a:cubicBezTo>
                  <a:pt x="34" y="61"/>
                  <a:pt x="33" y="58"/>
                  <a:pt x="31" y="57"/>
                </a:cubicBezTo>
                <a:close/>
                <a:moveTo>
                  <a:pt x="54" y="32"/>
                </a:moveTo>
                <a:cubicBezTo>
                  <a:pt x="54" y="35"/>
                  <a:pt x="55" y="37"/>
                  <a:pt x="57" y="38"/>
                </a:cubicBezTo>
                <a:cubicBezTo>
                  <a:pt x="59" y="39"/>
                  <a:pt x="61" y="39"/>
                  <a:pt x="63" y="38"/>
                </a:cubicBezTo>
                <a:cubicBezTo>
                  <a:pt x="65" y="38"/>
                  <a:pt x="66" y="37"/>
                  <a:pt x="66" y="36"/>
                </a:cubicBezTo>
                <a:cubicBezTo>
                  <a:pt x="67" y="35"/>
                  <a:pt x="67" y="33"/>
                  <a:pt x="66" y="32"/>
                </a:cubicBezTo>
                <a:cubicBezTo>
                  <a:pt x="66" y="31"/>
                  <a:pt x="65" y="30"/>
                  <a:pt x="64" y="29"/>
                </a:cubicBezTo>
                <a:cubicBezTo>
                  <a:pt x="64" y="28"/>
                  <a:pt x="63" y="27"/>
                  <a:pt x="62" y="26"/>
                </a:cubicBezTo>
                <a:cubicBezTo>
                  <a:pt x="61" y="26"/>
                  <a:pt x="60" y="26"/>
                  <a:pt x="60" y="26"/>
                </a:cubicBezTo>
                <a:cubicBezTo>
                  <a:pt x="57" y="26"/>
                  <a:pt x="54" y="29"/>
                  <a:pt x="54" y="32"/>
                </a:cubicBezTo>
                <a:close/>
                <a:moveTo>
                  <a:pt x="97" y="51"/>
                </a:moveTo>
                <a:cubicBezTo>
                  <a:pt x="98" y="49"/>
                  <a:pt x="98" y="48"/>
                  <a:pt x="98" y="46"/>
                </a:cubicBezTo>
                <a:cubicBezTo>
                  <a:pt x="98" y="44"/>
                  <a:pt x="97" y="43"/>
                  <a:pt x="96" y="42"/>
                </a:cubicBezTo>
                <a:cubicBezTo>
                  <a:pt x="95" y="41"/>
                  <a:pt x="94" y="41"/>
                  <a:pt x="92" y="41"/>
                </a:cubicBezTo>
                <a:cubicBezTo>
                  <a:pt x="91" y="40"/>
                  <a:pt x="89" y="40"/>
                  <a:pt x="87" y="42"/>
                </a:cubicBezTo>
                <a:cubicBezTo>
                  <a:pt x="86" y="42"/>
                  <a:pt x="86" y="43"/>
                  <a:pt x="86" y="44"/>
                </a:cubicBezTo>
                <a:cubicBezTo>
                  <a:pt x="85" y="46"/>
                  <a:pt x="85" y="49"/>
                  <a:pt x="86" y="51"/>
                </a:cubicBezTo>
                <a:cubicBezTo>
                  <a:pt x="87" y="53"/>
                  <a:pt x="89" y="54"/>
                  <a:pt x="92" y="54"/>
                </a:cubicBezTo>
                <a:cubicBezTo>
                  <a:pt x="94" y="55"/>
                  <a:pt x="97" y="53"/>
                  <a:pt x="97" y="51"/>
                </a:cubicBezTo>
                <a:close/>
                <a:moveTo>
                  <a:pt x="119" y="12"/>
                </a:moveTo>
                <a:cubicBezTo>
                  <a:pt x="120" y="15"/>
                  <a:pt x="123" y="16"/>
                  <a:pt x="126" y="16"/>
                </a:cubicBezTo>
                <a:cubicBezTo>
                  <a:pt x="132" y="16"/>
                  <a:pt x="133" y="6"/>
                  <a:pt x="128" y="4"/>
                </a:cubicBezTo>
                <a:cubicBezTo>
                  <a:pt x="123" y="0"/>
                  <a:pt x="116" y="7"/>
                  <a:pt x="119" y="12"/>
                </a:cubicBezTo>
                <a:close/>
                <a:moveTo>
                  <a:pt x="56" y="37"/>
                </a:moveTo>
                <a:cubicBezTo>
                  <a:pt x="48" y="44"/>
                  <a:pt x="40" y="51"/>
                  <a:pt x="32" y="59"/>
                </a:cubicBezTo>
                <a:moveTo>
                  <a:pt x="67" y="35"/>
                </a:moveTo>
                <a:cubicBezTo>
                  <a:pt x="73" y="39"/>
                  <a:pt x="78" y="41"/>
                  <a:pt x="86" y="44"/>
                </a:cubicBezTo>
                <a:moveTo>
                  <a:pt x="122" y="16"/>
                </a:moveTo>
                <a:cubicBezTo>
                  <a:pt x="117" y="21"/>
                  <a:pt x="113" y="26"/>
                  <a:pt x="108" y="30"/>
                </a:cubicBezTo>
                <a:cubicBezTo>
                  <a:pt x="104" y="35"/>
                  <a:pt x="101" y="39"/>
                  <a:pt x="97" y="43"/>
                </a:cubicBezTo>
              </a:path>
            </a:pathLst>
          </a:custGeom>
          <a:solidFill>
            <a:srgbClr val="51A9BA"/>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0" name="Freeform 69">
            <a:extLst>
              <a:ext uri="{FF2B5EF4-FFF2-40B4-BE49-F238E27FC236}">
                <a16:creationId xmlns:a16="http://schemas.microsoft.com/office/drawing/2014/main" id="{903508D4-3184-C745-91E5-E28DC187467B}"/>
              </a:ext>
            </a:extLst>
          </p:cNvPr>
          <p:cNvSpPr>
            <a:spLocks noEditPoints="1"/>
          </p:cNvSpPr>
          <p:nvPr/>
        </p:nvSpPr>
        <p:spPr bwMode="auto">
          <a:xfrm>
            <a:off x="2820118" y="2720552"/>
            <a:ext cx="536575" cy="441541"/>
          </a:xfrm>
          <a:custGeom>
            <a:avLst/>
            <a:gdLst>
              <a:gd name="T0" fmla="*/ 0 w 153"/>
              <a:gd name="T1" fmla="*/ 69 h 126"/>
              <a:gd name="T2" fmla="*/ 0 w 153"/>
              <a:gd name="T3" fmla="*/ 29 h 126"/>
              <a:gd name="T4" fmla="*/ 147 w 153"/>
              <a:gd name="T5" fmla="*/ 23 h 126"/>
              <a:gd name="T6" fmla="*/ 153 w 153"/>
              <a:gd name="T7" fmla="*/ 71 h 126"/>
              <a:gd name="T8" fmla="*/ 85 w 153"/>
              <a:gd name="T9" fmla="*/ 102 h 126"/>
              <a:gd name="T10" fmla="*/ 86 w 153"/>
              <a:gd name="T11" fmla="*/ 80 h 126"/>
              <a:gd name="T12" fmla="*/ 82 w 153"/>
              <a:gd name="T13" fmla="*/ 76 h 126"/>
              <a:gd name="T14" fmla="*/ 67 w 153"/>
              <a:gd name="T15" fmla="*/ 76 h 126"/>
              <a:gd name="T16" fmla="*/ 67 w 153"/>
              <a:gd name="T17" fmla="*/ 97 h 126"/>
              <a:gd name="T18" fmla="*/ 72 w 153"/>
              <a:gd name="T19" fmla="*/ 102 h 126"/>
              <a:gd name="T20" fmla="*/ 85 w 153"/>
              <a:gd name="T21" fmla="*/ 102 h 126"/>
              <a:gd name="T22" fmla="*/ 67 w 153"/>
              <a:gd name="T23" fmla="*/ 20 h 126"/>
              <a:gd name="T24" fmla="*/ 65 w 153"/>
              <a:gd name="T25" fmla="*/ 17 h 126"/>
              <a:gd name="T26" fmla="*/ 55 w 153"/>
              <a:gd name="T27" fmla="*/ 18 h 126"/>
              <a:gd name="T28" fmla="*/ 54 w 153"/>
              <a:gd name="T29" fmla="*/ 23 h 126"/>
              <a:gd name="T30" fmla="*/ 101 w 153"/>
              <a:gd name="T31" fmla="*/ 20 h 126"/>
              <a:gd name="T32" fmla="*/ 98 w 153"/>
              <a:gd name="T33" fmla="*/ 17 h 126"/>
              <a:gd name="T34" fmla="*/ 89 w 153"/>
              <a:gd name="T35" fmla="*/ 18 h 126"/>
              <a:gd name="T36" fmla="*/ 88 w 153"/>
              <a:gd name="T37" fmla="*/ 23 h 126"/>
              <a:gd name="T38" fmla="*/ 91 w 153"/>
              <a:gd name="T39" fmla="*/ 13 h 126"/>
              <a:gd name="T40" fmla="*/ 87 w 153"/>
              <a:gd name="T41" fmla="*/ 9 h 126"/>
              <a:gd name="T42" fmla="*/ 66 w 153"/>
              <a:gd name="T43" fmla="*/ 9 h 126"/>
              <a:gd name="T44" fmla="*/ 64 w 153"/>
              <a:gd name="T45" fmla="*/ 17 h 126"/>
              <a:gd name="T46" fmla="*/ 99 w 153"/>
              <a:gd name="T47" fmla="*/ 9 h 126"/>
              <a:gd name="T48" fmla="*/ 88 w 153"/>
              <a:gd name="T49" fmla="*/ 1 h 126"/>
              <a:gd name="T50" fmla="*/ 58 w 153"/>
              <a:gd name="T51" fmla="*/ 3 h 126"/>
              <a:gd name="T52" fmla="*/ 56 w 153"/>
              <a:gd name="T53" fmla="*/ 17 h 126"/>
              <a:gd name="T54" fmla="*/ 5 w 153"/>
              <a:gd name="T55" fmla="*/ 108 h 126"/>
              <a:gd name="T56" fmla="*/ 8 w 153"/>
              <a:gd name="T57" fmla="*/ 122 h 126"/>
              <a:gd name="T58" fmla="*/ 48 w 153"/>
              <a:gd name="T59" fmla="*/ 125 h 126"/>
              <a:gd name="T60" fmla="*/ 115 w 153"/>
              <a:gd name="T61" fmla="*/ 125 h 126"/>
              <a:gd name="T62" fmla="*/ 141 w 153"/>
              <a:gd name="T63" fmla="*/ 125 h 126"/>
              <a:gd name="T64" fmla="*/ 149 w 153"/>
              <a:gd name="T65" fmla="*/ 114 h 126"/>
              <a:gd name="T66" fmla="*/ 149 w 153"/>
              <a:gd name="T67" fmla="*/ 7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3" h="126">
                <a:moveTo>
                  <a:pt x="67" y="87"/>
                </a:moveTo>
                <a:cubicBezTo>
                  <a:pt x="44" y="85"/>
                  <a:pt x="22" y="77"/>
                  <a:pt x="0" y="69"/>
                </a:cubicBezTo>
                <a:cubicBezTo>
                  <a:pt x="0" y="30"/>
                  <a:pt x="0" y="30"/>
                  <a:pt x="0" y="30"/>
                </a:cubicBezTo>
                <a:cubicBezTo>
                  <a:pt x="0" y="30"/>
                  <a:pt x="0" y="29"/>
                  <a:pt x="0" y="29"/>
                </a:cubicBezTo>
                <a:cubicBezTo>
                  <a:pt x="0" y="26"/>
                  <a:pt x="3" y="23"/>
                  <a:pt x="6" y="23"/>
                </a:cubicBezTo>
                <a:cubicBezTo>
                  <a:pt x="147" y="23"/>
                  <a:pt x="147" y="23"/>
                  <a:pt x="147" y="23"/>
                </a:cubicBezTo>
                <a:cubicBezTo>
                  <a:pt x="150" y="23"/>
                  <a:pt x="153" y="26"/>
                  <a:pt x="153" y="29"/>
                </a:cubicBezTo>
                <a:cubicBezTo>
                  <a:pt x="153" y="43"/>
                  <a:pt x="153" y="57"/>
                  <a:pt x="153" y="71"/>
                </a:cubicBezTo>
                <a:cubicBezTo>
                  <a:pt x="131" y="79"/>
                  <a:pt x="109" y="86"/>
                  <a:pt x="86" y="87"/>
                </a:cubicBezTo>
                <a:moveTo>
                  <a:pt x="85" y="102"/>
                </a:moveTo>
                <a:cubicBezTo>
                  <a:pt x="86" y="101"/>
                  <a:pt x="86" y="100"/>
                  <a:pt x="86" y="100"/>
                </a:cubicBezTo>
                <a:cubicBezTo>
                  <a:pt x="86" y="93"/>
                  <a:pt x="87" y="86"/>
                  <a:pt x="86" y="80"/>
                </a:cubicBezTo>
                <a:cubicBezTo>
                  <a:pt x="86" y="79"/>
                  <a:pt x="86" y="78"/>
                  <a:pt x="85" y="77"/>
                </a:cubicBezTo>
                <a:cubicBezTo>
                  <a:pt x="84" y="76"/>
                  <a:pt x="83" y="76"/>
                  <a:pt x="82" y="76"/>
                </a:cubicBezTo>
                <a:cubicBezTo>
                  <a:pt x="77" y="76"/>
                  <a:pt x="73" y="76"/>
                  <a:pt x="68" y="76"/>
                </a:cubicBezTo>
                <a:cubicBezTo>
                  <a:pt x="68" y="76"/>
                  <a:pt x="68" y="76"/>
                  <a:pt x="67" y="76"/>
                </a:cubicBezTo>
                <a:cubicBezTo>
                  <a:pt x="67" y="77"/>
                  <a:pt x="67" y="77"/>
                  <a:pt x="67" y="78"/>
                </a:cubicBezTo>
                <a:cubicBezTo>
                  <a:pt x="67" y="84"/>
                  <a:pt x="67" y="90"/>
                  <a:pt x="67" y="97"/>
                </a:cubicBezTo>
                <a:cubicBezTo>
                  <a:pt x="66" y="98"/>
                  <a:pt x="67" y="100"/>
                  <a:pt x="67" y="101"/>
                </a:cubicBezTo>
                <a:cubicBezTo>
                  <a:pt x="68" y="102"/>
                  <a:pt x="70" y="102"/>
                  <a:pt x="72" y="102"/>
                </a:cubicBezTo>
                <a:cubicBezTo>
                  <a:pt x="75" y="102"/>
                  <a:pt x="79" y="102"/>
                  <a:pt x="82" y="102"/>
                </a:cubicBezTo>
                <a:cubicBezTo>
                  <a:pt x="83" y="102"/>
                  <a:pt x="84" y="102"/>
                  <a:pt x="85" y="102"/>
                </a:cubicBezTo>
                <a:close/>
                <a:moveTo>
                  <a:pt x="67" y="23"/>
                </a:moveTo>
                <a:cubicBezTo>
                  <a:pt x="67" y="22"/>
                  <a:pt x="67" y="21"/>
                  <a:pt x="67" y="20"/>
                </a:cubicBezTo>
                <a:cubicBezTo>
                  <a:pt x="67" y="19"/>
                  <a:pt x="67" y="18"/>
                  <a:pt x="66" y="18"/>
                </a:cubicBezTo>
                <a:cubicBezTo>
                  <a:pt x="66" y="17"/>
                  <a:pt x="65" y="17"/>
                  <a:pt x="65" y="17"/>
                </a:cubicBezTo>
                <a:cubicBezTo>
                  <a:pt x="62" y="17"/>
                  <a:pt x="59" y="18"/>
                  <a:pt x="57" y="18"/>
                </a:cubicBezTo>
                <a:cubicBezTo>
                  <a:pt x="56" y="18"/>
                  <a:pt x="55" y="18"/>
                  <a:pt x="55" y="18"/>
                </a:cubicBezTo>
                <a:cubicBezTo>
                  <a:pt x="54" y="19"/>
                  <a:pt x="54" y="20"/>
                  <a:pt x="54" y="21"/>
                </a:cubicBezTo>
                <a:cubicBezTo>
                  <a:pt x="54" y="21"/>
                  <a:pt x="54" y="22"/>
                  <a:pt x="54" y="23"/>
                </a:cubicBezTo>
                <a:moveTo>
                  <a:pt x="101" y="23"/>
                </a:moveTo>
                <a:cubicBezTo>
                  <a:pt x="101" y="22"/>
                  <a:pt x="101" y="21"/>
                  <a:pt x="101" y="20"/>
                </a:cubicBezTo>
                <a:cubicBezTo>
                  <a:pt x="101" y="19"/>
                  <a:pt x="101" y="18"/>
                  <a:pt x="100" y="18"/>
                </a:cubicBezTo>
                <a:cubicBezTo>
                  <a:pt x="100" y="17"/>
                  <a:pt x="99" y="17"/>
                  <a:pt x="98" y="17"/>
                </a:cubicBezTo>
                <a:cubicBezTo>
                  <a:pt x="96" y="17"/>
                  <a:pt x="93" y="18"/>
                  <a:pt x="91" y="18"/>
                </a:cubicBezTo>
                <a:cubicBezTo>
                  <a:pt x="90" y="18"/>
                  <a:pt x="89" y="18"/>
                  <a:pt x="89" y="18"/>
                </a:cubicBezTo>
                <a:cubicBezTo>
                  <a:pt x="88" y="19"/>
                  <a:pt x="88" y="20"/>
                  <a:pt x="88" y="21"/>
                </a:cubicBezTo>
                <a:cubicBezTo>
                  <a:pt x="88" y="21"/>
                  <a:pt x="88" y="22"/>
                  <a:pt x="88" y="23"/>
                </a:cubicBezTo>
                <a:moveTo>
                  <a:pt x="91" y="17"/>
                </a:moveTo>
                <a:cubicBezTo>
                  <a:pt x="91" y="16"/>
                  <a:pt x="92" y="14"/>
                  <a:pt x="91" y="13"/>
                </a:cubicBezTo>
                <a:cubicBezTo>
                  <a:pt x="91" y="12"/>
                  <a:pt x="91" y="11"/>
                  <a:pt x="90" y="10"/>
                </a:cubicBezTo>
                <a:cubicBezTo>
                  <a:pt x="89" y="10"/>
                  <a:pt x="88" y="9"/>
                  <a:pt x="87" y="9"/>
                </a:cubicBezTo>
                <a:cubicBezTo>
                  <a:pt x="81" y="9"/>
                  <a:pt x="75" y="9"/>
                  <a:pt x="70" y="9"/>
                </a:cubicBezTo>
                <a:cubicBezTo>
                  <a:pt x="69" y="9"/>
                  <a:pt x="67" y="9"/>
                  <a:pt x="66" y="9"/>
                </a:cubicBezTo>
                <a:cubicBezTo>
                  <a:pt x="65" y="10"/>
                  <a:pt x="64" y="12"/>
                  <a:pt x="64" y="13"/>
                </a:cubicBezTo>
                <a:cubicBezTo>
                  <a:pt x="64" y="14"/>
                  <a:pt x="64" y="16"/>
                  <a:pt x="64" y="17"/>
                </a:cubicBezTo>
                <a:moveTo>
                  <a:pt x="100" y="17"/>
                </a:moveTo>
                <a:cubicBezTo>
                  <a:pt x="100" y="14"/>
                  <a:pt x="100" y="11"/>
                  <a:pt x="99" y="9"/>
                </a:cubicBezTo>
                <a:cubicBezTo>
                  <a:pt x="99" y="6"/>
                  <a:pt x="97" y="3"/>
                  <a:pt x="95" y="2"/>
                </a:cubicBezTo>
                <a:cubicBezTo>
                  <a:pt x="93" y="1"/>
                  <a:pt x="91" y="1"/>
                  <a:pt x="88" y="1"/>
                </a:cubicBezTo>
                <a:cubicBezTo>
                  <a:pt x="80" y="1"/>
                  <a:pt x="72" y="0"/>
                  <a:pt x="64" y="1"/>
                </a:cubicBezTo>
                <a:cubicBezTo>
                  <a:pt x="62" y="1"/>
                  <a:pt x="60" y="2"/>
                  <a:pt x="58" y="3"/>
                </a:cubicBezTo>
                <a:cubicBezTo>
                  <a:pt x="57" y="5"/>
                  <a:pt x="56" y="7"/>
                  <a:pt x="56" y="10"/>
                </a:cubicBezTo>
                <a:cubicBezTo>
                  <a:pt x="56" y="12"/>
                  <a:pt x="56" y="15"/>
                  <a:pt x="56" y="17"/>
                </a:cubicBezTo>
                <a:moveTo>
                  <a:pt x="5" y="71"/>
                </a:moveTo>
                <a:cubicBezTo>
                  <a:pt x="5" y="83"/>
                  <a:pt x="5" y="95"/>
                  <a:pt x="5" y="108"/>
                </a:cubicBezTo>
                <a:cubicBezTo>
                  <a:pt x="5" y="110"/>
                  <a:pt x="5" y="113"/>
                  <a:pt x="5" y="116"/>
                </a:cubicBezTo>
                <a:cubicBezTo>
                  <a:pt x="6" y="118"/>
                  <a:pt x="7" y="121"/>
                  <a:pt x="8" y="122"/>
                </a:cubicBezTo>
                <a:cubicBezTo>
                  <a:pt x="10" y="124"/>
                  <a:pt x="13" y="126"/>
                  <a:pt x="15" y="125"/>
                </a:cubicBezTo>
                <a:cubicBezTo>
                  <a:pt x="48" y="125"/>
                  <a:pt x="48" y="125"/>
                  <a:pt x="48" y="125"/>
                </a:cubicBezTo>
                <a:cubicBezTo>
                  <a:pt x="61" y="125"/>
                  <a:pt x="74" y="125"/>
                  <a:pt x="87" y="125"/>
                </a:cubicBezTo>
                <a:cubicBezTo>
                  <a:pt x="97" y="125"/>
                  <a:pt x="106" y="125"/>
                  <a:pt x="115" y="125"/>
                </a:cubicBezTo>
                <a:cubicBezTo>
                  <a:pt x="120" y="125"/>
                  <a:pt x="124" y="125"/>
                  <a:pt x="129" y="125"/>
                </a:cubicBezTo>
                <a:cubicBezTo>
                  <a:pt x="133" y="125"/>
                  <a:pt x="137" y="126"/>
                  <a:pt x="141" y="125"/>
                </a:cubicBezTo>
                <a:cubicBezTo>
                  <a:pt x="144" y="124"/>
                  <a:pt x="146" y="123"/>
                  <a:pt x="147" y="121"/>
                </a:cubicBezTo>
                <a:cubicBezTo>
                  <a:pt x="149" y="119"/>
                  <a:pt x="149" y="116"/>
                  <a:pt x="149" y="114"/>
                </a:cubicBezTo>
                <a:cubicBezTo>
                  <a:pt x="150" y="105"/>
                  <a:pt x="149" y="97"/>
                  <a:pt x="149" y="88"/>
                </a:cubicBezTo>
                <a:cubicBezTo>
                  <a:pt x="149" y="83"/>
                  <a:pt x="149" y="78"/>
                  <a:pt x="149" y="73"/>
                </a:cubicBezTo>
              </a:path>
            </a:pathLst>
          </a:custGeom>
          <a:solidFill>
            <a:srgbClr val="F3BDB7"/>
          </a:solidFill>
          <a:ln w="19050" cap="rnd">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
        <p:nvSpPr>
          <p:cNvPr id="71" name="Freeform 70">
            <a:extLst>
              <a:ext uri="{FF2B5EF4-FFF2-40B4-BE49-F238E27FC236}">
                <a16:creationId xmlns:a16="http://schemas.microsoft.com/office/drawing/2014/main" id="{E68C13B8-7ACA-0B45-971D-AF3DACC007F1}"/>
              </a:ext>
            </a:extLst>
          </p:cNvPr>
          <p:cNvSpPr>
            <a:spLocks noEditPoints="1"/>
          </p:cNvSpPr>
          <p:nvPr/>
        </p:nvSpPr>
        <p:spPr bwMode="auto">
          <a:xfrm>
            <a:off x="3124276" y="657741"/>
            <a:ext cx="536575" cy="603250"/>
          </a:xfrm>
          <a:custGeom>
            <a:avLst/>
            <a:gdLst>
              <a:gd name="T0" fmla="*/ 47 w 141"/>
              <a:gd name="T1" fmla="*/ 122 h 158"/>
              <a:gd name="T2" fmla="*/ 36 w 141"/>
              <a:gd name="T3" fmla="*/ 95 h 158"/>
              <a:gd name="T4" fmla="*/ 30 w 141"/>
              <a:gd name="T5" fmla="*/ 71 h 158"/>
              <a:gd name="T6" fmla="*/ 72 w 141"/>
              <a:gd name="T7" fmla="*/ 27 h 158"/>
              <a:gd name="T8" fmla="*/ 113 w 141"/>
              <a:gd name="T9" fmla="*/ 71 h 158"/>
              <a:gd name="T10" fmla="*/ 108 w 141"/>
              <a:gd name="T11" fmla="*/ 95 h 158"/>
              <a:gd name="T12" fmla="*/ 97 w 141"/>
              <a:gd name="T13" fmla="*/ 118 h 158"/>
              <a:gd name="T14" fmla="*/ 85 w 141"/>
              <a:gd name="T15" fmla="*/ 126 h 158"/>
              <a:gd name="T16" fmla="*/ 68 w 141"/>
              <a:gd name="T17" fmla="*/ 130 h 158"/>
              <a:gd name="T18" fmla="*/ 52 w 141"/>
              <a:gd name="T19" fmla="*/ 136 h 158"/>
              <a:gd name="T20" fmla="*/ 49 w 141"/>
              <a:gd name="T21" fmla="*/ 140 h 158"/>
              <a:gd name="T22" fmla="*/ 50 w 141"/>
              <a:gd name="T23" fmla="*/ 144 h 158"/>
              <a:gd name="T24" fmla="*/ 55 w 141"/>
              <a:gd name="T25" fmla="*/ 145 h 158"/>
              <a:gd name="T26" fmla="*/ 88 w 141"/>
              <a:gd name="T27" fmla="*/ 137 h 158"/>
              <a:gd name="T28" fmla="*/ 92 w 141"/>
              <a:gd name="T29" fmla="*/ 138 h 158"/>
              <a:gd name="T30" fmla="*/ 93 w 141"/>
              <a:gd name="T31" fmla="*/ 143 h 158"/>
              <a:gd name="T32" fmla="*/ 90 w 141"/>
              <a:gd name="T33" fmla="*/ 147 h 158"/>
              <a:gd name="T34" fmla="*/ 77 w 141"/>
              <a:gd name="T35" fmla="*/ 154 h 158"/>
              <a:gd name="T36" fmla="*/ 61 w 141"/>
              <a:gd name="T37" fmla="*/ 158 h 158"/>
              <a:gd name="T38" fmla="*/ 61 w 141"/>
              <a:gd name="T39" fmla="*/ 70 h 158"/>
              <a:gd name="T40" fmla="*/ 70 w 141"/>
              <a:gd name="T41" fmla="*/ 81 h 158"/>
              <a:gd name="T42" fmla="*/ 81 w 141"/>
              <a:gd name="T43" fmla="*/ 60 h 158"/>
              <a:gd name="T44" fmla="*/ 16 w 141"/>
              <a:gd name="T45" fmla="*/ 72 h 158"/>
              <a:gd name="T46" fmla="*/ 0 w 141"/>
              <a:gd name="T47" fmla="*/ 69 h 158"/>
              <a:gd name="T48" fmla="*/ 22 w 141"/>
              <a:gd name="T49" fmla="*/ 41 h 158"/>
              <a:gd name="T50" fmla="*/ 10 w 141"/>
              <a:gd name="T51" fmla="*/ 36 h 158"/>
              <a:gd name="T52" fmla="*/ 43 w 141"/>
              <a:gd name="T53" fmla="*/ 22 h 158"/>
              <a:gd name="T54" fmla="*/ 36 w 141"/>
              <a:gd name="T55" fmla="*/ 12 h 158"/>
              <a:gd name="T56" fmla="*/ 71 w 141"/>
              <a:gd name="T57" fmla="*/ 0 h 158"/>
              <a:gd name="T58" fmla="*/ 72 w 141"/>
              <a:gd name="T59" fmla="*/ 16 h 158"/>
              <a:gd name="T60" fmla="*/ 105 w 141"/>
              <a:gd name="T61" fmla="*/ 11 h 158"/>
              <a:gd name="T62" fmla="*/ 100 w 141"/>
              <a:gd name="T63" fmla="*/ 22 h 158"/>
              <a:gd name="T64" fmla="*/ 131 w 141"/>
              <a:gd name="T65" fmla="*/ 37 h 158"/>
              <a:gd name="T66" fmla="*/ 122 w 141"/>
              <a:gd name="T67" fmla="*/ 42 h 158"/>
              <a:gd name="T68" fmla="*/ 120 w 141"/>
              <a:gd name="T69" fmla="*/ 43 h 158"/>
              <a:gd name="T70" fmla="*/ 127 w 141"/>
              <a:gd name="T71" fmla="*/ 72 h 158"/>
              <a:gd name="T72" fmla="*/ 141 w 141"/>
              <a:gd name="T73" fmla="*/ 72 h 158"/>
              <a:gd name="T74" fmla="*/ 71 w 141"/>
              <a:gd name="T75" fmla="*/ 43 h 158"/>
              <a:gd name="T76" fmla="*/ 45 w 141"/>
              <a:gd name="T77" fmla="*/ 68 h 158"/>
              <a:gd name="T78" fmla="*/ 71 w 141"/>
              <a:gd name="T79" fmla="*/ 92 h 158"/>
              <a:gd name="T80" fmla="*/ 97 w 141"/>
              <a:gd name="T81" fmla="*/ 68 h 158"/>
              <a:gd name="T82" fmla="*/ 71 w 141"/>
              <a:gd name="T83" fmla="*/ 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1" h="158">
                <a:moveTo>
                  <a:pt x="47" y="122"/>
                </a:moveTo>
                <a:cubicBezTo>
                  <a:pt x="48" y="115"/>
                  <a:pt x="45" y="109"/>
                  <a:pt x="36" y="95"/>
                </a:cubicBezTo>
                <a:cubicBezTo>
                  <a:pt x="31" y="88"/>
                  <a:pt x="30" y="80"/>
                  <a:pt x="30" y="71"/>
                </a:cubicBezTo>
                <a:cubicBezTo>
                  <a:pt x="30" y="48"/>
                  <a:pt x="48" y="27"/>
                  <a:pt x="72" y="27"/>
                </a:cubicBezTo>
                <a:cubicBezTo>
                  <a:pt x="95" y="27"/>
                  <a:pt x="113" y="48"/>
                  <a:pt x="113" y="71"/>
                </a:cubicBezTo>
                <a:cubicBezTo>
                  <a:pt x="113" y="80"/>
                  <a:pt x="112" y="88"/>
                  <a:pt x="108" y="95"/>
                </a:cubicBezTo>
                <a:cubicBezTo>
                  <a:pt x="101" y="106"/>
                  <a:pt x="98" y="112"/>
                  <a:pt x="97" y="118"/>
                </a:cubicBezTo>
                <a:moveTo>
                  <a:pt x="85" y="126"/>
                </a:moveTo>
                <a:cubicBezTo>
                  <a:pt x="80" y="128"/>
                  <a:pt x="74" y="129"/>
                  <a:pt x="68" y="130"/>
                </a:cubicBezTo>
                <a:cubicBezTo>
                  <a:pt x="63" y="131"/>
                  <a:pt x="57" y="132"/>
                  <a:pt x="52" y="136"/>
                </a:cubicBezTo>
                <a:cubicBezTo>
                  <a:pt x="51" y="137"/>
                  <a:pt x="50" y="138"/>
                  <a:pt x="49" y="140"/>
                </a:cubicBezTo>
                <a:cubicBezTo>
                  <a:pt x="49" y="141"/>
                  <a:pt x="49" y="143"/>
                  <a:pt x="50" y="144"/>
                </a:cubicBezTo>
                <a:cubicBezTo>
                  <a:pt x="52" y="145"/>
                  <a:pt x="53" y="145"/>
                  <a:pt x="55" y="145"/>
                </a:cubicBezTo>
                <a:cubicBezTo>
                  <a:pt x="66" y="143"/>
                  <a:pt x="76" y="138"/>
                  <a:pt x="88" y="137"/>
                </a:cubicBezTo>
                <a:cubicBezTo>
                  <a:pt x="89" y="137"/>
                  <a:pt x="90" y="138"/>
                  <a:pt x="92" y="138"/>
                </a:cubicBezTo>
                <a:cubicBezTo>
                  <a:pt x="93" y="140"/>
                  <a:pt x="93" y="142"/>
                  <a:pt x="93" y="143"/>
                </a:cubicBezTo>
                <a:cubicBezTo>
                  <a:pt x="92" y="145"/>
                  <a:pt x="91" y="146"/>
                  <a:pt x="90" y="147"/>
                </a:cubicBezTo>
                <a:cubicBezTo>
                  <a:pt x="86" y="151"/>
                  <a:pt x="82" y="152"/>
                  <a:pt x="77" y="154"/>
                </a:cubicBezTo>
                <a:cubicBezTo>
                  <a:pt x="72" y="155"/>
                  <a:pt x="67" y="157"/>
                  <a:pt x="61" y="158"/>
                </a:cubicBezTo>
                <a:moveTo>
                  <a:pt x="61" y="70"/>
                </a:moveTo>
                <a:cubicBezTo>
                  <a:pt x="65" y="73"/>
                  <a:pt x="68" y="77"/>
                  <a:pt x="70" y="81"/>
                </a:cubicBezTo>
                <a:cubicBezTo>
                  <a:pt x="72" y="73"/>
                  <a:pt x="76" y="66"/>
                  <a:pt x="81" y="60"/>
                </a:cubicBezTo>
                <a:moveTo>
                  <a:pt x="16" y="72"/>
                </a:moveTo>
                <a:cubicBezTo>
                  <a:pt x="10" y="72"/>
                  <a:pt x="5" y="69"/>
                  <a:pt x="0" y="69"/>
                </a:cubicBezTo>
                <a:moveTo>
                  <a:pt x="22" y="41"/>
                </a:moveTo>
                <a:cubicBezTo>
                  <a:pt x="19" y="39"/>
                  <a:pt x="14" y="37"/>
                  <a:pt x="10" y="36"/>
                </a:cubicBezTo>
                <a:moveTo>
                  <a:pt x="43" y="22"/>
                </a:moveTo>
                <a:cubicBezTo>
                  <a:pt x="41" y="18"/>
                  <a:pt x="39" y="15"/>
                  <a:pt x="36" y="12"/>
                </a:cubicBezTo>
                <a:moveTo>
                  <a:pt x="71" y="0"/>
                </a:moveTo>
                <a:cubicBezTo>
                  <a:pt x="71" y="5"/>
                  <a:pt x="71" y="11"/>
                  <a:pt x="72" y="16"/>
                </a:cubicBezTo>
                <a:moveTo>
                  <a:pt x="105" y="11"/>
                </a:moveTo>
                <a:cubicBezTo>
                  <a:pt x="103" y="15"/>
                  <a:pt x="101" y="19"/>
                  <a:pt x="100" y="22"/>
                </a:cubicBezTo>
                <a:moveTo>
                  <a:pt x="131" y="37"/>
                </a:moveTo>
                <a:cubicBezTo>
                  <a:pt x="128" y="38"/>
                  <a:pt x="125" y="40"/>
                  <a:pt x="122" y="42"/>
                </a:cubicBezTo>
                <a:cubicBezTo>
                  <a:pt x="121" y="42"/>
                  <a:pt x="120" y="42"/>
                  <a:pt x="120" y="43"/>
                </a:cubicBezTo>
                <a:moveTo>
                  <a:pt x="127" y="72"/>
                </a:moveTo>
                <a:cubicBezTo>
                  <a:pt x="131" y="72"/>
                  <a:pt x="136" y="72"/>
                  <a:pt x="141" y="72"/>
                </a:cubicBezTo>
                <a:moveTo>
                  <a:pt x="71" y="43"/>
                </a:moveTo>
                <a:cubicBezTo>
                  <a:pt x="57" y="43"/>
                  <a:pt x="45" y="54"/>
                  <a:pt x="45" y="68"/>
                </a:cubicBezTo>
                <a:cubicBezTo>
                  <a:pt x="45" y="81"/>
                  <a:pt x="57" y="92"/>
                  <a:pt x="71" y="92"/>
                </a:cubicBezTo>
                <a:cubicBezTo>
                  <a:pt x="85" y="92"/>
                  <a:pt x="97" y="81"/>
                  <a:pt x="97" y="68"/>
                </a:cubicBezTo>
                <a:cubicBezTo>
                  <a:pt x="97" y="54"/>
                  <a:pt x="85" y="43"/>
                  <a:pt x="71" y="43"/>
                </a:cubicBezTo>
                <a:close/>
              </a:path>
            </a:pathLst>
          </a:custGeom>
          <a:solidFill>
            <a:srgbClr val="FFC652"/>
          </a:solidFill>
          <a:ln w="1905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a:p>
        </p:txBody>
      </p:sp>
    </p:spTree>
    <p:extLst>
      <p:ext uri="{BB962C8B-B14F-4D97-AF65-F5344CB8AC3E}">
        <p14:creationId xmlns:p14="http://schemas.microsoft.com/office/powerpoint/2010/main" val="29436626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7000">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14:bounceEnd="67000">
                                          <p:cBhvr additive="base">
                                            <p:cTn id="7" dur="1000" fill="hold"/>
                                            <p:tgtEl>
                                              <p:spTgt spid="71"/>
                                            </p:tgtEl>
                                            <p:attrNameLst>
                                              <p:attrName>ppt_x</p:attrName>
                                            </p:attrNameLst>
                                          </p:cBhvr>
                                          <p:tavLst>
                                            <p:tav tm="0">
                                              <p:val>
                                                <p:strVal val="0-#ppt_w/2"/>
                                              </p:val>
                                            </p:tav>
                                            <p:tav tm="100000">
                                              <p:val>
                                                <p:strVal val="#ppt_x"/>
                                              </p:val>
                                            </p:tav>
                                          </p:tavLst>
                                        </p:anim>
                                        <p:anim calcmode="lin" valueType="num" p14:bounceEnd="67000">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14:bounceEnd="67000">
                                          <p:cBhvr additive="base">
                                            <p:cTn id="11" dur="1000" fill="hold"/>
                                            <p:tgtEl>
                                              <p:spTgt spid="62"/>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14:bounceEnd="67000">
                                          <p:cBhvr additive="base">
                                            <p:cTn id="15" dur="1000" fill="hold"/>
                                            <p:tgtEl>
                                              <p:spTgt spid="68"/>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14:bounceEnd="67000">
                                          <p:cBhvr additive="base">
                                            <p:cTn id="19" dur="1000" fill="hold"/>
                                            <p:tgtEl>
                                              <p:spTgt spid="6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14:bounceEnd="67000">
                                          <p:cBhvr additive="base">
                                            <p:cTn id="23" dur="1000" fill="hold"/>
                                            <p:tgtEl>
                                              <p:spTgt spid="63"/>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14:presetBounceEnd="67000">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14:bounceEnd="67000">
                                          <p:cBhvr additive="base">
                                            <p:cTn id="27" dur="1000" fill="hold"/>
                                            <p:tgtEl>
                                              <p:spTgt spid="70"/>
                                            </p:tgtEl>
                                            <p:attrNameLst>
                                              <p:attrName>ppt_x</p:attrName>
                                            </p:attrNameLst>
                                          </p:cBhvr>
                                          <p:tavLst>
                                            <p:tav tm="0">
                                              <p:val>
                                                <p:strVal val="0-#ppt_w/2"/>
                                              </p:val>
                                            </p:tav>
                                            <p:tav tm="100000">
                                              <p:val>
                                                <p:strVal val="#ppt_x"/>
                                              </p:val>
                                            </p:tav>
                                          </p:tavLst>
                                        </p:anim>
                                        <p:anim calcmode="lin" valueType="num" p14:bounceEnd="67000">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1000" fill="hold"/>
                                            <p:tgtEl>
                                              <p:spTgt spid="71"/>
                                            </p:tgtEl>
                                            <p:attrNameLst>
                                              <p:attrName>ppt_x</p:attrName>
                                            </p:attrNameLst>
                                          </p:cBhvr>
                                          <p:tavLst>
                                            <p:tav tm="0">
                                              <p:val>
                                                <p:strVal val="0-#ppt_w/2"/>
                                              </p:val>
                                            </p:tav>
                                            <p:tav tm="100000">
                                              <p:val>
                                                <p:strVal val="#ppt_x"/>
                                              </p:val>
                                            </p:tav>
                                          </p:tavLst>
                                        </p:anim>
                                        <p:anim calcmode="lin" valueType="num">
                                          <p:cBhvr additive="base">
                                            <p:cTn id="8" dur="1000" fill="hold"/>
                                            <p:tgtEl>
                                              <p:spTgt spid="7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100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1+#ppt_w/2"/>
                                              </p:val>
                                            </p:tav>
                                            <p:tav tm="100000">
                                              <p:val>
                                                <p:strVal val="#ppt_x"/>
                                              </p:val>
                                            </p:tav>
                                          </p:tavLst>
                                        </p:anim>
                                        <p:anim calcmode="lin" valueType="num">
                                          <p:cBhvr additive="base">
                                            <p:cTn id="12" dur="1000" fill="hold"/>
                                            <p:tgtEl>
                                              <p:spTgt spid="6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50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1000" fill="hold"/>
                                            <p:tgtEl>
                                              <p:spTgt spid="68"/>
                                            </p:tgtEl>
                                            <p:attrNameLst>
                                              <p:attrName>ppt_x</p:attrName>
                                            </p:attrNameLst>
                                          </p:cBhvr>
                                          <p:tavLst>
                                            <p:tav tm="0">
                                              <p:val>
                                                <p:strVal val="1+#ppt_w/2"/>
                                              </p:val>
                                            </p:tav>
                                            <p:tav tm="100000">
                                              <p:val>
                                                <p:strVal val="#ppt_x"/>
                                              </p:val>
                                            </p:tav>
                                          </p:tavLst>
                                        </p:anim>
                                        <p:anim calcmode="lin" valueType="num">
                                          <p:cBhvr additive="base">
                                            <p:cTn id="16" dur="1000" fill="hold"/>
                                            <p:tgtEl>
                                              <p:spTgt spid="6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200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1000" fill="hold"/>
                                            <p:tgtEl>
                                              <p:spTgt spid="69"/>
                                            </p:tgtEl>
                                            <p:attrNameLst>
                                              <p:attrName>ppt_x</p:attrName>
                                            </p:attrNameLst>
                                          </p:cBhvr>
                                          <p:tavLst>
                                            <p:tav tm="0">
                                              <p:val>
                                                <p:strVal val="1+#ppt_w/2"/>
                                              </p:val>
                                            </p:tav>
                                            <p:tav tm="100000">
                                              <p:val>
                                                <p:strVal val="#ppt_x"/>
                                              </p:val>
                                            </p:tav>
                                          </p:tavLst>
                                        </p:anim>
                                        <p:anim calcmode="lin" valueType="num">
                                          <p:cBhvr additive="base">
                                            <p:cTn id="20" dur="1000" fill="hold"/>
                                            <p:tgtEl>
                                              <p:spTgt spid="6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25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1000" fill="hold"/>
                                            <p:tgtEl>
                                              <p:spTgt spid="63"/>
                                            </p:tgtEl>
                                            <p:attrNameLst>
                                              <p:attrName>ppt_x</p:attrName>
                                            </p:attrNameLst>
                                          </p:cBhvr>
                                          <p:tavLst>
                                            <p:tav tm="0">
                                              <p:val>
                                                <p:strVal val="0-#ppt_w/2"/>
                                              </p:val>
                                            </p:tav>
                                            <p:tav tm="100000">
                                              <p:val>
                                                <p:strVal val="#ppt_x"/>
                                              </p:val>
                                            </p:tav>
                                          </p:tavLst>
                                        </p:anim>
                                        <p:anim calcmode="lin" valueType="num">
                                          <p:cBhvr additive="base">
                                            <p:cTn id="24" dur="1000" fill="hold"/>
                                            <p:tgtEl>
                                              <p:spTgt spid="63"/>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2750"/>
                                      </p:stCondLst>
                                      <p:childTnLst>
                                        <p:set>
                                          <p:cBhvr>
                                            <p:cTn id="26" dur="1" fill="hold">
                                              <p:stCondLst>
                                                <p:cond delay="0"/>
                                              </p:stCondLst>
                                            </p:cTn>
                                            <p:tgtEl>
                                              <p:spTgt spid="70"/>
                                            </p:tgtEl>
                                            <p:attrNameLst>
                                              <p:attrName>style.visibility</p:attrName>
                                            </p:attrNameLst>
                                          </p:cBhvr>
                                          <p:to>
                                            <p:strVal val="visible"/>
                                          </p:to>
                                        </p:set>
                                        <p:anim calcmode="lin" valueType="num">
                                          <p:cBhvr additive="base">
                                            <p:cTn id="27" dur="1000" fill="hold"/>
                                            <p:tgtEl>
                                              <p:spTgt spid="70"/>
                                            </p:tgtEl>
                                            <p:attrNameLst>
                                              <p:attrName>ppt_x</p:attrName>
                                            </p:attrNameLst>
                                          </p:cBhvr>
                                          <p:tavLst>
                                            <p:tav tm="0">
                                              <p:val>
                                                <p:strVal val="0-#ppt_w/2"/>
                                              </p:val>
                                            </p:tav>
                                            <p:tav tm="100000">
                                              <p:val>
                                                <p:strVal val="#ppt_x"/>
                                              </p:val>
                                            </p:tav>
                                          </p:tavLst>
                                        </p:anim>
                                        <p:anim calcmode="lin" valueType="num">
                                          <p:cBhvr additive="base">
                                            <p:cTn id="28" dur="10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8" grpId="0" animBg="1"/>
          <p:bldP spid="69" grpId="0" animBg="1"/>
          <p:bldP spid="70" grpId="0" animBg="1"/>
          <p:bldP spid="71" grpId="0" animBg="1"/>
        </p:bldLst>
      </p:timing>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508065"/>
            <a:ext cx="7458739" cy="4771789"/>
          </a:xfrm>
        </p:spPr>
        <p:txBody>
          <a:bodyPr>
            <a:normAutofit/>
          </a:bodyPr>
          <a:lstStyle/>
          <a:p>
            <a:pPr eaLnBrk="1" fontAlgn="auto" hangingPunct="1">
              <a:lnSpc>
                <a:spcPct val="150000"/>
              </a:lnSpc>
              <a:spcBef>
                <a:spcPts val="0"/>
              </a:spcBef>
              <a:spcAft>
                <a:spcPts val="0"/>
              </a:spcAft>
              <a:defRPr/>
            </a:pPr>
            <a:r>
              <a:rPr lang="en-GB" sz="1800" dirty="0">
                <a:effectLst/>
                <a:latin typeface="Josefin Sans" pitchFamily="2" charset="0"/>
                <a:ea typeface="Calibri" panose="020F0502020204030204" pitchFamily="34" charset="0"/>
                <a:cs typeface="Times New Roman" panose="02020603050405020304" pitchFamily="18" charset="0"/>
              </a:rPr>
              <a:t>As Europe begins to emerge gradually from Covid 19, the well-being cost on the population is yet to be determined. Huge and overwhelming issues envelop our communities, sudden unemployment, weakened social institutions and eroded social capital. Mental health support services are preparing for an unprecedented spike in demand. </a:t>
            </a:r>
          </a:p>
          <a:p>
            <a:pPr eaLnBrk="1" fontAlgn="auto" hangingPunct="1">
              <a:lnSpc>
                <a:spcPct val="150000"/>
              </a:lnSpc>
              <a:spcBef>
                <a:spcPts val="0"/>
              </a:spcBef>
              <a:spcAft>
                <a:spcPts val="0"/>
              </a:spcAft>
              <a:defRPr/>
            </a:pPr>
            <a:endParaRPr lang="en-GB" sz="18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1800" dirty="0">
                <a:effectLst/>
                <a:latin typeface="Josefin Sans" pitchFamily="2" charset="0"/>
                <a:ea typeface="Calibri" panose="020F0502020204030204" pitchFamily="34" charset="0"/>
                <a:cs typeface="Times New Roman" panose="02020603050405020304" pitchFamily="18" charset="0"/>
              </a:rPr>
              <a:t>A study in The Lancet confirms that the loss of liberty, fear of infection and length of separation created an environment that often brought about post-traumatic stress, detachment, insomnia and anger:  “</a:t>
            </a:r>
            <a:r>
              <a:rPr lang="en-GB" sz="1800" i="1" dirty="0">
                <a:effectLst/>
                <a:latin typeface="Josefin Sans" pitchFamily="2" charset="0"/>
                <a:ea typeface="Calibri" panose="020F0502020204030204" pitchFamily="34" charset="0"/>
                <a:cs typeface="Times New Roman" panose="02020603050405020304" pitchFamily="18" charset="0"/>
              </a:rPr>
              <a:t>the psychological impact of quarantine is wide-ranging, substantial, and can be long-lasting</a:t>
            </a:r>
            <a:r>
              <a:rPr lang="en-GB" sz="1800"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681519"/>
            <a:ext cx="9426084" cy="729873"/>
          </a:xfrm>
        </p:spPr>
        <p:txBody>
          <a:bodyPr/>
          <a:lstStyle/>
          <a:p>
            <a:r>
              <a:rPr lang="en-US" dirty="0">
                <a:effectLst>
                  <a:outerShdw blurRad="38100" dist="38100" dir="2700000" algn="tl">
                    <a:srgbClr val="000000">
                      <a:alpha val="43137"/>
                    </a:srgbClr>
                  </a:outerShdw>
                </a:effectLst>
              </a:rPr>
              <a:t>Introduction to Social Prescribing In Action</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64880" y="2514599"/>
            <a:ext cx="3008659" cy="2377441"/>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pic>
    </p:spTree>
    <p:extLst>
      <p:ext uri="{BB962C8B-B14F-4D97-AF65-F5344CB8AC3E}">
        <p14:creationId xmlns:p14="http://schemas.microsoft.com/office/powerpoint/2010/main" val="573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A0BC7BC-86C8-3C44-A5F4-A065FBABC016}"/>
              </a:ext>
            </a:extLst>
          </p:cNvPr>
          <p:cNvSpPr>
            <a:spLocks noGrp="1"/>
          </p:cNvSpPr>
          <p:nvPr>
            <p:ph type="body" sz="quarter" idx="16"/>
          </p:nvPr>
        </p:nvSpPr>
        <p:spPr>
          <a:xfrm>
            <a:off x="1074780" y="2347138"/>
            <a:ext cx="1840653" cy="2896380"/>
          </a:xfrm>
        </p:spPr>
        <p:txBody>
          <a:bodyPr>
            <a:normAutofit fontScale="55000" lnSpcReduction="20000"/>
          </a:bodyPr>
          <a:lstStyle/>
          <a:p>
            <a:r>
              <a:rPr lang="en-GB" sz="1800" dirty="0">
                <a:effectLst/>
                <a:latin typeface="Josefin Sans" pitchFamily="2" charset="0"/>
                <a:ea typeface="Calibri" panose="020F0502020204030204" pitchFamily="34" charset="0"/>
                <a:cs typeface="Times New Roman" panose="02020603050405020304" pitchFamily="18" charset="0"/>
              </a:rPr>
              <a:t> </a:t>
            </a:r>
            <a:r>
              <a:rPr lang="en-GB" sz="2200" dirty="0">
                <a:latin typeface="Josefin Sans" pitchFamily="2" charset="0"/>
                <a:ea typeface="Calibri" panose="020F0502020204030204" pitchFamily="34" charset="0"/>
                <a:cs typeface="Times New Roman" panose="02020603050405020304" pitchFamily="18" charset="0"/>
              </a:rPr>
              <a:t>S</a:t>
            </a:r>
            <a:r>
              <a:rPr lang="en-GB" sz="2200" dirty="0">
                <a:effectLst/>
                <a:latin typeface="Josefin Sans" pitchFamily="2" charset="0"/>
                <a:ea typeface="Calibri" panose="020F0502020204030204" pitchFamily="34" charset="0"/>
                <a:cs typeface="Times New Roman" panose="02020603050405020304" pitchFamily="18" charset="0"/>
              </a:rPr>
              <a:t>ocial </a:t>
            </a:r>
            <a:r>
              <a:rPr lang="en-GB" sz="2200" dirty="0">
                <a:latin typeface="Josefin Sans" pitchFamily="2" charset="0"/>
                <a:ea typeface="Calibri" panose="020F0502020204030204" pitchFamily="34" charset="0"/>
                <a:cs typeface="Times New Roman" panose="02020603050405020304" pitchFamily="18" charset="0"/>
              </a:rPr>
              <a:t>P</a:t>
            </a:r>
            <a:r>
              <a:rPr lang="en-GB" sz="2200" dirty="0">
                <a:effectLst/>
                <a:latin typeface="Josefin Sans" pitchFamily="2" charset="0"/>
                <a:ea typeface="Calibri" panose="020F0502020204030204" pitchFamily="34" charset="0"/>
                <a:cs typeface="Times New Roman" panose="02020603050405020304" pitchFamily="18" charset="0"/>
              </a:rPr>
              <a:t>rescribing is a powerful, proven community mechanism.  Designed to improve the physical, emotional, mental wellbeing of adults by connecting them to non-medical community-based sources of supports.</a:t>
            </a:r>
            <a:endParaRPr lang="en-US" sz="2200" dirty="0">
              <a:latin typeface="Josefin Sans" pitchFamily="2" charset="0"/>
            </a:endParaRPr>
          </a:p>
        </p:txBody>
      </p:sp>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n-US" dirty="0"/>
              <a:t>Exploration to date has found that:</a:t>
            </a:r>
          </a:p>
        </p:txBody>
      </p:sp>
      <p:sp>
        <p:nvSpPr>
          <p:cNvPr id="17" name="Text Placeholder 16">
            <a:extLst>
              <a:ext uri="{FF2B5EF4-FFF2-40B4-BE49-F238E27FC236}">
                <a16:creationId xmlns:a16="http://schemas.microsoft.com/office/drawing/2014/main" id="{7D543469-1C62-6443-AC42-1388878B051A}"/>
              </a:ext>
            </a:extLst>
          </p:cNvPr>
          <p:cNvSpPr>
            <a:spLocks noGrp="1"/>
          </p:cNvSpPr>
          <p:nvPr>
            <p:ph type="body" sz="quarter" idx="20"/>
          </p:nvPr>
        </p:nvSpPr>
        <p:spPr>
          <a:xfrm>
            <a:off x="3750861" y="2347137"/>
            <a:ext cx="1840653" cy="2896379"/>
          </a:xfrm>
        </p:spPr>
        <p:txBody>
          <a:bodyPr>
            <a:normAutofit fontScale="70000" lnSpcReduction="20000"/>
          </a:bodyPr>
          <a:lstStyle/>
          <a:p>
            <a:r>
              <a:rPr lang="en-GB" sz="1800" dirty="0">
                <a:effectLst/>
                <a:latin typeface="Josefin Sans" pitchFamily="2" charset="0"/>
                <a:ea typeface="Calibri" panose="020F0502020204030204" pitchFamily="34" charset="0"/>
                <a:cs typeface="Times New Roman" panose="02020603050405020304" pitchFamily="18" charset="0"/>
              </a:rPr>
              <a:t>Social prescribing models use a bio-psychological-social approach. The key ethos of social prescribing is to provide support to enable individuals to take greater control of their own health.</a:t>
            </a:r>
            <a:endParaRPr lang="en-US" dirty="0">
              <a:latin typeface="Josefin Sans" pitchFamily="2" charset="0"/>
            </a:endParaRPr>
          </a:p>
        </p:txBody>
      </p:sp>
      <p:sp>
        <p:nvSpPr>
          <p:cNvPr id="19" name="Text Placeholder 18">
            <a:extLst>
              <a:ext uri="{FF2B5EF4-FFF2-40B4-BE49-F238E27FC236}">
                <a16:creationId xmlns:a16="http://schemas.microsoft.com/office/drawing/2014/main" id="{F637D8B3-AC68-2348-8363-DCB4C6ABE026}"/>
              </a:ext>
            </a:extLst>
          </p:cNvPr>
          <p:cNvSpPr>
            <a:spLocks noGrp="1"/>
          </p:cNvSpPr>
          <p:nvPr>
            <p:ph type="body" sz="quarter" idx="22"/>
          </p:nvPr>
        </p:nvSpPr>
        <p:spPr>
          <a:xfrm>
            <a:off x="6579431" y="2347137"/>
            <a:ext cx="2065805" cy="2896379"/>
          </a:xfrm>
        </p:spPr>
        <p:txBody>
          <a:bodyPr>
            <a:normAutofit fontScale="40000" lnSpcReduction="20000"/>
          </a:bodyPr>
          <a:lstStyle/>
          <a:p>
            <a:r>
              <a:rPr lang="en-GB" sz="3100" dirty="0">
                <a:effectLst/>
                <a:latin typeface="Josefin Sans" pitchFamily="2" charset="0"/>
                <a:ea typeface="Calibri" panose="020F0502020204030204" pitchFamily="34" charset="0"/>
                <a:cs typeface="Times New Roman" panose="02020603050405020304" pitchFamily="18" charset="0"/>
              </a:rPr>
              <a:t>Despite this understanding and that the benefits of social prescribing are vast and the process relatively simple, social prescribing is still a relatively unknown community approach to embedding life-long learning as a resource for living. </a:t>
            </a:r>
          </a:p>
          <a:p>
            <a:endParaRPr lang="en-US" dirty="0"/>
          </a:p>
          <a:p>
            <a:endParaRPr lang="en-US" dirty="0"/>
          </a:p>
        </p:txBody>
      </p:sp>
      <p:sp>
        <p:nvSpPr>
          <p:cNvPr id="21" name="Text Placeholder 20">
            <a:extLst>
              <a:ext uri="{FF2B5EF4-FFF2-40B4-BE49-F238E27FC236}">
                <a16:creationId xmlns:a16="http://schemas.microsoft.com/office/drawing/2014/main" id="{E058A09B-E8E5-844B-A9B6-6F5D045D121E}"/>
              </a:ext>
            </a:extLst>
          </p:cNvPr>
          <p:cNvSpPr>
            <a:spLocks noGrp="1"/>
          </p:cNvSpPr>
          <p:nvPr>
            <p:ph type="body" sz="quarter" idx="24"/>
          </p:nvPr>
        </p:nvSpPr>
        <p:spPr>
          <a:xfrm>
            <a:off x="9408001" y="2347136"/>
            <a:ext cx="1840653" cy="2896380"/>
          </a:xfrm>
        </p:spPr>
        <p:txBody>
          <a:bodyPr numCol="2">
            <a:noAutofit/>
          </a:bodyPr>
          <a:lstStyle/>
          <a:p>
            <a:pPr>
              <a:lnSpc>
                <a:spcPct val="170000"/>
              </a:lnSpc>
              <a:spcAft>
                <a:spcPts val="800"/>
              </a:spcAft>
            </a:pPr>
            <a:r>
              <a:rPr lang="en-GB" sz="1050" dirty="0">
                <a:latin typeface="Josefin Sans" pitchFamily="2" charset="0"/>
                <a:ea typeface="Calibri" panose="020F0502020204030204" pitchFamily="34" charset="0"/>
                <a:cs typeface="Times New Roman" panose="02020603050405020304" pitchFamily="18" charset="0"/>
              </a:rPr>
              <a:t>The  ACTIVATE partnership prescribing is multifaceted, dependant on the systems in each country.</a:t>
            </a:r>
          </a:p>
          <a:p>
            <a:pPr>
              <a:lnSpc>
                <a:spcPct val="170000"/>
              </a:lnSpc>
              <a:spcAft>
                <a:spcPts val="800"/>
              </a:spcAft>
            </a:pPr>
            <a:endParaRPr lang="en-GB" sz="105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1050"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1050" dirty="0">
                <a:latin typeface="Josefin Sans" pitchFamily="2" charset="0"/>
                <a:ea typeface="Calibri" panose="020F0502020204030204" pitchFamily="34" charset="0"/>
                <a:cs typeface="Times New Roman" panose="02020603050405020304" pitchFamily="18" charset="0"/>
              </a:rPr>
              <a:t>ACTIVATE </a:t>
            </a:r>
          </a:p>
          <a:p>
            <a:pPr>
              <a:lnSpc>
                <a:spcPct val="100000"/>
              </a:lnSpc>
              <a:spcAft>
                <a:spcPts val="800"/>
              </a:spcAft>
            </a:pPr>
            <a:r>
              <a:rPr lang="en-GB" sz="1050" dirty="0">
                <a:latin typeface="Josefin Sans" pitchFamily="2" charset="0"/>
                <a:ea typeface="Calibri" panose="020F0502020204030204" pitchFamily="34" charset="0"/>
                <a:cs typeface="Times New Roman" panose="02020603050405020304" pitchFamily="18" charset="0"/>
              </a:rPr>
              <a:t>partners</a:t>
            </a:r>
          </a:p>
          <a:p>
            <a:pPr>
              <a:lnSpc>
                <a:spcPct val="100000"/>
              </a:lnSpc>
              <a:spcAft>
                <a:spcPts val="800"/>
              </a:spcAft>
            </a:pPr>
            <a:r>
              <a:rPr lang="en-GB" sz="1050" dirty="0">
                <a:latin typeface="Josefin Sans" pitchFamily="2" charset="0"/>
                <a:ea typeface="Calibri" panose="020F0502020204030204" pitchFamily="34" charset="0"/>
                <a:cs typeface="Times New Roman" panose="02020603050405020304" pitchFamily="18" charset="0"/>
              </a:rPr>
              <a:t>are;</a:t>
            </a:r>
          </a:p>
          <a:p>
            <a:pPr>
              <a:lnSpc>
                <a:spcPct val="100000"/>
              </a:lnSpc>
              <a:spcAft>
                <a:spcPts val="800"/>
              </a:spcAft>
            </a:pPr>
            <a:endParaRPr lang="en-GB" sz="1050" dirty="0">
              <a:latin typeface="Josefin Sans" pitchFamily="2" charset="0"/>
              <a:ea typeface="Calibri" panose="020F0502020204030204" pitchFamily="34" charset="0"/>
              <a:cs typeface="Times New Roman" panose="02020603050405020304" pitchFamily="18" charset="0"/>
            </a:endParaRP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UK  </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Ireland</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France</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Greece</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Spain </a:t>
            </a:r>
          </a:p>
          <a:p>
            <a:pPr>
              <a:lnSpc>
                <a:spcPct val="100000"/>
              </a:lnSpc>
              <a:spcAft>
                <a:spcPts val="800"/>
              </a:spcAft>
            </a:pPr>
            <a:r>
              <a:rPr lang="en-GB" sz="1100" b="1" dirty="0">
                <a:latin typeface="Josefin Sans" pitchFamily="2" charset="0"/>
                <a:ea typeface="Calibri" panose="020F0502020204030204" pitchFamily="34" charset="0"/>
                <a:cs typeface="Times New Roman" panose="02020603050405020304" pitchFamily="18" charset="0"/>
              </a:rPr>
              <a:t>Denmark</a:t>
            </a:r>
          </a:p>
          <a:p>
            <a:pPr algn="l"/>
            <a:endParaRPr lang="en-US" sz="1000" dirty="0"/>
          </a:p>
          <a:p>
            <a:endParaRPr lang="en-US" sz="1000" dirty="0"/>
          </a:p>
        </p:txBody>
      </p:sp>
      <p:sp>
        <p:nvSpPr>
          <p:cNvPr id="8" name="TextBox 7">
            <a:extLst>
              <a:ext uri="{FF2B5EF4-FFF2-40B4-BE49-F238E27FC236}">
                <a16:creationId xmlns:a16="http://schemas.microsoft.com/office/drawing/2014/main" id="{452FF017-24D1-8E40-FACD-7DB0514DF2D5}"/>
              </a:ext>
            </a:extLst>
          </p:cNvPr>
          <p:cNvSpPr txBox="1"/>
          <p:nvPr/>
        </p:nvSpPr>
        <p:spPr>
          <a:xfrm>
            <a:off x="3041543" y="2889777"/>
            <a:ext cx="6114080" cy="1086195"/>
          </a:xfrm>
          <a:prstGeom prst="rect">
            <a:avLst/>
          </a:prstGeom>
          <a:noFill/>
        </p:spPr>
        <p:txBody>
          <a:bodyPr wrap="square">
            <a:spAutoFit/>
          </a:bodyPr>
          <a:lstStyle/>
          <a:p>
            <a:pPr>
              <a:lnSpc>
                <a:spcPct val="170000"/>
              </a:lnSpc>
              <a:spcAft>
                <a:spcPts val="800"/>
              </a:spcAft>
            </a:pPr>
            <a:endParaRPr lang="en-GB" sz="18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1800" dirty="0">
                <a:latin typeface="Josefin Sans" pitchFamily="2" charset="0"/>
                <a:ea typeface="Calibri" panose="020F0502020204030204" pitchFamily="34" charset="0"/>
                <a:cs typeface="Times New Roman" panose="02020603050405020304" pitchFamily="18" charset="0"/>
              </a:rPr>
              <a:t>A</a:t>
            </a:r>
            <a:endParaRPr lang="en-GB"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6E2663-2AB8-3546-8FC1-73108E35E211}"/>
              </a:ext>
            </a:extLst>
          </p:cNvPr>
          <p:cNvSpPr>
            <a:spLocks noGrp="1"/>
          </p:cNvSpPr>
          <p:nvPr>
            <p:ph type="body" sz="quarter" idx="17"/>
          </p:nvPr>
        </p:nvSpPr>
        <p:spPr>
          <a:xfrm>
            <a:off x="-13494" y="364376"/>
            <a:ext cx="12218988" cy="665855"/>
          </a:xfrm>
        </p:spPr>
        <p:txBody>
          <a:bodyPr/>
          <a:lstStyle/>
          <a:p>
            <a:r>
              <a:rPr lang="en-US" dirty="0">
                <a:effectLst>
                  <a:outerShdw blurRad="38100" dist="38100" dir="2700000" algn="tl">
                    <a:srgbClr val="000000">
                      <a:alpha val="43137"/>
                    </a:srgbClr>
                  </a:outerShdw>
                </a:effectLst>
              </a:rPr>
              <a:t>Social Prescribing In Action</a:t>
            </a:r>
          </a:p>
        </p:txBody>
      </p:sp>
      <p:sp>
        <p:nvSpPr>
          <p:cNvPr id="4" name="Text Placeholder 3">
            <a:extLst>
              <a:ext uri="{FF2B5EF4-FFF2-40B4-BE49-F238E27FC236}">
                <a16:creationId xmlns:a16="http://schemas.microsoft.com/office/drawing/2014/main" id="{D51D0356-5316-3A4C-83CD-3697110F44EE}"/>
              </a:ext>
            </a:extLst>
          </p:cNvPr>
          <p:cNvSpPr>
            <a:spLocks noGrp="1"/>
          </p:cNvSpPr>
          <p:nvPr>
            <p:ph type="body" sz="quarter" idx="18"/>
          </p:nvPr>
        </p:nvSpPr>
        <p:spPr>
          <a:xfrm>
            <a:off x="414338" y="4703760"/>
            <a:ext cx="2315007" cy="2154239"/>
          </a:xfrm>
        </p:spPr>
        <p:txBody>
          <a:bodyPr/>
          <a:lstStyle/>
          <a:p>
            <a:pPr>
              <a:lnSpc>
                <a:spcPct val="100000"/>
              </a:lnSpc>
            </a:pPr>
            <a:r>
              <a:rPr lang="en-US" sz="1000" dirty="0">
                <a:solidFill>
                  <a:schemeClr val="tx1"/>
                </a:solidFill>
                <a:latin typeface="+mj-lt"/>
              </a:rPr>
              <a:t>Re sante vous </a:t>
            </a:r>
            <a:r>
              <a:rPr lang="en-US" sz="1000" dirty="0">
                <a:solidFill>
                  <a:schemeClr val="tx1"/>
                </a:solidFill>
                <a:latin typeface="+mj-lt"/>
                <a:hlinkClick r:id="rId2">
                  <a:extLst>
                    <a:ext uri="{A12FA001-AC4F-418D-AE19-62706E023703}">
                      <ahyp:hlinkClr xmlns:ahyp="http://schemas.microsoft.com/office/drawing/2018/hyperlinkcolor" val="tx"/>
                    </a:ext>
                  </a:extLst>
                </a:hlinkClick>
              </a:rPr>
              <a:t>www.resantevous.fr</a:t>
            </a:r>
            <a:r>
              <a:rPr lang="en-US" sz="1000" dirty="0">
                <a:solidFill>
                  <a:schemeClr val="tx1"/>
                </a:solidFill>
                <a:latin typeface="+mj-lt"/>
              </a:rPr>
              <a:t> </a:t>
            </a:r>
            <a:r>
              <a:rPr lang="en-IE" sz="1000" dirty="0">
                <a:solidFill>
                  <a:schemeClr val="tx1"/>
                </a:solidFill>
                <a:latin typeface="+mj-lt"/>
              </a:rPr>
              <a:t>Nous Viellions Ensemble - we will grow old together</a:t>
            </a:r>
          </a:p>
          <a:p>
            <a:pPr>
              <a:lnSpc>
                <a:spcPct val="100000"/>
              </a:lnSpc>
            </a:pPr>
            <a:r>
              <a:rPr lang="en-GB" sz="1000" u="sng" dirty="0">
                <a:solidFill>
                  <a:schemeClr val="tx1"/>
                </a:solidFill>
                <a:latin typeface="+mj-lt"/>
                <a:hlinkClick r:id="rId3">
                  <a:extLst>
                    <a:ext uri="{A12FA001-AC4F-418D-AE19-62706E023703}">
                      <ahyp:hlinkClr xmlns:ahyp="http://schemas.microsoft.com/office/drawing/2018/hyperlinkcolor" val="tx"/>
                    </a:ext>
                  </a:extLst>
                </a:hlinkClick>
              </a:rPr>
              <a:t>https://culture-sante-aquitaine.com/le-laboratoire/nos-projets/nous-vieillirons-ensemble/</a:t>
            </a:r>
            <a:r>
              <a:rPr lang="en-GB" sz="1000" u="sng" dirty="0">
                <a:solidFill>
                  <a:schemeClr val="tx1"/>
                </a:solidFill>
                <a:latin typeface="+mj-lt"/>
              </a:rPr>
              <a:t>  </a:t>
            </a:r>
            <a:endParaRPr lang="en-IE" sz="1000" dirty="0">
              <a:solidFill>
                <a:schemeClr val="tx1"/>
              </a:solidFill>
              <a:latin typeface="+mj-lt"/>
            </a:endParaRPr>
          </a:p>
          <a:p>
            <a:pPr>
              <a:lnSpc>
                <a:spcPct val="100000"/>
              </a:lnSpc>
            </a:pPr>
            <a:r>
              <a:rPr lang="en-IE" sz="1000" dirty="0">
                <a:solidFill>
                  <a:schemeClr val="tx1"/>
                </a:solidFill>
                <a:latin typeface="+mj-lt"/>
              </a:rPr>
              <a:t>Tell me what you are listening to</a:t>
            </a:r>
          </a:p>
          <a:p>
            <a:pPr>
              <a:lnSpc>
                <a:spcPct val="100000"/>
              </a:lnSpc>
            </a:pPr>
            <a:r>
              <a:rPr lang="en-GB" sz="1000" u="sng" dirty="0">
                <a:solidFill>
                  <a:schemeClr val="tx1"/>
                </a:solidFill>
                <a:latin typeface="+mj-lt"/>
                <a:hlinkClick r:id="rId4">
                  <a:extLst>
                    <a:ext uri="{A12FA001-AC4F-418D-AE19-62706E023703}">
                      <ahyp:hlinkClr xmlns:ahyp="http://schemas.microsoft.com/office/drawing/2018/hyperlinkcolor" val="tx"/>
                    </a:ext>
                  </a:extLst>
                </a:hlinkClick>
              </a:rPr>
              <a:t>https://culture-sante-aquitaine.com/dis-moi-cque-tecoutes</a:t>
            </a:r>
            <a:r>
              <a:rPr lang="en-GB" sz="800" u="sng" dirty="0">
                <a:solidFill>
                  <a:srgbClr val="FFC652"/>
                </a:solidFill>
                <a:hlinkClick r:id="rId4">
                  <a:extLst>
                    <a:ext uri="{A12FA001-AC4F-418D-AE19-62706E023703}">
                      <ahyp:hlinkClr xmlns:ahyp="http://schemas.microsoft.com/office/drawing/2018/hyperlinkcolor" val="tx"/>
                    </a:ext>
                  </a:extLst>
                </a:hlinkClick>
              </a:rPr>
              <a:t>/</a:t>
            </a:r>
            <a:endParaRPr lang="en-US" sz="1200" dirty="0"/>
          </a:p>
        </p:txBody>
      </p:sp>
      <p:sp>
        <p:nvSpPr>
          <p:cNvPr id="5" name="Text Placeholder 4">
            <a:extLst>
              <a:ext uri="{FF2B5EF4-FFF2-40B4-BE49-F238E27FC236}">
                <a16:creationId xmlns:a16="http://schemas.microsoft.com/office/drawing/2014/main" id="{5971BD75-E666-254C-B0FE-16D5FE7FE149}"/>
              </a:ext>
            </a:extLst>
          </p:cNvPr>
          <p:cNvSpPr>
            <a:spLocks noGrp="1"/>
          </p:cNvSpPr>
          <p:nvPr>
            <p:ph type="body" sz="quarter" idx="19"/>
          </p:nvPr>
        </p:nvSpPr>
        <p:spPr>
          <a:xfrm>
            <a:off x="630305" y="2307348"/>
            <a:ext cx="2123286" cy="2295746"/>
          </a:xfrm>
        </p:spPr>
        <p:txBody>
          <a:bodyPr/>
          <a:lstStyle/>
          <a:p>
            <a:pPr>
              <a:lnSpc>
                <a:spcPct val="150000"/>
              </a:lnSpc>
            </a:pPr>
            <a:r>
              <a:rPr lang="en-US" sz="1100" dirty="0">
                <a:latin typeface="+mj-lt"/>
              </a:rPr>
              <a:t>Tidy </a:t>
            </a:r>
            <a:r>
              <a:rPr lang="en-US" sz="1100" dirty="0">
                <a:solidFill>
                  <a:schemeClr val="tx1"/>
                </a:solidFill>
                <a:latin typeface="+mj-lt"/>
              </a:rPr>
              <a:t>Towns </a:t>
            </a:r>
            <a:r>
              <a:rPr lang="en-US" sz="1100" dirty="0">
                <a:solidFill>
                  <a:schemeClr val="tx1"/>
                </a:solidFill>
                <a:latin typeface="+mj-lt"/>
                <a:hlinkClick r:id="rId5">
                  <a:extLst>
                    <a:ext uri="{A12FA001-AC4F-418D-AE19-62706E023703}">
                      <ahyp:hlinkClr xmlns:ahyp="http://schemas.microsoft.com/office/drawing/2018/hyperlinkcolor" val="tx"/>
                    </a:ext>
                  </a:extLst>
                </a:hlinkClick>
              </a:rPr>
              <a:t>https://tidytowns.ie/</a:t>
            </a:r>
            <a:r>
              <a:rPr lang="en-US" sz="1100" dirty="0">
                <a:solidFill>
                  <a:schemeClr val="tx1"/>
                </a:solidFill>
                <a:latin typeface="+mj-lt"/>
              </a:rPr>
              <a:t> </a:t>
            </a:r>
          </a:p>
          <a:p>
            <a:pPr>
              <a:lnSpc>
                <a:spcPct val="150000"/>
              </a:lnSpc>
            </a:pPr>
            <a:r>
              <a:rPr lang="en-US" sz="1100" dirty="0">
                <a:solidFill>
                  <a:schemeClr val="tx1"/>
                </a:solidFill>
                <a:latin typeface="+mj-lt"/>
              </a:rPr>
              <a:t>Ros Sports Partnership </a:t>
            </a:r>
            <a:r>
              <a:rPr lang="en-US" sz="1100" dirty="0">
                <a:solidFill>
                  <a:schemeClr val="tx1"/>
                </a:solidFill>
                <a:latin typeface="+mj-lt"/>
                <a:hlinkClick r:id="rId6">
                  <a:extLst>
                    <a:ext uri="{A12FA001-AC4F-418D-AE19-62706E023703}">
                      <ahyp:hlinkClr xmlns:ahyp="http://schemas.microsoft.com/office/drawing/2018/hyperlinkcolor" val="tx"/>
                    </a:ext>
                  </a:extLst>
                </a:hlinkClick>
              </a:rPr>
              <a:t>www.rosactive.ie/</a:t>
            </a:r>
            <a:r>
              <a:rPr lang="en-US" sz="1100" dirty="0">
                <a:solidFill>
                  <a:schemeClr val="tx1"/>
                </a:solidFill>
                <a:latin typeface="+mj-lt"/>
              </a:rPr>
              <a:t> </a:t>
            </a:r>
          </a:p>
          <a:p>
            <a:pPr>
              <a:lnSpc>
                <a:spcPct val="150000"/>
              </a:lnSpc>
            </a:pPr>
            <a:r>
              <a:rPr lang="en-US" sz="1100" dirty="0">
                <a:solidFill>
                  <a:schemeClr val="tx1"/>
                </a:solidFill>
                <a:latin typeface="+mj-lt"/>
              </a:rPr>
              <a:t>Laughter yoga Ireland </a:t>
            </a:r>
            <a:r>
              <a:rPr lang="en-US" sz="1100" dirty="0">
                <a:solidFill>
                  <a:schemeClr val="tx1"/>
                </a:solidFill>
                <a:latin typeface="+mj-lt"/>
                <a:hlinkClick r:id="rId7">
                  <a:extLst>
                    <a:ext uri="{A12FA001-AC4F-418D-AE19-62706E023703}">
                      <ahyp:hlinkClr xmlns:ahyp="http://schemas.microsoft.com/office/drawing/2018/hyperlinkcolor" val="tx"/>
                    </a:ext>
                  </a:extLst>
                </a:hlinkClick>
              </a:rPr>
              <a:t>www.laughteryogaireland.org/</a:t>
            </a:r>
            <a:endParaRPr lang="en-US" sz="1100" dirty="0">
              <a:solidFill>
                <a:schemeClr val="tx1"/>
              </a:solidFill>
              <a:latin typeface="+mj-lt"/>
            </a:endParaRPr>
          </a:p>
          <a:p>
            <a:pPr>
              <a:lnSpc>
                <a:spcPct val="100000"/>
              </a:lnSpc>
            </a:pPr>
            <a:r>
              <a:rPr lang="en-US" sz="1100" dirty="0">
                <a:solidFill>
                  <a:schemeClr val="tx1"/>
                </a:solidFill>
                <a:latin typeface="+mj-lt"/>
              </a:rPr>
              <a:t>The Seany Project </a:t>
            </a:r>
            <a:r>
              <a:rPr lang="en-US" sz="1100" dirty="0">
                <a:solidFill>
                  <a:schemeClr val="tx1"/>
                </a:solidFill>
                <a:latin typeface="+mj-lt"/>
                <a:hlinkClick r:id="rId8">
                  <a:extLst>
                    <a:ext uri="{A12FA001-AC4F-418D-AE19-62706E023703}">
                      <ahyp:hlinkClr xmlns:ahyp="http://schemas.microsoft.com/office/drawing/2018/hyperlinkcolor" val="tx"/>
                    </a:ext>
                  </a:extLst>
                </a:hlinkClick>
              </a:rPr>
              <a:t>www.theseanyproject.com/</a:t>
            </a:r>
            <a:r>
              <a:rPr lang="en-US" sz="1100" dirty="0">
                <a:solidFill>
                  <a:schemeClr val="tx1"/>
                </a:solidFill>
                <a:latin typeface="+mj-lt"/>
              </a:rPr>
              <a:t>  </a:t>
            </a:r>
          </a:p>
          <a:p>
            <a:endParaRPr lang="en-US" sz="1100" dirty="0"/>
          </a:p>
        </p:txBody>
      </p:sp>
      <p:sp>
        <p:nvSpPr>
          <p:cNvPr id="34" name="Text Placeholder 33">
            <a:extLst>
              <a:ext uri="{FF2B5EF4-FFF2-40B4-BE49-F238E27FC236}">
                <a16:creationId xmlns:a16="http://schemas.microsoft.com/office/drawing/2014/main" id="{52C250E0-D5BB-9747-8A98-0444FF8A7467}"/>
              </a:ext>
            </a:extLst>
          </p:cNvPr>
          <p:cNvSpPr>
            <a:spLocks noGrp="1"/>
          </p:cNvSpPr>
          <p:nvPr>
            <p:ph type="body" sz="quarter" idx="20"/>
          </p:nvPr>
        </p:nvSpPr>
        <p:spPr>
          <a:xfrm>
            <a:off x="414339" y="542441"/>
            <a:ext cx="2123286" cy="1429871"/>
          </a:xfrm>
        </p:spPr>
        <p:txBody>
          <a:bodyPr/>
          <a:lstStyle/>
          <a:p>
            <a:pPr>
              <a:lnSpc>
                <a:spcPct val="150000"/>
              </a:lnSpc>
            </a:pPr>
            <a:r>
              <a:rPr lang="en-US" sz="1050" dirty="0">
                <a:solidFill>
                  <a:schemeClr val="tx1"/>
                </a:solidFill>
                <a:latin typeface="+mj-lt"/>
              </a:rPr>
              <a:t>Spring social prescribing </a:t>
            </a:r>
            <a:r>
              <a:rPr lang="en-US" sz="1050" dirty="0">
                <a:solidFill>
                  <a:schemeClr val="tx1"/>
                </a:solidFill>
                <a:latin typeface="+mj-lt"/>
                <a:hlinkClick r:id="rId9">
                  <a:extLst>
                    <a:ext uri="{A12FA001-AC4F-418D-AE19-62706E023703}">
                      <ahyp:hlinkClr xmlns:ahyp="http://schemas.microsoft.com/office/drawing/2018/hyperlinkcolor" val="tx"/>
                    </a:ext>
                  </a:extLst>
                </a:hlinkClick>
              </a:rPr>
              <a:t>www.springsp.org</a:t>
            </a:r>
            <a:endParaRPr lang="en-US" sz="1050" dirty="0">
              <a:solidFill>
                <a:schemeClr val="tx1"/>
              </a:solidFill>
              <a:latin typeface="+mj-lt"/>
            </a:endParaRPr>
          </a:p>
          <a:p>
            <a:pPr>
              <a:lnSpc>
                <a:spcPct val="150000"/>
              </a:lnSpc>
            </a:pPr>
            <a:r>
              <a:rPr lang="en-US" sz="1050" dirty="0">
                <a:solidFill>
                  <a:schemeClr val="tx1"/>
                </a:solidFill>
                <a:latin typeface="+mj-lt"/>
              </a:rPr>
              <a:t>Radius Floating Support  </a:t>
            </a:r>
            <a:r>
              <a:rPr lang="en-US" sz="1050" dirty="0">
                <a:solidFill>
                  <a:schemeClr val="tx1"/>
                </a:solidFill>
                <a:latin typeface="+mj-lt"/>
                <a:hlinkClick r:id="rId10">
                  <a:extLst>
                    <a:ext uri="{A12FA001-AC4F-418D-AE19-62706E023703}">
                      <ahyp:hlinkClr xmlns:ahyp="http://schemas.microsoft.com/office/drawing/2018/hyperlinkcolor" val="tx"/>
                    </a:ext>
                  </a:extLst>
                </a:hlinkClick>
              </a:rPr>
              <a:t>www.RaduiusHousing.org</a:t>
            </a:r>
            <a:r>
              <a:rPr lang="en-US" sz="1050" dirty="0">
                <a:solidFill>
                  <a:schemeClr val="tx1"/>
                </a:solidFill>
                <a:latin typeface="+mj-lt"/>
              </a:rPr>
              <a:t>/</a:t>
            </a:r>
          </a:p>
          <a:p>
            <a:pPr>
              <a:lnSpc>
                <a:spcPct val="150000"/>
              </a:lnSpc>
            </a:pPr>
            <a:r>
              <a:rPr lang="en-US" sz="1050" dirty="0">
                <a:solidFill>
                  <a:schemeClr val="tx1"/>
                </a:solidFill>
                <a:latin typeface="+mj-lt"/>
              </a:rPr>
              <a:t>CLARE CIC </a:t>
            </a:r>
            <a:r>
              <a:rPr lang="en-US" sz="1050" dirty="0">
                <a:solidFill>
                  <a:schemeClr val="tx1"/>
                </a:solidFill>
                <a:latin typeface="+mj-lt"/>
                <a:hlinkClick r:id="rId11">
                  <a:extLst>
                    <a:ext uri="{A12FA001-AC4F-418D-AE19-62706E023703}">
                      <ahyp:hlinkClr xmlns:ahyp="http://schemas.microsoft.com/office/drawing/2018/hyperlinkcolor" val="tx"/>
                    </a:ext>
                  </a:extLst>
                </a:hlinkClick>
              </a:rPr>
              <a:t>Http://clare-cic.org</a:t>
            </a:r>
            <a:r>
              <a:rPr lang="en-US" sz="1050" dirty="0">
                <a:solidFill>
                  <a:schemeClr val="tx1"/>
                </a:solidFill>
                <a:latin typeface="+mj-lt"/>
              </a:rPr>
              <a:t>/ </a:t>
            </a:r>
          </a:p>
          <a:p>
            <a:pPr>
              <a:lnSpc>
                <a:spcPct val="150000"/>
              </a:lnSpc>
            </a:pPr>
            <a:r>
              <a:rPr lang="en-US" sz="1050" dirty="0">
                <a:solidFill>
                  <a:schemeClr val="tx1"/>
                </a:solidFill>
                <a:latin typeface="+mj-lt"/>
              </a:rPr>
              <a:t>GROW </a:t>
            </a:r>
            <a:r>
              <a:rPr lang="en-US" sz="1050" dirty="0">
                <a:solidFill>
                  <a:schemeClr val="tx1"/>
                </a:solidFill>
                <a:latin typeface="+mj-lt"/>
                <a:hlinkClick r:id="rId12">
                  <a:extLst>
                    <a:ext uri="{A12FA001-AC4F-418D-AE19-62706E023703}">
                      <ahyp:hlinkClr xmlns:ahyp="http://schemas.microsoft.com/office/drawing/2018/hyperlinkcolor" val="tx"/>
                    </a:ext>
                  </a:extLst>
                </a:hlinkClick>
              </a:rPr>
              <a:t>http://grow-ni.org/</a:t>
            </a:r>
            <a:r>
              <a:rPr lang="en-US" sz="1050" dirty="0">
                <a:solidFill>
                  <a:schemeClr val="tx1"/>
                </a:solidFill>
                <a:latin typeface="+mj-lt"/>
              </a:rPr>
              <a:t>  </a:t>
            </a:r>
          </a:p>
          <a:p>
            <a:r>
              <a:rPr lang="en-US" sz="1050" dirty="0"/>
              <a:t>   </a:t>
            </a:r>
          </a:p>
        </p:txBody>
      </p:sp>
      <p:sp>
        <p:nvSpPr>
          <p:cNvPr id="38" name="Text Placeholder 37">
            <a:extLst>
              <a:ext uri="{FF2B5EF4-FFF2-40B4-BE49-F238E27FC236}">
                <a16:creationId xmlns:a16="http://schemas.microsoft.com/office/drawing/2014/main" id="{A4C95841-146B-2541-BB16-45AFDFAEC074}"/>
              </a:ext>
            </a:extLst>
          </p:cNvPr>
          <p:cNvSpPr>
            <a:spLocks noGrp="1"/>
          </p:cNvSpPr>
          <p:nvPr>
            <p:ph type="body" sz="quarter" idx="21"/>
          </p:nvPr>
        </p:nvSpPr>
        <p:spPr>
          <a:xfrm>
            <a:off x="9444032" y="4703760"/>
            <a:ext cx="2520660" cy="1915115"/>
          </a:xfrm>
        </p:spPr>
        <p:txBody>
          <a:bodyPr/>
          <a:lstStyle/>
          <a:p>
            <a:pPr>
              <a:lnSpc>
                <a:spcPct val="150000"/>
              </a:lnSpc>
            </a:pPr>
            <a:r>
              <a:rPr lang="en-US" sz="1100" dirty="0">
                <a:solidFill>
                  <a:schemeClr val="tx1"/>
                </a:solidFill>
                <a:latin typeface="+mj-lt"/>
              </a:rPr>
              <a:t>Open water winter swimming </a:t>
            </a:r>
            <a:r>
              <a:rPr lang="en-US" sz="1100" dirty="0">
                <a:solidFill>
                  <a:schemeClr val="tx1"/>
                </a:solidFill>
                <a:latin typeface="+mj-lt"/>
                <a:hlinkClick r:id="rId13">
                  <a:extLst>
                    <a:ext uri="{A12FA001-AC4F-418D-AE19-62706E023703}">
                      <ahyp:hlinkClr xmlns:ahyp="http://schemas.microsoft.com/office/drawing/2018/hyperlinkcolor" val="tx"/>
                    </a:ext>
                  </a:extLst>
                </a:hlinkClick>
              </a:rPr>
              <a:t>https://www.badesikkerhed.dk/en/adults/winter-bathing/</a:t>
            </a:r>
            <a:r>
              <a:rPr lang="en-US" sz="1100" dirty="0">
                <a:solidFill>
                  <a:schemeClr val="tx1"/>
                </a:solidFill>
                <a:latin typeface="+mj-lt"/>
              </a:rPr>
              <a:t> </a:t>
            </a:r>
          </a:p>
          <a:p>
            <a:pPr>
              <a:lnSpc>
                <a:spcPct val="150000"/>
              </a:lnSpc>
            </a:pPr>
            <a:r>
              <a:rPr lang="en-US" sz="1100" dirty="0">
                <a:solidFill>
                  <a:schemeClr val="tx1"/>
                </a:solidFill>
                <a:latin typeface="+mj-lt"/>
              </a:rPr>
              <a:t>Culture Vitamins </a:t>
            </a:r>
            <a:r>
              <a:rPr lang="en-GB" sz="1100" u="sng" dirty="0">
                <a:solidFill>
                  <a:schemeClr val="tx1"/>
                </a:solidFill>
                <a:latin typeface="+mj-lt"/>
                <a:hlinkClick r:id="rId14">
                  <a:extLst>
                    <a:ext uri="{A12FA001-AC4F-418D-AE19-62706E023703}">
                      <ahyp:hlinkClr xmlns:ahyp="http://schemas.microsoft.com/office/drawing/2018/hyperlinkcolor" val="tx"/>
                    </a:ext>
                  </a:extLst>
                </a:hlinkClick>
              </a:rPr>
              <a:t>https://www.weforum.org/agenda/2019/08/mental-health-depression-denmark-kulturvitaminer/</a:t>
            </a:r>
            <a:r>
              <a:rPr lang="en-GB" sz="1100" u="sng" dirty="0">
                <a:solidFill>
                  <a:schemeClr val="tx1"/>
                </a:solidFill>
                <a:latin typeface="+mj-lt"/>
              </a:rPr>
              <a:t> </a:t>
            </a:r>
            <a:endParaRPr lang="en-IE" sz="1100" dirty="0">
              <a:solidFill>
                <a:schemeClr val="tx1"/>
              </a:solidFill>
              <a:latin typeface="+mj-lt"/>
            </a:endParaRPr>
          </a:p>
          <a:p>
            <a:endParaRPr lang="en-US" sz="1200" dirty="0"/>
          </a:p>
        </p:txBody>
      </p:sp>
      <p:sp>
        <p:nvSpPr>
          <p:cNvPr id="57" name="Text Placeholder 56">
            <a:extLst>
              <a:ext uri="{FF2B5EF4-FFF2-40B4-BE49-F238E27FC236}">
                <a16:creationId xmlns:a16="http://schemas.microsoft.com/office/drawing/2014/main" id="{281D7F2A-A39C-AC49-A97D-F6F8AEF3E70E}"/>
              </a:ext>
            </a:extLst>
          </p:cNvPr>
          <p:cNvSpPr>
            <a:spLocks noGrp="1"/>
          </p:cNvSpPr>
          <p:nvPr>
            <p:ph type="body" sz="quarter" idx="22"/>
          </p:nvPr>
        </p:nvSpPr>
        <p:spPr>
          <a:xfrm>
            <a:off x="9518075" y="2838796"/>
            <a:ext cx="2673926" cy="1864964"/>
          </a:xfrm>
        </p:spPr>
        <p:txBody>
          <a:bodyPr/>
          <a:lstStyle/>
          <a:p>
            <a:pPr>
              <a:lnSpc>
                <a:spcPct val="150000"/>
              </a:lnSpc>
            </a:pPr>
            <a:r>
              <a:rPr lang="en-IE" sz="900" dirty="0">
                <a:solidFill>
                  <a:schemeClr val="tx1"/>
                </a:solidFill>
                <a:latin typeface="+mj-lt"/>
              </a:rPr>
              <a:t>CINTER- Intergenerational Reference Centre</a:t>
            </a:r>
          </a:p>
          <a:p>
            <a:pPr>
              <a:lnSpc>
                <a:spcPct val="150000"/>
              </a:lnSpc>
            </a:pPr>
            <a:r>
              <a:rPr lang="en-GB" sz="900" u="sng" dirty="0">
                <a:solidFill>
                  <a:schemeClr val="tx1"/>
                </a:solidFill>
                <a:latin typeface="+mj-lt"/>
                <a:hlinkClick r:id="rId15">
                  <a:extLst>
                    <a:ext uri="{A12FA001-AC4F-418D-AE19-62706E023703}">
                      <ahyp:hlinkClr xmlns:ahyp="http://schemas.microsoft.com/office/drawing/2018/hyperlinkcolor" val="tx"/>
                    </a:ext>
                  </a:extLst>
                </a:hlinkClick>
              </a:rPr>
              <a:t>https://www.centrointergeneracionaldereferencia.com/</a:t>
            </a:r>
            <a:endParaRPr lang="en-GB" sz="900" u="sng" dirty="0">
              <a:solidFill>
                <a:schemeClr val="tx1"/>
              </a:solidFill>
              <a:latin typeface="+mj-lt"/>
            </a:endParaRPr>
          </a:p>
          <a:p>
            <a:pPr>
              <a:lnSpc>
                <a:spcPct val="150000"/>
              </a:lnSpc>
            </a:pPr>
            <a:r>
              <a:rPr lang="en-IE" sz="900" dirty="0">
                <a:solidFill>
                  <a:schemeClr val="tx1"/>
                </a:solidFill>
                <a:latin typeface="+mj-lt"/>
              </a:rPr>
              <a:t>CONNECT YOUR CITY </a:t>
            </a:r>
            <a:r>
              <a:rPr lang="en-IE" sz="900" u="sng" dirty="0">
                <a:solidFill>
                  <a:schemeClr val="tx1"/>
                </a:solidFill>
                <a:latin typeface="+mj-lt"/>
                <a:hlinkClick r:id="rId16">
                  <a:extLst>
                    <a:ext uri="{A12FA001-AC4F-418D-AE19-62706E023703}">
                      <ahyp:hlinkClr xmlns:ahyp="http://schemas.microsoft.com/office/drawing/2018/hyperlinkcolor" val="tx"/>
                    </a:ext>
                  </a:extLst>
                </a:hlinkClick>
              </a:rPr>
              <a:t>http://www.connectathens.gr</a:t>
            </a:r>
            <a:r>
              <a:rPr lang="en-IE" sz="900" dirty="0">
                <a:solidFill>
                  <a:schemeClr val="tx1"/>
                </a:solidFill>
                <a:latin typeface="+mj-lt"/>
              </a:rPr>
              <a:t> </a:t>
            </a:r>
          </a:p>
          <a:p>
            <a:pPr>
              <a:lnSpc>
                <a:spcPct val="150000"/>
              </a:lnSpc>
            </a:pPr>
            <a:r>
              <a:rPr lang="en-IE" sz="900" dirty="0">
                <a:solidFill>
                  <a:schemeClr val="tx1"/>
                </a:solidFill>
                <a:latin typeface="+mj-lt"/>
              </a:rPr>
              <a:t>Intervention in the Community   </a:t>
            </a:r>
            <a:r>
              <a:rPr lang="en-IE" sz="900" b="0" dirty="0">
                <a:solidFill>
                  <a:schemeClr val="tx1"/>
                </a:solidFill>
                <a:latin typeface="+mj-lt"/>
              </a:rPr>
              <a:t>for socially isolated, older &amp; </a:t>
            </a:r>
            <a:r>
              <a:rPr lang="en-IE" sz="900" dirty="0">
                <a:solidFill>
                  <a:schemeClr val="tx1"/>
                </a:solidFill>
                <a:latin typeface="+mj-lt"/>
              </a:rPr>
              <a:t> </a:t>
            </a:r>
            <a:r>
              <a:rPr lang="en-IE" sz="900" b="0" dirty="0">
                <a:solidFill>
                  <a:schemeClr val="tx1"/>
                </a:solidFill>
                <a:latin typeface="+mj-lt"/>
              </a:rPr>
              <a:t>disabled people</a:t>
            </a:r>
          </a:p>
          <a:p>
            <a:pPr>
              <a:lnSpc>
                <a:spcPct val="150000"/>
              </a:lnSpc>
            </a:pPr>
            <a:r>
              <a:rPr lang="en-IE" sz="900" dirty="0">
                <a:solidFill>
                  <a:schemeClr val="tx1"/>
                </a:solidFill>
                <a:latin typeface="+mj-lt"/>
                <a:hlinkClick r:id="rId17">
                  <a:extLst>
                    <a:ext uri="{A12FA001-AC4F-418D-AE19-62706E023703}">
                      <ahyp:hlinkClr xmlns:ahyp="http://schemas.microsoft.com/office/drawing/2018/hyperlinkcolor" val="tx"/>
                    </a:ext>
                  </a:extLst>
                </a:hlinkClick>
              </a:rPr>
              <a:t>https://www.iasismed.eu/?lang=e</a:t>
            </a:r>
            <a:endParaRPr lang="en-IE" sz="900" dirty="0">
              <a:solidFill>
                <a:schemeClr val="tx1"/>
              </a:solidFill>
              <a:latin typeface="+mj-lt"/>
            </a:endParaRPr>
          </a:p>
          <a:p>
            <a:endParaRPr lang="en-IE" sz="1050" b="0" dirty="0"/>
          </a:p>
          <a:p>
            <a:endParaRPr lang="en-IE" sz="1050" dirty="0"/>
          </a:p>
          <a:p>
            <a:endParaRPr lang="en-US" sz="1200" dirty="0"/>
          </a:p>
        </p:txBody>
      </p:sp>
      <p:sp>
        <p:nvSpPr>
          <p:cNvPr id="58" name="Text Placeholder 57">
            <a:extLst>
              <a:ext uri="{FF2B5EF4-FFF2-40B4-BE49-F238E27FC236}">
                <a16:creationId xmlns:a16="http://schemas.microsoft.com/office/drawing/2014/main" id="{BA53F68A-EC91-294C-8FC4-4B01F484E7D4}"/>
              </a:ext>
            </a:extLst>
          </p:cNvPr>
          <p:cNvSpPr>
            <a:spLocks noGrp="1"/>
          </p:cNvSpPr>
          <p:nvPr>
            <p:ph type="body" sz="quarter" idx="23"/>
          </p:nvPr>
        </p:nvSpPr>
        <p:spPr>
          <a:xfrm>
            <a:off x="9376226" y="239125"/>
            <a:ext cx="2400305" cy="2062244"/>
          </a:xfrm>
        </p:spPr>
        <p:txBody>
          <a:bodyPr/>
          <a:lstStyle/>
          <a:p>
            <a:pPr>
              <a:lnSpc>
                <a:spcPct val="100000"/>
              </a:lnSpc>
            </a:pPr>
            <a:r>
              <a:rPr lang="en-IE" sz="1050" dirty="0">
                <a:solidFill>
                  <a:schemeClr val="tx1"/>
                </a:solidFill>
                <a:latin typeface="+mj-lt"/>
              </a:rPr>
              <a:t>Social Vegetable Garden for oncology patients</a:t>
            </a:r>
          </a:p>
          <a:p>
            <a:pPr>
              <a:lnSpc>
                <a:spcPct val="100000"/>
              </a:lnSpc>
            </a:pPr>
            <a:r>
              <a:rPr lang="en-GB" sz="800" dirty="0">
                <a:solidFill>
                  <a:schemeClr val="tx1"/>
                </a:solidFill>
                <a:latin typeface="+mj-lt"/>
                <a:hlinkClick r:id="rId18">
                  <a:extLst>
                    <a:ext uri="{A12FA001-AC4F-418D-AE19-62706E023703}">
                      <ahyp:hlinkClr xmlns:ahyp="http://schemas.microsoft.com/office/drawing/2018/hyperlinkcolor" val="tx"/>
                    </a:ext>
                  </a:extLst>
                </a:hlinkClick>
              </a:rPr>
              <a:t>https://www.iglesiasanlorenzoubeda.com/fundacion-huerta-de-san-antonio/</a:t>
            </a:r>
            <a:endParaRPr lang="en-GB" sz="1200" dirty="0">
              <a:solidFill>
                <a:schemeClr val="tx1"/>
              </a:solidFill>
              <a:latin typeface="+mj-lt"/>
            </a:endParaRPr>
          </a:p>
          <a:p>
            <a:pPr>
              <a:lnSpc>
                <a:spcPct val="150000"/>
              </a:lnSpc>
            </a:pPr>
            <a:r>
              <a:rPr lang="en-GB" sz="1050" dirty="0">
                <a:solidFill>
                  <a:schemeClr val="tx1"/>
                </a:solidFill>
                <a:latin typeface="+mj-lt"/>
              </a:rPr>
              <a:t>In Good Age </a:t>
            </a:r>
            <a:r>
              <a:rPr lang="en-GB" sz="800" dirty="0">
                <a:solidFill>
                  <a:schemeClr val="tx1"/>
                </a:solidFill>
                <a:latin typeface="+mj-lt"/>
              </a:rPr>
              <a:t>: </a:t>
            </a:r>
            <a:r>
              <a:rPr lang="en-GB" sz="800" dirty="0">
                <a:solidFill>
                  <a:schemeClr val="tx1"/>
                </a:solidFill>
                <a:latin typeface="+mj-lt"/>
                <a:hlinkClick r:id="rId19">
                  <a:extLst>
                    <a:ext uri="{A12FA001-AC4F-418D-AE19-62706E023703}">
                      <ahyp:hlinkClr xmlns:ahyp="http://schemas.microsoft.com/office/drawing/2018/hyperlinkcolor" val="tx"/>
                    </a:ext>
                  </a:extLst>
                </a:hlinkClick>
              </a:rPr>
              <a:t>https://www.youtube.com/watch?v=cabSlu4UB_g</a:t>
            </a:r>
            <a:r>
              <a:rPr lang="en-GB" sz="800" dirty="0">
                <a:solidFill>
                  <a:schemeClr val="tx1"/>
                </a:solidFill>
                <a:latin typeface="+mj-lt"/>
              </a:rPr>
              <a:t>  </a:t>
            </a:r>
          </a:p>
          <a:p>
            <a:pPr>
              <a:lnSpc>
                <a:spcPct val="150000"/>
              </a:lnSpc>
            </a:pPr>
            <a:r>
              <a:rPr lang="en-IE" sz="900" dirty="0">
                <a:solidFill>
                  <a:schemeClr val="tx1"/>
                </a:solidFill>
                <a:latin typeface="+mj-lt"/>
              </a:rPr>
              <a:t>Open classrooms for seniors </a:t>
            </a:r>
            <a:r>
              <a:rPr lang="en-GB" sz="800" dirty="0">
                <a:solidFill>
                  <a:schemeClr val="tx1"/>
                </a:solidFill>
                <a:latin typeface="+mj-lt"/>
              </a:rPr>
              <a:t> </a:t>
            </a:r>
            <a:r>
              <a:rPr lang="es-ES" sz="800" dirty="0">
                <a:solidFill>
                  <a:schemeClr val="tx1"/>
                </a:solidFill>
                <a:latin typeface="+mj-lt"/>
                <a:hlinkClick r:id="rId20">
                  <a:extLst>
                    <a:ext uri="{A12FA001-AC4F-418D-AE19-62706E023703}">
                      <ahyp:hlinkClr xmlns:ahyp="http://schemas.microsoft.com/office/drawing/2018/hyperlinkcolor" val="tx"/>
                    </a:ext>
                  </a:extLst>
                </a:hlinkClick>
              </a:rPr>
              <a:t>https://www.upo.es/aula-mayores</a:t>
            </a:r>
            <a:endParaRPr lang="en-IE" sz="800" dirty="0">
              <a:solidFill>
                <a:schemeClr val="tx1"/>
              </a:solidFill>
              <a:latin typeface="+mj-lt"/>
            </a:endParaRPr>
          </a:p>
          <a:p>
            <a:pPr>
              <a:lnSpc>
                <a:spcPct val="150000"/>
              </a:lnSpc>
            </a:pPr>
            <a:r>
              <a:rPr lang="en-GB" sz="800" dirty="0">
                <a:solidFill>
                  <a:schemeClr val="tx1"/>
                </a:solidFill>
                <a:latin typeface="+mj-lt"/>
              </a:rPr>
              <a:t>Fundación TAS</a:t>
            </a:r>
            <a:r>
              <a:rPr lang="en-IE" sz="800" dirty="0">
                <a:solidFill>
                  <a:schemeClr val="tx1"/>
                </a:solidFill>
                <a:latin typeface="+mj-lt"/>
              </a:rPr>
              <a:t>  </a:t>
            </a:r>
            <a:r>
              <a:rPr lang="en-GB" sz="800" dirty="0">
                <a:solidFill>
                  <a:schemeClr val="tx1"/>
                </a:solidFill>
                <a:latin typeface="+mj-lt"/>
                <a:hlinkClick r:id="rId21">
                  <a:extLst>
                    <a:ext uri="{A12FA001-AC4F-418D-AE19-62706E023703}">
                      <ahyp:hlinkClr xmlns:ahyp="http://schemas.microsoft.com/office/drawing/2018/hyperlinkcolor" val="tx"/>
                    </a:ext>
                  </a:extLst>
                </a:hlinkClick>
              </a:rPr>
              <a:t>https://www.fundaciontas.org</a:t>
            </a:r>
            <a:endParaRPr lang="en-IE" sz="800" dirty="0">
              <a:solidFill>
                <a:schemeClr val="tx1"/>
              </a:solidFill>
              <a:latin typeface="+mj-lt"/>
            </a:endParaRPr>
          </a:p>
          <a:p>
            <a:endParaRPr lang="en-IE" sz="900" dirty="0"/>
          </a:p>
        </p:txBody>
      </p:sp>
      <p:sp>
        <p:nvSpPr>
          <p:cNvPr id="2" name="TextBox 1">
            <a:extLst>
              <a:ext uri="{FF2B5EF4-FFF2-40B4-BE49-F238E27FC236}">
                <a16:creationId xmlns:a16="http://schemas.microsoft.com/office/drawing/2014/main" id="{2B120A01-971F-86C4-54B2-5DA44C3C489E}"/>
              </a:ext>
            </a:extLst>
          </p:cNvPr>
          <p:cNvSpPr txBox="1"/>
          <p:nvPr/>
        </p:nvSpPr>
        <p:spPr>
          <a:xfrm>
            <a:off x="3065220" y="1735755"/>
            <a:ext cx="1120395" cy="400110"/>
          </a:xfrm>
          <a:prstGeom prst="rect">
            <a:avLst/>
          </a:prstGeom>
          <a:noFill/>
        </p:spPr>
        <p:txBody>
          <a:bodyPr wrap="square" rtlCol="0">
            <a:spAutoFit/>
          </a:bodyPr>
          <a:lstStyle/>
          <a:p>
            <a:r>
              <a:rPr lang="en-GB" sz="2000"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UK</a:t>
            </a:r>
            <a:r>
              <a:rPr lang="en-GB" dirty="0">
                <a:effectLst>
                  <a:outerShdw blurRad="38100" dist="38100" dir="2700000" algn="tl">
                    <a:srgbClr val="000000">
                      <a:alpha val="43137"/>
                    </a:srgbClr>
                  </a:outerShdw>
                </a:effectLst>
              </a:rPr>
              <a:t> </a:t>
            </a:r>
          </a:p>
        </p:txBody>
      </p:sp>
      <p:sp>
        <p:nvSpPr>
          <p:cNvPr id="6" name="TextBox 5">
            <a:extLst>
              <a:ext uri="{FF2B5EF4-FFF2-40B4-BE49-F238E27FC236}">
                <a16:creationId xmlns:a16="http://schemas.microsoft.com/office/drawing/2014/main" id="{75529228-C9C8-9EF9-6489-0300ABC98B98}"/>
              </a:ext>
            </a:extLst>
          </p:cNvPr>
          <p:cNvSpPr txBox="1"/>
          <p:nvPr/>
        </p:nvSpPr>
        <p:spPr>
          <a:xfrm>
            <a:off x="2966254" y="3455221"/>
            <a:ext cx="871455"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Ireland</a:t>
            </a:r>
          </a:p>
        </p:txBody>
      </p:sp>
      <p:cxnSp>
        <p:nvCxnSpPr>
          <p:cNvPr id="8" name="Straight Arrow Connector 7">
            <a:extLst>
              <a:ext uri="{FF2B5EF4-FFF2-40B4-BE49-F238E27FC236}">
                <a16:creationId xmlns:a16="http://schemas.microsoft.com/office/drawing/2014/main" id="{BBB3BEA7-2124-336A-46BB-0C0919D57BA0}"/>
              </a:ext>
            </a:extLst>
          </p:cNvPr>
          <p:cNvCxnSpPr/>
          <p:nvPr/>
        </p:nvCxnSpPr>
        <p:spPr>
          <a:xfrm>
            <a:off x="3463636" y="2117517"/>
            <a:ext cx="2189019" cy="7919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50B25C9-B5B2-34DA-35DF-53E38BCD5446}"/>
              </a:ext>
            </a:extLst>
          </p:cNvPr>
          <p:cNvCxnSpPr>
            <a:stCxn id="6" idx="3"/>
          </p:cNvCxnSpPr>
          <p:nvPr/>
        </p:nvCxnSpPr>
        <p:spPr>
          <a:xfrm flipV="1">
            <a:off x="3837709" y="2909455"/>
            <a:ext cx="1620982" cy="7304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C503A0A-D06D-0F78-3FC5-BB8A0A1EA6E6}"/>
              </a:ext>
            </a:extLst>
          </p:cNvPr>
          <p:cNvSpPr txBox="1"/>
          <p:nvPr/>
        </p:nvSpPr>
        <p:spPr>
          <a:xfrm>
            <a:off x="3160711" y="5202238"/>
            <a:ext cx="676997"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France</a:t>
            </a:r>
          </a:p>
        </p:txBody>
      </p:sp>
      <p:cxnSp>
        <p:nvCxnSpPr>
          <p:cNvPr id="13" name="Straight Arrow Connector 12">
            <a:extLst>
              <a:ext uri="{FF2B5EF4-FFF2-40B4-BE49-F238E27FC236}">
                <a16:creationId xmlns:a16="http://schemas.microsoft.com/office/drawing/2014/main" id="{310CE6BB-A548-CA39-BD8B-FA1973F25644}"/>
              </a:ext>
            </a:extLst>
          </p:cNvPr>
          <p:cNvCxnSpPr/>
          <p:nvPr/>
        </p:nvCxnSpPr>
        <p:spPr>
          <a:xfrm flipV="1">
            <a:off x="3713018" y="3048000"/>
            <a:ext cx="1939637" cy="2154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FCE5F7-0019-51AA-0F12-229DD0D099F8}"/>
              </a:ext>
            </a:extLst>
          </p:cNvPr>
          <p:cNvSpPr txBox="1"/>
          <p:nvPr/>
        </p:nvSpPr>
        <p:spPr>
          <a:xfrm>
            <a:off x="8340436" y="2052516"/>
            <a:ext cx="681038"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Spain</a:t>
            </a:r>
          </a:p>
        </p:txBody>
      </p:sp>
      <p:sp>
        <p:nvSpPr>
          <p:cNvPr id="15" name="TextBox 14">
            <a:extLst>
              <a:ext uri="{FF2B5EF4-FFF2-40B4-BE49-F238E27FC236}">
                <a16:creationId xmlns:a16="http://schemas.microsoft.com/office/drawing/2014/main" id="{7EC7352C-21A8-22AA-2231-4AF1C69D6423}"/>
              </a:ext>
            </a:extLst>
          </p:cNvPr>
          <p:cNvSpPr txBox="1"/>
          <p:nvPr/>
        </p:nvSpPr>
        <p:spPr>
          <a:xfrm>
            <a:off x="8769927" y="3639887"/>
            <a:ext cx="834165"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Greece</a:t>
            </a:r>
          </a:p>
        </p:txBody>
      </p:sp>
      <p:cxnSp>
        <p:nvCxnSpPr>
          <p:cNvPr id="21" name="Straight Arrow Connector 20">
            <a:extLst>
              <a:ext uri="{FF2B5EF4-FFF2-40B4-BE49-F238E27FC236}">
                <a16:creationId xmlns:a16="http://schemas.microsoft.com/office/drawing/2014/main" id="{6A7D853F-FCA8-92EB-8396-64AB531CDC90}"/>
              </a:ext>
            </a:extLst>
          </p:cNvPr>
          <p:cNvCxnSpPr/>
          <p:nvPr/>
        </p:nvCxnSpPr>
        <p:spPr>
          <a:xfrm flipH="1">
            <a:off x="5458691" y="2513486"/>
            <a:ext cx="2382982" cy="761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E2A7D0-F28E-BE52-3B0D-C6EC903BD6E3}"/>
              </a:ext>
            </a:extLst>
          </p:cNvPr>
          <p:cNvCxnSpPr>
            <a:stCxn id="15" idx="1"/>
          </p:cNvCxnSpPr>
          <p:nvPr/>
        </p:nvCxnSpPr>
        <p:spPr>
          <a:xfrm flipH="1" flipV="1">
            <a:off x="6096000" y="3281256"/>
            <a:ext cx="2673927" cy="543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25490AB-2D1F-9AD0-2324-058A44906409}"/>
              </a:ext>
            </a:extLst>
          </p:cNvPr>
          <p:cNvSpPr txBox="1"/>
          <p:nvPr/>
        </p:nvSpPr>
        <p:spPr>
          <a:xfrm>
            <a:off x="8562109" y="5084075"/>
            <a:ext cx="881923"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Denmark</a:t>
            </a:r>
          </a:p>
        </p:txBody>
      </p:sp>
      <p:cxnSp>
        <p:nvCxnSpPr>
          <p:cNvPr id="26" name="Straight Arrow Connector 25">
            <a:extLst>
              <a:ext uri="{FF2B5EF4-FFF2-40B4-BE49-F238E27FC236}">
                <a16:creationId xmlns:a16="http://schemas.microsoft.com/office/drawing/2014/main" id="{08D07A32-29C4-D025-095E-10E6670DCF5D}"/>
              </a:ext>
            </a:extLst>
          </p:cNvPr>
          <p:cNvCxnSpPr/>
          <p:nvPr/>
        </p:nvCxnSpPr>
        <p:spPr>
          <a:xfrm flipH="1" flipV="1">
            <a:off x="5957455" y="2909455"/>
            <a:ext cx="2382981" cy="2292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59009B0-8F3A-C056-F7EF-9BB45238BB0C}"/>
              </a:ext>
            </a:extLst>
          </p:cNvPr>
          <p:cNvSpPr txBox="1"/>
          <p:nvPr/>
        </p:nvSpPr>
        <p:spPr>
          <a:xfrm>
            <a:off x="3983182" y="5933086"/>
            <a:ext cx="7245111" cy="677108"/>
          </a:xfrm>
          <a:prstGeom prst="rect">
            <a:avLst/>
          </a:prstGeom>
          <a:noFill/>
        </p:spPr>
        <p:txBody>
          <a:bodyPr wrap="square">
            <a:spAutoFit/>
          </a:bodyPr>
          <a:lstStyle/>
          <a:p>
            <a:r>
              <a:rPr lang="en-IE" sz="2000" b="1" dirty="0">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European wide Change of View </a:t>
            </a:r>
            <a:r>
              <a:rPr lang="en-GB" sz="2000" b="1" u="sng"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hlinkClick r:id="rId22">
                  <a:extLst>
                    <a:ext uri="{A12FA001-AC4F-418D-AE19-62706E023703}">
                      <ahyp:hlinkClr xmlns:ahyp="http://schemas.microsoft.com/office/drawing/2018/hyperlinkcolor" val="tx"/>
                    </a:ext>
                  </a:extLst>
                </a:hlinkClick>
              </a:rPr>
              <a:t>https://change-of-view.eu/</a:t>
            </a:r>
            <a:r>
              <a:rPr lang="en-GB" sz="2000" b="1" u="sng"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rPr>
              <a:t> </a:t>
            </a:r>
            <a:endParaRPr lang="en-IE" sz="2000" b="1" dirty="0">
              <a:solidFill>
                <a:srgbClr val="FFC652"/>
              </a:solidFill>
              <a:effectLst>
                <a:outerShdw blurRad="38100" dist="38100" dir="2700000" algn="tl">
                  <a:srgbClr val="000000">
                    <a:alpha val="43137"/>
                  </a:srgbClr>
                </a:outerShdw>
              </a:effectLst>
              <a:latin typeface="Amatic SC" panose="00000500000000000000" pitchFamily="2" charset="-79"/>
              <a:cs typeface="Amatic SC" panose="00000500000000000000" pitchFamily="2" charset="-79"/>
            </a:endParaRPr>
          </a:p>
          <a:p>
            <a:endParaRPr lang="en-IE" dirty="0"/>
          </a:p>
        </p:txBody>
      </p:sp>
      <p:pic>
        <p:nvPicPr>
          <p:cNvPr id="22" name="Picture 21" descr="United Kingdom Emoji (U+1F1EC, U+1F1E7)">
            <a:extLst>
              <a:ext uri="{FF2B5EF4-FFF2-40B4-BE49-F238E27FC236}">
                <a16:creationId xmlns:a16="http://schemas.microsoft.com/office/drawing/2014/main" id="{2143BA83-D2A1-B49D-1FA7-2BD7EED89311}"/>
              </a:ext>
            </a:extLst>
          </p:cNvPr>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2933772" y="1982188"/>
            <a:ext cx="686356" cy="800100"/>
          </a:xfrm>
          <a:prstGeom prst="rect">
            <a:avLst/>
          </a:prstGeom>
          <a:noFill/>
          <a:ln>
            <a:noFill/>
          </a:ln>
        </p:spPr>
      </p:pic>
      <p:pic>
        <p:nvPicPr>
          <p:cNvPr id="25" name="Picture 24">
            <a:extLst>
              <a:ext uri="{FF2B5EF4-FFF2-40B4-BE49-F238E27FC236}">
                <a16:creationId xmlns:a16="http://schemas.microsoft.com/office/drawing/2014/main" id="{CDFE8441-3634-695D-0FCD-2BBE6F106562}"/>
              </a:ext>
            </a:extLst>
          </p:cNvPr>
          <p:cNvPicPr>
            <a:picLocks noChangeAspect="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2859232" y="3716803"/>
            <a:ext cx="723900" cy="762000"/>
          </a:xfrm>
          <a:prstGeom prst="rect">
            <a:avLst/>
          </a:prstGeom>
          <a:noFill/>
          <a:ln>
            <a:noFill/>
          </a:ln>
        </p:spPr>
      </p:pic>
      <p:pic>
        <p:nvPicPr>
          <p:cNvPr id="27" name="Picture 26" descr="France Emoji (U+1F1EB, U+1F1F7)">
            <a:extLst>
              <a:ext uri="{FF2B5EF4-FFF2-40B4-BE49-F238E27FC236}">
                <a16:creationId xmlns:a16="http://schemas.microsoft.com/office/drawing/2014/main" id="{C147DC44-0D71-1662-CDC1-186ED15549FC}"/>
              </a:ext>
            </a:extLst>
          </p:cNvPr>
          <p:cNvPicPr>
            <a:picLocks noChangeAspect="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3183082" y="5523480"/>
            <a:ext cx="800100" cy="771525"/>
          </a:xfrm>
          <a:prstGeom prst="rect">
            <a:avLst/>
          </a:prstGeom>
          <a:noFill/>
          <a:ln>
            <a:noFill/>
          </a:ln>
        </p:spPr>
      </p:pic>
      <p:pic>
        <p:nvPicPr>
          <p:cNvPr id="28" name="Picture 27">
            <a:extLst>
              <a:ext uri="{FF2B5EF4-FFF2-40B4-BE49-F238E27FC236}">
                <a16:creationId xmlns:a16="http://schemas.microsoft.com/office/drawing/2014/main" id="{8C28B802-6CC9-11EF-9E4A-231019B269F6}"/>
              </a:ext>
            </a:extLst>
          </p:cNvPr>
          <p:cNvPicPr>
            <a:picLocks noChangeAspect="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8446077" y="2309363"/>
            <a:ext cx="647700" cy="657225"/>
          </a:xfrm>
          <a:prstGeom prst="rect">
            <a:avLst/>
          </a:prstGeom>
          <a:noFill/>
          <a:ln>
            <a:noFill/>
          </a:ln>
        </p:spPr>
      </p:pic>
      <p:pic>
        <p:nvPicPr>
          <p:cNvPr id="29" name="Picture 28">
            <a:extLst>
              <a:ext uri="{FF2B5EF4-FFF2-40B4-BE49-F238E27FC236}">
                <a16:creationId xmlns:a16="http://schemas.microsoft.com/office/drawing/2014/main" id="{FA748C20-87D5-CCE8-F445-37A4B89F5482}"/>
              </a:ext>
            </a:extLst>
          </p:cNvPr>
          <p:cNvPicPr>
            <a:picLocks noChangeAspect="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8696849" y="3898947"/>
            <a:ext cx="635919" cy="647700"/>
          </a:xfrm>
          <a:prstGeom prst="rect">
            <a:avLst/>
          </a:prstGeom>
          <a:noFill/>
          <a:ln>
            <a:noFill/>
          </a:ln>
        </p:spPr>
      </p:pic>
      <p:pic>
        <p:nvPicPr>
          <p:cNvPr id="30" name="Picture 29">
            <a:extLst>
              <a:ext uri="{FF2B5EF4-FFF2-40B4-BE49-F238E27FC236}">
                <a16:creationId xmlns:a16="http://schemas.microsoft.com/office/drawing/2014/main" id="{4A153022-7398-3532-554F-FDCAE695D65B}"/>
              </a:ext>
            </a:extLst>
          </p:cNvPr>
          <p:cNvPicPr>
            <a:picLocks noChangeAspect="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8629915" y="5358906"/>
            <a:ext cx="746311" cy="838083"/>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04692"/>
            <a:ext cx="10512420" cy="5178988"/>
          </a:xfrm>
        </p:spPr>
        <p:txBody>
          <a:bodyPr>
            <a:normAutofit fontScale="625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In some of the partner regions social prescribing is actively embedded into health practice and policies, since 2019 the UK through its Long Term Plan and the Universal Personalised Care Plan, has endorsed social prescribing (SP) as a key component, “</a:t>
            </a:r>
            <a:r>
              <a:rPr lang="en-GB" sz="2900" i="1" dirty="0">
                <a:effectLst/>
                <a:latin typeface="Josefin Sans" pitchFamily="2" charset="0"/>
                <a:ea typeface="Calibri" panose="020F0502020204030204" pitchFamily="34" charset="0"/>
                <a:cs typeface="Times New Roman" panose="02020603050405020304" pitchFamily="18" charset="0"/>
              </a:rPr>
              <a:t>taking a holistic approach to people’s health and wellbeing”. </a:t>
            </a:r>
          </a:p>
          <a:p>
            <a:pPr eaLnBrk="1" fontAlgn="auto" hangingPunct="1">
              <a:lnSpc>
                <a:spcPct val="170000"/>
              </a:lnSpc>
              <a:spcBef>
                <a:spcPts val="0"/>
              </a:spcBef>
              <a:spcAft>
                <a:spcPts val="0"/>
              </a:spcAft>
              <a:defRPr/>
            </a:pPr>
            <a:endParaRPr lang="en-GB" sz="2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 </a:t>
            </a:r>
            <a:r>
              <a:rPr lang="en-GB" sz="2900" dirty="0">
                <a:solidFill>
                  <a:schemeClr val="tx1"/>
                </a:solidFill>
                <a:effectLst/>
                <a:latin typeface="Josefin Sans" pitchFamily="2"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https://www.longtermplan.nhs.uk/</a:t>
            </a:r>
            <a:r>
              <a:rPr lang="en-GB" sz="2900" dirty="0">
                <a:solidFill>
                  <a:schemeClr val="tx1"/>
                </a:solidFill>
                <a:effectLst/>
                <a:latin typeface="Josefin Sans" pitchFamily="2" charset="0"/>
                <a:ea typeface="Calibri" panose="020F0502020204030204" pitchFamily="34" charset="0"/>
                <a:cs typeface="Times New Roman" panose="02020603050405020304" pitchFamily="18" charset="0"/>
              </a:rPr>
              <a:t> </a:t>
            </a:r>
            <a:r>
              <a:rPr lang="en-GB" sz="2900" dirty="0">
                <a:effectLst/>
                <a:latin typeface="Josefin Sans" pitchFamily="2" charset="0"/>
                <a:ea typeface="Calibri" panose="020F0502020204030204" pitchFamily="34" charset="0"/>
                <a:cs typeface="Times New Roman" panose="02020603050405020304" pitchFamily="18" charset="0"/>
              </a:rPr>
              <a:t>]</a:t>
            </a:r>
          </a:p>
          <a:p>
            <a:pPr eaLnBrk="1" fontAlgn="auto" hangingPunct="1">
              <a:lnSpc>
                <a:spcPct val="170000"/>
              </a:lnSpc>
              <a:spcBef>
                <a:spcPts val="0"/>
              </a:spcBef>
              <a:spcAft>
                <a:spcPts val="0"/>
              </a:spcAft>
              <a:defRPr/>
            </a:pPr>
            <a:endParaRPr lang="en-GB" sz="29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In Ireland social prescribing structures and mechanisms are progressing, like the All Ireland Social Prescribing Network to embrace and embed the SP concept moving forward.</a:t>
            </a:r>
          </a:p>
          <a:p>
            <a:pPr eaLnBrk="1" fontAlgn="auto" hangingPunct="1">
              <a:lnSpc>
                <a:spcPct val="170000"/>
              </a:lnSpc>
              <a:spcBef>
                <a:spcPts val="0"/>
              </a:spcBef>
              <a:spcAft>
                <a:spcPts val="0"/>
              </a:spcAft>
              <a:defRPr/>
            </a:pPr>
            <a:endParaRPr lang="en-GB" sz="2900" dirty="0">
              <a:effectLst/>
              <a:latin typeface="Josefin Sans" pitchFamily="2" charset="0"/>
              <a:ea typeface="Calibri" panose="020F0502020204030204" pitchFamily="34" charset="0"/>
              <a:cs typeface="Times New Roman" panose="02020603050405020304" pitchFamily="18" charset="0"/>
            </a:endParaRPr>
          </a:p>
          <a:p>
            <a:pPr eaLnBrk="1" fontAlgn="auto" hangingPunct="1">
              <a:lnSpc>
                <a:spcPct val="170000"/>
              </a:lnSpc>
              <a:spcBef>
                <a:spcPts val="0"/>
              </a:spcBef>
              <a:spcAft>
                <a:spcPts val="0"/>
              </a:spcAft>
              <a:defRPr/>
            </a:pPr>
            <a:r>
              <a:rPr lang="en-GB" sz="2900" dirty="0">
                <a:effectLst/>
                <a:latin typeface="Josefin Sans" pitchFamily="2" charset="0"/>
                <a:ea typeface="Calibri" panose="020F0502020204030204" pitchFamily="34" charset="0"/>
                <a:cs typeface="Times New Roman" panose="02020603050405020304" pitchFamily="18" charset="0"/>
              </a:rPr>
              <a:t>[ </a:t>
            </a:r>
            <a:r>
              <a:rPr lang="en-GB" sz="2900" u="sng" dirty="0">
                <a:solidFill>
                  <a:schemeClr val="tx1"/>
                </a:solidFill>
                <a:effectLst/>
                <a:latin typeface="Josefin Sans" pitchFamily="2"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https://allirelandsocialprescribing.ie/</a:t>
            </a:r>
            <a:r>
              <a:rPr lang="en-GB" sz="2900" dirty="0">
                <a:solidFill>
                  <a:schemeClr val="tx1"/>
                </a:solidFill>
                <a:effectLst/>
                <a:latin typeface="Josefin Sans" pitchFamily="2" charset="0"/>
                <a:ea typeface="Calibri" panose="020F0502020204030204" pitchFamily="34" charset="0"/>
                <a:cs typeface="Times New Roman" panose="02020603050405020304" pitchFamily="18" charset="0"/>
              </a:rPr>
              <a:t> </a:t>
            </a:r>
            <a:r>
              <a:rPr lang="en-GB" sz="2900" dirty="0">
                <a:effectLst/>
                <a:latin typeface="Josefin Sans" pitchFamily="2" charset="0"/>
                <a:ea typeface="Calibri" panose="020F0502020204030204" pitchFamily="34" charset="0"/>
                <a:cs typeface="Times New Roman" panose="02020603050405020304" pitchFamily="18" charset="0"/>
              </a:rPr>
              <a:t>] </a:t>
            </a:r>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pPr algn="ctr"/>
            <a:r>
              <a:rPr lang="en-US" dirty="0">
                <a:effectLst>
                  <a:outerShdw blurRad="38100" dist="38100" dir="2700000" algn="tl">
                    <a:srgbClr val="000000">
                      <a:alpha val="43137"/>
                    </a:srgbClr>
                  </a:outerShdw>
                </a:effectLst>
              </a:rPr>
              <a:t>Social Prescribing within Healthcare Contexts</a:t>
            </a:r>
          </a:p>
        </p:txBody>
      </p:sp>
      <p:pic>
        <p:nvPicPr>
          <p:cNvPr id="5" name="Picture 4" descr="Icon&#10;&#10;Description automatically generated with low confidence">
            <a:extLst>
              <a:ext uri="{FF2B5EF4-FFF2-40B4-BE49-F238E27FC236}">
                <a16:creationId xmlns:a16="http://schemas.microsoft.com/office/drawing/2014/main" id="{A53B2B4D-5DFC-6D4C-107E-ABFB0DA533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3936" y="3429000"/>
            <a:ext cx="4001518" cy="3650672"/>
          </a:xfrm>
          <a:prstGeom prst="rect">
            <a:avLst/>
          </a:prstGeom>
        </p:spPr>
      </p:pic>
    </p:spTree>
    <p:extLst>
      <p:ext uri="{BB962C8B-B14F-4D97-AF65-F5344CB8AC3E}">
        <p14:creationId xmlns:p14="http://schemas.microsoft.com/office/powerpoint/2010/main" val="31008900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0447567-9744-1A4C-8E89-9382730B447B}"/>
              </a:ext>
            </a:extLst>
          </p:cNvPr>
          <p:cNvSpPr>
            <a:spLocks noGrp="1"/>
          </p:cNvSpPr>
          <p:nvPr>
            <p:ph type="body" sz="quarter" idx="16"/>
          </p:nvPr>
        </p:nvSpPr>
        <p:spPr>
          <a:xfrm>
            <a:off x="496599" y="558453"/>
            <a:ext cx="2886739" cy="1445550"/>
          </a:xfrm>
        </p:spPr>
        <p:txBody>
          <a:bodyPr>
            <a:noAutofit/>
          </a:bodyPr>
          <a:lstStyle/>
          <a:p>
            <a:endParaRPr lang="en-US" sz="1200" dirty="0">
              <a:solidFill>
                <a:schemeClr val="tx1"/>
              </a:solidFill>
            </a:endParaRPr>
          </a:p>
          <a:p>
            <a:r>
              <a:rPr lang="en-US" sz="1200" dirty="0">
                <a:solidFill>
                  <a:schemeClr val="tx1"/>
                </a:solidFill>
              </a:rPr>
              <a:t>2016 OECD study called for further progress to:</a:t>
            </a:r>
          </a:p>
          <a:p>
            <a:pPr marL="342900" indent="-342900">
              <a:buFont typeface="Arial" panose="020B0604020202020204" pitchFamily="34" charset="0"/>
              <a:buChar char="•"/>
            </a:pPr>
            <a:r>
              <a:rPr lang="en-US" sz="1200" dirty="0">
                <a:solidFill>
                  <a:schemeClr val="tx1"/>
                </a:solidFill>
              </a:rPr>
              <a:t>Promote appropriateness of care</a:t>
            </a:r>
          </a:p>
          <a:p>
            <a:pPr marL="342900" indent="-342900">
              <a:buFont typeface="Arial" panose="020B0604020202020204" pitchFamily="34" charset="0"/>
              <a:buChar char="•"/>
            </a:pPr>
            <a:r>
              <a:rPr lang="en-US" sz="1200" dirty="0">
                <a:solidFill>
                  <a:schemeClr val="tx1"/>
                </a:solidFill>
              </a:rPr>
              <a:t>Prevent spread of risk factors</a:t>
            </a:r>
          </a:p>
          <a:p>
            <a:pPr marL="342900" indent="-342900">
              <a:buFont typeface="Arial" panose="020B0604020202020204" pitchFamily="34" charset="0"/>
              <a:buChar char="•"/>
            </a:pPr>
            <a:r>
              <a:rPr lang="en-US" sz="1200" dirty="0">
                <a:solidFill>
                  <a:schemeClr val="tx1"/>
                </a:solidFill>
              </a:rPr>
              <a:t>Address geographic variations in healthcare</a:t>
            </a:r>
          </a:p>
          <a:p>
            <a:pPr marL="342900" indent="-342900">
              <a:buFont typeface="Arial" panose="020B0604020202020204" pitchFamily="34" charset="0"/>
              <a:buChar char="•"/>
            </a:pPr>
            <a:r>
              <a:rPr lang="en-US" sz="1200" dirty="0">
                <a:solidFill>
                  <a:schemeClr val="tx1"/>
                </a:solidFill>
              </a:rPr>
              <a:t>Development of community base services</a:t>
            </a:r>
          </a:p>
          <a:p>
            <a:r>
              <a:rPr lang="en-GB" sz="1200" dirty="0">
                <a:solidFill>
                  <a:srgbClr val="0070C0"/>
                </a:solidFill>
                <a:effectLst/>
                <a:latin typeface="Calibri" panose="020F0502020204030204" pitchFamily="34" charset="0"/>
                <a:ea typeface="Calibri" panose="020F0502020204030204" pitchFamily="34" charset="0"/>
              </a:rPr>
              <a:t>[</a:t>
            </a:r>
            <a:r>
              <a:rPr lang="en-GB"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https://www.oecd.org/france/Health-Policy-in-France-January-2016.pdf</a:t>
            </a:r>
            <a:r>
              <a:rPr lang="en-GB" sz="1200" u="sng" dirty="0">
                <a:solidFill>
                  <a:srgbClr val="0070C0"/>
                </a:solidFill>
                <a:effectLst/>
                <a:latin typeface="Calibri" panose="020F0502020204030204" pitchFamily="34" charset="0"/>
                <a:ea typeface="Calibri" panose="020F0502020204030204" pitchFamily="34" charset="0"/>
              </a:rPr>
              <a:t> ] </a:t>
            </a:r>
            <a:endParaRPr lang="en-US" sz="1200" u="sng" dirty="0">
              <a:solidFill>
                <a:srgbClr val="0070C0"/>
              </a:solidFill>
            </a:endParaRPr>
          </a:p>
          <a:p>
            <a:r>
              <a:rPr lang="en-US" sz="1200" dirty="0">
                <a:solidFill>
                  <a:srgbClr val="0070C0"/>
                </a:solidFill>
              </a:rPr>
              <a:t> </a:t>
            </a:r>
          </a:p>
        </p:txBody>
      </p:sp>
      <p:sp>
        <p:nvSpPr>
          <p:cNvPr id="6" name="Text Placeholder 5">
            <a:extLst>
              <a:ext uri="{FF2B5EF4-FFF2-40B4-BE49-F238E27FC236}">
                <a16:creationId xmlns:a16="http://schemas.microsoft.com/office/drawing/2014/main" id="{6AC9FB8D-39DC-FD4B-B8D7-DE7AD8F7DFBA}"/>
              </a:ext>
            </a:extLst>
          </p:cNvPr>
          <p:cNvSpPr>
            <a:spLocks noGrp="1"/>
          </p:cNvSpPr>
          <p:nvPr>
            <p:ph type="body" sz="quarter" idx="17"/>
          </p:nvPr>
        </p:nvSpPr>
        <p:spPr>
          <a:xfrm>
            <a:off x="296059" y="2743200"/>
            <a:ext cx="2886739" cy="2031877"/>
          </a:xfrm>
        </p:spPr>
        <p:txBody>
          <a:bodyPr>
            <a:noAutofit/>
          </a:bodyPr>
          <a:lstStyle/>
          <a:p>
            <a:pPr>
              <a:lnSpc>
                <a:spcPct val="150000"/>
              </a:lnSpc>
            </a:pPr>
            <a:r>
              <a:rPr lang="en-US" sz="1200" dirty="0">
                <a:solidFill>
                  <a:schemeClr val="tx1"/>
                </a:solidFill>
              </a:rPr>
              <a:t>Financial crisis has had significant impact on health &amp; wellbeing. Limited resources have resulted in high unemployment rates, people are facing poverty..</a:t>
            </a:r>
          </a:p>
          <a:p>
            <a:r>
              <a:rPr lang="en-GB" sz="1200" u="sng" dirty="0">
                <a:solidFill>
                  <a:srgbClr val="0070C0"/>
                </a:solidFill>
                <a:effectLst/>
                <a:latin typeface="Calibri" panose="020F0502020204030204" pitchFamily="34" charset="0"/>
                <a:ea typeface="Calibri" panose="020F0502020204030204" pitchFamily="34" charset="0"/>
              </a:rPr>
              <a:t>[</a:t>
            </a:r>
            <a:r>
              <a:rPr lang="en-GB" sz="12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https://borgenproject.org/mental-health-care-in-greece/</a:t>
            </a:r>
            <a:endParaRPr lang="en-US" sz="1200" dirty="0">
              <a:solidFill>
                <a:srgbClr val="0070C0"/>
              </a:solidFill>
            </a:endParaRPr>
          </a:p>
        </p:txBody>
      </p:sp>
      <p:sp>
        <p:nvSpPr>
          <p:cNvPr id="7" name="Text Placeholder 6">
            <a:extLst>
              <a:ext uri="{FF2B5EF4-FFF2-40B4-BE49-F238E27FC236}">
                <a16:creationId xmlns:a16="http://schemas.microsoft.com/office/drawing/2014/main" id="{EB7AEB45-7135-9E48-B58E-52918AA1D0D2}"/>
              </a:ext>
            </a:extLst>
          </p:cNvPr>
          <p:cNvSpPr>
            <a:spLocks noGrp="1"/>
          </p:cNvSpPr>
          <p:nvPr>
            <p:ph type="body" sz="quarter" idx="18"/>
          </p:nvPr>
        </p:nvSpPr>
        <p:spPr>
          <a:xfrm>
            <a:off x="496599" y="5208697"/>
            <a:ext cx="2886739" cy="1218997"/>
          </a:xfrm>
        </p:spPr>
        <p:txBody>
          <a:bodyPr>
            <a:normAutofit fontScale="55000" lnSpcReduction="20000"/>
          </a:bodyPr>
          <a:lstStyle/>
          <a:p>
            <a:pPr algn="l">
              <a:lnSpc>
                <a:spcPct val="170000"/>
              </a:lnSpc>
            </a:pPr>
            <a:r>
              <a:rPr lang="en-US" dirty="0"/>
              <a:t>Non-governmental organizations are leading the way through the design and implementation of development based projects.</a:t>
            </a:r>
          </a:p>
          <a:p>
            <a:endParaRPr lang="en-US" dirty="0"/>
          </a:p>
        </p:txBody>
      </p:sp>
      <p:sp>
        <p:nvSpPr>
          <p:cNvPr id="8" name="Text Placeholder 7">
            <a:extLst>
              <a:ext uri="{FF2B5EF4-FFF2-40B4-BE49-F238E27FC236}">
                <a16:creationId xmlns:a16="http://schemas.microsoft.com/office/drawing/2014/main" id="{182C6AD5-C179-CC43-9D8A-23300BDA74C2}"/>
              </a:ext>
            </a:extLst>
          </p:cNvPr>
          <p:cNvSpPr>
            <a:spLocks noGrp="1"/>
          </p:cNvSpPr>
          <p:nvPr>
            <p:ph type="body" sz="quarter" idx="19"/>
          </p:nvPr>
        </p:nvSpPr>
        <p:spPr>
          <a:xfrm>
            <a:off x="8960436" y="215153"/>
            <a:ext cx="2886739" cy="1599792"/>
          </a:xfrm>
        </p:spPr>
        <p:txBody>
          <a:bodyPr>
            <a:noAutofit/>
          </a:bodyPr>
          <a:lstStyle/>
          <a:p>
            <a:pPr>
              <a:lnSpc>
                <a:spcPct val="170000"/>
              </a:lnSpc>
            </a:pPr>
            <a:endParaRPr lang="en-GB" sz="1100" dirty="0">
              <a:effectLst/>
              <a:latin typeface="Josefin Sans" pitchFamily="2" charset="0"/>
              <a:ea typeface="Calibri" panose="020F0502020204030204" pitchFamily="34" charset="0"/>
            </a:endParaRPr>
          </a:p>
          <a:p>
            <a:pPr>
              <a:lnSpc>
                <a:spcPct val="170000"/>
              </a:lnSpc>
            </a:pPr>
            <a:endParaRPr lang="en-GB" sz="1200" dirty="0">
              <a:effectLst/>
              <a:latin typeface="Josefin Sans" pitchFamily="2" charset="0"/>
              <a:ea typeface="Calibri" panose="020F0502020204030204" pitchFamily="34" charset="0"/>
            </a:endParaRPr>
          </a:p>
          <a:p>
            <a:pPr>
              <a:lnSpc>
                <a:spcPct val="170000"/>
              </a:lnSpc>
            </a:pPr>
            <a:r>
              <a:rPr lang="en-GB" sz="1200" dirty="0">
                <a:effectLst/>
                <a:latin typeface="Josefin Sans" pitchFamily="2" charset="0"/>
                <a:ea typeface="Calibri" panose="020F0502020204030204" pitchFamily="34" charset="0"/>
              </a:rPr>
              <a:t>Acknowledged as 1 of happiest places to live for 9 years.</a:t>
            </a:r>
          </a:p>
          <a:p>
            <a:pPr>
              <a:lnSpc>
                <a:spcPct val="170000"/>
              </a:lnSpc>
            </a:pPr>
            <a:r>
              <a:rPr lang="en-GB" sz="1200" dirty="0">
                <a:latin typeface="Josefin Sans" pitchFamily="2" charset="0"/>
              </a:rPr>
              <a:t>Heightened awareness of mental health- free healthcare through high taxation system.</a:t>
            </a:r>
          </a:p>
          <a:p>
            <a:pPr>
              <a:lnSpc>
                <a:spcPct val="170000"/>
              </a:lnSpc>
            </a:pPr>
            <a:r>
              <a:rPr lang="en-GB" sz="12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https://borgenproject.org/mental-health-in-denmark</a:t>
            </a:r>
            <a:endParaRPr lang="en-US" sz="1200" dirty="0">
              <a:solidFill>
                <a:srgbClr val="0070C0"/>
              </a:solidFill>
            </a:endParaRPr>
          </a:p>
        </p:txBody>
      </p:sp>
      <p:sp>
        <p:nvSpPr>
          <p:cNvPr id="9" name="Text Placeholder 8">
            <a:extLst>
              <a:ext uri="{FF2B5EF4-FFF2-40B4-BE49-F238E27FC236}">
                <a16:creationId xmlns:a16="http://schemas.microsoft.com/office/drawing/2014/main" id="{44FC852A-7A7F-5D4A-BF9E-4D4175889934}"/>
              </a:ext>
            </a:extLst>
          </p:cNvPr>
          <p:cNvSpPr>
            <a:spLocks noGrp="1"/>
          </p:cNvSpPr>
          <p:nvPr>
            <p:ph type="body" sz="quarter" idx="20"/>
          </p:nvPr>
        </p:nvSpPr>
        <p:spPr>
          <a:xfrm>
            <a:off x="9009202" y="2537038"/>
            <a:ext cx="2886739" cy="1648882"/>
          </a:xfrm>
        </p:spPr>
        <p:txBody>
          <a:bodyPr>
            <a:normAutofit/>
          </a:bodyPr>
          <a:lstStyle/>
          <a:p>
            <a:pPr>
              <a:lnSpc>
                <a:spcPct val="150000"/>
              </a:lnSpc>
            </a:pPr>
            <a:r>
              <a:rPr lang="en-US" sz="1100" dirty="0"/>
              <a:t>2019 UK through Long Term Plan and Personalized Care Plan has endorsed Social Prescribing.</a:t>
            </a:r>
          </a:p>
          <a:p>
            <a:pPr>
              <a:lnSpc>
                <a:spcPct val="150000"/>
              </a:lnSpc>
            </a:pPr>
            <a:r>
              <a:rPr lang="en-GB" sz="14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https://www.longtermplan.nhs.uk</a:t>
            </a:r>
            <a:r>
              <a:rPr lang="en-GB" sz="1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solidFill>
                <a:srgbClr val="0070C0"/>
              </a:solidFill>
            </a:endParaRPr>
          </a:p>
        </p:txBody>
      </p:sp>
      <p:sp>
        <p:nvSpPr>
          <p:cNvPr id="10" name="Text Placeholder 9">
            <a:extLst>
              <a:ext uri="{FF2B5EF4-FFF2-40B4-BE49-F238E27FC236}">
                <a16:creationId xmlns:a16="http://schemas.microsoft.com/office/drawing/2014/main" id="{42E643D2-FCCF-484F-A632-A2721B708C47}"/>
              </a:ext>
            </a:extLst>
          </p:cNvPr>
          <p:cNvSpPr>
            <a:spLocks noGrp="1"/>
          </p:cNvSpPr>
          <p:nvPr>
            <p:ph type="body" sz="quarter" idx="21"/>
          </p:nvPr>
        </p:nvSpPr>
        <p:spPr>
          <a:xfrm>
            <a:off x="8960436" y="4587957"/>
            <a:ext cx="2886739" cy="1500505"/>
          </a:xfrm>
        </p:spPr>
        <p:txBody>
          <a:bodyPr>
            <a:normAutofit fontScale="77500" lnSpcReduction="20000"/>
          </a:bodyPr>
          <a:lstStyle/>
          <a:p>
            <a:pPr>
              <a:lnSpc>
                <a:spcPct val="150000"/>
              </a:lnSpc>
            </a:pPr>
            <a:r>
              <a:rPr lang="en-GB" sz="1700" dirty="0">
                <a:effectLst/>
                <a:latin typeface="Josefin Sans" pitchFamily="2" charset="0"/>
                <a:ea typeface="Calibri" panose="020F0502020204030204" pitchFamily="34" charset="0"/>
                <a:cs typeface="Times New Roman" panose="02020603050405020304" pitchFamily="18" charset="0"/>
              </a:rPr>
              <a:t>Social prescribing structures and mechanisms are progressing to embrace and embed the SP concept</a:t>
            </a:r>
          </a:p>
          <a:p>
            <a:pPr>
              <a:lnSpc>
                <a:spcPct val="150000"/>
              </a:lnSpc>
            </a:pPr>
            <a:r>
              <a:rPr lang="en-GB" sz="1700" dirty="0">
                <a:effectLst/>
                <a:latin typeface="Calibri" panose="020F0502020204030204" pitchFamily="34" charset="0"/>
                <a:ea typeface="Calibri" panose="020F0502020204030204" pitchFamily="34" charset="0"/>
                <a:cs typeface="Times New Roman" panose="02020603050405020304" pitchFamily="18" charset="0"/>
              </a:rPr>
              <a:t> </a:t>
            </a:r>
            <a:r>
              <a:rPr lang="en-GB" sz="1700" dirty="0">
                <a:solidFill>
                  <a:srgbClr val="0070C0"/>
                </a:solidFill>
                <a:latin typeface="Calibri" panose="020F0502020204030204" pitchFamily="34" charset="0"/>
                <a:ea typeface="Calibri" panose="020F0502020204030204" pitchFamily="34" charset="0"/>
                <a:cs typeface="Times New Roman" panose="02020603050405020304" pitchFamily="18" charset="0"/>
              </a:rPr>
              <a:t>https://allirelandsocialprescribing.ie</a:t>
            </a:r>
            <a:endParaRPr lang="en-GB" sz="17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FB2A2E6B-78D5-7447-9C62-2F3436FA699F}"/>
              </a:ext>
            </a:extLst>
          </p:cNvPr>
          <p:cNvSpPr>
            <a:spLocks noGrp="1"/>
          </p:cNvSpPr>
          <p:nvPr>
            <p:ph type="body" sz="quarter" idx="22"/>
          </p:nvPr>
        </p:nvSpPr>
        <p:spPr/>
        <p:txBody>
          <a:bodyPr/>
          <a:lstStyle/>
          <a:p>
            <a:r>
              <a:rPr lang="en-US" sz="2000" dirty="0"/>
              <a:t>Geographical health Situations</a:t>
            </a:r>
          </a:p>
          <a:p>
            <a:r>
              <a:rPr lang="en-US" sz="2000" dirty="0"/>
              <a:t>Across Europe</a:t>
            </a:r>
          </a:p>
        </p:txBody>
      </p:sp>
      <p:sp>
        <p:nvSpPr>
          <p:cNvPr id="2" name="TextBox 1">
            <a:extLst>
              <a:ext uri="{FF2B5EF4-FFF2-40B4-BE49-F238E27FC236}">
                <a16:creationId xmlns:a16="http://schemas.microsoft.com/office/drawing/2014/main" id="{C384A948-EC65-8604-4AD0-7DA1A93DAF90}"/>
              </a:ext>
            </a:extLst>
          </p:cNvPr>
          <p:cNvSpPr txBox="1"/>
          <p:nvPr/>
        </p:nvSpPr>
        <p:spPr>
          <a:xfrm>
            <a:off x="3565063" y="1039091"/>
            <a:ext cx="1114776" cy="523220"/>
          </a:xfrm>
          <a:prstGeom prst="rect">
            <a:avLst/>
          </a:prstGeom>
          <a:noFill/>
        </p:spPr>
        <p:txBody>
          <a:bodyPr wrap="square" rtlCol="0">
            <a:spAutoFit/>
          </a:bodyPr>
          <a:lstStyle/>
          <a:p>
            <a:r>
              <a:rPr lang="en-GB" sz="2800" dirty="0">
                <a:latin typeface="Amatic SC" panose="00000500000000000000" pitchFamily="2" charset="-79"/>
                <a:cs typeface="Amatic SC" panose="00000500000000000000" pitchFamily="2" charset="-79"/>
              </a:rPr>
              <a:t>France</a:t>
            </a:r>
          </a:p>
        </p:txBody>
      </p:sp>
      <p:sp>
        <p:nvSpPr>
          <p:cNvPr id="3" name="TextBox 2">
            <a:extLst>
              <a:ext uri="{FF2B5EF4-FFF2-40B4-BE49-F238E27FC236}">
                <a16:creationId xmlns:a16="http://schemas.microsoft.com/office/drawing/2014/main" id="{D034D9FA-00B2-8904-74F9-3BA4A67AE8EA}"/>
              </a:ext>
            </a:extLst>
          </p:cNvPr>
          <p:cNvSpPr txBox="1"/>
          <p:nvPr/>
        </p:nvSpPr>
        <p:spPr>
          <a:xfrm>
            <a:off x="3383338" y="2441247"/>
            <a:ext cx="926666" cy="461665"/>
          </a:xfrm>
          <a:prstGeom prst="rect">
            <a:avLst/>
          </a:prstGeom>
          <a:noFill/>
        </p:spPr>
        <p:txBody>
          <a:bodyPr wrap="square" rtlCol="0">
            <a:spAutoFit/>
          </a:bodyPr>
          <a:lstStyle/>
          <a:p>
            <a:r>
              <a:rPr lang="en-GB" sz="2400" dirty="0">
                <a:latin typeface="Amatic SC" panose="00000500000000000000" pitchFamily="2" charset="-79"/>
                <a:cs typeface="Amatic SC" panose="00000500000000000000" pitchFamily="2" charset="-79"/>
              </a:rPr>
              <a:t>Greece</a:t>
            </a:r>
          </a:p>
        </p:txBody>
      </p:sp>
      <p:sp>
        <p:nvSpPr>
          <p:cNvPr id="4" name="TextBox 3">
            <a:extLst>
              <a:ext uri="{FF2B5EF4-FFF2-40B4-BE49-F238E27FC236}">
                <a16:creationId xmlns:a16="http://schemas.microsoft.com/office/drawing/2014/main" id="{8978F8FB-EFBB-9CAE-1C56-5FED13E59962}"/>
              </a:ext>
            </a:extLst>
          </p:cNvPr>
          <p:cNvSpPr txBox="1"/>
          <p:nvPr/>
        </p:nvSpPr>
        <p:spPr>
          <a:xfrm>
            <a:off x="3383338" y="4185920"/>
            <a:ext cx="982739" cy="461665"/>
          </a:xfrm>
          <a:prstGeom prst="rect">
            <a:avLst/>
          </a:prstGeom>
          <a:noFill/>
        </p:spPr>
        <p:txBody>
          <a:bodyPr wrap="square" rtlCol="0">
            <a:spAutoFit/>
          </a:bodyPr>
          <a:lstStyle/>
          <a:p>
            <a:r>
              <a:rPr lang="en-GB" sz="2400" dirty="0">
                <a:latin typeface="Amatic SC" panose="00000500000000000000" pitchFamily="2" charset="-79"/>
                <a:cs typeface="Amatic SC" panose="00000500000000000000" pitchFamily="2" charset="-79"/>
              </a:rPr>
              <a:t>Spain</a:t>
            </a:r>
          </a:p>
        </p:txBody>
      </p:sp>
      <p:sp>
        <p:nvSpPr>
          <p:cNvPr id="18" name="TextBox 17">
            <a:extLst>
              <a:ext uri="{FF2B5EF4-FFF2-40B4-BE49-F238E27FC236}">
                <a16:creationId xmlns:a16="http://schemas.microsoft.com/office/drawing/2014/main" id="{4351E253-C7BE-30C8-51F0-8179EB4D241A}"/>
              </a:ext>
            </a:extLst>
          </p:cNvPr>
          <p:cNvSpPr txBox="1"/>
          <p:nvPr/>
        </p:nvSpPr>
        <p:spPr>
          <a:xfrm>
            <a:off x="7693888" y="1039091"/>
            <a:ext cx="1114776" cy="461665"/>
          </a:xfrm>
          <a:prstGeom prst="rect">
            <a:avLst/>
          </a:prstGeom>
          <a:noFill/>
        </p:spPr>
        <p:txBody>
          <a:bodyPr wrap="square" rtlCol="0">
            <a:spAutoFit/>
          </a:bodyPr>
          <a:lstStyle/>
          <a:p>
            <a:r>
              <a:rPr lang="en-GB" sz="2400" dirty="0">
                <a:latin typeface="Amatic SC" panose="00000500000000000000" pitchFamily="2" charset="-79"/>
                <a:cs typeface="Amatic SC" panose="00000500000000000000" pitchFamily="2" charset="-79"/>
              </a:rPr>
              <a:t>Denmark</a:t>
            </a:r>
          </a:p>
        </p:txBody>
      </p:sp>
      <p:sp>
        <p:nvSpPr>
          <p:cNvPr id="19" name="TextBox 18">
            <a:extLst>
              <a:ext uri="{FF2B5EF4-FFF2-40B4-BE49-F238E27FC236}">
                <a16:creationId xmlns:a16="http://schemas.microsoft.com/office/drawing/2014/main" id="{E89696D6-6770-6D80-EDDD-D20909C1071E}"/>
              </a:ext>
            </a:extLst>
          </p:cNvPr>
          <p:cNvSpPr txBox="1"/>
          <p:nvPr/>
        </p:nvSpPr>
        <p:spPr>
          <a:xfrm>
            <a:off x="7872783" y="2537038"/>
            <a:ext cx="881677" cy="646331"/>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United Kingdom</a:t>
            </a:r>
          </a:p>
        </p:txBody>
      </p:sp>
      <p:sp>
        <p:nvSpPr>
          <p:cNvPr id="20" name="TextBox 19">
            <a:extLst>
              <a:ext uri="{FF2B5EF4-FFF2-40B4-BE49-F238E27FC236}">
                <a16:creationId xmlns:a16="http://schemas.microsoft.com/office/drawing/2014/main" id="{E04195A4-D675-0851-E84F-0B2E6432F79F}"/>
              </a:ext>
            </a:extLst>
          </p:cNvPr>
          <p:cNvSpPr txBox="1"/>
          <p:nvPr/>
        </p:nvSpPr>
        <p:spPr>
          <a:xfrm>
            <a:off x="7825926" y="4405745"/>
            <a:ext cx="881676" cy="369332"/>
          </a:xfrm>
          <a:prstGeom prst="rect">
            <a:avLst/>
          </a:prstGeom>
          <a:noFill/>
        </p:spPr>
        <p:txBody>
          <a:bodyPr wrap="square" rtlCol="0">
            <a:spAutoFit/>
          </a:bodyPr>
          <a:lstStyle/>
          <a:p>
            <a:r>
              <a:rPr lang="en-GB" dirty="0">
                <a:latin typeface="Amatic SC" panose="00000500000000000000" pitchFamily="2" charset="-79"/>
                <a:cs typeface="Amatic SC" panose="00000500000000000000" pitchFamily="2" charset="-79"/>
              </a:rPr>
              <a:t>Ireland</a:t>
            </a:r>
          </a:p>
        </p:txBody>
      </p:sp>
      <p:pic>
        <p:nvPicPr>
          <p:cNvPr id="15" name="Picture 14" descr="United Kingdom Emoji (U+1F1EC, U+1F1E7)">
            <a:extLst>
              <a:ext uri="{FF2B5EF4-FFF2-40B4-BE49-F238E27FC236}">
                <a16:creationId xmlns:a16="http://schemas.microsoft.com/office/drawing/2014/main" id="{52367D4D-8BDE-E539-C225-44ECC834DAD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970443" y="3054832"/>
            <a:ext cx="686356" cy="800100"/>
          </a:xfrm>
          <a:prstGeom prst="rect">
            <a:avLst/>
          </a:prstGeom>
          <a:noFill/>
          <a:ln>
            <a:noFill/>
          </a:ln>
        </p:spPr>
      </p:pic>
      <p:pic>
        <p:nvPicPr>
          <p:cNvPr id="16" name="Picture 15">
            <a:extLst>
              <a:ext uri="{FF2B5EF4-FFF2-40B4-BE49-F238E27FC236}">
                <a16:creationId xmlns:a16="http://schemas.microsoft.com/office/drawing/2014/main" id="{C371CA9C-1112-29D9-1A82-281F0E6F95F8}"/>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91558" y="4835441"/>
            <a:ext cx="723900" cy="762000"/>
          </a:xfrm>
          <a:prstGeom prst="rect">
            <a:avLst/>
          </a:prstGeom>
          <a:noFill/>
          <a:ln>
            <a:noFill/>
          </a:ln>
        </p:spPr>
      </p:pic>
      <p:pic>
        <p:nvPicPr>
          <p:cNvPr id="17" name="Picture 16">
            <a:extLst>
              <a:ext uri="{FF2B5EF4-FFF2-40B4-BE49-F238E27FC236}">
                <a16:creationId xmlns:a16="http://schemas.microsoft.com/office/drawing/2014/main" id="{B0F13AC3-FA2E-1423-AF4B-EB51B63846E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04466" y="4839712"/>
            <a:ext cx="647700" cy="657225"/>
          </a:xfrm>
          <a:prstGeom prst="rect">
            <a:avLst/>
          </a:prstGeom>
          <a:noFill/>
          <a:ln>
            <a:noFill/>
          </a:ln>
        </p:spPr>
      </p:pic>
      <p:pic>
        <p:nvPicPr>
          <p:cNvPr id="21" name="Picture 20">
            <a:extLst>
              <a:ext uri="{FF2B5EF4-FFF2-40B4-BE49-F238E27FC236}">
                <a16:creationId xmlns:a16="http://schemas.microsoft.com/office/drawing/2014/main" id="{3D541BCD-F9C4-B4D8-FD25-ACB5E69577F2}"/>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780353" y="1368444"/>
            <a:ext cx="746311" cy="838083"/>
          </a:xfrm>
          <a:prstGeom prst="rect">
            <a:avLst/>
          </a:prstGeom>
          <a:noFill/>
          <a:ln>
            <a:noFill/>
          </a:ln>
        </p:spPr>
      </p:pic>
      <p:pic>
        <p:nvPicPr>
          <p:cNvPr id="22" name="Picture 21">
            <a:extLst>
              <a:ext uri="{FF2B5EF4-FFF2-40B4-BE49-F238E27FC236}">
                <a16:creationId xmlns:a16="http://schemas.microsoft.com/office/drawing/2014/main" id="{40EDA2F2-9FE2-B0F8-B518-833F6E77F330}"/>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3467447" y="2906225"/>
            <a:ext cx="635919" cy="647700"/>
          </a:xfrm>
          <a:prstGeom prst="rect">
            <a:avLst/>
          </a:prstGeom>
          <a:noFill/>
          <a:ln>
            <a:noFill/>
          </a:ln>
        </p:spPr>
      </p:pic>
      <p:pic>
        <p:nvPicPr>
          <p:cNvPr id="23" name="Picture 22" descr="France Emoji (U+1F1EB, U+1F1F7)">
            <a:extLst>
              <a:ext uri="{FF2B5EF4-FFF2-40B4-BE49-F238E27FC236}">
                <a16:creationId xmlns:a16="http://schemas.microsoft.com/office/drawing/2014/main" id="{F59BFABA-CCED-A3B8-B7CE-6A3000F81374}"/>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488420" y="1476141"/>
            <a:ext cx="800100" cy="771525"/>
          </a:xfrm>
          <a:prstGeom prst="rect">
            <a:avLst/>
          </a:prstGeom>
          <a:noFill/>
          <a:ln>
            <a:noFill/>
          </a:ln>
        </p:spPr>
      </p:pic>
    </p:spTree>
    <p:extLst>
      <p:ext uri="{BB962C8B-B14F-4D97-AF65-F5344CB8AC3E}">
        <p14:creationId xmlns:p14="http://schemas.microsoft.com/office/powerpoint/2010/main" val="31468359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925721"/>
            <a:ext cx="10512420" cy="5528866"/>
          </a:xfrm>
        </p:spPr>
        <p:txBody>
          <a:bodyPr>
            <a:normAutofit fontScale="700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IE" sz="2000" dirty="0"/>
              <a:t>The previous slides illustrates clearly the multi-faceted development of social prescribing across the partner regions and countries, considering the health context within each and now we will consider the development of social prescribing:</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UK-</a:t>
            </a:r>
            <a:r>
              <a:rPr lang="en-IE" sz="2000" dirty="0"/>
              <a:t>	         Fully integrated within Health care Policies and Procedures.</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Ireland-</a:t>
            </a:r>
            <a:r>
              <a:rPr lang="en-IE" sz="2000" dirty="0"/>
              <a:t>              Progress underway and social prescribing developing across the region.</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France-</a:t>
            </a:r>
            <a:r>
              <a:rPr lang="en-IE" sz="2000" dirty="0"/>
              <a:t>                Development of socially based services for mental health disorders is reflected within the social prescriptions that are available as social and cultural organisations are at the forefront to the developments.</a:t>
            </a:r>
          </a:p>
          <a:p>
            <a:pPr eaLnBrk="1" fontAlgn="auto" hangingPunct="1">
              <a:lnSpc>
                <a:spcPct val="150000"/>
              </a:lnSpc>
              <a:spcBef>
                <a:spcPts val="0"/>
              </a:spcBef>
              <a:spcAft>
                <a:spcPts val="0"/>
              </a:spcAft>
              <a:defRPr/>
            </a:pPr>
            <a:endParaRPr lang="en-IE" sz="2000" dirty="0"/>
          </a:p>
          <a:p>
            <a:pPr eaLnBrk="1" fontAlgn="auto" hangingPunct="1">
              <a:lnSpc>
                <a:spcPct val="150000"/>
              </a:lnSpc>
              <a:spcBef>
                <a:spcPts val="0"/>
              </a:spcBef>
              <a:spcAft>
                <a:spcPts val="0"/>
              </a:spcAft>
              <a:defRPr/>
            </a:pPr>
            <a:r>
              <a:rPr lang="en-IE" sz="2000" b="1" dirty="0"/>
              <a:t>Greece-              </a:t>
            </a:r>
            <a:r>
              <a:rPr lang="en-GB" sz="2000" dirty="0">
                <a:effectLst/>
                <a:latin typeface="Josefin Sans" pitchFamily="2" charset="0"/>
                <a:ea typeface="Calibri" panose="020F0502020204030204" pitchFamily="34" charset="0"/>
              </a:rPr>
              <a:t>Non- Governmental Organisations [NGO’s] are spearheading the charge for social prescribing </a:t>
            </a:r>
            <a:r>
              <a:rPr lang="en-GB" sz="2000" dirty="0">
                <a:solidFill>
                  <a:srgbClr val="1E1E1E"/>
                </a:solidFill>
                <a:effectLst/>
                <a:latin typeface="Josefin Sans" pitchFamily="2" charset="0"/>
                <a:ea typeface="Calibri" panose="020F0502020204030204" pitchFamily="34" charset="0"/>
              </a:rPr>
              <a:t>playing a critical part in developing society, improving communities, and promoting citizen participation. </a:t>
            </a:r>
          </a:p>
          <a:p>
            <a:pPr eaLnBrk="1" fontAlgn="auto" hangingPunct="1">
              <a:lnSpc>
                <a:spcPct val="150000"/>
              </a:lnSpc>
              <a:spcBef>
                <a:spcPts val="0"/>
              </a:spcBef>
              <a:spcAft>
                <a:spcPts val="0"/>
              </a:spcAft>
              <a:defRPr/>
            </a:pPr>
            <a:endParaRPr lang="en-GB" sz="2000" dirty="0">
              <a:solidFill>
                <a:srgbClr val="1E1E1E"/>
              </a:solidFill>
              <a:latin typeface="Josefin Sans" pitchFamily="2" charset="0"/>
            </a:endParaRPr>
          </a:p>
          <a:p>
            <a:pPr eaLnBrk="1" fontAlgn="auto" hangingPunct="1">
              <a:lnSpc>
                <a:spcPct val="150000"/>
              </a:lnSpc>
              <a:spcBef>
                <a:spcPts val="0"/>
              </a:spcBef>
              <a:spcAft>
                <a:spcPts val="0"/>
              </a:spcAft>
              <a:defRPr/>
            </a:pPr>
            <a:r>
              <a:rPr lang="en-IE" sz="2000" b="1" dirty="0">
                <a:latin typeface="Josefin Sans" pitchFamily="2" charset="0"/>
              </a:rPr>
              <a:t>Spain-                 </a:t>
            </a:r>
            <a:r>
              <a:rPr lang="en-GB" sz="2000" b="1" dirty="0">
                <a:solidFill>
                  <a:srgbClr val="1E1E1E"/>
                </a:solidFill>
                <a:latin typeface="Josefin Sans" pitchFamily="2" charset="0"/>
              </a:rPr>
              <a:t>S</a:t>
            </a:r>
            <a:r>
              <a:rPr lang="en-GB" sz="2000" dirty="0">
                <a:effectLst/>
                <a:latin typeface="Josefin Sans" pitchFamily="2" charset="0"/>
                <a:ea typeface="Calibri" panose="020F0502020204030204" pitchFamily="34" charset="0"/>
              </a:rPr>
              <a:t>ocial prescriptions are now incorporated into primary care electronic notes.</a:t>
            </a:r>
          </a:p>
          <a:p>
            <a:pPr eaLnBrk="1" fontAlgn="auto" hangingPunct="1">
              <a:lnSpc>
                <a:spcPct val="150000"/>
              </a:lnSpc>
              <a:spcBef>
                <a:spcPts val="0"/>
              </a:spcBef>
              <a:spcAft>
                <a:spcPts val="0"/>
              </a:spcAft>
              <a:defRPr/>
            </a:pPr>
            <a:endParaRPr lang="en-GB" sz="2000" dirty="0">
              <a:latin typeface="Josefin Sans" pitchFamily="2" charset="0"/>
            </a:endParaRPr>
          </a:p>
          <a:p>
            <a:pPr eaLnBrk="1" fontAlgn="auto" hangingPunct="1">
              <a:lnSpc>
                <a:spcPct val="150000"/>
              </a:lnSpc>
              <a:spcBef>
                <a:spcPts val="0"/>
              </a:spcBef>
              <a:spcAft>
                <a:spcPts val="0"/>
              </a:spcAft>
              <a:defRPr/>
            </a:pPr>
            <a:r>
              <a:rPr lang="en-GB" sz="2000" b="1" dirty="0">
                <a:solidFill>
                  <a:srgbClr val="1C1B1C"/>
                </a:solidFill>
                <a:latin typeface="Josefin Sans" pitchFamily="2" charset="0"/>
                <a:ea typeface="Calibri" panose="020F0502020204030204" pitchFamily="34" charset="0"/>
              </a:rPr>
              <a:t>Denmark-</a:t>
            </a:r>
            <a:r>
              <a:rPr lang="en-GB" sz="2000" dirty="0">
                <a:solidFill>
                  <a:srgbClr val="1C1B1C"/>
                </a:solidFill>
                <a:latin typeface="Josefin Sans" pitchFamily="2" charset="0"/>
                <a:ea typeface="Calibri" panose="020F0502020204030204" pitchFamily="34" charset="0"/>
              </a:rPr>
              <a:t>-            </a:t>
            </a:r>
            <a:r>
              <a:rPr lang="en-GB" sz="2000" dirty="0">
                <a:solidFill>
                  <a:srgbClr val="1C1B1C"/>
                </a:solidFill>
                <a:effectLst/>
                <a:latin typeface="Josefin Sans" pitchFamily="2" charset="0"/>
                <a:ea typeface="Calibri" panose="020F0502020204030204" pitchFamily="34" charset="0"/>
              </a:rPr>
              <a:t>Social prescribing is person centred with mental health centred mass support activities</a:t>
            </a:r>
            <a:r>
              <a:rPr lang="en-GB" sz="1900" dirty="0">
                <a:solidFill>
                  <a:srgbClr val="1C1B1C"/>
                </a:solidFill>
                <a:effectLst/>
                <a:latin typeface="Josefin Sans" pitchFamily="2" charset="0"/>
                <a:ea typeface="Calibri" panose="020F0502020204030204" pitchFamily="34" charset="0"/>
              </a:rPr>
              <a:t>. </a:t>
            </a:r>
            <a:endParaRPr lang="en-IE" sz="1900" dirty="0">
              <a:latin typeface="Josefin Sans" pitchFamily="2"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03413"/>
            <a:ext cx="10512420" cy="779928"/>
          </a:xfrm>
        </p:spPr>
        <p:txBody>
          <a:bodyPr/>
          <a:lstStyle/>
          <a:p>
            <a:pPr algn="ctr"/>
            <a:r>
              <a:rPr lang="en-US" dirty="0">
                <a:effectLst>
                  <a:outerShdw blurRad="38100" dist="38100" dir="2700000" algn="tl">
                    <a:srgbClr val="000000">
                      <a:alpha val="43137"/>
                    </a:srgbClr>
                  </a:outerShdw>
                </a:effectLst>
              </a:rPr>
              <a:t>Social Prescribing within Healthcare Contexts</a:t>
            </a:r>
          </a:p>
        </p:txBody>
      </p:sp>
      <p:pic>
        <p:nvPicPr>
          <p:cNvPr id="5" name="Picture 4" descr="United Kingdom Emoji (U+1F1EC, U+1F1E7)">
            <a:extLst>
              <a:ext uri="{FF2B5EF4-FFF2-40B4-BE49-F238E27FC236}">
                <a16:creationId xmlns:a16="http://schemas.microsoft.com/office/drawing/2014/main" id="{C9CC3A2D-24D4-5521-AC56-B87F51F0354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519980" y="1973485"/>
            <a:ext cx="522122" cy="611145"/>
          </a:xfrm>
          <a:prstGeom prst="rect">
            <a:avLst/>
          </a:prstGeom>
          <a:noFill/>
          <a:ln>
            <a:noFill/>
          </a:ln>
        </p:spPr>
      </p:pic>
      <p:pic>
        <p:nvPicPr>
          <p:cNvPr id="6" name="Picture 5">
            <a:extLst>
              <a:ext uri="{FF2B5EF4-FFF2-40B4-BE49-F238E27FC236}">
                <a16:creationId xmlns:a16="http://schemas.microsoft.com/office/drawing/2014/main" id="{28516EC8-1AB2-D0B9-EA1D-9DB169F9D4AE}"/>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537967" y="2542722"/>
            <a:ext cx="465085" cy="555183"/>
          </a:xfrm>
          <a:prstGeom prst="rect">
            <a:avLst/>
          </a:prstGeom>
          <a:noFill/>
          <a:ln>
            <a:noFill/>
          </a:ln>
        </p:spPr>
      </p:pic>
      <p:pic>
        <p:nvPicPr>
          <p:cNvPr id="7" name="Picture 6" descr="France Emoji (U+1F1EB, U+1F1F7)">
            <a:extLst>
              <a:ext uri="{FF2B5EF4-FFF2-40B4-BE49-F238E27FC236}">
                <a16:creationId xmlns:a16="http://schemas.microsoft.com/office/drawing/2014/main" id="{FB9E6019-D37E-89F2-9D69-09FF79769B84}"/>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19980" y="3045908"/>
            <a:ext cx="522122" cy="513275"/>
          </a:xfrm>
          <a:prstGeom prst="rect">
            <a:avLst/>
          </a:prstGeom>
          <a:noFill/>
          <a:ln>
            <a:noFill/>
          </a:ln>
        </p:spPr>
      </p:pic>
      <p:pic>
        <p:nvPicPr>
          <p:cNvPr id="8" name="Picture 7">
            <a:extLst>
              <a:ext uri="{FF2B5EF4-FFF2-40B4-BE49-F238E27FC236}">
                <a16:creationId xmlns:a16="http://schemas.microsoft.com/office/drawing/2014/main" id="{E0654708-1777-279B-2BDB-2B953BA1E7A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537967" y="3870068"/>
            <a:ext cx="496498" cy="513275"/>
          </a:xfrm>
          <a:prstGeom prst="rect">
            <a:avLst/>
          </a:prstGeom>
          <a:noFill/>
          <a:ln>
            <a:noFill/>
          </a:ln>
        </p:spPr>
      </p:pic>
      <p:pic>
        <p:nvPicPr>
          <p:cNvPr id="9" name="Picture 8">
            <a:extLst>
              <a:ext uri="{FF2B5EF4-FFF2-40B4-BE49-F238E27FC236}">
                <a16:creationId xmlns:a16="http://schemas.microsoft.com/office/drawing/2014/main" id="{71086031-1D5E-5EED-620B-98A2A4382361}"/>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512343" y="5130378"/>
            <a:ext cx="522122" cy="657226"/>
          </a:xfrm>
          <a:prstGeom prst="rect">
            <a:avLst/>
          </a:prstGeom>
          <a:noFill/>
          <a:ln>
            <a:noFill/>
          </a:ln>
        </p:spPr>
      </p:pic>
      <p:pic>
        <p:nvPicPr>
          <p:cNvPr id="10" name="Picture 9">
            <a:extLst>
              <a:ext uri="{FF2B5EF4-FFF2-40B4-BE49-F238E27FC236}">
                <a16:creationId xmlns:a16="http://schemas.microsoft.com/office/drawing/2014/main" id="{C00FADB5-0F82-B39F-EF76-7BA08B7B8719}"/>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rot="293197">
            <a:off x="1512343" y="4567262"/>
            <a:ext cx="486149" cy="657225"/>
          </a:xfrm>
          <a:prstGeom prst="rect">
            <a:avLst/>
          </a:prstGeom>
          <a:noFill/>
          <a:ln>
            <a:noFill/>
          </a:ln>
        </p:spPr>
      </p:pic>
    </p:spTree>
    <p:extLst>
      <p:ext uri="{BB962C8B-B14F-4D97-AF65-F5344CB8AC3E}">
        <p14:creationId xmlns:p14="http://schemas.microsoft.com/office/powerpoint/2010/main" val="47162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793725" y="3302001"/>
            <a:ext cx="10138132" cy="3221628"/>
          </a:xfrm>
        </p:spPr>
        <p:txBody>
          <a:bodyPr numCol="3" anchor="ctr">
            <a:normAutofit fontScale="25000" lnSpcReduction="20000"/>
          </a:bodyPr>
          <a:lstStyle/>
          <a:p>
            <a:pPr>
              <a:lnSpc>
                <a:spcPct val="170000"/>
              </a:lnSpc>
              <a:spcAft>
                <a:spcPts val="800"/>
              </a:spcAft>
            </a:pPr>
            <a:r>
              <a:rPr lang="en-GB" sz="5600" b="1" dirty="0">
                <a:latin typeface="Josefin Sans" pitchFamily="2" charset="0"/>
                <a:ea typeface="Calibri" panose="020F0502020204030204" pitchFamily="34" charset="0"/>
                <a:cs typeface="Times New Roman" panose="02020603050405020304" pitchFamily="18" charset="0"/>
              </a:rPr>
              <a:t>S</a:t>
            </a:r>
            <a:r>
              <a:rPr lang="en-GB" sz="5600" b="1" dirty="0">
                <a:effectLst/>
                <a:latin typeface="Josefin Sans" pitchFamily="2" charset="0"/>
                <a:ea typeface="Calibri" panose="020F0502020204030204" pitchFamily="34" charset="0"/>
                <a:cs typeface="Times New Roman" panose="02020603050405020304" pitchFamily="18" charset="0"/>
              </a:rPr>
              <a:t>ocial model of health</a:t>
            </a:r>
          </a:p>
          <a:p>
            <a:pPr>
              <a:lnSpc>
                <a:spcPct val="170000"/>
              </a:lnSpc>
              <a:spcAft>
                <a:spcPts val="800"/>
              </a:spcAft>
            </a:pPr>
            <a:r>
              <a:rPr lang="en-GB" sz="5200" dirty="0">
                <a:effectLst/>
                <a:latin typeface="Josefin Sans" pitchFamily="2" charset="0"/>
                <a:ea typeface="Calibri" panose="020F0502020204030204" pitchFamily="34" charset="0"/>
                <a:cs typeface="Times New Roman" panose="02020603050405020304" pitchFamily="18" charset="0"/>
              </a:rPr>
              <a:t>Integrated Care Systems </a:t>
            </a:r>
            <a:r>
              <a:rPr lang="en-GB" sz="5200" dirty="0">
                <a:latin typeface="Josefin Sans" pitchFamily="2" charset="0"/>
                <a:ea typeface="Calibri" panose="020F0502020204030204" pitchFamily="34" charset="0"/>
                <a:cs typeface="Times New Roman" panose="02020603050405020304" pitchFamily="18" charset="0"/>
              </a:rPr>
              <a:t>can</a:t>
            </a:r>
            <a:r>
              <a:rPr lang="en-GB" sz="5200" dirty="0">
                <a:effectLst/>
                <a:latin typeface="Josefin Sans" pitchFamily="2" charset="0"/>
                <a:ea typeface="Calibri" panose="020F0502020204030204" pitchFamily="34" charset="0"/>
                <a:cs typeface="Times New Roman" panose="02020603050405020304" pitchFamily="18" charset="0"/>
              </a:rPr>
              <a:t> better meet the health needs of diverse populations across the world. This signifies the increased prevalence of the “social model of health” which emphasis prevention rather than cure, bringing us neatly back around to the concept of social prescribing.  </a:t>
            </a:r>
          </a:p>
          <a:p>
            <a:pPr>
              <a:lnSpc>
                <a:spcPct val="170000"/>
              </a:lnSpc>
              <a:spcAft>
                <a:spcPts val="800"/>
              </a:spcAft>
            </a:pPr>
            <a:r>
              <a:rPr lang="en-GB" sz="5200" dirty="0">
                <a:latin typeface="Josefin Sans" pitchFamily="2" charset="0"/>
                <a:ea typeface="Calibri" panose="020F0502020204030204" pitchFamily="34" charset="0"/>
                <a:cs typeface="Times New Roman" panose="02020603050405020304" pitchFamily="18" charset="0"/>
              </a:rPr>
              <a:t>M</a:t>
            </a:r>
            <a:r>
              <a:rPr lang="en-GB" sz="5200" dirty="0">
                <a:effectLst/>
                <a:latin typeface="Josefin Sans" pitchFamily="2" charset="0"/>
                <a:ea typeface="Calibri" panose="020F0502020204030204" pitchFamily="34" charset="0"/>
                <a:cs typeface="Times New Roman" panose="02020603050405020304" pitchFamily="18" charset="0"/>
              </a:rPr>
              <a:t>odels are mobilising and coordinating </a:t>
            </a:r>
            <a:r>
              <a:rPr lang="en-GB" sz="5200" dirty="0">
                <a:latin typeface="Josefin Sans" pitchFamily="2" charset="0"/>
                <a:ea typeface="Calibri" panose="020F0502020204030204" pitchFamily="34" charset="0"/>
                <a:cs typeface="Times New Roman" panose="02020603050405020304" pitchFamily="18" charset="0"/>
              </a:rPr>
              <a:t>community and Health Trust led services </a:t>
            </a:r>
            <a:r>
              <a:rPr lang="en-GB" sz="5200" dirty="0">
                <a:effectLst/>
                <a:latin typeface="Josefin Sans" pitchFamily="2" charset="0"/>
                <a:ea typeface="Calibri" panose="020F0502020204030204" pitchFamily="34" charset="0"/>
                <a:cs typeface="Times New Roman" panose="02020603050405020304" pitchFamily="18" charset="0"/>
              </a:rPr>
              <a:t>to </a:t>
            </a:r>
            <a:r>
              <a:rPr lang="en-GB" sz="5200" dirty="0">
                <a:latin typeface="Josefin Sans" pitchFamily="2" charset="0"/>
                <a:ea typeface="Calibri" panose="020F0502020204030204" pitchFamily="34" charset="0"/>
                <a:cs typeface="Times New Roman" panose="02020603050405020304" pitchFamily="18" charset="0"/>
              </a:rPr>
              <a:t>which match needs </a:t>
            </a:r>
            <a:r>
              <a:rPr lang="en-GB" sz="5200" dirty="0">
                <a:effectLst/>
                <a:latin typeface="Josefin Sans" pitchFamily="2" charset="0"/>
                <a:ea typeface="Calibri" panose="020F0502020204030204" pitchFamily="34" charset="0"/>
                <a:cs typeface="Times New Roman" panose="02020603050405020304" pitchFamily="18" charset="0"/>
              </a:rPr>
              <a:t>and improve health outcomes. Types of supports include, sports, clubs, </a:t>
            </a:r>
            <a:r>
              <a:rPr lang="en-GB" sz="5200" dirty="0">
                <a:latin typeface="Josefin Sans" pitchFamily="2" charset="0"/>
                <a:ea typeface="Calibri" panose="020F0502020204030204" pitchFamily="34" charset="0"/>
                <a:cs typeface="Times New Roman" panose="02020603050405020304" pitchFamily="18" charset="0"/>
              </a:rPr>
              <a:t>arts, classes</a:t>
            </a:r>
            <a:r>
              <a:rPr lang="en-GB" sz="5200" dirty="0">
                <a:effectLst/>
                <a:latin typeface="Josefin Sans" pitchFamily="2" charset="0"/>
                <a:ea typeface="Calibri" panose="020F0502020204030204" pitchFamily="34" charset="0"/>
                <a:cs typeface="Times New Roman" panose="02020603050405020304" pitchFamily="18" charset="0"/>
              </a:rPr>
              <a:t>, social events, hobbies,</a:t>
            </a:r>
            <a:r>
              <a:rPr lang="en-GB" sz="5200" dirty="0">
                <a:latin typeface="Josefin Sans" pitchFamily="2" charset="0"/>
                <a:ea typeface="Calibri" panose="020F0502020204030204" pitchFamily="34" charset="0"/>
                <a:cs typeface="Times New Roman" panose="02020603050405020304" pitchFamily="18" charset="0"/>
              </a:rPr>
              <a:t> </a:t>
            </a:r>
            <a:r>
              <a:rPr lang="en-GB" sz="5200" dirty="0">
                <a:effectLst/>
                <a:latin typeface="Josefin Sans" pitchFamily="2" charset="0"/>
                <a:ea typeface="Calibri" panose="020F0502020204030204" pitchFamily="34" charset="0"/>
                <a:cs typeface="Times New Roman" panose="02020603050405020304" pitchFamily="18" charset="0"/>
              </a:rPr>
              <a:t>counselling. Assistance with practical daily living tasks: housing/appointments/ benefits/ finances/family mediation and so on.</a:t>
            </a: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200" dirty="0">
                <a:latin typeface="Josefin Sans" pitchFamily="2" charset="0"/>
                <a:ea typeface="Calibri" panose="020F0502020204030204" pitchFamily="34" charset="0"/>
                <a:cs typeface="Times New Roman" panose="02020603050405020304" pitchFamily="18" charset="0"/>
              </a:rPr>
              <a:t>The nature  of social prescribing models differ from country to country, in some it is already embedded into health practice and policies, but in other countries social prescribing remains merely a concept.</a:t>
            </a: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200" dirty="0">
                <a:effectLst/>
                <a:latin typeface="Josefin Sans" pitchFamily="2" charset="0"/>
                <a:ea typeface="Calibri" panose="020F0502020204030204" pitchFamily="34" charset="0"/>
                <a:cs typeface="Times New Roman" panose="02020603050405020304" pitchFamily="18" charset="0"/>
              </a:rPr>
              <a:t>.</a:t>
            </a:r>
          </a:p>
          <a:p>
            <a:pPr>
              <a:lnSpc>
                <a:spcPct val="170000"/>
              </a:lnSpc>
              <a:spcAft>
                <a:spcPts val="800"/>
              </a:spcAft>
            </a:pPr>
            <a:r>
              <a:rPr lang="en-GB" sz="5200" dirty="0">
                <a:effectLst/>
                <a:latin typeface="Josefin Sans" pitchFamily="2" charset="0"/>
                <a:ea typeface="Calibri" panose="020F0502020204030204" pitchFamily="34" charset="0"/>
                <a:cs typeface="Times New Roman" panose="02020603050405020304" pitchFamily="18" charset="0"/>
              </a:rPr>
              <a:t>. </a:t>
            </a:r>
          </a:p>
          <a:p>
            <a:pPr>
              <a:lnSpc>
                <a:spcPct val="170000"/>
              </a:lnSpc>
              <a:spcAft>
                <a:spcPts val="800"/>
              </a:spcAft>
            </a:pP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endParaRPr lang="en-GB" sz="5200" dirty="0">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200" dirty="0">
                <a:latin typeface="Josefin Sans" pitchFamily="2" charset="0"/>
                <a:ea typeface="Calibri" panose="020F0502020204030204" pitchFamily="34" charset="0"/>
                <a:cs typeface="Times New Roman" panose="02020603050405020304" pitchFamily="18" charset="0"/>
              </a:rPr>
              <a:t>When it comes to health knowledge is more than just power. It is the peace-of-mind and reliable information that comes from a trusted professional. It can be the difference between needless worrying and positive action for a vulnerable adult</a:t>
            </a:r>
            <a:endParaRPr lang="en-GB" sz="5200" dirty="0">
              <a:effectLst/>
              <a:latin typeface="Josefin Sans" pitchFamily="2" charset="0"/>
              <a:ea typeface="Calibri" panose="020F0502020204030204" pitchFamily="34" charset="0"/>
              <a:cs typeface="Times New Roman" panose="02020603050405020304" pitchFamily="18" charset="0"/>
            </a:endParaRPr>
          </a:p>
          <a:p>
            <a:pPr>
              <a:lnSpc>
                <a:spcPct val="170000"/>
              </a:lnSpc>
              <a:spcAft>
                <a:spcPts val="800"/>
              </a:spcAft>
            </a:pPr>
            <a:r>
              <a:rPr lang="en-GB" sz="5200" dirty="0">
                <a:effectLst/>
                <a:latin typeface="Josefin Sans" pitchFamily="2" charset="0"/>
                <a:ea typeface="Calibri" panose="020F0502020204030204" pitchFamily="34" charset="0"/>
                <a:cs typeface="Times New Roman" panose="02020603050405020304" pitchFamily="18" charset="0"/>
              </a:rPr>
              <a:t>The wellbeing needs of individuals and communities are constantly changing, and the </a:t>
            </a:r>
            <a:r>
              <a:rPr lang="en-GB" sz="5200" dirty="0">
                <a:latin typeface="Josefin Sans" pitchFamily="2" charset="0"/>
                <a:ea typeface="Calibri" panose="020F0502020204030204" pitchFamily="34" charset="0"/>
                <a:cs typeface="Times New Roman" panose="02020603050405020304" pitchFamily="18" charset="0"/>
              </a:rPr>
              <a:t>need</a:t>
            </a:r>
            <a:r>
              <a:rPr lang="en-GB" sz="5200" dirty="0">
                <a:effectLst/>
                <a:latin typeface="Josefin Sans" pitchFamily="2" charset="0"/>
                <a:ea typeface="Calibri" panose="020F0502020204030204" pitchFamily="34" charset="0"/>
                <a:cs typeface="Times New Roman" panose="02020603050405020304" pitchFamily="18" charset="0"/>
              </a:rPr>
              <a:t> for continuous adult learning as part of a health and care professional’s </a:t>
            </a:r>
            <a:r>
              <a:rPr lang="en-GB" sz="5200" dirty="0">
                <a:latin typeface="Josefin Sans" pitchFamily="2" charset="0"/>
                <a:ea typeface="Calibri" panose="020F0502020204030204" pitchFamily="34" charset="0"/>
                <a:cs typeface="Times New Roman" panose="02020603050405020304" pitchFamily="18" charset="0"/>
              </a:rPr>
              <a:t>role</a:t>
            </a:r>
            <a:r>
              <a:rPr lang="en-GB" sz="5200" dirty="0">
                <a:effectLst/>
                <a:latin typeface="Josefin Sans" pitchFamily="2" charset="0"/>
                <a:ea typeface="Calibri" panose="020F0502020204030204" pitchFamily="34" charset="0"/>
                <a:cs typeface="Times New Roman" panose="02020603050405020304" pitchFamily="18" charset="0"/>
              </a:rPr>
              <a:t> has never more apparent than during the COVID19 global epidemic. </a:t>
            </a:r>
          </a:p>
          <a:p>
            <a:pPr>
              <a:lnSpc>
                <a:spcPct val="170000"/>
              </a:lnSpc>
              <a:spcAft>
                <a:spcPts val="800"/>
              </a:spcAft>
            </a:pPr>
            <a:r>
              <a:rPr lang="en-GB" sz="5200" dirty="0">
                <a:effectLst/>
                <a:latin typeface="Josefin Sans" pitchFamily="2" charset="0"/>
                <a:ea typeface="Calibri" panose="020F0502020204030204" pitchFamily="34" charset="0"/>
                <a:cs typeface="Times New Roman" panose="02020603050405020304" pitchFamily="18" charset="0"/>
              </a:rPr>
              <a:t>Health and care professionals will readily recognise their key role in </a:t>
            </a:r>
            <a:r>
              <a:rPr lang="en-GB" sz="5200" dirty="0">
                <a:latin typeface="Josefin Sans" pitchFamily="2" charset="0"/>
                <a:ea typeface="Calibri" panose="020F0502020204030204" pitchFamily="34" charset="0"/>
                <a:cs typeface="Times New Roman" panose="02020603050405020304" pitchFamily="18" charset="0"/>
              </a:rPr>
              <a:t>the</a:t>
            </a:r>
            <a:r>
              <a:rPr lang="en-GB" sz="5200" dirty="0">
                <a:effectLst/>
                <a:latin typeface="Josefin Sans" pitchFamily="2" charset="0"/>
                <a:ea typeface="Calibri" panose="020F0502020204030204" pitchFamily="34" charset="0"/>
                <a:cs typeface="Times New Roman" panose="02020603050405020304" pitchFamily="18" charset="0"/>
              </a:rPr>
              <a:t> recovery process with non-medical approaches such as the social prescribing are central in </a:t>
            </a:r>
            <a:r>
              <a:rPr lang="en-GB" sz="4800" dirty="0">
                <a:latin typeface="Josefin Sans" pitchFamily="2" charset="0"/>
                <a:ea typeface="Calibri" panose="020F0502020204030204" pitchFamily="34" charset="0"/>
                <a:cs typeface="Times New Roman" panose="02020603050405020304" pitchFamily="18" charset="0"/>
              </a:rPr>
              <a:t>that </a:t>
            </a:r>
            <a:r>
              <a:rPr lang="en-GB" sz="4800" dirty="0">
                <a:effectLst/>
                <a:latin typeface="Josefin Sans" pitchFamily="2" charset="0"/>
                <a:ea typeface="Calibri" panose="020F0502020204030204" pitchFamily="34" charset="0"/>
                <a:cs typeface="Times New Roman" panose="02020603050405020304" pitchFamily="18" charset="0"/>
              </a:rPr>
              <a:t>response. </a:t>
            </a:r>
          </a:p>
          <a:p>
            <a:pPr eaLnBrk="1" fontAlgn="auto" hangingPunct="1">
              <a:lnSpc>
                <a:spcPct val="170000"/>
              </a:lnSpc>
              <a:spcBef>
                <a:spcPts val="0"/>
              </a:spcBef>
              <a:spcAft>
                <a:spcPts val="0"/>
              </a:spcAft>
              <a:defRPr/>
            </a:pPr>
            <a:endParaRPr lang="en-IE" sz="4800" dirty="0"/>
          </a:p>
          <a:p>
            <a:pPr eaLnBrk="1" fontAlgn="auto" hangingPunct="1">
              <a:lnSpc>
                <a:spcPct val="170000"/>
              </a:lnSpc>
              <a:spcBef>
                <a:spcPts val="0"/>
              </a:spcBef>
              <a:spcAft>
                <a:spcPts val="0"/>
              </a:spcAft>
              <a:defRPr/>
            </a:pPr>
            <a:endParaRPr lang="en-IE" sz="4800" dirty="0"/>
          </a:p>
          <a:p>
            <a:pPr eaLnBrk="1" fontAlgn="auto" hangingPunct="1">
              <a:lnSpc>
                <a:spcPct val="170000"/>
              </a:lnSpc>
              <a:spcBef>
                <a:spcPts val="0"/>
              </a:spcBef>
              <a:spcAft>
                <a:spcPts val="0"/>
              </a:spcAft>
              <a:defRPr/>
            </a:pPr>
            <a:endParaRPr lang="en-IE" sz="4800"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334371"/>
            <a:ext cx="10512420" cy="859338"/>
          </a:xfrm>
        </p:spPr>
        <p:txBody>
          <a:bodyPr/>
          <a:lstStyle/>
          <a:p>
            <a:pPr algn="ctr"/>
            <a:r>
              <a:rPr lang="en-US" dirty="0"/>
              <a:t>Course Introduction</a:t>
            </a:r>
          </a:p>
        </p:txBody>
      </p:sp>
      <p:sp>
        <p:nvSpPr>
          <p:cNvPr id="6" name="Rectangle: Rounded Corners 5">
            <a:extLst>
              <a:ext uri="{FF2B5EF4-FFF2-40B4-BE49-F238E27FC236}">
                <a16:creationId xmlns:a16="http://schemas.microsoft.com/office/drawing/2014/main" id="{BDFA72EB-6748-1DC9-0789-9ADFDF747D8D}"/>
              </a:ext>
            </a:extLst>
          </p:cNvPr>
          <p:cNvSpPr/>
          <p:nvPr/>
        </p:nvSpPr>
        <p:spPr>
          <a:xfrm>
            <a:off x="4476722" y="1574709"/>
            <a:ext cx="2579428" cy="2832381"/>
          </a:xfrm>
          <a:prstGeom prst="roundRect">
            <a:avLst/>
          </a:prstGeom>
          <a:blipFill dpi="0" rotWithShape="1">
            <a:blip r:embed="rId2" cstate="print">
              <a:extLst>
                <a:ext uri="{28A0092B-C50C-407E-A947-70E740481C1C}">
                  <a14:useLocalDpi xmlns:a14="http://schemas.microsoft.com/office/drawing/2010/main"/>
                </a:ext>
              </a:extLst>
            </a:blip>
            <a:srcRect/>
            <a:stretch>
              <a:fillRect/>
            </a:stretch>
          </a:blip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1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852930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059543"/>
            <a:ext cx="10512420" cy="5116938"/>
          </a:xfrm>
        </p:spPr>
        <p:txBody>
          <a:bodyPr>
            <a:normAutofit fontScale="25000" lnSpcReduction="20000"/>
          </a:bodyPr>
          <a:lstStyle/>
          <a:p>
            <a:pPr eaLnBrk="1" fontAlgn="auto" hangingPunct="1">
              <a:spcBef>
                <a:spcPts val="0"/>
              </a:spcBef>
              <a:spcAft>
                <a:spcPts val="0"/>
              </a:spcAft>
              <a:defRPr/>
            </a:pPr>
            <a:endParaRPr lang="en-GB" dirty="0">
              <a:effectLst/>
              <a:latin typeface="Josefin Sans" pitchFamily="2" charset="0"/>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endParaRPr lang="en-GB"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6200" dirty="0">
                <a:effectLst/>
                <a:latin typeface="Josefin Sans" pitchFamily="2" charset="0"/>
                <a:ea typeface="Calibri" panose="020F0502020204030204" pitchFamily="34" charset="0"/>
                <a:cs typeface="Times New Roman" panose="02020603050405020304" pitchFamily="18" charset="0"/>
              </a:rPr>
              <a:t>The ACTIVATE project </a:t>
            </a:r>
            <a:r>
              <a:rPr lang="en-GB" sz="6200" dirty="0">
                <a:latin typeface="Josefin Sans" pitchFamily="2" charset="0"/>
                <a:ea typeface="Calibri" panose="020F0502020204030204" pitchFamily="34" charset="0"/>
                <a:cs typeface="Times New Roman" panose="02020603050405020304" pitchFamily="18" charset="0"/>
              </a:rPr>
              <a:t>will now </a:t>
            </a:r>
            <a:r>
              <a:rPr lang="en-GB" sz="6200" dirty="0">
                <a:effectLst/>
                <a:latin typeface="Josefin Sans" pitchFamily="2" charset="0"/>
                <a:ea typeface="Calibri" panose="020F0502020204030204" pitchFamily="34" charset="0"/>
                <a:cs typeface="Times New Roman" panose="02020603050405020304" pitchFamily="18" charset="0"/>
              </a:rPr>
              <a:t>showcase a range of social prescribing in action from across our partner regions.  These examples will demonstrate the formal and informal models in line with the development of the social prescribing concept within the region.  As Health &amp; Care Professionals you will explore a range of exemplars from large NGO interventions with many formal collaborative partners and funding streams to small community-based organisations, all supporting mental health in creative and nurturing ways.  </a:t>
            </a:r>
          </a:p>
          <a:p>
            <a:pPr eaLnBrk="1" fontAlgn="auto" hangingPunct="1">
              <a:lnSpc>
                <a:spcPct val="150000"/>
              </a:lnSpc>
              <a:spcBef>
                <a:spcPts val="0"/>
              </a:spcBef>
              <a:spcAft>
                <a:spcPts val="0"/>
              </a:spcAft>
              <a:defRPr/>
            </a:pPr>
            <a:endParaRPr lang="en-GB" sz="62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6200" dirty="0">
                <a:effectLst/>
                <a:latin typeface="Josefin Sans" pitchFamily="2" charset="0"/>
                <a:ea typeface="Calibri" panose="020F0502020204030204" pitchFamily="34" charset="0"/>
                <a:cs typeface="Times New Roman" panose="02020603050405020304" pitchFamily="18" charset="0"/>
              </a:rPr>
              <a:t>There will be link workers and social prescribers in some settings in line with the three essential elements of social prescribing.  </a:t>
            </a:r>
            <a:r>
              <a:rPr lang="en-GB" sz="6200" dirty="0">
                <a:latin typeface="Josefin Sans" pitchFamily="2" charset="0"/>
                <a:ea typeface="Calibri" panose="020F0502020204030204" pitchFamily="34" charset="0"/>
                <a:cs typeface="Times New Roman" panose="02020603050405020304" pitchFamily="18" charset="0"/>
              </a:rPr>
              <a:t>T</a:t>
            </a:r>
            <a:r>
              <a:rPr lang="en-GB" sz="6200" dirty="0">
                <a:effectLst/>
                <a:latin typeface="Josefin Sans" pitchFamily="2" charset="0"/>
                <a:ea typeface="Calibri" panose="020F0502020204030204" pitchFamily="34" charset="0"/>
                <a:cs typeface="Times New Roman" panose="02020603050405020304" pitchFamily="18" charset="0"/>
              </a:rPr>
              <a:t>here will also be other examples of stepped care models for those who have completed a formal clinical intervention, stepping down to a less formal self-selected but no less impactful CVS supports.  You will see multi-disciplinary teams in action, </a:t>
            </a:r>
            <a:r>
              <a:rPr lang="en-GB" sz="6200" dirty="0">
                <a:latin typeface="Josefin Sans" pitchFamily="2" charset="0"/>
                <a:ea typeface="Calibri" panose="020F0502020204030204" pitchFamily="34" charset="0"/>
                <a:cs typeface="Times New Roman" panose="02020603050405020304" pitchFamily="18" charset="0"/>
              </a:rPr>
              <a:t>with a </a:t>
            </a:r>
            <a:r>
              <a:rPr lang="en-GB" sz="6200" dirty="0">
                <a:effectLst/>
                <a:latin typeface="Josefin Sans" pitchFamily="2" charset="0"/>
                <a:ea typeface="Calibri" panose="020F0502020204030204" pitchFamily="34" charset="0"/>
                <a:cs typeface="Times New Roman" panose="02020603050405020304" pitchFamily="18" charset="0"/>
              </a:rPr>
              <a:t>focus on co-production with person-centred action plans.  </a:t>
            </a:r>
          </a:p>
          <a:p>
            <a:pPr eaLnBrk="1" fontAlgn="auto" hangingPunct="1">
              <a:lnSpc>
                <a:spcPct val="150000"/>
              </a:lnSpc>
              <a:spcBef>
                <a:spcPts val="0"/>
              </a:spcBef>
              <a:spcAft>
                <a:spcPts val="0"/>
              </a:spcAft>
              <a:defRPr/>
            </a:pPr>
            <a:endParaRPr lang="en-GB" sz="6200" dirty="0">
              <a:latin typeface="Josefin Sans" pitchFamily="2" charset="0"/>
              <a:ea typeface="Calibri" panose="020F0502020204030204" pitchFamily="34" charset="0"/>
              <a:cs typeface="Times New Roman" panose="02020603050405020304" pitchFamily="18" charset="0"/>
            </a:endParaRPr>
          </a:p>
          <a:p>
            <a:pPr eaLnBrk="1" fontAlgn="auto" hangingPunct="1">
              <a:lnSpc>
                <a:spcPct val="150000"/>
              </a:lnSpc>
              <a:spcBef>
                <a:spcPts val="0"/>
              </a:spcBef>
              <a:spcAft>
                <a:spcPts val="0"/>
              </a:spcAft>
              <a:defRPr/>
            </a:pPr>
            <a:r>
              <a:rPr lang="en-GB" sz="6200" dirty="0">
                <a:effectLst/>
                <a:latin typeface="Josefin Sans" pitchFamily="2" charset="0"/>
                <a:ea typeface="Calibri" panose="020F0502020204030204" pitchFamily="34" charset="0"/>
                <a:cs typeface="Times New Roman" panose="02020603050405020304" pitchFamily="18" charset="0"/>
              </a:rPr>
              <a:t>It is hoped that as Health &amp; Care Professionals you will discern that when lifestyle change and health behaviours are discussed that social prescribing has the potential to bridge the gap between the knowledge (awareness of health risks and advised—by healthcare professionals—lifestyle modification) and behaviour (adapting and sustaining a new lifestyle).</a:t>
            </a:r>
            <a:endParaRPr lang="en-GB" sz="6200" dirty="0">
              <a:latin typeface="Josefin Sans" pitchFamily="2"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91887"/>
            <a:ext cx="10512420" cy="667656"/>
          </a:xfrm>
        </p:spPr>
        <p:txBody>
          <a:bodyPr/>
          <a:lstStyle/>
          <a:p>
            <a:r>
              <a:rPr lang="en-US" dirty="0">
                <a:effectLst>
                  <a:outerShdw blurRad="38100" dist="38100" dir="2700000" algn="tl">
                    <a:srgbClr val="000000">
                      <a:alpha val="43137"/>
                    </a:srgbClr>
                  </a:outerShdw>
                </a:effectLst>
              </a:rPr>
              <a:t>Social prescribing Exemplars</a:t>
            </a:r>
          </a:p>
        </p:txBody>
      </p:sp>
    </p:spTree>
    <p:extLst>
      <p:ext uri="{BB962C8B-B14F-4D97-AF65-F5344CB8AC3E}">
        <p14:creationId xmlns:p14="http://schemas.microsoft.com/office/powerpoint/2010/main" val="41108968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1"/>
          <p:cNvPicPr>
            <a:picLocks noGrp="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bwMode="auto">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54303" y="443753"/>
            <a:ext cx="2454305" cy="883831"/>
          </a:xfrm>
        </p:spPr>
        <p:txBody>
          <a:bodyPr/>
          <a:lstStyle/>
          <a:p>
            <a:pPr algn="ctr"/>
            <a:endParaRPr lang="en-IE" sz="1800" dirty="0"/>
          </a:p>
          <a:p>
            <a:pPr algn="ctr"/>
            <a:r>
              <a:rPr lang="en-IE" sz="1800" dirty="0"/>
              <a:t>Tell me what you are listening to</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863423" y="1651907"/>
            <a:ext cx="10751692" cy="4762340"/>
          </a:xfrm>
        </p:spPr>
        <p:txBody>
          <a:bodyPr/>
          <a:lstStyle/>
          <a:p>
            <a:r>
              <a:rPr lang="en-GB" sz="1200" b="1" dirty="0">
                <a:solidFill>
                  <a:srgbClr val="FFC652"/>
                </a:solidFill>
                <a:latin typeface="Josefin Sans" pitchFamily="2" charset="0"/>
              </a:rPr>
              <a:t>ABOUT </a:t>
            </a:r>
            <a:endParaRPr lang="en-IE" sz="1200" dirty="0">
              <a:solidFill>
                <a:srgbClr val="FFC652"/>
              </a:solidFill>
              <a:latin typeface="Josefin Sans" pitchFamily="2" charset="0"/>
            </a:endParaRPr>
          </a:p>
          <a:p>
            <a:pPr>
              <a:lnSpc>
                <a:spcPct val="150000"/>
              </a:lnSpc>
            </a:pPr>
            <a:r>
              <a:rPr lang="en-GB" sz="1100" dirty="0">
                <a:latin typeface="Josefin Sans" pitchFamily="2" charset="0"/>
              </a:rPr>
              <a:t>“Dis moi c’que t’écoutes” or, in English: “tell me what you are listening to” is based in the southwest of France. It is a project which links older people living in nursing homes with teenagers, to create interviews and podcast projects. Both the older adults and the teenagers were able to learn new skills and express themselves creatively, all while benefitting from the intercultural knowledge exchange of working together. </a:t>
            </a:r>
            <a:endParaRPr lang="en-IE" sz="1100" dirty="0">
              <a:latin typeface="Josefin Sans" pitchFamily="2" charset="0"/>
            </a:endParaRPr>
          </a:p>
          <a:p>
            <a:pPr>
              <a:lnSpc>
                <a:spcPct val="150000"/>
              </a:lnSpc>
            </a:pPr>
            <a:endParaRPr lang="en-IE" sz="1100" dirty="0">
              <a:latin typeface="Josefin Sans" pitchFamily="2" charset="0"/>
            </a:endParaRPr>
          </a:p>
          <a:p>
            <a:pPr>
              <a:lnSpc>
                <a:spcPct val="150000"/>
              </a:lnSpc>
            </a:pPr>
            <a:r>
              <a:rPr lang="en-GB" sz="1100" dirty="0">
                <a:latin typeface="Josefin Sans" pitchFamily="2" charset="0"/>
              </a:rPr>
              <a:t>For more information </a:t>
            </a:r>
            <a:r>
              <a:rPr lang="en-GB" sz="1100"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https://culture-sante-aquitaine.com/dis-moi-cque-tecoutes/</a:t>
            </a:r>
            <a:r>
              <a:rPr lang="en-GB" sz="1100" dirty="0">
                <a:solidFill>
                  <a:schemeClr val="tx1"/>
                </a:solidFill>
                <a:latin typeface="Josefin Sans" pitchFamily="2" charset="0"/>
              </a:rPr>
              <a:t>  </a:t>
            </a:r>
            <a:r>
              <a:rPr lang="en-GB" sz="1100"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http://www.ricochetsonore.fr/actus/365/dis-moi-cque-tecoutes-ehpad-le-petit-trianon</a:t>
            </a:r>
            <a:endParaRPr lang="en-IE" sz="1100" dirty="0">
              <a:solidFill>
                <a:schemeClr val="tx1"/>
              </a:solidFill>
              <a:latin typeface="Josefin Sans" pitchFamily="2" charset="0"/>
            </a:endParaRPr>
          </a:p>
          <a:p>
            <a:pPr>
              <a:lnSpc>
                <a:spcPct val="150000"/>
              </a:lnSpc>
            </a:pPr>
            <a:r>
              <a:rPr lang="en-GB" sz="1100" b="1" dirty="0">
                <a:solidFill>
                  <a:srgbClr val="FFC652"/>
                </a:solidFill>
                <a:latin typeface="Josefin Sans" pitchFamily="2" charset="0"/>
              </a:rPr>
              <a:t>SUPPORTING SOCIAL INCLUSION AND CONNECTION</a:t>
            </a:r>
            <a:endParaRPr lang="en-IE" sz="1100" dirty="0">
              <a:solidFill>
                <a:srgbClr val="FFC652"/>
              </a:solidFill>
              <a:latin typeface="Josefin Sans" pitchFamily="2" charset="0"/>
            </a:endParaRPr>
          </a:p>
          <a:p>
            <a:pPr>
              <a:lnSpc>
                <a:spcPct val="150000"/>
              </a:lnSpc>
            </a:pPr>
            <a:r>
              <a:rPr lang="en-GB" sz="1100" dirty="0">
                <a:latin typeface="Josefin Sans" pitchFamily="2" charset="0"/>
              </a:rPr>
              <a:t>This project creates intergenerational connections between teenagers and adults. </a:t>
            </a:r>
            <a:endParaRPr lang="en-IE" sz="1100" dirty="0">
              <a:latin typeface="Josefin Sans" pitchFamily="2" charset="0"/>
            </a:endParaRPr>
          </a:p>
          <a:p>
            <a:pPr>
              <a:lnSpc>
                <a:spcPct val="150000"/>
              </a:lnSpc>
            </a:pPr>
            <a:r>
              <a:rPr lang="en-US" sz="1100" b="1" dirty="0">
                <a:latin typeface="Josefin Sans" pitchFamily="2" charset="0"/>
              </a:rPr>
              <a:t> </a:t>
            </a:r>
          </a:p>
          <a:p>
            <a:pPr>
              <a:lnSpc>
                <a:spcPct val="150000"/>
              </a:lnSpc>
            </a:pPr>
            <a:r>
              <a:rPr lang="en-US" sz="1100" b="1" dirty="0">
                <a:solidFill>
                  <a:srgbClr val="FFC652"/>
                </a:solidFill>
                <a:latin typeface="Josefin Sans" pitchFamily="2" charset="0"/>
              </a:rPr>
              <a:t>SUPPORTING HEALTH, WELLBEING &amp; NUTRITION</a:t>
            </a:r>
            <a:endParaRPr lang="en-IE" sz="1100" dirty="0">
              <a:solidFill>
                <a:srgbClr val="FFC652"/>
              </a:solidFill>
              <a:latin typeface="Josefin Sans" pitchFamily="2" charset="0"/>
            </a:endParaRPr>
          </a:p>
          <a:p>
            <a:pPr>
              <a:lnSpc>
                <a:spcPct val="150000"/>
              </a:lnSpc>
            </a:pPr>
            <a:r>
              <a:rPr lang="en-GB" sz="1100" dirty="0">
                <a:latin typeface="Josefin Sans" pitchFamily="2" charset="0"/>
              </a:rPr>
              <a:t>For many older people, it is a challenge to feel active and useful to society. This project and its intergenerational exchanges allows older adults to feel useful and </a:t>
            </a:r>
          </a:p>
          <a:p>
            <a:pPr>
              <a:lnSpc>
                <a:spcPct val="150000"/>
              </a:lnSpc>
            </a:pPr>
            <a:r>
              <a:rPr lang="en-GB" sz="1100" dirty="0">
                <a:latin typeface="Josefin Sans" pitchFamily="2" charset="0"/>
              </a:rPr>
              <a:t>stay active, which is proven to be good for their wellbeing.</a:t>
            </a:r>
            <a:endParaRPr lang="en-IE" sz="1100" dirty="0">
              <a:latin typeface="Josefin Sans" pitchFamily="2" charset="0"/>
            </a:endParaRPr>
          </a:p>
          <a:p>
            <a:pPr>
              <a:lnSpc>
                <a:spcPct val="150000"/>
              </a:lnSpc>
            </a:pPr>
            <a:endParaRPr lang="en-GB" sz="1100" dirty="0">
              <a:latin typeface="Josefin Sans" pitchFamily="2" charset="0"/>
            </a:endParaRPr>
          </a:p>
          <a:p>
            <a:pPr>
              <a:lnSpc>
                <a:spcPct val="150000"/>
              </a:lnSpc>
            </a:pPr>
            <a:endParaRPr lang="en-GB" sz="1100" dirty="0">
              <a:latin typeface="Josefin Sans" pitchFamily="2" charset="0"/>
            </a:endParaRPr>
          </a:p>
          <a:p>
            <a:pPr>
              <a:lnSpc>
                <a:spcPct val="150000"/>
              </a:lnSpc>
            </a:pPr>
            <a:r>
              <a:rPr lang="en-GB" sz="1100" b="1" dirty="0">
                <a:solidFill>
                  <a:srgbClr val="FFC652"/>
                </a:solidFill>
                <a:latin typeface="Josefin Sans" pitchFamily="2" charset="0"/>
              </a:rPr>
              <a:t>S</a:t>
            </a:r>
            <a:r>
              <a:rPr lang="en-US" sz="1200" b="1" dirty="0">
                <a:solidFill>
                  <a:srgbClr val="FFC652"/>
                </a:solidFill>
                <a:latin typeface="Josefin Sans" pitchFamily="2" charset="0"/>
              </a:rPr>
              <a:t>UPPORTING ADULT LEARNING</a:t>
            </a:r>
            <a:endParaRPr lang="en-IE" sz="1200" dirty="0">
              <a:solidFill>
                <a:srgbClr val="FFC652"/>
              </a:solidFill>
              <a:latin typeface="Josefin Sans" pitchFamily="2" charset="0"/>
            </a:endParaRPr>
          </a:p>
          <a:p>
            <a:pPr>
              <a:lnSpc>
                <a:spcPct val="150000"/>
              </a:lnSpc>
            </a:pPr>
            <a:r>
              <a:rPr lang="en-GB" sz="1200" dirty="0">
                <a:latin typeface="Josefin Sans" pitchFamily="2" charset="0"/>
              </a:rPr>
              <a:t>This project supports adult learning because people were educated on the radio equipment : micro, headphones, machines.</a:t>
            </a:r>
            <a:endParaRPr lang="en-IE" sz="1200" dirty="0">
              <a:latin typeface="Josefin Sans" pitchFamily="2" charset="0"/>
            </a:endParaRPr>
          </a:p>
          <a:p>
            <a:pPr>
              <a:lnSpc>
                <a:spcPct val="150000"/>
              </a:lnSpc>
            </a:pPr>
            <a:endParaRPr lang="en-GB" sz="1200" b="1" dirty="0">
              <a:latin typeface="Josefin Sans" pitchFamily="2" charset="0"/>
            </a:endParaRPr>
          </a:p>
          <a:p>
            <a:pPr>
              <a:lnSpc>
                <a:spcPct val="150000"/>
              </a:lnSpc>
            </a:pPr>
            <a:r>
              <a:rPr lang="en-GB" sz="1200" b="1" dirty="0">
                <a:solidFill>
                  <a:srgbClr val="FFC652"/>
                </a:solidFill>
                <a:latin typeface="Josefin Sans" pitchFamily="2" charset="0"/>
              </a:rPr>
              <a:t>HOW IS THE ORGANISATION FUNDED?</a:t>
            </a:r>
            <a:endParaRPr lang="en-IE" sz="1200" dirty="0">
              <a:solidFill>
                <a:srgbClr val="FFC652"/>
              </a:solidFill>
              <a:latin typeface="Josefin Sans" pitchFamily="2" charset="0"/>
            </a:endParaRPr>
          </a:p>
          <a:p>
            <a:pPr>
              <a:lnSpc>
                <a:spcPct val="150000"/>
              </a:lnSpc>
            </a:pPr>
            <a:r>
              <a:rPr lang="en-GB" sz="1200" dirty="0">
                <a:latin typeface="Josefin Sans" pitchFamily="2" charset="0"/>
              </a:rPr>
              <a:t>Through the Association du Lien Intercultural Familial et Social.</a:t>
            </a:r>
            <a:endParaRPr lang="en-IE" sz="1200" dirty="0">
              <a:latin typeface="Josefin Sans" pitchFamily="2" charset="0"/>
            </a:endParaRPr>
          </a:p>
          <a:p>
            <a:pPr>
              <a:lnSpc>
                <a:spcPct val="150000"/>
              </a:lnSpc>
            </a:pPr>
            <a:endParaRPr lang="en-IE" sz="1200" dirty="0">
              <a:latin typeface="Josefin Sans" pitchFamily="2" charset="0"/>
            </a:endParaRPr>
          </a:p>
          <a:p>
            <a:pPr>
              <a:lnSpc>
                <a:spcPct val="150000"/>
              </a:lnSpc>
            </a:pPr>
            <a:r>
              <a:rPr lang="en-US" sz="1200" b="1" dirty="0">
                <a:solidFill>
                  <a:srgbClr val="FFC652"/>
                </a:solidFill>
                <a:latin typeface="Josefin Sans" pitchFamily="2" charset="0"/>
              </a:rPr>
              <a:t>HOW DOES THE REFERRAL PROCESS WORK?</a:t>
            </a:r>
            <a:endParaRPr lang="en-IE" sz="1200" dirty="0">
              <a:solidFill>
                <a:srgbClr val="FFC652"/>
              </a:solidFill>
              <a:latin typeface="Josefin Sans" pitchFamily="2" charset="0"/>
            </a:endParaRPr>
          </a:p>
          <a:p>
            <a:pPr>
              <a:lnSpc>
                <a:spcPct val="150000"/>
              </a:lnSpc>
            </a:pPr>
            <a:r>
              <a:rPr lang="en-IE" sz="1200" dirty="0">
                <a:latin typeface="Josefin Sans" pitchFamily="2" charset="0"/>
              </a:rPr>
              <a:t>No referral needed. This project is a partnership between individuals, facilitated by schools and nursing homes. </a:t>
            </a:r>
          </a:p>
          <a:p>
            <a:pPr>
              <a:lnSpc>
                <a:spcPct val="150000"/>
              </a:lnSpc>
            </a:pPr>
            <a:endParaRPr lang="en-IE" sz="1200" dirty="0">
              <a:latin typeface="Josefin Sans" pitchFamily="2" charset="0"/>
            </a:endParaRPr>
          </a:p>
          <a:p>
            <a:pPr>
              <a:lnSpc>
                <a:spcPct val="150000"/>
              </a:lnSpc>
            </a:pPr>
            <a:r>
              <a:rPr lang="en-US" sz="1200" b="1" dirty="0">
                <a:solidFill>
                  <a:srgbClr val="FFC652"/>
                </a:solidFill>
                <a:latin typeface="Josefin Sans" pitchFamily="2" charset="0"/>
              </a:rPr>
              <a:t>OPPORTUNITIES FOR REPLICATION</a:t>
            </a:r>
            <a:endParaRPr lang="en-IE" sz="1200" dirty="0">
              <a:solidFill>
                <a:srgbClr val="FFC652"/>
              </a:solidFill>
              <a:latin typeface="Josefin Sans" pitchFamily="2" charset="0"/>
            </a:endParaRPr>
          </a:p>
          <a:p>
            <a:pPr>
              <a:lnSpc>
                <a:spcPct val="150000"/>
              </a:lnSpc>
            </a:pPr>
            <a:r>
              <a:rPr lang="en-GB" sz="1200" dirty="0">
                <a:latin typeface="Josefin Sans" pitchFamily="2" charset="0"/>
              </a:rPr>
              <a:t>This project was repeated several times with the same cultural partner. It could easily be replicated in any place there is the opportunity for collaboration between a school, a nursing home, and a facility with recording equipment. </a:t>
            </a:r>
            <a:endParaRPr lang="en-IE" sz="1200" dirty="0">
              <a:latin typeface="Josefin Sans" pitchFamily="2" charset="0"/>
            </a:endParaRPr>
          </a:p>
          <a:p>
            <a:pPr>
              <a:lnSpc>
                <a:spcPct val="150000"/>
              </a:lnSpc>
            </a:pPr>
            <a:r>
              <a:rPr lang="en-GB" b="1" i="1" dirty="0"/>
              <a:t> </a:t>
            </a:r>
            <a:endParaRPr lang="en-IE"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81</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810804" y="1130451"/>
            <a:ext cx="675506" cy="534136"/>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2" name="Ribbon: Curved and Tilted Up 1">
            <a:extLst>
              <a:ext uri="{FF2B5EF4-FFF2-40B4-BE49-F238E27FC236}">
                <a16:creationId xmlns:a16="http://schemas.microsoft.com/office/drawing/2014/main" id="{D3DB8BD6-F4E4-5D54-6DAE-A5A954A204C2}"/>
              </a:ext>
            </a:extLst>
          </p:cNvPr>
          <p:cNvSpPr/>
          <p:nvPr/>
        </p:nvSpPr>
        <p:spPr>
          <a:xfrm>
            <a:off x="313754" y="321745"/>
            <a:ext cx="3599491" cy="996067"/>
          </a:xfrm>
          <a:prstGeom prst="ellipseRibbon2">
            <a:avLst>
              <a:gd name="adj1" fmla="val 30450"/>
              <a:gd name="adj2" fmla="val 50000"/>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AD6EA8E-D65D-9E17-819B-E28C3A1F1D88}"/>
              </a:ext>
            </a:extLst>
          </p:cNvPr>
          <p:cNvSpPr txBox="1"/>
          <p:nvPr/>
        </p:nvSpPr>
        <p:spPr>
          <a:xfrm>
            <a:off x="1210235" y="570490"/>
            <a:ext cx="1936377" cy="369332"/>
          </a:xfrm>
          <a:prstGeom prst="rect">
            <a:avLst/>
          </a:prstGeom>
          <a:noFill/>
        </p:spPr>
        <p:txBody>
          <a:bodyPr wrap="square" rtlCol="0">
            <a:spAutoFit/>
          </a:bodyPr>
          <a:lstStyle/>
          <a:p>
            <a:pPr algn="ctr"/>
            <a:r>
              <a:rPr lang="en-GB" b="1" dirty="0">
                <a:solidFill>
                  <a:schemeClr val="bg1"/>
                </a:solidFill>
                <a:latin typeface="Amatic SC" panose="00000500000000000000" pitchFamily="2" charset="-79"/>
                <a:cs typeface="Amatic SC" panose="00000500000000000000" pitchFamily="2" charset="-79"/>
              </a:rPr>
              <a:t>Co-production exemplar</a:t>
            </a:r>
          </a:p>
        </p:txBody>
      </p:sp>
    </p:spTree>
    <p:extLst>
      <p:ext uri="{BB962C8B-B14F-4D97-AF65-F5344CB8AC3E}">
        <p14:creationId xmlns:p14="http://schemas.microsoft.com/office/powerpoint/2010/main" val="237136612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3998895" y="607310"/>
            <a:ext cx="2542282" cy="683608"/>
          </a:xfrm>
        </p:spPr>
        <p:txBody>
          <a:bodyPr/>
          <a:lstStyle/>
          <a:p>
            <a:pPr algn="ctr"/>
            <a:r>
              <a:rPr lang="en-IE" dirty="0">
                <a:solidFill>
                  <a:schemeClr val="accent3">
                    <a:lumMod val="50000"/>
                  </a:schemeClr>
                </a:solidFill>
              </a:rPr>
              <a:t>GIV</a:t>
            </a:r>
            <a:r>
              <a:rPr lang="en-IE" dirty="0">
                <a:solidFill>
                  <a:srgbClr val="00B0F0"/>
                </a:solidFill>
              </a:rPr>
              <a:t>MED</a:t>
            </a:r>
            <a:r>
              <a:rPr lang="en-IE" dirty="0"/>
              <a:t> - </a:t>
            </a:r>
            <a:r>
              <a:rPr lang="en-IE" dirty="0">
                <a:solidFill>
                  <a:schemeClr val="accent4">
                    <a:lumMod val="50000"/>
                  </a:schemeClr>
                </a:solidFill>
              </a:rPr>
              <a:t>Medicine Donation Service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603447" y="1425808"/>
            <a:ext cx="10751692" cy="6104545"/>
          </a:xfrm>
        </p:spPr>
        <p:txBody>
          <a:bodyPr/>
          <a:lstStyle/>
          <a:p>
            <a:r>
              <a:rPr lang="en-GB" sz="1200" b="1" dirty="0">
                <a:solidFill>
                  <a:srgbClr val="FFC652"/>
                </a:solidFill>
                <a:latin typeface="Josefin Sans" pitchFamily="2" charset="0"/>
              </a:rPr>
              <a:t>ABOUT </a:t>
            </a:r>
            <a:endParaRPr lang="en-IE" sz="1200" dirty="0">
              <a:solidFill>
                <a:srgbClr val="FFC652"/>
              </a:solidFill>
              <a:latin typeface="Josefin Sans" pitchFamily="2" charset="0"/>
            </a:endParaRPr>
          </a:p>
          <a:p>
            <a:pPr>
              <a:lnSpc>
                <a:spcPct val="150000"/>
              </a:lnSpc>
            </a:pPr>
            <a:r>
              <a:rPr lang="en-IE" sz="1100" dirty="0">
                <a:latin typeface="Josefin Sans" pitchFamily="2" charset="0"/>
              </a:rPr>
              <a:t>GIVMED is based in Athens, Greece. It is a non-profit organization aiming at facilitating access to medicines for all. People can easily and quickly donate the medicines they no longer need to social pharmacies, nursing homes and other public benefit entities. They are provided to people who need them but cannot access them otherwise; – groups like the poor, the elderly, refugees and others with limited or no access to medicines. </a:t>
            </a:r>
          </a:p>
          <a:p>
            <a:pPr>
              <a:lnSpc>
                <a:spcPct val="150000"/>
              </a:lnSpc>
            </a:pPr>
            <a:endParaRPr lang="en-IE" sz="1100" dirty="0">
              <a:latin typeface="Josefin Sans" pitchFamily="2" charset="0"/>
            </a:endParaRPr>
          </a:p>
          <a:p>
            <a:pPr>
              <a:lnSpc>
                <a:spcPct val="150000"/>
              </a:lnSpc>
            </a:pPr>
            <a:r>
              <a:rPr lang="en-IE" sz="1100" dirty="0">
                <a:latin typeface="Josefin Sans" pitchFamily="2" charset="0"/>
              </a:rPr>
              <a:t>For more information go to </a:t>
            </a:r>
            <a:r>
              <a:rPr lang="en-IE" sz="1100" dirty="0">
                <a:solidFill>
                  <a:schemeClr val="tx1"/>
                </a:solidFill>
                <a:latin typeface="Josefin Sans" pitchFamily="2" charset="0"/>
                <a:hlinkClick r:id="rId2">
                  <a:extLst>
                    <a:ext uri="{A12FA001-AC4F-418D-AE19-62706E023703}">
                      <ahyp:hlinkClr xmlns:ahyp="http://schemas.microsoft.com/office/drawing/2018/hyperlinkcolor" val="tx"/>
                    </a:ext>
                  </a:extLst>
                </a:hlinkClick>
              </a:rPr>
              <a:t>https://givmed.org/en/</a:t>
            </a:r>
            <a:r>
              <a:rPr lang="en-IE" sz="1100" dirty="0">
                <a:solidFill>
                  <a:schemeClr val="tx1"/>
                </a:solidFill>
                <a:latin typeface="Josefin Sans" pitchFamily="2" charset="0"/>
              </a:rPr>
              <a:t> </a:t>
            </a:r>
          </a:p>
          <a:p>
            <a:pPr>
              <a:lnSpc>
                <a:spcPct val="150000"/>
              </a:lnSpc>
            </a:pPr>
            <a:r>
              <a:rPr lang="en-GB" sz="1100" dirty="0">
                <a:latin typeface="Josefin Sans" pitchFamily="2" charset="0"/>
              </a:rPr>
              <a:t> </a:t>
            </a:r>
            <a:endParaRPr lang="en-IE" sz="1100" dirty="0">
              <a:latin typeface="Josefin Sans" pitchFamily="2" charset="0"/>
            </a:endParaRPr>
          </a:p>
          <a:p>
            <a:pPr algn="l">
              <a:lnSpc>
                <a:spcPct val="150000"/>
              </a:lnSpc>
            </a:pPr>
            <a:r>
              <a:rPr lang="en-GB" sz="1100" b="1" dirty="0">
                <a:solidFill>
                  <a:srgbClr val="FFC652"/>
                </a:solidFill>
                <a:latin typeface="Josefin Sans" pitchFamily="2" charset="0"/>
              </a:rPr>
              <a:t>SUPPORTING </a:t>
            </a:r>
            <a:r>
              <a:rPr lang="en-US" sz="1100" b="1" dirty="0">
                <a:solidFill>
                  <a:srgbClr val="FFC652"/>
                </a:solidFill>
                <a:latin typeface="Josefin Sans" pitchFamily="2" charset="0"/>
              </a:rPr>
              <a:t>ADULT LEARNING</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The objective of the project is the information about the right to health, the improvement of medicine literacy and the compliance with treatment. GIVMED’s part as the implementing body is the project’s administration and carrying out of informational and empowerment methods. The part of the Institute of Social and Preventive Medicine, as a partner, involves developing the informational and educational material and participating at the healthcare professionals training.</a:t>
            </a:r>
          </a:p>
          <a:p>
            <a:pPr>
              <a:lnSpc>
                <a:spcPct val="150000"/>
              </a:lnSpc>
            </a:pPr>
            <a:r>
              <a:rPr lang="en-US" sz="1100" b="1" dirty="0">
                <a:latin typeface="Josefin Sans" pitchFamily="2" charset="0"/>
              </a:rPr>
              <a:t> </a:t>
            </a:r>
            <a:endParaRPr lang="en-IE"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r>
              <a:rPr lang="en-US" sz="1100" b="1" dirty="0">
                <a:solidFill>
                  <a:srgbClr val="FFC652"/>
                </a:solidFill>
                <a:latin typeface="Josefin Sans" pitchFamily="2" charset="0"/>
              </a:rPr>
              <a:t>SUPPORTING HEALTH, WELLBEING &amp; NUTRITION</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This project helps vulnerable people access essential medication. The aim of the project is to empower socially vulnerable groups on by:</a:t>
            </a:r>
          </a:p>
          <a:p>
            <a:pPr marL="109968" indent="-109968">
              <a:lnSpc>
                <a:spcPct val="150000"/>
              </a:lnSpc>
              <a:buFont typeface="Arial" panose="020B0604020202020204" pitchFamily="34" charset="0"/>
              <a:buChar char="•"/>
            </a:pPr>
            <a:r>
              <a:rPr lang="en-IE" sz="1100" dirty="0">
                <a:latin typeface="Josefin Sans" pitchFamily="2" charset="0"/>
              </a:rPr>
              <a:t>Informing them of their rights regarding healthcare.</a:t>
            </a:r>
          </a:p>
          <a:p>
            <a:pPr marL="109968" indent="-109968">
              <a:lnSpc>
                <a:spcPct val="150000"/>
              </a:lnSpc>
              <a:buFont typeface="Arial" panose="020B0604020202020204" pitchFamily="34" charset="0"/>
              <a:buChar char="•"/>
            </a:pPr>
            <a:r>
              <a:rPr lang="en-IE" sz="1100" dirty="0">
                <a:latin typeface="Josefin Sans" pitchFamily="2" charset="0"/>
              </a:rPr>
              <a:t>Providing education in terms of handling medicines and medication compliance.</a:t>
            </a:r>
          </a:p>
          <a:p>
            <a:pPr marL="109968" indent="-109968">
              <a:lnSpc>
                <a:spcPct val="150000"/>
              </a:lnSpc>
              <a:buFont typeface="Arial" panose="020B0604020202020204" pitchFamily="34" charset="0"/>
              <a:buChar char="•"/>
            </a:pPr>
            <a:r>
              <a:rPr lang="en-IE" sz="1100" dirty="0">
                <a:latin typeface="Josefin Sans" pitchFamily="2" charset="0"/>
              </a:rPr>
              <a:t>Facilitating their access to the medicines they need through a specific application for smartphones.</a:t>
            </a:r>
          </a:p>
          <a:p>
            <a:pPr>
              <a:lnSpc>
                <a:spcPct val="150000"/>
              </a:lnSpc>
            </a:pPr>
            <a:r>
              <a:rPr lang="en-GB" sz="1100" b="1" dirty="0">
                <a:solidFill>
                  <a:srgbClr val="FFC652"/>
                </a:solidFill>
                <a:latin typeface="Josefin Sans" pitchFamily="2" charset="0"/>
              </a:rPr>
              <a:t>HOW IS THE ORGANISATION FUNDED?</a:t>
            </a:r>
            <a:r>
              <a:rPr lang="en-IE" sz="1100" b="1" dirty="0">
                <a:solidFill>
                  <a:srgbClr val="FFC652"/>
                </a:solidFill>
                <a:latin typeface="Josefin Sans" pitchFamily="2" charset="0"/>
              </a:rPr>
              <a:t>         </a:t>
            </a:r>
            <a:r>
              <a:rPr lang="en-IE" sz="1100" dirty="0">
                <a:latin typeface="Josefin Sans" pitchFamily="2" charset="0"/>
              </a:rPr>
              <a:t>Click to type.</a:t>
            </a:r>
          </a:p>
          <a:p>
            <a:pPr>
              <a:lnSpc>
                <a:spcPct val="150000"/>
              </a:lnSpc>
            </a:pPr>
            <a:endParaRPr lang="en-US" sz="1100" b="1" dirty="0">
              <a:latin typeface="Josefin Sans" pitchFamily="2" charset="0"/>
            </a:endParaRPr>
          </a:p>
          <a:p>
            <a:pPr>
              <a:lnSpc>
                <a:spcPct val="150000"/>
              </a:lnSpc>
            </a:pPr>
            <a:r>
              <a:rPr lang="en-US" sz="1100" b="1" dirty="0">
                <a:latin typeface="Josefin Sans" pitchFamily="2" charset="0"/>
              </a:rPr>
              <a:t>HOW DOES THE REFERRAL PROCESS WORK?</a:t>
            </a:r>
            <a:endParaRPr lang="en-IE" sz="1100" dirty="0">
              <a:latin typeface="Josefin Sans" pitchFamily="2" charset="0"/>
            </a:endParaRPr>
          </a:p>
          <a:p>
            <a:pPr>
              <a:lnSpc>
                <a:spcPct val="150000"/>
              </a:lnSpc>
            </a:pPr>
            <a:r>
              <a:rPr lang="en-IE" sz="1100" dirty="0">
                <a:latin typeface="Josefin Sans" pitchFamily="2" charset="0"/>
              </a:rPr>
              <a:t>The program MEDforNGOs, is directed to charitable bodies. Through the homonymous specific its software which has been developed by GIVMED, the public benefit purpose entities who register their medication surplus which they can donate. The information is automatically spread to all the charitable bodies of our network and GIVMED coordinates the whole donation process.</a:t>
            </a:r>
          </a:p>
          <a:p>
            <a:pPr>
              <a:lnSpc>
                <a:spcPct val="150000"/>
              </a:lnSpc>
            </a:pPr>
            <a:r>
              <a:rPr lang="en-US" sz="1100" b="1" dirty="0">
                <a:solidFill>
                  <a:srgbClr val="FFC652"/>
                </a:solidFill>
                <a:latin typeface="Josefin Sans" pitchFamily="2" charset="0"/>
              </a:rPr>
              <a:t>OPPORTUNITIES FOR REPLICATION</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Organizations could work with pharmacies and hospitals to know their drug needs. Places will be created where the medicines will be collected and according to their needs will be shared out accordingly.</a:t>
            </a:r>
          </a:p>
          <a:p>
            <a:endParaRPr lang="en-GB" sz="770" b="1"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82</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295904" y="136809"/>
            <a:ext cx="675506" cy="812305"/>
            <a:chOff x="3876152" y="3207010"/>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4" y="320701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10" name="Εικόνα 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2750" y="3133933"/>
            <a:ext cx="1494810" cy="1060526"/>
          </a:xfrm>
          <a:prstGeom prst="rect">
            <a:avLst/>
          </a:prstGeom>
          <a:noFill/>
          <a:ln>
            <a:noFill/>
          </a:ln>
        </p:spPr>
      </p:pic>
      <p:sp>
        <p:nvSpPr>
          <p:cNvPr id="3" name="Picture Placeholder 2"/>
          <p:cNvSpPr>
            <a:spLocks noGrp="1"/>
          </p:cNvSpPr>
          <p:nvPr>
            <p:ph type="pic" sz="quarter" idx="34"/>
          </p:nvPr>
        </p:nvSpPr>
        <p:spPr>
          <a:xfrm>
            <a:off x="8163016" y="51940"/>
            <a:ext cx="4028984" cy="1060526"/>
          </a:xfrm>
        </p:spPr>
      </p:sp>
      <p:sp>
        <p:nvSpPr>
          <p:cNvPr id="11" name="Ribbon: Curved and Tilted Up 10">
            <a:extLst>
              <a:ext uri="{FF2B5EF4-FFF2-40B4-BE49-F238E27FC236}">
                <a16:creationId xmlns:a16="http://schemas.microsoft.com/office/drawing/2014/main" id="{6BD77DFB-A803-D27F-D245-9ECAD566082C}"/>
              </a:ext>
            </a:extLst>
          </p:cNvPr>
          <p:cNvSpPr/>
          <p:nvPr/>
        </p:nvSpPr>
        <p:spPr>
          <a:xfrm>
            <a:off x="323186" y="211539"/>
            <a:ext cx="3599491" cy="79854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1A63B0F-D4AD-A9F5-34D1-D859A5687301}"/>
              </a:ext>
            </a:extLst>
          </p:cNvPr>
          <p:cNvSpPr txBox="1"/>
          <p:nvPr/>
        </p:nvSpPr>
        <p:spPr>
          <a:xfrm>
            <a:off x="1331222" y="268756"/>
            <a:ext cx="1765730" cy="369332"/>
          </a:xfrm>
          <a:prstGeom prst="rect">
            <a:avLst/>
          </a:prstGeom>
          <a:noFill/>
        </p:spPr>
        <p:txBody>
          <a:bodyPr wrap="square" rtlCol="0">
            <a:spAutoFit/>
          </a:bodyPr>
          <a:lstStyle/>
          <a:p>
            <a:r>
              <a:rPr lang="en-GB" b="1" dirty="0">
                <a:solidFill>
                  <a:schemeClr val="bg1"/>
                </a:solidFill>
                <a:latin typeface="Amatic SC" panose="00000500000000000000" pitchFamily="2" charset="-79"/>
                <a:cs typeface="Amatic SC" panose="00000500000000000000" pitchFamily="2" charset="-79"/>
              </a:rPr>
              <a:t>Co production exemplar</a:t>
            </a:r>
          </a:p>
        </p:txBody>
      </p:sp>
    </p:spTree>
    <p:extLst>
      <p:ext uri="{BB962C8B-B14F-4D97-AF65-F5344CB8AC3E}">
        <p14:creationId xmlns:p14="http://schemas.microsoft.com/office/powerpoint/2010/main" val="18931076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10;&#10;Description automatically generated"/>
          <p:cNvPicPr>
            <a:picLocks noGrp="1"/>
          </p:cNvPicPr>
          <p:nvPr>
            <p:ph type="pic" sz="quarter" idx="34"/>
          </p:nvPr>
        </p:nvPicPr>
        <p:blipFill>
          <a:blip r:embed="rId2" cstate="screen">
            <a:extLst>
              <a:ext uri="{28A0092B-C50C-407E-A947-70E740481C1C}">
                <a14:useLocalDpi xmlns:a14="http://schemas.microsoft.com/office/drawing/2010/main"/>
              </a:ext>
            </a:extLst>
          </a:blip>
          <a:srcRect t="4620" b="4620"/>
          <a:stretch>
            <a:fillRect/>
          </a:stretch>
        </p:blipFill>
        <p:spPr>
          <a:xfrm>
            <a:off x="8121862" y="145774"/>
            <a:ext cx="4070137" cy="835861"/>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64812" y="819610"/>
            <a:ext cx="9626028" cy="298753"/>
          </a:xfrm>
        </p:spPr>
        <p:txBody>
          <a:bodyPr/>
          <a:lstStyle/>
          <a:p>
            <a:r>
              <a:rPr lang="en-IE" dirty="0"/>
              <a:t>				</a:t>
            </a:r>
            <a:r>
              <a:rPr lang="en-IE" sz="1800" dirty="0">
                <a:solidFill>
                  <a:schemeClr val="accent4">
                    <a:lumMod val="50000"/>
                  </a:schemeClr>
                </a:solidFill>
              </a:rPr>
              <a:t>Roscommon Sports Partnership</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006975" y="1118363"/>
            <a:ext cx="10140637" cy="5304607"/>
          </a:xfrm>
        </p:spPr>
        <p:txBody>
          <a:bodyPr/>
          <a:lstStyle/>
          <a:p>
            <a:pPr>
              <a:lnSpc>
                <a:spcPct val="150000"/>
              </a:lnSpc>
            </a:pPr>
            <a:r>
              <a:rPr lang="en-GB" sz="1000" b="1" dirty="0">
                <a:solidFill>
                  <a:srgbClr val="FFC652"/>
                </a:solidFill>
                <a:latin typeface="Josefin Sans" pitchFamily="2" charset="0"/>
              </a:rPr>
              <a:t>ABOUT </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Roscommon Sports Partnership was established in 2002. 29 Local Sports Partnerships form part of a national structure to co-ordinate the development of sport and physical activity at a local level. Their wide range of actions work with the aim of increasing sport and physical activity participation levels in their local communities. </a:t>
            </a:r>
            <a:endParaRPr lang="en-IE" sz="1000" dirty="0">
              <a:latin typeface="Josefin Sans" pitchFamily="2" charset="0"/>
            </a:endParaRPr>
          </a:p>
          <a:p>
            <a:pPr>
              <a:lnSpc>
                <a:spcPct val="150000"/>
              </a:lnSpc>
            </a:pP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Please visit; https://www.rosactive.org/</a:t>
            </a:r>
            <a:endParaRPr lang="en-IE" sz="1000" dirty="0">
              <a:solidFill>
                <a:schemeClr val="tx1"/>
              </a:solidFill>
              <a:latin typeface="Josefin Sans" pitchFamily="2" charset="0"/>
            </a:endParaRPr>
          </a:p>
          <a:p>
            <a:pPr>
              <a:lnSpc>
                <a:spcPct val="150000"/>
              </a:lnSpc>
            </a:pPr>
            <a:r>
              <a:rPr lang="en-GB" sz="1000" dirty="0">
                <a:latin typeface="Josefin Sans" pitchFamily="2" charset="0"/>
              </a:rPr>
              <a:t> </a:t>
            </a:r>
            <a:endParaRPr lang="en-IE" sz="1000" dirty="0">
              <a:latin typeface="Josefin Sans" pitchFamily="2" charset="0"/>
            </a:endParaRPr>
          </a:p>
          <a:p>
            <a:pPr algn="l">
              <a:lnSpc>
                <a:spcPct val="150000"/>
              </a:lnSpc>
            </a:pPr>
            <a:r>
              <a:rPr lang="en-GB" sz="1000" b="1" dirty="0">
                <a:solidFill>
                  <a:srgbClr val="FFC652"/>
                </a:solidFill>
                <a:latin typeface="Josefin Sans" pitchFamily="2" charset="0"/>
              </a:rPr>
              <a:t>SUPPORTING SOCIAL INCLUSION AND CONNECTION</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Joining a sports team, cycling or walking group supports people in making friends, connecting with people and socialising. It supports social inclusion by targeting groups of people that experience social exclusion.</a:t>
            </a:r>
            <a:endParaRPr lang="en-IE" sz="1000" dirty="0">
              <a:latin typeface="Josefin Sans" pitchFamily="2" charset="0"/>
            </a:endParaRPr>
          </a:p>
          <a:p>
            <a:pPr>
              <a:lnSpc>
                <a:spcPct val="150000"/>
              </a:lnSpc>
            </a:pPr>
            <a:r>
              <a:rPr lang="en-US" sz="1000" b="1" dirty="0">
                <a:latin typeface="Josefin Sans" pitchFamily="2" charset="0"/>
              </a:rPr>
              <a:t> </a:t>
            </a:r>
            <a:endParaRPr lang="en-IE" sz="1000" b="1" dirty="0">
              <a:latin typeface="Josefin Sans" pitchFamily="2" charset="0"/>
            </a:endParaRPr>
          </a:p>
          <a:p>
            <a:pPr>
              <a:lnSpc>
                <a:spcPct val="150000"/>
              </a:lnSpc>
            </a:pPr>
            <a:r>
              <a:rPr lang="en-US" sz="1000" b="1" dirty="0">
                <a:solidFill>
                  <a:srgbClr val="FFC652"/>
                </a:solidFill>
                <a:latin typeface="Josefin Sans" pitchFamily="2" charset="0"/>
              </a:rPr>
              <a:t>SUPPORTING HEALTH, WELLBEING &amp; NUTRITION</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It supports health and wellbeing by connecting people to clubs and activities.</a:t>
            </a:r>
          </a:p>
          <a:p>
            <a:pPr>
              <a:lnSpc>
                <a:spcPct val="150000"/>
              </a:lnSpc>
            </a:pPr>
            <a:r>
              <a:rPr lang="en-US" sz="1000" b="1" i="1" dirty="0">
                <a:latin typeface="Josefin Sans" pitchFamily="2" charset="0"/>
              </a:rPr>
              <a:t> </a:t>
            </a:r>
            <a:endParaRPr lang="en-US" sz="1000" b="1" dirty="0">
              <a:latin typeface="Josefin Sans" pitchFamily="2" charset="0"/>
            </a:endParaRPr>
          </a:p>
          <a:p>
            <a:pPr>
              <a:lnSpc>
                <a:spcPct val="150000"/>
              </a:lnSpc>
            </a:pPr>
            <a:r>
              <a:rPr lang="en-US" sz="1000" b="1" dirty="0">
                <a:solidFill>
                  <a:srgbClr val="FFC652"/>
                </a:solidFill>
                <a:latin typeface="Josefin Sans" pitchFamily="2" charset="0"/>
              </a:rPr>
              <a:t>SUPPORTING GETTING ACTIVE TO KEEP WELL</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Roscommon Sports partnership supports getting active by connecting people with groups that do sports and physical activities in the local area.</a:t>
            </a:r>
          </a:p>
          <a:p>
            <a:pPr>
              <a:lnSpc>
                <a:spcPct val="150000"/>
              </a:lnSpc>
            </a:pPr>
            <a:r>
              <a:rPr lang="en-US" sz="1000" b="1" dirty="0">
                <a:solidFill>
                  <a:srgbClr val="FFC652"/>
                </a:solidFill>
                <a:latin typeface="Josefin Sans" pitchFamily="2" charset="0"/>
              </a:rPr>
              <a:t>SUPPORTING ADULT LEARNING</a:t>
            </a:r>
            <a:endParaRPr lang="en-IE" sz="1000" b="1" dirty="0">
              <a:solidFill>
                <a:srgbClr val="FFC652"/>
              </a:solidFill>
              <a:latin typeface="Josefin Sans" pitchFamily="2" charset="0"/>
            </a:endParaRPr>
          </a:p>
          <a:p>
            <a:pPr>
              <a:lnSpc>
                <a:spcPct val="150000"/>
              </a:lnSpc>
            </a:pPr>
            <a:r>
              <a:rPr lang="en-GB" sz="1000" dirty="0">
                <a:latin typeface="Josefin Sans" pitchFamily="2" charset="0"/>
              </a:rPr>
              <a:t>RSP supports adult learning by exposing adults to new sports or activities</a:t>
            </a: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r>
              <a:rPr lang="en-GB" sz="1000" b="1" dirty="0">
                <a:solidFill>
                  <a:srgbClr val="FFC652"/>
                </a:solidFill>
                <a:latin typeface="Josefin Sans" pitchFamily="2" charset="0"/>
              </a:rPr>
              <a:t>HOW IS THE ORGANISATION FUNDED?</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The organisation is government funded by Sport Ireland. </a:t>
            </a:r>
            <a:endParaRPr lang="en-IE" sz="1000" dirty="0">
              <a:latin typeface="Josefin Sans" pitchFamily="2" charset="0"/>
            </a:endParaRPr>
          </a:p>
          <a:p>
            <a:pPr>
              <a:lnSpc>
                <a:spcPct val="150000"/>
              </a:lnSpc>
            </a:pPr>
            <a:endParaRPr lang="en-IE" sz="1000" dirty="0">
              <a:latin typeface="Josefin Sans" pitchFamily="2" charset="0"/>
            </a:endParaRPr>
          </a:p>
          <a:p>
            <a:pPr>
              <a:lnSpc>
                <a:spcPct val="150000"/>
              </a:lnSpc>
            </a:pPr>
            <a:r>
              <a:rPr lang="en-US" sz="1000" b="1" dirty="0">
                <a:solidFill>
                  <a:srgbClr val="FFC652"/>
                </a:solidFill>
                <a:latin typeface="Josefin Sans" pitchFamily="2" charset="0"/>
              </a:rPr>
              <a:t>HOW DOES THE REFERRAL PROCESS WORK?</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The Social Prescribing Co-ordinator links individuals with suitable local sports activities via Roscommon Sports partnership.</a:t>
            </a:r>
          </a:p>
          <a:p>
            <a:pPr>
              <a:lnSpc>
                <a:spcPct val="150000"/>
              </a:lnSpc>
            </a:pPr>
            <a:endParaRPr lang="en-IE" sz="1000" dirty="0">
              <a:latin typeface="Josefin Sans" pitchFamily="2" charset="0"/>
            </a:endParaRPr>
          </a:p>
          <a:p>
            <a:pPr>
              <a:lnSpc>
                <a:spcPct val="150000"/>
              </a:lnSpc>
            </a:pPr>
            <a:r>
              <a:rPr lang="en-US" sz="1000" b="1" dirty="0">
                <a:solidFill>
                  <a:srgbClr val="FFC652"/>
                </a:solidFill>
                <a:latin typeface="Josefin Sans" pitchFamily="2" charset="0"/>
              </a:rPr>
              <a:t>OPPORTUNITIES FOR REPLICATION</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Sports Partnerships in Ireland are part of a national network funded by central government. SPs could be started on a smaller scale, e.g. having one in a particular town. It could also be replicated on a cheaper/ more impersonal scale by providing a place for all local sports information to be easily accessed by those in the community (e.g. digital notice board).</a:t>
            </a:r>
          </a:p>
          <a:p>
            <a:pPr algn="l">
              <a:lnSpc>
                <a:spcPct val="150000"/>
              </a:lnSpc>
            </a:pPr>
            <a:endParaRPr lang="en-GB" sz="1000" b="1" dirty="0">
              <a:latin typeface="Josefin Sans" pitchFamily="2" charset="0"/>
            </a:endParaRPr>
          </a:p>
          <a:p>
            <a:pPr algn="l">
              <a:lnSpc>
                <a:spcPct val="150000"/>
              </a:lnSpc>
            </a:pPr>
            <a:r>
              <a:rPr lang="en-GB" sz="1000" b="1" dirty="0">
                <a:solidFill>
                  <a:srgbClr val="FFC652"/>
                </a:solidFill>
                <a:latin typeface="Josefin Sans" pitchFamily="2" charset="0"/>
              </a:rPr>
              <a:t>MYTHS</a:t>
            </a:r>
            <a:br>
              <a:rPr lang="en-GB" sz="1000" dirty="0">
                <a:latin typeface="Josefin Sans" pitchFamily="2" charset="0"/>
              </a:rPr>
            </a:br>
            <a:r>
              <a:rPr lang="en-GB" sz="1000" i="1" dirty="0">
                <a:latin typeface="Josefin Sans" pitchFamily="2" charset="0"/>
              </a:rPr>
              <a:t>“I have a disability so I can’t get involved.” </a:t>
            </a:r>
            <a:br>
              <a:rPr lang="en-GB" sz="1000" dirty="0">
                <a:latin typeface="Josefin Sans" pitchFamily="2" charset="0"/>
              </a:rPr>
            </a:br>
            <a:r>
              <a:rPr lang="en-GB" sz="1000" dirty="0">
                <a:latin typeface="Josefin Sans" pitchFamily="2" charset="0"/>
              </a:rPr>
              <a:t>The Sports Partnership welcomes you regardless of ability and offers some activities specifically for people with disabilities.</a:t>
            </a:r>
            <a:endParaRPr lang="en-IE" sz="1000" dirty="0">
              <a:latin typeface="Josefin Sans" pitchFamily="2" charset="0"/>
            </a:endParaRPr>
          </a:p>
          <a:p>
            <a:pPr>
              <a:lnSpc>
                <a:spcPct val="150000"/>
              </a:lnSpc>
            </a:pPr>
            <a:r>
              <a:rPr lang="en-GB" sz="1000" dirty="0">
                <a:latin typeface="Josefin Sans" pitchFamily="2" charset="0"/>
              </a:rPr>
              <a:t> </a:t>
            </a:r>
            <a:r>
              <a:rPr lang="en-GB" sz="1000" b="1" dirty="0">
                <a:latin typeface="Josefin Sans" pitchFamily="2" charset="0"/>
              </a:rPr>
              <a:t> </a:t>
            </a:r>
            <a:br>
              <a:rPr lang="en-GB" sz="1000" dirty="0">
                <a:latin typeface="Josefin Sans" pitchFamily="2" charset="0"/>
              </a:rPr>
            </a:br>
            <a:r>
              <a:rPr lang="en-GB" sz="1000" i="1" dirty="0">
                <a:latin typeface="Josefin Sans" pitchFamily="2" charset="0"/>
              </a:rPr>
              <a:t> “I won’t be welcome because I’m from a disadvantaged background.” </a:t>
            </a:r>
            <a:br>
              <a:rPr lang="en-GB" sz="1000" dirty="0">
                <a:latin typeface="Josefin Sans" pitchFamily="2" charset="0"/>
              </a:rPr>
            </a:br>
            <a:r>
              <a:rPr lang="en-GB" sz="1000" dirty="0">
                <a:latin typeface="Josefin Sans" pitchFamily="2" charset="0"/>
              </a:rPr>
              <a:t>We always welcome people who have been disadvantaged.</a:t>
            </a:r>
            <a:endParaRPr lang="en-IE" sz="1000" dirty="0">
              <a:latin typeface="Josefin Sans" pitchFamily="2" charset="0"/>
            </a:endParaRPr>
          </a:p>
          <a:p>
            <a:pPr>
              <a:lnSpc>
                <a:spcPct val="150000"/>
              </a:lnSpc>
            </a:pPr>
            <a:r>
              <a:rPr lang="en-GB" sz="900" b="1" i="1" dirty="0">
                <a:latin typeface="Josefin Sans" pitchFamily="2" charset="0"/>
              </a:rPr>
              <a:t> </a:t>
            </a:r>
            <a:endParaRPr lang="en-IE" sz="9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83</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395070" y="299481"/>
            <a:ext cx="726792" cy="906819"/>
            <a:chOff x="3876153"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3"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1" name="Ribbon: Curved and Tilted Up 10">
            <a:extLst>
              <a:ext uri="{FF2B5EF4-FFF2-40B4-BE49-F238E27FC236}">
                <a16:creationId xmlns:a16="http://schemas.microsoft.com/office/drawing/2014/main" id="{BEF25686-B3EA-85C6-1F2D-46CB449F5CB3}"/>
              </a:ext>
            </a:extLst>
          </p:cNvPr>
          <p:cNvSpPr/>
          <p:nvPr/>
        </p:nvSpPr>
        <p:spPr>
          <a:xfrm>
            <a:off x="429494" y="236105"/>
            <a:ext cx="3599491" cy="745530"/>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A71290D1-418B-C847-C8B4-6C20CE09C785}"/>
              </a:ext>
            </a:extLst>
          </p:cNvPr>
          <p:cNvSpPr txBox="1"/>
          <p:nvPr/>
        </p:nvSpPr>
        <p:spPr>
          <a:xfrm>
            <a:off x="1224784" y="299481"/>
            <a:ext cx="2008909" cy="584775"/>
          </a:xfrm>
          <a:prstGeom prst="rect">
            <a:avLst/>
          </a:prstGeom>
          <a:noFill/>
        </p:spPr>
        <p:txBody>
          <a:bodyPr wrap="square" rtlCol="0">
            <a:spAutoFit/>
          </a:bodyPr>
          <a:lstStyle/>
          <a:p>
            <a:pPr algn="ctr"/>
            <a:r>
              <a:rPr lang="en-GB" sz="1600" b="1" dirty="0">
                <a:solidFill>
                  <a:schemeClr val="bg1"/>
                </a:solidFill>
                <a:latin typeface="Amatic SC" panose="00000500000000000000" pitchFamily="2" charset="-79"/>
                <a:cs typeface="Amatic SC" panose="00000500000000000000" pitchFamily="2" charset="-79"/>
              </a:rPr>
              <a:t>Social prescribing link worker  exemplar</a:t>
            </a:r>
          </a:p>
        </p:txBody>
      </p:sp>
    </p:spTree>
    <p:extLst>
      <p:ext uri="{BB962C8B-B14F-4D97-AF65-F5344CB8AC3E}">
        <p14:creationId xmlns:p14="http://schemas.microsoft.com/office/powerpoint/2010/main" val="29573758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Logo, company name&#10;&#10;Description automatically generated"/>
          <p:cNvPicPr>
            <a:picLocks noGrp="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bwMode="auto">
          <a:xfrm>
            <a:off x="8133936" y="0"/>
            <a:ext cx="4028984" cy="981635"/>
          </a:xfrm>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44924" y="836531"/>
            <a:ext cx="9626028" cy="312555"/>
          </a:xfrm>
        </p:spPr>
        <p:txBody>
          <a:bodyPr/>
          <a:lstStyle/>
          <a:p>
            <a:r>
              <a:rPr lang="en-IE" dirty="0"/>
              <a:t>			          </a:t>
            </a:r>
            <a:r>
              <a:rPr lang="en-IE" sz="2000" dirty="0">
                <a:solidFill>
                  <a:srgbClr val="7030A0"/>
                </a:solidFill>
              </a:rPr>
              <a:t>Spring</a:t>
            </a:r>
            <a:r>
              <a:rPr lang="en-IE" sz="2000" dirty="0"/>
              <a:t> Social Prescribing Project</a:t>
            </a:r>
          </a:p>
          <a:p>
            <a:endParaRPr lang="en-IE" dirty="0"/>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29989" y="1382205"/>
            <a:ext cx="11430000" cy="6653380"/>
          </a:xfrm>
        </p:spPr>
        <p:txBody>
          <a:bodyPr/>
          <a:lstStyle/>
          <a:p>
            <a:pPr>
              <a:lnSpc>
                <a:spcPct val="150000"/>
              </a:lnSpc>
            </a:pPr>
            <a:r>
              <a:rPr lang="en-GB" sz="1000" b="1" dirty="0">
                <a:solidFill>
                  <a:srgbClr val="FFC652"/>
                </a:solidFill>
                <a:latin typeface="Josefin Sans" pitchFamily="2" charset="0"/>
              </a:rPr>
              <a:t>ABOUT</a:t>
            </a:r>
          </a:p>
          <a:p>
            <a:pPr algn="l">
              <a:lnSpc>
                <a:spcPct val="150000"/>
              </a:lnSpc>
            </a:pPr>
            <a:r>
              <a:rPr lang="en-GB" sz="1000" b="1" dirty="0">
                <a:solidFill>
                  <a:srgbClr val="7030A0"/>
                </a:solidFill>
                <a:latin typeface="Josefin Sans" pitchFamily="2" charset="0"/>
              </a:rPr>
              <a:t>Spring</a:t>
            </a:r>
            <a:r>
              <a:rPr lang="en-GB" sz="1000" dirty="0">
                <a:latin typeface="Josefin Sans" pitchFamily="2" charset="0"/>
              </a:rPr>
              <a:t> Social Prescribing Project in Northern Ireland and in Scotland, </a:t>
            </a:r>
            <a:r>
              <a:rPr lang="en-IE" sz="1000" dirty="0">
                <a:latin typeface="Josefin Sans" pitchFamily="2" charset="0"/>
              </a:rPr>
              <a:t> helping people to address their mental, emotional, practical and physical health needs</a:t>
            </a:r>
            <a:r>
              <a:rPr lang="en-GB" sz="1000" dirty="0">
                <a:latin typeface="Josefin Sans" pitchFamily="2" charset="0"/>
              </a:rPr>
              <a:t> by connecting them with the rest of the community. As a result of </a:t>
            </a:r>
            <a:r>
              <a:rPr lang="en-GB" sz="1000" b="1" dirty="0">
                <a:solidFill>
                  <a:srgbClr val="7030A0"/>
                </a:solidFill>
                <a:latin typeface="Josefin Sans" pitchFamily="2" charset="0"/>
              </a:rPr>
              <a:t>SPRING</a:t>
            </a:r>
            <a:r>
              <a:rPr lang="en-GB" sz="1000" dirty="0">
                <a:latin typeface="Josefin Sans" pitchFamily="2" charset="0"/>
              </a:rPr>
              <a:t> SP there has been a marked decrease in the number of GP visits, ultimately taking the pressure of NHS services..</a:t>
            </a:r>
            <a:r>
              <a:rPr lang="en-IE" sz="1000" dirty="0">
                <a:latin typeface="Josefin Sans" pitchFamily="2" charset="0"/>
              </a:rPr>
              <a:t> </a:t>
            </a:r>
          </a:p>
          <a:p>
            <a:pPr algn="l">
              <a:lnSpc>
                <a:spcPct val="150000"/>
              </a:lnSpc>
            </a:pPr>
            <a:r>
              <a:rPr lang="en-US" sz="1000" dirty="0">
                <a:latin typeface="Josefin Sans" pitchFamily="2" charset="0"/>
              </a:rPr>
              <a:t>The website:</a:t>
            </a:r>
            <a:r>
              <a:rPr lang="en-IE" sz="1000" dirty="0">
                <a:latin typeface="Josefin Sans" pitchFamily="2" charset="0"/>
              </a:rPr>
              <a:t> </a:t>
            </a: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https://www.springsp.org/</a:t>
            </a:r>
            <a:r>
              <a:rPr lang="en-US" sz="1000" i="1" dirty="0">
                <a:solidFill>
                  <a:schemeClr val="tx1"/>
                </a:solidFill>
                <a:latin typeface="Josefin Sans" pitchFamily="2" charset="0"/>
              </a:rPr>
              <a:t>	</a:t>
            </a:r>
          </a:p>
          <a:p>
            <a:pPr>
              <a:lnSpc>
                <a:spcPct val="150000"/>
              </a:lnSpc>
            </a:pPr>
            <a:endParaRPr lang="en-GB" sz="1000" b="1" dirty="0">
              <a:latin typeface="Josefin Sans" pitchFamily="2" charset="0"/>
            </a:endParaRPr>
          </a:p>
          <a:p>
            <a:pPr>
              <a:lnSpc>
                <a:spcPct val="150000"/>
              </a:lnSpc>
            </a:pPr>
            <a:r>
              <a:rPr lang="en-GB" sz="1000" b="1" dirty="0">
                <a:solidFill>
                  <a:srgbClr val="FFC652"/>
                </a:solidFill>
                <a:latin typeface="Josefin Sans" pitchFamily="2" charset="0"/>
              </a:rPr>
              <a:t>SUPPORTING SOCIAL INCLUSION AND CONNECTION</a:t>
            </a:r>
            <a:endParaRPr lang="en-IE" sz="1000" dirty="0">
              <a:solidFill>
                <a:srgbClr val="FFC652"/>
              </a:solidFill>
              <a:latin typeface="Josefin Sans" pitchFamily="2" charset="0"/>
            </a:endParaRPr>
          </a:p>
          <a:p>
            <a:pPr>
              <a:lnSpc>
                <a:spcPct val="150000"/>
              </a:lnSpc>
            </a:pPr>
            <a:r>
              <a:rPr lang="en-GB" sz="1000" b="1" dirty="0">
                <a:solidFill>
                  <a:srgbClr val="7030A0"/>
                </a:solidFill>
                <a:latin typeface="Josefin Sans" pitchFamily="2" charset="0"/>
              </a:rPr>
              <a:t>SPRING</a:t>
            </a:r>
            <a:r>
              <a:rPr lang="en-GB" sz="1000" dirty="0">
                <a:latin typeface="Josefin Sans" pitchFamily="2" charset="0"/>
              </a:rPr>
              <a:t> support programmes are to support those suffering from social isolation, low mood, mild depression, long term conditions or physical inactivity. This includes social clubs, arts &amp; crafts, a phone helpline, peer support groups, advice and guidance or volunteering groups. A total of 70 percent of referrals were made on behalf of people experiencing low mental health issues and social isolation and long-term conditions..</a:t>
            </a:r>
            <a:endParaRPr lang="en-IE" sz="1000" dirty="0">
              <a:latin typeface="Josefin Sans" pitchFamily="2" charset="0"/>
            </a:endParaRPr>
          </a:p>
          <a:p>
            <a:pPr>
              <a:lnSpc>
                <a:spcPct val="150000"/>
              </a:lnSpc>
            </a:pPr>
            <a:r>
              <a:rPr lang="en-US" sz="1000" b="1" dirty="0">
                <a:latin typeface="Josefin Sans" pitchFamily="2" charset="0"/>
              </a:rPr>
              <a:t> </a:t>
            </a:r>
            <a:r>
              <a:rPr lang="en-US" sz="1000" b="1" dirty="0">
                <a:solidFill>
                  <a:srgbClr val="FFC652"/>
                </a:solidFill>
                <a:latin typeface="Josefin Sans" pitchFamily="2" charset="0"/>
              </a:rPr>
              <a:t>SUPPORTING HEALTH, WELLBEING &amp; NUTRITION</a:t>
            </a:r>
            <a:endParaRPr lang="en-IE" sz="1000" dirty="0">
              <a:solidFill>
                <a:srgbClr val="FFC652"/>
              </a:solidFill>
              <a:latin typeface="Josefin Sans" pitchFamily="2" charset="0"/>
            </a:endParaRPr>
          </a:p>
          <a:p>
            <a:pPr>
              <a:lnSpc>
                <a:spcPct val="150000"/>
              </a:lnSpc>
            </a:pPr>
            <a:r>
              <a:rPr lang="en-GB" sz="1000" b="1" dirty="0">
                <a:solidFill>
                  <a:srgbClr val="7030A0"/>
                </a:solidFill>
                <a:latin typeface="Josefin Sans" pitchFamily="2" charset="0"/>
              </a:rPr>
              <a:t>SPRING</a:t>
            </a:r>
            <a:r>
              <a:rPr lang="en-GB" sz="1000" dirty="0">
                <a:latin typeface="Josefin Sans" pitchFamily="2" charset="0"/>
              </a:rPr>
              <a:t> helps provide support for food, heating, shopping, social isolation, health issues such as Type 2 diabetes, digital exclusion</a:t>
            </a:r>
            <a:endParaRPr lang="en-IE" sz="1000" dirty="0">
              <a:latin typeface="Josefin Sans" pitchFamily="2" charset="0"/>
            </a:endParaRPr>
          </a:p>
          <a:p>
            <a:pPr>
              <a:lnSpc>
                <a:spcPct val="150000"/>
              </a:lnSpc>
            </a:pPr>
            <a:r>
              <a:rPr lang="en-US" sz="1000" b="1" dirty="0">
                <a:solidFill>
                  <a:srgbClr val="FFC652"/>
                </a:solidFill>
                <a:latin typeface="Josefin Sans" pitchFamily="2" charset="0"/>
              </a:rPr>
              <a:t>SUPPORTING GETTING ACTIVE TO KEEP WELL</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With a support worker a health support plan is designed, one that identifies things would need and would like as an individual. This may be anything from joining an exercise class, or walking, cycling, fishing groups, yoga classes, or swimming lesson</a:t>
            </a:r>
            <a:r>
              <a:rPr lang="en-GB" sz="1000" b="1" dirty="0">
                <a:latin typeface="Josefin Sans" pitchFamily="2" charset="0"/>
              </a:rPr>
              <a:t>s.</a:t>
            </a:r>
            <a:endParaRPr lang="en-IE" sz="1000"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r>
              <a:rPr lang="en-US" sz="1000" b="1" dirty="0">
                <a:latin typeface="Josefin Sans" pitchFamily="2" charset="0"/>
              </a:rPr>
              <a:t>SUPPORTING ADULT LEARNING</a:t>
            </a:r>
            <a:endParaRPr lang="en-IE" sz="1000" dirty="0">
              <a:latin typeface="Josefin Sans" pitchFamily="2" charset="0"/>
            </a:endParaRPr>
          </a:p>
          <a:p>
            <a:pPr>
              <a:lnSpc>
                <a:spcPct val="150000"/>
              </a:lnSpc>
            </a:pPr>
            <a:r>
              <a:rPr lang="en-GB" sz="1000" dirty="0">
                <a:latin typeface="Josefin Sans" pitchFamily="2" charset="0"/>
              </a:rPr>
              <a:t>There are education and learning supports provided,, empowering people to make decisions about their learning opportunities, connecting them to suitable programmes and services.</a:t>
            </a:r>
            <a:endParaRPr lang="en-GB" sz="1000" b="1" dirty="0">
              <a:latin typeface="Josefin Sans" pitchFamily="2" charset="0"/>
            </a:endParaRPr>
          </a:p>
          <a:p>
            <a:pPr>
              <a:lnSpc>
                <a:spcPct val="150000"/>
              </a:lnSpc>
            </a:pPr>
            <a:endParaRPr lang="en-GB" sz="1000" b="1" dirty="0">
              <a:latin typeface="Josefin Sans" pitchFamily="2" charset="0"/>
            </a:endParaRPr>
          </a:p>
          <a:p>
            <a:pPr>
              <a:lnSpc>
                <a:spcPct val="150000"/>
              </a:lnSpc>
            </a:pPr>
            <a:r>
              <a:rPr lang="en-GB" sz="1000" b="1" dirty="0">
                <a:solidFill>
                  <a:srgbClr val="FFC652"/>
                </a:solidFill>
                <a:latin typeface="Josefin Sans" pitchFamily="2" charset="0"/>
              </a:rPr>
              <a:t>HOW IS THE ORGANISATION FUNDED?</a:t>
            </a:r>
            <a:endParaRPr lang="en-IE" sz="1000" dirty="0">
              <a:solidFill>
                <a:srgbClr val="FFC652"/>
              </a:solidFill>
              <a:latin typeface="Josefin Sans" pitchFamily="2" charset="0"/>
            </a:endParaRPr>
          </a:p>
          <a:p>
            <a:pPr>
              <a:lnSpc>
                <a:spcPct val="150000"/>
              </a:lnSpc>
            </a:pPr>
            <a:r>
              <a:rPr lang="en-US" sz="1000" b="1" dirty="0">
                <a:solidFill>
                  <a:srgbClr val="7030A0"/>
                </a:solidFill>
                <a:latin typeface="Josefin Sans" pitchFamily="2" charset="0"/>
              </a:rPr>
              <a:t>SPRING</a:t>
            </a:r>
            <a:r>
              <a:rPr lang="en-US" sz="1000" dirty="0">
                <a:latin typeface="Josefin Sans" pitchFamily="2" charset="0"/>
              </a:rPr>
              <a:t> has secured funding from the National Lottery Community Fund, Northern Ireland Housing Executive and the Department for Agriculture, Environment &amp; Rural Affairs</a:t>
            </a:r>
            <a:endParaRPr lang="en-IE" sz="1000" dirty="0">
              <a:latin typeface="Josefin Sans" pitchFamily="2" charset="0"/>
            </a:endParaRPr>
          </a:p>
          <a:p>
            <a:pPr>
              <a:lnSpc>
                <a:spcPct val="150000"/>
              </a:lnSpc>
            </a:pPr>
            <a:endParaRPr lang="en-IE" sz="1000" dirty="0">
              <a:latin typeface="Josefin Sans" pitchFamily="2" charset="0"/>
            </a:endParaRPr>
          </a:p>
          <a:p>
            <a:pPr>
              <a:lnSpc>
                <a:spcPct val="150000"/>
              </a:lnSpc>
            </a:pPr>
            <a:r>
              <a:rPr lang="en-US" sz="1000" b="1" dirty="0">
                <a:solidFill>
                  <a:srgbClr val="FFC652"/>
                </a:solidFill>
                <a:latin typeface="Josefin Sans" pitchFamily="2" charset="0"/>
              </a:rPr>
              <a:t>HOW DOES THE REFERRAL PROCESS WORK?</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GPs, health professionals, pharmacists, non-statutory bodies. . </a:t>
            </a:r>
            <a:r>
              <a:rPr lang="en-GB" sz="10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https://youtu.be/UwlgfSz_CDw</a:t>
            </a:r>
            <a:endParaRPr lang="en-IE" sz="1000" u="sng" dirty="0">
              <a:solidFill>
                <a:schemeClr val="tx1"/>
              </a:solidFill>
              <a:latin typeface="Josefin Sans" pitchFamily="2" charset="0"/>
            </a:endParaRPr>
          </a:p>
          <a:p>
            <a:pPr>
              <a:lnSpc>
                <a:spcPct val="150000"/>
              </a:lnSpc>
            </a:pPr>
            <a:endParaRPr lang="en-IE" sz="1000" u="sng" dirty="0">
              <a:solidFill>
                <a:schemeClr val="tx1"/>
              </a:solidFill>
              <a:latin typeface="Josefin Sans" pitchFamily="2" charset="0"/>
            </a:endParaRPr>
          </a:p>
          <a:p>
            <a:pPr>
              <a:lnSpc>
                <a:spcPct val="150000"/>
              </a:lnSpc>
            </a:pPr>
            <a:r>
              <a:rPr lang="en-US" sz="1000" b="1" dirty="0">
                <a:solidFill>
                  <a:srgbClr val="FFC652"/>
                </a:solidFill>
                <a:latin typeface="Josefin Sans" pitchFamily="2" charset="0"/>
              </a:rPr>
              <a:t>OPPORTUNITIES FOR REPLICATION</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Yes, these services and resources can be reproduced throughout the world. </a:t>
            </a:r>
            <a:endParaRPr lang="en-IE" sz="1000" dirty="0">
              <a:latin typeface="Josefin Sans" pitchFamily="2" charset="0"/>
            </a:endParaRPr>
          </a:p>
          <a:p>
            <a:pPr>
              <a:lnSpc>
                <a:spcPct val="150000"/>
              </a:lnSpc>
            </a:pPr>
            <a:endParaRPr lang="en-GB" sz="1000" b="1" dirty="0">
              <a:latin typeface="Josefin Sans" pitchFamily="2" charset="0"/>
            </a:endParaRPr>
          </a:p>
          <a:p>
            <a:pPr>
              <a:lnSpc>
                <a:spcPct val="150000"/>
              </a:lnSpc>
            </a:pPr>
            <a:r>
              <a:rPr lang="en-GB" sz="1000" b="1" dirty="0">
                <a:latin typeface="Josefin Sans" pitchFamily="2" charset="0"/>
              </a:rPr>
              <a:t>MYTHS &amp; FALSE BELIEFS</a:t>
            </a:r>
            <a:r>
              <a:rPr lang="en-IE" sz="1000" dirty="0">
                <a:latin typeface="Josefin Sans" pitchFamily="2" charset="0"/>
              </a:rPr>
              <a:t>   </a:t>
            </a:r>
            <a:r>
              <a:rPr lang="en-GB" sz="1000" b="1" i="1" dirty="0">
                <a:latin typeface="Josefin Sans" pitchFamily="2" charset="0"/>
              </a:rPr>
              <a:t>“</a:t>
            </a:r>
            <a:r>
              <a:rPr lang="en-GB" sz="1100" b="1" i="1" dirty="0">
                <a:latin typeface="Josefin Sans" pitchFamily="2" charset="0"/>
              </a:rPr>
              <a:t>There is a long waiting list”.</a:t>
            </a:r>
            <a:endParaRPr lang="en-IE" sz="1100" dirty="0">
              <a:latin typeface="Josefin Sans" pitchFamily="2" charset="0"/>
            </a:endParaRPr>
          </a:p>
          <a:p>
            <a:pPr>
              <a:lnSpc>
                <a:spcPct val="150000"/>
              </a:lnSpc>
            </a:pPr>
            <a:r>
              <a:rPr lang="en-GB" sz="1000" dirty="0">
                <a:latin typeface="Josefin Sans" pitchFamily="2" charset="0"/>
              </a:rPr>
              <a:t>This is not true. </a:t>
            </a:r>
            <a:r>
              <a:rPr lang="en-GB" sz="1000" b="1" dirty="0">
                <a:solidFill>
                  <a:srgbClr val="7030A0"/>
                </a:solidFill>
                <a:latin typeface="Josefin Sans" pitchFamily="2" charset="0"/>
              </a:rPr>
              <a:t>SPRING</a:t>
            </a:r>
            <a:r>
              <a:rPr lang="en-GB" sz="1000" dirty="0">
                <a:latin typeface="Josefin Sans" pitchFamily="2" charset="0"/>
              </a:rPr>
              <a:t> has a quick turnover rate and contact potential service-users as quickly as possible.</a:t>
            </a:r>
          </a:p>
          <a:p>
            <a:pPr>
              <a:lnSpc>
                <a:spcPct val="150000"/>
              </a:lnSpc>
            </a:pPr>
            <a:r>
              <a:rPr lang="en-GB" sz="1000" b="1" i="1" dirty="0">
                <a:latin typeface="Josefin Sans" pitchFamily="2" charset="0"/>
              </a:rPr>
              <a:t>“</a:t>
            </a:r>
            <a:r>
              <a:rPr lang="en-GB" sz="1100" b="1" i="1" dirty="0">
                <a:latin typeface="Josefin Sans" pitchFamily="2" charset="0"/>
              </a:rPr>
              <a:t>It’s the same as counselling”.</a:t>
            </a:r>
            <a:endParaRPr lang="en-IE" sz="1100" dirty="0">
              <a:latin typeface="Josefin Sans" pitchFamily="2" charset="0"/>
            </a:endParaRPr>
          </a:p>
          <a:p>
            <a:pPr>
              <a:lnSpc>
                <a:spcPct val="150000"/>
              </a:lnSpc>
            </a:pPr>
            <a:r>
              <a:rPr lang="en-GB" sz="1000" dirty="0">
                <a:latin typeface="Josefin Sans" pitchFamily="2" charset="0"/>
              </a:rPr>
              <a:t>No, it’s different. Although social prescribing, like counselling, provides a safe space to talk and explore issues, </a:t>
            </a:r>
            <a:r>
              <a:rPr lang="en-GB" sz="1000" b="1" dirty="0">
                <a:solidFill>
                  <a:srgbClr val="7030A0"/>
                </a:solidFill>
                <a:latin typeface="Josefin Sans" pitchFamily="2" charset="0"/>
              </a:rPr>
              <a:t>SPRING</a:t>
            </a:r>
            <a:r>
              <a:rPr lang="en-GB" sz="1000" dirty="0">
                <a:latin typeface="Josefin Sans" pitchFamily="2" charset="0"/>
              </a:rPr>
              <a:t> link workers are able to support people in a more practical sense, as well as providing emotional care. A link worker can help sign-post participants to specialist counselling services.</a:t>
            </a:r>
            <a:endParaRPr lang="en-IE" sz="10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84</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794798" y="545673"/>
            <a:ext cx="675506" cy="669080"/>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0" name="Ribbon: Curved and Tilted Up 9">
            <a:extLst>
              <a:ext uri="{FF2B5EF4-FFF2-40B4-BE49-F238E27FC236}">
                <a16:creationId xmlns:a16="http://schemas.microsoft.com/office/drawing/2014/main" id="{E5ACF1D7-DE33-9536-2FF0-90B5F65994DC}"/>
              </a:ext>
            </a:extLst>
          </p:cNvPr>
          <p:cNvSpPr/>
          <p:nvPr/>
        </p:nvSpPr>
        <p:spPr>
          <a:xfrm>
            <a:off x="276684" y="468870"/>
            <a:ext cx="3599491" cy="661718"/>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Amatic SC" panose="00000500000000000000" pitchFamily="2" charset="-79"/>
                <a:cs typeface="Amatic SC" panose="00000500000000000000" pitchFamily="2" charset="-79"/>
              </a:rPr>
              <a:t>Social Prescribing exemplar</a:t>
            </a:r>
          </a:p>
        </p:txBody>
      </p:sp>
    </p:spTree>
    <p:extLst>
      <p:ext uri="{BB962C8B-B14F-4D97-AF65-F5344CB8AC3E}">
        <p14:creationId xmlns:p14="http://schemas.microsoft.com/office/powerpoint/2010/main" val="2839907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11024" y="693447"/>
            <a:ext cx="9626028" cy="570122"/>
          </a:xfrm>
        </p:spPr>
        <p:txBody>
          <a:bodyPr/>
          <a:lstStyle/>
          <a:p>
            <a:r>
              <a:rPr lang="en-IE" dirty="0"/>
              <a:t>					</a:t>
            </a:r>
            <a:r>
              <a:rPr lang="en-IE" sz="2800" dirty="0">
                <a:solidFill>
                  <a:schemeClr val="accent1">
                    <a:lumMod val="50000"/>
                  </a:schemeClr>
                </a:solidFill>
                <a:effectLst>
                  <a:outerShdw blurRad="38100" dist="38100" dir="2700000" algn="tl">
                    <a:srgbClr val="000000">
                      <a:alpha val="43137"/>
                    </a:srgbClr>
                  </a:outerShdw>
                </a:effectLst>
              </a:rPr>
              <a:t>CLARE</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263236" y="1373517"/>
            <a:ext cx="11665527" cy="5636255"/>
          </a:xfrm>
        </p:spPr>
        <p:txBody>
          <a:bodyPr/>
          <a:lstStyle/>
          <a:p>
            <a:r>
              <a:rPr lang="en-GB" sz="1050" b="1" dirty="0">
                <a:solidFill>
                  <a:srgbClr val="FFC652"/>
                </a:solidFill>
                <a:latin typeface="Josefin Sans" pitchFamily="2" charset="0"/>
              </a:rPr>
              <a:t>ABOUT </a:t>
            </a:r>
            <a:endParaRPr lang="en-IE" sz="1050" dirty="0">
              <a:solidFill>
                <a:srgbClr val="FFC652"/>
              </a:solidFill>
              <a:latin typeface="Josefin Sans" pitchFamily="2" charset="0"/>
            </a:endParaRPr>
          </a:p>
          <a:p>
            <a:pPr fontAlgn="base">
              <a:lnSpc>
                <a:spcPct val="150000"/>
              </a:lnSpc>
            </a:pPr>
            <a:r>
              <a:rPr lang="en-GB" sz="1050" dirty="0">
                <a:latin typeface="Josefin Sans" pitchFamily="2" charset="0"/>
              </a:rPr>
              <a:t>The vision of the CLARE [Creative Legal Action Responses &amp; Engagement] is to create a community where all people feel supported and engaged, where people look out for one another and where everyone has the opportunity to reach their full potential.. It is a community led voluntary organization working within North Belfast providing person-centred support to help engage with the most vulnerable to design and implement a holistic living plan. Objectives include the reduction of early reliance on adult health &amp; social care services. Assists timely hospital discharge and support to return home and help to prevent deterioration in health outcomes. Empowers individuals to have ownership and greater control over the care they receive. Promotes choice and control through self-directed support. Assists with practical tasks within the home and light housework. </a:t>
            </a:r>
            <a:r>
              <a:rPr lang="en-GB" sz="1050" u="sng" dirty="0">
                <a:solidFill>
                  <a:schemeClr val="tx1"/>
                </a:solidFill>
                <a:latin typeface="Josefin Sans" pitchFamily="2" charset="0"/>
                <a:hlinkClick r:id="rId2">
                  <a:extLst>
                    <a:ext uri="{A12FA001-AC4F-418D-AE19-62706E023703}">
                      <ahyp:hlinkClr xmlns:ahyp="http://schemas.microsoft.com/office/drawing/2018/hyperlinkcolor" val="tx"/>
                    </a:ext>
                  </a:extLst>
                </a:hlinkClick>
              </a:rPr>
              <a:t>http://clare_cic.org/</a:t>
            </a:r>
            <a:endParaRPr lang="en-IE" sz="1050" dirty="0">
              <a:solidFill>
                <a:schemeClr val="tx1"/>
              </a:solidFill>
              <a:latin typeface="Josefin Sans" pitchFamily="2" charset="0"/>
            </a:endParaRPr>
          </a:p>
          <a:p>
            <a:pPr>
              <a:lnSpc>
                <a:spcPct val="150000"/>
              </a:lnSpc>
            </a:pPr>
            <a:r>
              <a:rPr lang="en-GB" sz="1050" dirty="0">
                <a:latin typeface="Josefin Sans" pitchFamily="2" charset="0"/>
              </a:rPr>
              <a:t> </a:t>
            </a:r>
            <a:endParaRPr lang="en-IE" sz="1050" dirty="0">
              <a:latin typeface="Josefin Sans" pitchFamily="2" charset="0"/>
            </a:endParaRPr>
          </a:p>
          <a:p>
            <a:pPr algn="l">
              <a:lnSpc>
                <a:spcPct val="150000"/>
              </a:lnSpc>
            </a:pPr>
            <a:r>
              <a:rPr lang="en-GB" sz="1050" b="1" dirty="0">
                <a:solidFill>
                  <a:srgbClr val="FFC652"/>
                </a:solidFill>
                <a:latin typeface="Josefin Sans" pitchFamily="2" charset="0"/>
              </a:rPr>
              <a:t>SUPPORTING SOCIAL INCLUSION AND CONNECTION</a:t>
            </a:r>
            <a:endParaRPr lang="en-IE" sz="1050" b="1" dirty="0">
              <a:solidFill>
                <a:srgbClr val="FFC652"/>
              </a:solidFill>
              <a:latin typeface="Josefin Sans" pitchFamily="2" charset="0"/>
            </a:endParaRPr>
          </a:p>
          <a:p>
            <a:pPr fontAlgn="base">
              <a:lnSpc>
                <a:spcPct val="150000"/>
              </a:lnSpc>
            </a:pPr>
            <a:r>
              <a:rPr lang="en-GB" sz="1050" dirty="0">
                <a:latin typeface="Josefin Sans" pitchFamily="2" charset="0"/>
              </a:rPr>
              <a:t>Provision of Befriending service to reduce feelings of isolation and loneliness, and promotes independence by empowering individuals. Assistance to connect with existing social activities. Accompanies individuals to appointments and events.</a:t>
            </a:r>
            <a:endParaRPr lang="en-IE" sz="1050" dirty="0">
              <a:latin typeface="Josefin Sans" pitchFamily="2" charset="0"/>
            </a:endParaRPr>
          </a:p>
          <a:p>
            <a:pPr>
              <a:lnSpc>
                <a:spcPct val="150000"/>
              </a:lnSpc>
            </a:pPr>
            <a:r>
              <a:rPr lang="en-US" sz="1050" b="1" dirty="0">
                <a:latin typeface="Josefin Sans" pitchFamily="2" charset="0"/>
              </a:rPr>
              <a:t> </a:t>
            </a:r>
            <a:endParaRPr lang="en-IE" sz="1050" b="1" dirty="0">
              <a:latin typeface="Josefin Sans" pitchFamily="2" charset="0"/>
            </a:endParaRPr>
          </a:p>
          <a:p>
            <a:pPr>
              <a:lnSpc>
                <a:spcPct val="150000"/>
              </a:lnSpc>
            </a:pPr>
            <a:r>
              <a:rPr lang="en-US" sz="1050" b="1" dirty="0">
                <a:solidFill>
                  <a:srgbClr val="FFC652"/>
                </a:solidFill>
                <a:latin typeface="Josefin Sans" pitchFamily="2" charset="0"/>
              </a:rPr>
              <a:t>SUPPORTING HEALTH, WELLBEING &amp; NUTRITION</a:t>
            </a:r>
            <a:endParaRPr lang="en-IE" sz="1050" dirty="0">
              <a:solidFill>
                <a:srgbClr val="FFC652"/>
              </a:solidFill>
              <a:latin typeface="Josefin Sans" pitchFamily="2" charset="0"/>
            </a:endParaRPr>
          </a:p>
          <a:p>
            <a:pPr fontAlgn="base">
              <a:lnSpc>
                <a:spcPct val="150000"/>
              </a:lnSpc>
            </a:pPr>
            <a:r>
              <a:rPr lang="en-GB" sz="1050" dirty="0">
                <a:latin typeface="Josefin Sans" pitchFamily="2" charset="0"/>
              </a:rPr>
              <a:t>Support to access resources and services relevant to the individual’s needs such as support groups/activities to enhance physical or mental well-being. Opportunities to help with animals, walks and bowling.</a:t>
            </a:r>
            <a:endParaRPr lang="en-IE" sz="1050" dirty="0">
              <a:latin typeface="Josefin Sans" pitchFamily="2" charset="0"/>
            </a:endParaRPr>
          </a:p>
          <a:p>
            <a:pPr>
              <a:lnSpc>
                <a:spcPct val="150000"/>
              </a:lnSpc>
            </a:pPr>
            <a:r>
              <a:rPr lang="en-US" sz="1050" b="1" i="1" dirty="0">
                <a:latin typeface="Josefin Sans" pitchFamily="2" charset="0"/>
              </a:rPr>
              <a:t> </a:t>
            </a:r>
          </a:p>
          <a:p>
            <a:pPr>
              <a:lnSpc>
                <a:spcPct val="150000"/>
              </a:lnSpc>
            </a:pPr>
            <a:endParaRPr lang="en-IE" sz="1050" dirty="0">
              <a:latin typeface="Josefin Sans" pitchFamily="2" charset="0"/>
            </a:endParaRPr>
          </a:p>
          <a:p>
            <a:pPr>
              <a:lnSpc>
                <a:spcPct val="150000"/>
              </a:lnSpc>
            </a:pPr>
            <a:endParaRPr lang="en-US" sz="1050" b="1" dirty="0">
              <a:latin typeface="Josefin Sans" pitchFamily="2" charset="0"/>
            </a:endParaRPr>
          </a:p>
          <a:p>
            <a:pPr>
              <a:lnSpc>
                <a:spcPct val="150000"/>
              </a:lnSpc>
            </a:pPr>
            <a:r>
              <a:rPr lang="en-US" sz="1050" b="1" dirty="0">
                <a:solidFill>
                  <a:srgbClr val="FFC652"/>
                </a:solidFill>
                <a:latin typeface="Josefin Sans" pitchFamily="2" charset="0"/>
              </a:rPr>
              <a:t>SUPPORTING GETTING ACTIVE TO KEEP WELL</a:t>
            </a:r>
            <a:endParaRPr lang="en-IE" sz="1050" dirty="0">
              <a:solidFill>
                <a:srgbClr val="FFC652"/>
              </a:solidFill>
              <a:latin typeface="Josefin Sans" pitchFamily="2" charset="0"/>
            </a:endParaRPr>
          </a:p>
          <a:p>
            <a:pPr>
              <a:lnSpc>
                <a:spcPct val="150000"/>
              </a:lnSpc>
            </a:pPr>
            <a:r>
              <a:rPr lang="en-GB" sz="1050" dirty="0">
                <a:latin typeface="Josefin Sans" pitchFamily="2" charset="0"/>
              </a:rPr>
              <a:t>Connect with existing services relating to staying active and maintaining good health</a:t>
            </a:r>
            <a:endParaRPr lang="en-IE" sz="1050" dirty="0">
              <a:latin typeface="Josefin Sans" pitchFamily="2" charset="0"/>
            </a:endParaRPr>
          </a:p>
          <a:p>
            <a:pPr>
              <a:lnSpc>
                <a:spcPct val="150000"/>
              </a:lnSpc>
            </a:pPr>
            <a:endParaRPr lang="en-GB" sz="800" b="1" dirty="0">
              <a:latin typeface="Josefin Sans" pitchFamily="2" charset="0"/>
            </a:endParaRPr>
          </a:p>
          <a:p>
            <a:pPr>
              <a:lnSpc>
                <a:spcPct val="150000"/>
              </a:lnSpc>
            </a:pPr>
            <a:r>
              <a:rPr lang="en-GB" sz="1050" b="1" dirty="0">
                <a:solidFill>
                  <a:srgbClr val="FFC652"/>
                </a:solidFill>
                <a:latin typeface="Josefin Sans" pitchFamily="2" charset="0"/>
              </a:rPr>
              <a:t>SUPPORTING ADULT LEARNING</a:t>
            </a:r>
            <a:endParaRPr lang="en-IE" sz="1050" dirty="0">
              <a:solidFill>
                <a:srgbClr val="FFC652"/>
              </a:solidFill>
              <a:latin typeface="Josefin Sans" pitchFamily="2" charset="0"/>
            </a:endParaRPr>
          </a:p>
          <a:p>
            <a:pPr>
              <a:lnSpc>
                <a:spcPct val="150000"/>
              </a:lnSpc>
            </a:pPr>
            <a:r>
              <a:rPr lang="en-GB" sz="1050" dirty="0">
                <a:latin typeface="Josefin Sans" pitchFamily="2" charset="0"/>
              </a:rPr>
              <a:t>Information and sign-posting to various courses/classes available.</a:t>
            </a:r>
            <a:endParaRPr lang="en-IE" sz="1050" dirty="0">
              <a:latin typeface="Josefin Sans" pitchFamily="2" charset="0"/>
            </a:endParaRPr>
          </a:p>
          <a:p>
            <a:pPr>
              <a:lnSpc>
                <a:spcPct val="150000"/>
              </a:lnSpc>
            </a:pPr>
            <a:endParaRPr lang="en-GB" sz="800" b="1" dirty="0">
              <a:latin typeface="Josefin Sans" pitchFamily="2" charset="0"/>
            </a:endParaRPr>
          </a:p>
          <a:p>
            <a:pPr>
              <a:lnSpc>
                <a:spcPct val="150000"/>
              </a:lnSpc>
            </a:pPr>
            <a:r>
              <a:rPr lang="en-GB" sz="1050" b="1" dirty="0">
                <a:solidFill>
                  <a:srgbClr val="FFC652"/>
                </a:solidFill>
                <a:latin typeface="Josefin Sans" pitchFamily="2" charset="0"/>
              </a:rPr>
              <a:t>HOW IS THE ORGANISATION FUNDED?</a:t>
            </a:r>
            <a:endParaRPr lang="en-IE" sz="1050" dirty="0">
              <a:solidFill>
                <a:srgbClr val="FFC652"/>
              </a:solidFill>
              <a:latin typeface="Josefin Sans" pitchFamily="2" charset="0"/>
            </a:endParaRPr>
          </a:p>
          <a:p>
            <a:pPr>
              <a:lnSpc>
                <a:spcPct val="150000"/>
              </a:lnSpc>
            </a:pPr>
            <a:r>
              <a:rPr lang="en-GB" sz="1050" dirty="0">
                <a:latin typeface="Josefin Sans" pitchFamily="2" charset="0"/>
              </a:rPr>
              <a:t>Belfast Health &amp; Social Care Trust</a:t>
            </a:r>
            <a:r>
              <a:rPr lang="en-IE" sz="1050" dirty="0">
                <a:latin typeface="Josefin Sans" pitchFamily="2" charset="0"/>
              </a:rPr>
              <a:t> &amp; </a:t>
            </a:r>
            <a:r>
              <a:rPr lang="en-GB" sz="1050" dirty="0">
                <a:latin typeface="Josefin Sans" pitchFamily="2" charset="0"/>
              </a:rPr>
              <a:t>Dormant Accounts Fund National Lottery Community Fund, Public Health Agency NI-CLEAR &amp; Community Foundation Northern Ireland</a:t>
            </a:r>
            <a:endParaRPr lang="en-IE" sz="1050" dirty="0">
              <a:latin typeface="Josefin Sans" pitchFamily="2" charset="0"/>
            </a:endParaRPr>
          </a:p>
          <a:p>
            <a:pPr>
              <a:lnSpc>
                <a:spcPct val="150000"/>
              </a:lnSpc>
            </a:pPr>
            <a:endParaRPr lang="en-IE" sz="800" dirty="0">
              <a:latin typeface="Josefin Sans" pitchFamily="2" charset="0"/>
            </a:endParaRPr>
          </a:p>
          <a:p>
            <a:pPr>
              <a:lnSpc>
                <a:spcPct val="150000"/>
              </a:lnSpc>
            </a:pPr>
            <a:r>
              <a:rPr lang="en-US" sz="1050" b="1" dirty="0">
                <a:solidFill>
                  <a:srgbClr val="FFC652"/>
                </a:solidFill>
                <a:latin typeface="Josefin Sans" pitchFamily="2" charset="0"/>
              </a:rPr>
              <a:t>HOW DOES THE REFERRAL PROCESS WORK?</a:t>
            </a:r>
            <a:endParaRPr lang="en-IE" sz="1050" dirty="0">
              <a:solidFill>
                <a:srgbClr val="FFC652"/>
              </a:solidFill>
              <a:latin typeface="Josefin Sans" pitchFamily="2" charset="0"/>
            </a:endParaRPr>
          </a:p>
          <a:p>
            <a:pPr>
              <a:lnSpc>
                <a:spcPct val="150000"/>
              </a:lnSpc>
            </a:pPr>
            <a:r>
              <a:rPr lang="en-GB" sz="1050" dirty="0">
                <a:latin typeface="Josefin Sans" pitchFamily="2" charset="0"/>
              </a:rPr>
              <a:t>Works closely with Belfast Trust, Home from Hospital service and volunteer support.</a:t>
            </a:r>
            <a:endParaRPr lang="en-IE" sz="1050" dirty="0">
              <a:latin typeface="Josefin Sans" pitchFamily="2" charset="0"/>
            </a:endParaRPr>
          </a:p>
          <a:p>
            <a:pPr>
              <a:lnSpc>
                <a:spcPct val="150000"/>
              </a:lnSpc>
            </a:pPr>
            <a:endParaRPr lang="en-IE" sz="800" dirty="0">
              <a:latin typeface="Josefin Sans" pitchFamily="2" charset="0"/>
            </a:endParaRPr>
          </a:p>
          <a:p>
            <a:pPr>
              <a:lnSpc>
                <a:spcPct val="150000"/>
              </a:lnSpc>
            </a:pPr>
            <a:r>
              <a:rPr lang="en-US" sz="1050" b="1" dirty="0">
                <a:solidFill>
                  <a:srgbClr val="FFC652"/>
                </a:solidFill>
                <a:latin typeface="Josefin Sans" pitchFamily="2" charset="0"/>
              </a:rPr>
              <a:t>OPPORTUNITIES FOR REPLICATION</a:t>
            </a:r>
            <a:endParaRPr lang="en-IE" sz="1050" dirty="0">
              <a:solidFill>
                <a:srgbClr val="FFC652"/>
              </a:solidFill>
              <a:latin typeface="Josefin Sans" pitchFamily="2" charset="0"/>
            </a:endParaRPr>
          </a:p>
          <a:p>
            <a:pPr>
              <a:lnSpc>
                <a:spcPct val="150000"/>
              </a:lnSpc>
            </a:pPr>
            <a:r>
              <a:rPr lang="en-GB" sz="1050" dirty="0">
                <a:latin typeface="Josefin Sans" pitchFamily="2" charset="0"/>
              </a:rPr>
              <a:t>There are many countries already delivering services to enhance the lives of adults and older people and to help maintain their independence and self-determination.</a:t>
            </a:r>
            <a:endParaRPr lang="en-IE" sz="1050" dirty="0">
              <a:latin typeface="Josefin Sans" pitchFamily="2" charset="0"/>
            </a:endParaRPr>
          </a:p>
          <a:p>
            <a:pPr>
              <a:lnSpc>
                <a:spcPct val="150000"/>
              </a:lnSpc>
            </a:pPr>
            <a:endParaRPr lang="en-GB" sz="800" b="1" dirty="0">
              <a:latin typeface="Josefin Sans" pitchFamily="2" charset="0"/>
            </a:endParaRPr>
          </a:p>
          <a:p>
            <a:pPr>
              <a:lnSpc>
                <a:spcPct val="150000"/>
              </a:lnSpc>
            </a:pPr>
            <a:r>
              <a:rPr lang="en-GB" sz="1050" b="1" dirty="0">
                <a:solidFill>
                  <a:srgbClr val="FFC652"/>
                </a:solidFill>
                <a:latin typeface="Josefin Sans" pitchFamily="2" charset="0"/>
              </a:rPr>
              <a:t>MYTHS &amp; FALSE BELIEFS</a:t>
            </a:r>
            <a:endParaRPr lang="en-IE" sz="1050" dirty="0">
              <a:solidFill>
                <a:srgbClr val="FFC652"/>
              </a:solidFill>
              <a:latin typeface="Josefin Sans" pitchFamily="2" charset="0"/>
            </a:endParaRPr>
          </a:p>
          <a:p>
            <a:pPr>
              <a:lnSpc>
                <a:spcPct val="150000"/>
              </a:lnSpc>
            </a:pPr>
            <a:r>
              <a:rPr lang="en-GB" sz="1050" i="1" dirty="0">
                <a:latin typeface="Josefin Sans" pitchFamily="2" charset="0"/>
              </a:rPr>
              <a:t>“</a:t>
            </a:r>
            <a:r>
              <a:rPr lang="en-GB" sz="1100" i="1" dirty="0">
                <a:latin typeface="Josefin Sans" pitchFamily="2" charset="0"/>
              </a:rPr>
              <a:t>There’s no point trying anything new at my age”</a:t>
            </a:r>
            <a:endParaRPr lang="en-IE" sz="1100" dirty="0">
              <a:latin typeface="Josefin Sans" pitchFamily="2" charset="0"/>
            </a:endParaRPr>
          </a:p>
          <a:p>
            <a:pPr>
              <a:lnSpc>
                <a:spcPct val="150000"/>
              </a:lnSpc>
            </a:pPr>
            <a:r>
              <a:rPr lang="en-GB" sz="1100" i="1" dirty="0">
                <a:latin typeface="Josefin Sans" pitchFamily="2" charset="0"/>
              </a:rPr>
              <a:t>“They won’t accept me because of my medical condition”</a:t>
            </a:r>
            <a:endParaRPr lang="en-IE" sz="1100" dirty="0">
              <a:latin typeface="Josefin Sans" pitchFamily="2" charset="0"/>
            </a:endParaRPr>
          </a:p>
          <a:p>
            <a:pPr fontAlgn="base">
              <a:lnSpc>
                <a:spcPct val="150000"/>
              </a:lnSpc>
            </a:pPr>
            <a:r>
              <a:rPr lang="en-GB" sz="1050" dirty="0">
                <a:latin typeface="Josefin Sans" pitchFamily="2" charset="0"/>
              </a:rPr>
              <a:t>Both untrue: CLARE’s ethos is focused on ‘what a person can do and not on what they can’t’.</a:t>
            </a:r>
            <a:endParaRPr lang="en-IE" sz="1050" dirty="0">
              <a:latin typeface="Josefin Sans" pitchFamily="2" charset="0"/>
            </a:endParaRPr>
          </a:p>
          <a:p>
            <a:pPr>
              <a:lnSpc>
                <a:spcPct val="150000"/>
              </a:lnSpc>
            </a:pPr>
            <a:r>
              <a:rPr lang="en-GB" sz="1050" b="1" i="1" dirty="0">
                <a:latin typeface="Josefin Sans" pitchFamily="2" charset="0"/>
              </a:rPr>
              <a:t> </a:t>
            </a:r>
            <a:endParaRPr lang="en-IE" sz="105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85</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282444" y="323392"/>
            <a:ext cx="1224898" cy="746140"/>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9" name="Picture Placeholder 8" descr="Creative Local Action, Responses &amp;amp; Engagement (CLARE) North Belfast |  Creating Caring Communities in North Belfast"/>
          <p:cNvPicPr>
            <a:picLocks noGrp="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bwMode="auto">
          <a:xfrm>
            <a:off x="8507342" y="349625"/>
            <a:ext cx="2973634" cy="654154"/>
          </a:xfrm>
          <a:prstGeom prst="rect">
            <a:avLst/>
          </a:prstGeom>
          <a:noFill/>
          <a:ln>
            <a:noFill/>
          </a:ln>
        </p:spPr>
      </p:pic>
      <p:pic>
        <p:nvPicPr>
          <p:cNvPr id="10" name="Picture 9" descr="Creative Local Action, Responses &amp;amp; Engagement (CLARE) North Belfast |  Creating Caring Communities in North Belfast"/>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70221" y="5646021"/>
            <a:ext cx="1719457" cy="518533"/>
          </a:xfrm>
          <a:prstGeom prst="rect">
            <a:avLst/>
          </a:prstGeom>
          <a:noFill/>
          <a:ln>
            <a:noFill/>
          </a:ln>
        </p:spPr>
      </p:pic>
      <p:sp>
        <p:nvSpPr>
          <p:cNvPr id="11" name="Ribbon: Curved and Tilted Up 10">
            <a:extLst>
              <a:ext uri="{FF2B5EF4-FFF2-40B4-BE49-F238E27FC236}">
                <a16:creationId xmlns:a16="http://schemas.microsoft.com/office/drawing/2014/main" id="{6B5EE950-44DF-451D-0E48-52172843F9DF}"/>
              </a:ext>
            </a:extLst>
          </p:cNvPr>
          <p:cNvSpPr/>
          <p:nvPr/>
        </p:nvSpPr>
        <p:spPr>
          <a:xfrm>
            <a:off x="272696" y="510988"/>
            <a:ext cx="3599491" cy="774655"/>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8A2B4A44-E594-CB37-788E-01733DABB619}"/>
              </a:ext>
            </a:extLst>
          </p:cNvPr>
          <p:cNvSpPr txBox="1"/>
          <p:nvPr/>
        </p:nvSpPr>
        <p:spPr>
          <a:xfrm>
            <a:off x="1304365" y="510989"/>
            <a:ext cx="1535817" cy="584775"/>
          </a:xfrm>
          <a:prstGeom prst="rect">
            <a:avLst/>
          </a:prstGeom>
          <a:noFill/>
        </p:spPr>
        <p:txBody>
          <a:bodyPr wrap="square" rtlCol="0">
            <a:spAutoFit/>
          </a:bodyPr>
          <a:lstStyle/>
          <a:p>
            <a:pPr algn="ctr"/>
            <a:r>
              <a:rPr lang="en-GB" sz="1600" b="1" dirty="0">
                <a:solidFill>
                  <a:schemeClr val="bg1"/>
                </a:solidFill>
                <a:latin typeface="Amatic SC" panose="00000500000000000000" pitchFamily="2" charset="-79"/>
                <a:cs typeface="Amatic SC" panose="00000500000000000000" pitchFamily="2" charset="-79"/>
              </a:rPr>
              <a:t>Social prescribing exemplar</a:t>
            </a:r>
          </a:p>
        </p:txBody>
      </p:sp>
    </p:spTree>
    <p:extLst>
      <p:ext uri="{BB962C8B-B14F-4D97-AF65-F5344CB8AC3E}">
        <p14:creationId xmlns:p14="http://schemas.microsoft.com/office/powerpoint/2010/main" val="10458113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a:xfrm>
            <a:off x="711024" y="836531"/>
            <a:ext cx="9626028" cy="451418"/>
          </a:xfrm>
        </p:spPr>
        <p:txBody>
          <a:bodyPr/>
          <a:lstStyle/>
          <a:p>
            <a:r>
              <a:rPr lang="en-GB" dirty="0"/>
              <a:t>					</a:t>
            </a:r>
            <a:r>
              <a:rPr lang="en-GB" sz="2400" dirty="0">
                <a:solidFill>
                  <a:srgbClr val="002060"/>
                </a:solidFill>
              </a:rPr>
              <a:t>Fundación TAS</a:t>
            </a:r>
            <a:r>
              <a:rPr lang="en-IE" sz="2400" dirty="0">
                <a:solidFill>
                  <a:srgbClr val="002060"/>
                </a:solidFill>
              </a:rPr>
              <a:t> </a:t>
            </a:r>
            <a:endParaRPr lang="en-US" sz="2400" dirty="0">
              <a:solidFill>
                <a:srgbClr val="002060"/>
              </a:solidFill>
            </a:endParaRP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484909" y="1225718"/>
            <a:ext cx="11277600" cy="5347020"/>
          </a:xfrm>
        </p:spPr>
        <p:txBody>
          <a:bodyPr/>
          <a:lstStyle/>
          <a:p>
            <a:pPr>
              <a:lnSpc>
                <a:spcPct val="150000"/>
              </a:lnSpc>
            </a:pPr>
            <a:r>
              <a:rPr lang="en-GB" sz="1050" b="1" dirty="0">
                <a:solidFill>
                  <a:srgbClr val="FFC652"/>
                </a:solidFill>
                <a:latin typeface="Josefin Sans" pitchFamily="2" charset="0"/>
              </a:rPr>
              <a:t>ABOUT </a:t>
            </a:r>
            <a:endParaRPr lang="en-IE" sz="1050" dirty="0">
              <a:solidFill>
                <a:srgbClr val="FFC652"/>
              </a:solidFill>
              <a:latin typeface="Josefin Sans" pitchFamily="2" charset="0"/>
            </a:endParaRPr>
          </a:p>
          <a:p>
            <a:pPr>
              <a:lnSpc>
                <a:spcPct val="150000"/>
              </a:lnSpc>
            </a:pPr>
            <a:r>
              <a:rPr lang="en-GB" sz="1050" i="1" dirty="0">
                <a:latin typeface="Josefin Sans" pitchFamily="2" charset="0"/>
              </a:rPr>
              <a:t>Fundación TAS</a:t>
            </a:r>
            <a:r>
              <a:rPr lang="en-GB" sz="1050" dirty="0">
                <a:latin typeface="Josefin Sans" pitchFamily="2" charset="0"/>
              </a:rPr>
              <a:t> (the TAS foundation) is based in </a:t>
            </a:r>
            <a:r>
              <a:rPr lang="en-GB" sz="1050" dirty="0" err="1">
                <a:latin typeface="Josefin Sans" pitchFamily="2" charset="0"/>
              </a:rPr>
              <a:t>Brenes</a:t>
            </a:r>
            <a:r>
              <a:rPr lang="en-GB" sz="1050" dirty="0">
                <a:latin typeface="Josefin Sans" pitchFamily="2" charset="0"/>
              </a:rPr>
              <a:t> (Seville) in Spain. They provide support for people with disabilities and older adults, to participate in the workforce in a way which accommodates their disabilities and works for them.  Through its Labour Insertion service, these people are individually guided in their social and work adaptation and transition to a job in a normalized company or in the Foundation's Special Employment Centre (SEC).</a:t>
            </a:r>
            <a:r>
              <a:rPr lang="en-IE" sz="1050" dirty="0">
                <a:latin typeface="Josefin Sans" pitchFamily="2" charset="0"/>
              </a:rPr>
              <a:t>  </a:t>
            </a:r>
            <a:r>
              <a:rPr lang="en-GB" sz="1050" dirty="0">
                <a:latin typeface="Josefin Sans" pitchFamily="2" charset="0"/>
              </a:rPr>
              <a:t>In this SEC, the participants make a “controlled immersion” in a real work environment, where the objective is that they carry out productive and remunerated work, obviously, according to their personal characteristics.             </a:t>
            </a:r>
          </a:p>
          <a:p>
            <a:pPr>
              <a:lnSpc>
                <a:spcPct val="150000"/>
              </a:lnSpc>
            </a:pPr>
            <a:r>
              <a:rPr lang="en-GB" sz="1050" dirty="0">
                <a:latin typeface="Josefin Sans" pitchFamily="2" charset="0"/>
              </a:rPr>
              <a:t>For more information go to </a:t>
            </a:r>
            <a:r>
              <a:rPr lang="en-GB" sz="105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https://www.fundaciontas.org</a:t>
            </a:r>
            <a:endParaRPr lang="en-IE" sz="1050" dirty="0">
              <a:solidFill>
                <a:schemeClr val="tx1"/>
              </a:solidFill>
              <a:latin typeface="Josefin Sans" pitchFamily="2" charset="0"/>
            </a:endParaRPr>
          </a:p>
          <a:p>
            <a:pPr algn="l">
              <a:lnSpc>
                <a:spcPct val="150000"/>
              </a:lnSpc>
            </a:pPr>
            <a:endParaRPr lang="en-GB" sz="1050" b="1" dirty="0">
              <a:latin typeface="Josefin Sans" pitchFamily="2" charset="0"/>
            </a:endParaRPr>
          </a:p>
          <a:p>
            <a:pPr algn="l">
              <a:lnSpc>
                <a:spcPct val="150000"/>
              </a:lnSpc>
            </a:pPr>
            <a:r>
              <a:rPr lang="en-GB" sz="1050" b="1" dirty="0">
                <a:solidFill>
                  <a:srgbClr val="FFC652"/>
                </a:solidFill>
                <a:latin typeface="Josefin Sans" pitchFamily="2" charset="0"/>
              </a:rPr>
              <a:t>SUPPORTING SOCIAL INCLUSION AND CONNECTION</a:t>
            </a:r>
            <a:endParaRPr lang="en-IE" sz="1050" dirty="0">
              <a:solidFill>
                <a:srgbClr val="FFC652"/>
              </a:solidFill>
              <a:latin typeface="Josefin Sans" pitchFamily="2" charset="0"/>
            </a:endParaRPr>
          </a:p>
          <a:p>
            <a:pPr>
              <a:lnSpc>
                <a:spcPct val="150000"/>
              </a:lnSpc>
            </a:pPr>
            <a:r>
              <a:rPr lang="en-GB" sz="1050" i="1" dirty="0">
                <a:latin typeface="Josefin Sans" pitchFamily="2" charset="0"/>
              </a:rPr>
              <a:t>Fundación TAS</a:t>
            </a:r>
            <a:r>
              <a:rPr lang="en-GB" sz="1050" dirty="0">
                <a:latin typeface="Josefin Sans" pitchFamily="2" charset="0"/>
              </a:rPr>
              <a:t> programs promote participation in group activities and, therefore, interaction and the creation of interpersonal bonds. For older adults and those with disabilities, sharing time with other people in occupational workshops helps towards new life goals and create new relationships.</a:t>
            </a:r>
            <a:r>
              <a:rPr lang="en-IE" sz="1050" dirty="0">
                <a:latin typeface="Josefin Sans" pitchFamily="2" charset="0"/>
              </a:rPr>
              <a:t>  </a:t>
            </a:r>
            <a:r>
              <a:rPr lang="en-GB" sz="1050" dirty="0">
                <a:latin typeface="Josefin Sans" pitchFamily="2" charset="0"/>
              </a:rPr>
              <a:t>Adults of working age who, due to accident, illness, etc., have been removed from their working life, can be socially isolated and may lose confidence to reintegrate into their social life and in the job market by themselves. </a:t>
            </a:r>
            <a:r>
              <a:rPr lang="en-GB" sz="1050" i="1" dirty="0">
                <a:latin typeface="Josefin Sans" pitchFamily="2" charset="0"/>
              </a:rPr>
              <a:t>Fundación TAS</a:t>
            </a:r>
            <a:r>
              <a:rPr lang="en-GB" sz="1050" dirty="0">
                <a:latin typeface="Josefin Sans" pitchFamily="2" charset="0"/>
              </a:rPr>
              <a:t> supports these people to access a supportive and social work environment. </a:t>
            </a:r>
            <a:endParaRPr lang="en-IE" sz="1050" dirty="0">
              <a:latin typeface="Josefin Sans" pitchFamily="2" charset="0"/>
            </a:endParaRPr>
          </a:p>
          <a:p>
            <a:pPr>
              <a:lnSpc>
                <a:spcPct val="150000"/>
              </a:lnSpc>
            </a:pPr>
            <a:r>
              <a:rPr lang="en-US" sz="1050" b="1" dirty="0">
                <a:latin typeface="Josefin Sans" pitchFamily="2" charset="0"/>
              </a:rPr>
              <a:t> </a:t>
            </a:r>
            <a:endParaRPr lang="en-IE" sz="1050" b="1" dirty="0">
              <a:latin typeface="Josefin Sans" pitchFamily="2" charset="0"/>
            </a:endParaRPr>
          </a:p>
          <a:p>
            <a:pPr>
              <a:lnSpc>
                <a:spcPct val="150000"/>
              </a:lnSpc>
            </a:pPr>
            <a:endParaRPr lang="en-US" sz="1050" b="1" dirty="0">
              <a:latin typeface="Josefin Sans" pitchFamily="2" charset="0"/>
            </a:endParaRPr>
          </a:p>
          <a:p>
            <a:pPr>
              <a:lnSpc>
                <a:spcPct val="150000"/>
              </a:lnSpc>
            </a:pPr>
            <a:endParaRPr lang="en-US" sz="1050" b="1" dirty="0">
              <a:latin typeface="Josefin Sans" pitchFamily="2" charset="0"/>
            </a:endParaRPr>
          </a:p>
          <a:p>
            <a:pPr>
              <a:lnSpc>
                <a:spcPct val="150000"/>
              </a:lnSpc>
            </a:pPr>
            <a:r>
              <a:rPr lang="en-US" sz="1050" b="1" dirty="0">
                <a:solidFill>
                  <a:srgbClr val="FFC652"/>
                </a:solidFill>
                <a:latin typeface="Josefin Sans" pitchFamily="2" charset="0"/>
              </a:rPr>
              <a:t>SUPPORTING GETTING ACTIVE TO KEEP WELL</a:t>
            </a:r>
            <a:endParaRPr lang="en-IE" sz="1050" b="1" dirty="0">
              <a:solidFill>
                <a:srgbClr val="FFC652"/>
              </a:solidFill>
              <a:latin typeface="Josefin Sans" pitchFamily="2" charset="0"/>
            </a:endParaRPr>
          </a:p>
          <a:p>
            <a:pPr>
              <a:lnSpc>
                <a:spcPct val="150000"/>
              </a:lnSpc>
            </a:pPr>
            <a:r>
              <a:rPr lang="en-GB" sz="1050" i="1" dirty="0">
                <a:latin typeface="Josefin Sans" pitchFamily="2" charset="0"/>
              </a:rPr>
              <a:t>Fundación TAS</a:t>
            </a:r>
            <a:r>
              <a:rPr lang="en-GB" sz="1050" dirty="0">
                <a:latin typeface="Josefin Sans" pitchFamily="2" charset="0"/>
              </a:rPr>
              <a:t> programs helps with social isolation which can lead to neglect of diet and physical condition, and develop mental health problems such as depression. Programs involve physical exercise also linked to complementary activities organized by the Foundation, through a Leisure and Personal Autonomy Program.</a:t>
            </a:r>
            <a:endParaRPr lang="en-IE" sz="1050" dirty="0">
              <a:latin typeface="Josefin Sans" pitchFamily="2" charset="0"/>
            </a:endParaRPr>
          </a:p>
          <a:p>
            <a:pPr>
              <a:lnSpc>
                <a:spcPct val="150000"/>
              </a:lnSpc>
            </a:pPr>
            <a:r>
              <a:rPr lang="en-US" sz="1050" b="1" i="1" dirty="0">
                <a:latin typeface="Josefin Sans" pitchFamily="2" charset="0"/>
              </a:rPr>
              <a:t> </a:t>
            </a:r>
            <a:endParaRPr lang="en-IE" sz="1050" dirty="0">
              <a:latin typeface="Josefin Sans" pitchFamily="2" charset="0"/>
            </a:endParaRPr>
          </a:p>
          <a:p>
            <a:pPr>
              <a:lnSpc>
                <a:spcPct val="150000"/>
              </a:lnSpc>
            </a:pPr>
            <a:r>
              <a:rPr lang="en-US" sz="1050" b="1" dirty="0">
                <a:solidFill>
                  <a:srgbClr val="FFC652"/>
                </a:solidFill>
                <a:latin typeface="Josefin Sans" pitchFamily="2" charset="0"/>
              </a:rPr>
              <a:t>SUPPORTING ADULT LEARNING</a:t>
            </a:r>
            <a:endParaRPr lang="en-IE" sz="1050" b="1" dirty="0">
              <a:solidFill>
                <a:srgbClr val="FFC652"/>
              </a:solidFill>
              <a:latin typeface="Josefin Sans" pitchFamily="2" charset="0"/>
            </a:endParaRPr>
          </a:p>
          <a:p>
            <a:pPr>
              <a:lnSpc>
                <a:spcPct val="150000"/>
              </a:lnSpc>
            </a:pPr>
            <a:r>
              <a:rPr lang="en-GB" sz="1050" dirty="0">
                <a:latin typeface="Josefin Sans" pitchFamily="2" charset="0"/>
              </a:rPr>
              <a:t>Adult Learning is a fundamental part of the work carried out from this integrated set of resources for employment. </a:t>
            </a:r>
            <a:r>
              <a:rPr lang="en-GB" sz="1050" i="1" dirty="0">
                <a:latin typeface="Josefin Sans" pitchFamily="2" charset="0"/>
              </a:rPr>
              <a:t>Fundación TAS</a:t>
            </a:r>
            <a:r>
              <a:rPr lang="en-GB" sz="1050" dirty="0">
                <a:latin typeface="Josefin Sans" pitchFamily="2" charset="0"/>
              </a:rPr>
              <a:t> conducts Occupational Workshop from a pre-employment perspective and in the SEC with a direct focus on the labour market.</a:t>
            </a:r>
            <a:endParaRPr lang="en-IE" sz="1050" dirty="0">
              <a:latin typeface="Josefin Sans" pitchFamily="2" charset="0"/>
            </a:endParaRPr>
          </a:p>
          <a:p>
            <a:pPr>
              <a:lnSpc>
                <a:spcPct val="150000"/>
              </a:lnSpc>
            </a:pPr>
            <a:r>
              <a:rPr lang="en-US" sz="1050" b="1" i="1" dirty="0">
                <a:latin typeface="Josefin Sans" pitchFamily="2" charset="0"/>
              </a:rPr>
              <a:t> </a:t>
            </a:r>
            <a:endParaRPr lang="en-IE" sz="1050" dirty="0">
              <a:latin typeface="Josefin Sans" pitchFamily="2" charset="0"/>
            </a:endParaRPr>
          </a:p>
          <a:p>
            <a:pPr>
              <a:lnSpc>
                <a:spcPct val="150000"/>
              </a:lnSpc>
            </a:pPr>
            <a:r>
              <a:rPr lang="en-GB" sz="1050" b="1" dirty="0">
                <a:solidFill>
                  <a:srgbClr val="FFC652"/>
                </a:solidFill>
                <a:latin typeface="Josefin Sans" pitchFamily="2" charset="0"/>
              </a:rPr>
              <a:t>HOW IS THE ORGANISATION FUNDED?</a:t>
            </a:r>
            <a:endParaRPr lang="en-IE" sz="1050" dirty="0">
              <a:solidFill>
                <a:srgbClr val="FFC652"/>
              </a:solidFill>
              <a:latin typeface="Josefin Sans" pitchFamily="2" charset="0"/>
            </a:endParaRPr>
          </a:p>
          <a:p>
            <a:pPr>
              <a:lnSpc>
                <a:spcPct val="150000"/>
              </a:lnSpc>
            </a:pPr>
            <a:r>
              <a:rPr lang="en-GB" sz="1050" dirty="0">
                <a:latin typeface="Josefin Sans" pitchFamily="2" charset="0"/>
              </a:rPr>
              <a:t>Through contributions from public entities, patronage, beneficiaries, banks, micro donors (individuals and companies), brotherhoods and so on. Approximately 67% is public financing and 33% is private.</a:t>
            </a:r>
            <a:endParaRPr lang="en-IE" sz="1050" dirty="0">
              <a:latin typeface="Josefin Sans" pitchFamily="2" charset="0"/>
            </a:endParaRPr>
          </a:p>
          <a:p>
            <a:pPr>
              <a:lnSpc>
                <a:spcPct val="150000"/>
              </a:lnSpc>
            </a:pPr>
            <a:r>
              <a:rPr lang="en-GB" sz="1050" b="1" i="1" dirty="0">
                <a:latin typeface="Josefin Sans" pitchFamily="2" charset="0"/>
              </a:rPr>
              <a:t> </a:t>
            </a:r>
            <a:endParaRPr lang="en-IE" sz="1050" dirty="0">
              <a:latin typeface="Josefin Sans" pitchFamily="2" charset="0"/>
            </a:endParaRPr>
          </a:p>
          <a:p>
            <a:pPr>
              <a:lnSpc>
                <a:spcPct val="150000"/>
              </a:lnSpc>
            </a:pPr>
            <a:r>
              <a:rPr lang="en-US" sz="1050" b="1" dirty="0">
                <a:solidFill>
                  <a:srgbClr val="FFC652"/>
                </a:solidFill>
                <a:latin typeface="Josefin Sans" pitchFamily="2" charset="0"/>
              </a:rPr>
              <a:t>HOW DOES THE REFERRAL PROCESS WORK?</a:t>
            </a:r>
            <a:endParaRPr lang="en-IE" sz="1050" b="1" dirty="0">
              <a:solidFill>
                <a:srgbClr val="FFC652"/>
              </a:solidFill>
              <a:latin typeface="Josefin Sans" pitchFamily="2" charset="0"/>
            </a:endParaRPr>
          </a:p>
          <a:p>
            <a:pPr>
              <a:lnSpc>
                <a:spcPct val="150000"/>
              </a:lnSpc>
            </a:pPr>
            <a:r>
              <a:rPr lang="en-GB" sz="1050" dirty="0">
                <a:latin typeface="Josefin Sans" pitchFamily="2" charset="0"/>
              </a:rPr>
              <a:t>Foundation's technical staff (psychologists, therapists, etc.) refer those who potentially fit the employment criteria, coordinating its labour with different employment services.</a:t>
            </a:r>
            <a:endParaRPr lang="en-IE" sz="1050" dirty="0">
              <a:latin typeface="Josefin Sans" pitchFamily="2" charset="0"/>
            </a:endParaRPr>
          </a:p>
          <a:p>
            <a:endParaRPr lang="en-US"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86</a:t>
            </a:fld>
            <a:endParaRPr lang="en-US" dirty="0"/>
          </a:p>
        </p:txBody>
      </p:sp>
      <p:pic>
        <p:nvPicPr>
          <p:cNvPr id="35" name="Picture Placeholder 34">
            <a:extLst>
              <a:ext uri="{FF2B5EF4-FFF2-40B4-BE49-F238E27FC236}">
                <a16:creationId xmlns:a16="http://schemas.microsoft.com/office/drawing/2014/main" id="{27930CC4-72C6-B54B-AB80-A74DC197F21C}"/>
              </a:ext>
            </a:extLst>
          </p:cNvPr>
          <p:cNvPicPr>
            <a:picLocks noGrp="1" noChangeAspect="1"/>
          </p:cNvPicPr>
          <p:nvPr>
            <p:ph type="pic" sz="quarter" idx="34"/>
          </p:nvPr>
        </p:nvPicPr>
        <p:blipFill>
          <a:blip r:embed="rId4" cstate="screen">
            <a:extLst>
              <a:ext uri="{28A0092B-C50C-407E-A947-70E740481C1C}">
                <a14:useLocalDpi xmlns:a14="http://schemas.microsoft.com/office/drawing/2010/main"/>
              </a:ext>
            </a:extLst>
          </a:blip>
          <a:srcRect/>
          <a:stretch>
            <a:fillRect/>
          </a:stretch>
        </p:blipFill>
        <p:spPr>
          <a:xfrm>
            <a:off x="8592508" y="280027"/>
            <a:ext cx="3267941" cy="945691"/>
          </a:xfrm>
        </p:spPr>
      </p:pic>
      <p:grpSp>
        <p:nvGrpSpPr>
          <p:cNvPr id="39" name="Group 38">
            <a:extLst>
              <a:ext uri="{FF2B5EF4-FFF2-40B4-BE49-F238E27FC236}">
                <a16:creationId xmlns:a16="http://schemas.microsoft.com/office/drawing/2014/main" id="{ECC856D5-013B-F94C-B1EC-A52847F2D36A}"/>
              </a:ext>
            </a:extLst>
          </p:cNvPr>
          <p:cNvGrpSpPr/>
          <p:nvPr/>
        </p:nvGrpSpPr>
        <p:grpSpPr>
          <a:xfrm>
            <a:off x="7810804" y="669214"/>
            <a:ext cx="781704" cy="671843"/>
            <a:chOff x="3876152" y="3269513"/>
            <a:chExt cx="1053132" cy="832733"/>
          </a:xfrm>
        </p:grpSpPr>
        <p:sp>
          <p:nvSpPr>
            <p:cNvPr id="40" name="Freeform 39">
              <a:extLst>
                <a:ext uri="{FF2B5EF4-FFF2-40B4-BE49-F238E27FC236}">
                  <a16:creationId xmlns:a16="http://schemas.microsoft.com/office/drawing/2014/main" id="{74D18F86-6ADE-074E-A51F-2561FDA8434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41" name="Rectangle 40">
              <a:extLst>
                <a:ext uri="{FF2B5EF4-FFF2-40B4-BE49-F238E27FC236}">
                  <a16:creationId xmlns:a16="http://schemas.microsoft.com/office/drawing/2014/main" id="{87F11609-DA4B-EA4F-AA12-7FCDD6A9AD32}"/>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45" name="Imagen 1">
            <a:extLst>
              <a:ext uri="{FF2B5EF4-FFF2-40B4-BE49-F238E27FC236}">
                <a16:creationId xmlns:a16="http://schemas.microsoft.com/office/drawing/2014/main" id="{59A366BB-15CF-054F-8130-060315FFECC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2000" b="31111"/>
          <a:stretch/>
        </p:blipFill>
        <p:spPr bwMode="auto">
          <a:xfrm>
            <a:off x="3956465" y="180756"/>
            <a:ext cx="1323907" cy="488458"/>
          </a:xfrm>
          <a:prstGeom prst="rect">
            <a:avLst/>
          </a:prstGeom>
          <a:ln>
            <a:noFill/>
          </a:ln>
          <a:extLst>
            <a:ext uri="{53640926-AAD7-44D8-BBD7-CCE9431645EC}">
              <a14:shadowObscured xmlns:a14="http://schemas.microsoft.com/office/drawing/2010/main"/>
            </a:ext>
          </a:extLst>
        </p:spPr>
      </p:pic>
      <p:sp>
        <p:nvSpPr>
          <p:cNvPr id="46" name="Text Placeholder 24">
            <a:extLst>
              <a:ext uri="{FF2B5EF4-FFF2-40B4-BE49-F238E27FC236}">
                <a16:creationId xmlns:a16="http://schemas.microsoft.com/office/drawing/2014/main" id="{73C480A3-38F2-8649-B3F5-C935B357EAD4}"/>
              </a:ext>
            </a:extLst>
          </p:cNvPr>
          <p:cNvSpPr txBox="1">
            <a:spLocks/>
          </p:cNvSpPr>
          <p:nvPr/>
        </p:nvSpPr>
        <p:spPr>
          <a:xfrm>
            <a:off x="2964874" y="6345845"/>
            <a:ext cx="8680280" cy="294359"/>
          </a:xfrm>
          <a:prstGeom prst="rect">
            <a:avLst/>
          </a:prstGeom>
        </p:spPr>
        <p:txBody>
          <a:bodyPr vert="horz" lIns="58652" tIns="29326" rIns="58652" bIns="29326" rtlCol="0">
            <a:noAutofit/>
          </a:bodyPr>
          <a:lstStyle>
            <a:lvl1pPr marL="0" indent="0" algn="l" defTabSz="2072941" rtl="0" eaLnBrk="1" latinLnBrk="0" hangingPunct="1">
              <a:lnSpc>
                <a:spcPct val="100000"/>
              </a:lnSpc>
              <a:spcBef>
                <a:spcPts val="0"/>
              </a:spcBef>
              <a:buFont typeface="Arial" panose="020B0604020202020204" pitchFamily="34" charset="0"/>
              <a:buNone/>
              <a:defRPr sz="2600" b="1" i="0" kern="1200">
                <a:solidFill>
                  <a:srgbClr val="00000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r"/>
            <a:r>
              <a:rPr lang="en-GB" sz="1800" dirty="0"/>
              <a:t>SOCIAL PRESCRIPTION FOR PEOPLE WITH DISABILITIES THROUGH COLLABORATIVE WORK</a:t>
            </a: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1CDB2FCF-E66B-D23F-6ABD-51F3FBD5AAC3}"/>
                  </a:ext>
                </a:extLst>
              </p:cNvPr>
              <p:cNvGraphicFramePr>
                <a:graphicFrameLocks noChangeAspect="1"/>
              </p:cNvGraphicFramePr>
              <p:nvPr/>
            </p:nvGraphicFramePr>
            <p:xfrm>
              <a:off x="-1573855" y="2890967"/>
              <a:ext cx="1212242" cy="1714500"/>
            </p:xfrm>
            <a:graphic>
              <a:graphicData uri="http://schemas.microsoft.com/office/powerpoint/2016/slidezoom">
                <pslz:sldZm>
                  <pslz:sldZmObj sldId="363" cId="729295042">
                    <pslz:zmPr id="{2F74AE24-F4CC-41B9-95EF-6B7867100F6D}" returnToParent="0" transitionDur="1000">
                      <p166:blipFill xmlns:p166="http://schemas.microsoft.com/office/powerpoint/2016/6/main">
                        <a:blip r:embed="rId6"/>
                        <a:stretch>
                          <a:fillRect/>
                        </a:stretch>
                      </p166:blipFill>
                      <p166:spPr xmlns:p166="http://schemas.microsoft.com/office/powerpoint/2016/6/main">
                        <a:xfrm>
                          <a:off x="0" y="0"/>
                          <a:ext cx="1212242" cy="1714500"/>
                        </a:xfrm>
                        <a:prstGeom prst="rect">
                          <a:avLst/>
                        </a:prstGeom>
                        <a:ln w="3175">
                          <a:solidFill>
                            <a:prstClr val="ltGray"/>
                          </a:solidFill>
                        </a:ln>
                      </p166:spPr>
                    </pslz:zmPr>
                  </pslz:sldZmObj>
                </pslz:sldZm>
              </a:graphicData>
            </a:graphic>
          </p:graphicFrame>
        </mc:Choice>
        <mc:Fallback xmlns="">
          <p:pic>
            <p:nvPicPr>
              <p:cNvPr id="3" name="Slide Zoom 2">
                <a:extLst>
                  <a:ext uri="{FF2B5EF4-FFF2-40B4-BE49-F238E27FC236}">
                    <a16:creationId xmlns:a16="http://schemas.microsoft.com/office/drawing/2014/main" id="{1CDB2FCF-E66B-D23F-6ABD-51F3FBD5AAC3}"/>
                  </a:ext>
                </a:extLst>
              </p:cNvPr>
              <p:cNvPicPr>
                <a:picLocks noGrp="1" noRot="1" noChangeAspect="1" noMove="1" noResize="1" noEditPoints="1" noAdjustHandles="1" noChangeArrowheads="1" noChangeShapeType="1"/>
              </p:cNvPicPr>
              <p:nvPr/>
            </p:nvPicPr>
            <p:blipFill>
              <a:blip r:embed="rId7"/>
              <a:stretch>
                <a:fillRect/>
              </a:stretch>
            </p:blipFill>
            <p:spPr>
              <a:xfrm>
                <a:off x="-1573855" y="2890967"/>
                <a:ext cx="1212242" cy="1714500"/>
              </a:xfrm>
              <a:prstGeom prst="rect">
                <a:avLst/>
              </a:prstGeom>
              <a:ln w="3175">
                <a:solidFill>
                  <a:prstClr val="ltGray"/>
                </a:solidFill>
              </a:ln>
            </p:spPr>
          </p:pic>
        </mc:Fallback>
      </mc:AlternateContent>
      <p:sp>
        <p:nvSpPr>
          <p:cNvPr id="12" name="Ribbon: Curved and Tilted Up 11">
            <a:extLst>
              <a:ext uri="{FF2B5EF4-FFF2-40B4-BE49-F238E27FC236}">
                <a16:creationId xmlns:a16="http://schemas.microsoft.com/office/drawing/2014/main" id="{9A8BC3F2-987D-57D4-A78E-0FB012E26E49}"/>
              </a:ext>
            </a:extLst>
          </p:cNvPr>
          <p:cNvSpPr/>
          <p:nvPr/>
        </p:nvSpPr>
        <p:spPr>
          <a:xfrm>
            <a:off x="356974" y="317439"/>
            <a:ext cx="3599491" cy="756658"/>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6EF1A14F-811E-99A8-CDD5-EC98EE650B44}"/>
              </a:ext>
            </a:extLst>
          </p:cNvPr>
          <p:cNvSpPr txBox="1"/>
          <p:nvPr/>
        </p:nvSpPr>
        <p:spPr>
          <a:xfrm>
            <a:off x="1283882" y="285262"/>
            <a:ext cx="1745673" cy="584775"/>
          </a:xfrm>
          <a:prstGeom prst="rect">
            <a:avLst/>
          </a:prstGeom>
          <a:noFill/>
        </p:spPr>
        <p:txBody>
          <a:bodyPr wrap="square" rtlCol="0">
            <a:spAutoFit/>
          </a:bodyPr>
          <a:lstStyle/>
          <a:p>
            <a:pPr algn="ctr"/>
            <a:r>
              <a:rPr lang="en-GB" sz="1600" b="1" dirty="0">
                <a:solidFill>
                  <a:schemeClr val="bg1"/>
                </a:solidFill>
                <a:latin typeface="Amatic SC" panose="00000500000000000000" pitchFamily="2" charset="-79"/>
                <a:cs typeface="Amatic SC" panose="00000500000000000000" pitchFamily="2" charset="-79"/>
              </a:rPr>
              <a:t>Social prescribing exemplar</a:t>
            </a:r>
          </a:p>
        </p:txBody>
      </p:sp>
    </p:spTree>
    <p:extLst>
      <p:ext uri="{BB962C8B-B14F-4D97-AF65-F5344CB8AC3E}">
        <p14:creationId xmlns:p14="http://schemas.microsoft.com/office/powerpoint/2010/main" val="1485058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4"/>
          <p:cNvPicPr>
            <a:picLocks noGrp="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bwMode="auto">
          <a:xfrm>
            <a:off x="8163016" y="267058"/>
            <a:ext cx="3495584" cy="828443"/>
          </a:xfrm>
          <a:prstGeom prst="rect">
            <a:avLst/>
          </a:prstGeom>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sz="2000" dirty="0"/>
              <a:t>                                                                           </a:t>
            </a:r>
            <a:r>
              <a:rPr lang="en-IE" sz="2000" dirty="0">
                <a:solidFill>
                  <a:srgbClr val="0070C0"/>
                </a:solidFill>
              </a:rPr>
              <a:t>Change </a:t>
            </a:r>
            <a:r>
              <a:rPr lang="en-IE" sz="2000" dirty="0">
                <a:solidFill>
                  <a:srgbClr val="00B0F0"/>
                </a:solidFill>
              </a:rPr>
              <a:t>of</a:t>
            </a:r>
            <a:r>
              <a:rPr lang="en-IE" sz="2000" dirty="0">
                <a:solidFill>
                  <a:srgbClr val="0070C0"/>
                </a:solidFill>
              </a:rPr>
              <a:t> View</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983501" y="1371831"/>
            <a:ext cx="10991660" cy="5394129"/>
          </a:xfrm>
        </p:spPr>
        <p:txBody>
          <a:bodyPr/>
          <a:lstStyle/>
          <a:p>
            <a:r>
              <a:rPr lang="en-GB" sz="1400" b="1" dirty="0">
                <a:solidFill>
                  <a:srgbClr val="FFC652"/>
                </a:solidFill>
                <a:latin typeface="Josefin Sans" pitchFamily="2" charset="0"/>
              </a:rPr>
              <a:t>ABOUT </a:t>
            </a:r>
            <a:endParaRPr lang="en-IE" sz="1400" dirty="0">
              <a:solidFill>
                <a:srgbClr val="FFC652"/>
              </a:solidFill>
              <a:latin typeface="Josefin Sans" pitchFamily="2" charset="0"/>
            </a:endParaRPr>
          </a:p>
          <a:p>
            <a:pPr>
              <a:lnSpc>
                <a:spcPct val="150000"/>
              </a:lnSpc>
            </a:pPr>
            <a:r>
              <a:rPr lang="en-GB" sz="1200" dirty="0">
                <a:latin typeface="Josefin Sans" pitchFamily="2" charset="0"/>
              </a:rPr>
              <a:t>“</a:t>
            </a:r>
            <a:r>
              <a:rPr lang="en-GB" sz="1100" dirty="0">
                <a:latin typeface="Josefin Sans" pitchFamily="2" charset="0"/>
              </a:rPr>
              <a:t>Change of View” is based across Europe. The project is a game board intended to be used by professionals in working supportively and educationally with vulnerable populations., The game challenges vulnerable people’s internalised biases, and negative self-beliefs.</a:t>
            </a:r>
            <a:r>
              <a:rPr lang="en-IE" sz="1100" dirty="0">
                <a:latin typeface="Josefin Sans" pitchFamily="2" charset="0"/>
              </a:rPr>
              <a:t>, it</a:t>
            </a:r>
            <a:r>
              <a:rPr lang="en-GB" sz="1100" dirty="0">
                <a:latin typeface="Josefin Sans" pitchFamily="2" charset="0"/>
              </a:rPr>
              <a:t> was developed by a number of European partners, and can be  found on the web. Through playing the game, users get more knowledge about their own points of view and of others. The game is empowering and allows users to direct their own learning process. This social prescribing example was created for the educators and professionals working with vulnerable populations. </a:t>
            </a:r>
            <a:endParaRPr lang="en-IE" sz="1100" dirty="0">
              <a:latin typeface="Josefin Sans" pitchFamily="2" charset="0"/>
            </a:endParaRPr>
          </a:p>
          <a:p>
            <a:pPr>
              <a:lnSpc>
                <a:spcPct val="150000"/>
              </a:lnSpc>
            </a:pPr>
            <a:endParaRPr lang="en-GB" sz="1100" dirty="0">
              <a:latin typeface="Josefin Sans" pitchFamily="2" charset="0"/>
            </a:endParaRPr>
          </a:p>
          <a:p>
            <a:pPr>
              <a:lnSpc>
                <a:spcPct val="150000"/>
              </a:lnSpc>
            </a:pPr>
            <a:r>
              <a:rPr lang="en-GB" sz="1100" dirty="0">
                <a:latin typeface="Josefin Sans" pitchFamily="2" charset="0"/>
              </a:rPr>
              <a:t>For more information go to </a:t>
            </a:r>
            <a:r>
              <a:rPr lang="en-GB" sz="11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https://change-of-view.eu/</a:t>
            </a:r>
            <a:r>
              <a:rPr lang="en-GB" sz="1100" u="sng" dirty="0">
                <a:solidFill>
                  <a:schemeClr val="tx1"/>
                </a:solidFill>
                <a:latin typeface="Josefin Sans" pitchFamily="2" charset="0"/>
              </a:rPr>
              <a:t> </a:t>
            </a:r>
            <a:endParaRPr lang="en-IE" sz="1100" u="sng" dirty="0">
              <a:solidFill>
                <a:schemeClr val="tx1"/>
              </a:solidFill>
              <a:latin typeface="Josefin Sans" pitchFamily="2" charset="0"/>
            </a:endParaRPr>
          </a:p>
          <a:p>
            <a:pPr>
              <a:lnSpc>
                <a:spcPct val="150000"/>
              </a:lnSpc>
            </a:pPr>
            <a:r>
              <a:rPr lang="en-GB" sz="1100" u="sng" dirty="0">
                <a:solidFill>
                  <a:schemeClr val="tx1"/>
                </a:solidFill>
                <a:latin typeface="Josefin Sans" pitchFamily="2" charset="0"/>
                <a:hlinkClick r:id="rId4">
                  <a:extLst>
                    <a:ext uri="{A12FA001-AC4F-418D-AE19-62706E023703}">
                      <ahyp:hlinkClr xmlns:ahyp="http://schemas.microsoft.com/office/drawing/2018/hyperlinkcolor" val="tx"/>
                    </a:ext>
                  </a:extLst>
                </a:hlinkClick>
              </a:rPr>
              <a:t>https://culture-sante-aquitaine.com/le-laboratoire/nos-projets/change-of-view/</a:t>
            </a:r>
            <a:endParaRPr lang="en-IE" sz="1100" u="sng" dirty="0">
              <a:solidFill>
                <a:schemeClr val="tx1"/>
              </a:solidFill>
              <a:latin typeface="Josefin Sans" pitchFamily="2" charset="0"/>
            </a:endParaRPr>
          </a:p>
          <a:p>
            <a:pPr>
              <a:lnSpc>
                <a:spcPct val="150000"/>
              </a:lnSpc>
            </a:pPr>
            <a:r>
              <a:rPr lang="en-GB" sz="1100" u="sng" dirty="0">
                <a:solidFill>
                  <a:schemeClr val="tx1"/>
                </a:solidFill>
                <a:latin typeface="Josefin Sans" pitchFamily="2" charset="0"/>
              </a:rPr>
              <a:t> </a:t>
            </a:r>
            <a:r>
              <a:rPr lang="en-GB" sz="1100" u="sng" dirty="0">
                <a:solidFill>
                  <a:schemeClr val="tx1"/>
                </a:solidFill>
                <a:latin typeface="Josefin Sans" pitchFamily="2" charset="0"/>
                <a:hlinkClick r:id="rId5">
                  <a:extLst>
                    <a:ext uri="{A12FA001-AC4F-418D-AE19-62706E023703}">
                      <ahyp:hlinkClr xmlns:ahyp="http://schemas.microsoft.com/office/drawing/2018/hyperlinkcolor" val="tx"/>
                    </a:ext>
                  </a:extLst>
                </a:hlinkClick>
              </a:rPr>
              <a:t>https://www.facebook.com/ChangeOfView.Erasmus/</a:t>
            </a:r>
            <a:r>
              <a:rPr lang="en-GB" sz="1100" u="sng" dirty="0">
                <a:solidFill>
                  <a:schemeClr val="tx1"/>
                </a:solidFill>
                <a:latin typeface="Josefin Sans" pitchFamily="2" charset="0"/>
              </a:rPr>
              <a:t> </a:t>
            </a:r>
            <a:endParaRPr lang="en-IE" sz="1100" u="sng" dirty="0">
              <a:solidFill>
                <a:schemeClr val="tx1"/>
              </a:solidFill>
              <a:latin typeface="Josefin Sans" pitchFamily="2" charset="0"/>
            </a:endParaRPr>
          </a:p>
          <a:p>
            <a:pPr>
              <a:lnSpc>
                <a:spcPct val="150000"/>
              </a:lnSpc>
            </a:pPr>
            <a:r>
              <a:rPr lang="en-GB" sz="1100" dirty="0">
                <a:latin typeface="Josefin Sans" pitchFamily="2" charset="0"/>
              </a:rPr>
              <a:t> </a:t>
            </a:r>
            <a:endParaRPr lang="en-IE" sz="1100" dirty="0">
              <a:latin typeface="Josefin Sans" pitchFamily="2" charset="0"/>
            </a:endParaRPr>
          </a:p>
          <a:p>
            <a:pPr algn="l">
              <a:lnSpc>
                <a:spcPct val="150000"/>
              </a:lnSpc>
            </a:pPr>
            <a:endParaRPr lang="en-GB" sz="1100" b="1" dirty="0">
              <a:latin typeface="Josefin Sans" pitchFamily="2" charset="0"/>
            </a:endParaRPr>
          </a:p>
          <a:p>
            <a:pPr algn="l">
              <a:lnSpc>
                <a:spcPct val="150000"/>
              </a:lnSpc>
            </a:pPr>
            <a:r>
              <a:rPr lang="en-GB" sz="1100" b="1" dirty="0">
                <a:solidFill>
                  <a:srgbClr val="FFC652"/>
                </a:solidFill>
                <a:latin typeface="Josefin Sans" pitchFamily="2" charset="0"/>
              </a:rPr>
              <a:t>SUPPORTING SOCIAL INCLUSION AND CONNECTION</a:t>
            </a:r>
            <a:endParaRPr lang="en-IE" sz="1100" dirty="0">
              <a:solidFill>
                <a:srgbClr val="FFC652"/>
              </a:solidFill>
              <a:latin typeface="Josefin Sans" pitchFamily="2" charset="0"/>
            </a:endParaRPr>
          </a:p>
          <a:p>
            <a:pPr>
              <a:lnSpc>
                <a:spcPct val="150000"/>
              </a:lnSpc>
            </a:pPr>
            <a:r>
              <a:rPr lang="en-GB" sz="1100" dirty="0">
                <a:latin typeface="Josefin Sans" pitchFamily="2" charset="0"/>
              </a:rPr>
              <a:t>This project allows vulnerable people to play games together online. The game facilitates inclusion because by using it, vulnerable people gain self-esteem and social skills and the confidence to be more active in society. </a:t>
            </a:r>
            <a:endParaRPr lang="en-IE" sz="1100" dirty="0">
              <a:latin typeface="Josefin Sans" pitchFamily="2" charset="0"/>
            </a:endParaRPr>
          </a:p>
          <a:p>
            <a:pPr>
              <a:lnSpc>
                <a:spcPct val="150000"/>
              </a:lnSpc>
            </a:pPr>
            <a:r>
              <a:rPr lang="en-US" sz="1100" b="1" dirty="0">
                <a:latin typeface="Josefin Sans" pitchFamily="2" charset="0"/>
              </a:rPr>
              <a:t> </a:t>
            </a:r>
            <a:endParaRPr lang="en-IE" sz="1100" b="1" dirty="0">
              <a:latin typeface="Josefin Sans" pitchFamily="2" charset="0"/>
            </a:endParaRPr>
          </a:p>
          <a:p>
            <a:pPr>
              <a:lnSpc>
                <a:spcPct val="150000"/>
              </a:lnSpc>
            </a:pPr>
            <a:endParaRPr lang="en-US" sz="1100" b="1" dirty="0">
              <a:latin typeface="Josefin Sans" pitchFamily="2" charset="0"/>
            </a:endParaRPr>
          </a:p>
          <a:p>
            <a:pPr>
              <a:lnSpc>
                <a:spcPct val="150000"/>
              </a:lnSpc>
            </a:pPr>
            <a:endParaRPr lang="en-US" sz="1100" b="1" dirty="0">
              <a:latin typeface="Josefin Sans" pitchFamily="2" charset="0"/>
            </a:endParaRPr>
          </a:p>
          <a:p>
            <a:pPr>
              <a:lnSpc>
                <a:spcPct val="150000"/>
              </a:lnSpc>
            </a:pPr>
            <a:r>
              <a:rPr lang="en-US" sz="1100" b="1" dirty="0">
                <a:solidFill>
                  <a:srgbClr val="FFC652"/>
                </a:solidFill>
                <a:latin typeface="Josefin Sans" pitchFamily="2" charset="0"/>
              </a:rPr>
              <a:t>SUPPORTING ADULT LEARNING</a:t>
            </a:r>
            <a:endParaRPr lang="en-IE" sz="1100" dirty="0">
              <a:solidFill>
                <a:srgbClr val="FFC652"/>
              </a:solidFill>
              <a:latin typeface="Josefin Sans" pitchFamily="2" charset="0"/>
            </a:endParaRPr>
          </a:p>
          <a:p>
            <a:pPr>
              <a:lnSpc>
                <a:spcPct val="150000"/>
              </a:lnSpc>
            </a:pPr>
            <a:r>
              <a:rPr lang="en-US" sz="1100" dirty="0">
                <a:latin typeface="Josefin Sans" pitchFamily="2" charset="0"/>
              </a:rPr>
              <a:t>It allows vulnerable adults to understand more about their own minds, and their own beliefs. Also as a digital game, it also helps develop digital skills. </a:t>
            </a:r>
            <a:endParaRPr lang="en-IE" sz="1100" dirty="0">
              <a:latin typeface="Josefin Sans" pitchFamily="2" charset="0"/>
            </a:endParaRPr>
          </a:p>
          <a:p>
            <a:pPr>
              <a:lnSpc>
                <a:spcPct val="150000"/>
              </a:lnSpc>
            </a:pPr>
            <a:endParaRPr lang="en-US" sz="1100" dirty="0">
              <a:latin typeface="Josefin Sans" pitchFamily="2" charset="0"/>
            </a:endParaRPr>
          </a:p>
          <a:p>
            <a:pPr>
              <a:lnSpc>
                <a:spcPct val="150000"/>
              </a:lnSpc>
            </a:pPr>
            <a:r>
              <a:rPr lang="en-GB" sz="1100" b="1" dirty="0">
                <a:solidFill>
                  <a:srgbClr val="FFC652"/>
                </a:solidFill>
                <a:latin typeface="Josefin Sans" pitchFamily="2" charset="0"/>
              </a:rPr>
              <a:t>HOW IS THE ORGANISATION FUNDED?</a:t>
            </a:r>
            <a:endParaRPr lang="en-IE" sz="1100" dirty="0">
              <a:solidFill>
                <a:srgbClr val="FFC652"/>
              </a:solidFill>
              <a:latin typeface="Josefin Sans" pitchFamily="2" charset="0"/>
            </a:endParaRPr>
          </a:p>
          <a:p>
            <a:pPr>
              <a:lnSpc>
                <a:spcPct val="150000"/>
              </a:lnSpc>
            </a:pPr>
            <a:r>
              <a:rPr lang="en-US" sz="1100" dirty="0">
                <a:latin typeface="Josefin Sans" pitchFamily="2" charset="0"/>
              </a:rPr>
              <a:t>This organization is funded by ERASMUS+ and the French Red-Cross. </a:t>
            </a:r>
            <a:endParaRPr lang="en-IE" sz="1100" dirty="0">
              <a:latin typeface="Josefin Sans" pitchFamily="2" charset="0"/>
            </a:endParaRPr>
          </a:p>
          <a:p>
            <a:pPr>
              <a:lnSpc>
                <a:spcPct val="150000"/>
              </a:lnSpc>
            </a:pPr>
            <a:endParaRPr lang="en-IE" sz="1100" dirty="0">
              <a:latin typeface="Josefin Sans" pitchFamily="2" charset="0"/>
            </a:endParaRPr>
          </a:p>
          <a:p>
            <a:pPr>
              <a:lnSpc>
                <a:spcPct val="150000"/>
              </a:lnSpc>
            </a:pPr>
            <a:r>
              <a:rPr lang="en-US" sz="1100" b="1" dirty="0">
                <a:solidFill>
                  <a:srgbClr val="FFC652"/>
                </a:solidFill>
                <a:latin typeface="Josefin Sans" pitchFamily="2" charset="0"/>
              </a:rPr>
              <a:t>HOW DOES THE REFERRAL PROCESS WORK?</a:t>
            </a:r>
            <a:endParaRPr lang="en-IE" sz="1100" dirty="0">
              <a:solidFill>
                <a:srgbClr val="FFC652"/>
              </a:solidFill>
              <a:latin typeface="Josefin Sans" pitchFamily="2" charset="0"/>
            </a:endParaRPr>
          </a:p>
          <a:p>
            <a:pPr>
              <a:lnSpc>
                <a:spcPct val="150000"/>
              </a:lnSpc>
            </a:pPr>
            <a:r>
              <a:rPr lang="en-IE" sz="1100" dirty="0">
                <a:latin typeface="Josefin Sans" pitchFamily="2" charset="0"/>
              </a:rPr>
              <a:t>The game is available for free online for any professionals and the vulnerable populations they support. </a:t>
            </a:r>
          </a:p>
          <a:p>
            <a:pPr>
              <a:lnSpc>
                <a:spcPct val="150000"/>
              </a:lnSpc>
            </a:pPr>
            <a:endParaRPr lang="en-IE" sz="1100" dirty="0">
              <a:latin typeface="Josefin Sans" pitchFamily="2" charset="0"/>
            </a:endParaRPr>
          </a:p>
          <a:p>
            <a:pPr>
              <a:lnSpc>
                <a:spcPct val="150000"/>
              </a:lnSpc>
            </a:pPr>
            <a:r>
              <a:rPr lang="en-US" sz="1100" b="1" dirty="0">
                <a:solidFill>
                  <a:srgbClr val="FFC652"/>
                </a:solidFill>
                <a:latin typeface="Josefin Sans" pitchFamily="2" charset="0"/>
              </a:rPr>
              <a:t>OPPORTUNITIES FOR REPLICATION</a:t>
            </a:r>
            <a:endParaRPr lang="en-IE" sz="1100" dirty="0">
              <a:solidFill>
                <a:srgbClr val="FFC652"/>
              </a:solidFill>
              <a:latin typeface="Josefin Sans" pitchFamily="2" charset="0"/>
            </a:endParaRPr>
          </a:p>
          <a:p>
            <a:pPr>
              <a:lnSpc>
                <a:spcPct val="150000"/>
              </a:lnSpc>
            </a:pPr>
            <a:r>
              <a:rPr lang="en-GB" sz="1100" dirty="0">
                <a:latin typeface="Josefin Sans" pitchFamily="2" charset="0"/>
              </a:rPr>
              <a:t>This project originated from a cooperation between several European countries. </a:t>
            </a:r>
            <a:endParaRPr lang="en-GB" sz="1100" b="1" dirty="0">
              <a:latin typeface="Josefin Sans" pitchFamily="2" charset="0"/>
            </a:endParaRPr>
          </a:p>
          <a:p>
            <a:pPr>
              <a:lnSpc>
                <a:spcPct val="150000"/>
              </a:lnSpc>
            </a:pPr>
            <a:endParaRPr lang="en-GB" sz="1100" b="1" dirty="0">
              <a:latin typeface="Josefin Sans" pitchFamily="2" charset="0"/>
            </a:endParaRPr>
          </a:p>
          <a:p>
            <a:pPr>
              <a:lnSpc>
                <a:spcPct val="150000"/>
              </a:lnSpc>
            </a:pPr>
            <a:r>
              <a:rPr lang="en-GB" sz="1100" b="1" dirty="0">
                <a:solidFill>
                  <a:srgbClr val="FFC652"/>
                </a:solidFill>
                <a:latin typeface="Josefin Sans" pitchFamily="2" charset="0"/>
              </a:rPr>
              <a:t>MYTHS &amp; FALSE BELIEFS</a:t>
            </a:r>
            <a:endParaRPr lang="en-IE" sz="1100" dirty="0">
              <a:solidFill>
                <a:srgbClr val="FFC652"/>
              </a:solidFill>
              <a:latin typeface="Josefin Sans" pitchFamily="2" charset="0"/>
            </a:endParaRPr>
          </a:p>
          <a:p>
            <a:pPr>
              <a:lnSpc>
                <a:spcPct val="150000"/>
              </a:lnSpc>
            </a:pPr>
            <a:r>
              <a:rPr lang="en-GB" sz="1200" i="1" dirty="0">
                <a:latin typeface="Josefin Sans" pitchFamily="2" charset="0"/>
              </a:rPr>
              <a:t>This is a social prescription for adults only”</a:t>
            </a:r>
            <a:endParaRPr lang="en-IE" sz="1200" dirty="0">
              <a:latin typeface="Josefin Sans" pitchFamily="2" charset="0"/>
            </a:endParaRPr>
          </a:p>
          <a:p>
            <a:pPr>
              <a:lnSpc>
                <a:spcPct val="150000"/>
              </a:lnSpc>
            </a:pPr>
            <a:endParaRPr lang="en-GB" sz="1100" dirty="0">
              <a:latin typeface="Josefin Sans" pitchFamily="2" charset="0"/>
            </a:endParaRPr>
          </a:p>
          <a:p>
            <a:pPr>
              <a:lnSpc>
                <a:spcPct val="150000"/>
              </a:lnSpc>
            </a:pPr>
            <a:r>
              <a:rPr lang="en-GB" sz="1100" dirty="0">
                <a:latin typeface="Josefin Sans" pitchFamily="2" charset="0"/>
              </a:rPr>
              <a:t>False- It is appropriate for all ages, including children who can also benefit.</a:t>
            </a:r>
            <a:endParaRPr lang="en-GB" sz="1100" dirty="0"/>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87</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651376" y="635304"/>
            <a:ext cx="668439" cy="721385"/>
            <a:chOff x="3876152"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2" y="3397098"/>
              <a:ext cx="1053132" cy="533013"/>
            </a:xfrm>
            <a:prstGeom prst="rect">
              <a:avLst/>
            </a:prstGeom>
          </p:spPr>
          <p:txBody>
            <a:bodyPr wrap="none">
              <a:spAutoFit/>
            </a:bodyPr>
            <a:lstStyle/>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K</a:t>
              </a:r>
            </a:p>
            <a:p>
              <a:pPr marL="8146" algn="ctr">
                <a:lnSpc>
                  <a:spcPts val="911"/>
                </a:lnSpc>
                <a:spcBef>
                  <a:spcPts val="64"/>
                </a:spcBef>
              </a:pPr>
              <a:r>
                <a:rPr lang="en-IE" sz="1026" b="1" dirty="0">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pic>
        <p:nvPicPr>
          <p:cNvPr id="10" name="Image1"/>
          <p:cNvPicPr/>
          <p:nvPr/>
        </p:nvPicPr>
        <p:blipFill>
          <a:blip r:embed="rId6" cstate="screen">
            <a:extLst>
              <a:ext uri="{28A0092B-C50C-407E-A947-70E740481C1C}">
                <a14:useLocalDpi xmlns:a14="http://schemas.microsoft.com/office/drawing/2010/main"/>
              </a:ext>
            </a:extLst>
          </a:blip>
          <a:stretch>
            <a:fillRect/>
          </a:stretch>
        </p:blipFill>
        <p:spPr bwMode="auto">
          <a:xfrm>
            <a:off x="10990241" y="5205914"/>
            <a:ext cx="944948" cy="667980"/>
          </a:xfrm>
          <a:prstGeom prst="rect">
            <a:avLst/>
          </a:prstGeom>
        </p:spPr>
      </p:pic>
      <p:sp>
        <p:nvSpPr>
          <p:cNvPr id="11" name="Ribbon: Curved and Tilted Up 10">
            <a:extLst>
              <a:ext uri="{FF2B5EF4-FFF2-40B4-BE49-F238E27FC236}">
                <a16:creationId xmlns:a16="http://schemas.microsoft.com/office/drawing/2014/main" id="{A84389A8-96A4-B087-F008-B0904FB7A46C}"/>
              </a:ext>
            </a:extLst>
          </p:cNvPr>
          <p:cNvSpPr/>
          <p:nvPr/>
        </p:nvSpPr>
        <p:spPr>
          <a:xfrm>
            <a:off x="272696" y="457200"/>
            <a:ext cx="3599491" cy="828443"/>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chemeClr val="bg1"/>
              </a:solidFill>
              <a:latin typeface="Amatic SC" panose="00000500000000000000" pitchFamily="2" charset="-79"/>
              <a:cs typeface="Amatic SC" panose="00000500000000000000" pitchFamily="2" charset="-79"/>
            </a:endParaRPr>
          </a:p>
          <a:p>
            <a:pPr algn="ctr"/>
            <a:r>
              <a:rPr lang="en-GB" b="1" dirty="0">
                <a:solidFill>
                  <a:schemeClr val="bg1"/>
                </a:solidFill>
                <a:latin typeface="Amatic SC" panose="00000500000000000000" pitchFamily="2" charset="-79"/>
                <a:cs typeface="Amatic SC" panose="00000500000000000000" pitchFamily="2" charset="-79"/>
              </a:rPr>
              <a:t>Stepped Care </a:t>
            </a:r>
          </a:p>
          <a:p>
            <a:pPr algn="ctr"/>
            <a:r>
              <a:rPr lang="en-GB" b="1" dirty="0">
                <a:solidFill>
                  <a:schemeClr val="bg1"/>
                </a:solidFill>
                <a:latin typeface="Amatic SC" panose="00000500000000000000" pitchFamily="2" charset="-79"/>
                <a:cs typeface="Amatic SC" panose="00000500000000000000" pitchFamily="2" charset="-79"/>
              </a:rPr>
              <a:t>Exemplars</a:t>
            </a:r>
          </a:p>
          <a:p>
            <a:pPr algn="ctr"/>
            <a:endParaRPr lang="en-GB" dirty="0"/>
          </a:p>
        </p:txBody>
      </p:sp>
    </p:spTree>
    <p:extLst>
      <p:ext uri="{BB962C8B-B14F-4D97-AF65-F5344CB8AC3E}">
        <p14:creationId xmlns:p14="http://schemas.microsoft.com/office/powerpoint/2010/main" val="40012046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p:cNvPicPr>
          <p:nvPr>
            <p:ph type="pic" sz="quarter" idx="34"/>
          </p:nvPr>
        </p:nvPicPr>
        <p:blipFill>
          <a:blip r:embed="rId2" cstate="screen">
            <a:extLst>
              <a:ext uri="{28A0092B-C50C-407E-A947-70E740481C1C}">
                <a14:useLocalDpi xmlns:a14="http://schemas.microsoft.com/office/drawing/2010/main"/>
              </a:ext>
            </a:extLst>
          </a:blip>
          <a:srcRect/>
          <a:stretch>
            <a:fillRect/>
          </a:stretch>
        </p:blipFill>
        <p:spPr bwMode="auto">
          <a:xfrm>
            <a:off x="8163016" y="267058"/>
            <a:ext cx="3299699" cy="942771"/>
          </a:xfrm>
          <a:prstGeom prst="rect">
            <a:avLst/>
          </a:prstGeom>
          <a:noFill/>
          <a:ln>
            <a:noFill/>
          </a:ln>
        </p:spPr>
      </p:pic>
      <p:sp>
        <p:nvSpPr>
          <p:cNvPr id="25" name="Text Placeholder 24">
            <a:extLst>
              <a:ext uri="{FF2B5EF4-FFF2-40B4-BE49-F238E27FC236}">
                <a16:creationId xmlns:a16="http://schemas.microsoft.com/office/drawing/2014/main" id="{F0CB243D-A5DC-5B4C-9F30-D9832A6436D5}"/>
              </a:ext>
            </a:extLst>
          </p:cNvPr>
          <p:cNvSpPr>
            <a:spLocks noGrp="1"/>
          </p:cNvSpPr>
          <p:nvPr>
            <p:ph type="body" sz="quarter" idx="11"/>
          </p:nvPr>
        </p:nvSpPr>
        <p:spPr/>
        <p:txBody>
          <a:bodyPr/>
          <a:lstStyle/>
          <a:p>
            <a:r>
              <a:rPr lang="en-IE" dirty="0"/>
              <a:t>					</a:t>
            </a:r>
            <a:r>
              <a:rPr lang="en-IE" sz="2000" dirty="0"/>
              <a:t>Culture Vitamins</a:t>
            </a:r>
          </a:p>
        </p:txBody>
      </p:sp>
      <p:sp>
        <p:nvSpPr>
          <p:cNvPr id="26" name="Text Placeholder 25">
            <a:extLst>
              <a:ext uri="{FF2B5EF4-FFF2-40B4-BE49-F238E27FC236}">
                <a16:creationId xmlns:a16="http://schemas.microsoft.com/office/drawing/2014/main" id="{736EDC84-5AF7-904D-9C91-A7A29833122E}"/>
              </a:ext>
            </a:extLst>
          </p:cNvPr>
          <p:cNvSpPr>
            <a:spLocks noGrp="1"/>
          </p:cNvSpPr>
          <p:nvPr>
            <p:ph type="body" sz="quarter" idx="32"/>
          </p:nvPr>
        </p:nvSpPr>
        <p:spPr>
          <a:xfrm>
            <a:off x="166255" y="1546831"/>
            <a:ext cx="11296460" cy="6978604"/>
          </a:xfrm>
        </p:spPr>
        <p:txBody>
          <a:bodyPr/>
          <a:lstStyle/>
          <a:p>
            <a:pPr>
              <a:lnSpc>
                <a:spcPct val="150000"/>
              </a:lnSpc>
            </a:pPr>
            <a:r>
              <a:rPr lang="en-GB" sz="1000" b="1" dirty="0">
                <a:solidFill>
                  <a:srgbClr val="FFC652"/>
                </a:solidFill>
                <a:latin typeface="Josefin Sans" pitchFamily="2" charset="0"/>
              </a:rPr>
              <a:t>ABOUT</a:t>
            </a:r>
            <a:r>
              <a:rPr lang="en-GB" sz="1000" b="1" dirty="0">
                <a:latin typeface="Josefin Sans" pitchFamily="2" charset="0"/>
              </a:rPr>
              <a:t> </a:t>
            </a:r>
            <a:endParaRPr lang="en-IE" sz="1000" dirty="0">
              <a:latin typeface="Josefin Sans" pitchFamily="2" charset="0"/>
            </a:endParaRPr>
          </a:p>
          <a:p>
            <a:pPr>
              <a:lnSpc>
                <a:spcPct val="150000"/>
              </a:lnSpc>
            </a:pPr>
            <a:r>
              <a:rPr lang="en-GB" sz="1000" dirty="0">
                <a:latin typeface="Josefin Sans" pitchFamily="2" charset="0"/>
              </a:rPr>
              <a:t>“Kulturvitaminer” or culture vitamins (CV)  is based in Aalborg, Denmark. which is run by the Aalborg local authority.. The programmme was aimed at adults who are off work due to depression, anxiety or stress-related issues. It provides a variety of activities including choir singing, guided reading, introduction to the city archives, listing to music, visiting an art museum and a theatre, and a nature hikes. </a:t>
            </a:r>
          </a:p>
          <a:p>
            <a:pPr>
              <a:lnSpc>
                <a:spcPct val="150000"/>
              </a:lnSpc>
            </a:pPr>
            <a:endParaRPr lang="en-GB" sz="1000" u="sng" dirty="0">
              <a:solidFill>
                <a:schemeClr val="tx1"/>
              </a:solidFill>
              <a:latin typeface="Josefin Sans" pitchFamily="2" charset="0"/>
              <a:hlinkClick r:id="" action="ppaction://noaction">
                <a:extLst>
                  <a:ext uri="{A12FA001-AC4F-418D-AE19-62706E023703}">
                    <ahyp:hlinkClr xmlns:ahyp="http://schemas.microsoft.com/office/drawing/2018/hyperlinkcolor" val="tx"/>
                  </a:ext>
                </a:extLst>
              </a:hlinkClick>
            </a:endParaRPr>
          </a:p>
          <a:p>
            <a:pPr>
              <a:lnSpc>
                <a:spcPct val="150000"/>
              </a:lnSpc>
            </a:pPr>
            <a:r>
              <a:rPr lang="en-GB" sz="1000" u="sng" dirty="0">
                <a:solidFill>
                  <a:schemeClr val="tx1"/>
                </a:solidFill>
                <a:latin typeface="Josefin Sans" pitchFamily="2" charset="0"/>
                <a:hlinkClick r:id="" action="ppaction://noaction">
                  <a:extLst>
                    <a:ext uri="{A12FA001-AC4F-418D-AE19-62706E023703}">
                      <ahyp:hlinkClr xmlns:ahyp="http://schemas.microsoft.com/office/drawing/2018/hyperlinkcolor" val="tx"/>
                    </a:ext>
                  </a:extLst>
                </a:hlinkClick>
              </a:rPr>
              <a:t>https://www.researchgate.net/publication/332276908_Culture_Vitamins_-_an_Arts_on_Prescription_project_in_Denmark</a:t>
            </a:r>
            <a:r>
              <a:rPr lang="en-GB" sz="1000" u="sng" dirty="0">
                <a:solidFill>
                  <a:schemeClr val="tx1"/>
                </a:solidFill>
                <a:latin typeface="Josefin Sans" pitchFamily="2" charset="0"/>
              </a:rPr>
              <a:t> </a:t>
            </a:r>
            <a:r>
              <a:rPr lang="en-GB" sz="1000" dirty="0">
                <a:solidFill>
                  <a:schemeClr val="tx1"/>
                </a:solidFill>
                <a:latin typeface="Josefin Sans" pitchFamily="2" charset="0"/>
              </a:rPr>
              <a:t>and</a:t>
            </a:r>
            <a:r>
              <a:rPr lang="en-GB" sz="1000" b="1" dirty="0">
                <a:solidFill>
                  <a:schemeClr val="tx1"/>
                </a:solidFill>
                <a:latin typeface="Josefin Sans" pitchFamily="2" charset="0"/>
              </a:rPr>
              <a:t> </a:t>
            </a:r>
            <a:r>
              <a:rPr lang="en-GB" sz="1000" u="sng" dirty="0">
                <a:solidFill>
                  <a:schemeClr val="tx1"/>
                </a:solidFill>
                <a:latin typeface="Josefin Sans" pitchFamily="2" charset="0"/>
                <a:hlinkClick r:id="rId3">
                  <a:extLst>
                    <a:ext uri="{A12FA001-AC4F-418D-AE19-62706E023703}">
                      <ahyp:hlinkClr xmlns:ahyp="http://schemas.microsoft.com/office/drawing/2018/hyperlinkcolor" val="tx"/>
                    </a:ext>
                  </a:extLst>
                </a:hlinkClick>
              </a:rPr>
              <a:t>https://newscoop.com/culture-vitamins-powerful-medicine-for-mental-health/ </a:t>
            </a:r>
            <a:r>
              <a:rPr lang="en-GB" sz="1000" dirty="0">
                <a:solidFill>
                  <a:schemeClr val="tx1"/>
                </a:solidFill>
                <a:latin typeface="Josefin Sans" pitchFamily="2" charset="0"/>
              </a:rPr>
              <a:t> </a:t>
            </a:r>
          </a:p>
          <a:p>
            <a:pPr>
              <a:lnSpc>
                <a:spcPct val="150000"/>
              </a:lnSpc>
            </a:pPr>
            <a:endParaRPr lang="en-IE" sz="1000" dirty="0">
              <a:solidFill>
                <a:schemeClr val="tx1"/>
              </a:solidFill>
              <a:latin typeface="Josefin Sans" pitchFamily="2" charset="0"/>
            </a:endParaRPr>
          </a:p>
          <a:p>
            <a:pPr algn="l">
              <a:lnSpc>
                <a:spcPct val="150000"/>
              </a:lnSpc>
            </a:pPr>
            <a:r>
              <a:rPr lang="en-GB" sz="1000" b="1" dirty="0">
                <a:solidFill>
                  <a:srgbClr val="FFC652"/>
                </a:solidFill>
                <a:latin typeface="Josefin Sans" pitchFamily="2" charset="0"/>
              </a:rPr>
              <a:t>SUPPORTING SOCIAL INCLUSION AND CONNECTION</a:t>
            </a:r>
            <a:endParaRPr lang="en-IE" sz="1000" b="1" dirty="0">
              <a:solidFill>
                <a:srgbClr val="FFC652"/>
              </a:solidFill>
              <a:latin typeface="Josefin Sans" pitchFamily="2" charset="0"/>
            </a:endParaRPr>
          </a:p>
          <a:p>
            <a:pPr algn="l">
              <a:lnSpc>
                <a:spcPct val="150000"/>
              </a:lnSpc>
            </a:pPr>
            <a:r>
              <a:rPr lang="en-US" sz="1000" dirty="0">
                <a:latin typeface="Josefin Sans" pitchFamily="2" charset="0"/>
              </a:rPr>
              <a:t>CV has an ethos of community, belonging,, reconnecting  &amp; experiencing what their local area has to offer and immerse themselves in something meaningful and exciting, with the aim of relieving stress  and boost confidence.</a:t>
            </a:r>
          </a:p>
          <a:p>
            <a:pPr>
              <a:lnSpc>
                <a:spcPct val="150000"/>
              </a:lnSpc>
            </a:pPr>
            <a:r>
              <a:rPr lang="en-US" sz="1000" b="1" dirty="0">
                <a:solidFill>
                  <a:srgbClr val="FFC652"/>
                </a:solidFill>
                <a:latin typeface="Josefin Sans" pitchFamily="2" charset="0"/>
              </a:rPr>
              <a:t>SUPPORTING ADULT LEARNING </a:t>
            </a:r>
          </a:p>
          <a:p>
            <a:pPr>
              <a:lnSpc>
                <a:spcPct val="150000"/>
              </a:lnSpc>
            </a:pPr>
            <a:r>
              <a:rPr lang="en-GB" sz="1000" dirty="0">
                <a:latin typeface="Josefin Sans" pitchFamily="2" charset="0"/>
              </a:rPr>
              <a:t>Each activity offers new experiences of learning helping to relieve problems adults face in terms of their mental health. It is focused on learning and experiencing something new as an adult. These include;</a:t>
            </a:r>
            <a:r>
              <a:rPr lang="en-US" sz="1000" dirty="0">
                <a:latin typeface="Josefin Sans" pitchFamily="2" charset="0"/>
              </a:rPr>
              <a:t>’ choir singing., guided tours in the city archives, </a:t>
            </a:r>
            <a:r>
              <a:rPr lang="en-GB" sz="1000" dirty="0">
                <a:latin typeface="Josefin Sans" pitchFamily="2" charset="0"/>
              </a:rPr>
              <a:t>genealogical research,  the theatre, art museum, creative workshops, and preparation for job interviews. </a:t>
            </a: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endParaRPr lang="en-US" sz="1000" b="1" dirty="0">
              <a:latin typeface="Josefin Sans" pitchFamily="2" charset="0"/>
            </a:endParaRPr>
          </a:p>
          <a:p>
            <a:pPr>
              <a:lnSpc>
                <a:spcPct val="150000"/>
              </a:lnSpc>
            </a:pPr>
            <a:r>
              <a:rPr lang="en-US" sz="1000" b="1" dirty="0">
                <a:solidFill>
                  <a:srgbClr val="FFC652"/>
                </a:solidFill>
                <a:latin typeface="Josefin Sans" pitchFamily="2" charset="0"/>
              </a:rPr>
              <a:t>SUPPORTING HEALTH, WELLBEING &amp; NUTRITION</a:t>
            </a:r>
            <a:endParaRPr lang="en-IE" sz="1000" dirty="0">
              <a:solidFill>
                <a:srgbClr val="FFC652"/>
              </a:solidFill>
              <a:latin typeface="Josefin Sans" pitchFamily="2" charset="0"/>
            </a:endParaRPr>
          </a:p>
          <a:p>
            <a:pPr>
              <a:lnSpc>
                <a:spcPct val="150000"/>
              </a:lnSpc>
            </a:pPr>
            <a:r>
              <a:rPr lang="en-US" sz="1000" dirty="0">
                <a:latin typeface="Josefin Sans" pitchFamily="2" charset="0"/>
              </a:rPr>
              <a:t>Research at Aalborg University reported participants felt increased self-esteem and motivation, more joy, improved social skills and relationships, and better self-care. Benefits both mentally and physically, also reporting less fatigue, more energy, and the ability to relax.</a:t>
            </a:r>
            <a:endParaRPr lang="en-IE" sz="1000" dirty="0">
              <a:latin typeface="Josefin Sans" pitchFamily="2" charset="0"/>
            </a:endParaRPr>
          </a:p>
          <a:p>
            <a:pPr>
              <a:lnSpc>
                <a:spcPct val="150000"/>
              </a:lnSpc>
            </a:pPr>
            <a:r>
              <a:rPr lang="en-US" sz="1000" b="1" i="1" dirty="0">
                <a:latin typeface="Josefin Sans" pitchFamily="2" charset="0"/>
              </a:rPr>
              <a:t> </a:t>
            </a:r>
            <a:endParaRPr lang="en-IE" sz="1000" i="1" dirty="0">
              <a:latin typeface="Josefin Sans" pitchFamily="2" charset="0"/>
            </a:endParaRPr>
          </a:p>
          <a:p>
            <a:pPr>
              <a:lnSpc>
                <a:spcPct val="150000"/>
              </a:lnSpc>
            </a:pPr>
            <a:r>
              <a:rPr lang="en-US" sz="1000" b="1" dirty="0">
                <a:solidFill>
                  <a:srgbClr val="FFC652"/>
                </a:solidFill>
                <a:latin typeface="Josefin Sans" pitchFamily="2" charset="0"/>
              </a:rPr>
              <a:t>SUPPORTING GETTING ACTIVE TO KEEP WELL</a:t>
            </a:r>
            <a:endParaRPr lang="en-IE" sz="1000" dirty="0">
              <a:solidFill>
                <a:srgbClr val="FFC652"/>
              </a:solidFill>
              <a:latin typeface="Josefin Sans" pitchFamily="2" charset="0"/>
            </a:endParaRPr>
          </a:p>
          <a:p>
            <a:pPr>
              <a:lnSpc>
                <a:spcPct val="150000"/>
              </a:lnSpc>
            </a:pPr>
            <a:r>
              <a:rPr lang="en-US" sz="1000" dirty="0">
                <a:latin typeface="Josefin Sans" pitchFamily="2" charset="0"/>
              </a:rPr>
              <a:t>Kulturvitaminer also offers guided nature walks encouraging people to get outside and be active. “These are also valuable in terms of seeing how slowly things grow, in contrast to our busy modern lives,” states Nielsen (Aalborg course leader).</a:t>
            </a:r>
            <a:endParaRPr lang="en-IE" sz="1000" dirty="0">
              <a:latin typeface="Josefin Sans" pitchFamily="2" charset="0"/>
            </a:endParaRPr>
          </a:p>
          <a:p>
            <a:pPr>
              <a:lnSpc>
                <a:spcPct val="150000"/>
              </a:lnSpc>
            </a:pPr>
            <a:endParaRPr lang="en-GB" sz="1000" b="1" dirty="0">
              <a:solidFill>
                <a:srgbClr val="FFC652"/>
              </a:solidFill>
              <a:latin typeface="Josefin Sans" pitchFamily="2" charset="0"/>
            </a:endParaRPr>
          </a:p>
          <a:p>
            <a:pPr>
              <a:lnSpc>
                <a:spcPct val="150000"/>
              </a:lnSpc>
            </a:pPr>
            <a:r>
              <a:rPr lang="en-GB" sz="1000" b="1" dirty="0">
                <a:solidFill>
                  <a:srgbClr val="FFC652"/>
                </a:solidFill>
                <a:latin typeface="Josefin Sans" pitchFamily="2" charset="0"/>
              </a:rPr>
              <a:t>HOW IS THE ORGANISATION FUNDED?</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The Danish Government and The Health and Cultural Department developed the project and it is delivered and coordinated by the Centre for Mental Health, </a:t>
            </a:r>
          </a:p>
          <a:p>
            <a:pPr>
              <a:lnSpc>
                <a:spcPct val="150000"/>
              </a:lnSpc>
            </a:pPr>
            <a:endParaRPr lang="en-IE" sz="800" dirty="0">
              <a:solidFill>
                <a:srgbClr val="FFC652"/>
              </a:solidFill>
              <a:latin typeface="Josefin Sans" pitchFamily="2" charset="0"/>
            </a:endParaRPr>
          </a:p>
          <a:p>
            <a:pPr>
              <a:lnSpc>
                <a:spcPct val="150000"/>
              </a:lnSpc>
            </a:pPr>
            <a:r>
              <a:rPr lang="en-US" sz="1000" b="1" dirty="0">
                <a:solidFill>
                  <a:srgbClr val="FFC652"/>
                </a:solidFill>
                <a:latin typeface="Josefin Sans" pitchFamily="2" charset="0"/>
              </a:rPr>
              <a:t>HOW DOES THE REFERRAL PROCESS WORK?</a:t>
            </a:r>
            <a:endParaRPr lang="en-IE" sz="1000" dirty="0">
              <a:solidFill>
                <a:srgbClr val="FFC652"/>
              </a:solidFill>
              <a:latin typeface="Josefin Sans" pitchFamily="2" charset="0"/>
            </a:endParaRPr>
          </a:p>
          <a:p>
            <a:pPr>
              <a:lnSpc>
                <a:spcPct val="150000"/>
              </a:lnSpc>
            </a:pPr>
            <a:r>
              <a:rPr lang="en-GB" sz="1000" dirty="0">
                <a:latin typeface="Josefin Sans" pitchFamily="2" charset="0"/>
              </a:rPr>
              <a:t>Participants were informed and recruited by the project coordinator and researcher. Also, at the local job centre. </a:t>
            </a:r>
            <a:endParaRPr lang="en-IE" sz="1000" dirty="0">
              <a:latin typeface="Josefin Sans" pitchFamily="2" charset="0"/>
            </a:endParaRPr>
          </a:p>
          <a:p>
            <a:pPr>
              <a:lnSpc>
                <a:spcPct val="150000"/>
              </a:lnSpc>
            </a:pPr>
            <a:endParaRPr lang="en-US" sz="1000" b="1" dirty="0">
              <a:solidFill>
                <a:srgbClr val="FFC652"/>
              </a:solidFill>
              <a:latin typeface="Josefin Sans" pitchFamily="2" charset="0"/>
            </a:endParaRPr>
          </a:p>
          <a:p>
            <a:pPr>
              <a:lnSpc>
                <a:spcPct val="150000"/>
              </a:lnSpc>
            </a:pPr>
            <a:r>
              <a:rPr lang="en-US" sz="1000" b="1" dirty="0">
                <a:solidFill>
                  <a:srgbClr val="FFC652"/>
                </a:solidFill>
                <a:latin typeface="Josefin Sans" pitchFamily="2" charset="0"/>
              </a:rPr>
              <a:t>OPPORTUNITIES FOR REPLICATION</a:t>
            </a:r>
            <a:endParaRPr lang="en-IE" sz="1000" b="1" dirty="0">
              <a:solidFill>
                <a:srgbClr val="FFC652"/>
              </a:solidFill>
              <a:latin typeface="Josefin Sans" pitchFamily="2" charset="0"/>
            </a:endParaRPr>
          </a:p>
          <a:p>
            <a:pPr>
              <a:lnSpc>
                <a:spcPct val="150000"/>
              </a:lnSpc>
            </a:pPr>
            <a:r>
              <a:rPr lang="en-GB" sz="1000" dirty="0">
                <a:latin typeface="Josefin Sans" pitchFamily="2" charset="0"/>
              </a:rPr>
              <a:t>This can be quite easily replicated in a place that has extensive cultural activities/experience on offer such as libraries, theatres, scenic public spaces in nature. It would require the commitment of course leaders each week and collaboration with these cultural originations.</a:t>
            </a:r>
            <a:endParaRPr lang="en-IE" sz="1000" dirty="0">
              <a:latin typeface="Josefin Sans" pitchFamily="2" charset="0"/>
            </a:endParaRPr>
          </a:p>
        </p:txBody>
      </p:sp>
      <p:sp>
        <p:nvSpPr>
          <p:cNvPr id="24" name="Slide Number Placeholder 23">
            <a:extLst>
              <a:ext uri="{FF2B5EF4-FFF2-40B4-BE49-F238E27FC236}">
                <a16:creationId xmlns:a16="http://schemas.microsoft.com/office/drawing/2014/main" id="{38732A46-3C2E-5147-8D37-AD8ABB86D603}"/>
              </a:ext>
            </a:extLst>
          </p:cNvPr>
          <p:cNvSpPr>
            <a:spLocks noGrp="1"/>
          </p:cNvSpPr>
          <p:nvPr>
            <p:ph type="sldNum" sz="quarter" idx="4"/>
          </p:nvPr>
        </p:nvSpPr>
        <p:spPr/>
        <p:txBody>
          <a:bodyPr/>
          <a:lstStyle/>
          <a:p>
            <a:fld id="{CB2079F2-58AF-ED44-82D7-E04B2F6FD686}" type="slidenum">
              <a:rPr lang="en-US" smtClean="0"/>
              <a:pPr/>
              <a:t>88</a:t>
            </a:fld>
            <a:endParaRPr lang="en-US" dirty="0"/>
          </a:p>
        </p:txBody>
      </p:sp>
      <p:grpSp>
        <p:nvGrpSpPr>
          <p:cNvPr id="15" name="Group 14">
            <a:extLst>
              <a:ext uri="{FF2B5EF4-FFF2-40B4-BE49-F238E27FC236}">
                <a16:creationId xmlns:a16="http://schemas.microsoft.com/office/drawing/2014/main" id="{A04D46D5-B8E4-CE4A-9195-FD6DA7EF6E46}"/>
              </a:ext>
            </a:extLst>
          </p:cNvPr>
          <p:cNvGrpSpPr/>
          <p:nvPr/>
        </p:nvGrpSpPr>
        <p:grpSpPr>
          <a:xfrm>
            <a:off x="7810805" y="1130451"/>
            <a:ext cx="675506" cy="534136"/>
            <a:chOff x="3876153" y="3269513"/>
            <a:chExt cx="1053132" cy="832733"/>
          </a:xfrm>
        </p:grpSpPr>
        <p:sp>
          <p:nvSpPr>
            <p:cNvPr id="16" name="Freeform 15">
              <a:extLst>
                <a:ext uri="{FF2B5EF4-FFF2-40B4-BE49-F238E27FC236}">
                  <a16:creationId xmlns:a16="http://schemas.microsoft.com/office/drawing/2014/main" id="{8B62E33A-5FA0-EC45-8713-67B86C26C676}"/>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7" name="Rectangle 16">
              <a:extLst>
                <a:ext uri="{FF2B5EF4-FFF2-40B4-BE49-F238E27FC236}">
                  <a16:creationId xmlns:a16="http://schemas.microsoft.com/office/drawing/2014/main" id="{8266B516-1A0E-9E41-A406-7E6970BCC47F}"/>
                </a:ext>
              </a:extLst>
            </p:cNvPr>
            <p:cNvSpPr/>
            <p:nvPr/>
          </p:nvSpPr>
          <p:spPr>
            <a:xfrm rot="585404">
              <a:off x="3876153" y="3397098"/>
              <a:ext cx="1053132" cy="533013"/>
            </a:xfrm>
            <a:prstGeom prst="rect">
              <a:avLst/>
            </a:prstGeom>
          </p:spPr>
          <p:txBody>
            <a:bodyPr wrap="none">
              <a:spAutoFit/>
            </a:bodyPr>
            <a:lstStyle/>
            <a:p>
              <a:pPr marL="8146" algn="ctr">
                <a:lnSpc>
                  <a:spcPts val="911"/>
                </a:lnSpc>
                <a:spcBef>
                  <a:spcPts val="64"/>
                </a:spcBef>
              </a:pPr>
              <a:r>
                <a:rPr lang="en-IE" sz="1026" b="1">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CLICK</a:t>
              </a:r>
            </a:p>
            <a:p>
              <a:pPr marL="8146" algn="ctr">
                <a:lnSpc>
                  <a:spcPts val="911"/>
                </a:lnSpc>
                <a:spcBef>
                  <a:spcPts val="64"/>
                </a:spcBef>
              </a:pPr>
              <a:r>
                <a:rPr lang="en-IE" sz="1026" b="1">
                  <a:solidFill>
                    <a:schemeClr val="bg1"/>
                  </a:solidFill>
                  <a:latin typeface="Calibri" panose="020F0502020204030204" pitchFamily="34" charset="0"/>
                  <a:cs typeface="Calibri" panose="020F0502020204030204" pitchFamily="34" charset="0"/>
                  <a:hlinkClick r:id="" action="ppaction://noaction">
                    <a:extLst>
                      <a:ext uri="{A12FA001-AC4F-418D-AE19-62706E023703}">
                        <ahyp:hlinkClr xmlns:ahyp="http://schemas.microsoft.com/office/drawing/2018/hyperlinkcolor" val="tx"/>
                      </a:ext>
                    </a:extLst>
                  </a:hlinkClick>
                </a:rPr>
                <a:t>TO VIEW</a:t>
              </a:r>
              <a:endParaRPr lang="en-IE" sz="1026" b="1" dirty="0">
                <a:solidFill>
                  <a:schemeClr val="bg1"/>
                </a:solidFill>
                <a:latin typeface="Calibri" panose="020F0502020204030204" pitchFamily="34" charset="0"/>
                <a:cs typeface="Calibri" panose="020F0502020204030204" pitchFamily="34" charset="0"/>
              </a:endParaRPr>
            </a:p>
          </p:txBody>
        </p:sp>
      </p:grpSp>
      <p:sp>
        <p:nvSpPr>
          <p:cNvPr id="10" name="Ribbon: Curved and Tilted Up 9">
            <a:extLst>
              <a:ext uri="{FF2B5EF4-FFF2-40B4-BE49-F238E27FC236}">
                <a16:creationId xmlns:a16="http://schemas.microsoft.com/office/drawing/2014/main" id="{80A43E9F-D2B8-E9A8-B9BD-957ADE6B1E71}"/>
              </a:ext>
            </a:extLst>
          </p:cNvPr>
          <p:cNvSpPr/>
          <p:nvPr/>
        </p:nvSpPr>
        <p:spPr>
          <a:xfrm>
            <a:off x="272696" y="363072"/>
            <a:ext cx="3599491" cy="922572"/>
          </a:xfrm>
          <a:prstGeom prst="ellipse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bg1"/>
              </a:solidFill>
              <a:latin typeface="Amatic SC" panose="00000500000000000000" pitchFamily="2" charset="-79"/>
              <a:cs typeface="Amatic SC" panose="00000500000000000000" pitchFamily="2" charset="-79"/>
            </a:endParaRPr>
          </a:p>
          <a:p>
            <a:pPr algn="ctr"/>
            <a:r>
              <a:rPr lang="en-GB" sz="2000" b="1" dirty="0">
                <a:solidFill>
                  <a:schemeClr val="bg1"/>
                </a:solidFill>
                <a:latin typeface="Amatic SC" panose="00000500000000000000" pitchFamily="2" charset="-79"/>
                <a:cs typeface="Amatic SC" panose="00000500000000000000" pitchFamily="2" charset="-79"/>
              </a:rPr>
              <a:t>Stepped care </a:t>
            </a:r>
          </a:p>
          <a:p>
            <a:pPr algn="ctr"/>
            <a:r>
              <a:rPr lang="en-GB" sz="2000" b="1" dirty="0">
                <a:solidFill>
                  <a:schemeClr val="bg1"/>
                </a:solidFill>
                <a:latin typeface="Amatic SC" panose="00000500000000000000" pitchFamily="2" charset="-79"/>
                <a:cs typeface="Amatic SC" panose="00000500000000000000" pitchFamily="2" charset="-79"/>
              </a:rPr>
              <a:t>exemplars</a:t>
            </a:r>
          </a:p>
          <a:p>
            <a:pPr algn="ctr"/>
            <a:endParaRPr lang="en-GB" dirty="0"/>
          </a:p>
        </p:txBody>
      </p:sp>
      <p:sp>
        <p:nvSpPr>
          <p:cNvPr id="2" name="TextBox 1">
            <a:extLst>
              <a:ext uri="{FF2B5EF4-FFF2-40B4-BE49-F238E27FC236}">
                <a16:creationId xmlns:a16="http://schemas.microsoft.com/office/drawing/2014/main" id="{BAF7D027-04F3-77D2-0180-3EA9E059C412}"/>
              </a:ext>
            </a:extLst>
          </p:cNvPr>
          <p:cNvSpPr txBox="1"/>
          <p:nvPr/>
        </p:nvSpPr>
        <p:spPr>
          <a:xfrm>
            <a:off x="1220386" y="879392"/>
            <a:ext cx="1704109" cy="307777"/>
          </a:xfrm>
          <a:prstGeom prst="rect">
            <a:avLst/>
          </a:prstGeom>
          <a:noFill/>
        </p:spPr>
        <p:txBody>
          <a:bodyPr wrap="square" rtlCol="0">
            <a:spAutoFit/>
          </a:bodyPr>
          <a:lstStyle/>
          <a:p>
            <a:endParaRPr lang="en-GB" sz="1400" b="1" dirty="0">
              <a:solidFill>
                <a:schemeClr val="bg1"/>
              </a:solidFill>
              <a:latin typeface="Amatic SC" panose="00000500000000000000" pitchFamily="2" charset="-79"/>
              <a:cs typeface="Amatic SC" panose="00000500000000000000" pitchFamily="2" charset="-79"/>
            </a:endParaRPr>
          </a:p>
        </p:txBody>
      </p:sp>
    </p:spTree>
    <p:extLst>
      <p:ext uri="{BB962C8B-B14F-4D97-AF65-F5344CB8AC3E}">
        <p14:creationId xmlns:p14="http://schemas.microsoft.com/office/powerpoint/2010/main" val="33731125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sz="6600" dirty="0" err="1"/>
              <a:t>COnclusions</a:t>
            </a:r>
            <a:endParaRPr lang="en-US" sz="6600" dirty="0"/>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p:txBody>
          <a:bodyPr/>
          <a:lstStyle/>
          <a:p>
            <a:pPr algn="ctr"/>
            <a:r>
              <a:rPr lang="en-US" sz="2000" dirty="0"/>
              <a:t>Social prescribing is emerging as a model for change</a:t>
            </a:r>
          </a:p>
          <a:p>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p:txBody>
          <a:bodyPr/>
          <a:lstStyle/>
          <a:p>
            <a:pPr algn="ctr"/>
            <a:r>
              <a:rPr lang="en-US" sz="2000" dirty="0"/>
              <a:t>Social prescribing projects are in place across Europe</a:t>
            </a:r>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667997" y="1867450"/>
            <a:ext cx="1604905" cy="930105"/>
          </a:xfrm>
        </p:spPr>
        <p:txBody>
          <a:bodyPr/>
          <a:lstStyle/>
          <a:p>
            <a:pPr algn="ctr"/>
            <a:r>
              <a:rPr lang="en-US" sz="2000" dirty="0"/>
              <a:t>Social prescribing projects have different forms and structures</a:t>
            </a:r>
          </a:p>
          <a:p>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000"/>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457302" y="3814361"/>
            <a:ext cx="1604905" cy="930105"/>
          </a:xfrm>
        </p:spPr>
        <p:txBody>
          <a:bodyPr/>
          <a:lstStyle/>
          <a:p>
            <a:pPr algn="ctr"/>
            <a:r>
              <a:rPr lang="en-US" sz="2000" dirty="0"/>
              <a:t>incorporates co-production, stepped care &amp; person </a:t>
            </a:r>
            <a:r>
              <a:rPr lang="en-US" sz="2000" dirty="0" err="1"/>
              <a:t>centred</a:t>
            </a:r>
            <a:r>
              <a:rPr lang="en-US" sz="2000" dirty="0"/>
              <a:t> care models</a:t>
            </a:r>
          </a:p>
          <a:p>
            <a:endParaRPr lang="en-US" dirty="0"/>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563495" y="3814360"/>
            <a:ext cx="1604905" cy="930105"/>
          </a:xfrm>
        </p:spPr>
        <p:txBody>
          <a:bodyPr/>
          <a:lstStyle/>
          <a:p>
            <a:pPr algn="ctr"/>
            <a:r>
              <a:rPr lang="en-US" sz="2000" dirty="0"/>
              <a:t>Health &amp; Care Professionals can explore local social prescribing opportunities</a:t>
            </a:r>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619952" y="3814360"/>
            <a:ext cx="2228157" cy="930105"/>
          </a:xfrm>
        </p:spPr>
        <p:txBody>
          <a:bodyPr/>
          <a:lstStyle/>
          <a:p>
            <a:pPr algn="ctr"/>
            <a:r>
              <a:rPr lang="en-US" sz="2000" dirty="0"/>
              <a:t>With the knowledge that Social prescribing has the potential to bridge gap between knowledge &amp; behaviors </a:t>
            </a:r>
          </a:p>
          <a:p>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n-US" dirty="0">
                <a:solidFill>
                  <a:srgbClr val="FFC652"/>
                </a:solidFill>
              </a:rPr>
              <a:t>6</a:t>
            </a:r>
          </a:p>
        </p:txBody>
      </p:sp>
    </p:spTree>
    <p:extLst>
      <p:ext uri="{BB962C8B-B14F-4D97-AF65-F5344CB8AC3E}">
        <p14:creationId xmlns:p14="http://schemas.microsoft.com/office/powerpoint/2010/main" val="1439807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09670" y="1890703"/>
            <a:ext cx="7718578" cy="4440823"/>
          </a:xfrm>
        </p:spPr>
        <p:txBody>
          <a:bodyPr>
            <a:normAutofit fontScale="25000" lnSpcReduction="20000"/>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70000"/>
              </a:lnSpc>
              <a:spcAft>
                <a:spcPts val="800"/>
              </a:spcAft>
            </a:pPr>
            <a:r>
              <a:rPr lang="en-GB" sz="8800" b="1" dirty="0">
                <a:latin typeface="Amatic SC" panose="00000500000000000000" pitchFamily="2" charset="-79"/>
                <a:ea typeface="Calibri" panose="020F0502020204030204" pitchFamily="34" charset="0"/>
                <a:cs typeface="Amatic SC" panose="00000500000000000000" pitchFamily="2" charset="-79"/>
              </a:rPr>
              <a:t>These open educational resources are designed to upskill Health and Care Professionals in their social prescribing role which is multi-functional as: </a:t>
            </a:r>
          </a:p>
          <a:p>
            <a:pPr>
              <a:lnSpc>
                <a:spcPct val="170000"/>
              </a:lnSpc>
              <a:spcAft>
                <a:spcPts val="800"/>
              </a:spcAft>
            </a:pPr>
            <a:r>
              <a:rPr lang="en-GB" sz="8800" b="1" dirty="0">
                <a:latin typeface="Amatic SC" panose="00000500000000000000" pitchFamily="2" charset="-79"/>
                <a:ea typeface="Calibri" panose="020F0502020204030204" pitchFamily="34" charset="0"/>
                <a:cs typeface="Amatic SC" panose="00000500000000000000" pitchFamily="2" charset="-79"/>
              </a:rPr>
              <a:t>1) social prescribers who assess their individual needs (either alone or in conjunction with others) and prescribes a non-medical social engagement solution. </a:t>
            </a:r>
          </a:p>
          <a:p>
            <a:pPr>
              <a:lnSpc>
                <a:spcPct val="170000"/>
              </a:lnSpc>
              <a:spcAft>
                <a:spcPts val="800"/>
              </a:spcAft>
            </a:pPr>
            <a:r>
              <a:rPr lang="en-GB" sz="8800" b="1" dirty="0">
                <a:latin typeface="Amatic SC" panose="00000500000000000000" pitchFamily="2" charset="-79"/>
                <a:ea typeface="Calibri" panose="020F0502020204030204" pitchFamily="34" charset="0"/>
                <a:cs typeface="Amatic SC" panose="00000500000000000000" pitchFamily="2" charset="-79"/>
              </a:rPr>
              <a:t>2) adult educators who guide their adult learners through an informal community learning process empowering and encouraging them to engage in positive, self-care social, cultural and community activities for their health and wellbeing. </a:t>
            </a:r>
          </a:p>
          <a:p>
            <a:endParaRPr lang="en-US" dirty="0"/>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solidFill>
                  <a:srgbClr val="FFC000"/>
                </a:solidFill>
                <a:effectLst>
                  <a:outerShdw blurRad="38100" dist="38100" dir="2700000" algn="tl">
                    <a:srgbClr val="000000">
                      <a:alpha val="43137"/>
                    </a:srgbClr>
                  </a:outerShdw>
                </a:effectLst>
              </a:rPr>
              <a:t>Topic 1     </a:t>
            </a:r>
            <a:r>
              <a:rPr lang="en-US" dirty="0">
                <a:effectLst>
                  <a:outerShdw blurRad="38100" dist="38100" dir="2700000" algn="tl">
                    <a:srgbClr val="000000">
                      <a:alpha val="43137"/>
                    </a:srgbClr>
                  </a:outerShdw>
                </a:effectLst>
              </a:rPr>
              <a:t>Module 1 Introduction</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3672" y="1652442"/>
            <a:ext cx="4490430" cy="5374189"/>
          </a:xfrm>
          <a:prstGeom prst="rect">
            <a:avLst/>
          </a:prstGeom>
        </p:spPr>
      </p:pic>
    </p:spTree>
    <p:extLst>
      <p:ext uri="{BB962C8B-B14F-4D97-AF65-F5344CB8AC3E}">
        <p14:creationId xmlns:p14="http://schemas.microsoft.com/office/powerpoint/2010/main" val="20106917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4" y="1995081"/>
            <a:ext cx="7793932" cy="1680632"/>
          </a:xfrm>
        </p:spPr>
        <p:txBody>
          <a:bodyPr>
            <a:normAutofit/>
          </a:bodyPr>
          <a:lstStyle/>
          <a:p>
            <a:r>
              <a:rPr lang="en-US" dirty="0"/>
              <a:t>In these next slides we will explore the Social Prescribing journey of Roscommon Leader Partnership (RLP), an NGO serving County Roscommon in Ireland.</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a:xfrm>
            <a:off x="685834" y="955116"/>
            <a:ext cx="10338723" cy="697326"/>
          </a:xfrm>
        </p:spPr>
        <p:txBody>
          <a:bodyPr/>
          <a:lstStyle/>
          <a:p>
            <a:r>
              <a:rPr lang="en-US" dirty="0"/>
              <a:t>Social Prescribing Journey module 4</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4250" y="1331259"/>
            <a:ext cx="6018102" cy="537418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5052" y="4018353"/>
            <a:ext cx="3446163" cy="2739430"/>
          </a:xfrm>
          <a:prstGeom prst="rect">
            <a:avLst/>
          </a:prstGeom>
        </p:spPr>
      </p:pic>
      <p:pic>
        <p:nvPicPr>
          <p:cNvPr id="2" name="Picture 1"/>
          <p:cNvPicPr>
            <a:picLocks noChangeAspect="1"/>
          </p:cNvPicPr>
          <p:nvPr/>
        </p:nvPicPr>
        <p:blipFill>
          <a:blip r:embed="rId4"/>
          <a:stretch>
            <a:fillRect/>
          </a:stretch>
        </p:blipFill>
        <p:spPr>
          <a:xfrm>
            <a:off x="4333335" y="4051856"/>
            <a:ext cx="2438400" cy="2705927"/>
          </a:xfrm>
          <a:prstGeom prst="rect">
            <a:avLst/>
          </a:prstGeom>
        </p:spPr>
      </p:pic>
    </p:spTree>
    <p:extLst>
      <p:ext uri="{BB962C8B-B14F-4D97-AF65-F5344CB8AC3E}">
        <p14:creationId xmlns:p14="http://schemas.microsoft.com/office/powerpoint/2010/main" val="26325954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 Placeholder 54">
            <a:extLst>
              <a:ext uri="{FF2B5EF4-FFF2-40B4-BE49-F238E27FC236}">
                <a16:creationId xmlns:a16="http://schemas.microsoft.com/office/drawing/2014/main" id="{D53F0060-96A7-FB42-BA3B-85C27DE94D53}"/>
              </a:ext>
            </a:extLst>
          </p:cNvPr>
          <p:cNvSpPr>
            <a:spLocks noGrp="1"/>
          </p:cNvSpPr>
          <p:nvPr>
            <p:ph type="body" sz="quarter" idx="17"/>
          </p:nvPr>
        </p:nvSpPr>
        <p:spPr/>
        <p:txBody>
          <a:bodyPr/>
          <a:lstStyle/>
          <a:p>
            <a:r>
              <a:rPr lang="en-US" sz="6000" dirty="0"/>
              <a:t>RLP’s Social Prescribing Journey</a:t>
            </a:r>
          </a:p>
        </p:txBody>
      </p:sp>
      <p:sp>
        <p:nvSpPr>
          <p:cNvPr id="57" name="Text Placeholder 56">
            <a:extLst>
              <a:ext uri="{FF2B5EF4-FFF2-40B4-BE49-F238E27FC236}">
                <a16:creationId xmlns:a16="http://schemas.microsoft.com/office/drawing/2014/main" id="{2EC2BDB3-7526-A446-975B-DE4164EF8A63}"/>
              </a:ext>
            </a:extLst>
          </p:cNvPr>
          <p:cNvSpPr>
            <a:spLocks noGrp="1"/>
          </p:cNvSpPr>
          <p:nvPr>
            <p:ph type="body" sz="quarter" idx="19"/>
          </p:nvPr>
        </p:nvSpPr>
        <p:spPr>
          <a:xfrm>
            <a:off x="2476854" y="2005307"/>
            <a:ext cx="1922618" cy="930105"/>
          </a:xfrm>
        </p:spPr>
        <p:txBody>
          <a:bodyPr/>
          <a:lstStyle/>
          <a:p>
            <a:pPr algn="ctr"/>
            <a:r>
              <a:rPr lang="en-US" dirty="0"/>
              <a:t>Background	</a:t>
            </a:r>
          </a:p>
          <a:p>
            <a:endParaRPr lang="en-US" dirty="0"/>
          </a:p>
        </p:txBody>
      </p:sp>
      <p:sp>
        <p:nvSpPr>
          <p:cNvPr id="59" name="Text Placeholder 58">
            <a:extLst>
              <a:ext uri="{FF2B5EF4-FFF2-40B4-BE49-F238E27FC236}">
                <a16:creationId xmlns:a16="http://schemas.microsoft.com/office/drawing/2014/main" id="{F6624053-E7F1-E547-A841-FAAD41C49543}"/>
              </a:ext>
            </a:extLst>
          </p:cNvPr>
          <p:cNvSpPr>
            <a:spLocks noGrp="1"/>
          </p:cNvSpPr>
          <p:nvPr>
            <p:ph type="body" sz="quarter" idx="21"/>
          </p:nvPr>
        </p:nvSpPr>
        <p:spPr>
          <a:xfrm>
            <a:off x="5656845" y="2005307"/>
            <a:ext cx="1604905" cy="930105"/>
          </a:xfrm>
        </p:spPr>
        <p:txBody>
          <a:bodyPr/>
          <a:lstStyle/>
          <a:p>
            <a:r>
              <a:rPr lang="en-US" dirty="0"/>
              <a:t>Starting Point</a:t>
            </a:r>
          </a:p>
          <a:p>
            <a:endParaRPr lang="en-US" dirty="0"/>
          </a:p>
        </p:txBody>
      </p:sp>
      <p:sp>
        <p:nvSpPr>
          <p:cNvPr id="61" name="Text Placeholder 60">
            <a:extLst>
              <a:ext uri="{FF2B5EF4-FFF2-40B4-BE49-F238E27FC236}">
                <a16:creationId xmlns:a16="http://schemas.microsoft.com/office/drawing/2014/main" id="{5747D6F6-E6CF-6849-8150-755D27F8D13E}"/>
              </a:ext>
            </a:extLst>
          </p:cNvPr>
          <p:cNvSpPr>
            <a:spLocks noGrp="1"/>
          </p:cNvSpPr>
          <p:nvPr>
            <p:ph type="body" sz="quarter" idx="23"/>
          </p:nvPr>
        </p:nvSpPr>
        <p:spPr>
          <a:xfrm>
            <a:off x="8737009" y="2005307"/>
            <a:ext cx="1604905" cy="930105"/>
          </a:xfrm>
        </p:spPr>
        <p:txBody>
          <a:bodyPr/>
          <a:lstStyle/>
          <a:p>
            <a:pPr algn="ctr"/>
            <a:r>
              <a:rPr lang="en-US" dirty="0"/>
              <a:t>Building the case</a:t>
            </a:r>
          </a:p>
          <a:p>
            <a:endParaRPr lang="en-US" dirty="0"/>
          </a:p>
        </p:txBody>
      </p:sp>
      <p:sp>
        <p:nvSpPr>
          <p:cNvPr id="56" name="Text Placeholder 55">
            <a:extLst>
              <a:ext uri="{FF2B5EF4-FFF2-40B4-BE49-F238E27FC236}">
                <a16:creationId xmlns:a16="http://schemas.microsoft.com/office/drawing/2014/main" id="{4310B654-F9B0-684A-AA49-DEE0AF10F27A}"/>
              </a:ext>
            </a:extLst>
          </p:cNvPr>
          <p:cNvSpPr>
            <a:spLocks noGrp="1"/>
          </p:cNvSpPr>
          <p:nvPr>
            <p:ph type="body" sz="quarter" idx="18"/>
          </p:nvPr>
        </p:nvSpPr>
        <p:spPr/>
        <p:txBody>
          <a:bodyPr/>
          <a:lstStyle/>
          <a:p>
            <a:r>
              <a:rPr lang="en-US" dirty="0">
                <a:solidFill>
                  <a:srgbClr val="FFC652"/>
                </a:solidFill>
              </a:rPr>
              <a:t>1</a:t>
            </a:r>
          </a:p>
        </p:txBody>
      </p:sp>
      <p:sp>
        <p:nvSpPr>
          <p:cNvPr id="58" name="Text Placeholder 57">
            <a:extLst>
              <a:ext uri="{FF2B5EF4-FFF2-40B4-BE49-F238E27FC236}">
                <a16:creationId xmlns:a16="http://schemas.microsoft.com/office/drawing/2014/main" id="{3F390261-9738-AB45-99EE-9B0F53721EC1}"/>
              </a:ext>
            </a:extLst>
          </p:cNvPr>
          <p:cNvSpPr>
            <a:spLocks noGrp="1"/>
          </p:cNvSpPr>
          <p:nvPr>
            <p:ph type="body" sz="quarter" idx="20"/>
          </p:nvPr>
        </p:nvSpPr>
        <p:spPr/>
        <p:txBody>
          <a:bodyPr/>
          <a:lstStyle/>
          <a:p>
            <a:r>
              <a:rPr lang="en-US" dirty="0">
                <a:solidFill>
                  <a:srgbClr val="FFC652"/>
                </a:solidFill>
              </a:rPr>
              <a:t>2</a:t>
            </a:r>
          </a:p>
        </p:txBody>
      </p:sp>
      <p:sp>
        <p:nvSpPr>
          <p:cNvPr id="60" name="Text Placeholder 59">
            <a:extLst>
              <a:ext uri="{FF2B5EF4-FFF2-40B4-BE49-F238E27FC236}">
                <a16:creationId xmlns:a16="http://schemas.microsoft.com/office/drawing/2014/main" id="{9FE94A7E-6C8F-8F4E-B94F-F58BF31CC152}"/>
              </a:ext>
            </a:extLst>
          </p:cNvPr>
          <p:cNvSpPr>
            <a:spLocks noGrp="1"/>
          </p:cNvSpPr>
          <p:nvPr>
            <p:ph type="body" sz="quarter" idx="22"/>
          </p:nvPr>
        </p:nvSpPr>
        <p:spPr>
          <a:xfrm>
            <a:off x="8226932" y="1855823"/>
            <a:ext cx="584381" cy="930105"/>
          </a:xfrm>
        </p:spPr>
        <p:txBody>
          <a:bodyPr/>
          <a:lstStyle/>
          <a:p>
            <a:r>
              <a:rPr lang="en-US" dirty="0">
                <a:solidFill>
                  <a:srgbClr val="FFC652"/>
                </a:solidFill>
              </a:rPr>
              <a:t>3</a:t>
            </a:r>
          </a:p>
        </p:txBody>
      </p:sp>
      <p:sp>
        <p:nvSpPr>
          <p:cNvPr id="62" name="Text Placeholder 61">
            <a:extLst>
              <a:ext uri="{FF2B5EF4-FFF2-40B4-BE49-F238E27FC236}">
                <a16:creationId xmlns:a16="http://schemas.microsoft.com/office/drawing/2014/main" id="{ECD2FF7E-8F0A-264D-8FA6-C4389C9B8A01}"/>
              </a:ext>
            </a:extLst>
          </p:cNvPr>
          <p:cNvSpPr>
            <a:spLocks noGrp="1"/>
          </p:cNvSpPr>
          <p:nvPr>
            <p:ph type="body" sz="quarter" idx="26"/>
          </p:nvPr>
        </p:nvSpPr>
        <p:spPr>
          <a:xfrm>
            <a:off x="2662507" y="4199542"/>
            <a:ext cx="1952626" cy="930105"/>
          </a:xfrm>
        </p:spPr>
        <p:txBody>
          <a:bodyPr/>
          <a:lstStyle/>
          <a:p>
            <a:pPr algn="ctr"/>
            <a:r>
              <a:rPr lang="en-US" dirty="0"/>
              <a:t>Measuring success &amp; the benefits</a:t>
            </a:r>
          </a:p>
        </p:txBody>
      </p:sp>
      <p:sp>
        <p:nvSpPr>
          <p:cNvPr id="63" name="Text Placeholder 62">
            <a:extLst>
              <a:ext uri="{FF2B5EF4-FFF2-40B4-BE49-F238E27FC236}">
                <a16:creationId xmlns:a16="http://schemas.microsoft.com/office/drawing/2014/main" id="{21063DCE-001E-884D-A484-E993636EB885}"/>
              </a:ext>
            </a:extLst>
          </p:cNvPr>
          <p:cNvSpPr>
            <a:spLocks noGrp="1"/>
          </p:cNvSpPr>
          <p:nvPr>
            <p:ph type="body" sz="quarter" idx="27"/>
          </p:nvPr>
        </p:nvSpPr>
        <p:spPr>
          <a:xfrm>
            <a:off x="5656845" y="4199542"/>
            <a:ext cx="1925774" cy="930105"/>
          </a:xfrm>
        </p:spPr>
        <p:txBody>
          <a:bodyPr/>
          <a:lstStyle/>
          <a:p>
            <a:pPr algn="ctr"/>
            <a:r>
              <a:rPr lang="en-US" dirty="0"/>
              <a:t>Patient autonomy in their care</a:t>
            </a:r>
          </a:p>
          <a:p>
            <a:endParaRPr lang="en-US" dirty="0"/>
          </a:p>
        </p:txBody>
      </p:sp>
      <p:sp>
        <p:nvSpPr>
          <p:cNvPr id="64" name="Text Placeholder 63">
            <a:extLst>
              <a:ext uri="{FF2B5EF4-FFF2-40B4-BE49-F238E27FC236}">
                <a16:creationId xmlns:a16="http://schemas.microsoft.com/office/drawing/2014/main" id="{ED5BBEBD-1944-FF48-A01E-854B61D83641}"/>
              </a:ext>
            </a:extLst>
          </p:cNvPr>
          <p:cNvSpPr>
            <a:spLocks noGrp="1"/>
          </p:cNvSpPr>
          <p:nvPr>
            <p:ph type="body" sz="quarter" idx="28"/>
          </p:nvPr>
        </p:nvSpPr>
        <p:spPr>
          <a:xfrm>
            <a:off x="8776375" y="4199542"/>
            <a:ext cx="2063264" cy="930105"/>
          </a:xfrm>
        </p:spPr>
        <p:txBody>
          <a:bodyPr/>
          <a:lstStyle/>
          <a:p>
            <a:pPr algn="ctr"/>
            <a:r>
              <a:rPr lang="en-US" dirty="0"/>
              <a:t>The future for SP in Roscommon</a:t>
            </a:r>
          </a:p>
          <a:p>
            <a:endParaRPr lang="en-US" dirty="0"/>
          </a:p>
        </p:txBody>
      </p:sp>
      <p:sp>
        <p:nvSpPr>
          <p:cNvPr id="65" name="Text Placeholder 64">
            <a:extLst>
              <a:ext uri="{FF2B5EF4-FFF2-40B4-BE49-F238E27FC236}">
                <a16:creationId xmlns:a16="http://schemas.microsoft.com/office/drawing/2014/main" id="{3868F6B1-F373-144C-8964-FD719444B65E}"/>
              </a:ext>
            </a:extLst>
          </p:cNvPr>
          <p:cNvSpPr>
            <a:spLocks noGrp="1"/>
          </p:cNvSpPr>
          <p:nvPr>
            <p:ph type="body" sz="quarter" idx="30"/>
          </p:nvPr>
        </p:nvSpPr>
        <p:spPr/>
        <p:txBody>
          <a:bodyPr/>
          <a:lstStyle/>
          <a:p>
            <a:r>
              <a:rPr lang="en-US" dirty="0">
                <a:solidFill>
                  <a:srgbClr val="FFC652"/>
                </a:solidFill>
              </a:rPr>
              <a:t>4</a:t>
            </a:r>
          </a:p>
        </p:txBody>
      </p:sp>
      <p:sp>
        <p:nvSpPr>
          <p:cNvPr id="66" name="Text Placeholder 65">
            <a:extLst>
              <a:ext uri="{FF2B5EF4-FFF2-40B4-BE49-F238E27FC236}">
                <a16:creationId xmlns:a16="http://schemas.microsoft.com/office/drawing/2014/main" id="{AD8FD830-B4ED-BB4F-A22C-B65E60C1BD09}"/>
              </a:ext>
            </a:extLst>
          </p:cNvPr>
          <p:cNvSpPr>
            <a:spLocks noGrp="1"/>
          </p:cNvSpPr>
          <p:nvPr>
            <p:ph type="body" sz="quarter" idx="31"/>
          </p:nvPr>
        </p:nvSpPr>
        <p:spPr/>
        <p:txBody>
          <a:bodyPr/>
          <a:lstStyle/>
          <a:p>
            <a:r>
              <a:rPr lang="en-US" dirty="0">
                <a:solidFill>
                  <a:srgbClr val="FFC652"/>
                </a:solidFill>
              </a:rPr>
              <a:t>5</a:t>
            </a:r>
          </a:p>
        </p:txBody>
      </p:sp>
      <p:sp>
        <p:nvSpPr>
          <p:cNvPr id="67" name="Text Placeholder 66">
            <a:extLst>
              <a:ext uri="{FF2B5EF4-FFF2-40B4-BE49-F238E27FC236}">
                <a16:creationId xmlns:a16="http://schemas.microsoft.com/office/drawing/2014/main" id="{928F6476-9AC5-614C-9B27-C46FB0E34408}"/>
              </a:ext>
            </a:extLst>
          </p:cNvPr>
          <p:cNvSpPr>
            <a:spLocks noGrp="1"/>
          </p:cNvSpPr>
          <p:nvPr>
            <p:ph type="body" sz="quarter" idx="32"/>
          </p:nvPr>
        </p:nvSpPr>
        <p:spPr/>
        <p:txBody>
          <a:bodyPr/>
          <a:lstStyle/>
          <a:p>
            <a:r>
              <a:rPr lang="en-US" dirty="0">
                <a:solidFill>
                  <a:srgbClr val="FFC652"/>
                </a:solidFill>
              </a:rPr>
              <a:t>6</a:t>
            </a:r>
          </a:p>
        </p:txBody>
      </p:sp>
      <p:pic>
        <p:nvPicPr>
          <p:cNvPr id="15" name="Picture 1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66531" y="1266989"/>
            <a:ext cx="1604905" cy="1391469"/>
          </a:xfrm>
          <a:prstGeom prst="rect">
            <a:avLst/>
          </a:prstGeom>
        </p:spPr>
      </p:pic>
    </p:spTree>
    <p:extLst>
      <p:ext uri="{BB962C8B-B14F-4D97-AF65-F5344CB8AC3E}">
        <p14:creationId xmlns:p14="http://schemas.microsoft.com/office/powerpoint/2010/main" val="33421088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411393"/>
            <a:ext cx="7113834" cy="5118516"/>
          </a:xfrm>
        </p:spPr>
        <p:txBody>
          <a:bodyPr>
            <a:normAutofit fontScale="40000" lnSpcReduction="20000"/>
          </a:bodyPr>
          <a:lstStyle/>
          <a:p>
            <a:pPr marL="342900" indent="-342900" algn="just">
              <a:lnSpc>
                <a:spcPct val="170000"/>
              </a:lnSpc>
              <a:buFont typeface="Arial" panose="020B0604020202020204" pitchFamily="34" charset="0"/>
              <a:buChar char="•"/>
            </a:pPr>
            <a:r>
              <a:rPr lang="en-US" sz="4200" dirty="0"/>
              <a:t>Roscommon Leader Partnership (RLP) run the SICAP program (Social Inclusion and Community Activation Program). through this they established the need for social prescribing. </a:t>
            </a:r>
          </a:p>
          <a:p>
            <a:pPr algn="just">
              <a:lnSpc>
                <a:spcPct val="170000"/>
              </a:lnSpc>
            </a:pPr>
            <a:endParaRPr lang="en-US" sz="4200" dirty="0"/>
          </a:p>
          <a:p>
            <a:pPr marL="342900" indent="-342900" algn="just">
              <a:lnSpc>
                <a:spcPct val="170000"/>
              </a:lnSpc>
              <a:buFont typeface="Arial" panose="020B0604020202020204" pitchFamily="34" charset="0"/>
              <a:buChar char="•"/>
            </a:pPr>
            <a:r>
              <a:rPr lang="en-US" sz="4200" dirty="0"/>
              <a:t>SICAP have a history working with people with mental health difficulties, socially vulnerable and older people in Roscommon.</a:t>
            </a:r>
          </a:p>
          <a:p>
            <a:pPr algn="just">
              <a:lnSpc>
                <a:spcPct val="170000"/>
              </a:lnSpc>
            </a:pPr>
            <a:endParaRPr lang="en-US" sz="4200" dirty="0"/>
          </a:p>
          <a:p>
            <a:pPr marL="342900" indent="-342900" algn="just">
              <a:lnSpc>
                <a:spcPct val="170000"/>
              </a:lnSpc>
              <a:buFont typeface="Arial" panose="020B0604020202020204" pitchFamily="34" charset="0"/>
              <a:buChar char="•"/>
            </a:pPr>
            <a:r>
              <a:rPr lang="en-US" sz="4200" dirty="0"/>
              <a:t>Issues presented made the team see social prescribing as the best possible medium to address isolation, loneliness and supported those who are disconnected and those with physical and emotional difficulties. e.g. physical enduring back pain.</a:t>
            </a:r>
            <a:endParaRPr lang="en-IE" sz="4200" dirty="0"/>
          </a:p>
          <a:p>
            <a:pPr eaLnBrk="1" fontAlgn="auto" hangingPunct="1">
              <a:spcBef>
                <a:spcPts val="0"/>
              </a:spcBef>
              <a:spcAft>
                <a:spcPts val="0"/>
              </a:spcAft>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1. Background</a:t>
            </a:r>
          </a:p>
        </p:txBody>
      </p:sp>
      <p:pic>
        <p:nvPicPr>
          <p:cNvPr id="19" name="Picture 18" descr="Icon&#10;&#10;Description automatically generated with low confidence">
            <a:extLst>
              <a:ext uri="{FF2B5EF4-FFF2-40B4-BE49-F238E27FC236}">
                <a16:creationId xmlns:a16="http://schemas.microsoft.com/office/drawing/2014/main" id="{BD2EF320-F393-5340-A070-978EEFC48D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00" y="1606410"/>
            <a:ext cx="4876800" cy="4814744"/>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33814" y="1758119"/>
            <a:ext cx="1380041" cy="1283007"/>
          </a:xfrm>
          <a:prstGeom prst="rect">
            <a:avLst/>
          </a:prstGeom>
        </p:spPr>
      </p:pic>
    </p:spTree>
    <p:extLst>
      <p:ext uri="{BB962C8B-B14F-4D97-AF65-F5344CB8AC3E}">
        <p14:creationId xmlns:p14="http://schemas.microsoft.com/office/powerpoint/2010/main" val="22071332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endParaRPr lang="en-US" dirty="0"/>
          </a:p>
          <a:p>
            <a:endParaRPr lang="en-IE" dirty="0"/>
          </a:p>
        </p:txBody>
      </p:sp>
      <p:sp>
        <p:nvSpPr>
          <p:cNvPr id="3" name="Text Placeholder 2"/>
          <p:cNvSpPr>
            <a:spLocks noGrp="1"/>
          </p:cNvSpPr>
          <p:nvPr>
            <p:ph type="body" sz="quarter" idx="17"/>
          </p:nvPr>
        </p:nvSpPr>
        <p:spPr/>
        <p:txBody>
          <a:bodyPr/>
          <a:lstStyle/>
          <a:p>
            <a:r>
              <a:rPr lang="en-US" dirty="0">
                <a:effectLst>
                  <a:outerShdw blurRad="38100" dist="38100" dir="2700000" algn="tl">
                    <a:srgbClr val="000000">
                      <a:alpha val="43137"/>
                    </a:srgbClr>
                  </a:outerShdw>
                </a:effectLst>
              </a:rPr>
              <a:t>2. Starting Point </a:t>
            </a:r>
            <a:endParaRPr lang="en-IE" dirty="0">
              <a:effectLst>
                <a:outerShdw blurRad="38100" dist="38100" dir="2700000" algn="tl">
                  <a:srgbClr val="000000">
                    <a:alpha val="43137"/>
                  </a:srgbClr>
                </a:outerShdw>
              </a:effectLst>
            </a:endParaRPr>
          </a:p>
        </p:txBody>
      </p:sp>
      <p:sp>
        <p:nvSpPr>
          <p:cNvPr id="4" name="Text Placeholder 3"/>
          <p:cNvSpPr txBox="1">
            <a:spLocks/>
          </p:cNvSpPr>
          <p:nvPr/>
        </p:nvSpPr>
        <p:spPr bwMode="auto">
          <a:xfrm>
            <a:off x="401054" y="1411392"/>
            <a:ext cx="10729827" cy="5574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buFont typeface="Arial" panose="020B0604020202020204" pitchFamily="34" charset="0"/>
              <a:buChar char="•"/>
            </a:pPr>
            <a:r>
              <a:rPr lang="en-US" sz="2300" dirty="0"/>
              <a:t>RLP started their social prescribing journey by examining national and international literature on social prescribing and best practice models, particularly in the north of Ireland and UK.</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They talked to the HSE Health Promotion within Ireland’s National Health Service and got information on a project called Flourish in County Mayo. Flourish was one the first social prescribing models in Ireland. </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RLP did a study visit to County Donegal where there were 6x part time Social Prescribers. County Donegal was the first region to obtain proper funding. </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RLP also looked at other social prescribing models including one in County Offlay, and LAMP in James’s Hospital in Dublin. </a:t>
            </a:r>
          </a:p>
          <a:p>
            <a:pPr marL="342900" indent="-342900">
              <a:lnSpc>
                <a:spcPct val="150000"/>
              </a:lnSpc>
              <a:spcBef>
                <a:spcPts val="0"/>
              </a:spcBef>
              <a:buFont typeface="Arial" panose="020B0604020202020204" pitchFamily="34" charset="0"/>
              <a:buChar char="•"/>
            </a:pPr>
            <a:endParaRPr lang="en-US" sz="2300" dirty="0"/>
          </a:p>
          <a:p>
            <a:pPr marL="342900" indent="-342900">
              <a:lnSpc>
                <a:spcPct val="150000"/>
              </a:lnSpc>
              <a:spcBef>
                <a:spcPts val="0"/>
              </a:spcBef>
              <a:buFont typeface="Arial" panose="020B0604020202020204" pitchFamily="34" charset="0"/>
              <a:buChar char="•"/>
            </a:pPr>
            <a:r>
              <a:rPr lang="en-US" sz="2300" dirty="0"/>
              <a:t>The company became involved with the All-Ireland social prescribing network.</a:t>
            </a:r>
          </a:p>
          <a:p>
            <a:pPr marL="342900" indent="-342900">
              <a:lnSpc>
                <a:spcPct val="150000"/>
              </a:lnSpc>
              <a:spcBef>
                <a:spcPts val="0"/>
              </a:spcBef>
              <a:buFont typeface="Arial" panose="020B0604020202020204" pitchFamily="34" charset="0"/>
              <a:buChar char="•"/>
            </a:pPr>
            <a:endParaRPr lang="en-US" sz="2300" dirty="0"/>
          </a:p>
          <a:p>
            <a:endParaRPr lang="en-IE"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05920" y="482537"/>
            <a:ext cx="1290099" cy="1025528"/>
          </a:xfrm>
          <a:prstGeom prst="rect">
            <a:avLst/>
          </a:prstGeom>
        </p:spPr>
      </p:pic>
    </p:spTree>
    <p:extLst>
      <p:ext uri="{BB962C8B-B14F-4D97-AF65-F5344CB8AC3E}">
        <p14:creationId xmlns:p14="http://schemas.microsoft.com/office/powerpoint/2010/main" val="78155187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404734"/>
            <a:ext cx="10512420" cy="629588"/>
          </a:xfrm>
        </p:spPr>
        <p:txBody>
          <a:bodyPr/>
          <a:lstStyle/>
          <a:p>
            <a:r>
              <a:rPr lang="en-US" dirty="0">
                <a:effectLst>
                  <a:outerShdw blurRad="38100" dist="38100" dir="2700000" algn="tl">
                    <a:srgbClr val="000000">
                      <a:alpha val="43137"/>
                    </a:srgbClr>
                  </a:outerShdw>
                </a:effectLst>
              </a:rPr>
              <a:t>3. Building the case for SP</a:t>
            </a:r>
          </a:p>
        </p:txBody>
      </p:sp>
      <p:sp>
        <p:nvSpPr>
          <p:cNvPr id="5" name="Text Placeholder 2">
            <a:extLst>
              <a:ext uri="{FF2B5EF4-FFF2-40B4-BE49-F238E27FC236}">
                <a16:creationId xmlns:a16="http://schemas.microsoft.com/office/drawing/2014/main" id="{C612956F-ED38-334D-9723-5C1C6540F878}"/>
              </a:ext>
            </a:extLst>
          </p:cNvPr>
          <p:cNvSpPr txBox="1">
            <a:spLocks/>
          </p:cNvSpPr>
          <p:nvPr/>
        </p:nvSpPr>
        <p:spPr bwMode="auto">
          <a:xfrm>
            <a:off x="379562" y="1034322"/>
            <a:ext cx="11153955" cy="5823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Autofit/>
          </a:bodyPr>
          <a:lstStyle>
            <a:lvl1pPr marL="0" indent="0" algn="l" rtl="0" eaLnBrk="0" fontAlgn="base" hangingPunct="0">
              <a:lnSpc>
                <a:spcPct val="90000"/>
              </a:lnSpc>
              <a:spcBef>
                <a:spcPts val="1000"/>
              </a:spcBef>
              <a:spcAft>
                <a:spcPct val="0"/>
              </a:spcAft>
              <a:buFont typeface="Arial" panose="020B0604020202020204" pitchFamily="34" charset="0"/>
              <a:buNone/>
              <a:defRPr sz="2200" b="0" i="0" kern="1200">
                <a:solidFill>
                  <a:srgbClr val="231F20"/>
                </a:solidFill>
                <a:latin typeface="Josefin Sans" pitchFamily="2" charset="77"/>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spcBef>
                <a:spcPts val="0"/>
              </a:spcBef>
              <a:spcAft>
                <a:spcPts val="1200"/>
              </a:spcAft>
              <a:buFont typeface="Arial" panose="020B0604020202020204" pitchFamily="34" charset="0"/>
              <a:buChar char="•"/>
            </a:pPr>
            <a:endParaRPr lang="en-US" sz="1700" dirty="0"/>
          </a:p>
          <a:p>
            <a:pPr marL="342900" indent="-342900">
              <a:lnSpc>
                <a:spcPct val="150000"/>
              </a:lnSpc>
              <a:spcBef>
                <a:spcPts val="0"/>
              </a:spcBef>
              <a:spcAft>
                <a:spcPts val="1200"/>
              </a:spcAft>
              <a:buFont typeface="Arial" panose="020B0604020202020204" pitchFamily="34" charset="0"/>
              <a:buChar char="•"/>
            </a:pPr>
            <a:r>
              <a:rPr lang="en-US" sz="1700" dirty="0"/>
              <a:t>RLP put together a </a:t>
            </a:r>
            <a:r>
              <a:rPr lang="en-US" sz="1700" b="1" dirty="0">
                <a:solidFill>
                  <a:srgbClr val="F3BDB7"/>
                </a:solidFill>
              </a:rPr>
              <a:t>steering committee </a:t>
            </a:r>
            <a:r>
              <a:rPr lang="en-US" sz="1700" dirty="0"/>
              <a:t>in partnership with agencies including SICAP, a therapy centre, the local citizens information service, a charity and the department for nursing and health care in The Technological University of Shannon.</a:t>
            </a:r>
          </a:p>
          <a:p>
            <a:pPr marL="342900" indent="-342900">
              <a:lnSpc>
                <a:spcPct val="150000"/>
              </a:lnSpc>
              <a:spcBef>
                <a:spcPts val="0"/>
              </a:spcBef>
              <a:spcAft>
                <a:spcPts val="1200"/>
              </a:spcAft>
              <a:buFont typeface="Arial" panose="020B0604020202020204" pitchFamily="34" charset="0"/>
              <a:buChar char="•"/>
            </a:pPr>
            <a:r>
              <a:rPr lang="en-US" sz="1700" dirty="0">
                <a:solidFill>
                  <a:srgbClr val="FFC652"/>
                </a:solidFill>
              </a:rPr>
              <a:t>They secured lottery funding and worked with the university on ethics and evaluation.</a:t>
            </a:r>
          </a:p>
          <a:p>
            <a:pPr marL="342900" indent="-342900">
              <a:lnSpc>
                <a:spcPct val="150000"/>
              </a:lnSpc>
              <a:spcBef>
                <a:spcPts val="0"/>
              </a:spcBef>
              <a:spcAft>
                <a:spcPts val="1200"/>
              </a:spcAft>
              <a:buFont typeface="Arial" panose="020B0604020202020204" pitchFamily="34" charset="0"/>
              <a:buChar char="•"/>
            </a:pPr>
            <a:r>
              <a:rPr lang="en-US" sz="1700" dirty="0"/>
              <a:t>A study was undertaken using the World Health Organization </a:t>
            </a:r>
            <a:r>
              <a:rPr lang="en-US" sz="1700" b="1" dirty="0">
                <a:solidFill>
                  <a:srgbClr val="F3BDB7"/>
                </a:solidFill>
              </a:rPr>
              <a:t>wellbeing index</a:t>
            </a:r>
            <a:r>
              <a:rPr lang="en-US" sz="1700" dirty="0"/>
              <a:t>, which is currently embedded in the model RLP uses. </a:t>
            </a:r>
          </a:p>
          <a:p>
            <a:pPr marL="342900" indent="-342900">
              <a:lnSpc>
                <a:spcPct val="150000"/>
              </a:lnSpc>
              <a:spcBef>
                <a:spcPts val="0"/>
              </a:spcBef>
              <a:spcAft>
                <a:spcPts val="1200"/>
              </a:spcAft>
              <a:buFont typeface="Arial" panose="020B0604020202020204" pitchFamily="34" charset="0"/>
              <a:buChar char="•"/>
            </a:pPr>
            <a:endParaRPr lang="en-US" sz="1700" dirty="0"/>
          </a:p>
          <a:p>
            <a:pPr marL="342900" indent="-342900">
              <a:lnSpc>
                <a:spcPct val="150000"/>
              </a:lnSpc>
              <a:spcBef>
                <a:spcPts val="0"/>
              </a:spcBef>
              <a:spcAft>
                <a:spcPts val="1200"/>
              </a:spcAft>
              <a:buFont typeface="Arial" panose="020B0604020202020204" pitchFamily="34" charset="0"/>
              <a:buChar char="•"/>
            </a:pPr>
            <a:endParaRPr lang="en-US" sz="1700" dirty="0"/>
          </a:p>
          <a:p>
            <a:pPr>
              <a:lnSpc>
                <a:spcPct val="150000"/>
              </a:lnSpc>
              <a:spcBef>
                <a:spcPts val="0"/>
              </a:spcBef>
              <a:spcAft>
                <a:spcPts val="1200"/>
              </a:spcAft>
            </a:pPr>
            <a:r>
              <a:rPr lang="en-US" sz="1700" dirty="0"/>
              <a:t>    A brief summary of the results as follows:</a:t>
            </a:r>
            <a:endParaRPr lang="en-US" sz="1700" dirty="0">
              <a:solidFill>
                <a:srgbClr val="51A9BA"/>
              </a:solidFill>
              <a:latin typeface="Josefin Sans"/>
            </a:endParaRPr>
          </a:p>
          <a:p>
            <a:pPr marL="342900" indent="-342900">
              <a:lnSpc>
                <a:spcPct val="150000"/>
              </a:lnSpc>
              <a:spcBef>
                <a:spcPts val="0"/>
              </a:spcBef>
              <a:spcAft>
                <a:spcPts val="1200"/>
              </a:spcAft>
              <a:buFont typeface="Arial" panose="020B0604020202020204" pitchFamily="34" charset="0"/>
              <a:buChar char="•"/>
            </a:pPr>
            <a:r>
              <a:rPr lang="en-US" sz="1700" dirty="0">
                <a:solidFill>
                  <a:srgbClr val="51A9BA"/>
                </a:solidFill>
                <a:latin typeface="Josefin Sans"/>
              </a:rPr>
              <a:t>There was an improvement in overall health and wellbeing for participants who used the service.  </a:t>
            </a:r>
          </a:p>
          <a:p>
            <a:pPr marL="342900" indent="-342900">
              <a:lnSpc>
                <a:spcPct val="150000"/>
              </a:lnSpc>
              <a:spcBef>
                <a:spcPts val="0"/>
              </a:spcBef>
              <a:spcAft>
                <a:spcPts val="1200"/>
              </a:spcAft>
              <a:buFont typeface="Arial" panose="020B0604020202020204" pitchFamily="34" charset="0"/>
              <a:buChar char="•"/>
            </a:pPr>
            <a:r>
              <a:rPr lang="en-US" sz="1700" dirty="0">
                <a:solidFill>
                  <a:srgbClr val="51A9BA"/>
                </a:solidFill>
                <a:latin typeface="Josefin Sans"/>
              </a:rPr>
              <a:t>Men and people under 40 living without a disability were more likely to use the service. </a:t>
            </a:r>
          </a:p>
          <a:p>
            <a:pPr marL="342900" indent="-342900">
              <a:lnSpc>
                <a:spcPct val="150000"/>
              </a:lnSpc>
              <a:spcBef>
                <a:spcPts val="0"/>
              </a:spcBef>
              <a:spcAft>
                <a:spcPts val="1200"/>
              </a:spcAft>
              <a:buFont typeface="Arial" panose="020B0604020202020204" pitchFamily="34" charset="0"/>
              <a:buChar char="•"/>
            </a:pPr>
            <a:r>
              <a:rPr lang="en-US" sz="1700" dirty="0">
                <a:solidFill>
                  <a:srgbClr val="FFC652"/>
                </a:solidFill>
              </a:rPr>
              <a:t>RLP developed their model, largely based on the Offlay prototype, and they applied for Healthy Ireland funding (national funding that goes to each local authority).</a:t>
            </a:r>
          </a:p>
          <a:p>
            <a:pPr marL="342900" indent="-342900">
              <a:lnSpc>
                <a:spcPct val="150000"/>
              </a:lnSpc>
              <a:spcBef>
                <a:spcPts val="0"/>
              </a:spcBef>
              <a:spcAft>
                <a:spcPts val="1200"/>
              </a:spcAft>
              <a:buFont typeface="Arial" panose="020B0604020202020204" pitchFamily="34" charset="0"/>
              <a:buChar char="•"/>
            </a:pPr>
            <a:r>
              <a:rPr lang="en-US" sz="1700" dirty="0"/>
              <a:t>They developed a </a:t>
            </a:r>
            <a:r>
              <a:rPr lang="en-US" sz="1700" b="1" dirty="0">
                <a:solidFill>
                  <a:srgbClr val="F3BDB7"/>
                </a:solidFill>
              </a:rPr>
              <a:t>job description </a:t>
            </a:r>
            <a:r>
              <a:rPr lang="en-US" sz="1700" dirty="0"/>
              <a:t>and advertised the post through the steering committee and the Irish Health Service.</a:t>
            </a:r>
            <a:endParaRPr lang="en-IE" sz="1700" dirty="0"/>
          </a:p>
        </p:txBody>
      </p:sp>
    </p:spTree>
    <p:extLst>
      <p:ext uri="{BB962C8B-B14F-4D97-AF65-F5344CB8AC3E}">
        <p14:creationId xmlns:p14="http://schemas.microsoft.com/office/powerpoint/2010/main" val="15342082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0F45EE5-AC96-0C4D-9CBD-504CACBB1C4F}"/>
              </a:ext>
            </a:extLst>
          </p:cNvPr>
          <p:cNvSpPr>
            <a:spLocks noGrp="1"/>
          </p:cNvSpPr>
          <p:nvPr>
            <p:ph type="body" sz="quarter" idx="18"/>
          </p:nvPr>
        </p:nvSpPr>
        <p:spPr>
          <a:xfrm>
            <a:off x="1250240" y="4641011"/>
            <a:ext cx="7384802" cy="2585943"/>
          </a:xfrm>
        </p:spPr>
        <p:txBody>
          <a:bodyPr/>
          <a:lstStyle/>
          <a:p>
            <a:r>
              <a:rPr lang="en-US" sz="2400" dirty="0">
                <a:effectLst>
                  <a:outerShdw blurRad="38100" dist="38100" dir="2700000" algn="tl">
                    <a:srgbClr val="000000">
                      <a:alpha val="43137"/>
                    </a:srgbClr>
                  </a:outerShdw>
                </a:effectLst>
              </a:rPr>
              <a:t>MICHAELA DEANE HUGGINS</a:t>
            </a:r>
          </a:p>
          <a:p>
            <a:r>
              <a:rPr lang="en-US" sz="2400" dirty="0">
                <a:effectLst>
                  <a:outerShdw blurRad="38100" dist="38100" dir="2700000" algn="tl">
                    <a:srgbClr val="000000">
                      <a:alpha val="43137"/>
                    </a:srgbClr>
                  </a:outerShdw>
                </a:effectLst>
              </a:rPr>
              <a:t>Social Prescribing Coordinator</a:t>
            </a:r>
          </a:p>
          <a:p>
            <a:r>
              <a:rPr lang="en-US" sz="2400" dirty="0">
                <a:effectLst>
                  <a:outerShdw blurRad="38100" dist="38100" dir="2700000" algn="tl">
                    <a:srgbClr val="000000">
                      <a:alpha val="43137"/>
                    </a:srgbClr>
                  </a:outerShdw>
                </a:effectLst>
              </a:rPr>
              <a:t>Roscommon Leader Partnership (RLP)</a:t>
            </a:r>
          </a:p>
          <a:p>
            <a:endParaRPr lang="en-US" sz="2800" dirty="0"/>
          </a:p>
        </p:txBody>
      </p:sp>
      <p:sp>
        <p:nvSpPr>
          <p:cNvPr id="6" name="Text Placeholder 5">
            <a:extLst>
              <a:ext uri="{FF2B5EF4-FFF2-40B4-BE49-F238E27FC236}">
                <a16:creationId xmlns:a16="http://schemas.microsoft.com/office/drawing/2014/main" id="{A66F6928-38D6-434E-AEAE-FAEA9DC5C938}"/>
              </a:ext>
            </a:extLst>
          </p:cNvPr>
          <p:cNvSpPr>
            <a:spLocks noGrp="1"/>
          </p:cNvSpPr>
          <p:nvPr>
            <p:ph type="body" sz="quarter" idx="16"/>
          </p:nvPr>
        </p:nvSpPr>
        <p:spPr>
          <a:xfrm>
            <a:off x="1250240" y="1418116"/>
            <a:ext cx="6530786" cy="4216202"/>
          </a:xfrm>
        </p:spPr>
        <p:txBody>
          <a:bodyPr/>
          <a:lstStyle/>
          <a:p>
            <a:pPr algn="just" eaLnBrk="1" fontAlgn="auto" hangingPunct="1">
              <a:lnSpc>
                <a:spcPct val="150000"/>
              </a:lnSpc>
              <a:spcBef>
                <a:spcPts val="0"/>
              </a:spcBef>
              <a:spcAft>
                <a:spcPts val="0"/>
              </a:spcAft>
              <a:defRPr/>
            </a:pPr>
            <a:r>
              <a:rPr lang="en-IE" sz="2300" dirty="0"/>
              <a:t>We measure success based on the WHO Health and Wellbeing Index Scale:- </a:t>
            </a:r>
          </a:p>
          <a:p>
            <a:pPr algn="just" eaLnBrk="1" fontAlgn="auto" hangingPunct="1">
              <a:lnSpc>
                <a:spcPct val="150000"/>
              </a:lnSpc>
              <a:spcBef>
                <a:spcPts val="0"/>
              </a:spcBef>
              <a:spcAft>
                <a:spcPts val="0"/>
              </a:spcAft>
              <a:defRPr/>
            </a:pPr>
            <a:r>
              <a:rPr lang="en-IE" sz="2300" dirty="0"/>
              <a:t>We ask the participant </a:t>
            </a:r>
            <a:r>
              <a:rPr lang="en-IE" sz="2300" b="1" dirty="0">
                <a:solidFill>
                  <a:srgbClr val="51A9BA"/>
                </a:solidFill>
              </a:rPr>
              <a:t>5 questions </a:t>
            </a:r>
            <a:r>
              <a:rPr lang="en-IE" sz="2300" dirty="0"/>
              <a:t>at the start of their social prescribing journey and we repeat these questions after 3 months of the participant being in the activity to measure the change.</a:t>
            </a:r>
            <a:endParaRPr lang="en-US" sz="2300" dirty="0"/>
          </a:p>
        </p:txBody>
      </p:sp>
      <p:sp>
        <p:nvSpPr>
          <p:cNvPr id="8" name="Text Placeholder 7">
            <a:extLst>
              <a:ext uri="{FF2B5EF4-FFF2-40B4-BE49-F238E27FC236}">
                <a16:creationId xmlns:a16="http://schemas.microsoft.com/office/drawing/2014/main" id="{806F0424-6E25-B64F-AF72-3C86E6DE57A0}"/>
              </a:ext>
            </a:extLst>
          </p:cNvPr>
          <p:cNvSpPr>
            <a:spLocks noGrp="1"/>
          </p:cNvSpPr>
          <p:nvPr>
            <p:ph type="body" sz="quarter" idx="25"/>
          </p:nvPr>
        </p:nvSpPr>
        <p:spPr>
          <a:xfrm>
            <a:off x="522787" y="1532400"/>
            <a:ext cx="796700" cy="553134"/>
          </a:xfrm>
        </p:spPr>
        <p:txBody>
          <a:bodyPr/>
          <a:lstStyle/>
          <a:p>
            <a:r>
              <a:rPr lang="en-US" dirty="0"/>
              <a:t>“</a:t>
            </a:r>
          </a:p>
        </p:txBody>
      </p:sp>
      <p:sp>
        <p:nvSpPr>
          <p:cNvPr id="9" name="Text Placeholder 8">
            <a:extLst>
              <a:ext uri="{FF2B5EF4-FFF2-40B4-BE49-F238E27FC236}">
                <a16:creationId xmlns:a16="http://schemas.microsoft.com/office/drawing/2014/main" id="{4A980DE9-36B3-1E47-A5B8-7A8EA19E115C}"/>
              </a:ext>
            </a:extLst>
          </p:cNvPr>
          <p:cNvSpPr>
            <a:spLocks noGrp="1"/>
          </p:cNvSpPr>
          <p:nvPr>
            <p:ph type="body" sz="quarter" idx="26"/>
          </p:nvPr>
        </p:nvSpPr>
        <p:spPr>
          <a:xfrm>
            <a:off x="706425" y="4772467"/>
            <a:ext cx="2579872" cy="684000"/>
          </a:xfrm>
        </p:spPr>
        <p:txBody>
          <a:bodyPr/>
          <a:lstStyle/>
          <a:p>
            <a:r>
              <a:rPr lang="en-US" dirty="0"/>
              <a:t>”</a:t>
            </a:r>
          </a:p>
        </p:txBody>
      </p:sp>
      <p:sp>
        <p:nvSpPr>
          <p:cNvPr id="10" name="Text Placeholder 6">
            <a:extLst>
              <a:ext uri="{FF2B5EF4-FFF2-40B4-BE49-F238E27FC236}">
                <a16:creationId xmlns:a16="http://schemas.microsoft.com/office/drawing/2014/main" id="{30F45EE5-AC96-0C4D-9CBD-504CACBB1C4F}"/>
              </a:ext>
            </a:extLst>
          </p:cNvPr>
          <p:cNvSpPr txBox="1">
            <a:spLocks/>
          </p:cNvSpPr>
          <p:nvPr/>
        </p:nvSpPr>
        <p:spPr bwMode="auto">
          <a:xfrm>
            <a:off x="1001484" y="767023"/>
            <a:ext cx="8662801" cy="57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marL="0" indent="0" algn="r" rtl="0" eaLnBrk="0" fontAlgn="base" hangingPunct="0">
              <a:lnSpc>
                <a:spcPct val="90000"/>
              </a:lnSpc>
              <a:spcBef>
                <a:spcPts val="1000"/>
              </a:spcBef>
              <a:spcAft>
                <a:spcPct val="0"/>
              </a:spcAft>
              <a:buFont typeface="Arial" panose="020B0604020202020204" pitchFamily="34" charset="0"/>
              <a:buNone/>
              <a:defRPr sz="4400" b="1" i="0" kern="1200">
                <a:solidFill>
                  <a:srgbClr val="231F20"/>
                </a:solidFill>
                <a:latin typeface="Amatic SC"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dirty="0">
                <a:effectLst>
                  <a:outerShdw blurRad="38100" dist="38100" dir="2700000" algn="tl">
                    <a:srgbClr val="000000">
                      <a:alpha val="43137"/>
                    </a:srgbClr>
                  </a:outerShdw>
                </a:effectLst>
              </a:rPr>
              <a:t> 4. MEASURING SUCCESS</a:t>
            </a:r>
          </a:p>
          <a:p>
            <a:endParaRPr lang="en-US" sz="2800" dirty="0"/>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14936" y="2856108"/>
            <a:ext cx="1613140" cy="1282320"/>
          </a:xfrm>
          <a:prstGeom prst="rect">
            <a:avLst/>
          </a:prstGeom>
        </p:spPr>
      </p:pic>
    </p:spTree>
    <p:extLst>
      <p:ext uri="{BB962C8B-B14F-4D97-AF65-F5344CB8AC3E}">
        <p14:creationId xmlns:p14="http://schemas.microsoft.com/office/powerpoint/2010/main" val="170157906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1" y="348344"/>
            <a:ext cx="11018572" cy="740228"/>
          </a:xfrm>
        </p:spPr>
        <p:txBody>
          <a:bodyPr/>
          <a:lstStyle/>
          <a:p>
            <a:r>
              <a:rPr lang="en-US" dirty="0"/>
              <a:t>4. Benefits of Social Prescribing</a:t>
            </a:r>
          </a:p>
        </p:txBody>
      </p:sp>
      <p:sp>
        <p:nvSpPr>
          <p:cNvPr id="6"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0" y="1088572"/>
            <a:ext cx="8409426" cy="5587999"/>
          </a:xfrm>
        </p:spPr>
        <p:txBody>
          <a:bodyPr>
            <a:normAutofit fontScale="25000" lnSpcReduction="20000"/>
          </a:bodyPr>
          <a:lstStyle/>
          <a:p>
            <a:pPr eaLnBrk="1" fontAlgn="auto" hangingPunct="1">
              <a:spcBef>
                <a:spcPts val="0"/>
              </a:spcBef>
              <a:spcAft>
                <a:spcPts val="0"/>
              </a:spcAft>
              <a:defRPr/>
            </a:pPr>
            <a:endParaRPr lang="en-IE" b="1"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7200" dirty="0"/>
              <a:t>Social Prescribing alleviates pressure from GP’s and other healthcare professionals from seeing a lot of patients presenting with non-medical issues such as loneliness and isolation. </a:t>
            </a:r>
            <a:r>
              <a:rPr lang="en-US" sz="7200" dirty="0">
                <a:solidFill>
                  <a:srgbClr val="51A9BA"/>
                </a:solidFill>
              </a:rPr>
              <a:t>These professionals have reported a positive change. </a:t>
            </a:r>
            <a:r>
              <a:rPr lang="en-US" sz="7200" dirty="0"/>
              <a:t>They can spend more time with people who have medical needs.</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72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7200" dirty="0"/>
              <a:t>Some people have reported an </a:t>
            </a:r>
            <a:r>
              <a:rPr lang="en-US" sz="7200" dirty="0">
                <a:solidFill>
                  <a:srgbClr val="F3BDB7"/>
                </a:solidFill>
              </a:rPr>
              <a:t>alleviation of anxiety and depression symptoms </a:t>
            </a:r>
            <a:r>
              <a:rPr lang="en-US" sz="7200" dirty="0"/>
              <a:t>as a result of social prescribing. </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72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7200" dirty="0"/>
              <a:t>Benefits to the patient include </a:t>
            </a:r>
            <a:r>
              <a:rPr lang="en-US" sz="7200" dirty="0">
                <a:solidFill>
                  <a:srgbClr val="FFC652"/>
                </a:solidFill>
              </a:rPr>
              <a:t>increased socilaisation and reduced loneliness</a:t>
            </a:r>
            <a:r>
              <a:rPr lang="en-US" sz="7200" dirty="0"/>
              <a:t>. Opportunities to </a:t>
            </a:r>
            <a:r>
              <a:rPr lang="en-US" sz="7200" dirty="0">
                <a:solidFill>
                  <a:srgbClr val="F3BDB7"/>
                </a:solidFill>
              </a:rPr>
              <a:t>learn or improve </a:t>
            </a:r>
            <a:r>
              <a:rPr lang="en-US" sz="7200" dirty="0"/>
              <a:t>a new skill, or engage in physical activity.</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72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7200" dirty="0"/>
              <a:t>It is also worth noting that </a:t>
            </a:r>
            <a:r>
              <a:rPr lang="en-US" sz="7200" dirty="0">
                <a:solidFill>
                  <a:srgbClr val="51A9BA"/>
                </a:solidFill>
              </a:rPr>
              <a:t>some people need help with medical diagnoses before they can begin </a:t>
            </a:r>
            <a:r>
              <a:rPr lang="en-US" sz="7200" dirty="0"/>
              <a:t>to engage with the social prescribing process.</a:t>
            </a:r>
          </a:p>
          <a:p>
            <a:pPr marL="342900" indent="-342900" eaLnBrk="1" fontAlgn="auto" hangingPunct="1">
              <a:spcBef>
                <a:spcPts val="0"/>
              </a:spcBef>
              <a:spcAft>
                <a:spcPts val="0"/>
              </a:spcAft>
              <a:buFont typeface="Arial" panose="020B0604020202020204" pitchFamily="34" charset="0"/>
              <a:buChar char="•"/>
              <a:defRPr/>
            </a:pPr>
            <a:endParaRPr lang="en-US" dirty="0"/>
          </a:p>
          <a:p>
            <a:pPr marL="342900" indent="-342900" eaLnBrk="1" fontAlgn="auto" hangingPunct="1">
              <a:spcBef>
                <a:spcPts val="0"/>
              </a:spcBef>
              <a:spcAft>
                <a:spcPts val="0"/>
              </a:spcAft>
              <a:buFont typeface="Arial" panose="020B0604020202020204" pitchFamily="34" charset="0"/>
              <a:buChar char="•"/>
              <a:defRPr/>
            </a:pPr>
            <a:endParaRPr lang="en-IE" dirty="0"/>
          </a:p>
          <a:p>
            <a:pPr marL="342900" indent="-342900" eaLnBrk="1" fontAlgn="auto" hangingPunct="1">
              <a:spcBef>
                <a:spcPts val="0"/>
              </a:spcBef>
              <a:spcAft>
                <a:spcPts val="0"/>
              </a:spcAft>
              <a:buFont typeface="Arial" panose="020B0604020202020204" pitchFamily="34" charset="0"/>
              <a:buChar char="•"/>
              <a:defRPr/>
            </a:pPr>
            <a:endParaRPr lang="en-IE" dirty="0"/>
          </a:p>
        </p:txBody>
      </p:sp>
      <p:pic>
        <p:nvPicPr>
          <p:cNvPr id="3076" name="Picture 4">
            <a:extLst>
              <a:ext uri="{FF2B5EF4-FFF2-40B4-BE49-F238E27FC236}">
                <a16:creationId xmlns:a16="http://schemas.microsoft.com/office/drawing/2014/main" id="{5DC0DCE0-AA7A-FFDC-7491-AF60DA6DAC6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231085" y="1948543"/>
            <a:ext cx="2656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5155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618461" y="1683657"/>
            <a:ext cx="10512420" cy="4596197"/>
          </a:xfrm>
        </p:spPr>
        <p:txBody>
          <a:bodyPr>
            <a:normAutofit fontScale="77500" lnSpcReduction="20000"/>
          </a:bodyPr>
          <a:lstStyle/>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The initial needs assessment meeting involves uncovering what matters to the individual, rather than making assumptions.</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The individual’s aims and goals are established.</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The individual is encouraged to express how the Social Prescribing Coordinator  can support them in their journey, not the other way around.</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The premise is giving people the tools to make their own choices regarding the activities that they want to engage in, with support from the Social Prescribing Coordinator.</a:t>
            </a:r>
          </a:p>
          <a:p>
            <a:pPr marL="342900" indent="-342900" eaLnBrk="1" fontAlgn="auto" hangingPunct="1">
              <a:lnSpc>
                <a:spcPct val="150000"/>
              </a:lnSpc>
              <a:spcBef>
                <a:spcPts val="0"/>
              </a:spcBef>
              <a:spcAft>
                <a:spcPts val="0"/>
              </a:spcAft>
              <a:buFont typeface="Arial" panose="020B0604020202020204" pitchFamily="34" charset="0"/>
              <a:buChar char="•"/>
              <a:defRPr/>
            </a:pPr>
            <a:endParaRPr lang="en-US" sz="2300" dirty="0"/>
          </a:p>
          <a:p>
            <a:pPr marL="342900" indent="-342900" eaLnBrk="1" fontAlgn="auto" hangingPunct="1">
              <a:lnSpc>
                <a:spcPct val="150000"/>
              </a:lnSpc>
              <a:spcBef>
                <a:spcPts val="0"/>
              </a:spcBef>
              <a:spcAft>
                <a:spcPts val="0"/>
              </a:spcAft>
              <a:buFont typeface="Arial" panose="020B0604020202020204" pitchFamily="34" charset="0"/>
              <a:buChar char="•"/>
              <a:defRPr/>
            </a:pPr>
            <a:r>
              <a:rPr lang="en-US" sz="2300" dirty="0"/>
              <a:t>It is all about the individual. The Social Prescribing Coordinator is a facilitator.</a:t>
            </a:r>
          </a:p>
          <a:p>
            <a:pPr marL="342900" indent="-342900" eaLnBrk="1" fontAlgn="auto" hangingPunct="1">
              <a:spcBef>
                <a:spcPts val="0"/>
              </a:spcBef>
              <a:spcAft>
                <a:spcPts val="0"/>
              </a:spcAft>
              <a:buFont typeface="Arial" panose="020B0604020202020204" pitchFamily="34" charset="0"/>
              <a:buChar char="•"/>
              <a:defRPr/>
            </a:pPr>
            <a:endParaRPr lang="en-IE"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p:txBody>
          <a:bodyPr/>
          <a:lstStyle/>
          <a:p>
            <a:r>
              <a:rPr lang="en-US" dirty="0">
                <a:effectLst>
                  <a:outerShdw blurRad="38100" dist="38100" dir="2700000" algn="tl">
                    <a:srgbClr val="000000">
                      <a:alpha val="43137"/>
                    </a:srgbClr>
                  </a:outerShdw>
                </a:effectLst>
              </a:rPr>
              <a:t>5. Patient Autonomy in their own care package</a:t>
            </a:r>
          </a:p>
        </p:txBody>
      </p:sp>
    </p:spTree>
    <p:extLst>
      <p:ext uri="{BB962C8B-B14F-4D97-AF65-F5344CB8AC3E}">
        <p14:creationId xmlns:p14="http://schemas.microsoft.com/office/powerpoint/2010/main" val="207338628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12956F-ED38-334D-9723-5C1C6540F878}"/>
              </a:ext>
            </a:extLst>
          </p:cNvPr>
          <p:cNvSpPr>
            <a:spLocks noGrp="1"/>
          </p:cNvSpPr>
          <p:nvPr>
            <p:ph type="body" sz="quarter" idx="16"/>
          </p:nvPr>
        </p:nvSpPr>
        <p:spPr>
          <a:xfrm>
            <a:off x="548123" y="1163300"/>
            <a:ext cx="10968514" cy="5546782"/>
          </a:xfrm>
        </p:spPr>
        <p:txBody>
          <a:bodyPr>
            <a:normAutofit fontScale="32500" lnSpcReduction="20000"/>
          </a:bodyPr>
          <a:lstStyle/>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There is a need in Roscommon to set up more activities.</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RLP are identifying free venues to be used to facilitate social prescribing activities.</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There is an ongoing discussion about payment for activities. Is it OK? For example Socially prescribing people to a dance school or a yoga class with an entrance fee.</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RLP are going to create an activity checklist of suggestions for when people are struggling to know what they want.</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There are geographical challenges in Roscommon with people who struggle to travel due to health issues, which they are looking for ways to overcome.</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They are aiming to link people together with similar interests to start more groups.</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US" sz="5600" dirty="0"/>
          </a:p>
          <a:p>
            <a:pPr marL="342900" indent="-342900" eaLnBrk="1" fontAlgn="auto" hangingPunct="1">
              <a:lnSpc>
                <a:spcPct val="120000"/>
              </a:lnSpc>
              <a:spcBef>
                <a:spcPts val="0"/>
              </a:spcBef>
              <a:spcAft>
                <a:spcPts val="0"/>
              </a:spcAft>
              <a:buFont typeface="Arial" panose="020B0604020202020204" pitchFamily="34" charset="0"/>
              <a:buChar char="•"/>
              <a:defRPr/>
            </a:pPr>
            <a:r>
              <a:rPr lang="en-US" sz="5600" dirty="0"/>
              <a:t>RLP aim to include more underrepresented demographics. Research shows that the service in Roscommon was used mostly by men under 40 without a disability. We are seeing a different demographics nowadays due to referrals from occupational and psychiatric health professionals</a:t>
            </a:r>
            <a:r>
              <a:rPr lang="en-US" sz="7200" dirty="0"/>
              <a:t>.</a:t>
            </a:r>
          </a:p>
          <a:p>
            <a:pPr marL="342900" indent="-342900" eaLnBrk="1" fontAlgn="auto" hangingPunct="1">
              <a:lnSpc>
                <a:spcPct val="120000"/>
              </a:lnSpc>
              <a:spcBef>
                <a:spcPts val="0"/>
              </a:spcBef>
              <a:spcAft>
                <a:spcPts val="0"/>
              </a:spcAft>
              <a:buFont typeface="Arial" panose="020B0604020202020204" pitchFamily="34" charset="0"/>
              <a:buChar char="•"/>
              <a:defRPr/>
            </a:pPr>
            <a:endParaRPr lang="en-IE" sz="2000" dirty="0"/>
          </a:p>
          <a:p>
            <a:pPr marL="342900" indent="-342900" eaLnBrk="1" fontAlgn="auto" hangingPunct="1">
              <a:spcBef>
                <a:spcPts val="0"/>
              </a:spcBef>
              <a:spcAft>
                <a:spcPts val="0"/>
              </a:spcAft>
              <a:buFont typeface="Arial" panose="020B0604020202020204" pitchFamily="34" charset="0"/>
              <a:buChar char="•"/>
              <a:defRPr/>
            </a:pPr>
            <a:endParaRPr lang="en-IE" dirty="0"/>
          </a:p>
        </p:txBody>
      </p:sp>
      <p:sp>
        <p:nvSpPr>
          <p:cNvPr id="4" name="Text Placeholder 3">
            <a:extLst>
              <a:ext uri="{FF2B5EF4-FFF2-40B4-BE49-F238E27FC236}">
                <a16:creationId xmlns:a16="http://schemas.microsoft.com/office/drawing/2014/main" id="{0BFFC600-221C-B34D-8DD4-6799A025DC0A}"/>
              </a:ext>
            </a:extLst>
          </p:cNvPr>
          <p:cNvSpPr>
            <a:spLocks noGrp="1"/>
          </p:cNvSpPr>
          <p:nvPr>
            <p:ph type="body" sz="quarter" idx="17"/>
          </p:nvPr>
        </p:nvSpPr>
        <p:spPr>
          <a:xfrm>
            <a:off x="618460" y="524436"/>
            <a:ext cx="10647637" cy="638864"/>
          </a:xfrm>
        </p:spPr>
        <p:txBody>
          <a:bodyPr/>
          <a:lstStyle/>
          <a:p>
            <a:r>
              <a:rPr lang="en-US" dirty="0">
                <a:effectLst>
                  <a:outerShdw blurRad="38100" dist="38100" dir="2700000" algn="tl">
                    <a:srgbClr val="000000">
                      <a:alpha val="43137"/>
                    </a:srgbClr>
                  </a:outerShdw>
                </a:effectLst>
              </a:rPr>
              <a:t>6. The future for Social Prescribing in Roscommon</a:t>
            </a: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22910" y="4754743"/>
            <a:ext cx="1865326" cy="798891"/>
          </a:xfrm>
          <a:prstGeom prst="rect">
            <a:avLst/>
          </a:prstGeom>
        </p:spPr>
      </p:pic>
      <p:pic>
        <p:nvPicPr>
          <p:cNvPr id="6" name="Picture 5">
            <a:extLst>
              <a:ext uri="{FF2B5EF4-FFF2-40B4-BE49-F238E27FC236}">
                <a16:creationId xmlns:a16="http://schemas.microsoft.com/office/drawing/2014/main" id="{39DC5593-F452-B8C3-D5C6-7AA8958A5F60}"/>
              </a:ext>
            </a:extLst>
          </p:cNvPr>
          <p:cNvPicPr>
            <a:picLocks noChangeAspect="1"/>
          </p:cNvPicPr>
          <p:nvPr/>
        </p:nvPicPr>
        <p:blipFill>
          <a:blip r:embed="rId3"/>
          <a:stretch>
            <a:fillRect/>
          </a:stretch>
        </p:blipFill>
        <p:spPr>
          <a:xfrm>
            <a:off x="10162524" y="1304366"/>
            <a:ext cx="1610549" cy="798891"/>
          </a:xfrm>
          <a:prstGeom prst="rect">
            <a:avLst/>
          </a:prstGeom>
        </p:spPr>
      </p:pic>
    </p:spTree>
    <p:extLst>
      <p:ext uri="{BB962C8B-B14F-4D97-AF65-F5344CB8AC3E}">
        <p14:creationId xmlns:p14="http://schemas.microsoft.com/office/powerpoint/2010/main" val="165787575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49697D0-7745-2747-AEF9-477CACEDFCA1}"/>
              </a:ext>
            </a:extLst>
          </p:cNvPr>
          <p:cNvSpPr>
            <a:spLocks noGrp="1"/>
          </p:cNvSpPr>
          <p:nvPr>
            <p:ph type="body" sz="quarter" idx="16"/>
          </p:nvPr>
        </p:nvSpPr>
        <p:spPr>
          <a:xfrm>
            <a:off x="685835" y="1890703"/>
            <a:ext cx="7718578" cy="4440823"/>
          </a:xfrm>
        </p:spPr>
        <p:txBody>
          <a:bodyPr>
            <a:normAutofit/>
          </a:bodyPr>
          <a:lstStyle/>
          <a:p>
            <a:pPr>
              <a:lnSpc>
                <a:spcPct val="107000"/>
              </a:lnSpc>
              <a:spcAft>
                <a:spcPts val="800"/>
              </a:spcAft>
            </a:pPr>
            <a:r>
              <a:rPr lang="en-GB" sz="1800" b="1" dirty="0">
                <a:solidFill>
                  <a:srgbClr val="FFD243"/>
                </a:solidFill>
                <a:effectLst/>
                <a:latin typeface="Calibri" panose="020F0502020204030204" pitchFamily="34" charset="0"/>
                <a:ea typeface="Calibri" panose="020F0502020204030204" pitchFamily="34" charset="0"/>
                <a:cs typeface="Calibri" panose="020F0502020204030204" pitchFamily="34"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3600" dirty="0"/>
              <a:t>The Role of the Health &amp; Care Professional in Adult &amp; Community Learning</a:t>
            </a:r>
          </a:p>
        </p:txBody>
      </p:sp>
      <p:sp>
        <p:nvSpPr>
          <p:cNvPr id="11" name="Text Placeholder 10">
            <a:extLst>
              <a:ext uri="{FF2B5EF4-FFF2-40B4-BE49-F238E27FC236}">
                <a16:creationId xmlns:a16="http://schemas.microsoft.com/office/drawing/2014/main" id="{DB380F54-33A7-734D-8EED-5DB59630A970}"/>
              </a:ext>
            </a:extLst>
          </p:cNvPr>
          <p:cNvSpPr>
            <a:spLocks noGrp="1"/>
          </p:cNvSpPr>
          <p:nvPr>
            <p:ph type="body" sz="quarter" idx="17"/>
          </p:nvPr>
        </p:nvSpPr>
        <p:spPr/>
        <p:txBody>
          <a:bodyPr/>
          <a:lstStyle/>
          <a:p>
            <a:r>
              <a:rPr lang="en-US" dirty="0"/>
              <a:t>Topic 2</a:t>
            </a:r>
          </a:p>
        </p:txBody>
      </p:sp>
      <p:pic>
        <p:nvPicPr>
          <p:cNvPr id="20" name="Picture 19" descr="A picture containing text, vector graphics&#10;&#10;Description automatically generated">
            <a:extLst>
              <a:ext uri="{FF2B5EF4-FFF2-40B4-BE49-F238E27FC236}">
                <a16:creationId xmlns:a16="http://schemas.microsoft.com/office/drawing/2014/main" id="{A5295376-E560-844E-89AA-18F582D9B2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3672" y="1652442"/>
            <a:ext cx="4490430" cy="5374189"/>
          </a:xfrm>
          <a:prstGeom prst="rect">
            <a:avLst/>
          </a:prstGeom>
        </p:spPr>
      </p:pic>
    </p:spTree>
    <p:extLst>
      <p:ext uri="{BB962C8B-B14F-4D97-AF65-F5344CB8AC3E}">
        <p14:creationId xmlns:p14="http://schemas.microsoft.com/office/powerpoint/2010/main" val="4094686212"/>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12202</TotalTime>
  <Words>21129</Words>
  <Application>Microsoft Macintosh PowerPoint</Application>
  <PresentationFormat>Widescreen</PresentationFormat>
  <Paragraphs>1679</Paragraphs>
  <Slides>134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134</vt:i4>
      </vt:variant>
    </vt:vector>
  </HeadingPairs>
  <TitlesOfParts>
    <vt:vector size="146" baseType="lpstr">
      <vt:lpstr>Amatic SC</vt:lpstr>
      <vt:lpstr>Architects Daughter</vt:lpstr>
      <vt:lpstr>Arial</vt:lpstr>
      <vt:lpstr>Arial Narrow</vt:lpstr>
      <vt:lpstr>Avenir Light</vt:lpstr>
      <vt:lpstr>Calibri</vt:lpstr>
      <vt:lpstr>Courier New</vt:lpstr>
      <vt:lpstr>Josefin Sans</vt:lpstr>
      <vt:lpstr>Montserrat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Ian Sayers</cp:lastModifiedBy>
  <cp:revision>355</cp:revision>
  <dcterms:created xsi:type="dcterms:W3CDTF">2019-07-15T10:12:55Z</dcterms:created>
  <dcterms:modified xsi:type="dcterms:W3CDTF">2022-07-31T15:34:19Z</dcterms:modified>
</cp:coreProperties>
</file>