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Slides/notesSlide1.xml" ContentType="application/vnd.openxmlformats-officedocument.presentationml.notes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saveSubsetFonts="1">
  <p:sldMasterIdLst>
    <p:sldMasterId id="2147483648" r:id="rId1"/>
  </p:sldMasterIdLst>
  <p:notesMasterIdLst>
    <p:notesMasterId r:id="rId2"/>
  </p:notesMasterIdLst>
  <p:handoutMasterIdLst>
    <p:handoutMasterId r:id="rId3"/>
  </p:handout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y="10691813" cx="7559675"/>
  <p:notesSz cx="6858000" cy="9144000"/>
  <p:defaultTextStyle>
    <a:defPPr>
      <a:defRPr lang="el"/>
    </a:defPPr>
    <a:lvl1pPr algn="l" defTabSz="325892" eaLnBrk="1" hangingPunct="1" latinLnBrk="0" marL="0" rtl="0">
      <a:defRPr sz="1283" kern="1200">
        <a:solidFill>
          <a:schemeClr val="tx1"/>
        </a:solidFill>
        <a:latin typeface="+mn-lt"/>
        <a:ea typeface="+mn-ea"/>
        <a:cs typeface="+mn-cs"/>
      </a:defRPr>
    </a:lvl1pPr>
    <a:lvl2pPr algn="l" defTabSz="325892" eaLnBrk="1" hangingPunct="1" latinLnBrk="0" marL="325892" rtl="0">
      <a:defRPr sz="1283" kern="1200">
        <a:solidFill>
          <a:schemeClr val="tx1"/>
        </a:solidFill>
        <a:latin typeface="+mn-lt"/>
        <a:ea typeface="+mn-ea"/>
        <a:cs typeface="+mn-cs"/>
      </a:defRPr>
    </a:lvl2pPr>
    <a:lvl3pPr algn="l" defTabSz="325892" eaLnBrk="1" hangingPunct="1" latinLnBrk="0" marL="651784" rtl="0">
      <a:defRPr sz="1283" kern="1200">
        <a:solidFill>
          <a:schemeClr val="tx1"/>
        </a:solidFill>
        <a:latin typeface="+mn-lt"/>
        <a:ea typeface="+mn-ea"/>
        <a:cs typeface="+mn-cs"/>
      </a:defRPr>
    </a:lvl3pPr>
    <a:lvl4pPr algn="l" defTabSz="325892" eaLnBrk="1" hangingPunct="1" latinLnBrk="0" marL="977676" rtl="0">
      <a:defRPr sz="1283" kern="1200">
        <a:solidFill>
          <a:schemeClr val="tx1"/>
        </a:solidFill>
        <a:latin typeface="+mn-lt"/>
        <a:ea typeface="+mn-ea"/>
        <a:cs typeface="+mn-cs"/>
      </a:defRPr>
    </a:lvl4pPr>
    <a:lvl5pPr algn="l" defTabSz="325892" eaLnBrk="1" hangingPunct="1" latinLnBrk="0" marL="1303569" rtl="0">
      <a:defRPr sz="1283" kern="1200">
        <a:solidFill>
          <a:schemeClr val="tx1"/>
        </a:solidFill>
        <a:latin typeface="+mn-lt"/>
        <a:ea typeface="+mn-ea"/>
        <a:cs typeface="+mn-cs"/>
      </a:defRPr>
    </a:lvl5pPr>
    <a:lvl6pPr algn="l" defTabSz="325892" eaLnBrk="1" hangingPunct="1" latinLnBrk="0" marL="1629461" rtl="0">
      <a:defRPr sz="1283" kern="1200">
        <a:solidFill>
          <a:schemeClr val="tx1"/>
        </a:solidFill>
        <a:latin typeface="+mn-lt"/>
        <a:ea typeface="+mn-ea"/>
        <a:cs typeface="+mn-cs"/>
      </a:defRPr>
    </a:lvl6pPr>
    <a:lvl7pPr algn="l" defTabSz="325892" eaLnBrk="1" hangingPunct="1" latinLnBrk="0" marL="1955353" rtl="0">
      <a:defRPr sz="1283" kern="1200">
        <a:solidFill>
          <a:schemeClr val="tx1"/>
        </a:solidFill>
        <a:latin typeface="+mn-lt"/>
        <a:ea typeface="+mn-ea"/>
        <a:cs typeface="+mn-cs"/>
      </a:defRPr>
    </a:lvl7pPr>
    <a:lvl8pPr algn="l" defTabSz="325892" eaLnBrk="1" hangingPunct="1" latinLnBrk="0" marL="2281245" rtl="0">
      <a:defRPr sz="1283" kern="1200">
        <a:solidFill>
          <a:schemeClr val="tx1"/>
        </a:solidFill>
        <a:latin typeface="+mn-lt"/>
        <a:ea typeface="+mn-ea"/>
        <a:cs typeface="+mn-cs"/>
      </a:defRPr>
    </a:lvl8pPr>
    <a:lvl9pPr algn="l" defTabSz="325892" eaLnBrk="1" hangingPunct="1" latinLnBrk="0" marL="2607137" rtl="0">
      <a:defRPr sz="1283"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000000"/>
    <a:srgbClr val="FFC652"/>
    <a:srgbClr val="ECECEC"/>
    <a:srgbClr val="FFDE17"/>
    <a:srgbClr val="84BA41"/>
    <a:srgbClr val="297239"/>
    <a:srgbClr val="57A672"/>
    <a:srgbClr val="B2DDC9"/>
    <a:srgbClr val="011E3B"/>
    <a:srgbClr val="D6198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30801" autoAdjust="0"/>
    <p:restoredTop sz="94972"/>
  </p:normalViewPr>
  <p:slideViewPr>
    <p:cSldViewPr snapToGrid="0" snapToObjects="1">
      <p:cViewPr varScale="1">
        <p:scale>
          <a:sx n="41" d="100"/>
          <a:sy n="41" d="100"/>
        </p:scale>
        <p:origin x="1688" y="48"/>
      </p:cViewPr>
      <p:guideLst>
        <p:guide orient="horz" pos="3342"/>
        <p:guide pos="2358"/>
      </p:guideLst>
    </p:cSldViewPr>
  </p:slideViewPr>
  <p:outlineViewPr>
    <p:cViewPr>
      <p:scale>
        <a:sx n="33" d="100"/>
        <a:sy n="33" d="100"/>
      </p:scale>
      <p:origin x="0" y="-19728"/>
    </p:cViewPr>
  </p:outlineViewPr>
  <p:notesTextViewPr>
    <p:cViewPr>
      <p:scale>
        <a:sx n="1" d="1"/>
        <a:sy n="1" d="1"/>
      </p:scale>
      <p:origin x="0" y="0"/>
    </p:cViewPr>
  </p:notesTextViewPr>
  <p:sorterViewPr>
    <p:cViewPr>
      <p:scale>
        <a:sx n="60" d="100"/>
        <a:sy n="60" d="100"/>
      </p:scale>
      <p:origin x="0" y="-1243"/>
    </p:cViewPr>
  </p:sorterViewPr>
  <p:notesViewPr>
    <p:cSldViewPr showGuides="1" snapToGrid="0" snapToObjects="1">
      <p:cViewPr varScale="1">
        <p:scale>
          <a:sx n="71" d="100"/>
          <a:sy n="71" d="100"/>
        </p:scale>
        <p:origin x="2384" y="176"/>
      </p:cViewPr>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50" Type="http://schemas.openxmlformats.org/officeDocument/2006/relationships/tableStyles" Target="tableStyles.xml"/><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customXml" Target="../customXml/item1.xml"/><Relationship Id="rId54" Type="http://schemas.openxmlformats.org/officeDocument/2006/relationships/customXmlProps" Target="../customXml/itemProps1.xml"/><Relationship Id="rId5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201" name=""/>
        <p:cNvGrpSpPr/>
        <p:nvPr/>
      </p:nvGrpSpPr>
      <p:grpSpPr>
        <a:xfrm>
          <a:off x="0" y="0"/>
          <a:ext cx="0" cy="0"/>
          <a:chOff x="0" y="0"/>
          <a:chExt cx="0" cy="0"/>
        </a:xfrm>
      </p:grpSpPr>
      <p:sp>
        <p:nvSpPr>
          <p:cNvPr id="1049557"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dirty="0" lang="en-US"/>
          </a:p>
        </p:txBody>
      </p:sp>
      <p:sp>
        <p:nvSpPr>
          <p:cNvPr id="1049558" name="Date Placeholder 2"/>
          <p:cNvSpPr>
            <a:spLocks noGrp="1"/>
          </p:cNvSpPr>
          <p:nvPr>
            <p:ph type="dt" sz="quarter" idx="1"/>
          </p:nvPr>
        </p:nvSpPr>
        <p:spPr>
          <a:xfrm>
            <a:off x="3884613" y="0"/>
            <a:ext cx="2971800" cy="458788"/>
          </a:xfrm>
          <a:prstGeom prst="rect"/>
        </p:spPr>
        <p:txBody>
          <a:bodyPr bIns="45720" lIns="91440" rIns="91440" rtlCol="0" tIns="45720" vert="horz"/>
          <a:lstStyle>
            <a:lvl1pPr algn="r">
              <a:defRPr sz="1200"/>
            </a:lvl1pPr>
          </a:lstStyle>
          <a:p>
            <a:fld id="{FF378577-8B88-EE4C-8516-6703E5E700B5}" type="datetimeFigureOut">
              <a:rPr lang="en-US" smtClean="0"/>
              <a:t>3/4/2022</a:t>
            </a:fld>
            <a:endParaRPr dirty="0" lang="en-US"/>
          </a:p>
        </p:txBody>
      </p:sp>
      <p:sp>
        <p:nvSpPr>
          <p:cNvPr id="1049559" name="Footer Placeholder 3"/>
          <p:cNvSpPr>
            <a:spLocks noGrp="1"/>
          </p:cNvSpPr>
          <p:nvPr>
            <p:ph type="ftr" sz="quarter" idx="2"/>
          </p:nvPr>
        </p:nvSpPr>
        <p:spPr>
          <a:xfrm>
            <a:off x="0" y="8685213"/>
            <a:ext cx="2971800" cy="458787"/>
          </a:xfrm>
          <a:prstGeom prst="rect"/>
        </p:spPr>
        <p:txBody>
          <a:bodyPr anchor="b" bIns="45720" lIns="91440" rIns="91440" rtlCol="0" tIns="45720" vert="horz"/>
          <a:lstStyle>
            <a:lvl1pPr algn="l">
              <a:defRPr sz="1200"/>
            </a:lvl1pPr>
          </a:lstStyle>
          <a:p>
            <a:endParaRPr dirty="0" lang="en-US"/>
          </a:p>
        </p:txBody>
      </p:sp>
      <p:sp>
        <p:nvSpPr>
          <p:cNvPr id="1049560" name="Slide Number Placeholder 4"/>
          <p:cNvSpPr>
            <a:spLocks noGrp="1"/>
          </p:cNvSpPr>
          <p:nvPr>
            <p:ph type="sldNum" sz="quarter" idx="3"/>
          </p:nvPr>
        </p:nvSpPr>
        <p:spPr>
          <a:xfrm>
            <a:off x="3884613" y="8685213"/>
            <a:ext cx="2971800" cy="458787"/>
          </a:xfrm>
          <a:prstGeom prst="rect"/>
        </p:spPr>
        <p:txBody>
          <a:bodyPr anchor="b" bIns="45720" lIns="91440" rIns="91440" rtlCol="0" tIns="45720" vert="horz"/>
          <a:lstStyle>
            <a:lvl1pPr algn="r">
              <a:defRPr sz="1200"/>
            </a:lvl1pPr>
          </a:lstStyle>
          <a:p>
            <a:fld id="{ED09957D-E1A3-9D46-BB8D-8C509470EB58}" type="slidenum">
              <a:rPr lang="en-US" smtClean="0"/>
              <a:t>‹#›</a:t>
            </a:fld>
            <a:endParaRPr dirty="0" lang="en-US"/>
          </a:p>
        </p:txBody>
      </p:sp>
    </p:spTree>
  </p:cSld>
  <p:clrMap accent1="accent1" accent2="accent2" accent3="accent3" accent4="accent4" accent5="accent5" accent6="accent6" bg1="lt1" bg2="lt2" tx1="dk1" tx2="dk2"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00" name=""/>
        <p:cNvGrpSpPr/>
        <p:nvPr/>
      </p:nvGrpSpPr>
      <p:grpSpPr>
        <a:xfrm>
          <a:off x="0" y="0"/>
          <a:ext cx="0" cy="0"/>
          <a:chOff x="0" y="0"/>
          <a:chExt cx="0" cy="0"/>
        </a:xfrm>
      </p:grpSpPr>
      <p:sp>
        <p:nvSpPr>
          <p:cNvPr id="1049551"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dirty="0" lang="en-US"/>
          </a:p>
        </p:txBody>
      </p:sp>
      <p:sp>
        <p:nvSpPr>
          <p:cNvPr id="1049552"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69E1DF58-7EE3-C448-983E-EBFA8BC3FAB5}" type="datetimeFigureOut">
              <a:rPr lang="en-US" smtClean="0"/>
              <a:t>3/4/2022</a:t>
            </a:fld>
            <a:endParaRPr dirty="0" lang="en-US"/>
          </a:p>
        </p:txBody>
      </p:sp>
      <p:sp>
        <p:nvSpPr>
          <p:cNvPr id="1049553" name="Slide Image Placeholder 3"/>
          <p:cNvSpPr>
            <a:spLocks noChangeAspect="1" noRot="1" noGrp="1"/>
          </p:cNvSpPr>
          <p:nvPr>
            <p:ph type="sldImg" idx="2"/>
          </p:nvPr>
        </p:nvSpPr>
        <p:spPr>
          <a:xfrm>
            <a:off x="2338388" y="1143000"/>
            <a:ext cx="2181225" cy="3086100"/>
          </a:xfrm>
          <a:prstGeom prst="rect"/>
          <a:noFill/>
          <a:ln w="12700">
            <a:solidFill>
              <a:prstClr val="black"/>
            </a:solidFill>
          </a:ln>
        </p:spPr>
        <p:txBody>
          <a:bodyPr anchor="ctr" bIns="45720" lIns="91440" rIns="91440" rtlCol="0" tIns="45720" vert="horz"/>
          <a:p>
            <a:endParaRPr dirty="0" lang="en-US"/>
          </a:p>
        </p:txBody>
      </p:sp>
      <p:sp>
        <p:nvSpPr>
          <p:cNvPr id="1049554"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l"/>
              <a:t>Επεξεργασία βασικών στυλ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049555"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dirty="0" lang="en-US"/>
          </a:p>
        </p:txBody>
      </p:sp>
      <p:sp>
        <p:nvSpPr>
          <p:cNvPr id="1049556"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4F75372A-F483-BF4C-A311-87AB670BD6E8}" type="slidenum">
              <a:rPr lang="en-US" smtClean="0"/>
              <a:t>‹#›</a:t>
            </a:fld>
            <a:endParaRPr dirty="0" lang="en-US"/>
          </a:p>
        </p:txBody>
      </p:sp>
    </p:spTree>
  </p:cSld>
  <p:clrMap accent1="accent1" accent2="accent2" accent3="accent3" accent4="accent4" accent5="accent5" accent6="accent6" bg1="lt1" bg2="lt2" tx1="dk1" tx2="dk2" hlink="hlink" folHlink="folHlink"/>
  <p:notesStyle>
    <a:lvl1pPr algn="l" defTabSz="875998" eaLnBrk="1" hangingPunct="1" latinLnBrk="0" marL="0" rtl="0">
      <a:defRPr sz="1150" kern="1200">
        <a:solidFill>
          <a:schemeClr val="tx1"/>
        </a:solidFill>
        <a:latin typeface="+mn-lt"/>
        <a:ea typeface="+mn-ea"/>
        <a:cs typeface="+mn-cs"/>
      </a:defRPr>
    </a:lvl1pPr>
    <a:lvl2pPr algn="l" defTabSz="875998" eaLnBrk="1" hangingPunct="1" latinLnBrk="0" marL="437999" rtl="0">
      <a:defRPr sz="1150" kern="1200">
        <a:solidFill>
          <a:schemeClr val="tx1"/>
        </a:solidFill>
        <a:latin typeface="+mn-lt"/>
        <a:ea typeface="+mn-ea"/>
        <a:cs typeface="+mn-cs"/>
      </a:defRPr>
    </a:lvl2pPr>
    <a:lvl3pPr algn="l" defTabSz="875998" eaLnBrk="1" hangingPunct="1" latinLnBrk="0" marL="875998" rtl="0">
      <a:defRPr sz="1150" kern="1200">
        <a:solidFill>
          <a:schemeClr val="tx1"/>
        </a:solidFill>
        <a:latin typeface="+mn-lt"/>
        <a:ea typeface="+mn-ea"/>
        <a:cs typeface="+mn-cs"/>
      </a:defRPr>
    </a:lvl3pPr>
    <a:lvl4pPr algn="l" defTabSz="875998" eaLnBrk="1" hangingPunct="1" latinLnBrk="0" marL="1313997" rtl="0">
      <a:defRPr sz="1150" kern="1200">
        <a:solidFill>
          <a:schemeClr val="tx1"/>
        </a:solidFill>
        <a:latin typeface="+mn-lt"/>
        <a:ea typeface="+mn-ea"/>
        <a:cs typeface="+mn-cs"/>
      </a:defRPr>
    </a:lvl4pPr>
    <a:lvl5pPr algn="l" defTabSz="875998" eaLnBrk="1" hangingPunct="1" latinLnBrk="0" marL="1751996" rtl="0">
      <a:defRPr sz="1150" kern="1200">
        <a:solidFill>
          <a:schemeClr val="tx1"/>
        </a:solidFill>
        <a:latin typeface="+mn-lt"/>
        <a:ea typeface="+mn-ea"/>
        <a:cs typeface="+mn-cs"/>
      </a:defRPr>
    </a:lvl5pPr>
    <a:lvl6pPr algn="l" defTabSz="875998" eaLnBrk="1" hangingPunct="1" latinLnBrk="0" marL="2189995" rtl="0">
      <a:defRPr sz="1150" kern="1200">
        <a:solidFill>
          <a:schemeClr val="tx1"/>
        </a:solidFill>
        <a:latin typeface="+mn-lt"/>
        <a:ea typeface="+mn-ea"/>
        <a:cs typeface="+mn-cs"/>
      </a:defRPr>
    </a:lvl6pPr>
    <a:lvl7pPr algn="l" defTabSz="875998" eaLnBrk="1" hangingPunct="1" latinLnBrk="0" marL="2627995" rtl="0">
      <a:defRPr sz="1150" kern="1200">
        <a:solidFill>
          <a:schemeClr val="tx1"/>
        </a:solidFill>
        <a:latin typeface="+mn-lt"/>
        <a:ea typeface="+mn-ea"/>
        <a:cs typeface="+mn-cs"/>
      </a:defRPr>
    </a:lvl7pPr>
    <a:lvl8pPr algn="l" defTabSz="875998" eaLnBrk="1" hangingPunct="1" latinLnBrk="0" marL="3065994" rtl="0">
      <a:defRPr sz="1150" kern="1200">
        <a:solidFill>
          <a:schemeClr val="tx1"/>
        </a:solidFill>
        <a:latin typeface="+mn-lt"/>
        <a:ea typeface="+mn-ea"/>
        <a:cs typeface="+mn-cs"/>
      </a:defRPr>
    </a:lvl8pPr>
    <a:lvl9pPr algn="l" defTabSz="875998" eaLnBrk="1" hangingPunct="1" latinLnBrk="0" marL="3503992" rtl="0">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75" name=""/>
        <p:cNvGrpSpPr/>
        <p:nvPr/>
      </p:nvGrpSpPr>
      <p:grpSpPr>
        <a:xfrm>
          <a:off x="0" y="0"/>
          <a:ext cx="0" cy="0"/>
          <a:chOff x="0" y="0"/>
          <a:chExt cx="0" cy="0"/>
        </a:xfrm>
      </p:grpSpPr>
      <p:sp>
        <p:nvSpPr>
          <p:cNvPr id="1049411" name="Slide Image Placeholder 1"/>
          <p:cNvSpPr>
            <a:spLocks noChangeAspect="1" noRot="1" noGrp="1"/>
          </p:cNvSpPr>
          <p:nvPr>
            <p:ph type="sldImg"/>
          </p:nvPr>
        </p:nvSpPr>
        <p:spPr/>
      </p:sp>
      <p:sp>
        <p:nvSpPr>
          <p:cNvPr id="1049412" name="Notes Placeholder 2"/>
          <p:cNvSpPr>
            <a:spLocks noGrp="1"/>
          </p:cNvSpPr>
          <p:nvPr>
            <p:ph type="body" idx="1"/>
          </p:nvPr>
        </p:nvSpPr>
        <p:spPr/>
        <p:txBody>
          <a:bodyPr/>
          <a:p>
            <a:endParaRPr lang="en-US"/>
          </a:p>
        </p:txBody>
      </p:sp>
      <p:sp>
        <p:nvSpPr>
          <p:cNvPr id="1049413" name="Slide Number Placeholder 3"/>
          <p:cNvSpPr>
            <a:spLocks noGrp="1"/>
          </p:cNvSpPr>
          <p:nvPr>
            <p:ph type="sldNum" sz="quarter" idx="5"/>
          </p:nvPr>
        </p:nvSpPr>
        <p:spPr/>
        <p:txBody>
          <a:bodyPr/>
          <a:p>
            <a:fld id="{4F75372A-F483-BF4C-A311-87AB670BD6E8}" type="slidenum">
              <a:rPr lang="en-US" smtClean="0"/>
              <a:t>41</a:t>
            </a:fld>
            <a:endParaRPr dirty="0"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image" Target="../media/image1.emf"/><Relationship Id="rId2" Type="http://schemas.openxmlformats.org/officeDocument/2006/relationships/image" Target="../media/image2.png"/><Relationship Id="rId3"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hyperlink" Target="https://dinglehub.com/" TargetMode="External"/><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emf"/><Relationship Id="rId5"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hyperlink" Target="https://dinglehub.com/" TargetMode="External"/><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82" name=""/>
        <p:cNvGrpSpPr/>
        <p:nvPr/>
      </p:nvGrpSpPr>
      <p:grpSpPr>
        <a:xfrm>
          <a:off x="0" y="0"/>
          <a:ext cx="0" cy="0"/>
          <a:chOff x="0" y="0"/>
          <a:chExt cx="0" cy="0"/>
        </a:xfrm>
      </p:grpSpPr>
      <p:sp>
        <p:nvSpPr>
          <p:cNvPr id="1048674" name="Rectangle 2"/>
          <p:cNvSpPr/>
          <p:nvPr userDrawn="1"/>
        </p:nvSpPr>
        <p:spPr>
          <a:xfrm>
            <a:off x="7404" y="9853033"/>
            <a:ext cx="7559675" cy="83633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8675" name="Rectangle 3"/>
          <p:cNvSpPr/>
          <p:nvPr userDrawn="1"/>
        </p:nvSpPr>
        <p:spPr>
          <a:xfrm>
            <a:off x="-19669" y="8137717"/>
            <a:ext cx="7559675" cy="616854"/>
          </a:xfrm>
          <a:prstGeom prst="rect"/>
          <a:no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grpSp>
        <p:nvGrpSpPr>
          <p:cNvPr id="83" name="Group 4"/>
          <p:cNvGrpSpPr/>
          <p:nvPr userDrawn="1"/>
        </p:nvGrpSpPr>
        <p:grpSpPr>
          <a:xfrm>
            <a:off x="777567" y="9624658"/>
            <a:ext cx="1437765" cy="456750"/>
            <a:chOff x="5423331" y="9058898"/>
            <a:chExt cx="2158773" cy="685800"/>
          </a:xfrm>
        </p:grpSpPr>
        <p:sp>
          <p:nvSpPr>
            <p:cNvPr id="1048676" name="Rectangle 5"/>
            <p:cNvSpPr/>
            <p:nvPr userDrawn="1"/>
          </p:nvSpPr>
          <p:spPr>
            <a:xfrm>
              <a:off x="5423331" y="9058898"/>
              <a:ext cx="2158773" cy="68580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pic>
          <p:nvPicPr>
            <p:cNvPr id="2097174" name="Picture 6"/>
            <p:cNvPicPr>
              <a:picLocks/>
            </p:cNvPicPr>
            <p:nvPr userDrawn="1"/>
          </p:nvPicPr>
          <p:blipFill rotWithShape="1">
            <a:blip xmlns:r="http://schemas.openxmlformats.org/officeDocument/2006/relationships" r:embed="rId1" cstate="screen"/>
            <a:srcRect r="44449"/>
            <a:stretch>
              <a:fillRect/>
            </a:stretch>
          </p:blipFill>
          <p:spPr bwMode="auto">
            <a:xfrm>
              <a:off x="5573238" y="9178749"/>
              <a:ext cx="1892377" cy="434551"/>
            </a:xfrm>
            <a:prstGeom prst="rect"/>
            <a:ln>
              <a:noFill/>
            </a:ln>
          </p:spPr>
        </p:pic>
      </p:grpSp>
      <p:sp>
        <p:nvSpPr>
          <p:cNvPr id="1048677" name="Rectangle 7"/>
          <p:cNvSpPr/>
          <p:nvPr userDrawn="1"/>
        </p:nvSpPr>
        <p:spPr>
          <a:xfrm>
            <a:off x="1" y="0"/>
            <a:ext cx="7559674" cy="7452166"/>
          </a:xfrm>
          <a:prstGeom prst="rect"/>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pic>
        <p:nvPicPr>
          <p:cNvPr id="2097175" name="Picture 9" descr="Text, logo  Description automatically generated"/>
          <p:cNvPicPr>
            <a:picLocks noChangeAspect="1"/>
          </p:cNvPicPr>
          <p:nvPr userDrawn="1"/>
        </p:nvPicPr>
        <p:blipFill>
          <a:blip xmlns:r="http://schemas.openxmlformats.org/officeDocument/2006/relationships" r:embed="rId2" cstate="screen"/>
          <a:stretch>
            <a:fillRect/>
          </a:stretch>
        </p:blipFill>
        <p:spPr>
          <a:xfrm>
            <a:off x="3307080" y="7937494"/>
            <a:ext cx="3564307" cy="2190656"/>
          </a:xfrm>
          <a:prstGeom prst="rect"/>
        </p:spPr>
      </p:pic>
      <p:sp>
        <p:nvSpPr>
          <p:cNvPr id="1048678" name="Rectangle 10"/>
          <p:cNvSpPr/>
          <p:nvPr userDrawn="1"/>
        </p:nvSpPr>
        <p:spPr>
          <a:xfrm>
            <a:off x="777567" y="-1"/>
            <a:ext cx="879282" cy="9144063"/>
          </a:xfrm>
          <a:prstGeom prst="rect"/>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8679" name="Text Placeholder 32"/>
          <p:cNvSpPr>
            <a:spLocks noGrp="1"/>
          </p:cNvSpPr>
          <p:nvPr>
            <p:ph type="body" sz="quarter" idx="47" hasCustomPrompt="1"/>
          </p:nvPr>
        </p:nvSpPr>
        <p:spPr>
          <a:xfrm rot="16200000">
            <a:off x="-1516598" y="3656202"/>
            <a:ext cx="5467612" cy="879282"/>
          </a:xfrm>
          <a:prstGeom prst="rect"/>
        </p:spPr>
        <p:txBody>
          <a:bodyPr anchor="ctr">
            <a:noAutofit/>
          </a:bodyPr>
          <a:lstStyle>
            <a:lvl1pPr algn="l" indent="0" marL="0">
              <a:buNone/>
              <a:defRPr b="0" sz="4000" i="0">
                <a:solidFill>
                  <a:schemeClr val="bg1"/>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COMPENDIUM OF</a:t>
            </a:r>
            <a:endParaRPr dirty="0" lang="en-US"/>
          </a:p>
        </p:txBody>
      </p:sp>
      <p:sp>
        <p:nvSpPr>
          <p:cNvPr id="1048680" name="Text Placeholder 32"/>
          <p:cNvSpPr>
            <a:spLocks noGrp="1"/>
          </p:cNvSpPr>
          <p:nvPr>
            <p:ph type="body" sz="quarter" idx="48" hasCustomPrompt="1"/>
          </p:nvPr>
        </p:nvSpPr>
        <p:spPr>
          <a:xfrm>
            <a:off x="1847537" y="2277022"/>
            <a:ext cx="5467612" cy="879282"/>
          </a:xfrm>
          <a:prstGeom prst="rect"/>
        </p:spPr>
        <p:txBody>
          <a:bodyPr anchor="ctr">
            <a:noAutofit/>
          </a:bodyPr>
          <a:lstStyle>
            <a:lvl1pPr algn="l" indent="0" marL="0">
              <a:buNone/>
              <a:defRPr b="0" sz="1100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SOCIAL</a:t>
            </a:r>
            <a:endParaRPr dirty="0" lang="en-US"/>
          </a:p>
        </p:txBody>
      </p:sp>
      <p:sp>
        <p:nvSpPr>
          <p:cNvPr id="1048681" name="Text Placeholder 32"/>
          <p:cNvSpPr>
            <a:spLocks noGrp="1"/>
          </p:cNvSpPr>
          <p:nvPr>
            <p:ph type="body" sz="quarter" idx="49" hasCustomPrompt="1"/>
          </p:nvPr>
        </p:nvSpPr>
        <p:spPr>
          <a:xfrm>
            <a:off x="1847537" y="3603601"/>
            <a:ext cx="5467612" cy="879282"/>
          </a:xfrm>
          <a:prstGeom prst="rect"/>
        </p:spPr>
        <p:txBody>
          <a:bodyPr anchor="ctr">
            <a:noAutofit/>
          </a:bodyPr>
          <a:lstStyle>
            <a:lvl1pPr algn="l" indent="0" marL="0">
              <a:lnSpc>
                <a:spcPts val="5800"/>
              </a:lnSpc>
              <a:spcBef>
                <a:spcPts val="0"/>
              </a:spcBef>
              <a:buNone/>
              <a:defRPr b="1" sz="600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PRESCRIBING</a:t>
            </a:r>
          </a:p>
          <a:p>
            <a:pPr lvl="0"/>
            <a:r>
              <a:rPr dirty="0" lang="en-GB"/>
              <a:t>COMMUNITY</a:t>
            </a:r>
            <a:endParaRPr dirty="0" lang="en-US"/>
          </a:p>
        </p:txBody>
      </p:sp>
      <p:sp>
        <p:nvSpPr>
          <p:cNvPr id="1048682" name="Text Placeholder 32"/>
          <p:cNvSpPr>
            <a:spLocks noGrp="1"/>
          </p:cNvSpPr>
          <p:nvPr>
            <p:ph type="body" sz="quarter" idx="50" hasCustomPrompt="1"/>
          </p:nvPr>
        </p:nvSpPr>
        <p:spPr>
          <a:xfrm>
            <a:off x="1847537" y="4946749"/>
            <a:ext cx="5467612" cy="879282"/>
          </a:xfrm>
          <a:prstGeom prst="rect"/>
        </p:spPr>
        <p:txBody>
          <a:bodyPr anchor="ctr">
            <a:noAutofit/>
          </a:bodyPr>
          <a:lstStyle>
            <a:lvl1pPr algn="l" indent="0" marL="0">
              <a:buNone/>
              <a:defRPr b="0" sz="1600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CARE</a:t>
            </a:r>
            <a:endParaRPr dirty="0" lang="en-US"/>
          </a:p>
        </p:txBody>
      </p:sp>
      <p:sp>
        <p:nvSpPr>
          <p:cNvPr id="1048683" name="Text Placeholder 32"/>
          <p:cNvSpPr>
            <a:spLocks noGrp="1"/>
          </p:cNvSpPr>
          <p:nvPr>
            <p:ph type="body" sz="quarter" idx="51" hasCustomPrompt="1"/>
          </p:nvPr>
        </p:nvSpPr>
        <p:spPr>
          <a:xfrm>
            <a:off x="1847537" y="6135957"/>
            <a:ext cx="5467612" cy="879282"/>
          </a:xfrm>
          <a:prstGeom prst="rect"/>
        </p:spPr>
        <p:txBody>
          <a:bodyPr anchor="ctr">
            <a:noAutofit/>
          </a:bodyPr>
          <a:lstStyle>
            <a:lvl1pPr algn="l" indent="0" marL="0">
              <a:lnSpc>
                <a:spcPts val="5800"/>
              </a:lnSpc>
              <a:spcBef>
                <a:spcPts val="0"/>
              </a:spcBef>
              <a:buNone/>
              <a:defRPr baseline="0" b="1" sz="6000" i="0" spc="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PROJECT</a:t>
            </a:r>
            <a:endParaRPr dirty="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ase Study Page">
    <p:spTree>
      <p:nvGrpSpPr>
        <p:cNvPr id="114" name=""/>
        <p:cNvGrpSpPr/>
        <p:nvPr/>
      </p:nvGrpSpPr>
      <p:grpSpPr>
        <a:xfrm>
          <a:off x="0" y="0"/>
          <a:ext cx="0" cy="0"/>
          <a:chOff x="0" y="0"/>
          <a:chExt cx="0" cy="0"/>
        </a:xfrm>
      </p:grpSpPr>
      <p:sp>
        <p:nvSpPr>
          <p:cNvPr id="1048833" name="Picture Placeholder 2"/>
          <p:cNvSpPr>
            <a:spLocks noGrp="1"/>
          </p:cNvSpPr>
          <p:nvPr>
            <p:ph type="pic" sz="quarter" idx="34"/>
          </p:nvPr>
        </p:nvSpPr>
        <p:spPr>
          <a:xfrm>
            <a:off x="-1" y="-9957"/>
            <a:ext cx="7559675" cy="1623216"/>
          </a:xfrm>
          <a:prstGeom prst="rect"/>
          <a:solidFill>
            <a:schemeClr val="bg1">
              <a:lumMod val="75000"/>
            </a:schemeClr>
          </a:solidFill>
        </p:spPr>
        <p:txBody>
          <a:bodyPr anchor="ctr">
            <a:normAutofit/>
          </a:bodyPr>
          <a:lstStyle>
            <a:lvl1pPr algn="ctr" indent="0" marL="0">
              <a:buNone/>
              <a:defRPr sz="900"/>
            </a:lvl1pPr>
          </a:lstStyle>
          <a:p>
            <a:endParaRPr lang="en-US"/>
          </a:p>
        </p:txBody>
      </p:sp>
      <p:sp>
        <p:nvSpPr>
          <p:cNvPr id="1048834" name="Graphic 4"/>
          <p:cNvSpPr/>
          <p:nvPr userDrawn="1"/>
        </p:nvSpPr>
        <p:spPr>
          <a:xfrm rot="10800000">
            <a:off x="5661" y="1613259"/>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anchor="ctr" rtlCol="0"/>
          <a:p>
            <a:endParaRPr b="0" dirty="0" i="0" lang="en-US">
              <a:latin typeface="Calibri" panose="020F0502020204030204" pitchFamily="34" charset="0"/>
            </a:endParaRPr>
          </a:p>
        </p:txBody>
      </p:sp>
      <p:sp>
        <p:nvSpPr>
          <p:cNvPr id="1048835" name="Text Placeholder 32"/>
          <p:cNvSpPr>
            <a:spLocks noGrp="1"/>
          </p:cNvSpPr>
          <p:nvPr>
            <p:ph type="body" sz="quarter" idx="11" hasCustomPrompt="1"/>
          </p:nvPr>
        </p:nvSpPr>
        <p:spPr>
          <a:xfrm>
            <a:off x="446533" y="1715112"/>
            <a:ext cx="5968639" cy="465765"/>
          </a:xfrm>
          <a:prstGeom prst="rect"/>
        </p:spPr>
        <p:txBody>
          <a:bodyPr>
            <a:noAutofit/>
          </a:bodyPr>
          <a:lstStyle>
            <a:lvl1pPr algn="l" indent="0" marL="0">
              <a:lnSpc>
                <a:spcPct val="100000"/>
              </a:lnSpc>
              <a:spcBef>
                <a:spcPts val="0"/>
              </a:spcBef>
              <a:buNone/>
              <a:defRPr b="1" sz="260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BUSINESS</a:t>
            </a:r>
            <a:endParaRPr dirty="0" lang="en-US"/>
          </a:p>
        </p:txBody>
      </p:sp>
      <p:sp>
        <p:nvSpPr>
          <p:cNvPr id="1048836" name="Text Placeholder 32"/>
          <p:cNvSpPr>
            <a:spLocks noGrp="1"/>
          </p:cNvSpPr>
          <p:nvPr>
            <p:ph type="body" sz="quarter" idx="32" hasCustomPrompt="1"/>
          </p:nvPr>
        </p:nvSpPr>
        <p:spPr>
          <a:xfrm>
            <a:off x="446532" y="2739178"/>
            <a:ext cx="6666609" cy="6138529"/>
          </a:xfrm>
          <a:prstGeom prst="rect"/>
        </p:spPr>
        <p:txBody>
          <a:bodyPr anchor="t" numCol="2"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(2 Colum)</a:t>
            </a:r>
            <a:endParaRPr dirty="0" lang="en-US"/>
          </a:p>
        </p:txBody>
      </p:sp>
      <p:sp>
        <p:nvSpPr>
          <p:cNvPr id="1048837"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5" name="Straight Connector 28"/>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15" name="Group 29"/>
          <p:cNvGrpSpPr>
            <a:grpSpLocks noChangeAspect="1"/>
          </p:cNvGrpSpPr>
          <p:nvPr userDrawn="1"/>
        </p:nvGrpSpPr>
        <p:grpSpPr>
          <a:xfrm>
            <a:off x="4139942" y="10336466"/>
            <a:ext cx="1978704" cy="108000"/>
            <a:chOff x="2502568" y="6027833"/>
            <a:chExt cx="6689560" cy="365126"/>
          </a:xfrm>
        </p:grpSpPr>
        <p:pic>
          <p:nvPicPr>
            <p:cNvPr id="2097204" name="Picture 30"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205" name="Picture 31"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pic>
        <p:nvPicPr>
          <p:cNvPr id="2097206" name="Picture 37" descr="Text, logo  Description automatically generated"/>
          <p:cNvPicPr>
            <a:picLocks noChangeAspect="1"/>
          </p:cNvPicPr>
          <p:nvPr userDrawn="1"/>
        </p:nvPicPr>
        <p:blipFill>
          <a:blip xmlns:r="http://schemas.openxmlformats.org/officeDocument/2006/relationships" r:embed="rId3" cstate="screen"/>
          <a:stretch>
            <a:fillRect/>
          </a:stretch>
        </p:blipFill>
        <p:spPr>
          <a:xfrm>
            <a:off x="393856" y="9575300"/>
            <a:ext cx="1160591" cy="713310"/>
          </a:xfrm>
          <a:prstGeom prst="rec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se Study Page 2">
    <p:spTree>
      <p:nvGrpSpPr>
        <p:cNvPr id="68" name=""/>
        <p:cNvGrpSpPr/>
        <p:nvPr/>
      </p:nvGrpSpPr>
      <p:grpSpPr>
        <a:xfrm>
          <a:off x="0" y="0"/>
          <a:ext cx="0" cy="0"/>
          <a:chOff x="0" y="0"/>
          <a:chExt cx="0" cy="0"/>
        </a:xfrm>
      </p:grpSpPr>
      <p:sp>
        <p:nvSpPr>
          <p:cNvPr id="1048591" name="Graphic 4"/>
          <p:cNvSpPr/>
          <p:nvPr userDrawn="1"/>
        </p:nvSpPr>
        <p:spPr>
          <a:xfrm rot="10800000">
            <a:off x="-3" y="1036320"/>
            <a:ext cx="7559675" cy="10334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anchor="ctr" rtlCol="0"/>
          <a:p>
            <a:endParaRPr b="0" dirty="0" i="0" lang="en-US">
              <a:latin typeface="Calibri" panose="020F0502020204030204" pitchFamily="34" charset="0"/>
              <a:cs typeface="Calibri" panose="020F0502020204030204" pitchFamily="34" charset="0"/>
            </a:endParaRPr>
          </a:p>
        </p:txBody>
      </p:sp>
      <p:sp>
        <p:nvSpPr>
          <p:cNvPr id="1048592" name="Text Placeholder 32"/>
          <p:cNvSpPr>
            <a:spLocks noGrp="1"/>
          </p:cNvSpPr>
          <p:nvPr>
            <p:ph type="body" sz="quarter" idx="11" hasCustomPrompt="1"/>
          </p:nvPr>
        </p:nvSpPr>
        <p:spPr>
          <a:xfrm>
            <a:off x="440871" y="1164812"/>
            <a:ext cx="5968639" cy="859209"/>
          </a:xfrm>
          <a:prstGeom prst="rect"/>
        </p:spPr>
        <p:txBody>
          <a:bodyPr>
            <a:noAutofit/>
          </a:bodyPr>
          <a:lstStyle>
            <a:lvl1pPr algn="l" indent="0" marL="0">
              <a:lnSpc>
                <a:spcPct val="100000"/>
              </a:lnSpc>
              <a:spcBef>
                <a:spcPts val="0"/>
              </a:spcBef>
              <a:buNone/>
              <a:defRPr b="1" sz="260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BUSINESS</a:t>
            </a:r>
            <a:endParaRPr dirty="0" lang="en-US"/>
          </a:p>
        </p:txBody>
      </p:sp>
      <p:sp>
        <p:nvSpPr>
          <p:cNvPr id="1048593" name="Text Placeholder 32"/>
          <p:cNvSpPr>
            <a:spLocks noGrp="1"/>
          </p:cNvSpPr>
          <p:nvPr>
            <p:ph type="body" sz="quarter" idx="32" hasCustomPrompt="1"/>
          </p:nvPr>
        </p:nvSpPr>
        <p:spPr>
          <a:xfrm>
            <a:off x="440871" y="2411552"/>
            <a:ext cx="6666609" cy="6922600"/>
          </a:xfrm>
          <a:prstGeom prst="rect"/>
        </p:spPr>
        <p:txBody>
          <a:bodyPr anchor="t" numCol="2"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(2 Colum)</a:t>
            </a:r>
            <a:endParaRPr dirty="0" lang="en-US"/>
          </a:p>
        </p:txBody>
      </p:sp>
      <p:sp>
        <p:nvSpPr>
          <p:cNvPr id="1048594"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a:t>
            </a:fld>
            <a:endParaRPr dirty="0" lang="en-US"/>
          </a:p>
        </p:txBody>
      </p:sp>
      <p:cxnSp>
        <p:nvCxnSpPr>
          <p:cNvPr id="3145729" name="Straight Connector 28"/>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69" name="Group 29"/>
          <p:cNvGrpSpPr>
            <a:grpSpLocks noChangeAspect="1"/>
          </p:cNvGrpSpPr>
          <p:nvPr userDrawn="1"/>
        </p:nvGrpSpPr>
        <p:grpSpPr>
          <a:xfrm>
            <a:off x="4139942" y="10336466"/>
            <a:ext cx="1978704" cy="108000"/>
            <a:chOff x="2502568" y="6027833"/>
            <a:chExt cx="6689560" cy="365126"/>
          </a:xfrm>
        </p:grpSpPr>
        <p:pic>
          <p:nvPicPr>
            <p:cNvPr id="2097160" name="Picture 30"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61" name="Picture 31"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pic>
        <p:nvPicPr>
          <p:cNvPr id="2097162" name="Picture 34">
            <a:hlinkClick r:id="rId3"/>
          </p:cNvPr>
          <p:cNvPicPr>
            <a:picLocks noChangeAspect="1"/>
          </p:cNvPicPr>
          <p:nvPr userDrawn="1"/>
        </p:nvPicPr>
        <p:blipFill rotWithShape="1">
          <a:blip xmlns:r="http://schemas.openxmlformats.org/officeDocument/2006/relationships" r:embed="rId4" cstate="screen"/>
          <a:srcRect l="-3434" t="-470"/>
          <a:stretch>
            <a:fillRect/>
          </a:stretch>
        </p:blipFill>
        <p:spPr>
          <a:xfrm>
            <a:off x="4395456" y="227265"/>
            <a:ext cx="3164218" cy="2220967"/>
          </a:xfrm>
          <a:prstGeom prst="rect"/>
        </p:spPr>
      </p:pic>
      <p:sp>
        <p:nvSpPr>
          <p:cNvPr id="1048595" name="Picture Placeholder 2"/>
          <p:cNvSpPr>
            <a:spLocks noGrp="1"/>
          </p:cNvSpPr>
          <p:nvPr>
            <p:ph type="pic" sz="quarter" idx="34"/>
          </p:nvPr>
        </p:nvSpPr>
        <p:spPr>
          <a:xfrm>
            <a:off x="5061495" y="416351"/>
            <a:ext cx="2498180" cy="1653390"/>
          </a:xfrm>
          <a:prstGeom prst="rect"/>
          <a:solidFill>
            <a:schemeClr val="bg1">
              <a:lumMod val="75000"/>
            </a:schemeClr>
          </a:solidFill>
        </p:spPr>
        <p:txBody>
          <a:bodyPr anchor="ctr">
            <a:normAutofit/>
          </a:bodyPr>
          <a:lstStyle>
            <a:lvl1pPr algn="ctr" indent="0" marL="0">
              <a:buNone/>
              <a:defRPr sz="900">
                <a:latin typeface="Calibri" panose="020F0502020204030204" pitchFamily="34" charset="0"/>
                <a:cs typeface="Calibri" panose="020F0502020204030204" pitchFamily="34" charset="0"/>
              </a:defRPr>
            </a:lvl1pPr>
          </a:lstStyle>
          <a:p>
            <a:endParaRPr lang="en-US"/>
          </a:p>
        </p:txBody>
      </p:sp>
      <p:pic>
        <p:nvPicPr>
          <p:cNvPr id="2097163" name="Picture 37" descr="Text, logo  Description automatically generated"/>
          <p:cNvPicPr>
            <a:picLocks noChangeAspect="1"/>
          </p:cNvPicPr>
          <p:nvPr userDrawn="1"/>
        </p:nvPicPr>
        <p:blipFill>
          <a:blip xmlns:r="http://schemas.openxmlformats.org/officeDocument/2006/relationships" r:embed="rId5" cstate="screen"/>
          <a:stretch>
            <a:fillRect/>
          </a:stretch>
        </p:blipFill>
        <p:spPr>
          <a:xfrm>
            <a:off x="393856" y="9575300"/>
            <a:ext cx="1160591" cy="713310"/>
          </a:xfrm>
          <a:prstGeom prst="rec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85" name=""/>
        <p:cNvGrpSpPr/>
        <p:nvPr/>
      </p:nvGrpSpPr>
      <p:grpSpPr>
        <a:xfrm>
          <a:off x="0" y="0"/>
          <a:ext cx="0" cy="0"/>
          <a:chOff x="0" y="0"/>
          <a:chExt cx="0" cy="0"/>
        </a:xfrm>
      </p:grpSpPr>
      <p:grpSp>
        <p:nvGrpSpPr>
          <p:cNvPr id="186" name="Group 12"/>
          <p:cNvGrpSpPr/>
          <p:nvPr userDrawn="1"/>
        </p:nvGrpSpPr>
        <p:grpSpPr>
          <a:xfrm>
            <a:off x="-267091" y="293053"/>
            <a:ext cx="9725658" cy="10398759"/>
            <a:chOff x="0" y="0"/>
            <a:chExt cx="9726198" cy="10399357"/>
          </a:xfrm>
        </p:grpSpPr>
        <p:sp>
          <p:nvSpPr>
            <p:cNvPr id="1049504" name="Rectangle 13"/>
            <p:cNvSpPr/>
            <p:nvPr/>
          </p:nvSpPr>
          <p:spPr>
            <a:xfrm>
              <a:off x="0" y="0"/>
              <a:ext cx="7679055" cy="6472808"/>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lang="en-GB"/>
            </a:p>
          </p:txBody>
        </p:sp>
        <p:grpSp>
          <p:nvGrpSpPr>
            <p:cNvPr id="187" name="Group 14"/>
            <p:cNvGrpSpPr/>
            <p:nvPr/>
          </p:nvGrpSpPr>
          <p:grpSpPr>
            <a:xfrm>
              <a:off x="1082351" y="1399593"/>
              <a:ext cx="8643847" cy="4999527"/>
              <a:chOff x="-343085" y="2"/>
              <a:chExt cx="8691531" cy="5026848"/>
            </a:xfrm>
          </p:grpSpPr>
          <p:sp>
            <p:nvSpPr>
              <p:cNvPr id="1049505" name="Freeform 33"/>
              <p:cNvSpPr/>
              <p:nvPr/>
            </p:nvSpPr>
            <p:spPr bwMode="auto">
              <a:xfrm>
                <a:off x="4550312" y="390511"/>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06" name="Freeform 35"/>
              <p:cNvSpPr/>
              <p:nvPr/>
            </p:nvSpPr>
            <p:spPr bwMode="auto">
              <a:xfrm>
                <a:off x="557545" y="1315049"/>
                <a:ext cx="7790901"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16510" cap="rnd">
                <a:solidFill>
                  <a:schemeClr val="tx1">
                    <a:lumMod val="75000"/>
                  </a:schemeClr>
                </a:solidFill>
                <a:prstDash val="solid"/>
                <a:round/>
                <a:headEnd/>
                <a:tailEnd/>
              </a:ln>
            </p:spPr>
            <p:txBody>
              <a:bodyPr/>
              <a:p>
                <a:endParaRPr lang="en-GB"/>
              </a:p>
            </p:txBody>
          </p:sp>
          <p:grpSp>
            <p:nvGrpSpPr>
              <p:cNvPr id="188" name="Group 36"/>
              <p:cNvGrpSpPr/>
              <p:nvPr/>
            </p:nvGrpSpPr>
            <p:grpSpPr>
              <a:xfrm>
                <a:off x="3828509" y="2"/>
                <a:ext cx="2025224" cy="5026848"/>
                <a:chOff x="3828511" y="0"/>
                <a:chExt cx="2397125" cy="5949950"/>
              </a:xfrm>
            </p:grpSpPr>
            <p:grpSp>
              <p:nvGrpSpPr>
                <p:cNvPr id="189" name="Group 41"/>
                <p:cNvGrpSpPr/>
                <p:nvPr/>
              </p:nvGrpSpPr>
              <p:grpSpPr bwMode="auto">
                <a:xfrm>
                  <a:off x="4641116" y="3259137"/>
                  <a:ext cx="946150" cy="2690813"/>
                  <a:chOff x="4641116" y="3259137"/>
                  <a:chExt cx="946150" cy="2690813"/>
                </a:xfrm>
                <a:solidFill>
                  <a:srgbClr val="FFC652"/>
                </a:solidFill>
              </p:grpSpPr>
              <p:sp>
                <p:nvSpPr>
                  <p:cNvPr id="1049507" name="Freeform 68"/>
                  <p:cNvSpPr/>
                  <p:nvPr/>
                </p:nvSpPr>
                <p:spPr bwMode="auto">
                  <a:xfrm>
                    <a:off x="4641116" y="3259137"/>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chemeClr val="tx1"/>
                    </a:solidFill>
                    <a:round/>
                    <a:headEnd/>
                    <a:tailEnd/>
                  </a:ln>
                </p:spPr>
                <p:txBody>
                  <a:bodyPr/>
                  <a:p>
                    <a:endParaRPr lang="en-GB"/>
                  </a:p>
                </p:txBody>
              </p:sp>
              <p:sp>
                <p:nvSpPr>
                  <p:cNvPr id="1049508" name="Freeform 69"/>
                  <p:cNvSpPr/>
                  <p:nvPr/>
                </p:nvSpPr>
                <p:spPr bwMode="auto">
                  <a:xfrm>
                    <a:off x="4641116" y="3259137"/>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solidFill>
                    <a:prstDash val="solid"/>
                    <a:miter lim="800000"/>
                    <a:headEnd/>
                    <a:tailEnd/>
                  </a:ln>
                </p:spPr>
                <p:txBody>
                  <a:bodyPr/>
                  <a:p>
                    <a:endParaRPr lang="en-GB"/>
                  </a:p>
                </p:txBody>
              </p:sp>
              <p:sp>
                <p:nvSpPr>
                  <p:cNvPr id="1049509" name="Freeform 70"/>
                  <p:cNvSpPr/>
                  <p:nvPr/>
                </p:nvSpPr>
                <p:spPr bwMode="auto">
                  <a:xfrm>
                    <a:off x="4796691" y="3262312"/>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solidFill>
                    <a:prstDash val="solid"/>
                    <a:miter lim="800000"/>
                    <a:headEnd/>
                    <a:tailEnd/>
                  </a:ln>
                </p:spPr>
                <p:txBody>
                  <a:bodyPr/>
                  <a:p>
                    <a:endParaRPr lang="en-GB"/>
                  </a:p>
                </p:txBody>
              </p:sp>
              <p:sp>
                <p:nvSpPr>
                  <p:cNvPr id="1049510" name="Freeform 71"/>
                  <p:cNvSpPr/>
                  <p:nvPr/>
                </p:nvSpPr>
                <p:spPr bwMode="auto">
                  <a:xfrm>
                    <a:off x="5047516" y="3262312"/>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solidFill>
                    <a:prstDash val="solid"/>
                    <a:miter lim="800000"/>
                    <a:headEnd/>
                    <a:tailEnd/>
                  </a:ln>
                </p:spPr>
                <p:txBody>
                  <a:bodyPr/>
                  <a:p>
                    <a:endParaRPr lang="en-GB"/>
                  </a:p>
                </p:txBody>
              </p:sp>
              <p:sp>
                <p:nvSpPr>
                  <p:cNvPr id="1049511" name="Freeform 72"/>
                  <p:cNvSpPr/>
                  <p:nvPr/>
                </p:nvSpPr>
                <p:spPr bwMode="auto">
                  <a:xfrm>
                    <a:off x="5088791" y="3262312"/>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solidFill>
                    <a:prstDash val="solid"/>
                    <a:miter lim="800000"/>
                    <a:headEnd/>
                    <a:tailEnd/>
                  </a:ln>
                </p:spPr>
                <p:txBody>
                  <a:bodyPr/>
                  <a:p>
                    <a:endParaRPr lang="en-GB"/>
                  </a:p>
                </p:txBody>
              </p:sp>
              <p:sp>
                <p:nvSpPr>
                  <p:cNvPr id="1049512" name="Freeform 73"/>
                  <p:cNvSpPr/>
                  <p:nvPr/>
                </p:nvSpPr>
                <p:spPr bwMode="auto">
                  <a:xfrm>
                    <a:off x="5134828" y="3262312"/>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solidFill>
                    <a:prstDash val="solid"/>
                    <a:miter lim="800000"/>
                    <a:headEnd/>
                    <a:tailEnd/>
                  </a:ln>
                </p:spPr>
                <p:txBody>
                  <a:bodyPr/>
                  <a:p>
                    <a:endParaRPr lang="en-GB"/>
                  </a:p>
                </p:txBody>
              </p:sp>
              <p:sp>
                <p:nvSpPr>
                  <p:cNvPr id="1049513" name="Freeform 74"/>
                  <p:cNvSpPr/>
                  <p:nvPr/>
                </p:nvSpPr>
                <p:spPr bwMode="auto">
                  <a:xfrm>
                    <a:off x="5134828" y="3262312"/>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solidFill>
                    <a:prstDash val="solid"/>
                    <a:miter lim="800000"/>
                    <a:headEnd/>
                    <a:tailEnd/>
                  </a:ln>
                </p:spPr>
                <p:txBody>
                  <a:bodyPr/>
                  <a:p>
                    <a:endParaRPr lang="en-GB"/>
                  </a:p>
                </p:txBody>
              </p:sp>
              <p:sp>
                <p:nvSpPr>
                  <p:cNvPr id="1049514" name="Freeform 75"/>
                  <p:cNvSpPr/>
                  <p:nvPr/>
                </p:nvSpPr>
                <p:spPr bwMode="auto">
                  <a:xfrm>
                    <a:off x="4922103" y="3259137"/>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solidFill>
                    <a:prstDash val="solid"/>
                    <a:miter lim="800000"/>
                    <a:headEnd/>
                    <a:tailEnd/>
                  </a:ln>
                </p:spPr>
                <p:txBody>
                  <a:bodyPr/>
                  <a:p>
                    <a:endParaRPr lang="en-GB"/>
                  </a:p>
                </p:txBody>
              </p:sp>
            </p:grpSp>
            <p:grpSp>
              <p:nvGrpSpPr>
                <p:cNvPr id="190" name="Group 42"/>
                <p:cNvGrpSpPr/>
                <p:nvPr/>
              </p:nvGrpSpPr>
              <p:grpSpPr bwMode="auto">
                <a:xfrm>
                  <a:off x="4573048" y="3213100"/>
                  <a:ext cx="946150" cy="2690813"/>
                  <a:chOff x="4573048" y="3213100"/>
                  <a:chExt cx="946150" cy="2690813"/>
                </a:xfrm>
                <a:noFill/>
              </p:grpSpPr>
              <p:sp>
                <p:nvSpPr>
                  <p:cNvPr id="1049515" name="Freeform 60"/>
                  <p:cNvSpPr/>
                  <p:nvPr/>
                </p:nvSpPr>
                <p:spPr bwMode="auto">
                  <a:xfrm>
                    <a:off x="4573048" y="321310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rgbClr val="000000"/>
                    </a:solidFill>
                    <a:round/>
                    <a:headEnd/>
                    <a:tailEnd/>
                  </a:ln>
                </p:spPr>
                <p:txBody>
                  <a:bodyPr/>
                  <a:p>
                    <a:endParaRPr lang="en-GB"/>
                  </a:p>
                </p:txBody>
              </p:sp>
              <p:sp>
                <p:nvSpPr>
                  <p:cNvPr id="1049516" name="Freeform 61"/>
                  <p:cNvSpPr/>
                  <p:nvPr/>
                </p:nvSpPr>
                <p:spPr bwMode="auto">
                  <a:xfrm>
                    <a:off x="4573048" y="321310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lumMod val="75000"/>
                      </a:schemeClr>
                    </a:solidFill>
                    <a:prstDash val="solid"/>
                    <a:miter lim="800000"/>
                    <a:headEnd/>
                    <a:tailEnd/>
                  </a:ln>
                </p:spPr>
                <p:txBody>
                  <a:bodyPr/>
                  <a:p>
                    <a:endParaRPr lang="en-GB"/>
                  </a:p>
                </p:txBody>
              </p:sp>
              <p:sp>
                <p:nvSpPr>
                  <p:cNvPr id="1049517" name="Freeform 62"/>
                  <p:cNvSpPr/>
                  <p:nvPr/>
                </p:nvSpPr>
                <p:spPr bwMode="auto">
                  <a:xfrm>
                    <a:off x="4728623" y="321627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lumMod val="75000"/>
                      </a:schemeClr>
                    </a:solidFill>
                    <a:prstDash val="solid"/>
                    <a:miter lim="800000"/>
                    <a:headEnd/>
                    <a:tailEnd/>
                  </a:ln>
                </p:spPr>
                <p:txBody>
                  <a:bodyPr/>
                  <a:p>
                    <a:endParaRPr lang="en-GB"/>
                  </a:p>
                </p:txBody>
              </p:sp>
              <p:sp>
                <p:nvSpPr>
                  <p:cNvPr id="1049518" name="Freeform 63"/>
                  <p:cNvSpPr/>
                  <p:nvPr/>
                </p:nvSpPr>
                <p:spPr bwMode="auto">
                  <a:xfrm>
                    <a:off x="4979448" y="321627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lumMod val="75000"/>
                      </a:schemeClr>
                    </a:solidFill>
                    <a:prstDash val="solid"/>
                    <a:miter lim="800000"/>
                    <a:headEnd/>
                    <a:tailEnd/>
                  </a:ln>
                </p:spPr>
                <p:txBody>
                  <a:bodyPr/>
                  <a:p>
                    <a:endParaRPr lang="en-GB"/>
                  </a:p>
                </p:txBody>
              </p:sp>
              <p:sp>
                <p:nvSpPr>
                  <p:cNvPr id="1049519" name="Freeform 64"/>
                  <p:cNvSpPr/>
                  <p:nvPr/>
                </p:nvSpPr>
                <p:spPr bwMode="auto">
                  <a:xfrm>
                    <a:off x="5020723" y="321627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lumMod val="75000"/>
                      </a:schemeClr>
                    </a:solidFill>
                    <a:prstDash val="solid"/>
                    <a:miter lim="800000"/>
                    <a:headEnd/>
                    <a:tailEnd/>
                  </a:ln>
                </p:spPr>
                <p:txBody>
                  <a:bodyPr/>
                  <a:p>
                    <a:endParaRPr lang="en-GB"/>
                  </a:p>
                </p:txBody>
              </p:sp>
              <p:sp>
                <p:nvSpPr>
                  <p:cNvPr id="1049520" name="Freeform 65"/>
                  <p:cNvSpPr/>
                  <p:nvPr/>
                </p:nvSpPr>
                <p:spPr bwMode="auto">
                  <a:xfrm>
                    <a:off x="5066760" y="321627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lumMod val="75000"/>
                      </a:schemeClr>
                    </a:solidFill>
                    <a:prstDash val="solid"/>
                    <a:miter lim="800000"/>
                    <a:headEnd/>
                    <a:tailEnd/>
                  </a:ln>
                </p:spPr>
                <p:txBody>
                  <a:bodyPr/>
                  <a:p>
                    <a:endParaRPr lang="en-GB"/>
                  </a:p>
                </p:txBody>
              </p:sp>
              <p:sp>
                <p:nvSpPr>
                  <p:cNvPr id="1049521" name="Freeform 66"/>
                  <p:cNvSpPr/>
                  <p:nvPr/>
                </p:nvSpPr>
                <p:spPr bwMode="auto">
                  <a:xfrm>
                    <a:off x="5066760" y="321627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lumMod val="75000"/>
                      </a:schemeClr>
                    </a:solidFill>
                    <a:prstDash val="solid"/>
                    <a:miter lim="800000"/>
                    <a:headEnd/>
                    <a:tailEnd/>
                  </a:ln>
                </p:spPr>
                <p:txBody>
                  <a:bodyPr/>
                  <a:p>
                    <a:endParaRPr lang="en-GB"/>
                  </a:p>
                </p:txBody>
              </p:sp>
              <p:sp>
                <p:nvSpPr>
                  <p:cNvPr id="1049522" name="Freeform 67"/>
                  <p:cNvSpPr/>
                  <p:nvPr/>
                </p:nvSpPr>
                <p:spPr bwMode="auto">
                  <a:xfrm>
                    <a:off x="4854035" y="321310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lumMod val="75000"/>
                      </a:schemeClr>
                    </a:solidFill>
                    <a:prstDash val="solid"/>
                    <a:miter lim="800000"/>
                    <a:headEnd/>
                    <a:tailEnd/>
                  </a:ln>
                </p:spPr>
                <p:txBody>
                  <a:bodyPr/>
                  <a:p>
                    <a:endParaRPr lang="en-GB"/>
                  </a:p>
                </p:txBody>
              </p:sp>
            </p:grpSp>
            <p:grpSp>
              <p:nvGrpSpPr>
                <p:cNvPr id="191" name="Group 43"/>
                <p:cNvGrpSpPr/>
                <p:nvPr/>
              </p:nvGrpSpPr>
              <p:grpSpPr>
                <a:xfrm>
                  <a:off x="3828511" y="0"/>
                  <a:ext cx="2397125" cy="3489325"/>
                  <a:chOff x="3828511" y="0"/>
                  <a:chExt cx="2397125" cy="3489325"/>
                </a:xfrm>
                <a:solidFill>
                  <a:schemeClr val="bg2"/>
                </a:solidFill>
              </p:grpSpPr>
              <p:sp>
                <p:nvSpPr>
                  <p:cNvPr id="1049523" name="Freeform 44"/>
                  <p:cNvSpPr/>
                  <p:nvPr/>
                </p:nvSpPr>
                <p:spPr bwMode="auto">
                  <a:xfrm>
                    <a:off x="4485736" y="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24" name="Freeform 45"/>
                  <p:cNvSpPr/>
                  <p:nvPr/>
                </p:nvSpPr>
                <p:spPr bwMode="auto">
                  <a:xfrm>
                    <a:off x="4299998" y="85883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25" name="Freeform 46"/>
                  <p:cNvSpPr/>
                  <p:nvPr/>
                </p:nvSpPr>
                <p:spPr bwMode="auto">
                  <a:xfrm>
                    <a:off x="3953923" y="207645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26" name="Freeform 47"/>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a:solidFill>
                      <a:srgbClr val="000000"/>
                    </a:solidFill>
                    <a:round/>
                    <a:headEnd/>
                    <a:tailEnd/>
                  </a:ln>
                </p:spPr>
                <p:txBody>
                  <a:bodyPr/>
                  <a:p>
                    <a:endParaRPr lang="en-GB"/>
                  </a:p>
                </p:txBody>
              </p:sp>
              <p:sp>
                <p:nvSpPr>
                  <p:cNvPr id="1049527" name="Freeform 48"/>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cap="rnd">
                    <a:solidFill>
                      <a:schemeClr val="tx1">
                        <a:lumMod val="75000"/>
                      </a:schemeClr>
                    </a:solidFill>
                    <a:prstDash val="solid"/>
                    <a:round/>
                    <a:headEnd/>
                    <a:tailEnd/>
                  </a:ln>
                </p:spPr>
                <p:txBody>
                  <a:bodyPr/>
                  <a:p>
                    <a:endParaRPr lang="en-GB"/>
                  </a:p>
                </p:txBody>
              </p:sp>
              <p:sp>
                <p:nvSpPr>
                  <p:cNvPr id="1049528" name="Freeform 49"/>
                  <p:cNvSpPr>
                    <a:spLocks noEditPoints="1"/>
                  </p:cNvSpPr>
                  <p:nvPr/>
                </p:nvSpPr>
                <p:spPr bwMode="auto">
                  <a:xfrm>
                    <a:off x="4949286" y="203041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16510">
                    <a:solidFill>
                      <a:schemeClr val="tx1">
                        <a:lumMod val="75000"/>
                      </a:schemeClr>
                    </a:solidFill>
                    <a:round/>
                    <a:headEnd/>
                    <a:tailEnd/>
                  </a:ln>
                </p:spPr>
                <p:txBody>
                  <a:bodyPr/>
                  <a:p>
                    <a:endParaRPr lang="en-GB"/>
                  </a:p>
                </p:txBody>
              </p:sp>
              <p:sp>
                <p:nvSpPr>
                  <p:cNvPr id="1049529" name="Freeform 50"/>
                  <p:cNvSpPr>
                    <a:spLocks noEditPoints="1"/>
                  </p:cNvSpPr>
                  <p:nvPr/>
                </p:nvSpPr>
                <p:spPr bwMode="auto">
                  <a:xfrm>
                    <a:off x="5731923" y="201930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6510" cap="rnd">
                    <a:solidFill>
                      <a:schemeClr val="tx1">
                        <a:lumMod val="75000"/>
                      </a:schemeClr>
                    </a:solidFill>
                    <a:prstDash val="solid"/>
                    <a:round/>
                    <a:headEnd/>
                    <a:tailEnd/>
                  </a:ln>
                </p:spPr>
                <p:txBody>
                  <a:bodyPr/>
                  <a:p>
                    <a:endParaRPr lang="en-GB"/>
                  </a:p>
                </p:txBody>
              </p:sp>
              <p:sp>
                <p:nvSpPr>
                  <p:cNvPr id="1049530" name="Freeform 51"/>
                  <p:cNvSpPr>
                    <a:spLocks noEditPoints="1"/>
                  </p:cNvSpPr>
                  <p:nvPr/>
                </p:nvSpPr>
                <p:spPr bwMode="auto">
                  <a:xfrm>
                    <a:off x="3855498" y="203835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6510" cap="rnd">
                    <a:solidFill>
                      <a:schemeClr val="tx1">
                        <a:lumMod val="75000"/>
                      </a:schemeClr>
                    </a:solidFill>
                    <a:prstDash val="solid"/>
                    <a:round/>
                    <a:headEnd/>
                    <a:tailEnd/>
                  </a:ln>
                </p:spPr>
                <p:txBody>
                  <a:bodyPr/>
                  <a:p>
                    <a:endParaRPr lang="en-GB"/>
                  </a:p>
                </p:txBody>
              </p:sp>
              <p:sp>
                <p:nvSpPr>
                  <p:cNvPr id="1049531" name="Freeform 52"/>
                  <p:cNvSpPr/>
                  <p:nvPr/>
                </p:nvSpPr>
                <p:spPr bwMode="auto">
                  <a:xfrm>
                    <a:off x="3828511" y="203835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32" name="Freeform 53"/>
                  <p:cNvSpPr/>
                  <p:nvPr/>
                </p:nvSpPr>
                <p:spPr bwMode="auto">
                  <a:xfrm>
                    <a:off x="5496973" y="207168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33" name="Freeform 54"/>
                  <p:cNvSpPr/>
                  <p:nvPr/>
                </p:nvSpPr>
                <p:spPr bwMode="auto">
                  <a:xfrm>
                    <a:off x="5731923" y="201930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34" name="Freeform 55"/>
                  <p:cNvSpPr/>
                  <p:nvPr/>
                </p:nvSpPr>
                <p:spPr bwMode="auto">
                  <a:xfrm>
                    <a:off x="4614323" y="110966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cxnSp>
                <p:nvCxnSpPr>
                  <p:cNvPr id="3145737" name="Line 175"/>
                  <p:cNvCxnSpPr>
                    <a:cxnSpLocks/>
                  </p:cNvCxnSpPr>
                  <p:nvPr/>
                </p:nvCxnSpPr>
                <p:spPr bwMode="auto">
                  <a:xfrm flipH="1">
                    <a:off x="4512723" y="809625"/>
                    <a:ext cx="6350" cy="68263"/>
                  </a:xfrm>
                  <a:prstGeom prst="line"/>
                  <a:grpFill/>
                  <a:ln w="16510" cap="rnd">
                    <a:solidFill>
                      <a:schemeClr val="tx1">
                        <a:lumMod val="75000"/>
                      </a:schemeClr>
                    </a:solidFill>
                    <a:prstDash val="solid"/>
                    <a:round/>
                    <a:headEnd/>
                    <a:tailEnd/>
                  </a:ln>
                </p:spPr>
              </p:cxnSp>
              <p:cxnSp>
                <p:nvCxnSpPr>
                  <p:cNvPr id="3145738" name="Line 176"/>
                  <p:cNvCxnSpPr>
                    <a:cxnSpLocks/>
                  </p:cNvCxnSpPr>
                  <p:nvPr/>
                </p:nvCxnSpPr>
                <p:spPr bwMode="auto">
                  <a:xfrm>
                    <a:off x="5538248" y="798513"/>
                    <a:ext cx="11113" cy="68263"/>
                  </a:xfrm>
                  <a:prstGeom prst="line"/>
                  <a:grpFill/>
                  <a:ln w="16510" cap="rnd">
                    <a:solidFill>
                      <a:schemeClr val="tx1">
                        <a:lumMod val="75000"/>
                      </a:schemeClr>
                    </a:solidFill>
                    <a:prstDash val="solid"/>
                    <a:round/>
                    <a:headEnd/>
                    <a:tailEnd/>
                  </a:ln>
                </p:spPr>
              </p:cxnSp>
              <p:sp>
                <p:nvSpPr>
                  <p:cNvPr id="1049535" name="Freeform 58"/>
                  <p:cNvSpPr/>
                  <p:nvPr/>
                </p:nvSpPr>
                <p:spPr bwMode="auto">
                  <a:xfrm>
                    <a:off x="4949286" y="203041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sp>
                <p:nvSpPr>
                  <p:cNvPr id="1049536" name="Freeform 59"/>
                  <p:cNvSpPr/>
                  <p:nvPr/>
                </p:nvSpPr>
                <p:spPr bwMode="auto">
                  <a:xfrm>
                    <a:off x="4671473" y="116363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16510" cap="rnd">
                    <a:solidFill>
                      <a:schemeClr val="tx1">
                        <a:lumMod val="75000"/>
                      </a:schemeClr>
                    </a:solidFill>
                    <a:prstDash val="solid"/>
                    <a:round/>
                    <a:headEnd/>
                    <a:tailEnd/>
                  </a:ln>
                </p:spPr>
                <p:txBody>
                  <a:bodyPr/>
                  <a:p>
                    <a:endParaRPr lang="en-GB"/>
                  </a:p>
                </p:txBody>
              </p:sp>
            </p:grpSp>
          </p:grpSp>
          <p:grpSp>
            <p:nvGrpSpPr>
              <p:cNvPr id="192" name="Group 38"/>
              <p:cNvGrpSpPr>
                <a:grpSpLocks noChangeAspect="1"/>
              </p:cNvGrpSpPr>
              <p:nvPr/>
            </p:nvGrpSpPr>
            <p:grpSpPr bwMode="auto">
              <a:xfrm>
                <a:off x="-343085" y="2304556"/>
                <a:ext cx="7847205" cy="2209756"/>
                <a:chOff x="106923" y="2890694"/>
                <a:chExt cx="4897" cy="1089"/>
              </a:xfrm>
            </p:grpSpPr>
            <p:sp>
              <p:nvSpPr>
                <p:cNvPr id="1049537" name="Freeform 39"/>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w="16510">
                  <a:solidFill>
                    <a:srgbClr val="000000"/>
                  </a:solidFill>
                  <a:round/>
                  <a:headEnd/>
                  <a:tailEnd/>
                </a:ln>
              </p:spPr>
              <p:txBody>
                <a:bodyPr/>
                <a:p>
                  <a:endParaRPr lang="en-GB"/>
                </a:p>
              </p:txBody>
            </p:sp>
            <p:sp>
              <p:nvSpPr>
                <p:cNvPr id="1049538" name="Freeform 40"/>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16510" cap="rnd">
                  <a:solidFill>
                    <a:srgbClr val="414042"/>
                  </a:solidFill>
                  <a:prstDash val="solid"/>
                  <a:round/>
                  <a:headEnd/>
                  <a:tailEnd/>
                </a:ln>
              </p:spPr>
              <p:txBody>
                <a:bodyPr/>
                <a:p>
                  <a:endParaRPr lang="en-GB"/>
                </a:p>
              </p:txBody>
            </p:sp>
          </p:grpSp>
        </p:grpSp>
        <p:sp>
          <p:nvSpPr>
            <p:cNvPr id="1049539" name="Rectangle 15"/>
            <p:cNvSpPr/>
            <p:nvPr/>
          </p:nvSpPr>
          <p:spPr>
            <a:xfrm>
              <a:off x="267106" y="5784980"/>
              <a:ext cx="7560095" cy="4614377"/>
            </a:xfrm>
            <a:prstGeom prst="rect"/>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lang="en-GB"/>
            </a:p>
          </p:txBody>
        </p:sp>
        <p:pic>
          <p:nvPicPr>
            <p:cNvPr id="2097258" name="Picture 16" descr="Text, logo  Description automatically generated"/>
            <p:cNvPicPr>
              <a:picLocks noChangeAspect="1"/>
            </p:cNvPicPr>
            <p:nvPr/>
          </p:nvPicPr>
          <p:blipFill>
            <a:blip xmlns:r="http://schemas.openxmlformats.org/officeDocument/2006/relationships" r:embed="rId1" cstate="screen"/>
            <a:stretch>
              <a:fillRect/>
            </a:stretch>
          </p:blipFill>
          <p:spPr>
            <a:xfrm>
              <a:off x="653143" y="522515"/>
              <a:ext cx="4213225" cy="2589530"/>
            </a:xfrm>
            <a:prstGeom prst="rect"/>
          </p:spPr>
        </p:pic>
        <p:grpSp>
          <p:nvGrpSpPr>
            <p:cNvPr id="193" name="Group 17"/>
            <p:cNvGrpSpPr/>
            <p:nvPr/>
          </p:nvGrpSpPr>
          <p:grpSpPr>
            <a:xfrm>
              <a:off x="3191069" y="7389845"/>
              <a:ext cx="1370159" cy="646211"/>
              <a:chOff x="0" y="0"/>
              <a:chExt cx="1337530" cy="631191"/>
            </a:xfrm>
          </p:grpSpPr>
          <p:grpSp>
            <p:nvGrpSpPr>
              <p:cNvPr id="194" name="Group 22"/>
              <p:cNvGrpSpPr/>
              <p:nvPr/>
            </p:nvGrpSpPr>
            <p:grpSpPr>
              <a:xfrm>
                <a:off x="0" y="1"/>
                <a:ext cx="659476" cy="631190"/>
                <a:chOff x="0" y="1"/>
                <a:chExt cx="659476" cy="631190"/>
              </a:xfrm>
            </p:grpSpPr>
            <p:sp>
              <p:nvSpPr>
                <p:cNvPr id="1049540" name="Freeform 26"/>
                <p:cNvSpPr/>
                <p:nvPr/>
              </p:nvSpPr>
              <p:spPr bwMode="auto">
                <a:xfrm>
                  <a:off x="58615" y="23446"/>
                  <a:ext cx="600861" cy="603544"/>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p>
                  <a:endParaRPr lang="en-GB"/>
                </a:p>
              </p:txBody>
            </p:sp>
            <p:pic>
              <p:nvPicPr>
                <p:cNvPr id="2097259" name="Picture 32" descr="Shape  Description automatically generated with low confidence"/>
                <p:cNvPicPr>
                  <a:picLocks noChangeAspect="1"/>
                </p:cNvPicPr>
                <p:nvPr/>
              </p:nvPicPr>
              <p:blipFill rotWithShape="1">
                <a:blip xmlns:r="http://schemas.openxmlformats.org/officeDocument/2006/relationships" r:embed="rId2" cstate="screen"/>
                <a:srcRect r="11258"/>
                <a:stretch>
                  <a:fillRect/>
                </a:stretch>
              </p:blipFill>
              <p:spPr bwMode="auto">
                <a:xfrm>
                  <a:off x="0" y="1"/>
                  <a:ext cx="626745" cy="631190"/>
                </a:xfrm>
                <a:prstGeom prst="rect"/>
                <a:ln>
                  <a:noFill/>
                </a:ln>
              </p:spPr>
            </p:pic>
          </p:grpSp>
          <p:grpSp>
            <p:nvGrpSpPr>
              <p:cNvPr id="195" name="Group 23"/>
              <p:cNvGrpSpPr/>
              <p:nvPr/>
            </p:nvGrpSpPr>
            <p:grpSpPr>
              <a:xfrm>
                <a:off x="690465" y="0"/>
                <a:ext cx="647065" cy="631190"/>
                <a:chOff x="0" y="0"/>
                <a:chExt cx="647065" cy="631190"/>
              </a:xfrm>
            </p:grpSpPr>
            <p:sp>
              <p:nvSpPr>
                <p:cNvPr id="1049541" name="Freeform 24"/>
                <p:cNvSpPr/>
                <p:nvPr/>
              </p:nvSpPr>
              <p:spPr bwMode="auto">
                <a:xfrm>
                  <a:off x="23446" y="17585"/>
                  <a:ext cx="600710" cy="603250"/>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p>
                  <a:endParaRPr lang="en-GB"/>
                </a:p>
              </p:txBody>
            </p:sp>
            <p:pic>
              <p:nvPicPr>
                <p:cNvPr id="2097260" name="Picture 25" descr="Shape  Description automatically generated with low confidence"/>
                <p:cNvPicPr>
                  <a:picLocks noChangeAspect="1"/>
                </p:cNvPicPr>
                <p:nvPr/>
              </p:nvPicPr>
              <p:blipFill rotWithShape="1">
                <a:blip xmlns:r="http://schemas.openxmlformats.org/officeDocument/2006/relationships" r:embed="rId3" cstate="screen"/>
                <a:srcRect r="8370"/>
                <a:stretch>
                  <a:fillRect/>
                </a:stretch>
              </p:blipFill>
              <p:spPr bwMode="auto">
                <a:xfrm>
                  <a:off x="0" y="0"/>
                  <a:ext cx="647065" cy="631190"/>
                </a:xfrm>
                <a:prstGeom prst="rect"/>
                <a:ln>
                  <a:noFill/>
                </a:ln>
              </p:spPr>
            </p:pic>
          </p:grpSp>
        </p:grpSp>
        <p:grpSp>
          <p:nvGrpSpPr>
            <p:cNvPr id="196" name="Group 19"/>
            <p:cNvGrpSpPr/>
            <p:nvPr/>
          </p:nvGrpSpPr>
          <p:grpSpPr>
            <a:xfrm>
              <a:off x="3142783" y="9828078"/>
              <a:ext cx="1781167" cy="565949"/>
              <a:chOff x="258120" y="-437390"/>
              <a:chExt cx="2158773" cy="685800"/>
            </a:xfrm>
          </p:grpSpPr>
          <p:sp>
            <p:nvSpPr>
              <p:cNvPr id="1049542" name="Rectangle 20"/>
              <p:cNvSpPr/>
              <p:nvPr/>
            </p:nvSpPr>
            <p:spPr>
              <a:xfrm>
                <a:off x="258120" y="-437390"/>
                <a:ext cx="2158773" cy="68580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lang="en-GB"/>
              </a:p>
            </p:txBody>
          </p:sp>
          <p:pic>
            <p:nvPicPr>
              <p:cNvPr id="2097261" name="Picture 21"/>
              <p:cNvPicPr>
                <a:picLocks/>
              </p:cNvPicPr>
              <p:nvPr/>
            </p:nvPicPr>
            <p:blipFill rotWithShape="1">
              <a:blip xmlns:r="http://schemas.openxmlformats.org/officeDocument/2006/relationships" r:embed="rId4" cstate="screen"/>
              <a:srcRect r="44449"/>
              <a:stretch>
                <a:fillRect/>
              </a:stretch>
            </p:blipFill>
            <p:spPr bwMode="auto">
              <a:xfrm>
                <a:off x="408027" y="-317539"/>
                <a:ext cx="1892377" cy="434551"/>
              </a:xfrm>
              <a:prstGeom prst="rect"/>
              <a:ln>
                <a:noFill/>
              </a:ln>
            </p:spPr>
          </p:pic>
        </p:grpSp>
      </p:grpSp>
      <p:sp>
        <p:nvSpPr>
          <p:cNvPr id="1049543" name="Rectangle 76"/>
          <p:cNvSpPr/>
          <p:nvPr userDrawn="1"/>
        </p:nvSpPr>
        <p:spPr>
          <a:xfrm>
            <a:off x="7542248" y="-502278"/>
            <a:ext cx="4474966" cy="11338076"/>
          </a:xfrm>
          <a:prstGeom prst="rect"/>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lang="en-GB"/>
          </a:p>
        </p:txBody>
      </p:sp>
      <p:sp>
        <p:nvSpPr>
          <p:cNvPr id="1049544" name="Rectangle 77"/>
          <p:cNvSpPr/>
          <p:nvPr userDrawn="1"/>
        </p:nvSpPr>
        <p:spPr>
          <a:xfrm>
            <a:off x="-4472742" y="-147679"/>
            <a:ext cx="4474966" cy="11338076"/>
          </a:xfrm>
          <a:prstGeom prst="rect"/>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t">
    <p:spTree>
      <p:nvGrpSpPr>
        <p:cNvPr id="85" name=""/>
        <p:cNvGrpSpPr/>
        <p:nvPr/>
      </p:nvGrpSpPr>
      <p:grpSpPr>
        <a:xfrm>
          <a:off x="0" y="0"/>
          <a:ext cx="0" cy="0"/>
          <a:chOff x="0" y="0"/>
          <a:chExt cx="0" cy="0"/>
        </a:xfrm>
      </p:grpSpPr>
      <p:sp>
        <p:nvSpPr>
          <p:cNvPr id="1048686" name="Rectangle 21"/>
          <p:cNvSpPr/>
          <p:nvPr userDrawn="1"/>
        </p:nvSpPr>
        <p:spPr>
          <a:xfrm>
            <a:off x="1775048" y="0"/>
            <a:ext cx="879282" cy="9306112"/>
          </a:xfrm>
          <a:prstGeom prst="rect"/>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8687" name="Text Placeholder 32"/>
          <p:cNvSpPr>
            <a:spLocks noGrp="1"/>
          </p:cNvSpPr>
          <p:nvPr>
            <p:ph type="body" sz="quarter" idx="47" hasCustomPrompt="1"/>
          </p:nvPr>
        </p:nvSpPr>
        <p:spPr>
          <a:xfrm rot="16200000">
            <a:off x="-2333635" y="3719336"/>
            <a:ext cx="7848148" cy="3180878"/>
          </a:xfrm>
          <a:prstGeom prst="rect"/>
        </p:spPr>
        <p:txBody>
          <a:bodyPr>
            <a:noAutofit/>
          </a:bodyPr>
          <a:lstStyle>
            <a:lvl1pPr algn="l" indent="0" marL="0">
              <a:buNone/>
              <a:defRPr b="0" sz="1300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CONTENTS</a:t>
            </a:r>
            <a:endParaRPr dirty="0" lang="en-US"/>
          </a:p>
        </p:txBody>
      </p:sp>
      <p:sp>
        <p:nvSpPr>
          <p:cNvPr id="1048688" name="Text Placeholder 32"/>
          <p:cNvSpPr>
            <a:spLocks noGrp="1"/>
          </p:cNvSpPr>
          <p:nvPr>
            <p:ph type="body" sz="quarter" idx="11" hasCustomPrompt="1"/>
          </p:nvPr>
        </p:nvSpPr>
        <p:spPr>
          <a:xfrm>
            <a:off x="1938492" y="5313581"/>
            <a:ext cx="648000" cy="348400"/>
          </a:xfrm>
          <a:prstGeom prst="rect"/>
        </p:spPr>
        <p:txBody>
          <a:bodyPr anchor="ctr">
            <a:noAutofit/>
          </a:bodyPr>
          <a:lstStyle>
            <a:lvl1pPr algn="ctr" indent="0" marL="0">
              <a:buNone/>
              <a:defRPr b="1" sz="32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01</a:t>
            </a:r>
            <a:endParaRPr dirty="0" lang="en-US"/>
          </a:p>
        </p:txBody>
      </p:sp>
      <p:sp>
        <p:nvSpPr>
          <p:cNvPr id="1048689" name="Text Placeholder 32"/>
          <p:cNvSpPr>
            <a:spLocks noGrp="1"/>
          </p:cNvSpPr>
          <p:nvPr>
            <p:ph type="body" sz="quarter" idx="12" hasCustomPrompt="1"/>
          </p:nvPr>
        </p:nvSpPr>
        <p:spPr>
          <a:xfrm>
            <a:off x="2654330" y="5313581"/>
            <a:ext cx="4536000" cy="348400"/>
          </a:xfrm>
          <a:prstGeom prst="rect"/>
        </p:spPr>
        <p:txBody>
          <a:bodyPr anchor="ctr">
            <a:noAutofit/>
          </a:bodyPr>
          <a:lstStyle>
            <a:lvl1pPr algn="l" indent="0" marL="0">
              <a:buNone/>
              <a:defRPr b="0" sz="16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90" name="Text Placeholder 32"/>
          <p:cNvSpPr>
            <a:spLocks noGrp="1"/>
          </p:cNvSpPr>
          <p:nvPr>
            <p:ph type="body" sz="quarter" idx="13" hasCustomPrompt="1"/>
          </p:nvPr>
        </p:nvSpPr>
        <p:spPr>
          <a:xfrm>
            <a:off x="1938492" y="5852323"/>
            <a:ext cx="648000" cy="348400"/>
          </a:xfrm>
          <a:prstGeom prst="rect"/>
        </p:spPr>
        <p:txBody>
          <a:bodyPr anchor="ctr">
            <a:noAutofit/>
          </a:bodyPr>
          <a:lstStyle>
            <a:lvl1pPr algn="ctr" indent="0" marL="0">
              <a:buNone/>
              <a:defRPr b="1" sz="32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02</a:t>
            </a:r>
            <a:endParaRPr dirty="0" lang="en-US"/>
          </a:p>
        </p:txBody>
      </p:sp>
      <p:sp>
        <p:nvSpPr>
          <p:cNvPr id="1048691" name="Text Placeholder 32"/>
          <p:cNvSpPr>
            <a:spLocks noGrp="1"/>
          </p:cNvSpPr>
          <p:nvPr>
            <p:ph type="body" sz="quarter" idx="14" hasCustomPrompt="1"/>
          </p:nvPr>
        </p:nvSpPr>
        <p:spPr>
          <a:xfrm>
            <a:off x="2654330" y="5852323"/>
            <a:ext cx="4536000" cy="348400"/>
          </a:xfrm>
          <a:prstGeom prst="rect"/>
        </p:spPr>
        <p:txBody>
          <a:bodyPr anchor="ctr">
            <a:noAutofit/>
          </a:bodyPr>
          <a:lstStyle>
            <a:lvl1pPr algn="l" indent="0" marL="0">
              <a:buNone/>
              <a:defRPr b="0" sz="16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92" name="Text Placeholder 32"/>
          <p:cNvSpPr>
            <a:spLocks noGrp="1"/>
          </p:cNvSpPr>
          <p:nvPr>
            <p:ph type="body" sz="quarter" idx="15" hasCustomPrompt="1"/>
          </p:nvPr>
        </p:nvSpPr>
        <p:spPr>
          <a:xfrm>
            <a:off x="1938492" y="6444647"/>
            <a:ext cx="648000" cy="348400"/>
          </a:xfrm>
          <a:prstGeom prst="rect"/>
        </p:spPr>
        <p:txBody>
          <a:bodyPr anchor="ctr">
            <a:noAutofit/>
          </a:bodyPr>
          <a:lstStyle>
            <a:lvl1pPr algn="ctr" indent="0" marL="0">
              <a:buNone/>
              <a:defRPr b="1" sz="32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03</a:t>
            </a:r>
            <a:endParaRPr dirty="0" lang="en-US"/>
          </a:p>
        </p:txBody>
      </p:sp>
      <p:sp>
        <p:nvSpPr>
          <p:cNvPr id="1048693" name="Text Placeholder 32"/>
          <p:cNvSpPr>
            <a:spLocks noGrp="1"/>
          </p:cNvSpPr>
          <p:nvPr>
            <p:ph type="body" sz="quarter" idx="19" hasCustomPrompt="1"/>
          </p:nvPr>
        </p:nvSpPr>
        <p:spPr>
          <a:xfrm>
            <a:off x="2654330" y="6444647"/>
            <a:ext cx="4536000" cy="348400"/>
          </a:xfrm>
          <a:prstGeom prst="rect"/>
        </p:spPr>
        <p:txBody>
          <a:bodyPr anchor="ctr">
            <a:noAutofit/>
          </a:bodyPr>
          <a:lstStyle>
            <a:lvl1pPr algn="l" indent="0" marL="0">
              <a:buNone/>
              <a:defRPr b="0" sz="16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94" name="Text Placeholder 32"/>
          <p:cNvSpPr>
            <a:spLocks noGrp="1"/>
          </p:cNvSpPr>
          <p:nvPr>
            <p:ph type="body" sz="quarter" idx="17" hasCustomPrompt="1"/>
          </p:nvPr>
        </p:nvSpPr>
        <p:spPr>
          <a:xfrm>
            <a:off x="1938492" y="7006812"/>
            <a:ext cx="648000" cy="348400"/>
          </a:xfrm>
          <a:prstGeom prst="rect"/>
        </p:spPr>
        <p:txBody>
          <a:bodyPr anchor="ctr">
            <a:noAutofit/>
          </a:bodyPr>
          <a:lstStyle>
            <a:lvl1pPr algn="ctr" indent="0" marL="0">
              <a:buNone/>
              <a:defRPr b="1" sz="32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04</a:t>
            </a:r>
            <a:endParaRPr dirty="0" lang="en-US"/>
          </a:p>
        </p:txBody>
      </p:sp>
      <p:sp>
        <p:nvSpPr>
          <p:cNvPr id="1048695" name="Text Placeholder 32"/>
          <p:cNvSpPr>
            <a:spLocks noGrp="1"/>
          </p:cNvSpPr>
          <p:nvPr>
            <p:ph type="body" sz="quarter" idx="20" hasCustomPrompt="1"/>
          </p:nvPr>
        </p:nvSpPr>
        <p:spPr>
          <a:xfrm>
            <a:off x="2654330" y="7006812"/>
            <a:ext cx="4536000" cy="348400"/>
          </a:xfrm>
          <a:prstGeom prst="rect"/>
        </p:spPr>
        <p:txBody>
          <a:bodyPr anchor="ctr">
            <a:noAutofit/>
          </a:bodyPr>
          <a:lstStyle>
            <a:lvl1pPr algn="l" indent="0" marL="0">
              <a:buNone/>
              <a:defRPr b="0" sz="16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96" name="Text Placeholder 32"/>
          <p:cNvSpPr>
            <a:spLocks noGrp="1"/>
          </p:cNvSpPr>
          <p:nvPr>
            <p:ph type="body" sz="quarter" idx="21" hasCustomPrompt="1"/>
          </p:nvPr>
        </p:nvSpPr>
        <p:spPr>
          <a:xfrm>
            <a:off x="1938492" y="7622277"/>
            <a:ext cx="648000" cy="348400"/>
          </a:xfrm>
          <a:prstGeom prst="rect"/>
        </p:spPr>
        <p:txBody>
          <a:bodyPr anchor="ctr">
            <a:noAutofit/>
          </a:bodyPr>
          <a:lstStyle>
            <a:lvl1pPr algn="ctr" indent="0" marL="0">
              <a:buNone/>
              <a:defRPr b="1" sz="32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05</a:t>
            </a:r>
            <a:endParaRPr dirty="0" lang="en-US"/>
          </a:p>
        </p:txBody>
      </p:sp>
      <p:sp>
        <p:nvSpPr>
          <p:cNvPr id="1048697" name="Text Placeholder 32"/>
          <p:cNvSpPr>
            <a:spLocks noGrp="1"/>
          </p:cNvSpPr>
          <p:nvPr>
            <p:ph type="body" sz="quarter" idx="22" hasCustomPrompt="1"/>
          </p:nvPr>
        </p:nvSpPr>
        <p:spPr>
          <a:xfrm>
            <a:off x="2654330" y="7622277"/>
            <a:ext cx="4536000" cy="348400"/>
          </a:xfrm>
          <a:prstGeom prst="rect"/>
        </p:spPr>
        <p:txBody>
          <a:bodyPr anchor="ctr">
            <a:noAutofit/>
          </a:bodyPr>
          <a:lstStyle>
            <a:lvl1pPr algn="l" indent="0" marL="0">
              <a:buNone/>
              <a:defRPr b="0" sz="16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98" name="Text Placeholder 32"/>
          <p:cNvSpPr>
            <a:spLocks noGrp="1"/>
          </p:cNvSpPr>
          <p:nvPr>
            <p:ph type="body" sz="quarter" idx="23" hasCustomPrompt="1"/>
          </p:nvPr>
        </p:nvSpPr>
        <p:spPr>
          <a:xfrm>
            <a:off x="1938492" y="8195164"/>
            <a:ext cx="648000" cy="348400"/>
          </a:xfrm>
          <a:prstGeom prst="rect"/>
        </p:spPr>
        <p:txBody>
          <a:bodyPr anchor="ctr">
            <a:noAutofit/>
          </a:bodyPr>
          <a:lstStyle>
            <a:lvl1pPr algn="ctr" indent="0" marL="0">
              <a:buNone/>
              <a:defRPr b="1" sz="32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06</a:t>
            </a:r>
            <a:endParaRPr dirty="0" lang="en-US"/>
          </a:p>
        </p:txBody>
      </p:sp>
      <p:sp>
        <p:nvSpPr>
          <p:cNvPr id="1048699" name="Text Placeholder 32"/>
          <p:cNvSpPr>
            <a:spLocks noGrp="1"/>
          </p:cNvSpPr>
          <p:nvPr>
            <p:ph type="body" sz="quarter" idx="24" hasCustomPrompt="1"/>
          </p:nvPr>
        </p:nvSpPr>
        <p:spPr>
          <a:xfrm>
            <a:off x="2654330" y="8195164"/>
            <a:ext cx="4536000" cy="348400"/>
          </a:xfrm>
          <a:prstGeom prst="rect"/>
        </p:spPr>
        <p:txBody>
          <a:bodyPr anchor="ctr">
            <a:noAutofit/>
          </a:bodyPr>
          <a:lstStyle>
            <a:lvl1pPr algn="l" indent="0" marL="0">
              <a:buNone/>
              <a:defRPr b="0" sz="16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700"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1" name="Straight Connector 24"/>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86" name="Group 25"/>
          <p:cNvGrpSpPr>
            <a:grpSpLocks noChangeAspect="1"/>
          </p:cNvGrpSpPr>
          <p:nvPr userDrawn="1"/>
        </p:nvGrpSpPr>
        <p:grpSpPr>
          <a:xfrm>
            <a:off x="4139942" y="10336466"/>
            <a:ext cx="1978704" cy="108000"/>
            <a:chOff x="2502568" y="6027833"/>
            <a:chExt cx="6689560" cy="365126"/>
          </a:xfrm>
        </p:grpSpPr>
        <p:pic>
          <p:nvPicPr>
            <p:cNvPr id="2097176" name="Picture 26"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77" name="Picture 27"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89" name=""/>
        <p:cNvGrpSpPr/>
        <p:nvPr/>
      </p:nvGrpSpPr>
      <p:grpSpPr>
        <a:xfrm>
          <a:off x="0" y="0"/>
          <a:ext cx="0" cy="0"/>
          <a:chOff x="0" y="0"/>
          <a:chExt cx="0" cy="0"/>
        </a:xfrm>
      </p:grpSpPr>
      <p:sp>
        <p:nvSpPr>
          <p:cNvPr id="1048719" name="Rectangle 16"/>
          <p:cNvSpPr/>
          <p:nvPr userDrawn="1"/>
        </p:nvSpPr>
        <p:spPr>
          <a:xfrm flipV="1">
            <a:off x="1" y="667792"/>
            <a:ext cx="7559674" cy="8117017"/>
          </a:xfrm>
          <a:prstGeom prst="rect"/>
          <a:solidFill>
            <a:srgbClr val="FFC652"/>
          </a:solidFill>
          <a:ln>
            <a:noFill/>
          </a:ln>
        </p:spPr>
        <p:style>
          <a:lnRef idx="1">
            <a:schemeClr val="accent1"/>
          </a:lnRef>
          <a:fillRef idx="3">
            <a:schemeClr val="accent1"/>
          </a:fillRef>
          <a:effectRef idx="2">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8720"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2" name="Straight Connector 24"/>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90" name="Group 25"/>
          <p:cNvGrpSpPr>
            <a:grpSpLocks noChangeAspect="1"/>
          </p:cNvGrpSpPr>
          <p:nvPr userDrawn="1"/>
        </p:nvGrpSpPr>
        <p:grpSpPr>
          <a:xfrm>
            <a:off x="4139942" y="10336466"/>
            <a:ext cx="1978704" cy="108000"/>
            <a:chOff x="2502568" y="6027833"/>
            <a:chExt cx="6689560" cy="365126"/>
          </a:xfrm>
        </p:grpSpPr>
        <p:pic>
          <p:nvPicPr>
            <p:cNvPr id="2097178" name="Picture 26"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79" name="Picture 27"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sp>
        <p:nvSpPr>
          <p:cNvPr id="1048721" name="Text Placeholder 32"/>
          <p:cNvSpPr>
            <a:spLocks noGrp="1"/>
          </p:cNvSpPr>
          <p:nvPr>
            <p:ph type="body" sz="quarter" idx="43" hasCustomPrompt="1"/>
          </p:nvPr>
        </p:nvSpPr>
        <p:spPr>
          <a:xfrm>
            <a:off x="671484" y="4966728"/>
            <a:ext cx="2966985" cy="4726984"/>
          </a:xfrm>
          <a:prstGeom prst="rect"/>
        </p:spPr>
        <p:txBody>
          <a:bodyPr anchor="t" numCol="1"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a:t>
            </a:r>
            <a:endParaRPr dirty="0" lang="en-US"/>
          </a:p>
        </p:txBody>
      </p:sp>
      <p:sp>
        <p:nvSpPr>
          <p:cNvPr id="1048722" name="Text Placeholder 32"/>
          <p:cNvSpPr>
            <a:spLocks noGrp="1"/>
          </p:cNvSpPr>
          <p:nvPr>
            <p:ph type="body" sz="quarter" idx="46" hasCustomPrompt="1"/>
          </p:nvPr>
        </p:nvSpPr>
        <p:spPr>
          <a:xfrm>
            <a:off x="671484" y="1968012"/>
            <a:ext cx="2966985" cy="2541673"/>
          </a:xfrm>
          <a:prstGeom prst="rect"/>
        </p:spPr>
        <p:txBody>
          <a:bodyPr anchor="t" numCol="1" spcCol="288000">
            <a:noAutofit/>
          </a:bodyPr>
          <a:lstStyle>
            <a:lvl1pPr algn="just" defTabSz="2072941" eaLnBrk="1" fontAlgn="auto" hangingPunct="1" indent="0" latinLnBrk="0" marL="0" marR="0" rtl="0">
              <a:lnSpc>
                <a:spcPct val="100000"/>
              </a:lnSpc>
              <a:spcBef>
                <a:spcPts val="0"/>
              </a:spcBef>
              <a:spcAft>
                <a:spcPts val="0"/>
              </a:spcAft>
              <a:buClrTx/>
              <a:buSzTx/>
              <a:buFont typeface="Arial" panose="020B0604020202020204" pitchFamily="34" charset="0"/>
              <a:buNone/>
              <a:defRPr b="1" sz="1400" i="1">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algn="just" defTabSz="2072941" eaLnBrk="1" fontAlgn="auto" hangingPunct="1" indent="0" latinLnBrk="0" lvl="0" marL="0" marR="0" rtl="0">
              <a:lnSpc>
                <a:spcPct val="100000"/>
              </a:lnSpc>
              <a:spcBef>
                <a:spcPts val="0"/>
              </a:spcBef>
              <a:spcAft>
                <a:spcPts val="0"/>
              </a:spcAft>
              <a:buClrTx/>
              <a:buSzTx/>
              <a:buFont typeface="Arial" panose="020B0604020202020204" pitchFamily="34" charset="0"/>
              <a:buNone/>
            </a:pPr>
            <a:r>
              <a:rPr dirty="0" lang="en-IE"/>
              <a:t>Sub-Heading</a:t>
            </a:r>
            <a:endParaRPr dirty="0" lang="en-US"/>
          </a:p>
          <a:p>
            <a:pPr lvl="0"/>
            <a:endParaRPr dirty="0" lang="en-US"/>
          </a:p>
        </p:txBody>
      </p:sp>
      <p:sp>
        <p:nvSpPr>
          <p:cNvPr id="1048723" name="Rectangle 37"/>
          <p:cNvSpPr/>
          <p:nvPr userDrawn="1"/>
        </p:nvSpPr>
        <p:spPr>
          <a:xfrm rot="5400000">
            <a:off x="1439108" y="-1088899"/>
            <a:ext cx="758309" cy="3638468"/>
          </a:xfrm>
          <a:prstGeom prst="rect"/>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8724" name="Text Placeholder 32"/>
          <p:cNvSpPr>
            <a:spLocks noGrp="1"/>
          </p:cNvSpPr>
          <p:nvPr>
            <p:ph type="body" sz="quarter" idx="30" hasCustomPrompt="1"/>
          </p:nvPr>
        </p:nvSpPr>
        <p:spPr>
          <a:xfrm>
            <a:off x="670511" y="343801"/>
            <a:ext cx="2864232" cy="758311"/>
          </a:xfrm>
          <a:prstGeom prst="rect"/>
        </p:spPr>
        <p:txBody>
          <a:bodyPr anchor="ctr">
            <a:noAutofit/>
          </a:bodyPr>
          <a:lstStyle>
            <a:lvl1pPr algn="l" indent="0" marL="0">
              <a:buNone/>
              <a:defRPr b="1" sz="2400" i="0">
                <a:solidFill>
                  <a:schemeClr val="bg1"/>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YOUR HEADING</a:t>
            </a:r>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92" name=""/>
        <p:cNvGrpSpPr/>
        <p:nvPr/>
      </p:nvGrpSpPr>
      <p:grpSpPr>
        <a:xfrm>
          <a:off x="0" y="0"/>
          <a:ext cx="0" cy="0"/>
          <a:chOff x="0" y="0"/>
          <a:chExt cx="0" cy="0"/>
        </a:xfrm>
      </p:grpSpPr>
      <p:sp>
        <p:nvSpPr>
          <p:cNvPr id="1048729"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3" name="Straight Connector 24"/>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93" name="Group 25"/>
          <p:cNvGrpSpPr>
            <a:grpSpLocks noChangeAspect="1"/>
          </p:cNvGrpSpPr>
          <p:nvPr userDrawn="1"/>
        </p:nvGrpSpPr>
        <p:grpSpPr>
          <a:xfrm>
            <a:off x="4139942" y="10336466"/>
            <a:ext cx="1978704" cy="108000"/>
            <a:chOff x="2502568" y="6027833"/>
            <a:chExt cx="6689560" cy="365126"/>
          </a:xfrm>
        </p:grpSpPr>
        <p:pic>
          <p:nvPicPr>
            <p:cNvPr id="2097181" name="Picture 26"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82" name="Picture 27"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sp>
        <p:nvSpPr>
          <p:cNvPr id="1048730" name="Text Placeholder 32"/>
          <p:cNvSpPr>
            <a:spLocks noGrp="1"/>
          </p:cNvSpPr>
          <p:nvPr>
            <p:ph type="body" sz="quarter" idx="46" hasCustomPrompt="1"/>
          </p:nvPr>
        </p:nvSpPr>
        <p:spPr>
          <a:xfrm>
            <a:off x="523566" y="3864194"/>
            <a:ext cx="2966985" cy="2541673"/>
          </a:xfrm>
          <a:prstGeom prst="rect"/>
        </p:spPr>
        <p:txBody>
          <a:bodyPr anchor="t" numCol="1" spcCol="288000">
            <a:noAutofit/>
          </a:bodyPr>
          <a:lstStyle>
            <a:lvl1pPr algn="just" defTabSz="2072941" eaLnBrk="1" fontAlgn="auto" hangingPunct="1" indent="0" latinLnBrk="0" marL="0" marR="0" rtl="0">
              <a:lnSpc>
                <a:spcPct val="100000"/>
              </a:lnSpc>
              <a:spcBef>
                <a:spcPts val="0"/>
              </a:spcBef>
              <a:spcAft>
                <a:spcPts val="0"/>
              </a:spcAft>
              <a:buClrTx/>
              <a:buSzTx/>
              <a:buFont typeface="Arial" panose="020B0604020202020204" pitchFamily="34" charset="0"/>
              <a:buNone/>
              <a:defRPr b="1" sz="1400" i="1">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algn="just" defTabSz="2072941" eaLnBrk="1" fontAlgn="auto" hangingPunct="1" indent="0" latinLnBrk="0" lvl="0" marL="0" marR="0" rtl="0">
              <a:lnSpc>
                <a:spcPct val="100000"/>
              </a:lnSpc>
              <a:spcBef>
                <a:spcPts val="0"/>
              </a:spcBef>
              <a:spcAft>
                <a:spcPts val="0"/>
              </a:spcAft>
              <a:buClrTx/>
              <a:buSzTx/>
              <a:buFont typeface="Arial" panose="020B0604020202020204" pitchFamily="34" charset="0"/>
              <a:buNone/>
            </a:pPr>
            <a:r>
              <a:rPr dirty="0" lang="en-IE"/>
              <a:t>Sub-Heading</a:t>
            </a:r>
            <a:endParaRPr dirty="0" lang="en-US"/>
          </a:p>
          <a:p>
            <a:pPr lvl="0"/>
            <a:endParaRPr dirty="0" lang="en-US"/>
          </a:p>
        </p:txBody>
      </p:sp>
      <p:sp>
        <p:nvSpPr>
          <p:cNvPr id="1048731" name="Text Placeholder 32"/>
          <p:cNvSpPr>
            <a:spLocks noGrp="1"/>
          </p:cNvSpPr>
          <p:nvPr>
            <p:ph type="body" sz="quarter" idx="30" hasCustomPrompt="1"/>
          </p:nvPr>
        </p:nvSpPr>
        <p:spPr>
          <a:xfrm>
            <a:off x="523566" y="2498591"/>
            <a:ext cx="2864232" cy="758311"/>
          </a:xfrm>
          <a:prstGeom prst="rect"/>
        </p:spPr>
        <p:txBody>
          <a:bodyPr anchor="t">
            <a:noAutofit/>
          </a:bodyPr>
          <a:lstStyle>
            <a:lvl1pPr algn="l" indent="0" marL="0">
              <a:spcBef>
                <a:spcPts val="0"/>
              </a:spcBef>
              <a:buNone/>
              <a:defRPr b="1" sz="2400" i="0">
                <a:solidFill>
                  <a:schemeClr val="bg1"/>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YOUR HEADING</a:t>
            </a:r>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98" name=""/>
        <p:cNvGrpSpPr/>
        <p:nvPr/>
      </p:nvGrpSpPr>
      <p:grpSpPr>
        <a:xfrm>
          <a:off x="0" y="0"/>
          <a:ext cx="0" cy="0"/>
          <a:chOff x="0" y="0"/>
          <a:chExt cx="0" cy="0"/>
        </a:xfrm>
      </p:grpSpPr>
      <p:sp>
        <p:nvSpPr>
          <p:cNvPr id="1049546" name="Rectangle 16"/>
          <p:cNvSpPr/>
          <p:nvPr userDrawn="1"/>
        </p:nvSpPr>
        <p:spPr>
          <a:xfrm>
            <a:off x="1" y="0"/>
            <a:ext cx="7559674" cy="667792"/>
          </a:xfrm>
          <a:prstGeom prst="rect"/>
          <a:solidFill>
            <a:srgbClr val="FFC652"/>
          </a:solidFill>
          <a:ln>
            <a:noFill/>
          </a:ln>
        </p:spPr>
        <p:style>
          <a:lnRef idx="1">
            <a:schemeClr val="accent1"/>
          </a:lnRef>
          <a:fillRef idx="3">
            <a:schemeClr val="accent1"/>
          </a:fillRef>
          <a:effectRef idx="2">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9547"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9" name="Straight Connector 24"/>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99" name="Group 25"/>
          <p:cNvGrpSpPr>
            <a:grpSpLocks noChangeAspect="1"/>
          </p:cNvGrpSpPr>
          <p:nvPr userDrawn="1"/>
        </p:nvGrpSpPr>
        <p:grpSpPr>
          <a:xfrm>
            <a:off x="4139942" y="10336466"/>
            <a:ext cx="1978704" cy="108000"/>
            <a:chOff x="2502568" y="6027833"/>
            <a:chExt cx="6689560" cy="365126"/>
          </a:xfrm>
        </p:grpSpPr>
        <p:pic>
          <p:nvPicPr>
            <p:cNvPr id="2097262" name="Picture 26"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263" name="Picture 27"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sp>
        <p:nvSpPr>
          <p:cNvPr id="1049548" name="Text Placeholder 32"/>
          <p:cNvSpPr>
            <a:spLocks noGrp="1"/>
          </p:cNvSpPr>
          <p:nvPr>
            <p:ph type="body" sz="quarter" idx="43" hasCustomPrompt="1"/>
          </p:nvPr>
        </p:nvSpPr>
        <p:spPr>
          <a:xfrm>
            <a:off x="671484" y="1564852"/>
            <a:ext cx="6284487" cy="8128860"/>
          </a:xfrm>
          <a:prstGeom prst="rect"/>
        </p:spPr>
        <p:txBody>
          <a:bodyPr anchor="t" numCol="1"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a:t>
            </a:r>
            <a:endParaRPr dirty="0" lang="en-US"/>
          </a:p>
        </p:txBody>
      </p:sp>
      <p:sp>
        <p:nvSpPr>
          <p:cNvPr id="1049549" name="Rectangle 37"/>
          <p:cNvSpPr/>
          <p:nvPr userDrawn="1"/>
        </p:nvSpPr>
        <p:spPr>
          <a:xfrm rot="5400000">
            <a:off x="1228726" y="-878516"/>
            <a:ext cx="758309" cy="3217703"/>
          </a:xfrm>
          <a:prstGeom prst="rect"/>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9550" name="Text Placeholder 32"/>
          <p:cNvSpPr>
            <a:spLocks noGrp="1"/>
          </p:cNvSpPr>
          <p:nvPr>
            <p:ph type="body" sz="quarter" idx="30" hasCustomPrompt="1"/>
          </p:nvPr>
        </p:nvSpPr>
        <p:spPr>
          <a:xfrm>
            <a:off x="670511" y="343801"/>
            <a:ext cx="2864232" cy="758311"/>
          </a:xfrm>
          <a:prstGeom prst="rect"/>
        </p:spPr>
        <p:txBody>
          <a:bodyPr anchor="ctr">
            <a:noAutofit/>
          </a:bodyPr>
          <a:lstStyle>
            <a:lvl1pPr algn="l" indent="0" marL="0">
              <a:buNone/>
              <a:defRPr b="1" sz="2400" i="0">
                <a:solidFill>
                  <a:schemeClr val="bg1"/>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YOUR HEADING</a:t>
            </a:r>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vider">
    <p:spTree>
      <p:nvGrpSpPr>
        <p:cNvPr id="78" name=""/>
        <p:cNvGrpSpPr/>
        <p:nvPr/>
      </p:nvGrpSpPr>
      <p:grpSpPr>
        <a:xfrm>
          <a:off x="0" y="0"/>
          <a:ext cx="0" cy="0"/>
          <a:chOff x="0" y="0"/>
          <a:chExt cx="0" cy="0"/>
        </a:xfrm>
      </p:grpSpPr>
      <p:sp>
        <p:nvSpPr>
          <p:cNvPr id="1048617" name="Rectangle 13"/>
          <p:cNvSpPr/>
          <p:nvPr userDrawn="1"/>
        </p:nvSpPr>
        <p:spPr>
          <a:xfrm flipH="1">
            <a:off x="1102869" y="1374470"/>
            <a:ext cx="6456805" cy="2613657"/>
          </a:xfrm>
          <a:prstGeom prst="rect"/>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0" dirty="0" sz="1283" i="0" lang="en-US">
              <a:latin typeface="Calibri" panose="020F0502020204030204" pitchFamily="34" charset="0"/>
            </a:endParaRPr>
          </a:p>
        </p:txBody>
      </p:sp>
      <p:sp>
        <p:nvSpPr>
          <p:cNvPr id="1048618" name="Text Placeholder 3"/>
          <p:cNvSpPr>
            <a:spLocks noGrp="1"/>
          </p:cNvSpPr>
          <p:nvPr>
            <p:ph type="body" sz="quarter" idx="45" hasCustomPrompt="1"/>
          </p:nvPr>
        </p:nvSpPr>
        <p:spPr>
          <a:xfrm>
            <a:off x="458555" y="356985"/>
            <a:ext cx="4504635" cy="1439784"/>
          </a:xfrm>
          <a:prstGeom prst="rect"/>
        </p:spPr>
        <p:txBody>
          <a:bodyPr>
            <a:noAutofit/>
          </a:bodyPr>
          <a:lstStyle>
            <a:lvl1pPr indent="0" marL="0">
              <a:buNone/>
              <a:defRPr b="1" sz="15000">
                <a:latin typeface="Calibri" panose="020F0502020204030204" pitchFamily="34" charset="0"/>
                <a:cs typeface="Calibri" panose="020F0502020204030204" pitchFamily="34" charset="0"/>
              </a:defRPr>
            </a:lvl1pPr>
          </a:lstStyle>
          <a:p>
            <a:pPr lvl="0"/>
            <a:r>
              <a:rPr dirty="0" lang="en-GB"/>
              <a:t>01</a:t>
            </a:r>
            <a:endParaRPr dirty="0" lang="en-US"/>
          </a:p>
        </p:txBody>
      </p:sp>
      <p:sp>
        <p:nvSpPr>
          <p:cNvPr id="1048619" name="Text Placeholder 3"/>
          <p:cNvSpPr>
            <a:spLocks noGrp="1"/>
          </p:cNvSpPr>
          <p:nvPr>
            <p:ph type="body" sz="quarter" idx="46" hasCustomPrompt="1"/>
          </p:nvPr>
        </p:nvSpPr>
        <p:spPr>
          <a:xfrm>
            <a:off x="2523844" y="2814254"/>
            <a:ext cx="3876121" cy="1013295"/>
          </a:xfrm>
          <a:prstGeom prst="rect"/>
        </p:spPr>
        <p:txBody>
          <a:bodyPr/>
          <a:lstStyle>
            <a:lvl1pPr indent="0" marL="0">
              <a:lnSpc>
                <a:spcPts val="3100"/>
              </a:lnSpc>
              <a:spcBef>
                <a:spcPts val="0"/>
              </a:spcBef>
              <a:buNone/>
              <a:defRPr sz="3000">
                <a:latin typeface="Calibri" panose="020F0502020204030204" pitchFamily="34" charset="0"/>
                <a:cs typeface="Calibri" panose="020F0502020204030204" pitchFamily="34" charset="0"/>
              </a:defRPr>
            </a:lvl1pPr>
          </a:lstStyle>
          <a:p>
            <a:pPr lvl="0"/>
            <a:r>
              <a:rPr dirty="0" lang="en-GB"/>
              <a:t>DIVIDER TITLE</a:t>
            </a:r>
            <a:endParaRPr dirty="0" lang="en-US"/>
          </a:p>
        </p:txBody>
      </p:sp>
      <p:sp>
        <p:nvSpPr>
          <p:cNvPr id="1048620" name="Text Placeholder 32"/>
          <p:cNvSpPr>
            <a:spLocks noGrp="1"/>
          </p:cNvSpPr>
          <p:nvPr>
            <p:ph type="body" sz="quarter" idx="11" hasCustomPrompt="1"/>
          </p:nvPr>
        </p:nvSpPr>
        <p:spPr>
          <a:xfrm>
            <a:off x="2551179" y="4499968"/>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01</a:t>
            </a:r>
            <a:endParaRPr dirty="0" lang="en-US"/>
          </a:p>
        </p:txBody>
      </p:sp>
      <p:sp>
        <p:nvSpPr>
          <p:cNvPr id="1048621" name="Text Placeholder 32"/>
          <p:cNvSpPr>
            <a:spLocks noGrp="1"/>
          </p:cNvSpPr>
          <p:nvPr>
            <p:ph type="body" sz="quarter" idx="12" hasCustomPrompt="1"/>
          </p:nvPr>
        </p:nvSpPr>
        <p:spPr>
          <a:xfrm>
            <a:off x="3267016" y="4499968"/>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22" name="Text Placeholder 32"/>
          <p:cNvSpPr>
            <a:spLocks noGrp="1"/>
          </p:cNvSpPr>
          <p:nvPr>
            <p:ph type="body" sz="quarter" idx="13" hasCustomPrompt="1"/>
          </p:nvPr>
        </p:nvSpPr>
        <p:spPr>
          <a:xfrm>
            <a:off x="2551179" y="4873610"/>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02</a:t>
            </a:r>
            <a:endParaRPr dirty="0" lang="en-US"/>
          </a:p>
        </p:txBody>
      </p:sp>
      <p:sp>
        <p:nvSpPr>
          <p:cNvPr id="1048623" name="Text Placeholder 32"/>
          <p:cNvSpPr>
            <a:spLocks noGrp="1"/>
          </p:cNvSpPr>
          <p:nvPr>
            <p:ph type="body" sz="quarter" idx="14" hasCustomPrompt="1"/>
          </p:nvPr>
        </p:nvSpPr>
        <p:spPr>
          <a:xfrm>
            <a:off x="3267016" y="4873610"/>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24" name="Text Placeholder 32"/>
          <p:cNvSpPr>
            <a:spLocks noGrp="1"/>
          </p:cNvSpPr>
          <p:nvPr>
            <p:ph type="body" sz="quarter" idx="47" hasCustomPrompt="1"/>
          </p:nvPr>
        </p:nvSpPr>
        <p:spPr>
          <a:xfrm>
            <a:off x="2550981" y="5250648"/>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03</a:t>
            </a:r>
            <a:endParaRPr dirty="0" lang="en-US"/>
          </a:p>
        </p:txBody>
      </p:sp>
      <p:sp>
        <p:nvSpPr>
          <p:cNvPr id="1048625" name="Text Placeholder 32"/>
          <p:cNvSpPr>
            <a:spLocks noGrp="1"/>
          </p:cNvSpPr>
          <p:nvPr>
            <p:ph type="body" sz="quarter" idx="48" hasCustomPrompt="1"/>
          </p:nvPr>
        </p:nvSpPr>
        <p:spPr>
          <a:xfrm>
            <a:off x="3266818" y="5250648"/>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26" name="Text Placeholder 32"/>
          <p:cNvSpPr>
            <a:spLocks noGrp="1"/>
          </p:cNvSpPr>
          <p:nvPr>
            <p:ph type="body" sz="quarter" idx="49" hasCustomPrompt="1"/>
          </p:nvPr>
        </p:nvSpPr>
        <p:spPr>
          <a:xfrm>
            <a:off x="2550981" y="5624290"/>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04</a:t>
            </a:r>
            <a:endParaRPr dirty="0" lang="en-US"/>
          </a:p>
        </p:txBody>
      </p:sp>
      <p:sp>
        <p:nvSpPr>
          <p:cNvPr id="1048627" name="Text Placeholder 32"/>
          <p:cNvSpPr>
            <a:spLocks noGrp="1"/>
          </p:cNvSpPr>
          <p:nvPr>
            <p:ph type="body" sz="quarter" idx="50" hasCustomPrompt="1"/>
          </p:nvPr>
        </p:nvSpPr>
        <p:spPr>
          <a:xfrm>
            <a:off x="3266818" y="5624290"/>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28" name="Text Placeholder 32"/>
          <p:cNvSpPr>
            <a:spLocks noGrp="1"/>
          </p:cNvSpPr>
          <p:nvPr>
            <p:ph type="body" sz="quarter" idx="51" hasCustomPrompt="1"/>
          </p:nvPr>
        </p:nvSpPr>
        <p:spPr>
          <a:xfrm>
            <a:off x="2550981" y="5985232"/>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05</a:t>
            </a:r>
            <a:endParaRPr dirty="0" lang="en-US"/>
          </a:p>
        </p:txBody>
      </p:sp>
      <p:sp>
        <p:nvSpPr>
          <p:cNvPr id="1048629" name="Text Placeholder 32"/>
          <p:cNvSpPr>
            <a:spLocks noGrp="1"/>
          </p:cNvSpPr>
          <p:nvPr>
            <p:ph type="body" sz="quarter" idx="52" hasCustomPrompt="1"/>
          </p:nvPr>
        </p:nvSpPr>
        <p:spPr>
          <a:xfrm>
            <a:off x="3266818" y="5985232"/>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30" name="Text Placeholder 32"/>
          <p:cNvSpPr>
            <a:spLocks noGrp="1"/>
          </p:cNvSpPr>
          <p:nvPr>
            <p:ph type="body" sz="quarter" idx="53" hasCustomPrompt="1"/>
          </p:nvPr>
        </p:nvSpPr>
        <p:spPr>
          <a:xfrm>
            <a:off x="2550981" y="6358874"/>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06</a:t>
            </a:r>
            <a:endParaRPr dirty="0" lang="en-US"/>
          </a:p>
        </p:txBody>
      </p:sp>
      <p:sp>
        <p:nvSpPr>
          <p:cNvPr id="1048631" name="Text Placeholder 32"/>
          <p:cNvSpPr>
            <a:spLocks noGrp="1"/>
          </p:cNvSpPr>
          <p:nvPr>
            <p:ph type="body" sz="quarter" idx="54" hasCustomPrompt="1"/>
          </p:nvPr>
        </p:nvSpPr>
        <p:spPr>
          <a:xfrm>
            <a:off x="3266818" y="6358874"/>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32" name="Text Placeholder 32"/>
          <p:cNvSpPr>
            <a:spLocks noGrp="1"/>
          </p:cNvSpPr>
          <p:nvPr>
            <p:ph type="body" sz="quarter" idx="55" hasCustomPrompt="1"/>
          </p:nvPr>
        </p:nvSpPr>
        <p:spPr>
          <a:xfrm>
            <a:off x="2550783" y="6735912"/>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07</a:t>
            </a:r>
            <a:endParaRPr dirty="0" lang="en-US"/>
          </a:p>
        </p:txBody>
      </p:sp>
      <p:sp>
        <p:nvSpPr>
          <p:cNvPr id="1048633" name="Text Placeholder 32"/>
          <p:cNvSpPr>
            <a:spLocks noGrp="1"/>
          </p:cNvSpPr>
          <p:nvPr>
            <p:ph type="body" sz="quarter" idx="56" hasCustomPrompt="1"/>
          </p:nvPr>
        </p:nvSpPr>
        <p:spPr>
          <a:xfrm>
            <a:off x="3266620" y="6735912"/>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34" name="Text Placeholder 32"/>
          <p:cNvSpPr>
            <a:spLocks noGrp="1"/>
          </p:cNvSpPr>
          <p:nvPr>
            <p:ph type="body" sz="quarter" idx="57" hasCustomPrompt="1"/>
          </p:nvPr>
        </p:nvSpPr>
        <p:spPr>
          <a:xfrm>
            <a:off x="2550783" y="7109554"/>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08</a:t>
            </a:r>
            <a:endParaRPr dirty="0" lang="en-US"/>
          </a:p>
        </p:txBody>
      </p:sp>
      <p:sp>
        <p:nvSpPr>
          <p:cNvPr id="1048635" name="Text Placeholder 32"/>
          <p:cNvSpPr>
            <a:spLocks noGrp="1"/>
          </p:cNvSpPr>
          <p:nvPr>
            <p:ph type="body" sz="quarter" idx="58" hasCustomPrompt="1"/>
          </p:nvPr>
        </p:nvSpPr>
        <p:spPr>
          <a:xfrm>
            <a:off x="3266620" y="7109554"/>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36" name="Text Placeholder 32"/>
          <p:cNvSpPr>
            <a:spLocks noGrp="1"/>
          </p:cNvSpPr>
          <p:nvPr>
            <p:ph type="body" sz="quarter" idx="59" hasCustomPrompt="1"/>
          </p:nvPr>
        </p:nvSpPr>
        <p:spPr>
          <a:xfrm>
            <a:off x="2550981" y="7470496"/>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09</a:t>
            </a:r>
            <a:endParaRPr dirty="0" lang="en-US"/>
          </a:p>
        </p:txBody>
      </p:sp>
      <p:sp>
        <p:nvSpPr>
          <p:cNvPr id="1048637" name="Text Placeholder 32"/>
          <p:cNvSpPr>
            <a:spLocks noGrp="1"/>
          </p:cNvSpPr>
          <p:nvPr>
            <p:ph type="body" sz="quarter" idx="60" hasCustomPrompt="1"/>
          </p:nvPr>
        </p:nvSpPr>
        <p:spPr>
          <a:xfrm>
            <a:off x="3266818" y="7470496"/>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38" name="Text Placeholder 32"/>
          <p:cNvSpPr>
            <a:spLocks noGrp="1"/>
          </p:cNvSpPr>
          <p:nvPr>
            <p:ph type="body" sz="quarter" idx="61" hasCustomPrompt="1"/>
          </p:nvPr>
        </p:nvSpPr>
        <p:spPr>
          <a:xfrm>
            <a:off x="2550981" y="7844138"/>
            <a:ext cx="648000" cy="348400"/>
          </a:xfrm>
          <a:prstGeom prst="rect"/>
        </p:spPr>
        <p:txBody>
          <a:bodyPr anchor="ctr">
            <a:noAutofit/>
          </a:bodyPr>
          <a:lstStyle>
            <a:lvl1pPr algn="ctr" indent="0" marL="0">
              <a:buNone/>
              <a:defRPr b="1" sz="2000" i="0">
                <a:solidFill>
                  <a:srgbClr val="000000"/>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10</a:t>
            </a:r>
            <a:endParaRPr dirty="0" lang="en-US"/>
          </a:p>
        </p:txBody>
      </p:sp>
      <p:sp>
        <p:nvSpPr>
          <p:cNvPr id="1048639" name="Text Placeholder 32"/>
          <p:cNvSpPr>
            <a:spLocks noGrp="1"/>
          </p:cNvSpPr>
          <p:nvPr>
            <p:ph type="body" sz="quarter" idx="62" hasCustomPrompt="1"/>
          </p:nvPr>
        </p:nvSpPr>
        <p:spPr>
          <a:xfrm>
            <a:off x="3266818" y="7844138"/>
            <a:ext cx="3133345" cy="348400"/>
          </a:xfrm>
          <a:prstGeom prst="rect"/>
        </p:spPr>
        <p:txBody>
          <a:bodyPr anchor="ctr">
            <a:noAutofit/>
          </a:bodyPr>
          <a:lstStyle>
            <a:lvl1pPr algn="l" indent="0" marL="0">
              <a:buNone/>
              <a:defRPr b="0" sz="1400" i="0">
                <a:solidFill>
                  <a:schemeClr val="tx1"/>
                </a:solidFill>
                <a:latin typeface="Calibri" panose="020F0502020204030204" pitchFamily="34" charset="0"/>
                <a:cs typeface="Calibri" panose="020F0502020204030204" pitchFamily="34" charset="0"/>
              </a:defRPr>
            </a:lvl1pPr>
            <a:lvl2pPr indent="0" marL="385602">
              <a:buNone/>
              <a:defRPr sz="3265">
                <a:solidFill>
                  <a:srgbClr val="011E3B"/>
                </a:solidFill>
                <a:latin typeface="Montserrat" pitchFamily="2" charset="77"/>
              </a:defRPr>
            </a:lvl2pPr>
            <a:lvl3pPr indent="0" marL="771204">
              <a:buNone/>
              <a:defRPr sz="3265">
                <a:solidFill>
                  <a:srgbClr val="011E3B"/>
                </a:solidFill>
                <a:latin typeface="Montserrat" pitchFamily="2" charset="77"/>
              </a:defRPr>
            </a:lvl3pPr>
            <a:lvl4pPr indent="0" marL="1156806">
              <a:buNone/>
              <a:defRPr sz="3265">
                <a:solidFill>
                  <a:srgbClr val="011E3B"/>
                </a:solidFill>
                <a:latin typeface="Montserrat" pitchFamily="2" charset="77"/>
              </a:defRPr>
            </a:lvl4pPr>
            <a:lvl5pPr indent="0" marL="1542409">
              <a:buNone/>
              <a:defRPr sz="3265">
                <a:solidFill>
                  <a:srgbClr val="011E3B"/>
                </a:solidFill>
                <a:latin typeface="Montserrat" pitchFamily="2" charset="77"/>
              </a:defRPr>
            </a:lvl5pPr>
          </a:lstStyle>
          <a:p>
            <a:pPr lvl="0"/>
            <a:r>
              <a:rPr dirty="0" lang="en-GB"/>
              <a:t>Title</a:t>
            </a:r>
            <a:endParaRPr dirty="0" lang="en-US"/>
          </a:p>
        </p:txBody>
      </p:sp>
      <p:sp>
        <p:nvSpPr>
          <p:cNvPr id="1048640"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0" name="Straight Connector 77"/>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79" name="Group 78"/>
          <p:cNvGrpSpPr>
            <a:grpSpLocks noChangeAspect="1"/>
          </p:cNvGrpSpPr>
          <p:nvPr userDrawn="1"/>
        </p:nvGrpSpPr>
        <p:grpSpPr>
          <a:xfrm>
            <a:off x="4139942" y="10336466"/>
            <a:ext cx="1978704" cy="108000"/>
            <a:chOff x="2502568" y="6027833"/>
            <a:chExt cx="6689560" cy="365126"/>
          </a:xfrm>
        </p:grpSpPr>
        <p:pic>
          <p:nvPicPr>
            <p:cNvPr id="2097172" name="Picture 79"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73" name="Picture 80"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se Study Page">
    <p:spTree>
      <p:nvGrpSpPr>
        <p:cNvPr id="62" name=""/>
        <p:cNvGrpSpPr/>
        <p:nvPr/>
      </p:nvGrpSpPr>
      <p:grpSpPr>
        <a:xfrm>
          <a:off x="0" y="0"/>
          <a:ext cx="0" cy="0"/>
          <a:chOff x="0" y="0"/>
          <a:chExt cx="0" cy="0"/>
        </a:xfrm>
      </p:grpSpPr>
      <p:sp>
        <p:nvSpPr>
          <p:cNvPr id="1048576" name="Graphic 4"/>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anchor="ctr" rtlCol="0"/>
          <a:p>
            <a:endParaRPr b="0" dirty="0" i="0" lang="en-US">
              <a:latin typeface="Calibri" panose="020F0502020204030204" pitchFamily="34" charset="0"/>
            </a:endParaRPr>
          </a:p>
        </p:txBody>
      </p:sp>
      <p:sp>
        <p:nvSpPr>
          <p:cNvPr id="1048577" name="Text Placeholder 32"/>
          <p:cNvSpPr>
            <a:spLocks noGrp="1"/>
          </p:cNvSpPr>
          <p:nvPr>
            <p:ph type="body" sz="quarter" idx="11" hasCustomPrompt="1"/>
          </p:nvPr>
        </p:nvSpPr>
        <p:spPr>
          <a:xfrm>
            <a:off x="440871" y="1304175"/>
            <a:ext cx="5968639" cy="465765"/>
          </a:xfrm>
          <a:prstGeom prst="rect"/>
        </p:spPr>
        <p:txBody>
          <a:bodyPr>
            <a:noAutofit/>
          </a:bodyPr>
          <a:lstStyle>
            <a:lvl1pPr algn="l" indent="0" marL="0">
              <a:lnSpc>
                <a:spcPct val="100000"/>
              </a:lnSpc>
              <a:spcBef>
                <a:spcPts val="0"/>
              </a:spcBef>
              <a:buNone/>
              <a:defRPr b="1" sz="260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BUSINESS</a:t>
            </a:r>
            <a:endParaRPr dirty="0" lang="en-US"/>
          </a:p>
        </p:txBody>
      </p:sp>
      <p:sp>
        <p:nvSpPr>
          <p:cNvPr id="1048578" name="Text Placeholder 32"/>
          <p:cNvSpPr>
            <a:spLocks noGrp="1"/>
          </p:cNvSpPr>
          <p:nvPr>
            <p:ph type="body" sz="quarter" idx="32" hasCustomPrompt="1"/>
          </p:nvPr>
        </p:nvSpPr>
        <p:spPr>
          <a:xfrm>
            <a:off x="440871" y="2411552"/>
            <a:ext cx="6666609" cy="6922600"/>
          </a:xfrm>
          <a:prstGeom prst="rect"/>
        </p:spPr>
        <p:txBody>
          <a:bodyPr anchor="t" numCol="2"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(2 Colum)</a:t>
            </a:r>
            <a:endParaRPr dirty="0" lang="en-US"/>
          </a:p>
        </p:txBody>
      </p:sp>
      <p:sp>
        <p:nvSpPr>
          <p:cNvPr id="1048579"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28" name="Straight Connector 28"/>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63" name="Group 29"/>
          <p:cNvGrpSpPr>
            <a:grpSpLocks noChangeAspect="1"/>
          </p:cNvGrpSpPr>
          <p:nvPr userDrawn="1"/>
        </p:nvGrpSpPr>
        <p:grpSpPr>
          <a:xfrm>
            <a:off x="4139942" y="10336466"/>
            <a:ext cx="1978704" cy="108000"/>
            <a:chOff x="2502568" y="6027833"/>
            <a:chExt cx="6689560" cy="365126"/>
          </a:xfrm>
        </p:grpSpPr>
        <p:pic>
          <p:nvPicPr>
            <p:cNvPr id="2097152" name="Picture 30"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53" name="Picture 31"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pic>
        <p:nvPicPr>
          <p:cNvPr id="2097154" name="Picture 34">
            <a:hlinkClick r:id="rId3"/>
          </p:cNvPr>
          <p:cNvPicPr>
            <a:picLocks noChangeAspect="1"/>
          </p:cNvPicPr>
          <p:nvPr userDrawn="1"/>
        </p:nvPicPr>
        <p:blipFill rotWithShape="1">
          <a:blip xmlns:r="http://schemas.openxmlformats.org/officeDocument/2006/relationships" r:embed="rId4" cstate="screen"/>
          <a:srcRect l="-3434" t="-470"/>
          <a:stretch>
            <a:fillRect/>
          </a:stretch>
        </p:blipFill>
        <p:spPr>
          <a:xfrm>
            <a:off x="4395456" y="227265"/>
            <a:ext cx="3164218" cy="2220967"/>
          </a:xfrm>
          <a:prstGeom prst="rect"/>
        </p:spPr>
      </p:pic>
      <p:sp>
        <p:nvSpPr>
          <p:cNvPr id="1048580" name="Picture Placeholder 2"/>
          <p:cNvSpPr>
            <a:spLocks noGrp="1"/>
          </p:cNvSpPr>
          <p:nvPr>
            <p:ph type="pic" sz="quarter" idx="34"/>
          </p:nvPr>
        </p:nvSpPr>
        <p:spPr>
          <a:xfrm>
            <a:off x="5048273" y="422790"/>
            <a:ext cx="2511402" cy="1653390"/>
          </a:xfrm>
          <a:prstGeom prst="rect"/>
          <a:solidFill>
            <a:schemeClr val="bg1">
              <a:lumMod val="75000"/>
            </a:schemeClr>
          </a:solidFill>
        </p:spPr>
        <p:txBody>
          <a:bodyPr anchor="ctr">
            <a:normAutofit/>
          </a:bodyPr>
          <a:lstStyle>
            <a:lvl1pPr algn="ctr" indent="0" marL="0">
              <a:buNone/>
              <a:defRPr sz="900"/>
            </a:lvl1pPr>
          </a:lstStyle>
          <a:p>
            <a:endParaRPr lang="en-US"/>
          </a:p>
        </p:txBody>
      </p:sp>
      <p:pic>
        <p:nvPicPr>
          <p:cNvPr id="2097155" name="Picture 37" descr="Text, logo  Description automatically generated"/>
          <p:cNvPicPr>
            <a:picLocks noChangeAspect="1"/>
          </p:cNvPicPr>
          <p:nvPr userDrawn="1"/>
        </p:nvPicPr>
        <p:blipFill>
          <a:blip xmlns:r="http://schemas.openxmlformats.org/officeDocument/2006/relationships" r:embed="rId5" cstate="screen"/>
          <a:stretch>
            <a:fillRect/>
          </a:stretch>
        </p:blipFill>
        <p:spPr>
          <a:xfrm>
            <a:off x="393856" y="9575300"/>
            <a:ext cx="1160591" cy="713310"/>
          </a:xfrm>
          <a:prstGeom prst="rec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se Study Page">
    <p:spTree>
      <p:nvGrpSpPr>
        <p:cNvPr id="107" name=""/>
        <p:cNvGrpSpPr/>
        <p:nvPr/>
      </p:nvGrpSpPr>
      <p:grpSpPr>
        <a:xfrm>
          <a:off x="0" y="0"/>
          <a:ext cx="0" cy="0"/>
          <a:chOff x="0" y="0"/>
          <a:chExt cx="0" cy="0"/>
        </a:xfrm>
      </p:grpSpPr>
      <p:sp>
        <p:nvSpPr>
          <p:cNvPr id="1048815" name="Graphic 4"/>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anchor="ctr" rtlCol="0"/>
          <a:p>
            <a:endParaRPr b="0" dirty="0" i="0" lang="en-US">
              <a:latin typeface="Calibri" panose="020F0502020204030204" pitchFamily="34" charset="0"/>
            </a:endParaRPr>
          </a:p>
        </p:txBody>
      </p:sp>
      <p:sp>
        <p:nvSpPr>
          <p:cNvPr id="1048816" name="Text Placeholder 32"/>
          <p:cNvSpPr>
            <a:spLocks noGrp="1"/>
          </p:cNvSpPr>
          <p:nvPr>
            <p:ph type="body" sz="quarter" idx="11" hasCustomPrompt="1"/>
          </p:nvPr>
        </p:nvSpPr>
        <p:spPr>
          <a:xfrm>
            <a:off x="440871" y="1304175"/>
            <a:ext cx="5968639" cy="465765"/>
          </a:xfrm>
          <a:prstGeom prst="rect"/>
        </p:spPr>
        <p:txBody>
          <a:bodyPr>
            <a:noAutofit/>
          </a:bodyPr>
          <a:lstStyle>
            <a:lvl1pPr algn="l" indent="0" marL="0">
              <a:lnSpc>
                <a:spcPct val="100000"/>
              </a:lnSpc>
              <a:spcBef>
                <a:spcPts val="0"/>
              </a:spcBef>
              <a:buNone/>
              <a:defRPr b="1" sz="260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BUSINESS</a:t>
            </a:r>
            <a:endParaRPr dirty="0" lang="en-US"/>
          </a:p>
        </p:txBody>
      </p:sp>
      <p:sp>
        <p:nvSpPr>
          <p:cNvPr id="1048817" name="Text Placeholder 32"/>
          <p:cNvSpPr>
            <a:spLocks noGrp="1"/>
          </p:cNvSpPr>
          <p:nvPr>
            <p:ph type="body" sz="quarter" idx="32" hasCustomPrompt="1"/>
          </p:nvPr>
        </p:nvSpPr>
        <p:spPr>
          <a:xfrm>
            <a:off x="440871" y="2411552"/>
            <a:ext cx="6666609" cy="6922600"/>
          </a:xfrm>
          <a:prstGeom prst="rect"/>
        </p:spPr>
        <p:txBody>
          <a:bodyPr anchor="t" numCol="2"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(2 Colum)</a:t>
            </a:r>
            <a:endParaRPr dirty="0" lang="en-US"/>
          </a:p>
        </p:txBody>
      </p:sp>
      <p:sp>
        <p:nvSpPr>
          <p:cNvPr id="1048818"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4" name="Straight Connector 28"/>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08" name="Group 29"/>
          <p:cNvGrpSpPr>
            <a:grpSpLocks noChangeAspect="1"/>
          </p:cNvGrpSpPr>
          <p:nvPr userDrawn="1"/>
        </p:nvGrpSpPr>
        <p:grpSpPr>
          <a:xfrm>
            <a:off x="4139942" y="10336466"/>
            <a:ext cx="1978704" cy="108000"/>
            <a:chOff x="2502568" y="6027833"/>
            <a:chExt cx="6689560" cy="365126"/>
          </a:xfrm>
        </p:grpSpPr>
        <p:pic>
          <p:nvPicPr>
            <p:cNvPr id="2097196" name="Picture 30"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197" name="Picture 31"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pic>
        <p:nvPicPr>
          <p:cNvPr id="2097198" name="Picture 37" descr="Text, logo  Description automatically generated"/>
          <p:cNvPicPr>
            <a:picLocks noChangeAspect="1"/>
          </p:cNvPicPr>
          <p:nvPr userDrawn="1"/>
        </p:nvPicPr>
        <p:blipFill>
          <a:blip xmlns:r="http://schemas.openxmlformats.org/officeDocument/2006/relationships" r:embed="rId3" cstate="screen"/>
          <a:stretch>
            <a:fillRect/>
          </a:stretch>
        </p:blipFill>
        <p:spPr>
          <a:xfrm>
            <a:off x="393856" y="9575300"/>
            <a:ext cx="1160591" cy="713310"/>
          </a:xfrm>
          <a:prstGeom prst="rec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ase Study Page">
    <p:spTree>
      <p:nvGrpSpPr>
        <p:cNvPr id="129" name=""/>
        <p:cNvGrpSpPr/>
        <p:nvPr/>
      </p:nvGrpSpPr>
      <p:grpSpPr>
        <a:xfrm>
          <a:off x="0" y="0"/>
          <a:ext cx="0" cy="0"/>
          <a:chOff x="0" y="0"/>
          <a:chExt cx="0" cy="0"/>
        </a:xfrm>
      </p:grpSpPr>
      <p:sp>
        <p:nvSpPr>
          <p:cNvPr id="1048888" name="Picture Placeholder 2"/>
          <p:cNvSpPr>
            <a:spLocks noGrp="1"/>
          </p:cNvSpPr>
          <p:nvPr>
            <p:ph type="pic" sz="quarter" idx="34"/>
          </p:nvPr>
        </p:nvSpPr>
        <p:spPr>
          <a:xfrm>
            <a:off x="-1" y="-9958"/>
            <a:ext cx="7559675" cy="2079661"/>
          </a:xfrm>
          <a:prstGeom prst="rect"/>
          <a:solidFill>
            <a:schemeClr val="bg1">
              <a:lumMod val="75000"/>
            </a:schemeClr>
          </a:solidFill>
        </p:spPr>
        <p:txBody>
          <a:bodyPr anchor="ctr">
            <a:normAutofit/>
          </a:bodyPr>
          <a:lstStyle>
            <a:lvl1pPr algn="ctr" indent="0" marL="0">
              <a:buNone/>
              <a:defRPr sz="900"/>
            </a:lvl1pPr>
          </a:lstStyle>
          <a:p>
            <a:endParaRPr lang="en-US"/>
          </a:p>
        </p:txBody>
      </p:sp>
      <p:sp>
        <p:nvSpPr>
          <p:cNvPr id="1048889" name="Graphic 4"/>
          <p:cNvSpPr/>
          <p:nvPr userDrawn="1"/>
        </p:nvSpPr>
        <p:spPr>
          <a:xfrm rot="10800000">
            <a:off x="0" y="2069703"/>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anchor="ctr" rtlCol="0"/>
          <a:p>
            <a:endParaRPr b="0" dirty="0" i="0" lang="en-US">
              <a:latin typeface="Calibri" panose="020F0502020204030204" pitchFamily="34" charset="0"/>
            </a:endParaRPr>
          </a:p>
        </p:txBody>
      </p:sp>
      <p:sp>
        <p:nvSpPr>
          <p:cNvPr id="1048890" name="Text Placeholder 32"/>
          <p:cNvSpPr>
            <a:spLocks noGrp="1"/>
          </p:cNvSpPr>
          <p:nvPr>
            <p:ph type="body" sz="quarter" idx="11" hasCustomPrompt="1"/>
          </p:nvPr>
        </p:nvSpPr>
        <p:spPr>
          <a:xfrm>
            <a:off x="440872" y="2171556"/>
            <a:ext cx="5968639" cy="465765"/>
          </a:xfrm>
          <a:prstGeom prst="rect"/>
        </p:spPr>
        <p:txBody>
          <a:bodyPr>
            <a:noAutofit/>
          </a:bodyPr>
          <a:lstStyle>
            <a:lvl1pPr algn="l" indent="0" marL="0">
              <a:lnSpc>
                <a:spcPct val="100000"/>
              </a:lnSpc>
              <a:spcBef>
                <a:spcPts val="0"/>
              </a:spcBef>
              <a:buNone/>
              <a:defRPr b="1" sz="260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BUSINESS</a:t>
            </a:r>
            <a:endParaRPr dirty="0" lang="en-US"/>
          </a:p>
        </p:txBody>
      </p:sp>
      <p:sp>
        <p:nvSpPr>
          <p:cNvPr id="1048891" name="Text Placeholder 32"/>
          <p:cNvSpPr>
            <a:spLocks noGrp="1"/>
          </p:cNvSpPr>
          <p:nvPr>
            <p:ph type="body" sz="quarter" idx="32" hasCustomPrompt="1"/>
          </p:nvPr>
        </p:nvSpPr>
        <p:spPr>
          <a:xfrm>
            <a:off x="440871" y="3195622"/>
            <a:ext cx="6666609" cy="6138529"/>
          </a:xfrm>
          <a:prstGeom prst="rect"/>
        </p:spPr>
        <p:txBody>
          <a:bodyPr anchor="t" numCol="2" spcCol="288000">
            <a:noAutofit/>
          </a:bodyPr>
          <a:lstStyle>
            <a:lvl1pPr algn="just" indent="0" marL="0">
              <a:lnSpc>
                <a:spcPct val="100000"/>
              </a:lnSpc>
              <a:spcBef>
                <a:spcPts val="0"/>
              </a:spcBef>
              <a:buNone/>
              <a:defRPr b="0" sz="1050" i="0">
                <a:solidFill>
                  <a:srgbClr val="000000"/>
                </a:solidFill>
                <a:latin typeface="Calibri" panose="020F0502020204030204" pitchFamily="34" charset="0"/>
                <a:cs typeface="Calibri" panose="020F0502020204030204" pitchFamily="34" charset="0"/>
              </a:defRPr>
            </a:lvl1pPr>
            <a:lvl2pPr indent="0" marL="377967">
              <a:buNone/>
              <a:defRPr sz="3200">
                <a:solidFill>
                  <a:srgbClr val="011E3B"/>
                </a:solidFill>
                <a:latin typeface="Montserrat" pitchFamily="2" charset="77"/>
              </a:defRPr>
            </a:lvl2pPr>
            <a:lvl3pPr indent="0" marL="755934">
              <a:buNone/>
              <a:defRPr sz="3200">
                <a:solidFill>
                  <a:srgbClr val="011E3B"/>
                </a:solidFill>
                <a:latin typeface="Montserrat" pitchFamily="2" charset="77"/>
              </a:defRPr>
            </a:lvl3pPr>
            <a:lvl4pPr indent="0" marL="1133901">
              <a:buNone/>
              <a:defRPr sz="3200">
                <a:solidFill>
                  <a:srgbClr val="011E3B"/>
                </a:solidFill>
                <a:latin typeface="Montserrat" pitchFamily="2" charset="77"/>
              </a:defRPr>
            </a:lvl4pPr>
            <a:lvl5pPr indent="0" marL="1511869">
              <a:buNone/>
              <a:defRPr sz="3200">
                <a:solidFill>
                  <a:srgbClr val="011E3B"/>
                </a:solidFill>
                <a:latin typeface="Montserrat" pitchFamily="2" charset="77"/>
              </a:defRPr>
            </a:lvl5pPr>
          </a:lstStyle>
          <a:p>
            <a:pPr lvl="0"/>
            <a:r>
              <a:rPr dirty="0" lang="en-GB"/>
              <a:t>Click to type (2 Colum)</a:t>
            </a:r>
            <a:endParaRPr dirty="0" lang="en-US"/>
          </a:p>
        </p:txBody>
      </p:sp>
      <p:sp>
        <p:nvSpPr>
          <p:cNvPr id="1048892" name="Slide Number Placeholder 5"/>
          <p:cNvSpPr>
            <a:spLocks noGrp="1"/>
          </p:cNvSpPr>
          <p:nvPr>
            <p:ph type="sldNum" sz="quarter" idx="4"/>
          </p:nvPr>
        </p:nvSpPr>
        <p:spPr>
          <a:xfrm>
            <a:off x="6118646" y="10226752"/>
            <a:ext cx="988834" cy="237796"/>
          </a:xfrm>
          <a:prstGeom prst="rect"/>
        </p:spPr>
        <p:txBody>
          <a:bodyPr anchor="ctr" bIns="45720" lIns="91440" rIns="91440" rtlCol="0" tIns="45720" vert="horz"/>
          <a:lstStyle>
            <a:lvl1pPr algn="r">
              <a:defRPr b="0" sz="70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a:t>
            </a:fld>
            <a:endParaRPr dirty="0" lang="en-US"/>
          </a:p>
        </p:txBody>
      </p:sp>
      <p:cxnSp>
        <p:nvCxnSpPr>
          <p:cNvPr id="3145736" name="Straight Connector 28"/>
          <p:cNvCxnSpPr>
            <a:cxnSpLocks/>
          </p:cNvCxnSpPr>
          <p:nvPr userDrawn="1"/>
        </p:nvCxnSpPr>
        <p:spPr>
          <a:xfrm>
            <a:off x="0" y="10390466"/>
            <a:ext cx="3944983" cy="0"/>
          </a:xfrm>
          <a:prstGeom prst="line"/>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30" name="Group 29"/>
          <p:cNvGrpSpPr>
            <a:grpSpLocks noChangeAspect="1"/>
          </p:cNvGrpSpPr>
          <p:nvPr userDrawn="1"/>
        </p:nvGrpSpPr>
        <p:grpSpPr>
          <a:xfrm>
            <a:off x="4139942" y="10336466"/>
            <a:ext cx="1978704" cy="108000"/>
            <a:chOff x="2502568" y="6027833"/>
            <a:chExt cx="6689560" cy="365126"/>
          </a:xfrm>
        </p:grpSpPr>
        <p:pic>
          <p:nvPicPr>
            <p:cNvPr id="2097215" name="Picture 30" descr="Text, logo  Description automatically generated"/>
            <p:cNvPicPr>
              <a:picLocks noChangeAspect="1"/>
            </p:cNvPicPr>
            <p:nvPr userDrawn="1"/>
          </p:nvPicPr>
          <p:blipFill rotWithShape="1">
            <a:blip xmlns:r="http://schemas.openxmlformats.org/officeDocument/2006/relationships" r:embed="rId1" cstate="screen"/>
            <a:srcRect/>
            <a:stretch>
              <a:fillRect/>
            </a:stretch>
          </p:blipFill>
          <p:spPr>
            <a:xfrm>
              <a:off x="2502568" y="6027833"/>
              <a:ext cx="3441034" cy="365126"/>
            </a:xfrm>
            <a:prstGeom prst="rect"/>
          </p:spPr>
        </p:pic>
        <p:pic>
          <p:nvPicPr>
            <p:cNvPr id="2097216" name="Picture 31" descr="Text, logo  Description automatically generated"/>
            <p:cNvPicPr>
              <a:picLocks noChangeAspect="1"/>
            </p:cNvPicPr>
            <p:nvPr userDrawn="1"/>
          </p:nvPicPr>
          <p:blipFill rotWithShape="1">
            <a:blip xmlns:r="http://schemas.openxmlformats.org/officeDocument/2006/relationships" r:embed="rId2" cstate="screen"/>
            <a:srcRect/>
            <a:stretch>
              <a:fillRect/>
            </a:stretch>
          </p:blipFill>
          <p:spPr>
            <a:xfrm>
              <a:off x="5751094" y="6036055"/>
              <a:ext cx="3441034" cy="352215"/>
            </a:xfrm>
            <a:prstGeom prst="rect"/>
          </p:spPr>
        </p:pic>
      </p:grpSp>
      <p:pic>
        <p:nvPicPr>
          <p:cNvPr id="2097217" name="Picture 37" descr="Text, logo  Description automatically generated"/>
          <p:cNvPicPr>
            <a:picLocks noChangeAspect="1"/>
          </p:cNvPicPr>
          <p:nvPr userDrawn="1"/>
        </p:nvPicPr>
        <p:blipFill>
          <a:blip xmlns:r="http://schemas.openxmlformats.org/officeDocument/2006/relationships" r:embed="rId3" cstate="screen"/>
          <a:stretch>
            <a:fillRect/>
          </a:stretch>
        </p:blipFill>
        <p:spPr>
          <a:xfrm>
            <a:off x="393856" y="9575300"/>
            <a:ext cx="1160591" cy="713310"/>
          </a:xfrm>
          <a:prstGeom prst="rect"/>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49"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dt="1" ftr="1" hdr="0" sldNum="1"/>
  <p:txStyles>
    <p:titleStyle>
      <a:lvl1pPr algn="l" defTabSz="2072941" eaLnBrk="1" hangingPunct="1" latinLnBrk="0" rtl="0">
        <a:lnSpc>
          <a:spcPct val="90000"/>
        </a:lnSpc>
        <a:spcBef>
          <a:spcPct val="0"/>
        </a:spcBef>
        <a:buNone/>
        <a:defRPr b="0" sz="9975" i="0" kern="1200">
          <a:solidFill>
            <a:srgbClr val="011E3B"/>
          </a:solidFill>
          <a:latin typeface="Calibri" panose="020F0502020204030204" pitchFamily="34" charset="0"/>
          <a:ea typeface="+mj-ea"/>
          <a:cs typeface="Calibri" panose="020F0502020204030204" pitchFamily="34" charset="0"/>
        </a:defRPr>
      </a:lvl1pPr>
    </p:titleStyle>
    <p:bodyStyle>
      <a:lvl1pPr algn="l" defTabSz="2072941" eaLnBrk="1" hangingPunct="1" indent="-518236" latinLnBrk="0" marL="518236" rtl="0">
        <a:lnSpc>
          <a:spcPct val="100000"/>
        </a:lnSpc>
        <a:spcBef>
          <a:spcPts val="2267"/>
        </a:spcBef>
        <a:buFont typeface="Arial" panose="020B0604020202020204" pitchFamily="34" charset="0"/>
        <a:buChar char="•"/>
        <a:defRPr b="0" sz="6349" i="0" kern="1200">
          <a:solidFill>
            <a:srgbClr val="011E3B"/>
          </a:solidFill>
          <a:latin typeface="Calibri" panose="020F0502020204030204" pitchFamily="34" charset="0"/>
          <a:ea typeface="+mn-ea"/>
          <a:cs typeface="Calibri" panose="020F0502020204030204" pitchFamily="34" charset="0"/>
        </a:defRPr>
      </a:lvl1pPr>
      <a:lvl2pPr algn="l" defTabSz="2072941" eaLnBrk="1" hangingPunct="1" indent="-518236" latinLnBrk="0" marL="1554707" rtl="0">
        <a:lnSpc>
          <a:spcPct val="100000"/>
        </a:lnSpc>
        <a:spcBef>
          <a:spcPts val="1133"/>
        </a:spcBef>
        <a:buFont typeface="Arial" panose="020B0604020202020204" pitchFamily="34" charset="0"/>
        <a:buChar char="•"/>
        <a:defRPr b="0" sz="5442" i="0" kern="1200">
          <a:solidFill>
            <a:srgbClr val="011E3B"/>
          </a:solidFill>
          <a:latin typeface="Calibri" panose="020F0502020204030204" pitchFamily="34" charset="0"/>
          <a:ea typeface="+mn-ea"/>
          <a:cs typeface="Calibri" panose="020F0502020204030204" pitchFamily="34" charset="0"/>
        </a:defRPr>
      </a:lvl2pPr>
      <a:lvl3pPr algn="l" defTabSz="2072941" eaLnBrk="1" hangingPunct="1" indent="-518236" latinLnBrk="0" marL="2591176" rtl="0">
        <a:lnSpc>
          <a:spcPct val="100000"/>
        </a:lnSpc>
        <a:spcBef>
          <a:spcPts val="1133"/>
        </a:spcBef>
        <a:buFont typeface="Arial" panose="020B0604020202020204" pitchFamily="34" charset="0"/>
        <a:buChar char="•"/>
        <a:defRPr b="0" sz="4533" i="0" kern="1200">
          <a:solidFill>
            <a:srgbClr val="011E3B"/>
          </a:solidFill>
          <a:latin typeface="Calibri" panose="020F0502020204030204" pitchFamily="34" charset="0"/>
          <a:ea typeface="+mn-ea"/>
          <a:cs typeface="Calibri" panose="020F0502020204030204" pitchFamily="34" charset="0"/>
        </a:defRPr>
      </a:lvl3pPr>
      <a:lvl4pPr algn="l" defTabSz="2072941" eaLnBrk="1" hangingPunct="1" indent="-518236" latinLnBrk="0" marL="3627646" rtl="0">
        <a:lnSpc>
          <a:spcPct val="100000"/>
        </a:lnSpc>
        <a:spcBef>
          <a:spcPts val="1133"/>
        </a:spcBef>
        <a:buFont typeface="Arial" panose="020B0604020202020204" pitchFamily="34" charset="0"/>
        <a:buChar char="•"/>
        <a:defRPr b="0" sz="4080" i="0" kern="1200">
          <a:solidFill>
            <a:srgbClr val="011E3B"/>
          </a:solidFill>
          <a:latin typeface="Calibri" panose="020F0502020204030204" pitchFamily="34" charset="0"/>
          <a:ea typeface="+mn-ea"/>
          <a:cs typeface="Calibri" panose="020F0502020204030204" pitchFamily="34" charset="0"/>
        </a:defRPr>
      </a:lvl4pPr>
      <a:lvl5pPr algn="l" defTabSz="2072941" eaLnBrk="1" hangingPunct="1" indent="-518236" latinLnBrk="0" marL="4664118" rtl="0">
        <a:lnSpc>
          <a:spcPct val="100000"/>
        </a:lnSpc>
        <a:spcBef>
          <a:spcPts val="1133"/>
        </a:spcBef>
        <a:buFont typeface="Arial" panose="020B0604020202020204" pitchFamily="34" charset="0"/>
        <a:buChar char="•"/>
        <a:defRPr b="0" sz="4080" i="0" kern="1200">
          <a:solidFill>
            <a:srgbClr val="011E3B"/>
          </a:solidFill>
          <a:latin typeface="Calibri" panose="020F0502020204030204" pitchFamily="34" charset="0"/>
          <a:ea typeface="+mn-ea"/>
          <a:cs typeface="Calibri" panose="020F0502020204030204" pitchFamily="34" charset="0"/>
        </a:defRPr>
      </a:lvl5pPr>
      <a:lvl6pPr algn="l" defTabSz="2072941" eaLnBrk="1" hangingPunct="1" indent="-518236" latinLnBrk="0" marL="570058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algn="l" defTabSz="2072941" eaLnBrk="1" hangingPunct="1" indent="-518236" latinLnBrk="0" marL="6737059"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algn="l" defTabSz="2072941" eaLnBrk="1" hangingPunct="1" indent="-518236" latinLnBrk="0" marL="777352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algn="l" defTabSz="2072941" eaLnBrk="1" hangingPunct="1" indent="-518236" latinLnBrk="0" marL="8810001"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algn="l" defTabSz="2072941" eaLnBrk="1" hangingPunct="1" latinLnBrk="0" marL="0" rtl="0">
        <a:defRPr sz="4080" kern="1200">
          <a:solidFill>
            <a:schemeClr val="tx1"/>
          </a:solidFill>
          <a:latin typeface="+mn-lt"/>
          <a:ea typeface="+mn-ea"/>
          <a:cs typeface="+mn-cs"/>
        </a:defRPr>
      </a:lvl1pPr>
      <a:lvl2pPr algn="l" defTabSz="2072941" eaLnBrk="1" hangingPunct="1" latinLnBrk="0" marL="1036469" rtl="0">
        <a:defRPr sz="4080" kern="1200">
          <a:solidFill>
            <a:schemeClr val="tx1"/>
          </a:solidFill>
          <a:latin typeface="+mn-lt"/>
          <a:ea typeface="+mn-ea"/>
          <a:cs typeface="+mn-cs"/>
        </a:defRPr>
      </a:lvl2pPr>
      <a:lvl3pPr algn="l" defTabSz="2072941" eaLnBrk="1" hangingPunct="1" latinLnBrk="0" marL="2072941" rtl="0">
        <a:defRPr sz="4080" kern="1200">
          <a:solidFill>
            <a:schemeClr val="tx1"/>
          </a:solidFill>
          <a:latin typeface="+mn-lt"/>
          <a:ea typeface="+mn-ea"/>
          <a:cs typeface="+mn-cs"/>
        </a:defRPr>
      </a:lvl3pPr>
      <a:lvl4pPr algn="l" defTabSz="2072941" eaLnBrk="1" hangingPunct="1" latinLnBrk="0" marL="3109412" rtl="0">
        <a:defRPr sz="4080" kern="1200">
          <a:solidFill>
            <a:schemeClr val="tx1"/>
          </a:solidFill>
          <a:latin typeface="+mn-lt"/>
          <a:ea typeface="+mn-ea"/>
          <a:cs typeface="+mn-cs"/>
        </a:defRPr>
      </a:lvl4pPr>
      <a:lvl5pPr algn="l" defTabSz="2072941" eaLnBrk="1" hangingPunct="1" latinLnBrk="0" marL="4145883" rtl="0">
        <a:defRPr sz="4080" kern="1200">
          <a:solidFill>
            <a:schemeClr val="tx1"/>
          </a:solidFill>
          <a:latin typeface="+mn-lt"/>
          <a:ea typeface="+mn-ea"/>
          <a:cs typeface="+mn-cs"/>
        </a:defRPr>
      </a:lvl5pPr>
      <a:lvl6pPr algn="l" defTabSz="2072941" eaLnBrk="1" hangingPunct="1" latinLnBrk="0" marL="5182352" rtl="0">
        <a:defRPr sz="4080" kern="1200">
          <a:solidFill>
            <a:schemeClr val="tx1"/>
          </a:solidFill>
          <a:latin typeface="+mn-lt"/>
          <a:ea typeface="+mn-ea"/>
          <a:cs typeface="+mn-cs"/>
        </a:defRPr>
      </a:lvl6pPr>
      <a:lvl7pPr algn="l" defTabSz="2072941" eaLnBrk="1" hangingPunct="1" latinLnBrk="0" marL="6218822" rtl="0">
        <a:defRPr sz="4080" kern="1200">
          <a:solidFill>
            <a:schemeClr val="tx1"/>
          </a:solidFill>
          <a:latin typeface="+mn-lt"/>
          <a:ea typeface="+mn-ea"/>
          <a:cs typeface="+mn-cs"/>
        </a:defRPr>
      </a:lvl7pPr>
      <a:lvl8pPr algn="l" defTabSz="2072941" eaLnBrk="1" hangingPunct="1" latinLnBrk="0" marL="7255294" rtl="0">
        <a:defRPr sz="4080" kern="1200">
          <a:solidFill>
            <a:schemeClr val="tx1"/>
          </a:solidFill>
          <a:latin typeface="+mn-lt"/>
          <a:ea typeface="+mn-ea"/>
          <a:cs typeface="+mn-cs"/>
        </a:defRPr>
      </a:lvl8pPr>
      <a:lvl9pPr algn="l" defTabSz="2072941" eaLnBrk="1" hangingPunct="1" latinLnBrk="0" marL="8291764" rtl="0">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hyperlink" Target="https://www.facebook.com/themeltingpot.ie" TargetMode="External"/><Relationship Id="rId2" Type="http://schemas.openxmlformats.org/officeDocument/2006/relationships/image" Target="../media/image31.png"/><Relationship Id="rId3"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hyperlink" Target="http://www.fabricrepublic.gr/en/" TargetMode="External"/><Relationship Id="rId2" Type="http://schemas.openxmlformats.org/officeDocument/2006/relationships/image" Target="../media/image32.png"/><Relationship Id="rId3"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hyperlink" Target="https://www.shedia.gr/about-us/" TargetMode="External"/><Relationship Id="rId2" Type="http://schemas.openxmlformats.org/officeDocument/2006/relationships/image" Target="../media/image33.jpeg"/><Relationship Id="rId3" Type="http://schemas.openxmlformats.org/officeDocument/2006/relationships/image" Target="../media/image34.png"/><Relationship Id="rId4"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hyperlink" Target="https://givmed.org/en/" TargetMode="External"/><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 Target="slide16.xml"/><Relationship Id="rId2" Type="http://schemas.openxmlformats.org/officeDocument/2006/relationships/slide" Target="slide17.xml"/><Relationship Id="rId3" Type="http://schemas.openxmlformats.org/officeDocument/2006/relationships/slide" Target="slide18.xml"/><Relationship Id="rId4" Type="http://schemas.openxmlformats.org/officeDocument/2006/relationships/slide" Target="slide19.xml"/><Relationship Id="rId5" Type="http://schemas.openxmlformats.org/officeDocument/2006/relationships/slide" Target="slide20.xml"/><Relationship Id="rId6"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hyperlink" Target="https://www.rosactive.org/" TargetMode="External"/><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hyperlink" Target="https://www.facebook.com/spiralwalks/" TargetMode="External"/><Relationship Id="rId2" Type="http://schemas.openxmlformats.org/officeDocument/2006/relationships/image" Target="../media/image41.png"/><Relationship Id="rId3"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hyperlink" Target="https://www.parkrun.ie/" TargetMode="External"/><Relationship Id="rId2" Type="http://schemas.openxmlformats.org/officeDocument/2006/relationships/hyperlink" Target="https://www.parkrun.com/about/start-your-own-event/" TargetMode="External"/><Relationship Id="rId3" Type="http://schemas.openxmlformats.org/officeDocument/2006/relationships/image" Target="../media/image42.jpeg"/><Relationship Id="rId4" Type="http://schemas.openxmlformats.org/officeDocument/2006/relationships/image" Target="../media/image43.png"/><Relationship Id="rId5"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image" Target="../media/image44.jpeg"/><Relationship Id="rId2" Type="http://schemas.openxmlformats.org/officeDocument/2006/relationships/hyperlink" Target="https://www.visitdenmark.com/denmark/things-do/winter/winter-swimming" TargetMode="External"/><Relationship Id="rId3" Type="http://schemas.openxmlformats.org/officeDocument/2006/relationships/hyperlink" Target="https://www.badesikkerhed.dk/en/adults/winter-bathing/" TargetMode="External"/><Relationship Id="rId4" Type="http://schemas.openxmlformats.org/officeDocument/2006/relationships/hyperlink" Target="https://www.bbc.com/worklife/article/20200228-the-danish-trick-to-shock-your-body-into-happiness" TargetMode="External"/><Relationship Id="rId5"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 Target="slide5.xml"/><Relationship Id="rId2" Type="http://schemas.openxmlformats.org/officeDocument/2006/relationships/slide" Target="slide15.xml"/><Relationship Id="rId3" Type="http://schemas.openxmlformats.org/officeDocument/2006/relationships/slide" Target="slide21.xml"/><Relationship Id="rId4" Type="http://schemas.openxmlformats.org/officeDocument/2006/relationships/slide" Target="slide25.xml"/><Relationship Id="rId5" Type="http://schemas.openxmlformats.org/officeDocument/2006/relationships/slide" Target="slide42.xml"/><Relationship Id="rId6"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hyperlink" Target="https://laughteryogaireland.org/" TargetMode="External"/><Relationship Id="rId2" Type="http://schemas.openxmlformats.org/officeDocument/2006/relationships/image" Target="../media/image45.jpeg"/><Relationship Id="rId3" Type="http://schemas.openxmlformats.org/officeDocument/2006/relationships/image" Target="../media/image46.pn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 Target="slide22.xml"/><Relationship Id="rId2" Type="http://schemas.openxmlformats.org/officeDocument/2006/relationships/slide" Target="slide23.xml"/><Relationship Id="rId3" Type="http://schemas.openxmlformats.org/officeDocument/2006/relationships/slide" Target="slide24.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hyperlink" Target="https://www.tidytowns.ie/" TargetMode="External"/><Relationship Id="rId2" Type="http://schemas.openxmlformats.org/officeDocument/2006/relationships/image" Target="../media/image47.png"/><Relationship Id="rId3" Type="http://schemas.openxmlformats.org/officeDocument/2006/relationships/image" Target="../media/image48.jpe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hyperlink" Target="http://www.grow-ni.org/" TargetMode="External"/><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hyperlink" Target="https://www.iglesiasanlorenzoubeda.com/fundacion-huerta-de-san-antonio/" TargetMode="External"/><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image" Target="../media/image53.jpeg"/><Relationship Id="rId5"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 Target="slide26.xml"/><Relationship Id="rId2" Type="http://schemas.openxmlformats.org/officeDocument/2006/relationships/slide" Target="slide27.xml"/><Relationship Id="rId3" Type="http://schemas.openxmlformats.org/officeDocument/2006/relationships/slide" Target="slide28.xml"/><Relationship Id="rId4" Type="http://schemas.openxmlformats.org/officeDocument/2006/relationships/slide" Target="slide29.xml"/><Relationship Id="rId5" Type="http://schemas.openxmlformats.org/officeDocument/2006/relationships/slide" Target="slide30.xml"/><Relationship Id="rId6" Type="http://schemas.openxmlformats.org/officeDocument/2006/relationships/slide" Target="slide31.xml"/><Relationship Id="rId7" Type="http://schemas.openxmlformats.org/officeDocument/2006/relationships/slide" Target="slide32.xml"/><Relationship Id="rId8" Type="http://schemas.openxmlformats.org/officeDocument/2006/relationships/slide" Target="slide33.xml"/><Relationship Id="rId9"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image" Target="../media/image54.png"/><Relationship Id="rId2" Type="http://schemas.openxmlformats.org/officeDocument/2006/relationships/hyperlink" Target="https://culture-sante-aquitaine.com/le-laboratoire/nos-projets/nous-vieillirons-ensemble/" TargetMode="External"/><Relationship Id="rId3" Type="http://schemas.openxmlformats.org/officeDocument/2006/relationships/hyperlink" Target="https://culture-sante-aquitaine.com/wp-content/uploads/ColloqueArtSante-Programme.pdf" TargetMode="External"/><Relationship Id="rId4"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hyperlink" Target="https://www.youtube.com/watch?v=cabSlu4UB_g" TargetMode="External"/><Relationship Id="rId2" Type="http://schemas.openxmlformats.org/officeDocument/2006/relationships/image" Target="../media/image55.png"/><Relationship Id="rId3" Type="http://schemas.openxmlformats.org/officeDocument/2006/relationships/image" Target="../media/image56.png"/><Relationship Id="rId4" Type="http://schemas.openxmlformats.org/officeDocument/2006/relationships/hyperlink" Target="https://www.enbuenaedad.es/" TargetMode="External"/><Relationship Id="rId5"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hyperlink" Target="https://www.upo.es/aula-mayores" TargetMode="External"/><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hyperlink" Target="https://menssheds.ie/" TargetMode="External"/><Relationship Id="rId2" Type="http://schemas.openxmlformats.org/officeDocument/2006/relationships/hyperlink" Target="https://menssheds.ie/setting-up-a-shed/" TargetMode="External"/><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hyperlink" Target="https://change-of-view.eu/" TargetMode="External"/><Relationship Id="rId2" Type="http://schemas.openxmlformats.org/officeDocument/2006/relationships/hyperlink" Target="https://culture-sante-aquitaine.com/le-laboratoire/nos-projets/change-of-view/" TargetMode="External"/><Relationship Id="rId3" Type="http://schemas.openxmlformats.org/officeDocument/2006/relationships/hyperlink" Target="https://www.facebook.com/ChangeOfView.Erasmus/" TargetMode="External"/><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hyperlink" Target="http://www.connectathens.gr/" TargetMode="External"/><Relationship Id="rId2" Type="http://schemas.openxmlformats.org/officeDocument/2006/relationships/image" Target="../media/image63.png"/><Relationship Id="rId3" Type="http://schemas.openxmlformats.org/officeDocument/2006/relationships/image" Target="../media/image64.pn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hyperlink" Target="https://www.centrointergeneracionaldereferencia.com/" TargetMode="External"/><Relationship Id="rId2" Type="http://schemas.openxmlformats.org/officeDocument/2006/relationships/image" Target="../media/image65.png"/><Relationship Id="rId3" Type="http://schemas.openxmlformats.org/officeDocument/2006/relationships/image" Target="../media/image66.jpeg"/><Relationship Id="rId4"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hyperlink" Target="https://rwn.ie/" TargetMode="External"/><Relationship Id="rId2" Type="http://schemas.openxmlformats.org/officeDocument/2006/relationships/hyperlink" Target="https://nccwn.org/" TargetMode="External"/><Relationship Id="rId3" Type="http://schemas.openxmlformats.org/officeDocument/2006/relationships/image" Target="../media/image67.jpeg"/><Relationship Id="rId4" Type="http://schemas.openxmlformats.org/officeDocument/2006/relationships/image" Target="../media/image68.png"/><Relationship Id="rId5"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 Target="slide35.xml"/><Relationship Id="rId2" Type="http://schemas.openxmlformats.org/officeDocument/2006/relationships/slide" Target="slide36.xml"/><Relationship Id="rId3" Type="http://schemas.openxmlformats.org/officeDocument/2006/relationships/slide" Target="slide37.xml"/><Relationship Id="rId4" Type="http://schemas.openxmlformats.org/officeDocument/2006/relationships/slide" Target="slide38.xml"/><Relationship Id="rId5" Type="http://schemas.openxmlformats.org/officeDocument/2006/relationships/slide" Target="slide39.xml"/><Relationship Id="rId6" Type="http://schemas.openxmlformats.org/officeDocument/2006/relationships/slide" Target="slide40.xml"/><Relationship Id="rId7" Type="http://schemas.openxmlformats.org/officeDocument/2006/relationships/slide" Target="slide41.xml"/><Relationship Id="rId8"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hyperlink" Target="https://www.springsp.org/" TargetMode="External"/><Relationship Id="rId2" Type="http://schemas.openxmlformats.org/officeDocument/2006/relationships/hyperlink" Target="https://youtu.be/UwlgfSz_CDw" TargetMode="Externa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hyperlink" Target="https://www.communityni.org/organisation/connected-community-care" TargetMode="External"/><Relationship Id="rId2" Type="http://schemas.openxmlformats.org/officeDocument/2006/relationships/image" Target="../media/image71.png"/><Relationship Id="rId3" Type="http://schemas.openxmlformats.org/officeDocument/2006/relationships/image" Target="../media/image72.png"/><Relationship Id="rId4"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image" Target="../media/image73.png"/><Relationship Id="rId2" Type="http://schemas.openxmlformats.org/officeDocument/2006/relationships/image" Target="../media/image74.png"/><Relationship Id="rId3" Type="http://schemas.openxmlformats.org/officeDocument/2006/relationships/hyperlink" Target="http://clare-cic.org/" TargetMode="External"/><Relationship Id="rId4"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hyperlink" Target="https://www.radiushousing.org/" TargetMode="External"/><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hyperlink" Target="https://21.training/community-family-support-programme" TargetMode="External"/><Relationship Id="rId2" Type="http://schemas.openxmlformats.org/officeDocument/2006/relationships/image" Target="../media/image77.png"/><Relationship Id="rId3" Type="http://schemas.openxmlformats.org/officeDocument/2006/relationships/image" Target="../media/image78.png"/><Relationship Id="rId4"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18.png"/><Relationship Id="rId10" Type="http://schemas.openxmlformats.org/officeDocument/2006/relationships/image" Target="../media/image19.png"/><Relationship Id="rId11" Type="http://schemas.openxmlformats.org/officeDocument/2006/relationships/image" Target="../media/image20.png"/><Relationship Id="rId12" Type="http://schemas.openxmlformats.org/officeDocument/2006/relationships/image" Target="../media/image21.png"/><Relationship Id="rId13" Type="http://schemas.openxmlformats.org/officeDocument/2006/relationships/image" Target="../media/image22.png"/><Relationship Id="rId14" Type="http://schemas.openxmlformats.org/officeDocument/2006/relationships/image" Target="../media/image23.png"/><Relationship Id="rId15" Type="http://schemas.openxmlformats.org/officeDocument/2006/relationships/image" Target="../media/image24.png"/><Relationship Id="rId16"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hyperlink" Target="https://www.resantevous.fr/" TargetMode="External"/><Relationship Id="rId2" Type="http://schemas.openxmlformats.org/officeDocument/2006/relationships/image" Target="../media/image79.png"/><Relationship Id="rId3" Type="http://schemas.openxmlformats.org/officeDocument/2006/relationships/image" Target="../media/image80.png"/><Relationship Id="rId4"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hyperlink" Target="https://www.fundaciontas.org/" TargetMode="External"/><Relationship Id="rId2" Type="http://schemas.openxmlformats.org/officeDocument/2006/relationships/image" Target="../media/image81.png"/><Relationship Id="rId3" Type="http://schemas.openxmlformats.org/officeDocument/2006/relationships/image" Target="../media/image82.png"/><Relationship Id="rId4" Type="http://schemas.openxmlformats.org/officeDocument/2006/relationships/slideLayout" Target="../slideLayouts/slideLayout7.xml"/><Relationship Id="rId5" Type="http://schemas.openxmlformats.org/officeDocument/2006/relationships/notesSlide" Target="../notesSlides/notesSlide1.xml"/></Relationships>
</file>

<file path=ppt/slides/_rels/slide42.xml.rels><?xml version="1.0" encoding="UTF-8" standalone="yes"?>
<Relationships xmlns="http://schemas.openxmlformats.org/package/2006/relationships"><Relationship Id="rId1" Type="http://schemas.openxmlformats.org/officeDocument/2006/relationships/slide" Target="slide43.xml"/><Relationship Id="rId2" Type="http://schemas.openxmlformats.org/officeDocument/2006/relationships/slide" Target="slide44.xml"/><Relationship Id="rId3" Type="http://schemas.openxmlformats.org/officeDocument/2006/relationships/slide" Target="slide45.xml"/><Relationship Id="rId4"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hyperlink" Target="http://theseanyproject.com/" TargetMode="External"/><Relationship Id="rId2" Type="http://schemas.openxmlformats.org/officeDocument/2006/relationships/image" Target="../media/image83.jpeg"/><Relationship Id="rId3" Type="http://schemas.openxmlformats.org/officeDocument/2006/relationships/image" Target="../media/image79.png"/><Relationship Id="rId4"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hyperlink" Target="https://www.havinalaugh.com/" TargetMode="External"/><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jpeg"/><Relationship Id="rId3" Type="http://schemas.openxmlformats.org/officeDocument/2006/relationships/image" Target="../media/image88.jpeg"/><Relationship Id="rId4" Type="http://schemas.openxmlformats.org/officeDocument/2006/relationships/hyperlink" Target="https://www.iasismed.eu/?lang=en" TargetMode="External"/><Relationship Id="rId5"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hyperlink" Target="https://www.socialprescribers.eu/" TargetMode="External"/><Relationship Id="rId2"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 Target="slide6.xml"/><Relationship Id="rId2" Type="http://schemas.openxmlformats.org/officeDocument/2006/relationships/slide" Target="slide7.xml"/><Relationship Id="rId3" Type="http://schemas.openxmlformats.org/officeDocument/2006/relationships/slide" Target="slide8.xml"/><Relationship Id="rId4" Type="http://schemas.openxmlformats.org/officeDocument/2006/relationships/slide" Target="slide9.xml"/><Relationship Id="rId5" Type="http://schemas.openxmlformats.org/officeDocument/2006/relationships/slide" Target="slide10.xml"/><Relationship Id="rId6" Type="http://schemas.openxmlformats.org/officeDocument/2006/relationships/slide" Target="slide11.xml"/><Relationship Id="rId7" Type="http://schemas.openxmlformats.org/officeDocument/2006/relationships/slide" Target="slide12.xml"/><Relationship Id="rId8" Type="http://schemas.openxmlformats.org/officeDocument/2006/relationships/slide" Target="slide13.xml"/><Relationship Id="rId9" Type="http://schemas.openxmlformats.org/officeDocument/2006/relationships/slide" Target="slide14.xml"/><Relationship Id="rId10"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hyperlink" Target="https://culture-sante-aquitaine.com/dis-moi-cque-tecoutes/" TargetMode="External"/><Relationship Id="rId2" Type="http://schemas.openxmlformats.org/officeDocument/2006/relationships/hyperlink" Target="http://www.ricochetsonore.fr/actus/365/dis-moi-cque-tecoutes-ehpad-le-petit-trianon" TargetMode="Externa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hyperlink" Target="https://www.singireland.ie/" TargetMode="External"/><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image" Target="../media/image30.jpeg"/><Relationship Id="rId2" Type="http://schemas.openxmlformats.org/officeDocument/2006/relationships/hyperlink" Target="https://www.aalborg.dk/sundhed-og-sygdom/stress-angst-og-depression/stress-angst-og-depression-kulturvitaminer" TargetMode="External"/><Relationship Id="rId3" Type="http://schemas.openxmlformats.org/officeDocument/2006/relationships/hyperlink" Target="https://www.weforum.org/agenda/2019/08/mental-health-depression-denmark-kulturvitaminer/" TargetMode="External"/><Relationship Id="rId4"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84" name=""/>
        <p:cNvGrpSpPr/>
        <p:nvPr/>
      </p:nvGrpSpPr>
      <p:grpSpPr>
        <a:xfrm>
          <a:off x="0" y="0"/>
          <a:ext cx="0" cy="0"/>
          <a:chOff x="0" y="0"/>
          <a:chExt cx="0" cy="0"/>
        </a:xfrm>
      </p:grpSpPr>
      <p:sp>
        <p:nvSpPr>
          <p:cNvPr id="1048684" name="Text Placeholder 15"/>
          <p:cNvSpPr>
            <a:spLocks noGrp="1"/>
          </p:cNvSpPr>
          <p:nvPr>
            <p:ph type="body" sz="quarter" idx="47"/>
          </p:nvPr>
        </p:nvSpPr>
        <p:spPr>
          <a:xfrm rot="16200000">
            <a:off x="-1081408" y="3756855"/>
            <a:ext cx="4552628" cy="879282"/>
          </a:xfrm>
        </p:spPr>
        <p:txBody>
          <a:bodyPr/>
          <a:p>
            <a:pPr algn="r"/>
            <a:r>
              <a:rPr dirty="0" lang="el"/>
              <a:t>ΣΥΝΟ</a:t>
            </a:r>
            <a:r>
              <a:rPr altLang="en-US" dirty="0" lang="el-GR"/>
              <a:t>Ψ</a:t>
            </a:r>
            <a:r>
              <a:rPr altLang="en-US" dirty="0" lang="el-GR"/>
              <a:t>Η</a:t>
            </a:r>
            <a:endParaRPr altLang="en-US" lang="zh-CN"/>
          </a:p>
        </p:txBody>
      </p:sp>
      <p:sp>
        <p:nvSpPr>
          <p:cNvPr id="1048685" name="Text Placeholder 19"/>
          <p:cNvSpPr>
            <a:spLocks noGrp="1"/>
          </p:cNvSpPr>
          <p:nvPr>
            <p:ph type="body" sz="quarter" idx="51"/>
          </p:nvPr>
        </p:nvSpPr>
        <p:spPr>
          <a:xfrm>
            <a:off x="1980798" y="4053898"/>
            <a:ext cx="5467612" cy="879282"/>
          </a:xfrm>
        </p:spPr>
        <p:txBody>
          <a:bodyPr/>
          <a:p>
            <a:r>
              <a:rPr altLang="en-US" lang="el-GR"/>
              <a:t>Π</a:t>
            </a:r>
            <a:r>
              <a:rPr altLang="en-US" lang="el-GR"/>
              <a:t>ρ</a:t>
            </a:r>
            <a:r>
              <a:rPr altLang="en-US" lang="el-GR"/>
              <a:t>ό</a:t>
            </a:r>
            <a:r>
              <a:rPr altLang="en-US" lang="el-GR"/>
              <a:t>γ</a:t>
            </a:r>
            <a:r>
              <a:rPr altLang="en-US" lang="el-GR"/>
              <a:t>ρ</a:t>
            </a:r>
            <a:r>
              <a:rPr altLang="en-US" lang="el-GR"/>
              <a:t>α</a:t>
            </a:r>
            <a:r>
              <a:rPr altLang="en-US" lang="el-GR"/>
              <a:t>μ</a:t>
            </a:r>
            <a:r>
              <a:rPr altLang="en-US" lang="el-GR"/>
              <a:t>μ</a:t>
            </a:r>
            <a:r>
              <a:rPr altLang="en-US" lang="el-GR"/>
              <a:t>α</a:t>
            </a:r>
            <a:r>
              <a:rPr altLang="en-US" lang="en-US"/>
              <a:t> </a:t>
            </a:r>
            <a:r>
              <a:rPr altLang="en-US" lang="el-GR"/>
              <a:t>Φ</a:t>
            </a:r>
            <a:r>
              <a:rPr altLang="en-US" lang="el-GR"/>
              <a:t>ρ</a:t>
            </a:r>
            <a:r>
              <a:rPr altLang="en-US" lang="el-GR"/>
              <a:t>ο</a:t>
            </a:r>
            <a:r>
              <a:rPr altLang="en-US" lang="el-GR"/>
              <a:t>ν</a:t>
            </a:r>
            <a:r>
              <a:rPr altLang="en-US" lang="el-GR"/>
              <a:t>τ</a:t>
            </a:r>
            <a:r>
              <a:rPr altLang="en-US" lang="el-GR"/>
              <a:t>ί</a:t>
            </a:r>
            <a:r>
              <a:rPr altLang="en-US" lang="el-GR"/>
              <a:t>δ</a:t>
            </a:r>
            <a:r>
              <a:rPr altLang="en-US" lang="el-GR"/>
              <a:t>α</a:t>
            </a:r>
            <a:r>
              <a:rPr altLang="en-US" lang="el-GR"/>
              <a:t>ς</a:t>
            </a:r>
            <a:r>
              <a:rPr altLang="en-US" lang="en-US"/>
              <a:t>:</a:t>
            </a:r>
            <a:r>
              <a:rPr altLang="en-US" lang="en-US"/>
              <a:t> </a:t>
            </a:r>
            <a:r>
              <a:rPr altLang="en-US" lang="el-GR"/>
              <a:t>Π</a:t>
            </a:r>
            <a:r>
              <a:rPr altLang="en-US" lang="el-GR"/>
              <a:t>α</a:t>
            </a:r>
            <a:r>
              <a:rPr altLang="en-US" lang="el-GR"/>
              <a:t>ρ</a:t>
            </a:r>
            <a:r>
              <a:rPr altLang="en-US" lang="el-GR"/>
              <a:t>έ</a:t>
            </a:r>
            <a:r>
              <a:rPr altLang="en-US" lang="el-GR"/>
              <a:t>μ</a:t>
            </a:r>
            <a:r>
              <a:rPr altLang="en-US" lang="el-GR"/>
              <a:t>β</a:t>
            </a:r>
            <a:r>
              <a:rPr altLang="en-US" lang="el-GR"/>
              <a:t>α</a:t>
            </a:r>
            <a:r>
              <a:rPr altLang="en-US" lang="el-GR"/>
              <a:t>σ</a:t>
            </a:r>
            <a:r>
              <a:rPr altLang="en-US" lang="el-GR"/>
              <a:t>η</a:t>
            </a:r>
            <a:r>
              <a:rPr altLang="en-US" lang="en-US"/>
              <a:t> </a:t>
            </a:r>
            <a:r>
              <a:rPr altLang="en-US" lang="el-GR"/>
              <a:t>σ</a:t>
            </a:r>
            <a:r>
              <a:rPr altLang="en-US" lang="el-GR"/>
              <a:t>τ</a:t>
            </a:r>
            <a:r>
              <a:rPr altLang="en-US" lang="el-GR"/>
              <a:t>η</a:t>
            </a:r>
            <a:r>
              <a:rPr altLang="en-US" lang="el-GR"/>
              <a:t>ν</a:t>
            </a:r>
            <a:r>
              <a:rPr altLang="en-US" lang="en-US"/>
              <a:t> </a:t>
            </a:r>
            <a:r>
              <a:rPr altLang="en-US" lang="el-GR"/>
              <a:t>Κ</a:t>
            </a:r>
            <a:r>
              <a:rPr altLang="en-US" lang="el-GR"/>
              <a:t>ο</a:t>
            </a:r>
            <a:r>
              <a:rPr altLang="en-US" lang="el-GR"/>
              <a:t>ι</a:t>
            </a:r>
            <a:r>
              <a:rPr altLang="en-US" lang="el-GR"/>
              <a:t>ν</a:t>
            </a:r>
            <a:r>
              <a:rPr altLang="en-US" lang="el-GR"/>
              <a:t>ό</a:t>
            </a:r>
            <a:r>
              <a:rPr altLang="en-US" lang="el-GR"/>
              <a:t>τ</a:t>
            </a:r>
            <a:r>
              <a:rPr altLang="en-US" lang="el-GR"/>
              <a:t>η</a:t>
            </a:r>
            <a:r>
              <a:rPr altLang="en-US" lang="el-GR"/>
              <a:t>τ</a:t>
            </a:r>
            <a:r>
              <a:rPr altLang="en-US" lang="el-GR"/>
              <a:t>α</a:t>
            </a:r>
            <a:endParaRPr altLang="en-US" lang="zh-C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17" name=""/>
        <p:cNvGrpSpPr/>
        <p:nvPr/>
      </p:nvGrpSpPr>
      <p:grpSpPr>
        <a:xfrm>
          <a:off x="0" y="0"/>
          <a:ext cx="0" cy="0"/>
          <a:chOff x="0" y="0"/>
          <a:chExt cx="0" cy="0"/>
        </a:xfrm>
      </p:grpSpPr>
      <p:sp>
        <p:nvSpPr>
          <p:cNvPr id="1048841" name="Text Placeholder 24"/>
          <p:cNvSpPr>
            <a:spLocks noGrp="1"/>
          </p:cNvSpPr>
          <p:nvPr>
            <p:ph type="body" sz="quarter" idx="11"/>
          </p:nvPr>
        </p:nvSpPr>
        <p:spPr/>
        <p:txBody>
          <a:bodyPr/>
          <a:p>
            <a:r>
              <a:rPr dirty="0" lang="el"/>
              <a:t>Το Melting Pot</a:t>
            </a:r>
          </a:p>
        </p:txBody>
      </p:sp>
      <p:sp>
        <p:nvSpPr>
          <p:cNvPr id="1048842" name="Text Placeholder 25"/>
          <p:cNvSpPr>
            <a:spLocks noGrp="1"/>
          </p:cNvSpPr>
          <p:nvPr>
            <p:ph type="body" sz="quarter" idx="32"/>
          </p:nvPr>
        </p:nvSpPr>
        <p:spPr>
          <a:xfrm>
            <a:off x="440871" y="2411552"/>
            <a:ext cx="6666609" cy="5164905"/>
          </a:xfrm>
        </p:spPr>
        <p:txBody>
          <a:bodyPr/>
          <a:p>
            <a:r>
              <a:rPr b="1" dirty="0" sz="1200" lang="el"/>
              <a:t>ΣΧΕΤΙΚΑ ΜΕ</a:t>
            </a:r>
            <a:endParaRPr dirty="0" sz="1200" lang="en-IE"/>
          </a:p>
          <a:p>
            <a:r>
              <a:rPr dirty="0" lang="el"/>
              <a:t>Το Melting Pot εδρεύει στο Roscommon της Ιρλανδίας.</a:t>
            </a:r>
            <a:r>
              <a:rPr dirty="0" lang="el"/>
              <a:t>  </a:t>
            </a:r>
            <a:r>
              <a:rPr dirty="0" lang="el"/>
              <a:t>Είναι ένας μη κερδοσκοπικός οργανισμός. Αποτελείται από Internet Café, υπηρεσία παράδοσης γευμάτων Dinner4U, Φιλανθρωπικό κατάστημα ρούχων και </a:t>
            </a:r>
            <a:r>
              <a:rPr dirty="0" lang="en-US"/>
              <a:t> </a:t>
            </a:r>
            <a:r>
              <a:rPr altLang="en-US" dirty="0" lang="el-GR"/>
              <a:t>τ</a:t>
            </a:r>
            <a:r>
              <a:rPr altLang="en-US" dirty="0" lang="el-GR"/>
              <a:t>ο</a:t>
            </a:r>
            <a:r>
              <a:rPr altLang="en-US" dirty="0" lang="en-US"/>
              <a:t> </a:t>
            </a:r>
            <a:r>
              <a:rPr dirty="0" lang="el"/>
              <a:t>Bric-a-brac. Είναι ένας χώρος για τους ανθρώπους</a:t>
            </a:r>
            <a:r>
              <a:rPr dirty="0" lang="en-US"/>
              <a:t>,</a:t>
            </a:r>
            <a:r>
              <a:rPr dirty="0" lang="en-US"/>
              <a:t> </a:t>
            </a:r>
            <a:r>
              <a:rPr altLang="en-US" dirty="0" lang="el-GR"/>
              <a:t>έ</a:t>
            </a:r>
            <a:r>
              <a:rPr altLang="en-US" dirty="0" lang="el-GR"/>
              <a:t>τ</a:t>
            </a:r>
            <a:r>
              <a:rPr altLang="en-US" dirty="0" lang="el-GR"/>
              <a:t>σ</a:t>
            </a:r>
            <a:r>
              <a:rPr altLang="en-US" dirty="0" lang="el-GR"/>
              <a:t>ι</a:t>
            </a:r>
            <a:r>
              <a:rPr altLang="en-US" dirty="0" lang="en-US"/>
              <a:t> </a:t>
            </a:r>
            <a:r>
              <a:rPr altLang="en-US" dirty="0" lang="el-GR"/>
              <a:t>ώ</a:t>
            </a:r>
            <a:r>
              <a:rPr altLang="en-US" dirty="0" lang="el-GR"/>
              <a:t>σ</a:t>
            </a:r>
            <a:r>
              <a:rPr altLang="en-US" dirty="0" lang="el-GR"/>
              <a:t>τ</a:t>
            </a:r>
            <a:r>
              <a:rPr altLang="en-US" dirty="0" lang="el-GR"/>
              <a:t>ε</a:t>
            </a:r>
            <a:r>
              <a:rPr altLang="en-US" dirty="0" lang="en-US"/>
              <a:t> </a:t>
            </a:r>
            <a:r>
              <a:rPr altLang="en-US" dirty="0" lang="el-GR"/>
              <a:t>ν</a:t>
            </a:r>
            <a:r>
              <a:rPr altLang="en-US" dirty="0" lang="el-GR"/>
              <a:t>α</a:t>
            </a:r>
            <a:r>
              <a:rPr altLang="en-US" dirty="0" lang="en-US"/>
              <a:t> </a:t>
            </a:r>
            <a:r>
              <a:rPr dirty="0" lang="el"/>
              <a:t>συνδέονται με άλλους στην κοινότητα και να φιλοξενεί ομάδες</a:t>
            </a:r>
            <a:r>
              <a:rPr dirty="0" lang="en-US"/>
              <a:t>,</a:t>
            </a:r>
            <a:r>
              <a:rPr dirty="0" lang="en-US"/>
              <a:t> </a:t>
            </a:r>
            <a:r>
              <a:rPr dirty="0" lang="el"/>
              <a:t>όπως ομάδα πλεξίματος, ομάδα ανάγνωσης και</a:t>
            </a:r>
            <a:r>
              <a:rPr dirty="0" lang="en-US"/>
              <a:t> </a:t>
            </a:r>
            <a:r>
              <a:rPr altLang="en-US" dirty="0" lang="el-GR"/>
              <a:t>ο</a:t>
            </a:r>
            <a:r>
              <a:rPr altLang="en-US" dirty="0" lang="el-GR"/>
              <a:t>μ</a:t>
            </a:r>
            <a:r>
              <a:rPr altLang="en-US" dirty="0" lang="el-GR"/>
              <a:t>ά</a:t>
            </a:r>
            <a:r>
              <a:rPr altLang="en-US" dirty="0" lang="el-GR"/>
              <a:t>δ</a:t>
            </a:r>
            <a:r>
              <a:rPr altLang="en-US" dirty="0" lang="el-GR"/>
              <a:t>α</a:t>
            </a:r>
            <a:r>
              <a:rPr altLang="en-US" dirty="0" lang="en-US"/>
              <a:t> </a:t>
            </a:r>
            <a:r>
              <a:rPr dirty="0" lang="el"/>
              <a:t>μουσικής για την ψυχική υγεία. Κάποιοι το περιγράφουν ως «σύλλογο νέων για ενήλικες». Το Melting Pot πιστεύει στην Κοινωνική ένταξη που προσφέρει εθελοντισμό και εργασιακή εμπειρία.</a:t>
            </a:r>
            <a:endParaRPr dirty="0" lang="en-IE"/>
          </a:p>
          <a:p>
            <a:r>
              <a:rPr dirty="0" lang="el"/>
              <a:t> </a:t>
            </a:r>
            <a:endParaRPr dirty="0" lang="en-IE"/>
          </a:p>
          <a:p>
            <a:pPr algn="l"/>
            <a:r>
              <a:rPr dirty="0" lang="el"/>
              <a:t>Για περισσότερες πληροφορίες, μεταβείτε στη </a:t>
            </a:r>
            <a:br>
              <a:rPr dirty="0" lang="en-GB"/>
            </a:br>
            <a:r>
              <a:rPr dirty="0" lang="el" u="sng">
                <a:solidFill>
                  <a:srgbClr val="FFC652"/>
                </a:solidFill>
                <a:hlinkClick r:id="rId1"/>
              </a:rPr>
              <a:t>διεύθυνση https://www.facebook.com/themeltingpot.ie</a:t>
            </a:r>
            <a:r>
              <a:rPr dirty="0" lang="el">
                <a:solidFill>
                  <a:srgbClr val="FFC652"/>
                </a:solidFill>
              </a:rPr>
              <a:t> </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Το Melting Pot είναι ένα εξαιρετικό μέρος για να συναντήσετε και να συνδεθείτε με άτομα της κοινότητας. Είναι ένας κοινωνικά περιεκτικός κοινοτικός χώρος.</a:t>
            </a:r>
            <a:endParaRPr dirty="0" lang="en-IE"/>
          </a:p>
          <a:p>
            <a:r>
              <a:rPr b="1" dirty="0" sz="1200" lang="el"/>
              <a:t> </a:t>
            </a:r>
            <a:endParaRPr b="1" dirty="0" sz="1200" lang="en-IE"/>
          </a:p>
          <a:p>
            <a:r>
              <a:rPr b="1" dirty="0" sz="1200" lang="el"/>
              <a:t>ΥΠΟΣΤΗΡΙΞΗ ΥΓΕΙΑΣ, ΕΥΕΞΙΑΣ &amp; ΔΙΑΤΡΟΦΗΣ</a:t>
            </a:r>
            <a:endParaRPr dirty="0" sz="1200" lang="en-IE"/>
          </a:p>
          <a:p>
            <a:r>
              <a:rPr dirty="0" lang="el"/>
              <a:t>Το Melting Pot προσφέρει υπηρεσία γευμάτων, υποστηρίζοντας την υγεία και την ευημερία στην κομητεία </a:t>
            </a:r>
            <a:r>
              <a:rPr dirty="0" lang="en-US"/>
              <a:t> </a:t>
            </a:r>
            <a:r>
              <a:rPr altLang="en-US" dirty="0" lang="el-GR"/>
              <a:t>τ</a:t>
            </a:r>
            <a:r>
              <a:rPr altLang="en-US" dirty="0" lang="el-GR"/>
              <a:t>ο</a:t>
            </a:r>
            <a:r>
              <a:rPr altLang="en-US" dirty="0" lang="el-GR"/>
              <a:t>υ</a:t>
            </a:r>
            <a:r>
              <a:rPr altLang="en-US" dirty="0" lang="en-US"/>
              <a:t> </a:t>
            </a:r>
            <a:r>
              <a:rPr dirty="0" lang="el"/>
              <a:t>Roscommon</a:t>
            </a:r>
            <a:r>
              <a:rPr dirty="0" lang="en-US"/>
              <a:t>,</a:t>
            </a:r>
            <a:r>
              <a:rPr dirty="0" lang="el"/>
              <a:t> παρέχοντας θρεπτικά γεύματα.</a:t>
            </a:r>
            <a:endParaRPr altLang="en-US" lang="zh-CN"/>
          </a:p>
          <a:p>
            <a:r>
              <a:rPr b="1" dirty="0" i="1" lang="el"/>
              <a:t> </a:t>
            </a:r>
            <a:endParaRPr dirty="0" lang="en-IE"/>
          </a:p>
          <a:p>
            <a:r>
              <a:rPr b="1" dirty="0" sz="1200" lang="el"/>
              <a:t>ΥΠΟΣΤΗΡΙΞΗ ΤΗΣ ΜΑΘΗΣΗΣ ΕΝΗΛΙΚΩΝ</a:t>
            </a:r>
            <a:endParaRPr dirty="0" sz="1200" lang="en-IE"/>
          </a:p>
          <a:p>
            <a:r>
              <a:rPr dirty="0" lang="el"/>
              <a:t>Το Melting Pot υποστηρίζει την εκπαίδευση ενηλίκων παρέχοντας εθελοντικές εμπειρίες και χώρους για ομαδικές συναντήσεις όπου οι άνθρωποι μπορούν να μάθουν ο ένας από τον άλλο.</a:t>
            </a:r>
            <a:endParaRPr dirty="0" lang="en-IE"/>
          </a:p>
          <a:p>
            <a:endParaRPr b="1" dirty="0" sz="1200" lang="en-GB"/>
          </a:p>
          <a:p>
            <a:r>
              <a:rPr b="1" dirty="0" sz="1200" lang="el"/>
              <a:t>ΠΩΣ ΧΡΗΜΑΤΟΔΟΤΕΙΤΑΙ Ο ΟΡΓΑΝΙΣΜΟΣ;</a:t>
            </a:r>
            <a:endParaRPr dirty="0" sz="1200" lang="en-IE"/>
          </a:p>
          <a:p>
            <a:r>
              <a:rPr dirty="0" lang="el"/>
              <a:t>Είναι μια μη κερδοσκοπική κοινωνική επιχείρηση.</a:t>
            </a:r>
          </a:p>
          <a:p>
            <a:endParaRPr dirty="0" lang="en-IE"/>
          </a:p>
          <a:p>
            <a:r>
              <a:rPr b="1" dirty="0" sz="1200" lang="el"/>
              <a:t>ΠΩΣ ΛΕΙΤΟΥΡΓΕΙ Η ΔΙΑΔΙΚΑΣΙΑ ΠΑΡΑΠΟΜΠΗΣ;</a:t>
            </a:r>
            <a:endParaRPr dirty="0" sz="1200" lang="en-IE"/>
          </a:p>
          <a:p>
            <a:r>
              <a:rPr dirty="0" lang="el"/>
              <a:t>Ο Συντονιστής Κοινωνικής </a:t>
            </a:r>
            <a:r>
              <a:rPr altLang="en-US" dirty="0" lang="el-GR"/>
              <a:t>Π</a:t>
            </a:r>
            <a:r>
              <a:rPr altLang="en-US" dirty="0" lang="el-GR"/>
              <a:t>αρέμβασης</a:t>
            </a:r>
            <a:r>
              <a:rPr dirty="0" lang="el"/>
              <a:t> εισάγει το άτομο στο Melting Pot.</a:t>
            </a:r>
            <a:endParaRPr altLang="en-US" lang="zh-CN"/>
          </a:p>
          <a:p>
            <a:endParaRPr dirty="0" lang="en-IE"/>
          </a:p>
          <a:p>
            <a:r>
              <a:rPr b="1" dirty="0" sz="1200" lang="el"/>
              <a:t>ΕΥΚΑΙΡΙΕΣ ΓΙΑ ΑΝΑΠΑΡΑΓΩΓΗ</a:t>
            </a:r>
            <a:endParaRPr dirty="0" sz="1200" lang="en-IE"/>
          </a:p>
          <a:p>
            <a:r>
              <a:rPr dirty="0" lang="el"/>
              <a:t>Δημιουργήστε μια κοινωνική επιχείρηση για να παρέχει έναν κοινοτικό χώρο και υπηρεσίες, παρέχοντας εθελοντική εμπειρία στην οποία οι άνθρωποι μπορούν </a:t>
            </a:r>
            <a:r>
              <a:rPr altLang="en-US" dirty="0" lang="el-GR"/>
              <a:t>να συμμετέχουν</a:t>
            </a:r>
            <a:r>
              <a:rPr dirty="0" lang="el"/>
              <a:t> κοινωνικά.</a:t>
            </a:r>
            <a:endParaRPr altLang="en-US" lang="zh-CN"/>
          </a:p>
          <a:p>
            <a:endParaRPr b="1" dirty="0" sz="1200" lang="en-GB"/>
          </a:p>
          <a:p>
            <a:endParaRPr b="1" dirty="0" sz="1200" lang="en-GB"/>
          </a:p>
          <a:p>
            <a:r>
              <a:rPr b="1" dirty="0" sz="1200" lang="el"/>
              <a:t>ΜΥΘΟΙ &amp; ΨΕΥΤΙΚΕΣ ΠΙΣΤΟΠΟΙΗΣΕΙΣ</a:t>
            </a:r>
            <a:endParaRPr dirty="0" sz="1200" lang="en-IE"/>
          </a:p>
          <a:p>
            <a:r>
              <a:rPr b="1" dirty="0" lang="el"/>
              <a:t>Μύθος 1</a:t>
            </a:r>
            <a:r>
              <a:rPr dirty="0" lang="el"/>
              <a:t> </a:t>
            </a:r>
            <a:br>
              <a:rPr dirty="0" lang="en-GB"/>
            </a:br>
            <a:r>
              <a:rPr dirty="0" lang="el"/>
              <a:t>«Δεν θα είμαι ευπρόσδεκτος στο Melting Pot». Αυτό είναι ψευδές. Το Melting Pot είναι κοινωνικά περιεκτικό.</a:t>
            </a:r>
            <a:br>
              <a:rPr dirty="0" lang="en-GB"/>
            </a:br>
            <a:endParaRPr dirty="0" lang="en-IE"/>
          </a:p>
          <a:p>
            <a:r>
              <a:rPr b="1" dirty="0" lang="el"/>
              <a:t>Μύθος 2</a:t>
            </a:r>
            <a:endParaRPr dirty="0" lang="en-IE"/>
          </a:p>
          <a:p>
            <a:r>
              <a:rPr dirty="0" lang="el"/>
              <a:t>«Το Melting Pot είναι μόνο για άτομα με προβλήματα ψυχικής υγείας». Αυτό είναι ψευδές. Το Melting Pot είναι για όλους τους ανθρώπους ανεξαρτήτως διαγνώσεων ψυχικής υγείας.</a:t>
            </a:r>
            <a:endParaRPr dirty="0" lang="en-IE"/>
          </a:p>
          <a:p>
            <a:r>
              <a:rPr b="1" dirty="0" i="1" lang="el"/>
              <a:t> </a:t>
            </a:r>
            <a:endParaRPr dirty="0" lang="en-IE"/>
          </a:p>
        </p:txBody>
      </p:sp>
      <p:sp>
        <p:nvSpPr>
          <p:cNvPr id="1048843" name="Slide Number Placeholder 23"/>
          <p:cNvSpPr>
            <a:spLocks noGrp="1"/>
          </p:cNvSpPr>
          <p:nvPr>
            <p:ph type="sldNum" sz="quarter" idx="4"/>
          </p:nvPr>
        </p:nvSpPr>
        <p:spPr/>
        <p:txBody>
          <a:bodyPr/>
          <a:p>
            <a:fld id="{CB2079F2-58AF-ED44-82D7-E04B2F6FD686}" type="slidenum">
              <a:rPr lang="en-US" smtClean="0"/>
              <a:t>10</a:t>
            </a:fld>
            <a:endParaRPr dirty="0" lang="en-US"/>
          </a:p>
        </p:txBody>
      </p:sp>
      <p:pic>
        <p:nvPicPr>
          <p:cNvPr id="2097208" name="Picture Placeholder 3"/>
          <p:cNvPicPr>
            <a:picLocks noChangeAspect="1" noGrp="1"/>
          </p:cNvPicPr>
          <p:nvPr>
            <p:ph type="pic" sz="quarter" idx="34"/>
          </p:nvPr>
        </p:nvPicPr>
        <p:blipFill>
          <a:blip xmlns:r="http://schemas.openxmlformats.org/officeDocument/2006/relationships" r:embed="rId2" cstate="screen"/>
          <a:srcRect/>
          <a:stretch>
            <a:fillRect/>
          </a:stretch>
        </p:blipFill>
        <p:spPr>
          <a:xfrm>
            <a:off x="5054869" y="422977"/>
            <a:ext cx="2498180" cy="1653390"/>
          </a:xfrm>
        </p:spPr>
      </p:pic>
      <p:grpSp>
        <p:nvGrpSpPr>
          <p:cNvPr id="118" name="Group 11"/>
          <p:cNvGrpSpPr/>
          <p:nvPr/>
        </p:nvGrpSpPr>
        <p:grpSpPr>
          <a:xfrm>
            <a:off x="6509540" y="1762404"/>
            <a:ext cx="1490980" cy="832733"/>
            <a:chOff x="3932429" y="3269513"/>
            <a:chExt cx="1490980" cy="832733"/>
          </a:xfrm>
        </p:grpSpPr>
        <p:sp>
          <p:nvSpPr>
            <p:cNvPr id="1048844" name="Freeform 12"/>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845" name="Rectangle 13"/>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8846" name="Rectangle 9"/>
          <p:cNvSpPr/>
          <p:nvPr/>
        </p:nvSpPr>
        <p:spPr>
          <a:xfrm>
            <a:off x="3005049" y="8420812"/>
            <a:ext cx="4249980" cy="1805940"/>
          </a:xfrm>
          <a:prstGeom prst="rect"/>
        </p:spPr>
        <p:txBody>
          <a:bodyPr wrap="square">
            <a:spAutoFit/>
          </a:bodyPr>
          <a:p>
            <a:pPr algn="r">
              <a:lnSpc>
                <a:spcPts val="2720"/>
              </a:lnSpc>
            </a:pPr>
            <a:endParaRPr b="1" dirty="0" sz="2000" lang="en-US">
              <a:latin typeface="Calibri" panose="020F0502020204030204" pitchFamily="34" charset="0"/>
              <a:cs typeface="Calibri" panose="020F0502020204030204" pitchFamily="34" charset="0"/>
            </a:endParaRPr>
          </a:p>
          <a:p>
            <a:pPr algn="r">
              <a:lnSpc>
                <a:spcPts val="2720"/>
              </a:lnSpc>
            </a:pPr>
            <a:r>
              <a:rPr b="1" dirty="0" sz="2000" lang="el">
                <a:latin typeface="Calibri" panose="020F0502020204030204" pitchFamily="34" charset="0"/>
                <a:cs typeface="Calibri" panose="020F0502020204030204" pitchFamily="34" charset="0"/>
              </a:rPr>
              <a:t>ΕΝΑΣ ΧΩΡΟΣ ΓΙΑ ΝΑ ΣΥΝΔΕΟΝΤΑΙ ΟΙ ΑΝΘΡΩΠΟΙ ΜΕ ΑΛΛΟΥΣ ΣΤΗΝ ΚΟΙΝΟΤΗΤΑ. “ΜΙΑ ΛΕΣΧΗ ΝΕΩΝ ΓΙΑ ΕΝΗΛΙΚΕΣ”</a:t>
            </a:r>
            <a:endParaRPr b="1" dirty="0" sz="2000" lang="el">
              <a:latin typeface="Calibri" panose="020F0502020204030204" pitchFamily="34" charset="0"/>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19" name=""/>
        <p:cNvGrpSpPr/>
        <p:nvPr/>
      </p:nvGrpSpPr>
      <p:grpSpPr>
        <a:xfrm>
          <a:off x="0" y="0"/>
          <a:ext cx="0" cy="0"/>
          <a:chOff x="0" y="0"/>
          <a:chExt cx="0" cy="0"/>
        </a:xfrm>
      </p:grpSpPr>
      <p:sp>
        <p:nvSpPr>
          <p:cNvPr id="1048847" name="Text Placeholder 24"/>
          <p:cNvSpPr>
            <a:spLocks noGrp="1"/>
          </p:cNvSpPr>
          <p:nvPr>
            <p:ph type="body" sz="quarter" idx="11"/>
          </p:nvPr>
        </p:nvSpPr>
        <p:spPr/>
        <p:txBody>
          <a:bodyPr/>
          <a:p>
            <a:r>
              <a:rPr dirty="0" lang="el"/>
              <a:t>Fabric Republic</a:t>
            </a:r>
          </a:p>
        </p:txBody>
      </p:sp>
      <p:sp>
        <p:nvSpPr>
          <p:cNvPr id="1048848" name="Text Placeholder 25"/>
          <p:cNvSpPr>
            <a:spLocks noGrp="1"/>
          </p:cNvSpPr>
          <p:nvPr>
            <p:ph type="body" sz="quarter" idx="32"/>
          </p:nvPr>
        </p:nvSpPr>
        <p:spPr>
          <a:xfrm>
            <a:off x="440871" y="1935856"/>
            <a:ext cx="6666609" cy="7289804"/>
          </a:xfrm>
        </p:spPr>
        <p:txBody>
          <a:bodyPr/>
          <a:p>
            <a:r>
              <a:rPr b="1" dirty="0" sz="1200" lang="el"/>
              <a:t>ΣΧΕΤΙΚΑ ΜΕ</a:t>
            </a:r>
            <a:endParaRPr dirty="0" sz="1200" lang="en-IE"/>
          </a:p>
          <a:p>
            <a:r>
              <a:rPr dirty="0" lang="el"/>
              <a:t>Η Fabric Republic εδρεύει στην Αθήνα, Ελλάδα. Το Fabric Republic είναι ένα καινοτόμο και ολοκληρωμένο σύστημα διαχείρισης πλεονασμάτων ενδυμάτων. Αντιμετωπίζει τα ζητήματα του κοινωνικού αποκλεισμού, της βιωσιμότητας και της βιώσιμης ανάπτυξης. </a:t>
            </a:r>
            <a:r>
              <a:rPr dirty="0" lang="el"/>
              <a:t>Η ποιότητα ζωής μεγάλου ποσοστού του ελληνικού πληθυσμού έχει επηρεαστεί σε μεγάλο βαθμό από τη μακροχρόνια οικονομική κρίση της χώρας. </a:t>
            </a:r>
            <a:r>
              <a:rPr dirty="0" lang="el"/>
              <a:t>Ένας στους τρεις Έλληνες ζει σε συνθήκες φτώχειας ή κοινωνικού αποκλεισμού, μαζί με έναν αυξανόμενο αριθμό προσφύγων. Η Fabric Republic βοηθά αυτούς τους ανθρώπους να έχουν πρόσβαση στα ρούχα και στην ικανότητα να ντύνονται αξιοπρεπώς.</a:t>
            </a:r>
          </a:p>
          <a:p>
            <a:endParaRPr dirty="0" lang="en-IE"/>
          </a:p>
          <a:p>
            <a:r>
              <a:rPr dirty="0" lang="el"/>
              <a:t>Ο οργανισμός παίρνει πεταμένα ρούχα, τα ταξινομεί, τα ανακυκλώνει, τα επισκευάζει και τα διανέμει σε οργανισμούς που υποστηρίζουν κοινωνικά και οικονομικά μειονεκτούντα άτομα.</a:t>
            </a:r>
          </a:p>
          <a:p>
            <a:endParaRPr dirty="0" lang="en-IE"/>
          </a:p>
          <a:p>
            <a:r>
              <a:rPr dirty="0" lang="el"/>
              <a:t>Αυτή η οργάνωση διοικείται από εθελοντές που ασχολούνται με την όλη διαδικασία που σχετίζεται με τα ρούχα και η οργάνωση απασχολεί άτομα που μένουν σε</a:t>
            </a:r>
            <a:r>
              <a:rPr altLang="en-US" dirty="0" lang="en-US"/>
              <a:t> </a:t>
            </a:r>
            <a:r>
              <a:rPr altLang="en-US" dirty="0" lang="el-GR"/>
              <a:t>έ</a:t>
            </a:r>
            <a:r>
              <a:rPr altLang="en-US" dirty="0" lang="el-GR"/>
              <a:t>ν</a:t>
            </a:r>
            <a:r>
              <a:rPr altLang="en-US" dirty="0" lang="el-GR"/>
              <a:t>α</a:t>
            </a:r>
            <a:r>
              <a:rPr altLang="en-US" dirty="0" lang="en-US"/>
              <a:t> </a:t>
            </a:r>
            <a:r>
              <a:rPr altLang="en-US" dirty="0" lang="el-GR"/>
              <a:t>ο</a:t>
            </a:r>
            <a:r>
              <a:rPr altLang="en-US" dirty="0" lang="el-GR"/>
              <a:t>ι</a:t>
            </a:r>
            <a:r>
              <a:rPr altLang="en-US" dirty="0" lang="el-GR"/>
              <a:t>κ</a:t>
            </a:r>
            <a:r>
              <a:rPr altLang="en-US" dirty="0" lang="el-GR"/>
              <a:t>ο</a:t>
            </a:r>
            <a:r>
              <a:rPr altLang="en-US" dirty="0" lang="el-GR"/>
              <a:t>τ</a:t>
            </a:r>
            <a:r>
              <a:rPr altLang="en-US" dirty="0" lang="el-GR"/>
              <a:t>ρ</a:t>
            </a:r>
            <a:r>
              <a:rPr altLang="en-US" dirty="0" lang="el-GR"/>
              <a:t>ο</a:t>
            </a:r>
            <a:r>
              <a:rPr altLang="en-US" dirty="0" lang="el-GR"/>
              <a:t>φ</a:t>
            </a:r>
            <a:r>
              <a:rPr altLang="en-US" dirty="0" lang="el-GR"/>
              <a:t>ε</a:t>
            </a:r>
            <a:r>
              <a:rPr altLang="en-US" dirty="0" lang="el-GR"/>
              <a:t>ί</a:t>
            </a:r>
            <a:r>
              <a:rPr altLang="en-US" dirty="0" lang="el-GR"/>
              <a:t>ο</a:t>
            </a:r>
            <a:r>
              <a:rPr dirty="0" lang="el"/>
              <a:t>για άτομα με ψυχικές ασθένειες. Σε αυτούς τους ανθρώπους δίνεται η ευκαιρία να έχουν καθημερινή δουλειά, έχοντας έτσι μια ρουτίνα και ένα σταθερό εισόδημα ενώ προετοιμάζονται για τη ζωή </a:t>
            </a:r>
            <a:r>
              <a:rPr altLang="en-US" dirty="0" lang="el-GR"/>
              <a:t>μετά.</a:t>
            </a:r>
            <a:endParaRPr altLang="en-US" lang="zh-CN"/>
          </a:p>
          <a:p>
            <a:endParaRPr altLang="en-US" lang="zh-CN"/>
          </a:p>
          <a:p>
            <a:r>
              <a:rPr altLang="en-US" dirty="0" lang="el-GR"/>
              <a:t>Για</a:t>
            </a:r>
            <a:r>
              <a:rPr dirty="0" lang="el"/>
              <a:t> περισσότερες πληροφορίες επισκεφθείτε </a:t>
            </a:r>
            <a:r>
              <a:rPr dirty="0" lang="el">
                <a:solidFill>
                  <a:srgbClr val="FFC652"/>
                </a:solidFill>
                <a:hlinkClick r:id="rId1"/>
              </a:rPr>
              <a:t>http://www.fabricrepublic.gr/en/</a:t>
            </a:r>
            <a:endParaRPr altLang="en-US" lang="zh-CN"/>
          </a:p>
          <a:p>
            <a:endParaRPr dirty="0" lang="en-IE"/>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Οι εθελοντές μας, οι συμμετέχοντες με ψυχικές ασθένειες και οι επαγγελματίες ειδικοί μας συνεργάζονται, μαθαίνοντας ο ένας από τον άλλο και χτίζοντας δεσμούς μαζί.</a:t>
            </a:r>
          </a:p>
          <a:p>
            <a:r>
              <a:rPr b="1" dirty="0" sz="1200" lang="el"/>
              <a:t> </a:t>
            </a:r>
            <a:endParaRPr b="1" dirty="0" sz="1200" lang="en-IE"/>
          </a:p>
          <a:p>
            <a:r>
              <a:rPr b="1" dirty="0" sz="1200" lang="el"/>
              <a:t>ΥΠΟΣΤΗΡΙΞΗ ΤΗΣ ΜΑΘΗΣΗΣ ΕΝΗΛΙΚΩΝ</a:t>
            </a:r>
            <a:endParaRPr dirty="0" sz="1200" lang="en-IE"/>
          </a:p>
          <a:p>
            <a:r>
              <a:rPr dirty="0" lang="el"/>
              <a:t>Εθελοντές και άτομα που πάσχουν από ψυχικές ασθένειες συνεργάζονται και μαθαίνουν νέα πράγματα για την αναβάθμιση και την επισκευή των ρούχων. Εργάζονται δίπλα-δίπλα με επαγγελματίες σε αυτόν τον τομέα που τους βοηθούν να μαθαίνουν συνεχώς νέα πράγματα.</a:t>
            </a:r>
          </a:p>
          <a:p>
            <a:r>
              <a:rPr b="1" dirty="0" i="1" lang="el"/>
              <a:t> </a:t>
            </a:r>
          </a:p>
          <a:p>
            <a:endParaRPr b="1" dirty="0" sz="1200" lang="en-GB"/>
          </a:p>
          <a:p>
            <a:r>
              <a:rPr b="1" dirty="0" sz="1200" lang="el"/>
              <a:t>ΠΩΣ ΧΡΗΜΑΤΟΔΟΤΕΙΤΑΙ Ο ΟΡΓΑΝΙΣΜΟΣ;</a:t>
            </a:r>
            <a:endParaRPr dirty="0" sz="1200" lang="en-IE"/>
          </a:p>
          <a:p>
            <a:r>
              <a:rPr dirty="0" lang="el"/>
              <a:t>Η Fabric Republic είναι αυτοχρηματοδοτούμενη και αυτοσυντηρούμενη.</a:t>
            </a:r>
          </a:p>
          <a:p>
            <a:endParaRPr dirty="0" lang="en-IE"/>
          </a:p>
          <a:p>
            <a:r>
              <a:rPr b="1" dirty="0" sz="1200" lang="el"/>
              <a:t>ΠΩΣ ΛΕΙΤΟΥΡΓΕΙ Η ΔΙΑΔΙΚΑΣΙΑ ΠΑΡΑΠΟΜΠΗΣ;</a:t>
            </a:r>
            <a:endParaRPr dirty="0" sz="1200" lang="en-IE"/>
          </a:p>
          <a:p>
            <a:r>
              <a:rPr dirty="0" lang="el"/>
              <a:t>Δεν χρειάζεται παραπομπή!</a:t>
            </a:r>
            <a:endParaRPr dirty="0" lang="en-IE"/>
          </a:p>
          <a:p>
            <a:endParaRPr dirty="0" lang="en-IE"/>
          </a:p>
          <a:p>
            <a:r>
              <a:rPr b="1" dirty="0" sz="1200" lang="el"/>
              <a:t>ΕΥΚΑΙΡΙΕΣ ΓΙΑ ΑΝΑΠΑΡΑΓΩΓΗ</a:t>
            </a:r>
            <a:endParaRPr dirty="0" sz="1200" lang="en-IE"/>
          </a:p>
          <a:p>
            <a:r>
              <a:rPr dirty="0" lang="el"/>
              <a:t>Οποιοσδήποτε οργανισμός θα μπορούσε να ακολουθήσει το παράδειγμα της Fabric Republic ακολουθώντας τη διαδικασία που απαιτείται. </a:t>
            </a:r>
            <a:br>
              <a:rPr dirty="0" lang="en-IE"/>
            </a:br>
            <a:r>
              <a:rPr dirty="0" lang="el"/>
              <a:t>Αυτό σημαίνει:</a:t>
            </a:r>
          </a:p>
          <a:p>
            <a:r>
              <a:rPr dirty="0" lang="el"/>
              <a:t> </a:t>
            </a:r>
          </a:p>
          <a:p>
            <a:pPr indent="-171450" lvl="0" marL="171450">
              <a:buFont typeface="Arial" panose="020B0604020202020204" pitchFamily="34" charset="0"/>
              <a:buChar char="•"/>
            </a:pPr>
            <a:r>
              <a:rPr dirty="0" lang="el"/>
              <a:t>Συλλογή περιττών ρούχων</a:t>
            </a:r>
          </a:p>
          <a:p>
            <a:pPr indent="-171450" lvl="0" marL="171450">
              <a:buFont typeface="Arial" panose="020B0604020202020204" pitchFamily="34" charset="0"/>
              <a:buChar char="•"/>
            </a:pPr>
            <a:r>
              <a:rPr dirty="0" lang="el"/>
              <a:t>Ταξινόμηση (ρούχα καθημερινής χρήσης σε καλή κατάσταση/ ακατάλληλα για χρήση/κατάλληλα για επαναχρησιμοποίηση)</a:t>
            </a:r>
          </a:p>
          <a:p>
            <a:pPr indent="-171450" lvl="0" marL="171450">
              <a:buFont typeface="Arial" panose="020B0604020202020204" pitchFamily="34" charset="0"/>
              <a:buChar char="•"/>
            </a:pPr>
            <a:r>
              <a:rPr dirty="0" lang="el"/>
              <a:t>Καθαρισμός/Απολύμανση με επαγγελματικό εξοπλισμό</a:t>
            </a:r>
          </a:p>
          <a:p>
            <a:pPr indent="-171450" lvl="0" marL="171450">
              <a:buFont typeface="Arial" panose="020B0604020202020204" pitchFamily="34" charset="0"/>
              <a:buChar char="•"/>
            </a:pPr>
            <a:r>
              <a:rPr dirty="0" lang="el"/>
              <a:t>Ταξινόμηση (Ενήλικες/Γυναίκες/Παιδιά/ Βρέφη–S/M/L/XL–Χειμώνας/Καλοκαίρι κ.λπ.).</a:t>
            </a:r>
          </a:p>
          <a:p>
            <a:pPr indent="-171450" lvl="0" marL="171450">
              <a:buFont typeface="Arial" panose="020B0604020202020204" pitchFamily="34" charset="0"/>
              <a:buChar char="•"/>
            </a:pPr>
            <a:r>
              <a:rPr dirty="0" lang="el"/>
              <a:t>Συσκευασία/Αποθήκευση</a:t>
            </a:r>
          </a:p>
          <a:p>
            <a:pPr indent="-171450" lvl="0" marL="171450">
              <a:buFont typeface="Arial" panose="020B0604020202020204" pitchFamily="34" charset="0"/>
              <a:buChar char="•"/>
            </a:pPr>
            <a:r>
              <a:rPr dirty="0" lang="el"/>
              <a:t>Διανομή σε αλληλέγγυους φορείς με ιδιόκτητα οχήματα</a:t>
            </a:r>
          </a:p>
          <a:p>
            <a:pPr indent="-171450" lvl="0" marL="171450">
              <a:buFont typeface="Arial" panose="020B0604020202020204" pitchFamily="34" charset="0"/>
              <a:buChar char="•"/>
            </a:pPr>
            <a:r>
              <a:rPr dirty="0" lang="el"/>
              <a:t>Αποστολή ό,τι είναι ακατάλληλο για χρήση σε εταιρείες ανακύκλωσης</a:t>
            </a:r>
          </a:p>
          <a:p>
            <a:pPr indent="-171450" lvl="0" marL="171450">
              <a:buFont typeface="Arial" panose="020B0604020202020204" pitchFamily="34" charset="0"/>
              <a:buChar char="•"/>
            </a:pPr>
            <a:r>
              <a:rPr dirty="0" lang="el"/>
              <a:t>Επαναχρησιμοποίηση (σχεδιασμός και παραγωγή ανακυκλωμένων δημιουργιών)</a:t>
            </a:r>
          </a:p>
          <a:p>
            <a:pPr indent="-171450" lvl="0" marL="171450">
              <a:buFont typeface="Arial" panose="020B0604020202020204" pitchFamily="34" charset="0"/>
              <a:buChar char="•"/>
            </a:pPr>
            <a:r>
              <a:rPr dirty="0" lang="el"/>
              <a:t>Επικοινωνία – Διάδοση των αποτελεσμάτων</a:t>
            </a:r>
          </a:p>
          <a:p>
            <a:r>
              <a:rPr b="1" dirty="0" i="1" lang="el"/>
              <a:t> </a:t>
            </a:r>
            <a:endParaRPr dirty="0" lang="en-IE"/>
          </a:p>
        </p:txBody>
      </p:sp>
      <p:sp>
        <p:nvSpPr>
          <p:cNvPr id="1048849" name="Slide Number Placeholder 23"/>
          <p:cNvSpPr>
            <a:spLocks noGrp="1"/>
          </p:cNvSpPr>
          <p:nvPr>
            <p:ph type="sldNum" sz="quarter" idx="4"/>
          </p:nvPr>
        </p:nvSpPr>
        <p:spPr/>
        <p:txBody>
          <a:bodyPr/>
          <a:p>
            <a:fld id="{CB2079F2-58AF-ED44-82D7-E04B2F6FD686}" type="slidenum">
              <a:rPr lang="en-US" smtClean="0"/>
              <a:t>11</a:t>
            </a:fld>
            <a:endParaRPr dirty="0" lang="en-US"/>
          </a:p>
        </p:txBody>
      </p:sp>
      <p:pic>
        <p:nvPicPr>
          <p:cNvPr id="2097209" name="Picture Placeholder 4"/>
          <p:cNvPicPr>
            <a:picLocks noChangeAspect="1" noGrp="1"/>
          </p:cNvPicPr>
          <p:nvPr>
            <p:ph type="pic" sz="quarter" idx="34"/>
          </p:nvPr>
        </p:nvPicPr>
        <p:blipFill>
          <a:blip xmlns:r="http://schemas.openxmlformats.org/officeDocument/2006/relationships" r:embed="rId2" cstate="screen"/>
          <a:srcRect/>
          <a:stretch>
            <a:fillRect/>
          </a:stretch>
        </p:blipFill>
        <p:spPr>
          <a:xfrm>
            <a:off x="5044546" y="422790"/>
            <a:ext cx="2498180" cy="1653390"/>
          </a:xfrm>
        </p:spPr>
      </p:pic>
      <p:grpSp>
        <p:nvGrpSpPr>
          <p:cNvPr id="120" name="Group 13"/>
          <p:cNvGrpSpPr/>
          <p:nvPr/>
        </p:nvGrpSpPr>
        <p:grpSpPr>
          <a:xfrm>
            <a:off x="6509540" y="1762404"/>
            <a:ext cx="1490980" cy="832733"/>
            <a:chOff x="3932429" y="3269513"/>
            <a:chExt cx="1490980" cy="832733"/>
          </a:xfrm>
        </p:grpSpPr>
        <p:sp>
          <p:nvSpPr>
            <p:cNvPr id="1048850"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851"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grpSp>
        <p:nvGrpSpPr>
          <p:cNvPr id="121" name="Graphic 6"/>
          <p:cNvGrpSpPr/>
          <p:nvPr/>
        </p:nvGrpSpPr>
        <p:grpSpPr>
          <a:xfrm>
            <a:off x="510880" y="0"/>
            <a:ext cx="1487886" cy="815866"/>
            <a:chOff x="3018589" y="4854472"/>
            <a:chExt cx="1487886" cy="815866"/>
          </a:xfrm>
        </p:grpSpPr>
        <p:sp>
          <p:nvSpPr>
            <p:cNvPr id="1048852" name="Freeform 10"/>
            <p:cNvSpPr/>
            <p:nvPr/>
          </p:nvSpPr>
          <p:spPr>
            <a:xfrm>
              <a:off x="3018589" y="4854472"/>
              <a:ext cx="1487886" cy="767097"/>
            </a:xfrm>
            <a:custGeom>
              <a:avLst/>
              <a:gdLst>
                <a:gd name="connsiteX0" fmla="*/ 1359658 w 1487886"/>
                <a:gd name="connsiteY0" fmla="*/ 777569 h 767097"/>
                <a:gd name="connsiteX1" fmla="*/ -6538 w 1487886"/>
                <a:gd name="connsiteY1" fmla="*/ 777569 h 767097"/>
                <a:gd name="connsiteX2" fmla="*/ 55259 w 1487886"/>
                <a:gd name="connsiteY2" fmla="*/ 10471 h 767097"/>
                <a:gd name="connsiteX3" fmla="*/ 1481349 w 1487886"/>
                <a:gd name="connsiteY3" fmla="*/ 10471 h 767097"/>
                <a:gd name="connsiteX4" fmla="*/ 1359658 w 1487886"/>
                <a:gd name="connsiteY4" fmla="*/ 777569 h 767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7886" h="767097">
                  <a:moveTo>
                    <a:pt x="1359658" y="777569"/>
                  </a:moveTo>
                  <a:lnTo>
                    <a:pt x="-6538" y="777569"/>
                  </a:lnTo>
                  <a:lnTo>
                    <a:pt x="55259" y="10471"/>
                  </a:lnTo>
                  <a:lnTo>
                    <a:pt x="1481349" y="10471"/>
                  </a:lnTo>
                  <a:lnTo>
                    <a:pt x="1359658" y="777569"/>
                  </a:lnTo>
                  <a:close/>
                </a:path>
              </a:pathLst>
            </a:custGeom>
            <a:solidFill>
              <a:srgbClr val="000000"/>
            </a:solidFill>
            <a:ln w="9472" cap="flat">
              <a:noFill/>
              <a:prstDash val="solid"/>
              <a:miter/>
            </a:ln>
          </p:spPr>
          <p:txBody>
            <a:bodyPr anchor="ctr" rtlCol="0"/>
            <a:p>
              <a:endParaRPr lang="en-US"/>
            </a:p>
          </p:txBody>
        </p:sp>
        <p:sp>
          <p:nvSpPr>
            <p:cNvPr id="1048853" name="Freeform 11"/>
            <p:cNvSpPr/>
            <p:nvPr/>
          </p:nvSpPr>
          <p:spPr>
            <a:xfrm>
              <a:off x="3080083" y="4854765"/>
              <a:ext cx="1426089" cy="815573"/>
            </a:xfrm>
            <a:custGeom>
              <a:avLst/>
              <a:gdLst>
                <a:gd name="connsiteX0" fmla="*/ -6539 w 1426089"/>
                <a:gd name="connsiteY0" fmla="*/ 10469 h 815573"/>
                <a:gd name="connsiteX1" fmla="*/ 1419551 w 1426089"/>
                <a:gd name="connsiteY1" fmla="*/ 10469 h 815573"/>
                <a:gd name="connsiteX2" fmla="*/ 1419551 w 1426089"/>
                <a:gd name="connsiteY2" fmla="*/ 826041 h 815573"/>
                <a:gd name="connsiteX3" fmla="*/ -6539 w 1426089"/>
                <a:gd name="connsiteY3" fmla="*/ 826041 h 815573"/>
              </a:gdLst>
              <a:ahLst/>
              <a:cxnLst>
                <a:cxn ang="0">
                  <a:pos x="connsiteX0" y="connsiteY0"/>
                </a:cxn>
                <a:cxn ang="0">
                  <a:pos x="connsiteX1" y="connsiteY1"/>
                </a:cxn>
                <a:cxn ang="0">
                  <a:pos x="connsiteX2" y="connsiteY2"/>
                </a:cxn>
                <a:cxn ang="0">
                  <a:pos x="connsiteX3" y="connsiteY3"/>
                </a:cxn>
              </a:cxnLst>
              <a:rect l="l" t="t" r="r" b="b"/>
              <a:pathLst>
                <a:path w="1426089" h="815573">
                  <a:moveTo>
                    <a:pt x="-6539" y="10469"/>
                  </a:moveTo>
                  <a:lnTo>
                    <a:pt x="1419551" y="10469"/>
                  </a:lnTo>
                  <a:lnTo>
                    <a:pt x="1419551" y="826041"/>
                  </a:lnTo>
                  <a:lnTo>
                    <a:pt x="-6539" y="826041"/>
                  </a:lnTo>
                  <a:close/>
                </a:path>
              </a:pathLst>
            </a:custGeom>
            <a:solidFill>
              <a:srgbClr val="D8D8D8"/>
            </a:solidFill>
            <a:ln w="9472" cap="flat">
              <a:noFill/>
              <a:prstDash val="solid"/>
              <a:miter/>
            </a:ln>
          </p:spPr>
          <p:txBody>
            <a:bodyPr anchor="ctr" rtlCol="0"/>
            <a:p>
              <a:endParaRPr lang="en-US"/>
            </a:p>
          </p:txBody>
        </p:sp>
        <p:grpSp>
          <p:nvGrpSpPr>
            <p:cNvPr id="122" name="Graphic 6"/>
            <p:cNvGrpSpPr/>
            <p:nvPr/>
          </p:nvGrpSpPr>
          <p:grpSpPr>
            <a:xfrm>
              <a:off x="3199857" y="5218391"/>
              <a:ext cx="1163903" cy="314090"/>
              <a:chOff x="3199857" y="5218391"/>
              <a:chExt cx="1163903" cy="314090"/>
            </a:xfrm>
            <a:solidFill>
              <a:srgbClr val="000000"/>
            </a:solidFill>
          </p:grpSpPr>
          <p:grpSp>
            <p:nvGrpSpPr>
              <p:cNvPr id="123" name="Graphic 6"/>
              <p:cNvGrpSpPr/>
              <p:nvPr/>
            </p:nvGrpSpPr>
            <p:grpSpPr>
              <a:xfrm>
                <a:off x="3199857" y="5221649"/>
                <a:ext cx="1161784" cy="310832"/>
                <a:chOff x="3199857" y="5221649"/>
                <a:chExt cx="1161784" cy="310832"/>
              </a:xfrm>
              <a:solidFill>
                <a:srgbClr val="000000"/>
              </a:solidFill>
            </p:grpSpPr>
            <p:sp>
              <p:nvSpPr>
                <p:cNvPr id="1048854" name="Freeform 20"/>
                <p:cNvSpPr/>
                <p:nvPr/>
              </p:nvSpPr>
              <p:spPr>
                <a:xfrm>
                  <a:off x="3199857" y="5224499"/>
                  <a:ext cx="130246" cy="141635"/>
                </a:xfrm>
                <a:custGeom>
                  <a:avLst/>
                  <a:gdLst>
                    <a:gd name="connsiteX0" fmla="*/ -6458 w 130246"/>
                    <a:gd name="connsiteY0" fmla="*/ 10503 h 141635"/>
                    <a:gd name="connsiteX1" fmla="*/ 123789 w 130246"/>
                    <a:gd name="connsiteY1" fmla="*/ 10503 h 141635"/>
                    <a:gd name="connsiteX2" fmla="*/ 123789 w 130246"/>
                    <a:gd name="connsiteY2" fmla="*/ 43772 h 141635"/>
                    <a:gd name="connsiteX3" fmla="*/ 35373 w 130246"/>
                    <a:gd name="connsiteY3" fmla="*/ 43772 h 141635"/>
                    <a:gd name="connsiteX4" fmla="*/ 35373 w 130246"/>
                    <a:gd name="connsiteY4" fmla="*/ 65633 h 141635"/>
                    <a:gd name="connsiteX5" fmla="*/ 85760 w 130246"/>
                    <a:gd name="connsiteY5" fmla="*/ 65633 h 141635"/>
                    <a:gd name="connsiteX6" fmla="*/ 85760 w 130246"/>
                    <a:gd name="connsiteY6" fmla="*/ 97956 h 141635"/>
                    <a:gd name="connsiteX7" fmla="*/ 35373 w 130246"/>
                    <a:gd name="connsiteY7" fmla="*/ 97956 h 141635"/>
                    <a:gd name="connsiteX8" fmla="*/ 35373 w 130246"/>
                    <a:gd name="connsiteY8" fmla="*/ 152139 h 141635"/>
                    <a:gd name="connsiteX9" fmla="*/ -5511 w 130246"/>
                    <a:gd name="connsiteY9" fmla="*/ 152139 h 141635"/>
                    <a:gd name="connsiteX10" fmla="*/ -6458 w 130246"/>
                    <a:gd name="connsiteY10" fmla="*/ 10503 h 141635"/>
                    <a:gd name="connsiteX11" fmla="*/ -6458 w 130246"/>
                    <a:gd name="connsiteY11"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246" h="141635">
                      <a:moveTo>
                        <a:pt x="-6458" y="10503"/>
                      </a:moveTo>
                      <a:lnTo>
                        <a:pt x="123789" y="10503"/>
                      </a:lnTo>
                      <a:lnTo>
                        <a:pt x="123789" y="43772"/>
                      </a:lnTo>
                      <a:lnTo>
                        <a:pt x="35373" y="43772"/>
                      </a:lnTo>
                      <a:lnTo>
                        <a:pt x="35373" y="65633"/>
                      </a:lnTo>
                      <a:lnTo>
                        <a:pt x="85760" y="65633"/>
                      </a:lnTo>
                      <a:lnTo>
                        <a:pt x="85760" y="97956"/>
                      </a:lnTo>
                      <a:lnTo>
                        <a:pt x="35373" y="97956"/>
                      </a:lnTo>
                      <a:lnTo>
                        <a:pt x="35373" y="152139"/>
                      </a:lnTo>
                      <a:lnTo>
                        <a:pt x="-5511" y="152139"/>
                      </a:lnTo>
                      <a:lnTo>
                        <a:pt x="-6458" y="10503"/>
                      </a:lnTo>
                      <a:lnTo>
                        <a:pt x="-6458" y="10503"/>
                      </a:lnTo>
                      <a:close/>
                    </a:path>
                  </a:pathLst>
                </a:custGeom>
                <a:solidFill>
                  <a:srgbClr val="000000"/>
                </a:solidFill>
                <a:ln w="9472" cap="flat">
                  <a:noFill/>
                  <a:prstDash val="solid"/>
                  <a:miter/>
                </a:ln>
              </p:spPr>
              <p:txBody>
                <a:bodyPr anchor="ctr" rtlCol="0"/>
                <a:p>
                  <a:endParaRPr lang="en-US"/>
                </a:p>
              </p:txBody>
            </p:sp>
            <p:sp>
              <p:nvSpPr>
                <p:cNvPr id="1048855" name="Freeform 21"/>
                <p:cNvSpPr/>
                <p:nvPr/>
              </p:nvSpPr>
              <p:spPr>
                <a:xfrm>
                  <a:off x="3313944" y="5223552"/>
                  <a:ext cx="165425" cy="142582"/>
                </a:xfrm>
                <a:custGeom>
                  <a:avLst/>
                  <a:gdLst>
                    <a:gd name="connsiteX0" fmla="*/ 105726 w 165425"/>
                    <a:gd name="connsiteY0" fmla="*/ 133119 h 142582"/>
                    <a:gd name="connsiteX1" fmla="*/ 42977 w 165425"/>
                    <a:gd name="connsiteY1" fmla="*/ 133119 h 142582"/>
                    <a:gd name="connsiteX2" fmla="*/ 35373 w 165425"/>
                    <a:gd name="connsiteY2" fmla="*/ 153086 h 142582"/>
                    <a:gd name="connsiteX3" fmla="*/ -6458 w 165425"/>
                    <a:gd name="connsiteY3" fmla="*/ 153086 h 142582"/>
                    <a:gd name="connsiteX4" fmla="*/ 54388 w 165425"/>
                    <a:gd name="connsiteY4" fmla="*/ 10503 h 142582"/>
                    <a:gd name="connsiteX5" fmla="*/ 99069 w 165425"/>
                    <a:gd name="connsiteY5" fmla="*/ 10503 h 142582"/>
                    <a:gd name="connsiteX6" fmla="*/ 158968 w 165425"/>
                    <a:gd name="connsiteY6" fmla="*/ 153086 h 142582"/>
                    <a:gd name="connsiteX7" fmla="*/ 114282 w 165425"/>
                    <a:gd name="connsiteY7" fmla="*/ 153086 h 142582"/>
                    <a:gd name="connsiteX8" fmla="*/ 105726 w 165425"/>
                    <a:gd name="connsiteY8" fmla="*/ 133119 h 142582"/>
                    <a:gd name="connsiteX9" fmla="*/ 92417 w 165425"/>
                    <a:gd name="connsiteY9" fmla="*/ 99849 h 142582"/>
                    <a:gd name="connsiteX10" fmla="*/ 75301 w 165425"/>
                    <a:gd name="connsiteY10" fmla="*/ 57074 h 142582"/>
                    <a:gd name="connsiteX11" fmla="*/ 58190 w 165425"/>
                    <a:gd name="connsiteY11" fmla="*/ 99849 h 142582"/>
                    <a:gd name="connsiteX12" fmla="*/ 92417 w 165425"/>
                    <a:gd name="connsiteY12" fmla="*/ 99849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425" h="142582">
                      <a:moveTo>
                        <a:pt x="105726" y="133119"/>
                      </a:moveTo>
                      <a:lnTo>
                        <a:pt x="42977" y="133119"/>
                      </a:lnTo>
                      <a:lnTo>
                        <a:pt x="35373" y="153086"/>
                      </a:lnTo>
                      <a:lnTo>
                        <a:pt x="-6458" y="153086"/>
                      </a:lnTo>
                      <a:lnTo>
                        <a:pt x="54388" y="10503"/>
                      </a:lnTo>
                      <a:lnTo>
                        <a:pt x="99069" y="10503"/>
                      </a:lnTo>
                      <a:lnTo>
                        <a:pt x="158968" y="153086"/>
                      </a:lnTo>
                      <a:lnTo>
                        <a:pt x="114282" y="153086"/>
                      </a:lnTo>
                      <a:lnTo>
                        <a:pt x="105726" y="133119"/>
                      </a:lnTo>
                      <a:close/>
                      <a:moveTo>
                        <a:pt x="92417" y="99849"/>
                      </a:moveTo>
                      <a:lnTo>
                        <a:pt x="75301" y="57074"/>
                      </a:lnTo>
                      <a:lnTo>
                        <a:pt x="58190" y="99849"/>
                      </a:lnTo>
                      <a:lnTo>
                        <a:pt x="92417" y="99849"/>
                      </a:lnTo>
                      <a:close/>
                    </a:path>
                  </a:pathLst>
                </a:custGeom>
                <a:solidFill>
                  <a:srgbClr val="000000"/>
                </a:solidFill>
                <a:ln w="9472" cap="flat">
                  <a:noFill/>
                  <a:prstDash val="solid"/>
                  <a:miter/>
                </a:ln>
              </p:spPr>
              <p:txBody>
                <a:bodyPr anchor="ctr" rtlCol="0"/>
                <a:p>
                  <a:endParaRPr lang="en-US"/>
                </a:p>
              </p:txBody>
            </p:sp>
            <p:sp>
              <p:nvSpPr>
                <p:cNvPr id="1048856" name="Freeform 22"/>
                <p:cNvSpPr/>
                <p:nvPr/>
              </p:nvSpPr>
              <p:spPr>
                <a:xfrm>
                  <a:off x="3494582" y="5224499"/>
                  <a:ext cx="139819" cy="140679"/>
                </a:xfrm>
                <a:custGeom>
                  <a:avLst/>
                  <a:gdLst>
                    <a:gd name="connsiteX0" fmla="*/ -5511 w 139819"/>
                    <a:gd name="connsiteY0" fmla="*/ 10503 h 140679"/>
                    <a:gd name="connsiteX1" fmla="*/ 81958 w 139819"/>
                    <a:gd name="connsiteY1" fmla="*/ 10503 h 140679"/>
                    <a:gd name="connsiteX2" fmla="*/ 129494 w 139819"/>
                    <a:gd name="connsiteY2" fmla="*/ 48525 h 140679"/>
                    <a:gd name="connsiteX3" fmla="*/ 110480 w 139819"/>
                    <a:gd name="connsiteY3" fmla="*/ 77042 h 140679"/>
                    <a:gd name="connsiteX4" fmla="*/ 133296 w 139819"/>
                    <a:gd name="connsiteY4" fmla="*/ 111267 h 140679"/>
                    <a:gd name="connsiteX5" fmla="*/ 82910 w 139819"/>
                    <a:gd name="connsiteY5" fmla="*/ 151183 h 140679"/>
                    <a:gd name="connsiteX6" fmla="*/ -6458 w 139819"/>
                    <a:gd name="connsiteY6" fmla="*/ 151183 h 140679"/>
                    <a:gd name="connsiteX7" fmla="*/ -5511 w 139819"/>
                    <a:gd name="connsiteY7" fmla="*/ 10503 h 140679"/>
                    <a:gd name="connsiteX8" fmla="*/ -5511 w 139819"/>
                    <a:gd name="connsiteY8" fmla="*/ 10503 h 140679"/>
                    <a:gd name="connsiteX9" fmla="*/ 35373 w 139819"/>
                    <a:gd name="connsiteY9" fmla="*/ 41869 h 140679"/>
                    <a:gd name="connsiteX10" fmla="*/ 35373 w 139819"/>
                    <a:gd name="connsiteY10" fmla="*/ 62783 h 140679"/>
                    <a:gd name="connsiteX11" fmla="*/ 75301 w 139819"/>
                    <a:gd name="connsiteY11" fmla="*/ 62783 h 140679"/>
                    <a:gd name="connsiteX12" fmla="*/ 88615 w 139819"/>
                    <a:gd name="connsiteY12" fmla="*/ 52331 h 140679"/>
                    <a:gd name="connsiteX13" fmla="*/ 75301 w 139819"/>
                    <a:gd name="connsiteY13" fmla="*/ 41869 h 140679"/>
                    <a:gd name="connsiteX14" fmla="*/ 35373 w 139819"/>
                    <a:gd name="connsiteY14" fmla="*/ 41869 h 140679"/>
                    <a:gd name="connsiteX15" fmla="*/ 35373 w 139819"/>
                    <a:gd name="connsiteY15" fmla="*/ 95106 h 140679"/>
                    <a:gd name="connsiteX16" fmla="*/ 35373 w 139819"/>
                    <a:gd name="connsiteY16" fmla="*/ 119816 h 140679"/>
                    <a:gd name="connsiteX17" fmla="*/ 75301 w 139819"/>
                    <a:gd name="connsiteY17" fmla="*/ 119816 h 140679"/>
                    <a:gd name="connsiteX18" fmla="*/ 92417 w 139819"/>
                    <a:gd name="connsiteY18" fmla="*/ 107461 h 140679"/>
                    <a:gd name="connsiteX19" fmla="*/ 75301 w 139819"/>
                    <a:gd name="connsiteY19" fmla="*/ 95106 h 140679"/>
                    <a:gd name="connsiteX20" fmla="*/ 35373 w 139819"/>
                    <a:gd name="connsiteY20" fmla="*/ 95106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819" h="140679">
                      <a:moveTo>
                        <a:pt x="-5511" y="10503"/>
                      </a:moveTo>
                      <a:lnTo>
                        <a:pt x="81958" y="10503"/>
                      </a:lnTo>
                      <a:cubicBezTo>
                        <a:pt x="113330" y="10503"/>
                        <a:pt x="129494" y="26664"/>
                        <a:pt x="129494" y="48525"/>
                      </a:cubicBezTo>
                      <a:cubicBezTo>
                        <a:pt x="129494" y="60880"/>
                        <a:pt x="121890" y="72289"/>
                        <a:pt x="110480" y="77042"/>
                      </a:cubicBezTo>
                      <a:cubicBezTo>
                        <a:pt x="124741" y="82750"/>
                        <a:pt x="134248" y="96053"/>
                        <a:pt x="133296" y="111267"/>
                      </a:cubicBezTo>
                      <a:cubicBezTo>
                        <a:pt x="133296" y="135031"/>
                        <a:pt x="116185" y="151183"/>
                        <a:pt x="82910" y="151183"/>
                      </a:cubicBezTo>
                      <a:lnTo>
                        <a:pt x="-6458" y="151183"/>
                      </a:lnTo>
                      <a:lnTo>
                        <a:pt x="-5511" y="10503"/>
                      </a:lnTo>
                      <a:lnTo>
                        <a:pt x="-5511" y="10503"/>
                      </a:lnTo>
                      <a:close/>
                      <a:moveTo>
                        <a:pt x="35373" y="41869"/>
                      </a:moveTo>
                      <a:lnTo>
                        <a:pt x="35373" y="62783"/>
                      </a:lnTo>
                      <a:lnTo>
                        <a:pt x="75301" y="62783"/>
                      </a:lnTo>
                      <a:cubicBezTo>
                        <a:pt x="83861" y="62783"/>
                        <a:pt x="88615" y="59933"/>
                        <a:pt x="88615" y="52331"/>
                      </a:cubicBezTo>
                      <a:cubicBezTo>
                        <a:pt x="88615" y="44728"/>
                        <a:pt x="82910" y="41869"/>
                        <a:pt x="75301" y="41869"/>
                      </a:cubicBezTo>
                      <a:cubicBezTo>
                        <a:pt x="74354" y="41869"/>
                        <a:pt x="35373" y="41869"/>
                        <a:pt x="35373" y="41869"/>
                      </a:cubicBezTo>
                      <a:close/>
                      <a:moveTo>
                        <a:pt x="35373" y="95106"/>
                      </a:moveTo>
                      <a:lnTo>
                        <a:pt x="35373" y="119816"/>
                      </a:lnTo>
                      <a:lnTo>
                        <a:pt x="75301" y="119816"/>
                      </a:lnTo>
                      <a:cubicBezTo>
                        <a:pt x="85760" y="119816"/>
                        <a:pt x="92417" y="116020"/>
                        <a:pt x="92417" y="107461"/>
                      </a:cubicBezTo>
                      <a:cubicBezTo>
                        <a:pt x="92417" y="98902"/>
                        <a:pt x="85760" y="95106"/>
                        <a:pt x="75301" y="95106"/>
                      </a:cubicBezTo>
                      <a:lnTo>
                        <a:pt x="35373" y="95106"/>
                      </a:lnTo>
                      <a:close/>
                    </a:path>
                  </a:pathLst>
                </a:custGeom>
                <a:solidFill>
                  <a:srgbClr val="000000"/>
                </a:solidFill>
                <a:ln w="9472" cap="flat">
                  <a:noFill/>
                  <a:prstDash val="solid"/>
                  <a:miter/>
                </a:ln>
              </p:spPr>
              <p:txBody>
                <a:bodyPr anchor="ctr" rtlCol="0"/>
                <a:p>
                  <a:endParaRPr lang="en-US"/>
                </a:p>
              </p:txBody>
            </p:sp>
            <p:sp>
              <p:nvSpPr>
                <p:cNvPr id="1048857" name="Freeform 26"/>
                <p:cNvSpPr/>
                <p:nvPr/>
              </p:nvSpPr>
              <p:spPr>
                <a:xfrm>
                  <a:off x="3659056" y="5224499"/>
                  <a:ext cx="145459" cy="141635"/>
                </a:xfrm>
                <a:custGeom>
                  <a:avLst/>
                  <a:gdLst>
                    <a:gd name="connsiteX0" fmla="*/ -6458 w 145459"/>
                    <a:gd name="connsiteY0" fmla="*/ 10503 h 141635"/>
                    <a:gd name="connsiteX1" fmla="*/ 81011 w 145459"/>
                    <a:gd name="connsiteY1" fmla="*/ 10503 h 141635"/>
                    <a:gd name="connsiteX2" fmla="*/ 133301 w 145459"/>
                    <a:gd name="connsiteY2" fmla="*/ 57084 h 141635"/>
                    <a:gd name="connsiteX3" fmla="*/ 107629 w 145459"/>
                    <a:gd name="connsiteY3" fmla="*/ 97956 h 141635"/>
                    <a:gd name="connsiteX4" fmla="*/ 139002 w 145459"/>
                    <a:gd name="connsiteY4" fmla="*/ 152139 h 141635"/>
                    <a:gd name="connsiteX5" fmla="*/ 95272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06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6 w 145459"/>
                    <a:gd name="connsiteY13" fmla="*/ 68492 h 141635"/>
                    <a:gd name="connsiteX14" fmla="*/ 90518 w 145459"/>
                    <a:gd name="connsiteY14" fmla="*/ 57084 h 141635"/>
                    <a:gd name="connsiteX15" fmla="*/ 75306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11" y="10503"/>
                      </a:lnTo>
                      <a:cubicBezTo>
                        <a:pt x="112383" y="10503"/>
                        <a:pt x="133301" y="26664"/>
                        <a:pt x="133301" y="57084"/>
                      </a:cubicBezTo>
                      <a:cubicBezTo>
                        <a:pt x="134248" y="75139"/>
                        <a:pt x="123794" y="91300"/>
                        <a:pt x="107629" y="97956"/>
                      </a:cubicBezTo>
                      <a:lnTo>
                        <a:pt x="139002" y="152139"/>
                      </a:lnTo>
                      <a:lnTo>
                        <a:pt x="95272" y="152139"/>
                      </a:lnTo>
                      <a:lnTo>
                        <a:pt x="67697" y="102708"/>
                      </a:lnTo>
                      <a:lnTo>
                        <a:pt x="35373" y="102708"/>
                      </a:lnTo>
                      <a:lnTo>
                        <a:pt x="35373" y="152139"/>
                      </a:lnTo>
                      <a:lnTo>
                        <a:pt x="-5506" y="152139"/>
                      </a:lnTo>
                      <a:lnTo>
                        <a:pt x="-6458" y="10503"/>
                      </a:lnTo>
                      <a:close/>
                      <a:moveTo>
                        <a:pt x="34422" y="44728"/>
                      </a:moveTo>
                      <a:lnTo>
                        <a:pt x="34422" y="68492"/>
                      </a:lnTo>
                      <a:lnTo>
                        <a:pt x="75306" y="68492"/>
                      </a:lnTo>
                      <a:cubicBezTo>
                        <a:pt x="84813" y="68492"/>
                        <a:pt x="90518" y="63739"/>
                        <a:pt x="90518" y="57084"/>
                      </a:cubicBezTo>
                      <a:cubicBezTo>
                        <a:pt x="90518" y="48525"/>
                        <a:pt x="85765" y="45675"/>
                        <a:pt x="75306" y="45675"/>
                      </a:cubicBezTo>
                      <a:lnTo>
                        <a:pt x="34422" y="44728"/>
                      </a:lnTo>
                      <a:lnTo>
                        <a:pt x="34422" y="44728"/>
                      </a:lnTo>
                      <a:close/>
                    </a:path>
                  </a:pathLst>
                </a:custGeom>
                <a:solidFill>
                  <a:srgbClr val="000000"/>
                </a:solidFill>
                <a:ln w="9472" cap="flat">
                  <a:noFill/>
                  <a:prstDash val="solid"/>
                  <a:miter/>
                </a:ln>
              </p:spPr>
              <p:txBody>
                <a:bodyPr anchor="ctr" rtlCol="0"/>
                <a:p>
                  <a:endParaRPr lang="en-US"/>
                </a:p>
              </p:txBody>
            </p:sp>
            <p:sp>
              <p:nvSpPr>
                <p:cNvPr id="1048858" name="Freeform 27"/>
                <p:cNvSpPr/>
                <p:nvPr/>
              </p:nvSpPr>
              <p:spPr>
                <a:xfrm>
                  <a:off x="3823530" y="5224499"/>
                  <a:ext cx="40884" cy="142582"/>
                </a:xfrm>
                <a:custGeom>
                  <a:avLst/>
                  <a:gdLst>
                    <a:gd name="connsiteX0" fmla="*/ -6458 w 40884"/>
                    <a:gd name="connsiteY0" fmla="*/ 10503 h 142582"/>
                    <a:gd name="connsiteX1" fmla="*/ 34426 w 40884"/>
                    <a:gd name="connsiteY1" fmla="*/ 10503 h 142582"/>
                    <a:gd name="connsiteX2" fmla="*/ 34426 w 40884"/>
                    <a:gd name="connsiteY2" fmla="*/ 153086 h 142582"/>
                    <a:gd name="connsiteX3" fmla="*/ -6458 w 40884"/>
                    <a:gd name="connsiteY3" fmla="*/ 153086 h 142582"/>
                    <a:gd name="connsiteX4" fmla="*/ -6458 w 40884"/>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4" h="142582">
                      <a:moveTo>
                        <a:pt x="-6458" y="10503"/>
                      </a:moveTo>
                      <a:lnTo>
                        <a:pt x="34426" y="10503"/>
                      </a:lnTo>
                      <a:lnTo>
                        <a:pt x="34426" y="153086"/>
                      </a:lnTo>
                      <a:lnTo>
                        <a:pt x="-6458" y="153086"/>
                      </a:lnTo>
                      <a:lnTo>
                        <a:pt x="-6458" y="10503"/>
                      </a:lnTo>
                      <a:close/>
                    </a:path>
                  </a:pathLst>
                </a:custGeom>
                <a:solidFill>
                  <a:srgbClr val="000000"/>
                </a:solidFill>
                <a:ln w="9472" cap="flat">
                  <a:noFill/>
                  <a:prstDash val="solid"/>
                  <a:miter/>
                </a:ln>
              </p:spPr>
              <p:txBody>
                <a:bodyPr anchor="ctr" rtlCol="0"/>
                <a:p>
                  <a:endParaRPr lang="en-US"/>
                </a:p>
              </p:txBody>
            </p:sp>
            <p:sp>
              <p:nvSpPr>
                <p:cNvPr id="1048859" name="Freeform 28"/>
                <p:cNvSpPr/>
                <p:nvPr/>
              </p:nvSpPr>
              <p:spPr>
                <a:xfrm>
                  <a:off x="3889134" y="5221649"/>
                  <a:ext cx="142608" cy="148282"/>
                </a:xfrm>
                <a:custGeom>
                  <a:avLst/>
                  <a:gdLst>
                    <a:gd name="connsiteX0" fmla="*/ -6458 w 142608"/>
                    <a:gd name="connsiteY0" fmla="*/ 83697 h 148282"/>
                    <a:gd name="connsiteX1" fmla="*/ 67697 w 142608"/>
                    <a:gd name="connsiteY1" fmla="*/ 10503 h 148282"/>
                    <a:gd name="connsiteX2" fmla="*/ 136151 w 142608"/>
                    <a:gd name="connsiteY2" fmla="*/ 60880 h 148282"/>
                    <a:gd name="connsiteX3" fmla="*/ 94316 w 142608"/>
                    <a:gd name="connsiteY3" fmla="*/ 60880 h 148282"/>
                    <a:gd name="connsiteX4" fmla="*/ 67697 w 142608"/>
                    <a:gd name="connsiteY4" fmla="*/ 47578 h 148282"/>
                    <a:gd name="connsiteX5" fmla="*/ 35373 w 142608"/>
                    <a:gd name="connsiteY5" fmla="*/ 84644 h 148282"/>
                    <a:gd name="connsiteX6" fmla="*/ 67697 w 142608"/>
                    <a:gd name="connsiteY6" fmla="*/ 121719 h 148282"/>
                    <a:gd name="connsiteX7" fmla="*/ 94316 w 142608"/>
                    <a:gd name="connsiteY7" fmla="*/ 108408 h 148282"/>
                    <a:gd name="connsiteX8" fmla="*/ 136151 w 142608"/>
                    <a:gd name="connsiteY8" fmla="*/ 108408 h 148282"/>
                    <a:gd name="connsiteX9" fmla="*/ 67697 w 142608"/>
                    <a:gd name="connsiteY9" fmla="*/ 158785 h 148282"/>
                    <a:gd name="connsiteX10" fmla="*/ -6458 w 142608"/>
                    <a:gd name="connsiteY10" fmla="*/ 83697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82">
                      <a:moveTo>
                        <a:pt x="-6458" y="83697"/>
                      </a:moveTo>
                      <a:cubicBezTo>
                        <a:pt x="-6458" y="40922"/>
                        <a:pt x="23963" y="10503"/>
                        <a:pt x="67697" y="10503"/>
                      </a:cubicBezTo>
                      <a:cubicBezTo>
                        <a:pt x="116185" y="10503"/>
                        <a:pt x="133296" y="44719"/>
                        <a:pt x="136151" y="60880"/>
                      </a:cubicBezTo>
                      <a:lnTo>
                        <a:pt x="94316" y="60880"/>
                      </a:lnTo>
                      <a:cubicBezTo>
                        <a:pt x="88615" y="52331"/>
                        <a:pt x="78156" y="46622"/>
                        <a:pt x="67697" y="47578"/>
                      </a:cubicBezTo>
                      <a:cubicBezTo>
                        <a:pt x="47731" y="47578"/>
                        <a:pt x="35373" y="64686"/>
                        <a:pt x="35373" y="84644"/>
                      </a:cubicBezTo>
                      <a:cubicBezTo>
                        <a:pt x="35373" y="104611"/>
                        <a:pt x="46779" y="121719"/>
                        <a:pt x="67697" y="121719"/>
                      </a:cubicBezTo>
                      <a:cubicBezTo>
                        <a:pt x="84808" y="121719"/>
                        <a:pt x="92417" y="112214"/>
                        <a:pt x="94316" y="108408"/>
                      </a:cubicBezTo>
                      <a:lnTo>
                        <a:pt x="136151" y="108408"/>
                      </a:lnTo>
                      <a:cubicBezTo>
                        <a:pt x="134248" y="121719"/>
                        <a:pt x="118084" y="158785"/>
                        <a:pt x="67697" y="158785"/>
                      </a:cubicBezTo>
                      <a:cubicBezTo>
                        <a:pt x="23011" y="157839"/>
                        <a:pt x="-6458" y="126472"/>
                        <a:pt x="-6458" y="83697"/>
                      </a:cubicBezTo>
                      <a:close/>
                    </a:path>
                  </a:pathLst>
                </a:custGeom>
                <a:solidFill>
                  <a:srgbClr val="000000"/>
                </a:solidFill>
                <a:ln w="9472" cap="flat">
                  <a:noFill/>
                  <a:prstDash val="solid"/>
                  <a:miter/>
                </a:ln>
              </p:spPr>
              <p:txBody>
                <a:bodyPr anchor="ctr" rtlCol="0"/>
                <a:p>
                  <a:endParaRPr lang="en-US"/>
                </a:p>
              </p:txBody>
            </p:sp>
            <p:sp>
              <p:nvSpPr>
                <p:cNvPr id="1048860" name="Freeform 29"/>
                <p:cNvSpPr/>
                <p:nvPr/>
              </p:nvSpPr>
              <p:spPr>
                <a:xfrm>
                  <a:off x="3199857" y="5386093"/>
                  <a:ext cx="145459" cy="141635"/>
                </a:xfrm>
                <a:custGeom>
                  <a:avLst/>
                  <a:gdLst>
                    <a:gd name="connsiteX0" fmla="*/ -6458 w 145459"/>
                    <a:gd name="connsiteY0" fmla="*/ 10503 h 141635"/>
                    <a:gd name="connsiteX1" fmla="*/ 81006 w 145459"/>
                    <a:gd name="connsiteY1" fmla="*/ 10503 h 141635"/>
                    <a:gd name="connsiteX2" fmla="*/ 133296 w 145459"/>
                    <a:gd name="connsiteY2" fmla="*/ 57084 h 141635"/>
                    <a:gd name="connsiteX3" fmla="*/ 107629 w 145459"/>
                    <a:gd name="connsiteY3" fmla="*/ 97956 h 141635"/>
                    <a:gd name="connsiteX4" fmla="*/ 139002 w 145459"/>
                    <a:gd name="connsiteY4" fmla="*/ 152139 h 141635"/>
                    <a:gd name="connsiteX5" fmla="*/ 95267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11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1 w 145459"/>
                    <a:gd name="connsiteY13" fmla="*/ 68492 h 141635"/>
                    <a:gd name="connsiteX14" fmla="*/ 90514 w 145459"/>
                    <a:gd name="connsiteY14" fmla="*/ 57084 h 141635"/>
                    <a:gd name="connsiteX15" fmla="*/ 75301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06" y="10503"/>
                      </a:lnTo>
                      <a:cubicBezTo>
                        <a:pt x="112383" y="10503"/>
                        <a:pt x="133296" y="26664"/>
                        <a:pt x="133296" y="57084"/>
                      </a:cubicBezTo>
                      <a:cubicBezTo>
                        <a:pt x="134248" y="75139"/>
                        <a:pt x="123789" y="91300"/>
                        <a:pt x="107629" y="97956"/>
                      </a:cubicBezTo>
                      <a:lnTo>
                        <a:pt x="139002" y="152139"/>
                      </a:lnTo>
                      <a:lnTo>
                        <a:pt x="95267" y="152139"/>
                      </a:lnTo>
                      <a:lnTo>
                        <a:pt x="67697" y="102708"/>
                      </a:lnTo>
                      <a:lnTo>
                        <a:pt x="35373" y="102708"/>
                      </a:lnTo>
                      <a:lnTo>
                        <a:pt x="35373" y="152139"/>
                      </a:lnTo>
                      <a:lnTo>
                        <a:pt x="-5511" y="152139"/>
                      </a:lnTo>
                      <a:lnTo>
                        <a:pt x="-6458" y="10503"/>
                      </a:lnTo>
                      <a:close/>
                      <a:moveTo>
                        <a:pt x="34422" y="44728"/>
                      </a:moveTo>
                      <a:lnTo>
                        <a:pt x="34422" y="68492"/>
                      </a:lnTo>
                      <a:lnTo>
                        <a:pt x="75301" y="68492"/>
                      </a:lnTo>
                      <a:cubicBezTo>
                        <a:pt x="84808" y="68492"/>
                        <a:pt x="90514" y="63739"/>
                        <a:pt x="90514" y="57084"/>
                      </a:cubicBezTo>
                      <a:cubicBezTo>
                        <a:pt x="90514" y="48525"/>
                        <a:pt x="85760" y="45675"/>
                        <a:pt x="75301" y="45675"/>
                      </a:cubicBezTo>
                      <a:lnTo>
                        <a:pt x="34422" y="44728"/>
                      </a:lnTo>
                      <a:lnTo>
                        <a:pt x="34422" y="44728"/>
                      </a:lnTo>
                      <a:close/>
                    </a:path>
                  </a:pathLst>
                </a:custGeom>
                <a:solidFill>
                  <a:srgbClr val="000000"/>
                </a:solidFill>
                <a:ln w="9472" cap="flat">
                  <a:noFill/>
                  <a:prstDash val="solid"/>
                  <a:miter/>
                </a:ln>
              </p:spPr>
              <p:txBody>
                <a:bodyPr anchor="ctr" rtlCol="0"/>
                <a:p>
                  <a:endParaRPr lang="en-US"/>
                </a:p>
              </p:txBody>
            </p:sp>
            <p:sp>
              <p:nvSpPr>
                <p:cNvPr id="1048861" name="Freeform 30"/>
                <p:cNvSpPr/>
                <p:nvPr/>
              </p:nvSpPr>
              <p:spPr>
                <a:xfrm>
                  <a:off x="3363379" y="5386093"/>
                  <a:ext cx="130251" cy="141635"/>
                </a:xfrm>
                <a:custGeom>
                  <a:avLst/>
                  <a:gdLst>
                    <a:gd name="connsiteX0" fmla="*/ -6458 w 130251"/>
                    <a:gd name="connsiteY0" fmla="*/ 10503 h 141635"/>
                    <a:gd name="connsiteX1" fmla="*/ 116185 w 130251"/>
                    <a:gd name="connsiteY1" fmla="*/ 10503 h 141635"/>
                    <a:gd name="connsiteX2" fmla="*/ 116185 w 130251"/>
                    <a:gd name="connsiteY2" fmla="*/ 42825 h 141635"/>
                    <a:gd name="connsiteX3" fmla="*/ 34426 w 130251"/>
                    <a:gd name="connsiteY3" fmla="*/ 42825 h 141635"/>
                    <a:gd name="connsiteX4" fmla="*/ 34426 w 130251"/>
                    <a:gd name="connsiteY4" fmla="*/ 61836 h 141635"/>
                    <a:gd name="connsiteX5" fmla="*/ 82910 w 130251"/>
                    <a:gd name="connsiteY5" fmla="*/ 61836 h 141635"/>
                    <a:gd name="connsiteX6" fmla="*/ 82910 w 130251"/>
                    <a:gd name="connsiteY6" fmla="*/ 96053 h 141635"/>
                    <a:gd name="connsiteX7" fmla="*/ 34426 w 130251"/>
                    <a:gd name="connsiteY7" fmla="*/ 96053 h 141635"/>
                    <a:gd name="connsiteX8" fmla="*/ 34426 w 130251"/>
                    <a:gd name="connsiteY8" fmla="*/ 117913 h 141635"/>
                    <a:gd name="connsiteX9" fmla="*/ 123794 w 130251"/>
                    <a:gd name="connsiteY9" fmla="*/ 117913 h 141635"/>
                    <a:gd name="connsiteX10" fmla="*/ 123794 w 130251"/>
                    <a:gd name="connsiteY10" fmla="*/ 152139 h 141635"/>
                    <a:gd name="connsiteX11" fmla="*/ -6458 w 130251"/>
                    <a:gd name="connsiteY11" fmla="*/ 152139 h 141635"/>
                    <a:gd name="connsiteX12" fmla="*/ -6458 w 130251"/>
                    <a:gd name="connsiteY12" fmla="*/ 10503 h 141635"/>
                    <a:gd name="connsiteX13" fmla="*/ -6458 w 130251"/>
                    <a:gd name="connsiteY13"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251" h="141635">
                      <a:moveTo>
                        <a:pt x="-6458" y="10503"/>
                      </a:moveTo>
                      <a:lnTo>
                        <a:pt x="116185" y="10503"/>
                      </a:lnTo>
                      <a:lnTo>
                        <a:pt x="116185" y="42825"/>
                      </a:lnTo>
                      <a:lnTo>
                        <a:pt x="34426" y="42825"/>
                      </a:lnTo>
                      <a:lnTo>
                        <a:pt x="34426" y="61836"/>
                      </a:lnTo>
                      <a:lnTo>
                        <a:pt x="82910" y="61836"/>
                      </a:lnTo>
                      <a:lnTo>
                        <a:pt x="82910" y="96053"/>
                      </a:lnTo>
                      <a:lnTo>
                        <a:pt x="34426" y="96053"/>
                      </a:lnTo>
                      <a:lnTo>
                        <a:pt x="34426" y="117913"/>
                      </a:lnTo>
                      <a:lnTo>
                        <a:pt x="123794" y="117913"/>
                      </a:lnTo>
                      <a:lnTo>
                        <a:pt x="123794" y="152139"/>
                      </a:lnTo>
                      <a:lnTo>
                        <a:pt x="-6458" y="152139"/>
                      </a:lnTo>
                      <a:lnTo>
                        <a:pt x="-6458" y="10503"/>
                      </a:lnTo>
                      <a:lnTo>
                        <a:pt x="-6458" y="10503"/>
                      </a:lnTo>
                      <a:close/>
                    </a:path>
                  </a:pathLst>
                </a:custGeom>
                <a:solidFill>
                  <a:srgbClr val="000000"/>
                </a:solidFill>
                <a:ln w="9472" cap="flat">
                  <a:noFill/>
                  <a:prstDash val="solid"/>
                  <a:miter/>
                </a:ln>
              </p:spPr>
              <p:txBody>
                <a:bodyPr anchor="ctr" rtlCol="0"/>
                <a:p>
                  <a:endParaRPr lang="en-US"/>
                </a:p>
              </p:txBody>
            </p:sp>
            <p:sp>
              <p:nvSpPr>
                <p:cNvPr id="1048862" name="Freeform 31"/>
                <p:cNvSpPr/>
                <p:nvPr/>
              </p:nvSpPr>
              <p:spPr>
                <a:xfrm>
                  <a:off x="3515496" y="5386093"/>
                  <a:ext cx="139758" cy="142582"/>
                </a:xfrm>
                <a:custGeom>
                  <a:avLst/>
                  <a:gdLst>
                    <a:gd name="connsiteX0" fmla="*/ -6458 w 139758"/>
                    <a:gd name="connsiteY0" fmla="*/ 10503 h 142582"/>
                    <a:gd name="connsiteX1" fmla="*/ 81011 w 139758"/>
                    <a:gd name="connsiteY1" fmla="*/ 10503 h 142582"/>
                    <a:gd name="connsiteX2" fmla="*/ 133301 w 139758"/>
                    <a:gd name="connsiteY2" fmla="*/ 58987 h 142582"/>
                    <a:gd name="connsiteX3" fmla="*/ 81011 w 139758"/>
                    <a:gd name="connsiteY3" fmla="*/ 107461 h 142582"/>
                    <a:gd name="connsiteX4" fmla="*/ 34426 w 139758"/>
                    <a:gd name="connsiteY4" fmla="*/ 107461 h 142582"/>
                    <a:gd name="connsiteX5" fmla="*/ 34426 w 139758"/>
                    <a:gd name="connsiteY5" fmla="*/ 153086 h 142582"/>
                    <a:gd name="connsiteX6" fmla="*/ -6458 w 139758"/>
                    <a:gd name="connsiteY6" fmla="*/ 153086 h 142582"/>
                    <a:gd name="connsiteX7" fmla="*/ -6458 w 139758"/>
                    <a:gd name="connsiteY7" fmla="*/ 10503 h 142582"/>
                    <a:gd name="connsiteX8" fmla="*/ 34426 w 139758"/>
                    <a:gd name="connsiteY8" fmla="*/ 45675 h 142582"/>
                    <a:gd name="connsiteX9" fmla="*/ 34426 w 139758"/>
                    <a:gd name="connsiteY9" fmla="*/ 71342 h 142582"/>
                    <a:gd name="connsiteX10" fmla="*/ 76257 w 139758"/>
                    <a:gd name="connsiteY10" fmla="*/ 71342 h 142582"/>
                    <a:gd name="connsiteX11" fmla="*/ 92417 w 139758"/>
                    <a:gd name="connsiteY11" fmla="*/ 58031 h 142582"/>
                    <a:gd name="connsiteX12" fmla="*/ 76257 w 139758"/>
                    <a:gd name="connsiteY12" fmla="*/ 44728 h 142582"/>
                    <a:gd name="connsiteX13" fmla="*/ 34426 w 139758"/>
                    <a:gd name="connsiteY13" fmla="*/ 45675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758" h="142582">
                      <a:moveTo>
                        <a:pt x="-6458" y="10503"/>
                      </a:moveTo>
                      <a:lnTo>
                        <a:pt x="81011" y="10503"/>
                      </a:lnTo>
                      <a:cubicBezTo>
                        <a:pt x="113335" y="10503"/>
                        <a:pt x="133301" y="27611"/>
                        <a:pt x="133301" y="58987"/>
                      </a:cubicBezTo>
                      <a:cubicBezTo>
                        <a:pt x="133301" y="90353"/>
                        <a:pt x="113335" y="107461"/>
                        <a:pt x="81011" y="107461"/>
                      </a:cubicBezTo>
                      <a:lnTo>
                        <a:pt x="34426" y="107461"/>
                      </a:lnTo>
                      <a:lnTo>
                        <a:pt x="34426" y="153086"/>
                      </a:lnTo>
                      <a:lnTo>
                        <a:pt x="-6458" y="153086"/>
                      </a:lnTo>
                      <a:lnTo>
                        <a:pt x="-6458" y="10503"/>
                      </a:lnTo>
                      <a:close/>
                      <a:moveTo>
                        <a:pt x="34426" y="45675"/>
                      </a:moveTo>
                      <a:lnTo>
                        <a:pt x="34426" y="71342"/>
                      </a:lnTo>
                      <a:lnTo>
                        <a:pt x="76257" y="71342"/>
                      </a:lnTo>
                      <a:cubicBezTo>
                        <a:pt x="86716" y="71342"/>
                        <a:pt x="92417" y="66589"/>
                        <a:pt x="92417" y="58031"/>
                      </a:cubicBezTo>
                      <a:cubicBezTo>
                        <a:pt x="92417" y="49481"/>
                        <a:pt x="87663" y="44728"/>
                        <a:pt x="76257" y="44728"/>
                      </a:cubicBezTo>
                      <a:lnTo>
                        <a:pt x="34426" y="45675"/>
                      </a:lnTo>
                      <a:close/>
                    </a:path>
                  </a:pathLst>
                </a:custGeom>
                <a:solidFill>
                  <a:srgbClr val="000000"/>
                </a:solidFill>
                <a:ln w="9472" cap="flat">
                  <a:noFill/>
                  <a:prstDash val="solid"/>
                  <a:miter/>
                </a:ln>
              </p:spPr>
              <p:txBody>
                <a:bodyPr anchor="ctr" rtlCol="0"/>
                <a:p>
                  <a:endParaRPr lang="en-US"/>
                </a:p>
              </p:txBody>
            </p:sp>
            <p:sp>
              <p:nvSpPr>
                <p:cNvPr id="1048863" name="Freeform 32"/>
                <p:cNvSpPr/>
                <p:nvPr/>
              </p:nvSpPr>
              <p:spPr>
                <a:xfrm>
                  <a:off x="3677119" y="5386093"/>
                  <a:ext cx="141657" cy="145432"/>
                </a:xfrm>
                <a:custGeom>
                  <a:avLst/>
                  <a:gdLst>
                    <a:gd name="connsiteX0" fmla="*/ 94320 w 141657"/>
                    <a:gd name="connsiteY0" fmla="*/ 86547 h 145432"/>
                    <a:gd name="connsiteX1" fmla="*/ 94320 w 141657"/>
                    <a:gd name="connsiteY1" fmla="*/ 10503 h 145432"/>
                    <a:gd name="connsiteX2" fmla="*/ 135200 w 141657"/>
                    <a:gd name="connsiteY2" fmla="*/ 10503 h 145432"/>
                    <a:gd name="connsiteX3" fmla="*/ 135200 w 141657"/>
                    <a:gd name="connsiteY3" fmla="*/ 89397 h 145432"/>
                    <a:gd name="connsiteX4" fmla="*/ 64847 w 141657"/>
                    <a:gd name="connsiteY4" fmla="*/ 155936 h 145432"/>
                    <a:gd name="connsiteX5" fmla="*/ -6458 w 141657"/>
                    <a:gd name="connsiteY5" fmla="*/ 89397 h 145432"/>
                    <a:gd name="connsiteX6" fmla="*/ -6458 w 141657"/>
                    <a:gd name="connsiteY6" fmla="*/ 10503 h 145432"/>
                    <a:gd name="connsiteX7" fmla="*/ 35373 w 141657"/>
                    <a:gd name="connsiteY7" fmla="*/ 10503 h 145432"/>
                    <a:gd name="connsiteX8" fmla="*/ 35373 w 141657"/>
                    <a:gd name="connsiteY8" fmla="*/ 86547 h 145432"/>
                    <a:gd name="connsiteX9" fmla="*/ 64847 w 141657"/>
                    <a:gd name="connsiteY9" fmla="*/ 118870 h 145432"/>
                    <a:gd name="connsiteX10" fmla="*/ 94320 w 141657"/>
                    <a:gd name="connsiteY10" fmla="*/ 86547 h 14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657" h="145432">
                      <a:moveTo>
                        <a:pt x="94320" y="86547"/>
                      </a:moveTo>
                      <a:lnTo>
                        <a:pt x="94320" y="10503"/>
                      </a:lnTo>
                      <a:lnTo>
                        <a:pt x="135200" y="10503"/>
                      </a:lnTo>
                      <a:lnTo>
                        <a:pt x="135200" y="89397"/>
                      </a:lnTo>
                      <a:cubicBezTo>
                        <a:pt x="135200" y="127419"/>
                        <a:pt x="111431" y="155936"/>
                        <a:pt x="64847" y="155936"/>
                      </a:cubicBezTo>
                      <a:cubicBezTo>
                        <a:pt x="18262" y="155936"/>
                        <a:pt x="-6458" y="126472"/>
                        <a:pt x="-6458" y="89397"/>
                      </a:cubicBezTo>
                      <a:lnTo>
                        <a:pt x="-6458" y="10503"/>
                      </a:lnTo>
                      <a:lnTo>
                        <a:pt x="35373" y="10503"/>
                      </a:lnTo>
                      <a:lnTo>
                        <a:pt x="35373" y="86547"/>
                      </a:lnTo>
                      <a:cubicBezTo>
                        <a:pt x="35373" y="105558"/>
                        <a:pt x="45832" y="118870"/>
                        <a:pt x="64847" y="118870"/>
                      </a:cubicBezTo>
                      <a:cubicBezTo>
                        <a:pt x="82910" y="118870"/>
                        <a:pt x="94320" y="106514"/>
                        <a:pt x="94320" y="86547"/>
                      </a:cubicBezTo>
                      <a:close/>
                    </a:path>
                  </a:pathLst>
                </a:custGeom>
                <a:solidFill>
                  <a:srgbClr val="000000"/>
                </a:solidFill>
                <a:ln w="9472" cap="flat">
                  <a:noFill/>
                  <a:prstDash val="solid"/>
                  <a:miter/>
                </a:ln>
              </p:spPr>
              <p:txBody>
                <a:bodyPr anchor="ctr" rtlCol="0"/>
                <a:p>
                  <a:endParaRPr lang="en-US"/>
                </a:p>
              </p:txBody>
            </p:sp>
            <p:sp>
              <p:nvSpPr>
                <p:cNvPr id="1048864" name="Freeform 33"/>
                <p:cNvSpPr/>
                <p:nvPr/>
              </p:nvSpPr>
              <p:spPr>
                <a:xfrm>
                  <a:off x="3847298" y="5386093"/>
                  <a:ext cx="139824" cy="140679"/>
                </a:xfrm>
                <a:custGeom>
                  <a:avLst/>
                  <a:gdLst>
                    <a:gd name="connsiteX0" fmla="*/ -6458 w 139824"/>
                    <a:gd name="connsiteY0" fmla="*/ 10503 h 140679"/>
                    <a:gd name="connsiteX1" fmla="*/ 81963 w 139824"/>
                    <a:gd name="connsiteY1" fmla="*/ 10503 h 140679"/>
                    <a:gd name="connsiteX2" fmla="*/ 129499 w 139824"/>
                    <a:gd name="connsiteY2" fmla="*/ 48525 h 140679"/>
                    <a:gd name="connsiteX3" fmla="*/ 110484 w 139824"/>
                    <a:gd name="connsiteY3" fmla="*/ 77042 h 140679"/>
                    <a:gd name="connsiteX4" fmla="*/ 133301 w 139824"/>
                    <a:gd name="connsiteY4" fmla="*/ 111267 h 140679"/>
                    <a:gd name="connsiteX5" fmla="*/ 82914 w 139824"/>
                    <a:gd name="connsiteY5" fmla="*/ 151183 h 140679"/>
                    <a:gd name="connsiteX6" fmla="*/ -6458 w 139824"/>
                    <a:gd name="connsiteY6" fmla="*/ 151183 h 140679"/>
                    <a:gd name="connsiteX7" fmla="*/ -6458 w 139824"/>
                    <a:gd name="connsiteY7" fmla="*/ 10503 h 140679"/>
                    <a:gd name="connsiteX8" fmla="*/ -6458 w 139824"/>
                    <a:gd name="connsiteY8" fmla="*/ 10503 h 140679"/>
                    <a:gd name="connsiteX9" fmla="*/ 33475 w 139824"/>
                    <a:gd name="connsiteY9" fmla="*/ 42825 h 140679"/>
                    <a:gd name="connsiteX10" fmla="*/ 33475 w 139824"/>
                    <a:gd name="connsiteY10" fmla="*/ 63739 h 140679"/>
                    <a:gd name="connsiteX11" fmla="*/ 73407 w 139824"/>
                    <a:gd name="connsiteY11" fmla="*/ 63739 h 140679"/>
                    <a:gd name="connsiteX12" fmla="*/ 86716 w 139824"/>
                    <a:gd name="connsiteY12" fmla="*/ 53278 h 140679"/>
                    <a:gd name="connsiteX13" fmla="*/ 73407 w 139824"/>
                    <a:gd name="connsiteY13" fmla="*/ 42825 h 140679"/>
                    <a:gd name="connsiteX14" fmla="*/ 33475 w 139824"/>
                    <a:gd name="connsiteY14" fmla="*/ 42825 h 140679"/>
                    <a:gd name="connsiteX15" fmla="*/ 33475 w 139824"/>
                    <a:gd name="connsiteY15" fmla="*/ 42825 h 140679"/>
                    <a:gd name="connsiteX16" fmla="*/ 33475 w 139824"/>
                    <a:gd name="connsiteY16" fmla="*/ 96053 h 140679"/>
                    <a:gd name="connsiteX17" fmla="*/ 33475 w 139824"/>
                    <a:gd name="connsiteY17" fmla="*/ 120773 h 140679"/>
                    <a:gd name="connsiteX18" fmla="*/ 73407 w 139824"/>
                    <a:gd name="connsiteY18" fmla="*/ 120773 h 140679"/>
                    <a:gd name="connsiteX19" fmla="*/ 90518 w 139824"/>
                    <a:gd name="connsiteY19" fmla="*/ 108408 h 140679"/>
                    <a:gd name="connsiteX20" fmla="*/ 73407 w 139824"/>
                    <a:gd name="connsiteY20" fmla="*/ 96053 h 140679"/>
                    <a:gd name="connsiteX21" fmla="*/ 33475 w 139824"/>
                    <a:gd name="connsiteY21" fmla="*/ 96053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824" h="140679">
                      <a:moveTo>
                        <a:pt x="-6458" y="10503"/>
                      </a:moveTo>
                      <a:lnTo>
                        <a:pt x="81963" y="10503"/>
                      </a:lnTo>
                      <a:cubicBezTo>
                        <a:pt x="113335" y="10503"/>
                        <a:pt x="129499" y="26664"/>
                        <a:pt x="129499" y="48525"/>
                      </a:cubicBezTo>
                      <a:cubicBezTo>
                        <a:pt x="129499" y="60880"/>
                        <a:pt x="121890" y="72289"/>
                        <a:pt x="110484" y="77042"/>
                      </a:cubicBezTo>
                      <a:cubicBezTo>
                        <a:pt x="124745" y="82750"/>
                        <a:pt x="134253" y="96053"/>
                        <a:pt x="133301" y="111267"/>
                      </a:cubicBezTo>
                      <a:cubicBezTo>
                        <a:pt x="133301" y="135031"/>
                        <a:pt x="116190" y="151183"/>
                        <a:pt x="82914" y="151183"/>
                      </a:cubicBezTo>
                      <a:lnTo>
                        <a:pt x="-6458" y="151183"/>
                      </a:lnTo>
                      <a:lnTo>
                        <a:pt x="-6458" y="10503"/>
                      </a:lnTo>
                      <a:lnTo>
                        <a:pt x="-6458" y="10503"/>
                      </a:lnTo>
                      <a:close/>
                      <a:moveTo>
                        <a:pt x="33475" y="42825"/>
                      </a:moveTo>
                      <a:lnTo>
                        <a:pt x="33475" y="63739"/>
                      </a:lnTo>
                      <a:lnTo>
                        <a:pt x="73407" y="63739"/>
                      </a:lnTo>
                      <a:cubicBezTo>
                        <a:pt x="81963" y="63739"/>
                        <a:pt x="86716" y="60880"/>
                        <a:pt x="86716" y="53278"/>
                      </a:cubicBezTo>
                      <a:cubicBezTo>
                        <a:pt x="86716" y="45675"/>
                        <a:pt x="81011" y="42825"/>
                        <a:pt x="73407" y="42825"/>
                      </a:cubicBezTo>
                      <a:lnTo>
                        <a:pt x="33475" y="42825"/>
                      </a:lnTo>
                      <a:lnTo>
                        <a:pt x="33475" y="42825"/>
                      </a:lnTo>
                      <a:close/>
                      <a:moveTo>
                        <a:pt x="33475" y="96053"/>
                      </a:moveTo>
                      <a:lnTo>
                        <a:pt x="33475" y="120773"/>
                      </a:lnTo>
                      <a:lnTo>
                        <a:pt x="73407" y="120773"/>
                      </a:lnTo>
                      <a:cubicBezTo>
                        <a:pt x="83861" y="120773"/>
                        <a:pt x="90518" y="116967"/>
                        <a:pt x="90518" y="108408"/>
                      </a:cubicBezTo>
                      <a:cubicBezTo>
                        <a:pt x="90518" y="99859"/>
                        <a:pt x="83861" y="96053"/>
                        <a:pt x="73407" y="96053"/>
                      </a:cubicBezTo>
                      <a:lnTo>
                        <a:pt x="33475" y="96053"/>
                      </a:lnTo>
                      <a:close/>
                    </a:path>
                  </a:pathLst>
                </a:custGeom>
                <a:solidFill>
                  <a:srgbClr val="000000"/>
                </a:solidFill>
                <a:ln w="9472" cap="flat">
                  <a:noFill/>
                  <a:prstDash val="solid"/>
                  <a:miter/>
                </a:ln>
              </p:spPr>
              <p:txBody>
                <a:bodyPr anchor="ctr" rtlCol="0"/>
                <a:p>
                  <a:endParaRPr lang="en-US"/>
                </a:p>
              </p:txBody>
            </p:sp>
            <p:sp>
              <p:nvSpPr>
                <p:cNvPr id="1048865" name="Freeform 34"/>
                <p:cNvSpPr/>
                <p:nvPr/>
              </p:nvSpPr>
              <p:spPr>
                <a:xfrm>
                  <a:off x="4009873" y="5386093"/>
                  <a:ext cx="121695" cy="142582"/>
                </a:xfrm>
                <a:custGeom>
                  <a:avLst/>
                  <a:gdLst>
                    <a:gd name="connsiteX0" fmla="*/ 115238 w 121695"/>
                    <a:gd name="connsiteY0" fmla="*/ 153086 h 142582"/>
                    <a:gd name="connsiteX1" fmla="*/ -6458 w 121695"/>
                    <a:gd name="connsiteY1" fmla="*/ 153086 h 142582"/>
                    <a:gd name="connsiteX2" fmla="*/ -6458 w 121695"/>
                    <a:gd name="connsiteY2" fmla="*/ 10503 h 142582"/>
                    <a:gd name="connsiteX3" fmla="*/ 34426 w 121695"/>
                    <a:gd name="connsiteY3" fmla="*/ 10503 h 142582"/>
                    <a:gd name="connsiteX4" fmla="*/ 34426 w 121695"/>
                    <a:gd name="connsiteY4" fmla="*/ 116967 h 142582"/>
                    <a:gd name="connsiteX5" fmla="*/ 115238 w 121695"/>
                    <a:gd name="connsiteY5" fmla="*/ 116967 h 142582"/>
                    <a:gd name="connsiteX6" fmla="*/ 115238 w 121695"/>
                    <a:gd name="connsiteY6" fmla="*/ 153086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5" h="142582">
                      <a:moveTo>
                        <a:pt x="115238" y="153086"/>
                      </a:moveTo>
                      <a:lnTo>
                        <a:pt x="-6458" y="153086"/>
                      </a:lnTo>
                      <a:lnTo>
                        <a:pt x="-6458" y="10503"/>
                      </a:lnTo>
                      <a:lnTo>
                        <a:pt x="34426" y="10503"/>
                      </a:lnTo>
                      <a:lnTo>
                        <a:pt x="34426" y="116967"/>
                      </a:lnTo>
                      <a:lnTo>
                        <a:pt x="115238" y="116967"/>
                      </a:lnTo>
                      <a:lnTo>
                        <a:pt x="115238" y="153086"/>
                      </a:lnTo>
                      <a:close/>
                    </a:path>
                  </a:pathLst>
                </a:custGeom>
                <a:solidFill>
                  <a:srgbClr val="000000"/>
                </a:solidFill>
                <a:ln w="9472" cap="flat">
                  <a:noFill/>
                  <a:prstDash val="solid"/>
                  <a:miter/>
                </a:ln>
              </p:spPr>
              <p:txBody>
                <a:bodyPr anchor="ctr" rtlCol="0"/>
                <a:p>
                  <a:endParaRPr lang="en-US"/>
                </a:p>
              </p:txBody>
            </p:sp>
            <p:sp>
              <p:nvSpPr>
                <p:cNvPr id="1048866" name="Freeform 35"/>
                <p:cNvSpPr/>
                <p:nvPr/>
              </p:nvSpPr>
              <p:spPr>
                <a:xfrm>
                  <a:off x="4153434" y="5386093"/>
                  <a:ext cx="40879" cy="142582"/>
                </a:xfrm>
                <a:custGeom>
                  <a:avLst/>
                  <a:gdLst>
                    <a:gd name="connsiteX0" fmla="*/ -6458 w 40879"/>
                    <a:gd name="connsiteY0" fmla="*/ 10503 h 142582"/>
                    <a:gd name="connsiteX1" fmla="*/ 34422 w 40879"/>
                    <a:gd name="connsiteY1" fmla="*/ 10503 h 142582"/>
                    <a:gd name="connsiteX2" fmla="*/ 34422 w 40879"/>
                    <a:gd name="connsiteY2" fmla="*/ 153086 h 142582"/>
                    <a:gd name="connsiteX3" fmla="*/ -6458 w 40879"/>
                    <a:gd name="connsiteY3" fmla="*/ 153086 h 142582"/>
                    <a:gd name="connsiteX4" fmla="*/ -6458 w 40879"/>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9" h="142582">
                      <a:moveTo>
                        <a:pt x="-6458" y="10503"/>
                      </a:moveTo>
                      <a:lnTo>
                        <a:pt x="34422" y="10503"/>
                      </a:lnTo>
                      <a:lnTo>
                        <a:pt x="34422" y="153086"/>
                      </a:lnTo>
                      <a:lnTo>
                        <a:pt x="-6458" y="153086"/>
                      </a:lnTo>
                      <a:lnTo>
                        <a:pt x="-6458" y="10503"/>
                      </a:lnTo>
                      <a:close/>
                    </a:path>
                  </a:pathLst>
                </a:custGeom>
                <a:solidFill>
                  <a:srgbClr val="000000"/>
                </a:solidFill>
                <a:ln w="9472" cap="flat">
                  <a:noFill/>
                  <a:prstDash val="solid"/>
                  <a:miter/>
                </a:ln>
              </p:spPr>
              <p:txBody>
                <a:bodyPr anchor="ctr" rtlCol="0"/>
                <a:p>
                  <a:endParaRPr lang="en-US"/>
                </a:p>
              </p:txBody>
            </p:sp>
            <p:sp>
              <p:nvSpPr>
                <p:cNvPr id="1048867" name="Freeform 36"/>
                <p:cNvSpPr/>
                <p:nvPr/>
              </p:nvSpPr>
              <p:spPr>
                <a:xfrm>
                  <a:off x="4219033" y="5384190"/>
                  <a:ext cx="142608" cy="148291"/>
                </a:xfrm>
                <a:custGeom>
                  <a:avLst/>
                  <a:gdLst>
                    <a:gd name="connsiteX0" fmla="*/ -6458 w 142608"/>
                    <a:gd name="connsiteY0" fmla="*/ 83697 h 148291"/>
                    <a:gd name="connsiteX1" fmla="*/ 67702 w 142608"/>
                    <a:gd name="connsiteY1" fmla="*/ 10503 h 148291"/>
                    <a:gd name="connsiteX2" fmla="*/ 136151 w 142608"/>
                    <a:gd name="connsiteY2" fmla="*/ 60890 h 148291"/>
                    <a:gd name="connsiteX3" fmla="*/ 94320 w 142608"/>
                    <a:gd name="connsiteY3" fmla="*/ 60890 h 148291"/>
                    <a:gd name="connsiteX4" fmla="*/ 67702 w 142608"/>
                    <a:gd name="connsiteY4" fmla="*/ 47578 h 148291"/>
                    <a:gd name="connsiteX5" fmla="*/ 35373 w 142608"/>
                    <a:gd name="connsiteY5" fmla="*/ 84653 h 148291"/>
                    <a:gd name="connsiteX6" fmla="*/ 67702 w 142608"/>
                    <a:gd name="connsiteY6" fmla="*/ 121719 h 148291"/>
                    <a:gd name="connsiteX7" fmla="*/ 94320 w 142608"/>
                    <a:gd name="connsiteY7" fmla="*/ 108417 h 148291"/>
                    <a:gd name="connsiteX8" fmla="*/ 136151 w 142608"/>
                    <a:gd name="connsiteY8" fmla="*/ 108417 h 148291"/>
                    <a:gd name="connsiteX9" fmla="*/ 67702 w 142608"/>
                    <a:gd name="connsiteY9" fmla="*/ 158795 h 148291"/>
                    <a:gd name="connsiteX10" fmla="*/ -6458 w 142608"/>
                    <a:gd name="connsiteY10" fmla="*/ 83697 h 14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91">
                      <a:moveTo>
                        <a:pt x="-6458" y="83697"/>
                      </a:moveTo>
                      <a:cubicBezTo>
                        <a:pt x="-6458" y="40922"/>
                        <a:pt x="23967" y="10503"/>
                        <a:pt x="67702" y="10503"/>
                      </a:cubicBezTo>
                      <a:cubicBezTo>
                        <a:pt x="116185" y="10503"/>
                        <a:pt x="133301" y="44728"/>
                        <a:pt x="136151" y="60890"/>
                      </a:cubicBezTo>
                      <a:lnTo>
                        <a:pt x="94320" y="60890"/>
                      </a:lnTo>
                      <a:cubicBezTo>
                        <a:pt x="88615" y="52331"/>
                        <a:pt x="78156" y="46631"/>
                        <a:pt x="67702" y="47578"/>
                      </a:cubicBezTo>
                      <a:cubicBezTo>
                        <a:pt x="47736" y="47578"/>
                        <a:pt x="35373" y="64686"/>
                        <a:pt x="35373" y="84653"/>
                      </a:cubicBezTo>
                      <a:cubicBezTo>
                        <a:pt x="35373" y="104611"/>
                        <a:pt x="46784" y="121719"/>
                        <a:pt x="67702" y="121719"/>
                      </a:cubicBezTo>
                      <a:cubicBezTo>
                        <a:pt x="84813" y="121719"/>
                        <a:pt x="92417" y="112214"/>
                        <a:pt x="94320" y="108417"/>
                      </a:cubicBezTo>
                      <a:lnTo>
                        <a:pt x="136151" y="108417"/>
                      </a:lnTo>
                      <a:cubicBezTo>
                        <a:pt x="134253" y="121719"/>
                        <a:pt x="118088" y="158795"/>
                        <a:pt x="67702" y="158795"/>
                      </a:cubicBezTo>
                      <a:cubicBezTo>
                        <a:pt x="23967" y="156892"/>
                        <a:pt x="-6458" y="126472"/>
                        <a:pt x="-6458" y="83697"/>
                      </a:cubicBezTo>
                      <a:close/>
                    </a:path>
                  </a:pathLst>
                </a:custGeom>
                <a:solidFill>
                  <a:srgbClr val="000000"/>
                </a:solidFill>
                <a:ln w="9472" cap="flat">
                  <a:noFill/>
                  <a:prstDash val="solid"/>
                  <a:miter/>
                </a:ln>
              </p:spPr>
              <p:txBody>
                <a:bodyPr anchor="ctr" rtlCol="0"/>
                <a:p>
                  <a:endParaRPr lang="en-US"/>
                </a:p>
              </p:txBody>
            </p:sp>
          </p:grpSp>
          <p:sp>
            <p:nvSpPr>
              <p:cNvPr id="1048868" name="Freeform 37"/>
              <p:cNvSpPr/>
              <p:nvPr/>
            </p:nvSpPr>
            <p:spPr>
              <a:xfrm>
                <a:off x="4215452" y="5218391"/>
                <a:ext cx="148309" cy="148282"/>
              </a:xfrm>
              <a:custGeom>
                <a:avLst/>
                <a:gdLst>
                  <a:gd name="connsiteX0" fmla="*/ 67696 w 148309"/>
                  <a:gd name="connsiteY0" fmla="*/ 17158 h 148282"/>
                  <a:gd name="connsiteX1" fmla="*/ 136151 w 148309"/>
                  <a:gd name="connsiteY1" fmla="*/ 85590 h 148282"/>
                  <a:gd name="connsiteX2" fmla="*/ 67696 w 148309"/>
                  <a:gd name="connsiteY2" fmla="*/ 154032 h 148282"/>
                  <a:gd name="connsiteX3" fmla="*/ -758 w 148309"/>
                  <a:gd name="connsiteY3" fmla="*/ 85590 h 148282"/>
                  <a:gd name="connsiteX4" fmla="*/ 67696 w 148309"/>
                  <a:gd name="connsiteY4" fmla="*/ 17158 h 148282"/>
                  <a:gd name="connsiteX5" fmla="*/ 67696 w 148309"/>
                  <a:gd name="connsiteY5" fmla="*/ 10502 h 148282"/>
                  <a:gd name="connsiteX6" fmla="*/ -6458 w 148309"/>
                  <a:gd name="connsiteY6" fmla="*/ 84644 h 148282"/>
                  <a:gd name="connsiteX7" fmla="*/ 67696 w 148309"/>
                  <a:gd name="connsiteY7" fmla="*/ 158785 h 148282"/>
                  <a:gd name="connsiteX8" fmla="*/ 141851 w 148309"/>
                  <a:gd name="connsiteY8" fmla="*/ 84644 h 148282"/>
                  <a:gd name="connsiteX9" fmla="*/ 68648 w 148309"/>
                  <a:gd name="connsiteY9" fmla="*/ 10502 h 148282"/>
                  <a:gd name="connsiteX10" fmla="*/ 67696 w 148309"/>
                  <a:gd name="connsiteY10" fmla="*/ 10502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309" h="148282">
                    <a:moveTo>
                      <a:pt x="67696" y="17158"/>
                    </a:moveTo>
                    <a:cubicBezTo>
                      <a:pt x="105725" y="17158"/>
                      <a:pt x="136151" y="47568"/>
                      <a:pt x="136151" y="85590"/>
                    </a:cubicBezTo>
                    <a:cubicBezTo>
                      <a:pt x="136151" y="123613"/>
                      <a:pt x="105725" y="154032"/>
                      <a:pt x="67696" y="154032"/>
                    </a:cubicBezTo>
                    <a:cubicBezTo>
                      <a:pt x="29667" y="154032"/>
                      <a:pt x="-758" y="123613"/>
                      <a:pt x="-758" y="85590"/>
                    </a:cubicBezTo>
                    <a:cubicBezTo>
                      <a:pt x="-758" y="47568"/>
                      <a:pt x="29667" y="17158"/>
                      <a:pt x="67696" y="17158"/>
                    </a:cubicBezTo>
                    <a:moveTo>
                      <a:pt x="67696" y="10502"/>
                    </a:moveTo>
                    <a:cubicBezTo>
                      <a:pt x="26817" y="10502"/>
                      <a:pt x="-6458" y="43772"/>
                      <a:pt x="-6458" y="84644"/>
                    </a:cubicBezTo>
                    <a:cubicBezTo>
                      <a:pt x="-6458" y="125515"/>
                      <a:pt x="26817" y="158785"/>
                      <a:pt x="67696" y="158785"/>
                    </a:cubicBezTo>
                    <a:cubicBezTo>
                      <a:pt x="108576" y="158785"/>
                      <a:pt x="141851" y="125515"/>
                      <a:pt x="141851" y="84644"/>
                    </a:cubicBezTo>
                    <a:cubicBezTo>
                      <a:pt x="141851" y="43772"/>
                      <a:pt x="109527" y="10502"/>
                      <a:pt x="68648" y="10502"/>
                    </a:cubicBezTo>
                    <a:cubicBezTo>
                      <a:pt x="68648" y="10502"/>
                      <a:pt x="67696" y="10502"/>
                      <a:pt x="67696" y="10502"/>
                    </a:cubicBezTo>
                    <a:close/>
                  </a:path>
                </a:pathLst>
              </a:custGeom>
              <a:solidFill>
                <a:srgbClr val="000000"/>
              </a:solidFill>
              <a:ln w="9472" cap="flat">
                <a:noFill/>
                <a:prstDash val="solid"/>
                <a:miter/>
              </a:ln>
            </p:spPr>
            <p:txBody>
              <a:bodyPr anchor="ctr" rtlCol="0"/>
              <a:p>
                <a:endParaRPr lang="en-US"/>
              </a:p>
            </p:txBody>
          </p:sp>
          <p:grpSp>
            <p:nvGrpSpPr>
              <p:cNvPr id="124" name="Graphic 6"/>
              <p:cNvGrpSpPr/>
              <p:nvPr/>
            </p:nvGrpSpPr>
            <p:grpSpPr>
              <a:xfrm>
                <a:off x="4243403" y="5282165"/>
                <a:ext cx="96971" cy="22807"/>
                <a:chOff x="4243403" y="5282165"/>
                <a:chExt cx="96971" cy="22807"/>
              </a:xfrm>
              <a:solidFill>
                <a:srgbClr val="000000"/>
              </a:solidFill>
            </p:grpSpPr>
            <p:sp>
              <p:nvSpPr>
                <p:cNvPr id="1048869" name="Freeform 39"/>
                <p:cNvSpPr/>
                <p:nvPr/>
              </p:nvSpPr>
              <p:spPr>
                <a:xfrm>
                  <a:off x="4243403" y="5283112"/>
                  <a:ext cx="20913" cy="20914"/>
                </a:xfrm>
                <a:custGeom>
                  <a:avLst/>
                  <a:gdLst>
                    <a:gd name="connsiteX0" fmla="*/ -744 w 20913"/>
                    <a:gd name="connsiteY0" fmla="*/ 18110 h 20914"/>
                    <a:gd name="connsiteX1" fmla="*/ -744 w 20913"/>
                    <a:gd name="connsiteY1" fmla="*/ 31421 h 20914"/>
                    <a:gd name="connsiteX2" fmla="*/ -6444 w 20913"/>
                    <a:gd name="connsiteY2" fmla="*/ 31421 h 20914"/>
                    <a:gd name="connsiteX3" fmla="*/ -6444 w 20913"/>
                    <a:gd name="connsiteY3" fmla="*/ 10507 h 20914"/>
                    <a:gd name="connsiteX4" fmla="*/ 208 w 20913"/>
                    <a:gd name="connsiteY4" fmla="*/ 10507 h 20914"/>
                    <a:gd name="connsiteX5" fmla="*/ 8763 w 20913"/>
                    <a:gd name="connsiteY5" fmla="*/ 21916 h 20914"/>
                    <a:gd name="connsiteX6" fmla="*/ 8763 w 20913"/>
                    <a:gd name="connsiteY6" fmla="*/ 10507 h 20914"/>
                    <a:gd name="connsiteX7" fmla="*/ 14469 w 20913"/>
                    <a:gd name="connsiteY7" fmla="*/ 10507 h 20914"/>
                    <a:gd name="connsiteX8" fmla="*/ 14469 w 20913"/>
                    <a:gd name="connsiteY8" fmla="*/ 31421 h 20914"/>
                    <a:gd name="connsiteX9" fmla="*/ 9715 w 20913"/>
                    <a:gd name="connsiteY9" fmla="*/ 31421 h 20914"/>
                    <a:gd name="connsiteX10" fmla="*/ -744 w 20913"/>
                    <a:gd name="connsiteY10" fmla="*/ 18110 h 2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13" h="20914">
                      <a:moveTo>
                        <a:pt x="-744" y="18110"/>
                      </a:moveTo>
                      <a:lnTo>
                        <a:pt x="-744" y="31421"/>
                      </a:lnTo>
                      <a:lnTo>
                        <a:pt x="-6444" y="31421"/>
                      </a:lnTo>
                      <a:lnTo>
                        <a:pt x="-6444" y="10507"/>
                      </a:lnTo>
                      <a:lnTo>
                        <a:pt x="208" y="10507"/>
                      </a:lnTo>
                      <a:lnTo>
                        <a:pt x="8763" y="21916"/>
                      </a:lnTo>
                      <a:lnTo>
                        <a:pt x="8763" y="10507"/>
                      </a:lnTo>
                      <a:lnTo>
                        <a:pt x="14469" y="10507"/>
                      </a:lnTo>
                      <a:lnTo>
                        <a:pt x="14469" y="31421"/>
                      </a:lnTo>
                      <a:lnTo>
                        <a:pt x="9715" y="31421"/>
                      </a:lnTo>
                      <a:lnTo>
                        <a:pt x="-744" y="18110"/>
                      </a:lnTo>
                      <a:close/>
                    </a:path>
                  </a:pathLst>
                </a:custGeom>
                <a:solidFill>
                  <a:srgbClr val="000000"/>
                </a:solidFill>
                <a:ln w="9472" cap="flat">
                  <a:noFill/>
                  <a:prstDash val="solid"/>
                  <a:miter/>
                </a:ln>
              </p:spPr>
              <p:txBody>
                <a:bodyPr anchor="ctr" rtlCol="0"/>
                <a:p>
                  <a:endParaRPr lang="en-US"/>
                </a:p>
              </p:txBody>
            </p:sp>
            <p:sp>
              <p:nvSpPr>
                <p:cNvPr id="1048870" name="Freeform 40"/>
                <p:cNvSpPr/>
                <p:nvPr/>
              </p:nvSpPr>
              <p:spPr>
                <a:xfrm>
                  <a:off x="4268118" y="5297370"/>
                  <a:ext cx="6656" cy="6655"/>
                </a:xfrm>
                <a:custGeom>
                  <a:avLst/>
                  <a:gdLst>
                    <a:gd name="connsiteX0" fmla="*/ -6444 w 6656"/>
                    <a:gd name="connsiteY0" fmla="*/ 10507 h 6655"/>
                    <a:gd name="connsiteX1" fmla="*/ 212 w 6656"/>
                    <a:gd name="connsiteY1" fmla="*/ 10507 h 6655"/>
                    <a:gd name="connsiteX2" fmla="*/ 212 w 6656"/>
                    <a:gd name="connsiteY2" fmla="*/ 17163 h 6655"/>
                    <a:gd name="connsiteX3" fmla="*/ -6444 w 6656"/>
                    <a:gd name="connsiteY3" fmla="*/ 17163 h 6655"/>
                    <a:gd name="connsiteX4" fmla="*/ -6444 w 6656"/>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6" h="6655">
                      <a:moveTo>
                        <a:pt x="-6444" y="10507"/>
                      </a:moveTo>
                      <a:lnTo>
                        <a:pt x="212" y="10507"/>
                      </a:lnTo>
                      <a:lnTo>
                        <a:pt x="212" y="17163"/>
                      </a:lnTo>
                      <a:lnTo>
                        <a:pt x="-6444" y="17163"/>
                      </a:lnTo>
                      <a:lnTo>
                        <a:pt x="-6444" y="10507"/>
                      </a:lnTo>
                      <a:close/>
                    </a:path>
                  </a:pathLst>
                </a:custGeom>
                <a:solidFill>
                  <a:srgbClr val="000000"/>
                </a:solidFill>
                <a:ln w="9472" cap="flat">
                  <a:noFill/>
                  <a:prstDash val="solid"/>
                  <a:miter/>
                </a:ln>
              </p:spPr>
              <p:txBody>
                <a:bodyPr anchor="ctr" rtlCol="0"/>
                <a:p>
                  <a:endParaRPr lang="en-US"/>
                </a:p>
              </p:txBody>
            </p:sp>
            <p:sp>
              <p:nvSpPr>
                <p:cNvPr id="1048871" name="Freeform 41"/>
                <p:cNvSpPr/>
                <p:nvPr/>
              </p:nvSpPr>
              <p:spPr>
                <a:xfrm>
                  <a:off x="4278577" y="5282165"/>
                  <a:ext cx="19966" cy="19957"/>
                </a:xfrm>
                <a:custGeom>
                  <a:avLst/>
                  <a:gdLst>
                    <a:gd name="connsiteX0" fmla="*/ -6444 w 19966"/>
                    <a:gd name="connsiteY0" fmla="*/ 10507 h 19957"/>
                    <a:gd name="connsiteX1" fmla="*/ 11618 w 19966"/>
                    <a:gd name="connsiteY1" fmla="*/ 10507 h 19957"/>
                    <a:gd name="connsiteX2" fmla="*/ 11618 w 19966"/>
                    <a:gd name="connsiteY2" fmla="*/ 15260 h 19957"/>
                    <a:gd name="connsiteX3" fmla="*/ 212 w 19966"/>
                    <a:gd name="connsiteY3" fmla="*/ 15260 h 19957"/>
                    <a:gd name="connsiteX4" fmla="*/ 212 w 19966"/>
                    <a:gd name="connsiteY4" fmla="*/ 18110 h 19957"/>
                    <a:gd name="connsiteX5" fmla="*/ 7816 w 19966"/>
                    <a:gd name="connsiteY5" fmla="*/ 18110 h 19957"/>
                    <a:gd name="connsiteX6" fmla="*/ 7816 w 19966"/>
                    <a:gd name="connsiteY6" fmla="*/ 22863 h 19957"/>
                    <a:gd name="connsiteX7" fmla="*/ 212 w 19966"/>
                    <a:gd name="connsiteY7" fmla="*/ 22863 h 19957"/>
                    <a:gd name="connsiteX8" fmla="*/ 212 w 19966"/>
                    <a:gd name="connsiteY8" fmla="*/ 25713 h 19957"/>
                    <a:gd name="connsiteX9" fmla="*/ 13522 w 19966"/>
                    <a:gd name="connsiteY9" fmla="*/ 25713 h 19957"/>
                    <a:gd name="connsiteX10" fmla="*/ 13522 w 19966"/>
                    <a:gd name="connsiteY10" fmla="*/ 30465 h 19957"/>
                    <a:gd name="connsiteX11" fmla="*/ -5493 w 19966"/>
                    <a:gd name="connsiteY11" fmla="*/ 30465 h 19957"/>
                    <a:gd name="connsiteX12" fmla="*/ -5493 w 19966"/>
                    <a:gd name="connsiteY12" fmla="*/ 10507 h 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66" h="19957">
                      <a:moveTo>
                        <a:pt x="-6444" y="10507"/>
                      </a:moveTo>
                      <a:lnTo>
                        <a:pt x="11618" y="10507"/>
                      </a:lnTo>
                      <a:lnTo>
                        <a:pt x="11618" y="15260"/>
                      </a:lnTo>
                      <a:lnTo>
                        <a:pt x="212" y="15260"/>
                      </a:lnTo>
                      <a:lnTo>
                        <a:pt x="212" y="18110"/>
                      </a:lnTo>
                      <a:lnTo>
                        <a:pt x="7816" y="18110"/>
                      </a:lnTo>
                      <a:lnTo>
                        <a:pt x="7816" y="22863"/>
                      </a:lnTo>
                      <a:lnTo>
                        <a:pt x="212" y="22863"/>
                      </a:lnTo>
                      <a:lnTo>
                        <a:pt x="212" y="25713"/>
                      </a:lnTo>
                      <a:lnTo>
                        <a:pt x="13522" y="25713"/>
                      </a:lnTo>
                      <a:lnTo>
                        <a:pt x="13522" y="30465"/>
                      </a:lnTo>
                      <a:lnTo>
                        <a:pt x="-5493" y="30465"/>
                      </a:lnTo>
                      <a:lnTo>
                        <a:pt x="-5493" y="10507"/>
                      </a:lnTo>
                      <a:close/>
                    </a:path>
                  </a:pathLst>
                </a:custGeom>
                <a:solidFill>
                  <a:srgbClr val="000000"/>
                </a:solidFill>
                <a:ln w="9472" cap="flat">
                  <a:noFill/>
                  <a:prstDash val="solid"/>
                  <a:miter/>
                </a:ln>
              </p:spPr>
              <p:txBody>
                <a:bodyPr anchor="ctr" rtlCol="0"/>
                <a:p>
                  <a:endParaRPr lang="en-US"/>
                </a:p>
              </p:txBody>
            </p:sp>
            <p:sp>
              <p:nvSpPr>
                <p:cNvPr id="1048872" name="Freeform 42"/>
                <p:cNvSpPr/>
                <p:nvPr/>
              </p:nvSpPr>
              <p:spPr>
                <a:xfrm>
                  <a:off x="4300447"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anchor="ctr" rtlCol="0"/>
                <a:p>
                  <a:endParaRPr lang="en-US"/>
                </a:p>
              </p:txBody>
            </p:sp>
            <p:sp>
              <p:nvSpPr>
                <p:cNvPr id="1048873" name="Freeform 43"/>
                <p:cNvSpPr/>
                <p:nvPr/>
              </p:nvSpPr>
              <p:spPr>
                <a:xfrm>
                  <a:off x="4309954" y="5282165"/>
                  <a:ext cx="19961" cy="22807"/>
                </a:xfrm>
                <a:custGeom>
                  <a:avLst/>
                  <a:gdLst>
                    <a:gd name="connsiteX0" fmla="*/ -6444 w 19961"/>
                    <a:gd name="connsiteY0" fmla="*/ 20960 h 22807"/>
                    <a:gd name="connsiteX1" fmla="*/ 3063 w 19961"/>
                    <a:gd name="connsiteY1" fmla="*/ 10507 h 22807"/>
                    <a:gd name="connsiteX2" fmla="*/ 4010 w 19961"/>
                    <a:gd name="connsiteY2" fmla="*/ 10507 h 22807"/>
                    <a:gd name="connsiteX3" fmla="*/ 13517 w 19961"/>
                    <a:gd name="connsiteY3" fmla="*/ 18110 h 22807"/>
                    <a:gd name="connsiteX4" fmla="*/ 6865 w 19961"/>
                    <a:gd name="connsiteY4" fmla="*/ 18110 h 22807"/>
                    <a:gd name="connsiteX5" fmla="*/ 3063 w 19961"/>
                    <a:gd name="connsiteY5" fmla="*/ 16207 h 22807"/>
                    <a:gd name="connsiteX6" fmla="*/ -1691 w 19961"/>
                    <a:gd name="connsiteY6" fmla="*/ 22863 h 22807"/>
                    <a:gd name="connsiteX7" fmla="*/ 3063 w 19961"/>
                    <a:gd name="connsiteY7" fmla="*/ 27615 h 22807"/>
                    <a:gd name="connsiteX8" fmla="*/ 6865 w 19961"/>
                    <a:gd name="connsiteY8" fmla="*/ 25713 h 22807"/>
                    <a:gd name="connsiteX9" fmla="*/ 12570 w 19961"/>
                    <a:gd name="connsiteY9" fmla="*/ 25713 h 22807"/>
                    <a:gd name="connsiteX10" fmla="*/ 3063 w 19961"/>
                    <a:gd name="connsiteY10" fmla="*/ 33315 h 22807"/>
                    <a:gd name="connsiteX11" fmla="*/ -6444 w 19961"/>
                    <a:gd name="connsiteY11" fmla="*/ 20960 h 2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961" h="22807">
                      <a:moveTo>
                        <a:pt x="-6444" y="20960"/>
                      </a:moveTo>
                      <a:cubicBezTo>
                        <a:pt x="-6444" y="15260"/>
                        <a:pt x="-2642" y="10507"/>
                        <a:pt x="3063" y="10507"/>
                      </a:cubicBezTo>
                      <a:cubicBezTo>
                        <a:pt x="3063" y="10507"/>
                        <a:pt x="4010" y="10507"/>
                        <a:pt x="4010" y="10507"/>
                      </a:cubicBezTo>
                      <a:cubicBezTo>
                        <a:pt x="11618" y="10507"/>
                        <a:pt x="13517" y="15260"/>
                        <a:pt x="13517" y="18110"/>
                      </a:cubicBezTo>
                      <a:lnTo>
                        <a:pt x="6865" y="18110"/>
                      </a:lnTo>
                      <a:cubicBezTo>
                        <a:pt x="5913" y="17154"/>
                        <a:pt x="4961" y="16207"/>
                        <a:pt x="3063" y="16207"/>
                      </a:cubicBezTo>
                      <a:cubicBezTo>
                        <a:pt x="208" y="16207"/>
                        <a:pt x="-2642" y="19057"/>
                        <a:pt x="-1691" y="22863"/>
                      </a:cubicBezTo>
                      <a:cubicBezTo>
                        <a:pt x="-1691" y="25713"/>
                        <a:pt x="208" y="27615"/>
                        <a:pt x="3063" y="27615"/>
                      </a:cubicBezTo>
                      <a:cubicBezTo>
                        <a:pt x="5913" y="27615"/>
                        <a:pt x="6865" y="26659"/>
                        <a:pt x="6865" y="25713"/>
                      </a:cubicBezTo>
                      <a:lnTo>
                        <a:pt x="12570" y="25713"/>
                      </a:lnTo>
                      <a:cubicBezTo>
                        <a:pt x="11618" y="30465"/>
                        <a:pt x="7816" y="33315"/>
                        <a:pt x="3063" y="33315"/>
                      </a:cubicBezTo>
                      <a:cubicBezTo>
                        <a:pt x="-1691" y="32368"/>
                        <a:pt x="-6444" y="27615"/>
                        <a:pt x="-6444" y="20960"/>
                      </a:cubicBezTo>
                      <a:close/>
                    </a:path>
                  </a:pathLst>
                </a:custGeom>
                <a:solidFill>
                  <a:srgbClr val="000000"/>
                </a:solidFill>
                <a:ln w="9472" cap="flat">
                  <a:noFill/>
                  <a:prstDash val="solid"/>
                  <a:miter/>
                </a:ln>
              </p:spPr>
              <p:txBody>
                <a:bodyPr anchor="ctr" rtlCol="0"/>
                <a:p>
                  <a:endParaRPr lang="en-US"/>
                </a:p>
              </p:txBody>
            </p:sp>
            <p:sp>
              <p:nvSpPr>
                <p:cNvPr id="1048874" name="Freeform 44"/>
                <p:cNvSpPr/>
                <p:nvPr/>
              </p:nvSpPr>
              <p:spPr>
                <a:xfrm>
                  <a:off x="4333722"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anchor="ctr" rtlCol="0"/>
                <a:p>
                  <a:endParaRPr lang="en-US"/>
                </a:p>
              </p:txBody>
            </p:sp>
          </p:grpSp>
        </p:grpSp>
      </p:grpSp>
      <p:sp>
        <p:nvSpPr>
          <p:cNvPr id="1048875" name="Rectangle 46"/>
          <p:cNvSpPr/>
          <p:nvPr/>
        </p:nvSpPr>
        <p:spPr>
          <a:xfrm>
            <a:off x="4287748" y="9225510"/>
            <a:ext cx="2967280" cy="1120140"/>
          </a:xfrm>
          <a:prstGeom prst="rect"/>
        </p:spPr>
        <p:txBody>
          <a:bodyPr wrap="square">
            <a:spAutoFit/>
          </a:bodyPr>
          <a:p>
            <a:pPr algn="r">
              <a:lnSpc>
                <a:spcPts val="2720"/>
              </a:lnSpc>
            </a:pPr>
            <a:r>
              <a:rPr b="1" dirty="0" sz="1400" lang="el">
                <a:latin typeface="Calibri" panose="020F0502020204030204" pitchFamily="34" charset="0"/>
                <a:cs typeface="Calibri" panose="020F0502020204030204" pitchFamily="34" charset="0"/>
              </a:rPr>
              <a:t>ΑΝΤΙΜΕΤΩΠΙΣΗ ΤΗΣ ΒΙΩΣΙΜΟΤΗΤΑΣ, ΤΟΥ ΚΟΙΝΩΝΙΚΟΥ ΑΠΟΚΛΕΙΣΜΟΥ ΚΑΙ ΤΗΣ ΦΤΩΧΕΙΑΣ</a:t>
            </a:r>
            <a:endParaRPr b="1" dirty="0" sz="1400" lang="el">
              <a:latin typeface="Calibri" panose="020F050202020403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25" name=""/>
        <p:cNvGrpSpPr/>
        <p:nvPr/>
      </p:nvGrpSpPr>
      <p:grpSpPr>
        <a:xfrm>
          <a:off x="0" y="0"/>
          <a:ext cx="0" cy="0"/>
          <a:chOff x="0" y="0"/>
          <a:chExt cx="0" cy="0"/>
        </a:xfrm>
      </p:grpSpPr>
      <p:sp>
        <p:nvSpPr>
          <p:cNvPr id="1048876" name="Text Placeholder 24"/>
          <p:cNvSpPr>
            <a:spLocks noGrp="1"/>
          </p:cNvSpPr>
          <p:nvPr>
            <p:ph type="body" sz="quarter" idx="11"/>
          </p:nvPr>
        </p:nvSpPr>
        <p:spPr/>
        <p:txBody>
          <a:bodyPr/>
          <a:p>
            <a:r>
              <a:rPr dirty="0" lang="el" err="1"/>
              <a:t>Shedia </a:t>
            </a:r>
            <a:r>
              <a:rPr dirty="0" lang="el"/>
              <a:t>- ενημερωτικό δελτίο </a:t>
            </a:r>
          </a:p>
          <a:p>
            <a:r>
              <a:rPr dirty="0" lang="el"/>
              <a:t>δρόμου</a:t>
            </a:r>
            <a:endParaRPr altLang="en-US" lang="zh-CN"/>
          </a:p>
        </p:txBody>
      </p:sp>
      <p:sp>
        <p:nvSpPr>
          <p:cNvPr id="1048877" name="Text Placeholder 25"/>
          <p:cNvSpPr>
            <a:spLocks noGrp="1"/>
          </p:cNvSpPr>
          <p:nvPr>
            <p:ph type="body" sz="quarter" idx="32"/>
          </p:nvPr>
        </p:nvSpPr>
        <p:spPr>
          <a:xfrm>
            <a:off x="440870" y="2066805"/>
            <a:ext cx="6666609" cy="5450186"/>
          </a:xfrm>
        </p:spPr>
        <p:txBody>
          <a:bodyPr/>
          <a:p>
            <a:r>
              <a:rPr b="1" dirty="0" sz="1200" lang="el"/>
              <a:t>ΣΧΕΤΙΚΑ ΜΕ</a:t>
            </a:r>
            <a:endParaRPr dirty="0" sz="1200" lang="en-IE"/>
          </a:p>
          <a:p>
            <a:r>
              <a:rPr dirty="0" lang="el" err="1"/>
              <a:t>Η Shedia </a:t>
            </a:r>
            <a:r>
              <a:rPr dirty="0" lang="el"/>
              <a:t>εδρεύει στην Αθήνα, Ελλάδα. </a:t>
            </a:r>
            <a:r>
              <a:rPr dirty="0" lang="el" err="1"/>
              <a:t>Η Shedia </a:t>
            </a:r>
            <a:r>
              <a:rPr dirty="0" lang="el"/>
              <a:t>είναι το μοναδικό ελληνικό περιοδικό δρόμου και μέλος του International Network of Street Papers (INSP), το οποίο απαριθμεί 122 περιοδικά δρόμου σε 41 χώρες, με 14.000 άστεγους, άνεργους πωλητές και 6.000.000 διεθνείς αναγνώστες.</a:t>
            </a:r>
          </a:p>
          <a:p>
            <a:r>
              <a:rPr dirty="0" lang="el" err="1"/>
              <a:t>Το Shedia </a:t>
            </a:r>
            <a:r>
              <a:rPr dirty="0" lang="el"/>
              <a:t>, όπως συμβαίνει με όλα τα περιοδικά δρόμου στον κόσμο, δεν πωλείται στα συνηθισμένα καταστήματα τύπου, όπως περίπτερα, αλλά μόνο στους δρόμους της πόλης από διαπιστευμένους πωλητές.</a:t>
            </a:r>
          </a:p>
          <a:p>
            <a:endParaRPr dirty="0" lang="en-IE"/>
          </a:p>
          <a:p>
            <a:r>
              <a:rPr dirty="0" lang="el"/>
              <a:t>Οι πωλητές προέρχονται από κοινωνικά ευάλωτες ομάδες: άστεγους, άνεργους και γενικά άτομα που αποδεδειγμένα ζουν κάτω από το όριο της φτώχειας.</a:t>
            </a:r>
          </a:p>
          <a:p>
            <a:endParaRPr dirty="0" lang="en-IE"/>
          </a:p>
          <a:p>
            <a:pPr algn="l" fontAlgn="base"/>
            <a:r>
              <a:rPr dirty="0" lang="el"/>
              <a:t>Για περισσότερες πληροφορίες, μεταβείτε στη </a:t>
            </a:r>
            <a:r>
              <a:rPr dirty="0" lang="el">
                <a:solidFill>
                  <a:srgbClr val="FFC652"/>
                </a:solidFill>
                <a:hlinkClick r:id="rId1"/>
              </a:rPr>
              <a:t>διεύθυνση https://www.shedia.gr/about-us/</a:t>
            </a:r>
            <a:endParaRPr dirty="0" lang="en-IE">
              <a:solidFill>
                <a:srgbClr val="FFC652"/>
              </a:solidFill>
            </a:endParaRPr>
          </a:p>
          <a:p>
            <a:pPr fontAlgn="base"/>
            <a:endParaRPr dirty="0" lang="en-IE"/>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err="1"/>
              <a:t>Η Shedia </a:t>
            </a:r>
            <a:r>
              <a:rPr dirty="0" lang="el"/>
              <a:t>δίνει μια ειδική ευκαιρία στους άστεγους να εξασφαλίσουν ένα ελάχιστο, αξιοπρεπές εισόδημα, το οποίο βοηθά τους άστεγους να απελευθερωθούν από τον φαύλο κύκλο της κοινωνικής απομόνωσης και αποκλεισμού. Κατά την πώληση των περιοδικών τους, αυτοί οι άνθρωποι αλληλεπιδρούν με πολύ περισσότερα άτομα καθημερινά.</a:t>
            </a:r>
          </a:p>
          <a:p>
            <a:r>
              <a:rPr b="1" dirty="0" sz="1200" lang="el"/>
              <a:t> </a:t>
            </a:r>
            <a:endParaRPr b="1" dirty="0" sz="1200" lang="en-IE"/>
          </a:p>
          <a:p>
            <a:r>
              <a:rPr b="1" dirty="0" sz="1200" lang="el"/>
              <a:t>ΥΠΟΣΤΗΡΙΞΗ ΥΓΕΙΑΣ, ΕΥΕΞΙΑΣ &amp; ΔΙΑΤΡΟΦΗΣ</a:t>
            </a:r>
            <a:endParaRPr dirty="0" sz="1200" lang="en-IE"/>
          </a:p>
          <a:p>
            <a:r>
              <a:rPr dirty="0" lang="el"/>
              <a:t>Από τα 4,00 € που είναι η τιμή πώλησης του περιοδικού, τα 2,50 € πηγαίνουν απευθείας στον πωλητή. Αυτό το επιπλέον εισόδημα βοηθά τους άστεγους να αγοράζουν θρεπτικά τρόφιμα και να φροντίζουν για την ευημερία και τις ανάγκες υγείας τους.</a:t>
            </a:r>
          </a:p>
          <a:p>
            <a:r>
              <a:rPr b="1" dirty="0" i="1" lang="el"/>
              <a:t> </a:t>
            </a:r>
            <a:endParaRPr dirty="0" lang="en-IE"/>
          </a:p>
          <a:p>
            <a:r>
              <a:rPr b="1" dirty="0" sz="1200" lang="el"/>
              <a:t>ΥΠΟΣΤΗΡΙΞΗ ΤΗΣ ΜΑΘΗΣΗΣ ΕΝΗΛΙΚΩΝ</a:t>
            </a:r>
            <a:endParaRPr dirty="0" sz="1200" lang="en-IE"/>
          </a:p>
          <a:p>
            <a:r>
              <a:rPr altLang="en-US" dirty="0" lang="el-GR" err="1"/>
              <a:t>Η</a:t>
            </a:r>
            <a:r>
              <a:rPr altLang="en-US" dirty="0" lang="en-US" err="1"/>
              <a:t> </a:t>
            </a:r>
            <a:r>
              <a:rPr altLang="en-US" dirty="0" lang="en-US" err="1"/>
              <a:t>S</a:t>
            </a:r>
            <a:r>
              <a:rPr dirty="0" lang="el" err="1"/>
              <a:t>hedia </a:t>
            </a:r>
            <a:r>
              <a:rPr dirty="0" lang="el"/>
              <a:t>βοηθά τους ενήλικες, άστεγους να ανακτήσουν τη ζωή τους, παρέχοντάς τους μια δουλειά και μια ευκαιρία να μάθουν δεξιότητες όπως η προσωπική χρηματοδότηση και οι τεχνικές πωλήσεων.</a:t>
            </a:r>
            <a:endParaRPr altLang="en-US" lang="zh-CN"/>
          </a:p>
          <a:p>
            <a:endParaRPr b="1" dirty="0" sz="1200" lang="en-GB"/>
          </a:p>
          <a:p>
            <a:r>
              <a:rPr b="1" dirty="0" sz="1200" lang="el"/>
              <a:t>ΠΩΣ ΧΡΗΜΑΤΟΔΟΤΕΙΤΑΙ Ο ΟΡΓΑΝΙΣΜΟΣ;</a:t>
            </a:r>
            <a:endParaRPr dirty="0" sz="1200" lang="en-IE"/>
          </a:p>
          <a:p>
            <a:r>
              <a:rPr dirty="0" lang="el"/>
              <a:t>Η πρωτοβουλία αυτή χρηματοδοτείται από </a:t>
            </a:r>
            <a:r>
              <a:rPr dirty="0" lang="el"/>
              <a:t>τη ΜΚΟ </a:t>
            </a:r>
            <a:r>
              <a:rPr dirty="0" lang="el" err="1"/>
              <a:t>Διογένης</a:t>
            </a:r>
            <a:r>
              <a:rPr dirty="0" lang="en-US" err="1"/>
              <a:t>.</a:t>
            </a:r>
            <a:r>
              <a:rPr dirty="0" lang="el" err="1"/>
              <a:t> </a:t>
            </a:r>
            <a:r>
              <a:rPr dirty="0" lang="el"/>
              <a:t>Είναι επίσης μέρος της αυτοχρηματοδότησης, καθώς το κόστος του περιοδικού καλύπτει το κόστος εκτύπωσης, οργάνωσης και φόρων.</a:t>
            </a:r>
            <a:endParaRPr altLang="en-US" lang="zh-CN"/>
          </a:p>
          <a:p>
            <a:endParaRPr dirty="0" lang="en-IE"/>
          </a:p>
          <a:p>
            <a:r>
              <a:rPr b="1" dirty="0" sz="1200" lang="el"/>
              <a:t>ΠΩΣ ΛΕΙΤΟΥΡΓΕΙ Η ΔΙΑΔΙΚΑΣΙΑ ΠΑΡΑΠΟΜΠΗΣ;</a:t>
            </a:r>
            <a:endParaRPr dirty="0" sz="1200" lang="en-IE"/>
          </a:p>
          <a:p>
            <a:r>
              <a:rPr dirty="0" lang="el"/>
              <a:t>Δεν χρειάζεται παραπομπή!</a:t>
            </a:r>
          </a:p>
          <a:p>
            <a:endParaRPr dirty="0" lang="en-IE"/>
          </a:p>
          <a:p>
            <a:r>
              <a:rPr b="1" dirty="0" sz="1200" lang="el"/>
              <a:t>ΕΥΚΑΙΡΙΕΣ ΓΙΑ ΑΝΑΠΑΡΑΓΩΓΗ</a:t>
            </a:r>
            <a:endParaRPr dirty="0" sz="1200" lang="en-IE"/>
          </a:p>
          <a:p>
            <a:r>
              <a:rPr dirty="0" lang="el"/>
              <a:t>Τα περιοδικά του δρόμου παρέχουν παρόμοιες ευκαιρίες για άστεγους πληθυσμούς σε όλο τον κόσμο και το σύστημα ήταν επιτυχημένο εδώ και πολλές δεκαετίες. Οι άστεγοι μπορούν να επιλέξουν τα θέματα που θα παρουσιαστούν στο περιοδικό. Εθελοντικές οργανώσεις και οργανώσεις υποστήριξης βοηθούν την εκτύπωση του περιοδικού και οι άστεγοι διανέμουν στους δρόμους, όπως και το περιοδικό </a:t>
            </a:r>
            <a:r>
              <a:rPr dirty="0" lang="el" err="1"/>
              <a:t>Shedia </a:t>
            </a:r>
            <a:r>
              <a:rPr dirty="0" lang="el"/>
              <a:t>.</a:t>
            </a:r>
          </a:p>
          <a:p>
            <a:endParaRPr b="1" dirty="0" sz="1200" lang="en-GB"/>
          </a:p>
          <a:p>
            <a:r>
              <a:rPr b="1" dirty="0" sz="1200" lang="el"/>
              <a:t>ΜΥΘΟΙ &amp; ΨΕΥΤΙΚΕΣ ΠΙΣΤΟΠΟΙΗΣΕΙΣ</a:t>
            </a:r>
            <a:endParaRPr dirty="0" sz="1200" lang="en-IE"/>
          </a:p>
          <a:p>
            <a:r>
              <a:rPr dirty="0" lang="el"/>
              <a:t>Μύθος: το να δίνεις χρήματα στους άστεγους δεν βοηθά πραγματικά.</a:t>
            </a:r>
          </a:p>
          <a:p>
            <a:r>
              <a:rPr dirty="0" lang="el"/>
              <a:t> </a:t>
            </a:r>
          </a:p>
          <a:p>
            <a:r>
              <a:rPr dirty="0" lang="el"/>
              <a:t>Αλήθεια: ένα σταθερό εισόδημα επιτρέπει στους άστεγους να σχεδιάζουν για το μέλλον και σταδιακά να σπάσουν τους κύκλους της απομόνωσης, του αποκλεισμού και της φτώχειας.</a:t>
            </a:r>
          </a:p>
          <a:p>
            <a:r>
              <a:rPr b="1" dirty="0" i="1" lang="el"/>
              <a:t> </a:t>
            </a:r>
            <a:endParaRPr dirty="0" lang="en-IE"/>
          </a:p>
        </p:txBody>
      </p:sp>
      <p:sp>
        <p:nvSpPr>
          <p:cNvPr id="1048878" name="Slide Number Placeholder 23"/>
          <p:cNvSpPr>
            <a:spLocks noGrp="1"/>
          </p:cNvSpPr>
          <p:nvPr>
            <p:ph type="sldNum" sz="quarter" idx="4"/>
          </p:nvPr>
        </p:nvSpPr>
        <p:spPr/>
        <p:txBody>
          <a:bodyPr/>
          <a:p>
            <a:fld id="{CB2079F2-58AF-ED44-82D7-E04B2F6FD686}" type="slidenum">
              <a:rPr lang="en-US" smtClean="0"/>
              <a:t>12</a:t>
            </a:fld>
            <a:endParaRPr dirty="0" lang="en-US"/>
          </a:p>
        </p:txBody>
      </p:sp>
      <p:pic>
        <p:nvPicPr>
          <p:cNvPr id="2097210" name="Εικόνα 1"/>
          <p:cNvPicPr>
            <a:picLocks/>
          </p:cNvPicPr>
          <p:nvPr/>
        </p:nvPicPr>
        <p:blipFill rotWithShape="1">
          <a:blip xmlns:r="http://schemas.openxmlformats.org/officeDocument/2006/relationships" r:embed="rId2" cstate="screen"/>
          <a:srcRect/>
          <a:stretch>
            <a:fillRect/>
          </a:stretch>
        </p:blipFill>
        <p:spPr bwMode="auto">
          <a:xfrm>
            <a:off x="440871" y="26580"/>
            <a:ext cx="1842540" cy="971355"/>
          </a:xfrm>
          <a:prstGeom prst="rect"/>
          <a:noFill/>
          <a:ln>
            <a:noFill/>
          </a:ln>
        </p:spPr>
      </p:pic>
      <p:pic>
        <p:nvPicPr>
          <p:cNvPr id="2097211" name="Picture Placeholder 4"/>
          <p:cNvPicPr>
            <a:picLocks noChangeAspect="1" noGrp="1"/>
          </p:cNvPicPr>
          <p:nvPr>
            <p:ph type="pic" sz="quarter" idx="34"/>
          </p:nvPr>
        </p:nvPicPr>
        <p:blipFill rotWithShape="1">
          <a:blip xmlns:r="http://schemas.openxmlformats.org/officeDocument/2006/relationships" r:embed="rId3" cstate="screen"/>
          <a:srcRect t="-889"/>
          <a:stretch>
            <a:fillRect/>
          </a:stretch>
        </p:blipFill>
        <p:spPr>
          <a:xfrm>
            <a:off x="5055055" y="422790"/>
            <a:ext cx="2504619" cy="1653390"/>
          </a:xfrm>
        </p:spPr>
      </p:pic>
      <p:grpSp>
        <p:nvGrpSpPr>
          <p:cNvPr id="126" name="Group 17"/>
          <p:cNvGrpSpPr/>
          <p:nvPr/>
        </p:nvGrpSpPr>
        <p:grpSpPr>
          <a:xfrm>
            <a:off x="6509540" y="1762404"/>
            <a:ext cx="1490980" cy="832733"/>
            <a:chOff x="3932429" y="3269513"/>
            <a:chExt cx="1490980" cy="832733"/>
          </a:xfrm>
        </p:grpSpPr>
        <p:sp>
          <p:nvSpPr>
            <p:cNvPr id="1048879" name="Freeform 18"/>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880" name="Rectangle 19"/>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8881" name="Rectangle 11"/>
          <p:cNvSpPr/>
          <p:nvPr/>
        </p:nvSpPr>
        <p:spPr>
          <a:xfrm>
            <a:off x="1244599" y="9106612"/>
            <a:ext cx="5862880" cy="1120140"/>
          </a:xfrm>
          <a:prstGeom prst="rect"/>
        </p:spPr>
        <p:txBody>
          <a:bodyPr wrap="square">
            <a:spAutoFit/>
          </a:bodyPr>
          <a:p>
            <a:pPr algn="r">
              <a:lnSpc>
                <a:spcPts val="2720"/>
              </a:lnSpc>
            </a:pPr>
            <a:r>
              <a:rPr b="1" dirty="0" sz="1700" lang="el">
                <a:latin typeface="Calibri" panose="020F0502020204030204" pitchFamily="34" charset="0"/>
                <a:cs typeface="Calibri" panose="020F0502020204030204" pitchFamily="34" charset="0"/>
              </a:rPr>
              <a:t>ΣΠΑΖΟΝΤΑΣ ΤΟΝ ΚΥΚΛΟ ΤΟΥ ΑΠΟΚΛΕΙΣΜΟΥ ΚΑΙ ΤΗΣ ΦΤΩΧΕΙΑΣ ΒΟΗΘΩΝΤΑΣ ΤΟΥΣ ΑΣΤΕΓΟΥΣ ΝΑ ΕΞΑΣΦΑΛΙΣΟΥΝ ΕΝΑ ΑΞΙΟΠΡΕΟ, ΣΤΑΘ</a:t>
            </a:r>
            <a:r>
              <a:rPr altLang="en-US" b="1" dirty="0" sz="1700" lang="el-GR">
                <a:latin typeface="Calibri" panose="020F0502020204030204" pitchFamily="34" charset="0"/>
                <a:cs typeface="Calibri" panose="020F0502020204030204" pitchFamily="34" charset="0"/>
              </a:rPr>
              <a:t>Ε</a:t>
            </a:r>
            <a:r>
              <a:rPr b="1" dirty="0" sz="1700" lang="el">
                <a:latin typeface="Calibri" panose="020F0502020204030204" pitchFamily="34" charset="0"/>
                <a:cs typeface="Calibri" panose="020F0502020204030204" pitchFamily="34" charset="0"/>
              </a:rPr>
              <a:t>ΡΟ ΕΙΣΟΔΗΜΑ.</a:t>
            </a:r>
            <a:endParaRPr altLang="en-US" sz="1700" lang="zh-C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27" name=""/>
        <p:cNvGrpSpPr/>
        <p:nvPr/>
      </p:nvGrpSpPr>
      <p:grpSpPr>
        <a:xfrm>
          <a:off x="0" y="0"/>
          <a:ext cx="0" cy="0"/>
          <a:chOff x="0" y="0"/>
          <a:chExt cx="0" cy="0"/>
        </a:xfrm>
      </p:grpSpPr>
      <p:sp>
        <p:nvSpPr>
          <p:cNvPr id="1048882" name="Text Placeholder 24"/>
          <p:cNvSpPr>
            <a:spLocks noGrp="1"/>
          </p:cNvSpPr>
          <p:nvPr>
            <p:ph type="body" sz="quarter" idx="11"/>
          </p:nvPr>
        </p:nvSpPr>
        <p:spPr>
          <a:xfrm>
            <a:off x="440871" y="1143000"/>
            <a:ext cx="3963489" cy="881021"/>
          </a:xfrm>
        </p:spPr>
        <p:txBody>
          <a:bodyPr/>
          <a:p>
            <a:r>
              <a:rPr dirty="0" lang="el"/>
              <a:t>GIVMED - υπηρεσία δωρεάς φαρμάκων</a:t>
            </a:r>
          </a:p>
        </p:txBody>
      </p:sp>
      <p:sp>
        <p:nvSpPr>
          <p:cNvPr id="1048883" name="Text Placeholder 25"/>
          <p:cNvSpPr>
            <a:spLocks noGrp="1"/>
          </p:cNvSpPr>
          <p:nvPr>
            <p:ph type="body" sz="quarter" idx="32"/>
          </p:nvPr>
        </p:nvSpPr>
        <p:spPr/>
        <p:txBody>
          <a:bodyPr/>
          <a:p>
            <a:r>
              <a:rPr b="1" dirty="0" sz="1200" lang="el"/>
              <a:t>ΣΧΕΤΙΚΑ ΜΕ</a:t>
            </a:r>
            <a:endParaRPr dirty="0" sz="1200" lang="en-IE"/>
          </a:p>
          <a:p>
            <a:r>
              <a:rPr dirty="0" lang="el"/>
              <a:t>Η GIVMED εδρεύει στην Αθήνα, Ελλάδα. Το GIVMED είναι ένας μη κερδοσκοπικός οργανισμός που στοχεύει στη διευκόλυνση της πρόσβασης σε φάρμακα για όλους. Οι άνθρωποι μπορούν εύκολα και γρήγορα να δωρίσουν τα φάρμακα που δεν χρειάζονται πλέον σε κοινωνικά φαρμακεία, γηροκομεία και άλλες κοινωφελείς οντότητες. Αυτά τα φάρμακα παρέχονται σε άτομα που τα χρειάζονται αλλά δεν έχουν πρόσβαση σε αυτά με άλλο τρόπο – ομάδες όπως οι φτωχοί, οι ηλικιωμένοι, οι πρόσφυγες και άλλοι με περιορισμένη ή καθόλου πρόσβαση σε φάρμακα.</a:t>
            </a:r>
          </a:p>
          <a:p>
            <a:endParaRPr dirty="0" lang="en-IE"/>
          </a:p>
          <a:p>
            <a:pPr fontAlgn="base"/>
            <a:r>
              <a:rPr dirty="0" lang="el"/>
              <a:t>Για περισσότερες πληροφορίες μεταβείτε στη </a:t>
            </a:r>
            <a:r>
              <a:rPr dirty="0" lang="el" u="sng">
                <a:solidFill>
                  <a:srgbClr val="FFC652"/>
                </a:solidFill>
                <a:hlinkClick r:id="rId1"/>
              </a:rPr>
              <a:t>διεύθυνση https://givmed.org/en/</a:t>
            </a:r>
            <a:r>
              <a:rPr dirty="0" lang="el">
                <a:solidFill>
                  <a:srgbClr val="FFC652"/>
                </a:solidFill>
              </a:rPr>
              <a:t> </a:t>
            </a:r>
          </a:p>
          <a:p>
            <a:r>
              <a:rPr dirty="0" lang="el"/>
              <a:t> </a:t>
            </a:r>
            <a:endParaRPr dirty="0" lang="en-IE"/>
          </a:p>
          <a:p>
            <a:pPr algn="l"/>
            <a:r>
              <a:rPr b="1" dirty="0" sz="1200" lang="el"/>
              <a:t>ΥΠΟΣΤΗΡΙΞΗ ΤΗΣ </a:t>
            </a:r>
            <a:r>
              <a:rPr b="1" dirty="0" sz="1200" lang="el"/>
              <a:t>ΜΑΘΗΣΗΣ ΕΝΗΛΙΚΩΝ</a:t>
            </a:r>
            <a:endParaRPr dirty="0" sz="1200" lang="en-IE"/>
          </a:p>
          <a:p>
            <a:r>
              <a:rPr dirty="0" lang="el"/>
              <a:t>Στόχος του έργου είναι η πληροφόρηση για το δικαίωμα στην υγεία, η βελτίωση της ιατρικής παιδείας και η συμμόρφωση με τη θεραπεία.</a:t>
            </a:r>
          </a:p>
          <a:p>
            <a:endParaRPr dirty="0" lang="en-IE"/>
          </a:p>
          <a:p>
            <a:r>
              <a:rPr altLang="en-US" dirty="0" lang="el-GR"/>
              <a:t>Ο</a:t>
            </a:r>
            <a:r>
              <a:rPr altLang="en-US" dirty="0" lang="en-US"/>
              <a:t> </a:t>
            </a:r>
            <a:r>
              <a:rPr altLang="en-US" dirty="0" lang="el-GR"/>
              <a:t>σ</a:t>
            </a:r>
            <a:r>
              <a:rPr altLang="en-US" dirty="0" lang="el-GR"/>
              <a:t>τ</a:t>
            </a:r>
            <a:r>
              <a:rPr altLang="en-US" dirty="0" lang="el-GR"/>
              <a:t>ό</a:t>
            </a:r>
            <a:r>
              <a:rPr altLang="en-US" dirty="0" lang="el-GR"/>
              <a:t>χ</a:t>
            </a:r>
            <a:r>
              <a:rPr altLang="en-US" dirty="0" lang="el-GR"/>
              <a:t>ο</a:t>
            </a:r>
            <a:r>
              <a:rPr altLang="en-US" dirty="0" lang="el-GR"/>
              <a:t>ς</a:t>
            </a:r>
            <a:r>
              <a:rPr dirty="0" lang="el"/>
              <a:t> του GIVMED ως φορέα υλοποίησης είναι η διαχείριση και η υλοποίηση μεθόδων ενημέρωσης και ενδυνάμωσης του έργου. Το τμήμα του Ινστιτούτου Κοινωνικής και Προληπτικής Ιατρικής, ως συνεργάτης, περιλαμβάνει την ανάπτυξη του ενημερωτικού και εκπαιδευτικού υλικού και τη συμμετοχή στην εκπαίδευση επαγγελματιών υγείας.</a:t>
            </a:r>
            <a:endParaRPr altLang="en-US" lang="zh-CN"/>
          </a:p>
          <a:p>
            <a:r>
              <a:rPr b="1" dirty="0" sz="1200" lang="el"/>
              <a:t> </a:t>
            </a:r>
            <a:endParaRPr b="1" dirty="0" sz="1200" lang="en-IE"/>
          </a:p>
          <a:p>
            <a:r>
              <a:rPr b="1" dirty="0" sz="1200" lang="el"/>
              <a:t>ΥΠΟΣΤΗΡΙΞΗ ΥΓΕΙΑΣ, ΕΥΕΞΙΑΣ &amp; ΔΙΑΤΡΟΦΗΣ</a:t>
            </a:r>
            <a:endParaRPr dirty="0" sz="1200" lang="en-IE"/>
          </a:p>
          <a:p>
            <a:r>
              <a:rPr dirty="0" lang="el"/>
              <a:t>Αυτό το έργο βοηθά τα ευάλωτα άτομα να έχουν πρόσβαση σε βασικά φάρμακα και ως εκ τούτου βελτιώνει σημαντικά την υγεία τους.</a:t>
            </a:r>
          </a:p>
          <a:p>
            <a:r>
              <a:rPr dirty="0" lang="el"/>
              <a:t>Στόχος του έργου είναι η ενδυνάμωση των κοινωνικά ευάλωτων ομάδων στις ακόλουθες βάσεις:</a:t>
            </a:r>
            <a:br>
              <a:rPr dirty="0" lang="en-IE"/>
            </a:br>
            <a:endParaRPr dirty="0" lang="en-IE"/>
          </a:p>
          <a:p>
            <a:pPr indent="-171450" lvl="0" marL="171450">
              <a:buFont typeface="Arial" panose="020B0604020202020204" pitchFamily="34" charset="0"/>
              <a:buChar char="•"/>
            </a:pPr>
            <a:r>
              <a:rPr dirty="0" lang="el"/>
              <a:t>Ενημέρωση τους για τα δικαιώματά τους σχετικά με την υγειονομική περίθαλψη.</a:t>
            </a:r>
          </a:p>
          <a:p>
            <a:pPr indent="-171450" lvl="0" marL="171450">
              <a:buFont typeface="Arial" panose="020B0604020202020204" pitchFamily="34" charset="0"/>
              <a:buChar char="•"/>
            </a:pPr>
            <a:r>
              <a:rPr dirty="0" lang="el"/>
              <a:t>Παροχή εκπαίδευσης όσον αφορά το χειρισμό φαρμάκων και τη συμμόρφωση με τα φάρμακα.</a:t>
            </a:r>
          </a:p>
          <a:p>
            <a:pPr indent="-171450" lvl="0" marL="171450">
              <a:buFont typeface="Arial" panose="020B0604020202020204" pitchFamily="34" charset="0"/>
              <a:buChar char="•"/>
            </a:pPr>
            <a:r>
              <a:rPr dirty="0" lang="el"/>
              <a:t>Διευκόλυνση της πρόσβασής τους στα φάρμακα που χρειάζονται μέσω συγκεκριμένης εφαρμογής για smartphone.</a:t>
            </a:r>
          </a:p>
          <a:p>
            <a:endParaRPr dirty="0" lang="en-IE"/>
          </a:p>
          <a:p>
            <a:endParaRPr dirty="0" lang="en-IE"/>
          </a:p>
          <a:p>
            <a:r>
              <a:rPr b="1" dirty="0" sz="1200" lang="el"/>
              <a:t>ΠΩΣ ΛΕΙΤΟΥΡΓΕΙ Η ΔΙΑΔΙΚΑΣΙΑ ΠΑΡΑΠΟΜΠΗΣ;</a:t>
            </a:r>
            <a:endParaRPr dirty="0" sz="1200" lang="en-IE"/>
          </a:p>
          <a:p>
            <a:r>
              <a:rPr dirty="0" lang="el"/>
              <a:t>Το πρόγραμμα </a:t>
            </a:r>
            <a:r>
              <a:rPr dirty="0" lang="el" err="1"/>
              <a:t>MED</a:t>
            </a:r>
            <a:r>
              <a:rPr dirty="0" lang="en-US" err="1"/>
              <a:t> </a:t>
            </a:r>
            <a:r>
              <a:rPr dirty="0" lang="el" err="1"/>
              <a:t>for</a:t>
            </a:r>
            <a:r>
              <a:rPr dirty="0" lang="en-US" err="1"/>
              <a:t> </a:t>
            </a:r>
            <a:r>
              <a:rPr dirty="0" lang="el" err="1"/>
              <a:t>NGOs </a:t>
            </a:r>
            <a:r>
              <a:rPr dirty="0" lang="el"/>
              <a:t>, απευθύνεται αποκλειστικά σε φιλανθρωπικούς φορείς. Μέσω του ομώνυμου ειδικού λογισμικού </a:t>
            </a:r>
            <a:r>
              <a:rPr dirty="0" lang="el" err="1"/>
              <a:t>MED</a:t>
            </a:r>
            <a:r>
              <a:rPr dirty="0" lang="en-US" err="1"/>
              <a:t> </a:t>
            </a:r>
            <a:r>
              <a:rPr dirty="0" lang="el" err="1"/>
              <a:t>for</a:t>
            </a:r>
            <a:r>
              <a:rPr dirty="0" lang="en-US" err="1"/>
              <a:t> </a:t>
            </a:r>
            <a:r>
              <a:rPr dirty="0" lang="el" err="1"/>
              <a:t>NGOs </a:t>
            </a:r>
            <a:r>
              <a:rPr dirty="0" lang="el"/>
              <a:t>που έχει αναπτυχθεί από την GIVMED, οι κοινωφελείς φορείς μπορούν να καταχωρούν τις φαρμακευτικές τους ανάγκες και το πλεόνασμα φαρμάκων που επιθυμούν να δωρίσουν.</a:t>
            </a:r>
            <a:endParaRPr altLang="en-US" lang="zh-CN"/>
          </a:p>
          <a:p>
            <a:endParaRPr dirty="0" lang="en-IE"/>
          </a:p>
          <a:p>
            <a:r>
              <a:rPr dirty="0" lang="el"/>
              <a:t>Κατά συνέπεια, οι πληροφορίες διαδίδονται αυτόματα σε όλους τους φιλανθρωπικούς φορείς του δικτύου μας και το GIVMED συντονίζει την όλη διαδικασία δωρεάς.</a:t>
            </a:r>
          </a:p>
          <a:p>
            <a:endParaRPr dirty="0" lang="en-IE"/>
          </a:p>
          <a:p>
            <a:r>
              <a:rPr b="1" dirty="0" sz="1200" lang="el"/>
              <a:t>ΕΥΚΑΙΡΙΕΣ ΓΙΑ ΑΝΑΠΑΡΑΓΩΓΗ</a:t>
            </a:r>
            <a:endParaRPr dirty="0" sz="1200" lang="en-IE"/>
          </a:p>
          <a:p>
            <a:r>
              <a:rPr dirty="0" lang="el"/>
              <a:t>Οι οργανισμοί θα μπορούσαν να συνεργαστούν με φαρμακεία και νοσοκομεία για να γνωρίζουν τις ανάγκες τους σε φάρμακα. Θα δημιουργηθούν χώροι όπου θα συγκεντρώνονται τα φάρμακα και ανάλογα με τις ανάγκες που θα υπάρχουν θα μοιράζονται ανάλογα.</a:t>
            </a:r>
          </a:p>
          <a:p>
            <a:endParaRPr b="1" dirty="0" sz="1200" lang="en-GB"/>
          </a:p>
        </p:txBody>
      </p:sp>
      <p:sp>
        <p:nvSpPr>
          <p:cNvPr id="1048884" name="Slide Number Placeholder 23"/>
          <p:cNvSpPr>
            <a:spLocks noGrp="1"/>
          </p:cNvSpPr>
          <p:nvPr>
            <p:ph type="sldNum" sz="quarter" idx="4"/>
          </p:nvPr>
        </p:nvSpPr>
        <p:spPr/>
        <p:txBody>
          <a:bodyPr/>
          <a:p>
            <a:fld id="{CB2079F2-58AF-ED44-82D7-E04B2F6FD686}" type="slidenum">
              <a:rPr lang="en-US" smtClean="0"/>
              <a:t>13</a:t>
            </a:fld>
            <a:endParaRPr dirty="0" lang="en-US"/>
          </a:p>
        </p:txBody>
      </p:sp>
      <p:pic>
        <p:nvPicPr>
          <p:cNvPr id="2097212" name="Εικόνα 1"/>
          <p:cNvPicPr>
            <a:picLocks/>
          </p:cNvPicPr>
          <p:nvPr/>
        </p:nvPicPr>
        <p:blipFill rotWithShape="1">
          <a:blip xmlns:r="http://schemas.openxmlformats.org/officeDocument/2006/relationships" r:embed="rId2" cstate="screen"/>
          <a:srcRect/>
          <a:stretch>
            <a:fillRect/>
          </a:stretch>
        </p:blipFill>
        <p:spPr bwMode="auto">
          <a:xfrm>
            <a:off x="311458" y="112119"/>
            <a:ext cx="1212541" cy="859975"/>
          </a:xfrm>
          <a:prstGeom prst="rect"/>
          <a:noFill/>
          <a:ln>
            <a:noFill/>
          </a:ln>
        </p:spPr>
      </p:pic>
      <p:pic>
        <p:nvPicPr>
          <p:cNvPr id="2097213" name="Picture Placeholder 3"/>
          <p:cNvPicPr>
            <a:picLocks noChangeAspect="1" noGrp="1"/>
          </p:cNvPicPr>
          <p:nvPr>
            <p:ph type="pic" sz="quarter" idx="34"/>
          </p:nvPr>
        </p:nvPicPr>
        <p:blipFill>
          <a:blip xmlns:r="http://schemas.openxmlformats.org/officeDocument/2006/relationships" r:embed="rId3" cstate="screen"/>
          <a:srcRect/>
          <a:stretch>
            <a:fillRect/>
          </a:stretch>
        </p:blipFill>
        <p:spPr/>
      </p:pic>
      <p:grpSp>
        <p:nvGrpSpPr>
          <p:cNvPr id="128" name="Group 11"/>
          <p:cNvGrpSpPr/>
          <p:nvPr/>
        </p:nvGrpSpPr>
        <p:grpSpPr>
          <a:xfrm>
            <a:off x="6509540" y="1762404"/>
            <a:ext cx="1490980" cy="832733"/>
            <a:chOff x="3932429" y="3269513"/>
            <a:chExt cx="1490980" cy="832733"/>
          </a:xfrm>
        </p:grpSpPr>
        <p:sp>
          <p:nvSpPr>
            <p:cNvPr id="1048885" name="Freeform 12"/>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886" name="Rectangle 13"/>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14" name="Εικόνα 1"/>
          <p:cNvPicPr>
            <a:picLocks/>
          </p:cNvPicPr>
          <p:nvPr/>
        </p:nvPicPr>
        <p:blipFill rotWithShape="1">
          <a:blip xmlns:r="http://schemas.openxmlformats.org/officeDocument/2006/relationships" r:embed="rId4" cstate="screen"/>
          <a:srcRect/>
          <a:stretch>
            <a:fillRect/>
          </a:stretch>
        </p:blipFill>
        <p:spPr bwMode="auto">
          <a:xfrm>
            <a:off x="1210074" y="428352"/>
            <a:ext cx="1520353" cy="454517"/>
          </a:xfrm>
          <a:prstGeom prst="rect"/>
          <a:noFill/>
          <a:ln>
            <a:noFill/>
          </a:ln>
        </p:spPr>
      </p:pic>
      <p:sp>
        <p:nvSpPr>
          <p:cNvPr id="1048887" name="Rectangle 14"/>
          <p:cNvSpPr/>
          <p:nvPr/>
        </p:nvSpPr>
        <p:spPr>
          <a:xfrm>
            <a:off x="4149663" y="8602633"/>
            <a:ext cx="2957816" cy="1463039"/>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ΔΙΕΥΚΟΛΥΝΣΗ ΠΡΟΣΒΑΣΗΣ ΣΤΗΝ ΙΑΤΡΙΚΗ ΓΙΑ ΟΛΟΥΣ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1" name=""/>
        <p:cNvGrpSpPr/>
        <p:nvPr/>
      </p:nvGrpSpPr>
      <p:grpSpPr>
        <a:xfrm>
          <a:off x="0" y="0"/>
          <a:ext cx="0" cy="0"/>
          <a:chOff x="0" y="0"/>
          <a:chExt cx="0" cy="0"/>
        </a:xfrm>
      </p:grpSpPr>
      <p:sp>
        <p:nvSpPr>
          <p:cNvPr id="1048893" name="Text Placeholder 24"/>
          <p:cNvSpPr>
            <a:spLocks noGrp="1"/>
          </p:cNvSpPr>
          <p:nvPr>
            <p:ph type="body" sz="quarter" idx="11"/>
          </p:nvPr>
        </p:nvSpPr>
        <p:spPr/>
        <p:txBody>
          <a:bodyPr/>
          <a:p>
            <a:r>
              <a:rPr dirty="0" lang="el"/>
              <a:t>Roscommon</a:t>
            </a:r>
            <a:r>
              <a:rPr dirty="0" lang="en-US"/>
              <a:t>:</a:t>
            </a:r>
            <a:r>
              <a:rPr dirty="0" lang="en-US"/>
              <a:t> </a:t>
            </a:r>
            <a:r>
              <a:rPr altLang="en-US" dirty="0" lang="el-GR"/>
              <a:t>Ο</a:t>
            </a:r>
            <a:r>
              <a:rPr altLang="en-US" dirty="0" lang="el-GR"/>
              <a:t>μ</a:t>
            </a:r>
            <a:r>
              <a:rPr altLang="en-US" dirty="0" lang="el-GR"/>
              <a:t>ά</a:t>
            </a:r>
            <a:r>
              <a:rPr altLang="en-US" dirty="0" lang="el-GR"/>
              <a:t>δ</a:t>
            </a:r>
            <a:r>
              <a:rPr altLang="en-US" dirty="0" lang="el-GR"/>
              <a:t>α</a:t>
            </a:r>
            <a:r>
              <a:rPr altLang="en-US" dirty="0" lang="en-US"/>
              <a:t> </a:t>
            </a:r>
            <a:r>
              <a:rPr altLang="en-US" dirty="0" lang="el-GR"/>
              <a:t>Α</a:t>
            </a:r>
            <a:r>
              <a:rPr altLang="en-US" dirty="0" lang="el-GR"/>
              <a:t>ν</a:t>
            </a:r>
            <a:r>
              <a:rPr altLang="en-US" dirty="0" lang="el-GR"/>
              <a:t>ά</a:t>
            </a:r>
            <a:r>
              <a:rPr altLang="en-US" dirty="0" lang="el-GR"/>
              <a:t>γ</a:t>
            </a:r>
            <a:r>
              <a:rPr altLang="en-US" dirty="0" lang="el-GR"/>
              <a:t>ν</a:t>
            </a:r>
            <a:r>
              <a:rPr altLang="en-US" dirty="0" lang="el-GR"/>
              <a:t>ω</a:t>
            </a:r>
            <a:r>
              <a:rPr altLang="en-US" dirty="0" lang="el-GR"/>
              <a:t>σ</a:t>
            </a:r>
            <a:r>
              <a:rPr altLang="en-US" dirty="0" lang="el-GR"/>
              <a:t>η</a:t>
            </a:r>
            <a:r>
              <a:rPr altLang="en-US" dirty="0" lang="el-GR"/>
              <a:t>ς</a:t>
            </a:r>
            <a:endParaRPr altLang="en-US" lang="zh-CN"/>
          </a:p>
        </p:txBody>
      </p:sp>
      <p:sp>
        <p:nvSpPr>
          <p:cNvPr id="1048894" name="Text Placeholder 25"/>
          <p:cNvSpPr>
            <a:spLocks noGrp="1"/>
          </p:cNvSpPr>
          <p:nvPr>
            <p:ph type="body" sz="quarter" idx="32"/>
          </p:nvPr>
        </p:nvSpPr>
        <p:spPr>
          <a:xfrm>
            <a:off x="440871" y="3195622"/>
            <a:ext cx="6666609" cy="3415385"/>
          </a:xfrm>
        </p:spPr>
        <p:txBody>
          <a:bodyPr/>
          <a:p>
            <a:r>
              <a:rPr b="1" dirty="0" sz="1200" lang="el"/>
              <a:t>ΣΧΕΤΙΚΑ ΜΕ</a:t>
            </a:r>
            <a:endParaRPr dirty="0" sz="1200" lang="en-IE"/>
          </a:p>
          <a:p>
            <a:r>
              <a:rPr dirty="0" lang="el"/>
              <a:t>Η Roscommon</a:t>
            </a:r>
            <a:r>
              <a:rPr dirty="0" lang="en-US"/>
              <a:t>:</a:t>
            </a:r>
            <a:r>
              <a:rPr dirty="0" lang="en-US"/>
              <a:t> </a:t>
            </a:r>
            <a:r>
              <a:rPr dirty="0" lang="en-US"/>
              <a:t> </a:t>
            </a:r>
            <a:r>
              <a:rPr altLang="en-US" dirty="0" lang="el-GR"/>
              <a:t>Ο</a:t>
            </a:r>
            <a:r>
              <a:rPr altLang="en-US" dirty="0" lang="el-GR"/>
              <a:t>μ</a:t>
            </a:r>
            <a:r>
              <a:rPr altLang="en-US" dirty="0" lang="el-GR"/>
              <a:t>ά</a:t>
            </a:r>
            <a:r>
              <a:rPr altLang="en-US" dirty="0" lang="el-GR"/>
              <a:t>δ</a:t>
            </a:r>
            <a:r>
              <a:rPr altLang="en-US" dirty="0" lang="el-GR"/>
              <a:t>α</a:t>
            </a:r>
            <a:r>
              <a:rPr altLang="en-US" dirty="0" lang="en-US"/>
              <a:t> </a:t>
            </a:r>
            <a:r>
              <a:rPr altLang="en-US" dirty="0" lang="el-GR"/>
              <a:t>Α</a:t>
            </a:r>
            <a:r>
              <a:rPr altLang="en-US" dirty="0" lang="el-GR"/>
              <a:t>ν</a:t>
            </a:r>
            <a:r>
              <a:rPr altLang="en-US" dirty="0" lang="el-GR"/>
              <a:t>ά</a:t>
            </a:r>
            <a:r>
              <a:rPr altLang="en-US" dirty="0" lang="el-GR"/>
              <a:t>γνωσης</a:t>
            </a:r>
            <a:r>
              <a:rPr dirty="0" lang="el"/>
              <a:t> εδρεύει στην Ιρλανδία.</a:t>
            </a:r>
            <a:r>
              <a:rPr b="1" dirty="0" lang="el"/>
              <a:t> </a:t>
            </a:r>
            <a:r>
              <a:rPr dirty="0" lang="el"/>
              <a:t>Μια ομάδα για ανθρώπους που τους αρέσει να διαβάζουν για την ιστορία, το έγκλημα και άλλα είδη. Το βιβλίο διαβάζεται στο σπίτι και συζητείται σε ομαδικό περιβάλλον.</a:t>
            </a:r>
            <a:endParaRPr dirty="0" lang="en-IE"/>
          </a:p>
          <a:p>
            <a:r>
              <a:rPr dirty="0" lang="el"/>
              <a:t> </a:t>
            </a:r>
            <a:endParaRPr dirty="0" lang="en-IE"/>
          </a:p>
          <a:p>
            <a:pPr algn="l"/>
            <a:r>
              <a:rPr b="1" dirty="0" sz="1200" lang="el"/>
              <a:t>ΥΠΟΣΤΗΡΙΞΗ ΤΗΣ ΚΟΙΝΩΝΙΚΗΣ ΕΝΤΑΞΗΣ ΚΑΙ ΣΥΝΔΕΣΗΣ</a:t>
            </a:r>
            <a:endParaRPr dirty="0" sz="1200" lang="en-IE"/>
          </a:p>
          <a:p>
            <a:r>
              <a:rPr dirty="0" lang="el"/>
              <a:t>Φέρνει </a:t>
            </a:r>
            <a:r>
              <a:rPr altLang="en-US" dirty="0" lang="el-GR"/>
              <a:t>σ</a:t>
            </a:r>
            <a:r>
              <a:rPr altLang="en-US" dirty="0" lang="el-GR"/>
              <a:t>ε</a:t>
            </a:r>
            <a:r>
              <a:rPr altLang="en-US" dirty="0" lang="en-US"/>
              <a:t> </a:t>
            </a:r>
            <a:r>
              <a:rPr altLang="en-US" dirty="0" lang="el-GR"/>
              <a:t>γ</a:t>
            </a:r>
            <a:r>
              <a:rPr altLang="en-US" dirty="0" lang="el-GR"/>
              <a:t>ν</a:t>
            </a:r>
            <a:r>
              <a:rPr altLang="en-US" dirty="0" lang="el-GR"/>
              <a:t>ω</a:t>
            </a:r>
            <a:r>
              <a:rPr altLang="en-US" dirty="0" lang="el-GR"/>
              <a:t>ρ</a:t>
            </a:r>
            <a:r>
              <a:rPr altLang="en-US" dirty="0" lang="el-GR"/>
              <a:t>ι</a:t>
            </a:r>
            <a:r>
              <a:rPr altLang="en-US" dirty="0" lang="el-GR"/>
              <a:t>μ</a:t>
            </a:r>
            <a:r>
              <a:rPr altLang="en-US" dirty="0" lang="el-GR"/>
              <a:t>ί</a:t>
            </a:r>
            <a:r>
              <a:rPr altLang="en-US" dirty="0" lang="el-GR"/>
              <a:t>α</a:t>
            </a:r>
            <a:r>
              <a:rPr altLang="en-US" dirty="0" lang="en-US"/>
              <a:t> </a:t>
            </a:r>
            <a:r>
              <a:rPr dirty="0" lang="el"/>
              <a:t>ανθρώπους με τα ίδια αναγνωστικά ενδιαφέροντα για να κοινωνικοποιηθούν και να συνδεθούν.</a:t>
            </a:r>
            <a:endParaRPr dirty="0" lang="en-IE"/>
          </a:p>
          <a:p>
            <a:r>
              <a:rPr b="1" dirty="0" sz="1200" lang="el"/>
              <a:t> </a:t>
            </a:r>
            <a:endParaRPr b="1" dirty="0" sz="1200" lang="en-IE"/>
          </a:p>
          <a:p>
            <a:r>
              <a:rPr b="1" dirty="0" sz="1200" lang="el"/>
              <a:t>ΥΠΟΣΤΗΡΙΞΗ ΥΓΕΙΑΣ, ΕΥΕΞΙΑΣ &amp; ΔΙΑΤΡΟΦΗΣ</a:t>
            </a:r>
            <a:endParaRPr dirty="0" sz="1200" lang="en-IE"/>
          </a:p>
          <a:p>
            <a:r>
              <a:rPr dirty="0" lang="el"/>
              <a:t>Το να διαβάζουμε και να μιλάμε για βιβλία τα οποία αγαπάμε είναι ένας καλός τρόπος για να αποκτήσουμε μια αίσθηση ευημερίας.</a:t>
            </a:r>
          </a:p>
          <a:p>
            <a:r>
              <a:rPr b="1" dirty="0" i="1" lang="el"/>
              <a:t> </a:t>
            </a:r>
            <a:endParaRPr dirty="0" lang="en-IE"/>
          </a:p>
          <a:p>
            <a:r>
              <a:rPr b="1" dirty="0" sz="1200" lang="el"/>
              <a:t>ΥΠΟΣΤΗΡΙΞΗ ΤΗΣ ΜΑΘΗΣΗΣ ΕΝΗΛΙΚΩΝ</a:t>
            </a:r>
            <a:endParaRPr dirty="0" sz="1200" lang="en-IE"/>
          </a:p>
          <a:p>
            <a:r>
              <a:rPr dirty="0" lang="el"/>
              <a:t>Πολλά πράγματα μπορούν να μάθουν διαβάζοντας ένα βιβλίο και συζητώντας τα βιβλία με ομοϊδεάτες.</a:t>
            </a:r>
            <a:endParaRPr dirty="0" lang="en-IE"/>
          </a:p>
          <a:p>
            <a:endParaRPr b="1" dirty="0" sz="1200" lang="en-GB"/>
          </a:p>
          <a:p>
            <a:r>
              <a:rPr b="1" dirty="0" sz="1200" lang="el"/>
              <a:t>ΠΩΣ ΧΡΗΜΑΤΟΔΟΤΕΙΤΑΙ Ο ΟΡΓΑΝΙΣΜΟΣ;</a:t>
            </a:r>
            <a:endParaRPr dirty="0" sz="1200" lang="en-IE"/>
          </a:p>
          <a:p>
            <a:r>
              <a:rPr dirty="0" lang="el"/>
              <a:t>Αυτή η ομάδα δεν χρηματοδοτείται.</a:t>
            </a:r>
          </a:p>
          <a:p>
            <a:endParaRPr dirty="0" lang="en-IE"/>
          </a:p>
          <a:p>
            <a:r>
              <a:rPr b="1" dirty="0" sz="1200" lang="el"/>
              <a:t>ΠΩΣ ΛΕΙΤΟΥΡΓΕΙ Η ΔΙΑΔΙΚΑΣΙΑ ΠΑΡΑΠΟΜΠΗΣ;</a:t>
            </a:r>
            <a:endParaRPr dirty="0" sz="1200" lang="en-IE"/>
          </a:p>
          <a:p>
            <a:r>
              <a:rPr dirty="0" lang="el"/>
              <a:t>Ο εργαζόμενος στον κοινωνικό σύνδεσμο </a:t>
            </a:r>
            <a:r>
              <a:rPr altLang="en-US" dirty="0" lang="el-GR"/>
              <a:t>π</a:t>
            </a:r>
            <a:r>
              <a:rPr altLang="en-US" dirty="0" lang="el-GR"/>
              <a:t>α</a:t>
            </a:r>
            <a:r>
              <a:rPr altLang="en-US" dirty="0" lang="el-GR"/>
              <a:t>ρ</a:t>
            </a:r>
            <a:r>
              <a:rPr altLang="en-US" dirty="0" lang="el-GR"/>
              <a:t>έ</a:t>
            </a:r>
            <a:r>
              <a:rPr altLang="en-US" dirty="0" lang="el-GR"/>
              <a:t>μ</a:t>
            </a:r>
            <a:r>
              <a:rPr altLang="en-US" dirty="0" lang="el-GR"/>
              <a:t>β</a:t>
            </a:r>
            <a:r>
              <a:rPr altLang="en-US" dirty="0" lang="el-GR"/>
              <a:t>α</a:t>
            </a:r>
            <a:r>
              <a:rPr altLang="en-US" dirty="0" lang="el-GR"/>
              <a:t>σ</a:t>
            </a:r>
            <a:r>
              <a:rPr altLang="en-US" dirty="0" lang="el-GR"/>
              <a:t>η</a:t>
            </a:r>
            <a:r>
              <a:rPr altLang="en-US" dirty="0" lang="el-GR"/>
              <a:t>ς</a:t>
            </a:r>
            <a:r>
              <a:rPr dirty="0" lang="el"/>
              <a:t> εισάγει άτομα με τα ίδια αναγνωστικά ενδιαφέροντα στην ομάδα.</a:t>
            </a:r>
            <a:endParaRPr dirty="0" lang="en-IE"/>
          </a:p>
          <a:p>
            <a:endParaRPr dirty="0" lang="en-IE"/>
          </a:p>
          <a:p>
            <a:r>
              <a:rPr b="1" dirty="0" sz="1200" lang="el"/>
              <a:t>ΕΥΚΑΙΡΙΕΣ ΓΙΑ ΑΝΑΠΑΡΑΓΩΓΗ</a:t>
            </a:r>
            <a:endParaRPr dirty="0" sz="1200" lang="en-IE"/>
          </a:p>
          <a:p>
            <a:r>
              <a:rPr dirty="0" lang="el"/>
              <a:t>Ο εργαζόμενος στον σύνδεσμο κοινωνικής </a:t>
            </a:r>
            <a:r>
              <a:rPr altLang="en-US" dirty="0" lang="el-GR"/>
              <a:t>π</a:t>
            </a:r>
            <a:r>
              <a:rPr altLang="en-US" dirty="0" lang="el-GR"/>
              <a:t>α</a:t>
            </a:r>
            <a:r>
              <a:rPr altLang="en-US" dirty="0" lang="el-GR"/>
              <a:t>ρ</a:t>
            </a:r>
            <a:r>
              <a:rPr altLang="en-US" dirty="0" lang="el-GR"/>
              <a:t>έ</a:t>
            </a:r>
            <a:r>
              <a:rPr altLang="en-US" dirty="0" lang="el-GR"/>
              <a:t>μ</a:t>
            </a:r>
            <a:r>
              <a:rPr altLang="en-US" dirty="0" lang="el-GR"/>
              <a:t>β</a:t>
            </a:r>
            <a:r>
              <a:rPr altLang="en-US" dirty="0" lang="el-GR"/>
              <a:t>α</a:t>
            </a:r>
            <a:r>
              <a:rPr altLang="en-US" dirty="0" lang="el-GR"/>
              <a:t>σ</a:t>
            </a:r>
            <a:r>
              <a:rPr altLang="en-US" dirty="0" lang="el-GR"/>
              <a:t>η</a:t>
            </a:r>
            <a:r>
              <a:rPr altLang="en-US" dirty="0" lang="el-GR"/>
              <a:t>ς</a:t>
            </a:r>
            <a:r>
              <a:rPr dirty="0" lang="el"/>
              <a:t> ξεκίνησε αυτήν την ομάδα συνδέοντας δύο άτομα με παρόμοια αναγνωστικά ενδιαφέροντα.</a:t>
            </a:r>
            <a:endParaRPr altLang="en-US" lang="zh-CN"/>
          </a:p>
          <a:p>
            <a:endParaRPr b="1" dirty="0" sz="1200" lang="en-GB"/>
          </a:p>
          <a:p>
            <a:r>
              <a:rPr b="1" dirty="0" sz="1200" lang="el"/>
              <a:t>ΜΥΘΟΙ &amp; ΨΕΥΤΙΚΕΣ ΠΙΣΤΟΠΟΙΗΣΕΙΣ</a:t>
            </a:r>
            <a:endParaRPr dirty="0" sz="1200" lang="en-IE"/>
          </a:p>
          <a:p>
            <a:r>
              <a:rPr b="1" dirty="0" lang="el"/>
              <a:t>Μύθος 1</a:t>
            </a:r>
            <a:r>
              <a:rPr dirty="0" lang="el"/>
              <a:t> </a:t>
            </a:r>
          </a:p>
          <a:p>
            <a:r>
              <a:rPr dirty="0" lang="el"/>
              <a:t>'Ειμαι πολυ μεγαλος.'</a:t>
            </a:r>
            <a:r>
              <a:rPr dirty="0" lang="el"/>
              <a:t>  </a:t>
            </a:r>
            <a:r>
              <a:rPr dirty="0" lang="el"/>
              <a:t>Δεν υπάρχει όριο ηλικίας στο διάβασμα.</a:t>
            </a:r>
            <a:endParaRPr dirty="0" lang="en-IE"/>
          </a:p>
          <a:p>
            <a:r>
              <a:rPr b="1" dirty="0" lang="el"/>
              <a:t> </a:t>
            </a:r>
            <a:endParaRPr dirty="0" lang="en-IE"/>
          </a:p>
          <a:p>
            <a:r>
              <a:rPr b="1" dirty="0" lang="el"/>
              <a:t>Μύθος 2</a:t>
            </a:r>
            <a:endParaRPr dirty="0" lang="en-IE"/>
          </a:p>
          <a:p>
            <a:r>
              <a:rPr dirty="0" lang="el"/>
              <a:t>«Δεν μπορώ να διαβάσω καλά» ή «Έχω μειωμένη όραση». Μπορείτε ακόμα να συμμετέχετε εάν τα ηχητικά βιβλία είναι μια επιλογή για εσάς.</a:t>
            </a:r>
            <a:endParaRPr dirty="0" lang="en-IE"/>
          </a:p>
        </p:txBody>
      </p:sp>
      <p:sp>
        <p:nvSpPr>
          <p:cNvPr id="1048895" name="Slide Number Placeholder 23"/>
          <p:cNvSpPr>
            <a:spLocks noGrp="1"/>
          </p:cNvSpPr>
          <p:nvPr>
            <p:ph type="sldNum" sz="quarter" idx="4"/>
          </p:nvPr>
        </p:nvSpPr>
        <p:spPr/>
        <p:txBody>
          <a:bodyPr/>
          <a:p>
            <a:fld id="{CB2079F2-58AF-ED44-82D7-E04B2F6FD686}" type="slidenum">
              <a:rPr lang="en-US" smtClean="0"/>
              <a:t>14</a:t>
            </a:fld>
            <a:endParaRPr dirty="0" lang="en-US"/>
          </a:p>
        </p:txBody>
      </p:sp>
      <p:pic>
        <p:nvPicPr>
          <p:cNvPr id="2097218" name="Picture Placeholder 9"/>
          <p:cNvPicPr>
            <a:picLocks noChangeAspect="1" noGrp="1"/>
          </p:cNvPicPr>
          <p:nvPr>
            <p:ph type="pic" sz="quarter" idx="34"/>
          </p:nvPr>
        </p:nvPicPr>
        <p:blipFill>
          <a:blip xmlns:r="http://schemas.openxmlformats.org/officeDocument/2006/relationships" r:embed="rId1" cstate="screen"/>
          <a:srcRect/>
          <a:stretch>
            <a:fillRect/>
          </a:stretch>
        </p:blipFill>
        <p:spPr/>
      </p:pic>
      <p:sp>
        <p:nvSpPr>
          <p:cNvPr id="1048896" name="Rectangle 6"/>
          <p:cNvSpPr/>
          <p:nvPr/>
        </p:nvSpPr>
        <p:spPr>
          <a:xfrm>
            <a:off x="1760589" y="8077912"/>
            <a:ext cx="5608880" cy="2148840"/>
          </a:xfrm>
          <a:prstGeom prst="rect"/>
        </p:spPr>
        <p:txBody>
          <a:bodyPr wrap="square">
            <a:spAutoFit/>
          </a:bodyPr>
          <a:p>
            <a:pPr algn="r">
              <a:lnSpc>
                <a:spcPts val="2720"/>
              </a:lnSpc>
            </a:pPr>
            <a:endParaRPr b="1" dirty="0" sz="2600" lang="en-US">
              <a:latin typeface="Calibri" panose="020F0502020204030204" pitchFamily="34" charset="0"/>
              <a:cs typeface="Calibri" panose="020F0502020204030204" pitchFamily="34" charset="0"/>
            </a:endParaRPr>
          </a:p>
          <a:p>
            <a:pPr algn="r">
              <a:lnSpc>
                <a:spcPts val="2720"/>
              </a:lnSpc>
            </a:pPr>
            <a:r>
              <a:rPr b="1" dirty="0" sz="2600" lang="el">
                <a:latin typeface="Calibri" panose="020F0502020204030204" pitchFamily="34" charset="0"/>
                <a:cs typeface="Calibri" panose="020F0502020204030204" pitchFamily="34" charset="0"/>
              </a:rPr>
              <a:t>ΠΟΛΛΑ ΠΡΑΓΜΑΤΑ ΜΠΟΡΟΥΝ ΝΑ ΜΑΘΟΥΝ ΔΙΑΒΑΖΟΝΤΑΣ ΕΝΑ ΒΙΒΛΙΟ ΚΑΙ ΣΥΖΗΤΗ</a:t>
            </a:r>
            <a:r>
              <a:rPr altLang="en-US" b="1" dirty="0" sz="2600" lang="el-GR">
                <a:latin typeface="Calibri" panose="020F0502020204030204" pitchFamily="34" charset="0"/>
                <a:cs typeface="Calibri" panose="020F0502020204030204" pitchFamily="34" charset="0"/>
              </a:rPr>
              <a:t>Τ</a:t>
            </a:r>
            <a:r>
              <a:rPr b="1" dirty="0" sz="2600" lang="el">
                <a:latin typeface="Calibri" panose="020F0502020204030204" pitchFamily="34" charset="0"/>
                <a:cs typeface="Calibri" panose="020F0502020204030204" pitchFamily="34" charset="0"/>
              </a:rPr>
              <a:t>ΟΝΤΑΣ ΤΟ ΜΕ ΔΙΑΦΟΡΟΥΣ ΑΝΘΡΩΠΟΥΣ.</a:t>
            </a:r>
            <a:endParaRPr altLang="en-US" lang="zh-CN"/>
          </a:p>
          <a:p>
            <a:pPr algn="r">
              <a:lnSpc>
                <a:spcPts val="2720"/>
              </a:lnSpc>
            </a:pPr>
            <a:endParaRPr b="1" dirty="0" sz="2600" lang="en-US">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32" name=""/>
        <p:cNvGrpSpPr/>
        <p:nvPr/>
      </p:nvGrpSpPr>
      <p:grpSpPr>
        <a:xfrm>
          <a:off x="0" y="0"/>
          <a:ext cx="0" cy="0"/>
          <a:chOff x="0" y="0"/>
          <a:chExt cx="0" cy="0"/>
        </a:xfrm>
      </p:grpSpPr>
      <p:sp>
        <p:nvSpPr>
          <p:cNvPr id="1048897" name="Slide Number Placeholder 1"/>
          <p:cNvSpPr>
            <a:spLocks noGrp="1"/>
          </p:cNvSpPr>
          <p:nvPr>
            <p:ph type="sldNum" sz="quarter" idx="4"/>
          </p:nvPr>
        </p:nvSpPr>
        <p:spPr>
          <a:xfrm>
            <a:off x="6118646" y="10316384"/>
            <a:ext cx="988834" cy="148164"/>
          </a:xfrm>
        </p:spPr>
        <p:txBody>
          <a:bodyPr/>
          <a:p>
            <a:fld id="{CB2079F2-58AF-ED44-82D7-E04B2F6FD686}" type="slidenum">
              <a:rPr lang="en-US" smtClean="0"/>
              <a:t>15</a:t>
            </a:fld>
            <a:endParaRPr dirty="0" lang="en-US"/>
          </a:p>
        </p:txBody>
      </p:sp>
      <p:sp>
        <p:nvSpPr>
          <p:cNvPr id="1048898" name="Text Placeholder 28"/>
          <p:cNvSpPr>
            <a:spLocks noGrp="1"/>
          </p:cNvSpPr>
          <p:nvPr>
            <p:ph type="body" sz="quarter" idx="45"/>
          </p:nvPr>
        </p:nvSpPr>
        <p:spPr/>
        <p:txBody>
          <a:bodyPr/>
          <a:p>
            <a:r>
              <a:rPr dirty="0" lang="el"/>
              <a:t>02</a:t>
            </a:r>
          </a:p>
        </p:txBody>
      </p:sp>
      <p:sp>
        <p:nvSpPr>
          <p:cNvPr id="1048899" name="Text Placeholder 71"/>
          <p:cNvSpPr>
            <a:spLocks noGrp="1"/>
          </p:cNvSpPr>
          <p:nvPr>
            <p:ph type="body" sz="quarter" idx="46"/>
          </p:nvPr>
        </p:nvSpPr>
        <p:spPr>
          <a:xfrm>
            <a:off x="2881529" y="2780417"/>
            <a:ext cx="4225951" cy="1296134"/>
          </a:xfrm>
        </p:spPr>
        <p:txBody>
          <a:bodyPr>
            <a:normAutofit/>
          </a:bodyPr>
          <a:p>
            <a:r>
              <a:rPr dirty="0" lang="el"/>
              <a:t>ΣΩΜΑΤΙΚΗ ΔΡΑΣΤΗΡΙΟΤΗΤΑ</a:t>
            </a:r>
          </a:p>
        </p:txBody>
      </p:sp>
      <p:sp>
        <p:nvSpPr>
          <p:cNvPr id="1048900" name="Text Placeholder 67"/>
          <p:cNvSpPr>
            <a:spLocks noGrp="1"/>
          </p:cNvSpPr>
          <p:nvPr>
            <p:ph type="body" sz="quarter" idx="11"/>
          </p:nvPr>
        </p:nvSpPr>
        <p:spPr/>
        <p:txBody>
          <a:bodyPr/>
          <a:p>
            <a:r>
              <a:rPr dirty="0" lang="el">
                <a:hlinkClick r:id="rId1" action="ppaction://hlinksldjump"/>
              </a:rPr>
              <a:t>10</a:t>
            </a:r>
            <a:endParaRPr dirty="0" lang="en-US"/>
          </a:p>
        </p:txBody>
      </p:sp>
      <p:sp>
        <p:nvSpPr>
          <p:cNvPr id="1048901" name="Text Placeholder 68"/>
          <p:cNvSpPr>
            <a:spLocks noGrp="1"/>
          </p:cNvSpPr>
          <p:nvPr>
            <p:ph type="body" sz="quarter" idx="12"/>
          </p:nvPr>
        </p:nvSpPr>
        <p:spPr/>
        <p:txBody>
          <a:bodyPr/>
          <a:p>
            <a:r>
              <a:rPr dirty="0" lang="el"/>
              <a:t>Ros Sports</a:t>
            </a:r>
            <a:r>
              <a:rPr dirty="0" lang="en-US"/>
              <a:t>:</a:t>
            </a:r>
            <a:r>
              <a:rPr dirty="0" lang="en-US"/>
              <a:t> </a:t>
            </a:r>
            <a:r>
              <a:rPr altLang="en-US" dirty="0" lang="el-GR"/>
              <a:t>Σ</a:t>
            </a:r>
            <a:r>
              <a:rPr altLang="en-US" dirty="0" lang="el-GR"/>
              <a:t>υ</a:t>
            </a:r>
            <a:r>
              <a:rPr altLang="en-US" dirty="0" lang="el-GR"/>
              <a:t>ν</a:t>
            </a:r>
            <a:r>
              <a:rPr altLang="en-US" dirty="0" lang="el-GR"/>
              <a:t>ε</a:t>
            </a:r>
            <a:r>
              <a:rPr altLang="en-US" dirty="0" lang="el-GR"/>
              <a:t>ρ</a:t>
            </a:r>
            <a:r>
              <a:rPr altLang="en-US" dirty="0" lang="el-GR"/>
              <a:t>γ</a:t>
            </a:r>
            <a:r>
              <a:rPr altLang="en-US" dirty="0" lang="el-GR"/>
              <a:t>α</a:t>
            </a:r>
            <a:r>
              <a:rPr altLang="en-US" dirty="0" lang="el-GR"/>
              <a:t>σ</a:t>
            </a:r>
            <a:r>
              <a:rPr altLang="en-US" dirty="0" lang="el-GR"/>
              <a:t>ί</a:t>
            </a:r>
            <a:r>
              <a:rPr altLang="en-US" dirty="0" lang="el-GR"/>
              <a:t>α</a:t>
            </a:r>
            <a:endParaRPr dirty="0" lang="en-IE">
              <a:solidFill>
                <a:srgbClr val="000000"/>
              </a:solidFill>
            </a:endParaRPr>
          </a:p>
        </p:txBody>
      </p:sp>
      <p:sp>
        <p:nvSpPr>
          <p:cNvPr id="1048902" name="Text Placeholder 69"/>
          <p:cNvSpPr>
            <a:spLocks noGrp="1"/>
          </p:cNvSpPr>
          <p:nvPr>
            <p:ph type="body" sz="quarter" idx="13"/>
          </p:nvPr>
        </p:nvSpPr>
        <p:spPr/>
        <p:txBody>
          <a:bodyPr/>
          <a:p>
            <a:r>
              <a:rPr dirty="0" lang="el">
                <a:hlinkClick r:id="rId2" action="ppaction://hlinksldjump"/>
              </a:rPr>
              <a:t>11</a:t>
            </a:r>
            <a:endParaRPr dirty="0" lang="en-US"/>
          </a:p>
        </p:txBody>
      </p:sp>
      <p:sp>
        <p:nvSpPr>
          <p:cNvPr id="1048903" name="Text Placeholder 70"/>
          <p:cNvSpPr>
            <a:spLocks noGrp="1"/>
          </p:cNvSpPr>
          <p:nvPr>
            <p:ph type="body" sz="quarter" idx="14"/>
          </p:nvPr>
        </p:nvSpPr>
        <p:spPr/>
        <p:txBody>
          <a:bodyPr/>
          <a:p>
            <a:r>
              <a:rPr dirty="0" lang="el"/>
              <a:t>Βόλτες</a:t>
            </a:r>
            <a:endParaRPr dirty="0" lang="en-IE">
              <a:solidFill>
                <a:srgbClr val="000000"/>
              </a:solidFill>
            </a:endParaRPr>
          </a:p>
        </p:txBody>
      </p:sp>
      <p:sp>
        <p:nvSpPr>
          <p:cNvPr id="1048904" name="Text Placeholder 72"/>
          <p:cNvSpPr>
            <a:spLocks noGrp="1"/>
          </p:cNvSpPr>
          <p:nvPr>
            <p:ph type="body" sz="quarter" idx="47"/>
          </p:nvPr>
        </p:nvSpPr>
        <p:spPr/>
        <p:txBody>
          <a:bodyPr/>
          <a:p>
            <a:r>
              <a:rPr dirty="0" lang="el">
                <a:hlinkClick r:id="rId3" action="ppaction://hlinksldjump"/>
              </a:rPr>
              <a:t>12</a:t>
            </a:r>
            <a:endParaRPr dirty="0" lang="en-US"/>
          </a:p>
        </p:txBody>
      </p:sp>
      <p:sp>
        <p:nvSpPr>
          <p:cNvPr id="1048905" name="Text Placeholder 73"/>
          <p:cNvSpPr>
            <a:spLocks noGrp="1"/>
          </p:cNvSpPr>
          <p:nvPr>
            <p:ph type="body" sz="quarter" idx="48"/>
          </p:nvPr>
        </p:nvSpPr>
        <p:spPr/>
        <p:txBody>
          <a:bodyPr/>
          <a:p>
            <a:r>
              <a:rPr dirty="0" lang="el"/>
              <a:t>Parkrun</a:t>
            </a:r>
            <a:endParaRPr dirty="0" lang="en-IE">
              <a:solidFill>
                <a:srgbClr val="000000"/>
              </a:solidFill>
            </a:endParaRPr>
          </a:p>
        </p:txBody>
      </p:sp>
      <p:sp>
        <p:nvSpPr>
          <p:cNvPr id="1048906" name="Text Placeholder 74"/>
          <p:cNvSpPr>
            <a:spLocks noGrp="1"/>
          </p:cNvSpPr>
          <p:nvPr>
            <p:ph type="body" sz="quarter" idx="49"/>
          </p:nvPr>
        </p:nvSpPr>
        <p:spPr/>
        <p:txBody>
          <a:bodyPr/>
          <a:p>
            <a:r>
              <a:rPr dirty="0" lang="el">
                <a:hlinkClick r:id="rId4" action="ppaction://hlinksldjump"/>
              </a:rPr>
              <a:t>13</a:t>
            </a:r>
            <a:endParaRPr dirty="0" lang="en-US"/>
          </a:p>
        </p:txBody>
      </p:sp>
      <p:sp>
        <p:nvSpPr>
          <p:cNvPr id="1048907" name="Text Placeholder 75"/>
          <p:cNvSpPr>
            <a:spLocks noGrp="1"/>
          </p:cNvSpPr>
          <p:nvPr>
            <p:ph type="body" sz="quarter" idx="50"/>
          </p:nvPr>
        </p:nvSpPr>
        <p:spPr/>
        <p:txBody>
          <a:bodyPr/>
          <a:p>
            <a:r>
              <a:rPr dirty="0" lang="el"/>
              <a:t>Χειμερινή κολύμβηση </a:t>
            </a:r>
            <a:endParaRPr dirty="0" lang="en-IE">
              <a:solidFill>
                <a:srgbClr val="000000"/>
              </a:solidFill>
            </a:endParaRPr>
          </a:p>
        </p:txBody>
      </p:sp>
      <p:grpSp>
        <p:nvGrpSpPr>
          <p:cNvPr id="133" name="Graphic 4"/>
          <p:cNvGrpSpPr/>
          <p:nvPr/>
        </p:nvGrpSpPr>
        <p:grpSpPr>
          <a:xfrm>
            <a:off x="650847" y="8398742"/>
            <a:ext cx="4295463" cy="1296133"/>
            <a:chOff x="7482039" y="556844"/>
            <a:chExt cx="2526749" cy="762433"/>
          </a:xfrm>
        </p:grpSpPr>
        <p:sp>
          <p:nvSpPr>
            <p:cNvPr id="1048908" name="Freeform 53"/>
            <p:cNvSpPr/>
            <p:nvPr/>
          </p:nvSpPr>
          <p:spPr>
            <a:xfrm>
              <a:off x="7956863" y="841023"/>
              <a:ext cx="88437" cy="44199"/>
            </a:xfrm>
            <a:custGeom>
              <a:avLst/>
              <a:gdLst>
                <a:gd name="connsiteX0" fmla="*/ 73092 w 88437"/>
                <a:gd name="connsiteY0" fmla="*/ 1066 h 44199"/>
                <a:gd name="connsiteX1" fmla="*/ 0 w 88437"/>
                <a:gd name="connsiteY1" fmla="*/ 33010 h 44199"/>
                <a:gd name="connsiteX2" fmla="*/ 9745 w 88437"/>
                <a:gd name="connsiteY2" fmla="*/ 44199 h 44199"/>
                <a:gd name="connsiteX3" fmla="*/ 76160 w 88437"/>
                <a:gd name="connsiteY3" fmla="*/ 31566 h 44199"/>
                <a:gd name="connsiteX4" fmla="*/ 87710 w 88437"/>
                <a:gd name="connsiteY4" fmla="*/ 17128 h 44199"/>
                <a:gd name="connsiteX5" fmla="*/ 73092 w 88437"/>
                <a:gd name="connsiteY5" fmla="*/ 1066 h 4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37" h="44199">
                  <a:moveTo>
                    <a:pt x="73092" y="1066"/>
                  </a:moveTo>
                  <a:cubicBezTo>
                    <a:pt x="51796" y="10631"/>
                    <a:pt x="25266" y="22182"/>
                    <a:pt x="0" y="33010"/>
                  </a:cubicBezTo>
                  <a:cubicBezTo>
                    <a:pt x="722" y="35537"/>
                    <a:pt x="9024" y="41673"/>
                    <a:pt x="9745" y="44199"/>
                  </a:cubicBezTo>
                  <a:cubicBezTo>
                    <a:pt x="29958" y="40049"/>
                    <a:pt x="55947" y="36259"/>
                    <a:pt x="76160" y="31566"/>
                  </a:cubicBezTo>
                  <a:cubicBezTo>
                    <a:pt x="83018" y="29942"/>
                    <a:pt x="85905" y="23265"/>
                    <a:pt x="87710" y="17128"/>
                  </a:cubicBezTo>
                  <a:cubicBezTo>
                    <a:pt x="90959" y="6300"/>
                    <a:pt x="82837" y="-3265"/>
                    <a:pt x="73092" y="106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09" name="Freeform 54"/>
            <p:cNvSpPr/>
            <p:nvPr/>
          </p:nvSpPr>
          <p:spPr>
            <a:xfrm>
              <a:off x="8988263" y="774572"/>
              <a:ext cx="360465" cy="424762"/>
            </a:xfrm>
            <a:custGeom>
              <a:avLst/>
              <a:gdLst>
                <a:gd name="connsiteX0" fmla="*/ 311144 w 360465"/>
                <a:gd name="connsiteY0" fmla="*/ 2006 h 424762"/>
                <a:gd name="connsiteX1" fmla="*/ 201236 w 360465"/>
                <a:gd name="connsiteY1" fmla="*/ 36296 h 424762"/>
                <a:gd name="connsiteX2" fmla="*/ 160268 w 360465"/>
                <a:gd name="connsiteY2" fmla="*/ 39003 h 424762"/>
                <a:gd name="connsiteX3" fmla="*/ 46931 w 360465"/>
                <a:gd name="connsiteY3" fmla="*/ 15181 h 424762"/>
                <a:gd name="connsiteX4" fmla="*/ 11558 w 360465"/>
                <a:gd name="connsiteY4" fmla="*/ 27092 h 424762"/>
                <a:gd name="connsiteX5" fmla="*/ 26357 w 360465"/>
                <a:gd name="connsiteY5" fmla="*/ 52900 h 424762"/>
                <a:gd name="connsiteX6" fmla="*/ 128866 w 360465"/>
                <a:gd name="connsiteY6" fmla="*/ 91701 h 424762"/>
                <a:gd name="connsiteX7" fmla="*/ 236969 w 360465"/>
                <a:gd name="connsiteY7" fmla="*/ 84122 h 424762"/>
                <a:gd name="connsiteX8" fmla="*/ 250505 w 360465"/>
                <a:gd name="connsiteY8" fmla="*/ 84302 h 424762"/>
                <a:gd name="connsiteX9" fmla="*/ 243467 w 360465"/>
                <a:gd name="connsiteY9" fmla="*/ 92062 h 424762"/>
                <a:gd name="connsiteX10" fmla="*/ 210260 w 360465"/>
                <a:gd name="connsiteY10" fmla="*/ 150175 h 424762"/>
                <a:gd name="connsiteX11" fmla="*/ 191310 w 360465"/>
                <a:gd name="connsiteY11" fmla="*/ 175802 h 424762"/>
                <a:gd name="connsiteX12" fmla="*/ 64256 w 360465"/>
                <a:gd name="connsiteY12" fmla="*/ 245826 h 424762"/>
                <a:gd name="connsiteX13" fmla="*/ 31410 w 360465"/>
                <a:gd name="connsiteY13" fmla="*/ 307187 h 424762"/>
                <a:gd name="connsiteX14" fmla="*/ 1271 w 360465"/>
                <a:gd name="connsiteY14" fmla="*/ 390024 h 424762"/>
                <a:gd name="connsiteX15" fmla="*/ 22747 w 360465"/>
                <a:gd name="connsiteY15" fmla="*/ 424134 h 424762"/>
                <a:gd name="connsiteX16" fmla="*/ 51984 w 360465"/>
                <a:gd name="connsiteY16" fmla="*/ 404823 h 424762"/>
                <a:gd name="connsiteX17" fmla="*/ 96741 w 360465"/>
                <a:gd name="connsiteY17" fmla="*/ 316211 h 424762"/>
                <a:gd name="connsiteX18" fmla="*/ 150342 w 360465"/>
                <a:gd name="connsiteY18" fmla="*/ 271273 h 424762"/>
                <a:gd name="connsiteX19" fmla="*/ 242023 w 360465"/>
                <a:gd name="connsiteY19" fmla="*/ 252503 h 424762"/>
                <a:gd name="connsiteX20" fmla="*/ 294180 w 360465"/>
                <a:gd name="connsiteY20" fmla="*/ 215506 h 424762"/>
                <a:gd name="connsiteX21" fmla="*/ 358789 w 360465"/>
                <a:gd name="connsiteY21" fmla="*/ 54885 h 424762"/>
                <a:gd name="connsiteX22" fmla="*/ 311144 w 360465"/>
                <a:gd name="connsiteY22" fmla="*/ 2006 h 4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0465" h="424762">
                  <a:moveTo>
                    <a:pt x="311144" y="2006"/>
                  </a:moveTo>
                  <a:cubicBezTo>
                    <a:pt x="275049" y="13737"/>
                    <a:pt x="237150" y="23843"/>
                    <a:pt x="201236" y="36296"/>
                  </a:cubicBezTo>
                  <a:cubicBezTo>
                    <a:pt x="188603" y="40808"/>
                    <a:pt x="174526" y="41169"/>
                    <a:pt x="160268" y="39003"/>
                  </a:cubicBezTo>
                  <a:cubicBezTo>
                    <a:pt x="122008" y="33408"/>
                    <a:pt x="84289" y="25107"/>
                    <a:pt x="46931" y="15181"/>
                  </a:cubicBezTo>
                  <a:cubicBezTo>
                    <a:pt x="32312" y="11210"/>
                    <a:pt x="15889" y="16083"/>
                    <a:pt x="11558" y="27092"/>
                  </a:cubicBezTo>
                  <a:cubicBezTo>
                    <a:pt x="5963" y="41349"/>
                    <a:pt x="18235" y="45681"/>
                    <a:pt x="26357" y="52900"/>
                  </a:cubicBezTo>
                  <a:cubicBezTo>
                    <a:pt x="41697" y="66435"/>
                    <a:pt x="103780" y="94228"/>
                    <a:pt x="128866" y="91701"/>
                  </a:cubicBezTo>
                  <a:cubicBezTo>
                    <a:pt x="157020" y="88814"/>
                    <a:pt x="208094" y="90619"/>
                    <a:pt x="236969" y="84122"/>
                  </a:cubicBezTo>
                  <a:cubicBezTo>
                    <a:pt x="241301" y="84663"/>
                    <a:pt x="247978" y="78527"/>
                    <a:pt x="250505" y="84302"/>
                  </a:cubicBezTo>
                  <a:cubicBezTo>
                    <a:pt x="253032" y="90258"/>
                    <a:pt x="248159" y="88994"/>
                    <a:pt x="243467" y="92062"/>
                  </a:cubicBezTo>
                  <a:cubicBezTo>
                    <a:pt x="224517" y="104515"/>
                    <a:pt x="218381" y="131045"/>
                    <a:pt x="210260" y="150175"/>
                  </a:cubicBezTo>
                  <a:cubicBezTo>
                    <a:pt x="205748" y="160642"/>
                    <a:pt x="200694" y="168403"/>
                    <a:pt x="191310" y="175802"/>
                  </a:cubicBezTo>
                  <a:cubicBezTo>
                    <a:pt x="169292" y="193128"/>
                    <a:pt x="67866" y="230125"/>
                    <a:pt x="64256" y="245826"/>
                  </a:cubicBezTo>
                  <a:cubicBezTo>
                    <a:pt x="61910" y="250879"/>
                    <a:pt x="33576" y="302134"/>
                    <a:pt x="31410" y="307187"/>
                  </a:cubicBezTo>
                  <a:cubicBezTo>
                    <a:pt x="20582" y="334439"/>
                    <a:pt x="7588" y="361149"/>
                    <a:pt x="1271" y="390024"/>
                  </a:cubicBezTo>
                  <a:cubicBezTo>
                    <a:pt x="-3241" y="410418"/>
                    <a:pt x="4339" y="420344"/>
                    <a:pt x="22747" y="424134"/>
                  </a:cubicBezTo>
                  <a:cubicBezTo>
                    <a:pt x="39531" y="427563"/>
                    <a:pt x="47472" y="416374"/>
                    <a:pt x="51984" y="404823"/>
                  </a:cubicBezTo>
                  <a:cubicBezTo>
                    <a:pt x="64076" y="373782"/>
                    <a:pt x="83928" y="346891"/>
                    <a:pt x="96741" y="316211"/>
                  </a:cubicBezTo>
                  <a:cubicBezTo>
                    <a:pt x="106667" y="292388"/>
                    <a:pt x="121466" y="274341"/>
                    <a:pt x="150342" y="271273"/>
                  </a:cubicBezTo>
                  <a:cubicBezTo>
                    <a:pt x="181384" y="268024"/>
                    <a:pt x="211523" y="259181"/>
                    <a:pt x="242023" y="252503"/>
                  </a:cubicBezTo>
                  <a:cubicBezTo>
                    <a:pt x="265304" y="247450"/>
                    <a:pt x="282630" y="236080"/>
                    <a:pt x="294180" y="215506"/>
                  </a:cubicBezTo>
                  <a:cubicBezTo>
                    <a:pt x="322694" y="164793"/>
                    <a:pt x="344532" y="111012"/>
                    <a:pt x="358789" y="54885"/>
                  </a:cubicBezTo>
                  <a:cubicBezTo>
                    <a:pt x="367272" y="22760"/>
                    <a:pt x="342366" y="-8281"/>
                    <a:pt x="311144" y="200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0" name="Freeform 55"/>
            <p:cNvSpPr/>
            <p:nvPr/>
          </p:nvSpPr>
          <p:spPr>
            <a:xfrm>
              <a:off x="9538710" y="601352"/>
              <a:ext cx="164971" cy="164144"/>
            </a:xfrm>
            <a:custGeom>
              <a:avLst/>
              <a:gdLst>
                <a:gd name="connsiteX0" fmla="*/ 161709 w 164971"/>
                <a:gd name="connsiteY0" fmla="*/ 65137 h 164144"/>
                <a:gd name="connsiteX1" fmla="*/ 67682 w 164971"/>
                <a:gd name="connsiteY1" fmla="*/ 888 h 164144"/>
                <a:gd name="connsiteX2" fmla="*/ 2712 w 164971"/>
                <a:gd name="connsiteY2" fmla="*/ 62250 h 164144"/>
                <a:gd name="connsiteX3" fmla="*/ 33212 w 164971"/>
                <a:gd name="connsiteY3" fmla="*/ 145809 h 164144"/>
                <a:gd name="connsiteX4" fmla="*/ 161709 w 164971"/>
                <a:gd name="connsiteY4" fmla="*/ 65137 h 16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1" h="164144">
                  <a:moveTo>
                    <a:pt x="161709" y="65137"/>
                  </a:moveTo>
                  <a:cubicBezTo>
                    <a:pt x="161709" y="64776"/>
                    <a:pt x="152144" y="-8857"/>
                    <a:pt x="67682" y="888"/>
                  </a:cubicBezTo>
                  <a:cubicBezTo>
                    <a:pt x="37362" y="4317"/>
                    <a:pt x="11735" y="29223"/>
                    <a:pt x="2712" y="62250"/>
                  </a:cubicBezTo>
                  <a:cubicBezTo>
                    <a:pt x="-5410" y="91667"/>
                    <a:pt x="4697" y="124332"/>
                    <a:pt x="33212" y="145809"/>
                  </a:cubicBezTo>
                  <a:cubicBezTo>
                    <a:pt x="93851" y="196341"/>
                    <a:pt x="183185" y="133537"/>
                    <a:pt x="161709" y="6513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1" name="Freeform 56"/>
            <p:cNvSpPr/>
            <p:nvPr/>
          </p:nvSpPr>
          <p:spPr>
            <a:xfrm>
              <a:off x="9112971" y="1056134"/>
              <a:ext cx="73459" cy="157545"/>
            </a:xfrm>
            <a:custGeom>
              <a:avLst/>
              <a:gdLst>
                <a:gd name="connsiteX0" fmla="*/ 44764 w 73459"/>
                <a:gd name="connsiteY0" fmla="*/ 2885 h 157545"/>
                <a:gd name="connsiteX1" fmla="*/ 6143 w 73459"/>
                <a:gd name="connsiteY1" fmla="*/ 44394 h 157545"/>
                <a:gd name="connsiteX2" fmla="*/ 6 w 73459"/>
                <a:gd name="connsiteY2" fmla="*/ 132104 h 157545"/>
                <a:gd name="connsiteX3" fmla="*/ 11015 w 73459"/>
                <a:gd name="connsiteY3" fmla="*/ 153400 h 157545"/>
                <a:gd name="connsiteX4" fmla="*/ 56134 w 73459"/>
                <a:gd name="connsiteY4" fmla="*/ 138060 h 157545"/>
                <a:gd name="connsiteX5" fmla="*/ 73459 w 73459"/>
                <a:gd name="connsiteY5" fmla="*/ 2524 h 157545"/>
                <a:gd name="connsiteX6" fmla="*/ 44764 w 73459"/>
                <a:gd name="connsiteY6" fmla="*/ 2885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59" h="157545">
                  <a:moveTo>
                    <a:pt x="44764" y="2885"/>
                  </a:moveTo>
                  <a:cubicBezTo>
                    <a:pt x="14625" y="10104"/>
                    <a:pt x="11015" y="13713"/>
                    <a:pt x="6143" y="44394"/>
                  </a:cubicBezTo>
                  <a:cubicBezTo>
                    <a:pt x="1450" y="73450"/>
                    <a:pt x="548" y="102867"/>
                    <a:pt x="6" y="132104"/>
                  </a:cubicBezTo>
                  <a:cubicBezTo>
                    <a:pt x="-174" y="139684"/>
                    <a:pt x="3436" y="148708"/>
                    <a:pt x="11015" y="153400"/>
                  </a:cubicBezTo>
                  <a:cubicBezTo>
                    <a:pt x="26356" y="162965"/>
                    <a:pt x="51622" y="155205"/>
                    <a:pt x="56134" y="138060"/>
                  </a:cubicBezTo>
                  <a:cubicBezTo>
                    <a:pt x="61007" y="119471"/>
                    <a:pt x="69489" y="28693"/>
                    <a:pt x="73459" y="2524"/>
                  </a:cubicBezTo>
                  <a:cubicBezTo>
                    <a:pt x="62270" y="-2168"/>
                    <a:pt x="53607" y="719"/>
                    <a:pt x="44764" y="288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2" name="Freeform 57"/>
            <p:cNvSpPr/>
            <p:nvPr/>
          </p:nvSpPr>
          <p:spPr>
            <a:xfrm>
              <a:off x="9216730" y="592495"/>
              <a:ext cx="164251" cy="166154"/>
            </a:xfrm>
            <a:custGeom>
              <a:avLst/>
              <a:gdLst>
                <a:gd name="connsiteX0" fmla="*/ 84482 w 164251"/>
                <a:gd name="connsiteY0" fmla="*/ 165494 h 166154"/>
                <a:gd name="connsiteX1" fmla="*/ 164252 w 164251"/>
                <a:gd name="connsiteY1" fmla="*/ 81394 h 166154"/>
                <a:gd name="connsiteX2" fmla="*/ 82316 w 164251"/>
                <a:gd name="connsiteY2" fmla="*/ 0 h 166154"/>
                <a:gd name="connsiteX3" fmla="*/ 20 w 164251"/>
                <a:gd name="connsiteY3" fmla="*/ 83920 h 166154"/>
                <a:gd name="connsiteX4" fmla="*/ 84482 w 164251"/>
                <a:gd name="connsiteY4" fmla="*/ 165494 h 16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51" h="166154">
                  <a:moveTo>
                    <a:pt x="84482" y="165494"/>
                  </a:moveTo>
                  <a:cubicBezTo>
                    <a:pt x="140429" y="172172"/>
                    <a:pt x="164252" y="127054"/>
                    <a:pt x="164252" y="81394"/>
                  </a:cubicBezTo>
                  <a:cubicBezTo>
                    <a:pt x="161183" y="26530"/>
                    <a:pt x="141872" y="4331"/>
                    <a:pt x="82316" y="0"/>
                  </a:cubicBezTo>
                  <a:cubicBezTo>
                    <a:pt x="19331" y="3249"/>
                    <a:pt x="923" y="40968"/>
                    <a:pt x="20" y="83920"/>
                  </a:cubicBezTo>
                  <a:cubicBezTo>
                    <a:pt x="-882" y="136980"/>
                    <a:pt x="28355" y="168382"/>
                    <a:pt x="84482" y="16549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3" name="Freeform 58"/>
            <p:cNvSpPr/>
            <p:nvPr/>
          </p:nvSpPr>
          <p:spPr>
            <a:xfrm>
              <a:off x="9365773" y="776558"/>
              <a:ext cx="309620" cy="140312"/>
            </a:xfrm>
            <a:custGeom>
              <a:avLst/>
              <a:gdLst>
                <a:gd name="connsiteX0" fmla="*/ 299274 w 309620"/>
                <a:gd name="connsiteY0" fmla="*/ 20053 h 140312"/>
                <a:gd name="connsiteX1" fmla="*/ 278519 w 309620"/>
                <a:gd name="connsiteY1" fmla="*/ 20 h 140312"/>
                <a:gd name="connsiteX2" fmla="*/ 209037 w 309620"/>
                <a:gd name="connsiteY2" fmla="*/ 14458 h 140312"/>
                <a:gd name="connsiteX3" fmla="*/ 148036 w 309620"/>
                <a:gd name="connsiteY3" fmla="*/ 60659 h 140312"/>
                <a:gd name="connsiteX4" fmla="*/ 87578 w 309620"/>
                <a:gd name="connsiteY4" fmla="*/ 70044 h 140312"/>
                <a:gd name="connsiteX5" fmla="*/ 44444 w 309620"/>
                <a:gd name="connsiteY5" fmla="*/ 51997 h 140312"/>
                <a:gd name="connsiteX6" fmla="*/ 770 w 309620"/>
                <a:gd name="connsiteY6" fmla="*/ 64991 h 140312"/>
                <a:gd name="connsiteX7" fmla="*/ 22427 w 309620"/>
                <a:gd name="connsiteY7" fmla="*/ 100003 h 140312"/>
                <a:gd name="connsiteX8" fmla="*/ 24954 w 309620"/>
                <a:gd name="connsiteY8" fmla="*/ 101266 h 140312"/>
                <a:gd name="connsiteX9" fmla="*/ 80720 w 309620"/>
                <a:gd name="connsiteY9" fmla="*/ 131225 h 140312"/>
                <a:gd name="connsiteX10" fmla="*/ 122951 w 309620"/>
                <a:gd name="connsiteY10" fmla="*/ 138263 h 140312"/>
                <a:gd name="connsiteX11" fmla="*/ 194780 w 309620"/>
                <a:gd name="connsiteY11" fmla="*/ 105056 h 140312"/>
                <a:gd name="connsiteX12" fmla="*/ 227445 w 309620"/>
                <a:gd name="connsiteY12" fmla="*/ 103071 h 140312"/>
                <a:gd name="connsiteX13" fmla="*/ 293318 w 309620"/>
                <a:gd name="connsiteY13" fmla="*/ 118230 h 140312"/>
                <a:gd name="connsiteX14" fmla="*/ 309380 w 309620"/>
                <a:gd name="connsiteY14" fmla="*/ 104695 h 140312"/>
                <a:gd name="connsiteX15" fmla="*/ 309380 w 309620"/>
                <a:gd name="connsiteY15" fmla="*/ 85745 h 140312"/>
                <a:gd name="connsiteX16" fmla="*/ 299274 w 309620"/>
                <a:gd name="connsiteY16" fmla="*/ 20053 h 1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620" h="140312">
                  <a:moveTo>
                    <a:pt x="299274" y="20053"/>
                  </a:moveTo>
                  <a:cubicBezTo>
                    <a:pt x="296386" y="9946"/>
                    <a:pt x="291513" y="-521"/>
                    <a:pt x="278519" y="20"/>
                  </a:cubicBezTo>
                  <a:cubicBezTo>
                    <a:pt x="250365" y="1464"/>
                    <a:pt x="234303" y="-2867"/>
                    <a:pt x="209037" y="14458"/>
                  </a:cubicBezTo>
                  <a:cubicBezTo>
                    <a:pt x="191531" y="26550"/>
                    <a:pt x="163197" y="46221"/>
                    <a:pt x="148036" y="60659"/>
                  </a:cubicBezTo>
                  <a:cubicBezTo>
                    <a:pt x="129448" y="78346"/>
                    <a:pt x="109957" y="80511"/>
                    <a:pt x="87578" y="70044"/>
                  </a:cubicBezTo>
                  <a:cubicBezTo>
                    <a:pt x="73501" y="63547"/>
                    <a:pt x="59244" y="56869"/>
                    <a:pt x="44444" y="51997"/>
                  </a:cubicBezTo>
                  <a:cubicBezTo>
                    <a:pt x="26397" y="46041"/>
                    <a:pt x="5102" y="53260"/>
                    <a:pt x="770" y="64991"/>
                  </a:cubicBezTo>
                  <a:cubicBezTo>
                    <a:pt x="-2839" y="75278"/>
                    <a:pt x="6545" y="90437"/>
                    <a:pt x="22427" y="100003"/>
                  </a:cubicBezTo>
                  <a:cubicBezTo>
                    <a:pt x="23149" y="100544"/>
                    <a:pt x="24051" y="100724"/>
                    <a:pt x="24954" y="101266"/>
                  </a:cubicBezTo>
                  <a:cubicBezTo>
                    <a:pt x="44084" y="110470"/>
                    <a:pt x="62673" y="120035"/>
                    <a:pt x="80720" y="131225"/>
                  </a:cubicBezTo>
                  <a:cubicBezTo>
                    <a:pt x="93534" y="139165"/>
                    <a:pt x="107972" y="142955"/>
                    <a:pt x="122951" y="138263"/>
                  </a:cubicBezTo>
                  <a:cubicBezTo>
                    <a:pt x="148398" y="130503"/>
                    <a:pt x="174205" y="123284"/>
                    <a:pt x="194780" y="105056"/>
                  </a:cubicBezTo>
                  <a:cubicBezTo>
                    <a:pt x="205066" y="96032"/>
                    <a:pt x="216616" y="95310"/>
                    <a:pt x="227445" y="103071"/>
                  </a:cubicBezTo>
                  <a:cubicBezTo>
                    <a:pt x="247477" y="117509"/>
                    <a:pt x="271300" y="112816"/>
                    <a:pt x="293318" y="118230"/>
                  </a:cubicBezTo>
                  <a:cubicBezTo>
                    <a:pt x="304146" y="120757"/>
                    <a:pt x="308478" y="114080"/>
                    <a:pt x="309380" y="104695"/>
                  </a:cubicBezTo>
                  <a:cubicBezTo>
                    <a:pt x="309921" y="100183"/>
                    <a:pt x="309380" y="95491"/>
                    <a:pt x="309380" y="85745"/>
                  </a:cubicBezTo>
                  <a:cubicBezTo>
                    <a:pt x="307936" y="66795"/>
                    <a:pt x="305951" y="42973"/>
                    <a:pt x="299274" y="2005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4" name="Freeform 59"/>
            <p:cNvSpPr/>
            <p:nvPr/>
          </p:nvSpPr>
          <p:spPr>
            <a:xfrm>
              <a:off x="9572092" y="1031768"/>
              <a:ext cx="155946" cy="163403"/>
            </a:xfrm>
            <a:custGeom>
              <a:avLst/>
              <a:gdLst>
                <a:gd name="connsiteX0" fmla="*/ 59748 w 155946"/>
                <a:gd name="connsiteY0" fmla="*/ 3249 h 163403"/>
                <a:gd name="connsiteX1" fmla="*/ 57220 w 155946"/>
                <a:gd name="connsiteY1" fmla="*/ 0 h 163403"/>
                <a:gd name="connsiteX2" fmla="*/ 25637 w 155946"/>
                <a:gd name="connsiteY2" fmla="*/ 12994 h 163403"/>
                <a:gd name="connsiteX3" fmla="*/ 11020 w 155946"/>
                <a:gd name="connsiteY3" fmla="*/ 78867 h 163403"/>
                <a:gd name="connsiteX4" fmla="*/ 116597 w 155946"/>
                <a:gd name="connsiteY4" fmla="*/ 160983 h 163403"/>
                <a:gd name="connsiteX5" fmla="*/ 151247 w 155946"/>
                <a:gd name="connsiteY5" fmla="*/ 154124 h 163403"/>
                <a:gd name="connsiteX6" fmla="*/ 147097 w 155946"/>
                <a:gd name="connsiteY6" fmla="*/ 118030 h 163403"/>
                <a:gd name="connsiteX7" fmla="*/ 95842 w 155946"/>
                <a:gd name="connsiteY7" fmla="*/ 74355 h 163403"/>
                <a:gd name="connsiteX8" fmla="*/ 59748 w 155946"/>
                <a:gd name="connsiteY8" fmla="*/ 3249 h 16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6" h="163403">
                  <a:moveTo>
                    <a:pt x="59748" y="3249"/>
                  </a:moveTo>
                  <a:cubicBezTo>
                    <a:pt x="59927" y="2707"/>
                    <a:pt x="58665" y="1805"/>
                    <a:pt x="57220" y="0"/>
                  </a:cubicBezTo>
                  <a:cubicBezTo>
                    <a:pt x="45851" y="722"/>
                    <a:pt x="35925" y="7580"/>
                    <a:pt x="25637" y="12994"/>
                  </a:cubicBezTo>
                  <a:cubicBezTo>
                    <a:pt x="-2877" y="27973"/>
                    <a:pt x="-7389" y="52518"/>
                    <a:pt x="11020" y="78867"/>
                  </a:cubicBezTo>
                  <a:cubicBezTo>
                    <a:pt x="36105" y="114962"/>
                    <a:pt x="113890" y="160261"/>
                    <a:pt x="116597" y="160983"/>
                  </a:cubicBezTo>
                  <a:cubicBezTo>
                    <a:pt x="130312" y="164592"/>
                    <a:pt x="142765" y="165494"/>
                    <a:pt x="151247" y="154124"/>
                  </a:cubicBezTo>
                  <a:cubicBezTo>
                    <a:pt x="160271" y="142213"/>
                    <a:pt x="154857" y="127414"/>
                    <a:pt x="147097" y="118030"/>
                  </a:cubicBezTo>
                  <a:cubicBezTo>
                    <a:pt x="133019" y="100885"/>
                    <a:pt x="120567" y="92042"/>
                    <a:pt x="95842" y="74355"/>
                  </a:cubicBezTo>
                  <a:cubicBezTo>
                    <a:pt x="62093" y="42231"/>
                    <a:pt x="51265" y="37539"/>
                    <a:pt x="59748" y="324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5" name="Freeform 60"/>
            <p:cNvSpPr/>
            <p:nvPr/>
          </p:nvSpPr>
          <p:spPr>
            <a:xfrm>
              <a:off x="8060569" y="752113"/>
              <a:ext cx="360984" cy="452834"/>
            </a:xfrm>
            <a:custGeom>
              <a:avLst/>
              <a:gdLst>
                <a:gd name="connsiteX0" fmla="*/ 338274 w 360984"/>
                <a:gd name="connsiteY0" fmla="*/ 30059 h 452834"/>
                <a:gd name="connsiteX1" fmla="*/ 313008 w 360984"/>
                <a:gd name="connsiteY1" fmla="*/ 28435 h 452834"/>
                <a:gd name="connsiteX2" fmla="*/ 273485 w 360984"/>
                <a:gd name="connsiteY2" fmla="*/ 40888 h 452834"/>
                <a:gd name="connsiteX3" fmla="*/ 213748 w 360984"/>
                <a:gd name="connsiteY3" fmla="*/ 44858 h 452834"/>
                <a:gd name="connsiteX4" fmla="*/ 119540 w 360984"/>
                <a:gd name="connsiteY4" fmla="*/ 13997 h 452834"/>
                <a:gd name="connsiteX5" fmla="*/ 36883 w 360984"/>
                <a:gd name="connsiteY5" fmla="*/ 3169 h 452834"/>
                <a:gd name="connsiteX6" fmla="*/ 1510 w 360984"/>
                <a:gd name="connsiteY6" fmla="*/ 37639 h 452834"/>
                <a:gd name="connsiteX7" fmla="*/ 23167 w 360984"/>
                <a:gd name="connsiteY7" fmla="*/ 143938 h 452834"/>
                <a:gd name="connsiteX8" fmla="*/ 65037 w 360984"/>
                <a:gd name="connsiteY8" fmla="*/ 218474 h 452834"/>
                <a:gd name="connsiteX9" fmla="*/ 130008 w 360984"/>
                <a:gd name="connsiteY9" fmla="*/ 270270 h 452834"/>
                <a:gd name="connsiteX10" fmla="*/ 221327 w 360984"/>
                <a:gd name="connsiteY10" fmla="*/ 291024 h 452834"/>
                <a:gd name="connsiteX11" fmla="*/ 268431 w 360984"/>
                <a:gd name="connsiteY11" fmla="*/ 330548 h 452834"/>
                <a:gd name="connsiteX12" fmla="*/ 282688 w 360984"/>
                <a:gd name="connsiteY12" fmla="*/ 369169 h 452834"/>
                <a:gd name="connsiteX13" fmla="*/ 304706 w 360984"/>
                <a:gd name="connsiteY13" fmla="*/ 425658 h 452834"/>
                <a:gd name="connsiteX14" fmla="*/ 333402 w 360984"/>
                <a:gd name="connsiteY14" fmla="*/ 452368 h 452834"/>
                <a:gd name="connsiteX15" fmla="*/ 360473 w 360984"/>
                <a:gd name="connsiteY15" fmla="*/ 432516 h 452834"/>
                <a:gd name="connsiteX16" fmla="*/ 359931 w 360984"/>
                <a:gd name="connsiteY16" fmla="*/ 410498 h 452834"/>
                <a:gd name="connsiteX17" fmla="*/ 337733 w 360984"/>
                <a:gd name="connsiteY17" fmla="*/ 316832 h 452834"/>
                <a:gd name="connsiteX18" fmla="*/ 252549 w 360984"/>
                <a:gd name="connsiteY18" fmla="*/ 229663 h 452834"/>
                <a:gd name="connsiteX19" fmla="*/ 188481 w 360984"/>
                <a:gd name="connsiteY19" fmla="*/ 188154 h 452834"/>
                <a:gd name="connsiteX20" fmla="*/ 152567 w 360984"/>
                <a:gd name="connsiteY20" fmla="*/ 118311 h 452834"/>
                <a:gd name="connsiteX21" fmla="*/ 130188 w 360984"/>
                <a:gd name="connsiteY21" fmla="*/ 96835 h 452834"/>
                <a:gd name="connsiteX22" fmla="*/ 97161 w 360984"/>
                <a:gd name="connsiteY22" fmla="*/ 83480 h 452834"/>
                <a:gd name="connsiteX23" fmla="*/ 123330 w 360984"/>
                <a:gd name="connsiteY23" fmla="*/ 84562 h 452834"/>
                <a:gd name="connsiteX24" fmla="*/ 183789 w 360984"/>
                <a:gd name="connsiteY24" fmla="*/ 103332 h 452834"/>
                <a:gd name="connsiteX25" fmla="*/ 235404 w 360984"/>
                <a:gd name="connsiteY25" fmla="*/ 104595 h 452834"/>
                <a:gd name="connsiteX26" fmla="*/ 321129 w 360984"/>
                <a:gd name="connsiteY26" fmla="*/ 74636 h 452834"/>
                <a:gd name="connsiteX27" fmla="*/ 344591 w 360984"/>
                <a:gd name="connsiteY27" fmla="*/ 56048 h 452834"/>
                <a:gd name="connsiteX28" fmla="*/ 338274 w 360984"/>
                <a:gd name="connsiteY28" fmla="*/ 30059 h 45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984" h="452834">
                  <a:moveTo>
                    <a:pt x="338274" y="30059"/>
                  </a:moveTo>
                  <a:cubicBezTo>
                    <a:pt x="329431" y="26269"/>
                    <a:pt x="322032" y="26630"/>
                    <a:pt x="313008" y="28435"/>
                  </a:cubicBezTo>
                  <a:cubicBezTo>
                    <a:pt x="300375" y="30962"/>
                    <a:pt x="286298" y="39263"/>
                    <a:pt x="273485" y="40888"/>
                  </a:cubicBezTo>
                  <a:cubicBezTo>
                    <a:pt x="253632" y="43414"/>
                    <a:pt x="234321" y="51897"/>
                    <a:pt x="213748" y="44858"/>
                  </a:cubicBezTo>
                  <a:cubicBezTo>
                    <a:pt x="182345" y="34210"/>
                    <a:pt x="150582" y="25006"/>
                    <a:pt x="119540" y="13997"/>
                  </a:cubicBezTo>
                  <a:cubicBezTo>
                    <a:pt x="92650" y="4432"/>
                    <a:pt x="67022" y="-5133"/>
                    <a:pt x="36883" y="3169"/>
                  </a:cubicBezTo>
                  <a:cubicBezTo>
                    <a:pt x="15046" y="9124"/>
                    <a:pt x="4940" y="15261"/>
                    <a:pt x="1510" y="37639"/>
                  </a:cubicBezTo>
                  <a:cubicBezTo>
                    <a:pt x="-4265" y="75719"/>
                    <a:pt x="7286" y="110551"/>
                    <a:pt x="23167" y="143938"/>
                  </a:cubicBezTo>
                  <a:cubicBezTo>
                    <a:pt x="35439" y="169566"/>
                    <a:pt x="51321" y="193388"/>
                    <a:pt x="65037" y="218474"/>
                  </a:cubicBezTo>
                  <a:cubicBezTo>
                    <a:pt x="79656" y="244823"/>
                    <a:pt x="101854" y="260524"/>
                    <a:pt x="130008" y="270270"/>
                  </a:cubicBezTo>
                  <a:cubicBezTo>
                    <a:pt x="159786" y="280557"/>
                    <a:pt x="190647" y="285069"/>
                    <a:pt x="221327" y="291024"/>
                  </a:cubicBezTo>
                  <a:cubicBezTo>
                    <a:pt x="244609" y="295536"/>
                    <a:pt x="261754" y="304740"/>
                    <a:pt x="268431" y="330548"/>
                  </a:cubicBezTo>
                  <a:cubicBezTo>
                    <a:pt x="271680" y="343542"/>
                    <a:pt x="278357" y="356175"/>
                    <a:pt x="282688" y="369169"/>
                  </a:cubicBezTo>
                  <a:cubicBezTo>
                    <a:pt x="289186" y="388300"/>
                    <a:pt x="295682" y="407430"/>
                    <a:pt x="304706" y="425658"/>
                  </a:cubicBezTo>
                  <a:cubicBezTo>
                    <a:pt x="311564" y="439554"/>
                    <a:pt x="319325" y="449480"/>
                    <a:pt x="333402" y="452368"/>
                  </a:cubicBezTo>
                  <a:cubicBezTo>
                    <a:pt x="346757" y="455075"/>
                    <a:pt x="358668" y="445690"/>
                    <a:pt x="360473" y="432516"/>
                  </a:cubicBezTo>
                  <a:cubicBezTo>
                    <a:pt x="361375" y="425297"/>
                    <a:pt x="361014" y="417717"/>
                    <a:pt x="359931" y="410498"/>
                  </a:cubicBezTo>
                  <a:cubicBezTo>
                    <a:pt x="355059" y="378734"/>
                    <a:pt x="348381" y="347332"/>
                    <a:pt x="337733" y="316832"/>
                  </a:cubicBezTo>
                  <a:cubicBezTo>
                    <a:pt x="315354" y="252764"/>
                    <a:pt x="320949" y="250959"/>
                    <a:pt x="252549" y="229663"/>
                  </a:cubicBezTo>
                  <a:cubicBezTo>
                    <a:pt x="214108" y="215947"/>
                    <a:pt x="200573" y="211616"/>
                    <a:pt x="188481" y="188154"/>
                  </a:cubicBezTo>
                  <a:cubicBezTo>
                    <a:pt x="175487" y="162888"/>
                    <a:pt x="160508" y="145743"/>
                    <a:pt x="152567" y="118311"/>
                  </a:cubicBezTo>
                  <a:cubicBezTo>
                    <a:pt x="148958" y="106039"/>
                    <a:pt x="141919" y="100264"/>
                    <a:pt x="130188" y="96835"/>
                  </a:cubicBezTo>
                  <a:cubicBezTo>
                    <a:pt x="119901" y="93767"/>
                    <a:pt x="108170" y="93586"/>
                    <a:pt x="97161" y="83480"/>
                  </a:cubicBezTo>
                  <a:cubicBezTo>
                    <a:pt x="107629" y="79870"/>
                    <a:pt x="115389" y="82036"/>
                    <a:pt x="123330" y="84562"/>
                  </a:cubicBezTo>
                  <a:cubicBezTo>
                    <a:pt x="143544" y="91059"/>
                    <a:pt x="163576" y="97376"/>
                    <a:pt x="183789" y="103332"/>
                  </a:cubicBezTo>
                  <a:cubicBezTo>
                    <a:pt x="200934" y="108385"/>
                    <a:pt x="218079" y="109468"/>
                    <a:pt x="235404" y="104595"/>
                  </a:cubicBezTo>
                  <a:cubicBezTo>
                    <a:pt x="264641" y="96293"/>
                    <a:pt x="293337" y="86548"/>
                    <a:pt x="321129" y="74636"/>
                  </a:cubicBezTo>
                  <a:cubicBezTo>
                    <a:pt x="330695" y="70485"/>
                    <a:pt x="338635" y="64169"/>
                    <a:pt x="344591" y="56048"/>
                  </a:cubicBezTo>
                  <a:cubicBezTo>
                    <a:pt x="351088" y="46843"/>
                    <a:pt x="348561" y="34391"/>
                    <a:pt x="338274" y="3005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6" name="Freeform 61"/>
            <p:cNvSpPr/>
            <p:nvPr/>
          </p:nvSpPr>
          <p:spPr>
            <a:xfrm>
              <a:off x="9400840" y="896828"/>
              <a:ext cx="269964" cy="308931"/>
            </a:xfrm>
            <a:custGeom>
              <a:avLst/>
              <a:gdLst>
                <a:gd name="connsiteX0" fmla="*/ 250852 w 269964"/>
                <a:gd name="connsiteY0" fmla="*/ 10233 h 308931"/>
                <a:gd name="connsiteX1" fmla="*/ 191115 w 269964"/>
                <a:gd name="connsiteY1" fmla="*/ 848 h 308931"/>
                <a:gd name="connsiteX2" fmla="*/ 169277 w 269964"/>
                <a:gd name="connsiteY2" fmla="*/ 13662 h 308931"/>
                <a:gd name="connsiteX3" fmla="*/ 113330 w 269964"/>
                <a:gd name="connsiteY3" fmla="*/ 88739 h 308931"/>
                <a:gd name="connsiteX4" fmla="*/ 77777 w 269964"/>
                <a:gd name="connsiteY4" fmla="*/ 114546 h 308931"/>
                <a:gd name="connsiteX5" fmla="*/ 63159 w 269964"/>
                <a:gd name="connsiteY5" fmla="*/ 130428 h 308931"/>
                <a:gd name="connsiteX6" fmla="*/ 3603 w 269964"/>
                <a:gd name="connsiteY6" fmla="*/ 269393 h 308931"/>
                <a:gd name="connsiteX7" fmla="*/ 31396 w 269964"/>
                <a:gd name="connsiteY7" fmla="*/ 308917 h 308931"/>
                <a:gd name="connsiteX8" fmla="*/ 65866 w 269964"/>
                <a:gd name="connsiteY8" fmla="*/ 272822 h 308931"/>
                <a:gd name="connsiteX9" fmla="*/ 97268 w 269964"/>
                <a:gd name="connsiteY9" fmla="*/ 214890 h 308931"/>
                <a:gd name="connsiteX10" fmla="*/ 195627 w 269964"/>
                <a:gd name="connsiteY10" fmla="*/ 130248 h 308931"/>
                <a:gd name="connsiteX11" fmla="*/ 229917 w 269964"/>
                <a:gd name="connsiteY11" fmla="*/ 112922 h 308931"/>
                <a:gd name="connsiteX12" fmla="*/ 253017 w 269964"/>
                <a:gd name="connsiteY12" fmla="*/ 86393 h 308931"/>
                <a:gd name="connsiteX13" fmla="*/ 268538 w 269964"/>
                <a:gd name="connsiteY13" fmla="*/ 33694 h 308931"/>
                <a:gd name="connsiteX14" fmla="*/ 250852 w 269964"/>
                <a:gd name="connsiteY14" fmla="*/ 10233 h 30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964" h="308931">
                  <a:moveTo>
                    <a:pt x="250852" y="10233"/>
                  </a:moveTo>
                  <a:cubicBezTo>
                    <a:pt x="231000" y="6804"/>
                    <a:pt x="210967" y="4638"/>
                    <a:pt x="191115" y="848"/>
                  </a:cubicBezTo>
                  <a:cubicBezTo>
                    <a:pt x="179023" y="-1498"/>
                    <a:pt x="172346" y="487"/>
                    <a:pt x="169277" y="13662"/>
                  </a:cubicBezTo>
                  <a:cubicBezTo>
                    <a:pt x="161697" y="46688"/>
                    <a:pt x="142387" y="71052"/>
                    <a:pt x="113330" y="88739"/>
                  </a:cubicBezTo>
                  <a:cubicBezTo>
                    <a:pt x="100878" y="96319"/>
                    <a:pt x="90049" y="106606"/>
                    <a:pt x="77777" y="114546"/>
                  </a:cubicBezTo>
                  <a:cubicBezTo>
                    <a:pt x="71280" y="118697"/>
                    <a:pt x="66588" y="123751"/>
                    <a:pt x="63159" y="130428"/>
                  </a:cubicBezTo>
                  <a:cubicBezTo>
                    <a:pt x="38795" y="174825"/>
                    <a:pt x="21108" y="222109"/>
                    <a:pt x="3603" y="269393"/>
                  </a:cubicBezTo>
                  <a:cubicBezTo>
                    <a:pt x="-5782" y="295020"/>
                    <a:pt x="3061" y="309458"/>
                    <a:pt x="31396" y="308917"/>
                  </a:cubicBezTo>
                  <a:cubicBezTo>
                    <a:pt x="51789" y="309097"/>
                    <a:pt x="59550" y="289064"/>
                    <a:pt x="65866" y="272822"/>
                  </a:cubicBezTo>
                  <a:cubicBezTo>
                    <a:pt x="73987" y="252067"/>
                    <a:pt x="85357" y="233298"/>
                    <a:pt x="97268" y="214890"/>
                  </a:cubicBezTo>
                  <a:cubicBezTo>
                    <a:pt x="121813" y="177171"/>
                    <a:pt x="152313" y="146310"/>
                    <a:pt x="195627" y="130248"/>
                  </a:cubicBezTo>
                  <a:cubicBezTo>
                    <a:pt x="207538" y="125736"/>
                    <a:pt x="218907" y="119239"/>
                    <a:pt x="229917" y="112922"/>
                  </a:cubicBezTo>
                  <a:cubicBezTo>
                    <a:pt x="240564" y="106786"/>
                    <a:pt x="249047" y="97762"/>
                    <a:pt x="253017" y="86393"/>
                  </a:cubicBezTo>
                  <a:cubicBezTo>
                    <a:pt x="259153" y="69067"/>
                    <a:pt x="264387" y="51561"/>
                    <a:pt x="268538" y="33694"/>
                  </a:cubicBezTo>
                  <a:cubicBezTo>
                    <a:pt x="272328" y="16730"/>
                    <a:pt x="269259" y="13301"/>
                    <a:pt x="250852" y="1023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7" name="Freeform 62"/>
            <p:cNvSpPr/>
            <p:nvPr/>
          </p:nvSpPr>
          <p:spPr>
            <a:xfrm>
              <a:off x="7893878" y="795708"/>
              <a:ext cx="115503" cy="71949"/>
            </a:xfrm>
            <a:custGeom>
              <a:avLst/>
              <a:gdLst>
                <a:gd name="connsiteX0" fmla="*/ 25086 w 115503"/>
                <a:gd name="connsiteY0" fmla="*/ 71468 h 71949"/>
                <a:gd name="connsiteX1" fmla="*/ 115503 w 115503"/>
                <a:gd name="connsiteY1" fmla="*/ 40968 h 71949"/>
                <a:gd name="connsiteX2" fmla="*/ 0 w 115503"/>
                <a:gd name="connsiteY2" fmla="*/ 0 h 71949"/>
                <a:gd name="connsiteX3" fmla="*/ 9385 w 115503"/>
                <a:gd name="connsiteY3" fmla="*/ 59556 h 71949"/>
                <a:gd name="connsiteX4" fmla="*/ 25086 w 115503"/>
                <a:gd name="connsiteY4" fmla="*/ 71468 h 7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03" h="71949">
                  <a:moveTo>
                    <a:pt x="25086" y="71468"/>
                  </a:moveTo>
                  <a:cubicBezTo>
                    <a:pt x="57030" y="74897"/>
                    <a:pt x="77062" y="59556"/>
                    <a:pt x="115503" y="40968"/>
                  </a:cubicBezTo>
                  <a:cubicBezTo>
                    <a:pt x="76701" y="40607"/>
                    <a:pt x="30139" y="30320"/>
                    <a:pt x="0" y="0"/>
                  </a:cubicBezTo>
                  <a:cubicBezTo>
                    <a:pt x="1805" y="18589"/>
                    <a:pt x="8843" y="42050"/>
                    <a:pt x="9385" y="59556"/>
                  </a:cubicBezTo>
                  <a:cubicBezTo>
                    <a:pt x="9746" y="68580"/>
                    <a:pt x="17145" y="70565"/>
                    <a:pt x="25086" y="7146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8" name="Freeform 63"/>
            <p:cNvSpPr/>
            <p:nvPr/>
          </p:nvSpPr>
          <p:spPr>
            <a:xfrm>
              <a:off x="7711305" y="569263"/>
              <a:ext cx="179333" cy="180473"/>
            </a:xfrm>
            <a:custGeom>
              <a:avLst/>
              <a:gdLst>
                <a:gd name="connsiteX0" fmla="*/ 179144 w 179333"/>
                <a:gd name="connsiteY0" fmla="*/ 90909 h 180473"/>
                <a:gd name="connsiteX1" fmla="*/ 132943 w 179333"/>
                <a:gd name="connsiteY1" fmla="*/ 10779 h 180473"/>
                <a:gd name="connsiteX2" fmla="*/ 114 w 179333"/>
                <a:gd name="connsiteY2" fmla="*/ 84593 h 180473"/>
                <a:gd name="connsiteX3" fmla="*/ 89810 w 179333"/>
                <a:gd name="connsiteY3" fmla="*/ 180424 h 180473"/>
                <a:gd name="connsiteX4" fmla="*/ 179144 w 179333"/>
                <a:gd name="connsiteY4" fmla="*/ 90909 h 180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33" h="180473">
                  <a:moveTo>
                    <a:pt x="179144" y="90909"/>
                  </a:moveTo>
                  <a:cubicBezTo>
                    <a:pt x="175715" y="53010"/>
                    <a:pt x="161277" y="25939"/>
                    <a:pt x="132943" y="10779"/>
                  </a:cubicBezTo>
                  <a:cubicBezTo>
                    <a:pt x="76454" y="-19179"/>
                    <a:pt x="3724" y="15832"/>
                    <a:pt x="114" y="84593"/>
                  </a:cubicBezTo>
                  <a:cubicBezTo>
                    <a:pt x="-1149" y="107694"/>
                    <a:pt x="6792" y="172845"/>
                    <a:pt x="89810" y="180424"/>
                  </a:cubicBezTo>
                  <a:cubicBezTo>
                    <a:pt x="139079" y="182049"/>
                    <a:pt x="182573" y="143066"/>
                    <a:pt x="179144" y="9090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19" name="Freeform 64"/>
            <p:cNvSpPr/>
            <p:nvPr/>
          </p:nvSpPr>
          <p:spPr>
            <a:xfrm>
              <a:off x="8231966" y="1054159"/>
              <a:ext cx="64368" cy="153224"/>
            </a:xfrm>
            <a:custGeom>
              <a:avLst/>
              <a:gdLst>
                <a:gd name="connsiteX0" fmla="*/ 61481 w 64368"/>
                <a:gd name="connsiteY0" fmla="*/ 31390 h 153224"/>
                <a:gd name="connsiteX1" fmla="*/ 35853 w 64368"/>
                <a:gd name="connsiteY1" fmla="*/ 3597 h 153224"/>
                <a:gd name="connsiteX2" fmla="*/ 14016 w 64368"/>
                <a:gd name="connsiteY2" fmla="*/ 348 h 153224"/>
                <a:gd name="connsiteX3" fmla="*/ 120 w 64368"/>
                <a:gd name="connsiteY3" fmla="*/ 14064 h 153224"/>
                <a:gd name="connsiteX4" fmla="*/ 8421 w 64368"/>
                <a:gd name="connsiteY4" fmla="*/ 121266 h 153224"/>
                <a:gd name="connsiteX5" fmla="*/ 14196 w 64368"/>
                <a:gd name="connsiteY5" fmla="*/ 139494 h 153224"/>
                <a:gd name="connsiteX6" fmla="*/ 47765 w 64368"/>
                <a:gd name="connsiteY6" fmla="*/ 151946 h 153224"/>
                <a:gd name="connsiteX7" fmla="*/ 63466 w 64368"/>
                <a:gd name="connsiteY7" fmla="*/ 127943 h 153224"/>
                <a:gd name="connsiteX8" fmla="*/ 63647 w 64368"/>
                <a:gd name="connsiteY8" fmla="*/ 86615 h 153224"/>
                <a:gd name="connsiteX9" fmla="*/ 64368 w 64368"/>
                <a:gd name="connsiteY9" fmla="*/ 86615 h 153224"/>
                <a:gd name="connsiteX10" fmla="*/ 61481 w 64368"/>
                <a:gd name="connsiteY10" fmla="*/ 31390 h 15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368" h="153224">
                  <a:moveTo>
                    <a:pt x="61481" y="31390"/>
                  </a:moveTo>
                  <a:cubicBezTo>
                    <a:pt x="60217" y="16050"/>
                    <a:pt x="52277" y="5763"/>
                    <a:pt x="35853" y="3597"/>
                  </a:cubicBezTo>
                  <a:cubicBezTo>
                    <a:pt x="28634" y="2694"/>
                    <a:pt x="21235" y="1431"/>
                    <a:pt x="14016" y="348"/>
                  </a:cubicBezTo>
                  <a:cubicBezTo>
                    <a:pt x="3368" y="-1276"/>
                    <a:pt x="-783" y="2694"/>
                    <a:pt x="120" y="14064"/>
                  </a:cubicBezTo>
                  <a:cubicBezTo>
                    <a:pt x="3368" y="49798"/>
                    <a:pt x="5353" y="85532"/>
                    <a:pt x="8421" y="121266"/>
                  </a:cubicBezTo>
                  <a:cubicBezTo>
                    <a:pt x="8963" y="127402"/>
                    <a:pt x="11128" y="134079"/>
                    <a:pt x="14196" y="139494"/>
                  </a:cubicBezTo>
                  <a:cubicBezTo>
                    <a:pt x="20513" y="150322"/>
                    <a:pt x="32966" y="155917"/>
                    <a:pt x="47765" y="151946"/>
                  </a:cubicBezTo>
                  <a:cubicBezTo>
                    <a:pt x="59856" y="148698"/>
                    <a:pt x="63105" y="136967"/>
                    <a:pt x="63466" y="127943"/>
                  </a:cubicBezTo>
                  <a:cubicBezTo>
                    <a:pt x="64007" y="114227"/>
                    <a:pt x="63647" y="100331"/>
                    <a:pt x="63647" y="86615"/>
                  </a:cubicBezTo>
                  <a:cubicBezTo>
                    <a:pt x="63827" y="86615"/>
                    <a:pt x="64188" y="86615"/>
                    <a:pt x="64368" y="86615"/>
                  </a:cubicBezTo>
                  <a:cubicBezTo>
                    <a:pt x="63647" y="68026"/>
                    <a:pt x="63105" y="49618"/>
                    <a:pt x="61481" y="3139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20" name="Freeform 65"/>
            <p:cNvSpPr/>
            <p:nvPr/>
          </p:nvSpPr>
          <p:spPr>
            <a:xfrm>
              <a:off x="7725643" y="832164"/>
              <a:ext cx="53092" cy="137701"/>
            </a:xfrm>
            <a:custGeom>
              <a:avLst/>
              <a:gdLst>
                <a:gd name="connsiteX0" fmla="*/ 53092 w 53092"/>
                <a:gd name="connsiteY0" fmla="*/ 97456 h 137701"/>
                <a:gd name="connsiteX1" fmla="*/ 9598 w 53092"/>
                <a:gd name="connsiteY1" fmla="*/ 0 h 137701"/>
                <a:gd name="connsiteX2" fmla="*/ 1477 w 53092"/>
                <a:gd name="connsiteY2" fmla="*/ 137701 h 137701"/>
                <a:gd name="connsiteX3" fmla="*/ 53092 w 53092"/>
                <a:gd name="connsiteY3" fmla="*/ 97456 h 137701"/>
              </a:gdLst>
              <a:ahLst/>
              <a:cxnLst>
                <a:cxn ang="0">
                  <a:pos x="connsiteX0" y="connsiteY0"/>
                </a:cxn>
                <a:cxn ang="0">
                  <a:pos x="connsiteX1" y="connsiteY1"/>
                </a:cxn>
                <a:cxn ang="0">
                  <a:pos x="connsiteX2" y="connsiteY2"/>
                </a:cxn>
                <a:cxn ang="0">
                  <a:pos x="connsiteX3" y="connsiteY3"/>
                </a:cxn>
              </a:cxnLst>
              <a:rect l="l" t="t" r="r" b="b"/>
              <a:pathLst>
                <a:path w="53092" h="137701">
                  <a:moveTo>
                    <a:pt x="53092" y="97456"/>
                  </a:moveTo>
                  <a:cubicBezTo>
                    <a:pt x="21329" y="75979"/>
                    <a:pt x="24217" y="39524"/>
                    <a:pt x="9598" y="0"/>
                  </a:cubicBezTo>
                  <a:cubicBezTo>
                    <a:pt x="6350" y="42772"/>
                    <a:pt x="-3757" y="92042"/>
                    <a:pt x="1477" y="137701"/>
                  </a:cubicBezTo>
                  <a:cubicBezTo>
                    <a:pt x="20788" y="124888"/>
                    <a:pt x="39016" y="116405"/>
                    <a:pt x="53092" y="9745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21" name="Freeform 66"/>
            <p:cNvSpPr/>
            <p:nvPr/>
          </p:nvSpPr>
          <p:spPr>
            <a:xfrm>
              <a:off x="7729173" y="933528"/>
              <a:ext cx="280275" cy="270274"/>
            </a:xfrm>
            <a:custGeom>
              <a:avLst/>
              <a:gdLst>
                <a:gd name="connsiteX0" fmla="*/ 158028 w 280275"/>
                <a:gd name="connsiteY0" fmla="*/ 4032 h 270274"/>
                <a:gd name="connsiteX1" fmla="*/ 94681 w 280275"/>
                <a:gd name="connsiteY1" fmla="*/ 1325 h 270274"/>
                <a:gd name="connsiteX2" fmla="*/ 65805 w 280275"/>
                <a:gd name="connsiteY2" fmla="*/ 5296 h 270274"/>
                <a:gd name="connsiteX3" fmla="*/ 8776 w 280275"/>
                <a:gd name="connsiteY3" fmla="*/ 48609 h 270274"/>
                <a:gd name="connsiteX4" fmla="*/ 3181 w 280275"/>
                <a:gd name="connsiteY4" fmla="*/ 71890 h 270274"/>
                <a:gd name="connsiteX5" fmla="*/ 28989 w 280275"/>
                <a:gd name="connsiteY5" fmla="*/ 107624 h 270274"/>
                <a:gd name="connsiteX6" fmla="*/ 42164 w 280275"/>
                <a:gd name="connsiteY6" fmla="*/ 186491 h 270274"/>
                <a:gd name="connsiteX7" fmla="*/ 24658 w 280275"/>
                <a:gd name="connsiteY7" fmla="*/ 238829 h 270274"/>
                <a:gd name="connsiteX8" fmla="*/ 30252 w 280275"/>
                <a:gd name="connsiteY8" fmla="*/ 263914 h 270274"/>
                <a:gd name="connsiteX9" fmla="*/ 80605 w 280275"/>
                <a:gd name="connsiteY9" fmla="*/ 256876 h 270274"/>
                <a:gd name="connsiteX10" fmla="*/ 118865 w 280275"/>
                <a:gd name="connsiteY10" fmla="*/ 152382 h 270274"/>
                <a:gd name="connsiteX11" fmla="*/ 112909 w 280275"/>
                <a:gd name="connsiteY11" fmla="*/ 114663 h 270274"/>
                <a:gd name="connsiteX12" fmla="*/ 93599 w 280275"/>
                <a:gd name="connsiteY12" fmla="*/ 60160 h 270274"/>
                <a:gd name="connsiteX13" fmla="*/ 96306 w 280275"/>
                <a:gd name="connsiteY13" fmla="*/ 37420 h 270274"/>
                <a:gd name="connsiteX14" fmla="*/ 118323 w 280275"/>
                <a:gd name="connsiteY14" fmla="*/ 41571 h 270274"/>
                <a:gd name="connsiteX15" fmla="*/ 211087 w 280275"/>
                <a:gd name="connsiteY15" fmla="*/ 114302 h 270274"/>
                <a:gd name="connsiteX16" fmla="*/ 222276 w 280275"/>
                <a:gd name="connsiteY16" fmla="*/ 141734 h 270274"/>
                <a:gd name="connsiteX17" fmla="*/ 222817 w 280275"/>
                <a:gd name="connsiteY17" fmla="*/ 169346 h 270274"/>
                <a:gd name="connsiteX18" fmla="*/ 222276 w 280275"/>
                <a:gd name="connsiteY18" fmla="*/ 242980 h 270274"/>
                <a:gd name="connsiteX19" fmla="*/ 248084 w 280275"/>
                <a:gd name="connsiteY19" fmla="*/ 268065 h 270274"/>
                <a:gd name="connsiteX20" fmla="*/ 276599 w 280275"/>
                <a:gd name="connsiteY20" fmla="*/ 229985 h 270274"/>
                <a:gd name="connsiteX21" fmla="*/ 269019 w 280275"/>
                <a:gd name="connsiteY21" fmla="*/ 81816 h 270274"/>
                <a:gd name="connsiteX22" fmla="*/ 214155 w 280275"/>
                <a:gd name="connsiteY22" fmla="*/ 26050 h 270274"/>
                <a:gd name="connsiteX23" fmla="*/ 158028 w 280275"/>
                <a:gd name="connsiteY23" fmla="*/ 4032 h 2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275" h="270274">
                  <a:moveTo>
                    <a:pt x="158028" y="4032"/>
                  </a:moveTo>
                  <a:cubicBezTo>
                    <a:pt x="137995" y="5115"/>
                    <a:pt x="117602" y="2408"/>
                    <a:pt x="94681" y="1325"/>
                  </a:cubicBezTo>
                  <a:cubicBezTo>
                    <a:pt x="86921" y="2228"/>
                    <a:pt x="75551" y="-4269"/>
                    <a:pt x="65805" y="5296"/>
                  </a:cubicBezTo>
                  <a:cubicBezTo>
                    <a:pt x="48660" y="22260"/>
                    <a:pt x="28087" y="34713"/>
                    <a:pt x="8776" y="48609"/>
                  </a:cubicBezTo>
                  <a:cubicBezTo>
                    <a:pt x="-970" y="55648"/>
                    <a:pt x="-2233" y="62686"/>
                    <a:pt x="3181" y="71890"/>
                  </a:cubicBezTo>
                  <a:cubicBezTo>
                    <a:pt x="10761" y="84524"/>
                    <a:pt x="19063" y="96435"/>
                    <a:pt x="28989" y="107624"/>
                  </a:cubicBezTo>
                  <a:cubicBezTo>
                    <a:pt x="49743" y="130905"/>
                    <a:pt x="55879" y="156533"/>
                    <a:pt x="42164" y="186491"/>
                  </a:cubicBezTo>
                  <a:cubicBezTo>
                    <a:pt x="34403" y="203095"/>
                    <a:pt x="29530" y="221142"/>
                    <a:pt x="24658" y="238829"/>
                  </a:cubicBezTo>
                  <a:cubicBezTo>
                    <a:pt x="22311" y="247311"/>
                    <a:pt x="20687" y="257598"/>
                    <a:pt x="30252" y="263914"/>
                  </a:cubicBezTo>
                  <a:cubicBezTo>
                    <a:pt x="44690" y="273480"/>
                    <a:pt x="73205" y="273119"/>
                    <a:pt x="80605" y="256876"/>
                  </a:cubicBezTo>
                  <a:cubicBezTo>
                    <a:pt x="94501" y="226737"/>
                    <a:pt x="117602" y="185769"/>
                    <a:pt x="118865" y="152382"/>
                  </a:cubicBezTo>
                  <a:cubicBezTo>
                    <a:pt x="119406" y="139568"/>
                    <a:pt x="117060" y="127115"/>
                    <a:pt x="112909" y="114663"/>
                  </a:cubicBezTo>
                  <a:cubicBezTo>
                    <a:pt x="106773" y="96435"/>
                    <a:pt x="101720" y="77666"/>
                    <a:pt x="93599" y="60160"/>
                  </a:cubicBezTo>
                  <a:cubicBezTo>
                    <a:pt x="89989" y="52219"/>
                    <a:pt x="88545" y="43917"/>
                    <a:pt x="96306" y="37420"/>
                  </a:cubicBezTo>
                  <a:cubicBezTo>
                    <a:pt x="103525" y="31464"/>
                    <a:pt x="111646" y="38864"/>
                    <a:pt x="118323" y="41571"/>
                  </a:cubicBezTo>
                  <a:cubicBezTo>
                    <a:pt x="157486" y="56911"/>
                    <a:pt x="182031" y="86328"/>
                    <a:pt x="211087" y="114302"/>
                  </a:cubicBezTo>
                  <a:cubicBezTo>
                    <a:pt x="218486" y="121521"/>
                    <a:pt x="222457" y="130905"/>
                    <a:pt x="222276" y="141734"/>
                  </a:cubicBezTo>
                  <a:cubicBezTo>
                    <a:pt x="222096" y="150938"/>
                    <a:pt x="222817" y="160142"/>
                    <a:pt x="222817" y="169346"/>
                  </a:cubicBezTo>
                  <a:cubicBezTo>
                    <a:pt x="222817" y="195154"/>
                    <a:pt x="222637" y="217172"/>
                    <a:pt x="222276" y="242980"/>
                  </a:cubicBezTo>
                  <a:cubicBezTo>
                    <a:pt x="222096" y="256876"/>
                    <a:pt x="234007" y="268246"/>
                    <a:pt x="248084" y="268065"/>
                  </a:cubicBezTo>
                  <a:cubicBezTo>
                    <a:pt x="269741" y="267704"/>
                    <a:pt x="276779" y="251823"/>
                    <a:pt x="276599" y="229985"/>
                  </a:cubicBezTo>
                  <a:cubicBezTo>
                    <a:pt x="276599" y="203636"/>
                    <a:pt x="288690" y="101127"/>
                    <a:pt x="269019" y="81816"/>
                  </a:cubicBezTo>
                  <a:cubicBezTo>
                    <a:pt x="251874" y="65213"/>
                    <a:pt x="230398" y="43556"/>
                    <a:pt x="214155" y="26050"/>
                  </a:cubicBezTo>
                  <a:cubicBezTo>
                    <a:pt x="198634" y="9266"/>
                    <a:pt x="180767" y="2769"/>
                    <a:pt x="158028" y="403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22" name="Freeform 115"/>
            <p:cNvSpPr/>
            <p:nvPr/>
          </p:nvSpPr>
          <p:spPr>
            <a:xfrm>
              <a:off x="8003948" y="579372"/>
              <a:ext cx="170245" cy="162753"/>
            </a:xfrm>
            <a:custGeom>
              <a:avLst/>
              <a:gdLst>
                <a:gd name="connsiteX0" fmla="*/ 158835 w 170245"/>
                <a:gd name="connsiteY0" fmla="*/ 117797 h 162753"/>
                <a:gd name="connsiteX1" fmla="*/ 70403 w 170245"/>
                <a:gd name="connsiteY1" fmla="*/ 1933 h 162753"/>
                <a:gd name="connsiteX2" fmla="*/ 3989 w 170245"/>
                <a:gd name="connsiteY2" fmla="*/ 53548 h 162753"/>
                <a:gd name="connsiteX3" fmla="*/ 86104 w 170245"/>
                <a:gd name="connsiteY3" fmla="*/ 162735 h 162753"/>
                <a:gd name="connsiteX4" fmla="*/ 158835 w 170245"/>
                <a:gd name="connsiteY4" fmla="*/ 117797 h 162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45" h="162753">
                  <a:moveTo>
                    <a:pt x="158835" y="117797"/>
                  </a:moveTo>
                  <a:cubicBezTo>
                    <a:pt x="195832" y="51383"/>
                    <a:pt x="136637" y="-11964"/>
                    <a:pt x="70403" y="1933"/>
                  </a:cubicBezTo>
                  <a:cubicBezTo>
                    <a:pt x="39362" y="8430"/>
                    <a:pt x="13193" y="23048"/>
                    <a:pt x="3989" y="53548"/>
                  </a:cubicBezTo>
                  <a:cubicBezTo>
                    <a:pt x="-12975" y="109134"/>
                    <a:pt x="26007" y="160028"/>
                    <a:pt x="86104" y="162735"/>
                  </a:cubicBezTo>
                  <a:cubicBezTo>
                    <a:pt x="118770" y="163457"/>
                    <a:pt x="143495" y="142883"/>
                    <a:pt x="158835" y="11779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23" name="Freeform 116"/>
            <p:cNvSpPr/>
            <p:nvPr/>
          </p:nvSpPr>
          <p:spPr>
            <a:xfrm>
              <a:off x="7747418" y="759849"/>
              <a:ext cx="205118" cy="167143"/>
            </a:xfrm>
            <a:custGeom>
              <a:avLst/>
              <a:gdLst>
                <a:gd name="connsiteX0" fmla="*/ 190134 w 205118"/>
                <a:gd name="connsiteY0" fmla="*/ 127720 h 167143"/>
                <a:gd name="connsiteX1" fmla="*/ 168297 w 205118"/>
                <a:gd name="connsiteY1" fmla="*/ 124652 h 167143"/>
                <a:gd name="connsiteX2" fmla="*/ 108018 w 205118"/>
                <a:gd name="connsiteY2" fmla="*/ 118336 h 167143"/>
                <a:gd name="connsiteX3" fmla="*/ 81489 w 205118"/>
                <a:gd name="connsiteY3" fmla="*/ 93250 h 167143"/>
                <a:gd name="connsiteX4" fmla="*/ 74631 w 205118"/>
                <a:gd name="connsiteY4" fmla="*/ 49756 h 167143"/>
                <a:gd name="connsiteX5" fmla="*/ 79504 w 205118"/>
                <a:gd name="connsiteY5" fmla="*/ 36220 h 167143"/>
                <a:gd name="connsiteX6" fmla="*/ 95927 w 205118"/>
                <a:gd name="connsiteY6" fmla="*/ 77549 h 167143"/>
                <a:gd name="connsiteX7" fmla="*/ 123720 w 205118"/>
                <a:gd name="connsiteY7" fmla="*/ 102995 h 167143"/>
                <a:gd name="connsiteX8" fmla="*/ 139240 w 205118"/>
                <a:gd name="connsiteY8" fmla="*/ 88557 h 167143"/>
                <a:gd name="connsiteX9" fmla="*/ 119749 w 205118"/>
                <a:gd name="connsiteY9" fmla="*/ 25933 h 167143"/>
                <a:gd name="connsiteX10" fmla="*/ 72285 w 205118"/>
                <a:gd name="connsiteY10" fmla="*/ 2471 h 167143"/>
                <a:gd name="connsiteX11" fmla="*/ 36731 w 205118"/>
                <a:gd name="connsiteY11" fmla="*/ 3374 h 167143"/>
                <a:gd name="connsiteX12" fmla="*/ 5148 w 205118"/>
                <a:gd name="connsiteY12" fmla="*/ 24309 h 167143"/>
                <a:gd name="connsiteX13" fmla="*/ 1719 w 205118"/>
                <a:gd name="connsiteY13" fmla="*/ 62028 h 167143"/>
                <a:gd name="connsiteX14" fmla="*/ 19586 w 205118"/>
                <a:gd name="connsiteY14" fmla="*/ 125555 h 167143"/>
                <a:gd name="connsiteX15" fmla="*/ 64524 w 205118"/>
                <a:gd name="connsiteY15" fmla="*/ 162371 h 167143"/>
                <a:gd name="connsiteX16" fmla="*/ 119569 w 205118"/>
                <a:gd name="connsiteY16" fmla="*/ 167063 h 167143"/>
                <a:gd name="connsiteX17" fmla="*/ 166311 w 205118"/>
                <a:gd name="connsiteY17" fmla="*/ 167063 h 167143"/>
                <a:gd name="connsiteX18" fmla="*/ 195007 w 205118"/>
                <a:gd name="connsiteY18" fmla="*/ 159484 h 167143"/>
                <a:gd name="connsiteX19" fmla="*/ 205113 w 205118"/>
                <a:gd name="connsiteY19" fmla="*/ 140895 h 167143"/>
                <a:gd name="connsiteX20" fmla="*/ 190134 w 205118"/>
                <a:gd name="connsiteY20" fmla="*/ 127720 h 16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18" h="167143">
                  <a:moveTo>
                    <a:pt x="190134" y="127720"/>
                  </a:moveTo>
                  <a:cubicBezTo>
                    <a:pt x="183096" y="126096"/>
                    <a:pt x="175696" y="125374"/>
                    <a:pt x="168297" y="124652"/>
                  </a:cubicBezTo>
                  <a:cubicBezTo>
                    <a:pt x="148264" y="122486"/>
                    <a:pt x="128051" y="120862"/>
                    <a:pt x="108018" y="118336"/>
                  </a:cubicBezTo>
                  <a:cubicBezTo>
                    <a:pt x="88888" y="115809"/>
                    <a:pt x="84918" y="112019"/>
                    <a:pt x="81489" y="93250"/>
                  </a:cubicBezTo>
                  <a:cubicBezTo>
                    <a:pt x="78782" y="78812"/>
                    <a:pt x="76977" y="64193"/>
                    <a:pt x="74631" y="49756"/>
                  </a:cubicBezTo>
                  <a:cubicBezTo>
                    <a:pt x="73728" y="44161"/>
                    <a:pt x="72465" y="37844"/>
                    <a:pt x="79504" y="36220"/>
                  </a:cubicBezTo>
                  <a:cubicBezTo>
                    <a:pt x="87986" y="34235"/>
                    <a:pt x="94303" y="67622"/>
                    <a:pt x="95927" y="77549"/>
                  </a:cubicBezTo>
                  <a:cubicBezTo>
                    <a:pt x="98454" y="93250"/>
                    <a:pt x="108018" y="100288"/>
                    <a:pt x="123720" y="102995"/>
                  </a:cubicBezTo>
                  <a:cubicBezTo>
                    <a:pt x="137436" y="105341"/>
                    <a:pt x="139962" y="99747"/>
                    <a:pt x="139240" y="88557"/>
                  </a:cubicBezTo>
                  <a:cubicBezTo>
                    <a:pt x="137796" y="66179"/>
                    <a:pt x="129675" y="45605"/>
                    <a:pt x="119749" y="25933"/>
                  </a:cubicBezTo>
                  <a:cubicBezTo>
                    <a:pt x="110184" y="6622"/>
                    <a:pt x="97010" y="-5469"/>
                    <a:pt x="72285" y="2471"/>
                  </a:cubicBezTo>
                  <a:cubicBezTo>
                    <a:pt x="61456" y="5900"/>
                    <a:pt x="48643" y="4096"/>
                    <a:pt x="36731" y="3374"/>
                  </a:cubicBezTo>
                  <a:cubicBezTo>
                    <a:pt x="20489" y="2291"/>
                    <a:pt x="10743" y="10051"/>
                    <a:pt x="5148" y="24309"/>
                  </a:cubicBezTo>
                  <a:cubicBezTo>
                    <a:pt x="276" y="36581"/>
                    <a:pt x="-1709" y="49214"/>
                    <a:pt x="1719" y="62028"/>
                  </a:cubicBezTo>
                  <a:cubicBezTo>
                    <a:pt x="7314" y="83324"/>
                    <a:pt x="14894" y="104078"/>
                    <a:pt x="19586" y="125555"/>
                  </a:cubicBezTo>
                  <a:cubicBezTo>
                    <a:pt x="25000" y="150640"/>
                    <a:pt x="41243" y="160566"/>
                    <a:pt x="64524" y="162371"/>
                  </a:cubicBezTo>
                  <a:cubicBezTo>
                    <a:pt x="82752" y="163815"/>
                    <a:pt x="119569" y="166522"/>
                    <a:pt x="119569" y="167063"/>
                  </a:cubicBezTo>
                  <a:cubicBezTo>
                    <a:pt x="135089" y="167063"/>
                    <a:pt x="150791" y="167244"/>
                    <a:pt x="166311" y="167063"/>
                  </a:cubicBezTo>
                  <a:cubicBezTo>
                    <a:pt x="176418" y="166883"/>
                    <a:pt x="186524" y="166161"/>
                    <a:pt x="195007" y="159484"/>
                  </a:cubicBezTo>
                  <a:cubicBezTo>
                    <a:pt x="201143" y="154611"/>
                    <a:pt x="205294" y="148655"/>
                    <a:pt x="205113" y="140895"/>
                  </a:cubicBezTo>
                  <a:cubicBezTo>
                    <a:pt x="205113" y="131330"/>
                    <a:pt x="197173" y="129344"/>
                    <a:pt x="190134" y="12772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24" name="Freeform 117"/>
            <p:cNvSpPr/>
            <p:nvPr/>
          </p:nvSpPr>
          <p:spPr>
            <a:xfrm>
              <a:off x="7482039" y="556844"/>
              <a:ext cx="2526749" cy="762433"/>
            </a:xfrm>
            <a:custGeom>
              <a:avLst/>
              <a:gdLst>
                <a:gd name="connsiteX0" fmla="*/ 2488369 w 2526749"/>
                <a:gd name="connsiteY0" fmla="*/ 421323 h 762433"/>
                <a:gd name="connsiteX1" fmla="*/ 2428271 w 2526749"/>
                <a:gd name="connsiteY1" fmla="*/ 387755 h 762433"/>
                <a:gd name="connsiteX2" fmla="*/ 2256640 w 2526749"/>
                <a:gd name="connsiteY2" fmla="*/ 348772 h 762433"/>
                <a:gd name="connsiteX3" fmla="*/ 2211522 w 2526749"/>
                <a:gd name="connsiteY3" fmla="*/ 341914 h 762433"/>
                <a:gd name="connsiteX4" fmla="*/ 2208634 w 2526749"/>
                <a:gd name="connsiteY4" fmla="*/ 322062 h 762433"/>
                <a:gd name="connsiteX5" fmla="*/ 2192753 w 2526749"/>
                <a:gd name="connsiteY5" fmla="*/ 222441 h 762433"/>
                <a:gd name="connsiteX6" fmla="*/ 2203762 w 2526749"/>
                <a:gd name="connsiteY6" fmla="*/ 200062 h 762433"/>
                <a:gd name="connsiteX7" fmla="*/ 2212244 w 2526749"/>
                <a:gd name="connsiteY7" fmla="*/ 62000 h 762433"/>
                <a:gd name="connsiteX8" fmla="*/ 2066962 w 2526749"/>
                <a:gd name="connsiteY8" fmla="*/ 57307 h 762433"/>
                <a:gd name="connsiteX9" fmla="*/ 2068587 w 2526749"/>
                <a:gd name="connsiteY9" fmla="*/ 187068 h 762433"/>
                <a:gd name="connsiteX10" fmla="*/ 2097463 w 2526749"/>
                <a:gd name="connsiteY10" fmla="*/ 214319 h 762433"/>
                <a:gd name="connsiteX11" fmla="*/ 2011196 w 2526749"/>
                <a:gd name="connsiteY11" fmla="*/ 273695 h 762433"/>
                <a:gd name="connsiteX12" fmla="*/ 1979794 w 2526749"/>
                <a:gd name="connsiteY12" fmla="*/ 278207 h 762433"/>
                <a:gd name="connsiteX13" fmla="*/ 1949113 w 2526749"/>
                <a:gd name="connsiteY13" fmla="*/ 266296 h 762433"/>
                <a:gd name="connsiteX14" fmla="*/ 1882158 w 2526749"/>
                <a:gd name="connsiteY14" fmla="*/ 259257 h 762433"/>
                <a:gd name="connsiteX15" fmla="*/ 1860320 w 2526749"/>
                <a:gd name="connsiteY15" fmla="*/ 209627 h 762433"/>
                <a:gd name="connsiteX16" fmla="*/ 1914102 w 2526749"/>
                <a:gd name="connsiteY16" fmla="*/ 117766 h 762433"/>
                <a:gd name="connsiteX17" fmla="*/ 1885948 w 2526749"/>
                <a:gd name="connsiteY17" fmla="*/ 45576 h 762433"/>
                <a:gd name="connsiteX18" fmla="*/ 1746441 w 2526749"/>
                <a:gd name="connsiteY18" fmla="*/ 48464 h 762433"/>
                <a:gd name="connsiteX19" fmla="*/ 1763045 w 2526749"/>
                <a:gd name="connsiteY19" fmla="*/ 205657 h 762433"/>
                <a:gd name="connsiteX20" fmla="*/ 1789756 w 2526749"/>
                <a:gd name="connsiteY20" fmla="*/ 215222 h 762433"/>
                <a:gd name="connsiteX21" fmla="*/ 1687246 w 2526749"/>
                <a:gd name="connsiteY21" fmla="*/ 242112 h 762433"/>
                <a:gd name="connsiteX22" fmla="*/ 1659814 w 2526749"/>
                <a:gd name="connsiteY22" fmla="*/ 240308 h 762433"/>
                <a:gd name="connsiteX23" fmla="*/ 1555139 w 2526749"/>
                <a:gd name="connsiteY23" fmla="*/ 215944 h 762433"/>
                <a:gd name="connsiteX24" fmla="*/ 1516157 w 2526749"/>
                <a:gd name="connsiteY24" fmla="*/ 222982 h 762433"/>
                <a:gd name="connsiteX25" fmla="*/ 1462737 w 2526749"/>
                <a:gd name="connsiteY25" fmla="*/ 238683 h 762433"/>
                <a:gd name="connsiteX26" fmla="*/ 1145103 w 2526749"/>
                <a:gd name="connsiteY26" fmla="*/ 240488 h 762433"/>
                <a:gd name="connsiteX27" fmla="*/ 965713 w 2526749"/>
                <a:gd name="connsiteY27" fmla="*/ 243195 h 762433"/>
                <a:gd name="connsiteX28" fmla="*/ 939905 w 2526749"/>
                <a:gd name="connsiteY28" fmla="*/ 228577 h 762433"/>
                <a:gd name="connsiteX29" fmla="*/ 923842 w 2526749"/>
                <a:gd name="connsiteY29" fmla="*/ 214861 h 762433"/>
                <a:gd name="connsiteX30" fmla="*/ 883597 w 2526749"/>
                <a:gd name="connsiteY30" fmla="*/ 212876 h 762433"/>
                <a:gd name="connsiteX31" fmla="*/ 802925 w 2526749"/>
                <a:gd name="connsiteY31" fmla="*/ 226952 h 762433"/>
                <a:gd name="connsiteX32" fmla="*/ 668111 w 2526749"/>
                <a:gd name="connsiteY32" fmla="*/ 180751 h 762433"/>
                <a:gd name="connsiteX33" fmla="*/ 692295 w 2526749"/>
                <a:gd name="connsiteY33" fmla="*/ 151334 h 762433"/>
                <a:gd name="connsiteX34" fmla="*/ 675691 w 2526749"/>
                <a:gd name="connsiteY34" fmla="*/ 30778 h 762433"/>
                <a:gd name="connsiteX35" fmla="*/ 600253 w 2526749"/>
                <a:gd name="connsiteY35" fmla="*/ 8038 h 762433"/>
                <a:gd name="connsiteX36" fmla="*/ 514167 w 2526749"/>
                <a:gd name="connsiteY36" fmla="*/ 64346 h 762433"/>
                <a:gd name="connsiteX37" fmla="*/ 539614 w 2526749"/>
                <a:gd name="connsiteY37" fmla="*/ 172630 h 762433"/>
                <a:gd name="connsiteX38" fmla="*/ 579679 w 2526749"/>
                <a:gd name="connsiteY38" fmla="*/ 198257 h 762433"/>
                <a:gd name="connsiteX39" fmla="*/ 564700 w 2526749"/>
                <a:gd name="connsiteY39" fmla="*/ 226231 h 762433"/>
                <a:gd name="connsiteX40" fmla="*/ 559466 w 2526749"/>
                <a:gd name="connsiteY40" fmla="*/ 257633 h 762433"/>
                <a:gd name="connsiteX41" fmla="*/ 519220 w 2526749"/>
                <a:gd name="connsiteY41" fmla="*/ 262686 h 762433"/>
                <a:gd name="connsiteX42" fmla="*/ 425735 w 2526749"/>
                <a:gd name="connsiteY42" fmla="*/ 230742 h 762433"/>
                <a:gd name="connsiteX43" fmla="*/ 388016 w 2526749"/>
                <a:gd name="connsiteY43" fmla="*/ 195550 h 762433"/>
                <a:gd name="connsiteX44" fmla="*/ 399566 w 2526749"/>
                <a:gd name="connsiteY44" fmla="*/ 174435 h 762433"/>
                <a:gd name="connsiteX45" fmla="*/ 406605 w 2526749"/>
                <a:gd name="connsiteY45" fmla="*/ 44674 h 762433"/>
                <a:gd name="connsiteX46" fmla="*/ 299765 w 2526749"/>
                <a:gd name="connsiteY46" fmla="*/ 2263 h 762433"/>
                <a:gd name="connsiteX47" fmla="*/ 215664 w 2526749"/>
                <a:gd name="connsiteY47" fmla="*/ 117946 h 762433"/>
                <a:gd name="connsiteX48" fmla="*/ 270167 w 2526749"/>
                <a:gd name="connsiteY48" fmla="*/ 197716 h 762433"/>
                <a:gd name="connsiteX49" fmla="*/ 239306 w 2526749"/>
                <a:gd name="connsiteY49" fmla="*/ 268822 h 762433"/>
                <a:gd name="connsiteX50" fmla="*/ 225770 w 2526749"/>
                <a:gd name="connsiteY50" fmla="*/ 403095 h 762433"/>
                <a:gd name="connsiteX51" fmla="*/ 201948 w 2526749"/>
                <a:gd name="connsiteY51" fmla="*/ 441175 h 762433"/>
                <a:gd name="connsiteX52" fmla="*/ 89332 w 2526749"/>
                <a:gd name="connsiteY52" fmla="*/ 499829 h 762433"/>
                <a:gd name="connsiteX53" fmla="*/ 3968 w 2526749"/>
                <a:gd name="connsiteY53" fmla="*/ 600894 h 762433"/>
                <a:gd name="connsiteX54" fmla="*/ 21654 w 2526749"/>
                <a:gd name="connsiteY54" fmla="*/ 662075 h 762433"/>
                <a:gd name="connsiteX55" fmla="*/ 48726 w 2526749"/>
                <a:gd name="connsiteY55" fmla="*/ 675610 h 762433"/>
                <a:gd name="connsiteX56" fmla="*/ 178847 w 2526749"/>
                <a:gd name="connsiteY56" fmla="*/ 698350 h 762433"/>
                <a:gd name="connsiteX57" fmla="*/ 344161 w 2526749"/>
                <a:gd name="connsiteY57" fmla="*/ 725421 h 762433"/>
                <a:gd name="connsiteX58" fmla="*/ 407507 w 2526749"/>
                <a:gd name="connsiteY58" fmla="*/ 758087 h 762433"/>
                <a:gd name="connsiteX59" fmla="*/ 390904 w 2526749"/>
                <a:gd name="connsiteY59" fmla="*/ 734986 h 762433"/>
                <a:gd name="connsiteX60" fmla="*/ 297058 w 2526749"/>
                <a:gd name="connsiteY60" fmla="*/ 697086 h 762433"/>
                <a:gd name="connsiteX61" fmla="*/ 105033 w 2526749"/>
                <a:gd name="connsiteY61" fmla="*/ 675971 h 762433"/>
                <a:gd name="connsiteX62" fmla="*/ 37897 w 2526749"/>
                <a:gd name="connsiteY62" fmla="*/ 652690 h 762433"/>
                <a:gd name="connsiteX63" fmla="*/ 21474 w 2526749"/>
                <a:gd name="connsiteY63" fmla="*/ 605225 h 762433"/>
                <a:gd name="connsiteX64" fmla="*/ 98356 w 2526749"/>
                <a:gd name="connsiteY64" fmla="*/ 510116 h 762433"/>
                <a:gd name="connsiteX65" fmla="*/ 216025 w 2526749"/>
                <a:gd name="connsiteY65" fmla="*/ 449657 h 762433"/>
                <a:gd name="connsiteX66" fmla="*/ 234072 w 2526749"/>
                <a:gd name="connsiteY66" fmla="*/ 454891 h 762433"/>
                <a:gd name="connsiteX67" fmla="*/ 266377 w 2526749"/>
                <a:gd name="connsiteY67" fmla="*/ 496039 h 762433"/>
                <a:gd name="connsiteX68" fmla="*/ 277205 w 2526749"/>
                <a:gd name="connsiteY68" fmla="*/ 554873 h 762433"/>
                <a:gd name="connsiteX69" fmla="*/ 259880 w 2526749"/>
                <a:gd name="connsiteY69" fmla="*/ 602699 h 762433"/>
                <a:gd name="connsiteX70" fmla="*/ 298682 w 2526749"/>
                <a:gd name="connsiteY70" fmla="*/ 661894 h 762433"/>
                <a:gd name="connsiteX71" fmla="*/ 348853 w 2526749"/>
                <a:gd name="connsiteY71" fmla="*/ 625258 h 762433"/>
                <a:gd name="connsiteX72" fmla="*/ 380797 w 2526749"/>
                <a:gd name="connsiteY72" fmla="*/ 508311 h 762433"/>
                <a:gd name="connsiteX73" fmla="*/ 363833 w 2526749"/>
                <a:gd name="connsiteY73" fmla="*/ 435761 h 762433"/>
                <a:gd name="connsiteX74" fmla="*/ 436925 w 2526749"/>
                <a:gd name="connsiteY74" fmla="*/ 492971 h 762433"/>
                <a:gd name="connsiteX75" fmla="*/ 455152 w 2526749"/>
                <a:gd name="connsiteY75" fmla="*/ 534299 h 762433"/>
                <a:gd name="connsiteX76" fmla="*/ 453708 w 2526749"/>
                <a:gd name="connsiteY76" fmla="*/ 619844 h 762433"/>
                <a:gd name="connsiteX77" fmla="*/ 494135 w 2526749"/>
                <a:gd name="connsiteY77" fmla="*/ 656841 h 762433"/>
                <a:gd name="connsiteX78" fmla="*/ 535824 w 2526749"/>
                <a:gd name="connsiteY78" fmla="*/ 620205 h 762433"/>
                <a:gd name="connsiteX79" fmla="*/ 540336 w 2526749"/>
                <a:gd name="connsiteY79" fmla="*/ 488820 h 762433"/>
                <a:gd name="connsiteX80" fmla="*/ 521206 w 2526749"/>
                <a:gd name="connsiteY80" fmla="*/ 444062 h 762433"/>
                <a:gd name="connsiteX81" fmla="*/ 463454 w 2526749"/>
                <a:gd name="connsiteY81" fmla="*/ 383604 h 762433"/>
                <a:gd name="connsiteX82" fmla="*/ 487457 w 2526749"/>
                <a:gd name="connsiteY82" fmla="*/ 352923 h 762433"/>
                <a:gd name="connsiteX83" fmla="*/ 505505 w 2526749"/>
                <a:gd name="connsiteY83" fmla="*/ 336861 h 762433"/>
                <a:gd name="connsiteX84" fmla="*/ 561993 w 2526749"/>
                <a:gd name="connsiteY84" fmla="*/ 324950 h 762433"/>
                <a:gd name="connsiteX85" fmla="*/ 585996 w 2526749"/>
                <a:gd name="connsiteY85" fmla="*/ 336320 h 762433"/>
                <a:gd name="connsiteX86" fmla="*/ 630573 w 2526749"/>
                <a:gd name="connsiteY86" fmla="*/ 421864 h 762433"/>
                <a:gd name="connsiteX87" fmla="*/ 700957 w 2526749"/>
                <a:gd name="connsiteY87" fmla="*/ 479435 h 762433"/>
                <a:gd name="connsiteX88" fmla="*/ 737233 w 2526749"/>
                <a:gd name="connsiteY88" fmla="*/ 527983 h 762433"/>
                <a:gd name="connsiteX89" fmla="*/ 742828 w 2526749"/>
                <a:gd name="connsiteY89" fmla="*/ 616234 h 762433"/>
                <a:gd name="connsiteX90" fmla="*/ 804008 w 2526749"/>
                <a:gd name="connsiteY90" fmla="*/ 663699 h 762433"/>
                <a:gd name="connsiteX91" fmla="*/ 827109 w 2526749"/>
                <a:gd name="connsiteY91" fmla="*/ 640598 h 762433"/>
                <a:gd name="connsiteX92" fmla="*/ 829635 w 2526749"/>
                <a:gd name="connsiteY92" fmla="*/ 602157 h 762433"/>
                <a:gd name="connsiteX93" fmla="*/ 829816 w 2526749"/>
                <a:gd name="connsiteY93" fmla="*/ 520222 h 762433"/>
                <a:gd name="connsiteX94" fmla="*/ 848043 w 2526749"/>
                <a:gd name="connsiteY94" fmla="*/ 563356 h 762433"/>
                <a:gd name="connsiteX95" fmla="*/ 874212 w 2526749"/>
                <a:gd name="connsiteY95" fmla="*/ 635906 h 762433"/>
                <a:gd name="connsiteX96" fmla="*/ 931061 w 2526749"/>
                <a:gd name="connsiteY96" fmla="*/ 661172 h 762433"/>
                <a:gd name="connsiteX97" fmla="*/ 954162 w 2526749"/>
                <a:gd name="connsiteY97" fmla="*/ 615873 h 762433"/>
                <a:gd name="connsiteX98" fmla="*/ 950192 w 2526749"/>
                <a:gd name="connsiteY98" fmla="*/ 577432 h 762433"/>
                <a:gd name="connsiteX99" fmla="*/ 914097 w 2526749"/>
                <a:gd name="connsiteY99" fmla="*/ 461568 h 762433"/>
                <a:gd name="connsiteX100" fmla="*/ 888650 w 2526749"/>
                <a:gd name="connsiteY100" fmla="*/ 434136 h 762433"/>
                <a:gd name="connsiteX101" fmla="*/ 780727 w 2526749"/>
                <a:gd name="connsiteY101" fmla="*/ 383423 h 762433"/>
                <a:gd name="connsiteX102" fmla="*/ 751851 w 2526749"/>
                <a:gd name="connsiteY102" fmla="*/ 326033 h 762433"/>
                <a:gd name="connsiteX103" fmla="*/ 751310 w 2526749"/>
                <a:gd name="connsiteY103" fmla="*/ 311234 h 762433"/>
                <a:gd name="connsiteX104" fmla="*/ 793360 w 2526749"/>
                <a:gd name="connsiteY104" fmla="*/ 317911 h 762433"/>
                <a:gd name="connsiteX105" fmla="*/ 928715 w 2526749"/>
                <a:gd name="connsiteY105" fmla="*/ 270447 h 762433"/>
                <a:gd name="connsiteX106" fmla="*/ 951635 w 2526749"/>
                <a:gd name="connsiteY106" fmla="*/ 256550 h 762433"/>
                <a:gd name="connsiteX107" fmla="*/ 973653 w 2526749"/>
                <a:gd name="connsiteY107" fmla="*/ 258174 h 762433"/>
                <a:gd name="connsiteX108" fmla="*/ 1169648 w 2526749"/>
                <a:gd name="connsiteY108" fmla="*/ 254745 h 762433"/>
                <a:gd name="connsiteX109" fmla="*/ 1476272 w 2526749"/>
                <a:gd name="connsiteY109" fmla="*/ 252580 h 762433"/>
                <a:gd name="connsiteX110" fmla="*/ 1509841 w 2526749"/>
                <a:gd name="connsiteY110" fmla="*/ 270086 h 762433"/>
                <a:gd name="connsiteX111" fmla="*/ 1527888 w 2526749"/>
                <a:gd name="connsiteY111" fmla="*/ 284524 h 762433"/>
                <a:gd name="connsiteX112" fmla="*/ 1630036 w 2526749"/>
                <a:gd name="connsiteY112" fmla="*/ 324047 h 762433"/>
                <a:gd name="connsiteX113" fmla="*/ 1725507 w 2526749"/>
                <a:gd name="connsiteY113" fmla="*/ 318453 h 762433"/>
                <a:gd name="connsiteX114" fmla="*/ 1690134 w 2526749"/>
                <a:gd name="connsiteY114" fmla="*/ 379092 h 762433"/>
                <a:gd name="connsiteX115" fmla="*/ 1553695 w 2526749"/>
                <a:gd name="connsiteY115" fmla="*/ 457056 h 762433"/>
                <a:gd name="connsiteX116" fmla="*/ 1491071 w 2526749"/>
                <a:gd name="connsiteY116" fmla="*/ 602338 h 762433"/>
                <a:gd name="connsiteX117" fmla="*/ 1516157 w 2526749"/>
                <a:gd name="connsiteY117" fmla="*/ 653773 h 762433"/>
                <a:gd name="connsiteX118" fmla="*/ 1570660 w 2526749"/>
                <a:gd name="connsiteY118" fmla="*/ 634282 h 762433"/>
                <a:gd name="connsiteX119" fmla="*/ 1593039 w 2526749"/>
                <a:gd name="connsiteY119" fmla="*/ 590066 h 762433"/>
                <a:gd name="connsiteX120" fmla="*/ 1627149 w 2526749"/>
                <a:gd name="connsiteY120" fmla="*/ 529968 h 762433"/>
                <a:gd name="connsiteX121" fmla="*/ 1617042 w 2526749"/>
                <a:gd name="connsiteY121" fmla="*/ 633921 h 762433"/>
                <a:gd name="connsiteX122" fmla="*/ 1654220 w 2526749"/>
                <a:gd name="connsiteY122" fmla="*/ 670557 h 762433"/>
                <a:gd name="connsiteX123" fmla="*/ 1699338 w 2526749"/>
                <a:gd name="connsiteY123" fmla="*/ 644027 h 762433"/>
                <a:gd name="connsiteX124" fmla="*/ 1714137 w 2526749"/>
                <a:gd name="connsiteY124" fmla="*/ 545850 h 762433"/>
                <a:gd name="connsiteX125" fmla="*/ 1719551 w 2526749"/>
                <a:gd name="connsiteY125" fmla="*/ 516071 h 762433"/>
                <a:gd name="connsiteX126" fmla="*/ 1750232 w 2526749"/>
                <a:gd name="connsiteY126" fmla="*/ 486474 h 762433"/>
                <a:gd name="connsiteX127" fmla="*/ 1813217 w 2526749"/>
                <a:gd name="connsiteY127" fmla="*/ 445867 h 762433"/>
                <a:gd name="connsiteX128" fmla="*/ 1864291 w 2526749"/>
                <a:gd name="connsiteY128" fmla="*/ 336139 h 762433"/>
                <a:gd name="connsiteX129" fmla="*/ 1875481 w 2526749"/>
                <a:gd name="connsiteY129" fmla="*/ 317550 h 762433"/>
                <a:gd name="connsiteX130" fmla="*/ 1967522 w 2526749"/>
                <a:gd name="connsiteY130" fmla="*/ 366098 h 762433"/>
                <a:gd name="connsiteX131" fmla="*/ 2013001 w 2526749"/>
                <a:gd name="connsiteY131" fmla="*/ 370068 h 762433"/>
                <a:gd name="connsiteX132" fmla="*/ 2070753 w 2526749"/>
                <a:gd name="connsiteY132" fmla="*/ 348953 h 762433"/>
                <a:gd name="connsiteX133" fmla="*/ 2056495 w 2526749"/>
                <a:gd name="connsiteY133" fmla="*/ 384326 h 762433"/>
                <a:gd name="connsiteX134" fmla="*/ 1995496 w 2526749"/>
                <a:gd name="connsiteY134" fmla="*/ 435580 h 762433"/>
                <a:gd name="connsiteX135" fmla="*/ 1970590 w 2526749"/>
                <a:gd name="connsiteY135" fmla="*/ 460125 h 762433"/>
                <a:gd name="connsiteX136" fmla="*/ 1906341 w 2526749"/>
                <a:gd name="connsiteY136" fmla="*/ 606128 h 762433"/>
                <a:gd name="connsiteX137" fmla="*/ 1902552 w 2526749"/>
                <a:gd name="connsiteY137" fmla="*/ 627785 h 762433"/>
                <a:gd name="connsiteX138" fmla="*/ 1909590 w 2526749"/>
                <a:gd name="connsiteY138" fmla="*/ 650524 h 762433"/>
                <a:gd name="connsiteX139" fmla="*/ 1978711 w 2526749"/>
                <a:gd name="connsiteY139" fmla="*/ 655938 h 762433"/>
                <a:gd name="connsiteX140" fmla="*/ 2003797 w 2526749"/>
                <a:gd name="connsiteY140" fmla="*/ 615332 h 762433"/>
                <a:gd name="connsiteX141" fmla="*/ 2046931 w 2526749"/>
                <a:gd name="connsiteY141" fmla="*/ 541699 h 762433"/>
                <a:gd name="connsiteX142" fmla="*/ 2076347 w 2526749"/>
                <a:gd name="connsiteY142" fmla="*/ 514808 h 762433"/>
                <a:gd name="connsiteX143" fmla="*/ 2088800 w 2526749"/>
                <a:gd name="connsiteY143" fmla="*/ 557400 h 762433"/>
                <a:gd name="connsiteX144" fmla="*/ 2191129 w 2526749"/>
                <a:gd name="connsiteY144" fmla="*/ 645290 h 762433"/>
                <a:gd name="connsiteX145" fmla="*/ 2257362 w 2526749"/>
                <a:gd name="connsiteY145" fmla="*/ 637891 h 762433"/>
                <a:gd name="connsiteX146" fmla="*/ 2241300 w 2526749"/>
                <a:gd name="connsiteY146" fmla="*/ 575628 h 762433"/>
                <a:gd name="connsiteX147" fmla="*/ 2192392 w 2526749"/>
                <a:gd name="connsiteY147" fmla="*/ 533758 h 762433"/>
                <a:gd name="connsiteX148" fmla="*/ 2170013 w 2526749"/>
                <a:gd name="connsiteY148" fmla="*/ 479796 h 762433"/>
                <a:gd name="connsiteX149" fmla="*/ 2177954 w 2526749"/>
                <a:gd name="connsiteY149" fmla="*/ 450740 h 762433"/>
                <a:gd name="connsiteX150" fmla="*/ 2204845 w 2526749"/>
                <a:gd name="connsiteY150" fmla="*/ 375663 h 762433"/>
                <a:gd name="connsiteX151" fmla="*/ 2208996 w 2526749"/>
                <a:gd name="connsiteY151" fmla="*/ 359601 h 762433"/>
                <a:gd name="connsiteX152" fmla="*/ 2455342 w 2526749"/>
                <a:gd name="connsiteY152" fmla="*/ 418977 h 762433"/>
                <a:gd name="connsiteX153" fmla="*/ 2491618 w 2526749"/>
                <a:gd name="connsiteY153" fmla="*/ 444062 h 762433"/>
                <a:gd name="connsiteX154" fmla="*/ 2502085 w 2526749"/>
                <a:gd name="connsiteY154" fmla="*/ 526539 h 762433"/>
                <a:gd name="connsiteX155" fmla="*/ 2470502 w 2526749"/>
                <a:gd name="connsiteY155" fmla="*/ 557039 h 762433"/>
                <a:gd name="connsiteX156" fmla="*/ 2415097 w 2526749"/>
                <a:gd name="connsiteY156" fmla="*/ 581403 h 762433"/>
                <a:gd name="connsiteX157" fmla="*/ 2346877 w 2526749"/>
                <a:gd name="connsiteY157" fmla="*/ 603782 h 762433"/>
                <a:gd name="connsiteX158" fmla="*/ 2311144 w 2526749"/>
                <a:gd name="connsiteY158" fmla="*/ 686619 h 762433"/>
                <a:gd name="connsiteX159" fmla="*/ 2312949 w 2526749"/>
                <a:gd name="connsiteY159" fmla="*/ 691853 h 762433"/>
                <a:gd name="connsiteX160" fmla="*/ 2297428 w 2526749"/>
                <a:gd name="connsiteY160" fmla="*/ 736610 h 762433"/>
                <a:gd name="connsiteX161" fmla="*/ 2223434 w 2526749"/>
                <a:gd name="connsiteY161" fmla="*/ 751229 h 762433"/>
                <a:gd name="connsiteX162" fmla="*/ 2052164 w 2526749"/>
                <a:gd name="connsiteY162" fmla="*/ 721811 h 762433"/>
                <a:gd name="connsiteX163" fmla="*/ 1917711 w 2526749"/>
                <a:gd name="connsiteY163" fmla="*/ 709900 h 762433"/>
                <a:gd name="connsiteX164" fmla="*/ 1837039 w 2526749"/>
                <a:gd name="connsiteY164" fmla="*/ 732459 h 762433"/>
                <a:gd name="connsiteX165" fmla="*/ 1850936 w 2526749"/>
                <a:gd name="connsiteY165" fmla="*/ 731918 h 762433"/>
                <a:gd name="connsiteX166" fmla="*/ 1913019 w 2526749"/>
                <a:gd name="connsiteY166" fmla="*/ 719646 h 762433"/>
                <a:gd name="connsiteX167" fmla="*/ 1998382 w 2526749"/>
                <a:gd name="connsiteY167" fmla="*/ 724879 h 762433"/>
                <a:gd name="connsiteX168" fmla="*/ 2148176 w 2526749"/>
                <a:gd name="connsiteY168" fmla="*/ 748341 h 762433"/>
                <a:gd name="connsiteX169" fmla="*/ 2246534 w 2526749"/>
                <a:gd name="connsiteY169" fmla="*/ 762057 h 762433"/>
                <a:gd name="connsiteX170" fmla="*/ 2304647 w 2526749"/>
                <a:gd name="connsiteY170" fmla="*/ 748341 h 762433"/>
                <a:gd name="connsiteX171" fmla="*/ 2328108 w 2526749"/>
                <a:gd name="connsiteY171" fmla="*/ 682829 h 762433"/>
                <a:gd name="connsiteX172" fmla="*/ 2322694 w 2526749"/>
                <a:gd name="connsiteY172" fmla="*/ 667128 h 762433"/>
                <a:gd name="connsiteX173" fmla="*/ 2338034 w 2526749"/>
                <a:gd name="connsiteY173" fmla="*/ 627424 h 762433"/>
                <a:gd name="connsiteX174" fmla="*/ 2380446 w 2526749"/>
                <a:gd name="connsiteY174" fmla="*/ 607572 h 762433"/>
                <a:gd name="connsiteX175" fmla="*/ 2484218 w 2526749"/>
                <a:gd name="connsiteY175" fmla="*/ 563356 h 762433"/>
                <a:gd name="connsiteX176" fmla="*/ 2488369 w 2526749"/>
                <a:gd name="connsiteY176" fmla="*/ 421323 h 762433"/>
                <a:gd name="connsiteX177" fmla="*/ 527342 w 2526749"/>
                <a:gd name="connsiteY177" fmla="*/ 279831 h 762433"/>
                <a:gd name="connsiteX178" fmla="*/ 436925 w 2526749"/>
                <a:gd name="connsiteY178" fmla="*/ 310331 h 762433"/>
                <a:gd name="connsiteX179" fmla="*/ 421223 w 2526749"/>
                <a:gd name="connsiteY179" fmla="*/ 298240 h 762433"/>
                <a:gd name="connsiteX180" fmla="*/ 411838 w 2526749"/>
                <a:gd name="connsiteY180" fmla="*/ 238683 h 762433"/>
                <a:gd name="connsiteX181" fmla="*/ 527342 w 2526749"/>
                <a:gd name="connsiteY181" fmla="*/ 279831 h 762433"/>
                <a:gd name="connsiteX182" fmla="*/ 229199 w 2526749"/>
                <a:gd name="connsiteY182" fmla="*/ 97011 h 762433"/>
                <a:gd name="connsiteX183" fmla="*/ 362028 w 2526749"/>
                <a:gd name="connsiteY183" fmla="*/ 23198 h 762433"/>
                <a:gd name="connsiteX184" fmla="*/ 408229 w 2526749"/>
                <a:gd name="connsiteY184" fmla="*/ 103328 h 762433"/>
                <a:gd name="connsiteX185" fmla="*/ 318714 w 2526749"/>
                <a:gd name="connsiteY185" fmla="*/ 192843 h 762433"/>
                <a:gd name="connsiteX186" fmla="*/ 229199 w 2526749"/>
                <a:gd name="connsiteY186" fmla="*/ 97011 h 762433"/>
                <a:gd name="connsiteX187" fmla="*/ 253383 w 2526749"/>
                <a:gd name="connsiteY187" fmla="*/ 275319 h 762433"/>
                <a:gd name="connsiteX188" fmla="*/ 296877 w 2526749"/>
                <a:gd name="connsiteY188" fmla="*/ 372775 h 762433"/>
                <a:gd name="connsiteX189" fmla="*/ 245442 w 2526749"/>
                <a:gd name="connsiteY189" fmla="*/ 412840 h 762433"/>
                <a:gd name="connsiteX190" fmla="*/ 253383 w 2526749"/>
                <a:gd name="connsiteY190" fmla="*/ 275319 h 762433"/>
                <a:gd name="connsiteX191" fmla="*/ 516152 w 2526749"/>
                <a:gd name="connsiteY191" fmla="*/ 458320 h 762433"/>
                <a:gd name="connsiteX192" fmla="*/ 523732 w 2526749"/>
                <a:gd name="connsiteY192" fmla="*/ 606489 h 762433"/>
                <a:gd name="connsiteX193" fmla="*/ 495217 w 2526749"/>
                <a:gd name="connsiteY193" fmla="*/ 644569 h 762433"/>
                <a:gd name="connsiteX194" fmla="*/ 469410 w 2526749"/>
                <a:gd name="connsiteY194" fmla="*/ 619483 h 762433"/>
                <a:gd name="connsiteX195" fmla="*/ 469951 w 2526749"/>
                <a:gd name="connsiteY195" fmla="*/ 545850 h 762433"/>
                <a:gd name="connsiteX196" fmla="*/ 469410 w 2526749"/>
                <a:gd name="connsiteY196" fmla="*/ 518237 h 762433"/>
                <a:gd name="connsiteX197" fmla="*/ 458220 w 2526749"/>
                <a:gd name="connsiteY197" fmla="*/ 490805 h 762433"/>
                <a:gd name="connsiteX198" fmla="*/ 365457 w 2526749"/>
                <a:gd name="connsiteY198" fmla="*/ 418074 h 762433"/>
                <a:gd name="connsiteX199" fmla="*/ 343439 w 2526749"/>
                <a:gd name="connsiteY199" fmla="*/ 413923 h 762433"/>
                <a:gd name="connsiteX200" fmla="*/ 340732 w 2526749"/>
                <a:gd name="connsiteY200" fmla="*/ 436663 h 762433"/>
                <a:gd name="connsiteX201" fmla="*/ 360043 w 2526749"/>
                <a:gd name="connsiteY201" fmla="*/ 491166 h 762433"/>
                <a:gd name="connsiteX202" fmla="*/ 365998 w 2526749"/>
                <a:gd name="connsiteY202" fmla="*/ 528885 h 762433"/>
                <a:gd name="connsiteX203" fmla="*/ 327738 w 2526749"/>
                <a:gd name="connsiteY203" fmla="*/ 633379 h 762433"/>
                <a:gd name="connsiteX204" fmla="*/ 277386 w 2526749"/>
                <a:gd name="connsiteY204" fmla="*/ 640418 h 762433"/>
                <a:gd name="connsiteX205" fmla="*/ 271791 w 2526749"/>
                <a:gd name="connsiteY205" fmla="*/ 615332 h 762433"/>
                <a:gd name="connsiteX206" fmla="*/ 289297 w 2526749"/>
                <a:gd name="connsiteY206" fmla="*/ 562995 h 762433"/>
                <a:gd name="connsiteX207" fmla="*/ 276122 w 2526749"/>
                <a:gd name="connsiteY207" fmla="*/ 484127 h 762433"/>
                <a:gd name="connsiteX208" fmla="*/ 250315 w 2526749"/>
                <a:gd name="connsiteY208" fmla="*/ 448394 h 762433"/>
                <a:gd name="connsiteX209" fmla="*/ 255909 w 2526749"/>
                <a:gd name="connsiteY209" fmla="*/ 425113 h 762433"/>
                <a:gd name="connsiteX210" fmla="*/ 312939 w 2526749"/>
                <a:gd name="connsiteY210" fmla="*/ 381799 h 762433"/>
                <a:gd name="connsiteX211" fmla="*/ 341815 w 2526749"/>
                <a:gd name="connsiteY211" fmla="*/ 377829 h 762433"/>
                <a:gd name="connsiteX212" fmla="*/ 405161 w 2526749"/>
                <a:gd name="connsiteY212" fmla="*/ 380536 h 762433"/>
                <a:gd name="connsiteX213" fmla="*/ 461108 w 2526749"/>
                <a:gd name="connsiteY213" fmla="*/ 402373 h 762433"/>
                <a:gd name="connsiteX214" fmla="*/ 516152 w 2526749"/>
                <a:gd name="connsiteY214" fmla="*/ 458320 h 762433"/>
                <a:gd name="connsiteX215" fmla="*/ 460747 w 2526749"/>
                <a:gd name="connsiteY215" fmla="*/ 362308 h 762433"/>
                <a:gd name="connsiteX216" fmla="*/ 432051 w 2526749"/>
                <a:gd name="connsiteY216" fmla="*/ 369888 h 762433"/>
                <a:gd name="connsiteX217" fmla="*/ 385309 w 2526749"/>
                <a:gd name="connsiteY217" fmla="*/ 369888 h 762433"/>
                <a:gd name="connsiteX218" fmla="*/ 330264 w 2526749"/>
                <a:gd name="connsiteY218" fmla="*/ 365195 h 762433"/>
                <a:gd name="connsiteX219" fmla="*/ 285327 w 2526749"/>
                <a:gd name="connsiteY219" fmla="*/ 328379 h 762433"/>
                <a:gd name="connsiteX220" fmla="*/ 267460 w 2526749"/>
                <a:gd name="connsiteY220" fmla="*/ 264852 h 762433"/>
                <a:gd name="connsiteX221" fmla="*/ 270889 w 2526749"/>
                <a:gd name="connsiteY221" fmla="*/ 227133 h 762433"/>
                <a:gd name="connsiteX222" fmla="*/ 302472 w 2526749"/>
                <a:gd name="connsiteY222" fmla="*/ 206198 h 762433"/>
                <a:gd name="connsiteX223" fmla="*/ 338025 w 2526749"/>
                <a:gd name="connsiteY223" fmla="*/ 205296 h 762433"/>
                <a:gd name="connsiteX224" fmla="*/ 385490 w 2526749"/>
                <a:gd name="connsiteY224" fmla="*/ 228757 h 762433"/>
                <a:gd name="connsiteX225" fmla="*/ 404980 w 2526749"/>
                <a:gd name="connsiteY225" fmla="*/ 291382 h 762433"/>
                <a:gd name="connsiteX226" fmla="*/ 389460 w 2526749"/>
                <a:gd name="connsiteY226" fmla="*/ 305820 h 762433"/>
                <a:gd name="connsiteX227" fmla="*/ 361667 w 2526749"/>
                <a:gd name="connsiteY227" fmla="*/ 280373 h 762433"/>
                <a:gd name="connsiteX228" fmla="*/ 345244 w 2526749"/>
                <a:gd name="connsiteY228" fmla="*/ 239044 h 762433"/>
                <a:gd name="connsiteX229" fmla="*/ 340371 w 2526749"/>
                <a:gd name="connsiteY229" fmla="*/ 252580 h 762433"/>
                <a:gd name="connsiteX230" fmla="*/ 347229 w 2526749"/>
                <a:gd name="connsiteY230" fmla="*/ 296074 h 762433"/>
                <a:gd name="connsiteX231" fmla="*/ 373759 w 2526749"/>
                <a:gd name="connsiteY231" fmla="*/ 321160 h 762433"/>
                <a:gd name="connsiteX232" fmla="*/ 434037 w 2526749"/>
                <a:gd name="connsiteY232" fmla="*/ 327476 h 762433"/>
                <a:gd name="connsiteX233" fmla="*/ 455874 w 2526749"/>
                <a:gd name="connsiteY233" fmla="*/ 330544 h 762433"/>
                <a:gd name="connsiteX234" fmla="*/ 471215 w 2526749"/>
                <a:gd name="connsiteY234" fmla="*/ 343539 h 762433"/>
                <a:gd name="connsiteX235" fmla="*/ 460747 w 2526749"/>
                <a:gd name="connsiteY235" fmla="*/ 362308 h 762433"/>
                <a:gd name="connsiteX236" fmla="*/ 562534 w 2526749"/>
                <a:gd name="connsiteY236" fmla="*/ 301127 h 762433"/>
                <a:gd name="connsiteX237" fmla="*/ 550984 w 2526749"/>
                <a:gd name="connsiteY237" fmla="*/ 315565 h 762433"/>
                <a:gd name="connsiteX238" fmla="*/ 484569 w 2526749"/>
                <a:gd name="connsiteY238" fmla="*/ 328198 h 762433"/>
                <a:gd name="connsiteX239" fmla="*/ 474824 w 2526749"/>
                <a:gd name="connsiteY239" fmla="*/ 317009 h 762433"/>
                <a:gd name="connsiteX240" fmla="*/ 547916 w 2526749"/>
                <a:gd name="connsiteY240" fmla="*/ 285065 h 762433"/>
                <a:gd name="connsiteX241" fmla="*/ 562534 w 2526749"/>
                <a:gd name="connsiteY241" fmla="*/ 301127 h 762433"/>
                <a:gd name="connsiteX242" fmla="*/ 525898 w 2526749"/>
                <a:gd name="connsiteY242" fmla="*/ 75896 h 762433"/>
                <a:gd name="connsiteX243" fmla="*/ 592312 w 2526749"/>
                <a:gd name="connsiteY243" fmla="*/ 24281 h 762433"/>
                <a:gd name="connsiteX244" fmla="*/ 680744 w 2526749"/>
                <a:gd name="connsiteY244" fmla="*/ 140145 h 762433"/>
                <a:gd name="connsiteX245" fmla="*/ 607833 w 2526749"/>
                <a:gd name="connsiteY245" fmla="*/ 185083 h 762433"/>
                <a:gd name="connsiteX246" fmla="*/ 525898 w 2526749"/>
                <a:gd name="connsiteY246" fmla="*/ 75896 h 762433"/>
                <a:gd name="connsiteX247" fmla="*/ 813573 w 2526749"/>
                <a:gd name="connsiteY247" fmla="*/ 625078 h 762433"/>
                <a:gd name="connsiteX248" fmla="*/ 797872 w 2526749"/>
                <a:gd name="connsiteY248" fmla="*/ 649081 h 762433"/>
                <a:gd name="connsiteX249" fmla="*/ 764304 w 2526749"/>
                <a:gd name="connsiteY249" fmla="*/ 636628 h 762433"/>
                <a:gd name="connsiteX250" fmla="*/ 758529 w 2526749"/>
                <a:gd name="connsiteY250" fmla="*/ 618400 h 762433"/>
                <a:gd name="connsiteX251" fmla="*/ 750227 w 2526749"/>
                <a:gd name="connsiteY251" fmla="*/ 511199 h 762433"/>
                <a:gd name="connsiteX252" fmla="*/ 764123 w 2526749"/>
                <a:gd name="connsiteY252" fmla="*/ 497483 h 762433"/>
                <a:gd name="connsiteX253" fmla="*/ 785961 w 2526749"/>
                <a:gd name="connsiteY253" fmla="*/ 500731 h 762433"/>
                <a:gd name="connsiteX254" fmla="*/ 811588 w 2526749"/>
                <a:gd name="connsiteY254" fmla="*/ 528524 h 762433"/>
                <a:gd name="connsiteX255" fmla="*/ 814656 w 2526749"/>
                <a:gd name="connsiteY255" fmla="*/ 583569 h 762433"/>
                <a:gd name="connsiteX256" fmla="*/ 813934 w 2526749"/>
                <a:gd name="connsiteY256" fmla="*/ 583569 h 762433"/>
                <a:gd name="connsiteX257" fmla="*/ 813573 w 2526749"/>
                <a:gd name="connsiteY257" fmla="*/ 625078 h 762433"/>
                <a:gd name="connsiteX258" fmla="*/ 922940 w 2526749"/>
                <a:gd name="connsiteY258" fmla="*/ 251136 h 762433"/>
                <a:gd name="connsiteX259" fmla="*/ 899478 w 2526749"/>
                <a:gd name="connsiteY259" fmla="*/ 269725 h 762433"/>
                <a:gd name="connsiteX260" fmla="*/ 813753 w 2526749"/>
                <a:gd name="connsiteY260" fmla="*/ 299683 h 762433"/>
                <a:gd name="connsiteX261" fmla="*/ 762138 w 2526749"/>
                <a:gd name="connsiteY261" fmla="*/ 298420 h 762433"/>
                <a:gd name="connsiteX262" fmla="*/ 701679 w 2526749"/>
                <a:gd name="connsiteY262" fmla="*/ 279651 h 762433"/>
                <a:gd name="connsiteX263" fmla="*/ 675511 w 2526749"/>
                <a:gd name="connsiteY263" fmla="*/ 278568 h 762433"/>
                <a:gd name="connsiteX264" fmla="*/ 708538 w 2526749"/>
                <a:gd name="connsiteY264" fmla="*/ 291923 h 762433"/>
                <a:gd name="connsiteX265" fmla="*/ 730916 w 2526749"/>
                <a:gd name="connsiteY265" fmla="*/ 313399 h 762433"/>
                <a:gd name="connsiteX266" fmla="*/ 766830 w 2526749"/>
                <a:gd name="connsiteY266" fmla="*/ 383243 h 762433"/>
                <a:gd name="connsiteX267" fmla="*/ 830898 w 2526749"/>
                <a:gd name="connsiteY267" fmla="*/ 424752 h 762433"/>
                <a:gd name="connsiteX268" fmla="*/ 916082 w 2526749"/>
                <a:gd name="connsiteY268" fmla="*/ 511920 h 762433"/>
                <a:gd name="connsiteX269" fmla="*/ 938280 w 2526749"/>
                <a:gd name="connsiteY269" fmla="*/ 605586 h 762433"/>
                <a:gd name="connsiteX270" fmla="*/ 938822 w 2526749"/>
                <a:gd name="connsiteY270" fmla="*/ 627604 h 762433"/>
                <a:gd name="connsiteX271" fmla="*/ 911751 w 2526749"/>
                <a:gd name="connsiteY271" fmla="*/ 647456 h 762433"/>
                <a:gd name="connsiteX272" fmla="*/ 883055 w 2526749"/>
                <a:gd name="connsiteY272" fmla="*/ 620746 h 762433"/>
                <a:gd name="connsiteX273" fmla="*/ 861038 w 2526749"/>
                <a:gd name="connsiteY273" fmla="*/ 564258 h 762433"/>
                <a:gd name="connsiteX274" fmla="*/ 846780 w 2526749"/>
                <a:gd name="connsiteY274" fmla="*/ 525636 h 762433"/>
                <a:gd name="connsiteX275" fmla="*/ 799677 w 2526749"/>
                <a:gd name="connsiteY275" fmla="*/ 486113 h 762433"/>
                <a:gd name="connsiteX276" fmla="*/ 708357 w 2526749"/>
                <a:gd name="connsiteY276" fmla="*/ 465358 h 762433"/>
                <a:gd name="connsiteX277" fmla="*/ 643386 w 2526749"/>
                <a:gd name="connsiteY277" fmla="*/ 413562 h 762433"/>
                <a:gd name="connsiteX278" fmla="*/ 601517 w 2526749"/>
                <a:gd name="connsiteY278" fmla="*/ 339027 h 762433"/>
                <a:gd name="connsiteX279" fmla="*/ 579860 w 2526749"/>
                <a:gd name="connsiteY279" fmla="*/ 232728 h 762433"/>
                <a:gd name="connsiteX280" fmla="*/ 615232 w 2526749"/>
                <a:gd name="connsiteY280" fmla="*/ 198257 h 762433"/>
                <a:gd name="connsiteX281" fmla="*/ 697889 w 2526749"/>
                <a:gd name="connsiteY281" fmla="*/ 209086 h 762433"/>
                <a:gd name="connsiteX282" fmla="*/ 792096 w 2526749"/>
                <a:gd name="connsiteY282" fmla="*/ 239947 h 762433"/>
                <a:gd name="connsiteX283" fmla="*/ 851833 w 2526749"/>
                <a:gd name="connsiteY283" fmla="*/ 235976 h 762433"/>
                <a:gd name="connsiteX284" fmla="*/ 891357 w 2526749"/>
                <a:gd name="connsiteY284" fmla="*/ 223523 h 762433"/>
                <a:gd name="connsiteX285" fmla="*/ 916623 w 2526749"/>
                <a:gd name="connsiteY285" fmla="*/ 225148 h 762433"/>
                <a:gd name="connsiteX286" fmla="*/ 922940 w 2526749"/>
                <a:gd name="connsiteY286" fmla="*/ 251136 h 762433"/>
                <a:gd name="connsiteX287" fmla="*/ 1734891 w 2526749"/>
                <a:gd name="connsiteY287" fmla="*/ 119571 h 762433"/>
                <a:gd name="connsiteX288" fmla="*/ 1817187 w 2526749"/>
                <a:gd name="connsiteY288" fmla="*/ 35650 h 762433"/>
                <a:gd name="connsiteX289" fmla="*/ 1899122 w 2526749"/>
                <a:gd name="connsiteY289" fmla="*/ 117044 h 762433"/>
                <a:gd name="connsiteX290" fmla="*/ 1819353 w 2526749"/>
                <a:gd name="connsiteY290" fmla="*/ 201145 h 762433"/>
                <a:gd name="connsiteX291" fmla="*/ 1734891 w 2526749"/>
                <a:gd name="connsiteY291" fmla="*/ 119571 h 762433"/>
                <a:gd name="connsiteX292" fmla="*/ 1687066 w 2526749"/>
                <a:gd name="connsiteY292" fmla="*/ 637350 h 762433"/>
                <a:gd name="connsiteX293" fmla="*/ 1641947 w 2526749"/>
                <a:gd name="connsiteY293" fmla="*/ 652690 h 762433"/>
                <a:gd name="connsiteX294" fmla="*/ 1630938 w 2526749"/>
                <a:gd name="connsiteY294" fmla="*/ 631394 h 762433"/>
                <a:gd name="connsiteX295" fmla="*/ 1637075 w 2526749"/>
                <a:gd name="connsiteY295" fmla="*/ 543684 h 762433"/>
                <a:gd name="connsiteX296" fmla="*/ 1675696 w 2526749"/>
                <a:gd name="connsiteY296" fmla="*/ 502175 h 762433"/>
                <a:gd name="connsiteX297" fmla="*/ 1704391 w 2526749"/>
                <a:gd name="connsiteY297" fmla="*/ 501814 h 762433"/>
                <a:gd name="connsiteX298" fmla="*/ 1687066 w 2526749"/>
                <a:gd name="connsiteY298" fmla="*/ 637350 h 762433"/>
                <a:gd name="connsiteX299" fmla="*/ 1865193 w 2526749"/>
                <a:gd name="connsiteY299" fmla="*/ 272612 h 762433"/>
                <a:gd name="connsiteX300" fmla="*/ 1800584 w 2526749"/>
                <a:gd name="connsiteY300" fmla="*/ 433234 h 762433"/>
                <a:gd name="connsiteX301" fmla="*/ 1748427 w 2526749"/>
                <a:gd name="connsiteY301" fmla="*/ 470231 h 762433"/>
                <a:gd name="connsiteX302" fmla="*/ 1656746 w 2526749"/>
                <a:gd name="connsiteY302" fmla="*/ 489000 h 762433"/>
                <a:gd name="connsiteX303" fmla="*/ 1603145 w 2526749"/>
                <a:gd name="connsiteY303" fmla="*/ 533938 h 762433"/>
                <a:gd name="connsiteX304" fmla="*/ 1558388 w 2526749"/>
                <a:gd name="connsiteY304" fmla="*/ 622551 h 762433"/>
                <a:gd name="connsiteX305" fmla="*/ 1529151 w 2526749"/>
                <a:gd name="connsiteY305" fmla="*/ 641862 h 762433"/>
                <a:gd name="connsiteX306" fmla="*/ 1507675 w 2526749"/>
                <a:gd name="connsiteY306" fmla="*/ 607752 h 762433"/>
                <a:gd name="connsiteX307" fmla="*/ 1537814 w 2526749"/>
                <a:gd name="connsiteY307" fmla="*/ 524915 h 762433"/>
                <a:gd name="connsiteX308" fmla="*/ 1570660 w 2526749"/>
                <a:gd name="connsiteY308" fmla="*/ 463554 h 762433"/>
                <a:gd name="connsiteX309" fmla="*/ 1697714 w 2526749"/>
                <a:gd name="connsiteY309" fmla="*/ 393530 h 762433"/>
                <a:gd name="connsiteX310" fmla="*/ 1716663 w 2526749"/>
                <a:gd name="connsiteY310" fmla="*/ 367903 h 762433"/>
                <a:gd name="connsiteX311" fmla="*/ 1749871 w 2526749"/>
                <a:gd name="connsiteY311" fmla="*/ 309790 h 762433"/>
                <a:gd name="connsiteX312" fmla="*/ 1756909 w 2526749"/>
                <a:gd name="connsiteY312" fmla="*/ 302030 h 762433"/>
                <a:gd name="connsiteX313" fmla="*/ 1743373 w 2526749"/>
                <a:gd name="connsiteY313" fmla="*/ 301849 h 762433"/>
                <a:gd name="connsiteX314" fmla="*/ 1635270 w 2526749"/>
                <a:gd name="connsiteY314" fmla="*/ 309429 h 762433"/>
                <a:gd name="connsiteX315" fmla="*/ 1532761 w 2526749"/>
                <a:gd name="connsiteY315" fmla="*/ 270627 h 762433"/>
                <a:gd name="connsiteX316" fmla="*/ 1517962 w 2526749"/>
                <a:gd name="connsiteY316" fmla="*/ 244819 h 762433"/>
                <a:gd name="connsiteX317" fmla="*/ 1553335 w 2526749"/>
                <a:gd name="connsiteY317" fmla="*/ 232908 h 762433"/>
                <a:gd name="connsiteX318" fmla="*/ 1666672 w 2526749"/>
                <a:gd name="connsiteY318" fmla="*/ 256731 h 762433"/>
                <a:gd name="connsiteX319" fmla="*/ 1707640 w 2526749"/>
                <a:gd name="connsiteY319" fmla="*/ 254024 h 762433"/>
                <a:gd name="connsiteX320" fmla="*/ 1817548 w 2526749"/>
                <a:gd name="connsiteY320" fmla="*/ 219734 h 762433"/>
                <a:gd name="connsiteX321" fmla="*/ 1865193 w 2526749"/>
                <a:gd name="connsiteY321" fmla="*/ 272612 h 762433"/>
                <a:gd name="connsiteX322" fmla="*/ 2089883 w 2526749"/>
                <a:gd name="connsiteY322" fmla="*/ 190316 h 762433"/>
                <a:gd name="connsiteX323" fmla="*/ 2059383 w 2526749"/>
                <a:gd name="connsiteY323" fmla="*/ 106757 h 762433"/>
                <a:gd name="connsiteX324" fmla="*/ 2124354 w 2526749"/>
                <a:gd name="connsiteY324" fmla="*/ 45396 h 762433"/>
                <a:gd name="connsiteX325" fmla="*/ 2218381 w 2526749"/>
                <a:gd name="connsiteY325" fmla="*/ 109645 h 762433"/>
                <a:gd name="connsiteX326" fmla="*/ 2089883 w 2526749"/>
                <a:gd name="connsiteY326" fmla="*/ 190316 h 762433"/>
                <a:gd name="connsiteX327" fmla="*/ 2186075 w 2526749"/>
                <a:gd name="connsiteY327" fmla="*/ 549098 h 762433"/>
                <a:gd name="connsiteX328" fmla="*/ 2237330 w 2526749"/>
                <a:gd name="connsiteY328" fmla="*/ 592773 h 762433"/>
                <a:gd name="connsiteX329" fmla="*/ 2241481 w 2526749"/>
                <a:gd name="connsiteY329" fmla="*/ 628867 h 762433"/>
                <a:gd name="connsiteX330" fmla="*/ 2206830 w 2526749"/>
                <a:gd name="connsiteY330" fmla="*/ 635725 h 762433"/>
                <a:gd name="connsiteX331" fmla="*/ 2101252 w 2526749"/>
                <a:gd name="connsiteY331" fmla="*/ 553610 h 762433"/>
                <a:gd name="connsiteX332" fmla="*/ 2115871 w 2526749"/>
                <a:gd name="connsiteY332" fmla="*/ 487737 h 762433"/>
                <a:gd name="connsiteX333" fmla="*/ 2147454 w 2526749"/>
                <a:gd name="connsiteY333" fmla="*/ 474743 h 762433"/>
                <a:gd name="connsiteX334" fmla="*/ 2149980 w 2526749"/>
                <a:gd name="connsiteY334" fmla="*/ 477991 h 762433"/>
                <a:gd name="connsiteX335" fmla="*/ 2186075 w 2526749"/>
                <a:gd name="connsiteY335" fmla="*/ 549098 h 762433"/>
                <a:gd name="connsiteX336" fmla="*/ 2187339 w 2526749"/>
                <a:gd name="connsiteY336" fmla="*/ 373497 h 762433"/>
                <a:gd name="connsiteX337" fmla="*/ 2171818 w 2526749"/>
                <a:gd name="connsiteY337" fmla="*/ 426195 h 762433"/>
                <a:gd name="connsiteX338" fmla="*/ 2148718 w 2526749"/>
                <a:gd name="connsiteY338" fmla="*/ 452725 h 762433"/>
                <a:gd name="connsiteX339" fmla="*/ 2114428 w 2526749"/>
                <a:gd name="connsiteY339" fmla="*/ 470051 h 762433"/>
                <a:gd name="connsiteX340" fmla="*/ 2016069 w 2526749"/>
                <a:gd name="connsiteY340" fmla="*/ 554693 h 762433"/>
                <a:gd name="connsiteX341" fmla="*/ 1984667 w 2526749"/>
                <a:gd name="connsiteY341" fmla="*/ 612625 h 762433"/>
                <a:gd name="connsiteX342" fmla="*/ 1950196 w 2526749"/>
                <a:gd name="connsiteY342" fmla="*/ 648720 h 762433"/>
                <a:gd name="connsiteX343" fmla="*/ 1922404 w 2526749"/>
                <a:gd name="connsiteY343" fmla="*/ 609196 h 762433"/>
                <a:gd name="connsiteX344" fmla="*/ 1981960 w 2526749"/>
                <a:gd name="connsiteY344" fmla="*/ 470231 h 762433"/>
                <a:gd name="connsiteX345" fmla="*/ 1996578 w 2526749"/>
                <a:gd name="connsiteY345" fmla="*/ 454349 h 762433"/>
                <a:gd name="connsiteX346" fmla="*/ 2032131 w 2526749"/>
                <a:gd name="connsiteY346" fmla="*/ 428542 h 762433"/>
                <a:gd name="connsiteX347" fmla="*/ 2088078 w 2526749"/>
                <a:gd name="connsiteY347" fmla="*/ 353465 h 762433"/>
                <a:gd name="connsiteX348" fmla="*/ 2109916 w 2526749"/>
                <a:gd name="connsiteY348" fmla="*/ 340651 h 762433"/>
                <a:gd name="connsiteX349" fmla="*/ 2169653 w 2526749"/>
                <a:gd name="connsiteY349" fmla="*/ 350036 h 762433"/>
                <a:gd name="connsiteX350" fmla="*/ 2187339 w 2526749"/>
                <a:gd name="connsiteY350" fmla="*/ 373497 h 762433"/>
                <a:gd name="connsiteX351" fmla="*/ 2193294 w 2526749"/>
                <a:gd name="connsiteY351" fmla="*/ 324047 h 762433"/>
                <a:gd name="connsiteX352" fmla="*/ 2177232 w 2526749"/>
                <a:gd name="connsiteY352" fmla="*/ 337583 h 762433"/>
                <a:gd name="connsiteX353" fmla="*/ 2111359 w 2526749"/>
                <a:gd name="connsiteY353" fmla="*/ 322423 h 762433"/>
                <a:gd name="connsiteX354" fmla="*/ 2078693 w 2526749"/>
                <a:gd name="connsiteY354" fmla="*/ 324408 h 762433"/>
                <a:gd name="connsiteX355" fmla="*/ 2006865 w 2526749"/>
                <a:gd name="connsiteY355" fmla="*/ 357615 h 762433"/>
                <a:gd name="connsiteX356" fmla="*/ 1964634 w 2526749"/>
                <a:gd name="connsiteY356" fmla="*/ 350577 h 762433"/>
                <a:gd name="connsiteX357" fmla="*/ 1908868 w 2526749"/>
                <a:gd name="connsiteY357" fmla="*/ 320618 h 762433"/>
                <a:gd name="connsiteX358" fmla="*/ 1906341 w 2526749"/>
                <a:gd name="connsiteY358" fmla="*/ 319355 h 762433"/>
                <a:gd name="connsiteX359" fmla="*/ 1884684 w 2526749"/>
                <a:gd name="connsiteY359" fmla="*/ 284343 h 762433"/>
                <a:gd name="connsiteX360" fmla="*/ 1928359 w 2526749"/>
                <a:gd name="connsiteY360" fmla="*/ 271349 h 762433"/>
                <a:gd name="connsiteX361" fmla="*/ 1971492 w 2526749"/>
                <a:gd name="connsiteY361" fmla="*/ 289396 h 762433"/>
                <a:gd name="connsiteX362" fmla="*/ 2031951 w 2526749"/>
                <a:gd name="connsiteY362" fmla="*/ 280012 h 762433"/>
                <a:gd name="connsiteX363" fmla="*/ 2092951 w 2526749"/>
                <a:gd name="connsiteY363" fmla="*/ 233811 h 762433"/>
                <a:gd name="connsiteX364" fmla="*/ 2162434 w 2526749"/>
                <a:gd name="connsiteY364" fmla="*/ 219373 h 762433"/>
                <a:gd name="connsiteX365" fmla="*/ 2183188 w 2526749"/>
                <a:gd name="connsiteY365" fmla="*/ 239405 h 762433"/>
                <a:gd name="connsiteX366" fmla="*/ 2193655 w 2526749"/>
                <a:gd name="connsiteY366" fmla="*/ 304737 h 762433"/>
                <a:gd name="connsiteX367" fmla="*/ 2193294 w 2526749"/>
                <a:gd name="connsiteY367" fmla="*/ 324047 h 76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2526749" h="762433">
                  <a:moveTo>
                    <a:pt x="2488369" y="421323"/>
                  </a:moveTo>
                  <a:cubicBezTo>
                    <a:pt x="2469599" y="407968"/>
                    <a:pt x="2449928" y="396237"/>
                    <a:pt x="2428271" y="387755"/>
                  </a:cubicBezTo>
                  <a:cubicBezTo>
                    <a:pt x="2373046" y="366459"/>
                    <a:pt x="2316377" y="351299"/>
                    <a:pt x="2256640" y="348772"/>
                  </a:cubicBezTo>
                  <a:cubicBezTo>
                    <a:pt x="2246534" y="348411"/>
                    <a:pt x="2221448" y="343719"/>
                    <a:pt x="2211522" y="341914"/>
                  </a:cubicBezTo>
                  <a:cubicBezTo>
                    <a:pt x="2205567" y="340831"/>
                    <a:pt x="2207913" y="340831"/>
                    <a:pt x="2208634" y="322062"/>
                  </a:cubicBezTo>
                  <a:cubicBezTo>
                    <a:pt x="2209717" y="287953"/>
                    <a:pt x="2209357" y="253843"/>
                    <a:pt x="2192753" y="222441"/>
                  </a:cubicBezTo>
                  <a:cubicBezTo>
                    <a:pt x="2188060" y="213417"/>
                    <a:pt x="2197987" y="205657"/>
                    <a:pt x="2203762" y="200062"/>
                  </a:cubicBezTo>
                  <a:cubicBezTo>
                    <a:pt x="2246895" y="157109"/>
                    <a:pt x="2248700" y="110547"/>
                    <a:pt x="2212244" y="62000"/>
                  </a:cubicBezTo>
                  <a:cubicBezTo>
                    <a:pt x="2183188" y="19949"/>
                    <a:pt x="2110096" y="18144"/>
                    <a:pt x="2066962" y="57307"/>
                  </a:cubicBezTo>
                  <a:cubicBezTo>
                    <a:pt x="2037365" y="84378"/>
                    <a:pt x="2025274" y="148988"/>
                    <a:pt x="2068587" y="187068"/>
                  </a:cubicBezTo>
                  <a:cubicBezTo>
                    <a:pt x="2078874" y="196092"/>
                    <a:pt x="2085912" y="204574"/>
                    <a:pt x="2097463" y="214319"/>
                  </a:cubicBezTo>
                  <a:cubicBezTo>
                    <a:pt x="2068948" y="234893"/>
                    <a:pt x="2037726" y="250956"/>
                    <a:pt x="2011196" y="273695"/>
                  </a:cubicBezTo>
                  <a:cubicBezTo>
                    <a:pt x="2003256" y="280553"/>
                    <a:pt x="1991705" y="281997"/>
                    <a:pt x="1979794" y="278207"/>
                  </a:cubicBezTo>
                  <a:cubicBezTo>
                    <a:pt x="1969327" y="274778"/>
                    <a:pt x="1959220" y="270627"/>
                    <a:pt x="1949113" y="266296"/>
                  </a:cubicBezTo>
                  <a:cubicBezTo>
                    <a:pt x="1928178" y="257272"/>
                    <a:pt x="1907063" y="246444"/>
                    <a:pt x="1882158" y="259257"/>
                  </a:cubicBezTo>
                  <a:cubicBezTo>
                    <a:pt x="1879270" y="238322"/>
                    <a:pt x="1877465" y="220636"/>
                    <a:pt x="1860320" y="209627"/>
                  </a:cubicBezTo>
                  <a:cubicBezTo>
                    <a:pt x="1900205" y="198979"/>
                    <a:pt x="1913921" y="153139"/>
                    <a:pt x="1914102" y="117766"/>
                  </a:cubicBezTo>
                  <a:cubicBezTo>
                    <a:pt x="1914282" y="90875"/>
                    <a:pt x="1905438" y="63985"/>
                    <a:pt x="1885948" y="45576"/>
                  </a:cubicBezTo>
                  <a:cubicBezTo>
                    <a:pt x="1862667" y="23739"/>
                    <a:pt x="1794628" y="2082"/>
                    <a:pt x="1746441" y="48464"/>
                  </a:cubicBezTo>
                  <a:cubicBezTo>
                    <a:pt x="1704932" y="93943"/>
                    <a:pt x="1709625" y="174435"/>
                    <a:pt x="1763045" y="205657"/>
                  </a:cubicBezTo>
                  <a:cubicBezTo>
                    <a:pt x="1775318" y="212515"/>
                    <a:pt x="1772069" y="209807"/>
                    <a:pt x="1789756" y="215222"/>
                  </a:cubicBezTo>
                  <a:cubicBezTo>
                    <a:pt x="1746983" y="224787"/>
                    <a:pt x="1726589" y="233991"/>
                    <a:pt x="1687246" y="242112"/>
                  </a:cubicBezTo>
                  <a:cubicBezTo>
                    <a:pt x="1680388" y="243556"/>
                    <a:pt x="1666853" y="241932"/>
                    <a:pt x="1659814" y="240308"/>
                  </a:cubicBezTo>
                  <a:cubicBezTo>
                    <a:pt x="1624802" y="232547"/>
                    <a:pt x="1589971" y="224606"/>
                    <a:pt x="1555139" y="215944"/>
                  </a:cubicBezTo>
                  <a:cubicBezTo>
                    <a:pt x="1540521" y="212334"/>
                    <a:pt x="1526083" y="213056"/>
                    <a:pt x="1516157" y="222982"/>
                  </a:cubicBezTo>
                  <a:cubicBezTo>
                    <a:pt x="1500456" y="238503"/>
                    <a:pt x="1482228" y="238503"/>
                    <a:pt x="1462737" y="238683"/>
                  </a:cubicBezTo>
                  <a:cubicBezTo>
                    <a:pt x="1356799" y="239044"/>
                    <a:pt x="1251041" y="240127"/>
                    <a:pt x="1145103" y="240488"/>
                  </a:cubicBezTo>
                  <a:cubicBezTo>
                    <a:pt x="1085366" y="240668"/>
                    <a:pt x="1025630" y="246805"/>
                    <a:pt x="965713" y="243195"/>
                  </a:cubicBezTo>
                  <a:cubicBezTo>
                    <a:pt x="953982" y="242473"/>
                    <a:pt x="943694" y="242654"/>
                    <a:pt x="939905" y="228577"/>
                  </a:cubicBezTo>
                  <a:cubicBezTo>
                    <a:pt x="937739" y="220816"/>
                    <a:pt x="930881" y="217568"/>
                    <a:pt x="923842" y="214861"/>
                  </a:cubicBezTo>
                  <a:cubicBezTo>
                    <a:pt x="910668" y="209627"/>
                    <a:pt x="897854" y="208183"/>
                    <a:pt x="883597" y="212876"/>
                  </a:cubicBezTo>
                  <a:cubicBezTo>
                    <a:pt x="857428" y="221358"/>
                    <a:pt x="830537" y="233811"/>
                    <a:pt x="802925" y="226952"/>
                  </a:cubicBezTo>
                  <a:cubicBezTo>
                    <a:pt x="757626" y="215763"/>
                    <a:pt x="712869" y="201506"/>
                    <a:pt x="668111" y="180751"/>
                  </a:cubicBezTo>
                  <a:cubicBezTo>
                    <a:pt x="676232" y="170103"/>
                    <a:pt x="685617" y="161080"/>
                    <a:pt x="692295" y="151334"/>
                  </a:cubicBezTo>
                  <a:cubicBezTo>
                    <a:pt x="718644" y="113615"/>
                    <a:pt x="710703" y="60556"/>
                    <a:pt x="675691" y="30778"/>
                  </a:cubicBezTo>
                  <a:cubicBezTo>
                    <a:pt x="653854" y="12189"/>
                    <a:pt x="629851" y="7497"/>
                    <a:pt x="600253" y="8038"/>
                  </a:cubicBezTo>
                  <a:cubicBezTo>
                    <a:pt x="566685" y="8760"/>
                    <a:pt x="527883" y="34026"/>
                    <a:pt x="514167" y="64346"/>
                  </a:cubicBezTo>
                  <a:cubicBezTo>
                    <a:pt x="497563" y="101704"/>
                    <a:pt x="509114" y="144657"/>
                    <a:pt x="539614" y="172630"/>
                  </a:cubicBezTo>
                  <a:cubicBezTo>
                    <a:pt x="551345" y="183278"/>
                    <a:pt x="565061" y="190316"/>
                    <a:pt x="579679" y="198257"/>
                  </a:cubicBezTo>
                  <a:cubicBezTo>
                    <a:pt x="569031" y="206198"/>
                    <a:pt x="568490" y="217026"/>
                    <a:pt x="564700" y="226231"/>
                  </a:cubicBezTo>
                  <a:cubicBezTo>
                    <a:pt x="560549" y="236337"/>
                    <a:pt x="568670" y="250053"/>
                    <a:pt x="559466" y="257633"/>
                  </a:cubicBezTo>
                  <a:cubicBezTo>
                    <a:pt x="549721" y="265754"/>
                    <a:pt x="521025" y="262506"/>
                    <a:pt x="519220" y="262686"/>
                  </a:cubicBezTo>
                  <a:cubicBezTo>
                    <a:pt x="483667" y="263950"/>
                    <a:pt x="454791" y="260160"/>
                    <a:pt x="425735" y="230742"/>
                  </a:cubicBezTo>
                  <a:cubicBezTo>
                    <a:pt x="414906" y="219734"/>
                    <a:pt x="394513" y="200423"/>
                    <a:pt x="388016" y="195550"/>
                  </a:cubicBezTo>
                  <a:cubicBezTo>
                    <a:pt x="388016" y="195550"/>
                    <a:pt x="382602" y="197355"/>
                    <a:pt x="399566" y="174435"/>
                  </a:cubicBezTo>
                  <a:cubicBezTo>
                    <a:pt x="428623" y="134911"/>
                    <a:pt x="435120" y="88349"/>
                    <a:pt x="406605" y="44674"/>
                  </a:cubicBezTo>
                  <a:cubicBezTo>
                    <a:pt x="384767" y="11106"/>
                    <a:pt x="339649" y="-6580"/>
                    <a:pt x="299765" y="2263"/>
                  </a:cubicBezTo>
                  <a:cubicBezTo>
                    <a:pt x="231726" y="17423"/>
                    <a:pt x="210430" y="68677"/>
                    <a:pt x="215664" y="117946"/>
                  </a:cubicBezTo>
                  <a:cubicBezTo>
                    <a:pt x="218190" y="160899"/>
                    <a:pt x="256992" y="189053"/>
                    <a:pt x="270167" y="197716"/>
                  </a:cubicBezTo>
                  <a:cubicBezTo>
                    <a:pt x="253563" y="217387"/>
                    <a:pt x="241652" y="245180"/>
                    <a:pt x="239306" y="268822"/>
                  </a:cubicBezTo>
                  <a:cubicBezTo>
                    <a:pt x="234974" y="313580"/>
                    <a:pt x="223243" y="357976"/>
                    <a:pt x="225770" y="403095"/>
                  </a:cubicBezTo>
                  <a:cubicBezTo>
                    <a:pt x="226853" y="423127"/>
                    <a:pt x="218912" y="433595"/>
                    <a:pt x="201948" y="441175"/>
                  </a:cubicBezTo>
                  <a:cubicBezTo>
                    <a:pt x="163326" y="458500"/>
                    <a:pt x="126149" y="478894"/>
                    <a:pt x="89332" y="499829"/>
                  </a:cubicBezTo>
                  <a:cubicBezTo>
                    <a:pt x="48545" y="523290"/>
                    <a:pt x="20211" y="556858"/>
                    <a:pt x="3968" y="600894"/>
                  </a:cubicBezTo>
                  <a:cubicBezTo>
                    <a:pt x="-4875" y="625258"/>
                    <a:pt x="1081" y="646012"/>
                    <a:pt x="21654" y="662075"/>
                  </a:cubicBezTo>
                  <a:cubicBezTo>
                    <a:pt x="29776" y="668391"/>
                    <a:pt x="39160" y="672001"/>
                    <a:pt x="48726" y="675610"/>
                  </a:cubicBezTo>
                  <a:cubicBezTo>
                    <a:pt x="90595" y="691672"/>
                    <a:pt x="134992" y="693297"/>
                    <a:pt x="178847" y="698350"/>
                  </a:cubicBezTo>
                  <a:cubicBezTo>
                    <a:pt x="234433" y="704847"/>
                    <a:pt x="291282" y="702862"/>
                    <a:pt x="344161" y="725421"/>
                  </a:cubicBezTo>
                  <a:cubicBezTo>
                    <a:pt x="364735" y="734264"/>
                    <a:pt x="385670" y="742385"/>
                    <a:pt x="407507" y="758087"/>
                  </a:cubicBezTo>
                  <a:cubicBezTo>
                    <a:pt x="403537" y="744912"/>
                    <a:pt x="397761" y="739498"/>
                    <a:pt x="390904" y="734986"/>
                  </a:cubicBezTo>
                  <a:cubicBezTo>
                    <a:pt x="362028" y="716217"/>
                    <a:pt x="331348" y="701237"/>
                    <a:pt x="297058" y="697086"/>
                  </a:cubicBezTo>
                  <a:cubicBezTo>
                    <a:pt x="233170" y="689146"/>
                    <a:pt x="169101" y="683010"/>
                    <a:pt x="105033" y="675971"/>
                  </a:cubicBezTo>
                  <a:cubicBezTo>
                    <a:pt x="81030" y="673264"/>
                    <a:pt x="57930" y="666586"/>
                    <a:pt x="37897" y="652690"/>
                  </a:cubicBezTo>
                  <a:cubicBezTo>
                    <a:pt x="18767" y="639515"/>
                    <a:pt x="13533" y="624175"/>
                    <a:pt x="21474" y="605225"/>
                  </a:cubicBezTo>
                  <a:cubicBezTo>
                    <a:pt x="37716" y="566063"/>
                    <a:pt x="62080" y="533938"/>
                    <a:pt x="98356" y="510116"/>
                  </a:cubicBezTo>
                  <a:cubicBezTo>
                    <a:pt x="135534" y="485752"/>
                    <a:pt x="176140" y="468426"/>
                    <a:pt x="216025" y="449657"/>
                  </a:cubicBezTo>
                  <a:cubicBezTo>
                    <a:pt x="224327" y="445687"/>
                    <a:pt x="229380" y="446769"/>
                    <a:pt x="234072" y="454891"/>
                  </a:cubicBezTo>
                  <a:cubicBezTo>
                    <a:pt x="242915" y="469870"/>
                    <a:pt x="254466" y="483045"/>
                    <a:pt x="266377" y="496039"/>
                  </a:cubicBezTo>
                  <a:cubicBezTo>
                    <a:pt x="282078" y="513184"/>
                    <a:pt x="286229" y="532855"/>
                    <a:pt x="277205" y="554873"/>
                  </a:cubicBezTo>
                  <a:cubicBezTo>
                    <a:pt x="269806" y="572740"/>
                    <a:pt x="264752" y="583929"/>
                    <a:pt x="259880" y="602699"/>
                  </a:cubicBezTo>
                  <a:cubicBezTo>
                    <a:pt x="249593" y="642583"/>
                    <a:pt x="256812" y="662977"/>
                    <a:pt x="298682" y="661894"/>
                  </a:cubicBezTo>
                  <a:cubicBezTo>
                    <a:pt x="319436" y="662435"/>
                    <a:pt x="334596" y="656841"/>
                    <a:pt x="348853" y="625258"/>
                  </a:cubicBezTo>
                  <a:cubicBezTo>
                    <a:pt x="373939" y="568770"/>
                    <a:pt x="389640" y="528885"/>
                    <a:pt x="380797" y="508311"/>
                  </a:cubicBezTo>
                  <a:cubicBezTo>
                    <a:pt x="378632" y="504160"/>
                    <a:pt x="347951" y="425654"/>
                    <a:pt x="363833" y="435761"/>
                  </a:cubicBezTo>
                  <a:cubicBezTo>
                    <a:pt x="394513" y="446589"/>
                    <a:pt x="413463" y="472577"/>
                    <a:pt x="436925" y="492971"/>
                  </a:cubicBezTo>
                  <a:cubicBezTo>
                    <a:pt x="449919" y="504160"/>
                    <a:pt x="455333" y="517696"/>
                    <a:pt x="455152" y="534299"/>
                  </a:cubicBezTo>
                  <a:cubicBezTo>
                    <a:pt x="454791" y="562814"/>
                    <a:pt x="454611" y="591329"/>
                    <a:pt x="453708" y="619844"/>
                  </a:cubicBezTo>
                  <a:cubicBezTo>
                    <a:pt x="452806" y="646554"/>
                    <a:pt x="467244" y="656299"/>
                    <a:pt x="494135" y="656841"/>
                  </a:cubicBezTo>
                  <a:cubicBezTo>
                    <a:pt x="525176" y="657382"/>
                    <a:pt x="525176" y="657382"/>
                    <a:pt x="535824" y="620205"/>
                  </a:cubicBezTo>
                  <a:cubicBezTo>
                    <a:pt x="539975" y="609918"/>
                    <a:pt x="540877" y="520042"/>
                    <a:pt x="540336" y="488820"/>
                  </a:cubicBezTo>
                  <a:cubicBezTo>
                    <a:pt x="539975" y="468968"/>
                    <a:pt x="536546" y="458320"/>
                    <a:pt x="521206" y="444062"/>
                  </a:cubicBezTo>
                  <a:cubicBezTo>
                    <a:pt x="499910" y="424391"/>
                    <a:pt x="480599" y="407968"/>
                    <a:pt x="463454" y="383604"/>
                  </a:cubicBezTo>
                  <a:cubicBezTo>
                    <a:pt x="473922" y="373858"/>
                    <a:pt x="486555" y="367361"/>
                    <a:pt x="487457" y="352923"/>
                  </a:cubicBezTo>
                  <a:cubicBezTo>
                    <a:pt x="488179" y="341012"/>
                    <a:pt x="495037" y="338305"/>
                    <a:pt x="505505" y="336861"/>
                  </a:cubicBezTo>
                  <a:cubicBezTo>
                    <a:pt x="524635" y="333973"/>
                    <a:pt x="544487" y="332169"/>
                    <a:pt x="561993" y="324950"/>
                  </a:cubicBezTo>
                  <a:cubicBezTo>
                    <a:pt x="577513" y="318633"/>
                    <a:pt x="581304" y="324769"/>
                    <a:pt x="585996" y="336320"/>
                  </a:cubicBezTo>
                  <a:cubicBezTo>
                    <a:pt x="598087" y="366278"/>
                    <a:pt x="615594" y="393349"/>
                    <a:pt x="630573" y="421864"/>
                  </a:cubicBezTo>
                  <a:cubicBezTo>
                    <a:pt x="645913" y="451101"/>
                    <a:pt x="668472" y="471314"/>
                    <a:pt x="700957" y="479435"/>
                  </a:cubicBezTo>
                  <a:cubicBezTo>
                    <a:pt x="726404" y="485932"/>
                    <a:pt x="736330" y="502716"/>
                    <a:pt x="737233" y="527983"/>
                  </a:cubicBezTo>
                  <a:cubicBezTo>
                    <a:pt x="738135" y="557400"/>
                    <a:pt x="740842" y="586817"/>
                    <a:pt x="742828" y="616234"/>
                  </a:cubicBezTo>
                  <a:cubicBezTo>
                    <a:pt x="745535" y="658646"/>
                    <a:pt x="762860" y="671459"/>
                    <a:pt x="804008" y="663699"/>
                  </a:cubicBezTo>
                  <a:cubicBezTo>
                    <a:pt x="817904" y="660992"/>
                    <a:pt x="825665" y="654134"/>
                    <a:pt x="827109" y="640598"/>
                  </a:cubicBezTo>
                  <a:cubicBezTo>
                    <a:pt x="828553" y="627785"/>
                    <a:pt x="829455" y="614971"/>
                    <a:pt x="829635" y="602157"/>
                  </a:cubicBezTo>
                  <a:cubicBezTo>
                    <a:pt x="829996" y="575447"/>
                    <a:pt x="829816" y="548557"/>
                    <a:pt x="829816" y="520222"/>
                  </a:cubicBezTo>
                  <a:cubicBezTo>
                    <a:pt x="841005" y="533216"/>
                    <a:pt x="843531" y="548737"/>
                    <a:pt x="848043" y="563356"/>
                  </a:cubicBezTo>
                  <a:cubicBezTo>
                    <a:pt x="855624" y="587900"/>
                    <a:pt x="861218" y="613347"/>
                    <a:pt x="874212" y="635906"/>
                  </a:cubicBezTo>
                  <a:cubicBezTo>
                    <a:pt x="884680" y="654134"/>
                    <a:pt x="913014" y="666406"/>
                    <a:pt x="931061" y="661172"/>
                  </a:cubicBezTo>
                  <a:cubicBezTo>
                    <a:pt x="947124" y="656480"/>
                    <a:pt x="954523" y="641862"/>
                    <a:pt x="954162" y="615873"/>
                  </a:cubicBezTo>
                  <a:cubicBezTo>
                    <a:pt x="953982" y="603060"/>
                    <a:pt x="953079" y="590246"/>
                    <a:pt x="950192" y="577432"/>
                  </a:cubicBezTo>
                  <a:cubicBezTo>
                    <a:pt x="940987" y="537909"/>
                    <a:pt x="928174" y="499648"/>
                    <a:pt x="914097" y="461568"/>
                  </a:cubicBezTo>
                  <a:cubicBezTo>
                    <a:pt x="908863" y="447130"/>
                    <a:pt x="902908" y="440633"/>
                    <a:pt x="888650" y="434136"/>
                  </a:cubicBezTo>
                  <a:cubicBezTo>
                    <a:pt x="839922" y="412479"/>
                    <a:pt x="788848" y="399305"/>
                    <a:pt x="780727" y="383423"/>
                  </a:cubicBezTo>
                  <a:cubicBezTo>
                    <a:pt x="770259" y="365195"/>
                    <a:pt x="760514" y="345343"/>
                    <a:pt x="751851" y="326033"/>
                  </a:cubicBezTo>
                  <a:cubicBezTo>
                    <a:pt x="749324" y="320438"/>
                    <a:pt x="744091" y="317731"/>
                    <a:pt x="751310" y="311234"/>
                  </a:cubicBezTo>
                  <a:cubicBezTo>
                    <a:pt x="765025" y="313580"/>
                    <a:pt x="780185" y="320618"/>
                    <a:pt x="793360" y="317911"/>
                  </a:cubicBezTo>
                  <a:cubicBezTo>
                    <a:pt x="841005" y="308346"/>
                    <a:pt x="887928" y="298781"/>
                    <a:pt x="928715" y="270447"/>
                  </a:cubicBezTo>
                  <a:cubicBezTo>
                    <a:pt x="935934" y="265393"/>
                    <a:pt x="942612" y="254926"/>
                    <a:pt x="951635" y="256550"/>
                  </a:cubicBezTo>
                  <a:cubicBezTo>
                    <a:pt x="958854" y="257813"/>
                    <a:pt x="966254" y="257994"/>
                    <a:pt x="973653" y="258174"/>
                  </a:cubicBezTo>
                  <a:cubicBezTo>
                    <a:pt x="1038985" y="259799"/>
                    <a:pt x="1104136" y="253843"/>
                    <a:pt x="1169648" y="254745"/>
                  </a:cubicBezTo>
                  <a:cubicBezTo>
                    <a:pt x="1271796" y="256189"/>
                    <a:pt x="1374124" y="254204"/>
                    <a:pt x="1476272" y="252580"/>
                  </a:cubicBezTo>
                  <a:cubicBezTo>
                    <a:pt x="1491974" y="252399"/>
                    <a:pt x="1502983" y="255287"/>
                    <a:pt x="1509841" y="270086"/>
                  </a:cubicBezTo>
                  <a:cubicBezTo>
                    <a:pt x="1513089" y="276944"/>
                    <a:pt x="1521210" y="281456"/>
                    <a:pt x="1527888" y="284524"/>
                  </a:cubicBezTo>
                  <a:cubicBezTo>
                    <a:pt x="1565607" y="302391"/>
                    <a:pt x="1606033" y="324769"/>
                    <a:pt x="1630036" y="324047"/>
                  </a:cubicBezTo>
                  <a:cubicBezTo>
                    <a:pt x="1655663" y="322604"/>
                    <a:pt x="1693202" y="321340"/>
                    <a:pt x="1725507" y="318453"/>
                  </a:cubicBezTo>
                  <a:cubicBezTo>
                    <a:pt x="1711971" y="336861"/>
                    <a:pt x="1707279" y="365917"/>
                    <a:pt x="1690134" y="379092"/>
                  </a:cubicBezTo>
                  <a:cubicBezTo>
                    <a:pt x="1655483" y="405441"/>
                    <a:pt x="1566509" y="431971"/>
                    <a:pt x="1553695" y="457056"/>
                  </a:cubicBezTo>
                  <a:cubicBezTo>
                    <a:pt x="1528429" y="507228"/>
                    <a:pt x="1511104" y="550000"/>
                    <a:pt x="1491071" y="602338"/>
                  </a:cubicBezTo>
                  <a:cubicBezTo>
                    <a:pt x="1483852" y="621107"/>
                    <a:pt x="1497208" y="646373"/>
                    <a:pt x="1516157" y="653773"/>
                  </a:cubicBezTo>
                  <a:cubicBezTo>
                    <a:pt x="1542326" y="663879"/>
                    <a:pt x="1558929" y="657924"/>
                    <a:pt x="1570660" y="634282"/>
                  </a:cubicBezTo>
                  <a:cubicBezTo>
                    <a:pt x="1578059" y="619483"/>
                    <a:pt x="1585278" y="604684"/>
                    <a:pt x="1593039" y="590066"/>
                  </a:cubicBezTo>
                  <a:cubicBezTo>
                    <a:pt x="1602243" y="572921"/>
                    <a:pt x="1617583" y="546932"/>
                    <a:pt x="1627149" y="529968"/>
                  </a:cubicBezTo>
                  <a:cubicBezTo>
                    <a:pt x="1624261" y="562092"/>
                    <a:pt x="1621373" y="602879"/>
                    <a:pt x="1617042" y="633921"/>
                  </a:cubicBezTo>
                  <a:cubicBezTo>
                    <a:pt x="1613793" y="657021"/>
                    <a:pt x="1630758" y="670015"/>
                    <a:pt x="1654220" y="670557"/>
                  </a:cubicBezTo>
                  <a:cubicBezTo>
                    <a:pt x="1677861" y="671279"/>
                    <a:pt x="1696992" y="655758"/>
                    <a:pt x="1699338" y="644027"/>
                  </a:cubicBezTo>
                  <a:cubicBezTo>
                    <a:pt x="1705655" y="611542"/>
                    <a:pt x="1711069" y="578876"/>
                    <a:pt x="1714137" y="545850"/>
                  </a:cubicBezTo>
                  <a:cubicBezTo>
                    <a:pt x="1715039" y="535923"/>
                    <a:pt x="1717746" y="525997"/>
                    <a:pt x="1719551" y="516071"/>
                  </a:cubicBezTo>
                  <a:cubicBezTo>
                    <a:pt x="1722619" y="498746"/>
                    <a:pt x="1731282" y="488820"/>
                    <a:pt x="1750232" y="486474"/>
                  </a:cubicBezTo>
                  <a:cubicBezTo>
                    <a:pt x="1776942" y="483045"/>
                    <a:pt x="1800223" y="469509"/>
                    <a:pt x="1813217" y="445867"/>
                  </a:cubicBezTo>
                  <a:cubicBezTo>
                    <a:pt x="1832527" y="410494"/>
                    <a:pt x="1851296" y="374580"/>
                    <a:pt x="1864291" y="336139"/>
                  </a:cubicBezTo>
                  <a:cubicBezTo>
                    <a:pt x="1866457" y="329462"/>
                    <a:pt x="1866276" y="321340"/>
                    <a:pt x="1875481" y="317550"/>
                  </a:cubicBezTo>
                  <a:cubicBezTo>
                    <a:pt x="1904536" y="336139"/>
                    <a:pt x="1935397" y="352021"/>
                    <a:pt x="1967522" y="366098"/>
                  </a:cubicBezTo>
                  <a:cubicBezTo>
                    <a:pt x="1983042" y="372775"/>
                    <a:pt x="1997120" y="373497"/>
                    <a:pt x="2013001" y="370068"/>
                  </a:cubicBezTo>
                  <a:cubicBezTo>
                    <a:pt x="2031951" y="365917"/>
                    <a:pt x="2048915" y="356172"/>
                    <a:pt x="2070753" y="348953"/>
                  </a:cubicBezTo>
                  <a:cubicBezTo>
                    <a:pt x="2070572" y="365376"/>
                    <a:pt x="2063895" y="374941"/>
                    <a:pt x="2056495" y="384326"/>
                  </a:cubicBezTo>
                  <a:cubicBezTo>
                    <a:pt x="2039891" y="405802"/>
                    <a:pt x="2018235" y="421323"/>
                    <a:pt x="1995496" y="435580"/>
                  </a:cubicBezTo>
                  <a:cubicBezTo>
                    <a:pt x="1987013" y="440814"/>
                    <a:pt x="1974921" y="450379"/>
                    <a:pt x="1970590" y="460125"/>
                  </a:cubicBezTo>
                  <a:cubicBezTo>
                    <a:pt x="1948211" y="510477"/>
                    <a:pt x="1927998" y="555415"/>
                    <a:pt x="1906341" y="606128"/>
                  </a:cubicBezTo>
                  <a:cubicBezTo>
                    <a:pt x="1903454" y="612625"/>
                    <a:pt x="1903273" y="620385"/>
                    <a:pt x="1902552" y="627785"/>
                  </a:cubicBezTo>
                  <a:cubicBezTo>
                    <a:pt x="1901829" y="634462"/>
                    <a:pt x="1904717" y="645832"/>
                    <a:pt x="1909590" y="650524"/>
                  </a:cubicBezTo>
                  <a:cubicBezTo>
                    <a:pt x="1924388" y="664962"/>
                    <a:pt x="1963551" y="668933"/>
                    <a:pt x="1978711" y="655938"/>
                  </a:cubicBezTo>
                  <a:cubicBezTo>
                    <a:pt x="1989179" y="646915"/>
                    <a:pt x="1998382" y="627965"/>
                    <a:pt x="2003797" y="615332"/>
                  </a:cubicBezTo>
                  <a:cubicBezTo>
                    <a:pt x="2014986" y="588802"/>
                    <a:pt x="2030507" y="564980"/>
                    <a:pt x="2046931" y="541699"/>
                  </a:cubicBezTo>
                  <a:cubicBezTo>
                    <a:pt x="2054149" y="531412"/>
                    <a:pt x="2062090" y="521666"/>
                    <a:pt x="2076347" y="514808"/>
                  </a:cubicBezTo>
                  <a:cubicBezTo>
                    <a:pt x="2079416" y="530690"/>
                    <a:pt x="2078513" y="544947"/>
                    <a:pt x="2088800" y="557400"/>
                  </a:cubicBezTo>
                  <a:cubicBezTo>
                    <a:pt x="2117856" y="592773"/>
                    <a:pt x="2156658" y="616415"/>
                    <a:pt x="2191129" y="645290"/>
                  </a:cubicBezTo>
                  <a:cubicBezTo>
                    <a:pt x="2211341" y="662075"/>
                    <a:pt x="2240579" y="660270"/>
                    <a:pt x="2257362" y="637891"/>
                  </a:cubicBezTo>
                  <a:cubicBezTo>
                    <a:pt x="2270898" y="619844"/>
                    <a:pt x="2265123" y="595841"/>
                    <a:pt x="2241300" y="575628"/>
                  </a:cubicBezTo>
                  <a:cubicBezTo>
                    <a:pt x="2224517" y="561370"/>
                    <a:pt x="2210981" y="545308"/>
                    <a:pt x="2192392" y="533758"/>
                  </a:cubicBezTo>
                  <a:cubicBezTo>
                    <a:pt x="2170915" y="520583"/>
                    <a:pt x="2165321" y="502716"/>
                    <a:pt x="2170013" y="479796"/>
                  </a:cubicBezTo>
                  <a:cubicBezTo>
                    <a:pt x="2171999" y="469870"/>
                    <a:pt x="2173082" y="459222"/>
                    <a:pt x="2177954" y="450740"/>
                  </a:cubicBezTo>
                  <a:cubicBezTo>
                    <a:pt x="2191489" y="427278"/>
                    <a:pt x="2199431" y="401832"/>
                    <a:pt x="2204845" y="375663"/>
                  </a:cubicBezTo>
                  <a:cubicBezTo>
                    <a:pt x="2207372" y="363210"/>
                    <a:pt x="2207191" y="357615"/>
                    <a:pt x="2208996" y="359601"/>
                  </a:cubicBezTo>
                  <a:cubicBezTo>
                    <a:pt x="2313490" y="359601"/>
                    <a:pt x="2383333" y="381077"/>
                    <a:pt x="2455342" y="418977"/>
                  </a:cubicBezTo>
                  <a:cubicBezTo>
                    <a:pt x="2468516" y="425835"/>
                    <a:pt x="2479706" y="435219"/>
                    <a:pt x="2491618" y="444062"/>
                  </a:cubicBezTo>
                  <a:cubicBezTo>
                    <a:pt x="2516703" y="462832"/>
                    <a:pt x="2518689" y="503077"/>
                    <a:pt x="2502085" y="526539"/>
                  </a:cubicBezTo>
                  <a:cubicBezTo>
                    <a:pt x="2493422" y="538631"/>
                    <a:pt x="2483316" y="549279"/>
                    <a:pt x="2470502" y="557039"/>
                  </a:cubicBezTo>
                  <a:cubicBezTo>
                    <a:pt x="2453176" y="567687"/>
                    <a:pt x="2435129" y="576710"/>
                    <a:pt x="2415097" y="581403"/>
                  </a:cubicBezTo>
                  <a:cubicBezTo>
                    <a:pt x="2391635" y="586817"/>
                    <a:pt x="2368895" y="594216"/>
                    <a:pt x="2346877" y="603782"/>
                  </a:cubicBezTo>
                  <a:cubicBezTo>
                    <a:pt x="2304466" y="622009"/>
                    <a:pt x="2295623" y="643305"/>
                    <a:pt x="2311144" y="686619"/>
                  </a:cubicBezTo>
                  <a:cubicBezTo>
                    <a:pt x="2311685" y="688424"/>
                    <a:pt x="2312407" y="690048"/>
                    <a:pt x="2312949" y="691853"/>
                  </a:cubicBezTo>
                  <a:cubicBezTo>
                    <a:pt x="2319806" y="713329"/>
                    <a:pt x="2316558" y="724338"/>
                    <a:pt x="2297428" y="736610"/>
                  </a:cubicBezTo>
                  <a:cubicBezTo>
                    <a:pt x="2274869" y="750868"/>
                    <a:pt x="2249963" y="754297"/>
                    <a:pt x="2223434" y="751229"/>
                  </a:cubicBezTo>
                  <a:cubicBezTo>
                    <a:pt x="2165863" y="744732"/>
                    <a:pt x="2110096" y="727045"/>
                    <a:pt x="2052164" y="721811"/>
                  </a:cubicBezTo>
                  <a:cubicBezTo>
                    <a:pt x="2007406" y="717661"/>
                    <a:pt x="1963010" y="707193"/>
                    <a:pt x="1917711" y="709900"/>
                  </a:cubicBezTo>
                  <a:cubicBezTo>
                    <a:pt x="1889557" y="711524"/>
                    <a:pt x="1861043" y="713510"/>
                    <a:pt x="1837039" y="732459"/>
                  </a:cubicBezTo>
                  <a:cubicBezTo>
                    <a:pt x="1842634" y="736791"/>
                    <a:pt x="1846785" y="733362"/>
                    <a:pt x="1850936" y="731918"/>
                  </a:cubicBezTo>
                  <a:cubicBezTo>
                    <a:pt x="1871148" y="725240"/>
                    <a:pt x="1891362" y="719465"/>
                    <a:pt x="1913019" y="719646"/>
                  </a:cubicBezTo>
                  <a:cubicBezTo>
                    <a:pt x="1941533" y="720007"/>
                    <a:pt x="1969868" y="720548"/>
                    <a:pt x="1998382" y="724879"/>
                  </a:cubicBezTo>
                  <a:cubicBezTo>
                    <a:pt x="2048374" y="732459"/>
                    <a:pt x="2099087" y="736610"/>
                    <a:pt x="2148176" y="748341"/>
                  </a:cubicBezTo>
                  <a:cubicBezTo>
                    <a:pt x="2180661" y="756101"/>
                    <a:pt x="2213507" y="759169"/>
                    <a:pt x="2246534" y="762057"/>
                  </a:cubicBezTo>
                  <a:cubicBezTo>
                    <a:pt x="2267108" y="763862"/>
                    <a:pt x="2286780" y="759169"/>
                    <a:pt x="2304647" y="748341"/>
                  </a:cubicBezTo>
                  <a:cubicBezTo>
                    <a:pt x="2330996" y="732459"/>
                    <a:pt x="2338396" y="711524"/>
                    <a:pt x="2328108" y="682829"/>
                  </a:cubicBezTo>
                  <a:cubicBezTo>
                    <a:pt x="2326304" y="677595"/>
                    <a:pt x="2324137" y="672542"/>
                    <a:pt x="2322694" y="667128"/>
                  </a:cubicBezTo>
                  <a:cubicBezTo>
                    <a:pt x="2317821" y="648900"/>
                    <a:pt x="2321972" y="636989"/>
                    <a:pt x="2338034" y="627424"/>
                  </a:cubicBezTo>
                  <a:cubicBezTo>
                    <a:pt x="2351389" y="619483"/>
                    <a:pt x="2365467" y="612625"/>
                    <a:pt x="2380446" y="607572"/>
                  </a:cubicBezTo>
                  <a:cubicBezTo>
                    <a:pt x="2415999" y="595480"/>
                    <a:pt x="2451733" y="583929"/>
                    <a:pt x="2484218" y="563356"/>
                  </a:cubicBezTo>
                  <a:cubicBezTo>
                    <a:pt x="2538360" y="528163"/>
                    <a:pt x="2541970" y="459583"/>
                    <a:pt x="2488369" y="421323"/>
                  </a:cubicBezTo>
                  <a:close/>
                  <a:moveTo>
                    <a:pt x="527342" y="279831"/>
                  </a:moveTo>
                  <a:cubicBezTo>
                    <a:pt x="489081" y="298601"/>
                    <a:pt x="468868" y="313941"/>
                    <a:pt x="436925" y="310331"/>
                  </a:cubicBezTo>
                  <a:cubicBezTo>
                    <a:pt x="428983" y="309429"/>
                    <a:pt x="421584" y="307444"/>
                    <a:pt x="421223" y="298240"/>
                  </a:cubicBezTo>
                  <a:cubicBezTo>
                    <a:pt x="420501" y="280734"/>
                    <a:pt x="413643" y="257272"/>
                    <a:pt x="411838" y="238683"/>
                  </a:cubicBezTo>
                  <a:cubicBezTo>
                    <a:pt x="441978" y="269183"/>
                    <a:pt x="488540" y="279470"/>
                    <a:pt x="527342" y="279831"/>
                  </a:cubicBezTo>
                  <a:close/>
                  <a:moveTo>
                    <a:pt x="229199" y="97011"/>
                  </a:moveTo>
                  <a:cubicBezTo>
                    <a:pt x="232809" y="28251"/>
                    <a:pt x="305540" y="-6761"/>
                    <a:pt x="362028" y="23198"/>
                  </a:cubicBezTo>
                  <a:cubicBezTo>
                    <a:pt x="390362" y="38357"/>
                    <a:pt x="404800" y="65248"/>
                    <a:pt x="408229" y="103328"/>
                  </a:cubicBezTo>
                  <a:cubicBezTo>
                    <a:pt x="411658" y="155485"/>
                    <a:pt x="368164" y="194467"/>
                    <a:pt x="318714" y="192843"/>
                  </a:cubicBezTo>
                  <a:cubicBezTo>
                    <a:pt x="235877" y="185263"/>
                    <a:pt x="227936" y="120112"/>
                    <a:pt x="229199" y="97011"/>
                  </a:cubicBezTo>
                  <a:close/>
                  <a:moveTo>
                    <a:pt x="253383" y="275319"/>
                  </a:moveTo>
                  <a:cubicBezTo>
                    <a:pt x="268001" y="314843"/>
                    <a:pt x="264933" y="351479"/>
                    <a:pt x="296877" y="372775"/>
                  </a:cubicBezTo>
                  <a:cubicBezTo>
                    <a:pt x="282800" y="391725"/>
                    <a:pt x="264572" y="400207"/>
                    <a:pt x="245442" y="412840"/>
                  </a:cubicBezTo>
                  <a:cubicBezTo>
                    <a:pt x="239847" y="367361"/>
                    <a:pt x="250134" y="318092"/>
                    <a:pt x="253383" y="275319"/>
                  </a:cubicBezTo>
                  <a:close/>
                  <a:moveTo>
                    <a:pt x="516152" y="458320"/>
                  </a:moveTo>
                  <a:cubicBezTo>
                    <a:pt x="535824" y="477450"/>
                    <a:pt x="523732" y="579959"/>
                    <a:pt x="523732" y="606489"/>
                  </a:cubicBezTo>
                  <a:cubicBezTo>
                    <a:pt x="523913" y="628145"/>
                    <a:pt x="517055" y="644208"/>
                    <a:pt x="495217" y="644569"/>
                  </a:cubicBezTo>
                  <a:cubicBezTo>
                    <a:pt x="481141" y="644749"/>
                    <a:pt x="469229" y="633379"/>
                    <a:pt x="469410" y="619483"/>
                  </a:cubicBezTo>
                  <a:cubicBezTo>
                    <a:pt x="469771" y="593675"/>
                    <a:pt x="469951" y="571657"/>
                    <a:pt x="469951" y="545850"/>
                  </a:cubicBezTo>
                  <a:cubicBezTo>
                    <a:pt x="469951" y="536645"/>
                    <a:pt x="469229" y="527441"/>
                    <a:pt x="469410" y="518237"/>
                  </a:cubicBezTo>
                  <a:cubicBezTo>
                    <a:pt x="469590" y="507409"/>
                    <a:pt x="465620" y="498024"/>
                    <a:pt x="458220" y="490805"/>
                  </a:cubicBezTo>
                  <a:cubicBezTo>
                    <a:pt x="429164" y="462832"/>
                    <a:pt x="404620" y="433414"/>
                    <a:pt x="365457" y="418074"/>
                  </a:cubicBezTo>
                  <a:cubicBezTo>
                    <a:pt x="358599" y="415367"/>
                    <a:pt x="350658" y="407968"/>
                    <a:pt x="343439" y="413923"/>
                  </a:cubicBezTo>
                  <a:cubicBezTo>
                    <a:pt x="335679" y="420420"/>
                    <a:pt x="336942" y="428542"/>
                    <a:pt x="340732" y="436663"/>
                  </a:cubicBezTo>
                  <a:cubicBezTo>
                    <a:pt x="348853" y="454349"/>
                    <a:pt x="353907" y="472938"/>
                    <a:pt x="360043" y="491166"/>
                  </a:cubicBezTo>
                  <a:cubicBezTo>
                    <a:pt x="364374" y="503619"/>
                    <a:pt x="366540" y="516071"/>
                    <a:pt x="365998" y="528885"/>
                  </a:cubicBezTo>
                  <a:cubicBezTo>
                    <a:pt x="364735" y="562453"/>
                    <a:pt x="341634" y="603421"/>
                    <a:pt x="327738" y="633379"/>
                  </a:cubicBezTo>
                  <a:cubicBezTo>
                    <a:pt x="320338" y="649622"/>
                    <a:pt x="291824" y="649983"/>
                    <a:pt x="277386" y="640418"/>
                  </a:cubicBezTo>
                  <a:cubicBezTo>
                    <a:pt x="267820" y="634101"/>
                    <a:pt x="269445" y="623995"/>
                    <a:pt x="271791" y="615332"/>
                  </a:cubicBezTo>
                  <a:cubicBezTo>
                    <a:pt x="276664" y="597646"/>
                    <a:pt x="281537" y="579598"/>
                    <a:pt x="289297" y="562995"/>
                  </a:cubicBezTo>
                  <a:cubicBezTo>
                    <a:pt x="303193" y="533036"/>
                    <a:pt x="296877" y="507409"/>
                    <a:pt x="276122" y="484127"/>
                  </a:cubicBezTo>
                  <a:cubicBezTo>
                    <a:pt x="266196" y="473119"/>
                    <a:pt x="257714" y="461027"/>
                    <a:pt x="250315" y="448394"/>
                  </a:cubicBezTo>
                  <a:cubicBezTo>
                    <a:pt x="244900" y="439190"/>
                    <a:pt x="246164" y="432151"/>
                    <a:pt x="255909" y="425113"/>
                  </a:cubicBezTo>
                  <a:cubicBezTo>
                    <a:pt x="275401" y="411216"/>
                    <a:pt x="295974" y="398763"/>
                    <a:pt x="312939" y="381799"/>
                  </a:cubicBezTo>
                  <a:cubicBezTo>
                    <a:pt x="322504" y="372234"/>
                    <a:pt x="333874" y="378731"/>
                    <a:pt x="341815" y="377829"/>
                  </a:cubicBezTo>
                  <a:cubicBezTo>
                    <a:pt x="364735" y="378911"/>
                    <a:pt x="385128" y="381618"/>
                    <a:pt x="405161" y="380536"/>
                  </a:cubicBezTo>
                  <a:cubicBezTo>
                    <a:pt x="427901" y="379272"/>
                    <a:pt x="445768" y="385769"/>
                    <a:pt x="461108" y="402373"/>
                  </a:cubicBezTo>
                  <a:cubicBezTo>
                    <a:pt x="477531" y="420059"/>
                    <a:pt x="499007" y="441536"/>
                    <a:pt x="516152" y="458320"/>
                  </a:cubicBezTo>
                  <a:close/>
                  <a:moveTo>
                    <a:pt x="460747" y="362308"/>
                  </a:moveTo>
                  <a:cubicBezTo>
                    <a:pt x="452084" y="368985"/>
                    <a:pt x="442158" y="369707"/>
                    <a:pt x="432051" y="369888"/>
                  </a:cubicBezTo>
                  <a:cubicBezTo>
                    <a:pt x="416531" y="370068"/>
                    <a:pt x="400830" y="369888"/>
                    <a:pt x="385309" y="369888"/>
                  </a:cubicBezTo>
                  <a:cubicBezTo>
                    <a:pt x="385309" y="369346"/>
                    <a:pt x="348493" y="366639"/>
                    <a:pt x="330264" y="365195"/>
                  </a:cubicBezTo>
                  <a:cubicBezTo>
                    <a:pt x="306984" y="363391"/>
                    <a:pt x="290741" y="353465"/>
                    <a:pt x="285327" y="328379"/>
                  </a:cubicBezTo>
                  <a:cubicBezTo>
                    <a:pt x="280634" y="306902"/>
                    <a:pt x="273054" y="286148"/>
                    <a:pt x="267460" y="264852"/>
                  </a:cubicBezTo>
                  <a:cubicBezTo>
                    <a:pt x="264031" y="252038"/>
                    <a:pt x="265835" y="239405"/>
                    <a:pt x="270889" y="227133"/>
                  </a:cubicBezTo>
                  <a:cubicBezTo>
                    <a:pt x="276664" y="212876"/>
                    <a:pt x="286229" y="205115"/>
                    <a:pt x="302472" y="206198"/>
                  </a:cubicBezTo>
                  <a:cubicBezTo>
                    <a:pt x="314383" y="206920"/>
                    <a:pt x="327197" y="208905"/>
                    <a:pt x="338025" y="205296"/>
                  </a:cubicBezTo>
                  <a:cubicBezTo>
                    <a:pt x="362750" y="197355"/>
                    <a:pt x="375744" y="209447"/>
                    <a:pt x="385490" y="228757"/>
                  </a:cubicBezTo>
                  <a:cubicBezTo>
                    <a:pt x="395416" y="248429"/>
                    <a:pt x="403537" y="268822"/>
                    <a:pt x="404980" y="291382"/>
                  </a:cubicBezTo>
                  <a:cubicBezTo>
                    <a:pt x="405703" y="302751"/>
                    <a:pt x="403176" y="308166"/>
                    <a:pt x="389460" y="305820"/>
                  </a:cubicBezTo>
                  <a:cubicBezTo>
                    <a:pt x="373759" y="303112"/>
                    <a:pt x="364194" y="295893"/>
                    <a:pt x="361667" y="280373"/>
                  </a:cubicBezTo>
                  <a:cubicBezTo>
                    <a:pt x="360043" y="270447"/>
                    <a:pt x="353907" y="237059"/>
                    <a:pt x="345244" y="239044"/>
                  </a:cubicBezTo>
                  <a:cubicBezTo>
                    <a:pt x="338025" y="240668"/>
                    <a:pt x="339469" y="246985"/>
                    <a:pt x="340371" y="252580"/>
                  </a:cubicBezTo>
                  <a:cubicBezTo>
                    <a:pt x="342717" y="267018"/>
                    <a:pt x="344522" y="281636"/>
                    <a:pt x="347229" y="296074"/>
                  </a:cubicBezTo>
                  <a:cubicBezTo>
                    <a:pt x="350658" y="314843"/>
                    <a:pt x="354628" y="318633"/>
                    <a:pt x="373759" y="321160"/>
                  </a:cubicBezTo>
                  <a:cubicBezTo>
                    <a:pt x="393791" y="323867"/>
                    <a:pt x="414004" y="325311"/>
                    <a:pt x="434037" y="327476"/>
                  </a:cubicBezTo>
                  <a:cubicBezTo>
                    <a:pt x="441256" y="328198"/>
                    <a:pt x="448655" y="328920"/>
                    <a:pt x="455874" y="330544"/>
                  </a:cubicBezTo>
                  <a:cubicBezTo>
                    <a:pt x="462913" y="332169"/>
                    <a:pt x="470853" y="334154"/>
                    <a:pt x="471215" y="343539"/>
                  </a:cubicBezTo>
                  <a:cubicBezTo>
                    <a:pt x="471034" y="351479"/>
                    <a:pt x="467064" y="357435"/>
                    <a:pt x="460747" y="362308"/>
                  </a:cubicBezTo>
                  <a:close/>
                  <a:moveTo>
                    <a:pt x="562534" y="301127"/>
                  </a:moveTo>
                  <a:cubicBezTo>
                    <a:pt x="560729" y="307263"/>
                    <a:pt x="557661" y="313941"/>
                    <a:pt x="550984" y="315565"/>
                  </a:cubicBezTo>
                  <a:cubicBezTo>
                    <a:pt x="530771" y="320257"/>
                    <a:pt x="504963" y="324047"/>
                    <a:pt x="484569" y="328198"/>
                  </a:cubicBezTo>
                  <a:cubicBezTo>
                    <a:pt x="483848" y="325672"/>
                    <a:pt x="475546" y="319536"/>
                    <a:pt x="474824" y="317009"/>
                  </a:cubicBezTo>
                  <a:cubicBezTo>
                    <a:pt x="500090" y="306180"/>
                    <a:pt x="526620" y="294630"/>
                    <a:pt x="547916" y="285065"/>
                  </a:cubicBezTo>
                  <a:cubicBezTo>
                    <a:pt x="557661" y="280914"/>
                    <a:pt x="565783" y="290479"/>
                    <a:pt x="562534" y="301127"/>
                  </a:cubicBezTo>
                  <a:close/>
                  <a:moveTo>
                    <a:pt x="525898" y="75896"/>
                  </a:moveTo>
                  <a:cubicBezTo>
                    <a:pt x="535102" y="45576"/>
                    <a:pt x="561271" y="30778"/>
                    <a:pt x="592312" y="24281"/>
                  </a:cubicBezTo>
                  <a:cubicBezTo>
                    <a:pt x="658546" y="10384"/>
                    <a:pt x="717741" y="73730"/>
                    <a:pt x="680744" y="140145"/>
                  </a:cubicBezTo>
                  <a:cubicBezTo>
                    <a:pt x="665404" y="165231"/>
                    <a:pt x="640679" y="185805"/>
                    <a:pt x="607833" y="185083"/>
                  </a:cubicBezTo>
                  <a:cubicBezTo>
                    <a:pt x="547735" y="182376"/>
                    <a:pt x="508933" y="131482"/>
                    <a:pt x="525898" y="75896"/>
                  </a:cubicBezTo>
                  <a:close/>
                  <a:moveTo>
                    <a:pt x="813573" y="625078"/>
                  </a:moveTo>
                  <a:cubicBezTo>
                    <a:pt x="813212" y="633921"/>
                    <a:pt x="809964" y="645651"/>
                    <a:pt x="797872" y="649081"/>
                  </a:cubicBezTo>
                  <a:cubicBezTo>
                    <a:pt x="783073" y="653051"/>
                    <a:pt x="770620" y="647456"/>
                    <a:pt x="764304" y="636628"/>
                  </a:cubicBezTo>
                  <a:cubicBezTo>
                    <a:pt x="761236" y="631214"/>
                    <a:pt x="759070" y="624717"/>
                    <a:pt x="758529" y="618400"/>
                  </a:cubicBezTo>
                  <a:cubicBezTo>
                    <a:pt x="755461" y="582666"/>
                    <a:pt x="753295" y="546932"/>
                    <a:pt x="750227" y="511199"/>
                  </a:cubicBezTo>
                  <a:cubicBezTo>
                    <a:pt x="749144" y="499829"/>
                    <a:pt x="753295" y="495858"/>
                    <a:pt x="764123" y="497483"/>
                  </a:cubicBezTo>
                  <a:cubicBezTo>
                    <a:pt x="771342" y="498565"/>
                    <a:pt x="778561" y="499829"/>
                    <a:pt x="785961" y="500731"/>
                  </a:cubicBezTo>
                  <a:cubicBezTo>
                    <a:pt x="802203" y="502897"/>
                    <a:pt x="810144" y="513184"/>
                    <a:pt x="811588" y="528524"/>
                  </a:cubicBezTo>
                  <a:cubicBezTo>
                    <a:pt x="813212" y="546752"/>
                    <a:pt x="813573" y="565160"/>
                    <a:pt x="814656" y="583569"/>
                  </a:cubicBezTo>
                  <a:cubicBezTo>
                    <a:pt x="814475" y="583569"/>
                    <a:pt x="814115" y="583569"/>
                    <a:pt x="813934" y="583569"/>
                  </a:cubicBezTo>
                  <a:cubicBezTo>
                    <a:pt x="813753" y="597465"/>
                    <a:pt x="814115" y="611361"/>
                    <a:pt x="813573" y="625078"/>
                  </a:cubicBezTo>
                  <a:close/>
                  <a:moveTo>
                    <a:pt x="922940" y="251136"/>
                  </a:moveTo>
                  <a:cubicBezTo>
                    <a:pt x="916804" y="259438"/>
                    <a:pt x="909044" y="265754"/>
                    <a:pt x="899478" y="269725"/>
                  </a:cubicBezTo>
                  <a:cubicBezTo>
                    <a:pt x="871505" y="281636"/>
                    <a:pt x="842810" y="291382"/>
                    <a:pt x="813753" y="299683"/>
                  </a:cubicBezTo>
                  <a:cubicBezTo>
                    <a:pt x="796428" y="304737"/>
                    <a:pt x="779102" y="303654"/>
                    <a:pt x="762138" y="298420"/>
                  </a:cubicBezTo>
                  <a:cubicBezTo>
                    <a:pt x="741925" y="292284"/>
                    <a:pt x="721712" y="285967"/>
                    <a:pt x="701679" y="279651"/>
                  </a:cubicBezTo>
                  <a:cubicBezTo>
                    <a:pt x="693738" y="277124"/>
                    <a:pt x="685978" y="274959"/>
                    <a:pt x="675511" y="278568"/>
                  </a:cubicBezTo>
                  <a:cubicBezTo>
                    <a:pt x="686700" y="288494"/>
                    <a:pt x="698250" y="288855"/>
                    <a:pt x="708538" y="291923"/>
                  </a:cubicBezTo>
                  <a:cubicBezTo>
                    <a:pt x="720268" y="295352"/>
                    <a:pt x="727307" y="301127"/>
                    <a:pt x="730916" y="313399"/>
                  </a:cubicBezTo>
                  <a:cubicBezTo>
                    <a:pt x="739037" y="340831"/>
                    <a:pt x="753836" y="357976"/>
                    <a:pt x="766830" y="383243"/>
                  </a:cubicBezTo>
                  <a:cubicBezTo>
                    <a:pt x="778922" y="406704"/>
                    <a:pt x="792277" y="411036"/>
                    <a:pt x="830898" y="424752"/>
                  </a:cubicBezTo>
                  <a:cubicBezTo>
                    <a:pt x="899298" y="445867"/>
                    <a:pt x="893703" y="447852"/>
                    <a:pt x="916082" y="511920"/>
                  </a:cubicBezTo>
                  <a:cubicBezTo>
                    <a:pt x="926730" y="542420"/>
                    <a:pt x="933588" y="573823"/>
                    <a:pt x="938280" y="605586"/>
                  </a:cubicBezTo>
                  <a:cubicBezTo>
                    <a:pt x="939363" y="612805"/>
                    <a:pt x="939724" y="620385"/>
                    <a:pt x="938822" y="627604"/>
                  </a:cubicBezTo>
                  <a:cubicBezTo>
                    <a:pt x="937198" y="640959"/>
                    <a:pt x="925106" y="650163"/>
                    <a:pt x="911751" y="647456"/>
                  </a:cubicBezTo>
                  <a:cubicBezTo>
                    <a:pt x="897674" y="644749"/>
                    <a:pt x="889914" y="634643"/>
                    <a:pt x="883055" y="620746"/>
                  </a:cubicBezTo>
                  <a:cubicBezTo>
                    <a:pt x="874032" y="602518"/>
                    <a:pt x="867715" y="583388"/>
                    <a:pt x="861038" y="564258"/>
                  </a:cubicBezTo>
                  <a:cubicBezTo>
                    <a:pt x="856526" y="551264"/>
                    <a:pt x="850029" y="538631"/>
                    <a:pt x="846780" y="525636"/>
                  </a:cubicBezTo>
                  <a:cubicBezTo>
                    <a:pt x="840283" y="499829"/>
                    <a:pt x="823138" y="490625"/>
                    <a:pt x="799677" y="486113"/>
                  </a:cubicBezTo>
                  <a:cubicBezTo>
                    <a:pt x="768996" y="480157"/>
                    <a:pt x="738135" y="475645"/>
                    <a:pt x="708357" y="465358"/>
                  </a:cubicBezTo>
                  <a:cubicBezTo>
                    <a:pt x="680203" y="455613"/>
                    <a:pt x="658005" y="439911"/>
                    <a:pt x="643386" y="413562"/>
                  </a:cubicBezTo>
                  <a:cubicBezTo>
                    <a:pt x="629670" y="388657"/>
                    <a:pt x="613608" y="364834"/>
                    <a:pt x="601517" y="339027"/>
                  </a:cubicBezTo>
                  <a:cubicBezTo>
                    <a:pt x="585635" y="305820"/>
                    <a:pt x="574085" y="270808"/>
                    <a:pt x="579860" y="232728"/>
                  </a:cubicBezTo>
                  <a:cubicBezTo>
                    <a:pt x="583289" y="210349"/>
                    <a:pt x="593395" y="204213"/>
                    <a:pt x="615232" y="198257"/>
                  </a:cubicBezTo>
                  <a:cubicBezTo>
                    <a:pt x="645372" y="190136"/>
                    <a:pt x="670999" y="199521"/>
                    <a:pt x="697889" y="209086"/>
                  </a:cubicBezTo>
                  <a:cubicBezTo>
                    <a:pt x="729111" y="220095"/>
                    <a:pt x="760875" y="229299"/>
                    <a:pt x="792096" y="239947"/>
                  </a:cubicBezTo>
                  <a:cubicBezTo>
                    <a:pt x="812671" y="246985"/>
                    <a:pt x="832162" y="238503"/>
                    <a:pt x="851833" y="235976"/>
                  </a:cubicBezTo>
                  <a:cubicBezTo>
                    <a:pt x="864467" y="234352"/>
                    <a:pt x="878724" y="226050"/>
                    <a:pt x="891357" y="223523"/>
                  </a:cubicBezTo>
                  <a:cubicBezTo>
                    <a:pt x="900381" y="221719"/>
                    <a:pt x="907961" y="221358"/>
                    <a:pt x="916623" y="225148"/>
                  </a:cubicBezTo>
                  <a:cubicBezTo>
                    <a:pt x="927091" y="229660"/>
                    <a:pt x="929618" y="242112"/>
                    <a:pt x="922940" y="251136"/>
                  </a:cubicBezTo>
                  <a:close/>
                  <a:moveTo>
                    <a:pt x="1734891" y="119571"/>
                  </a:moveTo>
                  <a:cubicBezTo>
                    <a:pt x="1735794" y="76618"/>
                    <a:pt x="1754202" y="38718"/>
                    <a:pt x="1817187" y="35650"/>
                  </a:cubicBezTo>
                  <a:cubicBezTo>
                    <a:pt x="1876743" y="39982"/>
                    <a:pt x="1896054" y="62180"/>
                    <a:pt x="1899122" y="117044"/>
                  </a:cubicBezTo>
                  <a:cubicBezTo>
                    <a:pt x="1899122" y="162704"/>
                    <a:pt x="1875300" y="207822"/>
                    <a:pt x="1819353" y="201145"/>
                  </a:cubicBezTo>
                  <a:cubicBezTo>
                    <a:pt x="1763045" y="204032"/>
                    <a:pt x="1733808" y="172630"/>
                    <a:pt x="1734891" y="119571"/>
                  </a:cubicBezTo>
                  <a:close/>
                  <a:moveTo>
                    <a:pt x="1687066" y="637350"/>
                  </a:moveTo>
                  <a:cubicBezTo>
                    <a:pt x="1682554" y="654675"/>
                    <a:pt x="1657107" y="662255"/>
                    <a:pt x="1641947" y="652690"/>
                  </a:cubicBezTo>
                  <a:cubicBezTo>
                    <a:pt x="1634548" y="647998"/>
                    <a:pt x="1630758" y="638974"/>
                    <a:pt x="1630938" y="631394"/>
                  </a:cubicBezTo>
                  <a:cubicBezTo>
                    <a:pt x="1631480" y="601977"/>
                    <a:pt x="1632382" y="572740"/>
                    <a:pt x="1637075" y="543684"/>
                  </a:cubicBezTo>
                  <a:cubicBezTo>
                    <a:pt x="1642128" y="513003"/>
                    <a:pt x="1645557" y="509394"/>
                    <a:pt x="1675696" y="502175"/>
                  </a:cubicBezTo>
                  <a:cubicBezTo>
                    <a:pt x="1684539" y="500009"/>
                    <a:pt x="1693202" y="496941"/>
                    <a:pt x="1704391" y="501814"/>
                  </a:cubicBezTo>
                  <a:cubicBezTo>
                    <a:pt x="1700421" y="527802"/>
                    <a:pt x="1691938" y="618761"/>
                    <a:pt x="1687066" y="637350"/>
                  </a:cubicBezTo>
                  <a:close/>
                  <a:moveTo>
                    <a:pt x="1865193" y="272612"/>
                  </a:moveTo>
                  <a:cubicBezTo>
                    <a:pt x="1850755" y="328920"/>
                    <a:pt x="1829098" y="382521"/>
                    <a:pt x="1800584" y="433234"/>
                  </a:cubicBezTo>
                  <a:cubicBezTo>
                    <a:pt x="1789033" y="453808"/>
                    <a:pt x="1771528" y="465178"/>
                    <a:pt x="1748427" y="470231"/>
                  </a:cubicBezTo>
                  <a:cubicBezTo>
                    <a:pt x="1717926" y="476909"/>
                    <a:pt x="1687787" y="485571"/>
                    <a:pt x="1656746" y="489000"/>
                  </a:cubicBezTo>
                  <a:cubicBezTo>
                    <a:pt x="1627870" y="492068"/>
                    <a:pt x="1613072" y="510116"/>
                    <a:pt x="1603145" y="533938"/>
                  </a:cubicBezTo>
                  <a:cubicBezTo>
                    <a:pt x="1590332" y="564619"/>
                    <a:pt x="1570480" y="591509"/>
                    <a:pt x="1558388" y="622551"/>
                  </a:cubicBezTo>
                  <a:cubicBezTo>
                    <a:pt x="1553876" y="634282"/>
                    <a:pt x="1545935" y="645290"/>
                    <a:pt x="1529151" y="641862"/>
                  </a:cubicBezTo>
                  <a:cubicBezTo>
                    <a:pt x="1510562" y="638072"/>
                    <a:pt x="1503163" y="628145"/>
                    <a:pt x="1507675" y="607752"/>
                  </a:cubicBezTo>
                  <a:cubicBezTo>
                    <a:pt x="1513991" y="578876"/>
                    <a:pt x="1526986" y="552166"/>
                    <a:pt x="1537814" y="524915"/>
                  </a:cubicBezTo>
                  <a:cubicBezTo>
                    <a:pt x="1539799" y="519861"/>
                    <a:pt x="1568314" y="468607"/>
                    <a:pt x="1570660" y="463554"/>
                  </a:cubicBezTo>
                  <a:cubicBezTo>
                    <a:pt x="1574089" y="448033"/>
                    <a:pt x="1675515" y="410855"/>
                    <a:pt x="1697714" y="393530"/>
                  </a:cubicBezTo>
                  <a:cubicBezTo>
                    <a:pt x="1707098" y="386130"/>
                    <a:pt x="1712151" y="378370"/>
                    <a:pt x="1716663" y="367903"/>
                  </a:cubicBezTo>
                  <a:cubicBezTo>
                    <a:pt x="1724965" y="348772"/>
                    <a:pt x="1730921" y="322243"/>
                    <a:pt x="1749871" y="309790"/>
                  </a:cubicBezTo>
                  <a:cubicBezTo>
                    <a:pt x="1754563" y="306722"/>
                    <a:pt x="1759435" y="307985"/>
                    <a:pt x="1756909" y="302030"/>
                  </a:cubicBezTo>
                  <a:cubicBezTo>
                    <a:pt x="1754383" y="296254"/>
                    <a:pt x="1747705" y="302391"/>
                    <a:pt x="1743373" y="301849"/>
                  </a:cubicBezTo>
                  <a:cubicBezTo>
                    <a:pt x="1714498" y="308346"/>
                    <a:pt x="1663424" y="306541"/>
                    <a:pt x="1635270" y="309429"/>
                  </a:cubicBezTo>
                  <a:cubicBezTo>
                    <a:pt x="1610184" y="311956"/>
                    <a:pt x="1548101" y="284163"/>
                    <a:pt x="1532761" y="270627"/>
                  </a:cubicBezTo>
                  <a:cubicBezTo>
                    <a:pt x="1524639" y="263408"/>
                    <a:pt x="1512367" y="259077"/>
                    <a:pt x="1517962" y="244819"/>
                  </a:cubicBezTo>
                  <a:cubicBezTo>
                    <a:pt x="1522293" y="233630"/>
                    <a:pt x="1538716" y="228938"/>
                    <a:pt x="1553335" y="232908"/>
                  </a:cubicBezTo>
                  <a:cubicBezTo>
                    <a:pt x="1590693" y="242834"/>
                    <a:pt x="1628231" y="251136"/>
                    <a:pt x="1666672" y="256731"/>
                  </a:cubicBezTo>
                  <a:cubicBezTo>
                    <a:pt x="1680749" y="258716"/>
                    <a:pt x="1694826" y="258355"/>
                    <a:pt x="1707640" y="254024"/>
                  </a:cubicBezTo>
                  <a:cubicBezTo>
                    <a:pt x="1743373" y="241571"/>
                    <a:pt x="1781454" y="231464"/>
                    <a:pt x="1817548" y="219734"/>
                  </a:cubicBezTo>
                  <a:cubicBezTo>
                    <a:pt x="1848589" y="209447"/>
                    <a:pt x="1873495" y="240488"/>
                    <a:pt x="1865193" y="272612"/>
                  </a:cubicBezTo>
                  <a:close/>
                  <a:moveTo>
                    <a:pt x="2089883" y="190316"/>
                  </a:moveTo>
                  <a:cubicBezTo>
                    <a:pt x="2061368" y="169020"/>
                    <a:pt x="2051262" y="136174"/>
                    <a:pt x="2059383" y="106757"/>
                  </a:cubicBezTo>
                  <a:cubicBezTo>
                    <a:pt x="2068407" y="73911"/>
                    <a:pt x="2094033" y="48825"/>
                    <a:pt x="2124354" y="45396"/>
                  </a:cubicBezTo>
                  <a:cubicBezTo>
                    <a:pt x="2208996" y="35470"/>
                    <a:pt x="2218381" y="109284"/>
                    <a:pt x="2218381" y="109645"/>
                  </a:cubicBezTo>
                  <a:cubicBezTo>
                    <a:pt x="2239857" y="178044"/>
                    <a:pt x="2150522" y="240849"/>
                    <a:pt x="2089883" y="190316"/>
                  </a:cubicBezTo>
                  <a:close/>
                  <a:moveTo>
                    <a:pt x="2186075" y="549098"/>
                  </a:moveTo>
                  <a:cubicBezTo>
                    <a:pt x="2210800" y="566784"/>
                    <a:pt x="2223253" y="575628"/>
                    <a:pt x="2237330" y="592773"/>
                  </a:cubicBezTo>
                  <a:cubicBezTo>
                    <a:pt x="2245090" y="602157"/>
                    <a:pt x="2250505" y="616776"/>
                    <a:pt x="2241481" y="628867"/>
                  </a:cubicBezTo>
                  <a:cubicBezTo>
                    <a:pt x="2232998" y="640237"/>
                    <a:pt x="2220546" y="639335"/>
                    <a:pt x="2206830" y="635725"/>
                  </a:cubicBezTo>
                  <a:cubicBezTo>
                    <a:pt x="2204122" y="635004"/>
                    <a:pt x="2126339" y="589705"/>
                    <a:pt x="2101252" y="553610"/>
                  </a:cubicBezTo>
                  <a:cubicBezTo>
                    <a:pt x="2083025" y="527261"/>
                    <a:pt x="2087356" y="502897"/>
                    <a:pt x="2115871" y="487737"/>
                  </a:cubicBezTo>
                  <a:cubicBezTo>
                    <a:pt x="2126158" y="482323"/>
                    <a:pt x="2135904" y="475465"/>
                    <a:pt x="2147454" y="474743"/>
                  </a:cubicBezTo>
                  <a:cubicBezTo>
                    <a:pt x="2148898" y="476728"/>
                    <a:pt x="2150161" y="477450"/>
                    <a:pt x="2149980" y="477991"/>
                  </a:cubicBezTo>
                  <a:cubicBezTo>
                    <a:pt x="2141318" y="512462"/>
                    <a:pt x="2152146" y="517154"/>
                    <a:pt x="2186075" y="549098"/>
                  </a:cubicBezTo>
                  <a:close/>
                  <a:moveTo>
                    <a:pt x="2187339" y="373497"/>
                  </a:moveTo>
                  <a:cubicBezTo>
                    <a:pt x="2183188" y="391364"/>
                    <a:pt x="2177954" y="409050"/>
                    <a:pt x="2171818" y="426195"/>
                  </a:cubicBezTo>
                  <a:cubicBezTo>
                    <a:pt x="2167848" y="437565"/>
                    <a:pt x="2159365" y="446769"/>
                    <a:pt x="2148718" y="452725"/>
                  </a:cubicBezTo>
                  <a:cubicBezTo>
                    <a:pt x="2137528" y="459042"/>
                    <a:pt x="2126339" y="465539"/>
                    <a:pt x="2114428" y="470051"/>
                  </a:cubicBezTo>
                  <a:cubicBezTo>
                    <a:pt x="2071114" y="486113"/>
                    <a:pt x="2040614" y="516974"/>
                    <a:pt x="2016069" y="554693"/>
                  </a:cubicBezTo>
                  <a:cubicBezTo>
                    <a:pt x="2003977" y="573101"/>
                    <a:pt x="1992608" y="591870"/>
                    <a:pt x="1984667" y="612625"/>
                  </a:cubicBezTo>
                  <a:cubicBezTo>
                    <a:pt x="1978351" y="628867"/>
                    <a:pt x="1970590" y="649081"/>
                    <a:pt x="1950196" y="648720"/>
                  </a:cubicBezTo>
                  <a:cubicBezTo>
                    <a:pt x="1921862" y="649261"/>
                    <a:pt x="1912838" y="634643"/>
                    <a:pt x="1922404" y="609196"/>
                  </a:cubicBezTo>
                  <a:cubicBezTo>
                    <a:pt x="1939909" y="561912"/>
                    <a:pt x="1957776" y="514628"/>
                    <a:pt x="1981960" y="470231"/>
                  </a:cubicBezTo>
                  <a:cubicBezTo>
                    <a:pt x="1985569" y="463734"/>
                    <a:pt x="1990081" y="458681"/>
                    <a:pt x="1996578" y="454349"/>
                  </a:cubicBezTo>
                  <a:cubicBezTo>
                    <a:pt x="2008850" y="446409"/>
                    <a:pt x="2019679" y="436122"/>
                    <a:pt x="2032131" y="428542"/>
                  </a:cubicBezTo>
                  <a:cubicBezTo>
                    <a:pt x="2061007" y="410855"/>
                    <a:pt x="2080318" y="386491"/>
                    <a:pt x="2088078" y="353465"/>
                  </a:cubicBezTo>
                  <a:cubicBezTo>
                    <a:pt x="2091147" y="340290"/>
                    <a:pt x="2098004" y="338305"/>
                    <a:pt x="2109916" y="340651"/>
                  </a:cubicBezTo>
                  <a:cubicBezTo>
                    <a:pt x="2129768" y="344441"/>
                    <a:pt x="2149801" y="346607"/>
                    <a:pt x="2169653" y="350036"/>
                  </a:cubicBezTo>
                  <a:cubicBezTo>
                    <a:pt x="2188060" y="353284"/>
                    <a:pt x="2191129" y="356713"/>
                    <a:pt x="2187339" y="373497"/>
                  </a:cubicBezTo>
                  <a:close/>
                  <a:moveTo>
                    <a:pt x="2193294" y="324047"/>
                  </a:moveTo>
                  <a:cubicBezTo>
                    <a:pt x="2192212" y="333432"/>
                    <a:pt x="2187880" y="340110"/>
                    <a:pt x="2177232" y="337583"/>
                  </a:cubicBezTo>
                  <a:cubicBezTo>
                    <a:pt x="2155215" y="332349"/>
                    <a:pt x="2131392" y="336861"/>
                    <a:pt x="2111359" y="322423"/>
                  </a:cubicBezTo>
                  <a:cubicBezTo>
                    <a:pt x="2100531" y="314663"/>
                    <a:pt x="2088981" y="315385"/>
                    <a:pt x="2078693" y="324408"/>
                  </a:cubicBezTo>
                  <a:cubicBezTo>
                    <a:pt x="2058119" y="342636"/>
                    <a:pt x="2032312" y="349855"/>
                    <a:pt x="2006865" y="357615"/>
                  </a:cubicBezTo>
                  <a:cubicBezTo>
                    <a:pt x="1991886" y="362127"/>
                    <a:pt x="1977448" y="358518"/>
                    <a:pt x="1964634" y="350577"/>
                  </a:cubicBezTo>
                  <a:cubicBezTo>
                    <a:pt x="1946587" y="339388"/>
                    <a:pt x="1927998" y="329642"/>
                    <a:pt x="1908868" y="320618"/>
                  </a:cubicBezTo>
                  <a:cubicBezTo>
                    <a:pt x="1907966" y="320257"/>
                    <a:pt x="1907243" y="319896"/>
                    <a:pt x="1906341" y="319355"/>
                  </a:cubicBezTo>
                  <a:cubicBezTo>
                    <a:pt x="1890460" y="309790"/>
                    <a:pt x="1881075" y="294630"/>
                    <a:pt x="1884684" y="284343"/>
                  </a:cubicBezTo>
                  <a:cubicBezTo>
                    <a:pt x="1888835" y="272612"/>
                    <a:pt x="1910312" y="265393"/>
                    <a:pt x="1928359" y="271349"/>
                  </a:cubicBezTo>
                  <a:cubicBezTo>
                    <a:pt x="1943158" y="276222"/>
                    <a:pt x="1957235" y="282899"/>
                    <a:pt x="1971492" y="289396"/>
                  </a:cubicBezTo>
                  <a:cubicBezTo>
                    <a:pt x="1993871" y="299864"/>
                    <a:pt x="2013362" y="297518"/>
                    <a:pt x="2031951" y="280012"/>
                  </a:cubicBezTo>
                  <a:cubicBezTo>
                    <a:pt x="2047110" y="265574"/>
                    <a:pt x="2075445" y="245902"/>
                    <a:pt x="2092951" y="233811"/>
                  </a:cubicBezTo>
                  <a:cubicBezTo>
                    <a:pt x="2118218" y="216485"/>
                    <a:pt x="2134280" y="220816"/>
                    <a:pt x="2162434" y="219373"/>
                  </a:cubicBezTo>
                  <a:cubicBezTo>
                    <a:pt x="2175247" y="218651"/>
                    <a:pt x="2180120" y="229118"/>
                    <a:pt x="2183188" y="239405"/>
                  </a:cubicBezTo>
                  <a:cubicBezTo>
                    <a:pt x="2189865" y="262506"/>
                    <a:pt x="2191851" y="286328"/>
                    <a:pt x="2193655" y="304737"/>
                  </a:cubicBezTo>
                  <a:cubicBezTo>
                    <a:pt x="2193475" y="314843"/>
                    <a:pt x="2193836" y="319536"/>
                    <a:pt x="2193294" y="324047"/>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25" name="Freeform 118"/>
            <p:cNvSpPr/>
            <p:nvPr/>
          </p:nvSpPr>
          <p:spPr>
            <a:xfrm>
              <a:off x="7609421" y="794625"/>
              <a:ext cx="53269" cy="172893"/>
            </a:xfrm>
            <a:custGeom>
              <a:avLst/>
              <a:gdLst>
                <a:gd name="connsiteX0" fmla="*/ 15731 w 53269"/>
                <a:gd name="connsiteY0" fmla="*/ 83559 h 172893"/>
                <a:gd name="connsiteX1" fmla="*/ 53270 w 53269"/>
                <a:gd name="connsiteY1" fmla="*/ 0 h 172893"/>
                <a:gd name="connsiteX2" fmla="*/ 25657 w 53269"/>
                <a:gd name="connsiteY2" fmla="*/ 172894 h 172893"/>
                <a:gd name="connsiteX3" fmla="*/ 15731 w 53269"/>
                <a:gd name="connsiteY3" fmla="*/ 83559 h 172893"/>
              </a:gdLst>
              <a:ahLst/>
              <a:cxnLst>
                <a:cxn ang="0">
                  <a:pos x="connsiteX0" y="connsiteY0"/>
                </a:cxn>
                <a:cxn ang="0">
                  <a:pos x="connsiteX1" y="connsiteY1"/>
                </a:cxn>
                <a:cxn ang="0">
                  <a:pos x="connsiteX2" y="connsiteY2"/>
                </a:cxn>
                <a:cxn ang="0">
                  <a:pos x="connsiteX3" y="connsiteY3"/>
                </a:cxn>
              </a:cxnLst>
              <a:rect l="l" t="t" r="r" b="b"/>
              <a:pathLst>
                <a:path w="53269" h="172893">
                  <a:moveTo>
                    <a:pt x="15731" y="83559"/>
                  </a:moveTo>
                  <a:cubicBezTo>
                    <a:pt x="18980" y="52698"/>
                    <a:pt x="40095" y="29778"/>
                    <a:pt x="53270" y="0"/>
                  </a:cubicBezTo>
                  <a:cubicBezTo>
                    <a:pt x="-2677" y="23823"/>
                    <a:pt x="-18920" y="130122"/>
                    <a:pt x="25657" y="172894"/>
                  </a:cubicBezTo>
                  <a:cubicBezTo>
                    <a:pt x="16453" y="143657"/>
                    <a:pt x="12663" y="114240"/>
                    <a:pt x="15731" y="8355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26" name="Freeform 119"/>
            <p:cNvSpPr/>
            <p:nvPr/>
          </p:nvSpPr>
          <p:spPr>
            <a:xfrm>
              <a:off x="9755800" y="734961"/>
              <a:ext cx="35871" cy="133839"/>
            </a:xfrm>
            <a:custGeom>
              <a:avLst/>
              <a:gdLst>
                <a:gd name="connsiteX0" fmla="*/ 3814 w 35871"/>
                <a:gd name="connsiteY0" fmla="*/ 18517 h 133839"/>
                <a:gd name="connsiteX1" fmla="*/ 12116 w 35871"/>
                <a:gd name="connsiteY1" fmla="*/ 133839 h 133839"/>
                <a:gd name="connsiteX2" fmla="*/ 23667 w 35871"/>
                <a:gd name="connsiteY2" fmla="*/ 126981 h 133839"/>
                <a:gd name="connsiteX3" fmla="*/ 28178 w 35871"/>
                <a:gd name="connsiteY3" fmla="*/ 31511 h 133839"/>
                <a:gd name="connsiteX4" fmla="*/ 15365 w 35871"/>
                <a:gd name="connsiteY4" fmla="*/ 4440 h 133839"/>
                <a:gd name="connsiteX5" fmla="*/ 3453 w 35871"/>
                <a:gd name="connsiteY5" fmla="*/ 1372 h 133839"/>
                <a:gd name="connsiteX6" fmla="*/ 746 w 35871"/>
                <a:gd name="connsiteY6" fmla="*/ 10937 h 133839"/>
                <a:gd name="connsiteX7" fmla="*/ 3814 w 35871"/>
                <a:gd name="connsiteY7" fmla="*/ 18517 h 1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1" h="133839">
                  <a:moveTo>
                    <a:pt x="3814" y="18517"/>
                  </a:moveTo>
                  <a:cubicBezTo>
                    <a:pt x="21501" y="55333"/>
                    <a:pt x="25833" y="93233"/>
                    <a:pt x="12116" y="133839"/>
                  </a:cubicBezTo>
                  <a:cubicBezTo>
                    <a:pt x="20418" y="133659"/>
                    <a:pt x="22043" y="129869"/>
                    <a:pt x="23667" y="126981"/>
                  </a:cubicBezTo>
                  <a:cubicBezTo>
                    <a:pt x="41353" y="95940"/>
                    <a:pt x="37021" y="63635"/>
                    <a:pt x="28178" y="31511"/>
                  </a:cubicBezTo>
                  <a:cubicBezTo>
                    <a:pt x="25471" y="21946"/>
                    <a:pt x="20238" y="13102"/>
                    <a:pt x="15365" y="4440"/>
                  </a:cubicBezTo>
                  <a:cubicBezTo>
                    <a:pt x="13019" y="108"/>
                    <a:pt x="7965" y="-1336"/>
                    <a:pt x="3453" y="1372"/>
                  </a:cubicBezTo>
                  <a:cubicBezTo>
                    <a:pt x="205" y="3357"/>
                    <a:pt x="-878" y="6966"/>
                    <a:pt x="746" y="10937"/>
                  </a:cubicBezTo>
                  <a:cubicBezTo>
                    <a:pt x="1829" y="13463"/>
                    <a:pt x="2731" y="15990"/>
                    <a:pt x="3814" y="18517"/>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27" name="Freeform 120"/>
            <p:cNvSpPr/>
            <p:nvPr/>
          </p:nvSpPr>
          <p:spPr>
            <a:xfrm>
              <a:off x="8030669" y="1200239"/>
              <a:ext cx="142268" cy="18931"/>
            </a:xfrm>
            <a:custGeom>
              <a:avLst/>
              <a:gdLst>
                <a:gd name="connsiteX0" fmla="*/ 15167 w 142268"/>
                <a:gd name="connsiteY0" fmla="*/ 15251 h 18931"/>
                <a:gd name="connsiteX1" fmla="*/ 130670 w 142268"/>
                <a:gd name="connsiteY1" fmla="*/ 18680 h 18931"/>
                <a:gd name="connsiteX2" fmla="*/ 142040 w 142268"/>
                <a:gd name="connsiteY2" fmla="*/ 13085 h 18931"/>
                <a:gd name="connsiteX3" fmla="*/ 131393 w 142268"/>
                <a:gd name="connsiteY3" fmla="*/ 3881 h 18931"/>
                <a:gd name="connsiteX4" fmla="*/ 76709 w 142268"/>
                <a:gd name="connsiteY4" fmla="*/ 1174 h 18931"/>
                <a:gd name="connsiteX5" fmla="*/ 38268 w 142268"/>
                <a:gd name="connsiteY5" fmla="*/ 4242 h 18931"/>
                <a:gd name="connsiteX6" fmla="*/ 38268 w 142268"/>
                <a:gd name="connsiteY6" fmla="*/ 2798 h 18931"/>
                <a:gd name="connsiteX7" fmla="*/ 5241 w 142268"/>
                <a:gd name="connsiteY7" fmla="*/ 2978 h 18931"/>
                <a:gd name="connsiteX8" fmla="*/ 8 w 142268"/>
                <a:gd name="connsiteY8" fmla="*/ 8212 h 18931"/>
                <a:gd name="connsiteX9" fmla="*/ 4519 w 142268"/>
                <a:gd name="connsiteY9" fmla="*/ 14168 h 18931"/>
                <a:gd name="connsiteX10" fmla="*/ 15167 w 142268"/>
                <a:gd name="connsiteY10" fmla="*/ 15251 h 1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268" h="18931">
                  <a:moveTo>
                    <a:pt x="15167" y="15251"/>
                  </a:moveTo>
                  <a:cubicBezTo>
                    <a:pt x="53608" y="18138"/>
                    <a:pt x="92230" y="11461"/>
                    <a:pt x="130670" y="18680"/>
                  </a:cubicBezTo>
                  <a:cubicBezTo>
                    <a:pt x="135002" y="19582"/>
                    <a:pt x="141138" y="18138"/>
                    <a:pt x="142040" y="13085"/>
                  </a:cubicBezTo>
                  <a:cubicBezTo>
                    <a:pt x="143665" y="5325"/>
                    <a:pt x="136265" y="5325"/>
                    <a:pt x="131393" y="3881"/>
                  </a:cubicBezTo>
                  <a:cubicBezTo>
                    <a:pt x="113345" y="-1533"/>
                    <a:pt x="94937" y="-90"/>
                    <a:pt x="76709" y="1174"/>
                  </a:cubicBezTo>
                  <a:cubicBezTo>
                    <a:pt x="63895" y="2076"/>
                    <a:pt x="51082" y="3159"/>
                    <a:pt x="38268" y="4242"/>
                  </a:cubicBezTo>
                  <a:cubicBezTo>
                    <a:pt x="38268" y="3700"/>
                    <a:pt x="38268" y="3159"/>
                    <a:pt x="38268" y="2798"/>
                  </a:cubicBezTo>
                  <a:cubicBezTo>
                    <a:pt x="27259" y="2798"/>
                    <a:pt x="16250" y="2618"/>
                    <a:pt x="5241" y="2978"/>
                  </a:cubicBezTo>
                  <a:cubicBezTo>
                    <a:pt x="2895" y="2978"/>
                    <a:pt x="-173" y="4603"/>
                    <a:pt x="8" y="8212"/>
                  </a:cubicBezTo>
                  <a:cubicBezTo>
                    <a:pt x="188" y="11100"/>
                    <a:pt x="1451" y="13446"/>
                    <a:pt x="4519" y="14168"/>
                  </a:cubicBezTo>
                  <a:cubicBezTo>
                    <a:pt x="7768" y="14348"/>
                    <a:pt x="11378" y="14890"/>
                    <a:pt x="15167" y="15251"/>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28" name="Freeform 121"/>
            <p:cNvSpPr/>
            <p:nvPr/>
          </p:nvSpPr>
          <p:spPr>
            <a:xfrm>
              <a:off x="9832345" y="1196901"/>
              <a:ext cx="140381" cy="15806"/>
            </a:xfrm>
            <a:custGeom>
              <a:avLst/>
              <a:gdLst>
                <a:gd name="connsiteX0" fmla="*/ 129400 w 140381"/>
                <a:gd name="connsiteY0" fmla="*/ 180 h 15806"/>
                <a:gd name="connsiteX1" fmla="*/ 19492 w 140381"/>
                <a:gd name="connsiteY1" fmla="*/ 3249 h 15806"/>
                <a:gd name="connsiteX2" fmla="*/ 0 w 140381"/>
                <a:gd name="connsiteY2" fmla="*/ 9024 h 15806"/>
                <a:gd name="connsiteX3" fmla="*/ 21837 w 140381"/>
                <a:gd name="connsiteY3" fmla="*/ 15521 h 15806"/>
                <a:gd name="connsiteX4" fmla="*/ 104495 w 140381"/>
                <a:gd name="connsiteY4" fmla="*/ 15521 h 15806"/>
                <a:gd name="connsiteX5" fmla="*/ 131926 w 140381"/>
                <a:gd name="connsiteY5" fmla="*/ 14257 h 15806"/>
                <a:gd name="connsiteX6" fmla="*/ 140228 w 140381"/>
                <a:gd name="connsiteY6" fmla="*/ 5775 h 15806"/>
                <a:gd name="connsiteX7" fmla="*/ 129400 w 140381"/>
                <a:gd name="connsiteY7" fmla="*/ 180 h 1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81" h="15806">
                  <a:moveTo>
                    <a:pt x="129400" y="180"/>
                  </a:moveTo>
                  <a:cubicBezTo>
                    <a:pt x="92764" y="5053"/>
                    <a:pt x="56127" y="1985"/>
                    <a:pt x="19492" y="3249"/>
                  </a:cubicBezTo>
                  <a:cubicBezTo>
                    <a:pt x="12994" y="3429"/>
                    <a:pt x="4512" y="-181"/>
                    <a:pt x="0" y="9024"/>
                  </a:cubicBezTo>
                  <a:cubicBezTo>
                    <a:pt x="5234" y="18047"/>
                    <a:pt x="14438" y="15340"/>
                    <a:pt x="21837" y="15521"/>
                  </a:cubicBezTo>
                  <a:cubicBezTo>
                    <a:pt x="49270" y="16062"/>
                    <a:pt x="76882" y="15701"/>
                    <a:pt x="104495" y="15521"/>
                  </a:cubicBezTo>
                  <a:cubicBezTo>
                    <a:pt x="113698" y="15521"/>
                    <a:pt x="122903" y="15160"/>
                    <a:pt x="131926" y="14257"/>
                  </a:cubicBezTo>
                  <a:cubicBezTo>
                    <a:pt x="136438" y="13716"/>
                    <a:pt x="141311" y="11731"/>
                    <a:pt x="140228" y="5775"/>
                  </a:cubicBezTo>
                  <a:cubicBezTo>
                    <a:pt x="139145" y="0"/>
                    <a:pt x="134273" y="-361"/>
                    <a:pt x="129400" y="18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29" name="Freeform 122"/>
            <p:cNvSpPr/>
            <p:nvPr/>
          </p:nvSpPr>
          <p:spPr>
            <a:xfrm>
              <a:off x="8397941" y="870286"/>
              <a:ext cx="110649" cy="60927"/>
            </a:xfrm>
            <a:custGeom>
              <a:avLst/>
              <a:gdLst>
                <a:gd name="connsiteX0" fmla="*/ 106119 w 110649"/>
                <a:gd name="connsiteY0" fmla="*/ 15118 h 60927"/>
                <a:gd name="connsiteX1" fmla="*/ 109367 w 110649"/>
                <a:gd name="connsiteY1" fmla="*/ 3026 h 60927"/>
                <a:gd name="connsiteX2" fmla="*/ 95470 w 110649"/>
                <a:gd name="connsiteY2" fmla="*/ 5011 h 60927"/>
                <a:gd name="connsiteX3" fmla="*/ 70926 w 110649"/>
                <a:gd name="connsiteY3" fmla="*/ 26668 h 60927"/>
                <a:gd name="connsiteX4" fmla="*/ 0 w 110649"/>
                <a:gd name="connsiteY4" fmla="*/ 60417 h 60927"/>
                <a:gd name="connsiteX5" fmla="*/ 106119 w 110649"/>
                <a:gd name="connsiteY5" fmla="*/ 15118 h 6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49" h="60927">
                  <a:moveTo>
                    <a:pt x="106119" y="15118"/>
                  </a:moveTo>
                  <a:cubicBezTo>
                    <a:pt x="109006" y="11689"/>
                    <a:pt x="112615" y="7357"/>
                    <a:pt x="109367" y="3026"/>
                  </a:cubicBezTo>
                  <a:cubicBezTo>
                    <a:pt x="104494" y="-3110"/>
                    <a:pt x="99441" y="1402"/>
                    <a:pt x="95470" y="5011"/>
                  </a:cubicBezTo>
                  <a:cubicBezTo>
                    <a:pt x="87349" y="12411"/>
                    <a:pt x="79589" y="19991"/>
                    <a:pt x="70926" y="26668"/>
                  </a:cubicBezTo>
                  <a:cubicBezTo>
                    <a:pt x="49630" y="42911"/>
                    <a:pt x="25447" y="52295"/>
                    <a:pt x="0" y="60417"/>
                  </a:cubicBezTo>
                  <a:cubicBezTo>
                    <a:pt x="43494" y="64207"/>
                    <a:pt x="77965" y="46701"/>
                    <a:pt x="106119" y="15118"/>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30" name="Freeform 123"/>
            <p:cNvSpPr/>
            <p:nvPr/>
          </p:nvSpPr>
          <p:spPr>
            <a:xfrm>
              <a:off x="9209339" y="1205575"/>
              <a:ext cx="128508" cy="18427"/>
            </a:xfrm>
            <a:custGeom>
              <a:avLst/>
              <a:gdLst>
                <a:gd name="connsiteX0" fmla="*/ 16615 w 128508"/>
                <a:gd name="connsiteY0" fmla="*/ 15870 h 18427"/>
                <a:gd name="connsiteX1" fmla="*/ 115153 w 128508"/>
                <a:gd name="connsiteY1" fmla="*/ 18216 h 18427"/>
                <a:gd name="connsiteX2" fmla="*/ 128508 w 128508"/>
                <a:gd name="connsiteY2" fmla="*/ 11900 h 18427"/>
                <a:gd name="connsiteX3" fmla="*/ 119485 w 128508"/>
                <a:gd name="connsiteY3" fmla="*/ 5403 h 18427"/>
                <a:gd name="connsiteX4" fmla="*/ 12645 w 128508"/>
                <a:gd name="connsiteY4" fmla="*/ 169 h 18427"/>
                <a:gd name="connsiteX5" fmla="*/ 4704 w 128508"/>
                <a:gd name="connsiteY5" fmla="*/ 1071 h 18427"/>
                <a:gd name="connsiteX6" fmla="*/ 11 w 128508"/>
                <a:gd name="connsiteY6" fmla="*/ 7027 h 18427"/>
                <a:gd name="connsiteX7" fmla="*/ 3621 w 128508"/>
                <a:gd name="connsiteY7" fmla="*/ 13344 h 18427"/>
                <a:gd name="connsiteX8" fmla="*/ 16615 w 128508"/>
                <a:gd name="connsiteY8" fmla="*/ 15870 h 1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08" h="18427">
                  <a:moveTo>
                    <a:pt x="16615" y="15870"/>
                  </a:moveTo>
                  <a:cubicBezTo>
                    <a:pt x="49461" y="16051"/>
                    <a:pt x="82487" y="13163"/>
                    <a:pt x="115153" y="18216"/>
                  </a:cubicBezTo>
                  <a:cubicBezTo>
                    <a:pt x="119485" y="18938"/>
                    <a:pt x="124358" y="18036"/>
                    <a:pt x="128508" y="11900"/>
                  </a:cubicBezTo>
                  <a:cubicBezTo>
                    <a:pt x="126162" y="7929"/>
                    <a:pt x="123275" y="5583"/>
                    <a:pt x="119485" y="5403"/>
                  </a:cubicBezTo>
                  <a:cubicBezTo>
                    <a:pt x="83932" y="3057"/>
                    <a:pt x="48197" y="4681"/>
                    <a:pt x="12645" y="169"/>
                  </a:cubicBezTo>
                  <a:cubicBezTo>
                    <a:pt x="9938" y="-192"/>
                    <a:pt x="6869" y="-12"/>
                    <a:pt x="4704" y="1071"/>
                  </a:cubicBezTo>
                  <a:cubicBezTo>
                    <a:pt x="2538" y="2154"/>
                    <a:pt x="192" y="4861"/>
                    <a:pt x="11" y="7027"/>
                  </a:cubicBezTo>
                  <a:cubicBezTo>
                    <a:pt x="-169" y="9012"/>
                    <a:pt x="1816" y="12622"/>
                    <a:pt x="3621" y="13344"/>
                  </a:cubicBezTo>
                  <a:cubicBezTo>
                    <a:pt x="7591" y="14968"/>
                    <a:pt x="12103" y="15870"/>
                    <a:pt x="16615" y="1587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31" name="Freeform 124"/>
            <p:cNvSpPr/>
            <p:nvPr/>
          </p:nvSpPr>
          <p:spPr>
            <a:xfrm>
              <a:off x="8918427" y="959478"/>
              <a:ext cx="67092" cy="91419"/>
            </a:xfrm>
            <a:custGeom>
              <a:avLst/>
              <a:gdLst>
                <a:gd name="connsiteX0" fmla="*/ 64249 w 67092"/>
                <a:gd name="connsiteY0" fmla="*/ 11289 h 91419"/>
                <a:gd name="connsiteX1" fmla="*/ 64971 w 67092"/>
                <a:gd name="connsiteY1" fmla="*/ 1905 h 91419"/>
                <a:gd name="connsiteX2" fmla="*/ 54684 w 67092"/>
                <a:gd name="connsiteY2" fmla="*/ 1905 h 91419"/>
                <a:gd name="connsiteX3" fmla="*/ 0 w 67092"/>
                <a:gd name="connsiteY3" fmla="*/ 91419 h 91419"/>
                <a:gd name="connsiteX4" fmla="*/ 64249 w 67092"/>
                <a:gd name="connsiteY4" fmla="*/ 11289 h 9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92" h="91419">
                  <a:moveTo>
                    <a:pt x="64249" y="11289"/>
                  </a:moveTo>
                  <a:cubicBezTo>
                    <a:pt x="67317" y="8763"/>
                    <a:pt x="68400" y="5153"/>
                    <a:pt x="64971" y="1905"/>
                  </a:cubicBezTo>
                  <a:cubicBezTo>
                    <a:pt x="61722" y="-983"/>
                    <a:pt x="57571" y="-261"/>
                    <a:pt x="54684" y="1905"/>
                  </a:cubicBezTo>
                  <a:cubicBezTo>
                    <a:pt x="25086" y="24644"/>
                    <a:pt x="2888" y="52076"/>
                    <a:pt x="0" y="91419"/>
                  </a:cubicBezTo>
                  <a:cubicBezTo>
                    <a:pt x="18770" y="62363"/>
                    <a:pt x="36997" y="33307"/>
                    <a:pt x="64249" y="1128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32" name="Freeform 125"/>
            <p:cNvSpPr/>
            <p:nvPr/>
          </p:nvSpPr>
          <p:spPr>
            <a:xfrm>
              <a:off x="7603429" y="1198511"/>
              <a:ext cx="97522" cy="13549"/>
            </a:xfrm>
            <a:custGeom>
              <a:avLst/>
              <a:gdLst>
                <a:gd name="connsiteX0" fmla="*/ 4578 w 97522"/>
                <a:gd name="connsiteY0" fmla="*/ 736 h 13549"/>
                <a:gd name="connsiteX1" fmla="*/ 66 w 97522"/>
                <a:gd name="connsiteY1" fmla="*/ 6331 h 13549"/>
                <a:gd name="connsiteX2" fmla="*/ 8007 w 97522"/>
                <a:gd name="connsiteY2" fmla="*/ 11926 h 13549"/>
                <a:gd name="connsiteX3" fmla="*/ 87415 w 97522"/>
                <a:gd name="connsiteY3" fmla="*/ 13550 h 13549"/>
                <a:gd name="connsiteX4" fmla="*/ 97522 w 97522"/>
                <a:gd name="connsiteY4" fmla="*/ 6150 h 13549"/>
                <a:gd name="connsiteX5" fmla="*/ 96259 w 97522"/>
                <a:gd name="connsiteY5" fmla="*/ 3804 h 13549"/>
                <a:gd name="connsiteX6" fmla="*/ 4578 w 97522"/>
                <a:gd name="connsiteY6" fmla="*/ 736 h 1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22" h="13549">
                  <a:moveTo>
                    <a:pt x="4578" y="736"/>
                  </a:moveTo>
                  <a:cubicBezTo>
                    <a:pt x="2413" y="556"/>
                    <a:pt x="-475" y="2902"/>
                    <a:pt x="66" y="6331"/>
                  </a:cubicBezTo>
                  <a:cubicBezTo>
                    <a:pt x="788" y="10843"/>
                    <a:pt x="4398" y="11926"/>
                    <a:pt x="8007" y="11926"/>
                  </a:cubicBezTo>
                  <a:cubicBezTo>
                    <a:pt x="34537" y="12647"/>
                    <a:pt x="60886" y="13189"/>
                    <a:pt x="87415" y="13550"/>
                  </a:cubicBezTo>
                  <a:cubicBezTo>
                    <a:pt x="92108" y="13550"/>
                    <a:pt x="96259" y="11384"/>
                    <a:pt x="97522" y="6150"/>
                  </a:cubicBezTo>
                  <a:cubicBezTo>
                    <a:pt x="97161" y="5429"/>
                    <a:pt x="96981" y="3985"/>
                    <a:pt x="96259" y="3804"/>
                  </a:cubicBezTo>
                  <a:cubicBezTo>
                    <a:pt x="65939" y="-4858"/>
                    <a:pt x="35078" y="4526"/>
                    <a:pt x="4578" y="73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933" name="Freeform 126"/>
            <p:cNvSpPr/>
            <p:nvPr/>
          </p:nvSpPr>
          <p:spPr>
            <a:xfrm>
              <a:off x="8447740" y="1197789"/>
              <a:ext cx="73103" cy="15861"/>
            </a:xfrm>
            <a:custGeom>
              <a:avLst/>
              <a:gdLst>
                <a:gd name="connsiteX0" fmla="*/ 6869 w 73103"/>
                <a:gd name="connsiteY0" fmla="*/ 15716 h 15861"/>
                <a:gd name="connsiteX1" fmla="*/ 72742 w 73103"/>
                <a:gd name="connsiteY1" fmla="*/ 6692 h 15861"/>
                <a:gd name="connsiteX2" fmla="*/ 73103 w 73103"/>
                <a:gd name="connsiteY2" fmla="*/ 15 h 15861"/>
                <a:gd name="connsiteX3" fmla="*/ 32497 w 73103"/>
                <a:gd name="connsiteY3" fmla="*/ 15 h 15861"/>
                <a:gd name="connsiteX4" fmla="*/ 5426 w 73103"/>
                <a:gd name="connsiteY4" fmla="*/ 737 h 15861"/>
                <a:gd name="connsiteX5" fmla="*/ 11 w 73103"/>
                <a:gd name="connsiteY5" fmla="*/ 9038 h 15861"/>
                <a:gd name="connsiteX6" fmla="*/ 6869 w 73103"/>
                <a:gd name="connsiteY6" fmla="*/ 15716 h 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103" h="15861">
                  <a:moveTo>
                    <a:pt x="6869" y="15716"/>
                  </a:moveTo>
                  <a:cubicBezTo>
                    <a:pt x="28526" y="10121"/>
                    <a:pt x="52168" y="18062"/>
                    <a:pt x="72742" y="6692"/>
                  </a:cubicBezTo>
                  <a:cubicBezTo>
                    <a:pt x="72923" y="4527"/>
                    <a:pt x="72923" y="2180"/>
                    <a:pt x="73103" y="15"/>
                  </a:cubicBezTo>
                  <a:cubicBezTo>
                    <a:pt x="59568" y="15"/>
                    <a:pt x="46032" y="15"/>
                    <a:pt x="32497" y="15"/>
                  </a:cubicBezTo>
                  <a:cubicBezTo>
                    <a:pt x="23473" y="15"/>
                    <a:pt x="14269" y="-166"/>
                    <a:pt x="5426" y="737"/>
                  </a:cubicBezTo>
                  <a:cubicBezTo>
                    <a:pt x="1816" y="1098"/>
                    <a:pt x="-169" y="4888"/>
                    <a:pt x="11" y="9038"/>
                  </a:cubicBezTo>
                  <a:cubicBezTo>
                    <a:pt x="372" y="13189"/>
                    <a:pt x="3440" y="16618"/>
                    <a:pt x="6869" y="1571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grpSp>
      <p:sp>
        <p:nvSpPr>
          <p:cNvPr id="1048934" name="Text Placeholder 74"/>
          <p:cNvSpPr txBox="1"/>
          <p:nvPr/>
        </p:nvSpPr>
        <p:spPr>
          <a:xfrm>
            <a:off x="2567310" y="6021397"/>
            <a:ext cx="648000" cy="348400"/>
          </a:xfrm>
          <a:prstGeom prst="rect"/>
        </p:spPr>
        <p:txBody>
          <a:bodyPr anchor="ctr">
            <a:noAutofit/>
          </a:bodyPr>
          <a:lstStyle>
            <a:lvl1pPr algn="ctr" defTabSz="2072941" eaLnBrk="1" hangingPunct="1" indent="0" latinLnBrk="0" marL="0" rtl="0">
              <a:lnSpc>
                <a:spcPct val="100000"/>
              </a:lnSpc>
              <a:spcBef>
                <a:spcPts val="2267"/>
              </a:spcBef>
              <a:buFont typeface="Arial" panose="020B0604020202020204" pitchFamily="34" charset="0"/>
              <a:buNone/>
              <a:defRPr b="1" sz="2000" i="0" kern="1200">
                <a:solidFill>
                  <a:srgbClr val="000000"/>
                </a:solidFill>
                <a:latin typeface="Calibri" panose="020F0502020204030204" pitchFamily="34" charset="0"/>
                <a:ea typeface="+mn-ea"/>
                <a:cs typeface="Calibri" panose="020F0502020204030204" pitchFamily="34" charset="0"/>
              </a:defRPr>
            </a:lvl1pPr>
            <a:lvl2pPr algn="l" defTabSz="2072941" eaLnBrk="1" hangingPunct="1" indent="0" latinLnBrk="0" marL="385602"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2pPr>
            <a:lvl3pPr algn="l" defTabSz="2072941" eaLnBrk="1" hangingPunct="1" indent="0" latinLnBrk="0" marL="771204"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3pPr>
            <a:lvl4pPr algn="l" defTabSz="2072941" eaLnBrk="1" hangingPunct="1" indent="0" latinLnBrk="0" marL="1156806"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4pPr>
            <a:lvl5pPr algn="l" defTabSz="2072941" eaLnBrk="1" hangingPunct="1" indent="0" latinLnBrk="0" marL="1542409"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5pPr>
            <a:lvl6pPr algn="l" defTabSz="2072941" eaLnBrk="1" hangingPunct="1" indent="-518236" latinLnBrk="0" marL="570058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algn="l" defTabSz="2072941" eaLnBrk="1" hangingPunct="1" indent="-518236" latinLnBrk="0" marL="6737059"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algn="l" defTabSz="2072941" eaLnBrk="1" hangingPunct="1" indent="-518236" latinLnBrk="0" marL="777352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algn="l" defTabSz="2072941" eaLnBrk="1" hangingPunct="1" indent="-518236" latinLnBrk="0" marL="8810001"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dirty="0" lang="el">
                <a:hlinkClick r:id="rId5" action="ppaction://hlinksldjump"/>
              </a:rPr>
              <a:t>14</a:t>
            </a:r>
            <a:endParaRPr dirty="0" lang="en-US"/>
          </a:p>
        </p:txBody>
      </p:sp>
      <p:sp>
        <p:nvSpPr>
          <p:cNvPr id="1048935" name="Text Placeholder 75"/>
          <p:cNvSpPr txBox="1"/>
          <p:nvPr/>
        </p:nvSpPr>
        <p:spPr>
          <a:xfrm>
            <a:off x="3283147" y="6021397"/>
            <a:ext cx="3133345" cy="348400"/>
          </a:xfrm>
          <a:prstGeom prst="rect"/>
        </p:spPr>
        <p:txBody>
          <a:bodyPr anchor="ctr">
            <a:noAutofit/>
          </a:bodyPr>
          <a:lstStyle>
            <a:lvl1pPr algn="l" defTabSz="2072941" eaLnBrk="1" hangingPunct="1" indent="0" latinLnBrk="0" marL="0" rtl="0">
              <a:lnSpc>
                <a:spcPct val="100000"/>
              </a:lnSpc>
              <a:spcBef>
                <a:spcPts val="2267"/>
              </a:spcBef>
              <a:buFont typeface="Arial" panose="020B0604020202020204" pitchFamily="34" charset="0"/>
              <a:buNone/>
              <a:defRPr b="0" sz="1400" i="0" kern="1200">
                <a:solidFill>
                  <a:schemeClr val="tx1"/>
                </a:solidFill>
                <a:latin typeface="Calibri" panose="020F0502020204030204" pitchFamily="34" charset="0"/>
                <a:ea typeface="+mn-ea"/>
                <a:cs typeface="Calibri" panose="020F0502020204030204" pitchFamily="34" charset="0"/>
              </a:defRPr>
            </a:lvl1pPr>
            <a:lvl2pPr algn="l" defTabSz="2072941" eaLnBrk="1" hangingPunct="1" indent="0" latinLnBrk="0" marL="385602"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2pPr>
            <a:lvl3pPr algn="l" defTabSz="2072941" eaLnBrk="1" hangingPunct="1" indent="0" latinLnBrk="0" marL="771204"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3pPr>
            <a:lvl4pPr algn="l" defTabSz="2072941" eaLnBrk="1" hangingPunct="1" indent="0" latinLnBrk="0" marL="1156806"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4pPr>
            <a:lvl5pPr algn="l" defTabSz="2072941" eaLnBrk="1" hangingPunct="1" indent="0" latinLnBrk="0" marL="1542409" rtl="0">
              <a:lnSpc>
                <a:spcPct val="100000"/>
              </a:lnSpc>
              <a:spcBef>
                <a:spcPts val="1133"/>
              </a:spcBef>
              <a:buFont typeface="Arial" panose="020B0604020202020204" pitchFamily="34" charset="0"/>
              <a:buNone/>
              <a:defRPr b="0" sz="3265" i="0" kern="1200">
                <a:solidFill>
                  <a:srgbClr val="011E3B"/>
                </a:solidFill>
                <a:latin typeface="Montserrat" pitchFamily="2" charset="77"/>
                <a:ea typeface="+mn-ea"/>
                <a:cs typeface="Calibri" panose="020F0502020204030204" pitchFamily="34" charset="0"/>
              </a:defRPr>
            </a:lvl5pPr>
            <a:lvl6pPr algn="l" defTabSz="2072941" eaLnBrk="1" hangingPunct="1" indent="-518236" latinLnBrk="0" marL="570058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algn="l" defTabSz="2072941" eaLnBrk="1" hangingPunct="1" indent="-518236" latinLnBrk="0" marL="6737059"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algn="l" defTabSz="2072941" eaLnBrk="1" hangingPunct="1" indent="-518236" latinLnBrk="0" marL="777352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algn="l" defTabSz="2072941" eaLnBrk="1" hangingPunct="1" indent="-518236" latinLnBrk="0" marL="8810001"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dirty="0" lang="el"/>
              <a:t>Γιόγκα </a:t>
            </a:r>
            <a:r>
              <a:rPr dirty="0" lang="en-US"/>
              <a:t>-</a:t>
            </a:r>
            <a:r>
              <a:rPr dirty="0" lang="el"/>
              <a:t> Ιρλανδία</a:t>
            </a:r>
            <a:endParaRPr dirty="0" lang="en-IE">
              <a:solidFill>
                <a:srgbClr val="000000"/>
              </a:solidFill>
            </a:endParaRPr>
          </a:p>
        </p:txBody>
      </p:sp>
      <p:grpSp>
        <p:nvGrpSpPr>
          <p:cNvPr id="134" name="Graphic 72"/>
          <p:cNvGrpSpPr/>
          <p:nvPr/>
        </p:nvGrpSpPr>
        <p:grpSpPr>
          <a:xfrm>
            <a:off x="2164049" y="4533470"/>
            <a:ext cx="353212" cy="527593"/>
            <a:chOff x="2649438" y="2791642"/>
            <a:chExt cx="415449" cy="620557"/>
          </a:xfrm>
          <a:solidFill>
            <a:srgbClr val="000000"/>
          </a:solidFill>
        </p:grpSpPr>
        <p:sp>
          <p:nvSpPr>
            <p:cNvPr id="1048936" name="Freeform 42"/>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anchor="ctr" rtlCol="0"/>
            <a:p>
              <a:endParaRPr lang="en-US"/>
            </a:p>
          </p:txBody>
        </p:sp>
        <p:sp>
          <p:nvSpPr>
            <p:cNvPr id="1048937" name="Freeform 43"/>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anchor="ctr" rtlCol="0"/>
            <a:p>
              <a:endParaRPr lang="en-US"/>
            </a:p>
          </p:txBody>
        </p:sp>
        <p:sp>
          <p:nvSpPr>
            <p:cNvPr id="1048938" name="Freeform 44"/>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anchor="ctr" rtlCol="0"/>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5" name=""/>
        <p:cNvGrpSpPr/>
        <p:nvPr/>
      </p:nvGrpSpPr>
      <p:grpSpPr>
        <a:xfrm>
          <a:off x="0" y="0"/>
          <a:ext cx="0" cy="0"/>
          <a:chOff x="0" y="0"/>
          <a:chExt cx="0" cy="0"/>
        </a:xfrm>
      </p:grpSpPr>
      <p:sp>
        <p:nvSpPr>
          <p:cNvPr id="1048939" name="Text Placeholder 24"/>
          <p:cNvSpPr>
            <a:spLocks noGrp="1"/>
          </p:cNvSpPr>
          <p:nvPr>
            <p:ph type="body" sz="quarter" idx="11"/>
          </p:nvPr>
        </p:nvSpPr>
        <p:spPr/>
        <p:txBody>
          <a:bodyPr/>
          <a:p>
            <a:r>
              <a:rPr dirty="0" lang="el"/>
              <a:t>Ros Sports</a:t>
            </a:r>
            <a:r>
              <a:rPr dirty="0" lang="en-US"/>
              <a:t>:</a:t>
            </a:r>
            <a:r>
              <a:rPr dirty="0" lang="en-US"/>
              <a:t> </a:t>
            </a:r>
            <a:r>
              <a:rPr altLang="en-US" dirty="0" lang="el-GR"/>
              <a:t>Σ</a:t>
            </a:r>
            <a:r>
              <a:rPr altLang="en-US" dirty="0" lang="el-GR"/>
              <a:t>υ</a:t>
            </a:r>
            <a:r>
              <a:rPr altLang="en-US" dirty="0" lang="el-GR"/>
              <a:t>ν</a:t>
            </a:r>
            <a:r>
              <a:rPr altLang="en-US" dirty="0" lang="el-GR"/>
              <a:t>ε</a:t>
            </a:r>
            <a:r>
              <a:rPr altLang="en-US" dirty="0" lang="el-GR"/>
              <a:t>ρ</a:t>
            </a:r>
            <a:r>
              <a:rPr altLang="en-US" dirty="0" lang="el-GR"/>
              <a:t>γ</a:t>
            </a:r>
            <a:r>
              <a:rPr altLang="en-US" dirty="0" lang="el-GR"/>
              <a:t>α</a:t>
            </a:r>
            <a:r>
              <a:rPr altLang="en-US" dirty="0" lang="el-GR"/>
              <a:t>σ</a:t>
            </a:r>
            <a:r>
              <a:rPr altLang="en-US" dirty="0" lang="el-GR"/>
              <a:t>ί</a:t>
            </a:r>
            <a:r>
              <a:rPr altLang="en-US" dirty="0" lang="el-GR"/>
              <a:t>α</a:t>
            </a:r>
            <a:endParaRPr altLang="en-US" lang="zh-CN"/>
          </a:p>
        </p:txBody>
      </p:sp>
      <p:sp>
        <p:nvSpPr>
          <p:cNvPr id="1048940" name="Text Placeholder 25"/>
          <p:cNvSpPr>
            <a:spLocks noGrp="1"/>
          </p:cNvSpPr>
          <p:nvPr>
            <p:ph type="body" sz="quarter" idx="32"/>
          </p:nvPr>
        </p:nvSpPr>
        <p:spPr>
          <a:xfrm>
            <a:off x="91886" y="1963799"/>
            <a:ext cx="6666609" cy="4798545"/>
          </a:xfrm>
        </p:spPr>
        <p:txBody>
          <a:bodyPr/>
          <a:p>
            <a:r>
              <a:rPr b="1" dirty="0" sz="1050" lang="el"/>
              <a:t>ΣΧΕΤΙΚΑ ΜΕ</a:t>
            </a:r>
            <a:endParaRPr dirty="0" sz="1050" lang="en-IE"/>
          </a:p>
          <a:p>
            <a:r>
              <a:rPr dirty="0" sz="1050" lang="el"/>
              <a:t>Η Roscommon Sports Partnership ήταν μία από τις πρώτες αθλητικές συνεργασίες που άνοιξε το 2002. Υπάρχουν 29 Τοπικές Αθλητικές Συνεργασίες στην Ιρλανδία, ως μέρος μιας εθνικής δομής για το συντονισμό και την προώθηση της ανάπτυξης του αθλητισμού και της φυσικής δραστηριότητας σε τοπικό επίπεδο. Αυτά τα LSP αναλαμβάνουν ένα ευρύ φάσμα δράσεων με στόχο την αύξηση των επιπέδων συμμετοχής στον αθλητισμό και τη σωματική δραστηριότητα στις τοπικές τους κοινωνίες.</a:t>
            </a:r>
            <a:endParaRPr dirty="0" sz="1050" lang="en-IE"/>
          </a:p>
          <a:p>
            <a:pPr algn="l"/>
            <a:br>
              <a:rPr dirty="0" sz="1050" lang="en-GB"/>
            </a:br>
            <a:r>
              <a:rPr dirty="0" sz="1050" lang="el"/>
              <a:t>Για περισσότερες πληροφορίες μεταβείτε στη διεύθυνση: </a:t>
            </a:r>
            <a:br>
              <a:rPr dirty="0" sz="1050" lang="en-GB"/>
            </a:br>
            <a:r>
              <a:rPr dirty="0" sz="1050" lang="el" u="sng">
                <a:solidFill>
                  <a:srgbClr val="FFC652"/>
                </a:solidFill>
                <a:hlinkClick r:id="rId1"/>
              </a:rPr>
              <a:t>https://www.rosactive.org/</a:t>
            </a:r>
            <a:endParaRPr dirty="0" sz="1050" lang="en-IE">
              <a:solidFill>
                <a:srgbClr val="FFC652"/>
              </a:solidFill>
            </a:endParaRPr>
          </a:p>
          <a:p>
            <a:r>
              <a:rPr dirty="0" sz="1050" lang="el"/>
              <a:t> </a:t>
            </a:r>
            <a:endParaRPr dirty="0" sz="1050" lang="en-IE"/>
          </a:p>
          <a:p>
            <a:pPr algn="l"/>
            <a:r>
              <a:rPr b="1" dirty="0" sz="1050" lang="el"/>
              <a:t>ΥΠΟΣΤΗΡΙΞΗ ΤΗΣ ΚΟΙΝΩΝΙΚΗΣ ΕΝΤΑΞΗΣ ΚΑΙ ΣΥΝΔΕΣΗΣ</a:t>
            </a:r>
            <a:endParaRPr dirty="0" sz="1050" lang="en-IE"/>
          </a:p>
          <a:p>
            <a:r>
              <a:rPr dirty="0" sz="1050" lang="el"/>
              <a:t>Η συμμετοχή σε μια αθλητική ομάδα, μια ομάδα ποδηλασίας ή πεζοπορίας υποστηρίζει τους ανθρώπους να κάνουν φίλους, να συνδεθούν με ανθρώπους και να κοινωνικοποιηθούν. Υποστηρίζει την κοινωνική ένταξη στοχεύοντας ομάδες ατόμων που βιώνουν κοινωνικό αποκλεισμό.</a:t>
            </a:r>
            <a:endParaRPr dirty="0" sz="1050" lang="en-IE"/>
          </a:p>
          <a:p>
            <a:r>
              <a:rPr b="1" dirty="0" sz="1050" lang="el"/>
              <a:t> </a:t>
            </a:r>
            <a:endParaRPr b="1" dirty="0" sz="1050" lang="en-IE"/>
          </a:p>
          <a:p>
            <a:r>
              <a:rPr b="1" dirty="0" sz="1050" lang="el"/>
              <a:t>ΥΠΟΣΤΗΡΙΞΗ ΥΓΕΙΑΣ, ΕΥΕΞΙΑΣ &amp; ΔΙΑΤΡΟΦΗΣ</a:t>
            </a:r>
            <a:endParaRPr dirty="0" sz="1050" lang="en-IE"/>
          </a:p>
          <a:p>
            <a:r>
              <a:rPr dirty="0" sz="1050" lang="el"/>
              <a:t>Η συνεργασία Roscommon Sports υποστηρίζει την υγεία και την ευημερία συνδέοντας τους ανθρώπους με τοπικούς αθλητικούς συλλόγους και δραστηριότητες.</a:t>
            </a:r>
            <a:endParaRPr dirty="0" sz="1050" lang="el"/>
          </a:p>
          <a:p>
            <a:r>
              <a:rPr b="1" dirty="0" sz="1050" i="1" lang="el"/>
              <a:t> </a:t>
            </a:r>
            <a:endParaRPr dirty="0" sz="1050" lang="en-IE"/>
          </a:p>
          <a:p>
            <a:r>
              <a:rPr b="1" dirty="0" sz="1050" lang="el"/>
              <a:t>ΥΠΟΣΤΗΡΙΞΗ ΔΡΑΣΤΗΡΙΟΤΗΤΑΣ ΓΙΑ ΝΑ</a:t>
            </a:r>
            <a:r>
              <a:rPr b="1" dirty="0" sz="1050" lang="en-US"/>
              <a:t> </a:t>
            </a:r>
            <a:r>
              <a:rPr altLang="en-US" b="1" dirty="0" sz="1050" lang="el-GR"/>
              <a:t>ΕΙΣΤ</a:t>
            </a:r>
            <a:r>
              <a:rPr altLang="en-US" b="1" dirty="0" sz="1050" lang="el-GR"/>
              <a:t>Ε</a:t>
            </a:r>
            <a:r>
              <a:rPr altLang="en-US" b="1" dirty="0" sz="1050" lang="en-US"/>
              <a:t> </a:t>
            </a:r>
            <a:r>
              <a:rPr b="1" dirty="0" sz="1050" lang="el"/>
              <a:t>ΚΑΛΑ</a:t>
            </a:r>
            <a:endParaRPr dirty="0" sz="1050" lang="en-IE"/>
          </a:p>
          <a:p>
            <a:r>
              <a:rPr dirty="0" sz="1050" lang="el"/>
              <a:t>Η συνεργασία Roscommon Sports υποστηρίζει την ενεργοποίηση συνδέοντας άτομα με ομάδες που κάνουν αθλήματα και σωματικές δραστηριότητες στην περιοχή.</a:t>
            </a:r>
            <a:endParaRPr dirty="0" sz="1050" lang="el"/>
          </a:p>
          <a:p>
            <a:endParaRPr dirty="0" sz="1050" lang="en-GB"/>
          </a:p>
          <a:p>
            <a:endParaRPr b="1" dirty="0" sz="1050" lang="en-GB"/>
          </a:p>
          <a:p>
            <a:r>
              <a:rPr b="1" dirty="0" sz="1050" lang="el"/>
              <a:t>ΥΠΟΣΤΗΡΙΞΗ ΤΗΣ ΜΑΘΗΣΗΣ ΕΝΗΛΙΚΩΝ</a:t>
            </a:r>
            <a:endParaRPr b="1" dirty="0" sz="1050" lang="en-IE"/>
          </a:p>
          <a:p>
            <a:r>
              <a:rPr dirty="0" sz="1050" lang="el"/>
              <a:t>Οι Roscommon Sports Partnerships μπορούν να υποστηρίξουν την εκμάθηση ενηλίκων</a:t>
            </a:r>
            <a:r>
              <a:rPr dirty="0" sz="1050" lang="en-US"/>
              <a:t>,</a:t>
            </a:r>
            <a:r>
              <a:rPr dirty="0" sz="1050" lang="el"/>
              <a:t> εκθέτοντας τους ενήλικες σε αθλήματα ή δραστηριότητες που μπορεί να μην έχουν δοκιμάσει στο παρελθόν.</a:t>
            </a:r>
            <a:endParaRPr dirty="0" sz="1050" lang="en-IE"/>
          </a:p>
          <a:p>
            <a:endParaRPr b="1" dirty="0" sz="1050" lang="en-GB"/>
          </a:p>
          <a:p>
            <a:r>
              <a:rPr b="1" dirty="0" sz="1050" lang="el"/>
              <a:t>ΠΩΣ ΧΡΗΜΑΤΟΔΟΤΕΙΤΑΙ Ο ΟΡΓΑΝΙΣΜΟΣ;</a:t>
            </a:r>
            <a:endParaRPr dirty="0" sz="1050" lang="en-IE"/>
          </a:p>
          <a:p>
            <a:r>
              <a:rPr dirty="0" sz="1050" lang="el"/>
              <a:t>Ο οργανισμός χρηματοδοτείται από την κυβέρνηση</a:t>
            </a:r>
            <a:r>
              <a:rPr altLang="en-US" dirty="0" sz="1050" lang="el-GR"/>
              <a:t>Ιρλανδίας.</a:t>
            </a:r>
            <a:endParaRPr dirty="0" sz="1050" lang="en-IE"/>
          </a:p>
          <a:p>
            <a:endParaRPr dirty="0" sz="1050" lang="en-IE"/>
          </a:p>
          <a:p>
            <a:r>
              <a:rPr b="1" dirty="0" sz="1050" lang="el"/>
              <a:t>ΠΩΣ ΛΕΙΤΟΥΡΓΕΙ Η ΔΙΑΔΙΚΑΣΙΑ ΠΑΡΑΠΟΜΠΗΣ;</a:t>
            </a:r>
            <a:endParaRPr dirty="0" sz="1050" lang="en-IE"/>
          </a:p>
          <a:p>
            <a:r>
              <a:rPr dirty="0" sz="1050" lang="el"/>
              <a:t>Ο Κοινωνικός Συντονιστής  συνδέει τα άτομα με κατάλληλες τοπικές αθλητικές δραστηριότητες μέσω της συνεργασίας Roscommon Sports.</a:t>
            </a:r>
            <a:endParaRPr dirty="0" sz="1050" lang="en-IE"/>
          </a:p>
          <a:p>
            <a:endParaRPr dirty="0" sz="1050" lang="en-IE"/>
          </a:p>
          <a:p>
            <a:r>
              <a:rPr b="1" dirty="0" sz="1050" lang="el"/>
              <a:t>ΕΥΚΑΙΡΙΕΣ ΓΙΑ ΑΝΑΠΑΡΑΓΩΓΗ</a:t>
            </a:r>
            <a:endParaRPr dirty="0" sz="1050" lang="en-IE"/>
          </a:p>
          <a:p>
            <a:r>
              <a:rPr dirty="0" sz="1050" lang="el"/>
              <a:t>Οι αθλητικές συνεργασίες στην Ιρλανδία αποτελούν μέρος ενός εθνικού δικτύου που χρηματοδοτείται από την κεντρική κυβέρνηση. Οι αθλητικές συνεργασίες θα μπορούσαν να ξεκινήσουν σε μικρότερη κλίμακα, για παράδειγμα με μια σε μια συγκεκριμένη πόλη. Θα μπορούσε επίσης να αναπαραχθεί σε φθηνότερη/πιο απρόσωπη κλίμακα παρέχοντας ένα μέρος για όλες τις τοπικές αθλητικές</a:t>
            </a:r>
            <a:r>
              <a:rPr altLang="en-US" dirty="0" sz="1050" lang="en-US"/>
              <a:t> </a:t>
            </a:r>
            <a:r>
              <a:rPr altLang="en-US" dirty="0" sz="1050" lang="el-GR"/>
              <a:t>ε</a:t>
            </a:r>
            <a:r>
              <a:rPr altLang="en-US" dirty="0" sz="1050" lang="el-GR"/>
              <a:t>ν</a:t>
            </a:r>
            <a:r>
              <a:rPr altLang="en-US" dirty="0" sz="1050" lang="el-GR"/>
              <a:t>η</a:t>
            </a:r>
            <a:r>
              <a:rPr altLang="en-US" dirty="0" sz="1050" lang="el-GR"/>
              <a:t>μ</a:t>
            </a:r>
            <a:r>
              <a:rPr altLang="en-US" dirty="0" sz="1050" lang="el-GR"/>
              <a:t>ε</a:t>
            </a:r>
            <a:r>
              <a:rPr altLang="en-US" dirty="0" sz="1050" lang="el-GR"/>
              <a:t>ρ</a:t>
            </a:r>
            <a:r>
              <a:rPr altLang="en-US" dirty="0" sz="1050" lang="el-GR"/>
              <a:t>ώ</a:t>
            </a:r>
            <a:r>
              <a:rPr altLang="en-US" dirty="0" sz="1050" lang="el-GR"/>
              <a:t>σ</a:t>
            </a:r>
            <a:r>
              <a:rPr altLang="en-US" dirty="0" sz="1050" lang="el-GR"/>
              <a:t>ε</a:t>
            </a:r>
            <a:r>
              <a:rPr altLang="en-US" dirty="0" sz="1050" lang="el-GR"/>
              <a:t>ι</a:t>
            </a:r>
            <a:r>
              <a:rPr altLang="en-US" dirty="0" sz="1050" lang="el-GR"/>
              <a:t>ς</a:t>
            </a:r>
            <a:r>
              <a:rPr altLang="en-US" dirty="0" sz="1050" lang="en-US"/>
              <a:t>,</a:t>
            </a:r>
            <a:r>
              <a:rPr dirty="0" sz="1050" lang="el"/>
              <a:t> που θα είναι εύκολα προσβάσιμες από τα άτομα της κοινότητας (π.χ. ψηφιακός πίνακας ανακοινώσεων).</a:t>
            </a:r>
            <a:endParaRPr dirty="0" sz="1050" lang="en-IE"/>
          </a:p>
          <a:p>
            <a:endParaRPr b="1" dirty="0" sz="1050" lang="en-GB"/>
          </a:p>
          <a:p>
            <a:r>
              <a:rPr b="1" dirty="0" sz="1050" lang="el"/>
              <a:t>ΜΥΘΟΙ &amp; ΨΕΥΤΙΚΕΣ ΠΙΣΤΟΠΟΙΗΣΕΙΣ</a:t>
            </a:r>
            <a:endParaRPr dirty="0" sz="1050" lang="en-IE"/>
          </a:p>
          <a:p>
            <a:r>
              <a:rPr b="1" dirty="0" sz="1050" lang="el"/>
              <a:t>Μύθος 1</a:t>
            </a:r>
            <a:endParaRPr b="1" dirty="0" sz="1050" lang="el"/>
          </a:p>
          <a:p>
            <a:r>
              <a:rPr dirty="0" sz="1050" lang="el"/>
              <a:t>«Έχω μια αναπηρία, οπότε δεν μπορώ να εμπλακώ». </a:t>
            </a:r>
            <a:br>
              <a:rPr dirty="0" sz="1050" lang="en-GB"/>
            </a:br>
            <a:r>
              <a:rPr dirty="0" sz="1050" lang="el"/>
              <a:t>Η Sports Partnership σας καλωσορίζει ανεξαρτήτως ικανότητας και προσφέρει ορισμένες δραστηριότητες ειδικά για άτομα με αναπηρία.</a:t>
            </a:r>
            <a:endParaRPr dirty="0" sz="1050" lang="en-IE"/>
          </a:p>
          <a:p>
            <a:r>
              <a:rPr dirty="0" sz="1050" lang="el"/>
              <a:t> </a:t>
            </a:r>
            <a:endParaRPr dirty="0" sz="1050" lang="en-IE"/>
          </a:p>
          <a:p>
            <a:r>
              <a:rPr b="1" dirty="0" sz="1050" lang="el"/>
              <a:t>Μύθος 2</a:t>
            </a:r>
            <a:endParaRPr b="1" dirty="0" sz="1050" lang="el"/>
          </a:p>
          <a:p>
            <a:r>
              <a:rPr dirty="0" sz="1050" lang="el"/>
              <a:t>«Δεν θα είμαι ευπρόσδεκτος γιατί προέρχομαι από ένα μειονεκτικό υπόβαθρο». Καλωσορίζουμε τους ανθρώπους που βρίσκονται σε μειονεκτική θέση.</a:t>
            </a:r>
            <a:endParaRPr dirty="0" sz="1050" lang="en-IE"/>
          </a:p>
          <a:p>
            <a:r>
              <a:rPr b="1" dirty="0" sz="1050" i="1" lang="el"/>
              <a:t> </a:t>
            </a:r>
            <a:endParaRPr dirty="0" sz="1050" lang="en-IE"/>
          </a:p>
        </p:txBody>
      </p:sp>
      <p:sp>
        <p:nvSpPr>
          <p:cNvPr id="1048941" name="Slide Number Placeholder 23"/>
          <p:cNvSpPr>
            <a:spLocks noGrp="1"/>
          </p:cNvSpPr>
          <p:nvPr>
            <p:ph type="sldNum" sz="quarter" idx="4"/>
          </p:nvPr>
        </p:nvSpPr>
        <p:spPr/>
        <p:txBody>
          <a:bodyPr/>
          <a:p>
            <a:fld id="{CB2079F2-58AF-ED44-82D7-E04B2F6FD686}" type="slidenum">
              <a:rPr lang="en-US" smtClean="0"/>
              <a:t>16</a:t>
            </a:fld>
            <a:endParaRPr dirty="0" lang="en-US"/>
          </a:p>
        </p:txBody>
      </p:sp>
      <p:pic>
        <p:nvPicPr>
          <p:cNvPr id="2097219" name="Picture Placeholder 4"/>
          <p:cNvPicPr>
            <a:picLocks noChangeAspect="1" noGrp="1"/>
          </p:cNvPicPr>
          <p:nvPr>
            <p:ph type="pic" sz="quarter" idx="34"/>
          </p:nvPr>
        </p:nvPicPr>
        <p:blipFill>
          <a:blip xmlns:r="http://schemas.openxmlformats.org/officeDocument/2006/relationships" r:embed="rId2" cstate="screen"/>
          <a:srcRect/>
          <a:stretch>
            <a:fillRect/>
          </a:stretch>
        </p:blipFill>
        <p:spPr/>
      </p:pic>
      <p:grpSp>
        <p:nvGrpSpPr>
          <p:cNvPr id="136" name="Group 13"/>
          <p:cNvGrpSpPr/>
          <p:nvPr/>
        </p:nvGrpSpPr>
        <p:grpSpPr>
          <a:xfrm>
            <a:off x="6509540" y="1762404"/>
            <a:ext cx="1490980" cy="832733"/>
            <a:chOff x="3932429" y="3269513"/>
            <a:chExt cx="1490980" cy="832733"/>
          </a:xfrm>
        </p:grpSpPr>
        <p:sp>
          <p:nvSpPr>
            <p:cNvPr id="1048942"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943"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20" name="Picture 5"/>
          <p:cNvPicPr>
            <a:picLocks noChangeAspect="1"/>
          </p:cNvPicPr>
          <p:nvPr/>
        </p:nvPicPr>
        <p:blipFill>
          <a:blip xmlns:r="http://schemas.openxmlformats.org/officeDocument/2006/relationships" r:embed="rId3" cstate="screen"/>
          <a:stretch>
            <a:fillRect/>
          </a:stretch>
        </p:blipFill>
        <p:spPr>
          <a:xfrm>
            <a:off x="440301" y="101237"/>
            <a:ext cx="1377989" cy="1009079"/>
          </a:xfrm>
          <a:prstGeom prst="rect"/>
        </p:spPr>
      </p:pic>
      <p:sp>
        <p:nvSpPr>
          <p:cNvPr id="1048944" name="Rectangle 10"/>
          <p:cNvSpPr/>
          <p:nvPr/>
        </p:nvSpPr>
        <p:spPr>
          <a:xfrm>
            <a:off x="1498599" y="9246111"/>
            <a:ext cx="5608880" cy="786241"/>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ΔΡΑΣΤΗΡΙΟΤΗΤΑ, ΚΑΝΕΙΣ ΦΙΛΟΥΣ ΚΑΙ </a:t>
            </a:r>
            <a:r>
              <a:rPr altLang="en-US" b="1" dirty="0" sz="2600" lang="el-GR">
                <a:latin typeface="Calibri" panose="020F0502020204030204" pitchFamily="34" charset="0"/>
                <a:cs typeface="Calibri" panose="020F0502020204030204" pitchFamily="34" charset="0"/>
              </a:rPr>
              <a:t>Γ</a:t>
            </a:r>
            <a:r>
              <a:rPr altLang="en-US" b="1" dirty="0" sz="2600" lang="el-GR">
                <a:latin typeface="Calibri" panose="020F0502020204030204" pitchFamily="34" charset="0"/>
                <a:cs typeface="Calibri" panose="020F0502020204030204" pitchFamily="34" charset="0"/>
              </a:rPr>
              <a:t>Ν</a:t>
            </a:r>
            <a:r>
              <a:rPr altLang="en-US" b="1" dirty="0" sz="2600" lang="el-GR">
                <a:latin typeface="Calibri" panose="020F0502020204030204" pitchFamily="34" charset="0"/>
                <a:cs typeface="Calibri" panose="020F0502020204030204" pitchFamily="34" charset="0"/>
              </a:rPr>
              <a:t>Ω</a:t>
            </a:r>
            <a:r>
              <a:rPr altLang="en-US" b="1" dirty="0" sz="2600" lang="el-GR">
                <a:latin typeface="Calibri" panose="020F0502020204030204" pitchFamily="34" charset="0"/>
                <a:cs typeface="Calibri" panose="020F0502020204030204" pitchFamily="34" charset="0"/>
              </a:rPr>
              <a:t>Ρ</a:t>
            </a:r>
            <a:r>
              <a:rPr altLang="en-US" b="1" dirty="0" sz="2600" lang="el-GR">
                <a:latin typeface="Calibri" panose="020F0502020204030204" pitchFamily="34" charset="0"/>
                <a:cs typeface="Calibri" panose="020F0502020204030204" pitchFamily="34" charset="0"/>
              </a:rPr>
              <a:t>Ι</a:t>
            </a:r>
            <a:r>
              <a:rPr altLang="en-US" b="1" dirty="0" sz="2600" lang="el-GR">
                <a:latin typeface="Calibri" panose="020F0502020204030204" pitchFamily="34" charset="0"/>
                <a:cs typeface="Calibri" panose="020F0502020204030204" pitchFamily="34" charset="0"/>
              </a:rPr>
              <a:t>Μ</a:t>
            </a:r>
            <a:r>
              <a:rPr altLang="en-US" b="1" dirty="0" sz="2600" lang="el-GR">
                <a:latin typeface="Calibri" panose="020F0502020204030204" pitchFamily="34" charset="0"/>
                <a:cs typeface="Calibri" panose="020F0502020204030204" pitchFamily="34" charset="0"/>
              </a:rPr>
              <a:t>Ι</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Σ</a:t>
            </a:r>
            <a:r>
              <a:rPr b="1" dirty="0" sz="2600" lang="el">
                <a:latin typeface="Calibri" panose="020F0502020204030204" pitchFamily="34" charset="0"/>
                <a:cs typeface="Calibri" panose="020F0502020204030204" pitchFamily="34" charset="0"/>
              </a:rPr>
              <a:t> ΜΕ ΑΝΘΡΩΠΟΥΣ</a:t>
            </a:r>
            <a:endParaRPr altLang="en-US" lang="zh-C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7" name=""/>
        <p:cNvGrpSpPr/>
        <p:nvPr/>
      </p:nvGrpSpPr>
      <p:grpSpPr>
        <a:xfrm>
          <a:off x="0" y="0"/>
          <a:ext cx="0" cy="0"/>
          <a:chOff x="0" y="0"/>
          <a:chExt cx="0" cy="0"/>
        </a:xfrm>
      </p:grpSpPr>
      <p:sp>
        <p:nvSpPr>
          <p:cNvPr id="1048945" name="Text Placeholder 24"/>
          <p:cNvSpPr>
            <a:spLocks noGrp="1"/>
          </p:cNvSpPr>
          <p:nvPr>
            <p:ph type="body" sz="quarter" idx="11"/>
          </p:nvPr>
        </p:nvSpPr>
        <p:spPr/>
        <p:txBody>
          <a:bodyPr/>
          <a:p>
            <a:r>
              <a:rPr dirty="0" lang="el"/>
              <a:t>Βόλτες</a:t>
            </a:r>
          </a:p>
        </p:txBody>
      </p:sp>
      <p:sp>
        <p:nvSpPr>
          <p:cNvPr id="1048946" name="Text Placeholder 25"/>
          <p:cNvSpPr>
            <a:spLocks noGrp="1"/>
          </p:cNvSpPr>
          <p:nvPr>
            <p:ph type="body" sz="quarter" idx="32"/>
          </p:nvPr>
        </p:nvSpPr>
        <p:spPr>
          <a:xfrm>
            <a:off x="440871" y="2411552"/>
            <a:ext cx="6666609" cy="4062820"/>
          </a:xfrm>
        </p:spPr>
        <p:txBody>
          <a:bodyPr/>
          <a:p>
            <a:r>
              <a:rPr b="1" dirty="0" sz="1200" lang="el"/>
              <a:t>ΣΧΕΤΙΚΑ ΜΕ</a:t>
            </a:r>
            <a:endParaRPr dirty="0" sz="1200" lang="en-IE"/>
          </a:p>
          <a:p>
            <a:r>
              <a:rPr dirty="0" lang="el"/>
              <a:t>Η Spiral Walks εδρεύει στην Ιρλανδία. Είναι μια ομάδα περιπάτου για ενήλικες. Η ομάδα συνεδριάζει σε </a:t>
            </a:r>
            <a:r>
              <a:rPr altLang="en-US" dirty="0" lang="el-GR"/>
              <a:t>σ</a:t>
            </a:r>
            <a:r>
              <a:rPr altLang="en-US" dirty="0" lang="el-GR"/>
              <a:t>υ</a:t>
            </a:r>
            <a:r>
              <a:rPr altLang="en-US" dirty="0" lang="el-GR"/>
              <a:t>ν</a:t>
            </a:r>
            <a:r>
              <a:rPr altLang="en-US" dirty="0" lang="el-GR"/>
              <a:t>ε</a:t>
            </a:r>
            <a:r>
              <a:rPr altLang="en-US" dirty="0" lang="el-GR"/>
              <a:t>χ</a:t>
            </a:r>
            <a:r>
              <a:rPr altLang="en-US" dirty="0" lang="el-GR"/>
              <a:t>ή</a:t>
            </a:r>
            <a:r>
              <a:rPr altLang="en-US" dirty="0" lang="en-US"/>
              <a:t> </a:t>
            </a:r>
            <a:r>
              <a:rPr dirty="0" lang="el"/>
              <a:t>βάση. Οι περίπατοι πραγματοποιούνται όταν </a:t>
            </a:r>
            <a:r>
              <a:rPr dirty="0" lang="el"/>
              <a:t>είναι διαθέσιμοι εθελοντές για να τους οργανώσουν και να τους παρακολουθήσουν. Είναι ένα από τα πολλά παραδείγματα ομάδων πεζοπορίας που διοργανώνονται από εθελοντές στην Ιρλανδία.</a:t>
            </a:r>
            <a:endParaRPr dirty="0" lang="en-IE"/>
          </a:p>
          <a:p>
            <a:r>
              <a:rPr dirty="0" lang="el"/>
              <a:t>Προωθούν τη σύνδεση του σώματος με τη γη και τη σύνδεση με </a:t>
            </a:r>
            <a:r>
              <a:rPr altLang="en-US" dirty="0" lang="el-GR"/>
              <a:t>ά</a:t>
            </a:r>
            <a:r>
              <a:rPr altLang="en-US" dirty="0" lang="el-GR"/>
              <a:t>λ</a:t>
            </a:r>
            <a:r>
              <a:rPr altLang="en-US" dirty="0" lang="el-GR"/>
              <a:t>λ</a:t>
            </a:r>
            <a:r>
              <a:rPr altLang="en-US" dirty="0" lang="el-GR"/>
              <a:t>ο</a:t>
            </a:r>
            <a:r>
              <a:rPr altLang="en-US" dirty="0" lang="el-GR"/>
              <a:t>υ</a:t>
            </a:r>
            <a:r>
              <a:rPr altLang="en-US" dirty="0" lang="el-GR"/>
              <a:t>ς</a:t>
            </a:r>
            <a:r>
              <a:rPr dirty="0" lang="el"/>
              <a:t> ομοϊδεάτες γυναίκες και άνδρες. Ελευθερία και χώρος για να νιώσεις έμπνευση και αγάπη.</a:t>
            </a:r>
            <a:endParaRPr dirty="0" lang="en-IE"/>
          </a:p>
          <a:p>
            <a:pPr algn="l"/>
            <a:r>
              <a:rPr dirty="0" lang="el"/>
              <a:t> </a:t>
            </a:r>
            <a:endParaRPr dirty="0" lang="en-IE"/>
          </a:p>
          <a:p>
            <a:pPr algn="l"/>
            <a:r>
              <a:rPr dirty="0" lang="el"/>
              <a:t>Για περισσότερες πληροφορίες μεταβείτε στη διεύθυνση: </a:t>
            </a:r>
            <a:br>
              <a:rPr dirty="0" lang="en-GB"/>
            </a:br>
            <a:r>
              <a:rPr dirty="0" lang="el" u="sng">
                <a:solidFill>
                  <a:srgbClr val="FFC652"/>
                </a:solidFill>
                <a:hlinkClick r:id="rId1"/>
              </a:rPr>
              <a:t>https://www.facebook.com/spiralwalks/</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Οι άνθρωποι συνδέονται με άλλους και κάνουν </a:t>
            </a:r>
            <a:r>
              <a:rPr altLang="en-US" b="0" dirty="0" sz="1000" lang="el-GR"/>
              <a:t>φίλους</a:t>
            </a:r>
            <a:r>
              <a:rPr altLang="en-US" b="1" dirty="0" sz="1200" lang="el-GR"/>
              <a:t>.</a:t>
            </a:r>
            <a:endParaRPr dirty="0" lang="en-IE"/>
          </a:p>
          <a:p>
            <a:endParaRPr dirty="0" lang="en-IE"/>
          </a:p>
          <a:p>
            <a:r>
              <a:rPr altLang="en-US" b="1" dirty="0" sz="1200" lang="el-GR"/>
              <a:t>ΥΠΟΣΤΗΡΙΞΗ</a:t>
            </a:r>
            <a:r>
              <a:rPr b="1" dirty="0" sz="1200" lang="el"/>
              <a:t> ΥΓΕΙΑΣ, ΕΥΕΞΙΑΣ &amp; ΔΙΑΤΡΟΦΗΣ</a:t>
            </a:r>
            <a:endParaRPr dirty="0" lang="en-IE"/>
          </a:p>
          <a:p>
            <a:r>
              <a:rPr dirty="0" lang="el"/>
              <a:t>Αυτό το παράδειγμα υποστηρίζει την υγεία και την ευεξία με σωματική δραστηριότητα και κοινωνική αλληλεπίδραση σε ένα φυσικό περιβάλλον.</a:t>
            </a:r>
          </a:p>
          <a:p>
            <a:endParaRPr dirty="0" lang="en-GB"/>
          </a:p>
          <a:p>
            <a:endParaRPr dirty="0" lang="en-IE"/>
          </a:p>
          <a:p>
            <a:r>
              <a:rPr b="1" dirty="0" sz="1200" lang="el"/>
              <a:t>ΥΠΟΣΤΗΡΙΞΗ ΔΡΑΣΤΗΡΙΟΤΗΤΑΣ ΓΙΑ ΝΑ </a:t>
            </a:r>
            <a:r>
              <a:rPr altLang="en-US" b="1" dirty="0" sz="1200" lang="el-GR"/>
              <a:t>Ε</a:t>
            </a:r>
            <a:r>
              <a:rPr altLang="en-US" b="1" dirty="0" sz="1200" lang="el-GR"/>
              <a:t>Ι</a:t>
            </a:r>
            <a:r>
              <a:rPr altLang="en-US" b="1" dirty="0" sz="1200" lang="el-GR"/>
              <a:t>Σ</a:t>
            </a:r>
            <a:r>
              <a:rPr altLang="en-US" b="1" dirty="0" sz="1200" lang="el-GR"/>
              <a:t>ΤΕ</a:t>
            </a:r>
            <a:r>
              <a:rPr b="1" dirty="0" sz="1200" lang="el"/>
              <a:t> ΚΑΛΑ</a:t>
            </a:r>
            <a:endParaRPr dirty="0" sz="1200" lang="en-IE"/>
          </a:p>
          <a:p>
            <a:r>
              <a:rPr dirty="0" lang="el"/>
              <a:t>Το περπάτημα είναι ένας εξαιρετικός τρόπος για τους περισσότερους ανθρώπους να είναι σωματικά δραστήριοι.</a:t>
            </a:r>
            <a:endParaRPr dirty="0" lang="en-IE"/>
          </a:p>
          <a:p>
            <a:endParaRPr b="1" dirty="0" sz="1200" lang="en-GB"/>
          </a:p>
          <a:p>
            <a:r>
              <a:rPr b="1" dirty="0" sz="1200" lang="el"/>
              <a:t>ΠΩΣ ΧΡΗΜΑΤΟΔΟΤΕΙΤΑΙ Ο ΟΡΓΑΝΙΣΜΟΣ;</a:t>
            </a:r>
            <a:endParaRPr dirty="0" sz="1200" lang="en-IE"/>
          </a:p>
          <a:p>
            <a:r>
              <a:rPr dirty="0" lang="el"/>
              <a:t>Ο οργανισμός δεν χρηματοδοτείται. Οι περίπατοι πραγματοποιούνται όταν </a:t>
            </a:r>
            <a:r>
              <a:rPr dirty="0" lang="el"/>
              <a:t>είναι διαθέσιμοι εθελοντές για να τους οργανώσουν και να τους παρακολουθήσουν.</a:t>
            </a:r>
            <a:endParaRPr altLang="en-US" lang="zh-CN"/>
          </a:p>
          <a:p>
            <a:endParaRPr dirty="0" lang="en-IE"/>
          </a:p>
          <a:p>
            <a:r>
              <a:rPr b="1" dirty="0" sz="1200" lang="el"/>
              <a:t>ΠΩΣ ΛΕΙΤΟΥΡΓΕΙ Η ΔΙΑΔΙΚΑΣΙΑ ΠΑΡΑΠΟΜΠΗΣ;</a:t>
            </a:r>
            <a:endParaRPr dirty="0" sz="1200" lang="en-IE"/>
          </a:p>
          <a:p>
            <a:r>
              <a:rPr dirty="0" lang="el"/>
              <a:t>Ο Συντονιστής</a:t>
            </a:r>
            <a:r>
              <a:rPr dirty="0" lang="en-US"/>
              <a:t> </a:t>
            </a:r>
            <a:r>
              <a:rPr dirty="0" lang="el"/>
              <a:t>κάνει την παραπομπή και μερικές φορές συνοδεύει το άτομο στις βόλτες μέχρι να αισθανθεί αρκετά σίγουρο ότι θα πάει μόνο του.</a:t>
            </a:r>
            <a:endParaRPr dirty="0" lang="en-IE"/>
          </a:p>
          <a:p>
            <a:endParaRPr dirty="0" lang="en-IE"/>
          </a:p>
          <a:p>
            <a:r>
              <a:rPr b="1" dirty="0" sz="1200" lang="el"/>
              <a:t>ΕΥΚΑΙΡΙΕΣ ΓΙΑ ΑΝΑΠΑΡΑΓΩΓΗ</a:t>
            </a:r>
            <a:endParaRPr dirty="0" sz="1200" lang="en-IE"/>
          </a:p>
          <a:p>
            <a:r>
              <a:rPr dirty="0" lang="el"/>
              <a:t>Οι ομάδες πεζοπορίας μπορούν εύκολα να σχηματιστούν αναρτώντας ανακοινώσεις στα μέσα κοινωνικής δικτύωσης ή</a:t>
            </a:r>
            <a:r>
              <a:rPr altLang="en-US" dirty="0" lang="en-US"/>
              <a:t> </a:t>
            </a:r>
            <a:r>
              <a:rPr altLang="en-US" dirty="0" lang="el-GR"/>
              <a:t>σ</a:t>
            </a:r>
            <a:r>
              <a:rPr altLang="en-US" dirty="0" lang="el-GR"/>
              <a:t>ε</a:t>
            </a:r>
            <a:r>
              <a:rPr dirty="0" lang="el"/>
              <a:t> τοπικές διαφημίσεις.</a:t>
            </a:r>
            <a:endParaRPr b="1" dirty="0" sz="1200" lang="en-GB"/>
          </a:p>
          <a:p>
            <a:endParaRPr b="1" dirty="0" sz="1200" lang="en-GB"/>
          </a:p>
          <a:p>
            <a:r>
              <a:rPr b="1" dirty="0" sz="1200" lang="el"/>
              <a:t>ΜΥΘΟΙ &amp; ΨΕΥΤΙΚΕΣ ΠΙΣΤΟΠΟΙΗΣΕΙΣ</a:t>
            </a:r>
            <a:endParaRPr dirty="0" sz="1200" lang="en-IE"/>
          </a:p>
          <a:p>
            <a:r>
              <a:rPr dirty="0" lang="el"/>
              <a:t>«Πρέπει να είσαι πεζοπόρος με καλό επίπεδο φυσικής κατάστασης».</a:t>
            </a:r>
            <a:endParaRPr dirty="0" lang="en-IE"/>
          </a:p>
          <a:p>
            <a:r>
              <a:rPr dirty="0" lang="el"/>
              <a:t>Αυτό είναι λάθος για αυτήν την ομάδα. Θα μπορούσε να ισχύει για άλλες ομάδες πεζοπορίας, οπότε φροντίστε να το ελέγξετε!</a:t>
            </a:r>
            <a:endParaRPr dirty="0" lang="en-IE"/>
          </a:p>
        </p:txBody>
      </p:sp>
      <p:sp>
        <p:nvSpPr>
          <p:cNvPr id="1048947" name="Slide Number Placeholder 23"/>
          <p:cNvSpPr>
            <a:spLocks noGrp="1"/>
          </p:cNvSpPr>
          <p:nvPr>
            <p:ph type="sldNum" sz="quarter" idx="4"/>
          </p:nvPr>
        </p:nvSpPr>
        <p:spPr/>
        <p:txBody>
          <a:bodyPr/>
          <a:p>
            <a:fld id="{CB2079F2-58AF-ED44-82D7-E04B2F6FD686}" type="slidenum">
              <a:rPr lang="en-US" smtClean="0"/>
              <a:t>17</a:t>
            </a:fld>
            <a:endParaRPr dirty="0" lang="en-US"/>
          </a:p>
        </p:txBody>
      </p:sp>
      <p:pic>
        <p:nvPicPr>
          <p:cNvPr id="2097221" name="Picture Placeholder 4"/>
          <p:cNvPicPr>
            <a:picLocks noChangeAspect="1" noGrp="1"/>
          </p:cNvPicPr>
          <p:nvPr>
            <p:ph type="pic" sz="quarter" idx="34"/>
          </p:nvPr>
        </p:nvPicPr>
        <p:blipFill rotWithShape="1">
          <a:blip xmlns:r="http://schemas.openxmlformats.org/officeDocument/2006/relationships" r:embed="rId2" cstate="screen"/>
          <a:srcRect/>
          <a:stretch>
            <a:fillRect/>
          </a:stretch>
        </p:blipFill>
        <p:spPr>
          <a:xfrm>
            <a:off x="5048273" y="412280"/>
            <a:ext cx="2511402" cy="1653390"/>
          </a:xfrm>
        </p:spPr>
      </p:pic>
      <p:grpSp>
        <p:nvGrpSpPr>
          <p:cNvPr id="138" name="Group 13"/>
          <p:cNvGrpSpPr/>
          <p:nvPr/>
        </p:nvGrpSpPr>
        <p:grpSpPr>
          <a:xfrm>
            <a:off x="6509540" y="1762404"/>
            <a:ext cx="1490980" cy="832733"/>
            <a:chOff x="3932429" y="3269513"/>
            <a:chExt cx="1490980" cy="832733"/>
          </a:xfrm>
        </p:grpSpPr>
        <p:sp>
          <p:nvSpPr>
            <p:cNvPr id="1048948"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949"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8950" name="Rectangle 9"/>
          <p:cNvSpPr/>
          <p:nvPr/>
        </p:nvSpPr>
        <p:spPr>
          <a:xfrm>
            <a:off x="1646148" y="8763713"/>
            <a:ext cx="5608880" cy="1463039"/>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ΕΝΑΣ ΧΩΡΟΣ ΓΙΑ ΝΑ </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Ι</a:t>
            </a:r>
            <a:r>
              <a:rPr altLang="en-US" b="1" dirty="0" sz="2600" lang="el-GR">
                <a:latin typeface="Calibri" panose="020F0502020204030204" pitchFamily="34" charset="0"/>
                <a:cs typeface="Calibri" panose="020F0502020204030204" pitchFamily="34" charset="0"/>
              </a:rPr>
              <a:t>Σ</a:t>
            </a:r>
            <a:r>
              <a:rPr altLang="en-US" b="1" dirty="0" sz="2600" lang="el-GR">
                <a:latin typeface="Calibri" panose="020F0502020204030204" pitchFamily="34" charset="0"/>
                <a:cs typeface="Calibri" panose="020F0502020204030204" pitchFamily="34" charset="0"/>
              </a:rPr>
              <a:t>Τ</a:t>
            </a:r>
            <a:r>
              <a:rPr altLang="en-US" b="1" dirty="0" sz="2600" lang="el-GR">
                <a:latin typeface="Calibri" panose="020F0502020204030204" pitchFamily="34" charset="0"/>
                <a:cs typeface="Calibri" panose="020F0502020204030204" pitchFamily="34" charset="0"/>
              </a:rPr>
              <a:t>Ε</a:t>
            </a:r>
            <a:r>
              <a:rPr b="1" dirty="0" sz="2600" lang="el">
                <a:latin typeface="Calibri" panose="020F0502020204030204" pitchFamily="34" charset="0"/>
                <a:cs typeface="Calibri" panose="020F0502020204030204" pitchFamily="34" charset="0"/>
              </a:rPr>
              <a:t> ΣΥΝΔΕΔΕΜΕΝΟ</a:t>
            </a:r>
            <a:r>
              <a:rPr altLang="en-US" b="1" dirty="0" sz="2600" lang="el-GR">
                <a:latin typeface="Calibri" panose="020F0502020204030204" pitchFamily="34" charset="0"/>
                <a:cs typeface="Calibri" panose="020F0502020204030204" pitchFamily="34" charset="0"/>
              </a:rPr>
              <a:t>Ι</a:t>
            </a:r>
            <a:r>
              <a:rPr altLang="en-US" b="1" dirty="0" sz="2600" lang="en-US">
                <a:latin typeface="Calibri" panose="020F0502020204030204" pitchFamily="34" charset="0"/>
                <a:cs typeface="Calibri" panose="020F0502020204030204" pitchFamily="34" charset="0"/>
              </a:rPr>
              <a:t> </a:t>
            </a:r>
            <a:r>
              <a:rPr b="1" dirty="0" sz="2600" lang="el">
                <a:latin typeface="Calibri" panose="020F0502020204030204" pitchFamily="34" charset="0"/>
                <a:cs typeface="Calibri" panose="020F0502020204030204" pitchFamily="34" charset="0"/>
              </a:rPr>
              <a:t>ΜΕ ΤΟ ΣΩΜΑ ΣΑΣ, ΜΕ ΤΗ ΓΗ ΚΑΙ ΜΕ ΑΝΘΡΩΠΟΥΣ ΠΟΥ</a:t>
            </a:r>
            <a:r>
              <a:rPr b="1" dirty="0" sz="2600" lang="en-US">
                <a:latin typeface="Calibri" panose="020F0502020204030204" pitchFamily="34" charset="0"/>
                <a:cs typeface="Calibri" panose="020F0502020204030204" pitchFamily="34" charset="0"/>
              </a:rPr>
              <a:t> </a:t>
            </a:r>
            <a:r>
              <a:rPr altLang="en-US" b="1" dirty="0" sz="2600" lang="el-GR">
                <a:latin typeface="Calibri" panose="020F0502020204030204" pitchFamily="34" charset="0"/>
                <a:cs typeface="Calibri" panose="020F0502020204030204" pitchFamily="34" charset="0"/>
              </a:rPr>
              <a:t>ΕΙΣΤ</a:t>
            </a:r>
            <a:r>
              <a:rPr altLang="en-US" b="1" dirty="0" sz="2600" lang="el-GR">
                <a:latin typeface="Calibri" panose="020F0502020204030204" pitchFamily="34" charset="0"/>
                <a:cs typeface="Calibri" panose="020F0502020204030204" pitchFamily="34" charset="0"/>
              </a:rPr>
              <a:t>Ε</a:t>
            </a:r>
            <a:r>
              <a:rPr altLang="en-US" b="1" dirty="0" sz="2600" lang="en-US">
                <a:latin typeface="Calibri" panose="020F0502020204030204" pitchFamily="34" charset="0"/>
                <a:cs typeface="Calibri" panose="020F0502020204030204" pitchFamily="34" charset="0"/>
              </a:rPr>
              <a:t> </a:t>
            </a:r>
            <a:r>
              <a:rPr altLang="en-US" b="1" dirty="0" sz="2600" lang="el-GR">
                <a:latin typeface="Calibri" panose="020F0502020204030204" pitchFamily="34" charset="0"/>
                <a:cs typeface="Calibri" panose="020F0502020204030204" pitchFamily="34" charset="0"/>
              </a:rPr>
              <a:t>ΟΜ</a:t>
            </a:r>
            <a:r>
              <a:rPr altLang="en-US" b="1" dirty="0" sz="2600" lang="el-GR">
                <a:latin typeface="Calibri" panose="020F0502020204030204" pitchFamily="34" charset="0"/>
                <a:cs typeface="Calibri" panose="020F0502020204030204" pitchFamily="34" charset="0"/>
              </a:rPr>
              <a:t>Ο</a:t>
            </a:r>
            <a:r>
              <a:rPr altLang="en-US" b="1" dirty="0" sz="2600" lang="el-GR">
                <a:latin typeface="Calibri" panose="020F0502020204030204" pitchFamily="34" charset="0"/>
                <a:cs typeface="Calibri" panose="020F0502020204030204" pitchFamily="34" charset="0"/>
              </a:rPr>
              <a:t>Ϊ</a:t>
            </a:r>
            <a:r>
              <a:rPr altLang="en-US" b="1" dirty="0" sz="2600" lang="el-GR">
                <a:latin typeface="Calibri" panose="020F0502020204030204" pitchFamily="34" charset="0"/>
                <a:cs typeface="Calibri" panose="020F0502020204030204" pitchFamily="34" charset="0"/>
              </a:rPr>
              <a:t>Δ</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Α</a:t>
            </a:r>
            <a:r>
              <a:rPr altLang="en-US" b="1" dirty="0" sz="2600" lang="el-GR">
                <a:latin typeface="Calibri" panose="020F0502020204030204" pitchFamily="34" charset="0"/>
                <a:cs typeface="Calibri" panose="020F0502020204030204" pitchFamily="34" charset="0"/>
              </a:rPr>
              <a:t>Τ</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Σ</a:t>
            </a:r>
            <a:r>
              <a:rPr altLang="en-US" b="1" dirty="0" sz="2600" lang="en-US">
                <a:latin typeface="Calibri" panose="020F0502020204030204" pitchFamily="34" charset="0"/>
                <a:cs typeface="Calibri" panose="020F0502020204030204" pitchFamily="34" charset="0"/>
              </a:rPr>
              <a:t>.</a:t>
            </a:r>
            <a:endParaRPr altLang="en-US" lang="zh-C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9" name=""/>
        <p:cNvGrpSpPr/>
        <p:nvPr/>
      </p:nvGrpSpPr>
      <p:grpSpPr>
        <a:xfrm>
          <a:off x="0" y="0"/>
          <a:ext cx="0" cy="0"/>
          <a:chOff x="0" y="0"/>
          <a:chExt cx="0" cy="0"/>
        </a:xfrm>
      </p:grpSpPr>
      <p:sp>
        <p:nvSpPr>
          <p:cNvPr id="1048951" name="Text Placeholder 24"/>
          <p:cNvSpPr>
            <a:spLocks noGrp="1"/>
          </p:cNvSpPr>
          <p:nvPr>
            <p:ph type="body" sz="quarter" idx="11"/>
          </p:nvPr>
        </p:nvSpPr>
        <p:spPr/>
        <p:txBody>
          <a:bodyPr/>
          <a:p>
            <a:r>
              <a:rPr dirty="0" lang="el"/>
              <a:t>Parkrun</a:t>
            </a:r>
          </a:p>
        </p:txBody>
      </p:sp>
      <p:sp>
        <p:nvSpPr>
          <p:cNvPr id="1048952" name="Text Placeholder 25"/>
          <p:cNvSpPr>
            <a:spLocks noGrp="1"/>
          </p:cNvSpPr>
          <p:nvPr>
            <p:ph type="body" sz="quarter" idx="32"/>
          </p:nvPr>
        </p:nvSpPr>
        <p:spPr>
          <a:xfrm>
            <a:off x="91886" y="1972233"/>
            <a:ext cx="6666609" cy="5818048"/>
          </a:xfrm>
        </p:spPr>
        <p:txBody>
          <a:bodyPr/>
          <a:p>
            <a:r>
              <a:rPr b="1" dirty="0" sz="1200" lang="el"/>
              <a:t>ΣΧΕΤΙΚΑ ΜΕ</a:t>
            </a:r>
            <a:endParaRPr dirty="0" sz="1200" lang="en-IE"/>
          </a:p>
          <a:p>
            <a:r>
              <a:rPr b="1" dirty="0" lang="el"/>
              <a:t>Η Parkrun εδρεύει στην Ιρλανδία </a:t>
            </a:r>
            <a:r>
              <a:rPr dirty="0" lang="el"/>
              <a:t>και σε άλλες 22 χώρες σε όλο τον κόσμο. Για αυτήν τη μελέτη περίπτωσης εστιάζουμε στην Ιρλανδία.</a:t>
            </a:r>
            <a:r>
              <a:rPr dirty="0" lang="el"/>
              <a:t>  </a:t>
            </a:r>
            <a:r>
              <a:rPr dirty="0" lang="el"/>
              <a:t>Το Parkrun Ireland είναι ένα εβδομαδιαίο τρέξιμο ή περπάτημα 5 χιλιομέτρων. Πραγματοποιείται σε 98 τοποθεσίες στην Ιρλανδία και </a:t>
            </a:r>
            <a:r>
              <a:rPr altLang="en-US" dirty="0" lang="el-GR"/>
              <a:t>ο</a:t>
            </a:r>
            <a:r>
              <a:rPr altLang="en-US" dirty="0" lang="en-US"/>
              <a:t> </a:t>
            </a:r>
            <a:r>
              <a:rPr altLang="en-US" dirty="0" lang="el-GR"/>
              <a:t>σ</a:t>
            </a:r>
            <a:r>
              <a:rPr altLang="en-US" dirty="0" lang="el-GR"/>
              <a:t>τ</a:t>
            </a:r>
            <a:r>
              <a:rPr altLang="en-US" dirty="0" lang="el-GR"/>
              <a:t>ό</a:t>
            </a:r>
            <a:r>
              <a:rPr altLang="en-US" dirty="0" lang="el-GR"/>
              <a:t>χ</a:t>
            </a:r>
            <a:r>
              <a:rPr altLang="en-US" dirty="0" lang="el-GR"/>
              <a:t>ο</a:t>
            </a:r>
            <a:r>
              <a:rPr altLang="en-US" dirty="0" lang="el-GR"/>
              <a:t>ς</a:t>
            </a:r>
            <a:r>
              <a:rPr altLang="en-US" dirty="0" lang="en-US"/>
              <a:t> </a:t>
            </a:r>
            <a:r>
              <a:rPr dirty="0" lang="el"/>
              <a:t>είναι ότι θα υπάρχει ένα parkrun σε κάθε κοινότητα στην Ιρλανδία.</a:t>
            </a:r>
            <a:endParaRPr dirty="0" lang="en-IE"/>
          </a:p>
          <a:p>
            <a:r>
              <a:rPr dirty="0" lang="el"/>
              <a:t> </a:t>
            </a:r>
            <a:endParaRPr dirty="0" lang="en-IE"/>
          </a:p>
          <a:p>
            <a:r>
              <a:rPr dirty="0" lang="el"/>
              <a:t>Για περισσότερες πληροφορίες μεταβείτε στο:</a:t>
            </a:r>
            <a:endParaRPr dirty="0" lang="en-IE"/>
          </a:p>
          <a:p>
            <a:r>
              <a:rPr dirty="0" lang="el" u="sng">
                <a:solidFill>
                  <a:srgbClr val="FFC652"/>
                </a:solidFill>
                <a:hlinkClick r:id="rId1"/>
              </a:rPr>
              <a:t>https://www.parkrun.ie/</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Η κοινότητα του Parkrun είναι φιλική και φιλόξενη, </a:t>
            </a:r>
            <a:r>
              <a:rPr altLang="en-US" dirty="0" lang="el-GR"/>
              <a:t>δ</a:t>
            </a:r>
            <a:r>
              <a:rPr altLang="en-US" dirty="0" lang="el-GR"/>
              <a:t>ί</a:t>
            </a:r>
            <a:r>
              <a:rPr altLang="en-US" dirty="0" lang="el-GR"/>
              <a:t>ν</a:t>
            </a:r>
            <a:r>
              <a:rPr altLang="en-US" dirty="0" lang="el-GR"/>
              <a:t>ε</a:t>
            </a:r>
            <a:r>
              <a:rPr altLang="en-US" dirty="0" lang="el-GR"/>
              <a:t>ι</a:t>
            </a:r>
            <a:r>
              <a:rPr altLang="en-US" dirty="0" lang="en-US"/>
              <a:t> </a:t>
            </a:r>
            <a:r>
              <a:rPr altLang="en-US" dirty="0" lang="el-GR"/>
              <a:t>μ</a:t>
            </a:r>
            <a:r>
              <a:rPr altLang="en-US" dirty="0" lang="el-GR"/>
              <a:t>ε</a:t>
            </a:r>
            <a:r>
              <a:rPr altLang="en-US" dirty="0" lang="el-GR"/>
              <a:t>τ</a:t>
            </a:r>
            <a:r>
              <a:rPr altLang="en-US" dirty="0" lang="el-GR"/>
              <a:t>ά</a:t>
            </a:r>
            <a:r>
              <a:rPr altLang="en-US" dirty="0" lang="el-GR"/>
              <a:t>λ</a:t>
            </a:r>
            <a:r>
              <a:rPr altLang="en-US" dirty="0" lang="el-GR"/>
              <a:t>λ</a:t>
            </a:r>
            <a:r>
              <a:rPr altLang="en-US" dirty="0" lang="el-GR"/>
              <a:t>ι</a:t>
            </a:r>
            <a:r>
              <a:rPr altLang="en-US" dirty="0" lang="el-GR"/>
              <a:t>α</a:t>
            </a:r>
            <a:r>
              <a:rPr dirty="0" lang="el"/>
              <a:t> και συχνά </a:t>
            </a:r>
            <a:r>
              <a:rPr altLang="en-US" dirty="0" lang="el-GR"/>
              <a:t>π</a:t>
            </a:r>
            <a:r>
              <a:rPr altLang="en-US" dirty="0" lang="el-GR"/>
              <a:t>α</a:t>
            </a:r>
            <a:r>
              <a:rPr altLang="en-US" dirty="0" lang="el-GR"/>
              <a:t>ρ</a:t>
            </a:r>
            <a:r>
              <a:rPr altLang="en-US" dirty="0" lang="el-GR"/>
              <a:t>έ</a:t>
            </a:r>
            <a:r>
              <a:rPr altLang="en-US" dirty="0" lang="el-GR"/>
              <a:t>χ</a:t>
            </a:r>
            <a:r>
              <a:rPr altLang="en-US" dirty="0" lang="el-GR"/>
              <a:t>ε</a:t>
            </a:r>
            <a:r>
              <a:rPr altLang="en-US" dirty="0" lang="el-GR"/>
              <a:t>ι</a:t>
            </a:r>
            <a:r>
              <a:rPr dirty="0" lang="el"/>
              <a:t> αναψυκτικά μετά από μερικές διαδρομές. Το Sligo Parkrun φιλοξενεί επίσης τους Sligo Sanctuary Runners</a:t>
            </a:r>
            <a:r>
              <a:rPr dirty="0" lang="el"/>
              <a:t>.</a:t>
            </a:r>
            <a:endParaRPr dirty="0" lang="en-IE"/>
          </a:p>
          <a:p>
            <a:endParaRPr dirty="0" lang="en-IE"/>
          </a:p>
          <a:p>
            <a:r>
              <a:rPr b="1" dirty="0" i="1" lang="el"/>
              <a:t> </a:t>
            </a:r>
            <a:endParaRPr dirty="0" lang="en-IE"/>
          </a:p>
          <a:p>
            <a:r>
              <a:rPr b="1" dirty="0" sz="1200" lang="el"/>
              <a:t>ΥΠΟΣΤΗΡΙΞΗ ΔΡΑΣΤΗΡΙΟΤΗΤΑΣ ΓΙΑ ΝΑ ΠΑΡΕΜΕΤΕ ΚΑΛΑ</a:t>
            </a:r>
            <a:endParaRPr dirty="0" sz="1200" lang="en-IE"/>
          </a:p>
          <a:p>
            <a:r>
              <a:rPr dirty="0" lang="el"/>
              <a:t>Το Parkrun ενθαρρύνει τους συμμετέχοντες να βγουν έξω και να δραστηριοποιηθούν. Πολλοί από αυτούς προσπαθούν να ξεπεράσουν το προσωπικό τους καλύτερο ρεκόρ.</a:t>
            </a:r>
            <a:endParaRPr dirty="0" lang="en-IE"/>
          </a:p>
          <a:p>
            <a:endParaRPr b="1" dirty="0" sz="1200" lang="en-GB"/>
          </a:p>
          <a:p>
            <a:r>
              <a:rPr b="1" dirty="0" sz="1200" lang="el"/>
              <a:t>ΠΩΣ ΧΡΗΜΑΤΟΔΟΤΕΙΤΑΙ Ο ΟΡΓΑΝΙΣΜΟΣ;</a:t>
            </a:r>
            <a:endParaRPr dirty="0" sz="1200" lang="en-IE"/>
          </a:p>
          <a:p>
            <a:r>
              <a:rPr dirty="0" lang="el"/>
              <a:t>Το Parkrun είναι δωρεάν για τους συμμετέχοντες και χρηματοδοτείται από την VHI, την Healthy Ireland και την HSE.</a:t>
            </a:r>
            <a:endParaRPr dirty="0" lang="en-IE"/>
          </a:p>
          <a:p>
            <a:endParaRPr dirty="0" lang="en-IE"/>
          </a:p>
          <a:p>
            <a:r>
              <a:rPr b="1" dirty="0" sz="1200" lang="el"/>
              <a:t>ΠΩΣ ΛΕΙΤΟΥΡΓΕΙ Η ΔΙΑΔΙΚΑΣΙΑ ΠΑΡΑΠΟΜΠΗΣ;</a:t>
            </a:r>
            <a:endParaRPr dirty="0" sz="1200" lang="en-IE"/>
          </a:p>
          <a:p>
            <a:r>
              <a:rPr dirty="0" lang="el"/>
              <a:t>Δεν απαιτείται παραπομπή. Οι άνθρωποι μπορούν να εγγραφούν ηλεκτρονικά και να εγγραφούν για έναν γραμμωτό κώδικα που χρησιμοποιείται για να χρονομετρήσει το τρέξιμο ή το περπάτημά τους.</a:t>
            </a:r>
          </a:p>
          <a:p>
            <a:endParaRPr dirty="0" lang="en-IE"/>
          </a:p>
          <a:p>
            <a:endParaRPr dirty="0" lang="en-IE"/>
          </a:p>
          <a:p>
            <a:r>
              <a:rPr b="1" dirty="0" sz="1200" lang="el"/>
              <a:t>ΕΥΚΑΙΡΙΕΣ ΓΙΑ ΑΝΑΠΑΡΑΓΩΓΗ</a:t>
            </a:r>
            <a:endParaRPr dirty="0" sz="1200" lang="en-IE"/>
          </a:p>
          <a:p>
            <a:r>
              <a:rPr dirty="0" lang="el"/>
              <a:t>Το Parkrun αναπαράγεται σε 23 χώρες σε όλο τον κόσμο και πάντα αναζητούν περισσότερα άτομα για να συμμετάσχουν. Υπάρχει μια σελίδα στον ιστότοπο όπου οι άνθρωποι μπορούν να εγγραφούν για να μάθουν περισσότερες πληροφορίες εάν θέλουν να ξεκινήσουν ένα Parkrun στην κοινότητά τους.</a:t>
            </a:r>
            <a:endParaRPr dirty="0" lang="en-IE"/>
          </a:p>
          <a:p>
            <a:r>
              <a:rPr dirty="0" lang="el">
                <a:solidFill>
                  <a:srgbClr val="FFC652"/>
                </a:solidFill>
                <a:hlinkClick r:id="rId2"/>
              </a:rPr>
              <a:t>https://www.parkrun.com/about/start-your-own-event/</a:t>
            </a:r>
            <a:endParaRPr dirty="0" lang="en-GB">
              <a:solidFill>
                <a:srgbClr val="FFC652"/>
              </a:solidFill>
            </a:endParaRPr>
          </a:p>
          <a:p>
            <a:r>
              <a:rPr dirty="0" lang="el"/>
              <a:t> </a:t>
            </a:r>
            <a:endParaRPr dirty="0" lang="en-IE"/>
          </a:p>
          <a:p>
            <a:endParaRPr b="1" dirty="0" sz="1200" lang="en-GB"/>
          </a:p>
          <a:p>
            <a:r>
              <a:rPr b="1" dirty="0" sz="1200" lang="el"/>
              <a:t>ΜΥΘΟΙ &amp; ΨΕΥΤΙΚΕΣ ΠΙΣΤΟΠΟΙΗΣΕΙΣ</a:t>
            </a:r>
          </a:p>
          <a:p>
            <a:endParaRPr b="1" dirty="0" lang="en-GB"/>
          </a:p>
          <a:p>
            <a:r>
              <a:rPr b="1" dirty="0" lang="el"/>
              <a:t>Μύθος 1</a:t>
            </a:r>
          </a:p>
          <a:p>
            <a:r>
              <a:rPr dirty="0" lang="en-US"/>
              <a:t>"</a:t>
            </a:r>
            <a:r>
              <a:rPr altLang="en-US" dirty="0" lang="el-GR"/>
              <a:t>Δ</a:t>
            </a:r>
            <a:r>
              <a:rPr dirty="0" lang="el"/>
              <a:t>εν είμαι αρκετά κατάλληλος για να συμμετάσχω στο Parkrun' </a:t>
            </a:r>
            <a:br>
              <a:rPr dirty="0" lang="en-GB"/>
            </a:br>
            <a:r>
              <a:rPr dirty="0" lang="el"/>
              <a:t>Οποιοσδήποτε μπορεί να συμμετάσχει και να προχωρήσει με τον δικό του ρυθμό.</a:t>
            </a:r>
            <a:endParaRPr dirty="0" lang="en-IE"/>
          </a:p>
          <a:p>
            <a:endParaRPr b="1" dirty="0" lang="en-GB"/>
          </a:p>
          <a:p>
            <a:r>
              <a:rPr b="1" dirty="0" lang="el"/>
              <a:t>Μύθος 2</a:t>
            </a:r>
          </a:p>
          <a:p>
            <a:r>
              <a:rPr dirty="0" lang="el"/>
              <a:t>"Δεν έχω υπολογιστή για εγγραφή, επομένως δεν μπορώ να γίνω μέλος." </a:t>
            </a:r>
            <a:br>
              <a:rPr dirty="0" lang="en-GB"/>
            </a:br>
            <a:r>
              <a:rPr dirty="0" lang="el"/>
              <a:t>Οποιοσδήποτε μπορεί να σας εγγράψει για να λάβετε μέρος.</a:t>
            </a:r>
            <a:endParaRPr dirty="0" lang="en-IE"/>
          </a:p>
          <a:p>
            <a:endParaRPr b="1" dirty="0" lang="en-GB"/>
          </a:p>
          <a:p>
            <a:r>
              <a:rPr b="1" dirty="0" lang="el"/>
              <a:t>Μύθος 3</a:t>
            </a:r>
          </a:p>
          <a:p>
            <a:r>
              <a:rPr dirty="0" lang="el"/>
              <a:t>«Τα παιδιά δεν μπορούν να λάβουν μέρος». Τα παιδιά άνω των 4 ετών ενθαρρύνονται να συμμετάσχουν. Οι δρομείς μπορούν επίσης να σπρώξουν ένα παιδί σε ένα καρότσι.</a:t>
            </a:r>
            <a:endParaRPr dirty="0" lang="en-IE"/>
          </a:p>
          <a:p>
            <a:endParaRPr b="1" dirty="0" lang="en-GB"/>
          </a:p>
          <a:p>
            <a:r>
              <a:rPr b="1" dirty="0" lang="el"/>
              <a:t>Μύθος 4</a:t>
            </a:r>
          </a:p>
          <a:p>
            <a:r>
              <a:rPr dirty="0" lang="el"/>
              <a:t>«</a:t>
            </a:r>
            <a:r>
              <a:rPr altLang="en-US" dirty="0" lang="el-GR"/>
              <a:t>Λ</a:t>
            </a:r>
            <a:r>
              <a:rPr altLang="en-US" dirty="0" lang="el-GR"/>
              <a:t>ε</a:t>
            </a:r>
            <a:r>
              <a:rPr altLang="en-US" dirty="0" lang="el-GR"/>
              <a:t>ί</a:t>
            </a:r>
            <a:r>
              <a:rPr altLang="en-US" dirty="0" lang="el-GR"/>
              <a:t>π</a:t>
            </a:r>
            <a:r>
              <a:rPr altLang="en-US" dirty="0" lang="el-GR"/>
              <a:t>ω</a:t>
            </a:r>
            <a:r>
              <a:rPr dirty="0" lang="el"/>
              <a:t> για διακοπές, οπότε θα χάσω το parkrun στην περιοχή μου». </a:t>
            </a:r>
            <a:br>
              <a:rPr dirty="0" lang="en-GB"/>
            </a:br>
            <a:r>
              <a:rPr dirty="0" lang="el"/>
              <a:t>Τα μέλη μπορούν να συμμετέχουν σε οποιοδήποτε parkrun σε οποιαδήποτε τοποθεσία</a:t>
            </a:r>
            <a:r>
              <a:rPr dirty="0" lang="en-US"/>
              <a:t>.</a:t>
            </a:r>
            <a:endParaRPr dirty="0" lang="en-IE"/>
          </a:p>
          <a:p>
            <a:endParaRPr dirty="0" sz="1200" lang="en-IE"/>
          </a:p>
        </p:txBody>
      </p:sp>
      <p:sp>
        <p:nvSpPr>
          <p:cNvPr id="1048953" name="Slide Number Placeholder 23"/>
          <p:cNvSpPr>
            <a:spLocks noGrp="1"/>
          </p:cNvSpPr>
          <p:nvPr>
            <p:ph type="sldNum" sz="quarter" idx="4"/>
          </p:nvPr>
        </p:nvSpPr>
        <p:spPr/>
        <p:txBody>
          <a:bodyPr/>
          <a:p>
            <a:fld id="{CB2079F2-58AF-ED44-82D7-E04B2F6FD686}" type="slidenum">
              <a:rPr lang="en-US" smtClean="0"/>
              <a:t>18</a:t>
            </a:fld>
            <a:endParaRPr dirty="0" lang="en-US"/>
          </a:p>
        </p:txBody>
      </p:sp>
      <p:pic>
        <p:nvPicPr>
          <p:cNvPr id="2097222" name="Picture 9" descr="A picture containing text, clipart  Description automatically generated"/>
          <p:cNvPicPr>
            <a:picLocks/>
          </p:cNvPicPr>
          <p:nvPr/>
        </p:nvPicPr>
        <p:blipFill>
          <a:blip xmlns:r="http://schemas.openxmlformats.org/officeDocument/2006/relationships" r:embed="rId3" cstate="screen"/>
          <a:stretch>
            <a:fillRect/>
          </a:stretch>
        </p:blipFill>
        <p:spPr>
          <a:xfrm>
            <a:off x="440871" y="223243"/>
            <a:ext cx="1588808" cy="878639"/>
          </a:xfrm>
          <a:prstGeom prst="rect"/>
        </p:spPr>
      </p:pic>
      <p:pic>
        <p:nvPicPr>
          <p:cNvPr id="2097223" name="Picture Placeholder 4"/>
          <p:cNvPicPr>
            <a:picLocks noChangeAspect="1" noGrp="1"/>
          </p:cNvPicPr>
          <p:nvPr>
            <p:ph type="pic" sz="quarter" idx="34"/>
          </p:nvPr>
        </p:nvPicPr>
        <p:blipFill>
          <a:blip xmlns:r="http://schemas.openxmlformats.org/officeDocument/2006/relationships" r:embed="rId4" cstate="screen"/>
          <a:srcRect/>
          <a:stretch>
            <a:fillRect/>
          </a:stretch>
        </p:blipFill>
        <p:spPr/>
      </p:pic>
      <p:grpSp>
        <p:nvGrpSpPr>
          <p:cNvPr id="140" name="Group 13"/>
          <p:cNvGrpSpPr/>
          <p:nvPr/>
        </p:nvGrpSpPr>
        <p:grpSpPr>
          <a:xfrm>
            <a:off x="6514303" y="1674380"/>
            <a:ext cx="1490980" cy="832733"/>
            <a:chOff x="3932429" y="3269513"/>
            <a:chExt cx="1490980" cy="832733"/>
          </a:xfrm>
        </p:grpSpPr>
        <p:sp>
          <p:nvSpPr>
            <p:cNvPr id="1048954"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955"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41" name=""/>
        <p:cNvGrpSpPr/>
        <p:nvPr/>
      </p:nvGrpSpPr>
      <p:grpSpPr>
        <a:xfrm>
          <a:off x="0" y="0"/>
          <a:ext cx="0" cy="0"/>
          <a:chOff x="0" y="0"/>
          <a:chExt cx="0" cy="0"/>
        </a:xfrm>
      </p:grpSpPr>
      <p:pic>
        <p:nvPicPr>
          <p:cNvPr id="2097224" name="Picture Placeholder 9"/>
          <p:cNvPicPr>
            <a:picLocks noGrp="1"/>
          </p:cNvPicPr>
          <p:nvPr>
            <p:ph type="pic" sz="quarter" idx="34"/>
          </p:nvPr>
        </p:nvPicPr>
        <p:blipFill rotWithShape="1">
          <a:blip xmlns:r="http://schemas.openxmlformats.org/officeDocument/2006/relationships" r:embed="rId1" cstate="screen"/>
          <a:srcRect/>
          <a:stretch>
            <a:fillRect/>
          </a:stretch>
        </p:blipFill>
        <p:spPr bwMode="auto">
          <a:prstGeom prst="rect"/>
          <a:noFill/>
          <a:ln>
            <a:noFill/>
          </a:ln>
        </p:spPr>
      </p:pic>
      <p:sp>
        <p:nvSpPr>
          <p:cNvPr id="1048956" name="Text Placeholder 24"/>
          <p:cNvSpPr>
            <a:spLocks noGrp="1"/>
          </p:cNvSpPr>
          <p:nvPr>
            <p:ph type="body" sz="quarter" idx="11"/>
          </p:nvPr>
        </p:nvSpPr>
        <p:spPr/>
        <p:txBody>
          <a:bodyPr/>
          <a:p>
            <a:r>
              <a:rPr dirty="0" lang="el"/>
              <a:t>Χειμερινή κολύμβηση ανοιχτού νερού</a:t>
            </a:r>
          </a:p>
        </p:txBody>
      </p:sp>
      <p:sp>
        <p:nvSpPr>
          <p:cNvPr id="1048957" name="Text Placeholder 25"/>
          <p:cNvSpPr>
            <a:spLocks noGrp="1"/>
          </p:cNvSpPr>
          <p:nvPr>
            <p:ph type="body" sz="quarter" idx="32"/>
          </p:nvPr>
        </p:nvSpPr>
        <p:spPr>
          <a:xfrm>
            <a:off x="440872" y="2848653"/>
            <a:ext cx="6666609" cy="6138529"/>
          </a:xfrm>
        </p:spPr>
        <p:txBody>
          <a:bodyPr/>
          <a:p>
            <a:r>
              <a:rPr b="1" dirty="0" sz="850" lang="el"/>
              <a:t>ΣΧΕΤΙΚΑ ΜΕ</a:t>
            </a:r>
            <a:endParaRPr dirty="0" sz="850" lang="en-IE"/>
          </a:p>
          <a:p>
            <a:r>
              <a:rPr altLang="en-US" dirty="0" sz="850" lang="el-GR" err="1"/>
              <a:t>Τ</a:t>
            </a:r>
            <a:r>
              <a:rPr altLang="en-US" dirty="0" sz="850" lang="el-GR" err="1"/>
              <a:t>ο</a:t>
            </a:r>
            <a:r>
              <a:rPr altLang="en-US" dirty="0" sz="850" lang="en-US" err="1"/>
              <a:t> </a:t>
            </a:r>
            <a:r>
              <a:rPr altLang="en-US" dirty="0" sz="850" lang="el-GR" err="1"/>
              <a:t>Β</a:t>
            </a:r>
            <a:r>
              <a:rPr dirty="0" sz="850" lang="el" err="1"/>
              <a:t>adesikkerhed </a:t>
            </a:r>
            <a:r>
              <a:rPr dirty="0" sz="850" lang="el"/>
              <a:t>είναι ένας </a:t>
            </a:r>
            <a:r>
              <a:rPr dirty="0" sz="850" lang="el" err="1"/>
              <a:t>οργανισμός </a:t>
            </a:r>
            <a:r>
              <a:rPr dirty="0" sz="850" lang="el"/>
              <a:t>για τη χειμερινή κολύμβηση με έδρα τη Δανία, στην περιοχή της Βόρειας Γιουτλάνδης. Πολλοί Σκανδιναβοί </a:t>
            </a:r>
            <a:r>
              <a:rPr altLang="en-US" dirty="0" sz="850" lang="el-GR"/>
              <a:t>α</a:t>
            </a:r>
            <a:r>
              <a:rPr altLang="en-US" dirty="0" sz="850" lang="el-GR"/>
              <a:t>σ</a:t>
            </a:r>
            <a:r>
              <a:rPr altLang="en-US" dirty="0" sz="850" lang="el-GR"/>
              <a:t>χ</a:t>
            </a:r>
            <a:r>
              <a:rPr altLang="en-US" dirty="0" sz="850" lang="el-GR"/>
              <a:t>ο</a:t>
            </a:r>
            <a:r>
              <a:rPr altLang="en-US" dirty="0" sz="850" lang="el-GR"/>
              <a:t>λ</a:t>
            </a:r>
            <a:r>
              <a:rPr altLang="en-US" dirty="0" sz="850" lang="el-GR"/>
              <a:t>ο</a:t>
            </a:r>
            <a:r>
              <a:rPr altLang="en-US" dirty="0" sz="850" lang="el-GR"/>
              <a:t>ύ</a:t>
            </a:r>
            <a:r>
              <a:rPr altLang="en-US" dirty="0" sz="850" lang="el-GR"/>
              <a:t>ν</a:t>
            </a:r>
            <a:r>
              <a:rPr altLang="en-US" dirty="0" sz="850" lang="el-GR"/>
              <a:t>τ</a:t>
            </a:r>
            <a:r>
              <a:rPr altLang="en-US" dirty="0" sz="850" lang="el-GR"/>
              <a:t>α</a:t>
            </a:r>
            <a:r>
              <a:rPr altLang="en-US" dirty="0" sz="850" lang="el-GR"/>
              <a:t>ι</a:t>
            </a:r>
            <a:r>
              <a:rPr altLang="en-US" dirty="0" sz="850" lang="en-US"/>
              <a:t> </a:t>
            </a:r>
            <a:r>
              <a:rPr altLang="en-US" dirty="0" sz="850" lang="el-GR"/>
              <a:t>μ</a:t>
            </a:r>
            <a:r>
              <a:rPr altLang="en-US" dirty="0" sz="850" lang="el-GR"/>
              <a:t>ε</a:t>
            </a:r>
            <a:r>
              <a:rPr altLang="en-US" dirty="0" sz="850" lang="en-US"/>
              <a:t> </a:t>
            </a:r>
            <a:r>
              <a:rPr altLang="en-US" dirty="0" sz="850" lang="el-GR"/>
              <a:t>τ</a:t>
            </a:r>
            <a:r>
              <a:rPr dirty="0" sz="850" lang="el"/>
              <a:t>ο χειμερινό κολύμπι, λέγοντας ότι χρησιμεύει ως ενισχυτικό της διάθεσης κατά τη διάρκεια των μακρών, σκοτεινών χειμώνων. Στο βόρειο τμήμα της Δανίας, η χειμερινή κολύμβηση θεωρείται υγιεινή για το σώμα, καλή για το μυαλό - και ενθαρρύνει μια ισχυρή κοινότητα ενθουσιωδών. Λέγεται ότι βελτιώνει την ευημερία και τη στάση των ανθρώπων απέναντι στους μακρύς σκοτεινούς χειμώνες. Είναι ιδανικό για όποιον πάσχει από εποχιακή κατάθλιψη, κάτι που είναι κοινό στις σκανδιναβικές χώρες.</a:t>
            </a:r>
            <a:endParaRPr dirty="0" sz="850" lang="el"/>
          </a:p>
          <a:p>
            <a:r>
              <a:rPr dirty="0" sz="850" lang="el"/>
              <a:t>Αυτό το παράδειγμα κοινωνικής συνταγογράφησης είναι τέλειο για ενήλικες οποιασδήποτε ηλικίας, αν και πρέπει να είστε σε θέση να κολυμπήσετε ή τουλάχιστον να επιπλέετε. Υπάρχουν περίπου 90 επίσημοι σύλλογοι χειμερινής κολύμβησης σε όλη τη Δανία με περισσότερα από 20.000 εγγεγραμμένα μέλη.</a:t>
            </a:r>
            <a:endParaRPr dirty="0" sz="850" lang="el"/>
          </a:p>
          <a:p>
            <a:endParaRPr dirty="0" sz="850" lang="en-US"/>
          </a:p>
          <a:p>
            <a:pPr algn="l"/>
            <a:r>
              <a:rPr dirty="0" sz="850" lang="el"/>
              <a:t>Για περισσότερες πληροφορίες, μεταβείτε στη </a:t>
            </a:r>
            <a:r>
              <a:rPr dirty="0" sz="850" lang="el">
                <a:solidFill>
                  <a:srgbClr val="FFC652"/>
                </a:solidFill>
                <a:hlinkClick r:id="rId2"/>
              </a:rPr>
              <a:t>διεύθυνση https://www.visitdenmark.com/denmark/things-do/winter/winter-swimming</a:t>
            </a:r>
            <a:endParaRPr dirty="0" sz="850" lang="en-US">
              <a:solidFill>
                <a:srgbClr val="FFC652"/>
              </a:solidFill>
            </a:endParaRPr>
          </a:p>
          <a:p>
            <a:pPr algn="l"/>
            <a:r>
              <a:rPr dirty="0" sz="850" lang="el">
                <a:solidFill>
                  <a:srgbClr val="FFC652"/>
                </a:solidFill>
                <a:hlinkClick r:id="rId3"/>
              </a:rPr>
              <a:t>https://www.badesikkerhed.dk/en/adults/winter-bathing/</a:t>
            </a:r>
            <a:r>
              <a:rPr dirty="0" sz="850" lang="el">
                <a:solidFill>
                  <a:srgbClr val="FFC652"/>
                </a:solidFill>
              </a:rPr>
              <a:t> </a:t>
            </a:r>
            <a:r>
              <a:rPr dirty="0" sz="850" lang="el">
                <a:solidFill>
                  <a:srgbClr val="FFC652"/>
                </a:solidFill>
                <a:hlinkClick r:id="rId4"/>
              </a:rPr>
              <a:t>https://www.bbc.com/worklife/article/20200228-the-danish-trick-to-shock-your-body-into-happiness</a:t>
            </a:r>
            <a:r>
              <a:rPr dirty="0" sz="850" lang="el">
                <a:solidFill>
                  <a:srgbClr val="FFC652"/>
                </a:solidFill>
              </a:rPr>
              <a:t> </a:t>
            </a:r>
            <a:endParaRPr dirty="0" sz="850" lang="el">
              <a:solidFill>
                <a:srgbClr val="FFC652"/>
              </a:solidFill>
            </a:endParaRPr>
          </a:p>
          <a:p>
            <a:r>
              <a:rPr dirty="0" sz="850" lang="el">
                <a:solidFill>
                  <a:srgbClr val="FFC652"/>
                </a:solidFill>
              </a:rPr>
              <a:t> </a:t>
            </a:r>
            <a:endParaRPr dirty="0" sz="850" lang="en-IE">
              <a:solidFill>
                <a:srgbClr val="FFC652"/>
              </a:solidFill>
            </a:endParaRPr>
          </a:p>
          <a:p>
            <a:pPr algn="l"/>
            <a:r>
              <a:rPr b="1" dirty="0" sz="850" lang="el"/>
              <a:t>ΥΠΟΣΤΗΡΙΞΗ ΤΗΣ ΚΟΙΝΩΝΙΚΗΣ ΕΝΤΑΞΗΣ</a:t>
            </a:r>
            <a:endParaRPr b="1" dirty="0" sz="850" lang="el"/>
          </a:p>
          <a:p>
            <a:pPr algn="l"/>
            <a:r>
              <a:rPr b="1" dirty="0" sz="850" lang="el"/>
              <a:t>ΚΑΙ ΣΥΝΔΕΣΗ</a:t>
            </a:r>
            <a:endParaRPr dirty="0" sz="850" lang="en-IE"/>
          </a:p>
          <a:p>
            <a:r>
              <a:rPr dirty="0" sz="850" lang="el"/>
              <a:t>Αυτά τα χειμερινά σωματεία </a:t>
            </a:r>
            <a:r>
              <a:rPr altLang="en-US" dirty="0" sz="850" lang="el-GR"/>
              <a:t>κ</a:t>
            </a:r>
            <a:r>
              <a:rPr altLang="en-US" dirty="0" sz="850" lang="el-GR"/>
              <a:t>ο</a:t>
            </a:r>
            <a:r>
              <a:rPr altLang="en-US" dirty="0" sz="850" lang="el-GR"/>
              <a:t>λ</a:t>
            </a:r>
            <a:r>
              <a:rPr altLang="en-US" dirty="0" sz="850" lang="el-GR"/>
              <a:t>ύ</a:t>
            </a:r>
            <a:r>
              <a:rPr altLang="en-US" dirty="0" sz="850" lang="el-GR"/>
              <a:t>μ</a:t>
            </a:r>
            <a:r>
              <a:rPr altLang="en-US" dirty="0" sz="850" lang="el-GR"/>
              <a:t>β</a:t>
            </a:r>
            <a:r>
              <a:rPr altLang="en-US" dirty="0" sz="850" lang="el-GR"/>
              <a:t>η</a:t>
            </a:r>
            <a:r>
              <a:rPr altLang="en-US" dirty="0" sz="850" lang="el-GR"/>
              <a:t>σ</a:t>
            </a:r>
            <a:r>
              <a:rPr altLang="en-US" dirty="0" sz="850" lang="el-GR"/>
              <a:t>η</a:t>
            </a:r>
            <a:r>
              <a:rPr altLang="en-US" dirty="0" sz="850" lang="el-GR"/>
              <a:t>ς</a:t>
            </a:r>
            <a:r>
              <a:rPr altLang="en-US" dirty="0" sz="850" lang="en-US"/>
              <a:t> </a:t>
            </a:r>
            <a:r>
              <a:rPr altLang="en-US" dirty="0" sz="850" lang="el-GR"/>
              <a:t>ε</a:t>
            </a:r>
            <a:r>
              <a:rPr altLang="en-US" dirty="0" sz="850" lang="el-GR"/>
              <a:t>ί</a:t>
            </a:r>
            <a:r>
              <a:rPr altLang="en-US" dirty="0" sz="850" lang="el-GR"/>
              <a:t>ν</a:t>
            </a:r>
            <a:r>
              <a:rPr dirty="0" sz="850" lang="el"/>
              <a:t>αι άκρως κοινωνικά! Προωθούν μια κουλτούρα κοινότητας και ομαδικού πνεύματος καθώς οι άνθρωποι αντιμετωπίζουν το κρύο</a:t>
            </a:r>
            <a:r>
              <a:rPr altLang="en-US" dirty="0" sz="850" lang="el-GR"/>
              <a:t>χε</a:t>
            </a:r>
            <a:r>
              <a:rPr altLang="en-US" dirty="0" sz="850" lang="el-GR"/>
              <a:t>ι</a:t>
            </a:r>
            <a:r>
              <a:rPr altLang="en-US" dirty="0" sz="850" lang="el-GR"/>
              <a:t>μ</a:t>
            </a:r>
            <a:r>
              <a:rPr altLang="en-US" dirty="0" sz="850" lang="el-GR"/>
              <a:t>ώ</a:t>
            </a:r>
            <a:r>
              <a:rPr altLang="en-US" dirty="0" sz="850" lang="el-GR"/>
              <a:t>ν</a:t>
            </a:r>
            <a:r>
              <a:rPr altLang="en-US" dirty="0" sz="850" lang="el-GR"/>
              <a:t>α</a:t>
            </a:r>
            <a:r>
              <a:rPr altLang="en-US" dirty="0" sz="850" lang="en-US"/>
              <a:t> </a:t>
            </a:r>
            <a:r>
              <a:rPr altLang="en-US" dirty="0" sz="850" lang="el-GR"/>
              <a:t>μ</a:t>
            </a:r>
            <a:r>
              <a:rPr altLang="en-US" dirty="0" sz="850" lang="el-GR"/>
              <a:t>α</a:t>
            </a:r>
            <a:r>
              <a:rPr altLang="en-US" dirty="0" sz="850" lang="el-GR"/>
              <a:t>ζ</a:t>
            </a:r>
            <a:r>
              <a:rPr altLang="en-US" dirty="0" sz="850" lang="el-GR"/>
              <a:t>ί</a:t>
            </a:r>
            <a:r>
              <a:rPr altLang="en-US" dirty="0" sz="850" lang="en-US"/>
              <a:t>.</a:t>
            </a:r>
            <a:r>
              <a:rPr altLang="en-US" dirty="0" sz="850" lang="en-US"/>
              <a:t> </a:t>
            </a:r>
            <a:endParaRPr dirty="0" sz="850" lang="el"/>
          </a:p>
          <a:p>
            <a:endParaRPr dirty="0" sz="850" lang="el"/>
          </a:p>
          <a:p>
            <a:r>
              <a:rPr b="1" dirty="0" sz="850" lang="el"/>
              <a:t>ΥΠΟΣΤΗΡΙΞΗ ΔΡΑΣΤΗΡΙΟΤΗΤΑΣ ΓΙΑ ΝΑ ΠΑΡ</a:t>
            </a:r>
            <a:r>
              <a:rPr altLang="en-US" b="1" dirty="0" sz="850" lang="el-GR"/>
              <a:t>Α</a:t>
            </a:r>
            <a:r>
              <a:rPr b="1" dirty="0" sz="850" lang="el"/>
              <a:t>ΜΕ</a:t>
            </a:r>
            <a:r>
              <a:rPr altLang="en-US" b="1" dirty="0" sz="850" lang="el-GR"/>
              <a:t>Ν</a:t>
            </a:r>
            <a:r>
              <a:rPr altLang="en-US" b="1" dirty="0" sz="850" lang="el-GR"/>
              <a:t>Ε</a:t>
            </a:r>
            <a:r>
              <a:rPr altLang="en-US" b="1" dirty="0" sz="850" lang="el-GR"/>
              <a:t>Τ</a:t>
            </a:r>
            <a:r>
              <a:rPr b="1" dirty="0" sz="850" lang="el"/>
              <a:t>Ε ΚΑΛΑ</a:t>
            </a:r>
            <a:endParaRPr dirty="0" sz="850" lang="en-IE"/>
          </a:p>
          <a:p>
            <a:r>
              <a:rPr dirty="0" sz="850" lang="el"/>
              <a:t>«Όταν ρίχνεσαι στο κρύο νερό και μετά σε μια σάουνα που βράζει, σου δίνει ενέργεια και ένα τεράστιο</a:t>
            </a:r>
            <a:r>
              <a:rPr altLang="en-US" dirty="0" sz="850" lang="en-US"/>
              <a:t> </a:t>
            </a:r>
            <a:r>
              <a:rPr altLang="en-US" dirty="0" sz="850" lang="el-GR"/>
              <a:t>π</a:t>
            </a:r>
            <a:r>
              <a:rPr altLang="en-US" dirty="0" sz="850" lang="el-GR"/>
              <a:t>ο</a:t>
            </a:r>
            <a:r>
              <a:rPr altLang="en-US" dirty="0" sz="850" lang="el-GR"/>
              <a:t>σ</a:t>
            </a:r>
            <a:r>
              <a:rPr altLang="en-US" dirty="0" sz="850" lang="el-GR"/>
              <a:t>ο</a:t>
            </a:r>
            <a:r>
              <a:rPr altLang="en-US" dirty="0" sz="850" lang="el-GR"/>
              <a:t>σ</a:t>
            </a:r>
            <a:r>
              <a:rPr altLang="en-US" dirty="0" sz="850" lang="el-GR"/>
              <a:t>τ</a:t>
            </a:r>
            <a:r>
              <a:rPr altLang="en-US" dirty="0" sz="850" lang="el-GR"/>
              <a:t>ό</a:t>
            </a:r>
            <a:r>
              <a:rPr dirty="0" sz="850" lang="el"/>
              <a:t> ενδορφινών». λέει ο </a:t>
            </a:r>
            <a:r>
              <a:rPr dirty="0" sz="850" lang="el" err="1"/>
              <a:t>Møller </a:t>
            </a:r>
            <a:r>
              <a:rPr dirty="0" sz="850" lang="el"/>
              <a:t>, μανιώδης χειμερινός κολυμβητής</a:t>
            </a:r>
            <a:r>
              <a:rPr dirty="0" sz="850" lang="en-US"/>
              <a:t>.</a:t>
            </a:r>
            <a:r>
              <a:rPr dirty="0" sz="850" lang="en-US"/>
              <a:t> </a:t>
            </a:r>
            <a:r>
              <a:rPr altLang="en-US" dirty="0" sz="850" lang="el-GR"/>
              <a:t>Η</a:t>
            </a:r>
            <a:r>
              <a:rPr dirty="0" sz="850" lang="el"/>
              <a:t> κολύμβηση είναι μια εξαιρετική δραστηριότητα για να διατηρείς τους ανθρώπους σε φόρμα και υγεία. Ενώ η χειμερινή κολύμβηση σημαίνει ότι συνήθως θα περνάτε λιγότερο χρόνο στο νερό λόγω των έντονων κρύων συνθηκών, τα οφέλη εξακολουθούν να είναι φανταστικά. Επιτρέπει στους κολυμβητές να ανεβάζουν και να χαμηλώνουν τον καρδιακό τους ρυθμό και να γίνονται καλύτεροι σε κάθε κολύμβηση.</a:t>
            </a:r>
            <a:endParaRPr dirty="0" sz="850" lang="en-IE"/>
          </a:p>
          <a:p>
            <a:endParaRPr b="1" dirty="0" sz="850" lang="en-GB"/>
          </a:p>
          <a:p>
            <a:endParaRPr b="1" dirty="0" sz="850" lang="en-GB"/>
          </a:p>
          <a:p>
            <a:r>
              <a:rPr b="1" dirty="0" sz="850" lang="el"/>
              <a:t>ΠΩΣ ΧΡΗΜΑΤΟΔΟΤΕΙΤΑΙ Ο ΟΡΓΑΝΙΣΜΟΣ;</a:t>
            </a:r>
            <a:endParaRPr dirty="0" sz="850" lang="en-IE"/>
          </a:p>
          <a:p>
            <a:r>
              <a:rPr dirty="0" sz="850" lang="el"/>
              <a:t>Είναι δωρεάν! Οι παραλίες κολύμβησης είναι ανοιχτές στο κοινό.</a:t>
            </a:r>
            <a:r>
              <a:rPr dirty="0" sz="850" lang="el"/>
              <a:t>  </a:t>
            </a:r>
            <a:r>
              <a:rPr dirty="0" sz="850" lang="el"/>
              <a:t>Ορισμένοι σύλλογοι ενδέχεται να χρεώνουν συνδρομή μέλους για τα οφέλη που παρέχουν.</a:t>
            </a:r>
            <a:r>
              <a:rPr dirty="0" sz="850" lang="el"/>
              <a:t>  </a:t>
            </a:r>
            <a:r>
              <a:rPr dirty="0" sz="850" lang="el"/>
              <a:t>Ορισμένα ξενοδοχεία/Σπα παρέχουν σάουνες και υδρομασάζ, καθώς και χειμερινές βουτιές στο νερό, πιθανότατα θα χρεώσουν ένα τέλος χρήσης.</a:t>
            </a:r>
            <a:endParaRPr dirty="0" sz="850" lang="en-IE"/>
          </a:p>
          <a:p>
            <a:endParaRPr dirty="0" sz="850" lang="en-IE"/>
          </a:p>
          <a:p>
            <a:r>
              <a:rPr b="1" dirty="0" sz="850" lang="el"/>
              <a:t>ΠΩΣ ΛΕΙΤΟΥΡΓΕΙ Η ΔΙΑΔΙΚΑΣΙΑ ΠΑΡΑΠΟΜΠΗΣ;</a:t>
            </a:r>
            <a:endParaRPr dirty="0" sz="850" lang="en-IE"/>
          </a:p>
          <a:p>
            <a:r>
              <a:rPr dirty="0" sz="850" lang="el"/>
              <a:t>Δεν υπάρχει διαδικασία παραπομπής! Οι άνθρωποι μπορούν να εγγραφούν σε ένα από τα 93 κλαμπ και να απολαύσουν τη συνδρομή αυτής της προσφοράς. </a:t>
            </a:r>
            <a:r>
              <a:rPr altLang="en-US" dirty="0" sz="850" lang="el-GR"/>
              <a:t>Α</a:t>
            </a:r>
            <a:r>
              <a:rPr altLang="en-US" dirty="0" sz="850" lang="el-GR"/>
              <a:t>υ</a:t>
            </a:r>
            <a:r>
              <a:rPr dirty="0" sz="850" lang="el"/>
              <a:t>τός είναι ένας πολύ καλός τρόπος για να συναναστραφείτε με άλλους και συνιστάται για όσους αρχίζουν να ασχολούνται με τη χειμερινή κολύμβηση. Ωστόσο, οι άνθρωποι μπορούν επίσης απλώς να εμφανιστούν σε οποιαδήποτε επίσημη παραλία κολύμβησης στον δήμο τους.</a:t>
            </a:r>
            <a:endParaRPr dirty="0" sz="850" lang="el"/>
          </a:p>
          <a:p>
            <a:r>
              <a:rPr dirty="0" sz="850" lang="el"/>
              <a:t> </a:t>
            </a:r>
            <a:r>
              <a:rPr dirty="0" sz="850" lang="el" err="1"/>
              <a:t>Η Badesikkerhed </a:t>
            </a:r>
            <a:r>
              <a:rPr dirty="0" sz="850" lang="el"/>
              <a:t>προτείνει τα εξής:</a:t>
            </a:r>
            <a:endParaRPr dirty="0" sz="850" lang="en-IE"/>
          </a:p>
          <a:p>
            <a:pPr indent="-171450" lvl="0" marL="171450">
              <a:buFont typeface="Arial" panose="020B0604020202020204" pitchFamily="34" charset="0"/>
              <a:buChar char="•"/>
            </a:pPr>
            <a:r>
              <a:rPr dirty="0" sz="850" lang="el"/>
              <a:t>Όλα τα υγιή άτομα επιτρέπεται να κάνουν χειμερινό μπάνιο</a:t>
            </a:r>
            <a:endParaRPr dirty="0" sz="850" lang="el"/>
          </a:p>
          <a:p>
            <a:pPr indent="-171450" lvl="0" marL="171450">
              <a:buFont typeface="Arial" panose="020B0604020202020204" pitchFamily="34" charset="0"/>
              <a:buChar char="•"/>
            </a:pPr>
            <a:r>
              <a:rPr dirty="0" sz="850" lang="el"/>
              <a:t>Τα άτομα με καρδιακές παθήσεις ή υψηλή αρτηριακή πίεση θα πρέπει να έχουν την έγκριση του γιατρού τους πριν από το χειμερινό μπάνιο</a:t>
            </a:r>
            <a:endParaRPr dirty="0" sz="850" lang="el"/>
          </a:p>
          <a:p>
            <a:pPr indent="-171450" lvl="0" marL="171450">
              <a:buFont typeface="Arial" panose="020B0604020202020204" pitchFamily="34" charset="0"/>
              <a:buChar char="•"/>
            </a:pPr>
            <a:r>
              <a:rPr dirty="0" sz="850" lang="el"/>
              <a:t>Μην κάνετε χειμερινό μπάνιο εάν έχετε κρυολόγημα, πυρετό ή με άλλο τρόπο αισθάνεστε άβολα</a:t>
            </a:r>
            <a:endParaRPr dirty="0" sz="850" lang="el"/>
          </a:p>
          <a:p>
            <a:pPr indent="-171450" lvl="0" marL="171450">
              <a:buFont typeface="Arial" panose="020B0604020202020204" pitchFamily="34" charset="0"/>
              <a:buChar char="•"/>
            </a:pPr>
            <a:r>
              <a:rPr dirty="0" sz="850" lang="el"/>
              <a:t>Απαγορεύεται το μπάνιο υπό την επήρεια αλκοόλ, φαρμάκων ή ναρκωτικών.</a:t>
            </a:r>
            <a:endParaRPr dirty="0" sz="850" lang="el"/>
          </a:p>
          <a:p>
            <a:endParaRPr dirty="0" sz="850" lang="en-IE"/>
          </a:p>
          <a:p>
            <a:r>
              <a:rPr b="1" dirty="0" sz="850" lang="el"/>
              <a:t>ΕΥΚΑΙΡΙΕΣ ΓΙΑ ΑΝΑΠΑΡΑΓΩΓΗ</a:t>
            </a:r>
            <a:endParaRPr dirty="0" sz="850" lang="en-IE"/>
          </a:p>
          <a:p>
            <a:r>
              <a:rPr dirty="0" sz="850" lang="el"/>
              <a:t>Η χειμερινή κολύμβηση μπορεί να αναπαραχθεί εύκολα σε όλο τον κόσμο όπου υπάρχουν δημόσιες παραλίες, λιμνοθάλασσες, λίμνες και ούτω καθεξής. Μπορεί να δημιουργηθεί από ιδιώτες και θα ήταν θέμα διάδοσης της είδησης μέσω των μέσων κοινωνικής δικτύωσης, των τοπικών κοινοτήτων ή των συλλόγων για να ενημερωθούν οι άνθρωποι για τα οφέλη της χειμερινής κολύμβησης. Ασφαλώς αυξάνεται σε δημοτικότητα σε όλη την Ιρλανδία και το Ηνωμένο Βασίλειο.</a:t>
            </a:r>
            <a:endParaRPr dirty="0" sz="850" lang="en-US"/>
          </a:p>
          <a:p>
            <a:r>
              <a:rPr dirty="0" sz="850" lang="el"/>
              <a:t> </a:t>
            </a:r>
            <a:r>
              <a:rPr dirty="0" sz="850" lang="el" err="1"/>
              <a:t>Η Badesikkerhed </a:t>
            </a:r>
            <a:r>
              <a:rPr dirty="0" sz="850" lang="el"/>
              <a:t>προτείνει τα εξής:</a:t>
            </a:r>
            <a:endParaRPr dirty="0" sz="850" lang="en-US"/>
          </a:p>
          <a:p>
            <a:pPr indent="-171450" lvl="0" marL="171450">
              <a:buFont typeface="Arial" panose="020B0604020202020204" pitchFamily="34" charset="0"/>
              <a:buChar char="•"/>
            </a:pPr>
            <a:r>
              <a:rPr dirty="0" sz="850" lang="el"/>
              <a:t>Θα πρέπει να διενεργηθεί αξιολόγηση κινδύνου για την ασφάλεια της παραλίας.</a:t>
            </a:r>
            <a:endParaRPr dirty="0" sz="850" lang="el"/>
          </a:p>
          <a:p>
            <a:pPr indent="-171450" lvl="0" marL="171450">
              <a:buFont typeface="Arial" panose="020B0604020202020204" pitchFamily="34" charset="0"/>
              <a:buChar char="•"/>
            </a:pPr>
            <a:r>
              <a:rPr dirty="0" sz="850" lang="el"/>
              <a:t>Θα πρέπει να υπάρχει σήμανση με πληροφορίες ασφαλείας.</a:t>
            </a:r>
            <a:endParaRPr dirty="0" sz="850" lang="el"/>
          </a:p>
          <a:p>
            <a:pPr indent="-171450" lvl="0" marL="171450">
              <a:buFont typeface="Arial" panose="020B0604020202020204" pitchFamily="34" charset="0"/>
              <a:buChar char="•"/>
            </a:pPr>
            <a:r>
              <a:rPr dirty="0" sz="850" lang="el"/>
              <a:t>Η χρήση των παραλιών θα </a:t>
            </a:r>
            <a:r>
              <a:rPr altLang="en-US" dirty="0" sz="850" lang="el-GR"/>
              <a:t>π</a:t>
            </a:r>
            <a:r>
              <a:rPr altLang="en-US" dirty="0" sz="850" lang="el-GR"/>
              <a:t>ρ</a:t>
            </a:r>
            <a:r>
              <a:rPr altLang="en-US" dirty="0" sz="850" lang="el-GR"/>
              <a:t>έ</a:t>
            </a:r>
            <a:r>
              <a:rPr altLang="en-US" dirty="0" sz="850" lang="el-GR"/>
              <a:t>π</a:t>
            </a:r>
            <a:r>
              <a:rPr altLang="en-US" dirty="0" sz="850" lang="el-GR"/>
              <a:t>ε</a:t>
            </a:r>
            <a:r>
              <a:rPr altLang="en-US" dirty="0" sz="850" lang="el-GR"/>
              <a:t>ι</a:t>
            </a:r>
            <a:r>
              <a:rPr dirty="0" sz="850" lang="el"/>
              <a:t> να έχει γαλάζια σημαία</a:t>
            </a:r>
            <a:endParaRPr dirty="0" sz="850" lang="el"/>
          </a:p>
          <a:p>
            <a:pPr indent="-171450" lvl="0" marL="171450">
              <a:buFont typeface="Arial" panose="020B0604020202020204" pitchFamily="34" charset="0"/>
              <a:buChar char="•"/>
            </a:pPr>
            <a:r>
              <a:rPr dirty="0" sz="850" lang="el"/>
              <a:t>Θα πρέπει να υπάρχει εξοπλισμός ναυαγοσώστη επιθεώρησης και διάσωσης.</a:t>
            </a:r>
            <a:endParaRPr dirty="0" sz="850" lang="el"/>
          </a:p>
          <a:p>
            <a:pPr indent="-171450" lvl="0" marL="171450">
              <a:buFont typeface="Arial" panose="020B0604020202020204" pitchFamily="34" charset="0"/>
              <a:buChar char="•"/>
            </a:pPr>
            <a:r>
              <a:rPr dirty="0" sz="850" lang="el"/>
              <a:t>Οι παραλίες θα πρέπει να φέρουν αριθμούς αναγνώρισης παραλίας.</a:t>
            </a:r>
            <a:endParaRPr dirty="0" sz="850" lang="el"/>
          </a:p>
          <a:p>
            <a:pPr indent="-171450" lvl="0" marL="171450">
              <a:buFont typeface="Arial" panose="020B0604020202020204" pitchFamily="34" charset="0"/>
              <a:buChar char="•"/>
            </a:pPr>
            <a:r>
              <a:rPr dirty="0" sz="850" lang="el"/>
              <a:t>Κάποιος θα πρέπει να μπορεί να ειδοποιεί τις υπηρεσίες έκτακτης ανάγκης εάν χρειάζεται.</a:t>
            </a:r>
            <a:endParaRPr dirty="0" sz="850" lang="en-IE"/>
          </a:p>
          <a:p>
            <a:endParaRPr dirty="0" sz="850" lang="en-US"/>
          </a:p>
        </p:txBody>
      </p:sp>
      <p:sp>
        <p:nvSpPr>
          <p:cNvPr id="1048958" name="Slide Number Placeholder 23"/>
          <p:cNvSpPr>
            <a:spLocks noGrp="1"/>
          </p:cNvSpPr>
          <p:nvPr>
            <p:ph type="sldNum" sz="quarter" idx="4"/>
          </p:nvPr>
        </p:nvSpPr>
        <p:spPr/>
        <p:txBody>
          <a:bodyPr/>
          <a:p>
            <a:fld id="{CB2079F2-58AF-ED44-82D7-E04B2F6FD686}" type="slidenum">
              <a:rPr lang="en-US" smtClean="0"/>
              <a:t>19</a:t>
            </a:fld>
            <a:endParaRPr dirty="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87" name=""/>
        <p:cNvGrpSpPr/>
        <p:nvPr/>
      </p:nvGrpSpPr>
      <p:grpSpPr>
        <a:xfrm>
          <a:off x="0" y="0"/>
          <a:ext cx="0" cy="0"/>
          <a:chOff x="0" y="0"/>
          <a:chExt cx="0" cy="0"/>
        </a:xfrm>
      </p:grpSpPr>
      <p:sp>
        <p:nvSpPr>
          <p:cNvPr id="1048701" name="Text Placeholder 1"/>
          <p:cNvSpPr>
            <a:spLocks noGrp="1"/>
          </p:cNvSpPr>
          <p:nvPr>
            <p:ph type="body" sz="quarter" idx="47"/>
          </p:nvPr>
        </p:nvSpPr>
        <p:spPr/>
        <p:txBody>
          <a:bodyPr/>
          <a:p>
            <a:r>
              <a:rPr dirty="0" sz="8100" lang="el"/>
              <a:t>ΠΕΡΙΕΧΟΜΕΝΑ</a:t>
            </a:r>
            <a:endParaRPr dirty="0" sz="8100" lang="el"/>
          </a:p>
        </p:txBody>
      </p:sp>
      <p:sp>
        <p:nvSpPr>
          <p:cNvPr id="1048702" name="Text Placeholder 2"/>
          <p:cNvSpPr>
            <a:spLocks noGrp="1"/>
          </p:cNvSpPr>
          <p:nvPr>
            <p:ph type="body" sz="quarter" idx="11"/>
          </p:nvPr>
        </p:nvSpPr>
        <p:spPr/>
        <p:txBody>
          <a:bodyPr/>
          <a:p>
            <a:r>
              <a:rPr dirty="0" lang="el"/>
              <a:t>01</a:t>
            </a:r>
          </a:p>
        </p:txBody>
      </p:sp>
      <p:sp>
        <p:nvSpPr>
          <p:cNvPr id="1048703" name="Text Placeholder 3"/>
          <p:cNvSpPr>
            <a:spLocks noGrp="1"/>
          </p:cNvSpPr>
          <p:nvPr>
            <p:ph type="body" sz="quarter" idx="12"/>
          </p:nvPr>
        </p:nvSpPr>
        <p:spPr/>
        <p:txBody>
          <a:bodyPr/>
          <a:p>
            <a:r>
              <a:rPr dirty="0" lang="el">
                <a:solidFill>
                  <a:srgbClr val="000000"/>
                </a:solidFill>
              </a:rPr>
              <a:t>ΤΕΧΝΕΣ/ ΜΟΥΣΙΚΗ/ ΠΟΛΙΤΙΣΜΟΣ ……………….… </a:t>
            </a:r>
            <a:r>
              <a:rPr dirty="0" lang="el">
                <a:solidFill>
                  <a:srgbClr val="000000"/>
                </a:solidFill>
                <a:hlinkClick r:id="rId1" action="ppaction://hlinksldjump"/>
              </a:rPr>
              <a:t>5</a:t>
            </a:r>
            <a:endParaRPr dirty="0" lang="en-US">
              <a:solidFill>
                <a:srgbClr val="000000"/>
              </a:solidFill>
            </a:endParaRPr>
          </a:p>
        </p:txBody>
      </p:sp>
      <p:sp>
        <p:nvSpPr>
          <p:cNvPr id="1048704" name="Text Placeholder 4"/>
          <p:cNvSpPr>
            <a:spLocks noGrp="1"/>
          </p:cNvSpPr>
          <p:nvPr>
            <p:ph type="body" sz="quarter" idx="13"/>
          </p:nvPr>
        </p:nvSpPr>
        <p:spPr/>
        <p:txBody>
          <a:bodyPr/>
          <a:p>
            <a:r>
              <a:rPr dirty="0" lang="el"/>
              <a:t>02</a:t>
            </a:r>
          </a:p>
        </p:txBody>
      </p:sp>
      <p:sp>
        <p:nvSpPr>
          <p:cNvPr id="1048705" name="Text Placeholder 5"/>
          <p:cNvSpPr>
            <a:spLocks noGrp="1"/>
          </p:cNvSpPr>
          <p:nvPr>
            <p:ph type="body" sz="quarter" idx="14"/>
          </p:nvPr>
        </p:nvSpPr>
        <p:spPr/>
        <p:txBody>
          <a:bodyPr/>
          <a:p>
            <a:r>
              <a:rPr dirty="0" lang="el">
                <a:solidFill>
                  <a:srgbClr val="000000"/>
                </a:solidFill>
              </a:rPr>
              <a:t>ΦΥΣΙΚΗ ΔΡΑΣΤΗΡΙΟΤΗΤΑ </a:t>
            </a:r>
            <a:r>
              <a:rPr dirty="0" lang="el">
                <a:solidFill>
                  <a:srgbClr val="000000"/>
                </a:solidFill>
              </a:rPr>
              <a:t>…………………………… </a:t>
            </a:r>
            <a:r>
              <a:rPr dirty="0" lang="el">
                <a:solidFill>
                  <a:srgbClr val="000000"/>
                </a:solidFill>
                <a:hlinkClick r:id="rId2" action="ppaction://hlinksldjump"/>
              </a:rPr>
              <a:t>15</a:t>
            </a:r>
            <a:endParaRPr dirty="0" lang="en-IE">
              <a:solidFill>
                <a:srgbClr val="000000"/>
              </a:solidFill>
            </a:endParaRPr>
          </a:p>
        </p:txBody>
      </p:sp>
      <p:sp>
        <p:nvSpPr>
          <p:cNvPr id="1048706" name="Text Placeholder 6"/>
          <p:cNvSpPr>
            <a:spLocks noGrp="1"/>
          </p:cNvSpPr>
          <p:nvPr>
            <p:ph type="body" sz="quarter" idx="15"/>
          </p:nvPr>
        </p:nvSpPr>
        <p:spPr/>
        <p:txBody>
          <a:bodyPr/>
          <a:p>
            <a:r>
              <a:rPr dirty="0" lang="el"/>
              <a:t>03</a:t>
            </a:r>
          </a:p>
        </p:txBody>
      </p:sp>
      <p:sp>
        <p:nvSpPr>
          <p:cNvPr id="1048707" name="Text Placeholder 7"/>
          <p:cNvSpPr>
            <a:spLocks noGrp="1"/>
          </p:cNvSpPr>
          <p:nvPr>
            <p:ph type="body" sz="quarter" idx="19"/>
          </p:nvPr>
        </p:nvSpPr>
        <p:spPr/>
        <p:txBody>
          <a:bodyPr/>
          <a:p>
            <a:r>
              <a:rPr dirty="0" lang="el">
                <a:solidFill>
                  <a:srgbClr val="000000"/>
                </a:solidFill>
                <a:hlinkClick r:id="rId3" action="ppaction://hlinksldjump"/>
              </a:rPr>
              <a:t>ΚΗΠΕΥΤΙΚΑ </a:t>
            </a:r>
            <a:r>
              <a:rPr dirty="0" lang="el">
                <a:solidFill>
                  <a:srgbClr val="000000"/>
                </a:solidFill>
              </a:rPr>
              <a:t>………………………………………………………………………………………………</a:t>
            </a:r>
            <a:endParaRPr dirty="0" lang="en-US">
              <a:solidFill>
                <a:srgbClr val="000000"/>
              </a:solidFill>
            </a:endParaRPr>
          </a:p>
        </p:txBody>
      </p:sp>
      <p:sp>
        <p:nvSpPr>
          <p:cNvPr id="1048708" name="Text Placeholder 8"/>
          <p:cNvSpPr>
            <a:spLocks noGrp="1"/>
          </p:cNvSpPr>
          <p:nvPr>
            <p:ph type="body" sz="quarter" idx="17"/>
          </p:nvPr>
        </p:nvSpPr>
        <p:spPr/>
        <p:txBody>
          <a:bodyPr/>
          <a:p>
            <a:r>
              <a:rPr dirty="0" lang="el"/>
              <a:t>04</a:t>
            </a:r>
          </a:p>
        </p:txBody>
      </p:sp>
      <p:sp>
        <p:nvSpPr>
          <p:cNvPr id="1048709" name="Text Placeholder 9"/>
          <p:cNvSpPr>
            <a:spLocks noGrp="1"/>
          </p:cNvSpPr>
          <p:nvPr>
            <p:ph type="body" sz="quarter" idx="20"/>
          </p:nvPr>
        </p:nvSpPr>
        <p:spPr/>
        <p:txBody>
          <a:bodyPr/>
          <a:p>
            <a:r>
              <a:rPr altLang="en-US" dirty="0" lang="el-GR">
                <a:solidFill>
                  <a:srgbClr val="000000"/>
                </a:solidFill>
              </a:rPr>
              <a:t>Ε</a:t>
            </a:r>
            <a:r>
              <a:rPr dirty="0" lang="el">
                <a:solidFill>
                  <a:srgbClr val="000000"/>
                </a:solidFill>
              </a:rPr>
              <a:t>ΚΠΑΙΔΕΥΣΗ </a:t>
            </a:r>
            <a:r>
              <a:rPr dirty="0" lang="el">
                <a:solidFill>
                  <a:srgbClr val="000000"/>
                </a:solidFill>
              </a:rPr>
              <a:t>………..……… </a:t>
            </a:r>
            <a:r>
              <a:rPr dirty="0" lang="el">
                <a:solidFill>
                  <a:srgbClr val="000000"/>
                </a:solidFill>
                <a:hlinkClick r:id="rId4" action="ppaction://hlinksldjump"/>
              </a:rPr>
              <a:t>25</a:t>
            </a:r>
            <a:endParaRPr dirty="0" lang="en-IE">
              <a:solidFill>
                <a:srgbClr val="000000"/>
              </a:solidFill>
            </a:endParaRPr>
          </a:p>
        </p:txBody>
      </p:sp>
      <p:sp>
        <p:nvSpPr>
          <p:cNvPr id="1048710" name="Text Placeholder 10"/>
          <p:cNvSpPr>
            <a:spLocks noGrp="1"/>
          </p:cNvSpPr>
          <p:nvPr>
            <p:ph type="body" sz="quarter" idx="21"/>
          </p:nvPr>
        </p:nvSpPr>
        <p:spPr/>
        <p:txBody>
          <a:bodyPr/>
          <a:p>
            <a:r>
              <a:rPr dirty="0" lang="el"/>
              <a:t>05</a:t>
            </a:r>
          </a:p>
        </p:txBody>
      </p:sp>
      <p:sp>
        <p:nvSpPr>
          <p:cNvPr id="1048711" name="Text Placeholder 11"/>
          <p:cNvSpPr>
            <a:spLocks noGrp="1"/>
          </p:cNvSpPr>
          <p:nvPr>
            <p:ph type="body" sz="quarter" idx="22"/>
          </p:nvPr>
        </p:nvSpPr>
        <p:spPr/>
        <p:txBody>
          <a:bodyPr/>
          <a:p>
            <a:r>
              <a:rPr altLang="en-US" dirty="0" lang="el-GR">
                <a:solidFill>
                  <a:srgbClr val="000000"/>
                </a:solidFill>
              </a:rPr>
              <a:t>Παρέμβαση</a:t>
            </a:r>
            <a:r>
              <a:rPr altLang="en-US" dirty="0" lang="en-US">
                <a:solidFill>
                  <a:srgbClr val="000000"/>
                </a:solidFill>
              </a:rPr>
              <a:t> </a:t>
            </a:r>
            <a:r>
              <a:rPr altLang="en-US" dirty="0" lang="el-GR">
                <a:solidFill>
                  <a:srgbClr val="000000"/>
                </a:solidFill>
              </a:rPr>
              <a:t>σ</a:t>
            </a:r>
            <a:r>
              <a:rPr altLang="en-US" dirty="0" lang="el-GR">
                <a:solidFill>
                  <a:srgbClr val="000000"/>
                </a:solidFill>
              </a:rPr>
              <a:t>τ</a:t>
            </a:r>
            <a:r>
              <a:rPr altLang="en-US" dirty="0" lang="el-GR">
                <a:solidFill>
                  <a:srgbClr val="000000"/>
                </a:solidFill>
              </a:rPr>
              <a:t>η</a:t>
            </a:r>
            <a:r>
              <a:rPr altLang="en-US" dirty="0" lang="el-GR">
                <a:solidFill>
                  <a:srgbClr val="000000"/>
                </a:solidFill>
              </a:rPr>
              <a:t>ν</a:t>
            </a:r>
            <a:r>
              <a:rPr altLang="en-US" dirty="0" lang="en-US">
                <a:solidFill>
                  <a:srgbClr val="000000"/>
                </a:solidFill>
              </a:rPr>
              <a:t> </a:t>
            </a:r>
            <a:r>
              <a:rPr altLang="en-US" dirty="0" lang="el-GR">
                <a:solidFill>
                  <a:srgbClr val="000000"/>
                </a:solidFill>
              </a:rPr>
              <a:t>Κ</a:t>
            </a:r>
            <a:r>
              <a:rPr altLang="en-US" dirty="0" lang="el-GR">
                <a:solidFill>
                  <a:srgbClr val="000000"/>
                </a:solidFill>
              </a:rPr>
              <a:t>ο</a:t>
            </a:r>
            <a:r>
              <a:rPr altLang="en-US" dirty="0" lang="el-GR">
                <a:solidFill>
                  <a:srgbClr val="000000"/>
                </a:solidFill>
              </a:rPr>
              <a:t>ι</a:t>
            </a:r>
            <a:r>
              <a:rPr altLang="en-US" dirty="0" lang="el-GR">
                <a:solidFill>
                  <a:srgbClr val="000000"/>
                </a:solidFill>
              </a:rPr>
              <a:t>ν</a:t>
            </a:r>
            <a:r>
              <a:rPr altLang="en-US" dirty="0" lang="el-GR">
                <a:solidFill>
                  <a:srgbClr val="000000"/>
                </a:solidFill>
              </a:rPr>
              <a:t>ό</a:t>
            </a:r>
            <a:r>
              <a:rPr altLang="en-US" dirty="0" lang="el-GR">
                <a:solidFill>
                  <a:srgbClr val="000000"/>
                </a:solidFill>
              </a:rPr>
              <a:t>τ</a:t>
            </a:r>
            <a:r>
              <a:rPr altLang="en-US" dirty="0" lang="el-GR">
                <a:solidFill>
                  <a:srgbClr val="000000"/>
                </a:solidFill>
              </a:rPr>
              <a:t>η</a:t>
            </a:r>
            <a:r>
              <a:rPr altLang="en-US" dirty="0" lang="el-GR">
                <a:solidFill>
                  <a:srgbClr val="000000"/>
                </a:solidFill>
              </a:rPr>
              <a:t>τ</a:t>
            </a:r>
            <a:r>
              <a:rPr altLang="en-US" dirty="0" lang="el-GR">
                <a:solidFill>
                  <a:srgbClr val="000000"/>
                </a:solidFill>
              </a:rPr>
              <a:t>α</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a:solidFill>
                  <a:srgbClr val="000000"/>
                </a:solidFill>
              </a:rPr>
              <a:t>.</a:t>
            </a:r>
            <a:r>
              <a:rPr altLang="en-US" dirty="0" lang="en-US" u="sng">
                <a:solidFill>
                  <a:srgbClr val="00B050"/>
                </a:solidFill>
              </a:rPr>
              <a:t>3</a:t>
            </a:r>
            <a:r>
              <a:rPr altLang="en-US" dirty="0" lang="en-US" u="sng">
                <a:solidFill>
                  <a:srgbClr val="00B050"/>
                </a:solidFill>
              </a:rPr>
              <a:t>4</a:t>
            </a:r>
            <a:endParaRPr dirty="0" lang="en-US" u="sng">
              <a:solidFill>
                <a:srgbClr val="00B050"/>
              </a:solidFill>
            </a:endParaRPr>
          </a:p>
        </p:txBody>
      </p:sp>
      <p:sp>
        <p:nvSpPr>
          <p:cNvPr id="1048712" name="Text Placeholder 12"/>
          <p:cNvSpPr>
            <a:spLocks noGrp="1"/>
          </p:cNvSpPr>
          <p:nvPr>
            <p:ph type="body" sz="quarter" idx="23"/>
          </p:nvPr>
        </p:nvSpPr>
        <p:spPr/>
        <p:txBody>
          <a:bodyPr/>
          <a:p>
            <a:r>
              <a:rPr dirty="0" lang="el"/>
              <a:t>06</a:t>
            </a:r>
          </a:p>
        </p:txBody>
      </p:sp>
      <p:sp>
        <p:nvSpPr>
          <p:cNvPr id="1048713" name="Text Placeholder 13"/>
          <p:cNvSpPr>
            <a:spLocks noGrp="1"/>
          </p:cNvSpPr>
          <p:nvPr>
            <p:ph type="body" sz="quarter" idx="24"/>
          </p:nvPr>
        </p:nvSpPr>
        <p:spPr/>
        <p:txBody>
          <a:bodyPr/>
          <a:p>
            <a:r>
              <a:rPr dirty="0" lang="el">
                <a:solidFill>
                  <a:srgbClr val="000000"/>
                </a:solidFill>
              </a:rPr>
              <a:t>ΨΥΧΙΚΗ ΥΓΕΙΑ …………………………………………… </a:t>
            </a:r>
            <a:r>
              <a:rPr dirty="0" lang="el">
                <a:solidFill>
                  <a:srgbClr val="000000"/>
                </a:solidFill>
                <a:hlinkClick r:id="rId5" action="ppaction://hlinksldjump"/>
              </a:rPr>
              <a:t>42</a:t>
            </a:r>
            <a:endParaRPr dirty="0" lang="en-US">
              <a:solidFill>
                <a:srgbClr val="000000"/>
              </a:solidFill>
            </a:endParaRPr>
          </a:p>
        </p:txBody>
      </p:sp>
      <p:sp>
        <p:nvSpPr>
          <p:cNvPr id="1048714" name="Slide Number Placeholder 14"/>
          <p:cNvSpPr>
            <a:spLocks noGrp="1"/>
          </p:cNvSpPr>
          <p:nvPr>
            <p:ph type="sldNum" sz="quarter" idx="4"/>
          </p:nvPr>
        </p:nvSpPr>
        <p:spPr/>
        <p:txBody>
          <a:bodyPr/>
          <a:p>
            <a:fld id="{CB2079F2-58AF-ED44-82D7-E04B2F6FD686}" type="slidenum">
              <a:rPr lang="en-US" smtClean="0"/>
              <a:t>2</a:t>
            </a:fld>
            <a:endParaRPr dirty="0" lang="en-US"/>
          </a:p>
        </p:txBody>
      </p:sp>
      <p:grpSp>
        <p:nvGrpSpPr>
          <p:cNvPr id="88" name="Graphic 72"/>
          <p:cNvGrpSpPr/>
          <p:nvPr/>
        </p:nvGrpSpPr>
        <p:grpSpPr>
          <a:xfrm>
            <a:off x="6671908" y="8620395"/>
            <a:ext cx="353212" cy="527593"/>
            <a:chOff x="2649438" y="2791642"/>
            <a:chExt cx="415449" cy="620557"/>
          </a:xfrm>
          <a:solidFill>
            <a:srgbClr val="000000"/>
          </a:solidFill>
        </p:grpSpPr>
        <p:sp>
          <p:nvSpPr>
            <p:cNvPr id="1048715" name="Freeform 16"/>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anchor="ctr" rtlCol="0"/>
            <a:p>
              <a:endParaRPr lang="en-US"/>
            </a:p>
          </p:txBody>
        </p:sp>
        <p:sp>
          <p:nvSpPr>
            <p:cNvPr id="1048716" name="Freeform 17"/>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anchor="ctr" rtlCol="0"/>
            <a:p>
              <a:endParaRPr lang="en-US"/>
            </a:p>
          </p:txBody>
        </p:sp>
        <p:sp>
          <p:nvSpPr>
            <p:cNvPr id="1048717" name="Freeform 18"/>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anchor="ctr" rtlCol="0"/>
            <a:p>
              <a:endParaRPr lang="en-US"/>
            </a:p>
          </p:txBody>
        </p:sp>
      </p:grpSp>
      <p:sp>
        <p:nvSpPr>
          <p:cNvPr id="1048718" name="TextBox 19"/>
          <p:cNvSpPr txBox="1"/>
          <p:nvPr/>
        </p:nvSpPr>
        <p:spPr>
          <a:xfrm>
            <a:off x="2186993" y="9689432"/>
            <a:ext cx="4988599" cy="599439"/>
          </a:xfrm>
          <a:prstGeom prst="rect"/>
          <a:noFill/>
        </p:spPr>
        <p:txBody>
          <a:bodyPr rtlCol="0" wrap="square">
            <a:spAutoFit/>
          </a:bodyPr>
          <a:p>
            <a:pPr algn="just"/>
            <a:r>
              <a:rPr b="0" dirty="0" sz="900" lang="el">
                <a:solidFill>
                  <a:srgbClr val="242424"/>
                </a:solidFill>
                <a:effectLst/>
              </a:rPr>
              <a:t>Η υποστήριξη της Ευρωπαϊκής Επιτροπής για την παραγωγή αυτής της δημοσίευσης δεν συνιστά έγκριση του περιεχομένου που αντικατοπτρίζει μόνο τις απόψεις των συγγραφέων και η Επιτροπή δεν μπορεί να θεωρηθεί υπεύθυνη για οποιαδήποτε χρήση των πληροφοριών που περιέχονται σε αυτήν.</a:t>
            </a:r>
            <a:endParaRPr dirty="0" sz="900" lang="en-I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42" name=""/>
        <p:cNvGrpSpPr/>
        <p:nvPr/>
      </p:nvGrpSpPr>
      <p:grpSpPr>
        <a:xfrm>
          <a:off x="0" y="0"/>
          <a:ext cx="0" cy="0"/>
          <a:chOff x="0" y="0"/>
          <a:chExt cx="0" cy="0"/>
        </a:xfrm>
      </p:grpSpPr>
      <p:sp>
        <p:nvSpPr>
          <p:cNvPr id="1048959" name="Text Placeholder 24"/>
          <p:cNvSpPr>
            <a:spLocks noGrp="1"/>
          </p:cNvSpPr>
          <p:nvPr>
            <p:ph type="body" sz="quarter" idx="11"/>
          </p:nvPr>
        </p:nvSpPr>
        <p:spPr/>
        <p:txBody>
          <a:bodyPr/>
          <a:p>
            <a:r>
              <a:rPr dirty="0" lang="el"/>
              <a:t>Γιόγκα Γέλιου Ιρλανδία</a:t>
            </a:r>
          </a:p>
        </p:txBody>
      </p:sp>
      <p:sp>
        <p:nvSpPr>
          <p:cNvPr id="1048960" name="Text Placeholder 25"/>
          <p:cNvSpPr>
            <a:spLocks noGrp="1"/>
          </p:cNvSpPr>
          <p:nvPr>
            <p:ph type="body" sz="quarter" idx="32"/>
          </p:nvPr>
        </p:nvSpPr>
        <p:spPr>
          <a:xfrm>
            <a:off x="440871" y="2411552"/>
            <a:ext cx="6666609" cy="4998241"/>
          </a:xfrm>
        </p:spPr>
        <p:txBody>
          <a:bodyPr/>
          <a:p>
            <a:r>
              <a:rPr b="1" dirty="0" sz="1200" lang="el"/>
              <a:t>ΣΧΕΤΙΚΑ ΜΕ</a:t>
            </a:r>
            <a:endParaRPr dirty="0" sz="1200" lang="en-IE"/>
          </a:p>
          <a:p>
            <a:r>
              <a:rPr dirty="0" lang="el"/>
              <a:t>Η Γιόγκα του Γέλιου εδρεύει στην Ιρλανδία </a:t>
            </a:r>
            <a:r>
              <a:rPr dirty="0" lang="el"/>
              <a:t>. </a:t>
            </a:r>
            <a:r>
              <a:rPr dirty="0" lang="el"/>
              <a:t>Η Γιόγκα Γέλιου είναι ένας συνδυασμός γιογκικής βαθιάς αναπνοής και παιδικού παιχνιδιού. Η Laughter Yoga Ireland ιδρύθηκε από τη Mary Ananda Shakti το 2002 μετά από εκπαίδευση στο Μόναχο με τον Καρδιολόγο Dr Madan </a:t>
            </a:r>
            <a:r>
              <a:rPr dirty="0" lang="el" err="1"/>
              <a:t>Kataria </a:t>
            </a:r>
            <a:r>
              <a:rPr dirty="0" lang="el"/>
              <a:t>. Η Γιόγκα του Γέλιου</a:t>
            </a:r>
            <a:r>
              <a:rPr altLang="en-US" dirty="0" lang="en-US"/>
              <a:t> </a:t>
            </a:r>
            <a:r>
              <a:rPr altLang="en-US" dirty="0" lang="el-GR"/>
              <a:t>σ</a:t>
            </a:r>
            <a:r>
              <a:rPr altLang="en-US" dirty="0" lang="el-GR"/>
              <a:t>τ</a:t>
            </a:r>
            <a:r>
              <a:rPr altLang="en-US" dirty="0" lang="el-GR"/>
              <a:t>η</a:t>
            </a:r>
            <a:r>
              <a:rPr altLang="en-US" dirty="0" lang="el-GR"/>
              <a:t>ν</a:t>
            </a:r>
            <a:r>
              <a:rPr dirty="0" lang="el"/>
              <a:t> Ιρλανδία φιλοξενεί εργαστήρια </a:t>
            </a:r>
            <a:r>
              <a:rPr altLang="en-US" dirty="0" lang="el-GR"/>
              <a:t>γ</a:t>
            </a:r>
            <a:r>
              <a:rPr altLang="en-US" dirty="0" lang="el-GR"/>
              <a:t>ι</a:t>
            </a:r>
            <a:r>
              <a:rPr altLang="en-US" dirty="0" lang="el-GR"/>
              <a:t>α</a:t>
            </a:r>
            <a:r>
              <a:rPr dirty="0" lang="el"/>
              <a:t> Γιόγκα του Γέλιου. Εκπαιδεύουν επίσης άλλους να γίνουν διευκολυντές της Γιόγκα Γέλιου.</a:t>
            </a:r>
            <a:endParaRPr dirty="0" lang="en-IE"/>
          </a:p>
          <a:p>
            <a:r>
              <a:rPr dirty="0" lang="el"/>
              <a:t> </a:t>
            </a:r>
            <a:endParaRPr dirty="0" lang="en-IE"/>
          </a:p>
          <a:p>
            <a:pPr algn="l"/>
            <a:r>
              <a:rPr dirty="0" lang="el"/>
              <a:t>Για περισσότερες πληροφορίες μεταβείτε στη </a:t>
            </a:r>
            <a:br>
              <a:rPr dirty="0" lang="en-GB"/>
            </a:br>
            <a:r>
              <a:rPr dirty="0" lang="el" u="sng">
                <a:solidFill>
                  <a:srgbClr val="FFC652"/>
                </a:solidFill>
                <a:hlinkClick r:id="rId1"/>
              </a:rPr>
              <a:t>διεύθυνση https://laughteryogaireland.org/</a:t>
            </a:r>
            <a:r>
              <a:rPr dirty="0" lang="el">
                <a:solidFill>
                  <a:srgbClr val="FFC652"/>
                </a:solidFill>
              </a:rPr>
              <a:t> </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pPr algn="l"/>
            <a:r>
              <a:rPr altLang="en-US" b="0" dirty="0" sz="1000" lang="el-GR"/>
              <a:t>Τ</a:t>
            </a:r>
            <a:r>
              <a:rPr altLang="en-US" b="0" dirty="0" sz="1000" lang="el-GR"/>
              <a:t>η</a:t>
            </a:r>
            <a:r>
              <a:rPr altLang="en-US" b="0" dirty="0" sz="1000" lang="en-US"/>
              <a:t> </a:t>
            </a:r>
            <a:r>
              <a:rPr altLang="en-US" b="0" dirty="0" sz="1000" lang="el-GR"/>
              <a:t>γ</a:t>
            </a:r>
            <a:r>
              <a:rPr altLang="en-US" b="0" dirty="0" sz="1000" lang="el-GR"/>
              <a:t>ι</a:t>
            </a:r>
            <a:r>
              <a:rPr altLang="en-US" b="0" dirty="0" sz="1000" lang="el-GR"/>
              <a:t>ό</a:t>
            </a:r>
            <a:r>
              <a:rPr altLang="en-US" b="0" dirty="0" sz="1000" lang="el-GR"/>
              <a:t>γ</a:t>
            </a:r>
            <a:r>
              <a:rPr altLang="en-US" b="0" dirty="0" sz="1000" lang="el-GR"/>
              <a:t>κ</a:t>
            </a:r>
            <a:r>
              <a:rPr altLang="en-US" b="0" dirty="0" sz="1000" lang="el-GR"/>
              <a:t>α</a:t>
            </a:r>
            <a:r>
              <a:rPr altLang="en-US" b="0" dirty="0" sz="1000" lang="en-US"/>
              <a:t> </a:t>
            </a:r>
            <a:r>
              <a:rPr altLang="en-US" b="0" dirty="0" sz="1000" lang="el-GR"/>
              <a:t>γ</a:t>
            </a:r>
            <a:r>
              <a:rPr dirty="0" lang="el"/>
              <a:t>έλιου μπορεί να</a:t>
            </a:r>
            <a:r>
              <a:rPr altLang="en-US" dirty="0" lang="en-US"/>
              <a:t> </a:t>
            </a:r>
            <a:r>
              <a:rPr altLang="en-US" dirty="0" lang="el-GR"/>
              <a:t>τ</a:t>
            </a:r>
            <a:r>
              <a:rPr altLang="en-US" dirty="0" lang="el-GR"/>
              <a:t>η</a:t>
            </a:r>
            <a:r>
              <a:rPr altLang="en-US" dirty="0" lang="el-GR"/>
              <a:t>ν</a:t>
            </a:r>
            <a:r>
              <a:rPr altLang="en-US" dirty="0" lang="en-US"/>
              <a:t> </a:t>
            </a:r>
            <a:r>
              <a:rPr altLang="en-US" dirty="0" lang="el-GR"/>
              <a:t>α</a:t>
            </a:r>
            <a:r>
              <a:rPr altLang="en-US" dirty="0" lang="el-GR"/>
              <a:t>π</a:t>
            </a:r>
            <a:r>
              <a:rPr altLang="en-US" dirty="0" lang="el-GR"/>
              <a:t>ο</a:t>
            </a:r>
            <a:r>
              <a:rPr altLang="en-US" dirty="0" lang="el-GR"/>
              <a:t>λ</a:t>
            </a:r>
            <a:r>
              <a:rPr altLang="en-US" dirty="0" lang="el-GR"/>
              <a:t>α</a:t>
            </a:r>
            <a:r>
              <a:rPr altLang="en-US" dirty="0" lang="el-GR"/>
              <a:t>ύ</a:t>
            </a:r>
            <a:r>
              <a:rPr altLang="en-US" dirty="0" lang="el-GR"/>
              <a:t>σ</a:t>
            </a:r>
            <a:r>
              <a:rPr altLang="en-US" dirty="0" lang="el-GR"/>
              <a:t>ο</a:t>
            </a:r>
            <a:r>
              <a:rPr altLang="en-US" dirty="0" lang="el-GR"/>
              <a:t>υ</a:t>
            </a:r>
            <a:r>
              <a:rPr altLang="en-US" dirty="0" lang="el-GR"/>
              <a:t>ν</a:t>
            </a:r>
            <a:r>
              <a:rPr altLang="en-US" dirty="0" lang="en-US"/>
              <a:t> </a:t>
            </a:r>
            <a:r>
              <a:rPr altLang="en-US" dirty="0" lang="el-GR"/>
              <a:t>ό</a:t>
            </a:r>
            <a:r>
              <a:rPr altLang="en-US" dirty="0" lang="el-GR"/>
              <a:t>λ</a:t>
            </a:r>
            <a:r>
              <a:rPr altLang="en-US" dirty="0" lang="el-GR"/>
              <a:t>ε</a:t>
            </a:r>
            <a:r>
              <a:rPr altLang="en-US" dirty="0" lang="el-GR"/>
              <a:t>ς</a:t>
            </a:r>
            <a:r>
              <a:rPr altLang="en-US" dirty="0" lang="en-US"/>
              <a:t> </a:t>
            </a:r>
            <a:r>
              <a:rPr altLang="en-US" dirty="0" lang="el-GR"/>
              <a:t>ο</a:t>
            </a:r>
            <a:r>
              <a:rPr dirty="0" lang="el"/>
              <a:t>ι ηλικίες. Τα εργαστήρια απευθύνονται κυρίως σε ενήλικες και για όσους δεν μπορούν φυσικά να τα παρακολουθήσουν, υπάρχουν και εργαστήρια με ζουμ. Τίποτα δεν σπάει τον πάγο περισσότερο από ένα δωμάτιο με ανθρώπους που γελούν. Το γέλιο είναι μια θετική ενέργεια που βοηθά τους ανθρώπους να συνδεθούν γρήγορα με άλλους ανθρώπους και βελτιώνει τις σχέσεις. Η γιόγκα γέλιου μπορεί επίσης να βελτιώσει την αυτοπεποίθηση.</a:t>
            </a:r>
            <a:endParaRPr dirty="0" sz="1200" lang="en-IE"/>
          </a:p>
          <a:p>
            <a:r>
              <a:rPr b="1" dirty="0" sz="1200" lang="el"/>
              <a:t> </a:t>
            </a:r>
            <a:endParaRPr b="1" dirty="0" sz="1200" lang="en-IE"/>
          </a:p>
          <a:p>
            <a:r>
              <a:rPr b="1" dirty="0" sz="1200" lang="el"/>
              <a:t>ΥΠΟΣΤΗΡΙΞΗ ΔΡΑΣΤΗΡΙΟΤΗΤΑΣ ΓΙΑ ΝΑ</a:t>
            </a:r>
            <a:r>
              <a:rPr altLang="en-US" b="1" dirty="0" sz="1200" lang="en-US"/>
              <a:t> </a:t>
            </a:r>
            <a:r>
              <a:rPr altLang="en-US" b="1" dirty="0" sz="1200" lang="el-GR"/>
              <a:t>Ε</a:t>
            </a:r>
            <a:r>
              <a:rPr altLang="en-US" b="1" dirty="0" sz="1200" lang="el-GR"/>
              <a:t>Ι</a:t>
            </a:r>
            <a:r>
              <a:rPr altLang="en-US" b="1" dirty="0" sz="1200" lang="el-GR"/>
              <a:t>Σ</a:t>
            </a:r>
            <a:r>
              <a:rPr altLang="en-US" b="1" dirty="0" sz="1200" lang="el-GR"/>
              <a:t>Τ</a:t>
            </a:r>
            <a:r>
              <a:rPr altLang="en-US" b="1" dirty="0" sz="1200" lang="el-GR"/>
              <a:t>Ε</a:t>
            </a:r>
            <a:r>
              <a:rPr altLang="en-US" b="1" dirty="0" sz="1200" lang="en-US"/>
              <a:t> </a:t>
            </a:r>
            <a:r>
              <a:rPr altLang="en-US" b="1" dirty="0" sz="1200" lang="el-GR"/>
              <a:t>Κ</a:t>
            </a:r>
            <a:r>
              <a:rPr b="1" dirty="0" sz="1200" lang="el"/>
              <a:t>ΑΛΑ</a:t>
            </a:r>
            <a:endParaRPr dirty="0" sz="1200" lang="en-IE"/>
          </a:p>
          <a:p>
            <a:r>
              <a:rPr dirty="0" lang="el"/>
              <a:t>Η γιόγκα γέλιου είναι σαν μια αερόβια άσκηση (καρδιοπροπόνηση) που φέρνει περισσότερο οξυγόνο στο σώμα και τον εγκέφαλο, κάνοντας έτσι κάποιον να νιώθει πιο ενεργητικός και χαλαρός.</a:t>
            </a:r>
            <a:endParaRPr b="1" dirty="0" sz="1200" lang="en-GB"/>
          </a:p>
          <a:p>
            <a:endParaRPr b="1" dirty="0" sz="1200" lang="en-IE"/>
          </a:p>
          <a:p>
            <a:r>
              <a:rPr b="1" dirty="0" sz="1200" lang="el"/>
              <a:t>ΥΠΟΣΤΗΡΙΞΗ ΤΗΣ ΜΑΘΗΣΗΣ ΕΝΗΛΙΚΩΝ</a:t>
            </a:r>
            <a:endParaRPr b="1" dirty="0" sz="1200" lang="en-GB"/>
          </a:p>
          <a:p>
            <a:r>
              <a:rPr dirty="0" lang="el"/>
              <a:t>Η Γιόγκα Γέλιου μπορεί να υποστηρίξει τη μάθηση ενηλίκων εκπαιδεύοντας τους ανθρώπους να γίνουν διευκολυντές της γιόγκα γέλιου</a:t>
            </a:r>
            <a:endParaRPr dirty="0" lang="en-IE"/>
          </a:p>
          <a:p>
            <a:endParaRPr b="1" dirty="0" sz="1200" lang="en-GB"/>
          </a:p>
          <a:p>
            <a:r>
              <a:rPr b="1" dirty="0" sz="1200" lang="el"/>
              <a:t>ΠΩΣ ΧΡΗΜΑΤΟΔΟΤΕΙΤΑΙ Ο ΟΡΓΑΝΙΣΜΟΣ;</a:t>
            </a:r>
            <a:endParaRPr dirty="0" sz="1200" lang="en-IE"/>
          </a:p>
          <a:p>
            <a:r>
              <a:rPr dirty="0" lang="el"/>
              <a:t>Τα άτομα και οι κοινοτικές ομάδες, οι χώροι εργασίας κ.λπ. πληρώνουν για να παρακολουθήσουν εργαστήρια.</a:t>
            </a:r>
            <a:endParaRPr dirty="0" lang="en-IE"/>
          </a:p>
          <a:p>
            <a:endParaRPr dirty="0" lang="en-IE"/>
          </a:p>
          <a:p>
            <a:r>
              <a:rPr b="1" dirty="0" sz="1200" lang="el"/>
              <a:t>ΠΩΣ ΛΕΙΤΟΥΡΓΕΙ Η ΔΙΑΔΙΚΑΣΙΑ ΠΑΡΑΠΟΜΠΗΣ;</a:t>
            </a:r>
            <a:endParaRPr dirty="0" sz="1200" lang="en-IE"/>
          </a:p>
          <a:p>
            <a:r>
              <a:rPr dirty="0" lang="el"/>
              <a:t>Δεν υπάρχει διαδικασία παραπομπής. Τα άτομα που ενδιαφέρονται να μάθουν περισσότερα μπορούν να επικοινωνήσουν μέσω του ιστότοπου.</a:t>
            </a:r>
            <a:endParaRPr dirty="0" lang="en-IE"/>
          </a:p>
          <a:p>
            <a:endParaRPr dirty="0" lang="en-IE"/>
          </a:p>
          <a:p>
            <a:r>
              <a:rPr b="1" dirty="0" sz="1200" lang="el"/>
              <a:t>ΕΥΚΑΙΡΙΕΣ ΓΙΑ ΑΝΑΠΑΡΑΓΩΓΗ</a:t>
            </a:r>
            <a:endParaRPr dirty="0" sz="1200" lang="en-IE"/>
          </a:p>
          <a:p>
            <a:r>
              <a:rPr dirty="0" lang="el"/>
              <a:t>Η Γιόγκα Γέλιου είναι ήδη διαθέσιμη σε πολλές χώρες και μπορεί εύκολα να αναπαραχθεί εάν τα ενδιαφερόμενα άτομα παρακολουθήσουν ένα εκπαιδευτικό σεμινάριο για να διευκολύνουν ομάδες σε εργαστήρια και κλαμπ γιόγκα γέλιου.</a:t>
            </a:r>
            <a:endParaRPr dirty="0" lang="en-IE"/>
          </a:p>
          <a:p>
            <a:endParaRPr b="1" dirty="0" sz="1200" lang="en-GB"/>
          </a:p>
          <a:p>
            <a:r>
              <a:rPr b="1" dirty="0" sz="1200" lang="el"/>
              <a:t>ΜΥΘΟΙ &amp; ΨΕΥΤΙΚΕΣ ΠΙΣΤΟΠΟΙΗΣΕΙΣ</a:t>
            </a:r>
            <a:endParaRPr dirty="0" sz="1200" lang="en-IE"/>
          </a:p>
          <a:p>
            <a:r>
              <a:rPr dirty="0" lang="el"/>
              <a:t>«Δεν μου αρέσει η γιόγκα, οπότε δεν μπορώ να το κάνω αυτό».</a:t>
            </a:r>
            <a:endParaRPr dirty="0" lang="en-IE"/>
          </a:p>
          <a:p>
            <a:r>
              <a:rPr dirty="0" lang="el"/>
              <a:t> </a:t>
            </a:r>
            <a:endParaRPr dirty="0" lang="en-IE"/>
          </a:p>
          <a:p>
            <a:r>
              <a:rPr dirty="0" lang="el"/>
              <a:t>Η Γιόγκα Γέλιου είναι πολύ διαφορετική από τη συμβατική γιόγκα, δεν χρειάζεται να ξαπλώνετε στο πάτωμα και να κάνετε διατάσεις, όλα είναι να γελάτε.</a:t>
            </a:r>
            <a:endParaRPr dirty="0" lang="en-IE"/>
          </a:p>
        </p:txBody>
      </p:sp>
      <p:sp>
        <p:nvSpPr>
          <p:cNvPr id="1048961" name="Slide Number Placeholder 23"/>
          <p:cNvSpPr>
            <a:spLocks noGrp="1"/>
          </p:cNvSpPr>
          <p:nvPr>
            <p:ph type="sldNum" sz="quarter" idx="4"/>
          </p:nvPr>
        </p:nvSpPr>
        <p:spPr/>
        <p:txBody>
          <a:bodyPr/>
          <a:p>
            <a:fld id="{CB2079F2-58AF-ED44-82D7-E04B2F6FD686}" type="slidenum">
              <a:rPr lang="en-US" smtClean="0"/>
              <a:t>20</a:t>
            </a:fld>
            <a:endParaRPr dirty="0" lang="en-US"/>
          </a:p>
        </p:txBody>
      </p:sp>
      <p:pic>
        <p:nvPicPr>
          <p:cNvPr id="2097225" name="Picture 9" descr="Logo, icon  Description automatically generated"/>
          <p:cNvPicPr>
            <a:picLocks/>
          </p:cNvPicPr>
          <p:nvPr/>
        </p:nvPicPr>
        <p:blipFill>
          <a:blip xmlns:r="http://schemas.openxmlformats.org/officeDocument/2006/relationships" r:embed="rId2" cstate="screen"/>
          <a:stretch>
            <a:fillRect/>
          </a:stretch>
        </p:blipFill>
        <p:spPr>
          <a:xfrm>
            <a:off x="440871" y="91652"/>
            <a:ext cx="1072619" cy="1072619"/>
          </a:xfrm>
          <a:prstGeom prst="rect"/>
        </p:spPr>
      </p:pic>
      <p:pic>
        <p:nvPicPr>
          <p:cNvPr id="2097226" name="Picture Placeholder 4"/>
          <p:cNvPicPr>
            <a:picLocks noChangeAspect="1" noGrp="1"/>
          </p:cNvPicPr>
          <p:nvPr>
            <p:ph type="pic" sz="quarter" idx="34"/>
          </p:nvPr>
        </p:nvPicPr>
        <p:blipFill>
          <a:blip xmlns:r="http://schemas.openxmlformats.org/officeDocument/2006/relationships" r:embed="rId3" cstate="screen"/>
          <a:srcRect/>
          <a:stretch>
            <a:fillRect/>
          </a:stretch>
        </p:blipFill>
        <p:spPr/>
      </p:pic>
      <p:grpSp>
        <p:nvGrpSpPr>
          <p:cNvPr id="143" name="Group 13"/>
          <p:cNvGrpSpPr/>
          <p:nvPr/>
        </p:nvGrpSpPr>
        <p:grpSpPr>
          <a:xfrm>
            <a:off x="6509540" y="1762404"/>
            <a:ext cx="1490980" cy="832733"/>
            <a:chOff x="3932429" y="3269513"/>
            <a:chExt cx="1490980" cy="832733"/>
          </a:xfrm>
        </p:grpSpPr>
        <p:sp>
          <p:nvSpPr>
            <p:cNvPr id="1048962"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963"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8964" name="Rectangle 11"/>
          <p:cNvSpPr/>
          <p:nvPr/>
        </p:nvSpPr>
        <p:spPr>
          <a:xfrm>
            <a:off x="1807043" y="8763712"/>
            <a:ext cx="5608880" cy="1805941"/>
          </a:xfrm>
          <a:prstGeom prst="rect"/>
        </p:spPr>
        <p:txBody>
          <a:bodyPr wrap="square">
            <a:spAutoFit/>
          </a:bodyPr>
          <a:p>
            <a:pPr algn="r">
              <a:lnSpc>
                <a:spcPts val="2720"/>
              </a:lnSpc>
            </a:pPr>
            <a:r>
              <a:rPr b="1" dirty="0" sz="1979" lang="el">
                <a:latin typeface="Calibri" panose="020F0502020204030204" pitchFamily="34" charset="0"/>
                <a:cs typeface="Calibri" panose="020F0502020204030204" pitchFamily="34" charset="0"/>
              </a:rPr>
              <a:t>ΤΟ ΓΕΛΙΟ ΕΙΝΑΙ ΜΙΑ ΘΕΤΙΚΗ ΕΝΕΡΓΕΙΑ ΠΟΥ ΒΟΗΘΑ ΤΟΥΣ ΑΝΘΡΩΠΟΥΣ ΝΑ</a:t>
            </a:r>
            <a:r>
              <a:rPr altLang="en-US" b="1" dirty="0" sz="1979" lang="el-GR">
                <a:latin typeface="Calibri" panose="020F0502020204030204" pitchFamily="34" charset="0"/>
                <a:cs typeface="Calibri" panose="020F0502020204030204" pitchFamily="34" charset="0"/>
              </a:rPr>
              <a:t>ΕΡΘΟ</a:t>
            </a:r>
            <a:r>
              <a:rPr altLang="en-US" b="1" dirty="0" sz="1979" lang="el-GR">
                <a:latin typeface="Calibri" panose="020F0502020204030204" pitchFamily="34" charset="0"/>
                <a:cs typeface="Calibri" panose="020F0502020204030204" pitchFamily="34" charset="0"/>
              </a:rPr>
              <a:t>Υ</a:t>
            </a:r>
            <a:r>
              <a:rPr altLang="en-US" b="1" dirty="0" sz="1979" lang="el-GR">
                <a:latin typeface="Calibri" panose="020F0502020204030204" pitchFamily="34" charset="0"/>
                <a:cs typeface="Calibri" panose="020F0502020204030204" pitchFamily="34" charset="0"/>
              </a:rPr>
              <a:t>Ν</a:t>
            </a:r>
            <a:r>
              <a:rPr altLang="en-US" b="1" dirty="0" sz="1979" lang="en-US">
                <a:latin typeface="Calibri" panose="020F0502020204030204" pitchFamily="34" charset="0"/>
                <a:cs typeface="Calibri" panose="020F0502020204030204" pitchFamily="34" charset="0"/>
              </a:rPr>
              <a:t> </a:t>
            </a:r>
            <a:r>
              <a:rPr altLang="en-US" b="1" dirty="0" sz="1979" lang="el-GR">
                <a:latin typeface="Calibri" panose="020F0502020204030204" pitchFamily="34" charset="0"/>
                <a:cs typeface="Calibri" panose="020F0502020204030204" pitchFamily="34" charset="0"/>
              </a:rPr>
              <a:t>ΚΟΝΤΑΘ.Δ</a:t>
            </a:r>
            <a:r>
              <a:rPr altLang="en-US" b="1" dirty="0" sz="1979" lang="el-GR">
                <a:latin typeface="Calibri" panose="020F0502020204030204" pitchFamily="34" charset="0"/>
                <a:cs typeface="Calibri" panose="020F0502020204030204" pitchFamily="34" charset="0"/>
              </a:rPr>
              <a:t>Ε</a:t>
            </a:r>
            <a:r>
              <a:rPr altLang="en-US" b="1" dirty="0" sz="1979" lang="el-GR">
                <a:latin typeface="Calibri" panose="020F0502020204030204" pitchFamily="34" charset="0"/>
                <a:cs typeface="Calibri" panose="020F0502020204030204" pitchFamily="34" charset="0"/>
              </a:rPr>
              <a:t>Ν</a:t>
            </a:r>
            <a:r>
              <a:rPr altLang="en-US" b="1" dirty="0" sz="1979" lang="en-US">
                <a:latin typeface="Calibri" panose="020F0502020204030204" pitchFamily="34" charset="0"/>
                <a:cs typeface="Calibri" panose="020F0502020204030204" pitchFamily="34" charset="0"/>
              </a:rPr>
              <a:t> </a:t>
            </a:r>
            <a:r>
              <a:rPr altLang="en-US" b="1" dirty="0" sz="1979" lang="el-GR">
                <a:latin typeface="Calibri" panose="020F0502020204030204" pitchFamily="34" charset="0"/>
                <a:cs typeface="Calibri" panose="020F0502020204030204" pitchFamily="34" charset="0"/>
              </a:rPr>
              <a:t>Υ</a:t>
            </a:r>
            <a:r>
              <a:rPr altLang="en-US" b="1" dirty="0" sz="1979" lang="el-GR">
                <a:latin typeface="Calibri" panose="020F0502020204030204" pitchFamily="34" charset="0"/>
                <a:cs typeface="Calibri" panose="020F0502020204030204" pitchFamily="34" charset="0"/>
              </a:rPr>
              <a:t>Π</a:t>
            </a:r>
            <a:r>
              <a:rPr altLang="en-US" b="1" dirty="0" sz="1979" lang="el-GR">
                <a:latin typeface="Calibri" panose="020F0502020204030204" pitchFamily="34" charset="0"/>
                <a:cs typeface="Calibri" panose="020F0502020204030204" pitchFamily="34" charset="0"/>
              </a:rPr>
              <a:t>Α</a:t>
            </a:r>
            <a:r>
              <a:rPr altLang="en-US" b="1" dirty="0" sz="1979" lang="el-GR">
                <a:latin typeface="Calibri" panose="020F0502020204030204" pitchFamily="34" charset="0"/>
                <a:cs typeface="Calibri" panose="020F0502020204030204" pitchFamily="34" charset="0"/>
              </a:rPr>
              <a:t>Ρ</a:t>
            </a:r>
            <a:r>
              <a:rPr altLang="en-US" b="1" dirty="0" sz="1979" lang="el-GR">
                <a:latin typeface="Calibri" panose="020F0502020204030204" pitchFamily="34" charset="0"/>
                <a:cs typeface="Calibri" panose="020F0502020204030204" pitchFamily="34" charset="0"/>
              </a:rPr>
              <a:t>Χ</a:t>
            </a:r>
            <a:r>
              <a:rPr altLang="en-US" b="1" dirty="0" sz="1979" lang="el-GR">
                <a:latin typeface="Calibri" panose="020F0502020204030204" pitchFamily="34" charset="0"/>
                <a:cs typeface="Calibri" panose="020F0502020204030204" pitchFamily="34" charset="0"/>
              </a:rPr>
              <a:t>Ε</a:t>
            </a:r>
            <a:r>
              <a:rPr altLang="en-US" b="1" dirty="0" sz="1979" lang="el-GR">
                <a:latin typeface="Calibri" panose="020F0502020204030204" pitchFamily="34" charset="0"/>
                <a:cs typeface="Calibri" panose="020F0502020204030204" pitchFamily="34" charset="0"/>
              </a:rPr>
              <a:t>Ι</a:t>
            </a:r>
            <a:r>
              <a:rPr altLang="en-US" b="1" dirty="0" sz="1979" lang="en-US">
                <a:latin typeface="Calibri" panose="020F0502020204030204" pitchFamily="34" charset="0"/>
                <a:cs typeface="Calibri" panose="020F0502020204030204" pitchFamily="34" charset="0"/>
              </a:rPr>
              <a:t> </a:t>
            </a:r>
            <a:r>
              <a:rPr altLang="en-US" b="1" dirty="0" sz="1979" lang="el-GR">
                <a:latin typeface="Calibri" panose="020F0502020204030204" pitchFamily="34" charset="0"/>
                <a:cs typeface="Calibri" panose="020F0502020204030204" pitchFamily="34" charset="0"/>
              </a:rPr>
              <a:t>Κ</a:t>
            </a:r>
            <a:r>
              <a:rPr altLang="en-US" b="1" dirty="0" sz="1979" lang="el-GR">
                <a:latin typeface="Calibri" panose="020F0502020204030204" pitchFamily="34" charset="0"/>
                <a:cs typeface="Calibri" panose="020F0502020204030204" pitchFamily="34" charset="0"/>
              </a:rPr>
              <a:t>Α</a:t>
            </a:r>
            <a:r>
              <a:rPr altLang="en-US" b="1" dirty="0" sz="1979" lang="el-GR">
                <a:latin typeface="Calibri" panose="020F0502020204030204" pitchFamily="34" charset="0"/>
                <a:cs typeface="Calibri" panose="020F0502020204030204" pitchFamily="34" charset="0"/>
              </a:rPr>
              <a:t>Λ</a:t>
            </a:r>
            <a:r>
              <a:rPr altLang="en-US" b="1" dirty="0" sz="1979" lang="el-GR">
                <a:latin typeface="Calibri" panose="020F0502020204030204" pitchFamily="34" charset="0"/>
                <a:cs typeface="Calibri" panose="020F0502020204030204" pitchFamily="34" charset="0"/>
              </a:rPr>
              <a:t>Υ</a:t>
            </a:r>
            <a:r>
              <a:rPr altLang="en-US" b="1" dirty="0" sz="1979" lang="el-GR">
                <a:latin typeface="Calibri" panose="020F0502020204030204" pitchFamily="34" charset="0"/>
                <a:cs typeface="Calibri" panose="020F0502020204030204" pitchFamily="34" charset="0"/>
              </a:rPr>
              <a:t>Τ</a:t>
            </a:r>
            <a:r>
              <a:rPr altLang="en-US" b="1" dirty="0" sz="1979" lang="el-GR">
                <a:latin typeface="Calibri" panose="020F0502020204030204" pitchFamily="34" charset="0"/>
                <a:cs typeface="Calibri" panose="020F0502020204030204" pitchFamily="34" charset="0"/>
              </a:rPr>
              <a:t>Ε</a:t>
            </a:r>
            <a:r>
              <a:rPr altLang="en-US" b="1" dirty="0" sz="1979" lang="el-GR">
                <a:latin typeface="Calibri" panose="020F0502020204030204" pitchFamily="34" charset="0"/>
                <a:cs typeface="Calibri" panose="020F0502020204030204" pitchFamily="34" charset="0"/>
              </a:rPr>
              <a:t>Ρ</a:t>
            </a:r>
            <a:r>
              <a:rPr altLang="en-US" b="1" dirty="0" sz="1979" lang="el-GR">
                <a:latin typeface="Calibri" panose="020F0502020204030204" pitchFamily="34" charset="0"/>
                <a:cs typeface="Calibri" panose="020F0502020204030204" pitchFamily="34" charset="0"/>
              </a:rPr>
              <a:t>Η</a:t>
            </a:r>
            <a:r>
              <a:rPr altLang="en-US" b="1" dirty="0" sz="1979" lang="en-US">
                <a:latin typeface="Calibri" panose="020F0502020204030204" pitchFamily="34" charset="0"/>
                <a:cs typeface="Calibri" panose="020F0502020204030204" pitchFamily="34" charset="0"/>
              </a:rPr>
              <a:t> </a:t>
            </a:r>
            <a:r>
              <a:rPr altLang="en-US" b="1" dirty="0" sz="1979" lang="el-GR">
                <a:latin typeface="Calibri" panose="020F0502020204030204" pitchFamily="34" charset="0"/>
                <a:cs typeface="Calibri" panose="020F0502020204030204" pitchFamily="34" charset="0"/>
              </a:rPr>
              <a:t>Δ</a:t>
            </a:r>
            <a:r>
              <a:rPr altLang="en-US" b="1" dirty="0" sz="1979" lang="el-GR">
                <a:latin typeface="Calibri" panose="020F0502020204030204" pitchFamily="34" charset="0"/>
                <a:cs typeface="Calibri" panose="020F0502020204030204" pitchFamily="34" charset="0"/>
              </a:rPr>
              <a:t>Ρ</a:t>
            </a:r>
            <a:r>
              <a:rPr altLang="en-US" b="1" dirty="0" sz="1979" lang="el-GR">
                <a:latin typeface="Calibri" panose="020F0502020204030204" pitchFamily="34" charset="0"/>
                <a:cs typeface="Calibri" panose="020F0502020204030204" pitchFamily="34" charset="0"/>
              </a:rPr>
              <a:t>Α</a:t>
            </a:r>
            <a:r>
              <a:rPr altLang="en-US" b="1" dirty="0" sz="1979" lang="el-GR">
                <a:latin typeface="Calibri" panose="020F0502020204030204" pitchFamily="34" charset="0"/>
                <a:cs typeface="Calibri" panose="020F0502020204030204" pitchFamily="34" charset="0"/>
              </a:rPr>
              <a:t>Σ</a:t>
            </a:r>
            <a:r>
              <a:rPr altLang="en-US" b="1" dirty="0" sz="1979" lang="el-GR">
                <a:latin typeface="Calibri" panose="020F0502020204030204" pitchFamily="34" charset="0"/>
                <a:cs typeface="Calibri" panose="020F0502020204030204" pitchFamily="34" charset="0"/>
              </a:rPr>
              <a:t>Τ</a:t>
            </a:r>
            <a:r>
              <a:rPr altLang="en-US" b="1" dirty="0" sz="1979" lang="el-GR">
                <a:latin typeface="Calibri" panose="020F0502020204030204" pitchFamily="34" charset="0"/>
                <a:cs typeface="Calibri" panose="020F0502020204030204" pitchFamily="34" charset="0"/>
              </a:rPr>
              <a:t>Η</a:t>
            </a:r>
            <a:r>
              <a:rPr altLang="en-US" b="1" dirty="0" sz="1979" lang="el-GR">
                <a:latin typeface="Calibri" panose="020F0502020204030204" pitchFamily="34" charset="0"/>
                <a:cs typeface="Calibri" panose="020F0502020204030204" pitchFamily="34" charset="0"/>
              </a:rPr>
              <a:t>Ρ</a:t>
            </a:r>
            <a:r>
              <a:rPr altLang="en-US" b="1" dirty="0" sz="1979" lang="el-GR">
                <a:latin typeface="Calibri" panose="020F0502020204030204" pitchFamily="34" charset="0"/>
                <a:cs typeface="Calibri" panose="020F0502020204030204" pitchFamily="34" charset="0"/>
              </a:rPr>
              <a:t>Ι</a:t>
            </a:r>
            <a:r>
              <a:rPr altLang="en-US" b="1" dirty="0" sz="1979" lang="el-GR">
                <a:latin typeface="Calibri" panose="020F0502020204030204" pitchFamily="34" charset="0"/>
                <a:cs typeface="Calibri" panose="020F0502020204030204" pitchFamily="34" charset="0"/>
              </a:rPr>
              <a:t>Ο</a:t>
            </a:r>
            <a:r>
              <a:rPr altLang="en-US" b="1" dirty="0" sz="1979" lang="el-GR">
                <a:latin typeface="Calibri" panose="020F0502020204030204" pitchFamily="34" charset="0"/>
                <a:cs typeface="Calibri" panose="020F0502020204030204" pitchFamily="34" charset="0"/>
              </a:rPr>
              <a:t>Τ</a:t>
            </a:r>
            <a:r>
              <a:rPr altLang="en-US" b="1" dirty="0" sz="1979" lang="el-GR">
                <a:latin typeface="Calibri" panose="020F0502020204030204" pitchFamily="34" charset="0"/>
                <a:cs typeface="Calibri" panose="020F0502020204030204" pitchFamily="34" charset="0"/>
              </a:rPr>
              <a:t>Η</a:t>
            </a:r>
            <a:r>
              <a:rPr altLang="en-US" b="1" dirty="0" sz="1979" lang="el-GR">
                <a:latin typeface="Calibri" panose="020F0502020204030204" pitchFamily="34" charset="0"/>
                <a:cs typeface="Calibri" panose="020F0502020204030204" pitchFamily="34" charset="0"/>
              </a:rPr>
              <a:t>Τ</a:t>
            </a:r>
            <a:r>
              <a:rPr altLang="en-US" b="1" dirty="0" sz="1979" lang="el-GR">
                <a:latin typeface="Calibri" panose="020F0502020204030204" pitchFamily="34" charset="0"/>
                <a:cs typeface="Calibri" panose="020F0502020204030204" pitchFamily="34" charset="0"/>
              </a:rPr>
              <a:t>Α</a:t>
            </a:r>
            <a:r>
              <a:rPr altLang="en-US" b="1" dirty="0" sz="1979" lang="en-US">
                <a:latin typeface="Calibri" panose="020F0502020204030204" pitchFamily="34" charset="0"/>
                <a:cs typeface="Calibri" panose="020F0502020204030204" pitchFamily="34" charset="0"/>
              </a:rPr>
              <a:t> </a:t>
            </a:r>
            <a:r>
              <a:rPr b="1" dirty="0" sz="1979" lang="el">
                <a:latin typeface="Calibri" panose="020F0502020204030204" pitchFamily="34" charset="0"/>
                <a:cs typeface="Calibri" panose="020F0502020204030204" pitchFamily="34" charset="0"/>
              </a:rPr>
              <a:t>ΑΠΟ ΕΝΑ ΔΩΜΑΤΙΟ ΜΕ ΑΝΘΡΩΠΟΥΣ ΠΟΥ ΓΕΛΟΥΝ.</a:t>
            </a:r>
            <a:endParaRPr altLang="en-US" sz="1979" lang="zh-CN"/>
          </a:p>
          <a:p>
            <a:pPr algn="r">
              <a:lnSpc>
                <a:spcPts val="2720"/>
              </a:lnSpc>
            </a:pPr>
            <a:endParaRPr b="1" dirty="0" sz="1979" lang="en-US">
              <a:latin typeface="Calibri" panose="020F0502020204030204"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44" name=""/>
        <p:cNvGrpSpPr/>
        <p:nvPr/>
      </p:nvGrpSpPr>
      <p:grpSpPr>
        <a:xfrm>
          <a:off x="0" y="0"/>
          <a:ext cx="0" cy="0"/>
          <a:chOff x="0" y="0"/>
          <a:chExt cx="0" cy="0"/>
        </a:xfrm>
      </p:grpSpPr>
      <p:sp>
        <p:nvSpPr>
          <p:cNvPr id="1048965" name="Text Placeholder 1"/>
          <p:cNvSpPr>
            <a:spLocks noGrp="1"/>
          </p:cNvSpPr>
          <p:nvPr>
            <p:ph type="body" sz="quarter" idx="45"/>
          </p:nvPr>
        </p:nvSpPr>
        <p:spPr/>
        <p:txBody>
          <a:bodyPr/>
          <a:p>
            <a:r>
              <a:rPr dirty="0" lang="el"/>
              <a:t>03</a:t>
            </a:r>
          </a:p>
        </p:txBody>
      </p:sp>
      <p:sp>
        <p:nvSpPr>
          <p:cNvPr id="1048966" name="Text Placeholder 2"/>
          <p:cNvSpPr>
            <a:spLocks noGrp="1"/>
          </p:cNvSpPr>
          <p:nvPr>
            <p:ph type="body" sz="quarter" idx="46"/>
          </p:nvPr>
        </p:nvSpPr>
        <p:spPr/>
        <p:txBody>
          <a:bodyPr/>
          <a:p>
            <a:r>
              <a:rPr dirty="0" lang="el"/>
              <a:t>ΚΗΠΟΥΡΙΚΟΣ</a:t>
            </a:r>
          </a:p>
        </p:txBody>
      </p:sp>
      <p:sp>
        <p:nvSpPr>
          <p:cNvPr id="1048967" name="Text Placeholder 3"/>
          <p:cNvSpPr>
            <a:spLocks noGrp="1"/>
          </p:cNvSpPr>
          <p:nvPr>
            <p:ph type="body" sz="quarter" idx="11"/>
          </p:nvPr>
        </p:nvSpPr>
        <p:spPr/>
        <p:txBody>
          <a:bodyPr/>
          <a:p>
            <a:r>
              <a:rPr dirty="0" lang="el">
                <a:hlinkClick r:id="rId1" action="ppaction://hlinksldjump"/>
              </a:rPr>
              <a:t>15</a:t>
            </a:r>
            <a:endParaRPr dirty="0" lang="en-US"/>
          </a:p>
        </p:txBody>
      </p:sp>
      <p:sp>
        <p:nvSpPr>
          <p:cNvPr id="1048968" name="Text Placeholder 4"/>
          <p:cNvSpPr>
            <a:spLocks noGrp="1"/>
          </p:cNvSpPr>
          <p:nvPr>
            <p:ph type="body" sz="quarter" idx="12"/>
          </p:nvPr>
        </p:nvSpPr>
        <p:spPr/>
        <p:txBody>
          <a:bodyPr/>
          <a:p>
            <a:r>
              <a:rPr dirty="0" lang="el"/>
              <a:t>Τακτοποιημένες πόλεις</a:t>
            </a:r>
            <a:endParaRPr dirty="0" lang="en-IE">
              <a:solidFill>
                <a:srgbClr val="000000"/>
              </a:solidFill>
            </a:endParaRPr>
          </a:p>
        </p:txBody>
      </p:sp>
      <p:sp>
        <p:nvSpPr>
          <p:cNvPr id="1048969" name="Text Placeholder 5"/>
          <p:cNvSpPr>
            <a:spLocks noGrp="1"/>
          </p:cNvSpPr>
          <p:nvPr>
            <p:ph type="body" sz="quarter" idx="13"/>
          </p:nvPr>
        </p:nvSpPr>
        <p:spPr/>
        <p:txBody>
          <a:bodyPr/>
          <a:p>
            <a:r>
              <a:rPr dirty="0" lang="el">
                <a:hlinkClick r:id="rId2" action="ppaction://hlinksldjump"/>
              </a:rPr>
              <a:t>16</a:t>
            </a:r>
            <a:endParaRPr dirty="0" lang="en-US"/>
          </a:p>
        </p:txBody>
      </p:sp>
      <p:sp>
        <p:nvSpPr>
          <p:cNvPr id="1048970" name="Text Placeholder 6"/>
          <p:cNvSpPr>
            <a:spLocks noGrp="1"/>
          </p:cNvSpPr>
          <p:nvPr>
            <p:ph type="body" sz="quarter" idx="14"/>
          </p:nvPr>
        </p:nvSpPr>
        <p:spPr/>
        <p:txBody>
          <a:bodyPr/>
          <a:p>
            <a:r>
              <a:rPr dirty="0" lang="el"/>
              <a:t>ΚΑΛΛΙΕΡΓΩ</a:t>
            </a:r>
            <a:endParaRPr dirty="0" lang="en-IE">
              <a:solidFill>
                <a:srgbClr val="000000"/>
              </a:solidFill>
            </a:endParaRPr>
          </a:p>
        </p:txBody>
      </p:sp>
      <p:sp>
        <p:nvSpPr>
          <p:cNvPr id="1048971" name="Text Placeholder 7"/>
          <p:cNvSpPr>
            <a:spLocks noGrp="1"/>
          </p:cNvSpPr>
          <p:nvPr>
            <p:ph type="body" sz="quarter" idx="47"/>
          </p:nvPr>
        </p:nvSpPr>
        <p:spPr/>
        <p:txBody>
          <a:bodyPr/>
          <a:p>
            <a:r>
              <a:rPr dirty="0" lang="el">
                <a:hlinkClick r:id="rId3" action="ppaction://hlinksldjump"/>
              </a:rPr>
              <a:t>17</a:t>
            </a:r>
          </a:p>
        </p:txBody>
      </p:sp>
      <p:sp>
        <p:nvSpPr>
          <p:cNvPr id="1048972" name="Text Placeholder 8"/>
          <p:cNvSpPr>
            <a:spLocks noGrp="1"/>
          </p:cNvSpPr>
          <p:nvPr>
            <p:ph type="body" sz="quarter" idx="48"/>
          </p:nvPr>
        </p:nvSpPr>
        <p:spPr>
          <a:xfrm>
            <a:off x="3266818" y="5250648"/>
            <a:ext cx="3876121" cy="348400"/>
          </a:xfrm>
        </p:spPr>
        <p:txBody>
          <a:bodyPr/>
          <a:p>
            <a:r>
              <a:rPr dirty="0" lang="el"/>
              <a:t>Κοινωνικός Λαχανόκηπος για ασθενείς</a:t>
            </a:r>
            <a:endParaRPr dirty="0" lang="en-IE">
              <a:solidFill>
                <a:srgbClr val="000000"/>
              </a:solidFill>
            </a:endParaRPr>
          </a:p>
        </p:txBody>
      </p:sp>
      <p:sp>
        <p:nvSpPr>
          <p:cNvPr id="1048973" name="Slide Number Placeholder 23"/>
          <p:cNvSpPr>
            <a:spLocks noGrp="1"/>
          </p:cNvSpPr>
          <p:nvPr>
            <p:ph type="sldNum" sz="quarter" idx="4"/>
          </p:nvPr>
        </p:nvSpPr>
        <p:spPr/>
        <p:txBody>
          <a:bodyPr/>
          <a:p>
            <a:fld id="{CB2079F2-58AF-ED44-82D7-E04B2F6FD686}" type="slidenum">
              <a:rPr lang="en-US" smtClean="0"/>
              <a:t>21</a:t>
            </a:fld>
            <a:endParaRPr dirty="0" lang="en-US"/>
          </a:p>
        </p:txBody>
      </p:sp>
      <p:grpSp>
        <p:nvGrpSpPr>
          <p:cNvPr id="145" name="Graphic 4"/>
          <p:cNvGrpSpPr/>
          <p:nvPr/>
        </p:nvGrpSpPr>
        <p:grpSpPr>
          <a:xfrm>
            <a:off x="781279" y="7357316"/>
            <a:ext cx="2524557" cy="1606541"/>
            <a:chOff x="4239935" y="504942"/>
            <a:chExt cx="1172405" cy="746078"/>
          </a:xfrm>
        </p:grpSpPr>
        <p:sp>
          <p:nvSpPr>
            <p:cNvPr id="1048974" name="Freeform 184"/>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75" name="Freeform 185"/>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76" name="Freeform 186"/>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77" name="Freeform 187"/>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78" name="Freeform 188"/>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79" name="Freeform 189"/>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0" name="Freeform 190"/>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1" name="Freeform 191"/>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2" name="Freeform 192"/>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3" name="Freeform 193"/>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4" name="Freeform 194"/>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5" name="Freeform 195"/>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6" name="Freeform 196"/>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7" name="Freeform 197"/>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8" name="Freeform 198"/>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89" name="Freeform 199"/>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0" name="Freeform 200"/>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1" name="Freeform 201"/>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2" name="Freeform 202"/>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3" name="Freeform 203"/>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4" name="Freeform 204"/>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5" name="Freeform 205"/>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6" name="Freeform 206"/>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7" name="Freeform 207"/>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8" name="Freeform 208"/>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999" name="Freeform 209"/>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0" name="Freeform 210"/>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1" name="Freeform 211"/>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2" name="Freeform 212"/>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3" name="Freeform 213"/>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4" name="Freeform 214"/>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5" name="Freeform 215"/>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6" name="Freeform 216"/>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7" name="Freeform 217"/>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8" name="Freeform 218"/>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09" name="Freeform 219"/>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0" name="Freeform 220"/>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1" name="Freeform 221"/>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2" name="Freeform 222"/>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3" name="Freeform 223"/>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4" name="Freeform 224"/>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5" name="Freeform 225"/>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6" name="Freeform 226"/>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7" name="Freeform 227"/>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8" name="Freeform 228"/>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19" name="Freeform 229"/>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0" name="Freeform 230"/>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1" name="Freeform 231"/>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2" name="Freeform 232"/>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3" name="Freeform 233"/>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4" name="Freeform 234"/>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5" name="Freeform 235"/>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6" name="Freeform 236"/>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7" name="Freeform 237"/>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8" name="Freeform 238"/>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29" name="Freeform 239"/>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0" name="Freeform 240"/>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1" name="Freeform 241"/>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2" name="Freeform 242"/>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3" name="Freeform 243"/>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4" name="Freeform 244"/>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5" name="Freeform 245"/>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6" name="Freeform 246"/>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7" name="Freeform 247"/>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8" name="Freeform 248"/>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39" name="Freeform 249"/>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0" name="Freeform 250"/>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1" name="Freeform 251"/>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2" name="Freeform 252"/>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3" name="Freeform 253"/>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4" name="Freeform 254"/>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5" name="Freeform 255"/>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6" name="Freeform 256"/>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7" name="Freeform 257"/>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8" name="Freeform 258"/>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49" name="Freeform 259"/>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0" name="Freeform 260"/>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C652"/>
            </a:solidFill>
            <a:ln w="1804" cap="flat">
              <a:noFill/>
              <a:prstDash val="solid"/>
              <a:miter/>
            </a:ln>
          </p:spPr>
          <p:txBody>
            <a:bodyPr anchor="ctr" rtlCol="0"/>
            <a:p>
              <a:endParaRPr dirty="0" lang="en-US">
                <a:latin typeface="Calibri" panose="020F0502020204030204" pitchFamily="34" charset="0"/>
              </a:endParaRPr>
            </a:p>
          </p:txBody>
        </p:sp>
        <p:sp>
          <p:nvSpPr>
            <p:cNvPr id="1049051" name="Freeform 261"/>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2" name="Freeform 262"/>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3" name="Freeform 263"/>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4" name="Freeform 264"/>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5" name="Freeform 265"/>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6" name="Freeform 266"/>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7" name="Freeform 267"/>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8" name="Freeform 268"/>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59" name="Freeform 269"/>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0" name="Freeform 270"/>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1" name="Freeform 271"/>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2" name="Freeform 272"/>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3" name="Freeform 273"/>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4" name="Freeform 274"/>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5" name="Freeform 275"/>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6" name="Freeform 276"/>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7" name="Freeform 277"/>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8" name="Freeform 278"/>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69" name="Freeform 279"/>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0" name="Freeform 280"/>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1" name="Freeform 281"/>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2" name="Freeform 282"/>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3" name="Freeform 283"/>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4" name="Freeform 284"/>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5" name="Freeform 285"/>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6" name="Freeform 286"/>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7" name="Freeform 287"/>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8" name="Freeform 288"/>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79" name="Freeform 289"/>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0" name="Freeform 290"/>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1" name="Freeform 291"/>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2" name="Freeform 292"/>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3" name="Freeform 293"/>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4" name="Freeform 294"/>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5" name="Freeform 295"/>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6" name="Freeform 296"/>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7" name="Freeform 297"/>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8" name="Freeform 298"/>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89" name="Freeform 299"/>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0" name="Freeform 300"/>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1" name="Freeform 301"/>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2" name="Freeform 302"/>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3" name="Freeform 303"/>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4" name="Freeform 304"/>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5" name="Freeform 305"/>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6" name="Freeform 306"/>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7" name="Freeform 307"/>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8" name="Freeform 308"/>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099" name="Freeform 309"/>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0" name="Freeform 310"/>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1" name="Freeform 311"/>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2" name="Freeform 312"/>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3" name="Freeform 313"/>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4" name="Freeform 314"/>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5" name="Freeform 315"/>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6" name="Freeform 316"/>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7" name="Freeform 317"/>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8" name="Freeform 318"/>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09" name="Freeform 319"/>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0" name="Freeform 320"/>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1" name="Freeform 321"/>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2" name="Freeform 322"/>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3" name="Freeform 323"/>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4" name="Freeform 324"/>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5" name="Freeform 325"/>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6" name="Freeform 326"/>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7" name="Freeform 327"/>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8" name="Freeform 328"/>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19" name="Freeform 329"/>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20" name="Freeform 330"/>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21" name="Freeform 331"/>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22" name="Freeform 332"/>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23" name="Freeform 333"/>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24" name="Freeform 334"/>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25" name="Freeform 335"/>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126" name="Freeform 336"/>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127" name="Freeform 337"/>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128" name="Freeform 338"/>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129" name="Freeform 339"/>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130" name="Freeform 340"/>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grpSp>
      <p:grpSp>
        <p:nvGrpSpPr>
          <p:cNvPr id="146" name="Graphic 72"/>
          <p:cNvGrpSpPr/>
          <p:nvPr/>
        </p:nvGrpSpPr>
        <p:grpSpPr>
          <a:xfrm>
            <a:off x="2164049" y="4533470"/>
            <a:ext cx="353212" cy="527593"/>
            <a:chOff x="2649438" y="2791642"/>
            <a:chExt cx="415449" cy="620557"/>
          </a:xfrm>
          <a:solidFill>
            <a:srgbClr val="000000"/>
          </a:solidFill>
        </p:grpSpPr>
        <p:sp>
          <p:nvSpPr>
            <p:cNvPr id="1049131" name="Freeform 169"/>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anchor="ctr" rtlCol="0"/>
            <a:p>
              <a:endParaRPr lang="en-US"/>
            </a:p>
          </p:txBody>
        </p:sp>
        <p:sp>
          <p:nvSpPr>
            <p:cNvPr id="1049132" name="Freeform 170"/>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anchor="ctr" rtlCol="0"/>
            <a:p>
              <a:endParaRPr lang="en-US"/>
            </a:p>
          </p:txBody>
        </p:sp>
        <p:sp>
          <p:nvSpPr>
            <p:cNvPr id="1049133" name="Freeform 171"/>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anchor="ctr" rtlCol="0"/>
            <a:p>
              <a:endParaRPr lang="en-U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47" name=""/>
        <p:cNvGrpSpPr/>
        <p:nvPr/>
      </p:nvGrpSpPr>
      <p:grpSpPr>
        <a:xfrm>
          <a:off x="0" y="0"/>
          <a:ext cx="0" cy="0"/>
          <a:chOff x="0" y="0"/>
          <a:chExt cx="0" cy="0"/>
        </a:xfrm>
      </p:grpSpPr>
      <p:sp>
        <p:nvSpPr>
          <p:cNvPr id="1049134" name="Text Placeholder 24"/>
          <p:cNvSpPr>
            <a:spLocks noGrp="1"/>
          </p:cNvSpPr>
          <p:nvPr>
            <p:ph type="body" sz="quarter" idx="11"/>
          </p:nvPr>
        </p:nvSpPr>
        <p:spPr/>
        <p:txBody>
          <a:bodyPr/>
          <a:p>
            <a:r>
              <a:rPr dirty="0" lang="el"/>
              <a:t>Τακτοποιημένες πόλεις</a:t>
            </a:r>
          </a:p>
        </p:txBody>
      </p:sp>
      <p:sp>
        <p:nvSpPr>
          <p:cNvPr id="1049135" name="Text Placeholder 25"/>
          <p:cNvSpPr>
            <a:spLocks noGrp="1"/>
          </p:cNvSpPr>
          <p:nvPr>
            <p:ph type="body" sz="quarter" idx="32"/>
          </p:nvPr>
        </p:nvSpPr>
        <p:spPr>
          <a:xfrm>
            <a:off x="588420" y="2236457"/>
            <a:ext cx="6666609" cy="6007234"/>
          </a:xfrm>
        </p:spPr>
        <p:txBody>
          <a:bodyPr/>
          <a:p>
            <a:r>
              <a:rPr b="0" dirty="0" sz="950" lang="el"/>
              <a:t>ΣΧΕΤΙΚΑ ΜΕ</a:t>
            </a:r>
            <a:endParaRPr b="0" dirty="0" sz="950" lang="en-IE"/>
          </a:p>
          <a:p>
            <a:r>
              <a:rPr b="0" dirty="0" sz="950" lang="el"/>
              <a:t>Η Tidy Towns εδρεύει στην Ιρλανδία. Είναι μια ιρλανδική εθνική κοινοτική πρωτοβουλία και φιλικός ετήσιος διαγωνισμός, που πραγματοποιήθηκε για πρώτη φορά το 1958. Ο κύριος στόχος του Tidy Towns ήταν να ενθαρρύνει τις κοινότητες να βελτιώσουν το τοπικό τους περιβάλλον και να κάνουν την περιοχή τους καλύτερο μέρος για να ζουν, να εργάζονται και να επισκέπτονται</a:t>
            </a:r>
            <a:r>
              <a:rPr altLang="en-US" b="0" dirty="0" sz="950" lang="en-US"/>
              <a:t> </a:t>
            </a:r>
            <a:r>
              <a:rPr altLang="en-US" b="0" dirty="0" sz="950" lang="el-GR"/>
              <a:t>ο</a:t>
            </a:r>
            <a:r>
              <a:rPr altLang="en-US" b="0" dirty="0" sz="950" lang="el-GR"/>
              <a:t>ι</a:t>
            </a:r>
            <a:r>
              <a:rPr altLang="en-US" b="0" dirty="0" sz="950" lang="en-US"/>
              <a:t> </a:t>
            </a:r>
            <a:r>
              <a:rPr altLang="en-US" b="0" dirty="0" sz="950" lang="el-GR"/>
              <a:t>ά</a:t>
            </a:r>
            <a:r>
              <a:rPr altLang="en-US" b="0" dirty="0" sz="950" lang="el-GR"/>
              <a:t>ν</a:t>
            </a:r>
            <a:r>
              <a:rPr altLang="en-US" b="0" dirty="0" sz="950" lang="el-GR"/>
              <a:t>θ</a:t>
            </a:r>
            <a:r>
              <a:rPr altLang="en-US" b="0" dirty="0" sz="950" lang="el-GR"/>
              <a:t>ρ</a:t>
            </a:r>
            <a:r>
              <a:rPr altLang="en-US" b="0" dirty="0" sz="950" lang="el-GR"/>
              <a:t>ω</a:t>
            </a:r>
            <a:r>
              <a:rPr altLang="en-US" b="0" dirty="0" sz="950" lang="el-GR"/>
              <a:t>π</a:t>
            </a:r>
            <a:r>
              <a:rPr altLang="en-US" b="0" dirty="0" sz="950" lang="el-GR"/>
              <a:t>ο</a:t>
            </a:r>
            <a:r>
              <a:rPr altLang="en-US" b="0" dirty="0" sz="950" lang="el-GR"/>
              <a:t>ι</a:t>
            </a:r>
            <a:r>
              <a:rPr altLang="en-US" b="0" dirty="0" sz="950" lang="en-US"/>
              <a:t>.</a:t>
            </a:r>
            <a:r>
              <a:rPr altLang="en-US" b="0" dirty="0" sz="950" lang="en-US"/>
              <a:t> </a:t>
            </a:r>
            <a:r>
              <a:rPr altLang="en-US" b="0" dirty="0" sz="950" lang="el-GR"/>
              <a:t>Ο</a:t>
            </a:r>
            <a:r>
              <a:rPr b="0" dirty="0" sz="950" lang="el"/>
              <a:t> διαγωνισμός επιδιώκει να τιμήσει τις πιο ελκυστικές και πιο περιποιημένες πόλεις, κωμοπόλεις και χωριά στη Δημοκρατία της Ιρλανδίας. Οι εθελοντές της κοινότητας συνεργάζονται κάθε χρόνο για να διαγωνιστούν.</a:t>
            </a:r>
            <a:endParaRPr b="0" dirty="0" sz="950" lang="en-IE"/>
          </a:p>
          <a:p>
            <a:r>
              <a:rPr b="0" dirty="0" sz="950" lang="el"/>
              <a:t> </a:t>
            </a:r>
            <a:endParaRPr b="0" dirty="0" sz="950" lang="en-IE"/>
          </a:p>
          <a:p>
            <a:pPr algn="l"/>
            <a:r>
              <a:rPr b="0" dirty="0" sz="950" lang="el"/>
              <a:t>Για περισσότερες πληροφορίες μεταβείτε στη διεύθυνση: </a:t>
            </a:r>
            <a:br>
              <a:rPr b="0" dirty="0" sz="950" lang="en-GB"/>
            </a:br>
            <a:r>
              <a:rPr b="0" dirty="0" sz="950" lang="el" u="sng">
                <a:solidFill>
                  <a:srgbClr val="FFC652"/>
                </a:solidFill>
                <a:hlinkClick r:id="rId1"/>
              </a:rPr>
              <a:t>https://www.tidytowns.ie/</a:t>
            </a:r>
            <a:endParaRPr b="0" dirty="0" sz="950" lang="en-IE">
              <a:solidFill>
                <a:srgbClr val="FFC652"/>
              </a:solidFill>
            </a:endParaRPr>
          </a:p>
          <a:p>
            <a:r>
              <a:rPr b="0" dirty="0" sz="950" lang="el"/>
              <a:t> </a:t>
            </a:r>
            <a:endParaRPr b="0" dirty="0" sz="950" lang="en-IE"/>
          </a:p>
          <a:p>
            <a:pPr algn="l"/>
            <a:r>
              <a:rPr b="0" dirty="0" sz="950" lang="el"/>
              <a:t>ΥΠΟΣΤΗΡΙΞΗ ΤΗΣ ΚΟΙΝΩΝΙΚΗΣ ΕΝΤΑΞΗΣ</a:t>
            </a:r>
            <a:endParaRPr b="0" dirty="0" sz="950" lang="el"/>
          </a:p>
          <a:p>
            <a:pPr algn="l"/>
            <a:r>
              <a:rPr b="0" dirty="0" sz="950" lang="el"/>
              <a:t>ΚΑΙ ΣΥΝΔΕΣΗ</a:t>
            </a:r>
            <a:endParaRPr b="0" dirty="0" sz="950" lang="en-IE"/>
          </a:p>
          <a:p>
            <a:r>
              <a:rPr b="0" dirty="0" sz="950" lang="el"/>
              <a:t>Το Tidy Towns είναι ένας φανταστικός τρόπος για να γνωρίσετε άτομα από την τοπική κοινότητα, να </a:t>
            </a:r>
            <a:r>
              <a:rPr altLang="en-US" b="0" dirty="0" sz="950" lang="el-GR"/>
              <a:t>κ</a:t>
            </a:r>
            <a:r>
              <a:rPr altLang="en-US" b="0" dirty="0" sz="950" lang="el-GR"/>
              <a:t>ο</a:t>
            </a:r>
            <a:r>
              <a:rPr altLang="en-US" b="0" dirty="0" sz="950" lang="el-GR"/>
              <a:t>ι</a:t>
            </a:r>
            <a:r>
              <a:rPr altLang="en-US" b="0" dirty="0" sz="950" lang="el-GR"/>
              <a:t>ν</a:t>
            </a:r>
            <a:r>
              <a:rPr altLang="en-US" b="0" dirty="0" sz="950" lang="el-GR"/>
              <a:t>ω</a:t>
            </a:r>
            <a:r>
              <a:rPr altLang="en-US" b="0" dirty="0" sz="950" lang="el-GR"/>
              <a:t>ν</a:t>
            </a:r>
            <a:r>
              <a:rPr altLang="en-US" b="0" dirty="0" sz="950" lang="el-GR"/>
              <a:t>ι</a:t>
            </a:r>
            <a:r>
              <a:rPr altLang="en-US" b="0" dirty="0" sz="950" lang="el-GR"/>
              <a:t>κ</a:t>
            </a:r>
            <a:r>
              <a:rPr altLang="en-US" b="0" dirty="0" sz="950" lang="el-GR"/>
              <a:t>ο</a:t>
            </a:r>
            <a:r>
              <a:rPr altLang="en-US" b="0" dirty="0" sz="950" lang="el-GR"/>
              <a:t>π</a:t>
            </a:r>
            <a:r>
              <a:rPr altLang="en-US" b="0" dirty="0" sz="950" lang="el-GR"/>
              <a:t>ο</a:t>
            </a:r>
            <a:r>
              <a:rPr altLang="en-US" b="0" dirty="0" sz="950" lang="el-GR"/>
              <a:t>ι</a:t>
            </a:r>
            <a:r>
              <a:rPr altLang="en-US" b="0" dirty="0" sz="950" lang="el-GR"/>
              <a:t>η</a:t>
            </a:r>
            <a:r>
              <a:rPr altLang="en-US" b="0" dirty="0" sz="950" lang="el-GR"/>
              <a:t>θ</a:t>
            </a:r>
            <a:r>
              <a:rPr altLang="en-US" b="0" dirty="0" sz="950" lang="el-GR"/>
              <a:t>ε</a:t>
            </a:r>
            <a:r>
              <a:rPr altLang="en-US" b="0" dirty="0" sz="950" lang="el-GR"/>
              <a:t>ί</a:t>
            </a:r>
            <a:r>
              <a:rPr altLang="en-US" b="0" dirty="0" sz="950" lang="el-GR"/>
              <a:t>τ</a:t>
            </a:r>
            <a:r>
              <a:rPr altLang="en-US" b="0" dirty="0" sz="950" lang="el-GR"/>
              <a:t>ε</a:t>
            </a:r>
            <a:r>
              <a:rPr b="0" dirty="0" sz="950" lang="el"/>
              <a:t> και να κάνετε νέους φίλους. Το Tidy Towns είναι κοινωνικ</a:t>
            </a:r>
            <a:r>
              <a:rPr altLang="en-US" b="0" dirty="0" sz="950" lang="el-GR"/>
              <a:t>ή</a:t>
            </a:r>
            <a:r>
              <a:rPr altLang="en-US" b="0" dirty="0" sz="950" lang="en-US"/>
              <a:t> </a:t>
            </a:r>
            <a:r>
              <a:rPr altLang="en-US" b="0" dirty="0" sz="950" lang="el-GR"/>
              <a:t>δ</a:t>
            </a:r>
            <a:r>
              <a:rPr altLang="en-US" b="0" dirty="0" sz="950" lang="el-GR"/>
              <a:t>ρ</a:t>
            </a:r>
            <a:r>
              <a:rPr altLang="en-US" b="0" dirty="0" sz="950" lang="el-GR"/>
              <a:t>α</a:t>
            </a:r>
            <a:r>
              <a:rPr altLang="en-US" b="0" dirty="0" sz="950" lang="el-GR"/>
              <a:t>σ</a:t>
            </a:r>
            <a:r>
              <a:rPr altLang="en-US" b="0" dirty="0" sz="950" lang="el-GR"/>
              <a:t>τ</a:t>
            </a:r>
            <a:r>
              <a:rPr altLang="en-US" b="0" dirty="0" sz="950" lang="el-GR"/>
              <a:t>η</a:t>
            </a:r>
            <a:r>
              <a:rPr altLang="en-US" b="0" dirty="0" sz="950" lang="el-GR"/>
              <a:t>ρ</a:t>
            </a:r>
            <a:r>
              <a:rPr altLang="en-US" b="0" dirty="0" sz="950" lang="el-GR"/>
              <a:t>ι</a:t>
            </a:r>
            <a:r>
              <a:rPr altLang="en-US" b="0" dirty="0" sz="950" lang="el-GR"/>
              <a:t>ό</a:t>
            </a:r>
            <a:r>
              <a:rPr altLang="en-US" b="0" dirty="0" sz="950" lang="el-GR"/>
              <a:t>τ</a:t>
            </a:r>
            <a:r>
              <a:rPr altLang="en-US" b="0" dirty="0" sz="950" lang="el-GR"/>
              <a:t>η</a:t>
            </a:r>
            <a:r>
              <a:rPr altLang="en-US" b="0" dirty="0" sz="950" lang="el-GR"/>
              <a:t>τ</a:t>
            </a:r>
            <a:r>
              <a:rPr altLang="en-US" b="0" dirty="0" sz="950" lang="el-GR"/>
              <a:t>α</a:t>
            </a:r>
            <a:r>
              <a:rPr altLang="en-US" b="0" dirty="0" sz="950" lang="en-US"/>
              <a:t> </a:t>
            </a:r>
            <a:r>
              <a:rPr altLang="en-US" b="0" dirty="0" sz="950" lang="el-GR"/>
              <a:t>χ</a:t>
            </a:r>
            <a:r>
              <a:rPr b="0" dirty="0" sz="950" lang="el"/>
              <a:t>ωρίς αποκλεισμούς και όλοι είναι ευπρόσδεκτοι.</a:t>
            </a:r>
            <a:endParaRPr b="0" dirty="0" sz="950" lang="en-IE"/>
          </a:p>
          <a:p>
            <a:r>
              <a:rPr b="0" dirty="0" sz="950" lang="el"/>
              <a:t> </a:t>
            </a:r>
            <a:endParaRPr b="0" dirty="0" sz="950" lang="en-IE"/>
          </a:p>
          <a:p>
            <a:r>
              <a:rPr b="0" dirty="0" sz="950" lang="el"/>
              <a:t>ΥΠΟΣΤΗΡΙΞΗ ΥΓΕΙΑΣ, ΕΥΕΞΙΑΣ &amp; ΔΙΑΤΡΟΦΗΣ</a:t>
            </a:r>
            <a:endParaRPr b="0" dirty="0" sz="950" lang="en-IE"/>
          </a:p>
          <a:p>
            <a:r>
              <a:rPr b="0" dirty="0" sz="950" lang="el"/>
              <a:t>Το Tidy Towns υποστηρίζει την υγεία και την ευημερία δημιουργώντας και διατηρώντας ένα ευχάριστο περιβάλλον για όλους στην κοινότητα.</a:t>
            </a:r>
            <a:endParaRPr b="0" dirty="0" sz="950" lang="en-IE"/>
          </a:p>
          <a:p>
            <a:r>
              <a:rPr b="0" dirty="0" sz="950" i="1" lang="el"/>
              <a:t> </a:t>
            </a:r>
            <a:endParaRPr b="0" dirty="0" sz="950" lang="en-IE"/>
          </a:p>
          <a:p>
            <a:r>
              <a:rPr b="0" dirty="0" sz="950" lang="el"/>
              <a:t>ΥΠΟΣΤΗΡΙΞΗ ΔΡΑΣΤΗΡΙΟΤΗΤΑΣ ΓΙΑ ΝΑ </a:t>
            </a:r>
            <a:r>
              <a:rPr altLang="en-US" b="0" dirty="0" sz="950" lang="el-GR"/>
              <a:t>Ε</a:t>
            </a:r>
            <a:r>
              <a:rPr altLang="en-US" b="0" dirty="0" sz="950" lang="el-GR"/>
              <a:t>Ι</a:t>
            </a:r>
            <a:r>
              <a:rPr altLang="en-US" b="0" dirty="0" sz="950" lang="el-GR"/>
              <a:t>Σ</a:t>
            </a:r>
            <a:r>
              <a:rPr altLang="en-US" b="0" dirty="0" sz="950" lang="el-GR"/>
              <a:t>Τ</a:t>
            </a:r>
            <a:r>
              <a:rPr altLang="en-US" b="0" dirty="0" sz="950" lang="el-GR"/>
              <a:t>Ε</a:t>
            </a:r>
            <a:r>
              <a:rPr b="0" dirty="0" sz="950" lang="el"/>
              <a:t> ΚΑΛΑ</a:t>
            </a:r>
            <a:endParaRPr b="0" dirty="0" sz="950" lang="en-IE"/>
          </a:p>
          <a:p>
            <a:r>
              <a:rPr b="0" dirty="0" sz="950" lang="el"/>
              <a:t>Πολλοί εθελοντές του Tidy Towns ασχολούνται με σωματική δραστηριότητα όπως η κηπουρική, ο έλεγχος των απορριμμάτων και η διατήρηση της φύσης.</a:t>
            </a:r>
            <a:endParaRPr b="0" dirty="0" sz="950" lang="en-IE"/>
          </a:p>
          <a:p>
            <a:endParaRPr b="0" dirty="0" sz="950" lang="en-GB"/>
          </a:p>
          <a:p>
            <a:r>
              <a:rPr b="0" dirty="0" sz="950" lang="el"/>
              <a:t>ΥΠΟΣΤΗΡΙΞΗ ΤΗΣ ΜΑΘΗΣΗΣ ΕΝΗΛΙΚΩΝ</a:t>
            </a:r>
            <a:endParaRPr b="0" dirty="0" sz="950" lang="en-IE"/>
          </a:p>
          <a:p>
            <a:r>
              <a:rPr b="0" dirty="0" sz="950" lang="el"/>
              <a:t>Οι εθελοντές έχουν την ευκαιρία να μάθουν για θέματα που σχετίζονται με τις Τακτοποιημένες Πόλεις, όπως η Βιοποικιλότητα και ο Κοινοτικός Σχεδιασμός.</a:t>
            </a:r>
            <a:endParaRPr b="0" dirty="0" sz="950" lang="en-IE"/>
          </a:p>
          <a:p>
            <a:endParaRPr b="0" dirty="0" sz="950" lang="en-GB"/>
          </a:p>
          <a:p>
            <a:r>
              <a:rPr b="0" dirty="0" sz="950" lang="el"/>
              <a:t>ΠΩΣ ΧΡΗΜΑΤΟΔΟΤΕΙΤΑΙ Ο ΟΡΓΑΝΙΣΜΟΣ;</a:t>
            </a:r>
            <a:endParaRPr b="0" dirty="0" sz="950" lang="en-IE"/>
          </a:p>
          <a:p>
            <a:r>
              <a:rPr b="0" dirty="0" sz="950" lang="el"/>
              <a:t>Το Τμήμα Τεχνών, Πολιτιστικής Κληρονομιάς, Περιφερειακών, Αγροτικών και Υποθέσεων Gaeltacht ανέλαβε την ευθύνη για το Tidy Towns και τώρα οργανώνει την πρωτοβουλία με την υποστήριξη ενός εθνικού χορηγού σούπερ μάρκετ</a:t>
            </a:r>
            <a:r>
              <a:rPr b="0" dirty="0" sz="950" lang="en-US"/>
              <a:t> </a:t>
            </a:r>
            <a:r>
              <a:rPr altLang="en-US" b="0" dirty="0" sz="950" lang="el-GR"/>
              <a:t>τ</a:t>
            </a:r>
            <a:r>
              <a:rPr altLang="en-US" b="0" dirty="0" sz="950" lang="el-GR"/>
              <a:t>ο</a:t>
            </a:r>
            <a:r>
              <a:rPr altLang="en-US" b="0" dirty="0" sz="950" lang="el-GR"/>
              <a:t>υ</a:t>
            </a:r>
            <a:r>
              <a:rPr altLang="en-US" b="0" dirty="0" sz="950" lang="en-US"/>
              <a:t> </a:t>
            </a:r>
            <a:r>
              <a:rPr altLang="en-US" b="0" dirty="0" sz="950" lang="en-US"/>
              <a:t>S</a:t>
            </a:r>
            <a:r>
              <a:rPr b="0" dirty="0" sz="950" lang="el" err="1"/>
              <a:t>uperValu </a:t>
            </a:r>
            <a:r>
              <a:rPr b="0" dirty="0" sz="950" lang="el"/>
              <a:t>και ορισμένων άλλων φορέων.</a:t>
            </a:r>
            <a:endParaRPr b="0" dirty="0" sz="950" lang="en-IE"/>
          </a:p>
          <a:p>
            <a:endParaRPr b="0" dirty="0" sz="950" lang="en-IE"/>
          </a:p>
          <a:p>
            <a:r>
              <a:rPr b="0" dirty="0" sz="950" lang="el"/>
              <a:t>ΠΩΣ ΛΕΙΤΟΥΡΓΕΙ Η ΔΙΑΔΙΚΑΣΙΑ ΠΑΡΑΠΟΜΠΗΣ;</a:t>
            </a:r>
            <a:endParaRPr b="0" dirty="0" sz="950" lang="en-IE"/>
          </a:p>
          <a:p>
            <a:r>
              <a:rPr b="0" dirty="0" sz="950" lang="el"/>
              <a:t>Ο Συντονιστής Κοινωνικής Συνταγογράφησης κάνει την παραπομπή και μερικές φορές συνοδεύει το άτομο στις βόλτες μέχρι να αισθανθεί αρκετά σίγουρο ότι θα πάει μόνο του.</a:t>
            </a:r>
            <a:endParaRPr b="0" dirty="0" sz="950" lang="en-IE"/>
          </a:p>
          <a:p>
            <a:endParaRPr b="0" dirty="0" sz="950" lang="en-IE"/>
          </a:p>
          <a:p>
            <a:r>
              <a:rPr b="0" dirty="0" sz="950" lang="el"/>
              <a:t>ΕΥΚΑΙΡΙΕΣ ΓΙΑ ΑΝΑΠΑΡΑΓΩΓΗ</a:t>
            </a:r>
            <a:endParaRPr b="0" dirty="0" sz="950" lang="en-IE"/>
          </a:p>
          <a:p>
            <a:r>
              <a:rPr b="0" dirty="0" sz="950" lang="el"/>
              <a:t> </a:t>
            </a:r>
            <a:r>
              <a:rPr b="0" dirty="0" sz="950" lang="el"/>
              <a:t>Οι Tidy Towns θα μπορούσαν να αναπαραχθούν σε μικρότερη κλίμακα, όπως μέσα σε μια κομητεία. Σε ακόμη μικρότερη κλίμακα, μια περιοχή μιας πόλης θα μπορούσε να διοργανώσει έναν διαγωνισμό «Tidy Streets».</a:t>
            </a:r>
            <a:endParaRPr b="0" dirty="0" sz="950" lang="el"/>
          </a:p>
          <a:p>
            <a:endParaRPr b="0" dirty="0" sz="950" lang="en-GB"/>
          </a:p>
          <a:p>
            <a:r>
              <a:rPr b="0" dirty="0" sz="950" lang="el"/>
              <a:t>ΜΥΘΟΙ &amp; ΨΕΥΤΙΚΕΣ ΠΙΣΤΟΠΟΙΗΣΕΙΣ</a:t>
            </a:r>
            <a:endParaRPr b="0" dirty="0" sz="950" lang="en-IE"/>
          </a:p>
          <a:p>
            <a:r>
              <a:rPr b="0" dirty="0" sz="950" lang="el"/>
              <a:t>Μύθος 1</a:t>
            </a:r>
            <a:r>
              <a:rPr b="0" dirty="0" sz="950" lang="el"/>
              <a:t> </a:t>
            </a:r>
            <a:endParaRPr b="0" dirty="0" sz="950" lang="el"/>
          </a:p>
          <a:p>
            <a:r>
              <a:rPr b="0" dirty="0" sz="950" lang="el"/>
              <a:t>«Πρέπει να είμαι σωματικά ικανός για να συμμετέχω στο Tidy Towns». Αυτό δεν είναι αληθινό. Ενώ ορισμένες δραστηριότητες στο Tidy Towns είναι σωματικές, υπάρχουν και μη σωματικές δραστηριότητες στις οποίες πρέπει να εμπλακείτε.</a:t>
            </a:r>
            <a:br>
              <a:rPr b="0" dirty="0" sz="950" lang="en-GB"/>
            </a:br>
            <a:endParaRPr b="0" dirty="0" sz="950" lang="en-IE"/>
          </a:p>
          <a:p>
            <a:r>
              <a:rPr b="0" dirty="0" sz="950" lang="el"/>
              <a:t>Μύθος 2</a:t>
            </a:r>
            <a:endParaRPr b="0" dirty="0" sz="950" lang="en-IE"/>
          </a:p>
          <a:p>
            <a:r>
              <a:rPr b="0" dirty="0" sz="950" lang="el"/>
              <a:t>«Δεν με ενδιαφέρει η κηπουρική». Αυτό δεν έχει σημασία. Υπάρχουν διαθέσιμες δραστηριότητες μη κηπουρικής.</a:t>
            </a:r>
            <a:endParaRPr b="0" dirty="0" sz="950" lang="en-IE"/>
          </a:p>
          <a:p>
            <a:br>
              <a:rPr b="0" dirty="0" sz="950" lang="en-GB"/>
            </a:br>
            <a:r>
              <a:rPr b="0" dirty="0" sz="950" lang="el"/>
              <a:t>Μύθος 3</a:t>
            </a:r>
            <a:endParaRPr b="0" dirty="0" sz="950" lang="el"/>
          </a:p>
          <a:p>
            <a:r>
              <a:rPr b="0" dirty="0" sz="950" lang="el"/>
              <a:t>«Μου αρέσει η κηπουρική, αλλά δεν είμαι πολύ καλός σε αυτό». Αυτό δεν έχει σημασία. Υπάρχουν απλές δραστηριότητες κηπουρικής που μπορείτε να κάνετε και θα έχετε ευκαιρίες να μάθετε περισσότερα αν το θέλετε.</a:t>
            </a:r>
            <a:endParaRPr b="0" dirty="0" sz="950" lang="en-IE"/>
          </a:p>
          <a:p>
            <a:r>
              <a:rPr b="0" dirty="0" sz="950" i="1" lang="el"/>
              <a:t> </a:t>
            </a:r>
            <a:endParaRPr b="0" dirty="0" sz="950" lang="en-IE"/>
          </a:p>
        </p:txBody>
      </p:sp>
      <p:sp>
        <p:nvSpPr>
          <p:cNvPr id="1049136" name="Slide Number Placeholder 23"/>
          <p:cNvSpPr>
            <a:spLocks noGrp="1"/>
          </p:cNvSpPr>
          <p:nvPr>
            <p:ph type="sldNum" sz="quarter" idx="4"/>
          </p:nvPr>
        </p:nvSpPr>
        <p:spPr/>
        <p:txBody>
          <a:bodyPr/>
          <a:p>
            <a:fld id="{CB2079F2-58AF-ED44-82D7-E04B2F6FD686}" type="slidenum">
              <a:rPr lang="en-US" smtClean="0"/>
              <a:t>22</a:t>
            </a:fld>
            <a:endParaRPr dirty="0" lang="en-US"/>
          </a:p>
        </p:txBody>
      </p:sp>
      <p:pic>
        <p:nvPicPr>
          <p:cNvPr id="2097227" name="Picture Placeholder 4"/>
          <p:cNvPicPr>
            <a:picLocks noChangeAspect="1" noGrp="1"/>
          </p:cNvPicPr>
          <p:nvPr>
            <p:ph type="pic" sz="quarter" idx="34"/>
          </p:nvPr>
        </p:nvPicPr>
        <p:blipFill rotWithShape="1">
          <a:blip xmlns:r="http://schemas.openxmlformats.org/officeDocument/2006/relationships" r:embed="rId2" cstate="screen"/>
          <a:srcRect t="-285"/>
          <a:stretch>
            <a:fillRect/>
          </a:stretch>
        </p:blipFill>
        <p:spPr>
          <a:xfrm>
            <a:off x="5048273" y="422790"/>
            <a:ext cx="2511402" cy="1653390"/>
          </a:xfrm>
        </p:spPr>
      </p:pic>
      <p:grpSp>
        <p:nvGrpSpPr>
          <p:cNvPr id="148" name="Group 14"/>
          <p:cNvGrpSpPr/>
          <p:nvPr/>
        </p:nvGrpSpPr>
        <p:grpSpPr>
          <a:xfrm>
            <a:off x="6509540" y="1762404"/>
            <a:ext cx="1490980" cy="832733"/>
            <a:chOff x="3932429" y="3269513"/>
            <a:chExt cx="1490980" cy="832733"/>
          </a:xfrm>
        </p:grpSpPr>
        <p:sp>
          <p:nvSpPr>
            <p:cNvPr id="1049137"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138"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28" name="Picture 10" descr="A picture containing text  Description automatically generated"/>
          <p:cNvPicPr>
            <a:picLocks/>
          </p:cNvPicPr>
          <p:nvPr/>
        </p:nvPicPr>
        <p:blipFill>
          <a:blip xmlns:r="http://schemas.openxmlformats.org/officeDocument/2006/relationships" r:embed="rId3"/>
          <a:stretch>
            <a:fillRect/>
          </a:stretch>
        </p:blipFill>
        <p:spPr>
          <a:xfrm>
            <a:off x="440871" y="262513"/>
            <a:ext cx="2640965" cy="800100"/>
          </a:xfrm>
          <a:prstGeom prst="rec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49" name=""/>
        <p:cNvGrpSpPr/>
        <p:nvPr/>
      </p:nvGrpSpPr>
      <p:grpSpPr>
        <a:xfrm>
          <a:off x="0" y="0"/>
          <a:ext cx="0" cy="0"/>
          <a:chOff x="0" y="0"/>
          <a:chExt cx="0" cy="0"/>
        </a:xfrm>
      </p:grpSpPr>
      <p:sp>
        <p:nvSpPr>
          <p:cNvPr id="1049139" name="Text Placeholder 24"/>
          <p:cNvSpPr>
            <a:spLocks noGrp="1"/>
          </p:cNvSpPr>
          <p:nvPr>
            <p:ph type="body" sz="quarter" idx="11"/>
          </p:nvPr>
        </p:nvSpPr>
        <p:spPr/>
        <p:txBody>
          <a:bodyPr/>
          <a:p>
            <a:r>
              <a:rPr dirty="0" lang="el"/>
              <a:t>ΚΑΛΛΙΕΡΓΩ</a:t>
            </a:r>
          </a:p>
        </p:txBody>
      </p:sp>
      <p:sp>
        <p:nvSpPr>
          <p:cNvPr id="1049140" name="Text Placeholder 25"/>
          <p:cNvSpPr>
            <a:spLocks noGrp="1"/>
          </p:cNvSpPr>
          <p:nvPr>
            <p:ph type="body" sz="quarter" idx="32"/>
          </p:nvPr>
        </p:nvSpPr>
        <p:spPr>
          <a:xfrm>
            <a:off x="440870" y="2389360"/>
            <a:ext cx="6666609" cy="6990003"/>
          </a:xfrm>
        </p:spPr>
        <p:txBody>
          <a:bodyPr/>
          <a:p>
            <a:r>
              <a:rPr b="1" dirty="0" sz="950" lang="el"/>
              <a:t>ΣΧΕΤΙΚΑ ΜΕ</a:t>
            </a:r>
            <a:endParaRPr dirty="0" sz="950" lang="en-IE"/>
          </a:p>
          <a:p>
            <a:r>
              <a:rPr dirty="0" sz="950" lang="el"/>
              <a:t>Η GROW με έδρα τη Βόρεια Ιρλανδία είναι μια εγγεγραμμένη φιλανθρωπική οργάνωση που χρησιμοποιεί κοινοτικούς κήπους και αστικούς χώρους πρασίνου</a:t>
            </a:r>
            <a:r>
              <a:rPr dirty="0" sz="950" lang="en-US"/>
              <a:t>,</a:t>
            </a:r>
            <a:r>
              <a:rPr dirty="0" sz="950" lang="el"/>
              <a:t> προωθεί και αναπτύσσει τη βιολογική φύτευση και γεωργία. Η έρευνα έχει δείξει ότι οι κήποι προάγουν την ευημερία, οικοδομούν τη συνοχή της κοινότητας και την καλή ψυχική υγεία. Εκτός από τις εβδομαδιαίες συνεδρίες, υπάρχουν κοινοτικές εκδηλώσεις που είναι ανοιχτές σε όλους, γιορτάζοντας τη διαφορετικότητα και την κοινωνική ένταξη, αντιμετωπίζοντας τις ανισότητες και υποστηρίζοντας την αυξανόμενη και δίκαιη διανομή υγιεινών τροφίμων. </a:t>
            </a:r>
            <a:r>
              <a:rPr altLang="en-US" dirty="0" sz="950" lang="el-GR"/>
              <a:t>Η</a:t>
            </a:r>
            <a:r>
              <a:rPr altLang="en-US" dirty="0" sz="950" lang="en-US"/>
              <a:t> </a:t>
            </a:r>
            <a:r>
              <a:rPr dirty="0" sz="950" lang="el"/>
              <a:t>GROW προσφέρει ευκαιρίες σε άτομα όλων των ηλικιών, φύλων και ικανοτήτων να εμπλακούν στην καλλιέργεια τροφίμων και στη σύνδεση με την κοινότητά τους.</a:t>
            </a:r>
            <a:endParaRPr dirty="0" sz="950" lang="en-IE"/>
          </a:p>
          <a:p>
            <a:r>
              <a:rPr dirty="0" sz="950" lang="el" u="sng">
                <a:solidFill>
                  <a:srgbClr val="FFC652"/>
                </a:solidFill>
                <a:hlinkClick r:id="rId1"/>
              </a:rPr>
              <a:t>http://www.grow-ni.org</a:t>
            </a:r>
            <a:r>
              <a:rPr dirty="0" sz="950" lang="el">
                <a:solidFill>
                  <a:srgbClr val="FFC652"/>
                </a:solidFill>
              </a:rPr>
              <a:t> </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Το Grow υποστηρίζει την ανάπτυξη υγιών κοινοτήτων χωρίς αποκλεισμούς στη Βόρεια Ιρλανδία. Φέρνοντας κοντά αυτούς που μπορεί να είναι απομονωμένοι, που υποφέρουν με προβλήματα ψυχικής ή σωματικής υγείας ή εκείνους που θέλουν απλώς να περνούν λίγο περισσότερο χρόνο σε εξωτερικούς χώρους, εμπλουτίζοντας ταυτόχρονα την περιοχή και αντιμετωπίζοντας ζητήματα γειτονιάς. Υπάρχουν επιδείξεις μαγειρικής με φρέσκα προϊόντα και όλοι τρώνε μαζί ως μια κοινή συγκέντρωση.</a:t>
            </a:r>
            <a:endParaRPr dirty="0" sz="950" lang="en-IE"/>
          </a:p>
          <a:p>
            <a:r>
              <a:rPr b="1" dirty="0" sz="950" lang="el"/>
              <a:t> </a:t>
            </a:r>
            <a:endParaRPr b="1" dirty="0" sz="950" lang="en-IE"/>
          </a:p>
          <a:p>
            <a:r>
              <a:rPr b="1" dirty="0" sz="950" lang="el"/>
              <a:t>ΥΠΟΣΤΗΡΙΞΗ ΥΓΕΙΑΣ, ΕΥΕΞΙΑΣ &amp; ΔΙΑΤΡΟΦΗΣ</a:t>
            </a:r>
            <a:endParaRPr dirty="0" sz="950" lang="en-IE"/>
          </a:p>
          <a:p>
            <a:r>
              <a:rPr dirty="0" sz="950" lang="el"/>
              <a:t>Η έρευνα έχει αναγνωρίσει ότι οι κήποι προάγουν την ευημερία, οικοδομούν τη συνοχή της κοινότητας και την καλή ψυχική υγεία. Στην πραγματικότητα, το χώμα μπορεί να λειτουργήσει ως αντικαταθλιπτικό και έχει θεραπευτικά αποτελέσματα. Βοηθά τους ανθρώπους να διατηρούνται σ</a:t>
            </a:r>
            <a:r>
              <a:rPr altLang="en-US" dirty="0" sz="950" lang="el-GR"/>
              <a:t>ε</a:t>
            </a:r>
            <a:r>
              <a:rPr altLang="en-US" dirty="0" sz="950" lang="en-US"/>
              <a:t> </a:t>
            </a:r>
            <a:r>
              <a:rPr altLang="en-US" dirty="0" sz="950" lang="el-GR"/>
              <a:t>φ</a:t>
            </a:r>
            <a:r>
              <a:rPr altLang="en-US" dirty="0" sz="950" lang="el-GR"/>
              <a:t>ό</a:t>
            </a:r>
            <a:r>
              <a:rPr altLang="en-US" dirty="0" sz="950" lang="el-GR"/>
              <a:t>ρ</a:t>
            </a:r>
            <a:r>
              <a:rPr altLang="en-US" dirty="0" sz="950" lang="el-GR"/>
              <a:t>μ</a:t>
            </a:r>
            <a:r>
              <a:rPr altLang="en-US" dirty="0" sz="950" lang="el-GR"/>
              <a:t>α</a:t>
            </a:r>
            <a:r>
              <a:rPr altLang="en-US" dirty="0" sz="950" lang="en-US"/>
              <a:t>,</a:t>
            </a:r>
            <a:r>
              <a:rPr altLang="en-US" dirty="0" sz="950" lang="en-US"/>
              <a:t> </a:t>
            </a:r>
            <a:r>
              <a:rPr dirty="0" sz="950" lang="el"/>
              <a:t>βοηθώντας τα άτομα να είναι πιο προσεκτικά και παρόντα στη στιγμή. Η κατανάλωση φρέσκων τροφίμων έχει προφανή οφέλη για την υγεία.</a:t>
            </a:r>
            <a:endParaRPr dirty="0" sz="950" lang="en-IE"/>
          </a:p>
          <a:p>
            <a:r>
              <a:rPr b="1" dirty="0" sz="950" i="1" lang="el"/>
              <a:t> </a:t>
            </a:r>
            <a:endParaRPr dirty="0" sz="950" lang="en-IE"/>
          </a:p>
          <a:p>
            <a:r>
              <a:rPr b="1" dirty="0" sz="950" lang="el"/>
              <a:t>ΥΠΟΣΤΗΡΙΞΗ ΔΡΑΣΤΗΡΙΟΤΗΤΑΣ ΓΙΑ ΝΑ ΠΑΡΕΜΕΤΕ ΚΑΛΑ</a:t>
            </a:r>
            <a:endParaRPr dirty="0" sz="950" lang="en-IE"/>
          </a:p>
          <a:p>
            <a:r>
              <a:rPr dirty="0" sz="950" lang="el"/>
              <a:t>Υπάρχουν και άλλες δραστηριότητες εκτός από την κηπουρική, όπως καθαρισμός πάρκων, αναπτύξεις περιοχής, κτίρια, υδραυλικά, </a:t>
            </a:r>
            <a:r>
              <a:rPr altLang="en-US" dirty="0" sz="950" lang="el-GR"/>
              <a:t>ξυλουργική</a:t>
            </a:r>
            <a:r>
              <a:rPr altLang="en-US" dirty="0" sz="950" lang="en-US"/>
              <a:t> </a:t>
            </a:r>
            <a:r>
              <a:rPr altLang="en-US" dirty="0" sz="950" lang="el-GR"/>
              <a:t>κ</a:t>
            </a:r>
            <a:r>
              <a:rPr altLang="en-US" dirty="0" sz="950" lang="el-GR"/>
              <a:t>α</a:t>
            </a:r>
            <a:r>
              <a:rPr altLang="en-US" dirty="0" sz="950" lang="el-GR"/>
              <a:t>ι</a:t>
            </a:r>
            <a:r>
              <a:rPr altLang="en-US" dirty="0" sz="950" lang="en-US"/>
              <a:t> </a:t>
            </a:r>
            <a:r>
              <a:rPr dirty="0" sz="950" lang="el"/>
              <a:t>DIY. Οι περισσότερες δραστηριότητες είναι σε εξωτερικούς χώρους ενθαρρύνοντας</a:t>
            </a:r>
            <a:r>
              <a:rPr altLang="en-US" dirty="0" sz="950" lang="el-GR"/>
              <a:t>του</a:t>
            </a:r>
            <a:r>
              <a:rPr altLang="en-US" dirty="0" sz="950" lang="el-GR"/>
              <a:t>ς</a:t>
            </a:r>
            <a:r>
              <a:rPr altLang="en-US" dirty="0" sz="950" lang="en-US"/>
              <a:t> </a:t>
            </a:r>
            <a:r>
              <a:rPr altLang="en-US" dirty="0" sz="950" lang="el-GR"/>
              <a:t>α</a:t>
            </a:r>
            <a:r>
              <a:rPr altLang="en-US" dirty="0" sz="950" lang="el-GR"/>
              <a:t>ν</a:t>
            </a:r>
            <a:r>
              <a:rPr altLang="en-US" dirty="0" sz="950" lang="el-GR"/>
              <a:t>θ</a:t>
            </a:r>
            <a:r>
              <a:rPr altLang="en-US" dirty="0" sz="950" lang="el-GR"/>
              <a:t>ρ</a:t>
            </a:r>
            <a:r>
              <a:rPr altLang="en-US" dirty="0" sz="950" lang="el-GR"/>
              <a:t>ώ</a:t>
            </a:r>
            <a:r>
              <a:rPr altLang="en-US" dirty="0" sz="950" lang="el-GR"/>
              <a:t>π</a:t>
            </a:r>
            <a:r>
              <a:rPr altLang="en-US" dirty="0" sz="950" lang="el-GR"/>
              <a:t>ο</a:t>
            </a:r>
            <a:r>
              <a:rPr altLang="en-US" dirty="0" sz="950" lang="el-GR"/>
              <a:t>υ</a:t>
            </a:r>
            <a:r>
              <a:rPr altLang="en-US" dirty="0" sz="950" lang="el-GR"/>
              <a:t>ς</a:t>
            </a:r>
            <a:r>
              <a:rPr altLang="en-US" dirty="0" sz="950" lang="en-US"/>
              <a:t> </a:t>
            </a:r>
            <a:r>
              <a:rPr altLang="en-US" dirty="0" sz="950" lang="el-GR"/>
              <a:t>ν</a:t>
            </a:r>
            <a:r>
              <a:rPr altLang="en-US" dirty="0" sz="950" lang="el-GR"/>
              <a:t>α</a:t>
            </a:r>
            <a:r>
              <a:rPr altLang="en-US" dirty="0" sz="950" lang="en-US"/>
              <a:t> </a:t>
            </a:r>
            <a:r>
              <a:rPr dirty="0" sz="950" lang="el"/>
              <a:t>αγκαλιάσουν τη φύση, καθώς και να έχουν θετικό αντίκτυπο στο περιβάλλον τους.</a:t>
            </a:r>
            <a:endParaRPr dirty="0" sz="950" lang="el"/>
          </a:p>
          <a:p>
            <a:endParaRPr dirty="0" sz="950" lang="el"/>
          </a:p>
          <a:p>
            <a:r>
              <a:rPr b="1" dirty="0" sz="950" lang="el"/>
              <a:t>ΥΠΟΣΤΗΡΙΞΗ ΤΗΣ ΜΑΘΗΣΗΣ ΕΝΗΛΙΚΩΝ</a:t>
            </a:r>
            <a:endParaRPr dirty="0" sz="950" lang="en-IE"/>
          </a:p>
          <a:p>
            <a:r>
              <a:rPr dirty="0" sz="950" lang="el"/>
              <a:t>Οι εθελοντές βοηθούν στη λειτουργία και την οργανωτική συντήρηση, σε επαφή με φορείς λήψης αποφάσεων, χρηματοδότες, κοινό και μέσα ενημέρωσης.</a:t>
            </a:r>
            <a:r>
              <a:rPr altLang="en-US" dirty="0" sz="950" lang="en-US"/>
              <a:t> </a:t>
            </a:r>
            <a:r>
              <a:rPr altLang="en-US" dirty="0" sz="950" lang="el-GR"/>
              <a:t>Α</a:t>
            </a:r>
            <a:r>
              <a:rPr altLang="en-US" dirty="0" sz="950" lang="el-GR"/>
              <a:t>σ</a:t>
            </a:r>
            <a:r>
              <a:rPr altLang="en-US" dirty="0" sz="950" lang="el-GR"/>
              <a:t>χ</a:t>
            </a:r>
            <a:r>
              <a:rPr altLang="en-US" dirty="0" sz="950" lang="el-GR"/>
              <a:t>ο</a:t>
            </a:r>
            <a:r>
              <a:rPr altLang="en-US" dirty="0" sz="950" lang="el-GR"/>
              <a:t>λ</a:t>
            </a:r>
            <a:r>
              <a:rPr altLang="en-US" dirty="0" sz="950" lang="el-GR"/>
              <a:t>ε</a:t>
            </a:r>
            <a:r>
              <a:rPr altLang="en-US" dirty="0" sz="950" lang="el-GR"/>
              <a:t>ί</a:t>
            </a:r>
            <a:r>
              <a:rPr altLang="en-US" dirty="0" sz="950" lang="el-GR"/>
              <a:t>τ</a:t>
            </a:r>
            <a:r>
              <a:rPr altLang="en-US" dirty="0" sz="950" lang="el-GR"/>
              <a:t>α</a:t>
            </a:r>
            <a:r>
              <a:rPr altLang="en-US" dirty="0" sz="950" lang="el-GR"/>
              <a:t>ι</a:t>
            </a:r>
            <a:r>
              <a:rPr altLang="en-US" dirty="0" sz="950" lang="en-US"/>
              <a:t> </a:t>
            </a:r>
            <a:r>
              <a:rPr altLang="en-US" dirty="0" sz="950" lang="el-GR"/>
              <a:t>μ</a:t>
            </a:r>
            <a:r>
              <a:rPr altLang="en-US" dirty="0" sz="950" lang="el-GR"/>
              <a:t>ε</a:t>
            </a:r>
            <a:r>
              <a:rPr altLang="en-US" dirty="0" sz="950" lang="en-US"/>
              <a:t> </a:t>
            </a:r>
            <a:r>
              <a:rPr altLang="en-US" dirty="0" sz="950" lang="el-GR"/>
              <a:t>τ</a:t>
            </a:r>
            <a:r>
              <a:rPr altLang="en-US" dirty="0" sz="950" lang="el-GR"/>
              <a:t>η</a:t>
            </a:r>
            <a:r>
              <a:rPr altLang="en-US" dirty="0" sz="950" lang="el-GR"/>
              <a:t>ν</a:t>
            </a:r>
            <a:r>
              <a:rPr altLang="en-US" dirty="0" sz="950" lang="en-US"/>
              <a:t> </a:t>
            </a:r>
            <a:r>
              <a:rPr altLang="en-US" dirty="0" sz="950" lang="el-GR"/>
              <a:t>α</a:t>
            </a:r>
            <a:r>
              <a:rPr altLang="en-US" dirty="0" sz="950" lang="el-GR"/>
              <a:t>ν</a:t>
            </a:r>
            <a:r>
              <a:rPr altLang="en-US" dirty="0" sz="950" lang="el-GR"/>
              <a:t>ά</a:t>
            </a:r>
            <a:r>
              <a:rPr altLang="en-US" dirty="0" sz="950" lang="el-GR"/>
              <a:t>π</a:t>
            </a:r>
            <a:r>
              <a:rPr altLang="en-US" dirty="0" sz="950" lang="el-GR"/>
              <a:t>τ</a:t>
            </a:r>
            <a:r>
              <a:rPr altLang="en-US" dirty="0" sz="950" lang="el-GR"/>
              <a:t>υ</a:t>
            </a:r>
            <a:r>
              <a:rPr altLang="en-US" dirty="0" sz="950" lang="el-GR"/>
              <a:t>ξ</a:t>
            </a:r>
            <a:r>
              <a:rPr altLang="en-US" dirty="0" sz="950" lang="el-GR"/>
              <a:t>η</a:t>
            </a:r>
            <a:r>
              <a:rPr altLang="en-US" dirty="0" sz="950" lang="en-US"/>
              <a:t> </a:t>
            </a:r>
            <a:r>
              <a:rPr dirty="0" sz="950" lang="el"/>
              <a:t>δεξιοτήτων και γνώσεων βιολογικής κηπουρικής. Επίσης, ασχολείται με τη διοίκηση και την πληροφορική, παραδίδει επιδείξεις μαγειρικής και ασχολείται με το σερβίρισμα φρέσκων προϊόντων. ΟΜΑΔΙΚΗ ΔΟΥΛΕΙΑ!</a:t>
            </a:r>
            <a:endParaRPr dirty="0" sz="950" lang="en-IE"/>
          </a:p>
          <a:p>
            <a:endParaRPr b="1" dirty="0" sz="950" lang="en-GB"/>
          </a:p>
          <a:p>
            <a:r>
              <a:rPr b="1" dirty="0" sz="950" lang="el"/>
              <a:t>ΠΩΣ ΧΡΗΜΑΤΟΔΟΤΕΙΤΑΙ Ο ΟΡΓΑΝΙΣΜΟΣ;</a:t>
            </a:r>
            <a:endParaRPr dirty="0" sz="950" lang="en-IE"/>
          </a:p>
          <a:p>
            <a:r>
              <a:rPr dirty="0" sz="950" lang="el"/>
              <a:t>Οι επιχορηγήσεις χρηματοδότησης έχουν χορηγηθεί από το Εθνικό Κοινοτικό Ταμείο Λοταρίας και το Ευρωπαϊκό Ταμείο Περιφερειακής Ανάπτυξης.</a:t>
            </a:r>
            <a:r>
              <a:rPr dirty="0" sz="950" lang="el"/>
              <a:t>  </a:t>
            </a:r>
            <a:r>
              <a:rPr dirty="0" sz="950" lang="el"/>
              <a:t>Η συγκέντρωση κεφαλαίων είναι πολύ δυναμική με πολλές δραστηριότητες και χορηγούμενες εκδηλώσεις. Το Facebook, τα μέσα κοινωνικής δικτύωσης και οι διαδικτυακές δωρεές συμβάλλουν ενεργά, ενώ συγκεντρώνονται επίσης κεφάλαια από προγράμματα σχολείων και κολεγίων.</a:t>
            </a:r>
            <a:endParaRPr dirty="0" sz="950" lang="en-IE"/>
          </a:p>
          <a:p>
            <a:endParaRPr dirty="0" sz="950" lang="en-IE"/>
          </a:p>
          <a:p>
            <a:r>
              <a:rPr b="1" dirty="0" sz="950" lang="el"/>
              <a:t>ΠΩΣ ΛΕΙΤΟΥΡΓΕΙ Η ΔΙΑΔΙΚΑΣΙΑ ΠΑΡΑΠΟΜΠΗΣ;</a:t>
            </a:r>
            <a:endParaRPr dirty="0" sz="950" lang="en-IE"/>
          </a:p>
          <a:p>
            <a:r>
              <a:rPr dirty="0" sz="950" lang="el"/>
              <a:t> </a:t>
            </a:r>
            <a:r>
              <a:rPr dirty="0" sz="950" lang="el"/>
              <a:t>Τα έντυπα αίτησης είναι διαθέσιμα στο διαδίκτυο</a:t>
            </a:r>
            <a:endParaRPr dirty="0" sz="950" lang="en-IE"/>
          </a:p>
          <a:p>
            <a:endParaRPr dirty="0" sz="950" lang="en-IE"/>
          </a:p>
          <a:p>
            <a:r>
              <a:rPr b="1" dirty="0" sz="950" lang="el"/>
              <a:t>ΕΥΚΑΙΡΙΕΣ ΓΙΑ ΑΝΑΠΑΡΑΓΩΓΗ</a:t>
            </a:r>
            <a:endParaRPr dirty="0" sz="950" lang="en-IE"/>
          </a:p>
          <a:p>
            <a:r>
              <a:rPr dirty="0" sz="950" lang="el"/>
              <a:t>Αυτά τα προγράμματα φύσης έχουν επαναληφθεί σε πολλές χώρες και έχουν αποδειχθεί ανεκτίμητα για όσους υποφέρουν από οποιαδήποτε μορφή άγχους, κατάθλιψης, στρες ή απομόνωσης.</a:t>
            </a:r>
            <a:endParaRPr dirty="0" sz="950" lang="en-IE"/>
          </a:p>
          <a:p>
            <a:endParaRPr b="1" dirty="0" sz="950" lang="en-GB"/>
          </a:p>
          <a:p>
            <a:r>
              <a:rPr b="1" dirty="0" sz="950" lang="el"/>
              <a:t>ΜΥΘΟΙ &amp; ΨΕΥΤΙΚΕΣ ΠΙΣΤΟΠΟΙΗΣΕΙΣ</a:t>
            </a:r>
            <a:endParaRPr b="1" dirty="0" sz="950" lang="el"/>
          </a:p>
          <a:p>
            <a:endParaRPr dirty="0" sz="950" lang="en-IE"/>
          </a:p>
          <a:p>
            <a:r>
              <a:rPr dirty="0" sz="950" i="1" lang="el"/>
              <a:t>«Δεν είμαι πολύ καλός με τα φυτά»</a:t>
            </a:r>
            <a:endParaRPr dirty="0" sz="950" i="1" lang="el"/>
          </a:p>
          <a:p>
            <a:endParaRPr dirty="0" sz="950" lang="en-IE"/>
          </a:p>
          <a:p>
            <a:r>
              <a:rPr dirty="0" sz="950" i="1" lang="el"/>
              <a:t>«Έχω προβλήματα υγείας που θα δυσκόλευαν την κηπουρική»</a:t>
            </a:r>
            <a:endParaRPr dirty="0" sz="950" i="1" lang="el"/>
          </a:p>
          <a:p>
            <a:endParaRPr dirty="0" sz="950" lang="en-IE"/>
          </a:p>
          <a:p>
            <a:r>
              <a:rPr dirty="0" sz="950" lang="el"/>
              <a:t>Αναληθή και τα δύο:</a:t>
            </a:r>
            <a:endParaRPr dirty="0" sz="950" lang="en-IE"/>
          </a:p>
          <a:p>
            <a:r>
              <a:rPr dirty="0" sz="950" lang="el"/>
              <a:t>Υπάρχουν άλλες εκδηλώσεις και περιστάσεις καθώς και οι δραστηριότητες κηπουρικής, υπάρχουν εγκαταστάσεις και πόροι που παρέχονται για όλες τις ικανότητες.</a:t>
            </a:r>
            <a:endParaRPr dirty="0" sz="950" lang="en-IE"/>
          </a:p>
          <a:p>
            <a:r>
              <a:rPr b="1" dirty="0" sz="950" i="1" lang="el"/>
              <a:t> </a:t>
            </a:r>
            <a:endParaRPr dirty="0" sz="950" lang="en-IE"/>
          </a:p>
        </p:txBody>
      </p:sp>
      <p:sp>
        <p:nvSpPr>
          <p:cNvPr id="1049141" name="Slide Number Placeholder 23"/>
          <p:cNvSpPr>
            <a:spLocks noGrp="1"/>
          </p:cNvSpPr>
          <p:nvPr>
            <p:ph type="sldNum" sz="quarter" idx="4"/>
          </p:nvPr>
        </p:nvSpPr>
        <p:spPr/>
        <p:txBody>
          <a:bodyPr/>
          <a:p>
            <a:fld id="{CB2079F2-58AF-ED44-82D7-E04B2F6FD686}" type="slidenum">
              <a:rPr lang="en-US" smtClean="0"/>
              <a:t>23</a:t>
            </a:fld>
            <a:endParaRPr dirty="0" lang="en-US"/>
          </a:p>
        </p:txBody>
      </p:sp>
      <p:pic>
        <p:nvPicPr>
          <p:cNvPr id="2097229" name="Picture Placeholder 4"/>
          <p:cNvPicPr>
            <a:picLocks noChangeAspect="1" noGrp="1"/>
          </p:cNvPicPr>
          <p:nvPr>
            <p:ph type="pic" sz="quarter" idx="34"/>
          </p:nvPr>
        </p:nvPicPr>
        <p:blipFill rotWithShape="1">
          <a:blip xmlns:r="http://schemas.openxmlformats.org/officeDocument/2006/relationships" r:embed="rId2" cstate="screen"/>
          <a:srcRect t="-889"/>
          <a:stretch>
            <a:fillRect/>
          </a:stretch>
        </p:blipFill>
        <p:spPr>
          <a:xfrm>
            <a:off x="5048273" y="422790"/>
            <a:ext cx="2511402" cy="1653390"/>
          </a:xfrm>
        </p:spPr>
      </p:pic>
      <p:grpSp>
        <p:nvGrpSpPr>
          <p:cNvPr id="150" name="Group 14"/>
          <p:cNvGrpSpPr/>
          <p:nvPr/>
        </p:nvGrpSpPr>
        <p:grpSpPr>
          <a:xfrm>
            <a:off x="6509540" y="1762404"/>
            <a:ext cx="1490980" cy="832733"/>
            <a:chOff x="3932429" y="3269513"/>
            <a:chExt cx="1490980" cy="832733"/>
          </a:xfrm>
        </p:grpSpPr>
        <p:sp>
          <p:nvSpPr>
            <p:cNvPr id="1049142"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143"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30" name="Picture 12"/>
          <p:cNvPicPr>
            <a:picLocks noChangeAspect="1"/>
          </p:cNvPicPr>
          <p:nvPr/>
        </p:nvPicPr>
        <p:blipFill>
          <a:blip xmlns:r="http://schemas.openxmlformats.org/officeDocument/2006/relationships" r:embed="rId3" cstate="screen"/>
          <a:stretch>
            <a:fillRect/>
          </a:stretch>
        </p:blipFill>
        <p:spPr>
          <a:xfrm>
            <a:off x="531437" y="0"/>
            <a:ext cx="1966743" cy="592106"/>
          </a:xfrm>
          <a:prstGeom prst="rec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51" name=""/>
        <p:cNvGrpSpPr/>
        <p:nvPr/>
      </p:nvGrpSpPr>
      <p:grpSpPr>
        <a:xfrm>
          <a:off x="0" y="0"/>
          <a:ext cx="0" cy="0"/>
          <a:chOff x="0" y="0"/>
          <a:chExt cx="0" cy="0"/>
        </a:xfrm>
      </p:grpSpPr>
      <p:sp>
        <p:nvSpPr>
          <p:cNvPr id="1049144" name="Text Placeholder 24"/>
          <p:cNvSpPr>
            <a:spLocks noGrp="1"/>
          </p:cNvSpPr>
          <p:nvPr>
            <p:ph type="body" sz="quarter" idx="11"/>
          </p:nvPr>
        </p:nvSpPr>
        <p:spPr>
          <a:xfrm>
            <a:off x="440871" y="952259"/>
            <a:ext cx="4054929" cy="859209"/>
          </a:xfrm>
        </p:spPr>
        <p:txBody>
          <a:bodyPr/>
          <a:p>
            <a:r>
              <a:rPr dirty="0" lang="el"/>
              <a:t>Κοινωνικός Λαχανόκηπος για ασθενείς</a:t>
            </a:r>
          </a:p>
        </p:txBody>
      </p:sp>
      <p:sp>
        <p:nvSpPr>
          <p:cNvPr id="1049145" name="Text Placeholder 25"/>
          <p:cNvSpPr>
            <a:spLocks noGrp="1"/>
          </p:cNvSpPr>
          <p:nvPr>
            <p:ph type="body" sz="quarter" idx="32"/>
          </p:nvPr>
        </p:nvSpPr>
        <p:spPr>
          <a:xfrm>
            <a:off x="313220" y="2353380"/>
            <a:ext cx="6666609" cy="6922600"/>
          </a:xfrm>
        </p:spPr>
        <p:txBody>
          <a:bodyPr/>
          <a:p>
            <a:r>
              <a:rPr b="1" dirty="0" sz="950" lang="el"/>
              <a:t>ΣΧΕΤΙΚΑ ΜΕ</a:t>
            </a:r>
            <a:endParaRPr dirty="0" sz="950" lang="en-IE"/>
          </a:p>
          <a:p>
            <a:r>
              <a:rPr dirty="0" sz="950" lang="el" err="1" u="sng"/>
              <a:t>Η Asociacion </a:t>
            </a:r>
            <a:r>
              <a:rPr dirty="0" sz="950" lang="el" u="sng"/>
              <a:t>Española Contra el Cancer (ισπανική ένωση κατά του καρκίνου) </a:t>
            </a:r>
            <a:r>
              <a:rPr dirty="0" sz="950" lang="el"/>
              <a:t>στη Χαέν (μία από τις επαρχίες της Ανδαλουσίας) και η Fundación Huerta de San Antonio (Ίδρυμα Περιβόλι του Αγίου Αντωνίου) εδρεύουν στην περιοχή </a:t>
            </a:r>
            <a:r>
              <a:rPr dirty="0" sz="950" lang="el" err="1"/>
              <a:t>Ubeda </a:t>
            </a:r>
            <a:r>
              <a:rPr dirty="0" sz="950" lang="el"/>
              <a:t>(Jaen).</a:t>
            </a:r>
            <a:r>
              <a:rPr dirty="0" sz="950" lang="el"/>
              <a:t> </a:t>
            </a:r>
            <a:r>
              <a:rPr altLang="en-US" dirty="0" sz="950" lang="el-GR"/>
              <a:t>Ε</a:t>
            </a:r>
            <a:r>
              <a:rPr altLang="en-US" dirty="0" sz="950" lang="el-GR"/>
              <a:t>ί</a:t>
            </a:r>
            <a:r>
              <a:rPr altLang="en-US" dirty="0" sz="950" lang="el-GR"/>
              <a:t>ν</a:t>
            </a:r>
            <a:r>
              <a:rPr altLang="en-US" dirty="0" sz="950" lang="el-GR"/>
              <a:t>α</a:t>
            </a:r>
            <a:r>
              <a:rPr altLang="en-US" dirty="0" sz="950" lang="el-GR"/>
              <a:t>ι</a:t>
            </a:r>
            <a:r>
              <a:rPr dirty="0" sz="950" lang="el"/>
              <a:t> </a:t>
            </a:r>
            <a:r>
              <a:rPr altLang="en-US" dirty="0" sz="950" lang="el-GR"/>
              <a:t>κ</a:t>
            </a:r>
            <a:r>
              <a:rPr altLang="en-US" dirty="0" sz="950" lang="el-GR"/>
              <a:t>ο</a:t>
            </a:r>
            <a:r>
              <a:rPr altLang="en-US" dirty="0" sz="950" lang="el-GR"/>
              <a:t>ι</a:t>
            </a:r>
            <a:r>
              <a:rPr altLang="en-US" dirty="0" sz="950" lang="el-GR"/>
              <a:t>ν</a:t>
            </a:r>
            <a:r>
              <a:rPr altLang="en-US" dirty="0" sz="950" lang="el-GR"/>
              <a:t>ή</a:t>
            </a:r>
            <a:r>
              <a:rPr altLang="en-US" dirty="0" sz="950" lang="en-US"/>
              <a:t> </a:t>
            </a:r>
            <a:r>
              <a:rPr altLang="en-US" dirty="0" sz="950" lang="el-GR"/>
              <a:t>π</a:t>
            </a:r>
            <a:r>
              <a:rPr dirty="0" sz="950" lang="el"/>
              <a:t>ρωτοβουλία μεταξύ της Ισπανικής Ένωσης Κατά του Καρκίνου (AECC) στην επαρχία της Χαέν και του Ιδρύματος Huerta de San Antonio (στην πόλη </a:t>
            </a:r>
            <a:r>
              <a:rPr dirty="0" sz="950" lang="el" err="1"/>
              <a:t>Ubeda </a:t>
            </a:r>
            <a:r>
              <a:rPr dirty="0" sz="950" lang="el"/>
              <a:t>) που ορίζεται στο Πρόγραμμα «Στην πορεία για την υγεία», το οποίο στοχεύει στην προώθηση των συνηθειών υγιεινού τρόπου ζωής του πληθυσμού</a:t>
            </a:r>
            <a:r>
              <a:rPr dirty="0" sz="950" lang="en-US"/>
              <a:t>.</a:t>
            </a:r>
            <a:r>
              <a:rPr dirty="0" sz="950" lang="en-US"/>
              <a:t> </a:t>
            </a:r>
            <a:r>
              <a:rPr altLang="en-US" dirty="0" sz="950" lang="el-GR"/>
              <a:t>Α</a:t>
            </a:r>
            <a:r>
              <a:rPr altLang="en-US" dirty="0" sz="950" lang="el-GR"/>
              <a:t>υ</a:t>
            </a:r>
            <a:r>
              <a:rPr altLang="en-US" dirty="0" sz="950" lang="el-GR"/>
              <a:t>τ</a:t>
            </a:r>
            <a:r>
              <a:rPr altLang="en-US" dirty="0" sz="950" lang="el-GR"/>
              <a:t>ή</a:t>
            </a:r>
            <a:r>
              <a:rPr dirty="0" sz="950" lang="el"/>
              <a:t> η πρωτοβουλία των υγιεινών λαχανόκηπων στοχεύει στη βελτίωση της ποιότητας ζωής των ατόμων που πάσχουν από καρκίνο. Βασίζεται σε ένα πρόγραμμα υπό την ηγεσία ενός θεραπευτή κηπουρικής, ο οποίος βοηθά στην ανάκτηση της προσωπικής αυτονομίας, στη βελτίωση της σωματικής, γνωστικής και συναισθηματικής λειτουργίας, στις κοινωνικές δεξιότητες και στις συνήθειες υγιεινού τρόπου ζωής, συμπεριλαμβανομένων δραστηριοτήτων όπως η προσοχή ή η υγιεινή διατροφή.</a:t>
            </a:r>
            <a:endParaRPr dirty="0" sz="950" lang="el"/>
          </a:p>
          <a:p>
            <a:endParaRPr dirty="0" sz="950" lang="en-IE"/>
          </a:p>
          <a:p>
            <a:r>
              <a:rPr dirty="0" sz="950" lang="el"/>
              <a:t>Επιπλέον, το έργο στοχεύει να ανακτήσει το περιβάλλον της γειτονιάς San Lorenzo, στην </a:t>
            </a:r>
            <a:r>
              <a:rPr dirty="0" sz="950" lang="el" err="1"/>
              <a:t>Ubeda </a:t>
            </a:r>
            <a:r>
              <a:rPr dirty="0" sz="950" lang="el"/>
              <a:t>, συμπεριλαμβανομένης της εκκλησίας και των παραδοσιακών οπωρώνων και λαχανόκηπων που περιβάλλουν αυτήν την παλιά γειτονιά της πόλης. Το έργο επιδιώκει να βοηθήσει ασθενείς με καρκίνο, καθώς και ασθενείς που πάσχουν από άλλες ασθένειες περιορίζοντας την προσωπική τους αυτονομία και αυτοεκτίμηση.</a:t>
            </a:r>
            <a:r>
              <a:rPr dirty="0" sz="950" lang="el"/>
              <a:t>  </a:t>
            </a:r>
            <a:r>
              <a:rPr dirty="0" sz="950" lang="el" u="sng">
                <a:solidFill>
                  <a:srgbClr val="FFC652"/>
                </a:solidFill>
                <a:hlinkClick r:id="rId1"/>
              </a:rPr>
              <a:t>https://www.iglesiasanlorenzoubeda.com/fundacion-huerta-de-san-antonio/</a:t>
            </a:r>
            <a:r>
              <a:rPr dirty="0" sz="950" lang="el">
                <a:solidFill>
                  <a:srgbClr val="FFC652"/>
                </a:solidFill>
              </a:rPr>
              <a:t> </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Αναγνωρίζεται ότι η εργασία σε κοινωνικούς κήπους είναι ένα εκπαιδευτικό και κοινωνικό εργαλείο. Οι δραστηριότητες απαιτούν τη δέσμευση των συμμετεχόντων σε ένα συνεργατικό έργο, παράλληλα με άλλες δραστηριότητες που αλληλεπιδρούν με άλλους με κοινά ενδιαφέροντα και κουλτούρα </a:t>
            </a:r>
            <a:r>
              <a:rPr b="1" dirty="0" sz="950" lang="el"/>
              <a:t>.</a:t>
            </a:r>
            <a:endParaRPr b="1" dirty="0" sz="950" lang="el"/>
          </a:p>
          <a:p>
            <a:endParaRPr b="1" dirty="0" sz="950" lang="en-IE"/>
          </a:p>
          <a:p>
            <a:r>
              <a:rPr b="1" dirty="0" sz="950" lang="el"/>
              <a:t>ΥΠΟΣΤΗΡΙΞΗ ΥΓΕΙΑΣ,</a:t>
            </a:r>
            <a:endParaRPr b="1" dirty="0" sz="950" lang="el"/>
          </a:p>
          <a:p>
            <a:r>
              <a:rPr b="1" dirty="0" sz="950" lang="el"/>
              <a:t>ΕΥΕΞΙΑ</a:t>
            </a:r>
            <a:r>
              <a:rPr altLang="en-US" b="1" dirty="0" sz="950" lang="el-GR"/>
              <a:t>Σ</a:t>
            </a:r>
            <a:r>
              <a:rPr b="1" dirty="0" sz="950" lang="el"/>
              <a:t> &amp; ΔΙΑΤΡΟΦΗ</a:t>
            </a:r>
            <a:r>
              <a:rPr altLang="en-US" b="1" dirty="0" sz="950" lang="el-GR"/>
              <a:t>Σ</a:t>
            </a:r>
            <a:endParaRPr dirty="0" sz="950" lang="en-IE"/>
          </a:p>
          <a:p>
            <a:r>
              <a:rPr dirty="0" sz="950" lang="el"/>
              <a:t>Στόχοι του έργου</a:t>
            </a:r>
            <a:r>
              <a:rPr dirty="0" sz="950" lang="en-US"/>
              <a:t>:</a:t>
            </a:r>
            <a:r>
              <a:rPr dirty="0" sz="950" lang="en-US"/>
              <a:t> </a:t>
            </a:r>
            <a:r>
              <a:rPr altLang="en-US" dirty="0" sz="950" lang="el-GR"/>
              <a:t>η</a:t>
            </a:r>
            <a:r>
              <a:rPr altLang="en-US" dirty="0" sz="950" lang="en-US"/>
              <a:t> </a:t>
            </a:r>
            <a:r>
              <a:rPr dirty="0" sz="950" lang="el"/>
              <a:t>βελτίωση της υγείας και της ποιότητας ζωής των καρκινοπαθών. Η κηπουρική είναι το κλειδί για τη βελτίωση της υγείας και της ευεξίας. Το Project διοργανώνει επίσης εργαστήρια για την προώθηση της υγιεινής διατροφής.</a:t>
            </a:r>
            <a:endParaRPr dirty="0" sz="950" lang="en-IE"/>
          </a:p>
          <a:p>
            <a:r>
              <a:rPr b="1" dirty="0" sz="950" i="1" lang="el"/>
              <a:t> </a:t>
            </a:r>
            <a:endParaRPr dirty="0" sz="950" lang="en-IE"/>
          </a:p>
          <a:p>
            <a:r>
              <a:rPr b="1" dirty="0" sz="950" lang="el"/>
              <a:t>ΥΠΟΣΤΗΡΙΞΗ ΤΗΣ ΜΑΘΗΣΗΣ ΕΝΗΛΙΚΩΝ</a:t>
            </a:r>
            <a:endParaRPr dirty="0" sz="950" lang="en-IE"/>
          </a:p>
          <a:p>
            <a:r>
              <a:rPr dirty="0" sz="950" lang="el"/>
              <a:t>Το έργο επιδιώκει να αντιγράψει την προμήθεια αιώνων σε κήπους φρούτων και λαχανικών που χάθηκε πριν από 50 χρόνια. Αυτό το έργο επιδιώκει να ανακτήσει τις χαμένες συναλλαγές κηπευτικών. Το Ίδρυμα Huerta de San Antonio προωθεί επίσης την εκπαίδευση ενηλίκων (λογοτεχνικές συγκεντρώσεις, εκθέσεις τέχνης, συναυλίες κ.λπ.)</a:t>
            </a:r>
            <a:endParaRPr dirty="0" sz="950" lang="en-IE"/>
          </a:p>
          <a:p>
            <a:endParaRPr b="1" dirty="0" sz="950" lang="en-GB"/>
          </a:p>
          <a:p>
            <a:r>
              <a:rPr b="1" dirty="0" sz="950" lang="el"/>
              <a:t>ΠΩΣ ΧΡΗΜΑΤΟΔΟΤΕΙΤΑΙ Ο ΟΡΓΑΝΙΣΜΟΣ;</a:t>
            </a:r>
            <a:endParaRPr dirty="0" sz="950" lang="en-IE"/>
          </a:p>
          <a:p>
            <a:r>
              <a:rPr dirty="0" sz="950" lang="el"/>
              <a:t>Η Ισπανική Ένωση για τον Καρκίνο και τα έσοδα που παράγονται για τις πωλήσεις προϊόντων</a:t>
            </a:r>
            <a:endParaRPr dirty="0" sz="950" lang="en-IE"/>
          </a:p>
          <a:p>
            <a:endParaRPr dirty="0" sz="950" lang="en-IE"/>
          </a:p>
          <a:p>
            <a:r>
              <a:rPr b="1" dirty="0" sz="950" lang="el"/>
              <a:t>ΠΩΣ ΛΕΙΤΟΥΡΓΕΙ Η ΔΙΑΔΙΚΑΣΙΑ ΠΑΡΑΠΟΜΠΗΣ;</a:t>
            </a:r>
            <a:endParaRPr dirty="0" sz="950" lang="en-IE"/>
          </a:p>
          <a:p>
            <a:r>
              <a:rPr dirty="0" sz="950" lang="el"/>
              <a:t>Αυτοπαραπομπές μέσω δωρεάν</a:t>
            </a:r>
            <a:r>
              <a:rPr altLang="en-US" dirty="0" sz="950" lang="en-US"/>
              <a:t> </a:t>
            </a:r>
            <a:r>
              <a:rPr altLang="en-US" dirty="0" sz="950" lang="el-GR"/>
              <a:t>τ</a:t>
            </a:r>
            <a:r>
              <a:rPr altLang="en-US" dirty="0" sz="950" lang="el-GR"/>
              <a:t>η</a:t>
            </a:r>
            <a:r>
              <a:rPr altLang="en-US" dirty="0" sz="950" lang="el-GR"/>
              <a:t>λ</a:t>
            </a:r>
            <a:r>
              <a:rPr altLang="en-US" dirty="0" sz="950" lang="el-GR"/>
              <a:t>ε</a:t>
            </a:r>
            <a:r>
              <a:rPr altLang="en-US" dirty="0" sz="950" lang="el-GR"/>
              <a:t>φ</a:t>
            </a:r>
            <a:r>
              <a:rPr altLang="en-US" dirty="0" sz="950" lang="el-GR"/>
              <a:t>ω</a:t>
            </a:r>
            <a:r>
              <a:rPr altLang="en-US" dirty="0" sz="950" lang="el-GR"/>
              <a:t>ν</a:t>
            </a:r>
            <a:r>
              <a:rPr altLang="en-US" dirty="0" sz="950" lang="el-GR"/>
              <a:t>ι</a:t>
            </a:r>
            <a:r>
              <a:rPr altLang="en-US" dirty="0" sz="950" lang="el-GR"/>
              <a:t>κ</a:t>
            </a:r>
            <a:r>
              <a:rPr altLang="en-US" dirty="0" sz="950" lang="el-GR"/>
              <a:t>ή</a:t>
            </a:r>
            <a:r>
              <a:rPr altLang="en-US" dirty="0" sz="950" lang="en-US"/>
              <a:t> </a:t>
            </a:r>
            <a:r>
              <a:rPr altLang="en-US" dirty="0" sz="950" lang="el-GR"/>
              <a:t>κ</a:t>
            </a:r>
            <a:r>
              <a:rPr altLang="en-US" dirty="0" sz="950" lang="el-GR"/>
              <a:t>λ</a:t>
            </a:r>
            <a:r>
              <a:rPr altLang="en-US" dirty="0" sz="950" lang="el-GR"/>
              <a:t>ή</a:t>
            </a:r>
            <a:r>
              <a:rPr altLang="en-US" dirty="0" sz="950" lang="el-GR"/>
              <a:t>σ</a:t>
            </a:r>
            <a:r>
              <a:rPr altLang="en-US" dirty="0" sz="950" lang="el-GR"/>
              <a:t>η</a:t>
            </a:r>
            <a:r>
              <a:rPr dirty="0" sz="950" lang="el"/>
              <a:t> </a:t>
            </a:r>
            <a:r>
              <a:rPr altLang="en-US" dirty="0" sz="950" lang="el-GR"/>
              <a:t>σ</a:t>
            </a:r>
            <a:r>
              <a:rPr altLang="en-US" dirty="0" sz="950" lang="el-GR"/>
              <a:t>τ</a:t>
            </a:r>
            <a:r>
              <a:rPr altLang="en-US" dirty="0" sz="950" lang="el-GR"/>
              <a:t>ο</a:t>
            </a:r>
            <a:r>
              <a:rPr altLang="en-US" dirty="0" sz="950" lang="en-US"/>
              <a:t> </a:t>
            </a:r>
            <a:r>
              <a:rPr altLang="en-US" dirty="0" sz="950" lang="el-GR"/>
              <a:t>Ι</a:t>
            </a:r>
            <a:r>
              <a:rPr dirty="0" sz="950" lang="el"/>
              <a:t>NFOCANCER - 900 100 036 ή </a:t>
            </a:r>
            <a:r>
              <a:rPr altLang="en-US" dirty="0" sz="950" lang="el-GR"/>
              <a:t>σ</a:t>
            </a:r>
            <a:r>
              <a:rPr altLang="en-US" dirty="0" sz="950" lang="el-GR"/>
              <a:t>τ</a:t>
            </a:r>
            <a:r>
              <a:rPr altLang="en-US" dirty="0" sz="950" lang="el-GR"/>
              <a:t>ο</a:t>
            </a:r>
            <a:r>
              <a:rPr altLang="en-US" dirty="0" sz="950" lang="en-US"/>
              <a:t> </a:t>
            </a:r>
            <a:r>
              <a:rPr dirty="0" sz="950" lang="el"/>
              <a:t>Τοπικό Συμβούλιο της </a:t>
            </a:r>
            <a:r>
              <a:rPr dirty="0" sz="950" lang="el" err="1"/>
              <a:t>Ubeda </a:t>
            </a:r>
            <a:r>
              <a:rPr dirty="0" sz="950" lang="el"/>
              <a:t>του Νοσοκομείου AECC/ </a:t>
            </a:r>
            <a:r>
              <a:rPr dirty="0" sz="950" lang="en-US"/>
              <a:t>Ubeda.</a:t>
            </a:r>
            <a:r>
              <a:rPr dirty="0" sz="950" lang="en-US"/>
              <a:t> </a:t>
            </a:r>
            <a:r>
              <a:rPr altLang="en-US" dirty="0" sz="950" lang="el-GR"/>
              <a:t>Ψ</a:t>
            </a:r>
            <a:r>
              <a:rPr dirty="0" sz="950" lang="en-US"/>
              <a:t>υχολογική</a:t>
            </a:r>
            <a:r>
              <a:rPr dirty="0" sz="950" lang="el"/>
              <a:t> αξιολόγηση της ιατρικής, σωματικής και συναισθηματικής κατάστασης των πιθανών συμμετεχόντων.</a:t>
            </a:r>
            <a:endParaRPr dirty="0" sz="950" lang="en-IE"/>
          </a:p>
          <a:p>
            <a:endParaRPr dirty="0" sz="950" lang="en-IE"/>
          </a:p>
          <a:p>
            <a:r>
              <a:rPr b="1" dirty="0" sz="950" lang="el"/>
              <a:t>ΕΥΚΑΙΡΙΕΣ ΓΙΑ ΑΝΑΠΑΡΑΓΩΓΗ</a:t>
            </a:r>
            <a:endParaRPr dirty="0" sz="950" lang="en-IE"/>
          </a:p>
          <a:p>
            <a:r>
              <a:rPr dirty="0" sz="950" lang="el"/>
              <a:t>Ναι, οποιαδήποτε ευρωπαϊκή χώρα με τα απαραίτητα</a:t>
            </a:r>
            <a:r>
              <a:rPr dirty="0" sz="950" lang="en-US"/>
              <a:t> </a:t>
            </a:r>
            <a:r>
              <a:rPr altLang="en-US" dirty="0" sz="950" lang="el-GR"/>
              <a:t>ε</a:t>
            </a:r>
            <a:r>
              <a:rPr altLang="en-US" dirty="0" sz="950" lang="el-GR"/>
              <a:t>φ</a:t>
            </a:r>
            <a:r>
              <a:rPr altLang="en-US" dirty="0" sz="950" lang="el-GR"/>
              <a:t>ό</a:t>
            </a:r>
            <a:r>
              <a:rPr altLang="en-US" dirty="0" sz="950" lang="el-GR"/>
              <a:t>δ</a:t>
            </a:r>
            <a:r>
              <a:rPr altLang="en-US" dirty="0" sz="950" lang="el-GR"/>
              <a:t>ι</a:t>
            </a:r>
            <a:r>
              <a:rPr altLang="en-US" dirty="0" sz="950" lang="el-GR"/>
              <a:t>α</a:t>
            </a:r>
            <a:r>
              <a:rPr altLang="en-US" dirty="0" sz="950" lang="en-US"/>
              <a:t>/</a:t>
            </a:r>
            <a:r>
              <a:rPr altLang="en-US" dirty="0" sz="950" lang="el-GR"/>
              <a:t>δ</a:t>
            </a:r>
            <a:r>
              <a:rPr altLang="en-US" dirty="0" sz="950" lang="el-GR"/>
              <a:t>ο</a:t>
            </a:r>
            <a:r>
              <a:rPr altLang="en-US" dirty="0" sz="950" lang="el-GR"/>
              <a:t>μ</a:t>
            </a:r>
            <a:r>
              <a:rPr altLang="en-US" dirty="0" sz="950" lang="el-GR"/>
              <a:t>ή</a:t>
            </a:r>
            <a:r>
              <a:rPr altLang="en-US" dirty="0" sz="950" lang="en-US"/>
              <a:t> </a:t>
            </a:r>
            <a:r>
              <a:rPr dirty="0" sz="950" lang="el"/>
              <a:t>θα μπορούσε να επαναλάβει αυτό το έργο.</a:t>
            </a:r>
            <a:endParaRPr dirty="0" sz="950" lang="en-IE"/>
          </a:p>
          <a:p>
            <a:endParaRPr b="1" dirty="0" sz="950" lang="en-GB"/>
          </a:p>
          <a:p>
            <a:r>
              <a:rPr b="1" dirty="0" sz="950" lang="el"/>
              <a:t>ΜΥΘΟΙ &amp; ΨΕΥΤΙΚΕΣ ΠΙΣΤΟΠΟΙΗΣΕΙΣ</a:t>
            </a:r>
            <a:endParaRPr dirty="0" sz="950" lang="en-IE"/>
          </a:p>
          <a:p>
            <a:r>
              <a:rPr dirty="0" sz="950" i="1" lang="en-US"/>
              <a:t>"</a:t>
            </a:r>
            <a:r>
              <a:rPr dirty="0" sz="950" i="1" lang="el"/>
              <a:t>Δεν θα μπορέσω να κάνω τη σωματική προσπάθεια που απαιτείται</a:t>
            </a:r>
            <a:r>
              <a:rPr dirty="0" sz="950" i="1" lang="en-US"/>
              <a:t>"</a:t>
            </a:r>
            <a:endParaRPr dirty="0" sz="950" lang="en-IE"/>
          </a:p>
          <a:p>
            <a:r>
              <a:rPr dirty="0" sz="950" lang="el"/>
              <a:t>Η σωματική αποκατάσταση των ασθενών παρακολουθείται στενά από επαγγελματίες υγείας</a:t>
            </a:r>
            <a:r>
              <a:rPr dirty="0" sz="950" lang="en-US"/>
              <a:t>.</a:t>
            </a:r>
            <a:endParaRPr dirty="0" sz="950" lang="en-IE"/>
          </a:p>
          <a:p>
            <a:r>
              <a:rPr dirty="0" sz="950" lang="en-US"/>
              <a:t>"</a:t>
            </a:r>
            <a:r>
              <a:rPr dirty="0" sz="950" i="1" lang="el"/>
              <a:t>Ντρέπομαι που με αναγνωρίζουν ως καρκινοπαθή</a:t>
            </a:r>
            <a:r>
              <a:rPr dirty="0" sz="950" i="1" lang="en-US"/>
              <a:t>"</a:t>
            </a:r>
            <a:r>
              <a:rPr dirty="0" sz="950" i="1" lang="en-US"/>
              <a:t>.</a:t>
            </a:r>
            <a:endParaRPr dirty="0" sz="950" i="1" lang="en-IE"/>
          </a:p>
          <a:p>
            <a:r>
              <a:rPr dirty="0" sz="950" lang="el"/>
              <a:t>Το να είσαι καρκινοπαθής δεν είναι κοινωνικό στίγμα. Το έργο παρέχει ψυχο-ογκολογική υποστήριξη</a:t>
            </a:r>
            <a:endParaRPr dirty="0" sz="950" lang="en-IE"/>
          </a:p>
          <a:p>
            <a:r>
              <a:rPr dirty="0" sz="950" i="1" lang="en-US"/>
              <a:t>"</a:t>
            </a:r>
            <a:r>
              <a:rPr dirty="0" sz="950" i="1" lang="el"/>
              <a:t>Δεν έχω ιδέα πώς να κάνω κήπο</a:t>
            </a:r>
            <a:r>
              <a:rPr dirty="0" sz="950" i="1" lang="en-US"/>
              <a:t>"</a:t>
            </a:r>
            <a:r>
              <a:rPr dirty="0" sz="950" i="1" lang="en-US"/>
              <a:t>.</a:t>
            </a:r>
            <a:endParaRPr dirty="0" sz="950" lang="en-IE"/>
          </a:p>
          <a:p>
            <a:r>
              <a:rPr dirty="0" sz="950" lang="el"/>
              <a:t>Δεν απαιτείται εμπειρία, θα λάβετε υποστήριξη για να μάθετε</a:t>
            </a:r>
            <a:endParaRPr dirty="0" sz="950" lang="en-IE"/>
          </a:p>
          <a:p>
            <a:r>
              <a:rPr b="1" dirty="0" sz="950" i="1" lang="el"/>
              <a:t> </a:t>
            </a:r>
            <a:endParaRPr dirty="0" sz="950" lang="en-IE"/>
          </a:p>
        </p:txBody>
      </p:sp>
      <p:sp>
        <p:nvSpPr>
          <p:cNvPr id="1049146" name="Slide Number Placeholder 23"/>
          <p:cNvSpPr>
            <a:spLocks noGrp="1"/>
          </p:cNvSpPr>
          <p:nvPr>
            <p:ph type="sldNum" sz="quarter" idx="4"/>
          </p:nvPr>
        </p:nvSpPr>
        <p:spPr/>
        <p:txBody>
          <a:bodyPr/>
          <a:p>
            <a:fld id="{CB2079F2-58AF-ED44-82D7-E04B2F6FD686}" type="slidenum">
              <a:rPr lang="en-US" smtClean="0"/>
              <a:t>24</a:t>
            </a:fld>
            <a:endParaRPr dirty="0" lang="en-US"/>
          </a:p>
        </p:txBody>
      </p:sp>
      <p:pic>
        <p:nvPicPr>
          <p:cNvPr id="2097231" name="Picture Placeholder 5"/>
          <p:cNvPicPr>
            <a:picLocks noChangeAspect="1" noGrp="1"/>
          </p:cNvPicPr>
          <p:nvPr>
            <p:ph type="pic" sz="quarter" idx="34"/>
          </p:nvPr>
        </p:nvPicPr>
        <p:blipFill rotWithShape="1">
          <a:blip xmlns:r="http://schemas.openxmlformats.org/officeDocument/2006/relationships" r:embed="rId2" cstate="screen"/>
          <a:srcRect/>
          <a:stretch>
            <a:fillRect/>
          </a:stretch>
        </p:blipFill>
        <p:spPr>
          <a:xfrm>
            <a:off x="5040475" y="416351"/>
            <a:ext cx="2519200" cy="1653390"/>
          </a:xfrm>
        </p:spPr>
      </p:pic>
      <p:grpSp>
        <p:nvGrpSpPr>
          <p:cNvPr id="152" name="Group 14"/>
          <p:cNvGrpSpPr/>
          <p:nvPr/>
        </p:nvGrpSpPr>
        <p:grpSpPr>
          <a:xfrm>
            <a:off x="6509540" y="1762404"/>
            <a:ext cx="1490980" cy="832733"/>
            <a:chOff x="3932429" y="3269513"/>
            <a:chExt cx="1490980" cy="832733"/>
          </a:xfrm>
        </p:grpSpPr>
        <p:sp>
          <p:nvSpPr>
            <p:cNvPr id="1049147"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148"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grpSp>
        <p:nvGrpSpPr>
          <p:cNvPr id="153" name="Group 12"/>
          <p:cNvGrpSpPr/>
          <p:nvPr/>
        </p:nvGrpSpPr>
        <p:grpSpPr>
          <a:xfrm>
            <a:off x="440871" y="229686"/>
            <a:ext cx="2720650" cy="722574"/>
            <a:chOff x="1593083" y="9051548"/>
            <a:chExt cx="3882807" cy="1031230"/>
          </a:xfrm>
        </p:grpSpPr>
        <p:pic>
          <p:nvPicPr>
            <p:cNvPr id="2097232" name="Imagen 1" descr="Graphical user interface, text, application  Description automatically generated"/>
            <p:cNvPicPr>
              <a:picLocks/>
            </p:cNvPicPr>
            <p:nvPr/>
          </p:nvPicPr>
          <p:blipFill>
            <a:blip xmlns:r="http://schemas.openxmlformats.org/officeDocument/2006/relationships" r:embed="rId3" cstate="screen"/>
            <a:stretch>
              <a:fillRect/>
            </a:stretch>
          </p:blipFill>
          <p:spPr>
            <a:xfrm>
              <a:off x="1593083" y="9192516"/>
              <a:ext cx="2092052" cy="890262"/>
            </a:xfrm>
            <a:prstGeom prst="rect"/>
          </p:spPr>
        </p:pic>
        <p:pic>
          <p:nvPicPr>
            <p:cNvPr id="2097233" name="Imagen 28" descr="Diagram  Description automatically generated"/>
            <p:cNvPicPr>
              <a:picLocks/>
            </p:cNvPicPr>
            <p:nvPr/>
          </p:nvPicPr>
          <p:blipFill>
            <a:blip xmlns:r="http://schemas.openxmlformats.org/officeDocument/2006/relationships" r:embed="rId4" cstate="screen"/>
            <a:stretch>
              <a:fillRect/>
            </a:stretch>
          </p:blipFill>
          <p:spPr>
            <a:xfrm>
              <a:off x="3774175" y="9051548"/>
              <a:ext cx="1701715" cy="1031230"/>
            </a:xfrm>
            <a:prstGeom prst="rect"/>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54" name=""/>
        <p:cNvGrpSpPr/>
        <p:nvPr/>
      </p:nvGrpSpPr>
      <p:grpSpPr>
        <a:xfrm>
          <a:off x="0" y="0"/>
          <a:ext cx="0" cy="0"/>
          <a:chOff x="0" y="0"/>
          <a:chExt cx="0" cy="0"/>
        </a:xfrm>
      </p:grpSpPr>
      <p:sp>
        <p:nvSpPr>
          <p:cNvPr id="1049149" name="Text Placeholder 1"/>
          <p:cNvSpPr>
            <a:spLocks noGrp="1"/>
          </p:cNvSpPr>
          <p:nvPr>
            <p:ph type="body" sz="quarter" idx="45"/>
          </p:nvPr>
        </p:nvSpPr>
        <p:spPr/>
        <p:txBody>
          <a:bodyPr/>
          <a:p>
            <a:r>
              <a:rPr dirty="0" lang="el"/>
              <a:t>04</a:t>
            </a:r>
          </a:p>
        </p:txBody>
      </p:sp>
      <p:sp>
        <p:nvSpPr>
          <p:cNvPr id="1049150" name="Text Placeholder 2"/>
          <p:cNvSpPr>
            <a:spLocks noGrp="1"/>
          </p:cNvSpPr>
          <p:nvPr>
            <p:ph type="body" sz="quarter" idx="46"/>
          </p:nvPr>
        </p:nvSpPr>
        <p:spPr>
          <a:xfrm>
            <a:off x="2523845" y="2814254"/>
            <a:ext cx="3594802" cy="1013295"/>
          </a:xfrm>
        </p:spPr>
        <p:txBody>
          <a:bodyPr>
            <a:normAutofit/>
          </a:bodyPr>
          <a:p>
            <a:r>
              <a:rPr dirty="0" lang="el"/>
              <a:t>ΔΙΑΓΕΝΕΑΣ/ΕΚΠΑΙΔΕΥΣΗ</a:t>
            </a:r>
          </a:p>
          <a:p>
            <a:endParaRPr dirty="0" lang="en-US"/>
          </a:p>
        </p:txBody>
      </p:sp>
      <p:sp>
        <p:nvSpPr>
          <p:cNvPr id="1049151" name="Text Placeholder 5"/>
          <p:cNvSpPr>
            <a:spLocks noGrp="1"/>
          </p:cNvSpPr>
          <p:nvPr>
            <p:ph type="body" sz="quarter" idx="13"/>
          </p:nvPr>
        </p:nvSpPr>
        <p:spPr>
          <a:xfrm>
            <a:off x="2524241" y="4560102"/>
            <a:ext cx="648000" cy="348400"/>
          </a:xfrm>
        </p:spPr>
        <p:txBody>
          <a:bodyPr/>
          <a:p>
            <a:r>
              <a:rPr dirty="0" lang="el">
                <a:hlinkClick r:id="rId1" action="ppaction://hlinksldjump"/>
              </a:rPr>
              <a:t>18</a:t>
            </a:r>
            <a:endParaRPr dirty="0" lang="en-US"/>
          </a:p>
        </p:txBody>
      </p:sp>
      <p:sp>
        <p:nvSpPr>
          <p:cNvPr id="1049152" name="Text Placeholder 6"/>
          <p:cNvSpPr>
            <a:spLocks noGrp="1"/>
          </p:cNvSpPr>
          <p:nvPr>
            <p:ph type="body" sz="quarter" idx="14"/>
          </p:nvPr>
        </p:nvSpPr>
        <p:spPr>
          <a:xfrm>
            <a:off x="3240078" y="4560102"/>
            <a:ext cx="3971984" cy="377038"/>
          </a:xfrm>
        </p:spPr>
        <p:txBody>
          <a:bodyPr/>
          <a:p>
            <a:r>
              <a:rPr dirty="0" lang="el"/>
              <a:t>Nous </a:t>
            </a:r>
            <a:r>
              <a:rPr dirty="0" lang="el" err="1"/>
              <a:t>Viellions </a:t>
            </a:r>
            <a:r>
              <a:rPr dirty="0" lang="el"/>
              <a:t>Ensemble</a:t>
            </a:r>
            <a:r>
              <a:rPr dirty="0" lang="en-US"/>
              <a:t> </a:t>
            </a:r>
            <a:r>
              <a:rPr dirty="0" lang="en-US"/>
              <a:t>-</a:t>
            </a:r>
            <a:r>
              <a:rPr dirty="0" lang="el"/>
              <a:t> θα γεράσουμε μαζί</a:t>
            </a:r>
            <a:endParaRPr dirty="0" lang="en-IE">
              <a:solidFill>
                <a:srgbClr val="000000"/>
              </a:solidFill>
            </a:endParaRPr>
          </a:p>
        </p:txBody>
      </p:sp>
      <p:sp>
        <p:nvSpPr>
          <p:cNvPr id="1049153" name="Text Placeholder 7"/>
          <p:cNvSpPr>
            <a:spLocks noGrp="1"/>
          </p:cNvSpPr>
          <p:nvPr>
            <p:ph type="body" sz="quarter" idx="47"/>
          </p:nvPr>
        </p:nvSpPr>
        <p:spPr>
          <a:xfrm>
            <a:off x="2524043" y="4937140"/>
            <a:ext cx="648000" cy="348400"/>
          </a:xfrm>
        </p:spPr>
        <p:txBody>
          <a:bodyPr/>
          <a:p>
            <a:r>
              <a:rPr dirty="0" lang="el">
                <a:hlinkClick r:id="rId2" action="ppaction://hlinksldjump"/>
              </a:rPr>
              <a:t>19</a:t>
            </a:r>
            <a:endParaRPr dirty="0" lang="en-US"/>
          </a:p>
        </p:txBody>
      </p:sp>
      <p:sp>
        <p:nvSpPr>
          <p:cNvPr id="1049154" name="Text Placeholder 8"/>
          <p:cNvSpPr>
            <a:spLocks noGrp="1"/>
          </p:cNvSpPr>
          <p:nvPr>
            <p:ph type="body" sz="quarter" idx="48"/>
          </p:nvPr>
        </p:nvSpPr>
        <p:spPr>
          <a:xfrm>
            <a:off x="3239880" y="4937140"/>
            <a:ext cx="3133345" cy="348400"/>
          </a:xfrm>
        </p:spPr>
        <p:txBody>
          <a:bodyPr/>
          <a:p>
            <a:r>
              <a:rPr dirty="0" lang="el"/>
              <a:t>Σε καλή ηλικία</a:t>
            </a:r>
            <a:endParaRPr dirty="0" lang="en-IE">
              <a:solidFill>
                <a:srgbClr val="000000"/>
              </a:solidFill>
            </a:endParaRPr>
          </a:p>
        </p:txBody>
      </p:sp>
      <p:sp>
        <p:nvSpPr>
          <p:cNvPr id="1049155" name="Text Placeholder 9"/>
          <p:cNvSpPr>
            <a:spLocks noGrp="1"/>
          </p:cNvSpPr>
          <p:nvPr>
            <p:ph type="body" sz="quarter" idx="49"/>
          </p:nvPr>
        </p:nvSpPr>
        <p:spPr>
          <a:xfrm>
            <a:off x="2524043" y="5310782"/>
            <a:ext cx="648000" cy="348400"/>
          </a:xfrm>
        </p:spPr>
        <p:txBody>
          <a:bodyPr/>
          <a:p>
            <a:r>
              <a:rPr dirty="0" lang="el">
                <a:hlinkClick r:id="rId3" action="ppaction://hlinksldjump"/>
              </a:rPr>
              <a:t>20</a:t>
            </a:r>
            <a:endParaRPr dirty="0" lang="en-US"/>
          </a:p>
        </p:txBody>
      </p:sp>
      <p:sp>
        <p:nvSpPr>
          <p:cNvPr id="1049156" name="Text Placeholder 10"/>
          <p:cNvSpPr>
            <a:spLocks noGrp="1"/>
          </p:cNvSpPr>
          <p:nvPr>
            <p:ph type="body" sz="quarter" idx="50"/>
          </p:nvPr>
        </p:nvSpPr>
        <p:spPr>
          <a:xfrm>
            <a:off x="3239880" y="5310782"/>
            <a:ext cx="3133345" cy="348400"/>
          </a:xfrm>
        </p:spPr>
        <p:txBody>
          <a:bodyPr/>
          <a:p>
            <a:r>
              <a:rPr dirty="0" lang="el"/>
              <a:t>Ανοιχτές αίθουσες διδασκαλίας για ηλικιωμένους</a:t>
            </a:r>
            <a:endParaRPr dirty="0" lang="en-IE">
              <a:solidFill>
                <a:srgbClr val="000000"/>
              </a:solidFill>
            </a:endParaRPr>
          </a:p>
        </p:txBody>
      </p:sp>
      <p:sp>
        <p:nvSpPr>
          <p:cNvPr id="1049157" name="Text Placeholder 11"/>
          <p:cNvSpPr>
            <a:spLocks noGrp="1"/>
          </p:cNvSpPr>
          <p:nvPr>
            <p:ph type="body" sz="quarter" idx="51"/>
          </p:nvPr>
        </p:nvSpPr>
        <p:spPr>
          <a:xfrm>
            <a:off x="2524043" y="5671724"/>
            <a:ext cx="648000" cy="348400"/>
          </a:xfrm>
        </p:spPr>
        <p:txBody>
          <a:bodyPr/>
          <a:p>
            <a:r>
              <a:rPr dirty="0" lang="el">
                <a:hlinkClick r:id="rId4" action="ppaction://hlinksldjump"/>
              </a:rPr>
              <a:t>21</a:t>
            </a:r>
            <a:endParaRPr dirty="0" lang="en-US"/>
          </a:p>
        </p:txBody>
      </p:sp>
      <p:sp>
        <p:nvSpPr>
          <p:cNvPr id="1049158" name="Text Placeholder 12"/>
          <p:cNvSpPr>
            <a:spLocks noGrp="1"/>
          </p:cNvSpPr>
          <p:nvPr>
            <p:ph type="body" sz="quarter" idx="52"/>
          </p:nvPr>
        </p:nvSpPr>
        <p:spPr>
          <a:xfrm>
            <a:off x="3239880" y="5671724"/>
            <a:ext cx="3133345" cy="348400"/>
          </a:xfrm>
        </p:spPr>
        <p:txBody>
          <a:bodyPr/>
          <a:p>
            <a:r>
              <a:rPr dirty="0" lang="el" err="1"/>
              <a:t>Ανδρικό </a:t>
            </a:r>
            <a:r>
              <a:rPr dirty="0" lang="el"/>
              <a:t>υπόστεγο</a:t>
            </a:r>
            <a:endParaRPr dirty="0" lang="en-IE">
              <a:solidFill>
                <a:srgbClr val="000000"/>
              </a:solidFill>
            </a:endParaRPr>
          </a:p>
        </p:txBody>
      </p:sp>
      <p:sp>
        <p:nvSpPr>
          <p:cNvPr id="1049159" name="Text Placeholder 13"/>
          <p:cNvSpPr>
            <a:spLocks noGrp="1"/>
          </p:cNvSpPr>
          <p:nvPr>
            <p:ph type="body" sz="quarter" idx="53"/>
          </p:nvPr>
        </p:nvSpPr>
        <p:spPr>
          <a:xfrm>
            <a:off x="2524043" y="6045366"/>
            <a:ext cx="648000" cy="348400"/>
          </a:xfrm>
        </p:spPr>
        <p:txBody>
          <a:bodyPr/>
          <a:p>
            <a:r>
              <a:rPr dirty="0" lang="el">
                <a:hlinkClick r:id="rId5" action="ppaction://hlinksldjump"/>
              </a:rPr>
              <a:t>22</a:t>
            </a:r>
            <a:endParaRPr dirty="0" lang="en-US"/>
          </a:p>
        </p:txBody>
      </p:sp>
      <p:sp>
        <p:nvSpPr>
          <p:cNvPr id="1049160" name="Text Placeholder 14"/>
          <p:cNvSpPr>
            <a:spLocks noGrp="1"/>
          </p:cNvSpPr>
          <p:nvPr>
            <p:ph type="body" sz="quarter" idx="54"/>
          </p:nvPr>
        </p:nvSpPr>
        <p:spPr>
          <a:xfrm>
            <a:off x="3239880" y="6045366"/>
            <a:ext cx="3133345" cy="348400"/>
          </a:xfrm>
        </p:spPr>
        <p:txBody>
          <a:bodyPr/>
          <a:p>
            <a:r>
              <a:rPr dirty="0" lang="el"/>
              <a:t>Αλλαγή άποψης</a:t>
            </a:r>
            <a:endParaRPr dirty="0" lang="en-IE">
              <a:solidFill>
                <a:srgbClr val="000000"/>
              </a:solidFill>
            </a:endParaRPr>
          </a:p>
        </p:txBody>
      </p:sp>
      <p:sp>
        <p:nvSpPr>
          <p:cNvPr id="1049161" name="Text Placeholder 15"/>
          <p:cNvSpPr>
            <a:spLocks noGrp="1"/>
          </p:cNvSpPr>
          <p:nvPr>
            <p:ph type="body" sz="quarter" idx="55"/>
          </p:nvPr>
        </p:nvSpPr>
        <p:spPr>
          <a:xfrm>
            <a:off x="2523845" y="6422404"/>
            <a:ext cx="648000" cy="348400"/>
          </a:xfrm>
        </p:spPr>
        <p:txBody>
          <a:bodyPr/>
          <a:p>
            <a:r>
              <a:rPr dirty="0" lang="el">
                <a:hlinkClick r:id="rId6" action="ppaction://hlinksldjump"/>
              </a:rPr>
              <a:t>23</a:t>
            </a:r>
            <a:endParaRPr dirty="0" lang="en-US"/>
          </a:p>
        </p:txBody>
      </p:sp>
      <p:sp>
        <p:nvSpPr>
          <p:cNvPr id="1049162" name="Text Placeholder 16"/>
          <p:cNvSpPr>
            <a:spLocks noGrp="1"/>
          </p:cNvSpPr>
          <p:nvPr>
            <p:ph type="body" sz="quarter" idx="56"/>
          </p:nvPr>
        </p:nvSpPr>
        <p:spPr>
          <a:xfrm>
            <a:off x="3239682" y="6422404"/>
            <a:ext cx="3133345" cy="348400"/>
          </a:xfrm>
        </p:spPr>
        <p:txBody>
          <a:bodyPr/>
          <a:p>
            <a:r>
              <a:rPr dirty="0" lang="el"/>
              <a:t>Συνδέστε την πόλη σας</a:t>
            </a:r>
            <a:endParaRPr dirty="0" lang="en-IE">
              <a:solidFill>
                <a:srgbClr val="000000"/>
              </a:solidFill>
            </a:endParaRPr>
          </a:p>
        </p:txBody>
      </p:sp>
      <p:sp>
        <p:nvSpPr>
          <p:cNvPr id="1049163" name="Text Placeholder 17"/>
          <p:cNvSpPr>
            <a:spLocks noGrp="1"/>
          </p:cNvSpPr>
          <p:nvPr>
            <p:ph type="body" sz="quarter" idx="57"/>
          </p:nvPr>
        </p:nvSpPr>
        <p:spPr>
          <a:xfrm>
            <a:off x="2523845" y="6796046"/>
            <a:ext cx="648000" cy="348400"/>
          </a:xfrm>
        </p:spPr>
        <p:txBody>
          <a:bodyPr/>
          <a:p>
            <a:r>
              <a:rPr dirty="0" lang="el">
                <a:hlinkClick r:id="rId7" action="ppaction://hlinksldjump"/>
              </a:rPr>
              <a:t>24</a:t>
            </a:r>
            <a:endParaRPr dirty="0" lang="en-US"/>
          </a:p>
        </p:txBody>
      </p:sp>
      <p:sp>
        <p:nvSpPr>
          <p:cNvPr id="1049164" name="Text Placeholder 18"/>
          <p:cNvSpPr>
            <a:spLocks noGrp="1"/>
          </p:cNvSpPr>
          <p:nvPr>
            <p:ph type="body" sz="quarter" idx="58"/>
          </p:nvPr>
        </p:nvSpPr>
        <p:spPr>
          <a:xfrm>
            <a:off x="3239682" y="6796046"/>
            <a:ext cx="3530420" cy="360942"/>
          </a:xfrm>
        </p:spPr>
        <p:txBody>
          <a:bodyPr/>
          <a:p>
            <a:r>
              <a:rPr dirty="0" lang="el"/>
              <a:t>CINTER</a:t>
            </a:r>
            <a:r>
              <a:rPr dirty="0" lang="en-US"/>
              <a:t> </a:t>
            </a:r>
            <a:r>
              <a:rPr dirty="0" lang="el"/>
              <a:t>- Διαγενεακό Κέντρο Αναφοράς</a:t>
            </a:r>
            <a:endParaRPr dirty="0" lang="en-IE">
              <a:solidFill>
                <a:srgbClr val="000000"/>
              </a:solidFill>
            </a:endParaRPr>
          </a:p>
        </p:txBody>
      </p:sp>
      <p:sp>
        <p:nvSpPr>
          <p:cNvPr id="1049165" name="Text Placeholder 19"/>
          <p:cNvSpPr>
            <a:spLocks noGrp="1"/>
          </p:cNvSpPr>
          <p:nvPr>
            <p:ph type="body" sz="quarter" idx="59"/>
          </p:nvPr>
        </p:nvSpPr>
        <p:spPr>
          <a:xfrm>
            <a:off x="2524043" y="7156988"/>
            <a:ext cx="648000" cy="348400"/>
          </a:xfrm>
        </p:spPr>
        <p:txBody>
          <a:bodyPr/>
          <a:p>
            <a:r>
              <a:rPr dirty="0" lang="el">
                <a:hlinkClick r:id="rId8" action="ppaction://hlinksldjump"/>
              </a:rPr>
              <a:t>25</a:t>
            </a:r>
            <a:endParaRPr dirty="0" lang="en-US"/>
          </a:p>
        </p:txBody>
      </p:sp>
      <p:sp>
        <p:nvSpPr>
          <p:cNvPr id="1049166" name="Text Placeholder 20"/>
          <p:cNvSpPr>
            <a:spLocks noGrp="1"/>
          </p:cNvSpPr>
          <p:nvPr>
            <p:ph type="body" sz="quarter" idx="60"/>
          </p:nvPr>
        </p:nvSpPr>
        <p:spPr>
          <a:xfrm>
            <a:off x="3239880" y="7156988"/>
            <a:ext cx="3133345" cy="348400"/>
          </a:xfrm>
        </p:spPr>
        <p:txBody>
          <a:bodyPr/>
          <a:p>
            <a:r>
              <a:rPr dirty="0" lang="el"/>
              <a:t>Roscommon Women's Network</a:t>
            </a:r>
            <a:endParaRPr dirty="0" lang="en-IE">
              <a:solidFill>
                <a:srgbClr val="000000"/>
              </a:solidFill>
            </a:endParaRPr>
          </a:p>
        </p:txBody>
      </p:sp>
      <p:sp>
        <p:nvSpPr>
          <p:cNvPr id="1049167" name="Slide Number Placeholder 23"/>
          <p:cNvSpPr>
            <a:spLocks noGrp="1"/>
          </p:cNvSpPr>
          <p:nvPr>
            <p:ph type="sldNum" sz="quarter" idx="4"/>
          </p:nvPr>
        </p:nvSpPr>
        <p:spPr/>
        <p:txBody>
          <a:bodyPr/>
          <a:p>
            <a:fld id="{CB2079F2-58AF-ED44-82D7-E04B2F6FD686}" type="slidenum">
              <a:rPr lang="en-US" smtClean="0"/>
              <a:t>25</a:t>
            </a:fld>
            <a:endParaRPr dirty="0" lang="en-US"/>
          </a:p>
        </p:txBody>
      </p:sp>
      <p:grpSp>
        <p:nvGrpSpPr>
          <p:cNvPr id="155" name="Graphic 4"/>
          <p:cNvGrpSpPr/>
          <p:nvPr/>
        </p:nvGrpSpPr>
        <p:grpSpPr>
          <a:xfrm>
            <a:off x="666183" y="8043029"/>
            <a:ext cx="2188129" cy="2031811"/>
            <a:chOff x="3287215" y="5164976"/>
            <a:chExt cx="1273730" cy="1182736"/>
          </a:xfrm>
        </p:grpSpPr>
        <p:sp>
          <p:nvSpPr>
            <p:cNvPr id="1049168" name="Freeform 28"/>
            <p:cNvSpPr/>
            <p:nvPr/>
          </p:nvSpPr>
          <p:spPr>
            <a:xfrm>
              <a:off x="3718800" y="5996779"/>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0" y="902"/>
                    <a:pt x="180" y="1444"/>
                  </a:cubicBezTo>
                  <a:cubicBezTo>
                    <a:pt x="180" y="902"/>
                    <a:pt x="0"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69" name="Freeform 29"/>
            <p:cNvSpPr/>
            <p:nvPr/>
          </p:nvSpPr>
          <p:spPr>
            <a:xfrm>
              <a:off x="3718619" y="5994614"/>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1" y="722"/>
                    <a:pt x="18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0" name="Freeform 30"/>
            <p:cNvSpPr/>
            <p:nvPr/>
          </p:nvSpPr>
          <p:spPr>
            <a:xfrm>
              <a:off x="3719161" y="6001110"/>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0" y="722"/>
                    <a:pt x="180" y="1263"/>
                  </a:cubicBezTo>
                  <a:cubicBezTo>
                    <a:pt x="0" y="902"/>
                    <a:pt x="0"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1" name="Freeform 31"/>
            <p:cNvSpPr/>
            <p:nvPr/>
          </p:nvSpPr>
          <p:spPr>
            <a:xfrm>
              <a:off x="3718980" y="5998764"/>
              <a:ext cx="180" cy="1804"/>
            </a:xfrm>
            <a:custGeom>
              <a:avLst/>
              <a:gdLst>
                <a:gd name="connsiteX0" fmla="*/ 0 w 180"/>
                <a:gd name="connsiteY0" fmla="*/ 0 h 1804"/>
                <a:gd name="connsiteX1" fmla="*/ 180 w 180"/>
                <a:gd name="connsiteY1" fmla="*/ 1805 h 1804"/>
                <a:gd name="connsiteX2" fmla="*/ 0 w 180"/>
                <a:gd name="connsiteY2" fmla="*/ 0 h 1804"/>
              </a:gdLst>
              <a:ahLst/>
              <a:cxnLst>
                <a:cxn ang="0">
                  <a:pos x="connsiteX0" y="connsiteY0"/>
                </a:cxn>
                <a:cxn ang="0">
                  <a:pos x="connsiteX1" y="connsiteY1"/>
                </a:cxn>
                <a:cxn ang="0">
                  <a:pos x="connsiteX2" y="connsiteY2"/>
                </a:cxn>
              </a:cxnLst>
              <a:rect l="l" t="t" r="r" b="b"/>
              <a:pathLst>
                <a:path w="180" h="1804">
                  <a:moveTo>
                    <a:pt x="0" y="0"/>
                  </a:moveTo>
                  <a:cubicBezTo>
                    <a:pt x="0" y="722"/>
                    <a:pt x="0" y="1264"/>
                    <a:pt x="180" y="1805"/>
                  </a:cubicBezTo>
                  <a:cubicBezTo>
                    <a:pt x="180" y="1264"/>
                    <a:pt x="0"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2" name="Freeform 32"/>
            <p:cNvSpPr/>
            <p:nvPr/>
          </p:nvSpPr>
          <p:spPr>
            <a:xfrm>
              <a:off x="3668607" y="5837399"/>
              <a:ext cx="49831" cy="159380"/>
            </a:xfrm>
            <a:custGeom>
              <a:avLst/>
              <a:gdLst>
                <a:gd name="connsiteX0" fmla="*/ 35935 w 49831"/>
                <a:gd name="connsiteY0" fmla="*/ 9406 h 159380"/>
                <a:gd name="connsiteX1" fmla="*/ 24745 w 49831"/>
                <a:gd name="connsiteY1" fmla="*/ 22 h 159380"/>
                <a:gd name="connsiteX2" fmla="*/ 15902 w 49831"/>
                <a:gd name="connsiteY2" fmla="*/ 9046 h 159380"/>
                <a:gd name="connsiteX3" fmla="*/ 5254 w 49831"/>
                <a:gd name="connsiteY3" fmla="*/ 55608 h 159380"/>
                <a:gd name="connsiteX4" fmla="*/ 20 w 49831"/>
                <a:gd name="connsiteY4" fmla="*/ 159380 h 159380"/>
                <a:gd name="connsiteX5" fmla="*/ 20 w 49831"/>
                <a:gd name="connsiteY5" fmla="*/ 153605 h 159380"/>
                <a:gd name="connsiteX6" fmla="*/ 42612 w 49831"/>
                <a:gd name="connsiteY6" fmla="*/ 153785 h 159380"/>
                <a:gd name="connsiteX7" fmla="*/ 49831 w 49831"/>
                <a:gd name="connsiteY7" fmla="*/ 153785 h 159380"/>
                <a:gd name="connsiteX8" fmla="*/ 45319 w 49831"/>
                <a:gd name="connsiteY8" fmla="*/ 67158 h 159380"/>
                <a:gd name="connsiteX9" fmla="*/ 35935 w 49831"/>
                <a:gd name="connsiteY9" fmla="*/ 9406 h 15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31" h="159380">
                  <a:moveTo>
                    <a:pt x="35935" y="9406"/>
                  </a:moveTo>
                  <a:cubicBezTo>
                    <a:pt x="34852" y="3812"/>
                    <a:pt x="30881" y="-339"/>
                    <a:pt x="24745" y="22"/>
                  </a:cubicBezTo>
                  <a:cubicBezTo>
                    <a:pt x="20053" y="383"/>
                    <a:pt x="17526" y="4534"/>
                    <a:pt x="15902" y="9046"/>
                  </a:cubicBezTo>
                  <a:cubicBezTo>
                    <a:pt x="10849" y="24205"/>
                    <a:pt x="5796" y="39545"/>
                    <a:pt x="5254" y="55608"/>
                  </a:cubicBezTo>
                  <a:cubicBezTo>
                    <a:pt x="4171" y="90259"/>
                    <a:pt x="-340" y="124729"/>
                    <a:pt x="20" y="159380"/>
                  </a:cubicBezTo>
                  <a:cubicBezTo>
                    <a:pt x="20" y="157395"/>
                    <a:pt x="20" y="155410"/>
                    <a:pt x="20" y="153605"/>
                  </a:cubicBezTo>
                  <a:cubicBezTo>
                    <a:pt x="14278" y="153605"/>
                    <a:pt x="28355" y="153785"/>
                    <a:pt x="42612" y="153785"/>
                  </a:cubicBezTo>
                  <a:cubicBezTo>
                    <a:pt x="44958" y="153785"/>
                    <a:pt x="47485" y="153785"/>
                    <a:pt x="49831" y="153785"/>
                  </a:cubicBezTo>
                  <a:cubicBezTo>
                    <a:pt x="48388" y="128519"/>
                    <a:pt x="46583" y="80874"/>
                    <a:pt x="45319" y="67158"/>
                  </a:cubicBezTo>
                  <a:cubicBezTo>
                    <a:pt x="43695" y="47847"/>
                    <a:pt x="39544" y="28717"/>
                    <a:pt x="35935" y="940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3" name="Freeform 33"/>
            <p:cNvSpPr/>
            <p:nvPr/>
          </p:nvSpPr>
          <p:spPr>
            <a:xfrm>
              <a:off x="3719341" y="6002915"/>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180" y="902"/>
                    <a:pt x="180" y="1444"/>
                  </a:cubicBezTo>
                  <a:cubicBezTo>
                    <a:pt x="0" y="902"/>
                    <a:pt x="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4" name="Freeform 34"/>
            <p:cNvSpPr/>
            <p:nvPr/>
          </p:nvSpPr>
          <p:spPr>
            <a:xfrm>
              <a:off x="3845673" y="6124857"/>
              <a:ext cx="135355" cy="92821"/>
            </a:xfrm>
            <a:custGeom>
              <a:avLst/>
              <a:gdLst>
                <a:gd name="connsiteX0" fmla="*/ 18047 w 135355"/>
                <a:gd name="connsiteY0" fmla="*/ 1322 h 92821"/>
                <a:gd name="connsiteX1" fmla="*/ 4692 w 135355"/>
                <a:gd name="connsiteY1" fmla="*/ 18467 h 92821"/>
                <a:gd name="connsiteX2" fmla="*/ 0 w 135355"/>
                <a:gd name="connsiteY2" fmla="*/ 92822 h 92821"/>
                <a:gd name="connsiteX3" fmla="*/ 902 w 135355"/>
                <a:gd name="connsiteY3" fmla="*/ 81633 h 92821"/>
                <a:gd name="connsiteX4" fmla="*/ 101426 w 135355"/>
                <a:gd name="connsiteY4" fmla="*/ 60878 h 92821"/>
                <a:gd name="connsiteX5" fmla="*/ 135355 w 135355"/>
                <a:gd name="connsiteY5" fmla="*/ 2585 h 92821"/>
                <a:gd name="connsiteX6" fmla="*/ 127775 w 135355"/>
                <a:gd name="connsiteY6" fmla="*/ 780 h 92821"/>
                <a:gd name="connsiteX7" fmla="*/ 18047 w 135355"/>
                <a:gd name="connsiteY7" fmla="*/ 1322 h 9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355" h="92821">
                  <a:moveTo>
                    <a:pt x="18047" y="1322"/>
                  </a:moveTo>
                  <a:cubicBezTo>
                    <a:pt x="7219" y="1141"/>
                    <a:pt x="5234" y="7278"/>
                    <a:pt x="4692" y="18467"/>
                  </a:cubicBezTo>
                  <a:cubicBezTo>
                    <a:pt x="3429" y="43192"/>
                    <a:pt x="2166" y="68097"/>
                    <a:pt x="0" y="92822"/>
                  </a:cubicBezTo>
                  <a:cubicBezTo>
                    <a:pt x="361" y="89032"/>
                    <a:pt x="542" y="85423"/>
                    <a:pt x="902" y="81633"/>
                  </a:cubicBezTo>
                  <a:cubicBezTo>
                    <a:pt x="36095" y="93363"/>
                    <a:pt x="73633" y="85061"/>
                    <a:pt x="101426" y="60878"/>
                  </a:cubicBezTo>
                  <a:cubicBezTo>
                    <a:pt x="118571" y="46079"/>
                    <a:pt x="129039" y="24062"/>
                    <a:pt x="135355" y="2585"/>
                  </a:cubicBezTo>
                  <a:cubicBezTo>
                    <a:pt x="133190" y="1683"/>
                    <a:pt x="130843" y="1141"/>
                    <a:pt x="127775" y="780"/>
                  </a:cubicBezTo>
                  <a:cubicBezTo>
                    <a:pt x="109187" y="-1385"/>
                    <a:pt x="34832" y="1683"/>
                    <a:pt x="18047" y="13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5" name="Freeform 35"/>
            <p:cNvSpPr/>
            <p:nvPr/>
          </p:nvSpPr>
          <p:spPr>
            <a:xfrm>
              <a:off x="3981028" y="6127262"/>
              <a:ext cx="3609" cy="1984"/>
            </a:xfrm>
            <a:custGeom>
              <a:avLst/>
              <a:gdLst>
                <a:gd name="connsiteX0" fmla="*/ 0 w 3609"/>
                <a:gd name="connsiteY0" fmla="*/ 0 h 1984"/>
                <a:gd name="connsiteX1" fmla="*/ 3609 w 3609"/>
                <a:gd name="connsiteY1" fmla="*/ 1985 h 1984"/>
                <a:gd name="connsiteX2" fmla="*/ 0 w 3609"/>
                <a:gd name="connsiteY2" fmla="*/ 0 h 1984"/>
              </a:gdLst>
              <a:ahLst/>
              <a:cxnLst>
                <a:cxn ang="0">
                  <a:pos x="connsiteX0" y="connsiteY0"/>
                </a:cxn>
                <a:cxn ang="0">
                  <a:pos x="connsiteX1" y="connsiteY1"/>
                </a:cxn>
                <a:cxn ang="0">
                  <a:pos x="connsiteX2" y="connsiteY2"/>
                </a:cxn>
              </a:cxnLst>
              <a:rect l="l" t="t" r="r" b="b"/>
              <a:pathLst>
                <a:path w="3609" h="1984">
                  <a:moveTo>
                    <a:pt x="0" y="0"/>
                  </a:moveTo>
                  <a:cubicBezTo>
                    <a:pt x="1444" y="541"/>
                    <a:pt x="2527" y="1263"/>
                    <a:pt x="3609" y="1985"/>
                  </a:cubicBezTo>
                  <a:cubicBezTo>
                    <a:pt x="2527" y="1263"/>
                    <a:pt x="1444"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6" name="Freeform 36"/>
            <p:cNvSpPr/>
            <p:nvPr/>
          </p:nvSpPr>
          <p:spPr>
            <a:xfrm>
              <a:off x="3984637" y="6129427"/>
              <a:ext cx="1263" cy="1263"/>
            </a:xfrm>
            <a:custGeom>
              <a:avLst/>
              <a:gdLst>
                <a:gd name="connsiteX0" fmla="*/ 0 w 1263"/>
                <a:gd name="connsiteY0" fmla="*/ 0 h 1263"/>
                <a:gd name="connsiteX1" fmla="*/ 1263 w 1263"/>
                <a:gd name="connsiteY1" fmla="*/ 1263 h 1263"/>
                <a:gd name="connsiteX2" fmla="*/ 0 w 1263"/>
                <a:gd name="connsiteY2" fmla="*/ 0 h 1263"/>
              </a:gdLst>
              <a:ahLst/>
              <a:cxnLst>
                <a:cxn ang="0">
                  <a:pos x="connsiteX0" y="connsiteY0"/>
                </a:cxn>
                <a:cxn ang="0">
                  <a:pos x="connsiteX1" y="connsiteY1"/>
                </a:cxn>
                <a:cxn ang="0">
                  <a:pos x="connsiteX2" y="connsiteY2"/>
                </a:cxn>
              </a:cxnLst>
              <a:rect l="l" t="t" r="r" b="b"/>
              <a:pathLst>
                <a:path w="1263" h="1263">
                  <a:moveTo>
                    <a:pt x="0" y="0"/>
                  </a:moveTo>
                  <a:cubicBezTo>
                    <a:pt x="542" y="361"/>
                    <a:pt x="902" y="902"/>
                    <a:pt x="1263" y="1263"/>
                  </a:cubicBezTo>
                  <a:cubicBezTo>
                    <a:pt x="902" y="902"/>
                    <a:pt x="542"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7" name="Freeform 37"/>
            <p:cNvSpPr/>
            <p:nvPr/>
          </p:nvSpPr>
          <p:spPr>
            <a:xfrm>
              <a:off x="3989149" y="6139534"/>
              <a:ext cx="180" cy="2526"/>
            </a:xfrm>
            <a:custGeom>
              <a:avLst/>
              <a:gdLst>
                <a:gd name="connsiteX0" fmla="*/ 0 w 180"/>
                <a:gd name="connsiteY0" fmla="*/ 0 h 2526"/>
                <a:gd name="connsiteX1" fmla="*/ 180 w 180"/>
                <a:gd name="connsiteY1" fmla="*/ 2527 h 2526"/>
                <a:gd name="connsiteX2" fmla="*/ 0 w 180"/>
                <a:gd name="connsiteY2" fmla="*/ 0 h 2526"/>
              </a:gdLst>
              <a:ahLst/>
              <a:cxnLst>
                <a:cxn ang="0">
                  <a:pos x="connsiteX0" y="connsiteY0"/>
                </a:cxn>
                <a:cxn ang="0">
                  <a:pos x="connsiteX1" y="connsiteY1"/>
                </a:cxn>
                <a:cxn ang="0">
                  <a:pos x="connsiteX2" y="connsiteY2"/>
                </a:cxn>
              </a:cxnLst>
              <a:rect l="l" t="t" r="r" b="b"/>
              <a:pathLst>
                <a:path w="180" h="2526">
                  <a:moveTo>
                    <a:pt x="0" y="0"/>
                  </a:moveTo>
                  <a:cubicBezTo>
                    <a:pt x="0" y="902"/>
                    <a:pt x="180" y="1625"/>
                    <a:pt x="180" y="2527"/>
                  </a:cubicBezTo>
                  <a:cubicBezTo>
                    <a:pt x="180" y="1625"/>
                    <a:pt x="0"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8" name="Freeform 38"/>
            <p:cNvSpPr/>
            <p:nvPr/>
          </p:nvSpPr>
          <p:spPr>
            <a:xfrm>
              <a:off x="3986081" y="6130871"/>
              <a:ext cx="1082" cy="1624"/>
            </a:xfrm>
            <a:custGeom>
              <a:avLst/>
              <a:gdLst>
                <a:gd name="connsiteX0" fmla="*/ 0 w 1082"/>
                <a:gd name="connsiteY0" fmla="*/ 0 h 1624"/>
                <a:gd name="connsiteX1" fmla="*/ 1083 w 1082"/>
                <a:gd name="connsiteY1" fmla="*/ 1624 h 1624"/>
                <a:gd name="connsiteX2" fmla="*/ 0 w 1082"/>
                <a:gd name="connsiteY2" fmla="*/ 0 h 1624"/>
              </a:gdLst>
              <a:ahLst/>
              <a:cxnLst>
                <a:cxn ang="0">
                  <a:pos x="connsiteX0" y="connsiteY0"/>
                </a:cxn>
                <a:cxn ang="0">
                  <a:pos x="connsiteX1" y="connsiteY1"/>
                </a:cxn>
                <a:cxn ang="0">
                  <a:pos x="connsiteX2" y="connsiteY2"/>
                </a:cxn>
              </a:cxnLst>
              <a:rect l="l" t="t" r="r" b="b"/>
              <a:pathLst>
                <a:path w="1082" h="1624">
                  <a:moveTo>
                    <a:pt x="0" y="0"/>
                  </a:moveTo>
                  <a:cubicBezTo>
                    <a:pt x="361" y="541"/>
                    <a:pt x="722" y="1083"/>
                    <a:pt x="1083" y="1624"/>
                  </a:cubicBezTo>
                  <a:cubicBezTo>
                    <a:pt x="722" y="902"/>
                    <a:pt x="36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79" name="Freeform 39"/>
            <p:cNvSpPr/>
            <p:nvPr/>
          </p:nvSpPr>
          <p:spPr>
            <a:xfrm>
              <a:off x="3988066" y="6134481"/>
              <a:ext cx="541" cy="1984"/>
            </a:xfrm>
            <a:custGeom>
              <a:avLst/>
              <a:gdLst>
                <a:gd name="connsiteX0" fmla="*/ 0 w 541"/>
                <a:gd name="connsiteY0" fmla="*/ 0 h 1984"/>
                <a:gd name="connsiteX1" fmla="*/ 542 w 541"/>
                <a:gd name="connsiteY1" fmla="*/ 1985 h 1984"/>
                <a:gd name="connsiteX2" fmla="*/ 0 w 541"/>
                <a:gd name="connsiteY2" fmla="*/ 0 h 1984"/>
              </a:gdLst>
              <a:ahLst/>
              <a:cxnLst>
                <a:cxn ang="0">
                  <a:pos x="connsiteX0" y="connsiteY0"/>
                </a:cxn>
                <a:cxn ang="0">
                  <a:pos x="connsiteX1" y="connsiteY1"/>
                </a:cxn>
                <a:cxn ang="0">
                  <a:pos x="connsiteX2" y="connsiteY2"/>
                </a:cxn>
              </a:cxnLst>
              <a:rect l="l" t="t" r="r" b="b"/>
              <a:pathLst>
                <a:path w="541" h="1984">
                  <a:moveTo>
                    <a:pt x="0" y="0"/>
                  </a:moveTo>
                  <a:cubicBezTo>
                    <a:pt x="180" y="722"/>
                    <a:pt x="361" y="1263"/>
                    <a:pt x="542" y="1985"/>
                  </a:cubicBezTo>
                  <a:cubicBezTo>
                    <a:pt x="542" y="1443"/>
                    <a:pt x="361"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0" name="Freeform 40"/>
            <p:cNvSpPr/>
            <p:nvPr/>
          </p:nvSpPr>
          <p:spPr>
            <a:xfrm>
              <a:off x="3987164" y="613249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361" y="542"/>
                    <a:pt x="542" y="1083"/>
                    <a:pt x="722" y="1624"/>
                  </a:cubicBezTo>
                  <a:cubicBezTo>
                    <a:pt x="542" y="1083"/>
                    <a:pt x="361"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1" name="Freeform 41"/>
            <p:cNvSpPr/>
            <p:nvPr/>
          </p:nvSpPr>
          <p:spPr>
            <a:xfrm>
              <a:off x="3988788" y="6136826"/>
              <a:ext cx="360" cy="2166"/>
            </a:xfrm>
            <a:custGeom>
              <a:avLst/>
              <a:gdLst>
                <a:gd name="connsiteX0" fmla="*/ 0 w 360"/>
                <a:gd name="connsiteY0" fmla="*/ 0 h 2166"/>
                <a:gd name="connsiteX1" fmla="*/ 361 w 360"/>
                <a:gd name="connsiteY1" fmla="*/ 2166 h 2166"/>
                <a:gd name="connsiteX2" fmla="*/ 0 w 360"/>
                <a:gd name="connsiteY2" fmla="*/ 0 h 2166"/>
              </a:gdLst>
              <a:ahLst/>
              <a:cxnLst>
                <a:cxn ang="0">
                  <a:pos x="connsiteX0" y="connsiteY0"/>
                </a:cxn>
                <a:cxn ang="0">
                  <a:pos x="connsiteX1" y="connsiteY1"/>
                </a:cxn>
                <a:cxn ang="0">
                  <a:pos x="connsiteX2" y="connsiteY2"/>
                </a:cxn>
              </a:cxnLst>
              <a:rect l="l" t="t" r="r" b="b"/>
              <a:pathLst>
                <a:path w="360" h="2166">
                  <a:moveTo>
                    <a:pt x="0" y="0"/>
                  </a:moveTo>
                  <a:cubicBezTo>
                    <a:pt x="180" y="722"/>
                    <a:pt x="180" y="1444"/>
                    <a:pt x="361" y="2166"/>
                  </a:cubicBezTo>
                  <a:cubicBezTo>
                    <a:pt x="180" y="1444"/>
                    <a:pt x="0"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2" name="Freeform 42"/>
            <p:cNvSpPr/>
            <p:nvPr/>
          </p:nvSpPr>
          <p:spPr>
            <a:xfrm>
              <a:off x="3994203" y="5251964"/>
              <a:ext cx="9384" cy="180"/>
            </a:xfrm>
            <a:custGeom>
              <a:avLst/>
              <a:gdLst>
                <a:gd name="connsiteX0" fmla="*/ 9385 w 9384"/>
                <a:gd name="connsiteY0" fmla="*/ 0 h 180"/>
                <a:gd name="connsiteX1" fmla="*/ 0 w 9384"/>
                <a:gd name="connsiteY1" fmla="*/ 180 h 180"/>
                <a:gd name="connsiteX2" fmla="*/ 9385 w 9384"/>
                <a:gd name="connsiteY2" fmla="*/ 0 h 180"/>
              </a:gdLst>
              <a:ahLst/>
              <a:cxnLst>
                <a:cxn ang="0">
                  <a:pos x="connsiteX0" y="connsiteY0"/>
                </a:cxn>
                <a:cxn ang="0">
                  <a:pos x="connsiteX1" y="connsiteY1"/>
                </a:cxn>
                <a:cxn ang="0">
                  <a:pos x="connsiteX2" y="connsiteY2"/>
                </a:cxn>
              </a:cxnLst>
              <a:rect l="l" t="t" r="r" b="b"/>
              <a:pathLst>
                <a:path w="9384" h="180">
                  <a:moveTo>
                    <a:pt x="9385" y="0"/>
                  </a:moveTo>
                  <a:cubicBezTo>
                    <a:pt x="6136" y="0"/>
                    <a:pt x="3068" y="180"/>
                    <a:pt x="0" y="180"/>
                  </a:cubicBezTo>
                  <a:cubicBezTo>
                    <a:pt x="2888" y="180"/>
                    <a:pt x="6136" y="0"/>
                    <a:pt x="938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3" name="Freeform 43"/>
            <p:cNvSpPr/>
            <p:nvPr/>
          </p:nvSpPr>
          <p:spPr>
            <a:xfrm>
              <a:off x="4004489" y="5251784"/>
              <a:ext cx="4150" cy="180"/>
            </a:xfrm>
            <a:custGeom>
              <a:avLst/>
              <a:gdLst>
                <a:gd name="connsiteX0" fmla="*/ 4151 w 4150"/>
                <a:gd name="connsiteY0" fmla="*/ 0 h 180"/>
                <a:gd name="connsiteX1" fmla="*/ 0 w 4150"/>
                <a:gd name="connsiteY1" fmla="*/ 181 h 180"/>
                <a:gd name="connsiteX2" fmla="*/ 4151 w 4150"/>
                <a:gd name="connsiteY2" fmla="*/ 0 h 180"/>
              </a:gdLst>
              <a:ahLst/>
              <a:cxnLst>
                <a:cxn ang="0">
                  <a:pos x="connsiteX0" y="connsiteY0"/>
                </a:cxn>
                <a:cxn ang="0">
                  <a:pos x="connsiteX1" y="connsiteY1"/>
                </a:cxn>
                <a:cxn ang="0">
                  <a:pos x="connsiteX2" y="connsiteY2"/>
                </a:cxn>
              </a:cxnLst>
              <a:rect l="l" t="t" r="r" b="b"/>
              <a:pathLst>
                <a:path w="4150" h="180">
                  <a:moveTo>
                    <a:pt x="4151" y="0"/>
                  </a:moveTo>
                  <a:cubicBezTo>
                    <a:pt x="2707" y="0"/>
                    <a:pt x="1444" y="0"/>
                    <a:pt x="0" y="181"/>
                  </a:cubicBezTo>
                  <a:cubicBezTo>
                    <a:pt x="1444" y="0"/>
                    <a:pt x="2888" y="0"/>
                    <a:pt x="4151"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4" name="Freeform 44"/>
            <p:cNvSpPr/>
            <p:nvPr/>
          </p:nvSpPr>
          <p:spPr>
            <a:xfrm>
              <a:off x="3980667" y="5252325"/>
              <a:ext cx="7940" cy="180"/>
            </a:xfrm>
            <a:custGeom>
              <a:avLst/>
              <a:gdLst>
                <a:gd name="connsiteX0" fmla="*/ 7941 w 7940"/>
                <a:gd name="connsiteY0" fmla="*/ 0 h 180"/>
                <a:gd name="connsiteX1" fmla="*/ 0 w 7940"/>
                <a:gd name="connsiteY1" fmla="*/ 180 h 180"/>
                <a:gd name="connsiteX2" fmla="*/ 7941 w 7940"/>
                <a:gd name="connsiteY2" fmla="*/ 0 h 180"/>
              </a:gdLst>
              <a:ahLst/>
              <a:cxnLst>
                <a:cxn ang="0">
                  <a:pos x="connsiteX0" y="connsiteY0"/>
                </a:cxn>
                <a:cxn ang="0">
                  <a:pos x="connsiteX1" y="connsiteY1"/>
                </a:cxn>
                <a:cxn ang="0">
                  <a:pos x="connsiteX2" y="connsiteY2"/>
                </a:cxn>
              </a:cxnLst>
              <a:rect l="l" t="t" r="r" b="b"/>
              <a:pathLst>
                <a:path w="7940" h="180">
                  <a:moveTo>
                    <a:pt x="7941" y="0"/>
                  </a:moveTo>
                  <a:cubicBezTo>
                    <a:pt x="5234" y="0"/>
                    <a:pt x="2527" y="180"/>
                    <a:pt x="0" y="180"/>
                  </a:cubicBezTo>
                  <a:cubicBezTo>
                    <a:pt x="2527" y="180"/>
                    <a:pt x="5234" y="0"/>
                    <a:pt x="7941"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5" name="Freeform 45"/>
            <p:cNvSpPr/>
            <p:nvPr/>
          </p:nvSpPr>
          <p:spPr>
            <a:xfrm>
              <a:off x="3989871" y="5252145"/>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346" y="0"/>
                    <a:pt x="1083" y="0"/>
                    <a:pt x="0" y="181"/>
                  </a:cubicBezTo>
                  <a:cubicBezTo>
                    <a:pt x="1263" y="181"/>
                    <a:pt x="2346" y="0"/>
                    <a:pt x="3429"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6" name="Freeform 46"/>
            <p:cNvSpPr/>
            <p:nvPr/>
          </p:nvSpPr>
          <p:spPr>
            <a:xfrm>
              <a:off x="4009543" y="5251423"/>
              <a:ext cx="10467" cy="180"/>
            </a:xfrm>
            <a:custGeom>
              <a:avLst/>
              <a:gdLst>
                <a:gd name="connsiteX0" fmla="*/ 10467 w 10467"/>
                <a:gd name="connsiteY0" fmla="*/ 0 h 180"/>
                <a:gd name="connsiteX1" fmla="*/ 0 w 10467"/>
                <a:gd name="connsiteY1" fmla="*/ 180 h 180"/>
                <a:gd name="connsiteX2" fmla="*/ 10467 w 10467"/>
                <a:gd name="connsiteY2" fmla="*/ 0 h 180"/>
              </a:gdLst>
              <a:ahLst/>
              <a:cxnLst>
                <a:cxn ang="0">
                  <a:pos x="connsiteX0" y="connsiteY0"/>
                </a:cxn>
                <a:cxn ang="0">
                  <a:pos x="connsiteX1" y="connsiteY1"/>
                </a:cxn>
                <a:cxn ang="0">
                  <a:pos x="connsiteX2" y="connsiteY2"/>
                </a:cxn>
              </a:cxnLst>
              <a:rect l="l" t="t" r="r" b="b"/>
              <a:pathLst>
                <a:path w="10467" h="180">
                  <a:moveTo>
                    <a:pt x="10467" y="0"/>
                  </a:moveTo>
                  <a:cubicBezTo>
                    <a:pt x="6858" y="0"/>
                    <a:pt x="3429" y="180"/>
                    <a:pt x="0" y="180"/>
                  </a:cubicBezTo>
                  <a:cubicBezTo>
                    <a:pt x="3429" y="180"/>
                    <a:pt x="6858" y="180"/>
                    <a:pt x="10467"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7" name="Freeform 47"/>
            <p:cNvSpPr/>
            <p:nvPr/>
          </p:nvSpPr>
          <p:spPr>
            <a:xfrm>
              <a:off x="3977058" y="5252505"/>
              <a:ext cx="2887" cy="135"/>
            </a:xfrm>
            <a:custGeom>
              <a:avLst/>
              <a:gdLst>
                <a:gd name="connsiteX0" fmla="*/ 2888 w 2887"/>
                <a:gd name="connsiteY0" fmla="*/ 0 h 135"/>
                <a:gd name="connsiteX1" fmla="*/ 0 w 2887"/>
                <a:gd name="connsiteY1" fmla="*/ 0 h 135"/>
                <a:gd name="connsiteX2" fmla="*/ 2888 w 2887"/>
                <a:gd name="connsiteY2" fmla="*/ 0 h 135"/>
              </a:gdLst>
              <a:ahLst/>
              <a:cxnLst>
                <a:cxn ang="0">
                  <a:pos x="connsiteX0" y="connsiteY0"/>
                </a:cxn>
                <a:cxn ang="0">
                  <a:pos x="connsiteX1" y="connsiteY1"/>
                </a:cxn>
                <a:cxn ang="0">
                  <a:pos x="connsiteX2" y="connsiteY2"/>
                </a:cxn>
              </a:cxnLst>
              <a:rect l="l" t="t" r="r" b="b"/>
              <a:pathLst>
                <a:path w="2887" h="135">
                  <a:moveTo>
                    <a:pt x="2888" y="0"/>
                  </a:moveTo>
                  <a:cubicBezTo>
                    <a:pt x="1985" y="0"/>
                    <a:pt x="902" y="0"/>
                    <a:pt x="0" y="0"/>
                  </a:cubicBezTo>
                  <a:cubicBezTo>
                    <a:pt x="902" y="181"/>
                    <a:pt x="1805" y="181"/>
                    <a:pt x="2888"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8" name="Freeform 48"/>
            <p:cNvSpPr/>
            <p:nvPr/>
          </p:nvSpPr>
          <p:spPr>
            <a:xfrm>
              <a:off x="4021093" y="5251423"/>
              <a:ext cx="4331" cy="180"/>
            </a:xfrm>
            <a:custGeom>
              <a:avLst/>
              <a:gdLst>
                <a:gd name="connsiteX0" fmla="*/ 4331 w 4331"/>
                <a:gd name="connsiteY0" fmla="*/ 0 h 180"/>
                <a:gd name="connsiteX1" fmla="*/ 0 w 4331"/>
                <a:gd name="connsiteY1" fmla="*/ 180 h 180"/>
                <a:gd name="connsiteX2" fmla="*/ 4331 w 4331"/>
                <a:gd name="connsiteY2" fmla="*/ 0 h 180"/>
              </a:gdLst>
              <a:ahLst/>
              <a:cxnLst>
                <a:cxn ang="0">
                  <a:pos x="connsiteX0" y="connsiteY0"/>
                </a:cxn>
                <a:cxn ang="0">
                  <a:pos x="connsiteX1" y="connsiteY1"/>
                </a:cxn>
                <a:cxn ang="0">
                  <a:pos x="connsiteX2" y="connsiteY2"/>
                </a:cxn>
              </a:cxnLst>
              <a:rect l="l" t="t" r="r" b="b"/>
              <a:pathLst>
                <a:path w="4331" h="180">
                  <a:moveTo>
                    <a:pt x="4331" y="0"/>
                  </a:moveTo>
                  <a:cubicBezTo>
                    <a:pt x="2888" y="0"/>
                    <a:pt x="1444" y="0"/>
                    <a:pt x="0" y="180"/>
                  </a:cubicBezTo>
                  <a:cubicBezTo>
                    <a:pt x="1263" y="0"/>
                    <a:pt x="2888" y="0"/>
                    <a:pt x="4331"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89" name="Freeform 49"/>
            <p:cNvSpPr/>
            <p:nvPr/>
          </p:nvSpPr>
          <p:spPr>
            <a:xfrm>
              <a:off x="4044916" y="5250701"/>
              <a:ext cx="11550" cy="180"/>
            </a:xfrm>
            <a:custGeom>
              <a:avLst/>
              <a:gdLst>
                <a:gd name="connsiteX0" fmla="*/ 11550 w 11550"/>
                <a:gd name="connsiteY0" fmla="*/ 0 h 180"/>
                <a:gd name="connsiteX1" fmla="*/ 0 w 11550"/>
                <a:gd name="connsiteY1" fmla="*/ 181 h 180"/>
                <a:gd name="connsiteX2" fmla="*/ 11550 w 11550"/>
                <a:gd name="connsiteY2" fmla="*/ 0 h 180"/>
              </a:gdLst>
              <a:ahLst/>
              <a:cxnLst>
                <a:cxn ang="0">
                  <a:pos x="connsiteX0" y="connsiteY0"/>
                </a:cxn>
                <a:cxn ang="0">
                  <a:pos x="connsiteX1" y="connsiteY1"/>
                </a:cxn>
                <a:cxn ang="0">
                  <a:pos x="connsiteX2" y="connsiteY2"/>
                </a:cxn>
              </a:cxnLst>
              <a:rect l="l" t="t" r="r" b="b"/>
              <a:pathLst>
                <a:path w="11550" h="180">
                  <a:moveTo>
                    <a:pt x="11550" y="0"/>
                  </a:moveTo>
                  <a:cubicBezTo>
                    <a:pt x="7580" y="0"/>
                    <a:pt x="3790" y="181"/>
                    <a:pt x="0" y="181"/>
                  </a:cubicBezTo>
                  <a:cubicBezTo>
                    <a:pt x="3790" y="181"/>
                    <a:pt x="7760" y="0"/>
                    <a:pt x="1155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0" name="Freeform 50"/>
            <p:cNvSpPr/>
            <p:nvPr/>
          </p:nvSpPr>
          <p:spPr>
            <a:xfrm>
              <a:off x="4058993" y="5250520"/>
              <a:ext cx="4692" cy="180"/>
            </a:xfrm>
            <a:custGeom>
              <a:avLst/>
              <a:gdLst>
                <a:gd name="connsiteX0" fmla="*/ 4692 w 4692"/>
                <a:gd name="connsiteY0" fmla="*/ 0 h 180"/>
                <a:gd name="connsiteX1" fmla="*/ 0 w 4692"/>
                <a:gd name="connsiteY1" fmla="*/ 180 h 180"/>
                <a:gd name="connsiteX2" fmla="*/ 4692 w 4692"/>
                <a:gd name="connsiteY2" fmla="*/ 0 h 180"/>
              </a:gdLst>
              <a:ahLst/>
              <a:cxnLst>
                <a:cxn ang="0">
                  <a:pos x="connsiteX0" y="connsiteY0"/>
                </a:cxn>
                <a:cxn ang="0">
                  <a:pos x="connsiteX1" y="connsiteY1"/>
                </a:cxn>
                <a:cxn ang="0">
                  <a:pos x="connsiteX2" y="connsiteY2"/>
                </a:cxn>
              </a:cxnLst>
              <a:rect l="l" t="t" r="r" b="b"/>
              <a:pathLst>
                <a:path w="4692" h="180">
                  <a:moveTo>
                    <a:pt x="4692" y="0"/>
                  </a:moveTo>
                  <a:cubicBezTo>
                    <a:pt x="3068" y="0"/>
                    <a:pt x="1444" y="0"/>
                    <a:pt x="0" y="180"/>
                  </a:cubicBezTo>
                  <a:cubicBezTo>
                    <a:pt x="1444" y="0"/>
                    <a:pt x="3068" y="0"/>
                    <a:pt x="4692"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1" name="Freeform 51"/>
            <p:cNvSpPr/>
            <p:nvPr/>
          </p:nvSpPr>
          <p:spPr>
            <a:xfrm>
              <a:off x="4039141" y="5250881"/>
              <a:ext cx="4872" cy="180"/>
            </a:xfrm>
            <a:custGeom>
              <a:avLst/>
              <a:gdLst>
                <a:gd name="connsiteX0" fmla="*/ 4873 w 4872"/>
                <a:gd name="connsiteY0" fmla="*/ 0 h 180"/>
                <a:gd name="connsiteX1" fmla="*/ 0 w 4872"/>
                <a:gd name="connsiteY1" fmla="*/ 181 h 180"/>
                <a:gd name="connsiteX2" fmla="*/ 4873 w 4872"/>
                <a:gd name="connsiteY2" fmla="*/ 0 h 180"/>
              </a:gdLst>
              <a:ahLst/>
              <a:cxnLst>
                <a:cxn ang="0">
                  <a:pos x="connsiteX0" y="connsiteY0"/>
                </a:cxn>
                <a:cxn ang="0">
                  <a:pos x="connsiteX1" y="connsiteY1"/>
                </a:cxn>
                <a:cxn ang="0">
                  <a:pos x="connsiteX2" y="connsiteY2"/>
                </a:cxn>
              </a:cxnLst>
              <a:rect l="l" t="t" r="r" b="b"/>
              <a:pathLst>
                <a:path w="4872" h="180">
                  <a:moveTo>
                    <a:pt x="4873" y="0"/>
                  </a:moveTo>
                  <a:cubicBezTo>
                    <a:pt x="3248" y="0"/>
                    <a:pt x="1624" y="0"/>
                    <a:pt x="0" y="181"/>
                  </a:cubicBezTo>
                  <a:cubicBezTo>
                    <a:pt x="1624" y="181"/>
                    <a:pt x="3248" y="0"/>
                    <a:pt x="4873"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2" name="Freeform 52"/>
            <p:cNvSpPr/>
            <p:nvPr/>
          </p:nvSpPr>
          <p:spPr>
            <a:xfrm>
              <a:off x="4026688" y="5251062"/>
              <a:ext cx="11189" cy="180"/>
            </a:xfrm>
            <a:custGeom>
              <a:avLst/>
              <a:gdLst>
                <a:gd name="connsiteX0" fmla="*/ 11189 w 11189"/>
                <a:gd name="connsiteY0" fmla="*/ 0 h 180"/>
                <a:gd name="connsiteX1" fmla="*/ 0 w 11189"/>
                <a:gd name="connsiteY1" fmla="*/ 180 h 180"/>
                <a:gd name="connsiteX2" fmla="*/ 11189 w 11189"/>
                <a:gd name="connsiteY2" fmla="*/ 0 h 180"/>
              </a:gdLst>
              <a:ahLst/>
              <a:cxnLst>
                <a:cxn ang="0">
                  <a:pos x="connsiteX0" y="connsiteY0"/>
                </a:cxn>
                <a:cxn ang="0">
                  <a:pos x="connsiteX1" y="connsiteY1"/>
                </a:cxn>
                <a:cxn ang="0">
                  <a:pos x="connsiteX2" y="connsiteY2"/>
                </a:cxn>
              </a:cxnLst>
              <a:rect l="l" t="t" r="r" b="b"/>
              <a:pathLst>
                <a:path w="11189" h="180">
                  <a:moveTo>
                    <a:pt x="11189" y="0"/>
                  </a:moveTo>
                  <a:cubicBezTo>
                    <a:pt x="7399" y="0"/>
                    <a:pt x="3609" y="180"/>
                    <a:pt x="0" y="180"/>
                  </a:cubicBezTo>
                  <a:cubicBezTo>
                    <a:pt x="3609" y="180"/>
                    <a:pt x="7399" y="180"/>
                    <a:pt x="11189"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3" name="Freeform 53"/>
            <p:cNvSpPr/>
            <p:nvPr/>
          </p:nvSpPr>
          <p:spPr>
            <a:xfrm>
              <a:off x="4064407" y="5250160"/>
              <a:ext cx="12272" cy="360"/>
            </a:xfrm>
            <a:custGeom>
              <a:avLst/>
              <a:gdLst>
                <a:gd name="connsiteX0" fmla="*/ 12272 w 12272"/>
                <a:gd name="connsiteY0" fmla="*/ 0 h 360"/>
                <a:gd name="connsiteX1" fmla="*/ 0 w 12272"/>
                <a:gd name="connsiteY1" fmla="*/ 361 h 360"/>
                <a:gd name="connsiteX2" fmla="*/ 12272 w 12272"/>
                <a:gd name="connsiteY2" fmla="*/ 0 h 360"/>
              </a:gdLst>
              <a:ahLst/>
              <a:cxnLst>
                <a:cxn ang="0">
                  <a:pos x="connsiteX0" y="connsiteY0"/>
                </a:cxn>
                <a:cxn ang="0">
                  <a:pos x="connsiteX1" y="connsiteY1"/>
                </a:cxn>
                <a:cxn ang="0">
                  <a:pos x="connsiteX2" y="connsiteY2"/>
                </a:cxn>
              </a:cxnLst>
              <a:rect l="l" t="t" r="r" b="b"/>
              <a:pathLst>
                <a:path w="12272" h="360">
                  <a:moveTo>
                    <a:pt x="12272" y="0"/>
                  </a:moveTo>
                  <a:cubicBezTo>
                    <a:pt x="8121" y="180"/>
                    <a:pt x="3970" y="180"/>
                    <a:pt x="0" y="361"/>
                  </a:cubicBezTo>
                  <a:cubicBezTo>
                    <a:pt x="4151" y="180"/>
                    <a:pt x="8121" y="180"/>
                    <a:pt x="12272"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4" name="Freeform 54"/>
            <p:cNvSpPr/>
            <p:nvPr/>
          </p:nvSpPr>
          <p:spPr>
            <a:xfrm>
              <a:off x="3360559" y="5323071"/>
              <a:ext cx="135" cy="2526"/>
            </a:xfrm>
            <a:custGeom>
              <a:avLst/>
              <a:gdLst>
                <a:gd name="connsiteX0" fmla="*/ 0 w 135"/>
                <a:gd name="connsiteY0" fmla="*/ 0 h 2526"/>
                <a:gd name="connsiteX1" fmla="*/ 0 w 135"/>
                <a:gd name="connsiteY1" fmla="*/ 2526 h 2526"/>
                <a:gd name="connsiteX2" fmla="*/ 0 w 135"/>
                <a:gd name="connsiteY2" fmla="*/ 0 h 2526"/>
              </a:gdLst>
              <a:ahLst/>
              <a:cxnLst>
                <a:cxn ang="0">
                  <a:pos x="connsiteX0" y="connsiteY0"/>
                </a:cxn>
                <a:cxn ang="0">
                  <a:pos x="connsiteX1" y="connsiteY1"/>
                </a:cxn>
                <a:cxn ang="0">
                  <a:pos x="connsiteX2" y="connsiteY2"/>
                </a:cxn>
              </a:cxnLst>
              <a:rect l="l" t="t" r="r" b="b"/>
              <a:pathLst>
                <a:path w="135" h="2526">
                  <a:moveTo>
                    <a:pt x="0" y="0"/>
                  </a:moveTo>
                  <a:cubicBezTo>
                    <a:pt x="0" y="902"/>
                    <a:pt x="0" y="1624"/>
                    <a:pt x="0" y="2526"/>
                  </a:cubicBezTo>
                  <a:cubicBezTo>
                    <a:pt x="181" y="1624"/>
                    <a:pt x="181"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5" name="Freeform 55"/>
            <p:cNvSpPr/>
            <p:nvPr/>
          </p:nvSpPr>
          <p:spPr>
            <a:xfrm>
              <a:off x="3360559" y="5315130"/>
              <a:ext cx="1804" cy="2345"/>
            </a:xfrm>
            <a:custGeom>
              <a:avLst/>
              <a:gdLst>
                <a:gd name="connsiteX0" fmla="*/ 0 w 1804"/>
                <a:gd name="connsiteY0" fmla="*/ 0 h 2345"/>
                <a:gd name="connsiteX1" fmla="*/ 0 w 1804"/>
                <a:gd name="connsiteY1" fmla="*/ 2346 h 2345"/>
                <a:gd name="connsiteX2" fmla="*/ 0 w 1804"/>
                <a:gd name="connsiteY2" fmla="*/ 0 h 2345"/>
              </a:gdLst>
              <a:ahLst/>
              <a:cxnLst>
                <a:cxn ang="0">
                  <a:pos x="connsiteX0" y="connsiteY0"/>
                </a:cxn>
                <a:cxn ang="0">
                  <a:pos x="connsiteX1" y="connsiteY1"/>
                </a:cxn>
                <a:cxn ang="0">
                  <a:pos x="connsiteX2" y="connsiteY2"/>
                </a:cxn>
              </a:cxnLst>
              <a:rect l="l" t="t" r="r" b="b"/>
              <a:pathLst>
                <a:path w="1804" h="2345">
                  <a:moveTo>
                    <a:pt x="0" y="0"/>
                  </a:moveTo>
                  <a:cubicBezTo>
                    <a:pt x="0" y="722"/>
                    <a:pt x="0" y="1443"/>
                    <a:pt x="0" y="2346"/>
                  </a:cubicBezTo>
                  <a:cubicBezTo>
                    <a:pt x="0" y="1443"/>
                    <a:pt x="0"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6" name="Freeform 56"/>
            <p:cNvSpPr/>
            <p:nvPr/>
          </p:nvSpPr>
          <p:spPr>
            <a:xfrm>
              <a:off x="3360559" y="5318920"/>
              <a:ext cx="1804" cy="2526"/>
            </a:xfrm>
            <a:custGeom>
              <a:avLst/>
              <a:gdLst>
                <a:gd name="connsiteX0" fmla="*/ 0 w 1804"/>
                <a:gd name="connsiteY0" fmla="*/ 0 h 2526"/>
                <a:gd name="connsiteX1" fmla="*/ 0 w 1804"/>
                <a:gd name="connsiteY1" fmla="*/ 2527 h 2526"/>
                <a:gd name="connsiteX2" fmla="*/ 0 w 1804"/>
                <a:gd name="connsiteY2" fmla="*/ 0 h 2526"/>
              </a:gdLst>
              <a:ahLst/>
              <a:cxnLst>
                <a:cxn ang="0">
                  <a:pos x="connsiteX0" y="connsiteY0"/>
                </a:cxn>
                <a:cxn ang="0">
                  <a:pos x="connsiteX1" y="connsiteY1"/>
                </a:cxn>
                <a:cxn ang="0">
                  <a:pos x="connsiteX2" y="connsiteY2"/>
                </a:cxn>
              </a:cxnLst>
              <a:rect l="l" t="t" r="r" b="b"/>
              <a:pathLst>
                <a:path w="1804" h="2526">
                  <a:moveTo>
                    <a:pt x="0" y="0"/>
                  </a:moveTo>
                  <a:cubicBezTo>
                    <a:pt x="0" y="902"/>
                    <a:pt x="0" y="1625"/>
                    <a:pt x="0" y="2527"/>
                  </a:cubicBezTo>
                  <a:cubicBezTo>
                    <a:pt x="0" y="1805"/>
                    <a:pt x="0"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7" name="Freeform 57"/>
            <p:cNvSpPr/>
            <p:nvPr/>
          </p:nvSpPr>
          <p:spPr>
            <a:xfrm>
              <a:off x="3360740" y="5327402"/>
              <a:ext cx="180" cy="4331"/>
            </a:xfrm>
            <a:custGeom>
              <a:avLst/>
              <a:gdLst>
                <a:gd name="connsiteX0" fmla="*/ 0 w 180"/>
                <a:gd name="connsiteY0" fmla="*/ 0 h 4331"/>
                <a:gd name="connsiteX1" fmla="*/ 180 w 180"/>
                <a:gd name="connsiteY1" fmla="*/ 4332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0" y="2888"/>
                    <a:pt x="180" y="4332"/>
                  </a:cubicBezTo>
                  <a:cubicBezTo>
                    <a:pt x="0" y="2707"/>
                    <a:pt x="0" y="126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8" name="Freeform 58"/>
            <p:cNvSpPr/>
            <p:nvPr/>
          </p:nvSpPr>
          <p:spPr>
            <a:xfrm>
              <a:off x="3360920" y="5332275"/>
              <a:ext cx="180" cy="3789"/>
            </a:xfrm>
            <a:custGeom>
              <a:avLst/>
              <a:gdLst>
                <a:gd name="connsiteX0" fmla="*/ 0 w 180"/>
                <a:gd name="connsiteY0" fmla="*/ 0 h 3789"/>
                <a:gd name="connsiteX1" fmla="*/ 180 w 180"/>
                <a:gd name="connsiteY1" fmla="*/ 3790 h 3789"/>
                <a:gd name="connsiteX2" fmla="*/ 0 w 180"/>
                <a:gd name="connsiteY2" fmla="*/ 0 h 3789"/>
              </a:gdLst>
              <a:ahLst/>
              <a:cxnLst>
                <a:cxn ang="0">
                  <a:pos x="connsiteX0" y="connsiteY0"/>
                </a:cxn>
                <a:cxn ang="0">
                  <a:pos x="connsiteX1" y="connsiteY1"/>
                </a:cxn>
                <a:cxn ang="0">
                  <a:pos x="connsiteX2" y="connsiteY2"/>
                </a:cxn>
              </a:cxnLst>
              <a:rect l="l" t="t" r="r" b="b"/>
              <a:pathLst>
                <a:path w="180" h="3789">
                  <a:moveTo>
                    <a:pt x="0" y="0"/>
                  </a:moveTo>
                  <a:cubicBezTo>
                    <a:pt x="0" y="1263"/>
                    <a:pt x="0" y="2526"/>
                    <a:pt x="180" y="3790"/>
                  </a:cubicBezTo>
                  <a:cubicBezTo>
                    <a:pt x="0" y="2526"/>
                    <a:pt x="0" y="126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199" name="Freeform 59"/>
            <p:cNvSpPr/>
            <p:nvPr/>
          </p:nvSpPr>
          <p:spPr>
            <a:xfrm>
              <a:off x="3360379" y="5307911"/>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1"/>
                    <a:pt x="0" y="1263"/>
                    <a:pt x="0" y="1805"/>
                  </a:cubicBezTo>
                  <a:cubicBezTo>
                    <a:pt x="0" y="1083"/>
                    <a:pt x="0"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0" name="Freeform 60"/>
            <p:cNvSpPr/>
            <p:nvPr/>
          </p:nvSpPr>
          <p:spPr>
            <a:xfrm>
              <a:off x="3360198" y="5301233"/>
              <a:ext cx="135" cy="1624"/>
            </a:xfrm>
            <a:custGeom>
              <a:avLst/>
              <a:gdLst>
                <a:gd name="connsiteX0" fmla="*/ 0 w 135"/>
                <a:gd name="connsiteY0" fmla="*/ 0 h 1624"/>
                <a:gd name="connsiteX1" fmla="*/ 0 w 135"/>
                <a:gd name="connsiteY1" fmla="*/ 1625 h 1624"/>
                <a:gd name="connsiteX2" fmla="*/ 0 w 135"/>
                <a:gd name="connsiteY2" fmla="*/ 0 h 1624"/>
              </a:gdLst>
              <a:ahLst/>
              <a:cxnLst>
                <a:cxn ang="0">
                  <a:pos x="connsiteX0" y="connsiteY0"/>
                </a:cxn>
                <a:cxn ang="0">
                  <a:pos x="connsiteX1" y="connsiteY1"/>
                </a:cxn>
                <a:cxn ang="0">
                  <a:pos x="connsiteX2" y="connsiteY2"/>
                </a:cxn>
              </a:cxnLst>
              <a:rect l="l" t="t" r="r" b="b"/>
              <a:pathLst>
                <a:path w="135" h="1624">
                  <a:moveTo>
                    <a:pt x="0" y="0"/>
                  </a:moveTo>
                  <a:cubicBezTo>
                    <a:pt x="0" y="542"/>
                    <a:pt x="0" y="1083"/>
                    <a:pt x="0" y="1625"/>
                  </a:cubicBezTo>
                  <a:cubicBezTo>
                    <a:pt x="181" y="1083"/>
                    <a:pt x="181"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1" name="Freeform 61"/>
            <p:cNvSpPr/>
            <p:nvPr/>
          </p:nvSpPr>
          <p:spPr>
            <a:xfrm>
              <a:off x="3360198" y="5295278"/>
              <a:ext cx="1804" cy="1624"/>
            </a:xfrm>
            <a:custGeom>
              <a:avLst/>
              <a:gdLst>
                <a:gd name="connsiteX0" fmla="*/ 0 w 1804"/>
                <a:gd name="connsiteY0" fmla="*/ 0 h 1624"/>
                <a:gd name="connsiteX1" fmla="*/ 0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1"/>
                    <a:pt x="0" y="1083"/>
                    <a:pt x="0" y="1624"/>
                  </a:cubicBezTo>
                  <a:cubicBezTo>
                    <a:pt x="0" y="1083"/>
                    <a:pt x="0"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2" name="Freeform 62"/>
            <p:cNvSpPr/>
            <p:nvPr/>
          </p:nvSpPr>
          <p:spPr>
            <a:xfrm>
              <a:off x="3360379" y="5304482"/>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2"/>
                    <a:pt x="0" y="1263"/>
                    <a:pt x="0" y="1805"/>
                  </a:cubicBezTo>
                  <a:cubicBezTo>
                    <a:pt x="0" y="1083"/>
                    <a:pt x="0"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3" name="Freeform 63"/>
            <p:cNvSpPr/>
            <p:nvPr/>
          </p:nvSpPr>
          <p:spPr>
            <a:xfrm>
              <a:off x="3360379" y="5311340"/>
              <a:ext cx="1804" cy="1985"/>
            </a:xfrm>
            <a:custGeom>
              <a:avLst/>
              <a:gdLst>
                <a:gd name="connsiteX0" fmla="*/ 0 w 1804"/>
                <a:gd name="connsiteY0" fmla="*/ 0 h 1985"/>
                <a:gd name="connsiteX1" fmla="*/ 0 w 1804"/>
                <a:gd name="connsiteY1" fmla="*/ 1985 h 1985"/>
                <a:gd name="connsiteX2" fmla="*/ 0 w 1804"/>
                <a:gd name="connsiteY2" fmla="*/ 0 h 1985"/>
              </a:gdLst>
              <a:ahLst/>
              <a:cxnLst>
                <a:cxn ang="0">
                  <a:pos x="connsiteX0" y="connsiteY0"/>
                </a:cxn>
                <a:cxn ang="0">
                  <a:pos x="connsiteX1" y="connsiteY1"/>
                </a:cxn>
                <a:cxn ang="0">
                  <a:pos x="connsiteX2" y="connsiteY2"/>
                </a:cxn>
              </a:cxnLst>
              <a:rect l="l" t="t" r="r" b="b"/>
              <a:pathLst>
                <a:path w="1804" h="1985">
                  <a:moveTo>
                    <a:pt x="0" y="0"/>
                  </a:moveTo>
                  <a:cubicBezTo>
                    <a:pt x="0" y="722"/>
                    <a:pt x="0" y="1263"/>
                    <a:pt x="0" y="1985"/>
                  </a:cubicBezTo>
                  <a:cubicBezTo>
                    <a:pt x="0" y="1444"/>
                    <a:pt x="0"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4" name="Freeform 64"/>
            <p:cNvSpPr/>
            <p:nvPr/>
          </p:nvSpPr>
          <p:spPr>
            <a:xfrm>
              <a:off x="3972546" y="5252686"/>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166" y="0"/>
                    <a:pt x="1083" y="0"/>
                    <a:pt x="0" y="181"/>
                  </a:cubicBezTo>
                  <a:cubicBezTo>
                    <a:pt x="1263" y="0"/>
                    <a:pt x="2346" y="0"/>
                    <a:pt x="3429"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5" name="Freeform 65"/>
            <p:cNvSpPr/>
            <p:nvPr/>
          </p:nvSpPr>
          <p:spPr>
            <a:xfrm>
              <a:off x="3360198" y="5298165"/>
              <a:ext cx="1804" cy="1624"/>
            </a:xfrm>
            <a:custGeom>
              <a:avLst/>
              <a:gdLst>
                <a:gd name="connsiteX0" fmla="*/ 0 w 1804"/>
                <a:gd name="connsiteY0" fmla="*/ 0 h 1624"/>
                <a:gd name="connsiteX1" fmla="*/ 0 w 1804"/>
                <a:gd name="connsiteY1" fmla="*/ 1625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2"/>
                    <a:pt x="0" y="1083"/>
                    <a:pt x="0" y="1625"/>
                  </a:cubicBezTo>
                  <a:cubicBezTo>
                    <a:pt x="0" y="1083"/>
                    <a:pt x="0"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6" name="Freeform 66"/>
            <p:cNvSpPr/>
            <p:nvPr/>
          </p:nvSpPr>
          <p:spPr>
            <a:xfrm>
              <a:off x="4368866" y="604153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7" name="Freeform 67"/>
            <p:cNvSpPr/>
            <p:nvPr/>
          </p:nvSpPr>
          <p:spPr>
            <a:xfrm>
              <a:off x="4370129" y="6032332"/>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1"/>
                    <a:pt x="0" y="0"/>
                    <a:pt x="0" y="0"/>
                  </a:cubicBezTo>
                  <a:cubicBezTo>
                    <a:pt x="0" y="0"/>
                    <a:pt x="0" y="181"/>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8" name="Freeform 68"/>
            <p:cNvSpPr/>
            <p:nvPr/>
          </p:nvSpPr>
          <p:spPr>
            <a:xfrm>
              <a:off x="4368324" y="6044063"/>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09" name="Freeform 69"/>
            <p:cNvSpPr/>
            <p:nvPr/>
          </p:nvSpPr>
          <p:spPr>
            <a:xfrm>
              <a:off x="4368685" y="6042800"/>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180"/>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0" name="Freeform 70"/>
            <p:cNvSpPr/>
            <p:nvPr/>
          </p:nvSpPr>
          <p:spPr>
            <a:xfrm>
              <a:off x="4369407" y="6038468"/>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1" name="Freeform 71"/>
            <p:cNvSpPr/>
            <p:nvPr/>
          </p:nvSpPr>
          <p:spPr>
            <a:xfrm>
              <a:off x="4369949" y="6034318"/>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361"/>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2" name="Freeform 72"/>
            <p:cNvSpPr/>
            <p:nvPr/>
          </p:nvSpPr>
          <p:spPr>
            <a:xfrm>
              <a:off x="4369046" y="6040093"/>
              <a:ext cx="80" cy="360"/>
            </a:xfrm>
            <a:custGeom>
              <a:avLst/>
              <a:gdLst>
                <a:gd name="connsiteX0" fmla="*/ 0 w 80"/>
                <a:gd name="connsiteY0" fmla="*/ 361 h 360"/>
                <a:gd name="connsiteX1" fmla="*/ 0 w 80"/>
                <a:gd name="connsiteY1" fmla="*/ 0 h 360"/>
                <a:gd name="connsiteX2" fmla="*/ 0 w 80"/>
                <a:gd name="connsiteY2" fmla="*/ 361 h 360"/>
              </a:gdLst>
              <a:ahLst/>
              <a:cxnLst>
                <a:cxn ang="0">
                  <a:pos x="connsiteX0" y="connsiteY0"/>
                </a:cxn>
                <a:cxn ang="0">
                  <a:pos x="connsiteX1" y="connsiteY1"/>
                </a:cxn>
                <a:cxn ang="0">
                  <a:pos x="connsiteX2" y="connsiteY2"/>
                </a:cxn>
              </a:cxnLst>
              <a:rect l="l" t="t" r="r" b="b"/>
              <a:pathLst>
                <a:path w="80" h="360">
                  <a:moveTo>
                    <a:pt x="0" y="361"/>
                  </a:moveTo>
                  <a:cubicBezTo>
                    <a:pt x="0" y="180"/>
                    <a:pt x="0" y="180"/>
                    <a:pt x="0" y="0"/>
                  </a:cubicBezTo>
                  <a:cubicBezTo>
                    <a:pt x="180" y="0"/>
                    <a:pt x="0" y="180"/>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3" name="Freeform 73"/>
            <p:cNvSpPr/>
            <p:nvPr/>
          </p:nvSpPr>
          <p:spPr>
            <a:xfrm>
              <a:off x="4366881" y="6047312"/>
              <a:ext cx="80" cy="0"/>
            </a:xfrm>
            <a:custGeom>
              <a:avLst/>
              <a:gdLst>
                <a:gd name="connsiteX0" fmla="*/ 0 w 80"/>
                <a:gd name="connsiteY0" fmla="*/ 0 h 0"/>
                <a:gd name="connsiteX1" fmla="*/ 0 w 80"/>
                <a:gd name="connsiteY1" fmla="*/ 0 h 0"/>
                <a:gd name="connsiteX2" fmla="*/ 0 w 80"/>
                <a:gd name="connsiteY2" fmla="*/ 0 h 0"/>
              </a:gdLst>
              <a:ahLst/>
              <a:cxnLst>
                <a:cxn ang="0">
                  <a:pos x="connsiteX0" y="connsiteY0"/>
                </a:cxn>
                <a:cxn ang="0">
                  <a:pos x="connsiteX1" y="connsiteY1"/>
                </a:cxn>
                <a:cxn ang="0">
                  <a:pos x="connsiteX2" y="connsiteY2"/>
                </a:cxn>
              </a:cxnLst>
              <a:rect l="l" t="t" r="r" b="b"/>
              <a:pathLst>
                <a:path w="80">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4" name="Freeform 74"/>
            <p:cNvSpPr/>
            <p:nvPr/>
          </p:nvSpPr>
          <p:spPr>
            <a:xfrm>
              <a:off x="4367964" y="6045246"/>
              <a:ext cx="135" cy="80"/>
            </a:xfrm>
            <a:custGeom>
              <a:avLst/>
              <a:gdLst>
                <a:gd name="connsiteX0" fmla="*/ 0 w 135"/>
                <a:gd name="connsiteY0" fmla="*/ 80 h 80"/>
                <a:gd name="connsiteX1" fmla="*/ 0 w 135"/>
                <a:gd name="connsiteY1" fmla="*/ 80 h 80"/>
                <a:gd name="connsiteX2" fmla="*/ 0 w 135"/>
                <a:gd name="connsiteY2" fmla="*/ 80 h 80"/>
              </a:gdLst>
              <a:ahLst/>
              <a:cxnLst>
                <a:cxn ang="0">
                  <a:pos x="connsiteX0" y="connsiteY0"/>
                </a:cxn>
                <a:cxn ang="0">
                  <a:pos x="connsiteX1" y="connsiteY1"/>
                </a:cxn>
                <a:cxn ang="0">
                  <a:pos x="connsiteX2" y="connsiteY2"/>
                </a:cxn>
              </a:cxnLst>
              <a:rect l="l" t="t" r="r" b="b"/>
              <a:pathLst>
                <a:path w="135" h="80">
                  <a:moveTo>
                    <a:pt x="0" y="80"/>
                  </a:moveTo>
                  <a:cubicBezTo>
                    <a:pt x="180" y="80"/>
                    <a:pt x="180" y="-100"/>
                    <a:pt x="0" y="80"/>
                  </a:cubicBezTo>
                  <a:cubicBezTo>
                    <a:pt x="180" y="-100"/>
                    <a:pt x="180" y="80"/>
                    <a:pt x="0" y="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5" name="Freeform 75"/>
            <p:cNvSpPr/>
            <p:nvPr/>
          </p:nvSpPr>
          <p:spPr>
            <a:xfrm>
              <a:off x="3360920" y="5337870"/>
              <a:ext cx="80" cy="3067"/>
            </a:xfrm>
            <a:custGeom>
              <a:avLst/>
              <a:gdLst>
                <a:gd name="connsiteX0" fmla="*/ 0 w 80"/>
                <a:gd name="connsiteY0" fmla="*/ 0 h 3067"/>
                <a:gd name="connsiteX1" fmla="*/ 0 w 80"/>
                <a:gd name="connsiteY1" fmla="*/ 3068 h 3067"/>
                <a:gd name="connsiteX2" fmla="*/ 0 w 80"/>
                <a:gd name="connsiteY2" fmla="*/ 0 h 3067"/>
              </a:gdLst>
              <a:ahLst/>
              <a:cxnLst>
                <a:cxn ang="0">
                  <a:pos x="connsiteX0" y="connsiteY0"/>
                </a:cxn>
                <a:cxn ang="0">
                  <a:pos x="connsiteX1" y="connsiteY1"/>
                </a:cxn>
                <a:cxn ang="0">
                  <a:pos x="connsiteX2" y="connsiteY2"/>
                </a:cxn>
              </a:cxnLst>
              <a:rect l="l" t="t" r="r" b="b"/>
              <a:pathLst>
                <a:path w="80" h="3067">
                  <a:moveTo>
                    <a:pt x="0" y="0"/>
                  </a:moveTo>
                  <a:cubicBezTo>
                    <a:pt x="0" y="1083"/>
                    <a:pt x="0" y="1985"/>
                    <a:pt x="0" y="3068"/>
                  </a:cubicBezTo>
                  <a:cubicBezTo>
                    <a:pt x="180" y="1985"/>
                    <a:pt x="0"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6" name="Freeform 76"/>
            <p:cNvSpPr/>
            <p:nvPr/>
          </p:nvSpPr>
          <p:spPr>
            <a:xfrm>
              <a:off x="4367422" y="6046590"/>
              <a:ext cx="180" cy="180"/>
            </a:xfrm>
            <a:custGeom>
              <a:avLst/>
              <a:gdLst>
                <a:gd name="connsiteX0" fmla="*/ 0 w 180"/>
                <a:gd name="connsiteY0" fmla="*/ 181 h 180"/>
                <a:gd name="connsiteX1" fmla="*/ 181 w 180"/>
                <a:gd name="connsiteY1" fmla="*/ 0 h 180"/>
                <a:gd name="connsiteX2" fmla="*/ 0 w 180"/>
                <a:gd name="connsiteY2" fmla="*/ 181 h 180"/>
              </a:gdLst>
              <a:ahLst/>
              <a:cxnLst>
                <a:cxn ang="0">
                  <a:pos x="connsiteX0" y="connsiteY0"/>
                </a:cxn>
                <a:cxn ang="0">
                  <a:pos x="connsiteX1" y="connsiteY1"/>
                </a:cxn>
                <a:cxn ang="0">
                  <a:pos x="connsiteX2" y="connsiteY2"/>
                </a:cxn>
              </a:cxnLst>
              <a:rect l="l" t="t" r="r" b="b"/>
              <a:pathLst>
                <a:path w="180" h="180">
                  <a:moveTo>
                    <a:pt x="0" y="181"/>
                  </a:moveTo>
                  <a:cubicBezTo>
                    <a:pt x="0" y="181"/>
                    <a:pt x="0" y="0"/>
                    <a:pt x="181" y="0"/>
                  </a:cubicBezTo>
                  <a:cubicBezTo>
                    <a:pt x="181" y="0"/>
                    <a:pt x="0" y="0"/>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7" name="Freeform 77"/>
            <p:cNvSpPr/>
            <p:nvPr/>
          </p:nvSpPr>
          <p:spPr>
            <a:xfrm>
              <a:off x="4367783" y="6046049"/>
              <a:ext cx="1804" cy="180"/>
            </a:xfrm>
            <a:custGeom>
              <a:avLst/>
              <a:gdLst>
                <a:gd name="connsiteX0" fmla="*/ 0 w 1804"/>
                <a:gd name="connsiteY0" fmla="*/ 180 h 180"/>
                <a:gd name="connsiteX1" fmla="*/ 0 w 1804"/>
                <a:gd name="connsiteY1" fmla="*/ 0 h 180"/>
                <a:gd name="connsiteX2" fmla="*/ 0 w 1804"/>
                <a:gd name="connsiteY2" fmla="*/ 180 h 180"/>
              </a:gdLst>
              <a:ahLst/>
              <a:cxnLst>
                <a:cxn ang="0">
                  <a:pos x="connsiteX0" y="connsiteY0"/>
                </a:cxn>
                <a:cxn ang="0">
                  <a:pos x="connsiteX1" y="connsiteY1"/>
                </a:cxn>
                <a:cxn ang="0">
                  <a:pos x="connsiteX2" y="connsiteY2"/>
                </a:cxn>
              </a:cxnLst>
              <a:rect l="l" t="t" r="r" b="b"/>
              <a:pathLst>
                <a:path w="1804" h="180">
                  <a:moveTo>
                    <a:pt x="0" y="180"/>
                  </a:moveTo>
                  <a:cubicBezTo>
                    <a:pt x="0" y="180"/>
                    <a:pt x="0" y="0"/>
                    <a:pt x="0" y="0"/>
                  </a:cubicBezTo>
                  <a:cubicBezTo>
                    <a:pt x="0" y="0"/>
                    <a:pt x="0" y="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8" name="Freeform 78"/>
            <p:cNvSpPr/>
            <p:nvPr/>
          </p:nvSpPr>
          <p:spPr>
            <a:xfrm>
              <a:off x="4370490" y="603016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19" name="Freeform 79"/>
            <p:cNvSpPr/>
            <p:nvPr/>
          </p:nvSpPr>
          <p:spPr>
            <a:xfrm>
              <a:off x="4128475" y="5248716"/>
              <a:ext cx="13354" cy="360"/>
            </a:xfrm>
            <a:custGeom>
              <a:avLst/>
              <a:gdLst>
                <a:gd name="connsiteX0" fmla="*/ 13355 w 13354"/>
                <a:gd name="connsiteY0" fmla="*/ 0 h 360"/>
                <a:gd name="connsiteX1" fmla="*/ 0 w 13354"/>
                <a:gd name="connsiteY1" fmla="*/ 361 h 360"/>
                <a:gd name="connsiteX2" fmla="*/ 13355 w 13354"/>
                <a:gd name="connsiteY2" fmla="*/ 0 h 360"/>
              </a:gdLst>
              <a:ahLst/>
              <a:cxnLst>
                <a:cxn ang="0">
                  <a:pos x="connsiteX0" y="connsiteY0"/>
                </a:cxn>
                <a:cxn ang="0">
                  <a:pos x="connsiteX1" y="connsiteY1"/>
                </a:cxn>
                <a:cxn ang="0">
                  <a:pos x="connsiteX2" y="connsiteY2"/>
                </a:cxn>
              </a:cxnLst>
              <a:rect l="l" t="t" r="r" b="b"/>
              <a:pathLst>
                <a:path w="13354" h="360">
                  <a:moveTo>
                    <a:pt x="13355" y="0"/>
                  </a:moveTo>
                  <a:cubicBezTo>
                    <a:pt x="8843" y="180"/>
                    <a:pt x="4331" y="180"/>
                    <a:pt x="0" y="361"/>
                  </a:cubicBezTo>
                  <a:cubicBezTo>
                    <a:pt x="4512" y="180"/>
                    <a:pt x="8843" y="180"/>
                    <a:pt x="1335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0" name="Freeform 80"/>
            <p:cNvSpPr/>
            <p:nvPr/>
          </p:nvSpPr>
          <p:spPr>
            <a:xfrm>
              <a:off x="4121075" y="5249077"/>
              <a:ext cx="5414" cy="180"/>
            </a:xfrm>
            <a:custGeom>
              <a:avLst/>
              <a:gdLst>
                <a:gd name="connsiteX0" fmla="*/ 5414 w 5414"/>
                <a:gd name="connsiteY0" fmla="*/ 0 h 180"/>
                <a:gd name="connsiteX1" fmla="*/ 0 w 5414"/>
                <a:gd name="connsiteY1" fmla="*/ 181 h 180"/>
                <a:gd name="connsiteX2" fmla="*/ 5414 w 5414"/>
                <a:gd name="connsiteY2" fmla="*/ 0 h 180"/>
              </a:gdLst>
              <a:ahLst/>
              <a:cxnLst>
                <a:cxn ang="0">
                  <a:pos x="connsiteX0" y="connsiteY0"/>
                </a:cxn>
                <a:cxn ang="0">
                  <a:pos x="connsiteX1" y="connsiteY1"/>
                </a:cxn>
                <a:cxn ang="0">
                  <a:pos x="connsiteX2" y="connsiteY2"/>
                </a:cxn>
              </a:cxnLst>
              <a:rect l="l" t="t" r="r" b="b"/>
              <a:pathLst>
                <a:path w="5414" h="180">
                  <a:moveTo>
                    <a:pt x="5414" y="0"/>
                  </a:moveTo>
                  <a:cubicBezTo>
                    <a:pt x="3609" y="0"/>
                    <a:pt x="1805" y="0"/>
                    <a:pt x="0" y="181"/>
                  </a:cubicBezTo>
                  <a:cubicBezTo>
                    <a:pt x="1805" y="181"/>
                    <a:pt x="3609" y="0"/>
                    <a:pt x="5414"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1" name="Freeform 81"/>
            <p:cNvSpPr/>
            <p:nvPr/>
          </p:nvSpPr>
          <p:spPr>
            <a:xfrm>
              <a:off x="4099238" y="5249257"/>
              <a:ext cx="20934" cy="360"/>
            </a:xfrm>
            <a:custGeom>
              <a:avLst/>
              <a:gdLst>
                <a:gd name="connsiteX0" fmla="*/ 20935 w 20934"/>
                <a:gd name="connsiteY0" fmla="*/ 0 h 360"/>
                <a:gd name="connsiteX1" fmla="*/ 0 w 20934"/>
                <a:gd name="connsiteY1" fmla="*/ 361 h 360"/>
                <a:gd name="connsiteX2" fmla="*/ 20935 w 20934"/>
                <a:gd name="connsiteY2" fmla="*/ 0 h 360"/>
              </a:gdLst>
              <a:ahLst/>
              <a:cxnLst>
                <a:cxn ang="0">
                  <a:pos x="connsiteX0" y="connsiteY0"/>
                </a:cxn>
                <a:cxn ang="0">
                  <a:pos x="connsiteX1" y="connsiteY1"/>
                </a:cxn>
                <a:cxn ang="0">
                  <a:pos x="connsiteX2" y="connsiteY2"/>
                </a:cxn>
              </a:cxnLst>
              <a:rect l="l" t="t" r="r" b="b"/>
              <a:pathLst>
                <a:path w="20934" h="360">
                  <a:moveTo>
                    <a:pt x="20935" y="0"/>
                  </a:moveTo>
                  <a:cubicBezTo>
                    <a:pt x="13897" y="180"/>
                    <a:pt x="6858" y="361"/>
                    <a:pt x="0" y="361"/>
                  </a:cubicBezTo>
                  <a:cubicBezTo>
                    <a:pt x="6858" y="361"/>
                    <a:pt x="13897" y="180"/>
                    <a:pt x="2093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2" name="Freeform 82"/>
            <p:cNvSpPr/>
            <p:nvPr/>
          </p:nvSpPr>
          <p:spPr>
            <a:xfrm>
              <a:off x="4092380" y="5249618"/>
              <a:ext cx="6316" cy="180"/>
            </a:xfrm>
            <a:custGeom>
              <a:avLst/>
              <a:gdLst>
                <a:gd name="connsiteX0" fmla="*/ 6317 w 6316"/>
                <a:gd name="connsiteY0" fmla="*/ 0 h 180"/>
                <a:gd name="connsiteX1" fmla="*/ 0 w 6316"/>
                <a:gd name="connsiteY1" fmla="*/ 180 h 180"/>
                <a:gd name="connsiteX2" fmla="*/ 6317 w 6316"/>
                <a:gd name="connsiteY2" fmla="*/ 0 h 180"/>
              </a:gdLst>
              <a:ahLst/>
              <a:cxnLst>
                <a:cxn ang="0">
                  <a:pos x="connsiteX0" y="connsiteY0"/>
                </a:cxn>
                <a:cxn ang="0">
                  <a:pos x="connsiteX1" y="connsiteY1"/>
                </a:cxn>
                <a:cxn ang="0">
                  <a:pos x="connsiteX2" y="connsiteY2"/>
                </a:cxn>
              </a:cxnLst>
              <a:rect l="l" t="t" r="r" b="b"/>
              <a:pathLst>
                <a:path w="6316" h="180">
                  <a:moveTo>
                    <a:pt x="6317" y="0"/>
                  </a:moveTo>
                  <a:cubicBezTo>
                    <a:pt x="4151" y="0"/>
                    <a:pt x="2166" y="180"/>
                    <a:pt x="0" y="180"/>
                  </a:cubicBezTo>
                  <a:cubicBezTo>
                    <a:pt x="2166" y="180"/>
                    <a:pt x="4151" y="180"/>
                    <a:pt x="6317"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3" name="Freeform 83"/>
            <p:cNvSpPr/>
            <p:nvPr/>
          </p:nvSpPr>
          <p:spPr>
            <a:xfrm>
              <a:off x="4143274" y="5248535"/>
              <a:ext cx="11369" cy="180"/>
            </a:xfrm>
            <a:custGeom>
              <a:avLst/>
              <a:gdLst>
                <a:gd name="connsiteX0" fmla="*/ 11370 w 11369"/>
                <a:gd name="connsiteY0" fmla="*/ 0 h 180"/>
                <a:gd name="connsiteX1" fmla="*/ 0 w 11369"/>
                <a:gd name="connsiteY1" fmla="*/ 181 h 180"/>
                <a:gd name="connsiteX2" fmla="*/ 11370 w 11369"/>
                <a:gd name="connsiteY2" fmla="*/ 0 h 180"/>
              </a:gdLst>
              <a:ahLst/>
              <a:cxnLst>
                <a:cxn ang="0">
                  <a:pos x="connsiteX0" y="connsiteY0"/>
                </a:cxn>
                <a:cxn ang="0">
                  <a:pos x="connsiteX1" y="connsiteY1"/>
                </a:cxn>
                <a:cxn ang="0">
                  <a:pos x="connsiteX2" y="connsiteY2"/>
                </a:cxn>
              </a:cxnLst>
              <a:rect l="l" t="t" r="r" b="b"/>
              <a:pathLst>
                <a:path w="11369" h="180">
                  <a:moveTo>
                    <a:pt x="11370" y="0"/>
                  </a:moveTo>
                  <a:cubicBezTo>
                    <a:pt x="7580" y="0"/>
                    <a:pt x="3790" y="181"/>
                    <a:pt x="0" y="181"/>
                  </a:cubicBezTo>
                  <a:cubicBezTo>
                    <a:pt x="3790" y="181"/>
                    <a:pt x="7580" y="0"/>
                    <a:pt x="1137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4" name="Freeform 84"/>
            <p:cNvSpPr/>
            <p:nvPr/>
          </p:nvSpPr>
          <p:spPr>
            <a:xfrm>
              <a:off x="4370671" y="6027640"/>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181"/>
                    <a:pt x="0"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5" name="Freeform 85"/>
            <p:cNvSpPr/>
            <p:nvPr/>
          </p:nvSpPr>
          <p:spPr>
            <a:xfrm>
              <a:off x="4267981" y="5246189"/>
              <a:ext cx="721" cy="1804"/>
            </a:xfrm>
            <a:custGeom>
              <a:avLst/>
              <a:gdLst>
                <a:gd name="connsiteX0" fmla="*/ 722 w 721"/>
                <a:gd name="connsiteY0" fmla="*/ 0 h 1804"/>
                <a:gd name="connsiteX1" fmla="*/ 0 w 721"/>
                <a:gd name="connsiteY1" fmla="*/ 0 h 1804"/>
                <a:gd name="connsiteX2" fmla="*/ 722 w 721"/>
                <a:gd name="connsiteY2" fmla="*/ 0 h 1804"/>
              </a:gdLst>
              <a:ahLst/>
              <a:cxnLst>
                <a:cxn ang="0">
                  <a:pos x="connsiteX0" y="connsiteY0"/>
                </a:cxn>
                <a:cxn ang="0">
                  <a:pos x="connsiteX1" y="connsiteY1"/>
                </a:cxn>
                <a:cxn ang="0">
                  <a:pos x="connsiteX2" y="connsiteY2"/>
                </a:cxn>
              </a:cxnLst>
              <a:rect l="l" t="t" r="r" b="b"/>
              <a:pathLst>
                <a:path w="721" h="1804">
                  <a:moveTo>
                    <a:pt x="722" y="0"/>
                  </a:moveTo>
                  <a:cubicBezTo>
                    <a:pt x="542" y="0"/>
                    <a:pt x="180" y="0"/>
                    <a:pt x="0" y="0"/>
                  </a:cubicBezTo>
                  <a:cubicBezTo>
                    <a:pt x="180" y="0"/>
                    <a:pt x="361" y="0"/>
                    <a:pt x="722"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6" name="Freeform 86"/>
            <p:cNvSpPr/>
            <p:nvPr/>
          </p:nvSpPr>
          <p:spPr>
            <a:xfrm>
              <a:off x="4079386" y="5249798"/>
              <a:ext cx="12272" cy="180"/>
            </a:xfrm>
            <a:custGeom>
              <a:avLst/>
              <a:gdLst>
                <a:gd name="connsiteX0" fmla="*/ 12272 w 12272"/>
                <a:gd name="connsiteY0" fmla="*/ 0 h 180"/>
                <a:gd name="connsiteX1" fmla="*/ 0 w 12272"/>
                <a:gd name="connsiteY1" fmla="*/ 181 h 180"/>
                <a:gd name="connsiteX2" fmla="*/ 12272 w 12272"/>
                <a:gd name="connsiteY2" fmla="*/ 0 h 180"/>
              </a:gdLst>
              <a:ahLst/>
              <a:cxnLst>
                <a:cxn ang="0">
                  <a:pos x="connsiteX0" y="connsiteY0"/>
                </a:cxn>
                <a:cxn ang="0">
                  <a:pos x="connsiteX1" y="connsiteY1"/>
                </a:cxn>
                <a:cxn ang="0">
                  <a:pos x="connsiteX2" y="connsiteY2"/>
                </a:cxn>
              </a:cxnLst>
              <a:rect l="l" t="t" r="r" b="b"/>
              <a:pathLst>
                <a:path w="12272" h="180">
                  <a:moveTo>
                    <a:pt x="12272" y="0"/>
                  </a:moveTo>
                  <a:cubicBezTo>
                    <a:pt x="8121" y="181"/>
                    <a:pt x="3971" y="181"/>
                    <a:pt x="0" y="181"/>
                  </a:cubicBezTo>
                  <a:cubicBezTo>
                    <a:pt x="3971" y="181"/>
                    <a:pt x="8121" y="181"/>
                    <a:pt x="12272"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7" name="Freeform 87"/>
            <p:cNvSpPr/>
            <p:nvPr/>
          </p:nvSpPr>
          <p:spPr>
            <a:xfrm>
              <a:off x="4185685" y="5247633"/>
              <a:ext cx="8662" cy="180"/>
            </a:xfrm>
            <a:custGeom>
              <a:avLst/>
              <a:gdLst>
                <a:gd name="connsiteX0" fmla="*/ 8663 w 8662"/>
                <a:gd name="connsiteY0" fmla="*/ 0 h 180"/>
                <a:gd name="connsiteX1" fmla="*/ 0 w 8662"/>
                <a:gd name="connsiteY1" fmla="*/ 181 h 180"/>
                <a:gd name="connsiteX2" fmla="*/ 8663 w 8662"/>
                <a:gd name="connsiteY2" fmla="*/ 0 h 180"/>
              </a:gdLst>
              <a:ahLst/>
              <a:cxnLst>
                <a:cxn ang="0">
                  <a:pos x="connsiteX0" y="connsiteY0"/>
                </a:cxn>
                <a:cxn ang="0">
                  <a:pos x="connsiteX1" y="connsiteY1"/>
                </a:cxn>
                <a:cxn ang="0">
                  <a:pos x="connsiteX2" y="connsiteY2"/>
                </a:cxn>
              </a:cxnLst>
              <a:rect l="l" t="t" r="r" b="b"/>
              <a:pathLst>
                <a:path w="8662" h="180">
                  <a:moveTo>
                    <a:pt x="8663" y="0"/>
                  </a:moveTo>
                  <a:cubicBezTo>
                    <a:pt x="5775" y="0"/>
                    <a:pt x="2888" y="181"/>
                    <a:pt x="0" y="181"/>
                  </a:cubicBezTo>
                  <a:cubicBezTo>
                    <a:pt x="2888" y="181"/>
                    <a:pt x="5775" y="181"/>
                    <a:pt x="8663"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8" name="Freeform 88"/>
            <p:cNvSpPr/>
            <p:nvPr/>
          </p:nvSpPr>
          <p:spPr>
            <a:xfrm>
              <a:off x="4160058" y="5248355"/>
              <a:ext cx="2526" cy="1804"/>
            </a:xfrm>
            <a:custGeom>
              <a:avLst/>
              <a:gdLst>
                <a:gd name="connsiteX0" fmla="*/ 2526 w 2526"/>
                <a:gd name="connsiteY0" fmla="*/ 0 h 1804"/>
                <a:gd name="connsiteX1" fmla="*/ 0 w 2526"/>
                <a:gd name="connsiteY1" fmla="*/ 0 h 1804"/>
                <a:gd name="connsiteX2" fmla="*/ 2526 w 2526"/>
                <a:gd name="connsiteY2" fmla="*/ 0 h 1804"/>
              </a:gdLst>
              <a:ahLst/>
              <a:cxnLst>
                <a:cxn ang="0">
                  <a:pos x="connsiteX0" y="connsiteY0"/>
                </a:cxn>
                <a:cxn ang="0">
                  <a:pos x="connsiteX1" y="connsiteY1"/>
                </a:cxn>
                <a:cxn ang="0">
                  <a:pos x="connsiteX2" y="connsiteY2"/>
                </a:cxn>
              </a:cxnLst>
              <a:rect l="l" t="t" r="r" b="b"/>
              <a:pathLst>
                <a:path w="2526" h="1804">
                  <a:moveTo>
                    <a:pt x="2526" y="0"/>
                  </a:moveTo>
                  <a:cubicBezTo>
                    <a:pt x="1624" y="0"/>
                    <a:pt x="902" y="0"/>
                    <a:pt x="0" y="0"/>
                  </a:cubicBezTo>
                  <a:cubicBezTo>
                    <a:pt x="722" y="0"/>
                    <a:pt x="1624" y="0"/>
                    <a:pt x="2526"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29" name="Freeform 89"/>
            <p:cNvSpPr/>
            <p:nvPr/>
          </p:nvSpPr>
          <p:spPr>
            <a:xfrm>
              <a:off x="4172150" y="5247994"/>
              <a:ext cx="6677" cy="180"/>
            </a:xfrm>
            <a:custGeom>
              <a:avLst/>
              <a:gdLst>
                <a:gd name="connsiteX0" fmla="*/ 6677 w 6677"/>
                <a:gd name="connsiteY0" fmla="*/ 0 h 180"/>
                <a:gd name="connsiteX1" fmla="*/ 0 w 6677"/>
                <a:gd name="connsiteY1" fmla="*/ 181 h 180"/>
                <a:gd name="connsiteX2" fmla="*/ 6677 w 6677"/>
                <a:gd name="connsiteY2" fmla="*/ 0 h 180"/>
              </a:gdLst>
              <a:ahLst/>
              <a:cxnLst>
                <a:cxn ang="0">
                  <a:pos x="connsiteX0" y="connsiteY0"/>
                </a:cxn>
                <a:cxn ang="0">
                  <a:pos x="connsiteX1" y="connsiteY1"/>
                </a:cxn>
                <a:cxn ang="0">
                  <a:pos x="connsiteX2" y="connsiteY2"/>
                </a:cxn>
              </a:cxnLst>
              <a:rect l="l" t="t" r="r" b="b"/>
              <a:pathLst>
                <a:path w="6677" h="180">
                  <a:moveTo>
                    <a:pt x="6677" y="0"/>
                  </a:moveTo>
                  <a:cubicBezTo>
                    <a:pt x="4512" y="0"/>
                    <a:pt x="2346" y="181"/>
                    <a:pt x="0" y="181"/>
                  </a:cubicBezTo>
                  <a:cubicBezTo>
                    <a:pt x="2346" y="181"/>
                    <a:pt x="4512" y="0"/>
                    <a:pt x="6677"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0" name="Freeform 90"/>
            <p:cNvSpPr/>
            <p:nvPr/>
          </p:nvSpPr>
          <p:spPr>
            <a:xfrm>
              <a:off x="3362184" y="5379018"/>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180" y="2888"/>
                    <a:pt x="180" y="4331"/>
                  </a:cubicBezTo>
                  <a:cubicBezTo>
                    <a:pt x="0" y="2888"/>
                    <a:pt x="0" y="144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1" name="Freeform 91"/>
            <p:cNvSpPr/>
            <p:nvPr/>
          </p:nvSpPr>
          <p:spPr>
            <a:xfrm>
              <a:off x="3367417" y="6096401"/>
              <a:ext cx="1985" cy="1985"/>
            </a:xfrm>
            <a:custGeom>
              <a:avLst/>
              <a:gdLst>
                <a:gd name="connsiteX0" fmla="*/ 1985 w 1985"/>
                <a:gd name="connsiteY0" fmla="*/ 1985 h 1985"/>
                <a:gd name="connsiteX1" fmla="*/ 0 w 1985"/>
                <a:gd name="connsiteY1" fmla="*/ 0 h 1985"/>
                <a:gd name="connsiteX2" fmla="*/ 1985 w 1985"/>
                <a:gd name="connsiteY2" fmla="*/ 1985 h 1985"/>
              </a:gdLst>
              <a:ahLst/>
              <a:cxnLst>
                <a:cxn ang="0">
                  <a:pos x="connsiteX0" y="connsiteY0"/>
                </a:cxn>
                <a:cxn ang="0">
                  <a:pos x="connsiteX1" y="connsiteY1"/>
                </a:cxn>
                <a:cxn ang="0">
                  <a:pos x="connsiteX2" y="connsiteY2"/>
                </a:cxn>
              </a:cxnLst>
              <a:rect l="l" t="t" r="r" b="b"/>
              <a:pathLst>
                <a:path w="1985" h="1985">
                  <a:moveTo>
                    <a:pt x="1985" y="1985"/>
                  </a:moveTo>
                  <a:cubicBezTo>
                    <a:pt x="1263" y="1263"/>
                    <a:pt x="542" y="722"/>
                    <a:pt x="0" y="0"/>
                  </a:cubicBezTo>
                  <a:cubicBezTo>
                    <a:pt x="542" y="722"/>
                    <a:pt x="1263" y="1263"/>
                    <a:pt x="1985" y="198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2" name="Freeform 92"/>
            <p:cNvSpPr/>
            <p:nvPr/>
          </p:nvSpPr>
          <p:spPr>
            <a:xfrm>
              <a:off x="3365071" y="6093693"/>
              <a:ext cx="1985" cy="2346"/>
            </a:xfrm>
            <a:custGeom>
              <a:avLst/>
              <a:gdLst>
                <a:gd name="connsiteX0" fmla="*/ 1985 w 1985"/>
                <a:gd name="connsiteY0" fmla="*/ 2346 h 2346"/>
                <a:gd name="connsiteX1" fmla="*/ 0 w 1985"/>
                <a:gd name="connsiteY1" fmla="*/ 0 h 2346"/>
                <a:gd name="connsiteX2" fmla="*/ 1985 w 1985"/>
                <a:gd name="connsiteY2" fmla="*/ 2346 h 2346"/>
              </a:gdLst>
              <a:ahLst/>
              <a:cxnLst>
                <a:cxn ang="0">
                  <a:pos x="connsiteX0" y="connsiteY0"/>
                </a:cxn>
                <a:cxn ang="0">
                  <a:pos x="connsiteX1" y="connsiteY1"/>
                </a:cxn>
                <a:cxn ang="0">
                  <a:pos x="connsiteX2" y="connsiteY2"/>
                </a:cxn>
              </a:cxnLst>
              <a:rect l="l" t="t" r="r" b="b"/>
              <a:pathLst>
                <a:path w="1985" h="2346">
                  <a:moveTo>
                    <a:pt x="1985" y="2346"/>
                  </a:moveTo>
                  <a:cubicBezTo>
                    <a:pt x="1263" y="1624"/>
                    <a:pt x="722" y="902"/>
                    <a:pt x="0" y="0"/>
                  </a:cubicBezTo>
                  <a:cubicBezTo>
                    <a:pt x="722" y="902"/>
                    <a:pt x="1263" y="1624"/>
                    <a:pt x="1985" y="234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3" name="Freeform 93"/>
            <p:cNvSpPr/>
            <p:nvPr/>
          </p:nvSpPr>
          <p:spPr>
            <a:xfrm>
              <a:off x="3371929" y="6100552"/>
              <a:ext cx="5053" cy="3067"/>
            </a:xfrm>
            <a:custGeom>
              <a:avLst/>
              <a:gdLst>
                <a:gd name="connsiteX0" fmla="*/ 5053 w 5053"/>
                <a:gd name="connsiteY0" fmla="*/ 3068 h 3067"/>
                <a:gd name="connsiteX1" fmla="*/ 0 w 5053"/>
                <a:gd name="connsiteY1" fmla="*/ 0 h 3067"/>
                <a:gd name="connsiteX2" fmla="*/ 5053 w 5053"/>
                <a:gd name="connsiteY2" fmla="*/ 3068 h 3067"/>
              </a:gdLst>
              <a:ahLst/>
              <a:cxnLst>
                <a:cxn ang="0">
                  <a:pos x="connsiteX0" y="connsiteY0"/>
                </a:cxn>
                <a:cxn ang="0">
                  <a:pos x="connsiteX1" y="connsiteY1"/>
                </a:cxn>
                <a:cxn ang="0">
                  <a:pos x="connsiteX2" y="connsiteY2"/>
                </a:cxn>
              </a:cxnLst>
              <a:rect l="l" t="t" r="r" b="b"/>
              <a:pathLst>
                <a:path w="5053" h="3067">
                  <a:moveTo>
                    <a:pt x="5053" y="3068"/>
                  </a:moveTo>
                  <a:cubicBezTo>
                    <a:pt x="3249" y="2166"/>
                    <a:pt x="1624" y="1083"/>
                    <a:pt x="0" y="0"/>
                  </a:cubicBezTo>
                  <a:cubicBezTo>
                    <a:pt x="1624" y="1083"/>
                    <a:pt x="3249" y="2166"/>
                    <a:pt x="5053" y="306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4" name="Freeform 94"/>
            <p:cNvSpPr/>
            <p:nvPr/>
          </p:nvSpPr>
          <p:spPr>
            <a:xfrm>
              <a:off x="3369403" y="6098386"/>
              <a:ext cx="2165" cy="1804"/>
            </a:xfrm>
            <a:custGeom>
              <a:avLst/>
              <a:gdLst>
                <a:gd name="connsiteX0" fmla="*/ 2166 w 2165"/>
                <a:gd name="connsiteY0" fmla="*/ 1805 h 1804"/>
                <a:gd name="connsiteX1" fmla="*/ 0 w 2165"/>
                <a:gd name="connsiteY1" fmla="*/ 0 h 1804"/>
                <a:gd name="connsiteX2" fmla="*/ 2166 w 2165"/>
                <a:gd name="connsiteY2" fmla="*/ 1805 h 1804"/>
              </a:gdLst>
              <a:ahLst/>
              <a:cxnLst>
                <a:cxn ang="0">
                  <a:pos x="connsiteX0" y="connsiteY0"/>
                </a:cxn>
                <a:cxn ang="0">
                  <a:pos x="connsiteX1" y="connsiteY1"/>
                </a:cxn>
                <a:cxn ang="0">
                  <a:pos x="connsiteX2" y="connsiteY2"/>
                </a:cxn>
              </a:cxnLst>
              <a:rect l="l" t="t" r="r" b="b"/>
              <a:pathLst>
                <a:path w="2165" h="1804">
                  <a:moveTo>
                    <a:pt x="2166" y="1805"/>
                  </a:moveTo>
                  <a:cubicBezTo>
                    <a:pt x="1444" y="1263"/>
                    <a:pt x="722" y="541"/>
                    <a:pt x="0" y="0"/>
                  </a:cubicBezTo>
                  <a:cubicBezTo>
                    <a:pt x="722" y="722"/>
                    <a:pt x="1444" y="1263"/>
                    <a:pt x="2166" y="180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5" name="Freeform 95"/>
            <p:cNvSpPr/>
            <p:nvPr/>
          </p:nvSpPr>
          <p:spPr>
            <a:xfrm>
              <a:off x="3359838" y="6084850"/>
              <a:ext cx="1443" cy="3067"/>
            </a:xfrm>
            <a:custGeom>
              <a:avLst/>
              <a:gdLst>
                <a:gd name="connsiteX0" fmla="*/ 1444 w 1443"/>
                <a:gd name="connsiteY0" fmla="*/ 3068 h 3067"/>
                <a:gd name="connsiteX1" fmla="*/ 0 w 1443"/>
                <a:gd name="connsiteY1" fmla="*/ 0 h 3067"/>
                <a:gd name="connsiteX2" fmla="*/ 1444 w 1443"/>
                <a:gd name="connsiteY2" fmla="*/ 3068 h 3067"/>
              </a:gdLst>
              <a:ahLst/>
              <a:cxnLst>
                <a:cxn ang="0">
                  <a:pos x="connsiteX0" y="connsiteY0"/>
                </a:cxn>
                <a:cxn ang="0">
                  <a:pos x="connsiteX1" y="connsiteY1"/>
                </a:cxn>
                <a:cxn ang="0">
                  <a:pos x="connsiteX2" y="connsiteY2"/>
                </a:cxn>
              </a:cxnLst>
              <a:rect l="l" t="t" r="r" b="b"/>
              <a:pathLst>
                <a:path w="1443" h="3067">
                  <a:moveTo>
                    <a:pt x="1444" y="3068"/>
                  </a:moveTo>
                  <a:cubicBezTo>
                    <a:pt x="902" y="2166"/>
                    <a:pt x="361" y="1083"/>
                    <a:pt x="0" y="0"/>
                  </a:cubicBezTo>
                  <a:cubicBezTo>
                    <a:pt x="361" y="1083"/>
                    <a:pt x="902" y="2166"/>
                    <a:pt x="1444" y="306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6" name="Freeform 96"/>
            <p:cNvSpPr/>
            <p:nvPr/>
          </p:nvSpPr>
          <p:spPr>
            <a:xfrm>
              <a:off x="3361462" y="6088279"/>
              <a:ext cx="1624" cy="2707"/>
            </a:xfrm>
            <a:custGeom>
              <a:avLst/>
              <a:gdLst>
                <a:gd name="connsiteX0" fmla="*/ 1624 w 1624"/>
                <a:gd name="connsiteY0" fmla="*/ 2707 h 2707"/>
                <a:gd name="connsiteX1" fmla="*/ 0 w 1624"/>
                <a:gd name="connsiteY1" fmla="*/ 0 h 2707"/>
                <a:gd name="connsiteX2" fmla="*/ 1624 w 1624"/>
                <a:gd name="connsiteY2" fmla="*/ 2707 h 2707"/>
              </a:gdLst>
              <a:ahLst/>
              <a:cxnLst>
                <a:cxn ang="0">
                  <a:pos x="connsiteX0" y="connsiteY0"/>
                </a:cxn>
                <a:cxn ang="0">
                  <a:pos x="connsiteX1" y="connsiteY1"/>
                </a:cxn>
                <a:cxn ang="0">
                  <a:pos x="connsiteX2" y="connsiteY2"/>
                </a:cxn>
              </a:cxnLst>
              <a:rect l="l" t="t" r="r" b="b"/>
              <a:pathLst>
                <a:path w="1624" h="2707">
                  <a:moveTo>
                    <a:pt x="1624" y="2707"/>
                  </a:moveTo>
                  <a:cubicBezTo>
                    <a:pt x="1083" y="1805"/>
                    <a:pt x="541" y="902"/>
                    <a:pt x="0" y="0"/>
                  </a:cubicBezTo>
                  <a:cubicBezTo>
                    <a:pt x="541" y="902"/>
                    <a:pt x="1083" y="1805"/>
                    <a:pt x="1624" y="270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7" name="Freeform 97"/>
            <p:cNvSpPr/>
            <p:nvPr/>
          </p:nvSpPr>
          <p:spPr>
            <a:xfrm>
              <a:off x="3363086" y="6091347"/>
              <a:ext cx="1804" cy="2346"/>
            </a:xfrm>
            <a:custGeom>
              <a:avLst/>
              <a:gdLst>
                <a:gd name="connsiteX0" fmla="*/ 1805 w 1804"/>
                <a:gd name="connsiteY0" fmla="*/ 2346 h 2346"/>
                <a:gd name="connsiteX1" fmla="*/ 0 w 1804"/>
                <a:gd name="connsiteY1" fmla="*/ 0 h 2346"/>
                <a:gd name="connsiteX2" fmla="*/ 1805 w 1804"/>
                <a:gd name="connsiteY2" fmla="*/ 2346 h 2346"/>
              </a:gdLst>
              <a:ahLst/>
              <a:cxnLst>
                <a:cxn ang="0">
                  <a:pos x="connsiteX0" y="connsiteY0"/>
                </a:cxn>
                <a:cxn ang="0">
                  <a:pos x="connsiteX1" y="connsiteY1"/>
                </a:cxn>
                <a:cxn ang="0">
                  <a:pos x="connsiteX2" y="connsiteY2"/>
                </a:cxn>
              </a:cxnLst>
              <a:rect l="l" t="t" r="r" b="b"/>
              <a:pathLst>
                <a:path w="1804" h="2346">
                  <a:moveTo>
                    <a:pt x="1805" y="2346"/>
                  </a:moveTo>
                  <a:cubicBezTo>
                    <a:pt x="1263" y="1625"/>
                    <a:pt x="722" y="722"/>
                    <a:pt x="0" y="0"/>
                  </a:cubicBezTo>
                  <a:cubicBezTo>
                    <a:pt x="722" y="722"/>
                    <a:pt x="1263" y="1444"/>
                    <a:pt x="1805" y="234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8" name="Freeform 98"/>
            <p:cNvSpPr/>
            <p:nvPr/>
          </p:nvSpPr>
          <p:spPr>
            <a:xfrm>
              <a:off x="3394849" y="6108853"/>
              <a:ext cx="3429" cy="541"/>
            </a:xfrm>
            <a:custGeom>
              <a:avLst/>
              <a:gdLst>
                <a:gd name="connsiteX0" fmla="*/ 3429 w 3429"/>
                <a:gd name="connsiteY0" fmla="*/ 542 h 541"/>
                <a:gd name="connsiteX1" fmla="*/ 0 w 3429"/>
                <a:gd name="connsiteY1" fmla="*/ 0 h 541"/>
                <a:gd name="connsiteX2" fmla="*/ 3429 w 3429"/>
                <a:gd name="connsiteY2" fmla="*/ 542 h 541"/>
              </a:gdLst>
              <a:ahLst/>
              <a:cxnLst>
                <a:cxn ang="0">
                  <a:pos x="connsiteX0" y="connsiteY0"/>
                </a:cxn>
                <a:cxn ang="0">
                  <a:pos x="connsiteX1" y="connsiteY1"/>
                </a:cxn>
                <a:cxn ang="0">
                  <a:pos x="connsiteX2" y="connsiteY2"/>
                </a:cxn>
              </a:cxnLst>
              <a:rect l="l" t="t" r="r" b="b"/>
              <a:pathLst>
                <a:path w="3429" h="541">
                  <a:moveTo>
                    <a:pt x="3429" y="542"/>
                  </a:moveTo>
                  <a:cubicBezTo>
                    <a:pt x="2346" y="361"/>
                    <a:pt x="1083" y="181"/>
                    <a:pt x="0" y="0"/>
                  </a:cubicBezTo>
                  <a:cubicBezTo>
                    <a:pt x="1083" y="181"/>
                    <a:pt x="2166" y="361"/>
                    <a:pt x="3429" y="54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39" name="Freeform 99"/>
            <p:cNvSpPr/>
            <p:nvPr/>
          </p:nvSpPr>
          <p:spPr>
            <a:xfrm>
              <a:off x="3390699" y="6108131"/>
              <a:ext cx="3429" cy="721"/>
            </a:xfrm>
            <a:custGeom>
              <a:avLst/>
              <a:gdLst>
                <a:gd name="connsiteX0" fmla="*/ 3429 w 3429"/>
                <a:gd name="connsiteY0" fmla="*/ 722 h 721"/>
                <a:gd name="connsiteX1" fmla="*/ 0 w 3429"/>
                <a:gd name="connsiteY1" fmla="*/ 0 h 721"/>
                <a:gd name="connsiteX2" fmla="*/ 3429 w 3429"/>
                <a:gd name="connsiteY2" fmla="*/ 722 h 721"/>
              </a:gdLst>
              <a:ahLst/>
              <a:cxnLst>
                <a:cxn ang="0">
                  <a:pos x="connsiteX0" y="connsiteY0"/>
                </a:cxn>
                <a:cxn ang="0">
                  <a:pos x="connsiteX1" y="connsiteY1"/>
                </a:cxn>
                <a:cxn ang="0">
                  <a:pos x="connsiteX2" y="connsiteY2"/>
                </a:cxn>
              </a:cxnLst>
              <a:rect l="l" t="t" r="r" b="b"/>
              <a:pathLst>
                <a:path w="3429" h="721">
                  <a:moveTo>
                    <a:pt x="3429" y="722"/>
                  </a:moveTo>
                  <a:cubicBezTo>
                    <a:pt x="2166" y="542"/>
                    <a:pt x="1083" y="361"/>
                    <a:pt x="0" y="0"/>
                  </a:cubicBezTo>
                  <a:cubicBezTo>
                    <a:pt x="1083" y="181"/>
                    <a:pt x="2166" y="542"/>
                    <a:pt x="3429"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0" name="Freeform 100"/>
            <p:cNvSpPr/>
            <p:nvPr/>
          </p:nvSpPr>
          <p:spPr>
            <a:xfrm>
              <a:off x="4436904" y="5192408"/>
              <a:ext cx="2526" cy="360"/>
            </a:xfrm>
            <a:custGeom>
              <a:avLst/>
              <a:gdLst>
                <a:gd name="connsiteX0" fmla="*/ 0 w 2526"/>
                <a:gd name="connsiteY0" fmla="*/ 0 h 360"/>
                <a:gd name="connsiteX1" fmla="*/ 2527 w 2526"/>
                <a:gd name="connsiteY1" fmla="*/ 361 h 360"/>
                <a:gd name="connsiteX2" fmla="*/ 0 w 2526"/>
                <a:gd name="connsiteY2" fmla="*/ 0 h 360"/>
              </a:gdLst>
              <a:ahLst/>
              <a:cxnLst>
                <a:cxn ang="0">
                  <a:pos x="connsiteX0" y="connsiteY0"/>
                </a:cxn>
                <a:cxn ang="0">
                  <a:pos x="connsiteX1" y="connsiteY1"/>
                </a:cxn>
                <a:cxn ang="0">
                  <a:pos x="connsiteX2" y="connsiteY2"/>
                </a:cxn>
              </a:cxnLst>
              <a:rect l="l" t="t" r="r" b="b"/>
              <a:pathLst>
                <a:path w="2526" h="360">
                  <a:moveTo>
                    <a:pt x="0" y="0"/>
                  </a:moveTo>
                  <a:cubicBezTo>
                    <a:pt x="902" y="0"/>
                    <a:pt x="1805" y="180"/>
                    <a:pt x="2527" y="361"/>
                  </a:cubicBezTo>
                  <a:cubicBezTo>
                    <a:pt x="1805" y="180"/>
                    <a:pt x="902"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1" name="Freeform 101"/>
            <p:cNvSpPr/>
            <p:nvPr/>
          </p:nvSpPr>
          <p:spPr>
            <a:xfrm>
              <a:off x="3377524" y="6103800"/>
              <a:ext cx="2707" cy="1263"/>
            </a:xfrm>
            <a:custGeom>
              <a:avLst/>
              <a:gdLst>
                <a:gd name="connsiteX0" fmla="*/ 2707 w 2707"/>
                <a:gd name="connsiteY0" fmla="*/ 1263 h 1263"/>
                <a:gd name="connsiteX1" fmla="*/ 0 w 2707"/>
                <a:gd name="connsiteY1" fmla="*/ 0 h 1263"/>
                <a:gd name="connsiteX2" fmla="*/ 2707 w 2707"/>
                <a:gd name="connsiteY2" fmla="*/ 1263 h 1263"/>
              </a:gdLst>
              <a:ahLst/>
              <a:cxnLst>
                <a:cxn ang="0">
                  <a:pos x="connsiteX0" y="connsiteY0"/>
                </a:cxn>
                <a:cxn ang="0">
                  <a:pos x="connsiteX1" y="connsiteY1"/>
                </a:cxn>
                <a:cxn ang="0">
                  <a:pos x="connsiteX2" y="connsiteY2"/>
                </a:cxn>
              </a:cxnLst>
              <a:rect l="l" t="t" r="r" b="b"/>
              <a:pathLst>
                <a:path w="2707" h="1263">
                  <a:moveTo>
                    <a:pt x="2707" y="1263"/>
                  </a:moveTo>
                  <a:cubicBezTo>
                    <a:pt x="1805" y="902"/>
                    <a:pt x="902" y="541"/>
                    <a:pt x="0" y="0"/>
                  </a:cubicBezTo>
                  <a:cubicBezTo>
                    <a:pt x="722" y="361"/>
                    <a:pt x="1624" y="902"/>
                    <a:pt x="2707" y="12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2" name="Freeform 102"/>
            <p:cNvSpPr/>
            <p:nvPr/>
          </p:nvSpPr>
          <p:spPr>
            <a:xfrm>
              <a:off x="3398639" y="6109575"/>
              <a:ext cx="3789" cy="360"/>
            </a:xfrm>
            <a:custGeom>
              <a:avLst/>
              <a:gdLst>
                <a:gd name="connsiteX0" fmla="*/ 3790 w 3789"/>
                <a:gd name="connsiteY0" fmla="*/ 361 h 360"/>
                <a:gd name="connsiteX1" fmla="*/ 0 w 3789"/>
                <a:gd name="connsiteY1" fmla="*/ 0 h 360"/>
                <a:gd name="connsiteX2" fmla="*/ 3790 w 3789"/>
                <a:gd name="connsiteY2" fmla="*/ 361 h 360"/>
              </a:gdLst>
              <a:ahLst/>
              <a:cxnLst>
                <a:cxn ang="0">
                  <a:pos x="connsiteX0" y="connsiteY0"/>
                </a:cxn>
                <a:cxn ang="0">
                  <a:pos x="connsiteX1" y="connsiteY1"/>
                </a:cxn>
                <a:cxn ang="0">
                  <a:pos x="connsiteX2" y="connsiteY2"/>
                </a:cxn>
              </a:cxnLst>
              <a:rect l="l" t="t" r="r" b="b"/>
              <a:pathLst>
                <a:path w="3789" h="360">
                  <a:moveTo>
                    <a:pt x="3790" y="361"/>
                  </a:moveTo>
                  <a:cubicBezTo>
                    <a:pt x="2527" y="180"/>
                    <a:pt x="1083" y="180"/>
                    <a:pt x="0" y="0"/>
                  </a:cubicBezTo>
                  <a:cubicBezTo>
                    <a:pt x="1263" y="0"/>
                    <a:pt x="2527" y="180"/>
                    <a:pt x="379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3" name="Freeform 103"/>
            <p:cNvSpPr/>
            <p:nvPr/>
          </p:nvSpPr>
          <p:spPr>
            <a:xfrm>
              <a:off x="3387269" y="6107229"/>
              <a:ext cx="2887" cy="721"/>
            </a:xfrm>
            <a:custGeom>
              <a:avLst/>
              <a:gdLst>
                <a:gd name="connsiteX0" fmla="*/ 2888 w 2887"/>
                <a:gd name="connsiteY0" fmla="*/ 722 h 721"/>
                <a:gd name="connsiteX1" fmla="*/ 0 w 2887"/>
                <a:gd name="connsiteY1" fmla="*/ 0 h 721"/>
                <a:gd name="connsiteX2" fmla="*/ 2888 w 2887"/>
                <a:gd name="connsiteY2" fmla="*/ 722 h 721"/>
              </a:gdLst>
              <a:ahLst/>
              <a:cxnLst>
                <a:cxn ang="0">
                  <a:pos x="connsiteX0" y="connsiteY0"/>
                </a:cxn>
                <a:cxn ang="0">
                  <a:pos x="connsiteX1" y="connsiteY1"/>
                </a:cxn>
                <a:cxn ang="0">
                  <a:pos x="connsiteX2" y="connsiteY2"/>
                </a:cxn>
              </a:cxnLst>
              <a:rect l="l" t="t" r="r" b="b"/>
              <a:pathLst>
                <a:path w="2887" h="721">
                  <a:moveTo>
                    <a:pt x="2888" y="722"/>
                  </a:moveTo>
                  <a:cubicBezTo>
                    <a:pt x="1805" y="542"/>
                    <a:pt x="902" y="181"/>
                    <a:pt x="0" y="0"/>
                  </a:cubicBezTo>
                  <a:cubicBezTo>
                    <a:pt x="902" y="361"/>
                    <a:pt x="1805" y="542"/>
                    <a:pt x="2888"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4" name="Freeform 104"/>
            <p:cNvSpPr/>
            <p:nvPr/>
          </p:nvSpPr>
          <p:spPr>
            <a:xfrm>
              <a:off x="3380412" y="6105063"/>
              <a:ext cx="2707" cy="1082"/>
            </a:xfrm>
            <a:custGeom>
              <a:avLst/>
              <a:gdLst>
                <a:gd name="connsiteX0" fmla="*/ 2707 w 2707"/>
                <a:gd name="connsiteY0" fmla="*/ 1083 h 1082"/>
                <a:gd name="connsiteX1" fmla="*/ 0 w 2707"/>
                <a:gd name="connsiteY1" fmla="*/ 0 h 1082"/>
                <a:gd name="connsiteX2" fmla="*/ 2707 w 2707"/>
                <a:gd name="connsiteY2" fmla="*/ 1083 h 1082"/>
              </a:gdLst>
              <a:ahLst/>
              <a:cxnLst>
                <a:cxn ang="0">
                  <a:pos x="connsiteX0" y="connsiteY0"/>
                </a:cxn>
                <a:cxn ang="0">
                  <a:pos x="connsiteX1" y="connsiteY1"/>
                </a:cxn>
                <a:cxn ang="0">
                  <a:pos x="connsiteX2" y="connsiteY2"/>
                </a:cxn>
              </a:cxnLst>
              <a:rect l="l" t="t" r="r" b="b"/>
              <a:pathLst>
                <a:path w="2707" h="1082">
                  <a:moveTo>
                    <a:pt x="2707" y="1083"/>
                  </a:moveTo>
                  <a:cubicBezTo>
                    <a:pt x="1805" y="722"/>
                    <a:pt x="902" y="361"/>
                    <a:pt x="0" y="0"/>
                  </a:cubicBezTo>
                  <a:cubicBezTo>
                    <a:pt x="722" y="361"/>
                    <a:pt x="1805" y="722"/>
                    <a:pt x="2707" y="10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5" name="Freeform 105"/>
            <p:cNvSpPr/>
            <p:nvPr/>
          </p:nvSpPr>
          <p:spPr>
            <a:xfrm>
              <a:off x="3383660" y="6106327"/>
              <a:ext cx="3068" cy="902"/>
            </a:xfrm>
            <a:custGeom>
              <a:avLst/>
              <a:gdLst>
                <a:gd name="connsiteX0" fmla="*/ 3068 w 3068"/>
                <a:gd name="connsiteY0" fmla="*/ 902 h 902"/>
                <a:gd name="connsiteX1" fmla="*/ 0 w 3068"/>
                <a:gd name="connsiteY1" fmla="*/ 0 h 902"/>
                <a:gd name="connsiteX2" fmla="*/ 3068 w 3068"/>
                <a:gd name="connsiteY2" fmla="*/ 902 h 902"/>
              </a:gdLst>
              <a:ahLst/>
              <a:cxnLst>
                <a:cxn ang="0">
                  <a:pos x="connsiteX0" y="connsiteY0"/>
                </a:cxn>
                <a:cxn ang="0">
                  <a:pos x="connsiteX1" y="connsiteY1"/>
                </a:cxn>
                <a:cxn ang="0">
                  <a:pos x="connsiteX2" y="connsiteY2"/>
                </a:cxn>
              </a:cxnLst>
              <a:rect l="l" t="t" r="r" b="b"/>
              <a:pathLst>
                <a:path w="3068" h="902">
                  <a:moveTo>
                    <a:pt x="3068" y="902"/>
                  </a:moveTo>
                  <a:cubicBezTo>
                    <a:pt x="1985" y="542"/>
                    <a:pt x="902" y="361"/>
                    <a:pt x="0" y="0"/>
                  </a:cubicBezTo>
                  <a:cubicBezTo>
                    <a:pt x="902" y="361"/>
                    <a:pt x="1985" y="542"/>
                    <a:pt x="3068" y="90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6" name="Freeform 106"/>
            <p:cNvSpPr/>
            <p:nvPr/>
          </p:nvSpPr>
          <p:spPr>
            <a:xfrm>
              <a:off x="4452245" y="5204500"/>
              <a:ext cx="361" cy="2346"/>
            </a:xfrm>
            <a:custGeom>
              <a:avLst/>
              <a:gdLst>
                <a:gd name="connsiteX0" fmla="*/ 0 w 361"/>
                <a:gd name="connsiteY0" fmla="*/ 0 h 2346"/>
                <a:gd name="connsiteX1" fmla="*/ 361 w 361"/>
                <a:gd name="connsiteY1" fmla="*/ 2346 h 2346"/>
                <a:gd name="connsiteX2" fmla="*/ 0 w 361"/>
                <a:gd name="connsiteY2" fmla="*/ 0 h 2346"/>
              </a:gdLst>
              <a:ahLst/>
              <a:cxnLst>
                <a:cxn ang="0">
                  <a:pos x="connsiteX0" y="connsiteY0"/>
                </a:cxn>
                <a:cxn ang="0">
                  <a:pos x="connsiteX1" y="connsiteY1"/>
                </a:cxn>
                <a:cxn ang="0">
                  <a:pos x="connsiteX2" y="connsiteY2"/>
                </a:cxn>
              </a:cxnLst>
              <a:rect l="l" t="t" r="r" b="b"/>
              <a:pathLst>
                <a:path w="361" h="2346">
                  <a:moveTo>
                    <a:pt x="0" y="0"/>
                  </a:moveTo>
                  <a:cubicBezTo>
                    <a:pt x="181" y="722"/>
                    <a:pt x="181" y="1444"/>
                    <a:pt x="361" y="2346"/>
                  </a:cubicBezTo>
                  <a:cubicBezTo>
                    <a:pt x="361" y="1444"/>
                    <a:pt x="181"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7" name="Freeform 107"/>
            <p:cNvSpPr/>
            <p:nvPr/>
          </p:nvSpPr>
          <p:spPr>
            <a:xfrm>
              <a:off x="4448455" y="5196198"/>
              <a:ext cx="1082" cy="1083"/>
            </a:xfrm>
            <a:custGeom>
              <a:avLst/>
              <a:gdLst>
                <a:gd name="connsiteX0" fmla="*/ 0 w 1082"/>
                <a:gd name="connsiteY0" fmla="*/ 0 h 1083"/>
                <a:gd name="connsiteX1" fmla="*/ 1083 w 1082"/>
                <a:gd name="connsiteY1" fmla="*/ 1083 h 1083"/>
                <a:gd name="connsiteX2" fmla="*/ 0 w 1082"/>
                <a:gd name="connsiteY2" fmla="*/ 0 h 1083"/>
              </a:gdLst>
              <a:ahLst/>
              <a:cxnLst>
                <a:cxn ang="0">
                  <a:pos x="connsiteX0" y="connsiteY0"/>
                </a:cxn>
                <a:cxn ang="0">
                  <a:pos x="connsiteX1" y="connsiteY1"/>
                </a:cxn>
                <a:cxn ang="0">
                  <a:pos x="connsiteX2" y="connsiteY2"/>
                </a:cxn>
              </a:cxnLst>
              <a:rect l="l" t="t" r="r" b="b"/>
              <a:pathLst>
                <a:path w="1082" h="1083">
                  <a:moveTo>
                    <a:pt x="0" y="0"/>
                  </a:moveTo>
                  <a:cubicBezTo>
                    <a:pt x="361" y="361"/>
                    <a:pt x="722" y="722"/>
                    <a:pt x="1083" y="1083"/>
                  </a:cubicBezTo>
                  <a:cubicBezTo>
                    <a:pt x="722" y="722"/>
                    <a:pt x="36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8" name="Freeform 108"/>
            <p:cNvSpPr/>
            <p:nvPr/>
          </p:nvSpPr>
          <p:spPr>
            <a:xfrm>
              <a:off x="4449538" y="5197281"/>
              <a:ext cx="902" cy="1443"/>
            </a:xfrm>
            <a:custGeom>
              <a:avLst/>
              <a:gdLst>
                <a:gd name="connsiteX0" fmla="*/ 0 w 902"/>
                <a:gd name="connsiteY0" fmla="*/ 0 h 1443"/>
                <a:gd name="connsiteX1" fmla="*/ 902 w 902"/>
                <a:gd name="connsiteY1" fmla="*/ 1444 h 1443"/>
                <a:gd name="connsiteX2" fmla="*/ 0 w 902"/>
                <a:gd name="connsiteY2" fmla="*/ 0 h 1443"/>
              </a:gdLst>
              <a:ahLst/>
              <a:cxnLst>
                <a:cxn ang="0">
                  <a:pos x="connsiteX0" y="connsiteY0"/>
                </a:cxn>
                <a:cxn ang="0">
                  <a:pos x="connsiteX1" y="connsiteY1"/>
                </a:cxn>
                <a:cxn ang="0">
                  <a:pos x="connsiteX2" y="connsiteY2"/>
                </a:cxn>
              </a:cxnLst>
              <a:rect l="l" t="t" r="r" b="b"/>
              <a:pathLst>
                <a:path w="902" h="1443">
                  <a:moveTo>
                    <a:pt x="0" y="0"/>
                  </a:moveTo>
                  <a:cubicBezTo>
                    <a:pt x="361" y="361"/>
                    <a:pt x="722" y="902"/>
                    <a:pt x="902" y="1444"/>
                  </a:cubicBezTo>
                  <a:cubicBezTo>
                    <a:pt x="542" y="902"/>
                    <a:pt x="361" y="54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49" name="Freeform 109"/>
            <p:cNvSpPr/>
            <p:nvPr/>
          </p:nvSpPr>
          <p:spPr>
            <a:xfrm>
              <a:off x="4450440" y="519872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181" y="541"/>
                    <a:pt x="542" y="1083"/>
                    <a:pt x="722" y="1624"/>
                  </a:cubicBezTo>
                  <a:cubicBezTo>
                    <a:pt x="542" y="1083"/>
                    <a:pt x="181"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0" name="Freeform 110"/>
            <p:cNvSpPr/>
            <p:nvPr/>
          </p:nvSpPr>
          <p:spPr>
            <a:xfrm>
              <a:off x="3361101" y="5342562"/>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1" name="Freeform 111"/>
            <p:cNvSpPr/>
            <p:nvPr/>
          </p:nvSpPr>
          <p:spPr>
            <a:xfrm>
              <a:off x="4445567" y="5194213"/>
              <a:ext cx="2707" cy="1804"/>
            </a:xfrm>
            <a:custGeom>
              <a:avLst/>
              <a:gdLst>
                <a:gd name="connsiteX0" fmla="*/ 0 w 2707"/>
                <a:gd name="connsiteY0" fmla="*/ 0 h 1804"/>
                <a:gd name="connsiteX1" fmla="*/ 2707 w 2707"/>
                <a:gd name="connsiteY1" fmla="*/ 1805 h 1804"/>
                <a:gd name="connsiteX2" fmla="*/ 0 w 2707"/>
                <a:gd name="connsiteY2" fmla="*/ 0 h 1804"/>
              </a:gdLst>
              <a:ahLst/>
              <a:cxnLst>
                <a:cxn ang="0">
                  <a:pos x="connsiteX0" y="connsiteY0"/>
                </a:cxn>
                <a:cxn ang="0">
                  <a:pos x="connsiteX1" y="connsiteY1"/>
                </a:cxn>
                <a:cxn ang="0">
                  <a:pos x="connsiteX2" y="connsiteY2"/>
                </a:cxn>
              </a:cxnLst>
              <a:rect l="l" t="t" r="r" b="b"/>
              <a:pathLst>
                <a:path w="2707" h="1804">
                  <a:moveTo>
                    <a:pt x="0" y="0"/>
                  </a:moveTo>
                  <a:cubicBezTo>
                    <a:pt x="1083" y="541"/>
                    <a:pt x="1985" y="1083"/>
                    <a:pt x="2707" y="1805"/>
                  </a:cubicBezTo>
                  <a:cubicBezTo>
                    <a:pt x="1985" y="1083"/>
                    <a:pt x="1083"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2" name="Freeform 112"/>
            <p:cNvSpPr/>
            <p:nvPr/>
          </p:nvSpPr>
          <p:spPr>
            <a:xfrm>
              <a:off x="4451162" y="5200529"/>
              <a:ext cx="1082" cy="3789"/>
            </a:xfrm>
            <a:custGeom>
              <a:avLst/>
              <a:gdLst>
                <a:gd name="connsiteX0" fmla="*/ 0 w 1082"/>
                <a:gd name="connsiteY0" fmla="*/ 0 h 3789"/>
                <a:gd name="connsiteX1" fmla="*/ 1083 w 1082"/>
                <a:gd name="connsiteY1" fmla="*/ 3790 h 3789"/>
                <a:gd name="connsiteX2" fmla="*/ 0 w 1082"/>
                <a:gd name="connsiteY2" fmla="*/ 0 h 3789"/>
              </a:gdLst>
              <a:ahLst/>
              <a:cxnLst>
                <a:cxn ang="0">
                  <a:pos x="connsiteX0" y="connsiteY0"/>
                </a:cxn>
                <a:cxn ang="0">
                  <a:pos x="connsiteX1" y="connsiteY1"/>
                </a:cxn>
                <a:cxn ang="0">
                  <a:pos x="connsiteX2" y="connsiteY2"/>
                </a:cxn>
              </a:cxnLst>
              <a:rect l="l" t="t" r="r" b="b"/>
              <a:pathLst>
                <a:path w="1082" h="3789">
                  <a:moveTo>
                    <a:pt x="0" y="0"/>
                  </a:moveTo>
                  <a:cubicBezTo>
                    <a:pt x="361" y="1083"/>
                    <a:pt x="722" y="2346"/>
                    <a:pt x="1083" y="3790"/>
                  </a:cubicBezTo>
                  <a:cubicBezTo>
                    <a:pt x="902" y="2346"/>
                    <a:pt x="542"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3" name="Freeform 113"/>
            <p:cNvSpPr/>
            <p:nvPr/>
          </p:nvSpPr>
          <p:spPr>
            <a:xfrm>
              <a:off x="4443762" y="5193671"/>
              <a:ext cx="1624" cy="721"/>
            </a:xfrm>
            <a:custGeom>
              <a:avLst/>
              <a:gdLst>
                <a:gd name="connsiteX0" fmla="*/ 0 w 1624"/>
                <a:gd name="connsiteY0" fmla="*/ 0 h 721"/>
                <a:gd name="connsiteX1" fmla="*/ 1624 w 1624"/>
                <a:gd name="connsiteY1" fmla="*/ 722 h 721"/>
                <a:gd name="connsiteX2" fmla="*/ 0 w 1624"/>
                <a:gd name="connsiteY2" fmla="*/ 0 h 721"/>
              </a:gdLst>
              <a:ahLst/>
              <a:cxnLst>
                <a:cxn ang="0">
                  <a:pos x="connsiteX0" y="connsiteY0"/>
                </a:cxn>
                <a:cxn ang="0">
                  <a:pos x="connsiteX1" y="connsiteY1"/>
                </a:cxn>
                <a:cxn ang="0">
                  <a:pos x="connsiteX2" y="connsiteY2"/>
                </a:cxn>
              </a:cxnLst>
              <a:rect l="l" t="t" r="r" b="b"/>
              <a:pathLst>
                <a:path w="1624" h="721">
                  <a:moveTo>
                    <a:pt x="0" y="0"/>
                  </a:moveTo>
                  <a:cubicBezTo>
                    <a:pt x="542" y="180"/>
                    <a:pt x="1263" y="361"/>
                    <a:pt x="1624" y="722"/>
                  </a:cubicBezTo>
                  <a:cubicBezTo>
                    <a:pt x="1263" y="361"/>
                    <a:pt x="722"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4" name="Freeform 114"/>
            <p:cNvSpPr/>
            <p:nvPr/>
          </p:nvSpPr>
          <p:spPr>
            <a:xfrm>
              <a:off x="4452606" y="5207026"/>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0" y="1625"/>
                    <a:pt x="361" y="3429"/>
                    <a:pt x="361" y="5414"/>
                  </a:cubicBezTo>
                  <a:cubicBezTo>
                    <a:pt x="361" y="3429"/>
                    <a:pt x="180" y="162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5" name="Freeform 115"/>
            <p:cNvSpPr/>
            <p:nvPr/>
          </p:nvSpPr>
          <p:spPr>
            <a:xfrm>
              <a:off x="3360198" y="5292751"/>
              <a:ext cx="1804" cy="1443"/>
            </a:xfrm>
            <a:custGeom>
              <a:avLst/>
              <a:gdLst>
                <a:gd name="connsiteX0" fmla="*/ 0 w 1804"/>
                <a:gd name="connsiteY0" fmla="*/ 1444 h 1443"/>
                <a:gd name="connsiteX1" fmla="*/ 0 w 1804"/>
                <a:gd name="connsiteY1" fmla="*/ 0 h 1443"/>
                <a:gd name="connsiteX2" fmla="*/ 0 w 1804"/>
                <a:gd name="connsiteY2" fmla="*/ 1444 h 1443"/>
              </a:gdLst>
              <a:ahLst/>
              <a:cxnLst>
                <a:cxn ang="0">
                  <a:pos x="connsiteX0" y="connsiteY0"/>
                </a:cxn>
                <a:cxn ang="0">
                  <a:pos x="connsiteX1" y="connsiteY1"/>
                </a:cxn>
                <a:cxn ang="0">
                  <a:pos x="connsiteX2" y="connsiteY2"/>
                </a:cxn>
              </a:cxnLst>
              <a:rect l="l" t="t" r="r" b="b"/>
              <a:pathLst>
                <a:path w="1804" h="1443">
                  <a:moveTo>
                    <a:pt x="0" y="1444"/>
                  </a:moveTo>
                  <a:cubicBezTo>
                    <a:pt x="0" y="902"/>
                    <a:pt x="0" y="542"/>
                    <a:pt x="0" y="0"/>
                  </a:cubicBezTo>
                  <a:cubicBezTo>
                    <a:pt x="0" y="361"/>
                    <a:pt x="0" y="902"/>
                    <a:pt x="0" y="144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6" name="Freeform 116"/>
            <p:cNvSpPr/>
            <p:nvPr/>
          </p:nvSpPr>
          <p:spPr>
            <a:xfrm>
              <a:off x="3301597" y="5190905"/>
              <a:ext cx="1135307" cy="894306"/>
            </a:xfrm>
            <a:custGeom>
              <a:avLst/>
              <a:gdLst>
                <a:gd name="connsiteX0" fmla="*/ 1099935 w 1135307"/>
                <a:gd name="connsiteY0" fmla="*/ 783676 h 894306"/>
                <a:gd name="connsiteX1" fmla="*/ 1125020 w 1135307"/>
                <a:gd name="connsiteY1" fmla="*/ 366601 h 894306"/>
                <a:gd name="connsiteX2" fmla="*/ 1132420 w 1135307"/>
                <a:gd name="connsiteY2" fmla="*/ 134693 h 894306"/>
                <a:gd name="connsiteX3" fmla="*/ 1135307 w 1135307"/>
                <a:gd name="connsiteY3" fmla="*/ 2225 h 894306"/>
                <a:gd name="connsiteX4" fmla="*/ 1135307 w 1135307"/>
                <a:gd name="connsiteY4" fmla="*/ 1503 h 894306"/>
                <a:gd name="connsiteX5" fmla="*/ 1124298 w 1135307"/>
                <a:gd name="connsiteY5" fmla="*/ 1142 h 894306"/>
                <a:gd name="connsiteX6" fmla="*/ 1094881 w 1135307"/>
                <a:gd name="connsiteY6" fmla="*/ 962 h 894306"/>
                <a:gd name="connsiteX7" fmla="*/ 718413 w 1135307"/>
                <a:gd name="connsiteY7" fmla="*/ 2406 h 894306"/>
                <a:gd name="connsiteX8" fmla="*/ 523501 w 1135307"/>
                <a:gd name="connsiteY8" fmla="*/ 5113 h 894306"/>
                <a:gd name="connsiteX9" fmla="*/ 121587 w 1135307"/>
                <a:gd name="connsiteY9" fmla="*/ 10707 h 894306"/>
                <a:gd name="connsiteX10" fmla="*/ 30808 w 1135307"/>
                <a:gd name="connsiteY10" fmla="*/ 12332 h 894306"/>
                <a:gd name="connsiteX11" fmla="*/ 128 w 1135307"/>
                <a:gd name="connsiteY11" fmla="*/ 42651 h 894306"/>
                <a:gd name="connsiteX12" fmla="*/ 1752 w 1135307"/>
                <a:gd name="connsiteY12" fmla="*/ 133249 h 894306"/>
                <a:gd name="connsiteX13" fmla="*/ 13483 w 1135307"/>
                <a:gd name="connsiteY13" fmla="*/ 319678 h 894306"/>
                <a:gd name="connsiteX14" fmla="*/ 24311 w 1135307"/>
                <a:gd name="connsiteY14" fmla="*/ 511522 h 894306"/>
                <a:gd name="connsiteX15" fmla="*/ 34779 w 1135307"/>
                <a:gd name="connsiteY15" fmla="*/ 657886 h 894306"/>
                <a:gd name="connsiteX16" fmla="*/ 45968 w 1135307"/>
                <a:gd name="connsiteY16" fmla="*/ 830960 h 894306"/>
                <a:gd name="connsiteX17" fmla="*/ 52104 w 1135307"/>
                <a:gd name="connsiteY17" fmla="*/ 875898 h 894306"/>
                <a:gd name="connsiteX18" fmla="*/ 57879 w 1135307"/>
                <a:gd name="connsiteY18" fmla="*/ 894307 h 894306"/>
                <a:gd name="connsiteX19" fmla="*/ 58421 w 1135307"/>
                <a:gd name="connsiteY19" fmla="*/ 790354 h 894306"/>
                <a:gd name="connsiteX20" fmla="*/ 55533 w 1135307"/>
                <a:gd name="connsiteY20" fmla="*/ 416051 h 894306"/>
                <a:gd name="connsiteX21" fmla="*/ 54089 w 1135307"/>
                <a:gd name="connsiteY21" fmla="*/ 315888 h 894306"/>
                <a:gd name="connsiteX22" fmla="*/ 58421 w 1135307"/>
                <a:gd name="connsiteY22" fmla="*/ 98778 h 894306"/>
                <a:gd name="connsiteX23" fmla="*/ 58421 w 1135307"/>
                <a:gd name="connsiteY23" fmla="*/ 101125 h 894306"/>
                <a:gd name="connsiteX24" fmla="*/ 58782 w 1135307"/>
                <a:gd name="connsiteY24" fmla="*/ 90657 h 894306"/>
                <a:gd name="connsiteX25" fmla="*/ 90004 w 1135307"/>
                <a:gd name="connsiteY25" fmla="*/ 63586 h 894306"/>
                <a:gd name="connsiteX26" fmla="*/ 98667 w 1135307"/>
                <a:gd name="connsiteY26" fmla="*/ 63947 h 894306"/>
                <a:gd name="connsiteX27" fmla="*/ 149199 w 1135307"/>
                <a:gd name="connsiteY27" fmla="*/ 51314 h 894306"/>
                <a:gd name="connsiteX28" fmla="*/ 898887 w 1135307"/>
                <a:gd name="connsiteY28" fmla="*/ 38320 h 894306"/>
                <a:gd name="connsiteX29" fmla="*/ 977212 w 1135307"/>
                <a:gd name="connsiteY29" fmla="*/ 55284 h 894306"/>
                <a:gd name="connsiteX30" fmla="*/ 1046153 w 1135307"/>
                <a:gd name="connsiteY30" fmla="*/ 53660 h 894306"/>
                <a:gd name="connsiteX31" fmla="*/ 1088023 w 1135307"/>
                <a:gd name="connsiteY31" fmla="*/ 96071 h 894306"/>
                <a:gd name="connsiteX32" fmla="*/ 1079541 w 1135307"/>
                <a:gd name="connsiteY32" fmla="*/ 349276 h 894306"/>
                <a:gd name="connsiteX33" fmla="*/ 1068893 w 1135307"/>
                <a:gd name="connsiteY33" fmla="*/ 834570 h 894306"/>
                <a:gd name="connsiteX34" fmla="*/ 1099935 w 1135307"/>
                <a:gd name="connsiteY34" fmla="*/ 783676 h 89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35307" h="894306">
                  <a:moveTo>
                    <a:pt x="1099935" y="783676"/>
                  </a:moveTo>
                  <a:cubicBezTo>
                    <a:pt x="1109500" y="750830"/>
                    <a:pt x="1123035" y="446010"/>
                    <a:pt x="1125020" y="366601"/>
                  </a:cubicBezTo>
                  <a:cubicBezTo>
                    <a:pt x="1127006" y="289178"/>
                    <a:pt x="1129532" y="211935"/>
                    <a:pt x="1132420" y="134693"/>
                  </a:cubicBezTo>
                  <a:cubicBezTo>
                    <a:pt x="1134044" y="90476"/>
                    <a:pt x="1135307" y="46441"/>
                    <a:pt x="1135307" y="2225"/>
                  </a:cubicBezTo>
                  <a:cubicBezTo>
                    <a:pt x="1135307" y="2044"/>
                    <a:pt x="1135307" y="1684"/>
                    <a:pt x="1135307" y="1503"/>
                  </a:cubicBezTo>
                  <a:cubicBezTo>
                    <a:pt x="1132239" y="1142"/>
                    <a:pt x="1128630" y="1142"/>
                    <a:pt x="1124298" y="1142"/>
                  </a:cubicBezTo>
                  <a:cubicBezTo>
                    <a:pt x="1114553" y="962"/>
                    <a:pt x="1104627" y="1142"/>
                    <a:pt x="1094881" y="962"/>
                  </a:cubicBezTo>
                  <a:cubicBezTo>
                    <a:pt x="969452" y="-1384"/>
                    <a:pt x="843842" y="1142"/>
                    <a:pt x="718413" y="2406"/>
                  </a:cubicBezTo>
                  <a:cubicBezTo>
                    <a:pt x="653443" y="3127"/>
                    <a:pt x="588472" y="3669"/>
                    <a:pt x="523501" y="5113"/>
                  </a:cubicBezTo>
                  <a:cubicBezTo>
                    <a:pt x="446259" y="6737"/>
                    <a:pt x="178255" y="6737"/>
                    <a:pt x="121587" y="10707"/>
                  </a:cubicBezTo>
                  <a:cubicBezTo>
                    <a:pt x="91448" y="12873"/>
                    <a:pt x="61128" y="11610"/>
                    <a:pt x="30808" y="12332"/>
                  </a:cubicBezTo>
                  <a:cubicBezTo>
                    <a:pt x="7166" y="12873"/>
                    <a:pt x="489" y="18829"/>
                    <a:pt x="128" y="42651"/>
                  </a:cubicBezTo>
                  <a:cubicBezTo>
                    <a:pt x="-233" y="72790"/>
                    <a:pt x="128" y="103110"/>
                    <a:pt x="1752" y="133249"/>
                  </a:cubicBezTo>
                  <a:cubicBezTo>
                    <a:pt x="5181" y="195332"/>
                    <a:pt x="9693" y="257415"/>
                    <a:pt x="13483" y="319678"/>
                  </a:cubicBezTo>
                  <a:cubicBezTo>
                    <a:pt x="17273" y="383566"/>
                    <a:pt x="20341" y="447634"/>
                    <a:pt x="24311" y="511522"/>
                  </a:cubicBezTo>
                  <a:cubicBezTo>
                    <a:pt x="27379" y="560250"/>
                    <a:pt x="31530" y="608978"/>
                    <a:pt x="34779" y="657886"/>
                  </a:cubicBezTo>
                  <a:cubicBezTo>
                    <a:pt x="38749" y="715638"/>
                    <a:pt x="41817" y="773209"/>
                    <a:pt x="45968" y="830960"/>
                  </a:cubicBezTo>
                  <a:cubicBezTo>
                    <a:pt x="47051" y="845940"/>
                    <a:pt x="49036" y="861099"/>
                    <a:pt x="52104" y="875898"/>
                  </a:cubicBezTo>
                  <a:cubicBezTo>
                    <a:pt x="53729" y="883117"/>
                    <a:pt x="55533" y="889253"/>
                    <a:pt x="57879" y="894307"/>
                  </a:cubicBezTo>
                  <a:cubicBezTo>
                    <a:pt x="55894" y="859656"/>
                    <a:pt x="57338" y="825004"/>
                    <a:pt x="58421" y="790354"/>
                  </a:cubicBezTo>
                  <a:cubicBezTo>
                    <a:pt x="60045" y="731519"/>
                    <a:pt x="55172" y="444746"/>
                    <a:pt x="55533" y="416051"/>
                  </a:cubicBezTo>
                  <a:cubicBezTo>
                    <a:pt x="55894" y="382664"/>
                    <a:pt x="54992" y="349276"/>
                    <a:pt x="54089" y="315888"/>
                  </a:cubicBezTo>
                  <a:cubicBezTo>
                    <a:pt x="53187" y="283222"/>
                    <a:pt x="56436" y="100583"/>
                    <a:pt x="58421" y="98778"/>
                  </a:cubicBezTo>
                  <a:cubicBezTo>
                    <a:pt x="58421" y="99500"/>
                    <a:pt x="58421" y="100222"/>
                    <a:pt x="58421" y="101125"/>
                  </a:cubicBezTo>
                  <a:cubicBezTo>
                    <a:pt x="58421" y="96252"/>
                    <a:pt x="58601" y="92643"/>
                    <a:pt x="58782" y="90657"/>
                  </a:cubicBezTo>
                  <a:cubicBezTo>
                    <a:pt x="61128" y="67737"/>
                    <a:pt x="67445" y="62503"/>
                    <a:pt x="90004" y="63586"/>
                  </a:cubicBezTo>
                  <a:cubicBezTo>
                    <a:pt x="92891" y="63767"/>
                    <a:pt x="95779" y="63767"/>
                    <a:pt x="98667" y="63947"/>
                  </a:cubicBezTo>
                  <a:cubicBezTo>
                    <a:pt x="115270" y="58713"/>
                    <a:pt x="132596" y="54923"/>
                    <a:pt x="149199" y="51314"/>
                  </a:cubicBezTo>
                  <a:cubicBezTo>
                    <a:pt x="158223" y="49329"/>
                    <a:pt x="866943" y="38861"/>
                    <a:pt x="898887" y="38320"/>
                  </a:cubicBezTo>
                  <a:cubicBezTo>
                    <a:pt x="924695" y="37959"/>
                    <a:pt x="977032" y="49509"/>
                    <a:pt x="977212" y="55284"/>
                  </a:cubicBezTo>
                  <a:cubicBezTo>
                    <a:pt x="1009156" y="54562"/>
                    <a:pt x="1034242" y="54021"/>
                    <a:pt x="1046153" y="53660"/>
                  </a:cubicBezTo>
                  <a:cubicBezTo>
                    <a:pt x="1080443" y="52577"/>
                    <a:pt x="1088384" y="61962"/>
                    <a:pt x="1088023" y="96071"/>
                  </a:cubicBezTo>
                  <a:cubicBezTo>
                    <a:pt x="1087482" y="180533"/>
                    <a:pt x="1079722" y="264634"/>
                    <a:pt x="1079541" y="349276"/>
                  </a:cubicBezTo>
                  <a:cubicBezTo>
                    <a:pt x="1079360" y="464418"/>
                    <a:pt x="1076293" y="752274"/>
                    <a:pt x="1068893" y="834570"/>
                  </a:cubicBezTo>
                  <a:cubicBezTo>
                    <a:pt x="1083872" y="821034"/>
                    <a:pt x="1094159" y="803709"/>
                    <a:pt x="1099935" y="78367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7" name="Freeform 117"/>
            <p:cNvSpPr/>
            <p:nvPr/>
          </p:nvSpPr>
          <p:spPr>
            <a:xfrm>
              <a:off x="4453147" y="5216411"/>
              <a:ext cx="1804" cy="3429"/>
            </a:xfrm>
            <a:custGeom>
              <a:avLst/>
              <a:gdLst>
                <a:gd name="connsiteX0" fmla="*/ 0 w 1804"/>
                <a:gd name="connsiteY0" fmla="*/ 0 h 3429"/>
                <a:gd name="connsiteX1" fmla="*/ 0 w 1804"/>
                <a:gd name="connsiteY1" fmla="*/ 3429 h 3429"/>
                <a:gd name="connsiteX2" fmla="*/ 0 w 1804"/>
                <a:gd name="connsiteY2" fmla="*/ 0 h 3429"/>
              </a:gdLst>
              <a:ahLst/>
              <a:cxnLst>
                <a:cxn ang="0">
                  <a:pos x="connsiteX0" y="connsiteY0"/>
                </a:cxn>
                <a:cxn ang="0">
                  <a:pos x="connsiteX1" y="connsiteY1"/>
                </a:cxn>
                <a:cxn ang="0">
                  <a:pos x="connsiteX2" y="connsiteY2"/>
                </a:cxn>
              </a:cxnLst>
              <a:rect l="l" t="t" r="r" b="b"/>
              <a:pathLst>
                <a:path w="1804" h="3429">
                  <a:moveTo>
                    <a:pt x="0" y="0"/>
                  </a:moveTo>
                  <a:cubicBezTo>
                    <a:pt x="0" y="1083"/>
                    <a:pt x="0" y="2166"/>
                    <a:pt x="0" y="3429"/>
                  </a:cubicBezTo>
                  <a:cubicBezTo>
                    <a:pt x="0" y="2166"/>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8" name="Freeform 118"/>
            <p:cNvSpPr/>
            <p:nvPr/>
          </p:nvSpPr>
          <p:spPr>
            <a:xfrm>
              <a:off x="4453147" y="5212801"/>
              <a:ext cx="1804" cy="3068"/>
            </a:xfrm>
            <a:custGeom>
              <a:avLst/>
              <a:gdLst>
                <a:gd name="connsiteX0" fmla="*/ 0 w 1804"/>
                <a:gd name="connsiteY0" fmla="*/ 0 h 3068"/>
                <a:gd name="connsiteX1" fmla="*/ 0 w 1804"/>
                <a:gd name="connsiteY1" fmla="*/ 3068 h 3068"/>
                <a:gd name="connsiteX2" fmla="*/ 0 w 1804"/>
                <a:gd name="connsiteY2" fmla="*/ 0 h 3068"/>
              </a:gdLst>
              <a:ahLst/>
              <a:cxnLst>
                <a:cxn ang="0">
                  <a:pos x="connsiteX0" y="connsiteY0"/>
                </a:cxn>
                <a:cxn ang="0">
                  <a:pos x="connsiteX1" y="connsiteY1"/>
                </a:cxn>
                <a:cxn ang="0">
                  <a:pos x="connsiteX2" y="connsiteY2"/>
                </a:cxn>
              </a:cxnLst>
              <a:rect l="l" t="t" r="r" b="b"/>
              <a:pathLst>
                <a:path w="1804" h="3068">
                  <a:moveTo>
                    <a:pt x="0" y="0"/>
                  </a:moveTo>
                  <a:cubicBezTo>
                    <a:pt x="0" y="902"/>
                    <a:pt x="0" y="1985"/>
                    <a:pt x="0" y="3068"/>
                  </a:cubicBezTo>
                  <a:cubicBezTo>
                    <a:pt x="0" y="1985"/>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59" name="Freeform 119"/>
            <p:cNvSpPr/>
            <p:nvPr/>
          </p:nvSpPr>
          <p:spPr>
            <a:xfrm>
              <a:off x="3403332" y="6109936"/>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1"/>
                    <a:pt x="0" y="0"/>
                  </a:cubicBezTo>
                  <a:cubicBezTo>
                    <a:pt x="1444" y="181"/>
                    <a:pt x="2707" y="181"/>
                    <a:pt x="415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0" name="Freeform 120"/>
            <p:cNvSpPr/>
            <p:nvPr/>
          </p:nvSpPr>
          <p:spPr>
            <a:xfrm>
              <a:off x="4439611" y="5192769"/>
              <a:ext cx="4150" cy="902"/>
            </a:xfrm>
            <a:custGeom>
              <a:avLst/>
              <a:gdLst>
                <a:gd name="connsiteX0" fmla="*/ 0 w 4150"/>
                <a:gd name="connsiteY0" fmla="*/ 0 h 902"/>
                <a:gd name="connsiteX1" fmla="*/ 4151 w 4150"/>
                <a:gd name="connsiteY1" fmla="*/ 902 h 902"/>
                <a:gd name="connsiteX2" fmla="*/ 0 w 4150"/>
                <a:gd name="connsiteY2" fmla="*/ 0 h 902"/>
              </a:gdLst>
              <a:ahLst/>
              <a:cxnLst>
                <a:cxn ang="0">
                  <a:pos x="connsiteX0" y="connsiteY0"/>
                </a:cxn>
                <a:cxn ang="0">
                  <a:pos x="connsiteX1" y="connsiteY1"/>
                </a:cxn>
                <a:cxn ang="0">
                  <a:pos x="connsiteX2" y="connsiteY2"/>
                </a:cxn>
              </a:cxnLst>
              <a:rect l="l" t="t" r="r" b="b"/>
              <a:pathLst>
                <a:path w="4150" h="902">
                  <a:moveTo>
                    <a:pt x="0" y="0"/>
                  </a:moveTo>
                  <a:cubicBezTo>
                    <a:pt x="1624" y="180"/>
                    <a:pt x="2888" y="542"/>
                    <a:pt x="4151" y="902"/>
                  </a:cubicBezTo>
                  <a:cubicBezTo>
                    <a:pt x="2888" y="361"/>
                    <a:pt x="1444"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1" name="Freeform 121"/>
            <p:cNvSpPr/>
            <p:nvPr/>
          </p:nvSpPr>
          <p:spPr>
            <a:xfrm>
              <a:off x="3400625" y="5253949"/>
              <a:ext cx="127053" cy="1369"/>
            </a:xfrm>
            <a:custGeom>
              <a:avLst/>
              <a:gdLst>
                <a:gd name="connsiteX0" fmla="*/ 0 w 127053"/>
                <a:gd name="connsiteY0" fmla="*/ 542 h 1369"/>
                <a:gd name="connsiteX1" fmla="*/ 127054 w 127053"/>
                <a:gd name="connsiteY1" fmla="*/ 0 h 1369"/>
                <a:gd name="connsiteX2" fmla="*/ 0 w 127053"/>
                <a:gd name="connsiteY2" fmla="*/ 542 h 1369"/>
              </a:gdLst>
              <a:ahLst/>
              <a:cxnLst>
                <a:cxn ang="0">
                  <a:pos x="connsiteX0" y="connsiteY0"/>
                </a:cxn>
                <a:cxn ang="0">
                  <a:pos x="connsiteX1" y="connsiteY1"/>
                </a:cxn>
                <a:cxn ang="0">
                  <a:pos x="connsiteX2" y="connsiteY2"/>
                </a:cxn>
              </a:cxnLst>
              <a:rect l="l" t="t" r="r" b="b"/>
              <a:pathLst>
                <a:path w="127053" h="1369">
                  <a:moveTo>
                    <a:pt x="0" y="542"/>
                  </a:moveTo>
                  <a:cubicBezTo>
                    <a:pt x="42411" y="2166"/>
                    <a:pt x="84642" y="1083"/>
                    <a:pt x="127054" y="0"/>
                  </a:cubicBezTo>
                  <a:cubicBezTo>
                    <a:pt x="84642" y="1083"/>
                    <a:pt x="42411" y="2166"/>
                    <a:pt x="0" y="54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2" name="Freeform 122"/>
            <p:cNvSpPr/>
            <p:nvPr/>
          </p:nvSpPr>
          <p:spPr>
            <a:xfrm>
              <a:off x="3362906" y="5403021"/>
              <a:ext cx="180" cy="4511"/>
            </a:xfrm>
            <a:custGeom>
              <a:avLst/>
              <a:gdLst>
                <a:gd name="connsiteX0" fmla="*/ 0 w 180"/>
                <a:gd name="connsiteY0" fmla="*/ 0 h 4511"/>
                <a:gd name="connsiteX1" fmla="*/ 181 w 180"/>
                <a:gd name="connsiteY1" fmla="*/ 4512 h 4511"/>
                <a:gd name="connsiteX2" fmla="*/ 0 w 180"/>
                <a:gd name="connsiteY2" fmla="*/ 0 h 4511"/>
              </a:gdLst>
              <a:ahLst/>
              <a:cxnLst>
                <a:cxn ang="0">
                  <a:pos x="connsiteX0" y="connsiteY0"/>
                </a:cxn>
                <a:cxn ang="0">
                  <a:pos x="connsiteX1" y="connsiteY1"/>
                </a:cxn>
                <a:cxn ang="0">
                  <a:pos x="connsiteX2" y="connsiteY2"/>
                </a:cxn>
              </a:cxnLst>
              <a:rect l="l" t="t" r="r" b="b"/>
              <a:pathLst>
                <a:path w="180" h="4511">
                  <a:moveTo>
                    <a:pt x="0" y="0"/>
                  </a:moveTo>
                  <a:cubicBezTo>
                    <a:pt x="0" y="1444"/>
                    <a:pt x="181" y="3068"/>
                    <a:pt x="181" y="4512"/>
                  </a:cubicBezTo>
                  <a:cubicBezTo>
                    <a:pt x="181" y="3068"/>
                    <a:pt x="181" y="162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3" name="Freeform 123"/>
            <p:cNvSpPr/>
            <p:nvPr/>
          </p:nvSpPr>
          <p:spPr>
            <a:xfrm>
              <a:off x="3362545" y="5390027"/>
              <a:ext cx="360" cy="11550"/>
            </a:xfrm>
            <a:custGeom>
              <a:avLst/>
              <a:gdLst>
                <a:gd name="connsiteX0" fmla="*/ 0 w 360"/>
                <a:gd name="connsiteY0" fmla="*/ 0 h 11550"/>
                <a:gd name="connsiteX1" fmla="*/ 361 w 360"/>
                <a:gd name="connsiteY1" fmla="*/ 11550 h 11550"/>
                <a:gd name="connsiteX2" fmla="*/ 0 w 360"/>
                <a:gd name="connsiteY2" fmla="*/ 0 h 11550"/>
              </a:gdLst>
              <a:ahLst/>
              <a:cxnLst>
                <a:cxn ang="0">
                  <a:pos x="connsiteX0" y="connsiteY0"/>
                </a:cxn>
                <a:cxn ang="0">
                  <a:pos x="connsiteX1" y="connsiteY1"/>
                </a:cxn>
                <a:cxn ang="0">
                  <a:pos x="connsiteX2" y="connsiteY2"/>
                </a:cxn>
              </a:cxnLst>
              <a:rect l="l" t="t" r="r" b="b"/>
              <a:pathLst>
                <a:path w="360" h="11550">
                  <a:moveTo>
                    <a:pt x="0" y="0"/>
                  </a:moveTo>
                  <a:cubicBezTo>
                    <a:pt x="180" y="3790"/>
                    <a:pt x="180" y="7760"/>
                    <a:pt x="361" y="11550"/>
                  </a:cubicBezTo>
                  <a:cubicBezTo>
                    <a:pt x="180" y="7760"/>
                    <a:pt x="180" y="379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4" name="Freeform 124"/>
            <p:cNvSpPr/>
            <p:nvPr/>
          </p:nvSpPr>
          <p:spPr>
            <a:xfrm>
              <a:off x="3363086" y="5409157"/>
              <a:ext cx="180" cy="4150"/>
            </a:xfrm>
            <a:custGeom>
              <a:avLst/>
              <a:gdLst>
                <a:gd name="connsiteX0" fmla="*/ 0 w 180"/>
                <a:gd name="connsiteY0" fmla="*/ 0 h 4150"/>
                <a:gd name="connsiteX1" fmla="*/ 180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0" y="1444"/>
                    <a:pt x="180" y="2707"/>
                    <a:pt x="180" y="4151"/>
                  </a:cubicBezTo>
                  <a:cubicBezTo>
                    <a:pt x="180" y="2888"/>
                    <a:pt x="180" y="144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5" name="Freeform 125"/>
            <p:cNvSpPr/>
            <p:nvPr/>
          </p:nvSpPr>
          <p:spPr>
            <a:xfrm>
              <a:off x="3363808" y="5427385"/>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0" y="2526"/>
                    <a:pt x="0" y="126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6" name="Freeform 126"/>
            <p:cNvSpPr/>
            <p:nvPr/>
          </p:nvSpPr>
          <p:spPr>
            <a:xfrm>
              <a:off x="3363447" y="5415293"/>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0" y="2887"/>
                    <a:pt x="0" y="144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7" name="Freeform 127"/>
            <p:cNvSpPr/>
            <p:nvPr/>
          </p:nvSpPr>
          <p:spPr>
            <a:xfrm>
              <a:off x="3362364" y="5384432"/>
              <a:ext cx="180" cy="5414"/>
            </a:xfrm>
            <a:custGeom>
              <a:avLst/>
              <a:gdLst>
                <a:gd name="connsiteX0" fmla="*/ 0 w 180"/>
                <a:gd name="connsiteY0" fmla="*/ 0 h 5414"/>
                <a:gd name="connsiteX1" fmla="*/ 181 w 180"/>
                <a:gd name="connsiteY1" fmla="*/ 5414 h 5414"/>
                <a:gd name="connsiteX2" fmla="*/ 0 w 180"/>
                <a:gd name="connsiteY2" fmla="*/ 0 h 5414"/>
              </a:gdLst>
              <a:ahLst/>
              <a:cxnLst>
                <a:cxn ang="0">
                  <a:pos x="connsiteX0" y="connsiteY0"/>
                </a:cxn>
                <a:cxn ang="0">
                  <a:pos x="connsiteX1" y="connsiteY1"/>
                </a:cxn>
                <a:cxn ang="0">
                  <a:pos x="connsiteX2" y="connsiteY2"/>
                </a:cxn>
              </a:cxnLst>
              <a:rect l="l" t="t" r="r" b="b"/>
              <a:pathLst>
                <a:path w="180" h="5414">
                  <a:moveTo>
                    <a:pt x="0" y="0"/>
                  </a:moveTo>
                  <a:cubicBezTo>
                    <a:pt x="0" y="1805"/>
                    <a:pt x="181" y="3609"/>
                    <a:pt x="181" y="5414"/>
                  </a:cubicBezTo>
                  <a:cubicBezTo>
                    <a:pt x="181" y="3609"/>
                    <a:pt x="0" y="180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8" name="Freeform 128"/>
            <p:cNvSpPr/>
            <p:nvPr/>
          </p:nvSpPr>
          <p:spPr>
            <a:xfrm>
              <a:off x="3363627" y="54208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068"/>
                    <a:pt x="180" y="4692"/>
                  </a:cubicBezTo>
                  <a:cubicBezTo>
                    <a:pt x="0" y="3068"/>
                    <a:pt x="0" y="162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69" name="Freeform 129"/>
            <p:cNvSpPr/>
            <p:nvPr/>
          </p:nvSpPr>
          <p:spPr>
            <a:xfrm>
              <a:off x="3361823" y="5368009"/>
              <a:ext cx="180" cy="3429"/>
            </a:xfrm>
            <a:custGeom>
              <a:avLst/>
              <a:gdLst>
                <a:gd name="connsiteX0" fmla="*/ 0 w 180"/>
                <a:gd name="connsiteY0" fmla="*/ 0 h 3429"/>
                <a:gd name="connsiteX1" fmla="*/ 180 w 180"/>
                <a:gd name="connsiteY1" fmla="*/ 3429 h 3429"/>
                <a:gd name="connsiteX2" fmla="*/ 0 w 180"/>
                <a:gd name="connsiteY2" fmla="*/ 0 h 3429"/>
              </a:gdLst>
              <a:ahLst/>
              <a:cxnLst>
                <a:cxn ang="0">
                  <a:pos x="connsiteX0" y="connsiteY0"/>
                </a:cxn>
                <a:cxn ang="0">
                  <a:pos x="connsiteX1" y="connsiteY1"/>
                </a:cxn>
                <a:cxn ang="0">
                  <a:pos x="connsiteX2" y="connsiteY2"/>
                </a:cxn>
              </a:cxnLst>
              <a:rect l="l" t="t" r="r" b="b"/>
              <a:pathLst>
                <a:path w="180" h="3429">
                  <a:moveTo>
                    <a:pt x="0" y="0"/>
                  </a:moveTo>
                  <a:cubicBezTo>
                    <a:pt x="0" y="1083"/>
                    <a:pt x="0" y="2166"/>
                    <a:pt x="180" y="3429"/>
                  </a:cubicBezTo>
                  <a:cubicBezTo>
                    <a:pt x="0" y="2346"/>
                    <a:pt x="0" y="126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0" name="Freeform 130"/>
            <p:cNvSpPr/>
            <p:nvPr/>
          </p:nvSpPr>
          <p:spPr>
            <a:xfrm>
              <a:off x="3361462" y="5352488"/>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1" name="Freeform 131"/>
            <p:cNvSpPr/>
            <p:nvPr/>
          </p:nvSpPr>
          <p:spPr>
            <a:xfrm>
              <a:off x="3361281" y="5347615"/>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2" name="Freeform 132"/>
            <p:cNvSpPr/>
            <p:nvPr/>
          </p:nvSpPr>
          <p:spPr>
            <a:xfrm>
              <a:off x="3361462" y="5357722"/>
              <a:ext cx="135" cy="2887"/>
            </a:xfrm>
            <a:custGeom>
              <a:avLst/>
              <a:gdLst>
                <a:gd name="connsiteX0" fmla="*/ 0 w 135"/>
                <a:gd name="connsiteY0" fmla="*/ 0 h 2887"/>
                <a:gd name="connsiteX1" fmla="*/ 0 w 135"/>
                <a:gd name="connsiteY1" fmla="*/ 2888 h 2887"/>
                <a:gd name="connsiteX2" fmla="*/ 0 w 135"/>
                <a:gd name="connsiteY2" fmla="*/ 0 h 2887"/>
              </a:gdLst>
              <a:ahLst/>
              <a:cxnLst>
                <a:cxn ang="0">
                  <a:pos x="connsiteX0" y="connsiteY0"/>
                </a:cxn>
                <a:cxn ang="0">
                  <a:pos x="connsiteX1" y="connsiteY1"/>
                </a:cxn>
                <a:cxn ang="0">
                  <a:pos x="connsiteX2" y="connsiteY2"/>
                </a:cxn>
              </a:cxnLst>
              <a:rect l="l" t="t" r="r" b="b"/>
              <a:pathLst>
                <a:path w="135" h="2887">
                  <a:moveTo>
                    <a:pt x="0" y="0"/>
                  </a:moveTo>
                  <a:cubicBezTo>
                    <a:pt x="0" y="902"/>
                    <a:pt x="0" y="1805"/>
                    <a:pt x="0" y="2888"/>
                  </a:cubicBezTo>
                  <a:cubicBezTo>
                    <a:pt x="181" y="1985"/>
                    <a:pt x="181"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3" name="Freeform 133"/>
            <p:cNvSpPr/>
            <p:nvPr/>
          </p:nvSpPr>
          <p:spPr>
            <a:xfrm>
              <a:off x="3363988" y="5433340"/>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180" y="2887"/>
                    <a:pt x="0" y="144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4" name="Freeform 134"/>
            <p:cNvSpPr/>
            <p:nvPr/>
          </p:nvSpPr>
          <p:spPr>
            <a:xfrm>
              <a:off x="3362003" y="5373603"/>
              <a:ext cx="180" cy="3248"/>
            </a:xfrm>
            <a:custGeom>
              <a:avLst/>
              <a:gdLst>
                <a:gd name="connsiteX0" fmla="*/ 0 w 180"/>
                <a:gd name="connsiteY0" fmla="*/ 0 h 3248"/>
                <a:gd name="connsiteX1" fmla="*/ 181 w 180"/>
                <a:gd name="connsiteY1" fmla="*/ 3249 h 3248"/>
                <a:gd name="connsiteX2" fmla="*/ 0 w 180"/>
                <a:gd name="connsiteY2" fmla="*/ 0 h 3248"/>
              </a:gdLst>
              <a:ahLst/>
              <a:cxnLst>
                <a:cxn ang="0">
                  <a:pos x="connsiteX0" y="connsiteY0"/>
                </a:cxn>
                <a:cxn ang="0">
                  <a:pos x="connsiteX1" y="connsiteY1"/>
                </a:cxn>
                <a:cxn ang="0">
                  <a:pos x="connsiteX2" y="connsiteY2"/>
                </a:cxn>
              </a:cxnLst>
              <a:rect l="l" t="t" r="r" b="b"/>
              <a:pathLst>
                <a:path w="180" h="3248">
                  <a:moveTo>
                    <a:pt x="0" y="0"/>
                  </a:moveTo>
                  <a:cubicBezTo>
                    <a:pt x="0" y="1083"/>
                    <a:pt x="0" y="2166"/>
                    <a:pt x="181" y="3249"/>
                  </a:cubicBezTo>
                  <a:cubicBezTo>
                    <a:pt x="0" y="2166"/>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5" name="Freeform 135"/>
            <p:cNvSpPr/>
            <p:nvPr/>
          </p:nvSpPr>
          <p:spPr>
            <a:xfrm>
              <a:off x="4367242" y="6046951"/>
              <a:ext cx="1804" cy="135"/>
            </a:xfrm>
            <a:custGeom>
              <a:avLst/>
              <a:gdLst>
                <a:gd name="connsiteX0" fmla="*/ 0 w 1804"/>
                <a:gd name="connsiteY0" fmla="*/ 0 h 135"/>
                <a:gd name="connsiteX1" fmla="*/ 0 w 1804"/>
                <a:gd name="connsiteY1" fmla="*/ 0 h 135"/>
                <a:gd name="connsiteX2" fmla="*/ 0 w 1804"/>
                <a:gd name="connsiteY2" fmla="*/ 0 h 135"/>
              </a:gdLst>
              <a:ahLst/>
              <a:cxnLst>
                <a:cxn ang="0">
                  <a:pos x="connsiteX0" y="connsiteY0"/>
                </a:cxn>
                <a:cxn ang="0">
                  <a:pos x="connsiteX1" y="connsiteY1"/>
                </a:cxn>
                <a:cxn ang="0">
                  <a:pos x="connsiteX2" y="connsiteY2"/>
                </a:cxn>
              </a:cxnLst>
              <a:rect l="l" t="t" r="r" b="b"/>
              <a:pathLst>
                <a:path w="1804" h="135">
                  <a:moveTo>
                    <a:pt x="0" y="0"/>
                  </a:moveTo>
                  <a:cubicBezTo>
                    <a:pt x="0" y="180"/>
                    <a:pt x="0" y="180"/>
                    <a:pt x="0" y="0"/>
                  </a:cubicBezTo>
                  <a:cubicBezTo>
                    <a:pt x="0" y="180"/>
                    <a:pt x="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6" name="Freeform 136"/>
            <p:cNvSpPr/>
            <p:nvPr/>
          </p:nvSpPr>
          <p:spPr>
            <a:xfrm>
              <a:off x="3361642" y="5362956"/>
              <a:ext cx="180" cy="3067"/>
            </a:xfrm>
            <a:custGeom>
              <a:avLst/>
              <a:gdLst>
                <a:gd name="connsiteX0" fmla="*/ 0 w 180"/>
                <a:gd name="connsiteY0" fmla="*/ 0 h 3067"/>
                <a:gd name="connsiteX1" fmla="*/ 180 w 180"/>
                <a:gd name="connsiteY1" fmla="*/ 3068 h 3067"/>
                <a:gd name="connsiteX2" fmla="*/ 0 w 180"/>
                <a:gd name="connsiteY2" fmla="*/ 0 h 3067"/>
              </a:gdLst>
              <a:ahLst/>
              <a:cxnLst>
                <a:cxn ang="0">
                  <a:pos x="connsiteX0" y="connsiteY0"/>
                </a:cxn>
                <a:cxn ang="0">
                  <a:pos x="connsiteX1" y="connsiteY1"/>
                </a:cxn>
                <a:cxn ang="0">
                  <a:pos x="connsiteX2" y="connsiteY2"/>
                </a:cxn>
              </a:cxnLst>
              <a:rect l="l" t="t" r="r" b="b"/>
              <a:pathLst>
                <a:path w="180" h="3067">
                  <a:moveTo>
                    <a:pt x="0" y="0"/>
                  </a:moveTo>
                  <a:cubicBezTo>
                    <a:pt x="0" y="1083"/>
                    <a:pt x="0" y="1985"/>
                    <a:pt x="180" y="3068"/>
                  </a:cubicBezTo>
                  <a:cubicBezTo>
                    <a:pt x="180" y="2166"/>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7" name="Freeform 137"/>
            <p:cNvSpPr/>
            <p:nvPr/>
          </p:nvSpPr>
          <p:spPr>
            <a:xfrm>
              <a:off x="3366515" y="5500657"/>
              <a:ext cx="541" cy="16242"/>
            </a:xfrm>
            <a:custGeom>
              <a:avLst/>
              <a:gdLst>
                <a:gd name="connsiteX0" fmla="*/ 0 w 541"/>
                <a:gd name="connsiteY0" fmla="*/ 0 h 16242"/>
                <a:gd name="connsiteX1" fmla="*/ 542 w 541"/>
                <a:gd name="connsiteY1" fmla="*/ 16243 h 16242"/>
                <a:gd name="connsiteX2" fmla="*/ 0 w 541"/>
                <a:gd name="connsiteY2" fmla="*/ 0 h 16242"/>
              </a:gdLst>
              <a:ahLst/>
              <a:cxnLst>
                <a:cxn ang="0">
                  <a:pos x="connsiteX0" y="connsiteY0"/>
                </a:cxn>
                <a:cxn ang="0">
                  <a:pos x="connsiteX1" y="connsiteY1"/>
                </a:cxn>
                <a:cxn ang="0">
                  <a:pos x="connsiteX2" y="connsiteY2"/>
                </a:cxn>
              </a:cxnLst>
              <a:rect l="l" t="t" r="r" b="b"/>
              <a:pathLst>
                <a:path w="541" h="16242">
                  <a:moveTo>
                    <a:pt x="0" y="0"/>
                  </a:moveTo>
                  <a:cubicBezTo>
                    <a:pt x="181" y="5414"/>
                    <a:pt x="361" y="10828"/>
                    <a:pt x="542" y="16243"/>
                  </a:cubicBezTo>
                  <a:cubicBezTo>
                    <a:pt x="361" y="10828"/>
                    <a:pt x="181" y="541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8" name="Freeform 138"/>
            <p:cNvSpPr/>
            <p:nvPr/>
          </p:nvSpPr>
          <p:spPr>
            <a:xfrm>
              <a:off x="3368320" y="5550648"/>
              <a:ext cx="360" cy="11730"/>
            </a:xfrm>
            <a:custGeom>
              <a:avLst/>
              <a:gdLst>
                <a:gd name="connsiteX0" fmla="*/ 0 w 360"/>
                <a:gd name="connsiteY0" fmla="*/ 0 h 11730"/>
                <a:gd name="connsiteX1" fmla="*/ 361 w 360"/>
                <a:gd name="connsiteY1" fmla="*/ 11731 h 11730"/>
                <a:gd name="connsiteX2" fmla="*/ 0 w 360"/>
                <a:gd name="connsiteY2" fmla="*/ 0 h 11730"/>
              </a:gdLst>
              <a:ahLst/>
              <a:cxnLst>
                <a:cxn ang="0">
                  <a:pos x="connsiteX0" y="connsiteY0"/>
                </a:cxn>
                <a:cxn ang="0">
                  <a:pos x="connsiteX1" y="connsiteY1"/>
                </a:cxn>
                <a:cxn ang="0">
                  <a:pos x="connsiteX2" y="connsiteY2"/>
                </a:cxn>
              </a:cxnLst>
              <a:rect l="l" t="t" r="r" b="b"/>
              <a:pathLst>
                <a:path w="360" h="11730">
                  <a:moveTo>
                    <a:pt x="0" y="0"/>
                  </a:moveTo>
                  <a:cubicBezTo>
                    <a:pt x="181" y="3970"/>
                    <a:pt x="361" y="7941"/>
                    <a:pt x="361" y="11731"/>
                  </a:cubicBezTo>
                  <a:cubicBezTo>
                    <a:pt x="361" y="7941"/>
                    <a:pt x="181" y="415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79" name="Freeform 139"/>
            <p:cNvSpPr/>
            <p:nvPr/>
          </p:nvSpPr>
          <p:spPr>
            <a:xfrm>
              <a:off x="3369042" y="5566169"/>
              <a:ext cx="180" cy="6677"/>
            </a:xfrm>
            <a:custGeom>
              <a:avLst/>
              <a:gdLst>
                <a:gd name="connsiteX0" fmla="*/ 0 w 180"/>
                <a:gd name="connsiteY0" fmla="*/ 0 h 6677"/>
                <a:gd name="connsiteX1" fmla="*/ 180 w 180"/>
                <a:gd name="connsiteY1" fmla="*/ 6677 h 6677"/>
                <a:gd name="connsiteX2" fmla="*/ 0 w 180"/>
                <a:gd name="connsiteY2" fmla="*/ 0 h 6677"/>
              </a:gdLst>
              <a:ahLst/>
              <a:cxnLst>
                <a:cxn ang="0">
                  <a:pos x="connsiteX0" y="connsiteY0"/>
                </a:cxn>
                <a:cxn ang="0">
                  <a:pos x="connsiteX1" y="connsiteY1"/>
                </a:cxn>
                <a:cxn ang="0">
                  <a:pos x="connsiteX2" y="connsiteY2"/>
                </a:cxn>
              </a:cxnLst>
              <a:rect l="l" t="t" r="r" b="b"/>
              <a:pathLst>
                <a:path w="180" h="6677">
                  <a:moveTo>
                    <a:pt x="0" y="0"/>
                  </a:moveTo>
                  <a:cubicBezTo>
                    <a:pt x="0" y="2346"/>
                    <a:pt x="180" y="4512"/>
                    <a:pt x="180" y="6677"/>
                  </a:cubicBezTo>
                  <a:cubicBezTo>
                    <a:pt x="180" y="4512"/>
                    <a:pt x="0" y="2346"/>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0" name="Freeform 140"/>
            <p:cNvSpPr/>
            <p:nvPr/>
          </p:nvSpPr>
          <p:spPr>
            <a:xfrm>
              <a:off x="3367237" y="5519065"/>
              <a:ext cx="1263" cy="30860"/>
            </a:xfrm>
            <a:custGeom>
              <a:avLst/>
              <a:gdLst>
                <a:gd name="connsiteX0" fmla="*/ 0 w 1263"/>
                <a:gd name="connsiteY0" fmla="*/ 0 h 30860"/>
                <a:gd name="connsiteX1" fmla="*/ 1263 w 1263"/>
                <a:gd name="connsiteY1" fmla="*/ 30861 h 30860"/>
                <a:gd name="connsiteX2" fmla="*/ 0 w 1263"/>
                <a:gd name="connsiteY2" fmla="*/ 0 h 30860"/>
              </a:gdLst>
              <a:ahLst/>
              <a:cxnLst>
                <a:cxn ang="0">
                  <a:pos x="connsiteX0" y="connsiteY0"/>
                </a:cxn>
                <a:cxn ang="0">
                  <a:pos x="connsiteX1" y="connsiteY1"/>
                </a:cxn>
                <a:cxn ang="0">
                  <a:pos x="connsiteX2" y="connsiteY2"/>
                </a:cxn>
              </a:cxnLst>
              <a:rect l="l" t="t" r="r" b="b"/>
              <a:pathLst>
                <a:path w="1263" h="30860">
                  <a:moveTo>
                    <a:pt x="0" y="0"/>
                  </a:moveTo>
                  <a:cubicBezTo>
                    <a:pt x="361" y="10828"/>
                    <a:pt x="722" y="21115"/>
                    <a:pt x="1263" y="30861"/>
                  </a:cubicBezTo>
                  <a:cubicBezTo>
                    <a:pt x="722" y="21115"/>
                    <a:pt x="361" y="10828"/>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1" name="Freeform 141"/>
            <p:cNvSpPr/>
            <p:nvPr/>
          </p:nvSpPr>
          <p:spPr>
            <a:xfrm>
              <a:off x="3369764" y="5588548"/>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2" name="Freeform 142"/>
            <p:cNvSpPr/>
            <p:nvPr/>
          </p:nvSpPr>
          <p:spPr>
            <a:xfrm>
              <a:off x="3369222" y="5574651"/>
              <a:ext cx="135" cy="1804"/>
            </a:xfrm>
            <a:custGeom>
              <a:avLst/>
              <a:gdLst>
                <a:gd name="connsiteX0" fmla="*/ 0 w 135"/>
                <a:gd name="connsiteY0" fmla="*/ 0 h 1804"/>
                <a:gd name="connsiteX1" fmla="*/ 0 w 135"/>
                <a:gd name="connsiteY1" fmla="*/ 1805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0" y="542"/>
                    <a:pt x="0" y="1083"/>
                    <a:pt x="0" y="1805"/>
                  </a:cubicBezTo>
                  <a:cubicBezTo>
                    <a:pt x="181" y="1264"/>
                    <a:pt x="181"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3" name="Freeform 143"/>
            <p:cNvSpPr/>
            <p:nvPr/>
          </p:nvSpPr>
          <p:spPr>
            <a:xfrm>
              <a:off x="3369583" y="5584036"/>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4" name="Freeform 144"/>
            <p:cNvSpPr/>
            <p:nvPr/>
          </p:nvSpPr>
          <p:spPr>
            <a:xfrm>
              <a:off x="3369403" y="5579885"/>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0" y="722"/>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5" name="Freeform 145"/>
            <p:cNvSpPr/>
            <p:nvPr/>
          </p:nvSpPr>
          <p:spPr>
            <a:xfrm>
              <a:off x="3365793" y="5482609"/>
              <a:ext cx="180" cy="5234"/>
            </a:xfrm>
            <a:custGeom>
              <a:avLst/>
              <a:gdLst>
                <a:gd name="connsiteX0" fmla="*/ 0 w 180"/>
                <a:gd name="connsiteY0" fmla="*/ 0 h 5234"/>
                <a:gd name="connsiteX1" fmla="*/ 180 w 180"/>
                <a:gd name="connsiteY1" fmla="*/ 5234 h 5234"/>
                <a:gd name="connsiteX2" fmla="*/ 0 w 180"/>
                <a:gd name="connsiteY2" fmla="*/ 0 h 5234"/>
              </a:gdLst>
              <a:ahLst/>
              <a:cxnLst>
                <a:cxn ang="0">
                  <a:pos x="connsiteX0" y="connsiteY0"/>
                </a:cxn>
                <a:cxn ang="0">
                  <a:pos x="connsiteX1" y="connsiteY1"/>
                </a:cxn>
                <a:cxn ang="0">
                  <a:pos x="connsiteX2" y="connsiteY2"/>
                </a:cxn>
              </a:cxnLst>
              <a:rect l="l" t="t" r="r" b="b"/>
              <a:pathLst>
                <a:path w="180" h="5234">
                  <a:moveTo>
                    <a:pt x="0" y="0"/>
                  </a:moveTo>
                  <a:cubicBezTo>
                    <a:pt x="0" y="1805"/>
                    <a:pt x="180" y="3429"/>
                    <a:pt x="180" y="5234"/>
                  </a:cubicBezTo>
                  <a:cubicBezTo>
                    <a:pt x="180" y="3609"/>
                    <a:pt x="0" y="180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6" name="Freeform 146"/>
            <p:cNvSpPr/>
            <p:nvPr/>
          </p:nvSpPr>
          <p:spPr>
            <a:xfrm>
              <a:off x="3366335" y="5495423"/>
              <a:ext cx="180" cy="4872"/>
            </a:xfrm>
            <a:custGeom>
              <a:avLst/>
              <a:gdLst>
                <a:gd name="connsiteX0" fmla="*/ 0 w 180"/>
                <a:gd name="connsiteY0" fmla="*/ 0 h 4872"/>
                <a:gd name="connsiteX1" fmla="*/ 180 w 180"/>
                <a:gd name="connsiteY1" fmla="*/ 4873 h 4872"/>
                <a:gd name="connsiteX2" fmla="*/ 0 w 180"/>
                <a:gd name="connsiteY2" fmla="*/ 0 h 4872"/>
              </a:gdLst>
              <a:ahLst/>
              <a:cxnLst>
                <a:cxn ang="0">
                  <a:pos x="connsiteX0" y="connsiteY0"/>
                </a:cxn>
                <a:cxn ang="0">
                  <a:pos x="connsiteX1" y="connsiteY1"/>
                </a:cxn>
                <a:cxn ang="0">
                  <a:pos x="connsiteX2" y="connsiteY2"/>
                </a:cxn>
              </a:cxnLst>
              <a:rect l="l" t="t" r="r" b="b"/>
              <a:pathLst>
                <a:path w="180" h="4872">
                  <a:moveTo>
                    <a:pt x="0" y="0"/>
                  </a:moveTo>
                  <a:cubicBezTo>
                    <a:pt x="0" y="1624"/>
                    <a:pt x="180" y="3249"/>
                    <a:pt x="180" y="4873"/>
                  </a:cubicBezTo>
                  <a:cubicBezTo>
                    <a:pt x="0" y="3249"/>
                    <a:pt x="0" y="162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7" name="Freeform 147"/>
            <p:cNvSpPr/>
            <p:nvPr/>
          </p:nvSpPr>
          <p:spPr>
            <a:xfrm>
              <a:off x="3364891" y="5457343"/>
              <a:ext cx="902" cy="24725"/>
            </a:xfrm>
            <a:custGeom>
              <a:avLst/>
              <a:gdLst>
                <a:gd name="connsiteX0" fmla="*/ 0 w 902"/>
                <a:gd name="connsiteY0" fmla="*/ 0 h 24725"/>
                <a:gd name="connsiteX1" fmla="*/ 902 w 902"/>
                <a:gd name="connsiteY1" fmla="*/ 24725 h 24725"/>
                <a:gd name="connsiteX2" fmla="*/ 0 w 902"/>
                <a:gd name="connsiteY2" fmla="*/ 0 h 24725"/>
              </a:gdLst>
              <a:ahLst/>
              <a:cxnLst>
                <a:cxn ang="0">
                  <a:pos x="connsiteX0" y="connsiteY0"/>
                </a:cxn>
                <a:cxn ang="0">
                  <a:pos x="connsiteX1" y="connsiteY1"/>
                </a:cxn>
                <a:cxn ang="0">
                  <a:pos x="connsiteX2" y="connsiteY2"/>
                </a:cxn>
              </a:cxnLst>
              <a:rect l="l" t="t" r="r" b="b"/>
              <a:pathLst>
                <a:path w="902" h="24725">
                  <a:moveTo>
                    <a:pt x="0" y="0"/>
                  </a:moveTo>
                  <a:cubicBezTo>
                    <a:pt x="361" y="8302"/>
                    <a:pt x="541" y="16604"/>
                    <a:pt x="902" y="24725"/>
                  </a:cubicBezTo>
                  <a:cubicBezTo>
                    <a:pt x="541" y="16604"/>
                    <a:pt x="361" y="83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8" name="Freeform 148"/>
            <p:cNvSpPr/>
            <p:nvPr/>
          </p:nvSpPr>
          <p:spPr>
            <a:xfrm>
              <a:off x="3364349" y="5445251"/>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249"/>
                    <a:pt x="180" y="4692"/>
                  </a:cubicBezTo>
                  <a:cubicBezTo>
                    <a:pt x="180" y="3249"/>
                    <a:pt x="180" y="162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89" name="Freeform 149"/>
            <p:cNvSpPr/>
            <p:nvPr/>
          </p:nvSpPr>
          <p:spPr>
            <a:xfrm>
              <a:off x="3364710" y="5451388"/>
              <a:ext cx="180" cy="5955"/>
            </a:xfrm>
            <a:custGeom>
              <a:avLst/>
              <a:gdLst>
                <a:gd name="connsiteX0" fmla="*/ 0 w 180"/>
                <a:gd name="connsiteY0" fmla="*/ 0 h 5955"/>
                <a:gd name="connsiteX1" fmla="*/ 181 w 180"/>
                <a:gd name="connsiteY1" fmla="*/ 5955 h 5955"/>
                <a:gd name="connsiteX2" fmla="*/ 0 w 180"/>
                <a:gd name="connsiteY2" fmla="*/ 0 h 5955"/>
              </a:gdLst>
              <a:ahLst/>
              <a:cxnLst>
                <a:cxn ang="0">
                  <a:pos x="connsiteX0" y="connsiteY0"/>
                </a:cxn>
                <a:cxn ang="0">
                  <a:pos x="connsiteX1" y="connsiteY1"/>
                </a:cxn>
                <a:cxn ang="0">
                  <a:pos x="connsiteX2" y="connsiteY2"/>
                </a:cxn>
              </a:cxnLst>
              <a:rect l="l" t="t" r="r" b="b"/>
              <a:pathLst>
                <a:path w="180" h="5955">
                  <a:moveTo>
                    <a:pt x="0" y="0"/>
                  </a:moveTo>
                  <a:cubicBezTo>
                    <a:pt x="0" y="1985"/>
                    <a:pt x="181" y="3970"/>
                    <a:pt x="181" y="5955"/>
                  </a:cubicBezTo>
                  <a:cubicBezTo>
                    <a:pt x="0" y="3970"/>
                    <a:pt x="0" y="198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0" name="Freeform 150"/>
            <p:cNvSpPr/>
            <p:nvPr/>
          </p:nvSpPr>
          <p:spPr>
            <a:xfrm>
              <a:off x="3364169" y="5439296"/>
              <a:ext cx="180" cy="4692"/>
            </a:xfrm>
            <a:custGeom>
              <a:avLst/>
              <a:gdLst>
                <a:gd name="connsiteX0" fmla="*/ 0 w 180"/>
                <a:gd name="connsiteY0" fmla="*/ 0 h 4692"/>
                <a:gd name="connsiteX1" fmla="*/ 181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1" y="3068"/>
                    <a:pt x="181" y="4692"/>
                  </a:cubicBezTo>
                  <a:cubicBezTo>
                    <a:pt x="181" y="3249"/>
                    <a:pt x="181" y="1625"/>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1" name="Freeform 151"/>
            <p:cNvSpPr/>
            <p:nvPr/>
          </p:nvSpPr>
          <p:spPr>
            <a:xfrm>
              <a:off x="3365974" y="5489467"/>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181" y="2707"/>
                    <a:pt x="181" y="144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2" name="Freeform 152"/>
            <p:cNvSpPr/>
            <p:nvPr/>
          </p:nvSpPr>
          <p:spPr>
            <a:xfrm>
              <a:off x="3858125" y="6330114"/>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361" y="181"/>
                    <a:pt x="180" y="181"/>
                    <a:pt x="0" y="0"/>
                  </a:cubicBezTo>
                  <a:cubicBezTo>
                    <a:pt x="180" y="0"/>
                    <a:pt x="542" y="0"/>
                    <a:pt x="722"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3" name="Freeform 153"/>
            <p:cNvSpPr/>
            <p:nvPr/>
          </p:nvSpPr>
          <p:spPr>
            <a:xfrm>
              <a:off x="3854696" y="6329392"/>
              <a:ext cx="541" cy="180"/>
            </a:xfrm>
            <a:custGeom>
              <a:avLst/>
              <a:gdLst>
                <a:gd name="connsiteX0" fmla="*/ 542 w 541"/>
                <a:gd name="connsiteY0" fmla="*/ 180 h 180"/>
                <a:gd name="connsiteX1" fmla="*/ 0 w 541"/>
                <a:gd name="connsiteY1" fmla="*/ 0 h 180"/>
                <a:gd name="connsiteX2" fmla="*/ 542 w 541"/>
                <a:gd name="connsiteY2" fmla="*/ 180 h 180"/>
              </a:gdLst>
              <a:ahLst/>
              <a:cxnLst>
                <a:cxn ang="0">
                  <a:pos x="connsiteX0" y="connsiteY0"/>
                </a:cxn>
                <a:cxn ang="0">
                  <a:pos x="connsiteX1" y="connsiteY1"/>
                </a:cxn>
                <a:cxn ang="0">
                  <a:pos x="connsiteX2" y="connsiteY2"/>
                </a:cxn>
              </a:cxnLst>
              <a:rect l="l" t="t" r="r" b="b"/>
              <a:pathLst>
                <a:path w="541" h="180">
                  <a:moveTo>
                    <a:pt x="542" y="180"/>
                  </a:moveTo>
                  <a:cubicBezTo>
                    <a:pt x="361" y="180"/>
                    <a:pt x="180" y="180"/>
                    <a:pt x="0" y="0"/>
                  </a:cubicBezTo>
                  <a:cubicBezTo>
                    <a:pt x="0" y="180"/>
                    <a:pt x="180" y="180"/>
                    <a:pt x="542"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4" name="Freeform 154"/>
            <p:cNvSpPr/>
            <p:nvPr/>
          </p:nvSpPr>
          <p:spPr>
            <a:xfrm>
              <a:off x="3856321" y="6329753"/>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0"/>
                    <a:pt x="361" y="180"/>
                    <a:pt x="722"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5" name="Freeform 155"/>
            <p:cNvSpPr/>
            <p:nvPr/>
          </p:nvSpPr>
          <p:spPr>
            <a:xfrm>
              <a:off x="3852350" y="6329031"/>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1" y="181"/>
                    <a:pt x="361" y="0"/>
                    <a:pt x="0" y="0"/>
                  </a:cubicBezTo>
                  <a:cubicBezTo>
                    <a:pt x="361" y="181"/>
                    <a:pt x="541" y="181"/>
                    <a:pt x="722"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6" name="Freeform 156"/>
            <p:cNvSpPr/>
            <p:nvPr/>
          </p:nvSpPr>
          <p:spPr>
            <a:xfrm>
              <a:off x="4122158" y="6293298"/>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7" name="Freeform 157"/>
            <p:cNvSpPr/>
            <p:nvPr/>
          </p:nvSpPr>
          <p:spPr>
            <a:xfrm>
              <a:off x="3862276" y="633065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1" y="180"/>
                    <a:pt x="180" y="180"/>
                    <a:pt x="0" y="0"/>
                  </a:cubicBezTo>
                  <a:cubicBezTo>
                    <a:pt x="180" y="180"/>
                    <a:pt x="361" y="180"/>
                    <a:pt x="722"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8" name="Freeform 158"/>
            <p:cNvSpPr/>
            <p:nvPr/>
          </p:nvSpPr>
          <p:spPr>
            <a:xfrm>
              <a:off x="3860111" y="633029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180"/>
                    <a:pt x="542" y="180"/>
                    <a:pt x="722"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299" name="Freeform 159"/>
            <p:cNvSpPr/>
            <p:nvPr/>
          </p:nvSpPr>
          <p:spPr>
            <a:xfrm>
              <a:off x="3843327" y="6325602"/>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1"/>
                    <a:pt x="180" y="181"/>
                    <a:pt x="0" y="0"/>
                  </a:cubicBezTo>
                  <a:cubicBezTo>
                    <a:pt x="180" y="181"/>
                    <a:pt x="180" y="181"/>
                    <a:pt x="36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0" name="Freeform 160"/>
            <p:cNvSpPr/>
            <p:nvPr/>
          </p:nvSpPr>
          <p:spPr>
            <a:xfrm>
              <a:off x="3840258" y="6320910"/>
              <a:ext cx="180" cy="541"/>
            </a:xfrm>
            <a:custGeom>
              <a:avLst/>
              <a:gdLst>
                <a:gd name="connsiteX0" fmla="*/ 180 w 180"/>
                <a:gd name="connsiteY0" fmla="*/ 542 h 541"/>
                <a:gd name="connsiteX1" fmla="*/ 0 w 180"/>
                <a:gd name="connsiteY1" fmla="*/ 0 h 541"/>
                <a:gd name="connsiteX2" fmla="*/ 180 w 180"/>
                <a:gd name="connsiteY2" fmla="*/ 542 h 541"/>
              </a:gdLst>
              <a:ahLst/>
              <a:cxnLst>
                <a:cxn ang="0">
                  <a:pos x="connsiteX0" y="connsiteY0"/>
                </a:cxn>
                <a:cxn ang="0">
                  <a:pos x="connsiteX1" y="connsiteY1"/>
                </a:cxn>
                <a:cxn ang="0">
                  <a:pos x="connsiteX2" y="connsiteY2"/>
                </a:cxn>
              </a:cxnLst>
              <a:rect l="l" t="t" r="r" b="b"/>
              <a:pathLst>
                <a:path w="180" h="541">
                  <a:moveTo>
                    <a:pt x="180" y="542"/>
                  </a:moveTo>
                  <a:cubicBezTo>
                    <a:pt x="180" y="361"/>
                    <a:pt x="0" y="181"/>
                    <a:pt x="0" y="0"/>
                  </a:cubicBezTo>
                  <a:cubicBezTo>
                    <a:pt x="0" y="181"/>
                    <a:pt x="0" y="361"/>
                    <a:pt x="180" y="54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1" name="Freeform 161"/>
            <p:cNvSpPr/>
            <p:nvPr/>
          </p:nvSpPr>
          <p:spPr>
            <a:xfrm>
              <a:off x="3841341" y="6323437"/>
              <a:ext cx="180" cy="360"/>
            </a:xfrm>
            <a:custGeom>
              <a:avLst/>
              <a:gdLst>
                <a:gd name="connsiteX0" fmla="*/ 181 w 180"/>
                <a:gd name="connsiteY0" fmla="*/ 361 h 360"/>
                <a:gd name="connsiteX1" fmla="*/ 0 w 180"/>
                <a:gd name="connsiteY1" fmla="*/ 0 h 360"/>
                <a:gd name="connsiteX2" fmla="*/ 181 w 180"/>
                <a:gd name="connsiteY2" fmla="*/ 361 h 360"/>
              </a:gdLst>
              <a:ahLst/>
              <a:cxnLst>
                <a:cxn ang="0">
                  <a:pos x="connsiteX0" y="connsiteY0"/>
                </a:cxn>
                <a:cxn ang="0">
                  <a:pos x="connsiteX1" y="connsiteY1"/>
                </a:cxn>
                <a:cxn ang="0">
                  <a:pos x="connsiteX2" y="connsiteY2"/>
                </a:cxn>
              </a:cxnLst>
              <a:rect l="l" t="t" r="r" b="b"/>
              <a:pathLst>
                <a:path w="180" h="360">
                  <a:moveTo>
                    <a:pt x="181" y="361"/>
                  </a:moveTo>
                  <a:cubicBezTo>
                    <a:pt x="181" y="180"/>
                    <a:pt x="0" y="180"/>
                    <a:pt x="0" y="0"/>
                  </a:cubicBezTo>
                  <a:cubicBezTo>
                    <a:pt x="0" y="180"/>
                    <a:pt x="181" y="180"/>
                    <a:pt x="18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2" name="Freeform 162"/>
            <p:cNvSpPr/>
            <p:nvPr/>
          </p:nvSpPr>
          <p:spPr>
            <a:xfrm>
              <a:off x="3840619" y="6321812"/>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0"/>
                    <a:pt x="0" y="0"/>
                  </a:cubicBezTo>
                  <a:cubicBezTo>
                    <a:pt x="0" y="181"/>
                    <a:pt x="0" y="361"/>
                    <a:pt x="18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3" name="Freeform 163"/>
            <p:cNvSpPr/>
            <p:nvPr/>
          </p:nvSpPr>
          <p:spPr>
            <a:xfrm>
              <a:off x="3850906" y="6328670"/>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180" y="181"/>
                    <a:pt x="542" y="181"/>
                    <a:pt x="722"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4" name="Freeform 164"/>
            <p:cNvSpPr/>
            <p:nvPr/>
          </p:nvSpPr>
          <p:spPr>
            <a:xfrm>
              <a:off x="3842605" y="6324880"/>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0"/>
                    <a:pt x="180" y="180"/>
                    <a:pt x="0" y="0"/>
                  </a:cubicBezTo>
                  <a:cubicBezTo>
                    <a:pt x="180" y="180"/>
                    <a:pt x="361" y="361"/>
                    <a:pt x="361"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5" name="Freeform 165"/>
            <p:cNvSpPr/>
            <p:nvPr/>
          </p:nvSpPr>
          <p:spPr>
            <a:xfrm>
              <a:off x="3840980" y="6322714"/>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181"/>
                    <a:pt x="0" y="0"/>
                  </a:cubicBezTo>
                  <a:cubicBezTo>
                    <a:pt x="0" y="0"/>
                    <a:pt x="0" y="181"/>
                    <a:pt x="180" y="36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6" name="Freeform 166"/>
            <p:cNvSpPr/>
            <p:nvPr/>
          </p:nvSpPr>
          <p:spPr>
            <a:xfrm>
              <a:off x="3839356" y="6315857"/>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1"/>
                    <a:pt x="0" y="180"/>
                    <a:pt x="0" y="0"/>
                  </a:cubicBezTo>
                  <a:cubicBezTo>
                    <a:pt x="0" y="361"/>
                    <a:pt x="0" y="541"/>
                    <a:pt x="0"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7" name="Freeform 167"/>
            <p:cNvSpPr/>
            <p:nvPr/>
          </p:nvSpPr>
          <p:spPr>
            <a:xfrm>
              <a:off x="3839356" y="6314593"/>
              <a:ext cx="1804" cy="722"/>
            </a:xfrm>
            <a:custGeom>
              <a:avLst/>
              <a:gdLst>
                <a:gd name="connsiteX0" fmla="*/ 0 w 1804"/>
                <a:gd name="connsiteY0" fmla="*/ 722 h 722"/>
                <a:gd name="connsiteX1" fmla="*/ 0 w 1804"/>
                <a:gd name="connsiteY1" fmla="*/ 0 h 722"/>
                <a:gd name="connsiteX2" fmla="*/ 0 w 1804"/>
                <a:gd name="connsiteY2" fmla="*/ 722 h 722"/>
              </a:gdLst>
              <a:ahLst/>
              <a:cxnLst>
                <a:cxn ang="0">
                  <a:pos x="connsiteX0" y="connsiteY0"/>
                </a:cxn>
                <a:cxn ang="0">
                  <a:pos x="connsiteX1" y="connsiteY1"/>
                </a:cxn>
                <a:cxn ang="0">
                  <a:pos x="connsiteX2" y="connsiteY2"/>
                </a:cxn>
              </a:cxnLst>
              <a:rect l="l" t="t" r="r" b="b"/>
              <a:pathLst>
                <a:path w="1804" h="722">
                  <a:moveTo>
                    <a:pt x="0" y="722"/>
                  </a:moveTo>
                  <a:cubicBezTo>
                    <a:pt x="0" y="542"/>
                    <a:pt x="0" y="181"/>
                    <a:pt x="0" y="0"/>
                  </a:cubicBezTo>
                  <a:cubicBezTo>
                    <a:pt x="0" y="361"/>
                    <a:pt x="0" y="542"/>
                    <a:pt x="0"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8" name="Freeform 168"/>
            <p:cNvSpPr/>
            <p:nvPr/>
          </p:nvSpPr>
          <p:spPr>
            <a:xfrm>
              <a:off x="3839176" y="6249132"/>
              <a:ext cx="286174" cy="64922"/>
            </a:xfrm>
            <a:custGeom>
              <a:avLst/>
              <a:gdLst>
                <a:gd name="connsiteX0" fmla="*/ 2346 w 286174"/>
                <a:gd name="connsiteY0" fmla="*/ 15290 h 64922"/>
                <a:gd name="connsiteX1" fmla="*/ 361 w 286174"/>
                <a:gd name="connsiteY1" fmla="*/ 52287 h 64922"/>
                <a:gd name="connsiteX2" fmla="*/ 0 w 286174"/>
                <a:gd name="connsiteY2" fmla="*/ 64920 h 64922"/>
                <a:gd name="connsiteX3" fmla="*/ 0 w 286174"/>
                <a:gd name="connsiteY3" fmla="*/ 62574 h 64922"/>
                <a:gd name="connsiteX4" fmla="*/ 92402 w 286174"/>
                <a:gd name="connsiteY4" fmla="*/ 63476 h 64922"/>
                <a:gd name="connsiteX5" fmla="*/ 168743 w 286174"/>
                <a:gd name="connsiteY5" fmla="*/ 63657 h 64922"/>
                <a:gd name="connsiteX6" fmla="*/ 269086 w 286174"/>
                <a:gd name="connsiteY6" fmla="*/ 45971 h 64922"/>
                <a:gd name="connsiteX7" fmla="*/ 283344 w 286174"/>
                <a:gd name="connsiteY7" fmla="*/ 39834 h 64922"/>
                <a:gd name="connsiteX8" fmla="*/ 285690 w 286174"/>
                <a:gd name="connsiteY8" fmla="*/ 23231 h 64922"/>
                <a:gd name="connsiteX9" fmla="*/ 268545 w 286174"/>
                <a:gd name="connsiteY9" fmla="*/ 671 h 64922"/>
                <a:gd name="connsiteX10" fmla="*/ 61000 w 286174"/>
                <a:gd name="connsiteY10" fmla="*/ 3920 h 64922"/>
                <a:gd name="connsiteX11" fmla="*/ 2346 w 286174"/>
                <a:gd name="connsiteY11" fmla="*/ 15290 h 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6174" h="64922">
                  <a:moveTo>
                    <a:pt x="2346" y="15290"/>
                  </a:moveTo>
                  <a:cubicBezTo>
                    <a:pt x="2707" y="36766"/>
                    <a:pt x="1083" y="37488"/>
                    <a:pt x="361" y="52287"/>
                  </a:cubicBezTo>
                  <a:cubicBezTo>
                    <a:pt x="180" y="57521"/>
                    <a:pt x="0" y="61491"/>
                    <a:pt x="0" y="64920"/>
                  </a:cubicBezTo>
                  <a:cubicBezTo>
                    <a:pt x="0" y="64198"/>
                    <a:pt x="0" y="63476"/>
                    <a:pt x="0" y="62574"/>
                  </a:cubicBezTo>
                  <a:cubicBezTo>
                    <a:pt x="30500" y="66184"/>
                    <a:pt x="61903" y="64920"/>
                    <a:pt x="92402" y="63476"/>
                  </a:cubicBezTo>
                  <a:cubicBezTo>
                    <a:pt x="118030" y="62213"/>
                    <a:pt x="143116" y="63116"/>
                    <a:pt x="168743" y="63657"/>
                  </a:cubicBezTo>
                  <a:cubicBezTo>
                    <a:pt x="203033" y="64379"/>
                    <a:pt x="237323" y="58965"/>
                    <a:pt x="269086" y="45971"/>
                  </a:cubicBezTo>
                  <a:cubicBezTo>
                    <a:pt x="273959" y="43985"/>
                    <a:pt x="278651" y="42000"/>
                    <a:pt x="283344" y="39834"/>
                  </a:cubicBezTo>
                  <a:cubicBezTo>
                    <a:pt x="284066" y="34240"/>
                    <a:pt x="285148" y="28826"/>
                    <a:pt x="285690" y="23231"/>
                  </a:cubicBezTo>
                  <a:cubicBezTo>
                    <a:pt x="287495" y="6266"/>
                    <a:pt x="284788" y="1393"/>
                    <a:pt x="268545" y="671"/>
                  </a:cubicBezTo>
                  <a:cubicBezTo>
                    <a:pt x="222524" y="-1494"/>
                    <a:pt x="97275" y="2115"/>
                    <a:pt x="61000" y="3920"/>
                  </a:cubicBezTo>
                  <a:cubicBezTo>
                    <a:pt x="24905" y="1393"/>
                    <a:pt x="0" y="-3299"/>
                    <a:pt x="2346" y="1529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09" name="Freeform 169"/>
            <p:cNvSpPr/>
            <p:nvPr/>
          </p:nvSpPr>
          <p:spPr>
            <a:xfrm>
              <a:off x="3839536" y="6318383"/>
              <a:ext cx="180" cy="541"/>
            </a:xfrm>
            <a:custGeom>
              <a:avLst/>
              <a:gdLst>
                <a:gd name="connsiteX0" fmla="*/ 181 w 180"/>
                <a:gd name="connsiteY0" fmla="*/ 542 h 541"/>
                <a:gd name="connsiteX1" fmla="*/ 0 w 180"/>
                <a:gd name="connsiteY1" fmla="*/ 0 h 541"/>
                <a:gd name="connsiteX2" fmla="*/ 181 w 180"/>
                <a:gd name="connsiteY2" fmla="*/ 542 h 541"/>
              </a:gdLst>
              <a:ahLst/>
              <a:cxnLst>
                <a:cxn ang="0">
                  <a:pos x="connsiteX0" y="connsiteY0"/>
                </a:cxn>
                <a:cxn ang="0">
                  <a:pos x="connsiteX1" y="connsiteY1"/>
                </a:cxn>
                <a:cxn ang="0">
                  <a:pos x="connsiteX2" y="connsiteY2"/>
                </a:cxn>
              </a:cxnLst>
              <a:rect l="l" t="t" r="r" b="b"/>
              <a:pathLst>
                <a:path w="180" h="541">
                  <a:moveTo>
                    <a:pt x="181" y="542"/>
                  </a:moveTo>
                  <a:cubicBezTo>
                    <a:pt x="181" y="361"/>
                    <a:pt x="181" y="181"/>
                    <a:pt x="0" y="0"/>
                  </a:cubicBezTo>
                  <a:cubicBezTo>
                    <a:pt x="181" y="181"/>
                    <a:pt x="181" y="361"/>
                    <a:pt x="181" y="54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0" name="Freeform 170"/>
            <p:cNvSpPr/>
            <p:nvPr/>
          </p:nvSpPr>
          <p:spPr>
            <a:xfrm>
              <a:off x="3839898" y="6319466"/>
              <a:ext cx="180" cy="902"/>
            </a:xfrm>
            <a:custGeom>
              <a:avLst/>
              <a:gdLst>
                <a:gd name="connsiteX0" fmla="*/ 180 w 180"/>
                <a:gd name="connsiteY0" fmla="*/ 902 h 902"/>
                <a:gd name="connsiteX1" fmla="*/ 0 w 180"/>
                <a:gd name="connsiteY1" fmla="*/ 0 h 902"/>
                <a:gd name="connsiteX2" fmla="*/ 180 w 180"/>
                <a:gd name="connsiteY2" fmla="*/ 902 h 902"/>
              </a:gdLst>
              <a:ahLst/>
              <a:cxnLst>
                <a:cxn ang="0">
                  <a:pos x="connsiteX0" y="connsiteY0"/>
                </a:cxn>
                <a:cxn ang="0">
                  <a:pos x="connsiteX1" y="connsiteY1"/>
                </a:cxn>
                <a:cxn ang="0">
                  <a:pos x="connsiteX2" y="connsiteY2"/>
                </a:cxn>
              </a:cxnLst>
              <a:rect l="l" t="t" r="r" b="b"/>
              <a:pathLst>
                <a:path w="180" h="902">
                  <a:moveTo>
                    <a:pt x="180" y="902"/>
                  </a:moveTo>
                  <a:cubicBezTo>
                    <a:pt x="180" y="541"/>
                    <a:pt x="0" y="361"/>
                    <a:pt x="0" y="0"/>
                  </a:cubicBezTo>
                  <a:cubicBezTo>
                    <a:pt x="0" y="361"/>
                    <a:pt x="0" y="722"/>
                    <a:pt x="180" y="90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1" name="Freeform 171"/>
            <p:cNvSpPr/>
            <p:nvPr/>
          </p:nvSpPr>
          <p:spPr>
            <a:xfrm>
              <a:off x="3839536" y="6317120"/>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2"/>
                    <a:pt x="0" y="361"/>
                    <a:pt x="0" y="0"/>
                  </a:cubicBezTo>
                  <a:cubicBezTo>
                    <a:pt x="0" y="361"/>
                    <a:pt x="0" y="542"/>
                    <a:pt x="0" y="7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2" name="Freeform 172"/>
            <p:cNvSpPr/>
            <p:nvPr/>
          </p:nvSpPr>
          <p:spPr>
            <a:xfrm>
              <a:off x="3841883" y="6324158"/>
              <a:ext cx="360" cy="541"/>
            </a:xfrm>
            <a:custGeom>
              <a:avLst/>
              <a:gdLst>
                <a:gd name="connsiteX0" fmla="*/ 361 w 360"/>
                <a:gd name="connsiteY0" fmla="*/ 542 h 541"/>
                <a:gd name="connsiteX1" fmla="*/ 0 w 360"/>
                <a:gd name="connsiteY1" fmla="*/ 0 h 541"/>
                <a:gd name="connsiteX2" fmla="*/ 361 w 360"/>
                <a:gd name="connsiteY2" fmla="*/ 542 h 541"/>
              </a:gdLst>
              <a:ahLst/>
              <a:cxnLst>
                <a:cxn ang="0">
                  <a:pos x="connsiteX0" y="connsiteY0"/>
                </a:cxn>
                <a:cxn ang="0">
                  <a:pos x="connsiteX1" y="connsiteY1"/>
                </a:cxn>
                <a:cxn ang="0">
                  <a:pos x="connsiteX2" y="connsiteY2"/>
                </a:cxn>
              </a:cxnLst>
              <a:rect l="l" t="t" r="r" b="b"/>
              <a:pathLst>
                <a:path w="360" h="541">
                  <a:moveTo>
                    <a:pt x="361" y="542"/>
                  </a:moveTo>
                  <a:cubicBezTo>
                    <a:pt x="180" y="361"/>
                    <a:pt x="0" y="181"/>
                    <a:pt x="0" y="0"/>
                  </a:cubicBezTo>
                  <a:cubicBezTo>
                    <a:pt x="180" y="181"/>
                    <a:pt x="361" y="361"/>
                    <a:pt x="361" y="54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3" name="Freeform 173"/>
            <p:cNvSpPr/>
            <p:nvPr/>
          </p:nvSpPr>
          <p:spPr>
            <a:xfrm>
              <a:off x="3847297" y="6327768"/>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4" name="Freeform 174"/>
            <p:cNvSpPr/>
            <p:nvPr/>
          </p:nvSpPr>
          <p:spPr>
            <a:xfrm>
              <a:off x="3846034" y="6327046"/>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180"/>
                    <a:pt x="180" y="180"/>
                    <a:pt x="361"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5" name="Freeform 175"/>
            <p:cNvSpPr/>
            <p:nvPr/>
          </p:nvSpPr>
          <p:spPr>
            <a:xfrm>
              <a:off x="3844229" y="632614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0"/>
                    <a:pt x="180" y="180"/>
                    <a:pt x="361"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6" name="Freeform 176"/>
            <p:cNvSpPr/>
            <p:nvPr/>
          </p:nvSpPr>
          <p:spPr>
            <a:xfrm>
              <a:off x="3848380" y="6328129"/>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7" name="Freeform 177"/>
            <p:cNvSpPr/>
            <p:nvPr/>
          </p:nvSpPr>
          <p:spPr>
            <a:xfrm>
              <a:off x="3844951" y="6326685"/>
              <a:ext cx="361" cy="180"/>
            </a:xfrm>
            <a:custGeom>
              <a:avLst/>
              <a:gdLst>
                <a:gd name="connsiteX0" fmla="*/ 361 w 361"/>
                <a:gd name="connsiteY0" fmla="*/ 180 h 180"/>
                <a:gd name="connsiteX1" fmla="*/ 0 w 361"/>
                <a:gd name="connsiteY1" fmla="*/ 0 h 180"/>
                <a:gd name="connsiteX2" fmla="*/ 361 w 361"/>
                <a:gd name="connsiteY2" fmla="*/ 180 h 180"/>
              </a:gdLst>
              <a:ahLst/>
              <a:cxnLst>
                <a:cxn ang="0">
                  <a:pos x="connsiteX0" y="connsiteY0"/>
                </a:cxn>
                <a:cxn ang="0">
                  <a:pos x="connsiteX1" y="connsiteY1"/>
                </a:cxn>
                <a:cxn ang="0">
                  <a:pos x="connsiteX2" y="connsiteY2"/>
                </a:cxn>
              </a:cxnLst>
              <a:rect l="l" t="t" r="r" b="b"/>
              <a:pathLst>
                <a:path w="361" h="180">
                  <a:moveTo>
                    <a:pt x="361" y="180"/>
                  </a:moveTo>
                  <a:cubicBezTo>
                    <a:pt x="181" y="180"/>
                    <a:pt x="0" y="0"/>
                    <a:pt x="0" y="0"/>
                  </a:cubicBezTo>
                  <a:cubicBezTo>
                    <a:pt x="181" y="0"/>
                    <a:pt x="181" y="180"/>
                    <a:pt x="361"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8" name="Freeform 178"/>
            <p:cNvSpPr/>
            <p:nvPr/>
          </p:nvSpPr>
          <p:spPr>
            <a:xfrm>
              <a:off x="3849463" y="6328309"/>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361" y="181"/>
                    <a:pt x="542" y="181"/>
                    <a:pt x="722"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19" name="Freeform 179"/>
            <p:cNvSpPr/>
            <p:nvPr/>
          </p:nvSpPr>
          <p:spPr>
            <a:xfrm>
              <a:off x="3538381" y="6024609"/>
              <a:ext cx="296824" cy="279734"/>
            </a:xfrm>
            <a:custGeom>
              <a:avLst/>
              <a:gdLst>
                <a:gd name="connsiteX0" fmla="*/ 56795 w 296824"/>
                <a:gd name="connsiteY0" fmla="*/ 274283 h 279734"/>
                <a:gd name="connsiteX1" fmla="*/ 219402 w 296824"/>
                <a:gd name="connsiteY1" fmla="*/ 234940 h 279734"/>
                <a:gd name="connsiteX2" fmla="*/ 252609 w 296824"/>
                <a:gd name="connsiteY2" fmla="*/ 178452 h 279734"/>
                <a:gd name="connsiteX3" fmla="*/ 261993 w 296824"/>
                <a:gd name="connsiteY3" fmla="*/ 120701 h 279734"/>
                <a:gd name="connsiteX4" fmla="*/ 273363 w 296824"/>
                <a:gd name="connsiteY4" fmla="*/ 68363 h 279734"/>
                <a:gd name="connsiteX5" fmla="*/ 273002 w 296824"/>
                <a:gd name="connsiteY5" fmla="*/ 8446 h 279734"/>
                <a:gd name="connsiteX6" fmla="*/ 271558 w 296824"/>
                <a:gd name="connsiteY6" fmla="*/ 3753 h 279734"/>
                <a:gd name="connsiteX7" fmla="*/ 296825 w 296824"/>
                <a:gd name="connsiteY7" fmla="*/ 11514 h 279734"/>
                <a:gd name="connsiteX8" fmla="*/ 243044 w 296824"/>
                <a:gd name="connsiteY8" fmla="*/ 6280 h 279734"/>
                <a:gd name="connsiteX9" fmla="*/ 197023 w 296824"/>
                <a:gd name="connsiteY9" fmla="*/ 10250 h 279734"/>
                <a:gd name="connsiteX10" fmla="*/ 112741 w 296824"/>
                <a:gd name="connsiteY10" fmla="*/ 10070 h 279734"/>
                <a:gd name="connsiteX11" fmla="*/ 62028 w 296824"/>
                <a:gd name="connsiteY11" fmla="*/ 6461 h 279734"/>
                <a:gd name="connsiteX12" fmla="*/ 20159 w 296824"/>
                <a:gd name="connsiteY12" fmla="*/ 685 h 279734"/>
                <a:gd name="connsiteX13" fmla="*/ 3194 w 296824"/>
                <a:gd name="connsiteY13" fmla="*/ 12596 h 279734"/>
                <a:gd name="connsiteX14" fmla="*/ 1209 w 296824"/>
                <a:gd name="connsiteY14" fmla="*/ 199928 h 279734"/>
                <a:gd name="connsiteX15" fmla="*/ 4096 w 296824"/>
                <a:gd name="connsiteY15" fmla="*/ 254070 h 279734"/>
                <a:gd name="connsiteX16" fmla="*/ 14744 w 296824"/>
                <a:gd name="connsiteY16" fmla="*/ 259304 h 279734"/>
                <a:gd name="connsiteX17" fmla="*/ 56795 w 296824"/>
                <a:gd name="connsiteY17" fmla="*/ 274283 h 27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6824" h="279734">
                  <a:moveTo>
                    <a:pt x="56795" y="274283"/>
                  </a:moveTo>
                  <a:cubicBezTo>
                    <a:pt x="113102" y="287097"/>
                    <a:pt x="177893" y="278615"/>
                    <a:pt x="219402" y="234940"/>
                  </a:cubicBezTo>
                  <a:cubicBezTo>
                    <a:pt x="235103" y="218517"/>
                    <a:pt x="245751" y="199928"/>
                    <a:pt x="252609" y="178452"/>
                  </a:cubicBezTo>
                  <a:cubicBezTo>
                    <a:pt x="258564" y="159863"/>
                    <a:pt x="259828" y="140011"/>
                    <a:pt x="261993" y="120701"/>
                  </a:cubicBezTo>
                  <a:cubicBezTo>
                    <a:pt x="264700" y="103014"/>
                    <a:pt x="270656" y="86049"/>
                    <a:pt x="273363" y="68363"/>
                  </a:cubicBezTo>
                  <a:cubicBezTo>
                    <a:pt x="276612" y="47247"/>
                    <a:pt x="278416" y="29561"/>
                    <a:pt x="273002" y="8446"/>
                  </a:cubicBezTo>
                  <a:cubicBezTo>
                    <a:pt x="272641" y="6821"/>
                    <a:pt x="272100" y="5197"/>
                    <a:pt x="271558" y="3753"/>
                  </a:cubicBezTo>
                  <a:cubicBezTo>
                    <a:pt x="280221" y="5558"/>
                    <a:pt x="288703" y="8626"/>
                    <a:pt x="296825" y="11514"/>
                  </a:cubicBezTo>
                  <a:cubicBezTo>
                    <a:pt x="279680" y="5558"/>
                    <a:pt x="260008" y="-2383"/>
                    <a:pt x="243044" y="6280"/>
                  </a:cubicBezTo>
                  <a:cubicBezTo>
                    <a:pt x="226981" y="14401"/>
                    <a:pt x="212543" y="14040"/>
                    <a:pt x="197023" y="10250"/>
                  </a:cubicBezTo>
                  <a:cubicBezTo>
                    <a:pt x="168869" y="3212"/>
                    <a:pt x="141076" y="5378"/>
                    <a:pt x="112741" y="10070"/>
                  </a:cubicBezTo>
                  <a:cubicBezTo>
                    <a:pt x="99026" y="12416"/>
                    <a:pt x="74120" y="15664"/>
                    <a:pt x="62028" y="6461"/>
                  </a:cubicBezTo>
                  <a:cubicBezTo>
                    <a:pt x="45786" y="-5812"/>
                    <a:pt x="37123" y="3753"/>
                    <a:pt x="20159" y="685"/>
                  </a:cubicBezTo>
                  <a:cubicBezTo>
                    <a:pt x="12759" y="-578"/>
                    <a:pt x="5360" y="3212"/>
                    <a:pt x="3194" y="12596"/>
                  </a:cubicBezTo>
                  <a:cubicBezTo>
                    <a:pt x="-2942" y="38585"/>
                    <a:pt x="1750" y="163473"/>
                    <a:pt x="1209" y="199928"/>
                  </a:cubicBezTo>
                  <a:cubicBezTo>
                    <a:pt x="848" y="217976"/>
                    <a:pt x="2292" y="236023"/>
                    <a:pt x="4096" y="254070"/>
                  </a:cubicBezTo>
                  <a:cubicBezTo>
                    <a:pt x="7525" y="255875"/>
                    <a:pt x="11135" y="257680"/>
                    <a:pt x="14744" y="259304"/>
                  </a:cubicBezTo>
                  <a:cubicBezTo>
                    <a:pt x="28460" y="264899"/>
                    <a:pt x="42176" y="270855"/>
                    <a:pt x="56795" y="2742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0" name="Freeform 180"/>
            <p:cNvSpPr/>
            <p:nvPr/>
          </p:nvSpPr>
          <p:spPr>
            <a:xfrm>
              <a:off x="3542657" y="6278318"/>
              <a:ext cx="2165" cy="20393"/>
            </a:xfrm>
            <a:custGeom>
              <a:avLst/>
              <a:gdLst>
                <a:gd name="connsiteX0" fmla="*/ 2166 w 2165"/>
                <a:gd name="connsiteY0" fmla="*/ 20394 h 20393"/>
                <a:gd name="connsiteX1" fmla="*/ 0 w 2165"/>
                <a:gd name="connsiteY1" fmla="*/ 0 h 20393"/>
                <a:gd name="connsiteX2" fmla="*/ 2166 w 2165"/>
                <a:gd name="connsiteY2" fmla="*/ 20394 h 20393"/>
              </a:gdLst>
              <a:ahLst/>
              <a:cxnLst>
                <a:cxn ang="0">
                  <a:pos x="connsiteX0" y="connsiteY0"/>
                </a:cxn>
                <a:cxn ang="0">
                  <a:pos x="connsiteX1" y="connsiteY1"/>
                </a:cxn>
                <a:cxn ang="0">
                  <a:pos x="connsiteX2" y="connsiteY2"/>
                </a:cxn>
              </a:cxnLst>
              <a:rect l="l" t="t" r="r" b="b"/>
              <a:pathLst>
                <a:path w="2165" h="20393">
                  <a:moveTo>
                    <a:pt x="2166" y="20394"/>
                  </a:moveTo>
                  <a:cubicBezTo>
                    <a:pt x="1444" y="13536"/>
                    <a:pt x="722" y="6858"/>
                    <a:pt x="0" y="0"/>
                  </a:cubicBezTo>
                  <a:cubicBezTo>
                    <a:pt x="722" y="6858"/>
                    <a:pt x="1444" y="13716"/>
                    <a:pt x="2166" y="2039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1" name="Freeform 181"/>
            <p:cNvSpPr/>
            <p:nvPr/>
          </p:nvSpPr>
          <p:spPr>
            <a:xfrm>
              <a:off x="3373755" y="5261349"/>
              <a:ext cx="943856" cy="737956"/>
            </a:xfrm>
            <a:custGeom>
              <a:avLst/>
              <a:gdLst>
                <a:gd name="connsiteX0" fmla="*/ 48526 w 943856"/>
                <a:gd name="connsiteY0" fmla="*/ 703487 h 737956"/>
                <a:gd name="connsiteX1" fmla="*/ 159517 w 943856"/>
                <a:gd name="connsiteY1" fmla="*/ 729655 h 737956"/>
                <a:gd name="connsiteX2" fmla="*/ 212577 w 943856"/>
                <a:gd name="connsiteY2" fmla="*/ 730918 h 737956"/>
                <a:gd name="connsiteX3" fmla="*/ 220698 w 943856"/>
                <a:gd name="connsiteY3" fmla="*/ 606752 h 737956"/>
                <a:gd name="connsiteX4" fmla="*/ 209508 w 943856"/>
                <a:gd name="connsiteY4" fmla="*/ 578238 h 737956"/>
                <a:gd name="connsiteX5" fmla="*/ 193085 w 943856"/>
                <a:gd name="connsiteY5" fmla="*/ 533661 h 737956"/>
                <a:gd name="connsiteX6" fmla="*/ 240189 w 943856"/>
                <a:gd name="connsiteY6" fmla="*/ 409675 h 737956"/>
                <a:gd name="connsiteX7" fmla="*/ 281878 w 943856"/>
                <a:gd name="connsiteY7" fmla="*/ 332793 h 737956"/>
                <a:gd name="connsiteX8" fmla="*/ 277367 w 943856"/>
                <a:gd name="connsiteY8" fmla="*/ 305903 h 737956"/>
                <a:gd name="connsiteX9" fmla="*/ 246686 w 943856"/>
                <a:gd name="connsiteY9" fmla="*/ 231728 h 737956"/>
                <a:gd name="connsiteX10" fmla="*/ 293609 w 943856"/>
                <a:gd name="connsiteY10" fmla="*/ 147808 h 737956"/>
                <a:gd name="connsiteX11" fmla="*/ 381861 w 943856"/>
                <a:gd name="connsiteY11" fmla="*/ 139326 h 737956"/>
                <a:gd name="connsiteX12" fmla="*/ 442319 w 943856"/>
                <a:gd name="connsiteY12" fmla="*/ 227938 h 737956"/>
                <a:gd name="connsiteX13" fmla="*/ 425896 w 943856"/>
                <a:gd name="connsiteY13" fmla="*/ 297782 h 737956"/>
                <a:gd name="connsiteX14" fmla="*/ 474624 w 943856"/>
                <a:gd name="connsiteY14" fmla="*/ 264213 h 737956"/>
                <a:gd name="connsiteX15" fmla="*/ 521547 w 943856"/>
                <a:gd name="connsiteY15" fmla="*/ 199423 h 737956"/>
                <a:gd name="connsiteX16" fmla="*/ 547175 w 943856"/>
                <a:gd name="connsiteY16" fmla="*/ 183722 h 737956"/>
                <a:gd name="connsiteX17" fmla="*/ 567749 w 943856"/>
                <a:gd name="connsiteY17" fmla="*/ 170548 h 737956"/>
                <a:gd name="connsiteX18" fmla="*/ 600234 w 943856"/>
                <a:gd name="connsiteY18" fmla="*/ 124888 h 737956"/>
                <a:gd name="connsiteX19" fmla="*/ 614311 w 943856"/>
                <a:gd name="connsiteY19" fmla="*/ 117488 h 737956"/>
                <a:gd name="connsiteX20" fmla="*/ 609619 w 943856"/>
                <a:gd name="connsiteY20" fmla="*/ 132648 h 737956"/>
                <a:gd name="connsiteX21" fmla="*/ 600775 w 943856"/>
                <a:gd name="connsiteY21" fmla="*/ 142574 h 737956"/>
                <a:gd name="connsiteX22" fmla="*/ 581645 w 943856"/>
                <a:gd name="connsiteY22" fmla="*/ 214403 h 737956"/>
                <a:gd name="connsiteX23" fmla="*/ 580923 w 943856"/>
                <a:gd name="connsiteY23" fmla="*/ 230104 h 737956"/>
                <a:gd name="connsiteX24" fmla="*/ 552228 w 943856"/>
                <a:gd name="connsiteY24" fmla="*/ 292187 h 737956"/>
                <a:gd name="connsiteX25" fmla="*/ 441598 w 943856"/>
                <a:gd name="connsiteY25" fmla="*/ 395959 h 737956"/>
                <a:gd name="connsiteX26" fmla="*/ 425174 w 943856"/>
                <a:gd name="connsiteY26" fmla="*/ 418338 h 737956"/>
                <a:gd name="connsiteX27" fmla="*/ 418136 w 943856"/>
                <a:gd name="connsiteY27" fmla="*/ 506048 h 737956"/>
                <a:gd name="connsiteX28" fmla="*/ 423009 w 943856"/>
                <a:gd name="connsiteY28" fmla="*/ 673889 h 737956"/>
                <a:gd name="connsiteX29" fmla="*/ 424272 w 943856"/>
                <a:gd name="connsiteY29" fmla="*/ 737957 h 737956"/>
                <a:gd name="connsiteX30" fmla="*/ 424272 w 943856"/>
                <a:gd name="connsiteY30" fmla="*/ 730196 h 737956"/>
                <a:gd name="connsiteX31" fmla="*/ 691554 w 943856"/>
                <a:gd name="connsiteY31" fmla="*/ 720270 h 737956"/>
                <a:gd name="connsiteX32" fmla="*/ 860838 w 943856"/>
                <a:gd name="connsiteY32" fmla="*/ 658729 h 737956"/>
                <a:gd name="connsiteX33" fmla="*/ 924365 w 943856"/>
                <a:gd name="connsiteY33" fmla="*/ 489445 h 737956"/>
                <a:gd name="connsiteX34" fmla="*/ 936276 w 943856"/>
                <a:gd name="connsiteY34" fmla="*/ 315107 h 737956"/>
                <a:gd name="connsiteX35" fmla="*/ 938803 w 943856"/>
                <a:gd name="connsiteY35" fmla="*/ 226675 h 737956"/>
                <a:gd name="connsiteX36" fmla="*/ 942953 w 943856"/>
                <a:gd name="connsiteY36" fmla="*/ 149613 h 737956"/>
                <a:gd name="connsiteX37" fmla="*/ 914439 w 943856"/>
                <a:gd name="connsiteY37" fmla="*/ 153403 h 737956"/>
                <a:gd name="connsiteX38" fmla="*/ 685057 w 943856"/>
                <a:gd name="connsiteY38" fmla="*/ 155749 h 737956"/>
                <a:gd name="connsiteX39" fmla="*/ 639938 w 943856"/>
                <a:gd name="connsiteY39" fmla="*/ 151959 h 737956"/>
                <a:gd name="connsiteX40" fmla="*/ 629110 w 943856"/>
                <a:gd name="connsiteY40" fmla="*/ 143296 h 737956"/>
                <a:gd name="connsiteX41" fmla="*/ 642284 w 943856"/>
                <a:gd name="connsiteY41" fmla="*/ 137340 h 737956"/>
                <a:gd name="connsiteX42" fmla="*/ 647699 w 943856"/>
                <a:gd name="connsiteY42" fmla="*/ 137340 h 737956"/>
                <a:gd name="connsiteX43" fmla="*/ 898557 w 943856"/>
                <a:gd name="connsiteY43" fmla="*/ 135897 h 737956"/>
                <a:gd name="connsiteX44" fmla="*/ 943315 w 943856"/>
                <a:gd name="connsiteY44" fmla="*/ 141130 h 737956"/>
                <a:gd name="connsiteX45" fmla="*/ 943315 w 943856"/>
                <a:gd name="connsiteY45" fmla="*/ 141130 h 737956"/>
                <a:gd name="connsiteX46" fmla="*/ 943495 w 943856"/>
                <a:gd name="connsiteY46" fmla="*/ 136258 h 737956"/>
                <a:gd name="connsiteX47" fmla="*/ 937359 w 943856"/>
                <a:gd name="connsiteY47" fmla="*/ 39704 h 737956"/>
                <a:gd name="connsiteX48" fmla="*/ 924726 w 943856"/>
                <a:gd name="connsiteY48" fmla="*/ 0 h 737956"/>
                <a:gd name="connsiteX49" fmla="*/ 924726 w 943856"/>
                <a:gd name="connsiteY49" fmla="*/ 0 h 737956"/>
                <a:gd name="connsiteX50" fmla="*/ 574065 w 943856"/>
                <a:gd name="connsiteY50" fmla="*/ 6858 h 737956"/>
                <a:gd name="connsiteX51" fmla="*/ 456757 w 943856"/>
                <a:gd name="connsiteY51" fmla="*/ 6136 h 737956"/>
                <a:gd name="connsiteX52" fmla="*/ 20011 w 943856"/>
                <a:gd name="connsiteY52" fmla="*/ 8663 h 737956"/>
                <a:gd name="connsiteX53" fmla="*/ 700 w 943856"/>
                <a:gd name="connsiteY53" fmla="*/ 31402 h 737956"/>
                <a:gd name="connsiteX54" fmla="*/ 4310 w 943856"/>
                <a:gd name="connsiteY54" fmla="*/ 188775 h 737956"/>
                <a:gd name="connsiteX55" fmla="*/ 28674 w 943856"/>
                <a:gd name="connsiteY55" fmla="*/ 665767 h 737956"/>
                <a:gd name="connsiteX56" fmla="*/ 30298 w 943856"/>
                <a:gd name="connsiteY56" fmla="*/ 693741 h 737956"/>
                <a:gd name="connsiteX57" fmla="*/ 30298 w 943856"/>
                <a:gd name="connsiteY57" fmla="*/ 693560 h 737956"/>
                <a:gd name="connsiteX58" fmla="*/ 48526 w 943856"/>
                <a:gd name="connsiteY58" fmla="*/ 703487 h 737956"/>
                <a:gd name="connsiteX59" fmla="*/ 649142 w 943856"/>
                <a:gd name="connsiteY59" fmla="*/ 266560 h 737956"/>
                <a:gd name="connsiteX60" fmla="*/ 711947 w 943856"/>
                <a:gd name="connsiteY60" fmla="*/ 278471 h 737956"/>
                <a:gd name="connsiteX61" fmla="*/ 647157 w 943856"/>
                <a:gd name="connsiteY61" fmla="*/ 282261 h 737956"/>
                <a:gd name="connsiteX62" fmla="*/ 637773 w 943856"/>
                <a:gd name="connsiteY62" fmla="*/ 274681 h 737956"/>
                <a:gd name="connsiteX63" fmla="*/ 649142 w 943856"/>
                <a:gd name="connsiteY63" fmla="*/ 266560 h 737956"/>
                <a:gd name="connsiteX64" fmla="*/ 763924 w 943856"/>
                <a:gd name="connsiteY64" fmla="*/ 463817 h 737956"/>
                <a:gd name="connsiteX65" fmla="*/ 780347 w 943856"/>
                <a:gd name="connsiteY65" fmla="*/ 470675 h 737956"/>
                <a:gd name="connsiteX66" fmla="*/ 520645 w 943856"/>
                <a:gd name="connsiteY66" fmla="*/ 469773 h 737956"/>
                <a:gd name="connsiteX67" fmla="*/ 520645 w 943856"/>
                <a:gd name="connsiteY67" fmla="*/ 463817 h 737956"/>
                <a:gd name="connsiteX68" fmla="*/ 763924 w 943856"/>
                <a:gd name="connsiteY68" fmla="*/ 463817 h 737956"/>
                <a:gd name="connsiteX69" fmla="*/ 526240 w 943856"/>
                <a:gd name="connsiteY69" fmla="*/ 142033 h 737956"/>
                <a:gd name="connsiteX70" fmla="*/ 469030 w 943856"/>
                <a:gd name="connsiteY70" fmla="*/ 142394 h 737956"/>
                <a:gd name="connsiteX71" fmla="*/ 526240 w 943856"/>
                <a:gd name="connsiteY71" fmla="*/ 142033 h 737956"/>
                <a:gd name="connsiteX72" fmla="*/ 174136 w 943856"/>
                <a:gd name="connsiteY72" fmla="*/ 406066 h 737956"/>
                <a:gd name="connsiteX73" fmla="*/ 149050 w 943856"/>
                <a:gd name="connsiteY73" fmla="*/ 475007 h 737956"/>
                <a:gd name="connsiteX74" fmla="*/ 149050 w 943856"/>
                <a:gd name="connsiteY74" fmla="*/ 518140 h 737956"/>
                <a:gd name="connsiteX75" fmla="*/ 136236 w 943856"/>
                <a:gd name="connsiteY75" fmla="*/ 478616 h 737956"/>
                <a:gd name="connsiteX76" fmla="*/ 160961 w 943856"/>
                <a:gd name="connsiteY76" fmla="*/ 397042 h 737956"/>
                <a:gd name="connsiteX77" fmla="*/ 174316 w 943856"/>
                <a:gd name="connsiteY77" fmla="*/ 394335 h 737956"/>
                <a:gd name="connsiteX78" fmla="*/ 174136 w 943856"/>
                <a:gd name="connsiteY78" fmla="*/ 406066 h 737956"/>
                <a:gd name="connsiteX79" fmla="*/ 41668 w 943856"/>
                <a:gd name="connsiteY79" fmla="*/ 49991 h 737956"/>
                <a:gd name="connsiteX80" fmla="*/ 73612 w 943856"/>
                <a:gd name="connsiteY80" fmla="*/ 37358 h 737956"/>
                <a:gd name="connsiteX81" fmla="*/ 81733 w 943856"/>
                <a:gd name="connsiteY81" fmla="*/ 47103 h 737956"/>
                <a:gd name="connsiteX82" fmla="*/ 74514 w 943856"/>
                <a:gd name="connsiteY82" fmla="*/ 142394 h 737956"/>
                <a:gd name="connsiteX83" fmla="*/ 196334 w 943856"/>
                <a:gd name="connsiteY83" fmla="*/ 144740 h 737956"/>
                <a:gd name="connsiteX84" fmla="*/ 149591 w 943856"/>
                <a:gd name="connsiteY84" fmla="*/ 155207 h 737956"/>
                <a:gd name="connsiteX85" fmla="*/ 73251 w 943856"/>
                <a:gd name="connsiteY85" fmla="*/ 157734 h 737956"/>
                <a:gd name="connsiteX86" fmla="*/ 62061 w 943856"/>
                <a:gd name="connsiteY86" fmla="*/ 311136 h 737956"/>
                <a:gd name="connsiteX87" fmla="*/ 41668 w 943856"/>
                <a:gd name="connsiteY87" fmla="*/ 49991 h 73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943856" h="737956">
                  <a:moveTo>
                    <a:pt x="48526" y="703487"/>
                  </a:moveTo>
                  <a:cubicBezTo>
                    <a:pt x="84260" y="719549"/>
                    <a:pt x="120354" y="726587"/>
                    <a:pt x="159517" y="729655"/>
                  </a:cubicBezTo>
                  <a:cubicBezTo>
                    <a:pt x="177204" y="731099"/>
                    <a:pt x="194890" y="731099"/>
                    <a:pt x="212577" y="730918"/>
                  </a:cubicBezTo>
                  <a:cubicBezTo>
                    <a:pt x="212035" y="689229"/>
                    <a:pt x="214381" y="647901"/>
                    <a:pt x="220698" y="606752"/>
                  </a:cubicBezTo>
                  <a:cubicBezTo>
                    <a:pt x="222683" y="594300"/>
                    <a:pt x="222142" y="585998"/>
                    <a:pt x="209508" y="578238"/>
                  </a:cubicBezTo>
                  <a:cubicBezTo>
                    <a:pt x="193988" y="568672"/>
                    <a:pt x="189115" y="551889"/>
                    <a:pt x="193085" y="533661"/>
                  </a:cubicBezTo>
                  <a:cubicBezTo>
                    <a:pt x="202831" y="490166"/>
                    <a:pt x="215103" y="447214"/>
                    <a:pt x="240189" y="409675"/>
                  </a:cubicBezTo>
                  <a:cubicBezTo>
                    <a:pt x="256432" y="385311"/>
                    <a:pt x="269065" y="358962"/>
                    <a:pt x="281878" y="332793"/>
                  </a:cubicBezTo>
                  <a:cubicBezTo>
                    <a:pt x="287473" y="321243"/>
                    <a:pt x="287654" y="314566"/>
                    <a:pt x="277367" y="305903"/>
                  </a:cubicBezTo>
                  <a:cubicBezTo>
                    <a:pt x="257875" y="289660"/>
                    <a:pt x="245242" y="256994"/>
                    <a:pt x="246686" y="231728"/>
                  </a:cubicBezTo>
                  <a:cubicBezTo>
                    <a:pt x="248852" y="188956"/>
                    <a:pt x="256612" y="170548"/>
                    <a:pt x="293609" y="147808"/>
                  </a:cubicBezTo>
                  <a:cubicBezTo>
                    <a:pt x="313461" y="135535"/>
                    <a:pt x="362370" y="131926"/>
                    <a:pt x="381861" y="139326"/>
                  </a:cubicBezTo>
                  <a:cubicBezTo>
                    <a:pt x="422467" y="155027"/>
                    <a:pt x="436725" y="182278"/>
                    <a:pt x="442319" y="227938"/>
                  </a:cubicBezTo>
                  <a:cubicBezTo>
                    <a:pt x="445207" y="251941"/>
                    <a:pt x="438349" y="273237"/>
                    <a:pt x="425896" y="297782"/>
                  </a:cubicBezTo>
                  <a:cubicBezTo>
                    <a:pt x="449358" y="291104"/>
                    <a:pt x="463435" y="280456"/>
                    <a:pt x="474624" y="264213"/>
                  </a:cubicBezTo>
                  <a:cubicBezTo>
                    <a:pt x="489604" y="242196"/>
                    <a:pt x="506027" y="221080"/>
                    <a:pt x="521547" y="199423"/>
                  </a:cubicBezTo>
                  <a:cubicBezTo>
                    <a:pt x="528044" y="190400"/>
                    <a:pt x="534722" y="181737"/>
                    <a:pt x="547175" y="183722"/>
                  </a:cubicBezTo>
                  <a:cubicBezTo>
                    <a:pt x="558545" y="185527"/>
                    <a:pt x="562696" y="178127"/>
                    <a:pt x="567749" y="170548"/>
                  </a:cubicBezTo>
                  <a:cubicBezTo>
                    <a:pt x="578216" y="155207"/>
                    <a:pt x="589225" y="140047"/>
                    <a:pt x="600234" y="124888"/>
                  </a:cubicBezTo>
                  <a:cubicBezTo>
                    <a:pt x="603663" y="120376"/>
                    <a:pt x="607272" y="111713"/>
                    <a:pt x="614311" y="117488"/>
                  </a:cubicBezTo>
                  <a:cubicBezTo>
                    <a:pt x="620808" y="123083"/>
                    <a:pt x="613950" y="128136"/>
                    <a:pt x="609619" y="132648"/>
                  </a:cubicBezTo>
                  <a:cubicBezTo>
                    <a:pt x="606551" y="135716"/>
                    <a:pt x="602761" y="138784"/>
                    <a:pt x="600775" y="142574"/>
                  </a:cubicBezTo>
                  <a:cubicBezTo>
                    <a:pt x="588503" y="164773"/>
                    <a:pt x="566125" y="184263"/>
                    <a:pt x="581645" y="214403"/>
                  </a:cubicBezTo>
                  <a:cubicBezTo>
                    <a:pt x="583811" y="218373"/>
                    <a:pt x="581284" y="224870"/>
                    <a:pt x="580923" y="230104"/>
                  </a:cubicBezTo>
                  <a:cubicBezTo>
                    <a:pt x="579299" y="254468"/>
                    <a:pt x="564139" y="272695"/>
                    <a:pt x="552228" y="292187"/>
                  </a:cubicBezTo>
                  <a:cubicBezTo>
                    <a:pt x="524976" y="337125"/>
                    <a:pt x="491950" y="375565"/>
                    <a:pt x="441598" y="395959"/>
                  </a:cubicBezTo>
                  <a:cubicBezTo>
                    <a:pt x="431672" y="399929"/>
                    <a:pt x="425536" y="407871"/>
                    <a:pt x="425174" y="418338"/>
                  </a:cubicBezTo>
                  <a:cubicBezTo>
                    <a:pt x="424272" y="447755"/>
                    <a:pt x="416873" y="476451"/>
                    <a:pt x="418136" y="506048"/>
                  </a:cubicBezTo>
                  <a:cubicBezTo>
                    <a:pt x="420482" y="561995"/>
                    <a:pt x="421746" y="617942"/>
                    <a:pt x="423009" y="673889"/>
                  </a:cubicBezTo>
                  <a:cubicBezTo>
                    <a:pt x="423550" y="695185"/>
                    <a:pt x="424814" y="716661"/>
                    <a:pt x="424272" y="737957"/>
                  </a:cubicBezTo>
                  <a:cubicBezTo>
                    <a:pt x="424272" y="735430"/>
                    <a:pt x="424272" y="732723"/>
                    <a:pt x="424272" y="730196"/>
                  </a:cubicBezTo>
                  <a:cubicBezTo>
                    <a:pt x="513426" y="730016"/>
                    <a:pt x="602761" y="728392"/>
                    <a:pt x="691554" y="720270"/>
                  </a:cubicBezTo>
                  <a:cubicBezTo>
                    <a:pt x="753276" y="714676"/>
                    <a:pt x="813374" y="701501"/>
                    <a:pt x="860838" y="658729"/>
                  </a:cubicBezTo>
                  <a:cubicBezTo>
                    <a:pt x="907942" y="616318"/>
                    <a:pt x="918409" y="549001"/>
                    <a:pt x="924365" y="489445"/>
                  </a:cubicBezTo>
                  <a:cubicBezTo>
                    <a:pt x="930140" y="431512"/>
                    <a:pt x="935554" y="373581"/>
                    <a:pt x="936276" y="315107"/>
                  </a:cubicBezTo>
                  <a:cubicBezTo>
                    <a:pt x="936637" y="285509"/>
                    <a:pt x="936998" y="256273"/>
                    <a:pt x="938803" y="226675"/>
                  </a:cubicBezTo>
                  <a:cubicBezTo>
                    <a:pt x="940246" y="201048"/>
                    <a:pt x="942051" y="175240"/>
                    <a:pt x="942953" y="149613"/>
                  </a:cubicBezTo>
                  <a:cubicBezTo>
                    <a:pt x="933389" y="153222"/>
                    <a:pt x="924004" y="153944"/>
                    <a:pt x="914439" y="153403"/>
                  </a:cubicBezTo>
                  <a:cubicBezTo>
                    <a:pt x="837918" y="150154"/>
                    <a:pt x="761577" y="157012"/>
                    <a:pt x="685057" y="155749"/>
                  </a:cubicBezTo>
                  <a:cubicBezTo>
                    <a:pt x="669897" y="155568"/>
                    <a:pt x="654737" y="155207"/>
                    <a:pt x="639938" y="151959"/>
                  </a:cubicBezTo>
                  <a:cubicBezTo>
                    <a:pt x="635246" y="151056"/>
                    <a:pt x="628027" y="150515"/>
                    <a:pt x="629110" y="143296"/>
                  </a:cubicBezTo>
                  <a:cubicBezTo>
                    <a:pt x="630193" y="136438"/>
                    <a:pt x="637231" y="137882"/>
                    <a:pt x="642284" y="137340"/>
                  </a:cubicBezTo>
                  <a:cubicBezTo>
                    <a:pt x="644089" y="137160"/>
                    <a:pt x="645894" y="137340"/>
                    <a:pt x="647699" y="137340"/>
                  </a:cubicBezTo>
                  <a:cubicBezTo>
                    <a:pt x="731258" y="139686"/>
                    <a:pt x="814817" y="136979"/>
                    <a:pt x="898557" y="135897"/>
                  </a:cubicBezTo>
                  <a:cubicBezTo>
                    <a:pt x="913175" y="135716"/>
                    <a:pt x="928335" y="134994"/>
                    <a:pt x="943315" y="141130"/>
                  </a:cubicBezTo>
                  <a:cubicBezTo>
                    <a:pt x="943315" y="141130"/>
                    <a:pt x="943315" y="141130"/>
                    <a:pt x="943315" y="141130"/>
                  </a:cubicBezTo>
                  <a:cubicBezTo>
                    <a:pt x="943315" y="139506"/>
                    <a:pt x="943495" y="137882"/>
                    <a:pt x="943495" y="136258"/>
                  </a:cubicBezTo>
                  <a:cubicBezTo>
                    <a:pt x="944397" y="103953"/>
                    <a:pt x="944036" y="71467"/>
                    <a:pt x="937359" y="39704"/>
                  </a:cubicBezTo>
                  <a:cubicBezTo>
                    <a:pt x="934471" y="26349"/>
                    <a:pt x="930320" y="12994"/>
                    <a:pt x="924726" y="0"/>
                  </a:cubicBezTo>
                  <a:cubicBezTo>
                    <a:pt x="924726" y="0"/>
                    <a:pt x="924726" y="0"/>
                    <a:pt x="924726" y="0"/>
                  </a:cubicBezTo>
                  <a:cubicBezTo>
                    <a:pt x="835211" y="2707"/>
                    <a:pt x="626583" y="2887"/>
                    <a:pt x="574065" y="6858"/>
                  </a:cubicBezTo>
                  <a:cubicBezTo>
                    <a:pt x="535083" y="9745"/>
                    <a:pt x="495740" y="6497"/>
                    <a:pt x="456757" y="6136"/>
                  </a:cubicBezTo>
                  <a:cubicBezTo>
                    <a:pt x="384027" y="5775"/>
                    <a:pt x="121076" y="3609"/>
                    <a:pt x="20011" y="8663"/>
                  </a:cubicBezTo>
                  <a:cubicBezTo>
                    <a:pt x="3047" y="7399"/>
                    <a:pt x="1422" y="12272"/>
                    <a:pt x="700" y="31402"/>
                  </a:cubicBezTo>
                  <a:cubicBezTo>
                    <a:pt x="-1646" y="83920"/>
                    <a:pt x="2505" y="136258"/>
                    <a:pt x="4310" y="188775"/>
                  </a:cubicBezTo>
                  <a:cubicBezTo>
                    <a:pt x="9905" y="347953"/>
                    <a:pt x="19831" y="506770"/>
                    <a:pt x="28674" y="665767"/>
                  </a:cubicBezTo>
                  <a:cubicBezTo>
                    <a:pt x="29215" y="675152"/>
                    <a:pt x="29757" y="684537"/>
                    <a:pt x="30298" y="693741"/>
                  </a:cubicBezTo>
                  <a:cubicBezTo>
                    <a:pt x="30298" y="693741"/>
                    <a:pt x="30298" y="693560"/>
                    <a:pt x="30298" y="693560"/>
                  </a:cubicBezTo>
                  <a:cubicBezTo>
                    <a:pt x="36434" y="697350"/>
                    <a:pt x="42390" y="700599"/>
                    <a:pt x="48526" y="703487"/>
                  </a:cubicBezTo>
                  <a:close/>
                  <a:moveTo>
                    <a:pt x="649142" y="266560"/>
                  </a:moveTo>
                  <a:cubicBezTo>
                    <a:pt x="670980" y="264935"/>
                    <a:pt x="691554" y="270891"/>
                    <a:pt x="711947" y="278471"/>
                  </a:cubicBezTo>
                  <a:cubicBezTo>
                    <a:pt x="690471" y="285690"/>
                    <a:pt x="668814" y="283705"/>
                    <a:pt x="647157" y="282261"/>
                  </a:cubicBezTo>
                  <a:cubicBezTo>
                    <a:pt x="642465" y="281900"/>
                    <a:pt x="637773" y="279373"/>
                    <a:pt x="637773" y="274681"/>
                  </a:cubicBezTo>
                  <a:cubicBezTo>
                    <a:pt x="637592" y="267823"/>
                    <a:pt x="643728" y="266920"/>
                    <a:pt x="649142" y="266560"/>
                  </a:cubicBezTo>
                  <a:close/>
                  <a:moveTo>
                    <a:pt x="763924" y="463817"/>
                  </a:moveTo>
                  <a:cubicBezTo>
                    <a:pt x="769879" y="463817"/>
                    <a:pt x="776376" y="464539"/>
                    <a:pt x="780347" y="470675"/>
                  </a:cubicBezTo>
                  <a:cubicBezTo>
                    <a:pt x="744794" y="483669"/>
                    <a:pt x="557823" y="482947"/>
                    <a:pt x="520645" y="469773"/>
                  </a:cubicBezTo>
                  <a:cubicBezTo>
                    <a:pt x="520645" y="467788"/>
                    <a:pt x="520645" y="465802"/>
                    <a:pt x="520645" y="463817"/>
                  </a:cubicBezTo>
                  <a:cubicBezTo>
                    <a:pt x="601678" y="463637"/>
                    <a:pt x="682711" y="463457"/>
                    <a:pt x="763924" y="463817"/>
                  </a:cubicBezTo>
                  <a:close/>
                  <a:moveTo>
                    <a:pt x="526240" y="142033"/>
                  </a:moveTo>
                  <a:cubicBezTo>
                    <a:pt x="507290" y="153403"/>
                    <a:pt x="488160" y="154485"/>
                    <a:pt x="469030" y="142394"/>
                  </a:cubicBezTo>
                  <a:cubicBezTo>
                    <a:pt x="488521" y="134633"/>
                    <a:pt x="507290" y="140769"/>
                    <a:pt x="526240" y="142033"/>
                  </a:cubicBezTo>
                  <a:close/>
                  <a:moveTo>
                    <a:pt x="174136" y="406066"/>
                  </a:moveTo>
                  <a:cubicBezTo>
                    <a:pt x="159698" y="426820"/>
                    <a:pt x="151937" y="449740"/>
                    <a:pt x="149050" y="475007"/>
                  </a:cubicBezTo>
                  <a:cubicBezTo>
                    <a:pt x="147606" y="488181"/>
                    <a:pt x="153562" y="500995"/>
                    <a:pt x="149050" y="518140"/>
                  </a:cubicBezTo>
                  <a:cubicBezTo>
                    <a:pt x="137319" y="505146"/>
                    <a:pt x="136597" y="491249"/>
                    <a:pt x="136236" y="478616"/>
                  </a:cubicBezTo>
                  <a:cubicBezTo>
                    <a:pt x="135153" y="449019"/>
                    <a:pt x="141470" y="420684"/>
                    <a:pt x="160961" y="397042"/>
                  </a:cubicBezTo>
                  <a:cubicBezTo>
                    <a:pt x="164571" y="392710"/>
                    <a:pt x="169082" y="389462"/>
                    <a:pt x="174316" y="394335"/>
                  </a:cubicBezTo>
                  <a:cubicBezTo>
                    <a:pt x="178467" y="397944"/>
                    <a:pt x="176843" y="402456"/>
                    <a:pt x="174136" y="406066"/>
                  </a:cubicBezTo>
                  <a:close/>
                  <a:moveTo>
                    <a:pt x="41668" y="49991"/>
                  </a:moveTo>
                  <a:cubicBezTo>
                    <a:pt x="41848" y="39343"/>
                    <a:pt x="62964" y="37899"/>
                    <a:pt x="73612" y="37358"/>
                  </a:cubicBezTo>
                  <a:cubicBezTo>
                    <a:pt x="78485" y="37177"/>
                    <a:pt x="82275" y="42772"/>
                    <a:pt x="81733" y="47103"/>
                  </a:cubicBezTo>
                  <a:cubicBezTo>
                    <a:pt x="81553" y="49269"/>
                    <a:pt x="78304" y="92042"/>
                    <a:pt x="74514" y="142394"/>
                  </a:cubicBezTo>
                  <a:cubicBezTo>
                    <a:pt x="113857" y="140589"/>
                    <a:pt x="153020" y="142033"/>
                    <a:pt x="196334" y="144740"/>
                  </a:cubicBezTo>
                  <a:cubicBezTo>
                    <a:pt x="179911" y="156831"/>
                    <a:pt x="164029" y="153944"/>
                    <a:pt x="149591" y="155207"/>
                  </a:cubicBezTo>
                  <a:cubicBezTo>
                    <a:pt x="124325" y="157192"/>
                    <a:pt x="98698" y="157192"/>
                    <a:pt x="73251" y="157734"/>
                  </a:cubicBezTo>
                  <a:cubicBezTo>
                    <a:pt x="68017" y="228841"/>
                    <a:pt x="62061" y="308249"/>
                    <a:pt x="62061" y="311136"/>
                  </a:cubicBezTo>
                  <a:cubicBezTo>
                    <a:pt x="57369" y="409675"/>
                    <a:pt x="36795" y="257175"/>
                    <a:pt x="41668" y="4999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2" name="Freeform 182"/>
            <p:cNvSpPr/>
            <p:nvPr/>
          </p:nvSpPr>
          <p:spPr>
            <a:xfrm>
              <a:off x="3405678" y="5972595"/>
              <a:ext cx="721" cy="12092"/>
            </a:xfrm>
            <a:custGeom>
              <a:avLst/>
              <a:gdLst>
                <a:gd name="connsiteX0" fmla="*/ 722 w 721"/>
                <a:gd name="connsiteY0" fmla="*/ 12092 h 12092"/>
                <a:gd name="connsiteX1" fmla="*/ 0 w 721"/>
                <a:gd name="connsiteY1" fmla="*/ 0 h 12092"/>
                <a:gd name="connsiteX2" fmla="*/ 722 w 721"/>
                <a:gd name="connsiteY2" fmla="*/ 12092 h 12092"/>
              </a:gdLst>
              <a:ahLst/>
              <a:cxnLst>
                <a:cxn ang="0">
                  <a:pos x="connsiteX0" y="connsiteY0"/>
                </a:cxn>
                <a:cxn ang="0">
                  <a:pos x="connsiteX1" y="connsiteY1"/>
                </a:cxn>
                <a:cxn ang="0">
                  <a:pos x="connsiteX2" y="connsiteY2"/>
                </a:cxn>
              </a:cxnLst>
              <a:rect l="l" t="t" r="r" b="b"/>
              <a:pathLst>
                <a:path w="721" h="12092">
                  <a:moveTo>
                    <a:pt x="722" y="12092"/>
                  </a:moveTo>
                  <a:cubicBezTo>
                    <a:pt x="541" y="8121"/>
                    <a:pt x="181" y="3971"/>
                    <a:pt x="0" y="0"/>
                  </a:cubicBezTo>
                  <a:cubicBezTo>
                    <a:pt x="181" y="3971"/>
                    <a:pt x="361" y="7941"/>
                    <a:pt x="722" y="1209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3" name="Freeform 183"/>
            <p:cNvSpPr/>
            <p:nvPr/>
          </p:nvSpPr>
          <p:spPr>
            <a:xfrm>
              <a:off x="4320860" y="5260447"/>
              <a:ext cx="2887" cy="180"/>
            </a:xfrm>
            <a:custGeom>
              <a:avLst/>
              <a:gdLst>
                <a:gd name="connsiteX0" fmla="*/ 0 w 2887"/>
                <a:gd name="connsiteY0" fmla="*/ 180 h 180"/>
                <a:gd name="connsiteX1" fmla="*/ 2888 w 2887"/>
                <a:gd name="connsiteY1" fmla="*/ 0 h 180"/>
                <a:gd name="connsiteX2" fmla="*/ 0 w 2887"/>
                <a:gd name="connsiteY2" fmla="*/ 180 h 180"/>
              </a:gdLst>
              <a:ahLst/>
              <a:cxnLst>
                <a:cxn ang="0">
                  <a:pos x="connsiteX0" y="connsiteY0"/>
                </a:cxn>
                <a:cxn ang="0">
                  <a:pos x="connsiteX1" y="connsiteY1"/>
                </a:cxn>
                <a:cxn ang="0">
                  <a:pos x="connsiteX2" y="connsiteY2"/>
                </a:cxn>
              </a:cxnLst>
              <a:rect l="l" t="t" r="r" b="b"/>
              <a:pathLst>
                <a:path w="2887" h="180">
                  <a:moveTo>
                    <a:pt x="0" y="180"/>
                  </a:moveTo>
                  <a:cubicBezTo>
                    <a:pt x="1083" y="180"/>
                    <a:pt x="1985" y="0"/>
                    <a:pt x="2888" y="0"/>
                  </a:cubicBezTo>
                  <a:cubicBezTo>
                    <a:pt x="1985" y="180"/>
                    <a:pt x="902" y="18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4" name="Freeform 184"/>
            <p:cNvSpPr/>
            <p:nvPr/>
          </p:nvSpPr>
          <p:spPr>
            <a:xfrm>
              <a:off x="4304437" y="5261168"/>
              <a:ext cx="3970" cy="180"/>
            </a:xfrm>
            <a:custGeom>
              <a:avLst/>
              <a:gdLst>
                <a:gd name="connsiteX0" fmla="*/ 0 w 3970"/>
                <a:gd name="connsiteY0" fmla="*/ 181 h 180"/>
                <a:gd name="connsiteX1" fmla="*/ 3970 w 3970"/>
                <a:gd name="connsiteY1" fmla="*/ 0 h 180"/>
                <a:gd name="connsiteX2" fmla="*/ 0 w 3970"/>
                <a:gd name="connsiteY2" fmla="*/ 181 h 180"/>
              </a:gdLst>
              <a:ahLst/>
              <a:cxnLst>
                <a:cxn ang="0">
                  <a:pos x="connsiteX0" y="connsiteY0"/>
                </a:cxn>
                <a:cxn ang="0">
                  <a:pos x="connsiteX1" y="connsiteY1"/>
                </a:cxn>
                <a:cxn ang="0">
                  <a:pos x="connsiteX2" y="connsiteY2"/>
                </a:cxn>
              </a:cxnLst>
              <a:rect l="l" t="t" r="r" b="b"/>
              <a:pathLst>
                <a:path w="3970" h="180">
                  <a:moveTo>
                    <a:pt x="0" y="181"/>
                  </a:moveTo>
                  <a:cubicBezTo>
                    <a:pt x="1263" y="181"/>
                    <a:pt x="2707" y="181"/>
                    <a:pt x="3970" y="0"/>
                  </a:cubicBezTo>
                  <a:cubicBezTo>
                    <a:pt x="2526" y="0"/>
                    <a:pt x="1263"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5" name="Freeform 185"/>
            <p:cNvSpPr/>
            <p:nvPr/>
          </p:nvSpPr>
          <p:spPr>
            <a:xfrm>
              <a:off x="4299023" y="5261349"/>
              <a:ext cx="4150" cy="180"/>
            </a:xfrm>
            <a:custGeom>
              <a:avLst/>
              <a:gdLst>
                <a:gd name="connsiteX0" fmla="*/ 0 w 4150"/>
                <a:gd name="connsiteY0" fmla="*/ 180 h 180"/>
                <a:gd name="connsiteX1" fmla="*/ 4151 w 4150"/>
                <a:gd name="connsiteY1" fmla="*/ 0 h 180"/>
                <a:gd name="connsiteX2" fmla="*/ 0 w 4150"/>
                <a:gd name="connsiteY2" fmla="*/ 180 h 180"/>
              </a:gdLst>
              <a:ahLst/>
              <a:cxnLst>
                <a:cxn ang="0">
                  <a:pos x="connsiteX0" y="connsiteY0"/>
                </a:cxn>
                <a:cxn ang="0">
                  <a:pos x="connsiteX1" y="connsiteY1"/>
                </a:cxn>
                <a:cxn ang="0">
                  <a:pos x="connsiteX2" y="connsiteY2"/>
                </a:cxn>
              </a:cxnLst>
              <a:rect l="l" t="t" r="r" b="b"/>
              <a:pathLst>
                <a:path w="4150" h="180">
                  <a:moveTo>
                    <a:pt x="0" y="180"/>
                  </a:moveTo>
                  <a:cubicBezTo>
                    <a:pt x="1444" y="180"/>
                    <a:pt x="2888" y="180"/>
                    <a:pt x="4151" y="0"/>
                  </a:cubicBezTo>
                  <a:cubicBezTo>
                    <a:pt x="2888" y="0"/>
                    <a:pt x="1444" y="18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6" name="Freeform 186"/>
            <p:cNvSpPr/>
            <p:nvPr/>
          </p:nvSpPr>
          <p:spPr>
            <a:xfrm>
              <a:off x="4308949" y="5260988"/>
              <a:ext cx="3248" cy="180"/>
            </a:xfrm>
            <a:custGeom>
              <a:avLst/>
              <a:gdLst>
                <a:gd name="connsiteX0" fmla="*/ 0 w 3248"/>
                <a:gd name="connsiteY0" fmla="*/ 180 h 180"/>
                <a:gd name="connsiteX1" fmla="*/ 3248 w 3248"/>
                <a:gd name="connsiteY1" fmla="*/ 0 h 180"/>
                <a:gd name="connsiteX2" fmla="*/ 0 w 3248"/>
                <a:gd name="connsiteY2" fmla="*/ 180 h 180"/>
              </a:gdLst>
              <a:ahLst/>
              <a:cxnLst>
                <a:cxn ang="0">
                  <a:pos x="connsiteX0" y="connsiteY0"/>
                </a:cxn>
                <a:cxn ang="0">
                  <a:pos x="connsiteX1" y="connsiteY1"/>
                </a:cxn>
                <a:cxn ang="0">
                  <a:pos x="connsiteX2" y="connsiteY2"/>
                </a:cxn>
              </a:cxnLst>
              <a:rect l="l" t="t" r="r" b="b"/>
              <a:pathLst>
                <a:path w="3248" h="180">
                  <a:moveTo>
                    <a:pt x="0" y="180"/>
                  </a:moveTo>
                  <a:cubicBezTo>
                    <a:pt x="1083" y="180"/>
                    <a:pt x="2166" y="180"/>
                    <a:pt x="3248" y="0"/>
                  </a:cubicBezTo>
                  <a:cubicBezTo>
                    <a:pt x="2346" y="180"/>
                    <a:pt x="1263" y="18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7" name="Freeform 187"/>
            <p:cNvSpPr/>
            <p:nvPr/>
          </p:nvSpPr>
          <p:spPr>
            <a:xfrm>
              <a:off x="4330244" y="5259905"/>
              <a:ext cx="2165" cy="180"/>
            </a:xfrm>
            <a:custGeom>
              <a:avLst/>
              <a:gdLst>
                <a:gd name="connsiteX0" fmla="*/ 0 w 2165"/>
                <a:gd name="connsiteY0" fmla="*/ 181 h 180"/>
                <a:gd name="connsiteX1" fmla="*/ 2166 w 2165"/>
                <a:gd name="connsiteY1" fmla="*/ 0 h 180"/>
                <a:gd name="connsiteX2" fmla="*/ 0 w 2165"/>
                <a:gd name="connsiteY2" fmla="*/ 181 h 180"/>
              </a:gdLst>
              <a:ahLst/>
              <a:cxnLst>
                <a:cxn ang="0">
                  <a:pos x="connsiteX0" y="connsiteY0"/>
                </a:cxn>
                <a:cxn ang="0">
                  <a:pos x="connsiteX1" y="connsiteY1"/>
                </a:cxn>
                <a:cxn ang="0">
                  <a:pos x="connsiteX2" y="connsiteY2"/>
                </a:cxn>
              </a:cxnLst>
              <a:rect l="l" t="t" r="r" b="b"/>
              <a:pathLst>
                <a:path w="2165" h="180">
                  <a:moveTo>
                    <a:pt x="0" y="181"/>
                  </a:moveTo>
                  <a:cubicBezTo>
                    <a:pt x="722" y="181"/>
                    <a:pt x="1444" y="0"/>
                    <a:pt x="2166" y="0"/>
                  </a:cubicBezTo>
                  <a:cubicBezTo>
                    <a:pt x="1444" y="0"/>
                    <a:pt x="722"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8" name="Freeform 188"/>
            <p:cNvSpPr/>
            <p:nvPr/>
          </p:nvSpPr>
          <p:spPr>
            <a:xfrm>
              <a:off x="4320860" y="5404103"/>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1"/>
                    <a:pt x="722" y="361"/>
                    <a:pt x="1263" y="542"/>
                  </a:cubicBezTo>
                  <a:cubicBezTo>
                    <a:pt x="902" y="361"/>
                    <a:pt x="361" y="18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29" name="Freeform 189"/>
            <p:cNvSpPr/>
            <p:nvPr/>
          </p:nvSpPr>
          <p:spPr>
            <a:xfrm>
              <a:off x="4313099" y="5260807"/>
              <a:ext cx="3429" cy="180"/>
            </a:xfrm>
            <a:custGeom>
              <a:avLst/>
              <a:gdLst>
                <a:gd name="connsiteX0" fmla="*/ 0 w 3429"/>
                <a:gd name="connsiteY0" fmla="*/ 181 h 180"/>
                <a:gd name="connsiteX1" fmla="*/ 3429 w 3429"/>
                <a:gd name="connsiteY1" fmla="*/ 0 h 180"/>
                <a:gd name="connsiteX2" fmla="*/ 0 w 3429"/>
                <a:gd name="connsiteY2" fmla="*/ 181 h 180"/>
              </a:gdLst>
              <a:ahLst/>
              <a:cxnLst>
                <a:cxn ang="0">
                  <a:pos x="connsiteX0" y="connsiteY0"/>
                </a:cxn>
                <a:cxn ang="0">
                  <a:pos x="connsiteX1" y="connsiteY1"/>
                </a:cxn>
                <a:cxn ang="0">
                  <a:pos x="connsiteX2" y="connsiteY2"/>
                </a:cxn>
              </a:cxnLst>
              <a:rect l="l" t="t" r="r" b="b"/>
              <a:pathLst>
                <a:path w="3429" h="180">
                  <a:moveTo>
                    <a:pt x="0" y="181"/>
                  </a:moveTo>
                  <a:cubicBezTo>
                    <a:pt x="1263" y="181"/>
                    <a:pt x="2346" y="0"/>
                    <a:pt x="3429" y="0"/>
                  </a:cubicBezTo>
                  <a:cubicBezTo>
                    <a:pt x="2346" y="181"/>
                    <a:pt x="1083"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0" name="Freeform 190"/>
            <p:cNvSpPr/>
            <p:nvPr/>
          </p:nvSpPr>
          <p:spPr>
            <a:xfrm>
              <a:off x="4327537" y="5260086"/>
              <a:ext cx="2165" cy="180"/>
            </a:xfrm>
            <a:custGeom>
              <a:avLst/>
              <a:gdLst>
                <a:gd name="connsiteX0" fmla="*/ 0 w 2165"/>
                <a:gd name="connsiteY0" fmla="*/ 180 h 180"/>
                <a:gd name="connsiteX1" fmla="*/ 2166 w 2165"/>
                <a:gd name="connsiteY1" fmla="*/ 0 h 180"/>
                <a:gd name="connsiteX2" fmla="*/ 0 w 2165"/>
                <a:gd name="connsiteY2" fmla="*/ 180 h 180"/>
              </a:gdLst>
              <a:ahLst/>
              <a:cxnLst>
                <a:cxn ang="0">
                  <a:pos x="connsiteX0" y="connsiteY0"/>
                </a:cxn>
                <a:cxn ang="0">
                  <a:pos x="connsiteX1" y="connsiteY1"/>
                </a:cxn>
                <a:cxn ang="0">
                  <a:pos x="connsiteX2" y="connsiteY2"/>
                </a:cxn>
              </a:cxnLst>
              <a:rect l="l" t="t" r="r" b="b"/>
              <a:pathLst>
                <a:path w="2165" h="180">
                  <a:moveTo>
                    <a:pt x="0" y="180"/>
                  </a:moveTo>
                  <a:cubicBezTo>
                    <a:pt x="722" y="180"/>
                    <a:pt x="1444" y="0"/>
                    <a:pt x="2166" y="0"/>
                  </a:cubicBezTo>
                  <a:cubicBezTo>
                    <a:pt x="1624" y="180"/>
                    <a:pt x="902" y="18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1" name="Freeform 191"/>
            <p:cNvSpPr/>
            <p:nvPr/>
          </p:nvSpPr>
          <p:spPr>
            <a:xfrm>
              <a:off x="4324469" y="5260266"/>
              <a:ext cx="2707" cy="180"/>
            </a:xfrm>
            <a:custGeom>
              <a:avLst/>
              <a:gdLst>
                <a:gd name="connsiteX0" fmla="*/ 0 w 2707"/>
                <a:gd name="connsiteY0" fmla="*/ 181 h 180"/>
                <a:gd name="connsiteX1" fmla="*/ 2707 w 2707"/>
                <a:gd name="connsiteY1" fmla="*/ 0 h 180"/>
                <a:gd name="connsiteX2" fmla="*/ 0 w 2707"/>
                <a:gd name="connsiteY2" fmla="*/ 181 h 180"/>
              </a:gdLst>
              <a:ahLst/>
              <a:cxnLst>
                <a:cxn ang="0">
                  <a:pos x="connsiteX0" y="connsiteY0"/>
                </a:cxn>
                <a:cxn ang="0">
                  <a:pos x="connsiteX1" y="connsiteY1"/>
                </a:cxn>
                <a:cxn ang="0">
                  <a:pos x="connsiteX2" y="connsiteY2"/>
                </a:cxn>
              </a:cxnLst>
              <a:rect l="l" t="t" r="r" b="b"/>
              <a:pathLst>
                <a:path w="2707" h="180">
                  <a:moveTo>
                    <a:pt x="0" y="181"/>
                  </a:moveTo>
                  <a:cubicBezTo>
                    <a:pt x="902" y="181"/>
                    <a:pt x="1805" y="0"/>
                    <a:pt x="2707" y="0"/>
                  </a:cubicBezTo>
                  <a:cubicBezTo>
                    <a:pt x="1805" y="181"/>
                    <a:pt x="902"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2" name="Freeform 192"/>
            <p:cNvSpPr/>
            <p:nvPr/>
          </p:nvSpPr>
          <p:spPr>
            <a:xfrm>
              <a:off x="4332952" y="5259724"/>
              <a:ext cx="1985" cy="180"/>
            </a:xfrm>
            <a:custGeom>
              <a:avLst/>
              <a:gdLst>
                <a:gd name="connsiteX0" fmla="*/ 0 w 1985"/>
                <a:gd name="connsiteY0" fmla="*/ 181 h 180"/>
                <a:gd name="connsiteX1" fmla="*/ 1985 w 1985"/>
                <a:gd name="connsiteY1" fmla="*/ 0 h 180"/>
                <a:gd name="connsiteX2" fmla="*/ 0 w 1985"/>
                <a:gd name="connsiteY2" fmla="*/ 181 h 180"/>
              </a:gdLst>
              <a:ahLst/>
              <a:cxnLst>
                <a:cxn ang="0">
                  <a:pos x="connsiteX0" y="connsiteY0"/>
                </a:cxn>
                <a:cxn ang="0">
                  <a:pos x="connsiteX1" y="connsiteY1"/>
                </a:cxn>
                <a:cxn ang="0">
                  <a:pos x="connsiteX2" y="connsiteY2"/>
                </a:cxn>
              </a:cxnLst>
              <a:rect l="l" t="t" r="r" b="b"/>
              <a:pathLst>
                <a:path w="1985" h="180">
                  <a:moveTo>
                    <a:pt x="0" y="181"/>
                  </a:moveTo>
                  <a:cubicBezTo>
                    <a:pt x="722" y="181"/>
                    <a:pt x="1263" y="0"/>
                    <a:pt x="1985" y="0"/>
                  </a:cubicBezTo>
                  <a:cubicBezTo>
                    <a:pt x="1263" y="0"/>
                    <a:pt x="542"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3" name="Freeform 193"/>
            <p:cNvSpPr/>
            <p:nvPr/>
          </p:nvSpPr>
          <p:spPr>
            <a:xfrm>
              <a:off x="4323206" y="5405367"/>
              <a:ext cx="2707" cy="1624"/>
            </a:xfrm>
            <a:custGeom>
              <a:avLst/>
              <a:gdLst>
                <a:gd name="connsiteX0" fmla="*/ 0 w 2707"/>
                <a:gd name="connsiteY0" fmla="*/ 0 h 1624"/>
                <a:gd name="connsiteX1" fmla="*/ 2707 w 2707"/>
                <a:gd name="connsiteY1" fmla="*/ 1624 h 1624"/>
                <a:gd name="connsiteX2" fmla="*/ 0 w 2707"/>
                <a:gd name="connsiteY2" fmla="*/ 0 h 1624"/>
              </a:gdLst>
              <a:ahLst/>
              <a:cxnLst>
                <a:cxn ang="0">
                  <a:pos x="connsiteX0" y="connsiteY0"/>
                </a:cxn>
                <a:cxn ang="0">
                  <a:pos x="connsiteX1" y="connsiteY1"/>
                </a:cxn>
                <a:cxn ang="0">
                  <a:pos x="connsiteX2" y="connsiteY2"/>
                </a:cxn>
              </a:cxnLst>
              <a:rect l="l" t="t" r="r" b="b"/>
              <a:pathLst>
                <a:path w="2707" h="1624">
                  <a:moveTo>
                    <a:pt x="0" y="0"/>
                  </a:moveTo>
                  <a:cubicBezTo>
                    <a:pt x="902" y="541"/>
                    <a:pt x="1805" y="1083"/>
                    <a:pt x="2707" y="1624"/>
                  </a:cubicBezTo>
                  <a:cubicBezTo>
                    <a:pt x="1805" y="1083"/>
                    <a:pt x="902" y="54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4" name="Freeform 194"/>
            <p:cNvSpPr/>
            <p:nvPr/>
          </p:nvSpPr>
          <p:spPr>
            <a:xfrm>
              <a:off x="4319461" y="5410059"/>
              <a:ext cx="135" cy="1804"/>
            </a:xfrm>
            <a:custGeom>
              <a:avLst/>
              <a:gdLst>
                <a:gd name="connsiteX0" fmla="*/ 135 w 135"/>
                <a:gd name="connsiteY0" fmla="*/ 0 h 1804"/>
                <a:gd name="connsiteX1" fmla="*/ 135 w 135"/>
                <a:gd name="connsiteY1" fmla="*/ 0 h 1804"/>
                <a:gd name="connsiteX2" fmla="*/ 135 w 135"/>
                <a:gd name="connsiteY2" fmla="*/ 0 h 1804"/>
              </a:gdLst>
              <a:ahLst/>
              <a:cxnLst>
                <a:cxn ang="0">
                  <a:pos x="connsiteX0" y="connsiteY0"/>
                </a:cxn>
                <a:cxn ang="0">
                  <a:pos x="connsiteX1" y="connsiteY1"/>
                </a:cxn>
                <a:cxn ang="0">
                  <a:pos x="connsiteX2" y="connsiteY2"/>
                </a:cxn>
              </a:cxnLst>
              <a:rect l="l" t="t" r="r" b="b"/>
              <a:pathLst>
                <a:path w="135" h="1804">
                  <a:moveTo>
                    <a:pt x="135" y="0"/>
                  </a:moveTo>
                  <a:cubicBezTo>
                    <a:pt x="-45" y="0"/>
                    <a:pt x="-45" y="0"/>
                    <a:pt x="135" y="0"/>
                  </a:cubicBezTo>
                  <a:cubicBezTo>
                    <a:pt x="-45" y="0"/>
                    <a:pt x="-45" y="0"/>
                    <a:pt x="135"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5" name="Freeform 195"/>
            <p:cNvSpPr/>
            <p:nvPr/>
          </p:nvSpPr>
          <p:spPr>
            <a:xfrm>
              <a:off x="4317431" y="5260627"/>
              <a:ext cx="3248" cy="180"/>
            </a:xfrm>
            <a:custGeom>
              <a:avLst/>
              <a:gdLst>
                <a:gd name="connsiteX0" fmla="*/ 0 w 3248"/>
                <a:gd name="connsiteY0" fmla="*/ 181 h 180"/>
                <a:gd name="connsiteX1" fmla="*/ 3249 w 3248"/>
                <a:gd name="connsiteY1" fmla="*/ 0 h 180"/>
                <a:gd name="connsiteX2" fmla="*/ 0 w 3248"/>
                <a:gd name="connsiteY2" fmla="*/ 181 h 180"/>
              </a:gdLst>
              <a:ahLst/>
              <a:cxnLst>
                <a:cxn ang="0">
                  <a:pos x="connsiteX0" y="connsiteY0"/>
                </a:cxn>
                <a:cxn ang="0">
                  <a:pos x="connsiteX1" y="connsiteY1"/>
                </a:cxn>
                <a:cxn ang="0">
                  <a:pos x="connsiteX2" y="connsiteY2"/>
                </a:cxn>
              </a:cxnLst>
              <a:rect l="l" t="t" r="r" b="b"/>
              <a:pathLst>
                <a:path w="3248" h="180">
                  <a:moveTo>
                    <a:pt x="0" y="181"/>
                  </a:moveTo>
                  <a:cubicBezTo>
                    <a:pt x="1083" y="181"/>
                    <a:pt x="2166" y="0"/>
                    <a:pt x="3249" y="0"/>
                  </a:cubicBezTo>
                  <a:cubicBezTo>
                    <a:pt x="1985" y="181"/>
                    <a:pt x="1083" y="181"/>
                    <a:pt x="0" y="1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6" name="Freeform 196"/>
            <p:cNvSpPr/>
            <p:nvPr/>
          </p:nvSpPr>
          <p:spPr>
            <a:xfrm>
              <a:off x="4321582" y="5408976"/>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180"/>
                    <a:pt x="361" y="0"/>
                    <a:pt x="541"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7" name="Freeform 197"/>
            <p:cNvSpPr/>
            <p:nvPr/>
          </p:nvSpPr>
          <p:spPr>
            <a:xfrm>
              <a:off x="4323747" y="5406991"/>
              <a:ext cx="2165" cy="1263"/>
            </a:xfrm>
            <a:custGeom>
              <a:avLst/>
              <a:gdLst>
                <a:gd name="connsiteX0" fmla="*/ 2166 w 2165"/>
                <a:gd name="connsiteY0" fmla="*/ 0 h 1263"/>
                <a:gd name="connsiteX1" fmla="*/ 0 w 2165"/>
                <a:gd name="connsiteY1" fmla="*/ 1263 h 1263"/>
                <a:gd name="connsiteX2" fmla="*/ 2166 w 2165"/>
                <a:gd name="connsiteY2" fmla="*/ 0 h 1263"/>
              </a:gdLst>
              <a:ahLst/>
              <a:cxnLst>
                <a:cxn ang="0">
                  <a:pos x="connsiteX0" y="connsiteY0"/>
                </a:cxn>
                <a:cxn ang="0">
                  <a:pos x="connsiteX1" y="connsiteY1"/>
                </a:cxn>
                <a:cxn ang="0">
                  <a:pos x="connsiteX2" y="connsiteY2"/>
                </a:cxn>
              </a:cxnLst>
              <a:rect l="l" t="t" r="r" b="b"/>
              <a:pathLst>
                <a:path w="2165" h="1263">
                  <a:moveTo>
                    <a:pt x="2166" y="0"/>
                  </a:moveTo>
                  <a:cubicBezTo>
                    <a:pt x="1444" y="361"/>
                    <a:pt x="722" y="722"/>
                    <a:pt x="0" y="1263"/>
                  </a:cubicBezTo>
                  <a:cubicBezTo>
                    <a:pt x="722" y="722"/>
                    <a:pt x="1444" y="361"/>
                    <a:pt x="2166"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8" name="Freeform 198"/>
            <p:cNvSpPr/>
            <p:nvPr/>
          </p:nvSpPr>
          <p:spPr>
            <a:xfrm>
              <a:off x="3668628" y="5991004"/>
              <a:ext cx="50857" cy="25631"/>
            </a:xfrm>
            <a:custGeom>
              <a:avLst/>
              <a:gdLst>
                <a:gd name="connsiteX0" fmla="*/ 0 w 50857"/>
                <a:gd name="connsiteY0" fmla="*/ 0 h 25631"/>
                <a:gd name="connsiteX1" fmla="*/ 0 w 50857"/>
                <a:gd name="connsiteY1" fmla="*/ 5775 h 25631"/>
                <a:gd name="connsiteX2" fmla="*/ 17145 w 50857"/>
                <a:gd name="connsiteY2" fmla="*/ 25627 h 25631"/>
                <a:gd name="connsiteX3" fmla="*/ 35734 w 50857"/>
                <a:gd name="connsiteY3" fmla="*/ 24364 h 25631"/>
                <a:gd name="connsiteX4" fmla="*/ 50713 w 50857"/>
                <a:gd name="connsiteY4" fmla="*/ 13174 h 25631"/>
                <a:gd name="connsiteX5" fmla="*/ 50533 w 50857"/>
                <a:gd name="connsiteY5" fmla="*/ 11731 h 25631"/>
                <a:gd name="connsiteX6" fmla="*/ 50533 w 50857"/>
                <a:gd name="connsiteY6" fmla="*/ 11189 h 25631"/>
                <a:gd name="connsiteX7" fmla="*/ 50352 w 50857"/>
                <a:gd name="connsiteY7" fmla="*/ 9926 h 25631"/>
                <a:gd name="connsiteX8" fmla="*/ 50352 w 50857"/>
                <a:gd name="connsiteY8" fmla="*/ 9385 h 25631"/>
                <a:gd name="connsiteX9" fmla="*/ 50172 w 50857"/>
                <a:gd name="connsiteY9" fmla="*/ 7580 h 25631"/>
                <a:gd name="connsiteX10" fmla="*/ 50172 w 50857"/>
                <a:gd name="connsiteY10" fmla="*/ 6858 h 25631"/>
                <a:gd name="connsiteX11" fmla="*/ 49991 w 50857"/>
                <a:gd name="connsiteY11" fmla="*/ 5414 h 25631"/>
                <a:gd name="connsiteX12" fmla="*/ 49991 w 50857"/>
                <a:gd name="connsiteY12" fmla="*/ 4331 h 25631"/>
                <a:gd name="connsiteX13" fmla="*/ 49991 w 50857"/>
                <a:gd name="connsiteY13" fmla="*/ 3248 h 25631"/>
                <a:gd name="connsiteX14" fmla="*/ 49811 w 50857"/>
                <a:gd name="connsiteY14" fmla="*/ 0 h 25631"/>
                <a:gd name="connsiteX15" fmla="*/ 42592 w 50857"/>
                <a:gd name="connsiteY15" fmla="*/ 0 h 25631"/>
                <a:gd name="connsiteX16" fmla="*/ 0 w 50857"/>
                <a:gd name="connsiteY16" fmla="*/ 0 h 2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57" h="25631">
                  <a:moveTo>
                    <a:pt x="0" y="0"/>
                  </a:moveTo>
                  <a:cubicBezTo>
                    <a:pt x="0" y="1985"/>
                    <a:pt x="0" y="3970"/>
                    <a:pt x="0" y="5775"/>
                  </a:cubicBezTo>
                  <a:cubicBezTo>
                    <a:pt x="180" y="19852"/>
                    <a:pt x="3790" y="25807"/>
                    <a:pt x="17145" y="25627"/>
                  </a:cubicBezTo>
                  <a:cubicBezTo>
                    <a:pt x="23281" y="25447"/>
                    <a:pt x="29598" y="24905"/>
                    <a:pt x="35734" y="24364"/>
                  </a:cubicBezTo>
                  <a:cubicBezTo>
                    <a:pt x="44758" y="23642"/>
                    <a:pt x="51977" y="24725"/>
                    <a:pt x="50713" y="13174"/>
                  </a:cubicBezTo>
                  <a:cubicBezTo>
                    <a:pt x="50713" y="12813"/>
                    <a:pt x="50713" y="12272"/>
                    <a:pt x="50533" y="11731"/>
                  </a:cubicBezTo>
                  <a:cubicBezTo>
                    <a:pt x="50533" y="11550"/>
                    <a:pt x="50533" y="11369"/>
                    <a:pt x="50533" y="11189"/>
                  </a:cubicBezTo>
                  <a:cubicBezTo>
                    <a:pt x="50533" y="10828"/>
                    <a:pt x="50533" y="10467"/>
                    <a:pt x="50352" y="9926"/>
                  </a:cubicBezTo>
                  <a:cubicBezTo>
                    <a:pt x="50352" y="9745"/>
                    <a:pt x="50352" y="9565"/>
                    <a:pt x="50352" y="9385"/>
                  </a:cubicBezTo>
                  <a:cubicBezTo>
                    <a:pt x="50352" y="8843"/>
                    <a:pt x="50352" y="8302"/>
                    <a:pt x="50172" y="7580"/>
                  </a:cubicBezTo>
                  <a:cubicBezTo>
                    <a:pt x="50172" y="7399"/>
                    <a:pt x="50172" y="7219"/>
                    <a:pt x="50172" y="6858"/>
                  </a:cubicBezTo>
                  <a:cubicBezTo>
                    <a:pt x="50172" y="6497"/>
                    <a:pt x="50172" y="5955"/>
                    <a:pt x="49991" y="5414"/>
                  </a:cubicBezTo>
                  <a:cubicBezTo>
                    <a:pt x="49991" y="5053"/>
                    <a:pt x="49991" y="4692"/>
                    <a:pt x="49991" y="4331"/>
                  </a:cubicBezTo>
                  <a:cubicBezTo>
                    <a:pt x="49991" y="3970"/>
                    <a:pt x="49991" y="3609"/>
                    <a:pt x="49991" y="3248"/>
                  </a:cubicBezTo>
                  <a:cubicBezTo>
                    <a:pt x="49991" y="2166"/>
                    <a:pt x="49811" y="1083"/>
                    <a:pt x="49811" y="0"/>
                  </a:cubicBezTo>
                  <a:cubicBezTo>
                    <a:pt x="47465" y="0"/>
                    <a:pt x="44938" y="0"/>
                    <a:pt x="42592" y="0"/>
                  </a:cubicBezTo>
                  <a:cubicBezTo>
                    <a:pt x="28515" y="180"/>
                    <a:pt x="14257"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39" name="Freeform 199"/>
            <p:cNvSpPr/>
            <p:nvPr/>
          </p:nvSpPr>
          <p:spPr>
            <a:xfrm>
              <a:off x="3582608" y="5706577"/>
              <a:ext cx="32057" cy="118395"/>
            </a:xfrm>
            <a:custGeom>
              <a:avLst/>
              <a:gdLst>
                <a:gd name="connsiteX0" fmla="*/ 295 w 32057"/>
                <a:gd name="connsiteY0" fmla="*/ 94388 h 118395"/>
                <a:gd name="connsiteX1" fmla="*/ 1197 w 32057"/>
                <a:gd name="connsiteY1" fmla="*/ 107562 h 118395"/>
                <a:gd name="connsiteX2" fmla="*/ 10943 w 32057"/>
                <a:gd name="connsiteY2" fmla="*/ 118391 h 118395"/>
                <a:gd name="connsiteX3" fmla="*/ 19786 w 32057"/>
                <a:gd name="connsiteY3" fmla="*/ 107382 h 118395"/>
                <a:gd name="connsiteX4" fmla="*/ 32058 w 32057"/>
                <a:gd name="connsiteY4" fmla="*/ 0 h 118395"/>
                <a:gd name="connsiteX5" fmla="*/ 295 w 32057"/>
                <a:gd name="connsiteY5" fmla="*/ 94388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7" h="118395">
                  <a:moveTo>
                    <a:pt x="295" y="94388"/>
                  </a:moveTo>
                  <a:cubicBezTo>
                    <a:pt x="-427" y="98539"/>
                    <a:pt x="295" y="103231"/>
                    <a:pt x="1197" y="107562"/>
                  </a:cubicBezTo>
                  <a:cubicBezTo>
                    <a:pt x="2280" y="112796"/>
                    <a:pt x="4807" y="118210"/>
                    <a:pt x="10943" y="118391"/>
                  </a:cubicBezTo>
                  <a:cubicBezTo>
                    <a:pt x="17620" y="118571"/>
                    <a:pt x="19605" y="112796"/>
                    <a:pt x="19786" y="107382"/>
                  </a:cubicBezTo>
                  <a:cubicBezTo>
                    <a:pt x="21230" y="71287"/>
                    <a:pt x="30073" y="36095"/>
                    <a:pt x="32058" y="0"/>
                  </a:cubicBezTo>
                  <a:cubicBezTo>
                    <a:pt x="15815" y="29598"/>
                    <a:pt x="5348" y="61000"/>
                    <a:pt x="295" y="9438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0" name="Freeform 200"/>
            <p:cNvSpPr/>
            <p:nvPr/>
          </p:nvSpPr>
          <p:spPr>
            <a:xfrm>
              <a:off x="3601046" y="5464610"/>
              <a:ext cx="338780" cy="558188"/>
            </a:xfrm>
            <a:custGeom>
              <a:avLst/>
              <a:gdLst>
                <a:gd name="connsiteX0" fmla="*/ 213043 w 338780"/>
                <a:gd name="connsiteY0" fmla="*/ 173207 h 558188"/>
                <a:gd name="connsiteX1" fmla="*/ 272058 w 338780"/>
                <a:gd name="connsiteY1" fmla="*/ 133864 h 558188"/>
                <a:gd name="connsiteX2" fmla="*/ 330171 w 338780"/>
                <a:gd name="connsiteY2" fmla="*/ 50846 h 558188"/>
                <a:gd name="connsiteX3" fmla="*/ 338472 w 338780"/>
                <a:gd name="connsiteY3" fmla="*/ 28648 h 558188"/>
                <a:gd name="connsiteX4" fmla="*/ 327103 w 338780"/>
                <a:gd name="connsiteY4" fmla="*/ 1396 h 558188"/>
                <a:gd name="connsiteX5" fmla="*/ 303822 w 338780"/>
                <a:gd name="connsiteY5" fmla="*/ 14029 h 558188"/>
                <a:gd name="connsiteX6" fmla="*/ 252747 w 338780"/>
                <a:gd name="connsiteY6" fmla="*/ 82429 h 558188"/>
                <a:gd name="connsiteX7" fmla="*/ 224233 w 338780"/>
                <a:gd name="connsiteY7" fmla="*/ 105710 h 558188"/>
                <a:gd name="connsiteX8" fmla="*/ 109451 w 338780"/>
                <a:gd name="connsiteY8" fmla="*/ 125743 h 558188"/>
                <a:gd name="connsiteX9" fmla="*/ 60182 w 338780"/>
                <a:gd name="connsiteY9" fmla="*/ 156062 h 558188"/>
                <a:gd name="connsiteX10" fmla="*/ 33292 w 338780"/>
                <a:gd name="connsiteY10" fmla="*/ 239441 h 558188"/>
                <a:gd name="connsiteX11" fmla="*/ 3513 w 338780"/>
                <a:gd name="connsiteY11" fmla="*/ 477667 h 558188"/>
                <a:gd name="connsiteX12" fmla="*/ 84 w 338780"/>
                <a:gd name="connsiteY12" fmla="*/ 541374 h 558188"/>
                <a:gd name="connsiteX13" fmla="*/ 34916 w 338780"/>
                <a:gd name="connsiteY13" fmla="*/ 557075 h 558188"/>
                <a:gd name="connsiteX14" fmla="*/ 51700 w 338780"/>
                <a:gd name="connsiteY14" fmla="*/ 531628 h 558188"/>
                <a:gd name="connsiteX15" fmla="*/ 55851 w 338780"/>
                <a:gd name="connsiteY15" fmla="*/ 457273 h 558188"/>
                <a:gd name="connsiteX16" fmla="*/ 68123 w 338780"/>
                <a:gd name="connsiteY16" fmla="*/ 372992 h 558188"/>
                <a:gd name="connsiteX17" fmla="*/ 99345 w 338780"/>
                <a:gd name="connsiteY17" fmla="*/ 354403 h 558188"/>
                <a:gd name="connsiteX18" fmla="*/ 121543 w 338780"/>
                <a:gd name="connsiteY18" fmla="*/ 380391 h 558188"/>
                <a:gd name="connsiteX19" fmla="*/ 127860 w 338780"/>
                <a:gd name="connsiteY19" fmla="*/ 433270 h 558188"/>
                <a:gd name="connsiteX20" fmla="*/ 133635 w 338780"/>
                <a:gd name="connsiteY20" fmla="*/ 531809 h 558188"/>
                <a:gd name="connsiteX21" fmla="*/ 172076 w 338780"/>
                <a:gd name="connsiteY21" fmla="*/ 551661 h 558188"/>
                <a:gd name="connsiteX22" fmla="*/ 182182 w 338780"/>
                <a:gd name="connsiteY22" fmla="*/ 523868 h 558188"/>
                <a:gd name="connsiteX23" fmla="*/ 179656 w 338780"/>
                <a:gd name="connsiteY23" fmla="*/ 220130 h 558188"/>
                <a:gd name="connsiteX24" fmla="*/ 213043 w 338780"/>
                <a:gd name="connsiteY24" fmla="*/ 173207 h 5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8780" h="558188">
                  <a:moveTo>
                    <a:pt x="213043" y="173207"/>
                  </a:moveTo>
                  <a:cubicBezTo>
                    <a:pt x="236144" y="167071"/>
                    <a:pt x="256898" y="153355"/>
                    <a:pt x="272058" y="133864"/>
                  </a:cubicBezTo>
                  <a:cubicBezTo>
                    <a:pt x="292813" y="107154"/>
                    <a:pt x="313387" y="80444"/>
                    <a:pt x="330171" y="50846"/>
                  </a:cubicBezTo>
                  <a:cubicBezTo>
                    <a:pt x="334141" y="43808"/>
                    <a:pt x="337931" y="36950"/>
                    <a:pt x="338472" y="28648"/>
                  </a:cubicBezTo>
                  <a:cubicBezTo>
                    <a:pt x="339375" y="17459"/>
                    <a:pt x="339014" y="6450"/>
                    <a:pt x="327103" y="1396"/>
                  </a:cubicBezTo>
                  <a:cubicBezTo>
                    <a:pt x="314830" y="-3837"/>
                    <a:pt x="309416" y="6811"/>
                    <a:pt x="303822" y="14029"/>
                  </a:cubicBezTo>
                  <a:cubicBezTo>
                    <a:pt x="286496" y="36589"/>
                    <a:pt x="269712" y="59509"/>
                    <a:pt x="252747" y="82429"/>
                  </a:cubicBezTo>
                  <a:cubicBezTo>
                    <a:pt x="245168" y="92716"/>
                    <a:pt x="236144" y="101559"/>
                    <a:pt x="224233" y="105710"/>
                  </a:cubicBezTo>
                  <a:cubicBezTo>
                    <a:pt x="187055" y="118704"/>
                    <a:pt x="148614" y="125923"/>
                    <a:pt x="109451" y="125743"/>
                  </a:cubicBezTo>
                  <a:cubicBezTo>
                    <a:pt x="78229" y="125562"/>
                    <a:pt x="72093" y="126826"/>
                    <a:pt x="60182" y="156062"/>
                  </a:cubicBezTo>
                  <a:cubicBezTo>
                    <a:pt x="49173" y="183133"/>
                    <a:pt x="38345" y="210385"/>
                    <a:pt x="33292" y="239441"/>
                  </a:cubicBezTo>
                  <a:cubicBezTo>
                    <a:pt x="19215" y="320835"/>
                    <a:pt x="7664" y="402589"/>
                    <a:pt x="3513" y="477667"/>
                  </a:cubicBezTo>
                  <a:cubicBezTo>
                    <a:pt x="3513" y="500406"/>
                    <a:pt x="-638" y="526214"/>
                    <a:pt x="84" y="541374"/>
                  </a:cubicBezTo>
                  <a:cubicBezTo>
                    <a:pt x="626" y="553285"/>
                    <a:pt x="13981" y="561226"/>
                    <a:pt x="34916" y="557075"/>
                  </a:cubicBezTo>
                  <a:cubicBezTo>
                    <a:pt x="45744" y="557075"/>
                    <a:pt x="51158" y="550217"/>
                    <a:pt x="51700" y="531628"/>
                  </a:cubicBezTo>
                  <a:cubicBezTo>
                    <a:pt x="52422" y="506723"/>
                    <a:pt x="52241" y="481998"/>
                    <a:pt x="55851" y="457273"/>
                  </a:cubicBezTo>
                  <a:cubicBezTo>
                    <a:pt x="59821" y="429119"/>
                    <a:pt x="60002" y="400424"/>
                    <a:pt x="68123" y="372992"/>
                  </a:cubicBezTo>
                  <a:cubicBezTo>
                    <a:pt x="72815" y="357290"/>
                    <a:pt x="84546" y="352418"/>
                    <a:pt x="99345" y="354403"/>
                  </a:cubicBezTo>
                  <a:cubicBezTo>
                    <a:pt x="114324" y="356388"/>
                    <a:pt x="118656" y="363607"/>
                    <a:pt x="121543" y="380391"/>
                  </a:cubicBezTo>
                  <a:cubicBezTo>
                    <a:pt x="124431" y="397897"/>
                    <a:pt x="126596" y="415583"/>
                    <a:pt x="127860" y="433270"/>
                  </a:cubicBezTo>
                  <a:cubicBezTo>
                    <a:pt x="130206" y="466116"/>
                    <a:pt x="131289" y="498962"/>
                    <a:pt x="133635" y="531809"/>
                  </a:cubicBezTo>
                  <a:cubicBezTo>
                    <a:pt x="135079" y="552202"/>
                    <a:pt x="154389" y="560504"/>
                    <a:pt x="172076" y="551661"/>
                  </a:cubicBezTo>
                  <a:cubicBezTo>
                    <a:pt x="183265" y="546066"/>
                    <a:pt x="182002" y="534335"/>
                    <a:pt x="182182" y="523868"/>
                  </a:cubicBezTo>
                  <a:cubicBezTo>
                    <a:pt x="182904" y="492826"/>
                    <a:pt x="171354" y="290335"/>
                    <a:pt x="179656" y="220130"/>
                  </a:cubicBezTo>
                  <a:cubicBezTo>
                    <a:pt x="182182" y="197752"/>
                    <a:pt x="186694" y="180246"/>
                    <a:pt x="213043" y="17320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1" name="Freeform 201"/>
            <p:cNvSpPr/>
            <p:nvPr/>
          </p:nvSpPr>
          <p:spPr>
            <a:xfrm>
              <a:off x="3845537" y="6127983"/>
              <a:ext cx="143812" cy="110649"/>
            </a:xfrm>
            <a:custGeom>
              <a:avLst/>
              <a:gdLst>
                <a:gd name="connsiteX0" fmla="*/ 101562 w 143812"/>
                <a:gd name="connsiteY0" fmla="*/ 57752 h 110649"/>
                <a:gd name="connsiteX1" fmla="*/ 1038 w 143812"/>
                <a:gd name="connsiteY1" fmla="*/ 78506 h 110649"/>
                <a:gd name="connsiteX2" fmla="*/ 135 w 143812"/>
                <a:gd name="connsiteY2" fmla="*/ 89695 h 110649"/>
                <a:gd name="connsiteX3" fmla="*/ 16378 w 143812"/>
                <a:gd name="connsiteY3" fmla="*/ 108465 h 110649"/>
                <a:gd name="connsiteX4" fmla="*/ 125023 w 143812"/>
                <a:gd name="connsiteY4" fmla="*/ 106840 h 110649"/>
                <a:gd name="connsiteX5" fmla="*/ 136934 w 143812"/>
                <a:gd name="connsiteY5" fmla="*/ 91139 h 110649"/>
                <a:gd name="connsiteX6" fmla="*/ 143792 w 143812"/>
                <a:gd name="connsiteY6" fmla="*/ 14438 h 110649"/>
                <a:gd name="connsiteX7" fmla="*/ 143612 w 143812"/>
                <a:gd name="connsiteY7" fmla="*/ 11911 h 110649"/>
                <a:gd name="connsiteX8" fmla="*/ 143612 w 143812"/>
                <a:gd name="connsiteY8" fmla="*/ 11370 h 110649"/>
                <a:gd name="connsiteX9" fmla="*/ 143251 w 143812"/>
                <a:gd name="connsiteY9" fmla="*/ 9204 h 110649"/>
                <a:gd name="connsiteX10" fmla="*/ 143251 w 143812"/>
                <a:gd name="connsiteY10" fmla="*/ 9024 h 110649"/>
                <a:gd name="connsiteX11" fmla="*/ 142710 w 143812"/>
                <a:gd name="connsiteY11" fmla="*/ 7038 h 110649"/>
                <a:gd name="connsiteX12" fmla="*/ 142529 w 143812"/>
                <a:gd name="connsiteY12" fmla="*/ 6677 h 110649"/>
                <a:gd name="connsiteX13" fmla="*/ 141807 w 143812"/>
                <a:gd name="connsiteY13" fmla="*/ 5053 h 110649"/>
                <a:gd name="connsiteX14" fmla="*/ 141807 w 143812"/>
                <a:gd name="connsiteY14" fmla="*/ 4873 h 110649"/>
                <a:gd name="connsiteX15" fmla="*/ 140724 w 143812"/>
                <a:gd name="connsiteY15" fmla="*/ 3249 h 110649"/>
                <a:gd name="connsiteX16" fmla="*/ 140724 w 143812"/>
                <a:gd name="connsiteY16" fmla="*/ 3249 h 110649"/>
                <a:gd name="connsiteX17" fmla="*/ 139461 w 143812"/>
                <a:gd name="connsiteY17" fmla="*/ 1985 h 110649"/>
                <a:gd name="connsiteX18" fmla="*/ 139461 w 143812"/>
                <a:gd name="connsiteY18" fmla="*/ 1985 h 110649"/>
                <a:gd name="connsiteX19" fmla="*/ 135852 w 143812"/>
                <a:gd name="connsiteY19" fmla="*/ 0 h 110649"/>
                <a:gd name="connsiteX20" fmla="*/ 135852 w 143812"/>
                <a:gd name="connsiteY20" fmla="*/ 0 h 110649"/>
                <a:gd name="connsiteX21" fmla="*/ 101562 w 143812"/>
                <a:gd name="connsiteY21" fmla="*/ 57752 h 11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812" h="110649">
                  <a:moveTo>
                    <a:pt x="101562" y="57752"/>
                  </a:moveTo>
                  <a:cubicBezTo>
                    <a:pt x="73769" y="81935"/>
                    <a:pt x="36230" y="90417"/>
                    <a:pt x="1038" y="78506"/>
                  </a:cubicBezTo>
                  <a:cubicBezTo>
                    <a:pt x="677" y="82296"/>
                    <a:pt x="496" y="85906"/>
                    <a:pt x="135" y="89695"/>
                  </a:cubicBezTo>
                  <a:cubicBezTo>
                    <a:pt x="-947" y="102509"/>
                    <a:pt x="4467" y="107201"/>
                    <a:pt x="16378" y="108465"/>
                  </a:cubicBezTo>
                  <a:cubicBezTo>
                    <a:pt x="52834" y="112435"/>
                    <a:pt x="88929" y="110450"/>
                    <a:pt x="125023" y="106840"/>
                  </a:cubicBezTo>
                  <a:cubicBezTo>
                    <a:pt x="131881" y="106119"/>
                    <a:pt x="136213" y="98358"/>
                    <a:pt x="136934" y="91139"/>
                  </a:cubicBezTo>
                  <a:cubicBezTo>
                    <a:pt x="139461" y="65512"/>
                    <a:pt x="144153" y="40246"/>
                    <a:pt x="143792" y="14438"/>
                  </a:cubicBezTo>
                  <a:cubicBezTo>
                    <a:pt x="143792" y="13536"/>
                    <a:pt x="143792" y="12633"/>
                    <a:pt x="143612" y="11911"/>
                  </a:cubicBezTo>
                  <a:cubicBezTo>
                    <a:pt x="143612" y="11731"/>
                    <a:pt x="143612" y="11550"/>
                    <a:pt x="143612" y="11370"/>
                  </a:cubicBezTo>
                  <a:cubicBezTo>
                    <a:pt x="143612" y="10648"/>
                    <a:pt x="143431" y="9926"/>
                    <a:pt x="143251" y="9204"/>
                  </a:cubicBezTo>
                  <a:cubicBezTo>
                    <a:pt x="143251" y="9204"/>
                    <a:pt x="143251" y="9024"/>
                    <a:pt x="143251" y="9024"/>
                  </a:cubicBezTo>
                  <a:cubicBezTo>
                    <a:pt x="143071" y="8302"/>
                    <a:pt x="142890" y="7580"/>
                    <a:pt x="142710" y="7038"/>
                  </a:cubicBezTo>
                  <a:cubicBezTo>
                    <a:pt x="142710" y="6858"/>
                    <a:pt x="142710" y="6858"/>
                    <a:pt x="142529" y="6677"/>
                  </a:cubicBezTo>
                  <a:cubicBezTo>
                    <a:pt x="142349" y="6136"/>
                    <a:pt x="141988" y="5595"/>
                    <a:pt x="141807" y="5053"/>
                  </a:cubicBezTo>
                  <a:cubicBezTo>
                    <a:pt x="141807" y="5053"/>
                    <a:pt x="141807" y="5053"/>
                    <a:pt x="141807" y="4873"/>
                  </a:cubicBezTo>
                  <a:cubicBezTo>
                    <a:pt x="141446" y="4331"/>
                    <a:pt x="141085" y="3790"/>
                    <a:pt x="140724" y="3249"/>
                  </a:cubicBezTo>
                  <a:cubicBezTo>
                    <a:pt x="140724" y="3249"/>
                    <a:pt x="140724" y="3249"/>
                    <a:pt x="140724" y="3249"/>
                  </a:cubicBezTo>
                  <a:cubicBezTo>
                    <a:pt x="140364" y="2707"/>
                    <a:pt x="139822" y="2346"/>
                    <a:pt x="139461" y="1985"/>
                  </a:cubicBezTo>
                  <a:cubicBezTo>
                    <a:pt x="139461" y="1985"/>
                    <a:pt x="139461" y="1985"/>
                    <a:pt x="139461" y="1985"/>
                  </a:cubicBezTo>
                  <a:cubicBezTo>
                    <a:pt x="138378" y="1083"/>
                    <a:pt x="137295" y="542"/>
                    <a:pt x="135852" y="0"/>
                  </a:cubicBezTo>
                  <a:cubicBezTo>
                    <a:pt x="135852" y="0"/>
                    <a:pt x="135852" y="0"/>
                    <a:pt x="135852" y="0"/>
                  </a:cubicBezTo>
                  <a:cubicBezTo>
                    <a:pt x="129174" y="20935"/>
                    <a:pt x="118707" y="42772"/>
                    <a:pt x="101562" y="5775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2" name="Freeform 202"/>
            <p:cNvSpPr/>
            <p:nvPr/>
          </p:nvSpPr>
          <p:spPr>
            <a:xfrm>
              <a:off x="3400625" y="5228855"/>
              <a:ext cx="878545" cy="26463"/>
            </a:xfrm>
            <a:custGeom>
              <a:avLst/>
              <a:gdLst>
                <a:gd name="connsiteX0" fmla="*/ 800220 w 878545"/>
                <a:gd name="connsiteY0" fmla="*/ 8 h 26463"/>
                <a:gd name="connsiteX1" fmla="*/ 50533 w 878545"/>
                <a:gd name="connsiteY1" fmla="*/ 13002 h 26463"/>
                <a:gd name="connsiteX2" fmla="*/ 0 w 878545"/>
                <a:gd name="connsiteY2" fmla="*/ 25635 h 26463"/>
                <a:gd name="connsiteX3" fmla="*/ 0 w 878545"/>
                <a:gd name="connsiteY3" fmla="*/ 25635 h 26463"/>
                <a:gd name="connsiteX4" fmla="*/ 127054 w 878545"/>
                <a:gd name="connsiteY4" fmla="*/ 25094 h 26463"/>
                <a:gd name="connsiteX5" fmla="*/ 572102 w 878545"/>
                <a:gd name="connsiteY5" fmla="*/ 24011 h 26463"/>
                <a:gd name="connsiteX6" fmla="*/ 575531 w 878545"/>
                <a:gd name="connsiteY6" fmla="*/ 23831 h 26463"/>
                <a:gd name="connsiteX7" fmla="*/ 576613 w 878545"/>
                <a:gd name="connsiteY7" fmla="*/ 23831 h 26463"/>
                <a:gd name="connsiteX8" fmla="*/ 579501 w 878545"/>
                <a:gd name="connsiteY8" fmla="*/ 23831 h 26463"/>
                <a:gd name="connsiteX9" fmla="*/ 580403 w 878545"/>
                <a:gd name="connsiteY9" fmla="*/ 23831 h 26463"/>
                <a:gd name="connsiteX10" fmla="*/ 588344 w 878545"/>
                <a:gd name="connsiteY10" fmla="*/ 23650 h 26463"/>
                <a:gd name="connsiteX11" fmla="*/ 589607 w 878545"/>
                <a:gd name="connsiteY11" fmla="*/ 23650 h 26463"/>
                <a:gd name="connsiteX12" fmla="*/ 593037 w 878545"/>
                <a:gd name="connsiteY12" fmla="*/ 23470 h 26463"/>
                <a:gd name="connsiteX13" fmla="*/ 593939 w 878545"/>
                <a:gd name="connsiteY13" fmla="*/ 23470 h 26463"/>
                <a:gd name="connsiteX14" fmla="*/ 603324 w 878545"/>
                <a:gd name="connsiteY14" fmla="*/ 23289 h 26463"/>
                <a:gd name="connsiteX15" fmla="*/ 604406 w 878545"/>
                <a:gd name="connsiteY15" fmla="*/ 23289 h 26463"/>
                <a:gd name="connsiteX16" fmla="*/ 608557 w 878545"/>
                <a:gd name="connsiteY16" fmla="*/ 23109 h 26463"/>
                <a:gd name="connsiteX17" fmla="*/ 609460 w 878545"/>
                <a:gd name="connsiteY17" fmla="*/ 23109 h 26463"/>
                <a:gd name="connsiteX18" fmla="*/ 619927 w 878545"/>
                <a:gd name="connsiteY18" fmla="*/ 22928 h 26463"/>
                <a:gd name="connsiteX19" fmla="*/ 621010 w 878545"/>
                <a:gd name="connsiteY19" fmla="*/ 22928 h 26463"/>
                <a:gd name="connsiteX20" fmla="*/ 625341 w 878545"/>
                <a:gd name="connsiteY20" fmla="*/ 22748 h 26463"/>
                <a:gd name="connsiteX21" fmla="*/ 626605 w 878545"/>
                <a:gd name="connsiteY21" fmla="*/ 22748 h 26463"/>
                <a:gd name="connsiteX22" fmla="*/ 637794 w 878545"/>
                <a:gd name="connsiteY22" fmla="*/ 22567 h 26463"/>
                <a:gd name="connsiteX23" fmla="*/ 639057 w 878545"/>
                <a:gd name="connsiteY23" fmla="*/ 22567 h 26463"/>
                <a:gd name="connsiteX24" fmla="*/ 643930 w 878545"/>
                <a:gd name="connsiteY24" fmla="*/ 22387 h 26463"/>
                <a:gd name="connsiteX25" fmla="*/ 644833 w 878545"/>
                <a:gd name="connsiteY25" fmla="*/ 22387 h 26463"/>
                <a:gd name="connsiteX26" fmla="*/ 656383 w 878545"/>
                <a:gd name="connsiteY26" fmla="*/ 22207 h 26463"/>
                <a:gd name="connsiteX27" fmla="*/ 658729 w 878545"/>
                <a:gd name="connsiteY27" fmla="*/ 22207 h 26463"/>
                <a:gd name="connsiteX28" fmla="*/ 663421 w 878545"/>
                <a:gd name="connsiteY28" fmla="*/ 22026 h 26463"/>
                <a:gd name="connsiteX29" fmla="*/ 664143 w 878545"/>
                <a:gd name="connsiteY29" fmla="*/ 22026 h 26463"/>
                <a:gd name="connsiteX30" fmla="*/ 676415 w 878545"/>
                <a:gd name="connsiteY30" fmla="*/ 21665 h 26463"/>
                <a:gd name="connsiteX31" fmla="*/ 678942 w 878545"/>
                <a:gd name="connsiteY31" fmla="*/ 21665 h 26463"/>
                <a:gd name="connsiteX32" fmla="*/ 691214 w 878545"/>
                <a:gd name="connsiteY32" fmla="*/ 21484 h 26463"/>
                <a:gd name="connsiteX33" fmla="*/ 691936 w 878545"/>
                <a:gd name="connsiteY33" fmla="*/ 21484 h 26463"/>
                <a:gd name="connsiteX34" fmla="*/ 698253 w 878545"/>
                <a:gd name="connsiteY34" fmla="*/ 21304 h 26463"/>
                <a:gd name="connsiteX35" fmla="*/ 698794 w 878545"/>
                <a:gd name="connsiteY35" fmla="*/ 21304 h 26463"/>
                <a:gd name="connsiteX36" fmla="*/ 719729 w 878545"/>
                <a:gd name="connsiteY36" fmla="*/ 20943 h 26463"/>
                <a:gd name="connsiteX37" fmla="*/ 720632 w 878545"/>
                <a:gd name="connsiteY37" fmla="*/ 20943 h 26463"/>
                <a:gd name="connsiteX38" fmla="*/ 726046 w 878545"/>
                <a:gd name="connsiteY38" fmla="*/ 20763 h 26463"/>
                <a:gd name="connsiteX39" fmla="*/ 727850 w 878545"/>
                <a:gd name="connsiteY39" fmla="*/ 20763 h 26463"/>
                <a:gd name="connsiteX40" fmla="*/ 741205 w 878545"/>
                <a:gd name="connsiteY40" fmla="*/ 20402 h 26463"/>
                <a:gd name="connsiteX41" fmla="*/ 742469 w 878545"/>
                <a:gd name="connsiteY41" fmla="*/ 20402 h 26463"/>
                <a:gd name="connsiteX42" fmla="*/ 753839 w 878545"/>
                <a:gd name="connsiteY42" fmla="*/ 20221 h 26463"/>
                <a:gd name="connsiteX43" fmla="*/ 759253 w 878545"/>
                <a:gd name="connsiteY43" fmla="*/ 20041 h 26463"/>
                <a:gd name="connsiteX44" fmla="*/ 761779 w 878545"/>
                <a:gd name="connsiteY44" fmla="*/ 20041 h 26463"/>
                <a:gd name="connsiteX45" fmla="*/ 771525 w 878545"/>
                <a:gd name="connsiteY45" fmla="*/ 19860 h 26463"/>
                <a:gd name="connsiteX46" fmla="*/ 778202 w 878545"/>
                <a:gd name="connsiteY46" fmla="*/ 19680 h 26463"/>
                <a:gd name="connsiteX47" fmla="*/ 785061 w 878545"/>
                <a:gd name="connsiteY47" fmla="*/ 19500 h 26463"/>
                <a:gd name="connsiteX48" fmla="*/ 793723 w 878545"/>
                <a:gd name="connsiteY48" fmla="*/ 19319 h 26463"/>
                <a:gd name="connsiteX49" fmla="*/ 867356 w 878545"/>
                <a:gd name="connsiteY49" fmla="*/ 17695 h 26463"/>
                <a:gd name="connsiteX50" fmla="*/ 868078 w 878545"/>
                <a:gd name="connsiteY50" fmla="*/ 17695 h 26463"/>
                <a:gd name="connsiteX51" fmla="*/ 878546 w 878545"/>
                <a:gd name="connsiteY51" fmla="*/ 17514 h 26463"/>
                <a:gd name="connsiteX52" fmla="*/ 800220 w 878545"/>
                <a:gd name="connsiteY52" fmla="*/ 8 h 2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78545" h="26463">
                  <a:moveTo>
                    <a:pt x="800220" y="8"/>
                  </a:moveTo>
                  <a:cubicBezTo>
                    <a:pt x="768457" y="550"/>
                    <a:pt x="59737" y="11017"/>
                    <a:pt x="50533" y="13002"/>
                  </a:cubicBezTo>
                  <a:cubicBezTo>
                    <a:pt x="33929" y="16612"/>
                    <a:pt x="16604" y="20402"/>
                    <a:pt x="0" y="25635"/>
                  </a:cubicBezTo>
                  <a:cubicBezTo>
                    <a:pt x="0" y="25635"/>
                    <a:pt x="0" y="25635"/>
                    <a:pt x="0" y="25635"/>
                  </a:cubicBezTo>
                  <a:cubicBezTo>
                    <a:pt x="42411" y="27260"/>
                    <a:pt x="84642" y="26177"/>
                    <a:pt x="127054" y="25094"/>
                  </a:cubicBezTo>
                  <a:cubicBezTo>
                    <a:pt x="221080" y="22567"/>
                    <a:pt x="517779" y="25635"/>
                    <a:pt x="572102" y="24011"/>
                  </a:cubicBezTo>
                  <a:cubicBezTo>
                    <a:pt x="573184" y="24011"/>
                    <a:pt x="574448" y="24011"/>
                    <a:pt x="575531" y="23831"/>
                  </a:cubicBezTo>
                  <a:cubicBezTo>
                    <a:pt x="575892" y="23831"/>
                    <a:pt x="576253" y="23831"/>
                    <a:pt x="576613" y="23831"/>
                  </a:cubicBezTo>
                  <a:cubicBezTo>
                    <a:pt x="577516" y="23831"/>
                    <a:pt x="578418" y="23831"/>
                    <a:pt x="579501" y="23831"/>
                  </a:cubicBezTo>
                  <a:cubicBezTo>
                    <a:pt x="579862" y="23831"/>
                    <a:pt x="580042" y="23831"/>
                    <a:pt x="580403" y="23831"/>
                  </a:cubicBezTo>
                  <a:cubicBezTo>
                    <a:pt x="582930" y="23831"/>
                    <a:pt x="585637" y="23650"/>
                    <a:pt x="588344" y="23650"/>
                  </a:cubicBezTo>
                  <a:cubicBezTo>
                    <a:pt x="588705" y="23650"/>
                    <a:pt x="589247" y="23650"/>
                    <a:pt x="589607" y="23650"/>
                  </a:cubicBezTo>
                  <a:cubicBezTo>
                    <a:pt x="590690" y="23650"/>
                    <a:pt x="591773" y="23650"/>
                    <a:pt x="593037" y="23470"/>
                  </a:cubicBezTo>
                  <a:cubicBezTo>
                    <a:pt x="593398" y="23470"/>
                    <a:pt x="593578" y="23470"/>
                    <a:pt x="593939" y="23470"/>
                  </a:cubicBezTo>
                  <a:cubicBezTo>
                    <a:pt x="597007" y="23470"/>
                    <a:pt x="600075" y="23289"/>
                    <a:pt x="603324" y="23289"/>
                  </a:cubicBezTo>
                  <a:cubicBezTo>
                    <a:pt x="603684" y="23289"/>
                    <a:pt x="604045" y="23289"/>
                    <a:pt x="604406" y="23289"/>
                  </a:cubicBezTo>
                  <a:cubicBezTo>
                    <a:pt x="605850" y="23289"/>
                    <a:pt x="607114" y="23289"/>
                    <a:pt x="608557" y="23109"/>
                  </a:cubicBezTo>
                  <a:cubicBezTo>
                    <a:pt x="608918" y="23109"/>
                    <a:pt x="609099" y="23109"/>
                    <a:pt x="609460" y="23109"/>
                  </a:cubicBezTo>
                  <a:cubicBezTo>
                    <a:pt x="612889" y="23109"/>
                    <a:pt x="616318" y="22928"/>
                    <a:pt x="619927" y="22928"/>
                  </a:cubicBezTo>
                  <a:cubicBezTo>
                    <a:pt x="620288" y="22928"/>
                    <a:pt x="620649" y="22928"/>
                    <a:pt x="621010" y="22928"/>
                  </a:cubicBezTo>
                  <a:cubicBezTo>
                    <a:pt x="622454" y="22928"/>
                    <a:pt x="623897" y="22928"/>
                    <a:pt x="625341" y="22748"/>
                  </a:cubicBezTo>
                  <a:cubicBezTo>
                    <a:pt x="625702" y="22748"/>
                    <a:pt x="626244" y="22748"/>
                    <a:pt x="626605" y="22748"/>
                  </a:cubicBezTo>
                  <a:cubicBezTo>
                    <a:pt x="630214" y="22748"/>
                    <a:pt x="634004" y="22567"/>
                    <a:pt x="637794" y="22567"/>
                  </a:cubicBezTo>
                  <a:cubicBezTo>
                    <a:pt x="638155" y="22567"/>
                    <a:pt x="638696" y="22567"/>
                    <a:pt x="639057" y="22567"/>
                  </a:cubicBezTo>
                  <a:cubicBezTo>
                    <a:pt x="640682" y="22567"/>
                    <a:pt x="642306" y="22567"/>
                    <a:pt x="643930" y="22387"/>
                  </a:cubicBezTo>
                  <a:cubicBezTo>
                    <a:pt x="644291" y="22387"/>
                    <a:pt x="644472" y="22387"/>
                    <a:pt x="644833" y="22387"/>
                  </a:cubicBezTo>
                  <a:cubicBezTo>
                    <a:pt x="648622" y="22387"/>
                    <a:pt x="652412" y="22207"/>
                    <a:pt x="656383" y="22207"/>
                  </a:cubicBezTo>
                  <a:cubicBezTo>
                    <a:pt x="657105" y="22207"/>
                    <a:pt x="658007" y="22207"/>
                    <a:pt x="658729" y="22207"/>
                  </a:cubicBezTo>
                  <a:cubicBezTo>
                    <a:pt x="660353" y="22207"/>
                    <a:pt x="661978" y="22207"/>
                    <a:pt x="663421" y="22026"/>
                  </a:cubicBezTo>
                  <a:cubicBezTo>
                    <a:pt x="663602" y="22026"/>
                    <a:pt x="663963" y="22026"/>
                    <a:pt x="664143" y="22026"/>
                  </a:cubicBezTo>
                  <a:cubicBezTo>
                    <a:pt x="668114" y="21845"/>
                    <a:pt x="672264" y="21845"/>
                    <a:pt x="676415" y="21665"/>
                  </a:cubicBezTo>
                  <a:cubicBezTo>
                    <a:pt x="677318" y="21665"/>
                    <a:pt x="678040" y="21665"/>
                    <a:pt x="678942" y="21665"/>
                  </a:cubicBezTo>
                  <a:cubicBezTo>
                    <a:pt x="683093" y="21665"/>
                    <a:pt x="687063" y="21484"/>
                    <a:pt x="691214" y="21484"/>
                  </a:cubicBezTo>
                  <a:cubicBezTo>
                    <a:pt x="691395" y="21484"/>
                    <a:pt x="691756" y="21484"/>
                    <a:pt x="691936" y="21484"/>
                  </a:cubicBezTo>
                  <a:cubicBezTo>
                    <a:pt x="694102" y="21484"/>
                    <a:pt x="696087" y="21304"/>
                    <a:pt x="698253" y="21304"/>
                  </a:cubicBezTo>
                  <a:cubicBezTo>
                    <a:pt x="698433" y="21304"/>
                    <a:pt x="698614" y="21304"/>
                    <a:pt x="698794" y="21304"/>
                  </a:cubicBezTo>
                  <a:cubicBezTo>
                    <a:pt x="705652" y="21124"/>
                    <a:pt x="712691" y="20943"/>
                    <a:pt x="719729" y="20943"/>
                  </a:cubicBezTo>
                  <a:cubicBezTo>
                    <a:pt x="720090" y="20943"/>
                    <a:pt x="720451" y="20943"/>
                    <a:pt x="720632" y="20943"/>
                  </a:cubicBezTo>
                  <a:cubicBezTo>
                    <a:pt x="722436" y="20943"/>
                    <a:pt x="724241" y="20943"/>
                    <a:pt x="726046" y="20763"/>
                  </a:cubicBezTo>
                  <a:cubicBezTo>
                    <a:pt x="726587" y="20763"/>
                    <a:pt x="727309" y="20763"/>
                    <a:pt x="727850" y="20763"/>
                  </a:cubicBezTo>
                  <a:cubicBezTo>
                    <a:pt x="732362" y="20582"/>
                    <a:pt x="736874" y="20582"/>
                    <a:pt x="741205" y="20402"/>
                  </a:cubicBezTo>
                  <a:cubicBezTo>
                    <a:pt x="741566" y="20402"/>
                    <a:pt x="742108" y="20402"/>
                    <a:pt x="742469" y="20402"/>
                  </a:cubicBezTo>
                  <a:cubicBezTo>
                    <a:pt x="746259" y="20402"/>
                    <a:pt x="750049" y="20221"/>
                    <a:pt x="753839" y="20221"/>
                  </a:cubicBezTo>
                  <a:cubicBezTo>
                    <a:pt x="755643" y="20221"/>
                    <a:pt x="757448" y="20221"/>
                    <a:pt x="759253" y="20041"/>
                  </a:cubicBezTo>
                  <a:cubicBezTo>
                    <a:pt x="760155" y="20041"/>
                    <a:pt x="760877" y="20041"/>
                    <a:pt x="761779" y="20041"/>
                  </a:cubicBezTo>
                  <a:cubicBezTo>
                    <a:pt x="765028" y="20041"/>
                    <a:pt x="768276" y="19860"/>
                    <a:pt x="771525" y="19860"/>
                  </a:cubicBezTo>
                  <a:cubicBezTo>
                    <a:pt x="773691" y="19860"/>
                    <a:pt x="775856" y="19680"/>
                    <a:pt x="778202" y="19680"/>
                  </a:cubicBezTo>
                  <a:cubicBezTo>
                    <a:pt x="780549" y="19680"/>
                    <a:pt x="782895" y="19500"/>
                    <a:pt x="785061" y="19500"/>
                  </a:cubicBezTo>
                  <a:cubicBezTo>
                    <a:pt x="787948" y="19500"/>
                    <a:pt x="790836" y="19319"/>
                    <a:pt x="793723" y="19319"/>
                  </a:cubicBezTo>
                  <a:cubicBezTo>
                    <a:pt x="819892" y="18777"/>
                    <a:pt x="844978" y="18236"/>
                    <a:pt x="867356" y="17695"/>
                  </a:cubicBezTo>
                  <a:cubicBezTo>
                    <a:pt x="867537" y="17695"/>
                    <a:pt x="867898" y="17695"/>
                    <a:pt x="868078" y="17695"/>
                  </a:cubicBezTo>
                  <a:cubicBezTo>
                    <a:pt x="871688" y="17695"/>
                    <a:pt x="875117" y="17514"/>
                    <a:pt x="878546" y="17514"/>
                  </a:cubicBezTo>
                  <a:cubicBezTo>
                    <a:pt x="878365" y="11198"/>
                    <a:pt x="826028" y="-353"/>
                    <a:pt x="800220" y="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3" name="Freeform 203"/>
            <p:cNvSpPr/>
            <p:nvPr/>
          </p:nvSpPr>
          <p:spPr>
            <a:xfrm>
              <a:off x="3857300" y="5192227"/>
              <a:ext cx="596932" cy="920117"/>
            </a:xfrm>
            <a:custGeom>
              <a:avLst/>
              <a:gdLst>
                <a:gd name="connsiteX0" fmla="*/ 595847 w 596932"/>
                <a:gd name="connsiteY0" fmla="*/ 24183 h 920117"/>
                <a:gd name="connsiteX1" fmla="*/ 595847 w 596932"/>
                <a:gd name="connsiteY1" fmla="*/ 23642 h 920117"/>
                <a:gd name="connsiteX2" fmla="*/ 595847 w 596932"/>
                <a:gd name="connsiteY2" fmla="*/ 20574 h 920117"/>
                <a:gd name="connsiteX3" fmla="*/ 595847 w 596932"/>
                <a:gd name="connsiteY3" fmla="*/ 20213 h 920117"/>
                <a:gd name="connsiteX4" fmla="*/ 595486 w 596932"/>
                <a:gd name="connsiteY4" fmla="*/ 14799 h 920117"/>
                <a:gd name="connsiteX5" fmla="*/ 595486 w 596932"/>
                <a:gd name="connsiteY5" fmla="*/ 14438 h 920117"/>
                <a:gd name="connsiteX6" fmla="*/ 595125 w 596932"/>
                <a:gd name="connsiteY6" fmla="*/ 12092 h 920117"/>
                <a:gd name="connsiteX7" fmla="*/ 595125 w 596932"/>
                <a:gd name="connsiteY7" fmla="*/ 11911 h 920117"/>
                <a:gd name="connsiteX8" fmla="*/ 594042 w 596932"/>
                <a:gd name="connsiteY8" fmla="*/ 8121 h 920117"/>
                <a:gd name="connsiteX9" fmla="*/ 594042 w 596932"/>
                <a:gd name="connsiteY9" fmla="*/ 7941 h 920117"/>
                <a:gd name="connsiteX10" fmla="*/ 593321 w 596932"/>
                <a:gd name="connsiteY10" fmla="*/ 6317 h 920117"/>
                <a:gd name="connsiteX11" fmla="*/ 593321 w 596932"/>
                <a:gd name="connsiteY11" fmla="*/ 6317 h 920117"/>
                <a:gd name="connsiteX12" fmla="*/ 592418 w 596932"/>
                <a:gd name="connsiteY12" fmla="*/ 4873 h 920117"/>
                <a:gd name="connsiteX13" fmla="*/ 592418 w 596932"/>
                <a:gd name="connsiteY13" fmla="*/ 4873 h 920117"/>
                <a:gd name="connsiteX14" fmla="*/ 591335 w 596932"/>
                <a:gd name="connsiteY14" fmla="*/ 3790 h 920117"/>
                <a:gd name="connsiteX15" fmla="*/ 591155 w 596932"/>
                <a:gd name="connsiteY15" fmla="*/ 3790 h 920117"/>
                <a:gd name="connsiteX16" fmla="*/ 588448 w 596932"/>
                <a:gd name="connsiteY16" fmla="*/ 1985 h 920117"/>
                <a:gd name="connsiteX17" fmla="*/ 588448 w 596932"/>
                <a:gd name="connsiteY17" fmla="*/ 1985 h 920117"/>
                <a:gd name="connsiteX18" fmla="*/ 586823 w 596932"/>
                <a:gd name="connsiteY18" fmla="*/ 1263 h 920117"/>
                <a:gd name="connsiteX19" fmla="*/ 586643 w 596932"/>
                <a:gd name="connsiteY19" fmla="*/ 1263 h 920117"/>
                <a:gd name="connsiteX20" fmla="*/ 582492 w 596932"/>
                <a:gd name="connsiteY20" fmla="*/ 361 h 920117"/>
                <a:gd name="connsiteX21" fmla="*/ 582492 w 596932"/>
                <a:gd name="connsiteY21" fmla="*/ 361 h 920117"/>
                <a:gd name="connsiteX22" fmla="*/ 579966 w 596932"/>
                <a:gd name="connsiteY22" fmla="*/ 0 h 920117"/>
                <a:gd name="connsiteX23" fmla="*/ 579966 w 596932"/>
                <a:gd name="connsiteY23" fmla="*/ 0 h 920117"/>
                <a:gd name="connsiteX24" fmla="*/ 579966 w 596932"/>
                <a:gd name="connsiteY24" fmla="*/ 722 h 920117"/>
                <a:gd name="connsiteX25" fmla="*/ 577078 w 596932"/>
                <a:gd name="connsiteY25" fmla="*/ 133190 h 920117"/>
                <a:gd name="connsiteX26" fmla="*/ 569678 w 596932"/>
                <a:gd name="connsiteY26" fmla="*/ 365098 h 920117"/>
                <a:gd name="connsiteX27" fmla="*/ 544593 w 596932"/>
                <a:gd name="connsiteY27" fmla="*/ 782173 h 920117"/>
                <a:gd name="connsiteX28" fmla="*/ 513912 w 596932"/>
                <a:gd name="connsiteY28" fmla="*/ 832705 h 920117"/>
                <a:gd name="connsiteX29" fmla="*/ 513732 w 596932"/>
                <a:gd name="connsiteY29" fmla="*/ 835232 h 920117"/>
                <a:gd name="connsiteX30" fmla="*/ 513732 w 596932"/>
                <a:gd name="connsiteY30" fmla="*/ 835413 h 920117"/>
                <a:gd name="connsiteX31" fmla="*/ 513551 w 596932"/>
                <a:gd name="connsiteY31" fmla="*/ 837579 h 920117"/>
                <a:gd name="connsiteX32" fmla="*/ 513551 w 596932"/>
                <a:gd name="connsiteY32" fmla="*/ 837939 h 920117"/>
                <a:gd name="connsiteX33" fmla="*/ 513371 w 596932"/>
                <a:gd name="connsiteY33" fmla="*/ 839744 h 920117"/>
                <a:gd name="connsiteX34" fmla="*/ 513371 w 596932"/>
                <a:gd name="connsiteY34" fmla="*/ 840105 h 920117"/>
                <a:gd name="connsiteX35" fmla="*/ 513190 w 596932"/>
                <a:gd name="connsiteY35" fmla="*/ 841910 h 920117"/>
                <a:gd name="connsiteX36" fmla="*/ 513190 w 596932"/>
                <a:gd name="connsiteY36" fmla="*/ 842271 h 920117"/>
                <a:gd name="connsiteX37" fmla="*/ 512649 w 596932"/>
                <a:gd name="connsiteY37" fmla="*/ 846061 h 920117"/>
                <a:gd name="connsiteX38" fmla="*/ 512649 w 596932"/>
                <a:gd name="connsiteY38" fmla="*/ 846241 h 920117"/>
                <a:gd name="connsiteX39" fmla="*/ 512468 w 596932"/>
                <a:gd name="connsiteY39" fmla="*/ 847505 h 920117"/>
                <a:gd name="connsiteX40" fmla="*/ 512468 w 596932"/>
                <a:gd name="connsiteY40" fmla="*/ 847865 h 920117"/>
                <a:gd name="connsiteX41" fmla="*/ 512288 w 596932"/>
                <a:gd name="connsiteY41" fmla="*/ 848948 h 920117"/>
                <a:gd name="connsiteX42" fmla="*/ 512288 w 596932"/>
                <a:gd name="connsiteY42" fmla="*/ 849309 h 920117"/>
                <a:gd name="connsiteX43" fmla="*/ 512107 w 596932"/>
                <a:gd name="connsiteY43" fmla="*/ 850212 h 920117"/>
                <a:gd name="connsiteX44" fmla="*/ 512107 w 596932"/>
                <a:gd name="connsiteY44" fmla="*/ 850573 h 920117"/>
                <a:gd name="connsiteX45" fmla="*/ 511927 w 596932"/>
                <a:gd name="connsiteY45" fmla="*/ 851475 h 920117"/>
                <a:gd name="connsiteX46" fmla="*/ 511927 w 596932"/>
                <a:gd name="connsiteY46" fmla="*/ 851655 h 920117"/>
                <a:gd name="connsiteX47" fmla="*/ 511746 w 596932"/>
                <a:gd name="connsiteY47" fmla="*/ 852558 h 920117"/>
                <a:gd name="connsiteX48" fmla="*/ 511746 w 596932"/>
                <a:gd name="connsiteY48" fmla="*/ 852738 h 920117"/>
                <a:gd name="connsiteX49" fmla="*/ 511566 w 596932"/>
                <a:gd name="connsiteY49" fmla="*/ 853460 h 920117"/>
                <a:gd name="connsiteX50" fmla="*/ 511566 w 596932"/>
                <a:gd name="connsiteY50" fmla="*/ 853641 h 920117"/>
                <a:gd name="connsiteX51" fmla="*/ 511386 w 596932"/>
                <a:gd name="connsiteY51" fmla="*/ 854001 h 920117"/>
                <a:gd name="connsiteX52" fmla="*/ 511205 w 596932"/>
                <a:gd name="connsiteY52" fmla="*/ 854182 h 920117"/>
                <a:gd name="connsiteX53" fmla="*/ 511024 w 596932"/>
                <a:gd name="connsiteY53" fmla="*/ 854362 h 920117"/>
                <a:gd name="connsiteX54" fmla="*/ 510844 w 596932"/>
                <a:gd name="connsiteY54" fmla="*/ 854543 h 920117"/>
                <a:gd name="connsiteX55" fmla="*/ 510664 w 596932"/>
                <a:gd name="connsiteY55" fmla="*/ 854724 h 920117"/>
                <a:gd name="connsiteX56" fmla="*/ 510664 w 596932"/>
                <a:gd name="connsiteY56" fmla="*/ 854724 h 920117"/>
                <a:gd name="connsiteX57" fmla="*/ 510483 w 596932"/>
                <a:gd name="connsiteY57" fmla="*/ 854724 h 920117"/>
                <a:gd name="connsiteX58" fmla="*/ 470779 w 596932"/>
                <a:gd name="connsiteY58" fmla="*/ 857611 h 920117"/>
                <a:gd name="connsiteX59" fmla="*/ 25911 w 596932"/>
                <a:gd name="connsiteY59" fmla="*/ 860499 h 920117"/>
                <a:gd name="connsiteX60" fmla="*/ 825 w 596932"/>
                <a:gd name="connsiteY60" fmla="*/ 886306 h 920117"/>
                <a:gd name="connsiteX61" fmla="*/ 284 w 596932"/>
                <a:gd name="connsiteY61" fmla="*/ 896954 h 920117"/>
                <a:gd name="connsiteX62" fmla="*/ 23565 w 596932"/>
                <a:gd name="connsiteY62" fmla="*/ 919513 h 920117"/>
                <a:gd name="connsiteX63" fmla="*/ 269009 w 596932"/>
                <a:gd name="connsiteY63" fmla="*/ 917528 h 920117"/>
                <a:gd name="connsiteX64" fmla="*/ 538096 w 596932"/>
                <a:gd name="connsiteY64" fmla="*/ 907241 h 920117"/>
                <a:gd name="connsiteX65" fmla="*/ 575815 w 596932"/>
                <a:gd name="connsiteY65" fmla="*/ 867176 h 920117"/>
                <a:gd name="connsiteX66" fmla="*/ 581951 w 596932"/>
                <a:gd name="connsiteY66" fmla="*/ 688326 h 920117"/>
                <a:gd name="connsiteX67" fmla="*/ 583936 w 596932"/>
                <a:gd name="connsiteY67" fmla="*/ 373220 h 920117"/>
                <a:gd name="connsiteX68" fmla="*/ 596930 w 596932"/>
                <a:gd name="connsiteY68" fmla="*/ 26890 h 920117"/>
                <a:gd name="connsiteX69" fmla="*/ 595847 w 596932"/>
                <a:gd name="connsiteY69" fmla="*/ 24183 h 92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96932" h="920117">
                  <a:moveTo>
                    <a:pt x="595847" y="24183"/>
                  </a:moveTo>
                  <a:cubicBezTo>
                    <a:pt x="595847" y="24003"/>
                    <a:pt x="595847" y="23822"/>
                    <a:pt x="595847" y="23642"/>
                  </a:cubicBezTo>
                  <a:cubicBezTo>
                    <a:pt x="595847" y="22559"/>
                    <a:pt x="595847" y="21657"/>
                    <a:pt x="595847" y="20574"/>
                  </a:cubicBezTo>
                  <a:cubicBezTo>
                    <a:pt x="595847" y="20394"/>
                    <a:pt x="595847" y="20213"/>
                    <a:pt x="595847" y="20213"/>
                  </a:cubicBezTo>
                  <a:cubicBezTo>
                    <a:pt x="595847" y="18228"/>
                    <a:pt x="595667" y="16423"/>
                    <a:pt x="595486" y="14799"/>
                  </a:cubicBezTo>
                  <a:cubicBezTo>
                    <a:pt x="595486" y="14619"/>
                    <a:pt x="595486" y="14619"/>
                    <a:pt x="595486" y="14438"/>
                  </a:cubicBezTo>
                  <a:cubicBezTo>
                    <a:pt x="595306" y="13716"/>
                    <a:pt x="595306" y="12814"/>
                    <a:pt x="595125" y="12092"/>
                  </a:cubicBezTo>
                  <a:cubicBezTo>
                    <a:pt x="595125" y="12092"/>
                    <a:pt x="595125" y="11911"/>
                    <a:pt x="595125" y="11911"/>
                  </a:cubicBezTo>
                  <a:cubicBezTo>
                    <a:pt x="594945" y="10468"/>
                    <a:pt x="594584" y="9204"/>
                    <a:pt x="594042" y="8121"/>
                  </a:cubicBezTo>
                  <a:cubicBezTo>
                    <a:pt x="594042" y="8121"/>
                    <a:pt x="594042" y="7941"/>
                    <a:pt x="594042" y="7941"/>
                  </a:cubicBezTo>
                  <a:cubicBezTo>
                    <a:pt x="593862" y="7400"/>
                    <a:pt x="593501" y="6858"/>
                    <a:pt x="593321" y="6317"/>
                  </a:cubicBezTo>
                  <a:cubicBezTo>
                    <a:pt x="593321" y="6317"/>
                    <a:pt x="593321" y="6317"/>
                    <a:pt x="593321" y="6317"/>
                  </a:cubicBezTo>
                  <a:cubicBezTo>
                    <a:pt x="592960" y="5775"/>
                    <a:pt x="592779" y="5414"/>
                    <a:pt x="592418" y="4873"/>
                  </a:cubicBezTo>
                  <a:cubicBezTo>
                    <a:pt x="592418" y="4873"/>
                    <a:pt x="592418" y="4873"/>
                    <a:pt x="592418" y="4873"/>
                  </a:cubicBezTo>
                  <a:cubicBezTo>
                    <a:pt x="592057" y="4512"/>
                    <a:pt x="591696" y="4151"/>
                    <a:pt x="591335" y="3790"/>
                  </a:cubicBezTo>
                  <a:cubicBezTo>
                    <a:pt x="591335" y="3790"/>
                    <a:pt x="591335" y="3790"/>
                    <a:pt x="591155" y="3790"/>
                  </a:cubicBezTo>
                  <a:cubicBezTo>
                    <a:pt x="590433" y="3068"/>
                    <a:pt x="589531" y="2526"/>
                    <a:pt x="588448" y="1985"/>
                  </a:cubicBezTo>
                  <a:cubicBezTo>
                    <a:pt x="588448" y="1985"/>
                    <a:pt x="588448" y="1985"/>
                    <a:pt x="588448" y="1985"/>
                  </a:cubicBezTo>
                  <a:cubicBezTo>
                    <a:pt x="587906" y="1805"/>
                    <a:pt x="587365" y="1444"/>
                    <a:pt x="586823" y="1263"/>
                  </a:cubicBezTo>
                  <a:cubicBezTo>
                    <a:pt x="586823" y="1263"/>
                    <a:pt x="586823" y="1263"/>
                    <a:pt x="586643" y="1263"/>
                  </a:cubicBezTo>
                  <a:cubicBezTo>
                    <a:pt x="585380" y="902"/>
                    <a:pt x="583936" y="542"/>
                    <a:pt x="582492" y="361"/>
                  </a:cubicBezTo>
                  <a:cubicBezTo>
                    <a:pt x="582492" y="361"/>
                    <a:pt x="582492" y="361"/>
                    <a:pt x="582492" y="361"/>
                  </a:cubicBezTo>
                  <a:cubicBezTo>
                    <a:pt x="581770" y="181"/>
                    <a:pt x="580868" y="181"/>
                    <a:pt x="579966" y="0"/>
                  </a:cubicBezTo>
                  <a:cubicBezTo>
                    <a:pt x="579966" y="0"/>
                    <a:pt x="579966" y="0"/>
                    <a:pt x="579966" y="0"/>
                  </a:cubicBezTo>
                  <a:cubicBezTo>
                    <a:pt x="579966" y="181"/>
                    <a:pt x="579966" y="542"/>
                    <a:pt x="579966" y="722"/>
                  </a:cubicBezTo>
                  <a:cubicBezTo>
                    <a:pt x="579966" y="44938"/>
                    <a:pt x="578702" y="89154"/>
                    <a:pt x="577078" y="133190"/>
                  </a:cubicBezTo>
                  <a:cubicBezTo>
                    <a:pt x="574190" y="210432"/>
                    <a:pt x="571664" y="287856"/>
                    <a:pt x="569678" y="365098"/>
                  </a:cubicBezTo>
                  <a:cubicBezTo>
                    <a:pt x="567693" y="444507"/>
                    <a:pt x="554158" y="749327"/>
                    <a:pt x="544593" y="782173"/>
                  </a:cubicBezTo>
                  <a:cubicBezTo>
                    <a:pt x="538817" y="802206"/>
                    <a:pt x="528350" y="819531"/>
                    <a:pt x="513912" y="832705"/>
                  </a:cubicBezTo>
                  <a:cubicBezTo>
                    <a:pt x="513912" y="833608"/>
                    <a:pt x="513732" y="834510"/>
                    <a:pt x="513732" y="835232"/>
                  </a:cubicBezTo>
                  <a:cubicBezTo>
                    <a:pt x="513732" y="835232"/>
                    <a:pt x="513732" y="835413"/>
                    <a:pt x="513732" y="835413"/>
                  </a:cubicBezTo>
                  <a:cubicBezTo>
                    <a:pt x="513732" y="836135"/>
                    <a:pt x="513551" y="836856"/>
                    <a:pt x="513551" y="837579"/>
                  </a:cubicBezTo>
                  <a:cubicBezTo>
                    <a:pt x="513551" y="837759"/>
                    <a:pt x="513551" y="837939"/>
                    <a:pt x="513551" y="837939"/>
                  </a:cubicBezTo>
                  <a:cubicBezTo>
                    <a:pt x="513551" y="838481"/>
                    <a:pt x="513371" y="839203"/>
                    <a:pt x="513371" y="839744"/>
                  </a:cubicBezTo>
                  <a:cubicBezTo>
                    <a:pt x="513371" y="839924"/>
                    <a:pt x="513371" y="840105"/>
                    <a:pt x="513371" y="840105"/>
                  </a:cubicBezTo>
                  <a:cubicBezTo>
                    <a:pt x="513371" y="840647"/>
                    <a:pt x="513190" y="841368"/>
                    <a:pt x="513190" y="841910"/>
                  </a:cubicBezTo>
                  <a:cubicBezTo>
                    <a:pt x="513190" y="842090"/>
                    <a:pt x="513190" y="842090"/>
                    <a:pt x="513190" y="842271"/>
                  </a:cubicBezTo>
                  <a:cubicBezTo>
                    <a:pt x="513010" y="843534"/>
                    <a:pt x="512829" y="844798"/>
                    <a:pt x="512649" y="846061"/>
                  </a:cubicBezTo>
                  <a:cubicBezTo>
                    <a:pt x="512649" y="846061"/>
                    <a:pt x="512649" y="846241"/>
                    <a:pt x="512649" y="846241"/>
                  </a:cubicBezTo>
                  <a:cubicBezTo>
                    <a:pt x="512649" y="846782"/>
                    <a:pt x="512468" y="847143"/>
                    <a:pt x="512468" y="847505"/>
                  </a:cubicBezTo>
                  <a:cubicBezTo>
                    <a:pt x="512468" y="847685"/>
                    <a:pt x="512468" y="847685"/>
                    <a:pt x="512468" y="847865"/>
                  </a:cubicBezTo>
                  <a:cubicBezTo>
                    <a:pt x="512468" y="848226"/>
                    <a:pt x="512288" y="848587"/>
                    <a:pt x="512288" y="848948"/>
                  </a:cubicBezTo>
                  <a:cubicBezTo>
                    <a:pt x="512288" y="849129"/>
                    <a:pt x="512288" y="849309"/>
                    <a:pt x="512288" y="849309"/>
                  </a:cubicBezTo>
                  <a:cubicBezTo>
                    <a:pt x="512288" y="849670"/>
                    <a:pt x="512107" y="849850"/>
                    <a:pt x="512107" y="850212"/>
                  </a:cubicBezTo>
                  <a:cubicBezTo>
                    <a:pt x="512107" y="850392"/>
                    <a:pt x="512107" y="850392"/>
                    <a:pt x="512107" y="850573"/>
                  </a:cubicBezTo>
                  <a:cubicBezTo>
                    <a:pt x="512107" y="850933"/>
                    <a:pt x="511927" y="851114"/>
                    <a:pt x="511927" y="851475"/>
                  </a:cubicBezTo>
                  <a:cubicBezTo>
                    <a:pt x="511927" y="851475"/>
                    <a:pt x="511927" y="851655"/>
                    <a:pt x="511927" y="851655"/>
                  </a:cubicBezTo>
                  <a:cubicBezTo>
                    <a:pt x="511927" y="852016"/>
                    <a:pt x="511746" y="852377"/>
                    <a:pt x="511746" y="852558"/>
                  </a:cubicBezTo>
                  <a:cubicBezTo>
                    <a:pt x="511746" y="852558"/>
                    <a:pt x="511746" y="852558"/>
                    <a:pt x="511746" y="852738"/>
                  </a:cubicBezTo>
                  <a:cubicBezTo>
                    <a:pt x="511746" y="852919"/>
                    <a:pt x="511566" y="853099"/>
                    <a:pt x="511566" y="853460"/>
                  </a:cubicBezTo>
                  <a:cubicBezTo>
                    <a:pt x="511566" y="853460"/>
                    <a:pt x="511566" y="853641"/>
                    <a:pt x="511566" y="853641"/>
                  </a:cubicBezTo>
                  <a:cubicBezTo>
                    <a:pt x="511566" y="853821"/>
                    <a:pt x="511386" y="854001"/>
                    <a:pt x="511386" y="854001"/>
                  </a:cubicBezTo>
                  <a:cubicBezTo>
                    <a:pt x="511386" y="854001"/>
                    <a:pt x="511386" y="854182"/>
                    <a:pt x="511205" y="854182"/>
                  </a:cubicBezTo>
                  <a:cubicBezTo>
                    <a:pt x="511205" y="854362"/>
                    <a:pt x="511024" y="854362"/>
                    <a:pt x="511024" y="854362"/>
                  </a:cubicBezTo>
                  <a:cubicBezTo>
                    <a:pt x="511024" y="854362"/>
                    <a:pt x="511024" y="854543"/>
                    <a:pt x="510844" y="854543"/>
                  </a:cubicBezTo>
                  <a:cubicBezTo>
                    <a:pt x="510844" y="854543"/>
                    <a:pt x="510664" y="854724"/>
                    <a:pt x="510664" y="854724"/>
                  </a:cubicBezTo>
                  <a:cubicBezTo>
                    <a:pt x="510664" y="854724"/>
                    <a:pt x="510664" y="854724"/>
                    <a:pt x="510664" y="854724"/>
                  </a:cubicBezTo>
                  <a:cubicBezTo>
                    <a:pt x="510664" y="854724"/>
                    <a:pt x="510483" y="854724"/>
                    <a:pt x="510483" y="854724"/>
                  </a:cubicBezTo>
                  <a:cubicBezTo>
                    <a:pt x="496948" y="853821"/>
                    <a:pt x="483953" y="856709"/>
                    <a:pt x="470779" y="857611"/>
                  </a:cubicBezTo>
                  <a:cubicBezTo>
                    <a:pt x="366645" y="864469"/>
                    <a:pt x="70127" y="854724"/>
                    <a:pt x="25911" y="860499"/>
                  </a:cubicBezTo>
                  <a:cubicBezTo>
                    <a:pt x="2991" y="863567"/>
                    <a:pt x="2630" y="864108"/>
                    <a:pt x="825" y="886306"/>
                  </a:cubicBezTo>
                  <a:cubicBezTo>
                    <a:pt x="465" y="889916"/>
                    <a:pt x="465" y="893345"/>
                    <a:pt x="284" y="896954"/>
                  </a:cubicBezTo>
                  <a:cubicBezTo>
                    <a:pt x="-799" y="919694"/>
                    <a:pt x="103" y="921499"/>
                    <a:pt x="23565" y="919513"/>
                  </a:cubicBezTo>
                  <a:cubicBezTo>
                    <a:pt x="105320" y="912836"/>
                    <a:pt x="187255" y="922040"/>
                    <a:pt x="269009" y="917528"/>
                  </a:cubicBezTo>
                  <a:cubicBezTo>
                    <a:pt x="358705" y="914641"/>
                    <a:pt x="448581" y="916806"/>
                    <a:pt x="538096" y="907241"/>
                  </a:cubicBezTo>
                  <a:cubicBezTo>
                    <a:pt x="568415" y="903993"/>
                    <a:pt x="574010" y="898578"/>
                    <a:pt x="575815" y="867176"/>
                  </a:cubicBezTo>
                  <a:cubicBezTo>
                    <a:pt x="579063" y="807620"/>
                    <a:pt x="581590" y="748063"/>
                    <a:pt x="581951" y="688326"/>
                  </a:cubicBezTo>
                  <a:cubicBezTo>
                    <a:pt x="582673" y="583291"/>
                    <a:pt x="579604" y="478255"/>
                    <a:pt x="583936" y="373220"/>
                  </a:cubicBezTo>
                  <a:cubicBezTo>
                    <a:pt x="585921" y="326116"/>
                    <a:pt x="597111" y="95290"/>
                    <a:pt x="596930" y="26890"/>
                  </a:cubicBezTo>
                  <a:cubicBezTo>
                    <a:pt x="595847" y="26349"/>
                    <a:pt x="595847" y="25266"/>
                    <a:pt x="595847" y="241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4" name="Freeform 204"/>
            <p:cNvSpPr/>
            <p:nvPr/>
          </p:nvSpPr>
          <p:spPr>
            <a:xfrm>
              <a:off x="3355714" y="5289142"/>
              <a:ext cx="168713" cy="821755"/>
            </a:xfrm>
            <a:custGeom>
              <a:avLst/>
              <a:gdLst>
                <a:gd name="connsiteX0" fmla="*/ 153 w 168713"/>
                <a:gd name="connsiteY0" fmla="*/ 217291 h 821755"/>
                <a:gd name="connsiteX1" fmla="*/ 1596 w 168713"/>
                <a:gd name="connsiteY1" fmla="*/ 317453 h 821755"/>
                <a:gd name="connsiteX2" fmla="*/ 4484 w 168713"/>
                <a:gd name="connsiteY2" fmla="*/ 691756 h 821755"/>
                <a:gd name="connsiteX3" fmla="*/ 3943 w 168713"/>
                <a:gd name="connsiteY3" fmla="*/ 795709 h 821755"/>
                <a:gd name="connsiteX4" fmla="*/ 3943 w 168713"/>
                <a:gd name="connsiteY4" fmla="*/ 795709 h 821755"/>
                <a:gd name="connsiteX5" fmla="*/ 5386 w 168713"/>
                <a:gd name="connsiteY5" fmla="*/ 798777 h 821755"/>
                <a:gd name="connsiteX6" fmla="*/ 5567 w 168713"/>
                <a:gd name="connsiteY6" fmla="*/ 799138 h 821755"/>
                <a:gd name="connsiteX7" fmla="*/ 7191 w 168713"/>
                <a:gd name="connsiteY7" fmla="*/ 801845 h 821755"/>
                <a:gd name="connsiteX8" fmla="*/ 7372 w 168713"/>
                <a:gd name="connsiteY8" fmla="*/ 802025 h 821755"/>
                <a:gd name="connsiteX9" fmla="*/ 9176 w 168713"/>
                <a:gd name="connsiteY9" fmla="*/ 804371 h 821755"/>
                <a:gd name="connsiteX10" fmla="*/ 9357 w 168713"/>
                <a:gd name="connsiteY10" fmla="*/ 804552 h 821755"/>
                <a:gd name="connsiteX11" fmla="*/ 11342 w 168713"/>
                <a:gd name="connsiteY11" fmla="*/ 806898 h 821755"/>
                <a:gd name="connsiteX12" fmla="*/ 11522 w 168713"/>
                <a:gd name="connsiteY12" fmla="*/ 807078 h 821755"/>
                <a:gd name="connsiteX13" fmla="*/ 13508 w 168713"/>
                <a:gd name="connsiteY13" fmla="*/ 809064 h 821755"/>
                <a:gd name="connsiteX14" fmla="*/ 13508 w 168713"/>
                <a:gd name="connsiteY14" fmla="*/ 809064 h 821755"/>
                <a:gd name="connsiteX15" fmla="*/ 15673 w 168713"/>
                <a:gd name="connsiteY15" fmla="*/ 810868 h 821755"/>
                <a:gd name="connsiteX16" fmla="*/ 16034 w 168713"/>
                <a:gd name="connsiteY16" fmla="*/ 811049 h 821755"/>
                <a:gd name="connsiteX17" fmla="*/ 21088 w 168713"/>
                <a:gd name="connsiteY17" fmla="*/ 814117 h 821755"/>
                <a:gd name="connsiteX18" fmla="*/ 21449 w 168713"/>
                <a:gd name="connsiteY18" fmla="*/ 814297 h 821755"/>
                <a:gd name="connsiteX19" fmla="*/ 24156 w 168713"/>
                <a:gd name="connsiteY19" fmla="*/ 815561 h 821755"/>
                <a:gd name="connsiteX20" fmla="*/ 24336 w 168713"/>
                <a:gd name="connsiteY20" fmla="*/ 815561 h 821755"/>
                <a:gd name="connsiteX21" fmla="*/ 27043 w 168713"/>
                <a:gd name="connsiteY21" fmla="*/ 816643 h 821755"/>
                <a:gd name="connsiteX22" fmla="*/ 27585 w 168713"/>
                <a:gd name="connsiteY22" fmla="*/ 816824 h 821755"/>
                <a:gd name="connsiteX23" fmla="*/ 30653 w 168713"/>
                <a:gd name="connsiteY23" fmla="*/ 817726 h 821755"/>
                <a:gd name="connsiteX24" fmla="*/ 31194 w 168713"/>
                <a:gd name="connsiteY24" fmla="*/ 817907 h 821755"/>
                <a:gd name="connsiteX25" fmla="*/ 34082 w 168713"/>
                <a:gd name="connsiteY25" fmla="*/ 818629 h 821755"/>
                <a:gd name="connsiteX26" fmla="*/ 34623 w 168713"/>
                <a:gd name="connsiteY26" fmla="*/ 818809 h 821755"/>
                <a:gd name="connsiteX27" fmla="*/ 38052 w 168713"/>
                <a:gd name="connsiteY27" fmla="*/ 819531 h 821755"/>
                <a:gd name="connsiteX28" fmla="*/ 38774 w 168713"/>
                <a:gd name="connsiteY28" fmla="*/ 819711 h 821755"/>
                <a:gd name="connsiteX29" fmla="*/ 42203 w 168713"/>
                <a:gd name="connsiteY29" fmla="*/ 820253 h 821755"/>
                <a:gd name="connsiteX30" fmla="*/ 42564 w 168713"/>
                <a:gd name="connsiteY30" fmla="*/ 820253 h 821755"/>
                <a:gd name="connsiteX31" fmla="*/ 46354 w 168713"/>
                <a:gd name="connsiteY31" fmla="*/ 820614 h 821755"/>
                <a:gd name="connsiteX32" fmla="*/ 47256 w 168713"/>
                <a:gd name="connsiteY32" fmla="*/ 820614 h 821755"/>
                <a:gd name="connsiteX33" fmla="*/ 51407 w 168713"/>
                <a:gd name="connsiteY33" fmla="*/ 820975 h 821755"/>
                <a:gd name="connsiteX34" fmla="*/ 162038 w 168713"/>
                <a:gd name="connsiteY34" fmla="*/ 821336 h 821755"/>
                <a:gd name="connsiteX35" fmla="*/ 168354 w 168713"/>
                <a:gd name="connsiteY35" fmla="*/ 781812 h 821755"/>
                <a:gd name="connsiteX36" fmla="*/ 156443 w 168713"/>
                <a:gd name="connsiteY36" fmla="*/ 760877 h 821755"/>
                <a:gd name="connsiteX37" fmla="*/ 49422 w 168713"/>
                <a:gd name="connsiteY37" fmla="*/ 759433 h 821755"/>
                <a:gd name="connsiteX38" fmla="*/ 38052 w 168713"/>
                <a:gd name="connsiteY38" fmla="*/ 748244 h 821755"/>
                <a:gd name="connsiteX39" fmla="*/ 22712 w 168713"/>
                <a:gd name="connsiteY39" fmla="*/ 474285 h 821755"/>
                <a:gd name="connsiteX40" fmla="*/ 13869 w 168713"/>
                <a:gd name="connsiteY40" fmla="*/ 303737 h 821755"/>
                <a:gd name="connsiteX41" fmla="*/ 13688 w 168713"/>
                <a:gd name="connsiteY41" fmla="*/ 299767 h 821755"/>
                <a:gd name="connsiteX42" fmla="*/ 13688 w 168713"/>
                <a:gd name="connsiteY42" fmla="*/ 299225 h 821755"/>
                <a:gd name="connsiteX43" fmla="*/ 13508 w 168713"/>
                <a:gd name="connsiteY43" fmla="*/ 295797 h 821755"/>
                <a:gd name="connsiteX44" fmla="*/ 13508 w 168713"/>
                <a:gd name="connsiteY44" fmla="*/ 294714 h 821755"/>
                <a:gd name="connsiteX45" fmla="*/ 13327 w 168713"/>
                <a:gd name="connsiteY45" fmla="*/ 291646 h 821755"/>
                <a:gd name="connsiteX46" fmla="*/ 13327 w 168713"/>
                <a:gd name="connsiteY46" fmla="*/ 290563 h 821755"/>
                <a:gd name="connsiteX47" fmla="*/ 13147 w 168713"/>
                <a:gd name="connsiteY47" fmla="*/ 287134 h 821755"/>
                <a:gd name="connsiteX48" fmla="*/ 13147 w 168713"/>
                <a:gd name="connsiteY48" fmla="*/ 285329 h 821755"/>
                <a:gd name="connsiteX49" fmla="*/ 13147 w 168713"/>
                <a:gd name="connsiteY49" fmla="*/ 283524 h 821755"/>
                <a:gd name="connsiteX50" fmla="*/ 12966 w 168713"/>
                <a:gd name="connsiteY50" fmla="*/ 276847 h 821755"/>
                <a:gd name="connsiteX51" fmla="*/ 12786 w 168713"/>
                <a:gd name="connsiteY51" fmla="*/ 273057 h 821755"/>
                <a:gd name="connsiteX52" fmla="*/ 12425 w 168713"/>
                <a:gd name="connsiteY52" fmla="*/ 261326 h 821755"/>
                <a:gd name="connsiteX53" fmla="*/ 12425 w 168713"/>
                <a:gd name="connsiteY53" fmla="*/ 260604 h 821755"/>
                <a:gd name="connsiteX54" fmla="*/ 11162 w 168713"/>
                <a:gd name="connsiteY54" fmla="*/ 229743 h 821755"/>
                <a:gd name="connsiteX55" fmla="*/ 11162 w 168713"/>
                <a:gd name="connsiteY55" fmla="*/ 227577 h 821755"/>
                <a:gd name="connsiteX56" fmla="*/ 10620 w 168713"/>
                <a:gd name="connsiteY56" fmla="*/ 211335 h 821755"/>
                <a:gd name="connsiteX57" fmla="*/ 10620 w 168713"/>
                <a:gd name="connsiteY57" fmla="*/ 210974 h 821755"/>
                <a:gd name="connsiteX58" fmla="*/ 10440 w 168713"/>
                <a:gd name="connsiteY58" fmla="*/ 206101 h 821755"/>
                <a:gd name="connsiteX59" fmla="*/ 10440 w 168713"/>
                <a:gd name="connsiteY59" fmla="*/ 204296 h 821755"/>
                <a:gd name="connsiteX60" fmla="*/ 10259 w 168713"/>
                <a:gd name="connsiteY60" fmla="*/ 200326 h 821755"/>
                <a:gd name="connsiteX61" fmla="*/ 10259 w 168713"/>
                <a:gd name="connsiteY61" fmla="*/ 198702 h 821755"/>
                <a:gd name="connsiteX62" fmla="*/ 10079 w 168713"/>
                <a:gd name="connsiteY62" fmla="*/ 193468 h 821755"/>
                <a:gd name="connsiteX63" fmla="*/ 10079 w 168713"/>
                <a:gd name="connsiteY63" fmla="*/ 192927 h 821755"/>
                <a:gd name="connsiteX64" fmla="*/ 9176 w 168713"/>
                <a:gd name="connsiteY64" fmla="*/ 168201 h 821755"/>
                <a:gd name="connsiteX65" fmla="*/ 9176 w 168713"/>
                <a:gd name="connsiteY65" fmla="*/ 168201 h 821755"/>
                <a:gd name="connsiteX66" fmla="*/ 8996 w 168713"/>
                <a:gd name="connsiteY66" fmla="*/ 162246 h 821755"/>
                <a:gd name="connsiteX67" fmla="*/ 8996 w 168713"/>
                <a:gd name="connsiteY67" fmla="*/ 160802 h 821755"/>
                <a:gd name="connsiteX68" fmla="*/ 8815 w 168713"/>
                <a:gd name="connsiteY68" fmla="*/ 156110 h 821755"/>
                <a:gd name="connsiteX69" fmla="*/ 8815 w 168713"/>
                <a:gd name="connsiteY69" fmla="*/ 154847 h 821755"/>
                <a:gd name="connsiteX70" fmla="*/ 8635 w 168713"/>
                <a:gd name="connsiteY70" fmla="*/ 150154 h 821755"/>
                <a:gd name="connsiteX71" fmla="*/ 8635 w 168713"/>
                <a:gd name="connsiteY71" fmla="*/ 148349 h 821755"/>
                <a:gd name="connsiteX72" fmla="*/ 8454 w 168713"/>
                <a:gd name="connsiteY72" fmla="*/ 144018 h 821755"/>
                <a:gd name="connsiteX73" fmla="*/ 8454 w 168713"/>
                <a:gd name="connsiteY73" fmla="*/ 142033 h 821755"/>
                <a:gd name="connsiteX74" fmla="*/ 8274 w 168713"/>
                <a:gd name="connsiteY74" fmla="*/ 138062 h 821755"/>
                <a:gd name="connsiteX75" fmla="*/ 8274 w 168713"/>
                <a:gd name="connsiteY75" fmla="*/ 136258 h 821755"/>
                <a:gd name="connsiteX76" fmla="*/ 8093 w 168713"/>
                <a:gd name="connsiteY76" fmla="*/ 131566 h 821755"/>
                <a:gd name="connsiteX77" fmla="*/ 8093 w 168713"/>
                <a:gd name="connsiteY77" fmla="*/ 130302 h 821755"/>
                <a:gd name="connsiteX78" fmla="*/ 7913 w 168713"/>
                <a:gd name="connsiteY78" fmla="*/ 125971 h 821755"/>
                <a:gd name="connsiteX79" fmla="*/ 7913 w 168713"/>
                <a:gd name="connsiteY79" fmla="*/ 123985 h 821755"/>
                <a:gd name="connsiteX80" fmla="*/ 7733 w 168713"/>
                <a:gd name="connsiteY80" fmla="*/ 119835 h 821755"/>
                <a:gd name="connsiteX81" fmla="*/ 7733 w 168713"/>
                <a:gd name="connsiteY81" fmla="*/ 118210 h 821755"/>
                <a:gd name="connsiteX82" fmla="*/ 7552 w 168713"/>
                <a:gd name="connsiteY82" fmla="*/ 113698 h 821755"/>
                <a:gd name="connsiteX83" fmla="*/ 7552 w 168713"/>
                <a:gd name="connsiteY83" fmla="*/ 112255 h 821755"/>
                <a:gd name="connsiteX84" fmla="*/ 7191 w 168713"/>
                <a:gd name="connsiteY84" fmla="*/ 100704 h 821755"/>
                <a:gd name="connsiteX85" fmla="*/ 7191 w 168713"/>
                <a:gd name="connsiteY85" fmla="*/ 100344 h 821755"/>
                <a:gd name="connsiteX86" fmla="*/ 7011 w 168713"/>
                <a:gd name="connsiteY86" fmla="*/ 94929 h 821755"/>
                <a:gd name="connsiteX87" fmla="*/ 7011 w 168713"/>
                <a:gd name="connsiteY87" fmla="*/ 93846 h 821755"/>
                <a:gd name="connsiteX88" fmla="*/ 6830 w 168713"/>
                <a:gd name="connsiteY88" fmla="*/ 89515 h 821755"/>
                <a:gd name="connsiteX89" fmla="*/ 6830 w 168713"/>
                <a:gd name="connsiteY89" fmla="*/ 87530 h 821755"/>
                <a:gd name="connsiteX90" fmla="*/ 6650 w 168713"/>
                <a:gd name="connsiteY90" fmla="*/ 84281 h 821755"/>
                <a:gd name="connsiteX91" fmla="*/ 6650 w 168713"/>
                <a:gd name="connsiteY91" fmla="*/ 82116 h 821755"/>
                <a:gd name="connsiteX92" fmla="*/ 6469 w 168713"/>
                <a:gd name="connsiteY92" fmla="*/ 78687 h 821755"/>
                <a:gd name="connsiteX93" fmla="*/ 6469 w 168713"/>
                <a:gd name="connsiteY93" fmla="*/ 76701 h 821755"/>
                <a:gd name="connsiteX94" fmla="*/ 6289 w 168713"/>
                <a:gd name="connsiteY94" fmla="*/ 73633 h 821755"/>
                <a:gd name="connsiteX95" fmla="*/ 6289 w 168713"/>
                <a:gd name="connsiteY95" fmla="*/ 71287 h 821755"/>
                <a:gd name="connsiteX96" fmla="*/ 6289 w 168713"/>
                <a:gd name="connsiteY96" fmla="*/ 68400 h 821755"/>
                <a:gd name="connsiteX97" fmla="*/ 6289 w 168713"/>
                <a:gd name="connsiteY97" fmla="*/ 66054 h 821755"/>
                <a:gd name="connsiteX98" fmla="*/ 6289 w 168713"/>
                <a:gd name="connsiteY98" fmla="*/ 63166 h 821755"/>
                <a:gd name="connsiteX99" fmla="*/ 6289 w 168713"/>
                <a:gd name="connsiteY99" fmla="*/ 61181 h 821755"/>
                <a:gd name="connsiteX100" fmla="*/ 6289 w 168713"/>
                <a:gd name="connsiteY100" fmla="*/ 58293 h 821755"/>
                <a:gd name="connsiteX101" fmla="*/ 6289 w 168713"/>
                <a:gd name="connsiteY101" fmla="*/ 56308 h 821755"/>
                <a:gd name="connsiteX102" fmla="*/ 6289 w 168713"/>
                <a:gd name="connsiteY102" fmla="*/ 53420 h 821755"/>
                <a:gd name="connsiteX103" fmla="*/ 6289 w 168713"/>
                <a:gd name="connsiteY103" fmla="*/ 51616 h 821755"/>
                <a:gd name="connsiteX104" fmla="*/ 6289 w 168713"/>
                <a:gd name="connsiteY104" fmla="*/ 48548 h 821755"/>
                <a:gd name="connsiteX105" fmla="*/ 6289 w 168713"/>
                <a:gd name="connsiteY105" fmla="*/ 46743 h 821755"/>
                <a:gd name="connsiteX106" fmla="*/ 6108 w 168713"/>
                <a:gd name="connsiteY106" fmla="*/ 42953 h 821755"/>
                <a:gd name="connsiteX107" fmla="*/ 6108 w 168713"/>
                <a:gd name="connsiteY107" fmla="*/ 42231 h 821755"/>
                <a:gd name="connsiteX108" fmla="*/ 5928 w 168713"/>
                <a:gd name="connsiteY108" fmla="*/ 37899 h 821755"/>
                <a:gd name="connsiteX109" fmla="*/ 5928 w 168713"/>
                <a:gd name="connsiteY109" fmla="*/ 36275 h 821755"/>
                <a:gd name="connsiteX110" fmla="*/ 5928 w 168713"/>
                <a:gd name="connsiteY110" fmla="*/ 33748 h 821755"/>
                <a:gd name="connsiteX111" fmla="*/ 5928 w 168713"/>
                <a:gd name="connsiteY111" fmla="*/ 32124 h 821755"/>
                <a:gd name="connsiteX112" fmla="*/ 5928 w 168713"/>
                <a:gd name="connsiteY112" fmla="*/ 29598 h 821755"/>
                <a:gd name="connsiteX113" fmla="*/ 5928 w 168713"/>
                <a:gd name="connsiteY113" fmla="*/ 27973 h 821755"/>
                <a:gd name="connsiteX114" fmla="*/ 5928 w 168713"/>
                <a:gd name="connsiteY114" fmla="*/ 25627 h 821755"/>
                <a:gd name="connsiteX115" fmla="*/ 5928 w 168713"/>
                <a:gd name="connsiteY115" fmla="*/ 24003 h 821755"/>
                <a:gd name="connsiteX116" fmla="*/ 5928 w 168713"/>
                <a:gd name="connsiteY116" fmla="*/ 22018 h 821755"/>
                <a:gd name="connsiteX117" fmla="*/ 5928 w 168713"/>
                <a:gd name="connsiteY117" fmla="*/ 20394 h 821755"/>
                <a:gd name="connsiteX118" fmla="*/ 5928 w 168713"/>
                <a:gd name="connsiteY118" fmla="*/ 18589 h 821755"/>
                <a:gd name="connsiteX119" fmla="*/ 5928 w 168713"/>
                <a:gd name="connsiteY119" fmla="*/ 16965 h 821755"/>
                <a:gd name="connsiteX120" fmla="*/ 5928 w 168713"/>
                <a:gd name="connsiteY120" fmla="*/ 15160 h 821755"/>
                <a:gd name="connsiteX121" fmla="*/ 5928 w 168713"/>
                <a:gd name="connsiteY121" fmla="*/ 13716 h 821755"/>
                <a:gd name="connsiteX122" fmla="*/ 5928 w 168713"/>
                <a:gd name="connsiteY122" fmla="*/ 12092 h 821755"/>
                <a:gd name="connsiteX123" fmla="*/ 5928 w 168713"/>
                <a:gd name="connsiteY123" fmla="*/ 10648 h 821755"/>
                <a:gd name="connsiteX124" fmla="*/ 5928 w 168713"/>
                <a:gd name="connsiteY124" fmla="*/ 9024 h 821755"/>
                <a:gd name="connsiteX125" fmla="*/ 5928 w 168713"/>
                <a:gd name="connsiteY125" fmla="*/ 7760 h 821755"/>
                <a:gd name="connsiteX126" fmla="*/ 5928 w 168713"/>
                <a:gd name="connsiteY126" fmla="*/ 6136 h 821755"/>
                <a:gd name="connsiteX127" fmla="*/ 5928 w 168713"/>
                <a:gd name="connsiteY127" fmla="*/ 4873 h 821755"/>
                <a:gd name="connsiteX128" fmla="*/ 5928 w 168713"/>
                <a:gd name="connsiteY128" fmla="*/ 3429 h 821755"/>
                <a:gd name="connsiteX129" fmla="*/ 5928 w 168713"/>
                <a:gd name="connsiteY129" fmla="*/ 2346 h 821755"/>
                <a:gd name="connsiteX130" fmla="*/ 5928 w 168713"/>
                <a:gd name="connsiteY130" fmla="*/ 0 h 821755"/>
                <a:gd name="connsiteX131" fmla="*/ 153 w 168713"/>
                <a:gd name="connsiteY131" fmla="*/ 217291 h 82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68713" h="821755">
                  <a:moveTo>
                    <a:pt x="153" y="217291"/>
                  </a:moveTo>
                  <a:cubicBezTo>
                    <a:pt x="1055" y="250678"/>
                    <a:pt x="2138" y="284066"/>
                    <a:pt x="1596" y="317453"/>
                  </a:cubicBezTo>
                  <a:cubicBezTo>
                    <a:pt x="1235" y="346149"/>
                    <a:pt x="6108" y="632921"/>
                    <a:pt x="4484" y="691756"/>
                  </a:cubicBezTo>
                  <a:cubicBezTo>
                    <a:pt x="3401" y="726407"/>
                    <a:pt x="1957" y="761238"/>
                    <a:pt x="3943" y="795709"/>
                  </a:cubicBezTo>
                  <a:cubicBezTo>
                    <a:pt x="3943" y="795709"/>
                    <a:pt x="3943" y="795709"/>
                    <a:pt x="3943" y="795709"/>
                  </a:cubicBezTo>
                  <a:cubicBezTo>
                    <a:pt x="4484" y="796791"/>
                    <a:pt x="4845" y="797694"/>
                    <a:pt x="5386" y="798777"/>
                  </a:cubicBezTo>
                  <a:cubicBezTo>
                    <a:pt x="5386" y="798957"/>
                    <a:pt x="5567" y="798957"/>
                    <a:pt x="5567" y="799138"/>
                  </a:cubicBezTo>
                  <a:cubicBezTo>
                    <a:pt x="6108" y="800040"/>
                    <a:pt x="6650" y="800942"/>
                    <a:pt x="7191" y="801845"/>
                  </a:cubicBezTo>
                  <a:cubicBezTo>
                    <a:pt x="7191" y="801845"/>
                    <a:pt x="7372" y="802025"/>
                    <a:pt x="7372" y="802025"/>
                  </a:cubicBezTo>
                  <a:cubicBezTo>
                    <a:pt x="7913" y="802928"/>
                    <a:pt x="8454" y="803649"/>
                    <a:pt x="9176" y="804371"/>
                  </a:cubicBezTo>
                  <a:cubicBezTo>
                    <a:pt x="9176" y="804371"/>
                    <a:pt x="9357" y="804552"/>
                    <a:pt x="9357" y="804552"/>
                  </a:cubicBezTo>
                  <a:cubicBezTo>
                    <a:pt x="9898" y="805274"/>
                    <a:pt x="10620" y="806176"/>
                    <a:pt x="11342" y="806898"/>
                  </a:cubicBezTo>
                  <a:cubicBezTo>
                    <a:pt x="11342" y="807078"/>
                    <a:pt x="11522" y="807078"/>
                    <a:pt x="11522" y="807078"/>
                  </a:cubicBezTo>
                  <a:cubicBezTo>
                    <a:pt x="12244" y="807800"/>
                    <a:pt x="12786" y="808522"/>
                    <a:pt x="13508" y="809064"/>
                  </a:cubicBezTo>
                  <a:cubicBezTo>
                    <a:pt x="13508" y="809064"/>
                    <a:pt x="13508" y="809064"/>
                    <a:pt x="13508" y="809064"/>
                  </a:cubicBezTo>
                  <a:cubicBezTo>
                    <a:pt x="14230" y="809785"/>
                    <a:pt x="14952" y="810327"/>
                    <a:pt x="15673" y="810868"/>
                  </a:cubicBezTo>
                  <a:cubicBezTo>
                    <a:pt x="15854" y="810868"/>
                    <a:pt x="15854" y="811049"/>
                    <a:pt x="16034" y="811049"/>
                  </a:cubicBezTo>
                  <a:cubicBezTo>
                    <a:pt x="17659" y="812132"/>
                    <a:pt x="19283" y="813215"/>
                    <a:pt x="21088" y="814117"/>
                  </a:cubicBezTo>
                  <a:cubicBezTo>
                    <a:pt x="21268" y="814117"/>
                    <a:pt x="21449" y="814297"/>
                    <a:pt x="21449" y="814297"/>
                  </a:cubicBezTo>
                  <a:cubicBezTo>
                    <a:pt x="22351" y="814659"/>
                    <a:pt x="23253" y="815200"/>
                    <a:pt x="24156" y="815561"/>
                  </a:cubicBezTo>
                  <a:cubicBezTo>
                    <a:pt x="24156" y="815561"/>
                    <a:pt x="24336" y="815561"/>
                    <a:pt x="24336" y="815561"/>
                  </a:cubicBezTo>
                  <a:cubicBezTo>
                    <a:pt x="25238" y="815922"/>
                    <a:pt x="26141" y="816283"/>
                    <a:pt x="27043" y="816643"/>
                  </a:cubicBezTo>
                  <a:cubicBezTo>
                    <a:pt x="27224" y="816643"/>
                    <a:pt x="27404" y="816824"/>
                    <a:pt x="27585" y="816824"/>
                  </a:cubicBezTo>
                  <a:cubicBezTo>
                    <a:pt x="28667" y="817185"/>
                    <a:pt x="29570" y="817366"/>
                    <a:pt x="30653" y="817726"/>
                  </a:cubicBezTo>
                  <a:cubicBezTo>
                    <a:pt x="30833" y="817726"/>
                    <a:pt x="31014" y="817726"/>
                    <a:pt x="31194" y="817907"/>
                  </a:cubicBezTo>
                  <a:cubicBezTo>
                    <a:pt x="32097" y="818087"/>
                    <a:pt x="33179" y="818448"/>
                    <a:pt x="34082" y="818629"/>
                  </a:cubicBezTo>
                  <a:cubicBezTo>
                    <a:pt x="34262" y="818629"/>
                    <a:pt x="34443" y="818629"/>
                    <a:pt x="34623" y="818809"/>
                  </a:cubicBezTo>
                  <a:cubicBezTo>
                    <a:pt x="35706" y="818990"/>
                    <a:pt x="36969" y="819170"/>
                    <a:pt x="38052" y="819531"/>
                  </a:cubicBezTo>
                  <a:cubicBezTo>
                    <a:pt x="38233" y="819531"/>
                    <a:pt x="38594" y="819531"/>
                    <a:pt x="38774" y="819711"/>
                  </a:cubicBezTo>
                  <a:cubicBezTo>
                    <a:pt x="39857" y="819892"/>
                    <a:pt x="40940" y="820073"/>
                    <a:pt x="42203" y="820253"/>
                  </a:cubicBezTo>
                  <a:cubicBezTo>
                    <a:pt x="42383" y="820253"/>
                    <a:pt x="42383" y="820253"/>
                    <a:pt x="42564" y="820253"/>
                  </a:cubicBezTo>
                  <a:cubicBezTo>
                    <a:pt x="43827" y="820434"/>
                    <a:pt x="45091" y="820614"/>
                    <a:pt x="46354" y="820614"/>
                  </a:cubicBezTo>
                  <a:cubicBezTo>
                    <a:pt x="46715" y="820614"/>
                    <a:pt x="46895" y="820614"/>
                    <a:pt x="47256" y="820614"/>
                  </a:cubicBezTo>
                  <a:cubicBezTo>
                    <a:pt x="48520" y="820794"/>
                    <a:pt x="49963" y="820794"/>
                    <a:pt x="51407" y="820975"/>
                  </a:cubicBezTo>
                  <a:cubicBezTo>
                    <a:pt x="78298" y="822599"/>
                    <a:pt x="135688" y="821155"/>
                    <a:pt x="162038" y="821336"/>
                  </a:cubicBezTo>
                  <a:cubicBezTo>
                    <a:pt x="166730" y="821336"/>
                    <a:pt x="169798" y="819351"/>
                    <a:pt x="168354" y="781812"/>
                  </a:cubicBezTo>
                  <a:cubicBezTo>
                    <a:pt x="167813" y="770442"/>
                    <a:pt x="171422" y="759975"/>
                    <a:pt x="156443" y="760877"/>
                  </a:cubicBezTo>
                  <a:cubicBezTo>
                    <a:pt x="116017" y="760516"/>
                    <a:pt x="84073" y="758531"/>
                    <a:pt x="49422" y="759433"/>
                  </a:cubicBezTo>
                  <a:cubicBezTo>
                    <a:pt x="42383" y="759614"/>
                    <a:pt x="38233" y="756726"/>
                    <a:pt x="38052" y="748244"/>
                  </a:cubicBezTo>
                  <a:cubicBezTo>
                    <a:pt x="37150" y="656744"/>
                    <a:pt x="26863" y="565605"/>
                    <a:pt x="22712" y="474285"/>
                  </a:cubicBezTo>
                  <a:cubicBezTo>
                    <a:pt x="20185" y="417436"/>
                    <a:pt x="15854" y="360587"/>
                    <a:pt x="13869" y="303737"/>
                  </a:cubicBezTo>
                  <a:cubicBezTo>
                    <a:pt x="13869" y="302474"/>
                    <a:pt x="13688" y="301211"/>
                    <a:pt x="13688" y="299767"/>
                  </a:cubicBezTo>
                  <a:cubicBezTo>
                    <a:pt x="13688" y="299586"/>
                    <a:pt x="13688" y="299406"/>
                    <a:pt x="13688" y="299225"/>
                  </a:cubicBezTo>
                  <a:cubicBezTo>
                    <a:pt x="13688" y="298142"/>
                    <a:pt x="13688" y="296879"/>
                    <a:pt x="13508" y="295797"/>
                  </a:cubicBezTo>
                  <a:cubicBezTo>
                    <a:pt x="13508" y="295435"/>
                    <a:pt x="13508" y="295074"/>
                    <a:pt x="13508" y="294714"/>
                  </a:cubicBezTo>
                  <a:cubicBezTo>
                    <a:pt x="13508" y="293811"/>
                    <a:pt x="13508" y="292728"/>
                    <a:pt x="13327" y="291646"/>
                  </a:cubicBezTo>
                  <a:cubicBezTo>
                    <a:pt x="13327" y="291285"/>
                    <a:pt x="13327" y="290924"/>
                    <a:pt x="13327" y="290563"/>
                  </a:cubicBezTo>
                  <a:cubicBezTo>
                    <a:pt x="13327" y="289480"/>
                    <a:pt x="13327" y="288397"/>
                    <a:pt x="13147" y="287134"/>
                  </a:cubicBezTo>
                  <a:cubicBezTo>
                    <a:pt x="13147" y="286592"/>
                    <a:pt x="13147" y="286051"/>
                    <a:pt x="13147" y="285329"/>
                  </a:cubicBezTo>
                  <a:cubicBezTo>
                    <a:pt x="13147" y="284788"/>
                    <a:pt x="13147" y="284066"/>
                    <a:pt x="13147" y="283524"/>
                  </a:cubicBezTo>
                  <a:cubicBezTo>
                    <a:pt x="13147" y="281359"/>
                    <a:pt x="12966" y="279013"/>
                    <a:pt x="12966" y="276847"/>
                  </a:cubicBezTo>
                  <a:cubicBezTo>
                    <a:pt x="12966" y="275583"/>
                    <a:pt x="12786" y="274320"/>
                    <a:pt x="12786" y="273057"/>
                  </a:cubicBezTo>
                  <a:cubicBezTo>
                    <a:pt x="12605" y="269267"/>
                    <a:pt x="12425" y="265296"/>
                    <a:pt x="12425" y="261326"/>
                  </a:cubicBezTo>
                  <a:cubicBezTo>
                    <a:pt x="12425" y="261145"/>
                    <a:pt x="12425" y="260965"/>
                    <a:pt x="12425" y="260604"/>
                  </a:cubicBezTo>
                  <a:cubicBezTo>
                    <a:pt x="12064" y="250858"/>
                    <a:pt x="11703" y="240391"/>
                    <a:pt x="11162" y="229743"/>
                  </a:cubicBezTo>
                  <a:cubicBezTo>
                    <a:pt x="11162" y="229021"/>
                    <a:pt x="11162" y="228299"/>
                    <a:pt x="11162" y="227577"/>
                  </a:cubicBezTo>
                  <a:cubicBezTo>
                    <a:pt x="10981" y="222163"/>
                    <a:pt x="10801" y="216749"/>
                    <a:pt x="10620" y="211335"/>
                  </a:cubicBezTo>
                  <a:cubicBezTo>
                    <a:pt x="10620" y="211154"/>
                    <a:pt x="10620" y="211154"/>
                    <a:pt x="10620" y="210974"/>
                  </a:cubicBezTo>
                  <a:cubicBezTo>
                    <a:pt x="10620" y="209349"/>
                    <a:pt x="10440" y="207725"/>
                    <a:pt x="10440" y="206101"/>
                  </a:cubicBezTo>
                  <a:cubicBezTo>
                    <a:pt x="10440" y="205560"/>
                    <a:pt x="10440" y="204838"/>
                    <a:pt x="10440" y="204296"/>
                  </a:cubicBezTo>
                  <a:cubicBezTo>
                    <a:pt x="10440" y="203033"/>
                    <a:pt x="10259" y="201589"/>
                    <a:pt x="10259" y="200326"/>
                  </a:cubicBezTo>
                  <a:cubicBezTo>
                    <a:pt x="10259" y="199784"/>
                    <a:pt x="10259" y="199243"/>
                    <a:pt x="10259" y="198702"/>
                  </a:cubicBezTo>
                  <a:cubicBezTo>
                    <a:pt x="10259" y="196897"/>
                    <a:pt x="10079" y="195272"/>
                    <a:pt x="10079" y="193468"/>
                  </a:cubicBezTo>
                  <a:cubicBezTo>
                    <a:pt x="10079" y="193287"/>
                    <a:pt x="10079" y="193107"/>
                    <a:pt x="10079" y="192927"/>
                  </a:cubicBezTo>
                  <a:cubicBezTo>
                    <a:pt x="9718" y="184805"/>
                    <a:pt x="9537" y="176503"/>
                    <a:pt x="9176" y="168201"/>
                  </a:cubicBezTo>
                  <a:cubicBezTo>
                    <a:pt x="9176" y="168201"/>
                    <a:pt x="9176" y="168201"/>
                    <a:pt x="9176" y="168201"/>
                  </a:cubicBezTo>
                  <a:cubicBezTo>
                    <a:pt x="9176" y="166216"/>
                    <a:pt x="8996" y="164231"/>
                    <a:pt x="8996" y="162246"/>
                  </a:cubicBezTo>
                  <a:cubicBezTo>
                    <a:pt x="8996" y="161705"/>
                    <a:pt x="8996" y="161344"/>
                    <a:pt x="8996" y="160802"/>
                  </a:cubicBezTo>
                  <a:cubicBezTo>
                    <a:pt x="8996" y="159178"/>
                    <a:pt x="8815" y="157554"/>
                    <a:pt x="8815" y="156110"/>
                  </a:cubicBezTo>
                  <a:cubicBezTo>
                    <a:pt x="8815" y="155749"/>
                    <a:pt x="8815" y="155207"/>
                    <a:pt x="8815" y="154847"/>
                  </a:cubicBezTo>
                  <a:cubicBezTo>
                    <a:pt x="8815" y="153222"/>
                    <a:pt x="8635" y="151779"/>
                    <a:pt x="8635" y="150154"/>
                  </a:cubicBezTo>
                  <a:cubicBezTo>
                    <a:pt x="8635" y="149613"/>
                    <a:pt x="8635" y="148891"/>
                    <a:pt x="8635" y="148349"/>
                  </a:cubicBezTo>
                  <a:cubicBezTo>
                    <a:pt x="8635" y="146906"/>
                    <a:pt x="8454" y="145462"/>
                    <a:pt x="8454" y="144018"/>
                  </a:cubicBezTo>
                  <a:cubicBezTo>
                    <a:pt x="8454" y="143296"/>
                    <a:pt x="8454" y="142574"/>
                    <a:pt x="8454" y="142033"/>
                  </a:cubicBezTo>
                  <a:cubicBezTo>
                    <a:pt x="8454" y="140769"/>
                    <a:pt x="8274" y="139326"/>
                    <a:pt x="8274" y="138062"/>
                  </a:cubicBezTo>
                  <a:cubicBezTo>
                    <a:pt x="8274" y="137521"/>
                    <a:pt x="8274" y="136799"/>
                    <a:pt x="8274" y="136258"/>
                  </a:cubicBezTo>
                  <a:cubicBezTo>
                    <a:pt x="8274" y="134634"/>
                    <a:pt x="8093" y="133190"/>
                    <a:pt x="8093" y="131566"/>
                  </a:cubicBezTo>
                  <a:cubicBezTo>
                    <a:pt x="8093" y="131204"/>
                    <a:pt x="8093" y="130663"/>
                    <a:pt x="8093" y="130302"/>
                  </a:cubicBezTo>
                  <a:cubicBezTo>
                    <a:pt x="8093" y="128858"/>
                    <a:pt x="7913" y="127415"/>
                    <a:pt x="7913" y="125971"/>
                  </a:cubicBezTo>
                  <a:cubicBezTo>
                    <a:pt x="7913" y="125249"/>
                    <a:pt x="7913" y="124707"/>
                    <a:pt x="7913" y="123985"/>
                  </a:cubicBezTo>
                  <a:cubicBezTo>
                    <a:pt x="7913" y="122542"/>
                    <a:pt x="7733" y="121278"/>
                    <a:pt x="7733" y="119835"/>
                  </a:cubicBezTo>
                  <a:cubicBezTo>
                    <a:pt x="7733" y="119293"/>
                    <a:pt x="7733" y="118752"/>
                    <a:pt x="7733" y="118210"/>
                  </a:cubicBezTo>
                  <a:cubicBezTo>
                    <a:pt x="7733" y="116766"/>
                    <a:pt x="7552" y="115142"/>
                    <a:pt x="7552" y="113698"/>
                  </a:cubicBezTo>
                  <a:cubicBezTo>
                    <a:pt x="7552" y="113157"/>
                    <a:pt x="7552" y="112796"/>
                    <a:pt x="7552" y="112255"/>
                  </a:cubicBezTo>
                  <a:cubicBezTo>
                    <a:pt x="7372" y="108284"/>
                    <a:pt x="7372" y="104495"/>
                    <a:pt x="7191" y="100704"/>
                  </a:cubicBezTo>
                  <a:cubicBezTo>
                    <a:pt x="7191" y="100524"/>
                    <a:pt x="7191" y="100524"/>
                    <a:pt x="7191" y="100344"/>
                  </a:cubicBezTo>
                  <a:cubicBezTo>
                    <a:pt x="7191" y="98539"/>
                    <a:pt x="7011" y="96734"/>
                    <a:pt x="7011" y="94929"/>
                  </a:cubicBezTo>
                  <a:cubicBezTo>
                    <a:pt x="7011" y="94568"/>
                    <a:pt x="7011" y="94207"/>
                    <a:pt x="7011" y="93846"/>
                  </a:cubicBezTo>
                  <a:cubicBezTo>
                    <a:pt x="7011" y="92402"/>
                    <a:pt x="6830" y="90959"/>
                    <a:pt x="6830" y="89515"/>
                  </a:cubicBezTo>
                  <a:cubicBezTo>
                    <a:pt x="6830" y="88793"/>
                    <a:pt x="6830" y="88071"/>
                    <a:pt x="6830" y="87530"/>
                  </a:cubicBezTo>
                  <a:cubicBezTo>
                    <a:pt x="6830" y="86447"/>
                    <a:pt x="6830" y="85364"/>
                    <a:pt x="6650" y="84281"/>
                  </a:cubicBezTo>
                  <a:cubicBezTo>
                    <a:pt x="6650" y="83559"/>
                    <a:pt x="6650" y="82838"/>
                    <a:pt x="6650" y="82116"/>
                  </a:cubicBezTo>
                  <a:cubicBezTo>
                    <a:pt x="6650" y="81033"/>
                    <a:pt x="6650" y="79950"/>
                    <a:pt x="6469" y="78687"/>
                  </a:cubicBezTo>
                  <a:cubicBezTo>
                    <a:pt x="6469" y="77965"/>
                    <a:pt x="6469" y="77423"/>
                    <a:pt x="6469" y="76701"/>
                  </a:cubicBezTo>
                  <a:cubicBezTo>
                    <a:pt x="6469" y="75619"/>
                    <a:pt x="6469" y="74716"/>
                    <a:pt x="6289" y="73633"/>
                  </a:cubicBezTo>
                  <a:cubicBezTo>
                    <a:pt x="6289" y="72912"/>
                    <a:pt x="6289" y="72009"/>
                    <a:pt x="6289" y="71287"/>
                  </a:cubicBezTo>
                  <a:cubicBezTo>
                    <a:pt x="6289" y="70385"/>
                    <a:pt x="6289" y="69482"/>
                    <a:pt x="6289" y="68400"/>
                  </a:cubicBezTo>
                  <a:cubicBezTo>
                    <a:pt x="6289" y="67678"/>
                    <a:pt x="6289" y="66956"/>
                    <a:pt x="6289" y="66054"/>
                  </a:cubicBezTo>
                  <a:cubicBezTo>
                    <a:pt x="6289" y="64971"/>
                    <a:pt x="6289" y="64068"/>
                    <a:pt x="6289" y="63166"/>
                  </a:cubicBezTo>
                  <a:cubicBezTo>
                    <a:pt x="6289" y="62444"/>
                    <a:pt x="6289" y="61903"/>
                    <a:pt x="6289" y="61181"/>
                  </a:cubicBezTo>
                  <a:cubicBezTo>
                    <a:pt x="6289" y="60098"/>
                    <a:pt x="6289" y="59195"/>
                    <a:pt x="6289" y="58293"/>
                  </a:cubicBezTo>
                  <a:cubicBezTo>
                    <a:pt x="6289" y="57571"/>
                    <a:pt x="6289" y="56849"/>
                    <a:pt x="6289" y="56308"/>
                  </a:cubicBezTo>
                  <a:cubicBezTo>
                    <a:pt x="6289" y="55225"/>
                    <a:pt x="6289" y="54323"/>
                    <a:pt x="6289" y="53420"/>
                  </a:cubicBezTo>
                  <a:cubicBezTo>
                    <a:pt x="6289" y="52879"/>
                    <a:pt x="6289" y="52157"/>
                    <a:pt x="6289" y="51616"/>
                  </a:cubicBezTo>
                  <a:cubicBezTo>
                    <a:pt x="6289" y="50533"/>
                    <a:pt x="6289" y="49630"/>
                    <a:pt x="6289" y="48548"/>
                  </a:cubicBezTo>
                  <a:cubicBezTo>
                    <a:pt x="6289" y="48006"/>
                    <a:pt x="6289" y="47465"/>
                    <a:pt x="6289" y="46743"/>
                  </a:cubicBezTo>
                  <a:cubicBezTo>
                    <a:pt x="6289" y="45479"/>
                    <a:pt x="6289" y="44216"/>
                    <a:pt x="6108" y="42953"/>
                  </a:cubicBezTo>
                  <a:cubicBezTo>
                    <a:pt x="6108" y="42772"/>
                    <a:pt x="6108" y="42592"/>
                    <a:pt x="6108" y="42231"/>
                  </a:cubicBezTo>
                  <a:cubicBezTo>
                    <a:pt x="6108" y="40787"/>
                    <a:pt x="6108" y="39343"/>
                    <a:pt x="5928" y="37899"/>
                  </a:cubicBezTo>
                  <a:cubicBezTo>
                    <a:pt x="5928" y="37358"/>
                    <a:pt x="5928" y="36817"/>
                    <a:pt x="5928" y="36275"/>
                  </a:cubicBezTo>
                  <a:cubicBezTo>
                    <a:pt x="5928" y="35373"/>
                    <a:pt x="5928" y="34651"/>
                    <a:pt x="5928" y="33748"/>
                  </a:cubicBezTo>
                  <a:cubicBezTo>
                    <a:pt x="5928" y="33207"/>
                    <a:pt x="5928" y="32666"/>
                    <a:pt x="5928" y="32124"/>
                  </a:cubicBezTo>
                  <a:cubicBezTo>
                    <a:pt x="5928" y="31222"/>
                    <a:pt x="5928" y="30500"/>
                    <a:pt x="5928" y="29598"/>
                  </a:cubicBezTo>
                  <a:cubicBezTo>
                    <a:pt x="5928" y="29056"/>
                    <a:pt x="5928" y="28515"/>
                    <a:pt x="5928" y="27973"/>
                  </a:cubicBezTo>
                  <a:cubicBezTo>
                    <a:pt x="5928" y="27252"/>
                    <a:pt x="5928" y="26530"/>
                    <a:pt x="5928" y="25627"/>
                  </a:cubicBezTo>
                  <a:cubicBezTo>
                    <a:pt x="5928" y="25086"/>
                    <a:pt x="5928" y="24545"/>
                    <a:pt x="5928" y="24003"/>
                  </a:cubicBezTo>
                  <a:cubicBezTo>
                    <a:pt x="5928" y="23281"/>
                    <a:pt x="5928" y="22559"/>
                    <a:pt x="5928" y="22018"/>
                  </a:cubicBezTo>
                  <a:cubicBezTo>
                    <a:pt x="5928" y="21477"/>
                    <a:pt x="5928" y="20935"/>
                    <a:pt x="5928" y="20394"/>
                  </a:cubicBezTo>
                  <a:cubicBezTo>
                    <a:pt x="5928" y="19672"/>
                    <a:pt x="5928" y="19130"/>
                    <a:pt x="5928" y="18589"/>
                  </a:cubicBezTo>
                  <a:cubicBezTo>
                    <a:pt x="5928" y="18047"/>
                    <a:pt x="5928" y="17506"/>
                    <a:pt x="5928" y="16965"/>
                  </a:cubicBezTo>
                  <a:cubicBezTo>
                    <a:pt x="5928" y="16423"/>
                    <a:pt x="5928" y="15701"/>
                    <a:pt x="5928" y="15160"/>
                  </a:cubicBezTo>
                  <a:cubicBezTo>
                    <a:pt x="5928" y="14619"/>
                    <a:pt x="5928" y="14077"/>
                    <a:pt x="5928" y="13716"/>
                  </a:cubicBezTo>
                  <a:cubicBezTo>
                    <a:pt x="5928" y="13175"/>
                    <a:pt x="5928" y="12633"/>
                    <a:pt x="5928" y="12092"/>
                  </a:cubicBezTo>
                  <a:cubicBezTo>
                    <a:pt x="5928" y="11551"/>
                    <a:pt x="5928" y="11189"/>
                    <a:pt x="5928" y="10648"/>
                  </a:cubicBezTo>
                  <a:cubicBezTo>
                    <a:pt x="5928" y="10107"/>
                    <a:pt x="5928" y="9565"/>
                    <a:pt x="5928" y="9024"/>
                  </a:cubicBezTo>
                  <a:cubicBezTo>
                    <a:pt x="5928" y="8663"/>
                    <a:pt x="5928" y="8121"/>
                    <a:pt x="5928" y="7760"/>
                  </a:cubicBezTo>
                  <a:cubicBezTo>
                    <a:pt x="5928" y="7219"/>
                    <a:pt x="5928" y="6677"/>
                    <a:pt x="5928" y="6136"/>
                  </a:cubicBezTo>
                  <a:cubicBezTo>
                    <a:pt x="5928" y="5775"/>
                    <a:pt x="5928" y="5234"/>
                    <a:pt x="5928" y="4873"/>
                  </a:cubicBezTo>
                  <a:cubicBezTo>
                    <a:pt x="5928" y="4332"/>
                    <a:pt x="5928" y="3970"/>
                    <a:pt x="5928" y="3429"/>
                  </a:cubicBezTo>
                  <a:cubicBezTo>
                    <a:pt x="5928" y="3068"/>
                    <a:pt x="5928" y="2707"/>
                    <a:pt x="5928" y="2346"/>
                  </a:cubicBezTo>
                  <a:cubicBezTo>
                    <a:pt x="5928" y="1625"/>
                    <a:pt x="5928" y="722"/>
                    <a:pt x="5928" y="0"/>
                  </a:cubicBezTo>
                  <a:cubicBezTo>
                    <a:pt x="2499" y="1985"/>
                    <a:pt x="-750" y="184805"/>
                    <a:pt x="153" y="21729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5" name="Freeform 205"/>
            <p:cNvSpPr/>
            <p:nvPr/>
          </p:nvSpPr>
          <p:spPr>
            <a:xfrm>
              <a:off x="3839176" y="6289507"/>
              <a:ext cx="282441" cy="45124"/>
            </a:xfrm>
            <a:custGeom>
              <a:avLst/>
              <a:gdLst>
                <a:gd name="connsiteX0" fmla="*/ 168743 w 282441"/>
                <a:gd name="connsiteY0" fmla="*/ 23462 h 45124"/>
                <a:gd name="connsiteX1" fmla="*/ 92402 w 282441"/>
                <a:gd name="connsiteY1" fmla="*/ 23281 h 45124"/>
                <a:gd name="connsiteX2" fmla="*/ 0 w 282441"/>
                <a:gd name="connsiteY2" fmla="*/ 22379 h 45124"/>
                <a:gd name="connsiteX3" fmla="*/ 0 w 282441"/>
                <a:gd name="connsiteY3" fmla="*/ 24725 h 45124"/>
                <a:gd name="connsiteX4" fmla="*/ 0 w 282441"/>
                <a:gd name="connsiteY4" fmla="*/ 25266 h 45124"/>
                <a:gd name="connsiteX5" fmla="*/ 0 w 282441"/>
                <a:gd name="connsiteY5" fmla="*/ 25988 h 45124"/>
                <a:gd name="connsiteX6" fmla="*/ 0 w 282441"/>
                <a:gd name="connsiteY6" fmla="*/ 26530 h 45124"/>
                <a:gd name="connsiteX7" fmla="*/ 0 w 282441"/>
                <a:gd name="connsiteY7" fmla="*/ 27252 h 45124"/>
                <a:gd name="connsiteX8" fmla="*/ 0 w 282441"/>
                <a:gd name="connsiteY8" fmla="*/ 27793 h 45124"/>
                <a:gd name="connsiteX9" fmla="*/ 0 w 282441"/>
                <a:gd name="connsiteY9" fmla="*/ 28515 h 45124"/>
                <a:gd name="connsiteX10" fmla="*/ 0 w 282441"/>
                <a:gd name="connsiteY10" fmla="*/ 29056 h 45124"/>
                <a:gd name="connsiteX11" fmla="*/ 180 w 282441"/>
                <a:gd name="connsiteY11" fmla="*/ 29598 h 45124"/>
                <a:gd name="connsiteX12" fmla="*/ 361 w 282441"/>
                <a:gd name="connsiteY12" fmla="*/ 30139 h 45124"/>
                <a:gd name="connsiteX13" fmla="*/ 542 w 282441"/>
                <a:gd name="connsiteY13" fmla="*/ 31041 h 45124"/>
                <a:gd name="connsiteX14" fmla="*/ 722 w 282441"/>
                <a:gd name="connsiteY14" fmla="*/ 31583 h 45124"/>
                <a:gd name="connsiteX15" fmla="*/ 902 w 282441"/>
                <a:gd name="connsiteY15" fmla="*/ 32124 h 45124"/>
                <a:gd name="connsiteX16" fmla="*/ 1083 w 282441"/>
                <a:gd name="connsiteY16" fmla="*/ 32485 h 45124"/>
                <a:gd name="connsiteX17" fmla="*/ 1263 w 282441"/>
                <a:gd name="connsiteY17" fmla="*/ 32846 h 45124"/>
                <a:gd name="connsiteX18" fmla="*/ 1444 w 282441"/>
                <a:gd name="connsiteY18" fmla="*/ 33207 h 45124"/>
                <a:gd name="connsiteX19" fmla="*/ 1624 w 282441"/>
                <a:gd name="connsiteY19" fmla="*/ 33568 h 45124"/>
                <a:gd name="connsiteX20" fmla="*/ 1805 w 282441"/>
                <a:gd name="connsiteY20" fmla="*/ 33929 h 45124"/>
                <a:gd name="connsiteX21" fmla="*/ 1985 w 282441"/>
                <a:gd name="connsiteY21" fmla="*/ 34290 h 45124"/>
                <a:gd name="connsiteX22" fmla="*/ 2346 w 282441"/>
                <a:gd name="connsiteY22" fmla="*/ 34651 h 45124"/>
                <a:gd name="connsiteX23" fmla="*/ 2707 w 282441"/>
                <a:gd name="connsiteY23" fmla="*/ 35192 h 45124"/>
                <a:gd name="connsiteX24" fmla="*/ 3068 w 282441"/>
                <a:gd name="connsiteY24" fmla="*/ 35553 h 45124"/>
                <a:gd name="connsiteX25" fmla="*/ 3429 w 282441"/>
                <a:gd name="connsiteY25" fmla="*/ 35914 h 45124"/>
                <a:gd name="connsiteX26" fmla="*/ 3790 w 282441"/>
                <a:gd name="connsiteY26" fmla="*/ 36275 h 45124"/>
                <a:gd name="connsiteX27" fmla="*/ 4151 w 282441"/>
                <a:gd name="connsiteY27" fmla="*/ 36636 h 45124"/>
                <a:gd name="connsiteX28" fmla="*/ 4512 w 282441"/>
                <a:gd name="connsiteY28" fmla="*/ 36816 h 45124"/>
                <a:gd name="connsiteX29" fmla="*/ 4873 w 282441"/>
                <a:gd name="connsiteY29" fmla="*/ 36997 h 45124"/>
                <a:gd name="connsiteX30" fmla="*/ 5234 w 282441"/>
                <a:gd name="connsiteY30" fmla="*/ 37178 h 45124"/>
                <a:gd name="connsiteX31" fmla="*/ 5595 w 282441"/>
                <a:gd name="connsiteY31" fmla="*/ 37358 h 45124"/>
                <a:gd name="connsiteX32" fmla="*/ 6136 w 282441"/>
                <a:gd name="connsiteY32" fmla="*/ 37539 h 45124"/>
                <a:gd name="connsiteX33" fmla="*/ 6497 w 282441"/>
                <a:gd name="connsiteY33" fmla="*/ 37719 h 45124"/>
                <a:gd name="connsiteX34" fmla="*/ 7399 w 282441"/>
                <a:gd name="connsiteY34" fmla="*/ 38080 h 45124"/>
                <a:gd name="connsiteX35" fmla="*/ 7941 w 282441"/>
                <a:gd name="connsiteY35" fmla="*/ 38260 h 45124"/>
                <a:gd name="connsiteX36" fmla="*/ 8482 w 282441"/>
                <a:gd name="connsiteY36" fmla="*/ 38441 h 45124"/>
                <a:gd name="connsiteX37" fmla="*/ 9024 w 282441"/>
                <a:gd name="connsiteY37" fmla="*/ 38621 h 45124"/>
                <a:gd name="connsiteX38" fmla="*/ 9565 w 282441"/>
                <a:gd name="connsiteY38" fmla="*/ 38802 h 45124"/>
                <a:gd name="connsiteX39" fmla="*/ 10287 w 282441"/>
                <a:gd name="connsiteY39" fmla="*/ 38982 h 45124"/>
                <a:gd name="connsiteX40" fmla="*/ 11009 w 282441"/>
                <a:gd name="connsiteY40" fmla="*/ 39163 h 45124"/>
                <a:gd name="connsiteX41" fmla="*/ 11731 w 282441"/>
                <a:gd name="connsiteY41" fmla="*/ 39343 h 45124"/>
                <a:gd name="connsiteX42" fmla="*/ 12453 w 282441"/>
                <a:gd name="connsiteY42" fmla="*/ 39524 h 45124"/>
                <a:gd name="connsiteX43" fmla="*/ 13175 w 282441"/>
                <a:gd name="connsiteY43" fmla="*/ 39704 h 45124"/>
                <a:gd name="connsiteX44" fmla="*/ 14618 w 282441"/>
                <a:gd name="connsiteY44" fmla="*/ 40065 h 45124"/>
                <a:gd name="connsiteX45" fmla="*/ 15160 w 282441"/>
                <a:gd name="connsiteY45" fmla="*/ 40246 h 45124"/>
                <a:gd name="connsiteX46" fmla="*/ 16243 w 282441"/>
                <a:gd name="connsiteY46" fmla="*/ 40426 h 45124"/>
                <a:gd name="connsiteX47" fmla="*/ 16965 w 282441"/>
                <a:gd name="connsiteY47" fmla="*/ 40607 h 45124"/>
                <a:gd name="connsiteX48" fmla="*/ 18047 w 282441"/>
                <a:gd name="connsiteY48" fmla="*/ 40787 h 45124"/>
                <a:gd name="connsiteX49" fmla="*/ 18769 w 282441"/>
                <a:gd name="connsiteY49" fmla="*/ 40967 h 45124"/>
                <a:gd name="connsiteX50" fmla="*/ 20033 w 282441"/>
                <a:gd name="connsiteY50" fmla="*/ 41148 h 45124"/>
                <a:gd name="connsiteX51" fmla="*/ 20754 w 282441"/>
                <a:gd name="connsiteY51" fmla="*/ 41328 h 45124"/>
                <a:gd name="connsiteX52" fmla="*/ 22198 w 282441"/>
                <a:gd name="connsiteY52" fmla="*/ 41509 h 45124"/>
                <a:gd name="connsiteX53" fmla="*/ 22920 w 282441"/>
                <a:gd name="connsiteY53" fmla="*/ 41690 h 45124"/>
                <a:gd name="connsiteX54" fmla="*/ 25086 w 282441"/>
                <a:gd name="connsiteY54" fmla="*/ 42050 h 45124"/>
                <a:gd name="connsiteX55" fmla="*/ 253746 w 282441"/>
                <a:gd name="connsiteY55" fmla="*/ 40426 h 45124"/>
                <a:gd name="connsiteX56" fmla="*/ 281719 w 282441"/>
                <a:gd name="connsiteY56" fmla="*/ 9926 h 45124"/>
                <a:gd name="connsiteX57" fmla="*/ 281900 w 282441"/>
                <a:gd name="connsiteY57" fmla="*/ 5414 h 45124"/>
                <a:gd name="connsiteX58" fmla="*/ 281900 w 282441"/>
                <a:gd name="connsiteY58" fmla="*/ 4331 h 45124"/>
                <a:gd name="connsiteX59" fmla="*/ 282441 w 282441"/>
                <a:gd name="connsiteY59" fmla="*/ 0 h 45124"/>
                <a:gd name="connsiteX60" fmla="*/ 268184 w 282441"/>
                <a:gd name="connsiteY60" fmla="*/ 6136 h 45124"/>
                <a:gd name="connsiteX61" fmla="*/ 168743 w 282441"/>
                <a:gd name="connsiteY61" fmla="*/ 23462 h 4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82441" h="45124">
                  <a:moveTo>
                    <a:pt x="168743" y="23462"/>
                  </a:moveTo>
                  <a:cubicBezTo>
                    <a:pt x="143116" y="22920"/>
                    <a:pt x="118030" y="22018"/>
                    <a:pt x="92402" y="23281"/>
                  </a:cubicBezTo>
                  <a:cubicBezTo>
                    <a:pt x="62083" y="24725"/>
                    <a:pt x="30500" y="25988"/>
                    <a:pt x="0" y="22379"/>
                  </a:cubicBezTo>
                  <a:cubicBezTo>
                    <a:pt x="0" y="23101"/>
                    <a:pt x="0" y="24003"/>
                    <a:pt x="0" y="24725"/>
                  </a:cubicBezTo>
                  <a:cubicBezTo>
                    <a:pt x="0" y="24905"/>
                    <a:pt x="0" y="25086"/>
                    <a:pt x="0" y="25266"/>
                  </a:cubicBezTo>
                  <a:cubicBezTo>
                    <a:pt x="0" y="25447"/>
                    <a:pt x="0" y="25808"/>
                    <a:pt x="0" y="25988"/>
                  </a:cubicBezTo>
                  <a:cubicBezTo>
                    <a:pt x="0" y="26169"/>
                    <a:pt x="0" y="26349"/>
                    <a:pt x="0" y="26530"/>
                  </a:cubicBezTo>
                  <a:cubicBezTo>
                    <a:pt x="0" y="26710"/>
                    <a:pt x="0" y="27071"/>
                    <a:pt x="0" y="27252"/>
                  </a:cubicBezTo>
                  <a:cubicBezTo>
                    <a:pt x="0" y="27432"/>
                    <a:pt x="0" y="27613"/>
                    <a:pt x="0" y="27793"/>
                  </a:cubicBezTo>
                  <a:cubicBezTo>
                    <a:pt x="0" y="27973"/>
                    <a:pt x="0" y="28154"/>
                    <a:pt x="0" y="28515"/>
                  </a:cubicBezTo>
                  <a:cubicBezTo>
                    <a:pt x="0" y="28695"/>
                    <a:pt x="0" y="28876"/>
                    <a:pt x="0" y="29056"/>
                  </a:cubicBezTo>
                  <a:cubicBezTo>
                    <a:pt x="0" y="29237"/>
                    <a:pt x="0" y="29417"/>
                    <a:pt x="180" y="29598"/>
                  </a:cubicBezTo>
                  <a:cubicBezTo>
                    <a:pt x="180" y="29778"/>
                    <a:pt x="180" y="29959"/>
                    <a:pt x="361" y="30139"/>
                  </a:cubicBezTo>
                  <a:cubicBezTo>
                    <a:pt x="361" y="30500"/>
                    <a:pt x="542" y="30861"/>
                    <a:pt x="542" y="31041"/>
                  </a:cubicBezTo>
                  <a:cubicBezTo>
                    <a:pt x="542" y="31222"/>
                    <a:pt x="542" y="31402"/>
                    <a:pt x="722" y="31583"/>
                  </a:cubicBezTo>
                  <a:cubicBezTo>
                    <a:pt x="722" y="31764"/>
                    <a:pt x="902" y="31944"/>
                    <a:pt x="902" y="32124"/>
                  </a:cubicBezTo>
                  <a:cubicBezTo>
                    <a:pt x="902" y="32305"/>
                    <a:pt x="1083" y="32485"/>
                    <a:pt x="1083" y="32485"/>
                  </a:cubicBezTo>
                  <a:cubicBezTo>
                    <a:pt x="1083" y="32666"/>
                    <a:pt x="1263" y="32846"/>
                    <a:pt x="1263" y="32846"/>
                  </a:cubicBezTo>
                  <a:cubicBezTo>
                    <a:pt x="1263" y="33027"/>
                    <a:pt x="1444" y="33027"/>
                    <a:pt x="1444" y="33207"/>
                  </a:cubicBezTo>
                  <a:cubicBezTo>
                    <a:pt x="1444" y="33388"/>
                    <a:pt x="1624" y="33568"/>
                    <a:pt x="1624" y="33568"/>
                  </a:cubicBezTo>
                  <a:cubicBezTo>
                    <a:pt x="1624" y="33748"/>
                    <a:pt x="1805" y="33748"/>
                    <a:pt x="1805" y="33929"/>
                  </a:cubicBezTo>
                  <a:cubicBezTo>
                    <a:pt x="1805" y="34109"/>
                    <a:pt x="1985" y="34109"/>
                    <a:pt x="1985" y="34290"/>
                  </a:cubicBezTo>
                  <a:cubicBezTo>
                    <a:pt x="1985" y="34471"/>
                    <a:pt x="2166" y="34471"/>
                    <a:pt x="2346" y="34651"/>
                  </a:cubicBezTo>
                  <a:cubicBezTo>
                    <a:pt x="2527" y="34832"/>
                    <a:pt x="2707" y="35012"/>
                    <a:pt x="2707" y="35192"/>
                  </a:cubicBezTo>
                  <a:cubicBezTo>
                    <a:pt x="2888" y="35373"/>
                    <a:pt x="2888" y="35373"/>
                    <a:pt x="3068" y="35553"/>
                  </a:cubicBezTo>
                  <a:cubicBezTo>
                    <a:pt x="3249" y="35734"/>
                    <a:pt x="3249" y="35734"/>
                    <a:pt x="3429" y="35914"/>
                  </a:cubicBezTo>
                  <a:cubicBezTo>
                    <a:pt x="3609" y="36095"/>
                    <a:pt x="3609" y="36095"/>
                    <a:pt x="3790" y="36275"/>
                  </a:cubicBezTo>
                  <a:cubicBezTo>
                    <a:pt x="3970" y="36456"/>
                    <a:pt x="3970" y="36456"/>
                    <a:pt x="4151" y="36636"/>
                  </a:cubicBezTo>
                  <a:cubicBezTo>
                    <a:pt x="4331" y="36636"/>
                    <a:pt x="4331" y="36816"/>
                    <a:pt x="4512" y="36816"/>
                  </a:cubicBezTo>
                  <a:cubicBezTo>
                    <a:pt x="4692" y="36816"/>
                    <a:pt x="4692" y="36997"/>
                    <a:pt x="4873" y="36997"/>
                  </a:cubicBezTo>
                  <a:cubicBezTo>
                    <a:pt x="5053" y="36997"/>
                    <a:pt x="5234" y="37178"/>
                    <a:pt x="5234" y="37178"/>
                  </a:cubicBezTo>
                  <a:cubicBezTo>
                    <a:pt x="5414" y="37178"/>
                    <a:pt x="5595" y="37358"/>
                    <a:pt x="5595" y="37358"/>
                  </a:cubicBezTo>
                  <a:cubicBezTo>
                    <a:pt x="5775" y="37358"/>
                    <a:pt x="5956" y="37539"/>
                    <a:pt x="6136" y="37539"/>
                  </a:cubicBezTo>
                  <a:cubicBezTo>
                    <a:pt x="6317" y="37539"/>
                    <a:pt x="6497" y="37719"/>
                    <a:pt x="6497" y="37719"/>
                  </a:cubicBezTo>
                  <a:cubicBezTo>
                    <a:pt x="6858" y="37899"/>
                    <a:pt x="7039" y="37899"/>
                    <a:pt x="7399" y="38080"/>
                  </a:cubicBezTo>
                  <a:cubicBezTo>
                    <a:pt x="7580" y="38080"/>
                    <a:pt x="7760" y="38260"/>
                    <a:pt x="7941" y="38260"/>
                  </a:cubicBezTo>
                  <a:cubicBezTo>
                    <a:pt x="8121" y="38260"/>
                    <a:pt x="8302" y="38441"/>
                    <a:pt x="8482" y="38441"/>
                  </a:cubicBezTo>
                  <a:cubicBezTo>
                    <a:pt x="8663" y="38441"/>
                    <a:pt x="8843" y="38621"/>
                    <a:pt x="9024" y="38621"/>
                  </a:cubicBezTo>
                  <a:cubicBezTo>
                    <a:pt x="9204" y="38621"/>
                    <a:pt x="9385" y="38802"/>
                    <a:pt x="9565" y="38802"/>
                  </a:cubicBezTo>
                  <a:cubicBezTo>
                    <a:pt x="9746" y="38802"/>
                    <a:pt x="9926" y="38982"/>
                    <a:pt x="10287" y="38982"/>
                  </a:cubicBezTo>
                  <a:cubicBezTo>
                    <a:pt x="10468" y="38982"/>
                    <a:pt x="10828" y="39163"/>
                    <a:pt x="11009" y="39163"/>
                  </a:cubicBezTo>
                  <a:cubicBezTo>
                    <a:pt x="11189" y="39163"/>
                    <a:pt x="11370" y="39343"/>
                    <a:pt x="11731" y="39343"/>
                  </a:cubicBezTo>
                  <a:cubicBezTo>
                    <a:pt x="11911" y="39343"/>
                    <a:pt x="12272" y="39524"/>
                    <a:pt x="12453" y="39524"/>
                  </a:cubicBezTo>
                  <a:cubicBezTo>
                    <a:pt x="12633" y="39524"/>
                    <a:pt x="12814" y="39704"/>
                    <a:pt x="13175" y="39704"/>
                  </a:cubicBezTo>
                  <a:cubicBezTo>
                    <a:pt x="13716" y="39885"/>
                    <a:pt x="14077" y="39885"/>
                    <a:pt x="14618" y="40065"/>
                  </a:cubicBezTo>
                  <a:cubicBezTo>
                    <a:pt x="14799" y="40065"/>
                    <a:pt x="14979" y="40065"/>
                    <a:pt x="15160" y="40246"/>
                  </a:cubicBezTo>
                  <a:cubicBezTo>
                    <a:pt x="15521" y="40246"/>
                    <a:pt x="15882" y="40426"/>
                    <a:pt x="16243" y="40426"/>
                  </a:cubicBezTo>
                  <a:cubicBezTo>
                    <a:pt x="16423" y="40426"/>
                    <a:pt x="16784" y="40426"/>
                    <a:pt x="16965" y="40607"/>
                  </a:cubicBezTo>
                  <a:cubicBezTo>
                    <a:pt x="17325" y="40607"/>
                    <a:pt x="17687" y="40787"/>
                    <a:pt x="18047" y="40787"/>
                  </a:cubicBezTo>
                  <a:cubicBezTo>
                    <a:pt x="18228" y="40787"/>
                    <a:pt x="18589" y="40787"/>
                    <a:pt x="18769" y="40967"/>
                  </a:cubicBezTo>
                  <a:cubicBezTo>
                    <a:pt x="19130" y="40967"/>
                    <a:pt x="19491" y="41148"/>
                    <a:pt x="20033" y="41148"/>
                  </a:cubicBezTo>
                  <a:cubicBezTo>
                    <a:pt x="20213" y="41148"/>
                    <a:pt x="20574" y="41148"/>
                    <a:pt x="20754" y="41328"/>
                  </a:cubicBezTo>
                  <a:cubicBezTo>
                    <a:pt x="21296" y="41328"/>
                    <a:pt x="21657" y="41509"/>
                    <a:pt x="22198" y="41509"/>
                  </a:cubicBezTo>
                  <a:cubicBezTo>
                    <a:pt x="22379" y="41509"/>
                    <a:pt x="22740" y="41509"/>
                    <a:pt x="22920" y="41690"/>
                  </a:cubicBezTo>
                  <a:cubicBezTo>
                    <a:pt x="23642" y="41870"/>
                    <a:pt x="24364" y="41870"/>
                    <a:pt x="25086" y="42050"/>
                  </a:cubicBezTo>
                  <a:cubicBezTo>
                    <a:pt x="60459" y="47104"/>
                    <a:pt x="213139" y="45479"/>
                    <a:pt x="253746" y="40426"/>
                  </a:cubicBezTo>
                  <a:cubicBezTo>
                    <a:pt x="282802" y="36816"/>
                    <a:pt x="281539" y="36456"/>
                    <a:pt x="281719" y="9926"/>
                  </a:cubicBezTo>
                  <a:cubicBezTo>
                    <a:pt x="281719" y="8482"/>
                    <a:pt x="281900" y="7038"/>
                    <a:pt x="281900" y="5414"/>
                  </a:cubicBezTo>
                  <a:cubicBezTo>
                    <a:pt x="281900" y="5053"/>
                    <a:pt x="281900" y="4692"/>
                    <a:pt x="281900" y="4331"/>
                  </a:cubicBezTo>
                  <a:cubicBezTo>
                    <a:pt x="282080" y="2888"/>
                    <a:pt x="282261" y="1444"/>
                    <a:pt x="282441" y="0"/>
                  </a:cubicBezTo>
                  <a:cubicBezTo>
                    <a:pt x="277749" y="2166"/>
                    <a:pt x="272876" y="4151"/>
                    <a:pt x="268184" y="6136"/>
                  </a:cubicBezTo>
                  <a:cubicBezTo>
                    <a:pt x="237323" y="18769"/>
                    <a:pt x="203033" y="24183"/>
                    <a:pt x="168743" y="2346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6" name="Freeform 206"/>
            <p:cNvSpPr/>
            <p:nvPr/>
          </p:nvSpPr>
          <p:spPr>
            <a:xfrm>
              <a:off x="3638427" y="5412405"/>
              <a:ext cx="160825" cy="161013"/>
            </a:xfrm>
            <a:custGeom>
              <a:avLst/>
              <a:gdLst>
                <a:gd name="connsiteX0" fmla="*/ 160683 w 160825"/>
                <a:gd name="connsiteY0" fmla="*/ 89876 h 161013"/>
                <a:gd name="connsiteX1" fmla="*/ 86689 w 160825"/>
                <a:gd name="connsiteY1" fmla="*/ 0 h 161013"/>
                <a:gd name="connsiteX2" fmla="*/ 61 w 160825"/>
                <a:gd name="connsiteY2" fmla="*/ 89695 h 161013"/>
                <a:gd name="connsiteX3" fmla="*/ 77124 w 160825"/>
                <a:gd name="connsiteY3" fmla="*/ 160982 h 161013"/>
                <a:gd name="connsiteX4" fmla="*/ 160683 w 160825"/>
                <a:gd name="connsiteY4" fmla="*/ 89876 h 16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25" h="161013">
                  <a:moveTo>
                    <a:pt x="160683" y="89876"/>
                  </a:moveTo>
                  <a:cubicBezTo>
                    <a:pt x="160502" y="43314"/>
                    <a:pt x="143177" y="722"/>
                    <a:pt x="86689" y="0"/>
                  </a:cubicBezTo>
                  <a:cubicBezTo>
                    <a:pt x="7280" y="5053"/>
                    <a:pt x="-841" y="45840"/>
                    <a:pt x="61" y="89695"/>
                  </a:cubicBezTo>
                  <a:cubicBezTo>
                    <a:pt x="783" y="124888"/>
                    <a:pt x="39585" y="162246"/>
                    <a:pt x="77124" y="160982"/>
                  </a:cubicBezTo>
                  <a:cubicBezTo>
                    <a:pt x="122242" y="159539"/>
                    <a:pt x="163571" y="132107"/>
                    <a:pt x="160683" y="8987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7" name="Freeform 207"/>
            <p:cNvSpPr/>
            <p:nvPr/>
          </p:nvSpPr>
          <p:spPr>
            <a:xfrm>
              <a:off x="3543018" y="6028001"/>
              <a:ext cx="301672" cy="309526"/>
            </a:xfrm>
            <a:custGeom>
              <a:avLst/>
              <a:gdLst>
                <a:gd name="connsiteX0" fmla="*/ 292548 w 301672"/>
                <a:gd name="connsiteY0" fmla="*/ 7760 h 309526"/>
                <a:gd name="connsiteX1" fmla="*/ 267281 w 301672"/>
                <a:gd name="connsiteY1" fmla="*/ 0 h 309526"/>
                <a:gd name="connsiteX2" fmla="*/ 268725 w 301672"/>
                <a:gd name="connsiteY2" fmla="*/ 4692 h 309526"/>
                <a:gd name="connsiteX3" fmla="*/ 269086 w 301672"/>
                <a:gd name="connsiteY3" fmla="*/ 64609 h 309526"/>
                <a:gd name="connsiteX4" fmla="*/ 257716 w 301672"/>
                <a:gd name="connsiteY4" fmla="*/ 116947 h 309526"/>
                <a:gd name="connsiteX5" fmla="*/ 248332 w 301672"/>
                <a:gd name="connsiteY5" fmla="*/ 174698 h 309526"/>
                <a:gd name="connsiteX6" fmla="*/ 215125 w 301672"/>
                <a:gd name="connsiteY6" fmla="*/ 231187 h 309526"/>
                <a:gd name="connsiteX7" fmla="*/ 52518 w 301672"/>
                <a:gd name="connsiteY7" fmla="*/ 270530 h 309526"/>
                <a:gd name="connsiteX8" fmla="*/ 10648 w 301672"/>
                <a:gd name="connsiteY8" fmla="*/ 255190 h 309526"/>
                <a:gd name="connsiteX9" fmla="*/ 0 w 301672"/>
                <a:gd name="connsiteY9" fmla="*/ 249956 h 309526"/>
                <a:gd name="connsiteX10" fmla="*/ 0 w 301672"/>
                <a:gd name="connsiteY10" fmla="*/ 249956 h 309526"/>
                <a:gd name="connsiteX11" fmla="*/ 2166 w 301672"/>
                <a:gd name="connsiteY11" fmla="*/ 270349 h 309526"/>
                <a:gd name="connsiteX12" fmla="*/ 31583 w 301672"/>
                <a:gd name="connsiteY12" fmla="*/ 299947 h 309526"/>
                <a:gd name="connsiteX13" fmla="*/ 44757 w 301672"/>
                <a:gd name="connsiteY13" fmla="*/ 301391 h 309526"/>
                <a:gd name="connsiteX14" fmla="*/ 207003 w 301672"/>
                <a:gd name="connsiteY14" fmla="*/ 309151 h 309526"/>
                <a:gd name="connsiteX15" fmla="*/ 262950 w 301672"/>
                <a:gd name="connsiteY15" fmla="*/ 308429 h 309526"/>
                <a:gd name="connsiteX16" fmla="*/ 281178 w 301672"/>
                <a:gd name="connsiteY16" fmla="*/ 290743 h 309526"/>
                <a:gd name="connsiteX17" fmla="*/ 295074 w 301672"/>
                <a:gd name="connsiteY17" fmla="*/ 112976 h 309526"/>
                <a:gd name="connsiteX18" fmla="*/ 301571 w 301672"/>
                <a:gd name="connsiteY18" fmla="*/ 33388 h 309526"/>
                <a:gd name="connsiteX19" fmla="*/ 292548 w 301672"/>
                <a:gd name="connsiteY19" fmla="*/ 7760 h 30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1672" h="309526">
                  <a:moveTo>
                    <a:pt x="292548" y="7760"/>
                  </a:moveTo>
                  <a:cubicBezTo>
                    <a:pt x="284426" y="5053"/>
                    <a:pt x="275944" y="1805"/>
                    <a:pt x="267281" y="0"/>
                  </a:cubicBezTo>
                  <a:cubicBezTo>
                    <a:pt x="267823" y="1624"/>
                    <a:pt x="268364" y="3068"/>
                    <a:pt x="268725" y="4692"/>
                  </a:cubicBezTo>
                  <a:cubicBezTo>
                    <a:pt x="274140" y="25807"/>
                    <a:pt x="272335" y="43494"/>
                    <a:pt x="269086" y="64609"/>
                  </a:cubicBezTo>
                  <a:cubicBezTo>
                    <a:pt x="266379" y="82296"/>
                    <a:pt x="260423" y="99441"/>
                    <a:pt x="257716" y="116947"/>
                  </a:cubicBezTo>
                  <a:cubicBezTo>
                    <a:pt x="255551" y="136258"/>
                    <a:pt x="254107" y="156110"/>
                    <a:pt x="248332" y="174698"/>
                  </a:cubicBezTo>
                  <a:cubicBezTo>
                    <a:pt x="241474" y="196355"/>
                    <a:pt x="230645" y="214764"/>
                    <a:pt x="215125" y="231187"/>
                  </a:cubicBezTo>
                  <a:cubicBezTo>
                    <a:pt x="173616" y="274861"/>
                    <a:pt x="108826" y="283344"/>
                    <a:pt x="52518" y="270530"/>
                  </a:cubicBezTo>
                  <a:cubicBezTo>
                    <a:pt x="37899" y="267281"/>
                    <a:pt x="24364" y="261326"/>
                    <a:pt x="10648" y="255190"/>
                  </a:cubicBezTo>
                  <a:cubicBezTo>
                    <a:pt x="7038" y="253566"/>
                    <a:pt x="3609" y="251941"/>
                    <a:pt x="0" y="249956"/>
                  </a:cubicBezTo>
                  <a:cubicBezTo>
                    <a:pt x="0" y="249956"/>
                    <a:pt x="0" y="249956"/>
                    <a:pt x="0" y="249956"/>
                  </a:cubicBezTo>
                  <a:cubicBezTo>
                    <a:pt x="722" y="256814"/>
                    <a:pt x="1444" y="263492"/>
                    <a:pt x="2166" y="270349"/>
                  </a:cubicBezTo>
                  <a:cubicBezTo>
                    <a:pt x="4512" y="293450"/>
                    <a:pt x="9024" y="297240"/>
                    <a:pt x="31583" y="299947"/>
                  </a:cubicBezTo>
                  <a:cubicBezTo>
                    <a:pt x="35914" y="300489"/>
                    <a:pt x="40426" y="301210"/>
                    <a:pt x="44757" y="301391"/>
                  </a:cubicBezTo>
                  <a:cubicBezTo>
                    <a:pt x="98900" y="304098"/>
                    <a:pt x="152861" y="306985"/>
                    <a:pt x="207003" y="309151"/>
                  </a:cubicBezTo>
                  <a:cubicBezTo>
                    <a:pt x="225592" y="309873"/>
                    <a:pt x="244361" y="309512"/>
                    <a:pt x="262950" y="308429"/>
                  </a:cubicBezTo>
                  <a:cubicBezTo>
                    <a:pt x="273057" y="307888"/>
                    <a:pt x="282441" y="303918"/>
                    <a:pt x="281178" y="290743"/>
                  </a:cubicBezTo>
                  <a:cubicBezTo>
                    <a:pt x="287134" y="243098"/>
                    <a:pt x="289299" y="149071"/>
                    <a:pt x="295074" y="112976"/>
                  </a:cubicBezTo>
                  <a:cubicBezTo>
                    <a:pt x="299225" y="86808"/>
                    <a:pt x="299947" y="59917"/>
                    <a:pt x="301571" y="33388"/>
                  </a:cubicBezTo>
                  <a:cubicBezTo>
                    <a:pt x="301752" y="24183"/>
                    <a:pt x="302654" y="11369"/>
                    <a:pt x="292548" y="776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48" name="Freeform 208"/>
            <p:cNvSpPr/>
            <p:nvPr/>
          </p:nvSpPr>
          <p:spPr>
            <a:xfrm>
              <a:off x="3798552" y="5259399"/>
              <a:ext cx="578275" cy="779698"/>
            </a:xfrm>
            <a:custGeom>
              <a:avLst/>
              <a:gdLst>
                <a:gd name="connsiteX0" fmla="*/ 513104 w 578275"/>
                <a:gd name="connsiteY0" fmla="*/ 41834 h 779698"/>
                <a:gd name="connsiteX1" fmla="*/ 519240 w 578275"/>
                <a:gd name="connsiteY1" fmla="*/ 138387 h 779698"/>
                <a:gd name="connsiteX2" fmla="*/ 519060 w 578275"/>
                <a:gd name="connsiteY2" fmla="*/ 143261 h 779698"/>
                <a:gd name="connsiteX3" fmla="*/ 519060 w 578275"/>
                <a:gd name="connsiteY3" fmla="*/ 143261 h 779698"/>
                <a:gd name="connsiteX4" fmla="*/ 522308 w 578275"/>
                <a:gd name="connsiteY4" fmla="*/ 144704 h 779698"/>
                <a:gd name="connsiteX5" fmla="*/ 523572 w 578275"/>
                <a:gd name="connsiteY5" fmla="*/ 145246 h 779698"/>
                <a:gd name="connsiteX6" fmla="*/ 524654 w 578275"/>
                <a:gd name="connsiteY6" fmla="*/ 145787 h 779698"/>
                <a:gd name="connsiteX7" fmla="*/ 527361 w 578275"/>
                <a:gd name="connsiteY7" fmla="*/ 147411 h 779698"/>
                <a:gd name="connsiteX8" fmla="*/ 525196 w 578275"/>
                <a:gd name="connsiteY8" fmla="*/ 148675 h 779698"/>
                <a:gd name="connsiteX9" fmla="*/ 523572 w 578275"/>
                <a:gd name="connsiteY9" fmla="*/ 149397 h 779698"/>
                <a:gd name="connsiteX10" fmla="*/ 523030 w 578275"/>
                <a:gd name="connsiteY10" fmla="*/ 149577 h 779698"/>
                <a:gd name="connsiteX11" fmla="*/ 520864 w 578275"/>
                <a:gd name="connsiteY11" fmla="*/ 150480 h 779698"/>
                <a:gd name="connsiteX12" fmla="*/ 520864 w 578275"/>
                <a:gd name="connsiteY12" fmla="*/ 150480 h 779698"/>
                <a:gd name="connsiteX13" fmla="*/ 518699 w 578275"/>
                <a:gd name="connsiteY13" fmla="*/ 151382 h 779698"/>
                <a:gd name="connsiteX14" fmla="*/ 514548 w 578275"/>
                <a:gd name="connsiteY14" fmla="*/ 228444 h 779698"/>
                <a:gd name="connsiteX15" fmla="*/ 512021 w 578275"/>
                <a:gd name="connsiteY15" fmla="*/ 316876 h 779698"/>
                <a:gd name="connsiteX16" fmla="*/ 500110 w 578275"/>
                <a:gd name="connsiteY16" fmla="*/ 491214 h 779698"/>
                <a:gd name="connsiteX17" fmla="*/ 436583 w 578275"/>
                <a:gd name="connsiteY17" fmla="*/ 660498 h 779698"/>
                <a:gd name="connsiteX18" fmla="*/ 267299 w 578275"/>
                <a:gd name="connsiteY18" fmla="*/ 722040 h 779698"/>
                <a:gd name="connsiteX19" fmla="*/ 17 w 578275"/>
                <a:gd name="connsiteY19" fmla="*/ 731966 h 779698"/>
                <a:gd name="connsiteX20" fmla="*/ 17 w 578275"/>
                <a:gd name="connsiteY20" fmla="*/ 739726 h 779698"/>
                <a:gd name="connsiteX21" fmla="*/ 9763 w 578275"/>
                <a:gd name="connsiteY21" fmla="*/ 754164 h 779698"/>
                <a:gd name="connsiteX22" fmla="*/ 35932 w 578275"/>
                <a:gd name="connsiteY22" fmla="*/ 759217 h 779698"/>
                <a:gd name="connsiteX23" fmla="*/ 52355 w 578275"/>
                <a:gd name="connsiteY23" fmla="*/ 766617 h 779698"/>
                <a:gd name="connsiteX24" fmla="*/ 89171 w 578275"/>
                <a:gd name="connsiteY24" fmla="*/ 778528 h 779698"/>
                <a:gd name="connsiteX25" fmla="*/ 490906 w 578275"/>
                <a:gd name="connsiteY25" fmla="*/ 774557 h 779698"/>
                <a:gd name="connsiteX26" fmla="*/ 546853 w 578275"/>
                <a:gd name="connsiteY26" fmla="*/ 771850 h 779698"/>
                <a:gd name="connsiteX27" fmla="*/ 562735 w 578275"/>
                <a:gd name="connsiteY27" fmla="*/ 752359 h 779698"/>
                <a:gd name="connsiteX28" fmla="*/ 562735 w 578275"/>
                <a:gd name="connsiteY28" fmla="*/ 595167 h 779698"/>
                <a:gd name="connsiteX29" fmla="*/ 568870 w 578275"/>
                <a:gd name="connsiteY29" fmla="*/ 280421 h 779698"/>
                <a:gd name="connsiteX30" fmla="*/ 573563 w 578275"/>
                <a:gd name="connsiteY30" fmla="*/ 139110 h 779698"/>
                <a:gd name="connsiteX31" fmla="*/ 578255 w 578275"/>
                <a:gd name="connsiteY31" fmla="*/ 27216 h 779698"/>
                <a:gd name="connsiteX32" fmla="*/ 557681 w 578275"/>
                <a:gd name="connsiteY32" fmla="*/ 2491 h 779698"/>
                <a:gd name="connsiteX33" fmla="*/ 536385 w 578275"/>
                <a:gd name="connsiteY33" fmla="*/ 145 h 779698"/>
                <a:gd name="connsiteX34" fmla="*/ 534400 w 578275"/>
                <a:gd name="connsiteY34" fmla="*/ 325 h 779698"/>
                <a:gd name="connsiteX35" fmla="*/ 534039 w 578275"/>
                <a:gd name="connsiteY35" fmla="*/ 325 h 779698"/>
                <a:gd name="connsiteX36" fmla="*/ 531873 w 578275"/>
                <a:gd name="connsiteY36" fmla="*/ 506 h 779698"/>
                <a:gd name="connsiteX37" fmla="*/ 531512 w 578275"/>
                <a:gd name="connsiteY37" fmla="*/ 506 h 779698"/>
                <a:gd name="connsiteX38" fmla="*/ 529347 w 578275"/>
                <a:gd name="connsiteY38" fmla="*/ 686 h 779698"/>
                <a:gd name="connsiteX39" fmla="*/ 528805 w 578275"/>
                <a:gd name="connsiteY39" fmla="*/ 686 h 779698"/>
                <a:gd name="connsiteX40" fmla="*/ 526098 w 578275"/>
                <a:gd name="connsiteY40" fmla="*/ 867 h 779698"/>
                <a:gd name="connsiteX41" fmla="*/ 525376 w 578275"/>
                <a:gd name="connsiteY41" fmla="*/ 867 h 779698"/>
                <a:gd name="connsiteX42" fmla="*/ 522489 w 578275"/>
                <a:gd name="connsiteY42" fmla="*/ 1047 h 779698"/>
                <a:gd name="connsiteX43" fmla="*/ 522128 w 578275"/>
                <a:gd name="connsiteY43" fmla="*/ 1047 h 779698"/>
                <a:gd name="connsiteX44" fmla="*/ 518879 w 578275"/>
                <a:gd name="connsiteY44" fmla="*/ 1227 h 779698"/>
                <a:gd name="connsiteX45" fmla="*/ 517977 w 578275"/>
                <a:gd name="connsiteY45" fmla="*/ 1227 h 779698"/>
                <a:gd name="connsiteX46" fmla="*/ 514548 w 578275"/>
                <a:gd name="connsiteY46" fmla="*/ 1408 h 779698"/>
                <a:gd name="connsiteX47" fmla="*/ 513826 w 578275"/>
                <a:gd name="connsiteY47" fmla="*/ 1408 h 779698"/>
                <a:gd name="connsiteX48" fmla="*/ 510578 w 578275"/>
                <a:gd name="connsiteY48" fmla="*/ 1589 h 779698"/>
                <a:gd name="connsiteX49" fmla="*/ 509856 w 578275"/>
                <a:gd name="connsiteY49" fmla="*/ 1589 h 779698"/>
                <a:gd name="connsiteX50" fmla="*/ 505885 w 578275"/>
                <a:gd name="connsiteY50" fmla="*/ 1769 h 779698"/>
                <a:gd name="connsiteX51" fmla="*/ 504802 w 578275"/>
                <a:gd name="connsiteY51" fmla="*/ 1769 h 779698"/>
                <a:gd name="connsiteX52" fmla="*/ 500651 w 578275"/>
                <a:gd name="connsiteY52" fmla="*/ 1950 h 779698"/>
                <a:gd name="connsiteX53" fmla="*/ 500651 w 578275"/>
                <a:gd name="connsiteY53" fmla="*/ 1950 h 779698"/>
                <a:gd name="connsiteX54" fmla="*/ 500651 w 578275"/>
                <a:gd name="connsiteY54" fmla="*/ 1950 h 779698"/>
                <a:gd name="connsiteX55" fmla="*/ 513104 w 578275"/>
                <a:gd name="connsiteY55" fmla="*/ 41834 h 77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78275" h="779698">
                  <a:moveTo>
                    <a:pt x="513104" y="41834"/>
                  </a:moveTo>
                  <a:cubicBezTo>
                    <a:pt x="519782" y="73598"/>
                    <a:pt x="520143" y="106083"/>
                    <a:pt x="519240" y="138387"/>
                  </a:cubicBezTo>
                  <a:cubicBezTo>
                    <a:pt x="519240" y="140012"/>
                    <a:pt x="519060" y="141636"/>
                    <a:pt x="519060" y="143261"/>
                  </a:cubicBezTo>
                  <a:cubicBezTo>
                    <a:pt x="519060" y="143261"/>
                    <a:pt x="519060" y="143261"/>
                    <a:pt x="519060" y="143261"/>
                  </a:cubicBezTo>
                  <a:cubicBezTo>
                    <a:pt x="520143" y="143621"/>
                    <a:pt x="521226" y="144163"/>
                    <a:pt x="522308" y="144704"/>
                  </a:cubicBezTo>
                  <a:cubicBezTo>
                    <a:pt x="522669" y="144885"/>
                    <a:pt x="523030" y="145065"/>
                    <a:pt x="523572" y="145246"/>
                  </a:cubicBezTo>
                  <a:cubicBezTo>
                    <a:pt x="523933" y="145426"/>
                    <a:pt x="524294" y="145606"/>
                    <a:pt x="524654" y="145787"/>
                  </a:cubicBezTo>
                  <a:cubicBezTo>
                    <a:pt x="525557" y="146329"/>
                    <a:pt x="526459" y="146870"/>
                    <a:pt x="527361" y="147411"/>
                  </a:cubicBezTo>
                  <a:cubicBezTo>
                    <a:pt x="526640" y="147772"/>
                    <a:pt x="525918" y="148133"/>
                    <a:pt x="525196" y="148675"/>
                  </a:cubicBezTo>
                  <a:cubicBezTo>
                    <a:pt x="524654" y="149036"/>
                    <a:pt x="524113" y="149216"/>
                    <a:pt x="523572" y="149397"/>
                  </a:cubicBezTo>
                  <a:cubicBezTo>
                    <a:pt x="523391" y="149397"/>
                    <a:pt x="523211" y="149577"/>
                    <a:pt x="523030" y="149577"/>
                  </a:cubicBezTo>
                  <a:cubicBezTo>
                    <a:pt x="522308" y="149938"/>
                    <a:pt x="521586" y="150118"/>
                    <a:pt x="520864" y="150480"/>
                  </a:cubicBezTo>
                  <a:cubicBezTo>
                    <a:pt x="520864" y="150480"/>
                    <a:pt x="520864" y="150480"/>
                    <a:pt x="520864" y="150480"/>
                  </a:cubicBezTo>
                  <a:cubicBezTo>
                    <a:pt x="520143" y="150840"/>
                    <a:pt x="519421" y="151021"/>
                    <a:pt x="518699" y="151382"/>
                  </a:cubicBezTo>
                  <a:cubicBezTo>
                    <a:pt x="517796" y="177189"/>
                    <a:pt x="515992" y="202817"/>
                    <a:pt x="514548" y="228444"/>
                  </a:cubicBezTo>
                  <a:cubicBezTo>
                    <a:pt x="512924" y="257861"/>
                    <a:pt x="512563" y="287278"/>
                    <a:pt x="512021" y="316876"/>
                  </a:cubicBezTo>
                  <a:cubicBezTo>
                    <a:pt x="511119" y="375169"/>
                    <a:pt x="505885" y="433101"/>
                    <a:pt x="500110" y="491214"/>
                  </a:cubicBezTo>
                  <a:cubicBezTo>
                    <a:pt x="494154" y="550770"/>
                    <a:pt x="483687" y="618087"/>
                    <a:pt x="436583" y="660498"/>
                  </a:cubicBezTo>
                  <a:cubicBezTo>
                    <a:pt x="389119" y="703270"/>
                    <a:pt x="329021" y="716265"/>
                    <a:pt x="267299" y="722040"/>
                  </a:cubicBezTo>
                  <a:cubicBezTo>
                    <a:pt x="178326" y="730161"/>
                    <a:pt x="89171" y="731966"/>
                    <a:pt x="17" y="731966"/>
                  </a:cubicBezTo>
                  <a:cubicBezTo>
                    <a:pt x="17" y="734492"/>
                    <a:pt x="17" y="737199"/>
                    <a:pt x="17" y="739726"/>
                  </a:cubicBezTo>
                  <a:cubicBezTo>
                    <a:pt x="-163" y="748208"/>
                    <a:pt x="920" y="752900"/>
                    <a:pt x="9763" y="754164"/>
                  </a:cubicBezTo>
                  <a:cubicBezTo>
                    <a:pt x="18606" y="755247"/>
                    <a:pt x="27088" y="757954"/>
                    <a:pt x="35932" y="759217"/>
                  </a:cubicBezTo>
                  <a:cubicBezTo>
                    <a:pt x="42429" y="760119"/>
                    <a:pt x="49287" y="760841"/>
                    <a:pt x="52355" y="766617"/>
                  </a:cubicBezTo>
                  <a:cubicBezTo>
                    <a:pt x="61018" y="783220"/>
                    <a:pt x="74553" y="779791"/>
                    <a:pt x="89171" y="778528"/>
                  </a:cubicBezTo>
                  <a:cubicBezTo>
                    <a:pt x="123642" y="775460"/>
                    <a:pt x="391284" y="782859"/>
                    <a:pt x="490906" y="774557"/>
                  </a:cubicBezTo>
                  <a:cubicBezTo>
                    <a:pt x="509495" y="773114"/>
                    <a:pt x="528264" y="774738"/>
                    <a:pt x="546853" y="771850"/>
                  </a:cubicBezTo>
                  <a:cubicBezTo>
                    <a:pt x="558584" y="770045"/>
                    <a:pt x="563998" y="764992"/>
                    <a:pt x="562735" y="752359"/>
                  </a:cubicBezTo>
                  <a:cubicBezTo>
                    <a:pt x="557501" y="700022"/>
                    <a:pt x="561110" y="647504"/>
                    <a:pt x="562735" y="595167"/>
                  </a:cubicBezTo>
                  <a:cubicBezTo>
                    <a:pt x="565983" y="490311"/>
                    <a:pt x="566705" y="385276"/>
                    <a:pt x="568870" y="280421"/>
                  </a:cubicBezTo>
                  <a:cubicBezTo>
                    <a:pt x="569773" y="233317"/>
                    <a:pt x="569051" y="186213"/>
                    <a:pt x="573563" y="139110"/>
                  </a:cubicBezTo>
                  <a:cubicBezTo>
                    <a:pt x="577172" y="101932"/>
                    <a:pt x="577353" y="64574"/>
                    <a:pt x="578255" y="27216"/>
                  </a:cubicBezTo>
                  <a:cubicBezTo>
                    <a:pt x="578616" y="9529"/>
                    <a:pt x="574285" y="4837"/>
                    <a:pt x="557681" y="2491"/>
                  </a:cubicBezTo>
                  <a:cubicBezTo>
                    <a:pt x="550643" y="1589"/>
                    <a:pt x="543424" y="-577"/>
                    <a:pt x="536385" y="145"/>
                  </a:cubicBezTo>
                  <a:cubicBezTo>
                    <a:pt x="535844" y="145"/>
                    <a:pt x="535122" y="325"/>
                    <a:pt x="534400" y="325"/>
                  </a:cubicBezTo>
                  <a:cubicBezTo>
                    <a:pt x="534220" y="325"/>
                    <a:pt x="534039" y="325"/>
                    <a:pt x="534039" y="325"/>
                  </a:cubicBezTo>
                  <a:cubicBezTo>
                    <a:pt x="533317" y="325"/>
                    <a:pt x="532595" y="506"/>
                    <a:pt x="531873" y="506"/>
                  </a:cubicBezTo>
                  <a:cubicBezTo>
                    <a:pt x="531693" y="506"/>
                    <a:pt x="531512" y="506"/>
                    <a:pt x="531512" y="506"/>
                  </a:cubicBezTo>
                  <a:cubicBezTo>
                    <a:pt x="530791" y="506"/>
                    <a:pt x="530069" y="686"/>
                    <a:pt x="529347" y="686"/>
                  </a:cubicBezTo>
                  <a:cubicBezTo>
                    <a:pt x="529166" y="686"/>
                    <a:pt x="528986" y="686"/>
                    <a:pt x="528805" y="686"/>
                  </a:cubicBezTo>
                  <a:cubicBezTo>
                    <a:pt x="527903" y="686"/>
                    <a:pt x="527001" y="867"/>
                    <a:pt x="526098" y="867"/>
                  </a:cubicBezTo>
                  <a:cubicBezTo>
                    <a:pt x="525918" y="867"/>
                    <a:pt x="525557" y="867"/>
                    <a:pt x="525376" y="867"/>
                  </a:cubicBezTo>
                  <a:cubicBezTo>
                    <a:pt x="524474" y="867"/>
                    <a:pt x="523572" y="1047"/>
                    <a:pt x="522489" y="1047"/>
                  </a:cubicBezTo>
                  <a:cubicBezTo>
                    <a:pt x="522308" y="1047"/>
                    <a:pt x="522308" y="1047"/>
                    <a:pt x="522128" y="1047"/>
                  </a:cubicBezTo>
                  <a:cubicBezTo>
                    <a:pt x="521045" y="1047"/>
                    <a:pt x="519962" y="1227"/>
                    <a:pt x="518879" y="1227"/>
                  </a:cubicBezTo>
                  <a:cubicBezTo>
                    <a:pt x="518518" y="1227"/>
                    <a:pt x="518338" y="1227"/>
                    <a:pt x="517977" y="1227"/>
                  </a:cubicBezTo>
                  <a:cubicBezTo>
                    <a:pt x="516894" y="1227"/>
                    <a:pt x="515631" y="1408"/>
                    <a:pt x="514548" y="1408"/>
                  </a:cubicBezTo>
                  <a:cubicBezTo>
                    <a:pt x="514367" y="1408"/>
                    <a:pt x="514007" y="1408"/>
                    <a:pt x="513826" y="1408"/>
                  </a:cubicBezTo>
                  <a:cubicBezTo>
                    <a:pt x="512743" y="1408"/>
                    <a:pt x="511660" y="1408"/>
                    <a:pt x="510578" y="1589"/>
                  </a:cubicBezTo>
                  <a:cubicBezTo>
                    <a:pt x="510397" y="1589"/>
                    <a:pt x="510036" y="1589"/>
                    <a:pt x="509856" y="1589"/>
                  </a:cubicBezTo>
                  <a:cubicBezTo>
                    <a:pt x="508592" y="1589"/>
                    <a:pt x="507329" y="1769"/>
                    <a:pt x="505885" y="1769"/>
                  </a:cubicBezTo>
                  <a:cubicBezTo>
                    <a:pt x="505524" y="1769"/>
                    <a:pt x="505163" y="1769"/>
                    <a:pt x="504802" y="1769"/>
                  </a:cubicBezTo>
                  <a:cubicBezTo>
                    <a:pt x="503359" y="1769"/>
                    <a:pt x="502095" y="1769"/>
                    <a:pt x="500651" y="1950"/>
                  </a:cubicBezTo>
                  <a:lnTo>
                    <a:pt x="500651" y="1950"/>
                  </a:lnTo>
                  <a:cubicBezTo>
                    <a:pt x="500651" y="1950"/>
                    <a:pt x="500651" y="1950"/>
                    <a:pt x="500651" y="1950"/>
                  </a:cubicBezTo>
                  <a:cubicBezTo>
                    <a:pt x="505885" y="14944"/>
                    <a:pt x="510216" y="28299"/>
                    <a:pt x="513104" y="41834"/>
                  </a:cubicBezTo>
                  <a:close/>
                </a:path>
              </a:pathLst>
            </a:custGeom>
            <a:solidFill>
              <a:srgbClr val="FFC652"/>
            </a:solidFill>
            <a:ln w="1804" cap="flat">
              <a:noFill/>
              <a:prstDash val="solid"/>
              <a:miter/>
            </a:ln>
          </p:spPr>
          <p:txBody>
            <a:bodyPr anchor="ctr" rtlCol="0"/>
            <a:p>
              <a:endParaRPr dirty="0" lang="en-US">
                <a:latin typeface="Calibri" panose="020F0502020204030204" pitchFamily="34" charset="0"/>
              </a:endParaRPr>
            </a:p>
          </p:txBody>
        </p:sp>
        <p:sp>
          <p:nvSpPr>
            <p:cNvPr id="1049349" name="Freeform 209"/>
            <p:cNvSpPr/>
            <p:nvPr/>
          </p:nvSpPr>
          <p:spPr>
            <a:xfrm>
              <a:off x="3404595" y="5955090"/>
              <a:ext cx="181977" cy="81856"/>
            </a:xfrm>
            <a:custGeom>
              <a:avLst/>
              <a:gdLst>
                <a:gd name="connsiteX0" fmla="*/ 163329 w 181977"/>
                <a:gd name="connsiteY0" fmla="*/ 54684 h 81856"/>
                <a:gd name="connsiteX1" fmla="*/ 181917 w 181977"/>
                <a:gd name="connsiteY1" fmla="*/ 40426 h 81856"/>
                <a:gd name="connsiteX2" fmla="*/ 181917 w 181977"/>
                <a:gd name="connsiteY2" fmla="*/ 36997 h 81856"/>
                <a:gd name="connsiteX3" fmla="*/ 128858 w 181977"/>
                <a:gd name="connsiteY3" fmla="*/ 35734 h 81856"/>
                <a:gd name="connsiteX4" fmla="*/ 17867 w 181977"/>
                <a:gd name="connsiteY4" fmla="*/ 9565 h 81856"/>
                <a:gd name="connsiteX5" fmla="*/ 0 w 181977"/>
                <a:gd name="connsiteY5" fmla="*/ 0 h 81856"/>
                <a:gd name="connsiteX6" fmla="*/ 0 w 181977"/>
                <a:gd name="connsiteY6" fmla="*/ 181 h 81856"/>
                <a:gd name="connsiteX7" fmla="*/ 1083 w 181977"/>
                <a:gd name="connsiteY7" fmla="*/ 17326 h 81856"/>
                <a:gd name="connsiteX8" fmla="*/ 1805 w 181977"/>
                <a:gd name="connsiteY8" fmla="*/ 29417 h 81856"/>
                <a:gd name="connsiteX9" fmla="*/ 3249 w 181977"/>
                <a:gd name="connsiteY9" fmla="*/ 54684 h 81856"/>
                <a:gd name="connsiteX10" fmla="*/ 25086 w 181977"/>
                <a:gd name="connsiteY10" fmla="*/ 78867 h 81856"/>
                <a:gd name="connsiteX11" fmla="*/ 104675 w 181977"/>
                <a:gd name="connsiteY11" fmla="*/ 80311 h 81856"/>
                <a:gd name="connsiteX12" fmla="*/ 125249 w 181977"/>
                <a:gd name="connsiteY12" fmla="*/ 77965 h 81856"/>
                <a:gd name="connsiteX13" fmla="*/ 163329 w 181977"/>
                <a:gd name="connsiteY13" fmla="*/ 54684 h 8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977" h="81856">
                  <a:moveTo>
                    <a:pt x="163329" y="54684"/>
                  </a:moveTo>
                  <a:cubicBezTo>
                    <a:pt x="183000" y="54864"/>
                    <a:pt x="182098" y="57030"/>
                    <a:pt x="181917" y="40426"/>
                  </a:cubicBezTo>
                  <a:cubicBezTo>
                    <a:pt x="181917" y="39343"/>
                    <a:pt x="181917" y="38260"/>
                    <a:pt x="181917" y="36997"/>
                  </a:cubicBezTo>
                  <a:cubicBezTo>
                    <a:pt x="164231" y="37178"/>
                    <a:pt x="146545" y="36997"/>
                    <a:pt x="128858" y="35734"/>
                  </a:cubicBezTo>
                  <a:cubicBezTo>
                    <a:pt x="89695" y="32666"/>
                    <a:pt x="53601" y="25627"/>
                    <a:pt x="17867" y="9565"/>
                  </a:cubicBezTo>
                  <a:cubicBezTo>
                    <a:pt x="11731" y="6858"/>
                    <a:pt x="5775" y="3429"/>
                    <a:pt x="0" y="0"/>
                  </a:cubicBezTo>
                  <a:cubicBezTo>
                    <a:pt x="0" y="0"/>
                    <a:pt x="0" y="181"/>
                    <a:pt x="0" y="181"/>
                  </a:cubicBezTo>
                  <a:cubicBezTo>
                    <a:pt x="361" y="5956"/>
                    <a:pt x="722" y="11551"/>
                    <a:pt x="1083" y="17326"/>
                  </a:cubicBezTo>
                  <a:cubicBezTo>
                    <a:pt x="1263" y="21296"/>
                    <a:pt x="1624" y="25447"/>
                    <a:pt x="1805" y="29417"/>
                  </a:cubicBezTo>
                  <a:cubicBezTo>
                    <a:pt x="2346" y="37899"/>
                    <a:pt x="2707" y="46201"/>
                    <a:pt x="3249" y="54684"/>
                  </a:cubicBezTo>
                  <a:cubicBezTo>
                    <a:pt x="3970" y="68941"/>
                    <a:pt x="9204" y="77062"/>
                    <a:pt x="25086" y="78867"/>
                  </a:cubicBezTo>
                  <a:cubicBezTo>
                    <a:pt x="51615" y="81935"/>
                    <a:pt x="77784" y="83018"/>
                    <a:pt x="104675" y="80311"/>
                  </a:cubicBezTo>
                  <a:cubicBezTo>
                    <a:pt x="114240" y="79408"/>
                    <a:pt x="124888" y="83199"/>
                    <a:pt x="125249" y="77965"/>
                  </a:cubicBezTo>
                  <a:cubicBezTo>
                    <a:pt x="126693" y="57571"/>
                    <a:pt x="126512" y="54503"/>
                    <a:pt x="163329" y="5468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50" name="Freeform 210"/>
            <p:cNvSpPr/>
            <p:nvPr/>
          </p:nvSpPr>
          <p:spPr>
            <a:xfrm>
              <a:off x="3414552" y="5298883"/>
              <a:ext cx="40807" cy="304388"/>
            </a:xfrm>
            <a:custGeom>
              <a:avLst/>
              <a:gdLst>
                <a:gd name="connsiteX0" fmla="*/ 21265 w 40807"/>
                <a:gd name="connsiteY0" fmla="*/ 273783 h 304388"/>
                <a:gd name="connsiteX1" fmla="*/ 32454 w 40807"/>
                <a:gd name="connsiteY1" fmla="*/ 120380 h 304388"/>
                <a:gd name="connsiteX2" fmla="*/ 32093 w 40807"/>
                <a:gd name="connsiteY2" fmla="*/ 120380 h 304388"/>
                <a:gd name="connsiteX3" fmla="*/ 20363 w 40807"/>
                <a:gd name="connsiteY3" fmla="*/ 112259 h 304388"/>
                <a:gd name="connsiteX4" fmla="*/ 32274 w 40807"/>
                <a:gd name="connsiteY4" fmla="*/ 105040 h 304388"/>
                <a:gd name="connsiteX5" fmla="*/ 33537 w 40807"/>
                <a:gd name="connsiteY5" fmla="*/ 105040 h 304388"/>
                <a:gd name="connsiteX6" fmla="*/ 40756 w 40807"/>
                <a:gd name="connsiteY6" fmla="*/ 9750 h 304388"/>
                <a:gd name="connsiteX7" fmla="*/ 32635 w 40807"/>
                <a:gd name="connsiteY7" fmla="*/ 4 h 304388"/>
                <a:gd name="connsiteX8" fmla="*/ 691 w 40807"/>
                <a:gd name="connsiteY8" fmla="*/ 12637 h 304388"/>
                <a:gd name="connsiteX9" fmla="*/ 21265 w 40807"/>
                <a:gd name="connsiteY9" fmla="*/ 273783 h 30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07" h="304388">
                  <a:moveTo>
                    <a:pt x="21265" y="273783"/>
                  </a:moveTo>
                  <a:cubicBezTo>
                    <a:pt x="21445" y="271076"/>
                    <a:pt x="27221" y="191487"/>
                    <a:pt x="32454" y="120380"/>
                  </a:cubicBezTo>
                  <a:cubicBezTo>
                    <a:pt x="32274" y="120380"/>
                    <a:pt x="32274" y="120380"/>
                    <a:pt x="32093" y="120380"/>
                  </a:cubicBezTo>
                  <a:cubicBezTo>
                    <a:pt x="26679" y="120560"/>
                    <a:pt x="20543" y="118395"/>
                    <a:pt x="20363" y="112259"/>
                  </a:cubicBezTo>
                  <a:cubicBezTo>
                    <a:pt x="20182" y="105220"/>
                    <a:pt x="27221" y="105401"/>
                    <a:pt x="32274" y="105040"/>
                  </a:cubicBezTo>
                  <a:cubicBezTo>
                    <a:pt x="32635" y="105040"/>
                    <a:pt x="33176" y="105040"/>
                    <a:pt x="33537" y="105040"/>
                  </a:cubicBezTo>
                  <a:cubicBezTo>
                    <a:pt x="37327" y="54507"/>
                    <a:pt x="40395" y="11915"/>
                    <a:pt x="40756" y="9750"/>
                  </a:cubicBezTo>
                  <a:cubicBezTo>
                    <a:pt x="41298" y="5418"/>
                    <a:pt x="37508" y="-176"/>
                    <a:pt x="32635" y="4"/>
                  </a:cubicBezTo>
                  <a:cubicBezTo>
                    <a:pt x="21987" y="365"/>
                    <a:pt x="871" y="1989"/>
                    <a:pt x="691" y="12637"/>
                  </a:cubicBezTo>
                  <a:cubicBezTo>
                    <a:pt x="-4001" y="219641"/>
                    <a:pt x="16573" y="372141"/>
                    <a:pt x="21265" y="27378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351" name="Freeform 211"/>
            <p:cNvSpPr/>
            <p:nvPr/>
          </p:nvSpPr>
          <p:spPr>
            <a:xfrm>
              <a:off x="3287215" y="5173734"/>
              <a:ext cx="1182252" cy="1173977"/>
            </a:xfrm>
            <a:custGeom>
              <a:avLst/>
              <a:gdLst>
                <a:gd name="connsiteX0" fmla="*/ 1166113 w 1182252"/>
                <a:gd name="connsiteY0" fmla="*/ 85 h 1173977"/>
                <a:gd name="connsiteX1" fmla="*/ 1123341 w 1182252"/>
                <a:gd name="connsiteY1" fmla="*/ 627 h 1173977"/>
                <a:gd name="connsiteX2" fmla="*/ 733698 w 1182252"/>
                <a:gd name="connsiteY2" fmla="*/ 1890 h 1173977"/>
                <a:gd name="connsiteX3" fmla="*/ 139759 w 1182252"/>
                <a:gd name="connsiteY3" fmla="*/ 10733 h 1173977"/>
                <a:gd name="connsiteX4" fmla="*/ 25158 w 1182252"/>
                <a:gd name="connsiteY4" fmla="*/ 14523 h 1173977"/>
                <a:gd name="connsiteX5" fmla="*/ 3862 w 1182252"/>
                <a:gd name="connsiteY5" fmla="*/ 32210 h 1173977"/>
                <a:gd name="connsiteX6" fmla="*/ 72 w 1182252"/>
                <a:gd name="connsiteY6" fmla="*/ 66500 h 1173977"/>
                <a:gd name="connsiteX7" fmla="*/ 24617 w 1182252"/>
                <a:gd name="connsiteY7" fmla="*/ 519308 h 1173977"/>
                <a:gd name="connsiteX8" fmla="*/ 44469 w 1182252"/>
                <a:gd name="connsiteY8" fmla="*/ 804095 h 1173977"/>
                <a:gd name="connsiteX9" fmla="*/ 54936 w 1182252"/>
                <a:gd name="connsiteY9" fmla="*/ 904980 h 1173977"/>
                <a:gd name="connsiteX10" fmla="*/ 89587 w 1182252"/>
                <a:gd name="connsiteY10" fmla="*/ 948835 h 1173977"/>
                <a:gd name="connsiteX11" fmla="*/ 219167 w 1182252"/>
                <a:gd name="connsiteY11" fmla="*/ 950279 h 1173977"/>
                <a:gd name="connsiteX12" fmla="*/ 237937 w 1182252"/>
                <a:gd name="connsiteY12" fmla="*/ 972297 h 1173977"/>
                <a:gd name="connsiteX13" fmla="*/ 241907 w 1182252"/>
                <a:gd name="connsiteY13" fmla="*/ 1129670 h 1173977"/>
                <a:gd name="connsiteX14" fmla="*/ 278724 w 1182252"/>
                <a:gd name="connsiteY14" fmla="*/ 1168652 h 1173977"/>
                <a:gd name="connsiteX15" fmla="*/ 414440 w 1182252"/>
                <a:gd name="connsiteY15" fmla="*/ 1171359 h 1173977"/>
                <a:gd name="connsiteX16" fmla="*/ 565857 w 1182252"/>
                <a:gd name="connsiteY16" fmla="*/ 1171901 h 1173977"/>
                <a:gd name="connsiteX17" fmla="*/ 893778 w 1182252"/>
                <a:gd name="connsiteY17" fmla="*/ 1164862 h 1173977"/>
                <a:gd name="connsiteX18" fmla="*/ 906231 w 1182252"/>
                <a:gd name="connsiteY18" fmla="*/ 1161253 h 1173977"/>
                <a:gd name="connsiteX19" fmla="*/ 910743 w 1182252"/>
                <a:gd name="connsiteY19" fmla="*/ 1152771 h 1173977"/>
                <a:gd name="connsiteX20" fmla="*/ 902982 w 1182252"/>
                <a:gd name="connsiteY20" fmla="*/ 1146093 h 1173977"/>
                <a:gd name="connsiteX21" fmla="*/ 895222 w 1182252"/>
                <a:gd name="connsiteY21" fmla="*/ 1146273 h 1173977"/>
                <a:gd name="connsiteX22" fmla="*/ 854254 w 1182252"/>
                <a:gd name="connsiteY22" fmla="*/ 1103140 h 1173977"/>
                <a:gd name="connsiteX23" fmla="*/ 855337 w 1182252"/>
                <a:gd name="connsiteY23" fmla="*/ 1097907 h 1173977"/>
                <a:gd name="connsiteX24" fmla="*/ 818882 w 1182252"/>
                <a:gd name="connsiteY24" fmla="*/ 1060368 h 1173977"/>
                <a:gd name="connsiteX25" fmla="*/ 728464 w 1182252"/>
                <a:gd name="connsiteY25" fmla="*/ 1060548 h 1173977"/>
                <a:gd name="connsiteX26" fmla="*/ 713665 w 1182252"/>
                <a:gd name="connsiteY26" fmla="*/ 1039253 h 1173977"/>
                <a:gd name="connsiteX27" fmla="*/ 718538 w 1182252"/>
                <a:gd name="connsiteY27" fmla="*/ 972838 h 1173977"/>
                <a:gd name="connsiteX28" fmla="*/ 742000 w 1182252"/>
                <a:gd name="connsiteY28" fmla="*/ 953528 h 1173977"/>
                <a:gd name="connsiteX29" fmla="*/ 915074 w 1182252"/>
                <a:gd name="connsiteY29" fmla="*/ 952264 h 1173977"/>
                <a:gd name="connsiteX30" fmla="*/ 1107278 w 1182252"/>
                <a:gd name="connsiteY30" fmla="*/ 942158 h 1173977"/>
                <a:gd name="connsiteX31" fmla="*/ 1158894 w 1182252"/>
                <a:gd name="connsiteY31" fmla="*/ 895054 h 1173977"/>
                <a:gd name="connsiteX32" fmla="*/ 1160338 w 1182252"/>
                <a:gd name="connsiteY32" fmla="*/ 881879 h 1173977"/>
                <a:gd name="connsiteX33" fmla="*/ 1166113 w 1182252"/>
                <a:gd name="connsiteY33" fmla="*/ 621095 h 1173977"/>
                <a:gd name="connsiteX34" fmla="*/ 1177302 w 1182252"/>
                <a:gd name="connsiteY34" fmla="*/ 143562 h 1173977"/>
                <a:gd name="connsiteX35" fmla="*/ 1182175 w 1182252"/>
                <a:gd name="connsiteY35" fmla="*/ 15967 h 1173977"/>
                <a:gd name="connsiteX36" fmla="*/ 1166113 w 1182252"/>
                <a:gd name="connsiteY36" fmla="*/ 85 h 1173977"/>
                <a:gd name="connsiteX37" fmla="*/ 242449 w 1182252"/>
                <a:gd name="connsiteY37" fmla="*/ 859681 h 1173977"/>
                <a:gd name="connsiteX38" fmla="*/ 221874 w 1182252"/>
                <a:gd name="connsiteY38" fmla="*/ 862027 h 1173977"/>
                <a:gd name="connsiteX39" fmla="*/ 142286 w 1182252"/>
                <a:gd name="connsiteY39" fmla="*/ 860584 h 1173977"/>
                <a:gd name="connsiteX40" fmla="*/ 120448 w 1182252"/>
                <a:gd name="connsiteY40" fmla="*/ 836400 h 1173977"/>
                <a:gd name="connsiteX41" fmla="*/ 119004 w 1182252"/>
                <a:gd name="connsiteY41" fmla="*/ 811134 h 1173977"/>
                <a:gd name="connsiteX42" fmla="*/ 118283 w 1182252"/>
                <a:gd name="connsiteY42" fmla="*/ 799042 h 1173977"/>
                <a:gd name="connsiteX43" fmla="*/ 117200 w 1182252"/>
                <a:gd name="connsiteY43" fmla="*/ 781897 h 1173977"/>
                <a:gd name="connsiteX44" fmla="*/ 115576 w 1182252"/>
                <a:gd name="connsiteY44" fmla="*/ 753924 h 1173977"/>
                <a:gd name="connsiteX45" fmla="*/ 91212 w 1182252"/>
                <a:gd name="connsiteY45" fmla="*/ 276932 h 1173977"/>
                <a:gd name="connsiteX46" fmla="*/ 87602 w 1182252"/>
                <a:gd name="connsiteY46" fmla="*/ 119559 h 1173977"/>
                <a:gd name="connsiteX47" fmla="*/ 106913 w 1182252"/>
                <a:gd name="connsiteY47" fmla="*/ 96819 h 1173977"/>
                <a:gd name="connsiteX48" fmla="*/ 543659 w 1182252"/>
                <a:gd name="connsiteY48" fmla="*/ 94292 h 1173977"/>
                <a:gd name="connsiteX49" fmla="*/ 660967 w 1182252"/>
                <a:gd name="connsiteY49" fmla="*/ 95014 h 1173977"/>
                <a:gd name="connsiteX50" fmla="*/ 1011627 w 1182252"/>
                <a:gd name="connsiteY50" fmla="*/ 88156 h 1173977"/>
                <a:gd name="connsiteX51" fmla="*/ 1011627 w 1182252"/>
                <a:gd name="connsiteY51" fmla="*/ 88156 h 1173977"/>
                <a:gd name="connsiteX52" fmla="*/ 1015778 w 1182252"/>
                <a:gd name="connsiteY52" fmla="*/ 87976 h 1173977"/>
                <a:gd name="connsiteX53" fmla="*/ 1016861 w 1182252"/>
                <a:gd name="connsiteY53" fmla="*/ 87976 h 1173977"/>
                <a:gd name="connsiteX54" fmla="*/ 1020832 w 1182252"/>
                <a:gd name="connsiteY54" fmla="*/ 87795 h 1173977"/>
                <a:gd name="connsiteX55" fmla="*/ 1021553 w 1182252"/>
                <a:gd name="connsiteY55" fmla="*/ 87795 h 1173977"/>
                <a:gd name="connsiteX56" fmla="*/ 1024802 w 1182252"/>
                <a:gd name="connsiteY56" fmla="*/ 87615 h 1173977"/>
                <a:gd name="connsiteX57" fmla="*/ 1025524 w 1182252"/>
                <a:gd name="connsiteY57" fmla="*/ 87615 h 1173977"/>
                <a:gd name="connsiteX58" fmla="*/ 1028953 w 1182252"/>
                <a:gd name="connsiteY58" fmla="*/ 87434 h 1173977"/>
                <a:gd name="connsiteX59" fmla="*/ 1029855 w 1182252"/>
                <a:gd name="connsiteY59" fmla="*/ 87434 h 1173977"/>
                <a:gd name="connsiteX60" fmla="*/ 1033104 w 1182252"/>
                <a:gd name="connsiteY60" fmla="*/ 87254 h 1173977"/>
                <a:gd name="connsiteX61" fmla="*/ 1033465 w 1182252"/>
                <a:gd name="connsiteY61" fmla="*/ 87254 h 1173977"/>
                <a:gd name="connsiteX62" fmla="*/ 1036352 w 1182252"/>
                <a:gd name="connsiteY62" fmla="*/ 87073 h 1173977"/>
                <a:gd name="connsiteX63" fmla="*/ 1037074 w 1182252"/>
                <a:gd name="connsiteY63" fmla="*/ 87073 h 1173977"/>
                <a:gd name="connsiteX64" fmla="*/ 1039781 w 1182252"/>
                <a:gd name="connsiteY64" fmla="*/ 86893 h 1173977"/>
                <a:gd name="connsiteX65" fmla="*/ 1040323 w 1182252"/>
                <a:gd name="connsiteY65" fmla="*/ 86893 h 1173977"/>
                <a:gd name="connsiteX66" fmla="*/ 1042488 w 1182252"/>
                <a:gd name="connsiteY66" fmla="*/ 86713 h 1173977"/>
                <a:gd name="connsiteX67" fmla="*/ 1042849 w 1182252"/>
                <a:gd name="connsiteY67" fmla="*/ 86713 h 1173977"/>
                <a:gd name="connsiteX68" fmla="*/ 1045015 w 1182252"/>
                <a:gd name="connsiteY68" fmla="*/ 86532 h 1173977"/>
                <a:gd name="connsiteX69" fmla="*/ 1045376 w 1182252"/>
                <a:gd name="connsiteY69" fmla="*/ 86532 h 1173977"/>
                <a:gd name="connsiteX70" fmla="*/ 1047361 w 1182252"/>
                <a:gd name="connsiteY70" fmla="*/ 86352 h 1173977"/>
                <a:gd name="connsiteX71" fmla="*/ 1068657 w 1182252"/>
                <a:gd name="connsiteY71" fmla="*/ 88698 h 1173977"/>
                <a:gd name="connsiteX72" fmla="*/ 1089231 w 1182252"/>
                <a:gd name="connsiteY72" fmla="*/ 113423 h 1173977"/>
                <a:gd name="connsiteX73" fmla="*/ 1084539 w 1182252"/>
                <a:gd name="connsiteY73" fmla="*/ 225316 h 1173977"/>
                <a:gd name="connsiteX74" fmla="*/ 1079846 w 1182252"/>
                <a:gd name="connsiteY74" fmla="*/ 366627 h 1173977"/>
                <a:gd name="connsiteX75" fmla="*/ 1073710 w 1182252"/>
                <a:gd name="connsiteY75" fmla="*/ 681373 h 1173977"/>
                <a:gd name="connsiteX76" fmla="*/ 1073710 w 1182252"/>
                <a:gd name="connsiteY76" fmla="*/ 838566 h 1173977"/>
                <a:gd name="connsiteX77" fmla="*/ 1057829 w 1182252"/>
                <a:gd name="connsiteY77" fmla="*/ 858057 h 1173977"/>
                <a:gd name="connsiteX78" fmla="*/ 1001882 w 1182252"/>
                <a:gd name="connsiteY78" fmla="*/ 860764 h 1173977"/>
                <a:gd name="connsiteX79" fmla="*/ 600147 w 1182252"/>
                <a:gd name="connsiteY79" fmla="*/ 864734 h 1173977"/>
                <a:gd name="connsiteX80" fmla="*/ 563331 w 1182252"/>
                <a:gd name="connsiteY80" fmla="*/ 852823 h 1173977"/>
                <a:gd name="connsiteX81" fmla="*/ 546908 w 1182252"/>
                <a:gd name="connsiteY81" fmla="*/ 845424 h 1173977"/>
                <a:gd name="connsiteX82" fmla="*/ 520739 w 1182252"/>
                <a:gd name="connsiteY82" fmla="*/ 840370 h 1173977"/>
                <a:gd name="connsiteX83" fmla="*/ 510993 w 1182252"/>
                <a:gd name="connsiteY83" fmla="*/ 825933 h 1173977"/>
                <a:gd name="connsiteX84" fmla="*/ 509730 w 1182252"/>
                <a:gd name="connsiteY84" fmla="*/ 761864 h 1173977"/>
                <a:gd name="connsiteX85" fmla="*/ 504857 w 1182252"/>
                <a:gd name="connsiteY85" fmla="*/ 594024 h 1173977"/>
                <a:gd name="connsiteX86" fmla="*/ 511896 w 1182252"/>
                <a:gd name="connsiteY86" fmla="*/ 506314 h 1173977"/>
                <a:gd name="connsiteX87" fmla="*/ 528319 w 1182252"/>
                <a:gd name="connsiteY87" fmla="*/ 483935 h 1173977"/>
                <a:gd name="connsiteX88" fmla="*/ 638949 w 1182252"/>
                <a:gd name="connsiteY88" fmla="*/ 380163 h 1173977"/>
                <a:gd name="connsiteX89" fmla="*/ 667644 w 1182252"/>
                <a:gd name="connsiteY89" fmla="*/ 318080 h 1173977"/>
                <a:gd name="connsiteX90" fmla="*/ 668366 w 1182252"/>
                <a:gd name="connsiteY90" fmla="*/ 302379 h 1173977"/>
                <a:gd name="connsiteX91" fmla="*/ 687497 w 1182252"/>
                <a:gd name="connsiteY91" fmla="*/ 230550 h 1173977"/>
                <a:gd name="connsiteX92" fmla="*/ 696340 w 1182252"/>
                <a:gd name="connsiteY92" fmla="*/ 220624 h 1173977"/>
                <a:gd name="connsiteX93" fmla="*/ 701032 w 1182252"/>
                <a:gd name="connsiteY93" fmla="*/ 205464 h 1173977"/>
                <a:gd name="connsiteX94" fmla="*/ 686955 w 1182252"/>
                <a:gd name="connsiteY94" fmla="*/ 212863 h 1173977"/>
                <a:gd name="connsiteX95" fmla="*/ 654470 w 1182252"/>
                <a:gd name="connsiteY95" fmla="*/ 258523 h 1173977"/>
                <a:gd name="connsiteX96" fmla="*/ 633896 w 1182252"/>
                <a:gd name="connsiteY96" fmla="*/ 271698 h 1173977"/>
                <a:gd name="connsiteX97" fmla="*/ 608269 w 1182252"/>
                <a:gd name="connsiteY97" fmla="*/ 287399 h 1173977"/>
                <a:gd name="connsiteX98" fmla="*/ 561345 w 1182252"/>
                <a:gd name="connsiteY98" fmla="*/ 352189 h 1173977"/>
                <a:gd name="connsiteX99" fmla="*/ 512618 w 1182252"/>
                <a:gd name="connsiteY99" fmla="*/ 385757 h 1173977"/>
                <a:gd name="connsiteX100" fmla="*/ 529041 w 1182252"/>
                <a:gd name="connsiteY100" fmla="*/ 315914 h 1173977"/>
                <a:gd name="connsiteX101" fmla="*/ 468582 w 1182252"/>
                <a:gd name="connsiteY101" fmla="*/ 227301 h 1173977"/>
                <a:gd name="connsiteX102" fmla="*/ 380330 w 1182252"/>
                <a:gd name="connsiteY102" fmla="*/ 235784 h 1173977"/>
                <a:gd name="connsiteX103" fmla="*/ 333407 w 1182252"/>
                <a:gd name="connsiteY103" fmla="*/ 319704 h 1173977"/>
                <a:gd name="connsiteX104" fmla="*/ 364088 w 1182252"/>
                <a:gd name="connsiteY104" fmla="*/ 393879 h 1173977"/>
                <a:gd name="connsiteX105" fmla="*/ 368600 w 1182252"/>
                <a:gd name="connsiteY105" fmla="*/ 420769 h 1173977"/>
                <a:gd name="connsiteX106" fmla="*/ 326910 w 1182252"/>
                <a:gd name="connsiteY106" fmla="*/ 497651 h 1173977"/>
                <a:gd name="connsiteX107" fmla="*/ 279807 w 1182252"/>
                <a:gd name="connsiteY107" fmla="*/ 621636 h 1173977"/>
                <a:gd name="connsiteX108" fmla="*/ 296230 w 1182252"/>
                <a:gd name="connsiteY108" fmla="*/ 666213 h 1173977"/>
                <a:gd name="connsiteX109" fmla="*/ 307419 w 1182252"/>
                <a:gd name="connsiteY109" fmla="*/ 694728 h 1173977"/>
                <a:gd name="connsiteX110" fmla="*/ 299298 w 1182252"/>
                <a:gd name="connsiteY110" fmla="*/ 818894 h 1173977"/>
                <a:gd name="connsiteX111" fmla="*/ 299298 w 1182252"/>
                <a:gd name="connsiteY111" fmla="*/ 822323 h 1173977"/>
                <a:gd name="connsiteX112" fmla="*/ 280709 w 1182252"/>
                <a:gd name="connsiteY112" fmla="*/ 836581 h 1173977"/>
                <a:gd name="connsiteX113" fmla="*/ 242449 w 1182252"/>
                <a:gd name="connsiteY113" fmla="*/ 859681 h 1173977"/>
                <a:gd name="connsiteX114" fmla="*/ 693813 w 1182252"/>
                <a:gd name="connsiteY114" fmla="*/ 953528 h 1173977"/>
                <a:gd name="connsiteX115" fmla="*/ 697423 w 1182252"/>
                <a:gd name="connsiteY115" fmla="*/ 955513 h 1173977"/>
                <a:gd name="connsiteX116" fmla="*/ 697423 w 1182252"/>
                <a:gd name="connsiteY116" fmla="*/ 955513 h 1173977"/>
                <a:gd name="connsiteX117" fmla="*/ 698686 w 1182252"/>
                <a:gd name="connsiteY117" fmla="*/ 956776 h 1173977"/>
                <a:gd name="connsiteX118" fmla="*/ 698686 w 1182252"/>
                <a:gd name="connsiteY118" fmla="*/ 956776 h 1173977"/>
                <a:gd name="connsiteX119" fmla="*/ 699769 w 1182252"/>
                <a:gd name="connsiteY119" fmla="*/ 958400 h 1173977"/>
                <a:gd name="connsiteX120" fmla="*/ 699769 w 1182252"/>
                <a:gd name="connsiteY120" fmla="*/ 958581 h 1173977"/>
                <a:gd name="connsiteX121" fmla="*/ 700491 w 1182252"/>
                <a:gd name="connsiteY121" fmla="*/ 960205 h 1173977"/>
                <a:gd name="connsiteX122" fmla="*/ 700671 w 1182252"/>
                <a:gd name="connsiteY122" fmla="*/ 960566 h 1173977"/>
                <a:gd name="connsiteX123" fmla="*/ 701213 w 1182252"/>
                <a:gd name="connsiteY123" fmla="*/ 962551 h 1173977"/>
                <a:gd name="connsiteX124" fmla="*/ 701213 w 1182252"/>
                <a:gd name="connsiteY124" fmla="*/ 962732 h 1173977"/>
                <a:gd name="connsiteX125" fmla="*/ 701574 w 1182252"/>
                <a:gd name="connsiteY125" fmla="*/ 964897 h 1173977"/>
                <a:gd name="connsiteX126" fmla="*/ 701574 w 1182252"/>
                <a:gd name="connsiteY126" fmla="*/ 965439 h 1173977"/>
                <a:gd name="connsiteX127" fmla="*/ 701754 w 1182252"/>
                <a:gd name="connsiteY127" fmla="*/ 967966 h 1173977"/>
                <a:gd name="connsiteX128" fmla="*/ 694896 w 1182252"/>
                <a:gd name="connsiteY128" fmla="*/ 1044667 h 1173977"/>
                <a:gd name="connsiteX129" fmla="*/ 682985 w 1182252"/>
                <a:gd name="connsiteY129" fmla="*/ 1060368 h 1173977"/>
                <a:gd name="connsiteX130" fmla="*/ 574340 w 1182252"/>
                <a:gd name="connsiteY130" fmla="*/ 1061992 h 1173977"/>
                <a:gd name="connsiteX131" fmla="*/ 558097 w 1182252"/>
                <a:gd name="connsiteY131" fmla="*/ 1043223 h 1173977"/>
                <a:gd name="connsiteX132" fmla="*/ 562789 w 1182252"/>
                <a:gd name="connsiteY132" fmla="*/ 968868 h 1173977"/>
                <a:gd name="connsiteX133" fmla="*/ 576144 w 1182252"/>
                <a:gd name="connsiteY133" fmla="*/ 951723 h 1173977"/>
                <a:gd name="connsiteX134" fmla="*/ 686053 w 1182252"/>
                <a:gd name="connsiteY134" fmla="*/ 951182 h 1173977"/>
                <a:gd name="connsiteX135" fmla="*/ 693813 w 1182252"/>
                <a:gd name="connsiteY135" fmla="*/ 953528 h 1173977"/>
                <a:gd name="connsiteX136" fmla="*/ 693813 w 1182252"/>
                <a:gd name="connsiteY136" fmla="*/ 953528 h 1173977"/>
                <a:gd name="connsiteX137" fmla="*/ 495653 w 1182252"/>
                <a:gd name="connsiteY137" fmla="*/ 815104 h 1173977"/>
                <a:gd name="connsiteX138" fmla="*/ 485546 w 1182252"/>
                <a:gd name="connsiteY138" fmla="*/ 842897 h 1173977"/>
                <a:gd name="connsiteX139" fmla="*/ 447106 w 1182252"/>
                <a:gd name="connsiteY139" fmla="*/ 823045 h 1173977"/>
                <a:gd name="connsiteX140" fmla="*/ 441330 w 1182252"/>
                <a:gd name="connsiteY140" fmla="*/ 724506 h 1173977"/>
                <a:gd name="connsiteX141" fmla="*/ 435014 w 1182252"/>
                <a:gd name="connsiteY141" fmla="*/ 671628 h 1173977"/>
                <a:gd name="connsiteX142" fmla="*/ 412816 w 1182252"/>
                <a:gd name="connsiteY142" fmla="*/ 645639 h 1173977"/>
                <a:gd name="connsiteX143" fmla="*/ 381594 w 1182252"/>
                <a:gd name="connsiteY143" fmla="*/ 664228 h 1173977"/>
                <a:gd name="connsiteX144" fmla="*/ 369321 w 1182252"/>
                <a:gd name="connsiteY144" fmla="*/ 748509 h 1173977"/>
                <a:gd name="connsiteX145" fmla="*/ 365171 w 1182252"/>
                <a:gd name="connsiteY145" fmla="*/ 822865 h 1173977"/>
                <a:gd name="connsiteX146" fmla="*/ 348387 w 1182252"/>
                <a:gd name="connsiteY146" fmla="*/ 848312 h 1173977"/>
                <a:gd name="connsiteX147" fmla="*/ 313555 w 1182252"/>
                <a:gd name="connsiteY147" fmla="*/ 832610 h 1173977"/>
                <a:gd name="connsiteX148" fmla="*/ 316984 w 1182252"/>
                <a:gd name="connsiteY148" fmla="*/ 768903 h 1173977"/>
                <a:gd name="connsiteX149" fmla="*/ 346762 w 1182252"/>
                <a:gd name="connsiteY149" fmla="*/ 530678 h 1173977"/>
                <a:gd name="connsiteX150" fmla="*/ 373653 w 1182252"/>
                <a:gd name="connsiteY150" fmla="*/ 447299 h 1173977"/>
                <a:gd name="connsiteX151" fmla="*/ 422922 w 1182252"/>
                <a:gd name="connsiteY151" fmla="*/ 416979 h 1173977"/>
                <a:gd name="connsiteX152" fmla="*/ 537703 w 1182252"/>
                <a:gd name="connsiteY152" fmla="*/ 396947 h 1173977"/>
                <a:gd name="connsiteX153" fmla="*/ 566218 w 1182252"/>
                <a:gd name="connsiteY153" fmla="*/ 373666 h 1173977"/>
                <a:gd name="connsiteX154" fmla="*/ 617292 w 1182252"/>
                <a:gd name="connsiteY154" fmla="*/ 305266 h 1173977"/>
                <a:gd name="connsiteX155" fmla="*/ 640573 w 1182252"/>
                <a:gd name="connsiteY155" fmla="*/ 292633 h 1173977"/>
                <a:gd name="connsiteX156" fmla="*/ 651943 w 1182252"/>
                <a:gd name="connsiteY156" fmla="*/ 319884 h 1173977"/>
                <a:gd name="connsiteX157" fmla="*/ 643642 w 1182252"/>
                <a:gd name="connsiteY157" fmla="*/ 342083 h 1173977"/>
                <a:gd name="connsiteX158" fmla="*/ 585529 w 1182252"/>
                <a:gd name="connsiteY158" fmla="*/ 425101 h 1173977"/>
                <a:gd name="connsiteX159" fmla="*/ 526514 w 1182252"/>
                <a:gd name="connsiteY159" fmla="*/ 464444 h 1173977"/>
                <a:gd name="connsiteX160" fmla="*/ 492946 w 1182252"/>
                <a:gd name="connsiteY160" fmla="*/ 511728 h 1173977"/>
                <a:gd name="connsiteX161" fmla="*/ 495653 w 1182252"/>
                <a:gd name="connsiteY161" fmla="*/ 815104 h 1173977"/>
                <a:gd name="connsiteX162" fmla="*/ 431404 w 1182252"/>
                <a:gd name="connsiteY162" fmla="*/ 820880 h 1173977"/>
                <a:gd name="connsiteX163" fmla="*/ 431404 w 1182252"/>
                <a:gd name="connsiteY163" fmla="*/ 821962 h 1173977"/>
                <a:gd name="connsiteX164" fmla="*/ 431404 w 1182252"/>
                <a:gd name="connsiteY164" fmla="*/ 823045 h 1173977"/>
                <a:gd name="connsiteX165" fmla="*/ 431585 w 1182252"/>
                <a:gd name="connsiteY165" fmla="*/ 824489 h 1173977"/>
                <a:gd name="connsiteX166" fmla="*/ 431585 w 1182252"/>
                <a:gd name="connsiteY166" fmla="*/ 825211 h 1173977"/>
                <a:gd name="connsiteX167" fmla="*/ 431765 w 1182252"/>
                <a:gd name="connsiteY167" fmla="*/ 827016 h 1173977"/>
                <a:gd name="connsiteX168" fmla="*/ 431765 w 1182252"/>
                <a:gd name="connsiteY168" fmla="*/ 827557 h 1173977"/>
                <a:gd name="connsiteX169" fmla="*/ 431946 w 1182252"/>
                <a:gd name="connsiteY169" fmla="*/ 828820 h 1173977"/>
                <a:gd name="connsiteX170" fmla="*/ 431946 w 1182252"/>
                <a:gd name="connsiteY170" fmla="*/ 829362 h 1173977"/>
                <a:gd name="connsiteX171" fmla="*/ 432126 w 1182252"/>
                <a:gd name="connsiteY171" fmla="*/ 830806 h 1173977"/>
                <a:gd name="connsiteX172" fmla="*/ 417147 w 1182252"/>
                <a:gd name="connsiteY172" fmla="*/ 841995 h 1173977"/>
                <a:gd name="connsiteX173" fmla="*/ 398558 w 1182252"/>
                <a:gd name="connsiteY173" fmla="*/ 843258 h 1173977"/>
                <a:gd name="connsiteX174" fmla="*/ 381413 w 1182252"/>
                <a:gd name="connsiteY174" fmla="*/ 823406 h 1173977"/>
                <a:gd name="connsiteX175" fmla="*/ 386647 w 1182252"/>
                <a:gd name="connsiteY175" fmla="*/ 719634 h 1173977"/>
                <a:gd name="connsiteX176" fmla="*/ 397295 w 1182252"/>
                <a:gd name="connsiteY176" fmla="*/ 673071 h 1173977"/>
                <a:gd name="connsiteX177" fmla="*/ 406138 w 1182252"/>
                <a:gd name="connsiteY177" fmla="*/ 664048 h 1173977"/>
                <a:gd name="connsiteX178" fmla="*/ 417328 w 1182252"/>
                <a:gd name="connsiteY178" fmla="*/ 673432 h 1173977"/>
                <a:gd name="connsiteX179" fmla="*/ 426712 w 1182252"/>
                <a:gd name="connsiteY179" fmla="*/ 731184 h 1173977"/>
                <a:gd name="connsiteX180" fmla="*/ 431224 w 1182252"/>
                <a:gd name="connsiteY180" fmla="*/ 817811 h 1173977"/>
                <a:gd name="connsiteX181" fmla="*/ 431404 w 1182252"/>
                <a:gd name="connsiteY181" fmla="*/ 820880 h 1173977"/>
                <a:gd name="connsiteX182" fmla="*/ 306336 w 1182252"/>
                <a:gd name="connsiteY182" fmla="*/ 651234 h 1173977"/>
                <a:gd name="connsiteX183" fmla="*/ 296591 w 1182252"/>
                <a:gd name="connsiteY183" fmla="*/ 640406 h 1173977"/>
                <a:gd name="connsiteX184" fmla="*/ 295688 w 1182252"/>
                <a:gd name="connsiteY184" fmla="*/ 627231 h 1173977"/>
                <a:gd name="connsiteX185" fmla="*/ 327632 w 1182252"/>
                <a:gd name="connsiteY185" fmla="*/ 532843 h 1173977"/>
                <a:gd name="connsiteX186" fmla="*/ 315360 w 1182252"/>
                <a:gd name="connsiteY186" fmla="*/ 640225 h 1173977"/>
                <a:gd name="connsiteX187" fmla="*/ 306336 w 1182252"/>
                <a:gd name="connsiteY187" fmla="*/ 651234 h 1173977"/>
                <a:gd name="connsiteX188" fmla="*/ 351274 w 1182252"/>
                <a:gd name="connsiteY188" fmla="*/ 328186 h 1173977"/>
                <a:gd name="connsiteX189" fmla="*/ 437902 w 1182252"/>
                <a:gd name="connsiteY189" fmla="*/ 238491 h 1173977"/>
                <a:gd name="connsiteX190" fmla="*/ 511896 w 1182252"/>
                <a:gd name="connsiteY190" fmla="*/ 328367 h 1173977"/>
                <a:gd name="connsiteX191" fmla="*/ 428156 w 1182252"/>
                <a:gd name="connsiteY191" fmla="*/ 399474 h 1173977"/>
                <a:gd name="connsiteX192" fmla="*/ 351274 w 1182252"/>
                <a:gd name="connsiteY192" fmla="*/ 328186 h 1173977"/>
                <a:gd name="connsiteX193" fmla="*/ 536621 w 1182252"/>
                <a:gd name="connsiteY193" fmla="*/ 1145552 h 1173977"/>
                <a:gd name="connsiteX194" fmla="*/ 518393 w 1182252"/>
                <a:gd name="connsiteY194" fmla="*/ 1163238 h 1173977"/>
                <a:gd name="connsiteX195" fmla="*/ 462446 w 1182252"/>
                <a:gd name="connsiteY195" fmla="*/ 1163960 h 1173977"/>
                <a:gd name="connsiteX196" fmla="*/ 300200 w 1182252"/>
                <a:gd name="connsiteY196" fmla="*/ 1156199 h 1173977"/>
                <a:gd name="connsiteX197" fmla="*/ 287026 w 1182252"/>
                <a:gd name="connsiteY197" fmla="*/ 1154756 h 1173977"/>
                <a:gd name="connsiteX198" fmla="*/ 257608 w 1182252"/>
                <a:gd name="connsiteY198" fmla="*/ 1125158 h 1173977"/>
                <a:gd name="connsiteX199" fmla="*/ 255443 w 1182252"/>
                <a:gd name="connsiteY199" fmla="*/ 1104764 h 1173977"/>
                <a:gd name="connsiteX200" fmla="*/ 255443 w 1182252"/>
                <a:gd name="connsiteY200" fmla="*/ 1104764 h 1173977"/>
                <a:gd name="connsiteX201" fmla="*/ 252555 w 1182252"/>
                <a:gd name="connsiteY201" fmla="*/ 1050622 h 1173977"/>
                <a:gd name="connsiteX202" fmla="*/ 254540 w 1182252"/>
                <a:gd name="connsiteY202" fmla="*/ 863291 h 1173977"/>
                <a:gd name="connsiteX203" fmla="*/ 271505 w 1182252"/>
                <a:gd name="connsiteY203" fmla="*/ 851379 h 1173977"/>
                <a:gd name="connsiteX204" fmla="*/ 313375 w 1182252"/>
                <a:gd name="connsiteY204" fmla="*/ 857155 h 1173977"/>
                <a:gd name="connsiteX205" fmla="*/ 364088 w 1182252"/>
                <a:gd name="connsiteY205" fmla="*/ 860764 h 1173977"/>
                <a:gd name="connsiteX206" fmla="*/ 448369 w 1182252"/>
                <a:gd name="connsiteY206" fmla="*/ 860945 h 1173977"/>
                <a:gd name="connsiteX207" fmla="*/ 494390 w 1182252"/>
                <a:gd name="connsiteY207" fmla="*/ 856974 h 1173977"/>
                <a:gd name="connsiteX208" fmla="*/ 548171 w 1182252"/>
                <a:gd name="connsiteY208" fmla="*/ 862208 h 1173977"/>
                <a:gd name="connsiteX209" fmla="*/ 557014 w 1182252"/>
                <a:gd name="connsiteY209" fmla="*/ 888377 h 1173977"/>
                <a:gd name="connsiteX210" fmla="*/ 550517 w 1182252"/>
                <a:gd name="connsiteY210" fmla="*/ 967966 h 1173977"/>
                <a:gd name="connsiteX211" fmla="*/ 536621 w 1182252"/>
                <a:gd name="connsiteY211" fmla="*/ 1145552 h 1173977"/>
                <a:gd name="connsiteX212" fmla="*/ 820506 w 1182252"/>
                <a:gd name="connsiteY212" fmla="*/ 1076250 h 1173977"/>
                <a:gd name="connsiteX213" fmla="*/ 837651 w 1182252"/>
                <a:gd name="connsiteY213" fmla="*/ 1098809 h 1173977"/>
                <a:gd name="connsiteX214" fmla="*/ 835305 w 1182252"/>
                <a:gd name="connsiteY214" fmla="*/ 1115413 h 1173977"/>
                <a:gd name="connsiteX215" fmla="*/ 834763 w 1182252"/>
                <a:gd name="connsiteY215" fmla="*/ 1119744 h 1173977"/>
                <a:gd name="connsiteX216" fmla="*/ 834763 w 1182252"/>
                <a:gd name="connsiteY216" fmla="*/ 1120827 h 1173977"/>
                <a:gd name="connsiteX217" fmla="*/ 834583 w 1182252"/>
                <a:gd name="connsiteY217" fmla="*/ 1125339 h 1173977"/>
                <a:gd name="connsiteX218" fmla="*/ 806609 w 1182252"/>
                <a:gd name="connsiteY218" fmla="*/ 1155839 h 1173977"/>
                <a:gd name="connsiteX219" fmla="*/ 577949 w 1182252"/>
                <a:gd name="connsiteY219" fmla="*/ 1157463 h 1173977"/>
                <a:gd name="connsiteX220" fmla="*/ 575783 w 1182252"/>
                <a:gd name="connsiteY220" fmla="*/ 1157102 h 1173977"/>
                <a:gd name="connsiteX221" fmla="*/ 575062 w 1182252"/>
                <a:gd name="connsiteY221" fmla="*/ 1156922 h 1173977"/>
                <a:gd name="connsiteX222" fmla="*/ 573618 w 1182252"/>
                <a:gd name="connsiteY222" fmla="*/ 1156741 h 1173977"/>
                <a:gd name="connsiteX223" fmla="*/ 572896 w 1182252"/>
                <a:gd name="connsiteY223" fmla="*/ 1156561 h 1173977"/>
                <a:gd name="connsiteX224" fmla="*/ 571633 w 1182252"/>
                <a:gd name="connsiteY224" fmla="*/ 1156380 h 1173977"/>
                <a:gd name="connsiteX225" fmla="*/ 570911 w 1182252"/>
                <a:gd name="connsiteY225" fmla="*/ 1156199 h 1173977"/>
                <a:gd name="connsiteX226" fmla="*/ 569828 w 1182252"/>
                <a:gd name="connsiteY226" fmla="*/ 1156019 h 1173977"/>
                <a:gd name="connsiteX227" fmla="*/ 569106 w 1182252"/>
                <a:gd name="connsiteY227" fmla="*/ 1155839 h 1173977"/>
                <a:gd name="connsiteX228" fmla="*/ 568023 w 1182252"/>
                <a:gd name="connsiteY228" fmla="*/ 1155658 h 1173977"/>
                <a:gd name="connsiteX229" fmla="*/ 567482 w 1182252"/>
                <a:gd name="connsiteY229" fmla="*/ 1155478 h 1173977"/>
                <a:gd name="connsiteX230" fmla="*/ 566038 w 1182252"/>
                <a:gd name="connsiteY230" fmla="*/ 1155117 h 1173977"/>
                <a:gd name="connsiteX231" fmla="*/ 565316 w 1182252"/>
                <a:gd name="connsiteY231" fmla="*/ 1154936 h 1173977"/>
                <a:gd name="connsiteX232" fmla="*/ 564594 w 1182252"/>
                <a:gd name="connsiteY232" fmla="*/ 1154756 h 1173977"/>
                <a:gd name="connsiteX233" fmla="*/ 563872 w 1182252"/>
                <a:gd name="connsiteY233" fmla="*/ 1154575 h 1173977"/>
                <a:gd name="connsiteX234" fmla="*/ 563150 w 1182252"/>
                <a:gd name="connsiteY234" fmla="*/ 1154395 h 1173977"/>
                <a:gd name="connsiteX235" fmla="*/ 562428 w 1182252"/>
                <a:gd name="connsiteY235" fmla="*/ 1154214 h 1173977"/>
                <a:gd name="connsiteX236" fmla="*/ 561887 w 1182252"/>
                <a:gd name="connsiteY236" fmla="*/ 1154034 h 1173977"/>
                <a:gd name="connsiteX237" fmla="*/ 561345 w 1182252"/>
                <a:gd name="connsiteY237" fmla="*/ 1153854 h 1173977"/>
                <a:gd name="connsiteX238" fmla="*/ 560804 w 1182252"/>
                <a:gd name="connsiteY238" fmla="*/ 1153673 h 1173977"/>
                <a:gd name="connsiteX239" fmla="*/ 560263 w 1182252"/>
                <a:gd name="connsiteY239" fmla="*/ 1153492 h 1173977"/>
                <a:gd name="connsiteX240" fmla="*/ 559360 w 1182252"/>
                <a:gd name="connsiteY240" fmla="*/ 1153131 h 1173977"/>
                <a:gd name="connsiteX241" fmla="*/ 558999 w 1182252"/>
                <a:gd name="connsiteY241" fmla="*/ 1152951 h 1173977"/>
                <a:gd name="connsiteX242" fmla="*/ 558458 w 1182252"/>
                <a:gd name="connsiteY242" fmla="*/ 1152771 h 1173977"/>
                <a:gd name="connsiteX243" fmla="*/ 558097 w 1182252"/>
                <a:gd name="connsiteY243" fmla="*/ 1152590 h 1173977"/>
                <a:gd name="connsiteX244" fmla="*/ 557736 w 1182252"/>
                <a:gd name="connsiteY244" fmla="*/ 1152410 h 1173977"/>
                <a:gd name="connsiteX245" fmla="*/ 557375 w 1182252"/>
                <a:gd name="connsiteY245" fmla="*/ 1152229 h 1173977"/>
                <a:gd name="connsiteX246" fmla="*/ 557014 w 1182252"/>
                <a:gd name="connsiteY246" fmla="*/ 1152049 h 1173977"/>
                <a:gd name="connsiteX247" fmla="*/ 556653 w 1182252"/>
                <a:gd name="connsiteY247" fmla="*/ 1151688 h 1173977"/>
                <a:gd name="connsiteX248" fmla="*/ 556292 w 1182252"/>
                <a:gd name="connsiteY248" fmla="*/ 1151327 h 1173977"/>
                <a:gd name="connsiteX249" fmla="*/ 555931 w 1182252"/>
                <a:gd name="connsiteY249" fmla="*/ 1150966 h 1173977"/>
                <a:gd name="connsiteX250" fmla="*/ 555570 w 1182252"/>
                <a:gd name="connsiteY250" fmla="*/ 1150605 h 1173977"/>
                <a:gd name="connsiteX251" fmla="*/ 555210 w 1182252"/>
                <a:gd name="connsiteY251" fmla="*/ 1150063 h 1173977"/>
                <a:gd name="connsiteX252" fmla="*/ 554848 w 1182252"/>
                <a:gd name="connsiteY252" fmla="*/ 1149703 h 1173977"/>
                <a:gd name="connsiteX253" fmla="*/ 554668 w 1182252"/>
                <a:gd name="connsiteY253" fmla="*/ 1149342 h 1173977"/>
                <a:gd name="connsiteX254" fmla="*/ 554488 w 1182252"/>
                <a:gd name="connsiteY254" fmla="*/ 1148980 h 1173977"/>
                <a:gd name="connsiteX255" fmla="*/ 554307 w 1182252"/>
                <a:gd name="connsiteY255" fmla="*/ 1148620 h 1173977"/>
                <a:gd name="connsiteX256" fmla="*/ 554126 w 1182252"/>
                <a:gd name="connsiteY256" fmla="*/ 1148259 h 1173977"/>
                <a:gd name="connsiteX257" fmla="*/ 553946 w 1182252"/>
                <a:gd name="connsiteY257" fmla="*/ 1147898 h 1173977"/>
                <a:gd name="connsiteX258" fmla="*/ 553766 w 1182252"/>
                <a:gd name="connsiteY258" fmla="*/ 1147537 h 1173977"/>
                <a:gd name="connsiteX259" fmla="*/ 553585 w 1182252"/>
                <a:gd name="connsiteY259" fmla="*/ 1146996 h 1173977"/>
                <a:gd name="connsiteX260" fmla="*/ 553405 w 1182252"/>
                <a:gd name="connsiteY260" fmla="*/ 1146454 h 1173977"/>
                <a:gd name="connsiteX261" fmla="*/ 553224 w 1182252"/>
                <a:gd name="connsiteY261" fmla="*/ 1145552 h 1173977"/>
                <a:gd name="connsiteX262" fmla="*/ 553044 w 1182252"/>
                <a:gd name="connsiteY262" fmla="*/ 1145010 h 1173977"/>
                <a:gd name="connsiteX263" fmla="*/ 552863 w 1182252"/>
                <a:gd name="connsiteY263" fmla="*/ 1144469 h 1173977"/>
                <a:gd name="connsiteX264" fmla="*/ 552863 w 1182252"/>
                <a:gd name="connsiteY264" fmla="*/ 1143928 h 1173977"/>
                <a:gd name="connsiteX265" fmla="*/ 552863 w 1182252"/>
                <a:gd name="connsiteY265" fmla="*/ 1143205 h 1173977"/>
                <a:gd name="connsiteX266" fmla="*/ 552863 w 1182252"/>
                <a:gd name="connsiteY266" fmla="*/ 1142664 h 1173977"/>
                <a:gd name="connsiteX267" fmla="*/ 552863 w 1182252"/>
                <a:gd name="connsiteY267" fmla="*/ 1141942 h 1173977"/>
                <a:gd name="connsiteX268" fmla="*/ 552863 w 1182252"/>
                <a:gd name="connsiteY268" fmla="*/ 1141401 h 1173977"/>
                <a:gd name="connsiteX269" fmla="*/ 552863 w 1182252"/>
                <a:gd name="connsiteY269" fmla="*/ 1140679 h 1173977"/>
                <a:gd name="connsiteX270" fmla="*/ 552863 w 1182252"/>
                <a:gd name="connsiteY270" fmla="*/ 1140137 h 1173977"/>
                <a:gd name="connsiteX271" fmla="*/ 553224 w 1182252"/>
                <a:gd name="connsiteY271" fmla="*/ 1127504 h 1173977"/>
                <a:gd name="connsiteX272" fmla="*/ 555210 w 1182252"/>
                <a:gd name="connsiteY272" fmla="*/ 1090507 h 1173977"/>
                <a:gd name="connsiteX273" fmla="*/ 613863 w 1182252"/>
                <a:gd name="connsiteY273" fmla="*/ 1079318 h 1173977"/>
                <a:gd name="connsiteX274" fmla="*/ 820506 w 1182252"/>
                <a:gd name="connsiteY274" fmla="*/ 1076250 h 1173977"/>
                <a:gd name="connsiteX275" fmla="*/ 1153119 w 1182252"/>
                <a:gd name="connsiteY275" fmla="*/ 392435 h 1173977"/>
                <a:gd name="connsiteX276" fmla="*/ 1151134 w 1182252"/>
                <a:gd name="connsiteY276" fmla="*/ 707542 h 1173977"/>
                <a:gd name="connsiteX277" fmla="*/ 1144997 w 1182252"/>
                <a:gd name="connsiteY277" fmla="*/ 886391 h 1173977"/>
                <a:gd name="connsiteX278" fmla="*/ 1107278 w 1182252"/>
                <a:gd name="connsiteY278" fmla="*/ 926457 h 1173977"/>
                <a:gd name="connsiteX279" fmla="*/ 838192 w 1182252"/>
                <a:gd name="connsiteY279" fmla="*/ 936744 h 1173977"/>
                <a:gd name="connsiteX280" fmla="*/ 592748 w 1182252"/>
                <a:gd name="connsiteY280" fmla="*/ 938729 h 1173977"/>
                <a:gd name="connsiteX281" fmla="*/ 569467 w 1182252"/>
                <a:gd name="connsiteY281" fmla="*/ 916169 h 1173977"/>
                <a:gd name="connsiteX282" fmla="*/ 570008 w 1182252"/>
                <a:gd name="connsiteY282" fmla="*/ 905522 h 1173977"/>
                <a:gd name="connsiteX283" fmla="*/ 595094 w 1182252"/>
                <a:gd name="connsiteY283" fmla="*/ 879714 h 1173977"/>
                <a:gd name="connsiteX284" fmla="*/ 1039962 w 1182252"/>
                <a:gd name="connsiteY284" fmla="*/ 876826 h 1173977"/>
                <a:gd name="connsiteX285" fmla="*/ 1079666 w 1182252"/>
                <a:gd name="connsiteY285" fmla="*/ 873939 h 1173977"/>
                <a:gd name="connsiteX286" fmla="*/ 1079846 w 1182252"/>
                <a:gd name="connsiteY286" fmla="*/ 873939 h 1173977"/>
                <a:gd name="connsiteX287" fmla="*/ 1079846 w 1182252"/>
                <a:gd name="connsiteY287" fmla="*/ 873939 h 1173977"/>
                <a:gd name="connsiteX288" fmla="*/ 1080027 w 1182252"/>
                <a:gd name="connsiteY288" fmla="*/ 873758 h 1173977"/>
                <a:gd name="connsiteX289" fmla="*/ 1080207 w 1182252"/>
                <a:gd name="connsiteY289" fmla="*/ 873578 h 1173977"/>
                <a:gd name="connsiteX290" fmla="*/ 1080388 w 1182252"/>
                <a:gd name="connsiteY290" fmla="*/ 873397 h 1173977"/>
                <a:gd name="connsiteX291" fmla="*/ 1080568 w 1182252"/>
                <a:gd name="connsiteY291" fmla="*/ 873217 h 1173977"/>
                <a:gd name="connsiteX292" fmla="*/ 1080749 w 1182252"/>
                <a:gd name="connsiteY292" fmla="*/ 872856 h 1173977"/>
                <a:gd name="connsiteX293" fmla="*/ 1080749 w 1182252"/>
                <a:gd name="connsiteY293" fmla="*/ 872675 h 1173977"/>
                <a:gd name="connsiteX294" fmla="*/ 1080929 w 1182252"/>
                <a:gd name="connsiteY294" fmla="*/ 871953 h 1173977"/>
                <a:gd name="connsiteX295" fmla="*/ 1080929 w 1182252"/>
                <a:gd name="connsiteY295" fmla="*/ 871773 h 1173977"/>
                <a:gd name="connsiteX296" fmla="*/ 1081110 w 1182252"/>
                <a:gd name="connsiteY296" fmla="*/ 870871 h 1173977"/>
                <a:gd name="connsiteX297" fmla="*/ 1081110 w 1182252"/>
                <a:gd name="connsiteY297" fmla="*/ 870690 h 1173977"/>
                <a:gd name="connsiteX298" fmla="*/ 1081290 w 1182252"/>
                <a:gd name="connsiteY298" fmla="*/ 869788 h 1173977"/>
                <a:gd name="connsiteX299" fmla="*/ 1081290 w 1182252"/>
                <a:gd name="connsiteY299" fmla="*/ 869427 h 1173977"/>
                <a:gd name="connsiteX300" fmla="*/ 1081471 w 1182252"/>
                <a:gd name="connsiteY300" fmla="*/ 868524 h 1173977"/>
                <a:gd name="connsiteX301" fmla="*/ 1081471 w 1182252"/>
                <a:gd name="connsiteY301" fmla="*/ 868164 h 1173977"/>
                <a:gd name="connsiteX302" fmla="*/ 1081651 w 1182252"/>
                <a:gd name="connsiteY302" fmla="*/ 867081 h 1173977"/>
                <a:gd name="connsiteX303" fmla="*/ 1081651 w 1182252"/>
                <a:gd name="connsiteY303" fmla="*/ 866720 h 1173977"/>
                <a:gd name="connsiteX304" fmla="*/ 1081832 w 1182252"/>
                <a:gd name="connsiteY304" fmla="*/ 865457 h 1173977"/>
                <a:gd name="connsiteX305" fmla="*/ 1081832 w 1182252"/>
                <a:gd name="connsiteY305" fmla="*/ 865276 h 1173977"/>
                <a:gd name="connsiteX306" fmla="*/ 1082373 w 1182252"/>
                <a:gd name="connsiteY306" fmla="*/ 861486 h 1173977"/>
                <a:gd name="connsiteX307" fmla="*/ 1082373 w 1182252"/>
                <a:gd name="connsiteY307" fmla="*/ 861125 h 1173977"/>
                <a:gd name="connsiteX308" fmla="*/ 1082554 w 1182252"/>
                <a:gd name="connsiteY308" fmla="*/ 859320 h 1173977"/>
                <a:gd name="connsiteX309" fmla="*/ 1082554 w 1182252"/>
                <a:gd name="connsiteY309" fmla="*/ 858959 h 1173977"/>
                <a:gd name="connsiteX310" fmla="*/ 1082734 w 1182252"/>
                <a:gd name="connsiteY310" fmla="*/ 857155 h 1173977"/>
                <a:gd name="connsiteX311" fmla="*/ 1082734 w 1182252"/>
                <a:gd name="connsiteY311" fmla="*/ 856794 h 1173977"/>
                <a:gd name="connsiteX312" fmla="*/ 1082914 w 1182252"/>
                <a:gd name="connsiteY312" fmla="*/ 854628 h 1173977"/>
                <a:gd name="connsiteX313" fmla="*/ 1082914 w 1182252"/>
                <a:gd name="connsiteY313" fmla="*/ 854447 h 1173977"/>
                <a:gd name="connsiteX314" fmla="*/ 1083095 w 1182252"/>
                <a:gd name="connsiteY314" fmla="*/ 851921 h 1173977"/>
                <a:gd name="connsiteX315" fmla="*/ 1093743 w 1182252"/>
                <a:gd name="connsiteY315" fmla="*/ 366627 h 1173977"/>
                <a:gd name="connsiteX316" fmla="*/ 1102225 w 1182252"/>
                <a:gd name="connsiteY316" fmla="*/ 113423 h 1173977"/>
                <a:gd name="connsiteX317" fmla="*/ 1060355 w 1182252"/>
                <a:gd name="connsiteY317" fmla="*/ 71011 h 1173977"/>
                <a:gd name="connsiteX318" fmla="*/ 991414 w 1182252"/>
                <a:gd name="connsiteY318" fmla="*/ 72636 h 1173977"/>
                <a:gd name="connsiteX319" fmla="*/ 980947 w 1182252"/>
                <a:gd name="connsiteY319" fmla="*/ 72816 h 1173977"/>
                <a:gd name="connsiteX320" fmla="*/ 980225 w 1182252"/>
                <a:gd name="connsiteY320" fmla="*/ 72816 h 1173977"/>
                <a:gd name="connsiteX321" fmla="*/ 906592 w 1182252"/>
                <a:gd name="connsiteY321" fmla="*/ 74440 h 1173977"/>
                <a:gd name="connsiteX322" fmla="*/ 897929 w 1182252"/>
                <a:gd name="connsiteY322" fmla="*/ 74621 h 1173977"/>
                <a:gd name="connsiteX323" fmla="*/ 891071 w 1182252"/>
                <a:gd name="connsiteY323" fmla="*/ 74801 h 1173977"/>
                <a:gd name="connsiteX324" fmla="*/ 884393 w 1182252"/>
                <a:gd name="connsiteY324" fmla="*/ 74982 h 1173977"/>
                <a:gd name="connsiteX325" fmla="*/ 874648 w 1182252"/>
                <a:gd name="connsiteY325" fmla="*/ 75162 h 1173977"/>
                <a:gd name="connsiteX326" fmla="*/ 872121 w 1182252"/>
                <a:gd name="connsiteY326" fmla="*/ 75162 h 1173977"/>
                <a:gd name="connsiteX327" fmla="*/ 866707 w 1182252"/>
                <a:gd name="connsiteY327" fmla="*/ 75343 h 1173977"/>
                <a:gd name="connsiteX328" fmla="*/ 855337 w 1182252"/>
                <a:gd name="connsiteY328" fmla="*/ 75523 h 1173977"/>
                <a:gd name="connsiteX329" fmla="*/ 854074 w 1182252"/>
                <a:gd name="connsiteY329" fmla="*/ 75523 h 1173977"/>
                <a:gd name="connsiteX330" fmla="*/ 840719 w 1182252"/>
                <a:gd name="connsiteY330" fmla="*/ 75884 h 1173977"/>
                <a:gd name="connsiteX331" fmla="*/ 838914 w 1182252"/>
                <a:gd name="connsiteY331" fmla="*/ 75884 h 1173977"/>
                <a:gd name="connsiteX332" fmla="*/ 833500 w 1182252"/>
                <a:gd name="connsiteY332" fmla="*/ 76064 h 1173977"/>
                <a:gd name="connsiteX333" fmla="*/ 832597 w 1182252"/>
                <a:gd name="connsiteY333" fmla="*/ 76064 h 1173977"/>
                <a:gd name="connsiteX334" fmla="*/ 811663 w 1182252"/>
                <a:gd name="connsiteY334" fmla="*/ 76426 h 1173977"/>
                <a:gd name="connsiteX335" fmla="*/ 811121 w 1182252"/>
                <a:gd name="connsiteY335" fmla="*/ 76426 h 1173977"/>
                <a:gd name="connsiteX336" fmla="*/ 804804 w 1182252"/>
                <a:gd name="connsiteY336" fmla="*/ 76606 h 1173977"/>
                <a:gd name="connsiteX337" fmla="*/ 804083 w 1182252"/>
                <a:gd name="connsiteY337" fmla="*/ 76606 h 1173977"/>
                <a:gd name="connsiteX338" fmla="*/ 791810 w 1182252"/>
                <a:gd name="connsiteY338" fmla="*/ 76787 h 1173977"/>
                <a:gd name="connsiteX339" fmla="*/ 789284 w 1182252"/>
                <a:gd name="connsiteY339" fmla="*/ 76787 h 1173977"/>
                <a:gd name="connsiteX340" fmla="*/ 777011 w 1182252"/>
                <a:gd name="connsiteY340" fmla="*/ 77147 h 1173977"/>
                <a:gd name="connsiteX341" fmla="*/ 776290 w 1182252"/>
                <a:gd name="connsiteY341" fmla="*/ 77147 h 1173977"/>
                <a:gd name="connsiteX342" fmla="*/ 771597 w 1182252"/>
                <a:gd name="connsiteY342" fmla="*/ 77328 h 1173977"/>
                <a:gd name="connsiteX343" fmla="*/ 769251 w 1182252"/>
                <a:gd name="connsiteY343" fmla="*/ 77328 h 1173977"/>
                <a:gd name="connsiteX344" fmla="*/ 757701 w 1182252"/>
                <a:gd name="connsiteY344" fmla="*/ 77508 h 1173977"/>
                <a:gd name="connsiteX345" fmla="*/ 756799 w 1182252"/>
                <a:gd name="connsiteY345" fmla="*/ 77508 h 1173977"/>
                <a:gd name="connsiteX346" fmla="*/ 751926 w 1182252"/>
                <a:gd name="connsiteY346" fmla="*/ 77689 h 1173977"/>
                <a:gd name="connsiteX347" fmla="*/ 750662 w 1182252"/>
                <a:gd name="connsiteY347" fmla="*/ 77689 h 1173977"/>
                <a:gd name="connsiteX348" fmla="*/ 739473 w 1182252"/>
                <a:gd name="connsiteY348" fmla="*/ 77869 h 1173977"/>
                <a:gd name="connsiteX349" fmla="*/ 738210 w 1182252"/>
                <a:gd name="connsiteY349" fmla="*/ 77869 h 1173977"/>
                <a:gd name="connsiteX350" fmla="*/ 733878 w 1182252"/>
                <a:gd name="connsiteY350" fmla="*/ 78050 h 1173977"/>
                <a:gd name="connsiteX351" fmla="*/ 732795 w 1182252"/>
                <a:gd name="connsiteY351" fmla="*/ 78050 h 1173977"/>
                <a:gd name="connsiteX352" fmla="*/ 722328 w 1182252"/>
                <a:gd name="connsiteY352" fmla="*/ 78230 h 1173977"/>
                <a:gd name="connsiteX353" fmla="*/ 721426 w 1182252"/>
                <a:gd name="connsiteY353" fmla="*/ 78230 h 1173977"/>
                <a:gd name="connsiteX354" fmla="*/ 717275 w 1182252"/>
                <a:gd name="connsiteY354" fmla="*/ 78411 h 1173977"/>
                <a:gd name="connsiteX355" fmla="*/ 716192 w 1182252"/>
                <a:gd name="connsiteY355" fmla="*/ 78411 h 1173977"/>
                <a:gd name="connsiteX356" fmla="*/ 706807 w 1182252"/>
                <a:gd name="connsiteY356" fmla="*/ 78591 h 1173977"/>
                <a:gd name="connsiteX357" fmla="*/ 705905 w 1182252"/>
                <a:gd name="connsiteY357" fmla="*/ 78591 h 1173977"/>
                <a:gd name="connsiteX358" fmla="*/ 702476 w 1182252"/>
                <a:gd name="connsiteY358" fmla="*/ 78771 h 1173977"/>
                <a:gd name="connsiteX359" fmla="*/ 701213 w 1182252"/>
                <a:gd name="connsiteY359" fmla="*/ 78771 h 1173977"/>
                <a:gd name="connsiteX360" fmla="*/ 693272 w 1182252"/>
                <a:gd name="connsiteY360" fmla="*/ 78952 h 1173977"/>
                <a:gd name="connsiteX361" fmla="*/ 692370 w 1182252"/>
                <a:gd name="connsiteY361" fmla="*/ 78952 h 1173977"/>
                <a:gd name="connsiteX362" fmla="*/ 689482 w 1182252"/>
                <a:gd name="connsiteY362" fmla="*/ 78952 h 1173977"/>
                <a:gd name="connsiteX363" fmla="*/ 688399 w 1182252"/>
                <a:gd name="connsiteY363" fmla="*/ 78952 h 1173977"/>
                <a:gd name="connsiteX364" fmla="*/ 684970 w 1182252"/>
                <a:gd name="connsiteY364" fmla="*/ 79133 h 1173977"/>
                <a:gd name="connsiteX365" fmla="*/ 239922 w 1182252"/>
                <a:gd name="connsiteY365" fmla="*/ 80215 h 1173977"/>
                <a:gd name="connsiteX366" fmla="*/ 112868 w 1182252"/>
                <a:gd name="connsiteY366" fmla="*/ 80757 h 1173977"/>
                <a:gd name="connsiteX367" fmla="*/ 112868 w 1182252"/>
                <a:gd name="connsiteY367" fmla="*/ 80757 h 1173977"/>
                <a:gd name="connsiteX368" fmla="*/ 104206 w 1182252"/>
                <a:gd name="connsiteY368" fmla="*/ 80396 h 1173977"/>
                <a:gd name="connsiteX369" fmla="*/ 72984 w 1182252"/>
                <a:gd name="connsiteY369" fmla="*/ 107467 h 1173977"/>
                <a:gd name="connsiteX370" fmla="*/ 72623 w 1182252"/>
                <a:gd name="connsiteY370" fmla="*/ 117935 h 1173977"/>
                <a:gd name="connsiteX371" fmla="*/ 72623 w 1182252"/>
                <a:gd name="connsiteY371" fmla="*/ 119017 h 1173977"/>
                <a:gd name="connsiteX372" fmla="*/ 72623 w 1182252"/>
                <a:gd name="connsiteY372" fmla="*/ 120461 h 1173977"/>
                <a:gd name="connsiteX373" fmla="*/ 72623 w 1182252"/>
                <a:gd name="connsiteY373" fmla="*/ 121724 h 1173977"/>
                <a:gd name="connsiteX374" fmla="*/ 72623 w 1182252"/>
                <a:gd name="connsiteY374" fmla="*/ 123349 h 1173977"/>
                <a:gd name="connsiteX375" fmla="*/ 72623 w 1182252"/>
                <a:gd name="connsiteY375" fmla="*/ 124612 h 1173977"/>
                <a:gd name="connsiteX376" fmla="*/ 72623 w 1182252"/>
                <a:gd name="connsiteY376" fmla="*/ 126236 h 1173977"/>
                <a:gd name="connsiteX377" fmla="*/ 72623 w 1182252"/>
                <a:gd name="connsiteY377" fmla="*/ 127680 h 1173977"/>
                <a:gd name="connsiteX378" fmla="*/ 72623 w 1182252"/>
                <a:gd name="connsiteY378" fmla="*/ 129304 h 1173977"/>
                <a:gd name="connsiteX379" fmla="*/ 72623 w 1182252"/>
                <a:gd name="connsiteY379" fmla="*/ 130748 h 1173977"/>
                <a:gd name="connsiteX380" fmla="*/ 72623 w 1182252"/>
                <a:gd name="connsiteY380" fmla="*/ 132553 h 1173977"/>
                <a:gd name="connsiteX381" fmla="*/ 72623 w 1182252"/>
                <a:gd name="connsiteY381" fmla="*/ 134177 h 1173977"/>
                <a:gd name="connsiteX382" fmla="*/ 72623 w 1182252"/>
                <a:gd name="connsiteY382" fmla="*/ 135982 h 1173977"/>
                <a:gd name="connsiteX383" fmla="*/ 72623 w 1182252"/>
                <a:gd name="connsiteY383" fmla="*/ 137606 h 1173977"/>
                <a:gd name="connsiteX384" fmla="*/ 72623 w 1182252"/>
                <a:gd name="connsiteY384" fmla="*/ 139591 h 1173977"/>
                <a:gd name="connsiteX385" fmla="*/ 72623 w 1182252"/>
                <a:gd name="connsiteY385" fmla="*/ 141216 h 1173977"/>
                <a:gd name="connsiteX386" fmla="*/ 72623 w 1182252"/>
                <a:gd name="connsiteY386" fmla="*/ 143562 h 1173977"/>
                <a:gd name="connsiteX387" fmla="*/ 72623 w 1182252"/>
                <a:gd name="connsiteY387" fmla="*/ 145186 h 1173977"/>
                <a:gd name="connsiteX388" fmla="*/ 72623 w 1182252"/>
                <a:gd name="connsiteY388" fmla="*/ 147713 h 1173977"/>
                <a:gd name="connsiteX389" fmla="*/ 72623 w 1182252"/>
                <a:gd name="connsiteY389" fmla="*/ 149337 h 1173977"/>
                <a:gd name="connsiteX390" fmla="*/ 72623 w 1182252"/>
                <a:gd name="connsiteY390" fmla="*/ 151863 h 1173977"/>
                <a:gd name="connsiteX391" fmla="*/ 72623 w 1182252"/>
                <a:gd name="connsiteY391" fmla="*/ 153488 h 1173977"/>
                <a:gd name="connsiteX392" fmla="*/ 72803 w 1182252"/>
                <a:gd name="connsiteY392" fmla="*/ 157819 h 1173977"/>
                <a:gd name="connsiteX393" fmla="*/ 72803 w 1182252"/>
                <a:gd name="connsiteY393" fmla="*/ 158541 h 1173977"/>
                <a:gd name="connsiteX394" fmla="*/ 72984 w 1182252"/>
                <a:gd name="connsiteY394" fmla="*/ 162331 h 1173977"/>
                <a:gd name="connsiteX395" fmla="*/ 72984 w 1182252"/>
                <a:gd name="connsiteY395" fmla="*/ 164136 h 1173977"/>
                <a:gd name="connsiteX396" fmla="*/ 72984 w 1182252"/>
                <a:gd name="connsiteY396" fmla="*/ 167204 h 1173977"/>
                <a:gd name="connsiteX397" fmla="*/ 72984 w 1182252"/>
                <a:gd name="connsiteY397" fmla="*/ 169008 h 1173977"/>
                <a:gd name="connsiteX398" fmla="*/ 72984 w 1182252"/>
                <a:gd name="connsiteY398" fmla="*/ 171896 h 1173977"/>
                <a:gd name="connsiteX399" fmla="*/ 72984 w 1182252"/>
                <a:gd name="connsiteY399" fmla="*/ 173881 h 1173977"/>
                <a:gd name="connsiteX400" fmla="*/ 72984 w 1182252"/>
                <a:gd name="connsiteY400" fmla="*/ 176769 h 1173977"/>
                <a:gd name="connsiteX401" fmla="*/ 72984 w 1182252"/>
                <a:gd name="connsiteY401" fmla="*/ 178754 h 1173977"/>
                <a:gd name="connsiteX402" fmla="*/ 72984 w 1182252"/>
                <a:gd name="connsiteY402" fmla="*/ 181641 h 1173977"/>
                <a:gd name="connsiteX403" fmla="*/ 72984 w 1182252"/>
                <a:gd name="connsiteY403" fmla="*/ 183988 h 1173977"/>
                <a:gd name="connsiteX404" fmla="*/ 72984 w 1182252"/>
                <a:gd name="connsiteY404" fmla="*/ 186875 h 1173977"/>
                <a:gd name="connsiteX405" fmla="*/ 72984 w 1182252"/>
                <a:gd name="connsiteY405" fmla="*/ 189222 h 1173977"/>
                <a:gd name="connsiteX406" fmla="*/ 73164 w 1182252"/>
                <a:gd name="connsiteY406" fmla="*/ 192290 h 1173977"/>
                <a:gd name="connsiteX407" fmla="*/ 73164 w 1182252"/>
                <a:gd name="connsiteY407" fmla="*/ 194275 h 1173977"/>
                <a:gd name="connsiteX408" fmla="*/ 73345 w 1182252"/>
                <a:gd name="connsiteY408" fmla="*/ 197704 h 1173977"/>
                <a:gd name="connsiteX409" fmla="*/ 73345 w 1182252"/>
                <a:gd name="connsiteY409" fmla="*/ 199869 h 1173977"/>
                <a:gd name="connsiteX410" fmla="*/ 73525 w 1182252"/>
                <a:gd name="connsiteY410" fmla="*/ 203118 h 1173977"/>
                <a:gd name="connsiteX411" fmla="*/ 73525 w 1182252"/>
                <a:gd name="connsiteY411" fmla="*/ 205103 h 1173977"/>
                <a:gd name="connsiteX412" fmla="*/ 73706 w 1182252"/>
                <a:gd name="connsiteY412" fmla="*/ 209435 h 1173977"/>
                <a:gd name="connsiteX413" fmla="*/ 73706 w 1182252"/>
                <a:gd name="connsiteY413" fmla="*/ 210517 h 1173977"/>
                <a:gd name="connsiteX414" fmla="*/ 73886 w 1182252"/>
                <a:gd name="connsiteY414" fmla="*/ 215931 h 1173977"/>
                <a:gd name="connsiteX415" fmla="*/ 73886 w 1182252"/>
                <a:gd name="connsiteY415" fmla="*/ 216293 h 1173977"/>
                <a:gd name="connsiteX416" fmla="*/ 74247 w 1182252"/>
                <a:gd name="connsiteY416" fmla="*/ 227843 h 1173977"/>
                <a:gd name="connsiteX417" fmla="*/ 74247 w 1182252"/>
                <a:gd name="connsiteY417" fmla="*/ 229287 h 1173977"/>
                <a:gd name="connsiteX418" fmla="*/ 74428 w 1182252"/>
                <a:gd name="connsiteY418" fmla="*/ 233799 h 1173977"/>
                <a:gd name="connsiteX419" fmla="*/ 74428 w 1182252"/>
                <a:gd name="connsiteY419" fmla="*/ 235423 h 1173977"/>
                <a:gd name="connsiteX420" fmla="*/ 74608 w 1182252"/>
                <a:gd name="connsiteY420" fmla="*/ 239574 h 1173977"/>
                <a:gd name="connsiteX421" fmla="*/ 74608 w 1182252"/>
                <a:gd name="connsiteY421" fmla="*/ 241559 h 1173977"/>
                <a:gd name="connsiteX422" fmla="*/ 74788 w 1182252"/>
                <a:gd name="connsiteY422" fmla="*/ 245890 h 1173977"/>
                <a:gd name="connsiteX423" fmla="*/ 74788 w 1182252"/>
                <a:gd name="connsiteY423" fmla="*/ 247153 h 1173977"/>
                <a:gd name="connsiteX424" fmla="*/ 74969 w 1182252"/>
                <a:gd name="connsiteY424" fmla="*/ 251846 h 1173977"/>
                <a:gd name="connsiteX425" fmla="*/ 74969 w 1182252"/>
                <a:gd name="connsiteY425" fmla="*/ 253651 h 1173977"/>
                <a:gd name="connsiteX426" fmla="*/ 75149 w 1182252"/>
                <a:gd name="connsiteY426" fmla="*/ 257621 h 1173977"/>
                <a:gd name="connsiteX427" fmla="*/ 75149 w 1182252"/>
                <a:gd name="connsiteY427" fmla="*/ 259606 h 1173977"/>
                <a:gd name="connsiteX428" fmla="*/ 75330 w 1182252"/>
                <a:gd name="connsiteY428" fmla="*/ 263938 h 1173977"/>
                <a:gd name="connsiteX429" fmla="*/ 75330 w 1182252"/>
                <a:gd name="connsiteY429" fmla="*/ 265742 h 1173977"/>
                <a:gd name="connsiteX430" fmla="*/ 75510 w 1182252"/>
                <a:gd name="connsiteY430" fmla="*/ 270435 h 1173977"/>
                <a:gd name="connsiteX431" fmla="*/ 75510 w 1182252"/>
                <a:gd name="connsiteY431" fmla="*/ 271698 h 1173977"/>
                <a:gd name="connsiteX432" fmla="*/ 75691 w 1182252"/>
                <a:gd name="connsiteY432" fmla="*/ 276390 h 1173977"/>
                <a:gd name="connsiteX433" fmla="*/ 75691 w 1182252"/>
                <a:gd name="connsiteY433" fmla="*/ 277834 h 1173977"/>
                <a:gd name="connsiteX434" fmla="*/ 75871 w 1182252"/>
                <a:gd name="connsiteY434" fmla="*/ 283790 h 1173977"/>
                <a:gd name="connsiteX435" fmla="*/ 75871 w 1182252"/>
                <a:gd name="connsiteY435" fmla="*/ 283790 h 1173977"/>
                <a:gd name="connsiteX436" fmla="*/ 76774 w 1182252"/>
                <a:gd name="connsiteY436" fmla="*/ 308515 h 1173977"/>
                <a:gd name="connsiteX437" fmla="*/ 76774 w 1182252"/>
                <a:gd name="connsiteY437" fmla="*/ 309056 h 1173977"/>
                <a:gd name="connsiteX438" fmla="*/ 76954 w 1182252"/>
                <a:gd name="connsiteY438" fmla="*/ 314290 h 1173977"/>
                <a:gd name="connsiteX439" fmla="*/ 76954 w 1182252"/>
                <a:gd name="connsiteY439" fmla="*/ 315914 h 1173977"/>
                <a:gd name="connsiteX440" fmla="*/ 77135 w 1182252"/>
                <a:gd name="connsiteY440" fmla="*/ 319884 h 1173977"/>
                <a:gd name="connsiteX441" fmla="*/ 77135 w 1182252"/>
                <a:gd name="connsiteY441" fmla="*/ 321689 h 1173977"/>
                <a:gd name="connsiteX442" fmla="*/ 77315 w 1182252"/>
                <a:gd name="connsiteY442" fmla="*/ 326562 h 1173977"/>
                <a:gd name="connsiteX443" fmla="*/ 77315 w 1182252"/>
                <a:gd name="connsiteY443" fmla="*/ 326923 h 1173977"/>
                <a:gd name="connsiteX444" fmla="*/ 77856 w 1182252"/>
                <a:gd name="connsiteY444" fmla="*/ 343165 h 1173977"/>
                <a:gd name="connsiteX445" fmla="*/ 77856 w 1182252"/>
                <a:gd name="connsiteY445" fmla="*/ 345331 h 1173977"/>
                <a:gd name="connsiteX446" fmla="*/ 79120 w 1182252"/>
                <a:gd name="connsiteY446" fmla="*/ 376192 h 1173977"/>
                <a:gd name="connsiteX447" fmla="*/ 79120 w 1182252"/>
                <a:gd name="connsiteY447" fmla="*/ 376914 h 1173977"/>
                <a:gd name="connsiteX448" fmla="*/ 79481 w 1182252"/>
                <a:gd name="connsiteY448" fmla="*/ 388645 h 1173977"/>
                <a:gd name="connsiteX449" fmla="*/ 79661 w 1182252"/>
                <a:gd name="connsiteY449" fmla="*/ 392435 h 1173977"/>
                <a:gd name="connsiteX450" fmla="*/ 79842 w 1182252"/>
                <a:gd name="connsiteY450" fmla="*/ 399112 h 1173977"/>
                <a:gd name="connsiteX451" fmla="*/ 79842 w 1182252"/>
                <a:gd name="connsiteY451" fmla="*/ 400917 h 1173977"/>
                <a:gd name="connsiteX452" fmla="*/ 79842 w 1182252"/>
                <a:gd name="connsiteY452" fmla="*/ 402722 h 1173977"/>
                <a:gd name="connsiteX453" fmla="*/ 80022 w 1182252"/>
                <a:gd name="connsiteY453" fmla="*/ 406151 h 1173977"/>
                <a:gd name="connsiteX454" fmla="*/ 80022 w 1182252"/>
                <a:gd name="connsiteY454" fmla="*/ 407234 h 1173977"/>
                <a:gd name="connsiteX455" fmla="*/ 80203 w 1182252"/>
                <a:gd name="connsiteY455" fmla="*/ 410302 h 1173977"/>
                <a:gd name="connsiteX456" fmla="*/ 80203 w 1182252"/>
                <a:gd name="connsiteY456" fmla="*/ 411385 h 1173977"/>
                <a:gd name="connsiteX457" fmla="*/ 80383 w 1182252"/>
                <a:gd name="connsiteY457" fmla="*/ 414814 h 1173977"/>
                <a:gd name="connsiteX458" fmla="*/ 80383 w 1182252"/>
                <a:gd name="connsiteY458" fmla="*/ 415355 h 1173977"/>
                <a:gd name="connsiteX459" fmla="*/ 80564 w 1182252"/>
                <a:gd name="connsiteY459" fmla="*/ 419326 h 1173977"/>
                <a:gd name="connsiteX460" fmla="*/ 89407 w 1182252"/>
                <a:gd name="connsiteY460" fmla="*/ 589873 h 1173977"/>
                <a:gd name="connsiteX461" fmla="*/ 104747 w 1182252"/>
                <a:gd name="connsiteY461" fmla="*/ 863832 h 1173977"/>
                <a:gd name="connsiteX462" fmla="*/ 116117 w 1182252"/>
                <a:gd name="connsiteY462" fmla="*/ 875022 h 1173977"/>
                <a:gd name="connsiteX463" fmla="*/ 223138 w 1182252"/>
                <a:gd name="connsiteY463" fmla="*/ 876465 h 1173977"/>
                <a:gd name="connsiteX464" fmla="*/ 235049 w 1182252"/>
                <a:gd name="connsiteY464" fmla="*/ 897400 h 1173977"/>
                <a:gd name="connsiteX465" fmla="*/ 228733 w 1182252"/>
                <a:gd name="connsiteY465" fmla="*/ 936924 h 1173977"/>
                <a:gd name="connsiteX466" fmla="*/ 118102 w 1182252"/>
                <a:gd name="connsiteY466" fmla="*/ 936563 h 1173977"/>
                <a:gd name="connsiteX467" fmla="*/ 113951 w 1182252"/>
                <a:gd name="connsiteY467" fmla="*/ 936202 h 1173977"/>
                <a:gd name="connsiteX468" fmla="*/ 113049 w 1182252"/>
                <a:gd name="connsiteY468" fmla="*/ 936202 h 1173977"/>
                <a:gd name="connsiteX469" fmla="*/ 109259 w 1182252"/>
                <a:gd name="connsiteY469" fmla="*/ 935841 h 1173977"/>
                <a:gd name="connsiteX470" fmla="*/ 108898 w 1182252"/>
                <a:gd name="connsiteY470" fmla="*/ 935841 h 1173977"/>
                <a:gd name="connsiteX471" fmla="*/ 105469 w 1182252"/>
                <a:gd name="connsiteY471" fmla="*/ 935300 h 1173977"/>
                <a:gd name="connsiteX472" fmla="*/ 104747 w 1182252"/>
                <a:gd name="connsiteY472" fmla="*/ 935119 h 1173977"/>
                <a:gd name="connsiteX473" fmla="*/ 101318 w 1182252"/>
                <a:gd name="connsiteY473" fmla="*/ 934397 h 1173977"/>
                <a:gd name="connsiteX474" fmla="*/ 100777 w 1182252"/>
                <a:gd name="connsiteY474" fmla="*/ 934217 h 1173977"/>
                <a:gd name="connsiteX475" fmla="*/ 97889 w 1182252"/>
                <a:gd name="connsiteY475" fmla="*/ 933495 h 1173977"/>
                <a:gd name="connsiteX476" fmla="*/ 97348 w 1182252"/>
                <a:gd name="connsiteY476" fmla="*/ 933314 h 1173977"/>
                <a:gd name="connsiteX477" fmla="*/ 94280 w 1182252"/>
                <a:gd name="connsiteY477" fmla="*/ 932412 h 1173977"/>
                <a:gd name="connsiteX478" fmla="*/ 93738 w 1182252"/>
                <a:gd name="connsiteY478" fmla="*/ 932232 h 1173977"/>
                <a:gd name="connsiteX479" fmla="*/ 91031 w 1182252"/>
                <a:gd name="connsiteY479" fmla="*/ 931149 h 1173977"/>
                <a:gd name="connsiteX480" fmla="*/ 90851 w 1182252"/>
                <a:gd name="connsiteY480" fmla="*/ 931149 h 1173977"/>
                <a:gd name="connsiteX481" fmla="*/ 88144 w 1182252"/>
                <a:gd name="connsiteY481" fmla="*/ 929886 h 1173977"/>
                <a:gd name="connsiteX482" fmla="*/ 87783 w 1182252"/>
                <a:gd name="connsiteY482" fmla="*/ 929705 h 1173977"/>
                <a:gd name="connsiteX483" fmla="*/ 82729 w 1182252"/>
                <a:gd name="connsiteY483" fmla="*/ 926637 h 1173977"/>
                <a:gd name="connsiteX484" fmla="*/ 82368 w 1182252"/>
                <a:gd name="connsiteY484" fmla="*/ 926457 h 1173977"/>
                <a:gd name="connsiteX485" fmla="*/ 80203 w 1182252"/>
                <a:gd name="connsiteY485" fmla="*/ 924652 h 1173977"/>
                <a:gd name="connsiteX486" fmla="*/ 80203 w 1182252"/>
                <a:gd name="connsiteY486" fmla="*/ 924652 h 1173977"/>
                <a:gd name="connsiteX487" fmla="*/ 78217 w 1182252"/>
                <a:gd name="connsiteY487" fmla="*/ 922667 h 1173977"/>
                <a:gd name="connsiteX488" fmla="*/ 78037 w 1182252"/>
                <a:gd name="connsiteY488" fmla="*/ 922486 h 1173977"/>
                <a:gd name="connsiteX489" fmla="*/ 76052 w 1182252"/>
                <a:gd name="connsiteY489" fmla="*/ 920140 h 1173977"/>
                <a:gd name="connsiteX490" fmla="*/ 75871 w 1182252"/>
                <a:gd name="connsiteY490" fmla="*/ 919959 h 1173977"/>
                <a:gd name="connsiteX491" fmla="*/ 74067 w 1182252"/>
                <a:gd name="connsiteY491" fmla="*/ 917613 h 1173977"/>
                <a:gd name="connsiteX492" fmla="*/ 73886 w 1182252"/>
                <a:gd name="connsiteY492" fmla="*/ 917433 h 1173977"/>
                <a:gd name="connsiteX493" fmla="*/ 72262 w 1182252"/>
                <a:gd name="connsiteY493" fmla="*/ 914726 h 1173977"/>
                <a:gd name="connsiteX494" fmla="*/ 72081 w 1182252"/>
                <a:gd name="connsiteY494" fmla="*/ 914365 h 1173977"/>
                <a:gd name="connsiteX495" fmla="*/ 70638 w 1182252"/>
                <a:gd name="connsiteY495" fmla="*/ 911297 h 1173977"/>
                <a:gd name="connsiteX496" fmla="*/ 70638 w 1182252"/>
                <a:gd name="connsiteY496" fmla="*/ 911297 h 1173977"/>
                <a:gd name="connsiteX497" fmla="*/ 64862 w 1182252"/>
                <a:gd name="connsiteY497" fmla="*/ 892888 h 1173977"/>
                <a:gd name="connsiteX498" fmla="*/ 58726 w 1182252"/>
                <a:gd name="connsiteY498" fmla="*/ 847951 h 1173977"/>
                <a:gd name="connsiteX499" fmla="*/ 47537 w 1182252"/>
                <a:gd name="connsiteY499" fmla="*/ 674876 h 1173977"/>
                <a:gd name="connsiteX500" fmla="*/ 37069 w 1182252"/>
                <a:gd name="connsiteY500" fmla="*/ 528512 h 1173977"/>
                <a:gd name="connsiteX501" fmla="*/ 26241 w 1182252"/>
                <a:gd name="connsiteY501" fmla="*/ 336669 h 1173977"/>
                <a:gd name="connsiteX502" fmla="*/ 14510 w 1182252"/>
                <a:gd name="connsiteY502" fmla="*/ 150239 h 1173977"/>
                <a:gd name="connsiteX503" fmla="*/ 12886 w 1182252"/>
                <a:gd name="connsiteY503" fmla="*/ 59642 h 1173977"/>
                <a:gd name="connsiteX504" fmla="*/ 43566 w 1182252"/>
                <a:gd name="connsiteY504" fmla="*/ 29322 h 1173977"/>
                <a:gd name="connsiteX505" fmla="*/ 134345 w 1182252"/>
                <a:gd name="connsiteY505" fmla="*/ 27698 h 1173977"/>
                <a:gd name="connsiteX506" fmla="*/ 536260 w 1182252"/>
                <a:gd name="connsiteY506" fmla="*/ 22103 h 1173977"/>
                <a:gd name="connsiteX507" fmla="*/ 731171 w 1182252"/>
                <a:gd name="connsiteY507" fmla="*/ 19396 h 1173977"/>
                <a:gd name="connsiteX508" fmla="*/ 1107639 w 1182252"/>
                <a:gd name="connsiteY508" fmla="*/ 17952 h 1173977"/>
                <a:gd name="connsiteX509" fmla="*/ 1137057 w 1182252"/>
                <a:gd name="connsiteY509" fmla="*/ 18133 h 1173977"/>
                <a:gd name="connsiteX510" fmla="*/ 1148066 w 1182252"/>
                <a:gd name="connsiteY510" fmla="*/ 18493 h 1173977"/>
                <a:gd name="connsiteX511" fmla="*/ 1148066 w 1182252"/>
                <a:gd name="connsiteY511" fmla="*/ 18493 h 1173977"/>
                <a:gd name="connsiteX512" fmla="*/ 1150592 w 1182252"/>
                <a:gd name="connsiteY512" fmla="*/ 18854 h 1173977"/>
                <a:gd name="connsiteX513" fmla="*/ 1150592 w 1182252"/>
                <a:gd name="connsiteY513" fmla="*/ 18854 h 1173977"/>
                <a:gd name="connsiteX514" fmla="*/ 1154743 w 1182252"/>
                <a:gd name="connsiteY514" fmla="*/ 19757 h 1173977"/>
                <a:gd name="connsiteX515" fmla="*/ 1154923 w 1182252"/>
                <a:gd name="connsiteY515" fmla="*/ 19757 h 1173977"/>
                <a:gd name="connsiteX516" fmla="*/ 1156548 w 1182252"/>
                <a:gd name="connsiteY516" fmla="*/ 20479 h 1173977"/>
                <a:gd name="connsiteX517" fmla="*/ 1156548 w 1182252"/>
                <a:gd name="connsiteY517" fmla="*/ 20479 h 1173977"/>
                <a:gd name="connsiteX518" fmla="*/ 1159255 w 1182252"/>
                <a:gd name="connsiteY518" fmla="*/ 22284 h 1173977"/>
                <a:gd name="connsiteX519" fmla="*/ 1159435 w 1182252"/>
                <a:gd name="connsiteY519" fmla="*/ 22284 h 1173977"/>
                <a:gd name="connsiteX520" fmla="*/ 1160518 w 1182252"/>
                <a:gd name="connsiteY520" fmla="*/ 23366 h 1173977"/>
                <a:gd name="connsiteX521" fmla="*/ 1160518 w 1182252"/>
                <a:gd name="connsiteY521" fmla="*/ 23366 h 1173977"/>
                <a:gd name="connsiteX522" fmla="*/ 1161420 w 1182252"/>
                <a:gd name="connsiteY522" fmla="*/ 24810 h 1173977"/>
                <a:gd name="connsiteX523" fmla="*/ 1161420 w 1182252"/>
                <a:gd name="connsiteY523" fmla="*/ 24810 h 1173977"/>
                <a:gd name="connsiteX524" fmla="*/ 1162142 w 1182252"/>
                <a:gd name="connsiteY524" fmla="*/ 26434 h 1173977"/>
                <a:gd name="connsiteX525" fmla="*/ 1162142 w 1182252"/>
                <a:gd name="connsiteY525" fmla="*/ 26615 h 1173977"/>
                <a:gd name="connsiteX526" fmla="*/ 1163225 w 1182252"/>
                <a:gd name="connsiteY526" fmla="*/ 30405 h 1173977"/>
                <a:gd name="connsiteX527" fmla="*/ 1163225 w 1182252"/>
                <a:gd name="connsiteY527" fmla="*/ 30585 h 1173977"/>
                <a:gd name="connsiteX528" fmla="*/ 1163586 w 1182252"/>
                <a:gd name="connsiteY528" fmla="*/ 32931 h 1173977"/>
                <a:gd name="connsiteX529" fmla="*/ 1163586 w 1182252"/>
                <a:gd name="connsiteY529" fmla="*/ 33292 h 1173977"/>
                <a:gd name="connsiteX530" fmla="*/ 1163947 w 1182252"/>
                <a:gd name="connsiteY530" fmla="*/ 38706 h 1173977"/>
                <a:gd name="connsiteX531" fmla="*/ 1163947 w 1182252"/>
                <a:gd name="connsiteY531" fmla="*/ 39067 h 1173977"/>
                <a:gd name="connsiteX532" fmla="*/ 1163947 w 1182252"/>
                <a:gd name="connsiteY532" fmla="*/ 42136 h 1173977"/>
                <a:gd name="connsiteX533" fmla="*/ 1163947 w 1182252"/>
                <a:gd name="connsiteY533" fmla="*/ 42677 h 1173977"/>
                <a:gd name="connsiteX534" fmla="*/ 1163947 w 1182252"/>
                <a:gd name="connsiteY534" fmla="*/ 46106 h 1173977"/>
                <a:gd name="connsiteX535" fmla="*/ 1153119 w 1182252"/>
                <a:gd name="connsiteY535" fmla="*/ 392435 h 1173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Lst>
              <a:rect l="l" t="t" r="r" b="b"/>
              <a:pathLst>
                <a:path w="1182252" h="1173977">
                  <a:moveTo>
                    <a:pt x="1166113" y="85"/>
                  </a:moveTo>
                  <a:cubicBezTo>
                    <a:pt x="1151855" y="-276"/>
                    <a:pt x="1137598" y="627"/>
                    <a:pt x="1123341" y="627"/>
                  </a:cubicBezTo>
                  <a:cubicBezTo>
                    <a:pt x="993399" y="988"/>
                    <a:pt x="863639" y="807"/>
                    <a:pt x="733698" y="1890"/>
                  </a:cubicBezTo>
                  <a:cubicBezTo>
                    <a:pt x="668727" y="2431"/>
                    <a:pt x="215919" y="6763"/>
                    <a:pt x="139759" y="10733"/>
                  </a:cubicBezTo>
                  <a:cubicBezTo>
                    <a:pt x="101679" y="12718"/>
                    <a:pt x="63419" y="13621"/>
                    <a:pt x="25158" y="14523"/>
                  </a:cubicBezTo>
                  <a:cubicBezTo>
                    <a:pt x="12886" y="14884"/>
                    <a:pt x="6028" y="18493"/>
                    <a:pt x="3862" y="32210"/>
                  </a:cubicBezTo>
                  <a:cubicBezTo>
                    <a:pt x="1877" y="43579"/>
                    <a:pt x="433" y="54949"/>
                    <a:pt x="72" y="66500"/>
                  </a:cubicBezTo>
                  <a:cubicBezTo>
                    <a:pt x="-1371" y="128041"/>
                    <a:pt x="19203" y="429613"/>
                    <a:pt x="24617" y="519308"/>
                  </a:cubicBezTo>
                  <a:cubicBezTo>
                    <a:pt x="30392" y="614237"/>
                    <a:pt x="37250" y="709166"/>
                    <a:pt x="44469" y="804095"/>
                  </a:cubicBezTo>
                  <a:cubicBezTo>
                    <a:pt x="46996" y="837663"/>
                    <a:pt x="49161" y="871592"/>
                    <a:pt x="54936" y="904980"/>
                  </a:cubicBezTo>
                  <a:cubicBezTo>
                    <a:pt x="58365" y="925554"/>
                    <a:pt x="68291" y="943782"/>
                    <a:pt x="89587" y="948835"/>
                  </a:cubicBezTo>
                  <a:cubicBezTo>
                    <a:pt x="109620" y="953528"/>
                    <a:pt x="196067" y="948474"/>
                    <a:pt x="219167" y="950279"/>
                  </a:cubicBezTo>
                  <a:cubicBezTo>
                    <a:pt x="234869" y="951542"/>
                    <a:pt x="238659" y="958942"/>
                    <a:pt x="237937" y="972297"/>
                  </a:cubicBezTo>
                  <a:cubicBezTo>
                    <a:pt x="235230" y="1024815"/>
                    <a:pt x="243531" y="1077152"/>
                    <a:pt x="241907" y="1129670"/>
                  </a:cubicBezTo>
                  <a:cubicBezTo>
                    <a:pt x="241005" y="1162877"/>
                    <a:pt x="245697" y="1167389"/>
                    <a:pt x="278724" y="1168652"/>
                  </a:cubicBezTo>
                  <a:cubicBezTo>
                    <a:pt x="324023" y="1170276"/>
                    <a:pt x="369321" y="1166667"/>
                    <a:pt x="414440" y="1171359"/>
                  </a:cubicBezTo>
                  <a:cubicBezTo>
                    <a:pt x="440067" y="1174067"/>
                    <a:pt x="541313" y="1170818"/>
                    <a:pt x="565857" y="1171901"/>
                  </a:cubicBezTo>
                  <a:cubicBezTo>
                    <a:pt x="675405" y="1176954"/>
                    <a:pt x="784592" y="1172081"/>
                    <a:pt x="893778" y="1164862"/>
                  </a:cubicBezTo>
                  <a:cubicBezTo>
                    <a:pt x="898290" y="1164501"/>
                    <a:pt x="902621" y="1164141"/>
                    <a:pt x="906231" y="1161253"/>
                  </a:cubicBezTo>
                  <a:cubicBezTo>
                    <a:pt x="909118" y="1159087"/>
                    <a:pt x="912367" y="1156199"/>
                    <a:pt x="910743" y="1152771"/>
                  </a:cubicBezTo>
                  <a:cubicBezTo>
                    <a:pt x="909479" y="1149883"/>
                    <a:pt x="906050" y="1147537"/>
                    <a:pt x="902982" y="1146093"/>
                  </a:cubicBezTo>
                  <a:cubicBezTo>
                    <a:pt x="900817" y="1145191"/>
                    <a:pt x="897748" y="1146093"/>
                    <a:pt x="895222" y="1146273"/>
                  </a:cubicBezTo>
                  <a:cubicBezTo>
                    <a:pt x="847216" y="1150063"/>
                    <a:pt x="847216" y="1150063"/>
                    <a:pt x="854254" y="1103140"/>
                  </a:cubicBezTo>
                  <a:cubicBezTo>
                    <a:pt x="854435" y="1101336"/>
                    <a:pt x="855157" y="1099711"/>
                    <a:pt x="855337" y="1097907"/>
                  </a:cubicBezTo>
                  <a:cubicBezTo>
                    <a:pt x="859669" y="1065060"/>
                    <a:pt x="851547" y="1060729"/>
                    <a:pt x="818882" y="1060368"/>
                  </a:cubicBezTo>
                  <a:cubicBezTo>
                    <a:pt x="811843" y="1060368"/>
                    <a:pt x="751565" y="1060548"/>
                    <a:pt x="728464" y="1060548"/>
                  </a:cubicBezTo>
                  <a:cubicBezTo>
                    <a:pt x="717455" y="1060548"/>
                    <a:pt x="712402" y="1051344"/>
                    <a:pt x="713665" y="1039253"/>
                  </a:cubicBezTo>
                  <a:cubicBezTo>
                    <a:pt x="716012" y="1017235"/>
                    <a:pt x="716553" y="994856"/>
                    <a:pt x="718538" y="972838"/>
                  </a:cubicBezTo>
                  <a:cubicBezTo>
                    <a:pt x="720343" y="953347"/>
                    <a:pt x="721245" y="952806"/>
                    <a:pt x="742000" y="953528"/>
                  </a:cubicBezTo>
                  <a:cubicBezTo>
                    <a:pt x="795420" y="955152"/>
                    <a:pt x="848660" y="953347"/>
                    <a:pt x="915074" y="952264"/>
                  </a:cubicBezTo>
                  <a:cubicBezTo>
                    <a:pt x="970479" y="948114"/>
                    <a:pt x="1039059" y="949557"/>
                    <a:pt x="1107278" y="942158"/>
                  </a:cubicBezTo>
                  <a:cubicBezTo>
                    <a:pt x="1147344" y="937826"/>
                    <a:pt x="1151855" y="934217"/>
                    <a:pt x="1158894" y="895054"/>
                  </a:cubicBezTo>
                  <a:cubicBezTo>
                    <a:pt x="1159616" y="890723"/>
                    <a:pt x="1160338" y="886211"/>
                    <a:pt x="1160338" y="881879"/>
                  </a:cubicBezTo>
                  <a:cubicBezTo>
                    <a:pt x="1162323" y="794891"/>
                    <a:pt x="1164669" y="708084"/>
                    <a:pt x="1166113" y="621095"/>
                  </a:cubicBezTo>
                  <a:cubicBezTo>
                    <a:pt x="1167015" y="562441"/>
                    <a:pt x="1172249" y="243905"/>
                    <a:pt x="1177302" y="143562"/>
                  </a:cubicBezTo>
                  <a:cubicBezTo>
                    <a:pt x="1179468" y="100970"/>
                    <a:pt x="1180190" y="58378"/>
                    <a:pt x="1182175" y="15967"/>
                  </a:cubicBezTo>
                  <a:cubicBezTo>
                    <a:pt x="1183077" y="3514"/>
                    <a:pt x="1176039" y="265"/>
                    <a:pt x="1166113" y="85"/>
                  </a:cubicBezTo>
                  <a:close/>
                  <a:moveTo>
                    <a:pt x="242449" y="859681"/>
                  </a:moveTo>
                  <a:cubicBezTo>
                    <a:pt x="242088" y="864915"/>
                    <a:pt x="231440" y="861125"/>
                    <a:pt x="221874" y="862027"/>
                  </a:cubicBezTo>
                  <a:cubicBezTo>
                    <a:pt x="194984" y="864554"/>
                    <a:pt x="168815" y="863652"/>
                    <a:pt x="142286" y="860584"/>
                  </a:cubicBezTo>
                  <a:cubicBezTo>
                    <a:pt x="126404" y="858779"/>
                    <a:pt x="121170" y="850658"/>
                    <a:pt x="120448" y="836400"/>
                  </a:cubicBezTo>
                  <a:cubicBezTo>
                    <a:pt x="120087" y="827918"/>
                    <a:pt x="119546" y="819616"/>
                    <a:pt x="119004" y="811134"/>
                  </a:cubicBezTo>
                  <a:cubicBezTo>
                    <a:pt x="118824" y="807163"/>
                    <a:pt x="118463" y="803012"/>
                    <a:pt x="118283" y="799042"/>
                  </a:cubicBezTo>
                  <a:cubicBezTo>
                    <a:pt x="117922" y="793267"/>
                    <a:pt x="117561" y="787672"/>
                    <a:pt x="117200" y="781897"/>
                  </a:cubicBezTo>
                  <a:cubicBezTo>
                    <a:pt x="116658" y="772513"/>
                    <a:pt x="116117" y="763128"/>
                    <a:pt x="115576" y="753924"/>
                  </a:cubicBezTo>
                  <a:cubicBezTo>
                    <a:pt x="106732" y="594926"/>
                    <a:pt x="96806" y="436109"/>
                    <a:pt x="91212" y="276932"/>
                  </a:cubicBezTo>
                  <a:cubicBezTo>
                    <a:pt x="89407" y="224594"/>
                    <a:pt x="85436" y="172077"/>
                    <a:pt x="87602" y="119559"/>
                  </a:cubicBezTo>
                  <a:cubicBezTo>
                    <a:pt x="88504" y="100428"/>
                    <a:pt x="89948" y="95375"/>
                    <a:pt x="106913" y="96819"/>
                  </a:cubicBezTo>
                  <a:cubicBezTo>
                    <a:pt x="207978" y="91766"/>
                    <a:pt x="470748" y="93932"/>
                    <a:pt x="543659" y="94292"/>
                  </a:cubicBezTo>
                  <a:cubicBezTo>
                    <a:pt x="582822" y="94473"/>
                    <a:pt x="622165" y="97902"/>
                    <a:pt x="660967" y="95014"/>
                  </a:cubicBezTo>
                  <a:cubicBezTo>
                    <a:pt x="713304" y="91044"/>
                    <a:pt x="922112" y="90864"/>
                    <a:pt x="1011627" y="88156"/>
                  </a:cubicBezTo>
                  <a:lnTo>
                    <a:pt x="1011627" y="88156"/>
                  </a:lnTo>
                  <a:cubicBezTo>
                    <a:pt x="1013071" y="88156"/>
                    <a:pt x="1014515" y="88156"/>
                    <a:pt x="1015778" y="87976"/>
                  </a:cubicBezTo>
                  <a:cubicBezTo>
                    <a:pt x="1016139" y="87976"/>
                    <a:pt x="1016500" y="87976"/>
                    <a:pt x="1016861" y="87976"/>
                  </a:cubicBezTo>
                  <a:cubicBezTo>
                    <a:pt x="1018125" y="87976"/>
                    <a:pt x="1019568" y="87976"/>
                    <a:pt x="1020832" y="87795"/>
                  </a:cubicBezTo>
                  <a:cubicBezTo>
                    <a:pt x="1021012" y="87795"/>
                    <a:pt x="1021373" y="87795"/>
                    <a:pt x="1021553" y="87795"/>
                  </a:cubicBezTo>
                  <a:cubicBezTo>
                    <a:pt x="1022636" y="87795"/>
                    <a:pt x="1023719" y="87795"/>
                    <a:pt x="1024802" y="87615"/>
                  </a:cubicBezTo>
                  <a:cubicBezTo>
                    <a:pt x="1024982" y="87615"/>
                    <a:pt x="1025343" y="87615"/>
                    <a:pt x="1025524" y="87615"/>
                  </a:cubicBezTo>
                  <a:cubicBezTo>
                    <a:pt x="1026787" y="87615"/>
                    <a:pt x="1027870" y="87434"/>
                    <a:pt x="1028953" y="87434"/>
                  </a:cubicBezTo>
                  <a:cubicBezTo>
                    <a:pt x="1029314" y="87434"/>
                    <a:pt x="1029494" y="87434"/>
                    <a:pt x="1029855" y="87434"/>
                  </a:cubicBezTo>
                  <a:cubicBezTo>
                    <a:pt x="1030938" y="87434"/>
                    <a:pt x="1032021" y="87254"/>
                    <a:pt x="1033104" y="87254"/>
                  </a:cubicBezTo>
                  <a:cubicBezTo>
                    <a:pt x="1033284" y="87254"/>
                    <a:pt x="1033284" y="87254"/>
                    <a:pt x="1033465" y="87254"/>
                  </a:cubicBezTo>
                  <a:cubicBezTo>
                    <a:pt x="1034548" y="87254"/>
                    <a:pt x="1035450" y="87073"/>
                    <a:pt x="1036352" y="87073"/>
                  </a:cubicBezTo>
                  <a:cubicBezTo>
                    <a:pt x="1036533" y="87073"/>
                    <a:pt x="1036894" y="87073"/>
                    <a:pt x="1037074" y="87073"/>
                  </a:cubicBezTo>
                  <a:cubicBezTo>
                    <a:pt x="1037977" y="87073"/>
                    <a:pt x="1038879" y="86893"/>
                    <a:pt x="1039781" y="86893"/>
                  </a:cubicBezTo>
                  <a:cubicBezTo>
                    <a:pt x="1039962" y="86893"/>
                    <a:pt x="1040142" y="86893"/>
                    <a:pt x="1040323" y="86893"/>
                  </a:cubicBezTo>
                  <a:cubicBezTo>
                    <a:pt x="1041045" y="86893"/>
                    <a:pt x="1041767" y="86713"/>
                    <a:pt x="1042488" y="86713"/>
                  </a:cubicBezTo>
                  <a:cubicBezTo>
                    <a:pt x="1042669" y="86713"/>
                    <a:pt x="1042849" y="86713"/>
                    <a:pt x="1042849" y="86713"/>
                  </a:cubicBezTo>
                  <a:cubicBezTo>
                    <a:pt x="1043571" y="86713"/>
                    <a:pt x="1044293" y="86532"/>
                    <a:pt x="1045015" y="86532"/>
                  </a:cubicBezTo>
                  <a:cubicBezTo>
                    <a:pt x="1045196" y="86532"/>
                    <a:pt x="1045376" y="86532"/>
                    <a:pt x="1045376" y="86532"/>
                  </a:cubicBezTo>
                  <a:cubicBezTo>
                    <a:pt x="1046098" y="86532"/>
                    <a:pt x="1046639" y="86352"/>
                    <a:pt x="1047361" y="86352"/>
                  </a:cubicBezTo>
                  <a:cubicBezTo>
                    <a:pt x="1054400" y="85630"/>
                    <a:pt x="1061619" y="87795"/>
                    <a:pt x="1068657" y="88698"/>
                  </a:cubicBezTo>
                  <a:cubicBezTo>
                    <a:pt x="1085261" y="91044"/>
                    <a:pt x="1089592" y="95556"/>
                    <a:pt x="1089231" y="113423"/>
                  </a:cubicBezTo>
                  <a:cubicBezTo>
                    <a:pt x="1088329" y="150781"/>
                    <a:pt x="1087968" y="188139"/>
                    <a:pt x="1084539" y="225316"/>
                  </a:cubicBezTo>
                  <a:cubicBezTo>
                    <a:pt x="1080027" y="272420"/>
                    <a:pt x="1080749" y="319524"/>
                    <a:pt x="1079846" y="366627"/>
                  </a:cubicBezTo>
                  <a:cubicBezTo>
                    <a:pt x="1077681" y="471482"/>
                    <a:pt x="1076959" y="576518"/>
                    <a:pt x="1073710" y="681373"/>
                  </a:cubicBezTo>
                  <a:cubicBezTo>
                    <a:pt x="1072086" y="733891"/>
                    <a:pt x="1068477" y="786228"/>
                    <a:pt x="1073710" y="838566"/>
                  </a:cubicBezTo>
                  <a:cubicBezTo>
                    <a:pt x="1074974" y="851019"/>
                    <a:pt x="1069560" y="856072"/>
                    <a:pt x="1057829" y="858057"/>
                  </a:cubicBezTo>
                  <a:cubicBezTo>
                    <a:pt x="1039240" y="860945"/>
                    <a:pt x="1020471" y="859320"/>
                    <a:pt x="1001882" y="860764"/>
                  </a:cubicBezTo>
                  <a:cubicBezTo>
                    <a:pt x="902260" y="868885"/>
                    <a:pt x="634437" y="861666"/>
                    <a:pt x="600147" y="864734"/>
                  </a:cubicBezTo>
                  <a:cubicBezTo>
                    <a:pt x="585529" y="865998"/>
                    <a:pt x="571993" y="869427"/>
                    <a:pt x="563331" y="852823"/>
                  </a:cubicBezTo>
                  <a:cubicBezTo>
                    <a:pt x="560443" y="847048"/>
                    <a:pt x="553405" y="846326"/>
                    <a:pt x="546908" y="845424"/>
                  </a:cubicBezTo>
                  <a:cubicBezTo>
                    <a:pt x="538065" y="844161"/>
                    <a:pt x="529582" y="841634"/>
                    <a:pt x="520739" y="840370"/>
                  </a:cubicBezTo>
                  <a:cubicBezTo>
                    <a:pt x="511715" y="839288"/>
                    <a:pt x="510813" y="834415"/>
                    <a:pt x="510993" y="825933"/>
                  </a:cubicBezTo>
                  <a:cubicBezTo>
                    <a:pt x="511354" y="804637"/>
                    <a:pt x="510091" y="783160"/>
                    <a:pt x="509730" y="761864"/>
                  </a:cubicBezTo>
                  <a:cubicBezTo>
                    <a:pt x="508467" y="705918"/>
                    <a:pt x="507203" y="649971"/>
                    <a:pt x="504857" y="594024"/>
                  </a:cubicBezTo>
                  <a:cubicBezTo>
                    <a:pt x="503594" y="564426"/>
                    <a:pt x="510993" y="535731"/>
                    <a:pt x="511896" y="506314"/>
                  </a:cubicBezTo>
                  <a:cubicBezTo>
                    <a:pt x="512257" y="495846"/>
                    <a:pt x="518393" y="487906"/>
                    <a:pt x="528319" y="483935"/>
                  </a:cubicBezTo>
                  <a:cubicBezTo>
                    <a:pt x="578671" y="463722"/>
                    <a:pt x="611698" y="425101"/>
                    <a:pt x="638949" y="380163"/>
                  </a:cubicBezTo>
                  <a:cubicBezTo>
                    <a:pt x="650861" y="360491"/>
                    <a:pt x="666201" y="342444"/>
                    <a:pt x="667644" y="318080"/>
                  </a:cubicBezTo>
                  <a:cubicBezTo>
                    <a:pt x="668006" y="312846"/>
                    <a:pt x="670352" y="306349"/>
                    <a:pt x="668366" y="302379"/>
                  </a:cubicBezTo>
                  <a:cubicBezTo>
                    <a:pt x="652846" y="272420"/>
                    <a:pt x="675225" y="252748"/>
                    <a:pt x="687497" y="230550"/>
                  </a:cubicBezTo>
                  <a:cubicBezTo>
                    <a:pt x="689662" y="226760"/>
                    <a:pt x="693272" y="223873"/>
                    <a:pt x="696340" y="220624"/>
                  </a:cubicBezTo>
                  <a:cubicBezTo>
                    <a:pt x="700671" y="216293"/>
                    <a:pt x="707529" y="211059"/>
                    <a:pt x="701032" y="205464"/>
                  </a:cubicBezTo>
                  <a:cubicBezTo>
                    <a:pt x="693994" y="199509"/>
                    <a:pt x="690384" y="208171"/>
                    <a:pt x="686955" y="212863"/>
                  </a:cubicBezTo>
                  <a:cubicBezTo>
                    <a:pt x="675946" y="227843"/>
                    <a:pt x="664937" y="243003"/>
                    <a:pt x="654470" y="258523"/>
                  </a:cubicBezTo>
                  <a:cubicBezTo>
                    <a:pt x="649417" y="266103"/>
                    <a:pt x="645266" y="273503"/>
                    <a:pt x="633896" y="271698"/>
                  </a:cubicBezTo>
                  <a:cubicBezTo>
                    <a:pt x="621443" y="269713"/>
                    <a:pt x="614766" y="278376"/>
                    <a:pt x="608269" y="287399"/>
                  </a:cubicBezTo>
                  <a:cubicBezTo>
                    <a:pt x="592748" y="309056"/>
                    <a:pt x="576325" y="330171"/>
                    <a:pt x="561345" y="352189"/>
                  </a:cubicBezTo>
                  <a:cubicBezTo>
                    <a:pt x="550337" y="368432"/>
                    <a:pt x="536079" y="379260"/>
                    <a:pt x="512618" y="385757"/>
                  </a:cubicBezTo>
                  <a:cubicBezTo>
                    <a:pt x="525070" y="361213"/>
                    <a:pt x="531928" y="339917"/>
                    <a:pt x="529041" y="315914"/>
                  </a:cubicBezTo>
                  <a:cubicBezTo>
                    <a:pt x="523446" y="270254"/>
                    <a:pt x="509008" y="243003"/>
                    <a:pt x="468582" y="227301"/>
                  </a:cubicBezTo>
                  <a:cubicBezTo>
                    <a:pt x="449091" y="219722"/>
                    <a:pt x="400183" y="223512"/>
                    <a:pt x="380330" y="235784"/>
                  </a:cubicBezTo>
                  <a:cubicBezTo>
                    <a:pt x="343333" y="258523"/>
                    <a:pt x="335753" y="276932"/>
                    <a:pt x="333407" y="319704"/>
                  </a:cubicBezTo>
                  <a:cubicBezTo>
                    <a:pt x="332144" y="344970"/>
                    <a:pt x="344777" y="377636"/>
                    <a:pt x="364088" y="393879"/>
                  </a:cubicBezTo>
                  <a:cubicBezTo>
                    <a:pt x="374375" y="402542"/>
                    <a:pt x="374194" y="409219"/>
                    <a:pt x="368600" y="420769"/>
                  </a:cubicBezTo>
                  <a:cubicBezTo>
                    <a:pt x="355786" y="446938"/>
                    <a:pt x="343333" y="473287"/>
                    <a:pt x="326910" y="497651"/>
                  </a:cubicBezTo>
                  <a:cubicBezTo>
                    <a:pt x="301824" y="535190"/>
                    <a:pt x="289733" y="578143"/>
                    <a:pt x="279807" y="621636"/>
                  </a:cubicBezTo>
                  <a:cubicBezTo>
                    <a:pt x="275656" y="639864"/>
                    <a:pt x="280709" y="656829"/>
                    <a:pt x="296230" y="666213"/>
                  </a:cubicBezTo>
                  <a:cubicBezTo>
                    <a:pt x="309043" y="673974"/>
                    <a:pt x="309404" y="682276"/>
                    <a:pt x="307419" y="694728"/>
                  </a:cubicBezTo>
                  <a:cubicBezTo>
                    <a:pt x="301102" y="735876"/>
                    <a:pt x="298756" y="777385"/>
                    <a:pt x="299298" y="818894"/>
                  </a:cubicBezTo>
                  <a:cubicBezTo>
                    <a:pt x="299298" y="819977"/>
                    <a:pt x="299298" y="821060"/>
                    <a:pt x="299298" y="822323"/>
                  </a:cubicBezTo>
                  <a:cubicBezTo>
                    <a:pt x="299478" y="839107"/>
                    <a:pt x="300381" y="836761"/>
                    <a:pt x="280709" y="836581"/>
                  </a:cubicBezTo>
                  <a:cubicBezTo>
                    <a:pt x="243892" y="835859"/>
                    <a:pt x="244073" y="838927"/>
                    <a:pt x="242449" y="859681"/>
                  </a:cubicBezTo>
                  <a:close/>
                  <a:moveTo>
                    <a:pt x="693813" y="953528"/>
                  </a:moveTo>
                  <a:cubicBezTo>
                    <a:pt x="695077" y="954069"/>
                    <a:pt x="696340" y="954791"/>
                    <a:pt x="697423" y="955513"/>
                  </a:cubicBezTo>
                  <a:cubicBezTo>
                    <a:pt x="697423" y="955513"/>
                    <a:pt x="697423" y="955513"/>
                    <a:pt x="697423" y="955513"/>
                  </a:cubicBezTo>
                  <a:cubicBezTo>
                    <a:pt x="697964" y="955874"/>
                    <a:pt x="698325" y="956415"/>
                    <a:pt x="698686" y="956776"/>
                  </a:cubicBezTo>
                  <a:cubicBezTo>
                    <a:pt x="698686" y="956776"/>
                    <a:pt x="698686" y="956776"/>
                    <a:pt x="698686" y="956776"/>
                  </a:cubicBezTo>
                  <a:cubicBezTo>
                    <a:pt x="699047" y="957317"/>
                    <a:pt x="699408" y="957859"/>
                    <a:pt x="699769" y="958400"/>
                  </a:cubicBezTo>
                  <a:cubicBezTo>
                    <a:pt x="699769" y="958400"/>
                    <a:pt x="699769" y="958400"/>
                    <a:pt x="699769" y="958581"/>
                  </a:cubicBezTo>
                  <a:cubicBezTo>
                    <a:pt x="700130" y="959122"/>
                    <a:pt x="700310" y="959664"/>
                    <a:pt x="700491" y="960205"/>
                  </a:cubicBezTo>
                  <a:cubicBezTo>
                    <a:pt x="700491" y="960385"/>
                    <a:pt x="700491" y="960385"/>
                    <a:pt x="700671" y="960566"/>
                  </a:cubicBezTo>
                  <a:cubicBezTo>
                    <a:pt x="700852" y="961288"/>
                    <a:pt x="701032" y="961829"/>
                    <a:pt x="701213" y="962551"/>
                  </a:cubicBezTo>
                  <a:cubicBezTo>
                    <a:pt x="701213" y="962551"/>
                    <a:pt x="701213" y="962732"/>
                    <a:pt x="701213" y="962732"/>
                  </a:cubicBezTo>
                  <a:cubicBezTo>
                    <a:pt x="701393" y="963454"/>
                    <a:pt x="701393" y="964176"/>
                    <a:pt x="701574" y="964897"/>
                  </a:cubicBezTo>
                  <a:cubicBezTo>
                    <a:pt x="701574" y="965078"/>
                    <a:pt x="701574" y="965259"/>
                    <a:pt x="701574" y="965439"/>
                  </a:cubicBezTo>
                  <a:cubicBezTo>
                    <a:pt x="701574" y="966341"/>
                    <a:pt x="701754" y="967063"/>
                    <a:pt x="701754" y="967966"/>
                  </a:cubicBezTo>
                  <a:cubicBezTo>
                    <a:pt x="702115" y="993773"/>
                    <a:pt x="697423" y="1019220"/>
                    <a:pt x="694896" y="1044667"/>
                  </a:cubicBezTo>
                  <a:cubicBezTo>
                    <a:pt x="694174" y="1051886"/>
                    <a:pt x="689843" y="1059827"/>
                    <a:pt x="682985" y="1060368"/>
                  </a:cubicBezTo>
                  <a:cubicBezTo>
                    <a:pt x="646890" y="1063978"/>
                    <a:pt x="610795" y="1065963"/>
                    <a:pt x="574340" y="1061992"/>
                  </a:cubicBezTo>
                  <a:cubicBezTo>
                    <a:pt x="562609" y="1060729"/>
                    <a:pt x="557014" y="1056037"/>
                    <a:pt x="558097" y="1043223"/>
                  </a:cubicBezTo>
                  <a:cubicBezTo>
                    <a:pt x="560263" y="1018498"/>
                    <a:pt x="561526" y="993773"/>
                    <a:pt x="562789" y="968868"/>
                  </a:cubicBezTo>
                  <a:cubicBezTo>
                    <a:pt x="563331" y="957678"/>
                    <a:pt x="565496" y="951542"/>
                    <a:pt x="576144" y="951723"/>
                  </a:cubicBezTo>
                  <a:cubicBezTo>
                    <a:pt x="592928" y="952084"/>
                    <a:pt x="667284" y="949016"/>
                    <a:pt x="686053" y="951182"/>
                  </a:cubicBezTo>
                  <a:cubicBezTo>
                    <a:pt x="689301" y="952264"/>
                    <a:pt x="691828" y="952806"/>
                    <a:pt x="693813" y="953528"/>
                  </a:cubicBezTo>
                  <a:cubicBezTo>
                    <a:pt x="693813" y="953528"/>
                    <a:pt x="693813" y="953528"/>
                    <a:pt x="693813" y="953528"/>
                  </a:cubicBezTo>
                  <a:close/>
                  <a:moveTo>
                    <a:pt x="495653" y="815104"/>
                  </a:moveTo>
                  <a:cubicBezTo>
                    <a:pt x="495473" y="825572"/>
                    <a:pt x="496736" y="837483"/>
                    <a:pt x="485546" y="842897"/>
                  </a:cubicBezTo>
                  <a:cubicBezTo>
                    <a:pt x="467860" y="851560"/>
                    <a:pt x="448730" y="843439"/>
                    <a:pt x="447106" y="823045"/>
                  </a:cubicBezTo>
                  <a:cubicBezTo>
                    <a:pt x="444759" y="790199"/>
                    <a:pt x="443677" y="757353"/>
                    <a:pt x="441330" y="724506"/>
                  </a:cubicBezTo>
                  <a:cubicBezTo>
                    <a:pt x="440067" y="706820"/>
                    <a:pt x="438082" y="689134"/>
                    <a:pt x="435014" y="671628"/>
                  </a:cubicBezTo>
                  <a:cubicBezTo>
                    <a:pt x="432126" y="654663"/>
                    <a:pt x="427795" y="647625"/>
                    <a:pt x="412816" y="645639"/>
                  </a:cubicBezTo>
                  <a:cubicBezTo>
                    <a:pt x="398017" y="643654"/>
                    <a:pt x="386286" y="648527"/>
                    <a:pt x="381594" y="664228"/>
                  </a:cubicBezTo>
                  <a:cubicBezTo>
                    <a:pt x="373472" y="691660"/>
                    <a:pt x="373292" y="720355"/>
                    <a:pt x="369321" y="748509"/>
                  </a:cubicBezTo>
                  <a:cubicBezTo>
                    <a:pt x="365712" y="773234"/>
                    <a:pt x="365893" y="797959"/>
                    <a:pt x="365171" y="822865"/>
                  </a:cubicBezTo>
                  <a:cubicBezTo>
                    <a:pt x="364629" y="841453"/>
                    <a:pt x="359215" y="848312"/>
                    <a:pt x="348387" y="848312"/>
                  </a:cubicBezTo>
                  <a:cubicBezTo>
                    <a:pt x="327452" y="852643"/>
                    <a:pt x="314097" y="844702"/>
                    <a:pt x="313555" y="832610"/>
                  </a:cubicBezTo>
                  <a:cubicBezTo>
                    <a:pt x="312833" y="817450"/>
                    <a:pt x="316984" y="791643"/>
                    <a:pt x="316984" y="768903"/>
                  </a:cubicBezTo>
                  <a:cubicBezTo>
                    <a:pt x="321316" y="693826"/>
                    <a:pt x="332685" y="612071"/>
                    <a:pt x="346762" y="530678"/>
                  </a:cubicBezTo>
                  <a:cubicBezTo>
                    <a:pt x="351816" y="501621"/>
                    <a:pt x="362644" y="474370"/>
                    <a:pt x="373653" y="447299"/>
                  </a:cubicBezTo>
                  <a:cubicBezTo>
                    <a:pt x="385564" y="417882"/>
                    <a:pt x="391700" y="416799"/>
                    <a:pt x="422922" y="416979"/>
                  </a:cubicBezTo>
                  <a:cubicBezTo>
                    <a:pt x="462085" y="417160"/>
                    <a:pt x="500706" y="409941"/>
                    <a:pt x="537703" y="396947"/>
                  </a:cubicBezTo>
                  <a:cubicBezTo>
                    <a:pt x="549615" y="392796"/>
                    <a:pt x="558638" y="383953"/>
                    <a:pt x="566218" y="373666"/>
                  </a:cubicBezTo>
                  <a:cubicBezTo>
                    <a:pt x="583183" y="350746"/>
                    <a:pt x="599967" y="327825"/>
                    <a:pt x="617292" y="305266"/>
                  </a:cubicBezTo>
                  <a:cubicBezTo>
                    <a:pt x="622887" y="297867"/>
                    <a:pt x="628482" y="287399"/>
                    <a:pt x="640573" y="292633"/>
                  </a:cubicBezTo>
                  <a:cubicBezTo>
                    <a:pt x="652665" y="297686"/>
                    <a:pt x="652846" y="308695"/>
                    <a:pt x="651943" y="319884"/>
                  </a:cubicBezTo>
                  <a:cubicBezTo>
                    <a:pt x="651402" y="328186"/>
                    <a:pt x="647612" y="335044"/>
                    <a:pt x="643642" y="342083"/>
                  </a:cubicBezTo>
                  <a:cubicBezTo>
                    <a:pt x="626857" y="371500"/>
                    <a:pt x="606283" y="398391"/>
                    <a:pt x="585529" y="425101"/>
                  </a:cubicBezTo>
                  <a:cubicBezTo>
                    <a:pt x="570369" y="444592"/>
                    <a:pt x="549615" y="458308"/>
                    <a:pt x="526514" y="464444"/>
                  </a:cubicBezTo>
                  <a:cubicBezTo>
                    <a:pt x="500165" y="471482"/>
                    <a:pt x="495653" y="488988"/>
                    <a:pt x="492946" y="511728"/>
                  </a:cubicBezTo>
                  <a:cubicBezTo>
                    <a:pt x="484825" y="581571"/>
                    <a:pt x="496375" y="784063"/>
                    <a:pt x="495653" y="815104"/>
                  </a:cubicBezTo>
                  <a:close/>
                  <a:moveTo>
                    <a:pt x="431404" y="820880"/>
                  </a:moveTo>
                  <a:cubicBezTo>
                    <a:pt x="431404" y="821240"/>
                    <a:pt x="431404" y="821601"/>
                    <a:pt x="431404" y="821962"/>
                  </a:cubicBezTo>
                  <a:cubicBezTo>
                    <a:pt x="431404" y="822323"/>
                    <a:pt x="431404" y="822684"/>
                    <a:pt x="431404" y="823045"/>
                  </a:cubicBezTo>
                  <a:cubicBezTo>
                    <a:pt x="431404" y="823587"/>
                    <a:pt x="431404" y="823948"/>
                    <a:pt x="431585" y="824489"/>
                  </a:cubicBezTo>
                  <a:cubicBezTo>
                    <a:pt x="431585" y="824669"/>
                    <a:pt x="431585" y="825030"/>
                    <a:pt x="431585" y="825211"/>
                  </a:cubicBezTo>
                  <a:cubicBezTo>
                    <a:pt x="431585" y="825752"/>
                    <a:pt x="431585" y="826474"/>
                    <a:pt x="431765" y="827016"/>
                  </a:cubicBezTo>
                  <a:cubicBezTo>
                    <a:pt x="431765" y="827196"/>
                    <a:pt x="431765" y="827376"/>
                    <a:pt x="431765" y="827557"/>
                  </a:cubicBezTo>
                  <a:cubicBezTo>
                    <a:pt x="431765" y="827918"/>
                    <a:pt x="431765" y="828279"/>
                    <a:pt x="431946" y="828820"/>
                  </a:cubicBezTo>
                  <a:cubicBezTo>
                    <a:pt x="431946" y="829001"/>
                    <a:pt x="431946" y="829181"/>
                    <a:pt x="431946" y="829362"/>
                  </a:cubicBezTo>
                  <a:cubicBezTo>
                    <a:pt x="431946" y="829903"/>
                    <a:pt x="432126" y="830264"/>
                    <a:pt x="432126" y="830806"/>
                  </a:cubicBezTo>
                  <a:cubicBezTo>
                    <a:pt x="433390" y="842356"/>
                    <a:pt x="426171" y="841273"/>
                    <a:pt x="417147" y="841995"/>
                  </a:cubicBezTo>
                  <a:cubicBezTo>
                    <a:pt x="411011" y="842536"/>
                    <a:pt x="404875" y="843078"/>
                    <a:pt x="398558" y="843258"/>
                  </a:cubicBezTo>
                  <a:cubicBezTo>
                    <a:pt x="385023" y="843439"/>
                    <a:pt x="381413" y="837663"/>
                    <a:pt x="381413" y="823406"/>
                  </a:cubicBezTo>
                  <a:cubicBezTo>
                    <a:pt x="381052" y="788575"/>
                    <a:pt x="385564" y="754285"/>
                    <a:pt x="386647" y="719634"/>
                  </a:cubicBezTo>
                  <a:cubicBezTo>
                    <a:pt x="387188" y="703572"/>
                    <a:pt x="392242" y="688231"/>
                    <a:pt x="397295" y="673071"/>
                  </a:cubicBezTo>
                  <a:cubicBezTo>
                    <a:pt x="398739" y="668740"/>
                    <a:pt x="401265" y="664589"/>
                    <a:pt x="406138" y="664048"/>
                  </a:cubicBezTo>
                  <a:cubicBezTo>
                    <a:pt x="412274" y="663506"/>
                    <a:pt x="416245" y="667838"/>
                    <a:pt x="417328" y="673432"/>
                  </a:cubicBezTo>
                  <a:cubicBezTo>
                    <a:pt x="420937" y="692563"/>
                    <a:pt x="424907" y="711873"/>
                    <a:pt x="426712" y="731184"/>
                  </a:cubicBezTo>
                  <a:cubicBezTo>
                    <a:pt x="427976" y="744900"/>
                    <a:pt x="429780" y="792545"/>
                    <a:pt x="431224" y="817811"/>
                  </a:cubicBezTo>
                  <a:cubicBezTo>
                    <a:pt x="431404" y="818714"/>
                    <a:pt x="431404" y="819797"/>
                    <a:pt x="431404" y="820880"/>
                  </a:cubicBezTo>
                  <a:close/>
                  <a:moveTo>
                    <a:pt x="306336" y="651234"/>
                  </a:moveTo>
                  <a:cubicBezTo>
                    <a:pt x="300200" y="651054"/>
                    <a:pt x="297673" y="645639"/>
                    <a:pt x="296591" y="640406"/>
                  </a:cubicBezTo>
                  <a:cubicBezTo>
                    <a:pt x="295688" y="636074"/>
                    <a:pt x="295147" y="631562"/>
                    <a:pt x="295688" y="627231"/>
                  </a:cubicBezTo>
                  <a:cubicBezTo>
                    <a:pt x="300741" y="594024"/>
                    <a:pt x="311209" y="562441"/>
                    <a:pt x="327632" y="532843"/>
                  </a:cubicBezTo>
                  <a:cubicBezTo>
                    <a:pt x="325647" y="569119"/>
                    <a:pt x="316804" y="604311"/>
                    <a:pt x="315360" y="640225"/>
                  </a:cubicBezTo>
                  <a:cubicBezTo>
                    <a:pt x="314999" y="645459"/>
                    <a:pt x="313014" y="651234"/>
                    <a:pt x="306336" y="651234"/>
                  </a:cubicBezTo>
                  <a:close/>
                  <a:moveTo>
                    <a:pt x="351274" y="328186"/>
                  </a:moveTo>
                  <a:cubicBezTo>
                    <a:pt x="350372" y="284511"/>
                    <a:pt x="358493" y="243544"/>
                    <a:pt x="437902" y="238491"/>
                  </a:cubicBezTo>
                  <a:cubicBezTo>
                    <a:pt x="494570" y="239032"/>
                    <a:pt x="511896" y="281804"/>
                    <a:pt x="511896" y="328367"/>
                  </a:cubicBezTo>
                  <a:cubicBezTo>
                    <a:pt x="514783" y="370598"/>
                    <a:pt x="473455" y="398210"/>
                    <a:pt x="428156" y="399474"/>
                  </a:cubicBezTo>
                  <a:cubicBezTo>
                    <a:pt x="390617" y="400737"/>
                    <a:pt x="351816" y="363559"/>
                    <a:pt x="351274" y="328186"/>
                  </a:cubicBezTo>
                  <a:close/>
                  <a:moveTo>
                    <a:pt x="536621" y="1145552"/>
                  </a:moveTo>
                  <a:cubicBezTo>
                    <a:pt x="537884" y="1158907"/>
                    <a:pt x="528680" y="1162697"/>
                    <a:pt x="518393" y="1163238"/>
                  </a:cubicBezTo>
                  <a:cubicBezTo>
                    <a:pt x="499804" y="1164321"/>
                    <a:pt x="481035" y="1164682"/>
                    <a:pt x="462446" y="1163960"/>
                  </a:cubicBezTo>
                  <a:cubicBezTo>
                    <a:pt x="408304" y="1161794"/>
                    <a:pt x="354342" y="1158907"/>
                    <a:pt x="300200" y="1156199"/>
                  </a:cubicBezTo>
                  <a:cubicBezTo>
                    <a:pt x="295688" y="1156019"/>
                    <a:pt x="291357" y="1155297"/>
                    <a:pt x="287026" y="1154756"/>
                  </a:cubicBezTo>
                  <a:cubicBezTo>
                    <a:pt x="264466" y="1152049"/>
                    <a:pt x="259954" y="1148259"/>
                    <a:pt x="257608" y="1125158"/>
                  </a:cubicBezTo>
                  <a:cubicBezTo>
                    <a:pt x="256886" y="1118300"/>
                    <a:pt x="256164" y="1111622"/>
                    <a:pt x="255443" y="1104764"/>
                  </a:cubicBezTo>
                  <a:cubicBezTo>
                    <a:pt x="255443" y="1104764"/>
                    <a:pt x="255443" y="1104764"/>
                    <a:pt x="255443" y="1104764"/>
                  </a:cubicBezTo>
                  <a:cubicBezTo>
                    <a:pt x="253638" y="1086717"/>
                    <a:pt x="252194" y="1068670"/>
                    <a:pt x="252555" y="1050622"/>
                  </a:cubicBezTo>
                  <a:cubicBezTo>
                    <a:pt x="253097" y="1014167"/>
                    <a:pt x="248404" y="889098"/>
                    <a:pt x="254540" y="863291"/>
                  </a:cubicBezTo>
                  <a:cubicBezTo>
                    <a:pt x="256706" y="853906"/>
                    <a:pt x="264286" y="850116"/>
                    <a:pt x="271505" y="851379"/>
                  </a:cubicBezTo>
                  <a:cubicBezTo>
                    <a:pt x="288469" y="854267"/>
                    <a:pt x="297132" y="844882"/>
                    <a:pt x="313375" y="857155"/>
                  </a:cubicBezTo>
                  <a:cubicBezTo>
                    <a:pt x="325647" y="866359"/>
                    <a:pt x="350552" y="863110"/>
                    <a:pt x="364088" y="860764"/>
                  </a:cubicBezTo>
                  <a:cubicBezTo>
                    <a:pt x="392242" y="856072"/>
                    <a:pt x="420215" y="853906"/>
                    <a:pt x="448369" y="860945"/>
                  </a:cubicBezTo>
                  <a:cubicBezTo>
                    <a:pt x="463890" y="864734"/>
                    <a:pt x="478328" y="865276"/>
                    <a:pt x="494390" y="856974"/>
                  </a:cubicBezTo>
                  <a:cubicBezTo>
                    <a:pt x="511354" y="848312"/>
                    <a:pt x="531026" y="856252"/>
                    <a:pt x="548171" y="862208"/>
                  </a:cubicBezTo>
                  <a:cubicBezTo>
                    <a:pt x="558458" y="865817"/>
                    <a:pt x="557556" y="878631"/>
                    <a:pt x="557014" y="888377"/>
                  </a:cubicBezTo>
                  <a:cubicBezTo>
                    <a:pt x="555390" y="914906"/>
                    <a:pt x="554848" y="941797"/>
                    <a:pt x="550517" y="967966"/>
                  </a:cubicBezTo>
                  <a:cubicBezTo>
                    <a:pt x="544922" y="1003880"/>
                    <a:pt x="542576" y="1097907"/>
                    <a:pt x="536621" y="1145552"/>
                  </a:cubicBezTo>
                  <a:close/>
                  <a:moveTo>
                    <a:pt x="820506" y="1076250"/>
                  </a:moveTo>
                  <a:cubicBezTo>
                    <a:pt x="836929" y="1076972"/>
                    <a:pt x="839636" y="1081844"/>
                    <a:pt x="837651" y="1098809"/>
                  </a:cubicBezTo>
                  <a:cubicBezTo>
                    <a:pt x="837109" y="1104404"/>
                    <a:pt x="836027" y="1109818"/>
                    <a:pt x="835305" y="1115413"/>
                  </a:cubicBezTo>
                  <a:cubicBezTo>
                    <a:pt x="835124" y="1116856"/>
                    <a:pt x="834944" y="1118300"/>
                    <a:pt x="834763" y="1119744"/>
                  </a:cubicBezTo>
                  <a:cubicBezTo>
                    <a:pt x="834763" y="1120105"/>
                    <a:pt x="834763" y="1120466"/>
                    <a:pt x="834763" y="1120827"/>
                  </a:cubicBezTo>
                  <a:cubicBezTo>
                    <a:pt x="834583" y="1122271"/>
                    <a:pt x="834583" y="1123714"/>
                    <a:pt x="834583" y="1125339"/>
                  </a:cubicBezTo>
                  <a:cubicBezTo>
                    <a:pt x="834222" y="1151868"/>
                    <a:pt x="835665" y="1152229"/>
                    <a:pt x="806609" y="1155839"/>
                  </a:cubicBezTo>
                  <a:cubicBezTo>
                    <a:pt x="766003" y="1160892"/>
                    <a:pt x="613142" y="1162516"/>
                    <a:pt x="577949" y="1157463"/>
                  </a:cubicBezTo>
                  <a:cubicBezTo>
                    <a:pt x="577227" y="1157282"/>
                    <a:pt x="576505" y="1157282"/>
                    <a:pt x="575783" y="1157102"/>
                  </a:cubicBezTo>
                  <a:cubicBezTo>
                    <a:pt x="575603" y="1157102"/>
                    <a:pt x="575242" y="1157102"/>
                    <a:pt x="575062" y="1156922"/>
                  </a:cubicBezTo>
                  <a:cubicBezTo>
                    <a:pt x="574520" y="1156922"/>
                    <a:pt x="574159" y="1156741"/>
                    <a:pt x="573618" y="1156741"/>
                  </a:cubicBezTo>
                  <a:cubicBezTo>
                    <a:pt x="573437" y="1156741"/>
                    <a:pt x="573076" y="1156741"/>
                    <a:pt x="572896" y="1156561"/>
                  </a:cubicBezTo>
                  <a:cubicBezTo>
                    <a:pt x="572535" y="1156561"/>
                    <a:pt x="572174" y="1156380"/>
                    <a:pt x="571633" y="1156380"/>
                  </a:cubicBezTo>
                  <a:cubicBezTo>
                    <a:pt x="571271" y="1156380"/>
                    <a:pt x="571091" y="1156380"/>
                    <a:pt x="570911" y="1156199"/>
                  </a:cubicBezTo>
                  <a:cubicBezTo>
                    <a:pt x="570550" y="1156199"/>
                    <a:pt x="570189" y="1156019"/>
                    <a:pt x="569828" y="1156019"/>
                  </a:cubicBezTo>
                  <a:cubicBezTo>
                    <a:pt x="569647" y="1156019"/>
                    <a:pt x="569286" y="1156019"/>
                    <a:pt x="569106" y="1155839"/>
                  </a:cubicBezTo>
                  <a:cubicBezTo>
                    <a:pt x="568745" y="1155839"/>
                    <a:pt x="568384" y="1155658"/>
                    <a:pt x="568023" y="1155658"/>
                  </a:cubicBezTo>
                  <a:cubicBezTo>
                    <a:pt x="567843" y="1155658"/>
                    <a:pt x="567662" y="1155658"/>
                    <a:pt x="567482" y="1155478"/>
                  </a:cubicBezTo>
                  <a:cubicBezTo>
                    <a:pt x="566940" y="1155297"/>
                    <a:pt x="566399" y="1155297"/>
                    <a:pt x="566038" y="1155117"/>
                  </a:cubicBezTo>
                  <a:cubicBezTo>
                    <a:pt x="565857" y="1155117"/>
                    <a:pt x="565677" y="1154936"/>
                    <a:pt x="565316" y="1154936"/>
                  </a:cubicBezTo>
                  <a:cubicBezTo>
                    <a:pt x="564955" y="1154936"/>
                    <a:pt x="564774" y="1154756"/>
                    <a:pt x="564594" y="1154756"/>
                  </a:cubicBezTo>
                  <a:cubicBezTo>
                    <a:pt x="564414" y="1154756"/>
                    <a:pt x="564233" y="1154575"/>
                    <a:pt x="563872" y="1154575"/>
                  </a:cubicBezTo>
                  <a:cubicBezTo>
                    <a:pt x="563692" y="1154575"/>
                    <a:pt x="563331" y="1154395"/>
                    <a:pt x="563150" y="1154395"/>
                  </a:cubicBezTo>
                  <a:cubicBezTo>
                    <a:pt x="562970" y="1154395"/>
                    <a:pt x="562789" y="1154214"/>
                    <a:pt x="562428" y="1154214"/>
                  </a:cubicBezTo>
                  <a:cubicBezTo>
                    <a:pt x="562248" y="1154214"/>
                    <a:pt x="562067" y="1154034"/>
                    <a:pt x="561887" y="1154034"/>
                  </a:cubicBezTo>
                  <a:cubicBezTo>
                    <a:pt x="561707" y="1154034"/>
                    <a:pt x="561526" y="1153854"/>
                    <a:pt x="561345" y="1153854"/>
                  </a:cubicBezTo>
                  <a:cubicBezTo>
                    <a:pt x="561165" y="1153854"/>
                    <a:pt x="560985" y="1153673"/>
                    <a:pt x="560804" y="1153673"/>
                  </a:cubicBezTo>
                  <a:cubicBezTo>
                    <a:pt x="560624" y="1153673"/>
                    <a:pt x="560443" y="1153492"/>
                    <a:pt x="560263" y="1153492"/>
                  </a:cubicBezTo>
                  <a:cubicBezTo>
                    <a:pt x="559902" y="1153312"/>
                    <a:pt x="559541" y="1153312"/>
                    <a:pt x="559360" y="1153131"/>
                  </a:cubicBezTo>
                  <a:cubicBezTo>
                    <a:pt x="559180" y="1153131"/>
                    <a:pt x="558999" y="1152951"/>
                    <a:pt x="558999" y="1152951"/>
                  </a:cubicBezTo>
                  <a:cubicBezTo>
                    <a:pt x="558819" y="1152951"/>
                    <a:pt x="558638" y="1152771"/>
                    <a:pt x="558458" y="1152771"/>
                  </a:cubicBezTo>
                  <a:cubicBezTo>
                    <a:pt x="558277" y="1152771"/>
                    <a:pt x="558097" y="1152590"/>
                    <a:pt x="558097" y="1152590"/>
                  </a:cubicBezTo>
                  <a:cubicBezTo>
                    <a:pt x="557917" y="1152590"/>
                    <a:pt x="557736" y="1152410"/>
                    <a:pt x="557736" y="1152410"/>
                  </a:cubicBezTo>
                  <a:cubicBezTo>
                    <a:pt x="557556" y="1152410"/>
                    <a:pt x="557375" y="1152229"/>
                    <a:pt x="557375" y="1152229"/>
                  </a:cubicBezTo>
                  <a:cubicBezTo>
                    <a:pt x="557195" y="1152229"/>
                    <a:pt x="557195" y="1152049"/>
                    <a:pt x="557014" y="1152049"/>
                  </a:cubicBezTo>
                  <a:cubicBezTo>
                    <a:pt x="556834" y="1151868"/>
                    <a:pt x="556834" y="1151868"/>
                    <a:pt x="556653" y="1151688"/>
                  </a:cubicBezTo>
                  <a:cubicBezTo>
                    <a:pt x="556473" y="1151507"/>
                    <a:pt x="556473" y="1151507"/>
                    <a:pt x="556292" y="1151327"/>
                  </a:cubicBezTo>
                  <a:cubicBezTo>
                    <a:pt x="556112" y="1151146"/>
                    <a:pt x="556112" y="1151146"/>
                    <a:pt x="555931" y="1150966"/>
                  </a:cubicBezTo>
                  <a:cubicBezTo>
                    <a:pt x="555751" y="1150785"/>
                    <a:pt x="555751" y="1150785"/>
                    <a:pt x="555570" y="1150605"/>
                  </a:cubicBezTo>
                  <a:cubicBezTo>
                    <a:pt x="555390" y="1150424"/>
                    <a:pt x="555210" y="1150244"/>
                    <a:pt x="555210" y="1150063"/>
                  </a:cubicBezTo>
                  <a:cubicBezTo>
                    <a:pt x="555029" y="1149883"/>
                    <a:pt x="555029" y="1149883"/>
                    <a:pt x="554848" y="1149703"/>
                  </a:cubicBezTo>
                  <a:cubicBezTo>
                    <a:pt x="554848" y="1149522"/>
                    <a:pt x="554668" y="1149522"/>
                    <a:pt x="554668" y="1149342"/>
                  </a:cubicBezTo>
                  <a:cubicBezTo>
                    <a:pt x="554668" y="1149161"/>
                    <a:pt x="554488" y="1149161"/>
                    <a:pt x="554488" y="1148980"/>
                  </a:cubicBezTo>
                  <a:cubicBezTo>
                    <a:pt x="554488" y="1148800"/>
                    <a:pt x="554307" y="1148800"/>
                    <a:pt x="554307" y="1148620"/>
                  </a:cubicBezTo>
                  <a:cubicBezTo>
                    <a:pt x="554307" y="1148439"/>
                    <a:pt x="554126" y="1148439"/>
                    <a:pt x="554126" y="1148259"/>
                  </a:cubicBezTo>
                  <a:cubicBezTo>
                    <a:pt x="554126" y="1148078"/>
                    <a:pt x="553946" y="1147898"/>
                    <a:pt x="553946" y="1147898"/>
                  </a:cubicBezTo>
                  <a:cubicBezTo>
                    <a:pt x="553946" y="1147717"/>
                    <a:pt x="553766" y="1147537"/>
                    <a:pt x="553766" y="1147537"/>
                  </a:cubicBezTo>
                  <a:cubicBezTo>
                    <a:pt x="553766" y="1147356"/>
                    <a:pt x="553585" y="1147176"/>
                    <a:pt x="553585" y="1146996"/>
                  </a:cubicBezTo>
                  <a:cubicBezTo>
                    <a:pt x="553585" y="1146815"/>
                    <a:pt x="553405" y="1146635"/>
                    <a:pt x="553405" y="1146454"/>
                  </a:cubicBezTo>
                  <a:cubicBezTo>
                    <a:pt x="553405" y="1146093"/>
                    <a:pt x="553224" y="1145912"/>
                    <a:pt x="553224" y="1145552"/>
                  </a:cubicBezTo>
                  <a:cubicBezTo>
                    <a:pt x="553224" y="1145371"/>
                    <a:pt x="553224" y="1145191"/>
                    <a:pt x="553044" y="1145010"/>
                  </a:cubicBezTo>
                  <a:cubicBezTo>
                    <a:pt x="553044" y="1144830"/>
                    <a:pt x="553044" y="1144649"/>
                    <a:pt x="552863" y="1144469"/>
                  </a:cubicBezTo>
                  <a:cubicBezTo>
                    <a:pt x="552863" y="1144288"/>
                    <a:pt x="552863" y="1144108"/>
                    <a:pt x="552863" y="1143928"/>
                  </a:cubicBezTo>
                  <a:cubicBezTo>
                    <a:pt x="552863" y="1143747"/>
                    <a:pt x="552863" y="1143566"/>
                    <a:pt x="552863" y="1143205"/>
                  </a:cubicBezTo>
                  <a:cubicBezTo>
                    <a:pt x="552863" y="1143025"/>
                    <a:pt x="552863" y="1142845"/>
                    <a:pt x="552863" y="1142664"/>
                  </a:cubicBezTo>
                  <a:cubicBezTo>
                    <a:pt x="552863" y="1142484"/>
                    <a:pt x="552863" y="1142123"/>
                    <a:pt x="552863" y="1141942"/>
                  </a:cubicBezTo>
                  <a:cubicBezTo>
                    <a:pt x="552863" y="1141762"/>
                    <a:pt x="552863" y="1141581"/>
                    <a:pt x="552863" y="1141401"/>
                  </a:cubicBezTo>
                  <a:cubicBezTo>
                    <a:pt x="552863" y="1141220"/>
                    <a:pt x="552863" y="1140859"/>
                    <a:pt x="552863" y="1140679"/>
                  </a:cubicBezTo>
                  <a:cubicBezTo>
                    <a:pt x="552863" y="1140498"/>
                    <a:pt x="552863" y="1140318"/>
                    <a:pt x="552863" y="1140137"/>
                  </a:cubicBezTo>
                  <a:cubicBezTo>
                    <a:pt x="552683" y="1136709"/>
                    <a:pt x="552863" y="1132738"/>
                    <a:pt x="553224" y="1127504"/>
                  </a:cubicBezTo>
                  <a:cubicBezTo>
                    <a:pt x="553946" y="1112525"/>
                    <a:pt x="555570" y="1111983"/>
                    <a:pt x="555210" y="1090507"/>
                  </a:cubicBezTo>
                  <a:cubicBezTo>
                    <a:pt x="552863" y="1071918"/>
                    <a:pt x="577769" y="1076611"/>
                    <a:pt x="613863" y="1079318"/>
                  </a:cubicBezTo>
                  <a:cubicBezTo>
                    <a:pt x="649236" y="1077693"/>
                    <a:pt x="774485" y="1073904"/>
                    <a:pt x="820506" y="1076250"/>
                  </a:cubicBezTo>
                  <a:close/>
                  <a:moveTo>
                    <a:pt x="1153119" y="392435"/>
                  </a:moveTo>
                  <a:cubicBezTo>
                    <a:pt x="1148787" y="497470"/>
                    <a:pt x="1151675" y="602506"/>
                    <a:pt x="1151134" y="707542"/>
                  </a:cubicBezTo>
                  <a:cubicBezTo>
                    <a:pt x="1150773" y="767279"/>
                    <a:pt x="1148066" y="826835"/>
                    <a:pt x="1144997" y="886391"/>
                  </a:cubicBezTo>
                  <a:cubicBezTo>
                    <a:pt x="1143373" y="917794"/>
                    <a:pt x="1137598" y="923208"/>
                    <a:pt x="1107278" y="926457"/>
                  </a:cubicBezTo>
                  <a:cubicBezTo>
                    <a:pt x="1017763" y="936021"/>
                    <a:pt x="927888" y="933856"/>
                    <a:pt x="838192" y="936744"/>
                  </a:cubicBezTo>
                  <a:cubicBezTo>
                    <a:pt x="756438" y="941255"/>
                    <a:pt x="674503" y="932051"/>
                    <a:pt x="592748" y="938729"/>
                  </a:cubicBezTo>
                  <a:cubicBezTo>
                    <a:pt x="569286" y="940714"/>
                    <a:pt x="568384" y="938909"/>
                    <a:pt x="569467" y="916169"/>
                  </a:cubicBezTo>
                  <a:cubicBezTo>
                    <a:pt x="569647" y="912560"/>
                    <a:pt x="569647" y="909131"/>
                    <a:pt x="570008" y="905522"/>
                  </a:cubicBezTo>
                  <a:cubicBezTo>
                    <a:pt x="571813" y="883323"/>
                    <a:pt x="572174" y="882602"/>
                    <a:pt x="595094" y="879714"/>
                  </a:cubicBezTo>
                  <a:cubicBezTo>
                    <a:pt x="639130" y="873939"/>
                    <a:pt x="935828" y="883684"/>
                    <a:pt x="1039962" y="876826"/>
                  </a:cubicBezTo>
                  <a:cubicBezTo>
                    <a:pt x="1053136" y="875924"/>
                    <a:pt x="1066130" y="873036"/>
                    <a:pt x="1079666" y="873939"/>
                  </a:cubicBezTo>
                  <a:cubicBezTo>
                    <a:pt x="1079846" y="873939"/>
                    <a:pt x="1079846" y="873939"/>
                    <a:pt x="1079846" y="873939"/>
                  </a:cubicBezTo>
                  <a:cubicBezTo>
                    <a:pt x="1079846" y="873939"/>
                    <a:pt x="1079846" y="873939"/>
                    <a:pt x="1079846" y="873939"/>
                  </a:cubicBezTo>
                  <a:cubicBezTo>
                    <a:pt x="1079846" y="873939"/>
                    <a:pt x="1080027" y="873758"/>
                    <a:pt x="1080027" y="873758"/>
                  </a:cubicBezTo>
                  <a:cubicBezTo>
                    <a:pt x="1080027" y="873758"/>
                    <a:pt x="1080027" y="873758"/>
                    <a:pt x="1080207" y="873578"/>
                  </a:cubicBezTo>
                  <a:cubicBezTo>
                    <a:pt x="1080207" y="873578"/>
                    <a:pt x="1080388" y="873397"/>
                    <a:pt x="1080388" y="873397"/>
                  </a:cubicBezTo>
                  <a:cubicBezTo>
                    <a:pt x="1080388" y="873397"/>
                    <a:pt x="1080388" y="873217"/>
                    <a:pt x="1080568" y="873217"/>
                  </a:cubicBezTo>
                  <a:cubicBezTo>
                    <a:pt x="1080568" y="873036"/>
                    <a:pt x="1080749" y="873036"/>
                    <a:pt x="1080749" y="872856"/>
                  </a:cubicBezTo>
                  <a:cubicBezTo>
                    <a:pt x="1080749" y="872856"/>
                    <a:pt x="1080749" y="872675"/>
                    <a:pt x="1080749" y="872675"/>
                  </a:cubicBezTo>
                  <a:cubicBezTo>
                    <a:pt x="1080749" y="872495"/>
                    <a:pt x="1080929" y="872315"/>
                    <a:pt x="1080929" y="871953"/>
                  </a:cubicBezTo>
                  <a:cubicBezTo>
                    <a:pt x="1080929" y="871953"/>
                    <a:pt x="1080929" y="871953"/>
                    <a:pt x="1080929" y="871773"/>
                  </a:cubicBezTo>
                  <a:cubicBezTo>
                    <a:pt x="1080929" y="871412"/>
                    <a:pt x="1081110" y="871232"/>
                    <a:pt x="1081110" y="870871"/>
                  </a:cubicBezTo>
                  <a:cubicBezTo>
                    <a:pt x="1081110" y="870871"/>
                    <a:pt x="1081110" y="870690"/>
                    <a:pt x="1081110" y="870690"/>
                  </a:cubicBezTo>
                  <a:cubicBezTo>
                    <a:pt x="1081110" y="870329"/>
                    <a:pt x="1081290" y="870149"/>
                    <a:pt x="1081290" y="869788"/>
                  </a:cubicBezTo>
                  <a:cubicBezTo>
                    <a:pt x="1081290" y="869608"/>
                    <a:pt x="1081290" y="869608"/>
                    <a:pt x="1081290" y="869427"/>
                  </a:cubicBezTo>
                  <a:cubicBezTo>
                    <a:pt x="1081290" y="869066"/>
                    <a:pt x="1081471" y="868885"/>
                    <a:pt x="1081471" y="868524"/>
                  </a:cubicBezTo>
                  <a:cubicBezTo>
                    <a:pt x="1081471" y="868344"/>
                    <a:pt x="1081471" y="868164"/>
                    <a:pt x="1081471" y="868164"/>
                  </a:cubicBezTo>
                  <a:cubicBezTo>
                    <a:pt x="1081471" y="867803"/>
                    <a:pt x="1081651" y="867441"/>
                    <a:pt x="1081651" y="867081"/>
                  </a:cubicBezTo>
                  <a:cubicBezTo>
                    <a:pt x="1081651" y="866900"/>
                    <a:pt x="1081651" y="866900"/>
                    <a:pt x="1081651" y="866720"/>
                  </a:cubicBezTo>
                  <a:cubicBezTo>
                    <a:pt x="1081651" y="866359"/>
                    <a:pt x="1081832" y="865817"/>
                    <a:pt x="1081832" y="865457"/>
                  </a:cubicBezTo>
                  <a:cubicBezTo>
                    <a:pt x="1081832" y="865457"/>
                    <a:pt x="1081832" y="865276"/>
                    <a:pt x="1081832" y="865276"/>
                  </a:cubicBezTo>
                  <a:cubicBezTo>
                    <a:pt x="1082012" y="864193"/>
                    <a:pt x="1082193" y="862930"/>
                    <a:pt x="1082373" y="861486"/>
                  </a:cubicBezTo>
                  <a:cubicBezTo>
                    <a:pt x="1082373" y="861306"/>
                    <a:pt x="1082373" y="861306"/>
                    <a:pt x="1082373" y="861125"/>
                  </a:cubicBezTo>
                  <a:cubicBezTo>
                    <a:pt x="1082373" y="860584"/>
                    <a:pt x="1082554" y="860042"/>
                    <a:pt x="1082554" y="859320"/>
                  </a:cubicBezTo>
                  <a:cubicBezTo>
                    <a:pt x="1082554" y="859140"/>
                    <a:pt x="1082554" y="858959"/>
                    <a:pt x="1082554" y="858959"/>
                  </a:cubicBezTo>
                  <a:cubicBezTo>
                    <a:pt x="1082554" y="858418"/>
                    <a:pt x="1082734" y="857696"/>
                    <a:pt x="1082734" y="857155"/>
                  </a:cubicBezTo>
                  <a:cubicBezTo>
                    <a:pt x="1082734" y="856974"/>
                    <a:pt x="1082734" y="856794"/>
                    <a:pt x="1082734" y="856794"/>
                  </a:cubicBezTo>
                  <a:cubicBezTo>
                    <a:pt x="1082734" y="856072"/>
                    <a:pt x="1082914" y="855350"/>
                    <a:pt x="1082914" y="854628"/>
                  </a:cubicBezTo>
                  <a:cubicBezTo>
                    <a:pt x="1082914" y="854628"/>
                    <a:pt x="1082914" y="854447"/>
                    <a:pt x="1082914" y="854447"/>
                  </a:cubicBezTo>
                  <a:cubicBezTo>
                    <a:pt x="1082914" y="853545"/>
                    <a:pt x="1083095" y="852823"/>
                    <a:pt x="1083095" y="851921"/>
                  </a:cubicBezTo>
                  <a:cubicBezTo>
                    <a:pt x="1090494" y="769625"/>
                    <a:pt x="1093382" y="481950"/>
                    <a:pt x="1093743" y="366627"/>
                  </a:cubicBezTo>
                  <a:cubicBezTo>
                    <a:pt x="1093923" y="281985"/>
                    <a:pt x="1101503" y="197884"/>
                    <a:pt x="1102225" y="113423"/>
                  </a:cubicBezTo>
                  <a:cubicBezTo>
                    <a:pt x="1102406" y="79313"/>
                    <a:pt x="1094645" y="69748"/>
                    <a:pt x="1060355" y="71011"/>
                  </a:cubicBezTo>
                  <a:cubicBezTo>
                    <a:pt x="1048444" y="71372"/>
                    <a:pt x="1023358" y="71914"/>
                    <a:pt x="991414" y="72636"/>
                  </a:cubicBezTo>
                  <a:cubicBezTo>
                    <a:pt x="987985" y="72636"/>
                    <a:pt x="984556" y="72816"/>
                    <a:pt x="980947" y="72816"/>
                  </a:cubicBezTo>
                  <a:cubicBezTo>
                    <a:pt x="980766" y="72816"/>
                    <a:pt x="980405" y="72816"/>
                    <a:pt x="980225" y="72816"/>
                  </a:cubicBezTo>
                  <a:cubicBezTo>
                    <a:pt x="957846" y="73357"/>
                    <a:pt x="932760" y="73899"/>
                    <a:pt x="906592" y="74440"/>
                  </a:cubicBezTo>
                  <a:cubicBezTo>
                    <a:pt x="903704" y="74440"/>
                    <a:pt x="900817" y="74621"/>
                    <a:pt x="897929" y="74621"/>
                  </a:cubicBezTo>
                  <a:cubicBezTo>
                    <a:pt x="895583" y="74621"/>
                    <a:pt x="893417" y="74801"/>
                    <a:pt x="891071" y="74801"/>
                  </a:cubicBezTo>
                  <a:cubicBezTo>
                    <a:pt x="888905" y="74801"/>
                    <a:pt x="886740" y="74982"/>
                    <a:pt x="884393" y="74982"/>
                  </a:cubicBezTo>
                  <a:cubicBezTo>
                    <a:pt x="881145" y="74982"/>
                    <a:pt x="877896" y="75162"/>
                    <a:pt x="874648" y="75162"/>
                  </a:cubicBezTo>
                  <a:cubicBezTo>
                    <a:pt x="873746" y="75162"/>
                    <a:pt x="873024" y="75162"/>
                    <a:pt x="872121" y="75162"/>
                  </a:cubicBezTo>
                  <a:cubicBezTo>
                    <a:pt x="870317" y="75162"/>
                    <a:pt x="868512" y="75162"/>
                    <a:pt x="866707" y="75343"/>
                  </a:cubicBezTo>
                  <a:cubicBezTo>
                    <a:pt x="862917" y="75343"/>
                    <a:pt x="859127" y="75523"/>
                    <a:pt x="855337" y="75523"/>
                  </a:cubicBezTo>
                  <a:cubicBezTo>
                    <a:pt x="854976" y="75523"/>
                    <a:pt x="854435" y="75523"/>
                    <a:pt x="854074" y="75523"/>
                  </a:cubicBezTo>
                  <a:cubicBezTo>
                    <a:pt x="849562" y="75703"/>
                    <a:pt x="845050" y="75703"/>
                    <a:pt x="840719" y="75884"/>
                  </a:cubicBezTo>
                  <a:cubicBezTo>
                    <a:pt x="840177" y="75884"/>
                    <a:pt x="839456" y="75884"/>
                    <a:pt x="838914" y="75884"/>
                  </a:cubicBezTo>
                  <a:cubicBezTo>
                    <a:pt x="837109" y="75884"/>
                    <a:pt x="835305" y="75884"/>
                    <a:pt x="833500" y="76064"/>
                  </a:cubicBezTo>
                  <a:cubicBezTo>
                    <a:pt x="833139" y="76064"/>
                    <a:pt x="832778" y="76064"/>
                    <a:pt x="832597" y="76064"/>
                  </a:cubicBezTo>
                  <a:cubicBezTo>
                    <a:pt x="825559" y="76245"/>
                    <a:pt x="818520" y="76426"/>
                    <a:pt x="811663" y="76426"/>
                  </a:cubicBezTo>
                  <a:cubicBezTo>
                    <a:pt x="811482" y="76426"/>
                    <a:pt x="811301" y="76426"/>
                    <a:pt x="811121" y="76426"/>
                  </a:cubicBezTo>
                  <a:cubicBezTo>
                    <a:pt x="808955" y="76426"/>
                    <a:pt x="806970" y="76606"/>
                    <a:pt x="804804" y="76606"/>
                  </a:cubicBezTo>
                  <a:cubicBezTo>
                    <a:pt x="804624" y="76606"/>
                    <a:pt x="804263" y="76606"/>
                    <a:pt x="804083" y="76606"/>
                  </a:cubicBezTo>
                  <a:cubicBezTo>
                    <a:pt x="799932" y="76787"/>
                    <a:pt x="795781" y="76787"/>
                    <a:pt x="791810" y="76787"/>
                  </a:cubicBezTo>
                  <a:cubicBezTo>
                    <a:pt x="790908" y="76787"/>
                    <a:pt x="790186" y="76787"/>
                    <a:pt x="789284" y="76787"/>
                  </a:cubicBezTo>
                  <a:cubicBezTo>
                    <a:pt x="785133" y="76967"/>
                    <a:pt x="780982" y="76967"/>
                    <a:pt x="777011" y="77147"/>
                  </a:cubicBezTo>
                  <a:cubicBezTo>
                    <a:pt x="776831" y="77147"/>
                    <a:pt x="776470" y="77147"/>
                    <a:pt x="776290" y="77147"/>
                  </a:cubicBezTo>
                  <a:cubicBezTo>
                    <a:pt x="774665" y="77147"/>
                    <a:pt x="773041" y="77147"/>
                    <a:pt x="771597" y="77328"/>
                  </a:cubicBezTo>
                  <a:cubicBezTo>
                    <a:pt x="770876" y="77328"/>
                    <a:pt x="769973" y="77328"/>
                    <a:pt x="769251" y="77328"/>
                  </a:cubicBezTo>
                  <a:cubicBezTo>
                    <a:pt x="765281" y="77328"/>
                    <a:pt x="761491" y="77508"/>
                    <a:pt x="757701" y="77508"/>
                  </a:cubicBezTo>
                  <a:cubicBezTo>
                    <a:pt x="757340" y="77508"/>
                    <a:pt x="757159" y="77508"/>
                    <a:pt x="756799" y="77508"/>
                  </a:cubicBezTo>
                  <a:cubicBezTo>
                    <a:pt x="755174" y="77508"/>
                    <a:pt x="753550" y="77508"/>
                    <a:pt x="751926" y="77689"/>
                  </a:cubicBezTo>
                  <a:cubicBezTo>
                    <a:pt x="751565" y="77689"/>
                    <a:pt x="751023" y="77689"/>
                    <a:pt x="750662" y="77689"/>
                  </a:cubicBezTo>
                  <a:cubicBezTo>
                    <a:pt x="746872" y="77689"/>
                    <a:pt x="743083" y="77869"/>
                    <a:pt x="739473" y="77869"/>
                  </a:cubicBezTo>
                  <a:cubicBezTo>
                    <a:pt x="739112" y="77869"/>
                    <a:pt x="738571" y="77869"/>
                    <a:pt x="738210" y="77869"/>
                  </a:cubicBezTo>
                  <a:cubicBezTo>
                    <a:pt x="736766" y="77869"/>
                    <a:pt x="735322" y="77869"/>
                    <a:pt x="733878" y="78050"/>
                  </a:cubicBezTo>
                  <a:cubicBezTo>
                    <a:pt x="733517" y="78050"/>
                    <a:pt x="733157" y="78050"/>
                    <a:pt x="732795" y="78050"/>
                  </a:cubicBezTo>
                  <a:cubicBezTo>
                    <a:pt x="729186" y="78050"/>
                    <a:pt x="725757" y="78230"/>
                    <a:pt x="722328" y="78230"/>
                  </a:cubicBezTo>
                  <a:cubicBezTo>
                    <a:pt x="721967" y="78230"/>
                    <a:pt x="721787" y="78230"/>
                    <a:pt x="721426" y="78230"/>
                  </a:cubicBezTo>
                  <a:cubicBezTo>
                    <a:pt x="719982" y="78230"/>
                    <a:pt x="718719" y="78230"/>
                    <a:pt x="717275" y="78411"/>
                  </a:cubicBezTo>
                  <a:cubicBezTo>
                    <a:pt x="716914" y="78411"/>
                    <a:pt x="716553" y="78411"/>
                    <a:pt x="716192" y="78411"/>
                  </a:cubicBezTo>
                  <a:cubicBezTo>
                    <a:pt x="712943" y="78411"/>
                    <a:pt x="709875" y="78591"/>
                    <a:pt x="706807" y="78591"/>
                  </a:cubicBezTo>
                  <a:cubicBezTo>
                    <a:pt x="706446" y="78591"/>
                    <a:pt x="706266" y="78591"/>
                    <a:pt x="705905" y="78591"/>
                  </a:cubicBezTo>
                  <a:cubicBezTo>
                    <a:pt x="704822" y="78591"/>
                    <a:pt x="703559" y="78591"/>
                    <a:pt x="702476" y="78771"/>
                  </a:cubicBezTo>
                  <a:cubicBezTo>
                    <a:pt x="702115" y="78771"/>
                    <a:pt x="701574" y="78771"/>
                    <a:pt x="701213" y="78771"/>
                  </a:cubicBezTo>
                  <a:cubicBezTo>
                    <a:pt x="698505" y="78771"/>
                    <a:pt x="695798" y="78952"/>
                    <a:pt x="693272" y="78952"/>
                  </a:cubicBezTo>
                  <a:cubicBezTo>
                    <a:pt x="692911" y="78952"/>
                    <a:pt x="692730" y="78952"/>
                    <a:pt x="692370" y="78952"/>
                  </a:cubicBezTo>
                  <a:cubicBezTo>
                    <a:pt x="691467" y="78952"/>
                    <a:pt x="690384" y="78952"/>
                    <a:pt x="689482" y="78952"/>
                  </a:cubicBezTo>
                  <a:cubicBezTo>
                    <a:pt x="689121" y="78952"/>
                    <a:pt x="688760" y="78952"/>
                    <a:pt x="688399" y="78952"/>
                  </a:cubicBezTo>
                  <a:cubicBezTo>
                    <a:pt x="687136" y="78952"/>
                    <a:pt x="686053" y="78952"/>
                    <a:pt x="684970" y="79133"/>
                  </a:cubicBezTo>
                  <a:cubicBezTo>
                    <a:pt x="630828" y="80937"/>
                    <a:pt x="333949" y="77869"/>
                    <a:pt x="239922" y="80215"/>
                  </a:cubicBezTo>
                  <a:cubicBezTo>
                    <a:pt x="197511" y="81298"/>
                    <a:pt x="155280" y="82381"/>
                    <a:pt x="112868" y="80757"/>
                  </a:cubicBezTo>
                  <a:cubicBezTo>
                    <a:pt x="112868" y="80757"/>
                    <a:pt x="112868" y="80757"/>
                    <a:pt x="112868" y="80757"/>
                  </a:cubicBezTo>
                  <a:cubicBezTo>
                    <a:pt x="109981" y="80576"/>
                    <a:pt x="107093" y="80576"/>
                    <a:pt x="104206" y="80396"/>
                  </a:cubicBezTo>
                  <a:cubicBezTo>
                    <a:pt x="81466" y="79313"/>
                    <a:pt x="75149" y="84547"/>
                    <a:pt x="72984" y="107467"/>
                  </a:cubicBezTo>
                  <a:cubicBezTo>
                    <a:pt x="72803" y="109452"/>
                    <a:pt x="72623" y="113061"/>
                    <a:pt x="72623" y="117935"/>
                  </a:cubicBezTo>
                  <a:cubicBezTo>
                    <a:pt x="72623" y="118295"/>
                    <a:pt x="72623" y="118656"/>
                    <a:pt x="72623" y="119017"/>
                  </a:cubicBezTo>
                  <a:cubicBezTo>
                    <a:pt x="72623" y="119559"/>
                    <a:pt x="72623" y="119920"/>
                    <a:pt x="72623" y="120461"/>
                  </a:cubicBezTo>
                  <a:cubicBezTo>
                    <a:pt x="72623" y="120822"/>
                    <a:pt x="72623" y="121183"/>
                    <a:pt x="72623" y="121724"/>
                  </a:cubicBezTo>
                  <a:cubicBezTo>
                    <a:pt x="72623" y="122266"/>
                    <a:pt x="72623" y="122807"/>
                    <a:pt x="72623" y="123349"/>
                  </a:cubicBezTo>
                  <a:cubicBezTo>
                    <a:pt x="72623" y="123710"/>
                    <a:pt x="72623" y="124251"/>
                    <a:pt x="72623" y="124612"/>
                  </a:cubicBezTo>
                  <a:cubicBezTo>
                    <a:pt x="72623" y="125154"/>
                    <a:pt x="72623" y="125695"/>
                    <a:pt x="72623" y="126236"/>
                  </a:cubicBezTo>
                  <a:cubicBezTo>
                    <a:pt x="72623" y="126778"/>
                    <a:pt x="72623" y="127138"/>
                    <a:pt x="72623" y="127680"/>
                  </a:cubicBezTo>
                  <a:cubicBezTo>
                    <a:pt x="72623" y="128222"/>
                    <a:pt x="72623" y="128763"/>
                    <a:pt x="72623" y="129304"/>
                  </a:cubicBezTo>
                  <a:cubicBezTo>
                    <a:pt x="72623" y="129846"/>
                    <a:pt x="72623" y="130387"/>
                    <a:pt x="72623" y="130748"/>
                  </a:cubicBezTo>
                  <a:cubicBezTo>
                    <a:pt x="72623" y="131289"/>
                    <a:pt x="72623" y="132011"/>
                    <a:pt x="72623" y="132553"/>
                  </a:cubicBezTo>
                  <a:cubicBezTo>
                    <a:pt x="72623" y="133094"/>
                    <a:pt x="72623" y="133636"/>
                    <a:pt x="72623" y="134177"/>
                  </a:cubicBezTo>
                  <a:cubicBezTo>
                    <a:pt x="72623" y="134718"/>
                    <a:pt x="72623" y="135440"/>
                    <a:pt x="72623" y="135982"/>
                  </a:cubicBezTo>
                  <a:cubicBezTo>
                    <a:pt x="72623" y="136523"/>
                    <a:pt x="72623" y="137065"/>
                    <a:pt x="72623" y="137606"/>
                  </a:cubicBezTo>
                  <a:cubicBezTo>
                    <a:pt x="72623" y="138328"/>
                    <a:pt x="72623" y="138869"/>
                    <a:pt x="72623" y="139591"/>
                  </a:cubicBezTo>
                  <a:cubicBezTo>
                    <a:pt x="72623" y="140133"/>
                    <a:pt x="72623" y="140674"/>
                    <a:pt x="72623" y="141216"/>
                  </a:cubicBezTo>
                  <a:cubicBezTo>
                    <a:pt x="72623" y="141937"/>
                    <a:pt x="72623" y="142659"/>
                    <a:pt x="72623" y="143562"/>
                  </a:cubicBezTo>
                  <a:cubicBezTo>
                    <a:pt x="72623" y="144103"/>
                    <a:pt x="72623" y="144644"/>
                    <a:pt x="72623" y="145186"/>
                  </a:cubicBezTo>
                  <a:cubicBezTo>
                    <a:pt x="72623" y="146088"/>
                    <a:pt x="72623" y="146810"/>
                    <a:pt x="72623" y="147713"/>
                  </a:cubicBezTo>
                  <a:cubicBezTo>
                    <a:pt x="72623" y="148254"/>
                    <a:pt x="72623" y="148795"/>
                    <a:pt x="72623" y="149337"/>
                  </a:cubicBezTo>
                  <a:cubicBezTo>
                    <a:pt x="72623" y="150239"/>
                    <a:pt x="72623" y="150961"/>
                    <a:pt x="72623" y="151863"/>
                  </a:cubicBezTo>
                  <a:cubicBezTo>
                    <a:pt x="72623" y="152405"/>
                    <a:pt x="72623" y="152946"/>
                    <a:pt x="72623" y="153488"/>
                  </a:cubicBezTo>
                  <a:cubicBezTo>
                    <a:pt x="72623" y="154932"/>
                    <a:pt x="72623" y="156375"/>
                    <a:pt x="72803" y="157819"/>
                  </a:cubicBezTo>
                  <a:cubicBezTo>
                    <a:pt x="72803" y="158000"/>
                    <a:pt x="72803" y="158180"/>
                    <a:pt x="72803" y="158541"/>
                  </a:cubicBezTo>
                  <a:cubicBezTo>
                    <a:pt x="72803" y="159804"/>
                    <a:pt x="72803" y="161068"/>
                    <a:pt x="72984" y="162331"/>
                  </a:cubicBezTo>
                  <a:cubicBezTo>
                    <a:pt x="72984" y="162872"/>
                    <a:pt x="72984" y="163414"/>
                    <a:pt x="72984" y="164136"/>
                  </a:cubicBezTo>
                  <a:cubicBezTo>
                    <a:pt x="72984" y="165219"/>
                    <a:pt x="72984" y="166121"/>
                    <a:pt x="72984" y="167204"/>
                  </a:cubicBezTo>
                  <a:cubicBezTo>
                    <a:pt x="72984" y="167745"/>
                    <a:pt x="72984" y="168467"/>
                    <a:pt x="72984" y="169008"/>
                  </a:cubicBezTo>
                  <a:cubicBezTo>
                    <a:pt x="72984" y="169911"/>
                    <a:pt x="72984" y="170994"/>
                    <a:pt x="72984" y="171896"/>
                  </a:cubicBezTo>
                  <a:cubicBezTo>
                    <a:pt x="72984" y="172618"/>
                    <a:pt x="72984" y="173340"/>
                    <a:pt x="72984" y="173881"/>
                  </a:cubicBezTo>
                  <a:cubicBezTo>
                    <a:pt x="72984" y="174784"/>
                    <a:pt x="72984" y="175866"/>
                    <a:pt x="72984" y="176769"/>
                  </a:cubicBezTo>
                  <a:cubicBezTo>
                    <a:pt x="72984" y="177491"/>
                    <a:pt x="72984" y="178032"/>
                    <a:pt x="72984" y="178754"/>
                  </a:cubicBezTo>
                  <a:cubicBezTo>
                    <a:pt x="72984" y="179657"/>
                    <a:pt x="72984" y="180739"/>
                    <a:pt x="72984" y="181641"/>
                  </a:cubicBezTo>
                  <a:cubicBezTo>
                    <a:pt x="72984" y="182364"/>
                    <a:pt x="72984" y="183085"/>
                    <a:pt x="72984" y="183988"/>
                  </a:cubicBezTo>
                  <a:cubicBezTo>
                    <a:pt x="72984" y="184890"/>
                    <a:pt x="72984" y="185792"/>
                    <a:pt x="72984" y="186875"/>
                  </a:cubicBezTo>
                  <a:cubicBezTo>
                    <a:pt x="72984" y="187597"/>
                    <a:pt x="72984" y="188500"/>
                    <a:pt x="72984" y="189222"/>
                  </a:cubicBezTo>
                  <a:cubicBezTo>
                    <a:pt x="72984" y="190304"/>
                    <a:pt x="72984" y="191207"/>
                    <a:pt x="73164" y="192290"/>
                  </a:cubicBezTo>
                  <a:cubicBezTo>
                    <a:pt x="73164" y="193011"/>
                    <a:pt x="73164" y="193553"/>
                    <a:pt x="73164" y="194275"/>
                  </a:cubicBezTo>
                  <a:cubicBezTo>
                    <a:pt x="73164" y="195358"/>
                    <a:pt x="73164" y="196441"/>
                    <a:pt x="73345" y="197704"/>
                  </a:cubicBezTo>
                  <a:cubicBezTo>
                    <a:pt x="73345" y="198426"/>
                    <a:pt x="73345" y="199148"/>
                    <a:pt x="73345" y="199869"/>
                  </a:cubicBezTo>
                  <a:cubicBezTo>
                    <a:pt x="73345" y="200952"/>
                    <a:pt x="73345" y="202035"/>
                    <a:pt x="73525" y="203118"/>
                  </a:cubicBezTo>
                  <a:cubicBezTo>
                    <a:pt x="73525" y="203840"/>
                    <a:pt x="73525" y="204562"/>
                    <a:pt x="73525" y="205103"/>
                  </a:cubicBezTo>
                  <a:cubicBezTo>
                    <a:pt x="73525" y="206547"/>
                    <a:pt x="73706" y="207991"/>
                    <a:pt x="73706" y="209435"/>
                  </a:cubicBezTo>
                  <a:cubicBezTo>
                    <a:pt x="73706" y="209796"/>
                    <a:pt x="73706" y="210156"/>
                    <a:pt x="73706" y="210517"/>
                  </a:cubicBezTo>
                  <a:cubicBezTo>
                    <a:pt x="73706" y="212322"/>
                    <a:pt x="73886" y="214127"/>
                    <a:pt x="73886" y="215931"/>
                  </a:cubicBezTo>
                  <a:cubicBezTo>
                    <a:pt x="73886" y="216112"/>
                    <a:pt x="73886" y="216112"/>
                    <a:pt x="73886" y="216293"/>
                  </a:cubicBezTo>
                  <a:cubicBezTo>
                    <a:pt x="74067" y="220082"/>
                    <a:pt x="74067" y="224053"/>
                    <a:pt x="74247" y="227843"/>
                  </a:cubicBezTo>
                  <a:cubicBezTo>
                    <a:pt x="74247" y="228384"/>
                    <a:pt x="74247" y="228745"/>
                    <a:pt x="74247" y="229287"/>
                  </a:cubicBezTo>
                  <a:cubicBezTo>
                    <a:pt x="74247" y="230731"/>
                    <a:pt x="74428" y="232355"/>
                    <a:pt x="74428" y="233799"/>
                  </a:cubicBezTo>
                  <a:cubicBezTo>
                    <a:pt x="74428" y="234340"/>
                    <a:pt x="74428" y="234881"/>
                    <a:pt x="74428" y="235423"/>
                  </a:cubicBezTo>
                  <a:cubicBezTo>
                    <a:pt x="74428" y="236867"/>
                    <a:pt x="74608" y="238130"/>
                    <a:pt x="74608" y="239574"/>
                  </a:cubicBezTo>
                  <a:cubicBezTo>
                    <a:pt x="74608" y="240295"/>
                    <a:pt x="74608" y="240837"/>
                    <a:pt x="74608" y="241559"/>
                  </a:cubicBezTo>
                  <a:cubicBezTo>
                    <a:pt x="74608" y="243003"/>
                    <a:pt x="74788" y="244446"/>
                    <a:pt x="74788" y="245890"/>
                  </a:cubicBezTo>
                  <a:cubicBezTo>
                    <a:pt x="74788" y="246251"/>
                    <a:pt x="74788" y="246793"/>
                    <a:pt x="74788" y="247153"/>
                  </a:cubicBezTo>
                  <a:cubicBezTo>
                    <a:pt x="74788" y="248778"/>
                    <a:pt x="74969" y="250221"/>
                    <a:pt x="74969" y="251846"/>
                  </a:cubicBezTo>
                  <a:cubicBezTo>
                    <a:pt x="74969" y="252387"/>
                    <a:pt x="74969" y="253109"/>
                    <a:pt x="74969" y="253651"/>
                  </a:cubicBezTo>
                  <a:cubicBezTo>
                    <a:pt x="74969" y="254914"/>
                    <a:pt x="75149" y="256358"/>
                    <a:pt x="75149" y="257621"/>
                  </a:cubicBezTo>
                  <a:cubicBezTo>
                    <a:pt x="75149" y="258343"/>
                    <a:pt x="75149" y="258884"/>
                    <a:pt x="75149" y="259606"/>
                  </a:cubicBezTo>
                  <a:cubicBezTo>
                    <a:pt x="75149" y="261050"/>
                    <a:pt x="75330" y="262494"/>
                    <a:pt x="75330" y="263938"/>
                  </a:cubicBezTo>
                  <a:cubicBezTo>
                    <a:pt x="75330" y="264479"/>
                    <a:pt x="75330" y="265201"/>
                    <a:pt x="75330" y="265742"/>
                  </a:cubicBezTo>
                  <a:cubicBezTo>
                    <a:pt x="75330" y="267366"/>
                    <a:pt x="75510" y="268810"/>
                    <a:pt x="75510" y="270435"/>
                  </a:cubicBezTo>
                  <a:cubicBezTo>
                    <a:pt x="75510" y="270796"/>
                    <a:pt x="75510" y="271337"/>
                    <a:pt x="75510" y="271698"/>
                  </a:cubicBezTo>
                  <a:cubicBezTo>
                    <a:pt x="75510" y="273322"/>
                    <a:pt x="75691" y="274947"/>
                    <a:pt x="75691" y="276390"/>
                  </a:cubicBezTo>
                  <a:cubicBezTo>
                    <a:pt x="75691" y="276932"/>
                    <a:pt x="75691" y="277293"/>
                    <a:pt x="75691" y="277834"/>
                  </a:cubicBezTo>
                  <a:cubicBezTo>
                    <a:pt x="75691" y="279819"/>
                    <a:pt x="75871" y="281804"/>
                    <a:pt x="75871" y="283790"/>
                  </a:cubicBezTo>
                  <a:cubicBezTo>
                    <a:pt x="75871" y="283790"/>
                    <a:pt x="75871" y="283790"/>
                    <a:pt x="75871" y="283790"/>
                  </a:cubicBezTo>
                  <a:cubicBezTo>
                    <a:pt x="76232" y="292092"/>
                    <a:pt x="76413" y="300393"/>
                    <a:pt x="76774" y="308515"/>
                  </a:cubicBezTo>
                  <a:cubicBezTo>
                    <a:pt x="76774" y="308695"/>
                    <a:pt x="76774" y="308875"/>
                    <a:pt x="76774" y="309056"/>
                  </a:cubicBezTo>
                  <a:cubicBezTo>
                    <a:pt x="76774" y="310861"/>
                    <a:pt x="76954" y="312485"/>
                    <a:pt x="76954" y="314290"/>
                  </a:cubicBezTo>
                  <a:cubicBezTo>
                    <a:pt x="76954" y="314831"/>
                    <a:pt x="76954" y="315373"/>
                    <a:pt x="76954" y="315914"/>
                  </a:cubicBezTo>
                  <a:cubicBezTo>
                    <a:pt x="76954" y="317177"/>
                    <a:pt x="77135" y="318621"/>
                    <a:pt x="77135" y="319884"/>
                  </a:cubicBezTo>
                  <a:cubicBezTo>
                    <a:pt x="77135" y="320426"/>
                    <a:pt x="77135" y="321148"/>
                    <a:pt x="77135" y="321689"/>
                  </a:cubicBezTo>
                  <a:cubicBezTo>
                    <a:pt x="77135" y="323313"/>
                    <a:pt x="77315" y="324938"/>
                    <a:pt x="77315" y="326562"/>
                  </a:cubicBezTo>
                  <a:cubicBezTo>
                    <a:pt x="77315" y="326743"/>
                    <a:pt x="77315" y="326743"/>
                    <a:pt x="77315" y="326923"/>
                  </a:cubicBezTo>
                  <a:cubicBezTo>
                    <a:pt x="77496" y="332337"/>
                    <a:pt x="77676" y="337751"/>
                    <a:pt x="77856" y="343165"/>
                  </a:cubicBezTo>
                  <a:cubicBezTo>
                    <a:pt x="77856" y="343888"/>
                    <a:pt x="77856" y="344609"/>
                    <a:pt x="77856" y="345331"/>
                  </a:cubicBezTo>
                  <a:cubicBezTo>
                    <a:pt x="78217" y="356160"/>
                    <a:pt x="78578" y="366447"/>
                    <a:pt x="79120" y="376192"/>
                  </a:cubicBezTo>
                  <a:cubicBezTo>
                    <a:pt x="79120" y="376373"/>
                    <a:pt x="79120" y="376553"/>
                    <a:pt x="79120" y="376914"/>
                  </a:cubicBezTo>
                  <a:cubicBezTo>
                    <a:pt x="79300" y="380885"/>
                    <a:pt x="79481" y="384855"/>
                    <a:pt x="79481" y="388645"/>
                  </a:cubicBezTo>
                  <a:cubicBezTo>
                    <a:pt x="79481" y="389908"/>
                    <a:pt x="79661" y="391172"/>
                    <a:pt x="79661" y="392435"/>
                  </a:cubicBezTo>
                  <a:cubicBezTo>
                    <a:pt x="79661" y="394781"/>
                    <a:pt x="79842" y="396947"/>
                    <a:pt x="79842" y="399112"/>
                  </a:cubicBezTo>
                  <a:cubicBezTo>
                    <a:pt x="79842" y="399654"/>
                    <a:pt x="79842" y="400376"/>
                    <a:pt x="79842" y="400917"/>
                  </a:cubicBezTo>
                  <a:cubicBezTo>
                    <a:pt x="79842" y="401458"/>
                    <a:pt x="79842" y="402000"/>
                    <a:pt x="79842" y="402722"/>
                  </a:cubicBezTo>
                  <a:cubicBezTo>
                    <a:pt x="79842" y="403805"/>
                    <a:pt x="79842" y="404888"/>
                    <a:pt x="80022" y="406151"/>
                  </a:cubicBezTo>
                  <a:cubicBezTo>
                    <a:pt x="80022" y="406512"/>
                    <a:pt x="80022" y="406873"/>
                    <a:pt x="80022" y="407234"/>
                  </a:cubicBezTo>
                  <a:cubicBezTo>
                    <a:pt x="80022" y="408317"/>
                    <a:pt x="80022" y="409219"/>
                    <a:pt x="80203" y="410302"/>
                  </a:cubicBezTo>
                  <a:cubicBezTo>
                    <a:pt x="80203" y="410663"/>
                    <a:pt x="80203" y="411024"/>
                    <a:pt x="80203" y="411385"/>
                  </a:cubicBezTo>
                  <a:cubicBezTo>
                    <a:pt x="80203" y="412648"/>
                    <a:pt x="80203" y="413731"/>
                    <a:pt x="80383" y="414814"/>
                  </a:cubicBezTo>
                  <a:cubicBezTo>
                    <a:pt x="80383" y="414994"/>
                    <a:pt x="80383" y="415175"/>
                    <a:pt x="80383" y="415355"/>
                  </a:cubicBezTo>
                  <a:cubicBezTo>
                    <a:pt x="80383" y="416619"/>
                    <a:pt x="80564" y="418062"/>
                    <a:pt x="80564" y="419326"/>
                  </a:cubicBezTo>
                  <a:cubicBezTo>
                    <a:pt x="82729" y="476175"/>
                    <a:pt x="86880" y="533024"/>
                    <a:pt x="89407" y="589873"/>
                  </a:cubicBezTo>
                  <a:cubicBezTo>
                    <a:pt x="93558" y="681193"/>
                    <a:pt x="103845" y="772332"/>
                    <a:pt x="104747" y="863832"/>
                  </a:cubicBezTo>
                  <a:cubicBezTo>
                    <a:pt x="104747" y="872315"/>
                    <a:pt x="108898" y="875202"/>
                    <a:pt x="116117" y="875022"/>
                  </a:cubicBezTo>
                  <a:cubicBezTo>
                    <a:pt x="150768" y="873939"/>
                    <a:pt x="182712" y="876104"/>
                    <a:pt x="223138" y="876465"/>
                  </a:cubicBezTo>
                  <a:cubicBezTo>
                    <a:pt x="237937" y="875383"/>
                    <a:pt x="234508" y="885850"/>
                    <a:pt x="235049" y="897400"/>
                  </a:cubicBezTo>
                  <a:cubicBezTo>
                    <a:pt x="236673" y="934939"/>
                    <a:pt x="233605" y="937104"/>
                    <a:pt x="228733" y="936924"/>
                  </a:cubicBezTo>
                  <a:cubicBezTo>
                    <a:pt x="202203" y="936744"/>
                    <a:pt x="144812" y="938368"/>
                    <a:pt x="118102" y="936563"/>
                  </a:cubicBezTo>
                  <a:cubicBezTo>
                    <a:pt x="116658" y="936563"/>
                    <a:pt x="115395" y="936383"/>
                    <a:pt x="113951" y="936202"/>
                  </a:cubicBezTo>
                  <a:cubicBezTo>
                    <a:pt x="113590" y="936202"/>
                    <a:pt x="113410" y="936202"/>
                    <a:pt x="113049" y="936202"/>
                  </a:cubicBezTo>
                  <a:cubicBezTo>
                    <a:pt x="111786" y="936021"/>
                    <a:pt x="110342" y="936021"/>
                    <a:pt x="109259" y="935841"/>
                  </a:cubicBezTo>
                  <a:cubicBezTo>
                    <a:pt x="109078" y="935841"/>
                    <a:pt x="108898" y="935841"/>
                    <a:pt x="108898" y="935841"/>
                  </a:cubicBezTo>
                  <a:cubicBezTo>
                    <a:pt x="107815" y="935661"/>
                    <a:pt x="106552" y="935480"/>
                    <a:pt x="105469" y="935300"/>
                  </a:cubicBezTo>
                  <a:cubicBezTo>
                    <a:pt x="105289" y="935300"/>
                    <a:pt x="104928" y="935300"/>
                    <a:pt x="104747" y="935119"/>
                  </a:cubicBezTo>
                  <a:cubicBezTo>
                    <a:pt x="103484" y="934939"/>
                    <a:pt x="102401" y="934758"/>
                    <a:pt x="101318" y="934397"/>
                  </a:cubicBezTo>
                  <a:cubicBezTo>
                    <a:pt x="101138" y="934397"/>
                    <a:pt x="100957" y="934397"/>
                    <a:pt x="100777" y="934217"/>
                  </a:cubicBezTo>
                  <a:cubicBezTo>
                    <a:pt x="99694" y="934037"/>
                    <a:pt x="98792" y="933676"/>
                    <a:pt x="97889" y="933495"/>
                  </a:cubicBezTo>
                  <a:cubicBezTo>
                    <a:pt x="97709" y="933495"/>
                    <a:pt x="97528" y="933495"/>
                    <a:pt x="97348" y="933314"/>
                  </a:cubicBezTo>
                  <a:cubicBezTo>
                    <a:pt x="96265" y="932954"/>
                    <a:pt x="95182" y="932773"/>
                    <a:pt x="94280" y="932412"/>
                  </a:cubicBezTo>
                  <a:cubicBezTo>
                    <a:pt x="94099" y="932412"/>
                    <a:pt x="93919" y="932232"/>
                    <a:pt x="93738" y="932232"/>
                  </a:cubicBezTo>
                  <a:cubicBezTo>
                    <a:pt x="92836" y="931871"/>
                    <a:pt x="91933" y="931510"/>
                    <a:pt x="91031" y="931149"/>
                  </a:cubicBezTo>
                  <a:cubicBezTo>
                    <a:pt x="91031" y="931149"/>
                    <a:pt x="90851" y="931149"/>
                    <a:pt x="90851" y="931149"/>
                  </a:cubicBezTo>
                  <a:cubicBezTo>
                    <a:pt x="89948" y="930788"/>
                    <a:pt x="89046" y="930427"/>
                    <a:pt x="88144" y="929886"/>
                  </a:cubicBezTo>
                  <a:cubicBezTo>
                    <a:pt x="87963" y="929886"/>
                    <a:pt x="87783" y="929705"/>
                    <a:pt x="87783" y="929705"/>
                  </a:cubicBezTo>
                  <a:cubicBezTo>
                    <a:pt x="85978" y="928803"/>
                    <a:pt x="84354" y="927720"/>
                    <a:pt x="82729" y="926637"/>
                  </a:cubicBezTo>
                  <a:cubicBezTo>
                    <a:pt x="82549" y="926637"/>
                    <a:pt x="82549" y="926457"/>
                    <a:pt x="82368" y="926457"/>
                  </a:cubicBezTo>
                  <a:cubicBezTo>
                    <a:pt x="81647" y="925915"/>
                    <a:pt x="80925" y="925193"/>
                    <a:pt x="80203" y="924652"/>
                  </a:cubicBezTo>
                  <a:cubicBezTo>
                    <a:pt x="80203" y="924652"/>
                    <a:pt x="80203" y="924652"/>
                    <a:pt x="80203" y="924652"/>
                  </a:cubicBezTo>
                  <a:cubicBezTo>
                    <a:pt x="79481" y="923930"/>
                    <a:pt x="78759" y="923388"/>
                    <a:pt x="78217" y="922667"/>
                  </a:cubicBezTo>
                  <a:cubicBezTo>
                    <a:pt x="78217" y="922667"/>
                    <a:pt x="78037" y="922486"/>
                    <a:pt x="78037" y="922486"/>
                  </a:cubicBezTo>
                  <a:cubicBezTo>
                    <a:pt x="77315" y="921764"/>
                    <a:pt x="76774" y="921043"/>
                    <a:pt x="76052" y="920140"/>
                  </a:cubicBezTo>
                  <a:cubicBezTo>
                    <a:pt x="76052" y="920140"/>
                    <a:pt x="75871" y="919959"/>
                    <a:pt x="75871" y="919959"/>
                  </a:cubicBezTo>
                  <a:cubicBezTo>
                    <a:pt x="75330" y="919238"/>
                    <a:pt x="74788" y="918335"/>
                    <a:pt x="74067" y="917613"/>
                  </a:cubicBezTo>
                  <a:cubicBezTo>
                    <a:pt x="74067" y="917613"/>
                    <a:pt x="73886" y="917433"/>
                    <a:pt x="73886" y="917433"/>
                  </a:cubicBezTo>
                  <a:cubicBezTo>
                    <a:pt x="73345" y="916531"/>
                    <a:pt x="72803" y="915628"/>
                    <a:pt x="72262" y="914726"/>
                  </a:cubicBezTo>
                  <a:cubicBezTo>
                    <a:pt x="72262" y="914545"/>
                    <a:pt x="72081" y="914545"/>
                    <a:pt x="72081" y="914365"/>
                  </a:cubicBezTo>
                  <a:cubicBezTo>
                    <a:pt x="71540" y="913462"/>
                    <a:pt x="70999" y="912380"/>
                    <a:pt x="70638" y="911297"/>
                  </a:cubicBezTo>
                  <a:cubicBezTo>
                    <a:pt x="70638" y="911297"/>
                    <a:pt x="70638" y="911297"/>
                    <a:pt x="70638" y="911297"/>
                  </a:cubicBezTo>
                  <a:cubicBezTo>
                    <a:pt x="68291" y="906243"/>
                    <a:pt x="66306" y="900107"/>
                    <a:pt x="64862" y="892888"/>
                  </a:cubicBezTo>
                  <a:cubicBezTo>
                    <a:pt x="61794" y="878090"/>
                    <a:pt x="59809" y="863110"/>
                    <a:pt x="58726" y="847951"/>
                  </a:cubicBezTo>
                  <a:cubicBezTo>
                    <a:pt x="54756" y="790379"/>
                    <a:pt x="51507" y="732628"/>
                    <a:pt x="47537" y="674876"/>
                  </a:cubicBezTo>
                  <a:cubicBezTo>
                    <a:pt x="44288" y="626148"/>
                    <a:pt x="40138" y="577420"/>
                    <a:pt x="37069" y="528512"/>
                  </a:cubicBezTo>
                  <a:cubicBezTo>
                    <a:pt x="33099" y="464624"/>
                    <a:pt x="30031" y="400556"/>
                    <a:pt x="26241" y="336669"/>
                  </a:cubicBezTo>
                  <a:cubicBezTo>
                    <a:pt x="22451" y="274585"/>
                    <a:pt x="17939" y="212503"/>
                    <a:pt x="14510" y="150239"/>
                  </a:cubicBezTo>
                  <a:cubicBezTo>
                    <a:pt x="12886" y="120100"/>
                    <a:pt x="12345" y="89781"/>
                    <a:pt x="12886" y="59642"/>
                  </a:cubicBezTo>
                  <a:cubicBezTo>
                    <a:pt x="13247" y="35638"/>
                    <a:pt x="19924" y="29863"/>
                    <a:pt x="43566" y="29322"/>
                  </a:cubicBezTo>
                  <a:cubicBezTo>
                    <a:pt x="73886" y="28600"/>
                    <a:pt x="104206" y="29863"/>
                    <a:pt x="134345" y="27698"/>
                  </a:cubicBezTo>
                  <a:cubicBezTo>
                    <a:pt x="191014" y="23727"/>
                    <a:pt x="459017" y="23727"/>
                    <a:pt x="536260" y="22103"/>
                  </a:cubicBezTo>
                  <a:cubicBezTo>
                    <a:pt x="601230" y="20659"/>
                    <a:pt x="666201" y="20118"/>
                    <a:pt x="731171" y="19396"/>
                  </a:cubicBezTo>
                  <a:cubicBezTo>
                    <a:pt x="856601" y="18133"/>
                    <a:pt x="982030" y="15606"/>
                    <a:pt x="1107639" y="17952"/>
                  </a:cubicBezTo>
                  <a:cubicBezTo>
                    <a:pt x="1117385" y="18133"/>
                    <a:pt x="1127311" y="17952"/>
                    <a:pt x="1137057" y="18133"/>
                  </a:cubicBezTo>
                  <a:cubicBezTo>
                    <a:pt x="1141388" y="18133"/>
                    <a:pt x="1144997" y="18313"/>
                    <a:pt x="1148066" y="18493"/>
                  </a:cubicBezTo>
                  <a:cubicBezTo>
                    <a:pt x="1148066" y="18493"/>
                    <a:pt x="1148066" y="18493"/>
                    <a:pt x="1148066" y="18493"/>
                  </a:cubicBezTo>
                  <a:cubicBezTo>
                    <a:pt x="1148968" y="18493"/>
                    <a:pt x="1149870" y="18674"/>
                    <a:pt x="1150592" y="18854"/>
                  </a:cubicBezTo>
                  <a:cubicBezTo>
                    <a:pt x="1150592" y="18854"/>
                    <a:pt x="1150592" y="18854"/>
                    <a:pt x="1150592" y="18854"/>
                  </a:cubicBezTo>
                  <a:cubicBezTo>
                    <a:pt x="1152216" y="19035"/>
                    <a:pt x="1153480" y="19396"/>
                    <a:pt x="1154743" y="19757"/>
                  </a:cubicBezTo>
                  <a:cubicBezTo>
                    <a:pt x="1154743" y="19757"/>
                    <a:pt x="1154743" y="19757"/>
                    <a:pt x="1154923" y="19757"/>
                  </a:cubicBezTo>
                  <a:cubicBezTo>
                    <a:pt x="1155465" y="19937"/>
                    <a:pt x="1156187" y="20118"/>
                    <a:pt x="1156548" y="20479"/>
                  </a:cubicBezTo>
                  <a:cubicBezTo>
                    <a:pt x="1156548" y="20479"/>
                    <a:pt x="1156548" y="20479"/>
                    <a:pt x="1156548" y="20479"/>
                  </a:cubicBezTo>
                  <a:cubicBezTo>
                    <a:pt x="1157631" y="21020"/>
                    <a:pt x="1158533" y="21561"/>
                    <a:pt x="1159255" y="22284"/>
                  </a:cubicBezTo>
                  <a:cubicBezTo>
                    <a:pt x="1159255" y="22284"/>
                    <a:pt x="1159255" y="22284"/>
                    <a:pt x="1159435" y="22284"/>
                  </a:cubicBezTo>
                  <a:cubicBezTo>
                    <a:pt x="1159796" y="22644"/>
                    <a:pt x="1160157" y="23005"/>
                    <a:pt x="1160518" y="23366"/>
                  </a:cubicBezTo>
                  <a:cubicBezTo>
                    <a:pt x="1160518" y="23366"/>
                    <a:pt x="1160518" y="23366"/>
                    <a:pt x="1160518" y="23366"/>
                  </a:cubicBezTo>
                  <a:cubicBezTo>
                    <a:pt x="1160879" y="23727"/>
                    <a:pt x="1161240" y="24268"/>
                    <a:pt x="1161420" y="24810"/>
                  </a:cubicBezTo>
                  <a:cubicBezTo>
                    <a:pt x="1161420" y="24810"/>
                    <a:pt x="1161420" y="24810"/>
                    <a:pt x="1161420" y="24810"/>
                  </a:cubicBezTo>
                  <a:cubicBezTo>
                    <a:pt x="1161601" y="25352"/>
                    <a:pt x="1161962" y="25893"/>
                    <a:pt x="1162142" y="26434"/>
                  </a:cubicBezTo>
                  <a:cubicBezTo>
                    <a:pt x="1162142" y="26434"/>
                    <a:pt x="1162142" y="26615"/>
                    <a:pt x="1162142" y="26615"/>
                  </a:cubicBezTo>
                  <a:cubicBezTo>
                    <a:pt x="1162503" y="27698"/>
                    <a:pt x="1162864" y="28961"/>
                    <a:pt x="1163225" y="30405"/>
                  </a:cubicBezTo>
                  <a:cubicBezTo>
                    <a:pt x="1163225" y="30405"/>
                    <a:pt x="1163225" y="30585"/>
                    <a:pt x="1163225" y="30585"/>
                  </a:cubicBezTo>
                  <a:cubicBezTo>
                    <a:pt x="1163406" y="31307"/>
                    <a:pt x="1163406" y="32029"/>
                    <a:pt x="1163586" y="32931"/>
                  </a:cubicBezTo>
                  <a:cubicBezTo>
                    <a:pt x="1163586" y="33112"/>
                    <a:pt x="1163586" y="33112"/>
                    <a:pt x="1163586" y="33292"/>
                  </a:cubicBezTo>
                  <a:cubicBezTo>
                    <a:pt x="1163767" y="34917"/>
                    <a:pt x="1163947" y="36721"/>
                    <a:pt x="1163947" y="38706"/>
                  </a:cubicBezTo>
                  <a:cubicBezTo>
                    <a:pt x="1163947" y="38887"/>
                    <a:pt x="1163947" y="39067"/>
                    <a:pt x="1163947" y="39067"/>
                  </a:cubicBezTo>
                  <a:cubicBezTo>
                    <a:pt x="1163947" y="39970"/>
                    <a:pt x="1163947" y="41053"/>
                    <a:pt x="1163947" y="42136"/>
                  </a:cubicBezTo>
                  <a:cubicBezTo>
                    <a:pt x="1163947" y="42316"/>
                    <a:pt x="1163947" y="42497"/>
                    <a:pt x="1163947" y="42677"/>
                  </a:cubicBezTo>
                  <a:cubicBezTo>
                    <a:pt x="1163947" y="43760"/>
                    <a:pt x="1163947" y="44843"/>
                    <a:pt x="1163947" y="46106"/>
                  </a:cubicBezTo>
                  <a:cubicBezTo>
                    <a:pt x="1166293" y="114686"/>
                    <a:pt x="1155104" y="345331"/>
                    <a:pt x="1153119" y="392435"/>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2" name="Freeform 212"/>
            <p:cNvSpPr/>
            <p:nvPr/>
          </p:nvSpPr>
          <p:spPr>
            <a:xfrm>
              <a:off x="3360372" y="6323422"/>
              <a:ext cx="151063" cy="15108"/>
            </a:xfrm>
            <a:custGeom>
              <a:avLst/>
              <a:gdLst>
                <a:gd name="connsiteX0" fmla="*/ 107569 w 151063"/>
                <a:gd name="connsiteY0" fmla="*/ 1097 h 15108"/>
                <a:gd name="connsiteX1" fmla="*/ 30688 w 151063"/>
                <a:gd name="connsiteY1" fmla="*/ 2180 h 15108"/>
                <a:gd name="connsiteX2" fmla="*/ 6865 w 151063"/>
                <a:gd name="connsiteY2" fmla="*/ 15 h 15108"/>
                <a:gd name="connsiteX3" fmla="*/ 7 w 151063"/>
                <a:gd name="connsiteY3" fmla="*/ 5609 h 15108"/>
                <a:gd name="connsiteX4" fmla="*/ 4699 w 151063"/>
                <a:gd name="connsiteY4" fmla="*/ 11204 h 15108"/>
                <a:gd name="connsiteX5" fmla="*/ 22927 w 151063"/>
                <a:gd name="connsiteY5" fmla="*/ 14272 h 15108"/>
                <a:gd name="connsiteX6" fmla="*/ 129046 w 151063"/>
                <a:gd name="connsiteY6" fmla="*/ 14814 h 15108"/>
                <a:gd name="connsiteX7" fmla="*/ 151064 w 151063"/>
                <a:gd name="connsiteY7" fmla="*/ 7595 h 15108"/>
                <a:gd name="connsiteX8" fmla="*/ 107569 w 151063"/>
                <a:gd name="connsiteY8" fmla="*/ 1097 h 1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063" h="15108">
                  <a:moveTo>
                    <a:pt x="107569" y="1097"/>
                  </a:moveTo>
                  <a:cubicBezTo>
                    <a:pt x="81942" y="3444"/>
                    <a:pt x="56315" y="3444"/>
                    <a:pt x="30688" y="2180"/>
                  </a:cubicBezTo>
                  <a:cubicBezTo>
                    <a:pt x="22747" y="1820"/>
                    <a:pt x="14806" y="556"/>
                    <a:pt x="6865" y="15"/>
                  </a:cubicBezTo>
                  <a:cubicBezTo>
                    <a:pt x="3075" y="-166"/>
                    <a:pt x="-173" y="1278"/>
                    <a:pt x="7" y="5609"/>
                  </a:cubicBezTo>
                  <a:cubicBezTo>
                    <a:pt x="7" y="8136"/>
                    <a:pt x="1631" y="10663"/>
                    <a:pt x="4699" y="11204"/>
                  </a:cubicBezTo>
                  <a:cubicBezTo>
                    <a:pt x="10836" y="12287"/>
                    <a:pt x="16791" y="14092"/>
                    <a:pt x="22927" y="14272"/>
                  </a:cubicBezTo>
                  <a:cubicBezTo>
                    <a:pt x="58300" y="14814"/>
                    <a:pt x="93673" y="15174"/>
                    <a:pt x="129046" y="14814"/>
                  </a:cubicBezTo>
                  <a:cubicBezTo>
                    <a:pt x="136265" y="14814"/>
                    <a:pt x="145469" y="17340"/>
                    <a:pt x="151064" y="7595"/>
                  </a:cubicBezTo>
                  <a:cubicBezTo>
                    <a:pt x="137348" y="-1248"/>
                    <a:pt x="122188" y="-346"/>
                    <a:pt x="107569" y="1097"/>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3" name="Freeform 213"/>
            <p:cNvSpPr/>
            <p:nvPr/>
          </p:nvSpPr>
          <p:spPr>
            <a:xfrm>
              <a:off x="4528585" y="5164976"/>
              <a:ext cx="32360" cy="146725"/>
            </a:xfrm>
            <a:custGeom>
              <a:avLst/>
              <a:gdLst>
                <a:gd name="connsiteX0" fmla="*/ 9926 w 32360"/>
                <a:gd name="connsiteY0" fmla="*/ 0 h 146725"/>
                <a:gd name="connsiteX1" fmla="*/ 18228 w 32360"/>
                <a:gd name="connsiteY1" fmla="*/ 75438 h 146725"/>
                <a:gd name="connsiteX2" fmla="*/ 0 w 32360"/>
                <a:gd name="connsiteY2" fmla="*/ 146725 h 146725"/>
                <a:gd name="connsiteX3" fmla="*/ 9926 w 32360"/>
                <a:gd name="connsiteY3" fmla="*/ 0 h 146725"/>
              </a:gdLst>
              <a:ahLst/>
              <a:cxnLst>
                <a:cxn ang="0">
                  <a:pos x="connsiteX0" y="connsiteY0"/>
                </a:cxn>
                <a:cxn ang="0">
                  <a:pos x="connsiteX1" y="connsiteY1"/>
                </a:cxn>
                <a:cxn ang="0">
                  <a:pos x="connsiteX2" y="connsiteY2"/>
                </a:cxn>
                <a:cxn ang="0">
                  <a:pos x="connsiteX3" y="connsiteY3"/>
                </a:cxn>
              </a:cxnLst>
              <a:rect l="l" t="t" r="r" b="b"/>
              <a:pathLst>
                <a:path w="32360" h="146725">
                  <a:moveTo>
                    <a:pt x="9926" y="0"/>
                  </a:moveTo>
                  <a:cubicBezTo>
                    <a:pt x="13896" y="26891"/>
                    <a:pt x="18950" y="50713"/>
                    <a:pt x="18228" y="75438"/>
                  </a:cubicBezTo>
                  <a:cubicBezTo>
                    <a:pt x="17506" y="100704"/>
                    <a:pt x="7941" y="123444"/>
                    <a:pt x="0" y="146725"/>
                  </a:cubicBezTo>
                  <a:cubicBezTo>
                    <a:pt x="38080" y="108284"/>
                    <a:pt x="44036" y="29959"/>
                    <a:pt x="9926" y="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4" name="Freeform 214"/>
            <p:cNvSpPr/>
            <p:nvPr/>
          </p:nvSpPr>
          <p:spPr>
            <a:xfrm>
              <a:off x="4264148" y="6316037"/>
              <a:ext cx="135037" cy="18528"/>
            </a:xfrm>
            <a:custGeom>
              <a:avLst/>
              <a:gdLst>
                <a:gd name="connsiteX0" fmla="*/ 107425 w 135037"/>
                <a:gd name="connsiteY0" fmla="*/ 3970 h 18528"/>
                <a:gd name="connsiteX1" fmla="*/ 81256 w 135037"/>
                <a:gd name="connsiteY1" fmla="*/ 4873 h 18528"/>
                <a:gd name="connsiteX2" fmla="*/ 9969 w 135037"/>
                <a:gd name="connsiteY2" fmla="*/ 181 h 18528"/>
                <a:gd name="connsiteX3" fmla="*/ 43 w 135037"/>
                <a:gd name="connsiteY3" fmla="*/ 5775 h 18528"/>
                <a:gd name="connsiteX4" fmla="*/ 8706 w 135037"/>
                <a:gd name="connsiteY4" fmla="*/ 13716 h 18528"/>
                <a:gd name="connsiteX5" fmla="*/ 135037 w 135037"/>
                <a:gd name="connsiteY5" fmla="*/ 15882 h 18528"/>
                <a:gd name="connsiteX6" fmla="*/ 107425 w 135037"/>
                <a:gd name="connsiteY6" fmla="*/ 3970 h 1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37" h="18528">
                  <a:moveTo>
                    <a:pt x="107425" y="3970"/>
                  </a:moveTo>
                  <a:cubicBezTo>
                    <a:pt x="98581" y="4512"/>
                    <a:pt x="90099" y="5234"/>
                    <a:pt x="81256" y="4873"/>
                  </a:cubicBezTo>
                  <a:cubicBezTo>
                    <a:pt x="57434" y="3970"/>
                    <a:pt x="33611" y="2888"/>
                    <a:pt x="9969" y="181"/>
                  </a:cubicBezTo>
                  <a:cubicBezTo>
                    <a:pt x="5457" y="-361"/>
                    <a:pt x="404" y="0"/>
                    <a:pt x="43" y="5775"/>
                  </a:cubicBezTo>
                  <a:cubicBezTo>
                    <a:pt x="-499" y="11189"/>
                    <a:pt x="4194" y="12994"/>
                    <a:pt x="8706" y="13716"/>
                  </a:cubicBezTo>
                  <a:cubicBezTo>
                    <a:pt x="50575" y="20393"/>
                    <a:pt x="92626" y="19130"/>
                    <a:pt x="135037" y="15882"/>
                  </a:cubicBezTo>
                  <a:cubicBezTo>
                    <a:pt x="128179" y="3609"/>
                    <a:pt x="117531" y="3248"/>
                    <a:pt x="107425" y="397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5" name="Freeform 215"/>
            <p:cNvSpPr/>
            <p:nvPr/>
          </p:nvSpPr>
          <p:spPr>
            <a:xfrm>
              <a:off x="4003444" y="5397485"/>
              <a:ext cx="322649" cy="20130"/>
            </a:xfrm>
            <a:custGeom>
              <a:avLst/>
              <a:gdLst>
                <a:gd name="connsiteX0" fmla="*/ 316152 w 322649"/>
                <a:gd name="connsiteY0" fmla="*/ 12574 h 20130"/>
                <a:gd name="connsiteX1" fmla="*/ 318318 w 322649"/>
                <a:gd name="connsiteY1" fmla="*/ 11672 h 20130"/>
                <a:gd name="connsiteX2" fmla="*/ 318859 w 322649"/>
                <a:gd name="connsiteY2" fmla="*/ 11491 h 20130"/>
                <a:gd name="connsiteX3" fmla="*/ 320484 w 322649"/>
                <a:gd name="connsiteY3" fmla="*/ 10769 h 20130"/>
                <a:gd name="connsiteX4" fmla="*/ 322650 w 322649"/>
                <a:gd name="connsiteY4" fmla="*/ 9506 h 20130"/>
                <a:gd name="connsiteX5" fmla="*/ 319942 w 322649"/>
                <a:gd name="connsiteY5" fmla="*/ 7882 h 20130"/>
                <a:gd name="connsiteX6" fmla="*/ 318859 w 322649"/>
                <a:gd name="connsiteY6" fmla="*/ 7340 h 20130"/>
                <a:gd name="connsiteX7" fmla="*/ 317596 w 322649"/>
                <a:gd name="connsiteY7" fmla="*/ 6799 h 20130"/>
                <a:gd name="connsiteX8" fmla="*/ 314348 w 322649"/>
                <a:gd name="connsiteY8" fmla="*/ 5355 h 20130"/>
                <a:gd name="connsiteX9" fmla="*/ 269590 w 322649"/>
                <a:gd name="connsiteY9" fmla="*/ 121 h 20130"/>
                <a:gd name="connsiteX10" fmla="*/ 18732 w 322649"/>
                <a:gd name="connsiteY10" fmla="*/ 1565 h 20130"/>
                <a:gd name="connsiteX11" fmla="*/ 13318 w 322649"/>
                <a:gd name="connsiteY11" fmla="*/ 1565 h 20130"/>
                <a:gd name="connsiteX12" fmla="*/ 143 w 322649"/>
                <a:gd name="connsiteY12" fmla="*/ 7521 h 20130"/>
                <a:gd name="connsiteX13" fmla="*/ 10971 w 322649"/>
                <a:gd name="connsiteY13" fmla="*/ 16183 h 20130"/>
                <a:gd name="connsiteX14" fmla="*/ 56090 w 322649"/>
                <a:gd name="connsiteY14" fmla="*/ 19974 h 20130"/>
                <a:gd name="connsiteX15" fmla="*/ 285472 w 322649"/>
                <a:gd name="connsiteY15" fmla="*/ 17627 h 20130"/>
                <a:gd name="connsiteX16" fmla="*/ 313987 w 322649"/>
                <a:gd name="connsiteY16" fmla="*/ 13837 h 20130"/>
                <a:gd name="connsiteX17" fmla="*/ 316152 w 322649"/>
                <a:gd name="connsiteY17" fmla="*/ 12574 h 20130"/>
                <a:gd name="connsiteX18" fmla="*/ 316152 w 322649"/>
                <a:gd name="connsiteY18" fmla="*/ 12574 h 2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649" h="20130">
                  <a:moveTo>
                    <a:pt x="316152" y="12574"/>
                  </a:moveTo>
                  <a:cubicBezTo>
                    <a:pt x="316874" y="12213"/>
                    <a:pt x="317596" y="12032"/>
                    <a:pt x="318318" y="11672"/>
                  </a:cubicBezTo>
                  <a:cubicBezTo>
                    <a:pt x="318499" y="11672"/>
                    <a:pt x="318679" y="11491"/>
                    <a:pt x="318859" y="11491"/>
                  </a:cubicBezTo>
                  <a:cubicBezTo>
                    <a:pt x="319401" y="11311"/>
                    <a:pt x="319942" y="10950"/>
                    <a:pt x="320484" y="10769"/>
                  </a:cubicBezTo>
                  <a:cubicBezTo>
                    <a:pt x="321206" y="10408"/>
                    <a:pt x="321928" y="10047"/>
                    <a:pt x="322650" y="9506"/>
                  </a:cubicBezTo>
                  <a:cubicBezTo>
                    <a:pt x="321747" y="8964"/>
                    <a:pt x="320845" y="8423"/>
                    <a:pt x="319942" y="7882"/>
                  </a:cubicBezTo>
                  <a:cubicBezTo>
                    <a:pt x="319581" y="7701"/>
                    <a:pt x="319220" y="7521"/>
                    <a:pt x="318859" y="7340"/>
                  </a:cubicBezTo>
                  <a:cubicBezTo>
                    <a:pt x="318499" y="7160"/>
                    <a:pt x="318138" y="6979"/>
                    <a:pt x="317596" y="6799"/>
                  </a:cubicBezTo>
                  <a:cubicBezTo>
                    <a:pt x="316513" y="6257"/>
                    <a:pt x="315431" y="5716"/>
                    <a:pt x="314348" y="5355"/>
                  </a:cubicBezTo>
                  <a:cubicBezTo>
                    <a:pt x="299368" y="-781"/>
                    <a:pt x="284209" y="-59"/>
                    <a:pt x="269590" y="121"/>
                  </a:cubicBezTo>
                  <a:cubicBezTo>
                    <a:pt x="186031" y="1204"/>
                    <a:pt x="102472" y="3911"/>
                    <a:pt x="18732" y="1565"/>
                  </a:cubicBezTo>
                  <a:cubicBezTo>
                    <a:pt x="16927" y="1565"/>
                    <a:pt x="15122" y="1385"/>
                    <a:pt x="13318" y="1565"/>
                  </a:cubicBezTo>
                  <a:cubicBezTo>
                    <a:pt x="8264" y="2106"/>
                    <a:pt x="1226" y="663"/>
                    <a:pt x="143" y="7521"/>
                  </a:cubicBezTo>
                  <a:cubicBezTo>
                    <a:pt x="-1120" y="14740"/>
                    <a:pt x="6279" y="15281"/>
                    <a:pt x="10971" y="16183"/>
                  </a:cubicBezTo>
                  <a:cubicBezTo>
                    <a:pt x="25770" y="19251"/>
                    <a:pt x="40930" y="19613"/>
                    <a:pt x="56090" y="19974"/>
                  </a:cubicBezTo>
                  <a:cubicBezTo>
                    <a:pt x="132611" y="21237"/>
                    <a:pt x="208951" y="14379"/>
                    <a:pt x="285472" y="17627"/>
                  </a:cubicBezTo>
                  <a:cubicBezTo>
                    <a:pt x="295037" y="17988"/>
                    <a:pt x="304422" y="17266"/>
                    <a:pt x="313987" y="13837"/>
                  </a:cubicBezTo>
                  <a:cubicBezTo>
                    <a:pt x="314528" y="13115"/>
                    <a:pt x="315250" y="12935"/>
                    <a:pt x="316152" y="12574"/>
                  </a:cubicBezTo>
                  <a:cubicBezTo>
                    <a:pt x="315972" y="12574"/>
                    <a:pt x="315972" y="12574"/>
                    <a:pt x="316152" y="12574"/>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6" name="Freeform 216"/>
            <p:cNvSpPr/>
            <p:nvPr/>
          </p:nvSpPr>
          <p:spPr>
            <a:xfrm>
              <a:off x="3894220" y="5724805"/>
              <a:ext cx="259701" cy="16545"/>
            </a:xfrm>
            <a:custGeom>
              <a:avLst/>
              <a:gdLst>
                <a:gd name="connsiteX0" fmla="*/ 0 w 259701"/>
                <a:gd name="connsiteY0" fmla="*/ 6136 h 16545"/>
                <a:gd name="connsiteX1" fmla="*/ 259702 w 259701"/>
                <a:gd name="connsiteY1" fmla="*/ 7038 h 16545"/>
                <a:gd name="connsiteX2" fmla="*/ 243279 w 259701"/>
                <a:gd name="connsiteY2" fmla="*/ 180 h 16545"/>
                <a:gd name="connsiteX3" fmla="*/ 0 w 259701"/>
                <a:gd name="connsiteY3" fmla="*/ 0 h 16545"/>
                <a:gd name="connsiteX4" fmla="*/ 0 w 259701"/>
                <a:gd name="connsiteY4" fmla="*/ 6136 h 1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01" h="16545">
                  <a:moveTo>
                    <a:pt x="0" y="6136"/>
                  </a:moveTo>
                  <a:cubicBezTo>
                    <a:pt x="37178" y="19491"/>
                    <a:pt x="224148" y="20213"/>
                    <a:pt x="259702" y="7038"/>
                  </a:cubicBezTo>
                  <a:cubicBezTo>
                    <a:pt x="255912" y="902"/>
                    <a:pt x="249234" y="180"/>
                    <a:pt x="243279" y="180"/>
                  </a:cubicBezTo>
                  <a:cubicBezTo>
                    <a:pt x="162246" y="0"/>
                    <a:pt x="81033" y="0"/>
                    <a:pt x="0" y="0"/>
                  </a:cubicBezTo>
                  <a:cubicBezTo>
                    <a:pt x="180" y="2166"/>
                    <a:pt x="0" y="4151"/>
                    <a:pt x="0" y="613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7" name="Freeform 217"/>
            <p:cNvSpPr/>
            <p:nvPr/>
          </p:nvSpPr>
          <p:spPr>
            <a:xfrm>
              <a:off x="3435092" y="5403086"/>
              <a:ext cx="135178" cy="16187"/>
            </a:xfrm>
            <a:custGeom>
              <a:avLst/>
              <a:gdLst>
                <a:gd name="connsiteX0" fmla="*/ 3 w 135178"/>
                <a:gd name="connsiteY0" fmla="*/ 8056 h 16187"/>
                <a:gd name="connsiteX1" fmla="*/ 11734 w 135178"/>
                <a:gd name="connsiteY1" fmla="*/ 16178 h 16187"/>
                <a:gd name="connsiteX2" fmla="*/ 12095 w 135178"/>
                <a:gd name="connsiteY2" fmla="*/ 16178 h 16187"/>
                <a:gd name="connsiteX3" fmla="*/ 88436 w 135178"/>
                <a:gd name="connsiteY3" fmla="*/ 13651 h 16187"/>
                <a:gd name="connsiteX4" fmla="*/ 135178 w 135178"/>
                <a:gd name="connsiteY4" fmla="*/ 3184 h 16187"/>
                <a:gd name="connsiteX5" fmla="*/ 13359 w 135178"/>
                <a:gd name="connsiteY5" fmla="*/ 837 h 16187"/>
                <a:gd name="connsiteX6" fmla="*/ 12095 w 135178"/>
                <a:gd name="connsiteY6" fmla="*/ 837 h 16187"/>
                <a:gd name="connsiteX7" fmla="*/ 3 w 135178"/>
                <a:gd name="connsiteY7" fmla="*/ 8056 h 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78" h="16187">
                  <a:moveTo>
                    <a:pt x="3" y="8056"/>
                  </a:moveTo>
                  <a:cubicBezTo>
                    <a:pt x="3" y="14192"/>
                    <a:pt x="6140" y="16358"/>
                    <a:pt x="11734" y="16178"/>
                  </a:cubicBezTo>
                  <a:cubicBezTo>
                    <a:pt x="11915" y="16178"/>
                    <a:pt x="11915" y="16178"/>
                    <a:pt x="12095" y="16178"/>
                  </a:cubicBezTo>
                  <a:cubicBezTo>
                    <a:pt x="37542" y="15636"/>
                    <a:pt x="62989" y="15636"/>
                    <a:pt x="88436" y="13651"/>
                  </a:cubicBezTo>
                  <a:cubicBezTo>
                    <a:pt x="102873" y="12568"/>
                    <a:pt x="118575" y="15275"/>
                    <a:pt x="135178" y="3184"/>
                  </a:cubicBezTo>
                  <a:cubicBezTo>
                    <a:pt x="91865" y="296"/>
                    <a:pt x="52521" y="-967"/>
                    <a:pt x="13359" y="837"/>
                  </a:cubicBezTo>
                  <a:cubicBezTo>
                    <a:pt x="12998" y="837"/>
                    <a:pt x="12456" y="837"/>
                    <a:pt x="12095" y="837"/>
                  </a:cubicBezTo>
                  <a:cubicBezTo>
                    <a:pt x="6681" y="1018"/>
                    <a:pt x="-177" y="837"/>
                    <a:pt x="3" y="805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8" name="Freeform 218"/>
            <p:cNvSpPr/>
            <p:nvPr/>
          </p:nvSpPr>
          <p:spPr>
            <a:xfrm>
              <a:off x="3509840" y="5653201"/>
              <a:ext cx="40756" cy="126288"/>
            </a:xfrm>
            <a:custGeom>
              <a:avLst/>
              <a:gdLst>
                <a:gd name="connsiteX0" fmla="*/ 24876 w 40756"/>
                <a:gd name="connsiteY0" fmla="*/ 5190 h 126288"/>
                <a:gd name="connsiteX1" fmla="*/ 152 w 40756"/>
                <a:gd name="connsiteY1" fmla="*/ 86764 h 126288"/>
                <a:gd name="connsiteX2" fmla="*/ 12965 w 40756"/>
                <a:gd name="connsiteY2" fmla="*/ 126288 h 126288"/>
                <a:gd name="connsiteX3" fmla="*/ 12965 w 40756"/>
                <a:gd name="connsiteY3" fmla="*/ 83155 h 126288"/>
                <a:gd name="connsiteX4" fmla="*/ 38051 w 40756"/>
                <a:gd name="connsiteY4" fmla="*/ 14214 h 126288"/>
                <a:gd name="connsiteX5" fmla="*/ 38232 w 40756"/>
                <a:gd name="connsiteY5" fmla="*/ 2303 h 126288"/>
                <a:gd name="connsiteX6" fmla="*/ 24876 w 40756"/>
                <a:gd name="connsiteY6" fmla="*/ 5190 h 1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56" h="126288">
                  <a:moveTo>
                    <a:pt x="24876" y="5190"/>
                  </a:moveTo>
                  <a:cubicBezTo>
                    <a:pt x="5385" y="29013"/>
                    <a:pt x="-1112" y="57167"/>
                    <a:pt x="152" y="86764"/>
                  </a:cubicBezTo>
                  <a:cubicBezTo>
                    <a:pt x="693" y="99217"/>
                    <a:pt x="1415" y="113114"/>
                    <a:pt x="12965" y="126288"/>
                  </a:cubicBezTo>
                  <a:cubicBezTo>
                    <a:pt x="17297" y="109324"/>
                    <a:pt x="11341" y="96510"/>
                    <a:pt x="12965" y="83155"/>
                  </a:cubicBezTo>
                  <a:cubicBezTo>
                    <a:pt x="15853" y="58069"/>
                    <a:pt x="23613" y="34969"/>
                    <a:pt x="38051" y="14214"/>
                  </a:cubicBezTo>
                  <a:cubicBezTo>
                    <a:pt x="40758" y="10424"/>
                    <a:pt x="42382" y="6093"/>
                    <a:pt x="38232" y="2303"/>
                  </a:cubicBezTo>
                  <a:cubicBezTo>
                    <a:pt x="32998" y="-2389"/>
                    <a:pt x="28486" y="859"/>
                    <a:pt x="24876" y="519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59" name="Freeform 219"/>
            <p:cNvSpPr/>
            <p:nvPr/>
          </p:nvSpPr>
          <p:spPr>
            <a:xfrm>
              <a:off x="4011167" y="5527459"/>
              <a:ext cx="74355" cy="17420"/>
            </a:xfrm>
            <a:custGeom>
              <a:avLst/>
              <a:gdLst>
                <a:gd name="connsiteX0" fmla="*/ 9565 w 74355"/>
                <a:gd name="connsiteY0" fmla="*/ 15970 h 17420"/>
                <a:gd name="connsiteX1" fmla="*/ 74355 w 74355"/>
                <a:gd name="connsiteY1" fmla="*/ 12180 h 17420"/>
                <a:gd name="connsiteX2" fmla="*/ 11550 w 74355"/>
                <a:gd name="connsiteY2" fmla="*/ 269 h 17420"/>
                <a:gd name="connsiteX3" fmla="*/ 0 w 74355"/>
                <a:gd name="connsiteY3" fmla="*/ 8210 h 17420"/>
                <a:gd name="connsiteX4" fmla="*/ 9565 w 74355"/>
                <a:gd name="connsiteY4" fmla="*/ 15970 h 17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55" h="17420">
                  <a:moveTo>
                    <a:pt x="9565" y="15970"/>
                  </a:moveTo>
                  <a:cubicBezTo>
                    <a:pt x="31222" y="17414"/>
                    <a:pt x="52879" y="19580"/>
                    <a:pt x="74355" y="12180"/>
                  </a:cubicBezTo>
                  <a:cubicBezTo>
                    <a:pt x="53961" y="4600"/>
                    <a:pt x="33388" y="-1355"/>
                    <a:pt x="11550" y="269"/>
                  </a:cubicBezTo>
                  <a:cubicBezTo>
                    <a:pt x="6136" y="630"/>
                    <a:pt x="0" y="1532"/>
                    <a:pt x="0" y="8210"/>
                  </a:cubicBezTo>
                  <a:cubicBezTo>
                    <a:pt x="180" y="13083"/>
                    <a:pt x="5053" y="15609"/>
                    <a:pt x="9565" y="1597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360" name="Freeform 220"/>
            <p:cNvSpPr/>
            <p:nvPr/>
          </p:nvSpPr>
          <p:spPr>
            <a:xfrm>
              <a:off x="3842785" y="5399758"/>
              <a:ext cx="57210" cy="12610"/>
            </a:xfrm>
            <a:custGeom>
              <a:avLst/>
              <a:gdLst>
                <a:gd name="connsiteX0" fmla="*/ 57210 w 57210"/>
                <a:gd name="connsiteY0" fmla="*/ 3624 h 12610"/>
                <a:gd name="connsiteX1" fmla="*/ 0 w 57210"/>
                <a:gd name="connsiteY1" fmla="*/ 3984 h 12610"/>
                <a:gd name="connsiteX2" fmla="*/ 57210 w 57210"/>
                <a:gd name="connsiteY2" fmla="*/ 3624 h 12610"/>
              </a:gdLst>
              <a:ahLst/>
              <a:cxnLst>
                <a:cxn ang="0">
                  <a:pos x="connsiteX0" y="connsiteY0"/>
                </a:cxn>
                <a:cxn ang="0">
                  <a:pos x="connsiteX1" y="connsiteY1"/>
                </a:cxn>
                <a:cxn ang="0">
                  <a:pos x="connsiteX2" y="connsiteY2"/>
                </a:cxn>
              </a:cxnLst>
              <a:rect l="l" t="t" r="r" b="b"/>
              <a:pathLst>
                <a:path w="57210" h="12610">
                  <a:moveTo>
                    <a:pt x="57210" y="3624"/>
                  </a:moveTo>
                  <a:cubicBezTo>
                    <a:pt x="38260" y="2180"/>
                    <a:pt x="19491" y="-3956"/>
                    <a:pt x="0" y="3984"/>
                  </a:cubicBezTo>
                  <a:cubicBezTo>
                    <a:pt x="19130" y="16076"/>
                    <a:pt x="38260" y="14994"/>
                    <a:pt x="57210" y="3624"/>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grpSp>
      <p:grpSp>
        <p:nvGrpSpPr>
          <p:cNvPr id="156" name="Graphic 72"/>
          <p:cNvGrpSpPr/>
          <p:nvPr/>
        </p:nvGrpSpPr>
        <p:grpSpPr>
          <a:xfrm>
            <a:off x="2164049" y="4533470"/>
            <a:ext cx="353212" cy="527593"/>
            <a:chOff x="2649438" y="2791642"/>
            <a:chExt cx="415449" cy="620557"/>
          </a:xfrm>
          <a:solidFill>
            <a:srgbClr val="000000"/>
          </a:solidFill>
        </p:grpSpPr>
        <p:sp>
          <p:nvSpPr>
            <p:cNvPr id="1049361" name="Freeform 222"/>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anchor="ctr" rtlCol="0"/>
            <a:p>
              <a:endParaRPr lang="en-US"/>
            </a:p>
          </p:txBody>
        </p:sp>
        <p:sp>
          <p:nvSpPr>
            <p:cNvPr id="1049362" name="Freeform 223"/>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anchor="ctr" rtlCol="0"/>
            <a:p>
              <a:endParaRPr lang="en-US"/>
            </a:p>
          </p:txBody>
        </p:sp>
        <p:sp>
          <p:nvSpPr>
            <p:cNvPr id="1049363" name="Freeform 224"/>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anchor="ctr" rtlCol="0"/>
            <a:p>
              <a:endParaRPr lang="en-U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57" name=""/>
        <p:cNvGrpSpPr/>
        <p:nvPr/>
      </p:nvGrpSpPr>
      <p:grpSpPr>
        <a:xfrm>
          <a:off x="0" y="0"/>
          <a:ext cx="0" cy="0"/>
          <a:chOff x="0" y="0"/>
          <a:chExt cx="0" cy="0"/>
        </a:xfrm>
      </p:grpSpPr>
      <p:sp>
        <p:nvSpPr>
          <p:cNvPr id="1049364" name="Graphic 4"/>
          <p:cNvSpPr/>
          <p:nvPr/>
        </p:nvSpPr>
        <p:spPr>
          <a:xfrm rot="10800000">
            <a:off x="-2" y="2069701"/>
            <a:ext cx="7559675" cy="11259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anchor="ctr" rtlCol="0"/>
          <a:p>
            <a:endParaRPr b="0" dirty="0" i="0" lang="en-US">
              <a:latin typeface="Calibri" panose="020F0502020204030204" pitchFamily="34" charset="0"/>
            </a:endParaRPr>
          </a:p>
        </p:txBody>
      </p:sp>
      <p:pic>
        <p:nvPicPr>
          <p:cNvPr id="2097234" name="Picture Placeholder 4"/>
          <p:cNvPicPr>
            <a:picLocks noChangeAspect="1" noGrp="1"/>
          </p:cNvPicPr>
          <p:nvPr>
            <p:ph type="pic" sz="quarter" idx="34"/>
          </p:nvPr>
        </p:nvPicPr>
        <p:blipFill>
          <a:blip xmlns:r="http://schemas.openxmlformats.org/officeDocument/2006/relationships" r:embed="rId1" cstate="screen"/>
          <a:srcRect/>
          <a:stretch>
            <a:fillRect/>
          </a:stretch>
        </p:blipFill>
        <p:spPr/>
      </p:pic>
      <p:sp>
        <p:nvSpPr>
          <p:cNvPr id="1049365" name="Text Placeholder 24"/>
          <p:cNvSpPr>
            <a:spLocks noGrp="1"/>
          </p:cNvSpPr>
          <p:nvPr>
            <p:ph type="body" sz="quarter" idx="11"/>
          </p:nvPr>
        </p:nvSpPr>
        <p:spPr>
          <a:xfrm>
            <a:off x="440872" y="2171556"/>
            <a:ext cx="4089087" cy="465765"/>
          </a:xfrm>
        </p:spPr>
        <p:txBody>
          <a:bodyPr/>
          <a:p>
            <a:r>
              <a:rPr dirty="0" lang="el"/>
              <a:t>Nous </a:t>
            </a:r>
            <a:r>
              <a:rPr dirty="0" lang="el" err="1"/>
              <a:t>Viellions </a:t>
            </a:r>
            <a:r>
              <a:rPr dirty="0" lang="el"/>
              <a:t>Ensemble - θα γεράσουμε μαζί</a:t>
            </a:r>
          </a:p>
        </p:txBody>
      </p:sp>
      <p:sp>
        <p:nvSpPr>
          <p:cNvPr id="1049366" name="Text Placeholder 25"/>
          <p:cNvSpPr>
            <a:spLocks noGrp="1"/>
          </p:cNvSpPr>
          <p:nvPr>
            <p:ph type="body" sz="quarter" idx="32"/>
          </p:nvPr>
        </p:nvSpPr>
        <p:spPr>
          <a:xfrm>
            <a:off x="210140" y="3297475"/>
            <a:ext cx="6666609" cy="5248127"/>
          </a:xfrm>
        </p:spPr>
        <p:txBody>
          <a:bodyPr/>
          <a:p>
            <a:r>
              <a:rPr b="1" dirty="0" sz="950" lang="el"/>
              <a:t>ΣΧΕΤΙΚΑ ΜΕ</a:t>
            </a:r>
            <a:endParaRPr dirty="0" sz="950" lang="en-IE"/>
          </a:p>
          <a:p>
            <a:r>
              <a:rPr b="1" dirty="0" sz="950" lang="el"/>
              <a:t> </a:t>
            </a:r>
            <a:endParaRPr dirty="0" sz="950" lang="en-IE"/>
          </a:p>
          <a:p>
            <a:r>
              <a:rPr dirty="0" sz="950" lang="el"/>
              <a:t>“Nous </a:t>
            </a:r>
            <a:r>
              <a:rPr dirty="0" sz="950" lang="el" err="1"/>
              <a:t>vieillirons </a:t>
            </a:r>
            <a:r>
              <a:rPr dirty="0" sz="950" lang="el"/>
              <a:t>ensemble” ή στα αγγλικά, το “We will grow old together” εδρεύει στη Γαλλία.</a:t>
            </a:r>
            <a:endParaRPr dirty="0" sz="950" lang="en-IE"/>
          </a:p>
          <a:p>
            <a:r>
              <a:rPr dirty="0" sz="950" lang="el"/>
              <a:t>Αυτό το έργο υπάρχει για ηλικιωμένους που μένουν ακόμα στο σπίτι. Επίσης, ωφελεί επαγγελματίες φροντίδας και καλλιτέχνες. Στόχος του έργου είναι να μειωθεί η απομόνωση των ηλικιωμένων συνδέοντάς τους με καλλιτέχνες και επαγγελματίες φροντίδας.</a:t>
            </a:r>
            <a:endParaRPr dirty="0" sz="950" lang="en-IE"/>
          </a:p>
          <a:p>
            <a:r>
              <a:rPr dirty="0" sz="950" lang="el"/>
              <a:t>Οι ηλικιωμένοι που ζουν μόνοι διδάσκονται τις ψηφιακές δεξιότητες που χρειάζονται για να βρουν δραστηριότητες που λαμβάνουν χώρα σε τοπικό επίπεδο και οι </a:t>
            </a:r>
            <a:r>
              <a:rPr altLang="en-US" dirty="0" sz="950" lang="el-GR"/>
              <a:t>ε</a:t>
            </a:r>
            <a:r>
              <a:rPr altLang="en-US" dirty="0" sz="950" lang="el-GR"/>
              <a:t>ι</a:t>
            </a:r>
            <a:r>
              <a:rPr altLang="en-US" dirty="0" sz="950" lang="el-GR"/>
              <a:t>δ</a:t>
            </a:r>
            <a:r>
              <a:rPr altLang="en-US" dirty="0" sz="950" lang="el-GR"/>
              <a:t>ι</a:t>
            </a:r>
            <a:r>
              <a:rPr altLang="en-US" dirty="0" sz="950" lang="el-GR"/>
              <a:t>κ</a:t>
            </a:r>
            <a:r>
              <a:rPr altLang="en-US" dirty="0" sz="950" lang="el-GR"/>
              <a:t>ο</a:t>
            </a:r>
            <a:r>
              <a:rPr altLang="en-US" dirty="0" sz="950" lang="el-GR"/>
              <a:t>ί</a:t>
            </a:r>
            <a:r>
              <a:rPr dirty="0" sz="950" lang="el"/>
              <a:t> οδηγούν τόσο τους ηλικιωμένους όσο και τους επαγγελματίες φροντίδας σε καλλιτεχνικές δραστηριότητες για να βελτιώσουν τις δικές τους καλλιτεχνικές δεξιότητες. Καλλιτέχνες επισκέπτονται τα σπίτια ηλικιωμένων μαζί με επαγγελματίες φροντίδας. Αυτό δημιουργεί πιο θετικές συσχετίσεις μεταξύ του προσωπικού φροντίδας και των ενηλίκων που χρειάζονται φροντίδα και δίνει στο προσωπικό φροντίδας και στους ηλικιωμένους μια κοινή δραστηριότητα να κάνουν. Αυτό ενισχύει τη σχέση</a:t>
            </a:r>
            <a:r>
              <a:rPr altLang="en-US" dirty="0" sz="950" lang="en-US"/>
              <a:t> </a:t>
            </a:r>
            <a:r>
              <a:rPr altLang="en-US" dirty="0" sz="950" lang="el-GR"/>
              <a:t>τ</a:t>
            </a:r>
            <a:r>
              <a:rPr altLang="en-US" dirty="0" sz="950" lang="el-GR"/>
              <a:t>ο</a:t>
            </a:r>
            <a:r>
              <a:rPr altLang="en-US" dirty="0" sz="950" lang="el-GR"/>
              <a:t>υ</a:t>
            </a:r>
            <a:r>
              <a:rPr altLang="en-US" dirty="0" sz="950" lang="el-GR"/>
              <a:t>ς</a:t>
            </a:r>
            <a:r>
              <a:rPr altLang="en-US" dirty="0" sz="950" lang="en-US"/>
              <a:t>.</a:t>
            </a:r>
            <a:endParaRPr dirty="0" sz="950" lang="en-IE"/>
          </a:p>
          <a:p>
            <a:r>
              <a:rPr dirty="0" sz="950" lang="el"/>
              <a:t> </a:t>
            </a:r>
            <a:endParaRPr dirty="0" sz="950" lang="en-IE"/>
          </a:p>
          <a:p>
            <a:r>
              <a:rPr dirty="0" sz="950" lang="el"/>
              <a:t>Για περισσότερες πληροφορίες μεταβείτε στο</a:t>
            </a:r>
            <a:endParaRPr dirty="0" sz="950" lang="el"/>
          </a:p>
          <a:p>
            <a:r>
              <a:rPr dirty="0" sz="950" lang="el" u="sng">
                <a:solidFill>
                  <a:srgbClr val="FFC652"/>
                </a:solidFill>
                <a:hlinkClick r:id="rId2"/>
              </a:rPr>
              <a:t>https://culture-sante-aquitaine.com/le-laboratoire/nos-projets/nous-vieillirons-ensemble/</a:t>
            </a:r>
            <a:r>
              <a:rPr dirty="0" sz="950" lang="el" u="sng">
                <a:solidFill>
                  <a:srgbClr val="FFC652"/>
                </a:solidFill>
              </a:rPr>
              <a:t>  </a:t>
            </a:r>
            <a:endParaRPr dirty="0" sz="950" lang="en-IE">
              <a:solidFill>
                <a:srgbClr val="FFC652"/>
              </a:solidFill>
            </a:endParaRPr>
          </a:p>
          <a:p>
            <a:endParaRPr dirty="0" sz="950" lang="en-IE">
              <a:solidFill>
                <a:srgbClr val="FFC652"/>
              </a:solidFill>
            </a:endParaRPr>
          </a:p>
          <a:p>
            <a:r>
              <a:rPr dirty="0" sz="950" lang="el" u="sng">
                <a:solidFill>
                  <a:srgbClr val="FFC652"/>
                </a:solidFill>
                <a:hlinkClick r:id="rId3"/>
              </a:rPr>
              <a:t>https://culture-sante-aquitaine.com/wp-content/uploads/ColloqueArtSante-Programme.pdf</a:t>
            </a:r>
            <a:r>
              <a:rPr dirty="0" sz="950" lang="el">
                <a:solidFill>
                  <a:srgbClr val="FFC652"/>
                </a:solidFill>
              </a:rPr>
              <a:t> </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Αυτό το έργο υποστηρίζει την κοινωνική ένταξη επειδή φέρνει τον δημιουργικό κόσμο στα σπίτια των ανθρώπων. Αυτό το έργο επιτρέπει τις σχέσεις μεταξύ ηλικιωμένων και επαγγελματιών υπό φροντίδα.</a:t>
            </a:r>
            <a:r>
              <a:rPr dirty="0" sz="950" lang="el"/>
              <a:t> </a:t>
            </a:r>
            <a:r>
              <a:rPr dirty="0" sz="950" lang="el"/>
              <a:t>Αυτό το έργο βοηθά τους ηλικιωμένους και τους ανθρώπους που εργάζονται μαζί τους να συνδεθούν για κοινά δημιουργικά ενδιαφέροντα. Αυτό παρέχει νέες ανθρώπινες στιγμές μεταξύ των ηλικιωμένων και των επαγγελματιών υγείας.</a:t>
            </a:r>
            <a:endParaRPr dirty="0" sz="950" lang="en-IE"/>
          </a:p>
          <a:p>
            <a:r>
              <a:rPr dirty="0" sz="950" lang="el"/>
              <a:t>Βοηθά τους ηλικιωμένους να μάθουν πώς να έχουν πρόσβαση σε δραστηριότητες έξω από το σπίτι τους.</a:t>
            </a:r>
            <a:endParaRPr dirty="0" sz="950" lang="en-IE"/>
          </a:p>
          <a:p>
            <a:r>
              <a:rPr b="1" dirty="0" sz="950" lang="el"/>
              <a:t> </a:t>
            </a:r>
            <a:endParaRPr b="1" dirty="0" sz="950" lang="en-IE"/>
          </a:p>
          <a:p>
            <a:r>
              <a:rPr b="1" dirty="0" sz="950" lang="el"/>
              <a:t>ΥΠΟΣΤΗΡΙΞΗ ΤΗΣ ΜΑΘΗΣΗΣ ΕΝΗΛΙΚΩΝ</a:t>
            </a:r>
            <a:endParaRPr dirty="0" sz="950" lang="en-IE"/>
          </a:p>
          <a:p>
            <a:r>
              <a:rPr dirty="0" sz="950" lang="el"/>
              <a:t>Αυτό το έργο βοήθησε τους ηλικιωμένους να αποκτήσουν ψηφιακές δεξιότητες. Μέσω μιας εφαρμογής, οι άνθρωποι μπορούσαν </a:t>
            </a:r>
            <a:r>
              <a:rPr dirty="0" sz="950" lang="el" err="1"/>
              <a:t>να </a:t>
            </a:r>
            <a:r>
              <a:rPr dirty="0" sz="950" lang="el"/>
              <a:t>ανακαλύψουν τι συνέβαινε στην πόλη γύρω τους.</a:t>
            </a:r>
            <a:endParaRPr dirty="0" sz="950" lang="en-IE"/>
          </a:p>
          <a:p>
            <a:r>
              <a:rPr b="1" dirty="0" sz="950" i="1" lang="el"/>
              <a:t> </a:t>
            </a:r>
            <a:endParaRPr dirty="0" sz="950" lang="en-IE"/>
          </a:p>
          <a:p>
            <a:r>
              <a:rPr b="1" dirty="0" sz="950" lang="el"/>
              <a:t>ΥΠΟΣΤΗΡΙΞΗ ΔΡΑΣΤΗΡΙΟΤΗΤΑΣ ΓΙΑ ΝΑ </a:t>
            </a:r>
            <a:r>
              <a:rPr altLang="en-US" b="1" dirty="0" sz="950" lang="el-GR"/>
              <a:t>Ε</a:t>
            </a:r>
            <a:r>
              <a:rPr altLang="en-US" b="1" dirty="0" sz="950" lang="el-GR"/>
              <a:t>Ι</a:t>
            </a:r>
            <a:r>
              <a:rPr altLang="en-US" b="1" dirty="0" sz="950" lang="el-GR"/>
              <a:t>Σ</a:t>
            </a:r>
            <a:r>
              <a:rPr altLang="en-US" b="1" dirty="0" sz="950" lang="el-GR"/>
              <a:t>Τ</a:t>
            </a:r>
            <a:r>
              <a:rPr altLang="en-US" b="1" dirty="0" sz="950" lang="el-GR"/>
              <a:t>Ε</a:t>
            </a:r>
            <a:r>
              <a:rPr b="1" dirty="0" sz="950" lang="el"/>
              <a:t> ΚΑΛΑ</a:t>
            </a:r>
            <a:endParaRPr dirty="0" sz="950" lang="en-IE"/>
          </a:p>
          <a:p>
            <a:r>
              <a:rPr dirty="0" sz="950" lang="el"/>
              <a:t>Οι άνθρωποι μπόρεσαν να ανακαλύψουν καλλιτεχνικές δραστηριότητες για να απολαύσουν, κάτι που τους ενθαρρύνει να δραστηριοποιηθούν στον κόσμο έξω από τα σπίτια τους. Μπορούν να δημιουργήσουν κοινωνικούς δεσμούς μέσω των εργαστηρίων.</a:t>
            </a:r>
            <a:endParaRPr dirty="0" sz="950" lang="en-IE"/>
          </a:p>
          <a:p>
            <a:endParaRPr b="1" dirty="0" sz="950" lang="en-GB"/>
          </a:p>
          <a:p>
            <a:r>
              <a:rPr b="1" dirty="0" sz="950" lang="el"/>
              <a:t>ΠΩΣ ΧΡΗΜΑΤΟΔΟΤΕΙΤΑΙ Ο ΟΡΓΑΝΙΣΜΟΣ;</a:t>
            </a:r>
            <a:endParaRPr dirty="0" sz="950" lang="en-IE"/>
          </a:p>
          <a:p>
            <a:r>
              <a:rPr dirty="0" sz="950" lang="el"/>
              <a:t>Η χρηματοδότηση προέρχεται από διάφορες πηγές, συμπεριλαμβανομένων των </a:t>
            </a:r>
            <a:r>
              <a:rPr dirty="0" sz="950" lang="el" err="1"/>
              <a:t>Départment </a:t>
            </a:r>
            <a:r>
              <a:rPr dirty="0" sz="950" lang="el"/>
              <a:t>des </a:t>
            </a:r>
            <a:r>
              <a:rPr dirty="0" sz="950" lang="el" err="1"/>
              <a:t>Landes</a:t>
            </a:r>
            <a:r>
              <a:rPr dirty="0" sz="950" lang="en-US" err="1"/>
              <a:t>,</a:t>
            </a:r>
            <a:r>
              <a:rPr dirty="0" sz="950" lang="en-US" err="1"/>
              <a:t> </a:t>
            </a:r>
            <a:r>
              <a:rPr dirty="0" sz="950" lang="en-US" err="1"/>
              <a:t>R</a:t>
            </a:r>
            <a:r>
              <a:rPr dirty="0" sz="950" lang="el" err="1"/>
              <a:t>égion </a:t>
            </a:r>
            <a:r>
              <a:rPr dirty="0" sz="950" lang="el"/>
              <a:t>Nouvelle-Aquitaine, AGR2R La </a:t>
            </a:r>
            <a:r>
              <a:rPr dirty="0" sz="950" lang="el" err="1"/>
              <a:t>Mondiale</a:t>
            </a:r>
            <a:r>
              <a:rPr dirty="0" sz="950" lang="en-US" err="1"/>
              <a:t>,</a:t>
            </a:r>
            <a:r>
              <a:rPr dirty="0" sz="950" lang="en-US" err="1"/>
              <a:t> </a:t>
            </a:r>
            <a:r>
              <a:rPr dirty="0" sz="950" lang="en-US" err="1"/>
              <a:t>A</a:t>
            </a:r>
            <a:r>
              <a:rPr dirty="0" sz="950" lang="el" err="1"/>
              <a:t>gence</a:t>
            </a:r>
            <a:r>
              <a:rPr dirty="0" sz="950" lang="el"/>
              <a:t> </a:t>
            </a:r>
            <a:r>
              <a:rPr dirty="0" sz="950" lang="el" err="1"/>
              <a:t>Régionale </a:t>
            </a:r>
            <a:r>
              <a:rPr dirty="0" sz="950" lang="el"/>
              <a:t>de Santé και DRAC.</a:t>
            </a:r>
            <a:endParaRPr dirty="0" sz="950" lang="en-IE"/>
          </a:p>
          <a:p>
            <a:endParaRPr dirty="0" sz="950" lang="en-IE"/>
          </a:p>
          <a:p>
            <a:r>
              <a:rPr b="1" dirty="0" sz="950" lang="el"/>
              <a:t>ΕΥΚΑΙΡΙΕΣ ΓΙΑ ΑΝΑΠΑΡΑΓΩΓΗ</a:t>
            </a:r>
            <a:endParaRPr dirty="0" sz="950" lang="en-IE"/>
          </a:p>
          <a:p>
            <a:r>
              <a:rPr dirty="0" sz="950" lang="el"/>
              <a:t>Το έργο μπορεί να αναπαραχθεί σε άλλες χώρες εάν υπάρχουν δημόσιες πολιτικές που συνδέουν τον πολιτισμό και την ευημερία. Οι τοπικές αρχές μπορούν να λάβουν οικονομική βοήθεια και υποστήριξη από αυτές τις πολιτικές για να δράσουν από κοινού. Αν το ίδιο γαλλικό σύστημα υπάρχει και σε άλλες χώρες για τους ηλικιωμένους, αυτό το</a:t>
            </a:r>
            <a:r>
              <a:rPr altLang="en-US" dirty="0" sz="950" lang="en-US"/>
              <a:t> </a:t>
            </a:r>
            <a:r>
              <a:rPr altLang="en-US" dirty="0" sz="950" lang="el-GR"/>
              <a:t>π</a:t>
            </a:r>
            <a:r>
              <a:rPr altLang="en-US" dirty="0" sz="950" lang="el-GR"/>
              <a:t>ρ</a:t>
            </a:r>
            <a:r>
              <a:rPr altLang="en-US" dirty="0" sz="950" lang="el-GR"/>
              <a:t>ό</a:t>
            </a:r>
            <a:r>
              <a:rPr altLang="en-US" dirty="0" sz="950" lang="el-GR"/>
              <a:t>γ</a:t>
            </a:r>
            <a:r>
              <a:rPr altLang="en-US" dirty="0" sz="950" lang="el-GR"/>
              <a:t>ρ</a:t>
            </a:r>
            <a:r>
              <a:rPr altLang="en-US" dirty="0" sz="950" lang="el-GR"/>
              <a:t>α</a:t>
            </a:r>
            <a:r>
              <a:rPr altLang="en-US" dirty="0" sz="950" lang="el-GR"/>
              <a:t>μ</a:t>
            </a:r>
            <a:r>
              <a:rPr altLang="en-US" dirty="0" sz="950" lang="el-GR"/>
              <a:t>μ</a:t>
            </a:r>
            <a:r>
              <a:rPr altLang="en-US" dirty="0" sz="950" lang="el-GR"/>
              <a:t>α</a:t>
            </a:r>
            <a:r>
              <a:rPr altLang="en-US" dirty="0" sz="950" lang="en-US"/>
              <a:t> </a:t>
            </a:r>
            <a:r>
              <a:rPr dirty="0" sz="950" lang="el"/>
              <a:t>θα μπορούσε να είναι χρήσιμο για αυτούς!</a:t>
            </a:r>
            <a:endParaRPr dirty="0" sz="950" lang="el"/>
          </a:p>
          <a:p>
            <a:endParaRPr dirty="0" sz="950" lang="en-GB"/>
          </a:p>
          <a:p>
            <a:endParaRPr dirty="0" sz="950" lang="en-GB"/>
          </a:p>
          <a:p>
            <a:endParaRPr dirty="0" sz="950" lang="en-IE"/>
          </a:p>
        </p:txBody>
      </p:sp>
      <p:sp>
        <p:nvSpPr>
          <p:cNvPr id="1049367" name="Slide Number Placeholder 23"/>
          <p:cNvSpPr>
            <a:spLocks noGrp="1"/>
          </p:cNvSpPr>
          <p:nvPr>
            <p:ph type="sldNum" sz="quarter" idx="4"/>
          </p:nvPr>
        </p:nvSpPr>
        <p:spPr/>
        <p:txBody>
          <a:bodyPr/>
          <a:p>
            <a:fld id="{CB2079F2-58AF-ED44-82D7-E04B2F6FD686}" type="slidenum">
              <a:rPr lang="en-US" smtClean="0"/>
              <a:t>26</a:t>
            </a:fld>
            <a:endParaRPr dirty="0"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58" name=""/>
        <p:cNvGrpSpPr/>
        <p:nvPr/>
      </p:nvGrpSpPr>
      <p:grpSpPr>
        <a:xfrm>
          <a:off x="0" y="0"/>
          <a:ext cx="0" cy="0"/>
          <a:chOff x="0" y="0"/>
          <a:chExt cx="0" cy="0"/>
        </a:xfrm>
      </p:grpSpPr>
      <p:sp>
        <p:nvSpPr>
          <p:cNvPr id="1049368" name="Text Placeholder 24"/>
          <p:cNvSpPr>
            <a:spLocks noGrp="1"/>
          </p:cNvSpPr>
          <p:nvPr>
            <p:ph type="body" sz="quarter" idx="11"/>
          </p:nvPr>
        </p:nvSpPr>
        <p:spPr/>
        <p:txBody>
          <a:bodyPr/>
          <a:p>
            <a:r>
              <a:rPr dirty="0" lang="el"/>
              <a:t>Σε καλή ηλικία</a:t>
            </a:r>
            <a:endParaRPr dirty="0" lang="en-US"/>
          </a:p>
        </p:txBody>
      </p:sp>
      <p:sp>
        <p:nvSpPr>
          <p:cNvPr id="1049369" name="Text Placeholder 25"/>
          <p:cNvSpPr>
            <a:spLocks noGrp="1"/>
          </p:cNvSpPr>
          <p:nvPr>
            <p:ph type="body" sz="quarter" idx="32"/>
          </p:nvPr>
        </p:nvSpPr>
        <p:spPr>
          <a:xfrm>
            <a:off x="313219" y="2239459"/>
            <a:ext cx="6666609" cy="7289804"/>
          </a:xfrm>
        </p:spPr>
        <p:txBody>
          <a:bodyPr/>
          <a:p>
            <a:r>
              <a:rPr b="1" dirty="0" sz="950" lang="el"/>
              <a:t>ΣΧΕΤΙΚΑ ΜΕ</a:t>
            </a:r>
            <a:endParaRPr dirty="0" sz="950" lang="en-IE"/>
          </a:p>
          <a:p>
            <a:r>
              <a:rPr dirty="0" sz="950" lang="el"/>
              <a:t>Το In Good Age εδρεύει στην Ανδαλουσία της Ισπανίας. Αποτελεί μέρος του Έργου «Προώθηση της ενεργού γήρανσης μέσω ψηφιακών λύσεων» με επικεφαλής το Τμήμα Υγείας και Οικογένειας της Περιφερειακής Κυβέρνησης της Ανδαλουσίας. Παρέχουν κοινωνική υποστήριξη συνταγογράφησης για την ενθάρρυνση της ενεργού και υγιούς γήρανσης. Συνεργάζονται τόσο απευθείας με ενήλικες μεγαλύτερης ηλικίας όσο και με οργανισμούς που υποστηρίζουν ηλικιωμένους.</a:t>
            </a:r>
            <a:endParaRPr dirty="0" sz="950" lang="en-IE"/>
          </a:p>
          <a:p>
            <a:r>
              <a:rPr dirty="0" sz="950" lang="el"/>
              <a:t> </a:t>
            </a:r>
            <a:endParaRPr dirty="0" sz="950" lang="en-IE"/>
          </a:p>
          <a:p>
            <a:r>
              <a:rPr dirty="0" sz="950" lang="el"/>
              <a:t>Από την 1η Ιανουαρίου έως τις 31 Δεκεμβρίου 2020, η πλατφόρμα </a:t>
            </a:r>
            <a:r>
              <a:rPr dirty="0" sz="950" lang="el" err="1"/>
              <a:t>www.enbuenaedad.es </a:t>
            </a:r>
            <a:r>
              <a:rPr dirty="0" sz="950" lang="el"/>
              <a:t>έχει δεχτεί 133.786 επισκέψεις από 45.007 μοναδικούς χρήστες.</a:t>
            </a:r>
            <a:endParaRPr dirty="0" sz="950" lang="en-IE"/>
          </a:p>
          <a:p>
            <a:endParaRPr dirty="0" sz="950" lang="en-GB"/>
          </a:p>
          <a:p>
            <a:r>
              <a:rPr dirty="0" sz="950" lang="el"/>
              <a:t>Υπάρχουν πληροφορίες σχετικά με τον τρόπο εξερεύνησης της διαδικτυακής πλατφόρμας εδώ: </a:t>
            </a:r>
            <a:r>
              <a:rPr dirty="0" sz="950" lang="el" u="sng">
                <a:solidFill>
                  <a:srgbClr val="FFC652"/>
                </a:solidFill>
                <a:hlinkClick r:id="rId1"/>
              </a:rPr>
              <a:t>https://www.youtube.com/watch?v=cabSlu4UB_g</a:t>
            </a:r>
            <a:r>
              <a:rPr dirty="0" sz="950" lang="el">
                <a:solidFill>
                  <a:srgbClr val="FFC652"/>
                </a:solidFill>
              </a:rPr>
              <a:t> </a:t>
            </a:r>
            <a:endParaRPr dirty="0" sz="950" lang="en-IE">
              <a:solidFill>
                <a:srgbClr val="FFC652"/>
              </a:solidFill>
            </a:endParaRPr>
          </a:p>
          <a:p>
            <a:r>
              <a:rPr dirty="0" sz="950" lang="el"/>
              <a:t> </a:t>
            </a:r>
            <a:endParaRPr dirty="0" sz="950" lang="en-IE"/>
          </a:p>
          <a:p>
            <a:r>
              <a:rPr b="1"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Πρώτον, ενθαρρύνει τη μάθηση των ηλικιωμένων στη χρήση ψηφιακών εργαλείων, γεγονός που τους επιτρέπει να έχουν πρόσβαση σε μια νέα διάσταση στην οποία μπορούν να επικοινωνούν με άλλα άτομα.</a:t>
            </a:r>
            <a:r>
              <a:rPr dirty="0" sz="950" lang="el"/>
              <a:t>  </a:t>
            </a:r>
            <a:r>
              <a:rPr dirty="0" sz="950" lang="el"/>
              <a:t>Δεύτερον, διαδίδει και προωθεί κοινές δραστηριότητες, τόσο πρόσωπο με πρόσωπο όσο και διαδικτυακά, γεγονός που επιτρέπει τη δημιουργία και την ενίσχυση δεσμών μεταξύ διαφορετικών ανθρώπων και ομάδων.</a:t>
            </a:r>
            <a:endParaRPr dirty="0" sz="950" lang="en-IE"/>
          </a:p>
          <a:p>
            <a:r>
              <a:rPr b="1" dirty="0" sz="950" lang="el"/>
              <a:t> </a:t>
            </a:r>
            <a:endParaRPr b="1" dirty="0" sz="950" lang="en-IE"/>
          </a:p>
          <a:p>
            <a:r>
              <a:rPr b="1" dirty="0" sz="950" lang="el"/>
              <a:t>ΥΠΟΣΤΗΡΙΞΗ ΥΓΕΙΑΣ, ΕΥΕΞΙΑΣ &amp; ΔΙΑΤΡΟΦΗΣ</a:t>
            </a:r>
            <a:endParaRPr dirty="0" sz="950" lang="en-IE"/>
          </a:p>
          <a:p>
            <a:r>
              <a:rPr dirty="0" sz="950" lang="el"/>
              <a:t>Η προαγωγή της υγείας και της ευεξίας πραγματοποιείται με διάφορα μέσα στα διάφορα τμήματα της πλατφόρμας. Η πλατφόρμα μοιράζεται πόρους που βασίζονται σε στοιχεία σχετικά με τη σωματική δραστηριότητα, τη συναισθηματική ευεξία ή την υγειονομική περίθαλψη. Η διατροφή αντιμετωπίζεται ευρέως στην πλατφόρμα μέσω βίντεο, tutorials και παραδοσιακών συνταγών της μεσογειακής διατροφής.</a:t>
            </a:r>
            <a:endParaRPr dirty="0" sz="950" lang="en-IE"/>
          </a:p>
          <a:p>
            <a:r>
              <a:rPr b="1" dirty="0" sz="950" i="1" lang="el"/>
              <a:t> </a:t>
            </a:r>
            <a:endParaRPr dirty="0" sz="950" lang="en-IE"/>
          </a:p>
          <a:p>
            <a:r>
              <a:rPr b="1" dirty="0" sz="950" lang="el"/>
              <a:t>ΥΠΟΣΤΗΡΙΞΗ ΔΡΑΣΤΗΡΙΟΤΗΤΑΣ ΓΙΑ ΝΑ ΠΑΡ</a:t>
            </a:r>
            <a:r>
              <a:rPr altLang="en-US" b="1" dirty="0" sz="950" lang="el-GR"/>
              <a:t>Α</a:t>
            </a:r>
            <a:r>
              <a:rPr altLang="en-US" b="1" dirty="0" sz="950" lang="el-GR"/>
              <a:t>Μ</a:t>
            </a:r>
            <a:r>
              <a:rPr altLang="en-US" b="1" dirty="0" sz="950" lang="el-GR"/>
              <a:t>Ε</a:t>
            </a:r>
            <a:r>
              <a:rPr altLang="en-US" b="1" dirty="0" sz="950" lang="el-GR"/>
              <a:t>Ν</a:t>
            </a:r>
            <a:r>
              <a:rPr altLang="en-US" b="1" dirty="0" sz="950" lang="el-GR"/>
              <a:t>Ε</a:t>
            </a:r>
            <a:r>
              <a:rPr altLang="en-US" b="1" dirty="0" sz="950" lang="el-GR"/>
              <a:t>Τ</a:t>
            </a:r>
            <a:r>
              <a:rPr b="1" dirty="0" sz="950" lang="el"/>
              <a:t>Ε ΚΑΛΑ</a:t>
            </a:r>
            <a:endParaRPr dirty="0" sz="950" lang="en-IE"/>
          </a:p>
          <a:p>
            <a:r>
              <a:rPr dirty="0" sz="950" i="1" lang="el"/>
              <a:t>Το In Good Age </a:t>
            </a:r>
            <a:r>
              <a:rPr dirty="0" sz="950" lang="el"/>
              <a:t>παρέχει εφαρμογές που σας βοηθούν να παραμείνετε σε φόρμα, σε έναν ευρύ κατάλογο διαδρομών πεζοπορίας και τη δυνατότητα οργάνωσης ομάδων ατόμων για να τις διασχίσετε. Παρέχει επίσης πληροφορίες σχετικά με δραστηριότητες που προωθούν τη σωματική άσκηση και τη διοργάνωση διαφόρων τύπων εργαστηρίων σε όλη την Ανδαλουσία.</a:t>
            </a:r>
            <a:endParaRPr dirty="0" sz="950" lang="el"/>
          </a:p>
          <a:p>
            <a:endParaRPr dirty="0" sz="950" lang="el"/>
          </a:p>
          <a:p>
            <a:r>
              <a:rPr b="1" dirty="0" sz="950" lang="el"/>
              <a:t>ΠΩΣ ΧΡΗΜΑΤΟΔΟΤΕΙΤΑΙ Ο ΟΡΓΑΝΙΣΜΟΣ;</a:t>
            </a:r>
            <a:endParaRPr dirty="0" sz="950" lang="en-IE"/>
          </a:p>
          <a:p>
            <a:r>
              <a:rPr dirty="0" sz="950" lang="el"/>
              <a:t>Το έργο χρηματοδοτείται από την κυβέρνηση της Ανδαλουσίας και το Ευρωπαϊκό Ταμείο Περιφερειακής Ανάπτυξης (Επιχειρησιακό Πρόγραμμα 2014 - 2020).</a:t>
            </a:r>
            <a:endParaRPr dirty="0" sz="950" lang="el"/>
          </a:p>
          <a:p>
            <a:endParaRPr dirty="0" sz="950" lang="en-IE"/>
          </a:p>
          <a:p>
            <a:r>
              <a:rPr b="1" dirty="0" sz="950" lang="el"/>
              <a:t>ΠΩΣ ΛΕΙΤΟΥΡΓΕΙ Η ΔΙΑΔΙΚΑΣΙΑ ΠΑΡΑΠΟΜΠΗΣ;</a:t>
            </a:r>
            <a:endParaRPr dirty="0" sz="950" lang="en-IE"/>
          </a:p>
          <a:p>
            <a:r>
              <a:rPr dirty="0" sz="950" lang="el"/>
              <a:t>Όσοι επιθυμούν μπορούν να έχουν ελεύθερη πρόσβαση στην πλατφόρμα. Για δραστηριότητες όπως η παρακολούθηση διαδικτυακών μαθημάτων που είναι διαθέσιμα σε αυτό, απαιτείται μόνο μια απλή διαδικασία εγγραφής. Σε περίπτωση οποιουδήποτε είδους δραστηριοτήτων που οργανώνονται από άλλους φορείς, η επαφή παρέχεται στην πλατφόρμα, αλλά η διαχείριση των αιτημάτων αντιστοιχεί, σε αυτές τις περιπτώσεις, σε αυτούς τους άλλους φορείς.</a:t>
            </a:r>
            <a:endParaRPr dirty="0" sz="950" lang="el"/>
          </a:p>
          <a:p>
            <a:endParaRPr dirty="0" sz="950" lang="en-IE"/>
          </a:p>
          <a:p>
            <a:r>
              <a:rPr b="1" dirty="0" sz="950" lang="el"/>
              <a:t>ΕΥΚΑΙΡΙΕΣ ΓΙΑ ΑΝΑΠΑΡΑΓΩΓΗ</a:t>
            </a:r>
            <a:endParaRPr dirty="0" sz="950" lang="en-IE"/>
          </a:p>
          <a:p>
            <a:r>
              <a:rPr dirty="0" sz="950" lang="el"/>
              <a:t>Άλλες περιοχές μπορούν να επαναλάβουν αυτό το έργο δημιουργώντας μια πλατφόρμα με πληροφορίες για την υγιή γήρανση και τα </a:t>
            </a:r>
            <a:r>
              <a:rPr dirty="0" sz="950" lang="el" err="1"/>
              <a:t>προγράμματα που </a:t>
            </a:r>
            <a:r>
              <a:rPr dirty="0" sz="950" lang="el"/>
              <a:t>είναι διαθέσιμα για αυτήν στην περιοχή.</a:t>
            </a:r>
            <a:endParaRPr dirty="0" sz="950" lang="en-IE"/>
          </a:p>
          <a:p>
            <a:r>
              <a:rPr dirty="0" sz="950" lang="el"/>
              <a:t> </a:t>
            </a:r>
            <a:endParaRPr dirty="0" sz="950" lang="en-IE"/>
          </a:p>
          <a:p>
            <a:r>
              <a:rPr b="1" dirty="0" sz="950" lang="el"/>
              <a:t>ΜΥΘΟΙ &amp; ΨΕΥΤΙΚΕΣ ΠΙΣΤΟΠΟΙΗΣΕΙΣ</a:t>
            </a:r>
            <a:endParaRPr dirty="0" sz="950" lang="en-IE"/>
          </a:p>
          <a:p>
            <a:r>
              <a:rPr b="1" dirty="0" sz="950" i="1" lang="el"/>
              <a:t> </a:t>
            </a:r>
            <a:endParaRPr dirty="0" sz="950" lang="en-IE"/>
          </a:p>
          <a:p>
            <a:r>
              <a:rPr b="1" dirty="0" sz="950" lang="el"/>
              <a:t>ΜΥΘΟΣ </a:t>
            </a:r>
            <a:r>
              <a:rPr dirty="0" sz="950" lang="el"/>
              <a:t>Οι άνθρωποι που συνταξιοδοτούνται έχουν ήδη κάνει αρκετά στη ζωή. Αρκεί να φροντίζουν τα εγγόνια τους και να κάνουν βόλτες.</a:t>
            </a:r>
            <a:endParaRPr dirty="0" sz="950" lang="en-IE"/>
          </a:p>
          <a:p>
            <a:r>
              <a:rPr dirty="0" sz="950" lang="el"/>
              <a:t> </a:t>
            </a:r>
            <a:endParaRPr dirty="0" sz="950" lang="en-IE"/>
          </a:p>
          <a:p>
            <a:r>
              <a:rPr b="1" dirty="0" sz="950" lang="el"/>
              <a:t>ΑΛΗΘΕΙΑ</a:t>
            </a:r>
            <a:r>
              <a:rPr b="1" dirty="0" sz="950" i="1" lang="el"/>
              <a:t> </a:t>
            </a:r>
            <a:r>
              <a:rPr dirty="0" sz="950" lang="el"/>
              <a:t>Η βελτίωση των συστημάτων υγείας και των συνθηκών διαβίωσής μας έχει αυξήσει το προσδόκιμο ζωής σε επίπεδα αδιανόητα </a:t>
            </a:r>
            <a:r>
              <a:rPr altLang="en-US" dirty="0" sz="950" lang="el-GR"/>
              <a:t>σ</a:t>
            </a:r>
            <a:r>
              <a:rPr altLang="en-US" dirty="0" sz="950" lang="el-GR"/>
              <a:t>ε</a:t>
            </a:r>
            <a:r>
              <a:rPr altLang="en-US" dirty="0" sz="950" lang="en-US"/>
              <a:t> </a:t>
            </a:r>
            <a:r>
              <a:rPr altLang="en-US" dirty="0" sz="950" lang="el-GR"/>
              <a:t>σ</a:t>
            </a:r>
            <a:r>
              <a:rPr altLang="en-US" dirty="0" sz="950" lang="el-GR"/>
              <a:t>χ</a:t>
            </a:r>
            <a:r>
              <a:rPr altLang="en-US" dirty="0" sz="950" lang="el-GR"/>
              <a:t>έ</a:t>
            </a:r>
            <a:r>
              <a:rPr altLang="en-US" dirty="0" sz="950" lang="el-GR"/>
              <a:t>σ</a:t>
            </a:r>
            <a:r>
              <a:rPr altLang="en-US" dirty="0" sz="950" lang="el-GR"/>
              <a:t>η</a:t>
            </a:r>
            <a:r>
              <a:rPr altLang="en-US" dirty="0" sz="950" lang="en-US"/>
              <a:t> </a:t>
            </a:r>
            <a:r>
              <a:rPr altLang="en-US" dirty="0" sz="950" lang="el-GR"/>
              <a:t>μ</a:t>
            </a:r>
            <a:r>
              <a:rPr altLang="en-US" dirty="0" sz="950" lang="el-GR"/>
              <a:t>ε</a:t>
            </a:r>
            <a:r>
              <a:rPr altLang="en-US" dirty="0" sz="950" lang="en-US"/>
              <a:t> </a:t>
            </a:r>
            <a:r>
              <a:rPr altLang="en-US" dirty="0" sz="950" lang="el-GR"/>
              <a:t>π</a:t>
            </a:r>
            <a:r>
              <a:rPr dirty="0" sz="950" lang="el"/>
              <a:t>ριν από 50 χρόνια. Οι συνταξιούχοι μπορούν να πραγματοποιήσουν πλήθος δραστηριοτήτων και να διατηρήσουν μια έντονη κοινωνική ζωή.</a:t>
            </a:r>
            <a:endParaRPr dirty="0" sz="950" lang="en-IE"/>
          </a:p>
          <a:p>
            <a:r>
              <a:rPr dirty="0" sz="950" lang="el"/>
              <a:t> </a:t>
            </a:r>
            <a:endParaRPr dirty="0" sz="950" lang="en-IE"/>
          </a:p>
          <a:p>
            <a:r>
              <a:rPr b="1" dirty="0" sz="950" lang="el"/>
              <a:t>ΜΥΘΟΣ</a:t>
            </a:r>
            <a:r>
              <a:rPr b="1" dirty="0" sz="950" i="1" lang="el"/>
              <a:t> </a:t>
            </a:r>
            <a:r>
              <a:rPr dirty="0" sz="950" lang="el"/>
              <a:t>Είναι ντροπιαστικό να συμμετέχεις σε δραστηριότητες για συνταξιούχους.</a:t>
            </a:r>
            <a:endParaRPr dirty="0" sz="950" lang="en-IE"/>
          </a:p>
          <a:p>
            <a:r>
              <a:rPr b="1" dirty="0" sz="950" i="1" lang="el"/>
              <a:t> </a:t>
            </a:r>
            <a:endParaRPr dirty="0" sz="950" lang="en-IE"/>
          </a:p>
          <a:p>
            <a:r>
              <a:rPr b="1" dirty="0" sz="950" lang="el"/>
              <a:t>ΑΛΗΘΕΙΑ</a:t>
            </a:r>
            <a:r>
              <a:rPr b="1" dirty="0" sz="950" lang="el"/>
              <a:t> </a:t>
            </a:r>
            <a:r>
              <a:rPr dirty="0" sz="950" lang="el"/>
              <a:t>Πολλές από αυτές τις δραστηριότητες δεν είναι σε καμία περίπτωση αποκλειστικ</a:t>
            </a:r>
            <a:r>
              <a:rPr altLang="en-US" dirty="0" sz="950" lang="el-GR"/>
              <a:t>ά</a:t>
            </a:r>
            <a:r>
              <a:rPr altLang="en-US" dirty="0" sz="950" lang="en-US"/>
              <a:t> </a:t>
            </a:r>
            <a:r>
              <a:rPr altLang="en-US" dirty="0" sz="950" lang="el-GR"/>
              <a:t>γ</a:t>
            </a:r>
            <a:r>
              <a:rPr dirty="0" sz="950" lang="el"/>
              <a:t>ια συνταξιούχους, ούτε καν για άτομα άνω των 55 ετών. Οι περισσότερες από αυτές επιτρέπουν την κοινή χρήση χώρων</a:t>
            </a:r>
            <a:r>
              <a:rPr dirty="0" sz="950" lang="en-US"/>
              <a:t>.</a:t>
            </a:r>
            <a:endParaRPr dirty="0" sz="950" lang="en-US"/>
          </a:p>
        </p:txBody>
      </p:sp>
      <p:sp>
        <p:nvSpPr>
          <p:cNvPr id="1049370" name="Slide Number Placeholder 23"/>
          <p:cNvSpPr>
            <a:spLocks noGrp="1"/>
          </p:cNvSpPr>
          <p:nvPr>
            <p:ph type="sldNum" sz="quarter" idx="4"/>
          </p:nvPr>
        </p:nvSpPr>
        <p:spPr/>
        <p:txBody>
          <a:bodyPr/>
          <a:p>
            <a:fld id="{CB2079F2-58AF-ED44-82D7-E04B2F6FD686}" type="slidenum">
              <a:rPr lang="en-US" smtClean="0"/>
              <a:t>27</a:t>
            </a:fld>
            <a:endParaRPr dirty="0" lang="en-US"/>
          </a:p>
        </p:txBody>
      </p:sp>
      <p:pic>
        <p:nvPicPr>
          <p:cNvPr id="2097235" name="Picture 9"/>
          <p:cNvPicPr>
            <a:picLocks noChangeAspect="1"/>
          </p:cNvPicPr>
          <p:nvPr/>
        </p:nvPicPr>
        <p:blipFill>
          <a:blip xmlns:r="http://schemas.openxmlformats.org/officeDocument/2006/relationships" r:embed="rId2" cstate="screen"/>
          <a:srcRect/>
          <a:stretch>
            <a:fillRect/>
          </a:stretch>
        </p:blipFill>
        <p:spPr bwMode="auto">
          <a:xfrm>
            <a:off x="440871" y="140770"/>
            <a:ext cx="1046535" cy="992679"/>
          </a:xfrm>
          <a:prstGeom prst="rect"/>
          <a:noFill/>
        </p:spPr>
      </p:pic>
      <p:pic>
        <p:nvPicPr>
          <p:cNvPr id="2097236" name="Picture Placeholder 4"/>
          <p:cNvPicPr>
            <a:picLocks noChangeAspect="1" noGrp="1"/>
          </p:cNvPicPr>
          <p:nvPr>
            <p:ph type="pic" sz="quarter" idx="34"/>
          </p:nvPr>
        </p:nvPicPr>
        <p:blipFill>
          <a:blip xmlns:r="http://schemas.openxmlformats.org/officeDocument/2006/relationships" r:embed="rId3" cstate="screen"/>
          <a:srcRect/>
          <a:stretch>
            <a:fillRect/>
          </a:stretch>
        </p:blipFill>
        <p:spPr/>
      </p:pic>
      <p:grpSp>
        <p:nvGrpSpPr>
          <p:cNvPr id="159" name="Group 14"/>
          <p:cNvGrpSpPr/>
          <p:nvPr/>
        </p:nvGrpSpPr>
        <p:grpSpPr>
          <a:xfrm>
            <a:off x="6509540" y="1762404"/>
            <a:ext cx="1490980" cy="832733"/>
            <a:chOff x="3932429" y="3269513"/>
            <a:chExt cx="1490980" cy="832733"/>
          </a:xfrm>
        </p:grpSpPr>
        <p:sp>
          <p:nvSpPr>
            <p:cNvPr id="1049371"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372"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4"/>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4"/>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60" name=""/>
        <p:cNvGrpSpPr/>
        <p:nvPr/>
      </p:nvGrpSpPr>
      <p:grpSpPr>
        <a:xfrm>
          <a:off x="0" y="0"/>
          <a:ext cx="0" cy="0"/>
          <a:chOff x="0" y="0"/>
          <a:chExt cx="0" cy="0"/>
        </a:xfrm>
      </p:grpSpPr>
      <p:sp>
        <p:nvSpPr>
          <p:cNvPr id="1049373" name="Text Placeholder 24"/>
          <p:cNvSpPr>
            <a:spLocks noGrp="1"/>
          </p:cNvSpPr>
          <p:nvPr>
            <p:ph type="body" sz="quarter" idx="11"/>
          </p:nvPr>
        </p:nvSpPr>
        <p:spPr>
          <a:xfrm>
            <a:off x="0" y="1249484"/>
            <a:ext cx="5968639" cy="465765"/>
          </a:xfrm>
        </p:spPr>
        <p:txBody>
          <a:bodyPr/>
          <a:p>
            <a:r>
              <a:rPr dirty="0" sz="2300" lang="el"/>
              <a:t>Ανοιχτές αίθουσες διδασκαλίας για ηλικιωμένους</a:t>
            </a:r>
            <a:endParaRPr dirty="0" sz="2300" lang="el"/>
          </a:p>
        </p:txBody>
      </p:sp>
      <p:sp>
        <p:nvSpPr>
          <p:cNvPr id="1049374" name="Text Placeholder 25"/>
          <p:cNvSpPr>
            <a:spLocks noGrp="1"/>
          </p:cNvSpPr>
          <p:nvPr>
            <p:ph type="body" sz="quarter" idx="32"/>
          </p:nvPr>
        </p:nvSpPr>
        <p:spPr>
          <a:xfrm>
            <a:off x="440871" y="2411552"/>
            <a:ext cx="6666609" cy="6436771"/>
          </a:xfrm>
        </p:spPr>
        <p:txBody>
          <a:bodyPr/>
          <a:p>
            <a:r>
              <a:rPr b="1" dirty="0" sz="950" lang="el"/>
              <a:t>ΣΧΕΤΙΚΑ ΜΕ</a:t>
            </a:r>
            <a:endParaRPr dirty="0" sz="950" lang="en-IE"/>
          </a:p>
          <a:p>
            <a:r>
              <a:rPr dirty="0" sz="950" lang="el"/>
              <a:t>Η Open Classroom για ηλικιωμένους εδρεύει στο </a:t>
            </a:r>
            <a:r>
              <a:rPr dirty="0" sz="950" lang="el"/>
              <a:t>Pablo de </a:t>
            </a:r>
            <a:r>
              <a:rPr dirty="0" sz="950" lang="el" err="1"/>
              <a:t>Olavide</a:t>
            </a:r>
            <a:r>
              <a:rPr dirty="0" sz="950" lang="el"/>
              <a:t> </a:t>
            </a:r>
            <a:r>
              <a:rPr dirty="0" sz="950" lang="el" err="1"/>
              <a:t>Πανεπιστήμιο </a:t>
            </a:r>
            <a:r>
              <a:rPr dirty="0" sz="950" lang="el"/>
              <a:t>– </a:t>
            </a:r>
            <a:r>
              <a:rPr dirty="0" sz="950" lang="el" err="1"/>
              <a:t>Σεβίλλη </a:t>
            </a:r>
            <a:r>
              <a:rPr dirty="0" sz="950" lang="el"/>
              <a:t>.</a:t>
            </a:r>
            <a:r>
              <a:rPr dirty="0" sz="950" lang="el"/>
              <a:t>  </a:t>
            </a:r>
            <a:r>
              <a:rPr dirty="0" sz="950" lang="el"/>
              <a:t>Είναι ένα πανεπιστημιακό πρόγραμμα για ενήλικες μεγαλύτερης ηλικίας, με επιστημονική, πολιτιστική και κοινωνική κατάρτιση που επιδιώκει να βελτιώσει την ποιότητα ζωής αυτών των ανθρώπων και να προωθήσει τη συμμετοχή τους ως κοινωνικοί υποστηρικτές. Περισσότερα από 10.000 άτομα έχουν περάσει από τις τάξεις του από το 2003.</a:t>
            </a:r>
            <a:r>
              <a:rPr dirty="0" sz="950" lang="el"/>
              <a:t>  </a:t>
            </a:r>
            <a:r>
              <a:rPr dirty="0" sz="950" lang="el"/>
              <a:t>Στο εκπαιδευτικό πρόγραμμα συμμετέχουν 22 δήμοι της επαρχίας της Σεβίλλης. Το πρόγραμμα κατάρτισης συνδυάζει ακαδημαϊκές συνεδρίες σε κάθε συμμετέχοντα δήμο, ακαδημαϊκές συνεδρίες στο Πανεπιστήμιο και κοινωνικο-πολιτιστικές δραστηριότητες.</a:t>
            </a:r>
            <a:endParaRPr dirty="0" sz="950" lang="el"/>
          </a:p>
          <a:p>
            <a:endParaRPr dirty="0" sz="950" lang="en-IE"/>
          </a:p>
          <a:p>
            <a:r>
              <a:rPr dirty="0" sz="950" lang="el"/>
              <a:t>Για περισσότερες πληροφορίες μεταβείτε στο</a:t>
            </a:r>
            <a:endParaRPr dirty="0" sz="950" lang="el"/>
          </a:p>
          <a:p>
            <a:r>
              <a:rPr dirty="0" sz="950" lang="el"/>
              <a:t> </a:t>
            </a:r>
            <a:r>
              <a:rPr dirty="0" sz="950" lang="el" u="sng">
                <a:solidFill>
                  <a:srgbClr val="FFC652"/>
                </a:solidFill>
                <a:hlinkClick r:id="rId1"/>
              </a:rPr>
              <a:t>https://www.upo.es/aula-mayores</a:t>
            </a:r>
            <a:endParaRPr dirty="0" sz="950" lang="en-IE">
              <a:solidFill>
                <a:srgbClr val="FFC652"/>
              </a:solidFill>
            </a:endParaRPr>
          </a:p>
          <a:p>
            <a:pPr algn="l"/>
            <a:endParaRPr b="1" dirty="0" sz="950" lang="en-GB"/>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Τα άτομα που συμμετέχουν σε αυτό το πρόγραμμα γίνονται μέλη μιας ομάδας ανθρώπων που ενώνονται από κοινά ενδιαφέροντα, που εργάζονται μαζί τους και μοιράζονται τα αποτελέσματά τους.</a:t>
            </a:r>
            <a:endParaRPr dirty="0" sz="950" lang="en-IE"/>
          </a:p>
          <a:p>
            <a:r>
              <a:rPr dirty="0" sz="950" lang="el"/>
              <a:t>Το περιεχόμενο της εκπαίδευσης επικεντρώνεται σε συγκεκριμένες πτυχές των τοπικών δήμων, με στόχο οι μαθητές να γίνουν αναζωογονητικοί παράγοντες του αγροτικού κόσμου.</a:t>
            </a:r>
            <a:endParaRPr dirty="0" sz="950" lang="en-IE"/>
          </a:p>
          <a:p>
            <a:r>
              <a:rPr b="1" dirty="0" sz="950" lang="el"/>
              <a:t> </a:t>
            </a:r>
            <a:endParaRPr b="1" dirty="0" sz="950" lang="en-IE"/>
          </a:p>
          <a:p>
            <a:r>
              <a:rPr b="1" dirty="0" sz="950" lang="el"/>
              <a:t>ΥΠΟΣΤΗΡΙΞΗ ΤΗΣ ΜΑΘΗΣΗΣ ΕΝΗΛΙΚΩΝ</a:t>
            </a:r>
            <a:endParaRPr b="1" dirty="0" sz="950" lang="el"/>
          </a:p>
          <a:p>
            <a:r>
              <a:rPr dirty="0" sz="950" lang="el"/>
              <a:t>"Μάθηση είναι να ζεις. Ποτέ μην σταματάς να μαθαίνεις." Αυτή η παράθεση, το σύνθημα του Προγράμματος, είναι το κλειδί για αυτό. Η συμμετοχή σε αυτό διατηρεί τους ηλικιωμένους ενήλικες σωματικά δραστήριους ενώ η απόκτηση γνώσεων επιτρέπει στο μυαλό τους να παραμείνει ευκίνητο. Με αυτόν τον τρόπο, οι συμμετέχοντες συνειδητοποιούν ότι η μαθησιακή τους διαδικασία στη ζωή συνεχίζεται, νιώθουν ότι έχουν</a:t>
            </a:r>
            <a:r>
              <a:rPr altLang="en-US" dirty="0" sz="950" lang="en-US"/>
              <a:t> </a:t>
            </a:r>
            <a:r>
              <a:rPr altLang="en-US" dirty="0" sz="950" lang="el-GR"/>
              <a:t>α</a:t>
            </a:r>
            <a:r>
              <a:rPr altLang="en-US" dirty="0" sz="950" lang="el-GR"/>
              <a:t>ν</a:t>
            </a:r>
            <a:r>
              <a:rPr altLang="en-US" dirty="0" sz="950" lang="el-GR"/>
              <a:t>α</a:t>
            </a:r>
            <a:r>
              <a:rPr altLang="en-US" dirty="0" sz="950" lang="el-GR"/>
              <a:t>ν</a:t>
            </a:r>
            <a:r>
              <a:rPr altLang="en-US" dirty="0" sz="950" lang="el-GR"/>
              <a:t>ε</a:t>
            </a:r>
            <a:r>
              <a:rPr altLang="en-US" dirty="0" sz="950" lang="el-GR"/>
              <a:t>ω</a:t>
            </a:r>
            <a:r>
              <a:rPr altLang="en-US" dirty="0" sz="950" lang="el-GR"/>
              <a:t>θ</a:t>
            </a:r>
            <a:r>
              <a:rPr altLang="en-US" dirty="0" sz="950" lang="el-GR"/>
              <a:t>ε</a:t>
            </a:r>
            <a:r>
              <a:rPr altLang="en-US" dirty="0" sz="950" lang="el-GR"/>
              <a:t>ί</a:t>
            </a:r>
            <a:r>
              <a:rPr altLang="en-US" dirty="0" sz="950" lang="en-US"/>
              <a:t>.</a:t>
            </a:r>
            <a:endParaRPr dirty="0" sz="950" lang="en-IE"/>
          </a:p>
          <a:p>
            <a:endParaRPr dirty="0" sz="950" lang="en-IE"/>
          </a:p>
          <a:p>
            <a:r>
              <a:rPr b="1" dirty="0" sz="950" lang="el"/>
              <a:t>ΥΠΟΣΤΗΡΙΞΗ ΛΗΨΗΣ</a:t>
            </a:r>
            <a:endParaRPr b="1" dirty="0" sz="950" lang="el"/>
          </a:p>
          <a:p>
            <a:r>
              <a:rPr b="1" dirty="0" sz="950" lang="el"/>
              <a:t>ΔΡΑΣΤΗΡΙΟ ΓΙΑ ΝΑ </a:t>
            </a:r>
            <a:r>
              <a:rPr altLang="en-US" b="1" dirty="0" sz="950" lang="el-GR"/>
              <a:t>Ε</a:t>
            </a:r>
            <a:r>
              <a:rPr altLang="en-US" b="1" dirty="0" sz="950" lang="el-GR"/>
              <a:t>Ι</a:t>
            </a:r>
            <a:r>
              <a:rPr altLang="en-US" b="1" dirty="0" sz="950" lang="el-GR"/>
              <a:t>Σ</a:t>
            </a:r>
            <a:r>
              <a:rPr altLang="en-US" b="1" dirty="0" sz="950" lang="el-GR"/>
              <a:t>Τ</a:t>
            </a:r>
            <a:r>
              <a:rPr altLang="en-US" b="1" dirty="0" sz="950" lang="el-GR"/>
              <a:t>Ε</a:t>
            </a:r>
            <a:r>
              <a:rPr b="1" dirty="0" sz="950" lang="el"/>
              <a:t> ΚΑΛΑ</a:t>
            </a:r>
            <a:endParaRPr dirty="0" sz="950" lang="en-IE"/>
          </a:p>
          <a:p>
            <a:r>
              <a:rPr dirty="0" sz="950" lang="el"/>
              <a:t>Η παρακολούθηση των μαθημάτων και οι συμπληρωματικές δραστηριότητες κρατούν τους συμμετέχοντες ενεργούς στο σώμα και στο μυαλό!</a:t>
            </a:r>
            <a:endParaRPr dirty="0" sz="950" lang="en-IE"/>
          </a:p>
          <a:p>
            <a:endParaRPr b="1" dirty="0" sz="950" lang="en-GB"/>
          </a:p>
          <a:p>
            <a:r>
              <a:rPr b="1" dirty="0" sz="950" lang="el"/>
              <a:t>ΠΩΣ ΧΡΗΜΑΤΟΔΟΤΕΙΤΑΙ Ο ΟΡΓΑΝΙΣΜΟΣ;</a:t>
            </a:r>
            <a:endParaRPr dirty="0" sz="950" lang="en-IE"/>
          </a:p>
          <a:p>
            <a:r>
              <a:rPr dirty="0" sz="950" lang="el"/>
              <a:t>Μέσω του Πανεπιστημίου Pablo de </a:t>
            </a:r>
            <a:r>
              <a:rPr dirty="0" sz="950" lang="el" err="1"/>
              <a:t>Olavide </a:t>
            </a:r>
            <a:r>
              <a:rPr dirty="0" sz="950" lang="el"/>
              <a:t>(Σεβίλλη), με τη συνεργασία του </a:t>
            </a:r>
            <a:r>
              <a:rPr dirty="0" sz="950" lang="el" err="1"/>
              <a:t>Diputacion </a:t>
            </a:r>
            <a:r>
              <a:rPr dirty="0" sz="950" lang="el"/>
              <a:t>de </a:t>
            </a:r>
            <a:r>
              <a:rPr dirty="0" sz="950" lang="el" err="1"/>
              <a:t>Sevilla</a:t>
            </a:r>
            <a:r>
              <a:rPr dirty="0" sz="950" lang="el"/>
              <a:t>, Κοινωνικής Εργασίας «La </a:t>
            </a:r>
            <a:r>
              <a:rPr dirty="0" sz="950" lang="el" err="1"/>
              <a:t>Caixa</a:t>
            </a:r>
            <a:r>
              <a:rPr altLang="en-US" dirty="0" sz="950" lang="el-GR" err="1"/>
              <a:t>»</a:t>
            </a:r>
            <a:r>
              <a:rPr dirty="0" sz="950" lang="el"/>
              <a:t> και του Τμήματος Ισότητας, Κοινωνικών Πολιτικών και Συνδιαλλαγής της Κυβέρνησης της Ανδαλουσίας.</a:t>
            </a:r>
            <a:endParaRPr dirty="0" sz="950" lang="en-IE"/>
          </a:p>
          <a:p>
            <a:endParaRPr dirty="0" sz="950" lang="en-IE"/>
          </a:p>
          <a:p>
            <a:r>
              <a:rPr b="1" dirty="0" sz="950" lang="el"/>
              <a:t>ΠΩΣ ΛΕΙΤΟΥΡΓΕΙ Η ΔΙΑΔΙΚΑΣΙΑ ΠΑΡΑΠΟΜΠΗΣ;</a:t>
            </a:r>
            <a:endParaRPr dirty="0" sz="950" lang="en-IE"/>
          </a:p>
          <a:p>
            <a:r>
              <a:rPr dirty="0" sz="950" lang="el"/>
              <a:t>Οι ενδιαφερόμενοι άνω των 50 ετών πρέπει να κάνουν προεγγραφή στο Δημαρχείο τους. Στη συνέχεια, οι εγγραφές θα επισημοποιηθούν ηλεκτρονικά. Για να βοηθήσουν στη διαδικασία, υπάρχουν Τοπικοί Συντονιστές στις πόλεις που συμμετέχουν στο Πρόγραμμα.</a:t>
            </a:r>
            <a:endParaRPr dirty="0" sz="950" lang="en-IE"/>
          </a:p>
          <a:p>
            <a:endParaRPr dirty="0" sz="950" lang="en-IE"/>
          </a:p>
          <a:p>
            <a:r>
              <a:rPr b="1" dirty="0" sz="950" lang="el"/>
              <a:t>ΕΥΚΑΙΡΙΕΣ ΓΙΑ ΑΝΑΠΑΡΑΓΩΓΗ</a:t>
            </a:r>
            <a:endParaRPr dirty="0" sz="950" lang="en-IE"/>
          </a:p>
          <a:p>
            <a:r>
              <a:rPr dirty="0" sz="950" lang="el"/>
              <a:t>Οποιοσδήποτε φορέας</a:t>
            </a:r>
            <a:r>
              <a:rPr dirty="0" sz="950" lang="en-US"/>
              <a:t> </a:t>
            </a:r>
            <a:r>
              <a:rPr altLang="en-US" dirty="0" sz="950" lang="el-GR"/>
              <a:t>δ</a:t>
            </a:r>
            <a:r>
              <a:rPr altLang="en-US" dirty="0" sz="950" lang="el-GR"/>
              <a:t>ι</a:t>
            </a:r>
            <a:r>
              <a:rPr altLang="en-US" dirty="0" sz="950" lang="el-GR"/>
              <a:t>δ</a:t>
            </a:r>
            <a:r>
              <a:rPr altLang="en-US" dirty="0" sz="950" lang="el-GR"/>
              <a:t>α</a:t>
            </a:r>
            <a:r>
              <a:rPr altLang="en-US" dirty="0" sz="950" lang="el-GR"/>
              <a:t>σ</a:t>
            </a:r>
            <a:r>
              <a:rPr altLang="en-US" dirty="0" sz="950" lang="el-GR"/>
              <a:t>κ</a:t>
            </a:r>
            <a:r>
              <a:rPr altLang="en-US" dirty="0" sz="950" lang="el-GR"/>
              <a:t>α</a:t>
            </a:r>
            <a:r>
              <a:rPr altLang="en-US" dirty="0" sz="950" lang="el-GR"/>
              <a:t>λ</a:t>
            </a:r>
            <a:r>
              <a:rPr altLang="en-US" dirty="0" sz="950" lang="el-GR"/>
              <a:t>ί</a:t>
            </a:r>
            <a:r>
              <a:rPr altLang="en-US" dirty="0" sz="950" lang="el-GR"/>
              <a:t>α</a:t>
            </a:r>
            <a:r>
              <a:rPr altLang="en-US" dirty="0" sz="950" lang="el-GR"/>
              <a:t>ς</a:t>
            </a:r>
            <a:r>
              <a:rPr altLang="en-US" dirty="0" sz="950" lang="en-US"/>
              <a:t> </a:t>
            </a:r>
            <a:r>
              <a:rPr dirty="0" sz="950" lang="el"/>
              <a:t>μπορεί να αναλαμβάνει πρωτοβουλίες αυτού του τύπου, αν και είναι αλήθεια ότι είναι σημαντικό να έχει την υποστήριξη ενώσεων, διοικήσεων ή, όπως στην καλή πρακτική που παρουσιάζεται, το κοινωνικό έργο μιας τραπεζικής οντότητας.</a:t>
            </a:r>
            <a:endParaRPr dirty="0" sz="950" lang="en-IE"/>
          </a:p>
          <a:p>
            <a:endParaRPr b="1" dirty="0" sz="950" lang="en-GB"/>
          </a:p>
          <a:p>
            <a:r>
              <a:rPr b="1" dirty="0" sz="950" lang="el"/>
              <a:t>ΜΥΘΟΙ &amp; ΨΕΥΤΙΚΕΣ ΠΙΣΤΟΠΟΙΗΣΕΙΣ</a:t>
            </a:r>
            <a:endParaRPr dirty="0" sz="950" lang="en-IE"/>
          </a:p>
          <a:p>
            <a:r>
              <a:rPr b="1" dirty="0" sz="950" lang="el"/>
              <a:t>Μύθος. 1 </a:t>
            </a:r>
            <a:r>
              <a:rPr dirty="0" sz="950" lang="el"/>
              <a:t>:</a:t>
            </a:r>
            <a:endParaRPr dirty="0" sz="950" lang="el"/>
          </a:p>
          <a:p>
            <a:r>
              <a:rPr dirty="0" sz="950" lang="en-US"/>
              <a:t>"</a:t>
            </a:r>
            <a:r>
              <a:rPr altLang="en-US" dirty="0" sz="950" lang="el-GR"/>
              <a:t>Ε</a:t>
            </a:r>
            <a:r>
              <a:rPr dirty="0" sz="950" lang="el"/>
              <a:t>ίμαι πολύ μεγάλος για να πάω στο μάθημα</a:t>
            </a:r>
            <a:r>
              <a:rPr dirty="0" sz="950" lang="en-US"/>
              <a:t>"</a:t>
            </a:r>
            <a:r>
              <a:rPr dirty="0" sz="950" lang="en-US"/>
              <a:t>.</a:t>
            </a:r>
            <a:r>
              <a:rPr dirty="0" sz="950" lang="el"/>
              <a:t> </a:t>
            </a:r>
            <a:r>
              <a:rPr dirty="0" sz="950" lang="el"/>
              <a:t>Το σύνθημα της Ανοιχτής Τάξης για Ηλικιωμένους απαντά από μόνο του: «Μάθηση είναι να ζεις. Μη σταματάς ποτέ να μαθαίνεις». Συνεχίστε να μαθαίνετε</a:t>
            </a:r>
            <a:r>
              <a:rPr altLang="en-US" dirty="0" sz="950" lang="en-US"/>
              <a:t> </a:t>
            </a:r>
            <a:r>
              <a:rPr altLang="en-US" dirty="0" sz="950" lang="el-GR"/>
              <a:t>κ</a:t>
            </a:r>
            <a:r>
              <a:rPr altLang="en-US" dirty="0" sz="950" lang="el-GR"/>
              <a:t>α</a:t>
            </a:r>
            <a:r>
              <a:rPr altLang="en-US" dirty="0" sz="950" lang="el-GR"/>
              <a:t>ι</a:t>
            </a:r>
            <a:r>
              <a:rPr altLang="en-US" dirty="0" sz="950" lang="en-US"/>
              <a:t> </a:t>
            </a:r>
            <a:r>
              <a:rPr dirty="0" sz="950" lang="el"/>
              <a:t>θα σας κάνει να θέσετε νέους στόχους, θα σας κάνει να νιώσετε </a:t>
            </a:r>
            <a:r>
              <a:rPr altLang="en-US" dirty="0" sz="950" lang="el-GR"/>
              <a:t>π</a:t>
            </a:r>
            <a:r>
              <a:rPr altLang="en-US" dirty="0" sz="950" lang="el-GR"/>
              <a:t>λ</a:t>
            </a:r>
            <a:r>
              <a:rPr altLang="en-US" dirty="0" sz="950" lang="el-GR"/>
              <a:t>ή</a:t>
            </a:r>
            <a:r>
              <a:rPr altLang="en-US" dirty="0" sz="950" lang="el-GR"/>
              <a:t>ρ</a:t>
            </a:r>
            <a:r>
              <a:rPr altLang="en-US" dirty="0" sz="950" lang="el-GR"/>
              <a:t>ο</a:t>
            </a:r>
            <a:r>
              <a:rPr altLang="en-US" dirty="0" sz="950" lang="el-GR"/>
              <a:t>ι</a:t>
            </a:r>
            <a:r>
              <a:rPr altLang="en-US" dirty="0" sz="950" lang="el-GR"/>
              <a:t>ς</a:t>
            </a:r>
            <a:r>
              <a:rPr altLang="en-US" dirty="0" sz="950" lang="en-US"/>
              <a:t>,</a:t>
            </a:r>
            <a:r>
              <a:rPr altLang="en-US" dirty="0" sz="950" lang="en-US"/>
              <a:t> </a:t>
            </a:r>
            <a:r>
              <a:rPr altLang="en-US" dirty="0" sz="950" lang="el-GR"/>
              <a:t>χ</a:t>
            </a:r>
            <a:r>
              <a:rPr altLang="en-US" dirty="0" sz="950" lang="el-GR"/>
              <a:t>ρ</a:t>
            </a:r>
            <a:r>
              <a:rPr altLang="en-US" dirty="0" sz="950" lang="el-GR"/>
              <a:t>ή</a:t>
            </a:r>
            <a:r>
              <a:rPr dirty="0" sz="950" lang="el"/>
              <a:t>σιμοι.</a:t>
            </a:r>
            <a:r>
              <a:rPr dirty="0" sz="950" lang="el"/>
              <a:t>  </a:t>
            </a:r>
            <a:r>
              <a:rPr dirty="0" sz="950" lang="el"/>
              <a:t>Θα επηρεάσει επίσης τη σωματική και ψυχική σας ευεξία.</a:t>
            </a:r>
            <a:endParaRPr dirty="0" sz="950" lang="el"/>
          </a:p>
          <a:p>
            <a:endParaRPr dirty="0" sz="950" lang="en-IE"/>
          </a:p>
          <a:p>
            <a:r>
              <a:rPr b="1" dirty="0" sz="950" lang="el"/>
              <a:t>Μύθος. 2 </a:t>
            </a:r>
            <a:r>
              <a:rPr dirty="0" sz="950" lang="el"/>
              <a:t>:</a:t>
            </a:r>
            <a:endParaRPr dirty="0" sz="950" lang="el"/>
          </a:p>
          <a:p>
            <a:r>
              <a:rPr dirty="0" sz="950" lang="en-US"/>
              <a:t>"</a:t>
            </a:r>
            <a:r>
              <a:rPr altLang="en-US" dirty="0" sz="950" lang="el-GR"/>
              <a:t>Δ</a:t>
            </a:r>
            <a:r>
              <a:rPr altLang="en-US" dirty="0" sz="950" lang="el-GR"/>
              <a:t>ε</a:t>
            </a:r>
            <a:r>
              <a:rPr dirty="0" sz="950" lang="el"/>
              <a:t>ν έχω επίπεδο σπουδών για να μπορώ να έχω πρόσβαση</a:t>
            </a:r>
            <a:r>
              <a:rPr dirty="0" sz="950" lang="en-US"/>
              <a:t>"</a:t>
            </a:r>
            <a:r>
              <a:rPr dirty="0" sz="950" lang="el"/>
              <a:t>.</a:t>
            </a:r>
            <a:r>
              <a:rPr dirty="0" sz="950" lang="el"/>
              <a:t>  </a:t>
            </a:r>
            <a:r>
              <a:rPr dirty="0" sz="950" lang="el"/>
              <a:t>Για την αρχική πρόσβαση απαιτούνται μόνο μια σειρά από βασικές δεξιότητες, χωρίς να απαιτείται προηγούμενη προσόντα. Καθώς προχωράτε στο πρόγραμμα σπουδών, θα αυξάνετε την εκπαίδευσή σας και θα έχετε πρόσβαση σε περισσότερο εκπαιδευτικό περιεχόμενο.</a:t>
            </a:r>
            <a:endParaRPr dirty="0" sz="950" lang="en-IE"/>
          </a:p>
          <a:p>
            <a:r>
              <a:rPr b="1" dirty="0" sz="950" i="1" lang="el"/>
              <a:t> </a:t>
            </a:r>
            <a:endParaRPr dirty="0" sz="950" lang="en-IE"/>
          </a:p>
        </p:txBody>
      </p:sp>
      <p:sp>
        <p:nvSpPr>
          <p:cNvPr id="1049375" name="Slide Number Placeholder 23"/>
          <p:cNvSpPr>
            <a:spLocks noGrp="1"/>
          </p:cNvSpPr>
          <p:nvPr>
            <p:ph type="sldNum" sz="quarter" idx="4"/>
          </p:nvPr>
        </p:nvSpPr>
        <p:spPr/>
        <p:txBody>
          <a:bodyPr/>
          <a:p>
            <a:fld id="{CB2079F2-58AF-ED44-82D7-E04B2F6FD686}" type="slidenum">
              <a:rPr lang="en-US" smtClean="0"/>
              <a:t>28</a:t>
            </a:fld>
            <a:endParaRPr dirty="0" lang="en-US"/>
          </a:p>
        </p:txBody>
      </p:sp>
      <p:pic>
        <p:nvPicPr>
          <p:cNvPr id="2097237" name="Picture Placeholder 5"/>
          <p:cNvPicPr>
            <a:picLocks noChangeAspect="1" noGrp="1"/>
          </p:cNvPicPr>
          <p:nvPr>
            <p:ph type="pic" sz="quarter" idx="34"/>
          </p:nvPr>
        </p:nvPicPr>
        <p:blipFill rotWithShape="1">
          <a:blip xmlns:r="http://schemas.openxmlformats.org/officeDocument/2006/relationships" r:embed="rId2" cstate="screen"/>
          <a:srcRect/>
          <a:stretch>
            <a:fillRect/>
          </a:stretch>
        </p:blipFill>
        <p:spPr>
          <a:xfrm>
            <a:off x="5048273" y="422790"/>
            <a:ext cx="2511402" cy="1653390"/>
          </a:xfrm>
        </p:spPr>
      </p:pic>
      <p:pic>
        <p:nvPicPr>
          <p:cNvPr id="2097238" name="Picture 3"/>
          <p:cNvPicPr>
            <a:picLocks noChangeAspect="1"/>
          </p:cNvPicPr>
          <p:nvPr/>
        </p:nvPicPr>
        <p:blipFill>
          <a:blip xmlns:r="http://schemas.openxmlformats.org/officeDocument/2006/relationships" r:embed="rId3"/>
          <a:stretch>
            <a:fillRect/>
          </a:stretch>
        </p:blipFill>
        <p:spPr>
          <a:xfrm>
            <a:off x="440871" y="308659"/>
            <a:ext cx="1605516" cy="707808"/>
          </a:xfrm>
          <a:prstGeom prst="rect"/>
        </p:spPr>
      </p:pic>
      <p:grpSp>
        <p:nvGrpSpPr>
          <p:cNvPr id="161" name="Group 17"/>
          <p:cNvGrpSpPr/>
          <p:nvPr/>
        </p:nvGrpSpPr>
        <p:grpSpPr>
          <a:xfrm>
            <a:off x="6509540" y="1762404"/>
            <a:ext cx="1490980" cy="832733"/>
            <a:chOff x="3932429" y="3269513"/>
            <a:chExt cx="1490980" cy="832733"/>
          </a:xfrm>
        </p:grpSpPr>
        <p:sp>
          <p:nvSpPr>
            <p:cNvPr id="1049376" name="Freeform 18"/>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377" name="Rectangle 19"/>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62" name=""/>
        <p:cNvGrpSpPr/>
        <p:nvPr/>
      </p:nvGrpSpPr>
      <p:grpSpPr>
        <a:xfrm>
          <a:off x="0" y="0"/>
          <a:ext cx="0" cy="0"/>
          <a:chOff x="0" y="0"/>
          <a:chExt cx="0" cy="0"/>
        </a:xfrm>
      </p:grpSpPr>
      <p:sp>
        <p:nvSpPr>
          <p:cNvPr id="1049378" name="Text Placeholder 24"/>
          <p:cNvSpPr>
            <a:spLocks noGrp="1"/>
          </p:cNvSpPr>
          <p:nvPr>
            <p:ph type="body" sz="quarter" idx="11"/>
          </p:nvPr>
        </p:nvSpPr>
        <p:spPr/>
        <p:txBody>
          <a:bodyPr/>
          <a:p>
            <a:r>
              <a:rPr dirty="0" lang="el" err="1"/>
              <a:t>Ανδρικό </a:t>
            </a:r>
            <a:r>
              <a:rPr dirty="0" lang="el"/>
              <a:t>υπόστεγο</a:t>
            </a:r>
          </a:p>
        </p:txBody>
      </p:sp>
      <p:sp>
        <p:nvSpPr>
          <p:cNvPr id="1049379" name="Text Placeholder 25"/>
          <p:cNvSpPr>
            <a:spLocks noGrp="1"/>
          </p:cNvSpPr>
          <p:nvPr>
            <p:ph type="body" sz="quarter" idx="32"/>
          </p:nvPr>
        </p:nvSpPr>
        <p:spPr>
          <a:xfrm>
            <a:off x="91886" y="2076180"/>
            <a:ext cx="6666609" cy="6700917"/>
          </a:xfrm>
        </p:spPr>
        <p:txBody>
          <a:bodyPr/>
          <a:p>
            <a:r>
              <a:rPr b="1" dirty="0" sz="950" lang="el"/>
              <a:t>ΣΧΕΤΙΚΑ ΜΕ</a:t>
            </a:r>
            <a:endParaRPr dirty="0" sz="950" lang="en-IE"/>
          </a:p>
          <a:p>
            <a:r>
              <a:rPr dirty="0" sz="950" lang="el"/>
              <a:t>Τα αντρικά υπόστεγα έχουν έδρα στην Ιρλανδία. </a:t>
            </a:r>
            <a:br>
              <a:rPr dirty="0" sz="950" lang="en-GB"/>
            </a:br>
            <a:r>
              <a:rPr dirty="0" sz="950" lang="el"/>
              <a:t>Το «ανδρικό υπόστεγο» είναι ένα έργο που βασίζεται στην κοινότητα, όπου οι άνδρες μπορούν να συναντηθούν για να μάθουν, να μοιραστούν δεξιότητες και να κάνουν μακροχρόνιες φιλίες. Όλα τα υπόστεγα είναι ανεξάρτητα και αυτόνομα και το φάσμα των δραστηριοτήτων που εκτελούνται</a:t>
            </a:r>
            <a:r>
              <a:rPr altLang="en-US" dirty="0" sz="950" lang="en-US"/>
              <a:t> </a:t>
            </a:r>
            <a:r>
              <a:rPr altLang="en-US" dirty="0" sz="950" lang="el-GR"/>
              <a:t>σ</a:t>
            </a:r>
            <a:r>
              <a:rPr altLang="en-US" dirty="0" sz="950" lang="el-GR"/>
              <a:t>τ</a:t>
            </a:r>
            <a:r>
              <a:rPr altLang="en-US" dirty="0" sz="950" lang="el-GR"/>
              <a:t>α</a:t>
            </a:r>
            <a:r>
              <a:rPr altLang="en-US" dirty="0" sz="950" lang="en-US"/>
              <a:t> </a:t>
            </a:r>
            <a:r>
              <a:rPr altLang="en-US" dirty="0" sz="950" lang="el-GR"/>
              <a:t>υ</a:t>
            </a:r>
            <a:r>
              <a:rPr altLang="en-US" dirty="0" sz="950" lang="el-GR"/>
              <a:t>π</a:t>
            </a:r>
            <a:r>
              <a:rPr altLang="en-US" dirty="0" sz="950" lang="el-GR"/>
              <a:t>ό</a:t>
            </a:r>
            <a:r>
              <a:rPr altLang="en-US" dirty="0" sz="950" lang="el-GR"/>
              <a:t>σ</a:t>
            </a:r>
            <a:r>
              <a:rPr altLang="en-US" dirty="0" sz="950" lang="el-GR"/>
              <a:t>τ</a:t>
            </a:r>
            <a:r>
              <a:rPr altLang="en-US" dirty="0" sz="950" lang="el-GR"/>
              <a:t>ε</a:t>
            </a:r>
            <a:r>
              <a:rPr altLang="en-US" dirty="0" sz="950" lang="el-GR"/>
              <a:t>γ</a:t>
            </a:r>
            <a:r>
              <a:rPr altLang="en-US" dirty="0" sz="950" lang="el-GR"/>
              <a:t>α</a:t>
            </a:r>
            <a:r>
              <a:rPr altLang="en-US" dirty="0" sz="950" lang="en-US"/>
              <a:t> </a:t>
            </a:r>
            <a:r>
              <a:rPr altLang="en-US" dirty="0" sz="950" lang="el-GR"/>
              <a:t>δ</a:t>
            </a:r>
            <a:r>
              <a:rPr altLang="en-US" dirty="0" sz="950" lang="el-GR"/>
              <a:t>ι</a:t>
            </a:r>
            <a:r>
              <a:rPr altLang="en-US" dirty="0" sz="950" lang="el-GR"/>
              <a:t>α</a:t>
            </a:r>
            <a:r>
              <a:rPr altLang="en-US" dirty="0" sz="950" lang="el-GR"/>
              <a:t>φ</a:t>
            </a:r>
            <a:r>
              <a:rPr altLang="en-US" dirty="0" sz="950" lang="el-GR"/>
              <a:t>έ</a:t>
            </a:r>
            <a:r>
              <a:rPr altLang="en-US" dirty="0" sz="950" lang="el-GR"/>
              <a:t>ρ</a:t>
            </a:r>
            <a:r>
              <a:rPr altLang="en-US" dirty="0" sz="950" lang="el-GR"/>
              <a:t>ε</a:t>
            </a:r>
            <a:r>
              <a:rPr altLang="en-US" dirty="0" sz="950" lang="el-GR"/>
              <a:t>ι</a:t>
            </a:r>
            <a:r>
              <a:rPr altLang="en-US" dirty="0" sz="950" lang="en-US"/>
              <a:t>.</a:t>
            </a:r>
            <a:r>
              <a:rPr altLang="en-US" dirty="0" sz="950" lang="en-US"/>
              <a:t> </a:t>
            </a:r>
            <a:r>
              <a:rPr dirty="0" sz="950" lang="el"/>
              <a:t>Τα περισσότερα υπόστεγα ασχολούνται με δραστηριότητες όπως η ξυλουργική, η κηπουρική και η κοινοτική εργασία. Ωστόσο, υπάρχουν περισσότερα υπόστεγα ειδικών ενδιαφερόντων που επικεντρώνονται σε πράγματα όπως η μουσική, το ψάρεμα και οι εργασίες αποκατάστασης.</a:t>
            </a:r>
            <a:endParaRPr dirty="0" sz="950" lang="en-IE"/>
          </a:p>
          <a:p>
            <a:r>
              <a:rPr dirty="0" sz="950" lang="el"/>
              <a:t> </a:t>
            </a:r>
            <a:endParaRPr dirty="0" sz="950" lang="en-IE"/>
          </a:p>
          <a:p>
            <a:pPr algn="l"/>
            <a:r>
              <a:rPr dirty="0" sz="950" lang="el"/>
              <a:t>Για περισσότερες πληροφορίες μεταβείτε στη διεύθυνση: </a:t>
            </a:r>
            <a:br>
              <a:rPr dirty="0" sz="950" lang="en-GB"/>
            </a:br>
            <a:r>
              <a:rPr dirty="0" sz="950" lang="el" u="sng">
                <a:solidFill>
                  <a:srgbClr val="FFC652"/>
                </a:solidFill>
                <a:hlinkClick r:id="rId1"/>
              </a:rPr>
              <a:t>https://menssheds.ie/</a:t>
            </a:r>
            <a:r>
              <a:rPr dirty="0" sz="950" lang="el">
                <a:solidFill>
                  <a:srgbClr val="FFC652"/>
                </a:solidFill>
              </a:rPr>
              <a:t> </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Τα ανδρικά υπόστεγα είναι κάτι περισσότερο από ξυλουργική ή κηπουρική, είναι μέρη όπου οι άνδρες μπορούν να βρουν νόημα και σκοπό, όπου ένας φίλος είναι πάντα εκεί. Σε ένα ανδρικό υπόστεγο λέμε πάντα ότι το καλύτερο εργαλείο που έχουμε είναι ο βραστήρας, γιατί δεν υπάρχει τίποτα πιο δυνατό από ένα φλιτζάνι τσάι και μια κουβέντα.</a:t>
            </a:r>
            <a:endParaRPr dirty="0" sz="950" lang="en-IE"/>
          </a:p>
          <a:p>
            <a:r>
              <a:rPr b="1" dirty="0" sz="950" lang="el"/>
              <a:t> </a:t>
            </a:r>
            <a:endParaRPr b="1" dirty="0" sz="950" lang="en-IE"/>
          </a:p>
          <a:p>
            <a:r>
              <a:rPr b="1" dirty="0" sz="950" lang="el"/>
              <a:t>ΥΠΟΣΤΗΡΙΞΗ ΥΓΕΙΑΣ, ΕΥΕΞΙΑΣ &amp; ΔΙΑΤΡΟΦΗΣ</a:t>
            </a:r>
            <a:endParaRPr dirty="0" sz="950" lang="en-IE"/>
          </a:p>
          <a:p>
            <a:r>
              <a:rPr dirty="0" sz="950" lang="el"/>
              <a:t>Τα ανδρικά υπόστεγα συμβάλλουν στη θετική ψυχική υγεία παρέχοντας έναν φιλόξενο χώρο για να κάνετε φίλους και να μιλήσετε, μειώνοντας την κοινωνική απομόνωση και τη μοναξιά. Πάνω από το 90% των απορριμμάτων πιστεύουν ότι το υπόστεγο έχει βελτιώσει την ευημερία τους.</a:t>
            </a:r>
            <a:endParaRPr dirty="0" sz="950" lang="en-IE"/>
          </a:p>
          <a:p>
            <a:r>
              <a:rPr b="1" dirty="0" sz="950" i="1" lang="el"/>
              <a:t> </a:t>
            </a:r>
            <a:endParaRPr dirty="0" sz="950" lang="en-IE"/>
          </a:p>
          <a:p>
            <a:r>
              <a:rPr b="1" dirty="0" sz="950" lang="el"/>
              <a:t>ΥΠΟΣΤΗΡΙΞΗ ΔΡΑΣΤΗΡΙΟΤΗΤΑΣ ΓΙΑ ΝΑ </a:t>
            </a:r>
            <a:r>
              <a:rPr altLang="en-US" b="1" dirty="0" sz="950" lang="el-GR"/>
              <a:t>Ε</a:t>
            </a:r>
            <a:r>
              <a:rPr altLang="en-US" b="1" dirty="0" sz="950" lang="el-GR"/>
              <a:t>Ι</a:t>
            </a:r>
            <a:r>
              <a:rPr altLang="en-US" b="1" dirty="0" sz="950" lang="el-GR"/>
              <a:t>Σ</a:t>
            </a:r>
            <a:r>
              <a:rPr altLang="en-US" b="1" dirty="0" sz="950" lang="el-GR"/>
              <a:t>ΤΕ</a:t>
            </a:r>
            <a:r>
              <a:rPr b="1" dirty="0" sz="950" lang="el"/>
              <a:t> ΚΑΛΑ</a:t>
            </a:r>
            <a:endParaRPr dirty="0" sz="950" lang="en-IE"/>
          </a:p>
          <a:p>
            <a:r>
              <a:rPr dirty="0" sz="950" lang="el"/>
              <a:t>Υπάρχουν πολλοί διαφορετικοί τύποι δραστηριοτήτων που πραγματοποιούνται στα ανδρικά υπόστεγα, μερικά είναι πιο απαιτητικά σωματικά από άλλα. Η ξυλουργική και η κηπουρική είναι μερικά παραδείγματα.</a:t>
            </a:r>
            <a:endParaRPr dirty="0" sz="950" lang="el"/>
          </a:p>
          <a:p>
            <a:endParaRPr dirty="0" sz="950" lang="en-IE"/>
          </a:p>
          <a:p>
            <a:r>
              <a:rPr b="1" dirty="0" sz="950" lang="el"/>
              <a:t>ΥΠΟΣΤΗΡΙΞΗ ΤΗΣ ΜΑΘΗΣΗΣ ΕΝΗΛΙΚΩΝ</a:t>
            </a:r>
            <a:endParaRPr dirty="0" sz="950" lang="en-IE"/>
          </a:p>
          <a:p>
            <a:r>
              <a:rPr dirty="0" sz="950" lang="el"/>
              <a:t>Υπάρχουν ευκαιρίες για να μάθετε νέες δεξιότητες στα ανδρικά υπόστεγα. Αυτά ποικίλλουν ανάλογα με το μεμονωμένο υπόστεγο.</a:t>
            </a:r>
            <a:endParaRPr dirty="0" sz="950" lang="en-IE"/>
          </a:p>
          <a:p>
            <a:endParaRPr b="1" dirty="0" sz="950" lang="en-GB"/>
          </a:p>
          <a:p>
            <a:r>
              <a:rPr b="1" dirty="0" sz="950" lang="el"/>
              <a:t>ΠΩΣ ΧΡΗΜΑΤΟΔΟΤΕΙΤΑΙ Ο ΟΡΓΑΝΙΣΜΟΣ;</a:t>
            </a:r>
            <a:endParaRPr dirty="0" sz="950" lang="en-IE"/>
          </a:p>
          <a:p>
            <a:r>
              <a:rPr dirty="0" sz="950" lang="el"/>
              <a:t>Στην Ιρλανδία το ανδρικό υπόστεγο είναι εγγεγραμμένο φιλανθρωπικό ίδρυμα. Ορισμένα υπόστεγα χρηματοδοτούνται με ένα μοντέλο ετήσιας συνδρομής, ενώ άλλα συμμετέχουν σε δραστηριότητες συγκέντρωσης κεφαλαίων για να χρηματοδοτήσουν τα υπόστεγά τους.</a:t>
            </a:r>
            <a:endParaRPr dirty="0" sz="950" lang="el"/>
          </a:p>
          <a:p>
            <a:endParaRPr dirty="0" sz="950" lang="en-IE"/>
          </a:p>
          <a:p>
            <a:r>
              <a:rPr b="1" dirty="0" sz="950" lang="el"/>
              <a:t>ΠΩΣ ΛΕΙΤΟΥΡΓΕΙ Η ΔΙΑΔΙΚΑΣΙΑ ΠΑΡΑΠΟΜΠΗΣ;</a:t>
            </a:r>
            <a:endParaRPr dirty="0" sz="950" lang="en-IE"/>
          </a:p>
          <a:p>
            <a:r>
              <a:rPr dirty="0" sz="950" lang="el"/>
              <a:t>Στην Ιρλανδία, ο τοπικός Συντονιστής Κοινωνικής Συνταγογράφησης κάνει την εισαγωγή. Συνεργάζονται με τον συμμετέχοντα για να παρακολουθήσουν τις πρώτες ή δύο συναντήσεις έως ότου ο συμμετέχων έχει αρκετή αυτοπεποίθηση για να πάει μόνος του.</a:t>
            </a:r>
            <a:endParaRPr dirty="0" sz="950" lang="en-IE"/>
          </a:p>
          <a:p>
            <a:endParaRPr dirty="0" sz="950" lang="en-IE"/>
          </a:p>
          <a:p>
            <a:r>
              <a:rPr b="1" dirty="0" sz="950" lang="el"/>
              <a:t>ΕΥΚΑΙΡΙΕΣ ΓΙΑ ΑΝΑΠΑΡΑΓΩΓΗ</a:t>
            </a:r>
            <a:endParaRPr dirty="0" sz="950" lang="en-IE"/>
          </a:p>
          <a:p>
            <a:r>
              <a:rPr dirty="0" sz="950" lang="el"/>
              <a:t>Ο ιστότοπος Irish Men's Sheds εξηγεί πώς να ξεκινήσετε ένα ανδρικό υπόστεγο. Υπάρχει μια διαδικασία 5 βημάτων, η οποία μπορεί να αναπαραχθεί σε άλλες χώρες. Τα βήματα είναι: - 1. Διοργανώστε μια ενημερωτική συνάντηση 2. Δημιουργήστε μια ομάδα εργασίας 3. Βρείτε τις κατάλληλες εγκαταστάσεις 4. Εξετάστε το ενδεχόμενο ασφάλισης 5. Σχεδιασμό</a:t>
            </a:r>
            <a:r>
              <a:rPr altLang="en-US" dirty="0" sz="950" lang="el-GR"/>
              <a:t>ς</a:t>
            </a:r>
            <a:r>
              <a:rPr dirty="0" sz="950" lang="el"/>
              <a:t> και εγγραφή. Για μια πιο λεπτομερή εξήγηση, επισκεφθείτε τη διεύθυνση: </a:t>
            </a:r>
            <a:r>
              <a:rPr dirty="0" sz="950" lang="el" u="sng">
                <a:solidFill>
                  <a:srgbClr val="FFC652"/>
                </a:solidFill>
                <a:hlinkClick r:id="rId2"/>
              </a:rPr>
              <a:t>https://menssheds.ie/setting-up-a-shed/</a:t>
            </a:r>
            <a:r>
              <a:rPr dirty="0" sz="950" lang="el">
                <a:solidFill>
                  <a:srgbClr val="FFC652"/>
                </a:solidFill>
              </a:rPr>
              <a:t> </a:t>
            </a:r>
            <a:endParaRPr dirty="0" sz="950" lang="en-IE">
              <a:solidFill>
                <a:srgbClr val="FFC652"/>
              </a:solidFill>
            </a:endParaRPr>
          </a:p>
          <a:p>
            <a:endParaRPr b="1" dirty="0" sz="950" lang="en-GB"/>
          </a:p>
          <a:p>
            <a:r>
              <a:rPr b="1" dirty="0" sz="950" lang="el"/>
              <a:t>ΜΥΘΟΙ &amp; ΨΕΥΤΙΚΕΣ ΠΙΣΤΟΠΟΙΗΣΕΙΣ</a:t>
            </a:r>
            <a:endParaRPr dirty="0" sz="950" lang="en-IE"/>
          </a:p>
          <a:p>
            <a:r>
              <a:rPr b="1" dirty="0" sz="950" lang="el"/>
              <a:t>Μύθος 1</a:t>
            </a:r>
            <a:r>
              <a:rPr dirty="0" sz="950" lang="el"/>
              <a:t> </a:t>
            </a:r>
            <a:endParaRPr dirty="0" sz="950" lang="el"/>
          </a:p>
          <a:p>
            <a:r>
              <a:rPr altLang="en-US" dirty="0" sz="950" lang="el-GR"/>
              <a:t>«</a:t>
            </a:r>
            <a:r>
              <a:rPr altLang="en-US" dirty="0" sz="950" lang="el-GR"/>
              <a:t>Ε</a:t>
            </a:r>
            <a:r>
              <a:rPr altLang="en-US" dirty="0" sz="950" lang="el-GR"/>
              <a:t>ί</a:t>
            </a:r>
            <a:r>
              <a:rPr dirty="0" sz="950" lang="el"/>
              <a:t>μαι πολυ μεγαλος</a:t>
            </a:r>
            <a:r>
              <a:rPr altLang="en-US" dirty="0" sz="950" lang="el-GR"/>
              <a:t>»</a:t>
            </a:r>
            <a:r>
              <a:rPr altLang="en-US" dirty="0" sz="950" lang="en-US"/>
              <a:t> </a:t>
            </a:r>
            <a:r>
              <a:rPr altLang="en-US" dirty="0" sz="950" lang="el-GR"/>
              <a:t>ή</a:t>
            </a:r>
            <a:r>
              <a:rPr dirty="0" sz="950" lang="el"/>
              <a:t> «Είμαι πολύ μικρός για να μπω σε ένα υπόστεγο». </a:t>
            </a:r>
            <a:br>
              <a:rPr dirty="0" sz="950" lang="en-GB"/>
            </a:br>
            <a:r>
              <a:rPr dirty="0" sz="950" lang="el"/>
              <a:t>Η μόνη προϋπόθεση ηλικίας είναι να είσαι ενήλικος.</a:t>
            </a:r>
            <a:br>
              <a:rPr dirty="0" sz="950" lang="en-GB"/>
            </a:br>
            <a:endParaRPr dirty="0" sz="950" lang="en-IE"/>
          </a:p>
          <a:p>
            <a:r>
              <a:rPr b="1" dirty="0" sz="950" lang="el"/>
              <a:t>Μύθος 2</a:t>
            </a:r>
            <a:endParaRPr dirty="0" sz="950" lang="en-IE"/>
          </a:p>
          <a:p>
            <a:r>
              <a:rPr dirty="0" sz="950" lang="el"/>
              <a:t>«Έχω το λάθος υπόβαθρο για να μπω σε ένα υπόστεγο» Τα Ανδρικά Υπόστεγα είναι ανοιχτά σε όλους τους άνδρες ανεξαρτήτως προέλευσης. </a:t>
            </a:r>
            <a:br>
              <a:rPr dirty="0" sz="950" lang="en-GB"/>
            </a:br>
            <a:br>
              <a:rPr dirty="0" sz="950" lang="en-GB"/>
            </a:br>
            <a:r>
              <a:rPr b="1" dirty="0" sz="950" lang="el"/>
              <a:t>Μύθος 3</a:t>
            </a:r>
            <a:endParaRPr b="1" dirty="0" sz="950" lang="el"/>
          </a:p>
          <a:p>
            <a:r>
              <a:rPr dirty="0" sz="950" lang="el"/>
              <a:t>«Δεν μπορώ να μπω σε ένα υπόστεγο γιατί έχω αναπηρία» Τα Ανδρικά Υπόστεγα είναι ανοιχτά σε όλους τους άνδρες ανεξαρτήτως ικανότητας.</a:t>
            </a:r>
            <a:endParaRPr dirty="0" sz="950" lang="en-IE"/>
          </a:p>
          <a:p>
            <a:r>
              <a:rPr b="1" dirty="0" sz="950" i="1" lang="el"/>
              <a:t> </a:t>
            </a:r>
            <a:endParaRPr dirty="0" sz="950" lang="en-IE"/>
          </a:p>
        </p:txBody>
      </p:sp>
      <p:sp>
        <p:nvSpPr>
          <p:cNvPr id="1049380" name="Slide Number Placeholder 23"/>
          <p:cNvSpPr>
            <a:spLocks noGrp="1"/>
          </p:cNvSpPr>
          <p:nvPr>
            <p:ph type="sldNum" sz="quarter" idx="4"/>
          </p:nvPr>
        </p:nvSpPr>
        <p:spPr/>
        <p:txBody>
          <a:bodyPr/>
          <a:p>
            <a:fld id="{CB2079F2-58AF-ED44-82D7-E04B2F6FD686}" type="slidenum">
              <a:rPr lang="en-US" smtClean="0"/>
              <a:t>29</a:t>
            </a:fld>
            <a:endParaRPr dirty="0" lang="en-US"/>
          </a:p>
        </p:txBody>
      </p:sp>
      <p:pic>
        <p:nvPicPr>
          <p:cNvPr id="2097239" name="Picture 10" descr="A picture containing text, sign  Description automatically generated"/>
          <p:cNvPicPr>
            <a:picLocks/>
          </p:cNvPicPr>
          <p:nvPr/>
        </p:nvPicPr>
        <p:blipFill>
          <a:blip xmlns:r="http://schemas.openxmlformats.org/officeDocument/2006/relationships" r:embed="rId3" cstate="screen"/>
          <a:stretch>
            <a:fillRect/>
          </a:stretch>
        </p:blipFill>
        <p:spPr>
          <a:xfrm>
            <a:off x="440871" y="177048"/>
            <a:ext cx="1477421" cy="959441"/>
          </a:xfrm>
          <a:prstGeom prst="rect"/>
        </p:spPr>
      </p:pic>
      <p:pic>
        <p:nvPicPr>
          <p:cNvPr id="2097240" name="Picture Placeholder 4"/>
          <p:cNvPicPr>
            <a:picLocks noChangeAspect="1" noGrp="1"/>
          </p:cNvPicPr>
          <p:nvPr>
            <p:ph type="pic" sz="quarter" idx="34"/>
          </p:nvPr>
        </p:nvPicPr>
        <p:blipFill>
          <a:blip xmlns:r="http://schemas.openxmlformats.org/officeDocument/2006/relationships" r:embed="rId4" cstate="screen"/>
          <a:srcRect/>
          <a:stretch>
            <a:fillRect/>
          </a:stretch>
        </p:blipFill>
        <p:spPr/>
      </p:pic>
      <p:grpSp>
        <p:nvGrpSpPr>
          <p:cNvPr id="163" name="Group 17"/>
          <p:cNvGrpSpPr/>
          <p:nvPr/>
        </p:nvGrpSpPr>
        <p:grpSpPr>
          <a:xfrm>
            <a:off x="6509540" y="1762404"/>
            <a:ext cx="1490980" cy="832733"/>
            <a:chOff x="3932429" y="3269513"/>
            <a:chExt cx="1490980" cy="832733"/>
          </a:xfrm>
        </p:grpSpPr>
        <p:sp>
          <p:nvSpPr>
            <p:cNvPr id="1049381" name="Freeform 18"/>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382" name="Rectangle 19"/>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91" name=""/>
        <p:cNvGrpSpPr/>
        <p:nvPr/>
      </p:nvGrpSpPr>
      <p:grpSpPr>
        <a:xfrm>
          <a:off x="0" y="0"/>
          <a:ext cx="0" cy="0"/>
          <a:chOff x="0" y="0"/>
          <a:chExt cx="0" cy="0"/>
        </a:xfrm>
      </p:grpSpPr>
      <p:sp>
        <p:nvSpPr>
          <p:cNvPr id="1048725" name="Slide Number Placeholder 14"/>
          <p:cNvSpPr>
            <a:spLocks noGrp="1"/>
          </p:cNvSpPr>
          <p:nvPr>
            <p:ph type="sldNum" sz="quarter" idx="4"/>
          </p:nvPr>
        </p:nvSpPr>
        <p:spPr/>
        <p:txBody>
          <a:bodyPr/>
          <a:p>
            <a:fld id="{CB2079F2-58AF-ED44-82D7-E04B2F6FD686}" type="slidenum">
              <a:rPr lang="en-US" smtClean="0"/>
              <a:t>3</a:t>
            </a:fld>
            <a:endParaRPr dirty="0" lang="en-US"/>
          </a:p>
        </p:txBody>
      </p:sp>
      <p:sp>
        <p:nvSpPr>
          <p:cNvPr id="1048726" name="Text Placeholder 17"/>
          <p:cNvSpPr>
            <a:spLocks noGrp="1"/>
          </p:cNvSpPr>
          <p:nvPr>
            <p:ph type="body" sz="quarter" idx="43"/>
          </p:nvPr>
        </p:nvSpPr>
        <p:spPr>
          <a:xfrm>
            <a:off x="615375" y="1496639"/>
            <a:ext cx="6328923" cy="7094477"/>
          </a:xfrm>
        </p:spPr>
        <p:txBody>
          <a:bodyPr numCol="2"/>
          <a:p>
            <a:r>
              <a:rPr b="1" dirty="0" sz="1600" lang="el"/>
              <a:t>Τι είναι η Κοινωνική </a:t>
            </a:r>
            <a:r>
              <a:rPr altLang="en-US" b="1" dirty="0" sz="1600" lang="el-GR"/>
              <a:t>Π</a:t>
            </a:r>
            <a:r>
              <a:rPr altLang="en-US" b="1" dirty="0" sz="1600" lang="el-GR"/>
              <a:t>α</a:t>
            </a:r>
            <a:r>
              <a:rPr altLang="en-US" b="1" dirty="0" sz="1600" lang="el-GR"/>
              <a:t>ρ</a:t>
            </a:r>
            <a:r>
              <a:rPr altLang="en-US" b="1" dirty="0" sz="1600" lang="el-GR"/>
              <a:t>έ</a:t>
            </a:r>
            <a:r>
              <a:rPr altLang="en-US" b="1" dirty="0" sz="1600" lang="el-GR"/>
              <a:t>μ</a:t>
            </a:r>
            <a:r>
              <a:rPr altLang="en-US" b="1" dirty="0" sz="1600" lang="el-GR"/>
              <a:t>β</a:t>
            </a:r>
            <a:r>
              <a:rPr altLang="en-US" b="1" dirty="0" sz="1600" lang="el-GR"/>
              <a:t>α</a:t>
            </a:r>
            <a:r>
              <a:rPr altLang="en-US" b="1" dirty="0" sz="1600" lang="el-GR"/>
              <a:t>σ</a:t>
            </a:r>
            <a:r>
              <a:rPr altLang="en-US" b="1" dirty="0" sz="1600" lang="el-GR"/>
              <a:t>η</a:t>
            </a:r>
            <a:r>
              <a:rPr b="1" dirty="0" sz="1600" lang="el"/>
              <a:t>;</a:t>
            </a:r>
            <a:endParaRPr altLang="en-US" lang="zh-CN"/>
          </a:p>
          <a:p>
            <a:r>
              <a:rPr dirty="0" lang="el"/>
              <a:t>Η κοινωνική </a:t>
            </a:r>
            <a:r>
              <a:rPr altLang="en-US" dirty="0" lang="el-GR"/>
              <a:t>παρέμβαση</a:t>
            </a:r>
            <a:r>
              <a:rPr dirty="0" lang="el"/>
              <a:t> είναι μια μη ιατρική </a:t>
            </a:r>
            <a:r>
              <a:rPr altLang="en-US" dirty="0" lang="el-GR"/>
              <a:t>π</a:t>
            </a:r>
            <a:r>
              <a:rPr altLang="en-US" dirty="0" lang="el-GR"/>
              <a:t>α</a:t>
            </a:r>
            <a:r>
              <a:rPr altLang="en-US" dirty="0" lang="el-GR"/>
              <a:t>ρ</a:t>
            </a:r>
            <a:r>
              <a:rPr altLang="en-US" dirty="0" lang="el-GR"/>
              <a:t>έ</a:t>
            </a:r>
            <a:r>
              <a:rPr altLang="en-US" dirty="0" lang="el-GR"/>
              <a:t>μ</a:t>
            </a:r>
            <a:r>
              <a:rPr altLang="en-US" dirty="0" lang="el-GR"/>
              <a:t>β</a:t>
            </a:r>
            <a:r>
              <a:rPr altLang="en-US" dirty="0" lang="el-GR"/>
              <a:t>α</a:t>
            </a:r>
            <a:r>
              <a:rPr altLang="en-US" dirty="0" lang="el-GR"/>
              <a:t>σ</a:t>
            </a:r>
            <a:r>
              <a:rPr altLang="en-US" dirty="0" lang="el-GR"/>
              <a:t>η</a:t>
            </a:r>
            <a:r>
              <a:rPr altLang="en-US" dirty="0" lang="en-US"/>
              <a:t>,</a:t>
            </a:r>
            <a:r>
              <a:rPr altLang="en-US" dirty="0" lang="en-US"/>
              <a:t> </a:t>
            </a:r>
            <a:r>
              <a:rPr dirty="0" lang="el"/>
              <a:t>που στοχεύει στη βελτίωση και την προστασία της υγείας και της ευημερίας ενός ατόμου. Πρόκειται για την αλληλεπίδραση με άτομα, την κατανόηση των αναγκών τους και στη συνέχεια τη σύνδεσή τους με ομάδες, κοινωνικές δραστηριότητες και υποστήριξη εντός της τοπικής κοινότητας.</a:t>
            </a:r>
            <a:endParaRPr altLang="en-US" lang="zh-CN"/>
          </a:p>
          <a:p>
            <a:r>
              <a:rPr dirty="0" lang="el"/>
              <a:t> </a:t>
            </a:r>
          </a:p>
          <a:p>
            <a:r>
              <a:rPr dirty="0" lang="el"/>
              <a:t>Η κοινωνική </a:t>
            </a:r>
            <a:r>
              <a:rPr altLang="en-US" dirty="0" lang="el-GR"/>
              <a:t>π</a:t>
            </a:r>
            <a:r>
              <a:rPr altLang="en-US" dirty="0" lang="el-GR"/>
              <a:t>α</a:t>
            </a:r>
            <a:r>
              <a:rPr altLang="en-US" dirty="0" lang="el-GR"/>
              <a:t>ρ</a:t>
            </a:r>
            <a:r>
              <a:rPr altLang="en-US" dirty="0" lang="el-GR"/>
              <a:t>έ</a:t>
            </a:r>
            <a:r>
              <a:rPr altLang="en-US" dirty="0" lang="el-GR"/>
              <a:t>μ</a:t>
            </a:r>
            <a:r>
              <a:rPr altLang="en-US" dirty="0" lang="el-GR"/>
              <a:t>β</a:t>
            </a:r>
            <a:r>
              <a:rPr altLang="en-US" dirty="0" lang="el-GR"/>
              <a:t>α</a:t>
            </a:r>
            <a:r>
              <a:rPr altLang="en-US" dirty="0" lang="el-GR"/>
              <a:t>σ</a:t>
            </a:r>
            <a:r>
              <a:rPr altLang="en-US" dirty="0" lang="el-GR"/>
              <a:t>η</a:t>
            </a:r>
            <a:r>
              <a:rPr dirty="0" lang="el"/>
              <a:t> είναι ιδιαίτερα χρήσιμη για άτομα που αισθάνονται ότι χρειάζονται υποστήριξη για να προσέχουν την υγεία και την ευημερία τους και για άτομα που νιώθουν απομόνωση</a:t>
            </a:r>
            <a:r>
              <a:rPr dirty="0" lang="en-US"/>
              <a:t> </a:t>
            </a:r>
            <a:r>
              <a:rPr altLang="en-US" dirty="0" lang="el-GR"/>
              <a:t>κ</a:t>
            </a:r>
            <a:r>
              <a:rPr altLang="en-US" dirty="0" lang="el-GR"/>
              <a:t>α</a:t>
            </a:r>
            <a:r>
              <a:rPr altLang="en-US" dirty="0" lang="el-GR"/>
              <a:t>ι</a:t>
            </a:r>
            <a:r>
              <a:rPr altLang="en-US" dirty="0" lang="en-US"/>
              <a:t> </a:t>
            </a:r>
            <a:r>
              <a:rPr altLang="en-US" dirty="0" lang="el-GR"/>
              <a:t>ά</a:t>
            </a:r>
            <a:r>
              <a:rPr altLang="en-US" dirty="0" lang="el-GR"/>
              <a:t>γ</a:t>
            </a:r>
            <a:r>
              <a:rPr altLang="en-US" dirty="0" lang="el-GR"/>
              <a:t>χ</a:t>
            </a:r>
            <a:r>
              <a:rPr altLang="en-US" dirty="0" lang="el-GR"/>
              <a:t>ο</a:t>
            </a:r>
            <a:r>
              <a:rPr altLang="en-US" dirty="0" lang="el-GR"/>
              <a:t>ς</a:t>
            </a:r>
            <a:r>
              <a:rPr altLang="en-US" dirty="0" lang="en-US"/>
              <a:t>.</a:t>
            </a:r>
            <a:r>
              <a:rPr altLang="en-US" dirty="0" lang="en-US"/>
              <a:t> </a:t>
            </a:r>
            <a:r>
              <a:rPr dirty="0" lang="el"/>
              <a:t>Είναι επίσης για άτομα χωρίς αυτές τις προκλήσεις που θα ήθελαν να ασχοληθούν περισσότερο με την κοινότητα. </a:t>
            </a:r>
            <a:r>
              <a:rPr baseline="30000" dirty="0" lang="el"/>
              <a:t>1</a:t>
            </a:r>
            <a:endParaRPr altLang="en-US" lang="zh-CN"/>
          </a:p>
          <a:p>
            <a:endParaRPr dirty="0" lang="en-US"/>
          </a:p>
          <a:p>
            <a:endParaRPr dirty="0" lang="en-US"/>
          </a:p>
          <a:p>
            <a:endParaRPr dirty="0" lang="en-US"/>
          </a:p>
          <a:p>
            <a:pPr algn="l"/>
            <a:r>
              <a:rPr altLang="en-US" b="1" dirty="0" sz="1600" lang="el-GR"/>
              <a:t>Π</a:t>
            </a:r>
            <a:r>
              <a:rPr altLang="en-US" b="1" dirty="0" sz="1600" lang="el-GR"/>
              <a:t>α</a:t>
            </a:r>
            <a:r>
              <a:rPr altLang="en-US" b="1" dirty="0" sz="1600" lang="el-GR"/>
              <a:t>ρ</a:t>
            </a:r>
            <a:r>
              <a:rPr altLang="en-US" b="1" dirty="0" sz="1600" lang="el-GR"/>
              <a:t>α</a:t>
            </a:r>
            <a:r>
              <a:rPr altLang="en-US" b="1" dirty="0" sz="1600" lang="el-GR"/>
              <a:t>δ</a:t>
            </a:r>
            <a:r>
              <a:rPr altLang="en-US" b="1" dirty="0" sz="1600" lang="el-GR"/>
              <a:t>ε</a:t>
            </a:r>
            <a:r>
              <a:rPr altLang="en-US" b="1" dirty="0" sz="1600" lang="el-GR"/>
              <a:t>ί</a:t>
            </a:r>
            <a:r>
              <a:rPr altLang="en-US" b="1" dirty="0" sz="1600" lang="el-GR"/>
              <a:t>γ</a:t>
            </a:r>
            <a:r>
              <a:rPr altLang="en-US" b="1" dirty="0" sz="1600" lang="el-GR"/>
              <a:t>μ</a:t>
            </a:r>
            <a:r>
              <a:rPr altLang="en-US" b="1" dirty="0" sz="1600" lang="el-GR"/>
              <a:t>α</a:t>
            </a:r>
            <a:r>
              <a:rPr altLang="en-US" b="1" dirty="0" sz="1600" lang="el-GR"/>
              <a:t>τ</a:t>
            </a:r>
            <a:r>
              <a:rPr altLang="en-US" b="1" dirty="0" sz="1600" lang="el-GR"/>
              <a:t>α</a:t>
            </a:r>
            <a:r>
              <a:rPr b="1" dirty="0" sz="1600" lang="el"/>
              <a:t> Κοινωνικών</a:t>
            </a:r>
            <a:endParaRPr altLang="en-US" lang="zh-CN"/>
          </a:p>
          <a:p>
            <a:pPr algn="l"/>
            <a:r>
              <a:rPr altLang="en-US" b="1" dirty="0" sz="1600" lang="el-GR"/>
              <a:t>Π</a:t>
            </a:r>
            <a:r>
              <a:rPr altLang="en-US" b="1" dirty="0" sz="1600" lang="el-GR"/>
              <a:t>α</a:t>
            </a:r>
            <a:r>
              <a:rPr altLang="en-US" b="1" dirty="0" sz="1600" lang="el-GR"/>
              <a:t>ρ</a:t>
            </a:r>
            <a:r>
              <a:rPr altLang="en-US" b="1" dirty="0" sz="1600" lang="el-GR"/>
              <a:t>ε</a:t>
            </a:r>
            <a:r>
              <a:rPr altLang="en-US" b="1" dirty="0" sz="1600" lang="el-GR"/>
              <a:t>μ</a:t>
            </a:r>
            <a:r>
              <a:rPr altLang="en-US" b="1" dirty="0" sz="1600" lang="el-GR"/>
              <a:t>β</a:t>
            </a:r>
            <a:r>
              <a:rPr altLang="en-US" b="1" dirty="0" sz="1600" lang="el-GR"/>
              <a:t>ά</a:t>
            </a:r>
            <a:r>
              <a:rPr altLang="en-US" b="1" dirty="0" sz="1600" lang="el-GR"/>
              <a:t>σ</a:t>
            </a:r>
            <a:r>
              <a:rPr altLang="en-US" b="1" dirty="0" sz="1600" lang="el-GR"/>
              <a:t>ε</a:t>
            </a:r>
            <a:r>
              <a:rPr altLang="en-US" b="1" dirty="0" sz="1600" lang="el-GR"/>
              <a:t>ω</a:t>
            </a:r>
            <a:r>
              <a:rPr altLang="en-US" b="1" dirty="0" sz="1600" lang="el-GR"/>
              <a:t>ν</a:t>
            </a:r>
            <a:endParaRPr altLang="en-US" lang="zh-CN"/>
          </a:p>
          <a:p>
            <a:pPr algn="l"/>
            <a:r>
              <a:rPr b="1" dirty="0" sz="1100" lang="el"/>
              <a:t>Μελέτες περιπτώσεων από την Ευρώπη και</a:t>
            </a:r>
            <a:endParaRPr altLang="en-US" lang="zh-CN"/>
          </a:p>
          <a:p>
            <a:r>
              <a:rPr b="1" dirty="0" sz="1100" lang="el"/>
              <a:t>πώς να τ</a:t>
            </a:r>
            <a:r>
              <a:rPr altLang="en-US" b="1" dirty="0" sz="1100" lang="el-GR"/>
              <a:t>ι</a:t>
            </a:r>
            <a:r>
              <a:rPr altLang="en-US" b="1" dirty="0" sz="1100" lang="el-GR"/>
              <a:t>ς</a:t>
            </a:r>
            <a:r>
              <a:rPr altLang="en-US" b="1" dirty="0" sz="1100" lang="en-US"/>
              <a:t> </a:t>
            </a:r>
            <a:r>
              <a:rPr b="1" dirty="0" sz="1100" lang="el"/>
              <a:t>αναπαράγετε</a:t>
            </a:r>
            <a:endParaRPr altLang="en-US" lang="zh-CN"/>
          </a:p>
          <a:p>
            <a:r>
              <a:rPr dirty="0" lang="el"/>
              <a:t> </a:t>
            </a:r>
          </a:p>
          <a:p>
            <a:r>
              <a:rPr dirty="0" lang="el"/>
              <a:t>Το Compendium of Social Prescribing Examples είναι μια συλλογή από 35 ευρωπαϊκές περιπτωσιολογικές μελέτες. Παρουσιάζει μια ποικιλία διαφορετικών παραδειγμάτων τύπων έργων, ομάδων και δραστηριοτήτων που έχουν τεράστιες δυνατότητες στον τομέα της κοινωνικής </a:t>
            </a:r>
            <a:r>
              <a:rPr altLang="en-US" dirty="0" lang="el-GR"/>
              <a:t>π</a:t>
            </a:r>
            <a:r>
              <a:rPr altLang="en-US" dirty="0" lang="el-GR"/>
              <a:t>α</a:t>
            </a:r>
            <a:r>
              <a:rPr altLang="en-US" dirty="0" lang="el-GR"/>
              <a:t>ρ</a:t>
            </a:r>
            <a:r>
              <a:rPr altLang="en-US" dirty="0" lang="el-GR"/>
              <a:t>έμβασης</a:t>
            </a:r>
            <a:r>
              <a:rPr dirty="0" lang="el"/>
              <a:t> ή/και έχουν ήδη αντίκτυπο στην υγεία και την ευημερία όσων εμπλέκονται σε αυτά.</a:t>
            </a:r>
            <a:endParaRPr altLang="en-US" lang="zh-CN"/>
          </a:p>
          <a:p>
            <a:r>
              <a:rPr dirty="0" lang="el"/>
              <a:t> </a:t>
            </a:r>
          </a:p>
          <a:p>
            <a:r>
              <a:rPr dirty="0" lang="el"/>
              <a:t>Α</a:t>
            </a:r>
            <a:r>
              <a:rPr altLang="en-US" dirty="0" lang="el-GR"/>
              <a:t>π</a:t>
            </a:r>
            <a:r>
              <a:rPr altLang="en-US" dirty="0" lang="el-GR"/>
              <a:t>ε</a:t>
            </a:r>
            <a:r>
              <a:rPr altLang="en-US" dirty="0" lang="el-GR"/>
              <a:t>υ</a:t>
            </a:r>
            <a:r>
              <a:rPr altLang="en-US" dirty="0" lang="el-GR"/>
              <a:t>θ</a:t>
            </a:r>
            <a:r>
              <a:rPr altLang="en-US" dirty="0" lang="el-GR"/>
              <a:t>ύ</a:t>
            </a:r>
            <a:r>
              <a:rPr altLang="en-US" dirty="0" lang="el-GR"/>
              <a:t>ν</a:t>
            </a:r>
            <a:r>
              <a:rPr altLang="en-US" dirty="0" lang="el-GR"/>
              <a:t>ο</a:t>
            </a:r>
            <a:r>
              <a:rPr altLang="en-US" dirty="0" lang="el-GR"/>
              <a:t>ν</a:t>
            </a:r>
            <a:r>
              <a:rPr altLang="en-US" dirty="0" lang="el-GR"/>
              <a:t>τ</a:t>
            </a:r>
            <a:r>
              <a:rPr altLang="en-US" dirty="0" lang="el-GR"/>
              <a:t>α</a:t>
            </a:r>
            <a:r>
              <a:rPr altLang="en-US" dirty="0" lang="el-GR"/>
              <a:t>ι</a:t>
            </a:r>
            <a:r>
              <a:rPr altLang="en-US" dirty="0" lang="en-US"/>
              <a:t> </a:t>
            </a:r>
            <a:r>
              <a:rPr dirty="0" lang="el"/>
              <a:t>σε </a:t>
            </a:r>
            <a:r>
              <a:rPr dirty="0" lang="el" err="1"/>
              <a:t>οργανισμούς </a:t>
            </a:r>
            <a:r>
              <a:rPr dirty="0" lang="el"/>
              <a:t>και άτομα που εμπλέκονται στην παροχή κοινοτικής φροντίδας. Για παράδειγμα, ομάδες υγειονομικής περίθαλψης και φιλανθρωπικές οργανώσεις</a:t>
            </a:r>
            <a:r>
              <a:rPr dirty="0" lang="en-US"/>
              <a:t>.</a:t>
            </a:r>
            <a:r>
              <a:rPr dirty="0" lang="el"/>
              <a:t> Απευθύν</a:t>
            </a:r>
            <a:r>
              <a:rPr altLang="en-US" dirty="0" lang="el-GR"/>
              <a:t>ο</a:t>
            </a:r>
            <a:r>
              <a:rPr altLang="en-US" dirty="0" lang="el-GR"/>
              <a:t>ν</a:t>
            </a:r>
            <a:r>
              <a:rPr altLang="en-US" dirty="0" lang="el-GR"/>
              <a:t>τ</a:t>
            </a:r>
            <a:r>
              <a:rPr dirty="0" lang="el"/>
              <a:t>αι επίσης σε όσους εμπλέκονται στη χρηματοδότηση </a:t>
            </a:r>
            <a:r>
              <a:rPr dirty="0" lang="el" err="1"/>
              <a:t>έργων κοινοτικής φροντίδας</a:t>
            </a:r>
            <a:r>
              <a:rPr dirty="0" lang="el"/>
              <a:t>. Προορίζεται να παρέχει πραγματικά παραδείγματα από το ευρύ και ποικίλο φάσμα ομάδων και δραστηριοτήτων. Η Σύνοψη καθοδηγεί την εφαρμογή σχετικά με τον τρόπο αναπαραγωγής του παραδείγματος κοινωνικής </a:t>
            </a:r>
            <a:r>
              <a:rPr altLang="en-US" dirty="0" lang="el-GR"/>
              <a:t>π</a:t>
            </a:r>
            <a:r>
              <a:rPr altLang="en-US" dirty="0" lang="el-GR"/>
              <a:t>α</a:t>
            </a:r>
            <a:r>
              <a:rPr altLang="en-US" dirty="0" lang="el-GR"/>
              <a:t>ρ</a:t>
            </a:r>
            <a:r>
              <a:rPr altLang="en-US" dirty="0" lang="el-GR"/>
              <a:t>έ</a:t>
            </a:r>
            <a:r>
              <a:rPr altLang="en-US" dirty="0" lang="el-GR"/>
              <a:t>μ</a:t>
            </a:r>
            <a:r>
              <a:rPr altLang="en-US" dirty="0" lang="el-GR"/>
              <a:t>β</a:t>
            </a:r>
            <a:r>
              <a:rPr altLang="en-US" dirty="0" lang="el-GR"/>
              <a:t>α</a:t>
            </a:r>
            <a:r>
              <a:rPr altLang="en-US" dirty="0" lang="el-GR"/>
              <a:t>σ</a:t>
            </a:r>
            <a:r>
              <a:rPr altLang="en-US" dirty="0" lang="el-GR"/>
              <a:t>η</a:t>
            </a:r>
            <a:r>
              <a:rPr altLang="en-US" dirty="0" lang="el-GR"/>
              <a:t>ς</a:t>
            </a:r>
            <a:r>
              <a:rPr dirty="0" lang="el"/>
              <a:t> σε άλλες τοποθεσίες στην Ευρώπη και στον υπόλοιπο κόσμο</a:t>
            </a:r>
            <a:r>
              <a:rPr dirty="0" lang="en-US"/>
              <a:t>.</a:t>
            </a:r>
            <a:endParaRPr altLang="en-US" lang="zh-CN"/>
          </a:p>
          <a:p>
            <a:r>
              <a:rPr dirty="0" lang="el"/>
              <a:t> </a:t>
            </a:r>
          </a:p>
          <a:p>
            <a:r>
              <a:rPr b="1" dirty="0" sz="1600" lang="el"/>
              <a:t>Όλοι έχουμε διαφορετικές ανάγκες</a:t>
            </a:r>
          </a:p>
          <a:p>
            <a:r>
              <a:rPr b="1" dirty="0" lang="el"/>
              <a:t>Τα παραδείγματα κοινωνικής</a:t>
            </a:r>
            <a:r>
              <a:rPr altLang="en-US" b="1" dirty="0" lang="en-US"/>
              <a:t> </a:t>
            </a:r>
            <a:r>
              <a:rPr altLang="en-US" b="1" dirty="0" lang="el-GR"/>
              <a:t>π</a:t>
            </a:r>
            <a:r>
              <a:rPr altLang="en-US" b="1" dirty="0" lang="el-GR"/>
              <a:t>α</a:t>
            </a:r>
            <a:r>
              <a:rPr altLang="en-US" b="1" dirty="0" lang="el-GR"/>
              <a:t>ρ</a:t>
            </a:r>
            <a:r>
              <a:rPr altLang="en-US" b="1" dirty="0" lang="el-GR"/>
              <a:t>έ</a:t>
            </a:r>
            <a:r>
              <a:rPr altLang="en-US" b="1" dirty="0" lang="el-GR"/>
              <a:t>μ</a:t>
            </a:r>
            <a:r>
              <a:rPr altLang="en-US" b="1" dirty="0" lang="el-GR"/>
              <a:t>β</a:t>
            </a:r>
            <a:r>
              <a:rPr altLang="en-US" b="1" dirty="0" lang="el-GR"/>
              <a:t>α</a:t>
            </a:r>
            <a:r>
              <a:rPr altLang="en-US" b="1" dirty="0" lang="el-GR"/>
              <a:t>σ</a:t>
            </a:r>
            <a:r>
              <a:rPr altLang="en-US" b="1" dirty="0" lang="el-GR"/>
              <a:t>η</a:t>
            </a:r>
            <a:r>
              <a:rPr altLang="en-US" b="1" dirty="0" lang="el-GR"/>
              <a:t>ς</a:t>
            </a:r>
            <a:r>
              <a:rPr altLang="en-US" b="1" dirty="0" lang="en-US"/>
              <a:t> </a:t>
            </a:r>
            <a:r>
              <a:rPr altLang="en-US" b="1" dirty="0" lang="el-GR"/>
              <a:t>μ</a:t>
            </a:r>
            <a:r>
              <a:rPr b="1" dirty="0" lang="el"/>
              <a:t>πορεί να είναι τόσο ποικίλα και διαφορετικά όσο κάθε άτομο ξεχωριστά. </a:t>
            </a:r>
            <a:r>
              <a:rPr baseline="30000" b="1" dirty="0" lang="el"/>
              <a:t>2</a:t>
            </a:r>
            <a:endParaRPr altLang="en-US" lang="zh-CN"/>
          </a:p>
          <a:p>
            <a:r>
              <a:rPr dirty="0" lang="el"/>
              <a:t> </a:t>
            </a:r>
          </a:p>
          <a:p>
            <a:r>
              <a:rPr dirty="0" lang="el"/>
              <a:t>Αν και έχουν υπάρξει πολλά θετικά παραδείγματα κοινωνικής</a:t>
            </a:r>
            <a:r>
              <a:rPr altLang="en-US" dirty="0" lang="en-US"/>
              <a:t> </a:t>
            </a:r>
            <a:r>
              <a:rPr altLang="en-US" dirty="0" lang="el-GR"/>
              <a:t>π</a:t>
            </a:r>
            <a:r>
              <a:rPr altLang="en-US" dirty="0" lang="el-GR"/>
              <a:t>αρέμβασης</a:t>
            </a:r>
            <a:r>
              <a:rPr altLang="en-US" dirty="0" lang="en-US"/>
              <a:t> </a:t>
            </a:r>
            <a:r>
              <a:rPr altLang="en-US" dirty="0" lang="el-GR"/>
              <a:t>ω</a:t>
            </a:r>
            <a:r>
              <a:rPr altLang="en-US" dirty="0" lang="el-GR"/>
              <a:t>ς</a:t>
            </a:r>
            <a:r>
              <a:rPr altLang="en-US" dirty="0" lang="en-US"/>
              <a:t> </a:t>
            </a:r>
            <a:r>
              <a:rPr dirty="0" lang="el"/>
              <a:t>λύση που ταιριάζει σε όλους</a:t>
            </a:r>
            <a:r>
              <a:rPr dirty="0" lang="en-US"/>
              <a:t>,</a:t>
            </a:r>
            <a:r>
              <a:rPr dirty="0" lang="en-US"/>
              <a:t> </a:t>
            </a:r>
            <a:r>
              <a:rPr altLang="en-US" dirty="0" lang="el-GR"/>
              <a:t>κ</a:t>
            </a:r>
            <a:r>
              <a:rPr altLang="en-US" dirty="0" lang="el-GR"/>
              <a:t>α</a:t>
            </a:r>
            <a:r>
              <a:rPr altLang="en-US" dirty="0" lang="el-GR"/>
              <a:t>θ</a:t>
            </a:r>
            <a:r>
              <a:rPr altLang="en-US" dirty="0" lang="el-GR"/>
              <a:t>ώ</a:t>
            </a:r>
            <a:r>
              <a:rPr altLang="en-US" dirty="0" lang="el-GR"/>
              <a:t>ς</a:t>
            </a:r>
            <a:r>
              <a:rPr altLang="en-US" dirty="0" lang="en-US"/>
              <a:t> </a:t>
            </a:r>
            <a:r>
              <a:rPr altLang="en-US" dirty="0" lang="el-GR"/>
              <a:t>υ</a:t>
            </a:r>
            <a:r>
              <a:rPr altLang="en-US" dirty="0" lang="el-GR"/>
              <a:t>π</a:t>
            </a:r>
            <a:r>
              <a:rPr altLang="en-US" dirty="0" lang="el-GR"/>
              <a:t>ά</a:t>
            </a:r>
            <a:r>
              <a:rPr dirty="0" lang="el"/>
              <a:t>ρχουν παραδείγματα όπου προηγουμένως καταθλιπτικοί άνθρωποι έχουν αναφέρει μια ανακούφιση των συμπτωμάτων επειδή έχουν συνδεθεί κοινωνικά μέσω ενός έργου ή μιας δραστηριότητας. </a:t>
            </a:r>
            <a:r>
              <a:rPr baseline="30000" dirty="0" lang="el"/>
              <a:t>3</a:t>
            </a:r>
            <a:r>
              <a:rPr dirty="0" lang="el"/>
              <a:t> </a:t>
            </a:r>
            <a:endParaRPr altLang="en-US" lang="zh-CN"/>
          </a:p>
          <a:p>
            <a:endParaRPr dirty="0" lang="en-US"/>
          </a:p>
          <a:p>
            <a:r>
              <a:rPr dirty="0" lang="el"/>
              <a:t>Δεν θα έχουν όλοι την ίδια εμπειρία, ωστόσο, και η κοινωνική </a:t>
            </a:r>
            <a:r>
              <a:rPr altLang="en-US" dirty="0" lang="el-GR"/>
              <a:t>π</a:t>
            </a:r>
            <a:r>
              <a:rPr altLang="en-US" dirty="0" lang="el-GR"/>
              <a:t>α</a:t>
            </a:r>
            <a:r>
              <a:rPr altLang="en-US" dirty="0" lang="el-GR"/>
              <a:t>ρέμβαση</a:t>
            </a:r>
            <a:r>
              <a:rPr dirty="0" lang="el"/>
              <a:t> δεν θα πρέπει να υποκαθιστά τις ιατρικές συμβουλές. Στη σφαίρα της κοινωνικής</a:t>
            </a:r>
            <a:r>
              <a:rPr altLang="en-US" dirty="0" lang="en-US"/>
              <a:t> </a:t>
            </a:r>
            <a:r>
              <a:rPr altLang="en-US" dirty="0" lang="el-GR"/>
              <a:t>π</a:t>
            </a:r>
            <a:r>
              <a:rPr altLang="en-US" dirty="0" lang="el-GR"/>
              <a:t>αρέμβασης</a:t>
            </a:r>
            <a:r>
              <a:rPr altLang="en-US" dirty="0" lang="en-US"/>
              <a:t> </a:t>
            </a:r>
            <a:r>
              <a:rPr altLang="en-US" dirty="0" lang="el-GR"/>
              <a:t>θ</a:t>
            </a:r>
            <a:r>
              <a:rPr altLang="en-US" dirty="0" lang="el-GR"/>
              <a:t>α</a:t>
            </a:r>
            <a:r>
              <a:rPr altLang="en-US" dirty="0" lang="en-US"/>
              <a:t> </a:t>
            </a:r>
            <a:r>
              <a:rPr altLang="en-US" dirty="0" lang="el-GR"/>
              <a:t>υ</a:t>
            </a:r>
            <a:r>
              <a:rPr altLang="en-US" dirty="0" lang="el-GR"/>
              <a:t>π</a:t>
            </a:r>
            <a:r>
              <a:rPr altLang="en-US" dirty="0" lang="el-GR"/>
              <a:t>ά</a:t>
            </a:r>
            <a:r>
              <a:rPr dirty="0" lang="el"/>
              <a:t>ρχει μια τεράστια ποικιλία των τύπων ομάδων και δραστηριοτήτω</a:t>
            </a:r>
            <a:r>
              <a:rPr altLang="en-US" dirty="0" lang="el-GR"/>
              <a:t>ν</a:t>
            </a:r>
            <a:r>
              <a:rPr altLang="en-US" dirty="0" lang="en-US"/>
              <a:t>.</a:t>
            </a:r>
            <a:endParaRPr altLang="en-US" lang="zh-CN"/>
          </a:p>
          <a:p>
            <a:endParaRPr altLang="en-US" lang="zh-CN"/>
          </a:p>
          <a:p>
            <a:r>
              <a:rPr dirty="0" lang="el"/>
              <a:t>Από μεγάλες πολυεθνικές όπως το κίνημα Men's Shed μέχρι τοπικές ομάδες ανάγνωσης με εξειδικευμένα είδη, αυτή η</a:t>
            </a:r>
            <a:r>
              <a:rPr altLang="en-US" dirty="0" lang="en-US"/>
              <a:t> </a:t>
            </a:r>
            <a:r>
              <a:rPr altLang="en-US" dirty="0" lang="el-GR"/>
              <a:t>σ</a:t>
            </a:r>
            <a:r>
              <a:rPr altLang="en-US" dirty="0" lang="el-GR"/>
              <a:t>ύ</a:t>
            </a:r>
            <a:r>
              <a:rPr altLang="en-US" dirty="0" lang="el-GR"/>
              <a:t>ν</a:t>
            </a:r>
            <a:r>
              <a:rPr altLang="en-US" dirty="0" lang="el-GR"/>
              <a:t>ο</a:t>
            </a:r>
            <a:r>
              <a:rPr altLang="en-US" dirty="0" lang="el-GR"/>
              <a:t>ψ</a:t>
            </a:r>
            <a:r>
              <a:rPr altLang="en-US" dirty="0" lang="el-GR"/>
              <a:t>η</a:t>
            </a:r>
            <a:r>
              <a:rPr altLang="en-US" dirty="0" lang="el-GR"/>
              <a:t>υ</a:t>
            </a:r>
            <a:r>
              <a:rPr dirty="0" lang="el"/>
              <a:t> παρουσιάζει διάφορα παραδείγματα από όλη την Ευρώπη και καθοδήγηση σχετικά με τον τρόπο αναπαραγωγής τους</a:t>
            </a:r>
            <a:r>
              <a:rPr dirty="0" lang="en-US"/>
              <a:t>.</a:t>
            </a:r>
            <a:endParaRPr altLang="en-US" lang="zh-CN"/>
          </a:p>
        </p:txBody>
      </p:sp>
      <p:sp>
        <p:nvSpPr>
          <p:cNvPr id="1048727" name="Text Placeholder 15"/>
          <p:cNvSpPr>
            <a:spLocks noGrp="1"/>
          </p:cNvSpPr>
          <p:nvPr>
            <p:ph type="body" sz="quarter" idx="30"/>
          </p:nvPr>
        </p:nvSpPr>
        <p:spPr/>
        <p:txBody>
          <a:bodyPr/>
          <a:p>
            <a:r>
              <a:rPr dirty="0" lang="el"/>
              <a:t>ΕΙΣΑΓΩΓΗ</a:t>
            </a:r>
            <a:endParaRPr dirty="0" lang="en-IE"/>
          </a:p>
        </p:txBody>
      </p:sp>
      <p:sp>
        <p:nvSpPr>
          <p:cNvPr id="1048728" name="Rectangle 21"/>
          <p:cNvSpPr/>
          <p:nvPr/>
        </p:nvSpPr>
        <p:spPr>
          <a:xfrm>
            <a:off x="615375" y="8985643"/>
            <a:ext cx="5715299" cy="434340"/>
          </a:xfrm>
          <a:prstGeom prst="rect"/>
        </p:spPr>
        <p:txBody>
          <a:bodyPr wrap="square">
            <a:spAutoFit/>
          </a:bodyPr>
          <a:p>
            <a:pPr marR="228600">
              <a:tabLst>
                <a:tab algn="l" pos="263525"/>
                <a:tab algn="ctr" pos="2865438"/>
                <a:tab algn="r" pos="5730875"/>
              </a:tabLst>
            </a:pPr>
            <a:r>
              <a:rPr dirty="0" sz="800" lang="el">
                <a:latin typeface="Calibri" panose="020F0502020204030204" pitchFamily="34" charset="0"/>
                <a:ea typeface="Calibri" panose="020F0502020204030204" pitchFamily="34" charset="0"/>
                <a:cs typeface="Times New Roman" panose="02020603050405020304" pitchFamily="18" charset="0"/>
              </a:rPr>
              <a:t>1 Roscommon Well Connected 21.12.21</a:t>
            </a:r>
            <a:endParaRPr dirty="0" sz="800" lang="en-IE">
              <a:latin typeface="Calibri" panose="020F0502020204030204" pitchFamily="34" charset="0"/>
              <a:ea typeface="Calibri" panose="020F0502020204030204" pitchFamily="34" charset="0"/>
              <a:cs typeface="Times New Roman" panose="02020603050405020304" pitchFamily="18" charset="0"/>
            </a:endParaRPr>
          </a:p>
          <a:p>
            <a:pPr marR="228600">
              <a:tabLst>
                <a:tab algn="l" pos="263525"/>
                <a:tab algn="ctr" pos="2865438"/>
                <a:tab algn="r" pos="5730875"/>
              </a:tabLst>
            </a:pPr>
            <a:r>
              <a:rPr dirty="0" sz="800" lang="el">
                <a:latin typeface="Calibri" panose="020F0502020204030204" pitchFamily="34" charset="0"/>
                <a:ea typeface="Calibri" panose="020F0502020204030204" pitchFamily="34" charset="0"/>
                <a:cs typeface="Times New Roman" panose="02020603050405020304" pitchFamily="18" charset="0"/>
              </a:rPr>
              <a:t>2 Απόσπασμα από την ανατροφοδότηση πιλοτικής δοκιμής αυτής της σύνοψης Ιαν. 2022</a:t>
            </a:r>
            <a:endParaRPr dirty="0" sz="800" lang="en-IE">
              <a:latin typeface="Calibri" panose="020F0502020204030204" pitchFamily="34" charset="0"/>
              <a:ea typeface="Calibri" panose="020F0502020204030204" pitchFamily="34" charset="0"/>
              <a:cs typeface="Times New Roman" panose="02020603050405020304" pitchFamily="18" charset="0"/>
            </a:endParaRPr>
          </a:p>
          <a:p>
            <a:pPr marR="228600">
              <a:tabLst>
                <a:tab algn="l" pos="263525"/>
                <a:tab algn="ctr" pos="2865438"/>
                <a:tab algn="r" pos="5730875"/>
              </a:tabLst>
            </a:pPr>
            <a:r>
              <a:rPr dirty="0" sz="800" lang="el">
                <a:latin typeface="Calibri" panose="020F0502020204030204" pitchFamily="34" charset="0"/>
                <a:ea typeface="Calibri" panose="020F0502020204030204" pitchFamily="34" charset="0"/>
                <a:cs typeface="Times New Roman" panose="02020603050405020304" pitchFamily="18" charset="0"/>
              </a:rPr>
              <a:t>3 Συζήτηση με τον A. Owens. Εργαζόμενος </a:t>
            </a:r>
            <a:r>
              <a:rPr altLang="en-US" dirty="0" sz="800" lang="el-GR">
                <a:latin typeface="Calibri" panose="020F0502020204030204" pitchFamily="34" charset="0"/>
                <a:ea typeface="Calibri" panose="020F0502020204030204" pitchFamily="34" charset="0"/>
                <a:cs typeface="Times New Roman" panose="02020603050405020304" pitchFamily="18" charset="0"/>
              </a:rPr>
              <a:t>σ</a:t>
            </a:r>
            <a:r>
              <a:rPr altLang="en-US" dirty="0" sz="800" lang="el-GR">
                <a:latin typeface="Calibri" panose="020F0502020204030204" pitchFamily="34" charset="0"/>
                <a:ea typeface="Calibri" panose="020F0502020204030204" pitchFamily="34" charset="0"/>
                <a:cs typeface="Times New Roman" panose="02020603050405020304" pitchFamily="18" charset="0"/>
              </a:rPr>
              <a:t>ε</a:t>
            </a:r>
            <a:r>
              <a:rPr altLang="en-US" dirty="0" sz="800" lang="en-US">
                <a:latin typeface="Calibri" panose="020F0502020204030204" pitchFamily="34" charset="0"/>
                <a:ea typeface="Calibri" panose="020F0502020204030204" pitchFamily="34" charset="0"/>
                <a:cs typeface="Times New Roman" panose="02020603050405020304" pitchFamily="18" charset="0"/>
              </a:rPr>
              <a:t> </a:t>
            </a:r>
            <a:r>
              <a:rPr dirty="0" sz="800" lang="el">
                <a:latin typeface="Calibri" panose="020F0502020204030204" pitchFamily="34" charset="0"/>
                <a:ea typeface="Calibri" panose="020F0502020204030204" pitchFamily="34" charset="0"/>
                <a:cs typeface="Times New Roman" panose="02020603050405020304" pitchFamily="18" charset="0"/>
              </a:rPr>
              <a:t>ύνδεσμο</a:t>
            </a:r>
            <a:r>
              <a:rPr altLang="en-US" dirty="0" sz="800" lang="el-GR">
                <a:latin typeface="Calibri" panose="020F0502020204030204" pitchFamily="34" charset="0"/>
                <a:ea typeface="Calibri" panose="020F0502020204030204" pitchFamily="34" charset="0"/>
                <a:cs typeface="Times New Roman" panose="02020603050405020304" pitchFamily="18" charset="0"/>
              </a:rPr>
              <a:t>παρ</a:t>
            </a:r>
            <a:r>
              <a:rPr altLang="en-US" dirty="0" sz="800" lang="el-GR">
                <a:latin typeface="Calibri" panose="020F0502020204030204" pitchFamily="34" charset="0"/>
                <a:ea typeface="Calibri" panose="020F0502020204030204" pitchFamily="34" charset="0"/>
                <a:cs typeface="Times New Roman" panose="02020603050405020304" pitchFamily="18" charset="0"/>
              </a:rPr>
              <a:t>έ</a:t>
            </a:r>
            <a:r>
              <a:rPr altLang="en-US" dirty="0" sz="800" lang="el-GR">
                <a:latin typeface="Calibri" panose="020F0502020204030204" pitchFamily="34" charset="0"/>
                <a:ea typeface="Calibri" panose="020F0502020204030204" pitchFamily="34" charset="0"/>
                <a:cs typeface="Times New Roman" panose="02020603050405020304" pitchFamily="18" charset="0"/>
              </a:rPr>
              <a:t>μ</a:t>
            </a:r>
            <a:r>
              <a:rPr altLang="en-US" dirty="0" sz="800" lang="el-GR">
                <a:latin typeface="Calibri" panose="020F0502020204030204" pitchFamily="34" charset="0"/>
                <a:ea typeface="Calibri" panose="020F0502020204030204" pitchFamily="34" charset="0"/>
                <a:cs typeface="Times New Roman" panose="02020603050405020304" pitchFamily="18" charset="0"/>
              </a:rPr>
              <a:t>β</a:t>
            </a:r>
            <a:r>
              <a:rPr altLang="en-US" dirty="0" sz="800" lang="el-GR">
                <a:latin typeface="Calibri" panose="020F0502020204030204" pitchFamily="34" charset="0"/>
                <a:ea typeface="Calibri" panose="020F0502020204030204" pitchFamily="34" charset="0"/>
                <a:cs typeface="Times New Roman" panose="02020603050405020304" pitchFamily="18" charset="0"/>
              </a:rPr>
              <a:t>α</a:t>
            </a:r>
            <a:r>
              <a:rPr altLang="en-US" dirty="0" sz="800" lang="el-GR">
                <a:latin typeface="Calibri" panose="020F0502020204030204" pitchFamily="34" charset="0"/>
                <a:ea typeface="Calibri" panose="020F0502020204030204" pitchFamily="34" charset="0"/>
                <a:cs typeface="Times New Roman" panose="02020603050405020304" pitchFamily="18" charset="0"/>
              </a:rPr>
              <a:t>σ</a:t>
            </a:r>
            <a:r>
              <a:rPr altLang="en-US" dirty="0" sz="800" lang="el-GR">
                <a:latin typeface="Calibri" panose="020F0502020204030204" pitchFamily="34" charset="0"/>
                <a:ea typeface="Calibri" panose="020F0502020204030204" pitchFamily="34" charset="0"/>
                <a:cs typeface="Times New Roman" panose="02020603050405020304" pitchFamily="18" charset="0"/>
              </a:rPr>
              <a:t>η</a:t>
            </a:r>
            <a:r>
              <a:rPr altLang="en-US" dirty="0" sz="800" lang="el-GR">
                <a:latin typeface="Calibri" panose="020F0502020204030204" pitchFamily="34" charset="0"/>
                <a:ea typeface="Calibri" panose="020F0502020204030204" pitchFamily="34" charset="0"/>
                <a:cs typeface="Times New Roman" panose="02020603050405020304" pitchFamily="18" charset="0"/>
              </a:rPr>
              <a:t>ς</a:t>
            </a:r>
            <a:r>
              <a:rPr altLang="en-US" dirty="0" sz="800" lang="en-US">
                <a:latin typeface="Calibri" panose="020F0502020204030204" pitchFamily="34" charset="0"/>
                <a:ea typeface="Calibri" panose="020F0502020204030204" pitchFamily="34" charset="0"/>
                <a:cs typeface="Times New Roman" panose="02020603050405020304" pitchFamily="18" charset="0"/>
              </a:rPr>
              <a:t> </a:t>
            </a:r>
            <a:r>
              <a:rPr altLang="en-US" dirty="0" sz="800" lang="el-GR">
                <a:latin typeface="Calibri" panose="020F0502020204030204" pitchFamily="34" charset="0"/>
                <a:ea typeface="Calibri" panose="020F0502020204030204" pitchFamily="34" charset="0"/>
                <a:cs typeface="Times New Roman" panose="02020603050405020304" pitchFamily="18" charset="0"/>
              </a:rPr>
              <a:t>κ</a:t>
            </a:r>
            <a:r>
              <a:rPr altLang="en-US" dirty="0" sz="800" lang="el-GR">
                <a:latin typeface="Calibri" panose="020F0502020204030204" pitchFamily="34" charset="0"/>
                <a:ea typeface="Calibri" panose="020F0502020204030204" pitchFamily="34" charset="0"/>
                <a:cs typeface="Times New Roman" panose="02020603050405020304" pitchFamily="18" charset="0"/>
              </a:rPr>
              <a:t>α</a:t>
            </a:r>
            <a:r>
              <a:rPr altLang="en-US" dirty="0" sz="800" lang="el-GR">
                <a:latin typeface="Calibri" panose="020F0502020204030204" pitchFamily="34" charset="0"/>
                <a:ea typeface="Calibri" panose="020F0502020204030204" pitchFamily="34" charset="0"/>
                <a:cs typeface="Times New Roman" panose="02020603050405020304" pitchFamily="18" charset="0"/>
              </a:rPr>
              <a:t>ι</a:t>
            </a:r>
            <a:r>
              <a:rPr altLang="en-US" dirty="0" sz="800" lang="en-US">
                <a:latin typeface="Calibri" panose="020F0502020204030204" pitchFamily="34" charset="0"/>
                <a:ea typeface="Calibri" panose="020F0502020204030204" pitchFamily="34" charset="0"/>
                <a:cs typeface="Times New Roman" panose="02020603050405020304" pitchFamily="18" charset="0"/>
              </a:rPr>
              <a:t> </a:t>
            </a:r>
            <a:r>
              <a:rPr dirty="0" sz="800" lang="el">
                <a:latin typeface="Calibri" panose="020F0502020204030204" pitchFamily="34" charset="0"/>
                <a:ea typeface="Calibri" panose="020F0502020204030204" pitchFamily="34" charset="0"/>
                <a:cs typeface="Times New Roman" panose="02020603050405020304" pitchFamily="18" charset="0"/>
              </a:rPr>
              <a:t>κοινωνικής δικτύωσης. Νοέμβριος 2021.</a:t>
            </a:r>
            <a:endParaRPr dirty="0" sz="800" lang="en-IE">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97180" name="Picture 22" descr="Text, logo  Description automatically generated"/>
          <p:cNvPicPr>
            <a:picLocks noChangeAspect="1"/>
          </p:cNvPicPr>
          <p:nvPr/>
        </p:nvPicPr>
        <p:blipFill>
          <a:blip xmlns:r="http://schemas.openxmlformats.org/officeDocument/2006/relationships" r:embed="rId1" cstate="screen"/>
          <a:stretch>
            <a:fillRect/>
          </a:stretch>
        </p:blipFill>
        <p:spPr>
          <a:xfrm>
            <a:off x="4786844" y="7498606"/>
            <a:ext cx="2772830" cy="1704207"/>
          </a:xfrm>
          <a:prstGeom prst="rec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64" name=""/>
        <p:cNvGrpSpPr/>
        <p:nvPr/>
      </p:nvGrpSpPr>
      <p:grpSpPr>
        <a:xfrm>
          <a:off x="0" y="0"/>
          <a:ext cx="0" cy="0"/>
          <a:chOff x="0" y="0"/>
          <a:chExt cx="0" cy="0"/>
        </a:xfrm>
      </p:grpSpPr>
      <p:sp>
        <p:nvSpPr>
          <p:cNvPr id="1049383" name="Text Placeholder 24"/>
          <p:cNvSpPr>
            <a:spLocks noGrp="1"/>
          </p:cNvSpPr>
          <p:nvPr>
            <p:ph type="body" sz="quarter" idx="11"/>
          </p:nvPr>
        </p:nvSpPr>
        <p:spPr/>
        <p:txBody>
          <a:bodyPr/>
          <a:p>
            <a:r>
              <a:rPr dirty="0" lang="el"/>
              <a:t>Αλλαγή άποψης</a:t>
            </a:r>
          </a:p>
        </p:txBody>
      </p:sp>
      <p:sp>
        <p:nvSpPr>
          <p:cNvPr id="1049384" name="Text Placeholder 25"/>
          <p:cNvSpPr>
            <a:spLocks noGrp="1"/>
          </p:cNvSpPr>
          <p:nvPr>
            <p:ph type="body" sz="quarter" idx="32"/>
          </p:nvPr>
        </p:nvSpPr>
        <p:spPr>
          <a:xfrm>
            <a:off x="440871" y="2243979"/>
            <a:ext cx="6666609" cy="5113855"/>
          </a:xfrm>
        </p:spPr>
        <p:txBody>
          <a:bodyPr/>
          <a:p>
            <a:r>
              <a:rPr b="1" dirty="0" sz="1200" lang="el"/>
              <a:t>ΣΧΕΤΙΚΑ ΜΕ</a:t>
            </a:r>
            <a:endParaRPr dirty="0" sz="1200" lang="en-IE"/>
          </a:p>
          <a:p>
            <a:r>
              <a:rPr dirty="0" lang="el"/>
              <a:t>Το "Change of View" </a:t>
            </a:r>
            <a:r>
              <a:rPr altLang="en-US" dirty="0" lang="el-GR"/>
              <a:t>ε</a:t>
            </a:r>
            <a:r>
              <a:rPr altLang="en-US" dirty="0" lang="el-GR"/>
              <a:t>δ</a:t>
            </a:r>
            <a:r>
              <a:rPr altLang="en-US" dirty="0" lang="el-GR"/>
              <a:t>ρ</a:t>
            </a:r>
            <a:r>
              <a:rPr altLang="en-US" dirty="0" lang="el-GR"/>
              <a:t>ε</a:t>
            </a:r>
            <a:r>
              <a:rPr altLang="en-US" dirty="0" lang="el-GR"/>
              <a:t>ύ</a:t>
            </a:r>
            <a:r>
              <a:rPr altLang="en-US" dirty="0" lang="el-GR"/>
              <a:t>ει</a:t>
            </a:r>
            <a:r>
              <a:rPr dirty="0" lang="el"/>
              <a:t> σε όλη την Ευρώπη. Το έργο είναι ένας πίνακας παιχνιδιού που προορίζεται να χρησιμοποιηθεί από επαγγελματίες που εργάζονται υποστηρικτικά και εκπαιδευτικά με ευάλωτους πληθυσμούς. Το παιχνίδι αμφισβητεί τις εσωτερικευμένες προκαταλήψεις των ευάλωτων ανθρώπων και τις αρνητικές αυτοπεποιθήσεις.</a:t>
            </a:r>
            <a:endParaRPr altLang="en-US" lang="zh-CN"/>
          </a:p>
          <a:p>
            <a:endParaRPr dirty="0" lang="en-IE"/>
          </a:p>
          <a:p>
            <a:r>
              <a:rPr dirty="0" lang="el"/>
              <a:t>Το παιχνίδι αναπτύχθηκε από αρκετούς Ευρωπαίους συνεργάτες και ο καθένας μπορεί να το βρει στον Ιστό. Μέσω του παιχνιδιού, </a:t>
            </a:r>
            <a:r>
              <a:rPr dirty="0" lang="en-US"/>
              <a:t> </a:t>
            </a:r>
            <a:r>
              <a:rPr altLang="en-US" dirty="0" lang="el-GR"/>
              <a:t>ο</a:t>
            </a:r>
            <a:r>
              <a:rPr altLang="en-US" dirty="0" lang="el-GR"/>
              <a:t>ι</a:t>
            </a:r>
            <a:r>
              <a:rPr altLang="en-US" dirty="0" lang="en-US"/>
              <a:t> </a:t>
            </a:r>
            <a:r>
              <a:rPr dirty="0" lang="el"/>
              <a:t>χρήστες αποκτούν περισσότερες γνώσεις για τις δικές τους απόψεις και τις απόψεις των άλλων. Το παιχνίδι ενδυναμώνει και επιτρέπει στους χρήστες να κατευθύνουν τη δική τους διαδικασία μάθησης.</a:t>
            </a:r>
            <a:r>
              <a:rPr dirty="0" lang="el"/>
              <a:t> </a:t>
            </a:r>
            <a:r>
              <a:rPr dirty="0" lang="el"/>
              <a:t>Αυτό το παράδειγμα κοινωνικής συνταγογράφησης δημιουργήθηκε για τους εκπαιδευτικούς και τους επαγγελματίες που εργάζονται με ευάλωτους πληθυσμούς.</a:t>
            </a:r>
            <a:endParaRPr altLang="en-US" lang="zh-CN"/>
          </a:p>
          <a:p>
            <a:endParaRPr dirty="0" lang="en-IE"/>
          </a:p>
          <a:p>
            <a:r>
              <a:rPr dirty="0" lang="el"/>
              <a:t>Για περισσότερες πληροφορίες μεταβείτε στο</a:t>
            </a:r>
          </a:p>
          <a:p>
            <a:r>
              <a:rPr dirty="0" lang="el">
                <a:solidFill>
                  <a:srgbClr val="FFC652"/>
                </a:solidFill>
              </a:rPr>
              <a:t> </a:t>
            </a:r>
            <a:r>
              <a:rPr dirty="0" lang="el" u="sng">
                <a:solidFill>
                  <a:srgbClr val="FFC652"/>
                </a:solidFill>
                <a:hlinkClick r:id="rId1"/>
              </a:rPr>
              <a:t>https://change-of-view.eu/</a:t>
            </a:r>
            <a:r>
              <a:rPr dirty="0" lang="el" u="sng">
                <a:solidFill>
                  <a:srgbClr val="FFC652"/>
                </a:solidFill>
              </a:rPr>
              <a:t> </a:t>
            </a:r>
            <a:endParaRPr dirty="0" lang="en-IE">
              <a:solidFill>
                <a:srgbClr val="FFC652"/>
              </a:solidFill>
            </a:endParaRPr>
          </a:p>
          <a:p>
            <a:r>
              <a:rPr dirty="0" lang="el" u="sng">
                <a:solidFill>
                  <a:srgbClr val="FFC652"/>
                </a:solidFill>
                <a:hlinkClick r:id="rId2"/>
              </a:rPr>
              <a:t>https://culture-sante-aquitaine.com/le-laboratoire/nos-projets/change-of-view/</a:t>
            </a:r>
            <a:endParaRPr dirty="0" lang="en-IE">
              <a:solidFill>
                <a:srgbClr val="FFC652"/>
              </a:solidFill>
            </a:endParaRPr>
          </a:p>
          <a:p>
            <a:r>
              <a:rPr dirty="0" lang="el">
                <a:solidFill>
                  <a:srgbClr val="FFC652"/>
                </a:solidFill>
              </a:rPr>
              <a:t> </a:t>
            </a:r>
            <a:r>
              <a:rPr dirty="0" lang="el" u="sng">
                <a:solidFill>
                  <a:srgbClr val="FFC652"/>
                </a:solidFill>
                <a:hlinkClick r:id="rId3"/>
              </a:rPr>
              <a:t>https://www.facebook.com/ChangeOfView.Erasmus/</a:t>
            </a:r>
            <a:r>
              <a:rPr dirty="0" lang="el">
                <a:solidFill>
                  <a:srgbClr val="FFC652"/>
                </a:solidFill>
              </a:rPr>
              <a:t> </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Αυτό το έργο επιτρέπει σε ευάλωτα άτομα να παίζουν παιχνίδια μαζί στο διαδίκτυο. Το παιχνίδι διευκολύνει την ένταξη επειδή χρησιμοποιώντας αυτό το παιχνίδι, τα ευάλωτα άτομα αποκτούν αυτοεκτίμηση και κοινωνικές δεξιότητες. Μέσω του παιχνιδιού, αυτά τα άτομα αποκτούν τις δεξιότητες και την αυτοπεποίθηση για να είναι πιο ενεργοί στην κοινωνία.</a:t>
            </a:r>
            <a:endParaRPr dirty="0" lang="en-IE"/>
          </a:p>
          <a:p>
            <a:r>
              <a:rPr b="1" dirty="0" sz="1200" lang="el"/>
              <a:t> </a:t>
            </a:r>
            <a:endParaRPr b="1" dirty="0" sz="1200" lang="en-IE"/>
          </a:p>
          <a:p>
            <a:r>
              <a:rPr b="1" dirty="0" sz="1200" lang="el"/>
              <a:t>ΥΠΟΣΤΗΡΙΞΗ ΤΗΣ ΜΑΘΗΣΗΣ ΕΝΗΛΙΚΩΝ</a:t>
            </a:r>
            <a:endParaRPr dirty="0" sz="1200" lang="en-IE"/>
          </a:p>
          <a:p>
            <a:r>
              <a:rPr dirty="0" lang="el"/>
              <a:t>Το παιχνίδι επιτρέπει στους ευάλωτους ενήλικες να κατανοήσουν περισσότερα για το δικό τους μυαλό και τις δικές τους πεποιθήσεις. Ως ψηφιακό παιχνίδι, βοηθά επίσης στην ανάπτυξη ψηφιακών δεξιοτήτων.</a:t>
            </a:r>
            <a:endParaRPr dirty="0" lang="en-IE"/>
          </a:p>
          <a:p>
            <a:r>
              <a:rPr b="1" dirty="0" i="1" lang="el"/>
              <a:t> </a:t>
            </a:r>
            <a:endParaRPr b="1" dirty="0" sz="1200" lang="en-GB"/>
          </a:p>
          <a:p>
            <a:r>
              <a:rPr b="1" dirty="0" sz="1200" lang="el"/>
              <a:t>ΠΩΣ ΧΡΗΜΑΤΟΔΟΤΕΙΤΑΙ Ο ΟΡΓΑΝΙΣΜΟΣ;</a:t>
            </a:r>
            <a:endParaRPr dirty="0" sz="1200" lang="en-IE"/>
          </a:p>
          <a:p>
            <a:r>
              <a:rPr dirty="0" lang="el"/>
              <a:t>Αυτός ο οργανισμός χρηματοδοτείται από το ERASMUS+ και τον Γαλλικό Ερυθρό Σταυρό.</a:t>
            </a:r>
            <a:endParaRPr dirty="0" lang="en-IE"/>
          </a:p>
          <a:p>
            <a:endParaRPr dirty="0" lang="en-IE"/>
          </a:p>
          <a:p>
            <a:r>
              <a:rPr b="1" dirty="0" sz="1200" lang="el"/>
              <a:t>ΠΩΣ ΛΕΙΤΟΥΡΓΕΙ Η ΔΙΑΔΙΚΑΣΙΑ ΠΑΡΑΠΟΜΠΗΣ;</a:t>
            </a:r>
            <a:endParaRPr dirty="0" sz="1200" lang="en-IE"/>
          </a:p>
          <a:p>
            <a:r>
              <a:rPr dirty="0" lang="el"/>
              <a:t>Το παιχνίδι είναι διαθέσιμο δωρεάν στο διαδίκτυο για χρήση από οποιονδήποτε επαγγελματία </a:t>
            </a:r>
            <a:r>
              <a:rPr altLang="en-US" dirty="0" lang="el-GR"/>
              <a:t>π</a:t>
            </a:r>
            <a:r>
              <a:rPr altLang="en-US" dirty="0" lang="el-GR"/>
              <a:t>ο</a:t>
            </a:r>
            <a:r>
              <a:rPr altLang="en-US" dirty="0" lang="el-GR"/>
              <a:t>υ</a:t>
            </a:r>
            <a:r>
              <a:rPr altLang="en-US" dirty="0" lang="en-US"/>
              <a:t> </a:t>
            </a:r>
            <a:r>
              <a:rPr altLang="en-US" dirty="0" lang="el-GR"/>
              <a:t>σ</a:t>
            </a:r>
            <a:r>
              <a:rPr altLang="en-US" dirty="0" lang="el-GR"/>
              <a:t>υ</a:t>
            </a:r>
            <a:r>
              <a:rPr altLang="en-US" dirty="0" lang="el-GR"/>
              <a:t>ν</a:t>
            </a:r>
            <a:r>
              <a:rPr altLang="en-US" dirty="0" lang="el-GR"/>
              <a:t>ε</a:t>
            </a:r>
            <a:r>
              <a:rPr altLang="en-US" dirty="0" lang="el-GR"/>
              <a:t>ρ</a:t>
            </a:r>
            <a:r>
              <a:rPr altLang="en-US" dirty="0" lang="el-GR"/>
              <a:t>γ</a:t>
            </a:r>
            <a:r>
              <a:rPr altLang="en-US" dirty="0" lang="el-GR"/>
              <a:t>ά</a:t>
            </a:r>
            <a:r>
              <a:rPr altLang="en-US" dirty="0" lang="el-GR"/>
              <a:t>ζ</a:t>
            </a:r>
            <a:r>
              <a:rPr altLang="en-US" dirty="0" lang="el-GR"/>
              <a:t>ε</a:t>
            </a:r>
            <a:r>
              <a:rPr altLang="en-US" dirty="0" lang="el-GR"/>
              <a:t>τ</a:t>
            </a:r>
            <a:r>
              <a:rPr altLang="en-US" dirty="0" lang="el-GR"/>
              <a:t>α</a:t>
            </a:r>
            <a:r>
              <a:rPr altLang="en-US" dirty="0" lang="el-GR"/>
              <a:t>ι</a:t>
            </a:r>
            <a:r>
              <a:rPr altLang="en-US" dirty="0" lang="en-US"/>
              <a:t> </a:t>
            </a:r>
            <a:r>
              <a:rPr altLang="en-US" dirty="0" lang="el-GR"/>
              <a:t>μ</a:t>
            </a:r>
            <a:r>
              <a:rPr dirty="0" lang="el"/>
              <a:t>ε ευάλωτους πληθυσμούς</a:t>
            </a:r>
            <a:r>
              <a:rPr altLang="en-US" dirty="0" lang="en-US"/>
              <a:t> </a:t>
            </a:r>
            <a:r>
              <a:rPr altLang="en-US" dirty="0" lang="el-GR"/>
              <a:t>κ</a:t>
            </a:r>
            <a:r>
              <a:rPr altLang="en-US" dirty="0" lang="el-GR"/>
              <a:t>α</a:t>
            </a:r>
            <a:r>
              <a:rPr altLang="en-US" dirty="0" lang="el-GR"/>
              <a:t>ι</a:t>
            </a:r>
            <a:r>
              <a:rPr altLang="en-US" dirty="0" lang="en-US"/>
              <a:t> </a:t>
            </a:r>
            <a:r>
              <a:rPr altLang="en-US" dirty="0" lang="el-GR"/>
              <a:t>τ</a:t>
            </a:r>
            <a:r>
              <a:rPr altLang="en-US" dirty="0" lang="el-GR"/>
              <a:t>ο</a:t>
            </a:r>
            <a:r>
              <a:rPr altLang="en-US" dirty="0" lang="el-GR"/>
              <a:t>υ</a:t>
            </a:r>
            <a:r>
              <a:rPr altLang="en-US" dirty="0" lang="el-GR"/>
              <a:t>ς</a:t>
            </a:r>
            <a:r>
              <a:rPr altLang="en-US" dirty="0" lang="en-US"/>
              <a:t> </a:t>
            </a:r>
            <a:r>
              <a:rPr altLang="en-US" dirty="0" lang="el-GR"/>
              <a:t>υ</a:t>
            </a:r>
            <a:r>
              <a:rPr altLang="en-US" dirty="0" lang="el-GR"/>
              <a:t>π</a:t>
            </a:r>
            <a:r>
              <a:rPr altLang="en-US" dirty="0" lang="el-GR"/>
              <a:t>ο</a:t>
            </a:r>
            <a:r>
              <a:rPr altLang="en-US" dirty="0" lang="el-GR"/>
              <a:t>σ</a:t>
            </a:r>
            <a:r>
              <a:rPr altLang="en-US" dirty="0" lang="el-GR"/>
              <a:t>τ</a:t>
            </a:r>
            <a:r>
              <a:rPr altLang="en-US" dirty="0" lang="el-GR"/>
              <a:t>η</a:t>
            </a:r>
            <a:r>
              <a:rPr altLang="en-US" dirty="0" lang="el-GR"/>
              <a:t>ρ</a:t>
            </a:r>
            <a:r>
              <a:rPr altLang="en-US" dirty="0" lang="el-GR"/>
              <a:t>ί</a:t>
            </a:r>
            <a:r>
              <a:rPr altLang="en-US" dirty="0" lang="el-GR"/>
              <a:t>ζ</a:t>
            </a:r>
            <a:r>
              <a:rPr altLang="en-US" dirty="0" lang="el-GR"/>
              <a:t>ε</a:t>
            </a:r>
            <a:r>
              <a:rPr altLang="en-US" dirty="0" lang="el-GR"/>
              <a:t>ι</a:t>
            </a:r>
            <a:r>
              <a:rPr dirty="0" lang="el"/>
              <a:t>.</a:t>
            </a:r>
            <a:endParaRPr altLang="en-US" lang="zh-CN"/>
          </a:p>
          <a:p>
            <a:endParaRPr dirty="0" lang="en-IE"/>
          </a:p>
          <a:p>
            <a:r>
              <a:rPr b="1" dirty="0" sz="1200" lang="el"/>
              <a:t>ΕΥΚΑΙΡΙΕΣ ΓΙΑ ΑΝΑΠΑΡΑΓΩΓΗ</a:t>
            </a:r>
            <a:endParaRPr dirty="0" sz="1200" lang="en-IE"/>
          </a:p>
          <a:p>
            <a:r>
              <a:rPr dirty="0" lang="el"/>
              <a:t>Αυτό το έργο γεννήθηκε από τη συνεργασία πολλών ευρωπαϊκών χωρών. Μαζί, νέα εργαλεία μπορούν να εφευρεθούν!</a:t>
            </a:r>
            <a:endParaRPr dirty="0" lang="en-IE"/>
          </a:p>
          <a:p>
            <a:endParaRPr b="1" dirty="0" sz="1200" lang="en-GB"/>
          </a:p>
          <a:p>
            <a:r>
              <a:rPr b="1" dirty="0" sz="1200" lang="el"/>
              <a:t>ΜΥΘΟΙ &amp; ΨΕΥΤΙΚΕΣ ΠΙΣΤΟΠΟΙΗΣΕΙΣ</a:t>
            </a:r>
            <a:endParaRPr dirty="0" sz="1200" lang="en-IE"/>
          </a:p>
          <a:p>
            <a:r>
              <a:rPr dirty="0" lang="el"/>
              <a:t>- </a:t>
            </a:r>
            <a:r>
              <a:rPr dirty="0" i="1" lang="el"/>
              <a:t>"Αυτή είναι μια κοινωνική συνταγή μόνο για ενήλικες"</a:t>
            </a:r>
            <a:endParaRPr dirty="0" lang="en-IE"/>
          </a:p>
          <a:p>
            <a:r>
              <a:rPr dirty="0" lang="el"/>
              <a:t> </a:t>
            </a:r>
            <a:endParaRPr dirty="0" lang="en-IE"/>
          </a:p>
          <a:p>
            <a:r>
              <a:rPr dirty="0" lang="el"/>
              <a:t>Είναι ψευδές - το παιχνίδι είναι κατάλληλο για όλες τις ηλικίες. Τα παιδιά μπορούν επίσης να επωφεληθούν από τη βελτιωμένη αυτοεκτίμηση.</a:t>
            </a:r>
          </a:p>
        </p:txBody>
      </p:sp>
      <p:sp>
        <p:nvSpPr>
          <p:cNvPr id="1049385" name="Slide Number Placeholder 23"/>
          <p:cNvSpPr>
            <a:spLocks noGrp="1"/>
          </p:cNvSpPr>
          <p:nvPr>
            <p:ph type="sldNum" sz="quarter" idx="4"/>
          </p:nvPr>
        </p:nvSpPr>
        <p:spPr/>
        <p:txBody>
          <a:bodyPr/>
          <a:p>
            <a:fld id="{CB2079F2-58AF-ED44-82D7-E04B2F6FD686}" type="slidenum">
              <a:rPr lang="en-US" smtClean="0"/>
              <a:t>30</a:t>
            </a:fld>
            <a:endParaRPr dirty="0" lang="en-US"/>
          </a:p>
        </p:txBody>
      </p:sp>
      <p:pic>
        <p:nvPicPr>
          <p:cNvPr id="2097241" name="Picture Placeholder 4"/>
          <p:cNvPicPr>
            <a:picLocks noChangeAspect="1" noGrp="1"/>
          </p:cNvPicPr>
          <p:nvPr>
            <p:ph type="pic" sz="quarter" idx="34"/>
          </p:nvPr>
        </p:nvPicPr>
        <p:blipFill>
          <a:blip xmlns:r="http://schemas.openxmlformats.org/officeDocument/2006/relationships" r:embed="rId4" cstate="screen"/>
          <a:srcRect/>
          <a:stretch>
            <a:fillRect/>
          </a:stretch>
        </p:blipFill>
        <p:spPr/>
      </p:pic>
      <p:grpSp>
        <p:nvGrpSpPr>
          <p:cNvPr id="165" name="Group 13"/>
          <p:cNvGrpSpPr/>
          <p:nvPr/>
        </p:nvGrpSpPr>
        <p:grpSpPr>
          <a:xfrm>
            <a:off x="6509540" y="1762404"/>
            <a:ext cx="1490980" cy="832733"/>
            <a:chOff x="3932429" y="3269513"/>
            <a:chExt cx="1490980" cy="832733"/>
          </a:xfrm>
        </p:grpSpPr>
        <p:sp>
          <p:nvSpPr>
            <p:cNvPr id="1049386"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387"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42" name="Picture 5"/>
          <p:cNvPicPr>
            <a:picLocks noChangeAspect="1"/>
          </p:cNvPicPr>
          <p:nvPr/>
        </p:nvPicPr>
        <p:blipFill>
          <a:blip xmlns:r="http://schemas.openxmlformats.org/officeDocument/2006/relationships" r:embed="rId5" cstate="screen"/>
          <a:stretch>
            <a:fillRect/>
          </a:stretch>
        </p:blipFill>
        <p:spPr>
          <a:xfrm>
            <a:off x="578400" y="113268"/>
            <a:ext cx="1586731" cy="974979"/>
          </a:xfrm>
          <a:prstGeom prst="rect"/>
        </p:spPr>
      </p:pic>
      <p:sp>
        <p:nvSpPr>
          <p:cNvPr id="1049388" name="Rectangle 10"/>
          <p:cNvSpPr/>
          <p:nvPr/>
        </p:nvSpPr>
        <p:spPr>
          <a:xfrm>
            <a:off x="1498600" y="8902890"/>
            <a:ext cx="5608880" cy="1120140"/>
          </a:xfrm>
          <a:prstGeom prst="rect"/>
        </p:spPr>
        <p:txBody>
          <a:bodyPr wrap="square">
            <a:spAutoFit/>
          </a:bodyPr>
          <a:p>
            <a:pPr algn="r">
              <a:lnSpc>
                <a:spcPts val="2720"/>
              </a:lnSpc>
            </a:pPr>
            <a:r>
              <a:rPr b="1" dirty="0" sz="2500" lang="el">
                <a:latin typeface="Calibri" panose="020F0502020204030204" pitchFamily="34" charset="0"/>
                <a:cs typeface="Calibri" panose="020F0502020204030204" pitchFamily="34" charset="0"/>
              </a:rPr>
              <a:t>ΔΗΜΙΟΥΡΓΙΑ ΑΥΤΟΠΙΣΤΟΠΟΙΗΣΗΣ ΚΑΙ ΕΝΙΣΧΥΣΗ ΚΟΙΝΩΝΙΚΩΝ ΔΕΞΙΟΤΗΤΩΝ ΓΙΑ ΕΥΑΛΩΤΟΥΣ ΝΕΟΥΣ.</a:t>
            </a:r>
            <a:endParaRPr b="1" dirty="0" sz="2500" lang="el">
              <a:latin typeface="Calibri" panose="020F0502020204030204" pitchFamily="34" charset="0"/>
              <a:cs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66" name=""/>
        <p:cNvGrpSpPr/>
        <p:nvPr/>
      </p:nvGrpSpPr>
      <p:grpSpPr>
        <a:xfrm>
          <a:off x="0" y="0"/>
          <a:ext cx="0" cy="0"/>
          <a:chOff x="0" y="0"/>
          <a:chExt cx="0" cy="0"/>
        </a:xfrm>
      </p:grpSpPr>
      <p:sp>
        <p:nvSpPr>
          <p:cNvPr id="1049389" name="Text Placeholder 24"/>
          <p:cNvSpPr>
            <a:spLocks noGrp="1"/>
          </p:cNvSpPr>
          <p:nvPr>
            <p:ph type="body" sz="quarter" idx="11"/>
          </p:nvPr>
        </p:nvSpPr>
        <p:spPr/>
        <p:txBody>
          <a:bodyPr/>
          <a:p>
            <a:r>
              <a:rPr dirty="0" lang="el"/>
              <a:t>ΣΥΝΔΕΣΤΕ ΤΗΝ ΠΟΛΗ ΣΑΣ</a:t>
            </a:r>
          </a:p>
        </p:txBody>
      </p:sp>
      <p:sp>
        <p:nvSpPr>
          <p:cNvPr id="1049390" name="Text Placeholder 25"/>
          <p:cNvSpPr>
            <a:spLocks noGrp="1"/>
          </p:cNvSpPr>
          <p:nvPr>
            <p:ph type="body" sz="quarter" idx="32"/>
          </p:nvPr>
        </p:nvSpPr>
        <p:spPr>
          <a:xfrm>
            <a:off x="440871" y="2268433"/>
            <a:ext cx="6666609" cy="7231855"/>
          </a:xfrm>
        </p:spPr>
        <p:txBody>
          <a:bodyPr/>
          <a:p>
            <a:r>
              <a:rPr b="1" dirty="0" sz="950" lang="el"/>
              <a:t>ΣΧΕΤΙΚΑ ΜΕ</a:t>
            </a:r>
            <a:endParaRPr dirty="0" sz="950" lang="en-IE"/>
          </a:p>
          <a:p>
            <a:r>
              <a:rPr altLang="en-US" dirty="0" sz="950" lang="el-GR"/>
              <a:t>Τ</a:t>
            </a:r>
            <a:r>
              <a:rPr altLang="en-US" dirty="0" sz="950" lang="el-GR"/>
              <a:t>ο</a:t>
            </a:r>
            <a:r>
              <a:rPr altLang="en-US" dirty="0" sz="950" lang="en-US"/>
              <a:t> </a:t>
            </a:r>
            <a:r>
              <a:rPr altLang="en-US" dirty="0" sz="950" lang="en-US"/>
              <a:t>C</a:t>
            </a:r>
            <a:r>
              <a:rPr altLang="en-US" dirty="0" sz="950" lang="en-US"/>
              <a:t>O</a:t>
            </a:r>
            <a:r>
              <a:rPr dirty="0" sz="950" lang="el"/>
              <a:t>NNECT YOUR CITY εδρεύει στην Αθήνα, Ελλάδα. Είναι το πρώτο ολοκληρωμένο Κέντρο Νεότητας στη χώρα, παρέχοντας ανοιχτό χώρο συνάντησης για νέους ηλικίας 16 έως 30 ετών. Αυτά τα άτομα έχουν την ευκαιρία να αξιοποιήσουν δημιουργικά τον ελεύθερο χρόνο τους, να αναπτύξουν τις δεξιότητές τους - μέσω εκπαιδευτικών προγραμμάτων - και τέλος να έχουν ευκαιρία εισόδου στην αγορά εργασίας, μέσω του Job Club. Το CONNECT YOUR CITY προσπαθεί να προσφέρει στη νέα γενιά μια διαδραστική πλατφόρμα επικοινωνίας και δράσης.</a:t>
            </a:r>
            <a:endParaRPr altLang="en-US" sz="950" lang="zh-CN"/>
          </a:p>
          <a:p>
            <a:endParaRPr dirty="0" sz="950" lang="en-IE"/>
          </a:p>
          <a:p>
            <a:pPr algn="l" fontAlgn="base"/>
            <a:r>
              <a:rPr dirty="0" sz="950" lang="el"/>
              <a:t>Για περισσότερες πληροφορίες επισκεφθείτε το </a:t>
            </a:r>
            <a:r>
              <a:rPr dirty="0" sz="950" lang="el" u="sng">
                <a:solidFill>
                  <a:srgbClr val="FFC652"/>
                </a:solidFill>
                <a:hlinkClick r:id="rId1"/>
              </a:rPr>
              <a:t>http://www.connectathens.gr</a:t>
            </a:r>
            <a:r>
              <a:rPr dirty="0" sz="950" lang="el">
                <a:solidFill>
                  <a:srgbClr val="FFC652"/>
                </a:solidFill>
              </a:rPr>
              <a:t> </a:t>
            </a:r>
            <a:endParaRPr dirty="0" sz="950" lang="en-IE"/>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pPr fontAlgn="base"/>
            <a:r>
              <a:rPr dirty="0" sz="950" lang="el"/>
              <a:t>Ο στόχος του CONNECT YOUR CITY είναι να ενδυναμώσει τους νέους και τους NEET (Όχι στην Εκπαίδευση, την Απασχόληση ή την Κατάρτιση) γενικά, μέσω αθλητισμού, τεχνών, εκπαιδεύσεων, εθελοντισμού, ψυχαγωγικών δραστηριοτήτων και παρακίνησης ενεργού πολίτη. Επικεντρώνεται στη σύνδεση των νέων με πιθανούς εργοδότες και στην ενίσχυση των πρώτων προσπαθειών και βημάτων τους στον επιχειρηματικό κόσμο, ως νέοι επιχειρηματίες. </a:t>
            </a:r>
            <a:endParaRPr dirty="0" sz="950" lang="el"/>
          </a:p>
          <a:p>
            <a:pPr fontAlgn="base"/>
            <a:endParaRPr dirty="0" sz="950" lang="en-IE"/>
          </a:p>
          <a:p>
            <a:r>
              <a:rPr dirty="0" sz="950" lang="el"/>
              <a:t>Θέλοντας να δώσει φωνή στους νέους, δημιούργησε Τοπικά Συμβούλια Νέων όπου οι νέοι συζητούν τα ζητήματά τους και κάνουν προτάσεις πολιτικής.​</a:t>
            </a:r>
            <a:r>
              <a:rPr dirty="0" sz="950" lang="en-US"/>
              <a:t> </a:t>
            </a:r>
            <a:r>
              <a:rPr altLang="en-US" dirty="0" sz="950" lang="el-GR"/>
              <a:t>Η</a:t>
            </a:r>
            <a:r>
              <a:rPr altLang="en-US" dirty="0" sz="950" lang="en-US"/>
              <a:t> </a:t>
            </a:r>
            <a:r>
              <a:rPr altLang="en-US" dirty="0" sz="950" lang="el-GR"/>
              <a:t>ε</a:t>
            </a:r>
            <a:r>
              <a:rPr altLang="en-US" dirty="0" sz="950" lang="el-GR"/>
              <a:t>φ</a:t>
            </a:r>
            <a:r>
              <a:rPr altLang="en-US" dirty="0" sz="950" lang="el-GR"/>
              <a:t>α</a:t>
            </a:r>
            <a:r>
              <a:rPr altLang="en-US" dirty="0" sz="950" lang="el-GR"/>
              <a:t>ρ</a:t>
            </a:r>
            <a:r>
              <a:rPr altLang="en-US" dirty="0" sz="950" lang="el-GR"/>
              <a:t>μ</a:t>
            </a:r>
            <a:r>
              <a:rPr altLang="en-US" dirty="0" sz="950" lang="el-GR"/>
              <a:t>ο</a:t>
            </a:r>
            <a:r>
              <a:rPr altLang="en-US" dirty="0" sz="950" lang="el-GR"/>
              <a:t>γ</a:t>
            </a:r>
            <a:r>
              <a:rPr altLang="en-US" dirty="0" sz="950" lang="el-GR"/>
              <a:t>ή</a:t>
            </a:r>
            <a:r>
              <a:rPr altLang="en-US" dirty="0" sz="950" lang="en-US"/>
              <a:t> </a:t>
            </a:r>
            <a:r>
              <a:rPr altLang="en-US" dirty="0" sz="950" lang="el-GR"/>
              <a:t>τ</a:t>
            </a:r>
            <a:r>
              <a:rPr altLang="en-US" dirty="0" sz="950" lang="el-GR"/>
              <a:t>ο</a:t>
            </a:r>
            <a:r>
              <a:rPr altLang="en-US" dirty="0" sz="950" lang="el-GR"/>
              <a:t>υ</a:t>
            </a:r>
            <a:r>
              <a:rPr dirty="0" sz="950" lang="en-US"/>
              <a:t> </a:t>
            </a:r>
            <a:r>
              <a:rPr dirty="0" sz="950" lang="en-US"/>
              <a:t>C</a:t>
            </a:r>
            <a:r>
              <a:rPr dirty="0" sz="950" lang="en-US"/>
              <a:t>ONNECT </a:t>
            </a:r>
            <a:r>
              <a:rPr dirty="0" sz="950" lang="en-US"/>
              <a:t>Y</a:t>
            </a:r>
            <a:r>
              <a:rPr dirty="0" sz="950" lang="en-US"/>
              <a:t>O</a:t>
            </a:r>
            <a:r>
              <a:rPr dirty="0" sz="950" lang="en-US"/>
              <a:t>U</a:t>
            </a:r>
            <a:r>
              <a:rPr dirty="0" sz="950" lang="en-US"/>
              <a:t>R</a:t>
            </a:r>
            <a:r>
              <a:rPr dirty="0" sz="950" lang="en-US"/>
              <a:t> </a:t>
            </a:r>
            <a:r>
              <a:rPr dirty="0" sz="950" lang="en-US"/>
              <a:t>C</a:t>
            </a:r>
            <a:r>
              <a:rPr dirty="0" sz="950" lang="en-US"/>
              <a:t>I</a:t>
            </a:r>
            <a:r>
              <a:rPr dirty="0" sz="950" lang="en-US"/>
              <a:t>T</a:t>
            </a:r>
            <a:r>
              <a:rPr dirty="0" sz="950" lang="en-US"/>
              <a:t>Y</a:t>
            </a:r>
            <a:r>
              <a:rPr dirty="0" sz="950" lang="en-US"/>
              <a:t> </a:t>
            </a:r>
            <a:r>
              <a:rPr dirty="0" sz="950" lang="el"/>
              <a:t>είναι αυτοδιαχειριζόμενη από νεαρά μέλη και εθελοντές της οργάνωσης. Αυτό δίνει την ευκαιρία σε αυτούς τους νέους να είναι ουσιαστικά ενεργοί στην κοινότητά τους.</a:t>
            </a:r>
            <a:endParaRPr altLang="en-US" sz="950" lang="zh-CN"/>
          </a:p>
          <a:p>
            <a:endParaRPr dirty="0" sz="950" lang="en-IE"/>
          </a:p>
          <a:p>
            <a:pPr fontAlgn="base"/>
            <a:r>
              <a:rPr altLang="en-US" dirty="0" sz="950" lang="el-GR"/>
              <a:t>Τ</a:t>
            </a:r>
            <a:r>
              <a:rPr altLang="en-US" dirty="0" sz="950" lang="el-GR"/>
              <a:t>α</a:t>
            </a:r>
            <a:r>
              <a:rPr altLang="en-US" dirty="0" sz="950" lang="en-US"/>
              <a:t> </a:t>
            </a:r>
            <a:r>
              <a:rPr dirty="0" sz="950" lang="el"/>
              <a:t>μέλη ανέπτυξαν μια εθελοντική υπηρεσία προκειμένου να προσφέρουν ορισμένες υπηρεσίες που οι δήμοι δεν μπορούν να καταφέρουν να παρέχουν στην κοινότητα. Αυτοί οι εθελοντές αναλαμβάνουν δράσεις όπως καθαρισμούς </a:t>
            </a:r>
            <a:r>
              <a:rPr dirty="0" sz="950" lang="el" err="1"/>
              <a:t>γειτονιών </a:t>
            </a:r>
            <a:r>
              <a:rPr dirty="0" sz="950" lang="el"/>
              <a:t>και παραλιών και βοηθούν ευάλωτα μέλη της κοινότητας, όπως πρόσφυγες, ηλικιωμένους, άτομα με, παιδιά με προβλήματα υγείας κ.λπ.)</a:t>
            </a:r>
            <a:r>
              <a:rPr dirty="0" sz="950" lang="en-US"/>
              <a:t>.</a:t>
            </a:r>
            <a:endParaRPr altLang="en-US" sz="950" lang="zh-CN"/>
          </a:p>
          <a:p>
            <a:endParaRPr b="1" dirty="0" sz="950" i="1" lang="en-US"/>
          </a:p>
          <a:p>
            <a:endParaRPr dirty="0" sz="950" lang="en-IE"/>
          </a:p>
          <a:p>
            <a:r>
              <a:rPr b="1" dirty="0" sz="950" lang="el"/>
              <a:t>ΥΠΟΣΤΗΡΙΞΗ </a:t>
            </a:r>
            <a:r>
              <a:rPr altLang="en-US" b="1" dirty="0" sz="950" lang="el-GR"/>
              <a:t>Κ</a:t>
            </a:r>
            <a:r>
              <a:rPr altLang="en-US" b="1" dirty="0" sz="950" lang="el-GR"/>
              <a:t>Α</a:t>
            </a:r>
            <a:r>
              <a:rPr altLang="en-US" b="1" dirty="0" sz="950" lang="el-GR"/>
              <a:t>Ι</a:t>
            </a:r>
            <a:endParaRPr altLang="en-US" sz="950" lang="zh-CN"/>
          </a:p>
          <a:p>
            <a:r>
              <a:rPr altLang="en-US" b="1" dirty="0" sz="950" lang="el-GR"/>
              <a:t>Δ</a:t>
            </a:r>
            <a:r>
              <a:rPr altLang="en-US" b="1" dirty="0" sz="950" lang="el-GR"/>
              <a:t>Ρ</a:t>
            </a:r>
            <a:r>
              <a:rPr altLang="en-US" b="1" dirty="0" sz="950" lang="el-GR"/>
              <a:t>Α</a:t>
            </a:r>
            <a:r>
              <a:rPr altLang="en-US" b="1" dirty="0" sz="950" lang="el-GR"/>
              <a:t>Σ</a:t>
            </a:r>
            <a:r>
              <a:rPr altLang="en-US" b="1" dirty="0" sz="950" lang="el-GR"/>
              <a:t>Τ</a:t>
            </a:r>
            <a:r>
              <a:rPr altLang="en-US" b="1" dirty="0" sz="950" lang="el-GR"/>
              <a:t>Η</a:t>
            </a:r>
            <a:r>
              <a:rPr altLang="en-US" b="1" dirty="0" sz="950" lang="el-GR"/>
              <a:t>Ρ</a:t>
            </a:r>
            <a:r>
              <a:rPr altLang="en-US" b="1" dirty="0" sz="950" lang="el-GR"/>
              <a:t>Ι</a:t>
            </a:r>
            <a:r>
              <a:rPr altLang="en-US" b="1" dirty="0" sz="950" lang="el-GR"/>
              <a:t>Ο</a:t>
            </a:r>
            <a:r>
              <a:rPr altLang="en-US" b="1" dirty="0" sz="950" lang="el-GR"/>
              <a:t>Τ</a:t>
            </a:r>
            <a:r>
              <a:rPr altLang="en-US" b="1" dirty="0" sz="950" lang="el-GR"/>
              <a:t>Η</a:t>
            </a:r>
            <a:r>
              <a:rPr altLang="en-US" b="1" dirty="0" sz="950" lang="el-GR"/>
              <a:t>Τ</a:t>
            </a:r>
            <a:r>
              <a:rPr altLang="en-US" b="1" dirty="0" sz="950" lang="el-GR"/>
              <a:t>Ε</a:t>
            </a:r>
            <a:r>
              <a:rPr altLang="en-US" b="1" dirty="0" sz="950" lang="el-GR"/>
              <a:t>Σ</a:t>
            </a:r>
            <a:r>
              <a:rPr b="1" dirty="0" sz="950" lang="el"/>
              <a:t> ΓΙΑ ΝΑ </a:t>
            </a:r>
            <a:r>
              <a:rPr altLang="en-US" b="1" dirty="0" sz="950" lang="el-GR"/>
              <a:t>Ε</a:t>
            </a:r>
            <a:r>
              <a:rPr altLang="en-US" b="1" dirty="0" sz="950" lang="el-GR"/>
              <a:t>Ι</a:t>
            </a:r>
            <a:r>
              <a:rPr altLang="en-US" b="1" dirty="0" sz="950" lang="el-GR"/>
              <a:t>Σ</a:t>
            </a:r>
            <a:r>
              <a:rPr altLang="en-US" b="1" dirty="0" sz="950" lang="el-GR"/>
              <a:t>Τ</a:t>
            </a:r>
            <a:r>
              <a:rPr altLang="en-US" b="1" dirty="0" sz="950" lang="el-GR"/>
              <a:t>Ε</a:t>
            </a:r>
            <a:r>
              <a:rPr altLang="en-US" b="1" dirty="0" sz="950" lang="en-US"/>
              <a:t> </a:t>
            </a:r>
            <a:r>
              <a:rPr b="1" dirty="0" sz="950" lang="el"/>
              <a:t>ΚΑΛΑ</a:t>
            </a:r>
            <a:endParaRPr dirty="0" sz="950" lang="en-IE"/>
          </a:p>
          <a:p>
            <a:pPr fontAlgn="base"/>
            <a:r>
              <a:rPr dirty="0" sz="950" lang="el"/>
              <a:t>Το CONNECT YOUR CITY διοργανώνει διάφορες αθλητικές δραστηριότητες, με στόχο την πνευματική και σωματική ενδυνάμωση. Καλλιεργεί αξίες όπως το ομαδικό πνεύμα, την ισότητα, τον σεβασμό και το δίκαιο παιχνίδι. Το CONNECT YOUR CITY δραστηριοποιείται ως η εθελοντική ομάδα της Ελληνικής Ολυμπιακής Επιτροπής.</a:t>
            </a:r>
            <a:endParaRPr dirty="0" sz="950" lang="el"/>
          </a:p>
          <a:p>
            <a:endParaRPr dirty="0" sz="950" lang="en-IE"/>
          </a:p>
          <a:p>
            <a:r>
              <a:rPr b="1" dirty="0" sz="950" lang="el"/>
              <a:t>ΥΠΟΣΤΗΡΙΞΗ ΤΗΣ ΜΑΘΗΣΗΣ ΕΝΗΛΙΚΩΝ</a:t>
            </a:r>
            <a:endParaRPr dirty="0" sz="950" lang="en-IE"/>
          </a:p>
          <a:p>
            <a:pPr fontAlgn="base"/>
            <a:r>
              <a:rPr dirty="0" sz="950" lang="el"/>
              <a:t>Το CONNECT YOUR CITY μέσω της Ακαδημίας στοχεύει στην ενίσχυση των soft skills των νέων εκπαιδεύοντάς τους ώστε να αποκτήσουν την κατάλληλη εκπαίδευση για την ομαλή ένταξή τους στην επαγγελματική ζωή και στην αγορά εργασίας.</a:t>
            </a:r>
            <a:endParaRPr dirty="0" sz="950" lang="el"/>
          </a:p>
          <a:p>
            <a:endParaRPr b="1" dirty="0" sz="950" lang="en-GB"/>
          </a:p>
          <a:p>
            <a:r>
              <a:rPr b="1" dirty="0" sz="950" lang="el"/>
              <a:t>ΠΩΣ ΧΡΗΜΑΤΟΔΟΤΕΙΤΑΙ Ο ΟΡΓΑΝΙΣΜΟΣ;</a:t>
            </a:r>
            <a:endParaRPr dirty="0" sz="950" lang="en-IE"/>
          </a:p>
          <a:p>
            <a:r>
              <a:rPr dirty="0" sz="950" lang="el"/>
              <a:t>Η χρηματοδότηση παρέχεται από την</a:t>
            </a:r>
            <a:r>
              <a:rPr altLang="en-US" dirty="0" sz="950" lang="en-US"/>
              <a:t> </a:t>
            </a:r>
            <a:r>
              <a:rPr altLang="en-US" dirty="0" sz="950" lang="el-GR"/>
              <a:t>Α</a:t>
            </a:r>
            <a:r>
              <a:rPr altLang="en-US" dirty="0" sz="950" lang="el-GR"/>
              <a:t>μ</a:t>
            </a:r>
            <a:r>
              <a:rPr altLang="en-US" dirty="0" sz="950" lang="el-GR"/>
              <a:t>Κ</a:t>
            </a:r>
            <a:r>
              <a:rPr altLang="en-US" dirty="0" sz="950" lang="el-GR"/>
              <a:t>Ε</a:t>
            </a:r>
            <a:r>
              <a:rPr altLang="en-US" dirty="0" sz="950" lang="en-US"/>
              <a:t> </a:t>
            </a:r>
            <a:r>
              <a:rPr altLang="en-US" dirty="0" sz="950" lang="el-GR"/>
              <a:t>ΙΑΣΙΣ.</a:t>
            </a:r>
            <a:endParaRPr dirty="0" sz="950" lang="el"/>
          </a:p>
          <a:p>
            <a:endParaRPr dirty="0" sz="950" lang="el"/>
          </a:p>
          <a:p>
            <a:r>
              <a:rPr b="1" dirty="0" sz="950" lang="el"/>
              <a:t>ΠΩΣ ΛΕΙΤΟΥΡΓΕΙ Η ΔΙΑΔΙΚΑΣΙΑ ΠΑΡΑΠΟΜΠΗΣ;</a:t>
            </a:r>
            <a:endParaRPr dirty="0" sz="950" lang="en-IE"/>
          </a:p>
          <a:p>
            <a:r>
              <a:rPr dirty="0" sz="950" lang="el"/>
              <a:t>Δεν χρειάζεται παραπομπή! Πρόκειται για μια οργάνωση υπό την ηγεσία της νεολαίας και κάθε νέος που πιστεύει στους στόχους του είναι ευπρόσδεκτος να συμμετάσχει.</a:t>
            </a:r>
            <a:endParaRPr dirty="0" sz="950" lang="el"/>
          </a:p>
          <a:p>
            <a:endParaRPr dirty="0" sz="950" lang="en-IE"/>
          </a:p>
          <a:p>
            <a:r>
              <a:rPr b="1" dirty="0" sz="950" lang="el"/>
              <a:t>ΕΥΚΑΙΡΙΕΣ ΓΙΑ ΑΝΑΠΑΡΑΓΩΓΗ</a:t>
            </a:r>
            <a:endParaRPr dirty="0" sz="950" lang="en-IE"/>
          </a:p>
          <a:p>
            <a:r>
              <a:rPr altLang="en-US" dirty="0" sz="950" lang="el-GR"/>
              <a:t>Τ</a:t>
            </a:r>
            <a:r>
              <a:rPr altLang="en-US" dirty="0" sz="950" lang="el-GR"/>
              <a:t>ο</a:t>
            </a:r>
            <a:r>
              <a:rPr altLang="en-US" dirty="0" sz="950" lang="en-US"/>
              <a:t> </a:t>
            </a:r>
            <a:r>
              <a:rPr altLang="en-US" dirty="0" sz="950" lang="en-US"/>
              <a:t>C</a:t>
            </a:r>
            <a:r>
              <a:rPr altLang="en-US" dirty="0" sz="950" lang="en-US"/>
              <a:t>O</a:t>
            </a:r>
            <a:r>
              <a:rPr altLang="en-US" dirty="0" sz="950" lang="en-US"/>
              <a:t>N</a:t>
            </a:r>
            <a:r>
              <a:rPr altLang="en-US" dirty="0" sz="950" lang="en-US"/>
              <a:t>N</a:t>
            </a:r>
            <a:r>
              <a:rPr altLang="en-US" dirty="0" sz="950" lang="en-US"/>
              <a:t>E</a:t>
            </a:r>
            <a:r>
              <a:rPr altLang="en-US" dirty="0" sz="950" lang="en-US"/>
              <a:t>C</a:t>
            </a:r>
            <a:r>
              <a:rPr altLang="en-US" dirty="0" sz="950" lang="en-US"/>
              <a:t>T</a:t>
            </a:r>
            <a:r>
              <a:rPr altLang="en-US" dirty="0" sz="950" lang="en-US"/>
              <a:t> </a:t>
            </a:r>
            <a:r>
              <a:rPr altLang="en-US" dirty="0" sz="950" lang="en-US"/>
              <a:t>Y</a:t>
            </a:r>
            <a:r>
              <a:rPr altLang="en-US" dirty="0" sz="950" lang="en-US"/>
              <a:t>O</a:t>
            </a:r>
            <a:r>
              <a:rPr altLang="en-US" dirty="0" sz="950" lang="en-US"/>
              <a:t>U</a:t>
            </a:r>
            <a:r>
              <a:rPr altLang="en-US" dirty="0" sz="950" lang="en-US"/>
              <a:t>R</a:t>
            </a:r>
            <a:r>
              <a:rPr altLang="en-US" dirty="0" sz="950" lang="en-US"/>
              <a:t> </a:t>
            </a:r>
            <a:r>
              <a:rPr altLang="en-US" dirty="0" sz="950" lang="en-US"/>
              <a:t>C</a:t>
            </a:r>
            <a:r>
              <a:rPr altLang="en-US" dirty="0" sz="950" lang="en-US"/>
              <a:t>I</a:t>
            </a:r>
            <a:r>
              <a:rPr altLang="en-US" dirty="0" sz="950" lang="en-US"/>
              <a:t>T</a:t>
            </a:r>
            <a:r>
              <a:rPr altLang="en-US" dirty="0" sz="950" lang="en-US"/>
              <a:t>Y</a:t>
            </a:r>
            <a:r>
              <a:rPr altLang="en-US" dirty="0" sz="950" lang="en-US"/>
              <a:t> </a:t>
            </a:r>
            <a:r>
              <a:rPr altLang="en-US" dirty="0" sz="950" lang="el-GR"/>
              <a:t>μ</a:t>
            </a:r>
            <a:r>
              <a:rPr dirty="0" sz="950" lang="el"/>
              <a:t>πορεί να αναπαραχθεί οπουδήποτε υπάρχει ένα κέντρο νεολαίας που είναι πρόθυμο να συνεργαστεί με τις τοπικές κοινότητες και άλλους οργανισμούς για να κάνει εθελοντικές δράσεις.</a:t>
            </a:r>
            <a:r>
              <a:rPr b="1" dirty="0" sz="950" i="1" lang="el"/>
              <a:t> </a:t>
            </a:r>
            <a:endParaRPr dirty="0" sz="950" lang="en-IE"/>
          </a:p>
        </p:txBody>
      </p:sp>
      <p:sp>
        <p:nvSpPr>
          <p:cNvPr id="1049391" name="Slide Number Placeholder 23"/>
          <p:cNvSpPr>
            <a:spLocks noGrp="1"/>
          </p:cNvSpPr>
          <p:nvPr>
            <p:ph type="sldNum" sz="quarter" idx="4"/>
          </p:nvPr>
        </p:nvSpPr>
        <p:spPr/>
        <p:txBody>
          <a:bodyPr/>
          <a:p>
            <a:fld id="{CB2079F2-58AF-ED44-82D7-E04B2F6FD686}" type="slidenum">
              <a:rPr lang="en-US" smtClean="0"/>
              <a:t>31</a:t>
            </a:fld>
            <a:endParaRPr dirty="0" lang="en-US"/>
          </a:p>
        </p:txBody>
      </p:sp>
      <p:pic>
        <p:nvPicPr>
          <p:cNvPr id="2097243" name="Picture 6"/>
          <p:cNvPicPr>
            <a:picLocks noChangeAspect="1"/>
          </p:cNvPicPr>
          <p:nvPr/>
        </p:nvPicPr>
        <p:blipFill>
          <a:blip xmlns:r="http://schemas.openxmlformats.org/officeDocument/2006/relationships" r:embed="rId2" cstate="screen"/>
          <a:stretch>
            <a:fillRect/>
          </a:stretch>
        </p:blipFill>
        <p:spPr>
          <a:xfrm>
            <a:off x="548448" y="311916"/>
            <a:ext cx="1809498" cy="686019"/>
          </a:xfrm>
          <a:prstGeom prst="rect"/>
        </p:spPr>
      </p:pic>
      <p:pic>
        <p:nvPicPr>
          <p:cNvPr id="2097244" name="Picture Placeholder 12"/>
          <p:cNvPicPr>
            <a:picLocks noChangeAspect="1" noGrp="1"/>
          </p:cNvPicPr>
          <p:nvPr>
            <p:ph type="pic" sz="quarter" idx="34"/>
          </p:nvPr>
        </p:nvPicPr>
        <p:blipFill rotWithShape="1">
          <a:blip xmlns:r="http://schemas.openxmlformats.org/officeDocument/2006/relationships" r:embed="rId3" cstate="screen"/>
          <a:srcRect/>
          <a:stretch>
            <a:fillRect/>
          </a:stretch>
        </p:blipFill>
        <p:spPr>
          <a:xfrm>
            <a:off x="5048273" y="422790"/>
            <a:ext cx="2511402" cy="1653390"/>
          </a:xfrm>
        </p:spPr>
      </p:pic>
      <p:grpSp>
        <p:nvGrpSpPr>
          <p:cNvPr id="167" name="Group 22"/>
          <p:cNvGrpSpPr/>
          <p:nvPr/>
        </p:nvGrpSpPr>
        <p:grpSpPr>
          <a:xfrm>
            <a:off x="6509540" y="1762404"/>
            <a:ext cx="1490980" cy="832733"/>
            <a:chOff x="3932429" y="3269513"/>
            <a:chExt cx="1490980" cy="832733"/>
          </a:xfrm>
        </p:grpSpPr>
        <p:sp>
          <p:nvSpPr>
            <p:cNvPr id="1049392" name="Freeform 26"/>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393" name="Rectangle 27"/>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9394" name="Rectangle 10"/>
          <p:cNvSpPr/>
          <p:nvPr/>
        </p:nvSpPr>
        <p:spPr>
          <a:xfrm>
            <a:off x="4013200" y="8306462"/>
            <a:ext cx="3094280" cy="1478738"/>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ΓΙΑ ΝΕΟΥΣ, ΑΠΟ ΝΕΟΥΣ, ΓΙΑ ΤΟ ΚΑΛΟ ΤΗΣ ΚΟΙΝΟΤΗΤΑΣ.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68" name=""/>
        <p:cNvGrpSpPr/>
        <p:nvPr/>
      </p:nvGrpSpPr>
      <p:grpSpPr>
        <a:xfrm>
          <a:off x="0" y="0"/>
          <a:ext cx="0" cy="0"/>
          <a:chOff x="0" y="0"/>
          <a:chExt cx="0" cy="0"/>
        </a:xfrm>
      </p:grpSpPr>
      <p:sp>
        <p:nvSpPr>
          <p:cNvPr id="1049395" name="Text Placeholder 24"/>
          <p:cNvSpPr>
            <a:spLocks noGrp="1"/>
          </p:cNvSpPr>
          <p:nvPr>
            <p:ph type="body" sz="quarter" idx="11"/>
          </p:nvPr>
        </p:nvSpPr>
        <p:spPr>
          <a:xfrm>
            <a:off x="440872" y="1164812"/>
            <a:ext cx="4225722" cy="859209"/>
          </a:xfrm>
        </p:spPr>
        <p:txBody>
          <a:bodyPr/>
          <a:p>
            <a:r>
              <a:rPr dirty="0" lang="el"/>
              <a:t>CINTER- Διαγενεακό Κέντρο Αναφοράς</a:t>
            </a:r>
          </a:p>
        </p:txBody>
      </p:sp>
      <p:sp>
        <p:nvSpPr>
          <p:cNvPr id="1049396" name="Text Placeholder 25"/>
          <p:cNvSpPr>
            <a:spLocks noGrp="1"/>
          </p:cNvSpPr>
          <p:nvPr>
            <p:ph type="body" sz="quarter" idx="32"/>
          </p:nvPr>
        </p:nvSpPr>
        <p:spPr>
          <a:xfrm>
            <a:off x="440872" y="2240646"/>
            <a:ext cx="6666609" cy="6609895"/>
          </a:xfrm>
        </p:spPr>
        <p:txBody>
          <a:bodyPr/>
          <a:p>
            <a:r>
              <a:rPr b="1" dirty="0" sz="950" lang="el"/>
              <a:t>ΣΧΕΤΙΚΑ ΜΕ</a:t>
            </a:r>
            <a:endParaRPr dirty="0" sz="950" lang="en-IE"/>
          </a:p>
          <a:p>
            <a:r>
              <a:rPr dirty="0" sz="950" lang="el"/>
              <a:t>Το CINTER Intergenerational Reference Centre εδρεύει στο </a:t>
            </a:r>
            <a:r>
              <a:rPr dirty="0" sz="950" lang="el" err="1"/>
              <a:t>Albolote </a:t>
            </a:r>
            <a:r>
              <a:rPr dirty="0" sz="950" lang="el"/>
              <a:t>(Γρανάδα) – Ισπανία. Το Κέντρο εργάζεται για την προώθηση των συνδέσεων μεταξύ των γενεών, δημιουργώντας ευκαιρίες για παιδιά και ενήλικες 50+ να επιτύχουν κοινούς στόχους με αμοιβαία επωφελή τρόπο, όπου ο χώρος, ο χρόνος, η σκέψη και η κουλτούρα μοιράζονται</a:t>
            </a:r>
            <a:r>
              <a:rPr altLang="en-US" dirty="0" sz="950" lang="en-US"/>
              <a:t> </a:t>
            </a:r>
            <a:r>
              <a:rPr altLang="en-US" dirty="0" sz="950" lang="el-GR"/>
              <a:t>α</a:t>
            </a:r>
            <a:r>
              <a:rPr altLang="en-US" dirty="0" sz="950" lang="el-GR"/>
              <a:t>ν</a:t>
            </a:r>
            <a:r>
              <a:rPr altLang="en-US" dirty="0" sz="950" lang="el-GR"/>
              <a:t>ά</a:t>
            </a:r>
            <a:r>
              <a:rPr altLang="en-US" dirty="0" sz="950" lang="el-GR"/>
              <a:t>μ</a:t>
            </a:r>
            <a:r>
              <a:rPr altLang="en-US" dirty="0" sz="950" lang="el-GR"/>
              <a:t>ε</a:t>
            </a:r>
            <a:r>
              <a:rPr altLang="en-US" dirty="0" sz="950" lang="el-GR"/>
              <a:t>σ</a:t>
            </a:r>
            <a:r>
              <a:rPr altLang="en-US" dirty="0" sz="950" lang="el-GR"/>
              <a:t>α</a:t>
            </a:r>
            <a:r>
              <a:rPr altLang="en-US" dirty="0" sz="950" lang="en-US"/>
              <a:t> </a:t>
            </a:r>
            <a:r>
              <a:rPr altLang="en-US" dirty="0" sz="950" lang="el-GR"/>
              <a:t>σ</a:t>
            </a:r>
            <a:r>
              <a:rPr altLang="en-US" dirty="0" sz="950" lang="el-GR"/>
              <a:t>τ</a:t>
            </a:r>
            <a:r>
              <a:rPr altLang="en-US" dirty="0" sz="950" lang="el-GR"/>
              <a:t>ι</a:t>
            </a:r>
            <a:r>
              <a:rPr altLang="en-US" dirty="0" sz="950" lang="el-GR"/>
              <a:t>ς</a:t>
            </a:r>
            <a:r>
              <a:rPr altLang="en-US" dirty="0" sz="950" lang="en-US"/>
              <a:t> </a:t>
            </a:r>
            <a:r>
              <a:rPr dirty="0" sz="950" lang="el"/>
              <a:t>διαφορετικές γενιές.</a:t>
            </a:r>
            <a:r>
              <a:rPr dirty="0" sz="950" lang="el"/>
              <a:t> </a:t>
            </a:r>
            <a:r>
              <a:rPr dirty="0" sz="950" lang="el"/>
              <a:t>Αυτή η Έδρα έχει δημιουργήσει έναν συγκεκριμένο χώρο για θέματα μεταξύ των γενεών που δεν είχε προηγούμενο στα ισπανικά πανεπιστήμια.</a:t>
            </a:r>
            <a:r>
              <a:rPr dirty="0" sz="950" lang="el"/>
              <a:t> </a:t>
            </a:r>
            <a:r>
              <a:rPr dirty="0" sz="950" lang="el"/>
              <a:t>Στο CINTER συμμετέχουν 40 άτομα μεγαλύτερης ηλικίας.</a:t>
            </a:r>
            <a:endParaRPr dirty="0" sz="950" lang="el"/>
          </a:p>
          <a:p>
            <a:endParaRPr dirty="0" sz="950" lang="en-GB"/>
          </a:p>
          <a:p>
            <a:pPr algn="l"/>
            <a:r>
              <a:rPr dirty="0" sz="950" lang="el"/>
              <a:t>Για περισσότερες πληροφορίες, μεταβείτε στη </a:t>
            </a:r>
            <a:r>
              <a:rPr dirty="0" sz="950" lang="el" u="sng">
                <a:solidFill>
                  <a:srgbClr val="FFC652"/>
                </a:solidFill>
                <a:hlinkClick r:id="rId1"/>
              </a:rPr>
              <a:t>διεύθυνση https://www.centrointergeneracionaldereferencia.com/</a:t>
            </a:r>
            <a:endParaRPr dirty="0" sz="950" lang="en-GB" u="sng">
              <a:solidFill>
                <a:srgbClr val="FFC652"/>
              </a:solidFill>
            </a:endParaRPr>
          </a:p>
          <a:p>
            <a:r>
              <a:rPr dirty="0" sz="950" lang="el">
                <a:solidFill>
                  <a:srgbClr val="FFC652"/>
                </a:solidFill>
              </a:rPr>
              <a:t> </a:t>
            </a:r>
            <a:endParaRPr dirty="0" sz="950" lang="en-IE">
              <a:solidFill>
                <a:srgbClr val="FFC652"/>
              </a:solidFill>
            </a:endParaRPr>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Το CINTER έχει αποδειχθεί ότι βοηθά τους ηλικιωμένους για άλλη μια φορά να αισθάνονται χρήσιμοι, απαραίτητοι, πηγή γνώσης και ικανοί να διδάξουν τους άλλους.</a:t>
            </a:r>
            <a:r>
              <a:rPr dirty="0" sz="950" lang="el"/>
              <a:t>  </a:t>
            </a:r>
            <a:r>
              <a:rPr dirty="0" sz="950" lang="el"/>
              <a:t>Το CINTER ενθαρρύνει ενήλικες και παιδιά σε κοινές δραστηριότητες, μοιράζοντας όχι μόνο χώρους αλλά και εμπειρίες, μαθήματα ζωής, συναισθήματα κ.λπ. Έχει αποδειχθεί εμπειρικά ότι το CINTER αυξάνει τη συμμετοχή των ηλικιωμένων στις δραστηριότητες που πραγματοποιούν και μειώνει την απάθεια ή την αποτρεπτική</a:t>
            </a:r>
            <a:r>
              <a:rPr altLang="en-US" dirty="0" sz="950" lang="el-GR"/>
              <a:t>συμπεριφορ</a:t>
            </a:r>
            <a:r>
              <a:rPr altLang="en-US" dirty="0" sz="950" lang="el-GR"/>
              <a:t>ά</a:t>
            </a:r>
            <a:r>
              <a:rPr altLang="en-US" dirty="0" sz="950" lang="en-US"/>
              <a:t>.</a:t>
            </a:r>
            <a:endParaRPr dirty="0" sz="950" lang="el"/>
          </a:p>
          <a:p>
            <a:r>
              <a:rPr dirty="0" sz="950" lang="el"/>
              <a:t>Εκτός από τις συγκεκριμένες και κοινές δραστηριότητες που ενθαρρύνουν τη μάθηση των ηλικιωμένων (παιχνίδια, τεχνολογία κ.λπ.), οι μεγαλύτεροι μαθαίνουν ότι μπορούν να συνεχίσουν να μαθαίνουν από τα παιδιά. Τους </a:t>
            </a:r>
            <a:r>
              <a:rPr altLang="en-US" dirty="0" sz="950" lang="el-GR"/>
              <a:t>δ</a:t>
            </a:r>
            <a:r>
              <a:rPr altLang="en-US" dirty="0" sz="950" lang="el-GR"/>
              <a:t>ι</a:t>
            </a:r>
            <a:r>
              <a:rPr altLang="en-US" dirty="0" sz="950" lang="el-GR"/>
              <a:t>ε</a:t>
            </a:r>
            <a:r>
              <a:rPr altLang="en-US" dirty="0" sz="950" lang="el-GR"/>
              <a:t>υ</a:t>
            </a:r>
            <a:r>
              <a:rPr altLang="en-US" dirty="0" sz="950" lang="el-GR"/>
              <a:t>ρ</a:t>
            </a:r>
            <a:r>
              <a:rPr altLang="en-US" dirty="0" sz="950" lang="el-GR"/>
              <a:t>ύ</a:t>
            </a:r>
            <a:r>
              <a:rPr altLang="en-US" dirty="0" sz="950" lang="el-GR"/>
              <a:t>ν</a:t>
            </a:r>
            <a:r>
              <a:rPr altLang="en-US" dirty="0" sz="950" lang="el-GR"/>
              <a:t>ε</a:t>
            </a:r>
            <a:r>
              <a:rPr altLang="en-US" dirty="0" sz="950" lang="el-GR"/>
              <a:t>ι</a:t>
            </a:r>
            <a:r>
              <a:rPr altLang="en-US" dirty="0" sz="950" lang="en-US"/>
              <a:t> </a:t>
            </a:r>
            <a:r>
              <a:rPr altLang="en-US" dirty="0" sz="950" lang="el-GR"/>
              <a:t>τ</a:t>
            </a:r>
            <a:r>
              <a:rPr altLang="en-US" dirty="0" sz="950" lang="el-GR"/>
              <a:t>ο</a:t>
            </a:r>
            <a:r>
              <a:rPr altLang="en-US" dirty="0" sz="950" lang="el-GR"/>
              <a:t>υ</a:t>
            </a:r>
            <a:r>
              <a:rPr altLang="en-US" dirty="0" sz="950" lang="el-GR"/>
              <a:t>ς</a:t>
            </a:r>
            <a:r>
              <a:rPr altLang="en-US" dirty="0" sz="950" lang="en-US"/>
              <a:t> </a:t>
            </a:r>
            <a:r>
              <a:rPr altLang="en-US" dirty="0" sz="950" lang="el-GR"/>
              <a:t>π</a:t>
            </a:r>
            <a:r>
              <a:rPr altLang="en-US" dirty="0" sz="950" lang="el-GR"/>
              <a:t>ν</a:t>
            </a:r>
            <a:r>
              <a:rPr altLang="en-US" dirty="0" sz="950" lang="el-GR"/>
              <a:t>ε</a:t>
            </a:r>
            <a:r>
              <a:rPr altLang="en-US" dirty="0" sz="950" lang="el-GR"/>
              <a:t>υ</a:t>
            </a:r>
            <a:r>
              <a:rPr altLang="en-US" dirty="0" sz="950" lang="el-GR"/>
              <a:t>μ</a:t>
            </a:r>
            <a:r>
              <a:rPr altLang="en-US" dirty="0" sz="950" lang="el-GR"/>
              <a:t>α</a:t>
            </a:r>
            <a:r>
              <a:rPr altLang="en-US" dirty="0" sz="950" lang="el-GR"/>
              <a:t>τ</a:t>
            </a:r>
            <a:r>
              <a:rPr altLang="en-US" dirty="0" sz="950" lang="el-GR"/>
              <a:t>ι</a:t>
            </a:r>
            <a:r>
              <a:rPr altLang="en-US" dirty="0" sz="950" lang="el-GR"/>
              <a:t>κ</a:t>
            </a:r>
            <a:r>
              <a:rPr altLang="en-US" dirty="0" sz="950" lang="el-GR"/>
              <a:t>ο</a:t>
            </a:r>
            <a:r>
              <a:rPr altLang="en-US" dirty="0" sz="950" lang="el-GR"/>
              <a:t>ύ</a:t>
            </a:r>
            <a:r>
              <a:rPr altLang="en-US" dirty="0" sz="950" lang="el-GR"/>
              <a:t>ς</a:t>
            </a:r>
            <a:r>
              <a:rPr altLang="en-US" dirty="0" sz="950" lang="en-US"/>
              <a:t> </a:t>
            </a:r>
            <a:r>
              <a:rPr altLang="en-US" dirty="0" sz="950" lang="el-GR"/>
              <a:t>ο</a:t>
            </a:r>
            <a:r>
              <a:rPr altLang="en-US" dirty="0" sz="950" lang="el-GR"/>
              <a:t>ρ</a:t>
            </a:r>
            <a:r>
              <a:rPr altLang="en-US" dirty="0" sz="950" lang="el-GR"/>
              <a:t>ί</a:t>
            </a:r>
            <a:r>
              <a:rPr altLang="en-US" dirty="0" sz="950" lang="el-GR"/>
              <a:t>ζ</a:t>
            </a:r>
            <a:r>
              <a:rPr altLang="en-US" dirty="0" sz="950" lang="el-GR"/>
              <a:t>ο</a:t>
            </a:r>
            <a:r>
              <a:rPr altLang="en-US" dirty="0" sz="950" lang="el-GR"/>
              <a:t>ν</a:t>
            </a:r>
            <a:r>
              <a:rPr altLang="en-US" dirty="0" sz="950" lang="el-GR"/>
              <a:t>τ</a:t>
            </a:r>
            <a:r>
              <a:rPr altLang="en-US" dirty="0" sz="950" lang="el-GR"/>
              <a:t>ε</a:t>
            </a:r>
            <a:r>
              <a:rPr altLang="en-US" dirty="0" sz="950" lang="el-GR"/>
              <a:t>ς</a:t>
            </a:r>
            <a:r>
              <a:rPr altLang="en-US" dirty="0" sz="950" lang="en-US"/>
              <a:t>,</a:t>
            </a:r>
            <a:r>
              <a:rPr altLang="en-US" dirty="0" sz="950" lang="en-US"/>
              <a:t> </a:t>
            </a:r>
            <a:r>
              <a:rPr dirty="0" sz="950" lang="el"/>
              <a:t>όπως δεν μπορούσαν να φανταστούν.</a:t>
            </a:r>
            <a:endParaRPr dirty="0" sz="950" lang="en-IE"/>
          </a:p>
          <a:p>
            <a:r>
              <a:rPr b="1" dirty="0" sz="950" lang="el"/>
              <a:t> </a:t>
            </a:r>
            <a:endParaRPr b="1" dirty="0" sz="950" lang="en-IE"/>
          </a:p>
          <a:p>
            <a:r>
              <a:rPr b="1" dirty="0" sz="950" lang="el"/>
              <a:t>ΥΠΟΣΤΗΡΙΞΗ ΥΓΕΙΑΣ, ΕΥΕΞΙΑΣ &amp; ΔΙΑΤΡΟΦΗΣ</a:t>
            </a:r>
            <a:endParaRPr dirty="0" sz="950" lang="en-IE"/>
          </a:p>
          <a:p>
            <a:r>
              <a:rPr dirty="0" sz="950" lang="el"/>
              <a:t>Το CINTER έχει αποδειχθεί ότι σταθεροποιεί το γνωστικό επίπεδο των ηλικιωμένων και αυξάνει την ευτυχία και την ικανοποίησή τους, μειώνοντας σταδιακά την ανάγκη για φαρμακευτική αγωγή. Αυξάνει επίσης την αυτοεκτίμησή τους, νιώθοντας ικανοποίηση και πληρότητα των ανθρώπων, επομένως εργάζεται επίσης για τη βελτίωση της ευτυχίας και της ποιότητας ζωής τους.</a:t>
            </a:r>
            <a:endParaRPr dirty="0" sz="950" lang="el"/>
          </a:p>
          <a:p>
            <a:endParaRPr dirty="0" sz="950" lang="en-GB"/>
          </a:p>
          <a:p>
            <a:endParaRPr dirty="0" sz="950" lang="en-IE"/>
          </a:p>
          <a:p>
            <a:r>
              <a:rPr b="1" dirty="0" sz="950" lang="el"/>
              <a:t>ΥΠΟΣΤΗΡΙΞΗ</a:t>
            </a:r>
            <a:r>
              <a:rPr altLang="en-US" b="1" dirty="0" sz="950" lang="en-US"/>
              <a:t> </a:t>
            </a:r>
            <a:r>
              <a:rPr altLang="en-US" b="1" dirty="0" sz="950" lang="el-GR"/>
              <a:t>Κ</a:t>
            </a:r>
            <a:r>
              <a:rPr altLang="en-US" b="1" dirty="0" sz="950" lang="el-GR"/>
              <a:t>Α</a:t>
            </a:r>
            <a:r>
              <a:rPr altLang="en-US" b="1" dirty="0" sz="950" lang="el-GR"/>
              <a:t>Ι</a:t>
            </a:r>
            <a:endParaRPr b="1" dirty="0" sz="950" lang="el"/>
          </a:p>
          <a:p>
            <a:r>
              <a:rPr b="1" dirty="0" sz="950" lang="el"/>
              <a:t>ΔΡΑΣΤΗΡΙΟ ΓΙΑ ΝΑ </a:t>
            </a:r>
            <a:r>
              <a:rPr altLang="en-US" b="1" dirty="0" sz="950" lang="el-GR"/>
              <a:t>Ε</a:t>
            </a:r>
            <a:r>
              <a:rPr altLang="en-US" b="1" dirty="0" sz="950" lang="el-GR"/>
              <a:t>Ι</a:t>
            </a:r>
            <a:r>
              <a:rPr altLang="en-US" b="1" dirty="0" sz="950" lang="el-GR"/>
              <a:t>Σ</a:t>
            </a:r>
            <a:r>
              <a:rPr altLang="en-US" b="1" dirty="0" sz="950" lang="el-GR"/>
              <a:t>Τ</a:t>
            </a:r>
            <a:r>
              <a:rPr altLang="en-US" b="1" dirty="0" sz="950" lang="el-GR"/>
              <a:t>Ε</a:t>
            </a:r>
            <a:r>
              <a:rPr b="1" dirty="0" sz="950" lang="el"/>
              <a:t> ΚΑΛΑ</a:t>
            </a:r>
            <a:endParaRPr dirty="0" sz="950" lang="en-IE"/>
          </a:p>
          <a:p>
            <a:r>
              <a:rPr dirty="0" sz="950" lang="el"/>
              <a:t>Υπάρχει ένα ολόκληρο πρόγραμμα δραστηριοτήτων διαφόρων ειδών, τόσο σε εσωτερικούς όσο και σε εξωτερικούς χώρους, που ενθαρρύνουν τη σωματική δραστηριότητα.</a:t>
            </a:r>
            <a:endParaRPr dirty="0" sz="950" lang="en-IE"/>
          </a:p>
          <a:p>
            <a:endParaRPr b="1" dirty="0" sz="950" lang="en-GB"/>
          </a:p>
          <a:p>
            <a:r>
              <a:rPr b="1" dirty="0" sz="950" lang="el"/>
              <a:t>ΠΩΣ ΧΡΗΜΑΤΟΔΟΤΕΙΤΑΙ Ο ΟΡΓΑΝΙΣΜΟΣ;</a:t>
            </a:r>
            <a:endParaRPr dirty="0" sz="950" lang="en-IE"/>
          </a:p>
          <a:p>
            <a:r>
              <a:rPr dirty="0" sz="950" lang="el"/>
              <a:t>Για τους ηλικιωμένους, το 25% της χρηματοδότησης είναι ιδιωτική (ηλικιωμένοι ή/και οι οικογένειές τους) και το 75% δημόσια (Κυβέρνηση της Ανδαλουσίας). Για τα παιδιά οι θέσεις τους είναι δημόσιες, αλλά από 0 -3 ετών οι οικογένειες πρέπει να συγχρηματοδοτούν ανάλογα με το εισόδημά τους.</a:t>
            </a:r>
            <a:endParaRPr dirty="0" sz="950" lang="en-IE"/>
          </a:p>
          <a:p>
            <a:endParaRPr dirty="0" sz="950" lang="en-IE"/>
          </a:p>
          <a:p>
            <a:r>
              <a:rPr b="1" dirty="0" sz="950" lang="el"/>
              <a:t>ΠΩΣ ΛΕΙΤΟΥΡΓΕΙ Η ΔΙΑΔΙΚΑΣΙΑ ΠΑΡΑΠΟΜΠΗΣ;</a:t>
            </a:r>
            <a:endParaRPr dirty="0" sz="950" lang="en-IE"/>
          </a:p>
          <a:p>
            <a:r>
              <a:rPr dirty="0" sz="950" lang="el"/>
              <a:t>Οι ηλικιωμένοι παραπέμπονται από τις Κοινοτικές Κοινωνικές Υπηρεσίες. Η συμμετοχή στο πρόγραμμα μεταξύ των γενεών είναι εθελοντική.</a:t>
            </a:r>
            <a:endParaRPr dirty="0" sz="950" lang="en-IE"/>
          </a:p>
          <a:p>
            <a:endParaRPr dirty="0" sz="950" lang="en-IE"/>
          </a:p>
          <a:p>
            <a:r>
              <a:rPr b="1" dirty="0" sz="950" lang="el"/>
              <a:t>ΕΥΚΑΙΡΙΕΣ ΓΙΑ ΑΝΑΠΑΡΑΓΩΓΗ</a:t>
            </a:r>
            <a:endParaRPr dirty="0" sz="950" lang="en-IE"/>
          </a:p>
          <a:p>
            <a:r>
              <a:rPr dirty="0" sz="950" lang="el"/>
              <a:t>Υπάρχουν κατοικίες και κέντρα ημέρας για ηλικιωμένους και νηπιαγωγεία παντού σε όλη την Ευρώπη. Το κλειδί είναι ότι αποφασίζουν να ξεκινήσουν σιγά σιγά και από κοινού προγράμματα δραστηριοτήτων μεταξύ των γενεών.</a:t>
            </a:r>
            <a:endParaRPr dirty="0" sz="950" lang="en-IE"/>
          </a:p>
          <a:p>
            <a:endParaRPr b="1" dirty="0" sz="950" lang="en-GB"/>
          </a:p>
          <a:p>
            <a:r>
              <a:rPr b="1" dirty="0" sz="950" lang="el"/>
              <a:t>ΜΥΘΟΙ &amp; ΨΕΥΤΙΚΕΣ ΠΙΣΤΟΠΟΙΗΣΕΙΣ</a:t>
            </a:r>
            <a:endParaRPr dirty="0" sz="950" lang="en-IE"/>
          </a:p>
          <a:p>
            <a:r>
              <a:rPr b="1" dirty="0" sz="950" lang="el"/>
              <a:t>Μύθος. 1 </a:t>
            </a:r>
            <a:r>
              <a:rPr dirty="0" sz="950" lang="el"/>
              <a:t>:</a:t>
            </a:r>
            <a:endParaRPr dirty="0" sz="950" lang="el"/>
          </a:p>
          <a:p>
            <a:r>
              <a:rPr dirty="0" sz="950" i="1" lang="el"/>
              <a:t>Οι δραστηριότητες είναι βαρετές και επαχθείς για τους ηλικιωμένους</a:t>
            </a:r>
            <a:r>
              <a:rPr dirty="0" sz="950" i="1" lang="en-US"/>
              <a:t>.</a:t>
            </a:r>
            <a:endParaRPr dirty="0" sz="950" lang="en-IE"/>
          </a:p>
          <a:p>
            <a:r>
              <a:rPr dirty="0" sz="950" lang="el"/>
              <a:t>Εάν ο σχεδιασμός και ο προγραμματισμός των δραστηριοτήτων είναι σωστός, αυτό δεν συμβαίνει. Για να γίνει αυτό, πρώτα απ' όλα, πρέπει να είναι γνωστές οι ανάγκες και τα κίνητρα των ηλικιωμένων και των νέων ή των παιδιών και να καθοριστεί πού φέρει καλύτερα αποτελέσματα η μάθηση μεταξύ των γενεών.</a:t>
            </a:r>
            <a:endParaRPr dirty="0" sz="950" lang="el"/>
          </a:p>
          <a:p>
            <a:endParaRPr dirty="0" sz="950" lang="en-IE"/>
          </a:p>
          <a:p>
            <a:r>
              <a:rPr b="1" dirty="0" sz="950" lang="el"/>
              <a:t>Μύθος. 2 </a:t>
            </a:r>
            <a:r>
              <a:rPr dirty="0" sz="950" lang="el"/>
              <a:t>:</a:t>
            </a:r>
            <a:endParaRPr dirty="0" sz="950" lang="el"/>
          </a:p>
          <a:p>
            <a:r>
              <a:rPr dirty="0" sz="950" i="1" lang="el"/>
              <a:t>Ο παιδικός σταθμός δεν είναι χώρος για δραστηριότητες με ηλικιωμένους, ούτε κατοικία για παιδιά </a:t>
            </a:r>
            <a:r>
              <a:rPr dirty="0" sz="950" lang="el"/>
              <a:t>.</a:t>
            </a:r>
            <a:endParaRPr dirty="0" sz="950" lang="en-IE"/>
          </a:p>
          <a:p>
            <a:r>
              <a:rPr dirty="0" sz="950" lang="el"/>
              <a:t>Οι δραστηριότητες είναι πάντα εθελοντικές και πραγματοποιούνται σε προετοιμασμένους χώρους τόσο για ενήλικες όσο και για παιδιά. Είναι ευχάριστοι χώροι ακόμα και για τους πιο απρόθυμους ανθρώπους.</a:t>
            </a:r>
            <a:endParaRPr dirty="0" sz="950" lang="en-IE"/>
          </a:p>
        </p:txBody>
      </p:sp>
      <p:sp>
        <p:nvSpPr>
          <p:cNvPr id="1049397" name="Slide Number Placeholder 23"/>
          <p:cNvSpPr>
            <a:spLocks noGrp="1"/>
          </p:cNvSpPr>
          <p:nvPr>
            <p:ph type="sldNum" sz="quarter" idx="4"/>
          </p:nvPr>
        </p:nvSpPr>
        <p:spPr/>
        <p:txBody>
          <a:bodyPr/>
          <a:p>
            <a:fld id="{CB2079F2-58AF-ED44-82D7-E04B2F6FD686}" type="slidenum">
              <a:rPr lang="en-US" smtClean="0"/>
              <a:t>32</a:t>
            </a:fld>
            <a:endParaRPr dirty="0" lang="en-US"/>
          </a:p>
        </p:txBody>
      </p:sp>
      <p:pic>
        <p:nvPicPr>
          <p:cNvPr id="2097245" name="Picture Placeholder 4"/>
          <p:cNvPicPr>
            <a:picLocks noChangeAspect="1" noGrp="1"/>
          </p:cNvPicPr>
          <p:nvPr>
            <p:ph type="pic" sz="quarter" idx="34"/>
          </p:nvPr>
        </p:nvPicPr>
        <p:blipFill rotWithShape="1">
          <a:blip xmlns:r="http://schemas.openxmlformats.org/officeDocument/2006/relationships" r:embed="rId2" cstate="screen"/>
          <a:srcRect/>
          <a:stretch>
            <a:fillRect/>
          </a:stretch>
        </p:blipFill>
        <p:spPr>
          <a:xfrm>
            <a:off x="5050985" y="416351"/>
            <a:ext cx="2508690" cy="1653390"/>
          </a:xfrm>
        </p:spPr>
      </p:pic>
      <p:grpSp>
        <p:nvGrpSpPr>
          <p:cNvPr id="169" name="Group 14"/>
          <p:cNvGrpSpPr/>
          <p:nvPr/>
        </p:nvGrpSpPr>
        <p:grpSpPr>
          <a:xfrm>
            <a:off x="6509540" y="1762404"/>
            <a:ext cx="1490980" cy="832733"/>
            <a:chOff x="3932429" y="3269513"/>
            <a:chExt cx="1490980" cy="832733"/>
          </a:xfrm>
        </p:grpSpPr>
        <p:sp>
          <p:nvSpPr>
            <p:cNvPr id="1049398"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399"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46" name="Imagen 4"/>
          <p:cNvPicPr>
            <a:picLocks/>
          </p:cNvPicPr>
          <p:nvPr/>
        </p:nvPicPr>
        <p:blipFill rotWithShape="1">
          <a:blip xmlns:r="http://schemas.openxmlformats.org/officeDocument/2006/relationships" r:embed="rId3" cstate="screen"/>
          <a:srcRect/>
          <a:stretch>
            <a:fillRect/>
          </a:stretch>
        </p:blipFill>
        <p:spPr bwMode="auto">
          <a:xfrm>
            <a:off x="609599" y="391471"/>
            <a:ext cx="1700425" cy="472965"/>
          </a:xfrm>
          <a:prstGeom prst="rect"/>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70" name=""/>
        <p:cNvGrpSpPr/>
        <p:nvPr/>
      </p:nvGrpSpPr>
      <p:grpSpPr>
        <a:xfrm>
          <a:off x="0" y="0"/>
          <a:ext cx="0" cy="0"/>
          <a:chOff x="0" y="0"/>
          <a:chExt cx="0" cy="0"/>
        </a:xfrm>
      </p:grpSpPr>
      <p:sp>
        <p:nvSpPr>
          <p:cNvPr id="1049400" name="Text Placeholder 24"/>
          <p:cNvSpPr>
            <a:spLocks noGrp="1"/>
          </p:cNvSpPr>
          <p:nvPr>
            <p:ph type="body" sz="quarter" idx="11"/>
          </p:nvPr>
        </p:nvSpPr>
        <p:spPr/>
        <p:txBody>
          <a:bodyPr/>
          <a:p>
            <a:r>
              <a:rPr dirty="0" sz="2500" lang="el"/>
              <a:t>Roscommon Women's Network</a:t>
            </a:r>
            <a:endParaRPr dirty="0" sz="2500" lang="el"/>
          </a:p>
        </p:txBody>
      </p:sp>
      <p:sp>
        <p:nvSpPr>
          <p:cNvPr id="1049401" name="Text Placeholder 25"/>
          <p:cNvSpPr>
            <a:spLocks noGrp="1"/>
          </p:cNvSpPr>
          <p:nvPr>
            <p:ph type="body" sz="quarter" idx="32"/>
          </p:nvPr>
        </p:nvSpPr>
        <p:spPr>
          <a:xfrm>
            <a:off x="543960" y="2473668"/>
            <a:ext cx="6666609" cy="5744476"/>
          </a:xfrm>
        </p:spPr>
        <p:txBody>
          <a:bodyPr/>
          <a:p>
            <a:r>
              <a:rPr b="1" dirty="0" sz="950" lang="el"/>
              <a:t>ΣΧΕΤΙΚΑ ΜΕ</a:t>
            </a:r>
            <a:endParaRPr dirty="0" sz="950" lang="en-IE"/>
          </a:p>
          <a:p>
            <a:r>
              <a:rPr dirty="0" sz="950" lang="el"/>
              <a:t>Το Roscommon Women's Network (RWN) εδρεύει στο Roscommon της Ιρλανδίας. Είναι ένα έργο τοπικής κοινότητας και φιλανθρωπικό ίδρυμα αφιερωμένο στην υποστήριξη των γυναικών και των οικογενειών σε όλη την κομητεία Roscommon, ειδικά των πιο περιθωριοποιημένων. Συνδέονται και αλληλεπιδρούν όχι μόνο με γυναίκες, αλλά και με κάθε μέλος της κοινότητας που αντιμετωπίζει μειονεκτήματα μέσω του Κέντρου Πόρων, του έργου Outreach και Predevelopment. Αποτελούν μέρος της Εθνικής Συλλογικής Δικτύων Γυναικών με βάση την Κοινότητα.</a:t>
            </a:r>
            <a:endParaRPr dirty="0" sz="950" lang="el"/>
          </a:p>
          <a:p>
            <a:endParaRPr dirty="0" sz="950" lang="en-IE"/>
          </a:p>
          <a:p>
            <a:pPr algn="l"/>
            <a:r>
              <a:rPr dirty="0" sz="950" lang="el"/>
              <a:t>Για περισσότερες πληροφορίες μεταβείτε στη </a:t>
            </a:r>
            <a:br>
              <a:rPr dirty="0" sz="950" lang="en-GB"/>
            </a:br>
            <a:r>
              <a:rPr dirty="0" sz="950" lang="el" u="sng">
                <a:solidFill>
                  <a:srgbClr val="FFC652"/>
                </a:solidFill>
                <a:hlinkClick r:id="rId1"/>
              </a:rPr>
              <a:t>διεύθυνση https://rwn.ie/</a:t>
            </a:r>
            <a:r>
              <a:rPr b="1" dirty="0" sz="950" lang="el">
                <a:solidFill>
                  <a:srgbClr val="FFC652"/>
                </a:solidFill>
              </a:rPr>
              <a:t> </a:t>
            </a:r>
            <a:endParaRPr b="1" dirty="0" sz="950" lang="el">
              <a:solidFill>
                <a:srgbClr val="FFC652"/>
              </a:solidFill>
            </a:endParaRPr>
          </a:p>
          <a:p>
            <a:endParaRPr dirty="0" sz="950" lang="en-IE"/>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Το Δίκτυο καθοδηγείται από τα μέλη, ώστε να κοιτάξουν τι χρειάζεται και να καταλήξουν σε ένα σχέδιο γύρω από αυτές τις ανάγκες. Το δίκτυο λειτουργεί ένα φιλανθρωπικό κατάστημα, το οποίο αντιμετωπίζει επίσης τη μοναξιά και την απομόνωση, παρέχοντας χώρο για συμμετοχή, αποκατάσταση, εκμάθηση νέων δεξιοτήτων και πρόοδο σε κατάρτιση, εκπαίδευση και απασχόληση. Αυτό δίνει στις γυναίκες την ευκαιρία να συνδεθούν με άλλους και να γίνουν μέρος </a:t>
            </a:r>
            <a:r>
              <a:rPr altLang="en-US" dirty="0" sz="950" lang="el-GR"/>
              <a:t>σ</a:t>
            </a:r>
            <a:r>
              <a:rPr altLang="en-US" dirty="0" sz="950" lang="el-GR"/>
              <a:t>ε</a:t>
            </a:r>
            <a:r>
              <a:rPr altLang="en-US" dirty="0" sz="950" lang="en-US"/>
              <a:t> </a:t>
            </a:r>
            <a:r>
              <a:rPr altLang="en-US" dirty="0" sz="950" lang="el-GR"/>
              <a:t>κ</a:t>
            </a:r>
            <a:r>
              <a:rPr altLang="en-US" dirty="0" sz="950" lang="el-GR"/>
              <a:t>ά</a:t>
            </a:r>
            <a:r>
              <a:rPr altLang="en-US" dirty="0" sz="950" lang="el-GR"/>
              <a:t>τ</a:t>
            </a:r>
            <a:r>
              <a:rPr altLang="en-US" dirty="0" sz="950" lang="el-GR"/>
              <a:t>ι</a:t>
            </a:r>
            <a:r>
              <a:rPr altLang="en-US" dirty="0" sz="950" lang="en-US"/>
              <a:t> </a:t>
            </a:r>
            <a:r>
              <a:rPr dirty="0" sz="950" lang="el"/>
              <a:t>που αξίζει τον κόπο.</a:t>
            </a:r>
            <a:endParaRPr dirty="0" sz="950" lang="en-IE"/>
          </a:p>
          <a:p>
            <a:r>
              <a:rPr b="1" dirty="0" sz="950" lang="el"/>
              <a:t> </a:t>
            </a:r>
            <a:endParaRPr b="1" dirty="0" sz="950" lang="en-IE"/>
          </a:p>
          <a:p>
            <a:r>
              <a:rPr b="1" dirty="0" sz="950" lang="el"/>
              <a:t>ΥΠΟΣΤΗΡΙΞΗ ΥΓΕΙΑΣ, ΕΥΕΞΙΑΣ &amp; ΔΙΑΤΡΟΦΗΣ</a:t>
            </a:r>
            <a:endParaRPr dirty="0" sz="950" lang="en-IE"/>
          </a:p>
          <a:p>
            <a:r>
              <a:rPr dirty="0" sz="950" lang="el"/>
              <a:t>Το RWN διεξήγαγε επίσης το πολύ δημοφιλές μάθημα «A Healthier Greener You» σε συνδυασμό με το GRETB και το Roscommon County Council. Αυτό το μάθημα περιλαμβάνει μαγειρική, συμβουλές για ψώνια και πολλά άλλα. Α</a:t>
            </a:r>
            <a:r>
              <a:rPr altLang="en-US" dirty="0" sz="950" lang="el-GR"/>
              <a:t>φ</a:t>
            </a:r>
            <a:r>
              <a:rPr altLang="en-US" dirty="0" sz="950" lang="el-GR"/>
              <a:t>ο</a:t>
            </a:r>
            <a:r>
              <a:rPr altLang="en-US" dirty="0" sz="950" lang="el-GR"/>
              <a:t>ρ</a:t>
            </a:r>
            <a:r>
              <a:rPr altLang="en-US" dirty="0" sz="950" lang="el-GR"/>
              <a:t>ά</a:t>
            </a:r>
            <a:r>
              <a:rPr dirty="0" sz="950" lang="el"/>
              <a:t> τη διατροφή.</a:t>
            </a:r>
            <a:endParaRPr dirty="0" sz="950" lang="el"/>
          </a:p>
          <a:p>
            <a:endParaRPr dirty="0" sz="950" lang="en-IE"/>
          </a:p>
          <a:p>
            <a:r>
              <a:rPr b="1" dirty="0" sz="950" i="1" lang="el"/>
              <a:t> </a:t>
            </a:r>
            <a:endParaRPr dirty="0" sz="950" lang="en-IE"/>
          </a:p>
          <a:p>
            <a:r>
              <a:rPr b="1" dirty="0" sz="950" lang="el"/>
              <a:t>ΥΠΟΣΤΗΡΙΞΗ ΤΗΣ ΜΑΘΗΣΗΣ ΕΝΗΛΙΚΩΝ</a:t>
            </a:r>
            <a:endParaRPr b="1" dirty="0" sz="950" lang="el"/>
          </a:p>
          <a:p>
            <a:r>
              <a:rPr dirty="0" sz="950" lang="el"/>
              <a:t>Το Roscommon Women's Network φιλοξενεί μια σειρά από μαθήματα και εργαστήρια. Τα μαθήματα πλήρους απασχόλησης περιλαμβάνουν: Υγειονομική περίθαλψη, Υπολογιστές, Λιανική και άλλα. Τα μαθήματα μερικής απασχόλησης περιλαμβάνουν: Ψηφιακές δεξιότητες</a:t>
            </a:r>
            <a:r>
              <a:rPr dirty="0" sz="950" lang="en-US" err="1"/>
              <a:t>,</a:t>
            </a:r>
            <a:r>
              <a:rPr dirty="0" sz="950" lang="el"/>
              <a:t> Δεξιότητες κλωστοϋφαντουργίας.</a:t>
            </a:r>
            <a:endParaRPr dirty="0" sz="950" lang="en-IE"/>
          </a:p>
          <a:p>
            <a:endParaRPr b="1" dirty="0" sz="950" lang="en-GB"/>
          </a:p>
          <a:p>
            <a:r>
              <a:rPr b="1" dirty="0" sz="950" lang="el"/>
              <a:t>ΠΩΣ ΧΡΗΜΑΤΟΔΟΤΕΙΤΑΙ Ο ΟΡΓΑΝΙΣΜΟΣ;</a:t>
            </a:r>
            <a:endParaRPr dirty="0" sz="950" lang="en-IE"/>
          </a:p>
          <a:p>
            <a:r>
              <a:rPr dirty="0" sz="950" lang="el"/>
              <a:t>Ο Συντονιστής του Έργου και ο αναπτυξιακός εργαζόμενος μερικής απασχόλησης χρηματοδοτούνται μέσω της Εθνικής Συλλογικής Κοινοτικών Δικτύων (NCCWN). Το Δίκτυο είναι εγγεγραμμένο φιλανθρωπικό ίδρυμα και διατηρούν επίσης ένα φιλανθρωπικό κατάστημα όπου τα έσοδα επιστρέφουν στο δίκτυο. Το National Collective of Women's Networks χρηματοδοτείται από το Υπουργείο Δικαιοσύνης και Ισότητας.</a:t>
            </a:r>
            <a:endParaRPr dirty="0" sz="950" lang="el"/>
          </a:p>
          <a:p>
            <a:r>
              <a:rPr dirty="0" sz="950" lang="el"/>
              <a:t> </a:t>
            </a:r>
            <a:endParaRPr dirty="0" sz="950" lang="en-IE"/>
          </a:p>
          <a:p>
            <a:r>
              <a:rPr b="1" dirty="0" sz="950" lang="el"/>
              <a:t>ΠΩΣ ΛΕΙΤΟΥΡΓΕΙ Η ΔΙΑΔΙΚΑΣΙΑ ΠΑΡΑΠΟΜΠΗΣ;</a:t>
            </a:r>
            <a:endParaRPr dirty="0" sz="950" lang="en-IE"/>
          </a:p>
          <a:p>
            <a:r>
              <a:rPr dirty="0" sz="950" lang="el"/>
              <a:t>Το Roscommon Women's Network διατηρεί ένα ενδιάμεσο, </a:t>
            </a:r>
            <a:r>
              <a:rPr dirty="0" sz="950" lang="el" err="1"/>
              <a:t>μη παραπεμπτικό </a:t>
            </a:r>
            <a:r>
              <a:rPr dirty="0" sz="950" lang="el"/>
              <a:t>κέντρο παροχής/πληροφοριών στην καρδιά της </a:t>
            </a:r>
            <a:r>
              <a:rPr altLang="en-US" dirty="0" sz="950" lang="el-GR"/>
              <a:t>π</a:t>
            </a:r>
            <a:r>
              <a:rPr altLang="en-US" dirty="0" sz="950" lang="el-GR"/>
              <a:t>ε</a:t>
            </a:r>
            <a:r>
              <a:rPr altLang="en-US" dirty="0" sz="950" lang="el-GR"/>
              <a:t>ρ</a:t>
            </a:r>
            <a:r>
              <a:rPr altLang="en-US" dirty="0" sz="950" lang="el-GR"/>
              <a:t>ι</a:t>
            </a:r>
            <a:r>
              <a:rPr altLang="en-US" dirty="0" sz="950" lang="el-GR"/>
              <a:t>ο</a:t>
            </a:r>
            <a:r>
              <a:rPr altLang="en-US" dirty="0" sz="950" lang="el-GR"/>
              <a:t>χ</a:t>
            </a:r>
            <a:r>
              <a:rPr altLang="en-US" dirty="0" sz="950" lang="el-GR"/>
              <a:t>ή</a:t>
            </a:r>
            <a:r>
              <a:rPr altLang="en-US" dirty="0" sz="950" lang="el-GR"/>
              <a:t>ς</a:t>
            </a:r>
            <a:r>
              <a:rPr altLang="en-US" dirty="0" sz="950" lang="en-US"/>
              <a:t> </a:t>
            </a:r>
            <a:r>
              <a:rPr altLang="en-US" dirty="0" sz="950" lang="el-GR"/>
              <a:t>τ</a:t>
            </a:r>
            <a:r>
              <a:rPr altLang="en-US" dirty="0" sz="950" lang="el-GR"/>
              <a:t>η</a:t>
            </a:r>
            <a:r>
              <a:rPr altLang="en-US" dirty="0" sz="950" lang="el-GR"/>
              <a:t>ς</a:t>
            </a:r>
            <a:r>
              <a:rPr altLang="en-US" dirty="0" sz="950" lang="en-US"/>
              <a:t> </a:t>
            </a:r>
            <a:r>
              <a:rPr dirty="0" sz="950" lang="el"/>
              <a:t>Castlerea.</a:t>
            </a:r>
            <a:endParaRPr dirty="0" sz="950" lang="el"/>
          </a:p>
          <a:p>
            <a:endParaRPr dirty="0" sz="950" lang="en-IE"/>
          </a:p>
          <a:p>
            <a:r>
              <a:rPr b="1" dirty="0" sz="950" lang="el"/>
              <a:t>ΕΥΚΑΙΡΙΕΣ ΓΙΑ ΑΝΑΠΑΡΑΓΩΓΗ</a:t>
            </a:r>
            <a:endParaRPr dirty="0" sz="950" lang="en-IE"/>
          </a:p>
          <a:p>
            <a:r>
              <a:rPr dirty="0" sz="950" lang="el"/>
              <a:t>Υπάρχουν πολλές πληροφορίες για το National Collective of Women's Networks, οι οποίες θα έδιναν σε άλλες χώρες μια εικόνα για το τι είναι η οργάνωση </a:t>
            </a:r>
            <a:r>
              <a:rPr dirty="0" sz="950" lang="el" u="sng">
                <a:solidFill>
                  <a:srgbClr val="FFC652"/>
                </a:solidFill>
                <a:hlinkClick r:id="rId2"/>
              </a:rPr>
              <a:t>https://nccwn.org/</a:t>
            </a:r>
            <a:endParaRPr dirty="0" sz="950" lang="en-GB" u="sng">
              <a:solidFill>
                <a:srgbClr val="FFC652"/>
              </a:solidFill>
            </a:endParaRPr>
          </a:p>
          <a:p>
            <a:endParaRPr b="1" dirty="0" sz="950" lang="en-GB"/>
          </a:p>
          <a:p>
            <a:r>
              <a:rPr b="1" dirty="0" sz="950" lang="el"/>
              <a:t>ΜΥΘΟΙ &amp; ΨΕΥΤΙΚΕΣ ΠΙΣΤΟΠΟΙΗΣΕΙΣ</a:t>
            </a:r>
            <a:endParaRPr dirty="0" sz="950" lang="en-IE"/>
          </a:p>
          <a:p>
            <a:r>
              <a:rPr dirty="0" sz="950" lang="el"/>
              <a:t>«Τα αγγλικά δεν είναι η πρώτη μου γλώσσα, επομένως δεν μπορώ να γίνω μέλος»</a:t>
            </a:r>
            <a:r>
              <a:rPr dirty="0" sz="950" lang="en-US"/>
              <a:t>.</a:t>
            </a:r>
            <a:r>
              <a:rPr dirty="0" sz="950" lang="el"/>
              <a:t> Το Roscommon Women's Network γιορτάζει την πολιτιστική πολυμορφία και την ένταξη. Το RWN έχει συνδεθεί με μέλη πολλών πολιτισμών που ζουν στην κομητεία, όπως Ρουμάνοι, Πολωνοί, Αφρικανοί, Σλοβακοί, Ιρλανδοί, Πορτογάλοι, Λιθουανοί, άτομα από το Ηνωμένο Βασίλειο, Βραζιλία, Ιρλανδική Ταξιδιωτική Κοινότητα, Συρία, Γερμανία, Πακιστάν, Ρωσία, Κροατία</a:t>
            </a:r>
            <a:r>
              <a:rPr altLang="en-US" dirty="0" sz="950" lang="en-US"/>
              <a:t> </a:t>
            </a:r>
            <a:r>
              <a:rPr altLang="en-US" dirty="0" sz="950" lang="el-GR"/>
              <a:t>κ</a:t>
            </a:r>
            <a:r>
              <a:rPr altLang="en-US" dirty="0" sz="950" lang="en-US"/>
              <a:t>.</a:t>
            </a:r>
            <a:r>
              <a:rPr altLang="en-US" dirty="0" sz="950" lang="el-GR"/>
              <a:t>λ</a:t>
            </a:r>
            <a:r>
              <a:rPr altLang="en-US" dirty="0" sz="950" lang="el-GR"/>
              <a:t>π</a:t>
            </a:r>
            <a:r>
              <a:rPr altLang="en-US" dirty="0" sz="950" lang="en-US"/>
              <a:t>.</a:t>
            </a:r>
            <a:endParaRPr dirty="0" sz="950" lang="en-IE"/>
          </a:p>
        </p:txBody>
      </p:sp>
      <p:sp>
        <p:nvSpPr>
          <p:cNvPr id="1049402" name="Slide Number Placeholder 23"/>
          <p:cNvSpPr>
            <a:spLocks noGrp="1"/>
          </p:cNvSpPr>
          <p:nvPr>
            <p:ph type="sldNum" sz="quarter" idx="4"/>
          </p:nvPr>
        </p:nvSpPr>
        <p:spPr/>
        <p:txBody>
          <a:bodyPr/>
          <a:p>
            <a:fld id="{CB2079F2-58AF-ED44-82D7-E04B2F6FD686}" type="slidenum">
              <a:rPr lang="en-US" smtClean="0"/>
              <a:t>33</a:t>
            </a:fld>
            <a:endParaRPr dirty="0" lang="en-US"/>
          </a:p>
        </p:txBody>
      </p:sp>
      <p:pic>
        <p:nvPicPr>
          <p:cNvPr id="2097247" name="Picture 10" descr="Logo  Description automatically generated"/>
          <p:cNvPicPr>
            <a:picLocks/>
          </p:cNvPicPr>
          <p:nvPr/>
        </p:nvPicPr>
        <p:blipFill>
          <a:blip xmlns:r="http://schemas.openxmlformats.org/officeDocument/2006/relationships" r:embed="rId3" cstate="screen"/>
          <a:stretch>
            <a:fillRect/>
          </a:stretch>
        </p:blipFill>
        <p:spPr>
          <a:xfrm>
            <a:off x="543960" y="354104"/>
            <a:ext cx="1652131" cy="616917"/>
          </a:xfrm>
          <a:prstGeom prst="rect"/>
        </p:spPr>
      </p:pic>
      <p:pic>
        <p:nvPicPr>
          <p:cNvPr id="2097248" name="Picture Placeholder 4"/>
          <p:cNvPicPr>
            <a:picLocks noChangeAspect="1" noGrp="1"/>
          </p:cNvPicPr>
          <p:nvPr>
            <p:ph type="pic" sz="quarter" idx="34"/>
          </p:nvPr>
        </p:nvPicPr>
        <p:blipFill rotWithShape="1">
          <a:blip xmlns:r="http://schemas.openxmlformats.org/officeDocument/2006/relationships" r:embed="rId4" cstate="screen"/>
          <a:srcRect/>
          <a:stretch>
            <a:fillRect/>
          </a:stretch>
        </p:blipFill>
        <p:spPr>
          <a:xfrm>
            <a:off x="5048273" y="422790"/>
            <a:ext cx="2511402" cy="1653390"/>
          </a:xfrm>
        </p:spPr>
      </p:pic>
      <p:grpSp>
        <p:nvGrpSpPr>
          <p:cNvPr id="171" name="Group 17"/>
          <p:cNvGrpSpPr/>
          <p:nvPr/>
        </p:nvGrpSpPr>
        <p:grpSpPr>
          <a:xfrm>
            <a:off x="6509540" y="1762404"/>
            <a:ext cx="1490980" cy="832733"/>
            <a:chOff x="3932429" y="3269513"/>
            <a:chExt cx="1490980" cy="832733"/>
          </a:xfrm>
        </p:grpSpPr>
        <p:sp>
          <p:nvSpPr>
            <p:cNvPr id="1049403" name="Freeform 18"/>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404" name="Rectangle 19"/>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641" name="Text Placeholder 1"/>
          <p:cNvSpPr>
            <a:spLocks noGrp="1"/>
          </p:cNvSpPr>
          <p:nvPr>
            <p:ph type="body" sz="quarter" idx="45"/>
          </p:nvPr>
        </p:nvSpPr>
        <p:spPr/>
        <p:txBody>
          <a:bodyPr/>
          <a:p>
            <a:r>
              <a:rPr dirty="0" lang="el"/>
              <a:t>05</a:t>
            </a:r>
          </a:p>
        </p:txBody>
      </p:sp>
      <p:sp>
        <p:nvSpPr>
          <p:cNvPr id="1048642" name="Text Placeholder 2"/>
          <p:cNvSpPr>
            <a:spLocks noGrp="1"/>
          </p:cNvSpPr>
          <p:nvPr>
            <p:ph type="body" sz="quarter" idx="46"/>
          </p:nvPr>
        </p:nvSpPr>
        <p:spPr/>
        <p:txBody>
          <a:bodyPr/>
          <a:p>
            <a:r>
              <a:rPr dirty="0" sz="3200" lang="el"/>
              <a:t>ΚΟΙΝΩΝΙΚΗ ΣΥΝΤΑΓΟΓΡΑΦΗ</a:t>
            </a:r>
            <a:endParaRPr dirty="0" lang="en-US"/>
          </a:p>
        </p:txBody>
      </p:sp>
      <p:sp>
        <p:nvSpPr>
          <p:cNvPr id="1048643" name="Text Placeholder 3"/>
          <p:cNvSpPr>
            <a:spLocks noGrp="1"/>
          </p:cNvSpPr>
          <p:nvPr>
            <p:ph type="body" sz="quarter" idx="11"/>
          </p:nvPr>
        </p:nvSpPr>
        <p:spPr/>
        <p:txBody>
          <a:bodyPr/>
          <a:p>
            <a:r>
              <a:rPr dirty="0" lang="el">
                <a:hlinkClick r:id="rId1" action="ppaction://hlinksldjump"/>
              </a:rPr>
              <a:t>26</a:t>
            </a:r>
            <a:endParaRPr dirty="0" lang="en-US"/>
          </a:p>
        </p:txBody>
      </p:sp>
      <p:sp>
        <p:nvSpPr>
          <p:cNvPr id="1048644" name="Text Placeholder 4"/>
          <p:cNvSpPr>
            <a:spLocks noGrp="1"/>
          </p:cNvSpPr>
          <p:nvPr>
            <p:ph type="body" sz="quarter" idx="12"/>
          </p:nvPr>
        </p:nvSpPr>
        <p:spPr/>
        <p:txBody>
          <a:bodyPr/>
          <a:p>
            <a:r>
              <a:rPr dirty="0" lang="el"/>
              <a:t>Έργο Εαρινής Κοινωνικής Συνταγογράφησης</a:t>
            </a:r>
            <a:endParaRPr dirty="0" lang="en-IE">
              <a:solidFill>
                <a:srgbClr val="000000"/>
              </a:solidFill>
            </a:endParaRPr>
          </a:p>
        </p:txBody>
      </p:sp>
      <p:sp>
        <p:nvSpPr>
          <p:cNvPr id="1048645" name="Text Placeholder 5"/>
          <p:cNvSpPr>
            <a:spLocks noGrp="1"/>
          </p:cNvSpPr>
          <p:nvPr>
            <p:ph type="body" sz="quarter" idx="13"/>
          </p:nvPr>
        </p:nvSpPr>
        <p:spPr/>
        <p:txBody>
          <a:bodyPr/>
          <a:p>
            <a:r>
              <a:rPr dirty="0" lang="el">
                <a:hlinkClick r:id="rId2" action="ppaction://hlinksldjump"/>
              </a:rPr>
              <a:t>27</a:t>
            </a:r>
            <a:endParaRPr dirty="0" lang="en-US"/>
          </a:p>
        </p:txBody>
      </p:sp>
      <p:sp>
        <p:nvSpPr>
          <p:cNvPr id="1048646" name="Text Placeholder 6"/>
          <p:cNvSpPr>
            <a:spLocks noGrp="1"/>
          </p:cNvSpPr>
          <p:nvPr>
            <p:ph type="body" sz="quarter" idx="14"/>
          </p:nvPr>
        </p:nvSpPr>
        <p:spPr/>
        <p:txBody>
          <a:bodyPr/>
          <a:p>
            <a:r>
              <a:rPr altLang="en-US" dirty="0" lang="el-GR"/>
              <a:t>Κ</a:t>
            </a:r>
            <a:r>
              <a:rPr dirty="0" lang="el"/>
              <a:t>έντρο Κοινοτικής Φροντίδας</a:t>
            </a:r>
            <a:endParaRPr dirty="0" lang="en-IE">
              <a:solidFill>
                <a:srgbClr val="000000"/>
              </a:solidFill>
            </a:endParaRPr>
          </a:p>
        </p:txBody>
      </p:sp>
      <p:sp>
        <p:nvSpPr>
          <p:cNvPr id="1048647" name="Text Placeholder 7"/>
          <p:cNvSpPr>
            <a:spLocks noGrp="1"/>
          </p:cNvSpPr>
          <p:nvPr>
            <p:ph type="body" sz="quarter" idx="47"/>
          </p:nvPr>
        </p:nvSpPr>
        <p:spPr/>
        <p:txBody>
          <a:bodyPr/>
          <a:p>
            <a:r>
              <a:rPr dirty="0" lang="el">
                <a:hlinkClick r:id="rId3" action="ppaction://hlinksldjump"/>
              </a:rPr>
              <a:t>28</a:t>
            </a:r>
            <a:endParaRPr dirty="0" lang="en-US"/>
          </a:p>
        </p:txBody>
      </p:sp>
      <p:sp>
        <p:nvSpPr>
          <p:cNvPr id="1048648" name="Text Placeholder 8"/>
          <p:cNvSpPr>
            <a:spLocks noGrp="1"/>
          </p:cNvSpPr>
          <p:nvPr>
            <p:ph type="body" sz="quarter" idx="48"/>
          </p:nvPr>
        </p:nvSpPr>
        <p:spPr/>
        <p:txBody>
          <a:bodyPr/>
          <a:p>
            <a:r>
              <a:rPr dirty="0" lang="el"/>
              <a:t>CLARE CIC</a:t>
            </a:r>
            <a:endParaRPr dirty="0" lang="en-IE">
              <a:solidFill>
                <a:srgbClr val="000000"/>
              </a:solidFill>
            </a:endParaRPr>
          </a:p>
        </p:txBody>
      </p:sp>
      <p:sp>
        <p:nvSpPr>
          <p:cNvPr id="1048649" name="Text Placeholder 9"/>
          <p:cNvSpPr>
            <a:spLocks noGrp="1"/>
          </p:cNvSpPr>
          <p:nvPr>
            <p:ph type="body" sz="quarter" idx="49"/>
          </p:nvPr>
        </p:nvSpPr>
        <p:spPr/>
        <p:txBody>
          <a:bodyPr/>
          <a:p>
            <a:r>
              <a:rPr dirty="0" lang="el">
                <a:hlinkClick r:id="rId4" action="ppaction://hlinksldjump"/>
              </a:rPr>
              <a:t>29</a:t>
            </a:r>
            <a:endParaRPr dirty="0" lang="en-US"/>
          </a:p>
        </p:txBody>
      </p:sp>
      <p:sp>
        <p:nvSpPr>
          <p:cNvPr id="1048650" name="Text Placeholder 10"/>
          <p:cNvSpPr>
            <a:spLocks noGrp="1"/>
          </p:cNvSpPr>
          <p:nvPr>
            <p:ph type="body" sz="quarter" idx="50"/>
          </p:nvPr>
        </p:nvSpPr>
        <p:spPr/>
        <p:txBody>
          <a:bodyPr/>
          <a:p>
            <a:r>
              <a:rPr dirty="0" lang="el"/>
              <a:t>Radius Floating Support</a:t>
            </a:r>
            <a:endParaRPr dirty="0" lang="en-IE">
              <a:solidFill>
                <a:srgbClr val="000000"/>
              </a:solidFill>
            </a:endParaRPr>
          </a:p>
        </p:txBody>
      </p:sp>
      <p:sp>
        <p:nvSpPr>
          <p:cNvPr id="1048651" name="Text Placeholder 11"/>
          <p:cNvSpPr>
            <a:spLocks noGrp="1"/>
          </p:cNvSpPr>
          <p:nvPr>
            <p:ph type="body" sz="quarter" idx="51"/>
          </p:nvPr>
        </p:nvSpPr>
        <p:spPr/>
        <p:txBody>
          <a:bodyPr/>
          <a:p>
            <a:r>
              <a:rPr dirty="0" lang="el">
                <a:hlinkClick r:id="rId5" action="ppaction://hlinksldjump"/>
              </a:rPr>
              <a:t>30</a:t>
            </a:r>
            <a:endParaRPr dirty="0" lang="en-US"/>
          </a:p>
        </p:txBody>
      </p:sp>
      <p:sp>
        <p:nvSpPr>
          <p:cNvPr id="1048652" name="Text Placeholder 12"/>
          <p:cNvSpPr>
            <a:spLocks noGrp="1"/>
          </p:cNvSpPr>
          <p:nvPr>
            <p:ph type="body" sz="quarter" idx="52"/>
          </p:nvPr>
        </p:nvSpPr>
        <p:spPr/>
        <p:txBody>
          <a:bodyPr/>
          <a:p>
            <a:r>
              <a:rPr dirty="0" lang="el"/>
              <a:t>Κοινοτικό Σχέδιο Υποστήριξης Οικογένειας</a:t>
            </a:r>
            <a:endParaRPr dirty="0" lang="en-IE">
              <a:solidFill>
                <a:srgbClr val="000000"/>
              </a:solidFill>
            </a:endParaRPr>
          </a:p>
        </p:txBody>
      </p:sp>
      <p:sp>
        <p:nvSpPr>
          <p:cNvPr id="1048653" name="Text Placeholder 13"/>
          <p:cNvSpPr>
            <a:spLocks noGrp="1"/>
          </p:cNvSpPr>
          <p:nvPr>
            <p:ph type="body" sz="quarter" idx="53"/>
          </p:nvPr>
        </p:nvSpPr>
        <p:spPr/>
        <p:txBody>
          <a:bodyPr/>
          <a:p>
            <a:r>
              <a:rPr dirty="0" lang="el">
                <a:hlinkClick r:id="rId6" action="ppaction://hlinksldjump"/>
              </a:rPr>
              <a:t>31</a:t>
            </a:r>
            <a:endParaRPr dirty="0" lang="en-US"/>
          </a:p>
        </p:txBody>
      </p:sp>
      <p:sp>
        <p:nvSpPr>
          <p:cNvPr id="1048654" name="Text Placeholder 14"/>
          <p:cNvSpPr>
            <a:spLocks noGrp="1"/>
          </p:cNvSpPr>
          <p:nvPr>
            <p:ph type="body" sz="quarter" idx="54"/>
          </p:nvPr>
        </p:nvSpPr>
        <p:spPr/>
        <p:txBody>
          <a:bodyPr/>
          <a:p>
            <a:pPr fontAlgn="b"/>
            <a:r>
              <a:rPr dirty="0" lang="el"/>
              <a:t> </a:t>
            </a:r>
          </a:p>
          <a:p>
            <a:pPr fontAlgn="b"/>
            <a:r>
              <a:rPr dirty="0" lang="el"/>
              <a:t>Re </a:t>
            </a:r>
            <a:r>
              <a:rPr dirty="0" lang="el" err="1"/>
              <a:t>sante</a:t>
            </a:r>
            <a:r>
              <a:rPr dirty="0" lang="el"/>
              <a:t> </a:t>
            </a:r>
            <a:r>
              <a:rPr dirty="0" lang="el" err="1"/>
              <a:t>vous</a:t>
            </a:r>
            <a:endParaRPr dirty="0" lang="en-IE"/>
          </a:p>
          <a:p>
            <a:endParaRPr dirty="0" lang="en-US"/>
          </a:p>
        </p:txBody>
      </p:sp>
      <p:sp>
        <p:nvSpPr>
          <p:cNvPr id="1048655" name="Text Placeholder 15"/>
          <p:cNvSpPr>
            <a:spLocks noGrp="1"/>
          </p:cNvSpPr>
          <p:nvPr>
            <p:ph type="body" sz="quarter" idx="55"/>
          </p:nvPr>
        </p:nvSpPr>
        <p:spPr>
          <a:xfrm>
            <a:off x="2550783" y="6837513"/>
            <a:ext cx="648000" cy="348400"/>
          </a:xfrm>
        </p:spPr>
        <p:txBody>
          <a:bodyPr/>
          <a:p>
            <a:r>
              <a:rPr dirty="0" lang="el">
                <a:hlinkClick r:id="rId7" action="ppaction://hlinksldjump"/>
              </a:rPr>
              <a:t>32</a:t>
            </a:r>
            <a:endParaRPr dirty="0" lang="en-US"/>
          </a:p>
        </p:txBody>
      </p:sp>
      <p:sp>
        <p:nvSpPr>
          <p:cNvPr id="1048656" name="Text Placeholder 16"/>
          <p:cNvSpPr>
            <a:spLocks noGrp="1"/>
          </p:cNvSpPr>
          <p:nvPr>
            <p:ph type="body" sz="quarter" idx="56"/>
          </p:nvPr>
        </p:nvSpPr>
        <p:spPr>
          <a:xfrm>
            <a:off x="3266620" y="6837513"/>
            <a:ext cx="4105024" cy="348400"/>
          </a:xfrm>
        </p:spPr>
        <p:txBody>
          <a:bodyPr/>
          <a:p>
            <a:r>
              <a:rPr dirty="0" lang="el" err="1"/>
              <a:t>Fundacion </a:t>
            </a:r>
            <a:r>
              <a:rPr dirty="0" lang="el"/>
              <a:t>TAS</a:t>
            </a:r>
            <a:r>
              <a:rPr dirty="0" lang="en-US"/>
              <a:t> </a:t>
            </a:r>
            <a:r>
              <a:rPr dirty="0" lang="en-US"/>
              <a:t>-</a:t>
            </a:r>
            <a:r>
              <a:rPr dirty="0" lang="en-US"/>
              <a:t> </a:t>
            </a:r>
            <a:r>
              <a:rPr altLang="en-US" dirty="0" lang="el-GR"/>
              <a:t>κ</a:t>
            </a:r>
            <a:r>
              <a:rPr dirty="0" lang="el"/>
              <a:t>οινωνική σ</a:t>
            </a:r>
            <a:r>
              <a:rPr altLang="en-US" dirty="0" lang="el-GR"/>
              <a:t>υ</a:t>
            </a:r>
            <a:r>
              <a:rPr altLang="en-US" dirty="0" lang="el-GR"/>
              <a:t>ν</a:t>
            </a:r>
            <a:r>
              <a:rPr altLang="en-US" dirty="0" lang="el-GR"/>
              <a:t>τ</a:t>
            </a:r>
            <a:r>
              <a:rPr altLang="en-US" dirty="0" lang="el-GR"/>
              <a:t>α</a:t>
            </a:r>
            <a:r>
              <a:rPr altLang="en-US" dirty="0" lang="el-GR"/>
              <a:t>γ</a:t>
            </a:r>
            <a:r>
              <a:rPr altLang="en-US" dirty="0" lang="el-GR"/>
              <a:t>ο</a:t>
            </a:r>
            <a:r>
              <a:rPr altLang="en-US" dirty="0" lang="el-GR"/>
              <a:t>γ</a:t>
            </a:r>
            <a:r>
              <a:rPr altLang="en-US" dirty="0" lang="el-GR"/>
              <a:t>ρ</a:t>
            </a:r>
            <a:r>
              <a:rPr altLang="en-US" dirty="0" lang="el-GR"/>
              <a:t>ά</a:t>
            </a:r>
            <a:r>
              <a:rPr altLang="en-US" dirty="0" lang="el-GR"/>
              <a:t>φ</a:t>
            </a:r>
            <a:r>
              <a:rPr altLang="en-US" dirty="0" lang="el-GR"/>
              <a:t>η</a:t>
            </a:r>
            <a:r>
              <a:rPr altLang="en-US" dirty="0" lang="el-GR"/>
              <a:t>σ</a:t>
            </a:r>
            <a:r>
              <a:rPr altLang="en-US" dirty="0" lang="el-GR"/>
              <a:t>η</a:t>
            </a:r>
            <a:r>
              <a:rPr dirty="0" lang="el"/>
              <a:t> για άτομα με αναπηρία μέσω συνεργασίας</a:t>
            </a:r>
            <a:endParaRPr dirty="0" lang="en-IE">
              <a:solidFill>
                <a:srgbClr val="000000"/>
              </a:solidFill>
            </a:endParaRPr>
          </a:p>
        </p:txBody>
      </p:sp>
      <p:sp>
        <p:nvSpPr>
          <p:cNvPr id="1048657" name="Slide Number Placeholder 23"/>
          <p:cNvSpPr>
            <a:spLocks noGrp="1"/>
          </p:cNvSpPr>
          <p:nvPr>
            <p:ph type="sldNum" sz="quarter" idx="4"/>
          </p:nvPr>
        </p:nvSpPr>
        <p:spPr/>
        <p:txBody>
          <a:bodyPr/>
          <a:p>
            <a:fld id="{CB2079F2-58AF-ED44-82D7-E04B2F6FD686}" type="slidenum">
              <a:rPr lang="en-US" smtClean="0"/>
              <a:t>34</a:t>
            </a:fld>
            <a:endParaRPr dirty="0" lang="en-US"/>
          </a:p>
        </p:txBody>
      </p:sp>
      <p:grpSp>
        <p:nvGrpSpPr>
          <p:cNvPr id="81" name="Graphic 4"/>
          <p:cNvGrpSpPr/>
          <p:nvPr/>
        </p:nvGrpSpPr>
        <p:grpSpPr>
          <a:xfrm>
            <a:off x="714065" y="8291502"/>
            <a:ext cx="1987565" cy="1578635"/>
            <a:chOff x="4258252" y="5212571"/>
            <a:chExt cx="1256746" cy="998178"/>
          </a:xfrm>
        </p:grpSpPr>
        <p:sp>
          <p:nvSpPr>
            <p:cNvPr id="1048658" name="Freeform 220"/>
            <p:cNvSpPr/>
            <p:nvPr/>
          </p:nvSpPr>
          <p:spPr>
            <a:xfrm>
              <a:off x="4423777" y="5486114"/>
              <a:ext cx="328820" cy="704144"/>
            </a:xfrm>
            <a:custGeom>
              <a:avLst/>
              <a:gdLst>
                <a:gd name="connsiteX0" fmla="*/ 272733 w 328820"/>
                <a:gd name="connsiteY0" fmla="*/ 329241 h 704144"/>
                <a:gd name="connsiteX1" fmla="*/ 251473 w 328820"/>
                <a:gd name="connsiteY1" fmla="*/ 233229 h 704144"/>
                <a:gd name="connsiteX2" fmla="*/ 246215 w 328820"/>
                <a:gd name="connsiteY2" fmla="*/ 226143 h 704144"/>
                <a:gd name="connsiteX3" fmla="*/ 189523 w 328820"/>
                <a:gd name="connsiteY3" fmla="*/ 126702 h 704144"/>
                <a:gd name="connsiteX4" fmla="*/ 206896 w 328820"/>
                <a:gd name="connsiteY4" fmla="*/ 45320 h 704144"/>
                <a:gd name="connsiteX5" fmla="*/ 304280 w 328820"/>
                <a:gd name="connsiteY5" fmla="*/ 97898 h 704144"/>
                <a:gd name="connsiteX6" fmla="*/ 304280 w 328820"/>
                <a:gd name="connsiteY6" fmla="*/ 59722 h 704144"/>
                <a:gd name="connsiteX7" fmla="*/ 280048 w 328820"/>
                <a:gd name="connsiteY7" fmla="*/ 17202 h 704144"/>
                <a:gd name="connsiteX8" fmla="*/ 232042 w 328820"/>
                <a:gd name="connsiteY8" fmla="*/ 6001 h 704144"/>
                <a:gd name="connsiteX9" fmla="*/ 183350 w 328820"/>
                <a:gd name="connsiteY9" fmla="*/ 24060 h 704144"/>
                <a:gd name="connsiteX10" fmla="*/ 95111 w 328820"/>
                <a:gd name="connsiteY10" fmla="*/ 206712 h 704144"/>
                <a:gd name="connsiteX11" fmla="*/ 73165 w 328820"/>
                <a:gd name="connsiteY11" fmla="*/ 264090 h 704144"/>
                <a:gd name="connsiteX12" fmla="*/ 39790 w 328820"/>
                <a:gd name="connsiteY12" fmla="*/ 431197 h 704144"/>
                <a:gd name="connsiteX13" fmla="*/ 1385 w 328820"/>
                <a:gd name="connsiteY13" fmla="*/ 651567 h 704144"/>
                <a:gd name="connsiteX14" fmla="*/ 10986 w 328820"/>
                <a:gd name="connsiteY14" fmla="*/ 685857 h 704144"/>
                <a:gd name="connsiteX15" fmla="*/ 84824 w 328820"/>
                <a:gd name="connsiteY15" fmla="*/ 660254 h 704144"/>
                <a:gd name="connsiteX16" fmla="*/ 126429 w 328820"/>
                <a:gd name="connsiteY16" fmla="*/ 428682 h 704144"/>
                <a:gd name="connsiteX17" fmla="*/ 136259 w 328820"/>
                <a:gd name="connsiteY17" fmla="*/ 385706 h 704144"/>
                <a:gd name="connsiteX18" fmla="*/ 174664 w 328820"/>
                <a:gd name="connsiteY18" fmla="*/ 355073 h 704144"/>
                <a:gd name="connsiteX19" fmla="*/ 203239 w 328820"/>
                <a:gd name="connsiteY19" fmla="*/ 384334 h 704144"/>
                <a:gd name="connsiteX20" fmla="*/ 218326 w 328820"/>
                <a:gd name="connsiteY20" fmla="*/ 477146 h 704144"/>
                <a:gd name="connsiteX21" fmla="*/ 245301 w 328820"/>
                <a:gd name="connsiteY21" fmla="*/ 660483 h 704144"/>
                <a:gd name="connsiteX22" fmla="*/ 299708 w 328820"/>
                <a:gd name="connsiteY22" fmla="*/ 704145 h 704144"/>
                <a:gd name="connsiteX23" fmla="*/ 311595 w 328820"/>
                <a:gd name="connsiteY23" fmla="*/ 703917 h 704144"/>
                <a:gd name="connsiteX24" fmla="*/ 328054 w 328820"/>
                <a:gd name="connsiteY24" fmla="*/ 682886 h 704144"/>
                <a:gd name="connsiteX25" fmla="*/ 313195 w 328820"/>
                <a:gd name="connsiteY25" fmla="*/ 607905 h 704144"/>
                <a:gd name="connsiteX26" fmla="*/ 274562 w 328820"/>
                <a:gd name="connsiteY26" fmla="*/ 372675 h 704144"/>
                <a:gd name="connsiteX27" fmla="*/ 272733 w 328820"/>
                <a:gd name="connsiteY27" fmla="*/ 329241 h 70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8820" h="704144">
                  <a:moveTo>
                    <a:pt x="272733" y="329241"/>
                  </a:moveTo>
                  <a:cubicBezTo>
                    <a:pt x="285306" y="267748"/>
                    <a:pt x="289878" y="287636"/>
                    <a:pt x="251473" y="233229"/>
                  </a:cubicBezTo>
                  <a:cubicBezTo>
                    <a:pt x="249873" y="230715"/>
                    <a:pt x="248273" y="228200"/>
                    <a:pt x="246215" y="226143"/>
                  </a:cubicBezTo>
                  <a:cubicBezTo>
                    <a:pt x="220612" y="196882"/>
                    <a:pt x="206439" y="160992"/>
                    <a:pt x="189523" y="126702"/>
                  </a:cubicBezTo>
                  <a:cubicBezTo>
                    <a:pt x="170549" y="88297"/>
                    <a:pt x="182893" y="56979"/>
                    <a:pt x="206896" y="45320"/>
                  </a:cubicBezTo>
                  <a:cubicBezTo>
                    <a:pt x="257874" y="20860"/>
                    <a:pt x="299022" y="94698"/>
                    <a:pt x="304280" y="97898"/>
                  </a:cubicBezTo>
                  <a:cubicBezTo>
                    <a:pt x="304280" y="86468"/>
                    <a:pt x="303823" y="68637"/>
                    <a:pt x="304280" y="59722"/>
                  </a:cubicBezTo>
                  <a:cubicBezTo>
                    <a:pt x="305651" y="40062"/>
                    <a:pt x="297879" y="27718"/>
                    <a:pt x="280048" y="17202"/>
                  </a:cubicBezTo>
                  <a:cubicBezTo>
                    <a:pt x="264275" y="7601"/>
                    <a:pt x="247587" y="11030"/>
                    <a:pt x="232042" y="6001"/>
                  </a:cubicBezTo>
                  <a:cubicBezTo>
                    <a:pt x="200495" y="-4058"/>
                    <a:pt x="199352" y="-3600"/>
                    <a:pt x="183350" y="24060"/>
                  </a:cubicBezTo>
                  <a:cubicBezTo>
                    <a:pt x="149289" y="82810"/>
                    <a:pt x="122314" y="144761"/>
                    <a:pt x="95111" y="206712"/>
                  </a:cubicBezTo>
                  <a:cubicBezTo>
                    <a:pt x="86881" y="225457"/>
                    <a:pt x="78194" y="243745"/>
                    <a:pt x="73165" y="264090"/>
                  </a:cubicBezTo>
                  <a:cubicBezTo>
                    <a:pt x="59678" y="319412"/>
                    <a:pt x="51905" y="375876"/>
                    <a:pt x="39790" y="431197"/>
                  </a:cubicBezTo>
                  <a:cubicBezTo>
                    <a:pt x="23788" y="504120"/>
                    <a:pt x="12358" y="577730"/>
                    <a:pt x="1385" y="651567"/>
                  </a:cubicBezTo>
                  <a:cubicBezTo>
                    <a:pt x="-444" y="664369"/>
                    <a:pt x="-2730" y="679228"/>
                    <a:pt x="10986" y="685857"/>
                  </a:cubicBezTo>
                  <a:cubicBezTo>
                    <a:pt x="46648" y="703002"/>
                    <a:pt x="74080" y="706889"/>
                    <a:pt x="84824" y="660254"/>
                  </a:cubicBezTo>
                  <a:cubicBezTo>
                    <a:pt x="85967" y="655454"/>
                    <a:pt x="117514" y="474860"/>
                    <a:pt x="126429" y="428682"/>
                  </a:cubicBezTo>
                  <a:cubicBezTo>
                    <a:pt x="129172" y="414281"/>
                    <a:pt x="131915" y="399650"/>
                    <a:pt x="136259" y="385706"/>
                  </a:cubicBezTo>
                  <a:cubicBezTo>
                    <a:pt x="142431" y="366046"/>
                    <a:pt x="157747" y="354845"/>
                    <a:pt x="174664" y="355073"/>
                  </a:cubicBezTo>
                  <a:cubicBezTo>
                    <a:pt x="193866" y="355530"/>
                    <a:pt x="198438" y="370618"/>
                    <a:pt x="203239" y="384334"/>
                  </a:cubicBezTo>
                  <a:cubicBezTo>
                    <a:pt x="213754" y="414281"/>
                    <a:pt x="215812" y="445827"/>
                    <a:pt x="218326" y="477146"/>
                  </a:cubicBezTo>
                  <a:cubicBezTo>
                    <a:pt x="223355" y="538868"/>
                    <a:pt x="231814" y="600132"/>
                    <a:pt x="245301" y="660483"/>
                  </a:cubicBezTo>
                  <a:cubicBezTo>
                    <a:pt x="253531" y="697287"/>
                    <a:pt x="262217" y="704145"/>
                    <a:pt x="299708" y="704145"/>
                  </a:cubicBezTo>
                  <a:cubicBezTo>
                    <a:pt x="303594" y="704145"/>
                    <a:pt x="307480" y="704145"/>
                    <a:pt x="311595" y="703917"/>
                  </a:cubicBezTo>
                  <a:cubicBezTo>
                    <a:pt x="325311" y="703460"/>
                    <a:pt x="331026" y="697059"/>
                    <a:pt x="328054" y="682886"/>
                  </a:cubicBezTo>
                  <a:cubicBezTo>
                    <a:pt x="322796" y="657968"/>
                    <a:pt x="318224" y="632822"/>
                    <a:pt x="313195" y="607905"/>
                  </a:cubicBezTo>
                  <a:cubicBezTo>
                    <a:pt x="305423" y="570414"/>
                    <a:pt x="284163" y="412909"/>
                    <a:pt x="274562" y="372675"/>
                  </a:cubicBezTo>
                  <a:cubicBezTo>
                    <a:pt x="271590" y="358502"/>
                    <a:pt x="269533" y="344558"/>
                    <a:pt x="272733" y="329241"/>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59" name="Freeform 221"/>
            <p:cNvSpPr/>
            <p:nvPr/>
          </p:nvSpPr>
          <p:spPr>
            <a:xfrm>
              <a:off x="4926253" y="5515735"/>
              <a:ext cx="291760" cy="284204"/>
            </a:xfrm>
            <a:custGeom>
              <a:avLst/>
              <a:gdLst>
                <a:gd name="connsiteX0" fmla="*/ 291694 w 291760"/>
                <a:gd name="connsiteY0" fmla="*/ 33529 h 284204"/>
                <a:gd name="connsiteX1" fmla="*/ 283007 w 291760"/>
                <a:gd name="connsiteY1" fmla="*/ 12727 h 284204"/>
                <a:gd name="connsiteX2" fmla="*/ 221742 w 291760"/>
                <a:gd name="connsiteY2" fmla="*/ 14556 h 284204"/>
                <a:gd name="connsiteX3" fmla="*/ 205054 w 291760"/>
                <a:gd name="connsiteY3" fmla="*/ 35130 h 284204"/>
                <a:gd name="connsiteX4" fmla="*/ 166421 w 291760"/>
                <a:gd name="connsiteY4" fmla="*/ 101195 h 284204"/>
                <a:gd name="connsiteX5" fmla="*/ 71552 w 291760"/>
                <a:gd name="connsiteY5" fmla="*/ 196293 h 284204"/>
                <a:gd name="connsiteX6" fmla="*/ 0 w 291760"/>
                <a:gd name="connsiteY6" fmla="*/ 217095 h 284204"/>
                <a:gd name="connsiteX7" fmla="*/ 16688 w 291760"/>
                <a:gd name="connsiteY7" fmla="*/ 283618 h 284204"/>
                <a:gd name="connsiteX8" fmla="*/ 151790 w 291760"/>
                <a:gd name="connsiteY8" fmla="*/ 247270 h 284204"/>
                <a:gd name="connsiteX9" fmla="*/ 170307 w 291760"/>
                <a:gd name="connsiteY9" fmla="*/ 228754 h 284204"/>
                <a:gd name="connsiteX10" fmla="*/ 278206 w 291760"/>
                <a:gd name="connsiteY10" fmla="*/ 74677 h 284204"/>
                <a:gd name="connsiteX11" fmla="*/ 291694 w 291760"/>
                <a:gd name="connsiteY11" fmla="*/ 33529 h 28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760" h="284204">
                  <a:moveTo>
                    <a:pt x="291694" y="33529"/>
                  </a:moveTo>
                  <a:cubicBezTo>
                    <a:pt x="291465" y="25528"/>
                    <a:pt x="289865" y="18442"/>
                    <a:pt x="283007" y="12727"/>
                  </a:cubicBezTo>
                  <a:cubicBezTo>
                    <a:pt x="262661" y="-4647"/>
                    <a:pt x="240259" y="-4418"/>
                    <a:pt x="221742" y="14556"/>
                  </a:cubicBezTo>
                  <a:cubicBezTo>
                    <a:pt x="215570" y="20956"/>
                    <a:pt x="209626" y="27586"/>
                    <a:pt x="205054" y="35130"/>
                  </a:cubicBezTo>
                  <a:cubicBezTo>
                    <a:pt x="191795" y="56847"/>
                    <a:pt x="180365" y="79935"/>
                    <a:pt x="166421" y="101195"/>
                  </a:cubicBezTo>
                  <a:cubicBezTo>
                    <a:pt x="142875" y="137085"/>
                    <a:pt x="116586" y="182348"/>
                    <a:pt x="71552" y="196293"/>
                  </a:cubicBezTo>
                  <a:cubicBezTo>
                    <a:pt x="52807" y="202008"/>
                    <a:pt x="3200" y="206351"/>
                    <a:pt x="0" y="217095"/>
                  </a:cubicBezTo>
                  <a:cubicBezTo>
                    <a:pt x="18974" y="234469"/>
                    <a:pt x="20117" y="257786"/>
                    <a:pt x="16688" y="283618"/>
                  </a:cubicBezTo>
                  <a:cubicBezTo>
                    <a:pt x="68809" y="288190"/>
                    <a:pt x="109499" y="265101"/>
                    <a:pt x="151790" y="247270"/>
                  </a:cubicBezTo>
                  <a:cubicBezTo>
                    <a:pt x="160020" y="243841"/>
                    <a:pt x="164592" y="235612"/>
                    <a:pt x="170307" y="228754"/>
                  </a:cubicBezTo>
                  <a:cubicBezTo>
                    <a:pt x="210998" y="180748"/>
                    <a:pt x="238887" y="123598"/>
                    <a:pt x="278206" y="74677"/>
                  </a:cubicBezTo>
                  <a:cubicBezTo>
                    <a:pt x="287807" y="63247"/>
                    <a:pt x="292379" y="49074"/>
                    <a:pt x="291694" y="33529"/>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0" name="Freeform 222"/>
            <p:cNvSpPr/>
            <p:nvPr/>
          </p:nvSpPr>
          <p:spPr>
            <a:xfrm>
              <a:off x="4628028" y="5545204"/>
              <a:ext cx="295094" cy="250648"/>
            </a:xfrm>
            <a:custGeom>
              <a:avLst/>
              <a:gdLst>
                <a:gd name="connsiteX0" fmla="*/ 281766 w 295094"/>
                <a:gd name="connsiteY0" fmla="*/ 208429 h 250648"/>
                <a:gd name="connsiteX1" fmla="*/ 263021 w 295094"/>
                <a:gd name="connsiteY1" fmla="*/ 199743 h 250648"/>
                <a:gd name="connsiteX2" fmla="*/ 130662 w 295094"/>
                <a:gd name="connsiteY2" fmla="*/ 141678 h 250648"/>
                <a:gd name="connsiteX3" fmla="*/ 77627 w 295094"/>
                <a:gd name="connsiteY3" fmla="*/ 41780 h 250648"/>
                <a:gd name="connsiteX4" fmla="*/ 19334 w 295094"/>
                <a:gd name="connsiteY4" fmla="*/ 1546 h 250648"/>
                <a:gd name="connsiteX5" fmla="*/ 3332 w 295094"/>
                <a:gd name="connsiteY5" fmla="*/ 46581 h 250648"/>
                <a:gd name="connsiteX6" fmla="*/ 75341 w 295094"/>
                <a:gd name="connsiteY6" fmla="*/ 177797 h 250648"/>
                <a:gd name="connsiteX7" fmla="*/ 198099 w 295094"/>
                <a:gd name="connsiteY7" fmla="*/ 247749 h 250648"/>
                <a:gd name="connsiteX8" fmla="*/ 212729 w 295094"/>
                <a:gd name="connsiteY8" fmla="*/ 249349 h 250648"/>
                <a:gd name="connsiteX9" fmla="*/ 274451 w 295094"/>
                <a:gd name="connsiteY9" fmla="*/ 247291 h 250648"/>
                <a:gd name="connsiteX10" fmla="*/ 294568 w 295094"/>
                <a:gd name="connsiteY10" fmla="*/ 232661 h 250648"/>
                <a:gd name="connsiteX11" fmla="*/ 281766 w 295094"/>
                <a:gd name="connsiteY11" fmla="*/ 208429 h 2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094" h="250648">
                  <a:moveTo>
                    <a:pt x="281766" y="208429"/>
                  </a:moveTo>
                  <a:cubicBezTo>
                    <a:pt x="276051" y="204772"/>
                    <a:pt x="269422" y="202486"/>
                    <a:pt x="263021" y="199743"/>
                  </a:cubicBezTo>
                  <a:cubicBezTo>
                    <a:pt x="173867" y="182598"/>
                    <a:pt x="142092" y="167967"/>
                    <a:pt x="130662" y="141678"/>
                  </a:cubicBezTo>
                  <a:cubicBezTo>
                    <a:pt x="116717" y="109217"/>
                    <a:pt x="95457" y="72184"/>
                    <a:pt x="77627" y="41780"/>
                  </a:cubicBezTo>
                  <a:cubicBezTo>
                    <a:pt x="75112" y="37437"/>
                    <a:pt x="54081" y="-8969"/>
                    <a:pt x="19334" y="1546"/>
                  </a:cubicBezTo>
                  <a:cubicBezTo>
                    <a:pt x="-10613" y="10690"/>
                    <a:pt x="3103" y="46123"/>
                    <a:pt x="3332" y="46581"/>
                  </a:cubicBezTo>
                  <a:cubicBezTo>
                    <a:pt x="19105" y="94815"/>
                    <a:pt x="48823" y="135277"/>
                    <a:pt x="75341" y="177797"/>
                  </a:cubicBezTo>
                  <a:cubicBezTo>
                    <a:pt x="104601" y="224660"/>
                    <a:pt x="148035" y="240662"/>
                    <a:pt x="198099" y="247749"/>
                  </a:cubicBezTo>
                  <a:cubicBezTo>
                    <a:pt x="202899" y="248434"/>
                    <a:pt x="207929" y="248434"/>
                    <a:pt x="212729" y="249349"/>
                  </a:cubicBezTo>
                  <a:cubicBezTo>
                    <a:pt x="233532" y="252321"/>
                    <a:pt x="253877" y="249577"/>
                    <a:pt x="274451" y="247291"/>
                  </a:cubicBezTo>
                  <a:cubicBezTo>
                    <a:pt x="282909" y="246377"/>
                    <a:pt x="292282" y="243177"/>
                    <a:pt x="294568" y="232661"/>
                  </a:cubicBezTo>
                  <a:cubicBezTo>
                    <a:pt x="297083" y="221231"/>
                    <a:pt x="290225" y="213916"/>
                    <a:pt x="281766" y="208429"/>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1" name="Freeform 223"/>
            <p:cNvSpPr/>
            <p:nvPr/>
          </p:nvSpPr>
          <p:spPr>
            <a:xfrm>
              <a:off x="5089245" y="5481161"/>
              <a:ext cx="241245" cy="707460"/>
            </a:xfrm>
            <a:custGeom>
              <a:avLst/>
              <a:gdLst>
                <a:gd name="connsiteX0" fmla="*/ 228371 w 241245"/>
                <a:gd name="connsiteY0" fmla="*/ 301733 h 707460"/>
                <a:gd name="connsiteX1" fmla="*/ 179680 w 241245"/>
                <a:gd name="connsiteY1" fmla="*/ 104680 h 707460"/>
                <a:gd name="connsiteX2" fmla="*/ 148361 w 241245"/>
                <a:gd name="connsiteY2" fmla="*/ 22384 h 707460"/>
                <a:gd name="connsiteX3" fmla="*/ 108128 w 241245"/>
                <a:gd name="connsiteY3" fmla="*/ 1124 h 707460"/>
                <a:gd name="connsiteX4" fmla="*/ 64237 w 241245"/>
                <a:gd name="connsiteY4" fmla="*/ 1353 h 707460"/>
                <a:gd name="connsiteX5" fmla="*/ 40919 w 241245"/>
                <a:gd name="connsiteY5" fmla="*/ 8897 h 707460"/>
                <a:gd name="connsiteX6" fmla="*/ 0 w 241245"/>
                <a:gd name="connsiteY6" fmla="*/ 91421 h 707460"/>
                <a:gd name="connsiteX7" fmla="*/ 17602 w 241245"/>
                <a:gd name="connsiteY7" fmla="*/ 70390 h 707460"/>
                <a:gd name="connsiteX8" fmla="*/ 39776 w 241245"/>
                <a:gd name="connsiteY8" fmla="*/ 35871 h 707460"/>
                <a:gd name="connsiteX9" fmla="*/ 124358 w 241245"/>
                <a:gd name="connsiteY9" fmla="*/ 24670 h 707460"/>
                <a:gd name="connsiteX10" fmla="*/ 133045 w 241245"/>
                <a:gd name="connsiteY10" fmla="*/ 120682 h 707460"/>
                <a:gd name="connsiteX11" fmla="*/ 45263 w 241245"/>
                <a:gd name="connsiteY11" fmla="*/ 249384 h 707460"/>
                <a:gd name="connsiteX12" fmla="*/ 33147 w 241245"/>
                <a:gd name="connsiteY12" fmla="*/ 293504 h 707460"/>
                <a:gd name="connsiteX13" fmla="*/ 35204 w 241245"/>
                <a:gd name="connsiteY13" fmla="*/ 393402 h 707460"/>
                <a:gd name="connsiteX14" fmla="*/ 30861 w 241245"/>
                <a:gd name="connsiteY14" fmla="*/ 602114 h 707460"/>
                <a:gd name="connsiteX15" fmla="*/ 21031 w 241245"/>
                <a:gd name="connsiteY15" fmla="*/ 663150 h 707460"/>
                <a:gd name="connsiteX16" fmla="*/ 49149 w 241245"/>
                <a:gd name="connsiteY16" fmla="*/ 695154 h 707460"/>
                <a:gd name="connsiteX17" fmla="*/ 93726 w 241245"/>
                <a:gd name="connsiteY17" fmla="*/ 656063 h 707460"/>
                <a:gd name="connsiteX18" fmla="*/ 105385 w 241245"/>
                <a:gd name="connsiteY18" fmla="*/ 544964 h 707460"/>
                <a:gd name="connsiteX19" fmla="*/ 114071 w 241245"/>
                <a:gd name="connsiteY19" fmla="*/ 418548 h 707460"/>
                <a:gd name="connsiteX20" fmla="*/ 105385 w 241245"/>
                <a:gd name="connsiteY20" fmla="*/ 364598 h 707460"/>
                <a:gd name="connsiteX21" fmla="*/ 101727 w 241245"/>
                <a:gd name="connsiteY21" fmla="*/ 337623 h 707460"/>
                <a:gd name="connsiteX22" fmla="*/ 153848 w 241245"/>
                <a:gd name="connsiteY22" fmla="*/ 464725 h 707460"/>
                <a:gd name="connsiteX23" fmla="*/ 160249 w 241245"/>
                <a:gd name="connsiteY23" fmla="*/ 623602 h 707460"/>
                <a:gd name="connsiteX24" fmla="*/ 213284 w 241245"/>
                <a:gd name="connsiteY24" fmla="*/ 707270 h 707460"/>
                <a:gd name="connsiteX25" fmla="*/ 239116 w 241245"/>
                <a:gd name="connsiteY25" fmla="*/ 651720 h 707460"/>
                <a:gd name="connsiteX26" fmla="*/ 239573 w 241245"/>
                <a:gd name="connsiteY26" fmla="*/ 451466 h 707460"/>
                <a:gd name="connsiteX27" fmla="*/ 228371 w 241245"/>
                <a:gd name="connsiteY27" fmla="*/ 301733 h 70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1245" h="707460">
                  <a:moveTo>
                    <a:pt x="228371" y="301733"/>
                  </a:moveTo>
                  <a:cubicBezTo>
                    <a:pt x="215798" y="234982"/>
                    <a:pt x="197053" y="170060"/>
                    <a:pt x="179680" y="104680"/>
                  </a:cubicBezTo>
                  <a:cubicBezTo>
                    <a:pt x="172136" y="76334"/>
                    <a:pt x="162763" y="48216"/>
                    <a:pt x="148361" y="22384"/>
                  </a:cubicBezTo>
                  <a:cubicBezTo>
                    <a:pt x="139446" y="6382"/>
                    <a:pt x="128473" y="-3448"/>
                    <a:pt x="108128" y="1124"/>
                  </a:cubicBezTo>
                  <a:cubicBezTo>
                    <a:pt x="93726" y="4325"/>
                    <a:pt x="78867" y="2953"/>
                    <a:pt x="64237" y="1353"/>
                  </a:cubicBezTo>
                  <a:cubicBezTo>
                    <a:pt x="56007" y="438"/>
                    <a:pt x="46634" y="-933"/>
                    <a:pt x="40919" y="8897"/>
                  </a:cubicBezTo>
                  <a:cubicBezTo>
                    <a:pt x="25832" y="34043"/>
                    <a:pt x="9144" y="58046"/>
                    <a:pt x="0" y="91421"/>
                  </a:cubicBezTo>
                  <a:cubicBezTo>
                    <a:pt x="12344" y="85249"/>
                    <a:pt x="14630" y="77477"/>
                    <a:pt x="17602" y="70390"/>
                  </a:cubicBezTo>
                  <a:cubicBezTo>
                    <a:pt x="23089" y="57588"/>
                    <a:pt x="31090" y="46387"/>
                    <a:pt x="39776" y="35871"/>
                  </a:cubicBezTo>
                  <a:cubicBezTo>
                    <a:pt x="64694" y="6153"/>
                    <a:pt x="91897" y="2724"/>
                    <a:pt x="124358" y="24670"/>
                  </a:cubicBezTo>
                  <a:cubicBezTo>
                    <a:pt x="161620" y="49587"/>
                    <a:pt x="147676" y="103994"/>
                    <a:pt x="133045" y="120682"/>
                  </a:cubicBezTo>
                  <a:cubicBezTo>
                    <a:pt x="98527" y="160001"/>
                    <a:pt x="76581" y="207779"/>
                    <a:pt x="45263" y="249384"/>
                  </a:cubicBezTo>
                  <a:cubicBezTo>
                    <a:pt x="34976" y="262871"/>
                    <a:pt x="31318" y="277502"/>
                    <a:pt x="33147" y="293504"/>
                  </a:cubicBezTo>
                  <a:cubicBezTo>
                    <a:pt x="37033" y="326879"/>
                    <a:pt x="35433" y="360026"/>
                    <a:pt x="35204" y="393402"/>
                  </a:cubicBezTo>
                  <a:cubicBezTo>
                    <a:pt x="34976" y="462896"/>
                    <a:pt x="35204" y="532619"/>
                    <a:pt x="30861" y="602114"/>
                  </a:cubicBezTo>
                  <a:cubicBezTo>
                    <a:pt x="29489" y="622688"/>
                    <a:pt x="24917" y="642804"/>
                    <a:pt x="21031" y="663150"/>
                  </a:cubicBezTo>
                  <a:cubicBezTo>
                    <a:pt x="16459" y="686924"/>
                    <a:pt x="24917" y="696068"/>
                    <a:pt x="49149" y="695154"/>
                  </a:cubicBezTo>
                  <a:cubicBezTo>
                    <a:pt x="70866" y="694239"/>
                    <a:pt x="89383" y="679838"/>
                    <a:pt x="93726" y="656063"/>
                  </a:cubicBezTo>
                  <a:cubicBezTo>
                    <a:pt x="100355" y="619487"/>
                    <a:pt x="104699" y="582225"/>
                    <a:pt x="105385" y="544964"/>
                  </a:cubicBezTo>
                  <a:cubicBezTo>
                    <a:pt x="106070" y="502673"/>
                    <a:pt x="109271" y="460610"/>
                    <a:pt x="114071" y="418548"/>
                  </a:cubicBezTo>
                  <a:cubicBezTo>
                    <a:pt x="116357" y="399117"/>
                    <a:pt x="114071" y="381972"/>
                    <a:pt x="105385" y="364598"/>
                  </a:cubicBezTo>
                  <a:cubicBezTo>
                    <a:pt x="101270" y="356369"/>
                    <a:pt x="88468" y="328479"/>
                    <a:pt x="101727" y="337623"/>
                  </a:cubicBezTo>
                  <a:cubicBezTo>
                    <a:pt x="136017" y="360941"/>
                    <a:pt x="152933" y="434093"/>
                    <a:pt x="153848" y="464725"/>
                  </a:cubicBezTo>
                  <a:cubicBezTo>
                    <a:pt x="155677" y="517760"/>
                    <a:pt x="160934" y="570567"/>
                    <a:pt x="160249" y="623602"/>
                  </a:cubicBezTo>
                  <a:cubicBezTo>
                    <a:pt x="160020" y="640518"/>
                    <a:pt x="147676" y="711613"/>
                    <a:pt x="213284" y="707270"/>
                  </a:cubicBezTo>
                  <a:cubicBezTo>
                    <a:pt x="242545" y="705441"/>
                    <a:pt x="238658" y="661321"/>
                    <a:pt x="239116" y="651720"/>
                  </a:cubicBezTo>
                  <a:cubicBezTo>
                    <a:pt x="242545" y="584969"/>
                    <a:pt x="241173" y="518217"/>
                    <a:pt x="239573" y="451466"/>
                  </a:cubicBezTo>
                  <a:cubicBezTo>
                    <a:pt x="238430" y="401403"/>
                    <a:pt x="237744" y="351339"/>
                    <a:pt x="228371" y="301733"/>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2" name="Freeform 224"/>
            <p:cNvSpPr/>
            <p:nvPr/>
          </p:nvSpPr>
          <p:spPr>
            <a:xfrm>
              <a:off x="4977194" y="5589727"/>
              <a:ext cx="99935" cy="111099"/>
            </a:xfrm>
            <a:custGeom>
              <a:avLst/>
              <a:gdLst>
                <a:gd name="connsiteX0" fmla="*/ 99935 w 99935"/>
                <a:gd name="connsiteY0" fmla="*/ 0 h 111099"/>
                <a:gd name="connsiteX1" fmla="*/ 27240 w 99935"/>
                <a:gd name="connsiteY1" fmla="*/ 78867 h 111099"/>
                <a:gd name="connsiteX2" fmla="*/ 37 w 99935"/>
                <a:gd name="connsiteY2" fmla="*/ 111100 h 111099"/>
                <a:gd name="connsiteX3" fmla="*/ 99935 w 99935"/>
                <a:gd name="connsiteY3" fmla="*/ 0 h 111099"/>
              </a:gdLst>
              <a:ahLst/>
              <a:cxnLst>
                <a:cxn ang="0">
                  <a:pos x="connsiteX0" y="connsiteY0"/>
                </a:cxn>
                <a:cxn ang="0">
                  <a:pos x="connsiteX1" y="connsiteY1"/>
                </a:cxn>
                <a:cxn ang="0">
                  <a:pos x="connsiteX2" y="connsiteY2"/>
                </a:cxn>
                <a:cxn ang="0">
                  <a:pos x="connsiteX3" y="connsiteY3"/>
                </a:cxn>
              </a:cxnLst>
              <a:rect l="l" t="t" r="r" b="b"/>
              <a:pathLst>
                <a:path w="99935" h="111099">
                  <a:moveTo>
                    <a:pt x="99935" y="0"/>
                  </a:moveTo>
                  <a:cubicBezTo>
                    <a:pt x="77304" y="25146"/>
                    <a:pt x="45757" y="58065"/>
                    <a:pt x="27240" y="78867"/>
                  </a:cubicBezTo>
                  <a:cubicBezTo>
                    <a:pt x="24726" y="81610"/>
                    <a:pt x="-1106" y="106756"/>
                    <a:pt x="37" y="111100"/>
                  </a:cubicBezTo>
                  <a:cubicBezTo>
                    <a:pt x="50329" y="101956"/>
                    <a:pt x="96963" y="38176"/>
                    <a:pt x="99935" y="0"/>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3" name="Freeform 225"/>
            <p:cNvSpPr/>
            <p:nvPr/>
          </p:nvSpPr>
          <p:spPr>
            <a:xfrm>
              <a:off x="5050525" y="5236486"/>
              <a:ext cx="220546" cy="224704"/>
            </a:xfrm>
            <a:custGeom>
              <a:avLst/>
              <a:gdLst>
                <a:gd name="connsiteX0" fmla="*/ 215199 w 220546"/>
                <a:gd name="connsiteY0" fmla="*/ 73891 h 224704"/>
                <a:gd name="connsiteX1" fmla="*/ 55636 w 220546"/>
                <a:gd name="connsiteY1" fmla="*/ 12398 h 224704"/>
                <a:gd name="connsiteX2" fmla="*/ 772 w 220546"/>
                <a:gd name="connsiteY2" fmla="*/ 96522 h 224704"/>
                <a:gd name="connsiteX3" fmla="*/ 111186 w 220546"/>
                <a:gd name="connsiteY3" fmla="*/ 224081 h 224704"/>
                <a:gd name="connsiteX4" fmla="*/ 215199 w 220546"/>
                <a:gd name="connsiteY4" fmla="*/ 73891 h 224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6" h="224704">
                  <a:moveTo>
                    <a:pt x="215199" y="73891"/>
                  </a:moveTo>
                  <a:cubicBezTo>
                    <a:pt x="195311" y="2568"/>
                    <a:pt x="105014" y="-15263"/>
                    <a:pt x="55636" y="12398"/>
                  </a:cubicBezTo>
                  <a:cubicBezTo>
                    <a:pt x="20889" y="31600"/>
                    <a:pt x="5344" y="58346"/>
                    <a:pt x="772" y="96522"/>
                  </a:cubicBezTo>
                  <a:cubicBezTo>
                    <a:pt x="-7000" y="162588"/>
                    <a:pt x="44892" y="223853"/>
                    <a:pt x="111186" y="224081"/>
                  </a:cubicBezTo>
                  <a:cubicBezTo>
                    <a:pt x="200340" y="232997"/>
                    <a:pt x="234859" y="144528"/>
                    <a:pt x="215199" y="73891"/>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4" name="Freeform 226"/>
            <p:cNvSpPr/>
            <p:nvPr/>
          </p:nvSpPr>
          <p:spPr>
            <a:xfrm>
              <a:off x="4746088" y="5586526"/>
              <a:ext cx="85982" cy="114230"/>
            </a:xfrm>
            <a:custGeom>
              <a:avLst/>
              <a:gdLst>
                <a:gd name="connsiteX0" fmla="*/ 26317 w 85982"/>
                <a:gd name="connsiteY0" fmla="*/ 83896 h 114230"/>
                <a:gd name="connsiteX1" fmla="*/ 85982 w 85982"/>
                <a:gd name="connsiteY1" fmla="*/ 113843 h 114230"/>
                <a:gd name="connsiteX2" fmla="*/ 2772 w 85982"/>
                <a:gd name="connsiteY2" fmla="*/ 0 h 114230"/>
                <a:gd name="connsiteX3" fmla="*/ 9401 w 85982"/>
                <a:gd name="connsiteY3" fmla="*/ 50063 h 114230"/>
                <a:gd name="connsiteX4" fmla="*/ 26317 w 85982"/>
                <a:gd name="connsiteY4" fmla="*/ 83896 h 11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2" h="114230">
                  <a:moveTo>
                    <a:pt x="26317" y="83896"/>
                  </a:moveTo>
                  <a:cubicBezTo>
                    <a:pt x="36376" y="108585"/>
                    <a:pt x="54892" y="116129"/>
                    <a:pt x="85982" y="113843"/>
                  </a:cubicBezTo>
                  <a:cubicBezTo>
                    <a:pt x="57636" y="79781"/>
                    <a:pt x="32261" y="29032"/>
                    <a:pt x="2772" y="0"/>
                  </a:cubicBezTo>
                  <a:cubicBezTo>
                    <a:pt x="-4544" y="12801"/>
                    <a:pt x="4372" y="39548"/>
                    <a:pt x="9401" y="50063"/>
                  </a:cubicBezTo>
                  <a:cubicBezTo>
                    <a:pt x="14659" y="61265"/>
                    <a:pt x="21517" y="72237"/>
                    <a:pt x="26317" y="83896"/>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5" name="Freeform 227"/>
            <p:cNvSpPr/>
            <p:nvPr/>
          </p:nvSpPr>
          <p:spPr>
            <a:xfrm>
              <a:off x="4578210" y="5235217"/>
              <a:ext cx="231245" cy="236615"/>
            </a:xfrm>
            <a:custGeom>
              <a:avLst/>
              <a:gdLst>
                <a:gd name="connsiteX0" fmla="*/ 115557 w 231245"/>
                <a:gd name="connsiteY0" fmla="*/ 236553 h 236615"/>
                <a:gd name="connsiteX1" fmla="*/ 231228 w 231245"/>
                <a:gd name="connsiteY1" fmla="*/ 117909 h 236615"/>
                <a:gd name="connsiteX2" fmla="*/ 106870 w 231245"/>
                <a:gd name="connsiteY2" fmla="*/ 180 h 236615"/>
                <a:gd name="connsiteX3" fmla="*/ 114 w 231245"/>
                <a:gd name="connsiteY3" fmla="*/ 133454 h 236615"/>
                <a:gd name="connsiteX4" fmla="*/ 115557 w 231245"/>
                <a:gd name="connsiteY4" fmla="*/ 236553 h 23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45" h="236615">
                  <a:moveTo>
                    <a:pt x="115557" y="236553"/>
                  </a:moveTo>
                  <a:cubicBezTo>
                    <a:pt x="176822" y="234495"/>
                    <a:pt x="232371" y="177574"/>
                    <a:pt x="231228" y="117909"/>
                  </a:cubicBezTo>
                  <a:cubicBezTo>
                    <a:pt x="230085" y="55959"/>
                    <a:pt x="192824" y="-3706"/>
                    <a:pt x="106870" y="180"/>
                  </a:cubicBezTo>
                  <a:cubicBezTo>
                    <a:pt x="36918" y="1552"/>
                    <a:pt x="-2401" y="65103"/>
                    <a:pt x="114" y="133454"/>
                  </a:cubicBezTo>
                  <a:cubicBezTo>
                    <a:pt x="2400" y="189690"/>
                    <a:pt x="56578" y="238610"/>
                    <a:pt x="115557" y="236553"/>
                  </a:cubicBezTo>
                  <a:close/>
                </a:path>
              </a:pathLst>
            </a:custGeom>
            <a:solidFill>
              <a:srgbClr val="FFFFFF"/>
            </a:solidFill>
            <a:ln w="2286" cap="flat">
              <a:noFill/>
              <a:prstDash val="solid"/>
              <a:miter/>
            </a:ln>
          </p:spPr>
          <p:txBody>
            <a:bodyPr anchor="ctr" rtlCol="0"/>
            <a:p>
              <a:endParaRPr dirty="0" lang="en-US">
                <a:latin typeface="Calibri" panose="020F0502020204030204" pitchFamily="34" charset="0"/>
              </a:endParaRPr>
            </a:p>
          </p:txBody>
        </p:sp>
        <p:sp>
          <p:nvSpPr>
            <p:cNvPr id="1048666" name="Freeform 228"/>
            <p:cNvSpPr/>
            <p:nvPr/>
          </p:nvSpPr>
          <p:spPr>
            <a:xfrm>
              <a:off x="4401611" y="5212571"/>
              <a:ext cx="950566" cy="998178"/>
            </a:xfrm>
            <a:custGeom>
              <a:avLst/>
              <a:gdLst>
                <a:gd name="connsiteX0" fmla="*/ 949838 w 950566"/>
                <a:gd name="connsiteY0" fmla="*/ 732172 h 998178"/>
                <a:gd name="connsiteX1" fmla="*/ 925378 w 950566"/>
                <a:gd name="connsiteY1" fmla="*/ 498543 h 998178"/>
                <a:gd name="connsiteX2" fmla="*/ 890631 w 950566"/>
                <a:gd name="connsiteY2" fmla="*/ 364583 h 998178"/>
                <a:gd name="connsiteX3" fmla="*/ 849940 w 950566"/>
                <a:gd name="connsiteY3" fmla="*/ 270629 h 998178"/>
                <a:gd name="connsiteX4" fmla="*/ 851311 w 950566"/>
                <a:gd name="connsiteY4" fmla="*/ 237710 h 998178"/>
                <a:gd name="connsiteX5" fmla="*/ 870971 w 950566"/>
                <a:gd name="connsiteY5" fmla="*/ 59631 h 998178"/>
                <a:gd name="connsiteX6" fmla="*/ 753699 w 950566"/>
                <a:gd name="connsiteY6" fmla="*/ 1109 h 998178"/>
                <a:gd name="connsiteX7" fmla="*/ 634827 w 950566"/>
                <a:gd name="connsiteY7" fmla="*/ 78605 h 998178"/>
                <a:gd name="connsiteX8" fmla="*/ 627283 w 950566"/>
                <a:gd name="connsiteY8" fmla="*/ 167301 h 998178"/>
                <a:gd name="connsiteX9" fmla="*/ 701578 w 950566"/>
                <a:gd name="connsiteY9" fmla="*/ 258970 h 998178"/>
                <a:gd name="connsiteX10" fmla="*/ 707979 w 950566"/>
                <a:gd name="connsiteY10" fmla="*/ 263085 h 998178"/>
                <a:gd name="connsiteX11" fmla="*/ 574934 w 950566"/>
                <a:gd name="connsiteY11" fmla="*/ 456938 h 998178"/>
                <a:gd name="connsiteX12" fmla="*/ 498582 w 950566"/>
                <a:gd name="connsiteY12" fmla="*/ 503343 h 998178"/>
                <a:gd name="connsiteX13" fmla="*/ 458805 w 950566"/>
                <a:gd name="connsiteY13" fmla="*/ 491685 h 998178"/>
                <a:gd name="connsiteX14" fmla="*/ 356850 w 950566"/>
                <a:gd name="connsiteY14" fmla="*/ 358411 h 998178"/>
                <a:gd name="connsiteX15" fmla="*/ 346791 w 950566"/>
                <a:gd name="connsiteY15" fmla="*/ 337380 h 998178"/>
                <a:gd name="connsiteX16" fmla="*/ 328046 w 950566"/>
                <a:gd name="connsiteY16" fmla="*/ 279315 h 998178"/>
                <a:gd name="connsiteX17" fmla="*/ 352278 w 950566"/>
                <a:gd name="connsiteY17" fmla="*/ 265142 h 998178"/>
                <a:gd name="connsiteX18" fmla="*/ 428173 w 950566"/>
                <a:gd name="connsiteY18" fmla="*/ 147642 h 998178"/>
                <a:gd name="connsiteX19" fmla="*/ 320045 w 950566"/>
                <a:gd name="connsiteY19" fmla="*/ 3167 h 998178"/>
                <a:gd name="connsiteX20" fmla="*/ 157968 w 950566"/>
                <a:gd name="connsiteY20" fmla="*/ 103751 h 998178"/>
                <a:gd name="connsiteX21" fmla="*/ 176713 w 950566"/>
                <a:gd name="connsiteY21" fmla="*/ 221480 h 998178"/>
                <a:gd name="connsiteX22" fmla="*/ 197287 w 950566"/>
                <a:gd name="connsiteY22" fmla="*/ 246397 h 998178"/>
                <a:gd name="connsiteX23" fmla="*/ 198887 w 950566"/>
                <a:gd name="connsiteY23" fmla="*/ 264456 h 998178"/>
                <a:gd name="connsiteX24" fmla="*/ 121849 w 950566"/>
                <a:gd name="connsiteY24" fmla="*/ 413046 h 998178"/>
                <a:gd name="connsiteX25" fmla="*/ 64242 w 950566"/>
                <a:gd name="connsiteY25" fmla="*/ 567123 h 998178"/>
                <a:gd name="connsiteX26" fmla="*/ 13035 w 950566"/>
                <a:gd name="connsiteY26" fmla="*/ 839157 h 998178"/>
                <a:gd name="connsiteX27" fmla="*/ 234 w 950566"/>
                <a:gd name="connsiteY27" fmla="*/ 941570 h 998178"/>
                <a:gd name="connsiteX28" fmla="*/ 19893 w 950566"/>
                <a:gd name="connsiteY28" fmla="*/ 980203 h 998178"/>
                <a:gd name="connsiteX29" fmla="*/ 128478 w 950566"/>
                <a:gd name="connsiteY29" fmla="*/ 925110 h 998178"/>
                <a:gd name="connsiteX30" fmla="*/ 131679 w 950566"/>
                <a:gd name="connsiteY30" fmla="*/ 907737 h 998178"/>
                <a:gd name="connsiteX31" fmla="*/ 173284 w 950566"/>
                <a:gd name="connsiteY31" fmla="*/ 687824 h 998178"/>
                <a:gd name="connsiteX32" fmla="*/ 192029 w 950566"/>
                <a:gd name="connsiteY32" fmla="*/ 655820 h 998178"/>
                <a:gd name="connsiteX33" fmla="*/ 208945 w 950566"/>
                <a:gd name="connsiteY33" fmla="*/ 689424 h 998178"/>
                <a:gd name="connsiteX34" fmla="*/ 225633 w 950566"/>
                <a:gd name="connsiteY34" fmla="*/ 829784 h 998178"/>
                <a:gd name="connsiteX35" fmla="*/ 246664 w 950566"/>
                <a:gd name="connsiteY35" fmla="*/ 951628 h 998178"/>
                <a:gd name="connsiteX36" fmla="*/ 282097 w 950566"/>
                <a:gd name="connsiteY36" fmla="*/ 994148 h 998178"/>
                <a:gd name="connsiteX37" fmla="*/ 334904 w 950566"/>
                <a:gd name="connsiteY37" fmla="*/ 998034 h 998178"/>
                <a:gd name="connsiteX38" fmla="*/ 374223 w 950566"/>
                <a:gd name="connsiteY38" fmla="*/ 953914 h 998178"/>
                <a:gd name="connsiteX39" fmla="*/ 367137 w 950566"/>
                <a:gd name="connsiteY39" fmla="*/ 910480 h 998178"/>
                <a:gd name="connsiteX40" fmla="*/ 346334 w 950566"/>
                <a:gd name="connsiteY40" fmla="*/ 818583 h 998178"/>
                <a:gd name="connsiteX41" fmla="*/ 318673 w 950566"/>
                <a:gd name="connsiteY41" fmla="*/ 629302 h 998178"/>
                <a:gd name="connsiteX42" fmla="*/ 324846 w 950566"/>
                <a:gd name="connsiteY42" fmla="*/ 578781 h 998178"/>
                <a:gd name="connsiteX43" fmla="*/ 331932 w 950566"/>
                <a:gd name="connsiteY43" fmla="*/ 579467 h 998178"/>
                <a:gd name="connsiteX44" fmla="*/ 496067 w 950566"/>
                <a:gd name="connsiteY44" fmla="*/ 603927 h 998178"/>
                <a:gd name="connsiteX45" fmla="*/ 513441 w 950566"/>
                <a:gd name="connsiteY45" fmla="*/ 605985 h 998178"/>
                <a:gd name="connsiteX46" fmla="*/ 628655 w 950566"/>
                <a:gd name="connsiteY46" fmla="*/ 591354 h 998178"/>
                <a:gd name="connsiteX47" fmla="*/ 694263 w 950566"/>
                <a:gd name="connsiteY47" fmla="*/ 565751 h 998178"/>
                <a:gd name="connsiteX48" fmla="*/ 702036 w 950566"/>
                <a:gd name="connsiteY48" fmla="*/ 615129 h 998178"/>
                <a:gd name="connsiteX49" fmla="*/ 699978 w 950566"/>
                <a:gd name="connsiteY49" fmla="*/ 826812 h 998178"/>
                <a:gd name="connsiteX50" fmla="*/ 687405 w 950566"/>
                <a:gd name="connsiteY50" fmla="*/ 931740 h 998178"/>
                <a:gd name="connsiteX51" fmla="*/ 684433 w 950566"/>
                <a:gd name="connsiteY51" fmla="*/ 958029 h 998178"/>
                <a:gd name="connsiteX52" fmla="*/ 692206 w 950566"/>
                <a:gd name="connsiteY52" fmla="*/ 973116 h 998178"/>
                <a:gd name="connsiteX53" fmla="*/ 790732 w 950566"/>
                <a:gd name="connsiteY53" fmla="*/ 955286 h 998178"/>
                <a:gd name="connsiteX54" fmla="*/ 806506 w 950566"/>
                <a:gd name="connsiteY54" fmla="*/ 893106 h 998178"/>
                <a:gd name="connsiteX55" fmla="*/ 818393 w 950566"/>
                <a:gd name="connsiteY55" fmla="*/ 737658 h 998178"/>
                <a:gd name="connsiteX56" fmla="*/ 826851 w 950566"/>
                <a:gd name="connsiteY56" fmla="*/ 900193 h 998178"/>
                <a:gd name="connsiteX57" fmla="*/ 828680 w 950566"/>
                <a:gd name="connsiteY57" fmla="*/ 935397 h 998178"/>
                <a:gd name="connsiteX58" fmla="*/ 851311 w 950566"/>
                <a:gd name="connsiteY58" fmla="*/ 984546 h 998178"/>
                <a:gd name="connsiteX59" fmla="*/ 937722 w 950566"/>
                <a:gd name="connsiteY59" fmla="*/ 977460 h 998178"/>
                <a:gd name="connsiteX60" fmla="*/ 947552 w 950566"/>
                <a:gd name="connsiteY60" fmla="*/ 940655 h 998178"/>
                <a:gd name="connsiteX61" fmla="*/ 949838 w 950566"/>
                <a:gd name="connsiteY61" fmla="*/ 732172 h 998178"/>
                <a:gd name="connsiteX62" fmla="*/ 649686 w 950566"/>
                <a:gd name="connsiteY62" fmla="*/ 120210 h 998178"/>
                <a:gd name="connsiteX63" fmla="*/ 704550 w 950566"/>
                <a:gd name="connsiteY63" fmla="*/ 36085 h 998178"/>
                <a:gd name="connsiteX64" fmla="*/ 864113 w 950566"/>
                <a:gd name="connsiteY64" fmla="*/ 97578 h 998178"/>
                <a:gd name="connsiteX65" fmla="*/ 760100 w 950566"/>
                <a:gd name="connsiteY65" fmla="*/ 247540 h 998178"/>
                <a:gd name="connsiteX66" fmla="*/ 649686 w 950566"/>
                <a:gd name="connsiteY66" fmla="*/ 120210 h 998178"/>
                <a:gd name="connsiteX67" fmla="*/ 602823 w 950566"/>
                <a:gd name="connsiteY67" fmla="*/ 456023 h 998178"/>
                <a:gd name="connsiteX68" fmla="*/ 675518 w 950566"/>
                <a:gd name="connsiteY68" fmla="*/ 377156 h 998178"/>
                <a:gd name="connsiteX69" fmla="*/ 575620 w 950566"/>
                <a:gd name="connsiteY69" fmla="*/ 488027 h 998178"/>
                <a:gd name="connsiteX70" fmla="*/ 602823 w 950566"/>
                <a:gd name="connsiteY70" fmla="*/ 456023 h 998178"/>
                <a:gd name="connsiteX71" fmla="*/ 347020 w 950566"/>
                <a:gd name="connsiteY71" fmla="*/ 373727 h 998178"/>
                <a:gd name="connsiteX72" fmla="*/ 430230 w 950566"/>
                <a:gd name="connsiteY72" fmla="*/ 487570 h 998178"/>
                <a:gd name="connsiteX73" fmla="*/ 370566 w 950566"/>
                <a:gd name="connsiteY73" fmla="*/ 457623 h 998178"/>
                <a:gd name="connsiteX74" fmla="*/ 353421 w 950566"/>
                <a:gd name="connsiteY74" fmla="*/ 423562 h 998178"/>
                <a:gd name="connsiteX75" fmla="*/ 347020 w 950566"/>
                <a:gd name="connsiteY75" fmla="*/ 373727 h 998178"/>
                <a:gd name="connsiteX76" fmla="*/ 176941 w 950566"/>
                <a:gd name="connsiteY76" fmla="*/ 156100 h 998178"/>
                <a:gd name="connsiteX77" fmla="*/ 283698 w 950566"/>
                <a:gd name="connsiteY77" fmla="*/ 22826 h 998178"/>
                <a:gd name="connsiteX78" fmla="*/ 408056 w 950566"/>
                <a:gd name="connsiteY78" fmla="*/ 140555 h 998178"/>
                <a:gd name="connsiteX79" fmla="*/ 292384 w 950566"/>
                <a:gd name="connsiteY79" fmla="*/ 259199 h 998178"/>
                <a:gd name="connsiteX80" fmla="*/ 176941 w 950566"/>
                <a:gd name="connsiteY80" fmla="*/ 156100 h 998178"/>
                <a:gd name="connsiteX81" fmla="*/ 335590 w 950566"/>
                <a:gd name="connsiteY81" fmla="*/ 881676 h 998178"/>
                <a:gd name="connsiteX82" fmla="*/ 350449 w 950566"/>
                <a:gd name="connsiteY82" fmla="*/ 956657 h 998178"/>
                <a:gd name="connsiteX83" fmla="*/ 333990 w 950566"/>
                <a:gd name="connsiteY83" fmla="*/ 977688 h 998178"/>
                <a:gd name="connsiteX84" fmla="*/ 322102 w 950566"/>
                <a:gd name="connsiteY84" fmla="*/ 977917 h 998178"/>
                <a:gd name="connsiteX85" fmla="*/ 267696 w 950566"/>
                <a:gd name="connsiteY85" fmla="*/ 934254 h 998178"/>
                <a:gd name="connsiteX86" fmla="*/ 240721 w 950566"/>
                <a:gd name="connsiteY86" fmla="*/ 750917 h 998178"/>
                <a:gd name="connsiteX87" fmla="*/ 225633 w 950566"/>
                <a:gd name="connsiteY87" fmla="*/ 658106 h 998178"/>
                <a:gd name="connsiteX88" fmla="*/ 197058 w 950566"/>
                <a:gd name="connsiteY88" fmla="*/ 628845 h 998178"/>
                <a:gd name="connsiteX89" fmla="*/ 158653 w 950566"/>
                <a:gd name="connsiteY89" fmla="*/ 659477 h 998178"/>
                <a:gd name="connsiteX90" fmla="*/ 148824 w 950566"/>
                <a:gd name="connsiteY90" fmla="*/ 702454 h 998178"/>
                <a:gd name="connsiteX91" fmla="*/ 107218 w 950566"/>
                <a:gd name="connsiteY91" fmla="*/ 934026 h 998178"/>
                <a:gd name="connsiteX92" fmla="*/ 33381 w 950566"/>
                <a:gd name="connsiteY92" fmla="*/ 959629 h 998178"/>
                <a:gd name="connsiteX93" fmla="*/ 23779 w 950566"/>
                <a:gd name="connsiteY93" fmla="*/ 925339 h 998178"/>
                <a:gd name="connsiteX94" fmla="*/ 62184 w 950566"/>
                <a:gd name="connsiteY94" fmla="*/ 704969 h 998178"/>
                <a:gd name="connsiteX95" fmla="*/ 95560 w 950566"/>
                <a:gd name="connsiteY95" fmla="*/ 537862 h 998178"/>
                <a:gd name="connsiteX96" fmla="*/ 117505 w 950566"/>
                <a:gd name="connsiteY96" fmla="*/ 480483 h 998178"/>
                <a:gd name="connsiteX97" fmla="*/ 205745 w 950566"/>
                <a:gd name="connsiteY97" fmla="*/ 297832 h 998178"/>
                <a:gd name="connsiteX98" fmla="*/ 254437 w 950566"/>
                <a:gd name="connsiteY98" fmla="*/ 279773 h 998178"/>
                <a:gd name="connsiteX99" fmla="*/ 302443 w 950566"/>
                <a:gd name="connsiteY99" fmla="*/ 290974 h 998178"/>
                <a:gd name="connsiteX100" fmla="*/ 326674 w 950566"/>
                <a:gd name="connsiteY100" fmla="*/ 333494 h 998178"/>
                <a:gd name="connsiteX101" fmla="*/ 326674 w 950566"/>
                <a:gd name="connsiteY101" fmla="*/ 371670 h 998178"/>
                <a:gd name="connsiteX102" fmla="*/ 229291 w 950566"/>
                <a:gd name="connsiteY102" fmla="*/ 319092 h 998178"/>
                <a:gd name="connsiteX103" fmla="*/ 211917 w 950566"/>
                <a:gd name="connsiteY103" fmla="*/ 400473 h 998178"/>
                <a:gd name="connsiteX104" fmla="*/ 268610 w 950566"/>
                <a:gd name="connsiteY104" fmla="*/ 499914 h 998178"/>
                <a:gd name="connsiteX105" fmla="*/ 273868 w 950566"/>
                <a:gd name="connsiteY105" fmla="*/ 507001 h 998178"/>
                <a:gd name="connsiteX106" fmla="*/ 295128 w 950566"/>
                <a:gd name="connsiteY106" fmla="*/ 603013 h 998178"/>
                <a:gd name="connsiteX107" fmla="*/ 297185 w 950566"/>
                <a:gd name="connsiteY107" fmla="*/ 646447 h 998178"/>
                <a:gd name="connsiteX108" fmla="*/ 335590 w 950566"/>
                <a:gd name="connsiteY108" fmla="*/ 881676 h 998178"/>
                <a:gd name="connsiteX109" fmla="*/ 520984 w 950566"/>
                <a:gd name="connsiteY109" fmla="*/ 565294 h 998178"/>
                <a:gd name="connsiteX110" fmla="*/ 500868 w 950566"/>
                <a:gd name="connsiteY110" fmla="*/ 579924 h 998178"/>
                <a:gd name="connsiteX111" fmla="*/ 439146 w 950566"/>
                <a:gd name="connsiteY111" fmla="*/ 581982 h 998178"/>
                <a:gd name="connsiteX112" fmla="*/ 424515 w 950566"/>
                <a:gd name="connsiteY112" fmla="*/ 580382 h 998178"/>
                <a:gd name="connsiteX113" fmla="*/ 301757 w 950566"/>
                <a:gd name="connsiteY113" fmla="*/ 510430 h 998178"/>
                <a:gd name="connsiteX114" fmla="*/ 229748 w 950566"/>
                <a:gd name="connsiteY114" fmla="*/ 379214 h 998178"/>
                <a:gd name="connsiteX115" fmla="*/ 245750 w 950566"/>
                <a:gd name="connsiteY115" fmla="*/ 334179 h 998178"/>
                <a:gd name="connsiteX116" fmla="*/ 304043 w 950566"/>
                <a:gd name="connsiteY116" fmla="*/ 374413 h 998178"/>
                <a:gd name="connsiteX117" fmla="*/ 357078 w 950566"/>
                <a:gd name="connsiteY117" fmla="*/ 474311 h 998178"/>
                <a:gd name="connsiteX118" fmla="*/ 489438 w 950566"/>
                <a:gd name="connsiteY118" fmla="*/ 532376 h 998178"/>
                <a:gd name="connsiteX119" fmla="*/ 508183 w 950566"/>
                <a:gd name="connsiteY119" fmla="*/ 541062 h 998178"/>
                <a:gd name="connsiteX120" fmla="*/ 520984 w 950566"/>
                <a:gd name="connsiteY120" fmla="*/ 565294 h 998178"/>
                <a:gd name="connsiteX121" fmla="*/ 695178 w 950566"/>
                <a:gd name="connsiteY121" fmla="*/ 532147 h 998178"/>
                <a:gd name="connsiteX122" fmla="*/ 676661 w 950566"/>
                <a:gd name="connsiteY122" fmla="*/ 550664 h 998178"/>
                <a:gd name="connsiteX123" fmla="*/ 541558 w 950566"/>
                <a:gd name="connsiteY123" fmla="*/ 587011 h 998178"/>
                <a:gd name="connsiteX124" fmla="*/ 524871 w 950566"/>
                <a:gd name="connsiteY124" fmla="*/ 520488 h 998178"/>
                <a:gd name="connsiteX125" fmla="*/ 596422 w 950566"/>
                <a:gd name="connsiteY125" fmla="*/ 499686 h 998178"/>
                <a:gd name="connsiteX126" fmla="*/ 691291 w 950566"/>
                <a:gd name="connsiteY126" fmla="*/ 404588 h 998178"/>
                <a:gd name="connsiteX127" fmla="*/ 729925 w 950566"/>
                <a:gd name="connsiteY127" fmla="*/ 338523 h 998178"/>
                <a:gd name="connsiteX128" fmla="*/ 746613 w 950566"/>
                <a:gd name="connsiteY128" fmla="*/ 317949 h 998178"/>
                <a:gd name="connsiteX129" fmla="*/ 807877 w 950566"/>
                <a:gd name="connsiteY129" fmla="*/ 316120 h 998178"/>
                <a:gd name="connsiteX130" fmla="*/ 816564 w 950566"/>
                <a:gd name="connsiteY130" fmla="*/ 336923 h 998178"/>
                <a:gd name="connsiteX131" fmla="*/ 803305 w 950566"/>
                <a:gd name="connsiteY131" fmla="*/ 378071 h 998178"/>
                <a:gd name="connsiteX132" fmla="*/ 695178 w 950566"/>
                <a:gd name="connsiteY132" fmla="*/ 532147 h 998178"/>
                <a:gd name="connsiteX133" fmla="*/ 926749 w 950566"/>
                <a:gd name="connsiteY133" fmla="*/ 920081 h 998178"/>
                <a:gd name="connsiteX134" fmla="*/ 900918 w 950566"/>
                <a:gd name="connsiteY134" fmla="*/ 975631 h 998178"/>
                <a:gd name="connsiteX135" fmla="*/ 847882 w 950566"/>
                <a:gd name="connsiteY135" fmla="*/ 891963 h 998178"/>
                <a:gd name="connsiteX136" fmla="*/ 841482 w 950566"/>
                <a:gd name="connsiteY136" fmla="*/ 733086 h 998178"/>
                <a:gd name="connsiteX137" fmla="*/ 789361 w 950566"/>
                <a:gd name="connsiteY137" fmla="*/ 605985 h 998178"/>
                <a:gd name="connsiteX138" fmla="*/ 793018 w 950566"/>
                <a:gd name="connsiteY138" fmla="*/ 632960 h 998178"/>
                <a:gd name="connsiteX139" fmla="*/ 801705 w 950566"/>
                <a:gd name="connsiteY139" fmla="*/ 686909 h 998178"/>
                <a:gd name="connsiteX140" fmla="*/ 793018 w 950566"/>
                <a:gd name="connsiteY140" fmla="*/ 813325 h 998178"/>
                <a:gd name="connsiteX141" fmla="*/ 781360 w 950566"/>
                <a:gd name="connsiteY141" fmla="*/ 924425 h 998178"/>
                <a:gd name="connsiteX142" fmla="*/ 736783 w 950566"/>
                <a:gd name="connsiteY142" fmla="*/ 963515 h 998178"/>
                <a:gd name="connsiteX143" fmla="*/ 708665 w 950566"/>
                <a:gd name="connsiteY143" fmla="*/ 931511 h 998178"/>
                <a:gd name="connsiteX144" fmla="*/ 718495 w 950566"/>
                <a:gd name="connsiteY144" fmla="*/ 870475 h 998178"/>
                <a:gd name="connsiteX145" fmla="*/ 722838 w 950566"/>
                <a:gd name="connsiteY145" fmla="*/ 661763 h 998178"/>
                <a:gd name="connsiteX146" fmla="*/ 720781 w 950566"/>
                <a:gd name="connsiteY146" fmla="*/ 561865 h 998178"/>
                <a:gd name="connsiteX147" fmla="*/ 732897 w 950566"/>
                <a:gd name="connsiteY147" fmla="*/ 517745 h 998178"/>
                <a:gd name="connsiteX148" fmla="*/ 820679 w 950566"/>
                <a:gd name="connsiteY148" fmla="*/ 389043 h 998178"/>
                <a:gd name="connsiteX149" fmla="*/ 811992 w 950566"/>
                <a:gd name="connsiteY149" fmla="*/ 293031 h 998178"/>
                <a:gd name="connsiteX150" fmla="*/ 727410 w 950566"/>
                <a:gd name="connsiteY150" fmla="*/ 304233 h 998178"/>
                <a:gd name="connsiteX151" fmla="*/ 705236 w 950566"/>
                <a:gd name="connsiteY151" fmla="*/ 338751 h 998178"/>
                <a:gd name="connsiteX152" fmla="*/ 687634 w 950566"/>
                <a:gd name="connsiteY152" fmla="*/ 359783 h 998178"/>
                <a:gd name="connsiteX153" fmla="*/ 728553 w 950566"/>
                <a:gd name="connsiteY153" fmla="*/ 277258 h 998178"/>
                <a:gd name="connsiteX154" fmla="*/ 751870 w 950566"/>
                <a:gd name="connsiteY154" fmla="*/ 269714 h 998178"/>
                <a:gd name="connsiteX155" fmla="*/ 795762 w 950566"/>
                <a:gd name="connsiteY155" fmla="*/ 269486 h 998178"/>
                <a:gd name="connsiteX156" fmla="*/ 835995 w 950566"/>
                <a:gd name="connsiteY156" fmla="*/ 290745 h 998178"/>
                <a:gd name="connsiteX157" fmla="*/ 867313 w 950566"/>
                <a:gd name="connsiteY157" fmla="*/ 373041 h 998178"/>
                <a:gd name="connsiteX158" fmla="*/ 916005 w 950566"/>
                <a:gd name="connsiteY158" fmla="*/ 570095 h 998178"/>
                <a:gd name="connsiteX159" fmla="*/ 927207 w 950566"/>
                <a:gd name="connsiteY159" fmla="*/ 719599 h 998178"/>
                <a:gd name="connsiteX160" fmla="*/ 926749 w 950566"/>
                <a:gd name="connsiteY160" fmla="*/ 920081 h 99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950566" h="998178">
                  <a:moveTo>
                    <a:pt x="949838" y="732172"/>
                  </a:moveTo>
                  <a:cubicBezTo>
                    <a:pt x="947095" y="653534"/>
                    <a:pt x="945723" y="575124"/>
                    <a:pt x="925378" y="498543"/>
                  </a:cubicBezTo>
                  <a:cubicBezTo>
                    <a:pt x="913719" y="453966"/>
                    <a:pt x="903432" y="408932"/>
                    <a:pt x="890631" y="364583"/>
                  </a:cubicBezTo>
                  <a:cubicBezTo>
                    <a:pt x="881029" y="331665"/>
                    <a:pt x="872343" y="297146"/>
                    <a:pt x="849940" y="270629"/>
                  </a:cubicBezTo>
                  <a:cubicBezTo>
                    <a:pt x="837367" y="255998"/>
                    <a:pt x="840110" y="250055"/>
                    <a:pt x="851311" y="237710"/>
                  </a:cubicBezTo>
                  <a:cubicBezTo>
                    <a:pt x="897946" y="186047"/>
                    <a:pt x="908004" y="117467"/>
                    <a:pt x="870971" y="59631"/>
                  </a:cubicBezTo>
                  <a:cubicBezTo>
                    <a:pt x="844911" y="18940"/>
                    <a:pt x="803077" y="652"/>
                    <a:pt x="753699" y="1109"/>
                  </a:cubicBezTo>
                  <a:cubicBezTo>
                    <a:pt x="697692" y="1566"/>
                    <a:pt x="657230" y="29456"/>
                    <a:pt x="634827" y="78605"/>
                  </a:cubicBezTo>
                  <a:cubicBezTo>
                    <a:pt x="622483" y="105579"/>
                    <a:pt x="614939" y="136898"/>
                    <a:pt x="627283" y="167301"/>
                  </a:cubicBezTo>
                  <a:cubicBezTo>
                    <a:pt x="642600" y="205249"/>
                    <a:pt x="662945" y="239768"/>
                    <a:pt x="701578" y="258970"/>
                  </a:cubicBezTo>
                  <a:cubicBezTo>
                    <a:pt x="705236" y="260799"/>
                    <a:pt x="707979" y="263085"/>
                    <a:pt x="707979" y="263085"/>
                  </a:cubicBezTo>
                  <a:cubicBezTo>
                    <a:pt x="675975" y="339209"/>
                    <a:pt x="628655" y="400016"/>
                    <a:pt x="574934" y="456938"/>
                  </a:cubicBezTo>
                  <a:cubicBezTo>
                    <a:pt x="552760" y="480483"/>
                    <a:pt x="526471" y="492371"/>
                    <a:pt x="498582" y="503343"/>
                  </a:cubicBezTo>
                  <a:cubicBezTo>
                    <a:pt x="484866" y="508830"/>
                    <a:pt x="467035" y="503572"/>
                    <a:pt x="458805" y="491685"/>
                  </a:cubicBezTo>
                  <a:cubicBezTo>
                    <a:pt x="427258" y="445279"/>
                    <a:pt x="390454" y="403217"/>
                    <a:pt x="356850" y="358411"/>
                  </a:cubicBezTo>
                  <a:cubicBezTo>
                    <a:pt x="352049" y="352239"/>
                    <a:pt x="346563" y="345609"/>
                    <a:pt x="346791" y="337380"/>
                  </a:cubicBezTo>
                  <a:cubicBezTo>
                    <a:pt x="347706" y="316120"/>
                    <a:pt x="338790" y="297832"/>
                    <a:pt x="328046" y="279315"/>
                  </a:cubicBezTo>
                  <a:cubicBezTo>
                    <a:pt x="337190" y="274058"/>
                    <a:pt x="344734" y="269714"/>
                    <a:pt x="352278" y="265142"/>
                  </a:cubicBezTo>
                  <a:cubicBezTo>
                    <a:pt x="396169" y="237939"/>
                    <a:pt x="420400" y="196562"/>
                    <a:pt x="428173" y="147642"/>
                  </a:cubicBezTo>
                  <a:cubicBezTo>
                    <a:pt x="440517" y="71289"/>
                    <a:pt x="389768" y="16883"/>
                    <a:pt x="320045" y="3167"/>
                  </a:cubicBezTo>
                  <a:cubicBezTo>
                    <a:pt x="241635" y="-12378"/>
                    <a:pt x="180370" y="30599"/>
                    <a:pt x="157968" y="103751"/>
                  </a:cubicBezTo>
                  <a:cubicBezTo>
                    <a:pt x="145623" y="143984"/>
                    <a:pt x="149738" y="188333"/>
                    <a:pt x="176713" y="221480"/>
                  </a:cubicBezTo>
                  <a:cubicBezTo>
                    <a:pt x="183571" y="229938"/>
                    <a:pt x="190200" y="238396"/>
                    <a:pt x="197287" y="246397"/>
                  </a:cubicBezTo>
                  <a:cubicBezTo>
                    <a:pt x="202545" y="252341"/>
                    <a:pt x="203688" y="257141"/>
                    <a:pt x="198887" y="264456"/>
                  </a:cubicBezTo>
                  <a:cubicBezTo>
                    <a:pt x="167797" y="311091"/>
                    <a:pt x="144937" y="362297"/>
                    <a:pt x="121849" y="413046"/>
                  </a:cubicBezTo>
                  <a:cubicBezTo>
                    <a:pt x="99217" y="463110"/>
                    <a:pt x="74757" y="512716"/>
                    <a:pt x="64242" y="567123"/>
                  </a:cubicBezTo>
                  <a:cubicBezTo>
                    <a:pt x="46639" y="657648"/>
                    <a:pt x="29952" y="748403"/>
                    <a:pt x="13035" y="839157"/>
                  </a:cubicBezTo>
                  <a:cubicBezTo>
                    <a:pt x="6634" y="872990"/>
                    <a:pt x="2520" y="907051"/>
                    <a:pt x="234" y="941570"/>
                  </a:cubicBezTo>
                  <a:cubicBezTo>
                    <a:pt x="-909" y="958029"/>
                    <a:pt x="1605" y="973802"/>
                    <a:pt x="19893" y="980203"/>
                  </a:cubicBezTo>
                  <a:cubicBezTo>
                    <a:pt x="85959" y="1003749"/>
                    <a:pt x="117963" y="992319"/>
                    <a:pt x="128478" y="925110"/>
                  </a:cubicBezTo>
                  <a:cubicBezTo>
                    <a:pt x="129393" y="919395"/>
                    <a:pt x="130993" y="913452"/>
                    <a:pt x="131679" y="907737"/>
                  </a:cubicBezTo>
                  <a:cubicBezTo>
                    <a:pt x="140823" y="833670"/>
                    <a:pt x="159339" y="761204"/>
                    <a:pt x="173284" y="687824"/>
                  </a:cubicBezTo>
                  <a:cubicBezTo>
                    <a:pt x="175798" y="674336"/>
                    <a:pt x="176027" y="655134"/>
                    <a:pt x="192029" y="655820"/>
                  </a:cubicBezTo>
                  <a:cubicBezTo>
                    <a:pt x="207574" y="656505"/>
                    <a:pt x="206202" y="676394"/>
                    <a:pt x="208945" y="689424"/>
                  </a:cubicBezTo>
                  <a:cubicBezTo>
                    <a:pt x="218547" y="735601"/>
                    <a:pt x="219918" y="782921"/>
                    <a:pt x="225633" y="829784"/>
                  </a:cubicBezTo>
                  <a:cubicBezTo>
                    <a:pt x="230662" y="870704"/>
                    <a:pt x="237749" y="911394"/>
                    <a:pt x="246664" y="951628"/>
                  </a:cubicBezTo>
                  <a:cubicBezTo>
                    <a:pt x="251008" y="970830"/>
                    <a:pt x="259009" y="990261"/>
                    <a:pt x="282097" y="994148"/>
                  </a:cubicBezTo>
                  <a:cubicBezTo>
                    <a:pt x="299471" y="996891"/>
                    <a:pt x="317302" y="998720"/>
                    <a:pt x="334904" y="998034"/>
                  </a:cubicBezTo>
                  <a:cubicBezTo>
                    <a:pt x="363022" y="996891"/>
                    <a:pt x="375138" y="982489"/>
                    <a:pt x="374223" y="953914"/>
                  </a:cubicBezTo>
                  <a:cubicBezTo>
                    <a:pt x="373766" y="939284"/>
                    <a:pt x="370794" y="924882"/>
                    <a:pt x="367137" y="910480"/>
                  </a:cubicBezTo>
                  <a:cubicBezTo>
                    <a:pt x="359364" y="880076"/>
                    <a:pt x="351820" y="849444"/>
                    <a:pt x="346334" y="818583"/>
                  </a:cubicBezTo>
                  <a:cubicBezTo>
                    <a:pt x="335133" y="755718"/>
                    <a:pt x="332389" y="691710"/>
                    <a:pt x="318673" y="629302"/>
                  </a:cubicBezTo>
                  <a:cubicBezTo>
                    <a:pt x="315016" y="612614"/>
                    <a:pt x="315016" y="594555"/>
                    <a:pt x="324846" y="578781"/>
                  </a:cubicBezTo>
                  <a:cubicBezTo>
                    <a:pt x="328046" y="579010"/>
                    <a:pt x="330103" y="578781"/>
                    <a:pt x="331932" y="579467"/>
                  </a:cubicBezTo>
                  <a:cubicBezTo>
                    <a:pt x="384739" y="600498"/>
                    <a:pt x="438917" y="612157"/>
                    <a:pt x="496067" y="603927"/>
                  </a:cubicBezTo>
                  <a:cubicBezTo>
                    <a:pt x="502239" y="603013"/>
                    <a:pt x="507726" y="605528"/>
                    <a:pt x="513441" y="605985"/>
                  </a:cubicBezTo>
                  <a:cubicBezTo>
                    <a:pt x="552760" y="608728"/>
                    <a:pt x="591622" y="610557"/>
                    <a:pt x="628655" y="591354"/>
                  </a:cubicBezTo>
                  <a:cubicBezTo>
                    <a:pt x="649458" y="580610"/>
                    <a:pt x="672318" y="574209"/>
                    <a:pt x="694263" y="565751"/>
                  </a:cubicBezTo>
                  <a:cubicBezTo>
                    <a:pt x="705236" y="581753"/>
                    <a:pt x="703179" y="598898"/>
                    <a:pt x="702036" y="615129"/>
                  </a:cubicBezTo>
                  <a:cubicBezTo>
                    <a:pt x="697006" y="685766"/>
                    <a:pt x="702264" y="756404"/>
                    <a:pt x="699978" y="826812"/>
                  </a:cubicBezTo>
                  <a:cubicBezTo>
                    <a:pt x="698835" y="862245"/>
                    <a:pt x="697692" y="897450"/>
                    <a:pt x="687405" y="931740"/>
                  </a:cubicBezTo>
                  <a:cubicBezTo>
                    <a:pt x="684891" y="939969"/>
                    <a:pt x="684891" y="949113"/>
                    <a:pt x="684433" y="958029"/>
                  </a:cubicBezTo>
                  <a:cubicBezTo>
                    <a:pt x="684205" y="964201"/>
                    <a:pt x="686948" y="969002"/>
                    <a:pt x="692206" y="973116"/>
                  </a:cubicBezTo>
                  <a:cubicBezTo>
                    <a:pt x="716437" y="991404"/>
                    <a:pt x="774045" y="981117"/>
                    <a:pt x="790732" y="955286"/>
                  </a:cubicBezTo>
                  <a:cubicBezTo>
                    <a:pt x="803077" y="936312"/>
                    <a:pt x="804906" y="914823"/>
                    <a:pt x="806506" y="893106"/>
                  </a:cubicBezTo>
                  <a:cubicBezTo>
                    <a:pt x="810621" y="841214"/>
                    <a:pt x="814507" y="789551"/>
                    <a:pt x="818393" y="737658"/>
                  </a:cubicBezTo>
                  <a:cubicBezTo>
                    <a:pt x="822965" y="792294"/>
                    <a:pt x="827537" y="846015"/>
                    <a:pt x="826851" y="900193"/>
                  </a:cubicBezTo>
                  <a:cubicBezTo>
                    <a:pt x="826623" y="911852"/>
                    <a:pt x="827994" y="923739"/>
                    <a:pt x="828680" y="935397"/>
                  </a:cubicBezTo>
                  <a:cubicBezTo>
                    <a:pt x="830052" y="959172"/>
                    <a:pt x="831423" y="973116"/>
                    <a:pt x="851311" y="984546"/>
                  </a:cubicBezTo>
                  <a:cubicBezTo>
                    <a:pt x="878743" y="1000320"/>
                    <a:pt x="923320" y="998034"/>
                    <a:pt x="937722" y="977460"/>
                  </a:cubicBezTo>
                  <a:cubicBezTo>
                    <a:pt x="945723" y="966030"/>
                    <a:pt x="947781" y="953228"/>
                    <a:pt x="947552" y="940655"/>
                  </a:cubicBezTo>
                  <a:cubicBezTo>
                    <a:pt x="947552" y="871618"/>
                    <a:pt x="952353" y="802124"/>
                    <a:pt x="949838" y="732172"/>
                  </a:cubicBezTo>
                  <a:close/>
                  <a:moveTo>
                    <a:pt x="649686" y="120210"/>
                  </a:moveTo>
                  <a:cubicBezTo>
                    <a:pt x="654030" y="82034"/>
                    <a:pt x="669803" y="55516"/>
                    <a:pt x="704550" y="36085"/>
                  </a:cubicBezTo>
                  <a:cubicBezTo>
                    <a:pt x="753928" y="8653"/>
                    <a:pt x="844225" y="26255"/>
                    <a:pt x="864113" y="97578"/>
                  </a:cubicBezTo>
                  <a:cubicBezTo>
                    <a:pt x="883773" y="168444"/>
                    <a:pt x="849254" y="256684"/>
                    <a:pt x="760100" y="247540"/>
                  </a:cubicBezTo>
                  <a:cubicBezTo>
                    <a:pt x="694035" y="247311"/>
                    <a:pt x="642142" y="186047"/>
                    <a:pt x="649686" y="120210"/>
                  </a:cubicBezTo>
                  <a:close/>
                  <a:moveTo>
                    <a:pt x="602823" y="456023"/>
                  </a:moveTo>
                  <a:cubicBezTo>
                    <a:pt x="621340" y="435221"/>
                    <a:pt x="652887" y="402531"/>
                    <a:pt x="675518" y="377156"/>
                  </a:cubicBezTo>
                  <a:cubicBezTo>
                    <a:pt x="672775" y="415332"/>
                    <a:pt x="625912" y="479112"/>
                    <a:pt x="575620" y="488027"/>
                  </a:cubicBezTo>
                  <a:cubicBezTo>
                    <a:pt x="574477" y="483684"/>
                    <a:pt x="600309" y="458766"/>
                    <a:pt x="602823" y="456023"/>
                  </a:cubicBezTo>
                  <a:close/>
                  <a:moveTo>
                    <a:pt x="347020" y="373727"/>
                  </a:moveTo>
                  <a:cubicBezTo>
                    <a:pt x="376509" y="402988"/>
                    <a:pt x="401884" y="453509"/>
                    <a:pt x="430230" y="487570"/>
                  </a:cubicBezTo>
                  <a:cubicBezTo>
                    <a:pt x="399369" y="490085"/>
                    <a:pt x="380624" y="482312"/>
                    <a:pt x="370566" y="457623"/>
                  </a:cubicBezTo>
                  <a:cubicBezTo>
                    <a:pt x="365765" y="445965"/>
                    <a:pt x="358907" y="435221"/>
                    <a:pt x="353421" y="423562"/>
                  </a:cubicBezTo>
                  <a:cubicBezTo>
                    <a:pt x="348620" y="413275"/>
                    <a:pt x="339705" y="386529"/>
                    <a:pt x="347020" y="373727"/>
                  </a:cubicBezTo>
                  <a:close/>
                  <a:moveTo>
                    <a:pt x="176941" y="156100"/>
                  </a:moveTo>
                  <a:cubicBezTo>
                    <a:pt x="174427" y="87977"/>
                    <a:pt x="213746" y="24198"/>
                    <a:pt x="283698" y="22826"/>
                  </a:cubicBezTo>
                  <a:cubicBezTo>
                    <a:pt x="369651" y="18711"/>
                    <a:pt x="406913" y="78605"/>
                    <a:pt x="408056" y="140555"/>
                  </a:cubicBezTo>
                  <a:cubicBezTo>
                    <a:pt x="408970" y="200220"/>
                    <a:pt x="353649" y="257141"/>
                    <a:pt x="292384" y="259199"/>
                  </a:cubicBezTo>
                  <a:cubicBezTo>
                    <a:pt x="233177" y="261256"/>
                    <a:pt x="178999" y="212336"/>
                    <a:pt x="176941" y="156100"/>
                  </a:cubicBezTo>
                  <a:close/>
                  <a:moveTo>
                    <a:pt x="335590" y="881676"/>
                  </a:moveTo>
                  <a:cubicBezTo>
                    <a:pt x="340848" y="906594"/>
                    <a:pt x="345420" y="931740"/>
                    <a:pt x="350449" y="956657"/>
                  </a:cubicBezTo>
                  <a:cubicBezTo>
                    <a:pt x="353421" y="970602"/>
                    <a:pt x="347706" y="977231"/>
                    <a:pt x="333990" y="977688"/>
                  </a:cubicBezTo>
                  <a:cubicBezTo>
                    <a:pt x="330103" y="977917"/>
                    <a:pt x="326217" y="977917"/>
                    <a:pt x="322102" y="977917"/>
                  </a:cubicBezTo>
                  <a:cubicBezTo>
                    <a:pt x="284841" y="977917"/>
                    <a:pt x="276154" y="971059"/>
                    <a:pt x="267696" y="934254"/>
                  </a:cubicBezTo>
                  <a:cubicBezTo>
                    <a:pt x="253980" y="873904"/>
                    <a:pt x="245750" y="812639"/>
                    <a:pt x="240721" y="750917"/>
                  </a:cubicBezTo>
                  <a:cubicBezTo>
                    <a:pt x="238206" y="719828"/>
                    <a:pt x="236149" y="688052"/>
                    <a:pt x="225633" y="658106"/>
                  </a:cubicBezTo>
                  <a:cubicBezTo>
                    <a:pt x="220833" y="644390"/>
                    <a:pt x="216261" y="629302"/>
                    <a:pt x="197058" y="628845"/>
                  </a:cubicBezTo>
                  <a:cubicBezTo>
                    <a:pt x="180370" y="628388"/>
                    <a:pt x="165054" y="639589"/>
                    <a:pt x="158653" y="659477"/>
                  </a:cubicBezTo>
                  <a:cubicBezTo>
                    <a:pt x="154310" y="673422"/>
                    <a:pt x="151567" y="688052"/>
                    <a:pt x="148824" y="702454"/>
                  </a:cubicBezTo>
                  <a:cubicBezTo>
                    <a:pt x="139680" y="748631"/>
                    <a:pt x="108133" y="929225"/>
                    <a:pt x="107218" y="934026"/>
                  </a:cubicBezTo>
                  <a:cubicBezTo>
                    <a:pt x="96474" y="980660"/>
                    <a:pt x="69042" y="976774"/>
                    <a:pt x="33381" y="959629"/>
                  </a:cubicBezTo>
                  <a:cubicBezTo>
                    <a:pt x="19665" y="953000"/>
                    <a:pt x="21722" y="938141"/>
                    <a:pt x="23779" y="925339"/>
                  </a:cubicBezTo>
                  <a:cubicBezTo>
                    <a:pt x="34752" y="851501"/>
                    <a:pt x="46182" y="777892"/>
                    <a:pt x="62184" y="704969"/>
                  </a:cubicBezTo>
                  <a:cubicBezTo>
                    <a:pt x="74300" y="649419"/>
                    <a:pt x="82072" y="593183"/>
                    <a:pt x="95560" y="537862"/>
                  </a:cubicBezTo>
                  <a:cubicBezTo>
                    <a:pt x="100589" y="517517"/>
                    <a:pt x="109276" y="499229"/>
                    <a:pt x="117505" y="480483"/>
                  </a:cubicBezTo>
                  <a:cubicBezTo>
                    <a:pt x="144480" y="418533"/>
                    <a:pt x="171684" y="356354"/>
                    <a:pt x="205745" y="297832"/>
                  </a:cubicBezTo>
                  <a:cubicBezTo>
                    <a:pt x="221747" y="270171"/>
                    <a:pt x="222890" y="269714"/>
                    <a:pt x="254437" y="279773"/>
                  </a:cubicBezTo>
                  <a:cubicBezTo>
                    <a:pt x="270210" y="284802"/>
                    <a:pt x="286669" y="281373"/>
                    <a:pt x="302443" y="290974"/>
                  </a:cubicBezTo>
                  <a:cubicBezTo>
                    <a:pt x="320274" y="301718"/>
                    <a:pt x="327817" y="313834"/>
                    <a:pt x="326674" y="333494"/>
                  </a:cubicBezTo>
                  <a:cubicBezTo>
                    <a:pt x="326217" y="342180"/>
                    <a:pt x="326674" y="360240"/>
                    <a:pt x="326674" y="371670"/>
                  </a:cubicBezTo>
                  <a:cubicBezTo>
                    <a:pt x="321417" y="368698"/>
                    <a:pt x="280269" y="294632"/>
                    <a:pt x="229291" y="319092"/>
                  </a:cubicBezTo>
                  <a:cubicBezTo>
                    <a:pt x="205288" y="330750"/>
                    <a:pt x="192943" y="362069"/>
                    <a:pt x="211917" y="400473"/>
                  </a:cubicBezTo>
                  <a:cubicBezTo>
                    <a:pt x="228834" y="434763"/>
                    <a:pt x="243007" y="470654"/>
                    <a:pt x="268610" y="499914"/>
                  </a:cubicBezTo>
                  <a:cubicBezTo>
                    <a:pt x="270439" y="502200"/>
                    <a:pt x="272039" y="504715"/>
                    <a:pt x="273868" y="507001"/>
                  </a:cubicBezTo>
                  <a:cubicBezTo>
                    <a:pt x="312273" y="561408"/>
                    <a:pt x="307701" y="541520"/>
                    <a:pt x="295128" y="603013"/>
                  </a:cubicBezTo>
                  <a:cubicBezTo>
                    <a:pt x="291927" y="618329"/>
                    <a:pt x="293756" y="632274"/>
                    <a:pt x="297185" y="646447"/>
                  </a:cubicBezTo>
                  <a:cubicBezTo>
                    <a:pt x="306558" y="686681"/>
                    <a:pt x="327817" y="844186"/>
                    <a:pt x="335590" y="881676"/>
                  </a:cubicBezTo>
                  <a:close/>
                  <a:moveTo>
                    <a:pt x="520984" y="565294"/>
                  </a:moveTo>
                  <a:cubicBezTo>
                    <a:pt x="518698" y="575810"/>
                    <a:pt x="509554" y="579010"/>
                    <a:pt x="500868" y="579924"/>
                  </a:cubicBezTo>
                  <a:cubicBezTo>
                    <a:pt x="480522" y="582210"/>
                    <a:pt x="459948" y="585182"/>
                    <a:pt x="439146" y="581982"/>
                  </a:cubicBezTo>
                  <a:cubicBezTo>
                    <a:pt x="434345" y="581296"/>
                    <a:pt x="429316" y="581067"/>
                    <a:pt x="424515" y="580382"/>
                  </a:cubicBezTo>
                  <a:cubicBezTo>
                    <a:pt x="374452" y="573295"/>
                    <a:pt x="331018" y="557293"/>
                    <a:pt x="301757" y="510430"/>
                  </a:cubicBezTo>
                  <a:cubicBezTo>
                    <a:pt x="275239" y="467910"/>
                    <a:pt x="245293" y="427677"/>
                    <a:pt x="229748" y="379214"/>
                  </a:cubicBezTo>
                  <a:cubicBezTo>
                    <a:pt x="229519" y="378756"/>
                    <a:pt x="215803" y="343323"/>
                    <a:pt x="245750" y="334179"/>
                  </a:cubicBezTo>
                  <a:cubicBezTo>
                    <a:pt x="280497" y="323435"/>
                    <a:pt x="301528" y="370070"/>
                    <a:pt x="304043" y="374413"/>
                  </a:cubicBezTo>
                  <a:cubicBezTo>
                    <a:pt x="322102" y="405045"/>
                    <a:pt x="343134" y="441850"/>
                    <a:pt x="357078" y="474311"/>
                  </a:cubicBezTo>
                  <a:cubicBezTo>
                    <a:pt x="368280" y="500372"/>
                    <a:pt x="400284" y="515002"/>
                    <a:pt x="489438" y="532376"/>
                  </a:cubicBezTo>
                  <a:cubicBezTo>
                    <a:pt x="495838" y="535119"/>
                    <a:pt x="502468" y="537405"/>
                    <a:pt x="508183" y="541062"/>
                  </a:cubicBezTo>
                  <a:cubicBezTo>
                    <a:pt x="516641" y="546549"/>
                    <a:pt x="523499" y="553864"/>
                    <a:pt x="520984" y="565294"/>
                  </a:cubicBezTo>
                  <a:close/>
                  <a:moveTo>
                    <a:pt x="695178" y="532147"/>
                  </a:moveTo>
                  <a:cubicBezTo>
                    <a:pt x="689463" y="539005"/>
                    <a:pt x="684891" y="547006"/>
                    <a:pt x="676661" y="550664"/>
                  </a:cubicBezTo>
                  <a:cubicBezTo>
                    <a:pt x="634599" y="568494"/>
                    <a:pt x="593908" y="591583"/>
                    <a:pt x="541558" y="587011"/>
                  </a:cubicBezTo>
                  <a:cubicBezTo>
                    <a:pt x="544987" y="561179"/>
                    <a:pt x="543844" y="537862"/>
                    <a:pt x="524871" y="520488"/>
                  </a:cubicBezTo>
                  <a:cubicBezTo>
                    <a:pt x="528071" y="509973"/>
                    <a:pt x="577677" y="505629"/>
                    <a:pt x="596422" y="499686"/>
                  </a:cubicBezTo>
                  <a:cubicBezTo>
                    <a:pt x="641457" y="485741"/>
                    <a:pt x="667746" y="440707"/>
                    <a:pt x="691291" y="404588"/>
                  </a:cubicBezTo>
                  <a:cubicBezTo>
                    <a:pt x="705236" y="383328"/>
                    <a:pt x="716666" y="360468"/>
                    <a:pt x="729925" y="338523"/>
                  </a:cubicBezTo>
                  <a:cubicBezTo>
                    <a:pt x="734497" y="330979"/>
                    <a:pt x="740440" y="324350"/>
                    <a:pt x="746613" y="317949"/>
                  </a:cubicBezTo>
                  <a:cubicBezTo>
                    <a:pt x="765129" y="298975"/>
                    <a:pt x="787532" y="298746"/>
                    <a:pt x="807877" y="316120"/>
                  </a:cubicBezTo>
                  <a:cubicBezTo>
                    <a:pt x="814735" y="321835"/>
                    <a:pt x="816107" y="328922"/>
                    <a:pt x="816564" y="336923"/>
                  </a:cubicBezTo>
                  <a:cubicBezTo>
                    <a:pt x="817250" y="352239"/>
                    <a:pt x="812678" y="366641"/>
                    <a:pt x="803305" y="378071"/>
                  </a:cubicBezTo>
                  <a:cubicBezTo>
                    <a:pt x="763758" y="426991"/>
                    <a:pt x="735868" y="483912"/>
                    <a:pt x="695178" y="532147"/>
                  </a:cubicBezTo>
                  <a:close/>
                  <a:moveTo>
                    <a:pt x="926749" y="920081"/>
                  </a:moveTo>
                  <a:cubicBezTo>
                    <a:pt x="926292" y="929911"/>
                    <a:pt x="930178" y="973802"/>
                    <a:pt x="900918" y="975631"/>
                  </a:cubicBezTo>
                  <a:cubicBezTo>
                    <a:pt x="835309" y="979974"/>
                    <a:pt x="847654" y="908651"/>
                    <a:pt x="847882" y="891963"/>
                  </a:cubicBezTo>
                  <a:cubicBezTo>
                    <a:pt x="848340" y="838928"/>
                    <a:pt x="843310" y="786122"/>
                    <a:pt x="841482" y="733086"/>
                  </a:cubicBezTo>
                  <a:cubicBezTo>
                    <a:pt x="840339" y="702225"/>
                    <a:pt x="823651" y="629302"/>
                    <a:pt x="789361" y="605985"/>
                  </a:cubicBezTo>
                  <a:cubicBezTo>
                    <a:pt x="776102" y="596841"/>
                    <a:pt x="788904" y="624730"/>
                    <a:pt x="793018" y="632960"/>
                  </a:cubicBezTo>
                  <a:cubicBezTo>
                    <a:pt x="801705" y="650333"/>
                    <a:pt x="803991" y="667707"/>
                    <a:pt x="801705" y="686909"/>
                  </a:cubicBezTo>
                  <a:cubicBezTo>
                    <a:pt x="796905" y="728743"/>
                    <a:pt x="793704" y="771034"/>
                    <a:pt x="793018" y="813325"/>
                  </a:cubicBezTo>
                  <a:cubicBezTo>
                    <a:pt x="792333" y="850587"/>
                    <a:pt x="787989" y="887849"/>
                    <a:pt x="781360" y="924425"/>
                  </a:cubicBezTo>
                  <a:cubicBezTo>
                    <a:pt x="777016" y="948199"/>
                    <a:pt x="758500" y="962829"/>
                    <a:pt x="736783" y="963515"/>
                  </a:cubicBezTo>
                  <a:cubicBezTo>
                    <a:pt x="712780" y="964430"/>
                    <a:pt x="704093" y="955057"/>
                    <a:pt x="708665" y="931511"/>
                  </a:cubicBezTo>
                  <a:cubicBezTo>
                    <a:pt x="712551" y="911394"/>
                    <a:pt x="717352" y="891278"/>
                    <a:pt x="718495" y="870475"/>
                  </a:cubicBezTo>
                  <a:cubicBezTo>
                    <a:pt x="722838" y="800981"/>
                    <a:pt x="722381" y="731258"/>
                    <a:pt x="722838" y="661763"/>
                  </a:cubicBezTo>
                  <a:cubicBezTo>
                    <a:pt x="723067" y="628388"/>
                    <a:pt x="724667" y="595012"/>
                    <a:pt x="720781" y="561865"/>
                  </a:cubicBezTo>
                  <a:cubicBezTo>
                    <a:pt x="718952" y="545863"/>
                    <a:pt x="722610" y="531233"/>
                    <a:pt x="732897" y="517745"/>
                  </a:cubicBezTo>
                  <a:cubicBezTo>
                    <a:pt x="763986" y="476140"/>
                    <a:pt x="785932" y="428363"/>
                    <a:pt x="820679" y="389043"/>
                  </a:cubicBezTo>
                  <a:cubicBezTo>
                    <a:pt x="835309" y="372356"/>
                    <a:pt x="849254" y="317949"/>
                    <a:pt x="811992" y="293031"/>
                  </a:cubicBezTo>
                  <a:cubicBezTo>
                    <a:pt x="779531" y="271086"/>
                    <a:pt x="752328" y="274515"/>
                    <a:pt x="727410" y="304233"/>
                  </a:cubicBezTo>
                  <a:cubicBezTo>
                    <a:pt x="718495" y="314748"/>
                    <a:pt x="710494" y="325950"/>
                    <a:pt x="705236" y="338751"/>
                  </a:cubicBezTo>
                  <a:cubicBezTo>
                    <a:pt x="702264" y="345838"/>
                    <a:pt x="699978" y="353610"/>
                    <a:pt x="687634" y="359783"/>
                  </a:cubicBezTo>
                  <a:cubicBezTo>
                    <a:pt x="696778" y="326407"/>
                    <a:pt x="713466" y="302175"/>
                    <a:pt x="728553" y="277258"/>
                  </a:cubicBezTo>
                  <a:cubicBezTo>
                    <a:pt x="734497" y="267428"/>
                    <a:pt x="743641" y="269028"/>
                    <a:pt x="751870" y="269714"/>
                  </a:cubicBezTo>
                  <a:cubicBezTo>
                    <a:pt x="766729" y="271314"/>
                    <a:pt x="781588" y="272915"/>
                    <a:pt x="795762" y="269486"/>
                  </a:cubicBezTo>
                  <a:cubicBezTo>
                    <a:pt x="816107" y="264914"/>
                    <a:pt x="827080" y="274743"/>
                    <a:pt x="835995" y="290745"/>
                  </a:cubicBezTo>
                  <a:cubicBezTo>
                    <a:pt x="850397" y="316806"/>
                    <a:pt x="859770" y="344695"/>
                    <a:pt x="867313" y="373041"/>
                  </a:cubicBezTo>
                  <a:cubicBezTo>
                    <a:pt x="884687" y="438421"/>
                    <a:pt x="903432" y="503572"/>
                    <a:pt x="916005" y="570095"/>
                  </a:cubicBezTo>
                  <a:cubicBezTo>
                    <a:pt x="925378" y="619701"/>
                    <a:pt x="926064" y="669764"/>
                    <a:pt x="927207" y="719599"/>
                  </a:cubicBezTo>
                  <a:cubicBezTo>
                    <a:pt x="928807" y="786579"/>
                    <a:pt x="930407" y="853330"/>
                    <a:pt x="926749" y="920081"/>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sp>
          <p:nvSpPr>
            <p:cNvPr id="1048667" name="Freeform 229"/>
            <p:cNvSpPr/>
            <p:nvPr/>
          </p:nvSpPr>
          <p:spPr>
            <a:xfrm>
              <a:off x="4368241" y="5582869"/>
              <a:ext cx="83244" cy="148828"/>
            </a:xfrm>
            <a:custGeom>
              <a:avLst/>
              <a:gdLst>
                <a:gd name="connsiteX0" fmla="*/ 78638 w 83244"/>
                <a:gd name="connsiteY0" fmla="*/ 14631 h 148828"/>
                <a:gd name="connsiteX1" fmla="*/ 81153 w 83244"/>
                <a:gd name="connsiteY1" fmla="*/ 0 h 148828"/>
                <a:gd name="connsiteX2" fmla="*/ 0 w 83244"/>
                <a:gd name="connsiteY2" fmla="*/ 140361 h 148828"/>
                <a:gd name="connsiteX3" fmla="*/ 6629 w 83244"/>
                <a:gd name="connsiteY3" fmla="*/ 148819 h 148828"/>
                <a:gd name="connsiteX4" fmla="*/ 78638 w 83244"/>
                <a:gd name="connsiteY4" fmla="*/ 14631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44" h="148828">
                  <a:moveTo>
                    <a:pt x="78638" y="14631"/>
                  </a:moveTo>
                  <a:cubicBezTo>
                    <a:pt x="81839" y="11430"/>
                    <a:pt x="85725" y="7544"/>
                    <a:pt x="81153" y="0"/>
                  </a:cubicBezTo>
                  <a:cubicBezTo>
                    <a:pt x="55321" y="10744"/>
                    <a:pt x="8458" y="57150"/>
                    <a:pt x="0" y="140361"/>
                  </a:cubicBezTo>
                  <a:cubicBezTo>
                    <a:pt x="229" y="144247"/>
                    <a:pt x="2057" y="147904"/>
                    <a:pt x="6629" y="148819"/>
                  </a:cubicBezTo>
                  <a:cubicBezTo>
                    <a:pt x="10744" y="149962"/>
                    <a:pt x="32461" y="45949"/>
                    <a:pt x="78638" y="14631"/>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sp>
          <p:nvSpPr>
            <p:cNvPr id="1048668" name="Freeform 230"/>
            <p:cNvSpPr/>
            <p:nvPr/>
          </p:nvSpPr>
          <p:spPr>
            <a:xfrm>
              <a:off x="4800013" y="6179043"/>
              <a:ext cx="169217" cy="24198"/>
            </a:xfrm>
            <a:custGeom>
              <a:avLst/>
              <a:gdLst>
                <a:gd name="connsiteX0" fmla="*/ 16513 w 169217"/>
                <a:gd name="connsiteY0" fmla="*/ 243 h 24198"/>
                <a:gd name="connsiteX1" fmla="*/ 7826 w 169217"/>
                <a:gd name="connsiteY1" fmla="*/ 1157 h 24198"/>
                <a:gd name="connsiteX2" fmla="*/ 53 w 169217"/>
                <a:gd name="connsiteY2" fmla="*/ 8929 h 24198"/>
                <a:gd name="connsiteX3" fmla="*/ 5997 w 169217"/>
                <a:gd name="connsiteY3" fmla="*/ 17845 h 24198"/>
                <a:gd name="connsiteX4" fmla="*/ 34572 w 169217"/>
                <a:gd name="connsiteY4" fmla="*/ 23560 h 24198"/>
                <a:gd name="connsiteX5" fmla="*/ 149101 w 169217"/>
                <a:gd name="connsiteY5" fmla="*/ 24017 h 24198"/>
                <a:gd name="connsiteX6" fmla="*/ 169217 w 169217"/>
                <a:gd name="connsiteY6" fmla="*/ 14644 h 24198"/>
                <a:gd name="connsiteX7" fmla="*/ 112982 w 169217"/>
                <a:gd name="connsiteY7" fmla="*/ 3672 h 24198"/>
                <a:gd name="connsiteX8" fmla="*/ 16513 w 169217"/>
                <a:gd name="connsiteY8" fmla="*/ 243 h 2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17" h="24198">
                  <a:moveTo>
                    <a:pt x="16513" y="243"/>
                  </a:moveTo>
                  <a:cubicBezTo>
                    <a:pt x="13769" y="-443"/>
                    <a:pt x="10798" y="471"/>
                    <a:pt x="7826" y="1157"/>
                  </a:cubicBezTo>
                  <a:cubicBezTo>
                    <a:pt x="3711" y="2300"/>
                    <a:pt x="511" y="5043"/>
                    <a:pt x="53" y="8929"/>
                  </a:cubicBezTo>
                  <a:cubicBezTo>
                    <a:pt x="-404" y="13044"/>
                    <a:pt x="2111" y="16245"/>
                    <a:pt x="5997" y="17845"/>
                  </a:cubicBezTo>
                  <a:cubicBezTo>
                    <a:pt x="15370" y="21274"/>
                    <a:pt x="24742" y="23331"/>
                    <a:pt x="34572" y="23560"/>
                  </a:cubicBezTo>
                  <a:cubicBezTo>
                    <a:pt x="72748" y="23788"/>
                    <a:pt x="110924" y="24246"/>
                    <a:pt x="149101" y="24017"/>
                  </a:cubicBezTo>
                  <a:cubicBezTo>
                    <a:pt x="156187" y="24017"/>
                    <a:pt x="165331" y="26303"/>
                    <a:pt x="169217" y="14644"/>
                  </a:cubicBezTo>
                  <a:cubicBezTo>
                    <a:pt x="151387" y="5500"/>
                    <a:pt x="132184" y="4586"/>
                    <a:pt x="112982" y="3672"/>
                  </a:cubicBezTo>
                  <a:cubicBezTo>
                    <a:pt x="80978" y="2300"/>
                    <a:pt x="48517" y="7329"/>
                    <a:pt x="16513" y="243"/>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sp>
          <p:nvSpPr>
            <p:cNvPr id="1048669" name="Freeform 231"/>
            <p:cNvSpPr/>
            <p:nvPr/>
          </p:nvSpPr>
          <p:spPr>
            <a:xfrm>
              <a:off x="5360132" y="6178897"/>
              <a:ext cx="154866" cy="27865"/>
            </a:xfrm>
            <a:custGeom>
              <a:avLst/>
              <a:gdLst>
                <a:gd name="connsiteX0" fmla="*/ 15778 w 154866"/>
                <a:gd name="connsiteY0" fmla="*/ 19363 h 27865"/>
                <a:gd name="connsiteX1" fmla="*/ 103332 w 154866"/>
                <a:gd name="connsiteY1" fmla="*/ 27593 h 27865"/>
                <a:gd name="connsiteX2" fmla="*/ 149737 w 154866"/>
                <a:gd name="connsiteY2" fmla="*/ 22564 h 27865"/>
                <a:gd name="connsiteX3" fmla="*/ 154767 w 154866"/>
                <a:gd name="connsiteY3" fmla="*/ 16620 h 27865"/>
                <a:gd name="connsiteX4" fmla="*/ 150652 w 154866"/>
                <a:gd name="connsiteY4" fmla="*/ 9762 h 27865"/>
                <a:gd name="connsiteX5" fmla="*/ 136936 w 154866"/>
                <a:gd name="connsiteY5" fmla="*/ 6105 h 27865"/>
                <a:gd name="connsiteX6" fmla="*/ 31551 w 154866"/>
                <a:gd name="connsiteY6" fmla="*/ 1075 h 27865"/>
                <a:gd name="connsiteX7" fmla="*/ 16921 w 154866"/>
                <a:gd name="connsiteY7" fmla="*/ 161 h 27865"/>
                <a:gd name="connsiteX8" fmla="*/ 4 w 154866"/>
                <a:gd name="connsiteY8" fmla="*/ 10905 h 27865"/>
                <a:gd name="connsiteX9" fmla="*/ 15778 w 154866"/>
                <a:gd name="connsiteY9" fmla="*/ 19363 h 2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66" h="27865">
                  <a:moveTo>
                    <a:pt x="15778" y="19363"/>
                  </a:moveTo>
                  <a:cubicBezTo>
                    <a:pt x="45039" y="22107"/>
                    <a:pt x="74071" y="24621"/>
                    <a:pt x="103332" y="27593"/>
                  </a:cubicBezTo>
                  <a:cubicBezTo>
                    <a:pt x="119105" y="29193"/>
                    <a:pt x="134193" y="23250"/>
                    <a:pt x="149737" y="22564"/>
                  </a:cubicBezTo>
                  <a:cubicBezTo>
                    <a:pt x="152481" y="22564"/>
                    <a:pt x="155452" y="20049"/>
                    <a:pt x="154767" y="16620"/>
                  </a:cubicBezTo>
                  <a:cubicBezTo>
                    <a:pt x="154309" y="14106"/>
                    <a:pt x="152709" y="10677"/>
                    <a:pt x="150652" y="9762"/>
                  </a:cubicBezTo>
                  <a:cubicBezTo>
                    <a:pt x="146308" y="7705"/>
                    <a:pt x="141279" y="5876"/>
                    <a:pt x="136936" y="6105"/>
                  </a:cubicBezTo>
                  <a:cubicBezTo>
                    <a:pt x="101503" y="8391"/>
                    <a:pt x="66756" y="2447"/>
                    <a:pt x="31551" y="1075"/>
                  </a:cubicBezTo>
                  <a:cubicBezTo>
                    <a:pt x="26751" y="847"/>
                    <a:pt x="21721" y="618"/>
                    <a:pt x="16921" y="161"/>
                  </a:cubicBezTo>
                  <a:cubicBezTo>
                    <a:pt x="8463" y="-525"/>
                    <a:pt x="-224" y="618"/>
                    <a:pt x="4" y="10905"/>
                  </a:cubicBezTo>
                  <a:cubicBezTo>
                    <a:pt x="4" y="20278"/>
                    <a:pt x="9377" y="18678"/>
                    <a:pt x="15778" y="19363"/>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sp>
          <p:nvSpPr>
            <p:cNvPr id="1048670" name="Freeform 232"/>
            <p:cNvSpPr/>
            <p:nvPr/>
          </p:nvSpPr>
          <p:spPr>
            <a:xfrm>
              <a:off x="5353326" y="5493400"/>
              <a:ext cx="49801" cy="168107"/>
            </a:xfrm>
            <a:custGeom>
              <a:avLst/>
              <a:gdLst>
                <a:gd name="connsiteX0" fmla="*/ 37442 w 49801"/>
                <a:gd name="connsiteY0" fmla="*/ 168107 h 168107"/>
                <a:gd name="connsiteX1" fmla="*/ 44300 w 49801"/>
                <a:gd name="connsiteY1" fmla="*/ 158734 h 168107"/>
                <a:gd name="connsiteX2" fmla="*/ 47501 w 49801"/>
                <a:gd name="connsiteY2" fmla="*/ 141360 h 168107"/>
                <a:gd name="connsiteX3" fmla="*/ 24641 w 49801"/>
                <a:gd name="connsiteY3" fmla="*/ 13573 h 168107"/>
                <a:gd name="connsiteX4" fmla="*/ 4981 w 49801"/>
                <a:gd name="connsiteY4" fmla="*/ 1914 h 168107"/>
                <a:gd name="connsiteX5" fmla="*/ 5438 w 49801"/>
                <a:gd name="connsiteY5" fmla="*/ 22031 h 168107"/>
                <a:gd name="connsiteX6" fmla="*/ 29898 w 49801"/>
                <a:gd name="connsiteY6" fmla="*/ 102956 h 168107"/>
                <a:gd name="connsiteX7" fmla="*/ 37442 w 49801"/>
                <a:gd name="connsiteY7" fmla="*/ 168107 h 1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01" h="168107">
                  <a:moveTo>
                    <a:pt x="37442" y="168107"/>
                  </a:moveTo>
                  <a:cubicBezTo>
                    <a:pt x="42243" y="161706"/>
                    <a:pt x="43843" y="160334"/>
                    <a:pt x="44300" y="158734"/>
                  </a:cubicBezTo>
                  <a:cubicBezTo>
                    <a:pt x="45672" y="153019"/>
                    <a:pt x="46358" y="147304"/>
                    <a:pt x="47501" y="141360"/>
                  </a:cubicBezTo>
                  <a:cubicBezTo>
                    <a:pt x="55044" y="96098"/>
                    <a:pt x="43157" y="54035"/>
                    <a:pt x="24641" y="13573"/>
                  </a:cubicBezTo>
                  <a:cubicBezTo>
                    <a:pt x="20983" y="5801"/>
                    <a:pt x="15954" y="-4258"/>
                    <a:pt x="4981" y="1914"/>
                  </a:cubicBezTo>
                  <a:cubicBezTo>
                    <a:pt x="-4620" y="7401"/>
                    <a:pt x="2009" y="15173"/>
                    <a:pt x="5438" y="22031"/>
                  </a:cubicBezTo>
                  <a:cubicBezTo>
                    <a:pt x="18468" y="47634"/>
                    <a:pt x="26012" y="74838"/>
                    <a:pt x="29898" y="102956"/>
                  </a:cubicBezTo>
                  <a:cubicBezTo>
                    <a:pt x="32413" y="123301"/>
                    <a:pt x="34470" y="143418"/>
                    <a:pt x="37442" y="168107"/>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sp>
          <p:nvSpPr>
            <p:cNvPr id="1048671" name="Freeform 233"/>
            <p:cNvSpPr/>
            <p:nvPr/>
          </p:nvSpPr>
          <p:spPr>
            <a:xfrm>
              <a:off x="4258252" y="6179168"/>
              <a:ext cx="123933" cy="22115"/>
            </a:xfrm>
            <a:custGeom>
              <a:avLst/>
              <a:gdLst>
                <a:gd name="connsiteX0" fmla="*/ 5290 w 123933"/>
                <a:gd name="connsiteY0" fmla="*/ 3090 h 22115"/>
                <a:gd name="connsiteX1" fmla="*/ 261 w 123933"/>
                <a:gd name="connsiteY1" fmla="*/ 9263 h 22115"/>
                <a:gd name="connsiteX2" fmla="*/ 5976 w 123933"/>
                <a:gd name="connsiteY2" fmla="*/ 17721 h 22115"/>
                <a:gd name="connsiteX3" fmla="*/ 20149 w 123933"/>
                <a:gd name="connsiteY3" fmla="*/ 20693 h 22115"/>
                <a:gd name="connsiteX4" fmla="*/ 123934 w 123933"/>
                <a:gd name="connsiteY4" fmla="*/ 9720 h 22115"/>
                <a:gd name="connsiteX5" fmla="*/ 5290 w 123933"/>
                <a:gd name="connsiteY5" fmla="*/ 3090 h 2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933" h="22115">
                  <a:moveTo>
                    <a:pt x="5290" y="3090"/>
                  </a:moveTo>
                  <a:cubicBezTo>
                    <a:pt x="3233" y="3548"/>
                    <a:pt x="947" y="6977"/>
                    <a:pt x="261" y="9263"/>
                  </a:cubicBezTo>
                  <a:cubicBezTo>
                    <a:pt x="-882" y="13606"/>
                    <a:pt x="1861" y="16578"/>
                    <a:pt x="5976" y="17721"/>
                  </a:cubicBezTo>
                  <a:cubicBezTo>
                    <a:pt x="10548" y="18864"/>
                    <a:pt x="15349" y="20464"/>
                    <a:pt x="20149" y="20693"/>
                  </a:cubicBezTo>
                  <a:cubicBezTo>
                    <a:pt x="54896" y="22979"/>
                    <a:pt x="89644" y="24350"/>
                    <a:pt x="123934" y="9720"/>
                  </a:cubicBezTo>
                  <a:cubicBezTo>
                    <a:pt x="84614" y="2862"/>
                    <a:pt x="45524" y="-4225"/>
                    <a:pt x="5290" y="3090"/>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sp>
          <p:nvSpPr>
            <p:cNvPr id="1048672" name="Freeform 234"/>
            <p:cNvSpPr/>
            <p:nvPr/>
          </p:nvSpPr>
          <p:spPr>
            <a:xfrm>
              <a:off x="5022256" y="6183134"/>
              <a:ext cx="52358" cy="20988"/>
            </a:xfrm>
            <a:custGeom>
              <a:avLst/>
              <a:gdLst>
                <a:gd name="connsiteX0" fmla="*/ 24927 w 52358"/>
                <a:gd name="connsiteY0" fmla="*/ 1182 h 20988"/>
                <a:gd name="connsiteX1" fmla="*/ 10 w 52358"/>
                <a:gd name="connsiteY1" fmla="*/ 11011 h 20988"/>
                <a:gd name="connsiteX2" fmla="*/ 52359 w 52358"/>
                <a:gd name="connsiteY2" fmla="*/ 9183 h 20988"/>
                <a:gd name="connsiteX3" fmla="*/ 24927 w 52358"/>
                <a:gd name="connsiteY3" fmla="*/ 1182 h 20988"/>
              </a:gdLst>
              <a:ahLst/>
              <a:cxnLst>
                <a:cxn ang="0">
                  <a:pos x="connsiteX0" y="connsiteY0"/>
                </a:cxn>
                <a:cxn ang="0">
                  <a:pos x="connsiteX1" y="connsiteY1"/>
                </a:cxn>
                <a:cxn ang="0">
                  <a:pos x="connsiteX2" y="connsiteY2"/>
                </a:cxn>
                <a:cxn ang="0">
                  <a:pos x="connsiteX3" y="connsiteY3"/>
                </a:cxn>
              </a:cxnLst>
              <a:rect l="l" t="t" r="r" b="b"/>
              <a:pathLst>
                <a:path w="52358" h="20988">
                  <a:moveTo>
                    <a:pt x="24927" y="1182"/>
                  </a:moveTo>
                  <a:cubicBezTo>
                    <a:pt x="15554" y="496"/>
                    <a:pt x="-448" y="-4076"/>
                    <a:pt x="10" y="11011"/>
                  </a:cubicBezTo>
                  <a:cubicBezTo>
                    <a:pt x="467" y="23127"/>
                    <a:pt x="52130" y="26099"/>
                    <a:pt x="52359" y="9183"/>
                  </a:cubicBezTo>
                  <a:cubicBezTo>
                    <a:pt x="52359" y="-2247"/>
                    <a:pt x="34757" y="1867"/>
                    <a:pt x="24927" y="1182"/>
                  </a:cubicBezTo>
                  <a:close/>
                </a:path>
              </a:pathLst>
            </a:custGeom>
            <a:solidFill>
              <a:srgbClr val="000000"/>
            </a:solidFill>
            <a:ln w="2286" cap="flat">
              <a:noFill/>
              <a:prstDash val="solid"/>
              <a:miter/>
            </a:ln>
          </p:spPr>
          <p:txBody>
            <a:bodyPr anchor="ctr" rtlCol="0"/>
            <a:p>
              <a:endParaRPr dirty="0" lang="en-US">
                <a:latin typeface="Calibri" panose="020F0502020204030204" pitchFamily="34" charset="0"/>
              </a:endParaRPr>
            </a:p>
          </p:txBody>
        </p:sp>
      </p:grpSp>
      <p:sp>
        <p:nvSpPr>
          <p:cNvPr id="1048673" name="Freeform 34"/>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anchor="ctr" rtlCol="0"/>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606" name="Text Placeholder 24"/>
          <p:cNvSpPr>
            <a:spLocks noGrp="1"/>
          </p:cNvSpPr>
          <p:nvPr>
            <p:ph type="body" sz="quarter" idx="11"/>
          </p:nvPr>
        </p:nvSpPr>
        <p:spPr>
          <a:xfrm>
            <a:off x="440871" y="1055475"/>
            <a:ext cx="5968639" cy="465765"/>
          </a:xfrm>
        </p:spPr>
        <p:txBody>
          <a:bodyPr/>
          <a:p>
            <a:r>
              <a:rPr dirty="0" lang="el"/>
              <a:t>Έργο Εαρινής Κοινωνικής Συνταγογράφησης</a:t>
            </a:r>
          </a:p>
          <a:p>
            <a:endParaRPr dirty="0" lang="en-IE"/>
          </a:p>
        </p:txBody>
      </p:sp>
      <p:sp>
        <p:nvSpPr>
          <p:cNvPr id="1048607" name="Text Placeholder 25"/>
          <p:cNvSpPr>
            <a:spLocks noGrp="1"/>
          </p:cNvSpPr>
          <p:nvPr>
            <p:ph type="body" sz="quarter" idx="32"/>
          </p:nvPr>
        </p:nvSpPr>
        <p:spPr>
          <a:xfrm>
            <a:off x="313219" y="2307065"/>
            <a:ext cx="6666609" cy="7289804"/>
          </a:xfrm>
        </p:spPr>
        <p:txBody>
          <a:bodyPr/>
          <a:p>
            <a:r>
              <a:rPr b="1" dirty="0" sz="850" lang="el"/>
              <a:t>ΣΧΕΤΙΚΑ ΜΕ</a:t>
            </a:r>
            <a:endParaRPr dirty="0" sz="850" lang="en-IE"/>
          </a:p>
          <a:p>
            <a:r>
              <a:rPr dirty="0" sz="850" lang="el"/>
              <a:t>Η SPRING Social Prescribing δραστηριοποιείται </a:t>
            </a:r>
            <a:br>
              <a:rPr dirty="0" sz="850" lang="en-GB"/>
            </a:br>
            <a:r>
              <a:rPr dirty="0" sz="850" lang="el"/>
              <a:t>στη Βόρεια Ιρλανδία και στη Σκωτία. Η υπηρεσία είναι διαθέσιμη σε 30 κοινότητες</a:t>
            </a:r>
            <a:r>
              <a:rPr dirty="0" sz="850" lang="en-US"/>
              <a:t>.</a:t>
            </a:r>
            <a:r>
              <a:rPr dirty="0" sz="850" lang="en-US"/>
              <a:t> </a:t>
            </a:r>
            <a:r>
              <a:rPr dirty="0" sz="850" lang="en-US"/>
              <a:t>S</a:t>
            </a:r>
            <a:r>
              <a:rPr dirty="0" sz="850" lang="en-US"/>
              <a:t>P</a:t>
            </a:r>
            <a:r>
              <a:rPr dirty="0" sz="850" lang="en-US"/>
              <a:t>R</a:t>
            </a:r>
            <a:r>
              <a:rPr dirty="0" sz="850" lang="en-US"/>
              <a:t>I</a:t>
            </a:r>
            <a:r>
              <a:rPr dirty="0" sz="850" lang="en-US"/>
              <a:t>N</a:t>
            </a:r>
            <a:r>
              <a:rPr dirty="0" sz="850" lang="en-US"/>
              <a:t>G</a:t>
            </a:r>
            <a:r>
              <a:rPr dirty="0" sz="850" lang="en-US"/>
              <a:t>:</a:t>
            </a:r>
            <a:r>
              <a:rPr dirty="0" sz="850" lang="en-US"/>
              <a:t> </a:t>
            </a:r>
            <a:r>
              <a:rPr dirty="0" sz="850" lang="en-US"/>
              <a:t> </a:t>
            </a:r>
            <a:r>
              <a:rPr dirty="0" sz="850" lang="en-US"/>
              <a:t>H</a:t>
            </a:r>
            <a:r>
              <a:rPr dirty="0" sz="850" lang="en-US"/>
              <a:t> </a:t>
            </a:r>
            <a:r>
              <a:rPr dirty="0" sz="850" lang="el"/>
              <a:t>κοινωνική </a:t>
            </a:r>
            <a:r>
              <a:rPr dirty="0" sz="850" lang="el"/>
              <a:t>συνταγογράφηση </a:t>
            </a:r>
            <a:r>
              <a:rPr dirty="0" sz="850" lang="el"/>
              <a:t>βοηθά τους </a:t>
            </a:r>
            <a:r>
              <a:rPr b="1" dirty="0" sz="850" lang="el"/>
              <a:t>ανθρώπους</a:t>
            </a:r>
            <a:r>
              <a:rPr b="1" dirty="0" sz="850" lang="el"/>
              <a:t> </a:t>
            </a:r>
            <a:r>
              <a:rPr dirty="0" sz="850" lang="el"/>
              <a:t>να αντιμετωπίσουν την υγεία και την ευημερία </a:t>
            </a:r>
            <a:br>
              <a:rPr dirty="0" sz="850" lang="en-GB"/>
            </a:br>
            <a:r>
              <a:rPr dirty="0" sz="850" lang="el"/>
              <a:t>τους συνδέοντάς τους με πηγές </a:t>
            </a:r>
            <a:br>
              <a:rPr dirty="0" sz="850" lang="en-GB"/>
            </a:br>
            <a:r>
              <a:rPr dirty="0" sz="850" lang="el"/>
              <a:t>υποστήριξης στην κοινότητά τους.</a:t>
            </a:r>
            <a:r>
              <a:rPr dirty="0" sz="850" lang="en-US"/>
              <a:t> </a:t>
            </a:r>
            <a:r>
              <a:rPr dirty="0" sz="850" lang="el"/>
              <a:t>Η SPRING Social Prescribing βοηθά τα άτομα ηλικίας 18+ να αντιμετωπίσουν τα κοινωνικά, συναισθηματικά, σωματικά και πρακτικά τους ζητήματα.</a:t>
            </a:r>
            <a:endParaRPr dirty="0" sz="850" lang="en-IE"/>
          </a:p>
          <a:p>
            <a:r>
              <a:rPr dirty="0" sz="850" lang="el"/>
              <a:t> </a:t>
            </a:r>
            <a:endParaRPr dirty="0" sz="850" lang="en-IE"/>
          </a:p>
          <a:p>
            <a:r>
              <a:rPr dirty="0" sz="850" lang="el"/>
              <a:t>Για περισσότερες πληροφορίες επισκεφθείτε την ιστοσελίδα</a:t>
            </a:r>
            <a:endParaRPr dirty="0" sz="850" lang="en-IE"/>
          </a:p>
          <a:p>
            <a:r>
              <a:rPr dirty="0" sz="850" lang="el" u="sng">
                <a:solidFill>
                  <a:srgbClr val="FFC652"/>
                </a:solidFill>
                <a:hlinkClick r:id="rId1"/>
              </a:rPr>
              <a:t>https://www.springsp.org/</a:t>
            </a:r>
            <a:r>
              <a:rPr dirty="0" sz="850" i="1" lang="el"/>
              <a:t> </a:t>
            </a:r>
            <a:endParaRPr dirty="0" sz="850" i="1" lang="el"/>
          </a:p>
          <a:p>
            <a:r>
              <a:rPr dirty="0" sz="850" lang="el"/>
              <a:t> </a:t>
            </a:r>
            <a:endParaRPr dirty="0" sz="850" lang="en-IE"/>
          </a:p>
          <a:p>
            <a:pPr algn="l"/>
            <a:r>
              <a:rPr b="1" dirty="0" sz="850" lang="el"/>
              <a:t>ΥΠΟΣΤΗΡΙΞΗ ΤΗΣ ΚΟΙΝΩΝΙΚΗΣ ΕΝΤΑΞΗΣ</a:t>
            </a:r>
            <a:endParaRPr b="1" dirty="0" sz="850" lang="el"/>
          </a:p>
          <a:p>
            <a:pPr algn="l"/>
            <a:r>
              <a:rPr b="1" dirty="0" sz="850" lang="el"/>
              <a:t>ΚΑΙ ΣΥΝΔΕΣΗ</a:t>
            </a:r>
            <a:endParaRPr dirty="0" sz="850" lang="en-IE"/>
          </a:p>
          <a:p>
            <a:r>
              <a:rPr dirty="0" sz="850" lang="el"/>
              <a:t>SPRING</a:t>
            </a:r>
            <a:r>
              <a:rPr dirty="0" sz="850" lang="en-US"/>
              <a:t>:</a:t>
            </a:r>
            <a:r>
              <a:rPr dirty="0" sz="850" lang="en-US"/>
              <a:t> </a:t>
            </a:r>
            <a:r>
              <a:rPr altLang="en-US" dirty="0" sz="850" lang="el-GR"/>
              <a:t>Τ</a:t>
            </a:r>
            <a:r>
              <a:rPr dirty="0" sz="850" lang="el"/>
              <a:t>α προγράμματα και οι δραστηριότητες κοινοτικής υποστήριξης είναι για την υποστήριξη ατόμων που υποφέρουν από κοινωνική απομόνωση, χαμηλή διάθεση, ήπια κατάθλιψη, μακροχρόνιες παθήσεις ή σωματική αδράνεια. Μπορούν να περιλαμβάνουν κοινωνικούς συλλόγους, τέχνες και χειροτεχνίες, τηλεφωνική γραμμή βοήθειας, ομάδες υποστήριξης συνομηλίκων για άτομα με μακροχρόνιες παθήσεις, συμβουλές και καθοδήγηση ή ομάδες εθελοντισμού. Συνολικά το 70 τοις εκατό των παραπομπών έγιναν για λογαριασμό ατόμων που αντιμετωπίζουν προβλήματα ψυχικής υγείας και κοινωνική απομόνωση.</a:t>
            </a:r>
            <a:endParaRPr dirty="0" sz="850" lang="en-IE"/>
          </a:p>
          <a:p>
            <a:r>
              <a:rPr b="1" dirty="0" sz="850" lang="el"/>
              <a:t> </a:t>
            </a:r>
            <a:endParaRPr b="1" dirty="0" sz="850" lang="en-IE"/>
          </a:p>
          <a:p>
            <a:r>
              <a:rPr b="1" dirty="0" sz="850" lang="el"/>
              <a:t>ΥΠΟΣΤΗΡΙΞΗ ΥΓΕΙΑΣ, ΕΥΕΞΙΑΣ &amp; ΔΙΑΤΡΟΦΗΣ</a:t>
            </a:r>
            <a:endParaRPr dirty="0" sz="850" lang="en-IE"/>
          </a:p>
          <a:p>
            <a:r>
              <a:rPr dirty="0" sz="850" lang="el"/>
              <a:t>Το SPRING βοηθά στην παροχή υποστήριξης για φαγητό, θέρμανση, ψώνια, κοινωνική απομόνωση, θέματα υγείας όπως ο διαβήτης τύπου 2, ο ψηφιακός αποκλεισμός και επίσης παραπέμπει όσους δυσκολεύονται σε μακροπρόθεσμα προγράμματα, όπως ένα εβδομαδιαίο κατάστημα τροφίμων.</a:t>
            </a:r>
            <a:endParaRPr dirty="0" sz="850" lang="en-IE"/>
          </a:p>
          <a:p>
            <a:r>
              <a:rPr b="1" dirty="0" sz="850" i="1" lang="el"/>
              <a:t> </a:t>
            </a:r>
            <a:endParaRPr dirty="0" sz="850" lang="en-IE"/>
          </a:p>
          <a:p>
            <a:r>
              <a:rPr b="1" dirty="0" sz="850" lang="el"/>
              <a:t>ΥΠΟΣΤΗΡΙΞΗ ΔΡΑΣΤΗΡΙΟΤΗΤΑΣ ΓΙΑ ΝΑ </a:t>
            </a:r>
            <a:r>
              <a:rPr altLang="en-US" b="1" dirty="0" sz="850" lang="el-GR"/>
              <a:t>Ε</a:t>
            </a:r>
            <a:r>
              <a:rPr altLang="en-US" b="1" dirty="0" sz="850" lang="el-GR"/>
              <a:t>Ι</a:t>
            </a:r>
            <a:r>
              <a:rPr altLang="en-US" b="1" dirty="0" sz="850" lang="el-GR"/>
              <a:t>Σ</a:t>
            </a:r>
            <a:r>
              <a:rPr altLang="en-US" b="1" dirty="0" sz="850" lang="el-GR"/>
              <a:t>Τ</a:t>
            </a:r>
            <a:r>
              <a:rPr altLang="en-US" b="1" dirty="0" sz="850" lang="el-GR"/>
              <a:t>Ε</a:t>
            </a:r>
            <a:r>
              <a:rPr altLang="en-US" b="1" dirty="0" sz="850" lang="en-US"/>
              <a:t> </a:t>
            </a:r>
            <a:r>
              <a:rPr b="1" dirty="0" sz="850" lang="el"/>
              <a:t>ΚΑΛΑ</a:t>
            </a:r>
            <a:endParaRPr dirty="0" sz="850" lang="en-IE"/>
          </a:p>
          <a:p>
            <a:r>
              <a:rPr dirty="0" sz="850" lang="el"/>
              <a:t>Με έναν εργαζόμενο υποστήριξης σχεδιάζεται ένα σχέδιο υποστήριξης υγείας, το οποίο προσδιορίζει τα πράγματα που θα χρειαζόταν και θα ήθελε ως άτομο. Αυτό μπορεί να είναι οτιδήποτε, από συμμετοχή σε ένα μάθημα άσκησης, ή περπάτημα, ποδηλασία, ομάδες ψαρέματος, μαθήματα γιόγκα ή μαθήματα κολύμβησης</a:t>
            </a:r>
            <a:r>
              <a:rPr dirty="0" sz="850" lang="en-US"/>
              <a:t>.</a:t>
            </a:r>
            <a:endParaRPr b="1" dirty="0" sz="850" lang="el"/>
          </a:p>
          <a:p>
            <a:endParaRPr b="1" dirty="0" sz="850" lang="en-GB"/>
          </a:p>
          <a:p>
            <a:endParaRPr dirty="0" sz="850" lang="en-IE"/>
          </a:p>
          <a:p>
            <a:r>
              <a:rPr b="1" dirty="0" sz="850" lang="el"/>
              <a:t>ΥΠΟΣΤΗΡΙΞΗ ΤΗΣ ΜΑΘΗΣΗΣ ΕΝΗΛΙΚΩΝ</a:t>
            </a:r>
            <a:endParaRPr dirty="0" sz="850" lang="en-IE"/>
          </a:p>
          <a:p>
            <a:r>
              <a:rPr dirty="0" sz="850" lang="el"/>
              <a:t>Υπάρχουν εκπαιδευτικές και μαθησιακές ενισχύσεις που περιλαμβάνονται στην παρεχόμενη υποστήριξη. Το SPRING δίνει τη δυνατότητα στους ανθρώπους να λαμβάνουν αποφάσεις σχετικά με τις δικές τους ευκαιρίες υγείας και μάθησης και τους συνδέει με κατάλληλα προγράμματα και υπηρεσίες στην κοινότητα</a:t>
            </a:r>
            <a:r>
              <a:rPr dirty="0" sz="850" lang="en-US"/>
              <a:t>.</a:t>
            </a:r>
            <a:endParaRPr dirty="0" sz="850" lang="en-IE"/>
          </a:p>
          <a:p>
            <a:endParaRPr b="1" dirty="0" sz="850" lang="en-GB"/>
          </a:p>
          <a:p>
            <a:r>
              <a:rPr b="1" dirty="0" sz="850" lang="el"/>
              <a:t>ΠΩΣ ΧΡΗΜΑΤΟΔΟΤΕΙΤΑΙ Ο ΟΡΓΑΝΙΣΜΟΣ;</a:t>
            </a:r>
            <a:endParaRPr dirty="0" sz="850" lang="en-IE"/>
          </a:p>
          <a:p>
            <a:r>
              <a:rPr dirty="0" sz="850" lang="el"/>
              <a:t>Η Spring εξασφάλισε χρηματοδότηση από το National Lottery Community Fund, το Northern Ireland Housing Executive και το Department for Agriculture, Environment &amp; Rural Affairs</a:t>
            </a:r>
            <a:r>
              <a:rPr dirty="0" sz="850" lang="en-US"/>
              <a:t>.</a:t>
            </a:r>
            <a:endParaRPr dirty="0" sz="850" lang="en-IE"/>
          </a:p>
          <a:p>
            <a:endParaRPr dirty="0" sz="850" lang="en-IE"/>
          </a:p>
          <a:p>
            <a:r>
              <a:rPr b="1" dirty="0" sz="850" lang="el"/>
              <a:t>ΠΩΣ ΛΕΙΤΟΥΡΓΕΙ Η ΔΙΑΔΙΚΑΣΙΑ ΠΑΡΑΠΟΜΠΗΣ;</a:t>
            </a:r>
            <a:endParaRPr dirty="0" sz="850" lang="en-IE"/>
          </a:p>
          <a:p>
            <a:r>
              <a:rPr dirty="0" sz="850" lang="el"/>
              <a:t>Γιατροί, επαγγελματίες υγείας και φαρμακοποιοί και</a:t>
            </a:r>
            <a:endParaRPr dirty="0" sz="850" lang="en-IE"/>
          </a:p>
          <a:p>
            <a:r>
              <a:rPr dirty="0" sz="850" lang="el"/>
              <a:t>ορισμένοι μη θεσμοί παραπέμπουν ασθενείς.</a:t>
            </a:r>
            <a:endParaRPr dirty="0" sz="850" lang="en-IE"/>
          </a:p>
          <a:p>
            <a:r>
              <a:rPr dirty="0" sz="850" lang="el" u="sng">
                <a:solidFill>
                  <a:srgbClr val="FFC652"/>
                </a:solidFill>
                <a:hlinkClick r:id="rId2"/>
              </a:rPr>
              <a:t>https://youtu.be/UwlgfSz_CDw</a:t>
            </a:r>
            <a:endParaRPr dirty="0" sz="850" lang="en-IE">
              <a:solidFill>
                <a:srgbClr val="FFC652"/>
              </a:solidFill>
            </a:endParaRPr>
          </a:p>
          <a:p>
            <a:endParaRPr dirty="0" sz="850" lang="en-IE"/>
          </a:p>
          <a:p>
            <a:r>
              <a:rPr b="1" dirty="0" sz="850" lang="el"/>
              <a:t>ΕΥΚΑΙΡΙΕΣ ΓΙΑ ΑΝΑΠΑΡΑΓΩΓΗ</a:t>
            </a:r>
            <a:endParaRPr dirty="0" sz="850" lang="en-IE"/>
          </a:p>
          <a:p>
            <a:r>
              <a:rPr dirty="0" sz="850" lang="el"/>
              <a:t>Ναι, αυτές οι υπηρεσίες και οι πόροι μπορούν να αναπαραχθούν σε όλο τον κόσμο. Η πρώτη Διεθνής Ημέρα Κοινωνικής Συνταγογράφησης στον κόσμο ξεκίνησε το 2019.</a:t>
            </a:r>
            <a:endParaRPr dirty="0" sz="850" lang="en-IE"/>
          </a:p>
          <a:p>
            <a:endParaRPr b="1" dirty="0" sz="850" lang="en-GB"/>
          </a:p>
          <a:p>
            <a:r>
              <a:rPr b="1" dirty="0" sz="850" lang="el"/>
              <a:t>ΜΥΘΟΙ &amp; ΨΕΥΤΙΚΕΣ ΠΙΣΤΟΠΟΙΗΣΕΙΣ</a:t>
            </a:r>
            <a:endParaRPr dirty="0" sz="850" lang="en-IE"/>
          </a:p>
          <a:p>
            <a:r>
              <a:rPr b="1" dirty="0" sz="850" i="1" lang="el"/>
              <a:t>«Υπάρχει μεγάλη λίστα αναμονής».</a:t>
            </a:r>
            <a:endParaRPr dirty="0" sz="850" lang="en-IE"/>
          </a:p>
          <a:p>
            <a:r>
              <a:rPr dirty="0" sz="850" lang="el"/>
              <a:t>Αυτό δεν είναι αληθινό. Το SPRING έχει γρήγορο ρυθμό κύκλου εργασιών και</a:t>
            </a:r>
            <a:r>
              <a:rPr altLang="en-US" dirty="0" sz="850" lang="el-GR"/>
              <a:t>επικο</a:t>
            </a:r>
            <a:r>
              <a:rPr altLang="en-US" dirty="0" sz="850" lang="el-GR"/>
              <a:t>ι</a:t>
            </a:r>
            <a:r>
              <a:rPr altLang="en-US" dirty="0" sz="850" lang="el-GR"/>
              <a:t>ν</a:t>
            </a:r>
            <a:r>
              <a:rPr altLang="en-US" dirty="0" sz="850" lang="el-GR"/>
              <a:t>ω</a:t>
            </a:r>
            <a:r>
              <a:rPr altLang="en-US" dirty="0" sz="850" lang="el-GR"/>
              <a:t>ν</a:t>
            </a:r>
            <a:r>
              <a:rPr altLang="en-US" dirty="0" sz="850" lang="el-GR"/>
              <a:t>ε</a:t>
            </a:r>
            <a:r>
              <a:rPr altLang="en-US" dirty="0" sz="850" lang="el-GR"/>
              <a:t>ί</a:t>
            </a:r>
            <a:r>
              <a:rPr dirty="0" sz="850" lang="el"/>
              <a:t>με τους πιθανούς χρήστες υπηρεσιών όσο το δυνατόν γρηγορότερα.</a:t>
            </a:r>
            <a:endParaRPr dirty="0" sz="850" lang="el"/>
          </a:p>
          <a:p>
            <a:endParaRPr dirty="0" sz="850" lang="en-IE"/>
          </a:p>
          <a:p>
            <a:r>
              <a:rPr b="1" dirty="0" sz="850" i="1" lang="el"/>
              <a:t>«Είναι το ίδιο με τη συμβουλευτική».</a:t>
            </a:r>
            <a:endParaRPr dirty="0" sz="850" lang="en-IE"/>
          </a:p>
          <a:p>
            <a:r>
              <a:rPr dirty="0" sz="850" lang="el"/>
              <a:t>Όχι, είναι διαφορετικό. Αν και η κοινωνική συνταγογράφηση, όπως η συμβουλευτική, παρέχει έναν ασφαλή χώρο για συζήτηση και διερεύνηση ζητημάτων, οι εργαζόμενοι στο SPRING link μπορούν να υποστηρίξουν τους ανθρώπους με πιο πρακτική έννοια, καθώς και να παρέχουν συναισθηματική φροντίδα. Ένας συνεργάτης συνδέσμων μπορεί να βοηθήσει τους συμμετέχοντες να σημαδέψουν σε εξειδικευμένες συμβουλευτικές υπηρεσίες.</a:t>
            </a:r>
            <a:endParaRPr dirty="0" sz="850" lang="en-IE"/>
          </a:p>
        </p:txBody>
      </p:sp>
      <p:sp>
        <p:nvSpPr>
          <p:cNvPr id="1048608" name="Slide Number Placeholder 23"/>
          <p:cNvSpPr>
            <a:spLocks noGrp="1"/>
          </p:cNvSpPr>
          <p:nvPr>
            <p:ph type="sldNum" sz="quarter" idx="4"/>
          </p:nvPr>
        </p:nvSpPr>
        <p:spPr/>
        <p:txBody>
          <a:bodyPr/>
          <a:p>
            <a:fld id="{CB2079F2-58AF-ED44-82D7-E04B2F6FD686}" type="slidenum">
              <a:rPr lang="en-US" smtClean="0"/>
              <a:t>35</a:t>
            </a:fld>
            <a:endParaRPr dirty="0" lang="en-US"/>
          </a:p>
        </p:txBody>
      </p:sp>
      <p:pic>
        <p:nvPicPr>
          <p:cNvPr id="2097168" name="Picture Placeholder 5"/>
          <p:cNvPicPr>
            <a:picLocks noChangeAspect="1" noGrp="1"/>
          </p:cNvPicPr>
          <p:nvPr>
            <p:ph type="pic" sz="quarter" idx="34"/>
          </p:nvPr>
        </p:nvPicPr>
        <p:blipFill rotWithShape="1">
          <a:blip xmlns:r="http://schemas.openxmlformats.org/officeDocument/2006/relationships" r:embed="rId3" cstate="screen"/>
          <a:srcRect t="-1942"/>
          <a:stretch>
            <a:fillRect/>
          </a:stretch>
        </p:blipFill>
        <p:spPr>
          <a:xfrm>
            <a:off x="5048273" y="422790"/>
            <a:ext cx="2511402" cy="1653390"/>
          </a:xfrm>
        </p:spPr>
      </p:pic>
      <p:pic>
        <p:nvPicPr>
          <p:cNvPr id="2097169" name="Picture 3"/>
          <p:cNvPicPr>
            <a:picLocks noChangeAspect="1"/>
          </p:cNvPicPr>
          <p:nvPr/>
        </p:nvPicPr>
        <p:blipFill>
          <a:blip xmlns:r="http://schemas.openxmlformats.org/officeDocument/2006/relationships" r:embed="rId4" cstate="screen"/>
          <a:stretch>
            <a:fillRect/>
          </a:stretch>
        </p:blipFill>
        <p:spPr>
          <a:xfrm>
            <a:off x="367228" y="269650"/>
            <a:ext cx="1734237" cy="785826"/>
          </a:xfrm>
          <a:prstGeom prst="rect"/>
        </p:spPr>
      </p:pic>
      <p:grpSp>
        <p:nvGrpSpPr>
          <p:cNvPr id="75" name="Group 13"/>
          <p:cNvGrpSpPr/>
          <p:nvPr/>
        </p:nvGrpSpPr>
        <p:grpSpPr>
          <a:xfrm>
            <a:off x="6509540" y="1762404"/>
            <a:ext cx="1490980" cy="832733"/>
            <a:chOff x="3932429" y="3269513"/>
            <a:chExt cx="1490980" cy="832733"/>
          </a:xfrm>
        </p:grpSpPr>
        <p:sp>
          <p:nvSpPr>
            <p:cNvPr id="1048609"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610"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596" name="Text Placeholder 24"/>
          <p:cNvSpPr>
            <a:spLocks noGrp="1"/>
          </p:cNvSpPr>
          <p:nvPr>
            <p:ph type="body" sz="quarter" idx="11"/>
          </p:nvPr>
        </p:nvSpPr>
        <p:spPr>
          <a:xfrm>
            <a:off x="440871" y="1164812"/>
            <a:ext cx="3856809" cy="859209"/>
          </a:xfrm>
        </p:spPr>
        <p:txBody>
          <a:bodyPr/>
          <a:p>
            <a:r>
              <a:rPr dirty="0" lang="el"/>
              <a:t>Συνδεδεμένο Κέντρο Κοινοτικής Φροντίδας</a:t>
            </a:r>
          </a:p>
        </p:txBody>
      </p:sp>
      <p:sp>
        <p:nvSpPr>
          <p:cNvPr id="1048597" name="Text Placeholder 25"/>
          <p:cNvSpPr>
            <a:spLocks noGrp="1"/>
          </p:cNvSpPr>
          <p:nvPr>
            <p:ph type="body" sz="quarter" idx="32"/>
          </p:nvPr>
        </p:nvSpPr>
        <p:spPr>
          <a:xfrm>
            <a:off x="163974" y="2238805"/>
            <a:ext cx="6666609" cy="6922600"/>
          </a:xfrm>
        </p:spPr>
        <p:txBody>
          <a:bodyPr/>
          <a:p>
            <a:r>
              <a:rPr b="1" dirty="0" sz="950" lang="el"/>
              <a:t>ΣΧΕΤΙΚΑ ΜΕ</a:t>
            </a:r>
            <a:endParaRPr dirty="0" sz="950" lang="en-IE"/>
          </a:p>
          <a:p>
            <a:r>
              <a:rPr dirty="0" sz="950" lang="el"/>
              <a:t>Το Connected Community Care Hub λειτουργεί στο Μπέλφαστ, με βασικούς Συντονιστές που εδρεύουν σε κάθε περιοχή της πόλης. Το CCC HUB άρχισε να δέχεται παραπομπές τον Ιανουάριο του 2018 και δημιουργήθηκε για να αναπτύξει μια προσέγγιση με επίκεντρο την κοινότητα για την υγεία και την ευημερία, συντονίζοντας και συνδέοντας τους ανθρώπους με περιουσιακά στοιχεία εντός της περιοχής τους για να καλύψουν τις ατομικές τους ανάγκες. Αυτό θα αυξήσει τον έλεγχο των ανθρώπων στη ζωή τους, υποστηρίζοντάς τους </a:t>
            </a:r>
            <a:r>
              <a:rPr altLang="en-US" dirty="0" sz="950" lang="el-GR"/>
              <a:t>σ</a:t>
            </a:r>
            <a:r>
              <a:rPr altLang="en-US" dirty="0" sz="950" lang="el-GR"/>
              <a:t>τ</a:t>
            </a:r>
            <a:r>
              <a:rPr altLang="en-US" dirty="0" sz="950" lang="el-GR"/>
              <a:t>ο</a:t>
            </a:r>
            <a:r>
              <a:rPr altLang="en-US" dirty="0" sz="950" lang="en-US"/>
              <a:t> </a:t>
            </a:r>
            <a:r>
              <a:rPr altLang="en-US" dirty="0" sz="950" lang="el-GR"/>
              <a:t>ν</a:t>
            </a:r>
            <a:r>
              <a:rPr dirty="0" sz="950" lang="el"/>
              <a:t>α παραμείνουν ανεξάρτητοι βελτιώνοντας έτσι τη συνολική υγεία, την ευημερία και την κοινωνική τους συμμετοχή. Δεν παρέχουμε υπηρεσίες. Ωστόσο, συνδέουμε άτομα με υπάρχουσες υπηρεσίες και υποστήριξη.</a:t>
            </a:r>
            <a:endParaRPr dirty="0" sz="950" lang="en-IE"/>
          </a:p>
          <a:p>
            <a:r>
              <a:rPr dirty="0" sz="950" lang="el"/>
              <a:t> </a:t>
            </a:r>
            <a:endParaRPr dirty="0" sz="950" lang="en-IE"/>
          </a:p>
          <a:p>
            <a:r>
              <a:rPr dirty="0" sz="950" lang="el"/>
              <a:t>Η υπηρεσία επιδιώκει να υποστηρίξει άτομα ηλικίας άνω των 18 ετών που είναι εγγεγραμμένα σε γιατρό στην περιοχή του Belfast Trust και πληρούν οποιοδήποτε από τα ακόλουθα:</a:t>
            </a:r>
            <a:endParaRPr dirty="0" sz="950" lang="en-IE"/>
          </a:p>
          <a:p>
            <a:pPr indent="-171450" lvl="0" marL="171450">
              <a:buFont typeface="Arial" panose="020B0604020202020204" pitchFamily="34" charset="0"/>
              <a:buChar char="•"/>
            </a:pPr>
            <a:r>
              <a:rPr dirty="0" sz="950" lang="el"/>
              <a:t>Άτομα με υψηλό κίνδυνο να αναπτύξουν χρόνια πάθηση</a:t>
            </a:r>
            <a:endParaRPr dirty="0" sz="950" lang="en-IE"/>
          </a:p>
          <a:p>
            <a:pPr indent="-171450" lvl="0" marL="171450">
              <a:buFont typeface="Arial" panose="020B0604020202020204" pitchFamily="34" charset="0"/>
              <a:buChar char="•"/>
            </a:pPr>
            <a:r>
              <a:rPr dirty="0" sz="950" lang="el"/>
              <a:t>Άτομα με υπάρχουσα χρόνια πάθηση, π.χ. διαβήτη, εγκεφαλικό επεισόδιο, ΧΑΠ</a:t>
            </a:r>
            <a:endParaRPr dirty="0" sz="950" lang="en-IE"/>
          </a:p>
          <a:p>
            <a:pPr indent="-171450" lvl="0" marL="171450">
              <a:buFont typeface="Arial" panose="020B0604020202020204" pitchFamily="34" charset="0"/>
              <a:buChar char="•"/>
            </a:pPr>
            <a:r>
              <a:rPr dirty="0" sz="950" lang="el"/>
              <a:t>Μεμονωμένα άτομα τρίτης ηλικίας που είναι κοινωνικά απομονωμένα</a:t>
            </a:r>
            <a:endParaRPr dirty="0" sz="950" lang="en-IE"/>
          </a:p>
          <a:p>
            <a:pPr indent="-171450" lvl="0" marL="171450">
              <a:buFont typeface="Arial" panose="020B0604020202020204" pitchFamily="34" charset="0"/>
              <a:buChar char="•"/>
            </a:pPr>
            <a:r>
              <a:rPr dirty="0" sz="950" lang="el"/>
              <a:t>Άτομα με άνοια (και οι φροντιστές τους), συμπεριλαμβανομένων ατόμων που περιμένουν ραντεβού σε μια κλινική μνήμης.</a:t>
            </a:r>
            <a:endParaRPr dirty="0" sz="950" lang="en-IE"/>
          </a:p>
          <a:p>
            <a:pPr indent="-171450" lvl="0" marL="171450">
              <a:buFont typeface="Arial" panose="020B0604020202020204" pitchFamily="34" charset="0"/>
              <a:buChar char="•"/>
            </a:pPr>
            <a:r>
              <a:rPr dirty="0" sz="950" lang="el"/>
              <a:t>Άτομα με διάγνωση Καρκίνου.</a:t>
            </a:r>
            <a:endParaRPr dirty="0" sz="950" lang="el"/>
          </a:p>
          <a:p>
            <a:pPr indent="-171450" lvl="0" marL="171450">
              <a:buFont typeface="Arial" panose="020B0604020202020204" pitchFamily="34" charset="0"/>
              <a:buChar char="•"/>
            </a:pPr>
            <a:endParaRPr dirty="0" sz="950" lang="en-IE"/>
          </a:p>
          <a:p>
            <a:r>
              <a:rPr dirty="0" sz="950" lang="el" u="sng">
                <a:solidFill>
                  <a:srgbClr val="FFC652"/>
                </a:solidFill>
                <a:hlinkClick r:id="rId1"/>
              </a:rPr>
              <a:t>https://www.communityni.org/organisation/connected-community-care</a:t>
            </a:r>
            <a:r>
              <a:rPr dirty="0" sz="950" i="1" lang="el">
                <a:solidFill>
                  <a:srgbClr val="FFC652"/>
                </a:solidFill>
              </a:rPr>
              <a:t> </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Με την ολοκλήρωση μιας ολοκληρωμένης αξιολόγησης αναγκών που καλύπτει πρακτικές, κοινωνικές και συναισθηματικές ανάγκες</a:t>
            </a:r>
            <a:r>
              <a:rPr dirty="0" sz="950" lang="en-US"/>
              <a:t> </a:t>
            </a:r>
            <a:r>
              <a:rPr dirty="0" sz="950" lang="el"/>
              <a:t>και βοηθώντας στην </a:t>
            </a:r>
            <a:r>
              <a:rPr dirty="0" sz="950" lang="el" err="1"/>
              <a:t>κινητοποίηση </a:t>
            </a:r>
            <a:r>
              <a:rPr dirty="0" sz="950" lang="el"/>
              <a:t>των προσωπικών, κοινωνικών, κοινοτικών και </a:t>
            </a:r>
            <a:r>
              <a:rPr dirty="0" sz="950" lang="el" err="1"/>
              <a:t>γειτονικών </a:t>
            </a:r>
            <a:r>
              <a:rPr dirty="0" sz="950" lang="el"/>
              <a:t>περιουσιακών στοιχείων τους. Θα συνδέαμε άτομα με υπηρεσίες στην τοπική κοινότητα που θα βοηθούσαν στην άμβλυνση του αποκλεισμού, όπως ομαδική συνεδρία ή υποστήριξη</a:t>
            </a:r>
            <a:r>
              <a:rPr dirty="0" sz="950" lang="en-US"/>
              <a:t>.</a:t>
            </a:r>
            <a:endParaRPr dirty="0" sz="950" lang="el"/>
          </a:p>
          <a:p>
            <a:r>
              <a:rPr b="1" dirty="0" sz="950" lang="el"/>
              <a:t> </a:t>
            </a:r>
            <a:endParaRPr b="1" dirty="0" sz="950" lang="el"/>
          </a:p>
          <a:p>
            <a:r>
              <a:rPr b="1" dirty="0" sz="950" lang="el"/>
              <a:t>ΥΠΟΣΤΗΡΙΞΗ ΥΓΕΙΑΣ,</a:t>
            </a:r>
            <a:endParaRPr b="1" dirty="0" sz="950" lang="el"/>
          </a:p>
          <a:p>
            <a:r>
              <a:rPr b="1" dirty="0" sz="950" lang="el"/>
              <a:t>ΕΥΕΞΙΑ</a:t>
            </a:r>
            <a:r>
              <a:rPr altLang="en-US" b="1" dirty="0" sz="950" lang="el-GR"/>
              <a:t>Σ</a:t>
            </a:r>
            <a:r>
              <a:rPr altLang="en-US" b="1" dirty="0" sz="950" lang="en-US"/>
              <a:t> </a:t>
            </a:r>
            <a:r>
              <a:rPr b="1" dirty="0" sz="950" lang="el"/>
              <a:t>&amp; ΔΙΑΤΡΟΦΗ</a:t>
            </a:r>
            <a:r>
              <a:rPr altLang="en-US" b="1" dirty="0" sz="950" lang="el-GR"/>
              <a:t>Σ</a:t>
            </a:r>
            <a:endParaRPr dirty="0" sz="950" lang="en-IE"/>
          </a:p>
          <a:p>
            <a:r>
              <a:rPr dirty="0" sz="950" lang="el"/>
              <a:t>Λαμβάνουμε υπόψη όλους τους κοινωνικούς καθοριστικούς παράγοντες της υγείας και βοηθά στον εντοπισμό τυχόν κενών στην ευημερία ενός ατόμου. Οποιοδήποτε σχέδιο συμπαραγωγής θα έχει θετικό αντίκτυπο στη συνολική υγεία τους, με προγράμματα συμβουλευτικής, σωματικής άσκησης, υγείας, διατροφής και διαχείρισης πόνου, όπως αυτά που παρέχονται από τους παρόχους της τοπικής κοινότητας.</a:t>
            </a:r>
            <a:endParaRPr dirty="0" sz="950" lang="en-IE"/>
          </a:p>
          <a:p>
            <a:r>
              <a:rPr b="1" dirty="0" sz="950" i="1" lang="el"/>
              <a:t> </a:t>
            </a:r>
            <a:endParaRPr dirty="0" sz="950" lang="en-IE"/>
          </a:p>
          <a:p>
            <a:r>
              <a:rPr b="1" dirty="0" sz="950" lang="el"/>
              <a:t>ΥΠΟΣΤΗΡΙΞΗ ΔΡΑΣΤΗΡΙΟΤΗΤΑΣ ΓΙΑ ΝΑ </a:t>
            </a:r>
            <a:r>
              <a:rPr altLang="en-US" b="1" dirty="0" sz="950" lang="el-GR"/>
              <a:t>Ε</a:t>
            </a:r>
            <a:r>
              <a:rPr altLang="en-US" b="1" dirty="0" sz="950" lang="el-GR"/>
              <a:t>Ι</a:t>
            </a:r>
            <a:r>
              <a:rPr altLang="en-US" b="1" dirty="0" sz="950" lang="el-GR"/>
              <a:t>Σ</a:t>
            </a:r>
            <a:r>
              <a:rPr altLang="en-US" b="1" dirty="0" sz="950" lang="el-GR"/>
              <a:t>Τ</a:t>
            </a:r>
            <a:r>
              <a:rPr altLang="en-US" b="1" dirty="0" sz="950" lang="el-GR"/>
              <a:t>Ε</a:t>
            </a:r>
            <a:r>
              <a:rPr b="1" dirty="0" sz="950" lang="el"/>
              <a:t> ΚΑΛΑ</a:t>
            </a:r>
            <a:endParaRPr dirty="0" sz="950" lang="en-IE"/>
          </a:p>
          <a:p>
            <a:r>
              <a:rPr dirty="0" sz="950" lang="el"/>
              <a:t>Έχουμε πρόσβαση στο πρόγραμμα </a:t>
            </a:r>
            <a:r>
              <a:rPr dirty="0" sz="950" lang="el" err="1"/>
              <a:t>Healthwise</a:t>
            </a:r>
            <a:r>
              <a:rPr dirty="0" sz="950" lang="en-US" err="1"/>
              <a:t>,</a:t>
            </a:r>
            <a:r>
              <a:rPr dirty="0" sz="950" lang="en-US" err="1"/>
              <a:t> </a:t>
            </a:r>
            <a:r>
              <a:rPr altLang="en-US" dirty="0" sz="950" lang="el-GR" err="1"/>
              <a:t>τ</a:t>
            </a:r>
            <a:r>
              <a:rPr altLang="en-US" dirty="0" sz="950" lang="el-GR" err="1"/>
              <a:t>ο</a:t>
            </a:r>
            <a:r>
              <a:rPr dirty="0" sz="950" lang="el"/>
              <a:t> οποίο είναι ένα πρόγραμμα σωματικής άσκησης 12 εβδομάδων που στοχεύει σε άτομα με καθιστική ζωή και υψηλό ΔΜΣ. Υπάρχουν επίσης τοπικές ομάδες περιπάτου, κοινοτικοί κήποι και τοπικές ομάδες άσκησης που θα περιλαμβάνουν γιόγκα και </a:t>
            </a:r>
            <a:r>
              <a:rPr dirty="0" sz="950" lang="el" err="1"/>
              <a:t>πιλάτες </a:t>
            </a:r>
            <a:r>
              <a:rPr dirty="0" sz="950" lang="el"/>
              <a:t>κ.λπ.</a:t>
            </a:r>
            <a:endParaRPr dirty="0" sz="950" lang="en-IE"/>
          </a:p>
          <a:p>
            <a:endParaRPr b="1" dirty="0" sz="950" lang="en-GB"/>
          </a:p>
          <a:p>
            <a:r>
              <a:rPr b="1" dirty="0" sz="950" lang="el"/>
              <a:t>ΥΠΟΣΤΗΡΙΞΗ ΤΗΣ ΜΑΘΗΣΗΣ ΕΝΗΛΙΚΩΝ</a:t>
            </a:r>
            <a:endParaRPr dirty="0" sz="950" lang="en-IE"/>
          </a:p>
          <a:p>
            <a:r>
              <a:rPr dirty="0" sz="950" lang="el"/>
              <a:t>Σύνδεση ανθρώπων με τοπικά προγράμματα κατάρτισης και υποστήριξης. </a:t>
            </a:r>
            <a:r>
              <a:rPr dirty="0" sz="950" lang="el" err="1"/>
              <a:t>Σηματοδότηση </a:t>
            </a:r>
            <a:r>
              <a:rPr dirty="0" sz="950" lang="el"/>
              <a:t>στο Recovery College και στο Πρόγραμμα Διαχείρισης Συνθηκών </a:t>
            </a:r>
            <a:r>
              <a:rPr dirty="0" sz="950" lang="el" err="1"/>
              <a:t>DfCs </a:t>
            </a:r>
            <a:r>
              <a:rPr dirty="0" sz="950" lang="el"/>
              <a:t>, το οποίο επιτρέπει σε άτομα με δυσκολίες να προχωρήσουν στην εκπαίδευση, τη μάθηση και την απασχόληση.</a:t>
            </a:r>
            <a:endParaRPr dirty="0" sz="950" lang="en-IE"/>
          </a:p>
          <a:p>
            <a:endParaRPr b="1" dirty="0" sz="950" lang="en-GB"/>
          </a:p>
          <a:p>
            <a:r>
              <a:rPr b="1" dirty="0" sz="950" lang="el"/>
              <a:t>ΠΩΣ ΧΡΗΜΑΤΟΔΟΤΕΙΤΑΙ Ο ΟΡΓΑΝΙΣΜΟΣ;</a:t>
            </a:r>
            <a:endParaRPr dirty="0" sz="950" lang="en-IE"/>
          </a:p>
          <a:p>
            <a:r>
              <a:rPr dirty="0" sz="950" lang="el"/>
              <a:t>Μέσω του τοπικού συμβουλίου ανάθεσης</a:t>
            </a:r>
            <a:r>
              <a:rPr dirty="0" sz="950" lang="en-US"/>
              <a:t>.</a:t>
            </a:r>
            <a:endParaRPr dirty="0" sz="950" lang="en-IE"/>
          </a:p>
          <a:p>
            <a:endParaRPr dirty="0" sz="950" lang="en-IE"/>
          </a:p>
          <a:p>
            <a:r>
              <a:rPr b="1" dirty="0" sz="950" lang="el"/>
              <a:t>ΠΩΣ ΛΕΙΤΟΥΡΓΕΙ Η ΔΙΑΔΙΚΑΣΙΑ ΠΑΡΑΠΟΜΠΗΣ;</a:t>
            </a:r>
            <a:endParaRPr dirty="0" sz="950" lang="en-IE"/>
          </a:p>
          <a:p>
            <a:r>
              <a:rPr dirty="0" sz="950" lang="el"/>
              <a:t>Λαμβάνουμε παραπομπές απευθείας από γιατρούς χρησιμοποιώντας την </a:t>
            </a:r>
            <a:r>
              <a:rPr dirty="0" sz="950" lang="el" err="1"/>
              <a:t>ηλεκτρονική τους </a:t>
            </a:r>
            <a:r>
              <a:rPr dirty="0" sz="950" lang="el"/>
              <a:t>πύλη παραπομπής, τις Ομάδες Κοινωνικής Εργασίας Ηλικιωμένων και μια σειρά από άλλες ομάδες από τις υπηρεσίες του Belfast Trust.</a:t>
            </a:r>
            <a:endParaRPr dirty="0" sz="950" lang="en-IE"/>
          </a:p>
          <a:p>
            <a:endParaRPr dirty="0" sz="950" lang="en-IE"/>
          </a:p>
          <a:p>
            <a:r>
              <a:rPr b="1" dirty="0" sz="950" lang="el"/>
              <a:t>ΕΥΚΑΙΡΙΕΣ ΓΙΑ ΑΝΑΠΑΡΑΓΩΓΗ</a:t>
            </a:r>
            <a:endParaRPr dirty="0" sz="950" lang="en-IE"/>
          </a:p>
          <a:p>
            <a:r>
              <a:rPr dirty="0" sz="950" lang="el"/>
              <a:t>Αυτή είναι μια παραλλαγή ενός μοντέλου που χρησιμοποιείται σε όλο τον κόσμο</a:t>
            </a:r>
            <a:r>
              <a:rPr dirty="0" sz="950" lang="en-US"/>
              <a:t>.</a:t>
            </a:r>
            <a:r>
              <a:rPr dirty="0" sz="950" lang="en-US"/>
              <a:t> </a:t>
            </a:r>
            <a:endParaRPr dirty="0" sz="950" lang="en-IE"/>
          </a:p>
          <a:p>
            <a:endParaRPr b="1" dirty="0" sz="950" lang="en-GB"/>
          </a:p>
          <a:p>
            <a:r>
              <a:rPr b="1" dirty="0" sz="950" lang="el"/>
              <a:t>ΜΥΘΟΙ &amp; ΨΕΥΤΙΚΕΣ ΠΙΣΤΟΠΟΙΗΣΕΙΣ</a:t>
            </a:r>
            <a:endParaRPr dirty="0" sz="950" lang="en-IE"/>
          </a:p>
          <a:p>
            <a:r>
              <a:rPr dirty="0" sz="950" lang="el"/>
              <a:t>«Ένα χάπι θα γιατρέψει τ</a:t>
            </a:r>
            <a:r>
              <a:rPr altLang="en-US" dirty="0" sz="950" lang="el-GR"/>
              <a:t>η</a:t>
            </a:r>
            <a:r>
              <a:rPr altLang="en-US" dirty="0" sz="950" lang="el-GR"/>
              <a:t>ν</a:t>
            </a:r>
            <a:r>
              <a:rPr altLang="en-US" dirty="0" sz="950" lang="en-US"/>
              <a:t> </a:t>
            </a:r>
            <a:r>
              <a:rPr altLang="en-US" dirty="0" sz="950" lang="el-GR"/>
              <a:t>α</a:t>
            </a:r>
            <a:r>
              <a:rPr altLang="en-US" dirty="0" sz="950" lang="el-GR"/>
              <a:t>σ</a:t>
            </a:r>
            <a:r>
              <a:rPr altLang="en-US" dirty="0" sz="950" lang="el-GR"/>
              <a:t>θ</a:t>
            </a:r>
            <a:r>
              <a:rPr altLang="en-US" dirty="0" sz="950" lang="el-GR"/>
              <a:t>έ</a:t>
            </a:r>
            <a:r>
              <a:rPr altLang="en-US" dirty="0" sz="950" lang="el-GR"/>
              <a:t>ν</a:t>
            </a:r>
            <a:r>
              <a:rPr altLang="en-US" dirty="0" sz="950" lang="el-GR"/>
              <a:t>ε</a:t>
            </a:r>
            <a:r>
              <a:rPr altLang="en-US" dirty="0" sz="950" lang="el-GR"/>
              <a:t>ι</a:t>
            </a:r>
            <a:r>
              <a:rPr altLang="en-US" dirty="0" sz="950" lang="el-GR"/>
              <a:t>ά</a:t>
            </a:r>
            <a:r>
              <a:rPr altLang="en-US" dirty="0" sz="950" lang="en-US"/>
              <a:t> </a:t>
            </a:r>
            <a:r>
              <a:rPr altLang="en-US" dirty="0" sz="950" lang="el-GR"/>
              <a:t>μ</a:t>
            </a:r>
            <a:r>
              <a:rPr altLang="en-US" dirty="0" sz="950" lang="el-GR"/>
              <a:t>ο</a:t>
            </a:r>
            <a:r>
              <a:rPr altLang="en-US" dirty="0" sz="950" lang="el-GR"/>
              <a:t>υ</a:t>
            </a:r>
            <a:r>
              <a:rPr altLang="en-US" dirty="0" sz="950" lang="el-GR"/>
              <a:t>»</a:t>
            </a:r>
            <a:r>
              <a:rPr altLang="en-US" dirty="0" sz="950" lang="en-US"/>
              <a:t>.</a:t>
            </a:r>
            <a:endParaRPr dirty="0" sz="950" lang="en-IE"/>
          </a:p>
          <a:p>
            <a:r>
              <a:rPr dirty="0" sz="950" lang="el"/>
              <a:t>Ενώ η φαρμακευτική αγωγή έχει ζωτικό ρόλο στην υγεία κάποιου, δεν είναι η μόνη θεραπεία για τη βελτίωση της υγείας και της ευημερίας ενός ατόμου. Η εστίαση πρέπει να είναι στην πρόληψη, την έγκαιρη παρέμβαση, τη διαχείριση και την ενεργοποίηση.</a:t>
            </a:r>
            <a:endParaRPr dirty="0" sz="950" lang="en-IE"/>
          </a:p>
          <a:p>
            <a:r>
              <a:rPr b="1" dirty="0" sz="950" i="1" lang="el"/>
              <a:t> </a:t>
            </a:r>
            <a:endParaRPr dirty="0" sz="950" lang="en-IE"/>
          </a:p>
        </p:txBody>
      </p:sp>
      <p:sp>
        <p:nvSpPr>
          <p:cNvPr id="1048598" name="Slide Number Placeholder 23"/>
          <p:cNvSpPr>
            <a:spLocks noGrp="1"/>
          </p:cNvSpPr>
          <p:nvPr>
            <p:ph type="sldNum" sz="quarter" idx="4"/>
          </p:nvPr>
        </p:nvSpPr>
        <p:spPr/>
        <p:txBody>
          <a:bodyPr/>
          <a:p>
            <a:fld id="{CB2079F2-58AF-ED44-82D7-E04B2F6FD686}" type="slidenum">
              <a:rPr lang="en-US" smtClean="0"/>
              <a:t>36</a:t>
            </a:fld>
            <a:endParaRPr dirty="0" lang="en-US"/>
          </a:p>
        </p:txBody>
      </p:sp>
      <p:pic>
        <p:nvPicPr>
          <p:cNvPr id="2097164" name="Picture Placeholder 3"/>
          <p:cNvPicPr>
            <a:picLocks noChangeAspect="1" noGrp="1"/>
          </p:cNvPicPr>
          <p:nvPr>
            <p:ph type="pic" sz="quarter" idx="34"/>
          </p:nvPr>
        </p:nvPicPr>
        <p:blipFill rotWithShape="1">
          <a:blip xmlns:r="http://schemas.openxmlformats.org/officeDocument/2006/relationships" r:embed="rId2" cstate="screen"/>
          <a:srcRect t="-852"/>
          <a:stretch>
            <a:fillRect/>
          </a:stretch>
        </p:blipFill>
        <p:spPr>
          <a:xfrm>
            <a:off x="5050985" y="416351"/>
            <a:ext cx="2508690" cy="1653390"/>
          </a:xfrm>
        </p:spPr>
      </p:pic>
      <p:grpSp>
        <p:nvGrpSpPr>
          <p:cNvPr id="71" name="Group 14"/>
          <p:cNvGrpSpPr/>
          <p:nvPr/>
        </p:nvGrpSpPr>
        <p:grpSpPr>
          <a:xfrm>
            <a:off x="6509540" y="1762404"/>
            <a:ext cx="1490980" cy="832733"/>
            <a:chOff x="3932429" y="3269513"/>
            <a:chExt cx="1490980" cy="832733"/>
          </a:xfrm>
        </p:grpSpPr>
        <p:sp>
          <p:nvSpPr>
            <p:cNvPr id="1048599"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600"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165" name="Picture 11" descr="A picture containing shape  Description automatically generated"/>
          <p:cNvPicPr>
            <a:picLocks/>
          </p:cNvPicPr>
          <p:nvPr/>
        </p:nvPicPr>
        <p:blipFill>
          <a:blip xmlns:r="http://schemas.openxmlformats.org/officeDocument/2006/relationships" r:embed="rId3"/>
          <a:srcRect/>
          <a:stretch>
            <a:fillRect/>
          </a:stretch>
        </p:blipFill>
        <p:spPr bwMode="auto">
          <a:xfrm>
            <a:off x="421730" y="245177"/>
            <a:ext cx="2076450" cy="704850"/>
          </a:xfrm>
          <a:prstGeom prst="rect"/>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581" name="Text Placeholder 24"/>
          <p:cNvSpPr>
            <a:spLocks noGrp="1"/>
          </p:cNvSpPr>
          <p:nvPr>
            <p:ph type="body" sz="quarter" idx="11"/>
          </p:nvPr>
        </p:nvSpPr>
        <p:spPr/>
        <p:txBody>
          <a:bodyPr/>
          <a:p>
            <a:r>
              <a:rPr dirty="0" lang="el"/>
              <a:t>CLARE CIC</a:t>
            </a:r>
          </a:p>
        </p:txBody>
      </p:sp>
      <p:sp>
        <p:nvSpPr>
          <p:cNvPr id="1048582" name="Text Placeholder 25"/>
          <p:cNvSpPr>
            <a:spLocks noGrp="1"/>
          </p:cNvSpPr>
          <p:nvPr>
            <p:ph type="body" sz="quarter" idx="32"/>
          </p:nvPr>
        </p:nvSpPr>
        <p:spPr>
          <a:xfrm>
            <a:off x="91885" y="2270215"/>
            <a:ext cx="6666609" cy="6669386"/>
          </a:xfrm>
        </p:spPr>
        <p:txBody>
          <a:bodyPr/>
          <a:p>
            <a:r>
              <a:rPr b="1" dirty="0" sz="950" lang="el"/>
              <a:t>ΣΧΕΤΙΚΑ ΜΕ</a:t>
            </a:r>
            <a:endParaRPr dirty="0" sz="950" lang="en-IE"/>
          </a:p>
          <a:p>
            <a:pPr fontAlgn="base"/>
            <a:r>
              <a:rPr altLang="en-US" dirty="0" sz="950" lang="el-GR"/>
              <a:t>«</a:t>
            </a:r>
            <a:r>
              <a:rPr altLang="en-US" dirty="0" sz="950" lang="el-GR"/>
              <a:t>Τ</a:t>
            </a:r>
            <a:r>
              <a:rPr altLang="en-US" dirty="0" sz="950" lang="el-GR"/>
              <a:t>ο</a:t>
            </a:r>
            <a:r>
              <a:rPr dirty="0" sz="950" lang="el"/>
              <a:t> όραμα του CLARE [Creative Legal Action Responses &amp; Engagement] είναι να δημιουργήσει μια κοινότητα όπου όλοι οι άνθρωποι νιώθουν υποστήριξη και αφοσίωση, όπου οι άνθρωποι προσέχουν ο ένας τον άλλον και όπου όλοι έχουν την ευκαιρία να αξιοποιήσουν πλήρως τις δυνατότητές τους».</a:t>
            </a:r>
            <a:r>
              <a:rPr dirty="0" sz="950" lang="el"/>
              <a:t>  </a:t>
            </a:r>
            <a:r>
              <a:rPr dirty="0" sz="950" lang="el"/>
              <a:t>Η CLARE είναι ένας εθελοντικός οργανισμός υπό την ηγεσία της κοινότητας που εργάζεται στο Βόρειο Μπέλφαστ, παρέχοντας ανθρωποκεντρική υποστήριξη για να βοηθήσει τους πιο ευάλωτους να σχεδιάσουν και να εφαρμόσουν ένα ολιστικό σχέδιο διαβίωσης. Οι χρήστες υπηρεσιών είναι ευάλωτοι ενήλικες και ηλικιωμένοι.</a:t>
            </a:r>
            <a:endParaRPr dirty="0" sz="950" lang="el"/>
          </a:p>
          <a:p>
            <a:pPr fontAlgn="base"/>
            <a:endParaRPr dirty="0" sz="950" lang="en-IE"/>
          </a:p>
          <a:p>
            <a:pPr fontAlgn="base"/>
            <a:r>
              <a:rPr dirty="0" sz="950" lang="el"/>
              <a:t>Οι στόχοι περιλαμβάνουν τη μείωση της έγκαιρης εξάρτησης από υπηρεσίες υγείας και κοινωνικής φροντίδας ενηλίκων. Βοηθά την έγκαιρη έξοδο από το νοσοκομείο και υποστήριξη για την επιστροφή στο σπίτι. Βοηθά στην πρόληψη της επιδείνωσης των αποτελεσμάτων της υγείας και στη βελτίωση της υγείας και της ευημερίας. Εξουσιοδοτεί τα άτομα να έχουν ιδιοκτησία και μεγαλύτερο έλεγχο στις υπηρεσίες φροντίδας και υποστήριξης που λαμβάνουν. Προωθεί την ανεξαρτησία, την επιλογή και τον έλεγχο μέσω της αυτοκατευθυνόμενης υποστήριξης. Παρέχει βοήθεια με πρακτικές εργασίες μέσα στο σπίτι και ελαφριές οικιακές εργασίες. </a:t>
            </a:r>
            <a:r>
              <a:rPr dirty="0" sz="950" lang="el" u="sng">
                <a:solidFill>
                  <a:srgbClr val="FFC652"/>
                </a:solidFill>
              </a:rPr>
              <a:t>http:// </a:t>
            </a:r>
            <a:r>
              <a:rPr dirty="0" sz="950" lang="el" err="1" u="sng">
                <a:solidFill>
                  <a:srgbClr val="FFC652"/>
                </a:solidFill>
              </a:rPr>
              <a:t>clare-cic.org</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pPr fontAlgn="base"/>
            <a:r>
              <a:rPr dirty="0" sz="950" lang="el"/>
              <a:t>Παροχή υπηρεσίας Befriending για μείωση των συναισθημάτων απομόνωσης και μοναξιάς. Βελτιώνει την υγεία και την ευεξία και προάγει την ανεξαρτησία, ενδυναμώνοντας τα άτομα να διαμορφώνουν και να διαχειρίζονται τη φροντίδα και την υποστήριξή τους. Βοήθεια για σύνδεση με υπάρχουσες κοινωνικές δραστηριότητες και αξιοποίηση δεξιοτήτων στις τοπικές κοινότητες. Συνοδεύει άτομα σε ραντεβού και εκδηλώσεις.</a:t>
            </a:r>
            <a:endParaRPr dirty="0" sz="950" lang="en-IE"/>
          </a:p>
          <a:p>
            <a:r>
              <a:rPr b="1" dirty="0" sz="950" lang="el"/>
              <a:t> </a:t>
            </a:r>
            <a:endParaRPr b="1" dirty="0" sz="950" lang="en-IE"/>
          </a:p>
          <a:p>
            <a:r>
              <a:rPr b="1" dirty="0" sz="950" lang="el"/>
              <a:t>ΥΠΟΣΤΗΡΙΞΗ ΥΓΕΙΑΣ, ΕΥΕΞΙΑΣ &amp; ΔΙΑΤΡΟΦΗΣ</a:t>
            </a:r>
            <a:endParaRPr dirty="0" sz="950" lang="en-IE"/>
          </a:p>
          <a:p>
            <a:pPr fontAlgn="base"/>
            <a:r>
              <a:rPr dirty="0" sz="950" lang="el"/>
              <a:t>Μέσω της προώθησης της ανεξαρτησίας, της επιλογής και του ελέγχου μέσω της αυτοκατευθυνόμενης υποστήριξης. Υποστήριξη για πρόσβαση σε πόρους και υπηρεσίες που σχετίζονται με τις ανάγκες του ατόμου, όπως ομάδες υποστήριξης ή δραστηριότητες για τη βελτίωση της σωματικής ή ψυχικής ευεξίας. Ευκαιρίες για βοήθεια με ζώα, βόλτες και μπόουλινγκ.</a:t>
            </a:r>
            <a:endParaRPr dirty="0" sz="950" lang="en-IE"/>
          </a:p>
          <a:p>
            <a:r>
              <a:rPr b="1" dirty="0" sz="950" i="1" lang="el"/>
              <a:t> </a:t>
            </a:r>
            <a:endParaRPr dirty="0" sz="950" lang="en-IE"/>
          </a:p>
          <a:p>
            <a:r>
              <a:rPr b="1" dirty="0" sz="950" lang="el"/>
              <a:t>ΥΠΟΣΤΗΡΙΞΗ ΔΡΑΣΤΗΡΙΟΤΗΤΑΣ ΓΙΑ ΝΑ </a:t>
            </a:r>
            <a:r>
              <a:rPr altLang="en-US" b="1" dirty="0" sz="950" lang="el-GR"/>
              <a:t>ΠΑΡ</a:t>
            </a:r>
            <a:r>
              <a:rPr altLang="en-US" b="1" dirty="0" sz="950" lang="el-GR"/>
              <a:t>Α</a:t>
            </a:r>
            <a:r>
              <a:rPr altLang="en-US" b="1" dirty="0" sz="950" lang="el-GR"/>
              <a:t>Μ</a:t>
            </a:r>
            <a:r>
              <a:rPr altLang="en-US" b="1" dirty="0" sz="950" lang="el-GR"/>
              <a:t>Ε</a:t>
            </a:r>
            <a:r>
              <a:rPr altLang="en-US" b="1" dirty="0" sz="950" lang="el-GR"/>
              <a:t>Ν</a:t>
            </a:r>
            <a:r>
              <a:rPr altLang="en-US" b="1" dirty="0" sz="950" lang="el-GR"/>
              <a:t>Ε</a:t>
            </a:r>
            <a:r>
              <a:rPr altLang="en-US" b="1" dirty="0" sz="950" lang="el-GR"/>
              <a:t>Τ</a:t>
            </a:r>
            <a:r>
              <a:rPr altLang="en-US" b="1" dirty="0" sz="950" lang="el-GR"/>
              <a:t>Ε</a:t>
            </a:r>
            <a:r>
              <a:rPr altLang="en-US" b="1" dirty="0" sz="950" lang="en-US"/>
              <a:t> </a:t>
            </a:r>
            <a:r>
              <a:rPr altLang="en-US" b="1" dirty="0" sz="950" lang="el-GR"/>
              <a:t>Κ</a:t>
            </a:r>
            <a:r>
              <a:rPr b="1" dirty="0" sz="950" lang="el"/>
              <a:t>ΑΛΑ</a:t>
            </a:r>
            <a:endParaRPr dirty="0" sz="950" lang="en-IE"/>
          </a:p>
          <a:p>
            <a:r>
              <a:rPr dirty="0" sz="950" lang="el"/>
              <a:t>Συνδεθείτε με υπάρχουσες υπηρεσίες που σχετίζονται με την παραμονή ενεργού και τη διατήρηση της καλής υγείας, προκειμένου να επιτύχετε το καλύτερο αποτέλεσμα για το άτομο.</a:t>
            </a:r>
            <a:endParaRPr dirty="0" sz="950" lang="en-IE"/>
          </a:p>
          <a:p>
            <a:endParaRPr b="1" dirty="0" sz="950" lang="en-GB"/>
          </a:p>
          <a:p>
            <a:r>
              <a:rPr b="1" dirty="0" sz="950" lang="el"/>
              <a:t>ΥΠΟΣΤΗΡΙΞΗ ΤΗΣ ΜΑΘΗΣΗΣ ΕΝΗΛΙΚΩΝ</a:t>
            </a:r>
            <a:endParaRPr dirty="0" sz="950" lang="en-IE"/>
          </a:p>
          <a:p>
            <a:r>
              <a:rPr dirty="0" sz="950" lang="el"/>
              <a:t>Διαθέσιμες πληροφορίες και σήμανση σε διάφορα μαθήματα/τάξεις.</a:t>
            </a:r>
            <a:endParaRPr dirty="0" sz="950" lang="en-IE"/>
          </a:p>
          <a:p>
            <a:endParaRPr b="1" dirty="0" sz="950" lang="en-GB"/>
          </a:p>
          <a:p>
            <a:r>
              <a:rPr b="1" dirty="0" sz="950" lang="el"/>
              <a:t>ΠΩΣ ΧΡΗΜΑΤΟΔΟΤΕΙΤΑΙ Ο ΟΡΓΑΝΙΣΜΟΣ;</a:t>
            </a:r>
            <a:endParaRPr dirty="0" sz="950" lang="en-IE"/>
          </a:p>
          <a:p>
            <a:r>
              <a:rPr altLang="en-US" dirty="0" sz="950" lang="el-GR"/>
              <a:t>Α</a:t>
            </a:r>
            <a:r>
              <a:rPr altLang="en-US" dirty="0" sz="950" lang="el-GR"/>
              <a:t>π</a:t>
            </a:r>
            <a:r>
              <a:rPr altLang="en-US" dirty="0" sz="950" lang="el-GR"/>
              <a:t>ό</a:t>
            </a:r>
            <a:r>
              <a:rPr altLang="en-US" dirty="0" sz="950" lang="en-US"/>
              <a:t> </a:t>
            </a:r>
            <a:r>
              <a:rPr altLang="en-US" dirty="0" sz="950" lang="el-GR"/>
              <a:t>τ</a:t>
            </a:r>
            <a:r>
              <a:rPr altLang="en-US" dirty="0" sz="950" lang="el-GR"/>
              <a:t>α</a:t>
            </a:r>
            <a:r>
              <a:rPr altLang="en-US" dirty="0" sz="950" lang="en-US"/>
              <a:t>:</a:t>
            </a:r>
            <a:r>
              <a:rPr altLang="en-US" dirty="0" sz="950" lang="en-US"/>
              <a:t> </a:t>
            </a:r>
            <a:r>
              <a:rPr altLang="en-US" dirty="0" sz="950" lang="en-US"/>
              <a:t>B</a:t>
            </a:r>
            <a:r>
              <a:rPr altLang="en-US" dirty="0" sz="950" lang="en-US"/>
              <a:t>e</a:t>
            </a:r>
            <a:r>
              <a:rPr altLang="en-US" dirty="0" sz="950" lang="en-US"/>
              <a:t>l</a:t>
            </a:r>
            <a:r>
              <a:rPr dirty="0" sz="950" lang="el"/>
              <a:t>ast Health &amp; Social Care Trust</a:t>
            </a:r>
            <a:r>
              <a:rPr dirty="0" sz="950" lang="en-US"/>
              <a:t>,</a:t>
            </a:r>
            <a:r>
              <a:rPr dirty="0" sz="950" lang="en-US"/>
              <a:t> </a:t>
            </a:r>
            <a:r>
              <a:rPr altLang="en-US" dirty="0" sz="950" lang="el-GR"/>
              <a:t>τ</a:t>
            </a:r>
            <a:r>
              <a:rPr dirty="0" sz="950" lang="el"/>
              <a:t>αμείο αδρανών λογαριασμών National Lottery Community Fund, Public Health Agency NI-CLEAR &amp; Community Foundation </a:t>
            </a:r>
            <a:r>
              <a:rPr dirty="0" sz="950" lang="en-US"/>
              <a:t> </a:t>
            </a:r>
            <a:r>
              <a:rPr altLang="en-US" dirty="0" sz="950" lang="el-GR"/>
              <a:t>σ</a:t>
            </a:r>
            <a:r>
              <a:rPr altLang="en-US" dirty="0" sz="950" lang="el-GR"/>
              <a:t>τ</a:t>
            </a:r>
            <a:r>
              <a:rPr altLang="en-US" dirty="0" sz="950" lang="el-GR"/>
              <a:t>η</a:t>
            </a:r>
            <a:r>
              <a:rPr altLang="en-US" dirty="0" sz="950" lang="en-US"/>
              <a:t> </a:t>
            </a:r>
            <a:r>
              <a:rPr dirty="0" sz="950" lang="el"/>
              <a:t>Βόρεια Ιρλανδία</a:t>
            </a:r>
            <a:endParaRPr dirty="0" sz="950" lang="en-IE"/>
          </a:p>
          <a:p>
            <a:endParaRPr dirty="0" sz="950" lang="en-IE"/>
          </a:p>
          <a:p>
            <a:r>
              <a:rPr b="1" dirty="0" sz="950" lang="el"/>
              <a:t>ΠΩΣ ΛΕΙΤΟΥΡΓΕΙ Η ΔΙΑΔΙΚΑΣΙΑ ΠΑΡΑΠΟΜΠΗΣ;</a:t>
            </a:r>
            <a:endParaRPr dirty="0" sz="950" lang="en-IE"/>
          </a:p>
          <a:p>
            <a:r>
              <a:rPr altLang="en-US" b="0" dirty="0" sz="950" lang="el-GR"/>
              <a:t>Τ</a:t>
            </a:r>
            <a:r>
              <a:rPr altLang="en-US" b="0" dirty="0" sz="950" lang="el-GR"/>
              <a:t>ο</a:t>
            </a:r>
            <a:r>
              <a:rPr altLang="en-US" b="0" dirty="0" sz="950" lang="en-US"/>
              <a:t> </a:t>
            </a:r>
            <a:r>
              <a:rPr altLang="en-US" b="0" dirty="0" sz="950" lang="en-US"/>
              <a:t>C</a:t>
            </a:r>
            <a:r>
              <a:rPr altLang="en-US" b="0" dirty="0" sz="950" lang="en-US"/>
              <a:t>L</a:t>
            </a:r>
            <a:r>
              <a:rPr altLang="en-US" b="0" dirty="0" sz="950" lang="en-US"/>
              <a:t>A</a:t>
            </a:r>
            <a:r>
              <a:rPr altLang="en-US" b="0" dirty="0" sz="950" lang="en-US"/>
              <a:t>R</a:t>
            </a:r>
            <a:r>
              <a:rPr altLang="en-US" b="0" dirty="0" sz="950" lang="en-US"/>
              <a:t>E</a:t>
            </a:r>
            <a:r>
              <a:rPr altLang="en-US" b="0" dirty="0" sz="950" lang="en-US"/>
              <a:t> </a:t>
            </a:r>
            <a:r>
              <a:rPr altLang="en-US" b="0" dirty="0" sz="950" lang="el-GR"/>
              <a:t>σ</a:t>
            </a:r>
            <a:r>
              <a:rPr dirty="0" sz="950" lang="el"/>
              <a:t>υνεργάζεται στενά με το Belfast Health &amp; Social Care Trust Home από την υπηρεσία νοσοκομείων και την εθελοντική υποστήριξη.</a:t>
            </a:r>
            <a:endParaRPr dirty="0" sz="950" lang="en-IE"/>
          </a:p>
          <a:p>
            <a:endParaRPr dirty="0" sz="950" lang="en-IE"/>
          </a:p>
          <a:p>
            <a:r>
              <a:rPr b="1" dirty="0" sz="950" lang="el"/>
              <a:t>ΕΥΚΑΙΡΙΕΣ ΓΙΑ ΑΝΑΠΑΡΑΓΩΓΗ</a:t>
            </a:r>
            <a:endParaRPr dirty="0" sz="950" lang="en-IE"/>
          </a:p>
          <a:p>
            <a:r>
              <a:rPr dirty="0" sz="950" lang="el"/>
              <a:t>Υπάρχουν πολλές χώρες που ήδη παρέχουν υπηρεσίες για να βελτιώσουν τη ζωή των ενηλίκων και των ηλικιωμένων και να βοηθήσουν στη διατήρηση της ανεξαρτησίας και της αυτοδιάθεσής τους.</a:t>
            </a:r>
            <a:endParaRPr dirty="0" sz="950" lang="en-IE"/>
          </a:p>
          <a:p>
            <a:endParaRPr b="1" dirty="0" sz="950" lang="en-GB"/>
          </a:p>
          <a:p>
            <a:r>
              <a:rPr b="1" dirty="0" sz="950" lang="el"/>
              <a:t>ΜΥΘΟΙ &amp; ΨΕΥΤΙΚΕΣ ΠΙΣΤΟΠΟΙΗΣΕΙΣ</a:t>
            </a:r>
            <a:endParaRPr dirty="0" sz="950" lang="en-IE"/>
          </a:p>
          <a:p>
            <a:r>
              <a:rPr dirty="0" sz="950" i="1" lang="el"/>
              <a:t>«Δεν έχει νόημα να δοκιμάσω κάτι νέο στην ηλικία μου»</a:t>
            </a:r>
            <a:endParaRPr dirty="0" sz="950" lang="en-IE"/>
          </a:p>
          <a:p>
            <a:r>
              <a:rPr dirty="0" sz="950" i="1" lang="el"/>
              <a:t>«Δεν θα με δεχτούν λόγω της ιατρικής μου κατάστασης»</a:t>
            </a:r>
            <a:endParaRPr dirty="0" sz="950" lang="en-IE"/>
          </a:p>
          <a:p>
            <a:pPr fontAlgn="base"/>
            <a:r>
              <a:rPr dirty="0" sz="950" lang="el"/>
              <a:t>Και τα δύο αναληθή: το ήθος της CLARE επικεντρώνεται στο «τι μπορεί να κάνει ένας άνθρωπος και όχι σε αυτό που δεν μπορεί».</a:t>
            </a:r>
            <a:endParaRPr dirty="0" sz="950" lang="en-IE"/>
          </a:p>
          <a:p>
            <a:r>
              <a:rPr b="1" dirty="0" sz="950" i="1" lang="el"/>
              <a:t> </a:t>
            </a:r>
            <a:endParaRPr dirty="0" sz="950" lang="en-IE"/>
          </a:p>
        </p:txBody>
      </p:sp>
      <p:sp>
        <p:nvSpPr>
          <p:cNvPr id="1048583" name="Slide Number Placeholder 23"/>
          <p:cNvSpPr>
            <a:spLocks noGrp="1"/>
          </p:cNvSpPr>
          <p:nvPr>
            <p:ph type="sldNum" sz="quarter" idx="4"/>
          </p:nvPr>
        </p:nvSpPr>
        <p:spPr/>
        <p:txBody>
          <a:bodyPr/>
          <a:p>
            <a:fld id="{CB2079F2-58AF-ED44-82D7-E04B2F6FD686}" type="slidenum">
              <a:rPr lang="en-US" smtClean="0"/>
              <a:t>37</a:t>
            </a:fld>
            <a:endParaRPr dirty="0" lang="en-US"/>
          </a:p>
        </p:txBody>
      </p:sp>
      <p:pic>
        <p:nvPicPr>
          <p:cNvPr id="2097156" name="Picture 10" descr="Creative Local Action, Responses &amp;amp; Engagement (CLARE) North Belfast |  Creating Caring Communities in North Belfast"/>
          <p:cNvPicPr>
            <a:picLocks/>
          </p:cNvPicPr>
          <p:nvPr/>
        </p:nvPicPr>
        <p:blipFill>
          <a:blip xmlns:r="http://schemas.openxmlformats.org/officeDocument/2006/relationships" r:embed="rId1" cstate="screen"/>
          <a:srcRect/>
          <a:stretch>
            <a:fillRect/>
          </a:stretch>
        </p:blipFill>
        <p:spPr bwMode="auto">
          <a:xfrm>
            <a:off x="440871" y="228754"/>
            <a:ext cx="1809326" cy="867618"/>
          </a:xfrm>
          <a:prstGeom prst="rect"/>
          <a:noFill/>
          <a:ln>
            <a:noFill/>
          </a:ln>
        </p:spPr>
      </p:pic>
      <p:pic>
        <p:nvPicPr>
          <p:cNvPr id="2097157" name="Picture Placeholder 4"/>
          <p:cNvPicPr>
            <a:picLocks noChangeAspect="1" noGrp="1"/>
          </p:cNvPicPr>
          <p:nvPr>
            <p:ph type="pic" sz="quarter" idx="34"/>
          </p:nvPr>
        </p:nvPicPr>
        <p:blipFill rotWithShape="1">
          <a:blip xmlns:r="http://schemas.openxmlformats.org/officeDocument/2006/relationships" r:embed="rId2" cstate="screen"/>
          <a:srcRect t="-889"/>
          <a:stretch>
            <a:fillRect/>
          </a:stretch>
        </p:blipFill>
        <p:spPr>
          <a:xfrm>
            <a:off x="5048273" y="422790"/>
            <a:ext cx="2511402" cy="1653390"/>
          </a:xfrm>
        </p:spPr>
      </p:pic>
      <p:grpSp>
        <p:nvGrpSpPr>
          <p:cNvPr id="65" name="Group 17"/>
          <p:cNvGrpSpPr/>
          <p:nvPr/>
        </p:nvGrpSpPr>
        <p:grpSpPr>
          <a:xfrm>
            <a:off x="6509540" y="1762404"/>
            <a:ext cx="1490980" cy="832733"/>
            <a:chOff x="3932429" y="3269513"/>
            <a:chExt cx="1490980" cy="832733"/>
          </a:xfrm>
        </p:grpSpPr>
        <p:sp>
          <p:nvSpPr>
            <p:cNvPr id="1048584" name="Freeform 18"/>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585" name="Rectangle 19"/>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3"/>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3"/>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sp>
        <p:nvSpPr>
          <p:cNvPr id="1048586" name="Text Placeholder 24"/>
          <p:cNvSpPr>
            <a:spLocks noGrp="1"/>
          </p:cNvSpPr>
          <p:nvPr>
            <p:ph type="body" sz="quarter" idx="11"/>
          </p:nvPr>
        </p:nvSpPr>
        <p:spPr/>
        <p:txBody>
          <a:bodyPr/>
          <a:p>
            <a:r>
              <a:rPr dirty="0" lang="el"/>
              <a:t>Radius Floating Support</a:t>
            </a:r>
          </a:p>
        </p:txBody>
      </p:sp>
      <p:sp>
        <p:nvSpPr>
          <p:cNvPr id="1048587" name="Text Placeholder 25"/>
          <p:cNvSpPr>
            <a:spLocks noGrp="1"/>
          </p:cNvSpPr>
          <p:nvPr>
            <p:ph type="body" sz="quarter" idx="32"/>
          </p:nvPr>
        </p:nvSpPr>
        <p:spPr>
          <a:xfrm>
            <a:off x="440871" y="2411552"/>
            <a:ext cx="6666609" cy="6627345"/>
          </a:xfrm>
        </p:spPr>
        <p:txBody>
          <a:bodyPr/>
          <a:p>
            <a:r>
              <a:rPr b="1" dirty="0" sz="950" lang="el"/>
              <a:t>ΣΧΕΤΙΚΑ ΜΕ</a:t>
            </a:r>
            <a:endParaRPr dirty="0" sz="950" lang="en-IE"/>
          </a:p>
          <a:p>
            <a:r>
              <a:rPr dirty="0" sz="950" lang="el"/>
              <a:t>Η RADIUS Floating Support βρίσκεται στη Βόρεια Ιρλανδία. Οι συντονιστές προσφέρουν μια φιλική υπηρεσία παρέχοντας εταιρεία και συντροφιά, εντοπίζοντας τις ανάγκες, προσφέρουν συμβουλές, σημάνσεις και βοηθούν στην πρόσβαση σε ένα ευρύτερο φάσμα υπηρεσιών, εάν απαιτείται. Βοηθά επίσης την οικογένεια και τους φίλους που ανήκουν στον πελάτη, οι οποίοι μπορεί να χρειαστούν ένα διάλειμμα από την ευθύνη της φροντίδας του αγαπημένου τους προσώπου. Αυτή η υπηρεσία είναι διαθέσιμη σε άνω των 55 ετών και/ή σε ευάλωτους ενήλικες.</a:t>
            </a:r>
            <a:endParaRPr dirty="0" sz="950" lang="en-IE"/>
          </a:p>
          <a:p>
            <a:r>
              <a:rPr dirty="0" sz="950" lang="el"/>
              <a:t> </a:t>
            </a:r>
            <a:endParaRPr dirty="0" sz="950" lang="en-IE"/>
          </a:p>
          <a:p>
            <a:r>
              <a:rPr dirty="0" sz="950" lang="el"/>
              <a:t>Περισσότερες πληροφορίες μπορείτε να βρείτε στην παρακάτω ιστοσελίδα:</a:t>
            </a:r>
            <a:r>
              <a:rPr dirty="0" sz="950" lang="el"/>
              <a:t> </a:t>
            </a:r>
            <a:r>
              <a:rPr dirty="0" sz="950" lang="el" u="sng">
                <a:solidFill>
                  <a:srgbClr val="FFC652"/>
                </a:solidFill>
                <a:hlinkClick r:id="rId1"/>
              </a:rPr>
              <a:t>https://www.radiushousing.org</a:t>
            </a:r>
            <a:endParaRPr dirty="0" sz="950" lang="en-IE">
              <a:solidFill>
                <a:srgbClr val="FFC652"/>
              </a:solidFill>
            </a:endParaRPr>
          </a:p>
          <a:p>
            <a:r>
              <a:rPr dirty="0" sz="950" lang="el"/>
              <a:t> </a:t>
            </a:r>
            <a:endParaRPr dirty="0" sz="950" lang="en-IE"/>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Παρέχει υψηλής ποιότητας υποστήριξη επικοινωνίας, η οποία περιλαμβάνει καθημερινή επαφή μέσω τηλεφώνου, τακτικές επισκέψεις στο σπίτι, βοήθεια ατόμων να κάνουν συνδέσεις με εκδηλώσεις και υπηρεσίες, εκδρομές και, ειδικότερα, με άλλα άτομα για να απολαμβάνουν τη συντροφιά άλλων και να αισθάνονται μέρος της τοπικής κοινότητας.</a:t>
            </a:r>
            <a:endParaRPr dirty="0" sz="950" lang="el"/>
          </a:p>
          <a:p>
            <a:r>
              <a:rPr b="1" dirty="0" sz="950" lang="el"/>
              <a:t> </a:t>
            </a:r>
            <a:endParaRPr b="1" dirty="0" sz="950" lang="en-IE"/>
          </a:p>
          <a:p>
            <a:r>
              <a:rPr b="1" dirty="0" sz="950" lang="el"/>
              <a:t>ΥΠΟΣΤΗΡΙΞΗ ΥΓΕΙΑΣ, ΕΥΕΞΙΑΣ &amp; ΔΙΑΤΡΟΦΗΣ</a:t>
            </a:r>
            <a:endParaRPr dirty="0" sz="950" lang="en-IE"/>
          </a:p>
          <a:p>
            <a:r>
              <a:rPr dirty="0" sz="950" lang="el"/>
              <a:t>Ένα προσαρμοσμένο σχέδιο υποστήριξης για κάθε χρήστη της υπηρεσίας για τη διατήρηση και την προώθηση μεγαλύτερης ανεξαρτησίας, καλής ψυχικής υγείας, υποβοηθούμενων αγορών με έμφαση στις υγιεινές διατροφικές επιλογές, εβδομαδιαία μεσημεριανά κλαμπ και γεύματα.</a:t>
            </a:r>
            <a:endParaRPr dirty="0" sz="950" lang="en-IE"/>
          </a:p>
          <a:p>
            <a:r>
              <a:rPr b="1" dirty="0" sz="950" i="1" lang="el"/>
              <a:t> </a:t>
            </a:r>
            <a:endParaRPr dirty="0" sz="950" lang="en-IE"/>
          </a:p>
          <a:p>
            <a:r>
              <a:rPr b="1" dirty="0" sz="950" lang="el"/>
              <a:t>ΥΠΟΣΤΗΡΙΞΗ ΔΡΑΣΤΗΡΙΟΤΗΤΑΣ ΓΙΑ ΝΑ ΠΑΡΕΜΕΤΕ ΚΑΛΑ</a:t>
            </a:r>
            <a:endParaRPr dirty="0" sz="950" lang="en-IE"/>
          </a:p>
          <a:p>
            <a:r>
              <a:rPr dirty="0" sz="950" lang="el"/>
              <a:t>Παρέχετε κοινωνικές εκδηλώσεις όπως περιπάτους, εκδρομές σε δάση/ παραλία/πάρκα και μια εβδομαδιαία συνεδρία γιόγκα</a:t>
            </a:r>
            <a:r>
              <a:rPr altLang="en-US" dirty="0" sz="950" lang="el-GR"/>
              <a:t>ς</a:t>
            </a:r>
            <a:r>
              <a:rPr altLang="en-US" dirty="0" sz="950" lang="en-US"/>
              <a:t>.</a:t>
            </a:r>
            <a:endParaRPr dirty="0" sz="950" lang="en-IE"/>
          </a:p>
          <a:p>
            <a:endParaRPr b="1" dirty="0" sz="950" lang="en-GB"/>
          </a:p>
          <a:p>
            <a:r>
              <a:rPr b="1" dirty="0" sz="950" lang="el"/>
              <a:t>ΥΠΟΣΤΗΡΙΞΗ ΤΗΣ ΜΑΘΗΣΗΣ ΕΝΗΛΙΚΩΝ</a:t>
            </a:r>
            <a:endParaRPr dirty="0" sz="950" lang="en-IE"/>
          </a:p>
          <a:p>
            <a:r>
              <a:rPr dirty="0" sz="950" lang="el"/>
              <a:t>Η Radius παρέχει σε κάθε χρήστη υπηρεσίας ένα tablet, παρέχοντας</a:t>
            </a:r>
            <a:r>
              <a:rPr altLang="en-US" dirty="0" sz="950" lang="en-US"/>
              <a:t> </a:t>
            </a:r>
            <a:r>
              <a:rPr altLang="en-US" dirty="0" sz="950" lang="el-GR"/>
              <a:t>α</a:t>
            </a:r>
            <a:r>
              <a:rPr altLang="en-US" dirty="0" sz="950" lang="el-GR"/>
              <a:t>τ</a:t>
            </a:r>
            <a:r>
              <a:rPr altLang="en-US" dirty="0" sz="950" lang="el-GR"/>
              <a:t>ο</a:t>
            </a:r>
            <a:r>
              <a:rPr altLang="en-US" dirty="0" sz="950" lang="el-GR"/>
              <a:t>μ</a:t>
            </a:r>
            <a:r>
              <a:rPr altLang="en-US" dirty="0" sz="950" lang="el-GR"/>
              <a:t>ι</a:t>
            </a:r>
            <a:r>
              <a:rPr altLang="en-US" dirty="0" sz="950" lang="el-GR"/>
              <a:t>κ</a:t>
            </a:r>
            <a:r>
              <a:rPr altLang="en-US" dirty="0" sz="950" lang="el-GR"/>
              <a:t>έ</a:t>
            </a:r>
            <a:r>
              <a:rPr altLang="en-US" dirty="0" sz="950" lang="el-GR"/>
              <a:t>ς</a:t>
            </a:r>
            <a:r>
              <a:rPr dirty="0" sz="950" lang="el"/>
              <a:t> συνεδρίες με κάθε άτομο για να εξηγήσει πώς να χρησιμοποιεί </a:t>
            </a:r>
            <a:r>
              <a:rPr dirty="0" sz="950" lang="el" err="1"/>
              <a:t>το wi-fi </a:t>
            </a:r>
            <a:r>
              <a:rPr dirty="0" sz="950" lang="el"/>
              <a:t>και το διαδίκτυο, να έχει πρόσβαση σε email και άλλα μέσα διαδικτυακής επικοινωνίας. Υπάρχει μια λέσχη βιβλίου και πρόγραμμα εναλλαγής βιβλίων, καθώς και συνεδρίες χειροτεχνίας και μουσικής.</a:t>
            </a:r>
            <a:endParaRPr dirty="0" sz="950" lang="en-IE"/>
          </a:p>
          <a:p>
            <a:endParaRPr b="1" dirty="0" sz="950" lang="en-GB"/>
          </a:p>
          <a:p>
            <a:r>
              <a:rPr b="1" dirty="0" sz="950" lang="el"/>
              <a:t>ΠΩΣ ΧΡΗΜΑΤΟΔΟΤΕΙΤΑΙ Ο ΟΡΓΑΝΙΣΜΟΣ;</a:t>
            </a:r>
            <a:endParaRPr dirty="0" sz="950" lang="en-IE"/>
          </a:p>
          <a:p>
            <a:r>
              <a:rPr dirty="0" sz="950" lang="el"/>
              <a:t>Το Supporting People είναι ένα εθνικό πλαίσιο χρηματοδότησης, σχεδιασμού, παροχής και παρακολούθησης υπηρεσιών υποστήριξης. Χρειάζεται σχετική υποστήριξη που επιδιώκει να δώσει τη δυνατότητα στα ευάλωτα άτομα να διατηρήσουν και να αυξήσουν την ανθεκτικότητα και την ανεξαρτησία τους ως άτομα και την ικανότητά τους να είναι μέρος της κοινότητας και της κοινωνίας.</a:t>
            </a:r>
            <a:endParaRPr dirty="0" sz="950" lang="en-IE"/>
          </a:p>
          <a:p>
            <a:endParaRPr dirty="0" sz="950" lang="en-IE"/>
          </a:p>
          <a:p>
            <a:r>
              <a:rPr b="1" dirty="0" sz="950" lang="el"/>
              <a:t>ΠΩΣ ΛΕΙΤΟΥΡΓΕΙ Η ΔΙΑΔΙΚΑΣΙΑ ΠΑΡΑΠΟΜΠΗΣ;</a:t>
            </a:r>
            <a:endParaRPr dirty="0" sz="950" lang="en-IE"/>
          </a:p>
          <a:p>
            <a:r>
              <a:rPr dirty="0" sz="950" lang="el"/>
              <a:t>Οι παραπομπές στην υπηρεσία προέρχονται από Κοινωνικές Υπηρεσίες, Γενικούς Γιατρούς, NIHE, ομάδα Ψυχικής Υγείας ή αυτοπαραπομπή.</a:t>
            </a:r>
            <a:endParaRPr dirty="0" sz="950" lang="en-IE"/>
          </a:p>
          <a:p>
            <a:endParaRPr dirty="0" sz="950" lang="en-IE"/>
          </a:p>
          <a:p>
            <a:r>
              <a:rPr b="1" dirty="0" sz="950" lang="el"/>
              <a:t>ΕΥΚΑΙΡΙΕΣ ΓΙΑ ΑΝΑΠΑΡΑΓΩΓΗ</a:t>
            </a:r>
            <a:endParaRPr dirty="0" sz="950" lang="en-IE"/>
          </a:p>
          <a:p>
            <a:r>
              <a:rPr dirty="0" sz="950" lang="el"/>
              <a:t>Υπάρχουν παρόμοιες δομές υποστήριξης σε διαφορετικές τοποθεσίες, αυτό διαφέρει από χώρα σε χώρα. Καινοτομίες και δομή πολιτικής με έμφαση στην κάλυψη στεγαστικών και πρακτικών αναγκών, καθώς και στις συναισθηματικές και ψυχολογικές απαιτήσεις των πελατών.</a:t>
            </a:r>
            <a:endParaRPr dirty="0" sz="950" lang="en-IE"/>
          </a:p>
          <a:p>
            <a:endParaRPr b="1" dirty="0" sz="950" lang="en-GB"/>
          </a:p>
          <a:p>
            <a:r>
              <a:rPr b="1" dirty="0" sz="950" lang="el"/>
              <a:t>ΜΥΘΟΙ &amp; ΨΕΥΤΙΚΕΣ ΠΙΣΤΟΠΟΙΗΣΕΙΣ</a:t>
            </a:r>
            <a:endParaRPr dirty="0" sz="950" lang="en-IE"/>
          </a:p>
          <a:p>
            <a:r>
              <a:rPr altLang="en-US" dirty="0" sz="950" lang="el-GR"/>
              <a:t>«</a:t>
            </a:r>
            <a:r>
              <a:rPr dirty="0" sz="950" lang="el"/>
              <a:t>Η Radius ασχολείται μόνο με τη στέγαση</a:t>
            </a:r>
            <a:r>
              <a:rPr altLang="en-US" dirty="0" sz="950" lang="el-GR"/>
              <a:t>»</a:t>
            </a:r>
            <a:r>
              <a:rPr altLang="en-US" dirty="0" sz="950" lang="en-US"/>
              <a:t>.</a:t>
            </a:r>
            <a:endParaRPr dirty="0" sz="950" lang="en-IE"/>
          </a:p>
          <a:p>
            <a:r>
              <a:rPr dirty="0" sz="950" lang="el"/>
              <a:t>«Πρέπει να είσαι ηλικιωμένος για να λάβεις υποστήριξη από την Radius».</a:t>
            </a:r>
            <a:endParaRPr dirty="0" sz="950" lang="en-IE"/>
          </a:p>
          <a:p>
            <a:r>
              <a:rPr dirty="0" sz="950" lang="el"/>
              <a:t>«Η υποστήριξη παρέχεται μόνο μέσω κοινωνικών υπηρεσιών»</a:t>
            </a:r>
            <a:endParaRPr dirty="0" sz="950" lang="en-IE"/>
          </a:p>
          <a:p>
            <a:r>
              <a:rPr dirty="0" sz="950" lang="el"/>
              <a:t> </a:t>
            </a:r>
            <a:endParaRPr dirty="0" sz="950" lang="en-IE"/>
          </a:p>
          <a:p>
            <a:r>
              <a:rPr dirty="0" sz="950" lang="el"/>
              <a:t>Όλα είναι αναληθή:</a:t>
            </a:r>
            <a:endParaRPr dirty="0" sz="950" lang="en-IE"/>
          </a:p>
          <a:p>
            <a:r>
              <a:rPr dirty="0" sz="950" lang="el"/>
              <a:t>Οι εργαζόμενοι υποστήριξης Radius ειδικεύονται σε ζητήματα ψυχικής υγείας, συναισθηματικές και ψυχολογικές ανάγκες καθώς και σε θέματα στέγασης, ενώ υπάρχουν νέα τμήματα που βοηθούν τους νέους και τις οικογένειες. Η Radius θα ανταποκριθεί σε όλα τα αιτήματα για βοήθεια και δεν χρειάζεται να γίνει μέσω επαγγελματικής παρέμβασης ή παραπομπής.</a:t>
            </a:r>
            <a:endParaRPr dirty="0" sz="950" lang="en-IE"/>
          </a:p>
          <a:p>
            <a:r>
              <a:rPr b="1" dirty="0" sz="950" i="1" lang="el"/>
              <a:t> </a:t>
            </a:r>
            <a:endParaRPr dirty="0" sz="950" lang="en-IE"/>
          </a:p>
        </p:txBody>
      </p:sp>
      <p:sp>
        <p:nvSpPr>
          <p:cNvPr id="1048588" name="Slide Number Placeholder 23"/>
          <p:cNvSpPr>
            <a:spLocks noGrp="1"/>
          </p:cNvSpPr>
          <p:nvPr>
            <p:ph type="sldNum" sz="quarter" idx="4"/>
          </p:nvPr>
        </p:nvSpPr>
        <p:spPr/>
        <p:txBody>
          <a:bodyPr/>
          <a:p>
            <a:fld id="{CB2079F2-58AF-ED44-82D7-E04B2F6FD686}" type="slidenum">
              <a:rPr lang="en-US" smtClean="0"/>
              <a:t>38</a:t>
            </a:fld>
            <a:endParaRPr dirty="0" lang="en-US"/>
          </a:p>
        </p:txBody>
      </p:sp>
      <p:pic>
        <p:nvPicPr>
          <p:cNvPr id="2097158" name="Picture Placeholder 5"/>
          <p:cNvPicPr>
            <a:picLocks noChangeAspect="1" noGrp="1"/>
          </p:cNvPicPr>
          <p:nvPr>
            <p:ph type="pic" sz="quarter" idx="34"/>
          </p:nvPr>
        </p:nvPicPr>
        <p:blipFill>
          <a:blip xmlns:r="http://schemas.openxmlformats.org/officeDocument/2006/relationships" r:embed="rId2" cstate="screen"/>
          <a:srcRect/>
          <a:stretch>
            <a:fillRect/>
          </a:stretch>
        </p:blipFill>
        <p:spPr/>
      </p:pic>
      <p:pic>
        <p:nvPicPr>
          <p:cNvPr id="2097159" name="Picture 3"/>
          <p:cNvPicPr>
            <a:picLocks noChangeAspect="1"/>
          </p:cNvPicPr>
          <p:nvPr/>
        </p:nvPicPr>
        <p:blipFill>
          <a:blip xmlns:r="http://schemas.openxmlformats.org/officeDocument/2006/relationships" r:embed="rId3" cstate="screen"/>
          <a:stretch>
            <a:fillRect/>
          </a:stretch>
        </p:blipFill>
        <p:spPr>
          <a:xfrm>
            <a:off x="538053" y="309127"/>
            <a:ext cx="1973349" cy="706871"/>
          </a:xfrm>
          <a:prstGeom prst="rect"/>
        </p:spPr>
      </p:pic>
      <p:grpSp>
        <p:nvGrpSpPr>
          <p:cNvPr id="67" name="Group 13"/>
          <p:cNvGrpSpPr/>
          <p:nvPr/>
        </p:nvGrpSpPr>
        <p:grpSpPr>
          <a:xfrm>
            <a:off x="6509540" y="1762404"/>
            <a:ext cx="1490980" cy="832733"/>
            <a:chOff x="3932429" y="3269513"/>
            <a:chExt cx="1490980" cy="832733"/>
          </a:xfrm>
        </p:grpSpPr>
        <p:sp>
          <p:nvSpPr>
            <p:cNvPr id="1048589"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590"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sp>
        <p:nvSpPr>
          <p:cNvPr id="1048601" name="Text Placeholder 24"/>
          <p:cNvSpPr>
            <a:spLocks noGrp="1"/>
          </p:cNvSpPr>
          <p:nvPr>
            <p:ph type="body" sz="quarter" idx="11"/>
          </p:nvPr>
        </p:nvSpPr>
        <p:spPr>
          <a:xfrm>
            <a:off x="440871" y="1002617"/>
            <a:ext cx="3338966" cy="865781"/>
          </a:xfrm>
        </p:spPr>
        <p:txBody>
          <a:bodyPr/>
          <a:p>
            <a:r>
              <a:rPr dirty="0" lang="el"/>
              <a:t>Κοινοτικό Σχέδιο Υποστήριξης Οικογένειας</a:t>
            </a:r>
          </a:p>
        </p:txBody>
      </p:sp>
      <p:sp>
        <p:nvSpPr>
          <p:cNvPr id="1048602" name="Text Placeholder 25"/>
          <p:cNvSpPr>
            <a:spLocks noGrp="1"/>
          </p:cNvSpPr>
          <p:nvPr>
            <p:ph type="body" sz="quarter" idx="32"/>
          </p:nvPr>
        </p:nvSpPr>
        <p:spPr>
          <a:xfrm>
            <a:off x="440870" y="2320891"/>
            <a:ext cx="6666609" cy="5544779"/>
          </a:xfrm>
        </p:spPr>
        <p:txBody>
          <a:bodyPr/>
          <a:p>
            <a:r>
              <a:rPr b="1" dirty="0" sz="950" lang="el"/>
              <a:t>ΣΧΕΤΙΚΑ ΜΕ</a:t>
            </a:r>
            <a:endParaRPr dirty="0" sz="950" lang="en-IE"/>
          </a:p>
          <a:p>
            <a:r>
              <a:rPr dirty="0" sz="950" lang="el" err="1"/>
              <a:t>προγράμματα </a:t>
            </a:r>
            <a:r>
              <a:rPr dirty="0" sz="950" lang="el"/>
              <a:t>Κοινοτικής Οικογενειακής Υποστήριξης </a:t>
            </a:r>
            <a:r>
              <a:rPr dirty="0" sz="950" lang="el"/>
              <a:t>βασίζονται σε τρεις δημοτικές περιοχές της Βόρειας Ιρλανδίας:</a:t>
            </a:r>
            <a:endParaRPr dirty="0" sz="950" lang="en-IE"/>
          </a:p>
          <a:p>
            <a:pPr indent="-171450" lvl="0" marL="171450">
              <a:buFont typeface="Arial" panose="020B0604020202020204" pitchFamily="34" charset="0"/>
              <a:buChar char="•"/>
            </a:pPr>
            <a:r>
              <a:rPr dirty="0" sz="950" lang="el"/>
              <a:t>Causeway Coast &amp; Glens</a:t>
            </a:r>
            <a:endParaRPr dirty="0" sz="950" lang="el"/>
          </a:p>
          <a:p>
            <a:pPr indent="-171450" lvl="0" marL="171450">
              <a:buFont typeface="Arial" panose="020B0604020202020204" pitchFamily="34" charset="0"/>
              <a:buChar char="•"/>
            </a:pPr>
            <a:r>
              <a:rPr dirty="0" sz="950" lang="el"/>
              <a:t>Derry City &amp; Strabane</a:t>
            </a:r>
            <a:endParaRPr dirty="0" sz="950" lang="el"/>
          </a:p>
          <a:p>
            <a:pPr indent="-171450" lvl="0" marL="171450">
              <a:buFont typeface="Arial" panose="020B0604020202020204" pitchFamily="34" charset="0"/>
              <a:buChar char="•"/>
            </a:pPr>
            <a:r>
              <a:rPr dirty="0" sz="950" lang="el"/>
              <a:t>Fermanagh &amp; Omagh</a:t>
            </a:r>
            <a:endParaRPr dirty="0" sz="950" lang="el"/>
          </a:p>
          <a:p>
            <a:pPr indent="-171450" lvl="0" marL="171450">
              <a:buFont typeface="Arial" panose="020B0604020202020204" pitchFamily="34" charset="0"/>
              <a:buChar char="•"/>
            </a:pPr>
            <a:endParaRPr dirty="0" sz="950" lang="en-IE"/>
          </a:p>
          <a:p>
            <a:r>
              <a:rPr dirty="0" sz="950" lang="el"/>
              <a:t>Το </a:t>
            </a:r>
            <a:r>
              <a:rPr dirty="0" sz="950" lang="el" err="1"/>
              <a:t>πρόγραμμα </a:t>
            </a:r>
            <a:r>
              <a:rPr dirty="0" sz="950" lang="el"/>
              <a:t>προσφέρει μια σειρά από υποστηρίξεις, όπως: </a:t>
            </a:r>
            <a:r>
              <a:rPr dirty="0" sz="950" lang="el"/>
              <a:t>Λειτουργοί απασχόλησης και μέντορες σταδιοδρομίας που παρέχουν Εκπαίδευση, Εργασιακή εμπειρία/δοκιμές, δημιουργία βιογραφικού σημειώματος, εκπαίδευση ομάδας και δεξιότητες απασχολησιμότητας.</a:t>
            </a:r>
            <a:r>
              <a:rPr dirty="0" sz="950" lang="en-US"/>
              <a:t> </a:t>
            </a:r>
            <a:r>
              <a:rPr altLang="en-US" dirty="0" sz="950" lang="el-GR"/>
              <a:t>Ο</a:t>
            </a:r>
            <a:r>
              <a:rPr altLang="en-US" dirty="0" sz="950" lang="el-GR"/>
              <a:t>ι</a:t>
            </a:r>
            <a:r>
              <a:rPr dirty="0" sz="950" lang="el"/>
              <a:t> μέντορες της οικογένειας προσφέρουν υποστήριξη μέσω συνεδριών</a:t>
            </a:r>
            <a:r>
              <a:rPr dirty="0" sz="950" lang="en-US"/>
              <a:t> </a:t>
            </a:r>
            <a:r>
              <a:rPr dirty="0" sz="950" lang="el"/>
              <a:t>και εργαστηρίων</a:t>
            </a:r>
            <a:r>
              <a:rPr dirty="0" sz="950" lang="en-US"/>
              <a:t>,</a:t>
            </a:r>
            <a:r>
              <a:rPr dirty="0" sz="950" lang="en-US"/>
              <a:t> </a:t>
            </a:r>
            <a:r>
              <a:rPr altLang="en-US" dirty="0" sz="950" lang="el-GR"/>
              <a:t>κ</a:t>
            </a:r>
            <a:r>
              <a:rPr altLang="en-US" dirty="0" sz="950" lang="el-GR"/>
              <a:t>α</a:t>
            </a:r>
            <a:r>
              <a:rPr dirty="0" sz="950" lang="el"/>
              <a:t>τ' οίκον επισκέψεις και ατομική συνεδρία, καθώς και ομαδικά μαθήματα και εργαστήρια.</a:t>
            </a:r>
            <a:endParaRPr dirty="0" sz="950" lang="en-IE"/>
          </a:p>
          <a:p>
            <a:r>
              <a:rPr dirty="0" sz="950" lang="el"/>
              <a:t> </a:t>
            </a:r>
            <a:endParaRPr dirty="0" sz="950" lang="en-IE"/>
          </a:p>
          <a:p>
            <a:r>
              <a:rPr dirty="0" sz="950" lang="el"/>
              <a:t>Το πρόγραμμα είναι ανοιχτό σε όλες τις ικανότητες / φύλο / εθνικότητα ατόμων ηλικίας 16-65 ετών. Το πρόγραμμα εστιάζει ιδιαίτερα σε όσους είναι άνεργοι ή που αγωνίζονται να βρουν μια ικανοποιητική μόνιμη εργασία</a:t>
            </a:r>
            <a:r>
              <a:rPr dirty="0" sz="950" lang="en-US"/>
              <a:t>,</a:t>
            </a:r>
            <a:r>
              <a:rPr dirty="0" sz="950" lang="el"/>
              <a:t> οικογένειες που αντιμετωπίζουν δυσκολίες ή εκείνες που αισθάνονται κοινωνικά απομονωμένες. Σύνδεσμος ιστοσελίδας:</a:t>
            </a:r>
            <a:endParaRPr dirty="0" sz="950" lang="en-IE"/>
          </a:p>
          <a:p>
            <a:r>
              <a:rPr dirty="0" sz="950" lang="el" u="sng">
                <a:solidFill>
                  <a:srgbClr val="FFC652"/>
                </a:solidFill>
                <a:hlinkClick r:id="rId1"/>
              </a:rPr>
              <a:t>https://21.training/community-family-support-programme</a:t>
            </a:r>
            <a:r>
              <a:rPr dirty="0" sz="950" i="1" lang="el">
                <a:solidFill>
                  <a:srgbClr val="FFC652"/>
                </a:solidFill>
              </a:rPr>
              <a:t> </a:t>
            </a:r>
            <a:endParaRPr dirty="0" sz="950" lang="en-IE">
              <a:solidFill>
                <a:srgbClr val="FFC652"/>
              </a:solidFill>
            </a:endParaRPr>
          </a:p>
          <a:p>
            <a:r>
              <a:rPr dirty="0" sz="950" lang="el">
                <a:solidFill>
                  <a:srgbClr val="FFC652"/>
                </a:solidFill>
              </a:rPr>
              <a:t> </a:t>
            </a:r>
            <a:endParaRPr dirty="0" sz="950" lang="en-IE">
              <a:solidFill>
                <a:srgbClr val="FFC652"/>
              </a:solidFill>
            </a:endParaRPr>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Ενθάρρυνση καλύτερων σχέσεων εντός των οικογενειών για τη βελτίωση των γονεϊκών δεξιοτήτων και τη βοήθεια στην ανάπτυξη της αυτοπεποίθησης, των κινήτρων και των κοινωνικών δεξιοτήτων μεταξύ των συμμετεχόντων. Το πρόγραμμα θα επεκτείνει επίσης τον κοινωνικό κύκλο και θα επιτρέψει νέες ευκαιρίες και επιλογές ζωής.</a:t>
            </a:r>
            <a:endParaRPr dirty="0" sz="950" lang="en-IE"/>
          </a:p>
          <a:p>
            <a:r>
              <a:rPr b="1" dirty="0" sz="950" lang="el"/>
              <a:t> </a:t>
            </a:r>
            <a:endParaRPr b="1" dirty="0" sz="950" lang="el"/>
          </a:p>
          <a:p>
            <a:endParaRPr b="1" dirty="0" sz="950" lang="en-IE"/>
          </a:p>
          <a:p>
            <a:r>
              <a:rPr b="1" dirty="0" sz="950" lang="el"/>
              <a:t>ΥΠΟΣΤΗΡΙΞΗ ΥΓΕΙΑΣ,</a:t>
            </a:r>
            <a:endParaRPr b="1" dirty="0" sz="950" lang="el"/>
          </a:p>
          <a:p>
            <a:r>
              <a:rPr b="1" dirty="0" sz="950" lang="el"/>
              <a:t>ΕΥΕΞΙΑ</a:t>
            </a:r>
            <a:r>
              <a:rPr altLang="en-US" b="1" dirty="0" sz="950" lang="el-GR"/>
              <a:t>Σ</a:t>
            </a:r>
            <a:r>
              <a:rPr b="1" dirty="0" sz="950" lang="el"/>
              <a:t> &amp;</a:t>
            </a:r>
            <a:r>
              <a:rPr altLang="en-US" b="1" dirty="0" sz="950" lang="el-GR"/>
              <a:t>ΔΙΑΤΡΟΦΗΣ</a:t>
            </a:r>
            <a:endParaRPr dirty="0" sz="950" lang="en-IE"/>
          </a:p>
          <a:p>
            <a:r>
              <a:rPr dirty="0" sz="950" lang="el"/>
              <a:t>Υποστήριξη πιο υγιεινών αποφάσεων ζωής, βοήθεια με πιο υγιεινά διατροφικά τρόφιμα και πρότυπα τρόπου ζωής. Η ΚΕΠΠΑ προσφέρει μαθήματα για την καλύτερη ισορροπία εργασίας/ζωής και στρατηγικές ψυχικής υγείας, διαχείριση άγχους και συμβουλές για υγιεινή ζωή.</a:t>
            </a:r>
            <a:endParaRPr dirty="0" sz="950" lang="en-IE"/>
          </a:p>
          <a:p>
            <a:r>
              <a:rPr b="1" dirty="0" sz="950" i="1" lang="el"/>
              <a:t> </a:t>
            </a:r>
            <a:endParaRPr dirty="0" sz="950" lang="en-IE"/>
          </a:p>
          <a:p>
            <a:r>
              <a:rPr b="1" dirty="0" sz="950" lang="el"/>
              <a:t>ΥΠΟΣΤΗΡΙΞΗ ΔΡΑΣΤΗΡΙΟΤΗΤΑΣ ΓΙΑ ΝΑ ΠΑΡΕΜΕΤΕ ΚΑΛΑ</a:t>
            </a:r>
            <a:endParaRPr dirty="0" sz="950" lang="en-IE"/>
          </a:p>
          <a:p>
            <a:r>
              <a:rPr dirty="0" sz="950" lang="el"/>
              <a:t>Η CFSP προσφέρει ένα OCN Level 1 στον Αθλητισμό και την Αναψυχή.</a:t>
            </a:r>
            <a:endParaRPr dirty="0" sz="950" lang="en-IE"/>
          </a:p>
          <a:p>
            <a:r>
              <a:rPr dirty="0" sz="950" lang="el"/>
              <a:t>Η απασχόληση και η κατάρτιση μπορούν να φέρουν θετικές αλλαγές σε ένα άτομο και την οικογένειά του.</a:t>
            </a:r>
            <a:endParaRPr dirty="0" sz="950" lang="en-IE"/>
          </a:p>
          <a:p>
            <a:endParaRPr b="1" dirty="0" sz="950" lang="en-GB"/>
          </a:p>
          <a:p>
            <a:r>
              <a:rPr b="1" dirty="0" sz="950" lang="el"/>
              <a:t>ΥΠΟΣΤΗΡΙΞΗ ΤΗΣ ΜΑΘΗΣΗΣ ΕΝΗΛΙΚΩΝ</a:t>
            </a:r>
            <a:endParaRPr dirty="0" sz="950" lang="en-IE"/>
          </a:p>
          <a:p>
            <a:r>
              <a:rPr dirty="0" sz="950" lang="el"/>
              <a:t>Οι προσαρμοσμένες υπηρεσίες εκπαίδευσης περιλαμβάνουν - Διαχείριση χρημάτων, πρόσβαση σε επιχορηγήσεις και συμβουλές παροχών. Βοηθήστε να βρείτε εργασία ή νέες ευκαιρίες απασχόλησης. Πρόσβαση σε ευκαιρίες εκπαίδευσης και κατάρτισης. Επιπλέον, προσφέρονται διαπιστεύσεις επιπέδου 1.</a:t>
            </a:r>
            <a:endParaRPr dirty="0" sz="950" lang="en-IE"/>
          </a:p>
          <a:p>
            <a:endParaRPr b="1" dirty="0" sz="950" lang="en-GB"/>
          </a:p>
          <a:p>
            <a:r>
              <a:rPr b="1" dirty="0" sz="950" lang="el"/>
              <a:t>ΠΩΣ ΧΡΗΜΑΤΟΔΟΤΕΙΤΑΙ Ο ΟΡΓΑΝΙΣΜΟΣ;</a:t>
            </a:r>
            <a:endParaRPr dirty="0" sz="950" lang="en-IE"/>
          </a:p>
          <a:p>
            <a:r>
              <a:rPr dirty="0" sz="950" lang="el"/>
              <a:t>Αυτό το έργο χρηματοδοτείται εν μέρει μέσω του Προγράμματος του Ευρωπαϊκού Κοινωνικού Ταμείου της Βόρειας Ιρλανδίας 2014 - 2020 και του Υπουργείου Οικονομίας.</a:t>
            </a:r>
            <a:endParaRPr dirty="0" sz="950" lang="en-IE"/>
          </a:p>
          <a:p>
            <a:endParaRPr dirty="0" sz="950" lang="en-IE"/>
          </a:p>
          <a:p>
            <a:r>
              <a:rPr b="1" dirty="0" sz="950" lang="el"/>
              <a:t>ΠΩΣ ΛΕΙΤΟΥΡΓΕΙ Η ΔΙΑΔΙΚΑΣΙΑ ΠΑΡΑΠΟΜΠΗΣ;</a:t>
            </a:r>
            <a:endParaRPr dirty="0" sz="950" lang="en-IE"/>
          </a:p>
          <a:p>
            <a:r>
              <a:rPr dirty="0" sz="950" lang="el"/>
              <a:t>Παραπομπές μπορούν να γίνουν από</a:t>
            </a:r>
            <a:r>
              <a:rPr altLang="en-US" dirty="0" sz="950" lang="en-US"/>
              <a:t> </a:t>
            </a:r>
            <a:r>
              <a:rPr altLang="en-US" dirty="0" sz="950" lang="el-GR"/>
              <a:t>ι</a:t>
            </a:r>
            <a:r>
              <a:rPr altLang="en-US" dirty="0" sz="950" lang="el-GR"/>
              <a:t>α</a:t>
            </a:r>
            <a:r>
              <a:rPr altLang="en-US" dirty="0" sz="950" lang="el-GR"/>
              <a:t>τ</a:t>
            </a:r>
            <a:r>
              <a:rPr altLang="en-US" dirty="0" sz="950" lang="el-GR"/>
              <a:t>ρ</a:t>
            </a:r>
            <a:r>
              <a:rPr altLang="en-US" dirty="0" sz="950" lang="el-GR"/>
              <a:t>ο</a:t>
            </a:r>
            <a:r>
              <a:rPr altLang="en-US" dirty="0" sz="950" lang="el-GR"/>
              <a:t>ύ</a:t>
            </a:r>
            <a:r>
              <a:rPr altLang="en-US" dirty="0" sz="950" lang="el-GR"/>
              <a:t>ς</a:t>
            </a:r>
            <a:r>
              <a:rPr altLang="en-US" dirty="0" sz="950" lang="en-US"/>
              <a:t>,</a:t>
            </a:r>
            <a:r>
              <a:rPr b="1" dirty="0" sz="950" lang="el"/>
              <a:t> </a:t>
            </a:r>
            <a:r>
              <a:rPr dirty="0" sz="950" lang="el"/>
              <a:t>Κοινωνικές Υπηρεσίες, Γενικοί Γιατροί, Γραφεία Προσλήψεων, Ομάδα Ψυχικής Υγείας ή αυτοπαραπομπή.</a:t>
            </a:r>
            <a:endParaRPr dirty="0" sz="950" lang="en-IE"/>
          </a:p>
          <a:p>
            <a:endParaRPr dirty="0" sz="950" lang="en-IE"/>
          </a:p>
          <a:p>
            <a:r>
              <a:rPr b="1" dirty="0" sz="950" lang="el"/>
              <a:t>ΕΥΚΑΙΡΙΕΣ ΓΙΑ ΑΝΑΠΑΡΑΓΩΓΗ</a:t>
            </a:r>
            <a:endParaRPr dirty="0" sz="950" lang="en-IE"/>
          </a:p>
          <a:p>
            <a:r>
              <a:rPr dirty="0" sz="950" lang="el"/>
              <a:t>Αυτές οι υπηρεσίες παρέχονται σε πολλές χώρες σε όλη την Ευρώπη, ανάλογα με το επίπεδο της διαθέσιμης χρηματοδότησης.</a:t>
            </a:r>
            <a:endParaRPr dirty="0" sz="950" lang="en-IE"/>
          </a:p>
        </p:txBody>
      </p:sp>
      <p:sp>
        <p:nvSpPr>
          <p:cNvPr id="1048603" name="Slide Number Placeholder 23"/>
          <p:cNvSpPr>
            <a:spLocks noGrp="1"/>
          </p:cNvSpPr>
          <p:nvPr>
            <p:ph type="sldNum" sz="quarter" idx="4"/>
          </p:nvPr>
        </p:nvSpPr>
        <p:spPr/>
        <p:txBody>
          <a:bodyPr/>
          <a:p>
            <a:fld id="{CB2079F2-58AF-ED44-82D7-E04B2F6FD686}" type="slidenum">
              <a:rPr lang="en-US" smtClean="0"/>
              <a:t>39</a:t>
            </a:fld>
            <a:endParaRPr dirty="0" lang="en-US"/>
          </a:p>
        </p:txBody>
      </p:sp>
      <p:pic>
        <p:nvPicPr>
          <p:cNvPr id="2097166" name="Picture Placeholder 3"/>
          <p:cNvPicPr>
            <a:picLocks noChangeAspect="1" noGrp="1"/>
          </p:cNvPicPr>
          <p:nvPr>
            <p:ph type="pic" sz="quarter" idx="34"/>
          </p:nvPr>
        </p:nvPicPr>
        <p:blipFill>
          <a:blip xmlns:r="http://schemas.openxmlformats.org/officeDocument/2006/relationships" r:embed="rId2" cstate="screen"/>
          <a:srcRect/>
          <a:stretch>
            <a:fillRect/>
          </a:stretch>
        </p:blipFill>
        <p:spPr>
          <a:xfrm>
            <a:off x="5050985" y="405841"/>
            <a:ext cx="2498180" cy="1653390"/>
          </a:xfrm>
        </p:spPr>
      </p:pic>
      <p:grpSp>
        <p:nvGrpSpPr>
          <p:cNvPr id="73" name="Group 14"/>
          <p:cNvGrpSpPr/>
          <p:nvPr/>
        </p:nvGrpSpPr>
        <p:grpSpPr>
          <a:xfrm>
            <a:off x="6509540" y="1762404"/>
            <a:ext cx="1490980" cy="832733"/>
            <a:chOff x="3932429" y="3269513"/>
            <a:chExt cx="1490980" cy="832733"/>
          </a:xfrm>
        </p:grpSpPr>
        <p:sp>
          <p:nvSpPr>
            <p:cNvPr id="1048604"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605"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167" name="Picture 4"/>
          <p:cNvPicPr>
            <a:picLocks noChangeAspect="1"/>
          </p:cNvPicPr>
          <p:nvPr/>
        </p:nvPicPr>
        <p:blipFill>
          <a:blip xmlns:r="http://schemas.openxmlformats.org/officeDocument/2006/relationships" r:embed="rId3" cstate="screen"/>
          <a:stretch>
            <a:fillRect/>
          </a:stretch>
        </p:blipFill>
        <p:spPr>
          <a:xfrm>
            <a:off x="568928" y="144181"/>
            <a:ext cx="1480589" cy="747149"/>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94" name=""/>
        <p:cNvGrpSpPr/>
        <p:nvPr/>
      </p:nvGrpSpPr>
      <p:grpSpPr>
        <a:xfrm>
          <a:off x="0" y="0"/>
          <a:ext cx="0" cy="0"/>
          <a:chOff x="0" y="0"/>
          <a:chExt cx="0" cy="0"/>
        </a:xfrm>
      </p:grpSpPr>
      <p:sp>
        <p:nvSpPr>
          <p:cNvPr id="1048732" name="Rectangle 65"/>
          <p:cNvSpPr/>
          <p:nvPr/>
        </p:nvSpPr>
        <p:spPr>
          <a:xfrm flipV="1">
            <a:off x="-734" y="3191649"/>
            <a:ext cx="3796646" cy="3394927"/>
          </a:xfrm>
          <a:prstGeom prst="rect"/>
          <a:solidFill>
            <a:srgbClr val="FFC652"/>
          </a:solidFill>
          <a:ln>
            <a:noFill/>
          </a:ln>
        </p:spPr>
        <p:style>
          <a:lnRef idx="1">
            <a:schemeClr val="accent1"/>
          </a:lnRef>
          <a:fillRef idx="3">
            <a:schemeClr val="accent1"/>
          </a:fillRef>
          <a:effectRef idx="2">
            <a:schemeClr val="accent1"/>
          </a:effectRef>
          <a:fontRef idx="minor">
            <a:schemeClr val="lt1"/>
          </a:fontRef>
        </p:style>
        <p:txBody>
          <a:bodyPr anchor="ctr" rtlCol="0"/>
          <a:p>
            <a:pPr algn="ctr"/>
            <a:endParaRPr b="0" dirty="0" i="0" lang="en-US">
              <a:latin typeface="Calibri" panose="020F0502020204030204" pitchFamily="34" charset="0"/>
            </a:endParaRPr>
          </a:p>
        </p:txBody>
      </p:sp>
      <p:sp>
        <p:nvSpPr>
          <p:cNvPr id="1048733" name="Slide Number Placeholder 1"/>
          <p:cNvSpPr>
            <a:spLocks noGrp="1"/>
          </p:cNvSpPr>
          <p:nvPr>
            <p:ph type="sldNum" sz="quarter" idx="4"/>
          </p:nvPr>
        </p:nvSpPr>
        <p:spPr/>
        <p:txBody>
          <a:bodyPr/>
          <a:p>
            <a:fld id="{CB2079F2-58AF-ED44-82D7-E04B2F6FD686}" type="slidenum">
              <a:rPr lang="en-US" smtClean="0"/>
              <a:t>4</a:t>
            </a:fld>
            <a:endParaRPr dirty="0" lang="en-US"/>
          </a:p>
        </p:txBody>
      </p:sp>
      <p:sp>
        <p:nvSpPr>
          <p:cNvPr id="1048734" name="Text Placeholder 5"/>
          <p:cNvSpPr>
            <a:spLocks noGrp="1"/>
          </p:cNvSpPr>
          <p:nvPr>
            <p:ph type="body" sz="quarter" idx="46"/>
          </p:nvPr>
        </p:nvSpPr>
        <p:spPr>
          <a:xfrm>
            <a:off x="556455" y="3208999"/>
            <a:ext cx="2975464" cy="2563052"/>
          </a:xfrm>
        </p:spPr>
        <p:txBody>
          <a:bodyPr/>
          <a:p>
            <a:pPr algn="l"/>
            <a:r>
              <a:rPr b="0" dirty="0" i="0" lang="el"/>
              <a:t>Το </a:t>
            </a:r>
            <a:r>
              <a:rPr dirty="0" i="0" lang="el"/>
              <a:t>Activate Compendium </a:t>
            </a:r>
            <a:r>
              <a:rPr b="0" dirty="0" i="0" lang="el"/>
              <a:t>είναι ένας διαδικτυακός διαδραστικός οδηγός γεμάτος πλούσιους πόρους πολυμέσων (όπως βίντεο) και πρόσθετους συνδέσμους εκμάθησης. Αυτό το πλούσιο περιεχόμενο πολυμέσων παρέχει μια βαθύτερη, αυτοκαθοδηγούμενη ευκαιρία μάθησης. Σας προσκαλούμε να χρησιμοποιήσετε αυτούς τους συνδέσμους και να εξερευνήσετε και να ασχοληθείτε με τις μελέτες περιπτώσεων και τις βέλτιστες πρακτικές με περισσότερες λεπτομέρειες.</a:t>
            </a:r>
          </a:p>
          <a:p>
            <a:pPr algn="l"/>
            <a:endParaRPr b="0" dirty="0" i="0" lang="en-US"/>
          </a:p>
          <a:p>
            <a:pPr algn="l"/>
            <a:endParaRPr b="0" dirty="0" i="0" lang="en-US"/>
          </a:p>
        </p:txBody>
      </p:sp>
      <p:grpSp>
        <p:nvGrpSpPr>
          <p:cNvPr id="95" name="Graphic 4"/>
          <p:cNvGrpSpPr/>
          <p:nvPr/>
        </p:nvGrpSpPr>
        <p:grpSpPr>
          <a:xfrm>
            <a:off x="489481" y="495056"/>
            <a:ext cx="2830773" cy="2394235"/>
            <a:chOff x="6678492" y="4675114"/>
            <a:chExt cx="1857200" cy="1570798"/>
          </a:xfrm>
        </p:grpSpPr>
        <p:sp>
          <p:nvSpPr>
            <p:cNvPr id="1048735" name="Freeform 68"/>
            <p:cNvSpPr/>
            <p:nvPr/>
          </p:nvSpPr>
          <p:spPr>
            <a:xfrm>
              <a:off x="6825192" y="5468195"/>
              <a:ext cx="558491" cy="741396"/>
            </a:xfrm>
            <a:custGeom>
              <a:avLst/>
              <a:gdLst>
                <a:gd name="connsiteX0" fmla="*/ 437739 w 558491"/>
                <a:gd name="connsiteY0" fmla="*/ 201442 h 741396"/>
                <a:gd name="connsiteX1" fmla="*/ 553039 w 558491"/>
                <a:gd name="connsiteY1" fmla="*/ 62996 h 741396"/>
                <a:gd name="connsiteX2" fmla="*/ 553468 w 558491"/>
                <a:gd name="connsiteY2" fmla="*/ 18633 h 741396"/>
                <a:gd name="connsiteX3" fmla="*/ 499461 w 558491"/>
                <a:gd name="connsiteY3" fmla="*/ 13919 h 741396"/>
                <a:gd name="connsiteX4" fmla="*/ 466242 w 558491"/>
                <a:gd name="connsiteY4" fmla="*/ 75212 h 741396"/>
                <a:gd name="connsiteX5" fmla="*/ 394876 w 558491"/>
                <a:gd name="connsiteY5" fmla="*/ 147435 h 741396"/>
                <a:gd name="connsiteX6" fmla="*/ 239714 w 558491"/>
                <a:gd name="connsiteY6" fmla="*/ 199299 h 741396"/>
                <a:gd name="connsiteX7" fmla="*/ 227712 w 558491"/>
                <a:gd name="connsiteY7" fmla="*/ 198227 h 741396"/>
                <a:gd name="connsiteX8" fmla="*/ 231356 w 558491"/>
                <a:gd name="connsiteY8" fmla="*/ 189226 h 741396"/>
                <a:gd name="connsiteX9" fmla="*/ 244214 w 558491"/>
                <a:gd name="connsiteY9" fmla="*/ 172510 h 741396"/>
                <a:gd name="connsiteX10" fmla="*/ 225355 w 558491"/>
                <a:gd name="connsiteY10" fmla="*/ 151507 h 741396"/>
                <a:gd name="connsiteX11" fmla="*/ 224712 w 558491"/>
                <a:gd name="connsiteY11" fmla="*/ 159223 h 741396"/>
                <a:gd name="connsiteX12" fmla="*/ 202210 w 558491"/>
                <a:gd name="connsiteY12" fmla="*/ 221587 h 741396"/>
                <a:gd name="connsiteX13" fmla="*/ 165990 w 558491"/>
                <a:gd name="connsiteY13" fmla="*/ 274523 h 741396"/>
                <a:gd name="connsiteX14" fmla="*/ 100625 w 558491"/>
                <a:gd name="connsiteY14" fmla="*/ 433543 h 741396"/>
                <a:gd name="connsiteX15" fmla="*/ 73836 w 558491"/>
                <a:gd name="connsiteY15" fmla="*/ 562344 h 741396"/>
                <a:gd name="connsiteX16" fmla="*/ 52405 w 558491"/>
                <a:gd name="connsiteY16" fmla="*/ 619137 h 741396"/>
                <a:gd name="connsiteX17" fmla="*/ 5685 w 558491"/>
                <a:gd name="connsiteY17" fmla="*/ 691575 h 741396"/>
                <a:gd name="connsiteX18" fmla="*/ 14686 w 558491"/>
                <a:gd name="connsiteY18" fmla="*/ 732937 h 741396"/>
                <a:gd name="connsiteX19" fmla="*/ 58191 w 558491"/>
                <a:gd name="connsiteY19" fmla="*/ 727794 h 741396"/>
                <a:gd name="connsiteX20" fmla="*/ 128057 w 558491"/>
                <a:gd name="connsiteY20" fmla="*/ 645926 h 741396"/>
                <a:gd name="connsiteX21" fmla="*/ 139201 w 558491"/>
                <a:gd name="connsiteY21" fmla="*/ 615922 h 741396"/>
                <a:gd name="connsiteX22" fmla="*/ 151203 w 558491"/>
                <a:gd name="connsiteY22" fmla="*/ 533198 h 741396"/>
                <a:gd name="connsiteX23" fmla="*/ 165562 w 558491"/>
                <a:gd name="connsiteY23" fmla="*/ 492907 h 741396"/>
                <a:gd name="connsiteX24" fmla="*/ 207996 w 558491"/>
                <a:gd name="connsiteY24" fmla="*/ 488192 h 741396"/>
                <a:gd name="connsiteX25" fmla="*/ 230927 w 558491"/>
                <a:gd name="connsiteY25" fmla="*/ 523982 h 741396"/>
                <a:gd name="connsiteX26" fmla="*/ 235856 w 558491"/>
                <a:gd name="connsiteY26" fmla="*/ 619566 h 741396"/>
                <a:gd name="connsiteX27" fmla="*/ 218283 w 558491"/>
                <a:gd name="connsiteY27" fmla="*/ 695647 h 741396"/>
                <a:gd name="connsiteX28" fmla="*/ 224498 w 558491"/>
                <a:gd name="connsiteY28" fmla="*/ 728436 h 741396"/>
                <a:gd name="connsiteX29" fmla="*/ 287720 w 558491"/>
                <a:gd name="connsiteY29" fmla="*/ 713434 h 741396"/>
                <a:gd name="connsiteX30" fmla="*/ 302722 w 558491"/>
                <a:gd name="connsiteY30" fmla="*/ 484763 h 741396"/>
                <a:gd name="connsiteX31" fmla="*/ 309366 w 558491"/>
                <a:gd name="connsiteY31" fmla="*/ 413397 h 741396"/>
                <a:gd name="connsiteX32" fmla="*/ 363158 w 558491"/>
                <a:gd name="connsiteY32" fmla="*/ 284381 h 741396"/>
                <a:gd name="connsiteX33" fmla="*/ 424665 w 558491"/>
                <a:gd name="connsiteY33" fmla="*/ 210015 h 741396"/>
                <a:gd name="connsiteX34" fmla="*/ 437739 w 558491"/>
                <a:gd name="connsiteY34" fmla="*/ 201442 h 74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8491" h="741396">
                  <a:moveTo>
                    <a:pt x="437739" y="201442"/>
                  </a:moveTo>
                  <a:cubicBezTo>
                    <a:pt x="492817" y="169295"/>
                    <a:pt x="526893" y="119146"/>
                    <a:pt x="553039" y="62996"/>
                  </a:cubicBezTo>
                  <a:cubicBezTo>
                    <a:pt x="559682" y="48852"/>
                    <a:pt x="560754" y="33421"/>
                    <a:pt x="553468" y="18633"/>
                  </a:cubicBezTo>
                  <a:cubicBezTo>
                    <a:pt x="542537" y="-3869"/>
                    <a:pt x="513605" y="-6656"/>
                    <a:pt x="499461" y="13919"/>
                  </a:cubicBezTo>
                  <a:cubicBezTo>
                    <a:pt x="486174" y="33207"/>
                    <a:pt x="473529" y="52923"/>
                    <a:pt x="466242" y="75212"/>
                  </a:cubicBezTo>
                  <a:cubicBezTo>
                    <a:pt x="454455" y="111431"/>
                    <a:pt x="429166" y="134791"/>
                    <a:pt x="394876" y="147435"/>
                  </a:cubicBezTo>
                  <a:cubicBezTo>
                    <a:pt x="343656" y="166081"/>
                    <a:pt x="291363" y="182154"/>
                    <a:pt x="239714" y="199299"/>
                  </a:cubicBezTo>
                  <a:cubicBezTo>
                    <a:pt x="235856" y="200585"/>
                    <a:pt x="231142" y="202728"/>
                    <a:pt x="227712" y="198227"/>
                  </a:cubicBezTo>
                  <a:cubicBezTo>
                    <a:pt x="225998" y="193941"/>
                    <a:pt x="228570" y="191155"/>
                    <a:pt x="231356" y="189226"/>
                  </a:cubicBezTo>
                  <a:cubicBezTo>
                    <a:pt x="253430" y="172510"/>
                    <a:pt x="248715" y="177439"/>
                    <a:pt x="244214" y="172510"/>
                  </a:cubicBezTo>
                  <a:cubicBezTo>
                    <a:pt x="243143" y="171224"/>
                    <a:pt x="229427" y="154722"/>
                    <a:pt x="225355" y="151507"/>
                  </a:cubicBezTo>
                  <a:cubicBezTo>
                    <a:pt x="223212" y="156651"/>
                    <a:pt x="225141" y="155793"/>
                    <a:pt x="224712" y="159223"/>
                  </a:cubicBezTo>
                  <a:cubicBezTo>
                    <a:pt x="221712" y="181725"/>
                    <a:pt x="213997" y="201657"/>
                    <a:pt x="202210" y="221587"/>
                  </a:cubicBezTo>
                  <a:cubicBezTo>
                    <a:pt x="191065" y="240018"/>
                    <a:pt x="177564" y="256520"/>
                    <a:pt x="165990" y="274523"/>
                  </a:cubicBezTo>
                  <a:cubicBezTo>
                    <a:pt x="134058" y="323600"/>
                    <a:pt x="119485" y="379536"/>
                    <a:pt x="100625" y="433543"/>
                  </a:cubicBezTo>
                  <a:cubicBezTo>
                    <a:pt x="86052" y="475119"/>
                    <a:pt x="75551" y="517982"/>
                    <a:pt x="73836" y="562344"/>
                  </a:cubicBezTo>
                  <a:cubicBezTo>
                    <a:pt x="72979" y="583775"/>
                    <a:pt x="64192" y="601778"/>
                    <a:pt x="52405" y="619137"/>
                  </a:cubicBezTo>
                  <a:cubicBezTo>
                    <a:pt x="36331" y="642926"/>
                    <a:pt x="20472" y="666929"/>
                    <a:pt x="5685" y="691575"/>
                  </a:cubicBezTo>
                  <a:cubicBezTo>
                    <a:pt x="-4602" y="708934"/>
                    <a:pt x="-530" y="724365"/>
                    <a:pt x="14686" y="732937"/>
                  </a:cubicBezTo>
                  <a:cubicBezTo>
                    <a:pt x="32688" y="743224"/>
                    <a:pt x="43189" y="742367"/>
                    <a:pt x="58191" y="727794"/>
                  </a:cubicBezTo>
                  <a:cubicBezTo>
                    <a:pt x="84123" y="702719"/>
                    <a:pt x="105983" y="674001"/>
                    <a:pt x="128057" y="645926"/>
                  </a:cubicBezTo>
                  <a:cubicBezTo>
                    <a:pt x="134701" y="637354"/>
                    <a:pt x="137701" y="626852"/>
                    <a:pt x="139201" y="615922"/>
                  </a:cubicBezTo>
                  <a:cubicBezTo>
                    <a:pt x="142845" y="588276"/>
                    <a:pt x="147560" y="560844"/>
                    <a:pt x="151203" y="533198"/>
                  </a:cubicBezTo>
                  <a:cubicBezTo>
                    <a:pt x="153132" y="518625"/>
                    <a:pt x="156989" y="504909"/>
                    <a:pt x="165562" y="492907"/>
                  </a:cubicBezTo>
                  <a:cubicBezTo>
                    <a:pt x="178635" y="474476"/>
                    <a:pt x="192136" y="472976"/>
                    <a:pt x="207996" y="488192"/>
                  </a:cubicBezTo>
                  <a:cubicBezTo>
                    <a:pt x="218283" y="498265"/>
                    <a:pt x="228141" y="509195"/>
                    <a:pt x="230927" y="523982"/>
                  </a:cubicBezTo>
                  <a:cubicBezTo>
                    <a:pt x="236928" y="555486"/>
                    <a:pt x="244857" y="586990"/>
                    <a:pt x="235856" y="619566"/>
                  </a:cubicBezTo>
                  <a:cubicBezTo>
                    <a:pt x="228999" y="644640"/>
                    <a:pt x="223641" y="670143"/>
                    <a:pt x="218283" y="695647"/>
                  </a:cubicBezTo>
                  <a:cubicBezTo>
                    <a:pt x="215925" y="707005"/>
                    <a:pt x="214854" y="718578"/>
                    <a:pt x="224498" y="728436"/>
                  </a:cubicBezTo>
                  <a:cubicBezTo>
                    <a:pt x="248501" y="752654"/>
                    <a:pt x="279362" y="740224"/>
                    <a:pt x="287720" y="713434"/>
                  </a:cubicBezTo>
                  <a:cubicBezTo>
                    <a:pt x="310651" y="637997"/>
                    <a:pt x="315366" y="562130"/>
                    <a:pt x="302722" y="484763"/>
                  </a:cubicBezTo>
                  <a:cubicBezTo>
                    <a:pt x="298650" y="460117"/>
                    <a:pt x="298007" y="433971"/>
                    <a:pt x="309366" y="413397"/>
                  </a:cubicBezTo>
                  <a:cubicBezTo>
                    <a:pt x="331869" y="372035"/>
                    <a:pt x="343870" y="326815"/>
                    <a:pt x="363158" y="284381"/>
                  </a:cubicBezTo>
                  <a:cubicBezTo>
                    <a:pt x="377517" y="252877"/>
                    <a:pt x="392305" y="225231"/>
                    <a:pt x="424665" y="210015"/>
                  </a:cubicBezTo>
                  <a:cubicBezTo>
                    <a:pt x="428952" y="207657"/>
                    <a:pt x="433238" y="204014"/>
                    <a:pt x="437739" y="201442"/>
                  </a:cubicBezTo>
                  <a:close/>
                </a:path>
              </a:pathLst>
            </a:custGeom>
            <a:solidFill>
              <a:srgbClr val="FFFFFF"/>
            </a:solidFill>
            <a:ln w="2143" cap="flat">
              <a:noFill/>
              <a:prstDash val="solid"/>
              <a:miter/>
            </a:ln>
          </p:spPr>
          <p:txBody>
            <a:bodyPr anchor="ctr" rtlCol="0"/>
            <a:p>
              <a:endParaRPr lang="en-US"/>
            </a:p>
          </p:txBody>
        </p:sp>
        <p:sp>
          <p:nvSpPr>
            <p:cNvPr id="1048736" name="Freeform 69"/>
            <p:cNvSpPr/>
            <p:nvPr/>
          </p:nvSpPr>
          <p:spPr>
            <a:xfrm>
              <a:off x="7047762" y="5467692"/>
              <a:ext cx="182564" cy="165972"/>
            </a:xfrm>
            <a:custGeom>
              <a:avLst/>
              <a:gdLst>
                <a:gd name="connsiteX0" fmla="*/ 54650 w 182564"/>
                <a:gd name="connsiteY0" fmla="*/ 165297 h 165972"/>
                <a:gd name="connsiteX1" fmla="*/ 179379 w 182564"/>
                <a:gd name="connsiteY1" fmla="*/ 119649 h 165972"/>
                <a:gd name="connsiteX2" fmla="*/ 181737 w 182564"/>
                <a:gd name="connsiteY2" fmla="*/ 85573 h 165972"/>
                <a:gd name="connsiteX3" fmla="*/ 60008 w 182564"/>
                <a:gd name="connsiteY3" fmla="*/ 4778 h 165972"/>
                <a:gd name="connsiteX4" fmla="*/ 0 w 182564"/>
                <a:gd name="connsiteY4" fmla="*/ 88145 h 165972"/>
                <a:gd name="connsiteX5" fmla="*/ 33218 w 182564"/>
                <a:gd name="connsiteY5" fmla="*/ 160154 h 165972"/>
                <a:gd name="connsiteX6" fmla="*/ 54650 w 182564"/>
                <a:gd name="connsiteY6" fmla="*/ 165297 h 16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64" h="165972">
                  <a:moveTo>
                    <a:pt x="54650" y="165297"/>
                  </a:moveTo>
                  <a:cubicBezTo>
                    <a:pt x="85082" y="154582"/>
                    <a:pt x="144232" y="145795"/>
                    <a:pt x="179379" y="119649"/>
                  </a:cubicBezTo>
                  <a:cubicBezTo>
                    <a:pt x="179379" y="119649"/>
                    <a:pt x="184523" y="106791"/>
                    <a:pt x="181737" y="85573"/>
                  </a:cubicBezTo>
                  <a:cubicBezTo>
                    <a:pt x="178308" y="21923"/>
                    <a:pt x="117443" y="-13439"/>
                    <a:pt x="60008" y="4778"/>
                  </a:cubicBezTo>
                  <a:cubicBezTo>
                    <a:pt x="30861" y="13993"/>
                    <a:pt x="2143" y="35853"/>
                    <a:pt x="0" y="88145"/>
                  </a:cubicBezTo>
                  <a:cubicBezTo>
                    <a:pt x="857" y="122864"/>
                    <a:pt x="8143" y="134008"/>
                    <a:pt x="33218" y="160154"/>
                  </a:cubicBezTo>
                  <a:cubicBezTo>
                    <a:pt x="37505" y="164869"/>
                    <a:pt x="49292" y="167227"/>
                    <a:pt x="54650" y="165297"/>
                  </a:cubicBezTo>
                  <a:close/>
                </a:path>
              </a:pathLst>
            </a:custGeom>
            <a:solidFill>
              <a:srgbClr val="FFFFFF"/>
            </a:solidFill>
            <a:ln w="2143" cap="flat">
              <a:noFill/>
              <a:prstDash val="solid"/>
              <a:miter/>
            </a:ln>
          </p:spPr>
          <p:txBody>
            <a:bodyPr anchor="ctr" rtlCol="0"/>
            <a:p>
              <a:endParaRPr lang="en-US"/>
            </a:p>
          </p:txBody>
        </p:sp>
        <p:sp>
          <p:nvSpPr>
            <p:cNvPr id="1048737" name="Freeform 70"/>
            <p:cNvSpPr/>
            <p:nvPr/>
          </p:nvSpPr>
          <p:spPr>
            <a:xfrm>
              <a:off x="7061263" y="4697532"/>
              <a:ext cx="1380929" cy="1501027"/>
            </a:xfrm>
            <a:custGeom>
              <a:avLst/>
              <a:gdLst>
                <a:gd name="connsiteX0" fmla="*/ 1313093 w 1380929"/>
                <a:gd name="connsiteY0" fmla="*/ 363671 h 1501027"/>
                <a:gd name="connsiteX1" fmla="*/ 1258014 w 1380929"/>
                <a:gd name="connsiteY1" fmla="*/ 274517 h 1501027"/>
                <a:gd name="connsiteX2" fmla="*/ 1164575 w 1380929"/>
                <a:gd name="connsiteY2" fmla="*/ 160289 h 1501027"/>
                <a:gd name="connsiteX3" fmla="*/ 1069205 w 1380929"/>
                <a:gd name="connsiteY3" fmla="*/ 90637 h 1501027"/>
                <a:gd name="connsiteX4" fmla="*/ 1059990 w 1380929"/>
                <a:gd name="connsiteY4" fmla="*/ 85708 h 1501027"/>
                <a:gd name="connsiteX5" fmla="*/ 1056990 w 1380929"/>
                <a:gd name="connsiteY5" fmla="*/ 84208 h 1501027"/>
                <a:gd name="connsiteX6" fmla="*/ 1050560 w 1380929"/>
                <a:gd name="connsiteY6" fmla="*/ 80993 h 1501027"/>
                <a:gd name="connsiteX7" fmla="*/ 1047131 w 1380929"/>
                <a:gd name="connsiteY7" fmla="*/ 79278 h 1501027"/>
                <a:gd name="connsiteX8" fmla="*/ 1041130 w 1380929"/>
                <a:gd name="connsiteY8" fmla="*/ 76278 h 1501027"/>
                <a:gd name="connsiteX9" fmla="*/ 1037702 w 1380929"/>
                <a:gd name="connsiteY9" fmla="*/ 74564 h 1501027"/>
                <a:gd name="connsiteX10" fmla="*/ 1031486 w 1380929"/>
                <a:gd name="connsiteY10" fmla="*/ 71777 h 1501027"/>
                <a:gd name="connsiteX11" fmla="*/ 1028272 w 1380929"/>
                <a:gd name="connsiteY11" fmla="*/ 70277 h 1501027"/>
                <a:gd name="connsiteX12" fmla="*/ 1021414 w 1380929"/>
                <a:gd name="connsiteY12" fmla="*/ 67277 h 1501027"/>
                <a:gd name="connsiteX13" fmla="*/ 1018842 w 1380929"/>
                <a:gd name="connsiteY13" fmla="*/ 66206 h 1501027"/>
                <a:gd name="connsiteX14" fmla="*/ 1009841 w 1380929"/>
                <a:gd name="connsiteY14" fmla="*/ 62348 h 1501027"/>
                <a:gd name="connsiteX15" fmla="*/ 1009412 w 1380929"/>
                <a:gd name="connsiteY15" fmla="*/ 62133 h 1501027"/>
                <a:gd name="connsiteX16" fmla="*/ 928616 w 1380929"/>
                <a:gd name="connsiteY16" fmla="*/ 29986 h 1501027"/>
                <a:gd name="connsiteX17" fmla="*/ 344615 w 1380929"/>
                <a:gd name="connsiteY17" fmla="*/ 97495 h 1501027"/>
                <a:gd name="connsiteX18" fmla="*/ 214313 w 1380929"/>
                <a:gd name="connsiteY18" fmla="*/ 190507 h 1501027"/>
                <a:gd name="connsiteX19" fmla="*/ 2572 w 1380929"/>
                <a:gd name="connsiteY19" fmla="*/ 633919 h 1501027"/>
                <a:gd name="connsiteX20" fmla="*/ 215 w 1380929"/>
                <a:gd name="connsiteY20" fmla="*/ 662637 h 1501027"/>
                <a:gd name="connsiteX21" fmla="*/ 215 w 1380929"/>
                <a:gd name="connsiteY21" fmla="*/ 662637 h 1501027"/>
                <a:gd name="connsiteX22" fmla="*/ 0 w 1380929"/>
                <a:gd name="connsiteY22" fmla="*/ 673567 h 1501027"/>
                <a:gd name="connsiteX23" fmla="*/ 0 w 1380929"/>
                <a:gd name="connsiteY23" fmla="*/ 673996 h 1501027"/>
                <a:gd name="connsiteX24" fmla="*/ 429 w 1380929"/>
                <a:gd name="connsiteY24" fmla="*/ 685354 h 1501027"/>
                <a:gd name="connsiteX25" fmla="*/ 429 w 1380929"/>
                <a:gd name="connsiteY25" fmla="*/ 685997 h 1501027"/>
                <a:gd name="connsiteX26" fmla="*/ 858 w 1380929"/>
                <a:gd name="connsiteY26" fmla="*/ 691570 h 1501027"/>
                <a:gd name="connsiteX27" fmla="*/ 858 w 1380929"/>
                <a:gd name="connsiteY27" fmla="*/ 691784 h 1501027"/>
                <a:gd name="connsiteX28" fmla="*/ 1501 w 1380929"/>
                <a:gd name="connsiteY28" fmla="*/ 697570 h 1501027"/>
                <a:gd name="connsiteX29" fmla="*/ 1501 w 1380929"/>
                <a:gd name="connsiteY29" fmla="*/ 698428 h 1501027"/>
                <a:gd name="connsiteX30" fmla="*/ 2143 w 1380929"/>
                <a:gd name="connsiteY30" fmla="*/ 703785 h 1501027"/>
                <a:gd name="connsiteX31" fmla="*/ 2143 w 1380929"/>
                <a:gd name="connsiteY31" fmla="*/ 704428 h 1501027"/>
                <a:gd name="connsiteX32" fmla="*/ 3001 w 1380929"/>
                <a:gd name="connsiteY32" fmla="*/ 710215 h 1501027"/>
                <a:gd name="connsiteX33" fmla="*/ 3215 w 1380929"/>
                <a:gd name="connsiteY33" fmla="*/ 711072 h 1501027"/>
                <a:gd name="connsiteX34" fmla="*/ 4072 w 1380929"/>
                <a:gd name="connsiteY34" fmla="*/ 716216 h 1501027"/>
                <a:gd name="connsiteX35" fmla="*/ 4286 w 1380929"/>
                <a:gd name="connsiteY35" fmla="*/ 717287 h 1501027"/>
                <a:gd name="connsiteX36" fmla="*/ 5572 w 1380929"/>
                <a:gd name="connsiteY36" fmla="*/ 723287 h 1501027"/>
                <a:gd name="connsiteX37" fmla="*/ 5787 w 1380929"/>
                <a:gd name="connsiteY37" fmla="*/ 724145 h 1501027"/>
                <a:gd name="connsiteX38" fmla="*/ 7072 w 1380929"/>
                <a:gd name="connsiteY38" fmla="*/ 729288 h 1501027"/>
                <a:gd name="connsiteX39" fmla="*/ 7501 w 1380929"/>
                <a:gd name="connsiteY39" fmla="*/ 730574 h 1501027"/>
                <a:gd name="connsiteX40" fmla="*/ 9002 w 1380929"/>
                <a:gd name="connsiteY40" fmla="*/ 736575 h 1501027"/>
                <a:gd name="connsiteX41" fmla="*/ 9216 w 1380929"/>
                <a:gd name="connsiteY41" fmla="*/ 737432 h 1501027"/>
                <a:gd name="connsiteX42" fmla="*/ 10716 w 1380929"/>
                <a:gd name="connsiteY42" fmla="*/ 742790 h 1501027"/>
                <a:gd name="connsiteX43" fmla="*/ 11145 w 1380929"/>
                <a:gd name="connsiteY43" fmla="*/ 744290 h 1501027"/>
                <a:gd name="connsiteX44" fmla="*/ 13288 w 1380929"/>
                <a:gd name="connsiteY44" fmla="*/ 750291 h 1501027"/>
                <a:gd name="connsiteX45" fmla="*/ 13502 w 1380929"/>
                <a:gd name="connsiteY45" fmla="*/ 750934 h 1501027"/>
                <a:gd name="connsiteX46" fmla="*/ 15645 w 1380929"/>
                <a:gd name="connsiteY46" fmla="*/ 756506 h 1501027"/>
                <a:gd name="connsiteX47" fmla="*/ 16288 w 1380929"/>
                <a:gd name="connsiteY47" fmla="*/ 758006 h 1501027"/>
                <a:gd name="connsiteX48" fmla="*/ 18860 w 1380929"/>
                <a:gd name="connsiteY48" fmla="*/ 764221 h 1501027"/>
                <a:gd name="connsiteX49" fmla="*/ 18860 w 1380929"/>
                <a:gd name="connsiteY49" fmla="*/ 764221 h 1501027"/>
                <a:gd name="connsiteX50" fmla="*/ 18860 w 1380929"/>
                <a:gd name="connsiteY50" fmla="*/ 764221 h 1501027"/>
                <a:gd name="connsiteX51" fmla="*/ 18860 w 1380929"/>
                <a:gd name="connsiteY51" fmla="*/ 764221 h 1501027"/>
                <a:gd name="connsiteX52" fmla="*/ 18860 w 1380929"/>
                <a:gd name="connsiteY52" fmla="*/ 764221 h 1501027"/>
                <a:gd name="connsiteX53" fmla="*/ 18860 w 1380929"/>
                <a:gd name="connsiteY53" fmla="*/ 764221 h 1501027"/>
                <a:gd name="connsiteX54" fmla="*/ 18860 w 1380929"/>
                <a:gd name="connsiteY54" fmla="*/ 764221 h 1501027"/>
                <a:gd name="connsiteX55" fmla="*/ 18860 w 1380929"/>
                <a:gd name="connsiteY55" fmla="*/ 764221 h 1501027"/>
                <a:gd name="connsiteX56" fmla="*/ 18860 w 1380929"/>
                <a:gd name="connsiteY56" fmla="*/ 764221 h 1501027"/>
                <a:gd name="connsiteX57" fmla="*/ 18860 w 1380929"/>
                <a:gd name="connsiteY57" fmla="*/ 764221 h 1501027"/>
                <a:gd name="connsiteX58" fmla="*/ 19074 w 1380929"/>
                <a:gd name="connsiteY58" fmla="*/ 764221 h 1501027"/>
                <a:gd name="connsiteX59" fmla="*/ 19074 w 1380929"/>
                <a:gd name="connsiteY59" fmla="*/ 764221 h 1501027"/>
                <a:gd name="connsiteX60" fmla="*/ 46720 w 1380929"/>
                <a:gd name="connsiteY60" fmla="*/ 756077 h 1501027"/>
                <a:gd name="connsiteX61" fmla="*/ 53793 w 1380929"/>
                <a:gd name="connsiteY61" fmla="*/ 754363 h 1501027"/>
                <a:gd name="connsiteX62" fmla="*/ 181737 w 1380929"/>
                <a:gd name="connsiteY62" fmla="*/ 838159 h 1501027"/>
                <a:gd name="connsiteX63" fmla="*/ 183666 w 1380929"/>
                <a:gd name="connsiteY63" fmla="*/ 879093 h 1501027"/>
                <a:gd name="connsiteX64" fmla="*/ 210669 w 1380929"/>
                <a:gd name="connsiteY64" fmla="*/ 845446 h 1501027"/>
                <a:gd name="connsiteX65" fmla="*/ 257175 w 1380929"/>
                <a:gd name="connsiteY65" fmla="*/ 763793 h 1501027"/>
                <a:gd name="connsiteX66" fmla="*/ 282893 w 1380929"/>
                <a:gd name="connsiteY66" fmla="*/ 751791 h 1501027"/>
                <a:gd name="connsiteX67" fmla="*/ 340757 w 1380929"/>
                <a:gd name="connsiteY67" fmla="*/ 809655 h 1501027"/>
                <a:gd name="connsiteX68" fmla="*/ 327898 w 1380929"/>
                <a:gd name="connsiteY68" fmla="*/ 855947 h 1501027"/>
                <a:gd name="connsiteX69" fmla="*/ 286965 w 1380929"/>
                <a:gd name="connsiteY69" fmla="*/ 922384 h 1501027"/>
                <a:gd name="connsiteX70" fmla="*/ 279249 w 1380929"/>
                <a:gd name="connsiteY70" fmla="*/ 933528 h 1501027"/>
                <a:gd name="connsiteX71" fmla="*/ 277964 w 1380929"/>
                <a:gd name="connsiteY71" fmla="*/ 935457 h 1501027"/>
                <a:gd name="connsiteX72" fmla="*/ 277749 w 1380929"/>
                <a:gd name="connsiteY72" fmla="*/ 935886 h 1501027"/>
                <a:gd name="connsiteX73" fmla="*/ 276678 w 1380929"/>
                <a:gd name="connsiteY73" fmla="*/ 937600 h 1501027"/>
                <a:gd name="connsiteX74" fmla="*/ 276249 w 1380929"/>
                <a:gd name="connsiteY74" fmla="*/ 938029 h 1501027"/>
                <a:gd name="connsiteX75" fmla="*/ 274963 w 1380929"/>
                <a:gd name="connsiteY75" fmla="*/ 939958 h 1501027"/>
                <a:gd name="connsiteX76" fmla="*/ 274749 w 1380929"/>
                <a:gd name="connsiteY76" fmla="*/ 940172 h 1501027"/>
                <a:gd name="connsiteX77" fmla="*/ 273248 w 1380929"/>
                <a:gd name="connsiteY77" fmla="*/ 942101 h 1501027"/>
                <a:gd name="connsiteX78" fmla="*/ 272820 w 1380929"/>
                <a:gd name="connsiteY78" fmla="*/ 942529 h 1501027"/>
                <a:gd name="connsiteX79" fmla="*/ 271534 w 1380929"/>
                <a:gd name="connsiteY79" fmla="*/ 944029 h 1501027"/>
                <a:gd name="connsiteX80" fmla="*/ 270891 w 1380929"/>
                <a:gd name="connsiteY80" fmla="*/ 944672 h 1501027"/>
                <a:gd name="connsiteX81" fmla="*/ 269820 w 1380929"/>
                <a:gd name="connsiteY81" fmla="*/ 945958 h 1501027"/>
                <a:gd name="connsiteX82" fmla="*/ 269177 w 1380929"/>
                <a:gd name="connsiteY82" fmla="*/ 946601 h 1501027"/>
                <a:gd name="connsiteX83" fmla="*/ 267891 w 1380929"/>
                <a:gd name="connsiteY83" fmla="*/ 947673 h 1501027"/>
                <a:gd name="connsiteX84" fmla="*/ 267248 w 1380929"/>
                <a:gd name="connsiteY84" fmla="*/ 948102 h 1501027"/>
                <a:gd name="connsiteX85" fmla="*/ 265319 w 1380929"/>
                <a:gd name="connsiteY85" fmla="*/ 949602 h 1501027"/>
                <a:gd name="connsiteX86" fmla="*/ 199740 w 1380929"/>
                <a:gd name="connsiteY86" fmla="*/ 996965 h 1501027"/>
                <a:gd name="connsiteX87" fmla="*/ 198025 w 1380929"/>
                <a:gd name="connsiteY87" fmla="*/ 1025683 h 1501027"/>
                <a:gd name="connsiteX88" fmla="*/ 351473 w 1380929"/>
                <a:gd name="connsiteY88" fmla="*/ 1134982 h 1501027"/>
                <a:gd name="connsiteX89" fmla="*/ 594075 w 1380929"/>
                <a:gd name="connsiteY89" fmla="*/ 1269356 h 1501027"/>
                <a:gd name="connsiteX90" fmla="*/ 751380 w 1380929"/>
                <a:gd name="connsiteY90" fmla="*/ 1427733 h 1501027"/>
                <a:gd name="connsiteX91" fmla="*/ 776883 w 1380929"/>
                <a:gd name="connsiteY91" fmla="*/ 1501028 h 1501027"/>
                <a:gd name="connsiteX92" fmla="*/ 862394 w 1380929"/>
                <a:gd name="connsiteY92" fmla="*/ 1442092 h 1501027"/>
                <a:gd name="connsiteX93" fmla="*/ 1049060 w 1380929"/>
                <a:gd name="connsiteY93" fmla="*/ 1309647 h 1501027"/>
                <a:gd name="connsiteX94" fmla="*/ 1348240 w 1380929"/>
                <a:gd name="connsiteY94" fmla="*/ 894952 h 1501027"/>
                <a:gd name="connsiteX95" fmla="*/ 1360884 w 1380929"/>
                <a:gd name="connsiteY95" fmla="*/ 515833 h 1501027"/>
                <a:gd name="connsiteX96" fmla="*/ 1313093 w 1380929"/>
                <a:gd name="connsiteY96" fmla="*/ 363671 h 1501027"/>
                <a:gd name="connsiteX97" fmla="*/ 340328 w 1380929"/>
                <a:gd name="connsiteY97" fmla="*/ 908025 h 1501027"/>
                <a:gd name="connsiteX98" fmla="*/ 372690 w 1380929"/>
                <a:gd name="connsiteY98" fmla="*/ 833658 h 1501027"/>
                <a:gd name="connsiteX99" fmla="*/ 379976 w 1380929"/>
                <a:gd name="connsiteY99" fmla="*/ 819514 h 1501027"/>
                <a:gd name="connsiteX100" fmla="*/ 388763 w 1380929"/>
                <a:gd name="connsiteY100" fmla="*/ 834087 h 1501027"/>
                <a:gd name="connsiteX101" fmla="*/ 388977 w 1380929"/>
                <a:gd name="connsiteY101" fmla="*/ 842231 h 1501027"/>
                <a:gd name="connsiteX102" fmla="*/ 331327 w 1380929"/>
                <a:gd name="connsiteY102" fmla="*/ 924313 h 1501027"/>
                <a:gd name="connsiteX103" fmla="*/ 340328 w 1380929"/>
                <a:gd name="connsiteY103" fmla="*/ 908025 h 150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380929" h="1501027">
                  <a:moveTo>
                    <a:pt x="1313093" y="363671"/>
                  </a:moveTo>
                  <a:cubicBezTo>
                    <a:pt x="1297662" y="331739"/>
                    <a:pt x="1276231" y="304306"/>
                    <a:pt x="1258014" y="274517"/>
                  </a:cubicBezTo>
                  <a:cubicBezTo>
                    <a:pt x="1232083" y="232083"/>
                    <a:pt x="1202936" y="192650"/>
                    <a:pt x="1164575" y="160289"/>
                  </a:cubicBezTo>
                  <a:cubicBezTo>
                    <a:pt x="1134356" y="134786"/>
                    <a:pt x="1104138" y="109925"/>
                    <a:pt x="1069205" y="90637"/>
                  </a:cubicBezTo>
                  <a:cubicBezTo>
                    <a:pt x="1066205" y="88922"/>
                    <a:pt x="1062990" y="87208"/>
                    <a:pt x="1059990" y="85708"/>
                  </a:cubicBezTo>
                  <a:cubicBezTo>
                    <a:pt x="1058918" y="85279"/>
                    <a:pt x="1058061" y="84636"/>
                    <a:pt x="1056990" y="84208"/>
                  </a:cubicBezTo>
                  <a:cubicBezTo>
                    <a:pt x="1054847" y="83136"/>
                    <a:pt x="1052703" y="82065"/>
                    <a:pt x="1050560" y="80993"/>
                  </a:cubicBezTo>
                  <a:cubicBezTo>
                    <a:pt x="1049489" y="80350"/>
                    <a:pt x="1048203" y="79921"/>
                    <a:pt x="1047131" y="79278"/>
                  </a:cubicBezTo>
                  <a:cubicBezTo>
                    <a:pt x="1045203" y="78207"/>
                    <a:pt x="1043059" y="77350"/>
                    <a:pt x="1041130" y="76278"/>
                  </a:cubicBezTo>
                  <a:cubicBezTo>
                    <a:pt x="1040059" y="75635"/>
                    <a:pt x="1038773" y="75207"/>
                    <a:pt x="1037702" y="74564"/>
                  </a:cubicBezTo>
                  <a:cubicBezTo>
                    <a:pt x="1035558" y="73492"/>
                    <a:pt x="1033629" y="72635"/>
                    <a:pt x="1031486" y="71777"/>
                  </a:cubicBezTo>
                  <a:cubicBezTo>
                    <a:pt x="1030415" y="71349"/>
                    <a:pt x="1029343" y="70706"/>
                    <a:pt x="1028272" y="70277"/>
                  </a:cubicBezTo>
                  <a:cubicBezTo>
                    <a:pt x="1025914" y="69206"/>
                    <a:pt x="1023771" y="68349"/>
                    <a:pt x="1021414" y="67277"/>
                  </a:cubicBezTo>
                  <a:cubicBezTo>
                    <a:pt x="1020557" y="66849"/>
                    <a:pt x="1019699" y="66420"/>
                    <a:pt x="1018842" y="66206"/>
                  </a:cubicBezTo>
                  <a:cubicBezTo>
                    <a:pt x="1015841" y="64920"/>
                    <a:pt x="1012841" y="63634"/>
                    <a:pt x="1009841" y="62348"/>
                  </a:cubicBezTo>
                  <a:cubicBezTo>
                    <a:pt x="1009626" y="62348"/>
                    <a:pt x="1009626" y="62133"/>
                    <a:pt x="1009412" y="62133"/>
                  </a:cubicBezTo>
                  <a:cubicBezTo>
                    <a:pt x="982623" y="50989"/>
                    <a:pt x="955405" y="40917"/>
                    <a:pt x="928616" y="29986"/>
                  </a:cubicBezTo>
                  <a:cubicBezTo>
                    <a:pt x="860465" y="2340"/>
                    <a:pt x="608434" y="-44165"/>
                    <a:pt x="344615" y="97495"/>
                  </a:cubicBezTo>
                  <a:cubicBezTo>
                    <a:pt x="294894" y="123212"/>
                    <a:pt x="256318" y="153859"/>
                    <a:pt x="214313" y="190507"/>
                  </a:cubicBezTo>
                  <a:cubicBezTo>
                    <a:pt x="190738" y="211081"/>
                    <a:pt x="43506" y="357456"/>
                    <a:pt x="2572" y="633919"/>
                  </a:cubicBezTo>
                  <a:cubicBezTo>
                    <a:pt x="1501" y="642492"/>
                    <a:pt x="643" y="652136"/>
                    <a:pt x="215" y="662637"/>
                  </a:cubicBezTo>
                  <a:cubicBezTo>
                    <a:pt x="215" y="662637"/>
                    <a:pt x="215" y="662637"/>
                    <a:pt x="215" y="662637"/>
                  </a:cubicBezTo>
                  <a:cubicBezTo>
                    <a:pt x="0" y="666281"/>
                    <a:pt x="0" y="669924"/>
                    <a:pt x="0" y="673567"/>
                  </a:cubicBezTo>
                  <a:cubicBezTo>
                    <a:pt x="0" y="673782"/>
                    <a:pt x="0" y="673782"/>
                    <a:pt x="0" y="673996"/>
                  </a:cubicBezTo>
                  <a:cubicBezTo>
                    <a:pt x="0" y="677639"/>
                    <a:pt x="215" y="681497"/>
                    <a:pt x="429" y="685354"/>
                  </a:cubicBezTo>
                  <a:cubicBezTo>
                    <a:pt x="429" y="685569"/>
                    <a:pt x="429" y="685783"/>
                    <a:pt x="429" y="685997"/>
                  </a:cubicBezTo>
                  <a:cubicBezTo>
                    <a:pt x="429" y="687926"/>
                    <a:pt x="643" y="689640"/>
                    <a:pt x="858" y="691570"/>
                  </a:cubicBezTo>
                  <a:cubicBezTo>
                    <a:pt x="858" y="691570"/>
                    <a:pt x="858" y="691570"/>
                    <a:pt x="858" y="691784"/>
                  </a:cubicBezTo>
                  <a:cubicBezTo>
                    <a:pt x="1072" y="693713"/>
                    <a:pt x="1286" y="695641"/>
                    <a:pt x="1501" y="697570"/>
                  </a:cubicBezTo>
                  <a:cubicBezTo>
                    <a:pt x="1501" y="697784"/>
                    <a:pt x="1501" y="697999"/>
                    <a:pt x="1501" y="698428"/>
                  </a:cubicBezTo>
                  <a:cubicBezTo>
                    <a:pt x="1715" y="700142"/>
                    <a:pt x="1929" y="701856"/>
                    <a:pt x="2143" y="703785"/>
                  </a:cubicBezTo>
                  <a:cubicBezTo>
                    <a:pt x="2143" y="703999"/>
                    <a:pt x="2143" y="704214"/>
                    <a:pt x="2143" y="704428"/>
                  </a:cubicBezTo>
                  <a:cubicBezTo>
                    <a:pt x="2358" y="706357"/>
                    <a:pt x="2786" y="708286"/>
                    <a:pt x="3001" y="710215"/>
                  </a:cubicBezTo>
                  <a:cubicBezTo>
                    <a:pt x="3001" y="710429"/>
                    <a:pt x="3001" y="710858"/>
                    <a:pt x="3215" y="711072"/>
                  </a:cubicBezTo>
                  <a:cubicBezTo>
                    <a:pt x="3429" y="712786"/>
                    <a:pt x="3858" y="714501"/>
                    <a:pt x="4072" y="716216"/>
                  </a:cubicBezTo>
                  <a:cubicBezTo>
                    <a:pt x="4072" y="716644"/>
                    <a:pt x="4286" y="716858"/>
                    <a:pt x="4286" y="717287"/>
                  </a:cubicBezTo>
                  <a:cubicBezTo>
                    <a:pt x="4715" y="719216"/>
                    <a:pt x="5144" y="721144"/>
                    <a:pt x="5572" y="723287"/>
                  </a:cubicBezTo>
                  <a:cubicBezTo>
                    <a:pt x="5572" y="723502"/>
                    <a:pt x="5787" y="723930"/>
                    <a:pt x="5787" y="724145"/>
                  </a:cubicBezTo>
                  <a:cubicBezTo>
                    <a:pt x="6215" y="725860"/>
                    <a:pt x="6644" y="727574"/>
                    <a:pt x="7072" y="729288"/>
                  </a:cubicBezTo>
                  <a:cubicBezTo>
                    <a:pt x="7287" y="729717"/>
                    <a:pt x="7287" y="730146"/>
                    <a:pt x="7501" y="730574"/>
                  </a:cubicBezTo>
                  <a:cubicBezTo>
                    <a:pt x="7930" y="732503"/>
                    <a:pt x="8573" y="734646"/>
                    <a:pt x="9002" y="736575"/>
                  </a:cubicBezTo>
                  <a:cubicBezTo>
                    <a:pt x="9002" y="736789"/>
                    <a:pt x="9216" y="737218"/>
                    <a:pt x="9216" y="737432"/>
                  </a:cubicBezTo>
                  <a:cubicBezTo>
                    <a:pt x="9644" y="739147"/>
                    <a:pt x="10287" y="740861"/>
                    <a:pt x="10716" y="742790"/>
                  </a:cubicBezTo>
                  <a:cubicBezTo>
                    <a:pt x="10930" y="743219"/>
                    <a:pt x="10930" y="743862"/>
                    <a:pt x="11145" y="744290"/>
                  </a:cubicBezTo>
                  <a:cubicBezTo>
                    <a:pt x="11787" y="746219"/>
                    <a:pt x="12430" y="748362"/>
                    <a:pt x="13288" y="750291"/>
                  </a:cubicBezTo>
                  <a:cubicBezTo>
                    <a:pt x="13288" y="750506"/>
                    <a:pt x="13502" y="750720"/>
                    <a:pt x="13502" y="750934"/>
                  </a:cubicBezTo>
                  <a:cubicBezTo>
                    <a:pt x="14145" y="752863"/>
                    <a:pt x="14788" y="754577"/>
                    <a:pt x="15645" y="756506"/>
                  </a:cubicBezTo>
                  <a:cubicBezTo>
                    <a:pt x="15859" y="756935"/>
                    <a:pt x="16073" y="757577"/>
                    <a:pt x="16288" y="758006"/>
                  </a:cubicBezTo>
                  <a:cubicBezTo>
                    <a:pt x="17145" y="760150"/>
                    <a:pt x="18003" y="762078"/>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9074" y="764221"/>
                  </a:cubicBezTo>
                  <a:cubicBezTo>
                    <a:pt x="19074" y="764221"/>
                    <a:pt x="19074" y="764221"/>
                    <a:pt x="19074" y="764221"/>
                  </a:cubicBezTo>
                  <a:cubicBezTo>
                    <a:pt x="20146" y="763578"/>
                    <a:pt x="25075" y="761650"/>
                    <a:pt x="46720" y="756077"/>
                  </a:cubicBezTo>
                  <a:cubicBezTo>
                    <a:pt x="48863" y="755434"/>
                    <a:pt x="51221" y="755006"/>
                    <a:pt x="53793" y="754363"/>
                  </a:cubicBezTo>
                  <a:cubicBezTo>
                    <a:pt x="107156" y="741075"/>
                    <a:pt x="172308" y="775151"/>
                    <a:pt x="181737" y="838159"/>
                  </a:cubicBezTo>
                  <a:cubicBezTo>
                    <a:pt x="183880" y="852304"/>
                    <a:pt x="181523" y="862591"/>
                    <a:pt x="183666" y="879093"/>
                  </a:cubicBezTo>
                  <a:cubicBezTo>
                    <a:pt x="203597" y="866877"/>
                    <a:pt x="201025" y="864305"/>
                    <a:pt x="210669" y="845446"/>
                  </a:cubicBezTo>
                  <a:cubicBezTo>
                    <a:pt x="224814" y="817585"/>
                    <a:pt x="237458" y="788653"/>
                    <a:pt x="257175" y="763793"/>
                  </a:cubicBezTo>
                  <a:cubicBezTo>
                    <a:pt x="262962" y="756292"/>
                    <a:pt x="273248" y="752220"/>
                    <a:pt x="282893" y="751791"/>
                  </a:cubicBezTo>
                  <a:cubicBezTo>
                    <a:pt x="318897" y="750291"/>
                    <a:pt x="340114" y="773008"/>
                    <a:pt x="340757" y="809655"/>
                  </a:cubicBezTo>
                  <a:cubicBezTo>
                    <a:pt x="340971" y="826372"/>
                    <a:pt x="336257" y="841802"/>
                    <a:pt x="327898" y="855947"/>
                  </a:cubicBezTo>
                  <a:cubicBezTo>
                    <a:pt x="314611" y="878235"/>
                    <a:pt x="303252" y="901810"/>
                    <a:pt x="286965" y="922384"/>
                  </a:cubicBezTo>
                  <a:cubicBezTo>
                    <a:pt x="284179" y="926027"/>
                    <a:pt x="281607" y="929885"/>
                    <a:pt x="279249" y="933528"/>
                  </a:cubicBezTo>
                  <a:cubicBezTo>
                    <a:pt x="278821" y="934171"/>
                    <a:pt x="278392" y="934814"/>
                    <a:pt x="277964" y="935457"/>
                  </a:cubicBezTo>
                  <a:cubicBezTo>
                    <a:pt x="277964" y="935671"/>
                    <a:pt x="277749" y="935671"/>
                    <a:pt x="277749" y="935886"/>
                  </a:cubicBezTo>
                  <a:cubicBezTo>
                    <a:pt x="277321" y="936528"/>
                    <a:pt x="277106" y="936957"/>
                    <a:pt x="276678" y="937600"/>
                  </a:cubicBezTo>
                  <a:cubicBezTo>
                    <a:pt x="276463" y="937814"/>
                    <a:pt x="276463" y="938029"/>
                    <a:pt x="276249" y="938029"/>
                  </a:cubicBezTo>
                  <a:cubicBezTo>
                    <a:pt x="275821" y="938672"/>
                    <a:pt x="275392" y="939315"/>
                    <a:pt x="274963" y="939958"/>
                  </a:cubicBezTo>
                  <a:cubicBezTo>
                    <a:pt x="274963" y="939958"/>
                    <a:pt x="274963" y="940172"/>
                    <a:pt x="274749" y="940172"/>
                  </a:cubicBezTo>
                  <a:cubicBezTo>
                    <a:pt x="274320" y="940815"/>
                    <a:pt x="273677" y="941458"/>
                    <a:pt x="273248" y="942101"/>
                  </a:cubicBezTo>
                  <a:cubicBezTo>
                    <a:pt x="273034" y="942315"/>
                    <a:pt x="273034" y="942315"/>
                    <a:pt x="272820" y="942529"/>
                  </a:cubicBezTo>
                  <a:cubicBezTo>
                    <a:pt x="272391" y="942958"/>
                    <a:pt x="271963" y="943387"/>
                    <a:pt x="271534" y="944029"/>
                  </a:cubicBezTo>
                  <a:cubicBezTo>
                    <a:pt x="271320" y="944244"/>
                    <a:pt x="271105" y="944458"/>
                    <a:pt x="270891" y="944672"/>
                  </a:cubicBezTo>
                  <a:cubicBezTo>
                    <a:pt x="270463" y="945101"/>
                    <a:pt x="270034" y="945530"/>
                    <a:pt x="269820" y="945958"/>
                  </a:cubicBezTo>
                  <a:cubicBezTo>
                    <a:pt x="269605" y="946172"/>
                    <a:pt x="269391" y="946387"/>
                    <a:pt x="269177" y="946601"/>
                  </a:cubicBezTo>
                  <a:cubicBezTo>
                    <a:pt x="268748" y="947030"/>
                    <a:pt x="268320" y="947459"/>
                    <a:pt x="267891" y="947673"/>
                  </a:cubicBezTo>
                  <a:cubicBezTo>
                    <a:pt x="267677" y="947887"/>
                    <a:pt x="267462" y="948102"/>
                    <a:pt x="267248" y="948102"/>
                  </a:cubicBezTo>
                  <a:cubicBezTo>
                    <a:pt x="266605" y="948745"/>
                    <a:pt x="265962" y="949173"/>
                    <a:pt x="265319" y="949602"/>
                  </a:cubicBezTo>
                  <a:cubicBezTo>
                    <a:pt x="243674" y="965461"/>
                    <a:pt x="222885" y="982820"/>
                    <a:pt x="199740" y="996965"/>
                  </a:cubicBezTo>
                  <a:cubicBezTo>
                    <a:pt x="180880" y="1008538"/>
                    <a:pt x="181094" y="1010681"/>
                    <a:pt x="198025" y="1025683"/>
                  </a:cubicBezTo>
                  <a:cubicBezTo>
                    <a:pt x="245174" y="1067688"/>
                    <a:pt x="296394" y="1104335"/>
                    <a:pt x="351473" y="1134982"/>
                  </a:cubicBezTo>
                  <a:cubicBezTo>
                    <a:pt x="432269" y="1179773"/>
                    <a:pt x="512421" y="1225850"/>
                    <a:pt x="594075" y="1269356"/>
                  </a:cubicBezTo>
                  <a:cubicBezTo>
                    <a:pt x="662440" y="1305575"/>
                    <a:pt x="713232" y="1360653"/>
                    <a:pt x="751380" y="1427733"/>
                  </a:cubicBezTo>
                  <a:cubicBezTo>
                    <a:pt x="764024" y="1450021"/>
                    <a:pt x="767668" y="1475524"/>
                    <a:pt x="776883" y="1501028"/>
                  </a:cubicBezTo>
                  <a:cubicBezTo>
                    <a:pt x="801958" y="1473810"/>
                    <a:pt x="833033" y="1459022"/>
                    <a:pt x="862394" y="1442092"/>
                  </a:cubicBezTo>
                  <a:cubicBezTo>
                    <a:pt x="928831" y="1403730"/>
                    <a:pt x="991195" y="1360010"/>
                    <a:pt x="1049060" y="1309647"/>
                  </a:cubicBezTo>
                  <a:cubicBezTo>
                    <a:pt x="1090422" y="1273642"/>
                    <a:pt x="1282875" y="1095763"/>
                    <a:pt x="1348240" y="894952"/>
                  </a:cubicBezTo>
                  <a:cubicBezTo>
                    <a:pt x="1406533" y="686212"/>
                    <a:pt x="1371172" y="566197"/>
                    <a:pt x="1360884" y="515833"/>
                  </a:cubicBezTo>
                  <a:cubicBezTo>
                    <a:pt x="1349526" y="463112"/>
                    <a:pt x="1336453" y="412106"/>
                    <a:pt x="1313093" y="363671"/>
                  </a:cubicBezTo>
                  <a:close/>
                  <a:moveTo>
                    <a:pt x="340328" y="908025"/>
                  </a:moveTo>
                  <a:cubicBezTo>
                    <a:pt x="360045" y="887023"/>
                    <a:pt x="372261" y="863020"/>
                    <a:pt x="372690" y="833658"/>
                  </a:cubicBezTo>
                  <a:cubicBezTo>
                    <a:pt x="372690" y="828087"/>
                    <a:pt x="370761" y="819086"/>
                    <a:pt x="379976" y="819514"/>
                  </a:cubicBezTo>
                  <a:cubicBezTo>
                    <a:pt x="387263" y="819728"/>
                    <a:pt x="388335" y="827658"/>
                    <a:pt x="388763" y="834087"/>
                  </a:cubicBezTo>
                  <a:cubicBezTo>
                    <a:pt x="388977" y="836659"/>
                    <a:pt x="388977" y="839445"/>
                    <a:pt x="388977" y="842231"/>
                  </a:cubicBezTo>
                  <a:cubicBezTo>
                    <a:pt x="388549" y="874592"/>
                    <a:pt x="364760" y="909525"/>
                    <a:pt x="331327" y="924313"/>
                  </a:cubicBezTo>
                  <a:cubicBezTo>
                    <a:pt x="332399" y="915526"/>
                    <a:pt x="336685" y="911882"/>
                    <a:pt x="340328" y="908025"/>
                  </a:cubicBezTo>
                  <a:close/>
                </a:path>
              </a:pathLst>
            </a:custGeom>
            <a:solidFill>
              <a:srgbClr val="FFFFFF"/>
            </a:solidFill>
            <a:ln w="2143" cap="flat">
              <a:noFill/>
              <a:prstDash val="solid"/>
              <a:miter/>
            </a:ln>
          </p:spPr>
          <p:txBody>
            <a:bodyPr anchor="ctr" rtlCol="0"/>
            <a:p>
              <a:endParaRPr lang="en-US"/>
            </a:p>
          </p:txBody>
        </p:sp>
        <p:sp>
          <p:nvSpPr>
            <p:cNvPr id="1048738" name="Freeform 71"/>
            <p:cNvSpPr/>
            <p:nvPr/>
          </p:nvSpPr>
          <p:spPr>
            <a:xfrm>
              <a:off x="6807504" y="4675114"/>
              <a:ext cx="1653178" cy="1562225"/>
            </a:xfrm>
            <a:custGeom>
              <a:avLst/>
              <a:gdLst>
                <a:gd name="connsiteX0" fmla="*/ 1604785 w 1653178"/>
                <a:gd name="connsiteY0" fmla="*/ 427666 h 1562225"/>
                <a:gd name="connsiteX1" fmla="*/ 1481340 w 1653178"/>
                <a:gd name="connsiteY1" fmla="*/ 219998 h 1562225"/>
                <a:gd name="connsiteX2" fmla="*/ 1339466 w 1653178"/>
                <a:gd name="connsiteY2" fmla="*/ 101483 h 1562225"/>
                <a:gd name="connsiteX3" fmla="*/ 698671 w 1653178"/>
                <a:gd name="connsiteY3" fmla="*/ 53048 h 1562225"/>
                <a:gd name="connsiteX4" fmla="*/ 242186 w 1653178"/>
                <a:gd name="connsiteY4" fmla="*/ 610904 h 1562225"/>
                <a:gd name="connsiteX5" fmla="*/ 250758 w 1653178"/>
                <a:gd name="connsiteY5" fmla="*/ 788998 h 1562225"/>
                <a:gd name="connsiteX6" fmla="*/ 246686 w 1653178"/>
                <a:gd name="connsiteY6" fmla="*/ 808071 h 1562225"/>
                <a:gd name="connsiteX7" fmla="*/ 223326 w 1653178"/>
                <a:gd name="connsiteY7" fmla="*/ 895511 h 1562225"/>
                <a:gd name="connsiteX8" fmla="*/ 205753 w 1653178"/>
                <a:gd name="connsiteY8" fmla="*/ 997309 h 1562225"/>
                <a:gd name="connsiteX9" fmla="*/ 111670 w 1653178"/>
                <a:gd name="connsiteY9" fmla="*/ 1184404 h 1562225"/>
                <a:gd name="connsiteX10" fmla="*/ 71807 w 1653178"/>
                <a:gd name="connsiteY10" fmla="*/ 1357140 h 1562225"/>
                <a:gd name="connsiteX11" fmla="*/ 49947 w 1653178"/>
                <a:gd name="connsiteY11" fmla="*/ 1416933 h 1562225"/>
                <a:gd name="connsiteX12" fmla="*/ 5370 w 1653178"/>
                <a:gd name="connsiteY12" fmla="*/ 1481012 h 1562225"/>
                <a:gd name="connsiteX13" fmla="*/ 8585 w 1653178"/>
                <a:gd name="connsiteY13" fmla="*/ 1526661 h 1562225"/>
                <a:gd name="connsiteX14" fmla="*/ 88738 w 1653178"/>
                <a:gd name="connsiteY14" fmla="*/ 1533519 h 1562225"/>
                <a:gd name="connsiteX15" fmla="*/ 161175 w 1653178"/>
                <a:gd name="connsiteY15" fmla="*/ 1447151 h 1562225"/>
                <a:gd name="connsiteX16" fmla="*/ 175320 w 1653178"/>
                <a:gd name="connsiteY16" fmla="*/ 1409861 h 1562225"/>
                <a:gd name="connsiteX17" fmla="*/ 188608 w 1653178"/>
                <a:gd name="connsiteY17" fmla="*/ 1321993 h 1562225"/>
                <a:gd name="connsiteX18" fmla="*/ 205967 w 1653178"/>
                <a:gd name="connsiteY18" fmla="*/ 1293703 h 1562225"/>
                <a:gd name="connsiteX19" fmla="*/ 230184 w 1653178"/>
                <a:gd name="connsiteY19" fmla="*/ 1319206 h 1562225"/>
                <a:gd name="connsiteX20" fmla="*/ 234256 w 1653178"/>
                <a:gd name="connsiteY20" fmla="*/ 1420362 h 1562225"/>
                <a:gd name="connsiteX21" fmla="*/ 217111 w 1653178"/>
                <a:gd name="connsiteY21" fmla="*/ 1485513 h 1562225"/>
                <a:gd name="connsiteX22" fmla="*/ 260188 w 1653178"/>
                <a:gd name="connsiteY22" fmla="*/ 1550878 h 1562225"/>
                <a:gd name="connsiteX23" fmla="*/ 320624 w 1653178"/>
                <a:gd name="connsiteY23" fmla="*/ 1509945 h 1562225"/>
                <a:gd name="connsiteX24" fmla="*/ 325553 w 1653178"/>
                <a:gd name="connsiteY24" fmla="*/ 1494514 h 1562225"/>
                <a:gd name="connsiteX25" fmla="*/ 346342 w 1653178"/>
                <a:gd name="connsiteY25" fmla="*/ 1378357 h 1562225"/>
                <a:gd name="connsiteX26" fmla="*/ 337769 w 1653178"/>
                <a:gd name="connsiteY26" fmla="*/ 1273772 h 1562225"/>
                <a:gd name="connsiteX27" fmla="*/ 352342 w 1653178"/>
                <a:gd name="connsiteY27" fmla="*/ 1198334 h 1562225"/>
                <a:gd name="connsiteX28" fmla="*/ 380203 w 1653178"/>
                <a:gd name="connsiteY28" fmla="*/ 1125682 h 1562225"/>
                <a:gd name="connsiteX29" fmla="*/ 418136 w 1653178"/>
                <a:gd name="connsiteY29" fmla="*/ 1044029 h 1562225"/>
                <a:gd name="connsiteX30" fmla="*/ 444282 w 1653178"/>
                <a:gd name="connsiteY30" fmla="*/ 1065032 h 1562225"/>
                <a:gd name="connsiteX31" fmla="*/ 585943 w 1653178"/>
                <a:gd name="connsiteY31" fmla="*/ 1167473 h 1562225"/>
                <a:gd name="connsiteX32" fmla="*/ 761679 w 1653178"/>
                <a:gd name="connsiteY32" fmla="*/ 1266914 h 1562225"/>
                <a:gd name="connsiteX33" fmla="*/ 897767 w 1653178"/>
                <a:gd name="connsiteY33" fmla="*/ 1348139 h 1562225"/>
                <a:gd name="connsiteX34" fmla="*/ 999352 w 1653178"/>
                <a:gd name="connsiteY34" fmla="*/ 1488085 h 1562225"/>
                <a:gd name="connsiteX35" fmla="*/ 1000852 w 1653178"/>
                <a:gd name="connsiteY35" fmla="*/ 1542735 h 1562225"/>
                <a:gd name="connsiteX36" fmla="*/ 1004495 w 1653178"/>
                <a:gd name="connsiteY36" fmla="*/ 1559880 h 1562225"/>
                <a:gd name="connsiteX37" fmla="*/ 1020355 w 1653178"/>
                <a:gd name="connsiteY37" fmla="*/ 1555165 h 1562225"/>
                <a:gd name="connsiteX38" fmla="*/ 1116795 w 1653178"/>
                <a:gd name="connsiteY38" fmla="*/ 1482727 h 1562225"/>
                <a:gd name="connsiteX39" fmla="*/ 1337323 w 1653178"/>
                <a:gd name="connsiteY39" fmla="*/ 1324564 h 1562225"/>
                <a:gd name="connsiteX40" fmla="*/ 1430977 w 1653178"/>
                <a:gd name="connsiteY40" fmla="*/ 1228338 h 1562225"/>
                <a:gd name="connsiteX41" fmla="*/ 1518417 w 1653178"/>
                <a:gd name="connsiteY41" fmla="*/ 1117538 h 1562225"/>
                <a:gd name="connsiteX42" fmla="*/ 1641646 w 1653178"/>
                <a:gd name="connsiteY42" fmla="*/ 590115 h 1562225"/>
                <a:gd name="connsiteX43" fmla="*/ 1604785 w 1653178"/>
                <a:gd name="connsiteY43" fmla="*/ 427666 h 1562225"/>
                <a:gd name="connsiteX44" fmla="*/ 300265 w 1653178"/>
                <a:gd name="connsiteY44" fmla="*/ 797355 h 1562225"/>
                <a:gd name="connsiteX45" fmla="*/ 421994 w 1653178"/>
                <a:gd name="connsiteY45" fmla="*/ 878151 h 1562225"/>
                <a:gd name="connsiteX46" fmla="*/ 419637 w 1653178"/>
                <a:gd name="connsiteY46" fmla="*/ 912227 h 1562225"/>
                <a:gd name="connsiteX47" fmla="*/ 294907 w 1653178"/>
                <a:gd name="connsiteY47" fmla="*/ 957875 h 1562225"/>
                <a:gd name="connsiteX48" fmla="*/ 273476 w 1653178"/>
                <a:gd name="connsiteY48" fmla="*/ 952518 h 1562225"/>
                <a:gd name="connsiteX49" fmla="*/ 240257 w 1653178"/>
                <a:gd name="connsiteY49" fmla="*/ 880509 h 1562225"/>
                <a:gd name="connsiteX50" fmla="*/ 300265 w 1653178"/>
                <a:gd name="connsiteY50" fmla="*/ 797355 h 1562225"/>
                <a:gd name="connsiteX51" fmla="*/ 380417 w 1653178"/>
                <a:gd name="connsiteY51" fmla="*/ 1077462 h 1562225"/>
                <a:gd name="connsiteX52" fmla="*/ 326625 w 1653178"/>
                <a:gd name="connsiteY52" fmla="*/ 1206478 h 1562225"/>
                <a:gd name="connsiteX53" fmla="*/ 319981 w 1653178"/>
                <a:gd name="connsiteY53" fmla="*/ 1277844 h 1562225"/>
                <a:gd name="connsiteX54" fmla="*/ 304979 w 1653178"/>
                <a:gd name="connsiteY54" fmla="*/ 1506515 h 1562225"/>
                <a:gd name="connsiteX55" fmla="*/ 241757 w 1653178"/>
                <a:gd name="connsiteY55" fmla="*/ 1521517 h 1562225"/>
                <a:gd name="connsiteX56" fmla="*/ 235542 w 1653178"/>
                <a:gd name="connsiteY56" fmla="*/ 1488728 h 1562225"/>
                <a:gd name="connsiteX57" fmla="*/ 253116 w 1653178"/>
                <a:gd name="connsiteY57" fmla="*/ 1412647 h 1562225"/>
                <a:gd name="connsiteX58" fmla="*/ 248187 w 1653178"/>
                <a:gd name="connsiteY58" fmla="*/ 1317063 h 1562225"/>
                <a:gd name="connsiteX59" fmla="*/ 225255 w 1653178"/>
                <a:gd name="connsiteY59" fmla="*/ 1281273 h 1562225"/>
                <a:gd name="connsiteX60" fmla="*/ 182821 w 1653178"/>
                <a:gd name="connsiteY60" fmla="*/ 1285988 h 1562225"/>
                <a:gd name="connsiteX61" fmla="*/ 168462 w 1653178"/>
                <a:gd name="connsiteY61" fmla="*/ 1326279 h 1562225"/>
                <a:gd name="connsiteX62" fmla="*/ 156461 w 1653178"/>
                <a:gd name="connsiteY62" fmla="*/ 1409003 h 1562225"/>
                <a:gd name="connsiteX63" fmla="*/ 145317 w 1653178"/>
                <a:gd name="connsiteY63" fmla="*/ 1439007 h 1562225"/>
                <a:gd name="connsiteX64" fmla="*/ 75450 w 1653178"/>
                <a:gd name="connsiteY64" fmla="*/ 1520875 h 1562225"/>
                <a:gd name="connsiteX65" fmla="*/ 31945 w 1653178"/>
                <a:gd name="connsiteY65" fmla="*/ 1526018 h 1562225"/>
                <a:gd name="connsiteX66" fmla="*/ 22944 w 1653178"/>
                <a:gd name="connsiteY66" fmla="*/ 1484656 h 1562225"/>
                <a:gd name="connsiteX67" fmla="*/ 69664 w 1653178"/>
                <a:gd name="connsiteY67" fmla="*/ 1412218 h 1562225"/>
                <a:gd name="connsiteX68" fmla="*/ 91095 w 1653178"/>
                <a:gd name="connsiteY68" fmla="*/ 1355425 h 1562225"/>
                <a:gd name="connsiteX69" fmla="*/ 117884 w 1653178"/>
                <a:gd name="connsiteY69" fmla="*/ 1226624 h 1562225"/>
                <a:gd name="connsiteX70" fmla="*/ 183250 w 1653178"/>
                <a:gd name="connsiteY70" fmla="*/ 1067604 h 1562225"/>
                <a:gd name="connsiteX71" fmla="*/ 219468 w 1653178"/>
                <a:gd name="connsiteY71" fmla="*/ 1014668 h 1562225"/>
                <a:gd name="connsiteX72" fmla="*/ 241971 w 1653178"/>
                <a:gd name="connsiteY72" fmla="*/ 952304 h 1562225"/>
                <a:gd name="connsiteX73" fmla="*/ 242614 w 1653178"/>
                <a:gd name="connsiteY73" fmla="*/ 944588 h 1562225"/>
                <a:gd name="connsiteX74" fmla="*/ 261474 w 1653178"/>
                <a:gd name="connsiteY74" fmla="*/ 965591 h 1562225"/>
                <a:gd name="connsiteX75" fmla="*/ 248615 w 1653178"/>
                <a:gd name="connsiteY75" fmla="*/ 982307 h 1562225"/>
                <a:gd name="connsiteX76" fmla="*/ 244972 w 1653178"/>
                <a:gd name="connsiteY76" fmla="*/ 991308 h 1562225"/>
                <a:gd name="connsiteX77" fmla="*/ 256973 w 1653178"/>
                <a:gd name="connsiteY77" fmla="*/ 992380 h 1562225"/>
                <a:gd name="connsiteX78" fmla="*/ 412136 w 1653178"/>
                <a:gd name="connsiteY78" fmla="*/ 940516 h 1562225"/>
                <a:gd name="connsiteX79" fmla="*/ 483502 w 1653178"/>
                <a:gd name="connsiteY79" fmla="*/ 868293 h 1562225"/>
                <a:gd name="connsiteX80" fmla="*/ 516720 w 1653178"/>
                <a:gd name="connsiteY80" fmla="*/ 807000 h 1562225"/>
                <a:gd name="connsiteX81" fmla="*/ 570727 w 1653178"/>
                <a:gd name="connsiteY81" fmla="*/ 811714 h 1562225"/>
                <a:gd name="connsiteX82" fmla="*/ 570298 w 1653178"/>
                <a:gd name="connsiteY82" fmla="*/ 856077 h 1562225"/>
                <a:gd name="connsiteX83" fmla="*/ 454998 w 1653178"/>
                <a:gd name="connsiteY83" fmla="*/ 994523 h 1562225"/>
                <a:gd name="connsiteX84" fmla="*/ 441282 w 1653178"/>
                <a:gd name="connsiteY84" fmla="*/ 1003095 h 1562225"/>
                <a:gd name="connsiteX85" fmla="*/ 380417 w 1653178"/>
                <a:gd name="connsiteY85" fmla="*/ 1077462 h 1562225"/>
                <a:gd name="connsiteX86" fmla="*/ 1601355 w 1653178"/>
                <a:gd name="connsiteY86" fmla="*/ 916513 h 1562225"/>
                <a:gd name="connsiteX87" fmla="*/ 1302176 w 1653178"/>
                <a:gd name="connsiteY87" fmla="*/ 1331208 h 1562225"/>
                <a:gd name="connsiteX88" fmla="*/ 1115509 w 1653178"/>
                <a:gd name="connsiteY88" fmla="*/ 1463653 h 1562225"/>
                <a:gd name="connsiteX89" fmla="*/ 1029999 w 1653178"/>
                <a:gd name="connsiteY89" fmla="*/ 1522589 h 1562225"/>
                <a:gd name="connsiteX90" fmla="*/ 1004495 w 1653178"/>
                <a:gd name="connsiteY90" fmla="*/ 1449294 h 1562225"/>
                <a:gd name="connsiteX91" fmla="*/ 847190 w 1653178"/>
                <a:gd name="connsiteY91" fmla="*/ 1290917 h 1562225"/>
                <a:gd name="connsiteX92" fmla="*/ 604588 w 1653178"/>
                <a:gd name="connsiteY92" fmla="*/ 1156543 h 1562225"/>
                <a:gd name="connsiteX93" fmla="*/ 451140 w 1653178"/>
                <a:gd name="connsiteY93" fmla="*/ 1047244 h 1562225"/>
                <a:gd name="connsiteX94" fmla="*/ 452855 w 1653178"/>
                <a:gd name="connsiteY94" fmla="*/ 1018526 h 1562225"/>
                <a:gd name="connsiteX95" fmla="*/ 518434 w 1653178"/>
                <a:gd name="connsiteY95" fmla="*/ 971163 h 1562225"/>
                <a:gd name="connsiteX96" fmla="*/ 520363 w 1653178"/>
                <a:gd name="connsiteY96" fmla="*/ 969663 h 1562225"/>
                <a:gd name="connsiteX97" fmla="*/ 521006 w 1653178"/>
                <a:gd name="connsiteY97" fmla="*/ 969234 h 1562225"/>
                <a:gd name="connsiteX98" fmla="*/ 522292 w 1653178"/>
                <a:gd name="connsiteY98" fmla="*/ 968162 h 1562225"/>
                <a:gd name="connsiteX99" fmla="*/ 522935 w 1653178"/>
                <a:gd name="connsiteY99" fmla="*/ 967519 h 1562225"/>
                <a:gd name="connsiteX100" fmla="*/ 524007 w 1653178"/>
                <a:gd name="connsiteY100" fmla="*/ 966234 h 1562225"/>
                <a:gd name="connsiteX101" fmla="*/ 524650 w 1653178"/>
                <a:gd name="connsiteY101" fmla="*/ 965591 h 1562225"/>
                <a:gd name="connsiteX102" fmla="*/ 525935 w 1653178"/>
                <a:gd name="connsiteY102" fmla="*/ 964091 h 1562225"/>
                <a:gd name="connsiteX103" fmla="*/ 526364 w 1653178"/>
                <a:gd name="connsiteY103" fmla="*/ 963662 h 1562225"/>
                <a:gd name="connsiteX104" fmla="*/ 527864 w 1653178"/>
                <a:gd name="connsiteY104" fmla="*/ 961733 h 1562225"/>
                <a:gd name="connsiteX105" fmla="*/ 528078 w 1653178"/>
                <a:gd name="connsiteY105" fmla="*/ 961519 h 1562225"/>
                <a:gd name="connsiteX106" fmla="*/ 529364 w 1653178"/>
                <a:gd name="connsiteY106" fmla="*/ 959590 h 1562225"/>
                <a:gd name="connsiteX107" fmla="*/ 529793 w 1653178"/>
                <a:gd name="connsiteY107" fmla="*/ 959161 h 1562225"/>
                <a:gd name="connsiteX108" fmla="*/ 530865 w 1653178"/>
                <a:gd name="connsiteY108" fmla="*/ 957447 h 1562225"/>
                <a:gd name="connsiteX109" fmla="*/ 531079 w 1653178"/>
                <a:gd name="connsiteY109" fmla="*/ 957018 h 1562225"/>
                <a:gd name="connsiteX110" fmla="*/ 532365 w 1653178"/>
                <a:gd name="connsiteY110" fmla="*/ 955090 h 1562225"/>
                <a:gd name="connsiteX111" fmla="*/ 540080 w 1653178"/>
                <a:gd name="connsiteY111" fmla="*/ 943945 h 1562225"/>
                <a:gd name="connsiteX112" fmla="*/ 581014 w 1653178"/>
                <a:gd name="connsiteY112" fmla="*/ 877508 h 1562225"/>
                <a:gd name="connsiteX113" fmla="*/ 593873 w 1653178"/>
                <a:gd name="connsiteY113" fmla="*/ 831217 h 1562225"/>
                <a:gd name="connsiteX114" fmla="*/ 536008 w 1653178"/>
                <a:gd name="connsiteY114" fmla="*/ 773353 h 1562225"/>
                <a:gd name="connsiteX115" fmla="*/ 510291 w 1653178"/>
                <a:gd name="connsiteY115" fmla="*/ 785354 h 1562225"/>
                <a:gd name="connsiteX116" fmla="*/ 463785 w 1653178"/>
                <a:gd name="connsiteY116" fmla="*/ 867007 h 1562225"/>
                <a:gd name="connsiteX117" fmla="*/ 436782 w 1653178"/>
                <a:gd name="connsiteY117" fmla="*/ 900654 h 1562225"/>
                <a:gd name="connsiteX118" fmla="*/ 434852 w 1653178"/>
                <a:gd name="connsiteY118" fmla="*/ 859721 h 1562225"/>
                <a:gd name="connsiteX119" fmla="*/ 306908 w 1653178"/>
                <a:gd name="connsiteY119" fmla="*/ 775924 h 1562225"/>
                <a:gd name="connsiteX120" fmla="*/ 299836 w 1653178"/>
                <a:gd name="connsiteY120" fmla="*/ 777639 h 1562225"/>
                <a:gd name="connsiteX121" fmla="*/ 272189 w 1653178"/>
                <a:gd name="connsiteY121" fmla="*/ 785783 h 1562225"/>
                <a:gd name="connsiteX122" fmla="*/ 272189 w 1653178"/>
                <a:gd name="connsiteY122" fmla="*/ 785783 h 1562225"/>
                <a:gd name="connsiteX123" fmla="*/ 271975 w 1653178"/>
                <a:gd name="connsiteY123" fmla="*/ 785783 h 1562225"/>
                <a:gd name="connsiteX124" fmla="*/ 271975 w 1653178"/>
                <a:gd name="connsiteY124" fmla="*/ 785783 h 1562225"/>
                <a:gd name="connsiteX125" fmla="*/ 271975 w 1653178"/>
                <a:gd name="connsiteY125" fmla="*/ 785783 h 1562225"/>
                <a:gd name="connsiteX126" fmla="*/ 271975 w 1653178"/>
                <a:gd name="connsiteY126" fmla="*/ 785783 h 1562225"/>
                <a:gd name="connsiteX127" fmla="*/ 271975 w 1653178"/>
                <a:gd name="connsiteY127" fmla="*/ 785783 h 1562225"/>
                <a:gd name="connsiteX128" fmla="*/ 271975 w 1653178"/>
                <a:gd name="connsiteY128" fmla="*/ 785783 h 1562225"/>
                <a:gd name="connsiteX129" fmla="*/ 271975 w 1653178"/>
                <a:gd name="connsiteY129" fmla="*/ 785783 h 1562225"/>
                <a:gd name="connsiteX130" fmla="*/ 271975 w 1653178"/>
                <a:gd name="connsiteY130" fmla="*/ 785783 h 1562225"/>
                <a:gd name="connsiteX131" fmla="*/ 271975 w 1653178"/>
                <a:gd name="connsiteY131" fmla="*/ 785783 h 1562225"/>
                <a:gd name="connsiteX132" fmla="*/ 271975 w 1653178"/>
                <a:gd name="connsiteY132" fmla="*/ 785783 h 1562225"/>
                <a:gd name="connsiteX133" fmla="*/ 269403 w 1653178"/>
                <a:gd name="connsiteY133" fmla="*/ 779567 h 1562225"/>
                <a:gd name="connsiteX134" fmla="*/ 268760 w 1653178"/>
                <a:gd name="connsiteY134" fmla="*/ 778067 h 1562225"/>
                <a:gd name="connsiteX135" fmla="*/ 266617 w 1653178"/>
                <a:gd name="connsiteY135" fmla="*/ 772495 h 1562225"/>
                <a:gd name="connsiteX136" fmla="*/ 266403 w 1653178"/>
                <a:gd name="connsiteY136" fmla="*/ 771853 h 1562225"/>
                <a:gd name="connsiteX137" fmla="*/ 264260 w 1653178"/>
                <a:gd name="connsiteY137" fmla="*/ 765852 h 1562225"/>
                <a:gd name="connsiteX138" fmla="*/ 263831 w 1653178"/>
                <a:gd name="connsiteY138" fmla="*/ 764352 h 1562225"/>
                <a:gd name="connsiteX139" fmla="*/ 262331 w 1653178"/>
                <a:gd name="connsiteY139" fmla="*/ 758994 h 1562225"/>
                <a:gd name="connsiteX140" fmla="*/ 262117 w 1653178"/>
                <a:gd name="connsiteY140" fmla="*/ 758136 h 1562225"/>
                <a:gd name="connsiteX141" fmla="*/ 260617 w 1653178"/>
                <a:gd name="connsiteY141" fmla="*/ 752135 h 1562225"/>
                <a:gd name="connsiteX142" fmla="*/ 260188 w 1653178"/>
                <a:gd name="connsiteY142" fmla="*/ 750850 h 1562225"/>
                <a:gd name="connsiteX143" fmla="*/ 258902 w 1653178"/>
                <a:gd name="connsiteY143" fmla="*/ 745706 h 1562225"/>
                <a:gd name="connsiteX144" fmla="*/ 258688 w 1653178"/>
                <a:gd name="connsiteY144" fmla="*/ 744849 h 1562225"/>
                <a:gd name="connsiteX145" fmla="*/ 257402 w 1653178"/>
                <a:gd name="connsiteY145" fmla="*/ 738848 h 1562225"/>
                <a:gd name="connsiteX146" fmla="*/ 257188 w 1653178"/>
                <a:gd name="connsiteY146" fmla="*/ 737777 h 1562225"/>
                <a:gd name="connsiteX147" fmla="*/ 256331 w 1653178"/>
                <a:gd name="connsiteY147" fmla="*/ 732633 h 1562225"/>
                <a:gd name="connsiteX148" fmla="*/ 256116 w 1653178"/>
                <a:gd name="connsiteY148" fmla="*/ 731776 h 1562225"/>
                <a:gd name="connsiteX149" fmla="*/ 255259 w 1653178"/>
                <a:gd name="connsiteY149" fmla="*/ 725989 h 1562225"/>
                <a:gd name="connsiteX150" fmla="*/ 255259 w 1653178"/>
                <a:gd name="connsiteY150" fmla="*/ 725346 h 1562225"/>
                <a:gd name="connsiteX151" fmla="*/ 254616 w 1653178"/>
                <a:gd name="connsiteY151" fmla="*/ 719988 h 1562225"/>
                <a:gd name="connsiteX152" fmla="*/ 254616 w 1653178"/>
                <a:gd name="connsiteY152" fmla="*/ 719131 h 1562225"/>
                <a:gd name="connsiteX153" fmla="*/ 253973 w 1653178"/>
                <a:gd name="connsiteY153" fmla="*/ 713345 h 1562225"/>
                <a:gd name="connsiteX154" fmla="*/ 253973 w 1653178"/>
                <a:gd name="connsiteY154" fmla="*/ 713131 h 1562225"/>
                <a:gd name="connsiteX155" fmla="*/ 253544 w 1653178"/>
                <a:gd name="connsiteY155" fmla="*/ 707559 h 1562225"/>
                <a:gd name="connsiteX156" fmla="*/ 253544 w 1653178"/>
                <a:gd name="connsiteY156" fmla="*/ 706916 h 1562225"/>
                <a:gd name="connsiteX157" fmla="*/ 253116 w 1653178"/>
                <a:gd name="connsiteY157" fmla="*/ 695557 h 1562225"/>
                <a:gd name="connsiteX158" fmla="*/ 253116 w 1653178"/>
                <a:gd name="connsiteY158" fmla="*/ 695129 h 1562225"/>
                <a:gd name="connsiteX159" fmla="*/ 253330 w 1653178"/>
                <a:gd name="connsiteY159" fmla="*/ 684198 h 1562225"/>
                <a:gd name="connsiteX160" fmla="*/ 253330 w 1653178"/>
                <a:gd name="connsiteY160" fmla="*/ 684198 h 1562225"/>
                <a:gd name="connsiteX161" fmla="*/ 255687 w 1653178"/>
                <a:gd name="connsiteY161" fmla="*/ 655481 h 1562225"/>
                <a:gd name="connsiteX162" fmla="*/ 467428 w 1653178"/>
                <a:gd name="connsiteY162" fmla="*/ 212068 h 1562225"/>
                <a:gd name="connsiteX163" fmla="*/ 597730 w 1653178"/>
                <a:gd name="connsiteY163" fmla="*/ 119056 h 1562225"/>
                <a:gd name="connsiteX164" fmla="*/ 1181732 w 1653178"/>
                <a:gd name="connsiteY164" fmla="*/ 51548 h 1562225"/>
                <a:gd name="connsiteX165" fmla="*/ 1262528 w 1653178"/>
                <a:gd name="connsiteY165" fmla="*/ 83695 h 1562225"/>
                <a:gd name="connsiteX166" fmla="*/ 1262956 w 1653178"/>
                <a:gd name="connsiteY166" fmla="*/ 83909 h 1562225"/>
                <a:gd name="connsiteX167" fmla="*/ 1271957 w 1653178"/>
                <a:gd name="connsiteY167" fmla="*/ 87767 h 1562225"/>
                <a:gd name="connsiteX168" fmla="*/ 1274529 w 1653178"/>
                <a:gd name="connsiteY168" fmla="*/ 88838 h 1562225"/>
                <a:gd name="connsiteX169" fmla="*/ 1281387 w 1653178"/>
                <a:gd name="connsiteY169" fmla="*/ 91839 h 1562225"/>
                <a:gd name="connsiteX170" fmla="*/ 1284602 w 1653178"/>
                <a:gd name="connsiteY170" fmla="*/ 93339 h 1562225"/>
                <a:gd name="connsiteX171" fmla="*/ 1290817 w 1653178"/>
                <a:gd name="connsiteY171" fmla="*/ 96125 h 1562225"/>
                <a:gd name="connsiteX172" fmla="*/ 1294246 w 1653178"/>
                <a:gd name="connsiteY172" fmla="*/ 97840 h 1562225"/>
                <a:gd name="connsiteX173" fmla="*/ 1300246 w 1653178"/>
                <a:gd name="connsiteY173" fmla="*/ 100840 h 1562225"/>
                <a:gd name="connsiteX174" fmla="*/ 1303676 w 1653178"/>
                <a:gd name="connsiteY174" fmla="*/ 102554 h 1562225"/>
                <a:gd name="connsiteX175" fmla="*/ 1310105 w 1653178"/>
                <a:gd name="connsiteY175" fmla="*/ 105769 h 1562225"/>
                <a:gd name="connsiteX176" fmla="*/ 1313105 w 1653178"/>
                <a:gd name="connsiteY176" fmla="*/ 107269 h 1562225"/>
                <a:gd name="connsiteX177" fmla="*/ 1322321 w 1653178"/>
                <a:gd name="connsiteY177" fmla="*/ 112199 h 1562225"/>
                <a:gd name="connsiteX178" fmla="*/ 1417690 w 1653178"/>
                <a:gd name="connsiteY178" fmla="*/ 181850 h 1562225"/>
                <a:gd name="connsiteX179" fmla="*/ 1511130 w 1653178"/>
                <a:gd name="connsiteY179" fmla="*/ 296079 h 1562225"/>
                <a:gd name="connsiteX180" fmla="*/ 1566208 w 1653178"/>
                <a:gd name="connsiteY180" fmla="*/ 385232 h 1562225"/>
                <a:gd name="connsiteX181" fmla="*/ 1613357 w 1653178"/>
                <a:gd name="connsiteY181" fmla="*/ 536537 h 1562225"/>
                <a:gd name="connsiteX182" fmla="*/ 1601355 w 1653178"/>
                <a:gd name="connsiteY182" fmla="*/ 916513 h 15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653178" h="1562225">
                  <a:moveTo>
                    <a:pt x="1604785" y="427666"/>
                  </a:moveTo>
                  <a:cubicBezTo>
                    <a:pt x="1577567" y="350514"/>
                    <a:pt x="1529989" y="284292"/>
                    <a:pt x="1481340" y="219998"/>
                  </a:cubicBezTo>
                  <a:cubicBezTo>
                    <a:pt x="1443836" y="170491"/>
                    <a:pt x="1392829" y="133630"/>
                    <a:pt x="1339466" y="101483"/>
                  </a:cubicBezTo>
                  <a:cubicBezTo>
                    <a:pt x="1291460" y="72551"/>
                    <a:pt x="1029141" y="-78540"/>
                    <a:pt x="698671" y="53048"/>
                  </a:cubicBezTo>
                  <a:cubicBezTo>
                    <a:pt x="590444" y="96982"/>
                    <a:pt x="331554" y="182922"/>
                    <a:pt x="242186" y="610904"/>
                  </a:cubicBezTo>
                  <a:cubicBezTo>
                    <a:pt x="230613" y="671126"/>
                    <a:pt x="230184" y="730490"/>
                    <a:pt x="250758" y="788998"/>
                  </a:cubicBezTo>
                  <a:cubicBezTo>
                    <a:pt x="253758" y="797355"/>
                    <a:pt x="251401" y="801642"/>
                    <a:pt x="246686" y="808071"/>
                  </a:cubicBezTo>
                  <a:cubicBezTo>
                    <a:pt x="230184" y="829717"/>
                    <a:pt x="218826" y="868079"/>
                    <a:pt x="223326" y="895511"/>
                  </a:cubicBezTo>
                  <a:cubicBezTo>
                    <a:pt x="230398" y="936659"/>
                    <a:pt x="228255" y="962591"/>
                    <a:pt x="205753" y="997309"/>
                  </a:cubicBezTo>
                  <a:cubicBezTo>
                    <a:pt x="167605" y="1056459"/>
                    <a:pt x="133529" y="1116896"/>
                    <a:pt x="111670" y="1184404"/>
                  </a:cubicBezTo>
                  <a:cubicBezTo>
                    <a:pt x="93238" y="1240982"/>
                    <a:pt x="77165" y="1297775"/>
                    <a:pt x="71807" y="1357140"/>
                  </a:cubicBezTo>
                  <a:cubicBezTo>
                    <a:pt x="69664" y="1379214"/>
                    <a:pt x="62592" y="1398502"/>
                    <a:pt x="49947" y="1416933"/>
                  </a:cubicBezTo>
                  <a:cubicBezTo>
                    <a:pt x="35374" y="1438578"/>
                    <a:pt x="17586" y="1457653"/>
                    <a:pt x="5370" y="1481012"/>
                  </a:cubicBezTo>
                  <a:cubicBezTo>
                    <a:pt x="-3202" y="1497300"/>
                    <a:pt x="-1059" y="1511873"/>
                    <a:pt x="8585" y="1526661"/>
                  </a:cubicBezTo>
                  <a:cubicBezTo>
                    <a:pt x="24230" y="1550449"/>
                    <a:pt x="61520" y="1563308"/>
                    <a:pt x="88738" y="1533519"/>
                  </a:cubicBezTo>
                  <a:cubicBezTo>
                    <a:pt x="114027" y="1505658"/>
                    <a:pt x="139101" y="1477583"/>
                    <a:pt x="161175" y="1447151"/>
                  </a:cubicBezTo>
                  <a:cubicBezTo>
                    <a:pt x="169319" y="1436007"/>
                    <a:pt x="173606" y="1424005"/>
                    <a:pt x="175320" y="1409861"/>
                  </a:cubicBezTo>
                  <a:cubicBezTo>
                    <a:pt x="178749" y="1380500"/>
                    <a:pt x="183893" y="1351139"/>
                    <a:pt x="188608" y="1321993"/>
                  </a:cubicBezTo>
                  <a:cubicBezTo>
                    <a:pt x="190536" y="1310419"/>
                    <a:pt x="193537" y="1298418"/>
                    <a:pt x="205967" y="1293703"/>
                  </a:cubicBezTo>
                  <a:cubicBezTo>
                    <a:pt x="212610" y="1291131"/>
                    <a:pt x="226969" y="1304633"/>
                    <a:pt x="230184" y="1319206"/>
                  </a:cubicBezTo>
                  <a:cubicBezTo>
                    <a:pt x="237042" y="1352639"/>
                    <a:pt x="244329" y="1386072"/>
                    <a:pt x="234256" y="1420362"/>
                  </a:cubicBezTo>
                  <a:cubicBezTo>
                    <a:pt x="228041" y="1441793"/>
                    <a:pt x="222683" y="1463653"/>
                    <a:pt x="217111" y="1485513"/>
                  </a:cubicBezTo>
                  <a:cubicBezTo>
                    <a:pt x="209182" y="1517231"/>
                    <a:pt x="226755" y="1543592"/>
                    <a:pt x="260188" y="1550878"/>
                  </a:cubicBezTo>
                  <a:cubicBezTo>
                    <a:pt x="289334" y="1557308"/>
                    <a:pt x="313337" y="1540805"/>
                    <a:pt x="320624" y="1509945"/>
                  </a:cubicBezTo>
                  <a:cubicBezTo>
                    <a:pt x="321910" y="1504801"/>
                    <a:pt x="324053" y="1499657"/>
                    <a:pt x="325553" y="1494514"/>
                  </a:cubicBezTo>
                  <a:cubicBezTo>
                    <a:pt x="335626" y="1456366"/>
                    <a:pt x="346984" y="1418005"/>
                    <a:pt x="346342" y="1378357"/>
                  </a:cubicBezTo>
                  <a:cubicBezTo>
                    <a:pt x="345913" y="1343424"/>
                    <a:pt x="340984" y="1308705"/>
                    <a:pt x="337769" y="1273772"/>
                  </a:cubicBezTo>
                  <a:cubicBezTo>
                    <a:pt x="335412" y="1247197"/>
                    <a:pt x="341626" y="1222551"/>
                    <a:pt x="352342" y="1198334"/>
                  </a:cubicBezTo>
                  <a:cubicBezTo>
                    <a:pt x="362844" y="1174760"/>
                    <a:pt x="370559" y="1149900"/>
                    <a:pt x="380203" y="1125682"/>
                  </a:cubicBezTo>
                  <a:cubicBezTo>
                    <a:pt x="391133" y="1098465"/>
                    <a:pt x="400562" y="1070175"/>
                    <a:pt x="418136" y="1044029"/>
                  </a:cubicBezTo>
                  <a:cubicBezTo>
                    <a:pt x="427781" y="1051744"/>
                    <a:pt x="436138" y="1058174"/>
                    <a:pt x="444282" y="1065032"/>
                  </a:cubicBezTo>
                  <a:cubicBezTo>
                    <a:pt x="489074" y="1102536"/>
                    <a:pt x="535794" y="1137255"/>
                    <a:pt x="585943" y="1167473"/>
                  </a:cubicBezTo>
                  <a:cubicBezTo>
                    <a:pt x="643593" y="1202406"/>
                    <a:pt x="704029" y="1232195"/>
                    <a:pt x="761679" y="1266914"/>
                  </a:cubicBezTo>
                  <a:cubicBezTo>
                    <a:pt x="806899" y="1294346"/>
                    <a:pt x="857906" y="1311920"/>
                    <a:pt x="897767" y="1348139"/>
                  </a:cubicBezTo>
                  <a:cubicBezTo>
                    <a:pt x="941273" y="1387786"/>
                    <a:pt x="980921" y="1430006"/>
                    <a:pt x="999352" y="1488085"/>
                  </a:cubicBezTo>
                  <a:cubicBezTo>
                    <a:pt x="1005138" y="1506301"/>
                    <a:pt x="1010496" y="1524089"/>
                    <a:pt x="1000852" y="1542735"/>
                  </a:cubicBezTo>
                  <a:cubicBezTo>
                    <a:pt x="997637" y="1548735"/>
                    <a:pt x="998923" y="1555379"/>
                    <a:pt x="1004495" y="1559880"/>
                  </a:cubicBezTo>
                  <a:cubicBezTo>
                    <a:pt x="1011568" y="1565666"/>
                    <a:pt x="1016068" y="1559451"/>
                    <a:pt x="1020355" y="1555165"/>
                  </a:cubicBezTo>
                  <a:cubicBezTo>
                    <a:pt x="1049501" y="1526875"/>
                    <a:pt x="1081219" y="1502015"/>
                    <a:pt x="1116795" y="1482727"/>
                  </a:cubicBezTo>
                  <a:cubicBezTo>
                    <a:pt x="1196948" y="1439007"/>
                    <a:pt x="1268528" y="1383929"/>
                    <a:pt x="1337323" y="1324564"/>
                  </a:cubicBezTo>
                  <a:cubicBezTo>
                    <a:pt x="1371398" y="1295204"/>
                    <a:pt x="1403974" y="1264128"/>
                    <a:pt x="1430977" y="1228338"/>
                  </a:cubicBezTo>
                  <a:cubicBezTo>
                    <a:pt x="1465696" y="1182475"/>
                    <a:pt x="1486698" y="1165330"/>
                    <a:pt x="1518417" y="1117538"/>
                  </a:cubicBezTo>
                  <a:cubicBezTo>
                    <a:pt x="1546277" y="1075747"/>
                    <a:pt x="1695224" y="912656"/>
                    <a:pt x="1641646" y="590115"/>
                  </a:cubicBezTo>
                  <a:cubicBezTo>
                    <a:pt x="1636074" y="534608"/>
                    <a:pt x="1623215" y="480173"/>
                    <a:pt x="1604785" y="427666"/>
                  </a:cubicBezTo>
                  <a:close/>
                  <a:moveTo>
                    <a:pt x="300265" y="797355"/>
                  </a:moveTo>
                  <a:cubicBezTo>
                    <a:pt x="357700" y="779139"/>
                    <a:pt x="418565" y="814500"/>
                    <a:pt x="421994" y="878151"/>
                  </a:cubicBezTo>
                  <a:cubicBezTo>
                    <a:pt x="424780" y="899368"/>
                    <a:pt x="419637" y="912227"/>
                    <a:pt x="419637" y="912227"/>
                  </a:cubicBezTo>
                  <a:cubicBezTo>
                    <a:pt x="384489" y="938373"/>
                    <a:pt x="325339" y="947160"/>
                    <a:pt x="294907" y="957875"/>
                  </a:cubicBezTo>
                  <a:cubicBezTo>
                    <a:pt x="289549" y="959804"/>
                    <a:pt x="277976" y="957233"/>
                    <a:pt x="273476" y="952518"/>
                  </a:cubicBezTo>
                  <a:cubicBezTo>
                    <a:pt x="248401" y="926372"/>
                    <a:pt x="241329" y="915442"/>
                    <a:pt x="240257" y="880509"/>
                  </a:cubicBezTo>
                  <a:cubicBezTo>
                    <a:pt x="242614" y="828431"/>
                    <a:pt x="271332" y="806571"/>
                    <a:pt x="300265" y="797355"/>
                  </a:cubicBezTo>
                  <a:close/>
                  <a:moveTo>
                    <a:pt x="380417" y="1077462"/>
                  </a:moveTo>
                  <a:cubicBezTo>
                    <a:pt x="361129" y="1119896"/>
                    <a:pt x="349342" y="1165116"/>
                    <a:pt x="326625" y="1206478"/>
                  </a:cubicBezTo>
                  <a:cubicBezTo>
                    <a:pt x="315266" y="1227267"/>
                    <a:pt x="316123" y="1253413"/>
                    <a:pt x="319981" y="1277844"/>
                  </a:cubicBezTo>
                  <a:cubicBezTo>
                    <a:pt x="332625" y="1355211"/>
                    <a:pt x="327911" y="1431077"/>
                    <a:pt x="304979" y="1506515"/>
                  </a:cubicBezTo>
                  <a:cubicBezTo>
                    <a:pt x="296835" y="1533304"/>
                    <a:pt x="265975" y="1545735"/>
                    <a:pt x="241757" y="1521517"/>
                  </a:cubicBezTo>
                  <a:cubicBezTo>
                    <a:pt x="232113" y="1511873"/>
                    <a:pt x="233185" y="1500301"/>
                    <a:pt x="235542" y="1488728"/>
                  </a:cubicBezTo>
                  <a:cubicBezTo>
                    <a:pt x="240900" y="1463224"/>
                    <a:pt x="246257" y="1437721"/>
                    <a:pt x="253116" y="1412647"/>
                  </a:cubicBezTo>
                  <a:cubicBezTo>
                    <a:pt x="262117" y="1380071"/>
                    <a:pt x="254187" y="1348567"/>
                    <a:pt x="248187" y="1317063"/>
                  </a:cubicBezTo>
                  <a:cubicBezTo>
                    <a:pt x="245400" y="1302276"/>
                    <a:pt x="235756" y="1291346"/>
                    <a:pt x="225255" y="1281273"/>
                  </a:cubicBezTo>
                  <a:cubicBezTo>
                    <a:pt x="209396" y="1266057"/>
                    <a:pt x="195894" y="1267343"/>
                    <a:pt x="182821" y="1285988"/>
                  </a:cubicBezTo>
                  <a:cubicBezTo>
                    <a:pt x="174463" y="1297990"/>
                    <a:pt x="170391" y="1311706"/>
                    <a:pt x="168462" y="1326279"/>
                  </a:cubicBezTo>
                  <a:cubicBezTo>
                    <a:pt x="164819" y="1353925"/>
                    <a:pt x="160104" y="1381357"/>
                    <a:pt x="156461" y="1409003"/>
                  </a:cubicBezTo>
                  <a:cubicBezTo>
                    <a:pt x="154961" y="1419933"/>
                    <a:pt x="152174" y="1430434"/>
                    <a:pt x="145317" y="1439007"/>
                  </a:cubicBezTo>
                  <a:cubicBezTo>
                    <a:pt x="123028" y="1467297"/>
                    <a:pt x="101382" y="1495800"/>
                    <a:pt x="75450" y="1520875"/>
                  </a:cubicBezTo>
                  <a:cubicBezTo>
                    <a:pt x="60449" y="1535448"/>
                    <a:pt x="49947" y="1536305"/>
                    <a:pt x="31945" y="1526018"/>
                  </a:cubicBezTo>
                  <a:cubicBezTo>
                    <a:pt x="16943" y="1517446"/>
                    <a:pt x="12657" y="1502015"/>
                    <a:pt x="22944" y="1484656"/>
                  </a:cubicBezTo>
                  <a:cubicBezTo>
                    <a:pt x="37732" y="1460010"/>
                    <a:pt x="53591" y="1436007"/>
                    <a:pt x="69664" y="1412218"/>
                  </a:cubicBezTo>
                  <a:cubicBezTo>
                    <a:pt x="81451" y="1394859"/>
                    <a:pt x="90238" y="1376856"/>
                    <a:pt x="91095" y="1355425"/>
                  </a:cubicBezTo>
                  <a:cubicBezTo>
                    <a:pt x="92810" y="1311062"/>
                    <a:pt x="103311" y="1268200"/>
                    <a:pt x="117884" y="1226624"/>
                  </a:cubicBezTo>
                  <a:cubicBezTo>
                    <a:pt x="136744" y="1172617"/>
                    <a:pt x="151317" y="1116681"/>
                    <a:pt x="183250" y="1067604"/>
                  </a:cubicBezTo>
                  <a:cubicBezTo>
                    <a:pt x="194822" y="1049601"/>
                    <a:pt x="208324" y="1033099"/>
                    <a:pt x="219468" y="1014668"/>
                  </a:cubicBezTo>
                  <a:cubicBezTo>
                    <a:pt x="231256" y="994738"/>
                    <a:pt x="238971" y="974806"/>
                    <a:pt x="241971" y="952304"/>
                  </a:cubicBezTo>
                  <a:cubicBezTo>
                    <a:pt x="242400" y="949089"/>
                    <a:pt x="240471" y="949946"/>
                    <a:pt x="242614" y="944588"/>
                  </a:cubicBezTo>
                  <a:cubicBezTo>
                    <a:pt x="246686" y="947803"/>
                    <a:pt x="260402" y="964305"/>
                    <a:pt x="261474" y="965591"/>
                  </a:cubicBezTo>
                  <a:cubicBezTo>
                    <a:pt x="265975" y="970520"/>
                    <a:pt x="270903" y="965805"/>
                    <a:pt x="248615" y="982307"/>
                  </a:cubicBezTo>
                  <a:cubicBezTo>
                    <a:pt x="245829" y="984450"/>
                    <a:pt x="243257" y="987237"/>
                    <a:pt x="244972" y="991308"/>
                  </a:cubicBezTo>
                  <a:cubicBezTo>
                    <a:pt x="248615" y="996023"/>
                    <a:pt x="253116" y="993880"/>
                    <a:pt x="256973" y="992380"/>
                  </a:cubicBezTo>
                  <a:cubicBezTo>
                    <a:pt x="308837" y="975235"/>
                    <a:pt x="360915" y="959161"/>
                    <a:pt x="412136" y="940516"/>
                  </a:cubicBezTo>
                  <a:cubicBezTo>
                    <a:pt x="446426" y="928086"/>
                    <a:pt x="471715" y="904512"/>
                    <a:pt x="483502" y="868293"/>
                  </a:cubicBezTo>
                  <a:cubicBezTo>
                    <a:pt x="490788" y="845790"/>
                    <a:pt x="503432" y="826073"/>
                    <a:pt x="516720" y="807000"/>
                  </a:cubicBezTo>
                  <a:cubicBezTo>
                    <a:pt x="530865" y="786425"/>
                    <a:pt x="559797" y="789212"/>
                    <a:pt x="570727" y="811714"/>
                  </a:cubicBezTo>
                  <a:cubicBezTo>
                    <a:pt x="578013" y="826502"/>
                    <a:pt x="576942" y="841933"/>
                    <a:pt x="570298" y="856077"/>
                  </a:cubicBezTo>
                  <a:cubicBezTo>
                    <a:pt x="543938" y="912227"/>
                    <a:pt x="510076" y="962162"/>
                    <a:pt x="454998" y="994523"/>
                  </a:cubicBezTo>
                  <a:cubicBezTo>
                    <a:pt x="450283" y="997309"/>
                    <a:pt x="446211" y="1000952"/>
                    <a:pt x="441282" y="1003095"/>
                  </a:cubicBezTo>
                  <a:cubicBezTo>
                    <a:pt x="409564" y="1018312"/>
                    <a:pt x="394562" y="1045743"/>
                    <a:pt x="380417" y="1077462"/>
                  </a:cubicBezTo>
                  <a:close/>
                  <a:moveTo>
                    <a:pt x="1601355" y="916513"/>
                  </a:moveTo>
                  <a:cubicBezTo>
                    <a:pt x="1535990" y="1117324"/>
                    <a:pt x="1343537" y="1294989"/>
                    <a:pt x="1302176" y="1331208"/>
                  </a:cubicBezTo>
                  <a:cubicBezTo>
                    <a:pt x="1244311" y="1381572"/>
                    <a:pt x="1181946" y="1425291"/>
                    <a:pt x="1115509" y="1463653"/>
                  </a:cubicBezTo>
                  <a:cubicBezTo>
                    <a:pt x="1086362" y="1480584"/>
                    <a:pt x="1055073" y="1495371"/>
                    <a:pt x="1029999" y="1522589"/>
                  </a:cubicBezTo>
                  <a:cubicBezTo>
                    <a:pt x="1020783" y="1497086"/>
                    <a:pt x="1017140" y="1471583"/>
                    <a:pt x="1004495" y="1449294"/>
                  </a:cubicBezTo>
                  <a:cubicBezTo>
                    <a:pt x="966562" y="1382214"/>
                    <a:pt x="915555" y="1327136"/>
                    <a:pt x="847190" y="1290917"/>
                  </a:cubicBezTo>
                  <a:cubicBezTo>
                    <a:pt x="765537" y="1247626"/>
                    <a:pt x="685384" y="1201549"/>
                    <a:pt x="604588" y="1156543"/>
                  </a:cubicBezTo>
                  <a:cubicBezTo>
                    <a:pt x="549510" y="1125897"/>
                    <a:pt x="498289" y="1089249"/>
                    <a:pt x="451140" y="1047244"/>
                  </a:cubicBezTo>
                  <a:cubicBezTo>
                    <a:pt x="434210" y="1032242"/>
                    <a:pt x="433995" y="1029885"/>
                    <a:pt x="452855" y="1018526"/>
                  </a:cubicBezTo>
                  <a:cubicBezTo>
                    <a:pt x="476001" y="1004382"/>
                    <a:pt x="496575" y="987237"/>
                    <a:pt x="518434" y="971163"/>
                  </a:cubicBezTo>
                  <a:cubicBezTo>
                    <a:pt x="519077" y="970734"/>
                    <a:pt x="519720" y="970092"/>
                    <a:pt x="520363" y="969663"/>
                  </a:cubicBezTo>
                  <a:cubicBezTo>
                    <a:pt x="520577" y="969449"/>
                    <a:pt x="520792" y="969234"/>
                    <a:pt x="521006" y="969234"/>
                  </a:cubicBezTo>
                  <a:cubicBezTo>
                    <a:pt x="521435" y="968805"/>
                    <a:pt x="521863" y="968377"/>
                    <a:pt x="522292" y="968162"/>
                  </a:cubicBezTo>
                  <a:cubicBezTo>
                    <a:pt x="522507" y="967948"/>
                    <a:pt x="522721" y="967734"/>
                    <a:pt x="522935" y="967519"/>
                  </a:cubicBezTo>
                  <a:cubicBezTo>
                    <a:pt x="523364" y="967091"/>
                    <a:pt x="523792" y="966662"/>
                    <a:pt x="524007" y="966234"/>
                  </a:cubicBezTo>
                  <a:cubicBezTo>
                    <a:pt x="524221" y="966019"/>
                    <a:pt x="524435" y="965805"/>
                    <a:pt x="524650" y="965591"/>
                  </a:cubicBezTo>
                  <a:cubicBezTo>
                    <a:pt x="525078" y="965162"/>
                    <a:pt x="525507" y="964734"/>
                    <a:pt x="525935" y="964091"/>
                  </a:cubicBezTo>
                  <a:cubicBezTo>
                    <a:pt x="526150" y="963876"/>
                    <a:pt x="526150" y="963876"/>
                    <a:pt x="526364" y="963662"/>
                  </a:cubicBezTo>
                  <a:cubicBezTo>
                    <a:pt x="526793" y="963019"/>
                    <a:pt x="527436" y="962376"/>
                    <a:pt x="527864" y="961733"/>
                  </a:cubicBezTo>
                  <a:cubicBezTo>
                    <a:pt x="527864" y="961733"/>
                    <a:pt x="527864" y="961519"/>
                    <a:pt x="528078" y="961519"/>
                  </a:cubicBezTo>
                  <a:cubicBezTo>
                    <a:pt x="528507" y="960876"/>
                    <a:pt x="528936" y="960233"/>
                    <a:pt x="529364" y="959590"/>
                  </a:cubicBezTo>
                  <a:cubicBezTo>
                    <a:pt x="529579" y="959376"/>
                    <a:pt x="529579" y="959161"/>
                    <a:pt x="529793" y="959161"/>
                  </a:cubicBezTo>
                  <a:cubicBezTo>
                    <a:pt x="530221" y="958733"/>
                    <a:pt x="530651" y="958090"/>
                    <a:pt x="530865" y="957447"/>
                  </a:cubicBezTo>
                  <a:cubicBezTo>
                    <a:pt x="530865" y="957233"/>
                    <a:pt x="531079" y="957233"/>
                    <a:pt x="531079" y="957018"/>
                  </a:cubicBezTo>
                  <a:cubicBezTo>
                    <a:pt x="531508" y="956375"/>
                    <a:pt x="531936" y="955732"/>
                    <a:pt x="532365" y="955090"/>
                  </a:cubicBezTo>
                  <a:cubicBezTo>
                    <a:pt x="534937" y="951232"/>
                    <a:pt x="537294" y="947374"/>
                    <a:pt x="540080" y="943945"/>
                  </a:cubicBezTo>
                  <a:cubicBezTo>
                    <a:pt x="556368" y="923371"/>
                    <a:pt x="567726" y="899797"/>
                    <a:pt x="581014" y="877508"/>
                  </a:cubicBezTo>
                  <a:cubicBezTo>
                    <a:pt x="589372" y="863578"/>
                    <a:pt x="594301" y="847933"/>
                    <a:pt x="593873" y="831217"/>
                  </a:cubicBezTo>
                  <a:cubicBezTo>
                    <a:pt x="593230" y="794355"/>
                    <a:pt x="571798" y="771638"/>
                    <a:pt x="536008" y="773353"/>
                  </a:cubicBezTo>
                  <a:cubicBezTo>
                    <a:pt x="526364" y="773781"/>
                    <a:pt x="516077" y="777853"/>
                    <a:pt x="510291" y="785354"/>
                  </a:cubicBezTo>
                  <a:cubicBezTo>
                    <a:pt x="490788" y="810214"/>
                    <a:pt x="478144" y="839146"/>
                    <a:pt x="463785" y="867007"/>
                  </a:cubicBezTo>
                  <a:cubicBezTo>
                    <a:pt x="454141" y="885867"/>
                    <a:pt x="456713" y="888438"/>
                    <a:pt x="436782" y="900654"/>
                  </a:cubicBezTo>
                  <a:cubicBezTo>
                    <a:pt x="434638" y="884152"/>
                    <a:pt x="436996" y="873865"/>
                    <a:pt x="434852" y="859721"/>
                  </a:cubicBezTo>
                  <a:cubicBezTo>
                    <a:pt x="425423" y="796712"/>
                    <a:pt x="360272" y="762637"/>
                    <a:pt x="306908" y="775924"/>
                  </a:cubicBezTo>
                  <a:cubicBezTo>
                    <a:pt x="304336" y="776567"/>
                    <a:pt x="301979" y="777210"/>
                    <a:pt x="299836" y="777639"/>
                  </a:cubicBezTo>
                  <a:cubicBezTo>
                    <a:pt x="278190" y="783211"/>
                    <a:pt x="273261" y="785140"/>
                    <a:pt x="272189" y="785783"/>
                  </a:cubicBezTo>
                  <a:cubicBezTo>
                    <a:pt x="272189" y="785783"/>
                    <a:pt x="272189" y="785783"/>
                    <a:pt x="272189" y="785783"/>
                  </a:cubicBezTo>
                  <a:cubicBezTo>
                    <a:pt x="272189" y="785783"/>
                    <a:pt x="272189"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118" y="783640"/>
                    <a:pt x="270261" y="781711"/>
                    <a:pt x="269403" y="779567"/>
                  </a:cubicBezTo>
                  <a:cubicBezTo>
                    <a:pt x="269189" y="779139"/>
                    <a:pt x="268975" y="778496"/>
                    <a:pt x="268760" y="778067"/>
                  </a:cubicBezTo>
                  <a:cubicBezTo>
                    <a:pt x="268118" y="776139"/>
                    <a:pt x="267260" y="774424"/>
                    <a:pt x="266617" y="772495"/>
                  </a:cubicBezTo>
                  <a:cubicBezTo>
                    <a:pt x="266617" y="772281"/>
                    <a:pt x="266403" y="772067"/>
                    <a:pt x="266403" y="771853"/>
                  </a:cubicBezTo>
                  <a:cubicBezTo>
                    <a:pt x="265760" y="769923"/>
                    <a:pt x="265117" y="767780"/>
                    <a:pt x="264260" y="765852"/>
                  </a:cubicBezTo>
                  <a:cubicBezTo>
                    <a:pt x="264045" y="765423"/>
                    <a:pt x="264045" y="764780"/>
                    <a:pt x="263831" y="764352"/>
                  </a:cubicBezTo>
                  <a:cubicBezTo>
                    <a:pt x="263188" y="762637"/>
                    <a:pt x="262760" y="760922"/>
                    <a:pt x="262331" y="758994"/>
                  </a:cubicBezTo>
                  <a:cubicBezTo>
                    <a:pt x="262331" y="758779"/>
                    <a:pt x="262117" y="758351"/>
                    <a:pt x="262117" y="758136"/>
                  </a:cubicBezTo>
                  <a:cubicBezTo>
                    <a:pt x="261474" y="756208"/>
                    <a:pt x="261045" y="754064"/>
                    <a:pt x="260617" y="752135"/>
                  </a:cubicBezTo>
                  <a:cubicBezTo>
                    <a:pt x="260402" y="751707"/>
                    <a:pt x="260402" y="751278"/>
                    <a:pt x="260188" y="750850"/>
                  </a:cubicBezTo>
                  <a:cubicBezTo>
                    <a:pt x="259759" y="749135"/>
                    <a:pt x="259331" y="747421"/>
                    <a:pt x="258902" y="745706"/>
                  </a:cubicBezTo>
                  <a:cubicBezTo>
                    <a:pt x="258902" y="745492"/>
                    <a:pt x="258688" y="745063"/>
                    <a:pt x="258688" y="744849"/>
                  </a:cubicBezTo>
                  <a:cubicBezTo>
                    <a:pt x="258259" y="742920"/>
                    <a:pt x="257831" y="740991"/>
                    <a:pt x="257402" y="738848"/>
                  </a:cubicBezTo>
                  <a:cubicBezTo>
                    <a:pt x="257402" y="738420"/>
                    <a:pt x="257188" y="738205"/>
                    <a:pt x="257188" y="737777"/>
                  </a:cubicBezTo>
                  <a:cubicBezTo>
                    <a:pt x="256973" y="736062"/>
                    <a:pt x="256545" y="734348"/>
                    <a:pt x="256331" y="732633"/>
                  </a:cubicBezTo>
                  <a:cubicBezTo>
                    <a:pt x="256331" y="732419"/>
                    <a:pt x="256331" y="731990"/>
                    <a:pt x="256116" y="731776"/>
                  </a:cubicBezTo>
                  <a:cubicBezTo>
                    <a:pt x="255901" y="729847"/>
                    <a:pt x="255473" y="727918"/>
                    <a:pt x="255259" y="725989"/>
                  </a:cubicBezTo>
                  <a:cubicBezTo>
                    <a:pt x="255259" y="725775"/>
                    <a:pt x="255259" y="725561"/>
                    <a:pt x="255259" y="725346"/>
                  </a:cubicBezTo>
                  <a:cubicBezTo>
                    <a:pt x="255044" y="723632"/>
                    <a:pt x="254830" y="721703"/>
                    <a:pt x="254616" y="719988"/>
                  </a:cubicBezTo>
                  <a:cubicBezTo>
                    <a:pt x="254616" y="719774"/>
                    <a:pt x="254616" y="719560"/>
                    <a:pt x="254616" y="719131"/>
                  </a:cubicBezTo>
                  <a:cubicBezTo>
                    <a:pt x="254401" y="717203"/>
                    <a:pt x="254187" y="715274"/>
                    <a:pt x="253973" y="713345"/>
                  </a:cubicBezTo>
                  <a:cubicBezTo>
                    <a:pt x="253973" y="713345"/>
                    <a:pt x="253973" y="713345"/>
                    <a:pt x="253973" y="713131"/>
                  </a:cubicBezTo>
                  <a:cubicBezTo>
                    <a:pt x="253758" y="711202"/>
                    <a:pt x="253758" y="709273"/>
                    <a:pt x="253544" y="707559"/>
                  </a:cubicBezTo>
                  <a:cubicBezTo>
                    <a:pt x="253544" y="707344"/>
                    <a:pt x="253544" y="707130"/>
                    <a:pt x="253544" y="706916"/>
                  </a:cubicBezTo>
                  <a:cubicBezTo>
                    <a:pt x="253330" y="703058"/>
                    <a:pt x="253116" y="699200"/>
                    <a:pt x="253116" y="695557"/>
                  </a:cubicBezTo>
                  <a:cubicBezTo>
                    <a:pt x="253116" y="695343"/>
                    <a:pt x="253116" y="695343"/>
                    <a:pt x="253116" y="695129"/>
                  </a:cubicBezTo>
                  <a:cubicBezTo>
                    <a:pt x="253116" y="691271"/>
                    <a:pt x="253116" y="687628"/>
                    <a:pt x="253330" y="684198"/>
                  </a:cubicBezTo>
                  <a:cubicBezTo>
                    <a:pt x="253330" y="684198"/>
                    <a:pt x="253330" y="684198"/>
                    <a:pt x="253330" y="684198"/>
                  </a:cubicBezTo>
                  <a:cubicBezTo>
                    <a:pt x="253758" y="673697"/>
                    <a:pt x="254616" y="664053"/>
                    <a:pt x="255687" y="655481"/>
                  </a:cubicBezTo>
                  <a:cubicBezTo>
                    <a:pt x="296621" y="379018"/>
                    <a:pt x="443854" y="232642"/>
                    <a:pt x="467428" y="212068"/>
                  </a:cubicBezTo>
                  <a:cubicBezTo>
                    <a:pt x="509648" y="175421"/>
                    <a:pt x="548010" y="144774"/>
                    <a:pt x="597730" y="119056"/>
                  </a:cubicBezTo>
                  <a:cubicBezTo>
                    <a:pt x="861549" y="-22604"/>
                    <a:pt x="1113795" y="23902"/>
                    <a:pt x="1181732" y="51548"/>
                  </a:cubicBezTo>
                  <a:cubicBezTo>
                    <a:pt x="1208735" y="62478"/>
                    <a:pt x="1235739" y="72551"/>
                    <a:pt x="1262528" y="83695"/>
                  </a:cubicBezTo>
                  <a:cubicBezTo>
                    <a:pt x="1262742" y="83695"/>
                    <a:pt x="1262742" y="83909"/>
                    <a:pt x="1262956" y="83909"/>
                  </a:cubicBezTo>
                  <a:cubicBezTo>
                    <a:pt x="1265956" y="85195"/>
                    <a:pt x="1268957" y="86481"/>
                    <a:pt x="1271957" y="87767"/>
                  </a:cubicBezTo>
                  <a:cubicBezTo>
                    <a:pt x="1272814" y="88196"/>
                    <a:pt x="1273672" y="88624"/>
                    <a:pt x="1274529" y="88838"/>
                  </a:cubicBezTo>
                  <a:cubicBezTo>
                    <a:pt x="1276887" y="89910"/>
                    <a:pt x="1279030" y="90767"/>
                    <a:pt x="1281387" y="91839"/>
                  </a:cubicBezTo>
                  <a:cubicBezTo>
                    <a:pt x="1282458" y="92267"/>
                    <a:pt x="1283530" y="92910"/>
                    <a:pt x="1284602" y="93339"/>
                  </a:cubicBezTo>
                  <a:cubicBezTo>
                    <a:pt x="1286745" y="94196"/>
                    <a:pt x="1288674" y="95268"/>
                    <a:pt x="1290817" y="96125"/>
                  </a:cubicBezTo>
                  <a:cubicBezTo>
                    <a:pt x="1291888" y="96768"/>
                    <a:pt x="1293174" y="97197"/>
                    <a:pt x="1294246" y="97840"/>
                  </a:cubicBezTo>
                  <a:cubicBezTo>
                    <a:pt x="1296175" y="98697"/>
                    <a:pt x="1298318" y="99768"/>
                    <a:pt x="1300246" y="100840"/>
                  </a:cubicBezTo>
                  <a:cubicBezTo>
                    <a:pt x="1301318" y="101483"/>
                    <a:pt x="1302604" y="101911"/>
                    <a:pt x="1303676" y="102554"/>
                  </a:cubicBezTo>
                  <a:cubicBezTo>
                    <a:pt x="1305819" y="103626"/>
                    <a:pt x="1307962" y="104698"/>
                    <a:pt x="1310105" y="105769"/>
                  </a:cubicBezTo>
                  <a:cubicBezTo>
                    <a:pt x="1311177" y="106198"/>
                    <a:pt x="1312034" y="106841"/>
                    <a:pt x="1313105" y="107269"/>
                  </a:cubicBezTo>
                  <a:cubicBezTo>
                    <a:pt x="1316106" y="108984"/>
                    <a:pt x="1319321" y="110484"/>
                    <a:pt x="1322321" y="112199"/>
                  </a:cubicBezTo>
                  <a:cubicBezTo>
                    <a:pt x="1357254" y="131701"/>
                    <a:pt x="1387472" y="156347"/>
                    <a:pt x="1417690" y="181850"/>
                  </a:cubicBezTo>
                  <a:cubicBezTo>
                    <a:pt x="1455838" y="214211"/>
                    <a:pt x="1485198" y="253430"/>
                    <a:pt x="1511130" y="296079"/>
                  </a:cubicBezTo>
                  <a:cubicBezTo>
                    <a:pt x="1529347" y="325868"/>
                    <a:pt x="1550778" y="353300"/>
                    <a:pt x="1566208" y="385232"/>
                  </a:cubicBezTo>
                  <a:cubicBezTo>
                    <a:pt x="1589568" y="433667"/>
                    <a:pt x="1602427" y="484674"/>
                    <a:pt x="1613357" y="536537"/>
                  </a:cubicBezTo>
                  <a:cubicBezTo>
                    <a:pt x="1624287" y="587758"/>
                    <a:pt x="1659648" y="707773"/>
                    <a:pt x="1601355" y="916513"/>
                  </a:cubicBezTo>
                  <a:close/>
                </a:path>
              </a:pathLst>
            </a:custGeom>
            <a:solidFill>
              <a:srgbClr val="000000"/>
            </a:solidFill>
            <a:ln w="2143" cap="flat">
              <a:noFill/>
              <a:prstDash val="solid"/>
              <a:miter/>
            </a:ln>
          </p:spPr>
          <p:txBody>
            <a:bodyPr anchor="ctr" rtlCol="0"/>
            <a:p>
              <a:endParaRPr lang="en-US"/>
            </a:p>
          </p:txBody>
        </p:sp>
        <p:sp>
          <p:nvSpPr>
            <p:cNvPr id="1048739" name="Freeform 72"/>
            <p:cNvSpPr/>
            <p:nvPr/>
          </p:nvSpPr>
          <p:spPr>
            <a:xfrm>
              <a:off x="8479888" y="5375026"/>
              <a:ext cx="55804" cy="232888"/>
            </a:xfrm>
            <a:custGeom>
              <a:avLst/>
              <a:gdLst>
                <a:gd name="connsiteX0" fmla="*/ 50701 w 55804"/>
                <a:gd name="connsiteY0" fmla="*/ 24791 h 232888"/>
                <a:gd name="connsiteX1" fmla="*/ 44058 w 55804"/>
                <a:gd name="connsiteY1" fmla="*/ 4432 h 232888"/>
                <a:gd name="connsiteX2" fmla="*/ 35057 w 55804"/>
                <a:gd name="connsiteY2" fmla="*/ 145 h 232888"/>
                <a:gd name="connsiteX3" fmla="*/ 28199 w 55804"/>
                <a:gd name="connsiteY3" fmla="*/ 10004 h 232888"/>
                <a:gd name="connsiteX4" fmla="*/ 30985 w 55804"/>
                <a:gd name="connsiteY4" fmla="*/ 20076 h 232888"/>
                <a:gd name="connsiteX5" fmla="*/ 36343 w 55804"/>
                <a:gd name="connsiteY5" fmla="*/ 80941 h 232888"/>
                <a:gd name="connsiteX6" fmla="*/ 3981 w 55804"/>
                <a:gd name="connsiteY6" fmla="*/ 213172 h 232888"/>
                <a:gd name="connsiteX7" fmla="*/ 3124 w 55804"/>
                <a:gd name="connsiteY7" fmla="*/ 232889 h 232888"/>
                <a:gd name="connsiteX8" fmla="*/ 30556 w 55804"/>
                <a:gd name="connsiteY8" fmla="*/ 195598 h 232888"/>
                <a:gd name="connsiteX9" fmla="*/ 49415 w 55804"/>
                <a:gd name="connsiteY9" fmla="*/ 125732 h 232888"/>
                <a:gd name="connsiteX10" fmla="*/ 50701 w 55804"/>
                <a:gd name="connsiteY10" fmla="*/ 24791 h 23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804" h="232888">
                  <a:moveTo>
                    <a:pt x="50701" y="24791"/>
                  </a:moveTo>
                  <a:cubicBezTo>
                    <a:pt x="48773" y="17933"/>
                    <a:pt x="46630" y="11075"/>
                    <a:pt x="44058" y="4432"/>
                  </a:cubicBezTo>
                  <a:cubicBezTo>
                    <a:pt x="42557" y="1002"/>
                    <a:pt x="38914" y="-498"/>
                    <a:pt x="35057" y="145"/>
                  </a:cubicBezTo>
                  <a:cubicBezTo>
                    <a:pt x="29485" y="1002"/>
                    <a:pt x="28199" y="5503"/>
                    <a:pt x="28199" y="10004"/>
                  </a:cubicBezTo>
                  <a:cubicBezTo>
                    <a:pt x="28199" y="13433"/>
                    <a:pt x="29913" y="16861"/>
                    <a:pt x="30985" y="20076"/>
                  </a:cubicBezTo>
                  <a:cubicBezTo>
                    <a:pt x="36986" y="40007"/>
                    <a:pt x="37843" y="60153"/>
                    <a:pt x="36343" y="80941"/>
                  </a:cubicBezTo>
                  <a:cubicBezTo>
                    <a:pt x="32913" y="127018"/>
                    <a:pt x="21769" y="170738"/>
                    <a:pt x="3981" y="213172"/>
                  </a:cubicBezTo>
                  <a:cubicBezTo>
                    <a:pt x="1838" y="218315"/>
                    <a:pt x="-3305" y="223887"/>
                    <a:pt x="3124" y="232889"/>
                  </a:cubicBezTo>
                  <a:cubicBezTo>
                    <a:pt x="16626" y="223244"/>
                    <a:pt x="26056" y="211457"/>
                    <a:pt x="30556" y="195598"/>
                  </a:cubicBezTo>
                  <a:cubicBezTo>
                    <a:pt x="36986" y="172238"/>
                    <a:pt x="45344" y="149307"/>
                    <a:pt x="49415" y="125732"/>
                  </a:cubicBezTo>
                  <a:cubicBezTo>
                    <a:pt x="54559" y="92514"/>
                    <a:pt x="60131" y="58652"/>
                    <a:pt x="50701" y="24791"/>
                  </a:cubicBezTo>
                  <a:close/>
                </a:path>
              </a:pathLst>
            </a:custGeom>
            <a:solidFill>
              <a:srgbClr val="000000"/>
            </a:solidFill>
            <a:ln w="2143" cap="flat">
              <a:noFill/>
              <a:prstDash val="solid"/>
              <a:miter/>
            </a:ln>
          </p:spPr>
          <p:txBody>
            <a:bodyPr anchor="ctr" rtlCol="0"/>
            <a:p>
              <a:endParaRPr lang="en-US"/>
            </a:p>
          </p:txBody>
        </p:sp>
        <p:sp>
          <p:nvSpPr>
            <p:cNvPr id="1048740" name="Freeform 73"/>
            <p:cNvSpPr/>
            <p:nvPr/>
          </p:nvSpPr>
          <p:spPr>
            <a:xfrm>
              <a:off x="7862541" y="6225836"/>
              <a:ext cx="206710" cy="20076"/>
            </a:xfrm>
            <a:custGeom>
              <a:avLst/>
              <a:gdLst>
                <a:gd name="connsiteX0" fmla="*/ 194417 w 206710"/>
                <a:gd name="connsiteY0" fmla="*/ 1228 h 20076"/>
                <a:gd name="connsiteX1" fmla="*/ 31755 w 206710"/>
                <a:gd name="connsiteY1" fmla="*/ 1870 h 20076"/>
                <a:gd name="connsiteX2" fmla="*/ 31540 w 206710"/>
                <a:gd name="connsiteY2" fmla="*/ 585 h 20076"/>
                <a:gd name="connsiteX3" fmla="*/ 7537 w 206710"/>
                <a:gd name="connsiteY3" fmla="*/ 799 h 20076"/>
                <a:gd name="connsiteX4" fmla="*/ 36 w 206710"/>
                <a:gd name="connsiteY4" fmla="*/ 6800 h 20076"/>
                <a:gd name="connsiteX5" fmla="*/ 7751 w 206710"/>
                <a:gd name="connsiteY5" fmla="*/ 15372 h 20076"/>
                <a:gd name="connsiteX6" fmla="*/ 194203 w 206710"/>
                <a:gd name="connsiteY6" fmla="*/ 18373 h 20076"/>
                <a:gd name="connsiteX7" fmla="*/ 206633 w 206710"/>
                <a:gd name="connsiteY7" fmla="*/ 8514 h 20076"/>
                <a:gd name="connsiteX8" fmla="*/ 194417 w 206710"/>
                <a:gd name="connsiteY8" fmla="*/ 1228 h 2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10" h="20076">
                  <a:moveTo>
                    <a:pt x="194417" y="1228"/>
                  </a:moveTo>
                  <a:cubicBezTo>
                    <a:pt x="176629" y="3585"/>
                    <a:pt x="68830" y="-3058"/>
                    <a:pt x="31755" y="1870"/>
                  </a:cubicBezTo>
                  <a:cubicBezTo>
                    <a:pt x="31755" y="1442"/>
                    <a:pt x="31540" y="1013"/>
                    <a:pt x="31540" y="585"/>
                  </a:cubicBezTo>
                  <a:cubicBezTo>
                    <a:pt x="23611" y="585"/>
                    <a:pt x="15467" y="370"/>
                    <a:pt x="7537" y="799"/>
                  </a:cubicBezTo>
                  <a:cubicBezTo>
                    <a:pt x="3894" y="1013"/>
                    <a:pt x="465" y="2300"/>
                    <a:pt x="36" y="6800"/>
                  </a:cubicBezTo>
                  <a:cubicBezTo>
                    <a:pt x="-392" y="12372"/>
                    <a:pt x="3036" y="15158"/>
                    <a:pt x="7751" y="15372"/>
                  </a:cubicBezTo>
                  <a:cubicBezTo>
                    <a:pt x="27254" y="16658"/>
                    <a:pt x="150912" y="23088"/>
                    <a:pt x="194203" y="18373"/>
                  </a:cubicBezTo>
                  <a:cubicBezTo>
                    <a:pt x="201061" y="17515"/>
                    <a:pt x="207491" y="16872"/>
                    <a:pt x="206633" y="8514"/>
                  </a:cubicBezTo>
                  <a:cubicBezTo>
                    <a:pt x="205990" y="2514"/>
                    <a:pt x="200847" y="370"/>
                    <a:pt x="194417" y="1228"/>
                  </a:cubicBezTo>
                  <a:close/>
                </a:path>
              </a:pathLst>
            </a:custGeom>
            <a:solidFill>
              <a:srgbClr val="000000"/>
            </a:solidFill>
            <a:ln w="2143" cap="flat">
              <a:noFill/>
              <a:prstDash val="solid"/>
              <a:miter/>
            </a:ln>
          </p:spPr>
          <p:txBody>
            <a:bodyPr anchor="ctr" rtlCol="0"/>
            <a:p>
              <a:endParaRPr lang="en-US"/>
            </a:p>
          </p:txBody>
        </p:sp>
        <p:sp>
          <p:nvSpPr>
            <p:cNvPr id="1048741" name="Freeform 74"/>
            <p:cNvSpPr/>
            <p:nvPr/>
          </p:nvSpPr>
          <p:spPr>
            <a:xfrm>
              <a:off x="6837254" y="5860589"/>
              <a:ext cx="46772" cy="115514"/>
            </a:xfrm>
            <a:custGeom>
              <a:avLst/>
              <a:gdLst>
                <a:gd name="connsiteX0" fmla="*/ 20411 w 46772"/>
                <a:gd name="connsiteY0" fmla="*/ 56150 h 115514"/>
                <a:gd name="connsiteX1" fmla="*/ 46772 w 46772"/>
                <a:gd name="connsiteY1" fmla="*/ 0 h 115514"/>
                <a:gd name="connsiteX2" fmla="*/ 4124 w 46772"/>
                <a:gd name="connsiteY2" fmla="*/ 115514 h 115514"/>
                <a:gd name="connsiteX3" fmla="*/ 20411 w 46772"/>
                <a:gd name="connsiteY3" fmla="*/ 56150 h 115514"/>
              </a:gdLst>
              <a:ahLst/>
              <a:cxnLst>
                <a:cxn ang="0">
                  <a:pos x="connsiteX0" y="connsiteY0"/>
                </a:cxn>
                <a:cxn ang="0">
                  <a:pos x="connsiteX1" y="connsiteY1"/>
                </a:cxn>
                <a:cxn ang="0">
                  <a:pos x="connsiteX2" y="connsiteY2"/>
                </a:cxn>
                <a:cxn ang="0">
                  <a:pos x="connsiteX3" y="connsiteY3"/>
                </a:cxn>
              </a:cxnLst>
              <a:rect l="l" t="t" r="r" b="b"/>
              <a:pathLst>
                <a:path w="46772" h="115514">
                  <a:moveTo>
                    <a:pt x="20411" y="56150"/>
                  </a:moveTo>
                  <a:cubicBezTo>
                    <a:pt x="27270" y="37505"/>
                    <a:pt x="37342" y="19931"/>
                    <a:pt x="46772" y="0"/>
                  </a:cubicBezTo>
                  <a:cubicBezTo>
                    <a:pt x="13340" y="8573"/>
                    <a:pt x="-9806" y="69866"/>
                    <a:pt x="4124" y="115514"/>
                  </a:cubicBezTo>
                  <a:cubicBezTo>
                    <a:pt x="10339" y="92583"/>
                    <a:pt x="13768" y="73723"/>
                    <a:pt x="20411" y="56150"/>
                  </a:cubicBezTo>
                  <a:close/>
                </a:path>
              </a:pathLst>
            </a:custGeom>
            <a:solidFill>
              <a:srgbClr val="000000"/>
            </a:solidFill>
            <a:ln w="2143" cap="flat">
              <a:noFill/>
              <a:prstDash val="solid"/>
              <a:miter/>
            </a:ln>
          </p:spPr>
          <p:txBody>
            <a:bodyPr anchor="ctr" rtlCol="0"/>
            <a:p>
              <a:endParaRPr lang="en-US"/>
            </a:p>
          </p:txBody>
        </p:sp>
        <p:sp>
          <p:nvSpPr>
            <p:cNvPr id="1048742" name="Freeform 75"/>
            <p:cNvSpPr/>
            <p:nvPr/>
          </p:nvSpPr>
          <p:spPr>
            <a:xfrm>
              <a:off x="6678492" y="6185857"/>
              <a:ext cx="87880" cy="18588"/>
            </a:xfrm>
            <a:custGeom>
              <a:avLst/>
              <a:gdLst>
                <a:gd name="connsiteX0" fmla="*/ 72232 w 87880"/>
                <a:gd name="connsiteY0" fmla="*/ 58 h 18588"/>
                <a:gd name="connsiteX1" fmla="*/ 66874 w 87880"/>
                <a:gd name="connsiteY1" fmla="*/ 487 h 18588"/>
                <a:gd name="connsiteX2" fmla="*/ 8581 w 87880"/>
                <a:gd name="connsiteY2" fmla="*/ 1344 h 18588"/>
                <a:gd name="connsiteX3" fmla="*/ 9 w 87880"/>
                <a:gd name="connsiteY3" fmla="*/ 9060 h 18588"/>
                <a:gd name="connsiteX4" fmla="*/ 7509 w 87880"/>
                <a:gd name="connsiteY4" fmla="*/ 18489 h 18588"/>
                <a:gd name="connsiteX5" fmla="*/ 30012 w 87880"/>
                <a:gd name="connsiteY5" fmla="*/ 17418 h 18588"/>
                <a:gd name="connsiteX6" fmla="*/ 73732 w 87880"/>
                <a:gd name="connsiteY6" fmla="*/ 18275 h 18588"/>
                <a:gd name="connsiteX7" fmla="*/ 87877 w 87880"/>
                <a:gd name="connsiteY7" fmla="*/ 10131 h 18588"/>
                <a:gd name="connsiteX8" fmla="*/ 72232 w 87880"/>
                <a:gd name="connsiteY8" fmla="*/ 58 h 1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80" h="18588">
                  <a:moveTo>
                    <a:pt x="72232" y="58"/>
                  </a:moveTo>
                  <a:cubicBezTo>
                    <a:pt x="70517" y="-156"/>
                    <a:pt x="68589" y="273"/>
                    <a:pt x="66874" y="487"/>
                  </a:cubicBezTo>
                  <a:cubicBezTo>
                    <a:pt x="47586" y="3702"/>
                    <a:pt x="28512" y="2630"/>
                    <a:pt x="8581" y="1344"/>
                  </a:cubicBezTo>
                  <a:cubicBezTo>
                    <a:pt x="3652" y="1130"/>
                    <a:pt x="-206" y="3487"/>
                    <a:pt x="9" y="9060"/>
                  </a:cubicBezTo>
                  <a:cubicBezTo>
                    <a:pt x="9" y="13989"/>
                    <a:pt x="2795" y="18275"/>
                    <a:pt x="7509" y="18489"/>
                  </a:cubicBezTo>
                  <a:cubicBezTo>
                    <a:pt x="14582" y="18918"/>
                    <a:pt x="21654" y="17846"/>
                    <a:pt x="30012" y="17418"/>
                  </a:cubicBezTo>
                  <a:cubicBezTo>
                    <a:pt x="43728" y="15703"/>
                    <a:pt x="58730" y="19346"/>
                    <a:pt x="73732" y="18275"/>
                  </a:cubicBezTo>
                  <a:cubicBezTo>
                    <a:pt x="80376" y="17846"/>
                    <a:pt x="87877" y="18275"/>
                    <a:pt x="87877" y="10131"/>
                  </a:cubicBezTo>
                  <a:cubicBezTo>
                    <a:pt x="88091" y="916"/>
                    <a:pt x="78876" y="1130"/>
                    <a:pt x="72232" y="58"/>
                  </a:cubicBezTo>
                  <a:close/>
                </a:path>
              </a:pathLst>
            </a:custGeom>
            <a:solidFill>
              <a:srgbClr val="000000"/>
            </a:solidFill>
            <a:ln w="2143" cap="flat">
              <a:noFill/>
              <a:prstDash val="solid"/>
              <a:miter/>
            </a:ln>
          </p:spPr>
          <p:txBody>
            <a:bodyPr anchor="ctr" rtlCol="0"/>
            <a:p>
              <a:endParaRPr lang="en-US"/>
            </a:p>
          </p:txBody>
        </p:sp>
        <p:sp>
          <p:nvSpPr>
            <p:cNvPr id="1048743" name="Freeform 76"/>
            <p:cNvSpPr/>
            <p:nvPr/>
          </p:nvSpPr>
          <p:spPr>
            <a:xfrm>
              <a:off x="7134763" y="6198266"/>
              <a:ext cx="75885" cy="17941"/>
            </a:xfrm>
            <a:custGeom>
              <a:avLst/>
              <a:gdLst>
                <a:gd name="connsiteX0" fmla="*/ 8153 w 75885"/>
                <a:gd name="connsiteY0" fmla="*/ 1151 h 17941"/>
                <a:gd name="connsiteX1" fmla="*/ 9 w 75885"/>
                <a:gd name="connsiteY1" fmla="*/ 10152 h 17941"/>
                <a:gd name="connsiteX2" fmla="*/ 9225 w 75885"/>
                <a:gd name="connsiteY2" fmla="*/ 17867 h 17941"/>
                <a:gd name="connsiteX3" fmla="*/ 68589 w 75885"/>
                <a:gd name="connsiteY3" fmla="*/ 16796 h 17941"/>
                <a:gd name="connsiteX4" fmla="*/ 75876 w 75885"/>
                <a:gd name="connsiteY4" fmla="*/ 3509 h 17941"/>
                <a:gd name="connsiteX5" fmla="*/ 8153 w 75885"/>
                <a:gd name="connsiteY5" fmla="*/ 1151 h 1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85" h="17941">
                  <a:moveTo>
                    <a:pt x="8153" y="1151"/>
                  </a:moveTo>
                  <a:cubicBezTo>
                    <a:pt x="3438" y="1794"/>
                    <a:pt x="-205" y="5223"/>
                    <a:pt x="9" y="10152"/>
                  </a:cubicBezTo>
                  <a:cubicBezTo>
                    <a:pt x="223" y="14867"/>
                    <a:pt x="4081" y="18510"/>
                    <a:pt x="9225" y="17867"/>
                  </a:cubicBezTo>
                  <a:cubicBezTo>
                    <a:pt x="27656" y="15939"/>
                    <a:pt x="50158" y="19582"/>
                    <a:pt x="68589" y="16796"/>
                  </a:cubicBezTo>
                  <a:cubicBezTo>
                    <a:pt x="72875" y="16153"/>
                    <a:pt x="76090" y="12295"/>
                    <a:pt x="75876" y="3509"/>
                  </a:cubicBezTo>
                  <a:cubicBezTo>
                    <a:pt x="54016" y="294"/>
                    <a:pt x="29156" y="-1206"/>
                    <a:pt x="8153" y="1151"/>
                  </a:cubicBezTo>
                  <a:close/>
                </a:path>
              </a:pathLst>
            </a:custGeom>
            <a:solidFill>
              <a:srgbClr val="000000"/>
            </a:solidFill>
            <a:ln w="2143" cap="flat">
              <a:noFill/>
              <a:prstDash val="solid"/>
              <a:miter/>
            </a:ln>
          </p:spPr>
          <p:txBody>
            <a:bodyPr anchor="ctr" rtlCol="0"/>
            <a:p>
              <a:endParaRPr lang="en-US"/>
            </a:p>
          </p:txBody>
        </p:sp>
        <p:sp>
          <p:nvSpPr>
            <p:cNvPr id="1048744" name="Freeform 77"/>
            <p:cNvSpPr/>
            <p:nvPr/>
          </p:nvSpPr>
          <p:spPr>
            <a:xfrm>
              <a:off x="7392590" y="5516817"/>
              <a:ext cx="57649" cy="104599"/>
            </a:xfrm>
            <a:custGeom>
              <a:avLst/>
              <a:gdLst>
                <a:gd name="connsiteX0" fmla="*/ 57650 w 57649"/>
                <a:gd name="connsiteY0" fmla="*/ 22732 h 104599"/>
                <a:gd name="connsiteX1" fmla="*/ 57436 w 57649"/>
                <a:gd name="connsiteY1" fmla="*/ 14588 h 104599"/>
                <a:gd name="connsiteX2" fmla="*/ 48649 w 57649"/>
                <a:gd name="connsiteY2" fmla="*/ 15 h 104599"/>
                <a:gd name="connsiteX3" fmla="*/ 41362 w 57649"/>
                <a:gd name="connsiteY3" fmla="*/ 14160 h 104599"/>
                <a:gd name="connsiteX4" fmla="*/ 9001 w 57649"/>
                <a:gd name="connsiteY4" fmla="*/ 88526 h 104599"/>
                <a:gd name="connsiteX5" fmla="*/ 0 w 57649"/>
                <a:gd name="connsiteY5" fmla="*/ 104599 h 104599"/>
                <a:gd name="connsiteX6" fmla="*/ 57650 w 57649"/>
                <a:gd name="connsiteY6" fmla="*/ 22732 h 104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49" h="104599">
                  <a:moveTo>
                    <a:pt x="57650" y="22732"/>
                  </a:moveTo>
                  <a:cubicBezTo>
                    <a:pt x="57650" y="19946"/>
                    <a:pt x="57650" y="17374"/>
                    <a:pt x="57436" y="14588"/>
                  </a:cubicBezTo>
                  <a:cubicBezTo>
                    <a:pt x="57007" y="8159"/>
                    <a:pt x="55936" y="229"/>
                    <a:pt x="48649" y="15"/>
                  </a:cubicBezTo>
                  <a:cubicBezTo>
                    <a:pt x="39433" y="-414"/>
                    <a:pt x="41362" y="8587"/>
                    <a:pt x="41362" y="14160"/>
                  </a:cubicBezTo>
                  <a:cubicBezTo>
                    <a:pt x="40934" y="43520"/>
                    <a:pt x="28504" y="67523"/>
                    <a:pt x="9001" y="88526"/>
                  </a:cubicBezTo>
                  <a:cubicBezTo>
                    <a:pt x="5358" y="92384"/>
                    <a:pt x="1072" y="96027"/>
                    <a:pt x="0" y="104599"/>
                  </a:cubicBezTo>
                  <a:cubicBezTo>
                    <a:pt x="33218" y="90026"/>
                    <a:pt x="57221" y="55093"/>
                    <a:pt x="57650" y="22732"/>
                  </a:cubicBezTo>
                  <a:close/>
                </a:path>
              </a:pathLst>
            </a:custGeom>
            <a:solidFill>
              <a:srgbClr val="000000"/>
            </a:solidFill>
            <a:ln w="2143" cap="flat">
              <a:noFill/>
              <a:prstDash val="solid"/>
              <a:miter/>
            </a:ln>
          </p:spPr>
          <p:txBody>
            <a:bodyPr anchor="ctr" rtlCol="0"/>
            <a:p>
              <a:endParaRPr lang="en-US"/>
            </a:p>
          </p:txBody>
        </p:sp>
      </p:grpSp>
      <p:sp>
        <p:nvSpPr>
          <p:cNvPr id="1048745" name="Text Placeholder 4"/>
          <p:cNvSpPr txBox="1"/>
          <p:nvPr/>
        </p:nvSpPr>
        <p:spPr>
          <a:xfrm>
            <a:off x="1104016" y="709560"/>
            <a:ext cx="2259302" cy="1041820"/>
          </a:xfrm>
          <a:prstGeom prst="rect"/>
        </p:spPr>
        <p:txBody>
          <a:bodyPr anchor="t">
            <a:noAutofit/>
          </a:bodyPr>
          <a:lstStyle>
            <a:lvl1pPr algn="l" defTabSz="2072941" eaLnBrk="1" hangingPunct="1" indent="0" latinLnBrk="0" marL="0" rtl="0">
              <a:lnSpc>
                <a:spcPct val="100000"/>
              </a:lnSpc>
              <a:spcBef>
                <a:spcPts val="0"/>
              </a:spcBef>
              <a:buFont typeface="Arial" panose="020B0604020202020204" pitchFamily="34" charset="0"/>
              <a:buNone/>
              <a:defRPr b="1" sz="2400" i="0" kern="1200">
                <a:solidFill>
                  <a:schemeClr val="bg1"/>
                </a:solidFill>
                <a:latin typeface="Calibri" panose="020F0502020204030204" pitchFamily="34" charset="0"/>
                <a:ea typeface="+mn-ea"/>
                <a:cs typeface="Calibri" panose="020F0502020204030204" pitchFamily="34" charset="0"/>
              </a:defRPr>
            </a:lvl1pPr>
            <a:lvl2pPr algn="l" defTabSz="2072941" eaLnBrk="1" hangingPunct="1" indent="0" latinLnBrk="0" marL="377967" rtl="0">
              <a:lnSpc>
                <a:spcPct val="100000"/>
              </a:lnSpc>
              <a:spcBef>
                <a:spcPts val="1133"/>
              </a:spcBef>
              <a:buFont typeface="Arial" panose="020B0604020202020204" pitchFamily="34" charset="0"/>
              <a:buNone/>
              <a:defRPr b="0" sz="3200" i="0" kern="1200">
                <a:solidFill>
                  <a:srgbClr val="011E3B"/>
                </a:solidFill>
                <a:latin typeface="Montserrat" pitchFamily="2" charset="77"/>
                <a:ea typeface="+mn-ea"/>
                <a:cs typeface="Calibri" panose="020F0502020204030204" pitchFamily="34" charset="0"/>
              </a:defRPr>
            </a:lvl2pPr>
            <a:lvl3pPr algn="l" defTabSz="2072941" eaLnBrk="1" hangingPunct="1" indent="0" latinLnBrk="0" marL="755934" rtl="0">
              <a:lnSpc>
                <a:spcPct val="100000"/>
              </a:lnSpc>
              <a:spcBef>
                <a:spcPts val="1133"/>
              </a:spcBef>
              <a:buFont typeface="Arial" panose="020B0604020202020204" pitchFamily="34" charset="0"/>
              <a:buNone/>
              <a:defRPr b="0" sz="3200" i="0" kern="1200">
                <a:solidFill>
                  <a:srgbClr val="011E3B"/>
                </a:solidFill>
                <a:latin typeface="Montserrat" pitchFamily="2" charset="77"/>
                <a:ea typeface="+mn-ea"/>
                <a:cs typeface="Calibri" panose="020F0502020204030204" pitchFamily="34" charset="0"/>
              </a:defRPr>
            </a:lvl3pPr>
            <a:lvl4pPr algn="l" defTabSz="2072941" eaLnBrk="1" hangingPunct="1" indent="0" latinLnBrk="0" marL="1133901" rtl="0">
              <a:lnSpc>
                <a:spcPct val="100000"/>
              </a:lnSpc>
              <a:spcBef>
                <a:spcPts val="1133"/>
              </a:spcBef>
              <a:buFont typeface="Arial" panose="020B0604020202020204" pitchFamily="34" charset="0"/>
              <a:buNone/>
              <a:defRPr b="0" sz="3200" i="0" kern="1200">
                <a:solidFill>
                  <a:srgbClr val="011E3B"/>
                </a:solidFill>
                <a:latin typeface="Montserrat" pitchFamily="2" charset="77"/>
                <a:ea typeface="+mn-ea"/>
                <a:cs typeface="Calibri" panose="020F0502020204030204" pitchFamily="34" charset="0"/>
              </a:defRPr>
            </a:lvl4pPr>
            <a:lvl5pPr algn="l" defTabSz="2072941" eaLnBrk="1" hangingPunct="1" indent="0" latinLnBrk="0" marL="1511869" rtl="0">
              <a:lnSpc>
                <a:spcPct val="100000"/>
              </a:lnSpc>
              <a:spcBef>
                <a:spcPts val="1133"/>
              </a:spcBef>
              <a:buFont typeface="Arial" panose="020B0604020202020204" pitchFamily="34" charset="0"/>
              <a:buNone/>
              <a:defRPr b="0" sz="3200" i="0" kern="1200">
                <a:solidFill>
                  <a:srgbClr val="011E3B"/>
                </a:solidFill>
                <a:latin typeface="Montserrat" pitchFamily="2" charset="77"/>
                <a:ea typeface="+mn-ea"/>
                <a:cs typeface="Calibri" panose="020F0502020204030204" pitchFamily="34" charset="0"/>
              </a:defRPr>
            </a:lvl5pPr>
            <a:lvl6pPr algn="l" defTabSz="2072941" eaLnBrk="1" hangingPunct="1" indent="-518236" latinLnBrk="0" marL="570058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algn="l" defTabSz="2072941" eaLnBrk="1" hangingPunct="1" indent="-518236" latinLnBrk="0" marL="6737059"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algn="l" defTabSz="2072941" eaLnBrk="1" hangingPunct="1" indent="-518236" latinLnBrk="0" marL="7773528"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algn="l" defTabSz="2072941" eaLnBrk="1" hangingPunct="1" indent="-518236" latinLnBrk="0" marL="8810001" rtl="0">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2480"/>
              </a:lnSpc>
            </a:pPr>
            <a:r>
              <a:rPr dirty="0" lang="el">
                <a:solidFill>
                  <a:srgbClr val="000000"/>
                </a:solidFill>
              </a:rPr>
              <a:t>ΠΩΣ ΝΑ</a:t>
            </a:r>
          </a:p>
          <a:p>
            <a:pPr algn="ctr">
              <a:lnSpc>
                <a:spcPts val="2480"/>
              </a:lnSpc>
            </a:pPr>
            <a:r>
              <a:rPr dirty="0" lang="el">
                <a:solidFill>
                  <a:srgbClr val="000000"/>
                </a:solidFill>
              </a:rPr>
              <a:t>ΧΡΗΣΙΜΟΠΟΙΗΣΕ ΑΥΤΟ</a:t>
            </a:r>
          </a:p>
          <a:p>
            <a:pPr algn="ctr">
              <a:lnSpc>
                <a:spcPts val="2480"/>
              </a:lnSpc>
            </a:pPr>
            <a:r>
              <a:rPr dirty="0" lang="el">
                <a:solidFill>
                  <a:srgbClr val="000000"/>
                </a:solidFill>
              </a:rPr>
              <a:t>ΔΙΑΔΡΑΣΤΙΚΟΣ ΟΔΗΓΟΣ</a:t>
            </a:r>
          </a:p>
          <a:p>
            <a:pPr algn="ctr">
              <a:lnSpc>
                <a:spcPts val="2480"/>
              </a:lnSpc>
            </a:pPr>
            <a:endParaRPr dirty="0" lang="en-US">
              <a:solidFill>
                <a:srgbClr val="000000"/>
              </a:solidFill>
            </a:endParaRPr>
          </a:p>
        </p:txBody>
      </p:sp>
      <p:sp>
        <p:nvSpPr>
          <p:cNvPr id="1048746" name="object 11"/>
          <p:cNvSpPr txBox="1"/>
          <p:nvPr/>
        </p:nvSpPr>
        <p:spPr>
          <a:xfrm>
            <a:off x="4195892" y="3533735"/>
            <a:ext cx="3036440" cy="571499"/>
          </a:xfrm>
          <a:prstGeom prst="rect"/>
        </p:spPr>
        <p:txBody>
          <a:bodyPr bIns="0" lIns="0" rIns="0" rtlCol="0" tIns="12700" vert="horz" wrap="square">
            <a:spAutoFit/>
          </a:bodyPr>
          <a:p>
            <a:pPr algn="ctr" marL="12700">
              <a:lnSpc>
                <a:spcPct val="100000"/>
              </a:lnSpc>
              <a:spcBef>
                <a:spcPts val="100"/>
              </a:spcBef>
            </a:pPr>
            <a:r>
              <a:rPr b="1" dirty="0" sz="1400">
                <a:solidFill>
                  <a:srgbClr val="000000"/>
                </a:solidFill>
                <a:highlight>
                  <a:srgbClr val="FFC652"/>
                </a:highlight>
                <a:latin typeface="Calibri" panose="020F0502020204030204" pitchFamily="34" charset="0"/>
                <a:cs typeface="Calibri" panose="020F0502020204030204" pitchFamily="34" charset="0"/>
              </a:rPr>
              <a:t>ΠΕΡΙΣΣΟΤΕΡΑ ΜΑΘΗΣΗ </a:t>
            </a:r>
            <a:r>
              <a:rPr dirty="0" sz="1300">
                <a:solidFill>
                  <a:srgbClr val="000000"/>
                </a:solidFill>
                <a:latin typeface="Calibri" panose="020F0502020204030204" pitchFamily="34" charset="0"/>
                <a:cs typeface="Calibri" panose="020F0502020204030204" pitchFamily="34" charset="0"/>
              </a:rPr>
              <a:t>- </a:t>
            </a:r>
            <a:r>
              <a:rPr dirty="0" sz="1200">
                <a:solidFill>
                  <a:srgbClr val="000000"/>
                </a:solidFill>
                <a:latin typeface="Calibri" panose="020F0502020204030204" pitchFamily="34" charset="0"/>
                <a:cs typeface="Calibri" panose="020F0502020204030204" pitchFamily="34" charset="0"/>
              </a:rPr>
              <a:t>Κάντε κλικ για να μάθετε περισσότερα σχετικά με τις περιπτωσιολογικές μελέτες μας</a:t>
            </a:r>
          </a:p>
        </p:txBody>
      </p:sp>
      <p:sp>
        <p:nvSpPr>
          <p:cNvPr id="1048747" name="object 57"/>
          <p:cNvSpPr txBox="1"/>
          <p:nvPr/>
        </p:nvSpPr>
        <p:spPr>
          <a:xfrm>
            <a:off x="4452981" y="7066459"/>
            <a:ext cx="2479040" cy="942975"/>
          </a:xfrm>
          <a:prstGeom prst="rect"/>
        </p:spPr>
        <p:txBody>
          <a:bodyPr bIns="0" lIns="0" rIns="0" rtlCol="0" tIns="12700" vert="horz" wrap="square">
            <a:spAutoFit/>
          </a:bodyPr>
          <a:p>
            <a:pPr algn="ctr">
              <a:lnSpc>
                <a:spcPts val="1660"/>
              </a:lnSpc>
              <a:spcBef>
                <a:spcPts val="100"/>
              </a:spcBef>
            </a:pPr>
            <a:r>
              <a:rPr b="1" dirty="0" sz="1400">
                <a:solidFill>
                  <a:srgbClr val="000000"/>
                </a:solidFill>
                <a:highlight>
                  <a:srgbClr val="FFC652"/>
                </a:highlight>
                <a:latin typeface="Calibri" panose="020F0502020204030204" pitchFamily="34" charset="0"/>
                <a:cs typeface="Calibri" panose="020F0502020204030204" pitchFamily="34" charset="0"/>
              </a:rPr>
              <a:t>ΚΟΡΥΦΑΙΑ ΣΥΜΒΟΥΛΗ</a:t>
            </a:r>
          </a:p>
          <a:p>
            <a:pPr algn="ctr" marL="12700" marR="5080">
              <a:lnSpc>
                <a:spcPts val="1440"/>
              </a:lnSpc>
              <a:spcBef>
                <a:spcPts val="25"/>
              </a:spcBef>
            </a:pPr>
            <a:r>
              <a:rPr dirty="0" sz="1200">
                <a:solidFill>
                  <a:srgbClr val="000000"/>
                </a:solidFill>
                <a:latin typeface="Calibri" panose="020F0502020204030204" pitchFamily="34" charset="0"/>
                <a:cs typeface="Calibri" panose="020F0502020204030204" pitchFamily="34" charset="0"/>
              </a:rPr>
              <a:t>Για να επιστρέψετε στη σύνοψη – χρησιμοποιήστε την επιλογή κλικ για επιστροφή στο πρόγραμμα περιήγησής σας</a:t>
            </a:r>
          </a:p>
        </p:txBody>
      </p:sp>
      <p:sp>
        <p:nvSpPr>
          <p:cNvPr id="1048748" name="object 65"/>
          <p:cNvSpPr txBox="1"/>
          <p:nvPr/>
        </p:nvSpPr>
        <p:spPr>
          <a:xfrm>
            <a:off x="4391793" y="1090108"/>
            <a:ext cx="2540228" cy="546100"/>
          </a:xfrm>
          <a:prstGeom prst="rect"/>
        </p:spPr>
        <p:txBody>
          <a:bodyPr bIns="0" lIns="0" rIns="0" rtlCol="0" tIns="12700" vert="horz" wrap="square">
            <a:spAutoFit/>
          </a:bodyPr>
          <a:p>
            <a:pPr algn="ctr" marL="12700">
              <a:lnSpc>
                <a:spcPct val="100000"/>
              </a:lnSpc>
              <a:spcBef>
                <a:spcPts val="100"/>
              </a:spcBef>
            </a:pPr>
            <a:r>
              <a:rPr dirty="0" sz="1200">
                <a:solidFill>
                  <a:srgbClr val="000000"/>
                </a:solidFill>
                <a:latin typeface="Calibri" panose="020F0502020204030204" pitchFamily="34" charset="0"/>
                <a:cs typeface="Calibri" panose="020F0502020204030204" pitchFamily="34" charset="0"/>
              </a:rPr>
              <a:t>Το διαδραστικό περιεχόμενο προσδιορίζεται σε αυτόν τον οδηγό από αυτά τα</a:t>
            </a:r>
            <a:r>
              <a:rPr altLang="en-US" dirty="0" sz="1200" lang="en-US">
                <a:solidFill>
                  <a:srgbClr val="000000"/>
                </a:solidFill>
                <a:latin typeface="Calibri" panose="020F0502020204030204" pitchFamily="34" charset="0"/>
                <a:cs typeface="Calibri" panose="020F0502020204030204" pitchFamily="34" charset="0"/>
              </a:rPr>
              <a:t> </a:t>
            </a:r>
            <a:r>
              <a:rPr altLang="en-US" b="1" dirty="0" sz="1200" lang="el-GR">
                <a:solidFill>
                  <a:srgbClr val="000000"/>
                </a:solidFill>
                <a:latin typeface="Calibri" panose="020F0502020204030204" pitchFamily="34" charset="0"/>
                <a:cs typeface="Calibri" panose="020F0502020204030204" pitchFamily="34" charset="0"/>
              </a:rPr>
              <a:t>Ε</a:t>
            </a:r>
            <a:r>
              <a:rPr altLang="en-US" b="1" dirty="0" sz="1200" lang="el-GR">
                <a:solidFill>
                  <a:srgbClr val="000000"/>
                </a:solidFill>
                <a:latin typeface="Calibri" panose="020F0502020204030204" pitchFamily="34" charset="0"/>
                <a:cs typeface="Calibri" panose="020F0502020204030204" pitchFamily="34" charset="0"/>
              </a:rPr>
              <a:t>Ι</a:t>
            </a:r>
            <a:r>
              <a:rPr altLang="en-US" b="1" dirty="0" sz="1200" lang="el-GR">
                <a:solidFill>
                  <a:srgbClr val="000000"/>
                </a:solidFill>
                <a:latin typeface="Calibri" panose="020F0502020204030204" pitchFamily="34" charset="0"/>
                <a:cs typeface="Calibri" panose="020F0502020204030204" pitchFamily="34" charset="0"/>
              </a:rPr>
              <a:t>Κ</a:t>
            </a:r>
            <a:r>
              <a:rPr altLang="en-US" b="1" dirty="0" sz="1200" lang="el-GR">
                <a:solidFill>
                  <a:srgbClr val="000000"/>
                </a:solidFill>
                <a:latin typeface="Calibri" panose="020F0502020204030204" pitchFamily="34" charset="0"/>
                <a:cs typeface="Calibri" panose="020F0502020204030204" pitchFamily="34" charset="0"/>
              </a:rPr>
              <a:t>Ο</a:t>
            </a:r>
            <a:r>
              <a:rPr altLang="en-US" b="1" dirty="0" sz="1200" lang="el-GR">
                <a:solidFill>
                  <a:srgbClr val="000000"/>
                </a:solidFill>
                <a:latin typeface="Calibri" panose="020F0502020204030204" pitchFamily="34" charset="0"/>
                <a:cs typeface="Calibri" panose="020F0502020204030204" pitchFamily="34" charset="0"/>
              </a:rPr>
              <a:t>Ν</a:t>
            </a:r>
            <a:r>
              <a:rPr altLang="en-US" b="1" dirty="0" sz="1200" lang="el-GR">
                <a:solidFill>
                  <a:srgbClr val="000000"/>
                </a:solidFill>
                <a:latin typeface="Calibri" panose="020F0502020204030204" pitchFamily="34" charset="0"/>
                <a:cs typeface="Calibri" panose="020F0502020204030204" pitchFamily="34" charset="0"/>
              </a:rPr>
              <a:t>Ι</a:t>
            </a:r>
            <a:r>
              <a:rPr altLang="en-US" b="1" dirty="0" sz="1200" lang="el-GR">
                <a:solidFill>
                  <a:srgbClr val="000000"/>
                </a:solidFill>
                <a:latin typeface="Calibri" panose="020F0502020204030204" pitchFamily="34" charset="0"/>
                <a:cs typeface="Calibri" panose="020F0502020204030204" pitchFamily="34" charset="0"/>
              </a:rPr>
              <a:t>Δ</a:t>
            </a:r>
            <a:r>
              <a:rPr altLang="en-US" b="1" dirty="0" sz="1200" lang="el-GR">
                <a:solidFill>
                  <a:srgbClr val="000000"/>
                </a:solidFill>
                <a:latin typeface="Calibri" panose="020F0502020204030204" pitchFamily="34" charset="0"/>
                <a:cs typeface="Calibri" panose="020F0502020204030204" pitchFamily="34" charset="0"/>
              </a:rPr>
              <a:t>Ι</a:t>
            </a:r>
            <a:r>
              <a:rPr altLang="en-US" b="1" dirty="0" sz="1200" lang="el-GR">
                <a:solidFill>
                  <a:srgbClr val="000000"/>
                </a:solidFill>
                <a:latin typeface="Calibri" panose="020F0502020204030204" pitchFamily="34" charset="0"/>
                <a:cs typeface="Calibri" panose="020F0502020204030204" pitchFamily="34" charset="0"/>
              </a:rPr>
              <a:t>Α</a:t>
            </a:r>
            <a:endParaRPr altLang="en-US" b="1" lang="zh-CN"/>
          </a:p>
        </p:txBody>
      </p:sp>
      <p:grpSp>
        <p:nvGrpSpPr>
          <p:cNvPr id="96" name="Graphic 72"/>
          <p:cNvGrpSpPr/>
          <p:nvPr/>
        </p:nvGrpSpPr>
        <p:grpSpPr>
          <a:xfrm>
            <a:off x="4894950" y="2009209"/>
            <a:ext cx="353212" cy="527593"/>
            <a:chOff x="2649438" y="2791642"/>
            <a:chExt cx="415449" cy="620557"/>
          </a:xfrm>
          <a:solidFill>
            <a:srgbClr val="000000"/>
          </a:solidFill>
        </p:grpSpPr>
        <p:sp>
          <p:nvSpPr>
            <p:cNvPr id="1048749" name="Freeform 80"/>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anchor="ctr" rtlCol="0"/>
            <a:p>
              <a:endParaRPr lang="en-US"/>
            </a:p>
          </p:txBody>
        </p:sp>
        <p:sp>
          <p:nvSpPr>
            <p:cNvPr id="1048750" name="Freeform 81"/>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anchor="ctr" rtlCol="0"/>
            <a:p>
              <a:endParaRPr lang="en-US"/>
            </a:p>
          </p:txBody>
        </p:sp>
        <p:sp>
          <p:nvSpPr>
            <p:cNvPr id="1048751" name="Freeform 82"/>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anchor="ctr" rtlCol="0"/>
            <a:p>
              <a:endParaRPr lang="en-US"/>
            </a:p>
          </p:txBody>
        </p:sp>
      </p:grpSp>
      <p:grpSp>
        <p:nvGrpSpPr>
          <p:cNvPr id="97" name="Group 86"/>
          <p:cNvGrpSpPr/>
          <p:nvPr/>
        </p:nvGrpSpPr>
        <p:grpSpPr>
          <a:xfrm>
            <a:off x="4125701" y="4479450"/>
            <a:ext cx="3134018" cy="2004167"/>
            <a:chOff x="3930827" y="8109026"/>
            <a:chExt cx="3134018" cy="2004167"/>
          </a:xfrm>
        </p:grpSpPr>
        <p:grpSp>
          <p:nvGrpSpPr>
            <p:cNvPr id="98" name="object 45"/>
            <p:cNvGrpSpPr/>
            <p:nvPr/>
          </p:nvGrpSpPr>
          <p:grpSpPr>
            <a:xfrm>
              <a:off x="3930827" y="8109026"/>
              <a:ext cx="3134018" cy="1778558"/>
              <a:chOff x="3930827" y="8109026"/>
              <a:chExt cx="3134018" cy="1778558"/>
            </a:xfrm>
          </p:grpSpPr>
          <p:pic>
            <p:nvPicPr>
              <p:cNvPr id="2097183" name="object 46"/>
              <p:cNvPicPr>
                <a:picLocks/>
              </p:cNvPicPr>
              <p:nvPr/>
            </p:nvPicPr>
            <p:blipFill>
              <a:blip xmlns:r="http://schemas.openxmlformats.org/officeDocument/2006/relationships" r:embed="rId1" cstate="print"/>
              <a:stretch>
                <a:fillRect/>
              </a:stretch>
            </p:blipFill>
            <p:spPr>
              <a:xfrm>
                <a:off x="4240441" y="8109026"/>
                <a:ext cx="2540228" cy="1682889"/>
              </a:xfrm>
              <a:prstGeom prst="rect"/>
            </p:spPr>
          </p:pic>
          <p:sp>
            <p:nvSpPr>
              <p:cNvPr id="1048752" name="object 47"/>
              <p:cNvSpPr/>
              <p:nvPr/>
            </p:nvSpPr>
            <p:spPr>
              <a:xfrm>
                <a:off x="4240593" y="8120101"/>
                <a:ext cx="2540635" cy="1676400"/>
              </a:xfrm>
              <a:custGeom>
                <a:avLst/>
                <a:ah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bIns="0" lIns="0" rIns="0" rtlCol="0" tIns="0" wrap="square"/>
              <a:p/>
            </p:txBody>
          </p:sp>
          <p:pic>
            <p:nvPicPr>
              <p:cNvPr id="2097184" name="object 48"/>
              <p:cNvPicPr>
                <a:picLocks/>
              </p:cNvPicPr>
              <p:nvPr/>
            </p:nvPicPr>
            <p:blipFill>
              <a:blip xmlns:r="http://schemas.openxmlformats.org/officeDocument/2006/relationships" r:embed="rId2" cstate="print"/>
              <a:stretch>
                <a:fillRect/>
              </a:stretch>
            </p:blipFill>
            <p:spPr>
              <a:xfrm>
                <a:off x="3930827" y="9795980"/>
                <a:ext cx="3134017" cy="49796"/>
              </a:xfrm>
              <a:prstGeom prst="rect"/>
            </p:spPr>
          </p:pic>
          <p:pic>
            <p:nvPicPr>
              <p:cNvPr id="2097185" name="object 49"/>
              <p:cNvPicPr>
                <a:picLocks/>
              </p:cNvPicPr>
              <p:nvPr/>
            </p:nvPicPr>
            <p:blipFill>
              <a:blip xmlns:r="http://schemas.openxmlformats.org/officeDocument/2006/relationships" r:embed="rId3" cstate="print"/>
              <a:stretch>
                <a:fillRect/>
              </a:stretch>
            </p:blipFill>
            <p:spPr>
              <a:xfrm>
                <a:off x="5273052" y="9795993"/>
                <a:ext cx="449605" cy="39001"/>
              </a:xfrm>
              <a:prstGeom prst="rect"/>
            </p:spPr>
          </p:pic>
          <p:pic>
            <p:nvPicPr>
              <p:cNvPr id="2097186" name="object 50"/>
              <p:cNvPicPr>
                <a:picLocks/>
              </p:cNvPicPr>
              <p:nvPr/>
            </p:nvPicPr>
            <p:blipFill>
              <a:blip xmlns:r="http://schemas.openxmlformats.org/officeDocument/2006/relationships" r:embed="rId4" cstate="print"/>
              <a:stretch>
                <a:fillRect/>
              </a:stretch>
            </p:blipFill>
            <p:spPr>
              <a:xfrm>
                <a:off x="3930828" y="9845789"/>
                <a:ext cx="3134017" cy="41795"/>
              </a:xfrm>
              <a:prstGeom prst="rect"/>
            </p:spPr>
          </p:pic>
        </p:grpSp>
        <p:sp>
          <p:nvSpPr>
            <p:cNvPr id="1048753" name="Rectangle 88"/>
            <p:cNvSpPr/>
            <p:nvPr/>
          </p:nvSpPr>
          <p:spPr>
            <a:xfrm>
              <a:off x="4299981" y="8205805"/>
              <a:ext cx="2418867" cy="1518164"/>
            </a:xfrm>
            <a:prstGeom prst="rect"/>
            <a:blipFill>
              <a:blip xmlns:r="http://schemas.openxmlformats.org/officeDocument/2006/relationships" r:embed="rId5"/>
              <a:srcRect/>
              <a:stretch>
                <a:fillRect l="-2744" t="-10600" b="-139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54" name="object 54"/>
            <p:cNvSpPr/>
            <p:nvPr/>
          </p:nvSpPr>
          <p:spPr>
            <a:xfrm>
              <a:off x="5577182" y="9240703"/>
              <a:ext cx="1409700" cy="872490"/>
            </a:xfrm>
            <a:custGeom>
              <a:avLst/>
              <a:ah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bIns="0" lIns="0" rIns="0" rtlCol="0" tIns="0" wrap="square"/>
            <a:p/>
          </p:txBody>
        </p:sp>
      </p:grpSp>
      <p:grpSp>
        <p:nvGrpSpPr>
          <p:cNvPr id="99" name="Group 104"/>
          <p:cNvGrpSpPr/>
          <p:nvPr/>
        </p:nvGrpSpPr>
        <p:grpSpPr>
          <a:xfrm>
            <a:off x="4048487" y="7793714"/>
            <a:ext cx="3288028" cy="2000517"/>
            <a:chOff x="313813" y="8252674"/>
            <a:chExt cx="3288028" cy="2000517"/>
          </a:xfrm>
        </p:grpSpPr>
        <p:grpSp>
          <p:nvGrpSpPr>
            <p:cNvPr id="100" name="Group 105"/>
            <p:cNvGrpSpPr/>
            <p:nvPr/>
          </p:nvGrpSpPr>
          <p:grpSpPr>
            <a:xfrm>
              <a:off x="467799" y="8474646"/>
              <a:ext cx="3134042" cy="1778545"/>
              <a:chOff x="460413" y="8102727"/>
              <a:chExt cx="3134042" cy="1778545"/>
            </a:xfrm>
          </p:grpSpPr>
          <p:grpSp>
            <p:nvGrpSpPr>
              <p:cNvPr id="101" name="object 35"/>
              <p:cNvGrpSpPr/>
              <p:nvPr/>
            </p:nvGrpSpPr>
            <p:grpSpPr>
              <a:xfrm>
                <a:off x="460413" y="8102727"/>
                <a:ext cx="3134042" cy="1778545"/>
                <a:chOff x="460413" y="8102727"/>
                <a:chExt cx="3134042" cy="1778545"/>
              </a:xfrm>
            </p:grpSpPr>
            <p:pic>
              <p:nvPicPr>
                <p:cNvPr id="2097187" name="object 36"/>
                <p:cNvPicPr>
                  <a:picLocks/>
                </p:cNvPicPr>
                <p:nvPr/>
              </p:nvPicPr>
              <p:blipFill>
                <a:blip xmlns:r="http://schemas.openxmlformats.org/officeDocument/2006/relationships" r:embed="rId6" cstate="print"/>
                <a:stretch>
                  <a:fillRect/>
                </a:stretch>
              </p:blipFill>
              <p:spPr>
                <a:xfrm>
                  <a:off x="770013" y="8102727"/>
                  <a:ext cx="2540228" cy="1682864"/>
                </a:xfrm>
                <a:prstGeom prst="rect"/>
              </p:spPr>
            </p:pic>
            <p:sp>
              <p:nvSpPr>
                <p:cNvPr id="1048755" name="object 37"/>
                <p:cNvSpPr/>
                <p:nvPr/>
              </p:nvSpPr>
              <p:spPr>
                <a:xfrm>
                  <a:off x="770166" y="8113801"/>
                  <a:ext cx="2540635" cy="1676400"/>
                </a:xfrm>
                <a:custGeom>
                  <a:avLst/>
                  <a:ah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bIns="0" lIns="0" rIns="0" rtlCol="0" tIns="0" wrap="square"/>
                <a:p/>
              </p:txBody>
            </p:sp>
            <p:pic>
              <p:nvPicPr>
                <p:cNvPr id="2097188" name="object 38"/>
                <p:cNvPicPr>
                  <a:picLocks/>
                </p:cNvPicPr>
                <p:nvPr/>
              </p:nvPicPr>
              <p:blipFill>
                <a:blip xmlns:r="http://schemas.openxmlformats.org/officeDocument/2006/relationships" r:embed="rId7" cstate="print"/>
                <a:stretch>
                  <a:fillRect/>
                </a:stretch>
              </p:blipFill>
              <p:spPr>
                <a:xfrm>
                  <a:off x="460413" y="9789680"/>
                  <a:ext cx="3134042" cy="49809"/>
                </a:xfrm>
                <a:prstGeom prst="rect"/>
              </p:spPr>
            </p:pic>
            <p:pic>
              <p:nvPicPr>
                <p:cNvPr id="2097189" name="object 39"/>
                <p:cNvPicPr>
                  <a:picLocks/>
                </p:cNvPicPr>
                <p:nvPr/>
              </p:nvPicPr>
              <p:blipFill>
                <a:blip xmlns:r="http://schemas.openxmlformats.org/officeDocument/2006/relationships" r:embed="rId8" cstate="print"/>
                <a:stretch>
                  <a:fillRect/>
                </a:stretch>
              </p:blipFill>
              <p:spPr>
                <a:xfrm>
                  <a:off x="1802638" y="9789693"/>
                  <a:ext cx="449580" cy="38989"/>
                </a:xfrm>
                <a:prstGeom prst="rect"/>
              </p:spPr>
            </p:pic>
            <p:pic>
              <p:nvPicPr>
                <p:cNvPr id="2097190" name="object 40"/>
                <p:cNvPicPr>
                  <a:picLocks/>
                </p:cNvPicPr>
                <p:nvPr/>
              </p:nvPicPr>
              <p:blipFill>
                <a:blip xmlns:r="http://schemas.openxmlformats.org/officeDocument/2006/relationships" r:embed="rId9" cstate="print"/>
                <a:stretch>
                  <a:fillRect/>
                </a:stretch>
              </p:blipFill>
              <p:spPr>
                <a:xfrm>
                  <a:off x="460413" y="9839477"/>
                  <a:ext cx="3134042" cy="41795"/>
                </a:xfrm>
                <a:prstGeom prst="rect"/>
              </p:spPr>
            </p:pic>
            <p:sp>
              <p:nvSpPr>
                <p:cNvPr id="1048756" name="object 44"/>
                <p:cNvSpPr/>
                <p:nvPr/>
              </p:nvSpPr>
              <p:spPr>
                <a:xfrm>
                  <a:off x="921727" y="8230692"/>
                  <a:ext cx="263525" cy="57150"/>
                </a:xfrm>
                <a:custGeom>
                  <a:avLst/>
                  <a:ah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bIns="0" lIns="0" rIns="0" rtlCol="0" tIns="0" wrap="square"/>
                <a:p/>
              </p:txBody>
            </p:sp>
          </p:grpSp>
          <p:sp>
            <p:nvSpPr>
              <p:cNvPr id="1048757" name="Rectangle 109"/>
              <p:cNvSpPr/>
              <p:nvPr/>
            </p:nvSpPr>
            <p:spPr>
              <a:xfrm>
                <a:off x="833639" y="8245504"/>
                <a:ext cx="2419200" cy="1461384"/>
              </a:xfrm>
              <a:prstGeom prst="rect"/>
              <a:blipFill>
                <a:blip xmlns:r="http://schemas.openxmlformats.org/officeDocument/2006/relationships" r:embed="rId10"/>
                <a:srcRect/>
                <a:stretch>
                  <a:fillRect l="25" r="2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grpSp>
        <p:pic>
          <p:nvPicPr>
            <p:cNvPr id="2097191" name="Picture 106"/>
            <p:cNvPicPr>
              <a:picLocks noChangeAspect="1"/>
            </p:cNvPicPr>
            <p:nvPr/>
          </p:nvPicPr>
          <p:blipFill>
            <a:blip xmlns:r="http://schemas.openxmlformats.org/officeDocument/2006/relationships" r:embed="rId11"/>
            <a:stretch>
              <a:fillRect/>
            </a:stretch>
          </p:blipFill>
          <p:spPr>
            <a:xfrm>
              <a:off x="839038" y="8602677"/>
              <a:ext cx="2419200" cy="103136"/>
            </a:xfrm>
            <a:prstGeom prst="rect"/>
          </p:spPr>
        </p:pic>
        <p:sp>
          <p:nvSpPr>
            <p:cNvPr id="1048758" name="object 54"/>
            <p:cNvSpPr/>
            <p:nvPr/>
          </p:nvSpPr>
          <p:spPr>
            <a:xfrm>
              <a:off x="313813" y="8252674"/>
              <a:ext cx="1409700" cy="872490"/>
            </a:xfrm>
            <a:custGeom>
              <a:avLst/>
              <a:ah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bIns="0" lIns="0" rIns="0" rtlCol="0" tIns="0" wrap="square"/>
            <a:p/>
          </p:txBody>
        </p:sp>
      </p:grpSp>
      <p:sp>
        <p:nvSpPr>
          <p:cNvPr id="1048759" name="object 60"/>
          <p:cNvSpPr/>
          <p:nvPr/>
        </p:nvSpPr>
        <p:spPr>
          <a:xfrm rot="16200000">
            <a:off x="-1193655" y="4965922"/>
            <a:ext cx="10104310" cy="124695"/>
          </a:xfrm>
          <a:custGeom>
            <a:avLst/>
            <a:ahLst/>
            <a:rect l="l" t="t" r="r" b="b"/>
            <a:pathLst>
              <a:path w="6944359">
                <a:moveTo>
                  <a:pt x="0" y="0"/>
                </a:moveTo>
                <a:lnTo>
                  <a:pt x="6943763" y="0"/>
                </a:lnTo>
              </a:path>
            </a:pathLst>
          </a:custGeom>
          <a:ln w="12700">
            <a:solidFill>
              <a:srgbClr val="004449"/>
            </a:solidFill>
            <a:prstDash val="dot"/>
          </a:ln>
        </p:spPr>
        <p:txBody>
          <a:bodyPr bIns="0" lIns="0" rIns="0" rtlCol="0" tIns="0" wrap="square"/>
          <a:p/>
        </p:txBody>
      </p:sp>
      <p:sp>
        <p:nvSpPr>
          <p:cNvPr id="1048760" name="object 60"/>
          <p:cNvSpPr/>
          <p:nvPr/>
        </p:nvSpPr>
        <p:spPr>
          <a:xfrm>
            <a:off x="-34697" y="6590667"/>
            <a:ext cx="7526029" cy="143133"/>
          </a:xfrm>
          <a:custGeom>
            <a:avLst/>
            <a:ahLst/>
            <a:rect l="l" t="t" r="r" b="b"/>
            <a:pathLst>
              <a:path w="6944359">
                <a:moveTo>
                  <a:pt x="0" y="0"/>
                </a:moveTo>
                <a:lnTo>
                  <a:pt x="6943763" y="0"/>
                </a:lnTo>
              </a:path>
            </a:pathLst>
          </a:custGeom>
          <a:ln w="12700">
            <a:solidFill>
              <a:srgbClr val="004449"/>
            </a:solidFill>
            <a:prstDash val="dot"/>
          </a:ln>
        </p:spPr>
        <p:txBody>
          <a:bodyPr bIns="0" lIns="0" rIns="0" rtlCol="0" tIns="0" wrap="square"/>
          <a:p/>
        </p:txBody>
      </p:sp>
      <p:sp>
        <p:nvSpPr>
          <p:cNvPr id="1048761" name="object 60"/>
          <p:cNvSpPr/>
          <p:nvPr/>
        </p:nvSpPr>
        <p:spPr>
          <a:xfrm>
            <a:off x="10900" y="3192231"/>
            <a:ext cx="7526029" cy="143133"/>
          </a:xfrm>
          <a:custGeom>
            <a:avLst/>
            <a:ahLst/>
            <a:rect l="l" t="t" r="r" b="b"/>
            <a:pathLst>
              <a:path w="6944359">
                <a:moveTo>
                  <a:pt x="0" y="0"/>
                </a:moveTo>
                <a:lnTo>
                  <a:pt x="6943763" y="0"/>
                </a:lnTo>
              </a:path>
            </a:pathLst>
          </a:custGeom>
          <a:ln w="12700">
            <a:solidFill>
              <a:srgbClr val="004449"/>
            </a:solidFill>
            <a:prstDash val="dot"/>
          </a:ln>
        </p:spPr>
        <p:txBody>
          <a:bodyPr bIns="0" lIns="0" rIns="0" rtlCol="0" tIns="0" wrap="square"/>
          <a:p/>
        </p:txBody>
      </p:sp>
      <p:sp>
        <p:nvSpPr>
          <p:cNvPr id="1048762" name="object 58"/>
          <p:cNvSpPr txBox="1"/>
          <p:nvPr/>
        </p:nvSpPr>
        <p:spPr>
          <a:xfrm>
            <a:off x="355585" y="6830422"/>
            <a:ext cx="3054985" cy="955040"/>
          </a:xfrm>
          <a:prstGeom prst="rect"/>
        </p:spPr>
        <p:txBody>
          <a:bodyPr bIns="0" lIns="0" rIns="0" rtlCol="0" tIns="12700" vert="horz" wrap="square">
            <a:spAutoFit/>
          </a:bodyPr>
          <a:p>
            <a:pPr algn="ctr">
              <a:lnSpc>
                <a:spcPts val="1660"/>
              </a:lnSpc>
              <a:spcBef>
                <a:spcPts val="100"/>
              </a:spcBef>
            </a:pPr>
            <a:r>
              <a:rPr b="1" dirty="0" sz="1400">
                <a:solidFill>
                  <a:srgbClr val="000000"/>
                </a:solidFill>
                <a:highlight>
                  <a:srgbClr val="FFC652"/>
                </a:highlight>
                <a:latin typeface="Calibri" panose="020F0502020204030204" pitchFamily="34" charset="0"/>
                <a:cs typeface="Calibri" panose="020F0502020204030204" pitchFamily="34" charset="0"/>
              </a:rPr>
              <a:t>ΓΡΗΓΟΡΗ ΚΑΙ ΕΥΚΟΛΗ ΠΛΟΗΓΗΣΗ</a:t>
            </a:r>
          </a:p>
          <a:p>
            <a:pPr algn="ctr" marL="3810">
              <a:lnSpc>
                <a:spcPts val="1420"/>
              </a:lnSpc>
            </a:pPr>
            <a:r>
              <a:rPr dirty="0" sz="1200">
                <a:solidFill>
                  <a:srgbClr val="000000"/>
                </a:solidFill>
                <a:latin typeface="Calibri" panose="020F0502020204030204" pitchFamily="34" charset="0"/>
                <a:cs typeface="Calibri" panose="020F0502020204030204" pitchFamily="34" charset="0"/>
              </a:rPr>
              <a:t>Μεταβείτε σε μια ενότητα μελέτης περίπτωσης της επιλογής σας</a:t>
            </a:r>
          </a:p>
          <a:p>
            <a:pPr algn="ctr">
              <a:lnSpc>
                <a:spcPct val="100000"/>
              </a:lnSpc>
              <a:spcBef>
                <a:spcPts val="120"/>
              </a:spcBef>
            </a:pPr>
            <a:r>
              <a:rPr dirty="0" sz="1200">
                <a:solidFill>
                  <a:srgbClr val="000000"/>
                </a:solidFill>
                <a:latin typeface="Calibri" panose="020F0502020204030204" pitchFamily="34" charset="0"/>
                <a:cs typeface="Calibri" panose="020F0502020204030204" pitchFamily="34" charset="0"/>
              </a:rPr>
              <a:t>κάνοντας κλικ σε αυτό στον διαδραστικό μας πίνακα περιεχομένων.</a:t>
            </a:r>
          </a:p>
        </p:txBody>
      </p:sp>
      <p:grpSp>
        <p:nvGrpSpPr>
          <p:cNvPr id="102" name="Group 134"/>
          <p:cNvGrpSpPr/>
          <p:nvPr/>
        </p:nvGrpSpPr>
        <p:grpSpPr>
          <a:xfrm>
            <a:off x="316055" y="8029309"/>
            <a:ext cx="3167641" cy="1778557"/>
            <a:chOff x="485139" y="4586859"/>
            <a:chExt cx="3167641" cy="1778557"/>
          </a:xfrm>
        </p:grpSpPr>
        <p:grpSp>
          <p:nvGrpSpPr>
            <p:cNvPr id="103" name="object 15"/>
            <p:cNvGrpSpPr/>
            <p:nvPr/>
          </p:nvGrpSpPr>
          <p:grpSpPr>
            <a:xfrm>
              <a:off x="485139" y="4586859"/>
              <a:ext cx="3134043" cy="1778557"/>
              <a:chOff x="485139" y="4586859"/>
              <a:chExt cx="3134043" cy="1778557"/>
            </a:xfrm>
          </p:grpSpPr>
          <p:pic>
            <p:nvPicPr>
              <p:cNvPr id="2097192" name="object 16"/>
              <p:cNvPicPr>
                <a:picLocks/>
              </p:cNvPicPr>
              <p:nvPr/>
            </p:nvPicPr>
            <p:blipFill>
              <a:blip xmlns:r="http://schemas.openxmlformats.org/officeDocument/2006/relationships" r:embed="rId12" cstate="print"/>
              <a:stretch>
                <a:fillRect/>
              </a:stretch>
            </p:blipFill>
            <p:spPr>
              <a:xfrm>
                <a:off x="794740" y="4586859"/>
                <a:ext cx="2540241" cy="1682876"/>
              </a:xfrm>
              <a:prstGeom prst="rect"/>
            </p:spPr>
          </p:pic>
          <p:sp>
            <p:nvSpPr>
              <p:cNvPr id="1048763" name="object 17"/>
              <p:cNvSpPr/>
              <p:nvPr/>
            </p:nvSpPr>
            <p:spPr>
              <a:xfrm>
                <a:off x="794893" y="4597933"/>
                <a:ext cx="2540635" cy="1676400"/>
              </a:xfrm>
              <a:custGeom>
                <a:avLst/>
                <a:ah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bIns="0" lIns="0" rIns="0" rtlCol="0" tIns="0" wrap="square"/>
              <a:p/>
            </p:txBody>
          </p:sp>
          <p:pic>
            <p:nvPicPr>
              <p:cNvPr id="2097193" name="object 18"/>
              <p:cNvPicPr>
                <a:picLocks/>
              </p:cNvPicPr>
              <p:nvPr/>
            </p:nvPicPr>
            <p:blipFill>
              <a:blip xmlns:r="http://schemas.openxmlformats.org/officeDocument/2006/relationships" r:embed="rId13" cstate="print"/>
              <a:stretch>
                <a:fillRect/>
              </a:stretch>
            </p:blipFill>
            <p:spPr>
              <a:xfrm>
                <a:off x="485140" y="6273812"/>
                <a:ext cx="3134042" cy="49809"/>
              </a:xfrm>
              <a:prstGeom prst="rect"/>
            </p:spPr>
          </p:pic>
          <p:pic>
            <p:nvPicPr>
              <p:cNvPr id="2097194" name="object 19"/>
              <p:cNvPicPr>
                <a:picLocks/>
              </p:cNvPicPr>
              <p:nvPr/>
            </p:nvPicPr>
            <p:blipFill>
              <a:blip xmlns:r="http://schemas.openxmlformats.org/officeDocument/2006/relationships" r:embed="rId14" cstate="print"/>
              <a:stretch>
                <a:fillRect/>
              </a:stretch>
            </p:blipFill>
            <p:spPr>
              <a:xfrm>
                <a:off x="1827352" y="6273837"/>
                <a:ext cx="449605" cy="38989"/>
              </a:xfrm>
              <a:prstGeom prst="rect"/>
            </p:spPr>
          </p:pic>
          <p:pic>
            <p:nvPicPr>
              <p:cNvPr id="2097195" name="object 20"/>
              <p:cNvPicPr>
                <a:picLocks/>
              </p:cNvPicPr>
              <p:nvPr/>
            </p:nvPicPr>
            <p:blipFill>
              <a:blip xmlns:r="http://schemas.openxmlformats.org/officeDocument/2006/relationships" r:embed="rId9" cstate="print"/>
              <a:stretch>
                <a:fillRect/>
              </a:stretch>
            </p:blipFill>
            <p:spPr>
              <a:xfrm>
                <a:off x="485139" y="6323621"/>
                <a:ext cx="3134042" cy="41795"/>
              </a:xfrm>
              <a:prstGeom prst="rect"/>
            </p:spPr>
          </p:pic>
        </p:grpSp>
        <p:sp>
          <p:nvSpPr>
            <p:cNvPr id="1048764" name="Rectangle 136"/>
            <p:cNvSpPr/>
            <p:nvPr/>
          </p:nvSpPr>
          <p:spPr>
            <a:xfrm>
              <a:off x="841903" y="4683016"/>
              <a:ext cx="2418867" cy="1518164"/>
            </a:xfrm>
            <a:prstGeom prst="rect"/>
            <a:blipFill>
              <a:blip xmlns:r="http://schemas.openxmlformats.org/officeDocument/2006/relationships" r:embed="rId15"/>
              <a:srcRect/>
              <a:stretch>
                <a:fillRect t="-284" b="-2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65" name="object 24"/>
            <p:cNvSpPr/>
            <p:nvPr/>
          </p:nvSpPr>
          <p:spPr>
            <a:xfrm>
              <a:off x="2243080" y="4718078"/>
              <a:ext cx="1409700" cy="872490"/>
            </a:xfrm>
            <a:custGeom>
              <a:avLst/>
              <a:ah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FC652"/>
            </a:solidFill>
            <a:ln>
              <a:solidFill>
                <a:srgbClr val="FFC652"/>
              </a:solidFill>
            </a:ln>
          </p:spPr>
          <p:txBody>
            <a:bodyPr bIns="0" lIns="0" rIns="0" rtlCol="0" tIns="0" wrap="square"/>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611" name="Text Placeholder 24"/>
          <p:cNvSpPr>
            <a:spLocks noGrp="1"/>
          </p:cNvSpPr>
          <p:nvPr>
            <p:ph type="body" sz="quarter" idx="11"/>
          </p:nvPr>
        </p:nvSpPr>
        <p:spPr/>
        <p:txBody>
          <a:bodyPr/>
          <a:p>
            <a:pPr fontAlgn="b"/>
            <a:r>
              <a:rPr dirty="0" lang="el"/>
              <a:t>Re </a:t>
            </a:r>
            <a:r>
              <a:rPr dirty="0" lang="el" err="1"/>
              <a:t>sante</a:t>
            </a:r>
            <a:r>
              <a:rPr dirty="0" lang="el"/>
              <a:t> </a:t>
            </a:r>
            <a:r>
              <a:rPr dirty="0" lang="el" err="1"/>
              <a:t>vous</a:t>
            </a:r>
            <a:endParaRPr dirty="0" lang="en-IE"/>
          </a:p>
        </p:txBody>
      </p:sp>
      <p:sp>
        <p:nvSpPr>
          <p:cNvPr id="1048612" name="Text Placeholder 25"/>
          <p:cNvSpPr>
            <a:spLocks noGrp="1"/>
          </p:cNvSpPr>
          <p:nvPr>
            <p:ph type="body" sz="quarter" idx="32"/>
          </p:nvPr>
        </p:nvSpPr>
        <p:spPr>
          <a:xfrm>
            <a:off x="440871" y="2411552"/>
            <a:ext cx="6666609" cy="6122848"/>
          </a:xfrm>
        </p:spPr>
        <p:txBody>
          <a:bodyPr/>
          <a:p>
            <a:r>
              <a:rPr b="1" dirty="0" sz="1200" lang="el"/>
              <a:t>ΣΧΕΤΙΚΑ ΜΕ</a:t>
            </a:r>
            <a:endParaRPr dirty="0" sz="1200" lang="en-IE"/>
          </a:p>
          <a:p>
            <a:r>
              <a:rPr dirty="0" lang="el" err="1"/>
              <a:t>Η ReSanté-Vous </a:t>
            </a:r>
            <a:r>
              <a:rPr dirty="0" lang="el"/>
              <a:t>εδρεύει στη Γαλλία, στο Μπορντό.</a:t>
            </a:r>
            <a:r>
              <a:rPr dirty="0" lang="el"/>
              <a:t> </a:t>
            </a:r>
            <a:r>
              <a:rPr dirty="0" lang="el"/>
              <a:t>Είναι μια συνεργασία της Pole Culture &amp; Santé. Το έργο</a:t>
            </a:r>
            <a:r>
              <a:rPr altLang="en-US" dirty="0" lang="en-US"/>
              <a:t> </a:t>
            </a:r>
            <a:r>
              <a:rPr altLang="en-US" dirty="0" lang="el-GR"/>
              <a:t>α</a:t>
            </a:r>
            <a:r>
              <a:rPr altLang="en-US" dirty="0" lang="el-GR"/>
              <a:t>ν</a:t>
            </a:r>
            <a:r>
              <a:rPr altLang="en-US" dirty="0" lang="el-GR"/>
              <a:t>α</a:t>
            </a:r>
            <a:r>
              <a:rPr altLang="en-US" dirty="0" lang="el-GR"/>
              <a:t>π</a:t>
            </a:r>
            <a:r>
              <a:rPr altLang="en-US" dirty="0" lang="el-GR"/>
              <a:t>τ</a:t>
            </a:r>
            <a:r>
              <a:rPr altLang="en-US" dirty="0" lang="el-GR"/>
              <a:t>ύ</a:t>
            </a:r>
            <a:r>
              <a:rPr altLang="en-US" dirty="0" lang="el-GR"/>
              <a:t>χ</a:t>
            </a:r>
            <a:r>
              <a:rPr altLang="en-US" dirty="0" lang="el-GR"/>
              <a:t>θ</a:t>
            </a:r>
            <a:r>
              <a:rPr altLang="en-US" dirty="0" lang="el-GR"/>
              <a:t>η</a:t>
            </a:r>
            <a:r>
              <a:rPr altLang="en-US" dirty="0" lang="el-GR"/>
              <a:t>κ</a:t>
            </a:r>
            <a:r>
              <a:rPr altLang="en-US" dirty="0" lang="el-GR"/>
              <a:t>ε</a:t>
            </a:r>
            <a:r>
              <a:rPr dirty="0" lang="el"/>
              <a:t> για να βελτιώσει τις συνθήκες διαβίωσης των ηλικιωμένων και να συμβάλει στην ευημερία τους.</a:t>
            </a:r>
            <a:endParaRPr altLang="en-US" lang="zh-CN"/>
          </a:p>
          <a:p>
            <a:endParaRPr dirty="0" lang="en-IE"/>
          </a:p>
          <a:p>
            <a:r>
              <a:rPr dirty="0" lang="el"/>
              <a:t>Αυτός ο οργανισμός παρέχει υποστήριξη τόσο για ηλικιωμένους όσο και για το προσωπικό φροντίδας ηλικιωμένων.</a:t>
            </a:r>
            <a:r>
              <a:rPr dirty="0" lang="el"/>
              <a:t> </a:t>
            </a:r>
            <a:r>
              <a:rPr dirty="0" lang="el"/>
              <a:t>Σύμφωνα με την ιστοσελίδα, στο έργο συμμετέχουν τριακόσιες τριάντα τρεις ιατρικές και κοινωνικές δομές.</a:t>
            </a:r>
            <a:r>
              <a:rPr dirty="0" lang="el"/>
              <a:t> </a:t>
            </a:r>
            <a:r>
              <a:rPr dirty="0" lang="el"/>
              <a:t>Το C &amp; A cluster</a:t>
            </a:r>
            <a:r>
              <a:rPr altLang="en-US" dirty="0" lang="en-US"/>
              <a:t> </a:t>
            </a:r>
            <a:r>
              <a:rPr altLang="en-US" dirty="0" lang="el-GR"/>
              <a:t>σ</a:t>
            </a:r>
            <a:r>
              <a:rPr altLang="en-US" dirty="0" lang="el-GR"/>
              <a:t>υνεργάζετα</a:t>
            </a:r>
            <a:r>
              <a:rPr altLang="en-US" dirty="0" lang="el-GR"/>
              <a:t>ι</a:t>
            </a:r>
            <a:r>
              <a:rPr altLang="en-US" dirty="0" lang="en-US"/>
              <a:t> </a:t>
            </a:r>
            <a:r>
              <a:rPr altLang="en-US" dirty="0" lang="el-GR"/>
              <a:t>ε</a:t>
            </a:r>
            <a:r>
              <a:rPr altLang="en-US" dirty="0" lang="el-GR"/>
              <a:t>πίσης</a:t>
            </a:r>
            <a:r>
              <a:rPr altLang="en-US" dirty="0" lang="en-US"/>
              <a:t> </a:t>
            </a:r>
            <a:r>
              <a:rPr altLang="en-US" dirty="0" lang="el-GR"/>
              <a:t>μ</a:t>
            </a:r>
            <a:r>
              <a:rPr altLang="en-US" dirty="0" lang="el-GR"/>
              <a:t>ε</a:t>
            </a:r>
            <a:r>
              <a:rPr dirty="0" lang="el"/>
              <a:t> ένα εκπαιδευτικό πρόγραμμα με αυτήν την εταιρεία.</a:t>
            </a:r>
            <a:endParaRPr altLang="en-US" lang="zh-CN"/>
          </a:p>
          <a:p>
            <a:endParaRPr dirty="0" lang="en-IE"/>
          </a:p>
          <a:p>
            <a:r>
              <a:rPr dirty="0" lang="el"/>
              <a:t>Για περισσότερες πληροφορίες μεταβείτε στο</a:t>
            </a:r>
          </a:p>
          <a:p>
            <a:r>
              <a:rPr dirty="0" lang="el">
                <a:solidFill>
                  <a:srgbClr val="FFC652"/>
                </a:solidFill>
              </a:rPr>
              <a:t> </a:t>
            </a:r>
            <a:r>
              <a:rPr dirty="0" lang="el" u="sng">
                <a:solidFill>
                  <a:srgbClr val="FFC652"/>
                </a:solidFill>
                <a:hlinkClick r:id="rId1"/>
              </a:rPr>
              <a:t>https://www.resantevous.fr/</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Αυτό το παράδειγμα κοινωνικής συνταγογράφησης προάγει τη συνδεσιμότητα μέσω δραστηριοτήτων που ενθαρρύνουν τις σχέσεις.</a:t>
            </a:r>
          </a:p>
          <a:p>
            <a:r>
              <a:rPr dirty="0" lang="el"/>
              <a:t>Για παράδειγμα, τα τελευταία χρόνια συμμετείχαν σε μια ραδιοφωνική εκπομπή μεταξύ εφήβων και ατόμων σε γηροκομεία. Ένα άλλο παράδειγμα είναι ότι το " </a:t>
            </a:r>
            <a:r>
              <a:rPr dirty="0" lang="el" err="1"/>
              <a:t>Resanté-vous </a:t>
            </a:r>
            <a:r>
              <a:rPr dirty="0" lang="el"/>
              <a:t>" προσφέρει τακτικά εκπαίδευση για τη δημιουργία ανθρώπινων σχέσεων μεταξύ φροντιστών που εργάζονται με ηλικιωμένους.</a:t>
            </a:r>
            <a:endParaRPr dirty="0" lang="en-IE"/>
          </a:p>
          <a:p>
            <a:r>
              <a:rPr b="1" dirty="0" sz="1200" lang="el"/>
              <a:t> </a:t>
            </a:r>
          </a:p>
          <a:p>
            <a:r>
              <a:rPr b="1" dirty="0" sz="1200" lang="el"/>
              <a:t>ΥΠΟΣΤΗΡΙΞΗ ΤΗΣ ΕΚΠΑΙΔΕΥΣΗΣ ΕΝΗΛΙΚΩΝ</a:t>
            </a:r>
          </a:p>
          <a:p>
            <a:r>
              <a:rPr dirty="0" sz="1100" lang="el"/>
              <a:t>Αυτός ο οργανισμός προωθεί την εκπαίδευση ενηλίκων τόσο για τους φροντιστές όσο και για τους ηλικιωμένους. Παρέχει στους φροντιστές πόρους για ανθρώπινη φροντίδα. Για ενήλικες μεγαλύτερης ηλικίας, παρέχει μια σειρά από </a:t>
            </a:r>
            <a:r>
              <a:rPr altLang="en-US" dirty="0" sz="1100" lang="el-GR"/>
              <a:t>δ</a:t>
            </a:r>
            <a:r>
              <a:rPr altLang="en-US" dirty="0" sz="1100" lang="el-GR"/>
              <a:t>ρ</a:t>
            </a:r>
            <a:r>
              <a:rPr altLang="en-US" dirty="0" sz="1100" lang="el-GR"/>
              <a:t>α</a:t>
            </a:r>
            <a:r>
              <a:rPr altLang="en-US" dirty="0" sz="1100" lang="el-GR"/>
              <a:t>σ</a:t>
            </a:r>
            <a:r>
              <a:rPr altLang="en-US" dirty="0" sz="1100" lang="el-GR"/>
              <a:t>τ</a:t>
            </a:r>
            <a:r>
              <a:rPr altLang="en-US" dirty="0" sz="1100" lang="el-GR"/>
              <a:t>η</a:t>
            </a:r>
            <a:r>
              <a:rPr altLang="en-US" dirty="0" sz="1100" lang="el-GR"/>
              <a:t>ριότητες</a:t>
            </a:r>
            <a:r>
              <a:rPr dirty="0" sz="1100" lang="el"/>
              <a:t>, συμπεριλαμβανομένων θεμάτων όπως η τέχνη και ο αθλητισμός. Ο οργανισμός δημιουργεί επίσης ευκαιρίες κοινοτικής εκπαίδευσης, για παράδειγμα προωθώντας έργα μεταξύ των γενεών μεταξύ παιδιών σχολικής ηλικίας και ενήλικων μεγαλύτερης ηλικίας.</a:t>
            </a:r>
            <a:endParaRPr altLang="en-US" lang="zh-CN"/>
          </a:p>
          <a:p>
            <a:endParaRPr dirty="0" sz="1100" lang="en-IE"/>
          </a:p>
          <a:p>
            <a:r>
              <a:rPr b="1" dirty="0" sz="1200" lang="el"/>
              <a:t>ΥΠΟΣΤΗΡΙΞΗ</a:t>
            </a:r>
            <a:r>
              <a:rPr altLang="en-US" b="1" dirty="0" sz="1200" lang="en-US"/>
              <a:t> </a:t>
            </a:r>
            <a:r>
              <a:rPr altLang="en-US" b="1" dirty="0" sz="1200" lang="el-GR"/>
              <a:t>Κ</a:t>
            </a:r>
            <a:r>
              <a:rPr altLang="en-US" b="1" dirty="0" sz="1200" lang="el-GR"/>
              <a:t>Α</a:t>
            </a:r>
            <a:r>
              <a:rPr altLang="en-US" b="1" dirty="0" sz="1200" lang="el-GR"/>
              <a:t>Ι</a:t>
            </a:r>
            <a:r>
              <a:rPr altLang="en-US" b="1" dirty="0" sz="1200" lang="en-US"/>
              <a:t> </a:t>
            </a:r>
            <a:r>
              <a:rPr altLang="en-US" b="1" dirty="0" sz="1200" lang="el-GR"/>
              <a:t>Δ</a:t>
            </a:r>
            <a:r>
              <a:rPr altLang="en-US" b="1" dirty="0" sz="1200" lang="el-GR"/>
              <a:t>Ρ</a:t>
            </a:r>
            <a:r>
              <a:rPr altLang="en-US" b="1" dirty="0" sz="1200" lang="el-GR"/>
              <a:t>Α</a:t>
            </a:r>
            <a:r>
              <a:rPr altLang="en-US" b="1" dirty="0" sz="1200" lang="el-GR"/>
              <a:t>Σ</a:t>
            </a:r>
            <a:r>
              <a:rPr altLang="en-US" b="1" dirty="0" sz="1200" lang="el-GR"/>
              <a:t>Τ</a:t>
            </a:r>
            <a:r>
              <a:rPr altLang="en-US" b="1" dirty="0" sz="1200" lang="el-GR"/>
              <a:t>Η</a:t>
            </a:r>
            <a:r>
              <a:rPr altLang="en-US" b="1" dirty="0" sz="1200" lang="el-GR"/>
              <a:t>Ρ</a:t>
            </a:r>
            <a:r>
              <a:rPr altLang="en-US" b="1" dirty="0" sz="1200" lang="el-GR"/>
              <a:t>Ι</a:t>
            </a:r>
            <a:r>
              <a:rPr altLang="en-US" b="1" dirty="0" sz="1200" lang="el-GR"/>
              <a:t>Ο</a:t>
            </a:r>
            <a:r>
              <a:rPr altLang="en-US" b="1" dirty="0" sz="1200" lang="el-GR"/>
              <a:t>Τ</a:t>
            </a:r>
            <a:r>
              <a:rPr altLang="en-US" b="1" dirty="0" sz="1200" lang="el-GR"/>
              <a:t>Η</a:t>
            </a:r>
            <a:r>
              <a:rPr altLang="en-US" b="1" dirty="0" sz="1200" lang="el-GR"/>
              <a:t>Τ</a:t>
            </a:r>
            <a:r>
              <a:rPr altLang="en-US" b="1" dirty="0" sz="1200" lang="el-GR"/>
              <a:t>Ε</a:t>
            </a:r>
            <a:r>
              <a:rPr altLang="en-US" b="1" dirty="0" sz="1200" lang="el-GR"/>
              <a:t>Σ</a:t>
            </a:r>
            <a:r>
              <a:rPr b="1" dirty="0" sz="1200" lang="el"/>
              <a:t> ΓΙΑ ΝΑ </a:t>
            </a:r>
            <a:r>
              <a:rPr altLang="en-US" b="1" dirty="0" sz="1200" lang="el-GR"/>
              <a:t>Ε</a:t>
            </a:r>
            <a:r>
              <a:rPr altLang="en-US" b="1" dirty="0" sz="1200" lang="el-GR"/>
              <a:t>Ι</a:t>
            </a:r>
            <a:r>
              <a:rPr altLang="en-US" b="1" dirty="0" sz="1200" lang="el-GR"/>
              <a:t>Σ</a:t>
            </a:r>
            <a:r>
              <a:rPr altLang="en-US" b="1" dirty="0" sz="1200" lang="el-GR"/>
              <a:t>Τ</a:t>
            </a:r>
            <a:r>
              <a:rPr altLang="en-US" b="1" dirty="0" sz="1200" lang="el-GR"/>
              <a:t>Ε</a:t>
            </a:r>
            <a:r>
              <a:rPr b="1" dirty="0" sz="1200" lang="el"/>
              <a:t> ΚΑΛΑ</a:t>
            </a:r>
            <a:endParaRPr altLang="en-US" lang="zh-CN"/>
          </a:p>
          <a:p>
            <a:r>
              <a:rPr dirty="0" lang="el"/>
              <a:t>Αυτή η κοινωνική</a:t>
            </a:r>
            <a:r>
              <a:rPr dirty="0" lang="en-US"/>
              <a:t> </a:t>
            </a:r>
            <a:r>
              <a:rPr altLang="en-US" dirty="0" lang="el-GR"/>
              <a:t>συνταγ</a:t>
            </a:r>
            <a:r>
              <a:rPr altLang="en-US" dirty="0" lang="el-GR"/>
              <a:t>ο</a:t>
            </a:r>
            <a:r>
              <a:rPr altLang="en-US" dirty="0" lang="el-GR"/>
              <a:t>γ</a:t>
            </a:r>
            <a:r>
              <a:rPr altLang="en-US" dirty="0" lang="el-GR"/>
              <a:t>ρ</a:t>
            </a:r>
            <a:r>
              <a:rPr altLang="en-US" dirty="0" lang="el-GR"/>
              <a:t>ά</a:t>
            </a:r>
            <a:r>
              <a:rPr altLang="en-US" dirty="0" lang="el-GR"/>
              <a:t>φ</a:t>
            </a:r>
            <a:r>
              <a:rPr altLang="en-US" dirty="0" lang="el-GR"/>
              <a:t>η</a:t>
            </a:r>
            <a:r>
              <a:rPr altLang="en-US" dirty="0" lang="el-GR"/>
              <a:t>σ</a:t>
            </a:r>
            <a:r>
              <a:rPr altLang="en-US" dirty="0" lang="el-GR"/>
              <a:t>η</a:t>
            </a:r>
            <a:r>
              <a:rPr altLang="en-US" dirty="0" lang="en-US"/>
              <a:t> </a:t>
            </a:r>
            <a:r>
              <a:rPr altLang="en-US" dirty="0" lang="el-GR"/>
              <a:t>κ</a:t>
            </a:r>
            <a:r>
              <a:rPr dirty="0" lang="el"/>
              <a:t>αθιστά δυνατή τη διατήρηση της καλής υγείας μέσω όλων των δραστηριοτήτων που προτείνονται σε οίκους ευγηρίας ή άλλες δομές που υποδέχονται ηλικιωμένους. Ο οργανισμός υποστηρίζει επίσης την υγεία των επαγγελματιών υγείας παρέχοντάς τους καλύτερη εκπαίδευση και υποστήριξη.</a:t>
            </a:r>
            <a:endParaRPr dirty="0" lang="en-IE"/>
          </a:p>
          <a:p>
            <a:r>
              <a:rPr b="1" dirty="0" i="1" lang="el"/>
              <a:t> </a:t>
            </a:r>
            <a:endParaRPr dirty="0" lang="en-IE"/>
          </a:p>
          <a:p>
            <a:r>
              <a:rPr b="1" dirty="0" sz="1200" lang="el"/>
              <a:t>ΠΩΣ ΛΕΙΤΟΥΡΓΕΙ Η ΔΙΑΔΙΚΑΣΙΑ ΠΑΡΑΠΟΜΠΗΣ;</a:t>
            </a:r>
            <a:endParaRPr dirty="0" sz="1200" lang="en-IE"/>
          </a:p>
          <a:p>
            <a:r>
              <a:rPr dirty="0" lang="el"/>
              <a:t>«</a:t>
            </a:r>
            <a:r>
              <a:rPr dirty="0" lang="en-US"/>
              <a:t>R</a:t>
            </a:r>
            <a:r>
              <a:rPr dirty="0" lang="el" err="1"/>
              <a:t>esanté-vous</a:t>
            </a:r>
            <a:r>
              <a:rPr altLang="en-US" dirty="0" lang="el-GR" err="1"/>
              <a:t>»</a:t>
            </a:r>
            <a:r>
              <a:rPr altLang="en-US" dirty="0" lang="en-US" err="1"/>
              <a:t> </a:t>
            </a:r>
            <a:r>
              <a:rPr altLang="en-US" dirty="0" lang="el-GR" err="1"/>
              <a:t>έ</a:t>
            </a:r>
            <a:r>
              <a:rPr dirty="0" lang="el"/>
              <a:t>χει αναπτύξει συνεργασίες με οίκους ευγηρίας. Αυτός ο οργανισμός έχει επίσης αναπτύξει ένα δίκτυο για να μοιράζεται τις αξίες του και να παρουσιάζει την εκπαίδευσή του.</a:t>
            </a:r>
            <a:endParaRPr dirty="0" lang="en-IE"/>
          </a:p>
          <a:p>
            <a:endParaRPr b="1" dirty="0" sz="1200" lang="en-GB"/>
          </a:p>
          <a:p>
            <a:r>
              <a:rPr b="1" dirty="0" sz="1200" lang="el"/>
              <a:t>ΜΥΘΟΙ &amp; ΨΕΥΤΙΚΕΣ ΠΙΣΤΟΠΟΙΗΣΕΙΣ</a:t>
            </a:r>
            <a:endParaRPr dirty="0" sz="1200" lang="en-IE"/>
          </a:p>
          <a:p>
            <a:r>
              <a:rPr dirty="0" i="1" lang="el"/>
              <a:t>«Οι ηλικιωμένοι δεν με αφορούν, είμαι νέος»</a:t>
            </a:r>
            <a:endParaRPr dirty="0" lang="en-IE"/>
          </a:p>
          <a:p>
            <a:r>
              <a:rPr dirty="0" lang="el"/>
              <a:t> </a:t>
            </a:r>
            <a:endParaRPr dirty="0" lang="en-IE"/>
          </a:p>
          <a:p>
            <a:r>
              <a:rPr dirty="0" lang="el"/>
              <a:t>Είναι</a:t>
            </a:r>
            <a:r>
              <a:rPr altLang="en-US" dirty="0" lang="en-US"/>
              <a:t> </a:t>
            </a:r>
            <a:r>
              <a:rPr altLang="en-US" dirty="0" lang="el-GR"/>
              <a:t>ψ</a:t>
            </a:r>
            <a:r>
              <a:rPr altLang="en-US" dirty="0" lang="el-GR"/>
              <a:t>έ</a:t>
            </a:r>
            <a:r>
              <a:rPr altLang="en-US" dirty="0" lang="el-GR"/>
              <a:t>μ</a:t>
            </a:r>
            <a:r>
              <a:rPr altLang="en-US" dirty="0" lang="el-GR"/>
              <a:t>α</a:t>
            </a:r>
            <a:r>
              <a:rPr altLang="en-US" dirty="0" lang="en-US"/>
              <a:t>!</a:t>
            </a:r>
            <a:r>
              <a:rPr altLang="en-US" dirty="0" lang="en-US"/>
              <a:t> </a:t>
            </a:r>
            <a:r>
              <a:rPr altLang="en-US" dirty="0" lang="el-GR"/>
              <a:t>Τ</a:t>
            </a:r>
            <a:r>
              <a:rPr altLang="en-US" dirty="0" lang="el-GR"/>
              <a:t>α</a:t>
            </a:r>
            <a:r>
              <a:rPr dirty="0" lang="el"/>
              <a:t> γηρατειά είναι ένα θέμα κοινό για όλους μας. Και όλοι μπορούμε να μάθουμε για τις συνθήκες και για πιθανές καινοτομίες, απομακρύνοντας τους μύθους.</a:t>
            </a:r>
            <a:endParaRPr dirty="0" lang="en-IE"/>
          </a:p>
          <a:p>
            <a:r>
              <a:rPr b="1" dirty="0" i="1" lang="el"/>
              <a:t> </a:t>
            </a:r>
            <a:endParaRPr dirty="0" lang="en-IE"/>
          </a:p>
        </p:txBody>
      </p:sp>
      <p:sp>
        <p:nvSpPr>
          <p:cNvPr id="1048613" name="Slide Number Placeholder 23"/>
          <p:cNvSpPr>
            <a:spLocks noGrp="1"/>
          </p:cNvSpPr>
          <p:nvPr>
            <p:ph type="sldNum" sz="quarter" idx="4"/>
          </p:nvPr>
        </p:nvSpPr>
        <p:spPr/>
        <p:txBody>
          <a:bodyPr/>
          <a:p>
            <a:fld id="{CB2079F2-58AF-ED44-82D7-E04B2F6FD686}" type="slidenum">
              <a:rPr lang="en-US" smtClean="0"/>
              <a:t>40</a:t>
            </a:fld>
            <a:endParaRPr dirty="0" lang="en-US"/>
          </a:p>
        </p:txBody>
      </p:sp>
      <p:pic>
        <p:nvPicPr>
          <p:cNvPr id="2097170" name="Picture Placeholder 3"/>
          <p:cNvPicPr>
            <a:picLocks noChangeAspect="1" noGrp="1"/>
          </p:cNvPicPr>
          <p:nvPr>
            <p:ph type="pic" sz="quarter" idx="34"/>
          </p:nvPr>
        </p:nvPicPr>
        <p:blipFill>
          <a:blip xmlns:r="http://schemas.openxmlformats.org/officeDocument/2006/relationships" r:embed="rId2" cstate="screen"/>
          <a:srcRect/>
          <a:stretch>
            <a:fillRect/>
          </a:stretch>
        </p:blipFill>
        <p:spPr>
          <a:xfrm>
            <a:off x="5037763" y="422790"/>
            <a:ext cx="2511402" cy="1653390"/>
          </a:xfrm>
        </p:spPr>
      </p:pic>
      <p:grpSp>
        <p:nvGrpSpPr>
          <p:cNvPr id="77" name="Group 14"/>
          <p:cNvGrpSpPr/>
          <p:nvPr/>
        </p:nvGrpSpPr>
        <p:grpSpPr>
          <a:xfrm>
            <a:off x="6509540" y="1762404"/>
            <a:ext cx="1490980" cy="832733"/>
            <a:chOff x="3932429" y="3269513"/>
            <a:chExt cx="1490980" cy="832733"/>
          </a:xfrm>
        </p:grpSpPr>
        <p:sp>
          <p:nvSpPr>
            <p:cNvPr id="1048614"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615"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171" name="Image1"/>
          <p:cNvPicPr>
            <a:picLocks/>
          </p:cNvPicPr>
          <p:nvPr/>
        </p:nvPicPr>
        <p:blipFill>
          <a:blip xmlns:r="http://schemas.openxmlformats.org/officeDocument/2006/relationships" r:embed="rId3" cstate="screen"/>
          <a:stretch>
            <a:fillRect/>
          </a:stretch>
        </p:blipFill>
        <p:spPr bwMode="auto">
          <a:xfrm>
            <a:off x="440871" y="0"/>
            <a:ext cx="2356394" cy="1043204"/>
          </a:xfrm>
          <a:prstGeom prst="rect"/>
        </p:spPr>
      </p:pic>
      <p:sp>
        <p:nvSpPr>
          <p:cNvPr id="1048616" name="Rectangle 12"/>
          <p:cNvSpPr/>
          <p:nvPr/>
        </p:nvSpPr>
        <p:spPr>
          <a:xfrm>
            <a:off x="4013200" y="8767953"/>
            <a:ext cx="3094280" cy="1463041"/>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ΚΑΛΗ ΥΓΕΙΑ, ΜΕΣΩ ΕΝΤΑΞΗΣ, ΕΚΠΑΙΔΕΥΣΗΣ ΚΑΙ ΣΥΝΔΕΣΗΣ.</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72" name=""/>
        <p:cNvGrpSpPr/>
        <p:nvPr/>
      </p:nvGrpSpPr>
      <p:grpSpPr>
        <a:xfrm>
          <a:off x="0" y="0"/>
          <a:ext cx="0" cy="0"/>
          <a:chOff x="0" y="0"/>
          <a:chExt cx="0" cy="0"/>
        </a:xfrm>
      </p:grpSpPr>
      <p:sp>
        <p:nvSpPr>
          <p:cNvPr id="1049405" name="Text Placeholder 24"/>
          <p:cNvSpPr>
            <a:spLocks noGrp="1"/>
          </p:cNvSpPr>
          <p:nvPr>
            <p:ph type="body" sz="quarter" idx="11"/>
          </p:nvPr>
        </p:nvSpPr>
        <p:spPr/>
        <p:txBody>
          <a:bodyPr/>
          <a:p>
            <a:r>
              <a:rPr dirty="0" lang="el"/>
              <a:t>Fundación TAS</a:t>
            </a:r>
            <a:r>
              <a:rPr dirty="0" lang="el"/>
              <a:t> </a:t>
            </a:r>
            <a:endParaRPr dirty="0" lang="en-US"/>
          </a:p>
        </p:txBody>
      </p:sp>
      <p:sp>
        <p:nvSpPr>
          <p:cNvPr id="1049406" name="Text Placeholder 25"/>
          <p:cNvSpPr>
            <a:spLocks noGrp="1"/>
          </p:cNvSpPr>
          <p:nvPr>
            <p:ph type="body" sz="quarter" idx="32"/>
          </p:nvPr>
        </p:nvSpPr>
        <p:spPr>
          <a:xfrm>
            <a:off x="440870" y="2204222"/>
            <a:ext cx="6666609" cy="5936037"/>
          </a:xfrm>
        </p:spPr>
        <p:txBody>
          <a:bodyPr/>
          <a:p>
            <a:r>
              <a:rPr b="1" dirty="0" sz="1200" lang="el"/>
              <a:t>ΣΧΕΤΙΚΑ ΜΕ</a:t>
            </a:r>
            <a:endParaRPr dirty="0" sz="1200" lang="en-IE"/>
          </a:p>
          <a:p>
            <a:r>
              <a:rPr dirty="0" i="1" lang="el" err="1"/>
              <a:t>Fundación </a:t>
            </a:r>
            <a:r>
              <a:rPr dirty="0" i="1" lang="el"/>
              <a:t>TAS </a:t>
            </a:r>
            <a:r>
              <a:rPr dirty="0" lang="el"/>
              <a:t>(το ίδρυμα TAS) εδρεύει στη </a:t>
            </a:r>
            <a:r>
              <a:rPr dirty="0" lang="el" err="1"/>
              <a:t>Μπρένες </a:t>
            </a:r>
            <a:r>
              <a:rPr dirty="0" lang="el"/>
              <a:t>(Σεβίλλη) – Ισπανία. Παρέχουν υποστήριξη σε άτομα με αναπηρίες και σε ηλικιωμένους, ώστε να συμμετέχουν στο εργατικό δυναμικό με τρόπο που να εξυπηρετεί τις αναπηρίες τους και να λειτουργεί για αυτούς. Μέσω της υπηρεσίας Labour Insertion, τα άτομα αυτά καθοδηγούνται και συνοδεύονται ατομικά στην κοινωνική και εργασιακή τους προσαρμογή και στη μετάβασή τους σε εργασία σε μια κανονικοποιημένη εταιρεία ή στο Ειδικό Κέντρο Απασχόλησης του Ιδρύματος.</a:t>
            </a:r>
          </a:p>
          <a:p>
            <a:endParaRPr dirty="0" lang="en-IE"/>
          </a:p>
          <a:p>
            <a:r>
              <a:rPr dirty="0" lang="el"/>
              <a:t>Σε αυτό το Ειδικό Κέντρο Απασχόλησης, οι συμμετέχοντες κάνουν μια «ελεγχόμενη εμβάπτιση» σε ένα πραγματικό εργασιακό περιβάλλον, όπου στόχος είναι, ως εργαζόμενοι, αυτοί οι άνθρωποι να πραγματοποιούν παραγωγική και αμειβόμενη εργασία, προφανώς, σύμφωνα με τα προσωπικά τους χαρακτηριστικά.</a:t>
            </a:r>
          </a:p>
          <a:p>
            <a:endParaRPr dirty="0" lang="en-IE"/>
          </a:p>
          <a:p>
            <a:pPr algn="l"/>
            <a:r>
              <a:rPr dirty="0" lang="el"/>
              <a:t>Για περισσότερες πληροφορίες μεταβείτε στη </a:t>
            </a:r>
            <a:r>
              <a:rPr dirty="0" lang="el" u="sng">
                <a:solidFill>
                  <a:srgbClr val="FFC652"/>
                </a:solidFill>
                <a:hlinkClick r:id="rId1"/>
              </a:rPr>
              <a:t>διεύθυνση https://www.fundaciontas.org</a:t>
            </a:r>
            <a:endParaRPr dirty="0" lang="en-IE">
              <a:solidFill>
                <a:srgbClr val="FFC652"/>
              </a:solidFill>
            </a:endParaRPr>
          </a:p>
          <a:p>
            <a:pPr algn="l"/>
            <a:endParaRPr b="1" dirty="0" sz="1200" lang="en-GB"/>
          </a:p>
          <a:p>
            <a:pPr algn="l"/>
            <a:r>
              <a:rPr b="1" dirty="0" sz="1200" lang="el"/>
              <a:t>ΥΠΟΣΤΗΡΙΞΗ ΤΗΣ ΚΟΙΝΩΝΙΚΗΣ ΕΝΤΑΞΗΣ</a:t>
            </a:r>
          </a:p>
          <a:p>
            <a:pPr algn="l"/>
            <a:r>
              <a:rPr b="1" dirty="0" sz="1200" lang="el"/>
              <a:t>ΚΑΙ ΣΥΝΔΕΣΗ</a:t>
            </a:r>
            <a:endParaRPr dirty="0" sz="1200" lang="en-IE"/>
          </a:p>
          <a:p>
            <a:r>
              <a:rPr dirty="0" i="1" lang="el"/>
              <a:t>Fundación TAS</a:t>
            </a:r>
            <a:r>
              <a:rPr dirty="0" i="1" lang="en-US"/>
              <a:t>:</a:t>
            </a:r>
            <a:r>
              <a:rPr dirty="0" i="1" lang="en-US"/>
              <a:t> </a:t>
            </a:r>
            <a:r>
              <a:rPr altLang="en-US" dirty="0" i="1" lang="el-GR"/>
              <a:t>π</a:t>
            </a:r>
            <a:r>
              <a:rPr dirty="0" lang="el"/>
              <a:t>ροωθούν τη συμμετοχή σε ομαδικές δραστηριότητες και, ως εκ τούτου, την αλληλεπίδραση και τη δημιουργία διαπροσωπικών δεσμών. Για ενήλικες μεγαλύτερης ηλικίας και για ενήλικες με αναπηρίες, η κοινή χρήση χρόνου και εργασίας με άλλα άτομα, για παράδειγμα σε επαγγελματικά εργαστήρια μπορεί να είναι ένας καλός τρόπος για να έχετε νέους στόχους ζωής και να δημιουργήσετε νέες σχέσεις με άλλα άτομα.</a:t>
            </a:r>
            <a:r>
              <a:rPr dirty="0" lang="el"/>
              <a:t>  </a:t>
            </a:r>
            <a:r>
              <a:rPr dirty="0" lang="el"/>
              <a:t>Οι ενήλικες σε ηλικία εργασίας που, λόγω ατυχήματος, ασθένειας κ.λπ., έχουν απομακρυνθεί από την επαγγελματική τους ζωή, μπορεί να απομονωθούν κοινωνικά και να χάσουν την εμπιστοσύνη τους για να επανενταχθούν στην κοινωνική τους ζωή και στην αγορά εργασίας μόνοι τους. </a:t>
            </a:r>
            <a:r>
              <a:rPr dirty="0" i="1" lang="el"/>
              <a:t>Το Fundación TAS </a:t>
            </a:r>
            <a:r>
              <a:rPr dirty="0" lang="el"/>
              <a:t>υποστηρίζει αυτούς τους ανθρώπους </a:t>
            </a:r>
            <a:r>
              <a:rPr altLang="en-US" dirty="0" lang="el-GR"/>
              <a:t>σ</a:t>
            </a:r>
            <a:r>
              <a:rPr altLang="en-US" dirty="0" lang="el-GR"/>
              <a:t>τ</a:t>
            </a:r>
            <a:r>
              <a:rPr altLang="en-US" dirty="0" lang="el-GR"/>
              <a:t>ο</a:t>
            </a:r>
            <a:r>
              <a:rPr altLang="en-US" dirty="0" lang="en-US"/>
              <a:t> </a:t>
            </a:r>
            <a:r>
              <a:rPr altLang="en-US" dirty="0" lang="el-GR"/>
              <a:t>ν</a:t>
            </a:r>
            <a:r>
              <a:rPr altLang="en-US" dirty="0" lang="el-GR"/>
              <a:t>α</a:t>
            </a:r>
            <a:r>
              <a:rPr dirty="0" lang="el"/>
              <a:t> έχουν πρόσβαση σε ένα υποστηρικτικό και κοινωνικό περιβάλλον εργασίας.</a:t>
            </a:r>
            <a:endParaRPr dirty="0" lang="en-IE"/>
          </a:p>
          <a:p>
            <a:endParaRPr dirty="0" lang="en-IE"/>
          </a:p>
          <a:p>
            <a:r>
              <a:rPr b="1" dirty="0" sz="1200" lang="el"/>
              <a:t>ΥΠΟΣΤΗΡΙΞΗ ΔΡΑΣΤΗΡΙΟΤΗΤΑΣ ΓΙΑ ΝΑ </a:t>
            </a:r>
            <a:r>
              <a:rPr altLang="en-US" b="1" dirty="0" sz="1200" lang="el-GR"/>
              <a:t>Ε</a:t>
            </a:r>
            <a:r>
              <a:rPr altLang="en-US" b="1" dirty="0" sz="1200" lang="el-GR"/>
              <a:t>Ι</a:t>
            </a:r>
            <a:r>
              <a:rPr altLang="en-US" b="1" dirty="0" sz="1200" lang="el-GR"/>
              <a:t>Σ</a:t>
            </a:r>
            <a:r>
              <a:rPr altLang="en-US" b="1" dirty="0" sz="1200" lang="el-GR"/>
              <a:t>Τ</a:t>
            </a:r>
            <a:r>
              <a:rPr altLang="en-US" b="1" dirty="0" sz="1200" lang="el-GR"/>
              <a:t>Ε</a:t>
            </a:r>
            <a:r>
              <a:rPr b="1" dirty="0" sz="1200" lang="el"/>
              <a:t> ΚΑΛΑ</a:t>
            </a:r>
            <a:endParaRPr b="1" dirty="0" sz="1200" lang="en-IE"/>
          </a:p>
          <a:p>
            <a:r>
              <a:rPr dirty="0" i="1" lang="el"/>
              <a:t>Fundación TAS</a:t>
            </a:r>
            <a:r>
              <a:rPr dirty="0" i="1" lang="en-US"/>
              <a:t>:</a:t>
            </a:r>
            <a:r>
              <a:rPr dirty="0" i="1" lang="en-US"/>
              <a:t> </a:t>
            </a:r>
            <a:r>
              <a:rPr altLang="en-US" dirty="0" i="1" lang="el-GR"/>
              <a:t>δ</a:t>
            </a:r>
            <a:r>
              <a:rPr altLang="en-US" dirty="0" i="1" lang="el-GR"/>
              <a:t>ι</a:t>
            </a:r>
            <a:r>
              <a:rPr dirty="0" lang="el"/>
              <a:t>ακόπτουν τις διαδικασίες προσωπικής απομόνωσης. Η απομόνωση μπορεί να οδηγήσει σε παραμέληση της διατροφής και της φυσικής κατάστασης, καθώς και σε προβλήματα ψυχικής υγείας</a:t>
            </a:r>
            <a:r>
              <a:rPr dirty="0" lang="en-US"/>
              <a:t>,</a:t>
            </a:r>
            <a:r>
              <a:rPr dirty="0" lang="en-US"/>
              <a:t> </a:t>
            </a:r>
            <a:r>
              <a:rPr altLang="en-US" dirty="0" lang="el-GR"/>
              <a:t>ό</a:t>
            </a:r>
            <a:r>
              <a:rPr dirty="0" lang="el"/>
              <a:t>πως η κατάθλιψη. Όλα αυτά τα προγράμματα περιλαμβάνουν σωματική άσκηση, τόσο συγκεκριμένη για τις κατάλληλες δραστηριότητες όσο και συνδεδεμένες με συμπληρωματικές δραστηριότητες που οργανώνει το Ίδρυμα, το οποίο διαθέτει Πρόγραμμα Αναψυχής και Προσωπικής Αυτονομίας.</a:t>
            </a:r>
            <a:endParaRPr dirty="0" lang="en-IE"/>
          </a:p>
          <a:p>
            <a:r>
              <a:rPr b="1" dirty="0" i="1" lang="el"/>
              <a:t> </a:t>
            </a:r>
            <a:endParaRPr dirty="0" lang="en-IE"/>
          </a:p>
          <a:p>
            <a:r>
              <a:rPr b="1" dirty="0" sz="1200" lang="el"/>
              <a:t>ΥΠΟΣΤΗΡΙΞΗ ΤΗΣ ΜΑΘΗΣΗΣ ΕΝΗΛΙΚΩΝ</a:t>
            </a:r>
            <a:endParaRPr b="1" dirty="0" sz="1200" lang="en-IE"/>
          </a:p>
          <a:p>
            <a:r>
              <a:rPr dirty="0" lang="el"/>
              <a:t>Η εκπαίδευση ενηλίκων είναι ένα θεμελιώδες μέρος της εργασίας που εκτελείται από αυτό το ολοκληρωμένο σύνολο πόρων για την απασχόληση. </a:t>
            </a:r>
            <a:r>
              <a:rPr dirty="0" i="1" lang="el"/>
              <a:t>Το Fundación TAS </a:t>
            </a:r>
            <a:r>
              <a:rPr dirty="0" lang="el"/>
              <a:t>πραγματοποιεί το Επαγγελματικό Εργαστήριο από την προοπτική της απασχόλησης και στο Ειδικό Κέντρο Απασχόλησης με άμεση εστίαση στην αγορά εργασίας.</a:t>
            </a:r>
            <a:endParaRPr dirty="0" lang="en-IE"/>
          </a:p>
          <a:p>
            <a:r>
              <a:rPr b="1" dirty="0" i="1" lang="el"/>
              <a:t> </a:t>
            </a:r>
            <a:endParaRPr dirty="0" lang="en-IE"/>
          </a:p>
          <a:p>
            <a:r>
              <a:rPr b="1" dirty="0" sz="1200" lang="el"/>
              <a:t>ΠΩΣ ΧΡΗΜΑΤΟΔΟΤΕΙΤΑΙ Ο ΟΡΓΑΝΙΣΜΟΣ;</a:t>
            </a:r>
            <a:endParaRPr dirty="0" sz="1200" lang="en-IE"/>
          </a:p>
          <a:p>
            <a:r>
              <a:rPr dirty="0" lang="el"/>
              <a:t>Μέσω συνεισφορών από δημόσιους φορείς (Δημοτικά Συμβούλια και Κυβέρνηση της Ανδαλουσίας), χορηγίες, δικαιούχοι, κοινωνικά έργα ορισμένων τραπεζών, μικροδωρητές (ιδιώτες και εταιρείες), αδελφότητες κ.λπ. Περίπου το 67% είναι δημόσια χρηματοδότηση και το 33% ιδιωτικ</a:t>
            </a:r>
            <a:r>
              <a:rPr altLang="en-US" dirty="0" lang="el-GR"/>
              <a:t>ή</a:t>
            </a:r>
            <a:r>
              <a:rPr altLang="en-US" dirty="0" lang="en-US"/>
              <a:t>.</a:t>
            </a:r>
            <a:endParaRPr dirty="0" lang="en-IE"/>
          </a:p>
          <a:p>
            <a:r>
              <a:rPr b="1" dirty="0" i="1" lang="el"/>
              <a:t> </a:t>
            </a:r>
            <a:endParaRPr dirty="0" lang="en-IE"/>
          </a:p>
          <a:p>
            <a:r>
              <a:rPr b="1" dirty="0" sz="1200" lang="el"/>
              <a:t>ΠΩΣ ΛΕΙΤΟΥΡΓΕΙ Η ΔΙΑΔΙΚΑΣΙΑ ΠΑΡΑΠΟΜΠΗΣ;</a:t>
            </a:r>
            <a:endParaRPr b="1" dirty="0" sz="1200" lang="en-IE"/>
          </a:p>
          <a:p>
            <a:r>
              <a:rPr dirty="0" lang="el"/>
              <a:t>Το τεχνικό προσωπικό του Ιδρύματος (ψυχολόγοι, θεραπευτές, κ.λπ.) παραπέμπει άτομα που μπορούν ενδεχομένως να ενταχθούν σε δραστηριότητες προϋπηρεσίας ή απασχόλησης, συντονίζοντας την εργασία του με το προσωπικό που είναι υπεύθυνο για τις διάφορες υπηρεσίες απασχόλησης.</a:t>
            </a:r>
            <a:endParaRPr dirty="0" lang="en-IE"/>
          </a:p>
          <a:p>
            <a:endParaRPr dirty="0" lang="en-US"/>
          </a:p>
        </p:txBody>
      </p:sp>
      <p:sp>
        <p:nvSpPr>
          <p:cNvPr id="1049407" name="Slide Number Placeholder 23"/>
          <p:cNvSpPr>
            <a:spLocks noGrp="1"/>
          </p:cNvSpPr>
          <p:nvPr>
            <p:ph type="sldNum" sz="quarter" idx="4"/>
          </p:nvPr>
        </p:nvSpPr>
        <p:spPr/>
        <p:txBody>
          <a:bodyPr/>
          <a:p>
            <a:fld id="{CB2079F2-58AF-ED44-82D7-E04B2F6FD686}" type="slidenum">
              <a:rPr lang="en-US" smtClean="0"/>
              <a:t>41</a:t>
            </a:fld>
            <a:endParaRPr dirty="0" lang="en-US"/>
          </a:p>
        </p:txBody>
      </p:sp>
      <p:pic>
        <p:nvPicPr>
          <p:cNvPr id="2097249" name="Picture Placeholder 34"/>
          <p:cNvPicPr>
            <a:picLocks noChangeAspect="1" noGrp="1"/>
          </p:cNvPicPr>
          <p:nvPr>
            <p:ph type="pic" sz="quarter" idx="34"/>
          </p:nvPr>
        </p:nvPicPr>
        <p:blipFill>
          <a:blip xmlns:r="http://schemas.openxmlformats.org/officeDocument/2006/relationships" r:embed="rId2" cstate="screen"/>
          <a:srcRect/>
          <a:stretch>
            <a:fillRect/>
          </a:stretch>
        </p:blipFill>
        <p:spPr>
          <a:xfrm>
            <a:off x="5051425" y="415925"/>
            <a:ext cx="2498725" cy="1654175"/>
          </a:xfrm>
        </p:spPr>
      </p:pic>
      <p:grpSp>
        <p:nvGrpSpPr>
          <p:cNvPr id="173" name="Group 38"/>
          <p:cNvGrpSpPr/>
          <p:nvPr/>
        </p:nvGrpSpPr>
        <p:grpSpPr>
          <a:xfrm>
            <a:off x="6509540" y="1578819"/>
            <a:ext cx="1490980" cy="832733"/>
            <a:chOff x="3932429" y="3269513"/>
            <a:chExt cx="1490980" cy="832733"/>
          </a:xfrm>
        </p:grpSpPr>
        <p:sp>
          <p:nvSpPr>
            <p:cNvPr id="1049408" name="Freeform 39"/>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409" name="Rectangle 40"/>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50" name="Imagen 1"/>
          <p:cNvPicPr>
            <a:picLocks noChangeAspect="1"/>
          </p:cNvPicPr>
          <p:nvPr/>
        </p:nvPicPr>
        <p:blipFill rotWithShape="1">
          <a:blip xmlns:r="http://schemas.openxmlformats.org/officeDocument/2006/relationships" r:embed="rId3" cstate="screen"/>
          <a:srcRect t="32000" b="31111"/>
          <a:stretch>
            <a:fillRect/>
          </a:stretch>
        </p:blipFill>
        <p:spPr bwMode="auto">
          <a:xfrm>
            <a:off x="444242" y="281803"/>
            <a:ext cx="2064008" cy="761519"/>
          </a:xfrm>
          <a:prstGeom prst="rect"/>
          <a:ln>
            <a:noFill/>
          </a:ln>
        </p:spPr>
      </p:pic>
      <p:sp>
        <p:nvSpPr>
          <p:cNvPr id="1049410" name="Rectangle 11"/>
          <p:cNvSpPr/>
          <p:nvPr/>
        </p:nvSpPr>
        <p:spPr>
          <a:xfrm>
            <a:off x="1968500" y="8956655"/>
            <a:ext cx="5138980" cy="1132490"/>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ΚΟΙΝΩΝΙΚΗ </a:t>
            </a:r>
            <a:r>
              <a:rPr altLang="en-US" b="1" dirty="0" sz="2600" lang="el-GR">
                <a:latin typeface="Calibri" panose="020F0502020204030204" pitchFamily="34" charset="0"/>
                <a:cs typeface="Calibri" panose="020F0502020204030204" pitchFamily="34" charset="0"/>
              </a:rPr>
              <a:t>Σ</a:t>
            </a:r>
            <a:r>
              <a:rPr altLang="en-US" b="1" dirty="0" sz="2600" lang="el-GR">
                <a:latin typeface="Calibri" panose="020F0502020204030204" pitchFamily="34" charset="0"/>
                <a:cs typeface="Calibri" panose="020F0502020204030204" pitchFamily="34" charset="0"/>
              </a:rPr>
              <a:t>Υ</a:t>
            </a:r>
            <a:r>
              <a:rPr altLang="en-US" b="1" dirty="0" sz="2600" lang="el-GR">
                <a:latin typeface="Calibri" panose="020F0502020204030204" pitchFamily="34" charset="0"/>
                <a:cs typeface="Calibri" panose="020F0502020204030204" pitchFamily="34" charset="0"/>
              </a:rPr>
              <a:t>Ν</a:t>
            </a:r>
            <a:r>
              <a:rPr altLang="en-US" b="1" dirty="0" sz="2600" lang="el-GR">
                <a:latin typeface="Calibri" panose="020F0502020204030204" pitchFamily="34" charset="0"/>
                <a:cs typeface="Calibri" panose="020F0502020204030204" pitchFamily="34" charset="0"/>
              </a:rPr>
              <a:t>Τ</a:t>
            </a:r>
            <a:r>
              <a:rPr altLang="en-US" b="1" dirty="0" sz="2600" lang="el-GR">
                <a:latin typeface="Calibri" panose="020F0502020204030204" pitchFamily="34" charset="0"/>
                <a:cs typeface="Calibri" panose="020F0502020204030204" pitchFamily="34" charset="0"/>
              </a:rPr>
              <a:t>Α</a:t>
            </a:r>
            <a:r>
              <a:rPr altLang="en-US" b="1" dirty="0" sz="2600" lang="el-GR">
                <a:latin typeface="Calibri" panose="020F0502020204030204" pitchFamily="34" charset="0"/>
                <a:cs typeface="Calibri" panose="020F0502020204030204" pitchFamily="34" charset="0"/>
              </a:rPr>
              <a:t>Γ</a:t>
            </a:r>
            <a:r>
              <a:rPr altLang="en-US" b="1" dirty="0" sz="2600" lang="el-GR">
                <a:latin typeface="Calibri" panose="020F0502020204030204" pitchFamily="34" charset="0"/>
                <a:cs typeface="Calibri" panose="020F0502020204030204" pitchFamily="34" charset="0"/>
              </a:rPr>
              <a:t>Ο</a:t>
            </a:r>
            <a:r>
              <a:rPr altLang="en-US" b="1" dirty="0" sz="2600" lang="el-GR">
                <a:latin typeface="Calibri" panose="020F0502020204030204" pitchFamily="34" charset="0"/>
                <a:cs typeface="Calibri" panose="020F0502020204030204" pitchFamily="34" charset="0"/>
              </a:rPr>
              <a:t>Γ</a:t>
            </a:r>
            <a:r>
              <a:rPr altLang="en-US" b="1" dirty="0" sz="2600" lang="el-GR">
                <a:latin typeface="Calibri" panose="020F0502020204030204" pitchFamily="34" charset="0"/>
                <a:cs typeface="Calibri" panose="020F0502020204030204" pitchFamily="34" charset="0"/>
              </a:rPr>
              <a:t>Ρ</a:t>
            </a:r>
            <a:r>
              <a:rPr altLang="en-US" b="1" dirty="0" sz="2600" lang="el-GR">
                <a:latin typeface="Calibri" panose="020F0502020204030204" pitchFamily="34" charset="0"/>
                <a:cs typeface="Calibri" panose="020F0502020204030204" pitchFamily="34" charset="0"/>
              </a:rPr>
              <a:t>ΆΦΗΣΗ</a:t>
            </a:r>
            <a:r>
              <a:rPr b="1" dirty="0" sz="2600" lang="el">
                <a:latin typeface="Calibri" panose="020F0502020204030204" pitchFamily="34" charset="0"/>
                <a:cs typeface="Calibri" panose="020F0502020204030204" pitchFamily="34" charset="0"/>
              </a:rPr>
              <a:t> ΓΙΑ ΑΤΟΜΑ ΜΕ ΑΝΑΠΗΡΙΕΣ ΜΕΣΩ ΣΥΝΕΡΓΑΤΙΚΗΣ ΕΡΓΑΣΙΑΣ</a:t>
            </a:r>
            <a:endParaRPr altLang="en-US" lang="zh-CN"/>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76" name=""/>
        <p:cNvGrpSpPr/>
        <p:nvPr/>
      </p:nvGrpSpPr>
      <p:grpSpPr>
        <a:xfrm>
          <a:off x="0" y="0"/>
          <a:ext cx="0" cy="0"/>
          <a:chOff x="0" y="0"/>
          <a:chExt cx="0" cy="0"/>
        </a:xfrm>
      </p:grpSpPr>
      <p:sp>
        <p:nvSpPr>
          <p:cNvPr id="1049414" name="Text Placeholder 1"/>
          <p:cNvSpPr>
            <a:spLocks noGrp="1"/>
          </p:cNvSpPr>
          <p:nvPr>
            <p:ph type="body" sz="quarter" idx="45"/>
          </p:nvPr>
        </p:nvSpPr>
        <p:spPr/>
        <p:txBody>
          <a:bodyPr/>
          <a:p>
            <a:r>
              <a:rPr dirty="0" lang="el"/>
              <a:t>06</a:t>
            </a:r>
          </a:p>
        </p:txBody>
      </p:sp>
      <p:sp>
        <p:nvSpPr>
          <p:cNvPr id="1049415" name="Text Placeholder 2"/>
          <p:cNvSpPr>
            <a:spLocks noGrp="1"/>
          </p:cNvSpPr>
          <p:nvPr>
            <p:ph type="body" sz="quarter" idx="46"/>
          </p:nvPr>
        </p:nvSpPr>
        <p:spPr/>
        <p:txBody>
          <a:bodyPr/>
          <a:p>
            <a:r>
              <a:rPr dirty="0" sz="3200" lang="el"/>
              <a:t>ΨΥΧΙΚΗ ΥΓΕΙΑ</a:t>
            </a:r>
            <a:endParaRPr dirty="0" lang="en-US"/>
          </a:p>
        </p:txBody>
      </p:sp>
      <p:sp>
        <p:nvSpPr>
          <p:cNvPr id="1049416" name="Text Placeholder 3"/>
          <p:cNvSpPr>
            <a:spLocks noGrp="1"/>
          </p:cNvSpPr>
          <p:nvPr>
            <p:ph type="body" sz="quarter" idx="11"/>
          </p:nvPr>
        </p:nvSpPr>
        <p:spPr/>
        <p:txBody>
          <a:bodyPr/>
          <a:p>
            <a:r>
              <a:rPr dirty="0" lang="el">
                <a:hlinkClick r:id="rId1" action="ppaction://hlinksldjump"/>
              </a:rPr>
              <a:t>33</a:t>
            </a:r>
            <a:endParaRPr dirty="0" lang="en-US"/>
          </a:p>
        </p:txBody>
      </p:sp>
      <p:sp>
        <p:nvSpPr>
          <p:cNvPr id="1049417" name="Text Placeholder 4"/>
          <p:cNvSpPr>
            <a:spLocks noGrp="1"/>
          </p:cNvSpPr>
          <p:nvPr>
            <p:ph type="body" sz="quarter" idx="12"/>
          </p:nvPr>
        </p:nvSpPr>
        <p:spPr/>
        <p:txBody>
          <a:bodyPr/>
          <a:p>
            <a:r>
              <a:rPr dirty="0" lang="el"/>
              <a:t>Το </a:t>
            </a:r>
            <a:r>
              <a:rPr dirty="0" lang="el"/>
              <a:t>έργο </a:t>
            </a:r>
            <a:r>
              <a:rPr dirty="0" lang="el" err="1"/>
              <a:t>Seany</a:t>
            </a:r>
            <a:endParaRPr dirty="0" lang="en-IE">
              <a:solidFill>
                <a:srgbClr val="000000"/>
              </a:solidFill>
            </a:endParaRPr>
          </a:p>
        </p:txBody>
      </p:sp>
      <p:sp>
        <p:nvSpPr>
          <p:cNvPr id="1049418" name="Text Placeholder 5"/>
          <p:cNvSpPr>
            <a:spLocks noGrp="1"/>
          </p:cNvSpPr>
          <p:nvPr>
            <p:ph type="body" sz="quarter" idx="13"/>
          </p:nvPr>
        </p:nvSpPr>
        <p:spPr/>
        <p:txBody>
          <a:bodyPr/>
          <a:p>
            <a:r>
              <a:rPr dirty="0" lang="el">
                <a:hlinkClick r:id="rId2" action="ppaction://hlinksldjump"/>
              </a:rPr>
              <a:t>34</a:t>
            </a:r>
            <a:endParaRPr dirty="0" lang="en-US"/>
          </a:p>
        </p:txBody>
      </p:sp>
      <p:sp>
        <p:nvSpPr>
          <p:cNvPr id="1049419" name="Text Placeholder 6"/>
          <p:cNvSpPr>
            <a:spLocks noGrp="1"/>
          </p:cNvSpPr>
          <p:nvPr>
            <p:ph type="body" sz="quarter" idx="14"/>
          </p:nvPr>
        </p:nvSpPr>
        <p:spPr/>
        <p:txBody>
          <a:bodyPr/>
          <a:p>
            <a:r>
              <a:rPr altLang="en-US" dirty="0" lang="el-GR">
                <a:solidFill>
                  <a:srgbClr val="000000"/>
                </a:solidFill>
              </a:rPr>
              <a:t>Φ</a:t>
            </a:r>
            <a:r>
              <a:rPr altLang="en-US" dirty="0" lang="el-GR">
                <a:solidFill>
                  <a:srgbClr val="000000"/>
                </a:solidFill>
              </a:rPr>
              <a:t>ι</a:t>
            </a:r>
            <a:r>
              <a:rPr altLang="en-US" dirty="0" lang="el-GR">
                <a:solidFill>
                  <a:srgbClr val="000000"/>
                </a:solidFill>
              </a:rPr>
              <a:t>λ</a:t>
            </a:r>
            <a:r>
              <a:rPr altLang="en-US" dirty="0" lang="el-GR">
                <a:solidFill>
                  <a:srgbClr val="000000"/>
                </a:solidFill>
              </a:rPr>
              <a:t>α</a:t>
            </a:r>
            <a:r>
              <a:rPr altLang="en-US" dirty="0" lang="el-GR">
                <a:solidFill>
                  <a:srgbClr val="000000"/>
                </a:solidFill>
              </a:rPr>
              <a:t>ν</a:t>
            </a:r>
            <a:r>
              <a:rPr altLang="en-US" dirty="0" lang="el-GR">
                <a:solidFill>
                  <a:srgbClr val="000000"/>
                </a:solidFill>
              </a:rPr>
              <a:t>θ</a:t>
            </a:r>
            <a:r>
              <a:rPr altLang="en-US" dirty="0" lang="el-GR">
                <a:solidFill>
                  <a:srgbClr val="000000"/>
                </a:solidFill>
              </a:rPr>
              <a:t>ρ</a:t>
            </a:r>
            <a:r>
              <a:rPr altLang="en-US" dirty="0" lang="el-GR">
                <a:solidFill>
                  <a:srgbClr val="000000"/>
                </a:solidFill>
              </a:rPr>
              <a:t>ω</a:t>
            </a:r>
            <a:r>
              <a:rPr altLang="en-US" dirty="0" lang="el-GR">
                <a:solidFill>
                  <a:srgbClr val="000000"/>
                </a:solidFill>
              </a:rPr>
              <a:t>π</a:t>
            </a:r>
            <a:r>
              <a:rPr altLang="en-US" dirty="0" lang="el-GR">
                <a:solidFill>
                  <a:srgbClr val="000000"/>
                </a:solidFill>
              </a:rPr>
              <a:t>ί</a:t>
            </a:r>
            <a:r>
              <a:rPr altLang="en-US" dirty="0" lang="el-GR">
                <a:solidFill>
                  <a:srgbClr val="000000"/>
                </a:solidFill>
              </a:rPr>
              <a:t>α</a:t>
            </a:r>
            <a:r>
              <a:rPr altLang="en-US" dirty="0" lang="en-US">
                <a:solidFill>
                  <a:srgbClr val="000000"/>
                </a:solidFill>
              </a:rPr>
              <a:t> </a:t>
            </a:r>
            <a:r>
              <a:rPr altLang="en-US" dirty="0" lang="en-US">
                <a:solidFill>
                  <a:srgbClr val="000000"/>
                </a:solidFill>
              </a:rPr>
              <a:t>"</a:t>
            </a:r>
            <a:r>
              <a:rPr altLang="en-US" dirty="0" lang="el-GR">
                <a:solidFill>
                  <a:srgbClr val="000000"/>
                </a:solidFill>
              </a:rPr>
              <a:t>Γ</a:t>
            </a:r>
            <a:r>
              <a:rPr altLang="en-US" dirty="0" lang="el-GR">
                <a:solidFill>
                  <a:srgbClr val="000000"/>
                </a:solidFill>
              </a:rPr>
              <a:t>έ</a:t>
            </a:r>
            <a:r>
              <a:rPr altLang="en-US" dirty="0" lang="el-GR">
                <a:solidFill>
                  <a:srgbClr val="000000"/>
                </a:solidFill>
              </a:rPr>
              <a:t>λ</a:t>
            </a:r>
            <a:r>
              <a:rPr altLang="en-US" dirty="0" lang="el-GR">
                <a:solidFill>
                  <a:srgbClr val="000000"/>
                </a:solidFill>
              </a:rPr>
              <a:t>ι</a:t>
            </a:r>
            <a:r>
              <a:rPr altLang="en-US" dirty="0" lang="el-GR">
                <a:solidFill>
                  <a:srgbClr val="000000"/>
                </a:solidFill>
              </a:rPr>
              <a:t>ο</a:t>
            </a:r>
            <a:r>
              <a:rPr altLang="en-US" dirty="0" lang="el-GR">
                <a:solidFill>
                  <a:srgbClr val="000000"/>
                </a:solidFill>
              </a:rPr>
              <a:t>υ</a:t>
            </a:r>
            <a:r>
              <a:rPr altLang="en-US" dirty="0" lang="en-US">
                <a:solidFill>
                  <a:srgbClr val="000000"/>
                </a:solidFill>
              </a:rPr>
              <a:t>"</a:t>
            </a:r>
            <a:endParaRPr dirty="0" lang="en-IE">
              <a:solidFill>
                <a:srgbClr val="000000"/>
              </a:solidFill>
            </a:endParaRPr>
          </a:p>
        </p:txBody>
      </p:sp>
      <p:sp>
        <p:nvSpPr>
          <p:cNvPr id="1049420" name="Text Placeholder 7"/>
          <p:cNvSpPr>
            <a:spLocks noGrp="1"/>
          </p:cNvSpPr>
          <p:nvPr>
            <p:ph type="body" sz="quarter" idx="47"/>
          </p:nvPr>
        </p:nvSpPr>
        <p:spPr>
          <a:xfrm>
            <a:off x="2550981" y="5332293"/>
            <a:ext cx="648000" cy="348400"/>
          </a:xfrm>
        </p:spPr>
        <p:txBody>
          <a:bodyPr/>
          <a:p>
            <a:r>
              <a:rPr dirty="0" lang="el">
                <a:hlinkClick r:id="rId3" action="ppaction://hlinksldjump"/>
              </a:rPr>
              <a:t>35</a:t>
            </a:r>
            <a:endParaRPr dirty="0" lang="en-US"/>
          </a:p>
        </p:txBody>
      </p:sp>
      <p:sp>
        <p:nvSpPr>
          <p:cNvPr id="1049421" name="Text Placeholder 8"/>
          <p:cNvSpPr>
            <a:spLocks noGrp="1"/>
          </p:cNvSpPr>
          <p:nvPr>
            <p:ph type="body" sz="quarter" idx="48"/>
          </p:nvPr>
        </p:nvSpPr>
        <p:spPr>
          <a:xfrm>
            <a:off x="3266818" y="5332293"/>
            <a:ext cx="3133345" cy="348400"/>
          </a:xfrm>
        </p:spPr>
        <p:txBody>
          <a:bodyPr/>
          <a:p>
            <a:r>
              <a:rPr dirty="0" lang="el"/>
              <a:t>Παρέμβαση στην Κοινότητα - για κοινωνικά απομονωμένους ηλικιωμένους και άτομα με ειδικές ανάγκες</a:t>
            </a:r>
            <a:endParaRPr dirty="0" lang="en-IE">
              <a:solidFill>
                <a:srgbClr val="000000"/>
              </a:solidFill>
            </a:endParaRPr>
          </a:p>
        </p:txBody>
      </p:sp>
      <p:sp>
        <p:nvSpPr>
          <p:cNvPr id="1049422" name="Slide Number Placeholder 23"/>
          <p:cNvSpPr>
            <a:spLocks noGrp="1"/>
          </p:cNvSpPr>
          <p:nvPr>
            <p:ph type="sldNum" sz="quarter" idx="4"/>
          </p:nvPr>
        </p:nvSpPr>
        <p:spPr/>
        <p:txBody>
          <a:bodyPr/>
          <a:p>
            <a:fld id="{CB2079F2-58AF-ED44-82D7-E04B2F6FD686}" type="slidenum">
              <a:rPr lang="en-US" smtClean="0"/>
              <a:t>42</a:t>
            </a:fld>
            <a:endParaRPr dirty="0" lang="en-US"/>
          </a:p>
        </p:txBody>
      </p:sp>
      <p:grpSp>
        <p:nvGrpSpPr>
          <p:cNvPr id="177" name="Graphic 4"/>
          <p:cNvGrpSpPr/>
          <p:nvPr/>
        </p:nvGrpSpPr>
        <p:grpSpPr>
          <a:xfrm>
            <a:off x="556028" y="8500842"/>
            <a:ext cx="2318953" cy="1423624"/>
            <a:chOff x="5824864" y="433079"/>
            <a:chExt cx="1333403" cy="818587"/>
          </a:xfrm>
        </p:grpSpPr>
        <p:sp>
          <p:nvSpPr>
            <p:cNvPr id="1049423" name="Freeform 26"/>
            <p:cNvSpPr/>
            <p:nvPr/>
          </p:nvSpPr>
          <p:spPr>
            <a:xfrm>
              <a:off x="6435109" y="1195638"/>
              <a:ext cx="1804" cy="2887"/>
            </a:xfrm>
            <a:custGeom>
              <a:avLst/>
              <a:gdLst>
                <a:gd name="connsiteX0" fmla="*/ 0 w 1804"/>
                <a:gd name="connsiteY0" fmla="*/ 2888 h 2887"/>
                <a:gd name="connsiteX1" fmla="*/ 0 w 1804"/>
                <a:gd name="connsiteY1" fmla="*/ 0 h 2887"/>
                <a:gd name="connsiteX2" fmla="*/ 0 w 1804"/>
                <a:gd name="connsiteY2" fmla="*/ 2888 h 2887"/>
              </a:gdLst>
              <a:ahLst/>
              <a:cxnLst>
                <a:cxn ang="0">
                  <a:pos x="connsiteX0" y="connsiteY0"/>
                </a:cxn>
                <a:cxn ang="0">
                  <a:pos x="connsiteX1" y="connsiteY1"/>
                </a:cxn>
                <a:cxn ang="0">
                  <a:pos x="connsiteX2" y="connsiteY2"/>
                </a:cxn>
              </a:cxnLst>
              <a:rect l="l" t="t" r="r" b="b"/>
              <a:pathLst>
                <a:path w="1804" h="2887">
                  <a:moveTo>
                    <a:pt x="0" y="2888"/>
                  </a:moveTo>
                  <a:cubicBezTo>
                    <a:pt x="0" y="1985"/>
                    <a:pt x="0" y="902"/>
                    <a:pt x="0" y="0"/>
                  </a:cubicBezTo>
                  <a:cubicBezTo>
                    <a:pt x="0" y="1083"/>
                    <a:pt x="0" y="1985"/>
                    <a:pt x="0" y="288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24" name="Freeform 27"/>
            <p:cNvSpPr/>
            <p:nvPr/>
          </p:nvSpPr>
          <p:spPr>
            <a:xfrm>
              <a:off x="6435109" y="1189141"/>
              <a:ext cx="180" cy="3970"/>
            </a:xfrm>
            <a:custGeom>
              <a:avLst/>
              <a:gdLst>
                <a:gd name="connsiteX0" fmla="*/ 0 w 180"/>
                <a:gd name="connsiteY0" fmla="*/ 3970 h 3970"/>
                <a:gd name="connsiteX1" fmla="*/ 181 w 180"/>
                <a:gd name="connsiteY1" fmla="*/ 0 h 3970"/>
                <a:gd name="connsiteX2" fmla="*/ 0 w 180"/>
                <a:gd name="connsiteY2" fmla="*/ 3970 h 3970"/>
              </a:gdLst>
              <a:ahLst/>
              <a:cxnLst>
                <a:cxn ang="0">
                  <a:pos x="connsiteX0" y="connsiteY0"/>
                </a:cxn>
                <a:cxn ang="0">
                  <a:pos x="connsiteX1" y="connsiteY1"/>
                </a:cxn>
                <a:cxn ang="0">
                  <a:pos x="connsiteX2" y="connsiteY2"/>
                </a:cxn>
              </a:cxnLst>
              <a:rect l="l" t="t" r="r" b="b"/>
              <a:pathLst>
                <a:path w="180" h="3970">
                  <a:moveTo>
                    <a:pt x="0" y="3970"/>
                  </a:moveTo>
                  <a:cubicBezTo>
                    <a:pt x="0" y="2707"/>
                    <a:pt x="0" y="1263"/>
                    <a:pt x="181" y="0"/>
                  </a:cubicBezTo>
                  <a:cubicBezTo>
                    <a:pt x="0" y="1444"/>
                    <a:pt x="0" y="2707"/>
                    <a:pt x="0" y="397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25" name="Freeform 28"/>
            <p:cNvSpPr/>
            <p:nvPr/>
          </p:nvSpPr>
          <p:spPr>
            <a:xfrm>
              <a:off x="6626411" y="1028339"/>
              <a:ext cx="180" cy="902"/>
            </a:xfrm>
            <a:custGeom>
              <a:avLst/>
              <a:gdLst>
                <a:gd name="connsiteX0" fmla="*/ 0 w 180"/>
                <a:gd name="connsiteY0" fmla="*/ 0 h 902"/>
                <a:gd name="connsiteX1" fmla="*/ 181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1" y="541"/>
                    <a:pt x="181" y="902"/>
                  </a:cubicBezTo>
                  <a:cubicBezTo>
                    <a:pt x="0" y="541"/>
                    <a:pt x="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26" name="Freeform 29"/>
            <p:cNvSpPr/>
            <p:nvPr/>
          </p:nvSpPr>
          <p:spPr>
            <a:xfrm>
              <a:off x="6626592" y="1030504"/>
              <a:ext cx="180" cy="721"/>
            </a:xfrm>
            <a:custGeom>
              <a:avLst/>
              <a:gdLst>
                <a:gd name="connsiteX0" fmla="*/ 0 w 180"/>
                <a:gd name="connsiteY0" fmla="*/ 0 h 721"/>
                <a:gd name="connsiteX1" fmla="*/ 181 w 180"/>
                <a:gd name="connsiteY1" fmla="*/ 722 h 721"/>
                <a:gd name="connsiteX2" fmla="*/ 0 w 180"/>
                <a:gd name="connsiteY2" fmla="*/ 0 h 721"/>
              </a:gdLst>
              <a:ahLst/>
              <a:cxnLst>
                <a:cxn ang="0">
                  <a:pos x="connsiteX0" y="connsiteY0"/>
                </a:cxn>
                <a:cxn ang="0">
                  <a:pos x="connsiteX1" y="connsiteY1"/>
                </a:cxn>
                <a:cxn ang="0">
                  <a:pos x="connsiteX2" y="connsiteY2"/>
                </a:cxn>
              </a:cxnLst>
              <a:rect l="l" t="t" r="r" b="b"/>
              <a:pathLst>
                <a:path w="180" h="721">
                  <a:moveTo>
                    <a:pt x="0" y="0"/>
                  </a:moveTo>
                  <a:cubicBezTo>
                    <a:pt x="0" y="180"/>
                    <a:pt x="0" y="541"/>
                    <a:pt x="181" y="722"/>
                  </a:cubicBezTo>
                  <a:cubicBezTo>
                    <a:pt x="181" y="361"/>
                    <a:pt x="18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27" name="Freeform 30"/>
            <p:cNvSpPr/>
            <p:nvPr/>
          </p:nvSpPr>
          <p:spPr>
            <a:xfrm>
              <a:off x="6624787" y="1023466"/>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1" y="361"/>
                    <a:pt x="181" y="542"/>
                    <a:pt x="361" y="902"/>
                  </a:cubicBezTo>
                  <a:cubicBezTo>
                    <a:pt x="181" y="542"/>
                    <a:pt x="181" y="18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28" name="Freeform 31"/>
            <p:cNvSpPr/>
            <p:nvPr/>
          </p:nvSpPr>
          <p:spPr>
            <a:xfrm>
              <a:off x="6625328" y="1024910"/>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541"/>
                    <a:pt x="361" y="902"/>
                  </a:cubicBezTo>
                  <a:cubicBezTo>
                    <a:pt x="361" y="541"/>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29" name="Freeform 32"/>
            <p:cNvSpPr/>
            <p:nvPr/>
          </p:nvSpPr>
          <p:spPr>
            <a:xfrm>
              <a:off x="6435290" y="1016489"/>
              <a:ext cx="183825" cy="177167"/>
            </a:xfrm>
            <a:custGeom>
              <a:avLst/>
              <a:gdLst>
                <a:gd name="connsiteX0" fmla="*/ 68399 w 183825"/>
                <a:gd name="connsiteY0" fmla="*/ 177163 h 177167"/>
                <a:gd name="connsiteX1" fmla="*/ 127234 w 183825"/>
                <a:gd name="connsiteY1" fmla="*/ 160921 h 177167"/>
                <a:gd name="connsiteX2" fmla="*/ 174157 w 183825"/>
                <a:gd name="connsiteY2" fmla="*/ 98296 h 177167"/>
                <a:gd name="connsiteX3" fmla="*/ 183181 w 183825"/>
                <a:gd name="connsiteY3" fmla="*/ 47944 h 177167"/>
                <a:gd name="connsiteX4" fmla="*/ 177225 w 183825"/>
                <a:gd name="connsiteY4" fmla="*/ 119 h 177167"/>
                <a:gd name="connsiteX5" fmla="*/ 179030 w 183825"/>
                <a:gd name="connsiteY5" fmla="*/ 119 h 177167"/>
                <a:gd name="connsiteX6" fmla="*/ 173616 w 183825"/>
                <a:gd name="connsiteY6" fmla="*/ 299 h 177167"/>
                <a:gd name="connsiteX7" fmla="*/ 35373 w 183825"/>
                <a:gd name="connsiteY7" fmla="*/ 119 h 177167"/>
                <a:gd name="connsiteX8" fmla="*/ 16243 w 183825"/>
                <a:gd name="connsiteY8" fmla="*/ 18527 h 177167"/>
                <a:gd name="connsiteX9" fmla="*/ 7941 w 183825"/>
                <a:gd name="connsiteY9" fmla="*/ 89814 h 177167"/>
                <a:gd name="connsiteX10" fmla="*/ 0 w 183825"/>
                <a:gd name="connsiteY10" fmla="*/ 171749 h 177167"/>
                <a:gd name="connsiteX11" fmla="*/ 181 w 183825"/>
                <a:gd name="connsiteY11" fmla="*/ 167057 h 177167"/>
                <a:gd name="connsiteX12" fmla="*/ 68399 w 183825"/>
                <a:gd name="connsiteY12" fmla="*/ 177163 h 17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25" h="177167">
                  <a:moveTo>
                    <a:pt x="68399" y="177163"/>
                  </a:moveTo>
                  <a:cubicBezTo>
                    <a:pt x="88432" y="176802"/>
                    <a:pt x="110089" y="172110"/>
                    <a:pt x="127234" y="160921"/>
                  </a:cubicBezTo>
                  <a:cubicBezTo>
                    <a:pt x="150696" y="145580"/>
                    <a:pt x="164592" y="124284"/>
                    <a:pt x="174157" y="98296"/>
                  </a:cubicBezTo>
                  <a:cubicBezTo>
                    <a:pt x="179752" y="82775"/>
                    <a:pt x="181376" y="63826"/>
                    <a:pt x="183181" y="47944"/>
                  </a:cubicBezTo>
                  <a:cubicBezTo>
                    <a:pt x="184986" y="31701"/>
                    <a:pt x="183000" y="15098"/>
                    <a:pt x="177225" y="119"/>
                  </a:cubicBezTo>
                  <a:cubicBezTo>
                    <a:pt x="177767" y="119"/>
                    <a:pt x="178308" y="119"/>
                    <a:pt x="179030" y="119"/>
                  </a:cubicBezTo>
                  <a:cubicBezTo>
                    <a:pt x="177406" y="-62"/>
                    <a:pt x="175601" y="-62"/>
                    <a:pt x="173616" y="299"/>
                  </a:cubicBezTo>
                  <a:cubicBezTo>
                    <a:pt x="127595" y="5713"/>
                    <a:pt x="81574" y="119"/>
                    <a:pt x="35373" y="119"/>
                  </a:cubicBezTo>
                  <a:cubicBezTo>
                    <a:pt x="21115" y="119"/>
                    <a:pt x="17326" y="5713"/>
                    <a:pt x="16243" y="18527"/>
                  </a:cubicBezTo>
                  <a:cubicBezTo>
                    <a:pt x="14257" y="42349"/>
                    <a:pt x="10107" y="65991"/>
                    <a:pt x="7941" y="89814"/>
                  </a:cubicBezTo>
                  <a:cubicBezTo>
                    <a:pt x="5414" y="117065"/>
                    <a:pt x="1083" y="144317"/>
                    <a:pt x="0" y="171749"/>
                  </a:cubicBezTo>
                  <a:cubicBezTo>
                    <a:pt x="0" y="170125"/>
                    <a:pt x="181" y="168681"/>
                    <a:pt x="181" y="167057"/>
                  </a:cubicBezTo>
                  <a:cubicBezTo>
                    <a:pt x="22740" y="171208"/>
                    <a:pt x="45479" y="177344"/>
                    <a:pt x="68399" y="17716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0" name="Freeform 33"/>
            <p:cNvSpPr/>
            <p:nvPr/>
          </p:nvSpPr>
          <p:spPr>
            <a:xfrm>
              <a:off x="6617568" y="1017149"/>
              <a:ext cx="5594" cy="3609"/>
            </a:xfrm>
            <a:custGeom>
              <a:avLst/>
              <a:gdLst>
                <a:gd name="connsiteX0" fmla="*/ 5595 w 5594"/>
                <a:gd name="connsiteY0" fmla="*/ 3609 h 3609"/>
                <a:gd name="connsiteX1" fmla="*/ 0 w 5594"/>
                <a:gd name="connsiteY1" fmla="*/ 0 h 3609"/>
                <a:gd name="connsiteX2" fmla="*/ 5595 w 5594"/>
                <a:gd name="connsiteY2" fmla="*/ 3609 h 3609"/>
              </a:gdLst>
              <a:ahLst/>
              <a:cxnLst>
                <a:cxn ang="0">
                  <a:pos x="connsiteX0" y="connsiteY0"/>
                </a:cxn>
                <a:cxn ang="0">
                  <a:pos x="connsiteX1" y="connsiteY1"/>
                </a:cxn>
                <a:cxn ang="0">
                  <a:pos x="connsiteX2" y="connsiteY2"/>
                </a:cxn>
              </a:cxnLst>
              <a:rect l="l" t="t" r="r" b="b"/>
              <a:pathLst>
                <a:path w="5594" h="3609">
                  <a:moveTo>
                    <a:pt x="5595" y="3609"/>
                  </a:moveTo>
                  <a:cubicBezTo>
                    <a:pt x="4151" y="1805"/>
                    <a:pt x="2346" y="542"/>
                    <a:pt x="0" y="0"/>
                  </a:cubicBezTo>
                  <a:cubicBezTo>
                    <a:pt x="2346" y="722"/>
                    <a:pt x="4151" y="1985"/>
                    <a:pt x="5595" y="360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1" name="Freeform 34"/>
            <p:cNvSpPr/>
            <p:nvPr/>
          </p:nvSpPr>
          <p:spPr>
            <a:xfrm>
              <a:off x="6625870" y="1026534"/>
              <a:ext cx="180" cy="902"/>
            </a:xfrm>
            <a:custGeom>
              <a:avLst/>
              <a:gdLst>
                <a:gd name="connsiteX0" fmla="*/ 0 w 180"/>
                <a:gd name="connsiteY0" fmla="*/ 0 h 902"/>
                <a:gd name="connsiteX1" fmla="*/ 180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0" y="541"/>
                    <a:pt x="180" y="902"/>
                  </a:cubicBezTo>
                  <a:cubicBezTo>
                    <a:pt x="180" y="541"/>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2" name="Freeform 35"/>
            <p:cNvSpPr/>
            <p:nvPr/>
          </p:nvSpPr>
          <p:spPr>
            <a:xfrm>
              <a:off x="6624065" y="1022022"/>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3" name="Freeform 36"/>
            <p:cNvSpPr/>
            <p:nvPr/>
          </p:nvSpPr>
          <p:spPr>
            <a:xfrm>
              <a:off x="6614319" y="1016608"/>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1083" y="181"/>
                    <a:pt x="1444" y="181"/>
                  </a:cubicBezTo>
                  <a:cubicBezTo>
                    <a:pt x="1083" y="0"/>
                    <a:pt x="542"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4" name="Freeform 37"/>
            <p:cNvSpPr/>
            <p:nvPr/>
          </p:nvSpPr>
          <p:spPr>
            <a:xfrm>
              <a:off x="6616124" y="1016788"/>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2" y="0"/>
                    <a:pt x="902" y="180"/>
                    <a:pt x="1444" y="361"/>
                  </a:cubicBezTo>
                  <a:cubicBezTo>
                    <a:pt x="902" y="180"/>
                    <a:pt x="361"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5" name="Freeform 38"/>
            <p:cNvSpPr/>
            <p:nvPr/>
          </p:nvSpPr>
          <p:spPr>
            <a:xfrm>
              <a:off x="6623163" y="1020759"/>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542"/>
                    <a:pt x="722" y="902"/>
                  </a:cubicBezTo>
                  <a:cubicBezTo>
                    <a:pt x="541" y="722"/>
                    <a:pt x="36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6" name="Freeform 39"/>
            <p:cNvSpPr/>
            <p:nvPr/>
          </p:nvSpPr>
          <p:spPr>
            <a:xfrm>
              <a:off x="6607461" y="507131"/>
              <a:ext cx="361" cy="3068"/>
            </a:xfrm>
            <a:custGeom>
              <a:avLst/>
              <a:gdLst>
                <a:gd name="connsiteX0" fmla="*/ 0 w 361"/>
                <a:gd name="connsiteY0" fmla="*/ 0 h 3068"/>
                <a:gd name="connsiteX1" fmla="*/ 361 w 361"/>
                <a:gd name="connsiteY1" fmla="*/ 3068 h 3068"/>
                <a:gd name="connsiteX2" fmla="*/ 0 w 361"/>
                <a:gd name="connsiteY2" fmla="*/ 0 h 3068"/>
              </a:gdLst>
              <a:ahLst/>
              <a:cxnLst>
                <a:cxn ang="0">
                  <a:pos x="connsiteX0" y="connsiteY0"/>
                </a:cxn>
                <a:cxn ang="0">
                  <a:pos x="connsiteX1" y="connsiteY1"/>
                </a:cxn>
                <a:cxn ang="0">
                  <a:pos x="connsiteX2" y="connsiteY2"/>
                </a:cxn>
              </a:cxnLst>
              <a:rect l="l" t="t" r="r" b="b"/>
              <a:pathLst>
                <a:path w="361" h="3068">
                  <a:moveTo>
                    <a:pt x="0" y="0"/>
                  </a:moveTo>
                  <a:cubicBezTo>
                    <a:pt x="181" y="1083"/>
                    <a:pt x="361" y="1985"/>
                    <a:pt x="361" y="3068"/>
                  </a:cubicBezTo>
                  <a:cubicBezTo>
                    <a:pt x="361" y="1985"/>
                    <a:pt x="181" y="90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7" name="Freeform 40"/>
            <p:cNvSpPr/>
            <p:nvPr/>
          </p:nvSpPr>
          <p:spPr>
            <a:xfrm>
              <a:off x="6608183" y="511642"/>
              <a:ext cx="360" cy="3248"/>
            </a:xfrm>
            <a:custGeom>
              <a:avLst/>
              <a:gdLst>
                <a:gd name="connsiteX0" fmla="*/ 0 w 360"/>
                <a:gd name="connsiteY0" fmla="*/ 0 h 3248"/>
                <a:gd name="connsiteX1" fmla="*/ 361 w 360"/>
                <a:gd name="connsiteY1" fmla="*/ 3249 h 3248"/>
                <a:gd name="connsiteX2" fmla="*/ 0 w 360"/>
                <a:gd name="connsiteY2" fmla="*/ 0 h 3248"/>
              </a:gdLst>
              <a:ahLst/>
              <a:cxnLst>
                <a:cxn ang="0">
                  <a:pos x="connsiteX0" y="connsiteY0"/>
                </a:cxn>
                <a:cxn ang="0">
                  <a:pos x="connsiteX1" y="connsiteY1"/>
                </a:cxn>
                <a:cxn ang="0">
                  <a:pos x="connsiteX2" y="connsiteY2"/>
                </a:cxn>
              </a:cxnLst>
              <a:rect l="l" t="t" r="r" b="b"/>
              <a:pathLst>
                <a:path w="360" h="3248">
                  <a:moveTo>
                    <a:pt x="0" y="0"/>
                  </a:moveTo>
                  <a:cubicBezTo>
                    <a:pt x="180" y="1083"/>
                    <a:pt x="180" y="2166"/>
                    <a:pt x="361" y="3249"/>
                  </a:cubicBezTo>
                  <a:cubicBezTo>
                    <a:pt x="180" y="2166"/>
                    <a:pt x="18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8" name="Freeform 41"/>
            <p:cNvSpPr/>
            <p:nvPr/>
          </p:nvSpPr>
          <p:spPr>
            <a:xfrm>
              <a:off x="6608725" y="516154"/>
              <a:ext cx="360" cy="3428"/>
            </a:xfrm>
            <a:custGeom>
              <a:avLst/>
              <a:gdLst>
                <a:gd name="connsiteX0" fmla="*/ 0 w 360"/>
                <a:gd name="connsiteY0" fmla="*/ 0 h 3428"/>
                <a:gd name="connsiteX1" fmla="*/ 361 w 360"/>
                <a:gd name="connsiteY1" fmla="*/ 3429 h 3428"/>
                <a:gd name="connsiteX2" fmla="*/ 0 w 360"/>
                <a:gd name="connsiteY2" fmla="*/ 0 h 3428"/>
              </a:gdLst>
              <a:ahLst/>
              <a:cxnLst>
                <a:cxn ang="0">
                  <a:pos x="connsiteX0" y="connsiteY0"/>
                </a:cxn>
                <a:cxn ang="0">
                  <a:pos x="connsiteX1" y="connsiteY1"/>
                </a:cxn>
                <a:cxn ang="0">
                  <a:pos x="connsiteX2" y="connsiteY2"/>
                </a:cxn>
              </a:cxnLst>
              <a:rect l="l" t="t" r="r" b="b"/>
              <a:pathLst>
                <a:path w="360" h="3428">
                  <a:moveTo>
                    <a:pt x="0" y="0"/>
                  </a:moveTo>
                  <a:cubicBezTo>
                    <a:pt x="180" y="1083"/>
                    <a:pt x="180" y="2166"/>
                    <a:pt x="361" y="3429"/>
                  </a:cubicBezTo>
                  <a:cubicBezTo>
                    <a:pt x="180" y="2346"/>
                    <a:pt x="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39" name="Freeform 42"/>
            <p:cNvSpPr/>
            <p:nvPr/>
          </p:nvSpPr>
          <p:spPr>
            <a:xfrm>
              <a:off x="6604935" y="491790"/>
              <a:ext cx="902" cy="4511"/>
            </a:xfrm>
            <a:custGeom>
              <a:avLst/>
              <a:gdLst>
                <a:gd name="connsiteX0" fmla="*/ 0 w 902"/>
                <a:gd name="connsiteY0" fmla="*/ 0 h 4511"/>
                <a:gd name="connsiteX1" fmla="*/ 902 w 902"/>
                <a:gd name="connsiteY1" fmla="*/ 4512 h 4511"/>
                <a:gd name="connsiteX2" fmla="*/ 0 w 902"/>
                <a:gd name="connsiteY2" fmla="*/ 0 h 4511"/>
              </a:gdLst>
              <a:ahLst/>
              <a:cxnLst>
                <a:cxn ang="0">
                  <a:pos x="connsiteX0" y="connsiteY0"/>
                </a:cxn>
                <a:cxn ang="0">
                  <a:pos x="connsiteX1" y="connsiteY1"/>
                </a:cxn>
                <a:cxn ang="0">
                  <a:pos x="connsiteX2" y="connsiteY2"/>
                </a:cxn>
              </a:cxnLst>
              <a:rect l="l" t="t" r="r" b="b"/>
              <a:pathLst>
                <a:path w="902" h="4511">
                  <a:moveTo>
                    <a:pt x="0" y="0"/>
                  </a:moveTo>
                  <a:cubicBezTo>
                    <a:pt x="361" y="1444"/>
                    <a:pt x="542" y="3068"/>
                    <a:pt x="902" y="4512"/>
                  </a:cubicBezTo>
                  <a:cubicBezTo>
                    <a:pt x="542" y="3068"/>
                    <a:pt x="361" y="144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0" name="Freeform 43"/>
            <p:cNvSpPr/>
            <p:nvPr/>
          </p:nvSpPr>
          <p:spPr>
            <a:xfrm>
              <a:off x="6609086" y="520666"/>
              <a:ext cx="360" cy="3609"/>
            </a:xfrm>
            <a:custGeom>
              <a:avLst/>
              <a:gdLst>
                <a:gd name="connsiteX0" fmla="*/ 0 w 360"/>
                <a:gd name="connsiteY0" fmla="*/ 0 h 3609"/>
                <a:gd name="connsiteX1" fmla="*/ 361 w 360"/>
                <a:gd name="connsiteY1" fmla="*/ 3609 h 3609"/>
                <a:gd name="connsiteX2" fmla="*/ 0 w 360"/>
                <a:gd name="connsiteY2" fmla="*/ 0 h 3609"/>
              </a:gdLst>
              <a:ahLst/>
              <a:cxnLst>
                <a:cxn ang="0">
                  <a:pos x="connsiteX0" y="connsiteY0"/>
                </a:cxn>
                <a:cxn ang="0">
                  <a:pos x="connsiteX1" y="connsiteY1"/>
                </a:cxn>
                <a:cxn ang="0">
                  <a:pos x="connsiteX2" y="connsiteY2"/>
                </a:cxn>
              </a:cxnLst>
              <a:rect l="l" t="t" r="r" b="b"/>
              <a:pathLst>
                <a:path w="360" h="3609">
                  <a:moveTo>
                    <a:pt x="0" y="0"/>
                  </a:moveTo>
                  <a:cubicBezTo>
                    <a:pt x="180" y="1263"/>
                    <a:pt x="180" y="2346"/>
                    <a:pt x="361" y="3609"/>
                  </a:cubicBezTo>
                  <a:cubicBezTo>
                    <a:pt x="180" y="2527"/>
                    <a:pt x="180" y="126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1" name="Freeform 44"/>
            <p:cNvSpPr/>
            <p:nvPr/>
          </p:nvSpPr>
          <p:spPr>
            <a:xfrm>
              <a:off x="6606920" y="502438"/>
              <a:ext cx="541" cy="3068"/>
            </a:xfrm>
            <a:custGeom>
              <a:avLst/>
              <a:gdLst>
                <a:gd name="connsiteX0" fmla="*/ 0 w 541"/>
                <a:gd name="connsiteY0" fmla="*/ 0 h 3068"/>
                <a:gd name="connsiteX1" fmla="*/ 541 w 541"/>
                <a:gd name="connsiteY1" fmla="*/ 3068 h 3068"/>
                <a:gd name="connsiteX2" fmla="*/ 0 w 541"/>
                <a:gd name="connsiteY2" fmla="*/ 0 h 3068"/>
              </a:gdLst>
              <a:ahLst/>
              <a:cxnLst>
                <a:cxn ang="0">
                  <a:pos x="connsiteX0" y="connsiteY0"/>
                </a:cxn>
                <a:cxn ang="0">
                  <a:pos x="connsiteX1" y="connsiteY1"/>
                </a:cxn>
                <a:cxn ang="0">
                  <a:pos x="connsiteX2" y="connsiteY2"/>
                </a:cxn>
              </a:cxnLst>
              <a:rect l="l" t="t" r="r" b="b"/>
              <a:pathLst>
                <a:path w="541" h="3068">
                  <a:moveTo>
                    <a:pt x="0" y="0"/>
                  </a:moveTo>
                  <a:cubicBezTo>
                    <a:pt x="180" y="1083"/>
                    <a:pt x="361" y="1985"/>
                    <a:pt x="541" y="3068"/>
                  </a:cubicBezTo>
                  <a:cubicBezTo>
                    <a:pt x="180" y="1985"/>
                    <a:pt x="18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2" name="Freeform 45"/>
            <p:cNvSpPr/>
            <p:nvPr/>
          </p:nvSpPr>
          <p:spPr>
            <a:xfrm>
              <a:off x="6359927" y="448657"/>
              <a:ext cx="331091" cy="518580"/>
            </a:xfrm>
            <a:custGeom>
              <a:avLst/>
              <a:gdLst>
                <a:gd name="connsiteX0" fmla="*/ 6242 w 331091"/>
                <a:gd name="connsiteY0" fmla="*/ 361669 h 518580"/>
                <a:gd name="connsiteX1" fmla="*/ 17431 w 331091"/>
                <a:gd name="connsiteY1" fmla="*/ 458584 h 518580"/>
                <a:gd name="connsiteX2" fmla="*/ 15987 w 331091"/>
                <a:gd name="connsiteY2" fmla="*/ 446311 h 518580"/>
                <a:gd name="connsiteX3" fmla="*/ 112721 w 331091"/>
                <a:gd name="connsiteY3" fmla="*/ 510560 h 518580"/>
                <a:gd name="connsiteX4" fmla="*/ 274967 w 331091"/>
                <a:gd name="connsiteY4" fmla="*/ 478255 h 518580"/>
                <a:gd name="connsiteX5" fmla="*/ 317739 w 331091"/>
                <a:gd name="connsiteY5" fmla="*/ 411841 h 518580"/>
                <a:gd name="connsiteX6" fmla="*/ 330372 w 331091"/>
                <a:gd name="connsiteY6" fmla="*/ 346329 h 518580"/>
                <a:gd name="connsiteX7" fmla="*/ 324417 w 331091"/>
                <a:gd name="connsiteY7" fmla="*/ 262048 h 518580"/>
                <a:gd name="connsiteX8" fmla="*/ 320627 w 331091"/>
                <a:gd name="connsiteY8" fmla="*/ 248332 h 518580"/>
                <a:gd name="connsiteX9" fmla="*/ 320627 w 331091"/>
                <a:gd name="connsiteY9" fmla="*/ 248332 h 518580"/>
                <a:gd name="connsiteX10" fmla="*/ 314671 w 331091"/>
                <a:gd name="connsiteY10" fmla="*/ 249415 h 518580"/>
                <a:gd name="connsiteX11" fmla="*/ 277494 w 331091"/>
                <a:gd name="connsiteY11" fmla="*/ 223426 h 518580"/>
                <a:gd name="connsiteX12" fmla="*/ 247355 w 331091"/>
                <a:gd name="connsiteY12" fmla="*/ 205379 h 518580"/>
                <a:gd name="connsiteX13" fmla="*/ 220644 w 331091"/>
                <a:gd name="connsiteY13" fmla="*/ 206823 h 518580"/>
                <a:gd name="connsiteX14" fmla="*/ 225698 w 331091"/>
                <a:gd name="connsiteY14" fmla="*/ 179932 h 518580"/>
                <a:gd name="connsiteX15" fmla="*/ 226961 w 331091"/>
                <a:gd name="connsiteY15" fmla="*/ 177586 h 518580"/>
                <a:gd name="connsiteX16" fmla="*/ 249701 w 331091"/>
                <a:gd name="connsiteY16" fmla="*/ 81394 h 518580"/>
                <a:gd name="connsiteX17" fmla="*/ 248076 w 331091"/>
                <a:gd name="connsiteY17" fmla="*/ 118210 h 518580"/>
                <a:gd name="connsiteX18" fmla="*/ 245911 w 331091"/>
                <a:gd name="connsiteY18" fmla="*/ 116586 h 518580"/>
                <a:gd name="connsiteX19" fmla="*/ 243564 w 331091"/>
                <a:gd name="connsiteY19" fmla="*/ 97636 h 518580"/>
                <a:gd name="connsiteX20" fmla="*/ 197724 w 331091"/>
                <a:gd name="connsiteY20" fmla="*/ 16784 h 518580"/>
                <a:gd name="connsiteX21" fmla="*/ 193754 w 331091"/>
                <a:gd name="connsiteY21" fmla="*/ 10648 h 518580"/>
                <a:gd name="connsiteX22" fmla="*/ 189242 w 331091"/>
                <a:gd name="connsiteY22" fmla="*/ 361 h 518580"/>
                <a:gd name="connsiteX23" fmla="*/ 196641 w 331091"/>
                <a:gd name="connsiteY23" fmla="*/ 0 h 518580"/>
                <a:gd name="connsiteX24" fmla="*/ 172458 w 331091"/>
                <a:gd name="connsiteY24" fmla="*/ 4151 h 518580"/>
                <a:gd name="connsiteX25" fmla="*/ 155854 w 331091"/>
                <a:gd name="connsiteY25" fmla="*/ 27612 h 518580"/>
                <a:gd name="connsiteX26" fmla="*/ 159464 w 331091"/>
                <a:gd name="connsiteY26" fmla="*/ 67497 h 518580"/>
                <a:gd name="connsiteX27" fmla="*/ 127881 w 331091"/>
                <a:gd name="connsiteY27" fmla="*/ 144198 h 518580"/>
                <a:gd name="connsiteX28" fmla="*/ 28621 w 331091"/>
                <a:gd name="connsiteY28" fmla="*/ 216207 h 518580"/>
                <a:gd name="connsiteX29" fmla="*/ 106 w 331091"/>
                <a:gd name="connsiteY29" fmla="*/ 269267 h 518580"/>
                <a:gd name="connsiteX30" fmla="*/ 6242 w 331091"/>
                <a:gd name="connsiteY30" fmla="*/ 361669 h 51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1091" h="518580">
                  <a:moveTo>
                    <a:pt x="6242" y="361669"/>
                  </a:moveTo>
                  <a:cubicBezTo>
                    <a:pt x="11476" y="393794"/>
                    <a:pt x="13641" y="426279"/>
                    <a:pt x="17431" y="458584"/>
                  </a:cubicBezTo>
                  <a:cubicBezTo>
                    <a:pt x="16890" y="454433"/>
                    <a:pt x="16528" y="450282"/>
                    <a:pt x="15987" y="446311"/>
                  </a:cubicBezTo>
                  <a:cubicBezTo>
                    <a:pt x="40351" y="476631"/>
                    <a:pt x="74822" y="498649"/>
                    <a:pt x="112721" y="510560"/>
                  </a:cubicBezTo>
                  <a:cubicBezTo>
                    <a:pt x="168848" y="528246"/>
                    <a:pt x="230390" y="516335"/>
                    <a:pt x="274967" y="478255"/>
                  </a:cubicBezTo>
                  <a:cubicBezTo>
                    <a:pt x="295541" y="460569"/>
                    <a:pt x="307993" y="436566"/>
                    <a:pt x="317739" y="411841"/>
                  </a:cubicBezTo>
                  <a:cubicBezTo>
                    <a:pt x="325861" y="391086"/>
                    <a:pt x="328748" y="368347"/>
                    <a:pt x="330372" y="346329"/>
                  </a:cubicBezTo>
                  <a:cubicBezTo>
                    <a:pt x="332357" y="318717"/>
                    <a:pt x="330192" y="288938"/>
                    <a:pt x="324417" y="262048"/>
                  </a:cubicBezTo>
                  <a:cubicBezTo>
                    <a:pt x="323514" y="257355"/>
                    <a:pt x="322070" y="252844"/>
                    <a:pt x="320627" y="248332"/>
                  </a:cubicBezTo>
                  <a:lnTo>
                    <a:pt x="320627" y="248332"/>
                  </a:lnTo>
                  <a:cubicBezTo>
                    <a:pt x="318642" y="248693"/>
                    <a:pt x="316656" y="249054"/>
                    <a:pt x="314671" y="249415"/>
                  </a:cubicBezTo>
                  <a:cubicBezTo>
                    <a:pt x="294639" y="251580"/>
                    <a:pt x="282908" y="242918"/>
                    <a:pt x="277494" y="223426"/>
                  </a:cubicBezTo>
                  <a:cubicBezTo>
                    <a:pt x="271358" y="201228"/>
                    <a:pt x="268289" y="199243"/>
                    <a:pt x="247355" y="205379"/>
                  </a:cubicBezTo>
                  <a:cubicBezTo>
                    <a:pt x="238331" y="208086"/>
                    <a:pt x="228405" y="216749"/>
                    <a:pt x="220644" y="206823"/>
                  </a:cubicBezTo>
                  <a:cubicBezTo>
                    <a:pt x="213786" y="197980"/>
                    <a:pt x="221727" y="188595"/>
                    <a:pt x="225698" y="179932"/>
                  </a:cubicBezTo>
                  <a:cubicBezTo>
                    <a:pt x="226059" y="179210"/>
                    <a:pt x="226419" y="178308"/>
                    <a:pt x="226961" y="177586"/>
                  </a:cubicBezTo>
                  <a:cubicBezTo>
                    <a:pt x="245369" y="146906"/>
                    <a:pt x="251325" y="114781"/>
                    <a:pt x="249701" y="81394"/>
                  </a:cubicBezTo>
                  <a:cubicBezTo>
                    <a:pt x="250242" y="93846"/>
                    <a:pt x="249881" y="106119"/>
                    <a:pt x="248076" y="118210"/>
                  </a:cubicBezTo>
                  <a:cubicBezTo>
                    <a:pt x="247355" y="117669"/>
                    <a:pt x="246632" y="117127"/>
                    <a:pt x="245911" y="116586"/>
                  </a:cubicBezTo>
                  <a:cubicBezTo>
                    <a:pt x="245550" y="110450"/>
                    <a:pt x="244647" y="104133"/>
                    <a:pt x="243564" y="97636"/>
                  </a:cubicBezTo>
                  <a:cubicBezTo>
                    <a:pt x="237789" y="64790"/>
                    <a:pt x="217757" y="41328"/>
                    <a:pt x="197724" y="16784"/>
                  </a:cubicBezTo>
                  <a:cubicBezTo>
                    <a:pt x="196280" y="14799"/>
                    <a:pt x="195017" y="12633"/>
                    <a:pt x="193754" y="10648"/>
                  </a:cubicBezTo>
                  <a:cubicBezTo>
                    <a:pt x="192490" y="7219"/>
                    <a:pt x="191047" y="3790"/>
                    <a:pt x="189242" y="361"/>
                  </a:cubicBezTo>
                  <a:cubicBezTo>
                    <a:pt x="191769" y="0"/>
                    <a:pt x="194115" y="0"/>
                    <a:pt x="196641" y="0"/>
                  </a:cubicBezTo>
                  <a:cubicBezTo>
                    <a:pt x="189061" y="0"/>
                    <a:pt x="180940" y="1444"/>
                    <a:pt x="172458" y="4151"/>
                  </a:cubicBezTo>
                  <a:cubicBezTo>
                    <a:pt x="160907" y="7760"/>
                    <a:pt x="154230" y="14438"/>
                    <a:pt x="155854" y="27612"/>
                  </a:cubicBezTo>
                  <a:cubicBezTo>
                    <a:pt x="157479" y="40787"/>
                    <a:pt x="156937" y="54503"/>
                    <a:pt x="159464" y="67497"/>
                  </a:cubicBezTo>
                  <a:cubicBezTo>
                    <a:pt x="166141" y="100524"/>
                    <a:pt x="152425" y="125249"/>
                    <a:pt x="127881" y="144198"/>
                  </a:cubicBezTo>
                  <a:cubicBezTo>
                    <a:pt x="95576" y="169284"/>
                    <a:pt x="62549" y="193287"/>
                    <a:pt x="28621" y="216207"/>
                  </a:cubicBezTo>
                  <a:cubicBezTo>
                    <a:pt x="8949" y="229382"/>
                    <a:pt x="-1158" y="245444"/>
                    <a:pt x="106" y="269267"/>
                  </a:cubicBezTo>
                  <a:cubicBezTo>
                    <a:pt x="1910" y="299767"/>
                    <a:pt x="1188" y="330808"/>
                    <a:pt x="6242" y="36166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3" name="Freeform 46"/>
            <p:cNvSpPr/>
            <p:nvPr/>
          </p:nvSpPr>
          <p:spPr>
            <a:xfrm>
              <a:off x="6377538" y="909226"/>
              <a:ext cx="1443" cy="11550"/>
            </a:xfrm>
            <a:custGeom>
              <a:avLst/>
              <a:gdLst>
                <a:gd name="connsiteX0" fmla="*/ 1444 w 1443"/>
                <a:gd name="connsiteY0" fmla="*/ 11550 h 11550"/>
                <a:gd name="connsiteX1" fmla="*/ 0 w 1443"/>
                <a:gd name="connsiteY1" fmla="*/ 0 h 11550"/>
                <a:gd name="connsiteX2" fmla="*/ 1444 w 1443"/>
                <a:gd name="connsiteY2" fmla="*/ 11550 h 11550"/>
              </a:gdLst>
              <a:ahLst/>
              <a:cxnLst>
                <a:cxn ang="0">
                  <a:pos x="connsiteX0" y="connsiteY0"/>
                </a:cxn>
                <a:cxn ang="0">
                  <a:pos x="connsiteX1" y="connsiteY1"/>
                </a:cxn>
                <a:cxn ang="0">
                  <a:pos x="connsiteX2" y="connsiteY2"/>
                </a:cxn>
              </a:cxnLst>
              <a:rect l="l" t="t" r="r" b="b"/>
              <a:pathLst>
                <a:path w="1443" h="11550">
                  <a:moveTo>
                    <a:pt x="1444" y="11550"/>
                  </a:moveTo>
                  <a:cubicBezTo>
                    <a:pt x="902" y="7760"/>
                    <a:pt x="542" y="3790"/>
                    <a:pt x="0" y="0"/>
                  </a:cubicBezTo>
                  <a:cubicBezTo>
                    <a:pt x="542" y="3790"/>
                    <a:pt x="902" y="7760"/>
                    <a:pt x="1444" y="1155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4" name="Freeform 47"/>
            <p:cNvSpPr/>
            <p:nvPr/>
          </p:nvSpPr>
          <p:spPr>
            <a:xfrm>
              <a:off x="6379162" y="921498"/>
              <a:ext cx="1624" cy="11730"/>
            </a:xfrm>
            <a:custGeom>
              <a:avLst/>
              <a:gdLst>
                <a:gd name="connsiteX0" fmla="*/ 1625 w 1624"/>
                <a:gd name="connsiteY0" fmla="*/ 11731 h 11730"/>
                <a:gd name="connsiteX1" fmla="*/ 0 w 1624"/>
                <a:gd name="connsiteY1" fmla="*/ 0 h 11730"/>
                <a:gd name="connsiteX2" fmla="*/ 1625 w 1624"/>
                <a:gd name="connsiteY2" fmla="*/ 11731 h 11730"/>
              </a:gdLst>
              <a:ahLst/>
              <a:cxnLst>
                <a:cxn ang="0">
                  <a:pos x="connsiteX0" y="connsiteY0"/>
                </a:cxn>
                <a:cxn ang="0">
                  <a:pos x="connsiteX1" y="connsiteY1"/>
                </a:cxn>
                <a:cxn ang="0">
                  <a:pos x="connsiteX2" y="connsiteY2"/>
                </a:cxn>
              </a:cxnLst>
              <a:rect l="l" t="t" r="r" b="b"/>
              <a:pathLst>
                <a:path w="1624" h="11730">
                  <a:moveTo>
                    <a:pt x="1625" y="11731"/>
                  </a:moveTo>
                  <a:cubicBezTo>
                    <a:pt x="1083" y="7760"/>
                    <a:pt x="542" y="3970"/>
                    <a:pt x="0" y="0"/>
                  </a:cubicBezTo>
                  <a:cubicBezTo>
                    <a:pt x="542" y="3970"/>
                    <a:pt x="1083" y="7941"/>
                    <a:pt x="1625" y="1173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5" name="Freeform 48"/>
            <p:cNvSpPr/>
            <p:nvPr/>
          </p:nvSpPr>
          <p:spPr>
            <a:xfrm>
              <a:off x="6604032" y="487459"/>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541"/>
                    <a:pt x="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6" name="Freeform 49"/>
            <p:cNvSpPr/>
            <p:nvPr/>
          </p:nvSpPr>
          <p:spPr>
            <a:xfrm>
              <a:off x="6701308" y="691755"/>
              <a:ext cx="1083" cy="180"/>
            </a:xfrm>
            <a:custGeom>
              <a:avLst/>
              <a:gdLst>
                <a:gd name="connsiteX0" fmla="*/ 0 w 1083"/>
                <a:gd name="connsiteY0" fmla="*/ 180 h 180"/>
                <a:gd name="connsiteX1" fmla="*/ 1083 w 1083"/>
                <a:gd name="connsiteY1" fmla="*/ 0 h 180"/>
                <a:gd name="connsiteX2" fmla="*/ 0 w 1083"/>
                <a:gd name="connsiteY2" fmla="*/ 180 h 180"/>
              </a:gdLst>
              <a:ahLst/>
              <a:cxnLst>
                <a:cxn ang="0">
                  <a:pos x="connsiteX0" y="connsiteY0"/>
                </a:cxn>
                <a:cxn ang="0">
                  <a:pos x="connsiteX1" y="connsiteY1"/>
                </a:cxn>
                <a:cxn ang="0">
                  <a:pos x="connsiteX2" y="connsiteY2"/>
                </a:cxn>
              </a:cxnLst>
              <a:rect l="l" t="t" r="r" b="b"/>
              <a:pathLst>
                <a:path w="1083" h="180">
                  <a:moveTo>
                    <a:pt x="0" y="180"/>
                  </a:moveTo>
                  <a:cubicBezTo>
                    <a:pt x="361" y="180"/>
                    <a:pt x="722" y="0"/>
                    <a:pt x="1083" y="0"/>
                  </a:cubicBezTo>
                  <a:cubicBezTo>
                    <a:pt x="722" y="0"/>
                    <a:pt x="361" y="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7" name="Freeform 50"/>
            <p:cNvSpPr/>
            <p:nvPr/>
          </p:nvSpPr>
          <p:spPr>
            <a:xfrm>
              <a:off x="6381147" y="935936"/>
              <a:ext cx="1985" cy="11911"/>
            </a:xfrm>
            <a:custGeom>
              <a:avLst/>
              <a:gdLst>
                <a:gd name="connsiteX0" fmla="*/ 1985 w 1985"/>
                <a:gd name="connsiteY0" fmla="*/ 11911 h 11911"/>
                <a:gd name="connsiteX1" fmla="*/ 0 w 1985"/>
                <a:gd name="connsiteY1" fmla="*/ 0 h 11911"/>
                <a:gd name="connsiteX2" fmla="*/ 1985 w 1985"/>
                <a:gd name="connsiteY2" fmla="*/ 11911 h 11911"/>
              </a:gdLst>
              <a:ahLst/>
              <a:cxnLst>
                <a:cxn ang="0">
                  <a:pos x="connsiteX0" y="connsiteY0"/>
                </a:cxn>
                <a:cxn ang="0">
                  <a:pos x="connsiteX1" y="connsiteY1"/>
                </a:cxn>
                <a:cxn ang="0">
                  <a:pos x="connsiteX2" y="connsiteY2"/>
                </a:cxn>
              </a:cxnLst>
              <a:rect l="l" t="t" r="r" b="b"/>
              <a:pathLst>
                <a:path w="1985" h="11911">
                  <a:moveTo>
                    <a:pt x="1985" y="11911"/>
                  </a:moveTo>
                  <a:cubicBezTo>
                    <a:pt x="1263" y="7941"/>
                    <a:pt x="722" y="3970"/>
                    <a:pt x="0" y="0"/>
                  </a:cubicBezTo>
                  <a:cubicBezTo>
                    <a:pt x="722" y="3970"/>
                    <a:pt x="1263" y="7941"/>
                    <a:pt x="1985" y="1191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8" name="Freeform 51"/>
            <p:cNvSpPr/>
            <p:nvPr/>
          </p:nvSpPr>
          <p:spPr>
            <a:xfrm>
              <a:off x="6697698" y="692477"/>
              <a:ext cx="722" cy="180"/>
            </a:xfrm>
            <a:custGeom>
              <a:avLst/>
              <a:gdLst>
                <a:gd name="connsiteX0" fmla="*/ 0 w 722"/>
                <a:gd name="connsiteY0" fmla="*/ 180 h 180"/>
                <a:gd name="connsiteX1" fmla="*/ 722 w 722"/>
                <a:gd name="connsiteY1" fmla="*/ 0 h 180"/>
                <a:gd name="connsiteX2" fmla="*/ 0 w 722"/>
                <a:gd name="connsiteY2" fmla="*/ 180 h 180"/>
              </a:gdLst>
              <a:ahLst/>
              <a:cxnLst>
                <a:cxn ang="0">
                  <a:pos x="connsiteX0" y="connsiteY0"/>
                </a:cxn>
                <a:cxn ang="0">
                  <a:pos x="connsiteX1" y="connsiteY1"/>
                </a:cxn>
                <a:cxn ang="0">
                  <a:pos x="connsiteX2" y="connsiteY2"/>
                </a:cxn>
              </a:cxnLst>
              <a:rect l="l" t="t" r="r" b="b"/>
              <a:pathLst>
                <a:path w="722" h="180">
                  <a:moveTo>
                    <a:pt x="0" y="180"/>
                  </a:moveTo>
                  <a:cubicBezTo>
                    <a:pt x="181" y="180"/>
                    <a:pt x="542" y="0"/>
                    <a:pt x="722" y="0"/>
                  </a:cubicBezTo>
                  <a:cubicBezTo>
                    <a:pt x="542" y="0"/>
                    <a:pt x="181" y="0"/>
                    <a:pt x="0" y="1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49" name="Freeform 52"/>
            <p:cNvSpPr/>
            <p:nvPr/>
          </p:nvSpPr>
          <p:spPr>
            <a:xfrm>
              <a:off x="6609447" y="525178"/>
              <a:ext cx="180" cy="4150"/>
            </a:xfrm>
            <a:custGeom>
              <a:avLst/>
              <a:gdLst>
                <a:gd name="connsiteX0" fmla="*/ 0 w 180"/>
                <a:gd name="connsiteY0" fmla="*/ 0 h 4150"/>
                <a:gd name="connsiteX1" fmla="*/ 181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181" y="1444"/>
                    <a:pt x="181" y="2707"/>
                    <a:pt x="181" y="4151"/>
                  </a:cubicBezTo>
                  <a:cubicBezTo>
                    <a:pt x="181" y="2707"/>
                    <a:pt x="181" y="1444"/>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0" name="Freeform 53"/>
            <p:cNvSpPr/>
            <p:nvPr/>
          </p:nvSpPr>
          <p:spPr>
            <a:xfrm>
              <a:off x="6606018" y="497746"/>
              <a:ext cx="541" cy="3248"/>
            </a:xfrm>
            <a:custGeom>
              <a:avLst/>
              <a:gdLst>
                <a:gd name="connsiteX0" fmla="*/ 0 w 541"/>
                <a:gd name="connsiteY0" fmla="*/ 0 h 3248"/>
                <a:gd name="connsiteX1" fmla="*/ 541 w 541"/>
                <a:gd name="connsiteY1" fmla="*/ 3249 h 3248"/>
                <a:gd name="connsiteX2" fmla="*/ 0 w 541"/>
                <a:gd name="connsiteY2" fmla="*/ 0 h 3248"/>
              </a:gdLst>
              <a:ahLst/>
              <a:cxnLst>
                <a:cxn ang="0">
                  <a:pos x="connsiteX0" y="connsiteY0"/>
                </a:cxn>
                <a:cxn ang="0">
                  <a:pos x="connsiteX1" y="connsiteY1"/>
                </a:cxn>
                <a:cxn ang="0">
                  <a:pos x="connsiteX2" y="connsiteY2"/>
                </a:cxn>
              </a:cxnLst>
              <a:rect l="l" t="t" r="r" b="b"/>
              <a:pathLst>
                <a:path w="541" h="3248">
                  <a:moveTo>
                    <a:pt x="0" y="0"/>
                  </a:moveTo>
                  <a:cubicBezTo>
                    <a:pt x="180" y="1083"/>
                    <a:pt x="361" y="2166"/>
                    <a:pt x="541" y="3249"/>
                  </a:cubicBezTo>
                  <a:cubicBezTo>
                    <a:pt x="361" y="2166"/>
                    <a:pt x="180" y="1083"/>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1" name="Freeform 54"/>
            <p:cNvSpPr/>
            <p:nvPr/>
          </p:nvSpPr>
          <p:spPr>
            <a:xfrm>
              <a:off x="6575878" y="451906"/>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2" name="Freeform 55"/>
            <p:cNvSpPr/>
            <p:nvPr/>
          </p:nvSpPr>
          <p:spPr>
            <a:xfrm>
              <a:off x="6573533" y="451003"/>
              <a:ext cx="1443" cy="541"/>
            </a:xfrm>
            <a:custGeom>
              <a:avLst/>
              <a:gdLst>
                <a:gd name="connsiteX0" fmla="*/ 0 w 1443"/>
                <a:gd name="connsiteY0" fmla="*/ 0 h 541"/>
                <a:gd name="connsiteX1" fmla="*/ 1443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1" y="180"/>
                    <a:pt x="902" y="361"/>
                    <a:pt x="1443" y="541"/>
                  </a:cubicBezTo>
                  <a:cubicBezTo>
                    <a:pt x="1083" y="361"/>
                    <a:pt x="54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3" name="Freeform 56"/>
            <p:cNvSpPr/>
            <p:nvPr/>
          </p:nvSpPr>
          <p:spPr>
            <a:xfrm>
              <a:off x="6578044" y="452808"/>
              <a:ext cx="4511" cy="2346"/>
            </a:xfrm>
            <a:custGeom>
              <a:avLst/>
              <a:gdLst>
                <a:gd name="connsiteX0" fmla="*/ 0 w 4511"/>
                <a:gd name="connsiteY0" fmla="*/ 0 h 2346"/>
                <a:gd name="connsiteX1" fmla="*/ 4512 w 4511"/>
                <a:gd name="connsiteY1" fmla="*/ 2346 h 2346"/>
                <a:gd name="connsiteX2" fmla="*/ 0 w 4511"/>
                <a:gd name="connsiteY2" fmla="*/ 0 h 2346"/>
              </a:gdLst>
              <a:ahLst/>
              <a:cxnLst>
                <a:cxn ang="0">
                  <a:pos x="connsiteX0" y="connsiteY0"/>
                </a:cxn>
                <a:cxn ang="0">
                  <a:pos x="connsiteX1" y="connsiteY1"/>
                </a:cxn>
                <a:cxn ang="0">
                  <a:pos x="connsiteX2" y="connsiteY2"/>
                </a:cxn>
              </a:cxnLst>
              <a:rect l="l" t="t" r="r" b="b"/>
              <a:pathLst>
                <a:path w="4511" h="2346">
                  <a:moveTo>
                    <a:pt x="0" y="0"/>
                  </a:moveTo>
                  <a:cubicBezTo>
                    <a:pt x="1624" y="722"/>
                    <a:pt x="3068" y="1444"/>
                    <a:pt x="4512" y="2346"/>
                  </a:cubicBezTo>
                  <a:cubicBezTo>
                    <a:pt x="3068" y="1444"/>
                    <a:pt x="1624" y="722"/>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4" name="Freeform 57"/>
            <p:cNvSpPr/>
            <p:nvPr/>
          </p:nvSpPr>
          <p:spPr>
            <a:xfrm>
              <a:off x="6583459" y="455696"/>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722" y="541"/>
                    <a:pt x="36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5" name="Freeform 58"/>
            <p:cNvSpPr/>
            <p:nvPr/>
          </p:nvSpPr>
          <p:spPr>
            <a:xfrm>
              <a:off x="6571186" y="450281"/>
              <a:ext cx="1624" cy="541"/>
            </a:xfrm>
            <a:custGeom>
              <a:avLst/>
              <a:gdLst>
                <a:gd name="connsiteX0" fmla="*/ 0 w 1624"/>
                <a:gd name="connsiteY0" fmla="*/ 0 h 541"/>
                <a:gd name="connsiteX1" fmla="*/ 1624 w 1624"/>
                <a:gd name="connsiteY1" fmla="*/ 541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2" y="180"/>
                    <a:pt x="1083" y="361"/>
                    <a:pt x="1624" y="541"/>
                  </a:cubicBezTo>
                  <a:cubicBezTo>
                    <a:pt x="1083" y="361"/>
                    <a:pt x="542"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6" name="Freeform 59"/>
            <p:cNvSpPr/>
            <p:nvPr/>
          </p:nvSpPr>
          <p:spPr>
            <a:xfrm>
              <a:off x="6559816" y="44847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3" y="0"/>
                    <a:pt x="1985" y="180"/>
                  </a:cubicBezTo>
                  <a:cubicBezTo>
                    <a:pt x="1263" y="0"/>
                    <a:pt x="542"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7" name="Freeform 60"/>
            <p:cNvSpPr/>
            <p:nvPr/>
          </p:nvSpPr>
          <p:spPr>
            <a:xfrm>
              <a:off x="6585624" y="457139"/>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542" y="541"/>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8" name="Freeform 61"/>
            <p:cNvSpPr/>
            <p:nvPr/>
          </p:nvSpPr>
          <p:spPr>
            <a:xfrm>
              <a:off x="6557109" y="448477"/>
              <a:ext cx="1985" cy="1804"/>
            </a:xfrm>
            <a:custGeom>
              <a:avLst/>
              <a:gdLst>
                <a:gd name="connsiteX0" fmla="*/ 0 w 1985"/>
                <a:gd name="connsiteY0" fmla="*/ 0 h 1804"/>
                <a:gd name="connsiteX1" fmla="*/ 1985 w 1985"/>
                <a:gd name="connsiteY1" fmla="*/ 0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2" y="0"/>
                    <a:pt x="1263" y="0"/>
                    <a:pt x="1985" y="0"/>
                  </a:cubicBezTo>
                  <a:cubicBezTo>
                    <a:pt x="1444" y="0"/>
                    <a:pt x="722"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59" name="Freeform 62"/>
            <p:cNvSpPr/>
            <p:nvPr/>
          </p:nvSpPr>
          <p:spPr>
            <a:xfrm>
              <a:off x="6562343" y="44865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4" y="180"/>
                    <a:pt x="1985" y="180"/>
                  </a:cubicBezTo>
                  <a:cubicBezTo>
                    <a:pt x="1264" y="180"/>
                    <a:pt x="542" y="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0" name="Freeform 63"/>
            <p:cNvSpPr/>
            <p:nvPr/>
          </p:nvSpPr>
          <p:spPr>
            <a:xfrm>
              <a:off x="6603130" y="484030"/>
              <a:ext cx="360" cy="1082"/>
            </a:xfrm>
            <a:custGeom>
              <a:avLst/>
              <a:gdLst>
                <a:gd name="connsiteX0" fmla="*/ 0 w 360"/>
                <a:gd name="connsiteY0" fmla="*/ 0 h 1082"/>
                <a:gd name="connsiteX1" fmla="*/ 361 w 360"/>
                <a:gd name="connsiteY1" fmla="*/ 1083 h 1082"/>
                <a:gd name="connsiteX2" fmla="*/ 0 w 360"/>
                <a:gd name="connsiteY2" fmla="*/ 0 h 1082"/>
              </a:gdLst>
              <a:ahLst/>
              <a:cxnLst>
                <a:cxn ang="0">
                  <a:pos x="connsiteX0" y="connsiteY0"/>
                </a:cxn>
                <a:cxn ang="0">
                  <a:pos x="connsiteX1" y="connsiteY1"/>
                </a:cxn>
                <a:cxn ang="0">
                  <a:pos x="connsiteX2" y="connsiteY2"/>
                </a:cxn>
              </a:cxnLst>
              <a:rect l="l" t="t" r="r" b="b"/>
              <a:pathLst>
                <a:path w="360" h="1082">
                  <a:moveTo>
                    <a:pt x="0" y="0"/>
                  </a:moveTo>
                  <a:cubicBezTo>
                    <a:pt x="181" y="361"/>
                    <a:pt x="181" y="722"/>
                    <a:pt x="361" y="1083"/>
                  </a:cubicBezTo>
                  <a:cubicBezTo>
                    <a:pt x="181" y="722"/>
                    <a:pt x="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1" name="Freeform 64"/>
            <p:cNvSpPr/>
            <p:nvPr/>
          </p:nvSpPr>
          <p:spPr>
            <a:xfrm>
              <a:off x="6564509" y="448838"/>
              <a:ext cx="6135" cy="1263"/>
            </a:xfrm>
            <a:custGeom>
              <a:avLst/>
              <a:gdLst>
                <a:gd name="connsiteX0" fmla="*/ 0 w 6135"/>
                <a:gd name="connsiteY0" fmla="*/ 0 h 1263"/>
                <a:gd name="connsiteX1" fmla="*/ 6136 w 6135"/>
                <a:gd name="connsiteY1" fmla="*/ 1263 h 1263"/>
                <a:gd name="connsiteX2" fmla="*/ 0 w 6135"/>
                <a:gd name="connsiteY2" fmla="*/ 0 h 1263"/>
              </a:gdLst>
              <a:ahLst/>
              <a:cxnLst>
                <a:cxn ang="0">
                  <a:pos x="connsiteX0" y="connsiteY0"/>
                </a:cxn>
                <a:cxn ang="0">
                  <a:pos x="connsiteX1" y="connsiteY1"/>
                </a:cxn>
                <a:cxn ang="0">
                  <a:pos x="connsiteX2" y="connsiteY2"/>
                </a:cxn>
              </a:cxnLst>
              <a:rect l="l" t="t" r="r" b="b"/>
              <a:pathLst>
                <a:path w="6135" h="1263">
                  <a:moveTo>
                    <a:pt x="0" y="0"/>
                  </a:moveTo>
                  <a:cubicBezTo>
                    <a:pt x="1985" y="361"/>
                    <a:pt x="4151" y="722"/>
                    <a:pt x="6136" y="1263"/>
                  </a:cubicBezTo>
                  <a:cubicBezTo>
                    <a:pt x="4151" y="722"/>
                    <a:pt x="2166"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2" name="Freeform 65"/>
            <p:cNvSpPr/>
            <p:nvPr/>
          </p:nvSpPr>
          <p:spPr>
            <a:xfrm>
              <a:off x="6598077" y="471938"/>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541"/>
                    <a:pt x="542" y="902"/>
                  </a:cubicBezTo>
                  <a:cubicBezTo>
                    <a:pt x="361" y="722"/>
                    <a:pt x="18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3" name="Freeform 66"/>
            <p:cNvSpPr/>
            <p:nvPr/>
          </p:nvSpPr>
          <p:spPr>
            <a:xfrm>
              <a:off x="6599881" y="475367"/>
              <a:ext cx="180" cy="360"/>
            </a:xfrm>
            <a:custGeom>
              <a:avLst/>
              <a:gdLst>
                <a:gd name="connsiteX0" fmla="*/ 0 w 180"/>
                <a:gd name="connsiteY0" fmla="*/ 0 h 360"/>
                <a:gd name="connsiteX1" fmla="*/ 181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1" y="361"/>
                    <a:pt x="181" y="361"/>
                  </a:cubicBezTo>
                  <a:cubicBezTo>
                    <a:pt x="181" y="361"/>
                    <a:pt x="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4" name="Freeform 67"/>
            <p:cNvSpPr/>
            <p:nvPr/>
          </p:nvSpPr>
          <p:spPr>
            <a:xfrm>
              <a:off x="6602047" y="480962"/>
              <a:ext cx="361" cy="1082"/>
            </a:xfrm>
            <a:custGeom>
              <a:avLst/>
              <a:gdLst>
                <a:gd name="connsiteX0" fmla="*/ 0 w 361"/>
                <a:gd name="connsiteY0" fmla="*/ 0 h 1082"/>
                <a:gd name="connsiteX1" fmla="*/ 361 w 361"/>
                <a:gd name="connsiteY1" fmla="*/ 1083 h 1082"/>
                <a:gd name="connsiteX2" fmla="*/ 0 w 361"/>
                <a:gd name="connsiteY2" fmla="*/ 0 h 1082"/>
              </a:gdLst>
              <a:ahLst/>
              <a:cxnLst>
                <a:cxn ang="0">
                  <a:pos x="connsiteX0" y="connsiteY0"/>
                </a:cxn>
                <a:cxn ang="0">
                  <a:pos x="connsiteX1" y="connsiteY1"/>
                </a:cxn>
                <a:cxn ang="0">
                  <a:pos x="connsiteX2" y="connsiteY2"/>
                </a:cxn>
              </a:cxnLst>
              <a:rect l="l" t="t" r="r" b="b"/>
              <a:pathLst>
                <a:path w="361" h="1082">
                  <a:moveTo>
                    <a:pt x="0" y="0"/>
                  </a:moveTo>
                  <a:cubicBezTo>
                    <a:pt x="181" y="361"/>
                    <a:pt x="181" y="722"/>
                    <a:pt x="361" y="1083"/>
                  </a:cubicBezTo>
                  <a:cubicBezTo>
                    <a:pt x="361" y="722"/>
                    <a:pt x="18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5" name="Freeform 68"/>
            <p:cNvSpPr/>
            <p:nvPr/>
          </p:nvSpPr>
          <p:spPr>
            <a:xfrm>
              <a:off x="6587429" y="458764"/>
              <a:ext cx="902" cy="902"/>
            </a:xfrm>
            <a:custGeom>
              <a:avLst/>
              <a:gdLst>
                <a:gd name="connsiteX0" fmla="*/ 0 w 902"/>
                <a:gd name="connsiteY0" fmla="*/ 0 h 902"/>
                <a:gd name="connsiteX1" fmla="*/ 902 w 902"/>
                <a:gd name="connsiteY1" fmla="*/ 902 h 902"/>
                <a:gd name="connsiteX2" fmla="*/ 0 w 902"/>
                <a:gd name="connsiteY2" fmla="*/ 0 h 902"/>
              </a:gdLst>
              <a:ahLst/>
              <a:cxnLst>
                <a:cxn ang="0">
                  <a:pos x="connsiteX0" y="connsiteY0"/>
                </a:cxn>
                <a:cxn ang="0">
                  <a:pos x="connsiteX1" y="connsiteY1"/>
                </a:cxn>
                <a:cxn ang="0">
                  <a:pos x="connsiteX2" y="connsiteY2"/>
                </a:cxn>
              </a:cxnLst>
              <a:rect l="l" t="t" r="r" b="b"/>
              <a:pathLst>
                <a:path w="902" h="902">
                  <a:moveTo>
                    <a:pt x="0" y="0"/>
                  </a:moveTo>
                  <a:cubicBezTo>
                    <a:pt x="361" y="180"/>
                    <a:pt x="722" y="541"/>
                    <a:pt x="902" y="902"/>
                  </a:cubicBezTo>
                  <a:cubicBezTo>
                    <a:pt x="722" y="541"/>
                    <a:pt x="36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6" name="Freeform 69"/>
            <p:cNvSpPr/>
            <p:nvPr/>
          </p:nvSpPr>
          <p:spPr>
            <a:xfrm>
              <a:off x="6600964" y="478074"/>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722"/>
                    <a:pt x="361" y="902"/>
                  </a:cubicBezTo>
                  <a:cubicBezTo>
                    <a:pt x="361" y="722"/>
                    <a:pt x="180"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7" name="Freeform 70"/>
            <p:cNvSpPr/>
            <p:nvPr/>
          </p:nvSpPr>
          <p:spPr>
            <a:xfrm>
              <a:off x="6596633" y="469412"/>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722"/>
                    <a:pt x="542" y="902"/>
                  </a:cubicBezTo>
                  <a:cubicBezTo>
                    <a:pt x="361" y="722"/>
                    <a:pt x="18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8" name="Freeform 71"/>
            <p:cNvSpPr/>
            <p:nvPr/>
          </p:nvSpPr>
          <p:spPr>
            <a:xfrm>
              <a:off x="6591941" y="463095"/>
              <a:ext cx="541" cy="721"/>
            </a:xfrm>
            <a:custGeom>
              <a:avLst/>
              <a:gdLst>
                <a:gd name="connsiteX0" fmla="*/ 0 w 541"/>
                <a:gd name="connsiteY0" fmla="*/ 0 h 721"/>
                <a:gd name="connsiteX1" fmla="*/ 542 w 541"/>
                <a:gd name="connsiteY1" fmla="*/ 722 h 721"/>
                <a:gd name="connsiteX2" fmla="*/ 0 w 541"/>
                <a:gd name="connsiteY2" fmla="*/ 0 h 721"/>
              </a:gdLst>
              <a:ahLst/>
              <a:cxnLst>
                <a:cxn ang="0">
                  <a:pos x="connsiteX0" y="connsiteY0"/>
                </a:cxn>
                <a:cxn ang="0">
                  <a:pos x="connsiteX1" y="connsiteY1"/>
                </a:cxn>
                <a:cxn ang="0">
                  <a:pos x="connsiteX2" y="connsiteY2"/>
                </a:cxn>
              </a:cxnLst>
              <a:rect l="l" t="t" r="r" b="b"/>
              <a:pathLst>
                <a:path w="541" h="721">
                  <a:moveTo>
                    <a:pt x="0" y="0"/>
                  </a:moveTo>
                  <a:cubicBezTo>
                    <a:pt x="180" y="180"/>
                    <a:pt x="361" y="541"/>
                    <a:pt x="542" y="722"/>
                  </a:cubicBezTo>
                  <a:cubicBezTo>
                    <a:pt x="361" y="361"/>
                    <a:pt x="18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69" name="Freeform 72"/>
            <p:cNvSpPr/>
            <p:nvPr/>
          </p:nvSpPr>
          <p:spPr>
            <a:xfrm>
              <a:off x="6589414" y="460388"/>
              <a:ext cx="902" cy="721"/>
            </a:xfrm>
            <a:custGeom>
              <a:avLst/>
              <a:gdLst>
                <a:gd name="connsiteX0" fmla="*/ 0 w 902"/>
                <a:gd name="connsiteY0" fmla="*/ 0 h 721"/>
                <a:gd name="connsiteX1" fmla="*/ 902 w 902"/>
                <a:gd name="connsiteY1" fmla="*/ 722 h 721"/>
                <a:gd name="connsiteX2" fmla="*/ 0 w 902"/>
                <a:gd name="connsiteY2" fmla="*/ 0 h 721"/>
              </a:gdLst>
              <a:ahLst/>
              <a:cxnLst>
                <a:cxn ang="0">
                  <a:pos x="connsiteX0" y="connsiteY0"/>
                </a:cxn>
                <a:cxn ang="0">
                  <a:pos x="connsiteX1" y="connsiteY1"/>
                </a:cxn>
                <a:cxn ang="0">
                  <a:pos x="connsiteX2" y="connsiteY2"/>
                </a:cxn>
              </a:cxnLst>
              <a:rect l="l" t="t" r="r" b="b"/>
              <a:pathLst>
                <a:path w="902" h="721">
                  <a:moveTo>
                    <a:pt x="0" y="0"/>
                  </a:moveTo>
                  <a:cubicBezTo>
                    <a:pt x="361" y="180"/>
                    <a:pt x="542" y="541"/>
                    <a:pt x="902" y="722"/>
                  </a:cubicBezTo>
                  <a:cubicBezTo>
                    <a:pt x="542" y="541"/>
                    <a:pt x="361" y="361"/>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0" name="Freeform 73"/>
            <p:cNvSpPr/>
            <p:nvPr/>
          </p:nvSpPr>
          <p:spPr>
            <a:xfrm>
              <a:off x="6595189" y="467246"/>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722"/>
                    <a:pt x="722" y="902"/>
                  </a:cubicBezTo>
                  <a:cubicBezTo>
                    <a:pt x="361" y="541"/>
                    <a:pt x="180"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1" name="Freeform 74"/>
            <p:cNvSpPr/>
            <p:nvPr/>
          </p:nvSpPr>
          <p:spPr>
            <a:xfrm>
              <a:off x="6593565" y="465080"/>
              <a:ext cx="722" cy="902"/>
            </a:xfrm>
            <a:custGeom>
              <a:avLst/>
              <a:gdLst>
                <a:gd name="connsiteX0" fmla="*/ 0 w 722"/>
                <a:gd name="connsiteY0" fmla="*/ 0 h 902"/>
                <a:gd name="connsiteX1" fmla="*/ 722 w 722"/>
                <a:gd name="connsiteY1" fmla="*/ 902 h 902"/>
                <a:gd name="connsiteX2" fmla="*/ 0 w 722"/>
                <a:gd name="connsiteY2" fmla="*/ 0 h 902"/>
              </a:gdLst>
              <a:ahLst/>
              <a:cxnLst>
                <a:cxn ang="0">
                  <a:pos x="connsiteX0" y="connsiteY0"/>
                </a:cxn>
                <a:cxn ang="0">
                  <a:pos x="connsiteX1" y="connsiteY1"/>
                </a:cxn>
                <a:cxn ang="0">
                  <a:pos x="connsiteX2" y="connsiteY2"/>
                </a:cxn>
              </a:cxnLst>
              <a:rect l="l" t="t" r="r" b="b"/>
              <a:pathLst>
                <a:path w="722" h="902">
                  <a:moveTo>
                    <a:pt x="0" y="0"/>
                  </a:moveTo>
                  <a:cubicBezTo>
                    <a:pt x="181" y="361"/>
                    <a:pt x="542" y="541"/>
                    <a:pt x="722" y="902"/>
                  </a:cubicBezTo>
                  <a:cubicBezTo>
                    <a:pt x="361" y="541"/>
                    <a:pt x="181" y="180"/>
                    <a:pt x="0" y="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2" name="Freeform 75"/>
            <p:cNvSpPr/>
            <p:nvPr/>
          </p:nvSpPr>
          <p:spPr>
            <a:xfrm>
              <a:off x="6298150" y="744453"/>
              <a:ext cx="68920" cy="226855"/>
            </a:xfrm>
            <a:custGeom>
              <a:avLst/>
              <a:gdLst>
                <a:gd name="connsiteX0" fmla="*/ 521 w 68920"/>
                <a:gd name="connsiteY0" fmla="*/ 90959 h 226855"/>
                <a:gd name="connsiteX1" fmla="*/ 7740 w 68920"/>
                <a:gd name="connsiteY1" fmla="*/ 178488 h 226855"/>
                <a:gd name="connsiteX2" fmla="*/ 37518 w 68920"/>
                <a:gd name="connsiteY2" fmla="*/ 189678 h 226855"/>
                <a:gd name="connsiteX3" fmla="*/ 65131 w 68920"/>
                <a:gd name="connsiteY3" fmla="*/ 188956 h 226855"/>
                <a:gd name="connsiteX4" fmla="*/ 68920 w 68920"/>
                <a:gd name="connsiteY4" fmla="*/ 226855 h 226855"/>
                <a:gd name="connsiteX5" fmla="*/ 45820 w 68920"/>
                <a:gd name="connsiteY5" fmla="*/ 0 h 226855"/>
                <a:gd name="connsiteX6" fmla="*/ 12613 w 68920"/>
                <a:gd name="connsiteY6" fmla="*/ 48728 h 226855"/>
                <a:gd name="connsiteX7" fmla="*/ 521 w 68920"/>
                <a:gd name="connsiteY7" fmla="*/ 90959 h 22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920" h="226855">
                  <a:moveTo>
                    <a:pt x="521" y="90959"/>
                  </a:moveTo>
                  <a:cubicBezTo>
                    <a:pt x="4491" y="120015"/>
                    <a:pt x="3228" y="149432"/>
                    <a:pt x="7740" y="178488"/>
                  </a:cubicBezTo>
                  <a:cubicBezTo>
                    <a:pt x="16583" y="184264"/>
                    <a:pt x="25968" y="188054"/>
                    <a:pt x="37518" y="189678"/>
                  </a:cubicBezTo>
                  <a:cubicBezTo>
                    <a:pt x="45820" y="190761"/>
                    <a:pt x="55746" y="190761"/>
                    <a:pt x="65131" y="188956"/>
                  </a:cubicBezTo>
                  <a:cubicBezTo>
                    <a:pt x="66394" y="201589"/>
                    <a:pt x="67657" y="214222"/>
                    <a:pt x="68920" y="226855"/>
                  </a:cubicBezTo>
                  <a:cubicBezTo>
                    <a:pt x="61341" y="151959"/>
                    <a:pt x="53761" y="78867"/>
                    <a:pt x="45820" y="0"/>
                  </a:cubicBezTo>
                  <a:cubicBezTo>
                    <a:pt x="32465" y="19672"/>
                    <a:pt x="22900" y="34651"/>
                    <a:pt x="12613" y="48728"/>
                  </a:cubicBezTo>
                  <a:cubicBezTo>
                    <a:pt x="3047" y="61542"/>
                    <a:pt x="-1645" y="75077"/>
                    <a:pt x="521" y="9095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3" name="Freeform 76"/>
            <p:cNvSpPr/>
            <p:nvPr/>
          </p:nvSpPr>
          <p:spPr>
            <a:xfrm>
              <a:off x="6883361" y="520125"/>
              <a:ext cx="168093" cy="166041"/>
            </a:xfrm>
            <a:custGeom>
              <a:avLst/>
              <a:gdLst>
                <a:gd name="connsiteX0" fmla="*/ 84326 w 168093"/>
                <a:gd name="connsiteY0" fmla="*/ 166036 h 166041"/>
                <a:gd name="connsiteX1" fmla="*/ 168066 w 168093"/>
                <a:gd name="connsiteY1" fmla="*/ 86627 h 166041"/>
                <a:gd name="connsiteX2" fmla="*/ 91545 w 168093"/>
                <a:gd name="connsiteY2" fmla="*/ 0 h 166041"/>
                <a:gd name="connsiteX3" fmla="*/ 45 w 168093"/>
                <a:gd name="connsiteY3" fmla="*/ 82116 h 166041"/>
                <a:gd name="connsiteX4" fmla="*/ 84326 w 168093"/>
                <a:gd name="connsiteY4" fmla="*/ 166036 h 166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93" h="166041">
                  <a:moveTo>
                    <a:pt x="84326" y="166036"/>
                  </a:moveTo>
                  <a:cubicBezTo>
                    <a:pt x="139912" y="166577"/>
                    <a:pt x="167163" y="129219"/>
                    <a:pt x="168066" y="86627"/>
                  </a:cubicBezTo>
                  <a:cubicBezTo>
                    <a:pt x="169149" y="33568"/>
                    <a:pt x="139010" y="0"/>
                    <a:pt x="91545" y="0"/>
                  </a:cubicBezTo>
                  <a:cubicBezTo>
                    <a:pt x="17190" y="0"/>
                    <a:pt x="-1038" y="44757"/>
                    <a:pt x="45" y="82116"/>
                  </a:cubicBezTo>
                  <a:cubicBezTo>
                    <a:pt x="1489" y="133190"/>
                    <a:pt x="42095" y="165494"/>
                    <a:pt x="84326" y="166036"/>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4" name="Freeform 77"/>
            <p:cNvSpPr/>
            <p:nvPr/>
          </p:nvSpPr>
          <p:spPr>
            <a:xfrm>
              <a:off x="6655018" y="627744"/>
              <a:ext cx="426102" cy="606901"/>
            </a:xfrm>
            <a:custGeom>
              <a:avLst/>
              <a:gdLst>
                <a:gd name="connsiteX0" fmla="*/ 23911 w 426102"/>
                <a:gd name="connsiteY0" fmla="*/ 53905 h 606901"/>
                <a:gd name="connsiteX1" fmla="*/ 36905 w 426102"/>
                <a:gd name="connsiteY1" fmla="*/ 50656 h 606901"/>
                <a:gd name="connsiteX2" fmla="*/ 100974 w 426102"/>
                <a:gd name="connsiteY2" fmla="*/ 56612 h 606901"/>
                <a:gd name="connsiteX3" fmla="*/ 121187 w 426102"/>
                <a:gd name="connsiteY3" fmla="*/ 63289 h 606901"/>
                <a:gd name="connsiteX4" fmla="*/ 168110 w 426102"/>
                <a:gd name="connsiteY4" fmla="*/ 82058 h 606901"/>
                <a:gd name="connsiteX5" fmla="*/ 219365 w 426102"/>
                <a:gd name="connsiteY5" fmla="*/ 160925 h 606901"/>
                <a:gd name="connsiteX6" fmla="*/ 178577 w 426102"/>
                <a:gd name="connsiteY6" fmla="*/ 507435 h 606901"/>
                <a:gd name="connsiteX7" fmla="*/ 170997 w 426102"/>
                <a:gd name="connsiteY7" fmla="*/ 576015 h 606901"/>
                <a:gd name="connsiteX8" fmla="*/ 195181 w 426102"/>
                <a:gd name="connsiteY8" fmla="*/ 599837 h 606901"/>
                <a:gd name="connsiteX9" fmla="*/ 224237 w 426102"/>
                <a:gd name="connsiteY9" fmla="*/ 581790 h 606901"/>
                <a:gd name="connsiteX10" fmla="*/ 264663 w 426102"/>
                <a:gd name="connsiteY10" fmla="*/ 389044 h 606901"/>
                <a:gd name="connsiteX11" fmla="*/ 285418 w 426102"/>
                <a:gd name="connsiteY11" fmla="*/ 356559 h 606901"/>
                <a:gd name="connsiteX12" fmla="*/ 314293 w 426102"/>
                <a:gd name="connsiteY12" fmla="*/ 364500 h 606901"/>
                <a:gd name="connsiteX13" fmla="*/ 320249 w 426102"/>
                <a:gd name="connsiteY13" fmla="*/ 387600 h 606901"/>
                <a:gd name="connsiteX14" fmla="*/ 325844 w 426102"/>
                <a:gd name="connsiteY14" fmla="*/ 464663 h 606901"/>
                <a:gd name="connsiteX15" fmla="*/ 332702 w 426102"/>
                <a:gd name="connsiteY15" fmla="*/ 581790 h 606901"/>
                <a:gd name="connsiteX16" fmla="*/ 361397 w 426102"/>
                <a:gd name="connsiteY16" fmla="*/ 606876 h 606901"/>
                <a:gd name="connsiteX17" fmla="*/ 389190 w 426102"/>
                <a:gd name="connsiteY17" fmla="*/ 581790 h 606901"/>
                <a:gd name="connsiteX18" fmla="*/ 387024 w 426102"/>
                <a:gd name="connsiteY18" fmla="*/ 350242 h 606901"/>
                <a:gd name="connsiteX19" fmla="*/ 365187 w 426102"/>
                <a:gd name="connsiteY19" fmla="*/ 205322 h 606901"/>
                <a:gd name="connsiteX20" fmla="*/ 370060 w 426102"/>
                <a:gd name="connsiteY20" fmla="*/ 192689 h 606901"/>
                <a:gd name="connsiteX21" fmla="*/ 378723 w 426102"/>
                <a:gd name="connsiteY21" fmla="*/ 203156 h 606901"/>
                <a:gd name="connsiteX22" fmla="*/ 389190 w 426102"/>
                <a:gd name="connsiteY22" fmla="*/ 266322 h 606901"/>
                <a:gd name="connsiteX23" fmla="*/ 404350 w 426102"/>
                <a:gd name="connsiteY23" fmla="*/ 363958 h 606901"/>
                <a:gd name="connsiteX24" fmla="*/ 413193 w 426102"/>
                <a:gd name="connsiteY24" fmla="*/ 375328 h 606901"/>
                <a:gd name="connsiteX25" fmla="*/ 425826 w 426102"/>
                <a:gd name="connsiteY25" fmla="*/ 363778 h 606901"/>
                <a:gd name="connsiteX26" fmla="*/ 425646 w 426102"/>
                <a:gd name="connsiteY26" fmla="*/ 350423 h 606901"/>
                <a:gd name="connsiteX27" fmla="*/ 414998 w 426102"/>
                <a:gd name="connsiteY27" fmla="*/ 249718 h 606901"/>
                <a:gd name="connsiteX28" fmla="*/ 393341 w 426102"/>
                <a:gd name="connsiteY28" fmla="*/ 142878 h 606901"/>
                <a:gd name="connsiteX29" fmla="*/ 324761 w 426102"/>
                <a:gd name="connsiteY29" fmla="*/ 72313 h 606901"/>
                <a:gd name="connsiteX30" fmla="*/ 237231 w 426102"/>
                <a:gd name="connsiteY30" fmla="*/ 50656 h 606901"/>
                <a:gd name="connsiteX31" fmla="*/ 102959 w 426102"/>
                <a:gd name="connsiteY31" fmla="*/ 1567 h 606901"/>
                <a:gd name="connsiteX32" fmla="*/ 21746 w 426102"/>
                <a:gd name="connsiteY32" fmla="*/ 11313 h 606901"/>
                <a:gd name="connsiteX33" fmla="*/ 10195 w 426102"/>
                <a:gd name="connsiteY33" fmla="*/ 17810 h 606901"/>
                <a:gd name="connsiteX34" fmla="*/ 1713 w 426102"/>
                <a:gd name="connsiteY34" fmla="*/ 43437 h 606901"/>
                <a:gd name="connsiteX35" fmla="*/ 23911 w 426102"/>
                <a:gd name="connsiteY35" fmla="*/ 53905 h 60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6102" h="606901">
                  <a:moveTo>
                    <a:pt x="23911" y="53905"/>
                  </a:moveTo>
                  <a:cubicBezTo>
                    <a:pt x="28243" y="53544"/>
                    <a:pt x="32394" y="51558"/>
                    <a:pt x="36905" y="50656"/>
                  </a:cubicBezTo>
                  <a:cubicBezTo>
                    <a:pt x="58743" y="46325"/>
                    <a:pt x="80580" y="41271"/>
                    <a:pt x="100974" y="56612"/>
                  </a:cubicBezTo>
                  <a:cubicBezTo>
                    <a:pt x="106388" y="60582"/>
                    <a:pt x="114329" y="61484"/>
                    <a:pt x="121187" y="63289"/>
                  </a:cubicBezTo>
                  <a:cubicBezTo>
                    <a:pt x="137791" y="67260"/>
                    <a:pt x="153131" y="74479"/>
                    <a:pt x="168110" y="82058"/>
                  </a:cubicBezTo>
                  <a:cubicBezTo>
                    <a:pt x="200234" y="98482"/>
                    <a:pt x="221530" y="121943"/>
                    <a:pt x="219365" y="160925"/>
                  </a:cubicBezTo>
                  <a:cubicBezTo>
                    <a:pt x="221530" y="230949"/>
                    <a:pt x="188503" y="434343"/>
                    <a:pt x="178577" y="507435"/>
                  </a:cubicBezTo>
                  <a:cubicBezTo>
                    <a:pt x="175509" y="530175"/>
                    <a:pt x="168290" y="552734"/>
                    <a:pt x="170997" y="576015"/>
                  </a:cubicBezTo>
                  <a:cubicBezTo>
                    <a:pt x="172622" y="590814"/>
                    <a:pt x="181284" y="598935"/>
                    <a:pt x="195181" y="599837"/>
                  </a:cubicBezTo>
                  <a:cubicBezTo>
                    <a:pt x="209258" y="600740"/>
                    <a:pt x="221349" y="594243"/>
                    <a:pt x="224237" y="581790"/>
                  </a:cubicBezTo>
                  <a:cubicBezTo>
                    <a:pt x="232539" y="545334"/>
                    <a:pt x="259971" y="417018"/>
                    <a:pt x="264663" y="389044"/>
                  </a:cubicBezTo>
                  <a:cubicBezTo>
                    <a:pt x="267732" y="371538"/>
                    <a:pt x="271702" y="363597"/>
                    <a:pt x="285418" y="356559"/>
                  </a:cubicBezTo>
                  <a:cubicBezTo>
                    <a:pt x="295524" y="351506"/>
                    <a:pt x="310323" y="354935"/>
                    <a:pt x="314293" y="364500"/>
                  </a:cubicBezTo>
                  <a:cubicBezTo>
                    <a:pt x="317362" y="371719"/>
                    <a:pt x="318805" y="379840"/>
                    <a:pt x="320249" y="387600"/>
                  </a:cubicBezTo>
                  <a:cubicBezTo>
                    <a:pt x="324942" y="413047"/>
                    <a:pt x="324942" y="438855"/>
                    <a:pt x="325844" y="464663"/>
                  </a:cubicBezTo>
                  <a:cubicBezTo>
                    <a:pt x="327288" y="503825"/>
                    <a:pt x="329453" y="542808"/>
                    <a:pt x="332702" y="581790"/>
                  </a:cubicBezTo>
                  <a:cubicBezTo>
                    <a:pt x="334146" y="599476"/>
                    <a:pt x="345155" y="607417"/>
                    <a:pt x="361397" y="606876"/>
                  </a:cubicBezTo>
                  <a:cubicBezTo>
                    <a:pt x="379084" y="606334"/>
                    <a:pt x="387205" y="599657"/>
                    <a:pt x="389190" y="581790"/>
                  </a:cubicBezTo>
                  <a:cubicBezTo>
                    <a:pt x="394966" y="501660"/>
                    <a:pt x="397131" y="427305"/>
                    <a:pt x="387024" y="350242"/>
                  </a:cubicBezTo>
                  <a:cubicBezTo>
                    <a:pt x="380708" y="301875"/>
                    <a:pt x="372587" y="253689"/>
                    <a:pt x="365187" y="205322"/>
                  </a:cubicBezTo>
                  <a:cubicBezTo>
                    <a:pt x="364465" y="200088"/>
                    <a:pt x="362660" y="193772"/>
                    <a:pt x="370060" y="192689"/>
                  </a:cubicBezTo>
                  <a:cubicBezTo>
                    <a:pt x="377459" y="191425"/>
                    <a:pt x="378001" y="198103"/>
                    <a:pt x="378723" y="203156"/>
                  </a:cubicBezTo>
                  <a:cubicBezTo>
                    <a:pt x="382152" y="224272"/>
                    <a:pt x="385761" y="245207"/>
                    <a:pt x="389190" y="266322"/>
                  </a:cubicBezTo>
                  <a:cubicBezTo>
                    <a:pt x="394243" y="298807"/>
                    <a:pt x="399297" y="331293"/>
                    <a:pt x="404350" y="363958"/>
                  </a:cubicBezTo>
                  <a:cubicBezTo>
                    <a:pt x="405252" y="369192"/>
                    <a:pt x="406335" y="375509"/>
                    <a:pt x="413193" y="375328"/>
                  </a:cubicBezTo>
                  <a:cubicBezTo>
                    <a:pt x="419871" y="375148"/>
                    <a:pt x="424744" y="370636"/>
                    <a:pt x="425826" y="363778"/>
                  </a:cubicBezTo>
                  <a:cubicBezTo>
                    <a:pt x="426368" y="359446"/>
                    <a:pt x="426007" y="354935"/>
                    <a:pt x="425646" y="350423"/>
                  </a:cubicBezTo>
                  <a:cubicBezTo>
                    <a:pt x="422397" y="316855"/>
                    <a:pt x="420412" y="282926"/>
                    <a:pt x="414998" y="249718"/>
                  </a:cubicBezTo>
                  <a:cubicBezTo>
                    <a:pt x="409223" y="213804"/>
                    <a:pt x="406516" y="176807"/>
                    <a:pt x="393341" y="142878"/>
                  </a:cubicBezTo>
                  <a:cubicBezTo>
                    <a:pt x="377098" y="101369"/>
                    <a:pt x="372406" y="77727"/>
                    <a:pt x="324761" y="72313"/>
                  </a:cubicBezTo>
                  <a:cubicBezTo>
                    <a:pt x="298953" y="69425"/>
                    <a:pt x="261054" y="63831"/>
                    <a:pt x="237231" y="50656"/>
                  </a:cubicBezTo>
                  <a:cubicBezTo>
                    <a:pt x="195722" y="27555"/>
                    <a:pt x="149521" y="10952"/>
                    <a:pt x="102959" y="1567"/>
                  </a:cubicBezTo>
                  <a:cubicBezTo>
                    <a:pt x="78234" y="-3306"/>
                    <a:pt x="44666" y="4094"/>
                    <a:pt x="21746" y="11313"/>
                  </a:cubicBezTo>
                  <a:cubicBezTo>
                    <a:pt x="17595" y="12576"/>
                    <a:pt x="13805" y="15283"/>
                    <a:pt x="10195" y="17810"/>
                  </a:cubicBezTo>
                  <a:cubicBezTo>
                    <a:pt x="1172" y="24126"/>
                    <a:pt x="-2438" y="32609"/>
                    <a:pt x="1713" y="43437"/>
                  </a:cubicBezTo>
                  <a:cubicBezTo>
                    <a:pt x="5683" y="53544"/>
                    <a:pt x="14707" y="54626"/>
                    <a:pt x="23911" y="5390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5" name="Freeform 78"/>
            <p:cNvSpPr/>
            <p:nvPr/>
          </p:nvSpPr>
          <p:spPr>
            <a:xfrm>
              <a:off x="6434929" y="1016427"/>
              <a:ext cx="203591" cy="219649"/>
            </a:xfrm>
            <a:custGeom>
              <a:avLst/>
              <a:gdLst>
                <a:gd name="connsiteX0" fmla="*/ 192024 w 203591"/>
                <a:gd name="connsiteY0" fmla="*/ 16784 h 219649"/>
                <a:gd name="connsiteX1" fmla="*/ 191844 w 203591"/>
                <a:gd name="connsiteY1" fmla="*/ 14799 h 219649"/>
                <a:gd name="connsiteX2" fmla="*/ 191663 w 203591"/>
                <a:gd name="connsiteY2" fmla="*/ 14077 h 219649"/>
                <a:gd name="connsiteX3" fmla="*/ 191482 w 203591"/>
                <a:gd name="connsiteY3" fmla="*/ 12814 h 219649"/>
                <a:gd name="connsiteX4" fmla="*/ 191302 w 203591"/>
                <a:gd name="connsiteY4" fmla="*/ 11911 h 219649"/>
                <a:gd name="connsiteX5" fmla="*/ 191121 w 203591"/>
                <a:gd name="connsiteY5" fmla="*/ 11009 h 219649"/>
                <a:gd name="connsiteX6" fmla="*/ 190941 w 203591"/>
                <a:gd name="connsiteY6" fmla="*/ 10106 h 219649"/>
                <a:gd name="connsiteX7" fmla="*/ 190761 w 203591"/>
                <a:gd name="connsiteY7" fmla="*/ 9385 h 219649"/>
                <a:gd name="connsiteX8" fmla="*/ 190400 w 203591"/>
                <a:gd name="connsiteY8" fmla="*/ 8482 h 219649"/>
                <a:gd name="connsiteX9" fmla="*/ 190219 w 203591"/>
                <a:gd name="connsiteY9" fmla="*/ 7760 h 219649"/>
                <a:gd name="connsiteX10" fmla="*/ 189858 w 203591"/>
                <a:gd name="connsiteY10" fmla="*/ 6858 h 219649"/>
                <a:gd name="connsiteX11" fmla="*/ 189678 w 203591"/>
                <a:gd name="connsiteY11" fmla="*/ 6317 h 219649"/>
                <a:gd name="connsiteX12" fmla="*/ 189137 w 203591"/>
                <a:gd name="connsiteY12" fmla="*/ 5414 h 219649"/>
                <a:gd name="connsiteX13" fmla="*/ 188956 w 203591"/>
                <a:gd name="connsiteY13" fmla="*/ 5053 h 219649"/>
                <a:gd name="connsiteX14" fmla="*/ 188234 w 203591"/>
                <a:gd name="connsiteY14" fmla="*/ 4151 h 219649"/>
                <a:gd name="connsiteX15" fmla="*/ 188234 w 203591"/>
                <a:gd name="connsiteY15" fmla="*/ 4151 h 219649"/>
                <a:gd name="connsiteX16" fmla="*/ 182639 w 203591"/>
                <a:gd name="connsiteY16" fmla="*/ 541 h 219649"/>
                <a:gd name="connsiteX17" fmla="*/ 182459 w 203591"/>
                <a:gd name="connsiteY17" fmla="*/ 541 h 219649"/>
                <a:gd name="connsiteX18" fmla="*/ 181015 w 203591"/>
                <a:gd name="connsiteY18" fmla="*/ 180 h 219649"/>
                <a:gd name="connsiteX19" fmla="*/ 180835 w 203591"/>
                <a:gd name="connsiteY19" fmla="*/ 180 h 219649"/>
                <a:gd name="connsiteX20" fmla="*/ 179391 w 203591"/>
                <a:gd name="connsiteY20" fmla="*/ 0 h 219649"/>
                <a:gd name="connsiteX21" fmla="*/ 179210 w 203591"/>
                <a:gd name="connsiteY21" fmla="*/ 0 h 219649"/>
                <a:gd name="connsiteX22" fmla="*/ 177406 w 203591"/>
                <a:gd name="connsiteY22" fmla="*/ 0 h 219649"/>
                <a:gd name="connsiteX23" fmla="*/ 183361 w 203591"/>
                <a:gd name="connsiteY23" fmla="*/ 47826 h 219649"/>
                <a:gd name="connsiteX24" fmla="*/ 174337 w 203591"/>
                <a:gd name="connsiteY24" fmla="*/ 98178 h 219649"/>
                <a:gd name="connsiteX25" fmla="*/ 127414 w 203591"/>
                <a:gd name="connsiteY25" fmla="*/ 160802 h 219649"/>
                <a:gd name="connsiteX26" fmla="*/ 68580 w 203591"/>
                <a:gd name="connsiteY26" fmla="*/ 177045 h 219649"/>
                <a:gd name="connsiteX27" fmla="*/ 361 w 203591"/>
                <a:gd name="connsiteY27" fmla="*/ 166938 h 219649"/>
                <a:gd name="connsiteX28" fmla="*/ 180 w 203591"/>
                <a:gd name="connsiteY28" fmla="*/ 171630 h 219649"/>
                <a:gd name="connsiteX29" fmla="*/ 180 w 203591"/>
                <a:gd name="connsiteY29" fmla="*/ 172713 h 219649"/>
                <a:gd name="connsiteX30" fmla="*/ 0 w 203591"/>
                <a:gd name="connsiteY30" fmla="*/ 176684 h 219649"/>
                <a:gd name="connsiteX31" fmla="*/ 0 w 203591"/>
                <a:gd name="connsiteY31" fmla="*/ 179210 h 219649"/>
                <a:gd name="connsiteX32" fmla="*/ 0 w 203591"/>
                <a:gd name="connsiteY32" fmla="*/ 182098 h 219649"/>
                <a:gd name="connsiteX33" fmla="*/ 0 w 203591"/>
                <a:gd name="connsiteY33" fmla="*/ 187693 h 219649"/>
                <a:gd name="connsiteX34" fmla="*/ 26169 w 203591"/>
                <a:gd name="connsiteY34" fmla="*/ 215125 h 219649"/>
                <a:gd name="connsiteX35" fmla="*/ 103231 w 203591"/>
                <a:gd name="connsiteY35" fmla="*/ 218012 h 219649"/>
                <a:gd name="connsiteX36" fmla="*/ 177767 w 203591"/>
                <a:gd name="connsiteY36" fmla="*/ 218554 h 219649"/>
                <a:gd name="connsiteX37" fmla="*/ 203574 w 203591"/>
                <a:gd name="connsiteY37" fmla="*/ 191844 h 219649"/>
                <a:gd name="connsiteX38" fmla="*/ 198340 w 203591"/>
                <a:gd name="connsiteY38" fmla="*/ 107021 h 219649"/>
                <a:gd name="connsiteX39" fmla="*/ 192024 w 203591"/>
                <a:gd name="connsiteY39" fmla="*/ 16784 h 2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3591" h="219649">
                  <a:moveTo>
                    <a:pt x="192024" y="16784"/>
                  </a:moveTo>
                  <a:cubicBezTo>
                    <a:pt x="192024" y="16062"/>
                    <a:pt x="191844" y="15340"/>
                    <a:pt x="191844" y="14799"/>
                  </a:cubicBezTo>
                  <a:cubicBezTo>
                    <a:pt x="191844" y="14618"/>
                    <a:pt x="191844" y="14257"/>
                    <a:pt x="191663" y="14077"/>
                  </a:cubicBezTo>
                  <a:cubicBezTo>
                    <a:pt x="191663" y="13716"/>
                    <a:pt x="191482" y="13175"/>
                    <a:pt x="191482" y="12814"/>
                  </a:cubicBezTo>
                  <a:cubicBezTo>
                    <a:pt x="191482" y="12453"/>
                    <a:pt x="191302" y="12272"/>
                    <a:pt x="191302" y="11911"/>
                  </a:cubicBezTo>
                  <a:cubicBezTo>
                    <a:pt x="191302" y="11550"/>
                    <a:pt x="191121" y="11189"/>
                    <a:pt x="191121" y="11009"/>
                  </a:cubicBezTo>
                  <a:cubicBezTo>
                    <a:pt x="191121" y="10648"/>
                    <a:pt x="190941" y="10467"/>
                    <a:pt x="190941" y="10106"/>
                  </a:cubicBezTo>
                  <a:cubicBezTo>
                    <a:pt x="190941" y="9926"/>
                    <a:pt x="190761" y="9565"/>
                    <a:pt x="190761" y="9385"/>
                  </a:cubicBezTo>
                  <a:cubicBezTo>
                    <a:pt x="190580" y="9024"/>
                    <a:pt x="190580" y="8843"/>
                    <a:pt x="190400" y="8482"/>
                  </a:cubicBezTo>
                  <a:cubicBezTo>
                    <a:pt x="190400" y="8302"/>
                    <a:pt x="190219" y="8121"/>
                    <a:pt x="190219" y="7760"/>
                  </a:cubicBezTo>
                  <a:cubicBezTo>
                    <a:pt x="190039" y="7399"/>
                    <a:pt x="190039" y="7219"/>
                    <a:pt x="189858" y="6858"/>
                  </a:cubicBezTo>
                  <a:cubicBezTo>
                    <a:pt x="189858" y="6678"/>
                    <a:pt x="189678" y="6497"/>
                    <a:pt x="189678" y="6317"/>
                  </a:cubicBezTo>
                  <a:cubicBezTo>
                    <a:pt x="189497" y="5956"/>
                    <a:pt x="189317" y="5775"/>
                    <a:pt x="189137" y="5414"/>
                  </a:cubicBezTo>
                  <a:cubicBezTo>
                    <a:pt x="189137" y="5234"/>
                    <a:pt x="188956" y="5234"/>
                    <a:pt x="188956" y="5053"/>
                  </a:cubicBezTo>
                  <a:cubicBezTo>
                    <a:pt x="188775" y="4692"/>
                    <a:pt x="188595" y="4512"/>
                    <a:pt x="188234" y="4151"/>
                  </a:cubicBezTo>
                  <a:cubicBezTo>
                    <a:pt x="188234" y="4151"/>
                    <a:pt x="188234" y="4151"/>
                    <a:pt x="188234" y="4151"/>
                  </a:cubicBezTo>
                  <a:cubicBezTo>
                    <a:pt x="186790" y="2346"/>
                    <a:pt x="184986" y="1083"/>
                    <a:pt x="182639" y="541"/>
                  </a:cubicBezTo>
                  <a:cubicBezTo>
                    <a:pt x="182639" y="541"/>
                    <a:pt x="182639" y="541"/>
                    <a:pt x="182459" y="541"/>
                  </a:cubicBezTo>
                  <a:cubicBezTo>
                    <a:pt x="182098" y="361"/>
                    <a:pt x="181556" y="361"/>
                    <a:pt x="181015" y="180"/>
                  </a:cubicBezTo>
                  <a:cubicBezTo>
                    <a:pt x="181015" y="180"/>
                    <a:pt x="180835" y="180"/>
                    <a:pt x="180835" y="180"/>
                  </a:cubicBezTo>
                  <a:cubicBezTo>
                    <a:pt x="180293" y="180"/>
                    <a:pt x="179752" y="0"/>
                    <a:pt x="179391" y="0"/>
                  </a:cubicBezTo>
                  <a:cubicBezTo>
                    <a:pt x="179391" y="0"/>
                    <a:pt x="179391" y="0"/>
                    <a:pt x="179210" y="0"/>
                  </a:cubicBezTo>
                  <a:cubicBezTo>
                    <a:pt x="178669" y="0"/>
                    <a:pt x="178127" y="0"/>
                    <a:pt x="177406" y="0"/>
                  </a:cubicBezTo>
                  <a:cubicBezTo>
                    <a:pt x="183181" y="15160"/>
                    <a:pt x="185166" y="31583"/>
                    <a:pt x="183361" y="47826"/>
                  </a:cubicBezTo>
                  <a:cubicBezTo>
                    <a:pt x="181556" y="63888"/>
                    <a:pt x="179932" y="82657"/>
                    <a:pt x="174337" y="98178"/>
                  </a:cubicBezTo>
                  <a:cubicBezTo>
                    <a:pt x="164773" y="124166"/>
                    <a:pt x="150876" y="145462"/>
                    <a:pt x="127414" y="160802"/>
                  </a:cubicBezTo>
                  <a:cubicBezTo>
                    <a:pt x="110450" y="171991"/>
                    <a:pt x="88793" y="176684"/>
                    <a:pt x="68580" y="177045"/>
                  </a:cubicBezTo>
                  <a:cubicBezTo>
                    <a:pt x="45479" y="177406"/>
                    <a:pt x="22920" y="171089"/>
                    <a:pt x="361" y="166938"/>
                  </a:cubicBezTo>
                  <a:cubicBezTo>
                    <a:pt x="361" y="168562"/>
                    <a:pt x="180" y="170006"/>
                    <a:pt x="180" y="171630"/>
                  </a:cubicBezTo>
                  <a:cubicBezTo>
                    <a:pt x="180" y="171991"/>
                    <a:pt x="180" y="172352"/>
                    <a:pt x="180" y="172713"/>
                  </a:cubicBezTo>
                  <a:cubicBezTo>
                    <a:pt x="180" y="173977"/>
                    <a:pt x="180" y="175420"/>
                    <a:pt x="0" y="176684"/>
                  </a:cubicBezTo>
                  <a:cubicBezTo>
                    <a:pt x="0" y="177586"/>
                    <a:pt x="0" y="178308"/>
                    <a:pt x="0" y="179210"/>
                  </a:cubicBezTo>
                  <a:cubicBezTo>
                    <a:pt x="0" y="180113"/>
                    <a:pt x="0" y="181196"/>
                    <a:pt x="0" y="182098"/>
                  </a:cubicBezTo>
                  <a:cubicBezTo>
                    <a:pt x="0" y="183903"/>
                    <a:pt x="0" y="185888"/>
                    <a:pt x="0" y="187693"/>
                  </a:cubicBezTo>
                  <a:cubicBezTo>
                    <a:pt x="361" y="210613"/>
                    <a:pt x="3609" y="213500"/>
                    <a:pt x="26169" y="215125"/>
                  </a:cubicBezTo>
                  <a:cubicBezTo>
                    <a:pt x="51796" y="216929"/>
                    <a:pt x="77604" y="214222"/>
                    <a:pt x="103231" y="218012"/>
                  </a:cubicBezTo>
                  <a:cubicBezTo>
                    <a:pt x="127956" y="220719"/>
                    <a:pt x="152861" y="219456"/>
                    <a:pt x="177767" y="218554"/>
                  </a:cubicBezTo>
                  <a:cubicBezTo>
                    <a:pt x="201228" y="217651"/>
                    <a:pt x="203213" y="214944"/>
                    <a:pt x="203574" y="191844"/>
                  </a:cubicBezTo>
                  <a:cubicBezTo>
                    <a:pt x="203935" y="163329"/>
                    <a:pt x="198521" y="135355"/>
                    <a:pt x="198340" y="107021"/>
                  </a:cubicBezTo>
                  <a:cubicBezTo>
                    <a:pt x="198160" y="76882"/>
                    <a:pt x="194009" y="46743"/>
                    <a:pt x="192024" y="16784"/>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6" name="Freeform 79"/>
            <p:cNvSpPr/>
            <p:nvPr/>
          </p:nvSpPr>
          <p:spPr>
            <a:xfrm>
              <a:off x="6549349" y="448838"/>
              <a:ext cx="60689" cy="117849"/>
            </a:xfrm>
            <a:custGeom>
              <a:avLst/>
              <a:gdLst>
                <a:gd name="connsiteX0" fmla="*/ 4512 w 60689"/>
                <a:gd name="connsiteY0" fmla="*/ 10287 h 117849"/>
                <a:gd name="connsiteX1" fmla="*/ 8482 w 60689"/>
                <a:gd name="connsiteY1" fmla="*/ 16423 h 117849"/>
                <a:gd name="connsiteX2" fmla="*/ 54323 w 60689"/>
                <a:gd name="connsiteY2" fmla="*/ 97275 h 117849"/>
                <a:gd name="connsiteX3" fmla="*/ 56669 w 60689"/>
                <a:gd name="connsiteY3" fmla="*/ 116225 h 117849"/>
                <a:gd name="connsiteX4" fmla="*/ 58835 w 60689"/>
                <a:gd name="connsiteY4" fmla="*/ 117849 h 117849"/>
                <a:gd name="connsiteX5" fmla="*/ 60459 w 60689"/>
                <a:gd name="connsiteY5" fmla="*/ 81033 h 117849"/>
                <a:gd name="connsiteX6" fmla="*/ 60459 w 60689"/>
                <a:gd name="connsiteY6" fmla="*/ 80672 h 117849"/>
                <a:gd name="connsiteX7" fmla="*/ 60278 w 60689"/>
                <a:gd name="connsiteY7" fmla="*/ 76521 h 117849"/>
                <a:gd name="connsiteX8" fmla="*/ 60278 w 60689"/>
                <a:gd name="connsiteY8" fmla="*/ 75618 h 117849"/>
                <a:gd name="connsiteX9" fmla="*/ 59917 w 60689"/>
                <a:gd name="connsiteY9" fmla="*/ 72009 h 117849"/>
                <a:gd name="connsiteX10" fmla="*/ 59737 w 60689"/>
                <a:gd name="connsiteY10" fmla="*/ 70926 h 117849"/>
                <a:gd name="connsiteX11" fmla="*/ 59376 w 60689"/>
                <a:gd name="connsiteY11" fmla="*/ 67497 h 117849"/>
                <a:gd name="connsiteX12" fmla="*/ 59195 w 60689"/>
                <a:gd name="connsiteY12" fmla="*/ 66053 h 117849"/>
                <a:gd name="connsiteX13" fmla="*/ 58835 w 60689"/>
                <a:gd name="connsiteY13" fmla="*/ 62805 h 117849"/>
                <a:gd name="connsiteX14" fmla="*/ 58654 w 60689"/>
                <a:gd name="connsiteY14" fmla="*/ 61361 h 117849"/>
                <a:gd name="connsiteX15" fmla="*/ 58293 w 60689"/>
                <a:gd name="connsiteY15" fmla="*/ 58293 h 117849"/>
                <a:gd name="connsiteX16" fmla="*/ 58112 w 60689"/>
                <a:gd name="connsiteY16" fmla="*/ 56669 h 117849"/>
                <a:gd name="connsiteX17" fmla="*/ 57571 w 60689"/>
                <a:gd name="connsiteY17" fmla="*/ 53601 h 117849"/>
                <a:gd name="connsiteX18" fmla="*/ 57391 w 60689"/>
                <a:gd name="connsiteY18" fmla="*/ 51976 h 117849"/>
                <a:gd name="connsiteX19" fmla="*/ 56849 w 60689"/>
                <a:gd name="connsiteY19" fmla="*/ 48728 h 117849"/>
                <a:gd name="connsiteX20" fmla="*/ 56669 w 60689"/>
                <a:gd name="connsiteY20" fmla="*/ 47284 h 117849"/>
                <a:gd name="connsiteX21" fmla="*/ 55767 w 60689"/>
                <a:gd name="connsiteY21" fmla="*/ 42772 h 117849"/>
                <a:gd name="connsiteX22" fmla="*/ 55044 w 60689"/>
                <a:gd name="connsiteY22" fmla="*/ 39524 h 117849"/>
                <a:gd name="connsiteX23" fmla="*/ 54864 w 60689"/>
                <a:gd name="connsiteY23" fmla="*/ 38441 h 117849"/>
                <a:gd name="connsiteX24" fmla="*/ 54323 w 60689"/>
                <a:gd name="connsiteY24" fmla="*/ 36275 h 117849"/>
                <a:gd name="connsiteX25" fmla="*/ 53962 w 60689"/>
                <a:gd name="connsiteY25" fmla="*/ 35192 h 117849"/>
                <a:gd name="connsiteX26" fmla="*/ 53420 w 60689"/>
                <a:gd name="connsiteY26" fmla="*/ 33207 h 117849"/>
                <a:gd name="connsiteX27" fmla="*/ 53060 w 60689"/>
                <a:gd name="connsiteY27" fmla="*/ 32124 h 117849"/>
                <a:gd name="connsiteX28" fmla="*/ 52337 w 60689"/>
                <a:gd name="connsiteY28" fmla="*/ 30320 h 117849"/>
                <a:gd name="connsiteX29" fmla="*/ 51977 w 60689"/>
                <a:gd name="connsiteY29" fmla="*/ 29417 h 117849"/>
                <a:gd name="connsiteX30" fmla="*/ 51074 w 60689"/>
                <a:gd name="connsiteY30" fmla="*/ 27071 h 117849"/>
                <a:gd name="connsiteX31" fmla="*/ 50893 w 60689"/>
                <a:gd name="connsiteY31" fmla="*/ 26710 h 117849"/>
                <a:gd name="connsiteX32" fmla="*/ 49630 w 60689"/>
                <a:gd name="connsiteY32" fmla="*/ 24183 h 117849"/>
                <a:gd name="connsiteX33" fmla="*/ 49089 w 60689"/>
                <a:gd name="connsiteY33" fmla="*/ 23281 h 117849"/>
                <a:gd name="connsiteX34" fmla="*/ 48186 w 60689"/>
                <a:gd name="connsiteY34" fmla="*/ 21657 h 117849"/>
                <a:gd name="connsiteX35" fmla="*/ 47645 w 60689"/>
                <a:gd name="connsiteY35" fmla="*/ 20755 h 117849"/>
                <a:gd name="connsiteX36" fmla="*/ 46743 w 60689"/>
                <a:gd name="connsiteY36" fmla="*/ 19491 h 117849"/>
                <a:gd name="connsiteX37" fmla="*/ 46021 w 60689"/>
                <a:gd name="connsiteY37" fmla="*/ 18589 h 117849"/>
                <a:gd name="connsiteX38" fmla="*/ 45118 w 60689"/>
                <a:gd name="connsiteY38" fmla="*/ 17325 h 117849"/>
                <a:gd name="connsiteX39" fmla="*/ 44397 w 60689"/>
                <a:gd name="connsiteY39" fmla="*/ 16423 h 117849"/>
                <a:gd name="connsiteX40" fmla="*/ 43314 w 60689"/>
                <a:gd name="connsiteY40" fmla="*/ 15160 h 117849"/>
                <a:gd name="connsiteX41" fmla="*/ 42772 w 60689"/>
                <a:gd name="connsiteY41" fmla="*/ 14438 h 117849"/>
                <a:gd name="connsiteX42" fmla="*/ 41148 w 60689"/>
                <a:gd name="connsiteY42" fmla="*/ 12633 h 117849"/>
                <a:gd name="connsiteX43" fmla="*/ 40246 w 60689"/>
                <a:gd name="connsiteY43" fmla="*/ 11911 h 117849"/>
                <a:gd name="connsiteX44" fmla="*/ 39343 w 60689"/>
                <a:gd name="connsiteY44" fmla="*/ 11009 h 117849"/>
                <a:gd name="connsiteX45" fmla="*/ 38441 w 60689"/>
                <a:gd name="connsiteY45" fmla="*/ 10107 h 117849"/>
                <a:gd name="connsiteX46" fmla="*/ 37539 w 60689"/>
                <a:gd name="connsiteY46" fmla="*/ 9385 h 117849"/>
                <a:gd name="connsiteX47" fmla="*/ 36456 w 60689"/>
                <a:gd name="connsiteY47" fmla="*/ 8663 h 117849"/>
                <a:gd name="connsiteX48" fmla="*/ 35553 w 60689"/>
                <a:gd name="connsiteY48" fmla="*/ 7941 h 117849"/>
                <a:gd name="connsiteX49" fmla="*/ 34471 w 60689"/>
                <a:gd name="connsiteY49" fmla="*/ 7219 h 117849"/>
                <a:gd name="connsiteX50" fmla="*/ 33568 w 60689"/>
                <a:gd name="connsiteY50" fmla="*/ 6678 h 117849"/>
                <a:gd name="connsiteX51" fmla="*/ 29056 w 60689"/>
                <a:gd name="connsiteY51" fmla="*/ 4331 h 117849"/>
                <a:gd name="connsiteX52" fmla="*/ 28334 w 60689"/>
                <a:gd name="connsiteY52" fmla="*/ 3970 h 117849"/>
                <a:gd name="connsiteX53" fmla="*/ 26891 w 60689"/>
                <a:gd name="connsiteY53" fmla="*/ 3429 h 117849"/>
                <a:gd name="connsiteX54" fmla="*/ 25988 w 60689"/>
                <a:gd name="connsiteY54" fmla="*/ 3068 h 117849"/>
                <a:gd name="connsiteX55" fmla="*/ 24545 w 60689"/>
                <a:gd name="connsiteY55" fmla="*/ 2527 h 117849"/>
                <a:gd name="connsiteX56" fmla="*/ 23822 w 60689"/>
                <a:gd name="connsiteY56" fmla="*/ 2346 h 117849"/>
                <a:gd name="connsiteX57" fmla="*/ 22198 w 60689"/>
                <a:gd name="connsiteY57" fmla="*/ 1805 h 117849"/>
                <a:gd name="connsiteX58" fmla="*/ 21657 w 60689"/>
                <a:gd name="connsiteY58" fmla="*/ 1624 h 117849"/>
                <a:gd name="connsiteX59" fmla="*/ 15521 w 60689"/>
                <a:gd name="connsiteY59" fmla="*/ 361 h 117849"/>
                <a:gd name="connsiteX60" fmla="*/ 15160 w 60689"/>
                <a:gd name="connsiteY60" fmla="*/ 361 h 117849"/>
                <a:gd name="connsiteX61" fmla="*/ 13175 w 60689"/>
                <a:gd name="connsiteY61" fmla="*/ 180 h 117849"/>
                <a:gd name="connsiteX62" fmla="*/ 12453 w 60689"/>
                <a:gd name="connsiteY62" fmla="*/ 180 h 117849"/>
                <a:gd name="connsiteX63" fmla="*/ 10468 w 60689"/>
                <a:gd name="connsiteY63" fmla="*/ 0 h 117849"/>
                <a:gd name="connsiteX64" fmla="*/ 9746 w 60689"/>
                <a:gd name="connsiteY64" fmla="*/ 0 h 117849"/>
                <a:gd name="connsiteX65" fmla="*/ 7760 w 60689"/>
                <a:gd name="connsiteY65" fmla="*/ 0 h 117849"/>
                <a:gd name="connsiteX66" fmla="*/ 7400 w 60689"/>
                <a:gd name="connsiteY66" fmla="*/ 0 h 117849"/>
                <a:gd name="connsiteX67" fmla="*/ 0 w 60689"/>
                <a:gd name="connsiteY67" fmla="*/ 361 h 117849"/>
                <a:gd name="connsiteX68" fmla="*/ 4512 w 60689"/>
                <a:gd name="connsiteY68" fmla="*/ 10287 h 11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689" h="117849">
                  <a:moveTo>
                    <a:pt x="4512" y="10287"/>
                  </a:moveTo>
                  <a:cubicBezTo>
                    <a:pt x="5775" y="12453"/>
                    <a:pt x="7039" y="14438"/>
                    <a:pt x="8482" y="16423"/>
                  </a:cubicBezTo>
                  <a:cubicBezTo>
                    <a:pt x="28515" y="40968"/>
                    <a:pt x="48548" y="64429"/>
                    <a:pt x="54323" y="97275"/>
                  </a:cubicBezTo>
                  <a:cubicBezTo>
                    <a:pt x="55405" y="103772"/>
                    <a:pt x="56308" y="109908"/>
                    <a:pt x="56669" y="116225"/>
                  </a:cubicBezTo>
                  <a:cubicBezTo>
                    <a:pt x="57391" y="116766"/>
                    <a:pt x="58112" y="117308"/>
                    <a:pt x="58835" y="117849"/>
                  </a:cubicBezTo>
                  <a:cubicBezTo>
                    <a:pt x="60639" y="105758"/>
                    <a:pt x="61000" y="93485"/>
                    <a:pt x="60459" y="81033"/>
                  </a:cubicBezTo>
                  <a:cubicBezTo>
                    <a:pt x="60459" y="80852"/>
                    <a:pt x="60459" y="80672"/>
                    <a:pt x="60459" y="80672"/>
                  </a:cubicBezTo>
                  <a:cubicBezTo>
                    <a:pt x="60459" y="79228"/>
                    <a:pt x="60278" y="77965"/>
                    <a:pt x="60278" y="76521"/>
                  </a:cubicBezTo>
                  <a:cubicBezTo>
                    <a:pt x="60278" y="76160"/>
                    <a:pt x="60278" y="75979"/>
                    <a:pt x="60278" y="75618"/>
                  </a:cubicBezTo>
                  <a:cubicBezTo>
                    <a:pt x="60278" y="74355"/>
                    <a:pt x="60098" y="73272"/>
                    <a:pt x="59917" y="72009"/>
                  </a:cubicBezTo>
                  <a:cubicBezTo>
                    <a:pt x="59917" y="71648"/>
                    <a:pt x="59917" y="71287"/>
                    <a:pt x="59737" y="70926"/>
                  </a:cubicBezTo>
                  <a:cubicBezTo>
                    <a:pt x="59556" y="69843"/>
                    <a:pt x="59556" y="68760"/>
                    <a:pt x="59376" y="67497"/>
                  </a:cubicBezTo>
                  <a:cubicBezTo>
                    <a:pt x="59376" y="66956"/>
                    <a:pt x="59195" y="66595"/>
                    <a:pt x="59195" y="66053"/>
                  </a:cubicBezTo>
                  <a:cubicBezTo>
                    <a:pt x="59015" y="64971"/>
                    <a:pt x="59015" y="63888"/>
                    <a:pt x="58835" y="62805"/>
                  </a:cubicBezTo>
                  <a:cubicBezTo>
                    <a:pt x="58835" y="62263"/>
                    <a:pt x="58654" y="61902"/>
                    <a:pt x="58654" y="61361"/>
                  </a:cubicBezTo>
                  <a:cubicBezTo>
                    <a:pt x="58474" y="60278"/>
                    <a:pt x="58293" y="59376"/>
                    <a:pt x="58293" y="58293"/>
                  </a:cubicBezTo>
                  <a:cubicBezTo>
                    <a:pt x="58293" y="57752"/>
                    <a:pt x="58112" y="57210"/>
                    <a:pt x="58112" y="56669"/>
                  </a:cubicBezTo>
                  <a:cubicBezTo>
                    <a:pt x="57932" y="55586"/>
                    <a:pt x="57752" y="54684"/>
                    <a:pt x="57571" y="53601"/>
                  </a:cubicBezTo>
                  <a:cubicBezTo>
                    <a:pt x="57571" y="53059"/>
                    <a:pt x="57391" y="52518"/>
                    <a:pt x="57391" y="51976"/>
                  </a:cubicBezTo>
                  <a:cubicBezTo>
                    <a:pt x="57210" y="50894"/>
                    <a:pt x="57030" y="49811"/>
                    <a:pt x="56849" y="48728"/>
                  </a:cubicBezTo>
                  <a:cubicBezTo>
                    <a:pt x="56849" y="48186"/>
                    <a:pt x="56669" y="47826"/>
                    <a:pt x="56669" y="47284"/>
                  </a:cubicBezTo>
                  <a:cubicBezTo>
                    <a:pt x="56308" y="45840"/>
                    <a:pt x="56127" y="44216"/>
                    <a:pt x="55767" y="42772"/>
                  </a:cubicBezTo>
                  <a:cubicBezTo>
                    <a:pt x="55586" y="41689"/>
                    <a:pt x="55225" y="40607"/>
                    <a:pt x="55044" y="39524"/>
                  </a:cubicBezTo>
                  <a:cubicBezTo>
                    <a:pt x="55044" y="39163"/>
                    <a:pt x="54864" y="38802"/>
                    <a:pt x="54864" y="38441"/>
                  </a:cubicBezTo>
                  <a:cubicBezTo>
                    <a:pt x="54684" y="37719"/>
                    <a:pt x="54503" y="36997"/>
                    <a:pt x="54323" y="36275"/>
                  </a:cubicBezTo>
                  <a:cubicBezTo>
                    <a:pt x="54142" y="35914"/>
                    <a:pt x="54142" y="35553"/>
                    <a:pt x="53962" y="35192"/>
                  </a:cubicBezTo>
                  <a:cubicBezTo>
                    <a:pt x="53781" y="34470"/>
                    <a:pt x="53601" y="33929"/>
                    <a:pt x="53420" y="33207"/>
                  </a:cubicBezTo>
                  <a:cubicBezTo>
                    <a:pt x="53240" y="32846"/>
                    <a:pt x="53240" y="32485"/>
                    <a:pt x="53060" y="32124"/>
                  </a:cubicBezTo>
                  <a:cubicBezTo>
                    <a:pt x="52879" y="31402"/>
                    <a:pt x="52518" y="30861"/>
                    <a:pt x="52337" y="30320"/>
                  </a:cubicBezTo>
                  <a:cubicBezTo>
                    <a:pt x="52157" y="29959"/>
                    <a:pt x="52157" y="29598"/>
                    <a:pt x="51977" y="29417"/>
                  </a:cubicBezTo>
                  <a:cubicBezTo>
                    <a:pt x="51616" y="28695"/>
                    <a:pt x="51255" y="27793"/>
                    <a:pt x="51074" y="27071"/>
                  </a:cubicBezTo>
                  <a:cubicBezTo>
                    <a:pt x="51074" y="26891"/>
                    <a:pt x="50893" y="26710"/>
                    <a:pt x="50893" y="26710"/>
                  </a:cubicBezTo>
                  <a:cubicBezTo>
                    <a:pt x="50533" y="25808"/>
                    <a:pt x="49991" y="25086"/>
                    <a:pt x="49630" y="24183"/>
                  </a:cubicBezTo>
                  <a:cubicBezTo>
                    <a:pt x="49450" y="23823"/>
                    <a:pt x="49269" y="23642"/>
                    <a:pt x="49089" y="23281"/>
                  </a:cubicBezTo>
                  <a:cubicBezTo>
                    <a:pt x="48728" y="22740"/>
                    <a:pt x="48548" y="22198"/>
                    <a:pt x="48186" y="21657"/>
                  </a:cubicBezTo>
                  <a:cubicBezTo>
                    <a:pt x="48006" y="21296"/>
                    <a:pt x="47826" y="20935"/>
                    <a:pt x="47645" y="20755"/>
                  </a:cubicBezTo>
                  <a:cubicBezTo>
                    <a:pt x="47284" y="20213"/>
                    <a:pt x="47104" y="19852"/>
                    <a:pt x="46743" y="19491"/>
                  </a:cubicBezTo>
                  <a:cubicBezTo>
                    <a:pt x="46562" y="19130"/>
                    <a:pt x="46382" y="18769"/>
                    <a:pt x="46021" y="18589"/>
                  </a:cubicBezTo>
                  <a:cubicBezTo>
                    <a:pt x="45660" y="18228"/>
                    <a:pt x="45479" y="17686"/>
                    <a:pt x="45118" y="17325"/>
                  </a:cubicBezTo>
                  <a:cubicBezTo>
                    <a:pt x="44938" y="16965"/>
                    <a:pt x="44758" y="16784"/>
                    <a:pt x="44397" y="16423"/>
                  </a:cubicBezTo>
                  <a:cubicBezTo>
                    <a:pt x="44036" y="16062"/>
                    <a:pt x="43675" y="15521"/>
                    <a:pt x="43314" y="15160"/>
                  </a:cubicBezTo>
                  <a:cubicBezTo>
                    <a:pt x="43133" y="14979"/>
                    <a:pt x="42953" y="14618"/>
                    <a:pt x="42772" y="14438"/>
                  </a:cubicBezTo>
                  <a:cubicBezTo>
                    <a:pt x="42231" y="13896"/>
                    <a:pt x="41690" y="13175"/>
                    <a:pt x="41148" y="12633"/>
                  </a:cubicBezTo>
                  <a:cubicBezTo>
                    <a:pt x="40787" y="12272"/>
                    <a:pt x="40607" y="12092"/>
                    <a:pt x="40246" y="11911"/>
                  </a:cubicBezTo>
                  <a:cubicBezTo>
                    <a:pt x="39885" y="11550"/>
                    <a:pt x="39524" y="11370"/>
                    <a:pt x="39343" y="11009"/>
                  </a:cubicBezTo>
                  <a:cubicBezTo>
                    <a:pt x="38982" y="10648"/>
                    <a:pt x="38802" y="10467"/>
                    <a:pt x="38441" y="10107"/>
                  </a:cubicBezTo>
                  <a:cubicBezTo>
                    <a:pt x="38080" y="9926"/>
                    <a:pt x="37899" y="9565"/>
                    <a:pt x="37539" y="9385"/>
                  </a:cubicBezTo>
                  <a:cubicBezTo>
                    <a:pt x="37178" y="9204"/>
                    <a:pt x="36817" y="8843"/>
                    <a:pt x="36456" y="8663"/>
                  </a:cubicBezTo>
                  <a:cubicBezTo>
                    <a:pt x="36095" y="8482"/>
                    <a:pt x="35915" y="8302"/>
                    <a:pt x="35553" y="7941"/>
                  </a:cubicBezTo>
                  <a:cubicBezTo>
                    <a:pt x="35192" y="7760"/>
                    <a:pt x="34832" y="7399"/>
                    <a:pt x="34471" y="7219"/>
                  </a:cubicBezTo>
                  <a:cubicBezTo>
                    <a:pt x="34110" y="7038"/>
                    <a:pt x="33929" y="6858"/>
                    <a:pt x="33568" y="6678"/>
                  </a:cubicBezTo>
                  <a:cubicBezTo>
                    <a:pt x="32124" y="5775"/>
                    <a:pt x="30681" y="4873"/>
                    <a:pt x="29056" y="4331"/>
                  </a:cubicBezTo>
                  <a:cubicBezTo>
                    <a:pt x="28876" y="4151"/>
                    <a:pt x="28515" y="4151"/>
                    <a:pt x="28334" y="3970"/>
                  </a:cubicBezTo>
                  <a:cubicBezTo>
                    <a:pt x="27793" y="3790"/>
                    <a:pt x="27432" y="3609"/>
                    <a:pt x="26891" y="3429"/>
                  </a:cubicBezTo>
                  <a:cubicBezTo>
                    <a:pt x="26530" y="3249"/>
                    <a:pt x="26349" y="3249"/>
                    <a:pt x="25988" y="3068"/>
                  </a:cubicBezTo>
                  <a:cubicBezTo>
                    <a:pt x="25447" y="2888"/>
                    <a:pt x="25086" y="2707"/>
                    <a:pt x="24545" y="2527"/>
                  </a:cubicBezTo>
                  <a:cubicBezTo>
                    <a:pt x="24364" y="2527"/>
                    <a:pt x="24003" y="2346"/>
                    <a:pt x="23822" y="2346"/>
                  </a:cubicBezTo>
                  <a:cubicBezTo>
                    <a:pt x="23281" y="2166"/>
                    <a:pt x="22740" y="1985"/>
                    <a:pt x="22198" y="1805"/>
                  </a:cubicBezTo>
                  <a:cubicBezTo>
                    <a:pt x="22018" y="1805"/>
                    <a:pt x="21837" y="1624"/>
                    <a:pt x="21657" y="1624"/>
                  </a:cubicBezTo>
                  <a:cubicBezTo>
                    <a:pt x="19672" y="1083"/>
                    <a:pt x="17687" y="722"/>
                    <a:pt x="15521" y="361"/>
                  </a:cubicBezTo>
                  <a:cubicBezTo>
                    <a:pt x="15340" y="361"/>
                    <a:pt x="15340" y="361"/>
                    <a:pt x="15160" y="361"/>
                  </a:cubicBezTo>
                  <a:cubicBezTo>
                    <a:pt x="14619" y="361"/>
                    <a:pt x="13896" y="180"/>
                    <a:pt x="13175" y="180"/>
                  </a:cubicBezTo>
                  <a:cubicBezTo>
                    <a:pt x="12994" y="180"/>
                    <a:pt x="12814" y="180"/>
                    <a:pt x="12453" y="180"/>
                  </a:cubicBezTo>
                  <a:cubicBezTo>
                    <a:pt x="11911" y="180"/>
                    <a:pt x="11189" y="180"/>
                    <a:pt x="10468" y="0"/>
                  </a:cubicBezTo>
                  <a:cubicBezTo>
                    <a:pt x="10287" y="0"/>
                    <a:pt x="10107" y="0"/>
                    <a:pt x="9746" y="0"/>
                  </a:cubicBezTo>
                  <a:cubicBezTo>
                    <a:pt x="9024" y="0"/>
                    <a:pt x="8482" y="0"/>
                    <a:pt x="7760" y="0"/>
                  </a:cubicBezTo>
                  <a:cubicBezTo>
                    <a:pt x="7580" y="0"/>
                    <a:pt x="7580" y="0"/>
                    <a:pt x="7400" y="0"/>
                  </a:cubicBezTo>
                  <a:cubicBezTo>
                    <a:pt x="5053" y="0"/>
                    <a:pt x="2527" y="180"/>
                    <a:pt x="0" y="361"/>
                  </a:cubicBezTo>
                  <a:cubicBezTo>
                    <a:pt x="1805" y="3249"/>
                    <a:pt x="3249" y="6678"/>
                    <a:pt x="4512" y="1028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7" name="Freeform 80"/>
            <p:cNvSpPr/>
            <p:nvPr/>
          </p:nvSpPr>
          <p:spPr>
            <a:xfrm>
              <a:off x="6376094" y="690392"/>
              <a:ext cx="363842" cy="312901"/>
            </a:xfrm>
            <a:custGeom>
              <a:avLst/>
              <a:gdLst>
                <a:gd name="connsiteX0" fmla="*/ 308430 w 363842"/>
                <a:gd name="connsiteY0" fmla="*/ 20133 h 312901"/>
                <a:gd name="connsiteX1" fmla="*/ 314385 w 363842"/>
                <a:gd name="connsiteY1" fmla="*/ 104414 h 312901"/>
                <a:gd name="connsiteX2" fmla="*/ 301752 w 363842"/>
                <a:gd name="connsiteY2" fmla="*/ 169926 h 312901"/>
                <a:gd name="connsiteX3" fmla="*/ 258980 w 363842"/>
                <a:gd name="connsiteY3" fmla="*/ 236340 h 312901"/>
                <a:gd name="connsiteX4" fmla="*/ 96734 w 363842"/>
                <a:gd name="connsiteY4" fmla="*/ 268645 h 312901"/>
                <a:gd name="connsiteX5" fmla="*/ 0 w 363842"/>
                <a:gd name="connsiteY5" fmla="*/ 204396 h 312901"/>
                <a:gd name="connsiteX6" fmla="*/ 1444 w 363842"/>
                <a:gd name="connsiteY6" fmla="*/ 216669 h 312901"/>
                <a:gd name="connsiteX7" fmla="*/ 1625 w 363842"/>
                <a:gd name="connsiteY7" fmla="*/ 218654 h 312901"/>
                <a:gd name="connsiteX8" fmla="*/ 3068 w 363842"/>
                <a:gd name="connsiteY8" fmla="*/ 230204 h 312901"/>
                <a:gd name="connsiteX9" fmla="*/ 3249 w 363842"/>
                <a:gd name="connsiteY9" fmla="*/ 231107 h 312901"/>
                <a:gd name="connsiteX10" fmla="*/ 4873 w 363842"/>
                <a:gd name="connsiteY10" fmla="*/ 242837 h 312901"/>
                <a:gd name="connsiteX11" fmla="*/ 5234 w 363842"/>
                <a:gd name="connsiteY11" fmla="*/ 245544 h 312901"/>
                <a:gd name="connsiteX12" fmla="*/ 7219 w 363842"/>
                <a:gd name="connsiteY12" fmla="*/ 257456 h 312901"/>
                <a:gd name="connsiteX13" fmla="*/ 47284 w 363842"/>
                <a:gd name="connsiteY13" fmla="*/ 299867 h 312901"/>
                <a:gd name="connsiteX14" fmla="*/ 157193 w 363842"/>
                <a:gd name="connsiteY14" fmla="*/ 311959 h 312901"/>
                <a:gd name="connsiteX15" fmla="*/ 224870 w 363842"/>
                <a:gd name="connsiteY15" fmla="*/ 310334 h 312901"/>
                <a:gd name="connsiteX16" fmla="*/ 293992 w 363842"/>
                <a:gd name="connsiteY16" fmla="*/ 292107 h 312901"/>
                <a:gd name="connsiteX17" fmla="*/ 320341 w 363842"/>
                <a:gd name="connsiteY17" fmla="*/ 233994 h 312901"/>
                <a:gd name="connsiteX18" fmla="*/ 326657 w 363842"/>
                <a:gd name="connsiteY18" fmla="*/ 215586 h 312901"/>
                <a:gd name="connsiteX19" fmla="*/ 335140 w 363842"/>
                <a:gd name="connsiteY19" fmla="*/ 160000 h 312901"/>
                <a:gd name="connsiteX20" fmla="*/ 338569 w 363842"/>
                <a:gd name="connsiteY20" fmla="*/ 146825 h 312901"/>
                <a:gd name="connsiteX21" fmla="*/ 350660 w 363842"/>
                <a:gd name="connsiteY21" fmla="*/ 71568 h 312901"/>
                <a:gd name="connsiteX22" fmla="*/ 355533 w 363842"/>
                <a:gd name="connsiteY22" fmla="*/ 46301 h 312901"/>
                <a:gd name="connsiteX23" fmla="*/ 360045 w 363842"/>
                <a:gd name="connsiteY23" fmla="*/ 11831 h 312901"/>
                <a:gd name="connsiteX24" fmla="*/ 330267 w 363842"/>
                <a:gd name="connsiteY24" fmla="*/ 642 h 312901"/>
                <a:gd name="connsiteX25" fmla="*/ 326657 w 363842"/>
                <a:gd name="connsiteY25" fmla="*/ 1183 h 312901"/>
                <a:gd name="connsiteX26" fmla="*/ 325575 w 363842"/>
                <a:gd name="connsiteY26" fmla="*/ 1363 h 312901"/>
                <a:gd name="connsiteX27" fmla="*/ 322687 w 363842"/>
                <a:gd name="connsiteY27" fmla="*/ 1905 h 312901"/>
                <a:gd name="connsiteX28" fmla="*/ 321965 w 363842"/>
                <a:gd name="connsiteY28" fmla="*/ 2085 h 312901"/>
                <a:gd name="connsiteX29" fmla="*/ 305001 w 363842"/>
                <a:gd name="connsiteY29" fmla="*/ 6236 h 312901"/>
                <a:gd name="connsiteX30" fmla="*/ 305001 w 363842"/>
                <a:gd name="connsiteY30" fmla="*/ 6236 h 312901"/>
                <a:gd name="connsiteX31" fmla="*/ 308430 w 363842"/>
                <a:gd name="connsiteY31" fmla="*/ 20133 h 312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63842" h="312901">
                  <a:moveTo>
                    <a:pt x="308430" y="20133"/>
                  </a:moveTo>
                  <a:cubicBezTo>
                    <a:pt x="314205" y="47204"/>
                    <a:pt x="316370" y="76802"/>
                    <a:pt x="314385" y="104414"/>
                  </a:cubicBezTo>
                  <a:cubicBezTo>
                    <a:pt x="312761" y="126432"/>
                    <a:pt x="309873" y="149171"/>
                    <a:pt x="301752" y="169926"/>
                  </a:cubicBezTo>
                  <a:cubicBezTo>
                    <a:pt x="292007" y="194651"/>
                    <a:pt x="279554" y="218654"/>
                    <a:pt x="258980" y="236340"/>
                  </a:cubicBezTo>
                  <a:cubicBezTo>
                    <a:pt x="214403" y="274420"/>
                    <a:pt x="152861" y="286331"/>
                    <a:pt x="96734" y="268645"/>
                  </a:cubicBezTo>
                  <a:cubicBezTo>
                    <a:pt x="58835" y="256734"/>
                    <a:pt x="24364" y="234716"/>
                    <a:pt x="0" y="204396"/>
                  </a:cubicBezTo>
                  <a:cubicBezTo>
                    <a:pt x="361" y="208547"/>
                    <a:pt x="902" y="212698"/>
                    <a:pt x="1444" y="216669"/>
                  </a:cubicBezTo>
                  <a:cubicBezTo>
                    <a:pt x="1444" y="217391"/>
                    <a:pt x="1625" y="217932"/>
                    <a:pt x="1625" y="218654"/>
                  </a:cubicBezTo>
                  <a:cubicBezTo>
                    <a:pt x="2166" y="222444"/>
                    <a:pt x="2527" y="226414"/>
                    <a:pt x="3068" y="230204"/>
                  </a:cubicBezTo>
                  <a:cubicBezTo>
                    <a:pt x="3068" y="230565"/>
                    <a:pt x="3068" y="230746"/>
                    <a:pt x="3249" y="231107"/>
                  </a:cubicBezTo>
                  <a:cubicBezTo>
                    <a:pt x="3790" y="235077"/>
                    <a:pt x="4332" y="238867"/>
                    <a:pt x="4873" y="242837"/>
                  </a:cubicBezTo>
                  <a:cubicBezTo>
                    <a:pt x="5053" y="243740"/>
                    <a:pt x="5234" y="244642"/>
                    <a:pt x="5234" y="245544"/>
                  </a:cubicBezTo>
                  <a:cubicBezTo>
                    <a:pt x="5775" y="249515"/>
                    <a:pt x="6497" y="253485"/>
                    <a:pt x="7219" y="257456"/>
                  </a:cubicBezTo>
                  <a:cubicBezTo>
                    <a:pt x="12272" y="285429"/>
                    <a:pt x="19491" y="292107"/>
                    <a:pt x="47284" y="299867"/>
                  </a:cubicBezTo>
                  <a:cubicBezTo>
                    <a:pt x="84642" y="310154"/>
                    <a:pt x="122542" y="311598"/>
                    <a:pt x="157193" y="311959"/>
                  </a:cubicBezTo>
                  <a:cubicBezTo>
                    <a:pt x="182278" y="313944"/>
                    <a:pt x="203574" y="312500"/>
                    <a:pt x="224870" y="310334"/>
                  </a:cubicBezTo>
                  <a:cubicBezTo>
                    <a:pt x="248693" y="307808"/>
                    <a:pt x="271974" y="302033"/>
                    <a:pt x="293992" y="292107"/>
                  </a:cubicBezTo>
                  <a:cubicBezTo>
                    <a:pt x="319438" y="280737"/>
                    <a:pt x="328101" y="262148"/>
                    <a:pt x="320341" y="233994"/>
                  </a:cubicBezTo>
                  <a:cubicBezTo>
                    <a:pt x="317814" y="225151"/>
                    <a:pt x="322326" y="221361"/>
                    <a:pt x="326657" y="215586"/>
                  </a:cubicBezTo>
                  <a:cubicBezTo>
                    <a:pt x="339291" y="198802"/>
                    <a:pt x="348675" y="181115"/>
                    <a:pt x="335140" y="160000"/>
                  </a:cubicBezTo>
                  <a:cubicBezTo>
                    <a:pt x="331350" y="154225"/>
                    <a:pt x="335140" y="151518"/>
                    <a:pt x="338569" y="146825"/>
                  </a:cubicBezTo>
                  <a:cubicBezTo>
                    <a:pt x="355172" y="124086"/>
                    <a:pt x="358601" y="96293"/>
                    <a:pt x="350660" y="71568"/>
                  </a:cubicBezTo>
                  <a:cubicBezTo>
                    <a:pt x="346329" y="58393"/>
                    <a:pt x="346690" y="54784"/>
                    <a:pt x="355533" y="46301"/>
                  </a:cubicBezTo>
                  <a:cubicBezTo>
                    <a:pt x="365279" y="37097"/>
                    <a:pt x="366001" y="24645"/>
                    <a:pt x="360045" y="11831"/>
                  </a:cubicBezTo>
                  <a:cubicBezTo>
                    <a:pt x="353548" y="-2246"/>
                    <a:pt x="341276" y="-261"/>
                    <a:pt x="330267" y="642"/>
                  </a:cubicBezTo>
                  <a:cubicBezTo>
                    <a:pt x="329004" y="822"/>
                    <a:pt x="327740" y="822"/>
                    <a:pt x="326657" y="1183"/>
                  </a:cubicBezTo>
                  <a:cubicBezTo>
                    <a:pt x="326297" y="1183"/>
                    <a:pt x="325936" y="1363"/>
                    <a:pt x="325575" y="1363"/>
                  </a:cubicBezTo>
                  <a:cubicBezTo>
                    <a:pt x="324672" y="1544"/>
                    <a:pt x="323770" y="1724"/>
                    <a:pt x="322687" y="1905"/>
                  </a:cubicBezTo>
                  <a:cubicBezTo>
                    <a:pt x="322506" y="1905"/>
                    <a:pt x="322146" y="2085"/>
                    <a:pt x="321965" y="2085"/>
                  </a:cubicBezTo>
                  <a:cubicBezTo>
                    <a:pt x="316370" y="3349"/>
                    <a:pt x="310595" y="5153"/>
                    <a:pt x="305001" y="6236"/>
                  </a:cubicBezTo>
                  <a:lnTo>
                    <a:pt x="305001" y="6236"/>
                  </a:lnTo>
                  <a:cubicBezTo>
                    <a:pt x="306084" y="10929"/>
                    <a:pt x="307347" y="15621"/>
                    <a:pt x="308430" y="20133"/>
                  </a:cubicBezTo>
                  <a:close/>
                </a:path>
              </a:pathLst>
            </a:custGeom>
            <a:solidFill>
              <a:srgbClr val="FFC652"/>
            </a:solidFill>
            <a:ln w="1804" cap="flat">
              <a:noFill/>
              <a:prstDash val="solid"/>
              <a:miter/>
            </a:ln>
          </p:spPr>
          <p:txBody>
            <a:bodyPr anchor="ctr" rtlCol="0"/>
            <a:p>
              <a:endParaRPr dirty="0" lang="en-US">
                <a:latin typeface="Calibri" panose="020F0502020204030204" pitchFamily="34" charset="0"/>
              </a:endParaRPr>
            </a:p>
          </p:txBody>
        </p:sp>
        <p:sp>
          <p:nvSpPr>
            <p:cNvPr id="1049478" name="Freeform 81"/>
            <p:cNvSpPr/>
            <p:nvPr/>
          </p:nvSpPr>
          <p:spPr>
            <a:xfrm>
              <a:off x="6305890" y="922761"/>
              <a:ext cx="61180" cy="49830"/>
            </a:xfrm>
            <a:custGeom>
              <a:avLst/>
              <a:gdLst>
                <a:gd name="connsiteX0" fmla="*/ 29778 w 61180"/>
                <a:gd name="connsiteY0" fmla="*/ 11189 h 49830"/>
                <a:gd name="connsiteX1" fmla="*/ 0 w 61180"/>
                <a:gd name="connsiteY1" fmla="*/ 0 h 49830"/>
                <a:gd name="connsiteX2" fmla="*/ 902 w 61180"/>
                <a:gd name="connsiteY2" fmla="*/ 5234 h 49830"/>
                <a:gd name="connsiteX3" fmla="*/ 15701 w 61180"/>
                <a:gd name="connsiteY3" fmla="*/ 34831 h 49830"/>
                <a:gd name="connsiteX4" fmla="*/ 61180 w 61180"/>
                <a:gd name="connsiteY4" fmla="*/ 48367 h 49830"/>
                <a:gd name="connsiteX5" fmla="*/ 57391 w 61180"/>
                <a:gd name="connsiteY5" fmla="*/ 10467 h 49830"/>
                <a:gd name="connsiteX6" fmla="*/ 29778 w 61180"/>
                <a:gd name="connsiteY6" fmla="*/ 11189 h 4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80" h="49830">
                  <a:moveTo>
                    <a:pt x="29778" y="11189"/>
                  </a:moveTo>
                  <a:cubicBezTo>
                    <a:pt x="18228" y="9565"/>
                    <a:pt x="8843" y="5775"/>
                    <a:pt x="0" y="0"/>
                  </a:cubicBezTo>
                  <a:cubicBezTo>
                    <a:pt x="180" y="1805"/>
                    <a:pt x="542" y="3429"/>
                    <a:pt x="902" y="5234"/>
                  </a:cubicBezTo>
                  <a:cubicBezTo>
                    <a:pt x="3068" y="17145"/>
                    <a:pt x="4512" y="29056"/>
                    <a:pt x="15701" y="34831"/>
                  </a:cubicBezTo>
                  <a:cubicBezTo>
                    <a:pt x="29778" y="42231"/>
                    <a:pt x="43494" y="53962"/>
                    <a:pt x="61180" y="48367"/>
                  </a:cubicBezTo>
                  <a:cubicBezTo>
                    <a:pt x="59917" y="35734"/>
                    <a:pt x="58654" y="23101"/>
                    <a:pt x="57391" y="10467"/>
                  </a:cubicBezTo>
                  <a:cubicBezTo>
                    <a:pt x="48006" y="12453"/>
                    <a:pt x="38080" y="12272"/>
                    <a:pt x="29778" y="11189"/>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79" name="Freeform 82"/>
            <p:cNvSpPr/>
            <p:nvPr/>
          </p:nvSpPr>
          <p:spPr>
            <a:xfrm>
              <a:off x="5840556" y="706773"/>
              <a:ext cx="492173" cy="511290"/>
            </a:xfrm>
            <a:custGeom>
              <a:avLst/>
              <a:gdLst>
                <a:gd name="connsiteX0" fmla="*/ 82368 w 492173"/>
                <a:gd name="connsiteY0" fmla="*/ 263633 h 511290"/>
                <a:gd name="connsiteX1" fmla="*/ 99694 w 492173"/>
                <a:gd name="connsiteY1" fmla="*/ 262189 h 511290"/>
                <a:gd name="connsiteX2" fmla="*/ 106010 w 492173"/>
                <a:gd name="connsiteY2" fmla="*/ 243420 h 511290"/>
                <a:gd name="connsiteX3" fmla="*/ 95904 w 492173"/>
                <a:gd name="connsiteY3" fmla="*/ 224831 h 511290"/>
                <a:gd name="connsiteX4" fmla="*/ 74608 w 492173"/>
                <a:gd name="connsiteY4" fmla="*/ 191083 h 511290"/>
                <a:gd name="connsiteX5" fmla="*/ 70457 w 492173"/>
                <a:gd name="connsiteY5" fmla="*/ 156251 h 511290"/>
                <a:gd name="connsiteX6" fmla="*/ 122975 w 492173"/>
                <a:gd name="connsiteY6" fmla="*/ 119615 h 511290"/>
                <a:gd name="connsiteX7" fmla="*/ 114312 w 492173"/>
                <a:gd name="connsiteY7" fmla="*/ 221041 h 511290"/>
                <a:gd name="connsiteX8" fmla="*/ 111064 w 492173"/>
                <a:gd name="connsiteY8" fmla="*/ 282402 h 511290"/>
                <a:gd name="connsiteX9" fmla="*/ 109620 w 492173"/>
                <a:gd name="connsiteY9" fmla="*/ 292870 h 511290"/>
                <a:gd name="connsiteX10" fmla="*/ 95362 w 492173"/>
                <a:gd name="connsiteY10" fmla="*/ 481284 h 511290"/>
                <a:gd name="connsiteX11" fmla="*/ 137232 w 492173"/>
                <a:gd name="connsiteY11" fmla="*/ 502580 h 511290"/>
                <a:gd name="connsiteX12" fmla="*/ 156543 w 492173"/>
                <a:gd name="connsiteY12" fmla="*/ 478036 h 511290"/>
                <a:gd name="connsiteX13" fmla="*/ 178561 w 492173"/>
                <a:gd name="connsiteY13" fmla="*/ 352787 h 511290"/>
                <a:gd name="connsiteX14" fmla="*/ 196247 w 492173"/>
                <a:gd name="connsiteY14" fmla="*/ 272837 h 511290"/>
                <a:gd name="connsiteX15" fmla="*/ 219889 w 492173"/>
                <a:gd name="connsiteY15" fmla="*/ 260745 h 511290"/>
                <a:gd name="connsiteX16" fmla="*/ 253096 w 492173"/>
                <a:gd name="connsiteY16" fmla="*/ 300089 h 511290"/>
                <a:gd name="connsiteX17" fmla="*/ 275655 w 492173"/>
                <a:gd name="connsiteY17" fmla="*/ 487962 h 511290"/>
                <a:gd name="connsiteX18" fmla="*/ 290635 w 492173"/>
                <a:gd name="connsiteY18" fmla="*/ 509619 h 511290"/>
                <a:gd name="connsiteX19" fmla="*/ 331061 w 492173"/>
                <a:gd name="connsiteY19" fmla="*/ 472261 h 511290"/>
                <a:gd name="connsiteX20" fmla="*/ 311931 w 492173"/>
                <a:gd name="connsiteY20" fmla="*/ 305503 h 511290"/>
                <a:gd name="connsiteX21" fmla="*/ 298576 w 492173"/>
                <a:gd name="connsiteY21" fmla="*/ 146145 h 511290"/>
                <a:gd name="connsiteX22" fmla="*/ 318789 w 492173"/>
                <a:gd name="connsiteY22" fmla="*/ 128819 h 511290"/>
                <a:gd name="connsiteX23" fmla="*/ 362103 w 492173"/>
                <a:gd name="connsiteY23" fmla="*/ 141452 h 511290"/>
                <a:gd name="connsiteX24" fmla="*/ 415162 w 492173"/>
                <a:gd name="connsiteY24" fmla="*/ 125751 h 511290"/>
                <a:gd name="connsiteX25" fmla="*/ 462085 w 492173"/>
                <a:gd name="connsiteY25" fmla="*/ 71609 h 511290"/>
                <a:gd name="connsiteX26" fmla="*/ 488073 w 492173"/>
                <a:gd name="connsiteY26" fmla="*/ 28295 h 511290"/>
                <a:gd name="connsiteX27" fmla="*/ 487712 w 492173"/>
                <a:gd name="connsiteY27" fmla="*/ 6097 h 511290"/>
                <a:gd name="connsiteX28" fmla="*/ 460641 w 492173"/>
                <a:gd name="connsiteY28" fmla="*/ 3571 h 511290"/>
                <a:gd name="connsiteX29" fmla="*/ 438623 w 492173"/>
                <a:gd name="connsiteY29" fmla="*/ 22520 h 511290"/>
                <a:gd name="connsiteX30" fmla="*/ 403792 w 492173"/>
                <a:gd name="connsiteY30" fmla="*/ 59337 h 511290"/>
                <a:gd name="connsiteX31" fmla="*/ 334851 w 492173"/>
                <a:gd name="connsiteY31" fmla="*/ 69263 h 511290"/>
                <a:gd name="connsiteX32" fmla="*/ 267895 w 492173"/>
                <a:gd name="connsiteY32" fmla="*/ 25949 h 511290"/>
                <a:gd name="connsiteX33" fmla="*/ 139578 w 492173"/>
                <a:gd name="connsiteY33" fmla="*/ 20174 h 511290"/>
                <a:gd name="connsiteX34" fmla="*/ 21007 w 492173"/>
                <a:gd name="connsiteY34" fmla="*/ 117630 h 511290"/>
                <a:gd name="connsiteX35" fmla="*/ 14510 w 492173"/>
                <a:gd name="connsiteY35" fmla="*/ 204799 h 511290"/>
                <a:gd name="connsiteX36" fmla="*/ 82368 w 492173"/>
                <a:gd name="connsiteY36" fmla="*/ 263633 h 51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92173" h="511290">
                  <a:moveTo>
                    <a:pt x="82368" y="263633"/>
                  </a:moveTo>
                  <a:cubicBezTo>
                    <a:pt x="88504" y="266701"/>
                    <a:pt x="94460" y="267062"/>
                    <a:pt x="99694" y="262189"/>
                  </a:cubicBezTo>
                  <a:cubicBezTo>
                    <a:pt x="105288" y="257136"/>
                    <a:pt x="108717" y="251541"/>
                    <a:pt x="106010" y="243420"/>
                  </a:cubicBezTo>
                  <a:cubicBezTo>
                    <a:pt x="103664" y="236562"/>
                    <a:pt x="100054" y="230787"/>
                    <a:pt x="95904" y="224831"/>
                  </a:cubicBezTo>
                  <a:cubicBezTo>
                    <a:pt x="88324" y="214003"/>
                    <a:pt x="80383" y="202994"/>
                    <a:pt x="74608" y="191083"/>
                  </a:cubicBezTo>
                  <a:cubicBezTo>
                    <a:pt x="69555" y="180435"/>
                    <a:pt x="60712" y="168704"/>
                    <a:pt x="70457" y="156251"/>
                  </a:cubicBezTo>
                  <a:cubicBezTo>
                    <a:pt x="82549" y="140911"/>
                    <a:pt x="102221" y="123586"/>
                    <a:pt x="122975" y="119615"/>
                  </a:cubicBezTo>
                  <a:cubicBezTo>
                    <a:pt x="129833" y="118352"/>
                    <a:pt x="115575" y="212379"/>
                    <a:pt x="114312" y="221041"/>
                  </a:cubicBezTo>
                  <a:cubicBezTo>
                    <a:pt x="111605" y="234577"/>
                    <a:pt x="131999" y="233674"/>
                    <a:pt x="111064" y="282402"/>
                  </a:cubicBezTo>
                  <a:cubicBezTo>
                    <a:pt x="109800" y="285470"/>
                    <a:pt x="109981" y="289441"/>
                    <a:pt x="109620" y="292870"/>
                  </a:cubicBezTo>
                  <a:cubicBezTo>
                    <a:pt x="103484" y="340334"/>
                    <a:pt x="94460" y="477855"/>
                    <a:pt x="95362" y="481284"/>
                  </a:cubicBezTo>
                  <a:cubicBezTo>
                    <a:pt x="100416" y="500234"/>
                    <a:pt x="119366" y="510521"/>
                    <a:pt x="137232" y="502580"/>
                  </a:cubicBezTo>
                  <a:cubicBezTo>
                    <a:pt x="146617" y="498429"/>
                    <a:pt x="152392" y="487601"/>
                    <a:pt x="156543" y="478036"/>
                  </a:cubicBezTo>
                  <a:cubicBezTo>
                    <a:pt x="164484" y="459988"/>
                    <a:pt x="174951" y="375527"/>
                    <a:pt x="178561" y="352787"/>
                  </a:cubicBezTo>
                  <a:cubicBezTo>
                    <a:pt x="182892" y="325897"/>
                    <a:pt x="181629" y="297743"/>
                    <a:pt x="196247" y="272837"/>
                  </a:cubicBezTo>
                  <a:cubicBezTo>
                    <a:pt x="202383" y="262550"/>
                    <a:pt x="209241" y="259482"/>
                    <a:pt x="219889" y="260745"/>
                  </a:cubicBezTo>
                  <a:cubicBezTo>
                    <a:pt x="237756" y="262731"/>
                    <a:pt x="250389" y="275905"/>
                    <a:pt x="253096" y="300089"/>
                  </a:cubicBezTo>
                  <a:cubicBezTo>
                    <a:pt x="256886" y="334559"/>
                    <a:pt x="269880" y="459988"/>
                    <a:pt x="275655" y="487962"/>
                  </a:cubicBezTo>
                  <a:cubicBezTo>
                    <a:pt x="277460" y="496986"/>
                    <a:pt x="280348" y="507092"/>
                    <a:pt x="290635" y="509619"/>
                  </a:cubicBezTo>
                  <a:cubicBezTo>
                    <a:pt x="319150" y="516657"/>
                    <a:pt x="335212" y="500956"/>
                    <a:pt x="331061" y="472261"/>
                  </a:cubicBezTo>
                  <a:cubicBezTo>
                    <a:pt x="330700" y="469554"/>
                    <a:pt x="316984" y="358562"/>
                    <a:pt x="311931" y="305503"/>
                  </a:cubicBezTo>
                  <a:cubicBezTo>
                    <a:pt x="306878" y="252444"/>
                    <a:pt x="301463" y="199384"/>
                    <a:pt x="298576" y="146145"/>
                  </a:cubicBezTo>
                  <a:cubicBezTo>
                    <a:pt x="297673" y="128278"/>
                    <a:pt x="301463" y="124127"/>
                    <a:pt x="318789" y="128819"/>
                  </a:cubicBezTo>
                  <a:cubicBezTo>
                    <a:pt x="333227" y="132790"/>
                    <a:pt x="347484" y="137843"/>
                    <a:pt x="362103" y="141452"/>
                  </a:cubicBezTo>
                  <a:cubicBezTo>
                    <a:pt x="382496" y="146325"/>
                    <a:pt x="400724" y="142716"/>
                    <a:pt x="415162" y="125751"/>
                  </a:cubicBezTo>
                  <a:cubicBezTo>
                    <a:pt x="430683" y="107523"/>
                    <a:pt x="447647" y="90378"/>
                    <a:pt x="462085" y="71609"/>
                  </a:cubicBezTo>
                  <a:cubicBezTo>
                    <a:pt x="472372" y="58435"/>
                    <a:pt x="480132" y="43094"/>
                    <a:pt x="488073" y="28295"/>
                  </a:cubicBezTo>
                  <a:cubicBezTo>
                    <a:pt x="491682" y="21437"/>
                    <a:pt x="495292" y="12775"/>
                    <a:pt x="487712" y="6097"/>
                  </a:cubicBezTo>
                  <a:cubicBezTo>
                    <a:pt x="479771" y="-941"/>
                    <a:pt x="470387" y="-2024"/>
                    <a:pt x="460641" y="3571"/>
                  </a:cubicBezTo>
                  <a:cubicBezTo>
                    <a:pt x="451978" y="8443"/>
                    <a:pt x="445301" y="15482"/>
                    <a:pt x="438623" y="22520"/>
                  </a:cubicBezTo>
                  <a:cubicBezTo>
                    <a:pt x="427073" y="34792"/>
                    <a:pt x="416064" y="47787"/>
                    <a:pt x="403792" y="59337"/>
                  </a:cubicBezTo>
                  <a:cubicBezTo>
                    <a:pt x="377623" y="84242"/>
                    <a:pt x="366795" y="85325"/>
                    <a:pt x="334851" y="69263"/>
                  </a:cubicBezTo>
                  <a:cubicBezTo>
                    <a:pt x="311028" y="57171"/>
                    <a:pt x="289372" y="41470"/>
                    <a:pt x="267895" y="25949"/>
                  </a:cubicBezTo>
                  <a:cubicBezTo>
                    <a:pt x="226025" y="-4370"/>
                    <a:pt x="182170" y="-39"/>
                    <a:pt x="139578" y="20174"/>
                  </a:cubicBezTo>
                  <a:cubicBezTo>
                    <a:pt x="92475" y="42553"/>
                    <a:pt x="54034" y="77204"/>
                    <a:pt x="21007" y="117630"/>
                  </a:cubicBezTo>
                  <a:cubicBezTo>
                    <a:pt x="-4440" y="148852"/>
                    <a:pt x="-6966" y="171231"/>
                    <a:pt x="14510" y="204799"/>
                  </a:cubicBezTo>
                  <a:cubicBezTo>
                    <a:pt x="31474" y="230246"/>
                    <a:pt x="54575" y="250098"/>
                    <a:pt x="82368" y="26363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80" name="Freeform 83"/>
            <p:cNvSpPr/>
            <p:nvPr/>
          </p:nvSpPr>
          <p:spPr>
            <a:xfrm>
              <a:off x="5941692" y="521905"/>
              <a:ext cx="176004" cy="177166"/>
            </a:xfrm>
            <a:custGeom>
              <a:avLst/>
              <a:gdLst>
                <a:gd name="connsiteX0" fmla="*/ 155570 w 176004"/>
                <a:gd name="connsiteY0" fmla="*/ 143681 h 177166"/>
                <a:gd name="connsiteX1" fmla="*/ 175964 w 176004"/>
                <a:gd name="connsiteY1" fmla="*/ 85208 h 177166"/>
                <a:gd name="connsiteX2" fmla="*/ 83922 w 176004"/>
                <a:gd name="connsiteY2" fmla="*/ 205 h 177166"/>
                <a:gd name="connsiteX3" fmla="*/ 2 w 176004"/>
                <a:gd name="connsiteY3" fmla="*/ 90261 h 177166"/>
                <a:gd name="connsiteX4" fmla="*/ 49451 w 176004"/>
                <a:gd name="connsiteY4" fmla="*/ 166601 h 177166"/>
                <a:gd name="connsiteX5" fmla="*/ 155570 w 176004"/>
                <a:gd name="connsiteY5" fmla="*/ 143681 h 17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04" h="177166">
                  <a:moveTo>
                    <a:pt x="155570" y="143681"/>
                  </a:moveTo>
                  <a:cubicBezTo>
                    <a:pt x="167662" y="126356"/>
                    <a:pt x="176685" y="112640"/>
                    <a:pt x="175964" y="85208"/>
                  </a:cubicBezTo>
                  <a:cubicBezTo>
                    <a:pt x="176685" y="41353"/>
                    <a:pt x="157375" y="-3405"/>
                    <a:pt x="83922" y="205"/>
                  </a:cubicBezTo>
                  <a:cubicBezTo>
                    <a:pt x="5416" y="3995"/>
                    <a:pt x="1085" y="81779"/>
                    <a:pt x="2" y="90261"/>
                  </a:cubicBezTo>
                  <a:cubicBezTo>
                    <a:pt x="-179" y="125453"/>
                    <a:pt x="12996" y="145486"/>
                    <a:pt x="49451" y="166601"/>
                  </a:cubicBezTo>
                  <a:cubicBezTo>
                    <a:pt x="84464" y="186995"/>
                    <a:pt x="132289" y="177069"/>
                    <a:pt x="155570" y="14368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9481" name="Freeform 84"/>
            <p:cNvSpPr/>
            <p:nvPr/>
          </p:nvSpPr>
          <p:spPr>
            <a:xfrm>
              <a:off x="5824864" y="433079"/>
              <a:ext cx="1272720" cy="818587"/>
            </a:xfrm>
            <a:custGeom>
              <a:avLst/>
              <a:gdLst>
                <a:gd name="connsiteX0" fmla="*/ 24066 w 1272720"/>
                <a:gd name="connsiteY0" fmla="*/ 491307 h 818587"/>
                <a:gd name="connsiteX1" fmla="*/ 101129 w 1272720"/>
                <a:gd name="connsiteY1" fmla="*/ 555194 h 818587"/>
                <a:gd name="connsiteX2" fmla="*/ 111416 w 1272720"/>
                <a:gd name="connsiteY2" fmla="*/ 573783 h 818587"/>
                <a:gd name="connsiteX3" fmla="*/ 102031 w 1272720"/>
                <a:gd name="connsiteY3" fmla="*/ 725562 h 818587"/>
                <a:gd name="connsiteX4" fmla="*/ 124770 w 1272720"/>
                <a:gd name="connsiteY4" fmla="*/ 789630 h 818587"/>
                <a:gd name="connsiteX5" fmla="*/ 43919 w 1272720"/>
                <a:gd name="connsiteY5" fmla="*/ 789630 h 818587"/>
                <a:gd name="connsiteX6" fmla="*/ 31466 w 1272720"/>
                <a:gd name="connsiteY6" fmla="*/ 797029 h 818587"/>
                <a:gd name="connsiteX7" fmla="*/ 44099 w 1272720"/>
                <a:gd name="connsiteY7" fmla="*/ 806594 h 818587"/>
                <a:gd name="connsiteX8" fmla="*/ 49333 w 1272720"/>
                <a:gd name="connsiteY8" fmla="*/ 806053 h 818587"/>
                <a:gd name="connsiteX9" fmla="*/ 137945 w 1272720"/>
                <a:gd name="connsiteY9" fmla="*/ 803707 h 818587"/>
                <a:gd name="connsiteX10" fmla="*/ 159422 w 1272720"/>
                <a:gd name="connsiteY10" fmla="*/ 787103 h 818587"/>
                <a:gd name="connsiteX11" fmla="*/ 181079 w 1272720"/>
                <a:gd name="connsiteY11" fmla="*/ 765446 h 818587"/>
                <a:gd name="connsiteX12" fmla="*/ 192629 w 1272720"/>
                <a:gd name="connsiteY12" fmla="*/ 727186 h 818587"/>
                <a:gd name="connsiteX13" fmla="*/ 209593 w 1272720"/>
                <a:gd name="connsiteY13" fmla="*/ 605727 h 818587"/>
                <a:gd name="connsiteX14" fmla="*/ 219519 w 1272720"/>
                <a:gd name="connsiteY14" fmla="*/ 567286 h 818587"/>
                <a:gd name="connsiteX15" fmla="*/ 233055 w 1272720"/>
                <a:gd name="connsiteY15" fmla="*/ 553029 h 818587"/>
                <a:gd name="connsiteX16" fmla="*/ 252727 w 1272720"/>
                <a:gd name="connsiteY16" fmla="*/ 568730 h 818587"/>
                <a:gd name="connsiteX17" fmla="*/ 257960 w 1272720"/>
                <a:gd name="connsiteY17" fmla="*/ 597606 h 818587"/>
                <a:gd name="connsiteX18" fmla="*/ 274383 w 1272720"/>
                <a:gd name="connsiteY18" fmla="*/ 759310 h 818587"/>
                <a:gd name="connsiteX19" fmla="*/ 318780 w 1272720"/>
                <a:gd name="connsiteY19" fmla="*/ 801541 h 818587"/>
                <a:gd name="connsiteX20" fmla="*/ 361011 w 1272720"/>
                <a:gd name="connsiteY20" fmla="*/ 758769 h 818587"/>
                <a:gd name="connsiteX21" fmla="*/ 353972 w 1272720"/>
                <a:gd name="connsiteY21" fmla="*/ 689467 h 818587"/>
                <a:gd name="connsiteX22" fmla="*/ 332135 w 1272720"/>
                <a:gd name="connsiteY22" fmla="*/ 461168 h 818587"/>
                <a:gd name="connsiteX23" fmla="*/ 329608 w 1272720"/>
                <a:gd name="connsiteY23" fmla="*/ 420741 h 818587"/>
                <a:gd name="connsiteX24" fmla="*/ 384292 w 1272720"/>
                <a:gd name="connsiteY24" fmla="*/ 433916 h 818587"/>
                <a:gd name="connsiteX25" fmla="*/ 435185 w 1272720"/>
                <a:gd name="connsiteY25" fmla="*/ 420020 h 818587"/>
                <a:gd name="connsiteX26" fmla="*/ 457564 w 1272720"/>
                <a:gd name="connsiteY26" fmla="*/ 401792 h 818587"/>
                <a:gd name="connsiteX27" fmla="*/ 464602 w 1272720"/>
                <a:gd name="connsiteY27" fmla="*/ 504842 h 818587"/>
                <a:gd name="connsiteX28" fmla="*/ 485357 w 1272720"/>
                <a:gd name="connsiteY28" fmla="*/ 539674 h 818587"/>
                <a:gd name="connsiteX29" fmla="*/ 537514 w 1272720"/>
                <a:gd name="connsiteY29" fmla="*/ 559165 h 818587"/>
                <a:gd name="connsiteX30" fmla="*/ 596168 w 1272720"/>
                <a:gd name="connsiteY30" fmla="*/ 574686 h 818587"/>
                <a:gd name="connsiteX31" fmla="*/ 611508 w 1272720"/>
                <a:gd name="connsiteY31" fmla="*/ 595981 h 818587"/>
                <a:gd name="connsiteX32" fmla="*/ 607357 w 1272720"/>
                <a:gd name="connsiteY32" fmla="*/ 649221 h 818587"/>
                <a:gd name="connsiteX33" fmla="*/ 594002 w 1272720"/>
                <a:gd name="connsiteY33" fmla="*/ 781869 h 818587"/>
                <a:gd name="connsiteX34" fmla="*/ 623600 w 1272720"/>
                <a:gd name="connsiteY34" fmla="*/ 813994 h 818587"/>
                <a:gd name="connsiteX35" fmla="*/ 804976 w 1272720"/>
                <a:gd name="connsiteY35" fmla="*/ 815437 h 818587"/>
                <a:gd name="connsiteX36" fmla="*/ 830242 w 1272720"/>
                <a:gd name="connsiteY36" fmla="*/ 785840 h 818587"/>
                <a:gd name="connsiteX37" fmla="*/ 815985 w 1272720"/>
                <a:gd name="connsiteY37" fmla="*/ 605005 h 818587"/>
                <a:gd name="connsiteX38" fmla="*/ 838725 w 1272720"/>
                <a:gd name="connsiteY38" fmla="*/ 569452 h 818587"/>
                <a:gd name="connsiteX39" fmla="*/ 887813 w 1272720"/>
                <a:gd name="connsiteY39" fmla="*/ 494194 h 818587"/>
                <a:gd name="connsiteX40" fmla="*/ 904237 w 1272720"/>
                <a:gd name="connsiteY40" fmla="*/ 448895 h 818587"/>
                <a:gd name="connsiteX41" fmla="*/ 902793 w 1272720"/>
                <a:gd name="connsiteY41" fmla="*/ 414425 h 818587"/>
                <a:gd name="connsiteX42" fmla="*/ 916148 w 1272720"/>
                <a:gd name="connsiteY42" fmla="*/ 370931 h 818587"/>
                <a:gd name="connsiteX43" fmla="*/ 916870 w 1272720"/>
                <a:gd name="connsiteY43" fmla="*/ 314623 h 818587"/>
                <a:gd name="connsiteX44" fmla="*/ 930947 w 1272720"/>
                <a:gd name="connsiteY44" fmla="*/ 270046 h 818587"/>
                <a:gd name="connsiteX45" fmla="*/ 965778 w 1272720"/>
                <a:gd name="connsiteY45" fmla="*/ 279431 h 818587"/>
                <a:gd name="connsiteX46" fmla="*/ 1034358 w 1272720"/>
                <a:gd name="connsiteY46" fmla="*/ 371472 h 818587"/>
                <a:gd name="connsiteX47" fmla="*/ 1033817 w 1272720"/>
                <a:gd name="connsiteY47" fmla="*/ 395475 h 818587"/>
                <a:gd name="connsiteX48" fmla="*/ 1002595 w 1272720"/>
                <a:gd name="connsiteY48" fmla="*/ 627925 h 818587"/>
                <a:gd name="connsiteX49" fmla="*/ 983103 w 1272720"/>
                <a:gd name="connsiteY49" fmla="*/ 770500 h 818587"/>
                <a:gd name="connsiteX50" fmla="*/ 1014867 w 1272720"/>
                <a:gd name="connsiteY50" fmla="*/ 809843 h 818587"/>
                <a:gd name="connsiteX51" fmla="*/ 1064678 w 1272720"/>
                <a:gd name="connsiteY51" fmla="*/ 787645 h 818587"/>
                <a:gd name="connsiteX52" fmla="*/ 1106909 w 1272720"/>
                <a:gd name="connsiteY52" fmla="*/ 592552 h 818587"/>
                <a:gd name="connsiteX53" fmla="*/ 1125858 w 1272720"/>
                <a:gd name="connsiteY53" fmla="*/ 565662 h 818587"/>
                <a:gd name="connsiteX54" fmla="*/ 1136867 w 1272720"/>
                <a:gd name="connsiteY54" fmla="*/ 595620 h 818587"/>
                <a:gd name="connsiteX55" fmla="*/ 1141199 w 1272720"/>
                <a:gd name="connsiteY55" fmla="*/ 697047 h 818587"/>
                <a:gd name="connsiteX56" fmla="*/ 1148959 w 1272720"/>
                <a:gd name="connsiteY56" fmla="*/ 792517 h 818587"/>
                <a:gd name="connsiteX57" fmla="*/ 1159607 w 1272720"/>
                <a:gd name="connsiteY57" fmla="*/ 810023 h 818587"/>
                <a:gd name="connsiteX58" fmla="*/ 1231977 w 1272720"/>
                <a:gd name="connsiteY58" fmla="*/ 778440 h 818587"/>
                <a:gd name="connsiteX59" fmla="*/ 1233962 w 1272720"/>
                <a:gd name="connsiteY59" fmla="*/ 608615 h 818587"/>
                <a:gd name="connsiteX60" fmla="*/ 1250926 w 1272720"/>
                <a:gd name="connsiteY60" fmla="*/ 583529 h 818587"/>
                <a:gd name="connsiteX61" fmla="*/ 1272403 w 1272720"/>
                <a:gd name="connsiteY61" fmla="*/ 547073 h 818587"/>
                <a:gd name="connsiteX62" fmla="*/ 1248580 w 1272720"/>
                <a:gd name="connsiteY62" fmla="*/ 375443 h 818587"/>
                <a:gd name="connsiteX63" fmla="*/ 1201296 w 1272720"/>
                <a:gd name="connsiteY63" fmla="*/ 272573 h 818587"/>
                <a:gd name="connsiteX64" fmla="*/ 1195521 w 1272720"/>
                <a:gd name="connsiteY64" fmla="*/ 255789 h 818587"/>
                <a:gd name="connsiteX65" fmla="*/ 1224036 w 1272720"/>
                <a:gd name="connsiteY65" fmla="*/ 224567 h 818587"/>
                <a:gd name="connsiteX66" fmla="*/ 1181444 w 1272720"/>
                <a:gd name="connsiteY66" fmla="*/ 79646 h 818587"/>
                <a:gd name="connsiteX67" fmla="*/ 1073882 w 1272720"/>
                <a:gd name="connsiteY67" fmla="*/ 99498 h 818587"/>
                <a:gd name="connsiteX68" fmla="*/ 1053488 w 1272720"/>
                <a:gd name="connsiteY68" fmla="*/ 214460 h 818587"/>
                <a:gd name="connsiteX69" fmla="*/ 1066843 w 1272720"/>
                <a:gd name="connsiteY69" fmla="*/ 230703 h 818587"/>
                <a:gd name="connsiteX70" fmla="*/ 982382 w 1272720"/>
                <a:gd name="connsiteY70" fmla="*/ 196413 h 818587"/>
                <a:gd name="connsiteX71" fmla="*/ 838905 w 1272720"/>
                <a:gd name="connsiteY71" fmla="*/ 196413 h 818587"/>
                <a:gd name="connsiteX72" fmla="*/ 787831 w 1272720"/>
                <a:gd name="connsiteY72" fmla="*/ 206700 h 818587"/>
                <a:gd name="connsiteX73" fmla="*/ 778446 w 1272720"/>
                <a:gd name="connsiteY73" fmla="*/ 191540 h 818587"/>
                <a:gd name="connsiteX74" fmla="*/ 795772 w 1272720"/>
                <a:gd name="connsiteY74" fmla="*/ 52214 h 818587"/>
                <a:gd name="connsiteX75" fmla="*/ 740547 w 1272720"/>
                <a:gd name="connsiteY75" fmla="*/ 57 h 818587"/>
                <a:gd name="connsiteX76" fmla="*/ 698497 w 1272720"/>
                <a:gd name="connsiteY76" fmla="*/ 6193 h 818587"/>
                <a:gd name="connsiteX77" fmla="*/ 676118 w 1272720"/>
                <a:gd name="connsiteY77" fmla="*/ 42830 h 818587"/>
                <a:gd name="connsiteX78" fmla="*/ 680269 w 1272720"/>
                <a:gd name="connsiteY78" fmla="*/ 87948 h 818587"/>
                <a:gd name="connsiteX79" fmla="*/ 654281 w 1272720"/>
                <a:gd name="connsiteY79" fmla="*/ 148768 h 818587"/>
                <a:gd name="connsiteX80" fmla="*/ 574691 w 1272720"/>
                <a:gd name="connsiteY80" fmla="*/ 206880 h 818587"/>
                <a:gd name="connsiteX81" fmla="*/ 524881 w 1272720"/>
                <a:gd name="connsiteY81" fmla="*/ 249652 h 818587"/>
                <a:gd name="connsiteX82" fmla="*/ 497629 w 1272720"/>
                <a:gd name="connsiteY82" fmla="*/ 257774 h 818587"/>
                <a:gd name="connsiteX83" fmla="*/ 466407 w 1272720"/>
                <a:gd name="connsiteY83" fmla="*/ 266436 h 818587"/>
                <a:gd name="connsiteX84" fmla="*/ 416055 w 1272720"/>
                <a:gd name="connsiteY84" fmla="*/ 318052 h 818587"/>
                <a:gd name="connsiteX85" fmla="*/ 355416 w 1272720"/>
                <a:gd name="connsiteY85" fmla="*/ 329241 h 818587"/>
                <a:gd name="connsiteX86" fmla="*/ 251463 w 1272720"/>
                <a:gd name="connsiteY86" fmla="*/ 267519 h 818587"/>
                <a:gd name="connsiteX87" fmla="*/ 275827 w 1272720"/>
                <a:gd name="connsiteY87" fmla="*/ 253803 h 818587"/>
                <a:gd name="connsiteX88" fmla="*/ 293152 w 1272720"/>
                <a:gd name="connsiteY88" fmla="*/ 117365 h 818587"/>
                <a:gd name="connsiteX89" fmla="*/ 173137 w 1272720"/>
                <a:gd name="connsiteY89" fmla="*/ 80368 h 818587"/>
                <a:gd name="connsiteX90" fmla="*/ 127117 w 1272720"/>
                <a:gd name="connsiteY90" fmla="*/ 109785 h 818587"/>
                <a:gd name="connsiteX91" fmla="*/ 152564 w 1272720"/>
                <a:gd name="connsiteY91" fmla="*/ 266075 h 818587"/>
                <a:gd name="connsiteX92" fmla="*/ 161587 w 1272720"/>
                <a:gd name="connsiteY92" fmla="*/ 274919 h 818587"/>
                <a:gd name="connsiteX93" fmla="*/ 158880 w 1272720"/>
                <a:gd name="connsiteY93" fmla="*/ 278889 h 818587"/>
                <a:gd name="connsiteX94" fmla="*/ 8365 w 1272720"/>
                <a:gd name="connsiteY94" fmla="*/ 406484 h 818587"/>
                <a:gd name="connsiteX95" fmla="*/ 244 w 1272720"/>
                <a:gd name="connsiteY95" fmla="*/ 430848 h 818587"/>
                <a:gd name="connsiteX96" fmla="*/ 24066 w 1272720"/>
                <a:gd name="connsiteY96" fmla="*/ 491307 h 818587"/>
                <a:gd name="connsiteX97" fmla="*/ 813639 w 1272720"/>
                <a:gd name="connsiteY97" fmla="*/ 775192 h 818587"/>
                <a:gd name="connsiteX98" fmla="*/ 787831 w 1272720"/>
                <a:gd name="connsiteY98" fmla="*/ 801902 h 818587"/>
                <a:gd name="connsiteX99" fmla="*/ 713295 w 1272720"/>
                <a:gd name="connsiteY99" fmla="*/ 801360 h 818587"/>
                <a:gd name="connsiteX100" fmla="*/ 636233 w 1272720"/>
                <a:gd name="connsiteY100" fmla="*/ 798473 h 818587"/>
                <a:gd name="connsiteX101" fmla="*/ 610064 w 1272720"/>
                <a:gd name="connsiteY101" fmla="*/ 771041 h 818587"/>
                <a:gd name="connsiteX102" fmla="*/ 610064 w 1272720"/>
                <a:gd name="connsiteY102" fmla="*/ 765446 h 818587"/>
                <a:gd name="connsiteX103" fmla="*/ 610064 w 1272720"/>
                <a:gd name="connsiteY103" fmla="*/ 762559 h 818587"/>
                <a:gd name="connsiteX104" fmla="*/ 610064 w 1272720"/>
                <a:gd name="connsiteY104" fmla="*/ 760032 h 818587"/>
                <a:gd name="connsiteX105" fmla="*/ 610245 w 1272720"/>
                <a:gd name="connsiteY105" fmla="*/ 756062 h 818587"/>
                <a:gd name="connsiteX106" fmla="*/ 610245 w 1272720"/>
                <a:gd name="connsiteY106" fmla="*/ 754979 h 818587"/>
                <a:gd name="connsiteX107" fmla="*/ 618186 w 1272720"/>
                <a:gd name="connsiteY107" fmla="*/ 673044 h 818587"/>
                <a:gd name="connsiteX108" fmla="*/ 626487 w 1272720"/>
                <a:gd name="connsiteY108" fmla="*/ 601757 h 818587"/>
                <a:gd name="connsiteX109" fmla="*/ 645618 w 1272720"/>
                <a:gd name="connsiteY109" fmla="*/ 583348 h 818587"/>
                <a:gd name="connsiteX110" fmla="*/ 783861 w 1272720"/>
                <a:gd name="connsiteY110" fmla="*/ 583529 h 818587"/>
                <a:gd name="connsiteX111" fmla="*/ 789275 w 1272720"/>
                <a:gd name="connsiteY111" fmla="*/ 583348 h 818587"/>
                <a:gd name="connsiteX112" fmla="*/ 789455 w 1272720"/>
                <a:gd name="connsiteY112" fmla="*/ 583348 h 818587"/>
                <a:gd name="connsiteX113" fmla="*/ 790899 w 1272720"/>
                <a:gd name="connsiteY113" fmla="*/ 583529 h 818587"/>
                <a:gd name="connsiteX114" fmla="*/ 791080 w 1272720"/>
                <a:gd name="connsiteY114" fmla="*/ 583529 h 818587"/>
                <a:gd name="connsiteX115" fmla="*/ 792523 w 1272720"/>
                <a:gd name="connsiteY115" fmla="*/ 583890 h 818587"/>
                <a:gd name="connsiteX116" fmla="*/ 792704 w 1272720"/>
                <a:gd name="connsiteY116" fmla="*/ 583890 h 818587"/>
                <a:gd name="connsiteX117" fmla="*/ 798299 w 1272720"/>
                <a:gd name="connsiteY117" fmla="*/ 587499 h 818587"/>
                <a:gd name="connsiteX118" fmla="*/ 798299 w 1272720"/>
                <a:gd name="connsiteY118" fmla="*/ 587499 h 818587"/>
                <a:gd name="connsiteX119" fmla="*/ 799020 w 1272720"/>
                <a:gd name="connsiteY119" fmla="*/ 588402 h 818587"/>
                <a:gd name="connsiteX120" fmla="*/ 799201 w 1272720"/>
                <a:gd name="connsiteY120" fmla="*/ 588762 h 818587"/>
                <a:gd name="connsiteX121" fmla="*/ 799742 w 1272720"/>
                <a:gd name="connsiteY121" fmla="*/ 589665 h 818587"/>
                <a:gd name="connsiteX122" fmla="*/ 799923 w 1272720"/>
                <a:gd name="connsiteY122" fmla="*/ 590206 h 818587"/>
                <a:gd name="connsiteX123" fmla="*/ 800284 w 1272720"/>
                <a:gd name="connsiteY123" fmla="*/ 591109 h 818587"/>
                <a:gd name="connsiteX124" fmla="*/ 800464 w 1272720"/>
                <a:gd name="connsiteY124" fmla="*/ 591831 h 818587"/>
                <a:gd name="connsiteX125" fmla="*/ 800825 w 1272720"/>
                <a:gd name="connsiteY125" fmla="*/ 592733 h 818587"/>
                <a:gd name="connsiteX126" fmla="*/ 801006 w 1272720"/>
                <a:gd name="connsiteY126" fmla="*/ 593455 h 818587"/>
                <a:gd name="connsiteX127" fmla="*/ 801186 w 1272720"/>
                <a:gd name="connsiteY127" fmla="*/ 594357 h 818587"/>
                <a:gd name="connsiteX128" fmla="*/ 801367 w 1272720"/>
                <a:gd name="connsiteY128" fmla="*/ 595259 h 818587"/>
                <a:gd name="connsiteX129" fmla="*/ 801547 w 1272720"/>
                <a:gd name="connsiteY129" fmla="*/ 596162 h 818587"/>
                <a:gd name="connsiteX130" fmla="*/ 801727 w 1272720"/>
                <a:gd name="connsiteY130" fmla="*/ 597425 h 818587"/>
                <a:gd name="connsiteX131" fmla="*/ 801908 w 1272720"/>
                <a:gd name="connsiteY131" fmla="*/ 598147 h 818587"/>
                <a:gd name="connsiteX132" fmla="*/ 802088 w 1272720"/>
                <a:gd name="connsiteY132" fmla="*/ 600132 h 818587"/>
                <a:gd name="connsiteX133" fmla="*/ 808405 w 1272720"/>
                <a:gd name="connsiteY133" fmla="*/ 690189 h 818587"/>
                <a:gd name="connsiteX134" fmla="*/ 813639 w 1272720"/>
                <a:gd name="connsiteY134" fmla="*/ 775192 h 818587"/>
                <a:gd name="connsiteX135" fmla="*/ 1058361 w 1272720"/>
                <a:gd name="connsiteY135" fmla="*/ 169161 h 818587"/>
                <a:gd name="connsiteX136" fmla="*/ 1149861 w 1272720"/>
                <a:gd name="connsiteY136" fmla="*/ 87046 h 818587"/>
                <a:gd name="connsiteX137" fmla="*/ 1226382 w 1272720"/>
                <a:gd name="connsiteY137" fmla="*/ 173673 h 818587"/>
                <a:gd name="connsiteX138" fmla="*/ 1142642 w 1272720"/>
                <a:gd name="connsiteY138" fmla="*/ 253081 h 818587"/>
                <a:gd name="connsiteX139" fmla="*/ 1058361 w 1272720"/>
                <a:gd name="connsiteY139" fmla="*/ 169161 h 818587"/>
                <a:gd name="connsiteX140" fmla="*/ 840349 w 1272720"/>
                <a:gd name="connsiteY140" fmla="*/ 212294 h 818587"/>
                <a:gd name="connsiteX141" fmla="*/ 851899 w 1272720"/>
                <a:gd name="connsiteY141" fmla="*/ 205797 h 818587"/>
                <a:gd name="connsiteX142" fmla="*/ 933112 w 1272720"/>
                <a:gd name="connsiteY142" fmla="*/ 196052 h 818587"/>
                <a:gd name="connsiteX143" fmla="*/ 1067385 w 1272720"/>
                <a:gd name="connsiteY143" fmla="*/ 245141 h 818587"/>
                <a:gd name="connsiteX144" fmla="*/ 1154914 w 1272720"/>
                <a:gd name="connsiteY144" fmla="*/ 266797 h 818587"/>
                <a:gd name="connsiteX145" fmla="*/ 1223494 w 1272720"/>
                <a:gd name="connsiteY145" fmla="*/ 337363 h 818587"/>
                <a:gd name="connsiteX146" fmla="*/ 1245151 w 1272720"/>
                <a:gd name="connsiteY146" fmla="*/ 444203 h 818587"/>
                <a:gd name="connsiteX147" fmla="*/ 1255799 w 1272720"/>
                <a:gd name="connsiteY147" fmla="*/ 544907 h 818587"/>
                <a:gd name="connsiteX148" fmla="*/ 1255980 w 1272720"/>
                <a:gd name="connsiteY148" fmla="*/ 558262 h 818587"/>
                <a:gd name="connsiteX149" fmla="*/ 1243346 w 1272720"/>
                <a:gd name="connsiteY149" fmla="*/ 569813 h 818587"/>
                <a:gd name="connsiteX150" fmla="*/ 1234503 w 1272720"/>
                <a:gd name="connsiteY150" fmla="*/ 558443 h 818587"/>
                <a:gd name="connsiteX151" fmla="*/ 1219343 w 1272720"/>
                <a:gd name="connsiteY151" fmla="*/ 460807 h 818587"/>
                <a:gd name="connsiteX152" fmla="*/ 1208876 w 1272720"/>
                <a:gd name="connsiteY152" fmla="*/ 397641 h 818587"/>
                <a:gd name="connsiteX153" fmla="*/ 1200213 w 1272720"/>
                <a:gd name="connsiteY153" fmla="*/ 387173 h 818587"/>
                <a:gd name="connsiteX154" fmla="*/ 1195341 w 1272720"/>
                <a:gd name="connsiteY154" fmla="*/ 399806 h 818587"/>
                <a:gd name="connsiteX155" fmla="*/ 1217178 w 1272720"/>
                <a:gd name="connsiteY155" fmla="*/ 544727 h 818587"/>
                <a:gd name="connsiteX156" fmla="*/ 1219343 w 1272720"/>
                <a:gd name="connsiteY156" fmla="*/ 776275 h 818587"/>
                <a:gd name="connsiteX157" fmla="*/ 1191551 w 1272720"/>
                <a:gd name="connsiteY157" fmla="*/ 801360 h 818587"/>
                <a:gd name="connsiteX158" fmla="*/ 1162855 w 1272720"/>
                <a:gd name="connsiteY158" fmla="*/ 776275 h 818587"/>
                <a:gd name="connsiteX159" fmla="*/ 1155997 w 1272720"/>
                <a:gd name="connsiteY159" fmla="*/ 659147 h 818587"/>
                <a:gd name="connsiteX160" fmla="*/ 1150403 w 1272720"/>
                <a:gd name="connsiteY160" fmla="*/ 582085 h 818587"/>
                <a:gd name="connsiteX161" fmla="*/ 1144447 w 1272720"/>
                <a:gd name="connsiteY161" fmla="*/ 558984 h 818587"/>
                <a:gd name="connsiteX162" fmla="*/ 1115571 w 1272720"/>
                <a:gd name="connsiteY162" fmla="*/ 551043 h 818587"/>
                <a:gd name="connsiteX163" fmla="*/ 1094817 w 1272720"/>
                <a:gd name="connsiteY163" fmla="*/ 583529 h 818587"/>
                <a:gd name="connsiteX164" fmla="*/ 1054391 w 1272720"/>
                <a:gd name="connsiteY164" fmla="*/ 776275 h 818587"/>
                <a:gd name="connsiteX165" fmla="*/ 1025334 w 1272720"/>
                <a:gd name="connsiteY165" fmla="*/ 794322 h 818587"/>
                <a:gd name="connsiteX166" fmla="*/ 1001151 w 1272720"/>
                <a:gd name="connsiteY166" fmla="*/ 770500 h 818587"/>
                <a:gd name="connsiteX167" fmla="*/ 1008731 w 1272720"/>
                <a:gd name="connsiteY167" fmla="*/ 701920 h 818587"/>
                <a:gd name="connsiteX168" fmla="*/ 1049518 w 1272720"/>
                <a:gd name="connsiteY168" fmla="*/ 355410 h 818587"/>
                <a:gd name="connsiteX169" fmla="*/ 998263 w 1272720"/>
                <a:gd name="connsiteY169" fmla="*/ 276543 h 818587"/>
                <a:gd name="connsiteX170" fmla="*/ 951340 w 1272720"/>
                <a:gd name="connsiteY170" fmla="*/ 257774 h 818587"/>
                <a:gd name="connsiteX171" fmla="*/ 931127 w 1272720"/>
                <a:gd name="connsiteY171" fmla="*/ 251096 h 818587"/>
                <a:gd name="connsiteX172" fmla="*/ 867059 w 1272720"/>
                <a:gd name="connsiteY172" fmla="*/ 245141 h 818587"/>
                <a:gd name="connsiteX173" fmla="*/ 854065 w 1272720"/>
                <a:gd name="connsiteY173" fmla="*/ 248389 h 818587"/>
                <a:gd name="connsiteX174" fmla="*/ 831866 w 1272720"/>
                <a:gd name="connsiteY174" fmla="*/ 237741 h 818587"/>
                <a:gd name="connsiteX175" fmla="*/ 840349 w 1272720"/>
                <a:gd name="connsiteY175" fmla="*/ 212294 h 818587"/>
                <a:gd name="connsiteX176" fmla="*/ 563863 w 1272720"/>
                <a:gd name="connsiteY176" fmla="*/ 231425 h 818587"/>
                <a:gd name="connsiteX177" fmla="*/ 663124 w 1272720"/>
                <a:gd name="connsiteY177" fmla="*/ 159416 h 818587"/>
                <a:gd name="connsiteX178" fmla="*/ 694706 w 1272720"/>
                <a:gd name="connsiteY178" fmla="*/ 82714 h 818587"/>
                <a:gd name="connsiteX179" fmla="*/ 691097 w 1272720"/>
                <a:gd name="connsiteY179" fmla="*/ 42830 h 818587"/>
                <a:gd name="connsiteX180" fmla="*/ 707700 w 1272720"/>
                <a:gd name="connsiteY180" fmla="*/ 19368 h 818587"/>
                <a:gd name="connsiteX181" fmla="*/ 731884 w 1272720"/>
                <a:gd name="connsiteY181" fmla="*/ 15217 h 818587"/>
                <a:gd name="connsiteX182" fmla="*/ 732245 w 1272720"/>
                <a:gd name="connsiteY182" fmla="*/ 15217 h 818587"/>
                <a:gd name="connsiteX183" fmla="*/ 734230 w 1272720"/>
                <a:gd name="connsiteY183" fmla="*/ 15217 h 818587"/>
                <a:gd name="connsiteX184" fmla="*/ 734952 w 1272720"/>
                <a:gd name="connsiteY184" fmla="*/ 15217 h 818587"/>
                <a:gd name="connsiteX185" fmla="*/ 736938 w 1272720"/>
                <a:gd name="connsiteY185" fmla="*/ 15398 h 818587"/>
                <a:gd name="connsiteX186" fmla="*/ 737659 w 1272720"/>
                <a:gd name="connsiteY186" fmla="*/ 15398 h 818587"/>
                <a:gd name="connsiteX187" fmla="*/ 739645 w 1272720"/>
                <a:gd name="connsiteY187" fmla="*/ 15578 h 818587"/>
                <a:gd name="connsiteX188" fmla="*/ 740006 w 1272720"/>
                <a:gd name="connsiteY188" fmla="*/ 15578 h 818587"/>
                <a:gd name="connsiteX189" fmla="*/ 746141 w 1272720"/>
                <a:gd name="connsiteY189" fmla="*/ 16841 h 818587"/>
                <a:gd name="connsiteX190" fmla="*/ 746683 w 1272720"/>
                <a:gd name="connsiteY190" fmla="*/ 17022 h 818587"/>
                <a:gd name="connsiteX191" fmla="*/ 748307 w 1272720"/>
                <a:gd name="connsiteY191" fmla="*/ 17563 h 818587"/>
                <a:gd name="connsiteX192" fmla="*/ 749029 w 1272720"/>
                <a:gd name="connsiteY192" fmla="*/ 17744 h 818587"/>
                <a:gd name="connsiteX193" fmla="*/ 750473 w 1272720"/>
                <a:gd name="connsiteY193" fmla="*/ 18285 h 818587"/>
                <a:gd name="connsiteX194" fmla="*/ 751375 w 1272720"/>
                <a:gd name="connsiteY194" fmla="*/ 18646 h 818587"/>
                <a:gd name="connsiteX195" fmla="*/ 752819 w 1272720"/>
                <a:gd name="connsiteY195" fmla="*/ 19187 h 818587"/>
                <a:gd name="connsiteX196" fmla="*/ 753541 w 1272720"/>
                <a:gd name="connsiteY196" fmla="*/ 19548 h 818587"/>
                <a:gd name="connsiteX197" fmla="*/ 758053 w 1272720"/>
                <a:gd name="connsiteY197" fmla="*/ 21895 h 818587"/>
                <a:gd name="connsiteX198" fmla="*/ 758955 w 1272720"/>
                <a:gd name="connsiteY198" fmla="*/ 22436 h 818587"/>
                <a:gd name="connsiteX199" fmla="*/ 760038 w 1272720"/>
                <a:gd name="connsiteY199" fmla="*/ 23158 h 818587"/>
                <a:gd name="connsiteX200" fmla="*/ 760940 w 1272720"/>
                <a:gd name="connsiteY200" fmla="*/ 23880 h 818587"/>
                <a:gd name="connsiteX201" fmla="*/ 762023 w 1272720"/>
                <a:gd name="connsiteY201" fmla="*/ 24602 h 818587"/>
                <a:gd name="connsiteX202" fmla="*/ 762926 w 1272720"/>
                <a:gd name="connsiteY202" fmla="*/ 25324 h 818587"/>
                <a:gd name="connsiteX203" fmla="*/ 763828 w 1272720"/>
                <a:gd name="connsiteY203" fmla="*/ 26226 h 818587"/>
                <a:gd name="connsiteX204" fmla="*/ 764730 w 1272720"/>
                <a:gd name="connsiteY204" fmla="*/ 27128 h 818587"/>
                <a:gd name="connsiteX205" fmla="*/ 765633 w 1272720"/>
                <a:gd name="connsiteY205" fmla="*/ 27850 h 818587"/>
                <a:gd name="connsiteX206" fmla="*/ 767257 w 1272720"/>
                <a:gd name="connsiteY206" fmla="*/ 29655 h 818587"/>
                <a:gd name="connsiteX207" fmla="*/ 767798 w 1272720"/>
                <a:gd name="connsiteY207" fmla="*/ 30377 h 818587"/>
                <a:gd name="connsiteX208" fmla="*/ 768881 w 1272720"/>
                <a:gd name="connsiteY208" fmla="*/ 31640 h 818587"/>
                <a:gd name="connsiteX209" fmla="*/ 769603 w 1272720"/>
                <a:gd name="connsiteY209" fmla="*/ 32543 h 818587"/>
                <a:gd name="connsiteX210" fmla="*/ 770505 w 1272720"/>
                <a:gd name="connsiteY210" fmla="*/ 33806 h 818587"/>
                <a:gd name="connsiteX211" fmla="*/ 771228 w 1272720"/>
                <a:gd name="connsiteY211" fmla="*/ 34708 h 818587"/>
                <a:gd name="connsiteX212" fmla="*/ 772130 w 1272720"/>
                <a:gd name="connsiteY212" fmla="*/ 35972 h 818587"/>
                <a:gd name="connsiteX213" fmla="*/ 772671 w 1272720"/>
                <a:gd name="connsiteY213" fmla="*/ 36874 h 818587"/>
                <a:gd name="connsiteX214" fmla="*/ 773573 w 1272720"/>
                <a:gd name="connsiteY214" fmla="*/ 38498 h 818587"/>
                <a:gd name="connsiteX215" fmla="*/ 774115 w 1272720"/>
                <a:gd name="connsiteY215" fmla="*/ 39401 h 818587"/>
                <a:gd name="connsiteX216" fmla="*/ 775378 w 1272720"/>
                <a:gd name="connsiteY216" fmla="*/ 41927 h 818587"/>
                <a:gd name="connsiteX217" fmla="*/ 775559 w 1272720"/>
                <a:gd name="connsiteY217" fmla="*/ 42288 h 818587"/>
                <a:gd name="connsiteX218" fmla="*/ 776461 w 1272720"/>
                <a:gd name="connsiteY218" fmla="*/ 44634 h 818587"/>
                <a:gd name="connsiteX219" fmla="*/ 776822 w 1272720"/>
                <a:gd name="connsiteY219" fmla="*/ 45537 h 818587"/>
                <a:gd name="connsiteX220" fmla="*/ 777544 w 1272720"/>
                <a:gd name="connsiteY220" fmla="*/ 47341 h 818587"/>
                <a:gd name="connsiteX221" fmla="*/ 777905 w 1272720"/>
                <a:gd name="connsiteY221" fmla="*/ 48424 h 818587"/>
                <a:gd name="connsiteX222" fmla="*/ 778446 w 1272720"/>
                <a:gd name="connsiteY222" fmla="*/ 50409 h 818587"/>
                <a:gd name="connsiteX223" fmla="*/ 778807 w 1272720"/>
                <a:gd name="connsiteY223" fmla="*/ 51492 h 818587"/>
                <a:gd name="connsiteX224" fmla="*/ 779349 w 1272720"/>
                <a:gd name="connsiteY224" fmla="*/ 53658 h 818587"/>
                <a:gd name="connsiteX225" fmla="*/ 779529 w 1272720"/>
                <a:gd name="connsiteY225" fmla="*/ 54741 h 818587"/>
                <a:gd name="connsiteX226" fmla="*/ 780251 w 1272720"/>
                <a:gd name="connsiteY226" fmla="*/ 57989 h 818587"/>
                <a:gd name="connsiteX227" fmla="*/ 781154 w 1272720"/>
                <a:gd name="connsiteY227" fmla="*/ 62501 h 818587"/>
                <a:gd name="connsiteX228" fmla="*/ 781334 w 1272720"/>
                <a:gd name="connsiteY228" fmla="*/ 63945 h 818587"/>
                <a:gd name="connsiteX229" fmla="*/ 781875 w 1272720"/>
                <a:gd name="connsiteY229" fmla="*/ 67194 h 818587"/>
                <a:gd name="connsiteX230" fmla="*/ 782056 w 1272720"/>
                <a:gd name="connsiteY230" fmla="*/ 68818 h 818587"/>
                <a:gd name="connsiteX231" fmla="*/ 782597 w 1272720"/>
                <a:gd name="connsiteY231" fmla="*/ 71886 h 818587"/>
                <a:gd name="connsiteX232" fmla="*/ 782778 w 1272720"/>
                <a:gd name="connsiteY232" fmla="*/ 73510 h 818587"/>
                <a:gd name="connsiteX233" fmla="*/ 783139 w 1272720"/>
                <a:gd name="connsiteY233" fmla="*/ 76578 h 818587"/>
                <a:gd name="connsiteX234" fmla="*/ 783319 w 1272720"/>
                <a:gd name="connsiteY234" fmla="*/ 78022 h 818587"/>
                <a:gd name="connsiteX235" fmla="*/ 783680 w 1272720"/>
                <a:gd name="connsiteY235" fmla="*/ 81270 h 818587"/>
                <a:gd name="connsiteX236" fmla="*/ 783861 w 1272720"/>
                <a:gd name="connsiteY236" fmla="*/ 82714 h 818587"/>
                <a:gd name="connsiteX237" fmla="*/ 784222 w 1272720"/>
                <a:gd name="connsiteY237" fmla="*/ 86143 h 818587"/>
                <a:gd name="connsiteX238" fmla="*/ 784402 w 1272720"/>
                <a:gd name="connsiteY238" fmla="*/ 87226 h 818587"/>
                <a:gd name="connsiteX239" fmla="*/ 784763 w 1272720"/>
                <a:gd name="connsiteY239" fmla="*/ 90836 h 818587"/>
                <a:gd name="connsiteX240" fmla="*/ 784763 w 1272720"/>
                <a:gd name="connsiteY240" fmla="*/ 91738 h 818587"/>
                <a:gd name="connsiteX241" fmla="*/ 784943 w 1272720"/>
                <a:gd name="connsiteY241" fmla="*/ 95889 h 818587"/>
                <a:gd name="connsiteX242" fmla="*/ 784943 w 1272720"/>
                <a:gd name="connsiteY242" fmla="*/ 96250 h 818587"/>
                <a:gd name="connsiteX243" fmla="*/ 762204 w 1272720"/>
                <a:gd name="connsiteY243" fmla="*/ 192442 h 818587"/>
                <a:gd name="connsiteX244" fmla="*/ 760940 w 1272720"/>
                <a:gd name="connsiteY244" fmla="*/ 194788 h 818587"/>
                <a:gd name="connsiteX245" fmla="*/ 755887 w 1272720"/>
                <a:gd name="connsiteY245" fmla="*/ 221679 h 818587"/>
                <a:gd name="connsiteX246" fmla="*/ 782597 w 1272720"/>
                <a:gd name="connsiteY246" fmla="*/ 220235 h 818587"/>
                <a:gd name="connsiteX247" fmla="*/ 812736 w 1272720"/>
                <a:gd name="connsiteY247" fmla="*/ 238283 h 818587"/>
                <a:gd name="connsiteX248" fmla="*/ 849914 w 1272720"/>
                <a:gd name="connsiteY248" fmla="*/ 264271 h 818587"/>
                <a:gd name="connsiteX249" fmla="*/ 855870 w 1272720"/>
                <a:gd name="connsiteY249" fmla="*/ 263188 h 818587"/>
                <a:gd name="connsiteX250" fmla="*/ 872834 w 1272720"/>
                <a:gd name="connsiteY250" fmla="*/ 259037 h 818587"/>
                <a:gd name="connsiteX251" fmla="*/ 873556 w 1272720"/>
                <a:gd name="connsiteY251" fmla="*/ 258857 h 818587"/>
                <a:gd name="connsiteX252" fmla="*/ 876443 w 1272720"/>
                <a:gd name="connsiteY252" fmla="*/ 258315 h 818587"/>
                <a:gd name="connsiteX253" fmla="*/ 877526 w 1272720"/>
                <a:gd name="connsiteY253" fmla="*/ 258135 h 818587"/>
                <a:gd name="connsiteX254" fmla="*/ 881136 w 1272720"/>
                <a:gd name="connsiteY254" fmla="*/ 257593 h 818587"/>
                <a:gd name="connsiteX255" fmla="*/ 910914 w 1272720"/>
                <a:gd name="connsiteY255" fmla="*/ 268783 h 818587"/>
                <a:gd name="connsiteX256" fmla="*/ 906402 w 1272720"/>
                <a:gd name="connsiteY256" fmla="*/ 303253 h 818587"/>
                <a:gd name="connsiteX257" fmla="*/ 901529 w 1272720"/>
                <a:gd name="connsiteY257" fmla="*/ 328519 h 818587"/>
                <a:gd name="connsiteX258" fmla="*/ 889438 w 1272720"/>
                <a:gd name="connsiteY258" fmla="*/ 403777 h 818587"/>
                <a:gd name="connsiteX259" fmla="*/ 886009 w 1272720"/>
                <a:gd name="connsiteY259" fmla="*/ 416951 h 818587"/>
                <a:gd name="connsiteX260" fmla="*/ 877526 w 1272720"/>
                <a:gd name="connsiteY260" fmla="*/ 472537 h 818587"/>
                <a:gd name="connsiteX261" fmla="*/ 871210 w 1272720"/>
                <a:gd name="connsiteY261" fmla="*/ 490946 h 818587"/>
                <a:gd name="connsiteX262" fmla="*/ 844860 w 1272720"/>
                <a:gd name="connsiteY262" fmla="*/ 549058 h 818587"/>
                <a:gd name="connsiteX263" fmla="*/ 775739 w 1272720"/>
                <a:gd name="connsiteY263" fmla="*/ 567286 h 818587"/>
                <a:gd name="connsiteX264" fmla="*/ 708062 w 1272720"/>
                <a:gd name="connsiteY264" fmla="*/ 568910 h 818587"/>
                <a:gd name="connsiteX265" fmla="*/ 598153 w 1272720"/>
                <a:gd name="connsiteY265" fmla="*/ 556819 h 818587"/>
                <a:gd name="connsiteX266" fmla="*/ 558088 w 1272720"/>
                <a:gd name="connsiteY266" fmla="*/ 514407 h 818587"/>
                <a:gd name="connsiteX267" fmla="*/ 556103 w 1272720"/>
                <a:gd name="connsiteY267" fmla="*/ 502496 h 818587"/>
                <a:gd name="connsiteX268" fmla="*/ 555742 w 1272720"/>
                <a:gd name="connsiteY268" fmla="*/ 499789 h 818587"/>
                <a:gd name="connsiteX269" fmla="*/ 554118 w 1272720"/>
                <a:gd name="connsiteY269" fmla="*/ 488058 h 818587"/>
                <a:gd name="connsiteX270" fmla="*/ 553937 w 1272720"/>
                <a:gd name="connsiteY270" fmla="*/ 487156 h 818587"/>
                <a:gd name="connsiteX271" fmla="*/ 552493 w 1272720"/>
                <a:gd name="connsiteY271" fmla="*/ 475605 h 818587"/>
                <a:gd name="connsiteX272" fmla="*/ 552313 w 1272720"/>
                <a:gd name="connsiteY272" fmla="*/ 473620 h 818587"/>
                <a:gd name="connsiteX273" fmla="*/ 541124 w 1272720"/>
                <a:gd name="connsiteY273" fmla="*/ 376706 h 818587"/>
                <a:gd name="connsiteX274" fmla="*/ 535168 w 1272720"/>
                <a:gd name="connsiteY274" fmla="*/ 283762 h 818587"/>
                <a:gd name="connsiteX275" fmla="*/ 563863 w 1272720"/>
                <a:gd name="connsiteY275" fmla="*/ 231425 h 818587"/>
                <a:gd name="connsiteX276" fmla="*/ 519105 w 1272720"/>
                <a:gd name="connsiteY276" fmla="*/ 311374 h 818587"/>
                <a:gd name="connsiteX277" fmla="*/ 542206 w 1272720"/>
                <a:gd name="connsiteY277" fmla="*/ 538230 h 818587"/>
                <a:gd name="connsiteX278" fmla="*/ 496727 w 1272720"/>
                <a:gd name="connsiteY278" fmla="*/ 524694 h 818587"/>
                <a:gd name="connsiteX279" fmla="*/ 481928 w 1272720"/>
                <a:gd name="connsiteY279" fmla="*/ 495097 h 818587"/>
                <a:gd name="connsiteX280" fmla="*/ 481026 w 1272720"/>
                <a:gd name="connsiteY280" fmla="*/ 489863 h 818587"/>
                <a:gd name="connsiteX281" fmla="*/ 473807 w 1272720"/>
                <a:gd name="connsiteY281" fmla="*/ 402333 h 818587"/>
                <a:gd name="connsiteX282" fmla="*/ 485718 w 1272720"/>
                <a:gd name="connsiteY282" fmla="*/ 360102 h 818587"/>
                <a:gd name="connsiteX283" fmla="*/ 519105 w 1272720"/>
                <a:gd name="connsiteY283" fmla="*/ 311374 h 818587"/>
                <a:gd name="connsiteX284" fmla="*/ 116830 w 1272720"/>
                <a:gd name="connsiteY284" fmla="*/ 178907 h 818587"/>
                <a:gd name="connsiteX285" fmla="*/ 200750 w 1272720"/>
                <a:gd name="connsiteY285" fmla="*/ 88850 h 818587"/>
                <a:gd name="connsiteX286" fmla="*/ 292792 w 1272720"/>
                <a:gd name="connsiteY286" fmla="*/ 173853 h 818587"/>
                <a:gd name="connsiteX287" fmla="*/ 272398 w 1272720"/>
                <a:gd name="connsiteY287" fmla="*/ 232327 h 818587"/>
                <a:gd name="connsiteX288" fmla="*/ 166099 w 1272720"/>
                <a:gd name="connsiteY288" fmla="*/ 255247 h 818587"/>
                <a:gd name="connsiteX289" fmla="*/ 116830 w 1272720"/>
                <a:gd name="connsiteY289" fmla="*/ 178907 h 818587"/>
                <a:gd name="connsiteX290" fmla="*/ 37060 w 1272720"/>
                <a:gd name="connsiteY290" fmla="*/ 391324 h 818587"/>
                <a:gd name="connsiteX291" fmla="*/ 155632 w 1272720"/>
                <a:gd name="connsiteY291" fmla="*/ 293868 h 818587"/>
                <a:gd name="connsiteX292" fmla="*/ 283949 w 1272720"/>
                <a:gd name="connsiteY292" fmla="*/ 299644 h 818587"/>
                <a:gd name="connsiteX293" fmla="*/ 350904 w 1272720"/>
                <a:gd name="connsiteY293" fmla="*/ 342957 h 818587"/>
                <a:gd name="connsiteX294" fmla="*/ 419845 w 1272720"/>
                <a:gd name="connsiteY294" fmla="*/ 333031 h 818587"/>
                <a:gd name="connsiteX295" fmla="*/ 454676 w 1272720"/>
                <a:gd name="connsiteY295" fmla="*/ 296215 h 818587"/>
                <a:gd name="connsiteX296" fmla="*/ 476694 w 1272720"/>
                <a:gd name="connsiteY296" fmla="*/ 277265 h 818587"/>
                <a:gd name="connsiteX297" fmla="*/ 503765 w 1272720"/>
                <a:gd name="connsiteY297" fmla="*/ 279791 h 818587"/>
                <a:gd name="connsiteX298" fmla="*/ 504126 w 1272720"/>
                <a:gd name="connsiteY298" fmla="*/ 301990 h 818587"/>
                <a:gd name="connsiteX299" fmla="*/ 478138 w 1272720"/>
                <a:gd name="connsiteY299" fmla="*/ 345303 h 818587"/>
                <a:gd name="connsiteX300" fmla="*/ 431215 w 1272720"/>
                <a:gd name="connsiteY300" fmla="*/ 399446 h 818587"/>
                <a:gd name="connsiteX301" fmla="*/ 378156 w 1272720"/>
                <a:gd name="connsiteY301" fmla="*/ 415147 h 818587"/>
                <a:gd name="connsiteX302" fmla="*/ 334842 w 1272720"/>
                <a:gd name="connsiteY302" fmla="*/ 402514 h 818587"/>
                <a:gd name="connsiteX303" fmla="*/ 314629 w 1272720"/>
                <a:gd name="connsiteY303" fmla="*/ 419839 h 818587"/>
                <a:gd name="connsiteX304" fmla="*/ 327984 w 1272720"/>
                <a:gd name="connsiteY304" fmla="*/ 579197 h 818587"/>
                <a:gd name="connsiteX305" fmla="*/ 347114 w 1272720"/>
                <a:gd name="connsiteY305" fmla="*/ 745955 h 818587"/>
                <a:gd name="connsiteX306" fmla="*/ 306688 w 1272720"/>
                <a:gd name="connsiteY306" fmla="*/ 783313 h 818587"/>
                <a:gd name="connsiteX307" fmla="*/ 291709 w 1272720"/>
                <a:gd name="connsiteY307" fmla="*/ 761656 h 818587"/>
                <a:gd name="connsiteX308" fmla="*/ 269149 w 1272720"/>
                <a:gd name="connsiteY308" fmla="*/ 573783 h 818587"/>
                <a:gd name="connsiteX309" fmla="*/ 235942 w 1272720"/>
                <a:gd name="connsiteY309" fmla="*/ 534440 h 818587"/>
                <a:gd name="connsiteX310" fmla="*/ 212300 w 1272720"/>
                <a:gd name="connsiteY310" fmla="*/ 546532 h 818587"/>
                <a:gd name="connsiteX311" fmla="*/ 194614 w 1272720"/>
                <a:gd name="connsiteY311" fmla="*/ 626481 h 818587"/>
                <a:gd name="connsiteX312" fmla="*/ 172596 w 1272720"/>
                <a:gd name="connsiteY312" fmla="*/ 751730 h 818587"/>
                <a:gd name="connsiteX313" fmla="*/ 153285 w 1272720"/>
                <a:gd name="connsiteY313" fmla="*/ 776275 h 818587"/>
                <a:gd name="connsiteX314" fmla="*/ 111416 w 1272720"/>
                <a:gd name="connsiteY314" fmla="*/ 754979 h 818587"/>
                <a:gd name="connsiteX315" fmla="*/ 125673 w 1272720"/>
                <a:gd name="connsiteY315" fmla="*/ 566564 h 818587"/>
                <a:gd name="connsiteX316" fmla="*/ 127117 w 1272720"/>
                <a:gd name="connsiteY316" fmla="*/ 556097 h 818587"/>
                <a:gd name="connsiteX317" fmla="*/ 130365 w 1272720"/>
                <a:gd name="connsiteY317" fmla="*/ 494736 h 818587"/>
                <a:gd name="connsiteX318" fmla="*/ 139028 w 1272720"/>
                <a:gd name="connsiteY318" fmla="*/ 393309 h 818587"/>
                <a:gd name="connsiteX319" fmla="*/ 86510 w 1272720"/>
                <a:gd name="connsiteY319" fmla="*/ 429946 h 818587"/>
                <a:gd name="connsiteX320" fmla="*/ 90661 w 1272720"/>
                <a:gd name="connsiteY320" fmla="*/ 464777 h 818587"/>
                <a:gd name="connsiteX321" fmla="*/ 111957 w 1272720"/>
                <a:gd name="connsiteY321" fmla="*/ 498526 h 818587"/>
                <a:gd name="connsiteX322" fmla="*/ 122063 w 1272720"/>
                <a:gd name="connsiteY322" fmla="*/ 517114 h 818587"/>
                <a:gd name="connsiteX323" fmla="*/ 115747 w 1272720"/>
                <a:gd name="connsiteY323" fmla="*/ 535884 h 818587"/>
                <a:gd name="connsiteX324" fmla="*/ 98422 w 1272720"/>
                <a:gd name="connsiteY324" fmla="*/ 537327 h 818587"/>
                <a:gd name="connsiteX325" fmla="*/ 31105 w 1272720"/>
                <a:gd name="connsiteY325" fmla="*/ 478313 h 818587"/>
                <a:gd name="connsiteX326" fmla="*/ 37060 w 1272720"/>
                <a:gd name="connsiteY326" fmla="*/ 391324 h 818587"/>
                <a:gd name="connsiteX327" fmla="*/ 124410 w 1272720"/>
                <a:gd name="connsiteY327" fmla="*/ 418756 h 818587"/>
                <a:gd name="connsiteX328" fmla="*/ 119356 w 1272720"/>
                <a:gd name="connsiteY328" fmla="*/ 481922 h 818587"/>
                <a:gd name="connsiteX329" fmla="*/ 104738 w 1272720"/>
                <a:gd name="connsiteY329" fmla="*/ 457378 h 818587"/>
                <a:gd name="connsiteX330" fmla="*/ 99324 w 1272720"/>
                <a:gd name="connsiteY330" fmla="*/ 439691 h 818587"/>
                <a:gd name="connsiteX331" fmla="*/ 124410 w 1272720"/>
                <a:gd name="connsiteY331" fmla="*/ 418756 h 81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Lst>
              <a:rect l="l" t="t" r="r" b="b"/>
              <a:pathLst>
                <a:path w="1272720" h="818587">
                  <a:moveTo>
                    <a:pt x="24066" y="491307"/>
                  </a:moveTo>
                  <a:cubicBezTo>
                    <a:pt x="45543" y="517656"/>
                    <a:pt x="68463" y="542561"/>
                    <a:pt x="101129" y="555194"/>
                  </a:cubicBezTo>
                  <a:cubicBezTo>
                    <a:pt x="110513" y="558804"/>
                    <a:pt x="111776" y="564399"/>
                    <a:pt x="111416" y="573783"/>
                  </a:cubicBezTo>
                  <a:cubicBezTo>
                    <a:pt x="108708" y="624316"/>
                    <a:pt x="102211" y="674668"/>
                    <a:pt x="102031" y="725562"/>
                  </a:cubicBezTo>
                  <a:cubicBezTo>
                    <a:pt x="102031" y="746857"/>
                    <a:pt x="91383" y="773928"/>
                    <a:pt x="124770" y="789630"/>
                  </a:cubicBezTo>
                  <a:cubicBezTo>
                    <a:pt x="98602" y="789630"/>
                    <a:pt x="65936" y="789810"/>
                    <a:pt x="43919" y="789630"/>
                  </a:cubicBezTo>
                  <a:cubicBezTo>
                    <a:pt x="37963" y="789630"/>
                    <a:pt x="32188" y="791254"/>
                    <a:pt x="31466" y="797029"/>
                  </a:cubicBezTo>
                  <a:cubicBezTo>
                    <a:pt x="30383" y="805692"/>
                    <a:pt x="37782" y="806053"/>
                    <a:pt x="44099" y="806594"/>
                  </a:cubicBezTo>
                  <a:cubicBezTo>
                    <a:pt x="45904" y="806775"/>
                    <a:pt x="47708" y="806233"/>
                    <a:pt x="49333" y="806053"/>
                  </a:cubicBezTo>
                  <a:cubicBezTo>
                    <a:pt x="75862" y="803526"/>
                    <a:pt x="137223" y="807857"/>
                    <a:pt x="137945" y="803707"/>
                  </a:cubicBezTo>
                  <a:cubicBezTo>
                    <a:pt x="139930" y="791073"/>
                    <a:pt x="150759" y="789810"/>
                    <a:pt x="159422" y="787103"/>
                  </a:cubicBezTo>
                  <a:cubicBezTo>
                    <a:pt x="170972" y="783494"/>
                    <a:pt x="177469" y="775914"/>
                    <a:pt x="181079" y="765446"/>
                  </a:cubicBezTo>
                  <a:cubicBezTo>
                    <a:pt x="185410" y="752813"/>
                    <a:pt x="189561" y="740180"/>
                    <a:pt x="192629" y="727186"/>
                  </a:cubicBezTo>
                  <a:cubicBezTo>
                    <a:pt x="201833" y="687121"/>
                    <a:pt x="204540" y="646334"/>
                    <a:pt x="209593" y="605727"/>
                  </a:cubicBezTo>
                  <a:cubicBezTo>
                    <a:pt x="211218" y="592372"/>
                    <a:pt x="213383" y="579197"/>
                    <a:pt x="219519" y="567286"/>
                  </a:cubicBezTo>
                  <a:cubicBezTo>
                    <a:pt x="222588" y="561150"/>
                    <a:pt x="224212" y="551946"/>
                    <a:pt x="233055" y="553029"/>
                  </a:cubicBezTo>
                  <a:cubicBezTo>
                    <a:pt x="241898" y="554112"/>
                    <a:pt x="250200" y="559165"/>
                    <a:pt x="252727" y="568730"/>
                  </a:cubicBezTo>
                  <a:cubicBezTo>
                    <a:pt x="255253" y="578114"/>
                    <a:pt x="256878" y="587860"/>
                    <a:pt x="257960" y="597606"/>
                  </a:cubicBezTo>
                  <a:cubicBezTo>
                    <a:pt x="263555" y="651567"/>
                    <a:pt x="268789" y="705529"/>
                    <a:pt x="274383" y="759310"/>
                  </a:cubicBezTo>
                  <a:cubicBezTo>
                    <a:pt x="277091" y="784937"/>
                    <a:pt x="292792" y="801902"/>
                    <a:pt x="318780" y="801541"/>
                  </a:cubicBezTo>
                  <a:cubicBezTo>
                    <a:pt x="339173" y="800999"/>
                    <a:pt x="363537" y="788547"/>
                    <a:pt x="361011" y="758769"/>
                  </a:cubicBezTo>
                  <a:cubicBezTo>
                    <a:pt x="358845" y="734946"/>
                    <a:pt x="356499" y="713289"/>
                    <a:pt x="353972" y="689467"/>
                  </a:cubicBezTo>
                  <a:cubicBezTo>
                    <a:pt x="346212" y="613487"/>
                    <a:pt x="338812" y="537327"/>
                    <a:pt x="332135" y="461168"/>
                  </a:cubicBezTo>
                  <a:cubicBezTo>
                    <a:pt x="331052" y="448354"/>
                    <a:pt x="326540" y="435179"/>
                    <a:pt x="329608" y="420741"/>
                  </a:cubicBezTo>
                  <a:cubicBezTo>
                    <a:pt x="349641" y="421283"/>
                    <a:pt x="366605" y="429765"/>
                    <a:pt x="384292" y="433916"/>
                  </a:cubicBezTo>
                  <a:cubicBezTo>
                    <a:pt x="403783" y="438608"/>
                    <a:pt x="420747" y="435721"/>
                    <a:pt x="435185" y="420020"/>
                  </a:cubicBezTo>
                  <a:cubicBezTo>
                    <a:pt x="441141" y="413523"/>
                    <a:pt x="446736" y="405040"/>
                    <a:pt x="457564" y="401792"/>
                  </a:cubicBezTo>
                  <a:cubicBezTo>
                    <a:pt x="460091" y="437706"/>
                    <a:pt x="462798" y="471274"/>
                    <a:pt x="464602" y="504842"/>
                  </a:cubicBezTo>
                  <a:cubicBezTo>
                    <a:pt x="465505" y="520363"/>
                    <a:pt x="471461" y="533357"/>
                    <a:pt x="485357" y="539674"/>
                  </a:cubicBezTo>
                  <a:cubicBezTo>
                    <a:pt x="502322" y="547254"/>
                    <a:pt x="518745" y="557901"/>
                    <a:pt x="537514" y="559165"/>
                  </a:cubicBezTo>
                  <a:cubicBezTo>
                    <a:pt x="558269" y="560609"/>
                    <a:pt x="576316" y="570896"/>
                    <a:pt x="596168" y="574686"/>
                  </a:cubicBezTo>
                  <a:cubicBezTo>
                    <a:pt x="607538" y="576851"/>
                    <a:pt x="611869" y="584251"/>
                    <a:pt x="611508" y="595981"/>
                  </a:cubicBezTo>
                  <a:cubicBezTo>
                    <a:pt x="610786" y="613848"/>
                    <a:pt x="610064" y="631354"/>
                    <a:pt x="607357" y="649221"/>
                  </a:cubicBezTo>
                  <a:cubicBezTo>
                    <a:pt x="600860" y="693257"/>
                    <a:pt x="594724" y="737292"/>
                    <a:pt x="594002" y="781869"/>
                  </a:cubicBezTo>
                  <a:cubicBezTo>
                    <a:pt x="593641" y="804970"/>
                    <a:pt x="601943" y="814535"/>
                    <a:pt x="623600" y="813994"/>
                  </a:cubicBezTo>
                  <a:cubicBezTo>
                    <a:pt x="684059" y="812550"/>
                    <a:pt x="744517" y="821754"/>
                    <a:pt x="804976" y="815437"/>
                  </a:cubicBezTo>
                  <a:cubicBezTo>
                    <a:pt x="829159" y="812911"/>
                    <a:pt x="832047" y="810565"/>
                    <a:pt x="830242" y="785840"/>
                  </a:cubicBezTo>
                  <a:cubicBezTo>
                    <a:pt x="825731" y="725562"/>
                    <a:pt x="821038" y="665283"/>
                    <a:pt x="815985" y="605005"/>
                  </a:cubicBezTo>
                  <a:cubicBezTo>
                    <a:pt x="813639" y="577934"/>
                    <a:pt x="813097" y="577573"/>
                    <a:pt x="838725" y="569452"/>
                  </a:cubicBezTo>
                  <a:cubicBezTo>
                    <a:pt x="865796" y="560969"/>
                    <a:pt x="891603" y="540396"/>
                    <a:pt x="887813" y="494194"/>
                  </a:cubicBezTo>
                  <a:cubicBezTo>
                    <a:pt x="888716" y="481200"/>
                    <a:pt x="900446" y="472898"/>
                    <a:pt x="904237" y="448895"/>
                  </a:cubicBezTo>
                  <a:cubicBezTo>
                    <a:pt x="907305" y="429765"/>
                    <a:pt x="902793" y="414425"/>
                    <a:pt x="902793" y="414425"/>
                  </a:cubicBezTo>
                  <a:cubicBezTo>
                    <a:pt x="914343" y="397280"/>
                    <a:pt x="914704" y="384286"/>
                    <a:pt x="916148" y="370931"/>
                  </a:cubicBezTo>
                  <a:cubicBezTo>
                    <a:pt x="919216" y="343318"/>
                    <a:pt x="914343" y="316789"/>
                    <a:pt x="916870" y="314623"/>
                  </a:cubicBezTo>
                  <a:cubicBezTo>
                    <a:pt x="928240" y="305599"/>
                    <a:pt x="925352" y="288454"/>
                    <a:pt x="930947" y="270046"/>
                  </a:cubicBezTo>
                  <a:cubicBezTo>
                    <a:pt x="942136" y="272934"/>
                    <a:pt x="954408" y="274919"/>
                    <a:pt x="965778" y="279431"/>
                  </a:cubicBezTo>
                  <a:cubicBezTo>
                    <a:pt x="1010535" y="297658"/>
                    <a:pt x="1037967" y="319857"/>
                    <a:pt x="1034358" y="371472"/>
                  </a:cubicBezTo>
                  <a:cubicBezTo>
                    <a:pt x="1033817" y="379413"/>
                    <a:pt x="1033997" y="387354"/>
                    <a:pt x="1033817" y="395475"/>
                  </a:cubicBezTo>
                  <a:cubicBezTo>
                    <a:pt x="1032373" y="474162"/>
                    <a:pt x="1014145" y="550682"/>
                    <a:pt x="1002595" y="627925"/>
                  </a:cubicBezTo>
                  <a:cubicBezTo>
                    <a:pt x="995556" y="675390"/>
                    <a:pt x="988879" y="722854"/>
                    <a:pt x="983103" y="770500"/>
                  </a:cubicBezTo>
                  <a:cubicBezTo>
                    <a:pt x="980757" y="789630"/>
                    <a:pt x="994834" y="805511"/>
                    <a:pt x="1014867" y="809843"/>
                  </a:cubicBezTo>
                  <a:cubicBezTo>
                    <a:pt x="1039411" y="815076"/>
                    <a:pt x="1059624" y="806955"/>
                    <a:pt x="1064678" y="787645"/>
                  </a:cubicBezTo>
                  <a:cubicBezTo>
                    <a:pt x="1075506" y="747399"/>
                    <a:pt x="1098968" y="616195"/>
                    <a:pt x="1106909" y="592552"/>
                  </a:cubicBezTo>
                  <a:cubicBezTo>
                    <a:pt x="1110157" y="582807"/>
                    <a:pt x="1111601" y="563496"/>
                    <a:pt x="1125858" y="565662"/>
                  </a:cubicBezTo>
                  <a:cubicBezTo>
                    <a:pt x="1138311" y="567647"/>
                    <a:pt x="1136325" y="586597"/>
                    <a:pt x="1136867" y="595620"/>
                  </a:cubicBezTo>
                  <a:cubicBezTo>
                    <a:pt x="1138852" y="629369"/>
                    <a:pt x="1138492" y="663298"/>
                    <a:pt x="1141199" y="697047"/>
                  </a:cubicBezTo>
                  <a:cubicBezTo>
                    <a:pt x="1143725" y="728810"/>
                    <a:pt x="1140837" y="761115"/>
                    <a:pt x="1148959" y="792517"/>
                  </a:cubicBezTo>
                  <a:cubicBezTo>
                    <a:pt x="1150763" y="799736"/>
                    <a:pt x="1152749" y="806053"/>
                    <a:pt x="1159607" y="810023"/>
                  </a:cubicBezTo>
                  <a:cubicBezTo>
                    <a:pt x="1191911" y="828973"/>
                    <a:pt x="1228367" y="815618"/>
                    <a:pt x="1231977" y="778440"/>
                  </a:cubicBezTo>
                  <a:cubicBezTo>
                    <a:pt x="1237211" y="724298"/>
                    <a:pt x="1238293" y="662937"/>
                    <a:pt x="1233962" y="608615"/>
                  </a:cubicBezTo>
                  <a:cubicBezTo>
                    <a:pt x="1233060" y="597064"/>
                    <a:pt x="1237571" y="586236"/>
                    <a:pt x="1250926" y="583529"/>
                  </a:cubicBezTo>
                  <a:cubicBezTo>
                    <a:pt x="1272042" y="579017"/>
                    <a:pt x="1273666" y="564579"/>
                    <a:pt x="1272403" y="547073"/>
                  </a:cubicBezTo>
                  <a:cubicBezTo>
                    <a:pt x="1268252" y="489321"/>
                    <a:pt x="1259950" y="432292"/>
                    <a:pt x="1248580" y="375443"/>
                  </a:cubicBezTo>
                  <a:cubicBezTo>
                    <a:pt x="1240459" y="335197"/>
                    <a:pt x="1237211" y="297658"/>
                    <a:pt x="1201296" y="272573"/>
                  </a:cubicBezTo>
                  <a:cubicBezTo>
                    <a:pt x="1193716" y="267339"/>
                    <a:pt x="1187219" y="260842"/>
                    <a:pt x="1195521" y="255789"/>
                  </a:cubicBezTo>
                  <a:cubicBezTo>
                    <a:pt x="1208154" y="248209"/>
                    <a:pt x="1215554" y="236117"/>
                    <a:pt x="1224036" y="224567"/>
                  </a:cubicBezTo>
                  <a:cubicBezTo>
                    <a:pt x="1255980" y="182155"/>
                    <a:pt x="1249302" y="104552"/>
                    <a:pt x="1181444" y="79646"/>
                  </a:cubicBezTo>
                  <a:cubicBezTo>
                    <a:pt x="1143184" y="65750"/>
                    <a:pt x="1106186" y="71886"/>
                    <a:pt x="1073882" y="99498"/>
                  </a:cubicBezTo>
                  <a:cubicBezTo>
                    <a:pt x="1039050" y="129457"/>
                    <a:pt x="1036163" y="174575"/>
                    <a:pt x="1053488" y="214460"/>
                  </a:cubicBezTo>
                  <a:cubicBezTo>
                    <a:pt x="1054571" y="216806"/>
                    <a:pt x="1057819" y="222401"/>
                    <a:pt x="1066843" y="230703"/>
                  </a:cubicBezTo>
                  <a:cubicBezTo>
                    <a:pt x="1038509" y="215001"/>
                    <a:pt x="1006204" y="205436"/>
                    <a:pt x="982382" y="196413"/>
                  </a:cubicBezTo>
                  <a:cubicBezTo>
                    <a:pt x="934736" y="178365"/>
                    <a:pt x="886189" y="179629"/>
                    <a:pt x="838905" y="196413"/>
                  </a:cubicBezTo>
                  <a:cubicBezTo>
                    <a:pt x="821760" y="202549"/>
                    <a:pt x="804976" y="203993"/>
                    <a:pt x="787831" y="206700"/>
                  </a:cubicBezTo>
                  <a:cubicBezTo>
                    <a:pt x="774656" y="208685"/>
                    <a:pt x="770866" y="203090"/>
                    <a:pt x="778446" y="191540"/>
                  </a:cubicBezTo>
                  <a:cubicBezTo>
                    <a:pt x="806961" y="147685"/>
                    <a:pt x="804254" y="100220"/>
                    <a:pt x="795772" y="52214"/>
                  </a:cubicBezTo>
                  <a:cubicBezTo>
                    <a:pt x="790177" y="20090"/>
                    <a:pt x="769242" y="599"/>
                    <a:pt x="740547" y="57"/>
                  </a:cubicBezTo>
                  <a:cubicBezTo>
                    <a:pt x="726470" y="-304"/>
                    <a:pt x="712212" y="960"/>
                    <a:pt x="698497" y="6193"/>
                  </a:cubicBezTo>
                  <a:cubicBezTo>
                    <a:pt x="679908" y="13232"/>
                    <a:pt x="672689" y="23158"/>
                    <a:pt x="676118" y="42830"/>
                  </a:cubicBezTo>
                  <a:cubicBezTo>
                    <a:pt x="678825" y="57809"/>
                    <a:pt x="678464" y="72969"/>
                    <a:pt x="680269" y="87948"/>
                  </a:cubicBezTo>
                  <a:cubicBezTo>
                    <a:pt x="683337" y="113575"/>
                    <a:pt x="673050" y="133066"/>
                    <a:pt x="654281" y="148768"/>
                  </a:cubicBezTo>
                  <a:cubicBezTo>
                    <a:pt x="629014" y="169883"/>
                    <a:pt x="602846" y="189916"/>
                    <a:pt x="574691" y="206880"/>
                  </a:cubicBezTo>
                  <a:cubicBezTo>
                    <a:pt x="555561" y="218430"/>
                    <a:pt x="536431" y="229439"/>
                    <a:pt x="524881" y="249652"/>
                  </a:cubicBezTo>
                  <a:cubicBezTo>
                    <a:pt x="518564" y="260481"/>
                    <a:pt x="509541" y="262646"/>
                    <a:pt x="497629" y="257774"/>
                  </a:cubicBezTo>
                  <a:cubicBezTo>
                    <a:pt x="485538" y="252901"/>
                    <a:pt x="475251" y="257232"/>
                    <a:pt x="466407" y="266436"/>
                  </a:cubicBezTo>
                  <a:cubicBezTo>
                    <a:pt x="449804" y="283762"/>
                    <a:pt x="432478" y="300546"/>
                    <a:pt x="416055" y="318052"/>
                  </a:cubicBezTo>
                  <a:cubicBezTo>
                    <a:pt x="393857" y="341514"/>
                    <a:pt x="384111" y="343860"/>
                    <a:pt x="355416" y="329241"/>
                  </a:cubicBezTo>
                  <a:cubicBezTo>
                    <a:pt x="319863" y="311374"/>
                    <a:pt x="290265" y="283942"/>
                    <a:pt x="251463" y="267519"/>
                  </a:cubicBezTo>
                  <a:cubicBezTo>
                    <a:pt x="262833" y="266978"/>
                    <a:pt x="269511" y="259759"/>
                    <a:pt x="275827" y="253803"/>
                  </a:cubicBezTo>
                  <a:cubicBezTo>
                    <a:pt x="309215" y="222401"/>
                    <a:pt x="316975" y="154001"/>
                    <a:pt x="293152" y="117365"/>
                  </a:cubicBezTo>
                  <a:cubicBezTo>
                    <a:pt x="256697" y="67374"/>
                    <a:pt x="201111" y="68998"/>
                    <a:pt x="173137" y="80368"/>
                  </a:cubicBezTo>
                  <a:cubicBezTo>
                    <a:pt x="155812" y="87407"/>
                    <a:pt x="139930" y="95889"/>
                    <a:pt x="127117" y="109785"/>
                  </a:cubicBezTo>
                  <a:cubicBezTo>
                    <a:pt x="82901" y="157611"/>
                    <a:pt x="94631" y="235756"/>
                    <a:pt x="152564" y="266075"/>
                  </a:cubicBezTo>
                  <a:cubicBezTo>
                    <a:pt x="156353" y="268061"/>
                    <a:pt x="160865" y="269504"/>
                    <a:pt x="161587" y="274919"/>
                  </a:cubicBezTo>
                  <a:cubicBezTo>
                    <a:pt x="160685" y="276363"/>
                    <a:pt x="160143" y="278348"/>
                    <a:pt x="158880" y="278889"/>
                  </a:cubicBezTo>
                  <a:cubicBezTo>
                    <a:pt x="94812" y="305058"/>
                    <a:pt x="48791" y="352342"/>
                    <a:pt x="8365" y="406484"/>
                  </a:cubicBezTo>
                  <a:cubicBezTo>
                    <a:pt x="2770" y="414064"/>
                    <a:pt x="-1020" y="421283"/>
                    <a:pt x="244" y="430848"/>
                  </a:cubicBezTo>
                  <a:cubicBezTo>
                    <a:pt x="3853" y="452144"/>
                    <a:pt x="9629" y="473440"/>
                    <a:pt x="24066" y="491307"/>
                  </a:cubicBezTo>
                  <a:close/>
                  <a:moveTo>
                    <a:pt x="813639" y="775192"/>
                  </a:moveTo>
                  <a:cubicBezTo>
                    <a:pt x="813278" y="798292"/>
                    <a:pt x="811293" y="800999"/>
                    <a:pt x="787831" y="801902"/>
                  </a:cubicBezTo>
                  <a:cubicBezTo>
                    <a:pt x="762926" y="802804"/>
                    <a:pt x="738201" y="804248"/>
                    <a:pt x="713295" y="801360"/>
                  </a:cubicBezTo>
                  <a:cubicBezTo>
                    <a:pt x="687668" y="797571"/>
                    <a:pt x="661860" y="800458"/>
                    <a:pt x="636233" y="798473"/>
                  </a:cubicBezTo>
                  <a:cubicBezTo>
                    <a:pt x="613674" y="796849"/>
                    <a:pt x="610425" y="793961"/>
                    <a:pt x="610064" y="771041"/>
                  </a:cubicBezTo>
                  <a:cubicBezTo>
                    <a:pt x="610064" y="769236"/>
                    <a:pt x="610064" y="767251"/>
                    <a:pt x="610064" y="765446"/>
                  </a:cubicBezTo>
                  <a:cubicBezTo>
                    <a:pt x="610064" y="764544"/>
                    <a:pt x="610064" y="763461"/>
                    <a:pt x="610064" y="762559"/>
                  </a:cubicBezTo>
                  <a:cubicBezTo>
                    <a:pt x="610064" y="761656"/>
                    <a:pt x="610064" y="760934"/>
                    <a:pt x="610064" y="760032"/>
                  </a:cubicBezTo>
                  <a:cubicBezTo>
                    <a:pt x="610064" y="758769"/>
                    <a:pt x="610064" y="757325"/>
                    <a:pt x="610245" y="756062"/>
                  </a:cubicBezTo>
                  <a:cubicBezTo>
                    <a:pt x="610245" y="755701"/>
                    <a:pt x="610245" y="755340"/>
                    <a:pt x="610245" y="754979"/>
                  </a:cubicBezTo>
                  <a:cubicBezTo>
                    <a:pt x="611328" y="727547"/>
                    <a:pt x="615659" y="700295"/>
                    <a:pt x="618186" y="673044"/>
                  </a:cubicBezTo>
                  <a:cubicBezTo>
                    <a:pt x="620351" y="649221"/>
                    <a:pt x="624502" y="625579"/>
                    <a:pt x="626487" y="601757"/>
                  </a:cubicBezTo>
                  <a:cubicBezTo>
                    <a:pt x="627570" y="588943"/>
                    <a:pt x="631360" y="583348"/>
                    <a:pt x="645618" y="583348"/>
                  </a:cubicBezTo>
                  <a:cubicBezTo>
                    <a:pt x="691638" y="583529"/>
                    <a:pt x="737840" y="588943"/>
                    <a:pt x="783861" y="583529"/>
                  </a:cubicBezTo>
                  <a:cubicBezTo>
                    <a:pt x="785846" y="583348"/>
                    <a:pt x="787650" y="583348"/>
                    <a:pt x="789275" y="583348"/>
                  </a:cubicBezTo>
                  <a:cubicBezTo>
                    <a:pt x="789275" y="583348"/>
                    <a:pt x="789275" y="583348"/>
                    <a:pt x="789455" y="583348"/>
                  </a:cubicBezTo>
                  <a:cubicBezTo>
                    <a:pt x="789997" y="583348"/>
                    <a:pt x="790538" y="583529"/>
                    <a:pt x="790899" y="583529"/>
                  </a:cubicBezTo>
                  <a:cubicBezTo>
                    <a:pt x="790899" y="583529"/>
                    <a:pt x="791080" y="583529"/>
                    <a:pt x="791080" y="583529"/>
                  </a:cubicBezTo>
                  <a:cubicBezTo>
                    <a:pt x="791621" y="583529"/>
                    <a:pt x="791982" y="583709"/>
                    <a:pt x="792523" y="583890"/>
                  </a:cubicBezTo>
                  <a:cubicBezTo>
                    <a:pt x="792523" y="583890"/>
                    <a:pt x="792523" y="583890"/>
                    <a:pt x="792704" y="583890"/>
                  </a:cubicBezTo>
                  <a:cubicBezTo>
                    <a:pt x="795050" y="584612"/>
                    <a:pt x="796855" y="585875"/>
                    <a:pt x="798299" y="587499"/>
                  </a:cubicBezTo>
                  <a:cubicBezTo>
                    <a:pt x="798299" y="587499"/>
                    <a:pt x="798299" y="587499"/>
                    <a:pt x="798299" y="587499"/>
                  </a:cubicBezTo>
                  <a:cubicBezTo>
                    <a:pt x="798479" y="587860"/>
                    <a:pt x="798659" y="588041"/>
                    <a:pt x="799020" y="588402"/>
                  </a:cubicBezTo>
                  <a:cubicBezTo>
                    <a:pt x="799020" y="588582"/>
                    <a:pt x="799201" y="588582"/>
                    <a:pt x="799201" y="588762"/>
                  </a:cubicBezTo>
                  <a:cubicBezTo>
                    <a:pt x="799381" y="589123"/>
                    <a:pt x="799562" y="589304"/>
                    <a:pt x="799742" y="589665"/>
                  </a:cubicBezTo>
                  <a:cubicBezTo>
                    <a:pt x="799742" y="589845"/>
                    <a:pt x="799923" y="590026"/>
                    <a:pt x="799923" y="590206"/>
                  </a:cubicBezTo>
                  <a:cubicBezTo>
                    <a:pt x="800103" y="590567"/>
                    <a:pt x="800103" y="590748"/>
                    <a:pt x="800284" y="591109"/>
                  </a:cubicBezTo>
                  <a:cubicBezTo>
                    <a:pt x="800284" y="591289"/>
                    <a:pt x="800464" y="591470"/>
                    <a:pt x="800464" y="591831"/>
                  </a:cubicBezTo>
                  <a:cubicBezTo>
                    <a:pt x="800644" y="592191"/>
                    <a:pt x="800644" y="592372"/>
                    <a:pt x="800825" y="592733"/>
                  </a:cubicBezTo>
                  <a:cubicBezTo>
                    <a:pt x="800825" y="592913"/>
                    <a:pt x="801006" y="593274"/>
                    <a:pt x="801006" y="593455"/>
                  </a:cubicBezTo>
                  <a:cubicBezTo>
                    <a:pt x="801006" y="593816"/>
                    <a:pt x="801186" y="593996"/>
                    <a:pt x="801186" y="594357"/>
                  </a:cubicBezTo>
                  <a:cubicBezTo>
                    <a:pt x="801186" y="594718"/>
                    <a:pt x="801367" y="595079"/>
                    <a:pt x="801367" y="595259"/>
                  </a:cubicBezTo>
                  <a:cubicBezTo>
                    <a:pt x="801367" y="595620"/>
                    <a:pt x="801547" y="595801"/>
                    <a:pt x="801547" y="596162"/>
                  </a:cubicBezTo>
                  <a:cubicBezTo>
                    <a:pt x="801547" y="596523"/>
                    <a:pt x="801727" y="596884"/>
                    <a:pt x="801727" y="597425"/>
                  </a:cubicBezTo>
                  <a:cubicBezTo>
                    <a:pt x="801727" y="597606"/>
                    <a:pt x="801727" y="597967"/>
                    <a:pt x="801908" y="598147"/>
                  </a:cubicBezTo>
                  <a:cubicBezTo>
                    <a:pt x="801908" y="598869"/>
                    <a:pt x="802088" y="599410"/>
                    <a:pt x="802088" y="600132"/>
                  </a:cubicBezTo>
                  <a:cubicBezTo>
                    <a:pt x="804074" y="630271"/>
                    <a:pt x="808225" y="660230"/>
                    <a:pt x="808405" y="690189"/>
                  </a:cubicBezTo>
                  <a:cubicBezTo>
                    <a:pt x="808586" y="718704"/>
                    <a:pt x="814180" y="746677"/>
                    <a:pt x="813639" y="775192"/>
                  </a:cubicBezTo>
                  <a:close/>
                  <a:moveTo>
                    <a:pt x="1058361" y="169161"/>
                  </a:moveTo>
                  <a:cubicBezTo>
                    <a:pt x="1057278" y="131803"/>
                    <a:pt x="1075506" y="87046"/>
                    <a:pt x="1149861" y="87046"/>
                  </a:cubicBezTo>
                  <a:cubicBezTo>
                    <a:pt x="1197326" y="87046"/>
                    <a:pt x="1227645" y="120433"/>
                    <a:pt x="1226382" y="173673"/>
                  </a:cubicBezTo>
                  <a:cubicBezTo>
                    <a:pt x="1225480" y="216445"/>
                    <a:pt x="1198228" y="253803"/>
                    <a:pt x="1142642" y="253081"/>
                  </a:cubicBezTo>
                  <a:cubicBezTo>
                    <a:pt x="1100592" y="252540"/>
                    <a:pt x="1059985" y="220235"/>
                    <a:pt x="1058361" y="169161"/>
                  </a:cubicBezTo>
                  <a:close/>
                  <a:moveTo>
                    <a:pt x="840349" y="212294"/>
                  </a:moveTo>
                  <a:cubicBezTo>
                    <a:pt x="843958" y="209768"/>
                    <a:pt x="847748" y="207061"/>
                    <a:pt x="851899" y="205797"/>
                  </a:cubicBezTo>
                  <a:cubicBezTo>
                    <a:pt x="874819" y="198578"/>
                    <a:pt x="908388" y="190998"/>
                    <a:pt x="933112" y="196052"/>
                  </a:cubicBezTo>
                  <a:cubicBezTo>
                    <a:pt x="979675" y="205436"/>
                    <a:pt x="1025695" y="222040"/>
                    <a:pt x="1067385" y="245141"/>
                  </a:cubicBezTo>
                  <a:cubicBezTo>
                    <a:pt x="1091027" y="258315"/>
                    <a:pt x="1129107" y="263910"/>
                    <a:pt x="1154914" y="266797"/>
                  </a:cubicBezTo>
                  <a:cubicBezTo>
                    <a:pt x="1202560" y="272212"/>
                    <a:pt x="1207432" y="295854"/>
                    <a:pt x="1223494" y="337363"/>
                  </a:cubicBezTo>
                  <a:cubicBezTo>
                    <a:pt x="1236850" y="371472"/>
                    <a:pt x="1239376" y="408289"/>
                    <a:pt x="1245151" y="444203"/>
                  </a:cubicBezTo>
                  <a:cubicBezTo>
                    <a:pt x="1250565" y="477410"/>
                    <a:pt x="1252370" y="511339"/>
                    <a:pt x="1255799" y="544907"/>
                  </a:cubicBezTo>
                  <a:cubicBezTo>
                    <a:pt x="1256160" y="549239"/>
                    <a:pt x="1256521" y="553931"/>
                    <a:pt x="1255980" y="558262"/>
                  </a:cubicBezTo>
                  <a:cubicBezTo>
                    <a:pt x="1254897" y="565301"/>
                    <a:pt x="1250024" y="569632"/>
                    <a:pt x="1243346" y="569813"/>
                  </a:cubicBezTo>
                  <a:cubicBezTo>
                    <a:pt x="1236488" y="569993"/>
                    <a:pt x="1235406" y="563857"/>
                    <a:pt x="1234503" y="558443"/>
                  </a:cubicBezTo>
                  <a:cubicBezTo>
                    <a:pt x="1229450" y="525958"/>
                    <a:pt x="1224397" y="493472"/>
                    <a:pt x="1219343" y="460807"/>
                  </a:cubicBezTo>
                  <a:cubicBezTo>
                    <a:pt x="1216095" y="439691"/>
                    <a:pt x="1212486" y="418756"/>
                    <a:pt x="1208876" y="397641"/>
                  </a:cubicBezTo>
                  <a:cubicBezTo>
                    <a:pt x="1207974" y="392407"/>
                    <a:pt x="1207613" y="385910"/>
                    <a:pt x="1200213" y="387173"/>
                  </a:cubicBezTo>
                  <a:cubicBezTo>
                    <a:pt x="1192814" y="388437"/>
                    <a:pt x="1194438" y="394573"/>
                    <a:pt x="1195341" y="399806"/>
                  </a:cubicBezTo>
                  <a:cubicBezTo>
                    <a:pt x="1202740" y="448173"/>
                    <a:pt x="1210681" y="496360"/>
                    <a:pt x="1217178" y="544727"/>
                  </a:cubicBezTo>
                  <a:cubicBezTo>
                    <a:pt x="1227284" y="621789"/>
                    <a:pt x="1225119" y="695964"/>
                    <a:pt x="1219343" y="776275"/>
                  </a:cubicBezTo>
                  <a:cubicBezTo>
                    <a:pt x="1217358" y="794142"/>
                    <a:pt x="1209056" y="800819"/>
                    <a:pt x="1191551" y="801360"/>
                  </a:cubicBezTo>
                  <a:cubicBezTo>
                    <a:pt x="1175489" y="801902"/>
                    <a:pt x="1164480" y="793781"/>
                    <a:pt x="1162855" y="776275"/>
                  </a:cubicBezTo>
                  <a:cubicBezTo>
                    <a:pt x="1159607" y="737292"/>
                    <a:pt x="1157441" y="698310"/>
                    <a:pt x="1155997" y="659147"/>
                  </a:cubicBezTo>
                  <a:cubicBezTo>
                    <a:pt x="1155095" y="633340"/>
                    <a:pt x="1155095" y="607532"/>
                    <a:pt x="1150403" y="582085"/>
                  </a:cubicBezTo>
                  <a:cubicBezTo>
                    <a:pt x="1148959" y="574325"/>
                    <a:pt x="1147515" y="566203"/>
                    <a:pt x="1144447" y="558984"/>
                  </a:cubicBezTo>
                  <a:cubicBezTo>
                    <a:pt x="1140476" y="549419"/>
                    <a:pt x="1125678" y="545990"/>
                    <a:pt x="1115571" y="551043"/>
                  </a:cubicBezTo>
                  <a:cubicBezTo>
                    <a:pt x="1101855" y="558082"/>
                    <a:pt x="1097704" y="565842"/>
                    <a:pt x="1094817" y="583529"/>
                  </a:cubicBezTo>
                  <a:cubicBezTo>
                    <a:pt x="1090124" y="611502"/>
                    <a:pt x="1062693" y="739819"/>
                    <a:pt x="1054391" y="776275"/>
                  </a:cubicBezTo>
                  <a:cubicBezTo>
                    <a:pt x="1051503" y="788908"/>
                    <a:pt x="1039231" y="795405"/>
                    <a:pt x="1025334" y="794322"/>
                  </a:cubicBezTo>
                  <a:cubicBezTo>
                    <a:pt x="1011438" y="793420"/>
                    <a:pt x="1002775" y="785298"/>
                    <a:pt x="1001151" y="770500"/>
                  </a:cubicBezTo>
                  <a:cubicBezTo>
                    <a:pt x="998444" y="747038"/>
                    <a:pt x="1005663" y="724659"/>
                    <a:pt x="1008731" y="701920"/>
                  </a:cubicBezTo>
                  <a:cubicBezTo>
                    <a:pt x="1018657" y="628828"/>
                    <a:pt x="1051683" y="425434"/>
                    <a:pt x="1049518" y="355410"/>
                  </a:cubicBezTo>
                  <a:cubicBezTo>
                    <a:pt x="1051683" y="316428"/>
                    <a:pt x="1030207" y="292966"/>
                    <a:pt x="998263" y="276543"/>
                  </a:cubicBezTo>
                  <a:cubicBezTo>
                    <a:pt x="983284" y="268963"/>
                    <a:pt x="967944" y="261744"/>
                    <a:pt x="951340" y="257774"/>
                  </a:cubicBezTo>
                  <a:cubicBezTo>
                    <a:pt x="944482" y="256149"/>
                    <a:pt x="936541" y="255247"/>
                    <a:pt x="931127" y="251096"/>
                  </a:cubicBezTo>
                  <a:cubicBezTo>
                    <a:pt x="910733" y="235756"/>
                    <a:pt x="888896" y="240990"/>
                    <a:pt x="867059" y="245141"/>
                  </a:cubicBezTo>
                  <a:cubicBezTo>
                    <a:pt x="862728" y="246043"/>
                    <a:pt x="858577" y="248028"/>
                    <a:pt x="854065" y="248389"/>
                  </a:cubicBezTo>
                  <a:cubicBezTo>
                    <a:pt x="844860" y="249111"/>
                    <a:pt x="836017" y="248028"/>
                    <a:pt x="831866" y="237741"/>
                  </a:cubicBezTo>
                  <a:cubicBezTo>
                    <a:pt x="827715" y="227274"/>
                    <a:pt x="831325" y="218791"/>
                    <a:pt x="840349" y="212294"/>
                  </a:cubicBezTo>
                  <a:close/>
                  <a:moveTo>
                    <a:pt x="563863" y="231425"/>
                  </a:moveTo>
                  <a:cubicBezTo>
                    <a:pt x="597792" y="208685"/>
                    <a:pt x="630819" y="184501"/>
                    <a:pt x="663124" y="159416"/>
                  </a:cubicBezTo>
                  <a:cubicBezTo>
                    <a:pt x="687668" y="140466"/>
                    <a:pt x="701565" y="115741"/>
                    <a:pt x="694706" y="82714"/>
                  </a:cubicBezTo>
                  <a:cubicBezTo>
                    <a:pt x="691999" y="69720"/>
                    <a:pt x="692541" y="56185"/>
                    <a:pt x="691097" y="42830"/>
                  </a:cubicBezTo>
                  <a:cubicBezTo>
                    <a:pt x="689473" y="29655"/>
                    <a:pt x="696150" y="22977"/>
                    <a:pt x="707700" y="19368"/>
                  </a:cubicBezTo>
                  <a:cubicBezTo>
                    <a:pt x="716183" y="16661"/>
                    <a:pt x="724304" y="15217"/>
                    <a:pt x="731884" y="15217"/>
                  </a:cubicBezTo>
                  <a:cubicBezTo>
                    <a:pt x="732064" y="15217"/>
                    <a:pt x="732064" y="15217"/>
                    <a:pt x="732245" y="15217"/>
                  </a:cubicBezTo>
                  <a:cubicBezTo>
                    <a:pt x="732967" y="15217"/>
                    <a:pt x="733508" y="15217"/>
                    <a:pt x="734230" y="15217"/>
                  </a:cubicBezTo>
                  <a:cubicBezTo>
                    <a:pt x="734411" y="15217"/>
                    <a:pt x="734591" y="15217"/>
                    <a:pt x="734952" y="15217"/>
                  </a:cubicBezTo>
                  <a:cubicBezTo>
                    <a:pt x="735674" y="15217"/>
                    <a:pt x="736215" y="15217"/>
                    <a:pt x="736938" y="15398"/>
                  </a:cubicBezTo>
                  <a:cubicBezTo>
                    <a:pt x="737118" y="15398"/>
                    <a:pt x="737298" y="15398"/>
                    <a:pt x="737659" y="15398"/>
                  </a:cubicBezTo>
                  <a:cubicBezTo>
                    <a:pt x="738381" y="15398"/>
                    <a:pt x="738922" y="15578"/>
                    <a:pt x="739645" y="15578"/>
                  </a:cubicBezTo>
                  <a:cubicBezTo>
                    <a:pt x="739825" y="15578"/>
                    <a:pt x="739825" y="15578"/>
                    <a:pt x="740006" y="15578"/>
                  </a:cubicBezTo>
                  <a:cubicBezTo>
                    <a:pt x="741990" y="15939"/>
                    <a:pt x="744156" y="16300"/>
                    <a:pt x="746141" y="16841"/>
                  </a:cubicBezTo>
                  <a:cubicBezTo>
                    <a:pt x="746322" y="16841"/>
                    <a:pt x="746502" y="17022"/>
                    <a:pt x="746683" y="17022"/>
                  </a:cubicBezTo>
                  <a:cubicBezTo>
                    <a:pt x="747224" y="17202"/>
                    <a:pt x="747766" y="17383"/>
                    <a:pt x="748307" y="17563"/>
                  </a:cubicBezTo>
                  <a:cubicBezTo>
                    <a:pt x="748488" y="17563"/>
                    <a:pt x="748849" y="17744"/>
                    <a:pt x="749029" y="17744"/>
                  </a:cubicBezTo>
                  <a:cubicBezTo>
                    <a:pt x="749571" y="17924"/>
                    <a:pt x="749932" y="18105"/>
                    <a:pt x="750473" y="18285"/>
                  </a:cubicBezTo>
                  <a:cubicBezTo>
                    <a:pt x="750834" y="18466"/>
                    <a:pt x="751014" y="18466"/>
                    <a:pt x="751375" y="18646"/>
                  </a:cubicBezTo>
                  <a:cubicBezTo>
                    <a:pt x="751917" y="18827"/>
                    <a:pt x="752278" y="19007"/>
                    <a:pt x="752819" y="19187"/>
                  </a:cubicBezTo>
                  <a:cubicBezTo>
                    <a:pt x="753000" y="19368"/>
                    <a:pt x="753360" y="19368"/>
                    <a:pt x="753541" y="19548"/>
                  </a:cubicBezTo>
                  <a:cubicBezTo>
                    <a:pt x="755165" y="20270"/>
                    <a:pt x="756609" y="20992"/>
                    <a:pt x="758053" y="21895"/>
                  </a:cubicBezTo>
                  <a:cubicBezTo>
                    <a:pt x="758414" y="22075"/>
                    <a:pt x="758594" y="22256"/>
                    <a:pt x="758955" y="22436"/>
                  </a:cubicBezTo>
                  <a:cubicBezTo>
                    <a:pt x="759316" y="22616"/>
                    <a:pt x="759677" y="22977"/>
                    <a:pt x="760038" y="23158"/>
                  </a:cubicBezTo>
                  <a:cubicBezTo>
                    <a:pt x="760399" y="23338"/>
                    <a:pt x="760579" y="23519"/>
                    <a:pt x="760940" y="23880"/>
                  </a:cubicBezTo>
                  <a:cubicBezTo>
                    <a:pt x="761301" y="24060"/>
                    <a:pt x="761662" y="24421"/>
                    <a:pt x="762023" y="24602"/>
                  </a:cubicBezTo>
                  <a:cubicBezTo>
                    <a:pt x="762384" y="24782"/>
                    <a:pt x="762565" y="25143"/>
                    <a:pt x="762926" y="25324"/>
                  </a:cubicBezTo>
                  <a:cubicBezTo>
                    <a:pt x="763286" y="25504"/>
                    <a:pt x="763647" y="25865"/>
                    <a:pt x="763828" y="26226"/>
                  </a:cubicBezTo>
                  <a:cubicBezTo>
                    <a:pt x="764189" y="26587"/>
                    <a:pt x="764550" y="26767"/>
                    <a:pt x="764730" y="27128"/>
                  </a:cubicBezTo>
                  <a:cubicBezTo>
                    <a:pt x="765091" y="27309"/>
                    <a:pt x="765272" y="27670"/>
                    <a:pt x="765633" y="27850"/>
                  </a:cubicBezTo>
                  <a:cubicBezTo>
                    <a:pt x="766174" y="28392"/>
                    <a:pt x="766716" y="28933"/>
                    <a:pt x="767257" y="29655"/>
                  </a:cubicBezTo>
                  <a:cubicBezTo>
                    <a:pt x="767437" y="29835"/>
                    <a:pt x="767618" y="30196"/>
                    <a:pt x="767798" y="30377"/>
                  </a:cubicBezTo>
                  <a:cubicBezTo>
                    <a:pt x="768159" y="30738"/>
                    <a:pt x="768520" y="31279"/>
                    <a:pt x="768881" y="31640"/>
                  </a:cubicBezTo>
                  <a:cubicBezTo>
                    <a:pt x="769062" y="32001"/>
                    <a:pt x="769423" y="32182"/>
                    <a:pt x="769603" y="32543"/>
                  </a:cubicBezTo>
                  <a:cubicBezTo>
                    <a:pt x="769964" y="32904"/>
                    <a:pt x="770145" y="33445"/>
                    <a:pt x="770505" y="33806"/>
                  </a:cubicBezTo>
                  <a:cubicBezTo>
                    <a:pt x="770686" y="34167"/>
                    <a:pt x="770866" y="34528"/>
                    <a:pt x="771228" y="34708"/>
                  </a:cubicBezTo>
                  <a:cubicBezTo>
                    <a:pt x="771588" y="35069"/>
                    <a:pt x="771769" y="35611"/>
                    <a:pt x="772130" y="35972"/>
                  </a:cubicBezTo>
                  <a:cubicBezTo>
                    <a:pt x="772310" y="36332"/>
                    <a:pt x="772491" y="36693"/>
                    <a:pt x="772671" y="36874"/>
                  </a:cubicBezTo>
                  <a:cubicBezTo>
                    <a:pt x="773032" y="37415"/>
                    <a:pt x="773212" y="37957"/>
                    <a:pt x="773573" y="38498"/>
                  </a:cubicBezTo>
                  <a:cubicBezTo>
                    <a:pt x="773754" y="38859"/>
                    <a:pt x="773935" y="39040"/>
                    <a:pt x="774115" y="39401"/>
                  </a:cubicBezTo>
                  <a:cubicBezTo>
                    <a:pt x="774476" y="40303"/>
                    <a:pt x="775017" y="41025"/>
                    <a:pt x="775378" y="41927"/>
                  </a:cubicBezTo>
                  <a:cubicBezTo>
                    <a:pt x="775378" y="42108"/>
                    <a:pt x="775559" y="42288"/>
                    <a:pt x="775559" y="42288"/>
                  </a:cubicBezTo>
                  <a:cubicBezTo>
                    <a:pt x="775920" y="43010"/>
                    <a:pt x="776280" y="43732"/>
                    <a:pt x="776461" y="44634"/>
                  </a:cubicBezTo>
                  <a:cubicBezTo>
                    <a:pt x="776642" y="44995"/>
                    <a:pt x="776642" y="45356"/>
                    <a:pt x="776822" y="45537"/>
                  </a:cubicBezTo>
                  <a:cubicBezTo>
                    <a:pt x="777003" y="46078"/>
                    <a:pt x="777363" y="46800"/>
                    <a:pt x="777544" y="47341"/>
                  </a:cubicBezTo>
                  <a:cubicBezTo>
                    <a:pt x="777724" y="47702"/>
                    <a:pt x="777724" y="48063"/>
                    <a:pt x="777905" y="48424"/>
                  </a:cubicBezTo>
                  <a:cubicBezTo>
                    <a:pt x="778085" y="48966"/>
                    <a:pt x="778266" y="49688"/>
                    <a:pt x="778446" y="50409"/>
                  </a:cubicBezTo>
                  <a:cubicBezTo>
                    <a:pt x="778627" y="50770"/>
                    <a:pt x="778627" y="51131"/>
                    <a:pt x="778807" y="51492"/>
                  </a:cubicBezTo>
                  <a:cubicBezTo>
                    <a:pt x="778988" y="52214"/>
                    <a:pt x="779168" y="52936"/>
                    <a:pt x="779349" y="53658"/>
                  </a:cubicBezTo>
                  <a:cubicBezTo>
                    <a:pt x="779349" y="54019"/>
                    <a:pt x="779529" y="54380"/>
                    <a:pt x="779529" y="54741"/>
                  </a:cubicBezTo>
                  <a:cubicBezTo>
                    <a:pt x="779710" y="55824"/>
                    <a:pt x="780071" y="56906"/>
                    <a:pt x="780251" y="57989"/>
                  </a:cubicBezTo>
                  <a:cubicBezTo>
                    <a:pt x="780612" y="59433"/>
                    <a:pt x="780792" y="61057"/>
                    <a:pt x="781154" y="62501"/>
                  </a:cubicBezTo>
                  <a:cubicBezTo>
                    <a:pt x="781154" y="63043"/>
                    <a:pt x="781334" y="63404"/>
                    <a:pt x="781334" y="63945"/>
                  </a:cubicBezTo>
                  <a:cubicBezTo>
                    <a:pt x="781514" y="65028"/>
                    <a:pt x="781695" y="66111"/>
                    <a:pt x="781875" y="67194"/>
                  </a:cubicBezTo>
                  <a:cubicBezTo>
                    <a:pt x="781875" y="67735"/>
                    <a:pt x="782056" y="68276"/>
                    <a:pt x="782056" y="68818"/>
                  </a:cubicBezTo>
                  <a:cubicBezTo>
                    <a:pt x="782236" y="69901"/>
                    <a:pt x="782417" y="70803"/>
                    <a:pt x="782597" y="71886"/>
                  </a:cubicBezTo>
                  <a:cubicBezTo>
                    <a:pt x="782597" y="72427"/>
                    <a:pt x="782778" y="72969"/>
                    <a:pt x="782778" y="73510"/>
                  </a:cubicBezTo>
                  <a:cubicBezTo>
                    <a:pt x="782958" y="74593"/>
                    <a:pt x="783139" y="75495"/>
                    <a:pt x="783139" y="76578"/>
                  </a:cubicBezTo>
                  <a:cubicBezTo>
                    <a:pt x="783139" y="77120"/>
                    <a:pt x="783319" y="77480"/>
                    <a:pt x="783319" y="78022"/>
                  </a:cubicBezTo>
                  <a:cubicBezTo>
                    <a:pt x="783499" y="79105"/>
                    <a:pt x="783499" y="80188"/>
                    <a:pt x="783680" y="81270"/>
                  </a:cubicBezTo>
                  <a:cubicBezTo>
                    <a:pt x="783680" y="81812"/>
                    <a:pt x="783861" y="82173"/>
                    <a:pt x="783861" y="82714"/>
                  </a:cubicBezTo>
                  <a:cubicBezTo>
                    <a:pt x="784041" y="83797"/>
                    <a:pt x="784041" y="84880"/>
                    <a:pt x="784222" y="86143"/>
                  </a:cubicBezTo>
                  <a:cubicBezTo>
                    <a:pt x="784222" y="86504"/>
                    <a:pt x="784222" y="86865"/>
                    <a:pt x="784402" y="87226"/>
                  </a:cubicBezTo>
                  <a:cubicBezTo>
                    <a:pt x="784582" y="88489"/>
                    <a:pt x="784582" y="89572"/>
                    <a:pt x="784763" y="90836"/>
                  </a:cubicBezTo>
                  <a:cubicBezTo>
                    <a:pt x="784763" y="91196"/>
                    <a:pt x="784763" y="91377"/>
                    <a:pt x="784763" y="91738"/>
                  </a:cubicBezTo>
                  <a:cubicBezTo>
                    <a:pt x="784943" y="93182"/>
                    <a:pt x="784943" y="94445"/>
                    <a:pt x="784943" y="95889"/>
                  </a:cubicBezTo>
                  <a:cubicBezTo>
                    <a:pt x="784943" y="96069"/>
                    <a:pt x="784943" y="96250"/>
                    <a:pt x="784943" y="96250"/>
                  </a:cubicBezTo>
                  <a:cubicBezTo>
                    <a:pt x="786568" y="129457"/>
                    <a:pt x="780612" y="161762"/>
                    <a:pt x="762204" y="192442"/>
                  </a:cubicBezTo>
                  <a:cubicBezTo>
                    <a:pt x="761662" y="193164"/>
                    <a:pt x="761482" y="194066"/>
                    <a:pt x="760940" y="194788"/>
                  </a:cubicBezTo>
                  <a:cubicBezTo>
                    <a:pt x="756970" y="203451"/>
                    <a:pt x="748849" y="213016"/>
                    <a:pt x="755887" y="221679"/>
                  </a:cubicBezTo>
                  <a:cubicBezTo>
                    <a:pt x="763647" y="231605"/>
                    <a:pt x="773573" y="222762"/>
                    <a:pt x="782597" y="220235"/>
                  </a:cubicBezTo>
                  <a:cubicBezTo>
                    <a:pt x="803532" y="214099"/>
                    <a:pt x="806420" y="216084"/>
                    <a:pt x="812736" y="238283"/>
                  </a:cubicBezTo>
                  <a:cubicBezTo>
                    <a:pt x="818151" y="257774"/>
                    <a:pt x="829881" y="266436"/>
                    <a:pt x="849914" y="264271"/>
                  </a:cubicBezTo>
                  <a:cubicBezTo>
                    <a:pt x="851899" y="264090"/>
                    <a:pt x="853884" y="263729"/>
                    <a:pt x="855870" y="263188"/>
                  </a:cubicBezTo>
                  <a:cubicBezTo>
                    <a:pt x="861464" y="261925"/>
                    <a:pt x="867239" y="260300"/>
                    <a:pt x="872834" y="259037"/>
                  </a:cubicBezTo>
                  <a:cubicBezTo>
                    <a:pt x="873015" y="259037"/>
                    <a:pt x="873375" y="258857"/>
                    <a:pt x="873556" y="258857"/>
                  </a:cubicBezTo>
                  <a:cubicBezTo>
                    <a:pt x="874458" y="258676"/>
                    <a:pt x="875361" y="258496"/>
                    <a:pt x="876443" y="258315"/>
                  </a:cubicBezTo>
                  <a:cubicBezTo>
                    <a:pt x="876805" y="258315"/>
                    <a:pt x="877166" y="258135"/>
                    <a:pt x="877526" y="258135"/>
                  </a:cubicBezTo>
                  <a:cubicBezTo>
                    <a:pt x="878790" y="257954"/>
                    <a:pt x="880053" y="257774"/>
                    <a:pt x="881136" y="257593"/>
                  </a:cubicBezTo>
                  <a:cubicBezTo>
                    <a:pt x="892145" y="256691"/>
                    <a:pt x="904597" y="254706"/>
                    <a:pt x="910914" y="268783"/>
                  </a:cubicBezTo>
                  <a:cubicBezTo>
                    <a:pt x="916870" y="281596"/>
                    <a:pt x="916148" y="294049"/>
                    <a:pt x="906402" y="303253"/>
                  </a:cubicBezTo>
                  <a:cubicBezTo>
                    <a:pt x="897559" y="311735"/>
                    <a:pt x="897198" y="315345"/>
                    <a:pt x="901529" y="328519"/>
                  </a:cubicBezTo>
                  <a:cubicBezTo>
                    <a:pt x="909651" y="353244"/>
                    <a:pt x="906222" y="381037"/>
                    <a:pt x="889438" y="403777"/>
                  </a:cubicBezTo>
                  <a:cubicBezTo>
                    <a:pt x="886009" y="408469"/>
                    <a:pt x="882219" y="411176"/>
                    <a:pt x="886009" y="416951"/>
                  </a:cubicBezTo>
                  <a:cubicBezTo>
                    <a:pt x="899725" y="437886"/>
                    <a:pt x="890340" y="455753"/>
                    <a:pt x="877526" y="472537"/>
                  </a:cubicBezTo>
                  <a:cubicBezTo>
                    <a:pt x="873195" y="478313"/>
                    <a:pt x="868683" y="482103"/>
                    <a:pt x="871210" y="490946"/>
                  </a:cubicBezTo>
                  <a:cubicBezTo>
                    <a:pt x="878970" y="518919"/>
                    <a:pt x="870307" y="537688"/>
                    <a:pt x="844860" y="549058"/>
                  </a:cubicBezTo>
                  <a:cubicBezTo>
                    <a:pt x="822843" y="558804"/>
                    <a:pt x="799562" y="564760"/>
                    <a:pt x="775739" y="567286"/>
                  </a:cubicBezTo>
                  <a:cubicBezTo>
                    <a:pt x="754624" y="569452"/>
                    <a:pt x="733147" y="570896"/>
                    <a:pt x="708062" y="568910"/>
                  </a:cubicBezTo>
                  <a:cubicBezTo>
                    <a:pt x="673591" y="568549"/>
                    <a:pt x="635511" y="567286"/>
                    <a:pt x="598153" y="556819"/>
                  </a:cubicBezTo>
                  <a:cubicBezTo>
                    <a:pt x="570360" y="549058"/>
                    <a:pt x="563141" y="542381"/>
                    <a:pt x="558088" y="514407"/>
                  </a:cubicBezTo>
                  <a:cubicBezTo>
                    <a:pt x="557366" y="510437"/>
                    <a:pt x="556825" y="506466"/>
                    <a:pt x="556103" y="502496"/>
                  </a:cubicBezTo>
                  <a:cubicBezTo>
                    <a:pt x="555922" y="501594"/>
                    <a:pt x="555742" y="500691"/>
                    <a:pt x="555742" y="499789"/>
                  </a:cubicBezTo>
                  <a:cubicBezTo>
                    <a:pt x="555200" y="495819"/>
                    <a:pt x="554659" y="492029"/>
                    <a:pt x="554118" y="488058"/>
                  </a:cubicBezTo>
                  <a:cubicBezTo>
                    <a:pt x="554118" y="487697"/>
                    <a:pt x="554118" y="487517"/>
                    <a:pt x="553937" y="487156"/>
                  </a:cubicBezTo>
                  <a:cubicBezTo>
                    <a:pt x="553395" y="483366"/>
                    <a:pt x="553035" y="479395"/>
                    <a:pt x="552493" y="475605"/>
                  </a:cubicBezTo>
                  <a:cubicBezTo>
                    <a:pt x="552493" y="474884"/>
                    <a:pt x="552313" y="474342"/>
                    <a:pt x="552313" y="473620"/>
                  </a:cubicBezTo>
                  <a:cubicBezTo>
                    <a:pt x="548523" y="441315"/>
                    <a:pt x="546357" y="408830"/>
                    <a:pt x="541124" y="376706"/>
                  </a:cubicBezTo>
                  <a:cubicBezTo>
                    <a:pt x="536070" y="345845"/>
                    <a:pt x="536792" y="314803"/>
                    <a:pt x="535168" y="283762"/>
                  </a:cubicBezTo>
                  <a:cubicBezTo>
                    <a:pt x="534085" y="260661"/>
                    <a:pt x="544192" y="244599"/>
                    <a:pt x="563863" y="231425"/>
                  </a:cubicBezTo>
                  <a:close/>
                  <a:moveTo>
                    <a:pt x="519105" y="311374"/>
                  </a:moveTo>
                  <a:cubicBezTo>
                    <a:pt x="527047" y="390061"/>
                    <a:pt x="534626" y="463153"/>
                    <a:pt x="542206" y="538230"/>
                  </a:cubicBezTo>
                  <a:cubicBezTo>
                    <a:pt x="524520" y="543824"/>
                    <a:pt x="510804" y="531913"/>
                    <a:pt x="496727" y="524694"/>
                  </a:cubicBezTo>
                  <a:cubicBezTo>
                    <a:pt x="485538" y="518919"/>
                    <a:pt x="484094" y="507008"/>
                    <a:pt x="481928" y="495097"/>
                  </a:cubicBezTo>
                  <a:cubicBezTo>
                    <a:pt x="481567" y="493472"/>
                    <a:pt x="481387" y="491668"/>
                    <a:pt x="481026" y="489863"/>
                  </a:cubicBezTo>
                  <a:cubicBezTo>
                    <a:pt x="476514" y="460807"/>
                    <a:pt x="477596" y="431389"/>
                    <a:pt x="473807" y="402333"/>
                  </a:cubicBezTo>
                  <a:cubicBezTo>
                    <a:pt x="471641" y="386632"/>
                    <a:pt x="476333" y="372916"/>
                    <a:pt x="485718" y="360102"/>
                  </a:cubicBezTo>
                  <a:cubicBezTo>
                    <a:pt x="496185" y="345845"/>
                    <a:pt x="505751" y="331046"/>
                    <a:pt x="519105" y="311374"/>
                  </a:cubicBezTo>
                  <a:close/>
                  <a:moveTo>
                    <a:pt x="116830" y="178907"/>
                  </a:moveTo>
                  <a:cubicBezTo>
                    <a:pt x="117913" y="170424"/>
                    <a:pt x="122244" y="92640"/>
                    <a:pt x="200750" y="88850"/>
                  </a:cubicBezTo>
                  <a:cubicBezTo>
                    <a:pt x="274203" y="85241"/>
                    <a:pt x="293694" y="129998"/>
                    <a:pt x="292792" y="173853"/>
                  </a:cubicBezTo>
                  <a:cubicBezTo>
                    <a:pt x="293513" y="201285"/>
                    <a:pt x="284670" y="215001"/>
                    <a:pt x="272398" y="232327"/>
                  </a:cubicBezTo>
                  <a:cubicBezTo>
                    <a:pt x="248936" y="265715"/>
                    <a:pt x="201292" y="275641"/>
                    <a:pt x="166099" y="255247"/>
                  </a:cubicBezTo>
                  <a:cubicBezTo>
                    <a:pt x="129824" y="234312"/>
                    <a:pt x="116469" y="214099"/>
                    <a:pt x="116830" y="178907"/>
                  </a:cubicBezTo>
                  <a:close/>
                  <a:moveTo>
                    <a:pt x="37060" y="391324"/>
                  </a:moveTo>
                  <a:cubicBezTo>
                    <a:pt x="70087" y="351079"/>
                    <a:pt x="108528" y="316247"/>
                    <a:pt x="155632" y="293868"/>
                  </a:cubicBezTo>
                  <a:cubicBezTo>
                    <a:pt x="198224" y="273655"/>
                    <a:pt x="242078" y="269324"/>
                    <a:pt x="283949" y="299644"/>
                  </a:cubicBezTo>
                  <a:cubicBezTo>
                    <a:pt x="305425" y="315164"/>
                    <a:pt x="327082" y="330866"/>
                    <a:pt x="350904" y="342957"/>
                  </a:cubicBezTo>
                  <a:cubicBezTo>
                    <a:pt x="382668" y="359019"/>
                    <a:pt x="393676" y="358117"/>
                    <a:pt x="419845" y="333031"/>
                  </a:cubicBezTo>
                  <a:cubicBezTo>
                    <a:pt x="432117" y="321481"/>
                    <a:pt x="443126" y="308487"/>
                    <a:pt x="454676" y="296215"/>
                  </a:cubicBezTo>
                  <a:cubicBezTo>
                    <a:pt x="461354" y="288996"/>
                    <a:pt x="468032" y="282138"/>
                    <a:pt x="476694" y="277265"/>
                  </a:cubicBezTo>
                  <a:cubicBezTo>
                    <a:pt x="486620" y="271670"/>
                    <a:pt x="495825" y="272753"/>
                    <a:pt x="503765" y="279791"/>
                  </a:cubicBezTo>
                  <a:cubicBezTo>
                    <a:pt x="511345" y="286469"/>
                    <a:pt x="507736" y="295132"/>
                    <a:pt x="504126" y="301990"/>
                  </a:cubicBezTo>
                  <a:cubicBezTo>
                    <a:pt x="496185" y="316789"/>
                    <a:pt x="488425" y="332129"/>
                    <a:pt x="478138" y="345303"/>
                  </a:cubicBezTo>
                  <a:cubicBezTo>
                    <a:pt x="463520" y="364253"/>
                    <a:pt x="446555" y="381218"/>
                    <a:pt x="431215" y="399446"/>
                  </a:cubicBezTo>
                  <a:cubicBezTo>
                    <a:pt x="416777" y="416410"/>
                    <a:pt x="398549" y="420020"/>
                    <a:pt x="378156" y="415147"/>
                  </a:cubicBezTo>
                  <a:cubicBezTo>
                    <a:pt x="363537" y="411537"/>
                    <a:pt x="349280" y="406484"/>
                    <a:pt x="334842" y="402514"/>
                  </a:cubicBezTo>
                  <a:cubicBezTo>
                    <a:pt x="317336" y="397641"/>
                    <a:pt x="313727" y="401792"/>
                    <a:pt x="314629" y="419839"/>
                  </a:cubicBezTo>
                  <a:cubicBezTo>
                    <a:pt x="317516" y="473079"/>
                    <a:pt x="322750" y="526138"/>
                    <a:pt x="327984" y="579197"/>
                  </a:cubicBezTo>
                  <a:cubicBezTo>
                    <a:pt x="333037" y="632257"/>
                    <a:pt x="346753" y="743248"/>
                    <a:pt x="347114" y="745955"/>
                  </a:cubicBezTo>
                  <a:cubicBezTo>
                    <a:pt x="351085" y="774650"/>
                    <a:pt x="335203" y="790352"/>
                    <a:pt x="306688" y="783313"/>
                  </a:cubicBezTo>
                  <a:cubicBezTo>
                    <a:pt x="296401" y="780786"/>
                    <a:pt x="293513" y="770860"/>
                    <a:pt x="291709" y="761656"/>
                  </a:cubicBezTo>
                  <a:cubicBezTo>
                    <a:pt x="285934" y="733683"/>
                    <a:pt x="272940" y="608254"/>
                    <a:pt x="269149" y="573783"/>
                  </a:cubicBezTo>
                  <a:cubicBezTo>
                    <a:pt x="266442" y="549600"/>
                    <a:pt x="253809" y="536245"/>
                    <a:pt x="235942" y="534440"/>
                  </a:cubicBezTo>
                  <a:cubicBezTo>
                    <a:pt x="225295" y="533357"/>
                    <a:pt x="218256" y="536245"/>
                    <a:pt x="212300" y="546532"/>
                  </a:cubicBezTo>
                  <a:cubicBezTo>
                    <a:pt x="197501" y="571617"/>
                    <a:pt x="198945" y="599591"/>
                    <a:pt x="194614" y="626481"/>
                  </a:cubicBezTo>
                  <a:cubicBezTo>
                    <a:pt x="191005" y="649221"/>
                    <a:pt x="180537" y="733683"/>
                    <a:pt x="172596" y="751730"/>
                  </a:cubicBezTo>
                  <a:cubicBezTo>
                    <a:pt x="168445" y="761295"/>
                    <a:pt x="162490" y="772124"/>
                    <a:pt x="153285" y="776275"/>
                  </a:cubicBezTo>
                  <a:cubicBezTo>
                    <a:pt x="135599" y="784215"/>
                    <a:pt x="116469" y="773928"/>
                    <a:pt x="111416" y="754979"/>
                  </a:cubicBezTo>
                  <a:cubicBezTo>
                    <a:pt x="110513" y="751550"/>
                    <a:pt x="119537" y="614209"/>
                    <a:pt x="125673" y="566564"/>
                  </a:cubicBezTo>
                  <a:cubicBezTo>
                    <a:pt x="126214" y="562955"/>
                    <a:pt x="125853" y="559165"/>
                    <a:pt x="127117" y="556097"/>
                  </a:cubicBezTo>
                  <a:cubicBezTo>
                    <a:pt x="148052" y="507369"/>
                    <a:pt x="127658" y="508271"/>
                    <a:pt x="130365" y="494736"/>
                  </a:cubicBezTo>
                  <a:cubicBezTo>
                    <a:pt x="131629" y="486073"/>
                    <a:pt x="145706" y="392046"/>
                    <a:pt x="139028" y="393309"/>
                  </a:cubicBezTo>
                  <a:cubicBezTo>
                    <a:pt x="118274" y="397280"/>
                    <a:pt x="98602" y="414425"/>
                    <a:pt x="86510" y="429946"/>
                  </a:cubicBezTo>
                  <a:cubicBezTo>
                    <a:pt x="76765" y="442398"/>
                    <a:pt x="85608" y="454129"/>
                    <a:pt x="90661" y="464777"/>
                  </a:cubicBezTo>
                  <a:cubicBezTo>
                    <a:pt x="96256" y="476688"/>
                    <a:pt x="104197" y="487697"/>
                    <a:pt x="111957" y="498526"/>
                  </a:cubicBezTo>
                  <a:cubicBezTo>
                    <a:pt x="116108" y="504481"/>
                    <a:pt x="119898" y="510076"/>
                    <a:pt x="122063" y="517114"/>
                  </a:cubicBezTo>
                  <a:cubicBezTo>
                    <a:pt x="124770" y="525236"/>
                    <a:pt x="121161" y="531011"/>
                    <a:pt x="115747" y="535884"/>
                  </a:cubicBezTo>
                  <a:cubicBezTo>
                    <a:pt x="110513" y="540576"/>
                    <a:pt x="104557" y="540215"/>
                    <a:pt x="98422" y="537327"/>
                  </a:cubicBezTo>
                  <a:cubicBezTo>
                    <a:pt x="70628" y="523792"/>
                    <a:pt x="47528" y="503940"/>
                    <a:pt x="31105" y="478313"/>
                  </a:cubicBezTo>
                  <a:cubicBezTo>
                    <a:pt x="9087" y="444925"/>
                    <a:pt x="11614" y="422546"/>
                    <a:pt x="37060" y="391324"/>
                  </a:cubicBezTo>
                  <a:close/>
                  <a:moveTo>
                    <a:pt x="124410" y="418756"/>
                  </a:moveTo>
                  <a:cubicBezTo>
                    <a:pt x="121522" y="440774"/>
                    <a:pt x="121522" y="465679"/>
                    <a:pt x="119356" y="481922"/>
                  </a:cubicBezTo>
                  <a:cubicBezTo>
                    <a:pt x="107987" y="471815"/>
                    <a:pt x="109430" y="466943"/>
                    <a:pt x="104738" y="457378"/>
                  </a:cubicBezTo>
                  <a:cubicBezTo>
                    <a:pt x="102031" y="451602"/>
                    <a:pt x="96797" y="446008"/>
                    <a:pt x="99324" y="439691"/>
                  </a:cubicBezTo>
                  <a:cubicBezTo>
                    <a:pt x="102753" y="431570"/>
                    <a:pt x="120439" y="416049"/>
                    <a:pt x="124410" y="41875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482" name="Freeform 85"/>
            <p:cNvSpPr/>
            <p:nvPr/>
          </p:nvSpPr>
          <p:spPr>
            <a:xfrm>
              <a:off x="6676755" y="1227754"/>
              <a:ext cx="96922" cy="18188"/>
            </a:xfrm>
            <a:custGeom>
              <a:avLst/>
              <a:gdLst>
                <a:gd name="connsiteX0" fmla="*/ 9 w 96922"/>
                <a:gd name="connsiteY0" fmla="*/ 6866 h 18188"/>
                <a:gd name="connsiteX1" fmla="*/ 8852 w 96922"/>
                <a:gd name="connsiteY1" fmla="*/ 14987 h 18188"/>
                <a:gd name="connsiteX2" fmla="*/ 96923 w 96922"/>
                <a:gd name="connsiteY2" fmla="*/ 8129 h 18188"/>
                <a:gd name="connsiteX3" fmla="*/ 6144 w 96922"/>
                <a:gd name="connsiteY3" fmla="*/ 8 h 18188"/>
                <a:gd name="connsiteX4" fmla="*/ 9 w 96922"/>
                <a:gd name="connsiteY4" fmla="*/ 6866 h 18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22" h="18188">
                  <a:moveTo>
                    <a:pt x="9" y="6866"/>
                  </a:moveTo>
                  <a:cubicBezTo>
                    <a:pt x="369" y="12099"/>
                    <a:pt x="4520" y="14265"/>
                    <a:pt x="8852" y="14987"/>
                  </a:cubicBezTo>
                  <a:cubicBezTo>
                    <a:pt x="36464" y="19679"/>
                    <a:pt x="63896" y="20582"/>
                    <a:pt x="96923" y="8129"/>
                  </a:cubicBezTo>
                  <a:cubicBezTo>
                    <a:pt x="63174" y="-1075"/>
                    <a:pt x="34479" y="1090"/>
                    <a:pt x="6144" y="8"/>
                  </a:cubicBezTo>
                  <a:cubicBezTo>
                    <a:pt x="2535" y="-173"/>
                    <a:pt x="-172" y="2895"/>
                    <a:pt x="9" y="686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483" name="Freeform 86"/>
            <p:cNvSpPr/>
            <p:nvPr/>
          </p:nvSpPr>
          <p:spPr>
            <a:xfrm>
              <a:off x="6190597" y="1224041"/>
              <a:ext cx="89124" cy="19421"/>
            </a:xfrm>
            <a:custGeom>
              <a:avLst/>
              <a:gdLst>
                <a:gd name="connsiteX0" fmla="*/ 7189 w 89124"/>
                <a:gd name="connsiteY0" fmla="*/ 2638 h 19421"/>
                <a:gd name="connsiteX1" fmla="*/ 151 w 89124"/>
                <a:gd name="connsiteY1" fmla="*/ 11842 h 19421"/>
                <a:gd name="connsiteX2" fmla="*/ 10618 w 89124"/>
                <a:gd name="connsiteY2" fmla="*/ 17256 h 19421"/>
                <a:gd name="connsiteX3" fmla="*/ 89124 w 89124"/>
                <a:gd name="connsiteY3" fmla="*/ 19422 h 19421"/>
                <a:gd name="connsiteX4" fmla="*/ 73423 w 89124"/>
                <a:gd name="connsiteY4" fmla="*/ 1735 h 19421"/>
                <a:gd name="connsiteX5" fmla="*/ 7189 w 89124"/>
                <a:gd name="connsiteY5" fmla="*/ 2638 h 19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24" h="19421">
                  <a:moveTo>
                    <a:pt x="7189" y="2638"/>
                  </a:moveTo>
                  <a:cubicBezTo>
                    <a:pt x="2497" y="3179"/>
                    <a:pt x="-752" y="6428"/>
                    <a:pt x="151" y="11842"/>
                  </a:cubicBezTo>
                  <a:cubicBezTo>
                    <a:pt x="1234" y="17798"/>
                    <a:pt x="6467" y="17437"/>
                    <a:pt x="10618" y="17256"/>
                  </a:cubicBezTo>
                  <a:cubicBezTo>
                    <a:pt x="36065" y="15632"/>
                    <a:pt x="61512" y="14730"/>
                    <a:pt x="89124" y="19422"/>
                  </a:cubicBezTo>
                  <a:cubicBezTo>
                    <a:pt x="86417" y="6969"/>
                    <a:pt x="80462" y="2818"/>
                    <a:pt x="73423" y="1735"/>
                  </a:cubicBezTo>
                  <a:cubicBezTo>
                    <a:pt x="51225" y="-1333"/>
                    <a:pt x="29207" y="111"/>
                    <a:pt x="7189" y="2638"/>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9484" name="Freeform 87"/>
            <p:cNvSpPr/>
            <p:nvPr/>
          </p:nvSpPr>
          <p:spPr>
            <a:xfrm>
              <a:off x="7067124" y="1234981"/>
              <a:ext cx="91143" cy="15899"/>
            </a:xfrm>
            <a:custGeom>
              <a:avLst/>
              <a:gdLst>
                <a:gd name="connsiteX0" fmla="*/ 4 w 91143"/>
                <a:gd name="connsiteY0" fmla="*/ 8121 h 15899"/>
                <a:gd name="connsiteX1" fmla="*/ 11373 w 91143"/>
                <a:gd name="connsiteY1" fmla="*/ 15882 h 15899"/>
                <a:gd name="connsiteX2" fmla="*/ 32489 w 91143"/>
                <a:gd name="connsiteY2" fmla="*/ 14618 h 15899"/>
                <a:gd name="connsiteX3" fmla="*/ 77246 w 91143"/>
                <a:gd name="connsiteY3" fmla="*/ 14618 h 15899"/>
                <a:gd name="connsiteX4" fmla="*/ 91143 w 91143"/>
                <a:gd name="connsiteY4" fmla="*/ 7219 h 15899"/>
                <a:gd name="connsiteX5" fmla="*/ 78871 w 91143"/>
                <a:gd name="connsiteY5" fmla="*/ 0 h 15899"/>
                <a:gd name="connsiteX6" fmla="*/ 9930 w 91143"/>
                <a:gd name="connsiteY6" fmla="*/ 1444 h 15899"/>
                <a:gd name="connsiteX7" fmla="*/ 4 w 91143"/>
                <a:gd name="connsiteY7" fmla="*/ 8121 h 15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43" h="15899">
                  <a:moveTo>
                    <a:pt x="4" y="8121"/>
                  </a:moveTo>
                  <a:cubicBezTo>
                    <a:pt x="-177" y="14979"/>
                    <a:pt x="5959" y="16062"/>
                    <a:pt x="11373" y="15882"/>
                  </a:cubicBezTo>
                  <a:cubicBezTo>
                    <a:pt x="18412" y="15701"/>
                    <a:pt x="25631" y="15521"/>
                    <a:pt x="32489" y="14618"/>
                  </a:cubicBezTo>
                  <a:cubicBezTo>
                    <a:pt x="47468" y="12814"/>
                    <a:pt x="62267" y="9385"/>
                    <a:pt x="77246" y="14618"/>
                  </a:cubicBezTo>
                  <a:cubicBezTo>
                    <a:pt x="83744" y="15521"/>
                    <a:pt x="90962" y="15521"/>
                    <a:pt x="91143" y="7219"/>
                  </a:cubicBezTo>
                  <a:cubicBezTo>
                    <a:pt x="91143" y="722"/>
                    <a:pt x="84104" y="0"/>
                    <a:pt x="78871" y="0"/>
                  </a:cubicBezTo>
                  <a:cubicBezTo>
                    <a:pt x="55951" y="361"/>
                    <a:pt x="32850" y="902"/>
                    <a:pt x="9930" y="1444"/>
                  </a:cubicBezTo>
                  <a:cubicBezTo>
                    <a:pt x="5418" y="1805"/>
                    <a:pt x="184" y="2888"/>
                    <a:pt x="4" y="8121"/>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grpSp>
      <p:sp>
        <p:nvSpPr>
          <p:cNvPr id="1049485" name="Freeform 88"/>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anchor="ctr" rtlCol="0"/>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78" name=""/>
        <p:cNvGrpSpPr/>
        <p:nvPr/>
      </p:nvGrpSpPr>
      <p:grpSpPr>
        <a:xfrm>
          <a:off x="0" y="0"/>
          <a:ext cx="0" cy="0"/>
          <a:chOff x="0" y="0"/>
          <a:chExt cx="0" cy="0"/>
        </a:xfrm>
      </p:grpSpPr>
      <p:sp>
        <p:nvSpPr>
          <p:cNvPr id="1049486" name="Text Placeholder 24"/>
          <p:cNvSpPr>
            <a:spLocks noGrp="1"/>
          </p:cNvSpPr>
          <p:nvPr>
            <p:ph type="body" sz="quarter" idx="11"/>
          </p:nvPr>
        </p:nvSpPr>
        <p:spPr/>
        <p:txBody>
          <a:bodyPr/>
          <a:p>
            <a:r>
              <a:rPr dirty="0" lang="el"/>
              <a:t>Το </a:t>
            </a:r>
            <a:r>
              <a:rPr dirty="0" lang="el"/>
              <a:t>έργο </a:t>
            </a:r>
            <a:r>
              <a:rPr dirty="0" lang="el" err="1"/>
              <a:t>Seany</a:t>
            </a:r>
          </a:p>
        </p:txBody>
      </p:sp>
      <p:sp>
        <p:nvSpPr>
          <p:cNvPr id="1049487" name="Text Placeholder 25"/>
          <p:cNvSpPr>
            <a:spLocks noGrp="1"/>
          </p:cNvSpPr>
          <p:nvPr>
            <p:ph type="body" sz="quarter" idx="32"/>
          </p:nvPr>
        </p:nvSpPr>
        <p:spPr>
          <a:xfrm>
            <a:off x="440871" y="2411552"/>
            <a:ext cx="6666609" cy="4788034"/>
          </a:xfrm>
        </p:spPr>
        <p:txBody>
          <a:bodyPr/>
          <a:p>
            <a:r>
              <a:rPr b="1" dirty="0" sz="1200" lang="el"/>
              <a:t>ΣΧΕΤΙΚΑ ΜΕ</a:t>
            </a:r>
            <a:endParaRPr dirty="0" sz="1200" lang="en-IE"/>
          </a:p>
          <a:p>
            <a:r>
              <a:rPr b="1" dirty="0" lang="el"/>
              <a:t>Το </a:t>
            </a:r>
            <a:r>
              <a:rPr b="1" dirty="0" lang="el" err="1"/>
              <a:t>Seany </a:t>
            </a:r>
            <a:r>
              <a:rPr b="1" dirty="0" lang="el"/>
              <a:t>Project εδρεύει στην Ιρλανδία. </a:t>
            </a:r>
            <a:br>
              <a:rPr dirty="0" lang="en-GB"/>
            </a:br>
            <a:r>
              <a:rPr dirty="0" lang="el"/>
              <a:t>Είναι μια κοινωνική επιχείρηση που βασίζεται στ</a:t>
            </a:r>
            <a:r>
              <a:rPr altLang="en-US" dirty="0" lang="el-GR"/>
              <a:t>η</a:t>
            </a:r>
            <a:r>
              <a:rPr altLang="en-US" dirty="0" lang="el-GR"/>
              <a:t>ν</a:t>
            </a:r>
            <a:r>
              <a:rPr altLang="en-US" dirty="0" lang="en-US"/>
              <a:t> </a:t>
            </a:r>
            <a:r>
              <a:rPr altLang="en-US" dirty="0" lang="el-GR"/>
              <a:t>ε</a:t>
            </a:r>
            <a:r>
              <a:rPr altLang="en-US" dirty="0" lang="el-GR"/>
              <a:t>υ</a:t>
            </a:r>
            <a:r>
              <a:rPr altLang="en-US" dirty="0" lang="el-GR"/>
              <a:t>η</a:t>
            </a:r>
            <a:r>
              <a:rPr altLang="en-US" dirty="0" lang="el-GR"/>
              <a:t>μ</a:t>
            </a:r>
            <a:r>
              <a:rPr altLang="en-US" dirty="0" lang="el-GR"/>
              <a:t>ε</a:t>
            </a:r>
            <a:r>
              <a:rPr altLang="en-US" dirty="0" lang="el-GR"/>
              <a:t>ρ</a:t>
            </a:r>
            <a:r>
              <a:rPr altLang="en-US" dirty="0" lang="el-GR"/>
              <a:t>ί</a:t>
            </a:r>
            <a:r>
              <a:rPr altLang="en-US" dirty="0" lang="el-GR"/>
              <a:t>α</a:t>
            </a:r>
            <a:r>
              <a:rPr altLang="en-US" dirty="0" lang="en-US"/>
              <a:t> </a:t>
            </a:r>
            <a:r>
              <a:rPr altLang="en-US" dirty="0" lang="el-GR"/>
              <a:t>μ</a:t>
            </a:r>
            <a:r>
              <a:rPr altLang="en-US" dirty="0" lang="el-GR"/>
              <a:t>έ</a:t>
            </a:r>
            <a:r>
              <a:rPr altLang="en-US" dirty="0" lang="el-GR"/>
              <a:t>σ</a:t>
            </a:r>
            <a:r>
              <a:rPr altLang="en-US" dirty="0" lang="el-GR"/>
              <a:t>ω</a:t>
            </a:r>
            <a:r>
              <a:rPr altLang="en-US" dirty="0" lang="en-US"/>
              <a:t> </a:t>
            </a:r>
            <a:r>
              <a:rPr altLang="en-US" dirty="0" lang="el-GR"/>
              <a:t>τ</a:t>
            </a:r>
            <a:r>
              <a:rPr altLang="en-US" dirty="0" lang="el-GR"/>
              <a:t>ο</a:t>
            </a:r>
            <a:r>
              <a:rPr altLang="en-US" dirty="0" lang="el-GR"/>
              <a:t>υ</a:t>
            </a:r>
            <a:r>
              <a:rPr altLang="en-US" dirty="0" lang="en-US"/>
              <a:t> </a:t>
            </a:r>
            <a:r>
              <a:rPr altLang="en-US" dirty="0" lang="el-GR"/>
              <a:t>α</a:t>
            </a:r>
            <a:r>
              <a:rPr altLang="en-US" dirty="0" lang="el-GR"/>
              <a:t>θ</a:t>
            </a:r>
            <a:r>
              <a:rPr altLang="en-US" dirty="0" lang="el-GR"/>
              <a:t>λ</a:t>
            </a:r>
            <a:r>
              <a:rPr altLang="en-US" dirty="0" lang="el-GR"/>
              <a:t>η</a:t>
            </a:r>
            <a:r>
              <a:rPr altLang="en-US" dirty="0" lang="el-GR"/>
              <a:t>τ</a:t>
            </a:r>
            <a:r>
              <a:rPr altLang="en-US" dirty="0" lang="el-GR"/>
              <a:t>ι</a:t>
            </a:r>
            <a:r>
              <a:rPr altLang="en-US" dirty="0" lang="el-GR"/>
              <a:t>σ</a:t>
            </a:r>
            <a:r>
              <a:rPr altLang="en-US" dirty="0" lang="el-GR"/>
              <a:t>μ</a:t>
            </a:r>
            <a:r>
              <a:rPr altLang="en-US" dirty="0" lang="el-GR"/>
              <a:t>ο</a:t>
            </a:r>
            <a:r>
              <a:rPr altLang="en-US" dirty="0" lang="el-GR"/>
              <a:t>ύ</a:t>
            </a:r>
            <a:r>
              <a:rPr altLang="en-US" dirty="0" lang="en-US"/>
              <a:t> </a:t>
            </a:r>
            <a:r>
              <a:rPr dirty="0" lang="el"/>
              <a:t>και στοχεύει να κάνει άνδρες, γυναίκες και νέους ενήλικες να μιλήσουν για την ψυχική τους υγεία. Χρησιμοποιώντας το μοναδικά σχεδιασμένο « </a:t>
            </a:r>
            <a:r>
              <a:rPr dirty="0" lang="el" err="1"/>
              <a:t>thinkball </a:t>
            </a:r>
            <a:r>
              <a:rPr dirty="0" lang="el"/>
              <a:t>» μια φιλική προσέγγιση 5 ερωτήσεων γραμμένη πάνω στη μπάλα που</a:t>
            </a:r>
            <a:r>
              <a:rPr altLang="en-US" dirty="0" lang="en-US"/>
              <a:t> </a:t>
            </a:r>
            <a:r>
              <a:rPr altLang="en-US" dirty="0" lang="el-GR"/>
              <a:t>τ</a:t>
            </a:r>
            <a:r>
              <a:rPr altLang="en-US" dirty="0" lang="el-GR"/>
              <a:t>ι</a:t>
            </a:r>
            <a:r>
              <a:rPr altLang="en-US" dirty="0" lang="el-GR"/>
              <a:t>ς</a:t>
            </a:r>
            <a:r>
              <a:rPr altLang="en-US" dirty="0" lang="en-US"/>
              <a:t> </a:t>
            </a:r>
            <a:r>
              <a:rPr dirty="0" lang="el"/>
              <a:t>απαντάτε και</a:t>
            </a:r>
            <a:r>
              <a:rPr altLang="en-US" dirty="0" lang="en-US"/>
              <a:t> </a:t>
            </a:r>
            <a:r>
              <a:rPr altLang="en-US" dirty="0" lang="el-GR"/>
              <a:t>τ</a:t>
            </a:r>
            <a:r>
              <a:rPr altLang="en-US" dirty="0" lang="el-GR"/>
              <a:t>ι</a:t>
            </a:r>
            <a:r>
              <a:rPr altLang="en-US" dirty="0" lang="el-GR"/>
              <a:t>ς</a:t>
            </a:r>
            <a:r>
              <a:rPr altLang="en-US" dirty="0" lang="en-US"/>
              <a:t> </a:t>
            </a:r>
            <a:r>
              <a:rPr altLang="en-US" dirty="0" lang="el-GR"/>
              <a:t>π</a:t>
            </a:r>
            <a:r>
              <a:rPr altLang="en-US" dirty="0" lang="el-GR"/>
              <a:t>ε</a:t>
            </a:r>
            <a:r>
              <a:rPr altLang="en-US" dirty="0" lang="el-GR"/>
              <a:t>ρ</a:t>
            </a:r>
            <a:r>
              <a:rPr altLang="en-US" dirty="0" lang="el-GR"/>
              <a:t>ν</a:t>
            </a:r>
            <a:r>
              <a:rPr altLang="en-US" dirty="0" lang="el-GR"/>
              <a:t>ά</a:t>
            </a:r>
            <a:r>
              <a:rPr altLang="en-US" dirty="0" lang="el-GR"/>
              <a:t>τ</a:t>
            </a:r>
            <a:r>
              <a:rPr altLang="en-US" dirty="0" lang="el-GR"/>
              <a:t>ε</a:t>
            </a:r>
            <a:r>
              <a:rPr dirty="0" lang="el"/>
              <a:t> γύρω από τον κύκλο. Μπορεί να χρησιμοποιηθεί σε σχολεία, συλλόγους, ποδοσφαιρικούς συλλόγους, κέντρα φροντίδας, κέντρα</a:t>
            </a:r>
            <a:r>
              <a:rPr dirty="0" lang="en-US"/>
              <a:t> </a:t>
            </a:r>
            <a:r>
              <a:rPr altLang="en-US" dirty="0" lang="el-GR"/>
              <a:t>νέω</a:t>
            </a:r>
            <a:r>
              <a:rPr altLang="en-US" dirty="0" lang="el-GR"/>
              <a:t>ν</a:t>
            </a:r>
            <a:r>
              <a:rPr altLang="en-US" dirty="0" lang="en-US"/>
              <a:t> </a:t>
            </a:r>
            <a:r>
              <a:rPr altLang="en-US" dirty="0" lang="el-GR"/>
              <a:t>ή</a:t>
            </a:r>
            <a:r>
              <a:rPr altLang="en-US" dirty="0" lang="en-US"/>
              <a:t> </a:t>
            </a:r>
            <a:r>
              <a:rPr dirty="0" lang="el"/>
              <a:t>οπουδήποτε. Το </a:t>
            </a:r>
            <a:r>
              <a:rPr dirty="0" lang="el" err="1"/>
              <a:t>Seany </a:t>
            </a:r>
            <a:r>
              <a:rPr dirty="0" lang="el"/>
              <a:t>Project πιστεύει ότι όλα τα μέλη της κοινωνίας πρέπει να έχουν ίση πρόσβαση σε υποστήριξη ψυχικής υγείας και ευεξίας.</a:t>
            </a:r>
            <a:endParaRPr altLang="en-US" lang="zh-CN"/>
          </a:p>
          <a:p>
            <a:endParaRPr dirty="0" lang="en-IE"/>
          </a:p>
          <a:p>
            <a:pPr fontAlgn="base"/>
            <a:r>
              <a:rPr dirty="0" lang="el"/>
              <a:t>Για περισσότερες πληροφορίες μεταβείτε στο</a:t>
            </a:r>
          </a:p>
          <a:p>
            <a:pPr fontAlgn="base"/>
            <a:r>
              <a:rPr dirty="0" lang="el" u="sng">
                <a:solidFill>
                  <a:srgbClr val="FFC652"/>
                </a:solidFill>
                <a:hlinkClick r:id="rId1"/>
              </a:rPr>
              <a:t>http://theseanyproject.com/</a:t>
            </a:r>
            <a:endParaRPr dirty="0" lang="en-IE">
              <a:solidFill>
                <a:srgbClr val="FFC652"/>
              </a:solidFill>
            </a:endParaRPr>
          </a:p>
          <a:p>
            <a:r>
              <a:rPr dirty="0" lang="el"/>
              <a:t> </a:t>
            </a:r>
          </a:p>
          <a:p>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Το </a:t>
            </a:r>
            <a:r>
              <a:rPr dirty="0" lang="el" err="1"/>
              <a:t>Seany </a:t>
            </a:r>
            <a:r>
              <a:rPr dirty="0" lang="el"/>
              <a:t>Project στοχεύει να ξεκινήσει συνομιλίες σε ομάδες, κυρίως αθλητικές ομάδες, αλλά θα μπορούσε να χρησιμοποιηθεί σε οποιοδήποτε περιβάλλον. Με τη χρήση του « </a:t>
            </a:r>
            <a:r>
              <a:rPr dirty="0" lang="el" err="1"/>
              <a:t>thinkball </a:t>
            </a:r>
            <a:r>
              <a:rPr dirty="0" lang="el"/>
              <a:t>» μπορούν να γίνουν συνδέσεις και να γίνουν συζητήσεις.</a:t>
            </a:r>
            <a:endParaRPr dirty="0" lang="en-IE"/>
          </a:p>
          <a:p>
            <a:endParaRPr b="1" dirty="0" sz="1200" lang="en-US"/>
          </a:p>
          <a:p>
            <a:r>
              <a:rPr b="1" dirty="0" sz="1200" lang="el"/>
              <a:t>ΥΠΟΣΤΗΡΙΞΗ ΔΡΑΣΤΗΡΙΟΤΗΤΑΣ ΓΙΑ ΝΑ</a:t>
            </a:r>
            <a:r>
              <a:rPr altLang="en-US" b="1" dirty="0" sz="1200" lang="en-US"/>
              <a:t> </a:t>
            </a:r>
            <a:r>
              <a:rPr altLang="en-US" b="1" dirty="0" sz="1200" lang="el-GR"/>
              <a:t>Ε</a:t>
            </a:r>
            <a:r>
              <a:rPr altLang="en-US" b="1" dirty="0" sz="1200" lang="el-GR"/>
              <a:t>Ι</a:t>
            </a:r>
            <a:r>
              <a:rPr altLang="en-US" b="1" dirty="0" sz="1200" lang="el-GR"/>
              <a:t>Σ</a:t>
            </a:r>
            <a:r>
              <a:rPr altLang="en-US" b="1" dirty="0" sz="1200" lang="el-GR"/>
              <a:t>Τ</a:t>
            </a:r>
            <a:r>
              <a:rPr altLang="en-US" b="1" dirty="0" sz="1200" lang="el-GR"/>
              <a:t>Ε</a:t>
            </a:r>
            <a:r>
              <a:rPr b="1" dirty="0" sz="1200" lang="el"/>
              <a:t> ΚΑΛΑ</a:t>
            </a:r>
            <a:endParaRPr dirty="0" sz="1200" lang="en-IE"/>
          </a:p>
          <a:p>
            <a:r>
              <a:rPr dirty="0" lang="el"/>
              <a:t>Το </a:t>
            </a:r>
            <a:r>
              <a:rPr dirty="0" lang="el" err="1"/>
              <a:t>Seany </a:t>
            </a:r>
            <a:r>
              <a:rPr dirty="0" lang="el"/>
              <a:t>Project έχει </a:t>
            </a:r>
            <a:r>
              <a:rPr altLang="en-US" dirty="0" lang="el-GR"/>
              <a:t>δ</a:t>
            </a:r>
            <a:r>
              <a:rPr altLang="en-US" dirty="0" lang="el-GR"/>
              <a:t>ο</a:t>
            </a:r>
            <a:r>
              <a:rPr altLang="en-US" dirty="0" lang="el-GR"/>
              <a:t>κ</a:t>
            </a:r>
            <a:r>
              <a:rPr altLang="en-US" dirty="0" lang="el-GR"/>
              <a:t>ι</a:t>
            </a:r>
            <a:r>
              <a:rPr altLang="en-US" dirty="0" lang="el-GR"/>
              <a:t>μ</a:t>
            </a:r>
            <a:r>
              <a:rPr altLang="en-US" dirty="0" lang="el-GR"/>
              <a:t>α</a:t>
            </a:r>
            <a:r>
              <a:rPr altLang="en-US" dirty="0" lang="el-GR"/>
              <a:t>σ</a:t>
            </a:r>
            <a:r>
              <a:rPr altLang="en-US" dirty="0" lang="el-GR"/>
              <a:t>θ</a:t>
            </a:r>
            <a:r>
              <a:rPr altLang="en-US" dirty="0" lang="el-GR"/>
              <a:t>ε</a:t>
            </a:r>
            <a:r>
              <a:rPr altLang="en-US" dirty="0" lang="el-GR"/>
              <a:t>ί</a:t>
            </a:r>
            <a:r>
              <a:rPr altLang="en-US" dirty="0" lang="en-US"/>
              <a:t> </a:t>
            </a:r>
            <a:r>
              <a:rPr altLang="en-US" dirty="0" lang="el-GR"/>
              <a:t>σ</a:t>
            </a:r>
            <a:r>
              <a:rPr altLang="en-US" dirty="0" lang="el-GR"/>
              <a:t>ε</a:t>
            </a:r>
            <a:r>
              <a:rPr dirty="0" lang="el"/>
              <a:t> αθλητικές ομάδες, οι οποίες ενθαρρύνουν τους ανθρώπους να δραστηριοποιηθούν ως ένας τρόπος να φροντίζουν την ψυχική τους υγεία και να διατηρούνται καλά.</a:t>
            </a:r>
            <a:endParaRPr altLang="en-US" lang="zh-CN"/>
          </a:p>
          <a:p>
            <a:endParaRPr b="1" dirty="0" sz="1200" lang="en-GB"/>
          </a:p>
          <a:p>
            <a:r>
              <a:rPr b="1" dirty="0" sz="1200" lang="el"/>
              <a:t>ΠΩΣ ΧΡΗΜΑΤΟΔΟΤΕΙΤΑΙ Ο ΟΡΓΑΝΙΣΜΟΣ;</a:t>
            </a:r>
            <a:endParaRPr dirty="0" sz="1200" lang="en-IE"/>
          </a:p>
          <a:p>
            <a:r>
              <a:rPr dirty="0" lang="el"/>
              <a:t>Το πρώτο δεκαπενθήμερο φιλανθρωπικό ίδρυμα ψυχικής υγείας χρηματοδότησε το βίντεο και τον ιστότοπο των μέσων κοινωνικής δικτύωσης. The </a:t>
            </a:r>
            <a:r>
              <a:rPr dirty="0" lang="el" err="1"/>
              <a:t>Seany </a:t>
            </a:r>
            <a:r>
              <a:rPr dirty="0" lang="el"/>
              <a:t>Project πουλά κιτ ψυχικής υγείας. </a:t>
            </a:r>
            <a:r>
              <a:rPr altLang="en-US" dirty="0" lang="el-GR"/>
              <a:t>Τ</a:t>
            </a:r>
            <a:r>
              <a:rPr dirty="0" lang="el"/>
              <a:t>α κιτ </a:t>
            </a:r>
            <a:r>
              <a:rPr altLang="en-US" dirty="0" lang="el-GR"/>
              <a:t>α</a:t>
            </a:r>
            <a:r>
              <a:rPr altLang="en-US" dirty="0" lang="el-GR"/>
              <a:t>υ</a:t>
            </a:r>
            <a:r>
              <a:rPr altLang="en-US" dirty="0" lang="el-GR"/>
              <a:t>τ</a:t>
            </a:r>
            <a:r>
              <a:rPr altLang="en-US" dirty="0" lang="el-GR"/>
              <a:t>ά</a:t>
            </a:r>
            <a:r>
              <a:rPr dirty="0" lang="el"/>
              <a:t> περιλαμβάνουν.</a:t>
            </a:r>
            <a:endParaRPr altLang="en-US" lang="zh-CN"/>
          </a:p>
          <a:p>
            <a:pPr indent="-171450" marL="171450">
              <a:buFont typeface="Arial" panose="020B0604020202020204" pitchFamily="34" charset="0"/>
              <a:buChar char="•"/>
            </a:pPr>
            <a:r>
              <a:rPr altLang="en-US" dirty="0" lang="el-GR"/>
              <a:t>μ</a:t>
            </a:r>
            <a:r>
              <a:rPr altLang="en-US" dirty="0" lang="el-GR"/>
              <a:t>π</a:t>
            </a:r>
            <a:r>
              <a:rPr altLang="en-US" dirty="0" lang="el-GR"/>
              <a:t>λ</a:t>
            </a:r>
            <a:r>
              <a:rPr altLang="en-US" dirty="0" lang="el-GR"/>
              <a:t>ο</a:t>
            </a:r>
            <a:r>
              <a:rPr altLang="en-US" dirty="0" lang="el-GR"/>
              <a:t>ύ</a:t>
            </a:r>
            <a:r>
              <a:rPr altLang="en-US" dirty="0" lang="el-GR"/>
              <a:t>ζ</a:t>
            </a:r>
            <a:r>
              <a:rPr altLang="en-US" dirty="0" lang="el-GR"/>
              <a:t>α</a:t>
            </a:r>
            <a:r>
              <a:rPr dirty="0" lang="el"/>
              <a:t> προπόνησης</a:t>
            </a:r>
            <a:endParaRPr altLang="en-US" lang="zh-CN"/>
          </a:p>
          <a:p>
            <a:pPr indent="-171450" marL="171450">
              <a:buFont typeface="Arial" panose="020B0604020202020204" pitchFamily="34" charset="0"/>
              <a:buChar char="•"/>
            </a:pPr>
            <a:r>
              <a:rPr dirty="0" lang="el"/>
              <a:t>τσάντα (μυστική τσέπη για τηλέφωνο και μάσκα)</a:t>
            </a:r>
          </a:p>
          <a:p>
            <a:pPr indent="-171450" marL="171450">
              <a:buFont typeface="Arial" panose="020B0604020202020204" pitchFamily="34" charset="0"/>
              <a:buChar char="•"/>
            </a:pPr>
            <a:r>
              <a:rPr dirty="0" lang="el" err="1"/>
              <a:t>Σ</a:t>
            </a:r>
            <a:r>
              <a:rPr altLang="en-US" dirty="0" lang="el-GR" err="1"/>
              <a:t>υ</a:t>
            </a:r>
            <a:r>
              <a:rPr altLang="en-US" dirty="0" lang="el-GR" err="1"/>
              <a:t>μ</a:t>
            </a:r>
            <a:r>
              <a:rPr altLang="en-US" dirty="0" lang="el-GR" err="1"/>
              <a:t>β</a:t>
            </a:r>
            <a:r>
              <a:rPr altLang="en-US" dirty="0" lang="el-GR" err="1"/>
              <a:t>ο</a:t>
            </a:r>
            <a:r>
              <a:rPr altLang="en-US" dirty="0" lang="el-GR" err="1"/>
              <a:t>υ</a:t>
            </a:r>
            <a:r>
              <a:rPr altLang="en-US" dirty="0" lang="el-GR" err="1"/>
              <a:t>λ</a:t>
            </a:r>
            <a:r>
              <a:rPr altLang="en-US" dirty="0" lang="el-GR" err="1"/>
              <a:t>έ</a:t>
            </a:r>
            <a:r>
              <a:rPr altLang="en-US" dirty="0" lang="el-GR" err="1"/>
              <a:t>ς</a:t>
            </a:r>
            <a:r>
              <a:rPr dirty="0" lang="el"/>
              <a:t> </a:t>
            </a:r>
            <a:br>
              <a:rPr dirty="0" lang="en-GB"/>
            </a:br>
            <a:r>
              <a:rPr dirty="0" lang="el"/>
              <a:t>Εάν ένα σχολείο/σύλλογος/οργανισμός συνεργάζεται με το έργο, πληρώνουν απευθείας.</a:t>
            </a:r>
            <a:endParaRPr altLang="en-US" lang="zh-CN"/>
          </a:p>
          <a:p>
            <a:endParaRPr dirty="0" lang="en-IE"/>
          </a:p>
          <a:p>
            <a:r>
              <a:rPr b="1" dirty="0" sz="1200" lang="el"/>
              <a:t>ΠΩΣ ΛΕΙΤΟΥΡΓΕΙ Η ΔΙΑΔΙΚΑΣΙΑ ΠΑΡΑΠΟΜΠΗΣ;</a:t>
            </a:r>
            <a:endParaRPr dirty="0" sz="1200" lang="en-IE"/>
          </a:p>
          <a:p>
            <a:r>
              <a:rPr dirty="0" lang="el"/>
              <a:t>Ομάδες ή άτομα μπορούν να επικοινωνήσουν απευθείας με το The </a:t>
            </a:r>
            <a:r>
              <a:rPr dirty="0" lang="el" err="1"/>
              <a:t>Seany </a:t>
            </a:r>
            <a:r>
              <a:rPr dirty="0" lang="el"/>
              <a:t>Project.</a:t>
            </a:r>
          </a:p>
          <a:p>
            <a:endParaRPr dirty="0" lang="en-IE"/>
          </a:p>
          <a:p>
            <a:r>
              <a:rPr b="1" dirty="0" sz="1200" lang="el"/>
              <a:t>ΕΥΚΑΙΡΙΕΣ ΓΙΑ ΑΝΑΠΑΡΑΓΩΓΗ</a:t>
            </a:r>
            <a:endParaRPr dirty="0" sz="1200" lang="en-IE"/>
          </a:p>
          <a:p>
            <a:r>
              <a:rPr dirty="0" lang="el"/>
              <a:t>Το </a:t>
            </a:r>
            <a:r>
              <a:rPr dirty="0" lang="el" err="1"/>
              <a:t>Seany </a:t>
            </a:r>
            <a:r>
              <a:rPr dirty="0" lang="el"/>
              <a:t>Project θα μπορούσε να αναπαραχθεί σε άλλες χώρες χρησιμοποιώντας το « </a:t>
            </a:r>
            <a:r>
              <a:rPr dirty="0" lang="el" err="1"/>
              <a:t>toughball </a:t>
            </a:r>
            <a:r>
              <a:rPr dirty="0" lang="el"/>
              <a:t>». Η μπάλα έχει πολλές διαφορετικές λέξεις και φράσεις που ενθαρρύνουν τους ανθρώπους να ξεκινήσουν μια συζήτηση.</a:t>
            </a:r>
          </a:p>
          <a:p>
            <a:endParaRPr b="1" dirty="0" sz="1200" lang="en-GB"/>
          </a:p>
          <a:p>
            <a:r>
              <a:rPr b="1" dirty="0" sz="1200" lang="el"/>
              <a:t>ΜΥΘΟΙ &amp; ΨΕΥΤΙΚΕΣ ΠΙΣΤΟΠΟΙΗΣΕΙΣ</a:t>
            </a:r>
            <a:endParaRPr dirty="0" sz="1200" lang="en-IE"/>
          </a:p>
          <a:p>
            <a:r>
              <a:rPr dirty="0" lang="el"/>
              <a:t>«Δεν είμαι σε αθλητικό σωματείο, επομένως δεν μπορώ να είμαι μέλος του The </a:t>
            </a:r>
            <a:r>
              <a:rPr dirty="0" lang="el" err="1"/>
              <a:t>Seany </a:t>
            </a:r>
            <a:r>
              <a:rPr dirty="0" lang="el"/>
              <a:t>Project».</a:t>
            </a:r>
          </a:p>
          <a:p>
            <a:endParaRPr dirty="0" lang="en-IE"/>
          </a:p>
          <a:p>
            <a:r>
              <a:rPr dirty="0" lang="el"/>
              <a:t>Το έργο </a:t>
            </a:r>
            <a:r>
              <a:rPr dirty="0" lang="el" err="1"/>
              <a:t>Seany </a:t>
            </a:r>
            <a:r>
              <a:rPr dirty="0" lang="el"/>
              <a:t>είναι ανοιχτό σε οποιονδήποτε ή οποιαδήποτε </a:t>
            </a:r>
            <a:r>
              <a:rPr altLang="en-US" dirty="0" lang="el-GR"/>
              <a:t>ομάδα</a:t>
            </a:r>
            <a:r>
              <a:rPr altLang="en-US" dirty="0" lang="el-GR"/>
              <a:t>θέλει</a:t>
            </a:r>
            <a:r>
              <a:rPr altLang="en-US" dirty="0" lang="en-US"/>
              <a:t> </a:t>
            </a:r>
            <a:r>
              <a:rPr altLang="en-US" dirty="0" lang="el-GR"/>
              <a:t>ν</a:t>
            </a:r>
            <a:r>
              <a:rPr altLang="en-US" dirty="0" lang="el-GR"/>
              <a:t>α</a:t>
            </a:r>
            <a:r>
              <a:rPr dirty="0" lang="el"/>
              <a:t> συμμετάσχει. Ενθαρρύνει τις ανοιχτές συνομιλίες σε ομαδικά περιβάλλοντα.</a:t>
            </a:r>
            <a:endParaRPr dirty="0" lang="en-IE"/>
          </a:p>
          <a:p>
            <a:r>
              <a:rPr b="1" dirty="0" i="1" lang="el"/>
              <a:t> </a:t>
            </a:r>
            <a:endParaRPr dirty="0" lang="en-IE"/>
          </a:p>
        </p:txBody>
      </p:sp>
      <p:sp>
        <p:nvSpPr>
          <p:cNvPr id="1049488" name="Slide Number Placeholder 23"/>
          <p:cNvSpPr>
            <a:spLocks noGrp="1"/>
          </p:cNvSpPr>
          <p:nvPr>
            <p:ph type="sldNum" sz="quarter" idx="4"/>
          </p:nvPr>
        </p:nvSpPr>
        <p:spPr/>
        <p:txBody>
          <a:bodyPr/>
          <a:p>
            <a:fld id="{CB2079F2-58AF-ED44-82D7-E04B2F6FD686}" type="slidenum">
              <a:rPr lang="en-US" smtClean="0"/>
              <a:t>43</a:t>
            </a:fld>
            <a:endParaRPr dirty="0" lang="en-US"/>
          </a:p>
        </p:txBody>
      </p:sp>
      <p:pic>
        <p:nvPicPr>
          <p:cNvPr id="2097251" name="Picture Placeholder 8" descr="Logo, company name  Description automatically generated"/>
          <p:cNvPicPr>
            <a:picLocks/>
          </p:cNvPicPr>
          <p:nvPr/>
        </p:nvPicPr>
        <p:blipFill>
          <a:blip xmlns:r="http://schemas.openxmlformats.org/officeDocument/2006/relationships" r:embed="rId2" cstate="screen"/>
          <a:srcRect/>
          <a:stretch>
            <a:fillRect/>
          </a:stretch>
        </p:blipFill>
        <p:spPr>
          <a:xfrm>
            <a:off x="515484" y="60730"/>
            <a:ext cx="1634015" cy="1075759"/>
          </a:xfrm>
          <a:prstGeom prst="rect"/>
          <a:solidFill>
            <a:schemeClr val="bg1">
              <a:lumMod val="75000"/>
            </a:schemeClr>
          </a:solidFill>
        </p:spPr>
      </p:pic>
      <p:pic>
        <p:nvPicPr>
          <p:cNvPr id="2097252" name="Picture Placeholder 4"/>
          <p:cNvPicPr>
            <a:picLocks noChangeAspect="1" noGrp="1"/>
          </p:cNvPicPr>
          <p:nvPr>
            <p:ph type="pic" sz="quarter" idx="34"/>
          </p:nvPr>
        </p:nvPicPr>
        <p:blipFill>
          <a:blip xmlns:r="http://schemas.openxmlformats.org/officeDocument/2006/relationships" r:embed="rId3" cstate="screen"/>
          <a:srcRect/>
          <a:stretch>
            <a:fillRect/>
          </a:stretch>
        </p:blipFill>
        <p:spPr/>
      </p:pic>
      <p:grpSp>
        <p:nvGrpSpPr>
          <p:cNvPr id="179" name="Group 13"/>
          <p:cNvGrpSpPr/>
          <p:nvPr/>
        </p:nvGrpSpPr>
        <p:grpSpPr>
          <a:xfrm>
            <a:off x="6509540" y="1762404"/>
            <a:ext cx="1490980" cy="832733"/>
            <a:chOff x="3932429" y="3269513"/>
            <a:chExt cx="1490980" cy="832733"/>
          </a:xfrm>
        </p:grpSpPr>
        <p:sp>
          <p:nvSpPr>
            <p:cNvPr id="1049489"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490"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9491" name="Rectangle 11"/>
          <p:cNvSpPr/>
          <p:nvPr/>
        </p:nvSpPr>
        <p:spPr>
          <a:xfrm>
            <a:off x="2603907" y="9225510"/>
            <a:ext cx="4503573" cy="1120140"/>
          </a:xfrm>
          <a:prstGeom prst="rect"/>
        </p:spPr>
        <p:txBody>
          <a:bodyPr wrap="square">
            <a:spAutoFit/>
          </a:bodyPr>
          <a:p>
            <a:pPr algn="r">
              <a:lnSpc>
                <a:spcPts val="2720"/>
              </a:lnSpc>
            </a:pPr>
            <a:r>
              <a:rPr altLang="en-US" b="1" dirty="0" sz="2600" lang="el-GR">
                <a:latin typeface="Calibri" panose="020F0502020204030204" pitchFamily="34" charset="0"/>
                <a:cs typeface="Calibri" panose="020F0502020204030204" pitchFamily="34" charset="0"/>
              </a:rPr>
              <a:t>Σ</a:t>
            </a:r>
            <a:r>
              <a:rPr altLang="en-US" b="1" dirty="0" sz="2600" lang="el-GR">
                <a:latin typeface="Calibri" panose="020F0502020204030204" pitchFamily="34" charset="0"/>
                <a:cs typeface="Calibri" panose="020F0502020204030204" pitchFamily="34" charset="0"/>
              </a:rPr>
              <a:t>Υ</a:t>
            </a:r>
            <a:r>
              <a:rPr altLang="en-US" b="1" dirty="0" sz="2600" lang="el-GR">
                <a:latin typeface="Calibri" panose="020F0502020204030204" pitchFamily="34" charset="0"/>
                <a:cs typeface="Calibri" panose="020F0502020204030204" pitchFamily="34" charset="0"/>
              </a:rPr>
              <a:t>Μ</a:t>
            </a:r>
            <a:r>
              <a:rPr altLang="en-US" b="1" dirty="0" sz="2600" lang="el-GR">
                <a:latin typeface="Calibri" panose="020F0502020204030204" pitchFamily="34" charset="0"/>
                <a:cs typeface="Calibri" panose="020F0502020204030204" pitchFamily="34" charset="0"/>
              </a:rPr>
              <a:t>Β</a:t>
            </a:r>
            <a:r>
              <a:rPr altLang="en-US" b="1" dirty="0" sz="2600" lang="el-GR">
                <a:latin typeface="Calibri" panose="020F0502020204030204" pitchFamily="34" charset="0"/>
                <a:cs typeface="Calibri" panose="020F0502020204030204" pitchFamily="34" charset="0"/>
              </a:rPr>
              <a:t>Ο</a:t>
            </a:r>
            <a:r>
              <a:rPr altLang="en-US" b="1" dirty="0" sz="2600" lang="el-GR">
                <a:latin typeface="Calibri" panose="020F0502020204030204" pitchFamily="34" charset="0"/>
                <a:cs typeface="Calibri" panose="020F0502020204030204" pitchFamily="34" charset="0"/>
              </a:rPr>
              <a:t>Λ</a:t>
            </a:r>
            <a:r>
              <a:rPr altLang="en-US" b="1" dirty="0" sz="2600" lang="el-GR">
                <a:latin typeface="Calibri" panose="020F0502020204030204" pitchFamily="34" charset="0"/>
                <a:cs typeface="Calibri" panose="020F0502020204030204" pitchFamily="34" charset="0"/>
              </a:rPr>
              <a:t>Η</a:t>
            </a:r>
            <a:r>
              <a:rPr b="1" dirty="0" sz="2600" lang="el">
                <a:latin typeface="Calibri" panose="020F0502020204030204" pitchFamily="34" charset="0"/>
                <a:cs typeface="Calibri" panose="020F0502020204030204" pitchFamily="34" charset="0"/>
              </a:rPr>
              <a:t> ΑΘΛΗΜΑΤΩΝ ΓΙΑ ΨΥΧΙΚΗ ΥΓΕΙΑ, ΔΗΜΙΟΥΡΓΙΑ ΑΝΟΙΚΤΩΝ ΣΥΖΗΤΗΣΕΩΝ.</a:t>
            </a:r>
            <a:endParaRPr altLang="en-US" lang="zh-CN"/>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80" name=""/>
        <p:cNvGrpSpPr/>
        <p:nvPr/>
      </p:nvGrpSpPr>
      <p:grpSpPr>
        <a:xfrm>
          <a:off x="0" y="0"/>
          <a:ext cx="0" cy="0"/>
          <a:chOff x="0" y="0"/>
          <a:chExt cx="0" cy="0"/>
        </a:xfrm>
      </p:grpSpPr>
      <p:sp>
        <p:nvSpPr>
          <p:cNvPr id="1049492" name="Text Placeholder 24"/>
          <p:cNvSpPr>
            <a:spLocks noGrp="1"/>
          </p:cNvSpPr>
          <p:nvPr>
            <p:ph type="body" sz="quarter" idx="11"/>
          </p:nvPr>
        </p:nvSpPr>
        <p:spPr/>
        <p:txBody>
          <a:bodyPr/>
          <a:p>
            <a:r>
              <a:rPr altLang="en-US" dirty="0" lang="el-GR"/>
              <a:t>Φ</a:t>
            </a:r>
            <a:r>
              <a:rPr altLang="en-US" dirty="0" lang="el-GR"/>
              <a:t>ι</a:t>
            </a:r>
            <a:r>
              <a:rPr altLang="en-US" dirty="0" lang="el-GR"/>
              <a:t>λ</a:t>
            </a:r>
            <a:r>
              <a:rPr altLang="en-US" dirty="0" lang="el-GR"/>
              <a:t>α</a:t>
            </a:r>
            <a:r>
              <a:rPr altLang="en-US" dirty="0" lang="el-GR"/>
              <a:t>ν</a:t>
            </a:r>
            <a:r>
              <a:rPr altLang="en-US" dirty="0" lang="el-GR"/>
              <a:t>θ</a:t>
            </a:r>
            <a:r>
              <a:rPr altLang="en-US" dirty="0" lang="el-GR"/>
              <a:t>ρ</a:t>
            </a:r>
            <a:r>
              <a:rPr altLang="en-US" dirty="0" lang="el-GR"/>
              <a:t>ωπία</a:t>
            </a:r>
            <a:r>
              <a:rPr altLang="en-US" dirty="0" lang="en-US"/>
              <a:t> </a:t>
            </a:r>
            <a:r>
              <a:rPr altLang="en-US" dirty="0" lang="en-US"/>
              <a:t>"</a:t>
            </a:r>
            <a:r>
              <a:rPr altLang="en-US" dirty="0" lang="el-GR"/>
              <a:t>Γέλιου</a:t>
            </a:r>
            <a:r>
              <a:rPr altLang="en-US" dirty="0" lang="en-US"/>
              <a:t>"</a:t>
            </a:r>
            <a:endParaRPr altLang="en-US" lang="zh-CN"/>
          </a:p>
        </p:txBody>
      </p:sp>
      <p:sp>
        <p:nvSpPr>
          <p:cNvPr id="1049493" name="Text Placeholder 25"/>
          <p:cNvSpPr>
            <a:spLocks noGrp="1"/>
          </p:cNvSpPr>
          <p:nvPr>
            <p:ph type="body" sz="quarter" idx="32"/>
          </p:nvPr>
        </p:nvSpPr>
        <p:spPr>
          <a:xfrm>
            <a:off x="440871" y="2411552"/>
            <a:ext cx="6666609" cy="5008751"/>
          </a:xfrm>
        </p:spPr>
        <p:txBody>
          <a:bodyPr/>
          <a:p>
            <a:r>
              <a:rPr b="1" dirty="0" sz="1200" lang="el"/>
              <a:t>ΣΧΕΤΙΚΑ ΜΕ</a:t>
            </a:r>
            <a:endParaRPr dirty="0" sz="1200" lang="en-IE"/>
          </a:p>
          <a:p>
            <a:r>
              <a:rPr b="1" dirty="0" lang="el" err="1"/>
              <a:t>Η Havin'</a:t>
            </a:r>
            <a:r>
              <a:rPr b="1" dirty="0" lang="en-US" err="1"/>
              <a:t> </a:t>
            </a:r>
            <a:r>
              <a:rPr b="1" dirty="0" lang="el" err="1"/>
              <a:t>A</a:t>
            </a:r>
            <a:r>
              <a:rPr b="1" dirty="0" lang="en-US" err="1"/>
              <a:t> </a:t>
            </a:r>
            <a:r>
              <a:rPr b="1" dirty="0" lang="el" err="1"/>
              <a:t>Laugh </a:t>
            </a:r>
            <a:r>
              <a:rPr b="1" dirty="0" lang="el"/>
              <a:t>εδρεύει στο Sligo της Ιρλανδίας </a:t>
            </a:r>
            <a:r>
              <a:rPr b="1" dirty="0" i="1" lang="el"/>
              <a:t>.</a:t>
            </a:r>
            <a:r>
              <a:rPr b="1" dirty="0" lang="el"/>
              <a:t> </a:t>
            </a:r>
            <a:r>
              <a:rPr b="1" dirty="0" lang="el"/>
              <a:t> </a:t>
            </a:r>
            <a:r>
              <a:rPr dirty="0" lang="el"/>
              <a:t>Προάγουν τη θετική</a:t>
            </a:r>
            <a:r>
              <a:rPr dirty="0" lang="en-US"/>
              <a:t> </a:t>
            </a:r>
            <a:r>
              <a:rPr altLang="en-US" dirty="0" lang="el-GR"/>
              <a:t>ψυχολ</a:t>
            </a:r>
            <a:r>
              <a:rPr altLang="en-US" dirty="0" lang="el-GR"/>
              <a:t>ο</a:t>
            </a:r>
            <a:r>
              <a:rPr altLang="en-US" dirty="0" lang="el-GR"/>
              <a:t>γ</a:t>
            </a:r>
            <a:r>
              <a:rPr altLang="en-US" dirty="0" lang="el-GR"/>
              <a:t>ί</a:t>
            </a:r>
            <a:r>
              <a:rPr altLang="en-US" dirty="0" lang="el-GR"/>
              <a:t>α</a:t>
            </a:r>
            <a:r>
              <a:rPr altLang="en-US" dirty="0" lang="en-US"/>
              <a:t> </a:t>
            </a:r>
            <a:r>
              <a:rPr altLang="en-US" dirty="0" lang="el-GR"/>
              <a:t>μ</a:t>
            </a:r>
            <a:r>
              <a:rPr altLang="en-US" dirty="0" lang="el-GR"/>
              <a:t>έ</a:t>
            </a:r>
            <a:r>
              <a:rPr dirty="0" lang="el"/>
              <a:t>σω δραστηριοτήτων που ενισχύουν τη ζωή. Το </a:t>
            </a:r>
            <a:r>
              <a:rPr dirty="0" lang="el" err="1"/>
              <a:t>Havin </a:t>
            </a:r>
            <a:r>
              <a:rPr dirty="0" lang="el"/>
              <a:t>' a</a:t>
            </a:r>
            <a:r>
              <a:rPr dirty="0" lang="en-US"/>
              <a:t> </a:t>
            </a:r>
            <a:r>
              <a:rPr dirty="0" lang="el"/>
              <a:t> Laugh δίνει κουπόνια δραστηριότητας που ενισχύουν τη ζωή σε άτομα που βρίσκονται σε ανάκαμψη ψυχικής υγείας, παρέχοντας στους ανθρώπους την ευκαιρία να ασχοληθούν ξανά με δραστηριότητες που αγαπούν και μέσω αυτών των κοινωνικών συνδέσεων ίσως ξεκινήσουν τις δικές τους θεραπευτικές συνομιλίες. Δημιουργούν επίσης εκδηλώσεις ευαισθητοποίησης για το ευρύ κοινό</a:t>
            </a:r>
            <a:r>
              <a:rPr dirty="0" lang="en-US"/>
              <a:t>,</a:t>
            </a:r>
            <a:r>
              <a:rPr dirty="0" lang="el"/>
              <a:t> που προβάλλουν τις δραστηριότητες βελτίωσης της ζωής που είναι διαθέσιμες στην περιοχή τους.</a:t>
            </a:r>
            <a:endParaRPr dirty="0" lang="en-IE"/>
          </a:p>
          <a:p>
            <a:r>
              <a:rPr dirty="0" lang="el"/>
              <a:t> </a:t>
            </a:r>
            <a:endParaRPr dirty="0" lang="en-IE"/>
          </a:p>
          <a:p>
            <a:pPr algn="l"/>
            <a:r>
              <a:rPr dirty="0" lang="el"/>
              <a:t>Για περισσότερες πληροφορίες μεταβείτε στη </a:t>
            </a:r>
            <a:br>
              <a:rPr dirty="0" lang="en-GB"/>
            </a:br>
            <a:r>
              <a:rPr dirty="0" lang="el" u="sng">
                <a:solidFill>
                  <a:srgbClr val="FFC652"/>
                </a:solidFill>
                <a:hlinkClick r:id="rId1"/>
              </a:rPr>
              <a:t>διεύθυνση https://www.havinalaugh.com/</a:t>
            </a:r>
            <a:r>
              <a:rPr dirty="0" lang="el" u="sng">
                <a:solidFill>
                  <a:srgbClr val="FFC652"/>
                </a:solidFill>
              </a:rPr>
              <a:t> </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n-US" err="1"/>
              <a:t>H</a:t>
            </a:r>
            <a:r>
              <a:rPr dirty="0" lang="en-US" err="1"/>
              <a:t> </a:t>
            </a:r>
            <a:r>
              <a:rPr dirty="0" lang="en-US" err="1"/>
              <a:t>H</a:t>
            </a:r>
            <a:r>
              <a:rPr dirty="0" lang="el" err="1"/>
              <a:t>avin </a:t>
            </a:r>
            <a:r>
              <a:rPr dirty="0" lang="el"/>
              <a:t>' a Laugh </a:t>
            </a:r>
            <a:r>
              <a:rPr altLang="en-US" dirty="0" lang="el-GR"/>
              <a:t>ε</a:t>
            </a:r>
            <a:r>
              <a:rPr altLang="en-US" dirty="0" lang="el-GR"/>
              <a:t>σ</a:t>
            </a:r>
            <a:r>
              <a:rPr altLang="en-US" dirty="0" lang="el-GR"/>
              <a:t>τ</a:t>
            </a:r>
            <a:r>
              <a:rPr altLang="en-US" dirty="0" lang="el-GR"/>
              <a:t>ι</a:t>
            </a:r>
            <a:r>
              <a:rPr altLang="en-US" dirty="0" lang="el-GR"/>
              <a:t>ά</a:t>
            </a:r>
            <a:r>
              <a:rPr altLang="en-US" dirty="0" lang="el-GR"/>
              <a:t>ζ</a:t>
            </a:r>
            <a:r>
              <a:rPr altLang="en-US" dirty="0" lang="el-GR"/>
              <a:t>ε</a:t>
            </a:r>
            <a:r>
              <a:rPr altLang="en-US" dirty="0" lang="el-GR"/>
              <a:t>ι</a:t>
            </a:r>
            <a:r>
              <a:rPr dirty="0" lang="el"/>
              <a:t> στην κοινωνική ένταξη σε όλες τις δραστηριότητές τους και ενθαρρύνει τους ανθρώπους να συνδεθούν. Θα μπορούσε να είναι μέσα από</a:t>
            </a:r>
            <a:r>
              <a:rPr altLang="en-US" dirty="0" lang="el-GR"/>
              <a:t>την</a:t>
            </a:r>
            <a:r>
              <a:rPr altLang="en-US" dirty="0" lang="en-US"/>
              <a:t> </a:t>
            </a:r>
            <a:r>
              <a:rPr altLang="en-US" dirty="0" lang="el-GR"/>
              <a:t>μ</a:t>
            </a:r>
            <a:r>
              <a:rPr altLang="en-US" dirty="0" lang="el-GR"/>
              <a:t>η</a:t>
            </a:r>
            <a:r>
              <a:rPr altLang="en-US" dirty="0" lang="el-GR"/>
              <a:t>ν</a:t>
            </a:r>
            <a:r>
              <a:rPr altLang="en-US" dirty="0" lang="el-GR"/>
              <a:t>ι</a:t>
            </a:r>
            <a:r>
              <a:rPr altLang="en-US" dirty="0" lang="el-GR"/>
              <a:t>α</a:t>
            </a:r>
            <a:r>
              <a:rPr altLang="en-US" dirty="0" lang="el-GR"/>
              <a:t>ί</a:t>
            </a:r>
            <a:r>
              <a:rPr altLang="en-US" dirty="0" lang="el-GR"/>
              <a:t>α</a:t>
            </a:r>
            <a:r>
              <a:rPr altLang="en-US" dirty="0" lang="en-US"/>
              <a:t> </a:t>
            </a:r>
            <a:r>
              <a:rPr altLang="en-US" dirty="0" lang="el-GR"/>
              <a:t>α</a:t>
            </a:r>
            <a:r>
              <a:rPr altLang="en-US" dirty="0" lang="el-GR"/>
              <a:t>π</a:t>
            </a:r>
            <a:r>
              <a:rPr altLang="en-US" dirty="0" lang="el-GR"/>
              <a:t>ό</a:t>
            </a:r>
            <a:r>
              <a:rPr altLang="en-US" dirty="0" lang="en-US"/>
              <a:t> </a:t>
            </a:r>
            <a:r>
              <a:rPr altLang="en-US" dirty="0" lang="el-GR"/>
              <a:t>κ</a:t>
            </a:r>
            <a:r>
              <a:rPr altLang="en-US" dirty="0" lang="el-GR"/>
              <a:t>ο</a:t>
            </a:r>
            <a:r>
              <a:rPr altLang="en-US" dirty="0" lang="el-GR"/>
              <a:t>ι</a:t>
            </a:r>
            <a:r>
              <a:rPr altLang="en-US" dirty="0" lang="el-GR"/>
              <a:t>ν</a:t>
            </a:r>
            <a:r>
              <a:rPr altLang="en-US" dirty="0" lang="el-GR"/>
              <a:t>ο</a:t>
            </a:r>
            <a:r>
              <a:rPr altLang="en-US" dirty="0" lang="el-GR"/>
              <a:t>ύ</a:t>
            </a:r>
            <a:r>
              <a:rPr altLang="en-US" dirty="0" lang="en-US"/>
              <a:t> </a:t>
            </a:r>
            <a:r>
              <a:rPr altLang="en-US" dirty="0" lang="el-GR"/>
              <a:t>έ</a:t>
            </a:r>
            <a:r>
              <a:rPr altLang="en-US" dirty="0" lang="el-GR"/>
              <a:t>ξ</a:t>
            </a:r>
            <a:r>
              <a:rPr altLang="en-US" dirty="0" lang="el-GR"/>
              <a:t>ο</a:t>
            </a:r>
            <a:r>
              <a:rPr altLang="en-US" dirty="0" lang="el-GR"/>
              <a:t>δ</a:t>
            </a:r>
            <a:r>
              <a:rPr altLang="en-US" dirty="0" lang="el-GR"/>
              <a:t>ο</a:t>
            </a:r>
            <a:r>
              <a:rPr altLang="en-US" dirty="0" lang="en-US"/>
              <a:t> </a:t>
            </a:r>
            <a:r>
              <a:rPr altLang="en-US" dirty="0" lang="el-GR"/>
              <a:t>ή</a:t>
            </a:r>
            <a:r>
              <a:rPr altLang="en-US" dirty="0" lang="en-US"/>
              <a:t> </a:t>
            </a:r>
            <a:r>
              <a:rPr altLang="en-US" dirty="0" lang="el-GR"/>
              <a:t>ά</a:t>
            </a:r>
            <a:r>
              <a:rPr dirty="0" lang="el"/>
              <a:t>λλη εκδήλωση που διοργανώνεται από τη φιλανθρωπική οργάνωση.</a:t>
            </a:r>
            <a:endParaRPr dirty="0" lang="en-IE"/>
          </a:p>
          <a:p>
            <a:r>
              <a:rPr b="1" dirty="0" sz="1200" lang="el"/>
              <a:t> </a:t>
            </a:r>
            <a:endParaRPr b="1" dirty="0" sz="1200" lang="en-IE"/>
          </a:p>
          <a:p>
            <a:r>
              <a:rPr b="1" dirty="0" sz="1200" lang="el"/>
              <a:t>ΥΠΟΣΤΗΡΙΞΗ ΔΡΑΣΤΗΡΙΟΤΗΤΑΣ ΓΙΑ ΝΑ</a:t>
            </a:r>
            <a:r>
              <a:rPr altLang="en-US" b="1" dirty="0" sz="1200" lang="en-US"/>
              <a:t> </a:t>
            </a:r>
            <a:r>
              <a:rPr altLang="en-US" b="1" dirty="0" sz="1200" lang="el-GR"/>
              <a:t>Ε</a:t>
            </a:r>
            <a:r>
              <a:rPr altLang="en-US" b="1" dirty="0" sz="1200" lang="el-GR"/>
              <a:t>Ι</a:t>
            </a:r>
            <a:r>
              <a:rPr altLang="en-US" b="1" dirty="0" sz="1200" lang="el-GR"/>
              <a:t>Σ</a:t>
            </a:r>
            <a:r>
              <a:rPr altLang="en-US" b="1" dirty="0" sz="1200" lang="el-GR"/>
              <a:t>Τ</a:t>
            </a:r>
            <a:r>
              <a:rPr altLang="en-US" b="1" dirty="0" sz="1200" lang="el-GR"/>
              <a:t>Ε</a:t>
            </a:r>
            <a:r>
              <a:rPr b="1" dirty="0" sz="1200" lang="el"/>
              <a:t> </a:t>
            </a:r>
            <a:r>
              <a:rPr altLang="en-US" b="1" dirty="0" sz="1200" lang="el-GR"/>
              <a:t>ΚΑΛΑ</a:t>
            </a:r>
            <a:endParaRPr dirty="0" sz="1200" lang="en-IE"/>
          </a:p>
          <a:p>
            <a:r>
              <a:rPr altLang="en-US" b="0" dirty="0" sz="1000" lang="el-GR" err="1"/>
              <a:t>Σ</a:t>
            </a:r>
            <a:r>
              <a:rPr altLang="en-US" b="0" dirty="0" sz="1000" lang="el-GR" err="1"/>
              <a:t>τ</a:t>
            </a:r>
            <a:r>
              <a:rPr altLang="en-US" b="0" dirty="0" sz="1000" lang="el-GR" err="1"/>
              <a:t>η</a:t>
            </a:r>
            <a:r>
              <a:rPr altLang="en-US" b="0" dirty="0" sz="1000" lang="el-GR" err="1"/>
              <a:t>ν</a:t>
            </a:r>
            <a:r>
              <a:rPr altLang="en-US" b="0" dirty="0" sz="1000" lang="en-US" err="1"/>
              <a:t> </a:t>
            </a:r>
            <a:r>
              <a:rPr altLang="en-US" b="0" dirty="0" sz="1000" lang="en-US" err="1"/>
              <a:t>H</a:t>
            </a:r>
            <a:r>
              <a:rPr altLang="en-US" b="0" dirty="0" sz="1000" lang="en-US" err="1"/>
              <a:t>a</a:t>
            </a:r>
            <a:r>
              <a:rPr altLang="en-US" b="0" dirty="0" sz="1000" lang="en-US" err="1"/>
              <a:t>v</a:t>
            </a:r>
            <a:r>
              <a:rPr altLang="en-US" b="0" dirty="0" sz="1000" lang="en-US" err="1"/>
              <a:t>i</a:t>
            </a:r>
            <a:r>
              <a:rPr altLang="en-US" b="0" dirty="0" sz="1000" lang="en-US" err="1"/>
              <a:t>n</a:t>
            </a:r>
            <a:r>
              <a:rPr dirty="0" lang="el" err="1"/>
              <a:t> </a:t>
            </a:r>
            <a:r>
              <a:rPr dirty="0" lang="el"/>
              <a:t>' a Laugh πιστεύουμε ότι η άσκηση, η έξοδος σε εξωτερικούς χώρους και η συμμετοχή σε δραστηριότητες που βασίζονται στην κοινότητα είναι όλα απαραίτητα για την ψυχική μας υγεία και ένας από τους κύριους στόχους μας είναι να κάνουμε τις δραστηριότητες που βελτιώνουν τη ζωή</a:t>
            </a:r>
            <a:r>
              <a:rPr dirty="0" lang="en-US"/>
              <a:t>,</a:t>
            </a:r>
            <a:r>
              <a:rPr dirty="0" lang="en-US"/>
              <a:t> </a:t>
            </a:r>
            <a:r>
              <a:rPr dirty="0" lang="el"/>
              <a:t>εύκολα προσβάσιμες σε άτομα που βρίσκονται σε θεραπεία ψυχικής υγείας.</a:t>
            </a:r>
            <a:endParaRPr dirty="0" sz="1200" lang="en-IE"/>
          </a:p>
          <a:p>
            <a:endParaRPr b="1" dirty="0" sz="1200" lang="en-GB"/>
          </a:p>
          <a:p>
            <a:r>
              <a:rPr b="1" dirty="0" sz="1200" lang="el"/>
              <a:t>ΠΩΣ ΧΡΗΜΑΤΟΔΟΤΕΙΤΑΙ Ο ΟΡΓΑΝΙΣΜΟΣ;</a:t>
            </a:r>
            <a:endParaRPr dirty="0" sz="1200" lang="en-IE"/>
          </a:p>
          <a:p>
            <a:r>
              <a:rPr dirty="0" lang="el"/>
              <a:t>Ο οργανισμός χρηματοδοτείται από δωρεές, εκδηλώσεις συγκέντρωσης κεφαλαίων και περιστασιακές επιχορηγήσεις.</a:t>
            </a:r>
            <a:endParaRPr dirty="0" lang="en-IE"/>
          </a:p>
          <a:p>
            <a:endParaRPr dirty="0" lang="en-IE"/>
          </a:p>
          <a:p>
            <a:r>
              <a:rPr b="1" dirty="0" sz="1200" lang="el"/>
              <a:t>ΠΩΣ ΛΕΙΤΟΥΡΓΕΙ Η ΔΙΑΔΙΚΑΣΙΑ ΠΑΡΑΠΟΜΠΗΣ;</a:t>
            </a:r>
            <a:endParaRPr dirty="0" sz="1200" lang="en-IE"/>
          </a:p>
          <a:p>
            <a:r>
              <a:rPr dirty="0" lang="el"/>
              <a:t>Οι εγγεγραμμένες υπηρεσίες υποστήριξης παραπέμπουν τους πελάτες στη φιλανθρωπική οργάνωση.</a:t>
            </a:r>
          </a:p>
          <a:p>
            <a:endParaRPr dirty="0" lang="en-IE"/>
          </a:p>
          <a:p>
            <a:r>
              <a:rPr b="1" dirty="0" sz="1200" lang="el"/>
              <a:t>ΕΥΚΑΙΡΙΕΣ ΓΙΑ ΑΝΑΠΑΡΑΓΩΓΗ</a:t>
            </a:r>
            <a:endParaRPr dirty="0" sz="1200" lang="en-IE"/>
          </a:p>
          <a:p>
            <a:r>
              <a:rPr dirty="0" lang="el"/>
              <a:t>Ένα παρόμοιο σύστημα θα μπορούσε να αναπαραχθεί σε άλλες χώρες με παρόχους υπηρεσιών.</a:t>
            </a:r>
            <a:endParaRPr dirty="0" lang="en-IE"/>
          </a:p>
          <a:p>
            <a:endParaRPr b="1" dirty="0" sz="1200" lang="en-GB"/>
          </a:p>
          <a:p>
            <a:r>
              <a:rPr b="1" dirty="0" sz="1200" lang="el"/>
              <a:t>ΜΥΘΟΙ &amp; ΨΕΥΤΙΚΕΣ ΠΙΣΤΟΠΟΙΗΣΕΙΣ</a:t>
            </a:r>
          </a:p>
          <a:p>
            <a:endParaRPr dirty="0" sz="1200" lang="en-IE"/>
          </a:p>
          <a:p>
            <a:r>
              <a:rPr b="1" dirty="0" i="1" lang="el"/>
              <a:t>Μύθος</a:t>
            </a:r>
            <a:endParaRPr dirty="0" lang="en-IE"/>
          </a:p>
          <a:p>
            <a:r>
              <a:rPr dirty="0" lang="el"/>
              <a:t>«Δεν μπορώ να χρησιμοποιήσω τα κουπόνια </a:t>
            </a:r>
            <a:r>
              <a:rPr dirty="0" lang="el" err="1"/>
              <a:t>Havin </a:t>
            </a:r>
            <a:r>
              <a:rPr dirty="0" lang="el"/>
              <a:t>'a Laugh γιατί δεν έχω την ενέργεια να δραστηριοποιηθώ».</a:t>
            </a:r>
            <a:endParaRPr dirty="0" lang="en-IE"/>
          </a:p>
          <a:p>
            <a:endParaRPr dirty="0" lang="en-IE"/>
          </a:p>
          <a:p>
            <a:r>
              <a:rPr altLang="en-US" dirty="0" lang="el-GR" err="1"/>
              <a:t>Η</a:t>
            </a:r>
            <a:r>
              <a:rPr altLang="en-US" dirty="0" lang="en-US" err="1"/>
              <a:t> </a:t>
            </a:r>
            <a:r>
              <a:rPr altLang="en-US" dirty="0" lang="en-US" err="1"/>
              <a:t>H</a:t>
            </a:r>
            <a:r>
              <a:rPr dirty="0" lang="el" err="1"/>
              <a:t>avin </a:t>
            </a:r>
            <a:r>
              <a:rPr dirty="0" lang="el"/>
              <a:t>' a Laugh θα εξετάσει τη δραστηριότητα που σας ενδιαφέρει. Θα μπορούσε να είναι τέχνη ή ακόμα και ένα μάθημα χαλάρωσης.</a:t>
            </a:r>
            <a:endParaRPr dirty="0" lang="en-IE"/>
          </a:p>
          <a:p>
            <a:r>
              <a:rPr b="1" dirty="0" i="1" lang="el"/>
              <a:t> </a:t>
            </a:r>
            <a:endParaRPr dirty="0" lang="en-IE"/>
          </a:p>
        </p:txBody>
      </p:sp>
      <p:sp>
        <p:nvSpPr>
          <p:cNvPr id="1049494" name="Slide Number Placeholder 23"/>
          <p:cNvSpPr>
            <a:spLocks noGrp="1"/>
          </p:cNvSpPr>
          <p:nvPr>
            <p:ph type="sldNum" sz="quarter" idx="4"/>
          </p:nvPr>
        </p:nvSpPr>
        <p:spPr/>
        <p:txBody>
          <a:bodyPr/>
          <a:p>
            <a:fld id="{CB2079F2-58AF-ED44-82D7-E04B2F6FD686}" type="slidenum">
              <a:rPr lang="en-US" smtClean="0"/>
              <a:t>44</a:t>
            </a:fld>
            <a:endParaRPr dirty="0" lang="en-US"/>
          </a:p>
        </p:txBody>
      </p:sp>
      <p:pic>
        <p:nvPicPr>
          <p:cNvPr id="2097253" name="Picture Placeholder 3"/>
          <p:cNvPicPr>
            <a:picLocks noChangeAspect="1" noGrp="1"/>
          </p:cNvPicPr>
          <p:nvPr>
            <p:ph type="pic" sz="quarter" idx="34"/>
          </p:nvPr>
        </p:nvPicPr>
        <p:blipFill>
          <a:blip xmlns:r="http://schemas.openxmlformats.org/officeDocument/2006/relationships" r:embed="rId2" cstate="screen"/>
          <a:srcRect/>
          <a:stretch>
            <a:fillRect/>
          </a:stretch>
        </p:blipFill>
        <p:spPr/>
      </p:pic>
      <p:grpSp>
        <p:nvGrpSpPr>
          <p:cNvPr id="181" name="Group 14"/>
          <p:cNvGrpSpPr/>
          <p:nvPr/>
        </p:nvGrpSpPr>
        <p:grpSpPr>
          <a:xfrm>
            <a:off x="6509540" y="1762404"/>
            <a:ext cx="1490980" cy="832733"/>
            <a:chOff x="3932429" y="3269513"/>
            <a:chExt cx="1490980" cy="832733"/>
          </a:xfrm>
        </p:grpSpPr>
        <p:sp>
          <p:nvSpPr>
            <p:cNvPr id="1049495" name="Freeform 15"/>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496" name="Rectangle 16"/>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54" name="Picture 9" descr="Logo  Description automatically generated"/>
          <p:cNvPicPr>
            <a:picLocks/>
          </p:cNvPicPr>
          <p:nvPr/>
        </p:nvPicPr>
        <p:blipFill>
          <a:blip xmlns:r="http://schemas.openxmlformats.org/officeDocument/2006/relationships" r:embed="rId3" cstate="screen"/>
          <a:stretch>
            <a:fillRect/>
          </a:stretch>
        </p:blipFill>
        <p:spPr>
          <a:xfrm>
            <a:off x="531421" y="96939"/>
            <a:ext cx="1045132" cy="1045132"/>
          </a:xfrm>
          <a:prstGeom prst="rect"/>
        </p:spPr>
      </p:pic>
      <p:sp>
        <p:nvSpPr>
          <p:cNvPr id="1049497" name="Rectangle 11"/>
          <p:cNvSpPr/>
          <p:nvPr/>
        </p:nvSpPr>
        <p:spPr>
          <a:xfrm>
            <a:off x="2603906" y="8420812"/>
            <a:ext cx="4503573" cy="1805940"/>
          </a:xfrm>
          <a:prstGeom prst="rect"/>
        </p:spPr>
        <p:txBody>
          <a:bodyPr wrap="square">
            <a:spAutoFit/>
          </a:bodyPr>
          <a:p>
            <a:pPr algn="r">
              <a:lnSpc>
                <a:spcPts val="2720"/>
              </a:lnSpc>
            </a:pPr>
            <a:r>
              <a:rPr altLang="en-US" b="1" dirty="0" sz="2600" lang="el-GR">
                <a:latin typeface="Calibri" panose="020F0502020204030204" pitchFamily="34" charset="0"/>
                <a:cs typeface="Calibri" panose="020F0502020204030204" pitchFamily="34" charset="0"/>
              </a:rPr>
              <a:t>Σ</a:t>
            </a:r>
            <a:r>
              <a:rPr altLang="en-US" b="1" dirty="0" sz="2600" lang="el-GR">
                <a:latin typeface="Calibri" panose="020F0502020204030204" pitchFamily="34" charset="0"/>
                <a:cs typeface="Calibri" panose="020F0502020204030204" pitchFamily="34" charset="0"/>
              </a:rPr>
              <a:t>Υ</a:t>
            </a:r>
            <a:r>
              <a:rPr altLang="en-US" b="1" dirty="0" sz="2600" lang="el-GR">
                <a:latin typeface="Calibri" panose="020F0502020204030204" pitchFamily="34" charset="0"/>
                <a:cs typeface="Calibri" panose="020F0502020204030204" pitchFamily="34" charset="0"/>
              </a:rPr>
              <a:t>Μ</a:t>
            </a:r>
            <a:r>
              <a:rPr altLang="en-US" b="1" dirty="0" sz="2600" lang="el-GR">
                <a:latin typeface="Calibri" panose="020F0502020204030204" pitchFamily="34" charset="0"/>
                <a:cs typeface="Calibri" panose="020F0502020204030204" pitchFamily="34" charset="0"/>
              </a:rPr>
              <a:t>Β</a:t>
            </a:r>
            <a:r>
              <a:rPr altLang="en-US" b="1" dirty="0" sz="2600" lang="el-GR">
                <a:latin typeface="Calibri" panose="020F0502020204030204" pitchFamily="34" charset="0"/>
                <a:cs typeface="Calibri" panose="020F0502020204030204" pitchFamily="34" charset="0"/>
              </a:rPr>
              <a:t>Ο</a:t>
            </a:r>
            <a:r>
              <a:rPr altLang="en-US" b="1" dirty="0" sz="2600" lang="el-GR">
                <a:latin typeface="Calibri" panose="020F0502020204030204" pitchFamily="34" charset="0"/>
                <a:cs typeface="Calibri" panose="020F0502020204030204" pitchFamily="34" charset="0"/>
              </a:rPr>
              <a:t>Λ</a:t>
            </a:r>
            <a:r>
              <a:rPr altLang="en-US" b="1" dirty="0" sz="2600" lang="el-GR">
                <a:latin typeface="Calibri" panose="020F0502020204030204" pitchFamily="34" charset="0"/>
                <a:cs typeface="Calibri" panose="020F0502020204030204" pitchFamily="34" charset="0"/>
              </a:rPr>
              <a:t>Η</a:t>
            </a:r>
            <a:r>
              <a:rPr b="1" dirty="0" sz="2600" lang="el">
                <a:latin typeface="Calibri" panose="020F0502020204030204" pitchFamily="34" charset="0"/>
                <a:cs typeface="Calibri" panose="020F0502020204030204" pitchFamily="34" charset="0"/>
              </a:rPr>
              <a:t> ΔΡΑΣΤΗΡΙΟΤΗΤΩΝ ΕΝΙΣΧΥΣΗΣ ΖΩΗΣ ΓΙΑ ΑΝΑΚΤΗΣΗ ΨΥΧΙΚΗΣ ΥΓΕΙΑΣ</a:t>
            </a:r>
            <a:endParaRPr altLang="en-US" lang="zh-CN"/>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82" name=""/>
        <p:cNvGrpSpPr/>
        <p:nvPr/>
      </p:nvGrpSpPr>
      <p:grpSpPr>
        <a:xfrm>
          <a:off x="0" y="0"/>
          <a:ext cx="0" cy="0"/>
          <a:chOff x="0" y="0"/>
          <a:chExt cx="0" cy="0"/>
        </a:xfrm>
      </p:grpSpPr>
      <p:sp>
        <p:nvSpPr>
          <p:cNvPr id="1049498" name="Text Placeholder 5"/>
          <p:cNvSpPr>
            <a:spLocks noGrp="1"/>
          </p:cNvSpPr>
          <p:nvPr>
            <p:ph type="body" sz="quarter" idx="11"/>
          </p:nvPr>
        </p:nvSpPr>
        <p:spPr/>
        <p:txBody>
          <a:bodyPr/>
          <a:p>
            <a:r>
              <a:rPr dirty="0" lang="el"/>
              <a:t>Παρέμβαση στην Κοινότητα</a:t>
            </a:r>
            <a:r>
              <a:rPr dirty="0" lang="el"/>
              <a:t> </a:t>
            </a:r>
          </a:p>
          <a:p>
            <a:r>
              <a:rPr b="0" dirty="0" sz="1800" lang="el"/>
              <a:t>για κοινωνικά απομονωμένους ηλικιω</a:t>
            </a:r>
            <a:r>
              <a:rPr b="0" dirty="0" sz="1800" lang="en-US"/>
              <a:t>-</a:t>
            </a:r>
            <a:r>
              <a:rPr b="0" dirty="0" sz="1800" lang="en-US"/>
              <a:t> </a:t>
            </a:r>
            <a:endParaRPr altLang="en-US" lang="zh-CN"/>
          </a:p>
          <a:p>
            <a:r>
              <a:rPr b="0" dirty="0" sz="1800" lang="el"/>
              <a:t>μένους και άτομα με ειδικές ανάγκες</a:t>
            </a:r>
            <a:endParaRPr altLang="en-US" lang="zh-CN"/>
          </a:p>
          <a:p>
            <a:endParaRPr dirty="0" lang="en-US"/>
          </a:p>
        </p:txBody>
      </p:sp>
      <p:sp>
        <p:nvSpPr>
          <p:cNvPr id="1049499" name="Text Placeholder 6"/>
          <p:cNvSpPr>
            <a:spLocks noGrp="1"/>
          </p:cNvSpPr>
          <p:nvPr>
            <p:ph type="body" sz="quarter" idx="32"/>
          </p:nvPr>
        </p:nvSpPr>
        <p:spPr>
          <a:xfrm>
            <a:off x="440871" y="2411552"/>
            <a:ext cx="6666609" cy="4630379"/>
          </a:xfrm>
        </p:spPr>
        <p:txBody>
          <a:bodyPr/>
          <a:p>
            <a:r>
              <a:rPr b="1" dirty="0" lang="el"/>
              <a:t>ΣΧΕΤΙΚΑ ΜΕ</a:t>
            </a:r>
            <a:endParaRPr dirty="0" lang="en-IE"/>
          </a:p>
          <a:p>
            <a:r>
              <a:rPr dirty="0" lang="el"/>
              <a:t>Η παρέμβαση στην Κοινότητα εδρεύει στην Αθήνα, Ελλάδα. Η </a:t>
            </a:r>
            <a:r>
              <a:rPr altLang="en-US" dirty="0" lang="el-GR"/>
              <a:t>Α</a:t>
            </a:r>
            <a:r>
              <a:rPr altLang="en-US" dirty="0" lang="el-GR"/>
              <a:t>μ</a:t>
            </a:r>
            <a:r>
              <a:rPr altLang="en-US" dirty="0" lang="el-GR"/>
              <a:t>Κ</a:t>
            </a:r>
            <a:r>
              <a:rPr altLang="en-US" dirty="0" lang="el-GR"/>
              <a:t>Ε</a:t>
            </a:r>
            <a:r>
              <a:rPr altLang="en-US" dirty="0" lang="en-US"/>
              <a:t> </a:t>
            </a:r>
            <a:r>
              <a:rPr altLang="en-US" dirty="0" lang="el-GR"/>
              <a:t>Ι</a:t>
            </a:r>
            <a:r>
              <a:rPr altLang="en-US" dirty="0" lang="el-GR"/>
              <a:t>Α</a:t>
            </a:r>
            <a:r>
              <a:rPr altLang="en-US" dirty="0" lang="el-GR"/>
              <a:t>Σ</a:t>
            </a:r>
            <a:r>
              <a:rPr altLang="en-US" dirty="0" lang="el-GR"/>
              <a:t>Ι</a:t>
            </a:r>
            <a:r>
              <a:rPr altLang="en-US" dirty="0" lang="el-GR"/>
              <a:t>Σ</a:t>
            </a:r>
            <a:r>
              <a:rPr dirty="0" lang="el"/>
              <a:t> ανέπτυξε την υπηρεσία τον Μάρτιο του 2020, ως απάντηση στην πανδημία </a:t>
            </a:r>
            <a:r>
              <a:rPr altLang="en-US" dirty="0" lang="el-GR"/>
              <a:t>τ</a:t>
            </a:r>
            <a:r>
              <a:rPr altLang="en-US" dirty="0" lang="el-GR"/>
              <a:t>ο</a:t>
            </a:r>
            <a:r>
              <a:rPr altLang="en-US" dirty="0" lang="el-GR"/>
              <a:t>υ</a:t>
            </a:r>
            <a:r>
              <a:rPr altLang="en-US" dirty="0" lang="en-US"/>
              <a:t> </a:t>
            </a:r>
            <a:r>
              <a:rPr dirty="0" lang="el"/>
              <a:t>COVID-19. Το πρόγραμμα αυτό υποστηρίζει ηλικιωμένους και άλλα άτομα με αναπηρία που δεν μπορούν να μετακινηθούν εύκολα, παρέχοντάς τους βασικές υπηρεσίες υποστήριξης.</a:t>
            </a:r>
            <a:endParaRPr altLang="en-US" lang="zh-CN"/>
          </a:p>
          <a:p>
            <a:r>
              <a:rPr dirty="0" lang="el"/>
              <a:t> </a:t>
            </a:r>
          </a:p>
          <a:p>
            <a:pPr algn="l"/>
            <a:r>
              <a:rPr dirty="0" lang="el"/>
              <a:t>Για περισσότερες πληροφορίες, μεταβείτε στη </a:t>
            </a:r>
            <a:r>
              <a:rPr dirty="0" lang="el">
                <a:solidFill>
                  <a:srgbClr val="FFC652"/>
                </a:solidFill>
              </a:rPr>
              <a:t>διεύθυνση https://www.iasismed.eu/?lang=en</a:t>
            </a:r>
          </a:p>
          <a:p>
            <a:r>
              <a:rPr dirty="0" lang="el"/>
              <a:t> </a:t>
            </a:r>
            <a:endParaRPr dirty="0" lang="en-IE"/>
          </a:p>
          <a:p>
            <a:pPr algn="l"/>
            <a:r>
              <a:rPr b="1" dirty="0" lang="el"/>
              <a:t>ΥΠΟΣΤΗΡΙΞΗ ΤΗΣ ΚΟΙΝΩΝΙΚΗΣ ΕΝΤΑΞΗΣ</a:t>
            </a:r>
          </a:p>
          <a:p>
            <a:pPr algn="l"/>
            <a:r>
              <a:rPr b="1" dirty="0" lang="el"/>
              <a:t>ΚΑΙ ΣΥΝΔΕΣΗ</a:t>
            </a:r>
            <a:endParaRPr dirty="0" lang="en-IE"/>
          </a:p>
          <a:p>
            <a:r>
              <a:rPr dirty="0" lang="el"/>
              <a:t>Οι υπηρεσίες που παρέχονται από το πρόγραμμα στοχεύουν στην ψυχοκοινωνική υποστήριξη</a:t>
            </a:r>
            <a:r>
              <a:rPr dirty="0" lang="en-US"/>
              <a:t>,</a:t>
            </a:r>
            <a:r>
              <a:rPr dirty="0" lang="en-US"/>
              <a:t> </a:t>
            </a:r>
            <a:r>
              <a:rPr altLang="en-US" dirty="0" lang="el-GR"/>
              <a:t>ό</a:t>
            </a:r>
            <a:r>
              <a:rPr altLang="en-US" dirty="0" lang="el-GR"/>
              <a:t>π</a:t>
            </a:r>
            <a:r>
              <a:rPr altLang="en-US" dirty="0" lang="el-GR"/>
              <a:t>ω</a:t>
            </a:r>
            <a:r>
              <a:rPr altLang="en-US" dirty="0" lang="el-GR"/>
              <a:t>ς</a:t>
            </a:r>
            <a:r>
              <a:rPr altLang="en-US" dirty="0" lang="en-US"/>
              <a:t> </a:t>
            </a:r>
            <a:r>
              <a:rPr altLang="en-US" dirty="0" lang="el-GR"/>
              <a:t>σ</a:t>
            </a:r>
            <a:r>
              <a:rPr dirty="0" lang="el"/>
              <a:t>υντροφικότητα / Ψυχαγωγία / Δημιουργική απασχόληση και </a:t>
            </a:r>
            <a:r>
              <a:rPr altLang="en-US" dirty="0" lang="el-GR"/>
              <a:t>σ</a:t>
            </a:r>
            <a:r>
              <a:rPr altLang="en-US" dirty="0" lang="el-GR"/>
              <a:t>τ</a:t>
            </a:r>
            <a:r>
              <a:rPr altLang="en-US" dirty="0" lang="el-GR"/>
              <a:t>η</a:t>
            </a:r>
            <a:r>
              <a:rPr altLang="en-US" dirty="0" lang="el-GR"/>
              <a:t>ν</a:t>
            </a:r>
            <a:r>
              <a:rPr altLang="en-US" dirty="0" lang="en-US"/>
              <a:t> </a:t>
            </a:r>
            <a:r>
              <a:rPr altLang="en-US" dirty="0" lang="el-GR"/>
              <a:t>δ</a:t>
            </a:r>
            <a:r>
              <a:rPr dirty="0" lang="el"/>
              <a:t>ιευκόλυνση ζητημάτων ψηφιακής διακυβέρνησης, </a:t>
            </a:r>
            <a:r>
              <a:rPr altLang="en-US" dirty="0" lang="el-GR"/>
              <a:t>ό</a:t>
            </a:r>
            <a:r>
              <a:rPr altLang="en-US" dirty="0" lang="el-GR"/>
              <a:t>π</a:t>
            </a:r>
            <a:r>
              <a:rPr altLang="en-US" dirty="0" lang="el-GR"/>
              <a:t>ω</a:t>
            </a:r>
            <a:r>
              <a:rPr altLang="en-US" dirty="0" lang="el-GR"/>
              <a:t>ς</a:t>
            </a:r>
            <a:r>
              <a:rPr altLang="en-US" dirty="0" lang="en-US"/>
              <a:t> </a:t>
            </a:r>
            <a:r>
              <a:rPr altLang="en-US" dirty="0" lang="el-GR"/>
              <a:t>α</a:t>
            </a:r>
            <a:r>
              <a:rPr altLang="en-US" dirty="0" lang="el-GR"/>
              <a:t>υ</a:t>
            </a:r>
            <a:r>
              <a:rPr altLang="en-US" dirty="0" lang="el-GR"/>
              <a:t>τ</a:t>
            </a:r>
            <a:r>
              <a:rPr altLang="en-US" dirty="0" lang="el-GR"/>
              <a:t>ό</a:t>
            </a:r>
            <a:r>
              <a:rPr altLang="en-US" dirty="0" lang="en-US"/>
              <a:t> </a:t>
            </a:r>
            <a:r>
              <a:rPr altLang="en-US" dirty="0" lang="el-GR"/>
              <a:t>τ</a:t>
            </a:r>
            <a:r>
              <a:rPr altLang="en-US" dirty="0" lang="el-GR"/>
              <a:t>η</a:t>
            </a:r>
            <a:r>
              <a:rPr altLang="en-US" dirty="0" lang="el-GR"/>
              <a:t>ς</a:t>
            </a:r>
            <a:r>
              <a:rPr altLang="en-US" dirty="0" lang="en-US"/>
              <a:t> </a:t>
            </a:r>
            <a:r>
              <a:rPr dirty="0" lang="el"/>
              <a:t>άυλης συνταγής. Όλα αυτά παρέχουν ευκαιρίες κοινωνικής ένταξης και βελτιώνουν την ικανότητα των χρηστών να συνδέονται με την κοινότητά τους.</a:t>
            </a:r>
            <a:endParaRPr altLang="en-US" lang="zh-CN"/>
          </a:p>
          <a:p>
            <a:r>
              <a:rPr b="1" dirty="0" lang="el"/>
              <a:t> </a:t>
            </a:r>
            <a:endParaRPr b="1" dirty="0" lang="en-IE"/>
          </a:p>
          <a:p>
            <a:r>
              <a:rPr b="1" dirty="0" lang="el"/>
              <a:t>ΥΠΟΣΤΗΡΙΞΗ ΥΓΕΙΑΣ, ΕΥΕΞΙΑΣ &amp; ΔΙΑΤΡΟΦΗΣ</a:t>
            </a:r>
            <a:endParaRPr dirty="0" lang="en-IE"/>
          </a:p>
          <a:p>
            <a:r>
              <a:rPr dirty="0" lang="el"/>
              <a:t>Το πρόγραμμα υποστηρίζει τους ανθρώπους στην κάλυψη καθημερινών αναγκών, όπως η πρόσβαση σε τρόφιμα, όταν οι ιατρικές ευπάθειες και τα προβλήματα κινητικότητας δυσκολεύουν αυτά τα πράγματα. Παρέχει επίσης πρακτική υποστήριξη ευεξίας, για παράδειγμα, με προσωπική φροντίδα και υγιεινή</a:t>
            </a:r>
            <a:r>
              <a:rPr dirty="0" lang="en-US"/>
              <a:t>,</a:t>
            </a:r>
            <a:r>
              <a:rPr dirty="0" lang="en-US"/>
              <a:t> </a:t>
            </a:r>
            <a:r>
              <a:rPr altLang="en-US" dirty="0" lang="el-GR"/>
              <a:t>γ</a:t>
            </a:r>
            <a:r>
              <a:rPr altLang="en-US" dirty="0" lang="el-GR"/>
              <a:t>ί</a:t>
            </a:r>
            <a:r>
              <a:rPr altLang="en-US" dirty="0" lang="el-GR"/>
              <a:t>ν</a:t>
            </a:r>
            <a:r>
              <a:rPr altLang="en-US" dirty="0" lang="el-GR"/>
              <a:t>ε</a:t>
            </a:r>
            <a:r>
              <a:rPr altLang="en-US" dirty="0" lang="el-GR"/>
              <a:t>τ</a:t>
            </a:r>
            <a:r>
              <a:rPr altLang="en-US" dirty="0" lang="el-GR"/>
              <a:t>α</a:t>
            </a:r>
            <a:r>
              <a:rPr altLang="en-US" dirty="0" lang="el-GR"/>
              <a:t>ι</a:t>
            </a:r>
            <a:r>
              <a:rPr altLang="en-US" dirty="0" lang="en-US"/>
              <a:t> </a:t>
            </a:r>
            <a:r>
              <a:rPr altLang="en-US" dirty="0" lang="el-GR"/>
              <a:t>ε</a:t>
            </a:r>
            <a:r>
              <a:rPr altLang="en-US" dirty="0" lang="el-GR"/>
              <a:t>π</a:t>
            </a:r>
            <a:r>
              <a:rPr altLang="en-US" dirty="0" lang="el-GR"/>
              <a:t>ί</a:t>
            </a:r>
            <a:r>
              <a:rPr altLang="en-US" dirty="0" lang="el-GR"/>
              <a:t>σ</a:t>
            </a:r>
            <a:r>
              <a:rPr altLang="en-US" dirty="0" lang="el-GR"/>
              <a:t>η</a:t>
            </a:r>
            <a:r>
              <a:rPr altLang="en-US" dirty="0" lang="el-GR"/>
              <a:t>ς</a:t>
            </a:r>
            <a:r>
              <a:rPr altLang="en-US" dirty="0" lang="en-US"/>
              <a:t> </a:t>
            </a:r>
            <a:r>
              <a:rPr altLang="en-US" dirty="0" lang="el-GR"/>
              <a:t>υ</a:t>
            </a:r>
            <a:r>
              <a:rPr altLang="en-US" dirty="0" lang="el-GR"/>
              <a:t>π</a:t>
            </a:r>
            <a:r>
              <a:rPr altLang="en-US" dirty="0" lang="el-GR"/>
              <a:t>ο</a:t>
            </a:r>
            <a:r>
              <a:rPr dirty="0" lang="el"/>
              <a:t>στήριξη στην οργάνωση και καθαρισμό των χώρων διαβίωσης.</a:t>
            </a:r>
            <a:endParaRPr altLang="en-US" lang="zh-CN"/>
          </a:p>
          <a:p>
            <a:endParaRPr dirty="0" lang="en-US"/>
          </a:p>
          <a:p>
            <a:r>
              <a:rPr b="1" dirty="0" sz="1200" lang="el"/>
              <a:t>ΥΠΟΣΤΗΡΙΞΗ ΤΗΣ ΜΑΘΗΣΗΣ ΕΝΗΛΙΚΩΝ</a:t>
            </a:r>
            <a:endParaRPr dirty="0" sz="1200" lang="en-IE"/>
          </a:p>
          <a:p>
            <a:r>
              <a:rPr dirty="0" lang="el"/>
              <a:t>Η παρέμβαση στην Κοινότητα παρέχει εκπαίδευση αυτοφροντίδας για την προώθηση της αυτόνομης διαβίωσης σε όσους αγωνίζονται με αυτήν.</a:t>
            </a:r>
          </a:p>
          <a:p>
            <a:endParaRPr b="1" dirty="0" lang="en-GB"/>
          </a:p>
          <a:p>
            <a:r>
              <a:rPr b="1" dirty="0" lang="el"/>
              <a:t>ΠΩΣ ΧΡΗΜΑΤΟΔΟΤΕΙΤΑΙ Ο ΟΡΓΑΝΙΣΜΟΣ;</a:t>
            </a:r>
            <a:endParaRPr dirty="0" lang="en-IE"/>
          </a:p>
          <a:p>
            <a:r>
              <a:rPr dirty="0" lang="el"/>
              <a:t>Από την</a:t>
            </a:r>
            <a:r>
              <a:rPr altLang="en-US" dirty="0" lang="el-GR"/>
              <a:t>Αμ</a:t>
            </a:r>
            <a:r>
              <a:rPr altLang="en-US" dirty="0" lang="el-GR"/>
              <a:t>Κ</a:t>
            </a:r>
            <a:r>
              <a:rPr altLang="en-US" dirty="0" lang="el-GR"/>
              <a:t>Ε</a:t>
            </a:r>
            <a:r>
              <a:rPr altLang="en-US" dirty="0" lang="en-US"/>
              <a:t> </a:t>
            </a:r>
            <a:r>
              <a:rPr altLang="en-US" dirty="0" lang="el-GR"/>
              <a:t>Ι</a:t>
            </a:r>
            <a:r>
              <a:rPr altLang="en-US" dirty="0" lang="el-GR"/>
              <a:t>Α</a:t>
            </a:r>
            <a:r>
              <a:rPr altLang="en-US" dirty="0" lang="el-GR"/>
              <a:t>Σ</a:t>
            </a:r>
            <a:r>
              <a:rPr altLang="en-US" dirty="0" lang="el-GR"/>
              <a:t>Ι</a:t>
            </a:r>
            <a:r>
              <a:rPr altLang="en-US" dirty="0" lang="el-GR"/>
              <a:t>Σ</a:t>
            </a:r>
            <a:r>
              <a:rPr dirty="0" lang="el"/>
              <a:t> και το Υπουργείο Υγείας.</a:t>
            </a:r>
            <a:endParaRPr altLang="en-US" lang="zh-CN"/>
          </a:p>
          <a:p>
            <a:endParaRPr dirty="0" lang="en-IE"/>
          </a:p>
          <a:p>
            <a:r>
              <a:rPr b="1" dirty="0" lang="el"/>
              <a:t>ΠΩΣ ΛΕΙΤΟΥΡΓΕΙ Η ΔΙΑΔΙΚΑΣΙΑ ΠΑΡΑΠΟΜΠΗΣ;</a:t>
            </a:r>
            <a:endParaRPr dirty="0" lang="en-IE"/>
          </a:p>
          <a:p>
            <a:r>
              <a:rPr dirty="0" lang="el"/>
              <a:t>Ψυχολόγοι σε ένα νοσοκομείο αναφοράς συνεργάζονται με τον οργανισμό για να αναπτύξουν εξατομικευμένα σχέδια </a:t>
            </a:r>
            <a:r>
              <a:rPr altLang="en-US" dirty="0" lang="el-GR"/>
              <a:t>θεραπείας.</a:t>
            </a:r>
            <a:r>
              <a:rPr altLang="en-US" dirty="0" lang="en-US"/>
              <a:t> </a:t>
            </a:r>
            <a:r>
              <a:rPr altLang="en-US" dirty="0" lang="el-GR"/>
              <a:t>Η</a:t>
            </a:r>
            <a:r>
              <a:rPr dirty="0" lang="el"/>
              <a:t> εκπαίδευση ψυχοεκπαίδευσης που διεξάγεται στο νοσοκομείο βοηθά το προσωπικό εκεί να ενημερωθεί για το πρόγραμμα.</a:t>
            </a:r>
            <a:endParaRPr altLang="en-US" lang="zh-CN"/>
          </a:p>
          <a:p>
            <a:endParaRPr dirty="0" lang="en-IE"/>
          </a:p>
          <a:p>
            <a:r>
              <a:rPr b="1" dirty="0" lang="el"/>
              <a:t>ΕΥΚΑΙΡΙΕΣ ΓΙΑ ΑΝΑΠΑΡΑΓΩΓΗ</a:t>
            </a:r>
            <a:endParaRPr dirty="0" lang="en-IE"/>
          </a:p>
          <a:p>
            <a:r>
              <a:rPr dirty="0" lang="el"/>
              <a:t>Αυτό θα μπορούσε να αναπαραχθεί οπουδήποτε από οργανισμούς που εργάζονται στον τομέα της ψυχικής υγείας.</a:t>
            </a:r>
          </a:p>
          <a:p>
            <a:endParaRPr b="1" dirty="0" lang="en-GB"/>
          </a:p>
          <a:p>
            <a:r>
              <a:rPr b="1" dirty="0" i="1" lang="el"/>
              <a:t> </a:t>
            </a:r>
            <a:endParaRPr dirty="0" lang="en-IE"/>
          </a:p>
        </p:txBody>
      </p:sp>
      <p:sp>
        <p:nvSpPr>
          <p:cNvPr id="1049500" name="Slide Number Placeholder 3"/>
          <p:cNvSpPr>
            <a:spLocks noGrp="1"/>
          </p:cNvSpPr>
          <p:nvPr>
            <p:ph type="sldNum" sz="quarter" idx="4"/>
          </p:nvPr>
        </p:nvSpPr>
        <p:spPr/>
        <p:txBody>
          <a:bodyPr/>
          <a:p>
            <a:fld id="{CB2079F2-58AF-ED44-82D7-E04B2F6FD686}" type="slidenum">
              <a:rPr lang="en-US" smtClean="0"/>
              <a:t>45</a:t>
            </a:fld>
            <a:endParaRPr dirty="0" lang="en-US"/>
          </a:p>
        </p:txBody>
      </p:sp>
      <p:pic>
        <p:nvPicPr>
          <p:cNvPr id="2097255" name="Picture Placeholder 14"/>
          <p:cNvPicPr>
            <a:picLocks noChangeAspect="1" noGrp="1"/>
          </p:cNvPicPr>
          <p:nvPr>
            <p:ph type="pic" sz="quarter" idx="34"/>
          </p:nvPr>
        </p:nvPicPr>
        <p:blipFill rotWithShape="1">
          <a:blip xmlns:r="http://schemas.openxmlformats.org/officeDocument/2006/relationships" r:embed="rId1" cstate="screen"/>
          <a:srcRect/>
          <a:stretch>
            <a:fillRect/>
          </a:stretch>
        </p:blipFill>
        <p:spPr>
          <a:xfrm>
            <a:off x="5050984" y="499735"/>
            <a:ext cx="2508690" cy="1653390"/>
          </a:xfrm>
        </p:spPr>
      </p:pic>
      <p:grpSp>
        <p:nvGrpSpPr>
          <p:cNvPr id="183" name="Group 1"/>
          <p:cNvGrpSpPr/>
          <p:nvPr/>
        </p:nvGrpSpPr>
        <p:grpSpPr>
          <a:xfrm>
            <a:off x="4647237" y="7820875"/>
            <a:ext cx="1965825" cy="942836"/>
            <a:chOff x="4044950" y="3670914"/>
            <a:chExt cx="2689602" cy="1289969"/>
          </a:xfrm>
        </p:grpSpPr>
        <p:pic>
          <p:nvPicPr>
            <p:cNvPr id="2097256" name="Εικόνα 1"/>
            <p:cNvPicPr>
              <a:picLocks/>
            </p:cNvPicPr>
            <p:nvPr/>
          </p:nvPicPr>
          <p:blipFill rotWithShape="1">
            <a:blip xmlns:r="http://schemas.openxmlformats.org/officeDocument/2006/relationships" r:embed="rId2" cstate="screen"/>
            <a:srcRect/>
            <a:stretch>
              <a:fillRect/>
            </a:stretch>
          </p:blipFill>
          <p:spPr bwMode="auto">
            <a:xfrm>
              <a:off x="4044950" y="3670914"/>
              <a:ext cx="1861864" cy="1289969"/>
            </a:xfrm>
            <a:prstGeom prst="rect"/>
            <a:noFill/>
            <a:ln>
              <a:noFill/>
            </a:ln>
          </p:spPr>
        </p:pic>
        <p:pic>
          <p:nvPicPr>
            <p:cNvPr id="2097257" name="Εικόνα 1"/>
            <p:cNvPicPr>
              <a:picLocks/>
            </p:cNvPicPr>
            <p:nvPr/>
          </p:nvPicPr>
          <p:blipFill rotWithShape="1">
            <a:blip xmlns:r="http://schemas.openxmlformats.org/officeDocument/2006/relationships" r:embed="rId3" cstate="screen"/>
            <a:srcRect/>
            <a:stretch>
              <a:fillRect/>
            </a:stretch>
          </p:blipFill>
          <p:spPr bwMode="auto">
            <a:xfrm>
              <a:off x="5445217" y="4461786"/>
              <a:ext cx="1289335" cy="499097"/>
            </a:xfrm>
            <a:prstGeom prst="rect"/>
            <a:noFill/>
            <a:ln>
              <a:noFill/>
            </a:ln>
          </p:spPr>
        </p:pic>
      </p:grpSp>
      <p:grpSp>
        <p:nvGrpSpPr>
          <p:cNvPr id="184" name="Group 10"/>
          <p:cNvGrpSpPr/>
          <p:nvPr/>
        </p:nvGrpSpPr>
        <p:grpSpPr>
          <a:xfrm>
            <a:off x="6509540" y="1762404"/>
            <a:ext cx="1490980" cy="832733"/>
            <a:chOff x="3932429" y="3269513"/>
            <a:chExt cx="1490980" cy="832733"/>
          </a:xfrm>
        </p:grpSpPr>
        <p:sp>
          <p:nvSpPr>
            <p:cNvPr id="1049501" name="Freeform 11"/>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9502" name="Rectangle 12"/>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4"/>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4"/>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
        <p:nvSpPr>
          <p:cNvPr id="1049503" name="Rectangle 15"/>
          <p:cNvSpPr/>
          <p:nvPr/>
        </p:nvSpPr>
        <p:spPr>
          <a:xfrm>
            <a:off x="1803807" y="8763712"/>
            <a:ext cx="5303673" cy="1463040"/>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ΚΟΙΝΟΤΗΤΑ, ΣΥΝΤΡΟΦΙΑ, ΔΗΜΙΟΥΡΓΙΚΟΤΗΤΑ: ΚΑΛΥΨΗ ΤΩΝ ΑΝΑΓΚΩΝ ΕΥΑΛΩΤΩΝ ΕΝΗΛΙΚΩΝ</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97" name=""/>
        <p:cNvGrpSpPr/>
        <p:nvPr/>
      </p:nvGrpSpPr>
      <p:grpSpPr>
        <a:xfrm>
          <a:off x="0" y="0"/>
          <a:ext cx="0" cy="0"/>
          <a:chOff x="0" y="0"/>
          <a:chExt cx="0" cy="0"/>
        </a:xfrm>
      </p:grpSpPr>
      <p:sp>
        <p:nvSpPr>
          <p:cNvPr id="1049545" name="Text Box 104"/>
          <p:cNvSpPr txBox="1"/>
          <p:nvPr/>
        </p:nvSpPr>
        <p:spPr>
          <a:xfrm>
            <a:off x="0" y="8488026"/>
            <a:ext cx="7559675" cy="1711482"/>
          </a:xfrm>
          <a:prstGeom prst="rect"/>
          <a:noFill/>
          <a:ln>
            <a:noFill/>
          </a:ln>
          <a:effectLst/>
        </p:spPr>
        <p:style>
          <a:lnRef idx="0">
            <a:schemeClr val="accent1"/>
          </a:lnRef>
          <a:fillRef idx="0">
            <a:schemeClr val="accent1"/>
          </a:fillRef>
          <a:effectRef idx="0">
            <a:schemeClr val="accent1"/>
          </a:effectRef>
          <a:fontRef idx="minor">
            <a:schemeClr val="dk1"/>
          </a:fontRef>
        </p:style>
        <p:txBody>
          <a:bodyPr anchor="t" anchorCtr="0" bIns="45720" compatLnSpc="1" forceAA="0" fromWordArt="0" lIns="91440" numCol="1" rIns="91440" rot="0" rtlCol="0" spcCol="0" spcFirstLastPara="0" tIns="45720" vert="horz" wrap="square">
            <a:prstTxWarp prst="textNoShape"/>
            <a:noAutofit/>
          </a:bodyPr>
          <a:p>
            <a:pPr algn="ctr"/>
            <a:r>
              <a:rPr dirty="0" sz="4000" lang="el"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www.</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s</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o</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c</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i</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a</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l</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p</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r</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e</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s</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c</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r</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i</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b</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i</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n</a:t>
            </a:r>
            <a:r>
              <a:rPr dirty="0" sz="4000" lang="en-US"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g</a:t>
            </a:r>
            <a:r>
              <a:rPr b="1" dirty="0" sz="4000" lang="el" err="1">
                <a:solidFill>
                  <a:srgbClr val="000000"/>
                </a:solidFill>
                <a:latin typeface="Calibri" panose="020F0502020204030204" pitchFamily="34" charset="0"/>
                <a:ea typeface="Calibri" panose="020F0502020204030204" pitchFamily="34" charset="0"/>
                <a:cs typeface="Calibri" panose="020F0502020204030204" pitchFamily="34" charset="0"/>
                <a:hlinkClick r:id="rId1"/>
              </a:rPr>
              <a:t>. </a:t>
            </a:r>
            <a:r>
              <a:rPr dirty="0" sz="4000" lang="el"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
              </a:rPr>
              <a:t>ΕΕ</a:t>
            </a:r>
            <a:endParaRPr dirty="0" sz="1100" lang="en-I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dirty="0" sz="1600" lang="el">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dirty="0" sz="1100" lang="en-IE">
              <a:effectLst/>
              <a:latin typeface="Calibri" panose="020F0502020204030204" pitchFamily="34" charset="0"/>
              <a:ea typeface="Calibri" panose="020F0502020204030204" pitchFamily="34" charset="0"/>
              <a:cs typeface="Calibri" panose="020F0502020204030204" pitchFamily="34" charset="0"/>
            </a:endParaRPr>
          </a:p>
          <a:p>
            <a:r>
              <a:rPr dirty="0" sz="1100" lang="el">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dirty="0" sz="1100" lang="en-IE">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04" name=""/>
        <p:cNvGrpSpPr/>
        <p:nvPr/>
      </p:nvGrpSpPr>
      <p:grpSpPr>
        <a:xfrm>
          <a:off x="0" y="0"/>
          <a:ext cx="0" cy="0"/>
          <a:chOff x="0" y="0"/>
          <a:chExt cx="0" cy="0"/>
        </a:xfrm>
      </p:grpSpPr>
      <p:sp>
        <p:nvSpPr>
          <p:cNvPr id="1048766" name="Slide Number Placeholder 1"/>
          <p:cNvSpPr>
            <a:spLocks noGrp="1"/>
          </p:cNvSpPr>
          <p:nvPr>
            <p:ph type="sldNum" sz="quarter" idx="4"/>
          </p:nvPr>
        </p:nvSpPr>
        <p:spPr>
          <a:xfrm>
            <a:off x="6118646" y="10316384"/>
            <a:ext cx="988834" cy="148164"/>
          </a:xfrm>
        </p:spPr>
        <p:txBody>
          <a:bodyPr/>
          <a:p>
            <a:fld id="{CB2079F2-58AF-ED44-82D7-E04B2F6FD686}" type="slidenum">
              <a:rPr lang="en-US" smtClean="0"/>
              <a:t>5</a:t>
            </a:fld>
            <a:endParaRPr dirty="0" lang="en-US"/>
          </a:p>
        </p:txBody>
      </p:sp>
      <p:sp>
        <p:nvSpPr>
          <p:cNvPr id="1048767" name="Text Placeholder 28"/>
          <p:cNvSpPr>
            <a:spLocks noGrp="1"/>
          </p:cNvSpPr>
          <p:nvPr>
            <p:ph type="body" sz="quarter" idx="45"/>
          </p:nvPr>
        </p:nvSpPr>
        <p:spPr/>
        <p:txBody>
          <a:bodyPr/>
          <a:p>
            <a:r>
              <a:rPr dirty="0" lang="el"/>
              <a:t>01</a:t>
            </a:r>
          </a:p>
        </p:txBody>
      </p:sp>
      <p:sp>
        <p:nvSpPr>
          <p:cNvPr id="1048768" name="Text Placeholder 71"/>
          <p:cNvSpPr>
            <a:spLocks noGrp="1"/>
          </p:cNvSpPr>
          <p:nvPr>
            <p:ph type="body" sz="quarter" idx="46"/>
          </p:nvPr>
        </p:nvSpPr>
        <p:spPr>
          <a:xfrm>
            <a:off x="2881529" y="2780417"/>
            <a:ext cx="4225951" cy="1296134"/>
          </a:xfrm>
        </p:spPr>
        <p:txBody>
          <a:bodyPr>
            <a:normAutofit/>
          </a:bodyPr>
          <a:p>
            <a:r>
              <a:rPr dirty="0" lang="el"/>
              <a:t>ΤΕΧΝΕΣ/ ΜΟΥΣΙΚΗ/ ΠΟΛΙΤΙΣΜΟΣ</a:t>
            </a:r>
          </a:p>
        </p:txBody>
      </p:sp>
      <p:sp>
        <p:nvSpPr>
          <p:cNvPr id="1048769" name="Text Placeholder 67"/>
          <p:cNvSpPr>
            <a:spLocks noGrp="1"/>
          </p:cNvSpPr>
          <p:nvPr>
            <p:ph type="body" sz="quarter" idx="11"/>
          </p:nvPr>
        </p:nvSpPr>
        <p:spPr/>
        <p:txBody>
          <a:bodyPr/>
          <a:p>
            <a:r>
              <a:rPr dirty="0" lang="el">
                <a:hlinkClick r:id="rId1" action="ppaction://hlinksldjump"/>
              </a:rPr>
              <a:t>01</a:t>
            </a:r>
            <a:endParaRPr dirty="0" lang="en-US"/>
          </a:p>
        </p:txBody>
      </p:sp>
      <p:sp>
        <p:nvSpPr>
          <p:cNvPr id="1048770" name="Text Placeholder 68"/>
          <p:cNvSpPr>
            <a:spLocks noGrp="1"/>
          </p:cNvSpPr>
          <p:nvPr>
            <p:ph type="body" sz="quarter" idx="12"/>
          </p:nvPr>
        </p:nvSpPr>
        <p:spPr/>
        <p:txBody>
          <a:bodyPr/>
          <a:p>
            <a:r>
              <a:rPr dirty="0" lang="el" err="1"/>
              <a:t>Soyons </a:t>
            </a:r>
            <a:r>
              <a:rPr dirty="0" lang="en-US" err="1"/>
              <a:t>C</a:t>
            </a:r>
            <a:r>
              <a:rPr dirty="0" lang="en-US" err="1"/>
              <a:t>a</a:t>
            </a:r>
            <a:r>
              <a:rPr dirty="0" lang="en-US" err="1"/>
              <a:t>p</a:t>
            </a:r>
            <a:endParaRPr dirty="0" lang="en-IE">
              <a:solidFill>
                <a:srgbClr val="000000"/>
              </a:solidFill>
            </a:endParaRPr>
          </a:p>
        </p:txBody>
      </p:sp>
      <p:sp>
        <p:nvSpPr>
          <p:cNvPr id="1048771" name="Text Placeholder 69"/>
          <p:cNvSpPr>
            <a:spLocks noGrp="1"/>
          </p:cNvSpPr>
          <p:nvPr>
            <p:ph type="body" sz="quarter" idx="13"/>
          </p:nvPr>
        </p:nvSpPr>
        <p:spPr/>
        <p:txBody>
          <a:bodyPr/>
          <a:p>
            <a:r>
              <a:rPr dirty="0" lang="el">
                <a:hlinkClick r:id="rId2" action="ppaction://hlinksldjump"/>
              </a:rPr>
              <a:t>02</a:t>
            </a:r>
            <a:endParaRPr dirty="0" lang="en-US"/>
          </a:p>
        </p:txBody>
      </p:sp>
      <p:sp>
        <p:nvSpPr>
          <p:cNvPr id="1048772" name="Text Placeholder 70"/>
          <p:cNvSpPr>
            <a:spLocks noGrp="1"/>
          </p:cNvSpPr>
          <p:nvPr>
            <p:ph type="body" sz="quarter" idx="14"/>
          </p:nvPr>
        </p:nvSpPr>
        <p:spPr/>
        <p:txBody>
          <a:bodyPr/>
          <a:p>
            <a:r>
              <a:rPr dirty="0" lang="el"/>
              <a:t>Πες μου τι ακούς</a:t>
            </a:r>
            <a:endParaRPr dirty="0" lang="en-IE">
              <a:solidFill>
                <a:srgbClr val="000000"/>
              </a:solidFill>
            </a:endParaRPr>
          </a:p>
        </p:txBody>
      </p:sp>
      <p:sp>
        <p:nvSpPr>
          <p:cNvPr id="1048773" name="Text Placeholder 72"/>
          <p:cNvSpPr>
            <a:spLocks noGrp="1"/>
          </p:cNvSpPr>
          <p:nvPr>
            <p:ph type="body" sz="quarter" idx="47"/>
          </p:nvPr>
        </p:nvSpPr>
        <p:spPr/>
        <p:txBody>
          <a:bodyPr/>
          <a:p>
            <a:r>
              <a:rPr dirty="0" lang="el">
                <a:hlinkClick r:id="rId3" action="ppaction://hlinksldjump"/>
              </a:rPr>
              <a:t>03</a:t>
            </a:r>
            <a:endParaRPr dirty="0" lang="en-US"/>
          </a:p>
        </p:txBody>
      </p:sp>
      <p:sp>
        <p:nvSpPr>
          <p:cNvPr id="1048774" name="Text Placeholder 73"/>
          <p:cNvSpPr>
            <a:spLocks noGrp="1"/>
          </p:cNvSpPr>
          <p:nvPr>
            <p:ph type="body" sz="quarter" idx="48"/>
          </p:nvPr>
        </p:nvSpPr>
        <p:spPr/>
        <p:txBody>
          <a:bodyPr/>
          <a:p>
            <a:r>
              <a:rPr dirty="0" lang="el"/>
              <a:t>Τραγουδήστε την </a:t>
            </a:r>
            <a:r>
              <a:rPr dirty="0" lang="en-US"/>
              <a:t>"</a:t>
            </a:r>
            <a:r>
              <a:rPr dirty="0" lang="el"/>
              <a:t>Ιρλανδία</a:t>
            </a:r>
            <a:r>
              <a:rPr dirty="0" lang="en-US"/>
              <a:t>"</a:t>
            </a:r>
            <a:endParaRPr dirty="0" lang="en-IE">
              <a:solidFill>
                <a:srgbClr val="000000"/>
              </a:solidFill>
            </a:endParaRPr>
          </a:p>
        </p:txBody>
      </p:sp>
      <p:sp>
        <p:nvSpPr>
          <p:cNvPr id="1048775" name="Text Placeholder 74"/>
          <p:cNvSpPr>
            <a:spLocks noGrp="1"/>
          </p:cNvSpPr>
          <p:nvPr>
            <p:ph type="body" sz="quarter" idx="49"/>
          </p:nvPr>
        </p:nvSpPr>
        <p:spPr/>
        <p:txBody>
          <a:bodyPr/>
          <a:p>
            <a:r>
              <a:rPr dirty="0" lang="el">
                <a:hlinkClick r:id="rId4" action="ppaction://hlinksldjump"/>
              </a:rPr>
              <a:t>04</a:t>
            </a:r>
            <a:endParaRPr dirty="0" lang="en-US"/>
          </a:p>
        </p:txBody>
      </p:sp>
      <p:sp>
        <p:nvSpPr>
          <p:cNvPr id="1048776" name="Text Placeholder 75"/>
          <p:cNvSpPr>
            <a:spLocks noGrp="1"/>
          </p:cNvSpPr>
          <p:nvPr>
            <p:ph type="body" sz="quarter" idx="50"/>
          </p:nvPr>
        </p:nvSpPr>
        <p:spPr/>
        <p:txBody>
          <a:bodyPr/>
          <a:p>
            <a:r>
              <a:rPr dirty="0" lang="en-US"/>
              <a:t>"</a:t>
            </a:r>
            <a:r>
              <a:rPr altLang="en-US" dirty="0" lang="el-GR"/>
              <a:t>Β</a:t>
            </a:r>
            <a:r>
              <a:rPr dirty="0" lang="el"/>
              <a:t>ιταμίνες Πολιτισμού</a:t>
            </a:r>
            <a:r>
              <a:rPr dirty="0" lang="en-US"/>
              <a:t>"</a:t>
            </a:r>
            <a:endParaRPr dirty="0" lang="en-IE">
              <a:solidFill>
                <a:srgbClr val="000000"/>
              </a:solidFill>
            </a:endParaRPr>
          </a:p>
        </p:txBody>
      </p:sp>
      <p:sp>
        <p:nvSpPr>
          <p:cNvPr id="1048777" name="Text Placeholder 76"/>
          <p:cNvSpPr>
            <a:spLocks noGrp="1"/>
          </p:cNvSpPr>
          <p:nvPr>
            <p:ph type="body" sz="quarter" idx="51"/>
          </p:nvPr>
        </p:nvSpPr>
        <p:spPr/>
        <p:txBody>
          <a:bodyPr/>
          <a:p>
            <a:r>
              <a:rPr dirty="0" lang="el">
                <a:hlinkClick r:id="rId5" action="ppaction://hlinksldjump"/>
              </a:rPr>
              <a:t>05</a:t>
            </a:r>
            <a:endParaRPr dirty="0" lang="en-US"/>
          </a:p>
        </p:txBody>
      </p:sp>
      <p:sp>
        <p:nvSpPr>
          <p:cNvPr id="1048778" name="Text Placeholder 77"/>
          <p:cNvSpPr>
            <a:spLocks noGrp="1"/>
          </p:cNvSpPr>
          <p:nvPr>
            <p:ph type="body" sz="quarter" idx="52"/>
          </p:nvPr>
        </p:nvSpPr>
        <p:spPr/>
        <p:txBody>
          <a:bodyPr/>
          <a:p>
            <a:r>
              <a:rPr dirty="0" lang="en-US"/>
              <a:t>"</a:t>
            </a:r>
            <a:r>
              <a:rPr dirty="0" lang="el"/>
              <a:t>Melting Pot</a:t>
            </a:r>
            <a:r>
              <a:rPr dirty="0" lang="en-US"/>
              <a:t>"</a:t>
            </a:r>
            <a:endParaRPr dirty="0" lang="en-IE">
              <a:solidFill>
                <a:srgbClr val="000000"/>
              </a:solidFill>
            </a:endParaRPr>
          </a:p>
        </p:txBody>
      </p:sp>
      <p:sp>
        <p:nvSpPr>
          <p:cNvPr id="1048779" name="Text Placeholder 78"/>
          <p:cNvSpPr>
            <a:spLocks noGrp="1"/>
          </p:cNvSpPr>
          <p:nvPr>
            <p:ph type="body" sz="quarter" idx="53"/>
          </p:nvPr>
        </p:nvSpPr>
        <p:spPr/>
        <p:txBody>
          <a:bodyPr/>
          <a:p>
            <a:r>
              <a:rPr dirty="0" lang="el">
                <a:hlinkClick r:id="rId6" action="ppaction://hlinksldjump"/>
              </a:rPr>
              <a:t>06</a:t>
            </a:r>
            <a:endParaRPr dirty="0" lang="en-US"/>
          </a:p>
        </p:txBody>
      </p:sp>
      <p:sp>
        <p:nvSpPr>
          <p:cNvPr id="1048780" name="Text Placeholder 79"/>
          <p:cNvSpPr>
            <a:spLocks noGrp="1"/>
          </p:cNvSpPr>
          <p:nvPr>
            <p:ph type="body" sz="quarter" idx="54"/>
          </p:nvPr>
        </p:nvSpPr>
        <p:spPr/>
        <p:txBody>
          <a:bodyPr/>
          <a:p>
            <a:r>
              <a:rPr dirty="0" lang="el"/>
              <a:t>Fabric Republic</a:t>
            </a:r>
            <a:endParaRPr dirty="0" lang="en-IE">
              <a:solidFill>
                <a:srgbClr val="000000"/>
              </a:solidFill>
            </a:endParaRPr>
          </a:p>
        </p:txBody>
      </p:sp>
      <p:sp>
        <p:nvSpPr>
          <p:cNvPr id="1048781" name="Text Placeholder 80"/>
          <p:cNvSpPr>
            <a:spLocks noGrp="1"/>
          </p:cNvSpPr>
          <p:nvPr>
            <p:ph type="body" sz="quarter" idx="55"/>
          </p:nvPr>
        </p:nvSpPr>
        <p:spPr/>
        <p:txBody>
          <a:bodyPr/>
          <a:p>
            <a:r>
              <a:rPr dirty="0" lang="el">
                <a:hlinkClick r:id="rId7" action="ppaction://hlinksldjump"/>
              </a:rPr>
              <a:t>07</a:t>
            </a:r>
            <a:endParaRPr dirty="0" lang="en-US"/>
          </a:p>
        </p:txBody>
      </p:sp>
      <p:sp>
        <p:nvSpPr>
          <p:cNvPr id="1048782" name="Text Placeholder 81"/>
          <p:cNvSpPr>
            <a:spLocks noGrp="1"/>
          </p:cNvSpPr>
          <p:nvPr>
            <p:ph type="body" sz="quarter" idx="56"/>
          </p:nvPr>
        </p:nvSpPr>
        <p:spPr/>
        <p:txBody>
          <a:bodyPr/>
          <a:p>
            <a:r>
              <a:rPr dirty="0" lang="el" err="1"/>
              <a:t>Shedia </a:t>
            </a:r>
            <a:r>
              <a:rPr dirty="0" lang="el"/>
              <a:t>- ενημερωτικό δελτίο </a:t>
            </a:r>
            <a:r>
              <a:rPr altLang="en-US" dirty="0" lang="el-GR"/>
              <a:t>δ</a:t>
            </a:r>
            <a:r>
              <a:rPr altLang="en-US" dirty="0" lang="el-GR"/>
              <a:t>ρ</a:t>
            </a:r>
            <a:r>
              <a:rPr altLang="en-US" dirty="0" lang="el-GR"/>
              <a:t>ό</a:t>
            </a:r>
            <a:r>
              <a:rPr altLang="en-US" dirty="0" lang="el-GR"/>
              <a:t>μ</a:t>
            </a:r>
            <a:r>
              <a:rPr altLang="en-US" dirty="0" lang="el-GR"/>
              <a:t>ο</a:t>
            </a:r>
            <a:r>
              <a:rPr altLang="en-US" dirty="0" lang="el-GR"/>
              <a:t>υ</a:t>
            </a:r>
            <a:endParaRPr dirty="0" lang="en-IE">
              <a:solidFill>
                <a:srgbClr val="000000"/>
              </a:solidFill>
            </a:endParaRPr>
          </a:p>
        </p:txBody>
      </p:sp>
      <p:sp>
        <p:nvSpPr>
          <p:cNvPr id="1048783" name="Text Placeholder 82"/>
          <p:cNvSpPr>
            <a:spLocks noGrp="1"/>
          </p:cNvSpPr>
          <p:nvPr>
            <p:ph type="body" sz="quarter" idx="57"/>
          </p:nvPr>
        </p:nvSpPr>
        <p:spPr/>
        <p:txBody>
          <a:bodyPr/>
          <a:p>
            <a:r>
              <a:rPr dirty="0" lang="el">
                <a:hlinkClick r:id="rId8" action="ppaction://hlinksldjump"/>
              </a:rPr>
              <a:t>08</a:t>
            </a:r>
            <a:endParaRPr dirty="0" lang="en-US"/>
          </a:p>
        </p:txBody>
      </p:sp>
      <p:sp>
        <p:nvSpPr>
          <p:cNvPr id="1048784" name="Text Placeholder 83"/>
          <p:cNvSpPr>
            <a:spLocks noGrp="1"/>
          </p:cNvSpPr>
          <p:nvPr>
            <p:ph type="body" sz="quarter" idx="58"/>
          </p:nvPr>
        </p:nvSpPr>
        <p:spPr/>
        <p:txBody>
          <a:bodyPr/>
          <a:p>
            <a:r>
              <a:rPr dirty="0" lang="el"/>
              <a:t>Παρέχετε υπηρεσία δωρεάς φαρμάκων</a:t>
            </a:r>
            <a:endParaRPr dirty="0" lang="en-IE">
              <a:solidFill>
                <a:srgbClr val="000000"/>
              </a:solidFill>
            </a:endParaRPr>
          </a:p>
        </p:txBody>
      </p:sp>
      <p:sp>
        <p:nvSpPr>
          <p:cNvPr id="1048785" name="Text Placeholder 84"/>
          <p:cNvSpPr>
            <a:spLocks noGrp="1"/>
          </p:cNvSpPr>
          <p:nvPr>
            <p:ph type="body" sz="quarter" idx="59"/>
          </p:nvPr>
        </p:nvSpPr>
        <p:spPr/>
        <p:txBody>
          <a:bodyPr/>
          <a:p>
            <a:r>
              <a:rPr dirty="0" lang="el">
                <a:hlinkClick r:id="rId9" action="ppaction://hlinksldjump"/>
              </a:rPr>
              <a:t>09</a:t>
            </a:r>
            <a:endParaRPr dirty="0" lang="en-US"/>
          </a:p>
        </p:txBody>
      </p:sp>
      <p:sp>
        <p:nvSpPr>
          <p:cNvPr id="1048786" name="Text Placeholder 85"/>
          <p:cNvSpPr>
            <a:spLocks noGrp="1"/>
          </p:cNvSpPr>
          <p:nvPr>
            <p:ph type="body" sz="quarter" idx="60"/>
          </p:nvPr>
        </p:nvSpPr>
        <p:spPr/>
        <p:txBody>
          <a:bodyPr/>
          <a:p>
            <a:r>
              <a:rPr altLang="en-US" dirty="0" lang="el-GR"/>
              <a:t>Ο</a:t>
            </a:r>
            <a:r>
              <a:rPr altLang="en-US" dirty="0" lang="el-GR"/>
              <a:t>μ</a:t>
            </a:r>
            <a:r>
              <a:rPr altLang="en-US" dirty="0" lang="el-GR"/>
              <a:t>ά</a:t>
            </a:r>
            <a:r>
              <a:rPr altLang="en-US" dirty="0" lang="el-GR"/>
              <a:t>δ</a:t>
            </a:r>
            <a:r>
              <a:rPr altLang="en-US" dirty="0" lang="el-GR"/>
              <a:t>α</a:t>
            </a:r>
            <a:r>
              <a:rPr altLang="en-US" dirty="0" lang="en-US"/>
              <a:t> </a:t>
            </a:r>
            <a:r>
              <a:rPr altLang="en-US" dirty="0" lang="el-GR"/>
              <a:t>Α</a:t>
            </a:r>
            <a:r>
              <a:rPr altLang="en-US" dirty="0" lang="el-GR"/>
              <a:t>ν</a:t>
            </a:r>
            <a:r>
              <a:rPr altLang="en-US" dirty="0" lang="el-GR"/>
              <a:t>ά</a:t>
            </a:r>
            <a:r>
              <a:rPr altLang="en-US" dirty="0" lang="el-GR"/>
              <a:t>γ</a:t>
            </a:r>
            <a:r>
              <a:rPr altLang="en-US" dirty="0" lang="el-GR"/>
              <a:t>ν</a:t>
            </a:r>
            <a:r>
              <a:rPr altLang="en-US" dirty="0" lang="el-GR"/>
              <a:t>ω</a:t>
            </a:r>
            <a:r>
              <a:rPr altLang="en-US" dirty="0" lang="el-GR"/>
              <a:t>σ</a:t>
            </a:r>
            <a:r>
              <a:rPr altLang="en-US" dirty="0" lang="el-GR"/>
              <a:t>η</a:t>
            </a:r>
            <a:r>
              <a:rPr altLang="en-US" dirty="0" lang="el-GR"/>
              <a:t>ς</a:t>
            </a:r>
            <a:r>
              <a:rPr altLang="en-US" dirty="0" lang="en-US"/>
              <a:t> </a:t>
            </a:r>
            <a:r>
              <a:rPr altLang="en-US" dirty="0" lang="en-US"/>
              <a:t>"</a:t>
            </a:r>
            <a:r>
              <a:rPr dirty="0" lang="el"/>
              <a:t>Roscommon</a:t>
            </a:r>
            <a:r>
              <a:rPr dirty="0" lang="en-US"/>
              <a:t>"</a:t>
            </a:r>
            <a:r>
              <a:rPr dirty="0" lang="el"/>
              <a:t> </a:t>
            </a:r>
            <a:endParaRPr dirty="0" lang="en-IE">
              <a:solidFill>
                <a:srgbClr val="000000"/>
              </a:solidFill>
            </a:endParaRPr>
          </a:p>
        </p:txBody>
      </p:sp>
      <p:grpSp>
        <p:nvGrpSpPr>
          <p:cNvPr id="105" name="Graphic 4"/>
          <p:cNvGrpSpPr/>
          <p:nvPr/>
        </p:nvGrpSpPr>
        <p:grpSpPr>
          <a:xfrm>
            <a:off x="453572" y="8057322"/>
            <a:ext cx="2480296" cy="1929360"/>
            <a:chOff x="5594918" y="3386579"/>
            <a:chExt cx="1695226" cy="1318674"/>
          </a:xfrm>
        </p:grpSpPr>
        <p:sp>
          <p:nvSpPr>
            <p:cNvPr id="1048787" name="Freeform 90"/>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88" name="Freeform 91"/>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89" name="Freeform 92"/>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0" name="Freeform 93"/>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1" name="Freeform 94"/>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2" name="Freeform 95"/>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3" name="Freeform 96"/>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4" name="Freeform 97"/>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5" name="Freeform 98"/>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6" name="Freeform 99"/>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7" name="Freeform 100"/>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8" name="Freeform 101"/>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anchor="ctr" rtlCol="0"/>
            <a:p>
              <a:endParaRPr dirty="0" lang="en-US">
                <a:latin typeface="Calibri" panose="020F0502020204030204" pitchFamily="34" charset="0"/>
              </a:endParaRPr>
            </a:p>
          </p:txBody>
        </p:sp>
        <p:sp>
          <p:nvSpPr>
            <p:cNvPr id="1048799" name="Freeform 102"/>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0" name="Freeform 103"/>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1" name="Freeform 104"/>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2" name="Freeform 105"/>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3" name="Freeform 106"/>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4" name="Freeform 107"/>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5" name="Freeform 108"/>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6" name="Freeform 109"/>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7" name="Freeform 110"/>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8" name="Freeform 111"/>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09" name="Freeform 112"/>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10" name="Freeform 113"/>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sp>
          <p:nvSpPr>
            <p:cNvPr id="1048811" name="Freeform 114"/>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anchor="ctr" rtlCol="0"/>
            <a:p>
              <a:endParaRPr dirty="0" lang="en-US">
                <a:latin typeface="Calibri" panose="020F0502020204030204" pitchFamily="34" charset="0"/>
              </a:endParaRPr>
            </a:p>
          </p:txBody>
        </p:sp>
      </p:grpSp>
      <p:grpSp>
        <p:nvGrpSpPr>
          <p:cNvPr id="106" name="Graphic 72"/>
          <p:cNvGrpSpPr/>
          <p:nvPr/>
        </p:nvGrpSpPr>
        <p:grpSpPr>
          <a:xfrm>
            <a:off x="2164049" y="4533470"/>
            <a:ext cx="353212" cy="527593"/>
            <a:chOff x="2649438" y="2791642"/>
            <a:chExt cx="415449" cy="620557"/>
          </a:xfrm>
          <a:solidFill>
            <a:srgbClr val="000000"/>
          </a:solidFill>
        </p:grpSpPr>
        <p:sp>
          <p:nvSpPr>
            <p:cNvPr id="1048812" name="Freeform 49"/>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anchor="ctr" rtlCol="0"/>
            <a:p>
              <a:endParaRPr lang="en-US"/>
            </a:p>
          </p:txBody>
        </p:sp>
        <p:sp>
          <p:nvSpPr>
            <p:cNvPr id="1048813" name="Freeform 50"/>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anchor="ctr" rtlCol="0"/>
            <a:p>
              <a:endParaRPr lang="en-US"/>
            </a:p>
          </p:txBody>
        </p:sp>
        <p:sp>
          <p:nvSpPr>
            <p:cNvPr id="1048814" name="Freeform 51"/>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anchor="ctr" rtlCol="0"/>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09" name=""/>
        <p:cNvGrpSpPr/>
        <p:nvPr/>
      </p:nvGrpSpPr>
      <p:grpSpPr>
        <a:xfrm>
          <a:off x="0" y="0"/>
          <a:ext cx="0" cy="0"/>
          <a:chOff x="0" y="0"/>
          <a:chExt cx="0" cy="0"/>
        </a:xfrm>
      </p:grpSpPr>
      <p:sp>
        <p:nvSpPr>
          <p:cNvPr id="1048819" name="Text Placeholder 24"/>
          <p:cNvSpPr>
            <a:spLocks noGrp="1"/>
          </p:cNvSpPr>
          <p:nvPr>
            <p:ph type="body" sz="quarter" idx="11"/>
          </p:nvPr>
        </p:nvSpPr>
        <p:spPr/>
        <p:txBody>
          <a:bodyPr/>
          <a:p>
            <a:r>
              <a:rPr dirty="0" lang="el" err="1"/>
              <a:t>Soyons </a:t>
            </a:r>
            <a:r>
              <a:rPr dirty="0" lang="en-US" err="1"/>
              <a:t>C</a:t>
            </a:r>
            <a:r>
              <a:rPr dirty="0" lang="en-US" err="1"/>
              <a:t>a</a:t>
            </a:r>
            <a:r>
              <a:rPr dirty="0" lang="en-US" err="1"/>
              <a:t>p</a:t>
            </a:r>
            <a:endParaRPr altLang="en-US" lang="zh-CN"/>
          </a:p>
        </p:txBody>
      </p:sp>
      <p:sp>
        <p:nvSpPr>
          <p:cNvPr id="1048820" name="Text Placeholder 25"/>
          <p:cNvSpPr>
            <a:spLocks noGrp="1"/>
          </p:cNvSpPr>
          <p:nvPr>
            <p:ph type="body" sz="quarter" idx="32"/>
          </p:nvPr>
        </p:nvSpPr>
        <p:spPr>
          <a:xfrm>
            <a:off x="440871" y="1939253"/>
            <a:ext cx="6666609" cy="6922600"/>
          </a:xfrm>
        </p:spPr>
        <p:txBody>
          <a:bodyPr/>
          <a:p>
            <a:r>
              <a:rPr b="1" dirty="0" sz="1200" lang="el"/>
              <a:t>ΣΧΕΤΙΚΑ ΜΕ</a:t>
            </a:r>
            <a:endParaRPr dirty="0" sz="1200" lang="en-IE"/>
          </a:p>
          <a:p>
            <a:r>
              <a:rPr dirty="0" lang="el"/>
              <a:t>Το </a:t>
            </a:r>
            <a:r>
              <a:rPr dirty="0" lang="el" err="1"/>
              <a:t>Soyons -Cap </a:t>
            </a:r>
            <a:r>
              <a:rPr dirty="0" lang="el"/>
              <a:t>εδρεύει στη Γαλλία. Συγκεκριμένα, στην</a:t>
            </a:r>
            <a:r>
              <a:rPr altLang="en-US" dirty="0" lang="en-US"/>
              <a:t> </a:t>
            </a:r>
            <a:r>
              <a:rPr altLang="en-US" dirty="0" lang="el-GR"/>
              <a:t>π</a:t>
            </a:r>
            <a:r>
              <a:rPr altLang="en-US" dirty="0" lang="el-GR"/>
              <a:t>ε</a:t>
            </a:r>
            <a:r>
              <a:rPr altLang="en-US" dirty="0" lang="el-GR"/>
              <a:t>ρ</a:t>
            </a:r>
            <a:r>
              <a:rPr altLang="en-US" dirty="0" lang="el-GR"/>
              <a:t>ι</a:t>
            </a:r>
            <a:r>
              <a:rPr altLang="en-US" dirty="0" lang="el-GR"/>
              <a:t>ο</a:t>
            </a:r>
            <a:r>
              <a:rPr altLang="en-US" dirty="0" lang="el-GR"/>
              <a:t>χ</a:t>
            </a:r>
            <a:r>
              <a:rPr altLang="en-US" dirty="0" lang="el-GR"/>
              <a:t>ή</a:t>
            </a:r>
            <a:r>
              <a:rPr altLang="en-US" dirty="0" lang="en-US" err="1"/>
              <a:t> </a:t>
            </a:r>
            <a:r>
              <a:rPr dirty="0" lang="el"/>
              <a:t>Nouvelle Aquitaine – σε τρεις μεγάλες πόλεις: Bordeaux, </a:t>
            </a:r>
            <a:r>
              <a:rPr dirty="0" lang="el" err="1"/>
              <a:t>Angoulême </a:t>
            </a:r>
            <a:r>
              <a:rPr dirty="0" lang="el"/>
              <a:t>, Limoges. Αυτή η οργάνωση συνεργάζεται με ανέργους και άλλους κοινωνικά αποκλεισμένους ενήλικες.</a:t>
            </a:r>
            <a:endParaRPr altLang="en-US" lang="zh-CN"/>
          </a:p>
          <a:p>
            <a:endParaRPr dirty="0" lang="en-IE"/>
          </a:p>
          <a:p>
            <a:r>
              <a:rPr dirty="0" lang="el"/>
              <a:t>Σε αυτούς τους χρήστες των υπηρεσιών δίνεται χρόνος και χώρος για να αναπτυχθούν δημιουργικά και προσωπικά, σε έναν υποστηρικτικό χώρο. Το κέντρο του προγράμματος είναι μια ποικιλία δημιουργικών εργαστηρίων</a:t>
            </a:r>
            <a:r>
              <a:rPr dirty="0" lang="en-US"/>
              <a:t>,</a:t>
            </a:r>
            <a:r>
              <a:rPr altLang="en-US" dirty="0" lang="el-GR"/>
              <a:t>ό</a:t>
            </a:r>
            <a:r>
              <a:rPr altLang="en-US" dirty="0" lang="el-GR"/>
              <a:t>π</a:t>
            </a:r>
            <a:r>
              <a:rPr altLang="en-US" dirty="0" lang="el-GR"/>
              <a:t>ο</a:t>
            </a:r>
            <a:r>
              <a:rPr altLang="en-US" dirty="0" lang="el-GR"/>
              <a:t>υ</a:t>
            </a:r>
            <a:r>
              <a:rPr altLang="en-US" dirty="0" lang="en-US"/>
              <a:t> </a:t>
            </a:r>
            <a:r>
              <a:rPr altLang="en-US" dirty="0" lang="el-GR"/>
              <a:t>ο</a:t>
            </a:r>
            <a:r>
              <a:rPr altLang="en-US" dirty="0" lang="el-GR"/>
              <a:t>ι</a:t>
            </a:r>
            <a:r>
              <a:rPr altLang="en-US" dirty="0" lang="en-US"/>
              <a:t> </a:t>
            </a:r>
            <a:r>
              <a:rPr dirty="0" lang="el"/>
              <a:t>χρήστες υπηρεσιών αναλαμβάνουν ποικίλες δημιουργικές δραστηριότητες</a:t>
            </a:r>
            <a:r>
              <a:rPr altLang="en-US" dirty="0" lang="en-US"/>
              <a:t> </a:t>
            </a:r>
            <a:r>
              <a:rPr altLang="en-US" dirty="0" lang="el-GR"/>
              <a:t>σ</a:t>
            </a:r>
            <a:r>
              <a:rPr altLang="en-US" dirty="0" lang="el-GR"/>
              <a:t>ε</a:t>
            </a:r>
            <a:r>
              <a:rPr altLang="en-US" dirty="0" lang="en-US"/>
              <a:t> </a:t>
            </a:r>
            <a:r>
              <a:rPr altLang="en-US" dirty="0" lang="en-US"/>
              <a:t> </a:t>
            </a:r>
            <a:r>
              <a:rPr altLang="en-US" dirty="0" lang="el-GR"/>
              <a:t>σ</a:t>
            </a:r>
            <a:r>
              <a:rPr altLang="en-US" dirty="0" lang="el-GR"/>
              <a:t>υ</a:t>
            </a:r>
            <a:r>
              <a:rPr altLang="en-US" dirty="0" lang="el-GR"/>
              <a:t>ν</a:t>
            </a:r>
            <a:r>
              <a:rPr altLang="en-US" dirty="0" lang="el-GR"/>
              <a:t>ε</a:t>
            </a:r>
            <a:r>
              <a:rPr altLang="en-US" dirty="0" lang="el-GR"/>
              <a:t>ρ</a:t>
            </a:r>
            <a:r>
              <a:rPr altLang="en-US" dirty="0" lang="el-GR"/>
              <a:t>γ</a:t>
            </a:r>
            <a:r>
              <a:rPr altLang="en-US" dirty="0" lang="el-GR"/>
              <a:t>α</a:t>
            </a:r>
            <a:r>
              <a:rPr altLang="en-US" dirty="0" lang="el-GR"/>
              <a:t>σ</a:t>
            </a:r>
            <a:r>
              <a:rPr altLang="en-US" dirty="0" lang="el-GR"/>
              <a:t>ί</a:t>
            </a:r>
            <a:r>
              <a:rPr altLang="en-US" dirty="0" lang="el-GR"/>
              <a:t>α</a:t>
            </a:r>
            <a:r>
              <a:rPr altLang="en-US" dirty="0" lang="en-US"/>
              <a:t> </a:t>
            </a:r>
            <a:r>
              <a:rPr altLang="en-US" dirty="0" lang="el-GR"/>
              <a:t>μ</a:t>
            </a:r>
            <a:r>
              <a:rPr dirty="0" lang="el"/>
              <a:t>ε καλλιτέχνες.</a:t>
            </a:r>
            <a:endParaRPr altLang="en-US" lang="zh-CN"/>
          </a:p>
          <a:p>
            <a:endParaRPr dirty="0" lang="en-IE"/>
          </a:p>
          <a:p>
            <a:r>
              <a:rPr dirty="0" lang="el"/>
              <a:t>Οι χρήστες υπηρεσιών δημιουργούν προσωπικές δημιουργικές εκροές όπως ένα «λεξικό αγάπης» και </a:t>
            </a:r>
            <a:r>
              <a:rPr dirty="0" lang="el" err="1"/>
              <a:t>βιογραφικά</a:t>
            </a:r>
            <a:r>
              <a:rPr dirty="0" lang="en-US" err="1"/>
              <a:t>.</a:t>
            </a:r>
            <a:r>
              <a:rPr dirty="0" lang="el"/>
              <a:t> Τα μαθήματα και τα εργαστήρια βοηθούν τους χρήστες των υπηρεσιών να βελτιώσουν την απασχολησιμότητά τους, καθώς μαθαίνουν δεξιότητες τόσο ποικίλες</a:t>
            </a:r>
            <a:r>
              <a:rPr dirty="0" lang="en-US"/>
              <a:t>,</a:t>
            </a:r>
            <a:r>
              <a:rPr dirty="0" lang="en-US"/>
              <a:t> </a:t>
            </a:r>
            <a:r>
              <a:rPr dirty="0" lang="el"/>
              <a:t>όπως η κομμωτική και ο χορός. Αποκτούν επίσης αυτοπεποίθηση και την ικανότητα να συνεργάζονται με άλλους και νιώθουν συνδεδεμένοι.</a:t>
            </a:r>
            <a:endParaRPr altLang="en-US" lang="zh-CN"/>
          </a:p>
          <a:p>
            <a:endParaRPr dirty="0" lang="en-IE"/>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Αυτό το έργο υποστηρίζει την κοινωνική ένταξη και τη συνδεσιμότητα, επειδή έχει φέρει έξω από τα σπίτια τους ανθρώπους που είναι συνήθως κοινωνικά αποκλεισμένοι. Οι συμμετέχοντες είπαν ότι τους άρεσε να έρχονται στα εργαστήρια, να ανακαλύπτουν και να εκτιμούν τις πρακτικές και</a:t>
            </a:r>
            <a:r>
              <a:rPr altLang="en-US" dirty="0" lang="en-US"/>
              <a:t> </a:t>
            </a:r>
            <a:r>
              <a:rPr altLang="en-US" dirty="0" lang="el-GR"/>
              <a:t>τ</a:t>
            </a:r>
            <a:r>
              <a:rPr altLang="en-US" dirty="0" lang="el-GR"/>
              <a:t>η</a:t>
            </a:r>
            <a:r>
              <a:rPr altLang="en-US" dirty="0" lang="el-GR"/>
              <a:t>ν</a:t>
            </a:r>
            <a:r>
              <a:rPr altLang="en-US" dirty="0" lang="en-US"/>
              <a:t> </a:t>
            </a:r>
            <a:r>
              <a:rPr altLang="en-US" dirty="0" lang="el-GR"/>
              <a:t>τ</a:t>
            </a:r>
            <a:r>
              <a:rPr altLang="en-US" dirty="0" lang="el-GR"/>
              <a:t>έ</a:t>
            </a:r>
            <a:r>
              <a:rPr altLang="en-US" dirty="0" lang="el-GR"/>
              <a:t>χ</a:t>
            </a:r>
            <a:r>
              <a:rPr altLang="en-US" dirty="0" lang="el-GR"/>
              <a:t>ν</a:t>
            </a:r>
            <a:r>
              <a:rPr altLang="en-US" dirty="0" lang="el-GR"/>
              <a:t>η</a:t>
            </a:r>
            <a:r>
              <a:rPr altLang="en-US" dirty="0" lang="en-US"/>
              <a:t>.</a:t>
            </a:r>
            <a:endParaRPr dirty="0" lang="en-IE"/>
          </a:p>
          <a:p>
            <a:r>
              <a:rPr dirty="0" lang="el"/>
              <a:t>Αυτό το έργο δημιουργεί ισχυρούς κοινωνικούς δεσμούς μεταξύ των ατόμων, και ιδιαίτερα μεταξύ των περιθωριοποιημένων ανθρώπων και του καλλιτεχνικού κόσμου.</a:t>
            </a:r>
            <a:endParaRPr dirty="0" lang="en-IE"/>
          </a:p>
          <a:p>
            <a:r>
              <a:rPr b="1" dirty="0" sz="1200" lang="el"/>
              <a:t> </a:t>
            </a:r>
            <a:endParaRPr b="1" dirty="0" sz="1200" lang="en-IE"/>
          </a:p>
          <a:p>
            <a:r>
              <a:rPr b="1" dirty="0" sz="1200" lang="el"/>
              <a:t>ΥΠΟΣΤΗΡΙΞΗ ΥΓΕΙΑΣ, ΕΥΕΞΙΑΣ &amp; ΔΙΑΤΡΟΦΗΣ</a:t>
            </a:r>
            <a:endParaRPr dirty="0" sz="1200" lang="en-IE"/>
          </a:p>
          <a:p>
            <a:r>
              <a:rPr dirty="0" lang="el"/>
              <a:t>Οι χρήστες αυτής της υπηρεσίας βρήκαν την ευημερία τους βελτιωμένη με τις νέες κοινωνικές τους συνδέσεις, τα δημιουργικά τους επιτεύγματα και ακόμη και έχοντας απλώς έναν λόγο να φύγουν από το σπίτι.</a:t>
            </a:r>
            <a:r>
              <a:rPr dirty="0" lang="el"/>
              <a:t> </a:t>
            </a:r>
            <a:r>
              <a:rPr dirty="0" lang="el"/>
              <a:t>Η ομάδα εργασίας ενθάρρυνε τους ανθρώπους να φροντίσουν καλύτερα την ψυχική τους υγεία και τους έδωσε περισσότερη ελπίδα στην ικανότητά τους να χτίσουν ένα νέο μέλλον.</a:t>
            </a:r>
            <a:endParaRPr dirty="0" lang="en-IE"/>
          </a:p>
          <a:p>
            <a:endParaRPr b="1" dirty="0" i="1" lang="en-US"/>
          </a:p>
          <a:p>
            <a:endParaRPr b="1" dirty="0" i="1" lang="en-US"/>
          </a:p>
          <a:p>
            <a:r>
              <a:rPr b="1" dirty="0" sz="1200" lang="el"/>
              <a:t>ΥΠΟΣΤΗΡΙΞΗ ΤΗΣ ΜΑΘΗΣΗΣ ΕΝΗΛΙΚΩΝ</a:t>
            </a:r>
            <a:endParaRPr dirty="0" sz="1200" lang="en-IE"/>
          </a:p>
          <a:p>
            <a:r>
              <a:rPr dirty="0" lang="el"/>
              <a:t>Το έργο προσφέρει εκπαίδευση για να επιτρέψει στους ανθρώπους να έχουν πρόσβαση σε νέες δυνατότητες. Το να μαθαίνουν νέα πράγματα στην ενήλικη ζωή τους δίνει τα κλειδιά της αυτοπεποίθησης. Επιτρέπει στους ανθρώπους να γνωρίζουν τις δικές τους ικανότητες και να </a:t>
            </a:r>
            <a:r>
              <a:rPr altLang="en-US" dirty="0" lang="el-GR"/>
              <a:t>τ</a:t>
            </a:r>
            <a:r>
              <a:rPr altLang="en-US" dirty="0" lang="el-GR"/>
              <a:t>ι</a:t>
            </a:r>
            <a:r>
              <a:rPr altLang="en-US" dirty="0" lang="el-GR"/>
              <a:t>ς</a:t>
            </a:r>
            <a:r>
              <a:rPr altLang="en-US" dirty="0" lang="en-US"/>
              <a:t> </a:t>
            </a:r>
            <a:r>
              <a:rPr altLang="en-US" dirty="0" lang="el-GR"/>
              <a:t>ε</a:t>
            </a:r>
            <a:r>
              <a:rPr altLang="en-US" dirty="0" lang="el-GR"/>
              <a:t>ξ</a:t>
            </a:r>
            <a:r>
              <a:rPr altLang="en-US" dirty="0" lang="el-GR"/>
              <a:t>ε</a:t>
            </a:r>
            <a:r>
              <a:rPr altLang="en-US" dirty="0" lang="el-GR"/>
              <a:t>λ</a:t>
            </a:r>
            <a:r>
              <a:rPr altLang="en-US" dirty="0" lang="el-GR"/>
              <a:t>ί</a:t>
            </a:r>
            <a:r>
              <a:rPr altLang="en-US" dirty="0" lang="el-GR"/>
              <a:t>σ</a:t>
            </a:r>
            <a:r>
              <a:rPr altLang="en-US" dirty="0" lang="el-GR"/>
              <a:t>σ</a:t>
            </a:r>
            <a:r>
              <a:rPr altLang="en-US" dirty="0" lang="el-GR"/>
              <a:t>ο</a:t>
            </a:r>
            <a:r>
              <a:rPr altLang="en-US" dirty="0" lang="el-GR"/>
              <a:t>υ</a:t>
            </a:r>
            <a:r>
              <a:rPr altLang="en-US" dirty="0" lang="el-GR"/>
              <a:t>ν</a:t>
            </a:r>
            <a:r>
              <a:rPr dirty="0" lang="el"/>
              <a:t>.</a:t>
            </a:r>
            <a:endParaRPr dirty="0" lang="en-IE"/>
          </a:p>
          <a:p>
            <a:r>
              <a:rPr dirty="0" lang="el"/>
              <a:t>Τα εργαστήρια σε αυτό το πρόγραμμα δίδαξαν στους ανθρώπους πρακτικές όπως κομμωτική, χορός, γραφιστική και γραφή.</a:t>
            </a:r>
            <a:endParaRPr dirty="0" lang="en-IE"/>
          </a:p>
          <a:p>
            <a:endParaRPr b="1" dirty="0" sz="1200" lang="en-GB"/>
          </a:p>
          <a:p>
            <a:r>
              <a:rPr b="1" dirty="0" sz="1200" lang="el"/>
              <a:t>ΠΩΣ ΧΡΗΜΑΤΟΔΟΤΕΙΤΑΙ Ο ΟΡΓΑΝΙΣΜΟΣ;</a:t>
            </a:r>
            <a:endParaRPr dirty="0" sz="1200" lang="en-IE"/>
          </a:p>
          <a:p>
            <a:r>
              <a:rPr dirty="0" lang="el"/>
              <a:t>Η χρηματοδότηση προέρχεται από διάφορους φορείς, όπως ο Γαλλικός Ερυθρός Σταυρός, η τοπική κυβέρνηση, η DRAC</a:t>
            </a:r>
            <a:r>
              <a:rPr dirty="0" lang="en-US"/>
              <a:t>,</a:t>
            </a:r>
            <a:r>
              <a:rPr dirty="0" lang="el"/>
              <a:t> η Pole Culture και η </a:t>
            </a:r>
            <a:r>
              <a:rPr dirty="0" lang="el" err="1"/>
              <a:t>Sante </a:t>
            </a:r>
            <a:r>
              <a:rPr dirty="0" lang="el"/>
              <a:t>.</a:t>
            </a:r>
            <a:endParaRPr dirty="0" lang="en-IE"/>
          </a:p>
          <a:p>
            <a:endParaRPr dirty="0" lang="en-IE"/>
          </a:p>
          <a:p>
            <a:r>
              <a:rPr b="1" dirty="0" sz="1200" lang="el"/>
              <a:t>ΕΥΚΑΙΡΙΕΣ ΓΙΑ ΑΝΑΠΑΡΑΓΩΓΗ</a:t>
            </a:r>
            <a:endParaRPr dirty="0" sz="1200" lang="en-IE"/>
          </a:p>
          <a:p>
            <a:r>
              <a:rPr dirty="0" lang="el"/>
              <a:t>Αυτό το έργο μπορεί να αναπαραχθεί οπουδήποτε υπάρχουν κοινωνικά αποκλεισμένοι ενήλικες και δημιουργικοί καλλιτέχνες για να δουλέψουν μαζί τους.</a:t>
            </a:r>
            <a:endParaRPr dirty="0" lang="en-IE"/>
          </a:p>
          <a:p>
            <a:endParaRPr b="1" dirty="0" sz="1200" lang="en-GB"/>
          </a:p>
          <a:p>
            <a:r>
              <a:rPr b="1" dirty="0" sz="1200" lang="el"/>
              <a:t>ΜΥΘΟΙ &amp; ΨΕΥΤΙΚΕΣ ΠΙΣΤΟΠΟΙΗΣΕΙΣ</a:t>
            </a:r>
            <a:endParaRPr dirty="0" sz="1200" lang="en-IE"/>
          </a:p>
          <a:p>
            <a:r>
              <a:rPr dirty="0" i="1" lang="el"/>
              <a:t>«Το τέλος του έργου είναι το τέλος του πειραματισμού»</a:t>
            </a:r>
            <a:endParaRPr dirty="0" lang="en-IE"/>
          </a:p>
          <a:p>
            <a:r>
              <a:rPr dirty="0" lang="el"/>
              <a:t> </a:t>
            </a:r>
            <a:endParaRPr dirty="0" lang="en-IE"/>
          </a:p>
          <a:p>
            <a:r>
              <a:rPr dirty="0" lang="el"/>
              <a:t>Είναι ψευδές. Αυτή είναι μόνο η αρχή για τους συμμετέχοντες! Όλες οι εισροές αυτής της εκπαίδευσης θα ωριμάσουν με τον καιρό.</a:t>
            </a:r>
            <a:endParaRPr dirty="0" lang="en-IE"/>
          </a:p>
          <a:p>
            <a:r>
              <a:rPr dirty="0" lang="el"/>
              <a:t>Οι συμμετέχοντες θα μπορούν να χρησιμοποιήσουν τη δημιουργικότητα και την αυτοπεποίθησή τους για τα επόμενα χρόνια.</a:t>
            </a:r>
            <a:endParaRPr dirty="0" lang="en-IE"/>
          </a:p>
        </p:txBody>
      </p:sp>
      <p:sp>
        <p:nvSpPr>
          <p:cNvPr id="1048821" name="Slide Number Placeholder 23"/>
          <p:cNvSpPr>
            <a:spLocks noGrp="1"/>
          </p:cNvSpPr>
          <p:nvPr>
            <p:ph type="sldNum" sz="quarter" idx="4"/>
          </p:nvPr>
        </p:nvSpPr>
        <p:spPr/>
        <p:txBody>
          <a:bodyPr/>
          <a:p>
            <a:fld id="{CB2079F2-58AF-ED44-82D7-E04B2F6FD686}" type="slidenum">
              <a:rPr lang="en-US" smtClean="0"/>
              <a:t>6</a:t>
            </a:fld>
            <a:endParaRPr dirty="0" lang="en-US"/>
          </a:p>
        </p:txBody>
      </p:sp>
      <p:pic>
        <p:nvPicPr>
          <p:cNvPr id="2097199" name="Picture 17"/>
          <p:cNvPicPr>
            <a:picLocks noChangeAspect="1"/>
          </p:cNvPicPr>
          <p:nvPr/>
        </p:nvPicPr>
        <p:blipFill>
          <a:blip xmlns:r="http://schemas.openxmlformats.org/officeDocument/2006/relationships" r:embed="rId1" cstate="screen"/>
          <a:stretch>
            <a:fillRect/>
          </a:stretch>
        </p:blipFill>
        <p:spPr>
          <a:xfrm>
            <a:off x="440871" y="190264"/>
            <a:ext cx="1949565" cy="944598"/>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10" name=""/>
        <p:cNvGrpSpPr/>
        <p:nvPr/>
      </p:nvGrpSpPr>
      <p:grpSpPr>
        <a:xfrm>
          <a:off x="0" y="0"/>
          <a:ext cx="0" cy="0"/>
          <a:chOff x="0" y="0"/>
          <a:chExt cx="0" cy="0"/>
        </a:xfrm>
      </p:grpSpPr>
      <p:sp>
        <p:nvSpPr>
          <p:cNvPr id="1048822" name="Text Placeholder 24"/>
          <p:cNvSpPr>
            <a:spLocks noGrp="1"/>
          </p:cNvSpPr>
          <p:nvPr>
            <p:ph type="body" sz="quarter" idx="11"/>
          </p:nvPr>
        </p:nvSpPr>
        <p:spPr>
          <a:xfrm>
            <a:off x="440871" y="1119092"/>
            <a:ext cx="3826329" cy="859209"/>
          </a:xfrm>
        </p:spPr>
        <p:txBody>
          <a:bodyPr/>
          <a:p>
            <a:r>
              <a:rPr dirty="0" lang="el"/>
              <a:t>Πες μου τι ακούς</a:t>
            </a:r>
          </a:p>
        </p:txBody>
      </p:sp>
      <p:sp>
        <p:nvSpPr>
          <p:cNvPr id="1048823" name="Text Placeholder 25"/>
          <p:cNvSpPr>
            <a:spLocks noGrp="1"/>
          </p:cNvSpPr>
          <p:nvPr>
            <p:ph type="body" sz="quarter" idx="32"/>
          </p:nvPr>
        </p:nvSpPr>
        <p:spPr>
          <a:xfrm>
            <a:off x="440871" y="2411552"/>
            <a:ext cx="6666609" cy="4515721"/>
          </a:xfrm>
        </p:spPr>
        <p:txBody>
          <a:bodyPr/>
          <a:p>
            <a:r>
              <a:rPr b="1" dirty="0" sz="1200" lang="el"/>
              <a:t>ΣΧΕΤΙΚΑ ΜΕ</a:t>
            </a:r>
            <a:endParaRPr dirty="0" sz="1200" lang="en-IE"/>
          </a:p>
          <a:p>
            <a:r>
              <a:rPr dirty="0" lang="el"/>
              <a:t>«Dis </a:t>
            </a:r>
            <a:r>
              <a:rPr dirty="0" lang="el" err="1"/>
              <a:t>moi</a:t>
            </a:r>
            <a:r>
              <a:rPr dirty="0" lang="el"/>
              <a:t> </a:t>
            </a:r>
            <a:r>
              <a:rPr dirty="0" lang="el" err="1"/>
              <a:t>γ</a:t>
            </a:r>
            <a:r>
              <a:rPr dirty="0" lang="el"/>
              <a:t> </a:t>
            </a:r>
            <a:r>
              <a:rPr dirty="0" lang="el" err="1"/>
              <a:t>Το t'écoutes </a:t>
            </a:r>
            <a:r>
              <a:rPr dirty="0" lang="el"/>
              <a:t>» ή, στα </a:t>
            </a:r>
            <a:r>
              <a:rPr altLang="en-US" dirty="0" lang="el-GR"/>
              <a:t>ελληνικά</a:t>
            </a:r>
            <a:r>
              <a:rPr dirty="0" lang="el"/>
              <a:t>: «πες μου τι ακούς» εδρεύει στη νοτιοδυτική Γαλλία. Είναι ένα έργο που συνδέει τους ηλικιωμένους που ζουν σε οίκους ευγηρίας με εφήβους, για τη δημιουργία συνεντεύξεων και έργων podcast. Τόσο οι μεγαλύτεροι ενήλικες όσο και οι έφηβοι μπόρεσαν να μάθουν νέες δεξιότητες και να εκφραστούν δημιουργικά, ενώ όλα αυτά επωφελήθηκαν από τη διαπολιτισμική ανταλλαγή γνώσεων της συνεργασίας.</a:t>
            </a:r>
            <a:endParaRPr dirty="0" lang="en-IE"/>
          </a:p>
          <a:p>
            <a:r>
              <a:rPr dirty="0" lang="el"/>
              <a:t> </a:t>
            </a:r>
            <a:endParaRPr dirty="0" lang="en-IE"/>
          </a:p>
          <a:p>
            <a:pPr fontAlgn="base"/>
            <a:r>
              <a:rPr dirty="0" lang="el"/>
              <a:t>Για περισσότερες πληροφορίες μεταβείτε στο</a:t>
            </a:r>
            <a:r>
              <a:rPr dirty="0" lang="el">
                <a:solidFill>
                  <a:srgbClr val="FFC652"/>
                </a:solidFill>
              </a:rPr>
              <a:t> </a:t>
            </a:r>
            <a:r>
              <a:rPr dirty="0" lang="el" u="sng">
                <a:solidFill>
                  <a:srgbClr val="FFC652"/>
                </a:solidFill>
                <a:hlinkClick r:id="rId1"/>
              </a:rPr>
              <a:t>https://culture-sante-aquitaine.com/dis-moi-cque-tecoutes/</a:t>
            </a:r>
            <a:r>
              <a:rPr dirty="0" lang="el" u="sng">
                <a:solidFill>
                  <a:srgbClr val="FFC652"/>
                </a:solidFill>
              </a:rPr>
              <a:t> </a:t>
            </a:r>
          </a:p>
          <a:p>
            <a:pPr fontAlgn="base"/>
            <a:endParaRPr dirty="0" lang="en-GB" u="sng">
              <a:solidFill>
                <a:srgbClr val="FFC652"/>
              </a:solidFill>
              <a:hlinkClick r:id="rId2"/>
            </a:endParaRPr>
          </a:p>
          <a:p>
            <a:pPr fontAlgn="base"/>
            <a:r>
              <a:rPr dirty="0" lang="el" u="sng">
                <a:solidFill>
                  <a:srgbClr val="FFC652"/>
                </a:solidFill>
                <a:hlinkClick r:id="rId2"/>
              </a:rPr>
              <a:t>http://www.ricochetsonore.fr/actus/365/dis-moi-cque-tecoutes-ehpad-le-petit-trianon</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Αυτό το έργο δημιουργεί διαγενεακές συνδέσεις μεταξύ εφήβων και ηλικιωμένων.</a:t>
            </a:r>
            <a:endParaRPr dirty="0" lang="en-IE"/>
          </a:p>
          <a:p>
            <a:r>
              <a:rPr b="1" dirty="0" sz="1200" lang="el"/>
              <a:t> </a:t>
            </a:r>
            <a:endParaRPr b="1" dirty="0" sz="1200" lang="en-IE"/>
          </a:p>
          <a:p>
            <a:r>
              <a:rPr b="1" dirty="0" sz="1200" lang="el"/>
              <a:t>ΥΠΟΣΤΗΡΙΞΗ ΥΓΕΙΑΣ, ΕΥΕΞΙΑΣ &amp; ΔΙΑΤΡΟΦΗΣ</a:t>
            </a:r>
            <a:endParaRPr dirty="0" sz="1200" lang="en-IE"/>
          </a:p>
          <a:p>
            <a:r>
              <a:rPr dirty="0" lang="el"/>
              <a:t>Για πολλούς ηλικιωμένους, είναι μια πρόκληση να αισθάνονται ενεργοί και χρήσιμοι για την κοινωνία. Αυτό το έργο και οι ανταλλαγές μεταξύ των γενεών επιτρέπουν στους ηλικιωμένους να αισθάνονται χρήσιμοι και να παραμείνουν δραστήριοι, κάτι που έχει αποδειχθεί ότι είναι καλό για την ευημερία τους.</a:t>
            </a:r>
            <a:endParaRPr dirty="0" lang="en-IE"/>
          </a:p>
          <a:p>
            <a:endParaRPr dirty="0" lang="en-IE"/>
          </a:p>
          <a:p>
            <a:r>
              <a:rPr b="1" dirty="0" sz="1200" lang="el"/>
              <a:t>ΥΠΟΣΤΗΡΙΞΗ ΤΗΣ ΜΑΘΗΣΗΣ ΕΝΗΛΙΚΩΝ</a:t>
            </a:r>
            <a:endParaRPr dirty="0" sz="1200" lang="en-IE"/>
          </a:p>
          <a:p>
            <a:r>
              <a:rPr dirty="0" lang="el"/>
              <a:t>Αυτό το έργο υποστηρίζει την εκπαίδευση ενηλίκων επειδή οι άνθρωποι εκπαιδεύτηκαν στον ραδιοφωνικό εξοπλισμό: </a:t>
            </a:r>
            <a:r>
              <a:rPr altLang="en-US" dirty="0" lang="el-GR"/>
              <a:t>μ</a:t>
            </a:r>
            <a:r>
              <a:rPr altLang="en-US" dirty="0" lang="el-GR"/>
              <a:t>ι</a:t>
            </a:r>
            <a:r>
              <a:rPr altLang="en-US" dirty="0" lang="el-GR"/>
              <a:t>κ</a:t>
            </a:r>
            <a:r>
              <a:rPr altLang="en-US" dirty="0" lang="el-GR"/>
              <a:t>ρ</a:t>
            </a:r>
            <a:r>
              <a:rPr altLang="en-US" dirty="0" lang="el-GR"/>
              <a:t>ό</a:t>
            </a:r>
            <a:r>
              <a:rPr altLang="en-US" dirty="0" lang="el-GR"/>
              <a:t>φ</a:t>
            </a:r>
            <a:r>
              <a:rPr altLang="en-US" dirty="0" lang="el-GR"/>
              <a:t>ω</a:t>
            </a:r>
            <a:r>
              <a:rPr altLang="en-US" dirty="0" lang="el-GR"/>
              <a:t>ν</a:t>
            </a:r>
            <a:r>
              <a:rPr altLang="en-US" dirty="0" lang="el-GR"/>
              <a:t>ο</a:t>
            </a:r>
            <a:r>
              <a:rPr dirty="0" lang="el"/>
              <a:t>, ακουστικά, μηχανές.</a:t>
            </a:r>
            <a:endParaRPr dirty="0" lang="en-IE"/>
          </a:p>
          <a:p>
            <a:endParaRPr b="1" dirty="0" sz="1200" lang="en-GB"/>
          </a:p>
          <a:p>
            <a:r>
              <a:rPr b="1" dirty="0" sz="1200" lang="el"/>
              <a:t>ΠΩΣ ΧΡΗΜΑΤΟΔΟΤΕΙΤΑΙ Ο ΟΡΓΑΝΙΣΜΟΣ;</a:t>
            </a:r>
            <a:endParaRPr dirty="0" sz="1200" lang="en-IE"/>
          </a:p>
          <a:p>
            <a:r>
              <a:rPr dirty="0" lang="el"/>
              <a:t>Μέσω του Association du Lien </a:t>
            </a:r>
            <a:r>
              <a:rPr dirty="0" lang="el" err="1"/>
              <a:t>Interculturel </a:t>
            </a:r>
            <a:r>
              <a:rPr dirty="0" lang="el"/>
              <a:t>Familial et Social</a:t>
            </a:r>
            <a:r>
              <a:rPr dirty="0" lang="en-US"/>
              <a:t>.</a:t>
            </a:r>
            <a:endParaRPr dirty="0" lang="en-IE"/>
          </a:p>
          <a:p>
            <a:endParaRPr dirty="0" lang="en-IE"/>
          </a:p>
          <a:p>
            <a:r>
              <a:rPr b="1" dirty="0" sz="1200" lang="el"/>
              <a:t>ΠΩΣ ΛΕΙΤΟΥΡΓΕΙ Η ΔΙΑΔΙΚΑΣΙΑ ΠΑΡΑΠΟΜΠΗΣ;</a:t>
            </a:r>
            <a:endParaRPr dirty="0" sz="1200" lang="en-IE"/>
          </a:p>
          <a:p>
            <a:r>
              <a:rPr dirty="0" lang="el"/>
              <a:t>Δεν χρειάζεται παραπομπή! Αυτό το έργο είναι μια συνεργασία μεταξύ ατόμων, που διευκολύνεται από σχολεία και οίκους ευγηρίας.</a:t>
            </a:r>
          </a:p>
          <a:p>
            <a:endParaRPr dirty="0" lang="en-IE"/>
          </a:p>
          <a:p>
            <a:r>
              <a:rPr b="1" dirty="0" sz="1200" lang="el"/>
              <a:t>ΕΥΚΑΙΡΙΕΣ ΓΙΑ ΑΝΑΠΑΡΑΓΩΓΗ</a:t>
            </a:r>
            <a:endParaRPr dirty="0" sz="1200" lang="en-IE"/>
          </a:p>
          <a:p>
            <a:r>
              <a:rPr dirty="0" lang="el"/>
              <a:t>Αυτό το έργο επαναλήφθηκε πολλές φορές με τον ίδιο συνεργάτη. Θα μπορούσε εύκολα να αναπαραχθεί σε οποιοδήποτε μέρος υπάρχει η ευκαιρία για συνεργασία μεταξύ ενός σχολείου, ενός γηροκομείου και μιας εγκατάστασης με εξοπλισμό καταγραφής.</a:t>
            </a:r>
            <a:endParaRPr dirty="0" lang="en-IE"/>
          </a:p>
          <a:p>
            <a:r>
              <a:rPr b="1" dirty="0" i="1" lang="el"/>
              <a:t> </a:t>
            </a:r>
            <a:endParaRPr dirty="0" lang="en-IE"/>
          </a:p>
        </p:txBody>
      </p:sp>
      <p:sp>
        <p:nvSpPr>
          <p:cNvPr id="1048824" name="Slide Number Placeholder 23"/>
          <p:cNvSpPr>
            <a:spLocks noGrp="1"/>
          </p:cNvSpPr>
          <p:nvPr>
            <p:ph type="sldNum" sz="quarter" idx="4"/>
          </p:nvPr>
        </p:nvSpPr>
        <p:spPr/>
        <p:txBody>
          <a:bodyPr/>
          <a:p>
            <a:fld id="{CB2079F2-58AF-ED44-82D7-E04B2F6FD686}" type="slidenum">
              <a:rPr lang="en-US" smtClean="0"/>
              <a:t>7</a:t>
            </a:fld>
            <a:endParaRPr dirty="0" lang="en-US"/>
          </a:p>
        </p:txBody>
      </p:sp>
      <p:pic>
        <p:nvPicPr>
          <p:cNvPr id="2097200" name="Picture Placeholder 4"/>
          <p:cNvPicPr>
            <a:picLocks noChangeAspect="1" noGrp="1"/>
          </p:cNvPicPr>
          <p:nvPr>
            <p:ph type="pic" sz="quarter" idx="34"/>
          </p:nvPr>
        </p:nvPicPr>
        <p:blipFill rotWithShape="1">
          <a:blip xmlns:r="http://schemas.openxmlformats.org/officeDocument/2006/relationships" r:embed="rId3" cstate="screen"/>
          <a:srcRect/>
          <a:stretch>
            <a:fillRect/>
          </a:stretch>
        </p:blipFill>
        <p:spPr>
          <a:xfrm>
            <a:off x="5054461" y="416351"/>
            <a:ext cx="2498180" cy="1653390"/>
          </a:xfrm>
        </p:spPr>
      </p:pic>
      <p:grpSp>
        <p:nvGrpSpPr>
          <p:cNvPr id="111" name="Group 10"/>
          <p:cNvGrpSpPr/>
          <p:nvPr/>
        </p:nvGrpSpPr>
        <p:grpSpPr>
          <a:xfrm>
            <a:off x="6509540" y="1762404"/>
            <a:ext cx="1490980" cy="832733"/>
            <a:chOff x="3932429" y="3269513"/>
            <a:chExt cx="1490980" cy="832733"/>
          </a:xfrm>
        </p:grpSpPr>
        <p:sp>
          <p:nvSpPr>
            <p:cNvPr id="1048825" name="Freeform 11"/>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826" name="Rectangle 12"/>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pic>
        <p:nvPicPr>
          <p:cNvPr id="2097201" name="Picture 6"/>
          <p:cNvPicPr>
            <a:picLocks noChangeAspect="1"/>
          </p:cNvPicPr>
          <p:nvPr/>
        </p:nvPicPr>
        <p:blipFill>
          <a:blip xmlns:r="http://schemas.openxmlformats.org/officeDocument/2006/relationships" r:embed="rId4" cstate="screen"/>
          <a:stretch>
            <a:fillRect/>
          </a:stretch>
        </p:blipFill>
        <p:spPr>
          <a:xfrm>
            <a:off x="532629" y="110749"/>
            <a:ext cx="2362972" cy="769498"/>
          </a:xfrm>
          <a:prstGeom prst="rect"/>
        </p:spPr>
      </p:pic>
      <p:sp>
        <p:nvSpPr>
          <p:cNvPr id="1048827" name="Rectangle 14"/>
          <p:cNvSpPr/>
          <p:nvPr/>
        </p:nvSpPr>
        <p:spPr>
          <a:xfrm>
            <a:off x="2184399" y="8215515"/>
            <a:ext cx="4923080" cy="1805939"/>
          </a:xfrm>
          <a:prstGeom prst="rect"/>
        </p:spPr>
        <p:txBody>
          <a:bodyPr wrap="square">
            <a:spAutoFit/>
          </a:bodyPr>
          <a:p>
            <a:pPr algn="r">
              <a:lnSpc>
                <a:spcPts val="2720"/>
              </a:lnSpc>
            </a:pPr>
            <a:r>
              <a:rPr b="1" dirty="0" sz="2600" lang="el">
                <a:latin typeface="Calibri" panose="020F0502020204030204" pitchFamily="34" charset="0"/>
                <a:cs typeface="Calibri" panose="020F0502020204030204" pitchFamily="34" charset="0"/>
              </a:rPr>
              <a:t>ΕΝΑ ΡΑΔΙΟΦΩΝΙΚΟ ΕΡΓΟ ΠΟΥ ΔΗΜΙΟΥΡΓΕΙ ΣΥΝΔΕΣΕΙΣ ΜΕΤΑΞΥ</a:t>
            </a:r>
          </a:p>
          <a:p>
            <a:pPr algn="r">
              <a:lnSpc>
                <a:spcPts val="2720"/>
              </a:lnSpc>
            </a:pP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Φ</a:t>
            </a:r>
            <a:r>
              <a:rPr altLang="en-US" b="1" dirty="0" sz="2600" lang="el-GR">
                <a:latin typeface="Calibri" panose="020F0502020204030204" pitchFamily="34" charset="0"/>
                <a:cs typeface="Calibri" panose="020F0502020204030204" pitchFamily="34" charset="0"/>
              </a:rPr>
              <a:t>Η</a:t>
            </a:r>
            <a:r>
              <a:rPr altLang="en-US" b="1" dirty="0" sz="2600" lang="el-GR">
                <a:latin typeface="Calibri" panose="020F0502020204030204" pitchFamily="34" charset="0"/>
                <a:cs typeface="Calibri" panose="020F0502020204030204" pitchFamily="34" charset="0"/>
              </a:rPr>
              <a:t>Β</a:t>
            </a:r>
            <a:r>
              <a:rPr altLang="en-US" b="1" dirty="0" sz="2600" lang="el-GR">
                <a:latin typeface="Calibri" panose="020F0502020204030204" pitchFamily="34" charset="0"/>
                <a:cs typeface="Calibri" panose="020F0502020204030204" pitchFamily="34" charset="0"/>
              </a:rPr>
              <a:t>Ω</a:t>
            </a:r>
            <a:r>
              <a:rPr altLang="en-US" b="1" dirty="0" sz="2600" lang="el-GR">
                <a:latin typeface="Calibri" panose="020F0502020204030204" pitchFamily="34" charset="0"/>
                <a:cs typeface="Calibri" panose="020F0502020204030204" pitchFamily="34" charset="0"/>
              </a:rPr>
              <a:t>Ν</a:t>
            </a:r>
            <a:r>
              <a:rPr b="1" dirty="0" sz="2600" lang="el">
                <a:latin typeface="Calibri" panose="020F0502020204030204" pitchFamily="34" charset="0"/>
                <a:cs typeface="Calibri" panose="020F0502020204030204" pitchFamily="34" charset="0"/>
              </a:rPr>
              <a:t> ΚΑΙ</a:t>
            </a:r>
            <a:r>
              <a:rPr altLang="en-US" b="1" dirty="0" sz="2600" lang="en-US">
                <a:latin typeface="Calibri" panose="020F0502020204030204" pitchFamily="34" charset="0"/>
                <a:cs typeface="Calibri" panose="020F0502020204030204" pitchFamily="34" charset="0"/>
              </a:rPr>
              <a:t> </a:t>
            </a:r>
            <a:r>
              <a:rPr altLang="en-US" b="1" dirty="0" sz="2600" lang="el-GR">
                <a:latin typeface="Calibri" panose="020F0502020204030204" pitchFamily="34" charset="0"/>
                <a:cs typeface="Calibri" panose="020F0502020204030204" pitchFamily="34" charset="0"/>
              </a:rPr>
              <a:t>Μ</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Γ</a:t>
            </a:r>
            <a:r>
              <a:rPr altLang="en-US" b="1" dirty="0" sz="2600" lang="el-GR">
                <a:latin typeface="Calibri" panose="020F0502020204030204" pitchFamily="34" charset="0"/>
                <a:cs typeface="Calibri" panose="020F0502020204030204" pitchFamily="34" charset="0"/>
              </a:rPr>
              <a:t>Α</a:t>
            </a:r>
            <a:r>
              <a:rPr altLang="en-US" b="1" dirty="0" sz="2600" lang="el-GR">
                <a:latin typeface="Calibri" panose="020F0502020204030204" pitchFamily="34" charset="0"/>
                <a:cs typeface="Calibri" panose="020F0502020204030204" pitchFamily="34" charset="0"/>
              </a:rPr>
              <a:t>Λ</a:t>
            </a:r>
            <a:r>
              <a:rPr altLang="en-US" b="1" dirty="0" sz="2600" lang="el-GR">
                <a:latin typeface="Calibri" panose="020F0502020204030204" pitchFamily="34" charset="0"/>
                <a:cs typeface="Calibri" panose="020F0502020204030204" pitchFamily="34" charset="0"/>
              </a:rPr>
              <a:t>Υ</a:t>
            </a:r>
            <a:r>
              <a:rPr altLang="en-US" b="1" dirty="0" sz="2600" lang="el-GR">
                <a:latin typeface="Calibri" panose="020F0502020204030204" pitchFamily="34" charset="0"/>
                <a:cs typeface="Calibri" panose="020F0502020204030204" pitchFamily="34" charset="0"/>
              </a:rPr>
              <a:t>Τ</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Ρ</a:t>
            </a:r>
            <a:r>
              <a:rPr altLang="en-US" b="1" dirty="0" sz="2600" lang="el-GR">
                <a:latin typeface="Calibri" panose="020F0502020204030204" pitchFamily="34" charset="0"/>
                <a:cs typeface="Calibri" panose="020F0502020204030204" pitchFamily="34" charset="0"/>
              </a:rPr>
              <a:t>Ω</a:t>
            </a:r>
            <a:r>
              <a:rPr altLang="en-US" b="1" dirty="0" sz="2600" lang="el-GR">
                <a:latin typeface="Calibri" panose="020F0502020204030204" pitchFamily="34" charset="0"/>
                <a:cs typeface="Calibri" panose="020F0502020204030204" pitchFamily="34" charset="0"/>
              </a:rPr>
              <a:t>Ν</a:t>
            </a:r>
            <a:r>
              <a:rPr altLang="en-US" b="1" dirty="0" sz="2600" lang="en-US">
                <a:latin typeface="Calibri" panose="020F0502020204030204" pitchFamily="34" charset="0"/>
                <a:cs typeface="Calibri" panose="020F0502020204030204" pitchFamily="34" charset="0"/>
              </a:rPr>
              <a:t> </a:t>
            </a:r>
            <a:r>
              <a:rPr altLang="en-US" b="1" dirty="0" sz="2600" lang="el-GR">
                <a:latin typeface="Calibri" panose="020F0502020204030204" pitchFamily="34" charset="0"/>
                <a:cs typeface="Calibri" panose="020F0502020204030204" pitchFamily="34" charset="0"/>
              </a:rPr>
              <a:t>Ε</a:t>
            </a:r>
            <a:r>
              <a:rPr altLang="en-US" b="1" dirty="0" sz="2600" lang="el-GR">
                <a:latin typeface="Calibri" panose="020F0502020204030204" pitchFamily="34" charset="0"/>
                <a:cs typeface="Calibri" panose="020F0502020204030204" pitchFamily="34" charset="0"/>
              </a:rPr>
              <a:t>Ν</a:t>
            </a:r>
            <a:r>
              <a:rPr altLang="en-US" b="1" dirty="0" sz="2600" lang="el-GR">
                <a:latin typeface="Calibri" panose="020F0502020204030204" pitchFamily="34" charset="0"/>
                <a:cs typeface="Calibri" panose="020F0502020204030204" pitchFamily="34" charset="0"/>
              </a:rPr>
              <a:t>Η</a:t>
            </a:r>
            <a:r>
              <a:rPr altLang="en-US" b="1" dirty="0" sz="2600" lang="el-GR">
                <a:latin typeface="Calibri" panose="020F0502020204030204" pitchFamily="34" charset="0"/>
                <a:cs typeface="Calibri" panose="020F0502020204030204" pitchFamily="34" charset="0"/>
              </a:rPr>
              <a:t>Λ</a:t>
            </a:r>
            <a:r>
              <a:rPr altLang="en-US" b="1" dirty="0" sz="2600" lang="el-GR">
                <a:latin typeface="Calibri" panose="020F0502020204030204" pitchFamily="34" charset="0"/>
                <a:cs typeface="Calibri" panose="020F0502020204030204" pitchFamily="34" charset="0"/>
              </a:rPr>
              <a:t>Ι</a:t>
            </a:r>
            <a:r>
              <a:rPr altLang="en-US" b="1" dirty="0" sz="2600" lang="el-GR">
                <a:latin typeface="Calibri" panose="020F0502020204030204" pitchFamily="34" charset="0"/>
                <a:cs typeface="Calibri" panose="020F0502020204030204" pitchFamily="34" charset="0"/>
              </a:rPr>
              <a:t>Κ</a:t>
            </a:r>
            <a:r>
              <a:rPr altLang="en-US" b="1" dirty="0" sz="2600" lang="el-GR">
                <a:latin typeface="Calibri" panose="020F0502020204030204" pitchFamily="34" charset="0"/>
                <a:cs typeface="Calibri" panose="020F0502020204030204" pitchFamily="34" charset="0"/>
              </a:rPr>
              <a:t>Ω</a:t>
            </a:r>
            <a:r>
              <a:rPr altLang="en-US" b="1" dirty="0" sz="2600" lang="el-GR">
                <a:latin typeface="Calibri" panose="020F0502020204030204" pitchFamily="34" charset="0"/>
                <a:cs typeface="Calibri" panose="020F0502020204030204" pitchFamily="34" charset="0"/>
              </a:rPr>
              <a:t>Ν</a:t>
            </a:r>
            <a:endParaRPr altLang="en-US" lang="zh-C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12" name=""/>
        <p:cNvGrpSpPr/>
        <p:nvPr/>
      </p:nvGrpSpPr>
      <p:grpSpPr>
        <a:xfrm>
          <a:off x="0" y="0"/>
          <a:ext cx="0" cy="0"/>
          <a:chOff x="0" y="0"/>
          <a:chExt cx="0" cy="0"/>
        </a:xfrm>
      </p:grpSpPr>
      <p:sp>
        <p:nvSpPr>
          <p:cNvPr id="1048828" name="Text Placeholder 24"/>
          <p:cNvSpPr>
            <a:spLocks noGrp="1"/>
          </p:cNvSpPr>
          <p:nvPr>
            <p:ph type="body" sz="quarter" idx="11"/>
          </p:nvPr>
        </p:nvSpPr>
        <p:spPr/>
        <p:txBody>
          <a:bodyPr/>
          <a:p>
            <a:r>
              <a:rPr dirty="0" lang="el"/>
              <a:t>Τραγουδήστε την </a:t>
            </a:r>
            <a:r>
              <a:rPr dirty="0" lang="en-US"/>
              <a:t>"</a:t>
            </a:r>
            <a:r>
              <a:rPr dirty="0" lang="el"/>
              <a:t>Ιρλανδία</a:t>
            </a:r>
            <a:r>
              <a:rPr dirty="0" lang="en-US"/>
              <a:t>"</a:t>
            </a:r>
            <a:endParaRPr altLang="en-US" lang="zh-CN"/>
          </a:p>
        </p:txBody>
      </p:sp>
      <p:sp>
        <p:nvSpPr>
          <p:cNvPr id="1048829" name="Text Placeholder 25"/>
          <p:cNvSpPr>
            <a:spLocks noGrp="1"/>
          </p:cNvSpPr>
          <p:nvPr>
            <p:ph type="body" sz="quarter" idx="32"/>
          </p:nvPr>
        </p:nvSpPr>
        <p:spPr>
          <a:xfrm>
            <a:off x="313219" y="2069741"/>
            <a:ext cx="6666609" cy="6046648"/>
          </a:xfrm>
        </p:spPr>
        <p:txBody>
          <a:bodyPr/>
          <a:p>
            <a:r>
              <a:rPr b="1" dirty="0" sz="1200" lang="el"/>
              <a:t>ΣΧΕΤΙΚΑ ΜΕ</a:t>
            </a:r>
            <a:endParaRPr dirty="0" sz="1200" lang="en-IE"/>
          </a:p>
          <a:p>
            <a:r>
              <a:rPr dirty="0" lang="el"/>
              <a:t>Η Sing Ireland εδρεύει στην Ιρλανδία. </a:t>
            </a:r>
            <a:br>
              <a:rPr dirty="0" lang="en-GB"/>
            </a:br>
            <a:r>
              <a:rPr dirty="0" lang="el"/>
              <a:t>Ιδρύθηκε το 1980 για να προωθήσει και να αναπτύξει το χορωδιακό τραγούδι στην Ιρλανδία. Το Sing Ireland αναπτύσσει και υποστηρίζει όλες τις μορφές ομαδικού τραγουδιού στην Ιρλανδία. Αυτό το επιτυγχάνει παρέχοντας ποιοτικές εμπειρίες μέσω δραστηριοτήτων με επικεφαλή</a:t>
            </a:r>
            <a:r>
              <a:rPr dirty="0" lang="en-US"/>
              <a:t> </a:t>
            </a:r>
            <a:r>
              <a:rPr altLang="en-US" dirty="0" lang="el-GR"/>
              <a:t>τ</a:t>
            </a:r>
            <a:r>
              <a:rPr dirty="0" lang="el"/>
              <a:t>ο Sing Ireland και υποστηρίζοντας το έργο των μελών μας και του ευρύτερου χορωδιακού τομέα.</a:t>
            </a:r>
            <a:endParaRPr dirty="0" lang="en-IE"/>
          </a:p>
          <a:p>
            <a:endParaRPr dirty="0" lang="en-GB"/>
          </a:p>
          <a:p>
            <a:r>
              <a:rPr dirty="0" lang="el"/>
              <a:t>Για περισσότερες πληροφορίες μεταβείτε στο</a:t>
            </a:r>
          </a:p>
          <a:p>
            <a:r>
              <a:rPr dirty="0" lang="el" u="sng">
                <a:solidFill>
                  <a:srgbClr val="FFC652"/>
                </a:solidFill>
                <a:hlinkClick r:id="rId1"/>
              </a:rPr>
              <a:t>https://www.singireland.ie/</a:t>
            </a:r>
            <a:r>
              <a:rPr dirty="0" lang="el">
                <a:solidFill>
                  <a:srgbClr val="FFC652"/>
                </a:solidFill>
              </a:rPr>
              <a:t> </a:t>
            </a:r>
            <a:endParaRPr dirty="0" lang="en-IE">
              <a:solidFill>
                <a:srgbClr val="FFC652"/>
              </a:solidFill>
            </a:endParaRPr>
          </a:p>
          <a:p>
            <a:r>
              <a:rPr dirty="0" lang="el"/>
              <a:t> </a:t>
            </a:r>
            <a:endParaRPr dirty="0" lang="en-IE"/>
          </a:p>
          <a:p>
            <a:pPr algn="l"/>
            <a:r>
              <a:rPr b="1" dirty="0" sz="1200" lang="el"/>
              <a:t>ΥΠΟΣΤΗΡΙΞΗ ΤΗΣ ΚΟΙΝΩΝΙΚΗΣ ΕΝΤΑΞΗΣ</a:t>
            </a:r>
          </a:p>
          <a:p>
            <a:pPr algn="l"/>
            <a:r>
              <a:rPr b="1" dirty="0" sz="1200" lang="el"/>
              <a:t>ΚΑΙ ΣΥΝΔΕΣΗ</a:t>
            </a:r>
            <a:endParaRPr dirty="0" sz="1200" lang="en-IE"/>
          </a:p>
          <a:p>
            <a:r>
              <a:rPr dirty="0" lang="el"/>
              <a:t>Το Sing Ireland συνδέει, δίνει τη δυνατότητα και καθοδηγεί κοινότητες τραγουδιστών στην Ιρλανδία με αποστολή να βελτιώσει θετικά τις ζωές των ανθρώπων μέσω του τραγουδιού. Κάθε μέλος έχει την ευκαιρία να κάνει </a:t>
            </a:r>
            <a:r>
              <a:rPr altLang="en-US" dirty="0" lang="el-GR"/>
              <a:t>γ</a:t>
            </a:r>
            <a:r>
              <a:rPr altLang="en-US" dirty="0" lang="el-GR"/>
              <a:t>ν</a:t>
            </a:r>
            <a:r>
              <a:rPr altLang="en-US" dirty="0" lang="el-GR"/>
              <a:t>ω</a:t>
            </a:r>
            <a:r>
              <a:rPr altLang="en-US" dirty="0" lang="el-GR"/>
              <a:t>ρ</a:t>
            </a:r>
            <a:r>
              <a:rPr altLang="en-US" dirty="0" lang="el-GR"/>
              <a:t>ι</a:t>
            </a:r>
            <a:r>
              <a:rPr altLang="en-US" dirty="0" lang="el-GR"/>
              <a:t>μ</a:t>
            </a:r>
            <a:r>
              <a:rPr altLang="en-US" dirty="0" lang="el-GR"/>
              <a:t>ί</a:t>
            </a:r>
            <a:r>
              <a:rPr altLang="en-US" dirty="0" lang="el-GR"/>
              <a:t>ε</a:t>
            </a:r>
            <a:r>
              <a:rPr altLang="en-US" dirty="0" lang="el-GR"/>
              <a:t>ς</a:t>
            </a:r>
            <a:r>
              <a:rPr dirty="0" lang="el"/>
              <a:t> και φίλους στην ομάδα τραγουδιού του.</a:t>
            </a:r>
            <a:endParaRPr altLang="en-US" lang="zh-CN"/>
          </a:p>
          <a:p>
            <a:endParaRPr dirty="0" lang="en-IE"/>
          </a:p>
          <a:p>
            <a:r>
              <a:rPr b="1" dirty="0" sz="1200" lang="el"/>
              <a:t>ΥΠΟΣΤΗΡΙΞΗ ΤΗΣ ΜΑΘΗΣΗΣ ΕΝΗΛΙΚΩΝ</a:t>
            </a:r>
            <a:endParaRPr dirty="0" sz="1200" lang="en-IE"/>
          </a:p>
          <a:p>
            <a:r>
              <a:rPr dirty="0" lang="el"/>
              <a:t>Τα μέλη μπορούσαν να μάθουν μέσω της ομάδας τους Sing Ireland. Για παράδειγμα, μπορεί να μάθουν να διαβάζουν μουσική</a:t>
            </a:r>
            <a:r>
              <a:rPr b="1" dirty="0" sz="1200" lang="en-US"/>
              <a:t>.</a:t>
            </a:r>
            <a:endParaRPr altLang="en-US" lang="zh-CN"/>
          </a:p>
          <a:p>
            <a:endParaRPr b="1" dirty="0" sz="1200" lang="en-GB"/>
          </a:p>
          <a:p>
            <a:r>
              <a:rPr b="1" dirty="0" sz="1200" lang="el"/>
              <a:t>ΠΩΣ ΧΡΗΜΑΤΟΔΟΤΕΙΤΑΙ Ο ΟΡΓΑΝΙΣΜΟΣ;</a:t>
            </a:r>
            <a:endParaRPr dirty="0" sz="1200" lang="en-IE"/>
          </a:p>
          <a:p>
            <a:r>
              <a:rPr dirty="0" lang="el"/>
              <a:t>Η Sing Ireland έχει πολλούς διαφορετικούς χρηματοδότες και συνεργάτες, όπως το Συμβούλιο Τεχνών, το Πανεπιστήμιο του Λίμερικ, το Τμήμα Πολιτισμού</a:t>
            </a:r>
            <a:r>
              <a:rPr dirty="0" lang="en-US"/>
              <a:t> </a:t>
            </a:r>
            <a:r>
              <a:rPr altLang="en-US" dirty="0" lang="el-GR"/>
              <a:t>κ</a:t>
            </a:r>
            <a:r>
              <a:rPr altLang="en-US" dirty="0" lang="el-GR"/>
              <a:t>α</a:t>
            </a:r>
            <a:r>
              <a:rPr altLang="en-US" dirty="0" lang="el-GR"/>
              <a:t>ι</a:t>
            </a:r>
            <a:r>
              <a:rPr altLang="en-US" dirty="0" lang="en-US"/>
              <a:t> </a:t>
            </a:r>
            <a:r>
              <a:rPr dirty="0" lang="el"/>
              <a:t>Κληρονομιάς και το Gaeltacht κ.λπ. </a:t>
            </a:r>
            <a:br>
              <a:rPr dirty="0" lang="en-GB"/>
            </a:br>
            <a:r>
              <a:rPr dirty="0" lang="el"/>
              <a:t>Άτομα και ομάδες πληρώνουν επίσης για να γίνουν μέλη.</a:t>
            </a:r>
            <a:endParaRPr dirty="0" lang="en-IE"/>
          </a:p>
          <a:p>
            <a:endParaRPr dirty="0" lang="en-IE"/>
          </a:p>
          <a:p>
            <a:r>
              <a:rPr b="1" dirty="0" sz="1200" lang="el"/>
              <a:t>ΠΩΣ ΛΕΙΤΟΥΡΓΕΙ Η ΔΙΑΔΙΚΑΣΙΑ ΠΑΡΑΠΟΜΠΗΣ;</a:t>
            </a:r>
            <a:endParaRPr dirty="0" sz="1200" lang="en-IE"/>
          </a:p>
          <a:p>
            <a:r>
              <a:rPr dirty="0" lang="el"/>
              <a:t>Τα άτομα μπορούν να επικοινωνήσουν απευθείας με το Sing Ireland για να βρουν μια ομάδα κοντά τους.</a:t>
            </a:r>
            <a:r>
              <a:rPr b="1" dirty="0" i="1" lang="el"/>
              <a:t> </a:t>
            </a:r>
          </a:p>
          <a:p>
            <a:endParaRPr dirty="0" lang="en-IE"/>
          </a:p>
          <a:p>
            <a:r>
              <a:rPr b="1" dirty="0" sz="1200" lang="el"/>
              <a:t>ΕΥΚΑΙΡΙΕΣ ΓΙΑ ΑΝΑΠΑΡΑΓΩΓΗ</a:t>
            </a:r>
            <a:endParaRPr dirty="0" sz="1200" lang="en-IE"/>
          </a:p>
          <a:p>
            <a:r>
              <a:rPr dirty="0" lang="el"/>
              <a:t>Το Sing Ireland είναι σαν ένα one stop shop για χορωδίες και ομάδες τραγουδιού, οπότε με λίγη έρευνα αυτό θα μπορούσε να γίνει </a:t>
            </a:r>
            <a:r>
              <a:rPr altLang="en-US" dirty="0" lang="el-GR"/>
              <a:t>κ</a:t>
            </a:r>
            <a:r>
              <a:rPr altLang="en-US" dirty="0" lang="el-GR"/>
              <a:t>α</a:t>
            </a:r>
            <a:r>
              <a:rPr altLang="en-US" dirty="0" lang="el-GR"/>
              <a:t>ι</a:t>
            </a:r>
            <a:r>
              <a:rPr altLang="en-US" dirty="0" lang="en-US"/>
              <a:t> </a:t>
            </a:r>
            <a:r>
              <a:rPr dirty="0" lang="el"/>
              <a:t>σε άλλες χώρες.</a:t>
            </a:r>
            <a:endParaRPr altLang="en-US" lang="zh-CN"/>
          </a:p>
          <a:p>
            <a:endParaRPr b="1" dirty="0" sz="1200" lang="en-GB"/>
          </a:p>
          <a:p>
            <a:r>
              <a:rPr b="1" dirty="0" sz="1200" lang="el"/>
              <a:t>ΜΥΘΟΙ &amp; ΨΕΥΤΙΚΕΣ ΠΙΣΤΟΠΟΙΗΣΕΙΣ</a:t>
            </a:r>
            <a:endParaRPr dirty="0" sz="1200" lang="en-IE"/>
          </a:p>
          <a:p>
            <a:pPr algn="l"/>
            <a:r>
              <a:rPr b="1" dirty="0" lang="el"/>
              <a:t>Μύθος 1</a:t>
            </a:r>
          </a:p>
          <a:p>
            <a:pPr algn="l"/>
            <a:r>
              <a:rPr b="1" dirty="0" i="1" lang="el"/>
              <a:t>« </a:t>
            </a:r>
            <a:r>
              <a:rPr dirty="0" lang="el"/>
              <a:t>Δεν μπορώ να διαβάσω μουσική, επομένως δεν μπορώ να συμμετάσχω». Δεν απαιτούν όλες οι ομάδες ή οι χορωδίες από τα </a:t>
            </a:r>
            <a:r>
              <a:rPr dirty="0" lang="en-US"/>
              <a:t> </a:t>
            </a:r>
            <a:r>
              <a:rPr altLang="en-US" dirty="0" lang="el-GR"/>
              <a:t>μ</a:t>
            </a:r>
            <a:r>
              <a:rPr altLang="en-US" dirty="0" lang="el-GR"/>
              <a:t>έ</a:t>
            </a:r>
            <a:r>
              <a:rPr altLang="en-US" dirty="0" lang="el-GR"/>
              <a:t>λ</a:t>
            </a:r>
            <a:r>
              <a:rPr altLang="en-US" dirty="0" lang="el-GR"/>
              <a:t>η</a:t>
            </a:r>
            <a:r>
              <a:rPr dirty="0" lang="el"/>
              <a:t> τους να μπορούν να διαβάζουν μουσική. Κάποιοι μαθαίνουν </a:t>
            </a:r>
            <a:r>
              <a:rPr altLang="en-US" dirty="0" lang="el-GR"/>
              <a:t>μ</a:t>
            </a:r>
            <a:r>
              <a:rPr altLang="en-US" dirty="0" lang="el-GR"/>
              <a:t>ε</a:t>
            </a:r>
            <a:r>
              <a:rPr altLang="en-US" dirty="0" lang="en-US"/>
              <a:t> </a:t>
            </a:r>
            <a:r>
              <a:rPr altLang="en-US" dirty="0" lang="el-GR"/>
              <a:t>τ</a:t>
            </a:r>
            <a:r>
              <a:rPr altLang="en-US" dirty="0" lang="el-GR"/>
              <a:t>ο</a:t>
            </a:r>
            <a:r>
              <a:rPr altLang="en-US" dirty="0" lang="en-US"/>
              <a:t> </a:t>
            </a:r>
            <a:r>
              <a:rPr altLang="en-US" dirty="0" lang="el-GR"/>
              <a:t>ν</a:t>
            </a:r>
            <a:r>
              <a:rPr altLang="en-US" dirty="0" lang="el-GR"/>
              <a:t>α</a:t>
            </a:r>
            <a:r>
              <a:rPr altLang="en-US" dirty="0" lang="en-US"/>
              <a:t> </a:t>
            </a:r>
            <a:r>
              <a:rPr altLang="en-US" dirty="0" lang="el-GR"/>
              <a:t>α</a:t>
            </a:r>
            <a:r>
              <a:rPr altLang="en-US" dirty="0" lang="el-GR"/>
              <a:t>κ</a:t>
            </a:r>
            <a:r>
              <a:rPr altLang="en-US" dirty="0" lang="el-GR"/>
              <a:t>ο</a:t>
            </a:r>
            <a:r>
              <a:rPr altLang="en-US" dirty="0" lang="el-GR"/>
              <a:t>ύ</a:t>
            </a:r>
            <a:r>
              <a:rPr altLang="en-US" dirty="0" lang="el-GR"/>
              <a:t>ν</a:t>
            </a:r>
            <a:r>
              <a:rPr dirty="0" lang="el"/>
              <a:t>.</a:t>
            </a:r>
            <a:endParaRPr altLang="en-US" lang="zh-CN"/>
          </a:p>
          <a:p>
            <a:pPr algn="l"/>
            <a:endParaRPr dirty="0" lang="en-IE"/>
          </a:p>
          <a:p>
            <a:r>
              <a:rPr b="1" dirty="0" lang="el"/>
              <a:t>Μύθος 2</a:t>
            </a:r>
          </a:p>
          <a:p>
            <a:r>
              <a:rPr dirty="0" lang="el"/>
              <a:t>"Δεν έχω αρκετά χρήματα για να αγοράσω παρτιτούρες, οπότε δεν μπορώ να γίνω μέλος." Πολλοί διατηρούν μια μουσική βιβλιοθήκη, που αποτελείται από όλο το προηγούμενο ρεπερτόριο. Συχνά τα μέλη θα κληθούν να συνεισφέρουν μια αμοιβή για τη λειτουργία της ομάδας και την αγορά φωνητικών παρτιτούρων.</a:t>
            </a:r>
          </a:p>
          <a:p>
            <a:endParaRPr dirty="0" lang="en-IE"/>
          </a:p>
          <a:p>
            <a:r>
              <a:rPr b="1" dirty="0" lang="el"/>
              <a:t>Μύθος 3</a:t>
            </a:r>
          </a:p>
          <a:p>
            <a:r>
              <a:rPr dirty="0" lang="el"/>
              <a:t>«Δεν ξέρω τι τύπο φωνής έχω, οπότε δεν μπορώ να συμμετάσχω σε χορωδία». Αυτό δεν είναι πρόβλημα ο διευθυντής της χορωδίας θα σας κάνει να τραγουδήσετε για να καθορίσετε τι είδους φωνή έχετε.</a:t>
            </a:r>
          </a:p>
          <a:p>
            <a:endParaRPr dirty="0" lang="en-IE"/>
          </a:p>
          <a:p>
            <a:r>
              <a:rPr b="1" dirty="0" lang="el"/>
              <a:t>Μύθος 4</a:t>
            </a:r>
          </a:p>
          <a:p>
            <a:r>
              <a:rPr dirty="0" lang="el"/>
              <a:t>«Είμαι πολύ μεγάλος για να συμμετάσχω» Η Sing Ireland και η Creative Aging International, με την υποστήριξη της Creative Ireland, αναπτύσσουν το Aging Voices για να προσφέρουν εργαλεία και δίκτυα που ενθαρρύνουν το τραγούδι για υγεία και ευημερία μεταξύ των ενηλίκων, </a:t>
            </a:r>
            <a:r>
              <a:rPr altLang="en-US" dirty="0" lang="el-GR"/>
              <a:t>α</a:t>
            </a:r>
            <a:r>
              <a:rPr altLang="en-US" dirty="0" lang="el-GR"/>
              <a:t>ν</a:t>
            </a:r>
            <a:r>
              <a:rPr altLang="en-US" dirty="0" lang="el-GR"/>
              <a:t>ε</a:t>
            </a:r>
            <a:r>
              <a:rPr altLang="en-US" dirty="0" lang="el-GR"/>
              <a:t>ξ</a:t>
            </a:r>
            <a:r>
              <a:rPr altLang="en-US" dirty="0" lang="el-GR"/>
              <a:t>α</a:t>
            </a:r>
            <a:r>
              <a:rPr altLang="en-US" dirty="0" lang="el-GR"/>
              <a:t>ρ</a:t>
            </a:r>
            <a:r>
              <a:rPr altLang="en-US" dirty="0" lang="el-GR"/>
              <a:t>τ</a:t>
            </a:r>
            <a:r>
              <a:rPr altLang="en-US" dirty="0" lang="el-GR"/>
              <a:t>ή</a:t>
            </a:r>
            <a:r>
              <a:rPr altLang="en-US" dirty="0" lang="el-GR"/>
              <a:t>τ</a:t>
            </a:r>
            <a:r>
              <a:rPr altLang="en-US" dirty="0" lang="el-GR"/>
              <a:t>ω</a:t>
            </a:r>
            <a:r>
              <a:rPr altLang="en-US" dirty="0" lang="el-GR"/>
              <a:t>ς</a:t>
            </a:r>
            <a:r>
              <a:rPr altLang="en-US" dirty="0" lang="en-US"/>
              <a:t> </a:t>
            </a:r>
            <a:r>
              <a:rPr altLang="en-US" dirty="0" lang="el-GR"/>
              <a:t>η</a:t>
            </a:r>
            <a:r>
              <a:rPr altLang="en-US" dirty="0" lang="el-GR"/>
              <a:t>λ</a:t>
            </a:r>
            <a:r>
              <a:rPr altLang="en-US" dirty="0" lang="el-GR"/>
              <a:t>ι</a:t>
            </a:r>
            <a:r>
              <a:rPr altLang="en-US" dirty="0" lang="el-GR"/>
              <a:t>κ</a:t>
            </a:r>
            <a:r>
              <a:rPr altLang="en-US" dirty="0" lang="el-GR"/>
              <a:t>ί</a:t>
            </a:r>
            <a:r>
              <a:rPr altLang="en-US" dirty="0" lang="el-GR"/>
              <a:t>α</a:t>
            </a:r>
            <a:r>
              <a:rPr altLang="en-US" dirty="0" lang="el-GR"/>
              <a:t>ς</a:t>
            </a:r>
            <a:r>
              <a:rPr altLang="en-US" dirty="0" lang="en-US"/>
              <a:t>.</a:t>
            </a:r>
            <a:endParaRPr dirty="0" lang="en-IE"/>
          </a:p>
        </p:txBody>
      </p:sp>
      <p:sp>
        <p:nvSpPr>
          <p:cNvPr id="1048830" name="Slide Number Placeholder 23"/>
          <p:cNvSpPr>
            <a:spLocks noGrp="1"/>
          </p:cNvSpPr>
          <p:nvPr>
            <p:ph type="sldNum" sz="quarter" idx="4"/>
          </p:nvPr>
        </p:nvSpPr>
        <p:spPr/>
        <p:txBody>
          <a:bodyPr/>
          <a:p>
            <a:fld id="{CB2079F2-58AF-ED44-82D7-E04B2F6FD686}" type="slidenum">
              <a:rPr lang="en-US" smtClean="0"/>
              <a:t>8</a:t>
            </a:fld>
            <a:endParaRPr dirty="0" lang="en-US"/>
          </a:p>
        </p:txBody>
      </p:sp>
      <p:pic>
        <p:nvPicPr>
          <p:cNvPr id="2097202" name="Picture 9" descr="Logo  Description automatically generated"/>
          <p:cNvPicPr>
            <a:picLocks/>
          </p:cNvPicPr>
          <p:nvPr/>
        </p:nvPicPr>
        <p:blipFill>
          <a:blip xmlns:r="http://schemas.openxmlformats.org/officeDocument/2006/relationships" r:embed="rId2" cstate="screen"/>
          <a:stretch>
            <a:fillRect/>
          </a:stretch>
        </p:blipFill>
        <p:spPr>
          <a:xfrm>
            <a:off x="440871" y="260337"/>
            <a:ext cx="1364067" cy="744037"/>
          </a:xfrm>
          <a:prstGeom prst="rect"/>
        </p:spPr>
      </p:pic>
      <p:pic>
        <p:nvPicPr>
          <p:cNvPr id="2097203" name="Picture Placeholder 4"/>
          <p:cNvPicPr>
            <a:picLocks noChangeAspect="1" noGrp="1"/>
          </p:cNvPicPr>
          <p:nvPr>
            <p:ph type="pic" sz="quarter" idx="34"/>
          </p:nvPr>
        </p:nvPicPr>
        <p:blipFill>
          <a:blip xmlns:r="http://schemas.openxmlformats.org/officeDocument/2006/relationships" r:embed="rId3" cstate="screen"/>
          <a:srcRect/>
          <a:stretch>
            <a:fillRect/>
          </a:stretch>
        </p:blipFill>
        <p:spPr/>
      </p:pic>
      <p:grpSp>
        <p:nvGrpSpPr>
          <p:cNvPr id="113" name="Group 13"/>
          <p:cNvGrpSpPr/>
          <p:nvPr/>
        </p:nvGrpSpPr>
        <p:grpSpPr>
          <a:xfrm>
            <a:off x="6509540" y="1762404"/>
            <a:ext cx="1490980" cy="832733"/>
            <a:chOff x="3932429" y="3269513"/>
            <a:chExt cx="1490980" cy="832733"/>
          </a:xfrm>
        </p:grpSpPr>
        <p:sp>
          <p:nvSpPr>
            <p:cNvPr id="1048831" name="Freeform 17"/>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algn="tl" blurRad="126454" dir="2700000" dist="38100" rotWithShape="0">
                <a:prstClr val="black">
                  <a:alpha val="40000"/>
                </a:prstClr>
              </a:outerShdw>
            </a:effectLst>
          </p:spPr>
          <p:txBody>
            <a:bodyPr anchor="ctr" rtlCol="0"/>
            <a:p>
              <a:endParaRPr dirty="0" lang="en-US">
                <a:latin typeface="Calibri" panose="020F0502020204030204" pitchFamily="34" charset="0"/>
              </a:endParaRPr>
            </a:p>
          </p:txBody>
        </p:sp>
        <p:sp>
          <p:nvSpPr>
            <p:cNvPr id="1048832" name="Rectangle 18"/>
            <p:cNvSpPr/>
            <p:nvPr/>
          </p:nvSpPr>
          <p:spPr>
            <a:xfrm rot="585404">
              <a:off x="3932429" y="3370235"/>
              <a:ext cx="1490980" cy="586739"/>
            </a:xfrm>
            <a:prstGeom prst="rect"/>
          </p:spPr>
          <p:txBody>
            <a:bodyPr wrap="none">
              <a:spAutoFit/>
            </a:bodyPr>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ΚΑΝΤΕ ΚΛΙΚ</a:t>
              </a:r>
            </a:p>
            <a:p>
              <a:pPr algn="ctr" marL="12700">
                <a:lnSpc>
                  <a:spcPts val="1420"/>
                </a:lnSpc>
                <a:spcBef>
                  <a:spcPts val="100"/>
                </a:spcBef>
              </a:pPr>
              <a:r>
                <a:rPr b="1" dirty="0" sz="1600" lang="el">
                  <a:solidFill>
                    <a:schemeClr val="bg1"/>
                  </a:solidFill>
                  <a:latin typeface="Calibri" panose="020F0502020204030204" pitchFamily="34" charset="0"/>
                  <a:cs typeface="Calibri" panose="020F0502020204030204" pitchFamily="34" charset="0"/>
                  <a:hlinkClick r:id="rId1"/>
                </a:rPr>
                <a:t>ΓΙΑ ΠΡΟΒΟΛΗ</a:t>
              </a:r>
              <a:endParaRPr b="1" dirty="0" sz="1600" lang="en-IE">
                <a:solidFill>
                  <a:schemeClr val="bg1"/>
                </a:solidFill>
                <a:latin typeface="Calibri" panose="020F0502020204030204" pitchFamily="34" charset="0"/>
                <a:cs typeface="Calibri" panose="020F050202020403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16" name=""/>
        <p:cNvGrpSpPr/>
        <p:nvPr/>
      </p:nvGrpSpPr>
      <p:grpSpPr>
        <a:xfrm>
          <a:off x="0" y="0"/>
          <a:ext cx="0" cy="0"/>
          <a:chOff x="0" y="0"/>
          <a:chExt cx="0" cy="0"/>
        </a:xfrm>
      </p:grpSpPr>
      <p:pic>
        <p:nvPicPr>
          <p:cNvPr id="2097207" name="Picture Placeholder 8"/>
          <p:cNvPicPr>
            <a:picLocks noChangeAspect="1" noGrp="1"/>
          </p:cNvPicPr>
          <p:nvPr>
            <p:ph type="pic" sz="quarter" idx="34"/>
          </p:nvPr>
        </p:nvPicPr>
        <p:blipFill rotWithShape="1">
          <a:blip xmlns:r="http://schemas.openxmlformats.org/officeDocument/2006/relationships" r:embed="rId1"/>
          <a:srcRect t="44355" b="17015"/>
          <a:stretch>
            <a:fillRect/>
          </a:stretch>
        </p:blipFill>
        <p:spPr>
          <a:xfrm>
            <a:off x="-1" y="-9957"/>
            <a:ext cx="7559675" cy="1623216"/>
          </a:xfrm>
        </p:spPr>
      </p:pic>
      <p:sp>
        <p:nvSpPr>
          <p:cNvPr id="1048838" name="Text Placeholder 24"/>
          <p:cNvSpPr>
            <a:spLocks noGrp="1"/>
          </p:cNvSpPr>
          <p:nvPr>
            <p:ph type="body" sz="quarter" idx="11"/>
          </p:nvPr>
        </p:nvSpPr>
        <p:spPr/>
        <p:txBody>
          <a:bodyPr/>
          <a:p>
            <a:r>
              <a:rPr dirty="0" lang="en-US"/>
              <a:t>"</a:t>
            </a:r>
            <a:r>
              <a:rPr dirty="0" lang="el"/>
              <a:t>Βιταμίνες Πολιτισμού</a:t>
            </a:r>
            <a:r>
              <a:rPr dirty="0" lang="en-US"/>
              <a:t>"</a:t>
            </a:r>
            <a:endParaRPr altLang="en-US" lang="zh-CN"/>
          </a:p>
        </p:txBody>
      </p:sp>
      <p:sp>
        <p:nvSpPr>
          <p:cNvPr id="1048839" name="Text Placeholder 25"/>
          <p:cNvSpPr>
            <a:spLocks noGrp="1"/>
          </p:cNvSpPr>
          <p:nvPr>
            <p:ph type="body" sz="quarter" idx="32"/>
          </p:nvPr>
        </p:nvSpPr>
        <p:spPr>
          <a:xfrm>
            <a:off x="303628" y="2282730"/>
            <a:ext cx="6666609" cy="5967468"/>
          </a:xfrm>
        </p:spPr>
        <p:txBody>
          <a:bodyPr/>
          <a:p>
            <a:r>
              <a:rPr b="1" dirty="0" sz="950" lang="el"/>
              <a:t>ΣΧΕΤΙΚΑ ΜΕ</a:t>
            </a:r>
            <a:endParaRPr dirty="0" sz="950" lang="en-IE"/>
          </a:p>
          <a:p>
            <a:r>
              <a:rPr altLang="en-US" dirty="0" sz="950" lang="el-GR"/>
              <a:t>Η</a:t>
            </a:r>
            <a:r>
              <a:rPr altLang="en-US" dirty="0" sz="950" lang="en-US"/>
              <a:t> </a:t>
            </a:r>
            <a:r>
              <a:rPr dirty="0" sz="950" lang="el"/>
              <a:t>"</a:t>
            </a:r>
            <a:r>
              <a:rPr dirty="0" sz="950" lang="el" err="1"/>
              <a:t>Kultur</a:t>
            </a:r>
            <a:r>
              <a:rPr dirty="0" sz="950" lang="en-US" err="1"/>
              <a:t> </a:t>
            </a:r>
            <a:r>
              <a:rPr dirty="0" sz="950" lang="el" err="1"/>
              <a:t>vitaminer</a:t>
            </a:r>
            <a:r>
              <a:rPr dirty="0" sz="950" lang="en-US" err="1"/>
              <a:t>"</a:t>
            </a:r>
            <a:r>
              <a:rPr dirty="0" sz="950" lang="el"/>
              <a:t> ή οι βιταμίνες καλλιέργειας έχει έδρα στο Aalborg της Δανίας. Το </a:t>
            </a:r>
            <a:r>
              <a:rPr dirty="0" sz="950" lang="el" err="1"/>
              <a:t>πρόγραμμα </a:t>
            </a:r>
            <a:r>
              <a:rPr dirty="0" sz="950" lang="el"/>
              <a:t>απευθύνεται σε ενήλικες που είναι εκτός εργασίας λόγω ήπιας έως μέτριας κατάθλιψης, άγχους ή ζητημάτων που σχετίζονται με το στρες. Το έργο προβλέπει μια ποικιλία δραστηριοτήτων, όπως τραγούδι </a:t>
            </a:r>
            <a:r>
              <a:rPr dirty="0" sz="950" lang="en-US"/>
              <a:t> </a:t>
            </a:r>
            <a:r>
              <a:rPr altLang="en-US" dirty="0" sz="950" lang="el-GR"/>
              <a:t>σ</a:t>
            </a:r>
            <a:r>
              <a:rPr altLang="en-US" dirty="0" sz="950" lang="el-GR"/>
              <a:t>ε</a:t>
            </a:r>
            <a:r>
              <a:rPr altLang="en-US" dirty="0" sz="950" lang="en-US"/>
              <a:t> </a:t>
            </a:r>
            <a:r>
              <a:rPr dirty="0" sz="950" lang="el"/>
              <a:t>χορωδία</a:t>
            </a:r>
            <a:r>
              <a:rPr dirty="0" sz="950" lang="en-US"/>
              <a:t>,</a:t>
            </a:r>
            <a:r>
              <a:rPr dirty="0" sz="950" lang="en-US"/>
              <a:t> </a:t>
            </a:r>
            <a:r>
              <a:rPr dirty="0" sz="950" lang="el"/>
              <a:t>ανάγνωση, </a:t>
            </a:r>
            <a:r>
              <a:rPr altLang="en-US" dirty="0" sz="950" lang="el-GR"/>
              <a:t>ξ</a:t>
            </a:r>
            <a:r>
              <a:rPr altLang="en-US" dirty="0" sz="950" lang="el-GR"/>
              <a:t>ε</a:t>
            </a:r>
            <a:r>
              <a:rPr altLang="en-US" dirty="0" sz="950" lang="el-GR"/>
              <a:t>ν</a:t>
            </a:r>
            <a:r>
              <a:rPr altLang="en-US" dirty="0" sz="950" lang="el-GR"/>
              <a:t>ά</a:t>
            </a:r>
            <a:r>
              <a:rPr altLang="en-US" dirty="0" sz="950" lang="el-GR"/>
              <a:t>γ</a:t>
            </a:r>
            <a:r>
              <a:rPr altLang="en-US" dirty="0" sz="950" lang="el-GR"/>
              <a:t>η</a:t>
            </a:r>
            <a:r>
              <a:rPr altLang="en-US" dirty="0" sz="950" lang="el-GR"/>
              <a:t>σ</a:t>
            </a:r>
            <a:r>
              <a:rPr altLang="en-US" dirty="0" sz="950" lang="el-GR"/>
              <a:t>η</a:t>
            </a:r>
            <a:r>
              <a:rPr altLang="en-US" dirty="0" sz="950" lang="en-US"/>
              <a:t> </a:t>
            </a:r>
            <a:r>
              <a:rPr altLang="en-US" dirty="0" sz="950" lang="el-GR"/>
              <a:t>σ</a:t>
            </a:r>
            <a:r>
              <a:rPr altLang="en-US" dirty="0" sz="950" lang="el-GR"/>
              <a:t>τ</a:t>
            </a:r>
            <a:r>
              <a:rPr altLang="en-US" dirty="0" sz="950" lang="el-GR"/>
              <a:t>α</a:t>
            </a:r>
            <a:r>
              <a:rPr altLang="en-US" dirty="0" sz="950" lang="en-US"/>
              <a:t> </a:t>
            </a:r>
            <a:r>
              <a:rPr altLang="en-US" dirty="0" sz="950" lang="el-GR"/>
              <a:t>μ</a:t>
            </a:r>
            <a:r>
              <a:rPr altLang="en-US" dirty="0" sz="950" lang="el-GR"/>
              <a:t>ν</a:t>
            </a:r>
            <a:r>
              <a:rPr altLang="en-US" dirty="0" sz="950" lang="el-GR"/>
              <a:t>η</a:t>
            </a:r>
            <a:r>
              <a:rPr altLang="en-US" dirty="0" sz="950" lang="el-GR"/>
              <a:t>μ</a:t>
            </a:r>
            <a:r>
              <a:rPr altLang="en-US" dirty="0" sz="950" lang="el-GR"/>
              <a:t>ε</a:t>
            </a:r>
            <a:r>
              <a:rPr altLang="en-US" dirty="0" sz="950" lang="el-GR"/>
              <a:t>ί</a:t>
            </a:r>
            <a:r>
              <a:rPr altLang="en-US" dirty="0" sz="950" lang="el-GR"/>
              <a:t>α</a:t>
            </a:r>
            <a:r>
              <a:rPr altLang="en-US" dirty="0" sz="950" lang="en-US"/>
              <a:t> </a:t>
            </a:r>
            <a:r>
              <a:rPr dirty="0" sz="950" lang="el"/>
              <a:t>της πόλης, καταχώριση μουσικής, επίσκεψη σε μουσείο </a:t>
            </a:r>
            <a:r>
              <a:rPr dirty="0" sz="950" lang="el"/>
              <a:t>https://youtu.be/pQKZi4G2QWk</a:t>
            </a:r>
            <a:r>
              <a:rPr dirty="0" sz="950" lang="el"/>
              <a:t> </a:t>
            </a:r>
            <a:r>
              <a:rPr altLang="en-US" dirty="0" sz="950" lang="el-GR"/>
              <a:t>ή</a:t>
            </a:r>
            <a:r>
              <a:rPr dirty="0" sz="950" lang="el"/>
              <a:t> θέατρο και πεζοπορίες στη φύση. Αυτές οι τέχνες και οι πολιτιστικές δραστηριότητες </a:t>
            </a:r>
            <a:r>
              <a:rPr altLang="en-US" dirty="0" sz="950" lang="el-GR"/>
              <a:t>γ</a:t>
            </a:r>
            <a:r>
              <a:rPr altLang="en-US" dirty="0" sz="950" lang="el-GR"/>
              <a:t>ί</a:t>
            </a:r>
            <a:r>
              <a:rPr altLang="en-US" dirty="0" sz="950" lang="el-GR"/>
              <a:t>ν</a:t>
            </a:r>
            <a:r>
              <a:rPr altLang="en-US" dirty="0" sz="950" lang="el-GR"/>
              <a:t>ο</a:t>
            </a:r>
            <a:r>
              <a:rPr altLang="en-US" dirty="0" sz="950" lang="el-GR"/>
              <a:t>ν</a:t>
            </a:r>
            <a:r>
              <a:rPr altLang="en-US" dirty="0" sz="950" lang="el-GR"/>
              <a:t>τ</a:t>
            </a:r>
            <a:r>
              <a:rPr altLang="en-US" dirty="0" sz="950" lang="el-GR"/>
              <a:t>α</a:t>
            </a:r>
            <a:r>
              <a:rPr altLang="en-US" dirty="0" sz="950" lang="el-GR"/>
              <a:t>ι</a:t>
            </a:r>
            <a:r>
              <a:rPr dirty="0" sz="950" lang="el"/>
              <a:t> σε συνεδρίες 2 ωρών κατά μέσο όρο 2,5 φορές την εβδομάδα.</a:t>
            </a:r>
            <a:endParaRPr altLang="en-US" sz="950" lang="zh-CN"/>
          </a:p>
          <a:p>
            <a:endParaRPr dirty="0" sz="950" lang="en-GB"/>
          </a:p>
          <a:p>
            <a:pPr algn="l"/>
            <a:r>
              <a:rPr dirty="0" sz="950" lang="el"/>
              <a:t>Για περισσότερες πληροφορίες, μεταβείτε στη </a:t>
            </a:r>
            <a:r>
              <a:rPr dirty="0" sz="950" lang="el" u="sng">
                <a:solidFill>
                  <a:srgbClr val="FFC652"/>
                </a:solidFill>
                <a:hlinkClick r:id="rId2"/>
              </a:rPr>
              <a:t>διεύθυνση https://www.aalborg.dk/sundhed-og-sygdom/stress-angst-og-depression/stress-angst-og-depression-kulturvitaminer</a:t>
            </a:r>
            <a:r>
              <a:rPr dirty="0" sz="950" lang="el">
                <a:solidFill>
                  <a:srgbClr val="FFC652"/>
                </a:solidFill>
              </a:rPr>
              <a:t> </a:t>
            </a:r>
            <a:r>
              <a:rPr dirty="0" sz="950" lang="el"/>
              <a:t>και</a:t>
            </a:r>
            <a:endParaRPr dirty="0" sz="950" lang="el"/>
          </a:p>
          <a:p>
            <a:pPr algn="l"/>
            <a:r>
              <a:rPr dirty="0" sz="950" lang="el" u="sng">
                <a:solidFill>
                  <a:srgbClr val="FFC652"/>
                </a:solidFill>
                <a:hlinkClick r:id="rId3"/>
              </a:rPr>
              <a:t>https://www.weforum.org/agenda/2019/08/mental-health-depression-denmark-kulturvitaminer/</a:t>
            </a:r>
            <a:r>
              <a:rPr dirty="0" sz="950" lang="el" u="sng">
                <a:solidFill>
                  <a:srgbClr val="FFC652"/>
                </a:solidFill>
              </a:rPr>
              <a:t> </a:t>
            </a:r>
            <a:endParaRPr dirty="0" sz="950" lang="en-IE">
              <a:solidFill>
                <a:srgbClr val="FFC652"/>
              </a:solidFill>
            </a:endParaRPr>
          </a:p>
          <a:p>
            <a:pPr algn="l"/>
            <a:endParaRPr b="1" dirty="0" sz="950" lang="en-GB"/>
          </a:p>
          <a:p>
            <a:pPr algn="l"/>
            <a:r>
              <a:rPr b="1" dirty="0" sz="950" lang="el"/>
              <a:t>ΥΠΟΣΤΗΡΙΞΗ ΤΗΣ ΚΟΙΝΩΝΙΚΗΣ ΕΝΤΑΞΗΣ</a:t>
            </a:r>
            <a:endParaRPr b="1" dirty="0" sz="950" lang="el"/>
          </a:p>
          <a:p>
            <a:pPr algn="l"/>
            <a:r>
              <a:rPr b="1" dirty="0" sz="950" lang="el"/>
              <a:t>ΚΑΙ ΣΥΝΔΕΣΗ</a:t>
            </a:r>
            <a:endParaRPr dirty="0" sz="950" lang="en-IE"/>
          </a:p>
          <a:p>
            <a:r>
              <a:rPr dirty="0" sz="950" lang="el"/>
              <a:t>Στην καρδιά του </a:t>
            </a:r>
            <a:r>
              <a:rPr dirty="0" sz="950" lang="el" err="1"/>
              <a:t>προγράμματος </a:t>
            </a:r>
            <a:r>
              <a:rPr dirty="0" sz="950" lang="el"/>
              <a:t>βρίσκεται το ήθος της κοινότητας και του ανήκειν. Επιτρέποντας στους συμμετέχοντες να επανασυνδεθούν ή να βιώσουν πρώτα αυτό που έχει να προσφέρει η περιοχή τους και να </a:t>
            </a:r>
            <a:r>
              <a:rPr altLang="en-US" dirty="0" sz="950" lang="el-GR"/>
              <a:t>α</a:t>
            </a:r>
            <a:r>
              <a:rPr altLang="en-US" dirty="0" sz="950" lang="el-GR"/>
              <a:t>σ</a:t>
            </a:r>
            <a:r>
              <a:rPr altLang="en-US" dirty="0" sz="950" lang="el-GR"/>
              <a:t>χ</a:t>
            </a:r>
            <a:r>
              <a:rPr altLang="en-US" dirty="0" sz="950" lang="el-GR"/>
              <a:t>ο</a:t>
            </a:r>
            <a:r>
              <a:rPr altLang="en-US" dirty="0" sz="950" lang="el-GR"/>
              <a:t>λ</a:t>
            </a:r>
            <a:r>
              <a:rPr altLang="en-US" dirty="0" sz="950" lang="el-GR"/>
              <a:t>η</a:t>
            </a:r>
            <a:r>
              <a:rPr altLang="en-US" dirty="0" sz="950" lang="el-GR"/>
              <a:t>θ</a:t>
            </a:r>
            <a:r>
              <a:rPr altLang="en-US" dirty="0" sz="950" lang="el-GR"/>
              <a:t>ο</a:t>
            </a:r>
            <a:r>
              <a:rPr altLang="en-US" dirty="0" sz="950" lang="el-GR"/>
              <a:t>ύ</a:t>
            </a:r>
            <a:r>
              <a:rPr altLang="en-US" dirty="0" sz="950" lang="el-GR"/>
              <a:t>ν</a:t>
            </a:r>
            <a:r>
              <a:rPr altLang="en-US" dirty="0" sz="950" lang="en-US"/>
              <a:t> </a:t>
            </a:r>
            <a:r>
              <a:rPr altLang="en-US" dirty="0" sz="950" lang="el-GR"/>
              <a:t>μ</a:t>
            </a:r>
            <a:r>
              <a:rPr altLang="en-US" dirty="0" sz="950" lang="el-GR"/>
              <a:t>ε</a:t>
            </a:r>
            <a:r>
              <a:rPr altLang="en-US" dirty="0" sz="950" lang="en-US"/>
              <a:t> </a:t>
            </a:r>
            <a:r>
              <a:rPr dirty="0" sz="950" lang="el"/>
              <a:t>κάτι ουσιαστικό και συναρπαστικό. Με στόχο την ανακούφιση από το άγχος, την τόνωση της αυτοπεποίθησης και την προώθηση νέων </a:t>
            </a:r>
            <a:r>
              <a:rPr altLang="en-US" dirty="0" sz="950" lang="el-GR"/>
              <a:t>γ</a:t>
            </a:r>
            <a:r>
              <a:rPr altLang="en-US" dirty="0" sz="950" lang="el-GR"/>
              <a:t>ν</a:t>
            </a:r>
            <a:r>
              <a:rPr altLang="en-US" dirty="0" sz="950" lang="el-GR"/>
              <a:t>ω</a:t>
            </a:r>
            <a:r>
              <a:rPr altLang="en-US" dirty="0" sz="950" lang="el-GR"/>
              <a:t>ρ</a:t>
            </a:r>
            <a:r>
              <a:rPr altLang="en-US" dirty="0" sz="950" lang="el-GR"/>
              <a:t>ι</a:t>
            </a:r>
            <a:r>
              <a:rPr altLang="en-US" dirty="0" sz="950" lang="el-GR"/>
              <a:t>μ</a:t>
            </a:r>
            <a:r>
              <a:rPr altLang="en-US" dirty="0" sz="950" lang="el-GR"/>
              <a:t>ι</a:t>
            </a:r>
            <a:r>
              <a:rPr altLang="en-US" dirty="0" sz="950" lang="el-GR"/>
              <a:t>ώ</a:t>
            </a:r>
            <a:r>
              <a:rPr altLang="en-US" dirty="0" sz="950" lang="el-GR"/>
              <a:t>ν</a:t>
            </a:r>
            <a:r>
              <a:rPr dirty="0" sz="950" lang="el"/>
              <a:t>. Ο Mikael Odder Nielsen, ο επικεφαλής του</a:t>
            </a:r>
            <a:r>
              <a:rPr altLang="en-US" dirty="0" sz="950" lang="el-GR"/>
              <a:t>προ</a:t>
            </a:r>
            <a:r>
              <a:rPr altLang="en-US" dirty="0" sz="950" lang="el-GR"/>
              <a:t>γ</a:t>
            </a:r>
            <a:r>
              <a:rPr altLang="en-US" dirty="0" sz="950" lang="el-GR"/>
              <a:t>ρ</a:t>
            </a:r>
            <a:r>
              <a:rPr altLang="en-US" dirty="0" sz="950" lang="el-GR"/>
              <a:t>ά</a:t>
            </a:r>
            <a:r>
              <a:rPr altLang="en-US" dirty="0" sz="950" lang="el-GR"/>
              <a:t>μ</a:t>
            </a:r>
            <a:r>
              <a:rPr altLang="en-US" dirty="0" sz="950" lang="el-GR"/>
              <a:t>μ</a:t>
            </a:r>
            <a:r>
              <a:rPr altLang="en-US" dirty="0" sz="950" lang="el-GR"/>
              <a:t>α</a:t>
            </a:r>
            <a:r>
              <a:rPr altLang="en-US" dirty="0" sz="950" lang="el-GR"/>
              <a:t>τ</a:t>
            </a:r>
            <a:r>
              <a:rPr altLang="en-US" dirty="0" sz="950" lang="el-GR"/>
              <a:t>ο</a:t>
            </a:r>
            <a:r>
              <a:rPr altLang="en-US" dirty="0" sz="950" lang="el-GR"/>
              <a:t>ς</a:t>
            </a:r>
            <a:r>
              <a:rPr dirty="0" sz="950" lang="el"/>
              <a:t>του Aalborg, εξηγεί: «Θέλαμε να δούμε αν θα μπορούσαμε να βελτιώσουμε την ψυχική υγεία των ανθρώπων, να μειώσουμε την κοινωνική απομόνωση και να τους βοηθήσουμε να επιστρέψουν στην αγορά </a:t>
            </a:r>
            <a:r>
              <a:rPr dirty="0" sz="950" lang="el" err="1"/>
              <a:t>εργασίας </a:t>
            </a:r>
            <a:r>
              <a:rPr dirty="0" sz="950" lang="el"/>
              <a:t>μέσω του πολιτισμού». Ένας συνδυασμός διαφορετικών δραστηριοτήτων στοχεύει στην επίτευξη αυτού του στόχου.</a:t>
            </a:r>
            <a:endParaRPr dirty="0" sz="950" lang="el"/>
          </a:p>
          <a:p>
            <a:r>
              <a:rPr b="1" dirty="0" sz="950" lang="el"/>
              <a:t> </a:t>
            </a:r>
            <a:endParaRPr b="1" dirty="0" sz="950" lang="en-IE"/>
          </a:p>
          <a:p>
            <a:r>
              <a:rPr b="1" dirty="0" sz="950" lang="el"/>
              <a:t>ΥΠΟΣΤΗΡΙΞΗ ΤΗΣ ΜΑΘΗΣΗΣ ΕΝΗΛΙΚΩΝ</a:t>
            </a:r>
            <a:endParaRPr b="1" dirty="0" sz="950" lang="el"/>
          </a:p>
          <a:p>
            <a:r>
              <a:rPr dirty="0" sz="950" lang="el"/>
              <a:t>Κάθε δραστηριότητα στο «Culture Vitamins» προσέφερε μια νέα εμπειρία μάθησης που θα βοηθούσε στην ανακούφιση ορισμένων από τα προβλήματα που αντιμετώπιζαν αυτοί οι ενήλικες όσον αφορά την ψυχική τους υγεία. Όλο το έργο επικεντρώθηκε στη μάθηση, την προσπάθεια και την εμπειρία. </a:t>
            </a:r>
            <a:r>
              <a:rPr dirty="0" sz="950" lang="el"/>
              <a:t>Ένας επαγγελματίας δάσκαλος φωνητικής διευκολύνει το τραγούδι της χορωδίας των συμμετεχόντων. Στους συμμετέχοντες γίνονται ξεναγήσεις στα </a:t>
            </a:r>
            <a:r>
              <a:rPr altLang="en-US" dirty="0" sz="950" lang="el-GR"/>
              <a:t>μ</a:t>
            </a:r>
            <a:r>
              <a:rPr altLang="en-US" dirty="0" sz="950" lang="el-GR"/>
              <a:t>ν</a:t>
            </a:r>
            <a:r>
              <a:rPr altLang="en-US" dirty="0" sz="950" lang="el-GR"/>
              <a:t>η</a:t>
            </a:r>
            <a:r>
              <a:rPr altLang="en-US" dirty="0" sz="950" lang="el-GR"/>
              <a:t>μ</a:t>
            </a:r>
            <a:r>
              <a:rPr altLang="en-US" dirty="0" sz="950" lang="el-GR"/>
              <a:t>ε</a:t>
            </a:r>
            <a:r>
              <a:rPr altLang="en-US" dirty="0" sz="950" lang="el-GR"/>
              <a:t>ί</a:t>
            </a:r>
            <a:r>
              <a:rPr altLang="en-US" dirty="0" sz="950" lang="el-GR"/>
              <a:t>α</a:t>
            </a:r>
            <a:r>
              <a:rPr dirty="0" sz="950" lang="el"/>
              <a:t> της πόλης</a:t>
            </a:r>
            <a:r>
              <a:rPr dirty="0" sz="950" lang="el"/>
              <a:t>.</a:t>
            </a:r>
            <a:endParaRPr dirty="0" sz="950" lang="el"/>
          </a:p>
          <a:p>
            <a:endParaRPr dirty="0" sz="950" lang="en-GB"/>
          </a:p>
          <a:p>
            <a:r>
              <a:rPr dirty="0" sz="950" lang="el"/>
              <a:t>Στο θέατρο, ηθοποιοί και </a:t>
            </a:r>
            <a:r>
              <a:rPr altLang="en-US" dirty="0" sz="950" lang="el-GR"/>
              <a:t>δ</a:t>
            </a:r>
            <a:r>
              <a:rPr altLang="en-US" dirty="0" sz="950" lang="el-GR"/>
              <a:t>α</a:t>
            </a:r>
            <a:r>
              <a:rPr altLang="en-US" dirty="0" sz="950" lang="el-GR"/>
              <a:t>σ</a:t>
            </a:r>
            <a:r>
              <a:rPr altLang="en-US" dirty="0" sz="950" lang="el-GR"/>
              <a:t>κ</a:t>
            </a:r>
            <a:r>
              <a:rPr altLang="en-US" dirty="0" sz="950" lang="el-GR"/>
              <a:t>ά</a:t>
            </a:r>
            <a:r>
              <a:rPr altLang="en-US" dirty="0" sz="950" lang="el-GR"/>
              <a:t>λ</a:t>
            </a:r>
            <a:r>
              <a:rPr altLang="en-US" dirty="0" sz="950" lang="el-GR"/>
              <a:t>ο</a:t>
            </a:r>
            <a:r>
              <a:rPr altLang="en-US" dirty="0" sz="950" lang="el-GR"/>
              <a:t>ι</a:t>
            </a:r>
            <a:r>
              <a:rPr dirty="0" sz="950" lang="el"/>
              <a:t> υποκριτικής εκπαιδεύουν τους συμμετέχοντες στη γλώσσα του σώματος για να τους προετοιμάσουν για συνεντεύξεις για δουλειά. Επιπλέον, επισκέπτονται το τοπικό μουσείο τέχνης και λαμβάνουν μέρος σε δημιουργικά εργαστήρια — αποδεδειγμένα ότι αυξάνουν την ανθεκτικότητα.</a:t>
            </a:r>
            <a:endParaRPr dirty="0" sz="950" lang="en-IE"/>
          </a:p>
          <a:p>
            <a:endParaRPr b="1" dirty="0" sz="950" lang="en-US"/>
          </a:p>
          <a:p>
            <a:r>
              <a:rPr b="1" dirty="0" sz="950" lang="el"/>
              <a:t>ΥΠΟΣΤΗΡΙΞΗ ΥΓΕΙΑΣ, ΕΥΕΞΙΑΣ &amp; ΔΙΑΤΡΟΦΗΣ</a:t>
            </a:r>
            <a:endParaRPr dirty="0" sz="950" lang="en-IE"/>
          </a:p>
          <a:p>
            <a:r>
              <a:rPr dirty="0" sz="950" lang="el"/>
              <a:t>Η Anita Jensen, μεταδιδακτορική ερευνήτρια στο Πανεπιστήμιο του Aalborg, αξιολόγησε τα επιτυχημένα αποτελέσματα το</a:t>
            </a:r>
            <a:r>
              <a:rPr altLang="en-US" dirty="0" sz="950" lang="el-GR"/>
              <a:t>υ</a:t>
            </a:r>
            <a:r>
              <a:rPr altLang="en-US" dirty="0" sz="950" lang="en-US"/>
              <a:t> </a:t>
            </a:r>
            <a:r>
              <a:rPr altLang="en-US" dirty="0" sz="950" lang="el-GR"/>
              <a:t>π</a:t>
            </a:r>
            <a:r>
              <a:rPr altLang="en-US" dirty="0" sz="950" lang="el-GR"/>
              <a:t>ρογράμματος</a:t>
            </a:r>
            <a:r>
              <a:rPr dirty="0" sz="950" lang="el"/>
              <a:t>. Οι συμμετέχοντες ένιωσαν αυξημένη αυτοεκτίμηση και κίνητρα, περισσότερη χαρά, βελτιωμένες κοινωνικές δεξιότητες και σχέσεις και καλύτερη αίσθηση των αναγκών τους και της αυτοφροντίδας τους. Όχι μόνο ένιωθαν καλύτερα ψυχικά, αλλά και σωματικά – αναφέροντας λιγότερη κούραση, περισσότερη ενέργεια και ικανότητα χαλάρωσης.</a:t>
            </a:r>
            <a:endParaRPr dirty="0" sz="950" lang="en-IE"/>
          </a:p>
          <a:p>
            <a:r>
              <a:rPr b="1" dirty="0" sz="950" i="1" lang="el"/>
              <a:t> </a:t>
            </a:r>
            <a:endParaRPr dirty="0" sz="950" lang="en-IE"/>
          </a:p>
          <a:p>
            <a:r>
              <a:rPr b="1" dirty="0" sz="950" lang="el"/>
              <a:t>ΥΠΟΣΤΗΡΙΞΗ ΔΡΑΣΤΗΡΙΟΤΗΤΑΣ ΓΙΑ ΝΑ</a:t>
            </a:r>
            <a:r>
              <a:rPr altLang="en-US" b="1" dirty="0" sz="950" lang="el-GR"/>
              <a:t>ΕΙΣΤ</a:t>
            </a:r>
            <a:r>
              <a:rPr altLang="en-US" b="1" dirty="0" sz="950" lang="el-GR"/>
              <a:t>Ε</a:t>
            </a:r>
            <a:r>
              <a:rPr b="1" dirty="0" sz="950" lang="el"/>
              <a:t> ΚΑΛΑ</a:t>
            </a:r>
            <a:endParaRPr dirty="0" sz="950" lang="en-IE"/>
          </a:p>
          <a:p>
            <a:r>
              <a:rPr dirty="0" sz="950" lang="el"/>
              <a:t>Καθώς η έρευνα έχει δείξει τη θετική επίδραση της φύσης στην ψυχική υγεία, </a:t>
            </a:r>
            <a:r>
              <a:rPr dirty="0" sz="950" lang="el" err="1"/>
              <a:t>το</a:t>
            </a:r>
            <a:r>
              <a:rPr altLang="en-US" dirty="0" sz="950" lang="en-US" err="1"/>
              <a:t> </a:t>
            </a:r>
            <a:r>
              <a:rPr altLang="en-US" dirty="0" sz="950" lang="el-GR" err="1"/>
              <a:t>π</a:t>
            </a:r>
            <a:r>
              <a:rPr altLang="en-US" dirty="0" sz="950" lang="el-GR" err="1"/>
              <a:t>ρ</a:t>
            </a:r>
            <a:r>
              <a:rPr altLang="en-US" dirty="0" sz="950" lang="el-GR" err="1"/>
              <a:t>ό</a:t>
            </a:r>
            <a:r>
              <a:rPr altLang="en-US" dirty="0" sz="950" lang="el-GR" err="1"/>
              <a:t>γ</a:t>
            </a:r>
            <a:r>
              <a:rPr altLang="en-US" dirty="0" sz="950" lang="el-GR" err="1"/>
              <a:t>ρ</a:t>
            </a:r>
            <a:r>
              <a:rPr altLang="en-US" dirty="0" sz="950" lang="el-GR" err="1"/>
              <a:t>α</a:t>
            </a:r>
            <a:r>
              <a:rPr altLang="en-US" dirty="0" sz="950" lang="el-GR" err="1"/>
              <a:t>μ</a:t>
            </a:r>
            <a:r>
              <a:rPr altLang="en-US" dirty="0" sz="950" lang="el-GR" err="1"/>
              <a:t>μ</a:t>
            </a:r>
            <a:r>
              <a:rPr altLang="en-US" dirty="0" sz="950" lang="el-GR" err="1"/>
              <a:t>α</a:t>
            </a:r>
            <a:r>
              <a:rPr altLang="en-US" dirty="0" sz="950" lang="en-US" err="1"/>
              <a:t> </a:t>
            </a:r>
            <a:r>
              <a:rPr dirty="0" sz="950" lang="el"/>
              <a:t>προσφέρει επίσης περιπάτους στη φύση που ενθαρρύνουν άμεσα τους ανθρώπους να βγουν έξω και να είναι δραστήριοι. «Αυτά είναι επίσης πολύτιμα από την άποψη του να δούμε πόσο αργά αναπτύσσονται τα πράγματα, σε αντίθεση με την πολυάσχολη σύγχρονη ζωή μας», δηλώνει ο Nielsen (</a:t>
            </a:r>
            <a:r>
              <a:rPr altLang="en-US" dirty="0" sz="950" lang="el-GR"/>
              <a:t>υ</a:t>
            </a:r>
            <a:r>
              <a:rPr altLang="en-US" dirty="0" sz="950" lang="el-GR"/>
              <a:t>π</a:t>
            </a:r>
            <a:r>
              <a:rPr altLang="en-US" dirty="0" sz="950" lang="el-GR"/>
              <a:t>ε</a:t>
            </a:r>
            <a:r>
              <a:rPr altLang="en-US" dirty="0" sz="950" lang="el-GR"/>
              <a:t>ύ</a:t>
            </a:r>
            <a:r>
              <a:rPr altLang="en-US" dirty="0" sz="950" lang="el-GR"/>
              <a:t>θ</a:t>
            </a:r>
            <a:r>
              <a:rPr altLang="en-US" dirty="0" sz="950" lang="el-GR"/>
              <a:t>υ</a:t>
            </a:r>
            <a:r>
              <a:rPr altLang="en-US" dirty="0" sz="950" lang="el-GR"/>
              <a:t>ν</a:t>
            </a:r>
            <a:r>
              <a:rPr altLang="en-US" dirty="0" sz="950" lang="el-GR"/>
              <a:t>ο</a:t>
            </a:r>
            <a:r>
              <a:rPr altLang="en-US" dirty="0" sz="950" lang="el-GR"/>
              <a:t>ς</a:t>
            </a:r>
            <a:r>
              <a:rPr altLang="en-US" dirty="0" sz="950" lang="en-US"/>
              <a:t> </a:t>
            </a:r>
            <a:r>
              <a:rPr altLang="en-US" dirty="0" sz="950" lang="el-GR"/>
              <a:t>τ</a:t>
            </a:r>
            <a:r>
              <a:rPr altLang="en-US" dirty="0" sz="950" lang="el-GR"/>
              <a:t>ο</a:t>
            </a:r>
            <a:r>
              <a:rPr altLang="en-US" dirty="0" sz="950" lang="el-GR"/>
              <a:t>υ</a:t>
            </a:r>
            <a:r>
              <a:rPr altLang="en-US" dirty="0" sz="950" lang="en-US"/>
              <a:t> </a:t>
            </a:r>
            <a:r>
              <a:rPr altLang="en-US" dirty="0" sz="950" lang="el-GR"/>
              <a:t>π</a:t>
            </a:r>
            <a:r>
              <a:rPr altLang="en-US" dirty="0" sz="950" lang="el-GR"/>
              <a:t>ρ</a:t>
            </a:r>
            <a:r>
              <a:rPr altLang="en-US" dirty="0" sz="950" lang="el-GR"/>
              <a:t>ο</a:t>
            </a:r>
            <a:r>
              <a:rPr altLang="en-US" dirty="0" sz="950" lang="el-GR"/>
              <a:t>γ</a:t>
            </a:r>
            <a:r>
              <a:rPr altLang="en-US" dirty="0" sz="950" lang="el-GR"/>
              <a:t>ρ</a:t>
            </a:r>
            <a:r>
              <a:rPr altLang="en-US" dirty="0" sz="950" lang="el-GR"/>
              <a:t>ά</a:t>
            </a:r>
            <a:r>
              <a:rPr altLang="en-US" dirty="0" sz="950" lang="el-GR"/>
              <a:t>μ</a:t>
            </a:r>
            <a:r>
              <a:rPr altLang="en-US" dirty="0" sz="950" lang="el-GR"/>
              <a:t>μ</a:t>
            </a:r>
            <a:r>
              <a:rPr altLang="en-US" dirty="0" sz="950" lang="el-GR"/>
              <a:t>α</a:t>
            </a:r>
            <a:r>
              <a:rPr altLang="en-US" dirty="0" sz="950" lang="el-GR"/>
              <a:t>τ</a:t>
            </a:r>
            <a:r>
              <a:rPr altLang="en-US" dirty="0" sz="950" lang="el-GR"/>
              <a:t>ο</a:t>
            </a:r>
            <a:r>
              <a:rPr altLang="en-US" dirty="0" sz="950" lang="el-GR"/>
              <a:t>ς</a:t>
            </a:r>
            <a:r>
              <a:rPr dirty="0" sz="950" lang="el"/>
              <a:t> Aalborg).</a:t>
            </a:r>
            <a:endParaRPr dirty="0" sz="950" lang="en-IE"/>
          </a:p>
          <a:p>
            <a:endParaRPr b="1" dirty="0" sz="950" lang="en-GB"/>
          </a:p>
          <a:p>
            <a:r>
              <a:rPr b="1" dirty="0" sz="950" lang="el"/>
              <a:t>ΠΩΣ ΧΡΗΜΑΤΟΔΟΤΕΙΤΑΙ Ο ΟΡΓΑΝΙΣΜΟΣ;</a:t>
            </a:r>
            <a:endParaRPr dirty="0" sz="950" lang="en-IE"/>
          </a:p>
          <a:p>
            <a:r>
              <a:rPr dirty="0" sz="950" lang="el"/>
              <a:t>Η κυβέρνηση της Δανίας χορήγησε χρηματοδότηση για τέσσερα πιλοτικά έργα </a:t>
            </a:r>
            <a:r>
              <a:rPr dirty="0" sz="950" lang="el" err="1"/>
              <a:t>AoP </a:t>
            </a:r>
            <a:r>
              <a:rPr dirty="0" sz="950" lang="el"/>
              <a:t>με 3ετή διάρκεια από το 2016. Το «Culture Vitamins» είναι ένα από αυτά τα έργα. Το Τμήμα Υγείας και Πολιτισμού ανέπτυξε το έργο και παραδίδεται και συντονίζεται από το </a:t>
            </a:r>
            <a:r>
              <a:rPr dirty="0" sz="950" lang="el" err="1"/>
              <a:t>Κέντρο </a:t>
            </a:r>
            <a:r>
              <a:rPr dirty="0" sz="950" lang="el"/>
              <a:t>Ψυχικής Υγείας, το οποίο διευθύνεται από την τοπική αρχή του Άαλμποργκ.</a:t>
            </a:r>
            <a:endParaRPr dirty="0" sz="950" lang="en-IE"/>
          </a:p>
          <a:p>
            <a:endParaRPr dirty="0" sz="950" lang="en-IE"/>
          </a:p>
          <a:p>
            <a:r>
              <a:rPr b="1" dirty="0" sz="950" lang="el"/>
              <a:t>ΠΩΣ ΛΕΙΤΟΥΡΓΕΙ Η ΔΙΑΔΙΚΑΣΙΑ ΠΑΡΑΠΟΜΠΗΣ;</a:t>
            </a:r>
            <a:endParaRPr dirty="0" sz="950" lang="en-IE"/>
          </a:p>
          <a:p>
            <a:r>
              <a:rPr dirty="0" sz="950" lang="el"/>
              <a:t>Οι ενήλικες παραπέμφθηκαν στο έργο από το τοπικό κέντρο εργασίας. Οι συμμετέχοντες ενημερώθηκαν για τη μελέτη από τον συντονιστή του έργου και προσλήφθηκαν πριν από την πρώτη συνάντηση, κατά την οποία έλαβαν περαιτέρω πληροφορίες</a:t>
            </a:r>
            <a:endParaRPr dirty="0" sz="950" lang="en-IE"/>
          </a:p>
          <a:p>
            <a:r>
              <a:rPr dirty="0" sz="950" lang="el"/>
              <a:t>και παρουσιάστηκαν στον ερευνητή.</a:t>
            </a:r>
            <a:endParaRPr dirty="0" sz="950" lang="en-IE"/>
          </a:p>
          <a:p>
            <a:endParaRPr dirty="0" sz="950" lang="en-IE"/>
          </a:p>
          <a:p>
            <a:r>
              <a:rPr b="1" dirty="0" sz="950" lang="el"/>
              <a:t>ΕΥΚΑΙΡΙΕΣ ΓΙΑ ΑΝΑΠΑΡΑΓΩΓΗ</a:t>
            </a:r>
            <a:endParaRPr dirty="0" sz="950" lang="en-IE"/>
          </a:p>
          <a:p>
            <a:r>
              <a:rPr dirty="0" sz="950" lang="el"/>
              <a:t>Το πρόγραμμα θα μπορούσε να αναπαραχθεί πολύ εύκολα σε ένα μέρος που </a:t>
            </a:r>
            <a:r>
              <a:rPr altLang="en-US" dirty="0" sz="950" lang="el-GR"/>
              <a:t>δ</a:t>
            </a:r>
            <a:r>
              <a:rPr altLang="en-US" dirty="0" sz="950" lang="el-GR"/>
              <a:t>ι</a:t>
            </a:r>
            <a:r>
              <a:rPr altLang="en-US" dirty="0" sz="950" lang="el-GR"/>
              <a:t>α</a:t>
            </a:r>
            <a:r>
              <a:rPr altLang="en-US" dirty="0" sz="950" lang="el-GR"/>
              <a:t>θ</a:t>
            </a:r>
            <a:r>
              <a:rPr altLang="en-US" dirty="0" sz="950" lang="el-GR"/>
              <a:t>έ</a:t>
            </a:r>
            <a:r>
              <a:rPr altLang="en-US" dirty="0" sz="950" lang="el-GR"/>
              <a:t>τ</a:t>
            </a:r>
            <a:r>
              <a:rPr altLang="en-US" dirty="0" sz="950" lang="el-GR"/>
              <a:t>ε</a:t>
            </a:r>
            <a:r>
              <a:rPr altLang="en-US" dirty="0" sz="950" lang="el-GR"/>
              <a:t>ι</a:t>
            </a:r>
            <a:r>
              <a:rPr altLang="en-US" dirty="0" sz="950" lang="en-US"/>
              <a:t> </a:t>
            </a:r>
            <a:r>
              <a:rPr altLang="en-US" dirty="0" sz="950" lang="el-GR"/>
              <a:t>κ</a:t>
            </a:r>
            <a:r>
              <a:rPr altLang="en-US" dirty="0" sz="950" lang="el-GR"/>
              <a:t>α</a:t>
            </a:r>
            <a:r>
              <a:rPr altLang="en-US" dirty="0" sz="950" lang="el-GR"/>
              <a:t>ι</a:t>
            </a:r>
            <a:r>
              <a:rPr altLang="en-US" dirty="0" sz="950" lang="en-US"/>
              <a:t> </a:t>
            </a:r>
            <a:r>
              <a:rPr altLang="en-US" dirty="0" sz="950" lang="el-GR"/>
              <a:t>π</a:t>
            </a:r>
            <a:r>
              <a:rPr dirty="0" sz="950" lang="el"/>
              <a:t>ροσφέρει εκτεταμένες πολιτιστικές δραστηριότητες/εμπειρία, όπως βιβλιοθήκες, θέατρα, γραφικούς δημόσιους χώρους στη φύση. Θα απαιτούσε τη δέσμευση φυσικά των ηγετών κάθε εβδομάδα και τη συνεργασία με αυτές τις πολιτιστικές </a:t>
            </a:r>
            <a:r>
              <a:rPr altLang="en-US" dirty="0" sz="950" lang="el-GR"/>
              <a:t>δ</a:t>
            </a:r>
            <a:r>
              <a:rPr altLang="en-US" dirty="0" sz="950" lang="el-GR"/>
              <a:t>ρ</a:t>
            </a:r>
            <a:r>
              <a:rPr altLang="en-US" dirty="0" sz="950" lang="el-GR"/>
              <a:t>α</a:t>
            </a:r>
            <a:r>
              <a:rPr altLang="en-US" dirty="0" sz="950" lang="el-GR"/>
              <a:t>σ</a:t>
            </a:r>
            <a:r>
              <a:rPr altLang="en-US" dirty="0" sz="950" lang="el-GR"/>
              <a:t>τ</a:t>
            </a:r>
            <a:r>
              <a:rPr altLang="en-US" dirty="0" sz="950" lang="el-GR"/>
              <a:t>η</a:t>
            </a:r>
            <a:r>
              <a:rPr altLang="en-US" dirty="0" sz="950" lang="el-GR"/>
              <a:t>ρ</a:t>
            </a:r>
            <a:r>
              <a:rPr altLang="en-US" dirty="0" sz="950" lang="el-GR"/>
              <a:t>ι</a:t>
            </a:r>
            <a:r>
              <a:rPr altLang="en-US" dirty="0" sz="950" lang="el-GR"/>
              <a:t>ό</a:t>
            </a:r>
            <a:r>
              <a:rPr altLang="en-US" dirty="0" sz="950" lang="el-GR"/>
              <a:t>τ</a:t>
            </a:r>
            <a:r>
              <a:rPr altLang="en-US" dirty="0" sz="950" lang="el-GR"/>
              <a:t>η</a:t>
            </a:r>
            <a:r>
              <a:rPr altLang="en-US" dirty="0" sz="950" lang="el-GR"/>
              <a:t>τ</a:t>
            </a:r>
            <a:r>
              <a:rPr altLang="en-US" dirty="0" sz="950" lang="el-GR"/>
              <a:t>ε</a:t>
            </a:r>
            <a:r>
              <a:rPr altLang="en-US" dirty="0" sz="950" lang="el-GR"/>
              <a:t>ς</a:t>
            </a:r>
            <a:r>
              <a:rPr dirty="0" sz="950" lang="el"/>
              <a:t>.</a:t>
            </a:r>
            <a:endParaRPr dirty="0" sz="950" lang="en-IE"/>
          </a:p>
        </p:txBody>
      </p:sp>
      <p:sp>
        <p:nvSpPr>
          <p:cNvPr id="1048840" name="Slide Number Placeholder 23"/>
          <p:cNvSpPr>
            <a:spLocks noGrp="1"/>
          </p:cNvSpPr>
          <p:nvPr>
            <p:ph type="sldNum" sz="quarter" idx="4"/>
          </p:nvPr>
        </p:nvSpPr>
        <p:spPr/>
        <p:txBody>
          <a:bodyPr/>
          <a:p>
            <a:fld id="{CB2079F2-58AF-ED44-82D7-E04B2F6FD686}" type="slidenum">
              <a:rPr lang="en-US" smtClean="0"/>
              <a:t>9</a:t>
            </a:fld>
            <a:endParaRPr dirty="0" lang="en-US"/>
          </a:p>
        </p:txBody>
      </p:sp>
    </p:spTree>
  </p:cSld>
  <p:clrMapOvr>
    <a:masterClrMapping/>
  </p:clrMapOvr>
</p:sld>
</file>

<file path=ppt/theme/theme1.xml><?xml version="1.0" encoding="utf-8"?>
<a:theme xmlns:a="http://schemas.openxmlformats.org/drawingml/2006/main" name="Office Theme">
  <a:themeElements>
    <a:clrScheme name="Red Violet">
      <a:dk1>
        <a:sysClr lastClr="000000" val="windowText"/>
      </a:dk1>
      <a:lt1>
        <a:sysClr lastClr="FFFFFF" val="window"/>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3.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customXml/item1.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1" ma:contentTypeDescription="Create a new document." ma:contentTypeScope="" ma:versionID="a2ee15684898fd88445db6c71c3ee317">
  <xsd:schema xmlns:xsd="http://www.w3.org/2001/XMLSchema" xmlns:xs="http://www.w3.org/2001/XMLSchema" xmlns:p="http://schemas.microsoft.com/office/2006/metadata/properties" xmlns:ns2="e04226f8-b347-4b8c-99ed-ebf0afe83b1d" targetNamespace="http://schemas.microsoft.com/office/2006/metadata/properties" ma:root="true" ma:fieldsID="c6341eabbcf481afcb5e3aa39dcf91dd" ns2:_="">
    <xsd:import namespace="e04226f8-b347-4b8c-99ed-ebf0afe83b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07A9A9-FC2C-4274-92D9-EDC7AC42E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Front cover</dc:title>
  <dc:creator>Samantha Carty</dc:creator>
  <cp:lastModifiedBy>Grace Roche</cp:lastModifiedBy>
  <dcterms:created xsi:type="dcterms:W3CDTF">2021-06-14T11:45:52Z</dcterms:created>
  <dcterms:modified xsi:type="dcterms:W3CDTF">2022-06-26T18:42:58Z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ies>
</file>